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4"/>
  </p:sldMasterIdLst>
  <p:notesMasterIdLst>
    <p:notesMasterId r:id="rId60"/>
  </p:notesMasterIdLst>
  <p:sldIdLst>
    <p:sldId id="256" r:id="rId5"/>
    <p:sldId id="327" r:id="rId6"/>
    <p:sldId id="258" r:id="rId7"/>
    <p:sldId id="259" r:id="rId8"/>
    <p:sldId id="260" r:id="rId9"/>
    <p:sldId id="1294" r:id="rId10"/>
    <p:sldId id="1295" r:id="rId11"/>
    <p:sldId id="290" r:id="rId12"/>
    <p:sldId id="300" r:id="rId13"/>
    <p:sldId id="335" r:id="rId14"/>
    <p:sldId id="308" r:id="rId15"/>
    <p:sldId id="309" r:id="rId16"/>
    <p:sldId id="310" r:id="rId17"/>
    <p:sldId id="278" r:id="rId18"/>
    <p:sldId id="288" r:id="rId19"/>
    <p:sldId id="329" r:id="rId20"/>
    <p:sldId id="321" r:id="rId21"/>
    <p:sldId id="306" r:id="rId22"/>
    <p:sldId id="303" r:id="rId23"/>
    <p:sldId id="304" r:id="rId24"/>
    <p:sldId id="307" r:id="rId25"/>
    <p:sldId id="305" r:id="rId26"/>
    <p:sldId id="330" r:id="rId27"/>
    <p:sldId id="332" r:id="rId28"/>
    <p:sldId id="333" r:id="rId29"/>
    <p:sldId id="331" r:id="rId30"/>
    <p:sldId id="334" r:id="rId31"/>
    <p:sldId id="262" r:id="rId32"/>
    <p:sldId id="322" r:id="rId33"/>
    <p:sldId id="323" r:id="rId34"/>
    <p:sldId id="302" r:id="rId35"/>
    <p:sldId id="325" r:id="rId36"/>
    <p:sldId id="326" r:id="rId37"/>
    <p:sldId id="7652" r:id="rId38"/>
    <p:sldId id="7653" r:id="rId39"/>
    <p:sldId id="7655" r:id="rId40"/>
    <p:sldId id="496" r:id="rId41"/>
    <p:sldId id="7638" r:id="rId42"/>
    <p:sldId id="7654" r:id="rId43"/>
    <p:sldId id="1282" r:id="rId44"/>
    <p:sldId id="7651" r:id="rId45"/>
    <p:sldId id="7660" r:id="rId46"/>
    <p:sldId id="7656" r:id="rId47"/>
    <p:sldId id="1280" r:id="rId48"/>
    <p:sldId id="7657" r:id="rId49"/>
    <p:sldId id="7658" r:id="rId50"/>
    <p:sldId id="7659" r:id="rId51"/>
    <p:sldId id="1293" r:id="rId52"/>
    <p:sldId id="1292" r:id="rId53"/>
    <p:sldId id="1284" r:id="rId54"/>
    <p:sldId id="1291" r:id="rId55"/>
    <p:sldId id="1285" r:id="rId56"/>
    <p:sldId id="1286" r:id="rId57"/>
    <p:sldId id="7649" r:id="rId58"/>
    <p:sldId id="272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2474"/>
    <a:srgbClr val="C09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05"/>
    <p:restoredTop sz="96405"/>
  </p:normalViewPr>
  <p:slideViewPr>
    <p:cSldViewPr snapToGrid="0" snapToObjects="1">
      <p:cViewPr varScale="1">
        <p:scale>
          <a:sx n="103" d="100"/>
          <a:sy n="103" d="100"/>
        </p:scale>
        <p:origin x="12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7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2023-2024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Sheet1!$B$1:$M$1</c:f>
              <c:strCache>
                <c:ptCount val="12"/>
                <c:pt idx="0">
                  <c:v>Urology</c:v>
                </c:pt>
                <c:pt idx="1">
                  <c:v>Brain </c:v>
                </c:pt>
                <c:pt idx="2">
                  <c:v>Gynecological</c:v>
                </c:pt>
                <c:pt idx="3">
                  <c:v>Heart</c:v>
                </c:pt>
                <c:pt idx="4">
                  <c:v>lungs</c:v>
                </c:pt>
                <c:pt idx="5">
                  <c:v>chest wall/ diaphragm</c:v>
                </c:pt>
                <c:pt idx="6">
                  <c:v>Liver/ gallbladder </c:v>
                </c:pt>
                <c:pt idx="7">
                  <c:v>Lymph</c:v>
                </c:pt>
                <c:pt idx="8">
                  <c:v>Pancreas</c:v>
                </c:pt>
                <c:pt idx="9">
                  <c:v>Spleen</c:v>
                </c:pt>
                <c:pt idx="10">
                  <c:v>Stomac/ Bowel</c:v>
                </c:pt>
                <c:pt idx="11">
                  <c:v>Other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49</c:v>
                </c:pt>
                <c:pt idx="1">
                  <c:v>1</c:v>
                </c:pt>
                <c:pt idx="2">
                  <c:v>15</c:v>
                </c:pt>
                <c:pt idx="3">
                  <c:v>2</c:v>
                </c:pt>
                <c:pt idx="4">
                  <c:v>18</c:v>
                </c:pt>
                <c:pt idx="5">
                  <c:v>2</c:v>
                </c:pt>
                <c:pt idx="6">
                  <c:v>38</c:v>
                </c:pt>
                <c:pt idx="7">
                  <c:v>7</c:v>
                </c:pt>
                <c:pt idx="8">
                  <c:v>11</c:v>
                </c:pt>
                <c:pt idx="9">
                  <c:v>5</c:v>
                </c:pt>
                <c:pt idx="10">
                  <c:v>15</c:v>
                </c:pt>
                <c:pt idx="1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EE-41FE-B5CA-3375B41B288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714623"/>
        <c:axId val="2061583552"/>
      </c:barChart>
      <c:catAx>
        <c:axId val="7714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1583552"/>
        <c:crosses val="autoZero"/>
        <c:auto val="1"/>
        <c:lblAlgn val="ctr"/>
        <c:lblOffset val="100"/>
        <c:noMultiLvlLbl val="0"/>
      </c:catAx>
      <c:valAx>
        <c:axId val="2061583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146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histo processed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C1DB-4AF7-B588-110DD1330417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DB-4AF7-B588-110DD1330417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DB-4AF7-B588-110DD1330417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C1DB-4AF7-B588-110DD133041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Donor hospital</c:v>
                </c:pt>
                <c:pt idx="1">
                  <c:v>NORS centre</c:v>
                </c:pt>
                <c:pt idx="2">
                  <c:v>Accepting centre</c:v>
                </c:pt>
                <c:pt idx="3">
                  <c:v>Other centre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37</c:v>
                </c:pt>
                <c:pt idx="1">
                  <c:v>16</c:v>
                </c:pt>
                <c:pt idx="2">
                  <c:v>72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DB-4AF7-B588-110DD13304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Biopsies</a:t>
            </a:r>
            <a:r>
              <a:rPr lang="en-GB" baseline="0" dirty="0"/>
              <a:t> processed if not a donor hospital</a:t>
            </a:r>
            <a:endParaRPr lang="en-GB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>
        <c:manualLayout>
          <c:layoutTarget val="inner"/>
          <c:xMode val="edge"/>
          <c:yMode val="edge"/>
          <c:x val="5.9797302316930159E-2"/>
          <c:y val="0.12165656279122786"/>
          <c:w val="0.91923624895374123"/>
          <c:h val="0.6662165195614635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Birmingham</c:v>
                </c:pt>
                <c:pt idx="1">
                  <c:v>Cambridge</c:v>
                </c:pt>
                <c:pt idx="2">
                  <c:v>Cardiff</c:v>
                </c:pt>
                <c:pt idx="3">
                  <c:v>Guys (St Thomas)</c:v>
                </c:pt>
                <c:pt idx="4">
                  <c:v>Kings</c:v>
                </c:pt>
                <c:pt idx="5">
                  <c:v>Leeds</c:v>
                </c:pt>
                <c:pt idx="6">
                  <c:v>Leicester</c:v>
                </c:pt>
                <c:pt idx="7">
                  <c:v>Liverpool</c:v>
                </c:pt>
                <c:pt idx="8">
                  <c:v>Manchester</c:v>
                </c:pt>
                <c:pt idx="9">
                  <c:v>Newcastle</c:v>
                </c:pt>
                <c:pt idx="10">
                  <c:v>NHS Lothian</c:v>
                </c:pt>
                <c:pt idx="11">
                  <c:v>Oxford</c:v>
                </c:pt>
                <c:pt idx="12">
                  <c:v>Royal free</c:v>
                </c:pt>
                <c:pt idx="13">
                  <c:v>Royal London</c:v>
                </c:pt>
                <c:pt idx="14">
                  <c:v>Sheffield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7</c:v>
                </c:pt>
                <c:pt idx="4">
                  <c:v>3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  <c:pt idx="1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E2-4AA3-8D60-5018F02699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Accepting centre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Birmingham</c:v>
                </c:pt>
                <c:pt idx="1">
                  <c:v>Cambridge</c:v>
                </c:pt>
                <c:pt idx="2">
                  <c:v>Cardiff</c:v>
                </c:pt>
                <c:pt idx="3">
                  <c:v>Guys (St Thomas)</c:v>
                </c:pt>
                <c:pt idx="4">
                  <c:v>Kings</c:v>
                </c:pt>
                <c:pt idx="5">
                  <c:v>Leeds</c:v>
                </c:pt>
                <c:pt idx="6">
                  <c:v>Leicester</c:v>
                </c:pt>
                <c:pt idx="7">
                  <c:v>Liverpool</c:v>
                </c:pt>
                <c:pt idx="8">
                  <c:v>Manchester</c:v>
                </c:pt>
                <c:pt idx="9">
                  <c:v>Newcastle</c:v>
                </c:pt>
                <c:pt idx="10">
                  <c:v>NHS Lothian</c:v>
                </c:pt>
                <c:pt idx="11">
                  <c:v>Oxford</c:v>
                </c:pt>
                <c:pt idx="12">
                  <c:v>Royal free</c:v>
                </c:pt>
                <c:pt idx="13">
                  <c:v>Royal London</c:v>
                </c:pt>
                <c:pt idx="14">
                  <c:v>Sheffield</c:v>
                </c:pt>
              </c:strCache>
            </c:strRef>
          </c:cat>
          <c:val>
            <c:numRef>
              <c:f>Sheet1!$C$2:$C$16</c:f>
              <c:numCache>
                <c:formatCode>General</c:formatCode>
                <c:ptCount val="15"/>
                <c:pt idx="0">
                  <c:v>7</c:v>
                </c:pt>
                <c:pt idx="1">
                  <c:v>17</c:v>
                </c:pt>
                <c:pt idx="2">
                  <c:v>4</c:v>
                </c:pt>
                <c:pt idx="3">
                  <c:v>7</c:v>
                </c:pt>
                <c:pt idx="4">
                  <c:v>10</c:v>
                </c:pt>
                <c:pt idx="5">
                  <c:v>10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10">
                  <c:v>1</c:v>
                </c:pt>
                <c:pt idx="11">
                  <c:v>3</c:v>
                </c:pt>
                <c:pt idx="12">
                  <c:v>8</c:v>
                </c:pt>
                <c:pt idx="13">
                  <c:v>1</c:v>
                </c:pt>
                <c:pt idx="1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BE2-4AA3-8D60-5018F02699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Other centre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Birmingham</c:v>
                </c:pt>
                <c:pt idx="1">
                  <c:v>Cambridge</c:v>
                </c:pt>
                <c:pt idx="2">
                  <c:v>Cardiff</c:v>
                </c:pt>
                <c:pt idx="3">
                  <c:v>Guys (St Thomas)</c:v>
                </c:pt>
                <c:pt idx="4">
                  <c:v>Kings</c:v>
                </c:pt>
                <c:pt idx="5">
                  <c:v>Leeds</c:v>
                </c:pt>
                <c:pt idx="6">
                  <c:v>Leicester</c:v>
                </c:pt>
                <c:pt idx="7">
                  <c:v>Liverpool</c:v>
                </c:pt>
                <c:pt idx="8">
                  <c:v>Manchester</c:v>
                </c:pt>
                <c:pt idx="9">
                  <c:v>Newcastle</c:v>
                </c:pt>
                <c:pt idx="10">
                  <c:v>NHS Lothian</c:v>
                </c:pt>
                <c:pt idx="11">
                  <c:v>Oxford</c:v>
                </c:pt>
                <c:pt idx="12">
                  <c:v>Royal free</c:v>
                </c:pt>
                <c:pt idx="13">
                  <c:v>Royal London</c:v>
                </c:pt>
                <c:pt idx="14">
                  <c:v>Sheffield</c:v>
                </c:pt>
              </c:strCache>
            </c:strRef>
          </c:cat>
          <c:val>
            <c:numRef>
              <c:f>Sheet1!$D$2:$D$16</c:f>
              <c:numCache>
                <c:formatCode>General</c:formatCode>
                <c:ptCount val="15"/>
                <c:pt idx="0">
                  <c:v>2</c:v>
                </c:pt>
                <c:pt idx="1">
                  <c:v>1</c:v>
                </c:pt>
                <c:pt idx="5">
                  <c:v>2</c:v>
                </c:pt>
                <c:pt idx="1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E2-4AA3-8D60-5018F02699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91350975"/>
        <c:axId val="59223903"/>
      </c:barChart>
      <c:catAx>
        <c:axId val="913509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223903"/>
        <c:crosses val="autoZero"/>
        <c:auto val="1"/>
        <c:lblAlgn val="ctr"/>
        <c:lblOffset val="100"/>
        <c:noMultiLvlLbl val="0"/>
      </c:catAx>
      <c:valAx>
        <c:axId val="5922390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3509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336605420056288"/>
          <c:y val="0.90205831657741475"/>
          <c:w val="0.64122297313781529"/>
          <c:h val="3.21141483747057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B613D7-327F-4008-B990-40FE156D2C25}" type="doc">
      <dgm:prSet loTypeId="urn:microsoft.com/office/officeart/2005/8/layout/chevron1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E6CB0673-E7F7-466E-95AF-CA6C7445EBD3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400" dirty="0">
              <a:solidFill>
                <a:schemeClr val="tx1"/>
              </a:solidFill>
            </a:rPr>
            <a:t>Specimen to Laboratory</a:t>
          </a:r>
        </a:p>
      </dgm:t>
    </dgm:pt>
    <dgm:pt modelId="{C8BEF952-7F1A-4990-921C-BC60DF088334}" type="parTrans" cxnId="{8EA6EF86-4C5E-4CDB-BE64-A6FD40A60E89}">
      <dgm:prSet/>
      <dgm:spPr/>
      <dgm:t>
        <a:bodyPr/>
        <a:lstStyle/>
        <a:p>
          <a:endParaRPr lang="en-US"/>
        </a:p>
      </dgm:t>
    </dgm:pt>
    <dgm:pt modelId="{DC6E896D-30F2-4266-9478-61CBA2E24BE0}" type="sibTrans" cxnId="{8EA6EF86-4C5E-4CDB-BE64-A6FD40A60E89}">
      <dgm:prSet/>
      <dgm:spPr/>
      <dgm:t>
        <a:bodyPr/>
        <a:lstStyle/>
        <a:p>
          <a:endParaRPr lang="en-US"/>
        </a:p>
      </dgm:t>
    </dgm:pt>
    <dgm:pt modelId="{B2B78BFA-F43E-4411-AD03-0D37C52CC7C1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Biomedical Scientist</a:t>
          </a:r>
        </a:p>
        <a:p>
          <a:r>
            <a:rPr lang="en-US" dirty="0">
              <a:solidFill>
                <a:schemeClr val="tx1"/>
              </a:solidFill>
            </a:rPr>
            <a:t>Histopathology Processing </a:t>
          </a:r>
        </a:p>
        <a:p>
          <a:r>
            <a:rPr lang="en-US" dirty="0">
              <a:solidFill>
                <a:schemeClr val="tx1"/>
              </a:solidFill>
            </a:rPr>
            <a:t>Frozen Section </a:t>
          </a:r>
        </a:p>
        <a:p>
          <a:r>
            <a:rPr lang="en-US" dirty="0">
              <a:solidFill>
                <a:schemeClr val="tx1"/>
              </a:solidFill>
            </a:rPr>
            <a:t>Glass Slide</a:t>
          </a:r>
        </a:p>
      </dgm:t>
    </dgm:pt>
    <dgm:pt modelId="{91C269E7-8FCE-402E-B75C-14721B31EF97}" type="parTrans" cxnId="{98950704-8873-4634-BAA5-C8B6F111DF34}">
      <dgm:prSet/>
      <dgm:spPr/>
      <dgm:t>
        <a:bodyPr/>
        <a:lstStyle/>
        <a:p>
          <a:endParaRPr lang="en-US"/>
        </a:p>
      </dgm:t>
    </dgm:pt>
    <dgm:pt modelId="{3B029870-A016-4516-B2F0-73DC848008B6}" type="sibTrans" cxnId="{98950704-8873-4634-BAA5-C8B6F111DF34}">
      <dgm:prSet/>
      <dgm:spPr/>
      <dgm:t>
        <a:bodyPr/>
        <a:lstStyle/>
        <a:p>
          <a:endParaRPr lang="en-US"/>
        </a:p>
      </dgm:t>
    </dgm:pt>
    <dgm:pt modelId="{D1C22B83-7F12-4F21-8CD8-F01DF75F1CCE}">
      <dgm:prSet phldrT="[Text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Pathologist</a:t>
          </a:r>
        </a:p>
        <a:p>
          <a:r>
            <a:rPr lang="en-US" dirty="0">
              <a:solidFill>
                <a:schemeClr val="tx1"/>
              </a:solidFill>
            </a:rPr>
            <a:t>Histopathology Assessment </a:t>
          </a:r>
        </a:p>
        <a:p>
          <a:r>
            <a:rPr lang="en-US" dirty="0">
              <a:solidFill>
                <a:schemeClr val="tx1"/>
              </a:solidFill>
            </a:rPr>
            <a:t>Glass slide</a:t>
          </a:r>
        </a:p>
      </dgm:t>
    </dgm:pt>
    <dgm:pt modelId="{58C2AEFB-D7F3-4BAC-9DBE-868684DB8A61}" type="parTrans" cxnId="{FB75EE16-5701-41F0-B43A-58C524E146EC}">
      <dgm:prSet/>
      <dgm:spPr/>
      <dgm:t>
        <a:bodyPr/>
        <a:lstStyle/>
        <a:p>
          <a:endParaRPr lang="en-US"/>
        </a:p>
      </dgm:t>
    </dgm:pt>
    <dgm:pt modelId="{22C1C1AB-D212-4234-9363-397C35B33160}" type="sibTrans" cxnId="{FB75EE16-5701-41F0-B43A-58C524E146EC}">
      <dgm:prSet/>
      <dgm:spPr/>
      <dgm:t>
        <a:bodyPr/>
        <a:lstStyle/>
        <a:p>
          <a:endParaRPr lang="en-US"/>
        </a:p>
      </dgm:t>
    </dgm:pt>
    <dgm:pt modelId="{33495233-119B-4423-ADFC-1F636F657620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Provisional histopathology report emailed to HUB operations </a:t>
          </a:r>
        </a:p>
      </dgm:t>
    </dgm:pt>
    <dgm:pt modelId="{414505E9-CDA7-4110-B081-E21A704A6947}" type="parTrans" cxnId="{0ABB87C8-A8DA-4D0B-BF38-F112350B78AC}">
      <dgm:prSet/>
      <dgm:spPr/>
      <dgm:t>
        <a:bodyPr/>
        <a:lstStyle/>
        <a:p>
          <a:endParaRPr lang="en-US"/>
        </a:p>
      </dgm:t>
    </dgm:pt>
    <dgm:pt modelId="{2C66D302-B13F-4F4E-A4E0-C5DD0445036E}" type="sibTrans" cxnId="{0ABB87C8-A8DA-4D0B-BF38-F112350B78AC}">
      <dgm:prSet/>
      <dgm:spPr/>
      <dgm:t>
        <a:bodyPr/>
        <a:lstStyle/>
        <a:p>
          <a:endParaRPr lang="en-US"/>
        </a:p>
      </dgm:t>
    </dgm:pt>
    <dgm:pt modelId="{E863AAF0-CB0B-4BDD-B494-527484E6BC75}" type="pres">
      <dgm:prSet presAssocID="{EAB613D7-327F-4008-B990-40FE156D2C25}" presName="Name0" presStyleCnt="0">
        <dgm:presLayoutVars>
          <dgm:dir/>
          <dgm:animLvl val="lvl"/>
          <dgm:resizeHandles val="exact"/>
        </dgm:presLayoutVars>
      </dgm:prSet>
      <dgm:spPr/>
    </dgm:pt>
    <dgm:pt modelId="{65DD74FD-73F2-4CC6-BE50-69FB301C505E}" type="pres">
      <dgm:prSet presAssocID="{E6CB0673-E7F7-466E-95AF-CA6C7445EBD3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3A2D90C-C28A-4E98-B29C-1AEB0D9E7EAE}" type="pres">
      <dgm:prSet presAssocID="{DC6E896D-30F2-4266-9478-61CBA2E24BE0}" presName="parTxOnlySpace" presStyleCnt="0"/>
      <dgm:spPr/>
    </dgm:pt>
    <dgm:pt modelId="{6BAF01C6-DA17-4EEB-BD4F-9509F078E7E2}" type="pres">
      <dgm:prSet presAssocID="{B2B78BFA-F43E-4411-AD03-0D37C52CC7C1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D1800BD-2AEA-4ECC-946F-090E30B1FE66}" type="pres">
      <dgm:prSet presAssocID="{3B029870-A016-4516-B2F0-73DC848008B6}" presName="parTxOnlySpace" presStyleCnt="0"/>
      <dgm:spPr/>
    </dgm:pt>
    <dgm:pt modelId="{1A9B0445-FC0B-4700-B32A-495ECAD383CE}" type="pres">
      <dgm:prSet presAssocID="{D1C22B83-7F12-4F21-8CD8-F01DF75F1CCE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EDF90DD-0AF5-438C-8318-572130E9301E}" type="pres">
      <dgm:prSet presAssocID="{22C1C1AB-D212-4234-9363-397C35B33160}" presName="parTxOnlySpace" presStyleCnt="0"/>
      <dgm:spPr/>
    </dgm:pt>
    <dgm:pt modelId="{23DA2C6E-5343-42AC-8351-DE93F39F27B2}" type="pres">
      <dgm:prSet presAssocID="{33495233-119B-4423-ADFC-1F636F657620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98950704-8873-4634-BAA5-C8B6F111DF34}" srcId="{EAB613D7-327F-4008-B990-40FE156D2C25}" destId="{B2B78BFA-F43E-4411-AD03-0D37C52CC7C1}" srcOrd="1" destOrd="0" parTransId="{91C269E7-8FCE-402E-B75C-14721B31EF97}" sibTransId="{3B029870-A016-4516-B2F0-73DC848008B6}"/>
    <dgm:cxn modelId="{EC5BDD04-36BB-4ACD-AE49-9D2B0C56BC1E}" type="presOf" srcId="{D1C22B83-7F12-4F21-8CD8-F01DF75F1CCE}" destId="{1A9B0445-FC0B-4700-B32A-495ECAD383CE}" srcOrd="0" destOrd="0" presId="urn:microsoft.com/office/officeart/2005/8/layout/chevron1"/>
    <dgm:cxn modelId="{FB75EE16-5701-41F0-B43A-58C524E146EC}" srcId="{EAB613D7-327F-4008-B990-40FE156D2C25}" destId="{D1C22B83-7F12-4F21-8CD8-F01DF75F1CCE}" srcOrd="2" destOrd="0" parTransId="{58C2AEFB-D7F3-4BAC-9DBE-868684DB8A61}" sibTransId="{22C1C1AB-D212-4234-9363-397C35B33160}"/>
    <dgm:cxn modelId="{0ECF5E1B-9725-46BB-9A9A-D18F52581C1B}" type="presOf" srcId="{B2B78BFA-F43E-4411-AD03-0D37C52CC7C1}" destId="{6BAF01C6-DA17-4EEB-BD4F-9509F078E7E2}" srcOrd="0" destOrd="0" presId="urn:microsoft.com/office/officeart/2005/8/layout/chevron1"/>
    <dgm:cxn modelId="{59261E4D-A523-493E-BE46-0FEE6C60FA7C}" type="presOf" srcId="{E6CB0673-E7F7-466E-95AF-CA6C7445EBD3}" destId="{65DD74FD-73F2-4CC6-BE50-69FB301C505E}" srcOrd="0" destOrd="0" presId="urn:microsoft.com/office/officeart/2005/8/layout/chevron1"/>
    <dgm:cxn modelId="{8EA6EF86-4C5E-4CDB-BE64-A6FD40A60E89}" srcId="{EAB613D7-327F-4008-B990-40FE156D2C25}" destId="{E6CB0673-E7F7-466E-95AF-CA6C7445EBD3}" srcOrd="0" destOrd="0" parTransId="{C8BEF952-7F1A-4990-921C-BC60DF088334}" sibTransId="{DC6E896D-30F2-4266-9478-61CBA2E24BE0}"/>
    <dgm:cxn modelId="{0ABB87C8-A8DA-4D0B-BF38-F112350B78AC}" srcId="{EAB613D7-327F-4008-B990-40FE156D2C25}" destId="{33495233-119B-4423-ADFC-1F636F657620}" srcOrd="3" destOrd="0" parTransId="{414505E9-CDA7-4110-B081-E21A704A6947}" sibTransId="{2C66D302-B13F-4F4E-A4E0-C5DD0445036E}"/>
    <dgm:cxn modelId="{8AE71CD2-BCA1-473F-B430-2B80D503312C}" type="presOf" srcId="{33495233-119B-4423-ADFC-1F636F657620}" destId="{23DA2C6E-5343-42AC-8351-DE93F39F27B2}" srcOrd="0" destOrd="0" presId="urn:microsoft.com/office/officeart/2005/8/layout/chevron1"/>
    <dgm:cxn modelId="{C82711EF-01A6-44C9-A67D-E2B1CA2E5B32}" type="presOf" srcId="{EAB613D7-327F-4008-B990-40FE156D2C25}" destId="{E863AAF0-CB0B-4BDD-B494-527484E6BC75}" srcOrd="0" destOrd="0" presId="urn:microsoft.com/office/officeart/2005/8/layout/chevron1"/>
    <dgm:cxn modelId="{AA88FD09-D248-4435-8A58-A15234EB4903}" type="presParOf" srcId="{E863AAF0-CB0B-4BDD-B494-527484E6BC75}" destId="{65DD74FD-73F2-4CC6-BE50-69FB301C505E}" srcOrd="0" destOrd="0" presId="urn:microsoft.com/office/officeart/2005/8/layout/chevron1"/>
    <dgm:cxn modelId="{6AC7EEA8-F227-4E96-A376-5FA2E01769C2}" type="presParOf" srcId="{E863AAF0-CB0B-4BDD-B494-527484E6BC75}" destId="{73A2D90C-C28A-4E98-B29C-1AEB0D9E7EAE}" srcOrd="1" destOrd="0" presId="urn:microsoft.com/office/officeart/2005/8/layout/chevron1"/>
    <dgm:cxn modelId="{CD8C9ED5-FA28-49D7-893A-5ABD74DBABDB}" type="presParOf" srcId="{E863AAF0-CB0B-4BDD-B494-527484E6BC75}" destId="{6BAF01C6-DA17-4EEB-BD4F-9509F078E7E2}" srcOrd="2" destOrd="0" presId="urn:microsoft.com/office/officeart/2005/8/layout/chevron1"/>
    <dgm:cxn modelId="{BFEE022E-8581-442B-9968-E652D9CCB5E3}" type="presParOf" srcId="{E863AAF0-CB0B-4BDD-B494-527484E6BC75}" destId="{6D1800BD-2AEA-4ECC-946F-090E30B1FE66}" srcOrd="3" destOrd="0" presId="urn:microsoft.com/office/officeart/2005/8/layout/chevron1"/>
    <dgm:cxn modelId="{E36CDB1D-3295-4431-A562-187F0573915A}" type="presParOf" srcId="{E863AAF0-CB0B-4BDD-B494-527484E6BC75}" destId="{1A9B0445-FC0B-4700-B32A-495ECAD383CE}" srcOrd="4" destOrd="0" presId="urn:microsoft.com/office/officeart/2005/8/layout/chevron1"/>
    <dgm:cxn modelId="{B93D09CE-EC7C-457C-9AE0-2FBA5CA8558B}" type="presParOf" srcId="{E863AAF0-CB0B-4BDD-B494-527484E6BC75}" destId="{4EDF90DD-0AF5-438C-8318-572130E9301E}" srcOrd="5" destOrd="0" presId="urn:microsoft.com/office/officeart/2005/8/layout/chevron1"/>
    <dgm:cxn modelId="{C5B3B372-0AA0-44C7-8A61-AE177CADC60D}" type="presParOf" srcId="{E863AAF0-CB0B-4BDD-B494-527484E6BC75}" destId="{23DA2C6E-5343-42AC-8351-DE93F39F27B2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B613D7-327F-4008-B990-40FE156D2C25}" type="doc">
      <dgm:prSet loTypeId="urn:microsoft.com/office/officeart/2005/8/layout/chevron1" loCatId="process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E6CB0673-E7F7-466E-95AF-CA6C7445EBD3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000" dirty="0">
              <a:solidFill>
                <a:schemeClr val="tx1"/>
              </a:solidFill>
            </a:rPr>
            <a:t>Specimen to Laboratory</a:t>
          </a:r>
        </a:p>
      </dgm:t>
    </dgm:pt>
    <dgm:pt modelId="{C8BEF952-7F1A-4990-921C-BC60DF088334}" type="parTrans" cxnId="{8EA6EF86-4C5E-4CDB-BE64-A6FD40A60E89}">
      <dgm:prSet/>
      <dgm:spPr/>
      <dgm:t>
        <a:bodyPr/>
        <a:lstStyle/>
        <a:p>
          <a:endParaRPr lang="en-US"/>
        </a:p>
      </dgm:t>
    </dgm:pt>
    <dgm:pt modelId="{DC6E896D-30F2-4266-9478-61CBA2E24BE0}" type="sibTrans" cxnId="{8EA6EF86-4C5E-4CDB-BE64-A6FD40A60E89}">
      <dgm:prSet/>
      <dgm:spPr/>
      <dgm:t>
        <a:bodyPr/>
        <a:lstStyle/>
        <a:p>
          <a:endParaRPr lang="en-US"/>
        </a:p>
      </dgm:t>
    </dgm:pt>
    <dgm:pt modelId="{B2B78BFA-F43E-4411-AD03-0D37C52CC7C1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Biomedical Scientist</a:t>
          </a:r>
        </a:p>
        <a:p>
          <a:r>
            <a:rPr lang="en-US" dirty="0">
              <a:solidFill>
                <a:schemeClr val="tx1"/>
              </a:solidFill>
            </a:rPr>
            <a:t>Histopathology Processing </a:t>
          </a:r>
        </a:p>
        <a:p>
          <a:r>
            <a:rPr lang="en-US" dirty="0">
              <a:solidFill>
                <a:schemeClr val="tx1"/>
              </a:solidFill>
            </a:rPr>
            <a:t>Frozen Section </a:t>
          </a:r>
        </a:p>
        <a:p>
          <a:r>
            <a:rPr lang="en-US" dirty="0">
              <a:solidFill>
                <a:schemeClr val="tx1"/>
              </a:solidFill>
            </a:rPr>
            <a:t>Glass Slide</a:t>
          </a:r>
        </a:p>
      </dgm:t>
    </dgm:pt>
    <dgm:pt modelId="{91C269E7-8FCE-402E-B75C-14721B31EF97}" type="parTrans" cxnId="{98950704-8873-4634-BAA5-C8B6F111DF34}">
      <dgm:prSet/>
      <dgm:spPr/>
      <dgm:t>
        <a:bodyPr/>
        <a:lstStyle/>
        <a:p>
          <a:endParaRPr lang="en-US"/>
        </a:p>
      </dgm:t>
    </dgm:pt>
    <dgm:pt modelId="{3B029870-A016-4516-B2F0-73DC848008B6}" type="sibTrans" cxnId="{98950704-8873-4634-BAA5-C8B6F111DF34}">
      <dgm:prSet/>
      <dgm:spPr/>
      <dgm:t>
        <a:bodyPr/>
        <a:lstStyle/>
        <a:p>
          <a:endParaRPr lang="en-US"/>
        </a:p>
      </dgm:t>
    </dgm:pt>
    <dgm:pt modelId="{D1C22B83-7F12-4F21-8CD8-F01DF75F1CCE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000" dirty="0">
              <a:solidFill>
                <a:schemeClr val="tx1"/>
              </a:solidFill>
            </a:rPr>
            <a:t>Biomedical Scientist </a:t>
          </a:r>
        </a:p>
        <a:p>
          <a:r>
            <a:rPr lang="en-US" sz="1000" dirty="0">
              <a:solidFill>
                <a:schemeClr val="tx1"/>
              </a:solidFill>
            </a:rPr>
            <a:t>Scans Glass Slide </a:t>
          </a:r>
        </a:p>
      </dgm:t>
    </dgm:pt>
    <dgm:pt modelId="{58C2AEFB-D7F3-4BAC-9DBE-868684DB8A61}" type="parTrans" cxnId="{FB75EE16-5701-41F0-B43A-58C524E146EC}">
      <dgm:prSet/>
      <dgm:spPr/>
      <dgm:t>
        <a:bodyPr/>
        <a:lstStyle/>
        <a:p>
          <a:endParaRPr lang="en-US"/>
        </a:p>
      </dgm:t>
    </dgm:pt>
    <dgm:pt modelId="{22C1C1AB-D212-4234-9363-397C35B33160}" type="sibTrans" cxnId="{FB75EE16-5701-41F0-B43A-58C524E146EC}">
      <dgm:prSet/>
      <dgm:spPr/>
      <dgm:t>
        <a:bodyPr/>
        <a:lstStyle/>
        <a:p>
          <a:endParaRPr lang="en-US"/>
        </a:p>
      </dgm:t>
    </dgm:pt>
    <dgm:pt modelId="{CEC88404-F886-4DEC-A253-CB871076274D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000" dirty="0">
              <a:solidFill>
                <a:schemeClr val="tx1"/>
              </a:solidFill>
            </a:rPr>
            <a:t>Glass Slide sent to ‘server’ </a:t>
          </a:r>
        </a:p>
      </dgm:t>
    </dgm:pt>
    <dgm:pt modelId="{B517F768-31B3-4E8C-B5D4-2F97DDA54FBC}" type="parTrans" cxnId="{C975A3D2-EA6E-45EE-8B1A-08CAB01CD53C}">
      <dgm:prSet/>
      <dgm:spPr/>
      <dgm:t>
        <a:bodyPr/>
        <a:lstStyle/>
        <a:p>
          <a:endParaRPr lang="en-US"/>
        </a:p>
      </dgm:t>
    </dgm:pt>
    <dgm:pt modelId="{7AE276ED-F193-4FB5-B89A-257B03E2F216}" type="sibTrans" cxnId="{C975A3D2-EA6E-45EE-8B1A-08CAB01CD53C}">
      <dgm:prSet/>
      <dgm:spPr/>
      <dgm:t>
        <a:bodyPr/>
        <a:lstStyle/>
        <a:p>
          <a:endParaRPr lang="en-US"/>
        </a:p>
      </dgm:t>
    </dgm:pt>
    <dgm:pt modelId="{F7DFFB5F-1AF2-4193-8C8A-151E666ECF07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000" dirty="0">
              <a:solidFill>
                <a:schemeClr val="tx1"/>
              </a:solidFill>
            </a:rPr>
            <a:t>Pathologist accesses image via Computer</a:t>
          </a:r>
        </a:p>
        <a:p>
          <a:r>
            <a:rPr lang="en-US" sz="1000" dirty="0">
              <a:solidFill>
                <a:schemeClr val="tx1"/>
              </a:solidFill>
            </a:rPr>
            <a:t>Histopathology Assessment </a:t>
          </a:r>
        </a:p>
      </dgm:t>
    </dgm:pt>
    <dgm:pt modelId="{3080CF2E-934C-4287-819F-52EA32E23A8D}" type="parTrans" cxnId="{AD6979C6-C7A4-4D6A-806E-D6B8AA251D92}">
      <dgm:prSet/>
      <dgm:spPr/>
      <dgm:t>
        <a:bodyPr/>
        <a:lstStyle/>
        <a:p>
          <a:endParaRPr lang="en-US"/>
        </a:p>
      </dgm:t>
    </dgm:pt>
    <dgm:pt modelId="{0F9EB3EF-2AB1-424A-B822-D6D85546087A}" type="sibTrans" cxnId="{AD6979C6-C7A4-4D6A-806E-D6B8AA251D92}">
      <dgm:prSet/>
      <dgm:spPr/>
      <dgm:t>
        <a:bodyPr/>
        <a:lstStyle/>
        <a:p>
          <a:endParaRPr lang="en-US"/>
        </a:p>
      </dgm:t>
    </dgm:pt>
    <dgm:pt modelId="{DB817FC5-7F0D-4864-B888-13332643AF1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sz="1000" dirty="0">
              <a:solidFill>
                <a:schemeClr val="tx1"/>
              </a:solidFill>
            </a:rPr>
            <a:t>Provisional histopathology report emailed to HUB operations </a:t>
          </a:r>
        </a:p>
      </dgm:t>
    </dgm:pt>
    <dgm:pt modelId="{CD05F2AA-C6F2-4E58-8B6D-D2A28F17FE22}" type="parTrans" cxnId="{B633691D-3E06-4AB1-ABD5-8BBC11CE3830}">
      <dgm:prSet/>
      <dgm:spPr/>
      <dgm:t>
        <a:bodyPr/>
        <a:lstStyle/>
        <a:p>
          <a:endParaRPr lang="en-US"/>
        </a:p>
      </dgm:t>
    </dgm:pt>
    <dgm:pt modelId="{DE28BA97-FB94-4729-97C2-572BCC47E299}" type="sibTrans" cxnId="{B633691D-3E06-4AB1-ABD5-8BBC11CE3830}">
      <dgm:prSet/>
      <dgm:spPr/>
      <dgm:t>
        <a:bodyPr/>
        <a:lstStyle/>
        <a:p>
          <a:endParaRPr lang="en-US"/>
        </a:p>
      </dgm:t>
    </dgm:pt>
    <dgm:pt modelId="{E863AAF0-CB0B-4BDD-B494-527484E6BC75}" type="pres">
      <dgm:prSet presAssocID="{EAB613D7-327F-4008-B990-40FE156D2C25}" presName="Name0" presStyleCnt="0">
        <dgm:presLayoutVars>
          <dgm:dir/>
          <dgm:animLvl val="lvl"/>
          <dgm:resizeHandles val="exact"/>
        </dgm:presLayoutVars>
      </dgm:prSet>
      <dgm:spPr/>
    </dgm:pt>
    <dgm:pt modelId="{65DD74FD-73F2-4CC6-BE50-69FB301C505E}" type="pres">
      <dgm:prSet presAssocID="{E6CB0673-E7F7-466E-95AF-CA6C7445EBD3}" presName="parTxOnly" presStyleLbl="node1" presStyleIdx="0" presStyleCnt="6" custScaleY="140783">
        <dgm:presLayoutVars>
          <dgm:chMax val="0"/>
          <dgm:chPref val="0"/>
          <dgm:bulletEnabled val="1"/>
        </dgm:presLayoutVars>
      </dgm:prSet>
      <dgm:spPr/>
    </dgm:pt>
    <dgm:pt modelId="{73A2D90C-C28A-4E98-B29C-1AEB0D9E7EAE}" type="pres">
      <dgm:prSet presAssocID="{DC6E896D-30F2-4266-9478-61CBA2E24BE0}" presName="parTxOnlySpace" presStyleCnt="0"/>
      <dgm:spPr/>
    </dgm:pt>
    <dgm:pt modelId="{6BAF01C6-DA17-4EEB-BD4F-9509F078E7E2}" type="pres">
      <dgm:prSet presAssocID="{B2B78BFA-F43E-4411-AD03-0D37C52CC7C1}" presName="parTxOnly" presStyleLbl="node1" presStyleIdx="1" presStyleCnt="6" custScaleY="140783">
        <dgm:presLayoutVars>
          <dgm:chMax val="0"/>
          <dgm:chPref val="0"/>
          <dgm:bulletEnabled val="1"/>
        </dgm:presLayoutVars>
      </dgm:prSet>
      <dgm:spPr/>
    </dgm:pt>
    <dgm:pt modelId="{6D1800BD-2AEA-4ECC-946F-090E30B1FE66}" type="pres">
      <dgm:prSet presAssocID="{3B029870-A016-4516-B2F0-73DC848008B6}" presName="parTxOnlySpace" presStyleCnt="0"/>
      <dgm:spPr/>
    </dgm:pt>
    <dgm:pt modelId="{1A9B0445-FC0B-4700-B32A-495ECAD383CE}" type="pres">
      <dgm:prSet presAssocID="{D1C22B83-7F12-4F21-8CD8-F01DF75F1CCE}" presName="parTxOnly" presStyleLbl="node1" presStyleIdx="2" presStyleCnt="6" custScaleY="140783">
        <dgm:presLayoutVars>
          <dgm:chMax val="0"/>
          <dgm:chPref val="0"/>
          <dgm:bulletEnabled val="1"/>
        </dgm:presLayoutVars>
      </dgm:prSet>
      <dgm:spPr/>
    </dgm:pt>
    <dgm:pt modelId="{A2EC1609-0A2A-45BE-A6E9-2797617D5432}" type="pres">
      <dgm:prSet presAssocID="{22C1C1AB-D212-4234-9363-397C35B33160}" presName="parTxOnlySpace" presStyleCnt="0"/>
      <dgm:spPr/>
    </dgm:pt>
    <dgm:pt modelId="{78288644-6D69-46FC-82EF-7B863B282D1A}" type="pres">
      <dgm:prSet presAssocID="{CEC88404-F886-4DEC-A253-CB871076274D}" presName="parTxOnly" presStyleLbl="node1" presStyleIdx="3" presStyleCnt="6" custScaleY="140783">
        <dgm:presLayoutVars>
          <dgm:chMax val="0"/>
          <dgm:chPref val="0"/>
          <dgm:bulletEnabled val="1"/>
        </dgm:presLayoutVars>
      </dgm:prSet>
      <dgm:spPr/>
    </dgm:pt>
    <dgm:pt modelId="{700D4367-96A1-40DC-A228-11BDA19EA8E9}" type="pres">
      <dgm:prSet presAssocID="{7AE276ED-F193-4FB5-B89A-257B03E2F216}" presName="parTxOnlySpace" presStyleCnt="0"/>
      <dgm:spPr/>
    </dgm:pt>
    <dgm:pt modelId="{31658B04-8251-49F4-9139-72E2EBF5D689}" type="pres">
      <dgm:prSet presAssocID="{F7DFFB5F-1AF2-4193-8C8A-151E666ECF07}" presName="parTxOnly" presStyleLbl="node1" presStyleIdx="4" presStyleCnt="6" custScaleY="128653">
        <dgm:presLayoutVars>
          <dgm:chMax val="0"/>
          <dgm:chPref val="0"/>
          <dgm:bulletEnabled val="1"/>
        </dgm:presLayoutVars>
      </dgm:prSet>
      <dgm:spPr/>
    </dgm:pt>
    <dgm:pt modelId="{727857D3-324C-4C3F-9953-0C207E315F38}" type="pres">
      <dgm:prSet presAssocID="{0F9EB3EF-2AB1-424A-B822-D6D85546087A}" presName="parTxOnlySpace" presStyleCnt="0"/>
      <dgm:spPr/>
    </dgm:pt>
    <dgm:pt modelId="{5289F1C2-0F71-4B50-8D9E-97D4445716B7}" type="pres">
      <dgm:prSet presAssocID="{DB817FC5-7F0D-4864-B888-13332643AF1E}" presName="parTxOnly" presStyleLbl="node1" presStyleIdx="5" presStyleCnt="6" custScaleY="140783">
        <dgm:presLayoutVars>
          <dgm:chMax val="0"/>
          <dgm:chPref val="0"/>
          <dgm:bulletEnabled val="1"/>
        </dgm:presLayoutVars>
      </dgm:prSet>
      <dgm:spPr/>
    </dgm:pt>
  </dgm:ptLst>
  <dgm:cxnLst>
    <dgm:cxn modelId="{98950704-8873-4634-BAA5-C8B6F111DF34}" srcId="{EAB613D7-327F-4008-B990-40FE156D2C25}" destId="{B2B78BFA-F43E-4411-AD03-0D37C52CC7C1}" srcOrd="1" destOrd="0" parTransId="{91C269E7-8FCE-402E-B75C-14721B31EF97}" sibTransId="{3B029870-A016-4516-B2F0-73DC848008B6}"/>
    <dgm:cxn modelId="{EC5BDD04-36BB-4ACD-AE49-9D2B0C56BC1E}" type="presOf" srcId="{D1C22B83-7F12-4F21-8CD8-F01DF75F1CCE}" destId="{1A9B0445-FC0B-4700-B32A-495ECAD383CE}" srcOrd="0" destOrd="0" presId="urn:microsoft.com/office/officeart/2005/8/layout/chevron1"/>
    <dgm:cxn modelId="{FB75EE16-5701-41F0-B43A-58C524E146EC}" srcId="{EAB613D7-327F-4008-B990-40FE156D2C25}" destId="{D1C22B83-7F12-4F21-8CD8-F01DF75F1CCE}" srcOrd="2" destOrd="0" parTransId="{58C2AEFB-D7F3-4BAC-9DBE-868684DB8A61}" sibTransId="{22C1C1AB-D212-4234-9363-397C35B33160}"/>
    <dgm:cxn modelId="{0ECF5E1B-9725-46BB-9A9A-D18F52581C1B}" type="presOf" srcId="{B2B78BFA-F43E-4411-AD03-0D37C52CC7C1}" destId="{6BAF01C6-DA17-4EEB-BD4F-9509F078E7E2}" srcOrd="0" destOrd="0" presId="urn:microsoft.com/office/officeart/2005/8/layout/chevron1"/>
    <dgm:cxn modelId="{B633691D-3E06-4AB1-ABD5-8BBC11CE3830}" srcId="{EAB613D7-327F-4008-B990-40FE156D2C25}" destId="{DB817FC5-7F0D-4864-B888-13332643AF1E}" srcOrd="5" destOrd="0" parTransId="{CD05F2AA-C6F2-4E58-8B6D-D2A28F17FE22}" sibTransId="{DE28BA97-FB94-4729-97C2-572BCC47E299}"/>
    <dgm:cxn modelId="{1E896F64-7201-4305-B88C-D5AD6E9528CE}" type="presOf" srcId="{CEC88404-F886-4DEC-A253-CB871076274D}" destId="{78288644-6D69-46FC-82EF-7B863B282D1A}" srcOrd="0" destOrd="0" presId="urn:microsoft.com/office/officeart/2005/8/layout/chevron1"/>
    <dgm:cxn modelId="{59261E4D-A523-493E-BE46-0FEE6C60FA7C}" type="presOf" srcId="{E6CB0673-E7F7-466E-95AF-CA6C7445EBD3}" destId="{65DD74FD-73F2-4CC6-BE50-69FB301C505E}" srcOrd="0" destOrd="0" presId="urn:microsoft.com/office/officeart/2005/8/layout/chevron1"/>
    <dgm:cxn modelId="{2B816676-0C40-4974-ABCD-849ACB23A941}" type="presOf" srcId="{DB817FC5-7F0D-4864-B888-13332643AF1E}" destId="{5289F1C2-0F71-4B50-8D9E-97D4445716B7}" srcOrd="0" destOrd="0" presId="urn:microsoft.com/office/officeart/2005/8/layout/chevron1"/>
    <dgm:cxn modelId="{8EA6EF86-4C5E-4CDB-BE64-A6FD40A60E89}" srcId="{EAB613D7-327F-4008-B990-40FE156D2C25}" destId="{E6CB0673-E7F7-466E-95AF-CA6C7445EBD3}" srcOrd="0" destOrd="0" parTransId="{C8BEF952-7F1A-4990-921C-BC60DF088334}" sibTransId="{DC6E896D-30F2-4266-9478-61CBA2E24BE0}"/>
    <dgm:cxn modelId="{AD6979C6-C7A4-4D6A-806E-D6B8AA251D92}" srcId="{EAB613D7-327F-4008-B990-40FE156D2C25}" destId="{F7DFFB5F-1AF2-4193-8C8A-151E666ECF07}" srcOrd="4" destOrd="0" parTransId="{3080CF2E-934C-4287-819F-52EA32E23A8D}" sibTransId="{0F9EB3EF-2AB1-424A-B822-D6D85546087A}"/>
    <dgm:cxn modelId="{C975A3D2-EA6E-45EE-8B1A-08CAB01CD53C}" srcId="{EAB613D7-327F-4008-B990-40FE156D2C25}" destId="{CEC88404-F886-4DEC-A253-CB871076274D}" srcOrd="3" destOrd="0" parTransId="{B517F768-31B3-4E8C-B5D4-2F97DDA54FBC}" sibTransId="{7AE276ED-F193-4FB5-B89A-257B03E2F216}"/>
    <dgm:cxn modelId="{C82711EF-01A6-44C9-A67D-E2B1CA2E5B32}" type="presOf" srcId="{EAB613D7-327F-4008-B990-40FE156D2C25}" destId="{E863AAF0-CB0B-4BDD-B494-527484E6BC75}" srcOrd="0" destOrd="0" presId="urn:microsoft.com/office/officeart/2005/8/layout/chevron1"/>
    <dgm:cxn modelId="{0F1ED0FE-11CA-4156-B9C4-886E47774CD8}" type="presOf" srcId="{F7DFFB5F-1AF2-4193-8C8A-151E666ECF07}" destId="{31658B04-8251-49F4-9139-72E2EBF5D689}" srcOrd="0" destOrd="0" presId="urn:microsoft.com/office/officeart/2005/8/layout/chevron1"/>
    <dgm:cxn modelId="{AA88FD09-D248-4435-8A58-A15234EB4903}" type="presParOf" srcId="{E863AAF0-CB0B-4BDD-B494-527484E6BC75}" destId="{65DD74FD-73F2-4CC6-BE50-69FB301C505E}" srcOrd="0" destOrd="0" presId="urn:microsoft.com/office/officeart/2005/8/layout/chevron1"/>
    <dgm:cxn modelId="{6AC7EEA8-F227-4E96-A376-5FA2E01769C2}" type="presParOf" srcId="{E863AAF0-CB0B-4BDD-B494-527484E6BC75}" destId="{73A2D90C-C28A-4E98-B29C-1AEB0D9E7EAE}" srcOrd="1" destOrd="0" presId="urn:microsoft.com/office/officeart/2005/8/layout/chevron1"/>
    <dgm:cxn modelId="{CD8C9ED5-FA28-49D7-893A-5ABD74DBABDB}" type="presParOf" srcId="{E863AAF0-CB0B-4BDD-B494-527484E6BC75}" destId="{6BAF01C6-DA17-4EEB-BD4F-9509F078E7E2}" srcOrd="2" destOrd="0" presId="urn:microsoft.com/office/officeart/2005/8/layout/chevron1"/>
    <dgm:cxn modelId="{BFEE022E-8581-442B-9968-E652D9CCB5E3}" type="presParOf" srcId="{E863AAF0-CB0B-4BDD-B494-527484E6BC75}" destId="{6D1800BD-2AEA-4ECC-946F-090E30B1FE66}" srcOrd="3" destOrd="0" presId="urn:microsoft.com/office/officeart/2005/8/layout/chevron1"/>
    <dgm:cxn modelId="{E36CDB1D-3295-4431-A562-187F0573915A}" type="presParOf" srcId="{E863AAF0-CB0B-4BDD-B494-527484E6BC75}" destId="{1A9B0445-FC0B-4700-B32A-495ECAD383CE}" srcOrd="4" destOrd="0" presId="urn:microsoft.com/office/officeart/2005/8/layout/chevron1"/>
    <dgm:cxn modelId="{3D8B579C-2BE5-44DC-9DC8-747DC0FCEA8F}" type="presParOf" srcId="{E863AAF0-CB0B-4BDD-B494-527484E6BC75}" destId="{A2EC1609-0A2A-45BE-A6E9-2797617D5432}" srcOrd="5" destOrd="0" presId="urn:microsoft.com/office/officeart/2005/8/layout/chevron1"/>
    <dgm:cxn modelId="{D2DA0C33-6FCF-4A0E-93F7-D9D89A50174A}" type="presParOf" srcId="{E863AAF0-CB0B-4BDD-B494-527484E6BC75}" destId="{78288644-6D69-46FC-82EF-7B863B282D1A}" srcOrd="6" destOrd="0" presId="urn:microsoft.com/office/officeart/2005/8/layout/chevron1"/>
    <dgm:cxn modelId="{C5F00310-8A45-457F-82D0-2AB552FCF8D7}" type="presParOf" srcId="{E863AAF0-CB0B-4BDD-B494-527484E6BC75}" destId="{700D4367-96A1-40DC-A228-11BDA19EA8E9}" srcOrd="7" destOrd="0" presId="urn:microsoft.com/office/officeart/2005/8/layout/chevron1"/>
    <dgm:cxn modelId="{94B7A008-2B00-4D18-B123-0164EF0FD435}" type="presParOf" srcId="{E863AAF0-CB0B-4BDD-B494-527484E6BC75}" destId="{31658B04-8251-49F4-9139-72E2EBF5D689}" srcOrd="8" destOrd="0" presId="urn:microsoft.com/office/officeart/2005/8/layout/chevron1"/>
    <dgm:cxn modelId="{728B3121-A612-441F-A242-1EC51389930E}" type="presParOf" srcId="{E863AAF0-CB0B-4BDD-B494-527484E6BC75}" destId="{727857D3-324C-4C3F-9953-0C207E315F38}" srcOrd="9" destOrd="0" presId="urn:microsoft.com/office/officeart/2005/8/layout/chevron1"/>
    <dgm:cxn modelId="{06878063-4E6F-4E1C-83BD-F66F449E5559}" type="presParOf" srcId="{E863AAF0-CB0B-4BDD-B494-527484E6BC75}" destId="{5289F1C2-0F71-4B50-8D9E-97D4445716B7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D74FD-73F2-4CC6-BE50-69FB301C505E}">
      <dsp:nvSpPr>
        <dsp:cNvPr id="0" name=""/>
        <dsp:cNvSpPr/>
      </dsp:nvSpPr>
      <dsp:spPr>
        <a:xfrm>
          <a:off x="4631" y="1215470"/>
          <a:ext cx="2695944" cy="1078377"/>
        </a:xfrm>
        <a:prstGeom prst="chevron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Specimen to Laboratory</a:t>
          </a:r>
        </a:p>
      </dsp:txBody>
      <dsp:txXfrm>
        <a:off x="543820" y="1215470"/>
        <a:ext cx="1617567" cy="1078377"/>
      </dsp:txXfrm>
    </dsp:sp>
    <dsp:sp modelId="{6BAF01C6-DA17-4EEB-BD4F-9509F078E7E2}">
      <dsp:nvSpPr>
        <dsp:cNvPr id="0" name=""/>
        <dsp:cNvSpPr/>
      </dsp:nvSpPr>
      <dsp:spPr>
        <a:xfrm>
          <a:off x="2430981" y="1215470"/>
          <a:ext cx="2695944" cy="1078377"/>
        </a:xfrm>
        <a:prstGeom prst="chevron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Biomedical Scientist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Histopathology Processing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Frozen Section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Glass Slide</a:t>
          </a:r>
        </a:p>
      </dsp:txBody>
      <dsp:txXfrm>
        <a:off x="2970170" y="1215470"/>
        <a:ext cx="1617567" cy="1078377"/>
      </dsp:txXfrm>
    </dsp:sp>
    <dsp:sp modelId="{1A9B0445-FC0B-4700-B32A-495ECAD383CE}">
      <dsp:nvSpPr>
        <dsp:cNvPr id="0" name=""/>
        <dsp:cNvSpPr/>
      </dsp:nvSpPr>
      <dsp:spPr>
        <a:xfrm>
          <a:off x="4857332" y="1215470"/>
          <a:ext cx="2695944" cy="1078377"/>
        </a:xfrm>
        <a:prstGeom prst="chevron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Pathologist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Histopathology Assessment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Glass slide</a:t>
          </a:r>
        </a:p>
      </dsp:txBody>
      <dsp:txXfrm>
        <a:off x="5396521" y="1215470"/>
        <a:ext cx="1617567" cy="1078377"/>
      </dsp:txXfrm>
    </dsp:sp>
    <dsp:sp modelId="{23DA2C6E-5343-42AC-8351-DE93F39F27B2}">
      <dsp:nvSpPr>
        <dsp:cNvPr id="0" name=""/>
        <dsp:cNvSpPr/>
      </dsp:nvSpPr>
      <dsp:spPr>
        <a:xfrm>
          <a:off x="7283682" y="1215470"/>
          <a:ext cx="2695944" cy="1078377"/>
        </a:xfrm>
        <a:prstGeom prst="chevron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Provisional histopathology report emailed to HUB operations </a:t>
          </a:r>
        </a:p>
      </dsp:txBody>
      <dsp:txXfrm>
        <a:off x="7822871" y="1215470"/>
        <a:ext cx="1617567" cy="10783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D74FD-73F2-4CC6-BE50-69FB301C505E}">
      <dsp:nvSpPr>
        <dsp:cNvPr id="0" name=""/>
        <dsp:cNvSpPr/>
      </dsp:nvSpPr>
      <dsp:spPr>
        <a:xfrm>
          <a:off x="4920" y="1385046"/>
          <a:ext cx="1830297" cy="1030699"/>
        </a:xfrm>
        <a:prstGeom prst="chevron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chemeClr val="tx1"/>
              </a:solidFill>
            </a:rPr>
            <a:t>Specimen to Laboratory</a:t>
          </a:r>
        </a:p>
      </dsp:txBody>
      <dsp:txXfrm>
        <a:off x="520270" y="1385046"/>
        <a:ext cx="799598" cy="1030699"/>
      </dsp:txXfrm>
    </dsp:sp>
    <dsp:sp modelId="{6BAF01C6-DA17-4EEB-BD4F-9509F078E7E2}">
      <dsp:nvSpPr>
        <dsp:cNvPr id="0" name=""/>
        <dsp:cNvSpPr/>
      </dsp:nvSpPr>
      <dsp:spPr>
        <a:xfrm>
          <a:off x="1652187" y="1385046"/>
          <a:ext cx="1830297" cy="1030699"/>
        </a:xfrm>
        <a:prstGeom prst="chevron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tx1"/>
              </a:solidFill>
            </a:rPr>
            <a:t>Biomedical Scientist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tx1"/>
              </a:solidFill>
            </a:rPr>
            <a:t>Histopathology Processing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tx1"/>
              </a:solidFill>
            </a:rPr>
            <a:t>Frozen Section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tx1"/>
              </a:solidFill>
            </a:rPr>
            <a:t>Glass Slide</a:t>
          </a:r>
        </a:p>
      </dsp:txBody>
      <dsp:txXfrm>
        <a:off x="2167537" y="1385046"/>
        <a:ext cx="799598" cy="1030699"/>
      </dsp:txXfrm>
    </dsp:sp>
    <dsp:sp modelId="{1A9B0445-FC0B-4700-B32A-495ECAD383CE}">
      <dsp:nvSpPr>
        <dsp:cNvPr id="0" name=""/>
        <dsp:cNvSpPr/>
      </dsp:nvSpPr>
      <dsp:spPr>
        <a:xfrm>
          <a:off x="3299455" y="1385046"/>
          <a:ext cx="1830297" cy="1030699"/>
        </a:xfrm>
        <a:prstGeom prst="chevron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chemeClr val="tx1"/>
              </a:solidFill>
            </a:rPr>
            <a:t>Biomedical Scientist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chemeClr val="tx1"/>
              </a:solidFill>
            </a:rPr>
            <a:t>Scans Glass Slide </a:t>
          </a:r>
        </a:p>
      </dsp:txBody>
      <dsp:txXfrm>
        <a:off x="3814805" y="1385046"/>
        <a:ext cx="799598" cy="1030699"/>
      </dsp:txXfrm>
    </dsp:sp>
    <dsp:sp modelId="{78288644-6D69-46FC-82EF-7B863B282D1A}">
      <dsp:nvSpPr>
        <dsp:cNvPr id="0" name=""/>
        <dsp:cNvSpPr/>
      </dsp:nvSpPr>
      <dsp:spPr>
        <a:xfrm>
          <a:off x="4946723" y="1385046"/>
          <a:ext cx="1830297" cy="1030699"/>
        </a:xfrm>
        <a:prstGeom prst="chevron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chemeClr val="tx1"/>
              </a:solidFill>
            </a:rPr>
            <a:t>Glass Slide sent to ‘server’ </a:t>
          </a:r>
        </a:p>
      </dsp:txBody>
      <dsp:txXfrm>
        <a:off x="5462073" y="1385046"/>
        <a:ext cx="799598" cy="1030699"/>
      </dsp:txXfrm>
    </dsp:sp>
    <dsp:sp modelId="{31658B04-8251-49F4-9139-72E2EBF5D689}">
      <dsp:nvSpPr>
        <dsp:cNvPr id="0" name=""/>
        <dsp:cNvSpPr/>
      </dsp:nvSpPr>
      <dsp:spPr>
        <a:xfrm>
          <a:off x="6593991" y="1429449"/>
          <a:ext cx="1830297" cy="941893"/>
        </a:xfrm>
        <a:prstGeom prst="chevron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chemeClr val="tx1"/>
              </a:solidFill>
            </a:rPr>
            <a:t>Pathologist accesses image via Computer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chemeClr val="tx1"/>
              </a:solidFill>
            </a:rPr>
            <a:t>Histopathology Assessment </a:t>
          </a:r>
        </a:p>
      </dsp:txBody>
      <dsp:txXfrm>
        <a:off x="7064938" y="1429449"/>
        <a:ext cx="888404" cy="941893"/>
      </dsp:txXfrm>
    </dsp:sp>
    <dsp:sp modelId="{5289F1C2-0F71-4B50-8D9E-97D4445716B7}">
      <dsp:nvSpPr>
        <dsp:cNvPr id="0" name=""/>
        <dsp:cNvSpPr/>
      </dsp:nvSpPr>
      <dsp:spPr>
        <a:xfrm>
          <a:off x="8241259" y="1385046"/>
          <a:ext cx="1830297" cy="1030699"/>
        </a:xfrm>
        <a:prstGeom prst="chevron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chemeClr val="tx1"/>
              </a:solidFill>
            </a:rPr>
            <a:t>Provisional histopathology report emailed to HUB operations </a:t>
          </a:r>
        </a:p>
      </dsp:txBody>
      <dsp:txXfrm>
        <a:off x="8756609" y="1385046"/>
        <a:ext cx="799598" cy="10306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3FE2BA-7051-E343-B94F-79B940DEADB6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F5C142-6254-8642-9F9F-963E41B58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458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Include donor</a:t>
            </a:r>
            <a:r>
              <a:rPr lang="en-GB" baseline="0" dirty="0"/>
              <a:t> hospitals and in particular Portsmouth and Belfast.</a:t>
            </a:r>
          </a:p>
          <a:p>
            <a:r>
              <a:rPr lang="en-GB" baseline="0" dirty="0"/>
              <a:t>NB Manchester and Oxford have not undertaken any histopathology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10ACB-52BF-4F96-8A06-FF1342ED75BA}" type="slidenum">
              <a:rPr lang="en-GB" smtClean="0"/>
              <a:t>44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9871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B923F-581A-F297-818A-D3AA484D2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0FB8D9-F0D8-BC1B-B051-F170692BDA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57FE34-EC11-7521-4DC3-088CA03C23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Other: 1 mass behind patella, 6 skins</a:t>
            </a:r>
          </a:p>
          <a:p>
            <a:r>
              <a:rPr lang="en-GB" dirty="0"/>
              <a:t>1 Liver biopsy to assess function in 22-23 but all other liver biopsies for lesions. </a:t>
            </a:r>
          </a:p>
          <a:p>
            <a:r>
              <a:rPr lang="en-GB" dirty="0"/>
              <a:t>This data contains all requested biopsies. Some biopsies were not performed as unable to obtain histopathology service.</a:t>
            </a:r>
          </a:p>
          <a:p>
            <a:r>
              <a:rPr lang="en-GB" dirty="0"/>
              <a:t>Also, some donors may have required biopsies on multiple organs </a:t>
            </a:r>
            <a:r>
              <a:rPr lang="en-GB" dirty="0" err="1"/>
              <a:t>ie</a:t>
            </a:r>
            <a:r>
              <a:rPr lang="en-GB" dirty="0"/>
              <a:t>: liver and kidney, jejunum and ovary, liver and lung …. (this would be noted in both columns)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204233-432D-A50F-35EF-3136B4BA54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AEA765-BC15-4932-9DBE-4017A015CF34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010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6202F-0821-2635-70E6-958031699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44C7ED-87B4-D79F-552C-BC9EC609F6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611DF8-0AC4-4B67-CFF1-84050CA4D4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Donor hospital :28% of all Histo cases</a:t>
            </a:r>
          </a:p>
          <a:p>
            <a:r>
              <a:rPr lang="en-GB" dirty="0"/>
              <a:t>Accepting centres process 55% of all histo</a:t>
            </a:r>
          </a:p>
          <a:p>
            <a:r>
              <a:rPr lang="en-GB" dirty="0"/>
              <a:t>12% at NORS centre</a:t>
            </a:r>
          </a:p>
          <a:p>
            <a:r>
              <a:rPr lang="en-GB" dirty="0"/>
              <a:t>5% at other centres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95D9AD-A999-3CCE-F141-4FB69EE21E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3E1B4-157E-43BF-B308-C9FC173C286E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179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Subspecialty</a:t>
            </a:r>
            <a:r>
              <a:rPr lang="en-GB" baseline="0" dirty="0"/>
              <a:t> to be confirmed 6/4 to be confirmed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10ACB-52BF-4F96-8A06-FF1342ED75BA}" type="slidenum">
              <a:rPr lang="en-GB" smtClean="0"/>
              <a:t>52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8989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Steering group advise NHSBT via NRG on feasibility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611AA1-5D74-0041-893B-0BC47E6AAEFF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787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1B74F-1404-154C-B95A-7266F2C307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BA88BD-AC43-C046-88B9-A7142FC758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8FB867-95E9-6846-939A-83D664897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F7DF-03CD-0149-9FC5-715C999C6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904729-69A9-864B-B8CD-ADD99A493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26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EF77E-4E56-0149-8E41-FE2FBA773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159C77-BE47-FC45-B625-8B4991FBF9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BDD38-8E0D-C04D-A5FF-03C255C44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B8662-972D-9344-99B4-E97B00814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B7423-9B24-BF4B-B7CD-5208AD50D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109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2DC3EF-DAF0-F441-83BE-A78D75FB6E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8E4090-97C5-1445-BF31-B5A4197C27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5EC0EF-A360-6645-BB13-4A2424BD8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3260B3-4AC9-824C-A07A-1E1DD4FA0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FDE0F-1C8F-AC46-BBA4-DD127B530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009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983684-5462-47D4-9699-A76538B3D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58354-0876-448A-89C0-E86F45F4CBB6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C525F9-7E8F-4425-A799-D1ED6496B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5D9760-624B-4D33-9853-AC71AAA87C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0863" y="677863"/>
            <a:ext cx="8513762" cy="963612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5" name="Picture 12" descr="CEQ">
            <a:extLst>
              <a:ext uri="{FF2B5EF4-FFF2-40B4-BE49-F238E27FC236}">
                <a16:creationId xmlns:a16="http://schemas.microsoft.com/office/drawing/2014/main" id="{0FCF6B79-F907-2F0C-BB7F-DF2D6D710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70"/>
          <a:stretch>
            <a:fillRect/>
          </a:stretch>
        </p:blipFill>
        <p:spPr bwMode="auto">
          <a:xfrm>
            <a:off x="8772302" y="6266474"/>
            <a:ext cx="30977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3640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983684-5462-47D4-9699-A76538B3D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58354-0876-448A-89C0-E86F45F4CBB6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C525F9-7E8F-4425-A799-D1ED6496B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58AD63D-F8C4-42DF-AC62-406FE04D98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1751" y="1"/>
            <a:ext cx="5197072" cy="6858000"/>
          </a:xfr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4A72E4D-A7BB-4C93-A3B4-43C0F30AB1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73839" y="1445419"/>
            <a:ext cx="5654072" cy="889000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rgbClr val="005E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CFEAE33-5F37-4727-A90F-BBD28BFFE5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62918" y="3155950"/>
            <a:ext cx="5654072" cy="2446338"/>
          </a:xfrm>
        </p:spPr>
        <p:txBody>
          <a:bodyPr/>
          <a:lstStyle>
            <a:lvl1pPr marL="0" indent="0">
              <a:buNone/>
              <a:defRPr>
                <a:solidFill>
                  <a:srgbClr val="005E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5E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5E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5E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5E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84FFB36-5E89-45E0-8114-7A70E8C6CD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060" y="401229"/>
            <a:ext cx="2167879" cy="605847"/>
          </a:xfrm>
          <a:prstGeom prst="rect">
            <a:avLst/>
          </a:prstGeom>
        </p:spPr>
      </p:pic>
      <p:pic>
        <p:nvPicPr>
          <p:cNvPr id="6" name="Picture 12" descr="CEQ">
            <a:extLst>
              <a:ext uri="{FF2B5EF4-FFF2-40B4-BE49-F238E27FC236}">
                <a16:creationId xmlns:a16="http://schemas.microsoft.com/office/drawing/2014/main" id="{E3B54F41-F4E8-B79D-CFB9-BF8E034A1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70"/>
          <a:stretch>
            <a:fillRect/>
          </a:stretch>
        </p:blipFill>
        <p:spPr bwMode="auto">
          <a:xfrm>
            <a:off x="8772302" y="6266474"/>
            <a:ext cx="30977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0755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E9CD8-C50B-774C-A0DE-364C50B31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0BC78-D8F0-2D43-8574-B0261C3C74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91611-10BB-7E4C-85E7-77A579C99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5D9033-1840-C34B-9043-6C4A29FE7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32568-134C-F94A-B221-431A13385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974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A4A56-4D9A-564C-A8C9-81CD7BFA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18E4E7-4C7B-7B4F-8336-3F24BDBAB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E5C74-4E88-614E-B711-630CC952F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30896-C5E7-024C-9546-EF3AD9E19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852E49-4E62-EC4E-B85E-AC477FB97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775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6BC68-8E8C-7544-9AE6-8CDF39757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B3121-1F1D-9840-BD1B-2FCB3D3F53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BE6EFF-9F9C-3F45-BD91-65E3491800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2F4E62-61D4-CB40-B8D2-E3DBC5E81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046D87-8D7A-F646-A5C2-67CCCCD19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7EE93C-D466-C44F-8E30-989233A2C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937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E9491-8402-2949-BB4E-6B8AE7C76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B9E89C-1390-0849-894B-8FB69CB2DF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DBC7FB-EDE6-7546-B3EE-CC7723832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153738-DC7A-6B46-B941-1B4DB8D6EC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19561F-D561-5D47-9050-73841514EE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6A7DBC-002B-A243-8E29-EC3AE3C30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1F71E0-7A55-6548-B4E8-27370CF21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EB5D4E-31AF-154C-BD79-331EE50E6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955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9954A-47A6-A64B-AA14-7F2FAA814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862BA0-EC1A-7148-872B-0C9734B09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02987D-C263-DB43-896F-347B55FE7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20E574-08B9-0F4F-97EB-7F2FC4095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052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F5B03C-72CF-6642-AA58-87024DFFA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C68F9-9901-C34B-BFF9-B39DF8BBB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D72E45-23D7-4E49-8776-CEBE391B0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44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49513-7C11-794C-98D7-34C38FF3A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EE041-82CB-D14A-A167-3D30FE9F9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1941C-B56C-5145-82FC-8A51481357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828E60-5CA4-5747-98D6-2D561F121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3B5695-E352-6543-BF1B-CFB620459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D3EE3-C506-5C4A-9BEC-A040AE30F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647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D30BF-1625-414E-BA0D-966E57DDB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FE8B3E-F9BF-CB4A-A2EE-0B206DC705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6D2B78-C226-0C4A-B14C-EAE7D9F05D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9A3BBB-2A06-024C-91CB-BD3220823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A4992B-235D-2E46-842D-7721FA730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01A00B-A7E1-814C-B25D-48B354D9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400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BB504C-6174-C845-897C-B7F47A843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7A039B-D906-0049-A28E-C382E535E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9C676-EBC9-A04F-9350-C7A139E3B4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817BC-FE06-4840-B983-4FF049FCA2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364AAC-AC60-124A-85B7-12CDA24F5C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541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tif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tiff"/><Relationship Id="rId2" Type="http://schemas.openxmlformats.org/officeDocument/2006/relationships/image" Target="../media/image51.tif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5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5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75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74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4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52560-AA3A-DD48-8CC5-BCCAB83E5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5994" y="1122363"/>
            <a:ext cx="9352006" cy="1410764"/>
          </a:xfrm>
        </p:spPr>
        <p:txBody>
          <a:bodyPr/>
          <a:lstStyle/>
          <a:p>
            <a:r>
              <a:rPr lang="en-US" dirty="0"/>
              <a:t>Pathology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FBAFBA-3089-7C4E-A6FC-E40A9FF10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010" y="3602038"/>
            <a:ext cx="11809378" cy="2133599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Professor Derek Manas</a:t>
            </a:r>
          </a:p>
          <a:p>
            <a:r>
              <a:rPr lang="en-US" dirty="0">
                <a:solidFill>
                  <a:srgbClr val="C00000"/>
                </a:solidFill>
              </a:rPr>
              <a:t>Professor of HPB and Transplant Surgery</a:t>
            </a:r>
          </a:p>
          <a:p>
            <a:r>
              <a:rPr lang="en-US" dirty="0">
                <a:solidFill>
                  <a:srgbClr val="C00000"/>
                </a:solidFill>
              </a:rPr>
              <a:t>Newcastle University</a:t>
            </a:r>
          </a:p>
          <a:p>
            <a:r>
              <a:rPr lang="en-US" dirty="0">
                <a:solidFill>
                  <a:srgbClr val="C00000"/>
                </a:solidFill>
              </a:rPr>
              <a:t>Medical Director OTDT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865A30D-375C-744D-9DDA-F4118FAFA312}"/>
              </a:ext>
            </a:extLst>
          </p:cNvPr>
          <p:cNvCxnSpPr>
            <a:cxnSpLocks/>
          </p:cNvCxnSpPr>
          <p:nvPr/>
        </p:nvCxnSpPr>
        <p:spPr>
          <a:xfrm>
            <a:off x="1315994" y="2842054"/>
            <a:ext cx="95600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107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61B47-CA70-6A4F-AB0B-8302C1BC5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RC pathology guidelines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F4C2538-5843-0C4A-96EE-6811C6B824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9280" y="1825625"/>
            <a:ext cx="3242716" cy="43513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9ABD92-C3BE-DA4E-8E47-BAFE69DA8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8460" y="2305844"/>
            <a:ext cx="2387600" cy="33909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19AED3-C86E-6542-80D1-2BA6F1F4EB37}"/>
              </a:ext>
            </a:extLst>
          </p:cNvPr>
          <p:cNvCxnSpPr/>
          <p:nvPr/>
        </p:nvCxnSpPr>
        <p:spPr>
          <a:xfrm>
            <a:off x="838200" y="1408671"/>
            <a:ext cx="104538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3013687-C04F-CE46-9358-93B6AADA0555}"/>
              </a:ext>
            </a:extLst>
          </p:cNvPr>
          <p:cNvSpPr txBox="1"/>
          <p:nvPr/>
        </p:nvSpPr>
        <p:spPr>
          <a:xfrm>
            <a:off x="8026495" y="6123543"/>
            <a:ext cx="238956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Specialist On-call Rota's</a:t>
            </a:r>
          </a:p>
        </p:txBody>
      </p:sp>
    </p:spTree>
    <p:extLst>
      <p:ext uri="{BB962C8B-B14F-4D97-AF65-F5344CB8AC3E}">
        <p14:creationId xmlns:p14="http://schemas.microsoft.com/office/powerpoint/2010/main" val="35854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22891-3011-AA45-9084-EB1BE303FEE0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Case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41E3EA-E2A0-8940-8956-179DDDDED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5081"/>
            <a:ext cx="10515600" cy="4438988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endParaRPr lang="en-US" sz="2000" dirty="0"/>
          </a:p>
          <a:p>
            <a:r>
              <a:rPr lang="en-US" sz="2000" dirty="0"/>
              <a:t>42-year-old male</a:t>
            </a:r>
          </a:p>
          <a:p>
            <a:r>
              <a:rPr lang="en-US" sz="2000" dirty="0"/>
              <a:t>‘liked a drink’</a:t>
            </a:r>
          </a:p>
          <a:p>
            <a:r>
              <a:rPr lang="en-US" sz="2000" dirty="0"/>
              <a:t>BMI - 36</a:t>
            </a:r>
          </a:p>
          <a:p>
            <a:r>
              <a:rPr lang="en-US" sz="2000" dirty="0"/>
              <a:t>RTA</a:t>
            </a:r>
          </a:p>
          <a:p>
            <a:pPr lvl="1"/>
            <a:r>
              <a:rPr lang="en-US" sz="2000" dirty="0"/>
              <a:t>Head injury</a:t>
            </a:r>
          </a:p>
          <a:p>
            <a:pPr lvl="1"/>
            <a:r>
              <a:rPr lang="en-US" sz="2000" dirty="0"/>
              <a:t>DBD donor</a:t>
            </a:r>
          </a:p>
          <a:p>
            <a:pPr lvl="2"/>
            <a:r>
              <a:rPr lang="en-US" sz="1600" dirty="0"/>
              <a:t>LFTs – Abnormal</a:t>
            </a:r>
          </a:p>
          <a:p>
            <a:pPr lvl="2"/>
            <a:r>
              <a:rPr lang="en-US" sz="1600" dirty="0"/>
              <a:t>U+E – Normal</a:t>
            </a:r>
          </a:p>
          <a:p>
            <a:r>
              <a:rPr lang="en-US" sz="2000" dirty="0"/>
              <a:t>6 Organs accepted:</a:t>
            </a:r>
          </a:p>
          <a:p>
            <a:pPr lvl="1"/>
            <a:r>
              <a:rPr lang="en-US" sz="2000" dirty="0"/>
              <a:t>2 kidneys</a:t>
            </a:r>
          </a:p>
          <a:p>
            <a:pPr lvl="1"/>
            <a:r>
              <a:rPr lang="en-US" sz="2000" dirty="0"/>
              <a:t>Heart and lungs</a:t>
            </a:r>
          </a:p>
          <a:p>
            <a:pPr lvl="1"/>
            <a:r>
              <a:rPr lang="en-US" sz="2000" dirty="0"/>
              <a:t>Pancreas</a:t>
            </a:r>
          </a:p>
          <a:p>
            <a:pPr lvl="1"/>
            <a:r>
              <a:rPr lang="en-US" sz="2000" dirty="0"/>
              <a:t>Liver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CF9BA67-2848-F947-AFC4-955B1C765E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00482"/>
              </p:ext>
            </p:extLst>
          </p:nvPr>
        </p:nvGraphicFramePr>
        <p:xfrm>
          <a:off x="7924869" y="2294647"/>
          <a:ext cx="2952750" cy="3310255"/>
        </p:xfrm>
        <a:graphic>
          <a:graphicData uri="http://schemas.openxmlformats.org/drawingml/2006/table">
            <a:tbl>
              <a:tblPr/>
              <a:tblGrid>
                <a:gridCol w="1196975">
                  <a:extLst>
                    <a:ext uri="{9D8B030D-6E8A-4147-A177-3AD203B41FA5}">
                      <a16:colId xmlns:a16="http://schemas.microsoft.com/office/drawing/2014/main" val="1979459835"/>
                    </a:ext>
                  </a:extLst>
                </a:gridCol>
                <a:gridCol w="1755775">
                  <a:extLst>
                    <a:ext uri="{9D8B030D-6E8A-4147-A177-3AD203B41FA5}">
                      <a16:colId xmlns:a16="http://schemas.microsoft.com/office/drawing/2014/main" val="3763961387"/>
                    </a:ext>
                  </a:extLst>
                </a:gridCol>
              </a:tblGrid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Creatinine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73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2352499"/>
                  </a:ext>
                </a:extLst>
              </a:tr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Amylase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392858"/>
                  </a:ext>
                </a:extLst>
              </a:tr>
              <a:tr h="3841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Glucose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768543"/>
                  </a:ext>
                </a:extLst>
              </a:tr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Bilirubin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677390"/>
                  </a:ext>
                </a:extLst>
              </a:tr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ALT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075911"/>
                  </a:ext>
                </a:extLst>
              </a:tr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GGT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378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3360097"/>
                  </a:ext>
                </a:extLst>
              </a:tr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PT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327126"/>
                  </a:ext>
                </a:extLst>
              </a:tr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U Output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3400mls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523624"/>
                  </a:ext>
                </a:extLst>
              </a:tr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863030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605BA5-2BE8-E140-8A1C-2435EA5B04A8}"/>
              </a:ext>
            </a:extLst>
          </p:cNvPr>
          <p:cNvCxnSpPr/>
          <p:nvPr/>
        </p:nvCxnSpPr>
        <p:spPr>
          <a:xfrm>
            <a:off x="838200" y="1421027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28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56B02-6054-2D41-B986-6B5014245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Case 2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6950052-AB71-D74E-97EC-E33123DD6358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en-US" dirty="0"/>
          </a:p>
          <a:p>
            <a:r>
              <a:rPr lang="en-US" dirty="0"/>
              <a:t>At retrieval:</a:t>
            </a:r>
          </a:p>
          <a:p>
            <a:pPr lvl="1"/>
            <a:r>
              <a:rPr lang="en-US" dirty="0"/>
              <a:t>Liver noted to be ’moderately fatty’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>
                <a:solidFill>
                  <a:srgbClr val="C00000"/>
                </a:solidFill>
              </a:rPr>
              <a:t>What next:</a:t>
            </a:r>
          </a:p>
          <a:p>
            <a:pPr lvl="2"/>
            <a:r>
              <a:rPr lang="en-US" dirty="0">
                <a:solidFill>
                  <a:srgbClr val="C00000"/>
                </a:solidFill>
              </a:rPr>
              <a:t>Ignore</a:t>
            </a:r>
          </a:p>
          <a:p>
            <a:pPr lvl="2"/>
            <a:r>
              <a:rPr lang="en-US" dirty="0">
                <a:solidFill>
                  <a:srgbClr val="C00000"/>
                </a:solidFill>
              </a:rPr>
              <a:t>Biopsy</a:t>
            </a:r>
          </a:p>
          <a:p>
            <a:pPr lvl="2"/>
            <a:r>
              <a:rPr lang="en-US" dirty="0">
                <a:solidFill>
                  <a:srgbClr val="C00000"/>
                </a:solidFill>
              </a:rPr>
              <a:t>Contact recipient Centre</a:t>
            </a:r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9CF4EA78-FD62-344F-AA52-3346FC6AC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2804" y="3630968"/>
            <a:ext cx="3416300" cy="23749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4F4CC3B-BE8B-AD40-A0C6-42D2A42341BA}"/>
              </a:ext>
            </a:extLst>
          </p:cNvPr>
          <p:cNvCxnSpPr/>
          <p:nvPr/>
        </p:nvCxnSpPr>
        <p:spPr>
          <a:xfrm>
            <a:off x="838200" y="1433384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Left Arrow 2">
            <a:extLst>
              <a:ext uri="{FF2B5EF4-FFF2-40B4-BE49-F238E27FC236}">
                <a16:creationId xmlns:a16="http://schemas.microsoft.com/office/drawing/2014/main" id="{35E504FE-71F2-AE4C-8DF7-8C45027FF166}"/>
              </a:ext>
            </a:extLst>
          </p:cNvPr>
          <p:cNvSpPr/>
          <p:nvPr/>
        </p:nvSpPr>
        <p:spPr>
          <a:xfrm>
            <a:off x="3083668" y="4717915"/>
            <a:ext cx="686579" cy="29007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604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6217D-A92C-8448-9353-D6A640816944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Case 2: 16% to 20% Macrovesicular steatosis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D3F307B8-BBB3-8F47-9803-7380A85D3FE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0957" t="2513" r="10957"/>
          <a:stretch/>
        </p:blipFill>
        <p:spPr>
          <a:xfrm>
            <a:off x="2409568" y="2248666"/>
            <a:ext cx="6993924" cy="3800931"/>
          </a:xfrm>
          <a:ln>
            <a:solidFill>
              <a:schemeClr val="tx1"/>
            </a:solidFill>
          </a:ln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16E4F65-03D0-2447-A61C-1F51EDF55730}"/>
              </a:ext>
            </a:extLst>
          </p:cNvPr>
          <p:cNvCxnSpPr/>
          <p:nvPr/>
        </p:nvCxnSpPr>
        <p:spPr>
          <a:xfrm>
            <a:off x="801130" y="1495168"/>
            <a:ext cx="10552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067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GB" sz="2800" dirty="0">
                <a:solidFill>
                  <a:srgbClr val="C00000"/>
                </a:solidFill>
                <a:latin typeface="Calibri" charset="0"/>
              </a:rPr>
              <a:t>There are two forms of Liver ‘Graft–Steatosis’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896017"/>
          </a:xfrm>
          <a:ln>
            <a:solidFill>
              <a:srgbClr val="000000"/>
            </a:solidFill>
          </a:ln>
        </p:spPr>
        <p:txBody>
          <a:bodyPr rtlCol="0">
            <a:normAutofit/>
          </a:bodyPr>
          <a:lstStyle/>
          <a:p>
            <a:pPr>
              <a:defRPr/>
            </a:pPr>
            <a:endParaRPr lang="en-GB" sz="2000" b="1" dirty="0">
              <a:ea typeface="+mn-ea"/>
              <a:cs typeface="+mn-cs"/>
            </a:endParaRPr>
          </a:p>
          <a:p>
            <a:pPr>
              <a:defRPr/>
            </a:pPr>
            <a:r>
              <a:rPr lang="en-GB" sz="2000" b="1" dirty="0">
                <a:ea typeface="+mn-ea"/>
                <a:cs typeface="+mn-cs"/>
              </a:rPr>
              <a:t>Macrovesicular steatosis 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GB" sz="2000" dirty="0">
                <a:ea typeface="+mn-ea"/>
              </a:rPr>
              <a:t>fat vacuoles occupy most of the hepatocytes cytoplasm and displaces the nucleus peripherally</a:t>
            </a:r>
          </a:p>
          <a:p>
            <a:pPr lvl="2">
              <a:buFont typeface="Arial" pitchFamily="34" charset="0"/>
              <a:buChar char="–"/>
              <a:defRPr/>
            </a:pPr>
            <a:r>
              <a:rPr lang="en-GB" dirty="0">
                <a:ea typeface="+mn-ea"/>
              </a:rPr>
              <a:t>associated with </a:t>
            </a:r>
            <a:r>
              <a:rPr lang="en-GB" b="1" i="1" dirty="0">
                <a:ea typeface="+mn-ea"/>
              </a:rPr>
              <a:t>excessive </a:t>
            </a:r>
            <a:r>
              <a:rPr lang="en-GB" b="1" i="1" dirty="0">
                <a:solidFill>
                  <a:srgbClr val="C00000"/>
                </a:solidFill>
                <a:ea typeface="+mn-ea"/>
              </a:rPr>
              <a:t>alcohol, obesity, diabetes and hyperlipidaemia</a:t>
            </a:r>
            <a:endParaRPr lang="en-GB" b="1" i="1" dirty="0">
              <a:ea typeface="+mn-ea"/>
            </a:endParaRPr>
          </a:p>
          <a:p>
            <a:pPr>
              <a:defRPr/>
            </a:pPr>
            <a:endParaRPr lang="en-GB" sz="2000" b="1" dirty="0">
              <a:ea typeface="+mn-ea"/>
              <a:cs typeface="+mn-cs"/>
            </a:endParaRPr>
          </a:p>
          <a:p>
            <a:pPr>
              <a:defRPr/>
            </a:pPr>
            <a:r>
              <a:rPr lang="en-GB" sz="2000" b="1" dirty="0">
                <a:ea typeface="+mn-ea"/>
                <a:cs typeface="+mn-cs"/>
              </a:rPr>
              <a:t>Microvesicular steatosis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GB" sz="2000" dirty="0"/>
              <a:t>fat </a:t>
            </a:r>
            <a:r>
              <a:rPr lang="en-GB" sz="2000" dirty="0">
                <a:ea typeface="+mn-ea"/>
              </a:rPr>
              <a:t>vacuoles are smaller and have a centrilobular distribution</a:t>
            </a:r>
          </a:p>
          <a:p>
            <a:pPr lvl="2">
              <a:buFont typeface="Arial" pitchFamily="34" charset="0"/>
              <a:buChar char="–"/>
              <a:defRPr/>
            </a:pPr>
            <a:r>
              <a:rPr lang="en-GB" dirty="0">
                <a:ea typeface="+mn-ea"/>
              </a:rPr>
              <a:t>associated  </a:t>
            </a:r>
            <a:r>
              <a:rPr lang="en-GB" i="1" dirty="0">
                <a:ea typeface="+mn-ea"/>
              </a:rPr>
              <a:t>with </a:t>
            </a:r>
            <a:r>
              <a:rPr lang="en-GB" b="1" i="1" dirty="0">
                <a:ea typeface="+mn-ea"/>
              </a:rPr>
              <a:t>mitochondrial injury such as </a:t>
            </a:r>
            <a:r>
              <a:rPr lang="en-GB" b="1" i="1" dirty="0">
                <a:solidFill>
                  <a:srgbClr val="C00000"/>
                </a:solidFill>
                <a:ea typeface="+mn-ea"/>
              </a:rPr>
              <a:t>acute viral or drug induced injury, sepsis and some metabolic disorders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7490254" y="6323598"/>
            <a:ext cx="38635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GB" sz="1600" i="1" dirty="0">
                <a:solidFill>
                  <a:srgbClr val="C00000"/>
                </a:solidFill>
                <a:latin typeface="Calibri" charset="0"/>
              </a:rPr>
              <a:t>Angele MK et al, </a:t>
            </a:r>
            <a:r>
              <a:rPr lang="de-DE" sz="1600" i="1" dirty="0">
                <a:solidFill>
                  <a:srgbClr val="C00000"/>
                </a:solidFill>
                <a:latin typeface="Calibri" charset="0"/>
              </a:rPr>
              <a:t>Am J </a:t>
            </a:r>
            <a:r>
              <a:rPr lang="de-DE" sz="1600" i="1" dirty="0" err="1">
                <a:solidFill>
                  <a:srgbClr val="C00000"/>
                </a:solidFill>
                <a:latin typeface="Calibri" charset="0"/>
              </a:rPr>
              <a:t>Surg</a:t>
            </a:r>
            <a:r>
              <a:rPr lang="de-DE" sz="1600" i="1" dirty="0">
                <a:solidFill>
                  <a:srgbClr val="C00000"/>
                </a:solidFill>
                <a:latin typeface="Calibri" charset="0"/>
              </a:rPr>
              <a:t> 2008; 195: 214.</a:t>
            </a:r>
            <a:endParaRPr lang="en-GB" sz="1600" i="1" dirty="0">
              <a:solidFill>
                <a:srgbClr val="C00000"/>
              </a:solidFill>
              <a:latin typeface="Calibri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1060D4A-0C3C-4E44-9F19-D7019E8B0441}"/>
              </a:ext>
            </a:extLst>
          </p:cNvPr>
          <p:cNvCxnSpPr/>
          <p:nvPr/>
        </p:nvCxnSpPr>
        <p:spPr>
          <a:xfrm>
            <a:off x="751703" y="1408670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4173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1823" r="-11823"/>
          <a:stretch>
            <a:fillRect/>
          </a:stretch>
        </p:blipFill>
        <p:spPr/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628" y="274638"/>
            <a:ext cx="11405286" cy="57514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504114">
            <a:off x="1544698" y="3076965"/>
            <a:ext cx="9144000" cy="3640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405052" y="6213187"/>
            <a:ext cx="5686172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Large droplet Macro-VS, small droplet Macro-VS, Micro-VS</a:t>
            </a:r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A7EF5C1C-38C7-7349-84B4-19DF9FCF741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515" r="11515"/>
          <a:stretch>
            <a:fillRect/>
          </a:stretch>
        </p:blipFill>
        <p:spPr>
          <a:xfrm>
            <a:off x="7753269" y="1644656"/>
            <a:ext cx="3879588" cy="37927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48783E2-27B8-5243-8B0B-F6B459441439}"/>
              </a:ext>
            </a:extLst>
          </p:cNvPr>
          <p:cNvSpPr/>
          <p:nvPr/>
        </p:nvSpPr>
        <p:spPr>
          <a:xfrm>
            <a:off x="8576828" y="4614357"/>
            <a:ext cx="2037353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dirty="0"/>
              <a:t>50% to 55% </a:t>
            </a:r>
            <a:r>
              <a:rPr lang="en-US" dirty="0" err="1"/>
              <a:t>MacVS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912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5A29454-6985-D745-B66B-D7A87B950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8420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Hepatic Steatosis – Outcome after LT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40839A3-4F35-6348-BCBC-43D156C5C3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Definition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6C01CE2-FF0C-4E4B-94C8-15B7758FE9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01545"/>
            <a:ext cx="5157787" cy="2075292"/>
          </a:xfrm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dirty="0"/>
              <a:t>&lt; 30% </a:t>
            </a:r>
            <a:r>
              <a:rPr lang="en-US" b="1" dirty="0"/>
              <a:t>Mild</a:t>
            </a:r>
          </a:p>
          <a:p>
            <a:r>
              <a:rPr lang="en-US" dirty="0"/>
              <a:t>30% - 60% </a:t>
            </a:r>
            <a:r>
              <a:rPr lang="en-US" b="1" dirty="0"/>
              <a:t>Moderate</a:t>
            </a:r>
          </a:p>
          <a:p>
            <a:r>
              <a:rPr lang="en-US" dirty="0"/>
              <a:t>&gt; 60% </a:t>
            </a:r>
            <a:r>
              <a:rPr lang="en-US" b="1" dirty="0"/>
              <a:t>Severe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24909B0-234D-6B44-B179-6E83108825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Impact of a ‘fatty’ graft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024B200-E324-A541-BFEF-88BE0E9BFB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101545"/>
            <a:ext cx="5183188" cy="2075292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Primary non-function</a:t>
            </a:r>
          </a:p>
          <a:p>
            <a:pPr lvl="1"/>
            <a:r>
              <a:rPr lang="en-US" dirty="0"/>
              <a:t>No steatosis: &lt; 5%</a:t>
            </a:r>
          </a:p>
          <a:p>
            <a:pPr lvl="1"/>
            <a:r>
              <a:rPr lang="en-US" dirty="0"/>
              <a:t>Mild steatosis: 5 %</a:t>
            </a:r>
          </a:p>
          <a:p>
            <a:pPr lvl="1"/>
            <a:r>
              <a:rPr lang="en-US" dirty="0"/>
              <a:t>Moderate steatosis: 10-15%</a:t>
            </a:r>
          </a:p>
          <a:p>
            <a:pPr lvl="1"/>
            <a:r>
              <a:rPr lang="en-US" dirty="0"/>
              <a:t>Severe steatosis: &gt; 50%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8AECDCC-3F7E-8C4D-A8B3-1CC51BF7EDCC}"/>
              </a:ext>
            </a:extLst>
          </p:cNvPr>
          <p:cNvCxnSpPr/>
          <p:nvPr/>
        </p:nvCxnSpPr>
        <p:spPr>
          <a:xfrm flipV="1">
            <a:off x="3781168" y="210065"/>
            <a:ext cx="0" cy="1482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3CAE311-2342-194D-83CB-FCB1589B612C}"/>
              </a:ext>
            </a:extLst>
          </p:cNvPr>
          <p:cNvCxnSpPr/>
          <p:nvPr/>
        </p:nvCxnSpPr>
        <p:spPr>
          <a:xfrm>
            <a:off x="839788" y="1384601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BF330E35-E79F-D74E-BBE9-7E236747F2AD}"/>
              </a:ext>
            </a:extLst>
          </p:cNvPr>
          <p:cNvSpPr/>
          <p:nvPr/>
        </p:nvSpPr>
        <p:spPr>
          <a:xfrm>
            <a:off x="8784711" y="5511697"/>
            <a:ext cx="2570677" cy="523220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rgbClr val="C00000"/>
                </a:solidFill>
              </a:rPr>
              <a:t>Strasberg SM, </a:t>
            </a:r>
            <a:r>
              <a:rPr lang="en-US" sz="1400" i="1" dirty="0" err="1">
                <a:solidFill>
                  <a:srgbClr val="C00000"/>
                </a:solidFill>
              </a:rPr>
              <a:t>Hepatology</a:t>
            </a:r>
            <a:r>
              <a:rPr lang="en-US" sz="1400" i="1" dirty="0">
                <a:solidFill>
                  <a:srgbClr val="C00000"/>
                </a:solidFill>
              </a:rPr>
              <a:t>, 1994</a:t>
            </a:r>
          </a:p>
          <a:p>
            <a:r>
              <a:rPr lang="en-US" sz="1400" i="1" dirty="0" err="1">
                <a:solidFill>
                  <a:srgbClr val="C00000"/>
                </a:solidFill>
              </a:rPr>
              <a:t>Ploeg</a:t>
            </a:r>
            <a:r>
              <a:rPr lang="en-US" sz="1400" i="1" dirty="0">
                <a:solidFill>
                  <a:srgbClr val="C00000"/>
                </a:solidFill>
              </a:rPr>
              <a:t> R, Transplantation, 1993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95AFD12-74EE-4D40-BE67-D4CDE5828B79}"/>
              </a:ext>
            </a:extLst>
          </p:cNvPr>
          <p:cNvSpPr/>
          <p:nvPr/>
        </p:nvSpPr>
        <p:spPr>
          <a:xfrm>
            <a:off x="836612" y="5511697"/>
            <a:ext cx="2916439" cy="307777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D'Alessandro A. Transplantation 1991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0B2EC40-89EC-594E-8888-4A68E89D7DA6}"/>
              </a:ext>
            </a:extLst>
          </p:cNvPr>
          <p:cNvCxnSpPr>
            <a:cxnSpLocks/>
          </p:cNvCxnSpPr>
          <p:nvPr/>
        </p:nvCxnSpPr>
        <p:spPr>
          <a:xfrm>
            <a:off x="901807" y="2669060"/>
            <a:ext cx="1038838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331FCDB-D662-774D-B512-DCA2AD76A042}"/>
              </a:ext>
            </a:extLst>
          </p:cNvPr>
          <p:cNvSpPr txBox="1"/>
          <p:nvPr/>
        </p:nvSpPr>
        <p:spPr>
          <a:xfrm>
            <a:off x="901807" y="6278603"/>
            <a:ext cx="10453581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MORE SPECIFIC: LARGE DROPLET </a:t>
            </a:r>
            <a:r>
              <a:rPr lang="en-US" dirty="0" err="1">
                <a:solidFill>
                  <a:srgbClr val="C00000"/>
                </a:solidFill>
              </a:rPr>
              <a:t>MacVS</a:t>
            </a:r>
            <a:r>
              <a:rPr lang="en-US" dirty="0">
                <a:solidFill>
                  <a:srgbClr val="C00000"/>
                </a:solidFill>
              </a:rPr>
              <a:t>, SMALL DROPLET </a:t>
            </a:r>
            <a:r>
              <a:rPr lang="en-US" dirty="0" err="1">
                <a:solidFill>
                  <a:srgbClr val="C00000"/>
                </a:solidFill>
              </a:rPr>
              <a:t>MacVS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dirty="0" err="1">
                <a:solidFill>
                  <a:srgbClr val="C00000"/>
                </a:solidFill>
              </a:rPr>
              <a:t>MicVS</a:t>
            </a:r>
            <a:r>
              <a:rPr lang="en-US" dirty="0">
                <a:solidFill>
                  <a:srgbClr val="C00000"/>
                </a:solidFill>
              </a:rPr>
              <a:t>, TOTAL STEATOSIS</a:t>
            </a:r>
          </a:p>
        </p:txBody>
      </p:sp>
    </p:spTree>
    <p:extLst>
      <p:ext uri="{BB962C8B-B14F-4D97-AF65-F5344CB8AC3E}">
        <p14:creationId xmlns:p14="http://schemas.microsoft.com/office/powerpoint/2010/main" val="326221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63B0E-7C46-E641-B76C-95A49FDD6A6C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pPr eaLnBrk="1" hangingPunct="1"/>
            <a:r>
              <a:rPr lang="en-GB" altLang="en-US" dirty="0">
                <a:solidFill>
                  <a:srgbClr val="C00000"/>
                </a:solidFill>
              </a:rPr>
              <a:t>Case 2: best utilisation? </a:t>
            </a:r>
          </a:p>
        </p:txBody>
      </p:sp>
      <p:sp>
        <p:nvSpPr>
          <p:cNvPr id="45059" name="Content Placeholder 2">
            <a:extLst>
              <a:ext uri="{FF2B5EF4-FFF2-40B4-BE49-F238E27FC236}">
                <a16:creationId xmlns:a16="http://schemas.microsoft.com/office/drawing/2014/main" id="{D4938648-9099-704A-82AB-3D298BBA53B9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eaLnBrk="1" hangingPunct="1"/>
            <a:endParaRPr lang="en-GB" altLang="en-US" b="1" dirty="0"/>
          </a:p>
          <a:p>
            <a:pPr eaLnBrk="1" hangingPunct="1"/>
            <a:r>
              <a:rPr lang="en-GB" altLang="en-US" b="1" dirty="0"/>
              <a:t>Recipient </a:t>
            </a:r>
          </a:p>
          <a:p>
            <a:pPr lvl="1" eaLnBrk="1" hangingPunct="1"/>
            <a:r>
              <a:rPr lang="en-GB" altLang="en-US" dirty="0">
                <a:ea typeface="ＭＳ Ｐゴシック" panose="020B0600070205080204" pitchFamily="34" charset="-128"/>
              </a:rPr>
              <a:t>40-year-old ALD</a:t>
            </a:r>
          </a:p>
          <a:p>
            <a:pPr lvl="2" eaLnBrk="1" hangingPunct="1"/>
            <a:r>
              <a:rPr lang="en-GB" altLang="en-US" dirty="0">
                <a:ea typeface="ＭＳ Ｐゴシック" panose="020B0600070205080204" pitchFamily="34" charset="-128"/>
              </a:rPr>
              <a:t>Abstinent for 2 years</a:t>
            </a:r>
          </a:p>
          <a:p>
            <a:pPr lvl="1" eaLnBrk="1" hangingPunct="1"/>
            <a:r>
              <a:rPr lang="en-GB" altLang="en-US" dirty="0">
                <a:ea typeface="ＭＳ Ｐゴシック" panose="020B0600070205080204" pitchFamily="34" charset="-128"/>
              </a:rPr>
              <a:t>5 cm HCC </a:t>
            </a:r>
          </a:p>
          <a:p>
            <a:pPr lvl="2" eaLnBrk="1" hangingPunct="1"/>
            <a:r>
              <a:rPr lang="en-GB" altLang="en-US" dirty="0">
                <a:ea typeface="ＭＳ Ｐゴシック" panose="020B0600070205080204" pitchFamily="34" charset="-128"/>
              </a:rPr>
              <a:t>Previously 6.2 cm</a:t>
            </a:r>
          </a:p>
          <a:p>
            <a:pPr lvl="2" eaLnBrk="1" hangingPunct="1"/>
            <a:r>
              <a:rPr lang="en-GB" altLang="en-US" dirty="0">
                <a:ea typeface="ＭＳ Ｐゴシック" panose="020B0600070205080204" pitchFamily="34" charset="-128"/>
              </a:rPr>
              <a:t>Down-sized with TACE and RFA</a:t>
            </a:r>
          </a:p>
          <a:p>
            <a:pPr lvl="2" eaLnBrk="1" hangingPunct="1"/>
            <a:r>
              <a:rPr lang="en-GB" altLang="en-US" dirty="0">
                <a:ea typeface="ＭＳ Ｐゴシック" panose="020B0600070205080204" pitchFamily="34" charset="-128"/>
              </a:rPr>
              <a:t>Meeting the ‘new criteria’</a:t>
            </a:r>
          </a:p>
          <a:p>
            <a:pPr lvl="1" eaLnBrk="1" hangingPunct="1"/>
            <a:r>
              <a:rPr lang="en-GB" altLang="en-US" dirty="0">
                <a:ea typeface="ＭＳ Ｐゴシック" panose="020B0600070205080204" pitchFamily="34" charset="-128"/>
              </a:rPr>
              <a:t>Been waiting 100 days </a:t>
            </a:r>
          </a:p>
          <a:p>
            <a:pPr lvl="2" eaLnBrk="1" hangingPunct="1"/>
            <a:r>
              <a:rPr lang="en-GB" altLang="en-US" dirty="0">
                <a:ea typeface="ＭＳ Ｐゴシック" panose="020B0600070205080204" pitchFamily="34" charset="-128"/>
              </a:rPr>
              <a:t>First offer of a liver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CA8B0DB-C4A3-1D49-8DBC-808CE4BA0CA1}"/>
              </a:ext>
            </a:extLst>
          </p:cNvPr>
          <p:cNvCxnSpPr/>
          <p:nvPr/>
        </p:nvCxnSpPr>
        <p:spPr>
          <a:xfrm>
            <a:off x="838200" y="1482811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827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6BDB5-B8BC-6B44-A977-B1343AD90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749" y="323276"/>
            <a:ext cx="11235446" cy="1143000"/>
          </a:xfrm>
          <a:noFill/>
          <a:ln>
            <a:noFill/>
          </a:ln>
        </p:spPr>
        <p:txBody>
          <a:bodyPr>
            <a:normAutofit/>
          </a:bodyPr>
          <a:lstStyle/>
          <a:p>
            <a:pPr eaLnBrk="1" hangingPunct="1"/>
            <a:r>
              <a:rPr lang="en-GB" altLang="en-US" dirty="0">
                <a:solidFill>
                  <a:srgbClr val="C00000"/>
                </a:solidFill>
              </a:rPr>
              <a:t>Case 3 </a:t>
            </a:r>
          </a:p>
        </p:txBody>
      </p:sp>
      <p:sp>
        <p:nvSpPr>
          <p:cNvPr id="32771" name="Content Placeholder 2">
            <a:extLst>
              <a:ext uri="{FF2B5EF4-FFF2-40B4-BE49-F238E27FC236}">
                <a16:creationId xmlns:a16="http://schemas.microsoft.com/office/drawing/2014/main" id="{8EA6BBD3-FBB3-2543-8822-9FAA977DD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749" y="1600201"/>
            <a:ext cx="11235447" cy="4525963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endParaRPr lang="en-GB" altLang="en-US" sz="3000" dirty="0"/>
          </a:p>
          <a:p>
            <a:pPr eaLnBrk="1" hangingPunct="1">
              <a:lnSpc>
                <a:spcPct val="80000"/>
              </a:lnSpc>
            </a:pPr>
            <a:r>
              <a:rPr lang="en-GB" altLang="en-US" sz="3000" dirty="0"/>
              <a:t>Female donor: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600" dirty="0">
                <a:ea typeface="ＭＳ Ｐゴシック" panose="020B0600070205080204" pitchFamily="34" charset="-128"/>
              </a:rPr>
              <a:t>63 years old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600" dirty="0">
                <a:ea typeface="ＭＳ Ｐゴシック" panose="020B0600070205080204" pitchFamily="34" charset="-128"/>
              </a:rPr>
              <a:t>SAH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600" dirty="0">
                <a:ea typeface="ＭＳ Ｐゴシック" panose="020B0600070205080204" pitchFamily="34" charset="-128"/>
              </a:rPr>
              <a:t>BMI - 32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600" dirty="0">
                <a:ea typeface="ＭＳ Ｐゴシック" panose="020B0600070205080204" pitchFamily="34" charset="-128"/>
              </a:rPr>
              <a:t>History of </a:t>
            </a:r>
          </a:p>
          <a:p>
            <a:pPr lvl="2" eaLnBrk="1" hangingPunct="1">
              <a:lnSpc>
                <a:spcPct val="80000"/>
              </a:lnSpc>
            </a:pPr>
            <a:r>
              <a:rPr lang="en-GB" altLang="en-US" sz="2200" dirty="0">
                <a:ea typeface="ＭＳ Ｐゴシック" panose="020B0600070205080204" pitchFamily="34" charset="-128"/>
              </a:rPr>
              <a:t>Hypertension and MODM</a:t>
            </a:r>
          </a:p>
          <a:p>
            <a:pPr lvl="2" eaLnBrk="1" hangingPunct="1">
              <a:lnSpc>
                <a:spcPct val="80000"/>
              </a:lnSpc>
            </a:pPr>
            <a:r>
              <a:rPr lang="en-GB" altLang="en-US" sz="2200" dirty="0">
                <a:ea typeface="ＭＳ Ｐゴシック" panose="020B0600070205080204" pitchFamily="34" charset="-128"/>
              </a:rPr>
              <a:t>Smoker for 20 years</a:t>
            </a:r>
          </a:p>
          <a:p>
            <a:pPr lvl="2" eaLnBrk="1" hangingPunct="1">
              <a:lnSpc>
                <a:spcPct val="80000"/>
              </a:lnSpc>
            </a:pPr>
            <a:r>
              <a:rPr lang="en-GB" altLang="en-US" sz="2200" dirty="0">
                <a:ea typeface="ＭＳ Ｐゴシック" panose="020B0600070205080204" pitchFamily="34" charset="-128"/>
              </a:rPr>
              <a:t>‘liked a drink’</a:t>
            </a:r>
          </a:p>
          <a:p>
            <a:pPr lvl="2" eaLnBrk="1" hangingPunct="1">
              <a:lnSpc>
                <a:spcPct val="80000"/>
              </a:lnSpc>
            </a:pPr>
            <a:r>
              <a:rPr lang="en-GB" altLang="en-US" sz="2200" dirty="0">
                <a:ea typeface="ＭＳ Ｐゴシック" panose="020B0600070205080204" pitchFamily="34" charset="-128"/>
              </a:rPr>
              <a:t>Previous breast cancer – stage I – 10yrs before</a:t>
            </a:r>
          </a:p>
          <a:p>
            <a:pPr lvl="4" eaLnBrk="1" hangingPunct="1">
              <a:lnSpc>
                <a:spcPct val="80000"/>
              </a:lnSpc>
            </a:pPr>
            <a:r>
              <a:rPr lang="en-GB" altLang="en-US" sz="1900" dirty="0">
                <a:ea typeface="ＭＳ Ｐゴシック" panose="020B0600070205080204" pitchFamily="34" charset="-128"/>
              </a:rPr>
              <a:t>Given the ‘all clear’ 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600" dirty="0">
                <a:ea typeface="ＭＳ Ｐゴシック" panose="020B0600070205080204" pitchFamily="34" charset="-128"/>
              </a:rPr>
              <a:t>DBD </a:t>
            </a:r>
          </a:p>
          <a:p>
            <a:pPr lvl="2" eaLnBrk="1" hangingPunct="1">
              <a:lnSpc>
                <a:spcPct val="80000"/>
              </a:lnSpc>
            </a:pPr>
            <a:r>
              <a:rPr lang="en-GB" altLang="en-US" sz="2200" dirty="0">
                <a:ea typeface="ＭＳ Ｐゴシック" panose="020B0600070205080204" pitchFamily="34" charset="-128"/>
              </a:rPr>
              <a:t>Offer of liver and kidneys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503D4E38-F55D-134F-A2CE-1ACADB6C05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558372"/>
              </p:ext>
            </p:extLst>
          </p:nvPr>
        </p:nvGraphicFramePr>
        <p:xfrm>
          <a:off x="8694501" y="1965959"/>
          <a:ext cx="2952750" cy="3291840"/>
        </p:xfrm>
        <a:graphic>
          <a:graphicData uri="http://schemas.openxmlformats.org/drawingml/2006/table">
            <a:tbl>
              <a:tblPr/>
              <a:tblGrid>
                <a:gridCol w="1196975">
                  <a:extLst>
                    <a:ext uri="{9D8B030D-6E8A-4147-A177-3AD203B41FA5}">
                      <a16:colId xmlns:a16="http://schemas.microsoft.com/office/drawing/2014/main" val="2969569708"/>
                    </a:ext>
                  </a:extLst>
                </a:gridCol>
                <a:gridCol w="1755775">
                  <a:extLst>
                    <a:ext uri="{9D8B030D-6E8A-4147-A177-3AD203B41FA5}">
                      <a16:colId xmlns:a16="http://schemas.microsoft.com/office/drawing/2014/main" val="805612460"/>
                    </a:ext>
                  </a:extLst>
                </a:gridCol>
              </a:tblGrid>
              <a:tr h="3413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Creatinine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724317"/>
                  </a:ext>
                </a:extLst>
              </a:tr>
              <a:tr h="3413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Amylase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3039926"/>
                  </a:ext>
                </a:extLst>
              </a:tr>
              <a:tr h="3460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Glucose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876717"/>
                  </a:ext>
                </a:extLst>
              </a:tr>
              <a:tr h="3460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Bilirubin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850240"/>
                  </a:ext>
                </a:extLst>
              </a:tr>
              <a:tr h="3460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ALT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392507"/>
                  </a:ext>
                </a:extLst>
              </a:tr>
              <a:tr h="3460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GGT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40243"/>
                  </a:ext>
                </a:extLst>
              </a:tr>
              <a:tr h="3460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ICU stay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3days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508202"/>
                  </a:ext>
                </a:extLst>
              </a:tr>
              <a:tr h="3571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U Output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1400mls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707403"/>
                  </a:ext>
                </a:extLst>
              </a:tr>
              <a:tr h="3460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Po2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928939"/>
                  </a:ext>
                </a:extLst>
              </a:tr>
            </a:tbl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3B063E1-5C6F-C44E-ACAF-8277C06892AE}"/>
              </a:ext>
            </a:extLst>
          </p:cNvPr>
          <p:cNvCxnSpPr/>
          <p:nvPr/>
        </p:nvCxnSpPr>
        <p:spPr>
          <a:xfrm>
            <a:off x="478276" y="1248033"/>
            <a:ext cx="1123544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99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AC931-CB01-2F4D-9BC1-4134D1B6A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Case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03B68-F0C7-3447-92CA-0BE7A128E93C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en-US" dirty="0"/>
          </a:p>
          <a:p>
            <a:r>
              <a:rPr lang="en-US" dirty="0"/>
              <a:t>At retrieval:</a:t>
            </a:r>
          </a:p>
          <a:p>
            <a:pPr lvl="1"/>
            <a:r>
              <a:rPr lang="en-US" dirty="0"/>
              <a:t>L kidney was noted to have multiple cysts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>
                <a:solidFill>
                  <a:srgbClr val="C00000"/>
                </a:solidFill>
              </a:rPr>
              <a:t>What next:</a:t>
            </a:r>
          </a:p>
          <a:p>
            <a:pPr lvl="2"/>
            <a:r>
              <a:rPr lang="en-US" dirty="0">
                <a:solidFill>
                  <a:srgbClr val="C00000"/>
                </a:solidFill>
              </a:rPr>
              <a:t>Ignore</a:t>
            </a:r>
          </a:p>
          <a:p>
            <a:pPr lvl="2"/>
            <a:r>
              <a:rPr lang="en-US" dirty="0">
                <a:solidFill>
                  <a:srgbClr val="C00000"/>
                </a:solidFill>
              </a:rPr>
              <a:t>Biopsy</a:t>
            </a:r>
          </a:p>
          <a:p>
            <a:pPr lvl="2"/>
            <a:r>
              <a:rPr lang="en-US" dirty="0">
                <a:solidFill>
                  <a:srgbClr val="C00000"/>
                </a:solidFill>
              </a:rPr>
              <a:t>‘De-roof’</a:t>
            </a:r>
          </a:p>
          <a:p>
            <a:pPr lvl="2"/>
            <a:r>
              <a:rPr lang="en-US" dirty="0">
                <a:solidFill>
                  <a:srgbClr val="C00000"/>
                </a:solidFill>
              </a:rPr>
              <a:t>Contact the recipient Centre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3EDFEC-6BC3-C74E-A239-45D7402B4D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554"/>
          <a:stretch/>
        </p:blipFill>
        <p:spPr>
          <a:xfrm>
            <a:off x="7375752" y="3520061"/>
            <a:ext cx="3818217" cy="249768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10EFF0A-E49A-3640-8A3E-A87A8970AC1B}"/>
              </a:ext>
            </a:extLst>
          </p:cNvPr>
          <p:cNvCxnSpPr/>
          <p:nvPr/>
        </p:nvCxnSpPr>
        <p:spPr>
          <a:xfrm>
            <a:off x="838200" y="1322174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4E5A4F1-FE40-4544-8569-E09C7A32A9E2}"/>
              </a:ext>
            </a:extLst>
          </p:cNvPr>
          <p:cNvSpPr txBox="1"/>
          <p:nvPr/>
        </p:nvSpPr>
        <p:spPr>
          <a:xfrm>
            <a:off x="8622594" y="5543354"/>
            <a:ext cx="1387167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Simple cysts</a:t>
            </a:r>
          </a:p>
        </p:txBody>
      </p:sp>
    </p:spTree>
    <p:extLst>
      <p:ext uri="{BB962C8B-B14F-4D97-AF65-F5344CB8AC3E}">
        <p14:creationId xmlns:p14="http://schemas.microsoft.com/office/powerpoint/2010/main" val="74271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042988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C0504D"/>
                </a:solidFill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3189" y="1396314"/>
            <a:ext cx="10527957" cy="5165121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r>
              <a:rPr lang="en-US" sz="2400" b="1" dirty="0">
                <a:latin typeface="+mj-lt"/>
                <a:ea typeface="Arial Unicode MS" panose="020B0604020202020204" pitchFamily="34" charset="-128"/>
                <a:cs typeface="Angsana New" panose="02020603050405020304" pitchFamily="18" charset="-34"/>
              </a:rPr>
              <a:t>Histopathological review is necessary when</a:t>
            </a:r>
            <a:r>
              <a:rPr lang="en-US" sz="2400" dirty="0">
                <a:latin typeface="+mj-lt"/>
                <a:ea typeface="Arial Unicode MS" panose="020B0604020202020204" pitchFamily="34" charset="-128"/>
                <a:cs typeface="Angsana New" panose="02020603050405020304" pitchFamily="18" charset="-34"/>
              </a:rPr>
              <a:t>:</a:t>
            </a:r>
          </a:p>
          <a:p>
            <a:pPr>
              <a:buFont typeface="Arial" charset="0"/>
              <a:buNone/>
            </a:pPr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pPr marL="914400" lvl="1" indent="-457200">
              <a:buFont typeface="Calibri" pitchFamily="34" charset="0"/>
              <a:buAutoNum type="alphaLcParenR"/>
            </a:pPr>
            <a:r>
              <a:rPr lang="en-US" dirty="0">
                <a:latin typeface="+mj-lt"/>
                <a:ea typeface="Arial Unicode MS" panose="020B0604020202020204" pitchFamily="34" charset="-128"/>
                <a:cs typeface="Angsana New" panose="02020603050405020304" pitchFamily="18" charset="-34"/>
              </a:rPr>
              <a:t>A suspicion of malignancy identified in a donor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>
                <a:latin typeface="+mj-lt"/>
                <a:ea typeface="Arial Unicode MS" panose="020B0604020202020204" pitchFamily="34" charset="-128"/>
                <a:cs typeface="Angsana New" panose="02020603050405020304" pitchFamily="18" charset="-34"/>
              </a:rPr>
              <a:t>‘lump’ in a potentially transplantable organ</a:t>
            </a:r>
          </a:p>
          <a:p>
            <a:pPr marL="1371600" lvl="2" indent="-457200">
              <a:buFont typeface="Calibri" pitchFamily="34" charset="0"/>
              <a:buAutoNum type="romanLcPeriod"/>
            </a:pPr>
            <a:r>
              <a:rPr lang="en-US" dirty="0">
                <a:latin typeface="+mj-lt"/>
                <a:ea typeface="Arial Unicode MS" panose="020B0604020202020204" pitchFamily="34" charset="-128"/>
                <a:cs typeface="Angsana New" panose="02020603050405020304" pitchFamily="18" charset="-34"/>
              </a:rPr>
              <a:t>Suspected ‘cancer’ in a hollow viscus </a:t>
            </a:r>
          </a:p>
          <a:p>
            <a:pPr marL="914400" lvl="2" indent="0">
              <a:buNone/>
            </a:pPr>
            <a:endParaRPr lang="en-US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pPr marL="914400" lvl="1" indent="-457200">
              <a:buFont typeface="Calibri" pitchFamily="34" charset="0"/>
              <a:buAutoNum type="alphaLcParenR"/>
            </a:pPr>
            <a:r>
              <a:rPr lang="en-US" dirty="0">
                <a:latin typeface="+mj-lt"/>
                <a:ea typeface="Arial Unicode MS" panose="020B0604020202020204" pitchFamily="34" charset="-128"/>
                <a:cs typeface="Angsana New" panose="02020603050405020304" pitchFamily="18" charset="-34"/>
              </a:rPr>
              <a:t>Further assessment of organ quality is required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>
                <a:latin typeface="+mj-lt"/>
                <a:ea typeface="Arial Unicode MS" panose="020B0604020202020204" pitchFamily="34" charset="-128"/>
                <a:cs typeface="Angsana New" panose="02020603050405020304" pitchFamily="18" charset="-34"/>
              </a:rPr>
              <a:t>Liver (fat)</a:t>
            </a:r>
          </a:p>
          <a:p>
            <a:pPr marL="1371600" lvl="2" indent="-457200">
              <a:buFont typeface="Calibri" pitchFamily="34" charset="0"/>
              <a:buAutoNum type="romanLcPeriod"/>
            </a:pPr>
            <a:r>
              <a:rPr lang="en-US" dirty="0">
                <a:latin typeface="+mj-lt"/>
                <a:ea typeface="Arial Unicode MS" panose="020B0604020202020204" pitchFamily="34" charset="-128"/>
                <a:cs typeface="Angsana New" panose="02020603050405020304" pitchFamily="18" charset="-34"/>
              </a:rPr>
              <a:t>Kidney (glomerulosclerosis)</a:t>
            </a:r>
          </a:p>
          <a:p>
            <a:pPr marL="914400" lvl="1" indent="-457200">
              <a:buFont typeface="Calibri" pitchFamily="34" charset="0"/>
              <a:buAutoNum type="alphaLcParenR"/>
            </a:pPr>
            <a:endParaRPr lang="en-US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r>
              <a:rPr lang="en-US" sz="2400" dirty="0">
                <a:latin typeface="+mj-lt"/>
                <a:ea typeface="Arial Unicode MS" panose="020B0604020202020204" pitchFamily="34" charset="-128"/>
                <a:cs typeface="Angsana New" panose="02020603050405020304" pitchFamily="18" charset="-34"/>
              </a:rPr>
              <a:t>Urgent histopathological analysis can enable the utilisation of donor organs that would otherwise have been discarded</a:t>
            </a: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  <a:p>
            <a:pPr>
              <a:buFont typeface="Arial" charset="0"/>
              <a:buNone/>
            </a:pPr>
            <a:endParaRPr lang="en-US" sz="2400" dirty="0">
              <a:latin typeface="+mj-lt"/>
              <a:ea typeface="Arial Unicode MS" panose="020B0604020202020204" pitchFamily="34" charset="-128"/>
              <a:cs typeface="Angsana New" panose="02020603050405020304" pitchFamily="18" charset="-34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803189" y="1042988"/>
            <a:ext cx="1052795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9431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CBFE1-6714-F949-A32E-23D1EC944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Case 3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A8B9127-6609-2449-BD17-B7628F963AF3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en-US" dirty="0"/>
          </a:p>
          <a:p>
            <a:r>
              <a:rPr lang="en-US" dirty="0"/>
              <a:t>What if the cyst was more complex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What next: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Ignore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Biopsy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Contact the recipient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EFFE60-B63E-7A4A-A03D-606B26597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570" y="3180945"/>
            <a:ext cx="3971611" cy="2781673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C97FD17-5A75-AE41-850C-E2AFA55CAAB4}"/>
              </a:ext>
            </a:extLst>
          </p:cNvPr>
          <p:cNvCxnSpPr>
            <a:cxnSpLocks/>
          </p:cNvCxnSpPr>
          <p:nvPr/>
        </p:nvCxnSpPr>
        <p:spPr>
          <a:xfrm>
            <a:off x="838200" y="1408671"/>
            <a:ext cx="1038198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4152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81EB8-2737-0543-AF0B-3934AFB7E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Renal cysts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4B6F61D4-538E-4549-850E-9173DACE1E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7794" r="67232" b="13635"/>
          <a:stretch/>
        </p:blipFill>
        <p:spPr>
          <a:xfrm>
            <a:off x="6154126" y="2835613"/>
            <a:ext cx="1899158" cy="2548648"/>
          </a:xfr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4AF2FA9-1F3A-124D-96DC-749881AF76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14" t="27256" r="32966" b="16807"/>
          <a:stretch/>
        </p:blipFill>
        <p:spPr>
          <a:xfrm>
            <a:off x="8409555" y="3506823"/>
            <a:ext cx="1585609" cy="1877438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CD3E0C03-083D-D54E-A8BF-10750E4EF0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092" t="27968" r="51" b="16095"/>
          <a:stretch/>
        </p:blipFill>
        <p:spPr>
          <a:xfrm>
            <a:off x="10226843" y="3506823"/>
            <a:ext cx="1468877" cy="18774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998D406E-5CC0-F74A-B7B8-2B8CBBF10B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07" t="12709" r="3619" b="11505"/>
          <a:stretch/>
        </p:blipFill>
        <p:spPr>
          <a:xfrm>
            <a:off x="496280" y="2164403"/>
            <a:ext cx="5301575" cy="32976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E98F28-86EB-C144-A76A-A54683A30024}"/>
              </a:ext>
            </a:extLst>
          </p:cNvPr>
          <p:cNvSpPr txBox="1"/>
          <p:nvPr/>
        </p:nvSpPr>
        <p:spPr>
          <a:xfrm>
            <a:off x="10280830" y="6215876"/>
            <a:ext cx="16280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C00000"/>
                </a:solidFill>
              </a:rPr>
              <a:t>Chapple et al, 2011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6A22DB-619B-4245-8738-AC2248568580}"/>
              </a:ext>
            </a:extLst>
          </p:cNvPr>
          <p:cNvCxnSpPr/>
          <p:nvPr/>
        </p:nvCxnSpPr>
        <p:spPr>
          <a:xfrm>
            <a:off x="838200" y="1458097"/>
            <a:ext cx="1049088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178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D3D51-A0EE-F64D-89C9-1D4807A1E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Which one should be biopsied?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FADA02-698F-9D45-8B2E-1503DE980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731" y="2813843"/>
            <a:ext cx="3891292" cy="27050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9276B8-7B86-9547-83CE-0A284682D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2413" y="2813844"/>
            <a:ext cx="3619500" cy="270510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98B02D7-0C1B-8D4F-832E-1F53ECB23176}"/>
              </a:ext>
            </a:extLst>
          </p:cNvPr>
          <p:cNvCxnSpPr/>
          <p:nvPr/>
        </p:nvCxnSpPr>
        <p:spPr>
          <a:xfrm>
            <a:off x="914400" y="1643449"/>
            <a:ext cx="1030553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Up Arrow 2">
            <a:extLst>
              <a:ext uri="{FF2B5EF4-FFF2-40B4-BE49-F238E27FC236}">
                <a16:creationId xmlns:a16="http://schemas.microsoft.com/office/drawing/2014/main" id="{B2D01645-2FCE-1542-AE2B-59EA3390CED1}"/>
              </a:ext>
            </a:extLst>
          </p:cNvPr>
          <p:cNvSpPr/>
          <p:nvPr/>
        </p:nvSpPr>
        <p:spPr>
          <a:xfrm rot="17837981">
            <a:off x="10525450" y="5291846"/>
            <a:ext cx="484632" cy="978408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37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021B4-20DF-7B49-84E6-128678780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Case 4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2DFC8-6FE3-DA43-B4A8-92976986D80C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en-US" dirty="0"/>
          </a:p>
          <a:p>
            <a:r>
              <a:rPr lang="en-US" dirty="0"/>
              <a:t>72 year old man</a:t>
            </a:r>
          </a:p>
          <a:p>
            <a:pPr lvl="1"/>
            <a:r>
              <a:rPr lang="en-US" dirty="0"/>
              <a:t>Hypertension</a:t>
            </a:r>
          </a:p>
          <a:p>
            <a:pPr lvl="1"/>
            <a:r>
              <a:rPr lang="en-US" dirty="0"/>
              <a:t>Diabetes </a:t>
            </a:r>
          </a:p>
          <a:p>
            <a:r>
              <a:rPr lang="en-US" dirty="0"/>
              <a:t>Sudden collapse</a:t>
            </a:r>
          </a:p>
          <a:p>
            <a:r>
              <a:rPr lang="en-US" dirty="0"/>
              <a:t>Plan to withdraw treatment</a:t>
            </a:r>
          </a:p>
          <a:p>
            <a:r>
              <a:rPr lang="en-US" dirty="0"/>
              <a:t>Offered kidneys as a DCD</a:t>
            </a:r>
          </a:p>
          <a:p>
            <a:r>
              <a:rPr lang="en-US" dirty="0"/>
              <a:t>NORS surgeon noted significant scarring</a:t>
            </a:r>
          </a:p>
          <a:p>
            <a:pPr lvl="1"/>
            <a:r>
              <a:rPr lang="en-US" dirty="0"/>
              <a:t>Both kidneys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6253122-3FC8-E141-A120-D8A2689133EB}"/>
              </a:ext>
            </a:extLst>
          </p:cNvPr>
          <p:cNvCxnSpPr/>
          <p:nvPr/>
        </p:nvCxnSpPr>
        <p:spPr>
          <a:xfrm>
            <a:off x="838200" y="1408671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5141CDA8-BFC5-AD48-B57F-A82DEAEA58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612414"/>
              </p:ext>
            </p:extLst>
          </p:nvPr>
        </p:nvGraphicFramePr>
        <p:xfrm>
          <a:off x="7977809" y="2355374"/>
          <a:ext cx="2952750" cy="3291840"/>
        </p:xfrm>
        <a:graphic>
          <a:graphicData uri="http://schemas.openxmlformats.org/drawingml/2006/table">
            <a:tbl>
              <a:tblPr/>
              <a:tblGrid>
                <a:gridCol w="1196975">
                  <a:extLst>
                    <a:ext uri="{9D8B030D-6E8A-4147-A177-3AD203B41FA5}">
                      <a16:colId xmlns:a16="http://schemas.microsoft.com/office/drawing/2014/main" val="2969569708"/>
                    </a:ext>
                  </a:extLst>
                </a:gridCol>
                <a:gridCol w="1755775">
                  <a:extLst>
                    <a:ext uri="{9D8B030D-6E8A-4147-A177-3AD203B41FA5}">
                      <a16:colId xmlns:a16="http://schemas.microsoft.com/office/drawing/2014/main" val="805612460"/>
                    </a:ext>
                  </a:extLst>
                </a:gridCol>
              </a:tblGrid>
              <a:tr h="3413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Creatinine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724317"/>
                  </a:ext>
                </a:extLst>
              </a:tr>
              <a:tr h="3413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Amylase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3039926"/>
                  </a:ext>
                </a:extLst>
              </a:tr>
              <a:tr h="3460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Glucose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876717"/>
                  </a:ext>
                </a:extLst>
              </a:tr>
              <a:tr h="3460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Bilirubin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850240"/>
                  </a:ext>
                </a:extLst>
              </a:tr>
              <a:tr h="3460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ALT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392507"/>
                  </a:ext>
                </a:extLst>
              </a:tr>
              <a:tr h="3460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GGT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40243"/>
                  </a:ext>
                </a:extLst>
              </a:tr>
              <a:tr h="3460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ICU stay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3days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508202"/>
                  </a:ext>
                </a:extLst>
              </a:tr>
              <a:tr h="3571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U Output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400mls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707403"/>
                  </a:ext>
                </a:extLst>
              </a:tr>
              <a:tr h="3460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Po2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9289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699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8DFB6-E62D-F546-ADA9-C6F4F78DA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Case 4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587F0-E696-224F-B49D-3CD7FB491989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en-US" dirty="0"/>
          </a:p>
          <a:p>
            <a:r>
              <a:rPr lang="en-US" dirty="0"/>
              <a:t>At the implanting Centre there were concerns</a:t>
            </a:r>
          </a:p>
          <a:p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Options: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Ignore and implant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NMP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Discard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Biopsy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3AABCA-9C52-1F42-AE6C-E1CEBDA7A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2854" y="4082677"/>
            <a:ext cx="2013635" cy="20136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457FAB-8D12-114A-9FEC-1BD2283FFF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465" t="30016" r="15842"/>
          <a:stretch/>
        </p:blipFill>
        <p:spPr>
          <a:xfrm>
            <a:off x="9326779" y="2501212"/>
            <a:ext cx="1929709" cy="144652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3F2CAA5-4A05-CB44-9752-55201CFDC626}"/>
              </a:ext>
            </a:extLst>
          </p:cNvPr>
          <p:cNvCxnSpPr/>
          <p:nvPr/>
        </p:nvCxnSpPr>
        <p:spPr>
          <a:xfrm>
            <a:off x="838200" y="1433168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0634CB9-5B10-D244-AF5D-AF5C2B181E03}"/>
              </a:ext>
            </a:extLst>
          </p:cNvPr>
          <p:cNvSpPr txBox="1"/>
          <p:nvPr/>
        </p:nvSpPr>
        <p:spPr>
          <a:xfrm>
            <a:off x="3227310" y="5546083"/>
            <a:ext cx="1941109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REMUZZI SCORE: 8</a:t>
            </a:r>
          </a:p>
        </p:txBody>
      </p:sp>
      <p:sp>
        <p:nvSpPr>
          <p:cNvPr id="4" name="Left Arrow 3">
            <a:extLst>
              <a:ext uri="{FF2B5EF4-FFF2-40B4-BE49-F238E27FC236}">
                <a16:creationId xmlns:a16="http://schemas.microsoft.com/office/drawing/2014/main" id="{C1CC497D-DCE1-FC41-B18D-D00D2B5C0B92}"/>
              </a:ext>
            </a:extLst>
          </p:cNvPr>
          <p:cNvSpPr/>
          <p:nvPr/>
        </p:nvSpPr>
        <p:spPr>
          <a:xfrm rot="1216064">
            <a:off x="2422760" y="5324712"/>
            <a:ext cx="550391" cy="32063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66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27E5624-A291-3643-A12F-2E41A280D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Case 4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F42EE41-D52E-4440-9E83-00724B73DE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Tubulointerstitial fibrosis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DD1EA9F-5A22-B941-AFF3-38F0F1EDD3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Glomerulosclerosis 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BFBA979-0ABB-EF43-96DC-BAF156E062E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2454" t="22570" r="28508" b="20850"/>
          <a:stretch/>
        </p:blipFill>
        <p:spPr>
          <a:xfrm>
            <a:off x="934965" y="2622781"/>
            <a:ext cx="4670870" cy="35856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A67058F0-2C8D-5148-8AC6-48DAADA6E44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72199" y="2622781"/>
            <a:ext cx="5360069" cy="356688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DD79F52-9946-4342-B4F4-D9215435E8E9}"/>
              </a:ext>
            </a:extLst>
          </p:cNvPr>
          <p:cNvCxnSpPr/>
          <p:nvPr/>
        </p:nvCxnSpPr>
        <p:spPr>
          <a:xfrm>
            <a:off x="838200" y="1508168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41437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F340A-74F3-E149-A32C-BC69B1BDB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Scarred kidney. . 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623CF-2E47-CD44-9964-AE50D0FA278D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000" dirty="0"/>
              <a:t>With </a:t>
            </a:r>
            <a:r>
              <a:rPr lang="en-US" sz="2000" b="1" dirty="0"/>
              <a:t>increasing age </a:t>
            </a:r>
            <a:r>
              <a:rPr lang="en-US" sz="2000" dirty="0"/>
              <a:t>there is an increase in chronic vascular changes, tubulointerstitial scarring and glomerulosclerosis in kidneys </a:t>
            </a:r>
          </a:p>
          <a:p>
            <a:pPr lvl="1"/>
            <a:r>
              <a:rPr lang="en-US" sz="1600" dirty="0">
                <a:solidFill>
                  <a:srgbClr val="C00000"/>
                </a:solidFill>
              </a:rPr>
              <a:t>The histological extent does not correlate with the serum creatinine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The only reliable way to determine the extent of scarring is by an </a:t>
            </a:r>
            <a:r>
              <a:rPr lang="en-US" sz="2000" b="1" dirty="0"/>
              <a:t>adequately sized biopsy</a:t>
            </a:r>
            <a:r>
              <a:rPr lang="en-US" sz="2000" dirty="0"/>
              <a:t>, that takes in the full thickness of the cortex: </a:t>
            </a:r>
          </a:p>
          <a:p>
            <a:pPr lvl="1"/>
            <a:r>
              <a:rPr lang="en-US" sz="1600" dirty="0">
                <a:solidFill>
                  <a:srgbClr val="C00000"/>
                </a:solidFill>
              </a:rPr>
              <a:t>to prevent over representation of subcapsular accentuation of glomerulosclerosis </a:t>
            </a:r>
          </a:p>
          <a:p>
            <a:pPr lvl="1"/>
            <a:r>
              <a:rPr lang="en-US" sz="1600" dirty="0">
                <a:solidFill>
                  <a:srgbClr val="C00000"/>
                </a:solidFill>
              </a:rPr>
              <a:t>includes arcuate arteries more likely to show hypertensive type intimal changes impacting the luminal area </a:t>
            </a:r>
            <a:endParaRPr lang="en-US" sz="2000" dirty="0">
              <a:solidFill>
                <a:srgbClr val="C00000"/>
              </a:solidFill>
            </a:endParaRPr>
          </a:p>
          <a:p>
            <a:endParaRPr lang="en-US" sz="2000" dirty="0"/>
          </a:p>
          <a:p>
            <a:r>
              <a:rPr lang="en-US" sz="2000" dirty="0"/>
              <a:t>The use of a biopsy has been shown to increase the utilization of elderly donors with good outcomes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8B43A6-A6F7-F642-8A45-3BF383DECAE3}"/>
              </a:ext>
            </a:extLst>
          </p:cNvPr>
          <p:cNvSpPr/>
          <p:nvPr/>
        </p:nvSpPr>
        <p:spPr>
          <a:xfrm>
            <a:off x="7891249" y="6338986"/>
            <a:ext cx="34625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rgbClr val="C00000"/>
                </a:solidFill>
              </a:rPr>
              <a:t>Mallon DH et al, 2015; </a:t>
            </a:r>
            <a:r>
              <a:rPr lang="en-US" sz="1400" i="1" dirty="0" err="1">
                <a:solidFill>
                  <a:srgbClr val="C00000"/>
                </a:solidFill>
              </a:rPr>
              <a:t>Remuzzi</a:t>
            </a:r>
            <a:r>
              <a:rPr lang="en-US" sz="1400" i="1" dirty="0">
                <a:solidFill>
                  <a:srgbClr val="C00000"/>
                </a:solidFill>
              </a:rPr>
              <a:t> G et al, 2006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6CE67-E9CA-EC48-BCF2-CBB04BAA02B7}"/>
              </a:ext>
            </a:extLst>
          </p:cNvPr>
          <p:cNvCxnSpPr/>
          <p:nvPr/>
        </p:nvCxnSpPr>
        <p:spPr>
          <a:xfrm>
            <a:off x="838200" y="1428824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8" name="Picture 4">
            <a:extLst>
              <a:ext uri="{FF2B5EF4-FFF2-40B4-BE49-F238E27FC236}">
                <a16:creationId xmlns:a16="http://schemas.microsoft.com/office/drawing/2014/main" id="{92D4A5EB-8AFC-204C-945E-6D4C0054E6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27" t="6780" r="27115" b="34816"/>
          <a:stretch/>
        </p:blipFill>
        <p:spPr bwMode="auto">
          <a:xfrm>
            <a:off x="10386647" y="338038"/>
            <a:ext cx="1266092" cy="13255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2414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025618-A672-CB42-9426-B896209B7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6410"/>
          </a:xfrm>
        </p:spPr>
        <p:txBody>
          <a:bodyPr/>
          <a:lstStyle/>
          <a:p>
            <a:r>
              <a:rPr lang="en-US" dirty="0" err="1">
                <a:solidFill>
                  <a:srgbClr val="C00000"/>
                </a:solidFill>
              </a:rPr>
              <a:t>Remuzzi</a:t>
            </a:r>
            <a:r>
              <a:rPr lang="en-US" dirty="0">
                <a:solidFill>
                  <a:srgbClr val="C00000"/>
                </a:solidFill>
              </a:rPr>
              <a:t> Score (Cambridge modification)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AC4BF9-4D5F-104E-A08A-7A6A2EA0D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90" y="1417853"/>
            <a:ext cx="2921000" cy="2184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F9764F-0680-1A43-AD89-AC600B8EE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8312" y="1957946"/>
            <a:ext cx="2908300" cy="2159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5263B6-CEE0-7944-8669-F6746F736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5151" y="1417853"/>
            <a:ext cx="2921000" cy="2184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F8A61A-DAB4-3543-B4FB-4AF0A736A0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4690" y="1957946"/>
            <a:ext cx="2933700" cy="2184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A622BF-5D68-D741-994C-28667B9A62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7448" y="4321174"/>
            <a:ext cx="2908300" cy="21717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4DA7D98-D834-0049-8753-902565FD07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3201" y="4506012"/>
            <a:ext cx="3635237" cy="21717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ACF579B-7610-5E49-8506-8526887A5E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9447" y="4210737"/>
            <a:ext cx="2908300" cy="21717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40F9B7-14D2-3841-ABAF-DEDB39F3CB4C}"/>
              </a:ext>
            </a:extLst>
          </p:cNvPr>
          <p:cNvCxnSpPr/>
          <p:nvPr/>
        </p:nvCxnSpPr>
        <p:spPr>
          <a:xfrm>
            <a:off x="549447" y="1161536"/>
            <a:ext cx="104538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5605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593124" y="0"/>
            <a:ext cx="10074876" cy="1042988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C0504D"/>
                </a:solidFill>
              </a:rPr>
              <a:t>the need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154" y="1434198"/>
            <a:ext cx="8445397" cy="4237552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800" dirty="0">
                <a:solidFill>
                  <a:srgbClr val="C0504D"/>
                </a:solidFill>
              </a:rPr>
              <a:t>For those unexpected lesions identified during organ retrieval or at the time of examination of the organ/s at the implanting  centre.</a:t>
            </a:r>
          </a:p>
          <a:p>
            <a:pPr marL="0" indent="0">
              <a:buNone/>
            </a:pP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en-US" sz="1800" dirty="0"/>
              <a:t>Histopathological analysis becomes necessary before safe transplantation can proceed.</a:t>
            </a:r>
          </a:p>
          <a:p>
            <a:pPr lvl="2">
              <a:lnSpc>
                <a:spcPct val="90000"/>
              </a:lnSpc>
            </a:pPr>
            <a:r>
              <a:rPr lang="en-US" sz="1800" dirty="0">
                <a:solidFill>
                  <a:srgbClr val="C0504D"/>
                </a:solidFill>
              </a:rPr>
              <a:t>Once its biopsied all is put on hold until there is an outcome</a:t>
            </a:r>
          </a:p>
          <a:p>
            <a:pPr>
              <a:lnSpc>
                <a:spcPct val="90000"/>
              </a:lnSpc>
            </a:pP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en-US" sz="1800" dirty="0"/>
              <a:t>At present there is NO FORMAL ‘JOINED-UP’ process across TRANSPLANTING CENTRES IN THE UK for obtaining ‘out-of-hours’ histopathological review of retrieved organs</a:t>
            </a:r>
          </a:p>
          <a:p>
            <a:pPr lvl="2">
              <a:lnSpc>
                <a:spcPct val="90000"/>
              </a:lnSpc>
            </a:pPr>
            <a:r>
              <a:rPr lang="en-US" sz="1800" dirty="0">
                <a:solidFill>
                  <a:srgbClr val="C0504D"/>
                </a:solidFill>
              </a:rPr>
              <a:t>Some centers have an on-call</a:t>
            </a:r>
          </a:p>
          <a:p>
            <a:pPr lvl="2">
              <a:lnSpc>
                <a:spcPct val="90000"/>
              </a:lnSpc>
            </a:pPr>
            <a:r>
              <a:rPr lang="en-US" sz="1800" dirty="0">
                <a:solidFill>
                  <a:srgbClr val="C0504D"/>
                </a:solidFill>
              </a:rPr>
              <a:t>Some centers </a:t>
            </a:r>
            <a:r>
              <a:rPr lang="mr-IN" sz="1800" dirty="0">
                <a:solidFill>
                  <a:srgbClr val="C0504D"/>
                </a:solidFill>
              </a:rPr>
              <a:t>–</a:t>
            </a:r>
            <a:r>
              <a:rPr lang="en-US" sz="1800" dirty="0">
                <a:solidFill>
                  <a:srgbClr val="C0504D"/>
                </a:solidFill>
              </a:rPr>
              <a:t> ‘good-will’</a:t>
            </a:r>
          </a:p>
          <a:p>
            <a:pPr lvl="2">
              <a:lnSpc>
                <a:spcPct val="90000"/>
              </a:lnSpc>
            </a:pPr>
            <a:r>
              <a:rPr lang="en-US" sz="1800" dirty="0">
                <a:solidFill>
                  <a:srgbClr val="C0504D"/>
                </a:solidFill>
              </a:rPr>
              <a:t>Some centers have no service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838C5C-6705-3D4A-B749-2D4776B3B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2918" y="2942361"/>
            <a:ext cx="1720843" cy="14923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CD511F-7C64-E749-B1B8-E02B4716A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897" y="1434198"/>
            <a:ext cx="1720843" cy="14212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5441B4-F38D-BA40-AB99-49FBF7C17E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3241" y="4521611"/>
            <a:ext cx="1485499" cy="19686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D1543D-B70B-F84D-BC21-BA597EB77A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2831" y="5009521"/>
            <a:ext cx="2331783" cy="14807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57726C-E459-BC4F-9817-12F06DA15F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4190" y="5009521"/>
            <a:ext cx="2157455" cy="148076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1101716-A896-E144-B085-C4552C74CFE3}"/>
              </a:ext>
            </a:extLst>
          </p:cNvPr>
          <p:cNvCxnSpPr/>
          <p:nvPr/>
        </p:nvCxnSpPr>
        <p:spPr>
          <a:xfrm>
            <a:off x="580768" y="882349"/>
            <a:ext cx="1008723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74485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4C094-29EB-A648-8316-1D30EFE6B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Why is pathological analysis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13950D-921B-104E-81B2-B86C6163A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8362"/>
            <a:ext cx="10515600" cy="4351338"/>
          </a:xfrm>
          <a:ln>
            <a:solidFill>
              <a:schemeClr val="tx1"/>
            </a:solidFill>
          </a:ln>
        </p:spPr>
        <p:txBody>
          <a:bodyPr/>
          <a:lstStyle/>
          <a:p>
            <a:endParaRPr lang="en-US" dirty="0"/>
          </a:p>
          <a:p>
            <a:r>
              <a:rPr lang="en-US" dirty="0"/>
              <a:t>Risk of malignant lesions is increased with:</a:t>
            </a:r>
          </a:p>
          <a:p>
            <a:pPr lvl="1"/>
            <a:r>
              <a:rPr lang="en-US" dirty="0"/>
              <a:t>Increasing age</a:t>
            </a:r>
          </a:p>
          <a:p>
            <a:pPr lvl="1"/>
            <a:r>
              <a:rPr lang="en-US" dirty="0"/>
              <a:t>Obesity</a:t>
            </a:r>
          </a:p>
          <a:p>
            <a:pPr lvl="1"/>
            <a:r>
              <a:rPr lang="en-US" dirty="0"/>
              <a:t>Excess alcohol</a:t>
            </a:r>
          </a:p>
          <a:p>
            <a:pPr lvl="1"/>
            <a:r>
              <a:rPr lang="en-US" dirty="0"/>
              <a:t>Smoking</a:t>
            </a:r>
          </a:p>
          <a:p>
            <a:pPr lvl="1"/>
            <a:r>
              <a:rPr lang="en-US" dirty="0"/>
              <a:t>History of previous malignancy (metastases to liver and lungs)</a:t>
            </a:r>
          </a:p>
          <a:p>
            <a:r>
              <a:rPr lang="en-US" dirty="0">
                <a:ea typeface="Arial Unicode MS" panose="020B0604020202020204" pitchFamily="34" charset="-128"/>
                <a:cs typeface="Angsana New" panose="02020603050405020304" pitchFamily="18" charset="-34"/>
              </a:rPr>
              <a:t>Further assessment of organ quality is required</a:t>
            </a:r>
          </a:p>
          <a:p>
            <a:pPr lvl="1"/>
            <a:r>
              <a:rPr lang="en-US" dirty="0">
                <a:ea typeface="Arial Unicode MS" panose="020B0604020202020204" pitchFamily="34" charset="-128"/>
                <a:cs typeface="Angsana New" panose="02020603050405020304" pitchFamily="18" charset="-34"/>
              </a:rPr>
              <a:t>enable the better utilization of donor organs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7DE50E5-5BFB-7644-ACA8-725E5959C0D0}"/>
              </a:ext>
            </a:extLst>
          </p:cNvPr>
          <p:cNvCxnSpPr/>
          <p:nvPr/>
        </p:nvCxnSpPr>
        <p:spPr>
          <a:xfrm>
            <a:off x="838200" y="1680519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63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22891-3011-AA45-9084-EB1BE303FEE0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Case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41E3EA-E2A0-8940-8956-179DDDDED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5081"/>
            <a:ext cx="10515600" cy="4438988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endParaRPr lang="en-US" sz="2000" dirty="0"/>
          </a:p>
          <a:p>
            <a:r>
              <a:rPr lang="en-US" sz="2000" dirty="0"/>
              <a:t>42-year-old male</a:t>
            </a:r>
          </a:p>
          <a:p>
            <a:r>
              <a:rPr lang="en-US" sz="2000" dirty="0"/>
              <a:t>‘liked a drink’</a:t>
            </a:r>
          </a:p>
          <a:p>
            <a:r>
              <a:rPr lang="en-US" sz="2000" dirty="0"/>
              <a:t>RTA</a:t>
            </a:r>
          </a:p>
          <a:p>
            <a:pPr lvl="1"/>
            <a:r>
              <a:rPr lang="en-US" sz="2000" dirty="0"/>
              <a:t>Head injury</a:t>
            </a:r>
          </a:p>
          <a:p>
            <a:pPr lvl="1"/>
            <a:r>
              <a:rPr lang="en-US" sz="2000" dirty="0"/>
              <a:t>DBD donor</a:t>
            </a:r>
          </a:p>
          <a:p>
            <a:pPr lvl="2"/>
            <a:r>
              <a:rPr lang="en-US" sz="1600" dirty="0"/>
              <a:t>LFTs – Normal</a:t>
            </a:r>
          </a:p>
          <a:p>
            <a:pPr lvl="2"/>
            <a:r>
              <a:rPr lang="en-US" sz="1600" dirty="0"/>
              <a:t>U+E – Normal</a:t>
            </a:r>
          </a:p>
          <a:p>
            <a:r>
              <a:rPr lang="en-US" sz="2000" dirty="0"/>
              <a:t>6 Organs accepted:</a:t>
            </a:r>
          </a:p>
          <a:p>
            <a:pPr lvl="1"/>
            <a:r>
              <a:rPr lang="en-US" sz="2000" dirty="0"/>
              <a:t>2 kidneys</a:t>
            </a:r>
          </a:p>
          <a:p>
            <a:pPr lvl="1"/>
            <a:r>
              <a:rPr lang="en-US" sz="2000" dirty="0"/>
              <a:t>Heart and lungs</a:t>
            </a:r>
          </a:p>
          <a:p>
            <a:pPr lvl="1"/>
            <a:r>
              <a:rPr lang="en-US" sz="2000" dirty="0"/>
              <a:t>Pancreas</a:t>
            </a:r>
          </a:p>
          <a:p>
            <a:pPr lvl="1"/>
            <a:r>
              <a:rPr lang="en-US" sz="2000" dirty="0"/>
              <a:t>Liver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CF9BA67-2848-F947-AFC4-955B1C765E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547301"/>
              </p:ext>
            </p:extLst>
          </p:nvPr>
        </p:nvGraphicFramePr>
        <p:xfrm>
          <a:off x="7924869" y="2294647"/>
          <a:ext cx="2952750" cy="3310255"/>
        </p:xfrm>
        <a:graphic>
          <a:graphicData uri="http://schemas.openxmlformats.org/drawingml/2006/table">
            <a:tbl>
              <a:tblPr/>
              <a:tblGrid>
                <a:gridCol w="1196975">
                  <a:extLst>
                    <a:ext uri="{9D8B030D-6E8A-4147-A177-3AD203B41FA5}">
                      <a16:colId xmlns:a16="http://schemas.microsoft.com/office/drawing/2014/main" val="1979459835"/>
                    </a:ext>
                  </a:extLst>
                </a:gridCol>
                <a:gridCol w="1755775">
                  <a:extLst>
                    <a:ext uri="{9D8B030D-6E8A-4147-A177-3AD203B41FA5}">
                      <a16:colId xmlns:a16="http://schemas.microsoft.com/office/drawing/2014/main" val="3763961387"/>
                    </a:ext>
                  </a:extLst>
                </a:gridCol>
              </a:tblGrid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Creatinine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73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2352499"/>
                  </a:ext>
                </a:extLst>
              </a:tr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Amylase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392858"/>
                  </a:ext>
                </a:extLst>
              </a:tr>
              <a:tr h="3841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Glucose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768543"/>
                  </a:ext>
                </a:extLst>
              </a:tr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Bilirubin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677390"/>
                  </a:ext>
                </a:extLst>
              </a:tr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ALT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075911"/>
                  </a:ext>
                </a:extLst>
              </a:tr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GGT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3360097"/>
                  </a:ext>
                </a:extLst>
              </a:tr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PT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327126"/>
                  </a:ext>
                </a:extLst>
              </a:tr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U Output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3400mls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523624"/>
                  </a:ext>
                </a:extLst>
              </a:tr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863030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70302F5-5E10-DC46-9ECB-BE7897ACB809}"/>
              </a:ext>
            </a:extLst>
          </p:cNvPr>
          <p:cNvCxnSpPr/>
          <p:nvPr/>
        </p:nvCxnSpPr>
        <p:spPr>
          <a:xfrm>
            <a:off x="838200" y="1433384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39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2EC96-FD62-D14D-BB0A-D76F3EB97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Age and BMI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98E15A-33DC-AC46-A77C-827ADF7EAD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44911"/>
            <a:ext cx="5092700" cy="3454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9496B2-9E40-564F-8D4B-03A1AD936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1102" y="2244911"/>
            <a:ext cx="5080000" cy="34671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B52C51B-68C8-9D41-97E9-4C99E8D00198}"/>
              </a:ext>
            </a:extLst>
          </p:cNvPr>
          <p:cNvSpPr txBox="1"/>
          <p:nvPr/>
        </p:nvSpPr>
        <p:spPr>
          <a:xfrm>
            <a:off x="2644346" y="5844746"/>
            <a:ext cx="103906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37% &gt; 60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47B161-4A4A-C64E-B117-52037820F55B}"/>
              </a:ext>
            </a:extLst>
          </p:cNvPr>
          <p:cNvSpPr txBox="1"/>
          <p:nvPr/>
        </p:nvSpPr>
        <p:spPr>
          <a:xfrm>
            <a:off x="8390238" y="5844746"/>
            <a:ext cx="103906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30% &gt; 30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25BCFB2-C05B-C44E-84BC-894DEFB7B0BB}"/>
              </a:ext>
            </a:extLst>
          </p:cNvPr>
          <p:cNvCxnSpPr>
            <a:cxnSpLocks/>
          </p:cNvCxnSpPr>
          <p:nvPr/>
        </p:nvCxnSpPr>
        <p:spPr>
          <a:xfrm>
            <a:off x="838200" y="1690688"/>
            <a:ext cx="101201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01276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74E8D-7BB1-C14B-A66F-51EBB82F6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605" y="274638"/>
            <a:ext cx="5834021" cy="1143000"/>
          </a:xfrm>
          <a:noFill/>
          <a:ln>
            <a:noFill/>
          </a:ln>
        </p:spPr>
        <p:txBody>
          <a:bodyPr>
            <a:normAutofit/>
          </a:bodyPr>
          <a:lstStyle/>
          <a:p>
            <a:pPr eaLnBrk="1" hangingPunct="1"/>
            <a:r>
              <a:rPr lang="en-GB" altLang="en-US" dirty="0">
                <a:solidFill>
                  <a:srgbClr val="C00000"/>
                </a:solidFill>
              </a:rPr>
              <a:t>Case 5</a:t>
            </a: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3DB84893-D9A9-4545-B5BA-D391D94587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405" y="1933833"/>
            <a:ext cx="11009870" cy="4525963"/>
          </a:xfrm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altLang="en-US" dirty="0"/>
          </a:p>
          <a:p>
            <a:pPr eaLnBrk="1" hangingPunct="1">
              <a:lnSpc>
                <a:spcPct val="90000"/>
              </a:lnSpc>
            </a:pPr>
            <a:r>
              <a:rPr lang="en-GB" altLang="en-US" dirty="0"/>
              <a:t>Male donor: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dirty="0">
                <a:ea typeface="ＭＳ Ｐゴシック" panose="020B0600070205080204" pitchFamily="34" charset="-128"/>
              </a:rPr>
              <a:t>18yrs old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dirty="0">
                <a:ea typeface="ＭＳ Ｐゴシック" panose="020B0600070205080204" pitchFamily="34" charset="-128"/>
              </a:rPr>
              <a:t>Attempted suicide by hanging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dirty="0">
                <a:ea typeface="ＭＳ Ｐゴシック" panose="020B0600070205080204" pitchFamily="34" charset="-128"/>
              </a:rPr>
              <a:t>Was found by friends and cut down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en-US" dirty="0">
                <a:ea typeface="ＭＳ Ｐゴシック" panose="020B0600070205080204" pitchFamily="34" charset="-128"/>
              </a:rPr>
              <a:t>‘hanging-time’ unknown</a:t>
            </a:r>
          </a:p>
          <a:p>
            <a:pPr lvl="3" eaLnBrk="1" hangingPunct="1">
              <a:lnSpc>
                <a:spcPct val="90000"/>
              </a:lnSpc>
            </a:pPr>
            <a:r>
              <a:rPr lang="en-GB" altLang="en-US" dirty="0">
                <a:ea typeface="ＭＳ Ｐゴシック" panose="020B0600070205080204" pitchFamily="34" charset="-128"/>
              </a:rPr>
              <a:t>??? WIT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dirty="0">
                <a:ea typeface="ＭＳ Ｐゴシック" panose="020B0600070205080204" pitchFamily="34" charset="-128"/>
              </a:rPr>
              <a:t>Resuscitated by paramedics 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dirty="0">
                <a:ea typeface="ＭＳ Ｐゴシック" panose="020B0600070205080204" pitchFamily="34" charset="-128"/>
              </a:rPr>
              <a:t>No past medical history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dirty="0">
                <a:ea typeface="ＭＳ Ｐゴシック" panose="020B0600070205080204" pitchFamily="34" charset="-128"/>
              </a:rPr>
              <a:t>All his organs offered as a DBD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EA96C564-DF9B-304D-9043-0AB6CF3484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297494"/>
              </p:ext>
            </p:extLst>
          </p:nvPr>
        </p:nvGraphicFramePr>
        <p:xfrm>
          <a:off x="8174596" y="2632624"/>
          <a:ext cx="2897058" cy="2963545"/>
        </p:xfrm>
        <a:graphic>
          <a:graphicData uri="http://schemas.openxmlformats.org/drawingml/2006/table">
            <a:tbl>
              <a:tblPr/>
              <a:tblGrid>
                <a:gridCol w="1594890">
                  <a:extLst>
                    <a:ext uri="{9D8B030D-6E8A-4147-A177-3AD203B41FA5}">
                      <a16:colId xmlns:a16="http://schemas.microsoft.com/office/drawing/2014/main" val="2205201108"/>
                    </a:ext>
                  </a:extLst>
                </a:gridCol>
                <a:gridCol w="1302168">
                  <a:extLst>
                    <a:ext uri="{9D8B030D-6E8A-4147-A177-3AD203B41FA5}">
                      <a16:colId xmlns:a16="http://schemas.microsoft.com/office/drawing/2014/main" val="805213592"/>
                    </a:ext>
                  </a:extLst>
                </a:gridCol>
              </a:tblGrid>
              <a:tr h="3190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Creatinine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375 → 101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2583400"/>
                  </a:ext>
                </a:extLst>
              </a:tr>
              <a:tr h="4032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Amylase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300 → 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380486"/>
                  </a:ext>
                </a:extLst>
              </a:tr>
              <a:tr h="3190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Glucose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608858"/>
                  </a:ext>
                </a:extLst>
              </a:tr>
              <a:tr h="3190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Bilirubin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834291"/>
                  </a:ext>
                </a:extLst>
              </a:tr>
              <a:tr h="3190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ALT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702 → 204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4783640"/>
                  </a:ext>
                </a:extLst>
              </a:tr>
              <a:tr h="3190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Po2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5393051"/>
                  </a:ext>
                </a:extLst>
              </a:tr>
              <a:tr h="3190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ICU stay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5days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516861"/>
                  </a:ext>
                </a:extLst>
              </a:tr>
              <a:tr h="3190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U Output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800mls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065497"/>
                  </a:ext>
                </a:extLst>
              </a:tr>
            </a:tbl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943FD44-E49A-7044-8A21-1A89194A0609}"/>
              </a:ext>
            </a:extLst>
          </p:cNvPr>
          <p:cNvCxnSpPr>
            <a:cxnSpLocks/>
          </p:cNvCxnSpPr>
          <p:nvPr/>
        </p:nvCxnSpPr>
        <p:spPr>
          <a:xfrm>
            <a:off x="1309816" y="1261831"/>
            <a:ext cx="92471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05D1D-A299-5847-8B55-D96B2CCB4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Case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4CBE3-D55E-1E47-896C-A1C25E2C0D38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en-US" dirty="0"/>
          </a:p>
          <a:p>
            <a:r>
              <a:rPr lang="en-US" dirty="0"/>
              <a:t>At retrieval, a large para-aortic lymph node mass (2.5 </a:t>
            </a:r>
            <a:r>
              <a:rPr lang="en-US" dirty="0" err="1"/>
              <a:t>cms</a:t>
            </a:r>
            <a:r>
              <a:rPr lang="en-US" dirty="0"/>
              <a:t>) was found</a:t>
            </a:r>
          </a:p>
          <a:p>
            <a:endParaRPr lang="en-US" dirty="0"/>
          </a:p>
          <a:p>
            <a:r>
              <a:rPr lang="en-US" dirty="0"/>
              <a:t>SNOD attempted to get a histology assessment @ 2am</a:t>
            </a:r>
          </a:p>
          <a:p>
            <a:endParaRPr lang="en-US" dirty="0"/>
          </a:p>
          <a:p>
            <a:r>
              <a:rPr lang="en-US" dirty="0"/>
              <a:t>No pathologist was available</a:t>
            </a:r>
          </a:p>
          <a:p>
            <a:endParaRPr lang="en-US" dirty="0"/>
          </a:p>
          <a:p>
            <a:r>
              <a:rPr lang="en-US" dirty="0"/>
              <a:t>NORS surgeon assessed it as benign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60214BF-FC17-9E4A-BCF9-1875E9352807}"/>
              </a:ext>
            </a:extLst>
          </p:cNvPr>
          <p:cNvCxnSpPr/>
          <p:nvPr/>
        </p:nvCxnSpPr>
        <p:spPr>
          <a:xfrm>
            <a:off x="741405" y="1359244"/>
            <a:ext cx="1061239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605D8DA8-C67E-0548-B2E0-C146F3AF8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7498" y="4412772"/>
            <a:ext cx="3501081" cy="217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9404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94B51-F5BD-7446-B3F9-9E4230285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Case 5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51166-8179-A943-92DF-42424E1070A3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What next:</a:t>
            </a:r>
          </a:p>
          <a:p>
            <a:pPr lvl="1"/>
            <a:r>
              <a:rPr lang="en-US" dirty="0"/>
              <a:t>Cardiac patient was asleep</a:t>
            </a:r>
          </a:p>
          <a:p>
            <a:pPr lvl="1"/>
            <a:r>
              <a:rPr lang="en-US" dirty="0"/>
              <a:t>R kidney was allocated to a recipient for a beneficial match (waited 3 years)</a:t>
            </a:r>
          </a:p>
          <a:p>
            <a:pPr lvl="1"/>
            <a:r>
              <a:rPr lang="en-US" dirty="0"/>
              <a:t>Liver was allocated to a Sero-negative hepatitis 27-year-old female</a:t>
            </a:r>
          </a:p>
          <a:p>
            <a:pPr lvl="1"/>
            <a:r>
              <a:rPr lang="en-US" dirty="0"/>
              <a:t>Pancreas was allocated to an islet patient with severe hypoglycemic unawareness</a:t>
            </a:r>
          </a:p>
          <a:p>
            <a:pPr lvl="1"/>
            <a:endParaRPr lang="en-US" dirty="0"/>
          </a:p>
          <a:p>
            <a:pPr lvl="1"/>
            <a:r>
              <a:rPr lang="en-US" dirty="0">
                <a:solidFill>
                  <a:srgbClr val="C00000"/>
                </a:solidFill>
              </a:rPr>
              <a:t>6 organs were discarded and 6 patients missed out</a:t>
            </a:r>
          </a:p>
          <a:p>
            <a:pPr lvl="2"/>
            <a:r>
              <a:rPr lang="en-US" dirty="0">
                <a:solidFill>
                  <a:srgbClr val="C00000"/>
                </a:solidFill>
              </a:rPr>
              <a:t>2 died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662CE4D-7EDF-C041-AC00-05773687D4E9}"/>
              </a:ext>
            </a:extLst>
          </p:cNvPr>
          <p:cNvCxnSpPr/>
          <p:nvPr/>
        </p:nvCxnSpPr>
        <p:spPr>
          <a:xfrm>
            <a:off x="838200" y="1433384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36647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21152-0E21-AAE8-8784-9294E991D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3CEE15-2788-0A5F-EDFA-3C2F3F02AB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16935" y="1825625"/>
            <a:ext cx="3292130" cy="43513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2C8765C6-EDFE-D887-7F88-02744DB6B43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1941683"/>
            <a:ext cx="5181600" cy="41192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5A2C1DC-7177-17CD-FEDA-2A9487215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History of cancer in a potential organ donor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C1C572-C727-9D3E-0201-F21373171A03}"/>
              </a:ext>
            </a:extLst>
          </p:cNvPr>
          <p:cNvCxnSpPr/>
          <p:nvPr/>
        </p:nvCxnSpPr>
        <p:spPr>
          <a:xfrm>
            <a:off x="838200" y="1400783"/>
            <a:ext cx="1051397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5130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7F98A-41BD-B3E4-D0DB-A3B9F7C27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3F389-C247-894D-9643-FBCEF7A9D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6288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History of cancer in a potential organ donor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689C3F5-DB65-70CA-154A-057446E673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5417"/>
            <a:ext cx="4171545" cy="4946165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GB" sz="1700" dirty="0"/>
              <a:t>61 donors donated 140 organs </a:t>
            </a:r>
          </a:p>
          <a:p>
            <a:r>
              <a:rPr lang="en-GB" sz="1700" dirty="0"/>
              <a:t>133 recipients, comprising a total of </a:t>
            </a:r>
          </a:p>
          <a:p>
            <a:pPr lvl="1"/>
            <a:r>
              <a:rPr lang="en-GB" sz="1700" dirty="0"/>
              <a:t>86 Kidneys </a:t>
            </a:r>
          </a:p>
          <a:p>
            <a:pPr lvl="1"/>
            <a:r>
              <a:rPr lang="en-GB" sz="1700" dirty="0"/>
              <a:t>22 Livers	</a:t>
            </a:r>
          </a:p>
          <a:p>
            <a:pPr lvl="1"/>
            <a:r>
              <a:rPr lang="en-GB" sz="1700" dirty="0"/>
              <a:t>10 Hearts </a:t>
            </a:r>
          </a:p>
          <a:p>
            <a:pPr lvl="1"/>
            <a:r>
              <a:rPr lang="en-GB" sz="1700" dirty="0"/>
              <a:t>8 Lungs  </a:t>
            </a:r>
          </a:p>
          <a:p>
            <a:pPr lvl="1"/>
            <a:r>
              <a:rPr lang="en-GB" sz="1700" dirty="0"/>
              <a:t>7 multiple organs </a:t>
            </a:r>
          </a:p>
          <a:p>
            <a:pPr lvl="2"/>
            <a:r>
              <a:rPr lang="en-GB" sz="1700" dirty="0"/>
              <a:t>(4 kidney–pancreas, 2 heart–lung and 1 kidney–heart).</a:t>
            </a:r>
          </a:p>
          <a:p>
            <a:endParaRPr lang="en-GB" sz="1700" dirty="0"/>
          </a:p>
          <a:p>
            <a:r>
              <a:rPr lang="en-GB" sz="1700" dirty="0"/>
              <a:t>Comparison of the survival of recipients of single organs from donors with an unacceptable/high risk and standard/non-standard risk of cancer transmission revealed no signiﬁcant difference in unadjusted survival or risk-adjusted hazard of death </a:t>
            </a:r>
          </a:p>
          <a:p>
            <a:endParaRPr lang="en-US" sz="17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26A67AC-89F3-C9A1-7A38-C303E6342BF3}"/>
              </a:ext>
            </a:extLst>
          </p:cNvPr>
          <p:cNvCxnSpPr/>
          <p:nvPr/>
        </p:nvCxnSpPr>
        <p:spPr>
          <a:xfrm>
            <a:off x="823608" y="1001959"/>
            <a:ext cx="1044750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DAEF9ED-AF27-BED9-4995-308D9A18D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5563" y="4231525"/>
            <a:ext cx="6689730" cy="1950057"/>
          </a:xfrm>
          <a:prstGeom prst="rect">
            <a:avLst/>
          </a:prstGeo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C389D0B-6F3A-7489-24F2-E8CC313201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89514" y="1235417"/>
            <a:ext cx="5181600" cy="281128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sz="1700" dirty="0"/>
              <a:t>At 10 years after transplantation, the additional survival beneﬁt of transplanting the organs from donors with an unacceptable/high risk of cancer transmission was 944 (95 per cent C.I. 851 to 1037) life-years, with a mean survival of 7·1 (95 per cent C.I. 6·4to7·8) years per recipient. </a:t>
            </a:r>
          </a:p>
          <a:p>
            <a:r>
              <a:rPr lang="en-GB" sz="1700" dirty="0"/>
              <a:t>8 of these recipients developed post-transplant cancers, but none had the same cancer type as their donor, indicating these were likely to be de novo cancers</a:t>
            </a:r>
          </a:p>
          <a:p>
            <a:endParaRPr lang="en-GB" sz="1800" dirty="0"/>
          </a:p>
          <a:p>
            <a:endParaRPr lang="en-US" sz="1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A18DCD-4999-72BE-792A-49073682D4F6}"/>
              </a:ext>
            </a:extLst>
          </p:cNvPr>
          <p:cNvSpPr txBox="1"/>
          <p:nvPr/>
        </p:nvSpPr>
        <p:spPr>
          <a:xfrm>
            <a:off x="10343744" y="6366406"/>
            <a:ext cx="13412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rgbClr val="C00000"/>
                </a:solidFill>
              </a:rPr>
              <a:t>Desai R et al, 2014</a:t>
            </a:r>
          </a:p>
        </p:txBody>
      </p:sp>
    </p:spTree>
    <p:extLst>
      <p:ext uri="{BB962C8B-B14F-4D97-AF65-F5344CB8AC3E}">
        <p14:creationId xmlns:p14="http://schemas.microsoft.com/office/powerpoint/2010/main" val="42410509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EB660-1264-1CEF-1FA4-5611D112D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6647957-EF9C-0730-CA67-4A98FAB7F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214"/>
            <a:ext cx="10515600" cy="832918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C00000"/>
                </a:solidFill>
              </a:rPr>
              <a:t>Donor Malignancy Transmission Risk Assessment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90437D-BD77-9CF8-C8FA-3C93DD067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736" y="1165786"/>
            <a:ext cx="6547019" cy="549400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FFF761B-714C-9365-F20D-144E892CF02A}"/>
              </a:ext>
            </a:extLst>
          </p:cNvPr>
          <p:cNvCxnSpPr/>
          <p:nvPr/>
        </p:nvCxnSpPr>
        <p:spPr>
          <a:xfrm>
            <a:off x="760378" y="1031132"/>
            <a:ext cx="1048641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C4F16EE-DA90-5041-1936-DFC1348D6CDB}"/>
              </a:ext>
            </a:extLst>
          </p:cNvPr>
          <p:cNvSpPr txBox="1"/>
          <p:nvPr/>
        </p:nvSpPr>
        <p:spPr>
          <a:xfrm>
            <a:off x="10194588" y="6382787"/>
            <a:ext cx="1668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>
                <a:solidFill>
                  <a:srgbClr val="C00000"/>
                </a:solidFill>
              </a:rPr>
              <a:t>Nalesnik</a:t>
            </a:r>
            <a:r>
              <a:rPr lang="en-US" sz="1200" i="1" dirty="0">
                <a:solidFill>
                  <a:srgbClr val="C00000"/>
                </a:solidFill>
              </a:rPr>
              <a:t> MA et al, 2011</a:t>
            </a:r>
          </a:p>
        </p:txBody>
      </p:sp>
    </p:spTree>
    <p:extLst>
      <p:ext uri="{BB962C8B-B14F-4D97-AF65-F5344CB8AC3E}">
        <p14:creationId xmlns:p14="http://schemas.microsoft.com/office/powerpoint/2010/main" val="1925964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0267C-E58B-2D73-FD59-5010941C3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84C16C8-64DA-71E6-DD9B-86F38017F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81" y="579315"/>
            <a:ext cx="10575391" cy="5855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3F56B5-14A6-2868-7668-DC5AF8B27A15}"/>
              </a:ext>
            </a:extLst>
          </p:cNvPr>
          <p:cNvSpPr txBox="1"/>
          <p:nvPr/>
        </p:nvSpPr>
        <p:spPr>
          <a:xfrm>
            <a:off x="467193" y="53489"/>
            <a:ext cx="1125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https://</a:t>
            </a:r>
            <a:r>
              <a:rPr lang="en-US" dirty="0" err="1">
                <a:solidFill>
                  <a:srgbClr val="C00000"/>
                </a:solidFill>
              </a:rPr>
              <a:t>www.odt.nhs.uk</a:t>
            </a:r>
            <a:r>
              <a:rPr lang="en-US" dirty="0">
                <a:solidFill>
                  <a:srgbClr val="C00000"/>
                </a:solidFill>
              </a:rPr>
              <a:t>/</a:t>
            </a:r>
            <a:r>
              <a:rPr lang="en-US" dirty="0" err="1">
                <a:solidFill>
                  <a:srgbClr val="C00000"/>
                </a:solidFill>
              </a:rPr>
              <a:t>odt</a:t>
            </a:r>
            <a:r>
              <a:rPr lang="en-US" dirty="0">
                <a:solidFill>
                  <a:srgbClr val="C00000"/>
                </a:solidFill>
              </a:rPr>
              <a:t>-structures-and-standards/governance-and-quality/tell-us-about-an-incident/</a:t>
            </a:r>
          </a:p>
        </p:txBody>
      </p:sp>
    </p:spTree>
    <p:extLst>
      <p:ext uri="{BB962C8B-B14F-4D97-AF65-F5344CB8AC3E}">
        <p14:creationId xmlns:p14="http://schemas.microsoft.com/office/powerpoint/2010/main" val="373283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20"/>
    </mc:Choice>
    <mc:Fallback xmlns="">
      <p:transition spd="slow" advTm="2592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D6CE3-4CD0-024A-D52B-57D403AA7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cheese model&#10;&#10;Description automatically generated">
            <a:extLst>
              <a:ext uri="{FF2B5EF4-FFF2-40B4-BE49-F238E27FC236}">
                <a16:creationId xmlns:a16="http://schemas.microsoft.com/office/drawing/2014/main" id="{BDBA88CB-4DCD-1375-955A-5BD35F488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371865"/>
            <a:ext cx="5291666" cy="4114270"/>
          </a:xfrm>
          <a:prstGeom prst="rect">
            <a:avLst/>
          </a:prstGeom>
        </p:spPr>
      </p:pic>
      <p:pic>
        <p:nvPicPr>
          <p:cNvPr id="2" name="Picture 1" descr="A diagram of a cheese with a virus and a social distancing sign&#10;&#10;Description automatically generated with medium confidence">
            <a:extLst>
              <a:ext uri="{FF2B5EF4-FFF2-40B4-BE49-F238E27FC236}">
                <a16:creationId xmlns:a16="http://schemas.microsoft.com/office/drawing/2014/main" id="{FAD2F345-9499-9E80-101B-D8E1A0323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2549260"/>
            <a:ext cx="5291667" cy="175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21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56365-1CA8-6BEC-7A23-C6F50ADA0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95FB9-B8A5-13F1-BC2B-BF35E4C8D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Bad for transplantation. . 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6340541-20AD-887C-E637-356AFDEF4A9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112708"/>
            <a:ext cx="5181600" cy="3777172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29B4BE0-F24B-96A3-44E8-173EA438DB8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86534" y="1825625"/>
            <a:ext cx="3952932" cy="435133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9A64C6-68DF-288A-BBBC-3EAE3894BC61}"/>
              </a:ext>
            </a:extLst>
          </p:cNvPr>
          <p:cNvCxnSpPr/>
          <p:nvPr/>
        </p:nvCxnSpPr>
        <p:spPr>
          <a:xfrm>
            <a:off x="838200" y="1449421"/>
            <a:ext cx="1053343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4669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0CEC1-6A17-734B-9636-7D5F494D4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Case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0AE8B-417B-F940-9291-FFBDA65DC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60001"/>
          </a:xfrm>
          <a:ln>
            <a:solidFill>
              <a:schemeClr val="tx1"/>
            </a:solidFill>
          </a:ln>
        </p:spPr>
        <p:txBody>
          <a:bodyPr/>
          <a:lstStyle/>
          <a:p>
            <a:endParaRPr lang="en-US" dirty="0">
              <a:cs typeface="Arial" panose="020B0604020202020204" pitchFamily="34" charset="0"/>
            </a:endParaRPr>
          </a:p>
          <a:p>
            <a:r>
              <a:rPr lang="en-US" dirty="0">
                <a:cs typeface="Arial" panose="020B0604020202020204" pitchFamily="34" charset="0"/>
              </a:rPr>
              <a:t>Retrieval 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All organs retrieved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Heart and Lungs – dispatched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Abdominal organs were retrieved ‘En-bloc’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On the back table – lesion was noted posteriorly in the Right lobe of the liver</a:t>
            </a:r>
          </a:p>
          <a:p>
            <a:pPr lvl="1"/>
            <a:endParaRPr lang="en-US" dirty="0">
              <a:cs typeface="Arial" panose="020B0604020202020204" pitchFamily="34" charset="0"/>
            </a:endParaRPr>
          </a:p>
          <a:p>
            <a:pPr lvl="1"/>
            <a:endParaRPr lang="en-US" dirty="0">
              <a:cs typeface="Arial" panose="020B0604020202020204" pitchFamily="34" charset="0"/>
            </a:endParaRPr>
          </a:p>
          <a:p>
            <a:pPr lvl="1"/>
            <a:r>
              <a:rPr lang="en-US" dirty="0">
                <a:solidFill>
                  <a:srgbClr val="C00000"/>
                </a:solidFill>
                <a:cs typeface="Arial" panose="020B0604020202020204" pitchFamily="34" charset="0"/>
              </a:rPr>
              <a:t>WHAT NEXT?</a:t>
            </a:r>
          </a:p>
        </p:txBody>
      </p:sp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A6281711-8A90-F347-B490-3C92F47FD7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53056" r="51278"/>
          <a:stretch/>
        </p:blipFill>
        <p:spPr>
          <a:xfrm>
            <a:off x="8161046" y="4503671"/>
            <a:ext cx="2967398" cy="198920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FB21041-4ED1-7840-A08B-E0D6A7AFECA5}"/>
              </a:ext>
            </a:extLst>
          </p:cNvPr>
          <p:cNvCxnSpPr/>
          <p:nvPr/>
        </p:nvCxnSpPr>
        <p:spPr>
          <a:xfrm>
            <a:off x="894835" y="1421027"/>
            <a:ext cx="1040233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31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794D5-5B33-F622-B7E3-F1CD7CE30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2A6ED-F353-F889-0AD2-7426AF9B4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393575"/>
            <a:ext cx="9304867" cy="1855695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D7134E1-4C38-5787-C81D-0A68FF9324E8}"/>
              </a:ext>
            </a:extLst>
          </p:cNvPr>
          <p:cNvGraphicFramePr/>
          <p:nvPr/>
        </p:nvGraphicFramePr>
        <p:xfrm>
          <a:off x="1346886" y="1396314"/>
          <a:ext cx="9984259" cy="3509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Picture 2" descr="Hospital Cartoon 4052*3344 transprent Png Free Download - Home, Area, Line.  - CleanPNG / KissPNG">
            <a:extLst>
              <a:ext uri="{FF2B5EF4-FFF2-40B4-BE49-F238E27FC236}">
                <a16:creationId xmlns:a16="http://schemas.microsoft.com/office/drawing/2014/main" id="{C573434D-C25F-961D-BDF2-A63F97007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438" y="3697166"/>
            <a:ext cx="1064636" cy="87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ospital Cartoon 4052*3344 transprent Png Free Download - Home, Area, Line.  - CleanPNG / KissPNG">
            <a:extLst>
              <a:ext uri="{FF2B5EF4-FFF2-40B4-BE49-F238E27FC236}">
                <a16:creationId xmlns:a16="http://schemas.microsoft.com/office/drawing/2014/main" id="{2B03CC51-2E71-C385-E3E0-AB6E00A0C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503" y="3721132"/>
            <a:ext cx="1064636" cy="87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Cartoon Office Building - Download Free Vectors, Clipart Graphics &amp; Vector  Art">
            <a:extLst>
              <a:ext uri="{FF2B5EF4-FFF2-40B4-BE49-F238E27FC236}">
                <a16:creationId xmlns:a16="http://schemas.microsoft.com/office/drawing/2014/main" id="{68B6F5CF-7D78-0B24-6ED6-2883EDF11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849" y="3697166"/>
            <a:ext cx="701945" cy="82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ospital Cartoon 4052*3344 transprent Png Free Download - Home, Area, Line.  - CleanPNG / KissPNG">
            <a:extLst>
              <a:ext uri="{FF2B5EF4-FFF2-40B4-BE49-F238E27FC236}">
                <a16:creationId xmlns:a16="http://schemas.microsoft.com/office/drawing/2014/main" id="{3977101D-5C06-B134-61C9-8DD649DA3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862" y="3683355"/>
            <a:ext cx="1064636" cy="87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3F009C5-8E74-F115-2D67-EAA97FFE1685}"/>
              </a:ext>
            </a:extLst>
          </p:cNvPr>
          <p:cNvSpPr/>
          <p:nvPr/>
        </p:nvSpPr>
        <p:spPr>
          <a:xfrm>
            <a:off x="2753372" y="5364037"/>
            <a:ext cx="6606452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u="sng" dirty="0">
                <a:solidFill>
                  <a:srgbClr val="C00000"/>
                </a:solidFill>
              </a:rPr>
              <a:t>Glass Slide </a:t>
            </a:r>
            <a:r>
              <a:rPr lang="en-GB" dirty="0">
                <a:solidFill>
                  <a:srgbClr val="C00000"/>
                </a:solidFill>
              </a:rPr>
              <a:t>- Histopathology Processing/ Histopathology Assessment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8192EC-30F1-D143-89CE-F527C35AC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The current process: ‘vulnerable’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5F0864F-1CBE-D976-E99F-998536EF9726}"/>
              </a:ext>
            </a:extLst>
          </p:cNvPr>
          <p:cNvCxnSpPr/>
          <p:nvPr/>
        </p:nvCxnSpPr>
        <p:spPr>
          <a:xfrm>
            <a:off x="815546" y="1737213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387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C78CF7-688A-C162-5181-D9AE637534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033" r="9231" b="2125"/>
          <a:stretch>
            <a:fillRect/>
          </a:stretch>
        </p:blipFill>
        <p:spPr>
          <a:xfrm>
            <a:off x="394854" y="218060"/>
            <a:ext cx="4983019" cy="335641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8723F2-2AC6-8A2F-70A9-0A30FF6621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788" r="11313"/>
          <a:stretch>
            <a:fillRect/>
          </a:stretch>
        </p:blipFill>
        <p:spPr>
          <a:xfrm>
            <a:off x="6096000" y="218060"/>
            <a:ext cx="4358147" cy="31070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F4C169-3E61-4962-4BE5-C76FADA092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641" r="12877"/>
          <a:stretch>
            <a:fillRect/>
          </a:stretch>
        </p:blipFill>
        <p:spPr>
          <a:xfrm>
            <a:off x="843264" y="3065169"/>
            <a:ext cx="4784699" cy="34292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4EF975-BEE3-AF53-84EC-89913043C2E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228" r="9037"/>
          <a:stretch>
            <a:fillRect/>
          </a:stretch>
        </p:blipFill>
        <p:spPr>
          <a:xfrm>
            <a:off x="5293589" y="3210643"/>
            <a:ext cx="4983020" cy="342929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998310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12ADC2B-6000-49D5-FFBE-0445681F68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370" r="8338"/>
          <a:stretch>
            <a:fillRect/>
          </a:stretch>
        </p:blipFill>
        <p:spPr>
          <a:xfrm>
            <a:off x="259975" y="224118"/>
            <a:ext cx="4453735" cy="30817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C409A0-4634-F91D-E3EE-02CCED445A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054" r="8841"/>
          <a:stretch>
            <a:fillRect/>
          </a:stretch>
        </p:blipFill>
        <p:spPr>
          <a:xfrm>
            <a:off x="5818094" y="224118"/>
            <a:ext cx="4607860" cy="30817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6A9E4E-4528-69FB-BC62-EAEB63B6AA5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416" r="8827"/>
          <a:stretch>
            <a:fillRect/>
          </a:stretch>
        </p:blipFill>
        <p:spPr>
          <a:xfrm>
            <a:off x="259976" y="3429000"/>
            <a:ext cx="4453734" cy="29383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4F1783-51D7-0B56-4B27-9FF68E30CEC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150" t="5951" r="5887"/>
          <a:stretch>
            <a:fillRect/>
          </a:stretch>
        </p:blipFill>
        <p:spPr>
          <a:xfrm>
            <a:off x="5410200" y="3155577"/>
            <a:ext cx="5423648" cy="322520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306913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93C9F1-49F7-9E5C-F8FB-3A4D84CE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72" r="9379" b="12125"/>
          <a:stretch>
            <a:fillRect/>
          </a:stretch>
        </p:blipFill>
        <p:spPr>
          <a:xfrm>
            <a:off x="665017" y="415487"/>
            <a:ext cx="5185064" cy="30135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500B57-5958-1932-DAF9-D61F98434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6984" y="1610989"/>
            <a:ext cx="4915164" cy="27647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4BC0A2-C6FE-E5AB-FD7F-1C9AFDAC0D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617" b="15762"/>
          <a:stretch>
            <a:fillRect/>
          </a:stretch>
        </p:blipFill>
        <p:spPr>
          <a:xfrm>
            <a:off x="447971" y="3864621"/>
            <a:ext cx="6096528" cy="276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7940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5843" y="144891"/>
            <a:ext cx="10515600" cy="1325563"/>
          </a:xfrm>
        </p:spPr>
        <p:txBody>
          <a:bodyPr/>
          <a:lstStyle/>
          <a:p>
            <a:r>
              <a:rPr lang="en-GB" sz="2667" dirty="0">
                <a:solidFill>
                  <a:srgbClr val="C00000"/>
                </a:solidFill>
              </a:rPr>
              <a:t>Audit 19/20: Where were they performed then and now (2024)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7661818"/>
              </p:ext>
            </p:extLst>
          </p:nvPr>
        </p:nvGraphicFramePr>
        <p:xfrm>
          <a:off x="838200" y="1482811"/>
          <a:ext cx="4922110" cy="42260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1055">
                  <a:extLst>
                    <a:ext uri="{9D8B030D-6E8A-4147-A177-3AD203B41FA5}">
                      <a16:colId xmlns:a16="http://schemas.microsoft.com/office/drawing/2014/main" val="3273019221"/>
                    </a:ext>
                  </a:extLst>
                </a:gridCol>
                <a:gridCol w="2461055">
                  <a:extLst>
                    <a:ext uri="{9D8B030D-6E8A-4147-A177-3AD203B41FA5}">
                      <a16:colId xmlns:a16="http://schemas.microsoft.com/office/drawing/2014/main" val="765307517"/>
                    </a:ext>
                  </a:extLst>
                </a:gridCol>
              </a:tblGrid>
              <a:tr h="768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chemeClr val="tx1"/>
                          </a:solidFill>
                          <a:effectLst/>
                        </a:rPr>
                        <a:t>Abdominal NORS centres undertaking histopathology 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Number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391523"/>
                  </a:ext>
                </a:extLst>
              </a:tr>
              <a:tr h="384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chemeClr val="tx1"/>
                          </a:solidFill>
                          <a:effectLst/>
                        </a:rPr>
                        <a:t>Leeds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961842"/>
                  </a:ext>
                </a:extLst>
              </a:tr>
              <a:tr h="384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chemeClr val="tx1"/>
                          </a:solidFill>
                          <a:effectLst/>
                        </a:rPr>
                        <a:t>Cambridge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405309"/>
                  </a:ext>
                </a:extLst>
              </a:tr>
              <a:tr h="384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chemeClr val="tx1"/>
                          </a:solidFill>
                          <a:effectLst/>
                        </a:rPr>
                        <a:t>Kings College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355975"/>
                  </a:ext>
                </a:extLst>
              </a:tr>
              <a:tr h="384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chemeClr val="tx1"/>
                          </a:solidFill>
                          <a:effectLst/>
                        </a:rPr>
                        <a:t>Newcastle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6667518"/>
                  </a:ext>
                </a:extLst>
              </a:tr>
              <a:tr h="384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chemeClr val="tx1"/>
                          </a:solidFill>
                          <a:effectLst/>
                        </a:rPr>
                        <a:t>Royal Free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304614"/>
                  </a:ext>
                </a:extLst>
              </a:tr>
              <a:tr h="384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chemeClr val="tx1"/>
                          </a:solidFill>
                          <a:effectLst/>
                        </a:rPr>
                        <a:t>Birmingham 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3294987"/>
                  </a:ext>
                </a:extLst>
              </a:tr>
              <a:tr h="384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chemeClr val="tx1"/>
                          </a:solidFill>
                          <a:effectLst/>
                        </a:rPr>
                        <a:t>Edinburgh 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550942"/>
                  </a:ext>
                </a:extLst>
              </a:tr>
              <a:tr h="384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chemeClr val="tx1"/>
                          </a:solidFill>
                          <a:effectLst/>
                        </a:rPr>
                        <a:t>Cardiff 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117220"/>
                  </a:ext>
                </a:extLst>
              </a:tr>
              <a:tr h="384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chemeClr val="tx1"/>
                          </a:solidFill>
                          <a:effectLst/>
                        </a:rPr>
                        <a:t>Non NORS centres 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3075425"/>
                  </a:ext>
                </a:extLst>
              </a:tr>
            </a:tbl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03EA13-1F46-A54A-A218-616749950F1D}"/>
              </a:ext>
            </a:extLst>
          </p:cNvPr>
          <p:cNvCxnSpPr/>
          <p:nvPr/>
        </p:nvCxnSpPr>
        <p:spPr>
          <a:xfrm>
            <a:off x="838200" y="1186249"/>
            <a:ext cx="105032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D544020D-89ED-3D40-A23F-DCC2DF9359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2585649"/>
              </p:ext>
            </p:extLst>
          </p:nvPr>
        </p:nvGraphicFramePr>
        <p:xfrm>
          <a:off x="6096001" y="1482811"/>
          <a:ext cx="5766485" cy="50909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3081">
                  <a:extLst>
                    <a:ext uri="{9D8B030D-6E8A-4147-A177-3AD203B41FA5}">
                      <a16:colId xmlns:a16="http://schemas.microsoft.com/office/drawing/2014/main" val="2013396481"/>
                    </a:ext>
                  </a:extLst>
                </a:gridCol>
                <a:gridCol w="980518">
                  <a:extLst>
                    <a:ext uri="{9D8B030D-6E8A-4147-A177-3AD203B41FA5}">
                      <a16:colId xmlns:a16="http://schemas.microsoft.com/office/drawing/2014/main" val="254001545"/>
                    </a:ext>
                  </a:extLst>
                </a:gridCol>
                <a:gridCol w="1326184">
                  <a:extLst>
                    <a:ext uri="{9D8B030D-6E8A-4147-A177-3AD203B41FA5}">
                      <a16:colId xmlns:a16="http://schemas.microsoft.com/office/drawing/2014/main" val="2057084264"/>
                    </a:ext>
                  </a:extLst>
                </a:gridCol>
                <a:gridCol w="1153081">
                  <a:extLst>
                    <a:ext uri="{9D8B030D-6E8A-4147-A177-3AD203B41FA5}">
                      <a16:colId xmlns:a16="http://schemas.microsoft.com/office/drawing/2014/main" val="2088394244"/>
                    </a:ext>
                  </a:extLst>
                </a:gridCol>
                <a:gridCol w="1153621">
                  <a:extLst>
                    <a:ext uri="{9D8B030D-6E8A-4147-A177-3AD203B41FA5}">
                      <a16:colId xmlns:a16="http://schemas.microsoft.com/office/drawing/2014/main" val="2172145957"/>
                    </a:ext>
                  </a:extLst>
                </a:gridCol>
              </a:tblGrid>
              <a:tr h="6933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Abdominal NORS 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24/7 Histopathology Service- Current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Histopathology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undertaken September 1</a:t>
                      </a:r>
                      <a:r>
                        <a:rPr lang="en-GB" sz="10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– February 28th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24/7 Histopathology Service - October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Additional Info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49080"/>
                  </a:ext>
                </a:extLst>
              </a:tr>
              <a:tr h="11256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Birmingham 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Yes 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No formal rota, 2 pathologists will undertake out of hours histopathology, not contracted or paid to do so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182670"/>
                  </a:ext>
                </a:extLst>
              </a:tr>
              <a:tr h="5546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</a:rPr>
                        <a:t>Cambridge </a:t>
                      </a:r>
                      <a:endParaRPr lang="en-GB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15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247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Will only process their own histopathology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151583"/>
                  </a:ext>
                </a:extLst>
              </a:tr>
              <a:tr h="1608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</a:rPr>
                        <a:t>Cardiff</a:t>
                      </a:r>
                      <a:endParaRPr lang="en-GB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GB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851306"/>
                  </a:ext>
                </a:extLst>
              </a:tr>
              <a:tr h="2773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</a:rPr>
                        <a:t>Edinburgh</a:t>
                      </a:r>
                      <a:endParaRPr lang="en-GB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Stopped 2 years ago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206439"/>
                  </a:ext>
                </a:extLst>
              </a:tr>
              <a:tr h="8319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</a:rPr>
                        <a:t>King’s College </a:t>
                      </a:r>
                      <a:endParaRPr lang="en-GB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GB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14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Only Liver and related specimens.  No BMS/lab staff on call just Pathologists 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784067"/>
                  </a:ext>
                </a:extLst>
              </a:tr>
              <a:tr h="1608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</a:rPr>
                        <a:t>Manchester</a:t>
                      </a:r>
                      <a:endParaRPr lang="en-GB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127916"/>
                  </a:ext>
                </a:extLst>
              </a:tr>
              <a:tr h="6432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</a:rPr>
                        <a:t>Leeds</a:t>
                      </a:r>
                      <a:endParaRPr lang="en-GB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19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Likely to cease in October 2020 although not confirmed 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437870"/>
                  </a:ext>
                </a:extLst>
              </a:tr>
              <a:tr h="3216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</a:rPr>
                        <a:t>Newcastle </a:t>
                      </a:r>
                      <a:endParaRPr lang="en-GB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11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Will cease in October 2020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0858"/>
                  </a:ext>
                </a:extLst>
              </a:tr>
              <a:tr h="1608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</a:rPr>
                        <a:t>Royal Free</a:t>
                      </a:r>
                      <a:endParaRPr lang="en-GB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33617"/>
                  </a:ext>
                </a:extLst>
              </a:tr>
              <a:tr h="1608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Oxford 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329" marR="443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920498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44428D0-4D0C-F244-A9C8-171CF3F6BD4F}"/>
              </a:ext>
            </a:extLst>
          </p:cNvPr>
          <p:cNvSpPr/>
          <p:nvPr/>
        </p:nvSpPr>
        <p:spPr>
          <a:xfrm>
            <a:off x="329514" y="6005386"/>
            <a:ext cx="5552302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Increased vulnerability of ‘out of hours’ Histopathology from October 2020 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25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62042-BC5C-A88E-1045-4CFEA8AA7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B5499DAF-51D4-5E93-9222-2246605B7BDF}"/>
              </a:ext>
            </a:extLst>
          </p:cNvPr>
          <p:cNvGraphicFramePr/>
          <p:nvPr/>
        </p:nvGraphicFramePr>
        <p:xfrm>
          <a:off x="1354559" y="1563189"/>
          <a:ext cx="9668769" cy="4598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6DC1A-FC07-1977-6361-79EA480B70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286" y="468645"/>
            <a:ext cx="6958148" cy="719422"/>
          </a:xfrm>
        </p:spPr>
        <p:txBody>
          <a:bodyPr/>
          <a:lstStyle/>
          <a:p>
            <a:r>
              <a:rPr lang="en-GB" dirty="0"/>
              <a:t>Histopathology per organ / speciality</a:t>
            </a:r>
          </a:p>
        </p:txBody>
      </p:sp>
    </p:spTree>
    <p:extLst>
      <p:ext uri="{BB962C8B-B14F-4D97-AF65-F5344CB8AC3E}">
        <p14:creationId xmlns:p14="http://schemas.microsoft.com/office/powerpoint/2010/main" val="22611165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2DCEA-0B32-5D9C-7E79-CDE3ADA17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126E08-F576-D35A-95FF-BA33EEF0B1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4777" y="499689"/>
            <a:ext cx="8513762" cy="714761"/>
          </a:xfrm>
        </p:spPr>
        <p:txBody>
          <a:bodyPr/>
          <a:lstStyle/>
          <a:p>
            <a:r>
              <a:rPr lang="en-GB" dirty="0"/>
              <a:t>Histopathology cases per centre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F102A5C-0502-286D-4DB8-F8E7D9F62505}"/>
              </a:ext>
            </a:extLst>
          </p:cNvPr>
          <p:cNvGraphicFramePr/>
          <p:nvPr/>
        </p:nvGraphicFramePr>
        <p:xfrm>
          <a:off x="680209" y="1153218"/>
          <a:ext cx="4881418" cy="5200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DF1E5E8F-CAB9-B2F6-6D20-E7069926576C}"/>
              </a:ext>
            </a:extLst>
          </p:cNvPr>
          <p:cNvGraphicFramePr/>
          <p:nvPr/>
        </p:nvGraphicFramePr>
        <p:xfrm>
          <a:off x="6108518" y="1476697"/>
          <a:ext cx="5403273" cy="4881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994881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1C576D-2285-096A-F873-D5CBFDC300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C00000"/>
                </a:solidFill>
                <a:latin typeface="+mj-lt"/>
              </a:rPr>
              <a:t>Missed Opportunities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9D0196-6AD0-5FD1-9BE8-6F0D96A9E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85" y="2056169"/>
            <a:ext cx="5607891" cy="344151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30D283-BEC7-F82C-0FE1-2BCA9241E1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374" y="2056169"/>
            <a:ext cx="6096528" cy="342929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191671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4BCFF52-2B75-E740-9A78-0E924D0C8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6474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Advent of digital technology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26BE1A-A470-B542-B0A4-9C3F33BF0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681" y="1841156"/>
            <a:ext cx="3530208" cy="48416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AEFEF7-D678-0143-824D-99754CE238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695" y="2271997"/>
            <a:ext cx="5181105" cy="382951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39ECD09-24E0-4440-AD10-A5841341D689}"/>
              </a:ext>
            </a:extLst>
          </p:cNvPr>
          <p:cNvCxnSpPr/>
          <p:nvPr/>
        </p:nvCxnSpPr>
        <p:spPr>
          <a:xfrm>
            <a:off x="857765" y="1334530"/>
            <a:ext cx="104764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6845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4927AF-73C4-4544-9C34-A66FD3E1B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Digital Pathology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035327-11D4-A046-A9C1-2DF5D6C48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27590"/>
            <a:ext cx="5150807" cy="38295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D947DE-F2DE-7B4B-A2C2-4503F41432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0715" y="2027590"/>
            <a:ext cx="2908300" cy="1930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4690CA-78AE-FB47-9314-86FA01E4F4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2265" y="4294892"/>
            <a:ext cx="3873500" cy="20955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1E2270-647D-D349-99ED-6FEAE01E7B6E}"/>
              </a:ext>
            </a:extLst>
          </p:cNvPr>
          <p:cNvCxnSpPr/>
          <p:nvPr/>
        </p:nvCxnSpPr>
        <p:spPr>
          <a:xfrm>
            <a:off x="838200" y="1519881"/>
            <a:ext cx="1046823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69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AB147-8334-764A-AB87-AB3480DA3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Case 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39571-BC08-5343-BE8A-05ADBC657EA8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en-US" dirty="0"/>
          </a:p>
          <a:p>
            <a:r>
              <a:rPr lang="en-US" dirty="0"/>
              <a:t>Options:</a:t>
            </a:r>
          </a:p>
          <a:p>
            <a:pPr lvl="1"/>
            <a:r>
              <a:rPr lang="en-US" dirty="0"/>
              <a:t>Ignore – surgeon says its benign</a:t>
            </a:r>
          </a:p>
          <a:p>
            <a:pPr lvl="1"/>
            <a:r>
              <a:rPr lang="en-US" dirty="0"/>
              <a:t>Discard all organs</a:t>
            </a:r>
          </a:p>
          <a:p>
            <a:pPr lvl="1"/>
            <a:r>
              <a:rPr lang="en-US" dirty="0"/>
              <a:t>Biopsy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>
                <a:solidFill>
                  <a:srgbClr val="C00000"/>
                </a:solidFill>
              </a:rPr>
              <a:t>The pathologist on call that night could not decide if it was malignant or not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CC24905-73FD-CE4B-9F26-A1CEE2648185}"/>
              </a:ext>
            </a:extLst>
          </p:cNvPr>
          <p:cNvCxnSpPr/>
          <p:nvPr/>
        </p:nvCxnSpPr>
        <p:spPr>
          <a:xfrm>
            <a:off x="817605" y="1408670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Left Arrow 9">
            <a:extLst>
              <a:ext uri="{FF2B5EF4-FFF2-40B4-BE49-F238E27FC236}">
                <a16:creationId xmlns:a16="http://schemas.microsoft.com/office/drawing/2014/main" id="{3CCE22A8-0A17-4B45-A9E2-348C3C7517D9}"/>
              </a:ext>
            </a:extLst>
          </p:cNvPr>
          <p:cNvSpPr/>
          <p:nvPr/>
        </p:nvSpPr>
        <p:spPr>
          <a:xfrm rot="1318743">
            <a:off x="2482520" y="3745055"/>
            <a:ext cx="461124" cy="297736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9904BB5-BFBC-B24B-9107-A9BA4A59E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9192" y="2003534"/>
            <a:ext cx="3214095" cy="21388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326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25476"/>
            <a:ext cx="9304867" cy="1170944"/>
          </a:xfrm>
        </p:spPr>
        <p:txBody>
          <a:bodyPr>
            <a:noAutofit/>
          </a:bodyPr>
          <a:lstStyle/>
          <a:p>
            <a:br>
              <a:rPr lang="en-GB" sz="2400" dirty="0">
                <a:solidFill>
                  <a:srgbClr val="C00000"/>
                </a:solidFill>
              </a:rPr>
            </a:br>
            <a:br>
              <a:rPr lang="en-GB" sz="2400" dirty="0">
                <a:solidFill>
                  <a:srgbClr val="C00000"/>
                </a:solidFill>
              </a:rPr>
            </a:br>
            <a:r>
              <a:rPr lang="en-GB" sz="2400" u="sng" dirty="0">
                <a:solidFill>
                  <a:srgbClr val="C00000"/>
                </a:solidFill>
              </a:rPr>
              <a:t>Slide Scanner </a:t>
            </a:r>
            <a:r>
              <a:rPr lang="en-GB" sz="2400" dirty="0">
                <a:solidFill>
                  <a:srgbClr val="C00000"/>
                </a:solidFill>
              </a:rPr>
              <a:t>- Histopathology Processing/ Histopathology Assessment  </a:t>
            </a:r>
            <a:br>
              <a:rPr lang="en-GB" sz="2400" dirty="0">
                <a:solidFill>
                  <a:srgbClr val="C00000"/>
                </a:solidFill>
              </a:rPr>
            </a:br>
            <a:r>
              <a:rPr lang="en-GB" sz="2400" dirty="0">
                <a:solidFill>
                  <a:srgbClr val="C00000"/>
                </a:solidFill>
              </a:rPr>
              <a:t> </a:t>
            </a:r>
            <a:br>
              <a:rPr lang="en-GB" sz="2400" dirty="0">
                <a:solidFill>
                  <a:srgbClr val="C00000"/>
                </a:solidFill>
              </a:rPr>
            </a:br>
            <a:endParaRPr lang="en-GB" sz="24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93575"/>
            <a:ext cx="9304867" cy="1855695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38573814"/>
              </p:ext>
            </p:extLst>
          </p:nvPr>
        </p:nvGraphicFramePr>
        <p:xfrm>
          <a:off x="1260389" y="2043954"/>
          <a:ext cx="10076477" cy="38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 descr="Hospital Cartoon 4052*3344 transprent Png Free Download - Home, Area, Line.  - CleanPNG / Kiss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224" y="4490786"/>
            <a:ext cx="860068" cy="71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ospital Cartoon 4052*3344 transprent Png Free Download - Home, Area, Line.  - CleanPNG / Kiss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127" y="4537250"/>
            <a:ext cx="860068" cy="71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ospital Cartoon 4052*3344 transprent Png Free Download - Home, Area, Line.  - CleanPNG / Kiss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999" y="4453003"/>
            <a:ext cx="860068" cy="71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cartoon-house-les-65-meilleures-images-du-tableau-cartoon-houses-sur-pinterest-0  - Parker CO Real Estate Homes for Sal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891" y="4537250"/>
            <a:ext cx="849749" cy="893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Cartoon Office Building - Download Free Vectors, Clipart Graphics &amp; Vector  Ar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360" y="4509758"/>
            <a:ext cx="704155" cy="82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48000" y="299811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en-GB" sz="2400" dirty="0"/>
            </a:br>
            <a:endParaRPr lang="en-GB" sz="2400" dirty="0"/>
          </a:p>
        </p:txBody>
      </p:sp>
      <p:sp>
        <p:nvSpPr>
          <p:cNvPr id="6" name="Rectangle 5"/>
          <p:cNvSpPr/>
          <p:nvPr/>
        </p:nvSpPr>
        <p:spPr>
          <a:xfrm>
            <a:off x="3048000" y="299811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en-GB" sz="2400" dirty="0"/>
            </a:br>
            <a:endParaRPr lang="en-GB" sz="2400" dirty="0"/>
          </a:p>
        </p:txBody>
      </p:sp>
      <p:pic>
        <p:nvPicPr>
          <p:cNvPr id="8206" name="Picture 14" descr="Cartoon Computer png download - 765*1000 - Free Transparent Computer Servers  png Download. - CleanPNG / Kiss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05" y="4490786"/>
            <a:ext cx="748148" cy="83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4530E72-17E8-0048-9FB1-CDF7E553E38E}"/>
              </a:ext>
            </a:extLst>
          </p:cNvPr>
          <p:cNvCxnSpPr/>
          <p:nvPr/>
        </p:nvCxnSpPr>
        <p:spPr>
          <a:xfrm>
            <a:off x="411613" y="1786759"/>
            <a:ext cx="1056090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9B623E98-812C-6C5A-43D4-DAAF01898D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22245" y="1490918"/>
            <a:ext cx="3048263" cy="171464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704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5" y="365125"/>
            <a:ext cx="10744195" cy="1325563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C00000"/>
                </a:solidFill>
              </a:rPr>
              <a:t>Developing a 24/7 service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9605" y="1858964"/>
            <a:ext cx="10797305" cy="3357563"/>
          </a:xfrm>
          <a:ln>
            <a:solidFill>
              <a:schemeClr val="tx1"/>
            </a:solidFill>
          </a:ln>
        </p:spPr>
        <p:txBody>
          <a:bodyPr/>
          <a:lstStyle/>
          <a:p>
            <a:endParaRPr lang="en-GB" sz="2133" dirty="0"/>
          </a:p>
          <a:p>
            <a:r>
              <a:rPr lang="en-GB" sz="2133" dirty="0"/>
              <a:t>Workforce (Staffing/ standby/ call out)</a:t>
            </a:r>
          </a:p>
          <a:p>
            <a:r>
              <a:rPr lang="en-GB" sz="2133" dirty="0"/>
              <a:t>Transport requirements </a:t>
            </a:r>
          </a:p>
          <a:p>
            <a:r>
              <a:rPr lang="en-GB" sz="2133" dirty="0"/>
              <a:t>Distance of travel for samples </a:t>
            </a:r>
          </a:p>
          <a:p>
            <a:r>
              <a:rPr lang="en-GB" sz="2133" dirty="0"/>
              <a:t>Impact on SNODs/ HUB/ BMS/ Pathologists</a:t>
            </a:r>
          </a:p>
          <a:p>
            <a:r>
              <a:rPr lang="en-GB" sz="2133" dirty="0"/>
              <a:t>Cost of equipment (initial, recurring)</a:t>
            </a:r>
          </a:p>
          <a:p>
            <a:endParaRPr lang="en-GB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42E1A0F-314E-874C-9CD2-D2DFCBA5069E}"/>
              </a:ext>
            </a:extLst>
          </p:cNvPr>
          <p:cNvCxnSpPr/>
          <p:nvPr/>
        </p:nvCxnSpPr>
        <p:spPr>
          <a:xfrm>
            <a:off x="556495" y="1381981"/>
            <a:ext cx="1079730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3E9C2389-C77B-5B63-45B0-B890073C9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40624"/>
            <a:ext cx="5544592" cy="5000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224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667" dirty="0">
                <a:solidFill>
                  <a:srgbClr val="C00000"/>
                </a:solidFill>
              </a:rPr>
              <a:t>Option 1.  </a:t>
            </a:r>
            <a:r>
              <a:rPr lang="en-GB" sz="2133" dirty="0">
                <a:solidFill>
                  <a:srgbClr val="C00000"/>
                </a:solidFill>
              </a:rPr>
              <a:t>National Histopathology Assessment Centre/ NORS Histopathology Processing Centre (With Slide Scanner)</a:t>
            </a:r>
            <a:br>
              <a:rPr lang="en-GB" sz="2133" dirty="0">
                <a:solidFill>
                  <a:srgbClr val="C00000"/>
                </a:solidFill>
              </a:rPr>
            </a:br>
            <a:endParaRPr lang="en-GB" sz="2133" dirty="0">
              <a:solidFill>
                <a:srgbClr val="C0000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609605" y="1858964"/>
            <a:ext cx="10049430" cy="3516600"/>
          </a:xfr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en-GB" sz="2133" dirty="0"/>
          </a:p>
          <a:p>
            <a:pPr marL="0" indent="0">
              <a:buNone/>
            </a:pPr>
            <a:r>
              <a:rPr lang="en-GB" sz="2133" dirty="0"/>
              <a:t>Single National Histopathology Assessment Centre</a:t>
            </a:r>
          </a:p>
          <a:p>
            <a:pPr marL="0" indent="0">
              <a:buNone/>
            </a:pPr>
            <a:r>
              <a:rPr lang="en-GB" sz="2133" dirty="0"/>
              <a:t>BMS on call at 6 Scanner Centres</a:t>
            </a:r>
          </a:p>
          <a:p>
            <a:pPr marL="0" indent="0">
              <a:buNone/>
            </a:pPr>
            <a:r>
              <a:rPr lang="en-GB" sz="2133" dirty="0"/>
              <a:t>6 subspecialty pathologist rotas on call</a:t>
            </a:r>
          </a:p>
          <a:p>
            <a:pPr marL="0">
              <a:spcBef>
                <a:spcPts val="0"/>
              </a:spcBef>
            </a:pPr>
            <a:endParaRPr lang="en-GB" sz="1600" dirty="0">
              <a:solidFill>
                <a:srgbClr val="C00000"/>
              </a:solidFill>
            </a:endParaRPr>
          </a:p>
          <a:p>
            <a:pPr marL="0">
              <a:spcBef>
                <a:spcPts val="0"/>
              </a:spcBef>
            </a:pPr>
            <a:r>
              <a:rPr lang="en-GB" sz="1600" dirty="0">
                <a:solidFill>
                  <a:srgbClr val="C00000"/>
                </a:solidFill>
              </a:rPr>
              <a:t>Urothelial Kidney</a:t>
            </a:r>
          </a:p>
          <a:p>
            <a:pPr marL="0">
              <a:spcBef>
                <a:spcPts val="0"/>
              </a:spcBef>
            </a:pPr>
            <a:r>
              <a:rPr lang="en-GB" sz="1600" dirty="0">
                <a:solidFill>
                  <a:srgbClr val="C00000"/>
                </a:solidFill>
              </a:rPr>
              <a:t>Liver and Hepatobiliary</a:t>
            </a:r>
          </a:p>
          <a:p>
            <a:pPr marL="0">
              <a:spcBef>
                <a:spcPts val="0"/>
              </a:spcBef>
            </a:pPr>
            <a:r>
              <a:rPr lang="en-GB" sz="1600" dirty="0">
                <a:solidFill>
                  <a:srgbClr val="C00000"/>
                </a:solidFill>
              </a:rPr>
              <a:t>Gynaecology</a:t>
            </a:r>
          </a:p>
          <a:p>
            <a:pPr marL="0">
              <a:spcBef>
                <a:spcPts val="0"/>
              </a:spcBef>
            </a:pPr>
            <a:r>
              <a:rPr lang="en-GB" sz="1600" dirty="0">
                <a:solidFill>
                  <a:srgbClr val="C00000"/>
                </a:solidFill>
              </a:rPr>
              <a:t>Lung </a:t>
            </a:r>
          </a:p>
          <a:p>
            <a:pPr marL="0">
              <a:spcBef>
                <a:spcPts val="0"/>
              </a:spcBef>
            </a:pPr>
            <a:r>
              <a:rPr lang="en-GB" sz="1600" dirty="0">
                <a:solidFill>
                  <a:srgbClr val="C00000"/>
                </a:solidFill>
              </a:rPr>
              <a:t>Gastrointestinal</a:t>
            </a:r>
          </a:p>
          <a:p>
            <a:pPr marL="0">
              <a:spcBef>
                <a:spcPts val="0"/>
              </a:spcBef>
            </a:pPr>
            <a:r>
              <a:rPr lang="en-GB" sz="1600" dirty="0">
                <a:solidFill>
                  <a:srgbClr val="C00000"/>
                </a:solidFill>
              </a:rPr>
              <a:t>Haematological </a:t>
            </a:r>
          </a:p>
          <a:p>
            <a:pPr marL="0" indent="0">
              <a:spcBef>
                <a:spcPts val="0"/>
              </a:spcBef>
              <a:buNone/>
            </a:pPr>
            <a:endParaRPr lang="en-GB" sz="2133" dirty="0"/>
          </a:p>
          <a:p>
            <a:pPr marL="0" indent="0">
              <a:buNone/>
            </a:pPr>
            <a:endParaRPr lang="en-GB" sz="2133" dirty="0"/>
          </a:p>
          <a:p>
            <a:pPr marL="0" indent="0">
              <a:buNone/>
            </a:pPr>
            <a:endParaRPr lang="en-GB" sz="2133" dirty="0"/>
          </a:p>
          <a:p>
            <a:endParaRPr lang="en-GB" sz="2133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87B2EF3-5D16-3542-AD22-6F9B0D454B47}"/>
              </a:ext>
            </a:extLst>
          </p:cNvPr>
          <p:cNvCxnSpPr/>
          <p:nvPr/>
        </p:nvCxnSpPr>
        <p:spPr>
          <a:xfrm>
            <a:off x="609605" y="1408671"/>
            <a:ext cx="1039203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891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667" dirty="0">
                <a:solidFill>
                  <a:srgbClr val="C00000"/>
                </a:solidFill>
              </a:rPr>
              <a:t>Option 2.</a:t>
            </a:r>
            <a:r>
              <a:rPr lang="en-GB" dirty="0">
                <a:solidFill>
                  <a:srgbClr val="C00000"/>
                </a:solidFill>
              </a:rPr>
              <a:t> </a:t>
            </a:r>
            <a:r>
              <a:rPr lang="en-GB" sz="2133" dirty="0">
                <a:solidFill>
                  <a:srgbClr val="C00000"/>
                </a:solidFill>
              </a:rPr>
              <a:t>NORS Histopathology Assessment Centre/ NORS Histopathology Processing Centre (With Slide Scanner) </a:t>
            </a:r>
            <a:br>
              <a:rPr lang="en-GB" sz="2133" dirty="0">
                <a:solidFill>
                  <a:srgbClr val="C00000"/>
                </a:solidFill>
              </a:rPr>
            </a:br>
            <a:endParaRPr lang="en-GB" sz="2133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182236"/>
            <a:ext cx="10206318" cy="3451945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endParaRPr lang="en-GB" sz="2133" dirty="0"/>
          </a:p>
          <a:p>
            <a:pPr marL="0" indent="0">
              <a:buNone/>
            </a:pPr>
            <a:r>
              <a:rPr lang="en-GB" sz="2133" dirty="0"/>
              <a:t>6 Histopathology Assessment Centres</a:t>
            </a:r>
          </a:p>
          <a:p>
            <a:pPr marL="0" indent="0">
              <a:buNone/>
            </a:pPr>
            <a:r>
              <a:rPr lang="en-GB" sz="2133" dirty="0"/>
              <a:t>BMS on call at 6 Scanner Centres</a:t>
            </a:r>
          </a:p>
          <a:p>
            <a:pPr marL="0" indent="0">
              <a:buNone/>
            </a:pPr>
            <a:r>
              <a:rPr lang="en-GB" sz="2133" dirty="0"/>
              <a:t>6 subspecialty pathologists on call</a:t>
            </a:r>
          </a:p>
          <a:p>
            <a:pPr marL="0">
              <a:spcBef>
                <a:spcPts val="0"/>
              </a:spcBef>
            </a:pPr>
            <a:endParaRPr lang="en-GB" sz="1600" dirty="0">
              <a:solidFill>
                <a:srgbClr val="C00000"/>
              </a:solidFill>
            </a:endParaRPr>
          </a:p>
          <a:p>
            <a:pPr marL="0">
              <a:spcBef>
                <a:spcPts val="0"/>
              </a:spcBef>
            </a:pPr>
            <a:r>
              <a:rPr lang="en-GB" sz="1600" dirty="0">
                <a:solidFill>
                  <a:srgbClr val="C00000"/>
                </a:solidFill>
              </a:rPr>
              <a:t>Urothelial Kidney</a:t>
            </a:r>
          </a:p>
          <a:p>
            <a:pPr marL="0">
              <a:spcBef>
                <a:spcPts val="0"/>
              </a:spcBef>
            </a:pPr>
            <a:r>
              <a:rPr lang="en-GB" sz="1600" dirty="0">
                <a:solidFill>
                  <a:srgbClr val="C00000"/>
                </a:solidFill>
              </a:rPr>
              <a:t>Liver and Hepatobiliary</a:t>
            </a:r>
          </a:p>
          <a:p>
            <a:pPr marL="0">
              <a:spcBef>
                <a:spcPts val="0"/>
              </a:spcBef>
            </a:pPr>
            <a:r>
              <a:rPr lang="en-GB" sz="1600" dirty="0">
                <a:solidFill>
                  <a:srgbClr val="C00000"/>
                </a:solidFill>
              </a:rPr>
              <a:t>Gynaecology</a:t>
            </a:r>
          </a:p>
          <a:p>
            <a:pPr marL="0">
              <a:spcBef>
                <a:spcPts val="0"/>
              </a:spcBef>
            </a:pPr>
            <a:r>
              <a:rPr lang="en-GB" sz="1600" dirty="0">
                <a:solidFill>
                  <a:srgbClr val="C00000"/>
                </a:solidFill>
              </a:rPr>
              <a:t>Lung </a:t>
            </a:r>
          </a:p>
          <a:p>
            <a:pPr marL="0">
              <a:spcBef>
                <a:spcPts val="0"/>
              </a:spcBef>
            </a:pPr>
            <a:r>
              <a:rPr lang="en-GB" sz="1600" dirty="0">
                <a:solidFill>
                  <a:srgbClr val="C00000"/>
                </a:solidFill>
              </a:rPr>
              <a:t>Gastrointestinal</a:t>
            </a:r>
          </a:p>
          <a:p>
            <a:pPr marL="0">
              <a:spcBef>
                <a:spcPts val="0"/>
              </a:spcBef>
            </a:pPr>
            <a:r>
              <a:rPr lang="en-GB" sz="1600" dirty="0">
                <a:solidFill>
                  <a:srgbClr val="C00000"/>
                </a:solidFill>
              </a:rPr>
              <a:t>Haematological </a:t>
            </a:r>
          </a:p>
          <a:p>
            <a:pPr marL="0" indent="0">
              <a:buNone/>
            </a:pPr>
            <a:endParaRPr lang="en-GB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DE751F1-6AC5-DC4A-A710-322EE7F1ABD8}"/>
              </a:ext>
            </a:extLst>
          </p:cNvPr>
          <p:cNvCxnSpPr/>
          <p:nvPr/>
        </p:nvCxnSpPr>
        <p:spPr>
          <a:xfrm>
            <a:off x="838200" y="1495168"/>
            <a:ext cx="1036731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521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BFCD3-5E12-C0C7-C185-760521E9E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7F6722-0AF2-9DEE-C055-5F0838645C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45" t="23750" r="44353" b="19583"/>
          <a:stretch>
            <a:fillRect/>
          </a:stretch>
        </p:blipFill>
        <p:spPr>
          <a:xfrm>
            <a:off x="619125" y="914400"/>
            <a:ext cx="5105400" cy="3886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CCDA16-B432-ED42-E396-9A5836F768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345" t="22777" r="40469" b="20556"/>
          <a:stretch>
            <a:fillRect/>
          </a:stretch>
        </p:blipFill>
        <p:spPr>
          <a:xfrm>
            <a:off x="6210300" y="1038225"/>
            <a:ext cx="5524500" cy="3886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69586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1901982" y="0"/>
            <a:ext cx="82296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C0504D"/>
                </a:solidFill>
              </a:rPr>
              <a:t>Discussion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981200" y="1600201"/>
            <a:ext cx="8150382" cy="2475173"/>
          </a:xfrm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sz="2400" dirty="0"/>
              <a:t>Histopathology is vital to improve donor characterization</a:t>
            </a:r>
          </a:p>
          <a:p>
            <a:r>
              <a:rPr lang="en-US" sz="2400" dirty="0"/>
              <a:t>Donors are now much older, and the risk of malignancy is significantly higher</a:t>
            </a:r>
          </a:p>
          <a:p>
            <a:r>
              <a:rPr lang="en-US" sz="2400" dirty="0"/>
              <a:t>Risk averse practices can be reduced when histopathology analysis is available</a:t>
            </a:r>
          </a:p>
          <a:p>
            <a:r>
              <a:rPr lang="en-US" sz="2400" dirty="0"/>
              <a:t>Organ utilization can be improved</a:t>
            </a:r>
          </a:p>
          <a:p>
            <a:endParaRPr lang="en-US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1981200" y="4340979"/>
            <a:ext cx="8229600" cy="1759633"/>
          </a:xfrm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sz="2400" dirty="0"/>
              <a:t>There is a recognition that there is a need for organ specific pathological analysis </a:t>
            </a:r>
          </a:p>
          <a:p>
            <a:r>
              <a:rPr lang="en-US" sz="2400" dirty="0"/>
              <a:t>Need for sustainability</a:t>
            </a:r>
          </a:p>
          <a:p>
            <a:r>
              <a:rPr lang="en-US" sz="2400" dirty="0"/>
              <a:t>Need for a robust service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0" y="1042988"/>
            <a:ext cx="9144000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4710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4C5D0-28FC-B84F-91F7-6A0372620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Case 1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883813E-18B0-C64B-AC4F-DEF14A7AB3CF}"/>
              </a:ext>
            </a:extLst>
          </p:cNvPr>
          <p:cNvCxnSpPr/>
          <p:nvPr/>
        </p:nvCxnSpPr>
        <p:spPr>
          <a:xfrm>
            <a:off x="838200" y="1445741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Content Placeholder 2" descr="IndianJPatholMicrobiol_2010_53_3_422_68258_f11.jpg">
            <a:extLst>
              <a:ext uri="{FF2B5EF4-FFF2-40B4-BE49-F238E27FC236}">
                <a16:creationId xmlns:a16="http://schemas.microsoft.com/office/drawing/2014/main" id="{10968C50-9F3E-1A44-9387-8AD5E793E3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75" r="-532" b="-3086"/>
          <a:stretch/>
        </p:blipFill>
        <p:spPr>
          <a:xfrm>
            <a:off x="7152239" y="1888522"/>
            <a:ext cx="3783272" cy="40180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05D48E-1A34-3B45-9549-A7A22EF4AF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802" y="1873074"/>
            <a:ext cx="5850908" cy="390060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A232B18-3893-7A4E-AD7D-FB070133FB41}"/>
              </a:ext>
            </a:extLst>
          </p:cNvPr>
          <p:cNvSpPr txBox="1"/>
          <p:nvPr/>
        </p:nvSpPr>
        <p:spPr>
          <a:xfrm>
            <a:off x="7833659" y="6018626"/>
            <a:ext cx="263700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Focal Nodular Hyperplasia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E94BB-C784-1641-8065-168F40E7350B}"/>
              </a:ext>
            </a:extLst>
          </p:cNvPr>
          <p:cNvSpPr/>
          <p:nvPr/>
        </p:nvSpPr>
        <p:spPr>
          <a:xfrm>
            <a:off x="1191828" y="5273759"/>
            <a:ext cx="1241045" cy="276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</a:rPr>
              <a:t>malignant cells </a:t>
            </a:r>
            <a:endParaRPr lang="en-US" sz="12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5147F8-958D-4548-B3B6-3E5971BBA876}"/>
              </a:ext>
            </a:extLst>
          </p:cNvPr>
          <p:cNvSpPr/>
          <p:nvPr/>
        </p:nvSpPr>
        <p:spPr>
          <a:xfrm>
            <a:off x="4970510" y="2249359"/>
            <a:ext cx="1566454" cy="276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</a:rPr>
              <a:t>normal hepatocytes 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B3386C-7C6A-2D4A-AB34-0325873F6E64}"/>
              </a:ext>
            </a:extLst>
          </p:cNvPr>
          <p:cNvSpPr txBox="1"/>
          <p:nvPr/>
        </p:nvSpPr>
        <p:spPr>
          <a:xfrm>
            <a:off x="2432873" y="6018626"/>
            <a:ext cx="266156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Hepatocellular Carcinoma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FE13A1A-E259-4D4E-BABD-5C62B29B4F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7550" y="184774"/>
            <a:ext cx="1746250" cy="116205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4EFB12E4-1894-5F40-829B-6B02144C359F}"/>
              </a:ext>
            </a:extLst>
          </p:cNvPr>
          <p:cNvSpPr/>
          <p:nvPr/>
        </p:nvSpPr>
        <p:spPr>
          <a:xfrm>
            <a:off x="1767016" y="2771304"/>
            <a:ext cx="1371600" cy="1219928"/>
          </a:xfrm>
          <a:prstGeom prst="ellipse">
            <a:avLst/>
          </a:prstGeom>
          <a:noFill/>
          <a:ln w="38100">
            <a:solidFill>
              <a:srgbClr val="F424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70AD018-51BE-D747-A474-CD34408BC33B}"/>
              </a:ext>
            </a:extLst>
          </p:cNvPr>
          <p:cNvSpPr/>
          <p:nvPr/>
        </p:nvSpPr>
        <p:spPr>
          <a:xfrm>
            <a:off x="7469831" y="3991232"/>
            <a:ext cx="914400" cy="914400"/>
          </a:xfrm>
          <a:prstGeom prst="ellipse">
            <a:avLst/>
          </a:prstGeom>
          <a:noFill/>
          <a:ln w="38100">
            <a:solidFill>
              <a:srgbClr val="F424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219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AB147-8334-764A-AB87-AB3480DA3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Case 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39571-BC08-5343-BE8A-05ADBC657EA8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en-US" dirty="0"/>
          </a:p>
          <a:p>
            <a:r>
              <a:rPr lang="en-US" dirty="0"/>
              <a:t>Options:</a:t>
            </a:r>
          </a:p>
          <a:p>
            <a:pPr lvl="1"/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Ignore – surgeon says its benign</a:t>
            </a:r>
          </a:p>
          <a:p>
            <a:pPr lvl="1"/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Discard all organs</a:t>
            </a:r>
          </a:p>
          <a:p>
            <a:pPr lvl="1"/>
            <a:r>
              <a:rPr lang="en-US" dirty="0"/>
              <a:t>Biopsy results awaited. . . .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>
                <a:solidFill>
                  <a:srgbClr val="C00000"/>
                </a:solidFill>
              </a:rPr>
              <a:t>What about the heart and lungs – already dispatched?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CC24905-73FD-CE4B-9F26-A1CEE2648185}"/>
              </a:ext>
            </a:extLst>
          </p:cNvPr>
          <p:cNvCxnSpPr/>
          <p:nvPr/>
        </p:nvCxnSpPr>
        <p:spPr>
          <a:xfrm>
            <a:off x="817605" y="1408670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8C9BE22F-C4E1-BC40-B84A-0F1E34526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726" y="1964304"/>
            <a:ext cx="4324350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873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Case 1: FNH (benign)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787771"/>
            <a:ext cx="10801865" cy="4497354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endParaRPr lang="en-US" sz="2000" dirty="0"/>
          </a:p>
          <a:p>
            <a:r>
              <a:rPr lang="en-US" sz="2000" dirty="0"/>
              <a:t>FNH is the second most common hepatic lesion and is found at autopsy </a:t>
            </a:r>
          </a:p>
          <a:p>
            <a:pPr lvl="1"/>
            <a:r>
              <a:rPr lang="en-US" sz="2000" dirty="0">
                <a:solidFill>
                  <a:srgbClr val="C00000"/>
                </a:solidFill>
              </a:rPr>
              <a:t>prevalence of 0.3 – 3 %</a:t>
            </a:r>
          </a:p>
          <a:p>
            <a:endParaRPr lang="en-US" sz="2000" dirty="0">
              <a:solidFill>
                <a:srgbClr val="C00000"/>
              </a:solidFill>
            </a:endParaRPr>
          </a:p>
          <a:p>
            <a:r>
              <a:rPr lang="en-US" sz="2000" dirty="0"/>
              <a:t>Clinically relevant cases of FNH are rare  </a:t>
            </a:r>
          </a:p>
          <a:p>
            <a:pPr lvl="1"/>
            <a:r>
              <a:rPr lang="en-US" sz="2000" dirty="0">
                <a:solidFill>
                  <a:srgbClr val="C00000"/>
                </a:solidFill>
              </a:rPr>
              <a:t>reported prevalence in US studies of 0.03 %  </a:t>
            </a:r>
          </a:p>
          <a:p>
            <a:endParaRPr lang="en-US" sz="2000" dirty="0"/>
          </a:p>
          <a:p>
            <a:r>
              <a:rPr lang="en-US" sz="2000" dirty="0"/>
              <a:t>Caused by an injury to the portal tract resulting in the formation and enlargement of arterial to venous shunts  </a:t>
            </a:r>
          </a:p>
          <a:p>
            <a:pPr lvl="1"/>
            <a:r>
              <a:rPr lang="en-US" sz="1600" dirty="0"/>
              <a:t>This causes hyper-perfusion in local arteries resulting in oxidative stress that triggers a response from hepatic stellate cells to produce the </a:t>
            </a:r>
            <a:r>
              <a:rPr lang="en-US" sz="1600" b="1" dirty="0"/>
              <a:t>central scar typically seen in cases of FNH</a:t>
            </a:r>
          </a:p>
        </p:txBody>
      </p:sp>
      <p:sp>
        <p:nvSpPr>
          <p:cNvPr id="4" name="Rectangle 3"/>
          <p:cNvSpPr/>
          <p:nvPr/>
        </p:nvSpPr>
        <p:spPr>
          <a:xfrm>
            <a:off x="8327715" y="6382208"/>
            <a:ext cx="3503908" cy="30777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en-US" sz="1400" i="1" dirty="0" err="1">
                <a:solidFill>
                  <a:srgbClr val="C00000"/>
                </a:solidFill>
              </a:rPr>
              <a:t>Buscarini</a:t>
            </a:r>
            <a:r>
              <a:rPr lang="en-US" sz="1400" i="1" dirty="0">
                <a:solidFill>
                  <a:srgbClr val="C00000"/>
                </a:solidFill>
              </a:rPr>
              <a:t> L et al, 1993; </a:t>
            </a:r>
            <a:r>
              <a:rPr lang="en-US" sz="1400" i="1" dirty="0" err="1">
                <a:solidFill>
                  <a:srgbClr val="C00000"/>
                </a:solidFill>
              </a:rPr>
              <a:t>Wanless</a:t>
            </a:r>
            <a:r>
              <a:rPr lang="en-US" sz="1400" i="1" dirty="0">
                <a:solidFill>
                  <a:srgbClr val="C00000"/>
                </a:solidFill>
              </a:rPr>
              <a:t> IR et al, 2006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1720715-1464-F542-85BD-9807EF2C60E5}"/>
              </a:ext>
            </a:extLst>
          </p:cNvPr>
          <p:cNvCxnSpPr/>
          <p:nvPr/>
        </p:nvCxnSpPr>
        <p:spPr>
          <a:xfrm>
            <a:off x="838200" y="1485420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1492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Types of FNH lesions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88792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endParaRPr lang="en-US" sz="2000" b="1" dirty="0"/>
          </a:p>
          <a:p>
            <a:r>
              <a:rPr lang="en-US" sz="2000" b="1" dirty="0"/>
              <a:t>Traditional</a:t>
            </a:r>
          </a:p>
          <a:p>
            <a:pPr lvl="1"/>
            <a:r>
              <a:rPr lang="en-US" sz="2000" dirty="0"/>
              <a:t>those containing abnormal nodular architecture, malformed appearing vessels and cholangiolar proliferation)</a:t>
            </a:r>
          </a:p>
          <a:p>
            <a:pPr lvl="1"/>
            <a:r>
              <a:rPr lang="en-US" sz="2000" dirty="0"/>
              <a:t>most likely to be associated with symptoms. 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b="1" dirty="0"/>
              <a:t>Telangiectatic </a:t>
            </a:r>
          </a:p>
          <a:p>
            <a:r>
              <a:rPr lang="en-US" sz="2000" b="1" dirty="0"/>
              <a:t>Mixed </a:t>
            </a:r>
          </a:p>
          <a:p>
            <a:r>
              <a:rPr lang="en-US" sz="2000" b="1" dirty="0"/>
              <a:t>Atypical forms </a:t>
            </a:r>
          </a:p>
          <a:p>
            <a:pPr lvl="1"/>
            <a:r>
              <a:rPr lang="en-US" sz="2000" dirty="0"/>
              <a:t>less likely to be associated with symptoms.</a:t>
            </a:r>
          </a:p>
        </p:txBody>
      </p:sp>
      <p:sp>
        <p:nvSpPr>
          <p:cNvPr id="4" name="Rectangle 3"/>
          <p:cNvSpPr/>
          <p:nvPr/>
        </p:nvSpPr>
        <p:spPr>
          <a:xfrm>
            <a:off x="9959764" y="6311900"/>
            <a:ext cx="1591846" cy="30777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rgbClr val="C00000"/>
                </a:solidFill>
              </a:rPr>
              <a:t> </a:t>
            </a:r>
            <a:r>
              <a:rPr lang="en-US" sz="1400" i="1" dirty="0" err="1">
                <a:solidFill>
                  <a:srgbClr val="C00000"/>
                </a:solidFill>
              </a:rPr>
              <a:t>Hsee</a:t>
            </a:r>
            <a:r>
              <a:rPr lang="en-US" sz="1400" i="1" dirty="0">
                <a:solidFill>
                  <a:srgbClr val="C00000"/>
                </a:solidFill>
              </a:rPr>
              <a:t> LC et al, 2005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579D9FB-8AA9-AF42-BD6A-6EC017AA7147}"/>
              </a:ext>
            </a:extLst>
          </p:cNvPr>
          <p:cNvCxnSpPr/>
          <p:nvPr/>
        </p:nvCxnSpPr>
        <p:spPr>
          <a:xfrm>
            <a:off x="838200" y="1445741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FA585F4D-EAF1-A743-AF4A-940C42D16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4951" y="3991286"/>
            <a:ext cx="2408413" cy="16380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8602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7E923157E6524F8D0BA124A0E1A9CD" ma:contentTypeVersion="13" ma:contentTypeDescription="Create a new document." ma:contentTypeScope="" ma:versionID="d7c05b6bca1bc8e1fbe03ec9b49da370">
  <xsd:schema xmlns:xsd="http://www.w3.org/2001/XMLSchema" xmlns:xs="http://www.w3.org/2001/XMLSchema" xmlns:p="http://schemas.microsoft.com/office/2006/metadata/properties" xmlns:ns2="52a26b50-de97-4906-8a2e-5979de2c0e10" xmlns:ns3="34e298d4-913f-46d8-bcb4-9d43a3d39d2f" targetNamespace="http://schemas.microsoft.com/office/2006/metadata/properties" ma:root="true" ma:fieldsID="7004b53386c40a9f651e8100f83485d9" ns2:_="" ns3:_="">
    <xsd:import namespace="52a26b50-de97-4906-8a2e-5979de2c0e10"/>
    <xsd:import namespace="34e298d4-913f-46d8-bcb4-9d43a3d39d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a26b50-de97-4906-8a2e-5979de2c0e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298d4-913f-46d8-bcb4-9d43a3d39d2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B43F74-10D6-475F-9F20-4CEACE9F683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EACF44-8F6E-4DF5-8129-E34477F6CF0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C394C3C-DE40-4282-AFCB-2207F33696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a26b50-de97-4906-8a2e-5979de2c0e10"/>
    <ds:schemaRef ds:uri="34e298d4-913f-46d8-bcb4-9d43a3d39d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17311</TotalTime>
  <Words>2163</Words>
  <Application>Microsoft Office PowerPoint</Application>
  <PresentationFormat>Widescreen</PresentationFormat>
  <Paragraphs>1051</Paragraphs>
  <Slides>55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Office Theme</vt:lpstr>
      <vt:lpstr>Pathology</vt:lpstr>
      <vt:lpstr>Introduction</vt:lpstr>
      <vt:lpstr>Case 1</vt:lpstr>
      <vt:lpstr>Case 1</vt:lpstr>
      <vt:lpstr>Case 1 </vt:lpstr>
      <vt:lpstr>Case 1</vt:lpstr>
      <vt:lpstr>Case 1 </vt:lpstr>
      <vt:lpstr>Case 1: FNH (benign)</vt:lpstr>
      <vt:lpstr>Types of FNH lesions</vt:lpstr>
      <vt:lpstr>RC pathology guidelines</vt:lpstr>
      <vt:lpstr>Case 2</vt:lpstr>
      <vt:lpstr>Case 2</vt:lpstr>
      <vt:lpstr>Case 2: 16% to 20% Macrovesicular steatosis</vt:lpstr>
      <vt:lpstr>There are two forms of Liver ‘Graft–Steatosis’</vt:lpstr>
      <vt:lpstr>PowerPoint Presentation</vt:lpstr>
      <vt:lpstr>Hepatic Steatosis – Outcome after LT</vt:lpstr>
      <vt:lpstr>Case 2: best utilisation? </vt:lpstr>
      <vt:lpstr>Case 3 </vt:lpstr>
      <vt:lpstr>Case 3</vt:lpstr>
      <vt:lpstr>Case 3 </vt:lpstr>
      <vt:lpstr>Renal cysts</vt:lpstr>
      <vt:lpstr>Which one should be biopsied?</vt:lpstr>
      <vt:lpstr>Case 4 </vt:lpstr>
      <vt:lpstr>Case 4 </vt:lpstr>
      <vt:lpstr>Case 4 </vt:lpstr>
      <vt:lpstr>Scarred kidney. . .</vt:lpstr>
      <vt:lpstr>Remuzzi Score (Cambridge modification)</vt:lpstr>
      <vt:lpstr>the need</vt:lpstr>
      <vt:lpstr>Why is pathological analysis important?</vt:lpstr>
      <vt:lpstr>Age and BMI</vt:lpstr>
      <vt:lpstr>Case 5</vt:lpstr>
      <vt:lpstr>Case 5</vt:lpstr>
      <vt:lpstr>Case 5 </vt:lpstr>
      <vt:lpstr>History of cancer in a potential organ donor</vt:lpstr>
      <vt:lpstr>History of cancer in a potential organ donor</vt:lpstr>
      <vt:lpstr>Donor Malignancy Transmission Risk Assessment</vt:lpstr>
      <vt:lpstr>PowerPoint Presentation</vt:lpstr>
      <vt:lpstr>PowerPoint Presentation</vt:lpstr>
      <vt:lpstr>Bad for transplantation. . . </vt:lpstr>
      <vt:lpstr>The current process: ‘vulnerable’</vt:lpstr>
      <vt:lpstr>PowerPoint Presentation</vt:lpstr>
      <vt:lpstr>PowerPoint Presentation</vt:lpstr>
      <vt:lpstr>PowerPoint Presentation</vt:lpstr>
      <vt:lpstr>Audit 19/20: Where were they performed then and now (2024)</vt:lpstr>
      <vt:lpstr>PowerPoint Presentation</vt:lpstr>
      <vt:lpstr>PowerPoint Presentation</vt:lpstr>
      <vt:lpstr>PowerPoint Presentation</vt:lpstr>
      <vt:lpstr>Advent of digital technology</vt:lpstr>
      <vt:lpstr>Digital Pathology </vt:lpstr>
      <vt:lpstr>  Slide Scanner - Histopathology Processing/ Histopathology Assessment     </vt:lpstr>
      <vt:lpstr>Developing a 24/7 service </vt:lpstr>
      <vt:lpstr>Option 1.  National Histopathology Assessment Centre/ NORS Histopathology Processing Centre (With Slide Scanner) </vt:lpstr>
      <vt:lpstr>Option 2. NORS Histopathology Assessment Centre/ NORS Histopathology Processing Centre (With Slide Scanner)  </vt:lpstr>
      <vt:lpstr>PowerPoint Presentation</vt:lpstr>
      <vt:lpstr>Discussion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Laura Stamp</cp:lastModifiedBy>
  <cp:revision>60</cp:revision>
  <dcterms:created xsi:type="dcterms:W3CDTF">2020-09-21T21:42:04Z</dcterms:created>
  <dcterms:modified xsi:type="dcterms:W3CDTF">2026-08-20T15:45:40Z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0x010100167E923157E6524F8D0BA124A0E1A9CD</vt:lpwstr>
  </property>
</Properties>
</file>