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6" r:id="rId5"/>
    <p:sldMasterId id="2147483678" r:id="rId6"/>
  </p:sldMasterIdLst>
  <p:notesMasterIdLst>
    <p:notesMasterId r:id="rId32"/>
  </p:notesMasterIdLst>
  <p:sldIdLst>
    <p:sldId id="9418" r:id="rId7"/>
    <p:sldId id="9358" r:id="rId8"/>
    <p:sldId id="654" r:id="rId9"/>
    <p:sldId id="9419" r:id="rId10"/>
    <p:sldId id="9360" r:id="rId11"/>
    <p:sldId id="277" r:id="rId12"/>
    <p:sldId id="9415" r:id="rId13"/>
    <p:sldId id="9416" r:id="rId14"/>
    <p:sldId id="9376" r:id="rId15"/>
    <p:sldId id="9408" r:id="rId16"/>
    <p:sldId id="9407" r:id="rId17"/>
    <p:sldId id="268" r:id="rId18"/>
    <p:sldId id="270" r:id="rId19"/>
    <p:sldId id="271" r:id="rId20"/>
    <p:sldId id="9402" r:id="rId21"/>
    <p:sldId id="9414" r:id="rId22"/>
    <p:sldId id="273" r:id="rId23"/>
    <p:sldId id="269" r:id="rId24"/>
    <p:sldId id="9399" r:id="rId25"/>
    <p:sldId id="9417" r:id="rId26"/>
    <p:sldId id="9403" r:id="rId27"/>
    <p:sldId id="9359" r:id="rId28"/>
    <p:sldId id="9405" r:id="rId29"/>
    <p:sldId id="9406" r:id="rId30"/>
    <p:sldId id="938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206" autoAdjust="0"/>
  </p:normalViewPr>
  <p:slideViewPr>
    <p:cSldViewPr snapToGrid="0">
      <p:cViewPr varScale="1">
        <p:scale>
          <a:sx n="94" d="100"/>
          <a:sy n="94" d="100"/>
        </p:scale>
        <p:origin x="2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92E811-A236-4A85-915B-54485B4068C3}" type="doc">
      <dgm:prSet loTypeId="urn:microsoft.com/office/officeart/2005/8/layout/process1" loCatId="process" qsTypeId="urn:microsoft.com/office/officeart/2005/8/quickstyle/simple1#1" qsCatId="simple" csTypeId="urn:microsoft.com/office/officeart/2005/8/colors/accent1_2#1" csCatId="accent1" phldr="1"/>
      <dgm:spPr/>
    </dgm:pt>
    <dgm:pt modelId="{E6DE7B42-3001-408C-BA99-7956DE90EF0F}">
      <dgm:prSet phldrT="[Text]"/>
      <dgm:spPr/>
      <dgm:t>
        <a:bodyPr/>
        <a:lstStyle/>
        <a:p>
          <a:r>
            <a:rPr lang="en-GB" dirty="0"/>
            <a:t>Potential donor did not donate</a:t>
          </a:r>
        </a:p>
      </dgm:t>
    </dgm:pt>
    <dgm:pt modelId="{3E4AA365-6D72-4F2A-B2B9-C1B5EC0B665C}" type="parTrans" cxnId="{B1484930-5A2A-433C-A7FA-3AEE148373F9}">
      <dgm:prSet/>
      <dgm:spPr/>
      <dgm:t>
        <a:bodyPr/>
        <a:lstStyle/>
        <a:p>
          <a:endParaRPr lang="en-GB"/>
        </a:p>
      </dgm:t>
    </dgm:pt>
    <dgm:pt modelId="{9F95A01F-E3A8-401C-BEC9-F98D8621147B}" type="sibTrans" cxnId="{B1484930-5A2A-433C-A7FA-3AEE148373F9}">
      <dgm:prSet/>
      <dgm:spPr/>
      <dgm:t>
        <a:bodyPr/>
        <a:lstStyle/>
        <a:p>
          <a:endParaRPr lang="en-GB"/>
        </a:p>
      </dgm:t>
    </dgm:pt>
    <dgm:pt modelId="{98519A86-8471-4FAF-84B2-156EFBC47FBB}">
      <dgm:prSet phldrT="[Text]"/>
      <dgm:spPr/>
      <dgm:t>
        <a:bodyPr/>
        <a:lstStyle/>
        <a:p>
          <a:r>
            <a:rPr lang="en-GB" dirty="0"/>
            <a:t>‘Authorities’ unaware of concerns</a:t>
          </a:r>
        </a:p>
      </dgm:t>
    </dgm:pt>
    <dgm:pt modelId="{DB9C61A3-4232-41F6-9394-2076E513A78C}" type="parTrans" cxnId="{F39B0A22-F6F7-4A85-AF5B-14C4944F92A4}">
      <dgm:prSet/>
      <dgm:spPr/>
      <dgm:t>
        <a:bodyPr/>
        <a:lstStyle/>
        <a:p>
          <a:endParaRPr lang="en-GB"/>
        </a:p>
      </dgm:t>
    </dgm:pt>
    <dgm:pt modelId="{E4D3A6B0-615A-4548-A3DA-976FF3CD67E8}" type="sibTrans" cxnId="{F39B0A22-F6F7-4A85-AF5B-14C4944F92A4}">
      <dgm:prSet/>
      <dgm:spPr/>
      <dgm:t>
        <a:bodyPr/>
        <a:lstStyle/>
        <a:p>
          <a:endParaRPr lang="en-GB"/>
        </a:p>
      </dgm:t>
    </dgm:pt>
    <dgm:pt modelId="{F4CCE0C8-8627-44E7-B615-D37FECD9B0D1}">
      <dgm:prSet phldrT="[Text]"/>
      <dgm:spPr/>
      <dgm:t>
        <a:bodyPr/>
        <a:lstStyle/>
        <a:p>
          <a:r>
            <a:rPr lang="en-GB" dirty="0"/>
            <a:t>Vulnerable person</a:t>
          </a:r>
        </a:p>
      </dgm:t>
    </dgm:pt>
    <dgm:pt modelId="{FBC5182A-10A6-4432-9D92-185E64C34245}" type="parTrans" cxnId="{CB6CE0A8-B7FD-4976-858A-68CA9DE6658A}">
      <dgm:prSet/>
      <dgm:spPr/>
      <dgm:t>
        <a:bodyPr/>
        <a:lstStyle/>
        <a:p>
          <a:endParaRPr lang="en-GB"/>
        </a:p>
      </dgm:t>
    </dgm:pt>
    <dgm:pt modelId="{CA166D17-18CB-49B0-9A4E-6A9277B1747D}" type="sibTrans" cxnId="{CB6CE0A8-B7FD-4976-858A-68CA9DE6658A}">
      <dgm:prSet/>
      <dgm:spPr/>
      <dgm:t>
        <a:bodyPr/>
        <a:lstStyle/>
        <a:p>
          <a:endParaRPr lang="en-GB"/>
        </a:p>
      </dgm:t>
    </dgm:pt>
    <dgm:pt modelId="{04F8BCAE-38D8-4772-B465-9B40DA9A6DF0}" type="pres">
      <dgm:prSet presAssocID="{B292E811-A236-4A85-915B-54485B4068C3}" presName="Name0" presStyleCnt="0">
        <dgm:presLayoutVars>
          <dgm:dir/>
          <dgm:resizeHandles val="exact"/>
        </dgm:presLayoutVars>
      </dgm:prSet>
      <dgm:spPr/>
    </dgm:pt>
    <dgm:pt modelId="{81075D24-5733-4540-9ADE-1CFB84E36FFE}" type="pres">
      <dgm:prSet presAssocID="{E6DE7B42-3001-408C-BA99-7956DE90EF0F}" presName="node" presStyleLbl="node1" presStyleIdx="0" presStyleCnt="3">
        <dgm:presLayoutVars>
          <dgm:bulletEnabled val="1"/>
        </dgm:presLayoutVars>
      </dgm:prSet>
      <dgm:spPr/>
    </dgm:pt>
    <dgm:pt modelId="{EE3721BD-6D58-4D37-99E0-54DE7E8B2AAF}" type="pres">
      <dgm:prSet presAssocID="{9F95A01F-E3A8-401C-BEC9-F98D8621147B}" presName="sibTrans" presStyleLbl="sibTrans2D1" presStyleIdx="0" presStyleCnt="2"/>
      <dgm:spPr/>
    </dgm:pt>
    <dgm:pt modelId="{122238A4-9081-49B6-835D-27B3741F89B5}" type="pres">
      <dgm:prSet presAssocID="{9F95A01F-E3A8-401C-BEC9-F98D8621147B}" presName="connectorText" presStyleLbl="sibTrans2D1" presStyleIdx="0" presStyleCnt="2"/>
      <dgm:spPr/>
    </dgm:pt>
    <dgm:pt modelId="{5248D7A2-37A9-4FA4-B1E3-65C3A4EB84A8}" type="pres">
      <dgm:prSet presAssocID="{98519A86-8471-4FAF-84B2-156EFBC47FBB}" presName="node" presStyleLbl="node1" presStyleIdx="1" presStyleCnt="3">
        <dgm:presLayoutVars>
          <dgm:bulletEnabled val="1"/>
        </dgm:presLayoutVars>
      </dgm:prSet>
      <dgm:spPr/>
    </dgm:pt>
    <dgm:pt modelId="{DC83260B-A5CD-4BD1-B008-6A6F1D4B2A91}" type="pres">
      <dgm:prSet presAssocID="{E4D3A6B0-615A-4548-A3DA-976FF3CD67E8}" presName="sibTrans" presStyleLbl="sibTrans2D1" presStyleIdx="1" presStyleCnt="2"/>
      <dgm:spPr/>
    </dgm:pt>
    <dgm:pt modelId="{C7CBBCF7-0EB4-43B5-9A2B-3B66180E896F}" type="pres">
      <dgm:prSet presAssocID="{E4D3A6B0-615A-4548-A3DA-976FF3CD67E8}" presName="connectorText" presStyleLbl="sibTrans2D1" presStyleIdx="1" presStyleCnt="2"/>
      <dgm:spPr/>
    </dgm:pt>
    <dgm:pt modelId="{9D24792F-C703-4C08-92FE-3C98C441B46F}" type="pres">
      <dgm:prSet presAssocID="{F4CCE0C8-8627-44E7-B615-D37FECD9B0D1}" presName="node" presStyleLbl="node1" presStyleIdx="2" presStyleCnt="3">
        <dgm:presLayoutVars>
          <dgm:bulletEnabled val="1"/>
        </dgm:presLayoutVars>
      </dgm:prSet>
      <dgm:spPr/>
    </dgm:pt>
  </dgm:ptLst>
  <dgm:cxnLst>
    <dgm:cxn modelId="{586B6D06-F5DB-4716-8C63-62F268CEE2D2}" type="presOf" srcId="{9F95A01F-E3A8-401C-BEC9-F98D8621147B}" destId="{EE3721BD-6D58-4D37-99E0-54DE7E8B2AAF}" srcOrd="0" destOrd="0" presId="urn:microsoft.com/office/officeart/2005/8/layout/process1"/>
    <dgm:cxn modelId="{EDE43C1A-F0D7-478C-97C0-386A74D18696}" type="presOf" srcId="{E4D3A6B0-615A-4548-A3DA-976FF3CD67E8}" destId="{DC83260B-A5CD-4BD1-B008-6A6F1D4B2A91}" srcOrd="0" destOrd="0" presId="urn:microsoft.com/office/officeart/2005/8/layout/process1"/>
    <dgm:cxn modelId="{F39B0A22-F6F7-4A85-AF5B-14C4944F92A4}" srcId="{B292E811-A236-4A85-915B-54485B4068C3}" destId="{98519A86-8471-4FAF-84B2-156EFBC47FBB}" srcOrd="1" destOrd="0" parTransId="{DB9C61A3-4232-41F6-9394-2076E513A78C}" sibTransId="{E4D3A6B0-615A-4548-A3DA-976FF3CD67E8}"/>
    <dgm:cxn modelId="{AC9AF524-D71F-4AC2-AA7E-7B079DE7DBFF}" type="presOf" srcId="{E6DE7B42-3001-408C-BA99-7956DE90EF0F}" destId="{81075D24-5733-4540-9ADE-1CFB84E36FFE}" srcOrd="0" destOrd="0" presId="urn:microsoft.com/office/officeart/2005/8/layout/process1"/>
    <dgm:cxn modelId="{B1484930-5A2A-433C-A7FA-3AEE148373F9}" srcId="{B292E811-A236-4A85-915B-54485B4068C3}" destId="{E6DE7B42-3001-408C-BA99-7956DE90EF0F}" srcOrd="0" destOrd="0" parTransId="{3E4AA365-6D72-4F2A-B2B9-C1B5EC0B665C}" sibTransId="{9F95A01F-E3A8-401C-BEC9-F98D8621147B}"/>
    <dgm:cxn modelId="{E97ED03C-CF06-4C5C-8356-FC11F45A8CBF}" type="presOf" srcId="{98519A86-8471-4FAF-84B2-156EFBC47FBB}" destId="{5248D7A2-37A9-4FA4-B1E3-65C3A4EB84A8}" srcOrd="0" destOrd="0" presId="urn:microsoft.com/office/officeart/2005/8/layout/process1"/>
    <dgm:cxn modelId="{0627235D-257E-4349-873C-F9C8529F2E41}" type="presOf" srcId="{B292E811-A236-4A85-915B-54485B4068C3}" destId="{04F8BCAE-38D8-4772-B465-9B40DA9A6DF0}" srcOrd="0" destOrd="0" presId="urn:microsoft.com/office/officeart/2005/8/layout/process1"/>
    <dgm:cxn modelId="{1DC6ED60-69E0-4BEE-93C0-406A0B816062}" type="presOf" srcId="{F4CCE0C8-8627-44E7-B615-D37FECD9B0D1}" destId="{9D24792F-C703-4C08-92FE-3C98C441B46F}" srcOrd="0" destOrd="0" presId="urn:microsoft.com/office/officeart/2005/8/layout/process1"/>
    <dgm:cxn modelId="{67853F63-B41E-40E2-9D2C-E5CFAE2EB8DB}" type="presOf" srcId="{E4D3A6B0-615A-4548-A3DA-976FF3CD67E8}" destId="{C7CBBCF7-0EB4-43B5-9A2B-3B66180E896F}" srcOrd="1" destOrd="0" presId="urn:microsoft.com/office/officeart/2005/8/layout/process1"/>
    <dgm:cxn modelId="{CB6CE0A8-B7FD-4976-858A-68CA9DE6658A}" srcId="{B292E811-A236-4A85-915B-54485B4068C3}" destId="{F4CCE0C8-8627-44E7-B615-D37FECD9B0D1}" srcOrd="2" destOrd="0" parTransId="{FBC5182A-10A6-4432-9D92-185E64C34245}" sibTransId="{CA166D17-18CB-49B0-9A4E-6A9277B1747D}"/>
    <dgm:cxn modelId="{1AB6F5E0-7577-405C-BFBD-DED9AD185890}" type="presOf" srcId="{9F95A01F-E3A8-401C-BEC9-F98D8621147B}" destId="{122238A4-9081-49B6-835D-27B3741F89B5}" srcOrd="1" destOrd="0" presId="urn:microsoft.com/office/officeart/2005/8/layout/process1"/>
    <dgm:cxn modelId="{BF6CCDCB-9AD5-48EF-A9C4-4675E5118D8E}" type="presParOf" srcId="{04F8BCAE-38D8-4772-B465-9B40DA9A6DF0}" destId="{81075D24-5733-4540-9ADE-1CFB84E36FFE}" srcOrd="0" destOrd="0" presId="urn:microsoft.com/office/officeart/2005/8/layout/process1"/>
    <dgm:cxn modelId="{3FB8E45F-65B3-457E-81C7-8597A96634C4}" type="presParOf" srcId="{04F8BCAE-38D8-4772-B465-9B40DA9A6DF0}" destId="{EE3721BD-6D58-4D37-99E0-54DE7E8B2AAF}" srcOrd="1" destOrd="0" presId="urn:microsoft.com/office/officeart/2005/8/layout/process1"/>
    <dgm:cxn modelId="{6E26FA03-CDB9-4AE6-B875-F3241B273A6E}" type="presParOf" srcId="{EE3721BD-6D58-4D37-99E0-54DE7E8B2AAF}" destId="{122238A4-9081-49B6-835D-27B3741F89B5}" srcOrd="0" destOrd="0" presId="urn:microsoft.com/office/officeart/2005/8/layout/process1"/>
    <dgm:cxn modelId="{E6B7E27C-C644-4D32-AEE5-8CBB6510084F}" type="presParOf" srcId="{04F8BCAE-38D8-4772-B465-9B40DA9A6DF0}" destId="{5248D7A2-37A9-4FA4-B1E3-65C3A4EB84A8}" srcOrd="2" destOrd="0" presId="urn:microsoft.com/office/officeart/2005/8/layout/process1"/>
    <dgm:cxn modelId="{8A6FB770-A5EA-47F2-B3CD-22CCA9F76234}" type="presParOf" srcId="{04F8BCAE-38D8-4772-B465-9B40DA9A6DF0}" destId="{DC83260B-A5CD-4BD1-B008-6A6F1D4B2A91}" srcOrd="3" destOrd="0" presId="urn:microsoft.com/office/officeart/2005/8/layout/process1"/>
    <dgm:cxn modelId="{B74B968A-A50D-4CCE-8ADD-7EFA202BEC88}" type="presParOf" srcId="{DC83260B-A5CD-4BD1-B008-6A6F1D4B2A91}" destId="{C7CBBCF7-0EB4-43B5-9A2B-3B66180E896F}" srcOrd="0" destOrd="0" presId="urn:microsoft.com/office/officeart/2005/8/layout/process1"/>
    <dgm:cxn modelId="{75408BAA-CEF7-4B8A-9F8D-2D7ED5FC02F5}" type="presParOf" srcId="{04F8BCAE-38D8-4772-B465-9B40DA9A6DF0}" destId="{9D24792F-C703-4C08-92FE-3C98C441B46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14B845-FA8A-44EC-9498-995DC018ABFB}" type="doc">
      <dgm:prSet loTypeId="urn:microsoft.com/office/officeart/2005/8/layout/chevron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GB"/>
        </a:p>
      </dgm:t>
    </dgm:pt>
    <dgm:pt modelId="{A5E3F0E5-0605-47CE-B344-5A3FF2D80287}">
      <dgm:prSet phldrT="[Text]"/>
      <dgm:spPr>
        <a:solidFill>
          <a:schemeClr val="tx2">
            <a:lumMod val="40000"/>
            <a:lumOff val="6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en-GB" dirty="0"/>
            <a:t>Report</a:t>
          </a:r>
        </a:p>
      </dgm:t>
    </dgm:pt>
    <dgm:pt modelId="{CAE0EC3B-F4A0-446D-A02B-88ADA7EEE2B8}" type="parTrans" cxnId="{0B8F2B39-5792-4CE7-9415-812BFECED654}">
      <dgm:prSet/>
      <dgm:spPr/>
      <dgm:t>
        <a:bodyPr/>
        <a:lstStyle/>
        <a:p>
          <a:endParaRPr lang="en-GB"/>
        </a:p>
      </dgm:t>
    </dgm:pt>
    <dgm:pt modelId="{FA17698B-DF50-4CC6-BA8B-926FCBC0EBD3}" type="sibTrans" cxnId="{0B8F2B39-5792-4CE7-9415-812BFECED654}">
      <dgm:prSet/>
      <dgm:spPr/>
      <dgm:t>
        <a:bodyPr/>
        <a:lstStyle/>
        <a:p>
          <a:endParaRPr lang="en-GB"/>
        </a:p>
      </dgm:t>
    </dgm:pt>
    <dgm:pt modelId="{C38F5A90-8DD6-4D5C-BFF2-DCEAE0365377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dirty="0">
              <a:latin typeface="Calibri" panose="020F0502020204030204" pitchFamily="34" charset="0"/>
              <a:cs typeface="Calibri" panose="020F0502020204030204" pitchFamily="34" charset="0"/>
            </a:rPr>
            <a:t>The HTA considers all reports made by a clinician</a:t>
          </a:r>
          <a:endParaRPr lang="en-GB" sz="2000" dirty="0"/>
        </a:p>
      </dgm:t>
    </dgm:pt>
    <dgm:pt modelId="{3361DC26-8A72-4094-941F-5434A04A6C62}" type="parTrans" cxnId="{65937125-E59F-47D1-9C19-967BE7194194}">
      <dgm:prSet/>
      <dgm:spPr/>
      <dgm:t>
        <a:bodyPr/>
        <a:lstStyle/>
        <a:p>
          <a:endParaRPr lang="en-GB"/>
        </a:p>
      </dgm:t>
    </dgm:pt>
    <dgm:pt modelId="{254A8D6C-DE16-4B7B-9763-507293157370}" type="sibTrans" cxnId="{65937125-E59F-47D1-9C19-967BE7194194}">
      <dgm:prSet/>
      <dgm:spPr/>
      <dgm:t>
        <a:bodyPr/>
        <a:lstStyle/>
        <a:p>
          <a:endParaRPr lang="en-GB"/>
        </a:p>
      </dgm:t>
    </dgm:pt>
    <dgm:pt modelId="{DF74C86F-C2FF-4011-AD27-D96E204C4A86}">
      <dgm:prSet phldrT="[Text]"/>
      <dgm:spPr>
        <a:solidFill>
          <a:schemeClr val="tx2">
            <a:lumMod val="40000"/>
            <a:lumOff val="6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en-GB" dirty="0"/>
            <a:t>Assess</a:t>
          </a:r>
        </a:p>
      </dgm:t>
    </dgm:pt>
    <dgm:pt modelId="{A2452510-1068-4B90-935C-8AAA3B59DC23}" type="parTrans" cxnId="{58DCE195-0E40-4586-89F2-AD3279FF7F01}">
      <dgm:prSet/>
      <dgm:spPr/>
      <dgm:t>
        <a:bodyPr/>
        <a:lstStyle/>
        <a:p>
          <a:endParaRPr lang="en-GB"/>
        </a:p>
      </dgm:t>
    </dgm:pt>
    <dgm:pt modelId="{89477283-03D9-4E13-9383-579C73A2A7C5}" type="sibTrans" cxnId="{58DCE195-0E40-4586-89F2-AD3279FF7F01}">
      <dgm:prSet/>
      <dgm:spPr/>
      <dgm:t>
        <a:bodyPr/>
        <a:lstStyle/>
        <a:p>
          <a:endParaRPr lang="en-GB"/>
        </a:p>
      </dgm:t>
    </dgm:pt>
    <dgm:pt modelId="{F23ADE6F-CDDC-43AC-9E65-0BDA5BAE9FD8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dirty="0">
              <a:latin typeface="Calibri" panose="020F0502020204030204" pitchFamily="34" charset="0"/>
              <a:cs typeface="Calibri" panose="020F0502020204030204" pitchFamily="34" charset="0"/>
            </a:rPr>
            <a:t>Information within a report, and any subsequent</a:t>
          </a:r>
          <a:endParaRPr lang="en-GB" sz="2000" dirty="0"/>
        </a:p>
      </dgm:t>
    </dgm:pt>
    <dgm:pt modelId="{6242D8C9-3EA8-4DCB-BA39-3C3B2BEDBFA3}" type="parTrans" cxnId="{B6BAFCC1-0B16-49B1-B845-CAC204B204DD}">
      <dgm:prSet/>
      <dgm:spPr/>
      <dgm:t>
        <a:bodyPr/>
        <a:lstStyle/>
        <a:p>
          <a:endParaRPr lang="en-GB"/>
        </a:p>
      </dgm:t>
    </dgm:pt>
    <dgm:pt modelId="{8B76267E-9483-471E-8AE5-FFF5F4AA33E3}" type="sibTrans" cxnId="{B6BAFCC1-0B16-49B1-B845-CAC204B204DD}">
      <dgm:prSet/>
      <dgm:spPr/>
      <dgm:t>
        <a:bodyPr/>
        <a:lstStyle/>
        <a:p>
          <a:endParaRPr lang="en-GB"/>
        </a:p>
      </dgm:t>
    </dgm:pt>
    <dgm:pt modelId="{CBB5A0C5-3A38-4212-A518-9D4A72699641}">
      <dgm:prSet phldrT="[Text]"/>
      <dgm:spPr>
        <a:solidFill>
          <a:schemeClr val="tx2">
            <a:lumMod val="40000"/>
            <a:lumOff val="6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en-GB" dirty="0"/>
            <a:t>Escalate</a:t>
          </a:r>
        </a:p>
      </dgm:t>
    </dgm:pt>
    <dgm:pt modelId="{13FB5582-9447-4DCE-9115-C4144B78A2C7}" type="parTrans" cxnId="{DEFCFB97-DB2C-457B-9907-6EBFED5F7DED}">
      <dgm:prSet/>
      <dgm:spPr/>
      <dgm:t>
        <a:bodyPr/>
        <a:lstStyle/>
        <a:p>
          <a:endParaRPr lang="en-GB"/>
        </a:p>
      </dgm:t>
    </dgm:pt>
    <dgm:pt modelId="{4A671498-2413-46AC-BBBA-3B81D4995FAA}" type="sibTrans" cxnId="{DEFCFB97-DB2C-457B-9907-6EBFED5F7DED}">
      <dgm:prSet/>
      <dgm:spPr/>
      <dgm:t>
        <a:bodyPr/>
        <a:lstStyle/>
        <a:p>
          <a:endParaRPr lang="en-GB"/>
        </a:p>
      </dgm:t>
    </dgm:pt>
    <dgm:pt modelId="{29B28762-1B5B-4960-838A-5A3289880244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dirty="0">
              <a:latin typeface="Calibri" panose="020F0502020204030204" pitchFamily="34" charset="0"/>
              <a:cs typeface="Calibri" panose="020F0502020204030204" pitchFamily="34" charset="0"/>
            </a:rPr>
            <a:t>A decision is made about whether a police referral is required </a:t>
          </a:r>
          <a:endParaRPr lang="en-GB" sz="2000" dirty="0"/>
        </a:p>
      </dgm:t>
    </dgm:pt>
    <dgm:pt modelId="{C1AAE7A0-E82C-4098-9D15-BEA41A657E50}" type="parTrans" cxnId="{C6FBEEF7-FC04-4967-9B14-41B2BB1F31E2}">
      <dgm:prSet/>
      <dgm:spPr/>
      <dgm:t>
        <a:bodyPr/>
        <a:lstStyle/>
        <a:p>
          <a:endParaRPr lang="en-GB"/>
        </a:p>
      </dgm:t>
    </dgm:pt>
    <dgm:pt modelId="{A7CDE796-8784-4277-BF15-97C2A82B6452}" type="sibTrans" cxnId="{C6FBEEF7-FC04-4967-9B14-41B2BB1F31E2}">
      <dgm:prSet/>
      <dgm:spPr/>
      <dgm:t>
        <a:bodyPr/>
        <a:lstStyle/>
        <a:p>
          <a:endParaRPr lang="en-GB"/>
        </a:p>
      </dgm:t>
    </dgm:pt>
    <dgm:pt modelId="{ABFFA534-0200-4C64-9699-0F00E977ED8C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dirty="0">
              <a:latin typeface="Calibri" panose="020F0502020204030204" pitchFamily="34" charset="0"/>
              <a:cs typeface="Calibri" panose="020F0502020204030204" pitchFamily="34" charset="0"/>
            </a:rPr>
            <a:t>Information is shared with the police for further investigation if the HTA considers this necessary </a:t>
          </a:r>
          <a:endParaRPr lang="en-GB" sz="2000" dirty="0"/>
        </a:p>
      </dgm:t>
    </dgm:pt>
    <dgm:pt modelId="{51324F7F-E943-424D-A126-27FBA7EA5CBE}" type="parTrans" cxnId="{635E0A51-1C0D-46A6-AE34-A9B80B31C547}">
      <dgm:prSet/>
      <dgm:spPr/>
      <dgm:t>
        <a:bodyPr/>
        <a:lstStyle/>
        <a:p>
          <a:endParaRPr lang="en-GB"/>
        </a:p>
      </dgm:t>
    </dgm:pt>
    <dgm:pt modelId="{445D4968-A354-428E-955A-840C6B462827}" type="sibTrans" cxnId="{635E0A51-1C0D-46A6-AE34-A9B80B31C547}">
      <dgm:prSet/>
      <dgm:spPr/>
      <dgm:t>
        <a:bodyPr/>
        <a:lstStyle/>
        <a:p>
          <a:endParaRPr lang="en-GB"/>
        </a:p>
      </dgm:t>
    </dgm:pt>
    <dgm:pt modelId="{D27CB9FF-C1CC-4550-BB14-C018D617EFCD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GB" sz="2000" dirty="0">
              <a:latin typeface="Calibri" panose="020F0502020204030204" pitchFamily="34" charset="0"/>
              <a:cs typeface="Calibri" panose="020F0502020204030204" pitchFamily="34" charset="0"/>
            </a:rPr>
            <a:t>    under the Regulations</a:t>
          </a:r>
          <a:endParaRPr lang="en-GB" sz="2000" dirty="0"/>
        </a:p>
      </dgm:t>
    </dgm:pt>
    <dgm:pt modelId="{A7645A67-F1CE-42A2-B0C9-7E00B54A9B6B}" type="parTrans" cxnId="{E1911AAA-0F0D-42E7-9719-AA4C4E57216A}">
      <dgm:prSet/>
      <dgm:spPr/>
      <dgm:t>
        <a:bodyPr/>
        <a:lstStyle/>
        <a:p>
          <a:endParaRPr lang="en-GB"/>
        </a:p>
      </dgm:t>
    </dgm:pt>
    <dgm:pt modelId="{ED3CD0BF-D57C-459D-9DEA-DE3E77A1B0A3}" type="sibTrans" cxnId="{E1911AAA-0F0D-42E7-9719-AA4C4E57216A}">
      <dgm:prSet/>
      <dgm:spPr/>
      <dgm:t>
        <a:bodyPr/>
        <a:lstStyle/>
        <a:p>
          <a:endParaRPr lang="en-GB"/>
        </a:p>
      </dgm:t>
    </dgm:pt>
    <dgm:pt modelId="{4BDFE34D-683C-4849-B6C8-F2D0BA748306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GB" sz="2000" dirty="0">
              <a:latin typeface="Calibri" panose="020F0502020204030204" pitchFamily="34" charset="0"/>
              <a:cs typeface="Calibri" panose="020F0502020204030204" pitchFamily="34" charset="0"/>
            </a:rPr>
            <a:t>    relevant information gathered by the HTA,  is assessed </a:t>
          </a:r>
          <a:endParaRPr lang="en-GB" sz="2000" dirty="0"/>
        </a:p>
      </dgm:t>
    </dgm:pt>
    <dgm:pt modelId="{9DC42E6E-52EE-4C0C-AE42-DB9B720A7E24}" type="parTrans" cxnId="{23BF15E1-CB89-4171-ADD0-01916AC3C38D}">
      <dgm:prSet/>
      <dgm:spPr/>
      <dgm:t>
        <a:bodyPr/>
        <a:lstStyle/>
        <a:p>
          <a:endParaRPr lang="en-GB"/>
        </a:p>
      </dgm:t>
    </dgm:pt>
    <dgm:pt modelId="{6D61D116-557B-4234-8E71-BD7ABDEDE242}" type="sibTrans" cxnId="{23BF15E1-CB89-4171-ADD0-01916AC3C38D}">
      <dgm:prSet/>
      <dgm:spPr/>
      <dgm:t>
        <a:bodyPr/>
        <a:lstStyle/>
        <a:p>
          <a:endParaRPr lang="en-GB"/>
        </a:p>
      </dgm:t>
    </dgm:pt>
    <dgm:pt modelId="{97C5C349-FDAC-4B29-9854-EF7F2DC1B3A5}" type="pres">
      <dgm:prSet presAssocID="{5214B845-FA8A-44EC-9498-995DC018ABFB}" presName="linearFlow" presStyleCnt="0">
        <dgm:presLayoutVars>
          <dgm:dir/>
          <dgm:animLvl val="lvl"/>
          <dgm:resizeHandles val="exact"/>
        </dgm:presLayoutVars>
      </dgm:prSet>
      <dgm:spPr/>
    </dgm:pt>
    <dgm:pt modelId="{8BD90089-DBC0-474F-9E78-91DAEA988C04}" type="pres">
      <dgm:prSet presAssocID="{A5E3F0E5-0605-47CE-B344-5A3FF2D80287}" presName="composite" presStyleCnt="0"/>
      <dgm:spPr/>
    </dgm:pt>
    <dgm:pt modelId="{F6AFE305-C4DB-453B-916B-988637F53C90}" type="pres">
      <dgm:prSet presAssocID="{A5E3F0E5-0605-47CE-B344-5A3FF2D8028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C6A882D9-EF4D-4660-8B88-33DCEFB61EF9}" type="pres">
      <dgm:prSet presAssocID="{A5E3F0E5-0605-47CE-B344-5A3FF2D80287}" presName="descendantText" presStyleLbl="alignAcc1" presStyleIdx="0" presStyleCnt="3">
        <dgm:presLayoutVars>
          <dgm:bulletEnabled val="1"/>
        </dgm:presLayoutVars>
      </dgm:prSet>
      <dgm:spPr/>
    </dgm:pt>
    <dgm:pt modelId="{78693179-F573-416C-B93F-D594B477A659}" type="pres">
      <dgm:prSet presAssocID="{FA17698B-DF50-4CC6-BA8B-926FCBC0EBD3}" presName="sp" presStyleCnt="0"/>
      <dgm:spPr/>
    </dgm:pt>
    <dgm:pt modelId="{D32F8869-695A-4AEF-BA7B-779E46A6A650}" type="pres">
      <dgm:prSet presAssocID="{DF74C86F-C2FF-4011-AD27-D96E204C4A86}" presName="composite" presStyleCnt="0"/>
      <dgm:spPr/>
    </dgm:pt>
    <dgm:pt modelId="{F818B539-942F-4D83-815C-6BA5D6B42E6E}" type="pres">
      <dgm:prSet presAssocID="{DF74C86F-C2FF-4011-AD27-D96E204C4A8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CE42D8C8-9D40-46B1-8FC3-B54503647D3F}" type="pres">
      <dgm:prSet presAssocID="{DF74C86F-C2FF-4011-AD27-D96E204C4A86}" presName="descendantText" presStyleLbl="alignAcc1" presStyleIdx="1" presStyleCnt="3">
        <dgm:presLayoutVars>
          <dgm:bulletEnabled val="1"/>
        </dgm:presLayoutVars>
      </dgm:prSet>
      <dgm:spPr/>
    </dgm:pt>
    <dgm:pt modelId="{64CB9246-7544-41CC-A3A2-FC97FA317601}" type="pres">
      <dgm:prSet presAssocID="{89477283-03D9-4E13-9383-579C73A2A7C5}" presName="sp" presStyleCnt="0"/>
      <dgm:spPr/>
    </dgm:pt>
    <dgm:pt modelId="{FB15E971-800F-443F-A523-0E6B92119987}" type="pres">
      <dgm:prSet presAssocID="{CBB5A0C5-3A38-4212-A518-9D4A72699641}" presName="composite" presStyleCnt="0"/>
      <dgm:spPr/>
    </dgm:pt>
    <dgm:pt modelId="{6CD35B3E-324F-470F-A9A1-B6B685783DA4}" type="pres">
      <dgm:prSet presAssocID="{CBB5A0C5-3A38-4212-A518-9D4A7269964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C8FC9B6-B5D6-4BC1-8706-3BAB5C8CD2DF}" type="pres">
      <dgm:prSet presAssocID="{CBB5A0C5-3A38-4212-A518-9D4A7269964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E754BB1C-3BA3-4196-B65C-6E3782CABF7A}" type="presOf" srcId="{ABFFA534-0200-4C64-9699-0F00E977ED8C}" destId="{DC8FC9B6-B5D6-4BC1-8706-3BAB5C8CD2DF}" srcOrd="0" destOrd="1" presId="urn:microsoft.com/office/officeart/2005/8/layout/chevron2"/>
    <dgm:cxn modelId="{65937125-E59F-47D1-9C19-967BE7194194}" srcId="{A5E3F0E5-0605-47CE-B344-5A3FF2D80287}" destId="{C38F5A90-8DD6-4D5C-BFF2-DCEAE0365377}" srcOrd="0" destOrd="0" parTransId="{3361DC26-8A72-4094-941F-5434A04A6C62}" sibTransId="{254A8D6C-DE16-4B7B-9763-507293157370}"/>
    <dgm:cxn modelId="{0B8F2B39-5792-4CE7-9415-812BFECED654}" srcId="{5214B845-FA8A-44EC-9498-995DC018ABFB}" destId="{A5E3F0E5-0605-47CE-B344-5A3FF2D80287}" srcOrd="0" destOrd="0" parTransId="{CAE0EC3B-F4A0-446D-A02B-88ADA7EEE2B8}" sibTransId="{FA17698B-DF50-4CC6-BA8B-926FCBC0EBD3}"/>
    <dgm:cxn modelId="{E3B67039-DC3D-49E7-96E8-BB6E5C3A0401}" type="presOf" srcId="{29B28762-1B5B-4960-838A-5A3289880244}" destId="{DC8FC9B6-B5D6-4BC1-8706-3BAB5C8CD2DF}" srcOrd="0" destOrd="0" presId="urn:microsoft.com/office/officeart/2005/8/layout/chevron2"/>
    <dgm:cxn modelId="{44B9FD5E-6D5C-4BBC-80CB-F06348360A06}" type="presOf" srcId="{C38F5A90-8DD6-4D5C-BFF2-DCEAE0365377}" destId="{C6A882D9-EF4D-4660-8B88-33DCEFB61EF9}" srcOrd="0" destOrd="0" presId="urn:microsoft.com/office/officeart/2005/8/layout/chevron2"/>
    <dgm:cxn modelId="{49D6C06D-EE2F-47CF-B8FF-82BD0BDB8B8F}" type="presOf" srcId="{4BDFE34D-683C-4849-B6C8-F2D0BA748306}" destId="{CE42D8C8-9D40-46B1-8FC3-B54503647D3F}" srcOrd="0" destOrd="1" presId="urn:microsoft.com/office/officeart/2005/8/layout/chevron2"/>
    <dgm:cxn modelId="{635E0A51-1C0D-46A6-AE34-A9B80B31C547}" srcId="{CBB5A0C5-3A38-4212-A518-9D4A72699641}" destId="{ABFFA534-0200-4C64-9699-0F00E977ED8C}" srcOrd="1" destOrd="0" parTransId="{51324F7F-E943-424D-A126-27FBA7EA5CBE}" sibTransId="{445D4968-A354-428E-955A-840C6B462827}"/>
    <dgm:cxn modelId="{0A82EF7B-D21F-412F-A7E9-89D7E1DF5D65}" type="presOf" srcId="{CBB5A0C5-3A38-4212-A518-9D4A72699641}" destId="{6CD35B3E-324F-470F-A9A1-B6B685783DA4}" srcOrd="0" destOrd="0" presId="urn:microsoft.com/office/officeart/2005/8/layout/chevron2"/>
    <dgm:cxn modelId="{11499489-F33C-48E3-AD76-A05F7E4879D8}" type="presOf" srcId="{DF74C86F-C2FF-4011-AD27-D96E204C4A86}" destId="{F818B539-942F-4D83-815C-6BA5D6B42E6E}" srcOrd="0" destOrd="0" presId="urn:microsoft.com/office/officeart/2005/8/layout/chevron2"/>
    <dgm:cxn modelId="{4D89B793-40C7-4DF1-8907-8B2697423B06}" type="presOf" srcId="{A5E3F0E5-0605-47CE-B344-5A3FF2D80287}" destId="{F6AFE305-C4DB-453B-916B-988637F53C90}" srcOrd="0" destOrd="0" presId="urn:microsoft.com/office/officeart/2005/8/layout/chevron2"/>
    <dgm:cxn modelId="{58DCE195-0E40-4586-89F2-AD3279FF7F01}" srcId="{5214B845-FA8A-44EC-9498-995DC018ABFB}" destId="{DF74C86F-C2FF-4011-AD27-D96E204C4A86}" srcOrd="1" destOrd="0" parTransId="{A2452510-1068-4B90-935C-8AAA3B59DC23}" sibTransId="{89477283-03D9-4E13-9383-579C73A2A7C5}"/>
    <dgm:cxn modelId="{DEFCFB97-DB2C-457B-9907-6EBFED5F7DED}" srcId="{5214B845-FA8A-44EC-9498-995DC018ABFB}" destId="{CBB5A0C5-3A38-4212-A518-9D4A72699641}" srcOrd="2" destOrd="0" parTransId="{13FB5582-9447-4DCE-9115-C4144B78A2C7}" sibTransId="{4A671498-2413-46AC-BBBA-3B81D4995FAA}"/>
    <dgm:cxn modelId="{E1911AAA-0F0D-42E7-9719-AA4C4E57216A}" srcId="{A5E3F0E5-0605-47CE-B344-5A3FF2D80287}" destId="{D27CB9FF-C1CC-4550-BB14-C018D617EFCD}" srcOrd="1" destOrd="0" parTransId="{A7645A67-F1CE-42A2-B0C9-7E00B54A9B6B}" sibTransId="{ED3CD0BF-D57C-459D-9DEA-DE3E77A1B0A3}"/>
    <dgm:cxn modelId="{B6BAFCC1-0B16-49B1-B845-CAC204B204DD}" srcId="{DF74C86F-C2FF-4011-AD27-D96E204C4A86}" destId="{F23ADE6F-CDDC-43AC-9E65-0BDA5BAE9FD8}" srcOrd="0" destOrd="0" parTransId="{6242D8C9-3EA8-4DCB-BA39-3C3B2BEDBFA3}" sibTransId="{8B76267E-9483-471E-8AE5-FFF5F4AA33E3}"/>
    <dgm:cxn modelId="{2FE0E4D7-CABF-4391-8655-2B183B67AC7E}" type="presOf" srcId="{D27CB9FF-C1CC-4550-BB14-C018D617EFCD}" destId="{C6A882D9-EF4D-4660-8B88-33DCEFB61EF9}" srcOrd="0" destOrd="1" presId="urn:microsoft.com/office/officeart/2005/8/layout/chevron2"/>
    <dgm:cxn modelId="{4D7C77DE-ECA5-4DBE-87E2-689B5B03678D}" type="presOf" srcId="{5214B845-FA8A-44EC-9498-995DC018ABFB}" destId="{97C5C349-FDAC-4B29-9854-EF7F2DC1B3A5}" srcOrd="0" destOrd="0" presId="urn:microsoft.com/office/officeart/2005/8/layout/chevron2"/>
    <dgm:cxn modelId="{23BF15E1-CB89-4171-ADD0-01916AC3C38D}" srcId="{DF74C86F-C2FF-4011-AD27-D96E204C4A86}" destId="{4BDFE34D-683C-4849-B6C8-F2D0BA748306}" srcOrd="1" destOrd="0" parTransId="{9DC42E6E-52EE-4C0C-AE42-DB9B720A7E24}" sibTransId="{6D61D116-557B-4234-8E71-BD7ABDEDE242}"/>
    <dgm:cxn modelId="{372075E5-9582-44D3-86F3-B5483DCA1E8A}" type="presOf" srcId="{F23ADE6F-CDDC-43AC-9E65-0BDA5BAE9FD8}" destId="{CE42D8C8-9D40-46B1-8FC3-B54503647D3F}" srcOrd="0" destOrd="0" presId="urn:microsoft.com/office/officeart/2005/8/layout/chevron2"/>
    <dgm:cxn modelId="{C6FBEEF7-FC04-4967-9B14-41B2BB1F31E2}" srcId="{CBB5A0C5-3A38-4212-A518-9D4A72699641}" destId="{29B28762-1B5B-4960-838A-5A3289880244}" srcOrd="0" destOrd="0" parTransId="{C1AAE7A0-E82C-4098-9D15-BEA41A657E50}" sibTransId="{A7CDE796-8784-4277-BF15-97C2A82B6452}"/>
    <dgm:cxn modelId="{511E8C7A-E776-4C7D-92A0-0790EEEBBACA}" type="presParOf" srcId="{97C5C349-FDAC-4B29-9854-EF7F2DC1B3A5}" destId="{8BD90089-DBC0-474F-9E78-91DAEA988C04}" srcOrd="0" destOrd="0" presId="urn:microsoft.com/office/officeart/2005/8/layout/chevron2"/>
    <dgm:cxn modelId="{BCF3A92E-AFFE-4452-A837-22F68B7A10D8}" type="presParOf" srcId="{8BD90089-DBC0-474F-9E78-91DAEA988C04}" destId="{F6AFE305-C4DB-453B-916B-988637F53C90}" srcOrd="0" destOrd="0" presId="urn:microsoft.com/office/officeart/2005/8/layout/chevron2"/>
    <dgm:cxn modelId="{07014572-4CEA-4D7F-8108-19B0E04D5FE3}" type="presParOf" srcId="{8BD90089-DBC0-474F-9E78-91DAEA988C04}" destId="{C6A882D9-EF4D-4660-8B88-33DCEFB61EF9}" srcOrd="1" destOrd="0" presId="urn:microsoft.com/office/officeart/2005/8/layout/chevron2"/>
    <dgm:cxn modelId="{CB16A8EF-3A15-42B3-A643-DCD628D855FD}" type="presParOf" srcId="{97C5C349-FDAC-4B29-9854-EF7F2DC1B3A5}" destId="{78693179-F573-416C-B93F-D594B477A659}" srcOrd="1" destOrd="0" presId="urn:microsoft.com/office/officeart/2005/8/layout/chevron2"/>
    <dgm:cxn modelId="{94BD770F-C271-4E9D-9E57-AD982B9E419A}" type="presParOf" srcId="{97C5C349-FDAC-4B29-9854-EF7F2DC1B3A5}" destId="{D32F8869-695A-4AEF-BA7B-779E46A6A650}" srcOrd="2" destOrd="0" presId="urn:microsoft.com/office/officeart/2005/8/layout/chevron2"/>
    <dgm:cxn modelId="{CC5F81BA-2386-49FF-9B9F-75177FBF6593}" type="presParOf" srcId="{D32F8869-695A-4AEF-BA7B-779E46A6A650}" destId="{F818B539-942F-4D83-815C-6BA5D6B42E6E}" srcOrd="0" destOrd="0" presId="urn:microsoft.com/office/officeart/2005/8/layout/chevron2"/>
    <dgm:cxn modelId="{0DEB7386-3718-4ACC-AE4E-97226B3EEFAA}" type="presParOf" srcId="{D32F8869-695A-4AEF-BA7B-779E46A6A650}" destId="{CE42D8C8-9D40-46B1-8FC3-B54503647D3F}" srcOrd="1" destOrd="0" presId="urn:microsoft.com/office/officeart/2005/8/layout/chevron2"/>
    <dgm:cxn modelId="{BC5217D7-3339-4DFC-82CA-327CB928EA7F}" type="presParOf" srcId="{97C5C349-FDAC-4B29-9854-EF7F2DC1B3A5}" destId="{64CB9246-7544-41CC-A3A2-FC97FA317601}" srcOrd="3" destOrd="0" presId="urn:microsoft.com/office/officeart/2005/8/layout/chevron2"/>
    <dgm:cxn modelId="{5130A972-2643-48A8-9A0E-46586B74D95C}" type="presParOf" srcId="{97C5C349-FDAC-4B29-9854-EF7F2DC1B3A5}" destId="{FB15E971-800F-443F-A523-0E6B92119987}" srcOrd="4" destOrd="0" presId="urn:microsoft.com/office/officeart/2005/8/layout/chevron2"/>
    <dgm:cxn modelId="{CCAB23AC-A705-4461-9250-E3A4996D3689}" type="presParOf" srcId="{FB15E971-800F-443F-A523-0E6B92119987}" destId="{6CD35B3E-324F-470F-A9A1-B6B685783DA4}" srcOrd="0" destOrd="0" presId="urn:microsoft.com/office/officeart/2005/8/layout/chevron2"/>
    <dgm:cxn modelId="{65872FFB-92F5-4114-B505-0D388BB1F8C5}" type="presParOf" srcId="{FB15E971-800F-443F-A523-0E6B92119987}" destId="{DC8FC9B6-B5D6-4BC1-8706-3BAB5C8CD2D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75D24-5733-4540-9ADE-1CFB84E36FFE}">
      <dsp:nvSpPr>
        <dsp:cNvPr id="0" name=""/>
        <dsp:cNvSpPr/>
      </dsp:nvSpPr>
      <dsp:spPr>
        <a:xfrm>
          <a:off x="8177" y="945519"/>
          <a:ext cx="2444205" cy="1466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Potential donor did not donate</a:t>
          </a:r>
        </a:p>
      </dsp:txBody>
      <dsp:txXfrm>
        <a:off x="51130" y="988472"/>
        <a:ext cx="2358299" cy="1380617"/>
      </dsp:txXfrm>
    </dsp:sp>
    <dsp:sp modelId="{EE3721BD-6D58-4D37-99E0-54DE7E8B2AAF}">
      <dsp:nvSpPr>
        <dsp:cNvPr id="0" name=""/>
        <dsp:cNvSpPr/>
      </dsp:nvSpPr>
      <dsp:spPr>
        <a:xfrm>
          <a:off x="2696804" y="1375699"/>
          <a:ext cx="518171" cy="6061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300" kern="1200"/>
        </a:p>
      </dsp:txBody>
      <dsp:txXfrm>
        <a:off x="2696804" y="1496932"/>
        <a:ext cx="362720" cy="363697"/>
      </dsp:txXfrm>
    </dsp:sp>
    <dsp:sp modelId="{5248D7A2-37A9-4FA4-B1E3-65C3A4EB84A8}">
      <dsp:nvSpPr>
        <dsp:cNvPr id="0" name=""/>
        <dsp:cNvSpPr/>
      </dsp:nvSpPr>
      <dsp:spPr>
        <a:xfrm>
          <a:off x="3430066" y="945519"/>
          <a:ext cx="2444205" cy="1466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‘Authorities’ unaware of concerns</a:t>
          </a:r>
        </a:p>
      </dsp:txBody>
      <dsp:txXfrm>
        <a:off x="3473019" y="988472"/>
        <a:ext cx="2358299" cy="1380617"/>
      </dsp:txXfrm>
    </dsp:sp>
    <dsp:sp modelId="{DC83260B-A5CD-4BD1-B008-6A6F1D4B2A91}">
      <dsp:nvSpPr>
        <dsp:cNvPr id="0" name=""/>
        <dsp:cNvSpPr/>
      </dsp:nvSpPr>
      <dsp:spPr>
        <a:xfrm>
          <a:off x="6118692" y="1375699"/>
          <a:ext cx="518171" cy="6061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300" kern="1200"/>
        </a:p>
      </dsp:txBody>
      <dsp:txXfrm>
        <a:off x="6118692" y="1496932"/>
        <a:ext cx="362720" cy="363697"/>
      </dsp:txXfrm>
    </dsp:sp>
    <dsp:sp modelId="{9D24792F-C703-4C08-92FE-3C98C441B46F}">
      <dsp:nvSpPr>
        <dsp:cNvPr id="0" name=""/>
        <dsp:cNvSpPr/>
      </dsp:nvSpPr>
      <dsp:spPr>
        <a:xfrm>
          <a:off x="6851954" y="945519"/>
          <a:ext cx="2444205" cy="1466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Vulnerable person</a:t>
          </a:r>
        </a:p>
      </dsp:txBody>
      <dsp:txXfrm>
        <a:off x="6894907" y="988472"/>
        <a:ext cx="2358299" cy="1380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FE305-C4DB-453B-916B-988637F53C90}">
      <dsp:nvSpPr>
        <dsp:cNvPr id="0" name=""/>
        <dsp:cNvSpPr/>
      </dsp:nvSpPr>
      <dsp:spPr>
        <a:xfrm rot="5400000">
          <a:off x="-269720" y="272184"/>
          <a:ext cx="1798135" cy="1258694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Report</a:t>
          </a:r>
        </a:p>
      </dsp:txBody>
      <dsp:txXfrm rot="-5400000">
        <a:off x="1" y="631810"/>
        <a:ext cx="1258694" cy="539441"/>
      </dsp:txXfrm>
    </dsp:sp>
    <dsp:sp modelId="{C6A882D9-EF4D-4660-8B88-33DCEFB61EF9}">
      <dsp:nvSpPr>
        <dsp:cNvPr id="0" name=""/>
        <dsp:cNvSpPr/>
      </dsp:nvSpPr>
      <dsp:spPr>
        <a:xfrm rot="5400000">
          <a:off x="3516470" y="-2255312"/>
          <a:ext cx="1168787" cy="56843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2000" kern="1200" dirty="0">
              <a:latin typeface="Calibri" panose="020F0502020204030204" pitchFamily="34" charset="0"/>
              <a:cs typeface="Calibri" panose="020F0502020204030204" pitchFamily="34" charset="0"/>
            </a:rPr>
            <a:t>The HTA considers all reports made by a clinician</a:t>
          </a: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2000" kern="1200" dirty="0">
              <a:latin typeface="Calibri" panose="020F0502020204030204" pitchFamily="34" charset="0"/>
              <a:cs typeface="Calibri" panose="020F0502020204030204" pitchFamily="34" charset="0"/>
            </a:rPr>
            <a:t>    under the Regulations</a:t>
          </a:r>
          <a:endParaRPr lang="en-GB" sz="2000" kern="1200" dirty="0"/>
        </a:p>
      </dsp:txBody>
      <dsp:txXfrm rot="-5400000">
        <a:off x="1258694" y="59519"/>
        <a:ext cx="5627285" cy="1054677"/>
      </dsp:txXfrm>
    </dsp:sp>
    <dsp:sp modelId="{F818B539-942F-4D83-815C-6BA5D6B42E6E}">
      <dsp:nvSpPr>
        <dsp:cNvPr id="0" name=""/>
        <dsp:cNvSpPr/>
      </dsp:nvSpPr>
      <dsp:spPr>
        <a:xfrm rot="5400000">
          <a:off x="-269720" y="1878258"/>
          <a:ext cx="1798135" cy="1258694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Assess</a:t>
          </a:r>
        </a:p>
      </dsp:txBody>
      <dsp:txXfrm rot="-5400000">
        <a:off x="1" y="2237884"/>
        <a:ext cx="1258694" cy="539441"/>
      </dsp:txXfrm>
    </dsp:sp>
    <dsp:sp modelId="{CE42D8C8-9D40-46B1-8FC3-B54503647D3F}">
      <dsp:nvSpPr>
        <dsp:cNvPr id="0" name=""/>
        <dsp:cNvSpPr/>
      </dsp:nvSpPr>
      <dsp:spPr>
        <a:xfrm rot="5400000">
          <a:off x="3516470" y="-649237"/>
          <a:ext cx="1168787" cy="56843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2000" kern="1200" dirty="0">
              <a:latin typeface="Calibri" panose="020F0502020204030204" pitchFamily="34" charset="0"/>
              <a:cs typeface="Calibri" panose="020F0502020204030204" pitchFamily="34" charset="0"/>
            </a:rPr>
            <a:t>Information within a report, and any subsequent</a:t>
          </a: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2000" kern="1200" dirty="0">
              <a:latin typeface="Calibri" panose="020F0502020204030204" pitchFamily="34" charset="0"/>
              <a:cs typeface="Calibri" panose="020F0502020204030204" pitchFamily="34" charset="0"/>
            </a:rPr>
            <a:t>    relevant information gathered by the HTA,  is assessed </a:t>
          </a:r>
          <a:endParaRPr lang="en-GB" sz="2000" kern="1200" dirty="0"/>
        </a:p>
      </dsp:txBody>
      <dsp:txXfrm rot="-5400000">
        <a:off x="1258694" y="1665594"/>
        <a:ext cx="5627285" cy="1054677"/>
      </dsp:txXfrm>
    </dsp:sp>
    <dsp:sp modelId="{6CD35B3E-324F-470F-A9A1-B6B685783DA4}">
      <dsp:nvSpPr>
        <dsp:cNvPr id="0" name=""/>
        <dsp:cNvSpPr/>
      </dsp:nvSpPr>
      <dsp:spPr>
        <a:xfrm rot="5400000">
          <a:off x="-269720" y="3484333"/>
          <a:ext cx="1798135" cy="1258694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Escalate</a:t>
          </a:r>
        </a:p>
      </dsp:txBody>
      <dsp:txXfrm rot="-5400000">
        <a:off x="1" y="3843959"/>
        <a:ext cx="1258694" cy="539441"/>
      </dsp:txXfrm>
    </dsp:sp>
    <dsp:sp modelId="{DC8FC9B6-B5D6-4BC1-8706-3BAB5C8CD2DF}">
      <dsp:nvSpPr>
        <dsp:cNvPr id="0" name=""/>
        <dsp:cNvSpPr/>
      </dsp:nvSpPr>
      <dsp:spPr>
        <a:xfrm rot="5400000">
          <a:off x="3516470" y="956836"/>
          <a:ext cx="1168787" cy="56843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2000" kern="1200" dirty="0">
              <a:latin typeface="Calibri" panose="020F0502020204030204" pitchFamily="34" charset="0"/>
              <a:cs typeface="Calibri" panose="020F0502020204030204" pitchFamily="34" charset="0"/>
            </a:rPr>
            <a:t>A decision is made about whether a police referral is required </a:t>
          </a: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2000" kern="1200" dirty="0">
              <a:latin typeface="Calibri" panose="020F0502020204030204" pitchFamily="34" charset="0"/>
              <a:cs typeface="Calibri" panose="020F0502020204030204" pitchFamily="34" charset="0"/>
            </a:rPr>
            <a:t>Information is shared with the police for further investigation if the HTA considers this necessary </a:t>
          </a:r>
          <a:endParaRPr lang="en-GB" sz="2000" kern="1200" dirty="0"/>
        </a:p>
      </dsp:txBody>
      <dsp:txXfrm rot="-5400000">
        <a:off x="1258694" y="3271668"/>
        <a:ext cx="5627285" cy="1054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D859B-C9C1-4015-BFBE-9F6E9709CAD1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4399B-AF7C-4F9C-AA43-CDBCFAE3AA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922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What is travel for transplantation, NFP?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NRD difficult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462393-0B70-4E63-9201-E136BEC1F27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511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87C5D971-B9BB-44BD-A698-B2A72E420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 t="9860" r="3767"/>
          <a:stretch>
            <a:fillRect/>
          </a:stretch>
        </p:blipFill>
        <p:spPr bwMode="auto">
          <a:xfrm>
            <a:off x="0" y="1"/>
            <a:ext cx="121920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NHSBT">
            <a:extLst>
              <a:ext uri="{FF2B5EF4-FFF2-40B4-BE49-F238E27FC236}">
                <a16:creationId xmlns:a16="http://schemas.microsoft.com/office/drawing/2014/main" id="{C162B87C-6F9E-4273-9BE1-F9D1CC1C5B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820" y="354014"/>
            <a:ext cx="250442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aringExpertQuality">
            <a:extLst>
              <a:ext uri="{FF2B5EF4-FFF2-40B4-BE49-F238E27FC236}">
                <a16:creationId xmlns:a16="http://schemas.microsoft.com/office/drawing/2014/main" id="{6405DAF9-093F-4AE6-93A6-EA6D565E76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11" b="23351"/>
          <a:stretch>
            <a:fillRect/>
          </a:stretch>
        </p:blipFill>
        <p:spPr bwMode="auto">
          <a:xfrm>
            <a:off x="8684538" y="6143626"/>
            <a:ext cx="31995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559" y="3426289"/>
            <a:ext cx="7206149" cy="840293"/>
          </a:xfrm>
        </p:spPr>
        <p:txBody>
          <a:bodyPr/>
          <a:lstStyle>
            <a:lvl1pPr>
              <a:defRPr sz="4999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6075" y="4385254"/>
            <a:ext cx="6399134" cy="690362"/>
          </a:xfrm>
        </p:spPr>
        <p:txBody>
          <a:bodyPr/>
          <a:lstStyle>
            <a:lvl1pPr marL="0" indent="0" algn="l">
              <a:buNone/>
              <a:defRPr sz="3499">
                <a:solidFill>
                  <a:srgbClr val="0091C9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498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 hasCustomPrompt="1"/>
          </p:nvPr>
        </p:nvSpPr>
        <p:spPr>
          <a:xfrm>
            <a:off x="838200" y="217641"/>
            <a:ext cx="8492836" cy="877452"/>
          </a:xfrm>
          <a:prstGeom prst="rect">
            <a:avLst/>
          </a:prstGeom>
        </p:spPr>
        <p:txBody>
          <a:bodyPr anchor="b" anchorCtr="0"/>
          <a:lstStyle>
            <a:lvl1pPr>
              <a:defRPr sz="3200" b="1" baseline="0">
                <a:solidFill>
                  <a:srgbClr val="43165E"/>
                </a:solidFill>
              </a:defRPr>
            </a:lvl1pPr>
          </a:lstStyle>
          <a:p>
            <a:r>
              <a:rPr lang="en-GB" dirty="0"/>
              <a:t>Slide 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389845"/>
            <a:ext cx="2334612" cy="70524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solidFill>
            <a:srgbClr val="431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1968351"/>
            <a:ext cx="8686800" cy="4572149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3pPr>
            <a:lvl4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  <a:lvl5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085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for large graphic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solidFill>
            <a:srgbClr val="431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339725" y="317889"/>
            <a:ext cx="11512550" cy="619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1279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- for large graphic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solidFill>
            <a:srgbClr val="431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389845"/>
            <a:ext cx="2334612" cy="705247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235075" y="3938200"/>
            <a:ext cx="9721850" cy="1828118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baseline="0"/>
            </a:lvl1pPr>
          </a:lstStyle>
          <a:p>
            <a:pPr algn="ctr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this slide to show an important statistic, not necessarily a percentage. It can help enforce the presentation’s main message.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76637" y="1287075"/>
            <a:ext cx="5038725" cy="265112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1000" b="1">
                <a:solidFill>
                  <a:srgbClr val="43165E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GB" dirty="0"/>
              <a:t>__%</a:t>
            </a:r>
          </a:p>
        </p:txBody>
      </p:sp>
    </p:spTree>
    <p:extLst>
      <p:ext uri="{BB962C8B-B14F-4D97-AF65-F5344CB8AC3E}">
        <p14:creationId xmlns:p14="http://schemas.microsoft.com/office/powerpoint/2010/main" val="432210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8CB7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376000" y="5092789"/>
            <a:ext cx="1440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600" y="388800"/>
            <a:ext cx="2331705" cy="7056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04545"/>
            <a:ext cx="12192000" cy="3388237"/>
          </a:xfrm>
          <a:prstGeom prst="rect">
            <a:avLst/>
          </a:prstGeom>
        </p:spPr>
        <p:txBody>
          <a:bodyPr lIns="900000" rIns="900000" anchor="b" anchorCtr="1"/>
          <a:lstStyle>
            <a:lvl1pPr marL="0" indent="0">
              <a:buNone/>
              <a:defRPr sz="4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 dirty="0"/>
              <a:t>“Quote text goes here”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551234"/>
            <a:ext cx="12192000" cy="786245"/>
          </a:xfrm>
          <a:prstGeom prst="rect">
            <a:avLst/>
          </a:prstGeom>
        </p:spPr>
        <p:txBody>
          <a:bodyPr lIns="900000" rIns="900000" anchor="t" anchorCtr="1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 dirty="0"/>
              <a:t>Origin of the quote. Delete this box if unnecessary</a:t>
            </a:r>
          </a:p>
        </p:txBody>
      </p:sp>
    </p:spTree>
    <p:extLst>
      <p:ext uri="{BB962C8B-B14F-4D97-AF65-F5344CB8AC3E}">
        <p14:creationId xmlns:p14="http://schemas.microsoft.com/office/powerpoint/2010/main" val="345019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slide">
    <p:bg>
      <p:bgPr>
        <a:solidFill>
          <a:srgbClr val="8CB7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600" y="388800"/>
            <a:ext cx="2331705" cy="7056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04865"/>
            <a:ext cx="12192000" cy="4739951"/>
          </a:xfrm>
          <a:prstGeom prst="rect">
            <a:avLst/>
          </a:prstGeom>
        </p:spPr>
        <p:txBody>
          <a:bodyPr lIns="900000" rIns="900000" anchor="t" anchorCtr="0">
            <a:normAutofit/>
          </a:bodyPr>
          <a:lstStyle>
            <a:lvl1pPr marL="0" indent="0">
              <a:buNone/>
              <a:defRPr sz="54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GB" dirty="0"/>
              <a:t>A slide with big text to make an important point that everyone should remember.</a:t>
            </a:r>
          </a:p>
        </p:txBody>
      </p:sp>
    </p:spTree>
    <p:extLst>
      <p:ext uri="{BB962C8B-B14F-4D97-AF65-F5344CB8AC3E}">
        <p14:creationId xmlns:p14="http://schemas.microsoft.com/office/powerpoint/2010/main" val="437054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w section first text slide (singl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1750710"/>
          </a:xfrm>
          <a:prstGeom prst="rect">
            <a:avLst/>
          </a:prstGeom>
          <a:solidFill>
            <a:srgbClr val="43165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600" y="388800"/>
            <a:ext cx="2331705" cy="7056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1968351"/>
            <a:ext cx="8687400" cy="4572149"/>
          </a:xfrm>
          <a:prstGeom prst="rect">
            <a:avLst/>
          </a:prstGeom>
        </p:spPr>
        <p:txBody>
          <a:bodyPr>
            <a:normAutofit/>
          </a:bodyPr>
          <a:lstStyle>
            <a:lvl1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3pPr>
            <a:lvl4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  <a:lvl5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C5B375B-E352-4941-A9EB-5B7EC5E93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511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(singl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 hasCustomPrompt="1"/>
          </p:nvPr>
        </p:nvSpPr>
        <p:spPr>
          <a:xfrm>
            <a:off x="838200" y="217641"/>
            <a:ext cx="8492836" cy="877452"/>
          </a:xfrm>
          <a:prstGeom prst="rect">
            <a:avLst/>
          </a:prstGeom>
        </p:spPr>
        <p:txBody>
          <a:bodyPr anchor="b" anchorCtr="0"/>
          <a:lstStyle>
            <a:lvl1pPr>
              <a:defRPr sz="3200" b="1" baseline="0">
                <a:solidFill>
                  <a:srgbClr val="43165E"/>
                </a:solidFill>
              </a:defRPr>
            </a:lvl1pPr>
          </a:lstStyle>
          <a:p>
            <a:r>
              <a:rPr lang="en-GB" dirty="0"/>
              <a:t>Slide 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389845"/>
            <a:ext cx="2334612" cy="70524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solidFill>
            <a:srgbClr val="431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1968351"/>
            <a:ext cx="8686800" cy="4572149"/>
          </a:xfrm>
          <a:prstGeom prst="rect">
            <a:avLst/>
          </a:prstGeom>
        </p:spPr>
        <p:txBody>
          <a:bodyPr>
            <a:normAutofit/>
          </a:bodyPr>
          <a:lstStyle>
            <a:lvl1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3pPr>
            <a:lvl4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  <a:lvl5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8502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_0000_NHSBT_Ribbon_NHS_Blue_RGB_WhiteAbv_DRAFT.png">
            <a:extLst>
              <a:ext uri="{FF2B5EF4-FFF2-40B4-BE49-F238E27FC236}">
                <a16:creationId xmlns:a16="http://schemas.microsoft.com/office/drawing/2014/main" id="{DE2C95A9-0D2F-4F7F-B2B5-D079E0E3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 t="9860" r="3767"/>
          <a:stretch>
            <a:fillRect/>
          </a:stretch>
        </p:blipFill>
        <p:spPr bwMode="auto">
          <a:xfrm>
            <a:off x="0" y="1"/>
            <a:ext cx="121920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aringExpertQuality">
            <a:extLst>
              <a:ext uri="{FF2B5EF4-FFF2-40B4-BE49-F238E27FC236}">
                <a16:creationId xmlns:a16="http://schemas.microsoft.com/office/drawing/2014/main" id="{172D569F-3F62-4E18-AD54-60EFA36757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11" b="23351"/>
          <a:stretch>
            <a:fillRect/>
          </a:stretch>
        </p:blipFill>
        <p:spPr bwMode="auto">
          <a:xfrm>
            <a:off x="8684538" y="6143626"/>
            <a:ext cx="31995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559" y="3426289"/>
            <a:ext cx="7206149" cy="840293"/>
          </a:xfrm>
        </p:spPr>
        <p:txBody>
          <a:bodyPr/>
          <a:lstStyle>
            <a:lvl1pPr>
              <a:defRPr sz="4999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6075" y="4385254"/>
            <a:ext cx="6399134" cy="690362"/>
          </a:xfrm>
        </p:spPr>
        <p:txBody>
          <a:bodyPr/>
          <a:lstStyle>
            <a:lvl1pPr marL="0" indent="0" algn="l">
              <a:buNone/>
              <a:defRPr sz="3499">
                <a:solidFill>
                  <a:srgbClr val="0091C9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5" descr="NHSBT">
            <a:extLst>
              <a:ext uri="{FF2B5EF4-FFF2-40B4-BE49-F238E27FC236}">
                <a16:creationId xmlns:a16="http://schemas.microsoft.com/office/drawing/2014/main" id="{59697920-763C-5445-A38A-24535145D2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31" y="199716"/>
            <a:ext cx="250442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834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_ N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_0000_NHSBT_Ribbon_NHS_Blue_RGB_WhiteAbv_DRAFT.png">
            <a:extLst>
              <a:ext uri="{FF2B5EF4-FFF2-40B4-BE49-F238E27FC236}">
                <a16:creationId xmlns:a16="http://schemas.microsoft.com/office/drawing/2014/main" id="{55762E26-C7FA-4D1E-B921-17E70C0FF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 t="9860" r="3767"/>
          <a:stretch>
            <a:fillRect/>
          </a:stretch>
        </p:blipFill>
        <p:spPr bwMode="auto">
          <a:xfrm>
            <a:off x="0" y="4321176"/>
            <a:ext cx="121920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6" name="Picture 5" descr="NHSBT">
            <a:extLst>
              <a:ext uri="{FF2B5EF4-FFF2-40B4-BE49-F238E27FC236}">
                <a16:creationId xmlns:a16="http://schemas.microsoft.com/office/drawing/2014/main" id="{9805F12E-6E7C-3441-B14D-C6E780A460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31" y="199716"/>
            <a:ext cx="250442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5401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ernative title slide">
    <p:bg>
      <p:bgPr>
        <a:gradFill rotWithShape="1">
          <a:gsLst>
            <a:gs pos="0">
              <a:srgbClr val="0091C9"/>
            </a:gs>
            <a:gs pos="60001">
              <a:srgbClr val="0072C6"/>
            </a:gs>
            <a:gs pos="100000">
              <a:srgbClr val="00389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EF1E355-753E-4FF8-B5B9-6A4EF4B587EA}"/>
              </a:ext>
            </a:extLst>
          </p:cNvPr>
          <p:cNvSpPr/>
          <p:nvPr/>
        </p:nvSpPr>
        <p:spPr>
          <a:xfrm>
            <a:off x="-6348" y="-9525"/>
            <a:ext cx="12212633" cy="2019300"/>
          </a:xfrm>
          <a:custGeom>
            <a:avLst/>
            <a:gdLst>
              <a:gd name="connsiteX0" fmla="*/ 0 w 9262587"/>
              <a:gd name="connsiteY0" fmla="*/ 1836110 h 2121727"/>
              <a:gd name="connsiteX1" fmla="*/ 1168024 w 9262587"/>
              <a:gd name="connsiteY1" fmla="*/ 1581095 h 2121727"/>
              <a:gd name="connsiteX2" fmla="*/ 1994312 w 9262587"/>
              <a:gd name="connsiteY2" fmla="*/ 1535192 h 2121727"/>
              <a:gd name="connsiteX3" fmla="*/ 2693087 w 9262587"/>
              <a:gd name="connsiteY3" fmla="*/ 1550493 h 2121727"/>
              <a:gd name="connsiteX4" fmla="*/ 4141641 w 9262587"/>
              <a:gd name="connsiteY4" fmla="*/ 1831010 h 2121727"/>
              <a:gd name="connsiteX5" fmla="*/ 5212756 w 9262587"/>
              <a:gd name="connsiteY5" fmla="*/ 2075824 h 2121727"/>
              <a:gd name="connsiteX6" fmla="*/ 7043851 w 9262587"/>
              <a:gd name="connsiteY6" fmla="*/ 2121727 h 2121727"/>
              <a:gd name="connsiteX7" fmla="*/ 8844343 w 9262587"/>
              <a:gd name="connsiteY7" fmla="*/ 1866712 h 2121727"/>
              <a:gd name="connsiteX8" fmla="*/ 9262587 w 9262587"/>
              <a:gd name="connsiteY8" fmla="*/ 1611696 h 2121727"/>
              <a:gd name="connsiteX9" fmla="*/ 9221783 w 9262587"/>
              <a:gd name="connsiteY9" fmla="*/ 0 h 2121727"/>
              <a:gd name="connsiteX10" fmla="*/ 20402 w 9262587"/>
              <a:gd name="connsiteY10" fmla="*/ 40802 h 2121727"/>
              <a:gd name="connsiteX11" fmla="*/ 0 w 9262587"/>
              <a:gd name="connsiteY11" fmla="*/ 1836110 h 2121727"/>
              <a:gd name="connsiteX0" fmla="*/ 0 w 9221783"/>
              <a:gd name="connsiteY0" fmla="*/ 1836110 h 2121727"/>
              <a:gd name="connsiteX1" fmla="*/ 1168024 w 9221783"/>
              <a:gd name="connsiteY1" fmla="*/ 1581095 h 2121727"/>
              <a:gd name="connsiteX2" fmla="*/ 1994312 w 9221783"/>
              <a:gd name="connsiteY2" fmla="*/ 1535192 h 2121727"/>
              <a:gd name="connsiteX3" fmla="*/ 2693087 w 9221783"/>
              <a:gd name="connsiteY3" fmla="*/ 1550493 h 2121727"/>
              <a:gd name="connsiteX4" fmla="*/ 4141641 w 9221783"/>
              <a:gd name="connsiteY4" fmla="*/ 1831010 h 2121727"/>
              <a:gd name="connsiteX5" fmla="*/ 5212756 w 9221783"/>
              <a:gd name="connsiteY5" fmla="*/ 2075824 h 2121727"/>
              <a:gd name="connsiteX6" fmla="*/ 7043851 w 9221783"/>
              <a:gd name="connsiteY6" fmla="*/ 2121727 h 2121727"/>
              <a:gd name="connsiteX7" fmla="*/ 8844343 w 9221783"/>
              <a:gd name="connsiteY7" fmla="*/ 1866712 h 2121727"/>
              <a:gd name="connsiteX8" fmla="*/ 9170777 w 9221783"/>
              <a:gd name="connsiteY8" fmla="*/ 1662699 h 2121727"/>
              <a:gd name="connsiteX9" fmla="*/ 9221783 w 9221783"/>
              <a:gd name="connsiteY9" fmla="*/ 0 h 2121727"/>
              <a:gd name="connsiteX10" fmla="*/ 20402 w 9221783"/>
              <a:gd name="connsiteY10" fmla="*/ 40802 h 2121727"/>
              <a:gd name="connsiteX11" fmla="*/ 0 w 9221783"/>
              <a:gd name="connsiteY11" fmla="*/ 1836110 h 2121727"/>
              <a:gd name="connsiteX0" fmla="*/ 0 w 9170777"/>
              <a:gd name="connsiteY0" fmla="*/ 1795308 h 2080925"/>
              <a:gd name="connsiteX1" fmla="*/ 1168024 w 9170777"/>
              <a:gd name="connsiteY1" fmla="*/ 1540293 h 2080925"/>
              <a:gd name="connsiteX2" fmla="*/ 1994312 w 9170777"/>
              <a:gd name="connsiteY2" fmla="*/ 1494390 h 2080925"/>
              <a:gd name="connsiteX3" fmla="*/ 2693087 w 9170777"/>
              <a:gd name="connsiteY3" fmla="*/ 1509691 h 2080925"/>
              <a:gd name="connsiteX4" fmla="*/ 4141641 w 9170777"/>
              <a:gd name="connsiteY4" fmla="*/ 1790208 h 2080925"/>
              <a:gd name="connsiteX5" fmla="*/ 5212756 w 9170777"/>
              <a:gd name="connsiteY5" fmla="*/ 2035022 h 2080925"/>
              <a:gd name="connsiteX6" fmla="*/ 7043851 w 9170777"/>
              <a:gd name="connsiteY6" fmla="*/ 2080925 h 2080925"/>
              <a:gd name="connsiteX7" fmla="*/ 8844343 w 9170777"/>
              <a:gd name="connsiteY7" fmla="*/ 1825910 h 2080925"/>
              <a:gd name="connsiteX8" fmla="*/ 9170777 w 9170777"/>
              <a:gd name="connsiteY8" fmla="*/ 1621897 h 2080925"/>
              <a:gd name="connsiteX9" fmla="*/ 9119772 w 9170777"/>
              <a:gd name="connsiteY9" fmla="*/ 61204 h 2080925"/>
              <a:gd name="connsiteX10" fmla="*/ 20402 w 9170777"/>
              <a:gd name="connsiteY10" fmla="*/ 0 h 2080925"/>
              <a:gd name="connsiteX11" fmla="*/ 0 w 9170777"/>
              <a:gd name="connsiteY11" fmla="*/ 1795308 h 2080925"/>
              <a:gd name="connsiteX0" fmla="*/ 0 w 9170777"/>
              <a:gd name="connsiteY0" fmla="*/ 1795308 h 2080925"/>
              <a:gd name="connsiteX1" fmla="*/ 1168024 w 9170777"/>
              <a:gd name="connsiteY1" fmla="*/ 1540293 h 2080925"/>
              <a:gd name="connsiteX2" fmla="*/ 1994312 w 9170777"/>
              <a:gd name="connsiteY2" fmla="*/ 1494390 h 2080925"/>
              <a:gd name="connsiteX3" fmla="*/ 2693087 w 9170777"/>
              <a:gd name="connsiteY3" fmla="*/ 1509691 h 2080925"/>
              <a:gd name="connsiteX4" fmla="*/ 4141641 w 9170777"/>
              <a:gd name="connsiteY4" fmla="*/ 1790208 h 2080925"/>
              <a:gd name="connsiteX5" fmla="*/ 5212756 w 9170777"/>
              <a:gd name="connsiteY5" fmla="*/ 2035022 h 2080925"/>
              <a:gd name="connsiteX6" fmla="*/ 7043851 w 9170777"/>
              <a:gd name="connsiteY6" fmla="*/ 2080925 h 2080925"/>
              <a:gd name="connsiteX7" fmla="*/ 8844343 w 9170777"/>
              <a:gd name="connsiteY7" fmla="*/ 1825910 h 2080925"/>
              <a:gd name="connsiteX8" fmla="*/ 9170777 w 9170777"/>
              <a:gd name="connsiteY8" fmla="*/ 1621897 h 2080925"/>
              <a:gd name="connsiteX9" fmla="*/ 9119772 w 9170777"/>
              <a:gd name="connsiteY9" fmla="*/ 61204 h 2080925"/>
              <a:gd name="connsiteX10" fmla="*/ 20402 w 9170777"/>
              <a:gd name="connsiteY10" fmla="*/ 0 h 2080925"/>
              <a:gd name="connsiteX11" fmla="*/ 0 w 9170777"/>
              <a:gd name="connsiteY11" fmla="*/ 1795308 h 2080925"/>
              <a:gd name="connsiteX0" fmla="*/ 0 w 9119859"/>
              <a:gd name="connsiteY0" fmla="*/ 1795308 h 2080925"/>
              <a:gd name="connsiteX1" fmla="*/ 1168024 w 9119859"/>
              <a:gd name="connsiteY1" fmla="*/ 1540293 h 2080925"/>
              <a:gd name="connsiteX2" fmla="*/ 1994312 w 9119859"/>
              <a:gd name="connsiteY2" fmla="*/ 1494390 h 2080925"/>
              <a:gd name="connsiteX3" fmla="*/ 2693087 w 9119859"/>
              <a:gd name="connsiteY3" fmla="*/ 1509691 h 2080925"/>
              <a:gd name="connsiteX4" fmla="*/ 4141641 w 9119859"/>
              <a:gd name="connsiteY4" fmla="*/ 1790208 h 2080925"/>
              <a:gd name="connsiteX5" fmla="*/ 5212756 w 9119859"/>
              <a:gd name="connsiteY5" fmla="*/ 2035022 h 2080925"/>
              <a:gd name="connsiteX6" fmla="*/ 7043851 w 9119859"/>
              <a:gd name="connsiteY6" fmla="*/ 2080925 h 2080925"/>
              <a:gd name="connsiteX7" fmla="*/ 8844343 w 9119859"/>
              <a:gd name="connsiteY7" fmla="*/ 1825910 h 2080925"/>
              <a:gd name="connsiteX8" fmla="*/ 9114671 w 9119859"/>
              <a:gd name="connsiteY8" fmla="*/ 1667800 h 2080925"/>
              <a:gd name="connsiteX9" fmla="*/ 9119772 w 9119859"/>
              <a:gd name="connsiteY9" fmla="*/ 61204 h 2080925"/>
              <a:gd name="connsiteX10" fmla="*/ 20402 w 9119859"/>
              <a:gd name="connsiteY10" fmla="*/ 0 h 2080925"/>
              <a:gd name="connsiteX11" fmla="*/ 0 w 9119859"/>
              <a:gd name="connsiteY11" fmla="*/ 1795308 h 2080925"/>
              <a:gd name="connsiteX0" fmla="*/ 0 w 9120224"/>
              <a:gd name="connsiteY0" fmla="*/ 1795308 h 2080925"/>
              <a:gd name="connsiteX1" fmla="*/ 1168024 w 9120224"/>
              <a:gd name="connsiteY1" fmla="*/ 1540293 h 2080925"/>
              <a:gd name="connsiteX2" fmla="*/ 1994312 w 9120224"/>
              <a:gd name="connsiteY2" fmla="*/ 1494390 h 2080925"/>
              <a:gd name="connsiteX3" fmla="*/ 2693087 w 9120224"/>
              <a:gd name="connsiteY3" fmla="*/ 1509691 h 2080925"/>
              <a:gd name="connsiteX4" fmla="*/ 4141641 w 9120224"/>
              <a:gd name="connsiteY4" fmla="*/ 1790208 h 2080925"/>
              <a:gd name="connsiteX5" fmla="*/ 5212756 w 9120224"/>
              <a:gd name="connsiteY5" fmla="*/ 2035022 h 2080925"/>
              <a:gd name="connsiteX6" fmla="*/ 7043851 w 9120224"/>
              <a:gd name="connsiteY6" fmla="*/ 2080925 h 2080925"/>
              <a:gd name="connsiteX7" fmla="*/ 8844343 w 9120224"/>
              <a:gd name="connsiteY7" fmla="*/ 1825910 h 2080925"/>
              <a:gd name="connsiteX8" fmla="*/ 9114671 w 9120224"/>
              <a:gd name="connsiteY8" fmla="*/ 1667800 h 2080925"/>
              <a:gd name="connsiteX9" fmla="*/ 9119772 w 9120224"/>
              <a:gd name="connsiteY9" fmla="*/ 61204 h 2080925"/>
              <a:gd name="connsiteX10" fmla="*/ 20402 w 9120224"/>
              <a:gd name="connsiteY10" fmla="*/ 0 h 2080925"/>
              <a:gd name="connsiteX11" fmla="*/ 0 w 9120224"/>
              <a:gd name="connsiteY11" fmla="*/ 1795308 h 2080925"/>
              <a:gd name="connsiteX0" fmla="*/ 40949 w 9161173"/>
              <a:gd name="connsiteY0" fmla="*/ 1734116 h 2019733"/>
              <a:gd name="connsiteX1" fmla="*/ 1208973 w 9161173"/>
              <a:gd name="connsiteY1" fmla="*/ 1479101 h 2019733"/>
              <a:gd name="connsiteX2" fmla="*/ 2035261 w 9161173"/>
              <a:gd name="connsiteY2" fmla="*/ 1433198 h 2019733"/>
              <a:gd name="connsiteX3" fmla="*/ 2734036 w 9161173"/>
              <a:gd name="connsiteY3" fmla="*/ 1448499 h 2019733"/>
              <a:gd name="connsiteX4" fmla="*/ 4182590 w 9161173"/>
              <a:gd name="connsiteY4" fmla="*/ 1729016 h 2019733"/>
              <a:gd name="connsiteX5" fmla="*/ 5253705 w 9161173"/>
              <a:gd name="connsiteY5" fmla="*/ 1973830 h 2019733"/>
              <a:gd name="connsiteX6" fmla="*/ 7084800 w 9161173"/>
              <a:gd name="connsiteY6" fmla="*/ 2019733 h 2019733"/>
              <a:gd name="connsiteX7" fmla="*/ 8885292 w 9161173"/>
              <a:gd name="connsiteY7" fmla="*/ 1764718 h 2019733"/>
              <a:gd name="connsiteX8" fmla="*/ 9155620 w 9161173"/>
              <a:gd name="connsiteY8" fmla="*/ 1606608 h 2019733"/>
              <a:gd name="connsiteX9" fmla="*/ 9160721 w 9161173"/>
              <a:gd name="connsiteY9" fmla="*/ 12 h 2019733"/>
              <a:gd name="connsiteX10" fmla="*/ 144 w 9161173"/>
              <a:gd name="connsiteY10" fmla="*/ 35714 h 2019733"/>
              <a:gd name="connsiteX11" fmla="*/ 40949 w 9161173"/>
              <a:gd name="connsiteY11" fmla="*/ 1734116 h 2019733"/>
              <a:gd name="connsiteX0" fmla="*/ 40805 w 9161029"/>
              <a:gd name="connsiteY0" fmla="*/ 17341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40805 w 9161029"/>
              <a:gd name="connsiteY11" fmla="*/ 17341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8028 w 9169057"/>
              <a:gd name="connsiteY0" fmla="*/ 1739216 h 2019733"/>
              <a:gd name="connsiteX1" fmla="*/ 1216857 w 9169057"/>
              <a:gd name="connsiteY1" fmla="*/ 1479101 h 2019733"/>
              <a:gd name="connsiteX2" fmla="*/ 2043145 w 9169057"/>
              <a:gd name="connsiteY2" fmla="*/ 1433198 h 2019733"/>
              <a:gd name="connsiteX3" fmla="*/ 2741920 w 9169057"/>
              <a:gd name="connsiteY3" fmla="*/ 1448499 h 2019733"/>
              <a:gd name="connsiteX4" fmla="*/ 4190474 w 9169057"/>
              <a:gd name="connsiteY4" fmla="*/ 1729016 h 2019733"/>
              <a:gd name="connsiteX5" fmla="*/ 5261589 w 9169057"/>
              <a:gd name="connsiteY5" fmla="*/ 1973830 h 2019733"/>
              <a:gd name="connsiteX6" fmla="*/ 7092684 w 9169057"/>
              <a:gd name="connsiteY6" fmla="*/ 2019733 h 2019733"/>
              <a:gd name="connsiteX7" fmla="*/ 8893176 w 9169057"/>
              <a:gd name="connsiteY7" fmla="*/ 1764718 h 2019733"/>
              <a:gd name="connsiteX8" fmla="*/ 9163504 w 9169057"/>
              <a:gd name="connsiteY8" fmla="*/ 1606608 h 2019733"/>
              <a:gd name="connsiteX9" fmla="*/ 9168605 w 9169057"/>
              <a:gd name="connsiteY9" fmla="*/ 12 h 2019733"/>
              <a:gd name="connsiteX10" fmla="*/ 8028 w 9169057"/>
              <a:gd name="connsiteY10" fmla="*/ 2639 h 2019733"/>
              <a:gd name="connsiteX11" fmla="*/ 8028 w 9169057"/>
              <a:gd name="connsiteY11" fmla="*/ 1739216 h 2019733"/>
              <a:gd name="connsiteX0" fmla="*/ 737673 w 9898702"/>
              <a:gd name="connsiteY0" fmla="*/ 1739216 h 2019733"/>
              <a:gd name="connsiteX1" fmla="*/ 1946502 w 9898702"/>
              <a:gd name="connsiteY1" fmla="*/ 1479101 h 2019733"/>
              <a:gd name="connsiteX2" fmla="*/ 2772790 w 9898702"/>
              <a:gd name="connsiteY2" fmla="*/ 1433198 h 2019733"/>
              <a:gd name="connsiteX3" fmla="*/ 3471565 w 9898702"/>
              <a:gd name="connsiteY3" fmla="*/ 1448499 h 2019733"/>
              <a:gd name="connsiteX4" fmla="*/ 4920119 w 9898702"/>
              <a:gd name="connsiteY4" fmla="*/ 1729016 h 2019733"/>
              <a:gd name="connsiteX5" fmla="*/ 5991234 w 9898702"/>
              <a:gd name="connsiteY5" fmla="*/ 1973830 h 2019733"/>
              <a:gd name="connsiteX6" fmla="*/ 7822329 w 9898702"/>
              <a:gd name="connsiteY6" fmla="*/ 2019733 h 2019733"/>
              <a:gd name="connsiteX7" fmla="*/ 9622821 w 9898702"/>
              <a:gd name="connsiteY7" fmla="*/ 1764718 h 2019733"/>
              <a:gd name="connsiteX8" fmla="*/ 9893149 w 9898702"/>
              <a:gd name="connsiteY8" fmla="*/ 1606608 h 2019733"/>
              <a:gd name="connsiteX9" fmla="*/ 9898250 w 9898702"/>
              <a:gd name="connsiteY9" fmla="*/ 12 h 2019733"/>
              <a:gd name="connsiteX10" fmla="*/ 737673 w 9898702"/>
              <a:gd name="connsiteY10" fmla="*/ 2639 h 2019733"/>
              <a:gd name="connsiteX11" fmla="*/ 737673 w 9898702"/>
              <a:gd name="connsiteY11" fmla="*/ 1739216 h 2019733"/>
              <a:gd name="connsiteX0" fmla="*/ 753082 w 9914111"/>
              <a:gd name="connsiteY0" fmla="*/ 1739216 h 2019733"/>
              <a:gd name="connsiteX1" fmla="*/ 1961911 w 9914111"/>
              <a:gd name="connsiteY1" fmla="*/ 1479101 h 2019733"/>
              <a:gd name="connsiteX2" fmla="*/ 2788199 w 9914111"/>
              <a:gd name="connsiteY2" fmla="*/ 1433198 h 2019733"/>
              <a:gd name="connsiteX3" fmla="*/ 3486974 w 9914111"/>
              <a:gd name="connsiteY3" fmla="*/ 1448499 h 2019733"/>
              <a:gd name="connsiteX4" fmla="*/ 4935528 w 9914111"/>
              <a:gd name="connsiteY4" fmla="*/ 1729016 h 2019733"/>
              <a:gd name="connsiteX5" fmla="*/ 6006643 w 9914111"/>
              <a:gd name="connsiteY5" fmla="*/ 1973830 h 2019733"/>
              <a:gd name="connsiteX6" fmla="*/ 7837738 w 9914111"/>
              <a:gd name="connsiteY6" fmla="*/ 2019733 h 2019733"/>
              <a:gd name="connsiteX7" fmla="*/ 9638230 w 9914111"/>
              <a:gd name="connsiteY7" fmla="*/ 1764718 h 2019733"/>
              <a:gd name="connsiteX8" fmla="*/ 9908558 w 9914111"/>
              <a:gd name="connsiteY8" fmla="*/ 1606608 h 2019733"/>
              <a:gd name="connsiteX9" fmla="*/ 9913659 w 9914111"/>
              <a:gd name="connsiteY9" fmla="*/ 12 h 2019733"/>
              <a:gd name="connsiteX10" fmla="*/ 753082 w 9914111"/>
              <a:gd name="connsiteY10" fmla="*/ 2639 h 2019733"/>
              <a:gd name="connsiteX11" fmla="*/ 753082 w 9914111"/>
              <a:gd name="connsiteY11" fmla="*/ 1739216 h 2019733"/>
              <a:gd name="connsiteX0" fmla="*/ 678562 w 9839591"/>
              <a:gd name="connsiteY0" fmla="*/ 1739216 h 2019733"/>
              <a:gd name="connsiteX1" fmla="*/ 1887391 w 9839591"/>
              <a:gd name="connsiteY1" fmla="*/ 1479101 h 2019733"/>
              <a:gd name="connsiteX2" fmla="*/ 2713679 w 9839591"/>
              <a:gd name="connsiteY2" fmla="*/ 1433198 h 2019733"/>
              <a:gd name="connsiteX3" fmla="*/ 3412454 w 9839591"/>
              <a:gd name="connsiteY3" fmla="*/ 1448499 h 2019733"/>
              <a:gd name="connsiteX4" fmla="*/ 4861008 w 9839591"/>
              <a:gd name="connsiteY4" fmla="*/ 1729016 h 2019733"/>
              <a:gd name="connsiteX5" fmla="*/ 5932123 w 9839591"/>
              <a:gd name="connsiteY5" fmla="*/ 1973830 h 2019733"/>
              <a:gd name="connsiteX6" fmla="*/ 7763218 w 9839591"/>
              <a:gd name="connsiteY6" fmla="*/ 2019733 h 2019733"/>
              <a:gd name="connsiteX7" fmla="*/ 9563710 w 9839591"/>
              <a:gd name="connsiteY7" fmla="*/ 1764718 h 2019733"/>
              <a:gd name="connsiteX8" fmla="*/ 9834038 w 9839591"/>
              <a:gd name="connsiteY8" fmla="*/ 1606608 h 2019733"/>
              <a:gd name="connsiteX9" fmla="*/ 9839139 w 9839591"/>
              <a:gd name="connsiteY9" fmla="*/ 12 h 2019733"/>
              <a:gd name="connsiteX10" fmla="*/ 678562 w 9839591"/>
              <a:gd name="connsiteY10" fmla="*/ 2639 h 2019733"/>
              <a:gd name="connsiteX11" fmla="*/ 678562 w 9839591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0577"/>
              <a:gd name="connsiteY0" fmla="*/ 1739204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0 w 9160577"/>
              <a:gd name="connsiteY11" fmla="*/ 1739204 h 2019721"/>
              <a:gd name="connsiteX0" fmla="*/ 0 w 9160577"/>
              <a:gd name="connsiteY0" fmla="*/ 1739204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0 w 9160577"/>
              <a:gd name="connsiteY11" fmla="*/ 1739204 h 2019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60577" h="2019721">
                <a:moveTo>
                  <a:pt x="0" y="1739204"/>
                </a:moveTo>
                <a:lnTo>
                  <a:pt x="1208829" y="1479089"/>
                </a:lnTo>
                <a:lnTo>
                  <a:pt x="2035117" y="1433186"/>
                </a:lnTo>
                <a:lnTo>
                  <a:pt x="2733892" y="1448487"/>
                </a:lnTo>
                <a:lnTo>
                  <a:pt x="4182446" y="1729004"/>
                </a:lnTo>
                <a:lnTo>
                  <a:pt x="5253561" y="1973818"/>
                </a:lnTo>
                <a:lnTo>
                  <a:pt x="7084656" y="2019721"/>
                </a:lnTo>
                <a:lnTo>
                  <a:pt x="8885148" y="1764706"/>
                </a:lnTo>
                <a:lnTo>
                  <a:pt x="9155476" y="1606596"/>
                </a:lnTo>
                <a:cubicBezTo>
                  <a:pt x="9158026" y="803298"/>
                  <a:pt x="9158026" y="803298"/>
                  <a:pt x="9160577" y="0"/>
                </a:cubicBezTo>
                <a:lnTo>
                  <a:pt x="0" y="2627"/>
                </a:lnTo>
                <a:lnTo>
                  <a:pt x="0" y="17392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799" dirty="0"/>
          </a:p>
        </p:txBody>
      </p:sp>
      <p:pic>
        <p:nvPicPr>
          <p:cNvPr id="5" name="Picture 7" descr="_0000_NHSBT_Ribbon_NHS_Blue_RGB_WhiteAbv_DRAFT.png">
            <a:extLst>
              <a:ext uri="{FF2B5EF4-FFF2-40B4-BE49-F238E27FC236}">
                <a16:creationId xmlns:a16="http://schemas.microsoft.com/office/drawing/2014/main" id="{885261A0-F411-4670-96FF-EE8CFB64E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" t="9514" r="3648"/>
          <a:stretch>
            <a:fillRect/>
          </a:stretch>
        </p:blipFill>
        <p:spPr bwMode="auto">
          <a:xfrm>
            <a:off x="-6348" y="-9525"/>
            <a:ext cx="12212633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CaringExpertQualityRev">
            <a:extLst>
              <a:ext uri="{FF2B5EF4-FFF2-40B4-BE49-F238E27FC236}">
                <a16:creationId xmlns:a16="http://schemas.microsoft.com/office/drawing/2014/main" id="{3873664E-9AE5-41F0-991D-1EEDD36F99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242" y="6276976"/>
            <a:ext cx="2925001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559" y="3357881"/>
            <a:ext cx="7770376" cy="1362075"/>
          </a:xfrm>
        </p:spPr>
        <p:txBody>
          <a:bodyPr/>
          <a:lstStyle>
            <a:lvl1pPr algn="l">
              <a:defRPr sz="4999" b="1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559" y="4121580"/>
            <a:ext cx="7770376" cy="669607"/>
          </a:xfrm>
        </p:spPr>
        <p:txBody>
          <a:bodyPr/>
          <a:lstStyle>
            <a:lvl1pPr marL="0" indent="0" algn="l">
              <a:buNone/>
              <a:defRPr sz="3499">
                <a:solidFill>
                  <a:schemeClr val="bg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5" descr="NHSBT">
            <a:extLst>
              <a:ext uri="{FF2B5EF4-FFF2-40B4-BE49-F238E27FC236}">
                <a16:creationId xmlns:a16="http://schemas.microsoft.com/office/drawing/2014/main" id="{4CBE43DE-84C1-694E-8C2B-0732514BCE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31" y="199716"/>
            <a:ext cx="250442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51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_ N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99B745D7-9175-4217-9873-6215AB5185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 t="9860" r="3767"/>
          <a:stretch>
            <a:fillRect/>
          </a:stretch>
        </p:blipFill>
        <p:spPr bwMode="auto">
          <a:xfrm>
            <a:off x="0" y="4321176"/>
            <a:ext cx="121920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NHSBT">
            <a:extLst>
              <a:ext uri="{FF2B5EF4-FFF2-40B4-BE49-F238E27FC236}">
                <a16:creationId xmlns:a16="http://schemas.microsoft.com/office/drawing/2014/main" id="{CEF3A35A-D7C7-40B9-9B89-305F436E55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532" y="277814"/>
            <a:ext cx="1907678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4821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gradFill rotWithShape="1">
          <a:gsLst>
            <a:gs pos="0">
              <a:srgbClr val="0091C9"/>
            </a:gs>
            <a:gs pos="60001">
              <a:srgbClr val="0072C6"/>
            </a:gs>
            <a:gs pos="100000">
              <a:srgbClr val="00389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CC566A8A-47D2-408E-B291-11FE8642E7A7}"/>
              </a:ext>
            </a:extLst>
          </p:cNvPr>
          <p:cNvSpPr/>
          <p:nvPr/>
        </p:nvSpPr>
        <p:spPr>
          <a:xfrm>
            <a:off x="-6348" y="-9525"/>
            <a:ext cx="12212633" cy="6029325"/>
          </a:xfrm>
          <a:custGeom>
            <a:avLst/>
            <a:gdLst>
              <a:gd name="connsiteX0" fmla="*/ 0 w 9262587"/>
              <a:gd name="connsiteY0" fmla="*/ 1836110 h 2121727"/>
              <a:gd name="connsiteX1" fmla="*/ 1168024 w 9262587"/>
              <a:gd name="connsiteY1" fmla="*/ 1581095 h 2121727"/>
              <a:gd name="connsiteX2" fmla="*/ 1994312 w 9262587"/>
              <a:gd name="connsiteY2" fmla="*/ 1535192 h 2121727"/>
              <a:gd name="connsiteX3" fmla="*/ 2693087 w 9262587"/>
              <a:gd name="connsiteY3" fmla="*/ 1550493 h 2121727"/>
              <a:gd name="connsiteX4" fmla="*/ 4141641 w 9262587"/>
              <a:gd name="connsiteY4" fmla="*/ 1831010 h 2121727"/>
              <a:gd name="connsiteX5" fmla="*/ 5212756 w 9262587"/>
              <a:gd name="connsiteY5" fmla="*/ 2075824 h 2121727"/>
              <a:gd name="connsiteX6" fmla="*/ 7043851 w 9262587"/>
              <a:gd name="connsiteY6" fmla="*/ 2121727 h 2121727"/>
              <a:gd name="connsiteX7" fmla="*/ 8844343 w 9262587"/>
              <a:gd name="connsiteY7" fmla="*/ 1866712 h 2121727"/>
              <a:gd name="connsiteX8" fmla="*/ 9262587 w 9262587"/>
              <a:gd name="connsiteY8" fmla="*/ 1611696 h 2121727"/>
              <a:gd name="connsiteX9" fmla="*/ 9221783 w 9262587"/>
              <a:gd name="connsiteY9" fmla="*/ 0 h 2121727"/>
              <a:gd name="connsiteX10" fmla="*/ 20402 w 9262587"/>
              <a:gd name="connsiteY10" fmla="*/ 40802 h 2121727"/>
              <a:gd name="connsiteX11" fmla="*/ 0 w 9262587"/>
              <a:gd name="connsiteY11" fmla="*/ 1836110 h 2121727"/>
              <a:gd name="connsiteX0" fmla="*/ 0 w 9221783"/>
              <a:gd name="connsiteY0" fmla="*/ 1836110 h 2121727"/>
              <a:gd name="connsiteX1" fmla="*/ 1168024 w 9221783"/>
              <a:gd name="connsiteY1" fmla="*/ 1581095 h 2121727"/>
              <a:gd name="connsiteX2" fmla="*/ 1994312 w 9221783"/>
              <a:gd name="connsiteY2" fmla="*/ 1535192 h 2121727"/>
              <a:gd name="connsiteX3" fmla="*/ 2693087 w 9221783"/>
              <a:gd name="connsiteY3" fmla="*/ 1550493 h 2121727"/>
              <a:gd name="connsiteX4" fmla="*/ 4141641 w 9221783"/>
              <a:gd name="connsiteY4" fmla="*/ 1831010 h 2121727"/>
              <a:gd name="connsiteX5" fmla="*/ 5212756 w 9221783"/>
              <a:gd name="connsiteY5" fmla="*/ 2075824 h 2121727"/>
              <a:gd name="connsiteX6" fmla="*/ 7043851 w 9221783"/>
              <a:gd name="connsiteY6" fmla="*/ 2121727 h 2121727"/>
              <a:gd name="connsiteX7" fmla="*/ 8844343 w 9221783"/>
              <a:gd name="connsiteY7" fmla="*/ 1866712 h 2121727"/>
              <a:gd name="connsiteX8" fmla="*/ 9170777 w 9221783"/>
              <a:gd name="connsiteY8" fmla="*/ 1662699 h 2121727"/>
              <a:gd name="connsiteX9" fmla="*/ 9221783 w 9221783"/>
              <a:gd name="connsiteY9" fmla="*/ 0 h 2121727"/>
              <a:gd name="connsiteX10" fmla="*/ 20402 w 9221783"/>
              <a:gd name="connsiteY10" fmla="*/ 40802 h 2121727"/>
              <a:gd name="connsiteX11" fmla="*/ 0 w 9221783"/>
              <a:gd name="connsiteY11" fmla="*/ 1836110 h 2121727"/>
              <a:gd name="connsiteX0" fmla="*/ 0 w 9170777"/>
              <a:gd name="connsiteY0" fmla="*/ 1795308 h 2080925"/>
              <a:gd name="connsiteX1" fmla="*/ 1168024 w 9170777"/>
              <a:gd name="connsiteY1" fmla="*/ 1540293 h 2080925"/>
              <a:gd name="connsiteX2" fmla="*/ 1994312 w 9170777"/>
              <a:gd name="connsiteY2" fmla="*/ 1494390 h 2080925"/>
              <a:gd name="connsiteX3" fmla="*/ 2693087 w 9170777"/>
              <a:gd name="connsiteY3" fmla="*/ 1509691 h 2080925"/>
              <a:gd name="connsiteX4" fmla="*/ 4141641 w 9170777"/>
              <a:gd name="connsiteY4" fmla="*/ 1790208 h 2080925"/>
              <a:gd name="connsiteX5" fmla="*/ 5212756 w 9170777"/>
              <a:gd name="connsiteY5" fmla="*/ 2035022 h 2080925"/>
              <a:gd name="connsiteX6" fmla="*/ 7043851 w 9170777"/>
              <a:gd name="connsiteY6" fmla="*/ 2080925 h 2080925"/>
              <a:gd name="connsiteX7" fmla="*/ 8844343 w 9170777"/>
              <a:gd name="connsiteY7" fmla="*/ 1825910 h 2080925"/>
              <a:gd name="connsiteX8" fmla="*/ 9170777 w 9170777"/>
              <a:gd name="connsiteY8" fmla="*/ 1621897 h 2080925"/>
              <a:gd name="connsiteX9" fmla="*/ 9119772 w 9170777"/>
              <a:gd name="connsiteY9" fmla="*/ 61204 h 2080925"/>
              <a:gd name="connsiteX10" fmla="*/ 20402 w 9170777"/>
              <a:gd name="connsiteY10" fmla="*/ 0 h 2080925"/>
              <a:gd name="connsiteX11" fmla="*/ 0 w 9170777"/>
              <a:gd name="connsiteY11" fmla="*/ 1795308 h 2080925"/>
              <a:gd name="connsiteX0" fmla="*/ 0 w 9170777"/>
              <a:gd name="connsiteY0" fmla="*/ 1795308 h 2080925"/>
              <a:gd name="connsiteX1" fmla="*/ 1168024 w 9170777"/>
              <a:gd name="connsiteY1" fmla="*/ 1540293 h 2080925"/>
              <a:gd name="connsiteX2" fmla="*/ 1994312 w 9170777"/>
              <a:gd name="connsiteY2" fmla="*/ 1494390 h 2080925"/>
              <a:gd name="connsiteX3" fmla="*/ 2693087 w 9170777"/>
              <a:gd name="connsiteY3" fmla="*/ 1509691 h 2080925"/>
              <a:gd name="connsiteX4" fmla="*/ 4141641 w 9170777"/>
              <a:gd name="connsiteY4" fmla="*/ 1790208 h 2080925"/>
              <a:gd name="connsiteX5" fmla="*/ 5212756 w 9170777"/>
              <a:gd name="connsiteY5" fmla="*/ 2035022 h 2080925"/>
              <a:gd name="connsiteX6" fmla="*/ 7043851 w 9170777"/>
              <a:gd name="connsiteY6" fmla="*/ 2080925 h 2080925"/>
              <a:gd name="connsiteX7" fmla="*/ 8844343 w 9170777"/>
              <a:gd name="connsiteY7" fmla="*/ 1825910 h 2080925"/>
              <a:gd name="connsiteX8" fmla="*/ 9170777 w 9170777"/>
              <a:gd name="connsiteY8" fmla="*/ 1621897 h 2080925"/>
              <a:gd name="connsiteX9" fmla="*/ 9119772 w 9170777"/>
              <a:gd name="connsiteY9" fmla="*/ 61204 h 2080925"/>
              <a:gd name="connsiteX10" fmla="*/ 20402 w 9170777"/>
              <a:gd name="connsiteY10" fmla="*/ 0 h 2080925"/>
              <a:gd name="connsiteX11" fmla="*/ 0 w 9170777"/>
              <a:gd name="connsiteY11" fmla="*/ 1795308 h 2080925"/>
              <a:gd name="connsiteX0" fmla="*/ 0 w 9119859"/>
              <a:gd name="connsiteY0" fmla="*/ 1795308 h 2080925"/>
              <a:gd name="connsiteX1" fmla="*/ 1168024 w 9119859"/>
              <a:gd name="connsiteY1" fmla="*/ 1540293 h 2080925"/>
              <a:gd name="connsiteX2" fmla="*/ 1994312 w 9119859"/>
              <a:gd name="connsiteY2" fmla="*/ 1494390 h 2080925"/>
              <a:gd name="connsiteX3" fmla="*/ 2693087 w 9119859"/>
              <a:gd name="connsiteY3" fmla="*/ 1509691 h 2080925"/>
              <a:gd name="connsiteX4" fmla="*/ 4141641 w 9119859"/>
              <a:gd name="connsiteY4" fmla="*/ 1790208 h 2080925"/>
              <a:gd name="connsiteX5" fmla="*/ 5212756 w 9119859"/>
              <a:gd name="connsiteY5" fmla="*/ 2035022 h 2080925"/>
              <a:gd name="connsiteX6" fmla="*/ 7043851 w 9119859"/>
              <a:gd name="connsiteY6" fmla="*/ 2080925 h 2080925"/>
              <a:gd name="connsiteX7" fmla="*/ 8844343 w 9119859"/>
              <a:gd name="connsiteY7" fmla="*/ 1825910 h 2080925"/>
              <a:gd name="connsiteX8" fmla="*/ 9114671 w 9119859"/>
              <a:gd name="connsiteY8" fmla="*/ 1667800 h 2080925"/>
              <a:gd name="connsiteX9" fmla="*/ 9119772 w 9119859"/>
              <a:gd name="connsiteY9" fmla="*/ 61204 h 2080925"/>
              <a:gd name="connsiteX10" fmla="*/ 20402 w 9119859"/>
              <a:gd name="connsiteY10" fmla="*/ 0 h 2080925"/>
              <a:gd name="connsiteX11" fmla="*/ 0 w 9119859"/>
              <a:gd name="connsiteY11" fmla="*/ 1795308 h 2080925"/>
              <a:gd name="connsiteX0" fmla="*/ 0 w 9120224"/>
              <a:gd name="connsiteY0" fmla="*/ 1795308 h 2080925"/>
              <a:gd name="connsiteX1" fmla="*/ 1168024 w 9120224"/>
              <a:gd name="connsiteY1" fmla="*/ 1540293 h 2080925"/>
              <a:gd name="connsiteX2" fmla="*/ 1994312 w 9120224"/>
              <a:gd name="connsiteY2" fmla="*/ 1494390 h 2080925"/>
              <a:gd name="connsiteX3" fmla="*/ 2693087 w 9120224"/>
              <a:gd name="connsiteY3" fmla="*/ 1509691 h 2080925"/>
              <a:gd name="connsiteX4" fmla="*/ 4141641 w 9120224"/>
              <a:gd name="connsiteY4" fmla="*/ 1790208 h 2080925"/>
              <a:gd name="connsiteX5" fmla="*/ 5212756 w 9120224"/>
              <a:gd name="connsiteY5" fmla="*/ 2035022 h 2080925"/>
              <a:gd name="connsiteX6" fmla="*/ 7043851 w 9120224"/>
              <a:gd name="connsiteY6" fmla="*/ 2080925 h 2080925"/>
              <a:gd name="connsiteX7" fmla="*/ 8844343 w 9120224"/>
              <a:gd name="connsiteY7" fmla="*/ 1825910 h 2080925"/>
              <a:gd name="connsiteX8" fmla="*/ 9114671 w 9120224"/>
              <a:gd name="connsiteY8" fmla="*/ 1667800 h 2080925"/>
              <a:gd name="connsiteX9" fmla="*/ 9119772 w 9120224"/>
              <a:gd name="connsiteY9" fmla="*/ 61204 h 2080925"/>
              <a:gd name="connsiteX10" fmla="*/ 20402 w 9120224"/>
              <a:gd name="connsiteY10" fmla="*/ 0 h 2080925"/>
              <a:gd name="connsiteX11" fmla="*/ 0 w 9120224"/>
              <a:gd name="connsiteY11" fmla="*/ 1795308 h 2080925"/>
              <a:gd name="connsiteX0" fmla="*/ 40949 w 9161173"/>
              <a:gd name="connsiteY0" fmla="*/ 1734116 h 2019733"/>
              <a:gd name="connsiteX1" fmla="*/ 1208973 w 9161173"/>
              <a:gd name="connsiteY1" fmla="*/ 1479101 h 2019733"/>
              <a:gd name="connsiteX2" fmla="*/ 2035261 w 9161173"/>
              <a:gd name="connsiteY2" fmla="*/ 1433198 h 2019733"/>
              <a:gd name="connsiteX3" fmla="*/ 2734036 w 9161173"/>
              <a:gd name="connsiteY3" fmla="*/ 1448499 h 2019733"/>
              <a:gd name="connsiteX4" fmla="*/ 4182590 w 9161173"/>
              <a:gd name="connsiteY4" fmla="*/ 1729016 h 2019733"/>
              <a:gd name="connsiteX5" fmla="*/ 5253705 w 9161173"/>
              <a:gd name="connsiteY5" fmla="*/ 1973830 h 2019733"/>
              <a:gd name="connsiteX6" fmla="*/ 7084800 w 9161173"/>
              <a:gd name="connsiteY6" fmla="*/ 2019733 h 2019733"/>
              <a:gd name="connsiteX7" fmla="*/ 8885292 w 9161173"/>
              <a:gd name="connsiteY7" fmla="*/ 1764718 h 2019733"/>
              <a:gd name="connsiteX8" fmla="*/ 9155620 w 9161173"/>
              <a:gd name="connsiteY8" fmla="*/ 1606608 h 2019733"/>
              <a:gd name="connsiteX9" fmla="*/ 9160721 w 9161173"/>
              <a:gd name="connsiteY9" fmla="*/ 12 h 2019733"/>
              <a:gd name="connsiteX10" fmla="*/ 144 w 9161173"/>
              <a:gd name="connsiteY10" fmla="*/ 35714 h 2019733"/>
              <a:gd name="connsiteX11" fmla="*/ 40949 w 9161173"/>
              <a:gd name="connsiteY11" fmla="*/ 1734116 h 2019733"/>
              <a:gd name="connsiteX0" fmla="*/ 40805 w 9161029"/>
              <a:gd name="connsiteY0" fmla="*/ 17341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40805 w 9161029"/>
              <a:gd name="connsiteY11" fmla="*/ 17341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8028 w 9169057"/>
              <a:gd name="connsiteY0" fmla="*/ 1739216 h 2019733"/>
              <a:gd name="connsiteX1" fmla="*/ 1216857 w 9169057"/>
              <a:gd name="connsiteY1" fmla="*/ 1479101 h 2019733"/>
              <a:gd name="connsiteX2" fmla="*/ 2043145 w 9169057"/>
              <a:gd name="connsiteY2" fmla="*/ 1433198 h 2019733"/>
              <a:gd name="connsiteX3" fmla="*/ 2741920 w 9169057"/>
              <a:gd name="connsiteY3" fmla="*/ 1448499 h 2019733"/>
              <a:gd name="connsiteX4" fmla="*/ 4190474 w 9169057"/>
              <a:gd name="connsiteY4" fmla="*/ 1729016 h 2019733"/>
              <a:gd name="connsiteX5" fmla="*/ 5261589 w 9169057"/>
              <a:gd name="connsiteY5" fmla="*/ 1973830 h 2019733"/>
              <a:gd name="connsiteX6" fmla="*/ 7092684 w 9169057"/>
              <a:gd name="connsiteY6" fmla="*/ 2019733 h 2019733"/>
              <a:gd name="connsiteX7" fmla="*/ 8893176 w 9169057"/>
              <a:gd name="connsiteY7" fmla="*/ 1764718 h 2019733"/>
              <a:gd name="connsiteX8" fmla="*/ 9163504 w 9169057"/>
              <a:gd name="connsiteY8" fmla="*/ 1606608 h 2019733"/>
              <a:gd name="connsiteX9" fmla="*/ 9168605 w 9169057"/>
              <a:gd name="connsiteY9" fmla="*/ 12 h 2019733"/>
              <a:gd name="connsiteX10" fmla="*/ 8028 w 9169057"/>
              <a:gd name="connsiteY10" fmla="*/ 2639 h 2019733"/>
              <a:gd name="connsiteX11" fmla="*/ 8028 w 9169057"/>
              <a:gd name="connsiteY11" fmla="*/ 1739216 h 2019733"/>
              <a:gd name="connsiteX0" fmla="*/ 737673 w 9898702"/>
              <a:gd name="connsiteY0" fmla="*/ 1739216 h 2019733"/>
              <a:gd name="connsiteX1" fmla="*/ 1946502 w 9898702"/>
              <a:gd name="connsiteY1" fmla="*/ 1479101 h 2019733"/>
              <a:gd name="connsiteX2" fmla="*/ 2772790 w 9898702"/>
              <a:gd name="connsiteY2" fmla="*/ 1433198 h 2019733"/>
              <a:gd name="connsiteX3" fmla="*/ 3471565 w 9898702"/>
              <a:gd name="connsiteY3" fmla="*/ 1448499 h 2019733"/>
              <a:gd name="connsiteX4" fmla="*/ 4920119 w 9898702"/>
              <a:gd name="connsiteY4" fmla="*/ 1729016 h 2019733"/>
              <a:gd name="connsiteX5" fmla="*/ 5991234 w 9898702"/>
              <a:gd name="connsiteY5" fmla="*/ 1973830 h 2019733"/>
              <a:gd name="connsiteX6" fmla="*/ 7822329 w 9898702"/>
              <a:gd name="connsiteY6" fmla="*/ 2019733 h 2019733"/>
              <a:gd name="connsiteX7" fmla="*/ 9622821 w 9898702"/>
              <a:gd name="connsiteY7" fmla="*/ 1764718 h 2019733"/>
              <a:gd name="connsiteX8" fmla="*/ 9893149 w 9898702"/>
              <a:gd name="connsiteY8" fmla="*/ 1606608 h 2019733"/>
              <a:gd name="connsiteX9" fmla="*/ 9898250 w 9898702"/>
              <a:gd name="connsiteY9" fmla="*/ 12 h 2019733"/>
              <a:gd name="connsiteX10" fmla="*/ 737673 w 9898702"/>
              <a:gd name="connsiteY10" fmla="*/ 2639 h 2019733"/>
              <a:gd name="connsiteX11" fmla="*/ 737673 w 9898702"/>
              <a:gd name="connsiteY11" fmla="*/ 1739216 h 2019733"/>
              <a:gd name="connsiteX0" fmla="*/ 753082 w 9914111"/>
              <a:gd name="connsiteY0" fmla="*/ 1739216 h 2019733"/>
              <a:gd name="connsiteX1" fmla="*/ 1961911 w 9914111"/>
              <a:gd name="connsiteY1" fmla="*/ 1479101 h 2019733"/>
              <a:gd name="connsiteX2" fmla="*/ 2788199 w 9914111"/>
              <a:gd name="connsiteY2" fmla="*/ 1433198 h 2019733"/>
              <a:gd name="connsiteX3" fmla="*/ 3486974 w 9914111"/>
              <a:gd name="connsiteY3" fmla="*/ 1448499 h 2019733"/>
              <a:gd name="connsiteX4" fmla="*/ 4935528 w 9914111"/>
              <a:gd name="connsiteY4" fmla="*/ 1729016 h 2019733"/>
              <a:gd name="connsiteX5" fmla="*/ 6006643 w 9914111"/>
              <a:gd name="connsiteY5" fmla="*/ 1973830 h 2019733"/>
              <a:gd name="connsiteX6" fmla="*/ 7837738 w 9914111"/>
              <a:gd name="connsiteY6" fmla="*/ 2019733 h 2019733"/>
              <a:gd name="connsiteX7" fmla="*/ 9638230 w 9914111"/>
              <a:gd name="connsiteY7" fmla="*/ 1764718 h 2019733"/>
              <a:gd name="connsiteX8" fmla="*/ 9908558 w 9914111"/>
              <a:gd name="connsiteY8" fmla="*/ 1606608 h 2019733"/>
              <a:gd name="connsiteX9" fmla="*/ 9913659 w 9914111"/>
              <a:gd name="connsiteY9" fmla="*/ 12 h 2019733"/>
              <a:gd name="connsiteX10" fmla="*/ 753082 w 9914111"/>
              <a:gd name="connsiteY10" fmla="*/ 2639 h 2019733"/>
              <a:gd name="connsiteX11" fmla="*/ 753082 w 9914111"/>
              <a:gd name="connsiteY11" fmla="*/ 1739216 h 2019733"/>
              <a:gd name="connsiteX0" fmla="*/ 678562 w 9839591"/>
              <a:gd name="connsiteY0" fmla="*/ 1739216 h 2019733"/>
              <a:gd name="connsiteX1" fmla="*/ 1887391 w 9839591"/>
              <a:gd name="connsiteY1" fmla="*/ 1479101 h 2019733"/>
              <a:gd name="connsiteX2" fmla="*/ 2713679 w 9839591"/>
              <a:gd name="connsiteY2" fmla="*/ 1433198 h 2019733"/>
              <a:gd name="connsiteX3" fmla="*/ 3412454 w 9839591"/>
              <a:gd name="connsiteY3" fmla="*/ 1448499 h 2019733"/>
              <a:gd name="connsiteX4" fmla="*/ 4861008 w 9839591"/>
              <a:gd name="connsiteY4" fmla="*/ 1729016 h 2019733"/>
              <a:gd name="connsiteX5" fmla="*/ 5932123 w 9839591"/>
              <a:gd name="connsiteY5" fmla="*/ 1973830 h 2019733"/>
              <a:gd name="connsiteX6" fmla="*/ 7763218 w 9839591"/>
              <a:gd name="connsiteY6" fmla="*/ 2019733 h 2019733"/>
              <a:gd name="connsiteX7" fmla="*/ 9563710 w 9839591"/>
              <a:gd name="connsiteY7" fmla="*/ 1764718 h 2019733"/>
              <a:gd name="connsiteX8" fmla="*/ 9834038 w 9839591"/>
              <a:gd name="connsiteY8" fmla="*/ 1606608 h 2019733"/>
              <a:gd name="connsiteX9" fmla="*/ 9839139 w 9839591"/>
              <a:gd name="connsiteY9" fmla="*/ 12 h 2019733"/>
              <a:gd name="connsiteX10" fmla="*/ 678562 w 9839591"/>
              <a:gd name="connsiteY10" fmla="*/ 2639 h 2019733"/>
              <a:gd name="connsiteX11" fmla="*/ 678562 w 9839591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0577"/>
              <a:gd name="connsiteY0" fmla="*/ 1739204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0 w 9160577"/>
              <a:gd name="connsiteY11" fmla="*/ 1739204 h 2019721"/>
              <a:gd name="connsiteX0" fmla="*/ 0 w 9160577"/>
              <a:gd name="connsiteY0" fmla="*/ 1739204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0 w 9160577"/>
              <a:gd name="connsiteY11" fmla="*/ 1739204 h 2019721"/>
              <a:gd name="connsiteX0" fmla="*/ 6614 w 9160577"/>
              <a:gd name="connsiteY0" fmla="*/ 1900327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6614 w 9160577"/>
              <a:gd name="connsiteY11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6614 w 9160577"/>
              <a:gd name="connsiteY11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2524605 w 9160577"/>
              <a:gd name="connsiteY2" fmla="*/ 181137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6614 w 9160577"/>
              <a:gd name="connsiteY11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2733892 w 9160577"/>
              <a:gd name="connsiteY2" fmla="*/ 1448487 h 2019721"/>
              <a:gd name="connsiteX3" fmla="*/ 4182446 w 9160577"/>
              <a:gd name="connsiteY3" fmla="*/ 1729004 h 2019721"/>
              <a:gd name="connsiteX4" fmla="*/ 5253561 w 9160577"/>
              <a:gd name="connsiteY4" fmla="*/ 1973818 h 2019721"/>
              <a:gd name="connsiteX5" fmla="*/ 7084656 w 9160577"/>
              <a:gd name="connsiteY5" fmla="*/ 2019721 h 2019721"/>
              <a:gd name="connsiteX6" fmla="*/ 8885148 w 9160577"/>
              <a:gd name="connsiteY6" fmla="*/ 1764706 h 2019721"/>
              <a:gd name="connsiteX7" fmla="*/ 9155476 w 9160577"/>
              <a:gd name="connsiteY7" fmla="*/ 1606596 h 2019721"/>
              <a:gd name="connsiteX8" fmla="*/ 9160577 w 9160577"/>
              <a:gd name="connsiteY8" fmla="*/ 0 h 2019721"/>
              <a:gd name="connsiteX9" fmla="*/ 0 w 9160577"/>
              <a:gd name="connsiteY9" fmla="*/ 2627 h 2019721"/>
              <a:gd name="connsiteX10" fmla="*/ 6614 w 9160577"/>
              <a:gd name="connsiteY10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2733892 w 9160577"/>
              <a:gd name="connsiteY2" fmla="*/ 1448487 h 2019721"/>
              <a:gd name="connsiteX3" fmla="*/ 5253561 w 9160577"/>
              <a:gd name="connsiteY3" fmla="*/ 1973818 h 2019721"/>
              <a:gd name="connsiteX4" fmla="*/ 7084656 w 9160577"/>
              <a:gd name="connsiteY4" fmla="*/ 2019721 h 2019721"/>
              <a:gd name="connsiteX5" fmla="*/ 8885148 w 9160577"/>
              <a:gd name="connsiteY5" fmla="*/ 1764706 h 2019721"/>
              <a:gd name="connsiteX6" fmla="*/ 9155476 w 9160577"/>
              <a:gd name="connsiteY6" fmla="*/ 1606596 h 2019721"/>
              <a:gd name="connsiteX7" fmla="*/ 9160577 w 9160577"/>
              <a:gd name="connsiteY7" fmla="*/ 0 h 2019721"/>
              <a:gd name="connsiteX8" fmla="*/ 0 w 9160577"/>
              <a:gd name="connsiteY8" fmla="*/ 2627 h 2019721"/>
              <a:gd name="connsiteX9" fmla="*/ 6614 w 9160577"/>
              <a:gd name="connsiteY9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4890285 w 9160577"/>
              <a:gd name="connsiteY2" fmla="*/ 1956471 h 2019721"/>
              <a:gd name="connsiteX3" fmla="*/ 5253561 w 9160577"/>
              <a:gd name="connsiteY3" fmla="*/ 1973818 h 2019721"/>
              <a:gd name="connsiteX4" fmla="*/ 7084656 w 9160577"/>
              <a:gd name="connsiteY4" fmla="*/ 2019721 h 2019721"/>
              <a:gd name="connsiteX5" fmla="*/ 8885148 w 9160577"/>
              <a:gd name="connsiteY5" fmla="*/ 1764706 h 2019721"/>
              <a:gd name="connsiteX6" fmla="*/ 9155476 w 9160577"/>
              <a:gd name="connsiteY6" fmla="*/ 1606596 h 2019721"/>
              <a:gd name="connsiteX7" fmla="*/ 9160577 w 9160577"/>
              <a:gd name="connsiteY7" fmla="*/ 0 h 2019721"/>
              <a:gd name="connsiteX8" fmla="*/ 0 w 9160577"/>
              <a:gd name="connsiteY8" fmla="*/ 2627 h 2019721"/>
              <a:gd name="connsiteX9" fmla="*/ 6614 w 9160577"/>
              <a:gd name="connsiteY9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4890285 w 9160577"/>
              <a:gd name="connsiteY2" fmla="*/ 1956471 h 2019721"/>
              <a:gd name="connsiteX3" fmla="*/ 7084656 w 9160577"/>
              <a:gd name="connsiteY3" fmla="*/ 2019721 h 2019721"/>
              <a:gd name="connsiteX4" fmla="*/ 8885148 w 9160577"/>
              <a:gd name="connsiteY4" fmla="*/ 1764706 h 2019721"/>
              <a:gd name="connsiteX5" fmla="*/ 9155476 w 9160577"/>
              <a:gd name="connsiteY5" fmla="*/ 1606596 h 2019721"/>
              <a:gd name="connsiteX6" fmla="*/ 9160577 w 9160577"/>
              <a:gd name="connsiteY6" fmla="*/ 0 h 2019721"/>
              <a:gd name="connsiteX7" fmla="*/ 0 w 9160577"/>
              <a:gd name="connsiteY7" fmla="*/ 2627 h 2019721"/>
              <a:gd name="connsiteX8" fmla="*/ 6614 w 9160577"/>
              <a:gd name="connsiteY8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4916744 w 9160577"/>
              <a:gd name="connsiteY2" fmla="*/ 1972136 h 2019721"/>
              <a:gd name="connsiteX3" fmla="*/ 7084656 w 9160577"/>
              <a:gd name="connsiteY3" fmla="*/ 2019721 h 2019721"/>
              <a:gd name="connsiteX4" fmla="*/ 8885148 w 9160577"/>
              <a:gd name="connsiteY4" fmla="*/ 1764706 h 2019721"/>
              <a:gd name="connsiteX5" fmla="*/ 9155476 w 9160577"/>
              <a:gd name="connsiteY5" fmla="*/ 1606596 h 2019721"/>
              <a:gd name="connsiteX6" fmla="*/ 9160577 w 9160577"/>
              <a:gd name="connsiteY6" fmla="*/ 0 h 2019721"/>
              <a:gd name="connsiteX7" fmla="*/ 0 w 9160577"/>
              <a:gd name="connsiteY7" fmla="*/ 2627 h 2019721"/>
              <a:gd name="connsiteX8" fmla="*/ 6614 w 9160577"/>
              <a:gd name="connsiteY8" fmla="*/ 1900327 h 2019721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8885148 w 9160577"/>
              <a:gd name="connsiteY4" fmla="*/ 1764706 h 2024643"/>
              <a:gd name="connsiteX5" fmla="*/ 9155476 w 9160577"/>
              <a:gd name="connsiteY5" fmla="*/ 1606596 h 2024643"/>
              <a:gd name="connsiteX6" fmla="*/ 9160577 w 9160577"/>
              <a:gd name="connsiteY6" fmla="*/ 0 h 2024643"/>
              <a:gd name="connsiteX7" fmla="*/ 0 w 9160577"/>
              <a:gd name="connsiteY7" fmla="*/ 2627 h 2024643"/>
              <a:gd name="connsiteX8" fmla="*/ 6614 w 9160577"/>
              <a:gd name="connsiteY8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8885148 w 9160577"/>
              <a:gd name="connsiteY4" fmla="*/ 1764706 h 2024643"/>
              <a:gd name="connsiteX5" fmla="*/ 9155476 w 9160577"/>
              <a:gd name="connsiteY5" fmla="*/ 1606596 h 2024643"/>
              <a:gd name="connsiteX6" fmla="*/ 9160577 w 9160577"/>
              <a:gd name="connsiteY6" fmla="*/ 0 h 2024643"/>
              <a:gd name="connsiteX7" fmla="*/ 0 w 9160577"/>
              <a:gd name="connsiteY7" fmla="*/ 2627 h 2024643"/>
              <a:gd name="connsiteX8" fmla="*/ 6614 w 9160577"/>
              <a:gd name="connsiteY8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8885148 w 9160577"/>
              <a:gd name="connsiteY4" fmla="*/ 1764706 h 2024643"/>
              <a:gd name="connsiteX5" fmla="*/ 9155476 w 9160577"/>
              <a:gd name="connsiteY5" fmla="*/ 1606596 h 2024643"/>
              <a:gd name="connsiteX6" fmla="*/ 9160577 w 9160577"/>
              <a:gd name="connsiteY6" fmla="*/ 0 h 2024643"/>
              <a:gd name="connsiteX7" fmla="*/ 0 w 9160577"/>
              <a:gd name="connsiteY7" fmla="*/ 2627 h 2024643"/>
              <a:gd name="connsiteX8" fmla="*/ 6614 w 9160577"/>
              <a:gd name="connsiteY8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8885148 w 9160577"/>
              <a:gd name="connsiteY4" fmla="*/ 1764706 h 2024643"/>
              <a:gd name="connsiteX5" fmla="*/ 9148861 w 9160577"/>
              <a:gd name="connsiteY5" fmla="*/ 1886323 h 2024643"/>
              <a:gd name="connsiteX6" fmla="*/ 9160577 w 9160577"/>
              <a:gd name="connsiteY6" fmla="*/ 0 h 2024643"/>
              <a:gd name="connsiteX7" fmla="*/ 0 w 9160577"/>
              <a:gd name="connsiteY7" fmla="*/ 2627 h 2024643"/>
              <a:gd name="connsiteX8" fmla="*/ 6614 w 9160577"/>
              <a:gd name="connsiteY8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9148861 w 9160577"/>
              <a:gd name="connsiteY4" fmla="*/ 1886323 h 2024643"/>
              <a:gd name="connsiteX5" fmla="*/ 9160577 w 9160577"/>
              <a:gd name="connsiteY5" fmla="*/ 0 h 2024643"/>
              <a:gd name="connsiteX6" fmla="*/ 0 w 9160577"/>
              <a:gd name="connsiteY6" fmla="*/ 2627 h 2024643"/>
              <a:gd name="connsiteX7" fmla="*/ 6614 w 9160577"/>
              <a:gd name="connsiteY7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9148861 w 9160577"/>
              <a:gd name="connsiteY4" fmla="*/ 1886323 h 2024643"/>
              <a:gd name="connsiteX5" fmla="*/ 9160577 w 9160577"/>
              <a:gd name="connsiteY5" fmla="*/ 0 h 2024643"/>
              <a:gd name="connsiteX6" fmla="*/ 0 w 9160577"/>
              <a:gd name="connsiteY6" fmla="*/ 2627 h 2024643"/>
              <a:gd name="connsiteX7" fmla="*/ 6614 w 9160577"/>
              <a:gd name="connsiteY7" fmla="*/ 1900327 h 2024643"/>
              <a:gd name="connsiteX0" fmla="*/ 6614 w 9160577"/>
              <a:gd name="connsiteY0" fmla="*/ 1900327 h 2040205"/>
              <a:gd name="connsiteX1" fmla="*/ 1255132 w 9160577"/>
              <a:gd name="connsiteY1" fmla="*/ 1814761 h 2040205"/>
              <a:gd name="connsiteX2" fmla="*/ 4916744 w 9160577"/>
              <a:gd name="connsiteY2" fmla="*/ 1972136 h 2040205"/>
              <a:gd name="connsiteX3" fmla="*/ 7084656 w 9160577"/>
              <a:gd name="connsiteY3" fmla="*/ 2019721 h 2040205"/>
              <a:gd name="connsiteX4" fmla="*/ 9148861 w 9160577"/>
              <a:gd name="connsiteY4" fmla="*/ 1886323 h 2040205"/>
              <a:gd name="connsiteX5" fmla="*/ 9160577 w 9160577"/>
              <a:gd name="connsiteY5" fmla="*/ 0 h 2040205"/>
              <a:gd name="connsiteX6" fmla="*/ 0 w 9160577"/>
              <a:gd name="connsiteY6" fmla="*/ 2627 h 2040205"/>
              <a:gd name="connsiteX7" fmla="*/ 6614 w 9160577"/>
              <a:gd name="connsiteY7" fmla="*/ 1900327 h 204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60577" h="2040205">
                <a:moveTo>
                  <a:pt x="6614" y="1900327"/>
                </a:moveTo>
                <a:lnTo>
                  <a:pt x="1255132" y="1814761"/>
                </a:lnTo>
                <a:lnTo>
                  <a:pt x="4916744" y="1972136"/>
                </a:lnTo>
                <a:cubicBezTo>
                  <a:pt x="6069337" y="2064084"/>
                  <a:pt x="6335560" y="2044139"/>
                  <a:pt x="7084656" y="2019721"/>
                </a:cubicBezTo>
                <a:cubicBezTo>
                  <a:pt x="8361433" y="1979731"/>
                  <a:pt x="8460793" y="1930789"/>
                  <a:pt x="9148861" y="1886323"/>
                </a:cubicBezTo>
                <a:cubicBezTo>
                  <a:pt x="9151411" y="1083025"/>
                  <a:pt x="9158026" y="803298"/>
                  <a:pt x="9160577" y="0"/>
                </a:cubicBezTo>
                <a:lnTo>
                  <a:pt x="0" y="2627"/>
                </a:lnTo>
                <a:cubicBezTo>
                  <a:pt x="2205" y="635194"/>
                  <a:pt x="4409" y="1267760"/>
                  <a:pt x="6614" y="19003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799" dirty="0"/>
          </a:p>
        </p:txBody>
      </p:sp>
      <p:pic>
        <p:nvPicPr>
          <p:cNvPr id="5" name="Picture 7" descr="_0000_NHSBT_Ribbon_NHS_Blue_RGB_WhiteAbv_DRAFT.png">
            <a:extLst>
              <a:ext uri="{FF2B5EF4-FFF2-40B4-BE49-F238E27FC236}">
                <a16:creationId xmlns:a16="http://schemas.microsoft.com/office/drawing/2014/main" id="{5ED2CFD6-690B-45A4-8981-DBA64D607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" r="4449"/>
          <a:stretch>
            <a:fillRect/>
          </a:stretch>
        </p:blipFill>
        <p:spPr bwMode="auto">
          <a:xfrm>
            <a:off x="-6348" y="3584575"/>
            <a:ext cx="12212633" cy="294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559" y="2066926"/>
            <a:ext cx="7770376" cy="1362075"/>
          </a:xfrm>
        </p:spPr>
        <p:txBody>
          <a:bodyPr/>
          <a:lstStyle>
            <a:lvl1pPr algn="l">
              <a:defRPr sz="4999" b="1" cap="none">
                <a:solidFill>
                  <a:srgbClr val="0072C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559" y="2837022"/>
            <a:ext cx="7770376" cy="669607"/>
          </a:xfrm>
        </p:spPr>
        <p:txBody>
          <a:bodyPr/>
          <a:lstStyle>
            <a:lvl1pPr marL="0" indent="0" algn="l">
              <a:buNone/>
              <a:defRPr sz="3499">
                <a:solidFill>
                  <a:srgbClr val="0072C6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5" descr="NHSBT">
            <a:extLst>
              <a:ext uri="{FF2B5EF4-FFF2-40B4-BE49-F238E27FC236}">
                <a16:creationId xmlns:a16="http://schemas.microsoft.com/office/drawing/2014/main" id="{A2CC9785-00F3-0648-85FB-24F7016D7E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31" y="199716"/>
            <a:ext cx="250442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7334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NHSBT">
            <a:extLst>
              <a:ext uri="{FF2B5EF4-FFF2-40B4-BE49-F238E27FC236}">
                <a16:creationId xmlns:a16="http://schemas.microsoft.com/office/drawing/2014/main" id="{7AA6FD57-D72D-6B40-9A4B-8C8E573840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31" y="199716"/>
            <a:ext cx="250442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03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ernative title slide">
    <p:bg>
      <p:bgPr>
        <a:gradFill rotWithShape="1">
          <a:gsLst>
            <a:gs pos="0">
              <a:srgbClr val="0091C9"/>
            </a:gs>
            <a:gs pos="60001">
              <a:srgbClr val="0072C6"/>
            </a:gs>
            <a:gs pos="100000">
              <a:srgbClr val="00389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06D6822-8032-478B-AE3E-7FF981EE479D}"/>
              </a:ext>
            </a:extLst>
          </p:cNvPr>
          <p:cNvSpPr/>
          <p:nvPr/>
        </p:nvSpPr>
        <p:spPr>
          <a:xfrm>
            <a:off x="-6348" y="-9525"/>
            <a:ext cx="12212633" cy="2019300"/>
          </a:xfrm>
          <a:custGeom>
            <a:avLst/>
            <a:gdLst>
              <a:gd name="connsiteX0" fmla="*/ 0 w 9262587"/>
              <a:gd name="connsiteY0" fmla="*/ 1836110 h 2121727"/>
              <a:gd name="connsiteX1" fmla="*/ 1168024 w 9262587"/>
              <a:gd name="connsiteY1" fmla="*/ 1581095 h 2121727"/>
              <a:gd name="connsiteX2" fmla="*/ 1994312 w 9262587"/>
              <a:gd name="connsiteY2" fmla="*/ 1535192 h 2121727"/>
              <a:gd name="connsiteX3" fmla="*/ 2693087 w 9262587"/>
              <a:gd name="connsiteY3" fmla="*/ 1550493 h 2121727"/>
              <a:gd name="connsiteX4" fmla="*/ 4141641 w 9262587"/>
              <a:gd name="connsiteY4" fmla="*/ 1831010 h 2121727"/>
              <a:gd name="connsiteX5" fmla="*/ 5212756 w 9262587"/>
              <a:gd name="connsiteY5" fmla="*/ 2075824 h 2121727"/>
              <a:gd name="connsiteX6" fmla="*/ 7043851 w 9262587"/>
              <a:gd name="connsiteY6" fmla="*/ 2121727 h 2121727"/>
              <a:gd name="connsiteX7" fmla="*/ 8844343 w 9262587"/>
              <a:gd name="connsiteY7" fmla="*/ 1866712 h 2121727"/>
              <a:gd name="connsiteX8" fmla="*/ 9262587 w 9262587"/>
              <a:gd name="connsiteY8" fmla="*/ 1611696 h 2121727"/>
              <a:gd name="connsiteX9" fmla="*/ 9221783 w 9262587"/>
              <a:gd name="connsiteY9" fmla="*/ 0 h 2121727"/>
              <a:gd name="connsiteX10" fmla="*/ 20402 w 9262587"/>
              <a:gd name="connsiteY10" fmla="*/ 40802 h 2121727"/>
              <a:gd name="connsiteX11" fmla="*/ 0 w 9262587"/>
              <a:gd name="connsiteY11" fmla="*/ 1836110 h 2121727"/>
              <a:gd name="connsiteX0" fmla="*/ 0 w 9221783"/>
              <a:gd name="connsiteY0" fmla="*/ 1836110 h 2121727"/>
              <a:gd name="connsiteX1" fmla="*/ 1168024 w 9221783"/>
              <a:gd name="connsiteY1" fmla="*/ 1581095 h 2121727"/>
              <a:gd name="connsiteX2" fmla="*/ 1994312 w 9221783"/>
              <a:gd name="connsiteY2" fmla="*/ 1535192 h 2121727"/>
              <a:gd name="connsiteX3" fmla="*/ 2693087 w 9221783"/>
              <a:gd name="connsiteY3" fmla="*/ 1550493 h 2121727"/>
              <a:gd name="connsiteX4" fmla="*/ 4141641 w 9221783"/>
              <a:gd name="connsiteY4" fmla="*/ 1831010 h 2121727"/>
              <a:gd name="connsiteX5" fmla="*/ 5212756 w 9221783"/>
              <a:gd name="connsiteY5" fmla="*/ 2075824 h 2121727"/>
              <a:gd name="connsiteX6" fmla="*/ 7043851 w 9221783"/>
              <a:gd name="connsiteY6" fmla="*/ 2121727 h 2121727"/>
              <a:gd name="connsiteX7" fmla="*/ 8844343 w 9221783"/>
              <a:gd name="connsiteY7" fmla="*/ 1866712 h 2121727"/>
              <a:gd name="connsiteX8" fmla="*/ 9170777 w 9221783"/>
              <a:gd name="connsiteY8" fmla="*/ 1662699 h 2121727"/>
              <a:gd name="connsiteX9" fmla="*/ 9221783 w 9221783"/>
              <a:gd name="connsiteY9" fmla="*/ 0 h 2121727"/>
              <a:gd name="connsiteX10" fmla="*/ 20402 w 9221783"/>
              <a:gd name="connsiteY10" fmla="*/ 40802 h 2121727"/>
              <a:gd name="connsiteX11" fmla="*/ 0 w 9221783"/>
              <a:gd name="connsiteY11" fmla="*/ 1836110 h 2121727"/>
              <a:gd name="connsiteX0" fmla="*/ 0 w 9170777"/>
              <a:gd name="connsiteY0" fmla="*/ 1795308 h 2080925"/>
              <a:gd name="connsiteX1" fmla="*/ 1168024 w 9170777"/>
              <a:gd name="connsiteY1" fmla="*/ 1540293 h 2080925"/>
              <a:gd name="connsiteX2" fmla="*/ 1994312 w 9170777"/>
              <a:gd name="connsiteY2" fmla="*/ 1494390 h 2080925"/>
              <a:gd name="connsiteX3" fmla="*/ 2693087 w 9170777"/>
              <a:gd name="connsiteY3" fmla="*/ 1509691 h 2080925"/>
              <a:gd name="connsiteX4" fmla="*/ 4141641 w 9170777"/>
              <a:gd name="connsiteY4" fmla="*/ 1790208 h 2080925"/>
              <a:gd name="connsiteX5" fmla="*/ 5212756 w 9170777"/>
              <a:gd name="connsiteY5" fmla="*/ 2035022 h 2080925"/>
              <a:gd name="connsiteX6" fmla="*/ 7043851 w 9170777"/>
              <a:gd name="connsiteY6" fmla="*/ 2080925 h 2080925"/>
              <a:gd name="connsiteX7" fmla="*/ 8844343 w 9170777"/>
              <a:gd name="connsiteY7" fmla="*/ 1825910 h 2080925"/>
              <a:gd name="connsiteX8" fmla="*/ 9170777 w 9170777"/>
              <a:gd name="connsiteY8" fmla="*/ 1621897 h 2080925"/>
              <a:gd name="connsiteX9" fmla="*/ 9119772 w 9170777"/>
              <a:gd name="connsiteY9" fmla="*/ 61204 h 2080925"/>
              <a:gd name="connsiteX10" fmla="*/ 20402 w 9170777"/>
              <a:gd name="connsiteY10" fmla="*/ 0 h 2080925"/>
              <a:gd name="connsiteX11" fmla="*/ 0 w 9170777"/>
              <a:gd name="connsiteY11" fmla="*/ 1795308 h 2080925"/>
              <a:gd name="connsiteX0" fmla="*/ 0 w 9170777"/>
              <a:gd name="connsiteY0" fmla="*/ 1795308 h 2080925"/>
              <a:gd name="connsiteX1" fmla="*/ 1168024 w 9170777"/>
              <a:gd name="connsiteY1" fmla="*/ 1540293 h 2080925"/>
              <a:gd name="connsiteX2" fmla="*/ 1994312 w 9170777"/>
              <a:gd name="connsiteY2" fmla="*/ 1494390 h 2080925"/>
              <a:gd name="connsiteX3" fmla="*/ 2693087 w 9170777"/>
              <a:gd name="connsiteY3" fmla="*/ 1509691 h 2080925"/>
              <a:gd name="connsiteX4" fmla="*/ 4141641 w 9170777"/>
              <a:gd name="connsiteY4" fmla="*/ 1790208 h 2080925"/>
              <a:gd name="connsiteX5" fmla="*/ 5212756 w 9170777"/>
              <a:gd name="connsiteY5" fmla="*/ 2035022 h 2080925"/>
              <a:gd name="connsiteX6" fmla="*/ 7043851 w 9170777"/>
              <a:gd name="connsiteY6" fmla="*/ 2080925 h 2080925"/>
              <a:gd name="connsiteX7" fmla="*/ 8844343 w 9170777"/>
              <a:gd name="connsiteY7" fmla="*/ 1825910 h 2080925"/>
              <a:gd name="connsiteX8" fmla="*/ 9170777 w 9170777"/>
              <a:gd name="connsiteY8" fmla="*/ 1621897 h 2080925"/>
              <a:gd name="connsiteX9" fmla="*/ 9119772 w 9170777"/>
              <a:gd name="connsiteY9" fmla="*/ 61204 h 2080925"/>
              <a:gd name="connsiteX10" fmla="*/ 20402 w 9170777"/>
              <a:gd name="connsiteY10" fmla="*/ 0 h 2080925"/>
              <a:gd name="connsiteX11" fmla="*/ 0 w 9170777"/>
              <a:gd name="connsiteY11" fmla="*/ 1795308 h 2080925"/>
              <a:gd name="connsiteX0" fmla="*/ 0 w 9119859"/>
              <a:gd name="connsiteY0" fmla="*/ 1795308 h 2080925"/>
              <a:gd name="connsiteX1" fmla="*/ 1168024 w 9119859"/>
              <a:gd name="connsiteY1" fmla="*/ 1540293 h 2080925"/>
              <a:gd name="connsiteX2" fmla="*/ 1994312 w 9119859"/>
              <a:gd name="connsiteY2" fmla="*/ 1494390 h 2080925"/>
              <a:gd name="connsiteX3" fmla="*/ 2693087 w 9119859"/>
              <a:gd name="connsiteY3" fmla="*/ 1509691 h 2080925"/>
              <a:gd name="connsiteX4" fmla="*/ 4141641 w 9119859"/>
              <a:gd name="connsiteY4" fmla="*/ 1790208 h 2080925"/>
              <a:gd name="connsiteX5" fmla="*/ 5212756 w 9119859"/>
              <a:gd name="connsiteY5" fmla="*/ 2035022 h 2080925"/>
              <a:gd name="connsiteX6" fmla="*/ 7043851 w 9119859"/>
              <a:gd name="connsiteY6" fmla="*/ 2080925 h 2080925"/>
              <a:gd name="connsiteX7" fmla="*/ 8844343 w 9119859"/>
              <a:gd name="connsiteY7" fmla="*/ 1825910 h 2080925"/>
              <a:gd name="connsiteX8" fmla="*/ 9114671 w 9119859"/>
              <a:gd name="connsiteY8" fmla="*/ 1667800 h 2080925"/>
              <a:gd name="connsiteX9" fmla="*/ 9119772 w 9119859"/>
              <a:gd name="connsiteY9" fmla="*/ 61204 h 2080925"/>
              <a:gd name="connsiteX10" fmla="*/ 20402 w 9119859"/>
              <a:gd name="connsiteY10" fmla="*/ 0 h 2080925"/>
              <a:gd name="connsiteX11" fmla="*/ 0 w 9119859"/>
              <a:gd name="connsiteY11" fmla="*/ 1795308 h 2080925"/>
              <a:gd name="connsiteX0" fmla="*/ 0 w 9120224"/>
              <a:gd name="connsiteY0" fmla="*/ 1795308 h 2080925"/>
              <a:gd name="connsiteX1" fmla="*/ 1168024 w 9120224"/>
              <a:gd name="connsiteY1" fmla="*/ 1540293 h 2080925"/>
              <a:gd name="connsiteX2" fmla="*/ 1994312 w 9120224"/>
              <a:gd name="connsiteY2" fmla="*/ 1494390 h 2080925"/>
              <a:gd name="connsiteX3" fmla="*/ 2693087 w 9120224"/>
              <a:gd name="connsiteY3" fmla="*/ 1509691 h 2080925"/>
              <a:gd name="connsiteX4" fmla="*/ 4141641 w 9120224"/>
              <a:gd name="connsiteY4" fmla="*/ 1790208 h 2080925"/>
              <a:gd name="connsiteX5" fmla="*/ 5212756 w 9120224"/>
              <a:gd name="connsiteY5" fmla="*/ 2035022 h 2080925"/>
              <a:gd name="connsiteX6" fmla="*/ 7043851 w 9120224"/>
              <a:gd name="connsiteY6" fmla="*/ 2080925 h 2080925"/>
              <a:gd name="connsiteX7" fmla="*/ 8844343 w 9120224"/>
              <a:gd name="connsiteY7" fmla="*/ 1825910 h 2080925"/>
              <a:gd name="connsiteX8" fmla="*/ 9114671 w 9120224"/>
              <a:gd name="connsiteY8" fmla="*/ 1667800 h 2080925"/>
              <a:gd name="connsiteX9" fmla="*/ 9119772 w 9120224"/>
              <a:gd name="connsiteY9" fmla="*/ 61204 h 2080925"/>
              <a:gd name="connsiteX10" fmla="*/ 20402 w 9120224"/>
              <a:gd name="connsiteY10" fmla="*/ 0 h 2080925"/>
              <a:gd name="connsiteX11" fmla="*/ 0 w 9120224"/>
              <a:gd name="connsiteY11" fmla="*/ 1795308 h 2080925"/>
              <a:gd name="connsiteX0" fmla="*/ 40949 w 9161173"/>
              <a:gd name="connsiteY0" fmla="*/ 1734116 h 2019733"/>
              <a:gd name="connsiteX1" fmla="*/ 1208973 w 9161173"/>
              <a:gd name="connsiteY1" fmla="*/ 1479101 h 2019733"/>
              <a:gd name="connsiteX2" fmla="*/ 2035261 w 9161173"/>
              <a:gd name="connsiteY2" fmla="*/ 1433198 h 2019733"/>
              <a:gd name="connsiteX3" fmla="*/ 2734036 w 9161173"/>
              <a:gd name="connsiteY3" fmla="*/ 1448499 h 2019733"/>
              <a:gd name="connsiteX4" fmla="*/ 4182590 w 9161173"/>
              <a:gd name="connsiteY4" fmla="*/ 1729016 h 2019733"/>
              <a:gd name="connsiteX5" fmla="*/ 5253705 w 9161173"/>
              <a:gd name="connsiteY5" fmla="*/ 1973830 h 2019733"/>
              <a:gd name="connsiteX6" fmla="*/ 7084800 w 9161173"/>
              <a:gd name="connsiteY6" fmla="*/ 2019733 h 2019733"/>
              <a:gd name="connsiteX7" fmla="*/ 8885292 w 9161173"/>
              <a:gd name="connsiteY7" fmla="*/ 1764718 h 2019733"/>
              <a:gd name="connsiteX8" fmla="*/ 9155620 w 9161173"/>
              <a:gd name="connsiteY8" fmla="*/ 1606608 h 2019733"/>
              <a:gd name="connsiteX9" fmla="*/ 9160721 w 9161173"/>
              <a:gd name="connsiteY9" fmla="*/ 12 h 2019733"/>
              <a:gd name="connsiteX10" fmla="*/ 144 w 9161173"/>
              <a:gd name="connsiteY10" fmla="*/ 35714 h 2019733"/>
              <a:gd name="connsiteX11" fmla="*/ 40949 w 9161173"/>
              <a:gd name="connsiteY11" fmla="*/ 1734116 h 2019733"/>
              <a:gd name="connsiteX0" fmla="*/ 40805 w 9161029"/>
              <a:gd name="connsiteY0" fmla="*/ 17341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40805 w 9161029"/>
              <a:gd name="connsiteY11" fmla="*/ 17341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8028 w 9169057"/>
              <a:gd name="connsiteY0" fmla="*/ 1739216 h 2019733"/>
              <a:gd name="connsiteX1" fmla="*/ 1216857 w 9169057"/>
              <a:gd name="connsiteY1" fmla="*/ 1479101 h 2019733"/>
              <a:gd name="connsiteX2" fmla="*/ 2043145 w 9169057"/>
              <a:gd name="connsiteY2" fmla="*/ 1433198 h 2019733"/>
              <a:gd name="connsiteX3" fmla="*/ 2741920 w 9169057"/>
              <a:gd name="connsiteY3" fmla="*/ 1448499 h 2019733"/>
              <a:gd name="connsiteX4" fmla="*/ 4190474 w 9169057"/>
              <a:gd name="connsiteY4" fmla="*/ 1729016 h 2019733"/>
              <a:gd name="connsiteX5" fmla="*/ 5261589 w 9169057"/>
              <a:gd name="connsiteY5" fmla="*/ 1973830 h 2019733"/>
              <a:gd name="connsiteX6" fmla="*/ 7092684 w 9169057"/>
              <a:gd name="connsiteY6" fmla="*/ 2019733 h 2019733"/>
              <a:gd name="connsiteX7" fmla="*/ 8893176 w 9169057"/>
              <a:gd name="connsiteY7" fmla="*/ 1764718 h 2019733"/>
              <a:gd name="connsiteX8" fmla="*/ 9163504 w 9169057"/>
              <a:gd name="connsiteY8" fmla="*/ 1606608 h 2019733"/>
              <a:gd name="connsiteX9" fmla="*/ 9168605 w 9169057"/>
              <a:gd name="connsiteY9" fmla="*/ 12 h 2019733"/>
              <a:gd name="connsiteX10" fmla="*/ 8028 w 9169057"/>
              <a:gd name="connsiteY10" fmla="*/ 2639 h 2019733"/>
              <a:gd name="connsiteX11" fmla="*/ 8028 w 9169057"/>
              <a:gd name="connsiteY11" fmla="*/ 1739216 h 2019733"/>
              <a:gd name="connsiteX0" fmla="*/ 737673 w 9898702"/>
              <a:gd name="connsiteY0" fmla="*/ 1739216 h 2019733"/>
              <a:gd name="connsiteX1" fmla="*/ 1946502 w 9898702"/>
              <a:gd name="connsiteY1" fmla="*/ 1479101 h 2019733"/>
              <a:gd name="connsiteX2" fmla="*/ 2772790 w 9898702"/>
              <a:gd name="connsiteY2" fmla="*/ 1433198 h 2019733"/>
              <a:gd name="connsiteX3" fmla="*/ 3471565 w 9898702"/>
              <a:gd name="connsiteY3" fmla="*/ 1448499 h 2019733"/>
              <a:gd name="connsiteX4" fmla="*/ 4920119 w 9898702"/>
              <a:gd name="connsiteY4" fmla="*/ 1729016 h 2019733"/>
              <a:gd name="connsiteX5" fmla="*/ 5991234 w 9898702"/>
              <a:gd name="connsiteY5" fmla="*/ 1973830 h 2019733"/>
              <a:gd name="connsiteX6" fmla="*/ 7822329 w 9898702"/>
              <a:gd name="connsiteY6" fmla="*/ 2019733 h 2019733"/>
              <a:gd name="connsiteX7" fmla="*/ 9622821 w 9898702"/>
              <a:gd name="connsiteY7" fmla="*/ 1764718 h 2019733"/>
              <a:gd name="connsiteX8" fmla="*/ 9893149 w 9898702"/>
              <a:gd name="connsiteY8" fmla="*/ 1606608 h 2019733"/>
              <a:gd name="connsiteX9" fmla="*/ 9898250 w 9898702"/>
              <a:gd name="connsiteY9" fmla="*/ 12 h 2019733"/>
              <a:gd name="connsiteX10" fmla="*/ 737673 w 9898702"/>
              <a:gd name="connsiteY10" fmla="*/ 2639 h 2019733"/>
              <a:gd name="connsiteX11" fmla="*/ 737673 w 9898702"/>
              <a:gd name="connsiteY11" fmla="*/ 1739216 h 2019733"/>
              <a:gd name="connsiteX0" fmla="*/ 753082 w 9914111"/>
              <a:gd name="connsiteY0" fmla="*/ 1739216 h 2019733"/>
              <a:gd name="connsiteX1" fmla="*/ 1961911 w 9914111"/>
              <a:gd name="connsiteY1" fmla="*/ 1479101 h 2019733"/>
              <a:gd name="connsiteX2" fmla="*/ 2788199 w 9914111"/>
              <a:gd name="connsiteY2" fmla="*/ 1433198 h 2019733"/>
              <a:gd name="connsiteX3" fmla="*/ 3486974 w 9914111"/>
              <a:gd name="connsiteY3" fmla="*/ 1448499 h 2019733"/>
              <a:gd name="connsiteX4" fmla="*/ 4935528 w 9914111"/>
              <a:gd name="connsiteY4" fmla="*/ 1729016 h 2019733"/>
              <a:gd name="connsiteX5" fmla="*/ 6006643 w 9914111"/>
              <a:gd name="connsiteY5" fmla="*/ 1973830 h 2019733"/>
              <a:gd name="connsiteX6" fmla="*/ 7837738 w 9914111"/>
              <a:gd name="connsiteY6" fmla="*/ 2019733 h 2019733"/>
              <a:gd name="connsiteX7" fmla="*/ 9638230 w 9914111"/>
              <a:gd name="connsiteY7" fmla="*/ 1764718 h 2019733"/>
              <a:gd name="connsiteX8" fmla="*/ 9908558 w 9914111"/>
              <a:gd name="connsiteY8" fmla="*/ 1606608 h 2019733"/>
              <a:gd name="connsiteX9" fmla="*/ 9913659 w 9914111"/>
              <a:gd name="connsiteY9" fmla="*/ 12 h 2019733"/>
              <a:gd name="connsiteX10" fmla="*/ 753082 w 9914111"/>
              <a:gd name="connsiteY10" fmla="*/ 2639 h 2019733"/>
              <a:gd name="connsiteX11" fmla="*/ 753082 w 9914111"/>
              <a:gd name="connsiteY11" fmla="*/ 1739216 h 2019733"/>
              <a:gd name="connsiteX0" fmla="*/ 678562 w 9839591"/>
              <a:gd name="connsiteY0" fmla="*/ 1739216 h 2019733"/>
              <a:gd name="connsiteX1" fmla="*/ 1887391 w 9839591"/>
              <a:gd name="connsiteY1" fmla="*/ 1479101 h 2019733"/>
              <a:gd name="connsiteX2" fmla="*/ 2713679 w 9839591"/>
              <a:gd name="connsiteY2" fmla="*/ 1433198 h 2019733"/>
              <a:gd name="connsiteX3" fmla="*/ 3412454 w 9839591"/>
              <a:gd name="connsiteY3" fmla="*/ 1448499 h 2019733"/>
              <a:gd name="connsiteX4" fmla="*/ 4861008 w 9839591"/>
              <a:gd name="connsiteY4" fmla="*/ 1729016 h 2019733"/>
              <a:gd name="connsiteX5" fmla="*/ 5932123 w 9839591"/>
              <a:gd name="connsiteY5" fmla="*/ 1973830 h 2019733"/>
              <a:gd name="connsiteX6" fmla="*/ 7763218 w 9839591"/>
              <a:gd name="connsiteY6" fmla="*/ 2019733 h 2019733"/>
              <a:gd name="connsiteX7" fmla="*/ 9563710 w 9839591"/>
              <a:gd name="connsiteY7" fmla="*/ 1764718 h 2019733"/>
              <a:gd name="connsiteX8" fmla="*/ 9834038 w 9839591"/>
              <a:gd name="connsiteY8" fmla="*/ 1606608 h 2019733"/>
              <a:gd name="connsiteX9" fmla="*/ 9839139 w 9839591"/>
              <a:gd name="connsiteY9" fmla="*/ 12 h 2019733"/>
              <a:gd name="connsiteX10" fmla="*/ 678562 w 9839591"/>
              <a:gd name="connsiteY10" fmla="*/ 2639 h 2019733"/>
              <a:gd name="connsiteX11" fmla="*/ 678562 w 9839591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0577"/>
              <a:gd name="connsiteY0" fmla="*/ 1739204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0 w 9160577"/>
              <a:gd name="connsiteY11" fmla="*/ 1739204 h 2019721"/>
              <a:gd name="connsiteX0" fmla="*/ 0 w 9160577"/>
              <a:gd name="connsiteY0" fmla="*/ 1739204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0 w 9160577"/>
              <a:gd name="connsiteY11" fmla="*/ 1739204 h 2019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60577" h="2019721">
                <a:moveTo>
                  <a:pt x="0" y="1739204"/>
                </a:moveTo>
                <a:lnTo>
                  <a:pt x="1208829" y="1479089"/>
                </a:lnTo>
                <a:lnTo>
                  <a:pt x="2035117" y="1433186"/>
                </a:lnTo>
                <a:lnTo>
                  <a:pt x="2733892" y="1448487"/>
                </a:lnTo>
                <a:lnTo>
                  <a:pt x="4182446" y="1729004"/>
                </a:lnTo>
                <a:lnTo>
                  <a:pt x="5253561" y="1973818"/>
                </a:lnTo>
                <a:lnTo>
                  <a:pt x="7084656" y="2019721"/>
                </a:lnTo>
                <a:lnTo>
                  <a:pt x="8885148" y="1764706"/>
                </a:lnTo>
                <a:lnTo>
                  <a:pt x="9155476" y="1606596"/>
                </a:lnTo>
                <a:cubicBezTo>
                  <a:pt x="9158026" y="803298"/>
                  <a:pt x="9158026" y="803298"/>
                  <a:pt x="9160577" y="0"/>
                </a:cubicBezTo>
                <a:lnTo>
                  <a:pt x="0" y="2627"/>
                </a:lnTo>
                <a:lnTo>
                  <a:pt x="0" y="17392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799" dirty="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15A9DFE0-8AA5-4E22-9856-E8333A2B7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" t="9514" r="3648"/>
          <a:stretch>
            <a:fillRect/>
          </a:stretch>
        </p:blipFill>
        <p:spPr bwMode="auto">
          <a:xfrm>
            <a:off x="-6348" y="-9525"/>
            <a:ext cx="12212633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NHSBT">
            <a:extLst>
              <a:ext uri="{FF2B5EF4-FFF2-40B4-BE49-F238E27FC236}">
                <a16:creationId xmlns:a16="http://schemas.microsoft.com/office/drawing/2014/main" id="{D5F8AA00-5CD7-41CC-BBB7-70B6118A3E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820" y="354014"/>
            <a:ext cx="250442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CaringExpertQualityRev">
            <a:extLst>
              <a:ext uri="{FF2B5EF4-FFF2-40B4-BE49-F238E27FC236}">
                <a16:creationId xmlns:a16="http://schemas.microsoft.com/office/drawing/2014/main" id="{904D368D-1730-41C5-AD0B-DA32BE8505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242" y="6276976"/>
            <a:ext cx="2925001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559" y="3357881"/>
            <a:ext cx="7770376" cy="1362075"/>
          </a:xfrm>
        </p:spPr>
        <p:txBody>
          <a:bodyPr/>
          <a:lstStyle>
            <a:lvl1pPr algn="l">
              <a:defRPr sz="4999" b="1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559" y="4121580"/>
            <a:ext cx="7770376" cy="669607"/>
          </a:xfrm>
        </p:spPr>
        <p:txBody>
          <a:bodyPr/>
          <a:lstStyle>
            <a:lvl1pPr marL="0" indent="0" algn="l">
              <a:buNone/>
              <a:defRPr sz="3499">
                <a:solidFill>
                  <a:schemeClr val="bg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4183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gradFill rotWithShape="1">
          <a:gsLst>
            <a:gs pos="0">
              <a:srgbClr val="0091C9"/>
            </a:gs>
            <a:gs pos="60001">
              <a:srgbClr val="0072C6"/>
            </a:gs>
            <a:gs pos="100000">
              <a:srgbClr val="00389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EBA2A9B1-293B-410E-8E8A-211C437AA919}"/>
              </a:ext>
            </a:extLst>
          </p:cNvPr>
          <p:cNvSpPr/>
          <p:nvPr/>
        </p:nvSpPr>
        <p:spPr>
          <a:xfrm>
            <a:off x="-6348" y="-9525"/>
            <a:ext cx="12212633" cy="6029325"/>
          </a:xfrm>
          <a:custGeom>
            <a:avLst/>
            <a:gdLst>
              <a:gd name="connsiteX0" fmla="*/ 0 w 9262587"/>
              <a:gd name="connsiteY0" fmla="*/ 1836110 h 2121727"/>
              <a:gd name="connsiteX1" fmla="*/ 1168024 w 9262587"/>
              <a:gd name="connsiteY1" fmla="*/ 1581095 h 2121727"/>
              <a:gd name="connsiteX2" fmla="*/ 1994312 w 9262587"/>
              <a:gd name="connsiteY2" fmla="*/ 1535192 h 2121727"/>
              <a:gd name="connsiteX3" fmla="*/ 2693087 w 9262587"/>
              <a:gd name="connsiteY3" fmla="*/ 1550493 h 2121727"/>
              <a:gd name="connsiteX4" fmla="*/ 4141641 w 9262587"/>
              <a:gd name="connsiteY4" fmla="*/ 1831010 h 2121727"/>
              <a:gd name="connsiteX5" fmla="*/ 5212756 w 9262587"/>
              <a:gd name="connsiteY5" fmla="*/ 2075824 h 2121727"/>
              <a:gd name="connsiteX6" fmla="*/ 7043851 w 9262587"/>
              <a:gd name="connsiteY6" fmla="*/ 2121727 h 2121727"/>
              <a:gd name="connsiteX7" fmla="*/ 8844343 w 9262587"/>
              <a:gd name="connsiteY7" fmla="*/ 1866712 h 2121727"/>
              <a:gd name="connsiteX8" fmla="*/ 9262587 w 9262587"/>
              <a:gd name="connsiteY8" fmla="*/ 1611696 h 2121727"/>
              <a:gd name="connsiteX9" fmla="*/ 9221783 w 9262587"/>
              <a:gd name="connsiteY9" fmla="*/ 0 h 2121727"/>
              <a:gd name="connsiteX10" fmla="*/ 20402 w 9262587"/>
              <a:gd name="connsiteY10" fmla="*/ 40802 h 2121727"/>
              <a:gd name="connsiteX11" fmla="*/ 0 w 9262587"/>
              <a:gd name="connsiteY11" fmla="*/ 1836110 h 2121727"/>
              <a:gd name="connsiteX0" fmla="*/ 0 w 9221783"/>
              <a:gd name="connsiteY0" fmla="*/ 1836110 h 2121727"/>
              <a:gd name="connsiteX1" fmla="*/ 1168024 w 9221783"/>
              <a:gd name="connsiteY1" fmla="*/ 1581095 h 2121727"/>
              <a:gd name="connsiteX2" fmla="*/ 1994312 w 9221783"/>
              <a:gd name="connsiteY2" fmla="*/ 1535192 h 2121727"/>
              <a:gd name="connsiteX3" fmla="*/ 2693087 w 9221783"/>
              <a:gd name="connsiteY3" fmla="*/ 1550493 h 2121727"/>
              <a:gd name="connsiteX4" fmla="*/ 4141641 w 9221783"/>
              <a:gd name="connsiteY4" fmla="*/ 1831010 h 2121727"/>
              <a:gd name="connsiteX5" fmla="*/ 5212756 w 9221783"/>
              <a:gd name="connsiteY5" fmla="*/ 2075824 h 2121727"/>
              <a:gd name="connsiteX6" fmla="*/ 7043851 w 9221783"/>
              <a:gd name="connsiteY6" fmla="*/ 2121727 h 2121727"/>
              <a:gd name="connsiteX7" fmla="*/ 8844343 w 9221783"/>
              <a:gd name="connsiteY7" fmla="*/ 1866712 h 2121727"/>
              <a:gd name="connsiteX8" fmla="*/ 9170777 w 9221783"/>
              <a:gd name="connsiteY8" fmla="*/ 1662699 h 2121727"/>
              <a:gd name="connsiteX9" fmla="*/ 9221783 w 9221783"/>
              <a:gd name="connsiteY9" fmla="*/ 0 h 2121727"/>
              <a:gd name="connsiteX10" fmla="*/ 20402 w 9221783"/>
              <a:gd name="connsiteY10" fmla="*/ 40802 h 2121727"/>
              <a:gd name="connsiteX11" fmla="*/ 0 w 9221783"/>
              <a:gd name="connsiteY11" fmla="*/ 1836110 h 2121727"/>
              <a:gd name="connsiteX0" fmla="*/ 0 w 9170777"/>
              <a:gd name="connsiteY0" fmla="*/ 1795308 h 2080925"/>
              <a:gd name="connsiteX1" fmla="*/ 1168024 w 9170777"/>
              <a:gd name="connsiteY1" fmla="*/ 1540293 h 2080925"/>
              <a:gd name="connsiteX2" fmla="*/ 1994312 w 9170777"/>
              <a:gd name="connsiteY2" fmla="*/ 1494390 h 2080925"/>
              <a:gd name="connsiteX3" fmla="*/ 2693087 w 9170777"/>
              <a:gd name="connsiteY3" fmla="*/ 1509691 h 2080925"/>
              <a:gd name="connsiteX4" fmla="*/ 4141641 w 9170777"/>
              <a:gd name="connsiteY4" fmla="*/ 1790208 h 2080925"/>
              <a:gd name="connsiteX5" fmla="*/ 5212756 w 9170777"/>
              <a:gd name="connsiteY5" fmla="*/ 2035022 h 2080925"/>
              <a:gd name="connsiteX6" fmla="*/ 7043851 w 9170777"/>
              <a:gd name="connsiteY6" fmla="*/ 2080925 h 2080925"/>
              <a:gd name="connsiteX7" fmla="*/ 8844343 w 9170777"/>
              <a:gd name="connsiteY7" fmla="*/ 1825910 h 2080925"/>
              <a:gd name="connsiteX8" fmla="*/ 9170777 w 9170777"/>
              <a:gd name="connsiteY8" fmla="*/ 1621897 h 2080925"/>
              <a:gd name="connsiteX9" fmla="*/ 9119772 w 9170777"/>
              <a:gd name="connsiteY9" fmla="*/ 61204 h 2080925"/>
              <a:gd name="connsiteX10" fmla="*/ 20402 w 9170777"/>
              <a:gd name="connsiteY10" fmla="*/ 0 h 2080925"/>
              <a:gd name="connsiteX11" fmla="*/ 0 w 9170777"/>
              <a:gd name="connsiteY11" fmla="*/ 1795308 h 2080925"/>
              <a:gd name="connsiteX0" fmla="*/ 0 w 9170777"/>
              <a:gd name="connsiteY0" fmla="*/ 1795308 h 2080925"/>
              <a:gd name="connsiteX1" fmla="*/ 1168024 w 9170777"/>
              <a:gd name="connsiteY1" fmla="*/ 1540293 h 2080925"/>
              <a:gd name="connsiteX2" fmla="*/ 1994312 w 9170777"/>
              <a:gd name="connsiteY2" fmla="*/ 1494390 h 2080925"/>
              <a:gd name="connsiteX3" fmla="*/ 2693087 w 9170777"/>
              <a:gd name="connsiteY3" fmla="*/ 1509691 h 2080925"/>
              <a:gd name="connsiteX4" fmla="*/ 4141641 w 9170777"/>
              <a:gd name="connsiteY4" fmla="*/ 1790208 h 2080925"/>
              <a:gd name="connsiteX5" fmla="*/ 5212756 w 9170777"/>
              <a:gd name="connsiteY5" fmla="*/ 2035022 h 2080925"/>
              <a:gd name="connsiteX6" fmla="*/ 7043851 w 9170777"/>
              <a:gd name="connsiteY6" fmla="*/ 2080925 h 2080925"/>
              <a:gd name="connsiteX7" fmla="*/ 8844343 w 9170777"/>
              <a:gd name="connsiteY7" fmla="*/ 1825910 h 2080925"/>
              <a:gd name="connsiteX8" fmla="*/ 9170777 w 9170777"/>
              <a:gd name="connsiteY8" fmla="*/ 1621897 h 2080925"/>
              <a:gd name="connsiteX9" fmla="*/ 9119772 w 9170777"/>
              <a:gd name="connsiteY9" fmla="*/ 61204 h 2080925"/>
              <a:gd name="connsiteX10" fmla="*/ 20402 w 9170777"/>
              <a:gd name="connsiteY10" fmla="*/ 0 h 2080925"/>
              <a:gd name="connsiteX11" fmla="*/ 0 w 9170777"/>
              <a:gd name="connsiteY11" fmla="*/ 1795308 h 2080925"/>
              <a:gd name="connsiteX0" fmla="*/ 0 w 9119859"/>
              <a:gd name="connsiteY0" fmla="*/ 1795308 h 2080925"/>
              <a:gd name="connsiteX1" fmla="*/ 1168024 w 9119859"/>
              <a:gd name="connsiteY1" fmla="*/ 1540293 h 2080925"/>
              <a:gd name="connsiteX2" fmla="*/ 1994312 w 9119859"/>
              <a:gd name="connsiteY2" fmla="*/ 1494390 h 2080925"/>
              <a:gd name="connsiteX3" fmla="*/ 2693087 w 9119859"/>
              <a:gd name="connsiteY3" fmla="*/ 1509691 h 2080925"/>
              <a:gd name="connsiteX4" fmla="*/ 4141641 w 9119859"/>
              <a:gd name="connsiteY4" fmla="*/ 1790208 h 2080925"/>
              <a:gd name="connsiteX5" fmla="*/ 5212756 w 9119859"/>
              <a:gd name="connsiteY5" fmla="*/ 2035022 h 2080925"/>
              <a:gd name="connsiteX6" fmla="*/ 7043851 w 9119859"/>
              <a:gd name="connsiteY6" fmla="*/ 2080925 h 2080925"/>
              <a:gd name="connsiteX7" fmla="*/ 8844343 w 9119859"/>
              <a:gd name="connsiteY7" fmla="*/ 1825910 h 2080925"/>
              <a:gd name="connsiteX8" fmla="*/ 9114671 w 9119859"/>
              <a:gd name="connsiteY8" fmla="*/ 1667800 h 2080925"/>
              <a:gd name="connsiteX9" fmla="*/ 9119772 w 9119859"/>
              <a:gd name="connsiteY9" fmla="*/ 61204 h 2080925"/>
              <a:gd name="connsiteX10" fmla="*/ 20402 w 9119859"/>
              <a:gd name="connsiteY10" fmla="*/ 0 h 2080925"/>
              <a:gd name="connsiteX11" fmla="*/ 0 w 9119859"/>
              <a:gd name="connsiteY11" fmla="*/ 1795308 h 2080925"/>
              <a:gd name="connsiteX0" fmla="*/ 0 w 9120224"/>
              <a:gd name="connsiteY0" fmla="*/ 1795308 h 2080925"/>
              <a:gd name="connsiteX1" fmla="*/ 1168024 w 9120224"/>
              <a:gd name="connsiteY1" fmla="*/ 1540293 h 2080925"/>
              <a:gd name="connsiteX2" fmla="*/ 1994312 w 9120224"/>
              <a:gd name="connsiteY2" fmla="*/ 1494390 h 2080925"/>
              <a:gd name="connsiteX3" fmla="*/ 2693087 w 9120224"/>
              <a:gd name="connsiteY3" fmla="*/ 1509691 h 2080925"/>
              <a:gd name="connsiteX4" fmla="*/ 4141641 w 9120224"/>
              <a:gd name="connsiteY4" fmla="*/ 1790208 h 2080925"/>
              <a:gd name="connsiteX5" fmla="*/ 5212756 w 9120224"/>
              <a:gd name="connsiteY5" fmla="*/ 2035022 h 2080925"/>
              <a:gd name="connsiteX6" fmla="*/ 7043851 w 9120224"/>
              <a:gd name="connsiteY6" fmla="*/ 2080925 h 2080925"/>
              <a:gd name="connsiteX7" fmla="*/ 8844343 w 9120224"/>
              <a:gd name="connsiteY7" fmla="*/ 1825910 h 2080925"/>
              <a:gd name="connsiteX8" fmla="*/ 9114671 w 9120224"/>
              <a:gd name="connsiteY8" fmla="*/ 1667800 h 2080925"/>
              <a:gd name="connsiteX9" fmla="*/ 9119772 w 9120224"/>
              <a:gd name="connsiteY9" fmla="*/ 61204 h 2080925"/>
              <a:gd name="connsiteX10" fmla="*/ 20402 w 9120224"/>
              <a:gd name="connsiteY10" fmla="*/ 0 h 2080925"/>
              <a:gd name="connsiteX11" fmla="*/ 0 w 9120224"/>
              <a:gd name="connsiteY11" fmla="*/ 1795308 h 2080925"/>
              <a:gd name="connsiteX0" fmla="*/ 40949 w 9161173"/>
              <a:gd name="connsiteY0" fmla="*/ 1734116 h 2019733"/>
              <a:gd name="connsiteX1" fmla="*/ 1208973 w 9161173"/>
              <a:gd name="connsiteY1" fmla="*/ 1479101 h 2019733"/>
              <a:gd name="connsiteX2" fmla="*/ 2035261 w 9161173"/>
              <a:gd name="connsiteY2" fmla="*/ 1433198 h 2019733"/>
              <a:gd name="connsiteX3" fmla="*/ 2734036 w 9161173"/>
              <a:gd name="connsiteY3" fmla="*/ 1448499 h 2019733"/>
              <a:gd name="connsiteX4" fmla="*/ 4182590 w 9161173"/>
              <a:gd name="connsiteY4" fmla="*/ 1729016 h 2019733"/>
              <a:gd name="connsiteX5" fmla="*/ 5253705 w 9161173"/>
              <a:gd name="connsiteY5" fmla="*/ 1973830 h 2019733"/>
              <a:gd name="connsiteX6" fmla="*/ 7084800 w 9161173"/>
              <a:gd name="connsiteY6" fmla="*/ 2019733 h 2019733"/>
              <a:gd name="connsiteX7" fmla="*/ 8885292 w 9161173"/>
              <a:gd name="connsiteY7" fmla="*/ 1764718 h 2019733"/>
              <a:gd name="connsiteX8" fmla="*/ 9155620 w 9161173"/>
              <a:gd name="connsiteY8" fmla="*/ 1606608 h 2019733"/>
              <a:gd name="connsiteX9" fmla="*/ 9160721 w 9161173"/>
              <a:gd name="connsiteY9" fmla="*/ 12 h 2019733"/>
              <a:gd name="connsiteX10" fmla="*/ 144 w 9161173"/>
              <a:gd name="connsiteY10" fmla="*/ 35714 h 2019733"/>
              <a:gd name="connsiteX11" fmla="*/ 40949 w 9161173"/>
              <a:gd name="connsiteY11" fmla="*/ 1734116 h 2019733"/>
              <a:gd name="connsiteX0" fmla="*/ 40805 w 9161029"/>
              <a:gd name="connsiteY0" fmla="*/ 17341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40805 w 9161029"/>
              <a:gd name="connsiteY11" fmla="*/ 17341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35714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8028 w 9169057"/>
              <a:gd name="connsiteY0" fmla="*/ 1739216 h 2019733"/>
              <a:gd name="connsiteX1" fmla="*/ 1216857 w 9169057"/>
              <a:gd name="connsiteY1" fmla="*/ 1479101 h 2019733"/>
              <a:gd name="connsiteX2" fmla="*/ 2043145 w 9169057"/>
              <a:gd name="connsiteY2" fmla="*/ 1433198 h 2019733"/>
              <a:gd name="connsiteX3" fmla="*/ 2741920 w 9169057"/>
              <a:gd name="connsiteY3" fmla="*/ 1448499 h 2019733"/>
              <a:gd name="connsiteX4" fmla="*/ 4190474 w 9169057"/>
              <a:gd name="connsiteY4" fmla="*/ 1729016 h 2019733"/>
              <a:gd name="connsiteX5" fmla="*/ 5261589 w 9169057"/>
              <a:gd name="connsiteY5" fmla="*/ 1973830 h 2019733"/>
              <a:gd name="connsiteX6" fmla="*/ 7092684 w 9169057"/>
              <a:gd name="connsiteY6" fmla="*/ 2019733 h 2019733"/>
              <a:gd name="connsiteX7" fmla="*/ 8893176 w 9169057"/>
              <a:gd name="connsiteY7" fmla="*/ 1764718 h 2019733"/>
              <a:gd name="connsiteX8" fmla="*/ 9163504 w 9169057"/>
              <a:gd name="connsiteY8" fmla="*/ 1606608 h 2019733"/>
              <a:gd name="connsiteX9" fmla="*/ 9168605 w 9169057"/>
              <a:gd name="connsiteY9" fmla="*/ 12 h 2019733"/>
              <a:gd name="connsiteX10" fmla="*/ 8028 w 9169057"/>
              <a:gd name="connsiteY10" fmla="*/ 2639 h 2019733"/>
              <a:gd name="connsiteX11" fmla="*/ 8028 w 9169057"/>
              <a:gd name="connsiteY11" fmla="*/ 1739216 h 2019733"/>
              <a:gd name="connsiteX0" fmla="*/ 737673 w 9898702"/>
              <a:gd name="connsiteY0" fmla="*/ 1739216 h 2019733"/>
              <a:gd name="connsiteX1" fmla="*/ 1946502 w 9898702"/>
              <a:gd name="connsiteY1" fmla="*/ 1479101 h 2019733"/>
              <a:gd name="connsiteX2" fmla="*/ 2772790 w 9898702"/>
              <a:gd name="connsiteY2" fmla="*/ 1433198 h 2019733"/>
              <a:gd name="connsiteX3" fmla="*/ 3471565 w 9898702"/>
              <a:gd name="connsiteY3" fmla="*/ 1448499 h 2019733"/>
              <a:gd name="connsiteX4" fmla="*/ 4920119 w 9898702"/>
              <a:gd name="connsiteY4" fmla="*/ 1729016 h 2019733"/>
              <a:gd name="connsiteX5" fmla="*/ 5991234 w 9898702"/>
              <a:gd name="connsiteY5" fmla="*/ 1973830 h 2019733"/>
              <a:gd name="connsiteX6" fmla="*/ 7822329 w 9898702"/>
              <a:gd name="connsiteY6" fmla="*/ 2019733 h 2019733"/>
              <a:gd name="connsiteX7" fmla="*/ 9622821 w 9898702"/>
              <a:gd name="connsiteY7" fmla="*/ 1764718 h 2019733"/>
              <a:gd name="connsiteX8" fmla="*/ 9893149 w 9898702"/>
              <a:gd name="connsiteY8" fmla="*/ 1606608 h 2019733"/>
              <a:gd name="connsiteX9" fmla="*/ 9898250 w 9898702"/>
              <a:gd name="connsiteY9" fmla="*/ 12 h 2019733"/>
              <a:gd name="connsiteX10" fmla="*/ 737673 w 9898702"/>
              <a:gd name="connsiteY10" fmla="*/ 2639 h 2019733"/>
              <a:gd name="connsiteX11" fmla="*/ 737673 w 9898702"/>
              <a:gd name="connsiteY11" fmla="*/ 1739216 h 2019733"/>
              <a:gd name="connsiteX0" fmla="*/ 753082 w 9914111"/>
              <a:gd name="connsiteY0" fmla="*/ 1739216 h 2019733"/>
              <a:gd name="connsiteX1" fmla="*/ 1961911 w 9914111"/>
              <a:gd name="connsiteY1" fmla="*/ 1479101 h 2019733"/>
              <a:gd name="connsiteX2" fmla="*/ 2788199 w 9914111"/>
              <a:gd name="connsiteY2" fmla="*/ 1433198 h 2019733"/>
              <a:gd name="connsiteX3" fmla="*/ 3486974 w 9914111"/>
              <a:gd name="connsiteY3" fmla="*/ 1448499 h 2019733"/>
              <a:gd name="connsiteX4" fmla="*/ 4935528 w 9914111"/>
              <a:gd name="connsiteY4" fmla="*/ 1729016 h 2019733"/>
              <a:gd name="connsiteX5" fmla="*/ 6006643 w 9914111"/>
              <a:gd name="connsiteY5" fmla="*/ 1973830 h 2019733"/>
              <a:gd name="connsiteX6" fmla="*/ 7837738 w 9914111"/>
              <a:gd name="connsiteY6" fmla="*/ 2019733 h 2019733"/>
              <a:gd name="connsiteX7" fmla="*/ 9638230 w 9914111"/>
              <a:gd name="connsiteY7" fmla="*/ 1764718 h 2019733"/>
              <a:gd name="connsiteX8" fmla="*/ 9908558 w 9914111"/>
              <a:gd name="connsiteY8" fmla="*/ 1606608 h 2019733"/>
              <a:gd name="connsiteX9" fmla="*/ 9913659 w 9914111"/>
              <a:gd name="connsiteY9" fmla="*/ 12 h 2019733"/>
              <a:gd name="connsiteX10" fmla="*/ 753082 w 9914111"/>
              <a:gd name="connsiteY10" fmla="*/ 2639 h 2019733"/>
              <a:gd name="connsiteX11" fmla="*/ 753082 w 9914111"/>
              <a:gd name="connsiteY11" fmla="*/ 1739216 h 2019733"/>
              <a:gd name="connsiteX0" fmla="*/ 678562 w 9839591"/>
              <a:gd name="connsiteY0" fmla="*/ 1739216 h 2019733"/>
              <a:gd name="connsiteX1" fmla="*/ 1887391 w 9839591"/>
              <a:gd name="connsiteY1" fmla="*/ 1479101 h 2019733"/>
              <a:gd name="connsiteX2" fmla="*/ 2713679 w 9839591"/>
              <a:gd name="connsiteY2" fmla="*/ 1433198 h 2019733"/>
              <a:gd name="connsiteX3" fmla="*/ 3412454 w 9839591"/>
              <a:gd name="connsiteY3" fmla="*/ 1448499 h 2019733"/>
              <a:gd name="connsiteX4" fmla="*/ 4861008 w 9839591"/>
              <a:gd name="connsiteY4" fmla="*/ 1729016 h 2019733"/>
              <a:gd name="connsiteX5" fmla="*/ 5932123 w 9839591"/>
              <a:gd name="connsiteY5" fmla="*/ 1973830 h 2019733"/>
              <a:gd name="connsiteX6" fmla="*/ 7763218 w 9839591"/>
              <a:gd name="connsiteY6" fmla="*/ 2019733 h 2019733"/>
              <a:gd name="connsiteX7" fmla="*/ 9563710 w 9839591"/>
              <a:gd name="connsiteY7" fmla="*/ 1764718 h 2019733"/>
              <a:gd name="connsiteX8" fmla="*/ 9834038 w 9839591"/>
              <a:gd name="connsiteY8" fmla="*/ 1606608 h 2019733"/>
              <a:gd name="connsiteX9" fmla="*/ 9839139 w 9839591"/>
              <a:gd name="connsiteY9" fmla="*/ 12 h 2019733"/>
              <a:gd name="connsiteX10" fmla="*/ 678562 w 9839591"/>
              <a:gd name="connsiteY10" fmla="*/ 2639 h 2019733"/>
              <a:gd name="connsiteX11" fmla="*/ 678562 w 9839591"/>
              <a:gd name="connsiteY11" fmla="*/ 1739216 h 2019733"/>
              <a:gd name="connsiteX0" fmla="*/ 0 w 9161029"/>
              <a:gd name="connsiteY0" fmla="*/ 1739216 h 2019733"/>
              <a:gd name="connsiteX1" fmla="*/ 1208829 w 9161029"/>
              <a:gd name="connsiteY1" fmla="*/ 1479101 h 2019733"/>
              <a:gd name="connsiteX2" fmla="*/ 2035117 w 9161029"/>
              <a:gd name="connsiteY2" fmla="*/ 1433198 h 2019733"/>
              <a:gd name="connsiteX3" fmla="*/ 2733892 w 9161029"/>
              <a:gd name="connsiteY3" fmla="*/ 1448499 h 2019733"/>
              <a:gd name="connsiteX4" fmla="*/ 4182446 w 9161029"/>
              <a:gd name="connsiteY4" fmla="*/ 1729016 h 2019733"/>
              <a:gd name="connsiteX5" fmla="*/ 5253561 w 9161029"/>
              <a:gd name="connsiteY5" fmla="*/ 1973830 h 2019733"/>
              <a:gd name="connsiteX6" fmla="*/ 7084656 w 9161029"/>
              <a:gd name="connsiteY6" fmla="*/ 2019733 h 2019733"/>
              <a:gd name="connsiteX7" fmla="*/ 8885148 w 9161029"/>
              <a:gd name="connsiteY7" fmla="*/ 1764718 h 2019733"/>
              <a:gd name="connsiteX8" fmla="*/ 9155476 w 9161029"/>
              <a:gd name="connsiteY8" fmla="*/ 1606608 h 2019733"/>
              <a:gd name="connsiteX9" fmla="*/ 9160577 w 9161029"/>
              <a:gd name="connsiteY9" fmla="*/ 12 h 2019733"/>
              <a:gd name="connsiteX10" fmla="*/ 0 w 9161029"/>
              <a:gd name="connsiteY10" fmla="*/ 2639 h 2019733"/>
              <a:gd name="connsiteX11" fmla="*/ 0 w 9161029"/>
              <a:gd name="connsiteY11" fmla="*/ 1739216 h 2019733"/>
              <a:gd name="connsiteX0" fmla="*/ 0 w 9160577"/>
              <a:gd name="connsiteY0" fmla="*/ 1739204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0 w 9160577"/>
              <a:gd name="connsiteY11" fmla="*/ 1739204 h 2019721"/>
              <a:gd name="connsiteX0" fmla="*/ 0 w 9160577"/>
              <a:gd name="connsiteY0" fmla="*/ 1739204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0 w 9160577"/>
              <a:gd name="connsiteY11" fmla="*/ 1739204 h 2019721"/>
              <a:gd name="connsiteX0" fmla="*/ 6614 w 9160577"/>
              <a:gd name="connsiteY0" fmla="*/ 1900327 h 2019721"/>
              <a:gd name="connsiteX1" fmla="*/ 1208829 w 9160577"/>
              <a:gd name="connsiteY1" fmla="*/ 1479089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6614 w 9160577"/>
              <a:gd name="connsiteY11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2035117 w 9160577"/>
              <a:gd name="connsiteY2" fmla="*/ 143318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6614 w 9160577"/>
              <a:gd name="connsiteY11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2524605 w 9160577"/>
              <a:gd name="connsiteY2" fmla="*/ 1811376 h 2019721"/>
              <a:gd name="connsiteX3" fmla="*/ 2733892 w 9160577"/>
              <a:gd name="connsiteY3" fmla="*/ 1448487 h 2019721"/>
              <a:gd name="connsiteX4" fmla="*/ 4182446 w 9160577"/>
              <a:gd name="connsiteY4" fmla="*/ 1729004 h 2019721"/>
              <a:gd name="connsiteX5" fmla="*/ 5253561 w 9160577"/>
              <a:gd name="connsiteY5" fmla="*/ 1973818 h 2019721"/>
              <a:gd name="connsiteX6" fmla="*/ 7084656 w 9160577"/>
              <a:gd name="connsiteY6" fmla="*/ 2019721 h 2019721"/>
              <a:gd name="connsiteX7" fmla="*/ 8885148 w 9160577"/>
              <a:gd name="connsiteY7" fmla="*/ 1764706 h 2019721"/>
              <a:gd name="connsiteX8" fmla="*/ 9155476 w 9160577"/>
              <a:gd name="connsiteY8" fmla="*/ 1606596 h 2019721"/>
              <a:gd name="connsiteX9" fmla="*/ 9160577 w 9160577"/>
              <a:gd name="connsiteY9" fmla="*/ 0 h 2019721"/>
              <a:gd name="connsiteX10" fmla="*/ 0 w 9160577"/>
              <a:gd name="connsiteY10" fmla="*/ 2627 h 2019721"/>
              <a:gd name="connsiteX11" fmla="*/ 6614 w 9160577"/>
              <a:gd name="connsiteY11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2733892 w 9160577"/>
              <a:gd name="connsiteY2" fmla="*/ 1448487 h 2019721"/>
              <a:gd name="connsiteX3" fmla="*/ 4182446 w 9160577"/>
              <a:gd name="connsiteY3" fmla="*/ 1729004 h 2019721"/>
              <a:gd name="connsiteX4" fmla="*/ 5253561 w 9160577"/>
              <a:gd name="connsiteY4" fmla="*/ 1973818 h 2019721"/>
              <a:gd name="connsiteX5" fmla="*/ 7084656 w 9160577"/>
              <a:gd name="connsiteY5" fmla="*/ 2019721 h 2019721"/>
              <a:gd name="connsiteX6" fmla="*/ 8885148 w 9160577"/>
              <a:gd name="connsiteY6" fmla="*/ 1764706 h 2019721"/>
              <a:gd name="connsiteX7" fmla="*/ 9155476 w 9160577"/>
              <a:gd name="connsiteY7" fmla="*/ 1606596 h 2019721"/>
              <a:gd name="connsiteX8" fmla="*/ 9160577 w 9160577"/>
              <a:gd name="connsiteY8" fmla="*/ 0 h 2019721"/>
              <a:gd name="connsiteX9" fmla="*/ 0 w 9160577"/>
              <a:gd name="connsiteY9" fmla="*/ 2627 h 2019721"/>
              <a:gd name="connsiteX10" fmla="*/ 6614 w 9160577"/>
              <a:gd name="connsiteY10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2733892 w 9160577"/>
              <a:gd name="connsiteY2" fmla="*/ 1448487 h 2019721"/>
              <a:gd name="connsiteX3" fmla="*/ 5253561 w 9160577"/>
              <a:gd name="connsiteY3" fmla="*/ 1973818 h 2019721"/>
              <a:gd name="connsiteX4" fmla="*/ 7084656 w 9160577"/>
              <a:gd name="connsiteY4" fmla="*/ 2019721 h 2019721"/>
              <a:gd name="connsiteX5" fmla="*/ 8885148 w 9160577"/>
              <a:gd name="connsiteY5" fmla="*/ 1764706 h 2019721"/>
              <a:gd name="connsiteX6" fmla="*/ 9155476 w 9160577"/>
              <a:gd name="connsiteY6" fmla="*/ 1606596 h 2019721"/>
              <a:gd name="connsiteX7" fmla="*/ 9160577 w 9160577"/>
              <a:gd name="connsiteY7" fmla="*/ 0 h 2019721"/>
              <a:gd name="connsiteX8" fmla="*/ 0 w 9160577"/>
              <a:gd name="connsiteY8" fmla="*/ 2627 h 2019721"/>
              <a:gd name="connsiteX9" fmla="*/ 6614 w 9160577"/>
              <a:gd name="connsiteY9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4890285 w 9160577"/>
              <a:gd name="connsiteY2" fmla="*/ 1956471 h 2019721"/>
              <a:gd name="connsiteX3" fmla="*/ 5253561 w 9160577"/>
              <a:gd name="connsiteY3" fmla="*/ 1973818 h 2019721"/>
              <a:gd name="connsiteX4" fmla="*/ 7084656 w 9160577"/>
              <a:gd name="connsiteY4" fmla="*/ 2019721 h 2019721"/>
              <a:gd name="connsiteX5" fmla="*/ 8885148 w 9160577"/>
              <a:gd name="connsiteY5" fmla="*/ 1764706 h 2019721"/>
              <a:gd name="connsiteX6" fmla="*/ 9155476 w 9160577"/>
              <a:gd name="connsiteY6" fmla="*/ 1606596 h 2019721"/>
              <a:gd name="connsiteX7" fmla="*/ 9160577 w 9160577"/>
              <a:gd name="connsiteY7" fmla="*/ 0 h 2019721"/>
              <a:gd name="connsiteX8" fmla="*/ 0 w 9160577"/>
              <a:gd name="connsiteY8" fmla="*/ 2627 h 2019721"/>
              <a:gd name="connsiteX9" fmla="*/ 6614 w 9160577"/>
              <a:gd name="connsiteY9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4890285 w 9160577"/>
              <a:gd name="connsiteY2" fmla="*/ 1956471 h 2019721"/>
              <a:gd name="connsiteX3" fmla="*/ 7084656 w 9160577"/>
              <a:gd name="connsiteY3" fmla="*/ 2019721 h 2019721"/>
              <a:gd name="connsiteX4" fmla="*/ 8885148 w 9160577"/>
              <a:gd name="connsiteY4" fmla="*/ 1764706 h 2019721"/>
              <a:gd name="connsiteX5" fmla="*/ 9155476 w 9160577"/>
              <a:gd name="connsiteY5" fmla="*/ 1606596 h 2019721"/>
              <a:gd name="connsiteX6" fmla="*/ 9160577 w 9160577"/>
              <a:gd name="connsiteY6" fmla="*/ 0 h 2019721"/>
              <a:gd name="connsiteX7" fmla="*/ 0 w 9160577"/>
              <a:gd name="connsiteY7" fmla="*/ 2627 h 2019721"/>
              <a:gd name="connsiteX8" fmla="*/ 6614 w 9160577"/>
              <a:gd name="connsiteY8" fmla="*/ 1900327 h 2019721"/>
              <a:gd name="connsiteX0" fmla="*/ 6614 w 9160577"/>
              <a:gd name="connsiteY0" fmla="*/ 1900327 h 2019721"/>
              <a:gd name="connsiteX1" fmla="*/ 1255132 w 9160577"/>
              <a:gd name="connsiteY1" fmla="*/ 1814761 h 2019721"/>
              <a:gd name="connsiteX2" fmla="*/ 4916744 w 9160577"/>
              <a:gd name="connsiteY2" fmla="*/ 1972136 h 2019721"/>
              <a:gd name="connsiteX3" fmla="*/ 7084656 w 9160577"/>
              <a:gd name="connsiteY3" fmla="*/ 2019721 h 2019721"/>
              <a:gd name="connsiteX4" fmla="*/ 8885148 w 9160577"/>
              <a:gd name="connsiteY4" fmla="*/ 1764706 h 2019721"/>
              <a:gd name="connsiteX5" fmla="*/ 9155476 w 9160577"/>
              <a:gd name="connsiteY5" fmla="*/ 1606596 h 2019721"/>
              <a:gd name="connsiteX6" fmla="*/ 9160577 w 9160577"/>
              <a:gd name="connsiteY6" fmla="*/ 0 h 2019721"/>
              <a:gd name="connsiteX7" fmla="*/ 0 w 9160577"/>
              <a:gd name="connsiteY7" fmla="*/ 2627 h 2019721"/>
              <a:gd name="connsiteX8" fmla="*/ 6614 w 9160577"/>
              <a:gd name="connsiteY8" fmla="*/ 1900327 h 2019721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8885148 w 9160577"/>
              <a:gd name="connsiteY4" fmla="*/ 1764706 h 2024643"/>
              <a:gd name="connsiteX5" fmla="*/ 9155476 w 9160577"/>
              <a:gd name="connsiteY5" fmla="*/ 1606596 h 2024643"/>
              <a:gd name="connsiteX6" fmla="*/ 9160577 w 9160577"/>
              <a:gd name="connsiteY6" fmla="*/ 0 h 2024643"/>
              <a:gd name="connsiteX7" fmla="*/ 0 w 9160577"/>
              <a:gd name="connsiteY7" fmla="*/ 2627 h 2024643"/>
              <a:gd name="connsiteX8" fmla="*/ 6614 w 9160577"/>
              <a:gd name="connsiteY8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8885148 w 9160577"/>
              <a:gd name="connsiteY4" fmla="*/ 1764706 h 2024643"/>
              <a:gd name="connsiteX5" fmla="*/ 9155476 w 9160577"/>
              <a:gd name="connsiteY5" fmla="*/ 1606596 h 2024643"/>
              <a:gd name="connsiteX6" fmla="*/ 9160577 w 9160577"/>
              <a:gd name="connsiteY6" fmla="*/ 0 h 2024643"/>
              <a:gd name="connsiteX7" fmla="*/ 0 w 9160577"/>
              <a:gd name="connsiteY7" fmla="*/ 2627 h 2024643"/>
              <a:gd name="connsiteX8" fmla="*/ 6614 w 9160577"/>
              <a:gd name="connsiteY8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8885148 w 9160577"/>
              <a:gd name="connsiteY4" fmla="*/ 1764706 h 2024643"/>
              <a:gd name="connsiteX5" fmla="*/ 9155476 w 9160577"/>
              <a:gd name="connsiteY5" fmla="*/ 1606596 h 2024643"/>
              <a:gd name="connsiteX6" fmla="*/ 9160577 w 9160577"/>
              <a:gd name="connsiteY6" fmla="*/ 0 h 2024643"/>
              <a:gd name="connsiteX7" fmla="*/ 0 w 9160577"/>
              <a:gd name="connsiteY7" fmla="*/ 2627 h 2024643"/>
              <a:gd name="connsiteX8" fmla="*/ 6614 w 9160577"/>
              <a:gd name="connsiteY8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8885148 w 9160577"/>
              <a:gd name="connsiteY4" fmla="*/ 1764706 h 2024643"/>
              <a:gd name="connsiteX5" fmla="*/ 9148861 w 9160577"/>
              <a:gd name="connsiteY5" fmla="*/ 1886323 h 2024643"/>
              <a:gd name="connsiteX6" fmla="*/ 9160577 w 9160577"/>
              <a:gd name="connsiteY6" fmla="*/ 0 h 2024643"/>
              <a:gd name="connsiteX7" fmla="*/ 0 w 9160577"/>
              <a:gd name="connsiteY7" fmla="*/ 2627 h 2024643"/>
              <a:gd name="connsiteX8" fmla="*/ 6614 w 9160577"/>
              <a:gd name="connsiteY8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9148861 w 9160577"/>
              <a:gd name="connsiteY4" fmla="*/ 1886323 h 2024643"/>
              <a:gd name="connsiteX5" fmla="*/ 9160577 w 9160577"/>
              <a:gd name="connsiteY5" fmla="*/ 0 h 2024643"/>
              <a:gd name="connsiteX6" fmla="*/ 0 w 9160577"/>
              <a:gd name="connsiteY6" fmla="*/ 2627 h 2024643"/>
              <a:gd name="connsiteX7" fmla="*/ 6614 w 9160577"/>
              <a:gd name="connsiteY7" fmla="*/ 1900327 h 2024643"/>
              <a:gd name="connsiteX0" fmla="*/ 6614 w 9160577"/>
              <a:gd name="connsiteY0" fmla="*/ 1900327 h 2024643"/>
              <a:gd name="connsiteX1" fmla="*/ 1255132 w 9160577"/>
              <a:gd name="connsiteY1" fmla="*/ 1814761 h 2024643"/>
              <a:gd name="connsiteX2" fmla="*/ 4916744 w 9160577"/>
              <a:gd name="connsiteY2" fmla="*/ 1972136 h 2024643"/>
              <a:gd name="connsiteX3" fmla="*/ 7084656 w 9160577"/>
              <a:gd name="connsiteY3" fmla="*/ 2019721 h 2024643"/>
              <a:gd name="connsiteX4" fmla="*/ 9148861 w 9160577"/>
              <a:gd name="connsiteY4" fmla="*/ 1886323 h 2024643"/>
              <a:gd name="connsiteX5" fmla="*/ 9160577 w 9160577"/>
              <a:gd name="connsiteY5" fmla="*/ 0 h 2024643"/>
              <a:gd name="connsiteX6" fmla="*/ 0 w 9160577"/>
              <a:gd name="connsiteY6" fmla="*/ 2627 h 2024643"/>
              <a:gd name="connsiteX7" fmla="*/ 6614 w 9160577"/>
              <a:gd name="connsiteY7" fmla="*/ 1900327 h 2024643"/>
              <a:gd name="connsiteX0" fmla="*/ 6614 w 9160577"/>
              <a:gd name="connsiteY0" fmla="*/ 1900327 h 2040205"/>
              <a:gd name="connsiteX1" fmla="*/ 1255132 w 9160577"/>
              <a:gd name="connsiteY1" fmla="*/ 1814761 h 2040205"/>
              <a:gd name="connsiteX2" fmla="*/ 4916744 w 9160577"/>
              <a:gd name="connsiteY2" fmla="*/ 1972136 h 2040205"/>
              <a:gd name="connsiteX3" fmla="*/ 7084656 w 9160577"/>
              <a:gd name="connsiteY3" fmla="*/ 2019721 h 2040205"/>
              <a:gd name="connsiteX4" fmla="*/ 9148861 w 9160577"/>
              <a:gd name="connsiteY4" fmla="*/ 1886323 h 2040205"/>
              <a:gd name="connsiteX5" fmla="*/ 9160577 w 9160577"/>
              <a:gd name="connsiteY5" fmla="*/ 0 h 2040205"/>
              <a:gd name="connsiteX6" fmla="*/ 0 w 9160577"/>
              <a:gd name="connsiteY6" fmla="*/ 2627 h 2040205"/>
              <a:gd name="connsiteX7" fmla="*/ 6614 w 9160577"/>
              <a:gd name="connsiteY7" fmla="*/ 1900327 h 204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60577" h="2040205">
                <a:moveTo>
                  <a:pt x="6614" y="1900327"/>
                </a:moveTo>
                <a:lnTo>
                  <a:pt x="1255132" y="1814761"/>
                </a:lnTo>
                <a:lnTo>
                  <a:pt x="4916744" y="1972136"/>
                </a:lnTo>
                <a:cubicBezTo>
                  <a:pt x="6069337" y="2064084"/>
                  <a:pt x="6335560" y="2044139"/>
                  <a:pt x="7084656" y="2019721"/>
                </a:cubicBezTo>
                <a:cubicBezTo>
                  <a:pt x="8361433" y="1979731"/>
                  <a:pt x="8460793" y="1930789"/>
                  <a:pt x="9148861" y="1886323"/>
                </a:cubicBezTo>
                <a:cubicBezTo>
                  <a:pt x="9151411" y="1083025"/>
                  <a:pt x="9158026" y="803298"/>
                  <a:pt x="9160577" y="0"/>
                </a:cubicBezTo>
                <a:lnTo>
                  <a:pt x="0" y="2627"/>
                </a:lnTo>
                <a:cubicBezTo>
                  <a:pt x="2205" y="635194"/>
                  <a:pt x="4409" y="1267760"/>
                  <a:pt x="6614" y="19003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799" dirty="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087763BB-71A9-4E90-A8B1-D2EEB9B22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" r="4449"/>
          <a:stretch>
            <a:fillRect/>
          </a:stretch>
        </p:blipFill>
        <p:spPr bwMode="auto">
          <a:xfrm>
            <a:off x="-6348" y="3584575"/>
            <a:ext cx="12212633" cy="294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NHSBT">
            <a:extLst>
              <a:ext uri="{FF2B5EF4-FFF2-40B4-BE49-F238E27FC236}">
                <a16:creationId xmlns:a16="http://schemas.microsoft.com/office/drawing/2014/main" id="{3059F59A-CA69-44E5-8146-E45D76FE88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820" y="354014"/>
            <a:ext cx="250442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559" y="2066926"/>
            <a:ext cx="7770376" cy="1362075"/>
          </a:xfrm>
        </p:spPr>
        <p:txBody>
          <a:bodyPr/>
          <a:lstStyle>
            <a:lvl1pPr algn="l">
              <a:defRPr sz="4999" b="1" cap="none">
                <a:solidFill>
                  <a:srgbClr val="0072C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559" y="2837022"/>
            <a:ext cx="7770376" cy="669607"/>
          </a:xfrm>
        </p:spPr>
        <p:txBody>
          <a:bodyPr/>
          <a:lstStyle>
            <a:lvl1pPr marL="0" indent="0" algn="l">
              <a:buNone/>
              <a:defRPr sz="3499">
                <a:solidFill>
                  <a:srgbClr val="0072C6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0421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NHSBT">
            <a:extLst>
              <a:ext uri="{FF2B5EF4-FFF2-40B4-BE49-F238E27FC236}">
                <a16:creationId xmlns:a16="http://schemas.microsoft.com/office/drawing/2014/main" id="{92957066-BE47-4069-9E94-BAEB2A62C9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532" y="277814"/>
            <a:ext cx="1907678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31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8305800" cy="6858000"/>
          </a:xfrm>
          <a:prstGeom prst="rect">
            <a:avLst/>
          </a:prstGeom>
          <a:solidFill>
            <a:srgbClr val="43165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748" y="2974431"/>
            <a:ext cx="3009564" cy="909138"/>
          </a:xfrm>
          <a:prstGeom prst="rect">
            <a:avLst/>
          </a:prstGeom>
        </p:spPr>
      </p:pic>
      <p:sp>
        <p:nvSpPr>
          <p:cNvPr id="9" name="Title 1" title="Main presentation title"/>
          <p:cNvSpPr>
            <a:spLocks noGrp="1"/>
          </p:cNvSpPr>
          <p:nvPr>
            <p:ph type="ctrTitle" hasCustomPrompt="1"/>
          </p:nvPr>
        </p:nvSpPr>
        <p:spPr>
          <a:xfrm>
            <a:off x="838200" y="1657351"/>
            <a:ext cx="6096000" cy="185261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Insert title here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6096000" cy="76556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574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389845"/>
            <a:ext cx="2334612" cy="70524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solidFill>
            <a:srgbClr val="431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275127"/>
            <a:ext cx="8687400" cy="5265373"/>
          </a:xfrm>
          <a:prstGeom prst="rect">
            <a:avLst/>
          </a:prstGeom>
        </p:spPr>
        <p:txBody>
          <a:bodyPr numCol="1" spcCol="54000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b="1" baseline="0">
                <a:solidFill>
                  <a:srgbClr val="43165E"/>
                </a:solidFill>
              </a:defRPr>
            </a:lvl1pPr>
            <a:lvl2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3pPr>
            <a:lvl4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  <a:lvl5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This is a contents slide</a:t>
            </a:r>
          </a:p>
          <a:p>
            <a:pPr lvl="0"/>
            <a:r>
              <a:rPr lang="en-US" dirty="0"/>
              <a:t>Use each line to represent</a:t>
            </a:r>
          </a:p>
          <a:p>
            <a:pPr lvl="0"/>
            <a:r>
              <a:rPr lang="en-US" dirty="0"/>
              <a:t>a section or topic in your</a:t>
            </a:r>
          </a:p>
          <a:p>
            <a:pPr lvl="0"/>
            <a:r>
              <a:rPr lang="en-US" dirty="0"/>
              <a:t>presentation</a:t>
            </a:r>
          </a:p>
          <a:p>
            <a:pPr lvl="0"/>
            <a:r>
              <a:rPr lang="en-US" dirty="0"/>
              <a:t>Subject five</a:t>
            </a:r>
          </a:p>
          <a:p>
            <a:pPr lvl="0"/>
            <a:r>
              <a:rPr lang="en-US" dirty="0"/>
              <a:t>Subject six</a:t>
            </a:r>
          </a:p>
          <a:p>
            <a:pPr lvl="0"/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28264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rgbClr val="4316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600" y="388800"/>
            <a:ext cx="2331705" cy="7056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00000" rIns="900000" anchor="ctr" anchorCtr="1"/>
          <a:lstStyle>
            <a:lvl1pPr marL="0" indent="0">
              <a:buNone/>
              <a:defRPr sz="4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slide for a new section</a:t>
            </a:r>
          </a:p>
        </p:txBody>
      </p:sp>
    </p:spTree>
    <p:extLst>
      <p:ext uri="{BB962C8B-B14F-4D97-AF65-F5344CB8AC3E}">
        <p14:creationId xmlns:p14="http://schemas.microsoft.com/office/powerpoint/2010/main" val="98740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 first text slide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1750710"/>
          </a:xfrm>
          <a:prstGeom prst="rect">
            <a:avLst/>
          </a:prstGeom>
          <a:solidFill>
            <a:srgbClr val="43165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600" y="388800"/>
            <a:ext cx="2331705" cy="705600"/>
          </a:xfrm>
          <a:prstGeom prst="rect">
            <a:avLst/>
          </a:prstGeom>
        </p:spPr>
      </p:pic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838200" y="217641"/>
            <a:ext cx="8492836" cy="877452"/>
          </a:xfrm>
          <a:prstGeom prst="rect">
            <a:avLst/>
          </a:prstGeom>
        </p:spPr>
        <p:txBody>
          <a:bodyPr anchor="b" anchorCtr="0"/>
          <a:lstStyle>
            <a:lvl1pPr>
              <a:defRPr sz="3200" b="1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Slide title goes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1968351"/>
            <a:ext cx="8687400" cy="4572149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3pPr>
            <a:lvl4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  <a:lvl5pPr indent="-468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691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C8A79FFC-DFC2-4BBA-A1F4-436692949A3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442" y="979489"/>
            <a:ext cx="930509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E3992C8B-4674-4728-AAB1-D73CCC962F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442" y="2089150"/>
            <a:ext cx="930509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699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defTabSz="457063" rtl="0" eaLnBrk="0" fontAlgn="base" hangingPunct="0">
        <a:spcBef>
          <a:spcPct val="0"/>
        </a:spcBef>
        <a:spcAft>
          <a:spcPct val="0"/>
        </a:spcAft>
        <a:defRPr sz="3799" b="1" kern="1200">
          <a:solidFill>
            <a:srgbClr val="0072C6"/>
          </a:solidFill>
          <a:latin typeface="+mj-lt"/>
          <a:ea typeface="+mj-ea"/>
          <a:cs typeface="+mj-cs"/>
        </a:defRPr>
      </a:lvl1pPr>
      <a:lvl2pPr algn="l" defTabSz="457063" rtl="0" eaLnBrk="0" fontAlgn="base" hangingPunct="0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2pPr>
      <a:lvl3pPr algn="l" defTabSz="457063" rtl="0" eaLnBrk="0" fontAlgn="base" hangingPunct="0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3pPr>
      <a:lvl4pPr algn="l" defTabSz="457063" rtl="0" eaLnBrk="0" fontAlgn="base" hangingPunct="0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4pPr>
      <a:lvl5pPr algn="l" defTabSz="457063" rtl="0" eaLnBrk="0" fontAlgn="base" hangingPunct="0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5pPr>
      <a:lvl6pPr marL="457063" algn="l" defTabSz="457063" rtl="0" fontAlgn="base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6pPr>
      <a:lvl7pPr marL="914126" algn="l" defTabSz="457063" rtl="0" fontAlgn="base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7pPr>
      <a:lvl8pPr marL="1371189" algn="l" defTabSz="457063" rtl="0" fontAlgn="base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8pPr>
      <a:lvl9pPr marL="1828251" algn="l" defTabSz="457063" rtl="0" fontAlgn="base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9pPr>
    </p:titleStyle>
    <p:bodyStyle>
      <a:lvl1pPr marL="177747" indent="-177747" algn="l" defTabSz="457063" rtl="0" eaLnBrk="0" fontAlgn="base" hangingPunct="0">
        <a:spcBef>
          <a:spcPts val="800"/>
        </a:spcBef>
        <a:spcAft>
          <a:spcPts val="800"/>
        </a:spcAft>
        <a:buClr>
          <a:srgbClr val="0072C6"/>
        </a:buClr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47541" indent="-269794" algn="l" defTabSz="457063" rtl="0" eaLnBrk="0" fontAlgn="base" hangingPunct="0">
        <a:spcBef>
          <a:spcPts val="400"/>
        </a:spcBef>
        <a:spcAft>
          <a:spcPct val="0"/>
        </a:spcAft>
        <a:buFont typeface="Arial" panose="020B0604020202020204" pitchFamily="34" charset="0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2pPr>
      <a:lvl3pPr marL="625287" indent="-177747" algn="l" defTabSz="457063" rtl="0" eaLnBrk="0" fontAlgn="base" hangingPunct="0">
        <a:spcBef>
          <a:spcPts val="400"/>
        </a:spcBef>
        <a:spcAft>
          <a:spcPct val="0"/>
        </a:spcAft>
        <a:buFont typeface="Lucida Grande" charset="0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3pPr>
      <a:lvl4pPr marL="895081" indent="-269794" algn="l" defTabSz="457063" rtl="0" eaLnBrk="0" fontAlgn="base" hangingPunct="0">
        <a:spcBef>
          <a:spcPts val="400"/>
        </a:spcBef>
        <a:spcAft>
          <a:spcPct val="0"/>
        </a:spcAft>
        <a:buFont typeface="Lucida Grande" charset="0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4pPr>
      <a:lvl5pPr marL="1164875" indent="-269794" algn="l" defTabSz="457063" rtl="0" eaLnBrk="0" fontAlgn="base" hangingPunct="0">
        <a:spcBef>
          <a:spcPts val="400"/>
        </a:spcBef>
        <a:spcAft>
          <a:spcPct val="0"/>
        </a:spcAft>
        <a:buFont typeface="Lucida Grande" charset="0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27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>
            <a:extLst>
              <a:ext uri="{FF2B5EF4-FFF2-40B4-BE49-F238E27FC236}">
                <a16:creationId xmlns:a16="http://schemas.microsoft.com/office/drawing/2014/main" id="{EBCADBAF-970E-4211-86C9-7D3E5A83799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442" y="979489"/>
            <a:ext cx="930509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43" name="Text Placeholder 2">
            <a:extLst>
              <a:ext uri="{FF2B5EF4-FFF2-40B4-BE49-F238E27FC236}">
                <a16:creationId xmlns:a16="http://schemas.microsoft.com/office/drawing/2014/main" id="{52C3CE5F-5999-47D0-B189-E9B90C96E9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442" y="2089150"/>
            <a:ext cx="930509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45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 algn="l" defTabSz="457063" rtl="0" eaLnBrk="0" fontAlgn="base" hangingPunct="0">
        <a:spcBef>
          <a:spcPct val="0"/>
        </a:spcBef>
        <a:spcAft>
          <a:spcPct val="0"/>
        </a:spcAft>
        <a:defRPr sz="3799" b="1" kern="1200">
          <a:solidFill>
            <a:srgbClr val="0072C6"/>
          </a:solidFill>
          <a:latin typeface="+mj-lt"/>
          <a:ea typeface="+mj-ea"/>
          <a:cs typeface="+mj-cs"/>
        </a:defRPr>
      </a:lvl1pPr>
      <a:lvl2pPr algn="l" defTabSz="457063" rtl="0" eaLnBrk="0" fontAlgn="base" hangingPunct="0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2pPr>
      <a:lvl3pPr algn="l" defTabSz="457063" rtl="0" eaLnBrk="0" fontAlgn="base" hangingPunct="0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3pPr>
      <a:lvl4pPr algn="l" defTabSz="457063" rtl="0" eaLnBrk="0" fontAlgn="base" hangingPunct="0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4pPr>
      <a:lvl5pPr algn="l" defTabSz="457063" rtl="0" eaLnBrk="0" fontAlgn="base" hangingPunct="0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5pPr>
      <a:lvl6pPr marL="457063" algn="l" defTabSz="457063" rtl="0" fontAlgn="base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6pPr>
      <a:lvl7pPr marL="914126" algn="l" defTabSz="457063" rtl="0" fontAlgn="base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7pPr>
      <a:lvl8pPr marL="1371189" algn="l" defTabSz="457063" rtl="0" fontAlgn="base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8pPr>
      <a:lvl9pPr marL="1828251" algn="l" defTabSz="457063" rtl="0" fontAlgn="base">
        <a:spcBef>
          <a:spcPct val="0"/>
        </a:spcBef>
        <a:spcAft>
          <a:spcPct val="0"/>
        </a:spcAft>
        <a:defRPr sz="3799" b="1">
          <a:solidFill>
            <a:srgbClr val="0072C6"/>
          </a:solidFill>
          <a:latin typeface="Arial" panose="020B0604020202020204" pitchFamily="34" charset="0"/>
        </a:defRPr>
      </a:lvl9pPr>
    </p:titleStyle>
    <p:bodyStyle>
      <a:lvl1pPr marL="177747" indent="-177747" algn="l" defTabSz="457063" rtl="0" eaLnBrk="0" fontAlgn="base" hangingPunct="0">
        <a:spcBef>
          <a:spcPts val="800"/>
        </a:spcBef>
        <a:spcAft>
          <a:spcPts val="800"/>
        </a:spcAft>
        <a:buClr>
          <a:srgbClr val="0072C6"/>
        </a:buClr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47541" indent="-269794" algn="l" defTabSz="457063" rtl="0" eaLnBrk="0" fontAlgn="base" hangingPunct="0">
        <a:spcBef>
          <a:spcPts val="400"/>
        </a:spcBef>
        <a:spcAft>
          <a:spcPct val="0"/>
        </a:spcAft>
        <a:buFont typeface="Arial" panose="020B0604020202020204" pitchFamily="34" charset="0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2pPr>
      <a:lvl3pPr marL="625287" indent="-177747" algn="l" defTabSz="457063" rtl="0" eaLnBrk="0" fontAlgn="base" hangingPunct="0">
        <a:spcBef>
          <a:spcPts val="400"/>
        </a:spcBef>
        <a:spcAft>
          <a:spcPct val="0"/>
        </a:spcAft>
        <a:buFont typeface="Lucida Grande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3pPr>
      <a:lvl4pPr marL="895081" indent="-269794" algn="l" defTabSz="457063" rtl="0" eaLnBrk="0" fontAlgn="base" hangingPunct="0">
        <a:spcBef>
          <a:spcPts val="400"/>
        </a:spcBef>
        <a:spcAft>
          <a:spcPct val="0"/>
        </a:spcAft>
        <a:buFont typeface="Lucida Grande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4pPr>
      <a:lvl5pPr marL="1164875" indent="-269794" algn="l" defTabSz="457063" rtl="0" eaLnBrk="0" fontAlgn="base" hangingPunct="0">
        <a:spcBef>
          <a:spcPts val="400"/>
        </a:spcBef>
        <a:spcAft>
          <a:spcPct val="0"/>
        </a:spcAft>
        <a:buFont typeface="Lucida Grande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report@hta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ontent.hta.gov.uk/sites/default/files/2024-03/The%20Human%20Tissue%20Act%202004%20%28Supply%20of%20Information%20about%20Transplants%29%20Regulations%202024.pdf" TargetMode="External"/><Relationship Id="rId5" Type="http://schemas.openxmlformats.org/officeDocument/2006/relationships/hyperlink" Target="https://www.legislation.gov.uk/uksi/2024/262/contents/made" TargetMode="External"/><Relationship Id="rId4" Type="http://schemas.openxmlformats.org/officeDocument/2006/relationships/hyperlink" Target="https://www.hta.gov.uk/news/supply-information-about-transplants-regulations-202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declarationofistanbul.org/resources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1E90E5-327A-B52E-5748-D6C985AE5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594" y="4430945"/>
            <a:ext cx="1430169" cy="14301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F32F59-7DCF-ED13-73DA-78C36CD3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85" y="1609905"/>
            <a:ext cx="8503401" cy="1362075"/>
          </a:xfrm>
        </p:spPr>
        <p:txBody>
          <a:bodyPr/>
          <a:lstStyle/>
          <a:p>
            <a:r>
              <a:rPr lang="en-GB" dirty="0"/>
              <a:t>Travel for Transplantation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51F3E-403E-EBFD-E0B4-F40159D1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7072" y="2637176"/>
            <a:ext cx="9956281" cy="669607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Lisa Burnapp</a:t>
            </a:r>
          </a:p>
          <a:p>
            <a:pPr eaLnBrk="1" hangingPunct="1"/>
            <a:r>
              <a:rPr lang="en-US" alt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Consultant Nurse</a:t>
            </a:r>
          </a:p>
          <a:p>
            <a:pPr eaLnBrk="1" hangingPunct="1"/>
            <a:r>
              <a:rPr lang="en-US" alt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Associate Medical Director - Living Donation and Transplantation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67E4E8-CD65-0554-B4F8-413C6FD11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0198" y="4430945"/>
            <a:ext cx="1385276" cy="9235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F95760-3C0A-ED61-0D6D-A95E70E91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3399" y="4892703"/>
            <a:ext cx="1005205" cy="7040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8DC396-B8CE-086F-3872-FD913E143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7068" y="4207099"/>
            <a:ext cx="1005205" cy="9278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937B62-74DB-9164-1077-5E6B4E120995}"/>
              </a:ext>
            </a:extLst>
          </p:cNvPr>
          <p:cNvSpPr txBox="1"/>
          <p:nvPr/>
        </p:nvSpPr>
        <p:spPr>
          <a:xfrm>
            <a:off x="182121" y="6235401"/>
            <a:ext cx="6750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dirty="0">
                <a:solidFill>
                  <a:schemeClr val="bg1"/>
                </a:solidFill>
              </a:rPr>
              <a:t>Recipient and Living Donor Coordinator Induction, </a:t>
            </a:r>
            <a:r>
              <a:rPr lang="en-GB" dirty="0">
                <a:solidFill>
                  <a:schemeClr val="bg1"/>
                </a:solidFill>
                <a:latin typeface="Arial"/>
              </a:rPr>
              <a:t>October 2025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82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506CDC-ED9B-C941-7948-91CEFA07E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465" y="2376762"/>
            <a:ext cx="2695535" cy="30212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F32F59-7DCF-ED13-73DA-78C36CD3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59" y="1944709"/>
            <a:ext cx="8503401" cy="1362075"/>
          </a:xfrm>
        </p:spPr>
        <p:txBody>
          <a:bodyPr/>
          <a:lstStyle/>
          <a:p>
            <a:r>
              <a:rPr lang="en-GB" dirty="0"/>
              <a:t>Duty to Report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51F3E-403E-EBFD-E0B4-F40159D1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559" y="2971980"/>
            <a:ext cx="9956281" cy="669607"/>
          </a:xfrm>
        </p:spPr>
        <p:txBody>
          <a:bodyPr/>
          <a:lstStyle/>
          <a:p>
            <a:r>
              <a:rPr lang="en-GB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Human Tissue Act 2004 (Supply of Information about Transplants) Regulations 2024</a:t>
            </a:r>
            <a:endParaRPr lang="en-GB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974D52-871B-F5CA-89C0-B1CB60F25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876"/>
            <a:ext cx="2853175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98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A2D9A4-3E15-4CD3-AA28-469B322E0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53175" cy="1597290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507725" y="2083571"/>
            <a:ext cx="1155219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Came into force on 1 April 2024 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Introduced under section 34 of the Human Tissue Act 2004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Apply to England, Wales and Northern Ireland 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Parallel legislation in Scotland (from 1</a:t>
            </a:r>
            <a:r>
              <a:rPr kumimoji="0" lang="en-GB" sz="2800" b="0" i="0" u="none" strike="noStrike" kern="1200" cap="none" spc="0" normalizeH="0" baseline="3000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July)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Failing to report under the Regulations is an offence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Reporting is direct to the Human Tissue Authority (HTA)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507725" y="1303655"/>
            <a:ext cx="11267990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2024 Regulations- the headlines*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52686E-2922-AC81-FEF3-50C787D8E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1100" y="4459732"/>
            <a:ext cx="2019300" cy="2266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0E17A0-F06F-12AC-43F8-676528F97DD1}"/>
              </a:ext>
            </a:extLst>
          </p:cNvPr>
          <p:cNvSpPr txBox="1"/>
          <p:nvPr/>
        </p:nvSpPr>
        <p:spPr>
          <a:xfrm>
            <a:off x="1531295" y="6055838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1708208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A18F5-0B20-9ADA-FC15-1F1680029E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968351"/>
            <a:ext cx="10515599" cy="45721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100" b="1" dirty="0">
                <a:latin typeface="Calibri" panose="020F0502020204030204" pitchFamily="34" charset="0"/>
                <a:cs typeface="Calibri" panose="020F0502020204030204" pitchFamily="34" charset="0"/>
              </a:rPr>
              <a:t> 1 April 2024 </a:t>
            </a:r>
          </a:p>
          <a:p>
            <a:pPr marL="457200" indent="-457200"/>
            <a:r>
              <a:rPr lang="en-GB" sz="3100" dirty="0">
                <a:latin typeface="Calibri" panose="020F0502020204030204" pitchFamily="34" charset="0"/>
                <a:cs typeface="Calibri" panose="020F0502020204030204" pitchFamily="34" charset="0"/>
              </a:rPr>
              <a:t>Human Tissue Act 2004 (Supply of Information about Transplants) Regulations 2024 came into force. These Regulations make it mandatory for ‘relevant clinicians’ in England, Wales and Northern Ireland to report:  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7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GB" sz="2700" b="1" dirty="0">
                <a:latin typeface="Calibri" panose="020F0502020204030204" pitchFamily="34" charset="0"/>
                <a:cs typeface="Calibri" panose="020F0502020204030204" pitchFamily="34" charset="0"/>
              </a:rPr>
              <a:t>reasonable suspicion </a:t>
            </a:r>
            <a:r>
              <a:rPr lang="en-GB" sz="2700" dirty="0">
                <a:latin typeface="Calibri" panose="020F0502020204030204" pitchFamily="34" charset="0"/>
                <a:cs typeface="Calibri" panose="020F0502020204030204" pitchFamily="34" charset="0"/>
              </a:rPr>
              <a:t>that an </a:t>
            </a:r>
            <a:r>
              <a:rPr lang="en-GB" sz="2700" b="1" dirty="0">
                <a:latin typeface="Calibri" panose="020F0502020204030204" pitchFamily="34" charset="0"/>
                <a:cs typeface="Calibri" panose="020F0502020204030204" pitchFamily="34" charset="0"/>
              </a:rPr>
              <a:t>organ donation and transplantation related offence</a:t>
            </a:r>
            <a:r>
              <a:rPr lang="en-GB" sz="2700" dirty="0">
                <a:latin typeface="Calibri" panose="020F0502020204030204" pitchFamily="34" charset="0"/>
                <a:cs typeface="Calibri" panose="020F0502020204030204" pitchFamily="34" charset="0"/>
              </a:rPr>
              <a:t> may have been committed under the </a:t>
            </a:r>
            <a:r>
              <a:rPr lang="en-GB" sz="2700" b="1" dirty="0">
                <a:latin typeface="Calibri" panose="020F0502020204030204" pitchFamily="34" charset="0"/>
                <a:cs typeface="Calibri" panose="020F0502020204030204" pitchFamily="34" charset="0"/>
              </a:rPr>
              <a:t>Human Tissue Act or Modern Slavery legislation 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7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GB" sz="2700" b="1" dirty="0">
                <a:latin typeface="Calibri" panose="020F0502020204030204" pitchFamily="34" charset="0"/>
                <a:cs typeface="Calibri" panose="020F0502020204030204" pitchFamily="34" charset="0"/>
              </a:rPr>
              <a:t>patient who has received an organ transplant outside the UK</a:t>
            </a:r>
            <a:r>
              <a:rPr lang="en-GB" sz="27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A5C1421-1DD7-2C3D-B089-B708560F6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52" y="365125"/>
            <a:ext cx="9101272" cy="1325563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</a:rPr>
              <a:t>The Human Tissue Act 2004 (Supply of Information about Transplants) Regulations 2024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DF7804-1142-F0FF-9938-DF25F05B5838}"/>
              </a:ext>
            </a:extLst>
          </p:cNvPr>
          <p:cNvSpPr txBox="1"/>
          <p:nvPr/>
        </p:nvSpPr>
        <p:spPr>
          <a:xfrm>
            <a:off x="3194724" y="6355834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379611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89DA59-DFCC-3C94-3F21-6AAC86D10E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661" y="1968351"/>
            <a:ext cx="10767700" cy="4705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Under regulation 2</a:t>
            </a:r>
          </a:p>
          <a:p>
            <a:pPr marL="457200" indent="-457200"/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‘Relevant clinicians’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statutory duty to report,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whether they work in a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transplant centre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non-transplant centre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14400" lvl="2" indent="0">
              <a:buNone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a. a specialist nurse involved in living donor care</a:t>
            </a:r>
          </a:p>
          <a:p>
            <a:pPr marL="914400" lvl="2" indent="0">
              <a:buNone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b. a specialist nurse involved in recipient care</a:t>
            </a:r>
          </a:p>
          <a:p>
            <a:pPr marL="914400" lvl="2" indent="0">
              <a:buNone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c. a transplant surgeon</a:t>
            </a:r>
          </a:p>
          <a:p>
            <a:pPr marL="914400" lvl="2" indent="0">
              <a:buNone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d. a physician involved in living donor care</a:t>
            </a:r>
          </a:p>
          <a:p>
            <a:pPr marL="914400" lvl="2" indent="0">
              <a:buNone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e. a physician involved in recipient care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F0D599-903F-073F-C016-CEBF93037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25441" cy="1325563"/>
          </a:xfrm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</a:rPr>
              <a:t>Who is required to report?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D06D26-862F-8FF4-6C39-911AA7AA4037}"/>
              </a:ext>
            </a:extLst>
          </p:cNvPr>
          <p:cNvSpPr txBox="1"/>
          <p:nvPr/>
        </p:nvSpPr>
        <p:spPr>
          <a:xfrm>
            <a:off x="3194724" y="6355834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3095534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E78605-06BD-7D97-1B09-AEC131A1DF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968351"/>
            <a:ext cx="10860993" cy="4572149"/>
          </a:xfrm>
        </p:spPr>
        <p:txBody>
          <a:bodyPr>
            <a:normAutofit/>
          </a:bodyPr>
          <a:lstStyle/>
          <a:p>
            <a:pPr marL="457200" indent="-457200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reporting a reasonable suspicion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, the clinician must share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certain information required by the Regulations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– this includes: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Information about the clinician submitting the report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Information and a description about the reasonable suspicion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organ believed to have been transplanted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full name, date of birth and gender of the donor (or potential donor) and the recipient (or potential recipient) and any other person(s) believed to have been involved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relationship between the donor and recipient, if one exists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F1517C-89C3-5E74-E3D2-E9898DDE6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chemeClr val="bg1"/>
                </a:solidFill>
              </a:rPr>
              <a:t>Reporting of a ‘Reasonable Suspicion</a:t>
            </a:r>
            <a:r>
              <a:rPr lang="en-GB" dirty="0">
                <a:solidFill>
                  <a:schemeClr val="bg1"/>
                </a:solidFill>
              </a:rPr>
              <a:t>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281EF5-167C-F604-EF68-016339E03C83}"/>
              </a:ext>
            </a:extLst>
          </p:cNvPr>
          <p:cNvSpPr txBox="1"/>
          <p:nvPr/>
        </p:nvSpPr>
        <p:spPr>
          <a:xfrm>
            <a:off x="3194724" y="6355834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708424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52686E-2922-AC81-FEF3-50C787D8E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1100" y="4459732"/>
            <a:ext cx="2019300" cy="2266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A2D9A4-3E15-4CD3-AA28-469B322E0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53175" cy="1597290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416285" y="1901145"/>
            <a:ext cx="1156235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You can report even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if you are not certain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that an offence has been committed 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When reporting a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reasonable suspicion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clinicians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must not alert the donor or recipient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Grounds for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‘reasonable suspicion’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may include:</a:t>
            </a:r>
          </a:p>
          <a:p>
            <a:pPr marL="634947" marR="0" lvl="1" indent="-45720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Where the work up of a living donor is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not progressed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non-clinical reasons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(e.g. due to suspicion that a donor has, or will be, rewarded for their donation)</a:t>
            </a:r>
          </a:p>
          <a:p>
            <a:pPr marL="634947" marR="0" lvl="1" indent="-45720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If the donor has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changing or conflicting account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about their reasons for donating</a:t>
            </a:r>
          </a:p>
          <a:p>
            <a:pPr marL="634947" marR="0" lvl="1" indent="-45720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If a recipient states a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clear intent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 seek a transplant outside the UK in       circumstances where there is concern that an offence may take place</a:t>
            </a: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462005" y="1212442"/>
            <a:ext cx="11313710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What constitutes ‘reasonable suspicion’?* 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1AA161-BCB4-5CCD-4BD1-9A9DBE1D251A}"/>
              </a:ext>
            </a:extLst>
          </p:cNvPr>
          <p:cNvSpPr txBox="1"/>
          <p:nvPr/>
        </p:nvSpPr>
        <p:spPr>
          <a:xfrm>
            <a:off x="1541455" y="6208238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968658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B1FFA-737B-C83B-2D21-0FD785D5C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AD2293-0FE3-6068-F8BD-DAC8FA02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8373"/>
            <a:ext cx="10515600" cy="1325563"/>
          </a:xfrm>
        </p:spPr>
        <p:txBody>
          <a:bodyPr/>
          <a:lstStyle/>
          <a:p>
            <a:r>
              <a:rPr lang="en-GB" sz="4400" dirty="0">
                <a:solidFill>
                  <a:schemeClr val="bg1"/>
                </a:solidFill>
              </a:rPr>
              <a:t>What </a:t>
            </a:r>
            <a:r>
              <a:rPr lang="en-GB" dirty="0">
                <a:solidFill>
                  <a:schemeClr val="bg1"/>
                </a:solidFill>
              </a:rPr>
              <a:t>is the HTA’s role?</a:t>
            </a:r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5BE1A13-6664-FFB7-3CC9-E53D82071461}"/>
              </a:ext>
            </a:extLst>
          </p:cNvPr>
          <p:cNvGraphicFramePr/>
          <p:nvPr/>
        </p:nvGraphicFramePr>
        <p:xfrm>
          <a:off x="2061817" y="1787559"/>
          <a:ext cx="6943035" cy="5015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1784BBA-551B-7739-B65A-34E29AA3DB5D}"/>
              </a:ext>
            </a:extLst>
          </p:cNvPr>
          <p:cNvSpPr txBox="1"/>
          <p:nvPr/>
        </p:nvSpPr>
        <p:spPr>
          <a:xfrm>
            <a:off x="6205883" y="6469627"/>
            <a:ext cx="58232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Adapted from a slide provided by Jess Porter, Head of Regulation, HTA</a:t>
            </a:r>
          </a:p>
        </p:txBody>
      </p:sp>
    </p:spTree>
    <p:extLst>
      <p:ext uri="{BB962C8B-B14F-4D97-AF65-F5344CB8AC3E}">
        <p14:creationId xmlns:p14="http://schemas.microsoft.com/office/powerpoint/2010/main" val="1741418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284754-487F-C051-5666-FE65D77C90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968351"/>
            <a:ext cx="10442249" cy="4572149"/>
          </a:xfrm>
        </p:spPr>
        <p:txBody>
          <a:bodyPr>
            <a:normAutofit/>
          </a:bodyPr>
          <a:lstStyle/>
          <a:p>
            <a:pPr marL="457200" indent="-457200"/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Failure to comply with the Regulations is an offence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(section 34 of the HT Act) a person found guilty is liable on summary conviction to: </a:t>
            </a:r>
          </a:p>
          <a:p>
            <a:pPr marL="914400" lvl="2" indent="0">
              <a:buNone/>
            </a:pP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a fine not exceeding level 3 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on the standard scale (i.e., £1,000) for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failing to comply without a reasonable excuse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, or </a:t>
            </a:r>
          </a:p>
          <a:p>
            <a:pPr marL="914400" lvl="2" indent="0">
              <a:buNone/>
            </a:pP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a fine not exceeding level 5 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on the standard scale (i.e., an unlimited fine) for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knowingly or recklessly supplying information that is false or misleading</a:t>
            </a:r>
            <a:endParaRPr lang="en-GB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CD4C31-59A1-B69E-E0EB-1F158728E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chemeClr val="bg1"/>
                </a:solidFill>
              </a:rPr>
              <a:t>Failure to comply with the regulations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A8B1C7-1173-006B-00CC-8BF2BB93FB8E}"/>
              </a:ext>
            </a:extLst>
          </p:cNvPr>
          <p:cNvSpPr txBox="1"/>
          <p:nvPr/>
        </p:nvSpPr>
        <p:spPr>
          <a:xfrm>
            <a:off x="3194724" y="6355834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2609625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D2A67-8A78-C6FB-FF54-E7E88159E2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968351"/>
            <a:ext cx="10582275" cy="4572149"/>
          </a:xfrm>
        </p:spPr>
        <p:txBody>
          <a:bodyPr>
            <a:normAutofit/>
          </a:bodyPr>
          <a:lstStyle/>
          <a:p>
            <a:r>
              <a:rPr lang="en-GB" sz="3500" b="1" dirty="0">
                <a:latin typeface="Calibri" panose="020F0502020204030204" pitchFamily="34" charset="0"/>
                <a:cs typeface="Calibri" panose="020F0502020204030204" pitchFamily="34" charset="0"/>
              </a:rPr>
              <a:t>68 reports since 01 April 2024 </a:t>
            </a:r>
            <a:r>
              <a:rPr lang="en-GB" sz="3500" dirty="0">
                <a:latin typeface="Calibri" panose="020F0502020204030204" pitchFamily="34" charset="0"/>
                <a:cs typeface="Calibri" panose="020F0502020204030204" pitchFamily="34" charset="0"/>
              </a:rPr>
              <a:t>– of these: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000" b="1" dirty="0">
                <a:latin typeface="Calibri" panose="020F0502020204030204" pitchFamily="34" charset="0"/>
                <a:cs typeface="Calibri" panose="020F0502020204030204" pitchFamily="34" charset="0"/>
              </a:rPr>
              <a:t>19 cases </a:t>
            </a:r>
            <a:r>
              <a:rPr lang="en-GB" sz="3000" dirty="0">
                <a:latin typeface="Calibri" panose="020F0502020204030204" pitchFamily="34" charset="0"/>
                <a:cs typeface="Calibri" panose="020F0502020204030204" pitchFamily="34" charset="0"/>
              </a:rPr>
              <a:t>- referred by HTA to police for further investigation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0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000" b="1" dirty="0">
                <a:latin typeface="Calibri" panose="020F0502020204030204" pitchFamily="34" charset="0"/>
                <a:cs typeface="Calibri" panose="020F0502020204030204" pitchFamily="34" charset="0"/>
              </a:rPr>
              <a:t>cases</a:t>
            </a:r>
            <a:r>
              <a:rPr lang="en-GB" sz="3000" dirty="0">
                <a:latin typeface="Calibri" panose="020F0502020204030204" pitchFamily="34" charset="0"/>
                <a:cs typeface="Calibri" panose="020F0502020204030204" pitchFamily="34" charset="0"/>
              </a:rPr>
              <a:t> – police investigation completed, no further action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000" b="1" dirty="0">
                <a:latin typeface="Calibri" panose="020F0502020204030204" pitchFamily="34" charset="0"/>
                <a:cs typeface="Calibri" panose="020F0502020204030204" pitchFamily="34" charset="0"/>
              </a:rPr>
              <a:t>17 cases </a:t>
            </a:r>
            <a:r>
              <a:rPr lang="en-GB" sz="3000" dirty="0">
                <a:latin typeface="Calibri" panose="020F0502020204030204" pitchFamily="34" charset="0"/>
                <a:cs typeface="Calibri" panose="020F0502020204030204" pitchFamily="34" charset="0"/>
              </a:rPr>
              <a:t>- not referred to police following HTA review of information / documentation to  provide assurance the transplant was accessed legitimately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000" b="1" dirty="0">
                <a:latin typeface="Calibri" panose="020F0502020204030204" pitchFamily="34" charset="0"/>
                <a:cs typeface="Calibri" panose="020F0502020204030204" pitchFamily="34" charset="0"/>
              </a:rPr>
              <a:t>32 cases </a:t>
            </a:r>
            <a:r>
              <a:rPr lang="en-GB" sz="3000" dirty="0">
                <a:latin typeface="Calibri" panose="020F0502020204030204" pitchFamily="34" charset="0"/>
                <a:cs typeface="Calibri" panose="020F0502020204030204" pitchFamily="34" charset="0"/>
              </a:rPr>
              <a:t>- under review pending HTA decision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F0EC1B-B712-6E5B-D4A4-AACD99443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chemeClr val="bg1"/>
                </a:solidFill>
              </a:rPr>
              <a:t>Activity to date*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790C9F-5A02-8B40-3018-99E09E819FBB}"/>
              </a:ext>
            </a:extLst>
          </p:cNvPr>
          <p:cNvSpPr txBox="1"/>
          <p:nvPr/>
        </p:nvSpPr>
        <p:spPr>
          <a:xfrm>
            <a:off x="8215719" y="6448831"/>
            <a:ext cx="3796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Data provided by HTA, June 2025</a:t>
            </a:r>
          </a:p>
        </p:txBody>
      </p:sp>
    </p:spTree>
    <p:extLst>
      <p:ext uri="{BB962C8B-B14F-4D97-AF65-F5344CB8AC3E}">
        <p14:creationId xmlns:p14="http://schemas.microsoft.com/office/powerpoint/2010/main" val="2336187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52686E-2922-AC81-FEF3-50C787D8E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700" y="4591050"/>
            <a:ext cx="2019300" cy="2266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A2D9A4-3E15-4CD3-AA28-469B322E0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53175" cy="1597290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325785" y="1987017"/>
            <a:ext cx="1102293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legislation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does not apply retrospectively</a:t>
            </a:r>
          </a:p>
          <a:p>
            <a:pPr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Report cases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(as soon as reasonably practicable)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or contact the HTA at: </a:t>
            </a:r>
            <a:r>
              <a:rPr kumimoji="0" lang="en-GB" sz="2800" b="0" i="0" u="sng" strike="noStrike" kern="1200" cap="none" spc="0" normalizeH="0" baseline="0" noProof="0" dirty="0">
                <a:ln>
                  <a:noFill/>
                </a:ln>
                <a:solidFill>
                  <a:srgbClr val="4E196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/>
              </a:rPr>
              <a:t>report@hta.gov.uk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The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Duty to Report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applies to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All cases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where a patient receives an organ transplant outside the UK 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Any case within or outside the UK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where there is concern that an offence may have been caused under the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Human Tissue Act 2004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or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Modern Slavery Act 2015 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Does not conflict with any professional advice 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(e.g.; General Medical Council/Nursing and Midwifery Council)</a:t>
            </a: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Vnxlkvnbnnb;n;mn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;.</a:t>
            </a: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325785" y="1304837"/>
            <a:ext cx="11267990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Important to </a:t>
            </a:r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Know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5FD32E-54D5-2457-486B-579535C061A5}"/>
              </a:ext>
            </a:extLst>
          </p:cNvPr>
          <p:cNvSpPr txBox="1"/>
          <p:nvPr/>
        </p:nvSpPr>
        <p:spPr>
          <a:xfrm>
            <a:off x="1541455" y="6208238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4220880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344891" y="1993756"/>
            <a:ext cx="11674389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Not all travel for transplantation is illicit or criminal (i.e. involving payment)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People can and do travel legitimately for organ donation and transplantation</a:t>
            </a:r>
          </a:p>
          <a:p>
            <a:pPr marL="177747" marR="0" lvl="1" indent="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Low level of travel for transplantation in habitual residents from UK but reported activity has increased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Mostly living kidney donation and transplantation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Some deceased donor transplantation cases (returning to the UK)</a:t>
            </a:r>
          </a:p>
          <a:p>
            <a:pPr marL="177747" marR="0" lvl="1" indent="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507451" y="543717"/>
            <a:ext cx="9301916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Context</a:t>
            </a:r>
          </a:p>
        </p:txBody>
      </p:sp>
    </p:spTree>
    <p:extLst>
      <p:ext uri="{BB962C8B-B14F-4D97-AF65-F5344CB8AC3E}">
        <p14:creationId xmlns:p14="http://schemas.microsoft.com/office/powerpoint/2010/main" val="3190601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52686E-2922-AC81-FEF3-50C787D8E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700" y="4591050"/>
            <a:ext cx="2019300" cy="2266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A2D9A4-3E15-4CD3-AA28-469B322E0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53175" cy="1597290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325785" y="2205229"/>
            <a:ext cx="1102293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Engage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with your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hospital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information governance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safeguarding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teams for additional support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HTA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cannot divulge information to clinicians that may compromise a police investigation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Early consultation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with the HTA if in doubt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There is little or no evidence of relationship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You have any other concerns </a:t>
            </a:r>
          </a:p>
          <a:p>
            <a:pPr marL="447541" marR="0" lvl="1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325785" y="1294496"/>
            <a:ext cx="11267990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Useful to Know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5FD32E-54D5-2457-486B-579535C061A5}"/>
              </a:ext>
            </a:extLst>
          </p:cNvPr>
          <p:cNvSpPr txBox="1"/>
          <p:nvPr/>
        </p:nvSpPr>
        <p:spPr>
          <a:xfrm>
            <a:off x="1541455" y="6208238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2359362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52686E-2922-AC81-FEF3-50C787D8E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700" y="4591050"/>
            <a:ext cx="2019300" cy="2266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A2D9A4-3E15-4CD3-AA28-469B322E0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53175" cy="1597290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304525" y="2278380"/>
            <a:ext cx="1086131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 clear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discussions with patients about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The quality, safety and health issues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that may be associated with unlawful organ donation and transplant activity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That professionals are obliged to share information and personal data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with the HTA if they travel outside the UK for an organ transplant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The risk of opening themselves up to prosecution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and being reported to the HTA for possible police referral where an offence may have been committed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The requirement to notify the HTA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of any transplant that has taken place outside the UK</a:t>
            </a: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Vnxlkvnbnnb;n;mn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;.</a:t>
            </a: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462005" y="1343746"/>
            <a:ext cx="11267990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What do patients need to know?*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559D5-1DC8-E405-D1EF-2F783465B39D}"/>
              </a:ext>
            </a:extLst>
          </p:cNvPr>
          <p:cNvSpPr txBox="1"/>
          <p:nvPr/>
        </p:nvSpPr>
        <p:spPr>
          <a:xfrm>
            <a:off x="1541455" y="6208238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4217813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468631" y="1399736"/>
            <a:ext cx="11552195" cy="369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Collaboration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with Human Tissue Authority and National Focal Points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Clinical support and liaison; data sharing agreement; embed legislation across the transplant community; update public and professional guidance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 UK within the European Network of National Focal Points on Travel for Transplantation (NETTA)</a:t>
            </a:r>
          </a:p>
          <a:p>
            <a:pPr marL="177747" marR="0" lvl="1" indent="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Engagement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with the transplant community (professionals and patients)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Information webinars; presentations to clinical advisory group meetings/clinical networks/congresses/patient groups; clinical support and liaison</a:t>
            </a:r>
          </a:p>
          <a:p>
            <a:pPr marL="177747" marR="0" lvl="1" indent="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Monitoring and data collection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UK Transplant Registry and Registry for International Travel for Transplantation Activity (RITTA) </a:t>
            </a:r>
          </a:p>
          <a:p>
            <a:pPr marL="177747" marR="0" lvl="1" indent="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455379" y="327407"/>
            <a:ext cx="11267990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NHSBT’s National Focal Point Role</a:t>
            </a:r>
          </a:p>
        </p:txBody>
      </p:sp>
    </p:spTree>
    <p:extLst>
      <p:ext uri="{BB962C8B-B14F-4D97-AF65-F5344CB8AC3E}">
        <p14:creationId xmlns:p14="http://schemas.microsoft.com/office/powerpoint/2010/main" val="1344888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52686E-2922-AC81-FEF3-50C787D8E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700" y="4591050"/>
            <a:ext cx="2019300" cy="2266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A2D9A4-3E15-4CD3-AA28-469B322E0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53175" cy="1597290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385805" y="1749862"/>
            <a:ext cx="1086131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General information: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sng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Supply of Information about Transplants Regulations 2024 | Events | Human Tissue Authority (hta.gov.uk)</a:t>
            </a:r>
            <a:r>
              <a:rPr kumimoji="0" lang="en-GB" sz="2400" b="0" i="0" u="sng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The Regulations: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sng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Human Tissue Act 2004 (Supply of Information about Transplants) Regulations 2024 (legislation.gov.uk)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Guidance document for clinicians: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sng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Human Tissue Act 2004 (Supply of Information about Transplants) Regulations 2024.pdf (hta.gov.uk)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385805" y="1172162"/>
            <a:ext cx="11267990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Further Resources</a:t>
            </a:r>
          </a:p>
        </p:txBody>
      </p:sp>
    </p:spTree>
    <p:extLst>
      <p:ext uri="{BB962C8B-B14F-4D97-AF65-F5344CB8AC3E}">
        <p14:creationId xmlns:p14="http://schemas.microsoft.com/office/powerpoint/2010/main" val="3985090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52686E-2922-AC81-FEF3-50C787D8E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700" y="4591050"/>
            <a:ext cx="2019300" cy="2266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A2D9A4-3E15-4CD3-AA28-469B322E0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53175" cy="1597290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385805" y="2366250"/>
            <a:ext cx="1086131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Declaration of Istanbul leaflet 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Leaflet on Declaration of Istanbul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 progress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72C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nformation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for donors and recipients- NHSBT website</a:t>
            </a: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385805" y="1354421"/>
            <a:ext cx="11267990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2597146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456925" y="1104137"/>
            <a:ext cx="1155219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NHSBT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Matthew Robb – NFP Representative (data)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Derek Manas – OTDT Medical Director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Human Tissue Authority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Jess Porter - Head of Regulation 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Sumrah Chohan, Anjeli Kara, Michelle Spencer-Williams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Clinical colleagues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prstClr val="black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NHSBT Clinical Team 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prstClr val="black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transplant and non-transplant centres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Others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representatives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Dept. of Health and Social Care (DHSC)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UK Visas and Immigration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Crime Agency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Police</a:t>
            </a:r>
          </a:p>
          <a:p>
            <a:pPr marL="177747" marR="0" lvl="1" indent="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456925" y="340980"/>
            <a:ext cx="9301916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Acknowledgements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758813-57D3-6C15-835F-BF367A723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550" y="2507757"/>
            <a:ext cx="4318000" cy="242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75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3185458-D7F7-14F9-A587-A65C647C28D7}"/>
              </a:ext>
            </a:extLst>
          </p:cNvPr>
          <p:cNvSpPr>
            <a:spLocks/>
          </p:cNvSpPr>
          <p:nvPr/>
        </p:nvSpPr>
        <p:spPr bwMode="auto">
          <a:xfrm>
            <a:off x="457082" y="237980"/>
            <a:ext cx="9936598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76200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spcBef>
                <a:spcPts val="4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spcBef>
                <a:spcPts val="400"/>
              </a:spcBef>
              <a:buFont typeface="Lucida Grande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spcBef>
                <a:spcPts val="400"/>
              </a:spcBef>
              <a:buFont typeface="Lucida Grande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spcBef>
                <a:spcPts val="400"/>
              </a:spcBef>
              <a:buFont typeface="Lucida Grande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7620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What is Travel for Transplantation?*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89F11E-0CA5-9255-0C97-15D3426796B0}"/>
              </a:ext>
            </a:extLst>
          </p:cNvPr>
          <p:cNvSpPr txBox="1"/>
          <p:nvPr/>
        </p:nvSpPr>
        <p:spPr>
          <a:xfrm>
            <a:off x="457082" y="1074871"/>
            <a:ext cx="10787110" cy="5261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64" marR="0" lvl="0" indent="-2856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399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Patients who travel for transplantation abroad </a:t>
            </a:r>
            <a:r>
              <a:rPr kumimoji="0" lang="en-GB" sz="2399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return to their country after the transplant</a:t>
            </a:r>
          </a:p>
          <a:p>
            <a:pPr marL="285664" marR="0" lvl="0" indent="-2856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664" marR="0" lvl="0" indent="-2856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399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Resident recipients </a:t>
            </a:r>
            <a:r>
              <a:rPr kumimoji="0" lang="en-GB" sz="2399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who receive an organ transplant from a </a:t>
            </a:r>
            <a:r>
              <a:rPr kumimoji="0" lang="en-GB" sz="2399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non-resident living donor (e.g. NHS recipient)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1" i="0" u="none" strike="noStrike" kern="1200" cap="none" spc="0" normalizeH="0" baseline="0" noProof="0" dirty="0">
              <a:ln>
                <a:noFill/>
              </a:ln>
              <a:solidFill>
                <a:srgbClr val="00389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664" marR="0" lvl="0" indent="-2856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399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Non-resident recipients</a:t>
            </a:r>
            <a:r>
              <a:rPr kumimoji="0" lang="en-GB" sz="2399" b="0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399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who receive an organ transplant from a </a:t>
            </a:r>
            <a:r>
              <a:rPr kumimoji="0" lang="en-GB" sz="2399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non-resident living donor (e.g. Private Sector)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664" marR="0" lvl="0" indent="-2856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399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Non-resident recipients </a:t>
            </a:r>
            <a:r>
              <a:rPr kumimoji="0" lang="en-GB" sz="2399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who receive an organ transplant from a </a:t>
            </a:r>
            <a:r>
              <a:rPr kumimoji="0" lang="en-GB" sz="2399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resident living donor (e.g. Private Sector)</a:t>
            </a:r>
          </a:p>
          <a:p>
            <a:pPr marL="285664" marR="0" lvl="0" indent="-2856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srgbClr val="0072C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664" marR="0" lvl="0" indent="-2856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399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Transnational living kidney exchange programmes </a:t>
            </a:r>
            <a:r>
              <a:rPr kumimoji="0" lang="en-GB" sz="2399" b="0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where donors and/or recipient travels to participate in a KEP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44694D-191F-5D2B-774C-AF0DA042BC49}"/>
              </a:ext>
            </a:extLst>
          </p:cNvPr>
          <p:cNvSpPr txBox="1"/>
          <p:nvPr/>
        </p:nvSpPr>
        <p:spPr>
          <a:xfrm>
            <a:off x="3004860" y="6396168"/>
            <a:ext cx="9054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 Registry of International Travel for Transplantation Activity (RITTA), Council of Europe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FAAFF7-A610-5324-E967-4C30FE3CBEF9}"/>
              </a:ext>
            </a:extLst>
          </p:cNvPr>
          <p:cNvSpPr/>
          <p:nvPr/>
        </p:nvSpPr>
        <p:spPr>
          <a:xfrm>
            <a:off x="457082" y="966047"/>
            <a:ext cx="11044038" cy="3169074"/>
          </a:xfrm>
          <a:prstGeom prst="roundRect">
            <a:avLst/>
          </a:prstGeom>
          <a:solidFill>
            <a:srgbClr val="FFC000">
              <a:alpha val="25000"/>
            </a:srgbClr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53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A2D9A4-3E15-4CD3-AA28-469B322E0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880" y="1409918"/>
            <a:ext cx="2679003" cy="1499783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462005" y="1958282"/>
            <a:ext cx="1155219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Human Tissue Authority-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Regulator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Department of Health - 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Policy setting; Ministerial liaison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NHS Blood and Transplant -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Focal Point*; clinical liaison and support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Other agencies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Visas and Immigration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Crime Agency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Police 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462005" y="874280"/>
            <a:ext cx="11267990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Multiple Agencies - Roles and Responsibilities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DCDA5B-B6C9-0C9E-2CF1-65C35AC16FA7}"/>
              </a:ext>
            </a:extLst>
          </p:cNvPr>
          <p:cNvSpPr txBox="1"/>
          <p:nvPr/>
        </p:nvSpPr>
        <p:spPr>
          <a:xfrm>
            <a:off x="2292427" y="6170264"/>
            <a:ext cx="9635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Network of National Focal Points on Travel for Transplantation (NETTA), Council of Europe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967851-B879-C345-07E9-5082EF18C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4124" y="4029677"/>
            <a:ext cx="2859272" cy="15972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28506DA-1F39-7F77-B57F-C2E410E63E84}"/>
              </a:ext>
            </a:extLst>
          </p:cNvPr>
          <p:cNvSpPr/>
          <p:nvPr/>
        </p:nvSpPr>
        <p:spPr>
          <a:xfrm>
            <a:off x="2529840" y="5994400"/>
            <a:ext cx="9398495" cy="752543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93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B8F9042-AB40-E7B8-8046-5478ED235C9D}"/>
              </a:ext>
            </a:extLst>
          </p:cNvPr>
          <p:cNvSpPr txBox="1">
            <a:spLocks/>
          </p:cNvSpPr>
          <p:nvPr/>
        </p:nvSpPr>
        <p:spPr bwMode="auto">
          <a:xfrm>
            <a:off x="456925" y="1598664"/>
            <a:ext cx="11552195" cy="33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7747" indent="-177747" algn="l" defTabSz="457063" rtl="0" eaLnBrk="0" fontAlgn="base" hangingPunct="0"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Font typeface="Arial" panose="020B0604020202020204" pitchFamily="34" charset="0"/>
              <a:buChar char="•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54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287" indent="-177747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081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4875" indent="-269794" algn="l" defTabSz="457063" rtl="0" eaLnBrk="0" fontAlgn="base" hangingPunct="0">
              <a:spcBef>
                <a:spcPts val="400"/>
              </a:spcBef>
              <a:spcAft>
                <a:spcPct val="0"/>
              </a:spcAft>
              <a:buFont typeface="Lucida Grande"/>
              <a:buChar char="–"/>
              <a:defRPr sz="2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buFont typeface="Arial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Modern Slavery Act (2015)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Human trafficking for the purposes of organ donation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Human Tissue Acts – (Amendments, July 2022)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Jurisdiction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within and outside the UK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transplantation associated with criminal activity*</a:t>
            </a:r>
          </a:p>
          <a:p>
            <a:pPr marL="177747" marR="0" lvl="0" indent="-177747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0072C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38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Other considerations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General Data Protection Regulations (GDPR)</a:t>
            </a: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Consent law</a:t>
            </a:r>
          </a:p>
          <a:p>
            <a:pPr marL="177747" marR="0" lvl="1" indent="0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541" marR="0" lvl="1" indent="-269794" algn="l" defTabSz="457063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GB" sz="23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47407" marR="0" lvl="1" indent="-269713" algn="r" defTabSz="456926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72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885503-26D9-79D6-51B8-AE48607DCF41}"/>
              </a:ext>
            </a:extLst>
          </p:cNvPr>
          <p:cNvSpPr txBox="1">
            <a:spLocks/>
          </p:cNvSpPr>
          <p:nvPr/>
        </p:nvSpPr>
        <p:spPr bwMode="auto">
          <a:xfrm>
            <a:off x="456925" y="699642"/>
            <a:ext cx="9301916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Relevant Legislation - Pre April 2024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022F6F-897E-9616-CFE3-BA90507B2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520" y="4339650"/>
            <a:ext cx="2143760" cy="21437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F84F2A-B5A7-DB54-2D86-1F4F57DC80D2}"/>
              </a:ext>
            </a:extLst>
          </p:cNvPr>
          <p:cNvSpPr txBox="1"/>
          <p:nvPr/>
        </p:nvSpPr>
        <p:spPr>
          <a:xfrm>
            <a:off x="456925" y="6028681"/>
            <a:ext cx="2547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*Except Northern Ireland</a:t>
            </a:r>
          </a:p>
        </p:txBody>
      </p:sp>
    </p:spTree>
    <p:extLst>
      <p:ext uri="{BB962C8B-B14F-4D97-AF65-F5344CB8AC3E}">
        <p14:creationId xmlns:p14="http://schemas.microsoft.com/office/powerpoint/2010/main" val="81612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6E63E-0B31-ACB4-7DE1-08422CD92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6D01A9-9428-D67C-388B-D6AA6DD653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968351"/>
            <a:ext cx="10515599" cy="45721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000" b="1" dirty="0">
                <a:latin typeface="Calibri" panose="020F0502020204030204" pitchFamily="34" charset="0"/>
                <a:cs typeface="Calibri" panose="020F0502020204030204" pitchFamily="34" charset="0"/>
              </a:rPr>
              <a:t>1st July 2022</a:t>
            </a:r>
          </a:p>
          <a:p>
            <a:pPr marL="457200" indent="-457200"/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Amendment to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Section 32 of the Human Tissue Act 2004 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Section 20 of the Human Tissue (Scotland) Act 2006</a:t>
            </a:r>
          </a:p>
          <a:p>
            <a:pPr marL="457200" indent="-457200"/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Extended the offences set out in these sections to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extraterritorial jurisdiction 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relating to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or commercial dealings in human material for transplant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, such as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buying or selling human organs </a:t>
            </a:r>
          </a:p>
          <a:p>
            <a:pPr marL="457200" indent="-457200"/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Any person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resident in England, Wales or Scotland 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is committing an offence if they are involved in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seeking, offering, or receiving payment or reward 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for donating organs for transplantation or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initiating, negotiating, advertising or being involved in buying or selling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 human organs for transplantation, </a:t>
            </a:r>
            <a:r>
              <a:rPr lang="en-GB" sz="2600" b="1" dirty="0">
                <a:latin typeface="Calibri" panose="020F0502020204030204" pitchFamily="34" charset="0"/>
                <a:cs typeface="Calibri" panose="020F0502020204030204" pitchFamily="34" charset="0"/>
              </a:rPr>
              <a:t>anywhere in the world. 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54B3EB-AB66-0283-96F1-649408B00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chemeClr val="bg1"/>
                </a:solidFill>
              </a:rPr>
              <a:t>Amendment to Regulations – July 2022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B1E5F4-BA19-7438-24EE-5E9F51B65E2B}"/>
              </a:ext>
            </a:extLst>
          </p:cNvPr>
          <p:cNvSpPr txBox="1"/>
          <p:nvPr/>
        </p:nvSpPr>
        <p:spPr>
          <a:xfrm>
            <a:off x="3194724" y="6355834"/>
            <a:ext cx="883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https://www.hta.gov.uk/news/supply-information-about-transplants-regulations-2024 </a:t>
            </a:r>
          </a:p>
        </p:txBody>
      </p:sp>
    </p:spTree>
    <p:extLst>
      <p:ext uri="{BB962C8B-B14F-4D97-AF65-F5344CB8AC3E}">
        <p14:creationId xmlns:p14="http://schemas.microsoft.com/office/powerpoint/2010/main" val="3520879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5FBD0B-5B30-7DB8-8D46-9C2C90BE2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387" y="1500360"/>
            <a:ext cx="8475980" cy="503887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D2513CA-8352-FF95-3449-772908E4FC6E}"/>
              </a:ext>
            </a:extLst>
          </p:cNvPr>
          <p:cNvSpPr txBox="1">
            <a:spLocks/>
          </p:cNvSpPr>
          <p:nvPr/>
        </p:nvSpPr>
        <p:spPr bwMode="auto">
          <a:xfrm>
            <a:off x="507451" y="543717"/>
            <a:ext cx="9301916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May 2023</a:t>
            </a:r>
          </a:p>
        </p:txBody>
      </p:sp>
    </p:spTree>
    <p:extLst>
      <p:ext uri="{BB962C8B-B14F-4D97-AF65-F5344CB8AC3E}">
        <p14:creationId xmlns:p14="http://schemas.microsoft.com/office/powerpoint/2010/main" val="876811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C8FED3E7-7FDD-E7B7-3B9A-5F4B0AC9F3A2}"/>
              </a:ext>
            </a:extLst>
          </p:cNvPr>
          <p:cNvGraphicFramePr>
            <a:graphicFrameLocks/>
          </p:cNvGraphicFramePr>
          <p:nvPr/>
        </p:nvGraphicFramePr>
        <p:xfrm>
          <a:off x="1107440" y="1650484"/>
          <a:ext cx="9304338" cy="3357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3">
            <a:extLst>
              <a:ext uri="{FF2B5EF4-FFF2-40B4-BE49-F238E27FC236}">
                <a16:creationId xmlns:a16="http://schemas.microsoft.com/office/drawing/2014/main" id="{77B48508-E928-BA86-5908-07F65A07FACE}"/>
              </a:ext>
            </a:extLst>
          </p:cNvPr>
          <p:cNvSpPr txBox="1">
            <a:spLocks/>
          </p:cNvSpPr>
          <p:nvPr/>
        </p:nvSpPr>
        <p:spPr bwMode="auto">
          <a:xfrm>
            <a:off x="456925" y="598042"/>
            <a:ext cx="9301916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Learning</a:t>
            </a:r>
          </a:p>
        </p:txBody>
      </p:sp>
      <p:pic>
        <p:nvPicPr>
          <p:cNvPr id="1026" name="Picture 2" descr="84,300+ Right Decision Stock Photos, Pictures &amp; Royalty-Free Images -  iStock | The right decision, Making the right decision, Making right  decision">
            <a:extLst>
              <a:ext uri="{FF2B5EF4-FFF2-40B4-BE49-F238E27FC236}">
                <a16:creationId xmlns:a16="http://schemas.microsoft.com/office/drawing/2014/main" id="{177240FC-3CBC-5FEC-837E-DD3981ECA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" y="4551270"/>
            <a:ext cx="2132330" cy="142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red circle with blue stripe and white text with London Underground in the background&#10;&#10;Description automatically generated">
            <a:extLst>
              <a:ext uri="{FF2B5EF4-FFF2-40B4-BE49-F238E27FC236}">
                <a16:creationId xmlns:a16="http://schemas.microsoft.com/office/drawing/2014/main" id="{4FEC0DF1-A591-F869-8071-A0F69D262B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7120" y="4551270"/>
            <a:ext cx="1540521" cy="1233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22F272-6776-35A0-723E-E525746389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19439" y="4486015"/>
            <a:ext cx="2057411" cy="142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9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9FAD9F58-3C32-6ABF-5096-89EBA456B2D5}"/>
              </a:ext>
            </a:extLst>
          </p:cNvPr>
          <p:cNvSpPr/>
          <p:nvPr/>
        </p:nvSpPr>
        <p:spPr>
          <a:xfrm>
            <a:off x="4022505" y="4536375"/>
            <a:ext cx="2549884" cy="1920240"/>
          </a:xfrm>
          <a:prstGeom prst="cloudCallou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if you are wrong?</a:t>
            </a: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F4EE2ABE-CF3E-5094-1DB4-FA9102758204}"/>
              </a:ext>
            </a:extLst>
          </p:cNvPr>
          <p:cNvSpPr/>
          <p:nvPr/>
        </p:nvSpPr>
        <p:spPr>
          <a:xfrm>
            <a:off x="4023256" y="863727"/>
            <a:ext cx="2938746" cy="2114444"/>
          </a:xfrm>
          <a:prstGeom prst="cloudCallou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 it legitimate or not?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3B6D31F2-F179-D878-65A8-BC392B4A9E7F}"/>
              </a:ext>
            </a:extLst>
          </p:cNvPr>
          <p:cNvSpPr/>
          <p:nvPr/>
        </p:nvSpPr>
        <p:spPr>
          <a:xfrm>
            <a:off x="1847410" y="2038623"/>
            <a:ext cx="2549884" cy="192024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Who decides and how?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9C198C68-8769-297C-EEE2-3205A4EA0C78}"/>
              </a:ext>
            </a:extLst>
          </p:cNvPr>
          <p:cNvSpPr/>
          <p:nvPr/>
        </p:nvSpPr>
        <p:spPr>
          <a:xfrm>
            <a:off x="6542151" y="1727102"/>
            <a:ext cx="2549884" cy="1808488"/>
          </a:xfrm>
          <a:prstGeom prst="cloudCallou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Whose responsibility is it to raise a concern?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9F03B926-8FCB-F1D9-BF3C-B300138262AB}"/>
              </a:ext>
            </a:extLst>
          </p:cNvPr>
          <p:cNvSpPr txBox="1">
            <a:spLocks/>
          </p:cNvSpPr>
          <p:nvPr/>
        </p:nvSpPr>
        <p:spPr bwMode="auto">
          <a:xfrm>
            <a:off x="360405" y="314374"/>
            <a:ext cx="11267990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 kern="1200">
                <a:solidFill>
                  <a:srgbClr val="0072C6"/>
                </a:solidFill>
                <a:latin typeface="+mj-lt"/>
                <a:ea typeface="+mj-ea"/>
                <a:cs typeface="+mj-cs"/>
              </a:defRPr>
            </a:lvl1pPr>
            <a:lvl2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2pPr>
            <a:lvl3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3pPr>
            <a:lvl4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4pPr>
            <a:lvl5pPr algn="l" defTabSz="457063" rtl="0" eaLnBrk="0" fontAlgn="base" hangingPunct="0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5pPr>
            <a:lvl6pPr marL="457063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6pPr>
            <a:lvl7pPr marL="914126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7pPr>
            <a:lvl8pPr marL="1371189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8pPr>
            <a:lvl9pPr marL="1828251" algn="l" defTabSz="457063" rtl="0" fontAlgn="base">
              <a:spcBef>
                <a:spcPct val="0"/>
              </a:spcBef>
              <a:spcAft>
                <a:spcPct val="0"/>
              </a:spcAft>
              <a:defRPr sz="3799" b="1">
                <a:solidFill>
                  <a:srgbClr val="0072C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72C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Questions…..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07286359-1CF8-0090-ED29-CBB05A3A1ED7}"/>
              </a:ext>
            </a:extLst>
          </p:cNvPr>
          <p:cNvSpPr/>
          <p:nvPr/>
        </p:nvSpPr>
        <p:spPr>
          <a:xfrm>
            <a:off x="1349294" y="3801884"/>
            <a:ext cx="3048000" cy="2031999"/>
          </a:xfrm>
          <a:prstGeom prst="cloudCallou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are the consequences of doing something? </a:t>
            </a: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11D30D55-952E-2C40-6C4E-AF753B4A2521}"/>
              </a:ext>
            </a:extLst>
          </p:cNvPr>
          <p:cNvSpPr/>
          <p:nvPr/>
        </p:nvSpPr>
        <p:spPr>
          <a:xfrm>
            <a:off x="6197600" y="3600903"/>
            <a:ext cx="3048000" cy="2031999"/>
          </a:xfrm>
          <a:prstGeom prst="cloudCallou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are the consequences of doing nothing? </a:t>
            </a: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75ABF4CD-7D73-8492-BE78-F1A3B9A30F38}"/>
              </a:ext>
            </a:extLst>
          </p:cNvPr>
          <p:cNvSpPr/>
          <p:nvPr/>
        </p:nvSpPr>
        <p:spPr>
          <a:xfrm>
            <a:off x="3931998" y="2485023"/>
            <a:ext cx="3136201" cy="2231761"/>
          </a:xfrm>
          <a:prstGeom prst="cloud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will it impact on relationships between clinical teams and their patients? </a:t>
            </a:r>
          </a:p>
        </p:txBody>
      </p:sp>
    </p:spTree>
    <p:extLst>
      <p:ext uri="{BB962C8B-B14F-4D97-AF65-F5344CB8AC3E}">
        <p14:creationId xmlns:p14="http://schemas.microsoft.com/office/powerpoint/2010/main" val="299950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  <p:bldP spid="3" grpId="0" animBg="1"/>
      <p:bldP spid="5" grpId="0" animBg="1"/>
      <p:bldP spid="10" grpId="0" animBg="1"/>
      <p:bldP spid="7" grpId="0" animBg="1"/>
      <p:bldP spid="6" grpId="0" animBg="1"/>
    </p:bldLst>
  </p:timing>
</p:sld>
</file>

<file path=ppt/theme/theme1.xml><?xml version="1.0" encoding="utf-8"?>
<a:theme xmlns:a="http://schemas.openxmlformats.org/drawingml/2006/main" name="16_NHSBT_presentation_style_v2">
  <a:themeElements>
    <a:clrScheme name="NHSB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2C6"/>
      </a:accent1>
      <a:accent2>
        <a:srgbClr val="0091C9"/>
      </a:accent2>
      <a:accent3>
        <a:srgbClr val="003893"/>
      </a:accent3>
      <a:accent4>
        <a:srgbClr val="56008C"/>
      </a:accent4>
      <a:accent5>
        <a:srgbClr val="009E49"/>
      </a:accent5>
      <a:accent6>
        <a:srgbClr val="D81E05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ss  -  Read-Only" id="{67808050-915E-4137-A2F3-1CC9241E1C16}" vid="{742A4067-0FED-43DE-AB3A-B86D4158E306}"/>
    </a:ext>
  </a:extLst>
</a:theme>
</file>

<file path=ppt/theme/theme3.xml><?xml version="1.0" encoding="utf-8"?>
<a:theme xmlns:a="http://schemas.openxmlformats.org/drawingml/2006/main" name="15_NHSBT_presentation_style_v2">
  <a:themeElements>
    <a:clrScheme name="NHSB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2C6"/>
      </a:accent1>
      <a:accent2>
        <a:srgbClr val="0091C9"/>
      </a:accent2>
      <a:accent3>
        <a:srgbClr val="003893"/>
      </a:accent3>
      <a:accent4>
        <a:srgbClr val="56008C"/>
      </a:accent4>
      <a:accent5>
        <a:srgbClr val="009E49"/>
      </a:accent5>
      <a:accent6>
        <a:srgbClr val="D81E05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7E923157E6524F8D0BA124A0E1A9CD" ma:contentTypeVersion="13" ma:contentTypeDescription="Create a new document." ma:contentTypeScope="" ma:versionID="d7c05b6bca1bc8e1fbe03ec9b49da370">
  <xsd:schema xmlns:xsd="http://www.w3.org/2001/XMLSchema" xmlns:xs="http://www.w3.org/2001/XMLSchema" xmlns:p="http://schemas.microsoft.com/office/2006/metadata/properties" xmlns:ns2="52a26b50-de97-4906-8a2e-5979de2c0e10" xmlns:ns3="34e298d4-913f-46d8-bcb4-9d43a3d39d2f" targetNamespace="http://schemas.microsoft.com/office/2006/metadata/properties" ma:root="true" ma:fieldsID="7004b53386c40a9f651e8100f83485d9" ns2:_="" ns3:_="">
    <xsd:import namespace="52a26b50-de97-4906-8a2e-5979de2c0e10"/>
    <xsd:import namespace="34e298d4-913f-46d8-bcb4-9d43a3d39d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a26b50-de97-4906-8a2e-5979de2c0e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298d4-913f-46d8-bcb4-9d43a3d39d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70F6D8-4AEE-46BE-B923-1FC68AED82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a26b50-de97-4906-8a2e-5979de2c0e10"/>
    <ds:schemaRef ds:uri="34e298d4-913f-46d8-bcb4-9d43a3d39d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655358-0C76-477B-8378-DB647F6B110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8E03DBB-6F31-4E70-A4DC-7E9712E7EF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1905</Words>
  <Application>Microsoft Office PowerPoint</Application>
  <PresentationFormat>Widescreen</PresentationFormat>
  <Paragraphs>312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16_NHSBT_presentation_style_v2</vt:lpstr>
      <vt:lpstr>1_Office Theme</vt:lpstr>
      <vt:lpstr>15_NHSBT_presentation_style_v2</vt:lpstr>
      <vt:lpstr>Travel for Transplantation  </vt:lpstr>
      <vt:lpstr>PowerPoint Presentation</vt:lpstr>
      <vt:lpstr>PowerPoint Presentation</vt:lpstr>
      <vt:lpstr>PowerPoint Presentation</vt:lpstr>
      <vt:lpstr>PowerPoint Presentation</vt:lpstr>
      <vt:lpstr>Amendment to Regulations – July 2022</vt:lpstr>
      <vt:lpstr>PowerPoint Presentation</vt:lpstr>
      <vt:lpstr>PowerPoint Presentation</vt:lpstr>
      <vt:lpstr>PowerPoint Presentation</vt:lpstr>
      <vt:lpstr>Duty to Report  </vt:lpstr>
      <vt:lpstr>PowerPoint Presentation</vt:lpstr>
      <vt:lpstr>The Human Tissue Act 2004 (Supply of Information about Transplants) Regulations 2024 </vt:lpstr>
      <vt:lpstr>Who is required to report?</vt:lpstr>
      <vt:lpstr>Reporting of a ‘Reasonable Suspicion’</vt:lpstr>
      <vt:lpstr>PowerPoint Presentation</vt:lpstr>
      <vt:lpstr>What is the HTA’s role?</vt:lpstr>
      <vt:lpstr>Failure to comply with the regulations</vt:lpstr>
      <vt:lpstr>Activity to date*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Hayward-Priest, Nicki (Live Donor Transplant Nurse) (RTH) OUH</dc:creator>
  <cp:lastModifiedBy>Lisa Burnapp</cp:lastModifiedBy>
  <cp:revision>22</cp:revision>
  <dcterms:created xsi:type="dcterms:W3CDTF">2025-06-25T10:34:48Z</dcterms:created>
  <dcterms:modified xsi:type="dcterms:W3CDTF">2026-08-20T15:45:57Z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0x010100167E923157E6524F8D0BA124A0E1A9CD</vt:lpwstr>
  </property>
</Properties>
</file>