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Frutiger Bold" charset="1" panose="020B0803030504020204"/>
      <p:regular r:id="rId7"/>
    </p:embeddedFont>
    <p:embeddedFont>
      <p:font typeface="Frutiger" charset="1" panose="020B0602020204020204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7" Type="http://schemas.openxmlformats.org/officeDocument/2006/relationships/font" Target="fonts/font7.fntdata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3.xml"/><Relationship Id="rId5" Type="http://schemas.openxmlformats.org/officeDocument/2006/relationships/tableStyles" Target="tableStyles.xml"/><Relationship Id="rId10" Type="http://schemas.openxmlformats.org/officeDocument/2006/relationships/customXml" Target="../customXml/item2.xml"/><Relationship Id="rId4" Type="http://schemas.openxmlformats.org/officeDocument/2006/relationships/theme" Target="theme/theme1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324736"/>
            <a:ext cx="16668914" cy="9962264"/>
            <a:chOff x="0" y="0"/>
            <a:chExt cx="22225218" cy="132830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5727055" y="12205722"/>
              <a:ext cx="6498163" cy="1077297"/>
            </a:xfrm>
            <a:custGeom>
              <a:avLst/>
              <a:gdLst/>
              <a:ahLst/>
              <a:cxnLst/>
              <a:rect r="r" b="b" t="t" l="l"/>
              <a:pathLst>
                <a:path h="1077297" w="6498163">
                  <a:moveTo>
                    <a:pt x="0" y="0"/>
                  </a:moveTo>
                  <a:lnTo>
                    <a:pt x="6498163" y="0"/>
                  </a:lnTo>
                  <a:lnTo>
                    <a:pt x="6498163" y="1077297"/>
                  </a:lnTo>
                  <a:lnTo>
                    <a:pt x="0" y="1077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7419561" y="0"/>
              <a:ext cx="4519855" cy="1263655"/>
            </a:xfrm>
            <a:custGeom>
              <a:avLst/>
              <a:gdLst/>
              <a:ahLst/>
              <a:cxnLst/>
              <a:rect r="r" b="b" t="t" l="l"/>
              <a:pathLst>
                <a:path h="1263655" w="4519855">
                  <a:moveTo>
                    <a:pt x="0" y="0"/>
                  </a:moveTo>
                  <a:lnTo>
                    <a:pt x="4519855" y="0"/>
                  </a:lnTo>
                  <a:lnTo>
                    <a:pt x="4519855" y="1263655"/>
                  </a:lnTo>
                  <a:lnTo>
                    <a:pt x="0" y="12636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542777">
              <a:off x="952671" y="7492786"/>
              <a:ext cx="4848241" cy="957528"/>
            </a:xfrm>
            <a:custGeom>
              <a:avLst/>
              <a:gdLst/>
              <a:ahLst/>
              <a:cxnLst/>
              <a:rect r="r" b="b" t="t" l="l"/>
              <a:pathLst>
                <a:path h="957528" w="4848241">
                  <a:moveTo>
                    <a:pt x="0" y="0"/>
                  </a:moveTo>
                  <a:lnTo>
                    <a:pt x="4848241" y="0"/>
                  </a:lnTo>
                  <a:lnTo>
                    <a:pt x="4848241" y="957528"/>
                  </a:lnTo>
                  <a:lnTo>
                    <a:pt x="0" y="957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470603" y="6876674"/>
              <a:ext cx="2349039" cy="3897670"/>
            </a:xfrm>
            <a:custGeom>
              <a:avLst/>
              <a:gdLst/>
              <a:ahLst/>
              <a:cxnLst/>
              <a:rect r="r" b="b" t="t" l="l"/>
              <a:pathLst>
                <a:path h="3897670" w="2349039">
                  <a:moveTo>
                    <a:pt x="0" y="0"/>
                  </a:moveTo>
                  <a:lnTo>
                    <a:pt x="2349039" y="0"/>
                  </a:lnTo>
                  <a:lnTo>
                    <a:pt x="2349039" y="3897670"/>
                  </a:lnTo>
                  <a:lnTo>
                    <a:pt x="0" y="38976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163" t="0" r="-216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290938" y="7971550"/>
              <a:ext cx="3385192" cy="3385192"/>
            </a:xfrm>
            <a:custGeom>
              <a:avLst/>
              <a:gdLst/>
              <a:ahLst/>
              <a:cxnLst/>
              <a:rect r="r" b="b" t="t" l="l"/>
              <a:pathLst>
                <a:path h="3385192" w="3385192">
                  <a:moveTo>
                    <a:pt x="0" y="0"/>
                  </a:moveTo>
                  <a:lnTo>
                    <a:pt x="3385192" y="0"/>
                  </a:lnTo>
                  <a:lnTo>
                    <a:pt x="3385192" y="3385192"/>
                  </a:lnTo>
                  <a:lnTo>
                    <a:pt x="0" y="3385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3788579" y="1263655"/>
              <a:ext cx="13195909" cy="23017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97"/>
                </a:lnSpc>
              </a:pPr>
              <a:r>
                <a:rPr lang="en-US" sz="5700" b="true">
                  <a:solidFill>
                    <a:srgbClr val="FDED01"/>
                  </a:solidFill>
                  <a:latin typeface="Frutiger Bold"/>
                  <a:ea typeface="Frutiger Bold"/>
                  <a:cs typeface="Frutiger Bold"/>
                  <a:sym typeface="Frutiger Bold"/>
                </a:rPr>
                <a:t>Prophylactic platelets are</a:t>
              </a:r>
            </a:p>
            <a:p>
              <a:pPr algn="ctr">
                <a:lnSpc>
                  <a:spcPts val="6897"/>
                </a:lnSpc>
              </a:pPr>
              <a:r>
                <a:rPr lang="en-US" b="true" sz="5700">
                  <a:solidFill>
                    <a:srgbClr val="FDED01"/>
                  </a:solidFill>
                  <a:latin typeface="Frutiger Bold"/>
                  <a:ea typeface="Frutiger Bold"/>
                  <a:cs typeface="Frutiger Bold"/>
                  <a:sym typeface="Frutiger Bold"/>
                </a:rPr>
                <a:t>NOT required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4290299"/>
              <a:ext cx="619923" cy="13371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966"/>
                </a:lnSpc>
              </a:pPr>
              <a:r>
                <a:rPr lang="en-US" b="true" sz="6583">
                  <a:solidFill>
                    <a:srgbClr val="FDED01"/>
                  </a:solidFill>
                  <a:latin typeface="Frutiger Bold"/>
                  <a:ea typeface="Frutiger Bold"/>
                  <a:cs typeface="Frutiger Bold"/>
                  <a:sym typeface="Frutiger Bold"/>
                </a:rPr>
                <a:t>1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907546" y="4474343"/>
              <a:ext cx="7956528" cy="16946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82"/>
                </a:lnSpc>
              </a:pPr>
              <a:r>
                <a:rPr lang="en-US" sz="4200">
                  <a:solidFill>
                    <a:srgbClr val="FFFFFF"/>
                  </a:solidFill>
                  <a:latin typeface="Frutiger"/>
                  <a:ea typeface="Frutiger"/>
                  <a:cs typeface="Frutiger"/>
                  <a:sym typeface="Frutiger"/>
                </a:rPr>
                <a:t>Prior to bone marrow aspirate and trephine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11526474" y="4290299"/>
              <a:ext cx="619923" cy="13371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966"/>
                </a:lnSpc>
              </a:pPr>
              <a:r>
                <a:rPr lang="en-US" b="true" sz="6583">
                  <a:solidFill>
                    <a:srgbClr val="FDED01"/>
                  </a:solidFill>
                  <a:latin typeface="Frutiger Bold"/>
                  <a:ea typeface="Frutiger Bold"/>
                  <a:cs typeface="Frutiger Bold"/>
                  <a:sym typeface="Frutiger Bold"/>
                </a:rPr>
                <a:t>2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2438497" y="4474343"/>
              <a:ext cx="7630335" cy="16946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82"/>
                </a:lnSpc>
              </a:pPr>
              <a:r>
                <a:rPr lang="en-US" sz="4200">
                  <a:solidFill>
                    <a:srgbClr val="FFFFFF"/>
                  </a:solidFill>
                  <a:latin typeface="Frutiger"/>
                  <a:ea typeface="Frutiger"/>
                  <a:cs typeface="Frutiger"/>
                  <a:sym typeface="Frutiger"/>
                </a:rPr>
                <a:t>In stable patients with bone marrow failure</a:t>
              </a:r>
            </a:p>
          </p:txBody>
        </p:sp>
        <p:sp>
          <p:nvSpPr>
            <p:cNvPr name="Freeform 14" id="14"/>
            <p:cNvSpPr/>
            <p:nvPr/>
          </p:nvSpPr>
          <p:spPr>
            <a:xfrm flipH="false" flipV="false" rot="0">
              <a:off x="12540324" y="6753231"/>
              <a:ext cx="6147403" cy="4487604"/>
            </a:xfrm>
            <a:custGeom>
              <a:avLst/>
              <a:gdLst/>
              <a:ahLst/>
              <a:cxnLst/>
              <a:rect r="r" b="b" t="t" l="l"/>
              <a:pathLst>
                <a:path h="4487604" w="6147403">
                  <a:moveTo>
                    <a:pt x="0" y="0"/>
                  </a:moveTo>
                  <a:lnTo>
                    <a:pt x="6147403" y="0"/>
                  </a:lnTo>
                  <a:lnTo>
                    <a:pt x="6147403" y="4487605"/>
                  </a:lnTo>
                  <a:lnTo>
                    <a:pt x="0" y="44876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385278" y="7971550"/>
              <a:ext cx="3385192" cy="3385192"/>
            </a:xfrm>
            <a:custGeom>
              <a:avLst/>
              <a:gdLst/>
              <a:ahLst/>
              <a:cxnLst/>
              <a:rect r="r" b="b" t="t" l="l"/>
              <a:pathLst>
                <a:path h="3385192" w="3385192">
                  <a:moveTo>
                    <a:pt x="0" y="0"/>
                  </a:moveTo>
                  <a:lnTo>
                    <a:pt x="3385192" y="0"/>
                  </a:lnTo>
                  <a:lnTo>
                    <a:pt x="3385192" y="3385192"/>
                  </a:lnTo>
                  <a:lnTo>
                    <a:pt x="0" y="3385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279681" y="10000304"/>
            <a:ext cx="2732279" cy="176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24"/>
              </a:lnSpc>
            </a:pPr>
            <a:r>
              <a:rPr lang="en-US" sz="1324">
                <a:solidFill>
                  <a:srgbClr val="FFFFFF"/>
                </a:solidFill>
                <a:latin typeface="Frutiger"/>
                <a:ea typeface="Frutiger"/>
                <a:cs typeface="Frutiger"/>
                <a:sym typeface="Frutiger"/>
              </a:rPr>
              <a:t>Version 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Props1.xml><?xml version="1.0" encoding="utf-8"?>
<ds:datastoreItem xmlns:ds="http://schemas.openxmlformats.org/officeDocument/2006/customXml" ds:itemID="{F98A2568-8BDA-44EF-A44C-67A76467E515}"/>
</file>

<file path=customXml/itemProps2.xml><?xml version="1.0" encoding="utf-8"?>
<ds:datastoreItem xmlns:ds="http://schemas.openxmlformats.org/officeDocument/2006/customXml" ds:itemID="{C88F9027-D19C-47D4-922F-B9B4E9786B86}"/>
</file>

<file path=customXml/itemProps3.xml><?xml version="1.0" encoding="utf-8"?>
<ds:datastoreItem xmlns:ds="http://schemas.openxmlformats.org/officeDocument/2006/customXml" ds:itemID="{3BB90DC8-F640-4C1F-BBC2-B44CF260B80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O+</dc:title>
  <cp:revision>1</cp:revision>
  <dcterms:created xsi:type="dcterms:W3CDTF">2006-08-16T00:00:00Z</dcterms:created>
  <dcterms:modified xsi:type="dcterms:W3CDTF">2011-08-01T06:04:30Z</dcterms:modified>
  <dc:identifier>DAHNBMgYUSU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</Properties>
</file>