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Frutiger Bold" charset="1" panose="020B0803030504020204"/>
      <p:regular r:id="rId7"/>
    </p:embeddedFont>
    <p:embeddedFont>
      <p:font typeface="Frutiger" charset="1" panose="020B06020202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56424" y="9479027"/>
            <a:ext cx="4873622" cy="807973"/>
          </a:xfrm>
          <a:custGeom>
            <a:avLst/>
            <a:gdLst/>
            <a:ahLst/>
            <a:cxnLst/>
            <a:rect r="r" b="b" t="t" l="l"/>
            <a:pathLst>
              <a:path h="807973" w="4873622">
                <a:moveTo>
                  <a:pt x="0" y="0"/>
                </a:moveTo>
                <a:lnTo>
                  <a:pt x="4873622" y="0"/>
                </a:lnTo>
                <a:lnTo>
                  <a:pt x="4873622" y="807973"/>
                </a:lnTo>
                <a:lnTo>
                  <a:pt x="0" y="8079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22377" y="327908"/>
            <a:ext cx="3389892" cy="947741"/>
          </a:xfrm>
          <a:custGeom>
            <a:avLst/>
            <a:gdLst/>
            <a:ahLst/>
            <a:cxnLst/>
            <a:rect r="r" b="b" t="t" l="l"/>
            <a:pathLst>
              <a:path h="947741" w="3389892">
                <a:moveTo>
                  <a:pt x="0" y="0"/>
                </a:moveTo>
                <a:lnTo>
                  <a:pt x="3389891" y="0"/>
                </a:lnTo>
                <a:lnTo>
                  <a:pt x="3389891" y="947741"/>
                </a:lnTo>
                <a:lnTo>
                  <a:pt x="0" y="947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51367" y="5267240"/>
            <a:ext cx="1249832" cy="3508300"/>
          </a:xfrm>
          <a:custGeom>
            <a:avLst/>
            <a:gdLst/>
            <a:ahLst/>
            <a:cxnLst/>
            <a:rect r="r" b="b" t="t" l="l"/>
            <a:pathLst>
              <a:path h="3508300" w="1249832">
                <a:moveTo>
                  <a:pt x="0" y="0"/>
                </a:moveTo>
                <a:lnTo>
                  <a:pt x="1249831" y="0"/>
                </a:lnTo>
                <a:lnTo>
                  <a:pt x="1249831" y="3508299"/>
                </a:lnTo>
                <a:lnTo>
                  <a:pt x="0" y="3508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068329" y="3601408"/>
            <a:ext cx="402580" cy="96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b="true" sz="5699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2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3601408"/>
            <a:ext cx="402580" cy="96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b="true" sz="5699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53799" y="1330254"/>
            <a:ext cx="13877032" cy="1726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6"/>
              </a:lnSpc>
            </a:pPr>
            <a:r>
              <a:rPr lang="en-US" sz="5699" b="true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The use of platelets of a different group </a:t>
            </a:r>
          </a:p>
          <a:p>
            <a:pPr algn="ctr">
              <a:lnSpc>
                <a:spcPts val="6896"/>
              </a:lnSpc>
            </a:pPr>
            <a:r>
              <a:rPr lang="en-US" b="true" sz="5699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should be limited to patients where: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6700" y="3601408"/>
            <a:ext cx="402580" cy="96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b="true" sz="5699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59403" y="3601408"/>
            <a:ext cx="402580" cy="96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b="true" sz="5699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02157" y="5181515"/>
            <a:ext cx="298420" cy="798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b="true" sz="4699">
                <a:solidFill>
                  <a:srgbClr val="FFFFFF"/>
                </a:solidFill>
                <a:latin typeface="Frutiger Bold"/>
                <a:ea typeface="Frutiger Bold"/>
                <a:cs typeface="Frutiger Bold"/>
                <a:sym typeface="Frutiger Bold"/>
              </a:rPr>
              <a:t>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10143" y="3886864"/>
            <a:ext cx="2732279" cy="666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4"/>
              </a:lnSpc>
            </a:pPr>
            <a:r>
              <a:rPr lang="en-US" sz="26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The blood group is unknown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3804858" y="3781437"/>
            <a:ext cx="3105168" cy="4792483"/>
            <a:chOff x="0" y="0"/>
            <a:chExt cx="4140224" cy="6389978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47625"/>
              <a:ext cx="4140224" cy="13366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24"/>
                </a:lnSpc>
              </a:pPr>
              <a:r>
                <a:rPr lang="en-US" sz="2624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There is a need to prevent wastage due to time expiry</a:t>
              </a:r>
            </a:p>
          </p:txBody>
        </p:sp>
        <p:sp>
          <p:nvSpPr>
            <p:cNvPr name="Freeform 15" id="15"/>
            <p:cNvSpPr/>
            <p:nvPr/>
          </p:nvSpPr>
          <p:spPr>
            <a:xfrm flipH="false" flipV="false" rot="24000">
              <a:off x="223759" y="1715158"/>
              <a:ext cx="3123423" cy="4663973"/>
            </a:xfrm>
            <a:custGeom>
              <a:avLst/>
              <a:gdLst/>
              <a:ahLst/>
              <a:cxnLst/>
              <a:rect r="r" b="b" t="t" l="l"/>
              <a:pathLst>
                <a:path h="4663973" w="3123423">
                  <a:moveTo>
                    <a:pt x="0" y="0"/>
                  </a:moveTo>
                  <a:lnTo>
                    <a:pt x="3123424" y="0"/>
                  </a:lnTo>
                  <a:lnTo>
                    <a:pt x="3123424" y="4663974"/>
                  </a:lnTo>
                  <a:lnTo>
                    <a:pt x="0" y="4663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36231" t="-24271" r="-336714" b="-218770"/>
              </a:stretch>
            </a:blipFill>
          </p:spPr>
        </p:sp>
        <p:grpSp>
          <p:nvGrpSpPr>
            <p:cNvPr name="Group 16" id="16"/>
            <p:cNvGrpSpPr/>
            <p:nvPr/>
          </p:nvGrpSpPr>
          <p:grpSpPr>
            <a:xfrm rot="0">
              <a:off x="680974" y="2781302"/>
              <a:ext cx="2208993" cy="2583622"/>
              <a:chOff x="0" y="0"/>
              <a:chExt cx="547943" cy="64087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547943" cy="640870"/>
              </a:xfrm>
              <a:custGeom>
                <a:avLst/>
                <a:gdLst/>
                <a:ahLst/>
                <a:cxnLst/>
                <a:rect r="r" b="b" t="t" l="l"/>
                <a:pathLst>
                  <a:path h="640870" w="547943">
                    <a:moveTo>
                      <a:pt x="238321" y="0"/>
                    </a:moveTo>
                    <a:lnTo>
                      <a:pt x="309622" y="0"/>
                    </a:lnTo>
                    <a:cubicBezTo>
                      <a:pt x="372829" y="0"/>
                      <a:pt x="433447" y="25109"/>
                      <a:pt x="478140" y="69803"/>
                    </a:cubicBezTo>
                    <a:cubicBezTo>
                      <a:pt x="522834" y="114497"/>
                      <a:pt x="547943" y="175115"/>
                      <a:pt x="547943" y="238321"/>
                    </a:cubicBezTo>
                    <a:lnTo>
                      <a:pt x="547943" y="402549"/>
                    </a:lnTo>
                    <a:cubicBezTo>
                      <a:pt x="547943" y="465756"/>
                      <a:pt x="522834" y="526374"/>
                      <a:pt x="478140" y="571068"/>
                    </a:cubicBezTo>
                    <a:cubicBezTo>
                      <a:pt x="433447" y="615762"/>
                      <a:pt x="372829" y="640870"/>
                      <a:pt x="309622" y="640870"/>
                    </a:cubicBezTo>
                    <a:lnTo>
                      <a:pt x="238321" y="640870"/>
                    </a:lnTo>
                    <a:cubicBezTo>
                      <a:pt x="175115" y="640870"/>
                      <a:pt x="114497" y="615762"/>
                      <a:pt x="69803" y="571068"/>
                    </a:cubicBezTo>
                    <a:cubicBezTo>
                      <a:pt x="25109" y="526374"/>
                      <a:pt x="0" y="465756"/>
                      <a:pt x="0" y="402549"/>
                    </a:cubicBezTo>
                    <a:lnTo>
                      <a:pt x="0" y="238321"/>
                    </a:lnTo>
                    <a:cubicBezTo>
                      <a:pt x="0" y="175115"/>
                      <a:pt x="25109" y="114497"/>
                      <a:pt x="69803" y="69803"/>
                    </a:cubicBezTo>
                    <a:cubicBezTo>
                      <a:pt x="114497" y="25109"/>
                      <a:pt x="175115" y="0"/>
                      <a:pt x="23832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76200"/>
                <a:ext cx="547943" cy="717070"/>
              </a:xfrm>
              <a:prstGeom prst="rect">
                <a:avLst/>
              </a:prstGeom>
            </p:spPr>
            <p:txBody>
              <a:bodyPr anchor="ctr" rtlCol="false" tIns="37909" lIns="37909" bIns="37909" rIns="37909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859525" y="3044985"/>
              <a:ext cx="1851891" cy="1968964"/>
            </a:xfrm>
            <a:custGeom>
              <a:avLst/>
              <a:gdLst/>
              <a:ahLst/>
              <a:cxnLst/>
              <a:rect r="r" b="b" t="t" l="l"/>
              <a:pathLst>
                <a:path h="1968964" w="1851891">
                  <a:moveTo>
                    <a:pt x="0" y="0"/>
                  </a:moveTo>
                  <a:lnTo>
                    <a:pt x="1851891" y="0"/>
                  </a:lnTo>
                  <a:lnTo>
                    <a:pt x="1851891" y="1968964"/>
                  </a:lnTo>
                  <a:lnTo>
                    <a:pt x="0" y="1968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5613784" y="3888467"/>
            <a:ext cx="3061580" cy="4743256"/>
            <a:chOff x="0" y="0"/>
            <a:chExt cx="4082106" cy="632434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334185" y="47625"/>
              <a:ext cx="3747922" cy="13366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24"/>
                </a:lnSpc>
              </a:pPr>
              <a:r>
                <a:rPr lang="en-US" sz="2624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Specific</a:t>
              </a:r>
            </a:p>
            <a:p>
              <a:pPr algn="l">
                <a:lnSpc>
                  <a:spcPts val="2624"/>
                </a:lnSpc>
              </a:pPr>
              <a:r>
                <a:rPr lang="en-US" sz="2624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requirements</a:t>
              </a:r>
            </a:p>
            <a:p>
              <a:pPr algn="l">
                <a:lnSpc>
                  <a:spcPts val="2624"/>
                </a:lnSpc>
              </a:pPr>
              <a:r>
                <a:rPr lang="en-US" sz="2624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are necessary</a:t>
              </a:r>
            </a:p>
          </p:txBody>
        </p:sp>
        <p:sp>
          <p:nvSpPr>
            <p:cNvPr name="Freeform 22" id="22"/>
            <p:cNvSpPr/>
            <p:nvPr/>
          </p:nvSpPr>
          <p:spPr>
            <a:xfrm flipH="false" flipV="false" rot="24000">
              <a:off x="16242" y="1649522"/>
              <a:ext cx="3123423" cy="4663973"/>
            </a:xfrm>
            <a:custGeom>
              <a:avLst/>
              <a:gdLst/>
              <a:ahLst/>
              <a:cxnLst/>
              <a:rect r="r" b="b" t="t" l="l"/>
              <a:pathLst>
                <a:path h="4663973" w="3123423">
                  <a:moveTo>
                    <a:pt x="0" y="0"/>
                  </a:moveTo>
                  <a:lnTo>
                    <a:pt x="3123424" y="0"/>
                  </a:lnTo>
                  <a:lnTo>
                    <a:pt x="3123424" y="4663973"/>
                  </a:lnTo>
                  <a:lnTo>
                    <a:pt x="0" y="4663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36231" t="-24271" r="-336714" b="-218770"/>
              </a:stretch>
            </a:blipFill>
          </p:spPr>
        </p:sp>
        <p:grpSp>
          <p:nvGrpSpPr>
            <p:cNvPr name="Group 23" id="23"/>
            <p:cNvGrpSpPr/>
            <p:nvPr/>
          </p:nvGrpSpPr>
          <p:grpSpPr>
            <a:xfrm rot="0">
              <a:off x="473457" y="2715665"/>
              <a:ext cx="2208993" cy="2583622"/>
              <a:chOff x="0" y="0"/>
              <a:chExt cx="547943" cy="64087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547943" cy="640870"/>
              </a:xfrm>
              <a:custGeom>
                <a:avLst/>
                <a:gdLst/>
                <a:ahLst/>
                <a:cxnLst/>
                <a:rect r="r" b="b" t="t" l="l"/>
                <a:pathLst>
                  <a:path h="640870" w="547943">
                    <a:moveTo>
                      <a:pt x="238321" y="0"/>
                    </a:moveTo>
                    <a:lnTo>
                      <a:pt x="309622" y="0"/>
                    </a:lnTo>
                    <a:cubicBezTo>
                      <a:pt x="372829" y="0"/>
                      <a:pt x="433447" y="25109"/>
                      <a:pt x="478140" y="69803"/>
                    </a:cubicBezTo>
                    <a:cubicBezTo>
                      <a:pt x="522834" y="114497"/>
                      <a:pt x="547943" y="175115"/>
                      <a:pt x="547943" y="238321"/>
                    </a:cubicBezTo>
                    <a:lnTo>
                      <a:pt x="547943" y="402549"/>
                    </a:lnTo>
                    <a:cubicBezTo>
                      <a:pt x="547943" y="465756"/>
                      <a:pt x="522834" y="526374"/>
                      <a:pt x="478140" y="571068"/>
                    </a:cubicBezTo>
                    <a:cubicBezTo>
                      <a:pt x="433447" y="615762"/>
                      <a:pt x="372829" y="640870"/>
                      <a:pt x="309622" y="640870"/>
                    </a:cubicBezTo>
                    <a:lnTo>
                      <a:pt x="238321" y="640870"/>
                    </a:lnTo>
                    <a:cubicBezTo>
                      <a:pt x="175115" y="640870"/>
                      <a:pt x="114497" y="615762"/>
                      <a:pt x="69803" y="571068"/>
                    </a:cubicBezTo>
                    <a:cubicBezTo>
                      <a:pt x="25109" y="526374"/>
                      <a:pt x="0" y="465756"/>
                      <a:pt x="0" y="402549"/>
                    </a:cubicBezTo>
                    <a:lnTo>
                      <a:pt x="0" y="238321"/>
                    </a:lnTo>
                    <a:cubicBezTo>
                      <a:pt x="0" y="175115"/>
                      <a:pt x="25109" y="114497"/>
                      <a:pt x="69803" y="69803"/>
                    </a:cubicBezTo>
                    <a:cubicBezTo>
                      <a:pt x="114497" y="25109"/>
                      <a:pt x="175115" y="0"/>
                      <a:pt x="23832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76200"/>
                <a:ext cx="547943" cy="717070"/>
              </a:xfrm>
              <a:prstGeom prst="rect">
                <a:avLst/>
              </a:prstGeom>
            </p:spPr>
            <p:txBody>
              <a:bodyPr anchor="ctr" rtlCol="false" tIns="37909" lIns="37909" bIns="37909" rIns="37909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439097" y="3050672"/>
              <a:ext cx="2277715" cy="1671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8"/>
                </a:lnSpc>
              </a:pPr>
              <a:r>
                <a:rPr lang="en-US" sz="1949">
                  <a:solidFill>
                    <a:srgbClr val="000000"/>
                  </a:solidFill>
                  <a:latin typeface="Frutiger"/>
                  <a:ea typeface="Frutiger"/>
                  <a:cs typeface="Frutiger"/>
                  <a:sym typeface="Frutiger"/>
                </a:rPr>
                <a:t>HLA</a:t>
              </a:r>
            </a:p>
            <a:p>
              <a:pPr algn="ctr">
                <a:lnSpc>
                  <a:spcPts val="2008"/>
                </a:lnSpc>
              </a:pPr>
              <a:r>
                <a:rPr lang="en-US" sz="1949">
                  <a:solidFill>
                    <a:srgbClr val="000000"/>
                  </a:solidFill>
                  <a:latin typeface="Frutiger"/>
                  <a:ea typeface="Frutiger"/>
                  <a:cs typeface="Frutiger"/>
                  <a:sym typeface="Frutiger"/>
                </a:rPr>
                <a:t>matched</a:t>
              </a:r>
            </a:p>
            <a:p>
              <a:pPr algn="ctr">
                <a:lnSpc>
                  <a:spcPts val="3618"/>
                </a:lnSpc>
              </a:pPr>
              <a:r>
                <a:rPr lang="en-US" sz="2584" b="true">
                  <a:solidFill>
                    <a:srgbClr val="000000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CMV-ve</a:t>
              </a:r>
            </a:p>
            <a:p>
              <a:pPr algn="ctr">
                <a:lnSpc>
                  <a:spcPts val="1904"/>
                </a:lnSpc>
              </a:pPr>
              <a:r>
                <a:rPr lang="en-US" sz="2266">
                  <a:solidFill>
                    <a:srgbClr val="000000"/>
                  </a:solidFill>
                  <a:latin typeface="Frutiger"/>
                  <a:ea typeface="Frutiger"/>
                  <a:cs typeface="Frutiger"/>
                  <a:sym typeface="Frutiger"/>
                </a:rPr>
                <a:t>IRRADIATED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689455" y="3839239"/>
            <a:ext cx="2646023" cy="4230081"/>
            <a:chOff x="0" y="0"/>
            <a:chExt cx="3528031" cy="564010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1803662"/>
              <a:ext cx="3308935" cy="3836446"/>
            </a:xfrm>
            <a:custGeom>
              <a:avLst/>
              <a:gdLst/>
              <a:ahLst/>
              <a:cxnLst/>
              <a:rect r="r" b="b" t="t" l="l"/>
              <a:pathLst>
                <a:path h="3836446" w="3308935">
                  <a:moveTo>
                    <a:pt x="0" y="0"/>
                  </a:moveTo>
                  <a:lnTo>
                    <a:pt x="3308935" y="0"/>
                  </a:lnTo>
                  <a:lnTo>
                    <a:pt x="3308935" y="3836446"/>
                  </a:lnTo>
                  <a:lnTo>
                    <a:pt x="0" y="3836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186283" y="47625"/>
              <a:ext cx="3341748" cy="904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24"/>
                </a:lnSpc>
              </a:pPr>
              <a:r>
                <a:rPr lang="en-US" sz="2624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Time does not allow</a:t>
              </a:r>
            </a:p>
          </p:txBody>
        </p:sp>
        <p:sp>
          <p:nvSpPr>
            <p:cNvPr name="Freeform 30" id="30"/>
            <p:cNvSpPr/>
            <p:nvPr/>
          </p:nvSpPr>
          <p:spPr>
            <a:xfrm flipH="false" flipV="false" rot="0">
              <a:off x="529623" y="2754417"/>
              <a:ext cx="2249688" cy="2249688"/>
            </a:xfrm>
            <a:custGeom>
              <a:avLst/>
              <a:gdLst/>
              <a:ahLst/>
              <a:cxnLst/>
              <a:rect r="r" b="b" t="t" l="l"/>
              <a:pathLst>
                <a:path h="2249688" w="2249688">
                  <a:moveTo>
                    <a:pt x="0" y="0"/>
                  </a:moveTo>
                  <a:lnTo>
                    <a:pt x="2249688" y="0"/>
                  </a:lnTo>
                  <a:lnTo>
                    <a:pt x="2249688" y="2249688"/>
                  </a:lnTo>
                  <a:lnTo>
                    <a:pt x="0" y="224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279681" y="10000304"/>
            <a:ext cx="2732279" cy="176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24"/>
              </a:lnSpc>
            </a:pPr>
            <a:r>
              <a:rPr lang="en-US" sz="13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Props1.xml><?xml version="1.0" encoding="utf-8"?>
<ds:datastoreItem xmlns:ds="http://schemas.openxmlformats.org/officeDocument/2006/customXml" ds:itemID="{901003ED-E1F8-4F1C-A823-F0BE5DD234D2}"/>
</file>

<file path=customXml/itemProps2.xml><?xml version="1.0" encoding="utf-8"?>
<ds:datastoreItem xmlns:ds="http://schemas.openxmlformats.org/officeDocument/2006/customXml" ds:itemID="{F1B6DCA5-62CE-4160-BD21-690426BAE35D}"/>
</file>

<file path=customXml/itemProps3.xml><?xml version="1.0" encoding="utf-8"?>
<ds:datastoreItem xmlns:ds="http://schemas.openxmlformats.org/officeDocument/2006/customXml" ds:itemID="{06B81761-572B-42F0-AD0C-17D27907976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O+</dc:title>
  <cp:revision>1</cp:revision>
  <dcterms:created xsi:type="dcterms:W3CDTF">2006-08-16T00:00:00Z</dcterms:created>
  <dcterms:modified xsi:type="dcterms:W3CDTF">2011-08-01T06:04:30Z</dcterms:modified>
  <dc:identifier>DAHNBMgYUSU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</Properties>
</file>