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Frutiger" panose="020B0604020202020204" charset="0"/>
      <p:regular r:id="rId6"/>
    </p:embeddedFont>
    <p:embeddedFont>
      <p:font typeface="Frutiger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onghorn" userId="7cd6c1ff-ef5b-469d-94f1-192f7b5adc98" providerId="ADAL" clId="{13A168A2-69B8-44C4-9310-DE1654178EF2}"/>
    <pc:docChg chg="undo custSel modSld">
      <pc:chgData name="Charlotte Longhorn" userId="7cd6c1ff-ef5b-469d-94f1-192f7b5adc98" providerId="ADAL" clId="{13A168A2-69B8-44C4-9310-DE1654178EF2}" dt="2026-07-17T16:31:21.113" v="7" actId="1076"/>
      <pc:docMkLst>
        <pc:docMk/>
      </pc:docMkLst>
      <pc:sldChg chg="modSp mod">
        <pc:chgData name="Charlotte Longhorn" userId="7cd6c1ff-ef5b-469d-94f1-192f7b5adc98" providerId="ADAL" clId="{13A168A2-69B8-44C4-9310-DE1654178EF2}" dt="2026-07-17T16:31:21.113" v="7" actId="1076"/>
        <pc:sldMkLst>
          <pc:docMk/>
          <pc:sldMk cId="0" sldId="256"/>
        </pc:sldMkLst>
        <pc:spChg chg="mod">
          <ac:chgData name="Charlotte Longhorn" userId="7cd6c1ff-ef5b-469d-94f1-192f7b5adc98" providerId="ADAL" clId="{13A168A2-69B8-44C4-9310-DE1654178EF2}" dt="2026-07-17T16:30:57.854" v="1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Charlotte Longhorn" userId="7cd6c1ff-ef5b-469d-94f1-192f7b5adc98" providerId="ADAL" clId="{13A168A2-69B8-44C4-9310-DE1654178EF2}" dt="2026-07-17T16:31:21.113" v="7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Charlotte Longhorn" userId="7cd6c1ff-ef5b-469d-94f1-192f7b5adc98" providerId="ADAL" clId="{13A168A2-69B8-44C4-9310-DE1654178EF2}" dt="2026-07-17T16:31:09.689" v="3" actId="1076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D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414271"/>
            <a:ext cx="18288000" cy="2872729"/>
          </a:xfrm>
          <a:custGeom>
            <a:avLst/>
            <a:gdLst/>
            <a:ahLst/>
            <a:cxnLst/>
            <a:rect l="l" t="t" r="r" b="b"/>
            <a:pathLst>
              <a:path w="18524840" h="2872729">
                <a:moveTo>
                  <a:pt x="0" y="0"/>
                </a:moveTo>
                <a:lnTo>
                  <a:pt x="18524840" y="0"/>
                </a:lnTo>
                <a:lnTo>
                  <a:pt x="18524840" y="2872729"/>
                </a:lnTo>
                <a:lnTo>
                  <a:pt x="0" y="28727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45" r="-26245" b="-1431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3021107" y="9479027"/>
            <a:ext cx="4873622" cy="807973"/>
          </a:xfrm>
          <a:custGeom>
            <a:avLst/>
            <a:gdLst/>
            <a:ahLst/>
            <a:cxnLst/>
            <a:rect l="l" t="t" r="r" b="b"/>
            <a:pathLst>
              <a:path w="4873622" h="807973">
                <a:moveTo>
                  <a:pt x="0" y="0"/>
                </a:moveTo>
                <a:lnTo>
                  <a:pt x="4873622" y="0"/>
                </a:lnTo>
                <a:lnTo>
                  <a:pt x="4873622" y="807973"/>
                </a:lnTo>
                <a:lnTo>
                  <a:pt x="0" y="8079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" y="0"/>
            <a:ext cx="18288000" cy="7414271"/>
          </a:xfrm>
          <a:custGeom>
            <a:avLst/>
            <a:gdLst/>
            <a:ahLst/>
            <a:cxnLst/>
            <a:rect l="l" t="t" r="r" b="b"/>
            <a:pathLst>
              <a:path w="18691439" h="7414271">
                <a:moveTo>
                  <a:pt x="0" y="0"/>
                </a:moveTo>
                <a:lnTo>
                  <a:pt x="18691439" y="0"/>
                </a:lnTo>
                <a:lnTo>
                  <a:pt x="18691439" y="7414271"/>
                </a:lnTo>
                <a:lnTo>
                  <a:pt x="0" y="74142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270823" y="439430"/>
            <a:ext cx="3389892" cy="947741"/>
          </a:xfrm>
          <a:custGeom>
            <a:avLst/>
            <a:gdLst/>
            <a:ahLst/>
            <a:cxnLst/>
            <a:rect l="l" t="t" r="r" b="b"/>
            <a:pathLst>
              <a:path w="3389892" h="947741">
                <a:moveTo>
                  <a:pt x="0" y="0"/>
                </a:moveTo>
                <a:lnTo>
                  <a:pt x="3389892" y="0"/>
                </a:lnTo>
                <a:lnTo>
                  <a:pt x="3389892" y="947741"/>
                </a:lnTo>
                <a:lnTo>
                  <a:pt x="0" y="9477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421984" y="670806"/>
            <a:ext cx="14945744" cy="9901555"/>
          </a:xfrm>
          <a:custGeom>
            <a:avLst/>
            <a:gdLst/>
            <a:ahLst/>
            <a:cxnLst/>
            <a:rect l="l" t="t" r="r" b="b"/>
            <a:pathLst>
              <a:path w="14945744" h="9901555">
                <a:moveTo>
                  <a:pt x="0" y="0"/>
                </a:moveTo>
                <a:lnTo>
                  <a:pt x="14945744" y="0"/>
                </a:lnTo>
                <a:lnTo>
                  <a:pt x="14945744" y="9901556"/>
                </a:lnTo>
                <a:lnTo>
                  <a:pt x="0" y="9901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801852" y="4360473"/>
            <a:ext cx="14447457" cy="1261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1">
                <a:solidFill>
                  <a:srgbClr val="FFFFFF"/>
                </a:solidFill>
                <a:latin typeface="Frutiger Bold"/>
                <a:ea typeface="Frutiger Bold"/>
                <a:cs typeface="Frutiger Bold"/>
                <a:sym typeface="Frutiger Bold"/>
              </a:rPr>
              <a:t>If you stock platelets, establish a strategy to 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FFFFFF"/>
                </a:solidFill>
                <a:latin typeface="Frutiger Bold"/>
                <a:ea typeface="Frutiger Bold"/>
                <a:cs typeface="Frutiger Bold"/>
                <a:sym typeface="Frutiger Bold"/>
              </a:rPr>
              <a:t>maximise transfusion of ABO/D compatible unit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030053" y="913300"/>
            <a:ext cx="7991054" cy="3058743"/>
            <a:chOff x="0" y="0"/>
            <a:chExt cx="10654739" cy="4078324"/>
          </a:xfrm>
        </p:grpSpPr>
        <p:sp>
          <p:nvSpPr>
            <p:cNvPr id="9" name="Freeform 9"/>
            <p:cNvSpPr/>
            <p:nvPr/>
          </p:nvSpPr>
          <p:spPr>
            <a:xfrm rot="24000">
              <a:off x="3967486" y="9440"/>
              <a:ext cx="2718575" cy="4059444"/>
            </a:xfrm>
            <a:custGeom>
              <a:avLst/>
              <a:gdLst/>
              <a:ahLst/>
              <a:cxnLst/>
              <a:rect l="l" t="t" r="r" b="b"/>
              <a:pathLst>
                <a:path w="2718575" h="4059444">
                  <a:moveTo>
                    <a:pt x="0" y="0"/>
                  </a:moveTo>
                  <a:lnTo>
                    <a:pt x="2718575" y="0"/>
                  </a:lnTo>
                  <a:lnTo>
                    <a:pt x="2718575" y="4059444"/>
                  </a:lnTo>
                  <a:lnTo>
                    <a:pt x="0" y="40594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36231" t="-24271" r="-336714" b="-218770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4365438" y="937394"/>
              <a:ext cx="1922670" cy="2248741"/>
              <a:chOff x="0" y="0"/>
              <a:chExt cx="547943" cy="64087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47943" cy="640870"/>
              </a:xfrm>
              <a:custGeom>
                <a:avLst/>
                <a:gdLst/>
                <a:ahLst/>
                <a:cxnLst/>
                <a:rect l="l" t="t" r="r" b="b"/>
                <a:pathLst>
                  <a:path w="547943" h="640870">
                    <a:moveTo>
                      <a:pt x="186919" y="0"/>
                    </a:moveTo>
                    <a:lnTo>
                      <a:pt x="361024" y="0"/>
                    </a:lnTo>
                    <a:cubicBezTo>
                      <a:pt x="464257" y="0"/>
                      <a:pt x="547943" y="83686"/>
                      <a:pt x="547943" y="186919"/>
                    </a:cubicBezTo>
                    <a:lnTo>
                      <a:pt x="547943" y="453952"/>
                    </a:lnTo>
                    <a:cubicBezTo>
                      <a:pt x="547943" y="503525"/>
                      <a:pt x="528250" y="551069"/>
                      <a:pt x="493196" y="586123"/>
                    </a:cubicBezTo>
                    <a:cubicBezTo>
                      <a:pt x="458142" y="621177"/>
                      <a:pt x="410598" y="640870"/>
                      <a:pt x="361024" y="640870"/>
                    </a:cubicBezTo>
                    <a:lnTo>
                      <a:pt x="186919" y="640870"/>
                    </a:lnTo>
                    <a:cubicBezTo>
                      <a:pt x="137345" y="640870"/>
                      <a:pt x="89801" y="621177"/>
                      <a:pt x="54747" y="586123"/>
                    </a:cubicBezTo>
                    <a:cubicBezTo>
                      <a:pt x="19693" y="551069"/>
                      <a:pt x="0" y="503525"/>
                      <a:pt x="0" y="453952"/>
                    </a:cubicBezTo>
                    <a:lnTo>
                      <a:pt x="0" y="186919"/>
                    </a:lnTo>
                    <a:cubicBezTo>
                      <a:pt x="0" y="137345"/>
                      <a:pt x="19693" y="89801"/>
                      <a:pt x="54747" y="54747"/>
                    </a:cubicBezTo>
                    <a:cubicBezTo>
                      <a:pt x="89801" y="19693"/>
                      <a:pt x="137345" y="0"/>
                      <a:pt x="18691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76200"/>
                <a:ext cx="547943" cy="717070"/>
              </a:xfrm>
              <a:prstGeom prst="rect">
                <a:avLst/>
              </a:prstGeom>
            </p:spPr>
            <p:txBody>
              <a:bodyPr lIns="37909" tIns="37909" rIns="37909" bIns="37909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4365438" y="1576806"/>
              <a:ext cx="1982484" cy="1010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2"/>
                </a:lnSpc>
              </a:pPr>
              <a:r>
                <a:rPr lang="en-US" sz="5439" b="1">
                  <a:solidFill>
                    <a:srgbClr val="000000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O+</a:t>
              </a:r>
            </a:p>
          </p:txBody>
        </p:sp>
        <p:sp>
          <p:nvSpPr>
            <p:cNvPr id="14" name="Freeform 14"/>
            <p:cNvSpPr/>
            <p:nvPr/>
          </p:nvSpPr>
          <p:spPr>
            <a:xfrm rot="24000">
              <a:off x="14137" y="9440"/>
              <a:ext cx="2718575" cy="4059444"/>
            </a:xfrm>
            <a:custGeom>
              <a:avLst/>
              <a:gdLst/>
              <a:ahLst/>
              <a:cxnLst/>
              <a:rect l="l" t="t" r="r" b="b"/>
              <a:pathLst>
                <a:path w="2718575" h="4059444">
                  <a:moveTo>
                    <a:pt x="0" y="0"/>
                  </a:moveTo>
                  <a:lnTo>
                    <a:pt x="2718575" y="0"/>
                  </a:lnTo>
                  <a:lnTo>
                    <a:pt x="2718575" y="4059444"/>
                  </a:lnTo>
                  <a:lnTo>
                    <a:pt x="0" y="40594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36231" t="-24271" r="-336714" b="-218770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412089" y="937394"/>
              <a:ext cx="1922670" cy="2248741"/>
              <a:chOff x="0" y="0"/>
              <a:chExt cx="547943" cy="64087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47943" cy="640870"/>
              </a:xfrm>
              <a:custGeom>
                <a:avLst/>
                <a:gdLst/>
                <a:ahLst/>
                <a:cxnLst/>
                <a:rect l="l" t="t" r="r" b="b"/>
                <a:pathLst>
                  <a:path w="547943" h="640870">
                    <a:moveTo>
                      <a:pt x="186919" y="0"/>
                    </a:moveTo>
                    <a:lnTo>
                      <a:pt x="361024" y="0"/>
                    </a:lnTo>
                    <a:cubicBezTo>
                      <a:pt x="464257" y="0"/>
                      <a:pt x="547943" y="83686"/>
                      <a:pt x="547943" y="186919"/>
                    </a:cubicBezTo>
                    <a:lnTo>
                      <a:pt x="547943" y="453952"/>
                    </a:lnTo>
                    <a:cubicBezTo>
                      <a:pt x="547943" y="503525"/>
                      <a:pt x="528250" y="551069"/>
                      <a:pt x="493196" y="586123"/>
                    </a:cubicBezTo>
                    <a:cubicBezTo>
                      <a:pt x="458142" y="621177"/>
                      <a:pt x="410598" y="640870"/>
                      <a:pt x="361024" y="640870"/>
                    </a:cubicBezTo>
                    <a:lnTo>
                      <a:pt x="186919" y="640870"/>
                    </a:lnTo>
                    <a:cubicBezTo>
                      <a:pt x="137345" y="640870"/>
                      <a:pt x="89801" y="621177"/>
                      <a:pt x="54747" y="586123"/>
                    </a:cubicBezTo>
                    <a:cubicBezTo>
                      <a:pt x="19693" y="551069"/>
                      <a:pt x="0" y="503525"/>
                      <a:pt x="0" y="453952"/>
                    </a:cubicBezTo>
                    <a:lnTo>
                      <a:pt x="0" y="186919"/>
                    </a:lnTo>
                    <a:cubicBezTo>
                      <a:pt x="0" y="137345"/>
                      <a:pt x="19693" y="89801"/>
                      <a:pt x="54747" y="54747"/>
                    </a:cubicBezTo>
                    <a:cubicBezTo>
                      <a:pt x="89801" y="19693"/>
                      <a:pt x="137345" y="0"/>
                      <a:pt x="18691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76200"/>
                <a:ext cx="547943" cy="717070"/>
              </a:xfrm>
              <a:prstGeom prst="rect">
                <a:avLst/>
              </a:prstGeom>
            </p:spPr>
            <p:txBody>
              <a:bodyPr lIns="37909" tIns="37909" rIns="37909" bIns="3790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412089" y="1576806"/>
              <a:ext cx="1982484" cy="1010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2"/>
                </a:lnSpc>
              </a:pPr>
              <a:r>
                <a:rPr lang="en-US" sz="5439" b="1">
                  <a:solidFill>
                    <a:srgbClr val="000000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A+</a:t>
              </a:r>
            </a:p>
          </p:txBody>
        </p:sp>
        <p:sp>
          <p:nvSpPr>
            <p:cNvPr id="19" name="Freeform 19"/>
            <p:cNvSpPr/>
            <p:nvPr/>
          </p:nvSpPr>
          <p:spPr>
            <a:xfrm rot="24000">
              <a:off x="7922027" y="9440"/>
              <a:ext cx="2718575" cy="4059444"/>
            </a:xfrm>
            <a:custGeom>
              <a:avLst/>
              <a:gdLst/>
              <a:ahLst/>
              <a:cxnLst/>
              <a:rect l="l" t="t" r="r" b="b"/>
              <a:pathLst>
                <a:path w="2718575" h="4059444">
                  <a:moveTo>
                    <a:pt x="0" y="0"/>
                  </a:moveTo>
                  <a:lnTo>
                    <a:pt x="2718575" y="0"/>
                  </a:lnTo>
                  <a:lnTo>
                    <a:pt x="2718575" y="4059444"/>
                  </a:lnTo>
                  <a:lnTo>
                    <a:pt x="0" y="40594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36231" t="-24271" r="-336714" b="-218770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8319979" y="937394"/>
              <a:ext cx="1922670" cy="2248741"/>
              <a:chOff x="0" y="0"/>
              <a:chExt cx="547943" cy="64087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47943" cy="640870"/>
              </a:xfrm>
              <a:custGeom>
                <a:avLst/>
                <a:gdLst/>
                <a:ahLst/>
                <a:cxnLst/>
                <a:rect l="l" t="t" r="r" b="b"/>
                <a:pathLst>
                  <a:path w="547943" h="640870">
                    <a:moveTo>
                      <a:pt x="186919" y="0"/>
                    </a:moveTo>
                    <a:lnTo>
                      <a:pt x="361024" y="0"/>
                    </a:lnTo>
                    <a:cubicBezTo>
                      <a:pt x="464257" y="0"/>
                      <a:pt x="547943" y="83686"/>
                      <a:pt x="547943" y="186919"/>
                    </a:cubicBezTo>
                    <a:lnTo>
                      <a:pt x="547943" y="453952"/>
                    </a:lnTo>
                    <a:cubicBezTo>
                      <a:pt x="547943" y="503525"/>
                      <a:pt x="528250" y="551069"/>
                      <a:pt x="493196" y="586123"/>
                    </a:cubicBezTo>
                    <a:cubicBezTo>
                      <a:pt x="458142" y="621177"/>
                      <a:pt x="410598" y="640870"/>
                      <a:pt x="361024" y="640870"/>
                    </a:cubicBezTo>
                    <a:lnTo>
                      <a:pt x="186919" y="640870"/>
                    </a:lnTo>
                    <a:cubicBezTo>
                      <a:pt x="137345" y="640870"/>
                      <a:pt x="89801" y="621177"/>
                      <a:pt x="54747" y="586123"/>
                    </a:cubicBezTo>
                    <a:cubicBezTo>
                      <a:pt x="19693" y="551069"/>
                      <a:pt x="0" y="503525"/>
                      <a:pt x="0" y="453952"/>
                    </a:cubicBezTo>
                    <a:lnTo>
                      <a:pt x="0" y="186919"/>
                    </a:lnTo>
                    <a:cubicBezTo>
                      <a:pt x="0" y="137345"/>
                      <a:pt x="19693" y="89801"/>
                      <a:pt x="54747" y="54747"/>
                    </a:cubicBezTo>
                    <a:cubicBezTo>
                      <a:pt x="89801" y="19693"/>
                      <a:pt x="137345" y="0"/>
                      <a:pt x="18691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76200"/>
                <a:ext cx="547943" cy="717070"/>
              </a:xfrm>
              <a:prstGeom prst="rect">
                <a:avLst/>
              </a:prstGeom>
            </p:spPr>
            <p:txBody>
              <a:bodyPr lIns="37909" tIns="37909" rIns="37909" bIns="3790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8319979" y="1576806"/>
              <a:ext cx="1982484" cy="1010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2"/>
                </a:lnSpc>
              </a:pPr>
              <a:r>
                <a:rPr lang="en-US" sz="5439" b="1">
                  <a:solidFill>
                    <a:srgbClr val="000000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O-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79681" y="10000304"/>
            <a:ext cx="2732279" cy="17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4"/>
              </a:lnSpc>
            </a:pPr>
            <a:r>
              <a:rPr lang="en-US" sz="13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4EC33B-354F-4EF5-A8A9-2ECA9B889C81}">
  <ds:schemaRefs>
    <ds:schemaRef ds:uri="http://purl.org/dc/elements/1.1/"/>
    <ds:schemaRef ds:uri="http://schemas.microsoft.com/office/2006/metadata/properties"/>
    <ds:schemaRef ds:uri="http://schemas.microsoft.com/sharepoint/v3"/>
    <ds:schemaRef ds:uri="71deb8d4-20af-4d38-a2cf-dae5bcfc8bb0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0aee4a98-54e2-4fa9-8bf1-c07c68638e25"/>
    <ds:schemaRef ds:uri="a20d37f0-a662-4e75-ab88-b29866c1964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43AB70-A960-43D7-AC4F-3186185A87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61DE3B-7EDC-4799-BD46-883EAFE86C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Frutiger Bold</vt:lpstr>
      <vt:lpstr>Frutiger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O+</dc:title>
  <cp:lastModifiedBy>Charlotte Longhorn</cp:lastModifiedBy>
  <cp:revision>1</cp:revision>
  <dcterms:created xsi:type="dcterms:W3CDTF">2006-08-16T00:00:00Z</dcterms:created>
  <dcterms:modified xsi:type="dcterms:W3CDTF">2026-07-17T16:31:28Z</dcterms:modified>
  <dc:identifier>DAHNBMgYUSU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