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
  </p:notesMasterIdLst>
  <p:sldIdLst>
    <p:sldId id="256" r:id="rId2"/>
  </p:sldIdLst>
  <p:sldSz cx="21374100" cy="15113000"/>
  <p:notesSz cx="6858000" cy="9144000"/>
  <p:embeddedFontLst>
    <p:embeddedFont>
      <p:font typeface="Arial MT Pro Bold" panose="020B0604020202020204" charset="0"/>
      <p:regular r:id="rId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1" d="100"/>
          <a:sy n="41" d="100"/>
        </p:scale>
        <p:origin x="2058"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11" Type="http://schemas.openxmlformats.org/officeDocument/2006/relationships/customXml" Target="../customXml/item3.xml"/><Relationship Id="rId5" Type="http://schemas.openxmlformats.org/officeDocument/2006/relationships/presProps" Target="presProps.xml"/><Relationship Id="rId10" Type="http://schemas.openxmlformats.org/officeDocument/2006/relationships/customXml" Target="../customXml/item2.xml"/><Relationship Id="rId4" Type="http://schemas.openxmlformats.org/officeDocument/2006/relationships/font" Target="fonts/font1.fntdata"/><Relationship Id="rId9"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12.03.2026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 Policy on minimum testing standard</a:t>
            </a:r>
          </a:p>
          <a:p>
            <a:r>
              <a:rPr lang="en-US"/>
              <a:t>2. Training and education of staff when to take and the frequency</a:t>
            </a:r>
          </a:p>
          <a:p>
            <a:r>
              <a:rPr lang="en-US"/>
              <a:t>3. Assess patients - is the patient clinically stable? will the bloods change the patients care management? Does the patient have underlying risks of anaemia? Are these bloods being taking due to habit? </a:t>
            </a:r>
          </a:p>
          <a:p>
            <a:r>
              <a:rPr lang="en-US"/>
              <a:t>4. Has your Trust considered introducing smaller sample tubes? </a:t>
            </a:r>
          </a:p>
          <a:p>
            <a:r>
              <a:rPr lang="en-US"/>
              <a:t>5. Venous arterial blood management systems (VAMPS) help to reduce IA by preventing dilutional samples and too much blood from being drawn in to the syringe. Any unused blood can also be returned back to the patient. VAMPS are close systems so also reduce the risk of contamination.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3/12/2026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11.sv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1.png"/><Relationship Id="rId21" Type="http://schemas.openxmlformats.org/officeDocument/2006/relationships/image" Target="../media/image19.svg"/><Relationship Id="rId34" Type="http://schemas.openxmlformats.org/officeDocument/2006/relationships/image" Target="../media/image32.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svg"/><Relationship Id="rId25" Type="http://schemas.openxmlformats.org/officeDocument/2006/relationships/image" Target="../media/image23.svg"/><Relationship Id="rId33" Type="http://schemas.openxmlformats.org/officeDocument/2006/relationships/image" Target="../media/image31.sv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4.svg"/><Relationship Id="rId11" Type="http://schemas.openxmlformats.org/officeDocument/2006/relationships/image" Target="../media/image9.png"/><Relationship Id="rId24" Type="http://schemas.openxmlformats.org/officeDocument/2006/relationships/image" Target="../media/image22.png"/><Relationship Id="rId32" Type="http://schemas.openxmlformats.org/officeDocument/2006/relationships/image" Target="../media/image30.png"/><Relationship Id="rId5" Type="http://schemas.openxmlformats.org/officeDocument/2006/relationships/image" Target="../media/image3.png"/><Relationship Id="rId15" Type="http://schemas.openxmlformats.org/officeDocument/2006/relationships/image" Target="../media/image13.svg"/><Relationship Id="rId23" Type="http://schemas.openxmlformats.org/officeDocument/2006/relationships/image" Target="../media/image21.svg"/><Relationship Id="rId28" Type="http://schemas.openxmlformats.org/officeDocument/2006/relationships/image" Target="../media/image26.svg"/><Relationship Id="rId10" Type="http://schemas.openxmlformats.org/officeDocument/2006/relationships/image" Target="../media/image8.svg"/><Relationship Id="rId19" Type="http://schemas.openxmlformats.org/officeDocument/2006/relationships/image" Target="../media/image17.svg"/><Relationship Id="rId31" Type="http://schemas.openxmlformats.org/officeDocument/2006/relationships/image" Target="../media/image29.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28.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168B3"/>
        </a:solidFill>
        <a:effectLst/>
      </p:bgPr>
    </p:bg>
    <p:spTree>
      <p:nvGrpSpPr>
        <p:cNvPr id="1" name=""/>
        <p:cNvGrpSpPr/>
        <p:nvPr/>
      </p:nvGrpSpPr>
      <p:grpSpPr>
        <a:xfrm>
          <a:off x="0" y="0"/>
          <a:ext cx="0" cy="0"/>
          <a:chOff x="0" y="0"/>
          <a:chExt cx="0" cy="0"/>
        </a:xfrm>
      </p:grpSpPr>
      <p:sp>
        <p:nvSpPr>
          <p:cNvPr id="2" name="Freeform 2"/>
          <p:cNvSpPr/>
          <p:nvPr/>
        </p:nvSpPr>
        <p:spPr>
          <a:xfrm>
            <a:off x="15262716" y="13380221"/>
            <a:ext cx="5534779" cy="917582"/>
          </a:xfrm>
          <a:custGeom>
            <a:avLst/>
            <a:gdLst/>
            <a:ahLst/>
            <a:cxnLst/>
            <a:rect l="l" t="t" r="r" b="b"/>
            <a:pathLst>
              <a:path w="5534779" h="917582">
                <a:moveTo>
                  <a:pt x="0" y="0"/>
                </a:moveTo>
                <a:lnTo>
                  <a:pt x="5534779" y="0"/>
                </a:lnTo>
                <a:lnTo>
                  <a:pt x="5534779" y="917582"/>
                </a:lnTo>
                <a:lnTo>
                  <a:pt x="0" y="917582"/>
                </a:lnTo>
                <a:lnTo>
                  <a:pt x="0" y="0"/>
                </a:lnTo>
                <a:close/>
              </a:path>
            </a:pathLst>
          </a:custGeom>
          <a:blipFill>
            <a:blip r:embed="rId3"/>
            <a:stretch>
              <a:fillRect/>
            </a:stretch>
          </a:blipFill>
        </p:spPr>
        <p:txBody>
          <a:bodyPr/>
          <a:lstStyle/>
          <a:p>
            <a:endParaRPr lang="en-GB"/>
          </a:p>
        </p:txBody>
      </p:sp>
      <p:sp>
        <p:nvSpPr>
          <p:cNvPr id="3" name="Freeform 3"/>
          <p:cNvSpPr/>
          <p:nvPr/>
        </p:nvSpPr>
        <p:spPr>
          <a:xfrm>
            <a:off x="16468811" y="767899"/>
            <a:ext cx="4035906" cy="1128353"/>
          </a:xfrm>
          <a:custGeom>
            <a:avLst/>
            <a:gdLst/>
            <a:ahLst/>
            <a:cxnLst/>
            <a:rect l="l" t="t" r="r" b="b"/>
            <a:pathLst>
              <a:path w="4035906" h="1128353">
                <a:moveTo>
                  <a:pt x="0" y="0"/>
                </a:moveTo>
                <a:lnTo>
                  <a:pt x="4035905" y="0"/>
                </a:lnTo>
                <a:lnTo>
                  <a:pt x="4035905" y="1128353"/>
                </a:lnTo>
                <a:lnTo>
                  <a:pt x="0" y="1128353"/>
                </a:lnTo>
                <a:lnTo>
                  <a:pt x="0" y="0"/>
                </a:lnTo>
                <a:close/>
              </a:path>
            </a:pathLst>
          </a:custGeom>
          <a:blipFill>
            <a:blip r:embed="rId4"/>
            <a:stretch>
              <a:fillRect/>
            </a:stretch>
          </a:blipFill>
        </p:spPr>
        <p:txBody>
          <a:bodyPr/>
          <a:lstStyle/>
          <a:p>
            <a:endParaRPr lang="en-GB"/>
          </a:p>
        </p:txBody>
      </p:sp>
      <p:sp>
        <p:nvSpPr>
          <p:cNvPr id="4" name="Freeform 4"/>
          <p:cNvSpPr/>
          <p:nvPr/>
        </p:nvSpPr>
        <p:spPr>
          <a:xfrm>
            <a:off x="8330992" y="8530975"/>
            <a:ext cx="4465088" cy="4465088"/>
          </a:xfrm>
          <a:custGeom>
            <a:avLst/>
            <a:gdLst/>
            <a:ahLst/>
            <a:cxnLst/>
            <a:rect l="l" t="t" r="r" b="b"/>
            <a:pathLst>
              <a:path w="4465088" h="4465088">
                <a:moveTo>
                  <a:pt x="0" y="0"/>
                </a:moveTo>
                <a:lnTo>
                  <a:pt x="4465088" y="0"/>
                </a:lnTo>
                <a:lnTo>
                  <a:pt x="4465088" y="4465088"/>
                </a:lnTo>
                <a:lnTo>
                  <a:pt x="0" y="446508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5" name="Freeform 5"/>
          <p:cNvSpPr/>
          <p:nvPr/>
        </p:nvSpPr>
        <p:spPr>
          <a:xfrm>
            <a:off x="9126734" y="8915891"/>
            <a:ext cx="3045351" cy="2813143"/>
          </a:xfrm>
          <a:custGeom>
            <a:avLst/>
            <a:gdLst/>
            <a:ahLst/>
            <a:cxnLst/>
            <a:rect l="l" t="t" r="r" b="b"/>
            <a:pathLst>
              <a:path w="3045351" h="2813143">
                <a:moveTo>
                  <a:pt x="0" y="0"/>
                </a:moveTo>
                <a:lnTo>
                  <a:pt x="3045351" y="0"/>
                </a:lnTo>
                <a:lnTo>
                  <a:pt x="3045351" y="2813143"/>
                </a:lnTo>
                <a:lnTo>
                  <a:pt x="0" y="281314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6" name="Freeform 6"/>
          <p:cNvSpPr/>
          <p:nvPr/>
        </p:nvSpPr>
        <p:spPr>
          <a:xfrm rot="540132">
            <a:off x="10971697" y="8860064"/>
            <a:ext cx="483944" cy="1813288"/>
          </a:xfrm>
          <a:custGeom>
            <a:avLst/>
            <a:gdLst/>
            <a:ahLst/>
            <a:cxnLst/>
            <a:rect l="l" t="t" r="r" b="b"/>
            <a:pathLst>
              <a:path w="483944" h="1813288">
                <a:moveTo>
                  <a:pt x="0" y="0"/>
                </a:moveTo>
                <a:lnTo>
                  <a:pt x="483944" y="0"/>
                </a:lnTo>
                <a:lnTo>
                  <a:pt x="483944" y="1813288"/>
                </a:lnTo>
                <a:lnTo>
                  <a:pt x="0" y="1813288"/>
                </a:lnTo>
                <a:lnTo>
                  <a:pt x="0" y="0"/>
                </a:lnTo>
                <a:close/>
              </a:path>
            </a:pathLst>
          </a:custGeom>
          <a:blipFill>
            <a:blip r:embed="rId9">
              <a:extLst>
                <a:ext uri="{96DAC541-7B7A-43D3-8B79-37D633B846F1}">
                  <asvg:svgBlip xmlns:asvg="http://schemas.microsoft.com/office/drawing/2016/SVG/main" r:embed="rId10"/>
                </a:ext>
              </a:extLst>
            </a:blip>
            <a:stretch>
              <a:fillRect l="-122366" b="-20501"/>
            </a:stretch>
          </a:blipFill>
        </p:spPr>
        <p:txBody>
          <a:bodyPr/>
          <a:lstStyle/>
          <a:p>
            <a:endParaRPr lang="en-GB"/>
          </a:p>
        </p:txBody>
      </p:sp>
      <p:sp>
        <p:nvSpPr>
          <p:cNvPr id="7" name="Freeform 7"/>
          <p:cNvSpPr/>
          <p:nvPr/>
        </p:nvSpPr>
        <p:spPr>
          <a:xfrm rot="-1143447">
            <a:off x="10396274" y="8843241"/>
            <a:ext cx="506271" cy="1766639"/>
          </a:xfrm>
          <a:custGeom>
            <a:avLst/>
            <a:gdLst/>
            <a:ahLst/>
            <a:cxnLst/>
            <a:rect l="l" t="t" r="r" b="b"/>
            <a:pathLst>
              <a:path w="506271" h="1766639">
                <a:moveTo>
                  <a:pt x="0" y="0"/>
                </a:moveTo>
                <a:lnTo>
                  <a:pt x="506271" y="0"/>
                </a:lnTo>
                <a:lnTo>
                  <a:pt x="506271" y="1766638"/>
                </a:lnTo>
                <a:lnTo>
                  <a:pt x="0" y="1766638"/>
                </a:lnTo>
                <a:lnTo>
                  <a:pt x="0" y="0"/>
                </a:lnTo>
                <a:close/>
              </a:path>
            </a:pathLst>
          </a:custGeom>
          <a:blipFill>
            <a:blip r:embed="rId9">
              <a:extLst>
                <a:ext uri="{96DAC541-7B7A-43D3-8B79-37D633B846F1}">
                  <asvg:svgBlip xmlns:asvg="http://schemas.microsoft.com/office/drawing/2016/SVG/main" r:embed="rId10"/>
                </a:ext>
              </a:extLst>
            </a:blip>
            <a:stretch>
              <a:fillRect t="-1393" r="-95384" b="-12295"/>
            </a:stretch>
          </a:blipFill>
        </p:spPr>
        <p:txBody>
          <a:bodyPr/>
          <a:lstStyle/>
          <a:p>
            <a:endParaRPr lang="en-GB"/>
          </a:p>
        </p:txBody>
      </p:sp>
      <p:sp>
        <p:nvSpPr>
          <p:cNvPr id="8" name="Freeform 8"/>
          <p:cNvSpPr/>
          <p:nvPr/>
        </p:nvSpPr>
        <p:spPr>
          <a:xfrm>
            <a:off x="8330992" y="2309795"/>
            <a:ext cx="4465088" cy="4465088"/>
          </a:xfrm>
          <a:custGeom>
            <a:avLst/>
            <a:gdLst/>
            <a:ahLst/>
            <a:cxnLst/>
            <a:rect l="l" t="t" r="r" b="b"/>
            <a:pathLst>
              <a:path w="4465088" h="4465088">
                <a:moveTo>
                  <a:pt x="0" y="0"/>
                </a:moveTo>
                <a:lnTo>
                  <a:pt x="4465088" y="0"/>
                </a:lnTo>
                <a:lnTo>
                  <a:pt x="4465088" y="4465088"/>
                </a:lnTo>
                <a:lnTo>
                  <a:pt x="0" y="446508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9" name="Freeform 9"/>
          <p:cNvSpPr/>
          <p:nvPr/>
        </p:nvSpPr>
        <p:spPr>
          <a:xfrm>
            <a:off x="9126734" y="2745966"/>
            <a:ext cx="2945604" cy="2687864"/>
          </a:xfrm>
          <a:custGeom>
            <a:avLst/>
            <a:gdLst/>
            <a:ahLst/>
            <a:cxnLst/>
            <a:rect l="l" t="t" r="r" b="b"/>
            <a:pathLst>
              <a:path w="2945604" h="2687864">
                <a:moveTo>
                  <a:pt x="0" y="0"/>
                </a:moveTo>
                <a:lnTo>
                  <a:pt x="2945604" y="0"/>
                </a:lnTo>
                <a:lnTo>
                  <a:pt x="2945604" y="2687863"/>
                </a:lnTo>
                <a:lnTo>
                  <a:pt x="0" y="2687863"/>
                </a:lnTo>
                <a:lnTo>
                  <a:pt x="0" y="0"/>
                </a:lnTo>
                <a:close/>
              </a:path>
            </a:pathLst>
          </a:custGeom>
          <a:blipFill>
            <a:blip r:embed="rId11"/>
            <a:stretch>
              <a:fillRect/>
            </a:stretch>
          </a:blipFill>
        </p:spPr>
        <p:txBody>
          <a:bodyPr/>
          <a:lstStyle/>
          <a:p>
            <a:endParaRPr lang="en-GB"/>
          </a:p>
        </p:txBody>
      </p:sp>
      <p:sp>
        <p:nvSpPr>
          <p:cNvPr id="10" name="Freeform 10"/>
          <p:cNvSpPr/>
          <p:nvPr/>
        </p:nvSpPr>
        <p:spPr>
          <a:xfrm>
            <a:off x="1869740" y="2197098"/>
            <a:ext cx="4465088" cy="4465088"/>
          </a:xfrm>
          <a:custGeom>
            <a:avLst/>
            <a:gdLst/>
            <a:ahLst/>
            <a:cxnLst/>
            <a:rect l="l" t="t" r="r" b="b"/>
            <a:pathLst>
              <a:path w="4465088" h="4465088">
                <a:moveTo>
                  <a:pt x="0" y="0"/>
                </a:moveTo>
                <a:lnTo>
                  <a:pt x="4465088" y="0"/>
                </a:lnTo>
                <a:lnTo>
                  <a:pt x="4465088" y="4465088"/>
                </a:lnTo>
                <a:lnTo>
                  <a:pt x="0" y="446508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1" name="Freeform 11"/>
          <p:cNvSpPr/>
          <p:nvPr/>
        </p:nvSpPr>
        <p:spPr>
          <a:xfrm>
            <a:off x="3134175" y="2745966"/>
            <a:ext cx="1936218" cy="2288257"/>
          </a:xfrm>
          <a:custGeom>
            <a:avLst/>
            <a:gdLst/>
            <a:ahLst/>
            <a:cxnLst/>
            <a:rect l="l" t="t" r="r" b="b"/>
            <a:pathLst>
              <a:path w="1936218" h="2288257">
                <a:moveTo>
                  <a:pt x="0" y="0"/>
                </a:moveTo>
                <a:lnTo>
                  <a:pt x="1936218" y="0"/>
                </a:lnTo>
                <a:lnTo>
                  <a:pt x="1936218" y="2288257"/>
                </a:lnTo>
                <a:lnTo>
                  <a:pt x="0" y="2288257"/>
                </a:lnTo>
                <a:lnTo>
                  <a:pt x="0" y="0"/>
                </a:lnTo>
                <a:close/>
              </a:path>
            </a:pathLst>
          </a:custGeom>
          <a:blipFill>
            <a:blip r:embed="rId12">
              <a:extLst>
                <a:ext uri="{96DAC541-7B7A-43D3-8B79-37D633B846F1}">
                  <asvg:svgBlip xmlns:asvg="http://schemas.microsoft.com/office/drawing/2016/SVG/main" r:embed="rId13"/>
                </a:ext>
              </a:extLst>
            </a:blip>
            <a:stretch>
              <a:fillRect l="-54119" t="-37635" r="-53634" b="-38156"/>
            </a:stretch>
          </a:blipFill>
        </p:spPr>
        <p:txBody>
          <a:bodyPr/>
          <a:lstStyle/>
          <a:p>
            <a:endParaRPr lang="en-GB"/>
          </a:p>
        </p:txBody>
      </p:sp>
      <p:sp>
        <p:nvSpPr>
          <p:cNvPr id="12" name="Freeform 12"/>
          <p:cNvSpPr/>
          <p:nvPr/>
        </p:nvSpPr>
        <p:spPr>
          <a:xfrm>
            <a:off x="14792243" y="2267027"/>
            <a:ext cx="4465088" cy="4465088"/>
          </a:xfrm>
          <a:custGeom>
            <a:avLst/>
            <a:gdLst/>
            <a:ahLst/>
            <a:cxnLst/>
            <a:rect l="l" t="t" r="r" b="b"/>
            <a:pathLst>
              <a:path w="4465088" h="4465088">
                <a:moveTo>
                  <a:pt x="0" y="0"/>
                </a:moveTo>
                <a:lnTo>
                  <a:pt x="4465089" y="0"/>
                </a:lnTo>
                <a:lnTo>
                  <a:pt x="4465089" y="4465088"/>
                </a:lnTo>
                <a:lnTo>
                  <a:pt x="0" y="446508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3" name="Freeform 13"/>
          <p:cNvSpPr/>
          <p:nvPr/>
        </p:nvSpPr>
        <p:spPr>
          <a:xfrm>
            <a:off x="16164381" y="2650488"/>
            <a:ext cx="1720813" cy="2783341"/>
          </a:xfrm>
          <a:custGeom>
            <a:avLst/>
            <a:gdLst/>
            <a:ahLst/>
            <a:cxnLst/>
            <a:rect l="l" t="t" r="r" b="b"/>
            <a:pathLst>
              <a:path w="1720813" h="2783341">
                <a:moveTo>
                  <a:pt x="0" y="0"/>
                </a:moveTo>
                <a:lnTo>
                  <a:pt x="1720813" y="0"/>
                </a:lnTo>
                <a:lnTo>
                  <a:pt x="1720813" y="2783341"/>
                </a:lnTo>
                <a:lnTo>
                  <a:pt x="0" y="2783341"/>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GB"/>
          </a:p>
        </p:txBody>
      </p:sp>
      <p:sp>
        <p:nvSpPr>
          <p:cNvPr id="14" name="Freeform 14"/>
          <p:cNvSpPr/>
          <p:nvPr/>
        </p:nvSpPr>
        <p:spPr>
          <a:xfrm>
            <a:off x="14792243" y="8412816"/>
            <a:ext cx="4641108" cy="4641108"/>
          </a:xfrm>
          <a:custGeom>
            <a:avLst/>
            <a:gdLst/>
            <a:ahLst/>
            <a:cxnLst/>
            <a:rect l="l" t="t" r="r" b="b"/>
            <a:pathLst>
              <a:path w="4641108" h="4641108">
                <a:moveTo>
                  <a:pt x="0" y="0"/>
                </a:moveTo>
                <a:lnTo>
                  <a:pt x="4641108" y="0"/>
                </a:lnTo>
                <a:lnTo>
                  <a:pt x="4641108" y="4641108"/>
                </a:lnTo>
                <a:lnTo>
                  <a:pt x="0" y="464110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5" name="Freeform 15"/>
          <p:cNvSpPr/>
          <p:nvPr/>
        </p:nvSpPr>
        <p:spPr>
          <a:xfrm rot="-5400000" flipV="1">
            <a:off x="16500055" y="10758531"/>
            <a:ext cx="749521" cy="837392"/>
          </a:xfrm>
          <a:custGeom>
            <a:avLst/>
            <a:gdLst/>
            <a:ahLst/>
            <a:cxnLst/>
            <a:rect l="l" t="t" r="r" b="b"/>
            <a:pathLst>
              <a:path w="749521" h="837392">
                <a:moveTo>
                  <a:pt x="0" y="837392"/>
                </a:moveTo>
                <a:lnTo>
                  <a:pt x="749520" y="837392"/>
                </a:lnTo>
                <a:lnTo>
                  <a:pt x="749520" y="0"/>
                </a:lnTo>
                <a:lnTo>
                  <a:pt x="0" y="0"/>
                </a:lnTo>
                <a:lnTo>
                  <a:pt x="0" y="837392"/>
                </a:lnTo>
                <a:close/>
              </a:path>
            </a:pathLst>
          </a:custGeom>
          <a:blipFill>
            <a:blip r:embed="rId16">
              <a:extLst>
                <a:ext uri="{96DAC541-7B7A-43D3-8B79-37D633B846F1}">
                  <asvg:svgBlip xmlns:asvg="http://schemas.microsoft.com/office/drawing/2016/SVG/main" r:embed="rId17"/>
                </a:ext>
              </a:extLst>
            </a:blip>
            <a:stretch>
              <a:fillRect r="-35300" b="-9432"/>
            </a:stretch>
          </a:blipFill>
        </p:spPr>
        <p:txBody>
          <a:bodyPr/>
          <a:lstStyle/>
          <a:p>
            <a:endParaRPr lang="en-GB"/>
          </a:p>
        </p:txBody>
      </p:sp>
      <p:sp>
        <p:nvSpPr>
          <p:cNvPr id="16" name="Freeform 16"/>
          <p:cNvSpPr/>
          <p:nvPr/>
        </p:nvSpPr>
        <p:spPr>
          <a:xfrm>
            <a:off x="16352708" y="10542573"/>
            <a:ext cx="1044213" cy="318565"/>
          </a:xfrm>
          <a:custGeom>
            <a:avLst/>
            <a:gdLst/>
            <a:ahLst/>
            <a:cxnLst/>
            <a:rect l="l" t="t" r="r" b="b"/>
            <a:pathLst>
              <a:path w="1044213" h="318565">
                <a:moveTo>
                  <a:pt x="0" y="0"/>
                </a:moveTo>
                <a:lnTo>
                  <a:pt x="1044214" y="0"/>
                </a:lnTo>
                <a:lnTo>
                  <a:pt x="1044214" y="318565"/>
                </a:lnTo>
                <a:lnTo>
                  <a:pt x="0" y="318565"/>
                </a:lnTo>
                <a:lnTo>
                  <a:pt x="0" y="0"/>
                </a:lnTo>
                <a:close/>
              </a:path>
            </a:pathLst>
          </a:custGeom>
          <a:blipFill>
            <a:blip r:embed="rId18">
              <a:extLst>
                <a:ext uri="{96DAC541-7B7A-43D3-8B79-37D633B846F1}">
                  <asvg:svgBlip xmlns:asvg="http://schemas.microsoft.com/office/drawing/2016/SVG/main" r:embed="rId19"/>
                </a:ext>
              </a:extLst>
            </a:blip>
            <a:stretch>
              <a:fillRect t="-133080" r="-93621" b="-340424"/>
            </a:stretch>
          </a:blipFill>
        </p:spPr>
        <p:txBody>
          <a:bodyPr/>
          <a:lstStyle/>
          <a:p>
            <a:endParaRPr lang="en-GB"/>
          </a:p>
        </p:txBody>
      </p:sp>
      <p:sp>
        <p:nvSpPr>
          <p:cNvPr id="17" name="Freeform 17"/>
          <p:cNvSpPr/>
          <p:nvPr/>
        </p:nvSpPr>
        <p:spPr>
          <a:xfrm rot="-2762186">
            <a:off x="17422478" y="10602162"/>
            <a:ext cx="925432" cy="1160942"/>
          </a:xfrm>
          <a:custGeom>
            <a:avLst/>
            <a:gdLst/>
            <a:ahLst/>
            <a:cxnLst/>
            <a:rect l="l" t="t" r="r" b="b"/>
            <a:pathLst>
              <a:path w="925432" h="1160942">
                <a:moveTo>
                  <a:pt x="0" y="0"/>
                </a:moveTo>
                <a:lnTo>
                  <a:pt x="925432" y="0"/>
                </a:lnTo>
                <a:lnTo>
                  <a:pt x="925432" y="1160942"/>
                </a:lnTo>
                <a:lnTo>
                  <a:pt x="0" y="1160942"/>
                </a:lnTo>
                <a:lnTo>
                  <a:pt x="0" y="0"/>
                </a:lnTo>
                <a:close/>
              </a:path>
            </a:pathLst>
          </a:custGeom>
          <a:blipFill>
            <a:blip r:embed="rId20">
              <a:extLst>
                <a:ext uri="{96DAC541-7B7A-43D3-8B79-37D633B846F1}">
                  <asvg:svgBlip xmlns:asvg="http://schemas.microsoft.com/office/drawing/2016/SVG/main" r:embed="rId21"/>
                </a:ext>
              </a:extLst>
            </a:blip>
            <a:stretch>
              <a:fillRect r="-39927" b="-73943"/>
            </a:stretch>
          </a:blipFill>
        </p:spPr>
        <p:txBody>
          <a:bodyPr/>
          <a:lstStyle/>
          <a:p>
            <a:endParaRPr lang="en-GB"/>
          </a:p>
        </p:txBody>
      </p:sp>
      <p:sp>
        <p:nvSpPr>
          <p:cNvPr id="18" name="Freeform 18"/>
          <p:cNvSpPr/>
          <p:nvPr/>
        </p:nvSpPr>
        <p:spPr>
          <a:xfrm rot="-5331871">
            <a:off x="16964548" y="9949395"/>
            <a:ext cx="1372322" cy="471604"/>
          </a:xfrm>
          <a:custGeom>
            <a:avLst/>
            <a:gdLst/>
            <a:ahLst/>
            <a:cxnLst/>
            <a:rect l="l" t="t" r="r" b="b"/>
            <a:pathLst>
              <a:path w="1372322" h="471604">
                <a:moveTo>
                  <a:pt x="0" y="0"/>
                </a:moveTo>
                <a:lnTo>
                  <a:pt x="1372322" y="0"/>
                </a:lnTo>
                <a:lnTo>
                  <a:pt x="1372322" y="471604"/>
                </a:lnTo>
                <a:lnTo>
                  <a:pt x="0" y="471604"/>
                </a:lnTo>
                <a:lnTo>
                  <a:pt x="0" y="0"/>
                </a:lnTo>
                <a:close/>
              </a:path>
            </a:pathLst>
          </a:custGeom>
          <a:blipFill>
            <a:blip r:embed="rId18">
              <a:extLst>
                <a:ext uri="{96DAC541-7B7A-43D3-8B79-37D633B846F1}">
                  <asvg:svgBlip xmlns:asvg="http://schemas.microsoft.com/office/drawing/2016/SVG/main" r:embed="rId19"/>
                </a:ext>
              </a:extLst>
            </a:blip>
            <a:stretch>
              <a:fillRect l="-10037" t="-165196" r="-51347" b="-159166"/>
            </a:stretch>
          </a:blipFill>
        </p:spPr>
        <p:txBody>
          <a:bodyPr/>
          <a:lstStyle/>
          <a:p>
            <a:endParaRPr lang="en-GB"/>
          </a:p>
        </p:txBody>
      </p:sp>
      <p:sp>
        <p:nvSpPr>
          <p:cNvPr id="19" name="Freeform 19"/>
          <p:cNvSpPr/>
          <p:nvPr/>
        </p:nvSpPr>
        <p:spPr>
          <a:xfrm>
            <a:off x="15347866" y="9000656"/>
            <a:ext cx="1108253" cy="1541917"/>
          </a:xfrm>
          <a:custGeom>
            <a:avLst/>
            <a:gdLst/>
            <a:ahLst/>
            <a:cxnLst/>
            <a:rect l="l" t="t" r="r" b="b"/>
            <a:pathLst>
              <a:path w="1108253" h="1541917">
                <a:moveTo>
                  <a:pt x="0" y="0"/>
                </a:moveTo>
                <a:lnTo>
                  <a:pt x="1108253" y="0"/>
                </a:lnTo>
                <a:lnTo>
                  <a:pt x="1108253" y="1541917"/>
                </a:lnTo>
                <a:lnTo>
                  <a:pt x="0" y="1541917"/>
                </a:lnTo>
                <a:lnTo>
                  <a:pt x="0" y="0"/>
                </a:lnTo>
                <a:close/>
              </a:path>
            </a:pathLst>
          </a:custGeom>
          <a:blipFill>
            <a:blip r:embed="rId22">
              <a:extLst>
                <a:ext uri="{96DAC541-7B7A-43D3-8B79-37D633B846F1}">
                  <asvg:svgBlip xmlns:asvg="http://schemas.microsoft.com/office/drawing/2016/SVG/main" r:embed="rId23"/>
                </a:ext>
              </a:extLst>
            </a:blip>
            <a:stretch>
              <a:fillRect/>
            </a:stretch>
          </a:blipFill>
        </p:spPr>
        <p:txBody>
          <a:bodyPr/>
          <a:lstStyle/>
          <a:p>
            <a:endParaRPr lang="en-GB"/>
          </a:p>
        </p:txBody>
      </p:sp>
      <p:sp>
        <p:nvSpPr>
          <p:cNvPr id="20" name="Freeform 20"/>
          <p:cNvSpPr/>
          <p:nvPr/>
        </p:nvSpPr>
        <p:spPr>
          <a:xfrm rot="5400000">
            <a:off x="7569220" y="7958513"/>
            <a:ext cx="1213021" cy="47625"/>
          </a:xfrm>
          <a:custGeom>
            <a:avLst/>
            <a:gdLst/>
            <a:ahLst/>
            <a:cxnLst/>
            <a:rect l="l" t="t" r="r" b="b"/>
            <a:pathLst>
              <a:path w="1213021" h="47625">
                <a:moveTo>
                  <a:pt x="0" y="0"/>
                </a:moveTo>
                <a:lnTo>
                  <a:pt x="1213021" y="0"/>
                </a:lnTo>
                <a:lnTo>
                  <a:pt x="1213021" y="47625"/>
                </a:lnTo>
                <a:lnTo>
                  <a:pt x="0" y="47625"/>
                </a:lnTo>
                <a:lnTo>
                  <a:pt x="0" y="0"/>
                </a:lnTo>
                <a:close/>
              </a:path>
            </a:pathLst>
          </a:custGeom>
          <a:blipFill>
            <a:blip r:embed="rId24">
              <a:extLst>
                <a:ext uri="{96DAC541-7B7A-43D3-8B79-37D633B846F1}">
                  <asvg:svgBlip xmlns:asvg="http://schemas.microsoft.com/office/drawing/2016/SVG/main" r:embed="rId25"/>
                </a:ext>
              </a:extLst>
            </a:blip>
            <a:stretch>
              <a:fillRect r="-56500" b="-160909"/>
            </a:stretch>
          </a:blipFill>
        </p:spPr>
        <p:txBody>
          <a:bodyPr/>
          <a:lstStyle/>
          <a:p>
            <a:endParaRPr lang="en-GB"/>
          </a:p>
        </p:txBody>
      </p:sp>
      <p:sp>
        <p:nvSpPr>
          <p:cNvPr id="21" name="Freeform 21"/>
          <p:cNvSpPr/>
          <p:nvPr/>
        </p:nvSpPr>
        <p:spPr>
          <a:xfrm rot="8017482">
            <a:off x="15718167" y="10736004"/>
            <a:ext cx="958158" cy="989215"/>
          </a:xfrm>
          <a:custGeom>
            <a:avLst/>
            <a:gdLst/>
            <a:ahLst/>
            <a:cxnLst/>
            <a:rect l="l" t="t" r="r" b="b"/>
            <a:pathLst>
              <a:path w="958158" h="989215">
                <a:moveTo>
                  <a:pt x="0" y="0"/>
                </a:moveTo>
                <a:lnTo>
                  <a:pt x="958159" y="0"/>
                </a:lnTo>
                <a:lnTo>
                  <a:pt x="958159" y="989216"/>
                </a:lnTo>
                <a:lnTo>
                  <a:pt x="0" y="989216"/>
                </a:lnTo>
                <a:lnTo>
                  <a:pt x="0" y="0"/>
                </a:lnTo>
                <a:close/>
              </a:path>
            </a:pathLst>
          </a:custGeom>
          <a:blipFill>
            <a:blip r:embed="rId26"/>
            <a:stretch>
              <a:fillRect l="-12437" b="-7546"/>
            </a:stretch>
          </a:blipFill>
        </p:spPr>
        <p:txBody>
          <a:bodyPr/>
          <a:lstStyle/>
          <a:p>
            <a:endParaRPr lang="en-GB"/>
          </a:p>
        </p:txBody>
      </p:sp>
      <p:sp>
        <p:nvSpPr>
          <p:cNvPr id="22" name="Freeform 22"/>
          <p:cNvSpPr/>
          <p:nvPr/>
        </p:nvSpPr>
        <p:spPr>
          <a:xfrm rot="-9791080">
            <a:off x="15824873" y="10671710"/>
            <a:ext cx="974961" cy="183619"/>
          </a:xfrm>
          <a:custGeom>
            <a:avLst/>
            <a:gdLst/>
            <a:ahLst/>
            <a:cxnLst/>
            <a:rect l="l" t="t" r="r" b="b"/>
            <a:pathLst>
              <a:path w="974961" h="183619">
                <a:moveTo>
                  <a:pt x="0" y="0"/>
                </a:moveTo>
                <a:lnTo>
                  <a:pt x="974961" y="0"/>
                </a:lnTo>
                <a:lnTo>
                  <a:pt x="974961" y="183618"/>
                </a:lnTo>
                <a:lnTo>
                  <a:pt x="0" y="183618"/>
                </a:lnTo>
                <a:lnTo>
                  <a:pt x="0" y="0"/>
                </a:lnTo>
                <a:close/>
              </a:path>
            </a:pathLst>
          </a:custGeom>
          <a:blipFill>
            <a:blip r:embed="rId27">
              <a:extLst>
                <a:ext uri="{96DAC541-7B7A-43D3-8B79-37D633B846F1}">
                  <asvg:svgBlip xmlns:asvg="http://schemas.microsoft.com/office/drawing/2016/SVG/main" r:embed="rId28"/>
                </a:ext>
              </a:extLst>
            </a:blip>
            <a:stretch>
              <a:fillRect r="-531" b="-310352"/>
            </a:stretch>
          </a:blipFill>
        </p:spPr>
        <p:txBody>
          <a:bodyPr/>
          <a:lstStyle/>
          <a:p>
            <a:endParaRPr lang="en-GB"/>
          </a:p>
        </p:txBody>
      </p:sp>
      <p:sp>
        <p:nvSpPr>
          <p:cNvPr id="23" name="TextBox 23"/>
          <p:cNvSpPr txBox="1"/>
          <p:nvPr/>
        </p:nvSpPr>
        <p:spPr>
          <a:xfrm>
            <a:off x="7945665" y="11760804"/>
            <a:ext cx="5307741" cy="809732"/>
          </a:xfrm>
          <a:prstGeom prst="rect">
            <a:avLst/>
          </a:prstGeom>
        </p:spPr>
        <p:txBody>
          <a:bodyPr lIns="0" tIns="0" rIns="0" bIns="0" rtlCol="0" anchor="t">
            <a:spAutoFit/>
          </a:bodyPr>
          <a:lstStyle/>
          <a:p>
            <a:pPr algn="ctr">
              <a:lnSpc>
                <a:spcPts val="3140"/>
              </a:lnSpc>
            </a:pPr>
            <a:r>
              <a:rPr lang="en-US" sz="2242" b="1">
                <a:solidFill>
                  <a:srgbClr val="F7F7ED"/>
                </a:solidFill>
                <a:latin typeface="Arial MT Pro Bold"/>
                <a:ea typeface="Arial MT Pro Bold"/>
                <a:cs typeface="Arial MT Pro Bold"/>
                <a:sym typeface="Arial MT Pro Bold"/>
              </a:rPr>
              <a:t>Implement the use of  </a:t>
            </a:r>
          </a:p>
          <a:p>
            <a:pPr algn="ctr">
              <a:lnSpc>
                <a:spcPts val="3140"/>
              </a:lnSpc>
              <a:spcBef>
                <a:spcPct val="0"/>
              </a:spcBef>
            </a:pPr>
            <a:r>
              <a:rPr lang="en-US" sz="2242" b="1">
                <a:solidFill>
                  <a:srgbClr val="F7F7ED"/>
                </a:solidFill>
                <a:latin typeface="Arial MT Pro Bold"/>
                <a:ea typeface="Arial MT Pro Bold"/>
                <a:cs typeface="Arial MT Pro Bold"/>
                <a:sym typeface="Arial MT Pro Bold"/>
              </a:rPr>
              <a:t>smaller sample tubes </a:t>
            </a:r>
          </a:p>
        </p:txBody>
      </p:sp>
      <p:sp>
        <p:nvSpPr>
          <p:cNvPr id="24" name="Freeform 24"/>
          <p:cNvSpPr/>
          <p:nvPr/>
        </p:nvSpPr>
        <p:spPr>
          <a:xfrm rot="-5331871">
            <a:off x="16027940" y="10181783"/>
            <a:ext cx="659374" cy="373500"/>
          </a:xfrm>
          <a:custGeom>
            <a:avLst/>
            <a:gdLst/>
            <a:ahLst/>
            <a:cxnLst/>
            <a:rect l="l" t="t" r="r" b="b"/>
            <a:pathLst>
              <a:path w="659374" h="373500">
                <a:moveTo>
                  <a:pt x="0" y="0"/>
                </a:moveTo>
                <a:lnTo>
                  <a:pt x="659374" y="0"/>
                </a:lnTo>
                <a:lnTo>
                  <a:pt x="659374" y="373500"/>
                </a:lnTo>
                <a:lnTo>
                  <a:pt x="0" y="373500"/>
                </a:lnTo>
                <a:lnTo>
                  <a:pt x="0" y="0"/>
                </a:lnTo>
                <a:close/>
              </a:path>
            </a:pathLst>
          </a:custGeom>
          <a:blipFill>
            <a:blip r:embed="rId29">
              <a:extLst>
                <a:ext uri="{96DAC541-7B7A-43D3-8B79-37D633B846F1}">
                  <asvg:svgBlip xmlns:asvg="http://schemas.microsoft.com/office/drawing/2016/SVG/main" r:embed="rId30"/>
                </a:ext>
              </a:extLst>
            </a:blip>
            <a:stretch>
              <a:fillRect l="-162664" t="-200620" r="-145297" b="-350191"/>
            </a:stretch>
          </a:blipFill>
        </p:spPr>
        <p:txBody>
          <a:bodyPr/>
          <a:lstStyle/>
          <a:p>
            <a:endParaRPr lang="en-GB"/>
          </a:p>
        </p:txBody>
      </p:sp>
      <p:sp>
        <p:nvSpPr>
          <p:cNvPr id="25" name="Freeform 25"/>
          <p:cNvSpPr/>
          <p:nvPr/>
        </p:nvSpPr>
        <p:spPr>
          <a:xfrm rot="-10800000">
            <a:off x="15744535" y="9747661"/>
            <a:ext cx="149245" cy="1645790"/>
          </a:xfrm>
          <a:custGeom>
            <a:avLst/>
            <a:gdLst/>
            <a:ahLst/>
            <a:cxnLst/>
            <a:rect l="l" t="t" r="r" b="b"/>
            <a:pathLst>
              <a:path w="149245" h="1645790">
                <a:moveTo>
                  <a:pt x="0" y="0"/>
                </a:moveTo>
                <a:lnTo>
                  <a:pt x="149245" y="0"/>
                </a:lnTo>
                <a:lnTo>
                  <a:pt x="149245" y="1645790"/>
                </a:lnTo>
                <a:lnTo>
                  <a:pt x="0" y="1645790"/>
                </a:lnTo>
                <a:lnTo>
                  <a:pt x="0" y="0"/>
                </a:lnTo>
                <a:close/>
              </a:path>
            </a:pathLst>
          </a:custGeom>
          <a:blipFill>
            <a:blip r:embed="rId22">
              <a:extLst>
                <a:ext uri="{96DAC541-7B7A-43D3-8B79-37D633B846F1}">
                  <asvg:svgBlip xmlns:asvg="http://schemas.microsoft.com/office/drawing/2016/SVG/main" r:embed="rId23"/>
                </a:ext>
              </a:extLst>
            </a:blip>
            <a:stretch>
              <a:fillRect l="-279878" t="-1914" r="-427890"/>
            </a:stretch>
          </a:blipFill>
        </p:spPr>
        <p:txBody>
          <a:bodyPr/>
          <a:lstStyle/>
          <a:p>
            <a:endParaRPr lang="en-GB"/>
          </a:p>
        </p:txBody>
      </p:sp>
      <p:sp>
        <p:nvSpPr>
          <p:cNvPr id="26" name="Freeform 26"/>
          <p:cNvSpPr/>
          <p:nvPr/>
        </p:nvSpPr>
        <p:spPr>
          <a:xfrm>
            <a:off x="1869740" y="8548484"/>
            <a:ext cx="4465088" cy="4465088"/>
          </a:xfrm>
          <a:custGeom>
            <a:avLst/>
            <a:gdLst/>
            <a:ahLst/>
            <a:cxnLst/>
            <a:rect l="l" t="t" r="r" b="b"/>
            <a:pathLst>
              <a:path w="4465088" h="4465088">
                <a:moveTo>
                  <a:pt x="0" y="0"/>
                </a:moveTo>
                <a:lnTo>
                  <a:pt x="4465088" y="0"/>
                </a:lnTo>
                <a:lnTo>
                  <a:pt x="4465088" y="4465089"/>
                </a:lnTo>
                <a:lnTo>
                  <a:pt x="0" y="446508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27" name="Freeform 27"/>
          <p:cNvSpPr/>
          <p:nvPr/>
        </p:nvSpPr>
        <p:spPr>
          <a:xfrm>
            <a:off x="3586558" y="9088084"/>
            <a:ext cx="818694" cy="2640950"/>
          </a:xfrm>
          <a:custGeom>
            <a:avLst/>
            <a:gdLst/>
            <a:ahLst/>
            <a:cxnLst/>
            <a:rect l="l" t="t" r="r" b="b"/>
            <a:pathLst>
              <a:path w="818694" h="2640950">
                <a:moveTo>
                  <a:pt x="0" y="0"/>
                </a:moveTo>
                <a:lnTo>
                  <a:pt x="818695" y="0"/>
                </a:lnTo>
                <a:lnTo>
                  <a:pt x="818695" y="2640950"/>
                </a:lnTo>
                <a:lnTo>
                  <a:pt x="0" y="2640950"/>
                </a:lnTo>
                <a:lnTo>
                  <a:pt x="0" y="0"/>
                </a:lnTo>
                <a:close/>
              </a:path>
            </a:pathLst>
          </a:custGeom>
          <a:blipFill>
            <a:blip r:embed="rId31"/>
            <a:stretch>
              <a:fillRect/>
            </a:stretch>
          </a:blipFill>
        </p:spPr>
        <p:txBody>
          <a:bodyPr/>
          <a:lstStyle/>
          <a:p>
            <a:endParaRPr lang="en-GB"/>
          </a:p>
        </p:txBody>
      </p:sp>
      <p:sp>
        <p:nvSpPr>
          <p:cNvPr id="28" name="Freeform 28"/>
          <p:cNvSpPr/>
          <p:nvPr/>
        </p:nvSpPr>
        <p:spPr>
          <a:xfrm>
            <a:off x="3418588" y="9787637"/>
            <a:ext cx="1310943" cy="1493952"/>
          </a:xfrm>
          <a:custGeom>
            <a:avLst/>
            <a:gdLst/>
            <a:ahLst/>
            <a:cxnLst/>
            <a:rect l="l" t="t" r="r" b="b"/>
            <a:pathLst>
              <a:path w="1310943" h="1493952">
                <a:moveTo>
                  <a:pt x="0" y="0"/>
                </a:moveTo>
                <a:lnTo>
                  <a:pt x="1310943" y="0"/>
                </a:lnTo>
                <a:lnTo>
                  <a:pt x="1310943" y="1493952"/>
                </a:lnTo>
                <a:lnTo>
                  <a:pt x="0" y="1493952"/>
                </a:lnTo>
                <a:lnTo>
                  <a:pt x="0" y="0"/>
                </a:lnTo>
                <a:close/>
              </a:path>
            </a:pathLst>
          </a:custGeom>
          <a:blipFill>
            <a:blip r:embed="rId32">
              <a:extLst>
                <a:ext uri="{96DAC541-7B7A-43D3-8B79-37D633B846F1}">
                  <asvg:svgBlip xmlns:asvg="http://schemas.microsoft.com/office/drawing/2016/SVG/main" r:embed="rId33"/>
                </a:ext>
              </a:extLst>
            </a:blip>
            <a:stretch>
              <a:fillRect/>
            </a:stretch>
          </a:blipFill>
        </p:spPr>
        <p:txBody>
          <a:bodyPr/>
          <a:lstStyle/>
          <a:p>
            <a:endParaRPr lang="en-GB"/>
          </a:p>
        </p:txBody>
      </p:sp>
      <p:sp>
        <p:nvSpPr>
          <p:cNvPr id="29" name="Freeform 29"/>
          <p:cNvSpPr/>
          <p:nvPr/>
        </p:nvSpPr>
        <p:spPr>
          <a:xfrm>
            <a:off x="17200884" y="10645434"/>
            <a:ext cx="271189" cy="271189"/>
          </a:xfrm>
          <a:custGeom>
            <a:avLst/>
            <a:gdLst/>
            <a:ahLst/>
            <a:cxnLst/>
            <a:rect l="l" t="t" r="r" b="b"/>
            <a:pathLst>
              <a:path w="271189" h="271189">
                <a:moveTo>
                  <a:pt x="0" y="0"/>
                </a:moveTo>
                <a:lnTo>
                  <a:pt x="271190" y="0"/>
                </a:lnTo>
                <a:lnTo>
                  <a:pt x="271190" y="271189"/>
                </a:lnTo>
                <a:lnTo>
                  <a:pt x="0" y="271189"/>
                </a:lnTo>
                <a:lnTo>
                  <a:pt x="0" y="0"/>
                </a:lnTo>
                <a:close/>
              </a:path>
            </a:pathLst>
          </a:custGeom>
          <a:blipFill>
            <a:blip r:embed="rId34"/>
            <a:stretch>
              <a:fillRect/>
            </a:stretch>
          </a:blipFill>
        </p:spPr>
        <p:txBody>
          <a:bodyPr/>
          <a:lstStyle/>
          <a:p>
            <a:endParaRPr lang="en-GB"/>
          </a:p>
        </p:txBody>
      </p:sp>
      <p:sp>
        <p:nvSpPr>
          <p:cNvPr id="30" name="TextBox 30"/>
          <p:cNvSpPr txBox="1"/>
          <p:nvPr/>
        </p:nvSpPr>
        <p:spPr>
          <a:xfrm>
            <a:off x="17899044" y="9594934"/>
            <a:ext cx="719770" cy="318732"/>
          </a:xfrm>
          <a:prstGeom prst="rect">
            <a:avLst/>
          </a:prstGeom>
        </p:spPr>
        <p:txBody>
          <a:bodyPr lIns="0" tIns="0" rIns="0" bIns="0" rtlCol="0" anchor="t">
            <a:spAutoFit/>
          </a:bodyPr>
          <a:lstStyle/>
          <a:p>
            <a:pPr algn="ctr">
              <a:lnSpc>
                <a:spcPts val="2380"/>
              </a:lnSpc>
              <a:spcBef>
                <a:spcPct val="0"/>
              </a:spcBef>
            </a:pPr>
            <a:r>
              <a:rPr lang="en-US" sz="1700" b="1">
                <a:solidFill>
                  <a:srgbClr val="FFFFFF"/>
                </a:solidFill>
                <a:latin typeface="Arial MT Pro Bold"/>
                <a:ea typeface="Arial MT Pro Bold"/>
                <a:cs typeface="Arial MT Pro Bold"/>
                <a:sym typeface="Arial MT Pro Bold"/>
              </a:rPr>
              <a:t>Patient</a:t>
            </a:r>
          </a:p>
        </p:txBody>
      </p:sp>
      <p:sp>
        <p:nvSpPr>
          <p:cNvPr id="31" name="TextBox 31"/>
          <p:cNvSpPr txBox="1"/>
          <p:nvPr/>
        </p:nvSpPr>
        <p:spPr>
          <a:xfrm>
            <a:off x="711939" y="436308"/>
            <a:ext cx="12858269" cy="873762"/>
          </a:xfrm>
          <a:prstGeom prst="rect">
            <a:avLst/>
          </a:prstGeom>
        </p:spPr>
        <p:txBody>
          <a:bodyPr lIns="0" tIns="0" rIns="0" bIns="0" rtlCol="0" anchor="t">
            <a:spAutoFit/>
          </a:bodyPr>
          <a:lstStyle/>
          <a:p>
            <a:pPr algn="l">
              <a:lnSpc>
                <a:spcPts val="6439"/>
              </a:lnSpc>
              <a:spcBef>
                <a:spcPct val="0"/>
              </a:spcBef>
            </a:pPr>
            <a:r>
              <a:rPr lang="en-US" sz="4599" b="1">
                <a:solidFill>
                  <a:srgbClr val="F7F7ED"/>
                </a:solidFill>
                <a:latin typeface="Arial MT Pro Bold"/>
                <a:ea typeface="Arial MT Pro Bold"/>
                <a:cs typeface="Arial MT Pro Bold"/>
                <a:sym typeface="Arial MT Pro Bold"/>
              </a:rPr>
              <a:t>How can we prevent iatrogenic anaemia? </a:t>
            </a:r>
          </a:p>
        </p:txBody>
      </p:sp>
      <p:sp>
        <p:nvSpPr>
          <p:cNvPr id="32" name="TextBox 32"/>
          <p:cNvSpPr txBox="1"/>
          <p:nvPr/>
        </p:nvSpPr>
        <p:spPr>
          <a:xfrm>
            <a:off x="14499646" y="5541024"/>
            <a:ext cx="5293035" cy="809732"/>
          </a:xfrm>
          <a:prstGeom prst="rect">
            <a:avLst/>
          </a:prstGeom>
        </p:spPr>
        <p:txBody>
          <a:bodyPr lIns="0" tIns="0" rIns="0" bIns="0" rtlCol="0" anchor="t">
            <a:spAutoFit/>
          </a:bodyPr>
          <a:lstStyle/>
          <a:p>
            <a:pPr algn="ctr">
              <a:lnSpc>
                <a:spcPts val="3140"/>
              </a:lnSpc>
            </a:pPr>
            <a:r>
              <a:rPr lang="en-US" sz="2242" b="1">
                <a:solidFill>
                  <a:srgbClr val="F7F7ED"/>
                </a:solidFill>
                <a:latin typeface="Arial MT Pro Bold"/>
                <a:ea typeface="Arial MT Pro Bold"/>
                <a:cs typeface="Arial MT Pro Bold"/>
                <a:sym typeface="Arial MT Pro Bold"/>
              </a:rPr>
              <a:t>Clinically assess the </a:t>
            </a:r>
          </a:p>
          <a:p>
            <a:pPr algn="ctr">
              <a:lnSpc>
                <a:spcPts val="3140"/>
              </a:lnSpc>
              <a:spcBef>
                <a:spcPct val="0"/>
              </a:spcBef>
            </a:pPr>
            <a:r>
              <a:rPr lang="en-US" sz="2242" b="1">
                <a:solidFill>
                  <a:srgbClr val="F7F7ED"/>
                </a:solidFill>
                <a:latin typeface="Arial MT Pro Bold"/>
                <a:ea typeface="Arial MT Pro Bold"/>
                <a:cs typeface="Arial MT Pro Bold"/>
                <a:sym typeface="Arial MT Pro Bold"/>
              </a:rPr>
              <a:t>need for sampling  </a:t>
            </a:r>
          </a:p>
        </p:txBody>
      </p:sp>
      <p:sp>
        <p:nvSpPr>
          <p:cNvPr id="33" name="TextBox 33"/>
          <p:cNvSpPr txBox="1"/>
          <p:nvPr/>
        </p:nvSpPr>
        <p:spPr>
          <a:xfrm>
            <a:off x="14346413" y="11795844"/>
            <a:ext cx="5532769" cy="1200220"/>
          </a:xfrm>
          <a:prstGeom prst="rect">
            <a:avLst/>
          </a:prstGeom>
        </p:spPr>
        <p:txBody>
          <a:bodyPr lIns="0" tIns="0" rIns="0" bIns="0" rtlCol="0" anchor="t">
            <a:spAutoFit/>
          </a:bodyPr>
          <a:lstStyle/>
          <a:p>
            <a:pPr algn="ctr">
              <a:lnSpc>
                <a:spcPts val="3140"/>
              </a:lnSpc>
            </a:pPr>
            <a:r>
              <a:rPr lang="en-US" sz="2242" b="1">
                <a:solidFill>
                  <a:srgbClr val="F7F7ED"/>
                </a:solidFill>
                <a:latin typeface="Arial MT Pro Bold"/>
                <a:ea typeface="Arial MT Pro Bold"/>
                <a:cs typeface="Arial MT Pro Bold"/>
                <a:sym typeface="Arial MT Pro Bold"/>
              </a:rPr>
              <a:t>Consider venous arterial                       blood management systems </a:t>
            </a:r>
          </a:p>
          <a:p>
            <a:pPr algn="ctr">
              <a:lnSpc>
                <a:spcPts val="3140"/>
              </a:lnSpc>
              <a:spcBef>
                <a:spcPct val="0"/>
              </a:spcBef>
            </a:pPr>
            <a:endParaRPr lang="en-US" sz="2242" b="1">
              <a:solidFill>
                <a:srgbClr val="F7F7ED"/>
              </a:solidFill>
              <a:latin typeface="Arial MT Pro Bold"/>
              <a:ea typeface="Arial MT Pro Bold"/>
              <a:cs typeface="Arial MT Pro Bold"/>
              <a:sym typeface="Arial MT Pro Bold"/>
            </a:endParaRPr>
          </a:p>
        </p:txBody>
      </p:sp>
      <p:sp>
        <p:nvSpPr>
          <p:cNvPr id="34" name="TextBox 34"/>
          <p:cNvSpPr txBox="1"/>
          <p:nvPr/>
        </p:nvSpPr>
        <p:spPr>
          <a:xfrm>
            <a:off x="1356703" y="5313470"/>
            <a:ext cx="5491162" cy="809732"/>
          </a:xfrm>
          <a:prstGeom prst="rect">
            <a:avLst/>
          </a:prstGeom>
        </p:spPr>
        <p:txBody>
          <a:bodyPr lIns="0" tIns="0" rIns="0" bIns="0" rtlCol="0" anchor="t">
            <a:spAutoFit/>
          </a:bodyPr>
          <a:lstStyle/>
          <a:p>
            <a:pPr algn="ctr">
              <a:lnSpc>
                <a:spcPts val="3140"/>
              </a:lnSpc>
            </a:pPr>
            <a:r>
              <a:rPr lang="en-US" sz="2242" b="1">
                <a:solidFill>
                  <a:srgbClr val="F7F7ED"/>
                </a:solidFill>
                <a:latin typeface="Arial MT Pro Bold"/>
                <a:ea typeface="Arial MT Pro Bold"/>
                <a:cs typeface="Arial MT Pro Bold"/>
                <a:sym typeface="Arial MT Pro Bold"/>
              </a:rPr>
              <a:t>Introduce a minimum </a:t>
            </a:r>
          </a:p>
          <a:p>
            <a:pPr algn="ctr">
              <a:lnSpc>
                <a:spcPts val="3140"/>
              </a:lnSpc>
              <a:spcBef>
                <a:spcPct val="0"/>
              </a:spcBef>
            </a:pPr>
            <a:r>
              <a:rPr lang="en-US" sz="2242" b="1">
                <a:solidFill>
                  <a:srgbClr val="F7F7ED"/>
                </a:solidFill>
                <a:latin typeface="Arial MT Pro Bold"/>
                <a:ea typeface="Arial MT Pro Bold"/>
                <a:cs typeface="Arial MT Pro Bold"/>
                <a:sym typeface="Arial MT Pro Bold"/>
              </a:rPr>
              <a:t>retesting sample policy</a:t>
            </a:r>
          </a:p>
        </p:txBody>
      </p:sp>
      <p:sp>
        <p:nvSpPr>
          <p:cNvPr id="35" name="TextBox 35"/>
          <p:cNvSpPr txBox="1"/>
          <p:nvPr/>
        </p:nvSpPr>
        <p:spPr>
          <a:xfrm>
            <a:off x="8872188" y="5577024"/>
            <a:ext cx="3382696" cy="809732"/>
          </a:xfrm>
          <a:prstGeom prst="rect">
            <a:avLst/>
          </a:prstGeom>
        </p:spPr>
        <p:txBody>
          <a:bodyPr lIns="0" tIns="0" rIns="0" bIns="0" rtlCol="0" anchor="t">
            <a:spAutoFit/>
          </a:bodyPr>
          <a:lstStyle/>
          <a:p>
            <a:pPr algn="ctr">
              <a:lnSpc>
                <a:spcPts val="3140"/>
              </a:lnSpc>
              <a:spcBef>
                <a:spcPct val="0"/>
              </a:spcBef>
            </a:pPr>
            <a:r>
              <a:rPr lang="en-US" sz="2242" b="1">
                <a:solidFill>
                  <a:srgbClr val="F7F7ED"/>
                </a:solidFill>
                <a:latin typeface="Arial MT Pro Bold"/>
                <a:ea typeface="Arial MT Pro Bold"/>
                <a:cs typeface="Arial MT Pro Bold"/>
                <a:sym typeface="Arial MT Pro Bold"/>
              </a:rPr>
              <a:t>Deliver training and education</a:t>
            </a:r>
          </a:p>
        </p:txBody>
      </p:sp>
      <p:sp>
        <p:nvSpPr>
          <p:cNvPr id="36" name="TextBox 36"/>
          <p:cNvSpPr txBox="1"/>
          <p:nvPr/>
        </p:nvSpPr>
        <p:spPr>
          <a:xfrm>
            <a:off x="2035886" y="12028048"/>
            <a:ext cx="3920040" cy="419244"/>
          </a:xfrm>
          <a:prstGeom prst="rect">
            <a:avLst/>
          </a:prstGeom>
        </p:spPr>
        <p:txBody>
          <a:bodyPr lIns="0" tIns="0" rIns="0" bIns="0" rtlCol="0" anchor="t">
            <a:spAutoFit/>
          </a:bodyPr>
          <a:lstStyle/>
          <a:p>
            <a:pPr algn="ctr">
              <a:lnSpc>
                <a:spcPts val="3140"/>
              </a:lnSpc>
              <a:spcBef>
                <a:spcPct val="0"/>
              </a:spcBef>
            </a:pPr>
            <a:r>
              <a:rPr lang="en-US" sz="2242" b="1">
                <a:solidFill>
                  <a:srgbClr val="F7F7ED"/>
                </a:solidFill>
                <a:latin typeface="Arial MT Pro Bold"/>
                <a:ea typeface="Arial MT Pro Bold"/>
                <a:cs typeface="Arial MT Pro Bold"/>
                <a:sym typeface="Arial MT Pro Bold"/>
              </a:rPr>
              <a:t>Reduce sample rejection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D3C930432A18146BCB065D39F5C27CD" ma:contentTypeVersion="22" ma:contentTypeDescription="Create a new document." ma:contentTypeScope="" ma:versionID="840fd49c3696fd8803cbf50e92e8e7cc">
  <xsd:schema xmlns:xsd="http://www.w3.org/2001/XMLSchema" xmlns:xs="http://www.w3.org/2001/XMLSchema" xmlns:p="http://schemas.microsoft.com/office/2006/metadata/properties" xmlns:ns1="http://schemas.microsoft.com/sharepoint/v3" xmlns:ns2="a20d37f0-a662-4e75-ab88-b29866c19644" xmlns:ns3="71deb8d4-20af-4d38-a2cf-dae5bcfc8bb0" xmlns:ns4="0aee4a98-54e2-4fa9-8bf1-c07c68638e25" targetNamespace="http://schemas.microsoft.com/office/2006/metadata/properties" ma:root="true" ma:fieldsID="05d1fa0422505a6004fa37df5e4851a9" ns1:_="" ns2:_="" ns3:_="" ns4:_="">
    <xsd:import namespace="http://schemas.microsoft.com/sharepoint/v3"/>
    <xsd:import namespace="a20d37f0-a662-4e75-ab88-b29866c19644"/>
    <xsd:import namespace="71deb8d4-20af-4d38-a2cf-dae5bcfc8bb0"/>
    <xsd:import namespace="0aee4a98-54e2-4fa9-8bf1-c07c68638e2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3:SharedWithUsers" minOccurs="0"/>
                <xsd:element ref="ns3:SharedWithDetails" minOccurs="0"/>
                <xsd:element ref="ns2:_Flow_SignoffStatus" minOccurs="0"/>
                <xsd:element ref="ns2:MediaLengthInSeconds" minOccurs="0"/>
                <xsd:element ref="ns2:lcf76f155ced4ddcb4097134ff3c332f" minOccurs="0"/>
                <xsd:element ref="ns4:TaxCatchAll" minOccurs="0"/>
                <xsd:element ref="ns1:_ip_UnifiedCompliancePolicyProperties" minOccurs="0"/>
                <xsd:element ref="ns1:_ip_UnifiedCompliancePolicyUIAction" minOccurs="0"/>
                <xsd:element ref="ns2:MediaServiceObjectDetectorVersions" minOccurs="0"/>
                <xsd:element ref="ns2:MediaServiceLocation"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20d37f0-a662-4e75-ab88-b29866c1964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_Flow_SignoffStatus" ma:index="19" nillable="true" ma:displayName="Sign-off status" ma:internalName="Sign_x002d_off_x0020_status">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4d4c276-3e6c-4cc9-8c7e-f782a92f086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Location" ma:index="27" nillable="true" ma:displayName="Location" ma:indexed="true" ma:internalName="MediaServiceLocation"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1deb8d4-20af-4d38-a2cf-dae5bcfc8bb0"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aee4a98-54e2-4fa9-8bf1-c07c68638e25"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8b89c347-20bc-4c36-a347-30588b1ce4c6}" ma:internalName="TaxCatchAll" ma:showField="CatchAllData" ma:web="71deb8d4-20af-4d38-a2cf-dae5bcfc8bb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aee4a98-54e2-4fa9-8bf1-c07c68638e25" xsi:nil="true"/>
    <lcf76f155ced4ddcb4097134ff3c332f xmlns="a20d37f0-a662-4e75-ab88-b29866c19644">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_Flow_SignoffStatus xmlns="a20d37f0-a662-4e75-ab88-b29866c19644" xsi:nil="true"/>
    <SharedWithUsers xmlns="71deb8d4-20af-4d38-a2cf-dae5bcfc8bb0">
      <UserInfo>
        <DisplayName/>
        <AccountId xsi:nil="true"/>
        <AccountType/>
      </UserInfo>
    </SharedWithUsers>
  </documentManagement>
</p:properties>
</file>

<file path=customXml/itemProps1.xml><?xml version="1.0" encoding="utf-8"?>
<ds:datastoreItem xmlns:ds="http://schemas.openxmlformats.org/officeDocument/2006/customXml" ds:itemID="{D71F7406-F228-4168-8932-DB48B8CA4CAA}"/>
</file>

<file path=customXml/itemProps2.xml><?xml version="1.0" encoding="utf-8"?>
<ds:datastoreItem xmlns:ds="http://schemas.openxmlformats.org/officeDocument/2006/customXml" ds:itemID="{49C743B7-A788-4237-8367-11DD947F0033}"/>
</file>

<file path=customXml/itemProps3.xml><?xml version="1.0" encoding="utf-8"?>
<ds:datastoreItem xmlns:ds="http://schemas.openxmlformats.org/officeDocument/2006/customXml" ds:itemID="{0670E261-75BD-423A-9004-A7BA0126027B}"/>
</file>

<file path=docProps/app.xml><?xml version="1.0" encoding="utf-8"?>
<Properties xmlns="http://schemas.openxmlformats.org/officeDocument/2006/extended-properties" xmlns:vt="http://schemas.openxmlformats.org/officeDocument/2006/docPropsVTypes">
  <TotalTime>0</TotalTime>
  <Words>165</Words>
  <Application>Microsoft Office PowerPoint</Application>
  <PresentationFormat>Custom</PresentationFormat>
  <Paragraphs>18</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 MT Pro Bold</vt:lpstr>
      <vt:lpstr>Calibri</vt:lpstr>
      <vt:lpstr>Arial</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IA</dc:title>
  <dc:creator>Tracy Johnston</dc:creator>
  <cp:lastModifiedBy>Tracy Johnston</cp:lastModifiedBy>
  <cp:revision>1</cp:revision>
  <dcterms:created xsi:type="dcterms:W3CDTF">2006-08-16T00:00:00Z</dcterms:created>
  <dcterms:modified xsi:type="dcterms:W3CDTF">2026-03-12T17:54:21Z</dcterms:modified>
  <dc:identifier>DAGWjjnpPj4</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0x010100DD3C930432A18146BCB065D39F5C27CD</vt:lpwstr>
  </property>
  <property fmtid="{D5CDD505-2E9C-101B-9397-08002B2CF9AE}" pid="3" name="Order">
    <vt:r8>59800</vt:r8>
  </property>
  <property fmtid="{D5CDD505-2E9C-101B-9397-08002B2CF9AE}" pid="4" name="xd_Signature">
    <vt:bool>false</vt:bool>
  </property>
  <property fmtid="{D5CDD505-2E9C-101B-9397-08002B2CF9AE}" pid="5" name="xd_ProgID">
    <vt:lpwstr/>
  </property>
  <property fmtid="{D5CDD505-2E9C-101B-9397-08002B2CF9AE}" pid="6" name="TriggerFlowInfo">
    <vt:lpwstr/>
  </property>
  <property fmtid="{D5CDD505-2E9C-101B-9397-08002B2CF9AE}" pid="7" name="_SourceUrl">
    <vt:lpwstr/>
  </property>
  <property fmtid="{D5CDD505-2E9C-101B-9397-08002B2CF9AE}" pid="8" name="_SharedFileIndex">
    <vt:lpwstr/>
  </property>
  <property fmtid="{D5CDD505-2E9C-101B-9397-08002B2CF9AE}" pid="9" name="ComplianceAssetId">
    <vt:lpwstr/>
  </property>
  <property fmtid="{D5CDD505-2E9C-101B-9397-08002B2CF9AE}" pid="10" name="TemplateUrl">
    <vt:lpwstr/>
  </property>
  <property fmtid="{D5CDD505-2E9C-101B-9397-08002B2CF9AE}" pid="11" name="_ExtendedDescription">
    <vt:lpwstr/>
  </property>
  <property fmtid="{D5CDD505-2E9C-101B-9397-08002B2CF9AE}" pid="12" name="MediaServiceImageTags">
    <vt:lpwstr/>
  </property>
</Properties>
</file>