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21374100" cy="15113000"/>
  <p:notesSz cx="6858000" cy="9144000"/>
  <p:embeddedFontLst>
    <p:embeddedFont>
      <p:font typeface="Arial MT Pro" panose="020B0604020202020204" charset="0"/>
      <p:regular r:id="rId3"/>
    </p:embeddedFont>
    <p:embeddedFont>
      <p:font typeface="Arial MT Pro Bold" panose="020B0604020202020204" charset="0"/>
      <p:regular r:id="rId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24" d="100"/>
          <a:sy n="24" d="100"/>
        </p:scale>
        <p:origin x="1474" y="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font" Target="fonts/font2.fntdata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68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468811" y="767899"/>
            <a:ext cx="4035906" cy="1128353"/>
          </a:xfrm>
          <a:custGeom>
            <a:avLst/>
            <a:gdLst/>
            <a:ahLst/>
            <a:cxnLst/>
            <a:rect l="l" t="t" r="r" b="b"/>
            <a:pathLst>
              <a:path w="4035906" h="1128353">
                <a:moveTo>
                  <a:pt x="0" y="0"/>
                </a:moveTo>
                <a:lnTo>
                  <a:pt x="4035905" y="0"/>
                </a:lnTo>
                <a:lnTo>
                  <a:pt x="4035905" y="1128353"/>
                </a:lnTo>
                <a:lnTo>
                  <a:pt x="0" y="11283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15262716" y="13380221"/>
            <a:ext cx="5534779" cy="917582"/>
          </a:xfrm>
          <a:custGeom>
            <a:avLst/>
            <a:gdLst/>
            <a:ahLst/>
            <a:cxnLst/>
            <a:rect l="l" t="t" r="r" b="b"/>
            <a:pathLst>
              <a:path w="5534779" h="917582">
                <a:moveTo>
                  <a:pt x="0" y="0"/>
                </a:moveTo>
                <a:lnTo>
                  <a:pt x="5534779" y="0"/>
                </a:lnTo>
                <a:lnTo>
                  <a:pt x="5534779" y="917582"/>
                </a:lnTo>
                <a:lnTo>
                  <a:pt x="0" y="9175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>
            <a:off x="3130270" y="3589235"/>
            <a:ext cx="4261398" cy="4261398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6B9F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3623986" y="3533579"/>
            <a:ext cx="4261398" cy="4261398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6B9F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50158" y="8319599"/>
            <a:ext cx="9500063" cy="4536000"/>
            <a:chOff x="0" y="0"/>
            <a:chExt cx="1702304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702304" cy="812800"/>
            </a:xfrm>
            <a:custGeom>
              <a:avLst/>
              <a:gdLst/>
              <a:ahLst/>
              <a:cxnLst/>
              <a:rect l="l" t="t" r="r" b="b"/>
              <a:pathLst>
                <a:path w="1702304" h="812800">
                  <a:moveTo>
                    <a:pt x="60305" y="0"/>
                  </a:moveTo>
                  <a:lnTo>
                    <a:pt x="1641999" y="0"/>
                  </a:lnTo>
                  <a:cubicBezTo>
                    <a:pt x="1675305" y="0"/>
                    <a:pt x="1702304" y="27000"/>
                    <a:pt x="1702304" y="60305"/>
                  </a:cubicBezTo>
                  <a:lnTo>
                    <a:pt x="1702304" y="752495"/>
                  </a:lnTo>
                  <a:cubicBezTo>
                    <a:pt x="1702304" y="785800"/>
                    <a:pt x="1675305" y="812800"/>
                    <a:pt x="1641999" y="812800"/>
                  </a:cubicBezTo>
                  <a:lnTo>
                    <a:pt x="60305" y="812800"/>
                  </a:lnTo>
                  <a:cubicBezTo>
                    <a:pt x="27000" y="812800"/>
                    <a:pt x="0" y="785800"/>
                    <a:pt x="0" y="752495"/>
                  </a:cubicBezTo>
                  <a:lnTo>
                    <a:pt x="0" y="60305"/>
                  </a:lnTo>
                  <a:cubicBezTo>
                    <a:pt x="0" y="27000"/>
                    <a:pt x="27000" y="0"/>
                    <a:pt x="60305" y="0"/>
                  </a:cubicBezTo>
                  <a:close/>
                </a:path>
              </a:pathLst>
            </a:custGeom>
            <a:solidFill>
              <a:srgbClr val="76B9F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57150"/>
              <a:ext cx="1702304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420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1004653" y="8347427"/>
            <a:ext cx="9500063" cy="4536000"/>
            <a:chOff x="0" y="0"/>
            <a:chExt cx="1702304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702304" cy="812800"/>
            </a:xfrm>
            <a:custGeom>
              <a:avLst/>
              <a:gdLst/>
              <a:ahLst/>
              <a:cxnLst/>
              <a:rect l="l" t="t" r="r" b="b"/>
              <a:pathLst>
                <a:path w="1702304" h="812800">
                  <a:moveTo>
                    <a:pt x="60305" y="0"/>
                  </a:moveTo>
                  <a:lnTo>
                    <a:pt x="1641999" y="0"/>
                  </a:lnTo>
                  <a:cubicBezTo>
                    <a:pt x="1675305" y="0"/>
                    <a:pt x="1702304" y="27000"/>
                    <a:pt x="1702304" y="60305"/>
                  </a:cubicBezTo>
                  <a:lnTo>
                    <a:pt x="1702304" y="752495"/>
                  </a:lnTo>
                  <a:cubicBezTo>
                    <a:pt x="1702304" y="785800"/>
                    <a:pt x="1675305" y="812800"/>
                    <a:pt x="1641999" y="812800"/>
                  </a:cubicBezTo>
                  <a:lnTo>
                    <a:pt x="60305" y="812800"/>
                  </a:lnTo>
                  <a:cubicBezTo>
                    <a:pt x="27000" y="812800"/>
                    <a:pt x="0" y="785800"/>
                    <a:pt x="0" y="752495"/>
                  </a:cubicBezTo>
                  <a:lnTo>
                    <a:pt x="0" y="60305"/>
                  </a:lnTo>
                  <a:cubicBezTo>
                    <a:pt x="0" y="27000"/>
                    <a:pt x="27000" y="0"/>
                    <a:pt x="60305" y="0"/>
                  </a:cubicBezTo>
                  <a:close/>
                </a:path>
              </a:pathLst>
            </a:custGeom>
            <a:solidFill>
              <a:srgbClr val="76B9F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57150"/>
              <a:ext cx="1702304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3349492" y="4262053"/>
            <a:ext cx="3820169" cy="2508872"/>
          </a:xfrm>
          <a:custGeom>
            <a:avLst/>
            <a:gdLst/>
            <a:ahLst/>
            <a:cxnLst/>
            <a:rect l="l" t="t" r="r" b="b"/>
            <a:pathLst>
              <a:path w="3820169" h="2508872">
                <a:moveTo>
                  <a:pt x="0" y="0"/>
                </a:moveTo>
                <a:lnTo>
                  <a:pt x="3820169" y="0"/>
                </a:lnTo>
                <a:lnTo>
                  <a:pt x="3820169" y="2508872"/>
                </a:lnTo>
                <a:lnTo>
                  <a:pt x="0" y="25088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11077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Freeform 17"/>
          <p:cNvSpPr/>
          <p:nvPr/>
        </p:nvSpPr>
        <p:spPr>
          <a:xfrm>
            <a:off x="14155025" y="4134501"/>
            <a:ext cx="3365577" cy="2636424"/>
          </a:xfrm>
          <a:custGeom>
            <a:avLst/>
            <a:gdLst/>
            <a:ahLst/>
            <a:cxnLst/>
            <a:rect l="l" t="t" r="r" b="b"/>
            <a:pathLst>
              <a:path w="3365577" h="2636424">
                <a:moveTo>
                  <a:pt x="0" y="0"/>
                </a:moveTo>
                <a:lnTo>
                  <a:pt x="3365577" y="0"/>
                </a:lnTo>
                <a:lnTo>
                  <a:pt x="3365577" y="2636424"/>
                </a:lnTo>
                <a:lnTo>
                  <a:pt x="0" y="263642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470" r="-3470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Freeform 18"/>
          <p:cNvSpPr/>
          <p:nvPr/>
        </p:nvSpPr>
        <p:spPr>
          <a:xfrm>
            <a:off x="917625" y="11165555"/>
            <a:ext cx="1646551" cy="917952"/>
          </a:xfrm>
          <a:custGeom>
            <a:avLst/>
            <a:gdLst/>
            <a:ahLst/>
            <a:cxnLst/>
            <a:rect l="l" t="t" r="r" b="b"/>
            <a:pathLst>
              <a:path w="1646551" h="917952">
                <a:moveTo>
                  <a:pt x="0" y="0"/>
                </a:moveTo>
                <a:lnTo>
                  <a:pt x="1646551" y="0"/>
                </a:lnTo>
                <a:lnTo>
                  <a:pt x="1646551" y="917953"/>
                </a:lnTo>
                <a:lnTo>
                  <a:pt x="0" y="9179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9" name="Freeform 19"/>
          <p:cNvSpPr/>
          <p:nvPr/>
        </p:nvSpPr>
        <p:spPr>
          <a:xfrm>
            <a:off x="11528335" y="11241755"/>
            <a:ext cx="1160012" cy="1145248"/>
          </a:xfrm>
          <a:custGeom>
            <a:avLst/>
            <a:gdLst/>
            <a:ahLst/>
            <a:cxnLst/>
            <a:rect l="l" t="t" r="r" b="b"/>
            <a:pathLst>
              <a:path w="1160012" h="1145248">
                <a:moveTo>
                  <a:pt x="0" y="0"/>
                </a:moveTo>
                <a:lnTo>
                  <a:pt x="1160012" y="0"/>
                </a:lnTo>
                <a:lnTo>
                  <a:pt x="1160012" y="1145248"/>
                </a:lnTo>
                <a:lnTo>
                  <a:pt x="0" y="11452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0" name="TextBox 20"/>
          <p:cNvSpPr txBox="1"/>
          <p:nvPr/>
        </p:nvSpPr>
        <p:spPr>
          <a:xfrm>
            <a:off x="1443605" y="1151101"/>
            <a:ext cx="18131495" cy="8737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39"/>
              </a:lnSpc>
              <a:spcBef>
                <a:spcPct val="0"/>
              </a:spcBef>
            </a:pPr>
            <a:r>
              <a:rPr lang="en-US" sz="4599" b="1">
                <a:solidFill>
                  <a:srgbClr val="F7F7ED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Unnecessary and rejected blood samples 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4776177" y="6750431"/>
            <a:ext cx="1376474" cy="5809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Patient 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5052724" y="6750431"/>
            <a:ext cx="1503164" cy="5809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Hospital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874233" y="8808780"/>
            <a:ext cx="7635120" cy="2519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Potential risks:</a:t>
            </a:r>
          </a:p>
          <a:p>
            <a:pPr marL="604521" lvl="1" indent="-302261" algn="l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increase in underlying anaemia </a:t>
            </a:r>
          </a:p>
          <a:p>
            <a:pPr marL="604521" lvl="1" indent="-302261" algn="l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unnecessary rebleeding</a:t>
            </a:r>
          </a:p>
          <a:p>
            <a:pPr marL="604521" lvl="1" indent="-302261" algn="l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infection  </a:t>
            </a:r>
          </a:p>
          <a:p>
            <a:pPr marL="604521" lvl="1" indent="-302261" algn="l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delay in treatment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874233" y="11571035"/>
            <a:ext cx="7076015" cy="15288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Patient dissatisfaction from being rebled and reattendance </a:t>
            </a:r>
          </a:p>
          <a:p>
            <a:pPr algn="l">
              <a:lnSpc>
                <a:spcPts val="3920"/>
              </a:lnSpc>
            </a:pPr>
            <a:endParaRPr lang="en-US" sz="2800">
              <a:solidFill>
                <a:srgbClr val="000000"/>
              </a:solidFill>
              <a:latin typeface="Arial MT Pro"/>
              <a:ea typeface="Arial MT Pro"/>
              <a:cs typeface="Arial MT Pro"/>
              <a:sym typeface="Arial MT Pro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12998575" y="8875470"/>
            <a:ext cx="7189226" cy="538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Increase in patient safety risks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3111786" y="10261246"/>
            <a:ext cx="7076015" cy="538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Patient dissatisfaction 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3235079" y="11493229"/>
            <a:ext cx="7269637" cy="10336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Increased costs - consumables, delays, staffing and workload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0192498" y="10952522"/>
            <a:ext cx="3716238" cy="3187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80"/>
              </a:lnSpc>
              <a:spcBef>
                <a:spcPct val="0"/>
              </a:spcBef>
            </a:pPr>
            <a:r>
              <a:rPr lang="en-US" sz="17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SATISFACTION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-150832" y="12150082"/>
            <a:ext cx="3716238" cy="3187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80"/>
              </a:lnSpc>
              <a:spcBef>
                <a:spcPct val="0"/>
              </a:spcBef>
            </a:pPr>
            <a:r>
              <a:rPr lang="en-US" sz="17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SATISFACTION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0192498" y="12402139"/>
            <a:ext cx="3716238" cy="3187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80"/>
              </a:lnSpc>
              <a:spcBef>
                <a:spcPct val="0"/>
              </a:spcBef>
            </a:pPr>
            <a:r>
              <a:rPr lang="en-US" sz="17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COST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-150832" y="9963493"/>
            <a:ext cx="3716238" cy="3187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80"/>
              </a:lnSpc>
              <a:spcBef>
                <a:spcPct val="0"/>
              </a:spcBef>
            </a:pPr>
            <a:r>
              <a:rPr lang="en-US" sz="17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RISK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0192498" y="9609912"/>
            <a:ext cx="3716238" cy="3187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80"/>
              </a:lnSpc>
              <a:spcBef>
                <a:spcPct val="0"/>
              </a:spcBef>
            </a:pPr>
            <a:r>
              <a:rPr lang="en-US" sz="17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RISK</a:t>
            </a:r>
          </a:p>
        </p:txBody>
      </p:sp>
      <p:sp>
        <p:nvSpPr>
          <p:cNvPr id="33" name="Freeform 33"/>
          <p:cNvSpPr/>
          <p:nvPr/>
        </p:nvSpPr>
        <p:spPr>
          <a:xfrm>
            <a:off x="917625" y="8960329"/>
            <a:ext cx="1694738" cy="896185"/>
          </a:xfrm>
          <a:custGeom>
            <a:avLst/>
            <a:gdLst/>
            <a:ahLst/>
            <a:cxnLst/>
            <a:rect l="l" t="t" r="r" b="b"/>
            <a:pathLst>
              <a:path w="1694738" h="896185">
                <a:moveTo>
                  <a:pt x="0" y="0"/>
                </a:moveTo>
                <a:lnTo>
                  <a:pt x="1694738" y="0"/>
                </a:lnTo>
                <a:lnTo>
                  <a:pt x="1694738" y="896185"/>
                </a:lnTo>
                <a:lnTo>
                  <a:pt x="0" y="89618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b="-27646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4" name="Freeform 34"/>
          <p:cNvSpPr/>
          <p:nvPr/>
        </p:nvSpPr>
        <p:spPr>
          <a:xfrm>
            <a:off x="11165738" y="8720001"/>
            <a:ext cx="1694738" cy="896185"/>
          </a:xfrm>
          <a:custGeom>
            <a:avLst/>
            <a:gdLst/>
            <a:ahLst/>
            <a:cxnLst/>
            <a:rect l="l" t="t" r="r" b="b"/>
            <a:pathLst>
              <a:path w="1694738" h="896185">
                <a:moveTo>
                  <a:pt x="0" y="0"/>
                </a:moveTo>
                <a:lnTo>
                  <a:pt x="1694738" y="0"/>
                </a:lnTo>
                <a:lnTo>
                  <a:pt x="1694738" y="896185"/>
                </a:lnTo>
                <a:lnTo>
                  <a:pt x="0" y="89618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b="-27646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5" name="Freeform 35"/>
          <p:cNvSpPr/>
          <p:nvPr/>
        </p:nvSpPr>
        <p:spPr>
          <a:xfrm>
            <a:off x="11213924" y="9989044"/>
            <a:ext cx="1646551" cy="917952"/>
          </a:xfrm>
          <a:custGeom>
            <a:avLst/>
            <a:gdLst/>
            <a:ahLst/>
            <a:cxnLst/>
            <a:rect l="l" t="t" r="r" b="b"/>
            <a:pathLst>
              <a:path w="1646551" h="917952">
                <a:moveTo>
                  <a:pt x="0" y="0"/>
                </a:moveTo>
                <a:lnTo>
                  <a:pt x="1646552" y="0"/>
                </a:lnTo>
                <a:lnTo>
                  <a:pt x="1646552" y="917953"/>
                </a:lnTo>
                <a:lnTo>
                  <a:pt x="0" y="9179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6" name="TextBox 36"/>
          <p:cNvSpPr txBox="1"/>
          <p:nvPr/>
        </p:nvSpPr>
        <p:spPr>
          <a:xfrm>
            <a:off x="1011810" y="14226829"/>
            <a:ext cx="2893440" cy="5093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FFFFFF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Version 2.0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FC01C112D955145B6643BFF8DF71165" ma:contentTypeVersion="17" ma:contentTypeDescription="Create a new document." ma:contentTypeScope="" ma:versionID="35b415f1c149acf5f5bda5862d0c7200">
  <xsd:schema xmlns:xsd="http://www.w3.org/2001/XMLSchema" xmlns:xs="http://www.w3.org/2001/XMLSchema" xmlns:p="http://schemas.microsoft.com/office/2006/metadata/properties" xmlns:ns2="b1ea1039-5617-4b4d-b673-6cbfbfdc7e6a" xmlns:ns3="4791cfa2-d727-4b23-a193-4ea19786126d" xmlns:ns4="0aee4a98-54e2-4fa9-8bf1-c07c68638e25" targetNamespace="http://schemas.microsoft.com/office/2006/metadata/properties" ma:root="true" ma:fieldsID="0caddf5419395009462c43c4eb570912" ns2:_="" ns3:_="" ns4:_="">
    <xsd:import namespace="b1ea1039-5617-4b4d-b673-6cbfbfdc7e6a"/>
    <xsd:import namespace="4791cfa2-d727-4b23-a193-4ea19786126d"/>
    <xsd:import namespace="0aee4a98-54e2-4fa9-8bf1-c07c68638e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4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ea1039-5617-4b4d-b673-6cbfbfdc7e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e4d4c276-3e6c-4cc9-8c7e-f782a92f08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91cfa2-d727-4b23-a193-4ea19786126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ee4a98-54e2-4fa9-8bf1-c07c68638e25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a8172d-0811-4225-af41-26a6fbe418af}" ma:internalName="TaxCatchAll" ma:showField="CatchAllData" ma:web="4791cfa2-d727-4b23-a193-4ea1978612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1ea1039-5617-4b4d-b673-6cbfbfdc7e6a">
      <Terms xmlns="http://schemas.microsoft.com/office/infopath/2007/PartnerControls"/>
    </lcf76f155ced4ddcb4097134ff3c332f>
    <TaxCatchAll xmlns="0aee4a98-54e2-4fa9-8bf1-c07c68638e25" xsi:nil="true"/>
  </documentManagement>
</p:properties>
</file>

<file path=customXml/itemProps1.xml><?xml version="1.0" encoding="utf-8"?>
<ds:datastoreItem xmlns:ds="http://schemas.openxmlformats.org/officeDocument/2006/customXml" ds:itemID="{2E9DBD9D-370E-44BB-88F3-4DA5CE5CFFA2}"/>
</file>

<file path=customXml/itemProps2.xml><?xml version="1.0" encoding="utf-8"?>
<ds:datastoreItem xmlns:ds="http://schemas.openxmlformats.org/officeDocument/2006/customXml" ds:itemID="{E1A0D8C1-59C7-4D52-8371-E02D593031CC}"/>
</file>

<file path=customXml/itemProps3.xml><?xml version="1.0" encoding="utf-8"?>
<ds:datastoreItem xmlns:ds="http://schemas.openxmlformats.org/officeDocument/2006/customXml" ds:itemID="{57AEF32C-7E82-4F78-A879-E4ECDF62CA79}"/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51</Words>
  <Application>Microsoft Office PowerPoint</Application>
  <PresentationFormat>Custom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MT Pro</vt:lpstr>
      <vt:lpstr>Calibri</vt:lpstr>
      <vt:lpstr>Arial MT Pro Bold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IA</dc:title>
  <dc:creator>Tracy Johnston</dc:creator>
  <cp:lastModifiedBy>Tracy Johnston</cp:lastModifiedBy>
  <cp:revision>2</cp:revision>
  <dcterms:created xsi:type="dcterms:W3CDTF">2006-08-16T00:00:00Z</dcterms:created>
  <dcterms:modified xsi:type="dcterms:W3CDTF">2026-07-31T16:15:36Z</dcterms:modified>
  <dc:identifier>DAGWjjnpPj4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0x010100BFC01C112D955145B6643BFF8DF71165</vt:lpwstr>
  </property>
</Properties>
</file>