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1374100" cy="15113000"/>
  <p:notesSz cx="6858000" cy="9144000"/>
  <p:embeddedFontLst>
    <p:embeddedFont>
      <p:font typeface="Arial MT Pro Bold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4" d="100"/>
          <a:sy n="24" d="100"/>
        </p:scale>
        <p:origin x="147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68811" y="767899"/>
            <a:ext cx="4035906" cy="1128353"/>
          </a:xfrm>
          <a:custGeom>
            <a:avLst/>
            <a:gdLst/>
            <a:ahLst/>
            <a:cxnLst/>
            <a:rect l="l" t="t" r="r" b="b"/>
            <a:pathLst>
              <a:path w="4035906" h="1128353">
                <a:moveTo>
                  <a:pt x="0" y="0"/>
                </a:moveTo>
                <a:lnTo>
                  <a:pt x="4035905" y="0"/>
                </a:lnTo>
                <a:lnTo>
                  <a:pt x="4035905" y="1128353"/>
                </a:lnTo>
                <a:lnTo>
                  <a:pt x="0" y="1128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5262716" y="13380221"/>
            <a:ext cx="5534779" cy="917582"/>
          </a:xfrm>
          <a:custGeom>
            <a:avLst/>
            <a:gdLst/>
            <a:ahLst/>
            <a:cxnLst/>
            <a:rect l="l" t="t" r="r" b="b"/>
            <a:pathLst>
              <a:path w="5534779" h="917582">
                <a:moveTo>
                  <a:pt x="0" y="0"/>
                </a:moveTo>
                <a:lnTo>
                  <a:pt x="5534779" y="0"/>
                </a:lnTo>
                <a:lnTo>
                  <a:pt x="5534779" y="917582"/>
                </a:lnTo>
                <a:lnTo>
                  <a:pt x="0" y="917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8279014" y="8756347"/>
            <a:ext cx="4394176" cy="4394176"/>
          </a:xfrm>
          <a:custGeom>
            <a:avLst/>
            <a:gdLst/>
            <a:ahLst/>
            <a:cxnLst/>
            <a:rect l="l" t="t" r="r" b="b"/>
            <a:pathLst>
              <a:path w="4394176" h="4394176">
                <a:moveTo>
                  <a:pt x="0" y="0"/>
                </a:moveTo>
                <a:lnTo>
                  <a:pt x="4394176" y="0"/>
                </a:lnTo>
                <a:lnTo>
                  <a:pt x="4394176" y="4394177"/>
                </a:lnTo>
                <a:lnTo>
                  <a:pt x="0" y="43941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8279014" y="8720891"/>
            <a:ext cx="4465088" cy="4465088"/>
          </a:xfrm>
          <a:custGeom>
            <a:avLst/>
            <a:gdLst/>
            <a:ahLst/>
            <a:cxnLst/>
            <a:rect l="l" t="t" r="r" b="b"/>
            <a:pathLst>
              <a:path w="4465088" h="4465088">
                <a:moveTo>
                  <a:pt x="0" y="0"/>
                </a:moveTo>
                <a:lnTo>
                  <a:pt x="4465088" y="0"/>
                </a:lnTo>
                <a:lnTo>
                  <a:pt x="4465088" y="4465089"/>
                </a:lnTo>
                <a:lnTo>
                  <a:pt x="0" y="44650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492335" y="8756347"/>
            <a:ext cx="4394176" cy="4394176"/>
          </a:xfrm>
          <a:custGeom>
            <a:avLst/>
            <a:gdLst/>
            <a:ahLst/>
            <a:cxnLst/>
            <a:rect l="l" t="t" r="r" b="b"/>
            <a:pathLst>
              <a:path w="4394176" h="4394176">
                <a:moveTo>
                  <a:pt x="0" y="0"/>
                </a:moveTo>
                <a:lnTo>
                  <a:pt x="4394176" y="0"/>
                </a:lnTo>
                <a:lnTo>
                  <a:pt x="4394176" y="4394177"/>
                </a:lnTo>
                <a:lnTo>
                  <a:pt x="0" y="43941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492335" y="8720891"/>
            <a:ext cx="4465088" cy="4465088"/>
          </a:xfrm>
          <a:custGeom>
            <a:avLst/>
            <a:gdLst/>
            <a:ahLst/>
            <a:cxnLst/>
            <a:rect l="l" t="t" r="r" b="b"/>
            <a:pathLst>
              <a:path w="4465088" h="4465088">
                <a:moveTo>
                  <a:pt x="0" y="0"/>
                </a:moveTo>
                <a:lnTo>
                  <a:pt x="4465088" y="0"/>
                </a:lnTo>
                <a:lnTo>
                  <a:pt x="4465088" y="4465089"/>
                </a:lnTo>
                <a:lnTo>
                  <a:pt x="0" y="44650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5435462" y="2531873"/>
            <a:ext cx="4394176" cy="4394176"/>
          </a:xfrm>
          <a:custGeom>
            <a:avLst/>
            <a:gdLst/>
            <a:ahLst/>
            <a:cxnLst/>
            <a:rect l="l" t="t" r="r" b="b"/>
            <a:pathLst>
              <a:path w="4394176" h="4394176">
                <a:moveTo>
                  <a:pt x="0" y="0"/>
                </a:moveTo>
                <a:lnTo>
                  <a:pt x="4394177" y="0"/>
                </a:lnTo>
                <a:lnTo>
                  <a:pt x="4394177" y="4394176"/>
                </a:lnTo>
                <a:lnTo>
                  <a:pt x="0" y="43941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5406912" y="2496417"/>
            <a:ext cx="4465088" cy="4465088"/>
          </a:xfrm>
          <a:custGeom>
            <a:avLst/>
            <a:gdLst/>
            <a:ahLst/>
            <a:cxnLst/>
            <a:rect l="l" t="t" r="r" b="b"/>
            <a:pathLst>
              <a:path w="4465088" h="4465088">
                <a:moveTo>
                  <a:pt x="0" y="0"/>
                </a:moveTo>
                <a:lnTo>
                  <a:pt x="4465088" y="0"/>
                </a:lnTo>
                <a:lnTo>
                  <a:pt x="4465088" y="4465088"/>
                </a:lnTo>
                <a:lnTo>
                  <a:pt x="0" y="4465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8349926" y="2531873"/>
            <a:ext cx="4394176" cy="4394176"/>
          </a:xfrm>
          <a:custGeom>
            <a:avLst/>
            <a:gdLst/>
            <a:ahLst/>
            <a:cxnLst/>
            <a:rect l="l" t="t" r="r" b="b"/>
            <a:pathLst>
              <a:path w="4394176" h="4394176">
                <a:moveTo>
                  <a:pt x="0" y="0"/>
                </a:moveTo>
                <a:lnTo>
                  <a:pt x="4394176" y="0"/>
                </a:lnTo>
                <a:lnTo>
                  <a:pt x="4394176" y="4394176"/>
                </a:lnTo>
                <a:lnTo>
                  <a:pt x="0" y="43941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8279014" y="2496417"/>
            <a:ext cx="4465088" cy="4465088"/>
          </a:xfrm>
          <a:custGeom>
            <a:avLst/>
            <a:gdLst/>
            <a:ahLst/>
            <a:cxnLst/>
            <a:rect l="l" t="t" r="r" b="b"/>
            <a:pathLst>
              <a:path w="4465088" h="4465088">
                <a:moveTo>
                  <a:pt x="0" y="0"/>
                </a:moveTo>
                <a:lnTo>
                  <a:pt x="4465088" y="0"/>
                </a:lnTo>
                <a:lnTo>
                  <a:pt x="4465088" y="4465088"/>
                </a:lnTo>
                <a:lnTo>
                  <a:pt x="0" y="4465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5477824" y="8756347"/>
            <a:ext cx="4394176" cy="4394176"/>
          </a:xfrm>
          <a:custGeom>
            <a:avLst/>
            <a:gdLst/>
            <a:ahLst/>
            <a:cxnLst/>
            <a:rect l="l" t="t" r="r" b="b"/>
            <a:pathLst>
              <a:path w="4394176" h="4394176">
                <a:moveTo>
                  <a:pt x="0" y="0"/>
                </a:moveTo>
                <a:lnTo>
                  <a:pt x="4394176" y="0"/>
                </a:lnTo>
                <a:lnTo>
                  <a:pt x="4394176" y="4394177"/>
                </a:lnTo>
                <a:lnTo>
                  <a:pt x="0" y="43941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5442241" y="8756347"/>
            <a:ext cx="4465088" cy="4465088"/>
          </a:xfrm>
          <a:custGeom>
            <a:avLst/>
            <a:gdLst/>
            <a:ahLst/>
            <a:cxnLst/>
            <a:rect l="l" t="t" r="r" b="b"/>
            <a:pathLst>
              <a:path w="4465088" h="4465088">
                <a:moveTo>
                  <a:pt x="0" y="0"/>
                </a:moveTo>
                <a:lnTo>
                  <a:pt x="4465088" y="0"/>
                </a:lnTo>
                <a:lnTo>
                  <a:pt x="4465088" y="4465088"/>
                </a:lnTo>
                <a:lnTo>
                  <a:pt x="0" y="4465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492335" y="2480626"/>
            <a:ext cx="4394176" cy="4394176"/>
          </a:xfrm>
          <a:custGeom>
            <a:avLst/>
            <a:gdLst/>
            <a:ahLst/>
            <a:cxnLst/>
            <a:rect l="l" t="t" r="r" b="b"/>
            <a:pathLst>
              <a:path w="4394176" h="4394176">
                <a:moveTo>
                  <a:pt x="0" y="0"/>
                </a:moveTo>
                <a:lnTo>
                  <a:pt x="4394176" y="0"/>
                </a:lnTo>
                <a:lnTo>
                  <a:pt x="4394176" y="4394177"/>
                </a:lnTo>
                <a:lnTo>
                  <a:pt x="0" y="43941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492335" y="2460961"/>
            <a:ext cx="4465088" cy="4465088"/>
          </a:xfrm>
          <a:custGeom>
            <a:avLst/>
            <a:gdLst/>
            <a:ahLst/>
            <a:cxnLst/>
            <a:rect l="l" t="t" r="r" b="b"/>
            <a:pathLst>
              <a:path w="4465088" h="4465088">
                <a:moveTo>
                  <a:pt x="0" y="0"/>
                </a:moveTo>
                <a:lnTo>
                  <a:pt x="4465088" y="0"/>
                </a:lnTo>
                <a:lnTo>
                  <a:pt x="4465088" y="4465088"/>
                </a:lnTo>
                <a:lnTo>
                  <a:pt x="0" y="44650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3760335" y="4051297"/>
            <a:ext cx="1193564" cy="1761718"/>
          </a:xfrm>
          <a:custGeom>
            <a:avLst/>
            <a:gdLst/>
            <a:ahLst/>
            <a:cxnLst/>
            <a:rect l="l" t="t" r="r" b="b"/>
            <a:pathLst>
              <a:path w="1193564" h="1761718">
                <a:moveTo>
                  <a:pt x="0" y="0"/>
                </a:moveTo>
                <a:lnTo>
                  <a:pt x="1193564" y="0"/>
                </a:lnTo>
                <a:lnTo>
                  <a:pt x="1193564" y="1761718"/>
                </a:lnTo>
                <a:lnTo>
                  <a:pt x="0" y="17617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2060516" y="2850381"/>
            <a:ext cx="1628906" cy="2615521"/>
          </a:xfrm>
          <a:custGeom>
            <a:avLst/>
            <a:gdLst/>
            <a:ahLst/>
            <a:cxnLst/>
            <a:rect l="l" t="t" r="r" b="b"/>
            <a:pathLst>
              <a:path w="1628906" h="2615521">
                <a:moveTo>
                  <a:pt x="0" y="0"/>
                </a:moveTo>
                <a:lnTo>
                  <a:pt x="1628907" y="0"/>
                </a:lnTo>
                <a:lnTo>
                  <a:pt x="1628907" y="2615521"/>
                </a:lnTo>
                <a:lnTo>
                  <a:pt x="0" y="26155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22" b="-420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9731408" y="3097896"/>
            <a:ext cx="1789132" cy="2981887"/>
          </a:xfrm>
          <a:custGeom>
            <a:avLst/>
            <a:gdLst/>
            <a:ahLst/>
            <a:cxnLst/>
            <a:rect l="l" t="t" r="r" b="b"/>
            <a:pathLst>
              <a:path w="1789132" h="2981887">
                <a:moveTo>
                  <a:pt x="0" y="0"/>
                </a:moveTo>
                <a:lnTo>
                  <a:pt x="1789132" y="0"/>
                </a:lnTo>
                <a:lnTo>
                  <a:pt x="1789132" y="2981887"/>
                </a:lnTo>
                <a:lnTo>
                  <a:pt x="0" y="29818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6453100" y="3454115"/>
            <a:ext cx="2358901" cy="2358901"/>
          </a:xfrm>
          <a:custGeom>
            <a:avLst/>
            <a:gdLst/>
            <a:ahLst/>
            <a:cxnLst/>
            <a:rect l="l" t="t" r="r" b="b"/>
            <a:pathLst>
              <a:path w="2358901" h="2358901">
                <a:moveTo>
                  <a:pt x="0" y="0"/>
                </a:moveTo>
                <a:lnTo>
                  <a:pt x="2358901" y="0"/>
                </a:lnTo>
                <a:lnTo>
                  <a:pt x="2358901" y="2358900"/>
                </a:lnTo>
                <a:lnTo>
                  <a:pt x="0" y="23589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2099593" y="9196794"/>
            <a:ext cx="2939293" cy="2792329"/>
          </a:xfrm>
          <a:custGeom>
            <a:avLst/>
            <a:gdLst/>
            <a:ahLst/>
            <a:cxnLst/>
            <a:rect l="l" t="t" r="r" b="b"/>
            <a:pathLst>
              <a:path w="2939293" h="2792329">
                <a:moveTo>
                  <a:pt x="0" y="0"/>
                </a:moveTo>
                <a:lnTo>
                  <a:pt x="2939293" y="0"/>
                </a:lnTo>
                <a:lnTo>
                  <a:pt x="2939293" y="2792329"/>
                </a:lnTo>
                <a:lnTo>
                  <a:pt x="0" y="27923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>
            <a:off x="9500485" y="9096131"/>
            <a:ext cx="2250979" cy="3233003"/>
          </a:xfrm>
          <a:custGeom>
            <a:avLst/>
            <a:gdLst/>
            <a:ahLst/>
            <a:cxnLst/>
            <a:rect l="l" t="t" r="r" b="b"/>
            <a:pathLst>
              <a:path w="2250979" h="3233003">
                <a:moveTo>
                  <a:pt x="0" y="0"/>
                </a:moveTo>
                <a:lnTo>
                  <a:pt x="2250979" y="0"/>
                </a:lnTo>
                <a:lnTo>
                  <a:pt x="2250979" y="3233003"/>
                </a:lnTo>
                <a:lnTo>
                  <a:pt x="0" y="32330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15942661" y="9586670"/>
            <a:ext cx="3464501" cy="2251926"/>
          </a:xfrm>
          <a:custGeom>
            <a:avLst/>
            <a:gdLst/>
            <a:ahLst/>
            <a:cxnLst/>
            <a:rect l="l" t="t" r="r" b="b"/>
            <a:pathLst>
              <a:path w="3464501" h="2251926">
                <a:moveTo>
                  <a:pt x="0" y="0"/>
                </a:moveTo>
                <a:lnTo>
                  <a:pt x="3464501" y="0"/>
                </a:lnTo>
                <a:lnTo>
                  <a:pt x="3464501" y="2251926"/>
                </a:lnTo>
                <a:lnTo>
                  <a:pt x="0" y="2251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/>
          <p:cNvSpPr/>
          <p:nvPr/>
        </p:nvSpPr>
        <p:spPr>
          <a:xfrm>
            <a:off x="17393869" y="11183652"/>
            <a:ext cx="643941" cy="654944"/>
          </a:xfrm>
          <a:custGeom>
            <a:avLst/>
            <a:gdLst/>
            <a:ahLst/>
            <a:cxnLst/>
            <a:rect l="l" t="t" r="r" b="b"/>
            <a:pathLst>
              <a:path w="643941" h="654944">
                <a:moveTo>
                  <a:pt x="0" y="0"/>
                </a:moveTo>
                <a:lnTo>
                  <a:pt x="643942" y="0"/>
                </a:lnTo>
                <a:lnTo>
                  <a:pt x="643942" y="654944"/>
                </a:lnTo>
                <a:lnTo>
                  <a:pt x="0" y="654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3896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TextBox 24"/>
          <p:cNvSpPr txBox="1"/>
          <p:nvPr/>
        </p:nvSpPr>
        <p:spPr>
          <a:xfrm>
            <a:off x="8962986" y="12329134"/>
            <a:ext cx="3216176" cy="471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Underlying anaemia 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-218097" y="638238"/>
            <a:ext cx="12858269" cy="87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Who is at risk of iatrogenic anaemia?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25641" y="6077084"/>
            <a:ext cx="2958889" cy="471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2"/>
              </a:lnSpc>
              <a:spcBef>
                <a:spcPct val="0"/>
              </a:spcBef>
            </a:pPr>
            <a:r>
              <a:rPr lang="en-US" sz="2452" b="1">
                <a:solidFill>
                  <a:srgbClr val="231F2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Babies and children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976207" y="6147365"/>
            <a:ext cx="2281349" cy="404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0"/>
              </a:lnSpc>
              <a:spcBef>
                <a:spcPct val="0"/>
              </a:spcBef>
            </a:pPr>
            <a:endParaRPr/>
          </a:p>
        </p:txBody>
      </p:sp>
      <p:sp>
        <p:nvSpPr>
          <p:cNvPr id="28" name="TextBox 28"/>
          <p:cNvSpPr txBox="1"/>
          <p:nvPr/>
        </p:nvSpPr>
        <p:spPr>
          <a:xfrm>
            <a:off x="15357283" y="5887579"/>
            <a:ext cx="4635258" cy="816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8"/>
              </a:lnSpc>
            </a:pPr>
            <a:r>
              <a:rPr lang="en-US" sz="2450" b="1">
                <a:solidFill>
                  <a:srgbClr val="231F2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Patients in </a:t>
            </a:r>
          </a:p>
          <a:p>
            <a:pPr algn="ctr">
              <a:lnSpc>
                <a:spcPts val="3038"/>
              </a:lnSpc>
            </a:pPr>
            <a:r>
              <a:rPr lang="en-US" sz="2450" b="1">
                <a:solidFill>
                  <a:srgbClr val="231F2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Intensive Care Unit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652091" y="12062629"/>
            <a:ext cx="2074664" cy="816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8"/>
              </a:lnSpc>
            </a:pPr>
            <a:r>
              <a:rPr lang="en-US" sz="2450" b="1">
                <a:solidFill>
                  <a:srgbClr val="231F2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Bone marrow </a:t>
            </a:r>
          </a:p>
          <a:p>
            <a:pPr algn="ctr">
              <a:lnSpc>
                <a:spcPts val="3038"/>
              </a:lnSpc>
            </a:pPr>
            <a:r>
              <a:rPr lang="en-US" sz="2450" b="1">
                <a:solidFill>
                  <a:srgbClr val="231F2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suppression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290813" y="12134629"/>
            <a:ext cx="2922054" cy="816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7"/>
              </a:lnSpc>
            </a:pPr>
            <a:r>
              <a:rPr lang="en-US" sz="2449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Blood loss or </a:t>
            </a:r>
          </a:p>
          <a:p>
            <a:pPr algn="ctr">
              <a:lnSpc>
                <a:spcPts val="3037"/>
              </a:lnSpc>
            </a:pPr>
            <a:r>
              <a:rPr lang="en-US" sz="2449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surgical blood loss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46367" y="7719604"/>
            <a:ext cx="2506452" cy="604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Patients with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562597" y="6143936"/>
            <a:ext cx="2126754" cy="471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Elderly people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11809" y="14226829"/>
            <a:ext cx="2506451" cy="509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01C112D955145B6643BFF8DF71165" ma:contentTypeVersion="17" ma:contentTypeDescription="Create a new document." ma:contentTypeScope="" ma:versionID="35b415f1c149acf5f5bda5862d0c7200">
  <xsd:schema xmlns:xsd="http://www.w3.org/2001/XMLSchema" xmlns:xs="http://www.w3.org/2001/XMLSchema" xmlns:p="http://schemas.microsoft.com/office/2006/metadata/properties" xmlns:ns2="b1ea1039-5617-4b4d-b673-6cbfbfdc7e6a" xmlns:ns3="4791cfa2-d727-4b23-a193-4ea19786126d" xmlns:ns4="0aee4a98-54e2-4fa9-8bf1-c07c68638e25" targetNamespace="http://schemas.microsoft.com/office/2006/metadata/properties" ma:root="true" ma:fieldsID="0caddf5419395009462c43c4eb570912" ns2:_="" ns3:_="" ns4:_="">
    <xsd:import namespace="b1ea1039-5617-4b4d-b673-6cbfbfdc7e6a"/>
    <xsd:import namespace="4791cfa2-d727-4b23-a193-4ea19786126d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a1039-5617-4b4d-b673-6cbfbfdc7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1cfa2-d727-4b23-a193-4ea19786126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a8172d-0811-4225-af41-26a6fbe418af}" ma:internalName="TaxCatchAll" ma:showField="CatchAllData" ma:web="4791cfa2-d727-4b23-a193-4ea1978612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ea1039-5617-4b4d-b673-6cbfbfdc7e6a">
      <Terms xmlns="http://schemas.microsoft.com/office/infopath/2007/PartnerControls"/>
    </lcf76f155ced4ddcb4097134ff3c332f>
    <TaxCatchAll xmlns="0aee4a98-54e2-4fa9-8bf1-c07c68638e25" xsi:nil="true"/>
  </documentManagement>
</p:properties>
</file>

<file path=customXml/itemProps1.xml><?xml version="1.0" encoding="utf-8"?>
<ds:datastoreItem xmlns:ds="http://schemas.openxmlformats.org/officeDocument/2006/customXml" ds:itemID="{F587B472-42FF-4735-8687-04B813383481}"/>
</file>

<file path=customXml/itemProps2.xml><?xml version="1.0" encoding="utf-8"?>
<ds:datastoreItem xmlns:ds="http://schemas.openxmlformats.org/officeDocument/2006/customXml" ds:itemID="{5BFFA4C1-7D40-4034-841B-2DAA0A475145}"/>
</file>

<file path=customXml/itemProps3.xml><?xml version="1.0" encoding="utf-8"?>
<ds:datastoreItem xmlns:ds="http://schemas.openxmlformats.org/officeDocument/2006/customXml" ds:itemID="{33AFE851-5E72-4C02-A837-1218E5AF2816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 MT Pro Bold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</dc:title>
  <dc:creator>Tracy Johnston</dc:creator>
  <cp:lastModifiedBy>Tracy Johnston</cp:lastModifiedBy>
  <cp:revision>2</cp:revision>
  <dcterms:created xsi:type="dcterms:W3CDTF">2006-08-16T00:00:00Z</dcterms:created>
  <dcterms:modified xsi:type="dcterms:W3CDTF">2026-07-31T16:07:08Z</dcterms:modified>
  <dc:identifier>DAGWjjnpPj4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0x010100BFC01C112D955145B6643BFF8DF71165</vt:lpwstr>
  </property>
</Properties>
</file>