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6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"/>
  </p:notesMasterIdLst>
  <p:sldIdLst>
    <p:sldId id="256" r:id="rId2"/>
  </p:sldIdLst>
  <p:sldSz cx="21374100" cy="15113000"/>
  <p:notesSz cx="6858000" cy="9144000"/>
  <p:embeddedFontLst>
    <p:embeddedFont>
      <p:font typeface="Arial MT Pro Bold" panose="020B0604020202020204" charset="0"/>
      <p:regular r:id="rId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26" d="100"/>
          <a:sy n="26" d="100"/>
        </p:scale>
        <p:origin x="1306" y="3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11" Type="http://schemas.openxmlformats.org/officeDocument/2006/relationships/customXml" Target="../customXml/item3.xml"/><Relationship Id="rId5" Type="http://schemas.openxmlformats.org/officeDocument/2006/relationships/presProps" Target="presProps.xml"/><Relationship Id="rId10" Type="http://schemas.openxmlformats.org/officeDocument/2006/relationships/customXml" Target="../customXml/item2.xml"/><Relationship Id="rId4" Type="http://schemas.openxmlformats.org/officeDocument/2006/relationships/font" Target="fonts/font1.fntdata"/><Relationship Id="rId9" Type="http://schemas.openxmlformats.org/officeDocument/2006/relationships/customXml" Target="../customXml/item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31.07.2026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757488" y="512763"/>
            <a:ext cx="362902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1.svg"/><Relationship Id="rId3" Type="http://schemas.openxmlformats.org/officeDocument/2006/relationships/image" Target="../media/image1.png"/><Relationship Id="rId7" Type="http://schemas.openxmlformats.org/officeDocument/2006/relationships/image" Target="../media/image5.sv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sv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svg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68B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100894" y="701930"/>
            <a:ext cx="4719150" cy="1319373"/>
          </a:xfrm>
          <a:custGeom>
            <a:avLst/>
            <a:gdLst/>
            <a:ahLst/>
            <a:cxnLst/>
            <a:rect l="l" t="t" r="r" b="b"/>
            <a:pathLst>
              <a:path w="4719150" h="1319373">
                <a:moveTo>
                  <a:pt x="0" y="0"/>
                </a:moveTo>
                <a:lnTo>
                  <a:pt x="4719150" y="0"/>
                </a:lnTo>
                <a:lnTo>
                  <a:pt x="4719150" y="1319374"/>
                </a:lnTo>
                <a:lnTo>
                  <a:pt x="0" y="131937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>
            <a:off x="14488601" y="13814194"/>
            <a:ext cx="6471769" cy="1072921"/>
          </a:xfrm>
          <a:custGeom>
            <a:avLst/>
            <a:gdLst/>
            <a:ahLst/>
            <a:cxnLst/>
            <a:rect l="l" t="t" r="r" b="b"/>
            <a:pathLst>
              <a:path w="6471769" h="1072921">
                <a:moveTo>
                  <a:pt x="0" y="0"/>
                </a:moveTo>
                <a:lnTo>
                  <a:pt x="6471769" y="0"/>
                </a:lnTo>
                <a:lnTo>
                  <a:pt x="6471769" y="1072921"/>
                </a:lnTo>
                <a:lnTo>
                  <a:pt x="0" y="107292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/>
          <p:cNvSpPr/>
          <p:nvPr/>
        </p:nvSpPr>
        <p:spPr>
          <a:xfrm flipH="1">
            <a:off x="1011810" y="4275999"/>
            <a:ext cx="4476182" cy="4551249"/>
          </a:xfrm>
          <a:custGeom>
            <a:avLst/>
            <a:gdLst/>
            <a:ahLst/>
            <a:cxnLst/>
            <a:rect l="l" t="t" r="r" b="b"/>
            <a:pathLst>
              <a:path w="4476182" h="4551249">
                <a:moveTo>
                  <a:pt x="4476183" y="0"/>
                </a:moveTo>
                <a:lnTo>
                  <a:pt x="0" y="0"/>
                </a:lnTo>
                <a:lnTo>
                  <a:pt x="0" y="4551250"/>
                </a:lnTo>
                <a:lnTo>
                  <a:pt x="4476183" y="4551250"/>
                </a:lnTo>
                <a:lnTo>
                  <a:pt x="4476183" y="0"/>
                </a:lnTo>
                <a:close/>
              </a:path>
            </a:pathLst>
          </a:custGeom>
          <a:blipFill>
            <a:blip r:embed="rId5"/>
            <a:stretch>
              <a:fillRect l="-1526" r="-11752" b="-20770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5"/>
          <p:cNvSpPr/>
          <p:nvPr/>
        </p:nvSpPr>
        <p:spPr>
          <a:xfrm>
            <a:off x="5336974" y="6328098"/>
            <a:ext cx="1130038" cy="1130038"/>
          </a:xfrm>
          <a:custGeom>
            <a:avLst/>
            <a:gdLst/>
            <a:ahLst/>
            <a:cxnLst/>
            <a:rect l="l" t="t" r="r" b="b"/>
            <a:pathLst>
              <a:path w="1130038" h="1130038">
                <a:moveTo>
                  <a:pt x="0" y="0"/>
                </a:moveTo>
                <a:lnTo>
                  <a:pt x="1130039" y="0"/>
                </a:lnTo>
                <a:lnTo>
                  <a:pt x="1130039" y="1130038"/>
                </a:lnTo>
                <a:lnTo>
                  <a:pt x="0" y="113003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Freeform 6"/>
          <p:cNvSpPr/>
          <p:nvPr/>
        </p:nvSpPr>
        <p:spPr>
          <a:xfrm rot="391510">
            <a:off x="9971510" y="5053191"/>
            <a:ext cx="3226774" cy="2996866"/>
          </a:xfrm>
          <a:custGeom>
            <a:avLst/>
            <a:gdLst/>
            <a:ahLst/>
            <a:cxnLst/>
            <a:rect l="l" t="t" r="r" b="b"/>
            <a:pathLst>
              <a:path w="3226774" h="2996866">
                <a:moveTo>
                  <a:pt x="0" y="0"/>
                </a:moveTo>
                <a:lnTo>
                  <a:pt x="3226774" y="0"/>
                </a:lnTo>
                <a:lnTo>
                  <a:pt x="3226774" y="2996866"/>
                </a:lnTo>
                <a:lnTo>
                  <a:pt x="0" y="299686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Freeform 7"/>
          <p:cNvSpPr/>
          <p:nvPr/>
        </p:nvSpPr>
        <p:spPr>
          <a:xfrm>
            <a:off x="6983029" y="6392514"/>
            <a:ext cx="3330180" cy="1748344"/>
          </a:xfrm>
          <a:custGeom>
            <a:avLst/>
            <a:gdLst/>
            <a:ahLst/>
            <a:cxnLst/>
            <a:rect l="l" t="t" r="r" b="b"/>
            <a:pathLst>
              <a:path w="3330180" h="1748344">
                <a:moveTo>
                  <a:pt x="0" y="0"/>
                </a:moveTo>
                <a:lnTo>
                  <a:pt x="3330180" y="0"/>
                </a:lnTo>
                <a:lnTo>
                  <a:pt x="3330180" y="1748345"/>
                </a:lnTo>
                <a:lnTo>
                  <a:pt x="0" y="174834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Freeform 8"/>
          <p:cNvSpPr/>
          <p:nvPr/>
        </p:nvSpPr>
        <p:spPr>
          <a:xfrm rot="-1238508">
            <a:off x="8247898" y="5523566"/>
            <a:ext cx="298408" cy="1609064"/>
          </a:xfrm>
          <a:custGeom>
            <a:avLst/>
            <a:gdLst/>
            <a:ahLst/>
            <a:cxnLst/>
            <a:rect l="l" t="t" r="r" b="b"/>
            <a:pathLst>
              <a:path w="298408" h="1609064">
                <a:moveTo>
                  <a:pt x="0" y="0"/>
                </a:moveTo>
                <a:lnTo>
                  <a:pt x="298408" y="0"/>
                </a:lnTo>
                <a:lnTo>
                  <a:pt x="298408" y="1609064"/>
                </a:lnTo>
                <a:lnTo>
                  <a:pt x="0" y="160906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Freeform 9"/>
          <p:cNvSpPr/>
          <p:nvPr/>
        </p:nvSpPr>
        <p:spPr>
          <a:xfrm>
            <a:off x="9629810" y="6392514"/>
            <a:ext cx="683399" cy="1188520"/>
          </a:xfrm>
          <a:custGeom>
            <a:avLst/>
            <a:gdLst/>
            <a:ahLst/>
            <a:cxnLst/>
            <a:rect l="l" t="t" r="r" b="b"/>
            <a:pathLst>
              <a:path w="683399" h="1188520">
                <a:moveTo>
                  <a:pt x="0" y="0"/>
                </a:moveTo>
                <a:lnTo>
                  <a:pt x="683399" y="0"/>
                </a:lnTo>
                <a:lnTo>
                  <a:pt x="683399" y="1188520"/>
                </a:lnTo>
                <a:lnTo>
                  <a:pt x="0" y="118852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0" name="Freeform 10"/>
          <p:cNvSpPr/>
          <p:nvPr/>
        </p:nvSpPr>
        <p:spPr>
          <a:xfrm>
            <a:off x="8920732" y="6055704"/>
            <a:ext cx="403434" cy="1301401"/>
          </a:xfrm>
          <a:custGeom>
            <a:avLst/>
            <a:gdLst/>
            <a:ahLst/>
            <a:cxnLst/>
            <a:rect l="l" t="t" r="r" b="b"/>
            <a:pathLst>
              <a:path w="403434" h="1301401">
                <a:moveTo>
                  <a:pt x="0" y="0"/>
                </a:moveTo>
                <a:lnTo>
                  <a:pt x="403434" y="0"/>
                </a:lnTo>
                <a:lnTo>
                  <a:pt x="403434" y="1301401"/>
                </a:lnTo>
                <a:lnTo>
                  <a:pt x="0" y="1301401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1" name="Freeform 11"/>
          <p:cNvSpPr/>
          <p:nvPr/>
        </p:nvSpPr>
        <p:spPr>
          <a:xfrm rot="1220107">
            <a:off x="9386956" y="5957744"/>
            <a:ext cx="320048" cy="1579692"/>
          </a:xfrm>
          <a:custGeom>
            <a:avLst/>
            <a:gdLst/>
            <a:ahLst/>
            <a:cxnLst/>
            <a:rect l="l" t="t" r="r" b="b"/>
            <a:pathLst>
              <a:path w="320048" h="1579692">
                <a:moveTo>
                  <a:pt x="0" y="0"/>
                </a:moveTo>
                <a:lnTo>
                  <a:pt x="320047" y="0"/>
                </a:lnTo>
                <a:lnTo>
                  <a:pt x="320047" y="1579692"/>
                </a:lnTo>
                <a:lnTo>
                  <a:pt x="0" y="1579692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r="-439098" b="-1166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2" name="Freeform 12"/>
          <p:cNvSpPr/>
          <p:nvPr/>
        </p:nvSpPr>
        <p:spPr>
          <a:xfrm>
            <a:off x="13745409" y="6598426"/>
            <a:ext cx="1016177" cy="589383"/>
          </a:xfrm>
          <a:custGeom>
            <a:avLst/>
            <a:gdLst/>
            <a:ahLst/>
            <a:cxnLst/>
            <a:rect l="l" t="t" r="r" b="b"/>
            <a:pathLst>
              <a:path w="1016177" h="589383">
                <a:moveTo>
                  <a:pt x="0" y="0"/>
                </a:moveTo>
                <a:lnTo>
                  <a:pt x="1016177" y="0"/>
                </a:lnTo>
                <a:lnTo>
                  <a:pt x="1016177" y="589383"/>
                </a:lnTo>
                <a:lnTo>
                  <a:pt x="0" y="58938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3" name="Freeform 13"/>
          <p:cNvSpPr/>
          <p:nvPr/>
        </p:nvSpPr>
        <p:spPr>
          <a:xfrm flipH="1">
            <a:off x="14878934" y="5641049"/>
            <a:ext cx="5384176" cy="2955674"/>
          </a:xfrm>
          <a:custGeom>
            <a:avLst/>
            <a:gdLst/>
            <a:ahLst/>
            <a:cxnLst/>
            <a:rect l="l" t="t" r="r" b="b"/>
            <a:pathLst>
              <a:path w="5384176" h="2955674">
                <a:moveTo>
                  <a:pt x="5384176" y="0"/>
                </a:moveTo>
                <a:lnTo>
                  <a:pt x="0" y="0"/>
                </a:lnTo>
                <a:lnTo>
                  <a:pt x="0" y="2955674"/>
                </a:lnTo>
                <a:lnTo>
                  <a:pt x="5384176" y="2955674"/>
                </a:lnTo>
                <a:lnTo>
                  <a:pt x="5384176" y="0"/>
                </a:lnTo>
                <a:close/>
              </a:path>
            </a:pathLst>
          </a:custGeom>
          <a:blipFill>
            <a:blip r:embed="rId14"/>
            <a:stretch>
              <a:fillRect t="-411" b="-6154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4" name="Freeform 14"/>
          <p:cNvSpPr/>
          <p:nvPr/>
        </p:nvSpPr>
        <p:spPr>
          <a:xfrm>
            <a:off x="10473958" y="6003811"/>
            <a:ext cx="436083" cy="324287"/>
          </a:xfrm>
          <a:custGeom>
            <a:avLst/>
            <a:gdLst/>
            <a:ahLst/>
            <a:cxnLst/>
            <a:rect l="l" t="t" r="r" b="b"/>
            <a:pathLst>
              <a:path w="436083" h="324287">
                <a:moveTo>
                  <a:pt x="0" y="0"/>
                </a:moveTo>
                <a:lnTo>
                  <a:pt x="436084" y="0"/>
                </a:lnTo>
                <a:lnTo>
                  <a:pt x="436084" y="324287"/>
                </a:lnTo>
                <a:lnTo>
                  <a:pt x="0" y="32428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5" name="Freeform 15"/>
          <p:cNvSpPr/>
          <p:nvPr/>
        </p:nvSpPr>
        <p:spPr>
          <a:xfrm>
            <a:off x="12207180" y="6389480"/>
            <a:ext cx="436083" cy="324287"/>
          </a:xfrm>
          <a:custGeom>
            <a:avLst/>
            <a:gdLst/>
            <a:ahLst/>
            <a:cxnLst/>
            <a:rect l="l" t="t" r="r" b="b"/>
            <a:pathLst>
              <a:path w="436083" h="324287">
                <a:moveTo>
                  <a:pt x="0" y="0"/>
                </a:moveTo>
                <a:lnTo>
                  <a:pt x="436083" y="0"/>
                </a:lnTo>
                <a:lnTo>
                  <a:pt x="436083" y="324288"/>
                </a:lnTo>
                <a:lnTo>
                  <a:pt x="0" y="32428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6" name="Freeform 16"/>
          <p:cNvSpPr/>
          <p:nvPr/>
        </p:nvSpPr>
        <p:spPr>
          <a:xfrm>
            <a:off x="10928429" y="6893117"/>
            <a:ext cx="436083" cy="324287"/>
          </a:xfrm>
          <a:custGeom>
            <a:avLst/>
            <a:gdLst/>
            <a:ahLst/>
            <a:cxnLst/>
            <a:rect l="l" t="t" r="r" b="b"/>
            <a:pathLst>
              <a:path w="436083" h="324287">
                <a:moveTo>
                  <a:pt x="0" y="0"/>
                </a:moveTo>
                <a:lnTo>
                  <a:pt x="436083" y="0"/>
                </a:lnTo>
                <a:lnTo>
                  <a:pt x="436083" y="324288"/>
                </a:lnTo>
                <a:lnTo>
                  <a:pt x="0" y="32428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7" name="Freeform 17"/>
          <p:cNvSpPr/>
          <p:nvPr/>
        </p:nvSpPr>
        <p:spPr>
          <a:xfrm>
            <a:off x="11808634" y="7381676"/>
            <a:ext cx="436083" cy="324287"/>
          </a:xfrm>
          <a:custGeom>
            <a:avLst/>
            <a:gdLst/>
            <a:ahLst/>
            <a:cxnLst/>
            <a:rect l="l" t="t" r="r" b="b"/>
            <a:pathLst>
              <a:path w="436083" h="324287">
                <a:moveTo>
                  <a:pt x="0" y="0"/>
                </a:moveTo>
                <a:lnTo>
                  <a:pt x="436083" y="0"/>
                </a:lnTo>
                <a:lnTo>
                  <a:pt x="436083" y="324287"/>
                </a:lnTo>
                <a:lnTo>
                  <a:pt x="0" y="32428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8" name="TextBox 18"/>
          <p:cNvSpPr txBox="1"/>
          <p:nvPr/>
        </p:nvSpPr>
        <p:spPr>
          <a:xfrm>
            <a:off x="-1907877" y="1152067"/>
            <a:ext cx="15035062" cy="10254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530"/>
              </a:lnSpc>
              <a:spcBef>
                <a:spcPct val="0"/>
              </a:spcBef>
            </a:pPr>
            <a:r>
              <a:rPr lang="en-US" sz="5378" b="1">
                <a:solidFill>
                  <a:srgbClr val="F7F7ED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What is iatrogenic anaemia?</a:t>
            </a:r>
          </a:p>
        </p:txBody>
      </p:sp>
      <p:sp>
        <p:nvSpPr>
          <p:cNvPr id="19" name="TextBox 19"/>
          <p:cNvSpPr txBox="1"/>
          <p:nvPr/>
        </p:nvSpPr>
        <p:spPr>
          <a:xfrm rot="-4060064">
            <a:off x="15307912" y="6660260"/>
            <a:ext cx="960053" cy="5399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49"/>
              </a:lnSpc>
              <a:spcBef>
                <a:spcPct val="0"/>
              </a:spcBef>
            </a:pPr>
            <a:r>
              <a:rPr lang="en-US" sz="2606" b="1">
                <a:solidFill>
                  <a:srgbClr val="F7F7ED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 Hb    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512000" y="10731536"/>
            <a:ext cx="19268941" cy="28766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58"/>
              </a:lnSpc>
            </a:pPr>
            <a:r>
              <a:rPr lang="en-US" sz="4900" b="1">
                <a:solidFill>
                  <a:srgbClr val="FFFFFF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Iatrogenic anaemia occurs when medical interventions, particularly blood sampling lead to anaemia. </a:t>
            </a:r>
          </a:p>
          <a:p>
            <a:pPr algn="ctr">
              <a:lnSpc>
                <a:spcPts val="9751"/>
              </a:lnSpc>
            </a:pPr>
            <a:endParaRPr lang="en-US" sz="4900" b="1">
              <a:solidFill>
                <a:srgbClr val="FFFFFF"/>
              </a:solidFill>
              <a:latin typeface="Arial MT Pro Bold"/>
              <a:ea typeface="Arial MT Pro Bold"/>
              <a:cs typeface="Arial MT Pro Bold"/>
              <a:sym typeface="Arial MT Pro Bold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1011810" y="14226829"/>
            <a:ext cx="2588640" cy="5093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 b="1" dirty="0">
                <a:solidFill>
                  <a:srgbClr val="FFFFFF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Version 2.0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FC01C112D955145B6643BFF8DF71165" ma:contentTypeVersion="17" ma:contentTypeDescription="Create a new document." ma:contentTypeScope="" ma:versionID="35b415f1c149acf5f5bda5862d0c7200">
  <xsd:schema xmlns:xsd="http://www.w3.org/2001/XMLSchema" xmlns:xs="http://www.w3.org/2001/XMLSchema" xmlns:p="http://schemas.microsoft.com/office/2006/metadata/properties" xmlns:ns2="b1ea1039-5617-4b4d-b673-6cbfbfdc7e6a" xmlns:ns3="4791cfa2-d727-4b23-a193-4ea19786126d" xmlns:ns4="0aee4a98-54e2-4fa9-8bf1-c07c68638e25" targetNamespace="http://schemas.microsoft.com/office/2006/metadata/properties" ma:root="true" ma:fieldsID="0caddf5419395009462c43c4eb570912" ns2:_="" ns3:_="" ns4:_="">
    <xsd:import namespace="b1ea1039-5617-4b4d-b673-6cbfbfdc7e6a"/>
    <xsd:import namespace="4791cfa2-d727-4b23-a193-4ea19786126d"/>
    <xsd:import namespace="0aee4a98-54e2-4fa9-8bf1-c07c68638e2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lcf76f155ced4ddcb4097134ff3c332f" minOccurs="0"/>
                <xsd:element ref="ns4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1ea1039-5617-4b4d-b673-6cbfbfdc7e6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e4d4c276-3e6c-4cc9-8c7e-f782a92f086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9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4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791cfa2-d727-4b23-a193-4ea19786126d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ee4a98-54e2-4fa9-8bf1-c07c68638e25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2fa8172d-0811-4225-af41-26a6fbe418af}" ma:internalName="TaxCatchAll" ma:showField="CatchAllData" ma:web="4791cfa2-d727-4b23-a193-4ea19786126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1ea1039-5617-4b4d-b673-6cbfbfdc7e6a">
      <Terms xmlns="http://schemas.microsoft.com/office/infopath/2007/PartnerControls"/>
    </lcf76f155ced4ddcb4097134ff3c332f>
    <TaxCatchAll xmlns="0aee4a98-54e2-4fa9-8bf1-c07c68638e25" xsi:nil="true"/>
  </documentManagement>
</p:properties>
</file>

<file path=customXml/itemProps1.xml><?xml version="1.0" encoding="utf-8"?>
<ds:datastoreItem xmlns:ds="http://schemas.openxmlformats.org/officeDocument/2006/customXml" ds:itemID="{8A2245B5-C07A-4C00-9E27-805AD5CDFF85}"/>
</file>

<file path=customXml/itemProps2.xml><?xml version="1.0" encoding="utf-8"?>
<ds:datastoreItem xmlns:ds="http://schemas.openxmlformats.org/officeDocument/2006/customXml" ds:itemID="{ECA05331-EB75-46F1-937F-1CBEE4457F07}"/>
</file>

<file path=customXml/itemProps3.xml><?xml version="1.0" encoding="utf-8"?>
<ds:datastoreItem xmlns:ds="http://schemas.openxmlformats.org/officeDocument/2006/customXml" ds:itemID="{F4423584-A23B-489E-A559-E03255B2E7C1}"/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25</Words>
  <Application>Microsoft Office PowerPoint</Application>
  <PresentationFormat>Custom</PresentationFormat>
  <Paragraphs>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 MT Pro Bold</vt:lpstr>
      <vt:lpstr>Arial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IA</dc:title>
  <dc:creator>Tracy Johnston</dc:creator>
  <cp:lastModifiedBy>Tracy Johnston</cp:lastModifiedBy>
  <cp:revision>2</cp:revision>
  <dcterms:created xsi:type="dcterms:W3CDTF">2006-08-16T00:00:00Z</dcterms:created>
  <dcterms:modified xsi:type="dcterms:W3CDTF">2026-07-31T15:53:44Z</dcterms:modified>
  <dc:identifier>DAGWjjnpPj4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0x010100BFC01C112D955145B6643BFF8DF71165</vt:lpwstr>
  </property>
</Properties>
</file>