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Lst>
  <p:notesMasterIdLst>
    <p:notesMasterId r:id="rId18"/>
  </p:notesMasterIdLst>
  <p:sldIdLst>
    <p:sldId id="8121" r:id="rId5"/>
    <p:sldId id="394" r:id="rId6"/>
    <p:sldId id="395" r:id="rId7"/>
    <p:sldId id="8122" r:id="rId8"/>
    <p:sldId id="8128" r:id="rId9"/>
    <p:sldId id="8125" r:id="rId10"/>
    <p:sldId id="8124" r:id="rId11"/>
    <p:sldId id="8123" r:id="rId12"/>
    <p:sldId id="8126" r:id="rId13"/>
    <p:sldId id="8130" r:id="rId14"/>
    <p:sldId id="8129" r:id="rId15"/>
    <p:sldId id="8131" r:id="rId16"/>
    <p:sldId id="812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09"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F9CEB3-62E9-1413-735C-9EFDCFBBC5BE}" name="Marilyn Ting" initials="MT" userId="S::marilyn.ting@nhsbt.nhs.uk::f97feb66-d9c5-4587-a1d6-3ffd47f2ecb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ilyn" initials="M" lastIdx="2" clrIdx="0">
    <p:extLst>
      <p:ext uri="{19B8F6BF-5375-455C-9EA6-DF929625EA0E}">
        <p15:presenceInfo xmlns:p15="http://schemas.microsoft.com/office/powerpoint/2012/main" userId="Marily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9E7"/>
    <a:srgbClr val="A6A6A6"/>
    <a:srgbClr val="FFFFFF"/>
    <a:srgbClr val="FFC000"/>
    <a:srgbClr val="FFFDEB"/>
    <a:srgbClr val="7F7F7F"/>
    <a:srgbClr val="6EA5FF"/>
    <a:srgbClr val="DCE6F1"/>
    <a:srgbClr val="F5F5F5"/>
    <a:srgbClr val="E2A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785" autoAdjust="0"/>
    <p:restoredTop sz="94660"/>
  </p:normalViewPr>
  <p:slideViewPr>
    <p:cSldViewPr snapToGrid="0">
      <p:cViewPr varScale="1">
        <p:scale>
          <a:sx n="112" d="100"/>
          <a:sy n="112" d="100"/>
        </p:scale>
        <p:origin x="966" y="96"/>
      </p:cViewPr>
      <p:guideLst>
        <p:guide orient="horz" pos="709"/>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46AEAF-BD22-4131-816F-97BC16A1342A}" type="datetimeFigureOut">
              <a:rPr lang="en-GB" smtClean="0"/>
              <a:t>26/09/2025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7A85A6-9567-4FC9-9267-5082620B4D3A}" type="slidenum">
              <a:rPr lang="en-GB" smtClean="0"/>
              <a:t>‹#›</a:t>
            </a:fld>
            <a:endParaRPr lang="en-GB"/>
          </a:p>
        </p:txBody>
      </p:sp>
    </p:spTree>
    <p:extLst>
      <p:ext uri="{BB962C8B-B14F-4D97-AF65-F5344CB8AC3E}">
        <p14:creationId xmlns:p14="http://schemas.microsoft.com/office/powerpoint/2010/main" val="1193571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_0000_NHSBT_Ribbon_NHS_Blue_RGB_WhiteAbv_DRAFT.png">
            <a:extLst>
              <a:ext uri="{FF2B5EF4-FFF2-40B4-BE49-F238E27FC236}">
                <a16:creationId xmlns:a16="http://schemas.microsoft.com/office/drawing/2014/main" id="{97F61FC8-CABD-4B90-BE21-AEFF3CFF0494}"/>
              </a:ext>
            </a:extLst>
          </p:cNvPr>
          <p:cNvPicPr>
            <a:picLocks noChangeAspect="1"/>
          </p:cNvPicPr>
          <p:nvPr/>
        </p:nvPicPr>
        <p:blipFill>
          <a:blip r:embed="rId2" cstate="print">
            <a:extLst>
              <a:ext uri="{28A0092B-C50C-407E-A947-70E740481C1C}">
                <a14:useLocalDpi xmlns:a14="http://schemas.microsoft.com/office/drawing/2010/main" val="0"/>
              </a:ext>
            </a:extLst>
          </a:blip>
          <a:srcRect l="2162" t="9860" r="3767"/>
          <a:stretch>
            <a:fillRect/>
          </a:stretch>
        </p:blipFill>
        <p:spPr bwMode="auto">
          <a:xfrm>
            <a:off x="0" y="1"/>
            <a:ext cx="12192000"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2" descr="CEQ">
            <a:extLst>
              <a:ext uri="{FF2B5EF4-FFF2-40B4-BE49-F238E27FC236}">
                <a16:creationId xmlns:a16="http://schemas.microsoft.com/office/drawing/2014/main" id="{65CB50B7-6B4D-4ECD-AB7C-0C06F363DDB0}"/>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b="37770"/>
          <a:stretch>
            <a:fillRect/>
          </a:stretch>
        </p:blipFill>
        <p:spPr bwMode="auto">
          <a:xfrm>
            <a:off x="8378687" y="6188075"/>
            <a:ext cx="342384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3" descr="NHSBloodandTransplantR1RGB">
            <a:extLst>
              <a:ext uri="{FF2B5EF4-FFF2-40B4-BE49-F238E27FC236}">
                <a16:creationId xmlns:a16="http://schemas.microsoft.com/office/drawing/2014/main" id="{555FFF6A-FAF5-41CA-98CD-A0BC63B660E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03970" y="365126"/>
            <a:ext cx="2790614" cy="69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96900" y="3426289"/>
            <a:ext cx="9610701" cy="840293"/>
          </a:xfrm>
        </p:spPr>
        <p:txBody>
          <a:bodyPr/>
          <a:lstStyle>
            <a:lvl1pPr>
              <a:defRPr sz="5000"/>
            </a:lvl1pPr>
          </a:lstStyle>
          <a:p>
            <a:r>
              <a:rPr lang="en-US"/>
              <a:t>Click to edit Master title style</a:t>
            </a:r>
            <a:endParaRPr lang="en-GB"/>
          </a:p>
        </p:txBody>
      </p:sp>
      <p:sp>
        <p:nvSpPr>
          <p:cNvPr id="3" name="Subtitle 2"/>
          <p:cNvSpPr>
            <a:spLocks noGrp="1"/>
          </p:cNvSpPr>
          <p:nvPr>
            <p:ph type="subTitle" idx="1"/>
          </p:nvPr>
        </p:nvSpPr>
        <p:spPr>
          <a:xfrm>
            <a:off x="608259" y="4385254"/>
            <a:ext cx="8534400" cy="690362"/>
          </a:xfrm>
        </p:spPr>
        <p:txBody>
          <a:bodyPr/>
          <a:lstStyle>
            <a:lvl1pPr marL="0" indent="0" algn="l">
              <a:buNone/>
              <a:defRPr sz="3500">
                <a:solidFill>
                  <a:srgbClr val="0091C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3120806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_ No graphic">
    <p:spTree>
      <p:nvGrpSpPr>
        <p:cNvPr id="1" name=""/>
        <p:cNvGrpSpPr/>
        <p:nvPr/>
      </p:nvGrpSpPr>
      <p:grpSpPr>
        <a:xfrm>
          <a:off x="0" y="0"/>
          <a:ext cx="0" cy="0"/>
          <a:chOff x="0" y="0"/>
          <a:chExt cx="0" cy="0"/>
        </a:xfrm>
      </p:grpSpPr>
      <p:pic>
        <p:nvPicPr>
          <p:cNvPr id="4" name="Picture 5" descr="_0000_NHSBT_Ribbon_NHS_Blue_RGB_WhiteAbv_DRAFT.png">
            <a:extLst>
              <a:ext uri="{FF2B5EF4-FFF2-40B4-BE49-F238E27FC236}">
                <a16:creationId xmlns:a16="http://schemas.microsoft.com/office/drawing/2014/main" id="{C2BD1F3C-B558-4A0D-B1D7-11F21195F72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2162" t="9860" r="3767"/>
          <a:stretch>
            <a:fillRect/>
          </a:stretch>
        </p:blipFill>
        <p:spPr bwMode="auto">
          <a:xfrm>
            <a:off x="0" y="4321176"/>
            <a:ext cx="12192000"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6" name="Picture 5">
            <a:extLst>
              <a:ext uri="{FF2B5EF4-FFF2-40B4-BE49-F238E27FC236}">
                <a16:creationId xmlns:a16="http://schemas.microsoft.com/office/drawing/2014/main" id="{82B4902C-865B-744D-B89E-4BECA6FDB1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467" y="172124"/>
            <a:ext cx="2122553" cy="592941"/>
          </a:xfrm>
          <a:prstGeom prst="rect">
            <a:avLst/>
          </a:prstGeom>
        </p:spPr>
      </p:pic>
    </p:spTree>
    <p:extLst>
      <p:ext uri="{BB962C8B-B14F-4D97-AF65-F5344CB8AC3E}">
        <p14:creationId xmlns:p14="http://schemas.microsoft.com/office/powerpoint/2010/main" val="190690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lternative title slide">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45B79144-7316-4DA3-9C80-B7A28E8B5643}"/>
              </a:ext>
            </a:extLst>
          </p:cNvPr>
          <p:cNvSpPr/>
          <p:nvPr/>
        </p:nvSpPr>
        <p:spPr>
          <a:xfrm>
            <a:off x="-6351" y="-9525"/>
            <a:ext cx="12213168" cy="2019300"/>
          </a:xfrm>
          <a:custGeom>
            <a:avLst/>
            <a:gdLst>
              <a:gd name="connsiteX0" fmla="*/ 0 w 9262587"/>
              <a:gd name="connsiteY0" fmla="*/ 1836110 h 2121727"/>
              <a:gd name="connsiteX1" fmla="*/ 1168024 w 9262587"/>
              <a:gd name="connsiteY1" fmla="*/ 1581095 h 2121727"/>
              <a:gd name="connsiteX2" fmla="*/ 1994312 w 9262587"/>
              <a:gd name="connsiteY2" fmla="*/ 1535192 h 2121727"/>
              <a:gd name="connsiteX3" fmla="*/ 2693087 w 9262587"/>
              <a:gd name="connsiteY3" fmla="*/ 1550493 h 2121727"/>
              <a:gd name="connsiteX4" fmla="*/ 4141641 w 9262587"/>
              <a:gd name="connsiteY4" fmla="*/ 1831010 h 2121727"/>
              <a:gd name="connsiteX5" fmla="*/ 5212756 w 9262587"/>
              <a:gd name="connsiteY5" fmla="*/ 2075824 h 2121727"/>
              <a:gd name="connsiteX6" fmla="*/ 7043851 w 9262587"/>
              <a:gd name="connsiteY6" fmla="*/ 2121727 h 2121727"/>
              <a:gd name="connsiteX7" fmla="*/ 8844343 w 9262587"/>
              <a:gd name="connsiteY7" fmla="*/ 1866712 h 2121727"/>
              <a:gd name="connsiteX8" fmla="*/ 9262587 w 9262587"/>
              <a:gd name="connsiteY8" fmla="*/ 1611696 h 2121727"/>
              <a:gd name="connsiteX9" fmla="*/ 9221783 w 9262587"/>
              <a:gd name="connsiteY9" fmla="*/ 0 h 2121727"/>
              <a:gd name="connsiteX10" fmla="*/ 20402 w 9262587"/>
              <a:gd name="connsiteY10" fmla="*/ 40802 h 2121727"/>
              <a:gd name="connsiteX11" fmla="*/ 0 w 9262587"/>
              <a:gd name="connsiteY11" fmla="*/ 1836110 h 2121727"/>
              <a:gd name="connsiteX0" fmla="*/ 0 w 9221783"/>
              <a:gd name="connsiteY0" fmla="*/ 1836110 h 2121727"/>
              <a:gd name="connsiteX1" fmla="*/ 1168024 w 9221783"/>
              <a:gd name="connsiteY1" fmla="*/ 1581095 h 2121727"/>
              <a:gd name="connsiteX2" fmla="*/ 1994312 w 9221783"/>
              <a:gd name="connsiteY2" fmla="*/ 1535192 h 2121727"/>
              <a:gd name="connsiteX3" fmla="*/ 2693087 w 9221783"/>
              <a:gd name="connsiteY3" fmla="*/ 1550493 h 2121727"/>
              <a:gd name="connsiteX4" fmla="*/ 4141641 w 9221783"/>
              <a:gd name="connsiteY4" fmla="*/ 1831010 h 2121727"/>
              <a:gd name="connsiteX5" fmla="*/ 5212756 w 9221783"/>
              <a:gd name="connsiteY5" fmla="*/ 2075824 h 2121727"/>
              <a:gd name="connsiteX6" fmla="*/ 7043851 w 9221783"/>
              <a:gd name="connsiteY6" fmla="*/ 2121727 h 2121727"/>
              <a:gd name="connsiteX7" fmla="*/ 8844343 w 9221783"/>
              <a:gd name="connsiteY7" fmla="*/ 1866712 h 2121727"/>
              <a:gd name="connsiteX8" fmla="*/ 9170777 w 9221783"/>
              <a:gd name="connsiteY8" fmla="*/ 1662699 h 2121727"/>
              <a:gd name="connsiteX9" fmla="*/ 9221783 w 9221783"/>
              <a:gd name="connsiteY9" fmla="*/ 0 h 2121727"/>
              <a:gd name="connsiteX10" fmla="*/ 20402 w 9221783"/>
              <a:gd name="connsiteY10" fmla="*/ 40802 h 2121727"/>
              <a:gd name="connsiteX11" fmla="*/ 0 w 9221783"/>
              <a:gd name="connsiteY11" fmla="*/ 1836110 h 2121727"/>
              <a:gd name="connsiteX0" fmla="*/ 0 w 9170777"/>
              <a:gd name="connsiteY0" fmla="*/ 1795308 h 2080925"/>
              <a:gd name="connsiteX1" fmla="*/ 1168024 w 9170777"/>
              <a:gd name="connsiteY1" fmla="*/ 1540293 h 2080925"/>
              <a:gd name="connsiteX2" fmla="*/ 1994312 w 9170777"/>
              <a:gd name="connsiteY2" fmla="*/ 1494390 h 2080925"/>
              <a:gd name="connsiteX3" fmla="*/ 2693087 w 9170777"/>
              <a:gd name="connsiteY3" fmla="*/ 1509691 h 2080925"/>
              <a:gd name="connsiteX4" fmla="*/ 4141641 w 9170777"/>
              <a:gd name="connsiteY4" fmla="*/ 1790208 h 2080925"/>
              <a:gd name="connsiteX5" fmla="*/ 5212756 w 9170777"/>
              <a:gd name="connsiteY5" fmla="*/ 2035022 h 2080925"/>
              <a:gd name="connsiteX6" fmla="*/ 7043851 w 9170777"/>
              <a:gd name="connsiteY6" fmla="*/ 2080925 h 2080925"/>
              <a:gd name="connsiteX7" fmla="*/ 8844343 w 9170777"/>
              <a:gd name="connsiteY7" fmla="*/ 1825910 h 2080925"/>
              <a:gd name="connsiteX8" fmla="*/ 9170777 w 9170777"/>
              <a:gd name="connsiteY8" fmla="*/ 1621897 h 2080925"/>
              <a:gd name="connsiteX9" fmla="*/ 9119772 w 9170777"/>
              <a:gd name="connsiteY9" fmla="*/ 61204 h 2080925"/>
              <a:gd name="connsiteX10" fmla="*/ 20402 w 9170777"/>
              <a:gd name="connsiteY10" fmla="*/ 0 h 2080925"/>
              <a:gd name="connsiteX11" fmla="*/ 0 w 9170777"/>
              <a:gd name="connsiteY11" fmla="*/ 1795308 h 2080925"/>
              <a:gd name="connsiteX0" fmla="*/ 0 w 9170777"/>
              <a:gd name="connsiteY0" fmla="*/ 1795308 h 2080925"/>
              <a:gd name="connsiteX1" fmla="*/ 1168024 w 9170777"/>
              <a:gd name="connsiteY1" fmla="*/ 1540293 h 2080925"/>
              <a:gd name="connsiteX2" fmla="*/ 1994312 w 9170777"/>
              <a:gd name="connsiteY2" fmla="*/ 1494390 h 2080925"/>
              <a:gd name="connsiteX3" fmla="*/ 2693087 w 9170777"/>
              <a:gd name="connsiteY3" fmla="*/ 1509691 h 2080925"/>
              <a:gd name="connsiteX4" fmla="*/ 4141641 w 9170777"/>
              <a:gd name="connsiteY4" fmla="*/ 1790208 h 2080925"/>
              <a:gd name="connsiteX5" fmla="*/ 5212756 w 9170777"/>
              <a:gd name="connsiteY5" fmla="*/ 2035022 h 2080925"/>
              <a:gd name="connsiteX6" fmla="*/ 7043851 w 9170777"/>
              <a:gd name="connsiteY6" fmla="*/ 2080925 h 2080925"/>
              <a:gd name="connsiteX7" fmla="*/ 8844343 w 9170777"/>
              <a:gd name="connsiteY7" fmla="*/ 1825910 h 2080925"/>
              <a:gd name="connsiteX8" fmla="*/ 9170777 w 9170777"/>
              <a:gd name="connsiteY8" fmla="*/ 1621897 h 2080925"/>
              <a:gd name="connsiteX9" fmla="*/ 9119772 w 9170777"/>
              <a:gd name="connsiteY9" fmla="*/ 61204 h 2080925"/>
              <a:gd name="connsiteX10" fmla="*/ 20402 w 9170777"/>
              <a:gd name="connsiteY10" fmla="*/ 0 h 2080925"/>
              <a:gd name="connsiteX11" fmla="*/ 0 w 9170777"/>
              <a:gd name="connsiteY11" fmla="*/ 1795308 h 2080925"/>
              <a:gd name="connsiteX0" fmla="*/ 0 w 9119859"/>
              <a:gd name="connsiteY0" fmla="*/ 1795308 h 2080925"/>
              <a:gd name="connsiteX1" fmla="*/ 1168024 w 9119859"/>
              <a:gd name="connsiteY1" fmla="*/ 1540293 h 2080925"/>
              <a:gd name="connsiteX2" fmla="*/ 1994312 w 9119859"/>
              <a:gd name="connsiteY2" fmla="*/ 1494390 h 2080925"/>
              <a:gd name="connsiteX3" fmla="*/ 2693087 w 9119859"/>
              <a:gd name="connsiteY3" fmla="*/ 1509691 h 2080925"/>
              <a:gd name="connsiteX4" fmla="*/ 4141641 w 9119859"/>
              <a:gd name="connsiteY4" fmla="*/ 1790208 h 2080925"/>
              <a:gd name="connsiteX5" fmla="*/ 5212756 w 9119859"/>
              <a:gd name="connsiteY5" fmla="*/ 2035022 h 2080925"/>
              <a:gd name="connsiteX6" fmla="*/ 7043851 w 9119859"/>
              <a:gd name="connsiteY6" fmla="*/ 2080925 h 2080925"/>
              <a:gd name="connsiteX7" fmla="*/ 8844343 w 9119859"/>
              <a:gd name="connsiteY7" fmla="*/ 1825910 h 2080925"/>
              <a:gd name="connsiteX8" fmla="*/ 9114671 w 9119859"/>
              <a:gd name="connsiteY8" fmla="*/ 1667800 h 2080925"/>
              <a:gd name="connsiteX9" fmla="*/ 9119772 w 9119859"/>
              <a:gd name="connsiteY9" fmla="*/ 61204 h 2080925"/>
              <a:gd name="connsiteX10" fmla="*/ 20402 w 9119859"/>
              <a:gd name="connsiteY10" fmla="*/ 0 h 2080925"/>
              <a:gd name="connsiteX11" fmla="*/ 0 w 9119859"/>
              <a:gd name="connsiteY11" fmla="*/ 1795308 h 2080925"/>
              <a:gd name="connsiteX0" fmla="*/ 0 w 9120224"/>
              <a:gd name="connsiteY0" fmla="*/ 1795308 h 2080925"/>
              <a:gd name="connsiteX1" fmla="*/ 1168024 w 9120224"/>
              <a:gd name="connsiteY1" fmla="*/ 1540293 h 2080925"/>
              <a:gd name="connsiteX2" fmla="*/ 1994312 w 9120224"/>
              <a:gd name="connsiteY2" fmla="*/ 1494390 h 2080925"/>
              <a:gd name="connsiteX3" fmla="*/ 2693087 w 9120224"/>
              <a:gd name="connsiteY3" fmla="*/ 1509691 h 2080925"/>
              <a:gd name="connsiteX4" fmla="*/ 4141641 w 9120224"/>
              <a:gd name="connsiteY4" fmla="*/ 1790208 h 2080925"/>
              <a:gd name="connsiteX5" fmla="*/ 5212756 w 9120224"/>
              <a:gd name="connsiteY5" fmla="*/ 2035022 h 2080925"/>
              <a:gd name="connsiteX6" fmla="*/ 7043851 w 9120224"/>
              <a:gd name="connsiteY6" fmla="*/ 2080925 h 2080925"/>
              <a:gd name="connsiteX7" fmla="*/ 8844343 w 9120224"/>
              <a:gd name="connsiteY7" fmla="*/ 1825910 h 2080925"/>
              <a:gd name="connsiteX8" fmla="*/ 9114671 w 9120224"/>
              <a:gd name="connsiteY8" fmla="*/ 1667800 h 2080925"/>
              <a:gd name="connsiteX9" fmla="*/ 9119772 w 9120224"/>
              <a:gd name="connsiteY9" fmla="*/ 61204 h 2080925"/>
              <a:gd name="connsiteX10" fmla="*/ 20402 w 9120224"/>
              <a:gd name="connsiteY10" fmla="*/ 0 h 2080925"/>
              <a:gd name="connsiteX11" fmla="*/ 0 w 9120224"/>
              <a:gd name="connsiteY11" fmla="*/ 1795308 h 2080925"/>
              <a:gd name="connsiteX0" fmla="*/ 40949 w 9161173"/>
              <a:gd name="connsiteY0" fmla="*/ 1734116 h 2019733"/>
              <a:gd name="connsiteX1" fmla="*/ 1208973 w 9161173"/>
              <a:gd name="connsiteY1" fmla="*/ 1479101 h 2019733"/>
              <a:gd name="connsiteX2" fmla="*/ 2035261 w 9161173"/>
              <a:gd name="connsiteY2" fmla="*/ 1433198 h 2019733"/>
              <a:gd name="connsiteX3" fmla="*/ 2734036 w 9161173"/>
              <a:gd name="connsiteY3" fmla="*/ 1448499 h 2019733"/>
              <a:gd name="connsiteX4" fmla="*/ 4182590 w 9161173"/>
              <a:gd name="connsiteY4" fmla="*/ 1729016 h 2019733"/>
              <a:gd name="connsiteX5" fmla="*/ 5253705 w 9161173"/>
              <a:gd name="connsiteY5" fmla="*/ 1973830 h 2019733"/>
              <a:gd name="connsiteX6" fmla="*/ 7084800 w 9161173"/>
              <a:gd name="connsiteY6" fmla="*/ 2019733 h 2019733"/>
              <a:gd name="connsiteX7" fmla="*/ 8885292 w 9161173"/>
              <a:gd name="connsiteY7" fmla="*/ 1764718 h 2019733"/>
              <a:gd name="connsiteX8" fmla="*/ 9155620 w 9161173"/>
              <a:gd name="connsiteY8" fmla="*/ 1606608 h 2019733"/>
              <a:gd name="connsiteX9" fmla="*/ 9160721 w 9161173"/>
              <a:gd name="connsiteY9" fmla="*/ 12 h 2019733"/>
              <a:gd name="connsiteX10" fmla="*/ 144 w 9161173"/>
              <a:gd name="connsiteY10" fmla="*/ 35714 h 2019733"/>
              <a:gd name="connsiteX11" fmla="*/ 40949 w 9161173"/>
              <a:gd name="connsiteY11" fmla="*/ 1734116 h 2019733"/>
              <a:gd name="connsiteX0" fmla="*/ 40805 w 9161029"/>
              <a:gd name="connsiteY0" fmla="*/ 17341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35714 h 2019733"/>
              <a:gd name="connsiteX11" fmla="*/ 40805 w 9161029"/>
              <a:gd name="connsiteY11" fmla="*/ 17341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35714 h 2019733"/>
              <a:gd name="connsiteX11" fmla="*/ 0 w 9161029"/>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35714 h 2019733"/>
              <a:gd name="connsiteX11" fmla="*/ 0 w 9161029"/>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2639 h 2019733"/>
              <a:gd name="connsiteX11" fmla="*/ 0 w 9161029"/>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2639 h 2019733"/>
              <a:gd name="connsiteX11" fmla="*/ 0 w 9161029"/>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2639 h 2019733"/>
              <a:gd name="connsiteX11" fmla="*/ 0 w 9161029"/>
              <a:gd name="connsiteY11" fmla="*/ 1739216 h 2019733"/>
              <a:gd name="connsiteX0" fmla="*/ 8028 w 9169057"/>
              <a:gd name="connsiteY0" fmla="*/ 1739216 h 2019733"/>
              <a:gd name="connsiteX1" fmla="*/ 1216857 w 9169057"/>
              <a:gd name="connsiteY1" fmla="*/ 1479101 h 2019733"/>
              <a:gd name="connsiteX2" fmla="*/ 2043145 w 9169057"/>
              <a:gd name="connsiteY2" fmla="*/ 1433198 h 2019733"/>
              <a:gd name="connsiteX3" fmla="*/ 2741920 w 9169057"/>
              <a:gd name="connsiteY3" fmla="*/ 1448499 h 2019733"/>
              <a:gd name="connsiteX4" fmla="*/ 4190474 w 9169057"/>
              <a:gd name="connsiteY4" fmla="*/ 1729016 h 2019733"/>
              <a:gd name="connsiteX5" fmla="*/ 5261589 w 9169057"/>
              <a:gd name="connsiteY5" fmla="*/ 1973830 h 2019733"/>
              <a:gd name="connsiteX6" fmla="*/ 7092684 w 9169057"/>
              <a:gd name="connsiteY6" fmla="*/ 2019733 h 2019733"/>
              <a:gd name="connsiteX7" fmla="*/ 8893176 w 9169057"/>
              <a:gd name="connsiteY7" fmla="*/ 1764718 h 2019733"/>
              <a:gd name="connsiteX8" fmla="*/ 9163504 w 9169057"/>
              <a:gd name="connsiteY8" fmla="*/ 1606608 h 2019733"/>
              <a:gd name="connsiteX9" fmla="*/ 9168605 w 9169057"/>
              <a:gd name="connsiteY9" fmla="*/ 12 h 2019733"/>
              <a:gd name="connsiteX10" fmla="*/ 8028 w 9169057"/>
              <a:gd name="connsiteY10" fmla="*/ 2639 h 2019733"/>
              <a:gd name="connsiteX11" fmla="*/ 8028 w 9169057"/>
              <a:gd name="connsiteY11" fmla="*/ 1739216 h 2019733"/>
              <a:gd name="connsiteX0" fmla="*/ 737673 w 9898702"/>
              <a:gd name="connsiteY0" fmla="*/ 1739216 h 2019733"/>
              <a:gd name="connsiteX1" fmla="*/ 1946502 w 9898702"/>
              <a:gd name="connsiteY1" fmla="*/ 1479101 h 2019733"/>
              <a:gd name="connsiteX2" fmla="*/ 2772790 w 9898702"/>
              <a:gd name="connsiteY2" fmla="*/ 1433198 h 2019733"/>
              <a:gd name="connsiteX3" fmla="*/ 3471565 w 9898702"/>
              <a:gd name="connsiteY3" fmla="*/ 1448499 h 2019733"/>
              <a:gd name="connsiteX4" fmla="*/ 4920119 w 9898702"/>
              <a:gd name="connsiteY4" fmla="*/ 1729016 h 2019733"/>
              <a:gd name="connsiteX5" fmla="*/ 5991234 w 9898702"/>
              <a:gd name="connsiteY5" fmla="*/ 1973830 h 2019733"/>
              <a:gd name="connsiteX6" fmla="*/ 7822329 w 9898702"/>
              <a:gd name="connsiteY6" fmla="*/ 2019733 h 2019733"/>
              <a:gd name="connsiteX7" fmla="*/ 9622821 w 9898702"/>
              <a:gd name="connsiteY7" fmla="*/ 1764718 h 2019733"/>
              <a:gd name="connsiteX8" fmla="*/ 9893149 w 9898702"/>
              <a:gd name="connsiteY8" fmla="*/ 1606608 h 2019733"/>
              <a:gd name="connsiteX9" fmla="*/ 9898250 w 9898702"/>
              <a:gd name="connsiteY9" fmla="*/ 12 h 2019733"/>
              <a:gd name="connsiteX10" fmla="*/ 737673 w 9898702"/>
              <a:gd name="connsiteY10" fmla="*/ 2639 h 2019733"/>
              <a:gd name="connsiteX11" fmla="*/ 737673 w 9898702"/>
              <a:gd name="connsiteY11" fmla="*/ 1739216 h 2019733"/>
              <a:gd name="connsiteX0" fmla="*/ 753082 w 9914111"/>
              <a:gd name="connsiteY0" fmla="*/ 1739216 h 2019733"/>
              <a:gd name="connsiteX1" fmla="*/ 1961911 w 9914111"/>
              <a:gd name="connsiteY1" fmla="*/ 1479101 h 2019733"/>
              <a:gd name="connsiteX2" fmla="*/ 2788199 w 9914111"/>
              <a:gd name="connsiteY2" fmla="*/ 1433198 h 2019733"/>
              <a:gd name="connsiteX3" fmla="*/ 3486974 w 9914111"/>
              <a:gd name="connsiteY3" fmla="*/ 1448499 h 2019733"/>
              <a:gd name="connsiteX4" fmla="*/ 4935528 w 9914111"/>
              <a:gd name="connsiteY4" fmla="*/ 1729016 h 2019733"/>
              <a:gd name="connsiteX5" fmla="*/ 6006643 w 9914111"/>
              <a:gd name="connsiteY5" fmla="*/ 1973830 h 2019733"/>
              <a:gd name="connsiteX6" fmla="*/ 7837738 w 9914111"/>
              <a:gd name="connsiteY6" fmla="*/ 2019733 h 2019733"/>
              <a:gd name="connsiteX7" fmla="*/ 9638230 w 9914111"/>
              <a:gd name="connsiteY7" fmla="*/ 1764718 h 2019733"/>
              <a:gd name="connsiteX8" fmla="*/ 9908558 w 9914111"/>
              <a:gd name="connsiteY8" fmla="*/ 1606608 h 2019733"/>
              <a:gd name="connsiteX9" fmla="*/ 9913659 w 9914111"/>
              <a:gd name="connsiteY9" fmla="*/ 12 h 2019733"/>
              <a:gd name="connsiteX10" fmla="*/ 753082 w 9914111"/>
              <a:gd name="connsiteY10" fmla="*/ 2639 h 2019733"/>
              <a:gd name="connsiteX11" fmla="*/ 753082 w 9914111"/>
              <a:gd name="connsiteY11" fmla="*/ 1739216 h 2019733"/>
              <a:gd name="connsiteX0" fmla="*/ 678562 w 9839591"/>
              <a:gd name="connsiteY0" fmla="*/ 1739216 h 2019733"/>
              <a:gd name="connsiteX1" fmla="*/ 1887391 w 9839591"/>
              <a:gd name="connsiteY1" fmla="*/ 1479101 h 2019733"/>
              <a:gd name="connsiteX2" fmla="*/ 2713679 w 9839591"/>
              <a:gd name="connsiteY2" fmla="*/ 1433198 h 2019733"/>
              <a:gd name="connsiteX3" fmla="*/ 3412454 w 9839591"/>
              <a:gd name="connsiteY3" fmla="*/ 1448499 h 2019733"/>
              <a:gd name="connsiteX4" fmla="*/ 4861008 w 9839591"/>
              <a:gd name="connsiteY4" fmla="*/ 1729016 h 2019733"/>
              <a:gd name="connsiteX5" fmla="*/ 5932123 w 9839591"/>
              <a:gd name="connsiteY5" fmla="*/ 1973830 h 2019733"/>
              <a:gd name="connsiteX6" fmla="*/ 7763218 w 9839591"/>
              <a:gd name="connsiteY6" fmla="*/ 2019733 h 2019733"/>
              <a:gd name="connsiteX7" fmla="*/ 9563710 w 9839591"/>
              <a:gd name="connsiteY7" fmla="*/ 1764718 h 2019733"/>
              <a:gd name="connsiteX8" fmla="*/ 9834038 w 9839591"/>
              <a:gd name="connsiteY8" fmla="*/ 1606608 h 2019733"/>
              <a:gd name="connsiteX9" fmla="*/ 9839139 w 9839591"/>
              <a:gd name="connsiteY9" fmla="*/ 12 h 2019733"/>
              <a:gd name="connsiteX10" fmla="*/ 678562 w 9839591"/>
              <a:gd name="connsiteY10" fmla="*/ 2639 h 2019733"/>
              <a:gd name="connsiteX11" fmla="*/ 678562 w 9839591"/>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2639 h 2019733"/>
              <a:gd name="connsiteX11" fmla="*/ 0 w 9161029"/>
              <a:gd name="connsiteY11" fmla="*/ 1739216 h 2019733"/>
              <a:gd name="connsiteX0" fmla="*/ 0 w 9160577"/>
              <a:gd name="connsiteY0" fmla="*/ 1739204 h 2019721"/>
              <a:gd name="connsiteX1" fmla="*/ 1208829 w 9160577"/>
              <a:gd name="connsiteY1" fmla="*/ 1479089 h 2019721"/>
              <a:gd name="connsiteX2" fmla="*/ 2035117 w 9160577"/>
              <a:gd name="connsiteY2" fmla="*/ 1433186 h 2019721"/>
              <a:gd name="connsiteX3" fmla="*/ 2733892 w 9160577"/>
              <a:gd name="connsiteY3" fmla="*/ 1448487 h 2019721"/>
              <a:gd name="connsiteX4" fmla="*/ 4182446 w 9160577"/>
              <a:gd name="connsiteY4" fmla="*/ 1729004 h 2019721"/>
              <a:gd name="connsiteX5" fmla="*/ 5253561 w 9160577"/>
              <a:gd name="connsiteY5" fmla="*/ 1973818 h 2019721"/>
              <a:gd name="connsiteX6" fmla="*/ 7084656 w 9160577"/>
              <a:gd name="connsiteY6" fmla="*/ 2019721 h 2019721"/>
              <a:gd name="connsiteX7" fmla="*/ 8885148 w 9160577"/>
              <a:gd name="connsiteY7" fmla="*/ 1764706 h 2019721"/>
              <a:gd name="connsiteX8" fmla="*/ 9155476 w 9160577"/>
              <a:gd name="connsiteY8" fmla="*/ 1606596 h 2019721"/>
              <a:gd name="connsiteX9" fmla="*/ 9160577 w 9160577"/>
              <a:gd name="connsiteY9" fmla="*/ 0 h 2019721"/>
              <a:gd name="connsiteX10" fmla="*/ 0 w 9160577"/>
              <a:gd name="connsiteY10" fmla="*/ 2627 h 2019721"/>
              <a:gd name="connsiteX11" fmla="*/ 0 w 9160577"/>
              <a:gd name="connsiteY11" fmla="*/ 1739204 h 2019721"/>
              <a:gd name="connsiteX0" fmla="*/ 0 w 9160577"/>
              <a:gd name="connsiteY0" fmla="*/ 1739204 h 2019721"/>
              <a:gd name="connsiteX1" fmla="*/ 1208829 w 9160577"/>
              <a:gd name="connsiteY1" fmla="*/ 1479089 h 2019721"/>
              <a:gd name="connsiteX2" fmla="*/ 2035117 w 9160577"/>
              <a:gd name="connsiteY2" fmla="*/ 1433186 h 2019721"/>
              <a:gd name="connsiteX3" fmla="*/ 2733892 w 9160577"/>
              <a:gd name="connsiteY3" fmla="*/ 1448487 h 2019721"/>
              <a:gd name="connsiteX4" fmla="*/ 4182446 w 9160577"/>
              <a:gd name="connsiteY4" fmla="*/ 1729004 h 2019721"/>
              <a:gd name="connsiteX5" fmla="*/ 5253561 w 9160577"/>
              <a:gd name="connsiteY5" fmla="*/ 1973818 h 2019721"/>
              <a:gd name="connsiteX6" fmla="*/ 7084656 w 9160577"/>
              <a:gd name="connsiteY6" fmla="*/ 2019721 h 2019721"/>
              <a:gd name="connsiteX7" fmla="*/ 8885148 w 9160577"/>
              <a:gd name="connsiteY7" fmla="*/ 1764706 h 2019721"/>
              <a:gd name="connsiteX8" fmla="*/ 9155476 w 9160577"/>
              <a:gd name="connsiteY8" fmla="*/ 1606596 h 2019721"/>
              <a:gd name="connsiteX9" fmla="*/ 9160577 w 9160577"/>
              <a:gd name="connsiteY9" fmla="*/ 0 h 2019721"/>
              <a:gd name="connsiteX10" fmla="*/ 0 w 9160577"/>
              <a:gd name="connsiteY10" fmla="*/ 2627 h 2019721"/>
              <a:gd name="connsiteX11" fmla="*/ 0 w 9160577"/>
              <a:gd name="connsiteY11" fmla="*/ 1739204 h 2019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60577" h="2019721">
                <a:moveTo>
                  <a:pt x="0" y="1739204"/>
                </a:moveTo>
                <a:lnTo>
                  <a:pt x="1208829" y="1479089"/>
                </a:lnTo>
                <a:lnTo>
                  <a:pt x="2035117" y="1433186"/>
                </a:lnTo>
                <a:lnTo>
                  <a:pt x="2733892" y="1448487"/>
                </a:lnTo>
                <a:lnTo>
                  <a:pt x="4182446" y="1729004"/>
                </a:lnTo>
                <a:lnTo>
                  <a:pt x="5253561" y="1973818"/>
                </a:lnTo>
                <a:lnTo>
                  <a:pt x="7084656" y="2019721"/>
                </a:lnTo>
                <a:lnTo>
                  <a:pt x="8885148" y="1764706"/>
                </a:lnTo>
                <a:lnTo>
                  <a:pt x="9155476" y="1606596"/>
                </a:lnTo>
                <a:cubicBezTo>
                  <a:pt x="9158026" y="803298"/>
                  <a:pt x="9158026" y="803298"/>
                  <a:pt x="9160577" y="0"/>
                </a:cubicBezTo>
                <a:lnTo>
                  <a:pt x="0" y="2627"/>
                </a:lnTo>
                <a:lnTo>
                  <a:pt x="0" y="1739204"/>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GB" sz="1800"/>
          </a:p>
        </p:txBody>
      </p:sp>
      <p:pic>
        <p:nvPicPr>
          <p:cNvPr id="5" name="Picture 7" descr="_0000_NHSBT_Ribbon_NHS_Blue_RGB_WhiteAbv_DRAFT.png">
            <a:extLst>
              <a:ext uri="{FF2B5EF4-FFF2-40B4-BE49-F238E27FC236}">
                <a16:creationId xmlns:a16="http://schemas.microsoft.com/office/drawing/2014/main" id="{97BC4CE8-5634-4EBF-8F94-FDC1D30A8D8B}"/>
              </a:ext>
            </a:extLst>
          </p:cNvPr>
          <p:cNvPicPr>
            <a:picLocks noChangeAspect="1"/>
          </p:cNvPicPr>
          <p:nvPr/>
        </p:nvPicPr>
        <p:blipFill>
          <a:blip r:embed="rId2" cstate="print">
            <a:extLst>
              <a:ext uri="{28A0092B-C50C-407E-A947-70E740481C1C}">
                <a14:useLocalDpi xmlns:a14="http://schemas.microsoft.com/office/drawing/2010/main" val="0"/>
              </a:ext>
            </a:extLst>
          </a:blip>
          <a:srcRect l="2110" t="9514" r="3648"/>
          <a:stretch>
            <a:fillRect/>
          </a:stretch>
        </p:blipFill>
        <p:spPr bwMode="auto">
          <a:xfrm>
            <a:off x="-6351" y="-9525"/>
            <a:ext cx="12213168"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CEQ">
            <a:extLst>
              <a:ext uri="{FF2B5EF4-FFF2-40B4-BE49-F238E27FC236}">
                <a16:creationId xmlns:a16="http://schemas.microsoft.com/office/drawing/2014/main" id="{23B4002F-E2E4-4D1D-A47A-2D00BCE0934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75085" y="6200776"/>
            <a:ext cx="369570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NHSBloodandTransplantR1RGB">
            <a:extLst>
              <a:ext uri="{FF2B5EF4-FFF2-40B4-BE49-F238E27FC236}">
                <a16:creationId xmlns:a16="http://schemas.microsoft.com/office/drawing/2014/main" id="{F378B7A1-1655-493A-A5A7-5E2BE9D686F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7400" y="365126"/>
            <a:ext cx="3287184" cy="69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96900" y="3357881"/>
            <a:ext cx="10363200" cy="1362075"/>
          </a:xfrm>
        </p:spPr>
        <p:txBody>
          <a:bodyPr/>
          <a:lstStyle>
            <a:lvl1pPr algn="l">
              <a:defRPr sz="5000" b="1" cap="none">
                <a:solidFill>
                  <a:srgbClr val="FFFFFF"/>
                </a:solidFill>
              </a:defRPr>
            </a:lvl1pPr>
          </a:lstStyle>
          <a:p>
            <a:r>
              <a:rPr lang="en-US"/>
              <a:t>Click to edit Master title style</a:t>
            </a:r>
            <a:endParaRPr lang="en-GB"/>
          </a:p>
        </p:txBody>
      </p:sp>
      <p:sp>
        <p:nvSpPr>
          <p:cNvPr id="3" name="Text Placeholder 2"/>
          <p:cNvSpPr>
            <a:spLocks noGrp="1"/>
          </p:cNvSpPr>
          <p:nvPr>
            <p:ph type="body" idx="1"/>
          </p:nvPr>
        </p:nvSpPr>
        <p:spPr>
          <a:xfrm>
            <a:off x="596900" y="4121580"/>
            <a:ext cx="10363200" cy="669607"/>
          </a:xfrm>
        </p:spPr>
        <p:txBody>
          <a:bodyPr/>
          <a:lstStyle>
            <a:lvl1pPr marL="0" indent="0" algn="l">
              <a:buNone/>
              <a:defRPr sz="35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0751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CB786B7F-42BC-44FD-90EB-2ACB0404D352}"/>
              </a:ext>
            </a:extLst>
          </p:cNvPr>
          <p:cNvSpPr/>
          <p:nvPr/>
        </p:nvSpPr>
        <p:spPr>
          <a:xfrm>
            <a:off x="-6351" y="-9525"/>
            <a:ext cx="12213168" cy="6029325"/>
          </a:xfrm>
          <a:custGeom>
            <a:avLst/>
            <a:gdLst>
              <a:gd name="connsiteX0" fmla="*/ 0 w 9262587"/>
              <a:gd name="connsiteY0" fmla="*/ 1836110 h 2121727"/>
              <a:gd name="connsiteX1" fmla="*/ 1168024 w 9262587"/>
              <a:gd name="connsiteY1" fmla="*/ 1581095 h 2121727"/>
              <a:gd name="connsiteX2" fmla="*/ 1994312 w 9262587"/>
              <a:gd name="connsiteY2" fmla="*/ 1535192 h 2121727"/>
              <a:gd name="connsiteX3" fmla="*/ 2693087 w 9262587"/>
              <a:gd name="connsiteY3" fmla="*/ 1550493 h 2121727"/>
              <a:gd name="connsiteX4" fmla="*/ 4141641 w 9262587"/>
              <a:gd name="connsiteY4" fmla="*/ 1831010 h 2121727"/>
              <a:gd name="connsiteX5" fmla="*/ 5212756 w 9262587"/>
              <a:gd name="connsiteY5" fmla="*/ 2075824 h 2121727"/>
              <a:gd name="connsiteX6" fmla="*/ 7043851 w 9262587"/>
              <a:gd name="connsiteY6" fmla="*/ 2121727 h 2121727"/>
              <a:gd name="connsiteX7" fmla="*/ 8844343 w 9262587"/>
              <a:gd name="connsiteY7" fmla="*/ 1866712 h 2121727"/>
              <a:gd name="connsiteX8" fmla="*/ 9262587 w 9262587"/>
              <a:gd name="connsiteY8" fmla="*/ 1611696 h 2121727"/>
              <a:gd name="connsiteX9" fmla="*/ 9221783 w 9262587"/>
              <a:gd name="connsiteY9" fmla="*/ 0 h 2121727"/>
              <a:gd name="connsiteX10" fmla="*/ 20402 w 9262587"/>
              <a:gd name="connsiteY10" fmla="*/ 40802 h 2121727"/>
              <a:gd name="connsiteX11" fmla="*/ 0 w 9262587"/>
              <a:gd name="connsiteY11" fmla="*/ 1836110 h 2121727"/>
              <a:gd name="connsiteX0" fmla="*/ 0 w 9221783"/>
              <a:gd name="connsiteY0" fmla="*/ 1836110 h 2121727"/>
              <a:gd name="connsiteX1" fmla="*/ 1168024 w 9221783"/>
              <a:gd name="connsiteY1" fmla="*/ 1581095 h 2121727"/>
              <a:gd name="connsiteX2" fmla="*/ 1994312 w 9221783"/>
              <a:gd name="connsiteY2" fmla="*/ 1535192 h 2121727"/>
              <a:gd name="connsiteX3" fmla="*/ 2693087 w 9221783"/>
              <a:gd name="connsiteY3" fmla="*/ 1550493 h 2121727"/>
              <a:gd name="connsiteX4" fmla="*/ 4141641 w 9221783"/>
              <a:gd name="connsiteY4" fmla="*/ 1831010 h 2121727"/>
              <a:gd name="connsiteX5" fmla="*/ 5212756 w 9221783"/>
              <a:gd name="connsiteY5" fmla="*/ 2075824 h 2121727"/>
              <a:gd name="connsiteX6" fmla="*/ 7043851 w 9221783"/>
              <a:gd name="connsiteY6" fmla="*/ 2121727 h 2121727"/>
              <a:gd name="connsiteX7" fmla="*/ 8844343 w 9221783"/>
              <a:gd name="connsiteY7" fmla="*/ 1866712 h 2121727"/>
              <a:gd name="connsiteX8" fmla="*/ 9170777 w 9221783"/>
              <a:gd name="connsiteY8" fmla="*/ 1662699 h 2121727"/>
              <a:gd name="connsiteX9" fmla="*/ 9221783 w 9221783"/>
              <a:gd name="connsiteY9" fmla="*/ 0 h 2121727"/>
              <a:gd name="connsiteX10" fmla="*/ 20402 w 9221783"/>
              <a:gd name="connsiteY10" fmla="*/ 40802 h 2121727"/>
              <a:gd name="connsiteX11" fmla="*/ 0 w 9221783"/>
              <a:gd name="connsiteY11" fmla="*/ 1836110 h 2121727"/>
              <a:gd name="connsiteX0" fmla="*/ 0 w 9170777"/>
              <a:gd name="connsiteY0" fmla="*/ 1795308 h 2080925"/>
              <a:gd name="connsiteX1" fmla="*/ 1168024 w 9170777"/>
              <a:gd name="connsiteY1" fmla="*/ 1540293 h 2080925"/>
              <a:gd name="connsiteX2" fmla="*/ 1994312 w 9170777"/>
              <a:gd name="connsiteY2" fmla="*/ 1494390 h 2080925"/>
              <a:gd name="connsiteX3" fmla="*/ 2693087 w 9170777"/>
              <a:gd name="connsiteY3" fmla="*/ 1509691 h 2080925"/>
              <a:gd name="connsiteX4" fmla="*/ 4141641 w 9170777"/>
              <a:gd name="connsiteY4" fmla="*/ 1790208 h 2080925"/>
              <a:gd name="connsiteX5" fmla="*/ 5212756 w 9170777"/>
              <a:gd name="connsiteY5" fmla="*/ 2035022 h 2080925"/>
              <a:gd name="connsiteX6" fmla="*/ 7043851 w 9170777"/>
              <a:gd name="connsiteY6" fmla="*/ 2080925 h 2080925"/>
              <a:gd name="connsiteX7" fmla="*/ 8844343 w 9170777"/>
              <a:gd name="connsiteY7" fmla="*/ 1825910 h 2080925"/>
              <a:gd name="connsiteX8" fmla="*/ 9170777 w 9170777"/>
              <a:gd name="connsiteY8" fmla="*/ 1621897 h 2080925"/>
              <a:gd name="connsiteX9" fmla="*/ 9119772 w 9170777"/>
              <a:gd name="connsiteY9" fmla="*/ 61204 h 2080925"/>
              <a:gd name="connsiteX10" fmla="*/ 20402 w 9170777"/>
              <a:gd name="connsiteY10" fmla="*/ 0 h 2080925"/>
              <a:gd name="connsiteX11" fmla="*/ 0 w 9170777"/>
              <a:gd name="connsiteY11" fmla="*/ 1795308 h 2080925"/>
              <a:gd name="connsiteX0" fmla="*/ 0 w 9170777"/>
              <a:gd name="connsiteY0" fmla="*/ 1795308 h 2080925"/>
              <a:gd name="connsiteX1" fmla="*/ 1168024 w 9170777"/>
              <a:gd name="connsiteY1" fmla="*/ 1540293 h 2080925"/>
              <a:gd name="connsiteX2" fmla="*/ 1994312 w 9170777"/>
              <a:gd name="connsiteY2" fmla="*/ 1494390 h 2080925"/>
              <a:gd name="connsiteX3" fmla="*/ 2693087 w 9170777"/>
              <a:gd name="connsiteY3" fmla="*/ 1509691 h 2080925"/>
              <a:gd name="connsiteX4" fmla="*/ 4141641 w 9170777"/>
              <a:gd name="connsiteY4" fmla="*/ 1790208 h 2080925"/>
              <a:gd name="connsiteX5" fmla="*/ 5212756 w 9170777"/>
              <a:gd name="connsiteY5" fmla="*/ 2035022 h 2080925"/>
              <a:gd name="connsiteX6" fmla="*/ 7043851 w 9170777"/>
              <a:gd name="connsiteY6" fmla="*/ 2080925 h 2080925"/>
              <a:gd name="connsiteX7" fmla="*/ 8844343 w 9170777"/>
              <a:gd name="connsiteY7" fmla="*/ 1825910 h 2080925"/>
              <a:gd name="connsiteX8" fmla="*/ 9170777 w 9170777"/>
              <a:gd name="connsiteY8" fmla="*/ 1621897 h 2080925"/>
              <a:gd name="connsiteX9" fmla="*/ 9119772 w 9170777"/>
              <a:gd name="connsiteY9" fmla="*/ 61204 h 2080925"/>
              <a:gd name="connsiteX10" fmla="*/ 20402 w 9170777"/>
              <a:gd name="connsiteY10" fmla="*/ 0 h 2080925"/>
              <a:gd name="connsiteX11" fmla="*/ 0 w 9170777"/>
              <a:gd name="connsiteY11" fmla="*/ 1795308 h 2080925"/>
              <a:gd name="connsiteX0" fmla="*/ 0 w 9119859"/>
              <a:gd name="connsiteY0" fmla="*/ 1795308 h 2080925"/>
              <a:gd name="connsiteX1" fmla="*/ 1168024 w 9119859"/>
              <a:gd name="connsiteY1" fmla="*/ 1540293 h 2080925"/>
              <a:gd name="connsiteX2" fmla="*/ 1994312 w 9119859"/>
              <a:gd name="connsiteY2" fmla="*/ 1494390 h 2080925"/>
              <a:gd name="connsiteX3" fmla="*/ 2693087 w 9119859"/>
              <a:gd name="connsiteY3" fmla="*/ 1509691 h 2080925"/>
              <a:gd name="connsiteX4" fmla="*/ 4141641 w 9119859"/>
              <a:gd name="connsiteY4" fmla="*/ 1790208 h 2080925"/>
              <a:gd name="connsiteX5" fmla="*/ 5212756 w 9119859"/>
              <a:gd name="connsiteY5" fmla="*/ 2035022 h 2080925"/>
              <a:gd name="connsiteX6" fmla="*/ 7043851 w 9119859"/>
              <a:gd name="connsiteY6" fmla="*/ 2080925 h 2080925"/>
              <a:gd name="connsiteX7" fmla="*/ 8844343 w 9119859"/>
              <a:gd name="connsiteY7" fmla="*/ 1825910 h 2080925"/>
              <a:gd name="connsiteX8" fmla="*/ 9114671 w 9119859"/>
              <a:gd name="connsiteY8" fmla="*/ 1667800 h 2080925"/>
              <a:gd name="connsiteX9" fmla="*/ 9119772 w 9119859"/>
              <a:gd name="connsiteY9" fmla="*/ 61204 h 2080925"/>
              <a:gd name="connsiteX10" fmla="*/ 20402 w 9119859"/>
              <a:gd name="connsiteY10" fmla="*/ 0 h 2080925"/>
              <a:gd name="connsiteX11" fmla="*/ 0 w 9119859"/>
              <a:gd name="connsiteY11" fmla="*/ 1795308 h 2080925"/>
              <a:gd name="connsiteX0" fmla="*/ 0 w 9120224"/>
              <a:gd name="connsiteY0" fmla="*/ 1795308 h 2080925"/>
              <a:gd name="connsiteX1" fmla="*/ 1168024 w 9120224"/>
              <a:gd name="connsiteY1" fmla="*/ 1540293 h 2080925"/>
              <a:gd name="connsiteX2" fmla="*/ 1994312 w 9120224"/>
              <a:gd name="connsiteY2" fmla="*/ 1494390 h 2080925"/>
              <a:gd name="connsiteX3" fmla="*/ 2693087 w 9120224"/>
              <a:gd name="connsiteY3" fmla="*/ 1509691 h 2080925"/>
              <a:gd name="connsiteX4" fmla="*/ 4141641 w 9120224"/>
              <a:gd name="connsiteY4" fmla="*/ 1790208 h 2080925"/>
              <a:gd name="connsiteX5" fmla="*/ 5212756 w 9120224"/>
              <a:gd name="connsiteY5" fmla="*/ 2035022 h 2080925"/>
              <a:gd name="connsiteX6" fmla="*/ 7043851 w 9120224"/>
              <a:gd name="connsiteY6" fmla="*/ 2080925 h 2080925"/>
              <a:gd name="connsiteX7" fmla="*/ 8844343 w 9120224"/>
              <a:gd name="connsiteY7" fmla="*/ 1825910 h 2080925"/>
              <a:gd name="connsiteX8" fmla="*/ 9114671 w 9120224"/>
              <a:gd name="connsiteY8" fmla="*/ 1667800 h 2080925"/>
              <a:gd name="connsiteX9" fmla="*/ 9119772 w 9120224"/>
              <a:gd name="connsiteY9" fmla="*/ 61204 h 2080925"/>
              <a:gd name="connsiteX10" fmla="*/ 20402 w 9120224"/>
              <a:gd name="connsiteY10" fmla="*/ 0 h 2080925"/>
              <a:gd name="connsiteX11" fmla="*/ 0 w 9120224"/>
              <a:gd name="connsiteY11" fmla="*/ 1795308 h 2080925"/>
              <a:gd name="connsiteX0" fmla="*/ 40949 w 9161173"/>
              <a:gd name="connsiteY0" fmla="*/ 1734116 h 2019733"/>
              <a:gd name="connsiteX1" fmla="*/ 1208973 w 9161173"/>
              <a:gd name="connsiteY1" fmla="*/ 1479101 h 2019733"/>
              <a:gd name="connsiteX2" fmla="*/ 2035261 w 9161173"/>
              <a:gd name="connsiteY2" fmla="*/ 1433198 h 2019733"/>
              <a:gd name="connsiteX3" fmla="*/ 2734036 w 9161173"/>
              <a:gd name="connsiteY3" fmla="*/ 1448499 h 2019733"/>
              <a:gd name="connsiteX4" fmla="*/ 4182590 w 9161173"/>
              <a:gd name="connsiteY4" fmla="*/ 1729016 h 2019733"/>
              <a:gd name="connsiteX5" fmla="*/ 5253705 w 9161173"/>
              <a:gd name="connsiteY5" fmla="*/ 1973830 h 2019733"/>
              <a:gd name="connsiteX6" fmla="*/ 7084800 w 9161173"/>
              <a:gd name="connsiteY6" fmla="*/ 2019733 h 2019733"/>
              <a:gd name="connsiteX7" fmla="*/ 8885292 w 9161173"/>
              <a:gd name="connsiteY7" fmla="*/ 1764718 h 2019733"/>
              <a:gd name="connsiteX8" fmla="*/ 9155620 w 9161173"/>
              <a:gd name="connsiteY8" fmla="*/ 1606608 h 2019733"/>
              <a:gd name="connsiteX9" fmla="*/ 9160721 w 9161173"/>
              <a:gd name="connsiteY9" fmla="*/ 12 h 2019733"/>
              <a:gd name="connsiteX10" fmla="*/ 144 w 9161173"/>
              <a:gd name="connsiteY10" fmla="*/ 35714 h 2019733"/>
              <a:gd name="connsiteX11" fmla="*/ 40949 w 9161173"/>
              <a:gd name="connsiteY11" fmla="*/ 1734116 h 2019733"/>
              <a:gd name="connsiteX0" fmla="*/ 40805 w 9161029"/>
              <a:gd name="connsiteY0" fmla="*/ 17341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35714 h 2019733"/>
              <a:gd name="connsiteX11" fmla="*/ 40805 w 9161029"/>
              <a:gd name="connsiteY11" fmla="*/ 17341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35714 h 2019733"/>
              <a:gd name="connsiteX11" fmla="*/ 0 w 9161029"/>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35714 h 2019733"/>
              <a:gd name="connsiteX11" fmla="*/ 0 w 9161029"/>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2639 h 2019733"/>
              <a:gd name="connsiteX11" fmla="*/ 0 w 9161029"/>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2639 h 2019733"/>
              <a:gd name="connsiteX11" fmla="*/ 0 w 9161029"/>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2639 h 2019733"/>
              <a:gd name="connsiteX11" fmla="*/ 0 w 9161029"/>
              <a:gd name="connsiteY11" fmla="*/ 1739216 h 2019733"/>
              <a:gd name="connsiteX0" fmla="*/ 8028 w 9169057"/>
              <a:gd name="connsiteY0" fmla="*/ 1739216 h 2019733"/>
              <a:gd name="connsiteX1" fmla="*/ 1216857 w 9169057"/>
              <a:gd name="connsiteY1" fmla="*/ 1479101 h 2019733"/>
              <a:gd name="connsiteX2" fmla="*/ 2043145 w 9169057"/>
              <a:gd name="connsiteY2" fmla="*/ 1433198 h 2019733"/>
              <a:gd name="connsiteX3" fmla="*/ 2741920 w 9169057"/>
              <a:gd name="connsiteY3" fmla="*/ 1448499 h 2019733"/>
              <a:gd name="connsiteX4" fmla="*/ 4190474 w 9169057"/>
              <a:gd name="connsiteY4" fmla="*/ 1729016 h 2019733"/>
              <a:gd name="connsiteX5" fmla="*/ 5261589 w 9169057"/>
              <a:gd name="connsiteY5" fmla="*/ 1973830 h 2019733"/>
              <a:gd name="connsiteX6" fmla="*/ 7092684 w 9169057"/>
              <a:gd name="connsiteY6" fmla="*/ 2019733 h 2019733"/>
              <a:gd name="connsiteX7" fmla="*/ 8893176 w 9169057"/>
              <a:gd name="connsiteY7" fmla="*/ 1764718 h 2019733"/>
              <a:gd name="connsiteX8" fmla="*/ 9163504 w 9169057"/>
              <a:gd name="connsiteY8" fmla="*/ 1606608 h 2019733"/>
              <a:gd name="connsiteX9" fmla="*/ 9168605 w 9169057"/>
              <a:gd name="connsiteY9" fmla="*/ 12 h 2019733"/>
              <a:gd name="connsiteX10" fmla="*/ 8028 w 9169057"/>
              <a:gd name="connsiteY10" fmla="*/ 2639 h 2019733"/>
              <a:gd name="connsiteX11" fmla="*/ 8028 w 9169057"/>
              <a:gd name="connsiteY11" fmla="*/ 1739216 h 2019733"/>
              <a:gd name="connsiteX0" fmla="*/ 737673 w 9898702"/>
              <a:gd name="connsiteY0" fmla="*/ 1739216 h 2019733"/>
              <a:gd name="connsiteX1" fmla="*/ 1946502 w 9898702"/>
              <a:gd name="connsiteY1" fmla="*/ 1479101 h 2019733"/>
              <a:gd name="connsiteX2" fmla="*/ 2772790 w 9898702"/>
              <a:gd name="connsiteY2" fmla="*/ 1433198 h 2019733"/>
              <a:gd name="connsiteX3" fmla="*/ 3471565 w 9898702"/>
              <a:gd name="connsiteY3" fmla="*/ 1448499 h 2019733"/>
              <a:gd name="connsiteX4" fmla="*/ 4920119 w 9898702"/>
              <a:gd name="connsiteY4" fmla="*/ 1729016 h 2019733"/>
              <a:gd name="connsiteX5" fmla="*/ 5991234 w 9898702"/>
              <a:gd name="connsiteY5" fmla="*/ 1973830 h 2019733"/>
              <a:gd name="connsiteX6" fmla="*/ 7822329 w 9898702"/>
              <a:gd name="connsiteY6" fmla="*/ 2019733 h 2019733"/>
              <a:gd name="connsiteX7" fmla="*/ 9622821 w 9898702"/>
              <a:gd name="connsiteY7" fmla="*/ 1764718 h 2019733"/>
              <a:gd name="connsiteX8" fmla="*/ 9893149 w 9898702"/>
              <a:gd name="connsiteY8" fmla="*/ 1606608 h 2019733"/>
              <a:gd name="connsiteX9" fmla="*/ 9898250 w 9898702"/>
              <a:gd name="connsiteY9" fmla="*/ 12 h 2019733"/>
              <a:gd name="connsiteX10" fmla="*/ 737673 w 9898702"/>
              <a:gd name="connsiteY10" fmla="*/ 2639 h 2019733"/>
              <a:gd name="connsiteX11" fmla="*/ 737673 w 9898702"/>
              <a:gd name="connsiteY11" fmla="*/ 1739216 h 2019733"/>
              <a:gd name="connsiteX0" fmla="*/ 753082 w 9914111"/>
              <a:gd name="connsiteY0" fmla="*/ 1739216 h 2019733"/>
              <a:gd name="connsiteX1" fmla="*/ 1961911 w 9914111"/>
              <a:gd name="connsiteY1" fmla="*/ 1479101 h 2019733"/>
              <a:gd name="connsiteX2" fmla="*/ 2788199 w 9914111"/>
              <a:gd name="connsiteY2" fmla="*/ 1433198 h 2019733"/>
              <a:gd name="connsiteX3" fmla="*/ 3486974 w 9914111"/>
              <a:gd name="connsiteY3" fmla="*/ 1448499 h 2019733"/>
              <a:gd name="connsiteX4" fmla="*/ 4935528 w 9914111"/>
              <a:gd name="connsiteY4" fmla="*/ 1729016 h 2019733"/>
              <a:gd name="connsiteX5" fmla="*/ 6006643 w 9914111"/>
              <a:gd name="connsiteY5" fmla="*/ 1973830 h 2019733"/>
              <a:gd name="connsiteX6" fmla="*/ 7837738 w 9914111"/>
              <a:gd name="connsiteY6" fmla="*/ 2019733 h 2019733"/>
              <a:gd name="connsiteX7" fmla="*/ 9638230 w 9914111"/>
              <a:gd name="connsiteY7" fmla="*/ 1764718 h 2019733"/>
              <a:gd name="connsiteX8" fmla="*/ 9908558 w 9914111"/>
              <a:gd name="connsiteY8" fmla="*/ 1606608 h 2019733"/>
              <a:gd name="connsiteX9" fmla="*/ 9913659 w 9914111"/>
              <a:gd name="connsiteY9" fmla="*/ 12 h 2019733"/>
              <a:gd name="connsiteX10" fmla="*/ 753082 w 9914111"/>
              <a:gd name="connsiteY10" fmla="*/ 2639 h 2019733"/>
              <a:gd name="connsiteX11" fmla="*/ 753082 w 9914111"/>
              <a:gd name="connsiteY11" fmla="*/ 1739216 h 2019733"/>
              <a:gd name="connsiteX0" fmla="*/ 678562 w 9839591"/>
              <a:gd name="connsiteY0" fmla="*/ 1739216 h 2019733"/>
              <a:gd name="connsiteX1" fmla="*/ 1887391 w 9839591"/>
              <a:gd name="connsiteY1" fmla="*/ 1479101 h 2019733"/>
              <a:gd name="connsiteX2" fmla="*/ 2713679 w 9839591"/>
              <a:gd name="connsiteY2" fmla="*/ 1433198 h 2019733"/>
              <a:gd name="connsiteX3" fmla="*/ 3412454 w 9839591"/>
              <a:gd name="connsiteY3" fmla="*/ 1448499 h 2019733"/>
              <a:gd name="connsiteX4" fmla="*/ 4861008 w 9839591"/>
              <a:gd name="connsiteY4" fmla="*/ 1729016 h 2019733"/>
              <a:gd name="connsiteX5" fmla="*/ 5932123 w 9839591"/>
              <a:gd name="connsiteY5" fmla="*/ 1973830 h 2019733"/>
              <a:gd name="connsiteX6" fmla="*/ 7763218 w 9839591"/>
              <a:gd name="connsiteY6" fmla="*/ 2019733 h 2019733"/>
              <a:gd name="connsiteX7" fmla="*/ 9563710 w 9839591"/>
              <a:gd name="connsiteY7" fmla="*/ 1764718 h 2019733"/>
              <a:gd name="connsiteX8" fmla="*/ 9834038 w 9839591"/>
              <a:gd name="connsiteY8" fmla="*/ 1606608 h 2019733"/>
              <a:gd name="connsiteX9" fmla="*/ 9839139 w 9839591"/>
              <a:gd name="connsiteY9" fmla="*/ 12 h 2019733"/>
              <a:gd name="connsiteX10" fmla="*/ 678562 w 9839591"/>
              <a:gd name="connsiteY10" fmla="*/ 2639 h 2019733"/>
              <a:gd name="connsiteX11" fmla="*/ 678562 w 9839591"/>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2639 h 2019733"/>
              <a:gd name="connsiteX11" fmla="*/ 0 w 9161029"/>
              <a:gd name="connsiteY11" fmla="*/ 1739216 h 2019733"/>
              <a:gd name="connsiteX0" fmla="*/ 0 w 9160577"/>
              <a:gd name="connsiteY0" fmla="*/ 1739204 h 2019721"/>
              <a:gd name="connsiteX1" fmla="*/ 1208829 w 9160577"/>
              <a:gd name="connsiteY1" fmla="*/ 1479089 h 2019721"/>
              <a:gd name="connsiteX2" fmla="*/ 2035117 w 9160577"/>
              <a:gd name="connsiteY2" fmla="*/ 1433186 h 2019721"/>
              <a:gd name="connsiteX3" fmla="*/ 2733892 w 9160577"/>
              <a:gd name="connsiteY3" fmla="*/ 1448487 h 2019721"/>
              <a:gd name="connsiteX4" fmla="*/ 4182446 w 9160577"/>
              <a:gd name="connsiteY4" fmla="*/ 1729004 h 2019721"/>
              <a:gd name="connsiteX5" fmla="*/ 5253561 w 9160577"/>
              <a:gd name="connsiteY5" fmla="*/ 1973818 h 2019721"/>
              <a:gd name="connsiteX6" fmla="*/ 7084656 w 9160577"/>
              <a:gd name="connsiteY6" fmla="*/ 2019721 h 2019721"/>
              <a:gd name="connsiteX7" fmla="*/ 8885148 w 9160577"/>
              <a:gd name="connsiteY7" fmla="*/ 1764706 h 2019721"/>
              <a:gd name="connsiteX8" fmla="*/ 9155476 w 9160577"/>
              <a:gd name="connsiteY8" fmla="*/ 1606596 h 2019721"/>
              <a:gd name="connsiteX9" fmla="*/ 9160577 w 9160577"/>
              <a:gd name="connsiteY9" fmla="*/ 0 h 2019721"/>
              <a:gd name="connsiteX10" fmla="*/ 0 w 9160577"/>
              <a:gd name="connsiteY10" fmla="*/ 2627 h 2019721"/>
              <a:gd name="connsiteX11" fmla="*/ 0 w 9160577"/>
              <a:gd name="connsiteY11" fmla="*/ 1739204 h 2019721"/>
              <a:gd name="connsiteX0" fmla="*/ 0 w 9160577"/>
              <a:gd name="connsiteY0" fmla="*/ 1739204 h 2019721"/>
              <a:gd name="connsiteX1" fmla="*/ 1208829 w 9160577"/>
              <a:gd name="connsiteY1" fmla="*/ 1479089 h 2019721"/>
              <a:gd name="connsiteX2" fmla="*/ 2035117 w 9160577"/>
              <a:gd name="connsiteY2" fmla="*/ 1433186 h 2019721"/>
              <a:gd name="connsiteX3" fmla="*/ 2733892 w 9160577"/>
              <a:gd name="connsiteY3" fmla="*/ 1448487 h 2019721"/>
              <a:gd name="connsiteX4" fmla="*/ 4182446 w 9160577"/>
              <a:gd name="connsiteY4" fmla="*/ 1729004 h 2019721"/>
              <a:gd name="connsiteX5" fmla="*/ 5253561 w 9160577"/>
              <a:gd name="connsiteY5" fmla="*/ 1973818 h 2019721"/>
              <a:gd name="connsiteX6" fmla="*/ 7084656 w 9160577"/>
              <a:gd name="connsiteY6" fmla="*/ 2019721 h 2019721"/>
              <a:gd name="connsiteX7" fmla="*/ 8885148 w 9160577"/>
              <a:gd name="connsiteY7" fmla="*/ 1764706 h 2019721"/>
              <a:gd name="connsiteX8" fmla="*/ 9155476 w 9160577"/>
              <a:gd name="connsiteY8" fmla="*/ 1606596 h 2019721"/>
              <a:gd name="connsiteX9" fmla="*/ 9160577 w 9160577"/>
              <a:gd name="connsiteY9" fmla="*/ 0 h 2019721"/>
              <a:gd name="connsiteX10" fmla="*/ 0 w 9160577"/>
              <a:gd name="connsiteY10" fmla="*/ 2627 h 2019721"/>
              <a:gd name="connsiteX11" fmla="*/ 0 w 9160577"/>
              <a:gd name="connsiteY11" fmla="*/ 1739204 h 2019721"/>
              <a:gd name="connsiteX0" fmla="*/ 6614 w 9160577"/>
              <a:gd name="connsiteY0" fmla="*/ 1900327 h 2019721"/>
              <a:gd name="connsiteX1" fmla="*/ 1208829 w 9160577"/>
              <a:gd name="connsiteY1" fmla="*/ 1479089 h 2019721"/>
              <a:gd name="connsiteX2" fmla="*/ 2035117 w 9160577"/>
              <a:gd name="connsiteY2" fmla="*/ 1433186 h 2019721"/>
              <a:gd name="connsiteX3" fmla="*/ 2733892 w 9160577"/>
              <a:gd name="connsiteY3" fmla="*/ 1448487 h 2019721"/>
              <a:gd name="connsiteX4" fmla="*/ 4182446 w 9160577"/>
              <a:gd name="connsiteY4" fmla="*/ 1729004 h 2019721"/>
              <a:gd name="connsiteX5" fmla="*/ 5253561 w 9160577"/>
              <a:gd name="connsiteY5" fmla="*/ 1973818 h 2019721"/>
              <a:gd name="connsiteX6" fmla="*/ 7084656 w 9160577"/>
              <a:gd name="connsiteY6" fmla="*/ 2019721 h 2019721"/>
              <a:gd name="connsiteX7" fmla="*/ 8885148 w 9160577"/>
              <a:gd name="connsiteY7" fmla="*/ 1764706 h 2019721"/>
              <a:gd name="connsiteX8" fmla="*/ 9155476 w 9160577"/>
              <a:gd name="connsiteY8" fmla="*/ 1606596 h 2019721"/>
              <a:gd name="connsiteX9" fmla="*/ 9160577 w 9160577"/>
              <a:gd name="connsiteY9" fmla="*/ 0 h 2019721"/>
              <a:gd name="connsiteX10" fmla="*/ 0 w 9160577"/>
              <a:gd name="connsiteY10" fmla="*/ 2627 h 2019721"/>
              <a:gd name="connsiteX11" fmla="*/ 6614 w 9160577"/>
              <a:gd name="connsiteY11" fmla="*/ 1900327 h 2019721"/>
              <a:gd name="connsiteX0" fmla="*/ 6614 w 9160577"/>
              <a:gd name="connsiteY0" fmla="*/ 1900327 h 2019721"/>
              <a:gd name="connsiteX1" fmla="*/ 1255132 w 9160577"/>
              <a:gd name="connsiteY1" fmla="*/ 1814761 h 2019721"/>
              <a:gd name="connsiteX2" fmla="*/ 2035117 w 9160577"/>
              <a:gd name="connsiteY2" fmla="*/ 1433186 h 2019721"/>
              <a:gd name="connsiteX3" fmla="*/ 2733892 w 9160577"/>
              <a:gd name="connsiteY3" fmla="*/ 1448487 h 2019721"/>
              <a:gd name="connsiteX4" fmla="*/ 4182446 w 9160577"/>
              <a:gd name="connsiteY4" fmla="*/ 1729004 h 2019721"/>
              <a:gd name="connsiteX5" fmla="*/ 5253561 w 9160577"/>
              <a:gd name="connsiteY5" fmla="*/ 1973818 h 2019721"/>
              <a:gd name="connsiteX6" fmla="*/ 7084656 w 9160577"/>
              <a:gd name="connsiteY6" fmla="*/ 2019721 h 2019721"/>
              <a:gd name="connsiteX7" fmla="*/ 8885148 w 9160577"/>
              <a:gd name="connsiteY7" fmla="*/ 1764706 h 2019721"/>
              <a:gd name="connsiteX8" fmla="*/ 9155476 w 9160577"/>
              <a:gd name="connsiteY8" fmla="*/ 1606596 h 2019721"/>
              <a:gd name="connsiteX9" fmla="*/ 9160577 w 9160577"/>
              <a:gd name="connsiteY9" fmla="*/ 0 h 2019721"/>
              <a:gd name="connsiteX10" fmla="*/ 0 w 9160577"/>
              <a:gd name="connsiteY10" fmla="*/ 2627 h 2019721"/>
              <a:gd name="connsiteX11" fmla="*/ 6614 w 9160577"/>
              <a:gd name="connsiteY11" fmla="*/ 1900327 h 2019721"/>
              <a:gd name="connsiteX0" fmla="*/ 6614 w 9160577"/>
              <a:gd name="connsiteY0" fmla="*/ 1900327 h 2019721"/>
              <a:gd name="connsiteX1" fmla="*/ 1255132 w 9160577"/>
              <a:gd name="connsiteY1" fmla="*/ 1814761 h 2019721"/>
              <a:gd name="connsiteX2" fmla="*/ 2524605 w 9160577"/>
              <a:gd name="connsiteY2" fmla="*/ 1811376 h 2019721"/>
              <a:gd name="connsiteX3" fmla="*/ 2733892 w 9160577"/>
              <a:gd name="connsiteY3" fmla="*/ 1448487 h 2019721"/>
              <a:gd name="connsiteX4" fmla="*/ 4182446 w 9160577"/>
              <a:gd name="connsiteY4" fmla="*/ 1729004 h 2019721"/>
              <a:gd name="connsiteX5" fmla="*/ 5253561 w 9160577"/>
              <a:gd name="connsiteY5" fmla="*/ 1973818 h 2019721"/>
              <a:gd name="connsiteX6" fmla="*/ 7084656 w 9160577"/>
              <a:gd name="connsiteY6" fmla="*/ 2019721 h 2019721"/>
              <a:gd name="connsiteX7" fmla="*/ 8885148 w 9160577"/>
              <a:gd name="connsiteY7" fmla="*/ 1764706 h 2019721"/>
              <a:gd name="connsiteX8" fmla="*/ 9155476 w 9160577"/>
              <a:gd name="connsiteY8" fmla="*/ 1606596 h 2019721"/>
              <a:gd name="connsiteX9" fmla="*/ 9160577 w 9160577"/>
              <a:gd name="connsiteY9" fmla="*/ 0 h 2019721"/>
              <a:gd name="connsiteX10" fmla="*/ 0 w 9160577"/>
              <a:gd name="connsiteY10" fmla="*/ 2627 h 2019721"/>
              <a:gd name="connsiteX11" fmla="*/ 6614 w 9160577"/>
              <a:gd name="connsiteY11" fmla="*/ 1900327 h 2019721"/>
              <a:gd name="connsiteX0" fmla="*/ 6614 w 9160577"/>
              <a:gd name="connsiteY0" fmla="*/ 1900327 h 2019721"/>
              <a:gd name="connsiteX1" fmla="*/ 1255132 w 9160577"/>
              <a:gd name="connsiteY1" fmla="*/ 1814761 h 2019721"/>
              <a:gd name="connsiteX2" fmla="*/ 2733892 w 9160577"/>
              <a:gd name="connsiteY2" fmla="*/ 1448487 h 2019721"/>
              <a:gd name="connsiteX3" fmla="*/ 4182446 w 9160577"/>
              <a:gd name="connsiteY3" fmla="*/ 1729004 h 2019721"/>
              <a:gd name="connsiteX4" fmla="*/ 5253561 w 9160577"/>
              <a:gd name="connsiteY4" fmla="*/ 1973818 h 2019721"/>
              <a:gd name="connsiteX5" fmla="*/ 7084656 w 9160577"/>
              <a:gd name="connsiteY5" fmla="*/ 2019721 h 2019721"/>
              <a:gd name="connsiteX6" fmla="*/ 8885148 w 9160577"/>
              <a:gd name="connsiteY6" fmla="*/ 1764706 h 2019721"/>
              <a:gd name="connsiteX7" fmla="*/ 9155476 w 9160577"/>
              <a:gd name="connsiteY7" fmla="*/ 1606596 h 2019721"/>
              <a:gd name="connsiteX8" fmla="*/ 9160577 w 9160577"/>
              <a:gd name="connsiteY8" fmla="*/ 0 h 2019721"/>
              <a:gd name="connsiteX9" fmla="*/ 0 w 9160577"/>
              <a:gd name="connsiteY9" fmla="*/ 2627 h 2019721"/>
              <a:gd name="connsiteX10" fmla="*/ 6614 w 9160577"/>
              <a:gd name="connsiteY10" fmla="*/ 1900327 h 2019721"/>
              <a:gd name="connsiteX0" fmla="*/ 6614 w 9160577"/>
              <a:gd name="connsiteY0" fmla="*/ 1900327 h 2019721"/>
              <a:gd name="connsiteX1" fmla="*/ 1255132 w 9160577"/>
              <a:gd name="connsiteY1" fmla="*/ 1814761 h 2019721"/>
              <a:gd name="connsiteX2" fmla="*/ 2733892 w 9160577"/>
              <a:gd name="connsiteY2" fmla="*/ 1448487 h 2019721"/>
              <a:gd name="connsiteX3" fmla="*/ 5253561 w 9160577"/>
              <a:gd name="connsiteY3" fmla="*/ 1973818 h 2019721"/>
              <a:gd name="connsiteX4" fmla="*/ 7084656 w 9160577"/>
              <a:gd name="connsiteY4" fmla="*/ 2019721 h 2019721"/>
              <a:gd name="connsiteX5" fmla="*/ 8885148 w 9160577"/>
              <a:gd name="connsiteY5" fmla="*/ 1764706 h 2019721"/>
              <a:gd name="connsiteX6" fmla="*/ 9155476 w 9160577"/>
              <a:gd name="connsiteY6" fmla="*/ 1606596 h 2019721"/>
              <a:gd name="connsiteX7" fmla="*/ 9160577 w 9160577"/>
              <a:gd name="connsiteY7" fmla="*/ 0 h 2019721"/>
              <a:gd name="connsiteX8" fmla="*/ 0 w 9160577"/>
              <a:gd name="connsiteY8" fmla="*/ 2627 h 2019721"/>
              <a:gd name="connsiteX9" fmla="*/ 6614 w 9160577"/>
              <a:gd name="connsiteY9" fmla="*/ 1900327 h 2019721"/>
              <a:gd name="connsiteX0" fmla="*/ 6614 w 9160577"/>
              <a:gd name="connsiteY0" fmla="*/ 1900327 h 2019721"/>
              <a:gd name="connsiteX1" fmla="*/ 1255132 w 9160577"/>
              <a:gd name="connsiteY1" fmla="*/ 1814761 h 2019721"/>
              <a:gd name="connsiteX2" fmla="*/ 4890285 w 9160577"/>
              <a:gd name="connsiteY2" fmla="*/ 1956471 h 2019721"/>
              <a:gd name="connsiteX3" fmla="*/ 5253561 w 9160577"/>
              <a:gd name="connsiteY3" fmla="*/ 1973818 h 2019721"/>
              <a:gd name="connsiteX4" fmla="*/ 7084656 w 9160577"/>
              <a:gd name="connsiteY4" fmla="*/ 2019721 h 2019721"/>
              <a:gd name="connsiteX5" fmla="*/ 8885148 w 9160577"/>
              <a:gd name="connsiteY5" fmla="*/ 1764706 h 2019721"/>
              <a:gd name="connsiteX6" fmla="*/ 9155476 w 9160577"/>
              <a:gd name="connsiteY6" fmla="*/ 1606596 h 2019721"/>
              <a:gd name="connsiteX7" fmla="*/ 9160577 w 9160577"/>
              <a:gd name="connsiteY7" fmla="*/ 0 h 2019721"/>
              <a:gd name="connsiteX8" fmla="*/ 0 w 9160577"/>
              <a:gd name="connsiteY8" fmla="*/ 2627 h 2019721"/>
              <a:gd name="connsiteX9" fmla="*/ 6614 w 9160577"/>
              <a:gd name="connsiteY9" fmla="*/ 1900327 h 2019721"/>
              <a:gd name="connsiteX0" fmla="*/ 6614 w 9160577"/>
              <a:gd name="connsiteY0" fmla="*/ 1900327 h 2019721"/>
              <a:gd name="connsiteX1" fmla="*/ 1255132 w 9160577"/>
              <a:gd name="connsiteY1" fmla="*/ 1814761 h 2019721"/>
              <a:gd name="connsiteX2" fmla="*/ 4890285 w 9160577"/>
              <a:gd name="connsiteY2" fmla="*/ 1956471 h 2019721"/>
              <a:gd name="connsiteX3" fmla="*/ 7084656 w 9160577"/>
              <a:gd name="connsiteY3" fmla="*/ 2019721 h 2019721"/>
              <a:gd name="connsiteX4" fmla="*/ 8885148 w 9160577"/>
              <a:gd name="connsiteY4" fmla="*/ 1764706 h 2019721"/>
              <a:gd name="connsiteX5" fmla="*/ 9155476 w 9160577"/>
              <a:gd name="connsiteY5" fmla="*/ 1606596 h 2019721"/>
              <a:gd name="connsiteX6" fmla="*/ 9160577 w 9160577"/>
              <a:gd name="connsiteY6" fmla="*/ 0 h 2019721"/>
              <a:gd name="connsiteX7" fmla="*/ 0 w 9160577"/>
              <a:gd name="connsiteY7" fmla="*/ 2627 h 2019721"/>
              <a:gd name="connsiteX8" fmla="*/ 6614 w 9160577"/>
              <a:gd name="connsiteY8" fmla="*/ 1900327 h 2019721"/>
              <a:gd name="connsiteX0" fmla="*/ 6614 w 9160577"/>
              <a:gd name="connsiteY0" fmla="*/ 1900327 h 2019721"/>
              <a:gd name="connsiteX1" fmla="*/ 1255132 w 9160577"/>
              <a:gd name="connsiteY1" fmla="*/ 1814761 h 2019721"/>
              <a:gd name="connsiteX2" fmla="*/ 4916744 w 9160577"/>
              <a:gd name="connsiteY2" fmla="*/ 1972136 h 2019721"/>
              <a:gd name="connsiteX3" fmla="*/ 7084656 w 9160577"/>
              <a:gd name="connsiteY3" fmla="*/ 2019721 h 2019721"/>
              <a:gd name="connsiteX4" fmla="*/ 8885148 w 9160577"/>
              <a:gd name="connsiteY4" fmla="*/ 1764706 h 2019721"/>
              <a:gd name="connsiteX5" fmla="*/ 9155476 w 9160577"/>
              <a:gd name="connsiteY5" fmla="*/ 1606596 h 2019721"/>
              <a:gd name="connsiteX6" fmla="*/ 9160577 w 9160577"/>
              <a:gd name="connsiteY6" fmla="*/ 0 h 2019721"/>
              <a:gd name="connsiteX7" fmla="*/ 0 w 9160577"/>
              <a:gd name="connsiteY7" fmla="*/ 2627 h 2019721"/>
              <a:gd name="connsiteX8" fmla="*/ 6614 w 9160577"/>
              <a:gd name="connsiteY8" fmla="*/ 1900327 h 2019721"/>
              <a:gd name="connsiteX0" fmla="*/ 6614 w 9160577"/>
              <a:gd name="connsiteY0" fmla="*/ 1900327 h 2024643"/>
              <a:gd name="connsiteX1" fmla="*/ 1255132 w 9160577"/>
              <a:gd name="connsiteY1" fmla="*/ 1814761 h 2024643"/>
              <a:gd name="connsiteX2" fmla="*/ 4916744 w 9160577"/>
              <a:gd name="connsiteY2" fmla="*/ 1972136 h 2024643"/>
              <a:gd name="connsiteX3" fmla="*/ 7084656 w 9160577"/>
              <a:gd name="connsiteY3" fmla="*/ 2019721 h 2024643"/>
              <a:gd name="connsiteX4" fmla="*/ 8885148 w 9160577"/>
              <a:gd name="connsiteY4" fmla="*/ 1764706 h 2024643"/>
              <a:gd name="connsiteX5" fmla="*/ 9155476 w 9160577"/>
              <a:gd name="connsiteY5" fmla="*/ 1606596 h 2024643"/>
              <a:gd name="connsiteX6" fmla="*/ 9160577 w 9160577"/>
              <a:gd name="connsiteY6" fmla="*/ 0 h 2024643"/>
              <a:gd name="connsiteX7" fmla="*/ 0 w 9160577"/>
              <a:gd name="connsiteY7" fmla="*/ 2627 h 2024643"/>
              <a:gd name="connsiteX8" fmla="*/ 6614 w 9160577"/>
              <a:gd name="connsiteY8" fmla="*/ 1900327 h 2024643"/>
              <a:gd name="connsiteX0" fmla="*/ 6614 w 9160577"/>
              <a:gd name="connsiteY0" fmla="*/ 1900327 h 2024643"/>
              <a:gd name="connsiteX1" fmla="*/ 1255132 w 9160577"/>
              <a:gd name="connsiteY1" fmla="*/ 1814761 h 2024643"/>
              <a:gd name="connsiteX2" fmla="*/ 4916744 w 9160577"/>
              <a:gd name="connsiteY2" fmla="*/ 1972136 h 2024643"/>
              <a:gd name="connsiteX3" fmla="*/ 7084656 w 9160577"/>
              <a:gd name="connsiteY3" fmla="*/ 2019721 h 2024643"/>
              <a:gd name="connsiteX4" fmla="*/ 8885148 w 9160577"/>
              <a:gd name="connsiteY4" fmla="*/ 1764706 h 2024643"/>
              <a:gd name="connsiteX5" fmla="*/ 9155476 w 9160577"/>
              <a:gd name="connsiteY5" fmla="*/ 1606596 h 2024643"/>
              <a:gd name="connsiteX6" fmla="*/ 9160577 w 9160577"/>
              <a:gd name="connsiteY6" fmla="*/ 0 h 2024643"/>
              <a:gd name="connsiteX7" fmla="*/ 0 w 9160577"/>
              <a:gd name="connsiteY7" fmla="*/ 2627 h 2024643"/>
              <a:gd name="connsiteX8" fmla="*/ 6614 w 9160577"/>
              <a:gd name="connsiteY8" fmla="*/ 1900327 h 2024643"/>
              <a:gd name="connsiteX0" fmla="*/ 6614 w 9160577"/>
              <a:gd name="connsiteY0" fmla="*/ 1900327 h 2024643"/>
              <a:gd name="connsiteX1" fmla="*/ 1255132 w 9160577"/>
              <a:gd name="connsiteY1" fmla="*/ 1814761 h 2024643"/>
              <a:gd name="connsiteX2" fmla="*/ 4916744 w 9160577"/>
              <a:gd name="connsiteY2" fmla="*/ 1972136 h 2024643"/>
              <a:gd name="connsiteX3" fmla="*/ 7084656 w 9160577"/>
              <a:gd name="connsiteY3" fmla="*/ 2019721 h 2024643"/>
              <a:gd name="connsiteX4" fmla="*/ 8885148 w 9160577"/>
              <a:gd name="connsiteY4" fmla="*/ 1764706 h 2024643"/>
              <a:gd name="connsiteX5" fmla="*/ 9155476 w 9160577"/>
              <a:gd name="connsiteY5" fmla="*/ 1606596 h 2024643"/>
              <a:gd name="connsiteX6" fmla="*/ 9160577 w 9160577"/>
              <a:gd name="connsiteY6" fmla="*/ 0 h 2024643"/>
              <a:gd name="connsiteX7" fmla="*/ 0 w 9160577"/>
              <a:gd name="connsiteY7" fmla="*/ 2627 h 2024643"/>
              <a:gd name="connsiteX8" fmla="*/ 6614 w 9160577"/>
              <a:gd name="connsiteY8" fmla="*/ 1900327 h 2024643"/>
              <a:gd name="connsiteX0" fmla="*/ 6614 w 9160577"/>
              <a:gd name="connsiteY0" fmla="*/ 1900327 h 2024643"/>
              <a:gd name="connsiteX1" fmla="*/ 1255132 w 9160577"/>
              <a:gd name="connsiteY1" fmla="*/ 1814761 h 2024643"/>
              <a:gd name="connsiteX2" fmla="*/ 4916744 w 9160577"/>
              <a:gd name="connsiteY2" fmla="*/ 1972136 h 2024643"/>
              <a:gd name="connsiteX3" fmla="*/ 7084656 w 9160577"/>
              <a:gd name="connsiteY3" fmla="*/ 2019721 h 2024643"/>
              <a:gd name="connsiteX4" fmla="*/ 8885148 w 9160577"/>
              <a:gd name="connsiteY4" fmla="*/ 1764706 h 2024643"/>
              <a:gd name="connsiteX5" fmla="*/ 9148861 w 9160577"/>
              <a:gd name="connsiteY5" fmla="*/ 1886323 h 2024643"/>
              <a:gd name="connsiteX6" fmla="*/ 9160577 w 9160577"/>
              <a:gd name="connsiteY6" fmla="*/ 0 h 2024643"/>
              <a:gd name="connsiteX7" fmla="*/ 0 w 9160577"/>
              <a:gd name="connsiteY7" fmla="*/ 2627 h 2024643"/>
              <a:gd name="connsiteX8" fmla="*/ 6614 w 9160577"/>
              <a:gd name="connsiteY8" fmla="*/ 1900327 h 2024643"/>
              <a:gd name="connsiteX0" fmla="*/ 6614 w 9160577"/>
              <a:gd name="connsiteY0" fmla="*/ 1900327 h 2024643"/>
              <a:gd name="connsiteX1" fmla="*/ 1255132 w 9160577"/>
              <a:gd name="connsiteY1" fmla="*/ 1814761 h 2024643"/>
              <a:gd name="connsiteX2" fmla="*/ 4916744 w 9160577"/>
              <a:gd name="connsiteY2" fmla="*/ 1972136 h 2024643"/>
              <a:gd name="connsiteX3" fmla="*/ 7084656 w 9160577"/>
              <a:gd name="connsiteY3" fmla="*/ 2019721 h 2024643"/>
              <a:gd name="connsiteX4" fmla="*/ 9148861 w 9160577"/>
              <a:gd name="connsiteY4" fmla="*/ 1886323 h 2024643"/>
              <a:gd name="connsiteX5" fmla="*/ 9160577 w 9160577"/>
              <a:gd name="connsiteY5" fmla="*/ 0 h 2024643"/>
              <a:gd name="connsiteX6" fmla="*/ 0 w 9160577"/>
              <a:gd name="connsiteY6" fmla="*/ 2627 h 2024643"/>
              <a:gd name="connsiteX7" fmla="*/ 6614 w 9160577"/>
              <a:gd name="connsiteY7" fmla="*/ 1900327 h 2024643"/>
              <a:gd name="connsiteX0" fmla="*/ 6614 w 9160577"/>
              <a:gd name="connsiteY0" fmla="*/ 1900327 h 2024643"/>
              <a:gd name="connsiteX1" fmla="*/ 1255132 w 9160577"/>
              <a:gd name="connsiteY1" fmla="*/ 1814761 h 2024643"/>
              <a:gd name="connsiteX2" fmla="*/ 4916744 w 9160577"/>
              <a:gd name="connsiteY2" fmla="*/ 1972136 h 2024643"/>
              <a:gd name="connsiteX3" fmla="*/ 7084656 w 9160577"/>
              <a:gd name="connsiteY3" fmla="*/ 2019721 h 2024643"/>
              <a:gd name="connsiteX4" fmla="*/ 9148861 w 9160577"/>
              <a:gd name="connsiteY4" fmla="*/ 1886323 h 2024643"/>
              <a:gd name="connsiteX5" fmla="*/ 9160577 w 9160577"/>
              <a:gd name="connsiteY5" fmla="*/ 0 h 2024643"/>
              <a:gd name="connsiteX6" fmla="*/ 0 w 9160577"/>
              <a:gd name="connsiteY6" fmla="*/ 2627 h 2024643"/>
              <a:gd name="connsiteX7" fmla="*/ 6614 w 9160577"/>
              <a:gd name="connsiteY7" fmla="*/ 1900327 h 2024643"/>
              <a:gd name="connsiteX0" fmla="*/ 6614 w 9160577"/>
              <a:gd name="connsiteY0" fmla="*/ 1900327 h 2040205"/>
              <a:gd name="connsiteX1" fmla="*/ 1255132 w 9160577"/>
              <a:gd name="connsiteY1" fmla="*/ 1814761 h 2040205"/>
              <a:gd name="connsiteX2" fmla="*/ 4916744 w 9160577"/>
              <a:gd name="connsiteY2" fmla="*/ 1972136 h 2040205"/>
              <a:gd name="connsiteX3" fmla="*/ 7084656 w 9160577"/>
              <a:gd name="connsiteY3" fmla="*/ 2019721 h 2040205"/>
              <a:gd name="connsiteX4" fmla="*/ 9148861 w 9160577"/>
              <a:gd name="connsiteY4" fmla="*/ 1886323 h 2040205"/>
              <a:gd name="connsiteX5" fmla="*/ 9160577 w 9160577"/>
              <a:gd name="connsiteY5" fmla="*/ 0 h 2040205"/>
              <a:gd name="connsiteX6" fmla="*/ 0 w 9160577"/>
              <a:gd name="connsiteY6" fmla="*/ 2627 h 2040205"/>
              <a:gd name="connsiteX7" fmla="*/ 6614 w 9160577"/>
              <a:gd name="connsiteY7" fmla="*/ 1900327 h 204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0577" h="2040205">
                <a:moveTo>
                  <a:pt x="6614" y="1900327"/>
                </a:moveTo>
                <a:lnTo>
                  <a:pt x="1255132" y="1814761"/>
                </a:lnTo>
                <a:lnTo>
                  <a:pt x="4916744" y="1972136"/>
                </a:lnTo>
                <a:cubicBezTo>
                  <a:pt x="6069337" y="2064084"/>
                  <a:pt x="6335560" y="2044139"/>
                  <a:pt x="7084656" y="2019721"/>
                </a:cubicBezTo>
                <a:cubicBezTo>
                  <a:pt x="8361433" y="1979731"/>
                  <a:pt x="8460793" y="1930789"/>
                  <a:pt x="9148861" y="1886323"/>
                </a:cubicBezTo>
                <a:cubicBezTo>
                  <a:pt x="9151411" y="1083025"/>
                  <a:pt x="9158026" y="803298"/>
                  <a:pt x="9160577" y="0"/>
                </a:cubicBezTo>
                <a:lnTo>
                  <a:pt x="0" y="2627"/>
                </a:lnTo>
                <a:cubicBezTo>
                  <a:pt x="2205" y="635194"/>
                  <a:pt x="4409" y="1267760"/>
                  <a:pt x="6614" y="1900327"/>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GB" sz="1800"/>
          </a:p>
        </p:txBody>
      </p:sp>
      <p:pic>
        <p:nvPicPr>
          <p:cNvPr id="5" name="Picture 7" descr="_0000_NHSBT_Ribbon_NHS_Blue_RGB_WhiteAbv_DRAFT.png">
            <a:extLst>
              <a:ext uri="{FF2B5EF4-FFF2-40B4-BE49-F238E27FC236}">
                <a16:creationId xmlns:a16="http://schemas.microsoft.com/office/drawing/2014/main" id="{9FBA7BF5-E4B8-4DD6-B572-317196166396}"/>
              </a:ext>
            </a:extLst>
          </p:cNvPr>
          <p:cNvPicPr>
            <a:picLocks noChangeAspect="1"/>
          </p:cNvPicPr>
          <p:nvPr/>
        </p:nvPicPr>
        <p:blipFill>
          <a:blip r:embed="rId2" cstate="print">
            <a:extLst>
              <a:ext uri="{28A0092B-C50C-407E-A947-70E740481C1C}">
                <a14:useLocalDpi xmlns:a14="http://schemas.microsoft.com/office/drawing/2010/main" val="0"/>
              </a:ext>
            </a:extLst>
          </a:blip>
          <a:srcRect l="1308" r="4449"/>
          <a:stretch>
            <a:fillRect/>
          </a:stretch>
        </p:blipFill>
        <p:spPr bwMode="auto">
          <a:xfrm>
            <a:off x="-6351" y="3584575"/>
            <a:ext cx="12213168" cy="294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NHSBloodandTransplantR1RGB">
            <a:extLst>
              <a:ext uri="{FF2B5EF4-FFF2-40B4-BE49-F238E27FC236}">
                <a16:creationId xmlns:a16="http://schemas.microsoft.com/office/drawing/2014/main" id="{964A7AA9-D59C-4FBF-8C95-19F4E7C547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07400" y="365126"/>
            <a:ext cx="3287184" cy="69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96900" y="2066926"/>
            <a:ext cx="10363200" cy="1362075"/>
          </a:xfrm>
        </p:spPr>
        <p:txBody>
          <a:bodyPr/>
          <a:lstStyle>
            <a:lvl1pPr algn="l">
              <a:defRPr sz="5000" b="1" cap="none">
                <a:solidFill>
                  <a:srgbClr val="0072C6"/>
                </a:solidFill>
              </a:defRPr>
            </a:lvl1pPr>
          </a:lstStyle>
          <a:p>
            <a:r>
              <a:rPr lang="en-US"/>
              <a:t>Click to edit Master title style</a:t>
            </a:r>
            <a:endParaRPr lang="en-GB"/>
          </a:p>
        </p:txBody>
      </p:sp>
      <p:sp>
        <p:nvSpPr>
          <p:cNvPr id="3" name="Text Placeholder 2"/>
          <p:cNvSpPr>
            <a:spLocks noGrp="1"/>
          </p:cNvSpPr>
          <p:nvPr>
            <p:ph type="body" idx="1"/>
          </p:nvPr>
        </p:nvSpPr>
        <p:spPr>
          <a:xfrm>
            <a:off x="596900" y="2837022"/>
            <a:ext cx="10363200" cy="669607"/>
          </a:xfrm>
        </p:spPr>
        <p:txBody>
          <a:bodyPr/>
          <a:lstStyle>
            <a:lvl1pPr marL="0" indent="0" algn="l">
              <a:buNone/>
              <a:defRPr sz="3500">
                <a:solidFill>
                  <a:srgbClr val="0072C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152880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A3A416-D561-1A4B-B122-A34A9B3B13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119" y="172124"/>
            <a:ext cx="2122553" cy="592941"/>
          </a:xfrm>
          <a:prstGeom prst="rect">
            <a:avLst/>
          </a:prstGeom>
        </p:spPr>
      </p:pic>
    </p:spTree>
    <p:extLst>
      <p:ext uri="{BB962C8B-B14F-4D97-AF65-F5344CB8AC3E}">
        <p14:creationId xmlns:p14="http://schemas.microsoft.com/office/powerpoint/2010/main" val="25184906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Title Placeholder 1">
            <a:extLst>
              <a:ext uri="{FF2B5EF4-FFF2-40B4-BE49-F238E27FC236}">
                <a16:creationId xmlns:a16="http://schemas.microsoft.com/office/drawing/2014/main" id="{AC16C461-EE8C-41C4-9715-FD7ED9667068}"/>
              </a:ext>
            </a:extLst>
          </p:cNvPr>
          <p:cNvSpPr>
            <a:spLocks noGrp="1"/>
          </p:cNvSpPr>
          <p:nvPr>
            <p:ph type="title"/>
          </p:nvPr>
        </p:nvSpPr>
        <p:spPr bwMode="auto">
          <a:xfrm>
            <a:off x="609600" y="979489"/>
            <a:ext cx="9304867"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Click to edit Master title style</a:t>
            </a:r>
            <a:endParaRPr lang="en-GB" altLang="en-US" dirty="0"/>
          </a:p>
        </p:txBody>
      </p:sp>
      <p:sp>
        <p:nvSpPr>
          <p:cNvPr id="10243" name="Text Placeholder 2">
            <a:extLst>
              <a:ext uri="{FF2B5EF4-FFF2-40B4-BE49-F238E27FC236}">
                <a16:creationId xmlns:a16="http://schemas.microsoft.com/office/drawing/2014/main" id="{EFA73C14-BB85-4DC3-B2FD-ED9FA36B610F}"/>
              </a:ext>
            </a:extLst>
          </p:cNvPr>
          <p:cNvSpPr>
            <a:spLocks noGrp="1"/>
          </p:cNvSpPr>
          <p:nvPr>
            <p:ph type="body" idx="1"/>
          </p:nvPr>
        </p:nvSpPr>
        <p:spPr bwMode="auto">
          <a:xfrm>
            <a:off x="609600" y="2089150"/>
            <a:ext cx="9304867" cy="335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175447468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hdr="0" ftr="0" dt="0"/>
  <p:txStyles>
    <p:titleStyle>
      <a:lvl1pPr algn="l" defTabSz="457200" rtl="0" eaLnBrk="1" fontAlgn="base" hangingPunct="1">
        <a:spcBef>
          <a:spcPct val="0"/>
        </a:spcBef>
        <a:spcAft>
          <a:spcPct val="0"/>
        </a:spcAft>
        <a:defRPr sz="3800" b="1" kern="1200">
          <a:solidFill>
            <a:srgbClr val="0072C6"/>
          </a:solidFill>
          <a:latin typeface="+mj-lt"/>
          <a:ea typeface="+mj-ea"/>
          <a:cs typeface="+mj-cs"/>
        </a:defRPr>
      </a:lvl1pPr>
      <a:lvl2pPr algn="l" defTabSz="457200" rtl="0" eaLnBrk="1" fontAlgn="base" hangingPunct="1">
        <a:spcBef>
          <a:spcPct val="0"/>
        </a:spcBef>
        <a:spcAft>
          <a:spcPct val="0"/>
        </a:spcAft>
        <a:defRPr sz="3800" b="1">
          <a:solidFill>
            <a:srgbClr val="0072C6"/>
          </a:solidFill>
          <a:latin typeface="Arial" panose="020B0604020202020204" pitchFamily="34" charset="0"/>
        </a:defRPr>
      </a:lvl2pPr>
      <a:lvl3pPr algn="l" defTabSz="457200" rtl="0" eaLnBrk="1" fontAlgn="base" hangingPunct="1">
        <a:spcBef>
          <a:spcPct val="0"/>
        </a:spcBef>
        <a:spcAft>
          <a:spcPct val="0"/>
        </a:spcAft>
        <a:defRPr sz="3800" b="1">
          <a:solidFill>
            <a:srgbClr val="0072C6"/>
          </a:solidFill>
          <a:latin typeface="Arial" panose="020B0604020202020204" pitchFamily="34" charset="0"/>
        </a:defRPr>
      </a:lvl3pPr>
      <a:lvl4pPr algn="l" defTabSz="457200" rtl="0" eaLnBrk="1" fontAlgn="base" hangingPunct="1">
        <a:spcBef>
          <a:spcPct val="0"/>
        </a:spcBef>
        <a:spcAft>
          <a:spcPct val="0"/>
        </a:spcAft>
        <a:defRPr sz="3800" b="1">
          <a:solidFill>
            <a:srgbClr val="0072C6"/>
          </a:solidFill>
          <a:latin typeface="Arial" panose="020B0604020202020204" pitchFamily="34" charset="0"/>
        </a:defRPr>
      </a:lvl4pPr>
      <a:lvl5pPr algn="l" defTabSz="457200" rtl="0" eaLnBrk="1" fontAlgn="base" hangingPunct="1">
        <a:spcBef>
          <a:spcPct val="0"/>
        </a:spcBef>
        <a:spcAft>
          <a:spcPct val="0"/>
        </a:spcAft>
        <a:defRPr sz="3800" b="1">
          <a:solidFill>
            <a:srgbClr val="0072C6"/>
          </a:solidFill>
          <a:latin typeface="Arial" panose="020B0604020202020204" pitchFamily="34" charset="0"/>
        </a:defRPr>
      </a:lvl5pPr>
      <a:lvl6pPr marL="457200" algn="l" defTabSz="457200" rtl="0" eaLnBrk="1" fontAlgn="base" hangingPunct="1">
        <a:spcBef>
          <a:spcPct val="0"/>
        </a:spcBef>
        <a:spcAft>
          <a:spcPct val="0"/>
        </a:spcAft>
        <a:defRPr sz="3800" b="1">
          <a:solidFill>
            <a:srgbClr val="0072C6"/>
          </a:solidFill>
          <a:latin typeface="Arial" panose="020B0604020202020204" pitchFamily="34" charset="0"/>
        </a:defRPr>
      </a:lvl6pPr>
      <a:lvl7pPr marL="914400" algn="l" defTabSz="457200" rtl="0" eaLnBrk="1" fontAlgn="base" hangingPunct="1">
        <a:spcBef>
          <a:spcPct val="0"/>
        </a:spcBef>
        <a:spcAft>
          <a:spcPct val="0"/>
        </a:spcAft>
        <a:defRPr sz="3800" b="1">
          <a:solidFill>
            <a:srgbClr val="0072C6"/>
          </a:solidFill>
          <a:latin typeface="Arial" panose="020B0604020202020204" pitchFamily="34" charset="0"/>
        </a:defRPr>
      </a:lvl7pPr>
      <a:lvl8pPr marL="1371600" algn="l" defTabSz="457200" rtl="0" eaLnBrk="1" fontAlgn="base" hangingPunct="1">
        <a:spcBef>
          <a:spcPct val="0"/>
        </a:spcBef>
        <a:spcAft>
          <a:spcPct val="0"/>
        </a:spcAft>
        <a:defRPr sz="3800" b="1">
          <a:solidFill>
            <a:srgbClr val="0072C6"/>
          </a:solidFill>
          <a:latin typeface="Arial" panose="020B0604020202020204" pitchFamily="34" charset="0"/>
        </a:defRPr>
      </a:lvl8pPr>
      <a:lvl9pPr marL="1828800" algn="l" defTabSz="457200" rtl="0" eaLnBrk="1" fontAlgn="base" hangingPunct="1">
        <a:spcBef>
          <a:spcPct val="0"/>
        </a:spcBef>
        <a:spcAft>
          <a:spcPct val="0"/>
        </a:spcAft>
        <a:defRPr sz="3800" b="1">
          <a:solidFill>
            <a:srgbClr val="0072C6"/>
          </a:solidFill>
          <a:latin typeface="Arial" panose="020B0604020202020204" pitchFamily="34" charset="0"/>
        </a:defRPr>
      </a:lvl9pPr>
    </p:titleStyle>
    <p:bodyStyle>
      <a:lvl1pPr marL="177800" indent="-177800" algn="l" defTabSz="457200" rtl="0" eaLnBrk="1" fontAlgn="base" hangingPunct="1">
        <a:spcBef>
          <a:spcPts val="800"/>
        </a:spcBef>
        <a:spcAft>
          <a:spcPts val="800"/>
        </a:spcAft>
        <a:buClr>
          <a:srgbClr val="0072C6"/>
        </a:buClr>
        <a:buFont typeface="Arial" panose="020B0604020202020204" pitchFamily="34" charset="0"/>
        <a:buChar char="•"/>
        <a:defRPr sz="2200" kern="1200">
          <a:solidFill>
            <a:schemeClr val="tx1"/>
          </a:solidFill>
          <a:latin typeface="+mn-lt"/>
          <a:ea typeface="+mn-ea"/>
          <a:cs typeface="+mn-cs"/>
        </a:defRPr>
      </a:lvl1pPr>
      <a:lvl2pPr marL="447675" indent="-269875" algn="l" defTabSz="457200" rtl="0" eaLnBrk="1" fontAlgn="base" hangingPunct="1">
        <a:spcBef>
          <a:spcPts val="400"/>
        </a:spcBef>
        <a:spcAft>
          <a:spcPct val="0"/>
        </a:spcAft>
        <a:buFont typeface="Arial" panose="020B0604020202020204" pitchFamily="34" charset="0"/>
        <a:buChar char="–"/>
        <a:defRPr sz="2200" kern="1200">
          <a:solidFill>
            <a:schemeClr val="tx1"/>
          </a:solidFill>
          <a:latin typeface="+mn-lt"/>
          <a:ea typeface="+mn-ea"/>
          <a:cs typeface="+mn-cs"/>
        </a:defRPr>
      </a:lvl2pPr>
      <a:lvl3pPr marL="625475" indent="-177800" algn="l" defTabSz="457200" rtl="0" eaLnBrk="1" fontAlgn="base" hangingPunct="1">
        <a:spcBef>
          <a:spcPts val="400"/>
        </a:spcBef>
        <a:spcAft>
          <a:spcPct val="0"/>
        </a:spcAft>
        <a:buFont typeface="Lucida Grande"/>
        <a:buChar char="–"/>
        <a:defRPr sz="2200" kern="1200">
          <a:solidFill>
            <a:schemeClr val="tx1"/>
          </a:solidFill>
          <a:latin typeface="+mn-lt"/>
          <a:ea typeface="+mn-ea"/>
          <a:cs typeface="+mn-cs"/>
        </a:defRPr>
      </a:lvl3pPr>
      <a:lvl4pPr marL="895350" indent="-269875" algn="l" defTabSz="457200" rtl="0" eaLnBrk="1" fontAlgn="base" hangingPunct="1">
        <a:spcBef>
          <a:spcPts val="400"/>
        </a:spcBef>
        <a:spcAft>
          <a:spcPct val="0"/>
        </a:spcAft>
        <a:buFont typeface="Lucida Grande"/>
        <a:buChar char="–"/>
        <a:defRPr sz="2200" kern="1200">
          <a:solidFill>
            <a:schemeClr val="tx1"/>
          </a:solidFill>
          <a:latin typeface="+mn-lt"/>
          <a:ea typeface="+mn-ea"/>
          <a:cs typeface="+mn-cs"/>
        </a:defRPr>
      </a:lvl4pPr>
      <a:lvl5pPr marL="1165225" indent="-269875" algn="l" defTabSz="457200" rtl="0" eaLnBrk="1" fontAlgn="base" hangingPunct="1">
        <a:spcBef>
          <a:spcPts val="400"/>
        </a:spcBef>
        <a:spcAft>
          <a:spcPct val="0"/>
        </a:spcAft>
        <a:buFont typeface="Lucida Grande"/>
        <a:buChar char="–"/>
        <a:defRPr sz="2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A2578-F4CD-9367-CA8C-0244152E439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92ABA75-D3F4-661E-85C6-56545296F7F8}"/>
              </a:ext>
            </a:extLst>
          </p:cNvPr>
          <p:cNvSpPr txBox="1"/>
          <p:nvPr/>
        </p:nvSpPr>
        <p:spPr>
          <a:xfrm>
            <a:off x="569843" y="901943"/>
            <a:ext cx="11052313" cy="3323987"/>
          </a:xfrm>
          <a:prstGeom prst="rect">
            <a:avLst/>
          </a:prstGeom>
          <a:noFill/>
        </p:spPr>
        <p:txBody>
          <a:bodyPr wrap="square">
            <a:spAutoFit/>
          </a:bodyPr>
          <a:lstStyle/>
          <a:p>
            <a:pPr algn="ctr"/>
            <a:r>
              <a:rPr lang="en-GB" sz="6600" b="0" i="0" dirty="0">
                <a:effectLst/>
                <a:latin typeface="Arial Rounded MT Bold" panose="020F0704030504030204" pitchFamily="34" charset="0"/>
              </a:rPr>
              <a:t>Communication</a:t>
            </a:r>
          </a:p>
          <a:p>
            <a:pPr algn="ctr"/>
            <a:r>
              <a:rPr lang="en-GB" sz="2400" dirty="0">
                <a:latin typeface="Arial Rounded MT Bold" panose="020F0704030504030204" pitchFamily="34" charset="0"/>
              </a:rPr>
              <a:t>with</a:t>
            </a:r>
          </a:p>
          <a:p>
            <a:pPr algn="ctr"/>
            <a:r>
              <a:rPr lang="en-GB" sz="4800" dirty="0">
                <a:latin typeface="Arial Rounded MT Bold" panose="020F0704030504030204" pitchFamily="34" charset="0"/>
              </a:rPr>
              <a:t>Collaboration</a:t>
            </a:r>
          </a:p>
          <a:p>
            <a:pPr algn="ctr"/>
            <a:r>
              <a:rPr lang="en-GB" sz="2400" dirty="0">
                <a:latin typeface="Arial Rounded MT Bold" panose="020F0704030504030204" pitchFamily="34" charset="0"/>
              </a:rPr>
              <a:t>and</a:t>
            </a:r>
          </a:p>
          <a:p>
            <a:pPr algn="ctr"/>
            <a:r>
              <a:rPr lang="en-GB" sz="4800" dirty="0">
                <a:latin typeface="Arial Rounded MT Bold" panose="020F0704030504030204" pitchFamily="34" charset="0"/>
              </a:rPr>
              <a:t>Compassion</a:t>
            </a:r>
          </a:p>
        </p:txBody>
      </p:sp>
      <p:sp>
        <p:nvSpPr>
          <p:cNvPr id="2" name="TextBox 1">
            <a:extLst>
              <a:ext uri="{FF2B5EF4-FFF2-40B4-BE49-F238E27FC236}">
                <a16:creationId xmlns:a16="http://schemas.microsoft.com/office/drawing/2014/main" id="{2F3C3784-1BA1-5335-A456-8D182730B1CF}"/>
              </a:ext>
            </a:extLst>
          </p:cNvPr>
          <p:cNvSpPr txBox="1"/>
          <p:nvPr/>
        </p:nvSpPr>
        <p:spPr>
          <a:xfrm>
            <a:off x="6913548" y="5149260"/>
            <a:ext cx="5109091" cy="923330"/>
          </a:xfrm>
          <a:prstGeom prst="rect">
            <a:avLst/>
          </a:prstGeom>
          <a:noFill/>
        </p:spPr>
        <p:txBody>
          <a:bodyPr wrap="none" rtlCol="0">
            <a:spAutoFit/>
          </a:bodyPr>
          <a:lstStyle/>
          <a:p>
            <a:r>
              <a:rPr lang="en-GB" dirty="0"/>
              <a:t>Recipient &amp; Living Donor Coordinators Induction</a:t>
            </a:r>
          </a:p>
          <a:p>
            <a:r>
              <a:rPr lang="en-GB" dirty="0"/>
              <a:t>3</a:t>
            </a:r>
            <a:r>
              <a:rPr lang="en-GB" baseline="30000" dirty="0"/>
              <a:t>rd</a:t>
            </a:r>
            <a:r>
              <a:rPr lang="en-GB" dirty="0"/>
              <a:t> October 2025</a:t>
            </a:r>
          </a:p>
          <a:p>
            <a:endParaRPr lang="en-GB" dirty="0"/>
          </a:p>
        </p:txBody>
      </p:sp>
    </p:spTree>
    <p:extLst>
      <p:ext uri="{BB962C8B-B14F-4D97-AF65-F5344CB8AC3E}">
        <p14:creationId xmlns:p14="http://schemas.microsoft.com/office/powerpoint/2010/main" val="3345150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92C9E0-F22C-8DBC-CC1B-A1935ABBC98C}"/>
              </a:ext>
            </a:extLst>
          </p:cNvPr>
          <p:cNvPicPr>
            <a:picLocks noChangeAspect="1"/>
          </p:cNvPicPr>
          <p:nvPr/>
        </p:nvPicPr>
        <p:blipFill>
          <a:blip r:embed="rId2"/>
          <a:stretch>
            <a:fillRect/>
          </a:stretch>
        </p:blipFill>
        <p:spPr>
          <a:xfrm>
            <a:off x="670133" y="889519"/>
            <a:ext cx="4205792" cy="2323700"/>
          </a:xfrm>
          <a:prstGeom prst="rect">
            <a:avLst/>
          </a:prstGeom>
        </p:spPr>
      </p:pic>
      <p:pic>
        <p:nvPicPr>
          <p:cNvPr id="3" name="Picture 2">
            <a:extLst>
              <a:ext uri="{FF2B5EF4-FFF2-40B4-BE49-F238E27FC236}">
                <a16:creationId xmlns:a16="http://schemas.microsoft.com/office/drawing/2014/main" id="{3BB71D88-A523-077A-5B9C-1BAB0EA48948}"/>
              </a:ext>
            </a:extLst>
          </p:cNvPr>
          <p:cNvPicPr>
            <a:picLocks noChangeAspect="1"/>
          </p:cNvPicPr>
          <p:nvPr/>
        </p:nvPicPr>
        <p:blipFill>
          <a:blip r:embed="rId3"/>
          <a:stretch>
            <a:fillRect/>
          </a:stretch>
        </p:blipFill>
        <p:spPr>
          <a:xfrm>
            <a:off x="437757" y="3429000"/>
            <a:ext cx="4670544" cy="3940288"/>
          </a:xfrm>
          <a:prstGeom prst="rect">
            <a:avLst/>
          </a:prstGeom>
        </p:spPr>
      </p:pic>
      <p:pic>
        <p:nvPicPr>
          <p:cNvPr id="4" name="Picture 3">
            <a:extLst>
              <a:ext uri="{FF2B5EF4-FFF2-40B4-BE49-F238E27FC236}">
                <a16:creationId xmlns:a16="http://schemas.microsoft.com/office/drawing/2014/main" id="{0DDD0694-EFA0-974D-0802-B06E65727306}"/>
              </a:ext>
            </a:extLst>
          </p:cNvPr>
          <p:cNvPicPr>
            <a:picLocks noChangeAspect="1"/>
          </p:cNvPicPr>
          <p:nvPr/>
        </p:nvPicPr>
        <p:blipFill>
          <a:blip r:embed="rId4"/>
          <a:stretch>
            <a:fillRect/>
          </a:stretch>
        </p:blipFill>
        <p:spPr>
          <a:xfrm>
            <a:off x="5870197" y="1402222"/>
            <a:ext cx="5068420" cy="5081123"/>
          </a:xfrm>
          <a:prstGeom prst="rect">
            <a:avLst/>
          </a:prstGeom>
        </p:spPr>
      </p:pic>
    </p:spTree>
    <p:extLst>
      <p:ext uri="{BB962C8B-B14F-4D97-AF65-F5344CB8AC3E}">
        <p14:creationId xmlns:p14="http://schemas.microsoft.com/office/powerpoint/2010/main" val="3701541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2B3D1D1-E188-F6E3-37B5-91B7D86E5F88}"/>
              </a:ext>
            </a:extLst>
          </p:cNvPr>
          <p:cNvPicPr>
            <a:picLocks noChangeAspect="1"/>
          </p:cNvPicPr>
          <p:nvPr/>
        </p:nvPicPr>
        <p:blipFill>
          <a:blip r:embed="rId2"/>
          <a:stretch>
            <a:fillRect/>
          </a:stretch>
        </p:blipFill>
        <p:spPr>
          <a:xfrm>
            <a:off x="388258" y="2162087"/>
            <a:ext cx="4622427" cy="3429000"/>
          </a:xfrm>
          <a:prstGeom prst="rect">
            <a:avLst/>
          </a:prstGeom>
        </p:spPr>
      </p:pic>
      <p:pic>
        <p:nvPicPr>
          <p:cNvPr id="3" name="Picture 2">
            <a:extLst>
              <a:ext uri="{FF2B5EF4-FFF2-40B4-BE49-F238E27FC236}">
                <a16:creationId xmlns:a16="http://schemas.microsoft.com/office/drawing/2014/main" id="{C7FC30BD-50D3-BFB6-BDBB-960EBF2E0786}"/>
              </a:ext>
            </a:extLst>
          </p:cNvPr>
          <p:cNvPicPr>
            <a:picLocks noChangeAspect="1"/>
          </p:cNvPicPr>
          <p:nvPr/>
        </p:nvPicPr>
        <p:blipFill>
          <a:blip r:embed="rId3"/>
          <a:stretch>
            <a:fillRect/>
          </a:stretch>
        </p:blipFill>
        <p:spPr>
          <a:xfrm>
            <a:off x="6660108" y="2162087"/>
            <a:ext cx="5143634" cy="3310713"/>
          </a:xfrm>
          <a:prstGeom prst="rect">
            <a:avLst/>
          </a:prstGeom>
        </p:spPr>
      </p:pic>
    </p:spTree>
    <p:extLst>
      <p:ext uri="{BB962C8B-B14F-4D97-AF65-F5344CB8AC3E}">
        <p14:creationId xmlns:p14="http://schemas.microsoft.com/office/powerpoint/2010/main" val="551690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7E169E-752D-0D51-F3EB-AB88A2ECD39A}"/>
              </a:ext>
            </a:extLst>
          </p:cNvPr>
          <p:cNvPicPr>
            <a:picLocks noChangeAspect="1"/>
          </p:cNvPicPr>
          <p:nvPr/>
        </p:nvPicPr>
        <p:blipFill>
          <a:blip r:embed="rId2"/>
          <a:stretch>
            <a:fillRect/>
          </a:stretch>
        </p:blipFill>
        <p:spPr>
          <a:xfrm>
            <a:off x="185336" y="2137340"/>
            <a:ext cx="6225503" cy="3314878"/>
          </a:xfrm>
          <a:prstGeom prst="rect">
            <a:avLst/>
          </a:prstGeom>
        </p:spPr>
      </p:pic>
      <p:pic>
        <p:nvPicPr>
          <p:cNvPr id="3" name="Picture 2">
            <a:extLst>
              <a:ext uri="{FF2B5EF4-FFF2-40B4-BE49-F238E27FC236}">
                <a16:creationId xmlns:a16="http://schemas.microsoft.com/office/drawing/2014/main" id="{8879465C-D5A2-FA28-1186-C0B926D9592B}"/>
              </a:ext>
            </a:extLst>
          </p:cNvPr>
          <p:cNvPicPr>
            <a:picLocks noChangeAspect="1"/>
          </p:cNvPicPr>
          <p:nvPr/>
        </p:nvPicPr>
        <p:blipFill>
          <a:blip r:embed="rId3"/>
          <a:srcRect t="12960"/>
          <a:stretch>
            <a:fillRect/>
          </a:stretch>
        </p:blipFill>
        <p:spPr>
          <a:xfrm>
            <a:off x="6627810" y="1458566"/>
            <a:ext cx="5105566" cy="5012007"/>
          </a:xfrm>
          <a:prstGeom prst="rect">
            <a:avLst/>
          </a:prstGeom>
        </p:spPr>
      </p:pic>
    </p:spTree>
    <p:extLst>
      <p:ext uri="{BB962C8B-B14F-4D97-AF65-F5344CB8AC3E}">
        <p14:creationId xmlns:p14="http://schemas.microsoft.com/office/powerpoint/2010/main" val="2826187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9A9B592-460F-03B5-880A-CADF67D82937}"/>
              </a:ext>
            </a:extLst>
          </p:cNvPr>
          <p:cNvSpPr txBox="1"/>
          <p:nvPr/>
        </p:nvSpPr>
        <p:spPr>
          <a:xfrm>
            <a:off x="307648" y="640934"/>
            <a:ext cx="3724609" cy="523220"/>
          </a:xfrm>
          <a:prstGeom prst="rect">
            <a:avLst/>
          </a:prstGeom>
          <a:noFill/>
        </p:spPr>
        <p:txBody>
          <a:bodyPr wrap="none" rtlCol="0">
            <a:spAutoFit/>
          </a:bodyPr>
          <a:lstStyle/>
          <a:p>
            <a:r>
              <a:rPr lang="en-GB" sz="2800" dirty="0">
                <a:latin typeface="Arial Rounded MT Bold" panose="020F0704030504030204" pitchFamily="34" charset="0"/>
              </a:rPr>
              <a:t>Takeaway Messages</a:t>
            </a:r>
          </a:p>
        </p:txBody>
      </p:sp>
      <p:sp>
        <p:nvSpPr>
          <p:cNvPr id="4" name="TextBox 3">
            <a:extLst>
              <a:ext uri="{FF2B5EF4-FFF2-40B4-BE49-F238E27FC236}">
                <a16:creationId xmlns:a16="http://schemas.microsoft.com/office/drawing/2014/main" id="{5A3AFE1D-E03B-ABC9-678C-FB3E4666D9D1}"/>
              </a:ext>
            </a:extLst>
          </p:cNvPr>
          <p:cNvSpPr txBox="1"/>
          <p:nvPr/>
        </p:nvSpPr>
        <p:spPr>
          <a:xfrm>
            <a:off x="837488" y="1726250"/>
            <a:ext cx="9588382" cy="4154984"/>
          </a:xfrm>
          <a:prstGeom prst="rect">
            <a:avLst/>
          </a:prstGeom>
          <a:noFill/>
        </p:spPr>
        <p:txBody>
          <a:bodyPr wrap="square" rtlCol="0">
            <a:spAutoFit/>
          </a:bodyPr>
          <a:lstStyle/>
          <a:p>
            <a:r>
              <a:rPr lang="en-GB" sz="2400" dirty="0">
                <a:latin typeface="Arial Rounded MT Bold" panose="020F0704030504030204" pitchFamily="34" charset="0"/>
              </a:rPr>
              <a:t>Clarity – remember, not everyone speaks your code</a:t>
            </a:r>
          </a:p>
          <a:p>
            <a:endParaRPr lang="en-GB" sz="2400" dirty="0">
              <a:latin typeface="Arial Rounded MT Bold" panose="020F0704030504030204" pitchFamily="34" charset="0"/>
            </a:endParaRPr>
          </a:p>
          <a:p>
            <a:r>
              <a:rPr lang="en-GB" sz="2400" dirty="0">
                <a:latin typeface="Arial Rounded MT Bold" panose="020F0704030504030204" pitchFamily="34" charset="0"/>
              </a:rPr>
              <a:t>Civility – how you say something is just as important as what you say</a:t>
            </a:r>
          </a:p>
          <a:p>
            <a:endParaRPr lang="en-GB" sz="2400" dirty="0">
              <a:latin typeface="Arial Rounded MT Bold" panose="020F0704030504030204" pitchFamily="34" charset="0"/>
            </a:endParaRPr>
          </a:p>
          <a:p>
            <a:r>
              <a:rPr lang="en-GB" sz="2400" dirty="0">
                <a:latin typeface="Arial Rounded MT Bold" panose="020F0704030504030204" pitchFamily="34" charset="0"/>
              </a:rPr>
              <a:t>Compassion – for your patient, for the donor (and family), yourself and each other</a:t>
            </a:r>
          </a:p>
          <a:p>
            <a:endParaRPr lang="en-GB" sz="2400" dirty="0">
              <a:latin typeface="Arial Rounded MT Bold" panose="020F0704030504030204" pitchFamily="34" charset="0"/>
            </a:endParaRPr>
          </a:p>
          <a:p>
            <a:r>
              <a:rPr lang="en-GB" sz="2400" dirty="0">
                <a:latin typeface="Arial Rounded MT Bold" panose="020F0704030504030204" pitchFamily="34" charset="0"/>
              </a:rPr>
              <a:t>Compromise - remember the bigger picture! We are all trying to achieve the best outcomes, and give and take is always necessary</a:t>
            </a:r>
          </a:p>
        </p:txBody>
      </p:sp>
    </p:spTree>
    <p:extLst>
      <p:ext uri="{BB962C8B-B14F-4D97-AF65-F5344CB8AC3E}">
        <p14:creationId xmlns:p14="http://schemas.microsoft.com/office/powerpoint/2010/main" val="2664849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7AAB2A-9AEF-CEF5-D76C-7D6009196831}"/>
              </a:ext>
            </a:extLst>
          </p:cNvPr>
          <p:cNvPicPr>
            <a:picLocks noChangeAspect="1"/>
          </p:cNvPicPr>
          <p:nvPr/>
        </p:nvPicPr>
        <p:blipFill>
          <a:blip r:embed="rId2"/>
          <a:stretch>
            <a:fillRect/>
          </a:stretch>
        </p:blipFill>
        <p:spPr>
          <a:xfrm>
            <a:off x="-168459" y="1392965"/>
            <a:ext cx="4954464" cy="3614323"/>
          </a:xfrm>
          <a:prstGeom prst="rect">
            <a:avLst/>
          </a:prstGeom>
        </p:spPr>
      </p:pic>
      <p:sp>
        <p:nvSpPr>
          <p:cNvPr id="4" name="TextBox 3">
            <a:extLst>
              <a:ext uri="{FF2B5EF4-FFF2-40B4-BE49-F238E27FC236}">
                <a16:creationId xmlns:a16="http://schemas.microsoft.com/office/drawing/2014/main" id="{9642ED97-1922-CA23-BD3A-2528C0C06C64}"/>
              </a:ext>
            </a:extLst>
          </p:cNvPr>
          <p:cNvSpPr txBox="1"/>
          <p:nvPr/>
        </p:nvSpPr>
        <p:spPr>
          <a:xfrm>
            <a:off x="5488364" y="917912"/>
            <a:ext cx="6096000" cy="5940088"/>
          </a:xfrm>
          <a:prstGeom prst="rect">
            <a:avLst/>
          </a:prstGeom>
          <a:noFill/>
        </p:spPr>
        <p:txBody>
          <a:bodyPr wrap="square">
            <a:spAutoFit/>
          </a:bodyPr>
          <a:lstStyle/>
          <a:p>
            <a:pPr algn="l" rtl="0" fontAlgn="base">
              <a:buNone/>
            </a:pPr>
            <a:r>
              <a:rPr lang="en-GB" sz="2800" b="1" i="0" dirty="0">
                <a:solidFill>
                  <a:srgbClr val="000000"/>
                </a:solidFill>
                <a:effectLst/>
                <a:latin typeface="Arial Rounded MT Bold" panose="020F0704030504030204" pitchFamily="34" charset="0"/>
              </a:rPr>
              <a:t>What Is Civility Saves Lives?</a:t>
            </a:r>
            <a:endParaRPr lang="en-GB" sz="2800" b="0" i="0" dirty="0">
              <a:solidFill>
                <a:srgbClr val="FFFFFF"/>
              </a:solidFill>
              <a:effectLst/>
              <a:latin typeface="Arial Rounded MT Bold" panose="020F0704030504030204" pitchFamily="34" charset="0"/>
            </a:endParaRPr>
          </a:p>
          <a:p>
            <a:pPr algn="l" rtl="0" fontAlgn="base">
              <a:buNone/>
            </a:pPr>
            <a:r>
              <a:rPr lang="en-GB" sz="2800" b="1" i="0" dirty="0">
                <a:solidFill>
                  <a:srgbClr val="000000"/>
                </a:solidFill>
                <a:effectLst/>
                <a:latin typeface="Arial Rounded MT Bold" panose="020F0704030504030204" pitchFamily="34" charset="0"/>
              </a:rPr>
              <a:t>A Movement Backed by Research and Built by Healthcare Professionals</a:t>
            </a:r>
            <a:endParaRPr lang="en-GB" sz="2800" b="0" i="0" dirty="0">
              <a:solidFill>
                <a:srgbClr val="D5D5D5"/>
              </a:solidFill>
              <a:effectLst/>
              <a:latin typeface="Arial Rounded MT Bold" panose="020F0704030504030204" pitchFamily="34" charset="0"/>
            </a:endParaRPr>
          </a:p>
          <a:p>
            <a:pPr algn="l" rtl="0" fontAlgn="base">
              <a:buNone/>
            </a:pPr>
            <a:br>
              <a:rPr lang="en-GB" sz="2800" b="0" i="0" dirty="0">
                <a:solidFill>
                  <a:srgbClr val="D5D5D5"/>
                </a:solidFill>
                <a:effectLst/>
                <a:latin typeface="Arial Rounded MT Bold" panose="020F0704030504030204" pitchFamily="34" charset="0"/>
              </a:rPr>
            </a:br>
            <a:r>
              <a:rPr lang="en-GB" sz="2000" b="0" i="0" dirty="0">
                <a:solidFill>
                  <a:srgbClr val="000000"/>
                </a:solidFill>
                <a:effectLst/>
                <a:latin typeface="Arial Rounded MT Bold" panose="020F0704030504030204" pitchFamily="34" charset="0"/>
              </a:rPr>
              <a:t>Civility Saves Lives is a clinician-led initiative that raises awareness of the profound impact that behaviour, including rudeness has on performance, wellbeing, and patient safety within a healthcare setting.</a:t>
            </a:r>
            <a:endParaRPr lang="en-GB" sz="2000" b="0" i="0" dirty="0">
              <a:solidFill>
                <a:srgbClr val="D5D5D5"/>
              </a:solidFill>
              <a:effectLst/>
              <a:latin typeface="Arial Rounded MT Bold" panose="020F0704030504030204" pitchFamily="34" charset="0"/>
            </a:endParaRPr>
          </a:p>
          <a:p>
            <a:pPr algn="l" rtl="0" fontAlgn="base">
              <a:buNone/>
            </a:pPr>
            <a:r>
              <a:rPr lang="en-GB" sz="2000" b="0" i="0" dirty="0">
                <a:solidFill>
                  <a:srgbClr val="000000"/>
                </a:solidFill>
                <a:effectLst/>
                <a:latin typeface="Arial Rounded MT Bold" panose="020F0704030504030204" pitchFamily="34" charset="0"/>
              </a:rPr>
              <a:t>​</a:t>
            </a:r>
            <a:endParaRPr lang="en-GB" sz="2000" b="0" i="0" dirty="0">
              <a:solidFill>
                <a:srgbClr val="D5D5D5"/>
              </a:solidFill>
              <a:effectLst/>
              <a:latin typeface="Arial Rounded MT Bold" panose="020F0704030504030204" pitchFamily="34" charset="0"/>
            </a:endParaRPr>
          </a:p>
          <a:p>
            <a:pPr algn="l" rtl="0" fontAlgn="base">
              <a:buNone/>
            </a:pPr>
            <a:r>
              <a:rPr lang="en-GB" sz="2000" b="0" i="0" dirty="0">
                <a:solidFill>
                  <a:srgbClr val="000000"/>
                </a:solidFill>
                <a:effectLst/>
                <a:latin typeface="Arial Rounded MT Bold" panose="020F0704030504030204" pitchFamily="34" charset="0"/>
              </a:rPr>
              <a:t>Our message is simple: how we treat each other at work matters. Even small acts of incivility can reduce diagnostic accuracy, worsen outcomes, and drive staff away. But respectful, compassionate communication creates safer, more effective teams.</a:t>
            </a:r>
            <a:endParaRPr lang="en-GB" sz="2000" b="0" i="0" dirty="0">
              <a:solidFill>
                <a:srgbClr val="D5D5D5"/>
              </a:solidFill>
              <a:effectLst/>
              <a:latin typeface="Arial Rounded MT Bold" panose="020F0704030504030204" pitchFamily="34" charset="0"/>
            </a:endParaRPr>
          </a:p>
        </p:txBody>
      </p:sp>
    </p:spTree>
    <p:extLst>
      <p:ext uri="{BB962C8B-B14F-4D97-AF65-F5344CB8AC3E}">
        <p14:creationId xmlns:p14="http://schemas.microsoft.com/office/powerpoint/2010/main" val="3293938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61054-F3F4-D743-121F-DBFD5829C6A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A694222-A74B-DC92-C6C2-D50F96035727}"/>
              </a:ext>
            </a:extLst>
          </p:cNvPr>
          <p:cNvPicPr>
            <a:picLocks noChangeAspect="1"/>
          </p:cNvPicPr>
          <p:nvPr/>
        </p:nvPicPr>
        <p:blipFill>
          <a:blip r:embed="rId2"/>
          <a:stretch>
            <a:fillRect/>
          </a:stretch>
        </p:blipFill>
        <p:spPr>
          <a:xfrm>
            <a:off x="262456" y="133350"/>
            <a:ext cx="2686050" cy="6724650"/>
          </a:xfrm>
          <a:prstGeom prst="rect">
            <a:avLst/>
          </a:prstGeom>
        </p:spPr>
      </p:pic>
      <p:sp>
        <p:nvSpPr>
          <p:cNvPr id="3" name="Title 1">
            <a:extLst>
              <a:ext uri="{FF2B5EF4-FFF2-40B4-BE49-F238E27FC236}">
                <a16:creationId xmlns:a16="http://schemas.microsoft.com/office/drawing/2014/main" id="{3D9E906E-2A80-3305-4A3C-6AF526A937C3}"/>
              </a:ext>
            </a:extLst>
          </p:cNvPr>
          <p:cNvSpPr txBox="1">
            <a:spLocks noChangeArrowheads="1"/>
          </p:cNvSpPr>
          <p:nvPr/>
        </p:nvSpPr>
        <p:spPr bwMode="auto">
          <a:xfrm>
            <a:off x="5222287" y="133350"/>
            <a:ext cx="5099196" cy="58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800"/>
              </a:spcBef>
              <a:spcAft>
                <a:spcPts val="800"/>
              </a:spcAft>
              <a:buClr>
                <a:srgbClr val="0072C6"/>
              </a:buClr>
              <a:buFont typeface="Arial" panose="020B0604020202020204" pitchFamily="34" charset="0"/>
              <a:buChar char="•"/>
              <a:defRPr sz="2200">
                <a:solidFill>
                  <a:schemeClr val="tx1"/>
                </a:solidFill>
                <a:latin typeface="Arial" panose="020B0604020202020204" pitchFamily="34" charset="0"/>
              </a:defRPr>
            </a:lvl1pPr>
            <a:lvl2pPr marL="447675" indent="-269875">
              <a:spcBef>
                <a:spcPts val="400"/>
              </a:spcBef>
              <a:buFont typeface="Arial" panose="020B0604020202020204" pitchFamily="34" charset="0"/>
              <a:buChar char="–"/>
              <a:defRPr sz="2200">
                <a:solidFill>
                  <a:schemeClr val="tx1"/>
                </a:solidFill>
                <a:latin typeface="Arial" panose="020B0604020202020204" pitchFamily="34" charset="0"/>
              </a:defRPr>
            </a:lvl2pPr>
            <a:lvl3pPr marL="625475" indent="-177800">
              <a:spcBef>
                <a:spcPts val="400"/>
              </a:spcBef>
              <a:buFont typeface="Lucida Grande"/>
              <a:buChar char="–"/>
              <a:defRPr sz="2200">
                <a:solidFill>
                  <a:schemeClr val="tx1"/>
                </a:solidFill>
                <a:latin typeface="Arial" panose="020B0604020202020204" pitchFamily="34" charset="0"/>
              </a:defRPr>
            </a:lvl3pPr>
            <a:lvl4pPr marL="895350" indent="-269875">
              <a:spcBef>
                <a:spcPts val="400"/>
              </a:spcBef>
              <a:buFont typeface="Lucida Grande"/>
              <a:buChar char="–"/>
              <a:defRPr sz="2200">
                <a:solidFill>
                  <a:schemeClr val="tx1"/>
                </a:solidFill>
                <a:latin typeface="Arial" panose="020B0604020202020204" pitchFamily="34" charset="0"/>
              </a:defRPr>
            </a:lvl4pPr>
            <a:lvl5pPr marL="1165225" indent="-269875">
              <a:spcBef>
                <a:spcPts val="400"/>
              </a:spcBef>
              <a:buFont typeface="Lucida Grande"/>
              <a:buChar char="–"/>
              <a:defRPr sz="2200">
                <a:solidFill>
                  <a:schemeClr val="tx1"/>
                </a:solidFill>
                <a:latin typeface="Arial" panose="020B0604020202020204" pitchFamily="34" charset="0"/>
              </a:defRPr>
            </a:lvl5pPr>
            <a:lvl6pPr marL="1622425" indent="-269875" defTabSz="457200" eaLnBrk="0" fontAlgn="base" hangingPunct="0">
              <a:spcBef>
                <a:spcPts val="400"/>
              </a:spcBef>
              <a:spcAft>
                <a:spcPct val="0"/>
              </a:spcAft>
              <a:buFont typeface="Lucida Grande"/>
              <a:buChar char="–"/>
              <a:defRPr sz="2200">
                <a:solidFill>
                  <a:schemeClr val="tx1"/>
                </a:solidFill>
                <a:latin typeface="Arial" panose="020B0604020202020204" pitchFamily="34" charset="0"/>
              </a:defRPr>
            </a:lvl6pPr>
            <a:lvl7pPr marL="2079625" indent="-269875" defTabSz="457200" eaLnBrk="0" fontAlgn="base" hangingPunct="0">
              <a:spcBef>
                <a:spcPts val="400"/>
              </a:spcBef>
              <a:spcAft>
                <a:spcPct val="0"/>
              </a:spcAft>
              <a:buFont typeface="Lucida Grande"/>
              <a:buChar char="–"/>
              <a:defRPr sz="2200">
                <a:solidFill>
                  <a:schemeClr val="tx1"/>
                </a:solidFill>
                <a:latin typeface="Arial" panose="020B0604020202020204" pitchFamily="34" charset="0"/>
              </a:defRPr>
            </a:lvl7pPr>
            <a:lvl8pPr marL="2536825" indent="-269875" defTabSz="457200" eaLnBrk="0" fontAlgn="base" hangingPunct="0">
              <a:spcBef>
                <a:spcPts val="400"/>
              </a:spcBef>
              <a:spcAft>
                <a:spcPct val="0"/>
              </a:spcAft>
              <a:buFont typeface="Lucida Grande"/>
              <a:buChar char="–"/>
              <a:defRPr sz="2200">
                <a:solidFill>
                  <a:schemeClr val="tx1"/>
                </a:solidFill>
                <a:latin typeface="Arial" panose="020B0604020202020204" pitchFamily="34" charset="0"/>
              </a:defRPr>
            </a:lvl8pPr>
            <a:lvl9pPr marL="2994025" indent="-269875" defTabSz="457200" eaLnBrk="0" fontAlgn="base" hangingPunct="0">
              <a:spcBef>
                <a:spcPts val="400"/>
              </a:spcBef>
              <a:spcAft>
                <a:spcPct val="0"/>
              </a:spcAft>
              <a:buFont typeface="Lucida Grande"/>
              <a:buChar char="–"/>
              <a:defRPr sz="2200">
                <a:solidFill>
                  <a:schemeClr val="tx1"/>
                </a:solidFill>
                <a:latin typeface="Arial" panose="020B0604020202020204" pitchFamily="34" charset="0"/>
              </a:defRPr>
            </a:lvl9pPr>
          </a:lstStyle>
          <a:p>
            <a:pPr>
              <a:spcBef>
                <a:spcPct val="0"/>
              </a:spcBef>
              <a:spcAft>
                <a:spcPct val="0"/>
              </a:spcAft>
              <a:buClrTx/>
              <a:buFontTx/>
              <a:buNone/>
            </a:pPr>
            <a:r>
              <a:rPr lang="en-GB" altLang="en-US" sz="3200" b="1" dirty="0">
                <a:latin typeface="Arial Rounded MT Bold" panose="020F0704030504030204" pitchFamily="34" charset="0"/>
              </a:rPr>
              <a:t>Impact of Incivility</a:t>
            </a:r>
          </a:p>
        </p:txBody>
      </p:sp>
      <p:sp>
        <p:nvSpPr>
          <p:cNvPr id="4" name="TextBox 3">
            <a:extLst>
              <a:ext uri="{FF2B5EF4-FFF2-40B4-BE49-F238E27FC236}">
                <a16:creationId xmlns:a16="http://schemas.microsoft.com/office/drawing/2014/main" id="{9F08563D-F649-F34E-42F9-123B4E6CB5AE}"/>
              </a:ext>
            </a:extLst>
          </p:cNvPr>
          <p:cNvSpPr txBox="1"/>
          <p:nvPr/>
        </p:nvSpPr>
        <p:spPr>
          <a:xfrm>
            <a:off x="3545498" y="933385"/>
            <a:ext cx="7182858" cy="1077218"/>
          </a:xfrm>
          <a:prstGeom prst="rect">
            <a:avLst/>
          </a:prstGeom>
          <a:noFill/>
        </p:spPr>
        <p:txBody>
          <a:bodyPr wrap="square" rtlCol="0">
            <a:spAutoFit/>
          </a:bodyPr>
          <a:lstStyle/>
          <a:p>
            <a:pPr algn="ctr"/>
            <a:r>
              <a:rPr lang="en-GB" sz="3200" b="1" dirty="0">
                <a:latin typeface="Arial Rounded MT Bold" panose="020F0704030504030204" pitchFamily="34" charset="0"/>
              </a:rPr>
              <a:t>61% reduction in Cognitive bandwidth</a:t>
            </a:r>
          </a:p>
        </p:txBody>
      </p:sp>
      <p:sp>
        <p:nvSpPr>
          <p:cNvPr id="6" name="TextBox 5">
            <a:extLst>
              <a:ext uri="{FF2B5EF4-FFF2-40B4-BE49-F238E27FC236}">
                <a16:creationId xmlns:a16="http://schemas.microsoft.com/office/drawing/2014/main" id="{1CB448A3-B609-E061-AEC7-411C9075190E}"/>
              </a:ext>
            </a:extLst>
          </p:cNvPr>
          <p:cNvSpPr txBox="1"/>
          <p:nvPr/>
        </p:nvSpPr>
        <p:spPr>
          <a:xfrm>
            <a:off x="4088173" y="2230175"/>
            <a:ext cx="6097508" cy="1077218"/>
          </a:xfrm>
          <a:prstGeom prst="rect">
            <a:avLst/>
          </a:prstGeom>
          <a:noFill/>
        </p:spPr>
        <p:txBody>
          <a:bodyPr wrap="square">
            <a:spAutoFit/>
          </a:bodyPr>
          <a:lstStyle/>
          <a:p>
            <a:pPr algn="ctr"/>
            <a:r>
              <a:rPr lang="en-GB" sz="3200" b="1" dirty="0">
                <a:latin typeface="Arial Rounded MT Bold" panose="020F0704030504030204" pitchFamily="34" charset="0"/>
              </a:rPr>
              <a:t>80% lost work time worrying about the incident</a:t>
            </a:r>
          </a:p>
        </p:txBody>
      </p:sp>
      <p:sp>
        <p:nvSpPr>
          <p:cNvPr id="8" name="TextBox 7">
            <a:extLst>
              <a:ext uri="{FF2B5EF4-FFF2-40B4-BE49-F238E27FC236}">
                <a16:creationId xmlns:a16="http://schemas.microsoft.com/office/drawing/2014/main" id="{7FF2A70F-A91F-9005-216E-79C154EEABC4}"/>
              </a:ext>
            </a:extLst>
          </p:cNvPr>
          <p:cNvSpPr txBox="1"/>
          <p:nvPr/>
        </p:nvSpPr>
        <p:spPr>
          <a:xfrm>
            <a:off x="4088173" y="3519238"/>
            <a:ext cx="6097508" cy="1077218"/>
          </a:xfrm>
          <a:prstGeom prst="rect">
            <a:avLst/>
          </a:prstGeom>
          <a:noFill/>
        </p:spPr>
        <p:txBody>
          <a:bodyPr wrap="square">
            <a:spAutoFit/>
          </a:bodyPr>
          <a:lstStyle/>
          <a:p>
            <a:pPr algn="ctr"/>
            <a:r>
              <a:rPr lang="en-GB" sz="3200" b="1" dirty="0">
                <a:latin typeface="Arial Rounded MT Bold" panose="020F0704030504030204" pitchFamily="34" charset="0"/>
              </a:rPr>
              <a:t>48% intentionally decreased the time spent at work</a:t>
            </a:r>
          </a:p>
        </p:txBody>
      </p:sp>
      <p:sp>
        <p:nvSpPr>
          <p:cNvPr id="9" name="TextBox 8">
            <a:extLst>
              <a:ext uri="{FF2B5EF4-FFF2-40B4-BE49-F238E27FC236}">
                <a16:creationId xmlns:a16="http://schemas.microsoft.com/office/drawing/2014/main" id="{3A0454CE-79D4-7C55-0CA5-D35679FB5EB0}"/>
              </a:ext>
            </a:extLst>
          </p:cNvPr>
          <p:cNvSpPr txBox="1"/>
          <p:nvPr/>
        </p:nvSpPr>
        <p:spPr>
          <a:xfrm>
            <a:off x="4223975" y="4966283"/>
            <a:ext cx="6097508" cy="1569660"/>
          </a:xfrm>
          <a:prstGeom prst="rect">
            <a:avLst/>
          </a:prstGeom>
          <a:noFill/>
        </p:spPr>
        <p:txBody>
          <a:bodyPr wrap="square">
            <a:spAutoFit/>
          </a:bodyPr>
          <a:lstStyle/>
          <a:p>
            <a:pPr algn="ctr"/>
            <a:r>
              <a:rPr lang="en-GB" sz="3200" b="1" dirty="0">
                <a:latin typeface="Arial Rounded MT Bold" panose="020F0704030504030204" pitchFamily="34" charset="0"/>
              </a:rPr>
              <a:t>20% reduction in performance across the whole team</a:t>
            </a:r>
          </a:p>
        </p:txBody>
      </p:sp>
    </p:spTree>
    <p:extLst>
      <p:ext uri="{BB962C8B-B14F-4D97-AF65-F5344CB8AC3E}">
        <p14:creationId xmlns:p14="http://schemas.microsoft.com/office/powerpoint/2010/main" val="1249972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B762F4A-BEA1-8D8A-8E5C-89DE2E288A62}"/>
              </a:ext>
            </a:extLst>
          </p:cNvPr>
          <p:cNvSpPr txBox="1"/>
          <p:nvPr/>
        </p:nvSpPr>
        <p:spPr>
          <a:xfrm>
            <a:off x="769121" y="658026"/>
            <a:ext cx="4462953" cy="523220"/>
          </a:xfrm>
          <a:prstGeom prst="rect">
            <a:avLst/>
          </a:prstGeom>
          <a:noFill/>
        </p:spPr>
        <p:txBody>
          <a:bodyPr wrap="none" rtlCol="0">
            <a:spAutoFit/>
          </a:bodyPr>
          <a:lstStyle/>
          <a:p>
            <a:r>
              <a:rPr lang="en-GB" sz="2800" dirty="0">
                <a:latin typeface="Arial Rounded MT Bold" panose="020F0704030504030204" pitchFamily="34" charset="0"/>
              </a:rPr>
              <a:t>What is Communication?</a:t>
            </a:r>
          </a:p>
        </p:txBody>
      </p:sp>
      <p:sp>
        <p:nvSpPr>
          <p:cNvPr id="3" name="TextBox 2">
            <a:extLst>
              <a:ext uri="{FF2B5EF4-FFF2-40B4-BE49-F238E27FC236}">
                <a16:creationId xmlns:a16="http://schemas.microsoft.com/office/drawing/2014/main" id="{A919E04E-B7B9-0F9B-3715-BA7A62153F7A}"/>
              </a:ext>
            </a:extLst>
          </p:cNvPr>
          <p:cNvSpPr txBox="1"/>
          <p:nvPr/>
        </p:nvSpPr>
        <p:spPr>
          <a:xfrm>
            <a:off x="72639" y="1653446"/>
            <a:ext cx="11605188" cy="1384995"/>
          </a:xfrm>
          <a:prstGeom prst="rect">
            <a:avLst/>
          </a:prstGeom>
          <a:noFill/>
        </p:spPr>
        <p:txBody>
          <a:bodyPr wrap="square" rtlCol="0">
            <a:spAutoFit/>
          </a:bodyPr>
          <a:lstStyle/>
          <a:p>
            <a:pPr algn="ctr"/>
            <a:r>
              <a:rPr lang="en-GB" sz="2800" dirty="0">
                <a:latin typeface="Arial Rounded MT Bold" panose="020F0704030504030204" pitchFamily="34" charset="0"/>
              </a:rPr>
              <a:t>‘A process involving a sender encoding a message, transmitting it through a channel, and a receiver decoding the message to understand its meaning’</a:t>
            </a:r>
          </a:p>
        </p:txBody>
      </p:sp>
      <p:sp>
        <p:nvSpPr>
          <p:cNvPr id="4" name="TextBox 3">
            <a:extLst>
              <a:ext uri="{FF2B5EF4-FFF2-40B4-BE49-F238E27FC236}">
                <a16:creationId xmlns:a16="http://schemas.microsoft.com/office/drawing/2014/main" id="{7C3097FB-C1EE-538E-05B8-ED2C18AF903E}"/>
              </a:ext>
            </a:extLst>
          </p:cNvPr>
          <p:cNvSpPr txBox="1"/>
          <p:nvPr/>
        </p:nvSpPr>
        <p:spPr>
          <a:xfrm>
            <a:off x="844061" y="3270738"/>
            <a:ext cx="2484013" cy="2677656"/>
          </a:xfrm>
          <a:prstGeom prst="rect">
            <a:avLst/>
          </a:prstGeom>
          <a:noFill/>
        </p:spPr>
        <p:txBody>
          <a:bodyPr wrap="none" rtlCol="0">
            <a:spAutoFit/>
          </a:bodyPr>
          <a:lstStyle/>
          <a:p>
            <a:pPr algn="ctr"/>
            <a:r>
              <a:rPr lang="en-GB" sz="2400" u="sng" dirty="0">
                <a:latin typeface="Arial Rounded MT Bold" panose="020F0704030504030204" pitchFamily="34" charset="0"/>
              </a:rPr>
              <a:t>Purpose:</a:t>
            </a:r>
          </a:p>
          <a:p>
            <a:pPr algn="ctr"/>
            <a:endParaRPr lang="en-GB" dirty="0">
              <a:latin typeface="Arial Rounded MT Bold" panose="020F0704030504030204" pitchFamily="34" charset="0"/>
            </a:endParaRPr>
          </a:p>
          <a:p>
            <a:pPr algn="ctr"/>
            <a:r>
              <a:rPr lang="en-GB" dirty="0">
                <a:latin typeface="Arial Rounded MT Bold" panose="020F0704030504030204" pitchFamily="34" charset="0"/>
              </a:rPr>
              <a:t>Share Information</a:t>
            </a:r>
          </a:p>
          <a:p>
            <a:pPr algn="ctr"/>
            <a:endParaRPr lang="en-GB" dirty="0">
              <a:latin typeface="Arial Rounded MT Bold" panose="020F0704030504030204" pitchFamily="34" charset="0"/>
            </a:endParaRPr>
          </a:p>
          <a:p>
            <a:pPr algn="ctr"/>
            <a:r>
              <a:rPr lang="en-GB" dirty="0">
                <a:latin typeface="Arial Rounded MT Bold" panose="020F0704030504030204" pitchFamily="34" charset="0"/>
              </a:rPr>
              <a:t>Build Understanding</a:t>
            </a:r>
          </a:p>
          <a:p>
            <a:pPr algn="ctr"/>
            <a:endParaRPr lang="en-GB" dirty="0">
              <a:latin typeface="Arial Rounded MT Bold" panose="020F0704030504030204" pitchFamily="34" charset="0"/>
            </a:endParaRPr>
          </a:p>
          <a:p>
            <a:pPr algn="ctr"/>
            <a:r>
              <a:rPr lang="en-GB" dirty="0">
                <a:latin typeface="Arial Rounded MT Bold" panose="020F0704030504030204" pitchFamily="34" charset="0"/>
              </a:rPr>
              <a:t>Express Feelings</a:t>
            </a:r>
          </a:p>
          <a:p>
            <a:pPr algn="ctr"/>
            <a:endParaRPr lang="en-GB" dirty="0">
              <a:latin typeface="Arial Rounded MT Bold" panose="020F0704030504030204" pitchFamily="34" charset="0"/>
            </a:endParaRPr>
          </a:p>
          <a:p>
            <a:pPr algn="ctr"/>
            <a:r>
              <a:rPr lang="en-GB" dirty="0">
                <a:latin typeface="Arial Rounded MT Bold" panose="020F0704030504030204" pitchFamily="34" charset="0"/>
              </a:rPr>
              <a:t>Achieve Goals</a:t>
            </a:r>
          </a:p>
        </p:txBody>
      </p:sp>
      <p:sp>
        <p:nvSpPr>
          <p:cNvPr id="5" name="TextBox 4">
            <a:extLst>
              <a:ext uri="{FF2B5EF4-FFF2-40B4-BE49-F238E27FC236}">
                <a16:creationId xmlns:a16="http://schemas.microsoft.com/office/drawing/2014/main" id="{98FE4082-74CE-7006-3097-0AFB6BBBE454}"/>
              </a:ext>
            </a:extLst>
          </p:cNvPr>
          <p:cNvSpPr txBox="1"/>
          <p:nvPr/>
        </p:nvSpPr>
        <p:spPr>
          <a:xfrm>
            <a:off x="8557845" y="3174023"/>
            <a:ext cx="1681871" cy="2677656"/>
          </a:xfrm>
          <a:prstGeom prst="rect">
            <a:avLst/>
          </a:prstGeom>
          <a:noFill/>
        </p:spPr>
        <p:txBody>
          <a:bodyPr wrap="none" rtlCol="0">
            <a:spAutoFit/>
          </a:bodyPr>
          <a:lstStyle/>
          <a:p>
            <a:pPr algn="ctr"/>
            <a:r>
              <a:rPr lang="en-GB" sz="2400" u="sng" dirty="0">
                <a:latin typeface="Arial Rounded MT Bold" panose="020F0704030504030204" pitchFamily="34" charset="0"/>
              </a:rPr>
              <a:t>Channels:</a:t>
            </a:r>
          </a:p>
          <a:p>
            <a:pPr algn="ctr"/>
            <a:endParaRPr lang="en-GB" dirty="0">
              <a:latin typeface="Arial Rounded MT Bold" panose="020F0704030504030204" pitchFamily="34" charset="0"/>
            </a:endParaRPr>
          </a:p>
          <a:p>
            <a:pPr algn="ctr"/>
            <a:r>
              <a:rPr lang="en-GB" dirty="0">
                <a:latin typeface="Arial Rounded MT Bold" panose="020F0704030504030204" pitchFamily="34" charset="0"/>
              </a:rPr>
              <a:t>Face to Face</a:t>
            </a:r>
          </a:p>
          <a:p>
            <a:pPr algn="ctr"/>
            <a:endParaRPr lang="en-GB" dirty="0">
              <a:latin typeface="Arial Rounded MT Bold" panose="020F0704030504030204" pitchFamily="34" charset="0"/>
            </a:endParaRPr>
          </a:p>
          <a:p>
            <a:pPr algn="ctr"/>
            <a:r>
              <a:rPr lang="en-GB" dirty="0">
                <a:latin typeface="Arial Rounded MT Bold" panose="020F0704030504030204" pitchFamily="34" charset="0"/>
              </a:rPr>
              <a:t>Telephone</a:t>
            </a:r>
          </a:p>
          <a:p>
            <a:pPr algn="ctr"/>
            <a:endParaRPr lang="en-GB" dirty="0">
              <a:latin typeface="Arial Rounded MT Bold" panose="020F0704030504030204" pitchFamily="34" charset="0"/>
            </a:endParaRPr>
          </a:p>
          <a:p>
            <a:pPr algn="ctr"/>
            <a:r>
              <a:rPr lang="en-GB" dirty="0">
                <a:latin typeface="Arial Rounded MT Bold" panose="020F0704030504030204" pitchFamily="34" charset="0"/>
              </a:rPr>
              <a:t>Video</a:t>
            </a:r>
          </a:p>
          <a:p>
            <a:pPr algn="ctr"/>
            <a:endParaRPr lang="en-GB" dirty="0">
              <a:latin typeface="Arial Rounded MT Bold" panose="020F0704030504030204" pitchFamily="34" charset="0"/>
            </a:endParaRPr>
          </a:p>
          <a:p>
            <a:pPr algn="ctr"/>
            <a:r>
              <a:rPr lang="en-GB" dirty="0">
                <a:latin typeface="Arial Rounded MT Bold" panose="020F0704030504030204" pitchFamily="34" charset="0"/>
              </a:rPr>
              <a:t>Written</a:t>
            </a:r>
          </a:p>
        </p:txBody>
      </p:sp>
      <p:sp>
        <p:nvSpPr>
          <p:cNvPr id="7" name="TextBox 6">
            <a:extLst>
              <a:ext uri="{FF2B5EF4-FFF2-40B4-BE49-F238E27FC236}">
                <a16:creationId xmlns:a16="http://schemas.microsoft.com/office/drawing/2014/main" id="{B10168F8-53C8-EB1A-47FB-9A4109F7CA2B}"/>
              </a:ext>
            </a:extLst>
          </p:cNvPr>
          <p:cNvSpPr txBox="1"/>
          <p:nvPr/>
        </p:nvSpPr>
        <p:spPr>
          <a:xfrm>
            <a:off x="4460903" y="3575237"/>
            <a:ext cx="2828659" cy="2308324"/>
          </a:xfrm>
          <a:prstGeom prst="rect">
            <a:avLst/>
          </a:prstGeom>
          <a:noFill/>
        </p:spPr>
        <p:txBody>
          <a:bodyPr wrap="square" rtlCol="0">
            <a:spAutoFit/>
          </a:bodyPr>
          <a:lstStyle/>
          <a:p>
            <a:pPr algn="ctr"/>
            <a:r>
              <a:rPr lang="en-GB" sz="2400" dirty="0">
                <a:latin typeface="Arial Rounded MT Bold" panose="020F0704030504030204" pitchFamily="34" charset="0"/>
              </a:rPr>
              <a:t>Effective communication is dependent of sender and receiver using the same code</a:t>
            </a:r>
            <a:endParaRPr lang="en-GB" dirty="0">
              <a:latin typeface="Arial Rounded MT Bold" panose="020F0704030504030204" pitchFamily="34" charset="0"/>
            </a:endParaRPr>
          </a:p>
        </p:txBody>
      </p:sp>
    </p:spTree>
    <p:extLst>
      <p:ext uri="{BB962C8B-B14F-4D97-AF65-F5344CB8AC3E}">
        <p14:creationId xmlns:p14="http://schemas.microsoft.com/office/powerpoint/2010/main" val="3198856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F35CC-8CED-6492-1B23-F1A11E62B3E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A3948AE-F125-0D61-3D46-55DEC776BF81}"/>
              </a:ext>
            </a:extLst>
          </p:cNvPr>
          <p:cNvSpPr txBox="1"/>
          <p:nvPr/>
        </p:nvSpPr>
        <p:spPr>
          <a:xfrm>
            <a:off x="769121" y="658026"/>
            <a:ext cx="5445593"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rPr>
              <a:t>Coded language in Healthcare</a:t>
            </a:r>
          </a:p>
        </p:txBody>
      </p:sp>
      <p:sp>
        <p:nvSpPr>
          <p:cNvPr id="3" name="TextBox 2">
            <a:extLst>
              <a:ext uri="{FF2B5EF4-FFF2-40B4-BE49-F238E27FC236}">
                <a16:creationId xmlns:a16="http://schemas.microsoft.com/office/drawing/2014/main" id="{9D6F748E-9F1E-B039-6CD4-5FBF4C448D7A}"/>
              </a:ext>
            </a:extLst>
          </p:cNvPr>
          <p:cNvSpPr txBox="1"/>
          <p:nvPr/>
        </p:nvSpPr>
        <p:spPr>
          <a:xfrm>
            <a:off x="769121" y="1742931"/>
            <a:ext cx="9728730" cy="36933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rPr>
              <a:t>Healthcare professionals use coded language routinely. However, this can often be very specific to professional discipline or clinical speciality.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rPr>
              <a:t>Coded language can be deadly if the ‘sender’ and the ‘receiver’ do not share the same code.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rPr>
              <a:t>e.g.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black"/>
                </a:solidFill>
                <a:effectLst/>
                <a:uLnTx/>
                <a:uFillTx/>
                <a:latin typeface="Arial Rounded MT Bold" panose="020F0704030504030204" pitchFamily="34" charset="0"/>
                <a:ea typeface="+mn-ea"/>
                <a:cs typeface="+mn-cs"/>
              </a:rPr>
              <a:t>LTx</a:t>
            </a:r>
            <a:endParaRPr kumimoji="0" lang="en-GB" sz="18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rPr>
              <a:t>LKT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rPr>
              <a:t>PHT</a:t>
            </a:r>
          </a:p>
        </p:txBody>
      </p:sp>
      <p:sp>
        <p:nvSpPr>
          <p:cNvPr id="4" name="TextBox 3">
            <a:extLst>
              <a:ext uri="{FF2B5EF4-FFF2-40B4-BE49-F238E27FC236}">
                <a16:creationId xmlns:a16="http://schemas.microsoft.com/office/drawing/2014/main" id="{CBA74A22-B10A-1D37-79F8-14451D3C6A31}"/>
              </a:ext>
            </a:extLst>
          </p:cNvPr>
          <p:cNvSpPr txBox="1"/>
          <p:nvPr/>
        </p:nvSpPr>
        <p:spPr>
          <a:xfrm>
            <a:off x="1948774" y="3943548"/>
            <a:ext cx="414722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rPr>
              <a:t>Liver Transplant? Lung Transplant?</a:t>
            </a:r>
          </a:p>
        </p:txBody>
      </p:sp>
      <p:sp>
        <p:nvSpPr>
          <p:cNvPr id="5" name="TextBox 4">
            <a:extLst>
              <a:ext uri="{FF2B5EF4-FFF2-40B4-BE49-F238E27FC236}">
                <a16:creationId xmlns:a16="http://schemas.microsoft.com/office/drawing/2014/main" id="{1D395E20-15E2-FA19-1031-0EF4146831B1}"/>
              </a:ext>
            </a:extLst>
          </p:cNvPr>
          <p:cNvSpPr txBox="1"/>
          <p:nvPr/>
        </p:nvSpPr>
        <p:spPr>
          <a:xfrm>
            <a:off x="1943098" y="4505233"/>
            <a:ext cx="701692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rPr>
              <a:t>Liver &amp; Kidney Transplant? Laparoscopic Kidney Transplant?</a:t>
            </a:r>
          </a:p>
        </p:txBody>
      </p:sp>
      <p:sp>
        <p:nvSpPr>
          <p:cNvPr id="6" name="TextBox 5">
            <a:extLst>
              <a:ext uri="{FF2B5EF4-FFF2-40B4-BE49-F238E27FC236}">
                <a16:creationId xmlns:a16="http://schemas.microsoft.com/office/drawing/2014/main" id="{A6082518-9200-725E-55B9-23E5CD00EAC1}"/>
              </a:ext>
            </a:extLst>
          </p:cNvPr>
          <p:cNvSpPr txBox="1"/>
          <p:nvPr/>
        </p:nvSpPr>
        <p:spPr>
          <a:xfrm>
            <a:off x="1943098" y="5066918"/>
            <a:ext cx="55143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rPr>
              <a:t>Portal Hypertension? Pulmonary Hypertension</a:t>
            </a:r>
            <a:r>
              <a:rPr kumimoji="0" lang="en-GB" sz="1800" b="0" i="0" u="none" strike="noStrike" kern="1200" cap="none" spc="0" normalizeH="0" baseline="0" noProof="0" dirty="0">
                <a:ln>
                  <a:noFill/>
                </a:ln>
                <a:solidFill>
                  <a:prstClr val="black"/>
                </a:solidFill>
                <a:effectLst/>
                <a:uLnTx/>
                <a:uFillTx/>
                <a:latin typeface="Arial"/>
                <a:ea typeface="+mn-ea"/>
                <a:cs typeface="+mn-cs"/>
              </a:rPr>
              <a:t>?</a:t>
            </a:r>
          </a:p>
        </p:txBody>
      </p:sp>
    </p:spTree>
    <p:extLst>
      <p:ext uri="{BB962C8B-B14F-4D97-AF65-F5344CB8AC3E}">
        <p14:creationId xmlns:p14="http://schemas.microsoft.com/office/powerpoint/2010/main" val="147674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EF6C49-1264-EECB-5147-BB704F02DA88}"/>
              </a:ext>
            </a:extLst>
          </p:cNvPr>
          <p:cNvSpPr txBox="1"/>
          <p:nvPr/>
        </p:nvSpPr>
        <p:spPr>
          <a:xfrm>
            <a:off x="769121" y="658026"/>
            <a:ext cx="5445593" cy="523220"/>
          </a:xfrm>
          <a:prstGeom prst="rect">
            <a:avLst/>
          </a:prstGeom>
          <a:noFill/>
        </p:spPr>
        <p:txBody>
          <a:bodyPr wrap="none" rtlCol="0">
            <a:spAutoFit/>
          </a:bodyPr>
          <a:lstStyle/>
          <a:p>
            <a:r>
              <a:rPr lang="en-GB" sz="2800" dirty="0">
                <a:latin typeface="Arial Rounded MT Bold" panose="020F0704030504030204" pitchFamily="34" charset="0"/>
              </a:rPr>
              <a:t>Coded language in Healthcare</a:t>
            </a:r>
          </a:p>
        </p:txBody>
      </p:sp>
      <p:sp>
        <p:nvSpPr>
          <p:cNvPr id="3" name="TextBox 2">
            <a:extLst>
              <a:ext uri="{FF2B5EF4-FFF2-40B4-BE49-F238E27FC236}">
                <a16:creationId xmlns:a16="http://schemas.microsoft.com/office/drawing/2014/main" id="{1A3F6C97-A4EB-43C7-42D2-83F04C4D3CE3}"/>
              </a:ext>
            </a:extLst>
          </p:cNvPr>
          <p:cNvSpPr txBox="1"/>
          <p:nvPr/>
        </p:nvSpPr>
        <p:spPr>
          <a:xfrm>
            <a:off x="769121" y="1742931"/>
            <a:ext cx="9728730" cy="3693319"/>
          </a:xfrm>
          <a:prstGeom prst="rect">
            <a:avLst/>
          </a:prstGeom>
          <a:noFill/>
        </p:spPr>
        <p:txBody>
          <a:bodyPr wrap="square" rtlCol="0">
            <a:spAutoFit/>
          </a:bodyPr>
          <a:lstStyle/>
          <a:p>
            <a:r>
              <a:rPr lang="en-GB" dirty="0">
                <a:latin typeface="Arial Rounded MT Bold" panose="020F0704030504030204" pitchFamily="34" charset="0"/>
              </a:rPr>
              <a:t>Healthcare professionals use coded language routinely. However, this can often be very specific to professional discipline or clinical speciality.</a:t>
            </a:r>
          </a:p>
          <a:p>
            <a:endParaRPr lang="en-GB" dirty="0">
              <a:latin typeface="Arial Rounded MT Bold" panose="020F0704030504030204" pitchFamily="34" charset="0"/>
            </a:endParaRPr>
          </a:p>
          <a:p>
            <a:r>
              <a:rPr lang="en-GB" dirty="0">
                <a:latin typeface="Arial Rounded MT Bold" panose="020F0704030504030204" pitchFamily="34" charset="0"/>
              </a:rPr>
              <a:t>Coded language can be deadly if the ‘sender’ and the ‘receiver’ do not share the same code.</a:t>
            </a:r>
          </a:p>
          <a:p>
            <a:endParaRPr lang="en-GB" dirty="0">
              <a:latin typeface="Arial Rounded MT Bold" panose="020F0704030504030204" pitchFamily="34" charset="0"/>
            </a:endParaRPr>
          </a:p>
          <a:p>
            <a:r>
              <a:rPr lang="en-GB" dirty="0">
                <a:latin typeface="Arial Rounded MT Bold" panose="020F0704030504030204" pitchFamily="34" charset="0"/>
              </a:rPr>
              <a:t>e.g.</a:t>
            </a:r>
          </a:p>
          <a:p>
            <a:endParaRPr lang="en-GB" dirty="0">
              <a:latin typeface="Arial Rounded MT Bold" panose="020F0704030504030204" pitchFamily="34" charset="0"/>
            </a:endParaRPr>
          </a:p>
          <a:p>
            <a:r>
              <a:rPr lang="en-GB" dirty="0">
                <a:latin typeface="Arial Rounded MT Bold" panose="020F0704030504030204" pitchFamily="34" charset="0"/>
              </a:rPr>
              <a:t>DOA</a:t>
            </a:r>
          </a:p>
          <a:p>
            <a:endParaRPr lang="en-GB" dirty="0">
              <a:latin typeface="Arial Rounded MT Bold" panose="020F0704030504030204" pitchFamily="34" charset="0"/>
            </a:endParaRPr>
          </a:p>
          <a:p>
            <a:r>
              <a:rPr lang="en-GB" dirty="0">
                <a:latin typeface="Arial Rounded MT Bold" panose="020F0704030504030204" pitchFamily="34" charset="0"/>
              </a:rPr>
              <a:t>FBC</a:t>
            </a:r>
          </a:p>
          <a:p>
            <a:endParaRPr lang="en-GB" dirty="0">
              <a:latin typeface="Arial Rounded MT Bold" panose="020F0704030504030204" pitchFamily="34" charset="0"/>
            </a:endParaRPr>
          </a:p>
          <a:p>
            <a:r>
              <a:rPr lang="en-GB" dirty="0">
                <a:latin typeface="Arial Rounded MT Bold" panose="020F0704030504030204" pitchFamily="34" charset="0"/>
              </a:rPr>
              <a:t>ERS</a:t>
            </a:r>
          </a:p>
        </p:txBody>
      </p:sp>
      <p:sp>
        <p:nvSpPr>
          <p:cNvPr id="4" name="TextBox 3">
            <a:extLst>
              <a:ext uri="{FF2B5EF4-FFF2-40B4-BE49-F238E27FC236}">
                <a16:creationId xmlns:a16="http://schemas.microsoft.com/office/drawing/2014/main" id="{9BBCC1FC-F298-30A1-5BA3-6783BCD80145}"/>
              </a:ext>
            </a:extLst>
          </p:cNvPr>
          <p:cNvSpPr txBox="1"/>
          <p:nvPr/>
        </p:nvSpPr>
        <p:spPr>
          <a:xfrm>
            <a:off x="1948774" y="3943548"/>
            <a:ext cx="4822923" cy="369332"/>
          </a:xfrm>
          <a:prstGeom prst="rect">
            <a:avLst/>
          </a:prstGeom>
          <a:noFill/>
        </p:spPr>
        <p:txBody>
          <a:bodyPr wrap="none" rtlCol="0">
            <a:spAutoFit/>
          </a:bodyPr>
          <a:lstStyle/>
          <a:p>
            <a:r>
              <a:rPr lang="en-GB" dirty="0">
                <a:latin typeface="Arial Rounded MT Bold" panose="020F0704030504030204" pitchFamily="34" charset="0"/>
              </a:rPr>
              <a:t>Dead on Arrival? Documented on Arrival?</a:t>
            </a:r>
          </a:p>
        </p:txBody>
      </p:sp>
      <p:sp>
        <p:nvSpPr>
          <p:cNvPr id="5" name="TextBox 4">
            <a:extLst>
              <a:ext uri="{FF2B5EF4-FFF2-40B4-BE49-F238E27FC236}">
                <a16:creationId xmlns:a16="http://schemas.microsoft.com/office/drawing/2014/main" id="{F1524B00-FCA0-B4B1-E066-04D5C84EA6AD}"/>
              </a:ext>
            </a:extLst>
          </p:cNvPr>
          <p:cNvSpPr txBox="1"/>
          <p:nvPr/>
        </p:nvSpPr>
        <p:spPr>
          <a:xfrm>
            <a:off x="1943098" y="4505233"/>
            <a:ext cx="4599529" cy="369332"/>
          </a:xfrm>
          <a:prstGeom prst="rect">
            <a:avLst/>
          </a:prstGeom>
          <a:noFill/>
        </p:spPr>
        <p:txBody>
          <a:bodyPr wrap="none" rtlCol="0">
            <a:spAutoFit/>
          </a:bodyPr>
          <a:lstStyle/>
          <a:p>
            <a:r>
              <a:rPr lang="en-GB" dirty="0">
                <a:latin typeface="Arial Rounded MT Bold" panose="020F0704030504030204" pitchFamily="34" charset="0"/>
              </a:rPr>
              <a:t>Full Blood Count? Final Business Case?</a:t>
            </a:r>
          </a:p>
        </p:txBody>
      </p:sp>
      <p:sp>
        <p:nvSpPr>
          <p:cNvPr id="6" name="TextBox 5">
            <a:extLst>
              <a:ext uri="{FF2B5EF4-FFF2-40B4-BE49-F238E27FC236}">
                <a16:creationId xmlns:a16="http://schemas.microsoft.com/office/drawing/2014/main" id="{E1D37E2A-2AEF-2CCC-254B-53BB3693E627}"/>
              </a:ext>
            </a:extLst>
          </p:cNvPr>
          <p:cNvSpPr txBox="1"/>
          <p:nvPr/>
        </p:nvSpPr>
        <p:spPr>
          <a:xfrm>
            <a:off x="1943098" y="5066918"/>
            <a:ext cx="5061899" cy="369332"/>
          </a:xfrm>
          <a:prstGeom prst="rect">
            <a:avLst/>
          </a:prstGeom>
          <a:noFill/>
        </p:spPr>
        <p:txBody>
          <a:bodyPr wrap="none" rtlCol="0">
            <a:spAutoFit/>
          </a:bodyPr>
          <a:lstStyle/>
          <a:p>
            <a:r>
              <a:rPr lang="en-GB" dirty="0">
                <a:latin typeface="Arial Rounded MT Bold" panose="020F0704030504030204" pitchFamily="34" charset="0"/>
              </a:rPr>
              <a:t>Eye Retrieval Scheme? Early Morning Shift</a:t>
            </a:r>
            <a:r>
              <a:rPr lang="en-GB" dirty="0"/>
              <a:t>?</a:t>
            </a:r>
          </a:p>
        </p:txBody>
      </p:sp>
      <p:sp>
        <p:nvSpPr>
          <p:cNvPr id="7" name="TextBox 6">
            <a:extLst>
              <a:ext uri="{FF2B5EF4-FFF2-40B4-BE49-F238E27FC236}">
                <a16:creationId xmlns:a16="http://schemas.microsoft.com/office/drawing/2014/main" id="{7DC3C3EE-8871-E701-77F0-679D6AA43DC2}"/>
              </a:ext>
            </a:extLst>
          </p:cNvPr>
          <p:cNvSpPr txBox="1"/>
          <p:nvPr/>
        </p:nvSpPr>
        <p:spPr>
          <a:xfrm>
            <a:off x="829407" y="5876808"/>
            <a:ext cx="10533186" cy="646331"/>
          </a:xfrm>
          <a:prstGeom prst="rect">
            <a:avLst/>
          </a:prstGeom>
          <a:noFill/>
        </p:spPr>
        <p:txBody>
          <a:bodyPr wrap="square" rtlCol="0">
            <a:spAutoFit/>
          </a:bodyPr>
          <a:lstStyle/>
          <a:p>
            <a:r>
              <a:rPr lang="en-GB" dirty="0">
                <a:latin typeface="Arial Rounded MT Bold" panose="020F0704030504030204" pitchFamily="34" charset="0"/>
              </a:rPr>
              <a:t>Coded language is often loaded with cultural biases and is particularly problematic for diverse teams or where not all team members are ‘clinical’ </a:t>
            </a:r>
          </a:p>
        </p:txBody>
      </p:sp>
    </p:spTree>
    <p:extLst>
      <p:ext uri="{BB962C8B-B14F-4D97-AF65-F5344CB8AC3E}">
        <p14:creationId xmlns:p14="http://schemas.microsoft.com/office/powerpoint/2010/main" val="3669221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6A59B7F-9408-CE7D-9BCB-E27AEDB08D13}"/>
              </a:ext>
            </a:extLst>
          </p:cNvPr>
          <p:cNvSpPr txBox="1"/>
          <p:nvPr/>
        </p:nvSpPr>
        <p:spPr>
          <a:xfrm>
            <a:off x="307648" y="640934"/>
            <a:ext cx="8339975" cy="523220"/>
          </a:xfrm>
          <a:prstGeom prst="rect">
            <a:avLst/>
          </a:prstGeom>
          <a:noFill/>
        </p:spPr>
        <p:txBody>
          <a:bodyPr wrap="none" rtlCol="0">
            <a:spAutoFit/>
          </a:bodyPr>
          <a:lstStyle/>
          <a:p>
            <a:r>
              <a:rPr lang="en-GB" sz="2800" dirty="0">
                <a:latin typeface="Arial Rounded MT Bold" panose="020F0704030504030204" pitchFamily="34" charset="0"/>
              </a:rPr>
              <a:t>Why does incivility in communication manifest?</a:t>
            </a:r>
          </a:p>
        </p:txBody>
      </p:sp>
      <p:sp>
        <p:nvSpPr>
          <p:cNvPr id="3" name="TextBox 2">
            <a:extLst>
              <a:ext uri="{FF2B5EF4-FFF2-40B4-BE49-F238E27FC236}">
                <a16:creationId xmlns:a16="http://schemas.microsoft.com/office/drawing/2014/main" id="{0E14BA6E-FC2D-3F0D-91E9-576AB16A099C}"/>
              </a:ext>
            </a:extLst>
          </p:cNvPr>
          <p:cNvSpPr txBox="1"/>
          <p:nvPr/>
        </p:nvSpPr>
        <p:spPr>
          <a:xfrm>
            <a:off x="926986" y="1649585"/>
            <a:ext cx="10447466" cy="3416320"/>
          </a:xfrm>
          <a:prstGeom prst="rect">
            <a:avLst/>
          </a:prstGeom>
          <a:noFill/>
        </p:spPr>
        <p:txBody>
          <a:bodyPr wrap="square" rtlCol="0">
            <a:spAutoFit/>
          </a:bodyPr>
          <a:lstStyle/>
          <a:p>
            <a:r>
              <a:rPr lang="en-GB" dirty="0">
                <a:latin typeface="Arial Rounded MT Bold" panose="020F0704030504030204" pitchFamily="34" charset="0"/>
              </a:rPr>
              <a:t>Incivility in the workplace communication arises out of systemic pressures on staff, such as:</a:t>
            </a:r>
          </a:p>
          <a:p>
            <a:endParaRPr lang="en-GB" dirty="0">
              <a:latin typeface="Arial Rounded MT Bold" panose="020F0704030504030204" pitchFamily="34" charset="0"/>
            </a:endParaRPr>
          </a:p>
          <a:p>
            <a:r>
              <a:rPr lang="en-GB" dirty="0">
                <a:latin typeface="Arial Rounded MT Bold" panose="020F0704030504030204" pitchFamily="34" charset="0"/>
              </a:rPr>
              <a:t>Demanding workload</a:t>
            </a:r>
          </a:p>
          <a:p>
            <a:endParaRPr lang="en-GB" dirty="0">
              <a:latin typeface="Arial Rounded MT Bold" panose="020F0704030504030204" pitchFamily="34" charset="0"/>
            </a:endParaRPr>
          </a:p>
          <a:p>
            <a:r>
              <a:rPr lang="en-GB" dirty="0">
                <a:latin typeface="Arial Rounded MT Bold" panose="020F0704030504030204" pitchFamily="34" charset="0"/>
              </a:rPr>
              <a:t>Patient Safety worries</a:t>
            </a:r>
          </a:p>
          <a:p>
            <a:endParaRPr lang="en-GB" dirty="0">
              <a:latin typeface="Arial Rounded MT Bold" panose="020F0704030504030204" pitchFamily="34" charset="0"/>
            </a:endParaRPr>
          </a:p>
          <a:p>
            <a:r>
              <a:rPr lang="en-GB" dirty="0">
                <a:latin typeface="Arial Rounded MT Bold" panose="020F0704030504030204" pitchFamily="34" charset="0"/>
              </a:rPr>
              <a:t>Time Pressures</a:t>
            </a:r>
          </a:p>
          <a:p>
            <a:endParaRPr lang="en-GB" dirty="0">
              <a:latin typeface="Arial Rounded MT Bold" panose="020F0704030504030204" pitchFamily="34" charset="0"/>
            </a:endParaRPr>
          </a:p>
          <a:p>
            <a:r>
              <a:rPr lang="en-GB" dirty="0">
                <a:latin typeface="Arial Rounded MT Bold" panose="020F0704030504030204" pitchFamily="34" charset="0"/>
              </a:rPr>
              <a:t>Focus on own priorities</a:t>
            </a:r>
          </a:p>
          <a:p>
            <a:endParaRPr lang="en-GB" dirty="0">
              <a:latin typeface="Arial Rounded MT Bold" panose="020F0704030504030204" pitchFamily="34" charset="0"/>
            </a:endParaRPr>
          </a:p>
          <a:p>
            <a:r>
              <a:rPr lang="en-GB" dirty="0">
                <a:latin typeface="Arial Rounded MT Bold" panose="020F0704030504030204" pitchFamily="34" charset="0"/>
              </a:rPr>
              <a:t>The chance of incivility is increased when staff are hungry, tired or exposed to emotional distress</a:t>
            </a:r>
          </a:p>
        </p:txBody>
      </p:sp>
      <p:sp>
        <p:nvSpPr>
          <p:cNvPr id="4" name="TextBox 3">
            <a:extLst>
              <a:ext uri="{FF2B5EF4-FFF2-40B4-BE49-F238E27FC236}">
                <a16:creationId xmlns:a16="http://schemas.microsoft.com/office/drawing/2014/main" id="{C02BAE98-A662-C126-8F81-68FDA2E2AA4D}"/>
              </a:ext>
            </a:extLst>
          </p:cNvPr>
          <p:cNvSpPr txBox="1"/>
          <p:nvPr/>
        </p:nvSpPr>
        <p:spPr>
          <a:xfrm>
            <a:off x="926986" y="5208415"/>
            <a:ext cx="9990034" cy="1200329"/>
          </a:xfrm>
          <a:prstGeom prst="rect">
            <a:avLst/>
          </a:prstGeom>
          <a:noFill/>
        </p:spPr>
        <p:txBody>
          <a:bodyPr wrap="square" rtlCol="0">
            <a:spAutoFit/>
          </a:bodyPr>
          <a:lstStyle/>
          <a:p>
            <a:r>
              <a:rPr lang="en-GB" dirty="0">
                <a:latin typeface="Arial Rounded MT Bold" panose="020F0704030504030204" pitchFamily="34" charset="0"/>
              </a:rPr>
              <a:t>Incivility is borne out of frustration. Its about ‘Good People having a bad day (or moment)’</a:t>
            </a:r>
          </a:p>
          <a:p>
            <a:endParaRPr lang="en-GB" dirty="0">
              <a:latin typeface="Arial Rounded MT Bold" panose="020F0704030504030204" pitchFamily="34" charset="0"/>
            </a:endParaRPr>
          </a:p>
          <a:p>
            <a:r>
              <a:rPr lang="en-GB" dirty="0">
                <a:latin typeface="Arial Rounded MT Bold" panose="020F0704030504030204" pitchFamily="34" charset="0"/>
              </a:rPr>
              <a:t>It’s rarely about bad people!</a:t>
            </a:r>
          </a:p>
        </p:txBody>
      </p:sp>
    </p:spTree>
    <p:extLst>
      <p:ext uri="{BB962C8B-B14F-4D97-AF65-F5344CB8AC3E}">
        <p14:creationId xmlns:p14="http://schemas.microsoft.com/office/powerpoint/2010/main" val="1286601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A7B0765-CD56-455E-6160-8D5A33830ED2}"/>
              </a:ext>
            </a:extLst>
          </p:cNvPr>
          <p:cNvSpPr txBox="1"/>
          <p:nvPr/>
        </p:nvSpPr>
        <p:spPr>
          <a:xfrm>
            <a:off x="307648" y="640934"/>
            <a:ext cx="8133445" cy="523220"/>
          </a:xfrm>
          <a:prstGeom prst="rect">
            <a:avLst/>
          </a:prstGeom>
          <a:noFill/>
        </p:spPr>
        <p:txBody>
          <a:bodyPr wrap="none" rtlCol="0">
            <a:spAutoFit/>
          </a:bodyPr>
          <a:lstStyle/>
          <a:p>
            <a:r>
              <a:rPr lang="en-GB" sz="2800" dirty="0">
                <a:latin typeface="Arial Rounded MT Bold" panose="020F0704030504030204" pitchFamily="34" charset="0"/>
              </a:rPr>
              <a:t>Civility in Organ Donation and Transplantation</a:t>
            </a:r>
          </a:p>
        </p:txBody>
      </p:sp>
      <p:sp>
        <p:nvSpPr>
          <p:cNvPr id="6" name="TextBox 5">
            <a:extLst>
              <a:ext uri="{FF2B5EF4-FFF2-40B4-BE49-F238E27FC236}">
                <a16:creationId xmlns:a16="http://schemas.microsoft.com/office/drawing/2014/main" id="{546666FB-7D71-2747-2E98-B5D96FFBFD94}"/>
              </a:ext>
            </a:extLst>
          </p:cNvPr>
          <p:cNvSpPr txBox="1"/>
          <p:nvPr/>
        </p:nvSpPr>
        <p:spPr>
          <a:xfrm>
            <a:off x="926986" y="1649585"/>
            <a:ext cx="10447466" cy="3970318"/>
          </a:xfrm>
          <a:prstGeom prst="rect">
            <a:avLst/>
          </a:prstGeom>
          <a:noFill/>
        </p:spPr>
        <p:txBody>
          <a:bodyPr wrap="square" rtlCol="0">
            <a:spAutoFit/>
          </a:bodyPr>
          <a:lstStyle/>
          <a:p>
            <a:r>
              <a:rPr lang="en-GB" dirty="0">
                <a:latin typeface="Arial Rounded MT Bold" panose="020F0704030504030204" pitchFamily="34" charset="0"/>
              </a:rPr>
              <a:t>Organ donation &amp; Transplantation  requires teamwork.</a:t>
            </a:r>
          </a:p>
          <a:p>
            <a:endParaRPr lang="en-GB" dirty="0">
              <a:latin typeface="Arial Rounded MT Bold" panose="020F0704030504030204" pitchFamily="34" charset="0"/>
            </a:endParaRPr>
          </a:p>
          <a:p>
            <a:r>
              <a:rPr lang="en-GB" dirty="0">
                <a:latin typeface="Arial Rounded MT Bold" panose="020F0704030504030204" pitchFamily="34" charset="0"/>
              </a:rPr>
              <a:t>To achieve the best outcomes for donors, their families and recipients, our teams need to perform well at times of high emotional stress.</a:t>
            </a:r>
          </a:p>
          <a:p>
            <a:endParaRPr lang="en-GB" dirty="0">
              <a:latin typeface="Arial Rounded MT Bold" panose="020F0704030504030204" pitchFamily="34" charset="0"/>
            </a:endParaRPr>
          </a:p>
          <a:p>
            <a:r>
              <a:rPr lang="en-GB" dirty="0">
                <a:latin typeface="Arial Rounded MT Bold" panose="020F0704030504030204" pitchFamily="34" charset="0"/>
              </a:rPr>
              <a:t>Good relationships between all staff involved help donation run smoothly and keep everyone involved safe.</a:t>
            </a:r>
          </a:p>
          <a:p>
            <a:endParaRPr lang="en-GB" dirty="0">
              <a:latin typeface="Arial Rounded MT Bold" panose="020F0704030504030204" pitchFamily="34" charset="0"/>
            </a:endParaRPr>
          </a:p>
          <a:p>
            <a:r>
              <a:rPr lang="en-GB" dirty="0">
                <a:latin typeface="Arial Rounded MT Bold" panose="020F0704030504030204" pitchFamily="34" charset="0"/>
              </a:rPr>
              <a:t>There are many elements that contribute to good working relationships, and being civil, or respectful, is one of these. Rudeness can manifest easily within a team, and incivility can cause a breakdown in teamwork.</a:t>
            </a:r>
          </a:p>
          <a:p>
            <a:endParaRPr lang="en-GB" dirty="0">
              <a:latin typeface="Arial Rounded MT Bold" panose="020F0704030504030204" pitchFamily="34" charset="0"/>
            </a:endParaRPr>
          </a:p>
          <a:p>
            <a:r>
              <a:rPr lang="en-GB" dirty="0">
                <a:latin typeface="Arial Rounded MT Bold" panose="020F0704030504030204" pitchFamily="34" charset="0"/>
              </a:rPr>
              <a:t>The negative effects of incivility include reduced performance that negatively impacts the clinical outcomes of our donors and recipients and on staff health and wellbeing.</a:t>
            </a:r>
          </a:p>
        </p:txBody>
      </p:sp>
    </p:spTree>
    <p:extLst>
      <p:ext uri="{BB962C8B-B14F-4D97-AF65-F5344CB8AC3E}">
        <p14:creationId xmlns:p14="http://schemas.microsoft.com/office/powerpoint/2010/main" val="2578199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D7B8BB-6A7C-22E4-F263-E97C995793A1}"/>
              </a:ext>
            </a:extLst>
          </p:cNvPr>
          <p:cNvSpPr txBox="1"/>
          <p:nvPr/>
        </p:nvSpPr>
        <p:spPr>
          <a:xfrm>
            <a:off x="307648" y="640934"/>
            <a:ext cx="7079310" cy="523220"/>
          </a:xfrm>
          <a:prstGeom prst="rect">
            <a:avLst/>
          </a:prstGeom>
          <a:noFill/>
        </p:spPr>
        <p:txBody>
          <a:bodyPr wrap="none" rtlCol="0">
            <a:spAutoFit/>
          </a:bodyPr>
          <a:lstStyle/>
          <a:p>
            <a:r>
              <a:rPr lang="en-GB" sz="2800" dirty="0">
                <a:latin typeface="Arial Rounded MT Bold" panose="020F0704030504030204" pitchFamily="34" charset="0"/>
              </a:rPr>
              <a:t>The complexity of the donation pathway</a:t>
            </a:r>
          </a:p>
        </p:txBody>
      </p:sp>
      <p:pic>
        <p:nvPicPr>
          <p:cNvPr id="4" name="Picture 3">
            <a:extLst>
              <a:ext uri="{FF2B5EF4-FFF2-40B4-BE49-F238E27FC236}">
                <a16:creationId xmlns:a16="http://schemas.microsoft.com/office/drawing/2014/main" id="{B99CA517-B55D-1E47-BA34-EB07FF33B9A1}"/>
              </a:ext>
            </a:extLst>
          </p:cNvPr>
          <p:cNvPicPr>
            <a:picLocks noChangeAspect="1"/>
          </p:cNvPicPr>
          <p:nvPr/>
        </p:nvPicPr>
        <p:blipFill>
          <a:blip r:embed="rId2"/>
          <a:stretch>
            <a:fillRect/>
          </a:stretch>
        </p:blipFill>
        <p:spPr>
          <a:xfrm>
            <a:off x="1154916" y="1788368"/>
            <a:ext cx="3985800" cy="4053357"/>
          </a:xfrm>
          <a:prstGeom prst="rect">
            <a:avLst/>
          </a:prstGeom>
        </p:spPr>
      </p:pic>
      <p:sp>
        <p:nvSpPr>
          <p:cNvPr id="6" name="TextBox 5">
            <a:extLst>
              <a:ext uri="{FF2B5EF4-FFF2-40B4-BE49-F238E27FC236}">
                <a16:creationId xmlns:a16="http://schemas.microsoft.com/office/drawing/2014/main" id="{6B6001B6-BA3F-F63A-EE9D-8040C50B1575}"/>
              </a:ext>
            </a:extLst>
          </p:cNvPr>
          <p:cNvSpPr txBox="1"/>
          <p:nvPr/>
        </p:nvSpPr>
        <p:spPr>
          <a:xfrm>
            <a:off x="5541894" y="1626200"/>
            <a:ext cx="6097656" cy="1477328"/>
          </a:xfrm>
          <a:prstGeom prst="rect">
            <a:avLst/>
          </a:prstGeom>
          <a:noFill/>
        </p:spPr>
        <p:txBody>
          <a:bodyPr wrap="square">
            <a:spAutoFit/>
          </a:bodyPr>
          <a:lstStyle/>
          <a:p>
            <a:r>
              <a:rPr lang="en-GB" dirty="0">
                <a:latin typeface="Arial Rounded MT Bold" panose="020F0704030504030204" pitchFamily="34" charset="0"/>
              </a:rPr>
              <a:t>Organ donation and transplant pathway communication involves crucial interactions between multidisciplinary and multiprofessional clinical and non-clinical colleagues,  patients and families at each stage, from the initial referral to post-transplant care.</a:t>
            </a:r>
          </a:p>
        </p:txBody>
      </p:sp>
      <p:sp>
        <p:nvSpPr>
          <p:cNvPr id="7" name="TextBox 6">
            <a:extLst>
              <a:ext uri="{FF2B5EF4-FFF2-40B4-BE49-F238E27FC236}">
                <a16:creationId xmlns:a16="http://schemas.microsoft.com/office/drawing/2014/main" id="{4C70FBD3-FE15-2685-387C-F7D1B5A47F5F}"/>
              </a:ext>
            </a:extLst>
          </p:cNvPr>
          <p:cNvSpPr txBox="1"/>
          <p:nvPr/>
        </p:nvSpPr>
        <p:spPr>
          <a:xfrm>
            <a:off x="5541894" y="3565574"/>
            <a:ext cx="6097656" cy="923330"/>
          </a:xfrm>
          <a:prstGeom prst="rect">
            <a:avLst/>
          </a:prstGeom>
          <a:noFill/>
        </p:spPr>
        <p:txBody>
          <a:bodyPr wrap="square">
            <a:spAutoFit/>
          </a:bodyPr>
          <a:lstStyle/>
          <a:p>
            <a:r>
              <a:rPr lang="en-GB" dirty="0">
                <a:latin typeface="Arial Rounded MT Bold" panose="020F0704030504030204" pitchFamily="34" charset="0"/>
              </a:rPr>
              <a:t>Everyone will have differing, often competing, priorities that evolve and change based on new information.</a:t>
            </a:r>
          </a:p>
        </p:txBody>
      </p:sp>
      <p:sp>
        <p:nvSpPr>
          <p:cNvPr id="8" name="TextBox 7">
            <a:extLst>
              <a:ext uri="{FF2B5EF4-FFF2-40B4-BE49-F238E27FC236}">
                <a16:creationId xmlns:a16="http://schemas.microsoft.com/office/drawing/2014/main" id="{1BFF33C8-9DD4-44DC-977B-A6D58D9AFD95}"/>
              </a:ext>
            </a:extLst>
          </p:cNvPr>
          <p:cNvSpPr txBox="1"/>
          <p:nvPr/>
        </p:nvSpPr>
        <p:spPr>
          <a:xfrm>
            <a:off x="5541894" y="4737164"/>
            <a:ext cx="6097656" cy="923330"/>
          </a:xfrm>
          <a:prstGeom prst="rect">
            <a:avLst/>
          </a:prstGeom>
          <a:noFill/>
        </p:spPr>
        <p:txBody>
          <a:bodyPr wrap="square">
            <a:spAutoFit/>
          </a:bodyPr>
          <a:lstStyle/>
          <a:p>
            <a:r>
              <a:rPr lang="en-GB" dirty="0">
                <a:latin typeface="Arial Rounded MT Bold" panose="020F0704030504030204" pitchFamily="34" charset="0"/>
              </a:rPr>
              <a:t>The needs of individual recipients need to be viewed in balance and with regard to the needs of the donor, their family and the donating centre.</a:t>
            </a:r>
          </a:p>
        </p:txBody>
      </p:sp>
    </p:spTree>
    <p:extLst>
      <p:ext uri="{BB962C8B-B14F-4D97-AF65-F5344CB8AC3E}">
        <p14:creationId xmlns:p14="http://schemas.microsoft.com/office/powerpoint/2010/main" val="2175814122"/>
      </p:ext>
    </p:extLst>
  </p:cSld>
  <p:clrMapOvr>
    <a:masterClrMapping/>
  </p:clrMapOvr>
</p:sld>
</file>

<file path=ppt/theme/theme1.xml><?xml version="1.0" encoding="utf-8"?>
<a:theme xmlns:a="http://schemas.openxmlformats.org/drawingml/2006/main" name="NHSBT">
  <a:themeElements>
    <a:clrScheme name="NHSBT">
      <a:dk1>
        <a:sysClr val="windowText" lastClr="000000"/>
      </a:dk1>
      <a:lt1>
        <a:sysClr val="window" lastClr="FFFFFF"/>
      </a:lt1>
      <a:dk2>
        <a:srgbClr val="1F497D"/>
      </a:dk2>
      <a:lt2>
        <a:srgbClr val="EEECE1"/>
      </a:lt2>
      <a:accent1>
        <a:srgbClr val="0072C6"/>
      </a:accent1>
      <a:accent2>
        <a:srgbClr val="0091C9"/>
      </a:accent2>
      <a:accent3>
        <a:srgbClr val="003893"/>
      </a:accent3>
      <a:accent4>
        <a:srgbClr val="56008C"/>
      </a:accent4>
      <a:accent5>
        <a:srgbClr val="009E49"/>
      </a:accent5>
      <a:accent6>
        <a:srgbClr val="D81E05"/>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HSBT" id="{89D5D6B2-11C1-49DF-AF2F-ED72398495B6}" vid="{F8262AEA-5161-46F8-BA75-08298B4CF7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CF7FB247BE6034392AF7797DA4937FB" ma:contentTypeVersion="12" ma:contentTypeDescription="Create a new document." ma:contentTypeScope="" ma:versionID="012d8ba74b6713c5325f9bec39327238">
  <xsd:schema xmlns:xsd="http://www.w3.org/2001/XMLSchema" xmlns:xs="http://www.w3.org/2001/XMLSchema" xmlns:p="http://schemas.microsoft.com/office/2006/metadata/properties" xmlns:ns2="f09875a8-6f81-482a-8fc9-015efe5a7080" xmlns:ns3="6e2bdf9d-be33-4705-82f8-bba2e6508493" targetNamespace="http://schemas.microsoft.com/office/2006/metadata/properties" ma:root="true" ma:fieldsID="5145b70f2e206ddac966f025a7bc7bbb" ns2:_="" ns3:_="">
    <xsd:import namespace="f09875a8-6f81-482a-8fc9-015efe5a7080"/>
    <xsd:import namespace="6e2bdf9d-be33-4705-82f8-bba2e650849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9875a8-6f81-482a-8fc9-015efe5a70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e2bdf9d-be33-4705-82f8-bba2e650849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6E8E6E-6022-4A03-A3A8-F114A58DAA96}">
  <ds:schemaRefs>
    <ds:schemaRef ds:uri="6e2bdf9d-be33-4705-82f8-bba2e6508493"/>
    <ds:schemaRef ds:uri="f09875a8-6f81-482a-8fc9-015efe5a708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B1C23AA-848F-4C93-9ED9-06E21869D95F}">
  <ds:schemaRefs>
    <ds:schemaRef ds:uri="http://purl.org/dc/elements/1.1/"/>
    <ds:schemaRef ds:uri="http://purl.org/dc/terms/"/>
    <ds:schemaRef ds:uri="http://schemas.microsoft.com/office/2006/documentManagement/types"/>
    <ds:schemaRef ds:uri="http://www.w3.org/XML/1998/namespace"/>
    <ds:schemaRef ds:uri="6e2bdf9d-be33-4705-82f8-bba2e6508493"/>
    <ds:schemaRef ds:uri="http://schemas.microsoft.com/office/infopath/2007/PartnerControls"/>
    <ds:schemaRef ds:uri="http://schemas.openxmlformats.org/package/2006/metadata/core-properties"/>
    <ds:schemaRef ds:uri="f09875a8-6f81-482a-8fc9-015efe5a7080"/>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FC13C3C4-91F9-458B-8FC3-66199CC9D9F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12416</TotalTime>
  <Words>735</Words>
  <Application>Microsoft Office PowerPoint</Application>
  <PresentationFormat>Widescreen</PresentationFormat>
  <Paragraphs>106</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Arial Rounded MT Bold</vt:lpstr>
      <vt:lpstr>Calibri</vt:lpstr>
      <vt:lpstr>Lucida Grande</vt:lpstr>
      <vt:lpstr>NHSBT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Workforce Transformation Phase 2</dc:title>
  <dc:creator>Cathy Miller</dc:creator>
  <cp:lastModifiedBy>John Stirling</cp:lastModifiedBy>
  <cp:revision>87</cp:revision>
  <dcterms:modified xsi:type="dcterms:W3CDTF">2025-09-26T08:28:04Z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0x0101008CF7FB247BE6034392AF7797DA4937FB</vt:lpwstr>
  </property>
  <property fmtid="{D5CDD505-2E9C-101B-9397-08002B2CF9AE}" pid="3" name="MSIP_Label_ea60d57e-af5b-4752-ac57-3e4f28ca11dc_Enabled">
    <vt:lpwstr>true</vt:lpwstr>
  </property>
  <property fmtid="{D5CDD505-2E9C-101B-9397-08002B2CF9AE}" pid="4" name="MSIP_Label_ea60d57e-af5b-4752-ac57-3e4f28ca11dc_SetDate">
    <vt:lpwstr>2021-11-29T13:11:40Z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b58a2136-b3d9-4686-b8a9-86bb680d3024</vt:lpwstr>
  </property>
  <property fmtid="{D5CDD505-2E9C-101B-9397-08002B2CF9AE}" pid="9" name="MSIP_Label_ea60d57e-af5b-4752-ac57-3e4f28ca11dc_ContentBits">
    <vt:lpwstr>0</vt:lpwstr>
  </property>
</Properties>
</file>