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</p:sldIdLst>
  <p:sldSz cx="21374100" cy="15113000"/>
  <p:notesSz cx="6858000" cy="9144000"/>
  <p:embeddedFontLst>
    <p:embeddedFont>
      <p:font typeface="Arial MT Pro" panose="020B0604020202020204" charset="0"/>
      <p:regular r:id="rId6"/>
    </p:embeddedFont>
    <p:embeddedFont>
      <p:font typeface="Arial MT Pro Bold" panose="020B0604020202020204" charset="0"/>
      <p:regular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DC78B2-3EC4-5091-228D-13E1BBD11FC7}" v="11" dt="2026-07-30T14:16:28.0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font" Target="fonts/font2.fntdata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1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95318" y="6384855"/>
            <a:ext cx="4005419" cy="4005419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CE1E6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0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9255835" y="7064895"/>
            <a:ext cx="2684384" cy="2645339"/>
          </a:xfrm>
          <a:custGeom>
            <a:avLst/>
            <a:gdLst/>
            <a:ahLst/>
            <a:cxnLst/>
            <a:rect l="l" t="t" r="r" b="b"/>
            <a:pathLst>
              <a:path w="2684384" h="2645339">
                <a:moveTo>
                  <a:pt x="0" y="0"/>
                </a:moveTo>
                <a:lnTo>
                  <a:pt x="2684385" y="0"/>
                </a:lnTo>
                <a:lnTo>
                  <a:pt x="2684385" y="2645339"/>
                </a:lnTo>
                <a:lnTo>
                  <a:pt x="0" y="264533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55517" y="38178"/>
            <a:ext cx="17107643" cy="13583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 b="1">
                <a:solidFill>
                  <a:srgbClr val="FFFFFF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How can anaemia make you feel?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2960129" y="2620608"/>
            <a:ext cx="4272627" cy="4272627"/>
            <a:chOff x="0" y="0"/>
            <a:chExt cx="5696836" cy="5696836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5696836" cy="5696836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BDEDEF"/>
              </a:solidFill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40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738646" y="1926026"/>
              <a:ext cx="4347766" cy="20008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880"/>
                </a:lnSpc>
              </a:pPr>
              <a:r>
                <a:rPr lang="en-US" sz="42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Hair loss and </a:t>
              </a:r>
            </a:p>
            <a:p>
              <a:pPr algn="ctr">
                <a:lnSpc>
                  <a:spcPts val="5880"/>
                </a:lnSpc>
              </a:pPr>
              <a:r>
                <a:rPr lang="en-US" sz="42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paleness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099612" y="10609349"/>
            <a:ext cx="4272627" cy="4272627"/>
            <a:chOff x="0" y="0"/>
            <a:chExt cx="5696836" cy="5696836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5696836" cy="5696836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BDEDEF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40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TextBox 16"/>
            <p:cNvSpPr txBox="1"/>
            <p:nvPr/>
          </p:nvSpPr>
          <p:spPr>
            <a:xfrm>
              <a:off x="383360" y="1271713"/>
              <a:ext cx="4930116" cy="29914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880"/>
                </a:lnSpc>
              </a:pPr>
              <a:r>
                <a:rPr lang="en-US" sz="42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Headaches and </a:t>
              </a:r>
            </a:p>
            <a:p>
              <a:pPr algn="ctr">
                <a:lnSpc>
                  <a:spcPts val="5880"/>
                </a:lnSpc>
              </a:pPr>
              <a:r>
                <a:rPr lang="en-US" sz="42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dizziness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3963299" y="2889710"/>
            <a:ext cx="4272627" cy="4272627"/>
            <a:chOff x="0" y="0"/>
            <a:chExt cx="5696836" cy="5696836"/>
          </a:xfrm>
        </p:grpSpPr>
        <p:grpSp>
          <p:nvGrpSpPr>
            <p:cNvPr id="18" name="Group 18"/>
            <p:cNvGrpSpPr/>
            <p:nvPr/>
          </p:nvGrpSpPr>
          <p:grpSpPr>
            <a:xfrm>
              <a:off x="0" y="0"/>
              <a:ext cx="5696836" cy="5696836"/>
              <a:chOff x="0" y="0"/>
              <a:chExt cx="812800" cy="8128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BDEDEF"/>
              </a:solidFill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40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1" name="TextBox 21"/>
            <p:cNvSpPr txBox="1"/>
            <p:nvPr/>
          </p:nvSpPr>
          <p:spPr>
            <a:xfrm>
              <a:off x="245451" y="1767013"/>
              <a:ext cx="5205935" cy="20008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880"/>
                </a:lnSpc>
              </a:pPr>
              <a:r>
                <a:rPr lang="en-US" sz="42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Tired and irritable 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0823815" y="10681184"/>
            <a:ext cx="4272627" cy="4272627"/>
            <a:chOff x="0" y="0"/>
            <a:chExt cx="5696836" cy="5696836"/>
          </a:xfrm>
        </p:grpSpPr>
        <p:grpSp>
          <p:nvGrpSpPr>
            <p:cNvPr id="23" name="Group 23"/>
            <p:cNvGrpSpPr/>
            <p:nvPr/>
          </p:nvGrpSpPr>
          <p:grpSpPr>
            <a:xfrm>
              <a:off x="0" y="0"/>
              <a:ext cx="5696836" cy="5696836"/>
              <a:chOff x="0" y="0"/>
              <a:chExt cx="812800" cy="81280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BDEDEF"/>
              </a:solidFill>
            </p:spPr>
          </p:sp>
          <p:sp>
            <p:nvSpPr>
              <p:cNvPr id="25" name="TextBox 25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40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6" name="TextBox 26"/>
            <p:cNvSpPr txBox="1"/>
            <p:nvPr/>
          </p:nvSpPr>
          <p:spPr>
            <a:xfrm>
              <a:off x="971100" y="1767013"/>
              <a:ext cx="3754636" cy="20008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880"/>
                </a:lnSpc>
              </a:pPr>
              <a:r>
                <a:rPr lang="en-US" sz="42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Craving ice </a:t>
              </a:r>
            </a:p>
            <a:p>
              <a:pPr algn="ctr">
                <a:lnSpc>
                  <a:spcPts val="5880"/>
                </a:lnSpc>
              </a:pPr>
              <a:r>
                <a:rPr lang="en-US" sz="42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or soil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3865375" y="7274236"/>
            <a:ext cx="4272627" cy="4272627"/>
            <a:chOff x="0" y="0"/>
            <a:chExt cx="5696836" cy="5696836"/>
          </a:xfrm>
        </p:grpSpPr>
        <p:grpSp>
          <p:nvGrpSpPr>
            <p:cNvPr id="28" name="Group 28"/>
            <p:cNvGrpSpPr/>
            <p:nvPr/>
          </p:nvGrpSpPr>
          <p:grpSpPr>
            <a:xfrm>
              <a:off x="0" y="0"/>
              <a:ext cx="5696836" cy="5696836"/>
              <a:chOff x="0" y="0"/>
              <a:chExt cx="812800" cy="812800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BDEDEF"/>
              </a:solidFill>
            </p:spPr>
          </p:sp>
          <p:sp>
            <p:nvSpPr>
              <p:cNvPr id="30" name="TextBox 30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40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31" name="TextBox 31"/>
            <p:cNvSpPr txBox="1"/>
            <p:nvPr/>
          </p:nvSpPr>
          <p:spPr>
            <a:xfrm>
              <a:off x="508540" y="1767013"/>
              <a:ext cx="4679757" cy="20008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880"/>
                </a:lnSpc>
              </a:pPr>
              <a:r>
                <a:rPr lang="en-US" sz="42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Breathless or palpitations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2916422" y="7274236"/>
            <a:ext cx="4272627" cy="4272627"/>
            <a:chOff x="0" y="0"/>
            <a:chExt cx="5696836" cy="5696836"/>
          </a:xfrm>
        </p:grpSpPr>
        <p:grpSp>
          <p:nvGrpSpPr>
            <p:cNvPr id="33" name="Group 33"/>
            <p:cNvGrpSpPr/>
            <p:nvPr/>
          </p:nvGrpSpPr>
          <p:grpSpPr>
            <a:xfrm>
              <a:off x="0" y="0"/>
              <a:ext cx="5696836" cy="5696836"/>
              <a:chOff x="0" y="0"/>
              <a:chExt cx="812800" cy="812800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BDEDEF"/>
              </a:solidFill>
            </p:spPr>
          </p:sp>
          <p:sp>
            <p:nvSpPr>
              <p:cNvPr id="35" name="TextBox 35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40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36" name="TextBox 36"/>
            <p:cNvSpPr txBox="1"/>
            <p:nvPr/>
          </p:nvSpPr>
          <p:spPr>
            <a:xfrm>
              <a:off x="280583" y="1852271"/>
              <a:ext cx="5135671" cy="20008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880"/>
                </a:lnSpc>
              </a:pPr>
              <a:r>
                <a:rPr lang="en-US" sz="42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Unable to concentrate</a:t>
              </a:r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8461714" y="1664482"/>
            <a:ext cx="4272627" cy="4272627"/>
            <a:chOff x="0" y="0"/>
            <a:chExt cx="5696836" cy="5696836"/>
          </a:xfrm>
        </p:grpSpPr>
        <p:grpSp>
          <p:nvGrpSpPr>
            <p:cNvPr id="38" name="Group 38"/>
            <p:cNvGrpSpPr/>
            <p:nvPr/>
          </p:nvGrpSpPr>
          <p:grpSpPr>
            <a:xfrm>
              <a:off x="0" y="0"/>
              <a:ext cx="5696836" cy="5696836"/>
              <a:chOff x="0" y="0"/>
              <a:chExt cx="812800" cy="812800"/>
            </a:xfrm>
          </p:grpSpPr>
          <p:sp>
            <p:nvSpPr>
              <p:cNvPr id="39" name="Freeform 3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BDEDEF"/>
              </a:solidFill>
            </p:spPr>
          </p:sp>
          <p:sp>
            <p:nvSpPr>
              <p:cNvPr id="40" name="TextBox 40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40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41" name="TextBox 41"/>
            <p:cNvSpPr txBox="1"/>
            <p:nvPr/>
          </p:nvSpPr>
          <p:spPr>
            <a:xfrm>
              <a:off x="931315" y="1793395"/>
              <a:ext cx="3834209" cy="10102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880"/>
                </a:lnSpc>
              </a:pPr>
              <a:r>
                <a:rPr lang="en-US" sz="42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Feeling cold</a:t>
              </a:r>
            </a:p>
          </p:txBody>
        </p:sp>
      </p:grpSp>
      <p:sp>
        <p:nvSpPr>
          <p:cNvPr id="42" name="Freeform 42"/>
          <p:cNvSpPr/>
          <p:nvPr/>
        </p:nvSpPr>
        <p:spPr>
          <a:xfrm>
            <a:off x="16379113" y="14121435"/>
            <a:ext cx="4587521" cy="760541"/>
          </a:xfrm>
          <a:custGeom>
            <a:avLst/>
            <a:gdLst/>
            <a:ahLst/>
            <a:cxnLst/>
            <a:rect l="l" t="t" r="r" b="b"/>
            <a:pathLst>
              <a:path w="4587521" h="760541">
                <a:moveTo>
                  <a:pt x="0" y="0"/>
                </a:moveTo>
                <a:lnTo>
                  <a:pt x="4587521" y="0"/>
                </a:lnTo>
                <a:lnTo>
                  <a:pt x="4587521" y="760541"/>
                </a:lnTo>
                <a:lnTo>
                  <a:pt x="0" y="76054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3" name="Freeform 43"/>
          <p:cNvSpPr/>
          <p:nvPr/>
        </p:nvSpPr>
        <p:spPr>
          <a:xfrm>
            <a:off x="17679806" y="544705"/>
            <a:ext cx="3047732" cy="852081"/>
          </a:xfrm>
          <a:custGeom>
            <a:avLst/>
            <a:gdLst/>
            <a:ahLst/>
            <a:cxnLst/>
            <a:rect l="l" t="t" r="r" b="b"/>
            <a:pathLst>
              <a:path w="3047732" h="852081">
                <a:moveTo>
                  <a:pt x="0" y="0"/>
                </a:moveTo>
                <a:lnTo>
                  <a:pt x="3047733" y="0"/>
                </a:lnTo>
                <a:lnTo>
                  <a:pt x="3047733" y="852080"/>
                </a:lnTo>
                <a:lnTo>
                  <a:pt x="0" y="85208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4" name="TextBox 44"/>
          <p:cNvSpPr txBox="1"/>
          <p:nvPr/>
        </p:nvSpPr>
        <p:spPr>
          <a:xfrm>
            <a:off x="351847" y="14116066"/>
            <a:ext cx="1302121" cy="3036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dirty="0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Version </a:t>
            </a:r>
            <a:r>
              <a:rPr lang="en-US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2</a:t>
            </a:r>
            <a:endParaRPr lang="en-US" sz="1800">
              <a:solidFill>
                <a:srgbClr val="FFFFFF"/>
              </a:solidFill>
              <a:latin typeface="Arial MT Pro"/>
              <a:ea typeface="Arial MT Pro"/>
              <a:cs typeface="Arial MT Pro"/>
              <a:sym typeface="Arial MT Pr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a20d37f0-a662-4e75-ab88-b29866c19644">
      <Terms xmlns="http://schemas.microsoft.com/office/infopath/2007/PartnerControls"/>
    </lcf76f155ced4ddcb4097134ff3c332f>
    <TaxCatchAll xmlns="0aee4a98-54e2-4fa9-8bf1-c07c68638e25" xsi:nil="true"/>
    <_ip_UnifiedCompliancePolicyProperties xmlns="http://schemas.microsoft.com/sharepoint/v3" xsi:nil="true"/>
    <_Flow_SignoffStatus xmlns="a20d37f0-a662-4e75-ab88-b29866c1964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3C930432A18146BCB065D39F5C27CD" ma:contentTypeVersion="22" ma:contentTypeDescription="Create a new document." ma:contentTypeScope="" ma:versionID="840fd49c3696fd8803cbf50e92e8e7cc">
  <xsd:schema xmlns:xsd="http://www.w3.org/2001/XMLSchema" xmlns:xs="http://www.w3.org/2001/XMLSchema" xmlns:p="http://schemas.microsoft.com/office/2006/metadata/properties" xmlns:ns1="http://schemas.microsoft.com/sharepoint/v3" xmlns:ns2="a20d37f0-a662-4e75-ab88-b29866c19644" xmlns:ns3="71deb8d4-20af-4d38-a2cf-dae5bcfc8bb0" xmlns:ns4="0aee4a98-54e2-4fa9-8bf1-c07c68638e25" targetNamespace="http://schemas.microsoft.com/office/2006/metadata/properties" ma:root="true" ma:fieldsID="05d1fa0422505a6004fa37df5e4851a9" ns1:_="" ns2:_="" ns3:_="" ns4:_="">
    <xsd:import namespace="http://schemas.microsoft.com/sharepoint/v3"/>
    <xsd:import namespace="a20d37f0-a662-4e75-ab88-b29866c19644"/>
    <xsd:import namespace="71deb8d4-20af-4d38-a2cf-dae5bcfc8bb0"/>
    <xsd:import namespace="0aee4a98-54e2-4fa9-8bf1-c07c68638e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_Flow_SignoffStatu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0d37f0-a662-4e75-ab88-b29866c196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Flow_SignoffStatus" ma:index="19" nillable="true" ma:displayName="Sign-off status" ma:internalName="Sign_x002d_off_x0020_status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4d4c276-3e6c-4cc9-8c7e-f782a92f08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7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deb8d4-20af-4d38-a2cf-dae5bcfc8bb0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ee4a98-54e2-4fa9-8bf1-c07c68638e25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8b89c347-20bc-4c36-a347-30588b1ce4c6}" ma:internalName="TaxCatchAll" ma:showField="CatchAllData" ma:web="71deb8d4-20af-4d38-a2cf-dae5bcfc8bb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B3FE812-B8C0-4E84-89E5-FD82B8737E5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5837D6F-07D1-485D-8497-63309268057F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a20d37f0-a662-4e75-ab88-b29866c19644"/>
    <ds:schemaRef ds:uri="0aee4a98-54e2-4fa9-8bf1-c07c68638e25"/>
  </ds:schemaRefs>
</ds:datastoreItem>
</file>

<file path=customXml/itemProps3.xml><?xml version="1.0" encoding="utf-8"?>
<ds:datastoreItem xmlns:ds="http://schemas.openxmlformats.org/officeDocument/2006/customXml" ds:itemID="{B4F05B92-12E6-4595-8342-DE94F69780F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20d37f0-a662-4e75-ab88-b29866c19644"/>
    <ds:schemaRef ds:uri="71deb8d4-20af-4d38-a2cf-dae5bcfc8bb0"/>
    <ds:schemaRef ds:uri="0aee4a98-54e2-4fa9-8bf1-c07c68638e2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 Anaemia Public</dc:title>
  <cp:revision>9</cp:revision>
  <dcterms:created xsi:type="dcterms:W3CDTF">2006-08-16T00:00:00Z</dcterms:created>
  <dcterms:modified xsi:type="dcterms:W3CDTF">2026-07-31T14:17:21Z</dcterms:modified>
  <dc:identifier>DAFh9aY4oI0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0x010100DD3C930432A18146BCB065D39F5C27CD</vt:lpwstr>
  </property>
  <property fmtid="{D5CDD505-2E9C-101B-9397-08002B2CF9AE}" pid="3" name="MediaServiceImageTags">
    <vt:lpwstr/>
  </property>
</Properties>
</file>