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</p:sldIdLst>
  <p:sldSz cx="21374100" cy="15113000"/>
  <p:notesSz cx="6858000" cy="9144000"/>
  <p:embeddedFontLst>
    <p:embeddedFont>
      <p:font typeface="Arial MT Pro" panose="020B0604020202020204" charset="0"/>
      <p:regular r:id="rId10"/>
    </p:embeddedFont>
    <p:embeddedFont>
      <p:font typeface="Arial MT Pro Bold" panose="020B0604020202020204" charset="0"/>
      <p:regular r:id="rId11"/>
    </p:embeddedFont>
    <p:embeddedFont>
      <p:font typeface="Canva Sans" panose="020B0604020202020204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FD03D1-9207-EB42-25D0-38E6996446AF}" v="35" dt="2026-07-17T11:58:19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45" autoAdjust="0"/>
    <p:restoredTop sz="86364" autoAdjust="0"/>
  </p:normalViewPr>
  <p:slideViewPr>
    <p:cSldViewPr>
      <p:cViewPr varScale="1">
        <p:scale>
          <a:sx n="44" d="100"/>
          <a:sy n="44" d="100"/>
        </p:scale>
        <p:origin x="76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Cook" userId="S::clare.cook@nhsbt.nhs.uk::0b0c6952-7c81-404b-a41c-e0b26c321d61" providerId="AD" clId="Web-{29FD03D1-9207-EB42-25D0-38E6996446AF}"/>
    <pc:docChg chg="modSld">
      <pc:chgData name="Clare Cook" userId="S::clare.cook@nhsbt.nhs.uk::0b0c6952-7c81-404b-a41c-e0b26c321d61" providerId="AD" clId="Web-{29FD03D1-9207-EB42-25D0-38E6996446AF}" dt="2026-07-17T11:58:19.269" v="29" actId="1076"/>
      <pc:docMkLst>
        <pc:docMk/>
      </pc:docMkLst>
      <pc:sldChg chg="addSp modSp">
        <pc:chgData name="Clare Cook" userId="S::clare.cook@nhsbt.nhs.uk::0b0c6952-7c81-404b-a41c-e0b26c321d61" providerId="AD" clId="Web-{29FD03D1-9207-EB42-25D0-38E6996446AF}" dt="2026-07-17T11:57:03.939" v="16" actId="14100"/>
        <pc:sldMkLst>
          <pc:docMk/>
          <pc:sldMk cId="0" sldId="256"/>
        </pc:sldMkLst>
        <pc:spChg chg="add mod">
          <ac:chgData name="Clare Cook" userId="S::clare.cook@nhsbt.nhs.uk::0b0c6952-7c81-404b-a41c-e0b26c321d61" providerId="AD" clId="Web-{29FD03D1-9207-EB42-25D0-38E6996446AF}" dt="2026-07-17T11:57:03.939" v="16" actId="14100"/>
          <ac:spMkLst>
            <pc:docMk/>
            <pc:sldMk cId="0" sldId="256"/>
            <ac:spMk id="14" creationId="{AF910E5E-A17F-0250-26E7-B0F6EFA16125}"/>
          </ac:spMkLst>
        </pc:spChg>
      </pc:sldChg>
      <pc:sldChg chg="addSp delSp modSp">
        <pc:chgData name="Clare Cook" userId="S::clare.cook@nhsbt.nhs.uk::0b0c6952-7c81-404b-a41c-e0b26c321d61" providerId="AD" clId="Web-{29FD03D1-9207-EB42-25D0-38E6996446AF}" dt="2026-07-17T11:57:28.956" v="19" actId="1076"/>
        <pc:sldMkLst>
          <pc:docMk/>
          <pc:sldMk cId="0" sldId="257"/>
        </pc:sldMkLst>
        <pc:spChg chg="add mod">
          <ac:chgData name="Clare Cook" userId="S::clare.cook@nhsbt.nhs.uk::0b0c6952-7c81-404b-a41c-e0b26c321d61" providerId="AD" clId="Web-{29FD03D1-9207-EB42-25D0-38E6996446AF}" dt="2026-07-17T11:57:28.956" v="19" actId="1076"/>
          <ac:spMkLst>
            <pc:docMk/>
            <pc:sldMk cId="0" sldId="257"/>
            <ac:spMk id="32" creationId="{05DA60FA-9D9B-EB98-0317-627C93A8836C}"/>
          </ac:spMkLst>
        </pc:spChg>
        <pc:grpChg chg="add del">
          <ac:chgData name="Clare Cook" userId="S::clare.cook@nhsbt.nhs.uk::0b0c6952-7c81-404b-a41c-e0b26c321d61" providerId="AD" clId="Web-{29FD03D1-9207-EB42-25D0-38E6996446AF}" dt="2026-07-17T11:56:50.158" v="13"/>
          <ac:grpSpMkLst>
            <pc:docMk/>
            <pc:sldMk cId="0" sldId="257"/>
            <ac:grpSpMk id="22" creationId="{3B3C7FA0-45E7-B260-D209-E1105A4576F7}"/>
          </ac:grpSpMkLst>
        </pc:grpChg>
        <pc:grpChg chg="add del">
          <ac:chgData name="Clare Cook" userId="S::clare.cook@nhsbt.nhs.uk::0b0c6952-7c81-404b-a41c-e0b26c321d61" providerId="AD" clId="Web-{29FD03D1-9207-EB42-25D0-38E6996446AF}" dt="2026-07-17T11:56:56.814" v="15"/>
          <ac:grpSpMkLst>
            <pc:docMk/>
            <pc:sldMk cId="0" sldId="257"/>
            <ac:grpSpMk id="27" creationId="{7CD42CC7-002E-B3E3-07ED-0E0C89ECCD91}"/>
          </ac:grpSpMkLst>
        </pc:grpChg>
      </pc:sldChg>
      <pc:sldChg chg="addSp modSp">
        <pc:chgData name="Clare Cook" userId="S::clare.cook@nhsbt.nhs.uk::0b0c6952-7c81-404b-a41c-e0b26c321d61" providerId="AD" clId="Web-{29FD03D1-9207-EB42-25D0-38E6996446AF}" dt="2026-07-17T11:57:52.378" v="23" actId="1076"/>
        <pc:sldMkLst>
          <pc:docMk/>
          <pc:sldMk cId="0" sldId="258"/>
        </pc:sldMkLst>
        <pc:spChg chg="add mod">
          <ac:chgData name="Clare Cook" userId="S::clare.cook@nhsbt.nhs.uk::0b0c6952-7c81-404b-a41c-e0b26c321d61" providerId="AD" clId="Web-{29FD03D1-9207-EB42-25D0-38E6996446AF}" dt="2026-07-17T11:57:52.378" v="23" actId="1076"/>
          <ac:spMkLst>
            <pc:docMk/>
            <pc:sldMk cId="0" sldId="258"/>
            <ac:spMk id="20" creationId="{88F02205-EB96-EFE3-2C4D-C3D10417645F}"/>
          </ac:spMkLst>
        </pc:spChg>
      </pc:sldChg>
      <pc:sldChg chg="addSp modSp">
        <pc:chgData name="Clare Cook" userId="S::clare.cook@nhsbt.nhs.uk::0b0c6952-7c81-404b-a41c-e0b26c321d61" providerId="AD" clId="Web-{29FD03D1-9207-EB42-25D0-38E6996446AF}" dt="2026-07-17T11:58:08.722" v="26" actId="1076"/>
        <pc:sldMkLst>
          <pc:docMk/>
          <pc:sldMk cId="0" sldId="259"/>
        </pc:sldMkLst>
        <pc:spChg chg="add mod">
          <ac:chgData name="Clare Cook" userId="S::clare.cook@nhsbt.nhs.uk::0b0c6952-7c81-404b-a41c-e0b26c321d61" providerId="AD" clId="Web-{29FD03D1-9207-EB42-25D0-38E6996446AF}" dt="2026-07-17T11:58:08.722" v="26" actId="1076"/>
          <ac:spMkLst>
            <pc:docMk/>
            <pc:sldMk cId="0" sldId="259"/>
            <ac:spMk id="25" creationId="{9268DF2B-C0CF-4F24-318A-78869232BBD0}"/>
          </ac:spMkLst>
        </pc:spChg>
      </pc:sldChg>
      <pc:sldChg chg="addSp modSp">
        <pc:chgData name="Clare Cook" userId="S::clare.cook@nhsbt.nhs.uk::0b0c6952-7c81-404b-a41c-e0b26c321d61" providerId="AD" clId="Web-{29FD03D1-9207-EB42-25D0-38E6996446AF}" dt="2026-07-17T11:58:19.269" v="29" actId="1076"/>
        <pc:sldMkLst>
          <pc:docMk/>
          <pc:sldMk cId="0" sldId="260"/>
        </pc:sldMkLst>
        <pc:spChg chg="add mod">
          <ac:chgData name="Clare Cook" userId="S::clare.cook@nhsbt.nhs.uk::0b0c6952-7c81-404b-a41c-e0b26c321d61" providerId="AD" clId="Web-{29FD03D1-9207-EB42-25D0-38E6996446AF}" dt="2026-07-17T11:58:19.269" v="29" actId="1076"/>
          <ac:spMkLst>
            <pc:docMk/>
            <pc:sldMk cId="0" sldId="260"/>
            <ac:spMk id="26" creationId="{9AF198ED-AB3F-2F6B-36E9-AEAF75202A3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 txBox="1">
            <a:spLocks noGrp="1"/>
          </p:cNvSpPr>
          <p:nvPr>
            <p:ph type="title" idx="4294967295"/>
          </p:nvPr>
        </p:nvSpPr>
        <p:spPr>
          <a:xfrm>
            <a:off x="670816" y="383281"/>
            <a:ext cx="17862282" cy="12020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88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Patient Blood Management on </a:t>
            </a:r>
            <a:r>
              <a:rPr kumimoji="0" lang="en-US" sz="63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Labour</a:t>
            </a: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 Ward</a:t>
            </a:r>
          </a:p>
        </p:txBody>
      </p:sp>
      <p:grpSp>
        <p:nvGrpSpPr>
          <p:cNvPr id="2" name="Group 2" descr="Text box describing patient blood management as a multidisciplinary approach to optimising a persons blood to improve their outcomes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5376213" y="2831537"/>
            <a:ext cx="15200172" cy="4647758"/>
            <a:chOff x="0" y="0"/>
            <a:chExt cx="2723699" cy="83282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23699" cy="832826"/>
            </a:xfrm>
            <a:custGeom>
              <a:avLst/>
              <a:gdLst/>
              <a:ahLst/>
              <a:cxnLst/>
              <a:rect l="l" t="t" r="r" b="b"/>
              <a:pathLst>
                <a:path w="2723699" h="832826">
                  <a:moveTo>
                    <a:pt x="10187" y="0"/>
                  </a:moveTo>
                  <a:lnTo>
                    <a:pt x="2713513" y="0"/>
                  </a:lnTo>
                  <a:cubicBezTo>
                    <a:pt x="2719138" y="0"/>
                    <a:pt x="2723699" y="4561"/>
                    <a:pt x="2723699" y="10187"/>
                  </a:cubicBezTo>
                  <a:lnTo>
                    <a:pt x="2723699" y="822639"/>
                  </a:lnTo>
                  <a:cubicBezTo>
                    <a:pt x="2723699" y="828265"/>
                    <a:pt x="2719138" y="832826"/>
                    <a:pt x="2713513" y="832826"/>
                  </a:cubicBezTo>
                  <a:lnTo>
                    <a:pt x="10187" y="832826"/>
                  </a:lnTo>
                  <a:cubicBezTo>
                    <a:pt x="4561" y="832826"/>
                    <a:pt x="0" y="828265"/>
                    <a:pt x="0" y="822639"/>
                  </a:cubicBezTo>
                  <a:lnTo>
                    <a:pt x="0" y="10187"/>
                  </a:lnTo>
                  <a:cubicBezTo>
                    <a:pt x="0" y="4561"/>
                    <a:pt x="4561" y="0"/>
                    <a:pt x="10187" y="0"/>
                  </a:cubicBezTo>
                  <a:close/>
                </a:path>
              </a:pathLst>
            </a:custGeom>
            <a:solidFill>
              <a:srgbClr val="BDED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114300"/>
              <a:ext cx="2723699" cy="94712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0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258580" y="3466073"/>
            <a:ext cx="13613420" cy="324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Patient blood management (PBM) is a multidisciplinary, evidence based approach to </a:t>
            </a:r>
            <a:r>
              <a:rPr lang="en-US" sz="3600" dirty="0" err="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optimising</a:t>
            </a: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a person's own blood to improve their outcomes.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The following slides demonstrate how this can be implemented, including in the </a:t>
            </a:r>
            <a:r>
              <a:rPr lang="en-US" sz="3600" dirty="0" err="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labour</a:t>
            </a: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ward setting.</a:t>
            </a:r>
          </a:p>
        </p:txBody>
      </p:sp>
      <p:grpSp>
        <p:nvGrpSpPr>
          <p:cNvPr id="5" name="Group 5" descr="Text box describing the three pillars of PBM. Pillar one optimise red blood cell mass. Pillar two minimise blood loss. PIllar three manage anaemia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0454911" y="8528840"/>
            <a:ext cx="10121474" cy="4050669"/>
            <a:chOff x="0" y="0"/>
            <a:chExt cx="1813654" cy="72583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13654" cy="725834"/>
            </a:xfrm>
            <a:custGeom>
              <a:avLst/>
              <a:gdLst/>
              <a:ahLst/>
              <a:cxnLst/>
              <a:rect l="l" t="t" r="r" b="b"/>
              <a:pathLst>
                <a:path w="1813654" h="725834">
                  <a:moveTo>
                    <a:pt x="15298" y="0"/>
                  </a:moveTo>
                  <a:lnTo>
                    <a:pt x="1798356" y="0"/>
                  </a:lnTo>
                  <a:cubicBezTo>
                    <a:pt x="1806805" y="0"/>
                    <a:pt x="1813654" y="6849"/>
                    <a:pt x="1813654" y="15298"/>
                  </a:cubicBezTo>
                  <a:lnTo>
                    <a:pt x="1813654" y="710536"/>
                  </a:lnTo>
                  <a:cubicBezTo>
                    <a:pt x="1813654" y="718985"/>
                    <a:pt x="1806805" y="725834"/>
                    <a:pt x="1798356" y="725834"/>
                  </a:cubicBezTo>
                  <a:lnTo>
                    <a:pt x="15298" y="725834"/>
                  </a:lnTo>
                  <a:cubicBezTo>
                    <a:pt x="6849" y="725834"/>
                    <a:pt x="0" y="718985"/>
                    <a:pt x="0" y="710536"/>
                  </a:cubicBezTo>
                  <a:lnTo>
                    <a:pt x="0" y="15298"/>
                  </a:lnTo>
                  <a:cubicBezTo>
                    <a:pt x="0" y="6849"/>
                    <a:pt x="6849" y="0"/>
                    <a:pt x="15298" y="0"/>
                  </a:cubicBezTo>
                  <a:close/>
                </a:path>
              </a:pathLst>
            </a:custGeom>
            <a:solidFill>
              <a:srgbClr val="BDED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114300"/>
              <a:ext cx="1813654" cy="8401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06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194387" y="9180670"/>
            <a:ext cx="9030507" cy="2604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There are three pillars to PBM</a:t>
            </a:r>
          </a:p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Pillar one: </a:t>
            </a:r>
            <a:r>
              <a:rPr lang="en-US" sz="3600" dirty="0" err="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optimise</a:t>
            </a: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red blood cell mass</a:t>
            </a:r>
          </a:p>
          <a:p>
            <a:pPr algn="l">
              <a:lnSpc>
                <a:spcPts val="5040"/>
              </a:lnSpc>
            </a:pP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Pillar two: </a:t>
            </a:r>
            <a:r>
              <a:rPr lang="en-US" sz="3600" dirty="0" err="1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minimise</a:t>
            </a: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 blood loss</a:t>
            </a:r>
          </a:p>
          <a:p>
            <a:pPr algn="l">
              <a:lnSpc>
                <a:spcPts val="5040"/>
              </a:lnSpc>
              <a:spcBef>
                <a:spcPct val="0"/>
              </a:spcBef>
            </a:pPr>
            <a:r>
              <a:rPr lang="en-US" sz="3600" dirty="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rPr>
              <a:t>Pillar three: manage anaemia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086881" y="14202448"/>
            <a:ext cx="991135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Adapted from Royal Free London  NHS Hospital Resource</a:t>
            </a: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95032" y="8136520"/>
            <a:ext cx="6123078" cy="6123078"/>
          </a:xfrm>
          <a:custGeom>
            <a:avLst/>
            <a:gdLst/>
            <a:ahLst/>
            <a:cxnLst/>
            <a:rect l="l" t="t" r="r" b="b"/>
            <a:pathLst>
              <a:path w="6123078" h="6123078">
                <a:moveTo>
                  <a:pt x="0" y="0"/>
                </a:moveTo>
                <a:lnTo>
                  <a:pt x="6123078" y="0"/>
                </a:lnTo>
                <a:lnTo>
                  <a:pt x="6123078" y="6123078"/>
                </a:lnTo>
                <a:lnTo>
                  <a:pt x="0" y="612307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6213" y="9466624"/>
            <a:ext cx="731378" cy="1087551"/>
          </a:xfrm>
          <a:custGeom>
            <a:avLst/>
            <a:gdLst/>
            <a:ahLst/>
            <a:cxnLst/>
            <a:rect l="l" t="t" r="r" b="b"/>
            <a:pathLst>
              <a:path w="731378" h="1087551">
                <a:moveTo>
                  <a:pt x="0" y="0"/>
                </a:moveTo>
                <a:lnTo>
                  <a:pt x="731379" y="0"/>
                </a:lnTo>
                <a:lnTo>
                  <a:pt x="731379" y="1087551"/>
                </a:lnTo>
                <a:lnTo>
                  <a:pt x="0" y="108755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7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910E5E-A17F-0250-26E7-B0F6EFA16125}"/>
              </a:ext>
            </a:extLst>
          </p:cNvPr>
          <p:cNvSpPr txBox="1"/>
          <p:nvPr/>
        </p:nvSpPr>
        <p:spPr>
          <a:xfrm>
            <a:off x="663327" y="14443519"/>
            <a:ext cx="1901539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>
                <a:solidFill>
                  <a:schemeClr val="bg1"/>
                </a:solidFill>
                <a:latin typeface="Arial MT Pro"/>
                <a:ea typeface="Calibri"/>
                <a:cs typeface="Calibri"/>
              </a:rPr>
              <a:t>Version 2</a:t>
            </a:r>
            <a:endParaRPr lang="en-US" sz="1600">
              <a:solidFill>
                <a:schemeClr val="bg1"/>
              </a:solidFill>
              <a:latin typeface="Arial MT Pr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6056" y="1550323"/>
            <a:ext cx="18885386" cy="2677810"/>
            <a:chOff x="0" y="0"/>
            <a:chExt cx="25180515" cy="3570414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5180515" cy="3370274"/>
              <a:chOff x="0" y="0"/>
              <a:chExt cx="3384048" cy="45293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384048" cy="452936"/>
              </a:xfrm>
              <a:custGeom>
                <a:avLst/>
                <a:gdLst/>
                <a:ahLst/>
                <a:cxnLst/>
                <a:rect l="l" t="t" r="r" b="b"/>
                <a:pathLst>
                  <a:path w="3384048" h="452936">
                    <a:moveTo>
                      <a:pt x="8199" y="0"/>
                    </a:moveTo>
                    <a:lnTo>
                      <a:pt x="3375849" y="0"/>
                    </a:lnTo>
                    <a:cubicBezTo>
                      <a:pt x="3378024" y="0"/>
                      <a:pt x="3380109" y="864"/>
                      <a:pt x="3381647" y="2401"/>
                    </a:cubicBezTo>
                    <a:cubicBezTo>
                      <a:pt x="3383184" y="3939"/>
                      <a:pt x="3384048" y="6024"/>
                      <a:pt x="3384048" y="8199"/>
                    </a:cubicBezTo>
                    <a:lnTo>
                      <a:pt x="3384048" y="444737"/>
                    </a:lnTo>
                    <a:cubicBezTo>
                      <a:pt x="3384048" y="446912"/>
                      <a:pt x="3383184" y="448997"/>
                      <a:pt x="3381647" y="450535"/>
                    </a:cubicBezTo>
                    <a:cubicBezTo>
                      <a:pt x="3380109" y="452072"/>
                      <a:pt x="3378024" y="452936"/>
                      <a:pt x="3375849" y="452936"/>
                    </a:cubicBezTo>
                    <a:lnTo>
                      <a:pt x="8199" y="452936"/>
                    </a:lnTo>
                    <a:cubicBezTo>
                      <a:pt x="6024" y="452936"/>
                      <a:pt x="3939" y="452072"/>
                      <a:pt x="2401" y="450535"/>
                    </a:cubicBezTo>
                    <a:cubicBezTo>
                      <a:pt x="864" y="448997"/>
                      <a:pt x="0" y="446912"/>
                      <a:pt x="0" y="444737"/>
                    </a:cubicBezTo>
                    <a:lnTo>
                      <a:pt x="0" y="8199"/>
                    </a:lnTo>
                    <a:cubicBezTo>
                      <a:pt x="0" y="6024"/>
                      <a:pt x="864" y="3939"/>
                      <a:pt x="2401" y="2401"/>
                    </a:cubicBezTo>
                    <a:cubicBezTo>
                      <a:pt x="3939" y="864"/>
                      <a:pt x="6024" y="0"/>
                      <a:pt x="8199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42875"/>
                <a:ext cx="3384048" cy="5958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lvl="0" indent="0" algn="l">
                  <a:lnSpc>
                    <a:spcPts val="504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425450" y="145859"/>
              <a:ext cx="23406522" cy="3424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Iron deficiency anaemia (IDA) affects 1 in 4 women of childbearing age in the UK.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Commence oral iron therapy when the Hb is less than 110g/L regardless of gestation.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Consider if a haemoglobinopathy screen is indicated.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endParaRPr lang="en-US" sz="36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868930" y="348268"/>
            <a:ext cx="16233542" cy="12020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881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Pillar one: </a:t>
            </a:r>
            <a:r>
              <a:rPr kumimoji="0" lang="en-US" sz="63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optimise</a:t>
            </a: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 red blood cell mass</a:t>
            </a:r>
          </a:p>
        </p:txBody>
      </p: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918494" y="9849265"/>
            <a:ext cx="4006720" cy="4588497"/>
            <a:chOff x="0" y="0"/>
            <a:chExt cx="5342294" cy="6117995"/>
          </a:xfrm>
        </p:grpSpPr>
        <p:sp>
          <p:nvSpPr>
            <p:cNvPr id="9" name="Freeform 9"/>
            <p:cNvSpPr/>
            <p:nvPr/>
          </p:nvSpPr>
          <p:spPr>
            <a:xfrm>
              <a:off x="928582" y="4757693"/>
              <a:ext cx="4413712" cy="1360302"/>
            </a:xfrm>
            <a:custGeom>
              <a:avLst/>
              <a:gdLst/>
              <a:ahLst/>
              <a:cxnLst/>
              <a:rect l="l" t="t" r="r" b="b"/>
              <a:pathLst>
                <a:path w="4413712" h="1360302">
                  <a:moveTo>
                    <a:pt x="0" y="0"/>
                  </a:moveTo>
                  <a:lnTo>
                    <a:pt x="4413712" y="0"/>
                  </a:lnTo>
                  <a:lnTo>
                    <a:pt x="4413712" y="1360302"/>
                  </a:lnTo>
                  <a:lnTo>
                    <a:pt x="0" y="136030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0" y="0"/>
              <a:ext cx="4053996" cy="5709853"/>
            </a:xfrm>
            <a:custGeom>
              <a:avLst/>
              <a:gdLst/>
              <a:ahLst/>
              <a:cxnLst/>
              <a:rect l="l" t="t" r="r" b="b"/>
              <a:pathLst>
                <a:path w="4053996" h="5709853">
                  <a:moveTo>
                    <a:pt x="0" y="0"/>
                  </a:moveTo>
                  <a:lnTo>
                    <a:pt x="4053996" y="0"/>
                  </a:lnTo>
                  <a:lnTo>
                    <a:pt x="4053996" y="5709853"/>
                  </a:lnTo>
                  <a:lnTo>
                    <a:pt x="0" y="570985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94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1" name="Group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6056" y="7984861"/>
            <a:ext cx="16396416" cy="6614351"/>
            <a:chOff x="0" y="0"/>
            <a:chExt cx="21861888" cy="8819135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1861888" cy="8314406"/>
              <a:chOff x="0" y="0"/>
              <a:chExt cx="2938053" cy="111738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2938053" cy="1117386"/>
              </a:xfrm>
              <a:custGeom>
                <a:avLst/>
                <a:gdLst/>
                <a:ahLst/>
                <a:cxnLst/>
                <a:rect l="l" t="t" r="r" b="b"/>
                <a:pathLst>
                  <a:path w="2938053" h="1117386">
                    <a:moveTo>
                      <a:pt x="9443" y="0"/>
                    </a:moveTo>
                    <a:lnTo>
                      <a:pt x="2928609" y="0"/>
                    </a:lnTo>
                    <a:cubicBezTo>
                      <a:pt x="2933825" y="0"/>
                      <a:pt x="2938053" y="4228"/>
                      <a:pt x="2938053" y="9443"/>
                    </a:cubicBezTo>
                    <a:lnTo>
                      <a:pt x="2938053" y="1107942"/>
                    </a:lnTo>
                    <a:cubicBezTo>
                      <a:pt x="2938053" y="1113158"/>
                      <a:pt x="2933825" y="1117386"/>
                      <a:pt x="2928609" y="1117386"/>
                    </a:cubicBezTo>
                    <a:lnTo>
                      <a:pt x="9443" y="1117386"/>
                    </a:lnTo>
                    <a:cubicBezTo>
                      <a:pt x="4228" y="1117386"/>
                      <a:pt x="0" y="1113158"/>
                      <a:pt x="0" y="1107942"/>
                    </a:cubicBezTo>
                    <a:lnTo>
                      <a:pt x="0" y="9443"/>
                    </a:lnTo>
                    <a:cubicBezTo>
                      <a:pt x="0" y="4228"/>
                      <a:pt x="4228" y="0"/>
                      <a:pt x="9443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114300"/>
                <a:ext cx="2938053" cy="12316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438706" y="289180"/>
              <a:ext cx="20984477" cy="85299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First line therapy - ferrous sulphate 200mg OD - do not wait for ferritin or other results before commencing oral iron.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Advise to take first thing in the morning, no other medications or food. Taking with vitamin C may improve absorption. Avoid tea and coffee for an hour before and after taking.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If unable to tolerate, reduce to OD on alternate days, or change to ferrous fumarate.  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Recheck Hb 2-4 weeks after commencing iron to ensure appropriate incrementation (greater than 10g/L).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endParaRPr lang="en-US" sz="3600">
                <a:solidFill>
                  <a:srgbClr val="000000"/>
                </a:solidFill>
                <a:latin typeface="Arial MT Pro"/>
                <a:ea typeface="Arial MT Pro"/>
                <a:cs typeface="Arial MT Pro"/>
                <a:sym typeface="Arial MT Pro"/>
              </a:endParaRPr>
            </a:p>
          </p:txBody>
        </p:sp>
      </p:grpSp>
      <p:grpSp>
        <p:nvGrpSpPr>
          <p:cNvPr id="16" name="Group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6056" y="4484041"/>
            <a:ext cx="18885386" cy="3075959"/>
            <a:chOff x="0" y="0"/>
            <a:chExt cx="25180515" cy="4101279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25180515" cy="4101279"/>
              <a:chOff x="0" y="0"/>
              <a:chExt cx="3384048" cy="551177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3384048" cy="551177"/>
              </a:xfrm>
              <a:custGeom>
                <a:avLst/>
                <a:gdLst/>
                <a:ahLst/>
                <a:cxnLst/>
                <a:rect l="l" t="t" r="r" b="b"/>
                <a:pathLst>
                  <a:path w="3384048" h="551177">
                    <a:moveTo>
                      <a:pt x="8609" y="0"/>
                    </a:moveTo>
                    <a:lnTo>
                      <a:pt x="3375439" y="0"/>
                    </a:lnTo>
                    <a:cubicBezTo>
                      <a:pt x="3377723" y="0"/>
                      <a:pt x="3379912" y="907"/>
                      <a:pt x="3381527" y="2521"/>
                    </a:cubicBezTo>
                    <a:cubicBezTo>
                      <a:pt x="3383141" y="4136"/>
                      <a:pt x="3384048" y="6326"/>
                      <a:pt x="3384048" y="8609"/>
                    </a:cubicBezTo>
                    <a:lnTo>
                      <a:pt x="3384048" y="542568"/>
                    </a:lnTo>
                    <a:cubicBezTo>
                      <a:pt x="3384048" y="547323"/>
                      <a:pt x="3380194" y="551177"/>
                      <a:pt x="3375439" y="551177"/>
                    </a:cubicBezTo>
                    <a:lnTo>
                      <a:pt x="8609" y="551177"/>
                    </a:lnTo>
                    <a:cubicBezTo>
                      <a:pt x="3854" y="551177"/>
                      <a:pt x="0" y="547323"/>
                      <a:pt x="0" y="542568"/>
                    </a:cubicBezTo>
                    <a:lnTo>
                      <a:pt x="0" y="8609"/>
                    </a:lnTo>
                    <a:cubicBezTo>
                      <a:pt x="0" y="3854"/>
                      <a:pt x="3854" y="0"/>
                      <a:pt x="8609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114300"/>
                <a:ext cx="3384048" cy="66547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487482" y="282291"/>
              <a:ext cx="24693033" cy="3424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Hb &lt;90, refer to obs ANC 2/52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If Hb &lt;80 or symptomatic, refer for urgent obstetrician review 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Request ferritin, if &lt;100 mcg iron deficiency is confirmed 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If ferritin&gt;100mcg consider other causes, add on iron studies, B12, folate, U&amp;Es and CRP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1199963" y="14411397"/>
            <a:ext cx="991135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Adapted from Royal Free London  NHS Hospital Resource</a:t>
            </a: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DA60FA-9D9B-EB98-0317-627C93A8836C}"/>
              </a:ext>
            </a:extLst>
          </p:cNvPr>
          <p:cNvSpPr txBox="1"/>
          <p:nvPr/>
        </p:nvSpPr>
        <p:spPr>
          <a:xfrm>
            <a:off x="709356" y="14446411"/>
            <a:ext cx="106870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04658" y="553507"/>
            <a:ext cx="16233542" cy="12020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8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Pillar one: </a:t>
            </a:r>
            <a:r>
              <a:rPr kumimoji="0" lang="en-US" sz="63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optimise</a:t>
            </a: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 red blood cell mass</a:t>
            </a:r>
          </a:p>
        </p:txBody>
      </p:sp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73781" y="7907509"/>
            <a:ext cx="2717616" cy="5700491"/>
          </a:xfrm>
          <a:custGeom>
            <a:avLst/>
            <a:gdLst/>
            <a:ahLst/>
            <a:cxnLst/>
            <a:rect l="l" t="t" r="r" b="b"/>
            <a:pathLst>
              <a:path w="2717616" h="5700491">
                <a:moveTo>
                  <a:pt x="0" y="0"/>
                </a:moveTo>
                <a:lnTo>
                  <a:pt x="2717616" y="0"/>
                </a:lnTo>
                <a:lnTo>
                  <a:pt x="2717616" y="5700491"/>
                </a:lnTo>
                <a:lnTo>
                  <a:pt x="0" y="57004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3000"/>
            </a:blip>
            <a:stretch>
              <a:fillRect t="-581" b="-581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922692" y="14080228"/>
            <a:ext cx="991150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Adapted from Royal Free London NHS  Hospital Resource</a:t>
            </a: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grpSp>
        <p:nvGrpSpPr>
          <p:cNvPr id="5" name="Group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32589" y="2275969"/>
            <a:ext cx="17400612" cy="3831608"/>
            <a:chOff x="0" y="0"/>
            <a:chExt cx="23200817" cy="510881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23200817" cy="5108810"/>
              <a:chOff x="0" y="0"/>
              <a:chExt cx="3117993" cy="686581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3117993" cy="686581"/>
              </a:xfrm>
              <a:custGeom>
                <a:avLst/>
                <a:gdLst/>
                <a:ahLst/>
                <a:cxnLst/>
                <a:rect l="l" t="t" r="r" b="b"/>
                <a:pathLst>
                  <a:path w="3117993" h="686581">
                    <a:moveTo>
                      <a:pt x="8898" y="0"/>
                    </a:moveTo>
                    <a:lnTo>
                      <a:pt x="3109095" y="0"/>
                    </a:lnTo>
                    <a:cubicBezTo>
                      <a:pt x="3114010" y="0"/>
                      <a:pt x="3117993" y="3984"/>
                      <a:pt x="3117993" y="8898"/>
                    </a:cubicBezTo>
                    <a:lnTo>
                      <a:pt x="3117993" y="677682"/>
                    </a:lnTo>
                    <a:cubicBezTo>
                      <a:pt x="3117993" y="680042"/>
                      <a:pt x="3117056" y="682306"/>
                      <a:pt x="3115387" y="683975"/>
                    </a:cubicBezTo>
                    <a:cubicBezTo>
                      <a:pt x="3113718" y="685643"/>
                      <a:pt x="3111455" y="686581"/>
                      <a:pt x="3109095" y="686581"/>
                    </a:cubicBezTo>
                    <a:lnTo>
                      <a:pt x="8898" y="686581"/>
                    </a:lnTo>
                    <a:cubicBezTo>
                      <a:pt x="6538" y="686581"/>
                      <a:pt x="4275" y="685643"/>
                      <a:pt x="2606" y="683975"/>
                    </a:cubicBezTo>
                    <a:cubicBezTo>
                      <a:pt x="938" y="682306"/>
                      <a:pt x="0" y="680042"/>
                      <a:pt x="0" y="677682"/>
                    </a:cubicBezTo>
                    <a:lnTo>
                      <a:pt x="0" y="8898"/>
                    </a:lnTo>
                    <a:cubicBezTo>
                      <a:pt x="0" y="6538"/>
                      <a:pt x="938" y="4275"/>
                      <a:pt x="2606" y="2606"/>
                    </a:cubicBezTo>
                    <a:cubicBezTo>
                      <a:pt x="4275" y="938"/>
                      <a:pt x="6538" y="0"/>
                      <a:pt x="8898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114300"/>
                <a:ext cx="3117993" cy="8008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781807" y="345240"/>
              <a:ext cx="21637204" cy="4275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Consider intravenous iron in the following circumstances: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Oral iron not tolerated after counselling regarding absorption, changing iron preparation, reducing dosing to alternate days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Quick iron replacement required (</a:t>
              </a:r>
              <a:r>
                <a:rPr lang="en-US" sz="3600" dirty="0" err="1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ie</a:t>
              </a: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within less than 4 weeks)</a:t>
              </a:r>
            </a:p>
            <a:p>
              <a:pPr marL="777240" lvl="1" indent="-388620" algn="l">
                <a:lnSpc>
                  <a:spcPts val="5040"/>
                </a:lnSpc>
                <a:buFont typeface="Arial"/>
                <a:buChar char="•"/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Oral iron not adequately elevating Hb</a:t>
              </a:r>
            </a:p>
          </p:txBody>
        </p:sp>
      </p:grpSp>
      <p:grpSp>
        <p:nvGrpSpPr>
          <p:cNvPr id="10" name="Group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418649" y="6753362"/>
            <a:ext cx="14914553" cy="4216079"/>
            <a:chOff x="0" y="0"/>
            <a:chExt cx="19886071" cy="5621438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19886071" cy="5621438"/>
              <a:chOff x="0" y="0"/>
              <a:chExt cx="2672520" cy="755474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2672520" cy="755474"/>
              </a:xfrm>
              <a:custGeom>
                <a:avLst/>
                <a:gdLst/>
                <a:ahLst/>
                <a:cxnLst/>
                <a:rect l="l" t="t" r="r" b="b"/>
                <a:pathLst>
                  <a:path w="2672520" h="755474">
                    <a:moveTo>
                      <a:pt x="10382" y="0"/>
                    </a:moveTo>
                    <a:lnTo>
                      <a:pt x="2662138" y="0"/>
                    </a:lnTo>
                    <a:cubicBezTo>
                      <a:pt x="2667872" y="0"/>
                      <a:pt x="2672520" y="4648"/>
                      <a:pt x="2672520" y="10382"/>
                    </a:cubicBezTo>
                    <a:lnTo>
                      <a:pt x="2672520" y="745092"/>
                    </a:lnTo>
                    <a:cubicBezTo>
                      <a:pt x="2672520" y="750826"/>
                      <a:pt x="2667872" y="755474"/>
                      <a:pt x="2662138" y="755474"/>
                    </a:cubicBezTo>
                    <a:lnTo>
                      <a:pt x="10382" y="755474"/>
                    </a:lnTo>
                    <a:cubicBezTo>
                      <a:pt x="4648" y="755474"/>
                      <a:pt x="0" y="750826"/>
                      <a:pt x="0" y="745092"/>
                    </a:cubicBezTo>
                    <a:lnTo>
                      <a:pt x="0" y="10382"/>
                    </a:lnTo>
                    <a:cubicBezTo>
                      <a:pt x="0" y="4648"/>
                      <a:pt x="4648" y="0"/>
                      <a:pt x="10382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114300"/>
                <a:ext cx="2672520" cy="8697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891191" y="442678"/>
              <a:ext cx="18103689" cy="45624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Intravenous iron is contraindicated in gestations less than 13 weeks. </a:t>
              </a: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Use with caution before 34 weeks due to small risk of </a:t>
              </a:r>
              <a:r>
                <a:rPr lang="en-US" sz="3600" dirty="0" err="1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foetal</a:t>
              </a: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bradycardia.</a:t>
              </a:r>
            </a:p>
            <a:p>
              <a:pPr algn="l">
                <a:lnSpc>
                  <a:spcPts val="3359"/>
                </a:lnSpc>
                <a:spcBef>
                  <a:spcPct val="0"/>
                </a:spcBef>
              </a:pPr>
              <a:r>
                <a:rPr lang="en-US" sz="24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(Refer to the Anaemia Pathway and IV Iron Infusion in Pregnancy guideline in the resources section of the OB Anaemia Toolkit)</a:t>
              </a:r>
            </a:p>
          </p:txBody>
        </p:sp>
      </p:grp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91205" y="11617141"/>
            <a:ext cx="13241997" cy="2096596"/>
            <a:chOff x="0" y="0"/>
            <a:chExt cx="17655996" cy="2795461"/>
          </a:xfrm>
        </p:grpSpPr>
        <p:grpSp>
          <p:nvGrpSpPr>
            <p:cNvPr id="16" name="Group 16"/>
            <p:cNvGrpSpPr/>
            <p:nvPr/>
          </p:nvGrpSpPr>
          <p:grpSpPr>
            <a:xfrm>
              <a:off x="0" y="0"/>
              <a:ext cx="17655996" cy="2795461"/>
              <a:chOff x="0" y="0"/>
              <a:chExt cx="2372816" cy="375686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372816" cy="375686"/>
              </a:xfrm>
              <a:custGeom>
                <a:avLst/>
                <a:gdLst/>
                <a:ahLst/>
                <a:cxnLst/>
                <a:rect l="l" t="t" r="r" b="b"/>
                <a:pathLst>
                  <a:path w="2372816" h="375686">
                    <a:moveTo>
                      <a:pt x="11693" y="0"/>
                    </a:moveTo>
                    <a:lnTo>
                      <a:pt x="2361124" y="0"/>
                    </a:lnTo>
                    <a:cubicBezTo>
                      <a:pt x="2364225" y="0"/>
                      <a:pt x="2367199" y="1232"/>
                      <a:pt x="2369392" y="3425"/>
                    </a:cubicBezTo>
                    <a:cubicBezTo>
                      <a:pt x="2371585" y="5618"/>
                      <a:pt x="2372816" y="8592"/>
                      <a:pt x="2372816" y="11693"/>
                    </a:cubicBezTo>
                    <a:lnTo>
                      <a:pt x="2372816" y="363993"/>
                    </a:lnTo>
                    <a:cubicBezTo>
                      <a:pt x="2372816" y="367095"/>
                      <a:pt x="2371585" y="370069"/>
                      <a:pt x="2369392" y="372262"/>
                    </a:cubicBezTo>
                    <a:cubicBezTo>
                      <a:pt x="2367199" y="374454"/>
                      <a:pt x="2364225" y="375686"/>
                      <a:pt x="2361124" y="375686"/>
                    </a:cubicBezTo>
                    <a:lnTo>
                      <a:pt x="11693" y="375686"/>
                    </a:lnTo>
                    <a:cubicBezTo>
                      <a:pt x="8592" y="375686"/>
                      <a:pt x="5618" y="374454"/>
                      <a:pt x="3425" y="372262"/>
                    </a:cubicBezTo>
                    <a:cubicBezTo>
                      <a:pt x="1232" y="370069"/>
                      <a:pt x="0" y="367095"/>
                      <a:pt x="0" y="363993"/>
                    </a:cubicBezTo>
                    <a:lnTo>
                      <a:pt x="0" y="11693"/>
                    </a:lnTo>
                    <a:cubicBezTo>
                      <a:pt x="0" y="8592"/>
                      <a:pt x="1232" y="5618"/>
                      <a:pt x="3425" y="3425"/>
                    </a:cubicBezTo>
                    <a:cubicBezTo>
                      <a:pt x="5618" y="1232"/>
                      <a:pt x="8592" y="0"/>
                      <a:pt x="11693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114300"/>
                <a:ext cx="2372816" cy="4899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765820" y="567572"/>
              <a:ext cx="16124356" cy="1722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If anaemia is detected during pregnancy, ensure a full blood count is taken pre-delivery.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88F02205-EB96-EFE3-2C4D-C3D10417645F}"/>
              </a:ext>
            </a:extLst>
          </p:cNvPr>
          <p:cNvSpPr txBox="1"/>
          <p:nvPr/>
        </p:nvSpPr>
        <p:spPr>
          <a:xfrm>
            <a:off x="996994" y="14334510"/>
            <a:ext cx="106870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1004658" y="298109"/>
            <a:ext cx="16233542" cy="12020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8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Pillar two: </a:t>
            </a:r>
            <a:r>
              <a:rPr kumimoji="0" lang="en-US" sz="63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minimise</a:t>
            </a: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 blood loss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991804" y="14160730"/>
            <a:ext cx="9911507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Adapted from Royal Free London NHS  Hospital Resource</a:t>
            </a: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4658" y="1968805"/>
            <a:ext cx="16556227" cy="3693373"/>
            <a:chOff x="0" y="0"/>
            <a:chExt cx="22074970" cy="4924497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074970" cy="4924497"/>
              <a:chOff x="0" y="0"/>
              <a:chExt cx="2966689" cy="661811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2966689" cy="661811"/>
              </a:xfrm>
              <a:custGeom>
                <a:avLst/>
                <a:gdLst/>
                <a:ahLst/>
                <a:cxnLst/>
                <a:rect l="l" t="t" r="r" b="b"/>
                <a:pathLst>
                  <a:path w="2966689" h="661811">
                    <a:moveTo>
                      <a:pt x="9352" y="0"/>
                    </a:moveTo>
                    <a:lnTo>
                      <a:pt x="2957337" y="0"/>
                    </a:lnTo>
                    <a:cubicBezTo>
                      <a:pt x="2959817" y="0"/>
                      <a:pt x="2962196" y="985"/>
                      <a:pt x="2963950" y="2739"/>
                    </a:cubicBezTo>
                    <a:cubicBezTo>
                      <a:pt x="2965704" y="4493"/>
                      <a:pt x="2966689" y="6872"/>
                      <a:pt x="2966689" y="9352"/>
                    </a:cubicBezTo>
                    <a:lnTo>
                      <a:pt x="2966689" y="652458"/>
                    </a:lnTo>
                    <a:cubicBezTo>
                      <a:pt x="2966689" y="657624"/>
                      <a:pt x="2962502" y="661811"/>
                      <a:pt x="2957337" y="661811"/>
                    </a:cubicBezTo>
                    <a:lnTo>
                      <a:pt x="9352" y="661811"/>
                    </a:lnTo>
                    <a:cubicBezTo>
                      <a:pt x="6872" y="661811"/>
                      <a:pt x="4493" y="660825"/>
                      <a:pt x="2739" y="659071"/>
                    </a:cubicBezTo>
                    <a:cubicBezTo>
                      <a:pt x="985" y="657318"/>
                      <a:pt x="0" y="654939"/>
                      <a:pt x="0" y="652458"/>
                    </a:cubicBezTo>
                    <a:lnTo>
                      <a:pt x="0" y="9352"/>
                    </a:lnTo>
                    <a:cubicBezTo>
                      <a:pt x="0" y="6872"/>
                      <a:pt x="985" y="4493"/>
                      <a:pt x="2739" y="2739"/>
                    </a:cubicBezTo>
                    <a:cubicBezTo>
                      <a:pt x="4493" y="985"/>
                      <a:pt x="6872" y="0"/>
                      <a:pt x="9352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114300"/>
                <a:ext cx="2966689" cy="77611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689902" y="354683"/>
              <a:ext cx="17325214" cy="4275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Meticulous </a:t>
              </a:r>
              <a:r>
                <a:rPr lang="en-US" sz="3600" dirty="0" err="1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haemostasis</a:t>
              </a: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, surgical and </a:t>
              </a:r>
              <a:r>
                <a:rPr lang="en-US" sz="3600" dirty="0" err="1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anaesthetic</a:t>
              </a: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 techniques.</a:t>
              </a: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Consider the use of tranexamic acid.</a:t>
              </a: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Avoid coagulopathy.</a:t>
              </a: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Patient positioning/warming.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Use of pharmacological agents.</a:t>
              </a:r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4658" y="6090803"/>
            <a:ext cx="16082303" cy="3792260"/>
            <a:chOff x="0" y="0"/>
            <a:chExt cx="21443070" cy="5056347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1443070" cy="5056347"/>
              <a:chOff x="0" y="0"/>
              <a:chExt cx="2881767" cy="67953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881767" cy="679530"/>
              </a:xfrm>
              <a:custGeom>
                <a:avLst/>
                <a:gdLst/>
                <a:ahLst/>
                <a:cxnLst/>
                <a:rect l="l" t="t" r="r" b="b"/>
                <a:pathLst>
                  <a:path w="2881767" h="679530">
                    <a:moveTo>
                      <a:pt x="9628" y="0"/>
                    </a:moveTo>
                    <a:lnTo>
                      <a:pt x="2872139" y="0"/>
                    </a:lnTo>
                    <a:cubicBezTo>
                      <a:pt x="2874693" y="0"/>
                      <a:pt x="2877142" y="1014"/>
                      <a:pt x="2878947" y="2820"/>
                    </a:cubicBezTo>
                    <a:cubicBezTo>
                      <a:pt x="2880753" y="4626"/>
                      <a:pt x="2881767" y="7074"/>
                      <a:pt x="2881767" y="9628"/>
                    </a:cubicBezTo>
                    <a:lnTo>
                      <a:pt x="2881767" y="669902"/>
                    </a:lnTo>
                    <a:cubicBezTo>
                      <a:pt x="2881767" y="672456"/>
                      <a:pt x="2880753" y="674905"/>
                      <a:pt x="2878947" y="676710"/>
                    </a:cubicBezTo>
                    <a:cubicBezTo>
                      <a:pt x="2877142" y="678516"/>
                      <a:pt x="2874693" y="679530"/>
                      <a:pt x="2872139" y="679530"/>
                    </a:cubicBezTo>
                    <a:lnTo>
                      <a:pt x="9628" y="679530"/>
                    </a:lnTo>
                    <a:cubicBezTo>
                      <a:pt x="7074" y="679530"/>
                      <a:pt x="4626" y="678516"/>
                      <a:pt x="2820" y="676710"/>
                    </a:cubicBezTo>
                    <a:cubicBezTo>
                      <a:pt x="1014" y="674905"/>
                      <a:pt x="0" y="672456"/>
                      <a:pt x="0" y="669902"/>
                    </a:cubicBezTo>
                    <a:lnTo>
                      <a:pt x="0" y="9628"/>
                    </a:lnTo>
                    <a:cubicBezTo>
                      <a:pt x="0" y="7074"/>
                      <a:pt x="1014" y="4626"/>
                      <a:pt x="2820" y="2820"/>
                    </a:cubicBezTo>
                    <a:cubicBezTo>
                      <a:pt x="4626" y="1014"/>
                      <a:pt x="7074" y="0"/>
                      <a:pt x="9628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14300"/>
                <a:ext cx="2881767" cy="7938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568297" y="356648"/>
              <a:ext cx="20265403" cy="4275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Consider the use of cell salvage at caesarean section. </a:t>
              </a: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Some Trusts set up cell salvage collection for all caesarean sections, regardless of expected blood loss.</a:t>
              </a:r>
            </a:p>
            <a:p>
              <a:pPr algn="l">
                <a:lnSpc>
                  <a:spcPts val="5040"/>
                </a:lnSpc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Strongly recommended where blood loss is expected to exceed 500mls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Several Trusts in England have implemented vaginal cell salvage.</a:t>
              </a:r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4658" y="10312867"/>
            <a:ext cx="14480168" cy="1790703"/>
            <a:chOff x="0" y="0"/>
            <a:chExt cx="19306890" cy="2387604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19306890" cy="2387604"/>
              <a:chOff x="0" y="0"/>
              <a:chExt cx="2594683" cy="320874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594683" cy="320874"/>
              </a:xfrm>
              <a:custGeom>
                <a:avLst/>
                <a:gdLst/>
                <a:ahLst/>
                <a:cxnLst/>
                <a:rect l="l" t="t" r="r" b="b"/>
                <a:pathLst>
                  <a:path w="2594683" h="320874">
                    <a:moveTo>
                      <a:pt x="10693" y="0"/>
                    </a:moveTo>
                    <a:lnTo>
                      <a:pt x="2583989" y="0"/>
                    </a:lnTo>
                    <a:cubicBezTo>
                      <a:pt x="2586825" y="0"/>
                      <a:pt x="2589545" y="1127"/>
                      <a:pt x="2591551" y="3132"/>
                    </a:cubicBezTo>
                    <a:cubicBezTo>
                      <a:pt x="2593556" y="5137"/>
                      <a:pt x="2594683" y="7857"/>
                      <a:pt x="2594683" y="10693"/>
                    </a:cubicBezTo>
                    <a:lnTo>
                      <a:pt x="2594683" y="310181"/>
                    </a:lnTo>
                    <a:cubicBezTo>
                      <a:pt x="2594683" y="313017"/>
                      <a:pt x="2593556" y="315736"/>
                      <a:pt x="2591551" y="317742"/>
                    </a:cubicBezTo>
                    <a:cubicBezTo>
                      <a:pt x="2589545" y="319747"/>
                      <a:pt x="2586825" y="320874"/>
                      <a:pt x="2583989" y="320874"/>
                    </a:cubicBezTo>
                    <a:lnTo>
                      <a:pt x="10693" y="320874"/>
                    </a:lnTo>
                    <a:cubicBezTo>
                      <a:pt x="7857" y="320874"/>
                      <a:pt x="5137" y="319747"/>
                      <a:pt x="3132" y="317742"/>
                    </a:cubicBezTo>
                    <a:cubicBezTo>
                      <a:pt x="1127" y="315736"/>
                      <a:pt x="0" y="313017"/>
                      <a:pt x="0" y="310181"/>
                    </a:cubicBezTo>
                    <a:lnTo>
                      <a:pt x="0" y="10693"/>
                    </a:lnTo>
                    <a:cubicBezTo>
                      <a:pt x="0" y="7857"/>
                      <a:pt x="1127" y="5137"/>
                      <a:pt x="3132" y="3132"/>
                    </a:cubicBezTo>
                    <a:cubicBezTo>
                      <a:pt x="5137" y="1127"/>
                      <a:pt x="7857" y="0"/>
                      <a:pt x="10693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14300"/>
                <a:ext cx="2594683" cy="43517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610179" y="370970"/>
              <a:ext cx="17740859" cy="1722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Verify the correct dose of anti-D required if cell salvage is used for D negative women who have a D positive baby.</a:t>
              </a:r>
            </a:p>
          </p:txBody>
        </p:sp>
      </p:grpSp>
      <p:sp>
        <p:nvSpPr>
          <p:cNvPr id="19" name="Freeform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26346" y="9883063"/>
            <a:ext cx="4576965" cy="3999123"/>
          </a:xfrm>
          <a:custGeom>
            <a:avLst/>
            <a:gdLst/>
            <a:ahLst/>
            <a:cxnLst/>
            <a:rect l="l" t="t" r="r" b="b"/>
            <a:pathLst>
              <a:path w="4576965" h="3999123">
                <a:moveTo>
                  <a:pt x="0" y="0"/>
                </a:moveTo>
                <a:lnTo>
                  <a:pt x="4576965" y="0"/>
                </a:lnTo>
                <a:lnTo>
                  <a:pt x="4576965" y="3999123"/>
                </a:lnTo>
                <a:lnTo>
                  <a:pt x="0" y="399912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20" name="Group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4658" y="12533374"/>
            <a:ext cx="12527463" cy="1531600"/>
            <a:chOff x="0" y="0"/>
            <a:chExt cx="16703285" cy="2042133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16703285" cy="2042133"/>
              <a:chOff x="0" y="0"/>
              <a:chExt cx="2244780" cy="274445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2244780" cy="274445"/>
              </a:xfrm>
              <a:custGeom>
                <a:avLst/>
                <a:gdLst/>
                <a:ahLst/>
                <a:cxnLst/>
                <a:rect l="l" t="t" r="r" b="b"/>
                <a:pathLst>
                  <a:path w="2244780" h="274445">
                    <a:moveTo>
                      <a:pt x="12360" y="0"/>
                    </a:moveTo>
                    <a:lnTo>
                      <a:pt x="2232420" y="0"/>
                    </a:lnTo>
                    <a:cubicBezTo>
                      <a:pt x="2239246" y="0"/>
                      <a:pt x="2244780" y="5534"/>
                      <a:pt x="2244780" y="12360"/>
                    </a:cubicBezTo>
                    <a:lnTo>
                      <a:pt x="2244780" y="262085"/>
                    </a:lnTo>
                    <a:cubicBezTo>
                      <a:pt x="2244780" y="268912"/>
                      <a:pt x="2239246" y="274445"/>
                      <a:pt x="2232420" y="274445"/>
                    </a:cubicBezTo>
                    <a:lnTo>
                      <a:pt x="12360" y="274445"/>
                    </a:lnTo>
                    <a:cubicBezTo>
                      <a:pt x="5534" y="274445"/>
                      <a:pt x="0" y="268912"/>
                      <a:pt x="0" y="262085"/>
                    </a:cubicBezTo>
                    <a:lnTo>
                      <a:pt x="0" y="12360"/>
                    </a:lnTo>
                    <a:cubicBezTo>
                      <a:pt x="0" y="5534"/>
                      <a:pt x="5534" y="0"/>
                      <a:pt x="1236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3" name="TextBox 23"/>
              <p:cNvSpPr txBox="1"/>
              <p:nvPr/>
            </p:nvSpPr>
            <p:spPr>
              <a:xfrm>
                <a:off x="0" y="-114300"/>
                <a:ext cx="2244780" cy="3887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655940" y="88251"/>
              <a:ext cx="15716589" cy="17227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Consider a hospital birth and active management of the third stage for those with anaemia in pregnancy.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9268DF2B-C0CF-4F24-318A-78869232BBD0}"/>
              </a:ext>
            </a:extLst>
          </p:cNvPr>
          <p:cNvSpPr txBox="1"/>
          <p:nvPr/>
        </p:nvSpPr>
        <p:spPr>
          <a:xfrm>
            <a:off x="996994" y="14414440"/>
            <a:ext cx="106870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3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028139" y="10160389"/>
            <a:ext cx="10109759" cy="3698760"/>
            <a:chOff x="0" y="0"/>
            <a:chExt cx="13479679" cy="493168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13479679" cy="4931680"/>
              <a:chOff x="0" y="0"/>
              <a:chExt cx="1811555" cy="66277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811555" cy="662776"/>
              </a:xfrm>
              <a:custGeom>
                <a:avLst/>
                <a:gdLst/>
                <a:ahLst/>
                <a:cxnLst/>
                <a:rect l="l" t="t" r="r" b="b"/>
                <a:pathLst>
                  <a:path w="1811555" h="662776">
                    <a:moveTo>
                      <a:pt x="15316" y="0"/>
                    </a:moveTo>
                    <a:lnTo>
                      <a:pt x="1796239" y="0"/>
                    </a:lnTo>
                    <a:cubicBezTo>
                      <a:pt x="1804698" y="0"/>
                      <a:pt x="1811555" y="6857"/>
                      <a:pt x="1811555" y="15316"/>
                    </a:cubicBezTo>
                    <a:lnTo>
                      <a:pt x="1811555" y="647460"/>
                    </a:lnTo>
                    <a:cubicBezTo>
                      <a:pt x="1811555" y="651522"/>
                      <a:pt x="1809941" y="655418"/>
                      <a:pt x="1807069" y="658290"/>
                    </a:cubicBezTo>
                    <a:cubicBezTo>
                      <a:pt x="1804197" y="661163"/>
                      <a:pt x="1800301" y="662776"/>
                      <a:pt x="1796239" y="662776"/>
                    </a:cubicBezTo>
                    <a:lnTo>
                      <a:pt x="15316" y="662776"/>
                    </a:lnTo>
                    <a:cubicBezTo>
                      <a:pt x="11254" y="662776"/>
                      <a:pt x="7358" y="661163"/>
                      <a:pt x="4486" y="658290"/>
                    </a:cubicBezTo>
                    <a:cubicBezTo>
                      <a:pt x="1614" y="655418"/>
                      <a:pt x="0" y="651522"/>
                      <a:pt x="0" y="647460"/>
                    </a:cubicBezTo>
                    <a:lnTo>
                      <a:pt x="0" y="15316"/>
                    </a:lnTo>
                    <a:cubicBezTo>
                      <a:pt x="0" y="6857"/>
                      <a:pt x="6857" y="0"/>
                      <a:pt x="15316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114300"/>
                <a:ext cx="1811555" cy="77707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807591" y="264115"/>
              <a:ext cx="11706508" cy="4275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Maximise oxygen delivery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Minimise oxygen requirements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Treat infections promptly</a:t>
              </a:r>
            </a:p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Consider individual tolerance of anaemia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Restrictive transfusion strategies</a:t>
              </a:r>
            </a:p>
          </p:txBody>
        </p:sp>
      </p:grpSp>
      <p:grpSp>
        <p:nvGrpSpPr>
          <p:cNvPr id="7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04706" y="1822237"/>
            <a:ext cx="18433192" cy="3386972"/>
            <a:chOff x="0" y="0"/>
            <a:chExt cx="24577589" cy="4515963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4385213" cy="4515963"/>
              <a:chOff x="0" y="0"/>
              <a:chExt cx="3277166" cy="60690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3277166" cy="606907"/>
              </a:xfrm>
              <a:custGeom>
                <a:avLst/>
                <a:gdLst/>
                <a:ahLst/>
                <a:cxnLst/>
                <a:rect l="l" t="t" r="r" b="b"/>
                <a:pathLst>
                  <a:path w="3277166" h="606907">
                    <a:moveTo>
                      <a:pt x="8466" y="0"/>
                    </a:moveTo>
                    <a:lnTo>
                      <a:pt x="3268700" y="0"/>
                    </a:lnTo>
                    <a:cubicBezTo>
                      <a:pt x="3273376" y="0"/>
                      <a:pt x="3277166" y="3790"/>
                      <a:pt x="3277166" y="8466"/>
                    </a:cubicBezTo>
                    <a:lnTo>
                      <a:pt x="3277166" y="598441"/>
                    </a:lnTo>
                    <a:cubicBezTo>
                      <a:pt x="3277166" y="603117"/>
                      <a:pt x="3273376" y="606907"/>
                      <a:pt x="3268700" y="606907"/>
                    </a:cubicBezTo>
                    <a:lnTo>
                      <a:pt x="8466" y="606907"/>
                    </a:lnTo>
                    <a:cubicBezTo>
                      <a:pt x="3790" y="606907"/>
                      <a:pt x="0" y="603117"/>
                      <a:pt x="0" y="598441"/>
                    </a:cubicBezTo>
                    <a:lnTo>
                      <a:pt x="0" y="8466"/>
                    </a:lnTo>
                    <a:cubicBezTo>
                      <a:pt x="0" y="3790"/>
                      <a:pt x="3790" y="0"/>
                      <a:pt x="8466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114300"/>
                <a:ext cx="3277166" cy="72120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978491" y="508496"/>
              <a:ext cx="23599097" cy="34245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Stable postpartum women rarely need a blood transfusion if the Hb is greater than 70g/L.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Giving iron to replenish stores and support sustained incrementation is more effective than a red blood cell (RBC) transfusion.</a:t>
              </a:r>
            </a:p>
          </p:txBody>
        </p:sp>
      </p:grpSp>
      <p:sp>
        <p:nvSpPr>
          <p:cNvPr id="12" name="TextBox 12"/>
          <p:cNvSpPr txBox="1">
            <a:spLocks noGrp="1"/>
          </p:cNvSpPr>
          <p:nvPr>
            <p:ph type="title" idx="4294967295"/>
          </p:nvPr>
        </p:nvSpPr>
        <p:spPr>
          <a:xfrm>
            <a:off x="699850" y="309945"/>
            <a:ext cx="11646806" cy="120205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88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MT Pro Bold"/>
                <a:ea typeface="Arial MT Pro Bold"/>
                <a:cs typeface="Arial MT Pro Bold"/>
                <a:sym typeface="Arial MT Pro Bold"/>
              </a:rPr>
              <a:t>Pillar three: manage anaemia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99963" y="14411397"/>
            <a:ext cx="991135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</a:pPr>
            <a:r>
              <a:rPr lang="en-US" sz="2799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Adapted from Royal Free London  NHS Hospital Resource</a:t>
            </a:r>
            <a:r>
              <a:rPr lang="en-US" sz="2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</a:p>
        </p:txBody>
      </p: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928897" y="5885485"/>
            <a:ext cx="15209001" cy="3595077"/>
            <a:chOff x="0" y="0"/>
            <a:chExt cx="20278668" cy="4793436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20278668" cy="4793436"/>
              <a:chOff x="0" y="0"/>
              <a:chExt cx="2725281" cy="64419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2725281" cy="644197"/>
              </a:xfrm>
              <a:custGeom>
                <a:avLst/>
                <a:gdLst/>
                <a:ahLst/>
                <a:cxnLst/>
                <a:rect l="l" t="t" r="r" b="b"/>
                <a:pathLst>
                  <a:path w="2725281" h="644197">
                    <a:moveTo>
                      <a:pt x="10181" y="0"/>
                    </a:moveTo>
                    <a:lnTo>
                      <a:pt x="2715101" y="0"/>
                    </a:lnTo>
                    <a:cubicBezTo>
                      <a:pt x="2720723" y="0"/>
                      <a:pt x="2725281" y="4558"/>
                      <a:pt x="2725281" y="10181"/>
                    </a:cubicBezTo>
                    <a:lnTo>
                      <a:pt x="2725281" y="634016"/>
                    </a:lnTo>
                    <a:cubicBezTo>
                      <a:pt x="2725281" y="639639"/>
                      <a:pt x="2720723" y="644197"/>
                      <a:pt x="2715101" y="644197"/>
                    </a:cubicBezTo>
                    <a:lnTo>
                      <a:pt x="10181" y="644197"/>
                    </a:lnTo>
                    <a:cubicBezTo>
                      <a:pt x="4558" y="644197"/>
                      <a:pt x="0" y="639639"/>
                      <a:pt x="0" y="634016"/>
                    </a:cubicBezTo>
                    <a:lnTo>
                      <a:pt x="0" y="10181"/>
                    </a:lnTo>
                    <a:cubicBezTo>
                      <a:pt x="0" y="4558"/>
                      <a:pt x="4558" y="0"/>
                      <a:pt x="10181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114300"/>
                <a:ext cx="2725281" cy="75849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4060"/>
                  </a:lnSpc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771085" y="334066"/>
              <a:ext cx="18553617" cy="42754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5040"/>
                </a:lnSpc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For stable adults, if clinically indicated, RBC should be given one unit at a time, followed with a clinical reassessment and check of Hb.</a:t>
              </a:r>
            </a:p>
            <a:p>
              <a:pPr algn="l">
                <a:lnSpc>
                  <a:spcPts val="5040"/>
                </a:lnSpc>
                <a:spcBef>
                  <a:spcPct val="0"/>
                </a:spcBef>
              </a:pPr>
              <a:r>
                <a:rPr lang="en-US" sz="36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Document informed consent, including risks and ineligibility to donate blood in the future. Alternatives to transfusion should be discussed.</a:t>
              </a:r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13156" y="8198817"/>
            <a:ext cx="2130255" cy="1961572"/>
            <a:chOff x="0" y="0"/>
            <a:chExt cx="2840340" cy="2615430"/>
          </a:xfrm>
        </p:grpSpPr>
        <p:sp>
          <p:nvSpPr>
            <p:cNvPr id="20" name="Freeform 20"/>
            <p:cNvSpPr/>
            <p:nvPr/>
          </p:nvSpPr>
          <p:spPr>
            <a:xfrm>
              <a:off x="485102" y="1889548"/>
              <a:ext cx="2355237" cy="725882"/>
            </a:xfrm>
            <a:custGeom>
              <a:avLst/>
              <a:gdLst/>
              <a:ahLst/>
              <a:cxnLst/>
              <a:rect l="l" t="t" r="r" b="b"/>
              <a:pathLst>
                <a:path w="2355237" h="725882">
                  <a:moveTo>
                    <a:pt x="0" y="0"/>
                  </a:moveTo>
                  <a:lnTo>
                    <a:pt x="2355238" y="0"/>
                  </a:lnTo>
                  <a:lnTo>
                    <a:pt x="2355238" y="725882"/>
                  </a:lnTo>
                  <a:lnTo>
                    <a:pt x="0" y="7258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4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21"/>
            <p:cNvSpPr/>
            <p:nvPr/>
          </p:nvSpPr>
          <p:spPr>
            <a:xfrm>
              <a:off x="0" y="0"/>
              <a:ext cx="2072290" cy="2252489"/>
            </a:xfrm>
            <a:custGeom>
              <a:avLst/>
              <a:gdLst/>
              <a:ahLst/>
              <a:cxnLst/>
              <a:rect l="l" t="t" r="r" b="b"/>
              <a:pathLst>
                <a:path w="2072290" h="2252489">
                  <a:moveTo>
                    <a:pt x="0" y="0"/>
                  </a:moveTo>
                  <a:lnTo>
                    <a:pt x="2072290" y="0"/>
                  </a:lnTo>
                  <a:lnTo>
                    <a:pt x="2072290" y="2252489"/>
                  </a:lnTo>
                  <a:lnTo>
                    <a:pt x="0" y="2252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2" name="Group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99850" y="10103648"/>
            <a:ext cx="5071588" cy="3755502"/>
            <a:chOff x="0" y="0"/>
            <a:chExt cx="908771" cy="67294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908771" cy="672944"/>
            </a:xfrm>
            <a:custGeom>
              <a:avLst/>
              <a:gdLst/>
              <a:ahLst/>
              <a:cxnLst/>
              <a:rect l="l" t="t" r="r" b="b"/>
              <a:pathLst>
                <a:path w="908771" h="672944">
                  <a:moveTo>
                    <a:pt x="30531" y="0"/>
                  </a:moveTo>
                  <a:lnTo>
                    <a:pt x="878241" y="0"/>
                  </a:lnTo>
                  <a:cubicBezTo>
                    <a:pt x="895102" y="0"/>
                    <a:pt x="908771" y="13669"/>
                    <a:pt x="908771" y="30531"/>
                  </a:cubicBezTo>
                  <a:lnTo>
                    <a:pt x="908771" y="642413"/>
                  </a:lnTo>
                  <a:cubicBezTo>
                    <a:pt x="908771" y="650510"/>
                    <a:pt x="905555" y="658276"/>
                    <a:pt x="899829" y="664001"/>
                  </a:cubicBezTo>
                  <a:cubicBezTo>
                    <a:pt x="894104" y="669727"/>
                    <a:pt x="886338" y="672944"/>
                    <a:pt x="878241" y="672944"/>
                  </a:cubicBezTo>
                  <a:lnTo>
                    <a:pt x="30531" y="672944"/>
                  </a:lnTo>
                  <a:cubicBezTo>
                    <a:pt x="13669" y="672944"/>
                    <a:pt x="0" y="659275"/>
                    <a:pt x="0" y="642413"/>
                  </a:cubicBezTo>
                  <a:lnTo>
                    <a:pt x="0" y="30531"/>
                  </a:lnTo>
                  <a:cubicBezTo>
                    <a:pt x="0" y="13669"/>
                    <a:pt x="13669" y="0"/>
                    <a:pt x="30531" y="0"/>
                  </a:cubicBezTo>
                  <a:close/>
                </a:path>
              </a:pathLst>
            </a:custGeom>
            <a:solidFill>
              <a:srgbClr val="BDEDE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0" y="-114300"/>
              <a:ext cx="908771" cy="7872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4060"/>
                </a:lnSpc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1099210" y="10288806"/>
            <a:ext cx="4558145" cy="3242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39"/>
              </a:lnSpc>
            </a:pPr>
            <a:r>
              <a:rPr lang="en-US" sz="3599" b="1">
                <a:solidFill>
                  <a:srgbClr val="000000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If unstable or actively bleeding blood components should not be withheld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F198ED-AB3F-2F6B-36E9-AEAF75202A37}"/>
              </a:ext>
            </a:extLst>
          </p:cNvPr>
          <p:cNvSpPr txBox="1"/>
          <p:nvPr/>
        </p:nvSpPr>
        <p:spPr>
          <a:xfrm>
            <a:off x="693376" y="14318524"/>
            <a:ext cx="106870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12E552F-1BBC-4F23-A365-94393C0DB3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2A8AD8-B3DA-4D3E-ABB6-1BADAAE47A77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20d37f0-a662-4e75-ab88-b29866c19644"/>
    <ds:schemaRef ds:uri="0aee4a98-54e2-4fa9-8bf1-c07c68638e25"/>
  </ds:schemaRefs>
</ds:datastoreItem>
</file>

<file path=customXml/itemProps3.xml><?xml version="1.0" encoding="utf-8"?>
<ds:datastoreItem xmlns:ds="http://schemas.openxmlformats.org/officeDocument/2006/customXml" ds:itemID="{B01FF577-2502-4346-A81F-AC0FE6BEE8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672</Words>
  <Application>Microsoft Office PowerPoint</Application>
  <PresentationFormat>Custom</PresentationFormat>
  <Paragraphs>56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Patient Blood Management on Labour Ward</vt:lpstr>
      <vt:lpstr>Pillar one: optimise red blood cell mass</vt:lpstr>
      <vt:lpstr>Pillar one: optimise red blood cell mass</vt:lpstr>
      <vt:lpstr>Pillar two: minimise blood loss</vt:lpstr>
      <vt:lpstr>Pillar three: manage anaemia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Patient Blood Management on labour ward</dc:title>
  <cp:lastModifiedBy>Clare Cook</cp:lastModifiedBy>
  <cp:revision>21</cp:revision>
  <dcterms:created xsi:type="dcterms:W3CDTF">2006-08-16T00:00:00Z</dcterms:created>
  <dcterms:modified xsi:type="dcterms:W3CDTF">2026-07-17T11:58:20Z</dcterms:modified>
  <dc:identifier>DAFp1MbpK0M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