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sldIdLst>
    <p:sldId id="256" r:id="rId5"/>
  </p:sldIdLst>
  <p:sldSz cx="21374100" cy="15113000"/>
  <p:notesSz cx="6858000" cy="9144000"/>
  <p:embeddedFontLst>
    <p:embeddedFont>
      <p:font typeface="Arial MT Pro" panose="020B0604020202020204" charset="0"/>
      <p:regular r:id="rId6"/>
    </p:embeddedFont>
    <p:embeddedFont>
      <p:font typeface="Arial MT Pro Bold" panose="020B0604020202020204" charset="0"/>
      <p:regular r:id="rId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42476E8-BACA-6764-15B5-6B611599406C}" v="18" dt="2026-07-17T11:18:25.59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7" d="100"/>
          <a:sy n="47" d="100"/>
        </p:scale>
        <p:origin x="138"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font" Target="fonts/font2.fntdata"/><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font" Target="fonts/font1.fntdata"/><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lare Cook" userId="S::clare.cook@nhsbt.nhs.uk::0b0c6952-7c81-404b-a41c-e0b26c321d61" providerId="AD" clId="Web-{342476E8-BACA-6764-15B5-6B611599406C}"/>
    <pc:docChg chg="modSld">
      <pc:chgData name="Clare Cook" userId="S::clare.cook@nhsbt.nhs.uk::0b0c6952-7c81-404b-a41c-e0b26c321d61" providerId="AD" clId="Web-{342476E8-BACA-6764-15B5-6B611599406C}" dt="2026-07-17T11:18:25.590" v="9" actId="1076"/>
      <pc:docMkLst>
        <pc:docMk/>
      </pc:docMkLst>
      <pc:sldChg chg="addSp modSp">
        <pc:chgData name="Clare Cook" userId="S::clare.cook@nhsbt.nhs.uk::0b0c6952-7c81-404b-a41c-e0b26c321d61" providerId="AD" clId="Web-{342476E8-BACA-6764-15B5-6B611599406C}" dt="2026-07-17T11:18:25.590" v="9" actId="1076"/>
        <pc:sldMkLst>
          <pc:docMk/>
          <pc:sldMk cId="0" sldId="256"/>
        </pc:sldMkLst>
        <pc:spChg chg="add mod">
          <ac:chgData name="Clare Cook" userId="S::clare.cook@nhsbt.nhs.uk::0b0c6952-7c81-404b-a41c-e0b26c321d61" providerId="AD" clId="Web-{342476E8-BACA-6764-15B5-6B611599406C}" dt="2026-07-17T11:18:25.590" v="9" actId="1076"/>
          <ac:spMkLst>
            <pc:docMk/>
            <pc:sldMk cId="0" sldId="256"/>
            <ac:spMk id="17" creationId="{CB18F6CE-48DE-292F-AF7D-15E2D312F583}"/>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7/17/2026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7/17/2026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7/17/2026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7/17/2026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61B0"/>
        </a:solidFill>
        <a:effectLst/>
      </p:bgPr>
    </p:bg>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17560754" y="-163290"/>
            <a:ext cx="12314129" cy="13588004"/>
          </a:xfrm>
          <a:custGeom>
            <a:avLst/>
            <a:gdLst/>
            <a:ahLst/>
            <a:cxnLst/>
            <a:rect l="l" t="t" r="r" b="b"/>
            <a:pathLst>
              <a:path w="12314129" h="13588004">
                <a:moveTo>
                  <a:pt x="0" y="0"/>
                </a:moveTo>
                <a:lnTo>
                  <a:pt x="12314129" y="0"/>
                </a:lnTo>
                <a:lnTo>
                  <a:pt x="12314129" y="13588004"/>
                </a:lnTo>
                <a:lnTo>
                  <a:pt x="0" y="1358800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3" name="Freeform 3">
            <a:extLst>
              <a:ext uri="{C183D7F6-B498-43B3-948B-1728B52AA6E4}">
                <adec:decorative xmlns:adec="http://schemas.microsoft.com/office/drawing/2017/decorative" val="1"/>
              </a:ext>
            </a:extLst>
          </p:cNvPr>
          <p:cNvSpPr/>
          <p:nvPr/>
        </p:nvSpPr>
        <p:spPr>
          <a:xfrm>
            <a:off x="17736224" y="676677"/>
            <a:ext cx="3047732" cy="852081"/>
          </a:xfrm>
          <a:custGeom>
            <a:avLst/>
            <a:gdLst/>
            <a:ahLst/>
            <a:cxnLst/>
            <a:rect l="l" t="t" r="r" b="b"/>
            <a:pathLst>
              <a:path w="3047732" h="852081">
                <a:moveTo>
                  <a:pt x="0" y="0"/>
                </a:moveTo>
                <a:lnTo>
                  <a:pt x="3047732" y="0"/>
                </a:lnTo>
                <a:lnTo>
                  <a:pt x="3047732" y="852081"/>
                </a:lnTo>
                <a:lnTo>
                  <a:pt x="0" y="852081"/>
                </a:lnTo>
                <a:lnTo>
                  <a:pt x="0" y="0"/>
                </a:lnTo>
                <a:close/>
              </a:path>
            </a:pathLst>
          </a:custGeom>
          <a:blipFill>
            <a:blip r:embed="rId3"/>
            <a:stretch>
              <a:fillRect/>
            </a:stretch>
          </a:blipFill>
        </p:spPr>
        <p:txBody>
          <a:bodyPr/>
          <a:lstStyle/>
          <a:p>
            <a:endParaRPr lang="en-GB"/>
          </a:p>
        </p:txBody>
      </p:sp>
      <p:grpSp>
        <p:nvGrpSpPr>
          <p:cNvPr id="4" name="Group 4">
            <a:extLst>
              <a:ext uri="{C183D7F6-B498-43B3-948B-1728B52AA6E4}">
                <adec:decorative xmlns:adec="http://schemas.microsoft.com/office/drawing/2017/decorative" val="1"/>
              </a:ext>
            </a:extLst>
          </p:cNvPr>
          <p:cNvGrpSpPr/>
          <p:nvPr/>
        </p:nvGrpSpPr>
        <p:grpSpPr>
          <a:xfrm>
            <a:off x="335867" y="8632742"/>
            <a:ext cx="16131989" cy="4248780"/>
            <a:chOff x="0" y="0"/>
            <a:chExt cx="21509319" cy="5665040"/>
          </a:xfrm>
        </p:grpSpPr>
        <p:grpSp>
          <p:nvGrpSpPr>
            <p:cNvPr id="5" name="Group 5"/>
            <p:cNvGrpSpPr/>
            <p:nvPr/>
          </p:nvGrpSpPr>
          <p:grpSpPr>
            <a:xfrm>
              <a:off x="0" y="0"/>
              <a:ext cx="21509319" cy="5665040"/>
              <a:chOff x="0" y="0"/>
              <a:chExt cx="2890670" cy="761333"/>
            </a:xfrm>
          </p:grpSpPr>
          <p:sp>
            <p:nvSpPr>
              <p:cNvPr id="6" name="Freeform 6"/>
              <p:cNvSpPr/>
              <p:nvPr/>
            </p:nvSpPr>
            <p:spPr>
              <a:xfrm>
                <a:off x="0" y="0"/>
                <a:ext cx="2890670" cy="761333"/>
              </a:xfrm>
              <a:custGeom>
                <a:avLst/>
                <a:gdLst/>
                <a:ahLst/>
                <a:cxnLst/>
                <a:rect l="l" t="t" r="r" b="b"/>
                <a:pathLst>
                  <a:path w="2890670" h="761333">
                    <a:moveTo>
                      <a:pt x="9598" y="0"/>
                    </a:moveTo>
                    <a:lnTo>
                      <a:pt x="2881072" y="0"/>
                    </a:lnTo>
                    <a:cubicBezTo>
                      <a:pt x="2886373" y="0"/>
                      <a:pt x="2890670" y="4297"/>
                      <a:pt x="2890670" y="9598"/>
                    </a:cubicBezTo>
                    <a:lnTo>
                      <a:pt x="2890670" y="751735"/>
                    </a:lnTo>
                    <a:cubicBezTo>
                      <a:pt x="2890670" y="757036"/>
                      <a:pt x="2886373" y="761333"/>
                      <a:pt x="2881072" y="761333"/>
                    </a:cubicBezTo>
                    <a:lnTo>
                      <a:pt x="9598" y="761333"/>
                    </a:lnTo>
                    <a:cubicBezTo>
                      <a:pt x="4297" y="761333"/>
                      <a:pt x="0" y="757036"/>
                      <a:pt x="0" y="751735"/>
                    </a:cubicBezTo>
                    <a:lnTo>
                      <a:pt x="0" y="9598"/>
                    </a:lnTo>
                    <a:cubicBezTo>
                      <a:pt x="0" y="4297"/>
                      <a:pt x="4297" y="0"/>
                      <a:pt x="9598" y="0"/>
                    </a:cubicBezTo>
                    <a:close/>
                  </a:path>
                </a:pathLst>
              </a:custGeom>
              <a:solidFill>
                <a:srgbClr val="BDEDEF"/>
              </a:solidFill>
            </p:spPr>
            <p:txBody>
              <a:bodyPr/>
              <a:lstStyle/>
              <a:p>
                <a:endParaRPr lang="en-GB"/>
              </a:p>
            </p:txBody>
          </p:sp>
          <p:sp>
            <p:nvSpPr>
              <p:cNvPr id="7" name="TextBox 7"/>
              <p:cNvSpPr txBox="1"/>
              <p:nvPr/>
            </p:nvSpPr>
            <p:spPr>
              <a:xfrm>
                <a:off x="0" y="-57150"/>
                <a:ext cx="2890670" cy="818483"/>
              </a:xfrm>
              <a:prstGeom prst="rect">
                <a:avLst/>
              </a:prstGeom>
            </p:spPr>
            <p:txBody>
              <a:bodyPr lIns="50800" tIns="50800" rIns="50800" bIns="50800" rtlCol="0" anchor="ctr"/>
              <a:lstStyle/>
              <a:p>
                <a:pPr algn="ctr">
                  <a:lnSpc>
                    <a:spcPts val="4060"/>
                  </a:lnSpc>
                </a:pPr>
                <a:endParaRPr/>
              </a:p>
            </p:txBody>
          </p:sp>
        </p:grpSp>
        <p:sp>
          <p:nvSpPr>
            <p:cNvPr id="8" name="TextBox 8"/>
            <p:cNvSpPr txBox="1"/>
            <p:nvPr/>
          </p:nvSpPr>
          <p:spPr>
            <a:xfrm>
              <a:off x="695176" y="223852"/>
              <a:ext cx="20510360" cy="4972685"/>
            </a:xfrm>
            <a:prstGeom prst="rect">
              <a:avLst/>
            </a:prstGeom>
          </p:spPr>
          <p:txBody>
            <a:bodyPr lIns="0" tIns="0" rIns="0" bIns="0" rtlCol="0" anchor="t">
              <a:spAutoFit/>
            </a:bodyPr>
            <a:lstStyle/>
            <a:p>
              <a:pPr algn="l">
                <a:lnSpc>
                  <a:spcPts val="5880"/>
                </a:lnSpc>
              </a:pPr>
              <a:r>
                <a:rPr lang="en-US" sz="4200">
                  <a:solidFill>
                    <a:srgbClr val="000000"/>
                  </a:solidFill>
                  <a:latin typeface="Arial MT Pro"/>
                  <a:ea typeface="Arial MT Pro"/>
                  <a:cs typeface="Arial MT Pro"/>
                  <a:sym typeface="Arial MT Pro"/>
                </a:rPr>
                <a:t>During pregnancy it is recommended that you eat 27mg of iron per day. This is almost twice the amount of iron than when you are not pregnant.  </a:t>
              </a:r>
            </a:p>
            <a:p>
              <a:pPr algn="l">
                <a:lnSpc>
                  <a:spcPts val="5880"/>
                </a:lnSpc>
                <a:spcBef>
                  <a:spcPct val="0"/>
                </a:spcBef>
              </a:pPr>
              <a:r>
                <a:rPr lang="en-US" sz="4200">
                  <a:solidFill>
                    <a:srgbClr val="000000"/>
                  </a:solidFill>
                  <a:latin typeface="Arial MT Pro"/>
                  <a:ea typeface="Arial MT Pro"/>
                  <a:cs typeface="Arial MT Pro"/>
                  <a:sym typeface="Arial MT Pro"/>
                </a:rPr>
                <a:t>It is estimated 1 in every 4 women of childbearing age, in the UK are anaemic. </a:t>
              </a:r>
            </a:p>
          </p:txBody>
        </p:sp>
      </p:grpSp>
      <p:grpSp>
        <p:nvGrpSpPr>
          <p:cNvPr id="9" name="Group 9">
            <a:extLst>
              <a:ext uri="{C183D7F6-B498-43B3-948B-1728B52AA6E4}">
                <adec:decorative xmlns:adec="http://schemas.microsoft.com/office/drawing/2017/decorative" val="1"/>
              </a:ext>
            </a:extLst>
          </p:cNvPr>
          <p:cNvGrpSpPr/>
          <p:nvPr/>
        </p:nvGrpSpPr>
        <p:grpSpPr>
          <a:xfrm>
            <a:off x="335867" y="3284720"/>
            <a:ext cx="16131989" cy="3956003"/>
            <a:chOff x="0" y="0"/>
            <a:chExt cx="21509319" cy="5274671"/>
          </a:xfrm>
        </p:grpSpPr>
        <p:grpSp>
          <p:nvGrpSpPr>
            <p:cNvPr id="10" name="Group 10"/>
            <p:cNvGrpSpPr/>
            <p:nvPr/>
          </p:nvGrpSpPr>
          <p:grpSpPr>
            <a:xfrm>
              <a:off x="0" y="0"/>
              <a:ext cx="21509319" cy="5274671"/>
              <a:chOff x="0" y="0"/>
              <a:chExt cx="2890670" cy="708871"/>
            </a:xfrm>
          </p:grpSpPr>
          <p:sp>
            <p:nvSpPr>
              <p:cNvPr id="11" name="Freeform 11"/>
              <p:cNvSpPr/>
              <p:nvPr/>
            </p:nvSpPr>
            <p:spPr>
              <a:xfrm>
                <a:off x="0" y="0"/>
                <a:ext cx="2890670" cy="708871"/>
              </a:xfrm>
              <a:custGeom>
                <a:avLst/>
                <a:gdLst/>
                <a:ahLst/>
                <a:cxnLst/>
                <a:rect l="l" t="t" r="r" b="b"/>
                <a:pathLst>
                  <a:path w="2890670" h="708871">
                    <a:moveTo>
                      <a:pt x="9598" y="0"/>
                    </a:moveTo>
                    <a:lnTo>
                      <a:pt x="2881072" y="0"/>
                    </a:lnTo>
                    <a:cubicBezTo>
                      <a:pt x="2886373" y="0"/>
                      <a:pt x="2890670" y="4297"/>
                      <a:pt x="2890670" y="9598"/>
                    </a:cubicBezTo>
                    <a:lnTo>
                      <a:pt x="2890670" y="699273"/>
                    </a:lnTo>
                    <a:cubicBezTo>
                      <a:pt x="2890670" y="704574"/>
                      <a:pt x="2886373" y="708871"/>
                      <a:pt x="2881072" y="708871"/>
                    </a:cubicBezTo>
                    <a:lnTo>
                      <a:pt x="9598" y="708871"/>
                    </a:lnTo>
                    <a:cubicBezTo>
                      <a:pt x="7053" y="708871"/>
                      <a:pt x="4611" y="707860"/>
                      <a:pt x="2811" y="706060"/>
                    </a:cubicBezTo>
                    <a:cubicBezTo>
                      <a:pt x="1011" y="704260"/>
                      <a:pt x="0" y="701819"/>
                      <a:pt x="0" y="699273"/>
                    </a:cubicBezTo>
                    <a:lnTo>
                      <a:pt x="0" y="9598"/>
                    </a:lnTo>
                    <a:cubicBezTo>
                      <a:pt x="0" y="4297"/>
                      <a:pt x="4297" y="0"/>
                      <a:pt x="9598" y="0"/>
                    </a:cubicBezTo>
                    <a:close/>
                  </a:path>
                </a:pathLst>
              </a:custGeom>
              <a:solidFill>
                <a:srgbClr val="BDEDEF"/>
              </a:solidFill>
            </p:spPr>
            <p:txBody>
              <a:bodyPr/>
              <a:lstStyle/>
              <a:p>
                <a:endParaRPr lang="en-GB"/>
              </a:p>
            </p:txBody>
          </p:sp>
          <p:sp>
            <p:nvSpPr>
              <p:cNvPr id="12" name="TextBox 12"/>
              <p:cNvSpPr txBox="1"/>
              <p:nvPr/>
            </p:nvSpPr>
            <p:spPr>
              <a:xfrm>
                <a:off x="0" y="-57150"/>
                <a:ext cx="2890670" cy="766021"/>
              </a:xfrm>
              <a:prstGeom prst="rect">
                <a:avLst/>
              </a:prstGeom>
            </p:spPr>
            <p:txBody>
              <a:bodyPr lIns="50800" tIns="50800" rIns="50800" bIns="50800" rtlCol="0" anchor="ctr"/>
              <a:lstStyle/>
              <a:p>
                <a:pPr algn="ctr">
                  <a:lnSpc>
                    <a:spcPts val="4060"/>
                  </a:lnSpc>
                </a:pPr>
                <a:endParaRPr/>
              </a:p>
            </p:txBody>
          </p:sp>
        </p:grpSp>
        <p:sp>
          <p:nvSpPr>
            <p:cNvPr id="13" name="TextBox 13"/>
            <p:cNvSpPr txBox="1"/>
            <p:nvPr/>
          </p:nvSpPr>
          <p:spPr>
            <a:xfrm>
              <a:off x="695176" y="539876"/>
              <a:ext cx="20260122" cy="3982085"/>
            </a:xfrm>
            <a:prstGeom prst="rect">
              <a:avLst/>
            </a:prstGeom>
          </p:spPr>
          <p:txBody>
            <a:bodyPr lIns="0" tIns="0" rIns="0" bIns="0" rtlCol="0" anchor="t">
              <a:spAutoFit/>
            </a:bodyPr>
            <a:lstStyle/>
            <a:p>
              <a:pPr algn="l">
                <a:lnSpc>
                  <a:spcPts val="5880"/>
                </a:lnSpc>
                <a:spcBef>
                  <a:spcPct val="0"/>
                </a:spcBef>
              </a:pPr>
              <a:r>
                <a:rPr lang="en-US" sz="4200">
                  <a:solidFill>
                    <a:srgbClr val="000000"/>
                  </a:solidFill>
                  <a:latin typeface="Arial MT Pro"/>
                  <a:ea typeface="Arial MT Pro"/>
                  <a:cs typeface="Arial MT Pro"/>
                  <a:sym typeface="Arial MT Pro"/>
                </a:rPr>
                <a:t>Iron is an important building block for making haemoglobin, the part of your red blood cells that deliver oxygen to every cell in your body. Iron deficiency anaemia can occur if you do not have enough iron to make the haemoglobin you need. </a:t>
              </a:r>
            </a:p>
          </p:txBody>
        </p:sp>
      </p:grpSp>
      <p:sp>
        <p:nvSpPr>
          <p:cNvPr id="14" name="Freeform 14">
            <a:extLst>
              <a:ext uri="{C183D7F6-B498-43B3-948B-1728B52AA6E4}">
                <adec:decorative xmlns:adec="http://schemas.microsoft.com/office/drawing/2017/decorative" val="1"/>
              </a:ext>
            </a:extLst>
          </p:cNvPr>
          <p:cNvSpPr/>
          <p:nvPr/>
        </p:nvSpPr>
        <p:spPr>
          <a:xfrm>
            <a:off x="16467856" y="14080600"/>
            <a:ext cx="4587521" cy="760541"/>
          </a:xfrm>
          <a:custGeom>
            <a:avLst/>
            <a:gdLst/>
            <a:ahLst/>
            <a:cxnLst/>
            <a:rect l="l" t="t" r="r" b="b"/>
            <a:pathLst>
              <a:path w="4587521" h="760541">
                <a:moveTo>
                  <a:pt x="0" y="0"/>
                </a:moveTo>
                <a:lnTo>
                  <a:pt x="4587521" y="0"/>
                </a:lnTo>
                <a:lnTo>
                  <a:pt x="4587521" y="760542"/>
                </a:lnTo>
                <a:lnTo>
                  <a:pt x="0" y="760542"/>
                </a:lnTo>
                <a:lnTo>
                  <a:pt x="0" y="0"/>
                </a:lnTo>
                <a:close/>
              </a:path>
            </a:pathLst>
          </a:custGeom>
          <a:blipFill>
            <a:blip r:embed="rId4"/>
            <a:stretch>
              <a:fillRect/>
            </a:stretch>
          </a:blipFill>
        </p:spPr>
        <p:txBody>
          <a:bodyPr/>
          <a:lstStyle/>
          <a:p>
            <a:endParaRPr lang="en-GB"/>
          </a:p>
        </p:txBody>
      </p:sp>
      <p:sp>
        <p:nvSpPr>
          <p:cNvPr id="15" name="Freeform 15">
            <a:extLst>
              <a:ext uri="{C183D7F6-B498-43B3-948B-1728B52AA6E4}">
                <adec:decorative xmlns:adec="http://schemas.microsoft.com/office/drawing/2017/decorative" val="1"/>
              </a:ext>
            </a:extLst>
          </p:cNvPr>
          <p:cNvSpPr/>
          <p:nvPr/>
        </p:nvSpPr>
        <p:spPr>
          <a:xfrm>
            <a:off x="17132646" y="11805852"/>
            <a:ext cx="6980356" cy="2151339"/>
          </a:xfrm>
          <a:custGeom>
            <a:avLst/>
            <a:gdLst/>
            <a:ahLst/>
            <a:cxnLst/>
            <a:rect l="l" t="t" r="r" b="b"/>
            <a:pathLst>
              <a:path w="6980356" h="2151339">
                <a:moveTo>
                  <a:pt x="0" y="0"/>
                </a:moveTo>
                <a:lnTo>
                  <a:pt x="6980356" y="0"/>
                </a:lnTo>
                <a:lnTo>
                  <a:pt x="6980356" y="2151339"/>
                </a:lnTo>
                <a:lnTo>
                  <a:pt x="0" y="2151339"/>
                </a:lnTo>
                <a:lnTo>
                  <a:pt x="0" y="0"/>
                </a:lnTo>
                <a:close/>
              </a:path>
            </a:pathLst>
          </a:custGeom>
          <a:blipFill>
            <a:blip r:embed="rId5">
              <a:alphaModFix amt="49000"/>
            </a:blip>
            <a:stretch>
              <a:fillRect/>
            </a:stretch>
          </a:blipFill>
        </p:spPr>
        <p:txBody>
          <a:bodyPr/>
          <a:lstStyle/>
          <a:p>
            <a:endParaRPr lang="en-GB"/>
          </a:p>
        </p:txBody>
      </p:sp>
      <p:sp>
        <p:nvSpPr>
          <p:cNvPr id="16" name="TextBox 16"/>
          <p:cNvSpPr txBox="1"/>
          <p:nvPr/>
        </p:nvSpPr>
        <p:spPr>
          <a:xfrm>
            <a:off x="260197" y="554221"/>
            <a:ext cx="17047019" cy="1530349"/>
          </a:xfrm>
          <a:prstGeom prst="rect">
            <a:avLst/>
          </a:prstGeom>
        </p:spPr>
        <p:txBody>
          <a:bodyPr lIns="0" tIns="0" rIns="0" bIns="0" rtlCol="0" anchor="t">
            <a:spAutoFit/>
          </a:bodyPr>
          <a:lstStyle/>
          <a:p>
            <a:pPr algn="just">
              <a:lnSpc>
                <a:spcPts val="11200"/>
              </a:lnSpc>
            </a:pPr>
            <a:r>
              <a:rPr lang="en-US" sz="8000" b="1">
                <a:solidFill>
                  <a:srgbClr val="FFFFFF"/>
                </a:solidFill>
                <a:latin typeface="Arial MT Pro Bold"/>
                <a:ea typeface="Arial MT Pro Bold"/>
                <a:cs typeface="Arial MT Pro Bold"/>
                <a:sym typeface="Arial MT Pro Bold"/>
              </a:rPr>
              <a:t>What is iron deficiency anaemia?</a:t>
            </a:r>
          </a:p>
        </p:txBody>
      </p:sp>
      <p:sp>
        <p:nvSpPr>
          <p:cNvPr id="17" name="TextBox 16">
            <a:extLst>
              <a:ext uri="{FF2B5EF4-FFF2-40B4-BE49-F238E27FC236}">
                <a16:creationId xmlns:a16="http://schemas.microsoft.com/office/drawing/2014/main" id="{CB18F6CE-48DE-292F-AF7D-15E2D312F583}"/>
              </a:ext>
            </a:extLst>
          </p:cNvPr>
          <p:cNvSpPr txBox="1"/>
          <p:nvPr/>
        </p:nvSpPr>
        <p:spPr>
          <a:xfrm>
            <a:off x="331271" y="14281573"/>
            <a:ext cx="236586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chemeClr val="bg1"/>
                </a:solidFill>
                <a:latin typeface="Arial MT Pro"/>
                <a:ea typeface="Calibri"/>
                <a:cs typeface="Calibri"/>
              </a:rPr>
              <a:t>Version 2</a:t>
            </a:r>
            <a:endParaRPr lang="en-US">
              <a:solidFill>
                <a:schemeClr val="bg1"/>
              </a:solidFill>
              <a:latin typeface="Arial MT Pro"/>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lcf76f155ced4ddcb4097134ff3c332f xmlns="a20d37f0-a662-4e75-ab88-b29866c19644">
      <Terms xmlns="http://schemas.microsoft.com/office/infopath/2007/PartnerControls"/>
    </lcf76f155ced4ddcb4097134ff3c332f>
    <TaxCatchAll xmlns="0aee4a98-54e2-4fa9-8bf1-c07c68638e25" xsi:nil="true"/>
    <_ip_UnifiedCompliancePolicyProperties xmlns="http://schemas.microsoft.com/sharepoint/v3" xsi:nil="true"/>
    <_Flow_SignoffStatus xmlns="a20d37f0-a662-4e75-ab88-b29866c19644"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D3C930432A18146BCB065D39F5C27CD" ma:contentTypeVersion="22" ma:contentTypeDescription="Create a new document." ma:contentTypeScope="" ma:versionID="840fd49c3696fd8803cbf50e92e8e7cc">
  <xsd:schema xmlns:xsd="http://www.w3.org/2001/XMLSchema" xmlns:xs="http://www.w3.org/2001/XMLSchema" xmlns:p="http://schemas.microsoft.com/office/2006/metadata/properties" xmlns:ns1="http://schemas.microsoft.com/sharepoint/v3" xmlns:ns2="a20d37f0-a662-4e75-ab88-b29866c19644" xmlns:ns3="71deb8d4-20af-4d38-a2cf-dae5bcfc8bb0" xmlns:ns4="0aee4a98-54e2-4fa9-8bf1-c07c68638e25" targetNamespace="http://schemas.microsoft.com/office/2006/metadata/properties" ma:root="true" ma:fieldsID="05d1fa0422505a6004fa37df5e4851a9" ns1:_="" ns2:_="" ns3:_="" ns4:_="">
    <xsd:import namespace="http://schemas.microsoft.com/sharepoint/v3"/>
    <xsd:import namespace="a20d37f0-a662-4e75-ab88-b29866c19644"/>
    <xsd:import namespace="71deb8d4-20af-4d38-a2cf-dae5bcfc8bb0"/>
    <xsd:import namespace="0aee4a98-54e2-4fa9-8bf1-c07c68638e25"/>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DateTaken" minOccurs="0"/>
                <xsd:element ref="ns2:MediaServiceOCR" minOccurs="0"/>
                <xsd:element ref="ns3:SharedWithUsers" minOccurs="0"/>
                <xsd:element ref="ns3:SharedWithDetails" minOccurs="0"/>
                <xsd:element ref="ns2:_Flow_SignoffStatus" minOccurs="0"/>
                <xsd:element ref="ns2:MediaLengthInSeconds" minOccurs="0"/>
                <xsd:element ref="ns2:lcf76f155ced4ddcb4097134ff3c332f" minOccurs="0"/>
                <xsd:element ref="ns4:TaxCatchAll" minOccurs="0"/>
                <xsd:element ref="ns1:_ip_UnifiedCompliancePolicyProperties" minOccurs="0"/>
                <xsd:element ref="ns1:_ip_UnifiedCompliancePolicyUIAction" minOccurs="0"/>
                <xsd:element ref="ns2:MediaServiceObjectDetectorVersions" minOccurs="0"/>
                <xsd:element ref="ns2:MediaServiceLocation"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Unified Compliance Policy Properties" ma:hidden="true" ma:internalName="_ip_UnifiedCompliancePolicyProperties">
      <xsd:simpleType>
        <xsd:restriction base="dms:Note"/>
      </xsd:simpleType>
    </xsd:element>
    <xsd:element name="_ip_UnifiedCompliancePolicyUIAction" ma:index="2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20d37f0-a662-4e75-ab88-b29866c1964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_Flow_SignoffStatus" ma:index="19" nillable="true" ma:displayName="Sign-off status" ma:internalName="Sign_x002d_off_x0020_status">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e4d4c276-3e6c-4cc9-8c7e-f782a92f086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Location" ma:index="27" nillable="true" ma:displayName="Location" ma:indexed="true" ma:internalName="MediaServiceLocation" ma:readOnly="true">
      <xsd:simpleType>
        <xsd:restriction base="dms:Text"/>
      </xsd:simpleType>
    </xsd:element>
    <xsd:element name="MediaServiceSearchProperties" ma:index="28" nillable="true" ma:displayName="MediaServiceSearchProperties" ma:hidden="true" ma:internalName="MediaServiceSearchProperties" ma:readOnly="true">
      <xsd:simpleType>
        <xsd:restriction base="dms:Note"/>
      </xsd:simpleType>
    </xsd:element>
    <xsd:element name="MediaServiceBillingMetadata" ma:index="29"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1deb8d4-20af-4d38-a2cf-dae5bcfc8bb0"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aee4a98-54e2-4fa9-8bf1-c07c68638e25"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8b89c347-20bc-4c36-a347-30588b1ce4c6}" ma:internalName="TaxCatchAll" ma:showField="CatchAllData" ma:web="71deb8d4-20af-4d38-a2cf-dae5bcfc8bb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D13C7CE-2946-4B4F-ADF0-DF2A23E49B3A}">
  <ds:schemaRefs>
    <ds:schemaRef ds:uri="http://schemas.microsoft.com/office/2006/documentManagement/types"/>
    <ds:schemaRef ds:uri="0aee4a98-54e2-4fa9-8bf1-c07c68638e25"/>
    <ds:schemaRef ds:uri="http://schemas.microsoft.com/office/2006/metadata/properties"/>
    <ds:schemaRef ds:uri="http://purl.org/dc/elements/1.1/"/>
    <ds:schemaRef ds:uri="http://purl.org/dc/terms/"/>
    <ds:schemaRef ds:uri="http://schemas.microsoft.com/office/infopath/2007/PartnerControls"/>
    <ds:schemaRef ds:uri="http://schemas.openxmlformats.org/package/2006/metadata/core-properties"/>
    <ds:schemaRef ds:uri="71deb8d4-20af-4d38-a2cf-dae5bcfc8bb0"/>
    <ds:schemaRef ds:uri="http://purl.org/dc/dcmitype/"/>
    <ds:schemaRef ds:uri="a20d37f0-a662-4e75-ab88-b29866c19644"/>
    <ds:schemaRef ds:uri="http://schemas.microsoft.com/sharepoint/v3"/>
    <ds:schemaRef ds:uri="http://www.w3.org/XML/1998/namespace"/>
  </ds:schemaRefs>
</ds:datastoreItem>
</file>

<file path=customXml/itemProps2.xml><?xml version="1.0" encoding="utf-8"?>
<ds:datastoreItem xmlns:ds="http://schemas.openxmlformats.org/officeDocument/2006/customXml" ds:itemID="{A9C4E2D5-CAB2-451C-8A38-EBE4AE47116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a20d37f0-a662-4e75-ab88-b29866c19644"/>
    <ds:schemaRef ds:uri="71deb8d4-20af-4d38-a2cf-dae5bcfc8bb0"/>
    <ds:schemaRef ds:uri="0aee4a98-54e2-4fa9-8bf1-c07c68638e2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78A728A-5E29-4A18-8C92-0CA61BA4917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37</TotalTime>
  <Words>99</Words>
  <Application>Microsoft Office PowerPoint</Application>
  <PresentationFormat>Custom</PresentationFormat>
  <Paragraphs>4</Paragraphs>
  <Slides>1</Slides>
  <Notes>0</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OB Anaemia Public</dc:title>
  <cp:lastModifiedBy>Clare Cook</cp:lastModifiedBy>
  <cp:revision>6</cp:revision>
  <dcterms:created xsi:type="dcterms:W3CDTF">2006-08-16T00:00:00Z</dcterms:created>
  <dcterms:modified xsi:type="dcterms:W3CDTF">2026-07-17T11:18:26Z</dcterms:modified>
  <dc:identifier>DAFh9aY4oI0</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0x010100DD3C930432A18146BCB065D39F5C27CD</vt:lpwstr>
  </property>
  <property fmtid="{D5CDD505-2E9C-101B-9397-08002B2CF9AE}" pid="3" name="MediaServiceImageTags">
    <vt:lpwstr/>
  </property>
</Properties>
</file>