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</p:sldIdLst>
  <p:sldSz cx="21374100" cy="15113000"/>
  <p:notesSz cx="6858000" cy="9144000"/>
  <p:embeddedFontLst>
    <p:embeddedFont>
      <p:font typeface="Arial MT Pro" panose="020B0604020202020204" charset="0"/>
      <p:regular r:id="rId6"/>
    </p:embeddedFont>
    <p:embeddedFont>
      <p:font typeface="Arial MT Pro Bold" panose="020B0604020202020204" charset="0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32A9F6-7AAC-4C69-4D12-39D747B6D537}" v="6" dt="2026-07-17T11:19:21.9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8" d="100"/>
          <a:sy n="48" d="100"/>
        </p:scale>
        <p:origin x="76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font" Target="fonts/font2.fntdata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font" Target="fonts/font1.fntdata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EA32A9F6-7AAC-4C69-4D12-39D747B6D537}"/>
    <pc:docChg chg="modSld">
      <pc:chgData name="" userId="" providerId="" clId="Web-{EA32A9F6-7AAC-4C69-4D12-39D747B6D537}" dt="2026-07-17T11:18:38.440" v="1"/>
      <pc:docMkLst>
        <pc:docMk/>
      </pc:docMkLst>
      <pc:sldChg chg="addSp modSp">
        <pc:chgData name="" userId="" providerId="" clId="Web-{EA32A9F6-7AAC-4C69-4D12-39D747B6D537}" dt="2026-07-17T11:18:38.440" v="1"/>
        <pc:sldMkLst>
          <pc:docMk/>
          <pc:sldMk cId="0" sldId="256"/>
        </pc:sldMkLst>
        <pc:spChg chg="add mod">
          <ac:chgData name="" userId="" providerId="" clId="Web-{EA32A9F6-7AAC-4C69-4D12-39D747B6D537}" dt="2026-07-17T11:18:38.440" v="1"/>
          <ac:spMkLst>
            <pc:docMk/>
            <pc:sldMk cId="0" sldId="256"/>
            <ac:spMk id="41" creationId="{0D7ABE5E-FA80-D18A-0EE6-F731B46B65B1}"/>
          </ac:spMkLst>
        </pc:spChg>
      </pc:sldChg>
    </pc:docChg>
  </pc:docChgLst>
  <pc:docChgLst>
    <pc:chgData name="Clare Cook" userId="S::clare.cook@nhsbt.nhs.uk::0b0c6952-7c81-404b-a41c-e0b26c321d61" providerId="AD" clId="Web-{EA32A9F6-7AAC-4C69-4D12-39D747B6D537}"/>
    <pc:docChg chg="modSld">
      <pc:chgData name="Clare Cook" userId="S::clare.cook@nhsbt.nhs.uk::0b0c6952-7c81-404b-a41c-e0b26c321d61" providerId="AD" clId="Web-{EA32A9F6-7AAC-4C69-4D12-39D747B6D537}" dt="2026-07-17T11:19:21.926" v="3" actId="1076"/>
      <pc:docMkLst>
        <pc:docMk/>
      </pc:docMkLst>
      <pc:sldChg chg="modSp">
        <pc:chgData name="Clare Cook" userId="S::clare.cook@nhsbt.nhs.uk::0b0c6952-7c81-404b-a41c-e0b26c321d61" providerId="AD" clId="Web-{EA32A9F6-7AAC-4C69-4D12-39D747B6D537}" dt="2026-07-17T11:19:21.926" v="3" actId="1076"/>
        <pc:sldMkLst>
          <pc:docMk/>
          <pc:sldMk cId="0" sldId="256"/>
        </pc:sldMkLst>
        <pc:spChg chg="mod">
          <ac:chgData name="Clare Cook" userId="S::clare.cook@nhsbt.nhs.uk::0b0c6952-7c81-404b-a41c-e0b26c321d61" providerId="AD" clId="Web-{EA32A9F6-7AAC-4C69-4D12-39D747B6D537}" dt="2026-07-17T11:19:21.926" v="3" actId="1076"/>
          <ac:spMkLst>
            <pc:docMk/>
            <pc:sldMk cId="0" sldId="256"/>
            <ac:spMk id="41" creationId="{0D7ABE5E-FA80-D18A-0EE6-F731B46B65B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61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43969" y="6606451"/>
            <a:ext cx="3997071" cy="3975269"/>
          </a:xfrm>
          <a:custGeom>
            <a:avLst/>
            <a:gdLst/>
            <a:ahLst/>
            <a:cxnLst/>
            <a:rect l="l" t="t" r="r" b="b"/>
            <a:pathLst>
              <a:path w="3997071" h="3975269">
                <a:moveTo>
                  <a:pt x="0" y="0"/>
                </a:moveTo>
                <a:lnTo>
                  <a:pt x="3997071" y="0"/>
                </a:lnTo>
                <a:lnTo>
                  <a:pt x="3997071" y="3975269"/>
                </a:lnTo>
                <a:lnTo>
                  <a:pt x="0" y="397526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399214" y="-25908"/>
            <a:ext cx="18451050" cy="2949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200"/>
              </a:lnSpc>
            </a:pPr>
            <a:r>
              <a:rPr lang="en-US" sz="8000" b="1">
                <a:solidFill>
                  <a:srgbClr val="FFFFFF"/>
                </a:solidFill>
                <a:latin typeface="Arial MT Pro Bold"/>
                <a:ea typeface="Arial MT Pro Bold"/>
                <a:cs typeface="Arial MT Pro Bold"/>
                <a:sym typeface="Arial MT Pro Bold"/>
              </a:rPr>
              <a:t>Am I at risk of iron deficiency anaemia?</a:t>
            </a:r>
          </a:p>
        </p:txBody>
      </p:sp>
      <p:grpSp>
        <p:nvGrpSpPr>
          <p:cNvPr id="4" name="Group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964193" y="1728057"/>
            <a:ext cx="4255931" cy="4255931"/>
            <a:chOff x="0" y="0"/>
            <a:chExt cx="5674575" cy="5674575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5674575" cy="5674575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0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8" name="TextBox 8"/>
            <p:cNvSpPr txBox="1"/>
            <p:nvPr/>
          </p:nvSpPr>
          <p:spPr>
            <a:xfrm>
              <a:off x="880728" y="1113198"/>
              <a:ext cx="3913118" cy="29914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Aged under 20 and pregnant</a:t>
              </a:r>
            </a:p>
          </p:txBody>
        </p:sp>
      </p:grpSp>
      <p:grpSp>
        <p:nvGrpSpPr>
          <p:cNvPr id="9" name="Group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391574" y="3009084"/>
            <a:ext cx="4360674" cy="4360674"/>
            <a:chOff x="0" y="0"/>
            <a:chExt cx="5814232" cy="5814232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5814232" cy="5814232"/>
              <a:chOff x="0" y="0"/>
              <a:chExt cx="812800" cy="8128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0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950557" y="1216521"/>
              <a:ext cx="3913118" cy="29914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Twins or more in this  pregnancy</a:t>
              </a:r>
            </a:p>
          </p:txBody>
        </p:sp>
      </p:grpSp>
      <p:grpSp>
        <p:nvGrpSpPr>
          <p:cNvPr id="14" name="Group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4579315" y="7369758"/>
            <a:ext cx="4311305" cy="4311305"/>
            <a:chOff x="0" y="0"/>
            <a:chExt cx="5748407" cy="5748407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5748407" cy="5748407"/>
              <a:chOff x="0" y="0"/>
              <a:chExt cx="812800" cy="8128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0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917644" y="875929"/>
              <a:ext cx="3913118" cy="39820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Three previous births or more</a:t>
              </a:r>
            </a:p>
          </p:txBody>
        </p:sp>
      </p:grpSp>
      <p:grpSp>
        <p:nvGrpSpPr>
          <p:cNvPr id="19" name="Group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500983" y="2956476"/>
            <a:ext cx="4295053" cy="4295053"/>
            <a:chOff x="0" y="0"/>
            <a:chExt cx="5726737" cy="5726737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5726737" cy="5726737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0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1151014" y="851077"/>
              <a:ext cx="3424709" cy="397654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881"/>
                </a:lnSpc>
              </a:pPr>
              <a:r>
                <a:rPr lang="en-US" sz="42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Anaemia in a previous pregnancy</a:t>
              </a:r>
            </a:p>
          </p:txBody>
        </p:sp>
      </p:grpSp>
      <p:grpSp>
        <p:nvGrpSpPr>
          <p:cNvPr id="24" name="Group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339831" y="7369758"/>
            <a:ext cx="4366603" cy="4366603"/>
            <a:chOff x="0" y="0"/>
            <a:chExt cx="5822137" cy="5822137"/>
          </a:xfrm>
        </p:grpSpPr>
        <p:grpSp>
          <p:nvGrpSpPr>
            <p:cNvPr id="25" name="Group 25"/>
            <p:cNvGrpSpPr/>
            <p:nvPr/>
          </p:nvGrpSpPr>
          <p:grpSpPr>
            <a:xfrm>
              <a:off x="0" y="0"/>
              <a:ext cx="5822137" cy="5822137"/>
              <a:chOff x="0" y="0"/>
              <a:chExt cx="812800" cy="8128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0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>
              <a:off x="966868" y="875929"/>
              <a:ext cx="3648075" cy="39820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Less than one year since last pregnancy</a:t>
              </a:r>
            </a:p>
          </p:txBody>
        </p:sp>
      </p:grpSp>
      <p:grpSp>
        <p:nvGrpSpPr>
          <p:cNvPr id="29" name="Group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67965" y="10609007"/>
            <a:ext cx="4298966" cy="4298966"/>
            <a:chOff x="0" y="0"/>
            <a:chExt cx="5731954" cy="5731954"/>
          </a:xfrm>
        </p:grpSpPr>
        <p:grpSp>
          <p:nvGrpSpPr>
            <p:cNvPr id="30" name="Group 30"/>
            <p:cNvGrpSpPr/>
            <p:nvPr/>
          </p:nvGrpSpPr>
          <p:grpSpPr>
            <a:xfrm>
              <a:off x="0" y="0"/>
              <a:ext cx="5731954" cy="5731954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0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3" name="TextBox 33"/>
            <p:cNvSpPr txBox="1"/>
            <p:nvPr/>
          </p:nvSpPr>
          <p:spPr>
            <a:xfrm>
              <a:off x="1184134" y="750524"/>
              <a:ext cx="3364332" cy="398208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880"/>
                </a:lnSpc>
              </a:pPr>
              <a:r>
                <a:rPr lang="en-US" sz="420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Not eating enough iron rich foods</a:t>
              </a:r>
            </a:p>
          </p:txBody>
        </p:sp>
      </p:grpSp>
      <p:grpSp>
        <p:nvGrpSpPr>
          <p:cNvPr id="34" name="Group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648509" y="10583072"/>
            <a:ext cx="4285662" cy="4285662"/>
            <a:chOff x="0" y="0"/>
            <a:chExt cx="5714216" cy="5714216"/>
          </a:xfrm>
        </p:grpSpPr>
        <p:grpSp>
          <p:nvGrpSpPr>
            <p:cNvPr id="35" name="Group 35"/>
            <p:cNvGrpSpPr/>
            <p:nvPr/>
          </p:nvGrpSpPr>
          <p:grpSpPr>
            <a:xfrm>
              <a:off x="0" y="0"/>
              <a:ext cx="5714216" cy="5714216"/>
              <a:chOff x="0" y="0"/>
              <a:chExt cx="812800" cy="81280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DEDEF"/>
              </a:solidFill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7" name="TextBox 3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0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8" name="TextBox 38"/>
            <p:cNvSpPr txBox="1"/>
            <p:nvPr/>
          </p:nvSpPr>
          <p:spPr>
            <a:xfrm>
              <a:off x="718128" y="1288167"/>
              <a:ext cx="4277959" cy="297106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5880"/>
                </a:lnSpc>
              </a:pPr>
              <a:r>
                <a:rPr lang="en-US" sz="4200" dirty="0">
                  <a:solidFill>
                    <a:srgbClr val="000000"/>
                  </a:solidFill>
                  <a:latin typeface="Arial MT Pro"/>
                  <a:ea typeface="Arial MT Pro"/>
                  <a:cs typeface="Arial MT Pro"/>
                  <a:sym typeface="Arial MT Pro"/>
                </a:rPr>
                <a:t>Inflammatory medical conditions</a:t>
              </a:r>
            </a:p>
          </p:txBody>
        </p:sp>
      </p:grpSp>
      <p:sp>
        <p:nvSpPr>
          <p:cNvPr id="39" name="Freeform 3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376137" y="14108193"/>
            <a:ext cx="4587521" cy="760541"/>
          </a:xfrm>
          <a:custGeom>
            <a:avLst/>
            <a:gdLst/>
            <a:ahLst/>
            <a:cxnLst/>
            <a:rect l="l" t="t" r="r" b="b"/>
            <a:pathLst>
              <a:path w="4587521" h="760541">
                <a:moveTo>
                  <a:pt x="0" y="0"/>
                </a:moveTo>
                <a:lnTo>
                  <a:pt x="4587520" y="0"/>
                </a:lnTo>
                <a:lnTo>
                  <a:pt x="4587520" y="760541"/>
                </a:lnTo>
                <a:lnTo>
                  <a:pt x="0" y="76054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0" name="Freeform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679806" y="659919"/>
            <a:ext cx="3047732" cy="852081"/>
          </a:xfrm>
          <a:custGeom>
            <a:avLst/>
            <a:gdLst/>
            <a:ahLst/>
            <a:cxnLst/>
            <a:rect l="l" t="t" r="r" b="b"/>
            <a:pathLst>
              <a:path w="3047732" h="852081">
                <a:moveTo>
                  <a:pt x="0" y="0"/>
                </a:moveTo>
                <a:lnTo>
                  <a:pt x="3047733" y="0"/>
                </a:lnTo>
                <a:lnTo>
                  <a:pt x="3047733" y="852081"/>
                </a:lnTo>
                <a:lnTo>
                  <a:pt x="0" y="85208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D7ABE5E-FA80-D18A-0EE6-F731B46B65B1}"/>
              </a:ext>
            </a:extLst>
          </p:cNvPr>
          <p:cNvSpPr txBox="1"/>
          <p:nvPr/>
        </p:nvSpPr>
        <p:spPr>
          <a:xfrm>
            <a:off x="469658" y="14158666"/>
            <a:ext cx="1068705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0" i="0" u="none" strike="noStrike" baseline="0">
                <a:solidFill>
                  <a:srgbClr val="FFFFFF"/>
                </a:solidFill>
                <a:latin typeface="Arial MT Pro"/>
              </a:rPr>
              <a:t>Version 2</a:t>
            </a:r>
            <a:endParaRPr lang="en-US"/>
          </a:p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a20d37f0-a662-4e75-ab88-b29866c19644">
      <Terms xmlns="http://schemas.microsoft.com/office/infopath/2007/PartnerControls"/>
    </lcf76f155ced4ddcb4097134ff3c332f>
    <TaxCatchAll xmlns="0aee4a98-54e2-4fa9-8bf1-c07c68638e25" xsi:nil="true"/>
    <_ip_UnifiedCompliancePolicyProperties xmlns="http://schemas.microsoft.com/sharepoint/v3" xsi:nil="true"/>
    <_Flow_SignoffStatus xmlns="a20d37f0-a662-4e75-ab88-b29866c1964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D3C930432A18146BCB065D39F5C27CD" ma:contentTypeVersion="22" ma:contentTypeDescription="Create a new document." ma:contentTypeScope="" ma:versionID="840fd49c3696fd8803cbf50e92e8e7cc">
  <xsd:schema xmlns:xsd="http://www.w3.org/2001/XMLSchema" xmlns:xs="http://www.w3.org/2001/XMLSchema" xmlns:p="http://schemas.microsoft.com/office/2006/metadata/properties" xmlns:ns1="http://schemas.microsoft.com/sharepoint/v3" xmlns:ns2="a20d37f0-a662-4e75-ab88-b29866c19644" xmlns:ns3="71deb8d4-20af-4d38-a2cf-dae5bcfc8bb0" xmlns:ns4="0aee4a98-54e2-4fa9-8bf1-c07c68638e25" targetNamespace="http://schemas.microsoft.com/office/2006/metadata/properties" ma:root="true" ma:fieldsID="05d1fa0422505a6004fa37df5e4851a9" ns1:_="" ns2:_="" ns3:_="" ns4:_="">
    <xsd:import namespace="http://schemas.microsoft.com/sharepoint/v3"/>
    <xsd:import namespace="a20d37f0-a662-4e75-ab88-b29866c19644"/>
    <xsd:import namespace="71deb8d4-20af-4d38-a2cf-dae5bcfc8bb0"/>
    <xsd:import namespace="0aee4a98-54e2-4fa9-8bf1-c07c68638e2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20d37f0-a662-4e75-ab88-b29866c196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_Flow_SignoffStatus" ma:index="19" nillable="true" ma:displayName="Sign-off status" ma:internalName="Sign_x002d_off_x0020_status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e4d4c276-3e6c-4cc9-8c7e-f782a92f08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7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deb8d4-20af-4d38-a2cf-dae5bcfc8bb0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ee4a98-54e2-4fa9-8bf1-c07c68638e25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8b89c347-20bc-4c36-a347-30588b1ce4c6}" ma:internalName="TaxCatchAll" ma:showField="CatchAllData" ma:web="71deb8d4-20af-4d38-a2cf-dae5bcfc8bb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3984186-B169-4BB7-82B7-D2707EDAAE73}">
  <ds:schemaRefs>
    <ds:schemaRef ds:uri="71deb8d4-20af-4d38-a2cf-dae5bcfc8bb0"/>
    <ds:schemaRef ds:uri="http://schemas.microsoft.com/office/2006/metadata/properties"/>
    <ds:schemaRef ds:uri="http://www.w3.org/XML/1998/namespace"/>
    <ds:schemaRef ds:uri="http://purl.org/dc/dcmitype/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0aee4a98-54e2-4fa9-8bf1-c07c68638e25"/>
    <ds:schemaRef ds:uri="a20d37f0-a662-4e75-ab88-b29866c19644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8CC003FE-8361-43B7-B59F-AC01BA4BA56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E4AD10F-D0DB-4D63-9A59-0F0BEB2EE28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20d37f0-a662-4e75-ab88-b29866c19644"/>
    <ds:schemaRef ds:uri="71deb8d4-20af-4d38-a2cf-dae5bcfc8bb0"/>
    <ds:schemaRef ds:uri="0aee4a98-54e2-4fa9-8bf1-c07c68638e2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</Words>
  <Application>Microsoft Office PowerPoint</Application>
  <PresentationFormat>Custom</PresentationFormat>
  <Paragraphs>8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 Anaemia Public</dc:title>
  <cp:lastModifiedBy>Clare Cook</cp:lastModifiedBy>
  <cp:revision>6</cp:revision>
  <dcterms:created xsi:type="dcterms:W3CDTF">2006-08-16T00:00:00Z</dcterms:created>
  <dcterms:modified xsi:type="dcterms:W3CDTF">2026-07-17T11:19:22Z</dcterms:modified>
  <dc:identifier>DAFh9aY4oI0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0x010100DD3C930432A18146BCB065D39F5C27CD</vt:lpwstr>
  </property>
  <property fmtid="{D5CDD505-2E9C-101B-9397-08002B2CF9AE}" pid="3" name="MediaServiceImageTags">
    <vt:lpwstr/>
  </property>
</Properties>
</file>