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21374100" cy="15113000"/>
  <p:notesSz cx="6858000" cy="9144000"/>
  <p:embeddedFontLst>
    <p:embeddedFont>
      <p:font typeface="Arial MT Pro" panose="020B0604020202020204" charset="0"/>
      <p:regular r:id="rId6"/>
    </p:embeddedFont>
    <p:embeddedFont>
      <p:font typeface="Arial MT Pro 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CE9F67-F17C-0D3B-FFFC-6C4AED1668D9}" v="2" dt="2026-07-17T11:45:32.7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76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Cook" userId="S::clare.cook@nhsbt.nhs.uk::0b0c6952-7c81-404b-a41c-e0b26c321d61" providerId="AD" clId="Web-{D7CE9F67-F17C-0D3B-FFFC-6C4AED1668D9}"/>
    <pc:docChg chg="modSld">
      <pc:chgData name="Clare Cook" userId="S::clare.cook@nhsbt.nhs.uk::0b0c6952-7c81-404b-a41c-e0b26c321d61" providerId="AD" clId="Web-{D7CE9F67-F17C-0D3B-FFFC-6C4AED1668D9}" dt="2026-07-17T11:45:32.758" v="0" actId="1076"/>
      <pc:docMkLst>
        <pc:docMk/>
      </pc:docMkLst>
      <pc:sldChg chg="modSp">
        <pc:chgData name="Clare Cook" userId="S::clare.cook@nhsbt.nhs.uk::0b0c6952-7c81-404b-a41c-e0b26c321d61" providerId="AD" clId="Web-{D7CE9F67-F17C-0D3B-FFFC-6C4AED1668D9}" dt="2026-07-17T11:45:32.758" v="0" actId="1076"/>
        <pc:sldMkLst>
          <pc:docMk/>
          <pc:sldMk cId="0" sldId="256"/>
        </pc:sldMkLst>
        <pc:spChg chg="mod">
          <ac:chgData name="Clare Cook" userId="S::clare.cook@nhsbt.nhs.uk::0b0c6952-7c81-404b-a41c-e0b26c321d61" providerId="AD" clId="Web-{D7CE9F67-F17C-0D3B-FFFC-6C4AED1668D9}" dt="2026-07-17T11:45:32.758" v="0" actId="1076"/>
          <ac:spMkLst>
            <pc:docMk/>
            <pc:sldMk cId="0" sldId="256"/>
            <ac:spMk id="20" creationId="{0474ADE6-7DA0-B6D5-FC30-A81348FB56B2}"/>
          </ac:spMkLst>
        </pc:spChg>
      </pc:sldChg>
    </pc:docChg>
  </pc:docChgLst>
  <pc:docChgLst>
    <pc:chgData clId="Web-{D7CE9F67-F17C-0D3B-FFFC-6C4AED1668D9}"/>
    <pc:docChg chg="modSld">
      <pc:chgData name="" userId="" providerId="" clId="Web-{D7CE9F67-F17C-0D3B-FFFC-6C4AED1668D9}" dt="2026-07-17T11:45:21.101" v="0"/>
      <pc:docMkLst>
        <pc:docMk/>
      </pc:docMkLst>
      <pc:sldChg chg="addSp">
        <pc:chgData name="" userId="" providerId="" clId="Web-{D7CE9F67-F17C-0D3B-FFFC-6C4AED1668D9}" dt="2026-07-17T11:45:21.101" v="0"/>
        <pc:sldMkLst>
          <pc:docMk/>
          <pc:sldMk cId="0" sldId="256"/>
        </pc:sldMkLst>
        <pc:spChg chg="add">
          <ac:chgData name="" userId="" providerId="" clId="Web-{D7CE9F67-F17C-0D3B-FFFC-6C4AED1668D9}" dt="2026-07-17T11:45:21.101" v="0"/>
          <ac:spMkLst>
            <pc:docMk/>
            <pc:sldMk cId="0" sldId="256"/>
            <ac:spMk id="20" creationId="{0474ADE6-7DA0-B6D5-FC30-A81348FB56B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68783" y="5090040"/>
            <a:ext cx="5604240" cy="10029960"/>
          </a:xfrm>
          <a:custGeom>
            <a:avLst/>
            <a:gdLst/>
            <a:ahLst/>
            <a:cxnLst/>
            <a:rect l="l" t="t" r="r" b="b"/>
            <a:pathLst>
              <a:path w="5604240" h="10029960">
                <a:moveTo>
                  <a:pt x="0" y="0"/>
                </a:moveTo>
                <a:lnTo>
                  <a:pt x="5604240" y="0"/>
                </a:lnTo>
                <a:lnTo>
                  <a:pt x="5604240" y="10029960"/>
                </a:lnTo>
                <a:lnTo>
                  <a:pt x="0" y="10029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04682" y="2229839"/>
            <a:ext cx="15929131" cy="4783240"/>
            <a:chOff x="0" y="0"/>
            <a:chExt cx="2854320" cy="8571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54321" cy="857103"/>
            </a:xfrm>
            <a:custGeom>
              <a:avLst/>
              <a:gdLst/>
              <a:ahLst/>
              <a:cxnLst/>
              <a:rect l="l" t="t" r="r" b="b"/>
              <a:pathLst>
                <a:path w="2854321" h="857103">
                  <a:moveTo>
                    <a:pt x="9720" y="0"/>
                  </a:moveTo>
                  <a:lnTo>
                    <a:pt x="2844600" y="0"/>
                  </a:lnTo>
                  <a:cubicBezTo>
                    <a:pt x="2847178" y="0"/>
                    <a:pt x="2849650" y="1024"/>
                    <a:pt x="2851473" y="2847"/>
                  </a:cubicBezTo>
                  <a:cubicBezTo>
                    <a:pt x="2853296" y="4670"/>
                    <a:pt x="2854321" y="7142"/>
                    <a:pt x="2854321" y="9720"/>
                  </a:cubicBezTo>
                  <a:lnTo>
                    <a:pt x="2854321" y="847382"/>
                  </a:lnTo>
                  <a:cubicBezTo>
                    <a:pt x="2854321" y="852751"/>
                    <a:pt x="2849968" y="857103"/>
                    <a:pt x="2844600" y="857103"/>
                  </a:cubicBezTo>
                  <a:lnTo>
                    <a:pt x="9720" y="857103"/>
                  </a:lnTo>
                  <a:cubicBezTo>
                    <a:pt x="7142" y="857103"/>
                    <a:pt x="4670" y="856078"/>
                    <a:pt x="2847" y="854256"/>
                  </a:cubicBezTo>
                  <a:cubicBezTo>
                    <a:pt x="1024" y="852433"/>
                    <a:pt x="0" y="849960"/>
                    <a:pt x="0" y="847382"/>
                  </a:cubicBezTo>
                  <a:lnTo>
                    <a:pt x="0" y="9720"/>
                  </a:lnTo>
                  <a:cubicBezTo>
                    <a:pt x="0" y="7142"/>
                    <a:pt x="1024" y="4670"/>
                    <a:pt x="2847" y="2847"/>
                  </a:cubicBezTo>
                  <a:cubicBezTo>
                    <a:pt x="4670" y="1024"/>
                    <a:pt x="7142" y="0"/>
                    <a:pt x="9720" y="0"/>
                  </a:cubicBezTo>
                  <a:close/>
                </a:path>
              </a:pathLst>
            </a:custGeom>
            <a:solidFill>
              <a:srgbClr val="BDED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854320" cy="914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457389" y="2284024"/>
            <a:ext cx="15215081" cy="4512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You may be prescribed iron tablets. </a:t>
            </a:r>
          </a:p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Take them first thing in the morning, with water, on an empty stomach. </a:t>
            </a:r>
          </a:p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Vitamin C may help your body absorb iron.</a:t>
            </a:r>
          </a:p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Tea and coffee can reduce the amount of iron you absorb, avoid it for an hour before and after taking the tablet.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9380" y="206316"/>
            <a:ext cx="19339790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Treating anaemia with iron tablets</a:t>
            </a:r>
          </a:p>
        </p:txBody>
      </p: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71281" y="11304509"/>
            <a:ext cx="13762532" cy="2658951"/>
            <a:chOff x="0" y="0"/>
            <a:chExt cx="18350043" cy="354526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8350043" cy="3545268"/>
              <a:chOff x="0" y="0"/>
              <a:chExt cx="2466090" cy="47645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466090" cy="476454"/>
              </a:xfrm>
              <a:custGeom>
                <a:avLst/>
                <a:gdLst/>
                <a:ahLst/>
                <a:cxnLst/>
                <a:rect l="l" t="t" r="r" b="b"/>
                <a:pathLst>
                  <a:path w="2466090" h="476454">
                    <a:moveTo>
                      <a:pt x="11251" y="0"/>
                    </a:moveTo>
                    <a:lnTo>
                      <a:pt x="2454840" y="0"/>
                    </a:lnTo>
                    <a:cubicBezTo>
                      <a:pt x="2461053" y="0"/>
                      <a:pt x="2466090" y="5037"/>
                      <a:pt x="2466090" y="11251"/>
                    </a:cubicBezTo>
                    <a:lnTo>
                      <a:pt x="2466090" y="465203"/>
                    </a:lnTo>
                    <a:cubicBezTo>
                      <a:pt x="2466090" y="471417"/>
                      <a:pt x="2461053" y="476454"/>
                      <a:pt x="2454840" y="476454"/>
                    </a:cubicBezTo>
                    <a:lnTo>
                      <a:pt x="11251" y="476454"/>
                    </a:lnTo>
                    <a:cubicBezTo>
                      <a:pt x="5037" y="476454"/>
                      <a:pt x="0" y="471417"/>
                      <a:pt x="0" y="465203"/>
                    </a:cubicBezTo>
                    <a:lnTo>
                      <a:pt x="0" y="11251"/>
                    </a:lnTo>
                    <a:cubicBezTo>
                      <a:pt x="0" y="5037"/>
                      <a:pt x="5037" y="0"/>
                      <a:pt x="11251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57150"/>
                <a:ext cx="2466090" cy="533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528406" y="307975"/>
              <a:ext cx="16955644" cy="2991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 blood test to check your haemoglobin will be repeated at two to four weeks after you have started treatment with iron. </a:t>
              </a:r>
            </a:p>
          </p:txBody>
        </p:sp>
      </p:grp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534662" y="14147230"/>
            <a:ext cx="4587521" cy="760541"/>
          </a:xfrm>
          <a:custGeom>
            <a:avLst/>
            <a:gdLst/>
            <a:ahLst/>
            <a:cxnLst/>
            <a:rect l="l" t="t" r="r" b="b"/>
            <a:pathLst>
              <a:path w="4587521" h="760541">
                <a:moveTo>
                  <a:pt x="0" y="0"/>
                </a:moveTo>
                <a:lnTo>
                  <a:pt x="4587520" y="0"/>
                </a:lnTo>
                <a:lnTo>
                  <a:pt x="4587520" y="760541"/>
                </a:lnTo>
                <a:lnTo>
                  <a:pt x="0" y="7605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786080" y="702408"/>
            <a:ext cx="3047732" cy="852081"/>
          </a:xfrm>
          <a:custGeom>
            <a:avLst/>
            <a:gdLst/>
            <a:ahLst/>
            <a:cxnLst/>
            <a:rect l="l" t="t" r="r" b="b"/>
            <a:pathLst>
              <a:path w="3047732" h="852081">
                <a:moveTo>
                  <a:pt x="0" y="0"/>
                </a:moveTo>
                <a:lnTo>
                  <a:pt x="3047733" y="0"/>
                </a:lnTo>
                <a:lnTo>
                  <a:pt x="3047733" y="852080"/>
                </a:lnTo>
                <a:lnTo>
                  <a:pt x="0" y="8520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26639" y="7451831"/>
            <a:ext cx="15007174" cy="3413926"/>
            <a:chOff x="0" y="0"/>
            <a:chExt cx="20009565" cy="4551901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20009565" cy="4551901"/>
              <a:chOff x="0" y="0"/>
              <a:chExt cx="2689116" cy="611737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689116" cy="611737"/>
              </a:xfrm>
              <a:custGeom>
                <a:avLst/>
                <a:gdLst/>
                <a:ahLst/>
                <a:cxnLst/>
                <a:rect l="l" t="t" r="r" b="b"/>
                <a:pathLst>
                  <a:path w="2689116" h="611737">
                    <a:moveTo>
                      <a:pt x="10318" y="0"/>
                    </a:moveTo>
                    <a:lnTo>
                      <a:pt x="2678799" y="0"/>
                    </a:lnTo>
                    <a:cubicBezTo>
                      <a:pt x="2684497" y="0"/>
                      <a:pt x="2689116" y="4619"/>
                      <a:pt x="2689116" y="10318"/>
                    </a:cubicBezTo>
                    <a:lnTo>
                      <a:pt x="2689116" y="601419"/>
                    </a:lnTo>
                    <a:cubicBezTo>
                      <a:pt x="2689116" y="607118"/>
                      <a:pt x="2684497" y="611737"/>
                      <a:pt x="2678799" y="611737"/>
                    </a:cubicBezTo>
                    <a:lnTo>
                      <a:pt x="10318" y="611737"/>
                    </a:lnTo>
                    <a:cubicBezTo>
                      <a:pt x="7581" y="611737"/>
                      <a:pt x="4957" y="610650"/>
                      <a:pt x="3022" y="608715"/>
                    </a:cubicBezTo>
                    <a:cubicBezTo>
                      <a:pt x="1087" y="606780"/>
                      <a:pt x="0" y="604156"/>
                      <a:pt x="0" y="601419"/>
                    </a:cubicBezTo>
                    <a:lnTo>
                      <a:pt x="0" y="10318"/>
                    </a:lnTo>
                    <a:cubicBezTo>
                      <a:pt x="0" y="7581"/>
                      <a:pt x="1087" y="4957"/>
                      <a:pt x="3022" y="3022"/>
                    </a:cubicBezTo>
                    <a:cubicBezTo>
                      <a:pt x="4957" y="1087"/>
                      <a:pt x="7581" y="0"/>
                      <a:pt x="10318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57150"/>
                <a:ext cx="2689116" cy="66888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568229" y="203945"/>
              <a:ext cx="19214692" cy="39820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  <a:spcBef>
                  <a:spcPct val="0"/>
                </a:spcBef>
              </a:pPr>
              <a:r>
                <a:rPr lang="en-US" sz="42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Some people have side effects, such as nausea, </a:t>
              </a:r>
              <a:r>
                <a:rPr lang="en-US" sz="4200" dirty="0" err="1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diarrhoea</a:t>
              </a:r>
              <a:r>
                <a:rPr lang="en-US" sz="42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 or constipation. Tell your doctor or midwife if this affects you. </a:t>
              </a:r>
            </a:p>
            <a:p>
              <a:pPr algn="l">
                <a:lnSpc>
                  <a:spcPts val="5880"/>
                </a:lnSpc>
                <a:spcBef>
                  <a:spcPct val="0"/>
                </a:spcBef>
              </a:pPr>
              <a:r>
                <a:rPr lang="en-US" sz="42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You may be advised to take iron on alternate days, or try a different iron tablet.</a:t>
              </a:r>
            </a:p>
          </p:txBody>
        </p:sp>
      </p:grpSp>
      <p:sp>
        <p:nvSpPr>
          <p:cNvPr id="20" name="TextBox 43">
            <a:extLst>
              <a:ext uri="{FF2B5EF4-FFF2-40B4-BE49-F238E27FC236}">
                <a16:creationId xmlns:a16="http://schemas.microsoft.com/office/drawing/2014/main" id="{0474ADE6-7DA0-B6D5-FC30-A81348FB56B2}"/>
              </a:ext>
            </a:extLst>
          </p:cNvPr>
          <p:cNvSpPr txBox="1"/>
          <p:nvPr/>
        </p:nvSpPr>
        <p:spPr>
          <a:xfrm>
            <a:off x="901115" y="14446411"/>
            <a:ext cx="1068705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u="none" strike="noStrike" baseline="0">
                <a:solidFill>
                  <a:srgbClr val="FFFFFF"/>
                </a:solidFill>
                <a:latin typeface="Arial MT Pro"/>
              </a:rPr>
              <a:t>Version 2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2A70EA-05D3-4776-B947-BC8F1D87F7B3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a20d37f0-a662-4e75-ab88-b29866c19644"/>
    <ds:schemaRef ds:uri="http://purl.org/dc/terms/"/>
    <ds:schemaRef ds:uri="http://schemas.microsoft.com/sharepoint/v3"/>
    <ds:schemaRef ds:uri="http://www.w3.org/XML/1998/namespace"/>
    <ds:schemaRef ds:uri="http://purl.org/dc/elements/1.1/"/>
    <ds:schemaRef ds:uri="http://schemas.openxmlformats.org/package/2006/metadata/core-properties"/>
    <ds:schemaRef ds:uri="0aee4a98-54e2-4fa9-8bf1-c07c68638e25"/>
    <ds:schemaRef ds:uri="71deb8d4-20af-4d38-a2cf-dae5bcfc8bb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D70479C-5381-486A-A1A8-D427453912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625B1E-76AA-4C5C-A831-F9C90A4051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 Anaemia Public</dc:title>
  <cp:lastModifiedBy>Clare Cook</cp:lastModifiedBy>
  <cp:revision>3</cp:revision>
  <dcterms:created xsi:type="dcterms:W3CDTF">2006-08-16T00:00:00Z</dcterms:created>
  <dcterms:modified xsi:type="dcterms:W3CDTF">2026-07-17T11:45:36Z</dcterms:modified>
  <dc:identifier>DAFh9aY4oI0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