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21374100" cy="15113000"/>
  <p:notesSz cx="6858000" cy="9144000"/>
  <p:embeddedFontLst>
    <p:embeddedFont>
      <p:font typeface="Arial MT Pro" panose="020B0604020202020204" charset="0"/>
      <p:regular r:id="rId6"/>
    </p:embeddedFont>
    <p:embeddedFont>
      <p:font typeface="Arial MT Pro Bold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7005F4-25C1-5B9A-275C-3A32E0C2231E}" v="2" dt="2026-07-17T11:45:08.3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8" d="100"/>
          <a:sy n="48" d="100"/>
        </p:scale>
        <p:origin x="76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re Cook" userId="S::clare.cook@nhsbt.nhs.uk::0b0c6952-7c81-404b-a41c-e0b26c321d61" providerId="AD" clId="Web-{F57005F4-25C1-5B9A-275C-3A32E0C2231E}"/>
    <pc:docChg chg="modSld">
      <pc:chgData name="Clare Cook" userId="S::clare.cook@nhsbt.nhs.uk::0b0c6952-7c81-404b-a41c-e0b26c321d61" providerId="AD" clId="Web-{F57005F4-25C1-5B9A-275C-3A32E0C2231E}" dt="2026-07-17T11:45:08.347" v="1"/>
      <pc:docMkLst>
        <pc:docMk/>
      </pc:docMkLst>
      <pc:sldChg chg="addSp modSp">
        <pc:chgData name="Clare Cook" userId="S::clare.cook@nhsbt.nhs.uk::0b0c6952-7c81-404b-a41c-e0b26c321d61" providerId="AD" clId="Web-{F57005F4-25C1-5B9A-275C-3A32E0C2231E}" dt="2026-07-17T11:45:08.347" v="1"/>
        <pc:sldMkLst>
          <pc:docMk/>
          <pc:sldMk cId="0" sldId="256"/>
        </pc:sldMkLst>
        <pc:spChg chg="add">
          <ac:chgData name="Clare Cook" userId="S::clare.cook@nhsbt.nhs.uk::0b0c6952-7c81-404b-a41c-e0b26c321d61" providerId="AD" clId="Web-{F57005F4-25C1-5B9A-275C-3A32E0C2231E}" dt="2026-07-17T11:45:08.347" v="1"/>
          <ac:spMkLst>
            <pc:docMk/>
            <pc:sldMk cId="0" sldId="256"/>
            <ac:spMk id="21" creationId="{0474ADE6-7DA0-B6D5-FC30-A81348FB56B2}"/>
          </ac:spMkLst>
        </pc:spChg>
        <pc:grpChg chg="mod">
          <ac:chgData name="Clare Cook" userId="S::clare.cook@nhsbt.nhs.uk::0b0c6952-7c81-404b-a41c-e0b26c321d61" providerId="AD" clId="Web-{F57005F4-25C1-5B9A-275C-3A32E0C2231E}" dt="2026-07-17T11:45:06.675" v="0" actId="1076"/>
          <ac:grpSpMkLst>
            <pc:docMk/>
            <pc:sldMk cId="0" sldId="256"/>
            <ac:grpSpMk id="14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1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6885" y="6187951"/>
            <a:ext cx="2254768" cy="3981930"/>
          </a:xfrm>
          <a:custGeom>
            <a:avLst/>
            <a:gdLst/>
            <a:ahLst/>
            <a:cxnLst/>
            <a:rect l="l" t="t" r="r" b="b"/>
            <a:pathLst>
              <a:path w="2254768" h="3981930">
                <a:moveTo>
                  <a:pt x="0" y="0"/>
                </a:moveTo>
                <a:lnTo>
                  <a:pt x="2254768" y="0"/>
                </a:lnTo>
                <a:lnTo>
                  <a:pt x="2254768" y="3981930"/>
                </a:lnTo>
                <a:lnTo>
                  <a:pt x="0" y="39819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635306" y="-18349"/>
            <a:ext cx="16223944" cy="1358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b="1" dirty="0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How will I know if I am </a:t>
            </a:r>
            <a:r>
              <a:rPr lang="en-US" sz="8000" b="1" dirty="0" err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anaemic</a:t>
            </a:r>
            <a:r>
              <a:rPr lang="en-US" sz="8000" b="1" dirty="0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?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1619" y="1914589"/>
            <a:ext cx="10533058" cy="3599820"/>
            <a:chOff x="0" y="0"/>
            <a:chExt cx="14044077" cy="479976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14044077" cy="4799760"/>
              <a:chOff x="0" y="0"/>
              <a:chExt cx="1887405" cy="64504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887405" cy="645047"/>
              </a:xfrm>
              <a:custGeom>
                <a:avLst/>
                <a:gdLst/>
                <a:ahLst/>
                <a:cxnLst/>
                <a:rect l="l" t="t" r="r" b="b"/>
                <a:pathLst>
                  <a:path w="1887405" h="645047">
                    <a:moveTo>
                      <a:pt x="14700" y="0"/>
                    </a:moveTo>
                    <a:lnTo>
                      <a:pt x="1872705" y="0"/>
                    </a:lnTo>
                    <a:cubicBezTo>
                      <a:pt x="1876603" y="0"/>
                      <a:pt x="1880343" y="1549"/>
                      <a:pt x="1883099" y="4306"/>
                    </a:cubicBezTo>
                    <a:cubicBezTo>
                      <a:pt x="1885856" y="7062"/>
                      <a:pt x="1887405" y="10801"/>
                      <a:pt x="1887405" y="14700"/>
                    </a:cubicBezTo>
                    <a:lnTo>
                      <a:pt x="1887405" y="630347"/>
                    </a:lnTo>
                    <a:cubicBezTo>
                      <a:pt x="1887405" y="638466"/>
                      <a:pt x="1880823" y="645047"/>
                      <a:pt x="1872705" y="645047"/>
                    </a:cubicBezTo>
                    <a:lnTo>
                      <a:pt x="14700" y="645047"/>
                    </a:lnTo>
                    <a:cubicBezTo>
                      <a:pt x="10801" y="645047"/>
                      <a:pt x="7062" y="643498"/>
                      <a:pt x="4306" y="640742"/>
                    </a:cubicBezTo>
                    <a:cubicBezTo>
                      <a:pt x="1549" y="637985"/>
                      <a:pt x="0" y="634246"/>
                      <a:pt x="0" y="630347"/>
                    </a:cubicBezTo>
                    <a:lnTo>
                      <a:pt x="0" y="14700"/>
                    </a:lnTo>
                    <a:cubicBezTo>
                      <a:pt x="0" y="6582"/>
                      <a:pt x="6582" y="0"/>
                      <a:pt x="147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57150"/>
                <a:ext cx="1887405" cy="7021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606995" y="377410"/>
              <a:ext cx="13121653" cy="39820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 blood test will be taken at your first pregnancy appointment - ideally by 10 weeks of pregnancy and again at 28 weeks of pregnancy.</a:t>
              </a:r>
            </a:p>
          </p:txBody>
        </p:sp>
      </p:grp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668105" y="6537058"/>
            <a:ext cx="10488818" cy="3632824"/>
            <a:chOff x="0" y="0"/>
            <a:chExt cx="13985090" cy="4843765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985090" cy="4843765"/>
              <a:chOff x="0" y="0"/>
              <a:chExt cx="1879478" cy="65096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879478" cy="650961"/>
              </a:xfrm>
              <a:custGeom>
                <a:avLst/>
                <a:gdLst/>
                <a:ahLst/>
                <a:cxnLst/>
                <a:rect l="l" t="t" r="r" b="b"/>
                <a:pathLst>
                  <a:path w="1879478" h="650961">
                    <a:moveTo>
                      <a:pt x="14762" y="0"/>
                    </a:moveTo>
                    <a:lnTo>
                      <a:pt x="1864715" y="0"/>
                    </a:lnTo>
                    <a:cubicBezTo>
                      <a:pt x="1872868" y="0"/>
                      <a:pt x="1879478" y="6609"/>
                      <a:pt x="1879478" y="14762"/>
                    </a:cubicBezTo>
                    <a:lnTo>
                      <a:pt x="1879478" y="636199"/>
                    </a:lnTo>
                    <a:cubicBezTo>
                      <a:pt x="1879478" y="640114"/>
                      <a:pt x="1877922" y="643869"/>
                      <a:pt x="1875154" y="646637"/>
                    </a:cubicBezTo>
                    <a:cubicBezTo>
                      <a:pt x="1872386" y="649406"/>
                      <a:pt x="1868631" y="650961"/>
                      <a:pt x="1864715" y="650961"/>
                    </a:cubicBezTo>
                    <a:lnTo>
                      <a:pt x="14762" y="650961"/>
                    </a:lnTo>
                    <a:cubicBezTo>
                      <a:pt x="6609" y="650961"/>
                      <a:pt x="0" y="644352"/>
                      <a:pt x="0" y="636199"/>
                    </a:cubicBezTo>
                    <a:lnTo>
                      <a:pt x="0" y="14762"/>
                    </a:lnTo>
                    <a:cubicBezTo>
                      <a:pt x="0" y="10847"/>
                      <a:pt x="1555" y="7092"/>
                      <a:pt x="4324" y="4324"/>
                    </a:cubicBezTo>
                    <a:cubicBezTo>
                      <a:pt x="7092" y="1555"/>
                      <a:pt x="10847" y="0"/>
                      <a:pt x="14762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1879478" cy="7081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779586" y="349878"/>
              <a:ext cx="13123463" cy="39820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80"/>
                </a:lnSpc>
                <a:spcBef>
                  <a:spcPct val="0"/>
                </a:spcBef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The test measures your haemoglobin. Sometimes an additional test is done to measure serum ferritin - this shows how much iron your body has stored.</a:t>
              </a:r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1619" y="10984131"/>
            <a:ext cx="11169784" cy="2707508"/>
            <a:chOff x="0" y="0"/>
            <a:chExt cx="14893045" cy="3610011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4893045" cy="3610011"/>
              <a:chOff x="0" y="0"/>
              <a:chExt cx="2001499" cy="48515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001499" cy="485155"/>
              </a:xfrm>
              <a:custGeom>
                <a:avLst/>
                <a:gdLst/>
                <a:ahLst/>
                <a:cxnLst/>
                <a:rect l="l" t="t" r="r" b="b"/>
                <a:pathLst>
                  <a:path w="2001499" h="485155">
                    <a:moveTo>
                      <a:pt x="13862" y="0"/>
                    </a:moveTo>
                    <a:lnTo>
                      <a:pt x="1987637" y="0"/>
                    </a:lnTo>
                    <a:cubicBezTo>
                      <a:pt x="1995293" y="0"/>
                      <a:pt x="2001499" y="6206"/>
                      <a:pt x="2001499" y="13862"/>
                    </a:cubicBezTo>
                    <a:lnTo>
                      <a:pt x="2001499" y="471293"/>
                    </a:lnTo>
                    <a:cubicBezTo>
                      <a:pt x="2001499" y="478949"/>
                      <a:pt x="1995293" y="485155"/>
                      <a:pt x="1987637" y="485155"/>
                    </a:cubicBezTo>
                    <a:lnTo>
                      <a:pt x="13862" y="485155"/>
                    </a:lnTo>
                    <a:cubicBezTo>
                      <a:pt x="6206" y="485155"/>
                      <a:pt x="0" y="478949"/>
                      <a:pt x="0" y="471293"/>
                    </a:cubicBezTo>
                    <a:lnTo>
                      <a:pt x="0" y="13862"/>
                    </a:lnTo>
                    <a:cubicBezTo>
                      <a:pt x="0" y="6206"/>
                      <a:pt x="6206" y="0"/>
                      <a:pt x="13862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57150"/>
                <a:ext cx="2001499" cy="54230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606995" y="255312"/>
              <a:ext cx="13437082" cy="2991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880"/>
                </a:lnSpc>
                <a:spcBef>
                  <a:spcPct val="0"/>
                </a:spcBef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If you are at an increased risk of anaemia, the blood test will be repeated at 20-24 weeks of pregnancy. </a:t>
              </a:r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507871" y="14177197"/>
            <a:ext cx="4587521" cy="760541"/>
          </a:xfrm>
          <a:custGeom>
            <a:avLst/>
            <a:gdLst/>
            <a:ahLst/>
            <a:cxnLst/>
            <a:rect l="l" t="t" r="r" b="b"/>
            <a:pathLst>
              <a:path w="4587521" h="760541">
                <a:moveTo>
                  <a:pt x="0" y="0"/>
                </a:moveTo>
                <a:lnTo>
                  <a:pt x="4587521" y="0"/>
                </a:lnTo>
                <a:lnTo>
                  <a:pt x="4587521" y="760541"/>
                </a:lnTo>
                <a:lnTo>
                  <a:pt x="0" y="7605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Freeform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575080" y="477947"/>
            <a:ext cx="3047732" cy="852081"/>
          </a:xfrm>
          <a:custGeom>
            <a:avLst/>
            <a:gdLst/>
            <a:ahLst/>
            <a:cxnLst/>
            <a:rect l="l" t="t" r="r" b="b"/>
            <a:pathLst>
              <a:path w="3047732" h="852081">
                <a:moveTo>
                  <a:pt x="0" y="0"/>
                </a:moveTo>
                <a:lnTo>
                  <a:pt x="3047733" y="0"/>
                </a:lnTo>
                <a:lnTo>
                  <a:pt x="3047733" y="852081"/>
                </a:lnTo>
                <a:lnTo>
                  <a:pt x="0" y="8520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TextBox 43">
            <a:extLst>
              <a:ext uri="{FF2B5EF4-FFF2-40B4-BE49-F238E27FC236}">
                <a16:creationId xmlns:a16="http://schemas.microsoft.com/office/drawing/2014/main" id="{0474ADE6-7DA0-B6D5-FC30-A81348FB56B2}"/>
              </a:ext>
            </a:extLst>
          </p:cNvPr>
          <p:cNvSpPr txBox="1"/>
          <p:nvPr/>
        </p:nvSpPr>
        <p:spPr>
          <a:xfrm>
            <a:off x="389758" y="14174651"/>
            <a:ext cx="10687050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i="0" u="none" strike="noStrike" baseline="0">
                <a:solidFill>
                  <a:srgbClr val="FFFFFF"/>
                </a:solidFill>
                <a:latin typeface="Arial MT Pro"/>
              </a:rPr>
              <a:t>Version 2</a:t>
            </a:r>
            <a:endParaRPr lang="en-US"/>
          </a:p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7D4CDF-D623-4F18-965C-25ECAB27FB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DCE420-DBA4-4055-A684-B00348D6D127}">
  <ds:schemaRefs>
    <ds:schemaRef ds:uri="http://schemas.microsoft.com/office/2006/metadata/properties"/>
    <ds:schemaRef ds:uri="a20d37f0-a662-4e75-ab88-b29866c19644"/>
    <ds:schemaRef ds:uri="http://purl.org/dc/terms/"/>
    <ds:schemaRef ds:uri="http://schemas.microsoft.com/office/2006/documentManagement/types"/>
    <ds:schemaRef ds:uri="http://purl.org/dc/elements/1.1/"/>
    <ds:schemaRef ds:uri="71deb8d4-20af-4d38-a2cf-dae5bcfc8bb0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0aee4a98-54e2-4fa9-8bf1-c07c68638e25"/>
    <ds:schemaRef ds:uri="http://schemas.microsoft.com/sharepoint/v3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D3677DA-E751-4088-AC9D-8DDDFD745C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 Anaemia Public</dc:title>
  <cp:lastModifiedBy>Clare Cook</cp:lastModifiedBy>
  <cp:revision>3</cp:revision>
  <dcterms:created xsi:type="dcterms:W3CDTF">2006-08-16T00:00:00Z</dcterms:created>
  <dcterms:modified xsi:type="dcterms:W3CDTF">2026-07-17T11:45:11Z</dcterms:modified>
  <dc:identifier>DAFh9aY4oI0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