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21374100" cy="15113000"/>
  <p:notesSz cx="6858000" cy="9144000"/>
  <p:embeddedFontLst>
    <p:embeddedFont>
      <p:font typeface="Arial MT Pro" panose="020B0604020202020204" charset="0"/>
      <p:regular r:id="rId6"/>
    </p:embeddedFont>
    <p:embeddedFont>
      <p:font typeface="Arial MT Pro Bold" panose="020B060402020202020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CBA78A-9D88-1DDD-AC80-67A144C7B909}" v="1" dt="2026-07-17T11:44:41.5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8" d="100"/>
          <a:sy n="48" d="100"/>
        </p:scale>
        <p:origin x="76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re Cook" userId="S::clare.cook@nhsbt.nhs.uk::0b0c6952-7c81-404b-a41c-e0b26c321d61" providerId="AD" clId="Web-{B8CBA78A-9D88-1DDD-AC80-67A144C7B909}"/>
    <pc:docChg chg="modSld">
      <pc:chgData name="Clare Cook" userId="S::clare.cook@nhsbt.nhs.uk::0b0c6952-7c81-404b-a41c-e0b26c321d61" providerId="AD" clId="Web-{B8CBA78A-9D88-1DDD-AC80-67A144C7B909}" dt="2026-07-17T11:44:41.570" v="0"/>
      <pc:docMkLst>
        <pc:docMk/>
      </pc:docMkLst>
      <pc:sldChg chg="addSp">
        <pc:chgData name="Clare Cook" userId="S::clare.cook@nhsbt.nhs.uk::0b0c6952-7c81-404b-a41c-e0b26c321d61" providerId="AD" clId="Web-{B8CBA78A-9D88-1DDD-AC80-67A144C7B909}" dt="2026-07-17T11:44:41.570" v="0"/>
        <pc:sldMkLst>
          <pc:docMk/>
          <pc:sldMk cId="0" sldId="256"/>
        </pc:sldMkLst>
        <pc:spChg chg="add">
          <ac:chgData name="Clare Cook" userId="S::clare.cook@nhsbt.nhs.uk::0b0c6952-7c81-404b-a41c-e0b26c321d61" providerId="AD" clId="Web-{B8CBA78A-9D88-1DDD-AC80-67A144C7B909}" dt="2026-07-17T11:44:41.570" v="0"/>
          <ac:spMkLst>
            <pc:docMk/>
            <pc:sldMk cId="0" sldId="256"/>
            <ac:spMk id="25" creationId="{0474ADE6-7DA0-B6D5-FC30-A81348FB56B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1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283622" y="2102737"/>
            <a:ext cx="4165220" cy="4201549"/>
            <a:chOff x="0" y="0"/>
            <a:chExt cx="5553627" cy="5602065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5553627" cy="5602065"/>
              <a:chOff x="0" y="0"/>
              <a:chExt cx="807293" cy="81433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07293" cy="814334"/>
              </a:xfrm>
              <a:custGeom>
                <a:avLst/>
                <a:gdLst/>
                <a:ahLst/>
                <a:cxnLst/>
                <a:rect l="l" t="t" r="r" b="b"/>
                <a:pathLst>
                  <a:path w="807293" h="814334">
                    <a:moveTo>
                      <a:pt x="403647" y="0"/>
                    </a:moveTo>
                    <a:cubicBezTo>
                      <a:pt x="180719" y="0"/>
                      <a:pt x="0" y="182295"/>
                      <a:pt x="0" y="407167"/>
                    </a:cubicBezTo>
                    <a:cubicBezTo>
                      <a:pt x="0" y="632039"/>
                      <a:pt x="180719" y="814334"/>
                      <a:pt x="403647" y="814334"/>
                    </a:cubicBezTo>
                    <a:cubicBezTo>
                      <a:pt x="626574" y="814334"/>
                      <a:pt x="807293" y="632039"/>
                      <a:pt x="807293" y="407167"/>
                    </a:cubicBezTo>
                    <a:cubicBezTo>
                      <a:pt x="807293" y="182295"/>
                      <a:pt x="626574" y="0"/>
                      <a:pt x="403647" y="0"/>
                    </a:cubicBezTo>
                    <a:close/>
                  </a:path>
                </a:pathLst>
              </a:custGeom>
              <a:solidFill>
                <a:srgbClr val="5CE1E6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5684" y="19194"/>
                <a:ext cx="655926" cy="71879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300317" y="600344"/>
              <a:ext cx="2952993" cy="4233682"/>
            </a:xfrm>
            <a:custGeom>
              <a:avLst/>
              <a:gdLst/>
              <a:ahLst/>
              <a:cxnLst/>
              <a:rect l="l" t="t" r="r" b="b"/>
              <a:pathLst>
                <a:path w="2952993" h="4233682">
                  <a:moveTo>
                    <a:pt x="0" y="0"/>
                  </a:moveTo>
                  <a:lnTo>
                    <a:pt x="2952993" y="0"/>
                  </a:lnTo>
                  <a:lnTo>
                    <a:pt x="2952993" y="4233682"/>
                  </a:lnTo>
                  <a:lnTo>
                    <a:pt x="0" y="42336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39579" y="2228508"/>
            <a:ext cx="4348669" cy="4075778"/>
            <a:chOff x="0" y="0"/>
            <a:chExt cx="5798225" cy="5434371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5798225" cy="5434371"/>
              <a:chOff x="0" y="0"/>
              <a:chExt cx="815741" cy="764551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5741" cy="764551"/>
              </a:xfrm>
              <a:custGeom>
                <a:avLst/>
                <a:gdLst/>
                <a:ahLst/>
                <a:cxnLst/>
                <a:rect l="l" t="t" r="r" b="b"/>
                <a:pathLst>
                  <a:path w="815741" h="764551">
                    <a:moveTo>
                      <a:pt x="407870" y="0"/>
                    </a:moveTo>
                    <a:cubicBezTo>
                      <a:pt x="182610" y="0"/>
                      <a:pt x="0" y="171151"/>
                      <a:pt x="0" y="382275"/>
                    </a:cubicBezTo>
                    <a:cubicBezTo>
                      <a:pt x="0" y="593400"/>
                      <a:pt x="182610" y="764551"/>
                      <a:pt x="407870" y="764551"/>
                    </a:cubicBezTo>
                    <a:cubicBezTo>
                      <a:pt x="633131" y="764551"/>
                      <a:pt x="815741" y="593400"/>
                      <a:pt x="815741" y="382275"/>
                    </a:cubicBezTo>
                    <a:cubicBezTo>
                      <a:pt x="815741" y="171151"/>
                      <a:pt x="633131" y="0"/>
                      <a:pt x="407870" y="0"/>
                    </a:cubicBezTo>
                    <a:close/>
                  </a:path>
                </a:pathLst>
              </a:custGeom>
              <a:solidFill>
                <a:srgbClr val="5CE1E6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476" y="14527"/>
                <a:ext cx="662789" cy="67834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>
              <a:off x="397956" y="966375"/>
              <a:ext cx="5002314" cy="3501620"/>
            </a:xfrm>
            <a:custGeom>
              <a:avLst/>
              <a:gdLst/>
              <a:ahLst/>
              <a:cxnLst/>
              <a:rect l="l" t="t" r="r" b="b"/>
              <a:pathLst>
                <a:path w="5002314" h="3501620">
                  <a:moveTo>
                    <a:pt x="0" y="0"/>
                  </a:moveTo>
                  <a:lnTo>
                    <a:pt x="5002314" y="0"/>
                  </a:lnTo>
                  <a:lnTo>
                    <a:pt x="5002314" y="3501620"/>
                  </a:lnTo>
                  <a:lnTo>
                    <a:pt x="0" y="35016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35826" y="81821"/>
            <a:ext cx="18827688" cy="1530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 b="1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How can I prevent anaemia?</a:t>
            </a:r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5826" y="6658114"/>
            <a:ext cx="10156174" cy="7338665"/>
            <a:chOff x="0" y="0"/>
            <a:chExt cx="13541565" cy="9784887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541565" cy="9784887"/>
              <a:chOff x="0" y="0"/>
              <a:chExt cx="1819872" cy="1315006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819872" cy="1315006"/>
              </a:xfrm>
              <a:custGeom>
                <a:avLst/>
                <a:gdLst/>
                <a:ahLst/>
                <a:cxnLst/>
                <a:rect l="l" t="t" r="r" b="b"/>
                <a:pathLst>
                  <a:path w="1819872" h="1315006">
                    <a:moveTo>
                      <a:pt x="15246" y="0"/>
                    </a:moveTo>
                    <a:lnTo>
                      <a:pt x="1804626" y="0"/>
                    </a:lnTo>
                    <a:cubicBezTo>
                      <a:pt x="1813046" y="0"/>
                      <a:pt x="1819872" y="6826"/>
                      <a:pt x="1819872" y="15246"/>
                    </a:cubicBezTo>
                    <a:lnTo>
                      <a:pt x="1819872" y="1299760"/>
                    </a:lnTo>
                    <a:cubicBezTo>
                      <a:pt x="1819872" y="1303804"/>
                      <a:pt x="1818265" y="1307682"/>
                      <a:pt x="1815406" y="1310541"/>
                    </a:cubicBezTo>
                    <a:cubicBezTo>
                      <a:pt x="1812547" y="1313400"/>
                      <a:pt x="1808669" y="1315006"/>
                      <a:pt x="1804626" y="1315006"/>
                    </a:cubicBezTo>
                    <a:lnTo>
                      <a:pt x="15246" y="1315006"/>
                    </a:lnTo>
                    <a:cubicBezTo>
                      <a:pt x="6826" y="1315006"/>
                      <a:pt x="0" y="1308180"/>
                      <a:pt x="0" y="1299760"/>
                    </a:cubicBezTo>
                    <a:lnTo>
                      <a:pt x="0" y="15246"/>
                    </a:lnTo>
                    <a:cubicBezTo>
                      <a:pt x="0" y="6826"/>
                      <a:pt x="6826" y="0"/>
                      <a:pt x="15246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57150"/>
                <a:ext cx="1819872" cy="13721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761935" y="387092"/>
              <a:ext cx="12496264" cy="87191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7200" b="1">
                  <a:solidFill>
                    <a:srgbClr val="000000"/>
                  </a:solidFill>
                  <a:latin typeface="Arial MT Pro Bold"/>
                  <a:ea typeface="Arial MT Pro Bold"/>
                  <a:cs typeface="Arial MT Pro Bold"/>
                  <a:sym typeface="Arial MT Pro Bold"/>
                </a:rPr>
                <a:t>Eat more</a:t>
              </a:r>
            </a:p>
            <a:p>
              <a:pPr marL="906780" lvl="1" indent="-453390" algn="l">
                <a:lnSpc>
                  <a:spcPts val="5880"/>
                </a:lnSpc>
                <a:buFont typeface="Arial"/>
                <a:buChar char="•"/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Meat and chicken (avoid liver)</a:t>
              </a:r>
            </a:p>
            <a:p>
              <a:pPr marL="906780" lvl="1" indent="-453390" algn="l">
                <a:lnSpc>
                  <a:spcPts val="5880"/>
                </a:lnSpc>
                <a:buFont typeface="Arial"/>
                <a:buChar char="•"/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Dark green vegetables  </a:t>
              </a:r>
            </a:p>
            <a:p>
              <a:pPr marL="906780" lvl="1" indent="-453390" algn="l">
                <a:lnSpc>
                  <a:spcPts val="5880"/>
                </a:lnSpc>
                <a:buFont typeface="Arial"/>
                <a:buChar char="•"/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Beans, lentils, chickpeas  </a:t>
              </a:r>
            </a:p>
            <a:p>
              <a:pPr marL="906780" lvl="1" indent="-453390" algn="l">
                <a:lnSpc>
                  <a:spcPts val="5880"/>
                </a:lnSpc>
                <a:buFont typeface="Arial"/>
                <a:buChar char="•"/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Oily fish (salmon, sardines, mackerel, limit to two portions per week)</a:t>
              </a:r>
            </a:p>
            <a:p>
              <a:pPr marL="906780" lvl="1" indent="-453390" algn="l">
                <a:lnSpc>
                  <a:spcPts val="5880"/>
                </a:lnSpc>
                <a:buFont typeface="Arial"/>
                <a:buChar char="•"/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Nuts, seeds and dried fruit  </a:t>
              </a:r>
            </a:p>
          </p:txBody>
        </p:sp>
      </p:grpSp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616116" y="6662540"/>
            <a:ext cx="9500231" cy="7338665"/>
            <a:chOff x="0" y="0"/>
            <a:chExt cx="12666975" cy="9784887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12666975" cy="9784887"/>
              <a:chOff x="0" y="0"/>
              <a:chExt cx="1702334" cy="1315006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702334" cy="1315006"/>
              </a:xfrm>
              <a:custGeom>
                <a:avLst/>
                <a:gdLst/>
                <a:ahLst/>
                <a:cxnLst/>
                <a:rect l="l" t="t" r="r" b="b"/>
                <a:pathLst>
                  <a:path w="1702334" h="1315006">
                    <a:moveTo>
                      <a:pt x="16298" y="0"/>
                    </a:moveTo>
                    <a:lnTo>
                      <a:pt x="1686036" y="0"/>
                    </a:lnTo>
                    <a:cubicBezTo>
                      <a:pt x="1695037" y="0"/>
                      <a:pt x="1702334" y="7297"/>
                      <a:pt x="1702334" y="16298"/>
                    </a:cubicBezTo>
                    <a:lnTo>
                      <a:pt x="1702334" y="1298708"/>
                    </a:lnTo>
                    <a:cubicBezTo>
                      <a:pt x="1702334" y="1303030"/>
                      <a:pt x="1700617" y="1307176"/>
                      <a:pt x="1697561" y="1310232"/>
                    </a:cubicBezTo>
                    <a:cubicBezTo>
                      <a:pt x="1694504" y="1313289"/>
                      <a:pt x="1690358" y="1315006"/>
                      <a:pt x="1686036" y="1315006"/>
                    </a:cubicBezTo>
                    <a:lnTo>
                      <a:pt x="16298" y="1315006"/>
                    </a:lnTo>
                    <a:cubicBezTo>
                      <a:pt x="7297" y="1315006"/>
                      <a:pt x="0" y="1307709"/>
                      <a:pt x="0" y="1298708"/>
                    </a:cubicBezTo>
                    <a:lnTo>
                      <a:pt x="0" y="16298"/>
                    </a:lnTo>
                    <a:cubicBezTo>
                      <a:pt x="0" y="11976"/>
                      <a:pt x="1717" y="7830"/>
                      <a:pt x="4774" y="4774"/>
                    </a:cubicBezTo>
                    <a:cubicBezTo>
                      <a:pt x="7830" y="1717"/>
                      <a:pt x="11976" y="0"/>
                      <a:pt x="16298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57150"/>
                <a:ext cx="1702334" cy="13721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719972" y="387092"/>
              <a:ext cx="10994707" cy="67379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  <a:spcBef>
                  <a:spcPct val="0"/>
                </a:spcBef>
              </a:pPr>
              <a:r>
                <a:rPr lang="en-US" sz="7200" b="1">
                  <a:solidFill>
                    <a:srgbClr val="000000"/>
                  </a:solidFill>
                  <a:latin typeface="Arial MT Pro Bold"/>
                  <a:ea typeface="Arial MT Pro Bold"/>
                  <a:cs typeface="Arial MT Pro Bold"/>
                  <a:sym typeface="Arial MT Pro Bold"/>
                </a:rPr>
                <a:t>Have less</a:t>
              </a:r>
            </a:p>
            <a:p>
              <a:pPr marL="906780" lvl="1" indent="-453390" algn="l">
                <a:lnSpc>
                  <a:spcPts val="5880"/>
                </a:lnSpc>
                <a:buFont typeface="Arial"/>
                <a:buChar char="•"/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Tea and coffee - avoid one hour before and after meals. These drinks contain tannins which reduce iron absorption</a:t>
              </a:r>
            </a:p>
            <a:p>
              <a:pPr algn="l">
                <a:lnSpc>
                  <a:spcPts val="5880"/>
                </a:lnSpc>
                <a:spcBef>
                  <a:spcPct val="0"/>
                </a:spcBef>
              </a:pPr>
              <a:endParaRPr lang="en-US" sz="42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endParaRPr>
            </a:p>
          </p:txBody>
        </p:sp>
      </p:grpSp>
      <p:sp>
        <p:nvSpPr>
          <p:cNvPr id="23" name="Freeform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528827" y="14359459"/>
            <a:ext cx="4587521" cy="760541"/>
          </a:xfrm>
          <a:custGeom>
            <a:avLst/>
            <a:gdLst/>
            <a:ahLst/>
            <a:cxnLst/>
            <a:rect l="l" t="t" r="r" b="b"/>
            <a:pathLst>
              <a:path w="4587521" h="760541">
                <a:moveTo>
                  <a:pt x="0" y="0"/>
                </a:moveTo>
                <a:lnTo>
                  <a:pt x="4587520" y="0"/>
                </a:lnTo>
                <a:lnTo>
                  <a:pt x="4587520" y="760541"/>
                </a:lnTo>
                <a:lnTo>
                  <a:pt x="0" y="7605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4" name="Freeform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560187" y="578118"/>
            <a:ext cx="3047732" cy="852081"/>
          </a:xfrm>
          <a:custGeom>
            <a:avLst/>
            <a:gdLst/>
            <a:ahLst/>
            <a:cxnLst/>
            <a:rect l="l" t="t" r="r" b="b"/>
            <a:pathLst>
              <a:path w="3047732" h="852081">
                <a:moveTo>
                  <a:pt x="0" y="0"/>
                </a:moveTo>
                <a:lnTo>
                  <a:pt x="3047733" y="0"/>
                </a:lnTo>
                <a:lnTo>
                  <a:pt x="3047733" y="852081"/>
                </a:lnTo>
                <a:lnTo>
                  <a:pt x="0" y="8520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5" name="TextBox 43">
            <a:extLst>
              <a:ext uri="{FF2B5EF4-FFF2-40B4-BE49-F238E27FC236}">
                <a16:creationId xmlns:a16="http://schemas.microsoft.com/office/drawing/2014/main" id="{0474ADE6-7DA0-B6D5-FC30-A81348FB56B2}"/>
              </a:ext>
            </a:extLst>
          </p:cNvPr>
          <p:cNvSpPr txBox="1"/>
          <p:nvPr/>
        </p:nvSpPr>
        <p:spPr>
          <a:xfrm>
            <a:off x="389758" y="14174651"/>
            <a:ext cx="10687050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i="0" u="none" strike="noStrike" baseline="0">
                <a:solidFill>
                  <a:srgbClr val="FFFFFF"/>
                </a:solidFill>
                <a:latin typeface="Arial MT Pro"/>
              </a:rPr>
              <a:t>Version 2</a:t>
            </a:r>
            <a:endParaRPr lang="en-US"/>
          </a:p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4D37FFA-A723-4875-A8D8-9B6AE888564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692A2D-4978-4295-9397-CE2B982C29ED}">
  <ds:schemaRefs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http://purl.org/dc/elements/1.1/"/>
    <ds:schemaRef ds:uri="http://purl.org/dc/terms/"/>
    <ds:schemaRef ds:uri="a20d37f0-a662-4e75-ab88-b29866c19644"/>
    <ds:schemaRef ds:uri="0aee4a98-54e2-4fa9-8bf1-c07c68638e25"/>
    <ds:schemaRef ds:uri="71deb8d4-20af-4d38-a2cf-dae5bcfc8bb0"/>
    <ds:schemaRef ds:uri="http://schemas.openxmlformats.org/package/2006/metadata/core-properties"/>
    <ds:schemaRef ds:uri="http://schemas.microsoft.com/sharepoint/v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936D1BE7-06A7-4AC1-A931-49F307343E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20d37f0-a662-4e75-ab88-b29866c19644"/>
    <ds:schemaRef ds:uri="71deb8d4-20af-4d38-a2cf-dae5bcfc8bb0"/>
    <ds:schemaRef ds:uri="0aee4a98-54e2-4fa9-8bf1-c07c68638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Microsoft Office PowerPoint</Application>
  <PresentationFormat>Custom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 Anaemia Public</dc:title>
  <cp:lastModifiedBy>Clare Cook</cp:lastModifiedBy>
  <cp:revision>2</cp:revision>
  <dcterms:created xsi:type="dcterms:W3CDTF">2006-08-16T00:00:00Z</dcterms:created>
  <dcterms:modified xsi:type="dcterms:W3CDTF">2026-07-17T11:44:41Z</dcterms:modified>
  <dc:identifier>DAFh9aY4oI0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  <property fmtid="{D5CDD505-2E9C-101B-9397-08002B2CF9AE}" pid="3" name="MediaServiceImageTags">
    <vt:lpwstr/>
  </property>
</Properties>
</file>