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21374100" cy="15113000"/>
  <p:notesSz cx="6858000" cy="9144000"/>
  <p:embeddedFontLst>
    <p:embeddedFont>
      <p:font typeface="Arial MT Pro" panose="020B0604020202020204" charset="0"/>
      <p:regular r:id="rId6"/>
    </p:embeddedFont>
    <p:embeddedFont>
      <p:font typeface="Arial MT Pro Bold" panose="020B0604020202020204" charset="0"/>
      <p:regular r:id="rId7"/>
    </p:embeddedFont>
    <p:embeddedFont>
      <p:font typeface="Canva Sans 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44E6F1-5558-D792-099A-BE3DDB67A395}" v="1" dt="2026-07-17T11:43:59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Cook" userId="S::clare.cook@nhsbt.nhs.uk::0b0c6952-7c81-404b-a41c-e0b26c321d61" providerId="AD" clId="Web-{4744E6F1-5558-D792-099A-BE3DDB67A395}"/>
    <pc:docChg chg="modSld">
      <pc:chgData name="Clare Cook" userId="S::clare.cook@nhsbt.nhs.uk::0b0c6952-7c81-404b-a41c-e0b26c321d61" providerId="AD" clId="Web-{4744E6F1-5558-D792-099A-BE3DDB67A395}" dt="2026-07-17T11:43:59.272" v="0"/>
      <pc:docMkLst>
        <pc:docMk/>
      </pc:docMkLst>
      <pc:sldChg chg="addSp">
        <pc:chgData name="Clare Cook" userId="S::clare.cook@nhsbt.nhs.uk::0b0c6952-7c81-404b-a41c-e0b26c321d61" providerId="AD" clId="Web-{4744E6F1-5558-D792-099A-BE3DDB67A395}" dt="2026-07-17T11:43:59.272" v="0"/>
        <pc:sldMkLst>
          <pc:docMk/>
          <pc:sldMk cId="0" sldId="256"/>
        </pc:sldMkLst>
        <pc:spChg chg="add">
          <ac:chgData name="Clare Cook" userId="S::clare.cook@nhsbt.nhs.uk::0b0c6952-7c81-404b-a41c-e0b26c321d61" providerId="AD" clId="Web-{4744E6F1-5558-D792-099A-BE3DDB67A395}" dt="2026-07-17T11:43:59.272" v="0"/>
          <ac:spMkLst>
            <pc:docMk/>
            <pc:sldMk cId="0" sldId="256"/>
            <ac:spMk id="27" creationId="{0474ADE6-7DA0-B6D5-FC30-A81348FB56B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847659" y="300396"/>
            <a:ext cx="18668568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200"/>
              </a:lnSpc>
            </a:pPr>
            <a:r>
              <a:rPr lang="en-US" sz="8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What are the risks?</a:t>
            </a:r>
          </a:p>
        </p:txBody>
      </p:sp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82756" y="2583221"/>
            <a:ext cx="3738211" cy="3738211"/>
            <a:chOff x="0" y="0"/>
            <a:chExt cx="4984281" cy="498428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4984281" cy="4984281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CE1E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712569" y="172683"/>
              <a:ext cx="3559143" cy="4520383"/>
            </a:xfrm>
            <a:custGeom>
              <a:avLst/>
              <a:gdLst/>
              <a:ahLst/>
              <a:cxnLst/>
              <a:rect l="l" t="t" r="r" b="b"/>
              <a:pathLst>
                <a:path w="3559143" h="4520383">
                  <a:moveTo>
                    <a:pt x="0" y="0"/>
                  </a:moveTo>
                  <a:lnTo>
                    <a:pt x="3559143" y="0"/>
                  </a:lnTo>
                  <a:lnTo>
                    <a:pt x="3559143" y="4520383"/>
                  </a:lnTo>
                  <a:lnTo>
                    <a:pt x="0" y="4520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t="-110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12835" y="2674221"/>
            <a:ext cx="3738211" cy="3738211"/>
            <a:chOff x="0" y="0"/>
            <a:chExt cx="4984281" cy="498428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4984281" cy="4984281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CE1E6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1250681" y="710985"/>
              <a:ext cx="2828524" cy="4151962"/>
            </a:xfrm>
            <a:custGeom>
              <a:avLst/>
              <a:gdLst/>
              <a:ahLst/>
              <a:cxnLst/>
              <a:rect l="l" t="t" r="r" b="b"/>
              <a:pathLst>
                <a:path w="2828524" h="4151962">
                  <a:moveTo>
                    <a:pt x="0" y="0"/>
                  </a:moveTo>
                  <a:lnTo>
                    <a:pt x="2828524" y="0"/>
                  </a:lnTo>
                  <a:lnTo>
                    <a:pt x="2828524" y="4151962"/>
                  </a:lnTo>
                  <a:lnTo>
                    <a:pt x="0" y="41519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0553" y="6777838"/>
            <a:ext cx="10042616" cy="6830162"/>
            <a:chOff x="0" y="-276225"/>
            <a:chExt cx="13390154" cy="9106882"/>
          </a:xfrm>
        </p:grpSpPr>
        <p:sp>
          <p:nvSpPr>
            <p:cNvPr id="14" name="TextBox 14"/>
            <p:cNvSpPr txBox="1"/>
            <p:nvPr/>
          </p:nvSpPr>
          <p:spPr>
            <a:xfrm>
              <a:off x="4155418" y="-276225"/>
              <a:ext cx="4564521" cy="16325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7200" b="1">
                  <a:solidFill>
                    <a:srgbClr val="FFFFFF"/>
                  </a:solidFill>
                  <a:latin typeface="Arial MT Pro Bold"/>
                  <a:ea typeface="Arial MT Pro Bold"/>
                  <a:cs typeface="Arial MT Pro Bold"/>
                  <a:sym typeface="Arial MT Pro Bold"/>
                </a:rPr>
                <a:t>Mother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0" y="1554662"/>
              <a:ext cx="13390154" cy="7275995"/>
              <a:chOff x="0" y="0"/>
              <a:chExt cx="1799523" cy="97783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799523" cy="977832"/>
              </a:xfrm>
              <a:custGeom>
                <a:avLst/>
                <a:gdLst/>
                <a:ahLst/>
                <a:cxnLst/>
                <a:rect l="l" t="t" r="r" b="b"/>
                <a:pathLst>
                  <a:path w="1799523" h="977832">
                    <a:moveTo>
                      <a:pt x="15418" y="0"/>
                    </a:moveTo>
                    <a:lnTo>
                      <a:pt x="1784105" y="0"/>
                    </a:lnTo>
                    <a:cubicBezTo>
                      <a:pt x="1792620" y="0"/>
                      <a:pt x="1799523" y="6903"/>
                      <a:pt x="1799523" y="15418"/>
                    </a:cubicBezTo>
                    <a:lnTo>
                      <a:pt x="1799523" y="962414"/>
                    </a:lnTo>
                    <a:cubicBezTo>
                      <a:pt x="1799523" y="966503"/>
                      <a:pt x="1797899" y="970425"/>
                      <a:pt x="1795007" y="973316"/>
                    </a:cubicBezTo>
                    <a:cubicBezTo>
                      <a:pt x="1792116" y="976208"/>
                      <a:pt x="1788194" y="977832"/>
                      <a:pt x="1784105" y="977832"/>
                    </a:cubicBezTo>
                    <a:lnTo>
                      <a:pt x="15418" y="977832"/>
                    </a:lnTo>
                    <a:cubicBezTo>
                      <a:pt x="11329" y="977832"/>
                      <a:pt x="7407" y="976208"/>
                      <a:pt x="4516" y="973316"/>
                    </a:cubicBezTo>
                    <a:cubicBezTo>
                      <a:pt x="1624" y="970425"/>
                      <a:pt x="0" y="966503"/>
                      <a:pt x="0" y="962414"/>
                    </a:cubicBezTo>
                    <a:lnTo>
                      <a:pt x="0" y="15418"/>
                    </a:lnTo>
                    <a:cubicBezTo>
                      <a:pt x="0" y="11329"/>
                      <a:pt x="1624" y="7407"/>
                      <a:pt x="4516" y="4516"/>
                    </a:cubicBezTo>
                    <a:cubicBezTo>
                      <a:pt x="7407" y="1624"/>
                      <a:pt x="11329" y="0"/>
                      <a:pt x="15418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57150"/>
                <a:ext cx="1799523" cy="10349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556141" y="2185035"/>
              <a:ext cx="11262161" cy="59632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Extreme tiredness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Postnatal depression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Very heavy bleeding after birth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More likely to need a blood transfusion</a:t>
              </a:r>
            </a:p>
            <a:p>
              <a:pPr algn="l">
                <a:lnSpc>
                  <a:spcPts val="5880"/>
                </a:lnSpc>
              </a:pPr>
              <a:endParaRPr lang="en-US" sz="42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53518" y="6689483"/>
            <a:ext cx="10042616" cy="6918517"/>
            <a:chOff x="0" y="0"/>
            <a:chExt cx="13390154" cy="922469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1948695"/>
              <a:ext cx="13390154" cy="7275995"/>
              <a:chOff x="0" y="0"/>
              <a:chExt cx="1799523" cy="977832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799523" cy="977832"/>
              </a:xfrm>
              <a:custGeom>
                <a:avLst/>
                <a:gdLst/>
                <a:ahLst/>
                <a:cxnLst/>
                <a:rect l="l" t="t" r="r" b="b"/>
                <a:pathLst>
                  <a:path w="1799523" h="977832">
                    <a:moveTo>
                      <a:pt x="15418" y="0"/>
                    </a:moveTo>
                    <a:lnTo>
                      <a:pt x="1784105" y="0"/>
                    </a:lnTo>
                    <a:cubicBezTo>
                      <a:pt x="1792620" y="0"/>
                      <a:pt x="1799523" y="6903"/>
                      <a:pt x="1799523" y="15418"/>
                    </a:cubicBezTo>
                    <a:lnTo>
                      <a:pt x="1799523" y="962414"/>
                    </a:lnTo>
                    <a:cubicBezTo>
                      <a:pt x="1799523" y="966503"/>
                      <a:pt x="1797899" y="970425"/>
                      <a:pt x="1795007" y="973316"/>
                    </a:cubicBezTo>
                    <a:cubicBezTo>
                      <a:pt x="1792116" y="976208"/>
                      <a:pt x="1788194" y="977832"/>
                      <a:pt x="1784105" y="977832"/>
                    </a:cubicBezTo>
                    <a:lnTo>
                      <a:pt x="15418" y="977832"/>
                    </a:lnTo>
                    <a:cubicBezTo>
                      <a:pt x="11329" y="977832"/>
                      <a:pt x="7407" y="976208"/>
                      <a:pt x="4516" y="973316"/>
                    </a:cubicBezTo>
                    <a:cubicBezTo>
                      <a:pt x="1624" y="970425"/>
                      <a:pt x="0" y="966503"/>
                      <a:pt x="0" y="962414"/>
                    </a:cubicBezTo>
                    <a:lnTo>
                      <a:pt x="0" y="15418"/>
                    </a:lnTo>
                    <a:cubicBezTo>
                      <a:pt x="0" y="11329"/>
                      <a:pt x="1624" y="7407"/>
                      <a:pt x="4516" y="4516"/>
                    </a:cubicBezTo>
                    <a:cubicBezTo>
                      <a:pt x="7407" y="1624"/>
                      <a:pt x="11329" y="0"/>
                      <a:pt x="15418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57150"/>
                <a:ext cx="1799523" cy="10349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3091362" y="-133350"/>
              <a:ext cx="4638675" cy="1591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7200" b="1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Baby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42688" y="2579068"/>
              <a:ext cx="11904779" cy="59632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Low birth weight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Premature birth</a:t>
              </a:r>
            </a:p>
            <a:p>
              <a:pPr marL="906780" lvl="1" indent="-453390" algn="l">
                <a:lnSpc>
                  <a:spcPts val="5880"/>
                </a:lnSpc>
                <a:buFont typeface="Arial"/>
                <a:buChar char="•"/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Risk of iron deficiency anaemia as an infant</a:t>
              </a:r>
            </a:p>
            <a:p>
              <a:pPr algn="l">
                <a:lnSpc>
                  <a:spcPts val="5880"/>
                </a:lnSpc>
              </a:pPr>
              <a:endParaRPr lang="en-US" sz="42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  <a:p>
              <a:pPr algn="l">
                <a:lnSpc>
                  <a:spcPts val="5880"/>
                </a:lnSpc>
              </a:pPr>
              <a:endParaRPr lang="en-US" sz="42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</p:txBody>
        </p:sp>
      </p:grpSp>
      <p:sp>
        <p:nvSpPr>
          <p:cNvPr id="25" name="Freeform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08613" y="13979475"/>
            <a:ext cx="4587521" cy="760541"/>
          </a:xfrm>
          <a:custGeom>
            <a:avLst/>
            <a:gdLst/>
            <a:ahLst/>
            <a:cxnLst/>
            <a:rect l="l" t="t" r="r" b="b"/>
            <a:pathLst>
              <a:path w="4587521" h="760541">
                <a:moveTo>
                  <a:pt x="0" y="0"/>
                </a:moveTo>
                <a:lnTo>
                  <a:pt x="4587520" y="0"/>
                </a:lnTo>
                <a:lnTo>
                  <a:pt x="4587520" y="760541"/>
                </a:lnTo>
                <a:lnTo>
                  <a:pt x="0" y="7605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60187" y="659919"/>
            <a:ext cx="3047732" cy="852081"/>
          </a:xfrm>
          <a:custGeom>
            <a:avLst/>
            <a:gdLst/>
            <a:ahLst/>
            <a:cxnLst/>
            <a:rect l="l" t="t" r="r" b="b"/>
            <a:pathLst>
              <a:path w="3047732" h="852081">
                <a:moveTo>
                  <a:pt x="0" y="0"/>
                </a:moveTo>
                <a:lnTo>
                  <a:pt x="3047733" y="0"/>
                </a:lnTo>
                <a:lnTo>
                  <a:pt x="3047733" y="852081"/>
                </a:lnTo>
                <a:lnTo>
                  <a:pt x="0" y="8520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7" name="TextBox 43">
            <a:extLst>
              <a:ext uri="{FF2B5EF4-FFF2-40B4-BE49-F238E27FC236}">
                <a16:creationId xmlns:a16="http://schemas.microsoft.com/office/drawing/2014/main" id="{0474ADE6-7DA0-B6D5-FC30-A81348FB56B2}"/>
              </a:ext>
            </a:extLst>
          </p:cNvPr>
          <p:cNvSpPr txBox="1"/>
          <p:nvPr/>
        </p:nvSpPr>
        <p:spPr>
          <a:xfrm>
            <a:off x="389758" y="14174651"/>
            <a:ext cx="1068705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u="none" strike="noStrike" baseline="0">
                <a:solidFill>
                  <a:srgbClr val="FFFFFF"/>
                </a:solidFill>
                <a:latin typeface="Arial MT Pro"/>
              </a:rPr>
              <a:t>Version 2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724B39-368D-432C-A31C-1F5B3CABA3DB}">
  <ds:schemaRefs>
    <ds:schemaRef ds:uri="0aee4a98-54e2-4fa9-8bf1-c07c68638e25"/>
    <ds:schemaRef ds:uri="71deb8d4-20af-4d38-a2cf-dae5bcfc8bb0"/>
    <ds:schemaRef ds:uri="a20d37f0-a662-4e75-ab88-b29866c1964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23BF83E-0988-458F-8CBA-E9857CF6AE6D}">
  <ds:schemaRefs>
    <ds:schemaRef ds:uri="0aee4a98-54e2-4fa9-8bf1-c07c68638e25"/>
    <ds:schemaRef ds:uri="71deb8d4-20af-4d38-a2cf-dae5bcfc8bb0"/>
    <ds:schemaRef ds:uri="a20d37f0-a662-4e75-ab88-b29866c196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5C3A07B-AABF-41D6-A9A6-A5660534F3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 Anaemia Public</dc:title>
  <cp:revision>1</cp:revision>
  <dcterms:created xsi:type="dcterms:W3CDTF">2006-08-16T00:00:00Z</dcterms:created>
  <dcterms:modified xsi:type="dcterms:W3CDTF">2026-07-17T11:44:12Z</dcterms:modified>
  <dc:identifier>DAFh9aY4oI0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