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56" r:id="rId5"/>
    <p:sldId id="257" r:id="rId6"/>
    <p:sldId id="284" r:id="rId7"/>
    <p:sldId id="279" r:id="rId8"/>
    <p:sldId id="283" r:id="rId9"/>
    <p:sldId id="282" r:id="rId10"/>
    <p:sldId id="28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8C86AA-C4E6-5460-68B2-EE860B2AD1CB}" name="Jenny Waters" initials="JW" userId="S::jennywaters@kidneyresearchuk.org::51a7c3b4-dc04-40e0-9761-a436571136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3A89"/>
    <a:srgbClr val="25045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134722-69B9-39D3-5308-53E446EB3588}" v="33" dt="2026-05-14T07:35:12.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EC7353-1D00-4A6E-84EE-060C61680860}" type="datetimeFigureOut">
              <a:rPr lang="en-GB" smtClean="0"/>
              <a:t>14/05/2026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DEE324-BBC8-4FCF-B7BB-72B147C6ECF4}" type="slidenum">
              <a:rPr lang="en-GB" smtClean="0"/>
              <a:t>‹#›</a:t>
            </a:fld>
            <a:endParaRPr lang="en-GB" dirty="0"/>
          </a:p>
        </p:txBody>
      </p:sp>
    </p:spTree>
    <p:extLst>
      <p:ext uri="{BB962C8B-B14F-4D97-AF65-F5344CB8AC3E}">
        <p14:creationId xmlns:p14="http://schemas.microsoft.com/office/powerpoint/2010/main" val="123463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EE324-BBC8-4FCF-B7BB-72B147C6ECF4}" type="slidenum">
              <a:rPr lang="en-GB" smtClean="0"/>
              <a:t>1</a:t>
            </a:fld>
            <a:endParaRPr lang="en-GB"/>
          </a:p>
        </p:txBody>
      </p:sp>
    </p:spTree>
    <p:extLst>
      <p:ext uri="{BB962C8B-B14F-4D97-AF65-F5344CB8AC3E}">
        <p14:creationId xmlns:p14="http://schemas.microsoft.com/office/powerpoint/2010/main" val="731827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7DEE324-BBC8-4FCF-B7BB-72B147C6ECF4}" type="slidenum">
              <a:rPr lang="en-GB" smtClean="0"/>
              <a:t>4</a:t>
            </a:fld>
            <a:endParaRPr lang="en-GB"/>
          </a:p>
        </p:txBody>
      </p:sp>
    </p:spTree>
    <p:extLst>
      <p:ext uri="{BB962C8B-B14F-4D97-AF65-F5344CB8AC3E}">
        <p14:creationId xmlns:p14="http://schemas.microsoft.com/office/powerpoint/2010/main" val="3795306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52049-464F-D6B5-388C-06AF1A57EA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42A71A-C636-427F-C8DB-0DB7FEC8567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C7F3CB9-1804-718B-B92B-05535DC973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11F5991-214F-B171-540E-BDDDE8C1749C}"/>
              </a:ext>
            </a:extLst>
          </p:cNvPr>
          <p:cNvSpPr>
            <a:spLocks noGrp="1"/>
          </p:cNvSpPr>
          <p:nvPr>
            <p:ph type="sldNum" sz="quarter" idx="5"/>
          </p:nvPr>
        </p:nvSpPr>
        <p:spPr/>
        <p:txBody>
          <a:bodyPr/>
          <a:lstStyle/>
          <a:p>
            <a:fld id="{17DEE324-BBC8-4FCF-B7BB-72B147C6ECF4}" type="slidenum">
              <a:rPr lang="en-GB" smtClean="0"/>
              <a:t>5</a:t>
            </a:fld>
            <a:endParaRPr lang="en-GB"/>
          </a:p>
        </p:txBody>
      </p:sp>
    </p:spTree>
    <p:extLst>
      <p:ext uri="{BB962C8B-B14F-4D97-AF65-F5344CB8AC3E}">
        <p14:creationId xmlns:p14="http://schemas.microsoft.com/office/powerpoint/2010/main" val="2111331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9AE50-F788-48C4-F938-89A343FAFC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29A4A-4647-740D-B80A-077D1A1028B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DE17685-D3FD-1695-8823-A4FBBFE8ED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A10B01E-FEDD-CAE9-3335-19B6DD81CA30}"/>
              </a:ext>
            </a:extLst>
          </p:cNvPr>
          <p:cNvSpPr>
            <a:spLocks noGrp="1"/>
          </p:cNvSpPr>
          <p:nvPr>
            <p:ph type="sldNum" sz="quarter" idx="5"/>
          </p:nvPr>
        </p:nvSpPr>
        <p:spPr/>
        <p:txBody>
          <a:bodyPr/>
          <a:lstStyle/>
          <a:p>
            <a:fld id="{17DEE324-BBC8-4FCF-B7BB-72B147C6ECF4}" type="slidenum">
              <a:rPr lang="en-GB" smtClean="0"/>
              <a:t>6</a:t>
            </a:fld>
            <a:endParaRPr lang="en-GB"/>
          </a:p>
        </p:txBody>
      </p:sp>
    </p:spTree>
    <p:extLst>
      <p:ext uri="{BB962C8B-B14F-4D97-AF65-F5344CB8AC3E}">
        <p14:creationId xmlns:p14="http://schemas.microsoft.com/office/powerpoint/2010/main" val="78674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9B17C-DCE1-5574-6A9A-3DD46CAC33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31D68-AF80-ACBA-5E8F-C4B3DF10A54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9451B9C-2D94-3EB7-01BB-0638CBA516C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79DC73B-CFAA-3117-412C-14C73C672672}"/>
              </a:ext>
            </a:extLst>
          </p:cNvPr>
          <p:cNvSpPr>
            <a:spLocks noGrp="1"/>
          </p:cNvSpPr>
          <p:nvPr>
            <p:ph type="sldNum" sz="quarter" idx="5"/>
          </p:nvPr>
        </p:nvSpPr>
        <p:spPr/>
        <p:txBody>
          <a:bodyPr/>
          <a:lstStyle/>
          <a:p>
            <a:fld id="{17DEE324-BBC8-4FCF-B7BB-72B147C6ECF4}" type="slidenum">
              <a:rPr lang="en-GB" smtClean="0"/>
              <a:t>7</a:t>
            </a:fld>
            <a:endParaRPr lang="en-GB"/>
          </a:p>
        </p:txBody>
      </p:sp>
    </p:spTree>
    <p:extLst>
      <p:ext uri="{BB962C8B-B14F-4D97-AF65-F5344CB8AC3E}">
        <p14:creationId xmlns:p14="http://schemas.microsoft.com/office/powerpoint/2010/main" val="2279832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1AA2-1826-0546-3BC2-BD7B430A33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C045605-98E0-5B32-5B5E-14783A36A5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EDAFA6C-EDD0-403A-924A-804D273198C3}"/>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5" name="Footer Placeholder 4">
            <a:extLst>
              <a:ext uri="{FF2B5EF4-FFF2-40B4-BE49-F238E27FC236}">
                <a16:creationId xmlns:a16="http://schemas.microsoft.com/office/drawing/2014/main" id="{ECA0E80E-239E-57C7-70B1-79EBB04D848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C03CDB1-B7D5-093D-3434-6114E44E8513}"/>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17811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1085A-A621-F3CE-86EF-2F746B97FC1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2F804C-FE80-C886-1F1D-EC6FB6010D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5AAEE1-D8DF-F5A1-7F48-88E07807137D}"/>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5" name="Footer Placeholder 4">
            <a:extLst>
              <a:ext uri="{FF2B5EF4-FFF2-40B4-BE49-F238E27FC236}">
                <a16:creationId xmlns:a16="http://schemas.microsoft.com/office/drawing/2014/main" id="{7397C290-C806-E92C-A6E0-5BD4416E43D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7207D8C-8947-23DA-3109-5088062195D8}"/>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259005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1373D4-68AA-6F9E-4206-EABB46B7C1B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CD6CF7A-04D8-9208-EA25-86BCD6175C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16D528-30E9-3AFC-B6DD-A0CE8B8B5B41}"/>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5" name="Footer Placeholder 4">
            <a:extLst>
              <a:ext uri="{FF2B5EF4-FFF2-40B4-BE49-F238E27FC236}">
                <a16:creationId xmlns:a16="http://schemas.microsoft.com/office/drawing/2014/main" id="{08122F37-1E1B-9E88-DBF4-F4183506E5E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945C545-6265-8E02-08BE-9B8F133E1700}"/>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1552920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0F3E-4958-9D5F-0791-1487DF480A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13C2876-0380-927C-7FB8-48393393F1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E5B264-53D8-B683-9FEB-B92B67735BCF}"/>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5" name="Footer Placeholder 4">
            <a:extLst>
              <a:ext uri="{FF2B5EF4-FFF2-40B4-BE49-F238E27FC236}">
                <a16:creationId xmlns:a16="http://schemas.microsoft.com/office/drawing/2014/main" id="{AB310D86-3AB2-37BA-6B60-D24C566EFA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E538AC-2134-CCA4-5A57-76ABD8C7221A}"/>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309945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0A426-0566-CCA0-51A7-72B713C7B6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12D4846-5576-547D-7488-9A0B46A2396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BA6857-D2E4-53A2-9C08-501BFF52C47C}"/>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5" name="Footer Placeholder 4">
            <a:extLst>
              <a:ext uri="{FF2B5EF4-FFF2-40B4-BE49-F238E27FC236}">
                <a16:creationId xmlns:a16="http://schemas.microsoft.com/office/drawing/2014/main" id="{AAD22EC6-F4F2-F4D3-11D2-0500359FE5F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07AA2D0-CC38-78C2-F10C-F4884A8D025A}"/>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343398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E745-CA7C-A924-77D8-5283A6FE2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B1D8BE-70AA-F2C9-1D8A-A329F578B3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54397E3-7C18-3AFF-39E3-D1123E9102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5D6A71E-2D02-9C1D-53EB-94E1AD113A83}"/>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6" name="Footer Placeholder 5">
            <a:extLst>
              <a:ext uri="{FF2B5EF4-FFF2-40B4-BE49-F238E27FC236}">
                <a16:creationId xmlns:a16="http://schemas.microsoft.com/office/drawing/2014/main" id="{47BEC5A8-2EC8-365F-100A-07C9B1F90E1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8289015-B8D4-9CDD-F528-BD01AB48EEF0}"/>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349687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11C8-0599-C7E4-8B67-7FFA04C5BE7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5FC0A1-FA5B-058B-9C53-A765DAE7CE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C71062-F5F3-2490-D2AB-C8583799CD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039073-984A-861B-A2D4-2390BE306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7DE8EF-AEE2-FD35-DA77-CDBE0418FC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0A54D75-B7DE-7235-1232-621811AB49BB}"/>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8" name="Footer Placeholder 7">
            <a:extLst>
              <a:ext uri="{FF2B5EF4-FFF2-40B4-BE49-F238E27FC236}">
                <a16:creationId xmlns:a16="http://schemas.microsoft.com/office/drawing/2014/main" id="{2EE4B79F-2539-871A-5CBF-5A6FC813431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61C7102-E3CD-114D-DC2C-934A774F4223}"/>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112473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BE4E2-1C20-3050-5320-253C912CF8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F018991-63B1-23BC-98E3-4AA1E60A2981}"/>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4" name="Footer Placeholder 3">
            <a:extLst>
              <a:ext uri="{FF2B5EF4-FFF2-40B4-BE49-F238E27FC236}">
                <a16:creationId xmlns:a16="http://schemas.microsoft.com/office/drawing/2014/main" id="{8A57C8C9-9FA6-0B27-AD4A-627431E96258}"/>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8FA6F04-AFDD-7BE7-92B2-71F2A6E49FD5}"/>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2528434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C1203B-5F95-05BD-8C0B-E9CB0880855E}"/>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3" name="Footer Placeholder 2">
            <a:extLst>
              <a:ext uri="{FF2B5EF4-FFF2-40B4-BE49-F238E27FC236}">
                <a16:creationId xmlns:a16="http://schemas.microsoft.com/office/drawing/2014/main" id="{37FC0890-1501-4B38-7AD4-09ED37EE15E8}"/>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950B30F2-6368-5E40-E944-2311B5E5B808}"/>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378483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CFD0-14DD-60D1-5C58-A44A4FB190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14006C-458A-0AD5-93A4-5909C698A3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33A1AA-3A27-9CBA-E298-F5AACEDC7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1930E5-4A50-D1F3-62F9-DC6968F7AB27}"/>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6" name="Footer Placeholder 5">
            <a:extLst>
              <a:ext uri="{FF2B5EF4-FFF2-40B4-BE49-F238E27FC236}">
                <a16:creationId xmlns:a16="http://schemas.microsoft.com/office/drawing/2014/main" id="{F0BAA68F-A7F3-6550-F4C7-A4361A6E428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FB722A8-08D7-235D-DFE5-524E99C26086}"/>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604233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3F519-E36F-8037-A375-0DBA0599A4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C067EFF-EE96-8E3C-3F02-397A42CFE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3C2260D-E03E-6ECC-538F-D28AEE2AB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3FA7D-DAC1-191C-7717-DC4DB218785B}"/>
              </a:ext>
            </a:extLst>
          </p:cNvPr>
          <p:cNvSpPr>
            <a:spLocks noGrp="1"/>
          </p:cNvSpPr>
          <p:nvPr>
            <p:ph type="dt" sz="half" idx="10"/>
          </p:nvPr>
        </p:nvSpPr>
        <p:spPr/>
        <p:txBody>
          <a:bodyPr/>
          <a:lstStyle/>
          <a:p>
            <a:fld id="{B3B0B3D9-C2A4-4A38-AB35-152EDAA848BB}" type="datetimeFigureOut">
              <a:rPr lang="en-GB" smtClean="0"/>
              <a:t>14/05/2026</a:t>
            </a:fld>
            <a:endParaRPr lang="en-GB" dirty="0"/>
          </a:p>
        </p:txBody>
      </p:sp>
      <p:sp>
        <p:nvSpPr>
          <p:cNvPr id="6" name="Footer Placeholder 5">
            <a:extLst>
              <a:ext uri="{FF2B5EF4-FFF2-40B4-BE49-F238E27FC236}">
                <a16:creationId xmlns:a16="http://schemas.microsoft.com/office/drawing/2014/main" id="{CE98FCBA-F936-293D-BA34-8332CD3FCD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914E873-336A-795B-71EA-4F9A86430419}"/>
              </a:ext>
            </a:extLst>
          </p:cNvPr>
          <p:cNvSpPr>
            <a:spLocks noGrp="1"/>
          </p:cNvSpPr>
          <p:nvPr>
            <p:ph type="sldNum" sz="quarter" idx="12"/>
          </p:nvPr>
        </p:nvSpPr>
        <p:spPr/>
        <p:txBody>
          <a:bodyPr/>
          <a:lstStyle/>
          <a:p>
            <a:fld id="{CAFC692D-246A-4E7F-99E9-B5EBCE13D787}" type="slidenum">
              <a:rPr lang="en-GB" smtClean="0"/>
              <a:t>‹#›</a:t>
            </a:fld>
            <a:endParaRPr lang="en-GB" dirty="0"/>
          </a:p>
        </p:txBody>
      </p:sp>
    </p:spTree>
    <p:extLst>
      <p:ext uri="{BB962C8B-B14F-4D97-AF65-F5344CB8AC3E}">
        <p14:creationId xmlns:p14="http://schemas.microsoft.com/office/powerpoint/2010/main" val="374499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12935-8F40-D513-8DF1-F657EED662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BE9276-BABC-D6E2-500B-B4281DA505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62C50E-27AB-F05B-3F37-7C58A3BC4D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B0B3D9-C2A4-4A38-AB35-152EDAA848BB}" type="datetimeFigureOut">
              <a:rPr lang="en-GB" smtClean="0"/>
              <a:t>14/05/2026</a:t>
            </a:fld>
            <a:endParaRPr lang="en-GB" dirty="0"/>
          </a:p>
        </p:txBody>
      </p:sp>
      <p:sp>
        <p:nvSpPr>
          <p:cNvPr id="5" name="Footer Placeholder 4">
            <a:extLst>
              <a:ext uri="{FF2B5EF4-FFF2-40B4-BE49-F238E27FC236}">
                <a16:creationId xmlns:a16="http://schemas.microsoft.com/office/drawing/2014/main" id="{277C19D0-7AD2-150C-352C-08E58A6C9C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dirty="0"/>
          </a:p>
        </p:txBody>
      </p:sp>
      <p:sp>
        <p:nvSpPr>
          <p:cNvPr id="6" name="Slide Number Placeholder 5">
            <a:extLst>
              <a:ext uri="{FF2B5EF4-FFF2-40B4-BE49-F238E27FC236}">
                <a16:creationId xmlns:a16="http://schemas.microsoft.com/office/drawing/2014/main" id="{AA8F14B7-A803-BE0F-C29B-BBED90FBF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FC692D-246A-4E7F-99E9-B5EBCE13D787}" type="slidenum">
              <a:rPr lang="en-GB" smtClean="0"/>
              <a:t>‹#›</a:t>
            </a:fld>
            <a:endParaRPr lang="en-GB" dirty="0"/>
          </a:p>
        </p:txBody>
      </p:sp>
    </p:spTree>
    <p:extLst>
      <p:ext uri="{BB962C8B-B14F-4D97-AF65-F5344CB8AC3E}">
        <p14:creationId xmlns:p14="http://schemas.microsoft.com/office/powerpoint/2010/main" val="3602321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donateakidney.co.uk/"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ideo" Target="https://www.youtube.com/embed/T2412HBiigM?feature=oembed"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232673D-B19F-F025-DB82-1CADDBA5C573}"/>
              </a:ext>
            </a:extLst>
          </p:cNvPr>
          <p:cNvSpPr txBox="1"/>
          <p:nvPr/>
        </p:nvSpPr>
        <p:spPr>
          <a:xfrm>
            <a:off x="125542" y="6198803"/>
            <a:ext cx="11350829" cy="400110"/>
          </a:xfrm>
          <a:prstGeom prst="rect">
            <a:avLst/>
          </a:prstGeom>
          <a:noFill/>
        </p:spPr>
        <p:txBody>
          <a:bodyPr wrap="square">
            <a:spAutoFit/>
          </a:bodyPr>
          <a:lstStyle/>
          <a:p>
            <a:pPr algn="l"/>
            <a:r>
              <a:rPr lang="en-GB" sz="2000" b="1" i="0" cap="all" dirty="0">
                <a:solidFill>
                  <a:srgbClr val="250453"/>
                </a:solidFill>
                <a:effectLst/>
                <a:highlight>
                  <a:srgbClr val="FFFFFF"/>
                </a:highlight>
                <a:latin typeface="alternate-gothic-extra-cond"/>
              </a:rPr>
              <a:t>Delivered in partnership by kidney research </a:t>
            </a:r>
            <a:r>
              <a:rPr lang="en-GB" sz="2000" b="1" i="0" cap="all" dirty="0" err="1">
                <a:solidFill>
                  <a:srgbClr val="250453"/>
                </a:solidFill>
                <a:effectLst/>
                <a:highlight>
                  <a:srgbClr val="FFFFFF"/>
                </a:highlight>
                <a:latin typeface="alternate-gothic-extra-cond"/>
              </a:rPr>
              <a:t>uk</a:t>
            </a:r>
            <a:r>
              <a:rPr lang="en-GB" sz="2000" b="1" i="0" cap="all" dirty="0">
                <a:solidFill>
                  <a:srgbClr val="250453"/>
                </a:solidFill>
                <a:effectLst/>
                <a:highlight>
                  <a:srgbClr val="FFFFFF"/>
                </a:highlight>
                <a:latin typeface="alternate-gothic-extra-cond"/>
              </a:rPr>
              <a:t> and give a kidney </a:t>
            </a:r>
          </a:p>
        </p:txBody>
      </p:sp>
      <p:sp>
        <p:nvSpPr>
          <p:cNvPr id="7" name="AutoShape 4" descr="Kidney Research UK logo">
            <a:extLst>
              <a:ext uri="{FF2B5EF4-FFF2-40B4-BE49-F238E27FC236}">
                <a16:creationId xmlns:a16="http://schemas.microsoft.com/office/drawing/2014/main" id="{9167949A-5300-38D4-C1EC-8BD2A1DC3E0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a:extLst>
              <a:ext uri="{FF2B5EF4-FFF2-40B4-BE49-F238E27FC236}">
                <a16:creationId xmlns:a16="http://schemas.microsoft.com/office/drawing/2014/main" id="{C99CE7A9-5C82-EED0-70DF-2813F93D8AE1}"/>
              </a:ext>
            </a:extLst>
          </p:cNvPr>
          <p:cNvPicPr>
            <a:picLocks noChangeAspect="1"/>
          </p:cNvPicPr>
          <p:nvPr/>
        </p:nvPicPr>
        <p:blipFill>
          <a:blip r:embed="rId3"/>
          <a:stretch>
            <a:fillRect/>
          </a:stretch>
        </p:blipFill>
        <p:spPr>
          <a:xfrm>
            <a:off x="8399344" y="5629925"/>
            <a:ext cx="3469687" cy="1137756"/>
          </a:xfrm>
          <a:prstGeom prst="rect">
            <a:avLst/>
          </a:prstGeom>
        </p:spPr>
      </p:pic>
      <p:pic>
        <p:nvPicPr>
          <p:cNvPr id="4" name="Picture 3">
            <a:extLst>
              <a:ext uri="{FF2B5EF4-FFF2-40B4-BE49-F238E27FC236}">
                <a16:creationId xmlns:a16="http://schemas.microsoft.com/office/drawing/2014/main" id="{C524C037-4403-F216-EACA-87B5C2BD3D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7106" y="64036"/>
            <a:ext cx="5281742" cy="1452248"/>
          </a:xfrm>
          <a:prstGeom prst="rect">
            <a:avLst/>
          </a:prstGeom>
        </p:spPr>
      </p:pic>
      <p:sp>
        <p:nvSpPr>
          <p:cNvPr id="8" name="TextBox 7">
            <a:extLst>
              <a:ext uri="{FF2B5EF4-FFF2-40B4-BE49-F238E27FC236}">
                <a16:creationId xmlns:a16="http://schemas.microsoft.com/office/drawing/2014/main" id="{7B6A6307-5D8F-251A-B8A5-7B25C3120E13}"/>
              </a:ext>
            </a:extLst>
          </p:cNvPr>
          <p:cNvSpPr txBox="1"/>
          <p:nvPr/>
        </p:nvSpPr>
        <p:spPr>
          <a:xfrm>
            <a:off x="694884" y="2244060"/>
            <a:ext cx="11107031" cy="2369880"/>
          </a:xfrm>
          <a:prstGeom prst="rect">
            <a:avLst/>
          </a:prstGeom>
          <a:noFill/>
        </p:spPr>
        <p:txBody>
          <a:bodyPr wrap="square">
            <a:spAutoFit/>
          </a:bodyPr>
          <a:lstStyle/>
          <a:p>
            <a:pPr algn="ctr"/>
            <a:r>
              <a:rPr lang="en-GB" sz="6000" b="1" cap="all" dirty="0">
                <a:solidFill>
                  <a:srgbClr val="141E3A"/>
                </a:solidFill>
                <a:highlight>
                  <a:srgbClr val="FFFFFF"/>
                </a:highlight>
                <a:latin typeface="alternate-gothic-extra-cond"/>
                <a:cs typeface="Arial" panose="020B0604020202020204" pitchFamily="34" charset="0"/>
              </a:rPr>
              <a:t>The UK LiVING KIDNEY DONATION BUDDY SUPPORT SERVICE</a:t>
            </a:r>
            <a:br>
              <a:rPr lang="en-GB" b="1" cap="all" dirty="0">
                <a:solidFill>
                  <a:srgbClr val="141E3A"/>
                </a:solidFill>
                <a:highlight>
                  <a:srgbClr val="FFFFFF"/>
                </a:highlight>
                <a:latin typeface="alternate-gothic-extra-cond"/>
              </a:rPr>
            </a:br>
            <a:endParaRPr lang="en-GB" sz="2800" b="1" i="0" cap="all" dirty="0">
              <a:solidFill>
                <a:srgbClr val="141E3A"/>
              </a:solidFill>
              <a:effectLst/>
              <a:highlight>
                <a:srgbClr val="FFFFFF"/>
              </a:highlight>
              <a:latin typeface="alternate-gothic-extra-cond"/>
            </a:endParaRPr>
          </a:p>
        </p:txBody>
      </p:sp>
    </p:spTree>
    <p:extLst>
      <p:ext uri="{BB962C8B-B14F-4D97-AF65-F5344CB8AC3E}">
        <p14:creationId xmlns:p14="http://schemas.microsoft.com/office/powerpoint/2010/main" val="3097941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22F9D1-0FEF-C0F0-D42D-FC9EDB1B79DB}"/>
              </a:ext>
            </a:extLst>
          </p:cNvPr>
          <p:cNvSpPr txBox="1"/>
          <p:nvPr/>
        </p:nvSpPr>
        <p:spPr>
          <a:xfrm>
            <a:off x="0" y="21665"/>
            <a:ext cx="10668000" cy="1015663"/>
          </a:xfrm>
          <a:prstGeom prst="rect">
            <a:avLst/>
          </a:prstGeom>
          <a:noFill/>
        </p:spPr>
        <p:txBody>
          <a:bodyPr wrap="square">
            <a:spAutoFit/>
          </a:bodyPr>
          <a:lstStyle/>
          <a:p>
            <a:pPr algn="l"/>
            <a:r>
              <a:rPr lang="en-GB" sz="6000" b="1" i="0" cap="all" dirty="0">
                <a:solidFill>
                  <a:srgbClr val="141E3A"/>
                </a:solidFill>
                <a:effectLst/>
                <a:highlight>
                  <a:srgbClr val="FFFFFF"/>
                </a:highlight>
                <a:latin typeface="alternate-gothic-extra-cond"/>
              </a:rPr>
              <a:t>About </a:t>
            </a:r>
            <a:r>
              <a:rPr lang="en-GB" sz="6000" b="1" i="0" cap="all" dirty="0">
                <a:solidFill>
                  <a:srgbClr val="643A89"/>
                </a:solidFill>
                <a:effectLst/>
                <a:highlight>
                  <a:srgbClr val="FFFFFF"/>
                </a:highlight>
                <a:latin typeface="alternate-gothic-extra-cond"/>
              </a:rPr>
              <a:t>the PARTNERSHIP</a:t>
            </a:r>
            <a:endParaRPr lang="en-GB" sz="6000" b="1" i="0" cap="all" dirty="0">
              <a:solidFill>
                <a:srgbClr val="141E3A"/>
              </a:solidFill>
              <a:effectLst/>
              <a:highlight>
                <a:srgbClr val="FFFFFF"/>
              </a:highlight>
              <a:latin typeface="alternate-gothic-extra-cond"/>
            </a:endParaRPr>
          </a:p>
        </p:txBody>
      </p:sp>
      <p:sp>
        <p:nvSpPr>
          <p:cNvPr id="9" name="TextBox 8">
            <a:extLst>
              <a:ext uri="{FF2B5EF4-FFF2-40B4-BE49-F238E27FC236}">
                <a16:creationId xmlns:a16="http://schemas.microsoft.com/office/drawing/2014/main" id="{71CDE6BF-D97C-9A5C-F9F8-AF7BD85BED68}"/>
              </a:ext>
            </a:extLst>
          </p:cNvPr>
          <p:cNvSpPr txBox="1"/>
          <p:nvPr/>
        </p:nvSpPr>
        <p:spPr>
          <a:xfrm>
            <a:off x="312813" y="2326915"/>
            <a:ext cx="6851916" cy="3046988"/>
          </a:xfrm>
          <a:prstGeom prst="rect">
            <a:avLst/>
          </a:prstGeom>
          <a:noFill/>
        </p:spPr>
        <p:txBody>
          <a:bodyPr wrap="square">
            <a:spAutoFit/>
          </a:bodyPr>
          <a:lstStyle/>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raise awareness through the Make Your Mark </a:t>
            </a:r>
            <a:r>
              <a:rPr lang="en-GB" dirty="0">
                <a:highlight>
                  <a:srgbClr val="FFFFFF"/>
                </a:highlight>
                <a:latin typeface="Arial" panose="020B0604020202020204" pitchFamily="34" charset="0"/>
                <a:cs typeface="Arial" panose="020B0604020202020204" pitchFamily="34" charset="0"/>
              </a:rPr>
              <a:t>campaign which is a celebration of people and extraordinary acts of kindness. It’s about the people who have already made the decision to step forward and the people who could be inspired to see if it’s inside them to save a life. </a:t>
            </a:r>
          </a:p>
          <a:p>
            <a:endParaRPr lang="en-GB" sz="2400" dirty="0">
              <a:highlight>
                <a:srgbClr val="FFFFFF"/>
              </a:highlight>
              <a:latin typeface="brother-1816"/>
            </a:endParaRPr>
          </a:p>
          <a:p>
            <a:endParaRPr lang="en-GB" sz="2400" dirty="0">
              <a:highlight>
                <a:srgbClr val="FFFFFF"/>
              </a:highlight>
              <a:latin typeface="brother-1816"/>
            </a:endParaRPr>
          </a:p>
          <a:p>
            <a:endParaRPr lang="en-GB" dirty="0">
              <a:highlight>
                <a:srgbClr val="FFFFFF"/>
              </a:highlight>
              <a:latin typeface="brother-1816"/>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77DF3CA-8CDF-15C1-20D6-893FCBBDE464}"/>
              </a:ext>
            </a:extLst>
          </p:cNvPr>
          <p:cNvSpPr txBox="1"/>
          <p:nvPr/>
        </p:nvSpPr>
        <p:spPr>
          <a:xfrm>
            <a:off x="312811" y="1161108"/>
            <a:ext cx="11690135" cy="1200329"/>
          </a:xfrm>
          <a:prstGeom prst="rect">
            <a:avLst/>
          </a:prstGeom>
          <a:noFill/>
        </p:spPr>
        <p:txBody>
          <a:bodyPr wrap="square">
            <a:spAutoFit/>
          </a:bodyPr>
          <a:lstStyle/>
          <a:p>
            <a:r>
              <a:rPr lang="en-GB" sz="2400" b="1" dirty="0">
                <a:latin typeface="Arial" panose="020B0604020202020204" pitchFamily="34" charset="0"/>
                <a:cs typeface="Arial" panose="020B0604020202020204" pitchFamily="34" charset="0"/>
              </a:rPr>
              <a:t>Our aim is to raise awareness of living kidney donation and help more people understand what it means to be a living donor, as well as supporting and guiding them through their donation journey.</a:t>
            </a:r>
          </a:p>
        </p:txBody>
      </p:sp>
      <p:pic>
        <p:nvPicPr>
          <p:cNvPr id="12" name="Picture 11">
            <a:extLst>
              <a:ext uri="{FF2B5EF4-FFF2-40B4-BE49-F238E27FC236}">
                <a16:creationId xmlns:a16="http://schemas.microsoft.com/office/drawing/2014/main" id="{BAA5C20A-349C-54F8-C0C7-F608ADBD2E9B}"/>
              </a:ext>
            </a:extLst>
          </p:cNvPr>
          <p:cNvPicPr>
            <a:picLocks noChangeAspect="1"/>
          </p:cNvPicPr>
          <p:nvPr/>
        </p:nvPicPr>
        <p:blipFill>
          <a:blip r:embed="rId2"/>
          <a:stretch>
            <a:fillRect/>
          </a:stretch>
        </p:blipFill>
        <p:spPr>
          <a:xfrm>
            <a:off x="7576265" y="2326915"/>
            <a:ext cx="4154191" cy="4178288"/>
          </a:xfrm>
          <a:prstGeom prst="rect">
            <a:avLst/>
          </a:prstGeom>
        </p:spPr>
      </p:pic>
      <p:sp>
        <p:nvSpPr>
          <p:cNvPr id="24" name="TextBox 23">
            <a:extLst>
              <a:ext uri="{FF2B5EF4-FFF2-40B4-BE49-F238E27FC236}">
                <a16:creationId xmlns:a16="http://schemas.microsoft.com/office/drawing/2014/main" id="{86E6D694-10F5-50DA-62FA-53E11A4BDF44}"/>
              </a:ext>
            </a:extLst>
          </p:cNvPr>
          <p:cNvSpPr txBox="1"/>
          <p:nvPr/>
        </p:nvSpPr>
        <p:spPr>
          <a:xfrm>
            <a:off x="416688" y="4156848"/>
            <a:ext cx="2037144" cy="646331"/>
          </a:xfrm>
          <a:prstGeom prst="rect">
            <a:avLst/>
          </a:prstGeom>
          <a:solidFill>
            <a:srgbClr val="643A89"/>
          </a:solidFill>
        </p:spPr>
        <p:txBody>
          <a:bodyPr wrap="square" rtlCol="0">
            <a:spAutoFit/>
          </a:bodyPr>
          <a:lstStyle/>
          <a:p>
            <a:pPr algn="ctr"/>
            <a:r>
              <a:rPr lang="en-GB" b="1" dirty="0">
                <a:solidFill>
                  <a:schemeClr val="bg1"/>
                </a:solidFill>
              </a:rPr>
              <a:t>SOCIAL </a:t>
            </a:r>
          </a:p>
          <a:p>
            <a:pPr algn="ctr"/>
            <a:r>
              <a:rPr lang="en-GB" b="1" dirty="0">
                <a:solidFill>
                  <a:schemeClr val="bg1"/>
                </a:solidFill>
              </a:rPr>
              <a:t>MEDIA </a:t>
            </a:r>
          </a:p>
        </p:txBody>
      </p:sp>
      <p:sp>
        <p:nvSpPr>
          <p:cNvPr id="25" name="TextBox 24">
            <a:extLst>
              <a:ext uri="{FF2B5EF4-FFF2-40B4-BE49-F238E27FC236}">
                <a16:creationId xmlns:a16="http://schemas.microsoft.com/office/drawing/2014/main" id="{77523342-FB99-607A-0817-A83130A511A7}"/>
              </a:ext>
            </a:extLst>
          </p:cNvPr>
          <p:cNvSpPr txBox="1"/>
          <p:nvPr/>
        </p:nvSpPr>
        <p:spPr>
          <a:xfrm>
            <a:off x="416688" y="5004571"/>
            <a:ext cx="2037144" cy="646331"/>
          </a:xfrm>
          <a:prstGeom prst="rect">
            <a:avLst/>
          </a:prstGeom>
          <a:solidFill>
            <a:srgbClr val="643A89"/>
          </a:solidFill>
        </p:spPr>
        <p:txBody>
          <a:bodyPr wrap="square" rtlCol="0">
            <a:spAutoFit/>
          </a:bodyPr>
          <a:lstStyle/>
          <a:p>
            <a:pPr algn="ctr"/>
            <a:r>
              <a:rPr lang="en-GB" b="1" dirty="0">
                <a:solidFill>
                  <a:schemeClr val="bg1"/>
                </a:solidFill>
              </a:rPr>
              <a:t>TRAIN PANEL ADVERTISING</a:t>
            </a:r>
          </a:p>
        </p:txBody>
      </p:sp>
      <p:sp>
        <p:nvSpPr>
          <p:cNvPr id="26" name="TextBox 25">
            <a:extLst>
              <a:ext uri="{FF2B5EF4-FFF2-40B4-BE49-F238E27FC236}">
                <a16:creationId xmlns:a16="http://schemas.microsoft.com/office/drawing/2014/main" id="{7CD5E839-0DA6-718A-5A0B-D7D46B2F1D05}"/>
              </a:ext>
            </a:extLst>
          </p:cNvPr>
          <p:cNvSpPr txBox="1"/>
          <p:nvPr/>
        </p:nvSpPr>
        <p:spPr>
          <a:xfrm>
            <a:off x="416688" y="5974243"/>
            <a:ext cx="2037144" cy="646331"/>
          </a:xfrm>
          <a:prstGeom prst="rect">
            <a:avLst/>
          </a:prstGeom>
          <a:solidFill>
            <a:srgbClr val="643A89"/>
          </a:solidFill>
        </p:spPr>
        <p:txBody>
          <a:bodyPr wrap="square" rtlCol="0">
            <a:spAutoFit/>
          </a:bodyPr>
          <a:lstStyle/>
          <a:p>
            <a:pPr algn="ctr"/>
            <a:r>
              <a:rPr lang="en-GB" b="1" dirty="0">
                <a:solidFill>
                  <a:schemeClr val="bg1"/>
                </a:solidFill>
              </a:rPr>
              <a:t>NATIONAL PRESS COVERAGE </a:t>
            </a:r>
          </a:p>
        </p:txBody>
      </p:sp>
      <p:sp>
        <p:nvSpPr>
          <p:cNvPr id="27" name="TextBox 26">
            <a:extLst>
              <a:ext uri="{FF2B5EF4-FFF2-40B4-BE49-F238E27FC236}">
                <a16:creationId xmlns:a16="http://schemas.microsoft.com/office/drawing/2014/main" id="{B1C1F5EA-49F0-FF93-B05F-288BF2F40D69}"/>
              </a:ext>
            </a:extLst>
          </p:cNvPr>
          <p:cNvSpPr txBox="1"/>
          <p:nvPr/>
        </p:nvSpPr>
        <p:spPr>
          <a:xfrm>
            <a:off x="2720199" y="4156847"/>
            <a:ext cx="2037144" cy="646331"/>
          </a:xfrm>
          <a:prstGeom prst="rect">
            <a:avLst/>
          </a:prstGeom>
          <a:solidFill>
            <a:srgbClr val="643A89"/>
          </a:solidFill>
        </p:spPr>
        <p:txBody>
          <a:bodyPr wrap="square" rtlCol="0">
            <a:spAutoFit/>
          </a:bodyPr>
          <a:lstStyle/>
          <a:p>
            <a:pPr algn="ctr"/>
            <a:r>
              <a:rPr lang="en-GB" b="1" dirty="0">
                <a:solidFill>
                  <a:schemeClr val="bg1"/>
                </a:solidFill>
              </a:rPr>
              <a:t>COMMUNITY EVENTS</a:t>
            </a:r>
          </a:p>
        </p:txBody>
      </p:sp>
      <p:sp>
        <p:nvSpPr>
          <p:cNvPr id="28" name="TextBox 27">
            <a:extLst>
              <a:ext uri="{FF2B5EF4-FFF2-40B4-BE49-F238E27FC236}">
                <a16:creationId xmlns:a16="http://schemas.microsoft.com/office/drawing/2014/main" id="{46F4BA65-3B7C-CA06-85FA-9083686B0A0E}"/>
              </a:ext>
            </a:extLst>
          </p:cNvPr>
          <p:cNvSpPr txBox="1"/>
          <p:nvPr/>
        </p:nvSpPr>
        <p:spPr>
          <a:xfrm>
            <a:off x="2720199" y="5027742"/>
            <a:ext cx="2037144" cy="646331"/>
          </a:xfrm>
          <a:prstGeom prst="rect">
            <a:avLst/>
          </a:prstGeom>
          <a:solidFill>
            <a:srgbClr val="643A89"/>
          </a:solidFill>
        </p:spPr>
        <p:txBody>
          <a:bodyPr wrap="square" rtlCol="0">
            <a:spAutoFit/>
          </a:bodyPr>
          <a:lstStyle/>
          <a:p>
            <a:pPr algn="ctr"/>
            <a:r>
              <a:rPr lang="en-GB" b="1" dirty="0">
                <a:solidFill>
                  <a:schemeClr val="bg1"/>
                </a:solidFill>
              </a:rPr>
              <a:t>ARTICLES WITH THE GUARDIAN</a:t>
            </a:r>
          </a:p>
        </p:txBody>
      </p:sp>
      <p:sp>
        <p:nvSpPr>
          <p:cNvPr id="29" name="TextBox 28">
            <a:extLst>
              <a:ext uri="{FF2B5EF4-FFF2-40B4-BE49-F238E27FC236}">
                <a16:creationId xmlns:a16="http://schemas.microsoft.com/office/drawing/2014/main" id="{A185A346-10B0-AFAB-16E1-4AAA9348CD9C}"/>
              </a:ext>
            </a:extLst>
          </p:cNvPr>
          <p:cNvSpPr txBox="1"/>
          <p:nvPr/>
        </p:nvSpPr>
        <p:spPr>
          <a:xfrm>
            <a:off x="2720199" y="5952257"/>
            <a:ext cx="2037144" cy="646331"/>
          </a:xfrm>
          <a:prstGeom prst="rect">
            <a:avLst/>
          </a:prstGeom>
          <a:solidFill>
            <a:srgbClr val="643A89"/>
          </a:solidFill>
        </p:spPr>
        <p:txBody>
          <a:bodyPr wrap="square" rtlCol="0">
            <a:spAutoFit/>
          </a:bodyPr>
          <a:lstStyle/>
          <a:p>
            <a:pPr algn="ctr"/>
            <a:r>
              <a:rPr lang="en-GB" b="1" dirty="0">
                <a:solidFill>
                  <a:schemeClr val="bg1"/>
                </a:solidFill>
              </a:rPr>
              <a:t>RADIO COVERAGE</a:t>
            </a:r>
          </a:p>
        </p:txBody>
      </p:sp>
      <p:sp>
        <p:nvSpPr>
          <p:cNvPr id="30" name="TextBox 29">
            <a:extLst>
              <a:ext uri="{FF2B5EF4-FFF2-40B4-BE49-F238E27FC236}">
                <a16:creationId xmlns:a16="http://schemas.microsoft.com/office/drawing/2014/main" id="{8A329B2B-D695-8130-4373-0AFE4178F9DE}"/>
              </a:ext>
            </a:extLst>
          </p:cNvPr>
          <p:cNvSpPr txBox="1"/>
          <p:nvPr/>
        </p:nvSpPr>
        <p:spPr>
          <a:xfrm>
            <a:off x="4942464" y="4156846"/>
            <a:ext cx="2037144" cy="646331"/>
          </a:xfrm>
          <a:prstGeom prst="rect">
            <a:avLst/>
          </a:prstGeom>
          <a:solidFill>
            <a:srgbClr val="643A89"/>
          </a:solidFill>
        </p:spPr>
        <p:txBody>
          <a:bodyPr wrap="square" rtlCol="0">
            <a:spAutoFit/>
          </a:bodyPr>
          <a:lstStyle/>
          <a:p>
            <a:pPr algn="ctr"/>
            <a:r>
              <a:rPr lang="en-GB" b="1" dirty="0">
                <a:solidFill>
                  <a:schemeClr val="bg1"/>
                </a:solidFill>
              </a:rPr>
              <a:t>PUBLIC INSTALLATION</a:t>
            </a:r>
          </a:p>
        </p:txBody>
      </p:sp>
      <p:sp>
        <p:nvSpPr>
          <p:cNvPr id="31" name="TextBox 30">
            <a:extLst>
              <a:ext uri="{FF2B5EF4-FFF2-40B4-BE49-F238E27FC236}">
                <a16:creationId xmlns:a16="http://schemas.microsoft.com/office/drawing/2014/main" id="{A17F99D4-CCFD-0127-9D80-A764C38F491B}"/>
              </a:ext>
            </a:extLst>
          </p:cNvPr>
          <p:cNvSpPr txBox="1"/>
          <p:nvPr/>
        </p:nvSpPr>
        <p:spPr>
          <a:xfrm>
            <a:off x="4942464" y="5050737"/>
            <a:ext cx="2037144" cy="646331"/>
          </a:xfrm>
          <a:prstGeom prst="rect">
            <a:avLst/>
          </a:prstGeom>
          <a:solidFill>
            <a:srgbClr val="643A89"/>
          </a:solidFill>
        </p:spPr>
        <p:txBody>
          <a:bodyPr wrap="square" rtlCol="0">
            <a:spAutoFit/>
          </a:bodyPr>
          <a:lstStyle/>
          <a:p>
            <a:pPr algn="ctr"/>
            <a:r>
              <a:rPr lang="en-GB" b="1" dirty="0">
                <a:solidFill>
                  <a:schemeClr val="bg1"/>
                </a:solidFill>
              </a:rPr>
              <a:t>FILMS</a:t>
            </a:r>
          </a:p>
          <a:p>
            <a:pPr algn="ctr"/>
            <a:endParaRPr lang="en-GB" b="1" dirty="0">
              <a:solidFill>
                <a:schemeClr val="bg1"/>
              </a:solidFill>
            </a:endParaRPr>
          </a:p>
        </p:txBody>
      </p:sp>
      <p:sp>
        <p:nvSpPr>
          <p:cNvPr id="32" name="TextBox 31">
            <a:extLst>
              <a:ext uri="{FF2B5EF4-FFF2-40B4-BE49-F238E27FC236}">
                <a16:creationId xmlns:a16="http://schemas.microsoft.com/office/drawing/2014/main" id="{809973C0-F0A1-862F-CD58-E458821B2A91}"/>
              </a:ext>
            </a:extLst>
          </p:cNvPr>
          <p:cNvSpPr txBox="1"/>
          <p:nvPr/>
        </p:nvSpPr>
        <p:spPr>
          <a:xfrm>
            <a:off x="4942464" y="5974243"/>
            <a:ext cx="2037144" cy="646331"/>
          </a:xfrm>
          <a:prstGeom prst="rect">
            <a:avLst/>
          </a:prstGeom>
          <a:solidFill>
            <a:srgbClr val="643A89"/>
          </a:solidFill>
        </p:spPr>
        <p:txBody>
          <a:bodyPr wrap="square" rtlCol="0">
            <a:spAutoFit/>
          </a:bodyPr>
          <a:lstStyle/>
          <a:p>
            <a:pPr algn="ctr"/>
            <a:r>
              <a:rPr lang="en-GB" b="1" dirty="0">
                <a:solidFill>
                  <a:schemeClr val="bg1"/>
                </a:solidFill>
              </a:rPr>
              <a:t>REAL LIFE STORIES</a:t>
            </a:r>
          </a:p>
        </p:txBody>
      </p:sp>
    </p:spTree>
    <p:extLst>
      <p:ext uri="{BB962C8B-B14F-4D97-AF65-F5344CB8AC3E}">
        <p14:creationId xmlns:p14="http://schemas.microsoft.com/office/powerpoint/2010/main" val="2836857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99FB2-539E-F2A7-94B5-028197FB4C2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A559DFB-10ED-712C-10BA-7B48EF87C84F}"/>
              </a:ext>
            </a:extLst>
          </p:cNvPr>
          <p:cNvSpPr txBox="1"/>
          <p:nvPr/>
        </p:nvSpPr>
        <p:spPr>
          <a:xfrm>
            <a:off x="0" y="13648"/>
            <a:ext cx="10668000" cy="1015663"/>
          </a:xfrm>
          <a:prstGeom prst="rect">
            <a:avLst/>
          </a:prstGeom>
          <a:noFill/>
        </p:spPr>
        <p:txBody>
          <a:bodyPr wrap="square">
            <a:spAutoFit/>
          </a:bodyPr>
          <a:lstStyle/>
          <a:p>
            <a:pPr algn="l"/>
            <a:r>
              <a:rPr lang="en-GB" sz="6000" b="1" i="0" cap="all" dirty="0">
                <a:solidFill>
                  <a:srgbClr val="141E3A"/>
                </a:solidFill>
                <a:effectLst/>
                <a:highlight>
                  <a:srgbClr val="FFFFFF"/>
                </a:highlight>
                <a:latin typeface="alternate-gothic-extra-cond"/>
              </a:rPr>
              <a:t>About </a:t>
            </a:r>
            <a:r>
              <a:rPr lang="en-GB" sz="6000" b="1" i="0" cap="all" dirty="0">
                <a:solidFill>
                  <a:srgbClr val="643A89"/>
                </a:solidFill>
                <a:effectLst/>
                <a:highlight>
                  <a:srgbClr val="FFFFFF"/>
                </a:highlight>
                <a:latin typeface="alternate-gothic-extra-cond"/>
              </a:rPr>
              <a:t>our services</a:t>
            </a:r>
            <a:endParaRPr lang="en-GB" sz="6000" b="1" i="0" cap="all" dirty="0">
              <a:solidFill>
                <a:srgbClr val="141E3A"/>
              </a:solidFill>
              <a:effectLst/>
              <a:highlight>
                <a:srgbClr val="FFFFFF"/>
              </a:highlight>
              <a:latin typeface="alternate-gothic-extra-cond"/>
            </a:endParaRPr>
          </a:p>
        </p:txBody>
      </p:sp>
      <p:pic>
        <p:nvPicPr>
          <p:cNvPr id="20" name="Picture 19">
            <a:extLst>
              <a:ext uri="{FF2B5EF4-FFF2-40B4-BE49-F238E27FC236}">
                <a16:creationId xmlns:a16="http://schemas.microsoft.com/office/drawing/2014/main" id="{A0D67D9D-5037-6EF3-F484-344863B585C4}"/>
              </a:ext>
            </a:extLst>
          </p:cNvPr>
          <p:cNvPicPr>
            <a:picLocks noChangeAspect="1"/>
          </p:cNvPicPr>
          <p:nvPr/>
        </p:nvPicPr>
        <p:blipFill>
          <a:blip r:embed="rId2"/>
          <a:stretch>
            <a:fillRect/>
          </a:stretch>
        </p:blipFill>
        <p:spPr>
          <a:xfrm>
            <a:off x="5989640" y="1623046"/>
            <a:ext cx="5785672" cy="3611908"/>
          </a:xfrm>
          <a:prstGeom prst="rect">
            <a:avLst/>
          </a:prstGeom>
        </p:spPr>
      </p:pic>
      <p:sp>
        <p:nvSpPr>
          <p:cNvPr id="21" name="TextBox 20">
            <a:extLst>
              <a:ext uri="{FF2B5EF4-FFF2-40B4-BE49-F238E27FC236}">
                <a16:creationId xmlns:a16="http://schemas.microsoft.com/office/drawing/2014/main" id="{8B2EF744-5D7F-8B4C-9181-588FF5E227BB}"/>
              </a:ext>
            </a:extLst>
          </p:cNvPr>
          <p:cNvSpPr txBox="1"/>
          <p:nvPr/>
        </p:nvSpPr>
        <p:spPr>
          <a:xfrm>
            <a:off x="555737" y="6020808"/>
            <a:ext cx="10000221" cy="1415772"/>
          </a:xfrm>
          <a:prstGeom prst="rect">
            <a:avLst/>
          </a:prstGeom>
          <a:noFill/>
        </p:spPr>
        <p:txBody>
          <a:bodyPr wrap="square">
            <a:spAutoFit/>
          </a:bodyPr>
          <a:lstStyle/>
          <a:p>
            <a:pPr algn="ctr"/>
            <a:r>
              <a:rPr lang="en-GB" sz="3200" b="1" cap="all" dirty="0">
                <a:solidFill>
                  <a:srgbClr val="250453"/>
                </a:solidFill>
                <a:highlight>
                  <a:srgbClr val="FFFFFF"/>
                </a:highligh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www.donateakidney.co.uk</a:t>
            </a:r>
            <a:endParaRPr lang="en-GB" sz="3200" b="1" cap="all" dirty="0">
              <a:solidFill>
                <a:srgbClr val="250453"/>
              </a:solidFill>
              <a:highlight>
                <a:srgbClr val="FFFFFF"/>
              </a:highlight>
              <a:latin typeface="Arial" panose="020B0604020202020204" pitchFamily="34" charset="0"/>
              <a:cs typeface="Arial" panose="020B0604020202020204" pitchFamily="34" charset="0"/>
            </a:endParaRPr>
          </a:p>
          <a:p>
            <a:pPr algn="ctr"/>
            <a:endParaRPr lang="en-GB" sz="5400" b="1" i="0" cap="all" dirty="0">
              <a:solidFill>
                <a:srgbClr val="643A89"/>
              </a:solidFill>
              <a:effectLst/>
              <a:highlight>
                <a:srgbClr val="FFFFFF"/>
              </a:highlight>
              <a:latin typeface="brother-1816"/>
            </a:endParaRPr>
          </a:p>
        </p:txBody>
      </p:sp>
      <p:sp>
        <p:nvSpPr>
          <p:cNvPr id="2" name="TextBox 1">
            <a:extLst>
              <a:ext uri="{FF2B5EF4-FFF2-40B4-BE49-F238E27FC236}">
                <a16:creationId xmlns:a16="http://schemas.microsoft.com/office/drawing/2014/main" id="{55D47068-A139-C4F7-2426-9D40E9D00E1A}"/>
              </a:ext>
            </a:extLst>
          </p:cNvPr>
          <p:cNvSpPr txBox="1"/>
          <p:nvPr/>
        </p:nvSpPr>
        <p:spPr>
          <a:xfrm>
            <a:off x="416688" y="1307334"/>
            <a:ext cx="5139160" cy="4247317"/>
          </a:xfrm>
          <a:prstGeom prst="rect">
            <a:avLst/>
          </a:prstGeom>
          <a:solidFill>
            <a:srgbClr val="643A89"/>
          </a:solidFill>
        </p:spPr>
        <p:txBody>
          <a:bodyPr wrap="square" rtlCol="0">
            <a:spAutoFit/>
          </a:bodyPr>
          <a:lstStyle/>
          <a:p>
            <a:endParaRPr lang="en-GB"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b="1" dirty="0">
                <a:solidFill>
                  <a:schemeClr val="bg1"/>
                </a:solidFill>
              </a:rPr>
              <a:t>Information and resources about living kidney donation</a:t>
            </a:r>
          </a:p>
          <a:p>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Guidance on how to start the donation process</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Interactive “Getting started” checklist</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Real life stories</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One to one support and information</a:t>
            </a:r>
          </a:p>
          <a:p>
            <a:pPr marL="285750" indent="-285750">
              <a:buFont typeface="Arial" panose="020B0604020202020204" pitchFamily="34" charset="0"/>
              <a:buChar char="•"/>
            </a:pPr>
            <a:endParaRPr lang="en-GB" b="1" dirty="0">
              <a:solidFill>
                <a:schemeClr val="bg1"/>
              </a:solidFill>
            </a:endParaRPr>
          </a:p>
          <a:p>
            <a:pPr marL="285750" indent="-285750">
              <a:buFont typeface="Arial" panose="020B0604020202020204" pitchFamily="34" charset="0"/>
              <a:buChar char="•"/>
            </a:pPr>
            <a:r>
              <a:rPr lang="en-GB" b="1" dirty="0">
                <a:solidFill>
                  <a:schemeClr val="bg1"/>
                </a:solidFill>
              </a:rPr>
              <a:t>Access to the UK Living Kidney Donation Buddy Support Service</a:t>
            </a:r>
          </a:p>
        </p:txBody>
      </p:sp>
    </p:spTree>
    <p:extLst>
      <p:ext uri="{BB962C8B-B14F-4D97-AF65-F5344CB8AC3E}">
        <p14:creationId xmlns:p14="http://schemas.microsoft.com/office/powerpoint/2010/main" val="221795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071EE2-D819-0A23-2D0E-F32F068077CB}"/>
              </a:ext>
            </a:extLst>
          </p:cNvPr>
          <p:cNvSpPr txBox="1"/>
          <p:nvPr/>
        </p:nvSpPr>
        <p:spPr>
          <a:xfrm>
            <a:off x="60179" y="0"/>
            <a:ext cx="12453123" cy="1015663"/>
          </a:xfrm>
          <a:prstGeom prst="rect">
            <a:avLst/>
          </a:prstGeom>
          <a:noFill/>
        </p:spPr>
        <p:txBody>
          <a:bodyPr wrap="square">
            <a:spAutoFit/>
          </a:bodyPr>
          <a:lstStyle/>
          <a:p>
            <a:pPr algn="l"/>
            <a:r>
              <a:rPr lang="en-GB" sz="6000" b="1" cap="all" dirty="0">
                <a:solidFill>
                  <a:srgbClr val="141E3A"/>
                </a:solidFill>
                <a:highlight>
                  <a:srgbClr val="FFFFFF"/>
                </a:highlight>
                <a:latin typeface="alternate-gothic-extra-cond"/>
              </a:rPr>
              <a:t>Our </a:t>
            </a:r>
            <a:r>
              <a:rPr lang="en-GB" sz="6000" b="1" cap="all" dirty="0">
                <a:solidFill>
                  <a:srgbClr val="643A89"/>
                </a:solidFill>
                <a:highlight>
                  <a:srgbClr val="FFFFFF"/>
                </a:highlight>
                <a:latin typeface="alternate-gothic-extra-cond"/>
              </a:rPr>
              <a:t>BUDDY support SERVICE</a:t>
            </a:r>
            <a:endParaRPr lang="en-GB" sz="6000" b="1" i="0" cap="all" dirty="0">
              <a:solidFill>
                <a:srgbClr val="643A89"/>
              </a:solidFill>
              <a:effectLst/>
              <a:highlight>
                <a:srgbClr val="FFFFFF"/>
              </a:highlight>
              <a:latin typeface="alternate-gothic-extra-cond"/>
            </a:endParaRPr>
          </a:p>
        </p:txBody>
      </p:sp>
      <p:sp>
        <p:nvSpPr>
          <p:cNvPr id="8" name="TextBox 7">
            <a:extLst>
              <a:ext uri="{FF2B5EF4-FFF2-40B4-BE49-F238E27FC236}">
                <a16:creationId xmlns:a16="http://schemas.microsoft.com/office/drawing/2014/main" id="{8A00787B-042C-66DE-6A7E-8B55F429AE8A}"/>
              </a:ext>
            </a:extLst>
          </p:cNvPr>
          <p:cNvSpPr txBox="1"/>
          <p:nvPr/>
        </p:nvSpPr>
        <p:spPr>
          <a:xfrm>
            <a:off x="8391156" y="3197664"/>
            <a:ext cx="3305727" cy="994118"/>
          </a:xfrm>
          <a:prstGeom prst="rect">
            <a:avLst/>
          </a:prstGeom>
          <a:noFill/>
        </p:spPr>
        <p:txBody>
          <a:bodyPr wrap="square">
            <a:spAutoFit/>
          </a:bodyPr>
          <a:lstStyle/>
          <a:p>
            <a:pPr>
              <a:lnSpc>
                <a:spcPct val="90000"/>
              </a:lnSpc>
              <a:spcAft>
                <a:spcPts val="600"/>
              </a:spcAft>
            </a:pPr>
            <a:endParaRPr lang="en-GB" u="none" strike="noStrike">
              <a:solidFill>
                <a:srgbClr val="333333"/>
              </a:solidFill>
              <a:highlight>
                <a:srgbClr val="FFFFFF"/>
              </a:highlight>
              <a:latin typeface="brother-1816"/>
            </a:endParaRPr>
          </a:p>
          <a:p>
            <a:pPr>
              <a:lnSpc>
                <a:spcPct val="90000"/>
              </a:lnSpc>
              <a:spcAft>
                <a:spcPts val="600"/>
              </a:spcAft>
            </a:pPr>
            <a:endParaRPr lang="en-GB" b="1" i="0">
              <a:solidFill>
                <a:srgbClr val="333333"/>
              </a:solidFill>
              <a:effectLst/>
              <a:highlight>
                <a:srgbClr val="FFFFFF"/>
              </a:highlight>
              <a:latin typeface="brother-1816"/>
            </a:endParaRPr>
          </a:p>
          <a:p>
            <a:pPr>
              <a:lnSpc>
                <a:spcPct val="90000"/>
              </a:lnSpc>
              <a:spcAft>
                <a:spcPts val="600"/>
              </a:spcAft>
            </a:pPr>
            <a:endParaRPr lang="en-US" b="1" i="0">
              <a:effectLst/>
              <a:highlight>
                <a:srgbClr val="FFFFFF"/>
              </a:highlight>
              <a:latin typeface="brother-1816"/>
            </a:endParaRPr>
          </a:p>
        </p:txBody>
      </p:sp>
      <p:sp>
        <p:nvSpPr>
          <p:cNvPr id="3" name="TextBox 2">
            <a:extLst>
              <a:ext uri="{FF2B5EF4-FFF2-40B4-BE49-F238E27FC236}">
                <a16:creationId xmlns:a16="http://schemas.microsoft.com/office/drawing/2014/main" id="{83AE4F18-958A-442A-3F8D-75BE566BE0A7}"/>
              </a:ext>
            </a:extLst>
          </p:cNvPr>
          <p:cNvSpPr txBox="1"/>
          <p:nvPr/>
        </p:nvSpPr>
        <p:spPr>
          <a:xfrm>
            <a:off x="306914" y="1329460"/>
            <a:ext cx="6274249" cy="4801314"/>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UK Living Kidney Donation Buddy Support Service allows anyone interested in learning more about living kidney donation – whether they are considering donating themselves, or know someone else thinking about it – to speak with someone with lived experience.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We know that support is essential for donors and those around them during the kidney donation process, both before and after the donation.</a:t>
            </a:r>
            <a:endParaRPr lang="en-GB" dirty="0">
              <a:solidFill>
                <a:srgbClr val="141E3A"/>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endParaRPr lang="en-GB" b="0" i="0" dirty="0">
              <a:solidFill>
                <a:srgbClr val="141E3A"/>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This service offers a secure and safe place where they can chat with someone who has first hand experience and understands their journey.  </a:t>
            </a:r>
          </a:p>
          <a:p>
            <a:endParaRPr lang="en-GB" b="0" i="0" dirty="0">
              <a:solidFill>
                <a:srgbClr val="141E3A"/>
              </a:solidFill>
              <a:effectLst/>
              <a:latin typeface="brother-1816"/>
            </a:endParaRPr>
          </a:p>
          <a:p>
            <a:pPr algn="l"/>
            <a:endParaRPr lang="en-GB" dirty="0">
              <a:solidFill>
                <a:srgbClr val="141E3A"/>
              </a:solidFill>
              <a:latin typeface="brother-1816"/>
            </a:endParaRPr>
          </a:p>
          <a:p>
            <a:pPr algn="l"/>
            <a:endParaRPr lang="en-GB" b="0" i="0" dirty="0">
              <a:solidFill>
                <a:srgbClr val="141E3A"/>
              </a:solidFill>
              <a:effectLst/>
              <a:latin typeface="brother-1816"/>
            </a:endParaRPr>
          </a:p>
          <a:p>
            <a:pPr algn="l"/>
            <a:endParaRPr lang="en-GB" dirty="0">
              <a:solidFill>
                <a:srgbClr val="141E3A"/>
              </a:solidFill>
              <a:highlight>
                <a:srgbClr val="FFFFFF"/>
              </a:highlight>
              <a:latin typeface="brother-1816"/>
            </a:endParaRPr>
          </a:p>
        </p:txBody>
      </p:sp>
      <p:pic>
        <p:nvPicPr>
          <p:cNvPr id="4" name="Picture 3">
            <a:extLst>
              <a:ext uri="{FF2B5EF4-FFF2-40B4-BE49-F238E27FC236}">
                <a16:creationId xmlns:a16="http://schemas.microsoft.com/office/drawing/2014/main" id="{2D6644CC-099D-12BF-D8D5-95B4FB594D05}"/>
              </a:ext>
            </a:extLst>
          </p:cNvPr>
          <p:cNvPicPr>
            <a:picLocks noChangeAspect="1"/>
          </p:cNvPicPr>
          <p:nvPr/>
        </p:nvPicPr>
        <p:blipFill>
          <a:blip r:embed="rId3"/>
          <a:stretch>
            <a:fillRect/>
          </a:stretch>
        </p:blipFill>
        <p:spPr>
          <a:xfrm>
            <a:off x="7482980" y="963542"/>
            <a:ext cx="4118386" cy="5700498"/>
          </a:xfrm>
          <a:prstGeom prst="rect">
            <a:avLst/>
          </a:prstGeom>
        </p:spPr>
      </p:pic>
    </p:spTree>
    <p:extLst>
      <p:ext uri="{BB962C8B-B14F-4D97-AF65-F5344CB8AC3E}">
        <p14:creationId xmlns:p14="http://schemas.microsoft.com/office/powerpoint/2010/main" val="418704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C1E79-6AC1-3558-681A-EF7700499A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414D6FC-4480-7CBF-A5BC-58C55DC42011}"/>
              </a:ext>
            </a:extLst>
          </p:cNvPr>
          <p:cNvSpPr txBox="1"/>
          <p:nvPr/>
        </p:nvSpPr>
        <p:spPr>
          <a:xfrm>
            <a:off x="81364" y="0"/>
            <a:ext cx="6764955" cy="1015663"/>
          </a:xfrm>
          <a:prstGeom prst="rect">
            <a:avLst/>
          </a:prstGeom>
          <a:noFill/>
        </p:spPr>
        <p:txBody>
          <a:bodyPr wrap="square">
            <a:spAutoFit/>
          </a:bodyPr>
          <a:lstStyle/>
          <a:p>
            <a:pPr algn="l"/>
            <a:r>
              <a:rPr lang="en-GB" sz="6000" b="1" cap="all" dirty="0">
                <a:solidFill>
                  <a:srgbClr val="141E3A"/>
                </a:solidFill>
                <a:highlight>
                  <a:srgbClr val="FFFFFF"/>
                </a:highlight>
                <a:latin typeface="alternate-gothic-extra-cond"/>
              </a:rPr>
              <a:t>HOW IT </a:t>
            </a:r>
            <a:r>
              <a:rPr lang="en-GB" sz="6000" b="1" cap="all" dirty="0">
                <a:solidFill>
                  <a:srgbClr val="643A89"/>
                </a:solidFill>
                <a:highlight>
                  <a:srgbClr val="FFFFFF"/>
                </a:highlight>
                <a:latin typeface="alternate-gothic-extra-cond"/>
              </a:rPr>
              <a:t>WORKS</a:t>
            </a:r>
            <a:endParaRPr lang="en-GB" sz="6000" b="1" i="0" cap="all" dirty="0">
              <a:solidFill>
                <a:srgbClr val="643A89"/>
              </a:solidFill>
              <a:effectLst/>
              <a:highlight>
                <a:srgbClr val="FFFFFF"/>
              </a:highlight>
              <a:latin typeface="alternate-gothic-extra-cond"/>
            </a:endParaRPr>
          </a:p>
        </p:txBody>
      </p:sp>
      <p:sp>
        <p:nvSpPr>
          <p:cNvPr id="8" name="TextBox 7">
            <a:extLst>
              <a:ext uri="{FF2B5EF4-FFF2-40B4-BE49-F238E27FC236}">
                <a16:creationId xmlns:a16="http://schemas.microsoft.com/office/drawing/2014/main" id="{76AB3ECB-BAEB-6715-60DB-6969F612B3F4}"/>
              </a:ext>
            </a:extLst>
          </p:cNvPr>
          <p:cNvSpPr txBox="1"/>
          <p:nvPr/>
        </p:nvSpPr>
        <p:spPr>
          <a:xfrm>
            <a:off x="8391156" y="3197664"/>
            <a:ext cx="3305727" cy="994118"/>
          </a:xfrm>
          <a:prstGeom prst="rect">
            <a:avLst/>
          </a:prstGeom>
          <a:noFill/>
        </p:spPr>
        <p:txBody>
          <a:bodyPr wrap="square">
            <a:spAutoFit/>
          </a:bodyPr>
          <a:lstStyle/>
          <a:p>
            <a:pPr>
              <a:lnSpc>
                <a:spcPct val="90000"/>
              </a:lnSpc>
              <a:spcAft>
                <a:spcPts val="600"/>
              </a:spcAft>
            </a:pPr>
            <a:endParaRPr lang="en-GB" u="none" strike="noStrike">
              <a:solidFill>
                <a:srgbClr val="333333"/>
              </a:solidFill>
              <a:highlight>
                <a:srgbClr val="FFFFFF"/>
              </a:highlight>
              <a:latin typeface="brother-1816"/>
            </a:endParaRPr>
          </a:p>
          <a:p>
            <a:pPr>
              <a:lnSpc>
                <a:spcPct val="90000"/>
              </a:lnSpc>
              <a:spcAft>
                <a:spcPts val="600"/>
              </a:spcAft>
            </a:pPr>
            <a:endParaRPr lang="en-GB" b="1" i="0">
              <a:solidFill>
                <a:srgbClr val="333333"/>
              </a:solidFill>
              <a:effectLst/>
              <a:highlight>
                <a:srgbClr val="FFFFFF"/>
              </a:highlight>
              <a:latin typeface="brother-1816"/>
            </a:endParaRPr>
          </a:p>
          <a:p>
            <a:pPr>
              <a:lnSpc>
                <a:spcPct val="90000"/>
              </a:lnSpc>
              <a:spcAft>
                <a:spcPts val="600"/>
              </a:spcAft>
            </a:pPr>
            <a:endParaRPr lang="en-US" b="1" i="0">
              <a:effectLst/>
              <a:highlight>
                <a:srgbClr val="FFFFFF"/>
              </a:highlight>
              <a:latin typeface="brother-1816"/>
            </a:endParaRPr>
          </a:p>
        </p:txBody>
      </p:sp>
      <p:sp>
        <p:nvSpPr>
          <p:cNvPr id="3" name="TextBox 2">
            <a:extLst>
              <a:ext uri="{FF2B5EF4-FFF2-40B4-BE49-F238E27FC236}">
                <a16:creationId xmlns:a16="http://schemas.microsoft.com/office/drawing/2014/main" id="{84F09BF3-A28C-1DD3-2013-07CF170F5850}"/>
              </a:ext>
            </a:extLst>
          </p:cNvPr>
          <p:cNvSpPr txBox="1"/>
          <p:nvPr/>
        </p:nvSpPr>
        <p:spPr>
          <a:xfrm>
            <a:off x="236561" y="1196563"/>
            <a:ext cx="4747815" cy="590931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The service is provided through an online platform where users can set up a profile and manage their own appointments. </a:t>
            </a:r>
          </a:p>
          <a:p>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They can select a buddy of their choice based on donation type, age, location, ethnicity, gender and religious beliefs.</a:t>
            </a:r>
          </a:p>
          <a:p>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Once the appointment is confirmed, the session will take place online. This service is not for in person meetings or discussions over the phone. All communication will be done through the online platform.</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a:cs typeface="Arial"/>
              </a:rPr>
              <a:t>The meetings are 1-1 with a buddy. However, if users have family or friends who would like support then they can request a buddy themselves. </a:t>
            </a:r>
            <a:endParaRPr lang="en-GB" dirty="0">
              <a:solidFill>
                <a:srgbClr val="141E3A"/>
              </a:solidFill>
              <a:latin typeface="Arial"/>
              <a:cs typeface="Arial"/>
            </a:endParaRPr>
          </a:p>
          <a:p>
            <a:pPr algn="l"/>
            <a:endParaRPr lang="en-GB" b="0" i="0" dirty="0">
              <a:solidFill>
                <a:srgbClr val="141E3A"/>
              </a:solidFill>
              <a:effectLst/>
              <a:latin typeface="brother-1816"/>
            </a:endParaRPr>
          </a:p>
          <a:p>
            <a:pPr algn="l"/>
            <a:endParaRPr lang="en-GB" dirty="0">
              <a:solidFill>
                <a:srgbClr val="141E3A"/>
              </a:solidFill>
              <a:highlight>
                <a:srgbClr val="FFFFFF"/>
              </a:highlight>
              <a:latin typeface="brother-1816"/>
            </a:endParaRPr>
          </a:p>
        </p:txBody>
      </p:sp>
      <p:pic>
        <p:nvPicPr>
          <p:cNvPr id="16" name="Online Media 6" title="Discover the UK Living Kidney Donation Buddy Support Service">
            <a:hlinkClick r:id="" action="ppaction://media"/>
            <a:extLst>
              <a:ext uri="{FF2B5EF4-FFF2-40B4-BE49-F238E27FC236}">
                <a16:creationId xmlns:a16="http://schemas.microsoft.com/office/drawing/2014/main" id="{5DB06C5C-D481-6E1C-9299-5001A8EE8BC2}"/>
              </a:ext>
            </a:extLst>
          </p:cNvPr>
          <p:cNvPicPr>
            <a:picLocks noRot="1" noChangeAspect="1"/>
          </p:cNvPicPr>
          <p:nvPr>
            <a:videoFile r:link="rId1"/>
          </p:nvPr>
        </p:nvPicPr>
        <p:blipFill>
          <a:blip r:embed="rId4"/>
          <a:stretch>
            <a:fillRect/>
          </a:stretch>
        </p:blipFill>
        <p:spPr>
          <a:xfrm>
            <a:off x="5122644" y="1718545"/>
            <a:ext cx="6721625" cy="3794749"/>
          </a:xfrm>
          <a:prstGeom prst="rect">
            <a:avLst/>
          </a:prstGeom>
        </p:spPr>
      </p:pic>
    </p:spTree>
    <p:extLst>
      <p:ext uri="{BB962C8B-B14F-4D97-AF65-F5344CB8AC3E}">
        <p14:creationId xmlns:p14="http://schemas.microsoft.com/office/powerpoint/2010/main" val="344808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B3469-133C-B51A-0CFA-94F0FBE0010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ABD07CEA-8DD4-08C3-F632-05B6F3BE8E00}"/>
              </a:ext>
            </a:extLst>
          </p:cNvPr>
          <p:cNvSpPr txBox="1"/>
          <p:nvPr/>
        </p:nvSpPr>
        <p:spPr>
          <a:xfrm>
            <a:off x="123308" y="0"/>
            <a:ext cx="11775636" cy="1015663"/>
          </a:xfrm>
          <a:prstGeom prst="rect">
            <a:avLst/>
          </a:prstGeom>
          <a:noFill/>
        </p:spPr>
        <p:txBody>
          <a:bodyPr wrap="square">
            <a:spAutoFit/>
          </a:bodyPr>
          <a:lstStyle/>
          <a:p>
            <a:pPr algn="l"/>
            <a:r>
              <a:rPr lang="en-GB" sz="6000" b="1" cap="all" dirty="0">
                <a:solidFill>
                  <a:srgbClr val="141E3A"/>
                </a:solidFill>
                <a:highlight>
                  <a:srgbClr val="FFFFFF"/>
                </a:highlight>
                <a:latin typeface="alternate-gothic-extra-cond"/>
              </a:rPr>
              <a:t>OUR </a:t>
            </a:r>
            <a:r>
              <a:rPr lang="en-GB" sz="6000" b="1" cap="all" dirty="0">
                <a:solidFill>
                  <a:srgbClr val="643A89"/>
                </a:solidFill>
                <a:highlight>
                  <a:srgbClr val="FFFFFF"/>
                </a:highlight>
                <a:latin typeface="alternate-gothic-extra-cond"/>
              </a:rPr>
              <a:t>BUDDIES</a:t>
            </a:r>
            <a:endParaRPr lang="en-GB" sz="6000" b="1" i="0" cap="all" dirty="0">
              <a:solidFill>
                <a:srgbClr val="643A89"/>
              </a:solidFill>
              <a:effectLst/>
              <a:highlight>
                <a:srgbClr val="FFFFFF"/>
              </a:highlight>
              <a:latin typeface="alternate-gothic-extra-cond"/>
            </a:endParaRPr>
          </a:p>
        </p:txBody>
      </p:sp>
      <p:sp>
        <p:nvSpPr>
          <p:cNvPr id="8" name="TextBox 7">
            <a:extLst>
              <a:ext uri="{FF2B5EF4-FFF2-40B4-BE49-F238E27FC236}">
                <a16:creationId xmlns:a16="http://schemas.microsoft.com/office/drawing/2014/main" id="{F1149EC6-ADC7-9667-4848-FA836D6DA4D2}"/>
              </a:ext>
            </a:extLst>
          </p:cNvPr>
          <p:cNvSpPr txBox="1"/>
          <p:nvPr/>
        </p:nvSpPr>
        <p:spPr>
          <a:xfrm>
            <a:off x="8391156" y="3197664"/>
            <a:ext cx="3305727" cy="994118"/>
          </a:xfrm>
          <a:prstGeom prst="rect">
            <a:avLst/>
          </a:prstGeom>
          <a:noFill/>
        </p:spPr>
        <p:txBody>
          <a:bodyPr wrap="square">
            <a:spAutoFit/>
          </a:bodyPr>
          <a:lstStyle/>
          <a:p>
            <a:pPr>
              <a:lnSpc>
                <a:spcPct val="90000"/>
              </a:lnSpc>
              <a:spcAft>
                <a:spcPts val="600"/>
              </a:spcAft>
            </a:pPr>
            <a:endParaRPr lang="en-GB" u="none" strike="noStrike">
              <a:solidFill>
                <a:srgbClr val="333333"/>
              </a:solidFill>
              <a:highlight>
                <a:srgbClr val="FFFFFF"/>
              </a:highlight>
              <a:latin typeface="brother-1816"/>
            </a:endParaRPr>
          </a:p>
          <a:p>
            <a:pPr>
              <a:lnSpc>
                <a:spcPct val="90000"/>
              </a:lnSpc>
              <a:spcAft>
                <a:spcPts val="600"/>
              </a:spcAft>
            </a:pPr>
            <a:endParaRPr lang="en-GB" b="1" i="0">
              <a:solidFill>
                <a:srgbClr val="333333"/>
              </a:solidFill>
              <a:effectLst/>
              <a:highlight>
                <a:srgbClr val="FFFFFF"/>
              </a:highlight>
              <a:latin typeface="brother-1816"/>
            </a:endParaRPr>
          </a:p>
          <a:p>
            <a:pPr>
              <a:lnSpc>
                <a:spcPct val="90000"/>
              </a:lnSpc>
              <a:spcAft>
                <a:spcPts val="600"/>
              </a:spcAft>
            </a:pPr>
            <a:endParaRPr lang="en-US" b="1" i="0">
              <a:effectLst/>
              <a:highlight>
                <a:srgbClr val="FFFFFF"/>
              </a:highlight>
              <a:latin typeface="brother-1816"/>
            </a:endParaRPr>
          </a:p>
        </p:txBody>
      </p:sp>
      <p:pic>
        <p:nvPicPr>
          <p:cNvPr id="4" name="Picture 3">
            <a:extLst>
              <a:ext uri="{FF2B5EF4-FFF2-40B4-BE49-F238E27FC236}">
                <a16:creationId xmlns:a16="http://schemas.microsoft.com/office/drawing/2014/main" id="{2FB8A23D-EC12-7A4C-3F5C-6737A5478B87}"/>
              </a:ext>
            </a:extLst>
          </p:cNvPr>
          <p:cNvPicPr>
            <a:picLocks noChangeAspect="1"/>
          </p:cNvPicPr>
          <p:nvPr/>
        </p:nvPicPr>
        <p:blipFill>
          <a:blip r:embed="rId3"/>
          <a:stretch>
            <a:fillRect/>
          </a:stretch>
        </p:blipFill>
        <p:spPr>
          <a:xfrm>
            <a:off x="567820" y="1482069"/>
            <a:ext cx="2610932" cy="5163671"/>
          </a:xfrm>
          <a:prstGeom prst="rect">
            <a:avLst/>
          </a:prstGeom>
        </p:spPr>
      </p:pic>
      <p:sp>
        <p:nvSpPr>
          <p:cNvPr id="6" name="TextBox 5">
            <a:extLst>
              <a:ext uri="{FF2B5EF4-FFF2-40B4-BE49-F238E27FC236}">
                <a16:creationId xmlns:a16="http://schemas.microsoft.com/office/drawing/2014/main" id="{9FEEBE84-31FC-C0A6-6AC2-F93A41EC81D6}"/>
              </a:ext>
            </a:extLst>
          </p:cNvPr>
          <p:cNvSpPr txBox="1"/>
          <p:nvPr/>
        </p:nvSpPr>
        <p:spPr>
          <a:xfrm>
            <a:off x="931230" y="1000217"/>
            <a:ext cx="2470506" cy="369332"/>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UK wide coverage</a:t>
            </a:r>
            <a:endParaRPr lang="en-GB" dirty="0"/>
          </a:p>
        </p:txBody>
      </p:sp>
      <p:sp>
        <p:nvSpPr>
          <p:cNvPr id="7" name="TextBox 6">
            <a:extLst>
              <a:ext uri="{FF2B5EF4-FFF2-40B4-BE49-F238E27FC236}">
                <a16:creationId xmlns:a16="http://schemas.microsoft.com/office/drawing/2014/main" id="{7BDFFB81-CEAA-6423-1D8E-5FC4A81E28D6}"/>
              </a:ext>
            </a:extLst>
          </p:cNvPr>
          <p:cNvSpPr txBox="1"/>
          <p:nvPr/>
        </p:nvSpPr>
        <p:spPr>
          <a:xfrm>
            <a:off x="8665877" y="292682"/>
            <a:ext cx="2411850" cy="707886"/>
          </a:xfrm>
          <a:prstGeom prst="rect">
            <a:avLst/>
          </a:prstGeom>
          <a:solidFill>
            <a:srgbClr val="643A89"/>
          </a:solidFill>
        </p:spPr>
        <p:txBody>
          <a:bodyPr wrap="square">
            <a:spAutoFit/>
          </a:bodyPr>
          <a:lstStyle/>
          <a:p>
            <a:pPr algn="ctr"/>
            <a:r>
              <a:rPr lang="en-GB" sz="2000" b="1" dirty="0">
                <a:solidFill>
                  <a:schemeClr val="bg1"/>
                </a:solidFill>
                <a:latin typeface="Arial" panose="020B0604020202020204" pitchFamily="34" charset="0"/>
                <a:cs typeface="Arial" panose="020B0604020202020204" pitchFamily="34" charset="0"/>
              </a:rPr>
              <a:t>110</a:t>
            </a:r>
          </a:p>
          <a:p>
            <a:pPr algn="ctr"/>
            <a:r>
              <a:rPr lang="en-GB" sz="2000" b="1" dirty="0">
                <a:solidFill>
                  <a:schemeClr val="bg1"/>
                </a:solidFill>
                <a:latin typeface="Arial" panose="020B0604020202020204" pitchFamily="34" charset="0"/>
                <a:cs typeface="Arial" panose="020B0604020202020204" pitchFamily="34" charset="0"/>
              </a:rPr>
              <a:t>buddies available</a:t>
            </a:r>
          </a:p>
        </p:txBody>
      </p:sp>
      <p:sp>
        <p:nvSpPr>
          <p:cNvPr id="18" name="TextBox 17">
            <a:extLst>
              <a:ext uri="{FF2B5EF4-FFF2-40B4-BE49-F238E27FC236}">
                <a16:creationId xmlns:a16="http://schemas.microsoft.com/office/drawing/2014/main" id="{52397445-8D19-8293-5D2D-4E3C62501C57}"/>
              </a:ext>
            </a:extLst>
          </p:cNvPr>
          <p:cNvSpPr txBox="1"/>
          <p:nvPr/>
        </p:nvSpPr>
        <p:spPr>
          <a:xfrm>
            <a:off x="8721433" y="1150824"/>
            <a:ext cx="2411850" cy="1015663"/>
          </a:xfrm>
          <a:prstGeom prst="rect">
            <a:avLst/>
          </a:prstGeom>
          <a:solidFill>
            <a:srgbClr val="250453"/>
          </a:solidFill>
        </p:spPr>
        <p:txBody>
          <a:bodyPr wrap="square">
            <a:spAutoFit/>
          </a:bodyPr>
          <a:lstStyle/>
          <a:p>
            <a:pPr algn="ctr"/>
            <a:r>
              <a:rPr lang="en-GB" sz="2000" b="1" dirty="0">
                <a:solidFill>
                  <a:schemeClr val="bg1"/>
                </a:solidFill>
                <a:latin typeface="Arial" panose="020B0604020202020204" pitchFamily="34" charset="0"/>
                <a:cs typeface="Arial" panose="020B0604020202020204" pitchFamily="34" charset="0"/>
              </a:rPr>
              <a:t>Thorough onboarding process</a:t>
            </a:r>
          </a:p>
        </p:txBody>
      </p:sp>
      <p:pic>
        <p:nvPicPr>
          <p:cNvPr id="5" name="Picture 4" descr="A white and purple text&#10;&#10;AI-generated content may be incorrect.">
            <a:extLst>
              <a:ext uri="{FF2B5EF4-FFF2-40B4-BE49-F238E27FC236}">
                <a16:creationId xmlns:a16="http://schemas.microsoft.com/office/drawing/2014/main" id="{A96E6A4D-1477-95DC-8876-C0B166BA03F6}"/>
              </a:ext>
            </a:extLst>
          </p:cNvPr>
          <p:cNvPicPr>
            <a:picLocks noChangeAspect="1"/>
          </p:cNvPicPr>
          <p:nvPr/>
        </p:nvPicPr>
        <p:blipFill>
          <a:blip r:embed="rId4"/>
          <a:stretch>
            <a:fillRect/>
          </a:stretch>
        </p:blipFill>
        <p:spPr>
          <a:xfrm>
            <a:off x="3556296" y="1368882"/>
            <a:ext cx="2622569" cy="3133194"/>
          </a:xfrm>
          <a:prstGeom prst="rect">
            <a:avLst/>
          </a:prstGeom>
        </p:spPr>
      </p:pic>
      <p:pic>
        <p:nvPicPr>
          <p:cNvPr id="11" name="Picture 10" descr="A blue background with white text&#10;&#10;AI-generated content may be incorrect.">
            <a:extLst>
              <a:ext uri="{FF2B5EF4-FFF2-40B4-BE49-F238E27FC236}">
                <a16:creationId xmlns:a16="http://schemas.microsoft.com/office/drawing/2014/main" id="{7D98F92A-D97C-5F9A-1F34-21D24F0162FE}"/>
              </a:ext>
            </a:extLst>
          </p:cNvPr>
          <p:cNvPicPr>
            <a:picLocks noChangeAspect="1"/>
          </p:cNvPicPr>
          <p:nvPr/>
        </p:nvPicPr>
        <p:blipFill>
          <a:blip r:embed="rId5"/>
          <a:stretch>
            <a:fillRect/>
          </a:stretch>
        </p:blipFill>
        <p:spPr>
          <a:xfrm>
            <a:off x="6281759" y="506479"/>
            <a:ext cx="2276626" cy="2352937"/>
          </a:xfrm>
          <a:prstGeom prst="rect">
            <a:avLst/>
          </a:prstGeom>
        </p:spPr>
      </p:pic>
      <p:pic>
        <p:nvPicPr>
          <p:cNvPr id="15" name="Picture 14" descr="A white text on a purple background&#10;&#10;AI-generated content may be incorrect.">
            <a:extLst>
              <a:ext uri="{FF2B5EF4-FFF2-40B4-BE49-F238E27FC236}">
                <a16:creationId xmlns:a16="http://schemas.microsoft.com/office/drawing/2014/main" id="{955BBDC6-4C24-3EF7-02FD-529DB9F98145}"/>
              </a:ext>
            </a:extLst>
          </p:cNvPr>
          <p:cNvPicPr>
            <a:picLocks noChangeAspect="1"/>
          </p:cNvPicPr>
          <p:nvPr/>
        </p:nvPicPr>
        <p:blipFill>
          <a:blip r:embed="rId6"/>
          <a:stretch>
            <a:fillRect/>
          </a:stretch>
        </p:blipFill>
        <p:spPr>
          <a:xfrm>
            <a:off x="6506552" y="3538051"/>
            <a:ext cx="2121288" cy="2544224"/>
          </a:xfrm>
          <a:prstGeom prst="rect">
            <a:avLst/>
          </a:prstGeom>
        </p:spPr>
      </p:pic>
      <p:pic>
        <p:nvPicPr>
          <p:cNvPr id="19" name="Picture 18" descr="A blue background with white text&#10;&#10;AI-generated content may be incorrect.">
            <a:extLst>
              <a:ext uri="{FF2B5EF4-FFF2-40B4-BE49-F238E27FC236}">
                <a16:creationId xmlns:a16="http://schemas.microsoft.com/office/drawing/2014/main" id="{E66CD69F-EDE0-C9B1-DCAD-F0C79DC34EA6}"/>
              </a:ext>
            </a:extLst>
          </p:cNvPr>
          <p:cNvPicPr>
            <a:picLocks noChangeAspect="1"/>
          </p:cNvPicPr>
          <p:nvPr/>
        </p:nvPicPr>
        <p:blipFill>
          <a:blip r:embed="rId7"/>
          <a:stretch>
            <a:fillRect/>
          </a:stretch>
        </p:blipFill>
        <p:spPr>
          <a:xfrm>
            <a:off x="8988147" y="2383945"/>
            <a:ext cx="2475509" cy="1626763"/>
          </a:xfrm>
          <a:prstGeom prst="rect">
            <a:avLst/>
          </a:prstGeom>
        </p:spPr>
      </p:pic>
      <p:pic>
        <p:nvPicPr>
          <p:cNvPr id="21" name="Picture 20" descr="A white and purple sign with text&#10;&#10;AI-generated content may be incorrect.">
            <a:extLst>
              <a:ext uri="{FF2B5EF4-FFF2-40B4-BE49-F238E27FC236}">
                <a16:creationId xmlns:a16="http://schemas.microsoft.com/office/drawing/2014/main" id="{DA125C1C-355F-3E70-F5DD-043BE976394A}"/>
              </a:ext>
            </a:extLst>
          </p:cNvPr>
          <p:cNvPicPr>
            <a:picLocks noChangeAspect="1"/>
          </p:cNvPicPr>
          <p:nvPr/>
        </p:nvPicPr>
        <p:blipFill>
          <a:blip r:embed="rId8"/>
          <a:stretch>
            <a:fillRect/>
          </a:stretch>
        </p:blipFill>
        <p:spPr>
          <a:xfrm>
            <a:off x="9289953" y="4178650"/>
            <a:ext cx="2085865" cy="2473332"/>
          </a:xfrm>
          <a:prstGeom prst="rect">
            <a:avLst/>
          </a:prstGeom>
        </p:spPr>
      </p:pic>
      <p:pic>
        <p:nvPicPr>
          <p:cNvPr id="23" name="Picture 22" descr="A blue and white text&#10;&#10;AI-generated content may be incorrect.">
            <a:extLst>
              <a:ext uri="{FF2B5EF4-FFF2-40B4-BE49-F238E27FC236}">
                <a16:creationId xmlns:a16="http://schemas.microsoft.com/office/drawing/2014/main" id="{75EF9B81-90F0-220C-BAF1-036104121206}"/>
              </a:ext>
            </a:extLst>
          </p:cNvPr>
          <p:cNvPicPr>
            <a:picLocks noChangeAspect="1"/>
          </p:cNvPicPr>
          <p:nvPr/>
        </p:nvPicPr>
        <p:blipFill>
          <a:blip r:embed="rId9"/>
          <a:stretch>
            <a:fillRect/>
          </a:stretch>
        </p:blipFill>
        <p:spPr>
          <a:xfrm>
            <a:off x="3774120" y="4901669"/>
            <a:ext cx="1934282" cy="1456682"/>
          </a:xfrm>
          <a:prstGeom prst="rect">
            <a:avLst/>
          </a:prstGeom>
        </p:spPr>
      </p:pic>
    </p:spTree>
    <p:extLst>
      <p:ext uri="{BB962C8B-B14F-4D97-AF65-F5344CB8AC3E}">
        <p14:creationId xmlns:p14="http://schemas.microsoft.com/office/powerpoint/2010/main" val="322734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F30B23-25CD-A718-C81F-40DBF39F3FC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43C1E9E-93FA-D7B7-B226-7CFA6396933B}"/>
              </a:ext>
            </a:extLst>
          </p:cNvPr>
          <p:cNvSpPr txBox="1"/>
          <p:nvPr/>
        </p:nvSpPr>
        <p:spPr>
          <a:xfrm>
            <a:off x="52002" y="0"/>
            <a:ext cx="8416685" cy="1015663"/>
          </a:xfrm>
          <a:prstGeom prst="rect">
            <a:avLst/>
          </a:prstGeom>
          <a:noFill/>
        </p:spPr>
        <p:txBody>
          <a:bodyPr wrap="square">
            <a:spAutoFit/>
          </a:bodyPr>
          <a:lstStyle/>
          <a:p>
            <a:r>
              <a:rPr lang="en-GB" sz="6000" b="1" cap="all" dirty="0">
                <a:solidFill>
                  <a:srgbClr val="141E3A"/>
                </a:solidFill>
                <a:highlight>
                  <a:srgbClr val="FFFFFF"/>
                </a:highlight>
                <a:latin typeface="alternate-gothic-extra-cond"/>
              </a:rPr>
              <a:t>Our ask </a:t>
            </a:r>
            <a:r>
              <a:rPr lang="en-GB" sz="6000" b="1" cap="all" dirty="0">
                <a:solidFill>
                  <a:srgbClr val="643A89"/>
                </a:solidFill>
                <a:highlight>
                  <a:srgbClr val="FFFFFF"/>
                </a:highlight>
                <a:latin typeface="alternate-gothic-extra-cond"/>
              </a:rPr>
              <a:t>to you</a:t>
            </a:r>
          </a:p>
        </p:txBody>
      </p:sp>
      <p:sp>
        <p:nvSpPr>
          <p:cNvPr id="9" name="TextBox 8">
            <a:extLst>
              <a:ext uri="{FF2B5EF4-FFF2-40B4-BE49-F238E27FC236}">
                <a16:creationId xmlns:a16="http://schemas.microsoft.com/office/drawing/2014/main" id="{D6A6C56B-42B7-BAD9-512D-163B9D87CBAF}"/>
              </a:ext>
            </a:extLst>
          </p:cNvPr>
          <p:cNvSpPr txBox="1"/>
          <p:nvPr/>
        </p:nvSpPr>
        <p:spPr>
          <a:xfrm>
            <a:off x="325339" y="1189260"/>
            <a:ext cx="6692051" cy="1477328"/>
          </a:xfrm>
          <a:prstGeom prst="rect">
            <a:avLst/>
          </a:prstGeom>
          <a:noFill/>
        </p:spPr>
        <p:txBody>
          <a:bodyPr wrap="square">
            <a:spAutoFit/>
          </a:bodyPr>
          <a:lstStyle/>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Request leaflets and posters for your unit</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Refer people to the service throughout their donation journey</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Help us recruit more buddies from diverse backgrounds</a:t>
            </a:r>
          </a:p>
        </p:txBody>
      </p:sp>
      <p:sp>
        <p:nvSpPr>
          <p:cNvPr id="14" name="TextBox 13">
            <a:extLst>
              <a:ext uri="{FF2B5EF4-FFF2-40B4-BE49-F238E27FC236}">
                <a16:creationId xmlns:a16="http://schemas.microsoft.com/office/drawing/2014/main" id="{12A361AF-B0E7-245E-CDF3-315B5425F077}"/>
              </a:ext>
            </a:extLst>
          </p:cNvPr>
          <p:cNvSpPr txBox="1"/>
          <p:nvPr/>
        </p:nvSpPr>
        <p:spPr>
          <a:xfrm>
            <a:off x="658536" y="3630147"/>
            <a:ext cx="10658212" cy="769441"/>
          </a:xfrm>
          <a:prstGeom prst="rect">
            <a:avLst/>
          </a:prstGeom>
          <a:noFill/>
        </p:spPr>
        <p:txBody>
          <a:bodyPr wrap="square">
            <a:spAutoFit/>
          </a:bodyPr>
          <a:lstStyle/>
          <a:p>
            <a:pPr algn="ctr"/>
            <a:r>
              <a:rPr lang="en-GB" sz="4400" b="1" i="1" dirty="0">
                <a:solidFill>
                  <a:srgbClr val="643A89"/>
                </a:solidFill>
                <a:latin typeface="Arial" panose="020B0604020202020204" pitchFamily="34" charset="0"/>
                <a:cs typeface="Arial" panose="020B0604020202020204" pitchFamily="34" charset="0"/>
              </a:rPr>
              <a:t>Thank you for your support!</a:t>
            </a:r>
          </a:p>
        </p:txBody>
      </p:sp>
    </p:spTree>
    <p:extLst>
      <p:ext uri="{BB962C8B-B14F-4D97-AF65-F5344CB8AC3E}">
        <p14:creationId xmlns:p14="http://schemas.microsoft.com/office/powerpoint/2010/main" val="37802846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62742d5-7faf-4be6-97ab-f6b800c0b0ec">
      <Terms xmlns="http://schemas.microsoft.com/office/infopath/2007/PartnerControls"/>
    </lcf76f155ced4ddcb4097134ff3c332f>
    <TaxCatchAll xmlns="0aee4a98-54e2-4fa9-8bf1-c07c68638e25"/>
    <_ip_UnifiedCompliancePolicyUIAction xmlns="http://schemas.microsoft.com/sharepoint/v3" xsi:nil="true"/>
    <Creddentialised xmlns="962742d5-7faf-4be6-97ab-f6b800c0b0ec">true</Creddentialised>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355D3FD31368E4E8066F4354CB3E986" ma:contentTypeVersion="21" ma:contentTypeDescription="Create a new document." ma:contentTypeScope="" ma:versionID="f48b65e7b37942a892491d94f9011182">
  <xsd:schema xmlns:xsd="http://www.w3.org/2001/XMLSchema" xmlns:xs="http://www.w3.org/2001/XMLSchema" xmlns:p="http://schemas.microsoft.com/office/2006/metadata/properties" xmlns:ns1="http://schemas.microsoft.com/sharepoint/v3" xmlns:ns2="962742d5-7faf-4be6-97ab-f6b800c0b0ec" xmlns:ns3="361d3baa-6487-4783-911a-f43136155f55" xmlns:ns4="0aee4a98-54e2-4fa9-8bf1-c07c68638e25" targetNamespace="http://schemas.microsoft.com/office/2006/metadata/properties" ma:root="true" ma:fieldsID="a0d0ed21b22f6540c4e97902310d07fe" ns1:_="" ns2:_="" ns3:_="" ns4:_="">
    <xsd:import namespace="http://schemas.microsoft.com/sharepoint/v3"/>
    <xsd:import namespace="962742d5-7faf-4be6-97ab-f6b800c0b0ec"/>
    <xsd:import namespace="361d3baa-6487-4783-911a-f43136155f55"/>
    <xsd:import namespace="0aee4a98-54e2-4fa9-8bf1-c07c68638e2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ObjectDetectorVersions" minOccurs="0"/>
                <xsd:element ref="ns2:MediaServiceSearchProperties" minOccurs="0"/>
                <xsd:element ref="ns2:Creddentialised"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2742d5-7faf-4be6-97ab-f6b800c0b0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4d4c276-3e6c-4cc9-8c7e-f782a92f086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Creddentialised" ma:index="25" nillable="true" ma:displayName="Creddentialised" ma:default="1" ma:format="Dropdown" ma:internalName="Creddentialised">
      <xsd:simpleType>
        <xsd:restriction base="dms:Boolean"/>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1d3baa-6487-4783-911a-f43136155f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ee4a98-54e2-4fa9-8bf1-c07c68638e2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fc490720-e929-4357-af82-ea76a5bad856}" ma:internalName="TaxCatchAll" ma:showField="CatchAllData" ma:web="361d3baa-6487-4783-911a-f43136155f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40E282-E7C4-4F1F-BB4A-4B7F8EC17343}">
  <ds:schemaRefs>
    <ds:schemaRef ds:uri="0aee4a98-54e2-4fa9-8bf1-c07c68638e25"/>
    <ds:schemaRef ds:uri="http://schemas.microsoft.com/sharepoint/v3"/>
    <ds:schemaRef ds:uri="361d3baa-6487-4783-911a-f43136155f55"/>
    <ds:schemaRef ds:uri="http://schemas.microsoft.com/office/2006/documentManagement/types"/>
    <ds:schemaRef ds:uri="http://purl.org/dc/dcmitype/"/>
    <ds:schemaRef ds:uri="http://schemas.openxmlformats.org/package/2006/metadata/core-properties"/>
    <ds:schemaRef ds:uri="http://purl.org/dc/terms/"/>
    <ds:schemaRef ds:uri="http://schemas.microsoft.com/office/2006/metadata/properties"/>
    <ds:schemaRef ds:uri="http://schemas.microsoft.com/office/infopath/2007/PartnerControls"/>
    <ds:schemaRef ds:uri="962742d5-7faf-4be6-97ab-f6b800c0b0ec"/>
    <ds:schemaRef ds:uri="http://www.w3.org/XML/1998/namespace"/>
    <ds:schemaRef ds:uri="http://purl.org/dc/elements/1.1/"/>
  </ds:schemaRefs>
</ds:datastoreItem>
</file>

<file path=customXml/itemProps2.xml><?xml version="1.0" encoding="utf-8"?>
<ds:datastoreItem xmlns:ds="http://schemas.openxmlformats.org/officeDocument/2006/customXml" ds:itemID="{982788D9-A540-4765-8E02-97D83ED6EB41}">
  <ds:schemaRefs>
    <ds:schemaRef ds:uri="http://schemas.microsoft.com/sharepoint/v3/contenttype/forms"/>
  </ds:schemaRefs>
</ds:datastoreItem>
</file>

<file path=customXml/itemProps3.xml><?xml version="1.0" encoding="utf-8"?>
<ds:datastoreItem xmlns:ds="http://schemas.openxmlformats.org/officeDocument/2006/customXml" ds:itemID="{5DCEEC74-75B8-4EB3-9198-F7E0D59D50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62742d5-7faf-4be6-97ab-f6b800c0b0ec"/>
    <ds:schemaRef ds:uri="361d3baa-6487-4783-911a-f43136155f55"/>
    <ds:schemaRef ds:uri="0aee4a98-54e2-4fa9-8bf1-c07c68638e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591</TotalTime>
  <Words>442</Words>
  <Application>Microsoft Office PowerPoint</Application>
  <PresentationFormat>Widescreen</PresentationFormat>
  <Paragraphs>68</Paragraphs>
  <Slides>7</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alternate-gothic-extra-cond</vt:lpstr>
      <vt:lpstr>Aptos</vt:lpstr>
      <vt:lpstr>Aptos Display</vt:lpstr>
      <vt:lpstr>Arial</vt:lpstr>
      <vt:lpstr>brother-1816</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Emma Hotchkiss</dc:creator>
  <cp:lastModifiedBy>Temitope Adams</cp:lastModifiedBy>
  <cp:revision>111</cp:revision>
  <dcterms:created xsi:type="dcterms:W3CDTF">2024-09-23T09:11:36Z</dcterms:created>
  <dcterms:modified xsi:type="dcterms:W3CDTF">2026-05-14T09:58:21Z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0x0101009355D3FD31368E4E8066F4354CB3E986</vt:lpwstr>
  </property>
  <property fmtid="{D5CDD505-2E9C-101B-9397-08002B2CF9AE}" pid="3" name="MediaServiceImageTags">
    <vt:lpwstr/>
  </property>
</Properties>
</file>