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4"/>
  </p:sldMasterIdLst>
  <p:notesMasterIdLst>
    <p:notesMasterId r:id="rId16"/>
  </p:notesMasterIdLst>
  <p:sldIdLst>
    <p:sldId id="256" r:id="rId5"/>
    <p:sldId id="257" r:id="rId6"/>
    <p:sldId id="258" r:id="rId7"/>
    <p:sldId id="260" r:id="rId8"/>
    <p:sldId id="262" r:id="rId9"/>
    <p:sldId id="263" r:id="rId10"/>
    <p:sldId id="261" r:id="rId11"/>
    <p:sldId id="265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5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Sheet1!$C$3:$C$6</c:f>
              <c:numCache>
                <c:formatCode>General</c:formatCode>
                <c:ptCount val="4"/>
                <c:pt idx="0">
                  <c:v>37</c:v>
                </c:pt>
                <c:pt idx="1">
                  <c:v>33.799999999999997</c:v>
                </c:pt>
                <c:pt idx="2">
                  <c:v>31.6</c:v>
                </c:pt>
                <c:pt idx="3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8E-9C4F-AE70-04E88A9C168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69444735"/>
        <c:axId val="271430191"/>
      </c:barChart>
      <c:catAx>
        <c:axId val="269444735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430191"/>
        <c:crosses val="autoZero"/>
        <c:auto val="1"/>
        <c:lblAlgn val="ctr"/>
        <c:lblOffset val="100"/>
        <c:noMultiLvlLbl val="0"/>
      </c:catAx>
      <c:valAx>
        <c:axId val="271430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9444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40826-9D9E-B244-97EF-1843026ABF50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5B662-F363-1545-9B13-DDF5EC07E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26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18% donors had a BMI &gt;30 in review practice 2007-2017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5B662-F363-1545-9B13-DDF5EC07E1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5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45B662-F363-1545-9B13-DDF5EC07E1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2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FB58-064F-A791-E089-C5D48A046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41CFD-58C6-207E-AF1C-23035789D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06088-CC3C-E465-5256-E4B66147B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32C4-E7C8-3A48-9CCC-CDAA05A2813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AD137-F3F9-2446-FD5B-B8E3B9B16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DB3BD-6F78-318E-427D-DB9807D6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321D-3E3B-F148-9020-4A998F88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0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7FB9A-A085-F1E2-94EE-0D2B5A76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68B43D-4B4E-E28F-A031-A69B156A5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0045A-F757-EB10-1821-1887EC96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32C4-E7C8-3A48-9CCC-CDAA05A2813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3A3FD-A172-0FDD-3F9A-0B44D03DF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1F7DA-AD63-6A4B-A92D-6E4DC30B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321D-3E3B-F148-9020-4A998F88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4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F5CAC-0B60-332B-7E27-A0F1FF418B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28743-0498-019D-CE18-6A60B375C2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E6B60-E33E-F28A-07D0-6710E0ED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32C4-E7C8-3A48-9CCC-CDAA05A2813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43853-FC36-1A5B-C898-D698AD8F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CD31C-8C86-0600-8A08-3CB607C2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321D-3E3B-F148-9020-4A998F88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F2AAB-18C7-1FB0-1086-57300404E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2AB6D-8551-6054-9E4D-38B2718D8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34CB7-243F-47B5-744D-E4691B5F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32C4-E7C8-3A48-9CCC-CDAA05A2813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F60D6-EE94-26C3-18A4-79FD30CEA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024E0-AECB-2975-C0EC-A1E090433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321D-3E3B-F148-9020-4A998F88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1DA0-6147-BAF4-5B9F-4E45FA282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E1C6A-69FD-3CC1-CE8E-0E14AB8A9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5CFA0-2E33-2144-F6E7-F665FC427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32C4-E7C8-3A48-9CCC-CDAA05A2813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BAC65-A037-1FB7-57B7-786E9317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FED56-DD28-29D7-45F1-7CD4801D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321D-3E3B-F148-9020-4A998F88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9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4B326-CDAC-1AEE-D8E8-82354DC0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4F098-6691-7AFE-E959-4D26AAB50C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5CBB3-0C14-2A13-8861-BD6FDBC17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48BD2-3DD6-627B-D57F-6150C4EB2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32C4-E7C8-3A48-9CCC-CDAA05A2813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CEC96-BCE3-95C2-0939-DC48346B0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7B0BB-1514-B65B-5C0A-B3133135E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321D-3E3B-F148-9020-4A998F88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9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B1AA-C76F-A187-F15F-5CE7E3B6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C2D6B2-88CB-1193-0315-5DE4A2FA1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2C289-0039-7946-DE64-373C73A60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1B38B6-AA9C-586D-4100-F4A416200F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34D100-384A-4E47-D38E-C9DD8C209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3DA38-D807-1B26-B375-BACFF019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32C4-E7C8-3A48-9CCC-CDAA05A2813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938E8-D170-B964-925D-D71507DC1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63390-0731-2F20-D319-355D46DD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321D-3E3B-F148-9020-4A998F88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98E80-DE7C-557B-15D8-AB69721D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1BBC7-3081-6456-0B45-FCAB3322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32C4-E7C8-3A48-9CCC-CDAA05A2813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20187-3FE5-EA3C-8D97-6E2EA0298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22A6C-9AF4-5F34-C514-CF27A6BF4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321D-3E3B-F148-9020-4A998F88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1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1630BD-1E27-0236-B800-87609026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32C4-E7C8-3A48-9CCC-CDAA05A2813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40207-D79B-7A3C-F7FD-69ECDEE61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5DB3F-A8D6-6763-0CB2-C84C0058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321D-3E3B-F148-9020-4A998F88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9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BB70-E1A9-2639-063D-028FD8A1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3B72B-A0AC-4C5C-A054-0B2EDBD5F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71E23-03CE-AE43-B49E-5542F99BE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8B8B4-E0FC-7D2A-D2A3-3D1AA658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32C4-E7C8-3A48-9CCC-CDAA05A2813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80BE88-968E-0D4C-F244-85DE646C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5DC42-CBFA-515D-2C1D-16C9CE63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321D-3E3B-F148-9020-4A998F88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8106-DC04-06D2-E479-BCFBD493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5931B6-1139-DD5D-D84E-E7949A1BDE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A09DE-7398-EDC0-8E97-2BC6E6221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3D079-E367-EB8D-7B31-DF5AC0054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932C4-E7C8-3A48-9CCC-CDAA05A2813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9FBED-4274-1228-CE86-6FC7D890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74675-8A14-10B9-A5CA-6238E6F8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6321D-3E3B-F148-9020-4A998F88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5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A7154-44C5-85BB-B1A0-9D2F573A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7E200-8AF4-154C-2BA0-13C8E60C2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F8A45-39B2-4C75-9F60-7614705929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932C4-E7C8-3A48-9CCC-CDAA05A28137}" type="datetimeFigureOut">
              <a:rPr lang="en-US" smtClean="0"/>
              <a:t>5/14/2026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03E88-E3AB-D613-D243-50B82C813B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65BBF-93F5-3AF3-4FF3-03E0DC4A1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6321D-3E3B-F148-9020-4A998F887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1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C1FC-58E3-31B0-AC01-CF9C6A1F34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Higher BMI and living donation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4DA247-8E3C-3BFA-8CE8-660AB95BF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8192"/>
            <a:ext cx="9144000" cy="1655762"/>
          </a:xfrm>
        </p:spPr>
        <p:txBody>
          <a:bodyPr/>
          <a:lstStyle/>
          <a:p>
            <a:r>
              <a:rPr lang="en-US" dirty="0"/>
              <a:t>Victoria Banwell, cons Transplant Surgeon</a:t>
            </a:r>
          </a:p>
          <a:p>
            <a:r>
              <a:rPr lang="en-US" dirty="0"/>
              <a:t>Royal Infirmary of Edinburgh</a:t>
            </a:r>
          </a:p>
        </p:txBody>
      </p:sp>
    </p:spTree>
    <p:extLst>
      <p:ext uri="{BB962C8B-B14F-4D97-AF65-F5344CB8AC3E}">
        <p14:creationId xmlns:p14="http://schemas.microsoft.com/office/powerpoint/2010/main" val="105748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BD40C-8AD3-7241-58DD-5256B11090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21885" r="34465" b="6923"/>
          <a:stretch/>
        </p:blipFill>
        <p:spPr>
          <a:xfrm>
            <a:off x="1404409" y="77863"/>
            <a:ext cx="9383181" cy="670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0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A4C0-AED4-F8E3-4C44-DB3917E9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22862-7982-0568-BDB0-2C751315E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Living donor </a:t>
            </a:r>
            <a:r>
              <a:rPr lang="en-US" dirty="0" err="1"/>
              <a:t>co-ordinators</a:t>
            </a:r>
            <a:endParaRPr lang="en-US" dirty="0"/>
          </a:p>
          <a:p>
            <a:r>
              <a:rPr lang="en-US" dirty="0"/>
              <a:t>Jen </a:t>
            </a:r>
            <a:r>
              <a:rPr lang="en-US" dirty="0" err="1"/>
              <a:t>Lumsdaine</a:t>
            </a:r>
            <a:endParaRPr lang="en-US" dirty="0"/>
          </a:p>
          <a:p>
            <a:r>
              <a:rPr lang="en-US" dirty="0"/>
              <a:t>Gillian Walker and our dieticians</a:t>
            </a:r>
          </a:p>
          <a:p>
            <a:r>
              <a:rPr lang="en-US" dirty="0"/>
              <a:t>Jess and Sara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09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EFA4-C6B5-5991-1812-33383DA03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size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62C72-EA58-6C8C-092F-F936DA4EB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Obesity (BMI &gt;30) is growing problem in Western societies</a:t>
            </a:r>
          </a:p>
          <a:p>
            <a:endParaRPr lang="en-US" dirty="0"/>
          </a:p>
          <a:p>
            <a:r>
              <a:rPr lang="en-US" dirty="0"/>
              <a:t>It’s complex!</a:t>
            </a:r>
          </a:p>
          <a:p>
            <a:endParaRPr lang="en-US" dirty="0"/>
          </a:p>
          <a:p>
            <a:r>
              <a:rPr lang="en-US" dirty="0"/>
              <a:t>Major barrier to transplant</a:t>
            </a:r>
          </a:p>
          <a:p>
            <a:endParaRPr lang="en-US" dirty="0"/>
          </a:p>
          <a:p>
            <a:r>
              <a:rPr lang="en-US" dirty="0"/>
              <a:t>BMI is not a perfect measure but most commonly used index</a:t>
            </a:r>
          </a:p>
        </p:txBody>
      </p:sp>
    </p:spTree>
    <p:extLst>
      <p:ext uri="{BB962C8B-B14F-4D97-AF65-F5344CB8AC3E}">
        <p14:creationId xmlns:p14="http://schemas.microsoft.com/office/powerpoint/2010/main" val="109977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5E83-D674-F8C3-418C-58C6CAC4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and living donation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8C185-C0A8-8FE5-FBAC-91FAD5653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BMI &gt;30 relative contraindication</a:t>
            </a:r>
          </a:p>
          <a:p>
            <a:endParaRPr lang="en-US" dirty="0"/>
          </a:p>
          <a:p>
            <a:r>
              <a:rPr lang="en-US" dirty="0"/>
              <a:t>Increased risk of peri-operative complications</a:t>
            </a:r>
          </a:p>
          <a:p>
            <a:endParaRPr lang="en-US" dirty="0"/>
          </a:p>
          <a:p>
            <a:r>
              <a:rPr lang="en-US" dirty="0"/>
              <a:t>Increased long term risks</a:t>
            </a:r>
          </a:p>
          <a:p>
            <a:pPr lvl="1"/>
            <a:r>
              <a:rPr lang="en-US" dirty="0"/>
              <a:t>HTN</a:t>
            </a:r>
          </a:p>
          <a:p>
            <a:pPr lvl="1"/>
            <a:r>
              <a:rPr lang="en-US" dirty="0"/>
              <a:t>DM</a:t>
            </a:r>
          </a:p>
          <a:p>
            <a:pPr lvl="1"/>
            <a:r>
              <a:rPr lang="en-US" dirty="0"/>
              <a:t>Proteinuria</a:t>
            </a:r>
          </a:p>
          <a:p>
            <a:pPr lvl="1"/>
            <a:r>
              <a:rPr lang="en-US" dirty="0"/>
              <a:t>ESRF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17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77D86C-36CA-B6AF-6094-0728FD19E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88" b="36391"/>
          <a:stretch/>
        </p:blipFill>
        <p:spPr>
          <a:xfrm>
            <a:off x="774045" y="356059"/>
            <a:ext cx="10643910" cy="286192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6F93A7-D388-C4B9-7022-E23D416A4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52895"/>
            <a:ext cx="10515600" cy="224751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Used apps aimed to modify lifestyle in those at risk of developing DM</a:t>
            </a:r>
          </a:p>
          <a:p>
            <a:endParaRPr lang="en-US" dirty="0"/>
          </a:p>
          <a:p>
            <a:r>
              <a:rPr lang="en-US" dirty="0"/>
              <a:t>‘Second Nature’ was one of the providers</a:t>
            </a:r>
          </a:p>
          <a:p>
            <a:pPr lvl="1"/>
            <a:r>
              <a:rPr lang="en-US" dirty="0"/>
              <a:t>Diet and exercise app with structured </a:t>
            </a:r>
            <a:r>
              <a:rPr lang="en-US" dirty="0" err="1"/>
              <a:t>programme</a:t>
            </a:r>
            <a:r>
              <a:rPr lang="en-US" dirty="0"/>
              <a:t> (initial 12 week </a:t>
            </a:r>
            <a:r>
              <a:rPr lang="en-US" dirty="0" err="1"/>
              <a:t>programme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Compatible with wearable devices </a:t>
            </a:r>
          </a:p>
          <a:p>
            <a:pPr lvl="1"/>
            <a:r>
              <a:rPr lang="en-US" dirty="0"/>
              <a:t>Provides peer support</a:t>
            </a:r>
          </a:p>
          <a:p>
            <a:pPr lvl="1"/>
            <a:r>
              <a:rPr lang="en-US" dirty="0"/>
              <a:t>Mean reduction weight 7.5% at 6 months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61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F6692B1-743E-4FA1-7ACD-F871F8AB5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425" b="10445"/>
          <a:stretch/>
        </p:blipFill>
        <p:spPr>
          <a:xfrm>
            <a:off x="601188" y="558978"/>
            <a:ext cx="5803151" cy="287002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0BCAE97-1613-1756-8EDF-2DE63961C17B}"/>
              </a:ext>
            </a:extLst>
          </p:cNvPr>
          <p:cNvSpPr txBox="1">
            <a:spLocks/>
          </p:cNvSpPr>
          <p:nvPr/>
        </p:nvSpPr>
        <p:spPr>
          <a:xfrm>
            <a:off x="245772" y="3646869"/>
            <a:ext cx="5357859" cy="287002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£5000 from transplant endowment funds</a:t>
            </a:r>
          </a:p>
          <a:p>
            <a:pPr marL="457200" lvl="1" indent="0">
              <a:buNone/>
            </a:pPr>
            <a:r>
              <a:rPr lang="en-US" dirty="0"/>
              <a:t>Purchased 25 subscriptions at £150 each</a:t>
            </a:r>
          </a:p>
          <a:p>
            <a:pPr marL="457200" lvl="1" indent="0">
              <a:buNone/>
            </a:pPr>
            <a:r>
              <a:rPr lang="en-US" dirty="0"/>
              <a:t>Use approx. £600 for a band 4 to administrate and review progress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Lifelong access for user, particularly important in trying to prevent rebound weight gain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donors with BMI &gt;30 who otherwise meet initial screening criteria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BCAAB9-E3BC-DA66-7238-36C456DA68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2" t="19857" r="33360" b="23927"/>
          <a:stretch/>
        </p:blipFill>
        <p:spPr>
          <a:xfrm>
            <a:off x="5693506" y="2211859"/>
            <a:ext cx="6206052" cy="34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8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BC8CE9-5CF5-A676-FBC5-CD4F880B65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26" t="64359" r="2537" b="22127"/>
          <a:stretch/>
        </p:blipFill>
        <p:spPr>
          <a:xfrm>
            <a:off x="176716" y="2230044"/>
            <a:ext cx="11838567" cy="192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2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76964-0214-CA3F-1336-A1DDC3595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7754" y="2897309"/>
            <a:ext cx="4314092" cy="1325563"/>
          </a:xfrm>
        </p:spPr>
        <p:txBody>
          <a:bodyPr/>
          <a:lstStyle/>
          <a:p>
            <a:r>
              <a:rPr lang="en-US" dirty="0"/>
              <a:t>Living Donor 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FEAE-096C-4DB0-6CE6-38FD7AAD6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21" t="20679" r="48492" b="5475"/>
          <a:stretch/>
        </p:blipFill>
        <p:spPr>
          <a:xfrm>
            <a:off x="7204866" y="52754"/>
            <a:ext cx="4987134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90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1CAA-FB7E-FDCF-CA1E-1D04107C8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Sara and Jessica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458D5-0515-1A5A-75B7-AC1EC9ED4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Initial REACH visit summer 2024 as part of </a:t>
            </a:r>
            <a:r>
              <a:rPr lang="en-US" dirty="0" err="1"/>
              <a:t>tx</a:t>
            </a:r>
            <a:r>
              <a:rPr lang="en-US" dirty="0"/>
              <a:t> referral process</a:t>
            </a:r>
          </a:p>
          <a:p>
            <a:endParaRPr lang="en-US" dirty="0"/>
          </a:p>
          <a:p>
            <a:r>
              <a:rPr lang="en-US" dirty="0"/>
              <a:t>Family have limited financial means and initially thought Sara wasn’t suitable as weight 100kg (BMI 37)</a:t>
            </a:r>
          </a:p>
          <a:p>
            <a:endParaRPr lang="en-US" dirty="0"/>
          </a:p>
          <a:p>
            <a:r>
              <a:rPr lang="en-US" dirty="0"/>
              <a:t>Visit a renal social work event in early 2025 and Sara was keen to come forward; now supported by Jess</a:t>
            </a:r>
          </a:p>
          <a:p>
            <a:endParaRPr lang="en-US" dirty="0"/>
          </a:p>
          <a:p>
            <a:r>
              <a:rPr lang="en-US" dirty="0"/>
              <a:t>At this point she was keen to lose weight</a:t>
            </a:r>
          </a:p>
        </p:txBody>
      </p:sp>
    </p:spTree>
    <p:extLst>
      <p:ext uri="{BB962C8B-B14F-4D97-AF65-F5344CB8AC3E}">
        <p14:creationId xmlns:p14="http://schemas.microsoft.com/office/powerpoint/2010/main" val="70754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1C27-E4BB-8495-9725-478E2B7A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7587"/>
            <a:ext cx="10515600" cy="1325563"/>
          </a:xfrm>
        </p:spPr>
        <p:txBody>
          <a:bodyPr/>
          <a:lstStyle/>
          <a:p>
            <a:r>
              <a:rPr lang="en-US" dirty="0"/>
              <a:t>Sara’s Weight Loss Journey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E183CC-7A68-8AA2-CD00-695565E75A88}"/>
              </a:ext>
            </a:extLst>
          </p:cNvPr>
          <p:cNvGrpSpPr/>
          <p:nvPr/>
        </p:nvGrpSpPr>
        <p:grpSpPr>
          <a:xfrm>
            <a:off x="2671761" y="1124593"/>
            <a:ext cx="6848475" cy="4537243"/>
            <a:chOff x="2671762" y="1673957"/>
            <a:chExt cx="6848475" cy="453724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C1BE311-1933-C123-FA9A-8189025C7E2F}"/>
                </a:ext>
              </a:extLst>
            </p:cNvPr>
            <p:cNvGrpSpPr/>
            <p:nvPr/>
          </p:nvGrpSpPr>
          <p:grpSpPr>
            <a:xfrm>
              <a:off x="2671762" y="1673957"/>
              <a:ext cx="6848475" cy="4530101"/>
              <a:chOff x="2671762" y="1690688"/>
              <a:chExt cx="6848475" cy="4530101"/>
            </a:xfrm>
          </p:grpSpPr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6F28CE39-5015-003D-695A-40013A9F618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78751620"/>
                  </p:ext>
                </p:extLst>
              </p:nvPr>
            </p:nvGraphicFramePr>
            <p:xfrm>
              <a:off x="2671762" y="1690688"/>
              <a:ext cx="6848475" cy="452211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A2283E1A-925C-3DC4-89DE-97A9123B679D}"/>
                  </a:ext>
                </a:extLst>
              </p:cNvPr>
              <p:cNvSpPr/>
              <p:nvPr/>
            </p:nvSpPr>
            <p:spPr>
              <a:xfrm>
                <a:off x="3481754" y="5920154"/>
                <a:ext cx="5509846" cy="2926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2AC474-29B9-B670-7410-4750ED6EB4F6}"/>
                  </a:ext>
                </a:extLst>
              </p:cNvPr>
              <p:cNvSpPr txBox="1"/>
              <p:nvPr/>
            </p:nvSpPr>
            <p:spPr>
              <a:xfrm>
                <a:off x="3390641" y="5913012"/>
                <a:ext cx="7337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Sept 24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1121BC-BFA4-E39B-5337-CD1F08788A19}"/>
                </a:ext>
              </a:extLst>
            </p:cNvPr>
            <p:cNvSpPr txBox="1"/>
            <p:nvPr/>
          </p:nvSpPr>
          <p:spPr>
            <a:xfrm>
              <a:off x="5000085" y="5896281"/>
              <a:ext cx="744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June 25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7E997A6-5960-D8A6-219C-5D0A74B29F4E}"/>
                </a:ext>
              </a:extLst>
            </p:cNvPr>
            <p:cNvSpPr txBox="1"/>
            <p:nvPr/>
          </p:nvSpPr>
          <p:spPr>
            <a:xfrm>
              <a:off x="6602368" y="5896281"/>
              <a:ext cx="6984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Nov 25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FDAA681-483C-A6F7-4A5B-9FEEEFCCF1E1}"/>
                </a:ext>
              </a:extLst>
            </p:cNvPr>
            <p:cNvSpPr txBox="1"/>
            <p:nvPr/>
          </p:nvSpPr>
          <p:spPr>
            <a:xfrm>
              <a:off x="8249489" y="5903423"/>
              <a:ext cx="670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Feb 26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1288B9A-B1BF-CCBE-CD37-109E7A7AFBCE}"/>
              </a:ext>
            </a:extLst>
          </p:cNvPr>
          <p:cNvSpPr txBox="1"/>
          <p:nvPr/>
        </p:nvSpPr>
        <p:spPr>
          <a:xfrm>
            <a:off x="3108974" y="6026482"/>
            <a:ext cx="1297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Transplant assessment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C4AC1-F67A-7A56-D4E4-8E147A8BEA16}"/>
              </a:ext>
            </a:extLst>
          </p:cNvPr>
          <p:cNvSpPr txBox="1"/>
          <p:nvPr/>
        </p:nvSpPr>
        <p:spPr>
          <a:xfrm>
            <a:off x="4803761" y="6026482"/>
            <a:ext cx="1386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Approached LD team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A7DFC9-3D52-7554-71A5-E57EFAE5B81E}"/>
              </a:ext>
            </a:extLst>
          </p:cNvPr>
          <p:cNvSpPr txBox="1"/>
          <p:nvPr/>
        </p:nvSpPr>
        <p:spPr>
          <a:xfrm>
            <a:off x="6258585" y="6026481"/>
            <a:ext cx="138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Medical and surgical assessment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9954E2-EDD6-A160-9C61-E12DB14936A4}"/>
              </a:ext>
            </a:extLst>
          </p:cNvPr>
          <p:cNvSpPr txBox="1"/>
          <p:nvPr/>
        </p:nvSpPr>
        <p:spPr>
          <a:xfrm>
            <a:off x="7946708" y="6027003"/>
            <a:ext cx="1386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Initial date of donation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52335F07-192E-A44E-EBD5-65A0F7793E42}"/>
              </a:ext>
            </a:extLst>
          </p:cNvPr>
          <p:cNvSpPr/>
          <p:nvPr/>
        </p:nvSpPr>
        <p:spPr>
          <a:xfrm>
            <a:off x="6116232" y="2072019"/>
            <a:ext cx="164464" cy="2391508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C4452748-9B5F-E45C-012F-8245CD7A31C9}"/>
              </a:ext>
            </a:extLst>
          </p:cNvPr>
          <p:cNvSpPr/>
          <p:nvPr/>
        </p:nvSpPr>
        <p:spPr>
          <a:xfrm>
            <a:off x="4577808" y="2063440"/>
            <a:ext cx="164464" cy="2391508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81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5D3FD31368E4E8066F4354CB3E986" ma:contentTypeVersion="21" ma:contentTypeDescription="Create a new document." ma:contentTypeScope="" ma:versionID="f48b65e7b37942a892491d94f9011182">
  <xsd:schema xmlns:xsd="http://www.w3.org/2001/XMLSchema" xmlns:xs="http://www.w3.org/2001/XMLSchema" xmlns:p="http://schemas.microsoft.com/office/2006/metadata/properties" xmlns:ns1="http://schemas.microsoft.com/sharepoint/v3" xmlns:ns2="962742d5-7faf-4be6-97ab-f6b800c0b0ec" xmlns:ns3="361d3baa-6487-4783-911a-f43136155f55" xmlns:ns4="0aee4a98-54e2-4fa9-8bf1-c07c68638e25" targetNamespace="http://schemas.microsoft.com/office/2006/metadata/properties" ma:root="true" ma:fieldsID="a0d0ed21b22f6540c4e97902310d07fe" ns1:_="" ns2:_="" ns3:_="" ns4:_="">
    <xsd:import namespace="http://schemas.microsoft.com/sharepoint/v3"/>
    <xsd:import namespace="962742d5-7faf-4be6-97ab-f6b800c0b0ec"/>
    <xsd:import namespace="361d3baa-6487-4783-911a-f43136155f55"/>
    <xsd:import namespace="0aee4a98-54e2-4fa9-8bf1-c07c68638e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Creddentialised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742d5-7faf-4be6-97ab-f6b800c0b0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e4d4c276-3e6c-4cc9-8c7e-f782a92f08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reddentialised" ma:index="25" nillable="true" ma:displayName="Creddentialised" ma:default="1" ma:format="Dropdown" ma:internalName="Creddentialised">
      <xsd:simpleType>
        <xsd:restriction base="dms:Boolean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d3baa-6487-4783-911a-f43136155f5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e4a98-54e2-4fa9-8bf1-c07c68638e2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c490720-e929-4357-af82-ea76a5bad856}" ma:internalName="TaxCatchAll" ma:showField="CatchAllData" ma:web="361d3baa-6487-4783-911a-f43136155f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reddentialised xmlns="962742d5-7faf-4be6-97ab-f6b800c0b0ec">true</Creddentialised>
    <TaxCatchAll xmlns="0aee4a98-54e2-4fa9-8bf1-c07c68638e25" xsi:nil="true"/>
    <lcf76f155ced4ddcb4097134ff3c332f xmlns="962742d5-7faf-4be6-97ab-f6b800c0b0ec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6EA4D60-8214-4B82-9A1C-C0A6AC27F0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2742d5-7faf-4be6-97ab-f6b800c0b0ec"/>
    <ds:schemaRef ds:uri="361d3baa-6487-4783-911a-f43136155f55"/>
    <ds:schemaRef ds:uri="0aee4a98-54e2-4fa9-8bf1-c07c68638e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A4329D-D068-4D8A-A779-BAF896D966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9057B6-E877-4895-B4E3-A5DF6EFEA58A}">
  <ds:schemaRefs>
    <ds:schemaRef ds:uri="http://purl.org/dc/terms/"/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0aee4a98-54e2-4fa9-8bf1-c07c68638e25"/>
    <ds:schemaRef ds:uri="962742d5-7faf-4be6-97ab-f6b800c0b0ec"/>
    <ds:schemaRef ds:uri="http://schemas.microsoft.com/office/2006/documentManagement/types"/>
    <ds:schemaRef ds:uri="361d3baa-6487-4783-911a-f43136155f5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295</Words>
  <Application>Microsoft Office PowerPoint</Application>
  <PresentationFormat>Widescreen</PresentationFormat>
  <Paragraphs>66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Higher BMI and living donation</vt:lpstr>
      <vt:lpstr>The size of the problem</vt:lpstr>
      <vt:lpstr>Obesity and living donation</vt:lpstr>
      <vt:lpstr>PowerPoint Presentation</vt:lpstr>
      <vt:lpstr>PowerPoint Presentation</vt:lpstr>
      <vt:lpstr>PowerPoint Presentation</vt:lpstr>
      <vt:lpstr>Living Donor story</vt:lpstr>
      <vt:lpstr>Sara and Jessica</vt:lpstr>
      <vt:lpstr>Sara’s Weight Loss Journey</vt:lpstr>
      <vt:lpstr>PowerPoint Presentation</vt:lpstr>
      <vt:lpstr>Thanks to…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BMI and living donation</dc:title>
  <dc:creator>victoriatilmouth@gmail.com</dc:creator>
  <cp:lastModifiedBy>Temitope Adams</cp:lastModifiedBy>
  <cp:revision>7</cp:revision>
  <dcterms:created xsi:type="dcterms:W3CDTF">2026-04-28T19:00:53Z</dcterms:created>
  <dcterms:modified xsi:type="dcterms:W3CDTF">2026-05-14T11:37:28Z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0x0101009355D3FD31368E4E8066F4354CB3E986</vt:lpwstr>
  </property>
  <property fmtid="{D5CDD505-2E9C-101B-9397-08002B2CF9AE}" pid="3" name="MediaServiceImageTags">
    <vt:lpwstr/>
  </property>
</Properties>
</file>