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8" r:id="rId6"/>
    <p:sldMasterId id="2147483705" r:id="rId7"/>
  </p:sldMasterIdLst>
  <p:notesMasterIdLst>
    <p:notesMasterId r:id="rId196"/>
  </p:notesMasterIdLst>
  <p:sldIdLst>
    <p:sldId id="2146848191" r:id="rId8"/>
    <p:sldId id="435" r:id="rId9"/>
    <p:sldId id="2147483646" r:id="rId10"/>
    <p:sldId id="2147483647" r:id="rId11"/>
    <p:sldId id="259" r:id="rId12"/>
    <p:sldId id="256" r:id="rId13"/>
    <p:sldId id="384" r:id="rId14"/>
    <p:sldId id="257" r:id="rId15"/>
    <p:sldId id="258" r:id="rId16"/>
    <p:sldId id="2146848188" r:id="rId17"/>
    <p:sldId id="364" r:id="rId18"/>
    <p:sldId id="311" r:id="rId19"/>
    <p:sldId id="312" r:id="rId20"/>
    <p:sldId id="313" r:id="rId21"/>
    <p:sldId id="2147483644" r:id="rId22"/>
    <p:sldId id="2147483643" r:id="rId23"/>
    <p:sldId id="332" r:id="rId24"/>
    <p:sldId id="334" r:id="rId25"/>
    <p:sldId id="335" r:id="rId26"/>
    <p:sldId id="336" r:id="rId27"/>
    <p:sldId id="431" r:id="rId28"/>
    <p:sldId id="2147483639" r:id="rId29"/>
    <p:sldId id="426" r:id="rId30"/>
    <p:sldId id="427" r:id="rId31"/>
    <p:sldId id="428" r:id="rId32"/>
    <p:sldId id="425" r:id="rId33"/>
    <p:sldId id="424" r:id="rId34"/>
    <p:sldId id="432" r:id="rId35"/>
    <p:sldId id="433" r:id="rId36"/>
    <p:sldId id="260" r:id="rId37"/>
    <p:sldId id="434" r:id="rId38"/>
    <p:sldId id="261" r:id="rId39"/>
    <p:sldId id="2146848282" r:id="rId40"/>
    <p:sldId id="279" r:id="rId41"/>
    <p:sldId id="264" r:id="rId42"/>
    <p:sldId id="370" r:id="rId43"/>
    <p:sldId id="371" r:id="rId44"/>
    <p:sldId id="372" r:id="rId45"/>
    <p:sldId id="373" r:id="rId46"/>
    <p:sldId id="272" r:id="rId47"/>
    <p:sldId id="273" r:id="rId48"/>
    <p:sldId id="274" r:id="rId49"/>
    <p:sldId id="377" r:id="rId50"/>
    <p:sldId id="276" r:id="rId51"/>
    <p:sldId id="275" r:id="rId52"/>
    <p:sldId id="277" r:id="rId53"/>
    <p:sldId id="381" r:id="rId54"/>
    <p:sldId id="310" r:id="rId55"/>
    <p:sldId id="374" r:id="rId56"/>
    <p:sldId id="375" r:id="rId57"/>
    <p:sldId id="385" r:id="rId58"/>
    <p:sldId id="376" r:id="rId59"/>
    <p:sldId id="378" r:id="rId60"/>
    <p:sldId id="379" r:id="rId61"/>
    <p:sldId id="389" r:id="rId62"/>
    <p:sldId id="380" r:id="rId63"/>
    <p:sldId id="382" r:id="rId64"/>
    <p:sldId id="383" r:id="rId65"/>
    <p:sldId id="281" r:id="rId66"/>
    <p:sldId id="393" r:id="rId67"/>
    <p:sldId id="394" r:id="rId68"/>
    <p:sldId id="395" r:id="rId69"/>
    <p:sldId id="396" r:id="rId70"/>
    <p:sldId id="262" r:id="rId71"/>
    <p:sldId id="263" r:id="rId72"/>
    <p:sldId id="265" r:id="rId73"/>
    <p:sldId id="266" r:id="rId74"/>
    <p:sldId id="267" r:id="rId75"/>
    <p:sldId id="269" r:id="rId76"/>
    <p:sldId id="270" r:id="rId77"/>
    <p:sldId id="271" r:id="rId78"/>
    <p:sldId id="400" r:id="rId79"/>
    <p:sldId id="386" r:id="rId80"/>
    <p:sldId id="387" r:id="rId81"/>
    <p:sldId id="388" r:id="rId82"/>
    <p:sldId id="404" r:id="rId83"/>
    <p:sldId id="390" r:id="rId84"/>
    <p:sldId id="391" r:id="rId85"/>
    <p:sldId id="392" r:id="rId86"/>
    <p:sldId id="408" r:id="rId87"/>
    <p:sldId id="397" r:id="rId88"/>
    <p:sldId id="398" r:id="rId89"/>
    <p:sldId id="399" r:id="rId90"/>
    <p:sldId id="412" r:id="rId91"/>
    <p:sldId id="401" r:id="rId92"/>
    <p:sldId id="402" r:id="rId93"/>
    <p:sldId id="403" r:id="rId94"/>
    <p:sldId id="416" r:id="rId95"/>
    <p:sldId id="405" r:id="rId96"/>
    <p:sldId id="406" r:id="rId97"/>
    <p:sldId id="407" r:id="rId98"/>
    <p:sldId id="268" r:id="rId99"/>
    <p:sldId id="409" r:id="rId100"/>
    <p:sldId id="410" r:id="rId101"/>
    <p:sldId id="411" r:id="rId102"/>
    <p:sldId id="420" r:id="rId103"/>
    <p:sldId id="413" r:id="rId104"/>
    <p:sldId id="414" r:id="rId105"/>
    <p:sldId id="415" r:id="rId106"/>
    <p:sldId id="341" r:id="rId107"/>
    <p:sldId id="307" r:id="rId108"/>
    <p:sldId id="342" r:id="rId109"/>
    <p:sldId id="299" r:id="rId110"/>
    <p:sldId id="308" r:id="rId111"/>
    <p:sldId id="348" r:id="rId112"/>
    <p:sldId id="417" r:id="rId113"/>
    <p:sldId id="343" r:id="rId114"/>
    <p:sldId id="306" r:id="rId115"/>
    <p:sldId id="301" r:id="rId116"/>
    <p:sldId id="344" r:id="rId117"/>
    <p:sldId id="309" r:id="rId118"/>
    <p:sldId id="302" r:id="rId119"/>
    <p:sldId id="347" r:id="rId120"/>
    <p:sldId id="304" r:id="rId121"/>
    <p:sldId id="339" r:id="rId122"/>
    <p:sldId id="345" r:id="rId123"/>
    <p:sldId id="337" r:id="rId124"/>
    <p:sldId id="418" r:id="rId125"/>
    <p:sldId id="346" r:id="rId126"/>
    <p:sldId id="303" r:id="rId127"/>
    <p:sldId id="338" r:id="rId128"/>
    <p:sldId id="350" r:id="rId129"/>
    <p:sldId id="300" r:id="rId130"/>
    <p:sldId id="316" r:id="rId131"/>
    <p:sldId id="349" r:id="rId132"/>
    <p:sldId id="286" r:id="rId133"/>
    <p:sldId id="305" r:id="rId134"/>
    <p:sldId id="315" r:id="rId135"/>
    <p:sldId id="351" r:id="rId136"/>
    <p:sldId id="340" r:id="rId137"/>
    <p:sldId id="278" r:id="rId138"/>
    <p:sldId id="314" r:id="rId139"/>
    <p:sldId id="294" r:id="rId140"/>
    <p:sldId id="287" r:id="rId141"/>
    <p:sldId id="297" r:id="rId142"/>
    <p:sldId id="352" r:id="rId143"/>
    <p:sldId id="317" r:id="rId144"/>
    <p:sldId id="295" r:id="rId145"/>
    <p:sldId id="361" r:id="rId146"/>
    <p:sldId id="318" r:id="rId147"/>
    <p:sldId id="353" r:id="rId148"/>
    <p:sldId id="319" r:id="rId149"/>
    <p:sldId id="419" r:id="rId150"/>
    <p:sldId id="422" r:id="rId151"/>
    <p:sldId id="362" r:id="rId152"/>
    <p:sldId id="280" r:id="rId153"/>
    <p:sldId id="358" r:id="rId154"/>
    <p:sldId id="288" r:id="rId155"/>
    <p:sldId id="320" r:id="rId156"/>
    <p:sldId id="321" r:id="rId157"/>
    <p:sldId id="322" r:id="rId158"/>
    <p:sldId id="363" r:id="rId159"/>
    <p:sldId id="290" r:id="rId160"/>
    <p:sldId id="354" r:id="rId161"/>
    <p:sldId id="323" r:id="rId162"/>
    <p:sldId id="423" r:id="rId163"/>
    <p:sldId id="355" r:id="rId164"/>
    <p:sldId id="282" r:id="rId165"/>
    <p:sldId id="421" r:id="rId166"/>
    <p:sldId id="367" r:id="rId167"/>
    <p:sldId id="283" r:id="rId168"/>
    <p:sldId id="368" r:id="rId169"/>
    <p:sldId id="324" r:id="rId170"/>
    <p:sldId id="360" r:id="rId171"/>
    <p:sldId id="325" r:id="rId172"/>
    <p:sldId id="326" r:id="rId173"/>
    <p:sldId id="356" r:id="rId174"/>
    <p:sldId id="291" r:id="rId175"/>
    <p:sldId id="429" r:id="rId176"/>
    <p:sldId id="369" r:id="rId177"/>
    <p:sldId id="284" r:id="rId178"/>
    <p:sldId id="359" r:id="rId179"/>
    <p:sldId id="292" r:id="rId180"/>
    <p:sldId id="293" r:id="rId181"/>
    <p:sldId id="327" r:id="rId182"/>
    <p:sldId id="285" r:id="rId183"/>
    <p:sldId id="330" r:id="rId184"/>
    <p:sldId id="329" r:id="rId185"/>
    <p:sldId id="333" r:id="rId186"/>
    <p:sldId id="357" r:id="rId187"/>
    <p:sldId id="296" r:id="rId188"/>
    <p:sldId id="328" r:id="rId189"/>
    <p:sldId id="289" r:id="rId190"/>
    <p:sldId id="430" r:id="rId191"/>
    <p:sldId id="366" r:id="rId192"/>
    <p:sldId id="298" r:id="rId193"/>
    <p:sldId id="365" r:id="rId194"/>
    <p:sldId id="331" r:id="rId1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94" autoAdjust="0"/>
  </p:normalViewPr>
  <p:slideViewPr>
    <p:cSldViewPr snapToGrid="0">
      <p:cViewPr varScale="1">
        <p:scale>
          <a:sx n="95" d="100"/>
          <a:sy n="95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91" Type="http://schemas.openxmlformats.org/officeDocument/2006/relationships/slide" Target="slides/slide184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53" Type="http://schemas.openxmlformats.org/officeDocument/2006/relationships/slide" Target="slides/slide46.xml"/><Relationship Id="rId74" Type="http://schemas.openxmlformats.org/officeDocument/2006/relationships/slide" Target="slides/slide67.xml"/><Relationship Id="rId128" Type="http://schemas.openxmlformats.org/officeDocument/2006/relationships/slide" Target="slides/slide121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81" Type="http://schemas.openxmlformats.org/officeDocument/2006/relationships/slide" Target="slides/slide174.xml"/><Relationship Id="rId22" Type="http://schemas.openxmlformats.org/officeDocument/2006/relationships/slide" Target="slides/slide15.xml"/><Relationship Id="rId43" Type="http://schemas.openxmlformats.org/officeDocument/2006/relationships/slide" Target="slides/slide36.xml"/><Relationship Id="rId64" Type="http://schemas.openxmlformats.org/officeDocument/2006/relationships/slide" Target="slides/slide57.xml"/><Relationship Id="rId118" Type="http://schemas.openxmlformats.org/officeDocument/2006/relationships/slide" Target="slides/slide111.xml"/><Relationship Id="rId139" Type="http://schemas.openxmlformats.org/officeDocument/2006/relationships/slide" Target="slides/slide132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71" Type="http://schemas.openxmlformats.org/officeDocument/2006/relationships/slide" Target="slides/slide164.xml"/><Relationship Id="rId192" Type="http://schemas.openxmlformats.org/officeDocument/2006/relationships/slide" Target="slides/slide185.xml"/><Relationship Id="rId12" Type="http://schemas.openxmlformats.org/officeDocument/2006/relationships/slide" Target="slides/slide5.xml"/><Relationship Id="rId33" Type="http://schemas.openxmlformats.org/officeDocument/2006/relationships/slide" Target="slides/slide26.xml"/><Relationship Id="rId108" Type="http://schemas.openxmlformats.org/officeDocument/2006/relationships/slide" Target="slides/slide101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5" Type="http://schemas.openxmlformats.org/officeDocument/2006/relationships/slide" Target="slides/slide68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61" Type="http://schemas.openxmlformats.org/officeDocument/2006/relationships/slide" Target="slides/slide154.xml"/><Relationship Id="rId182" Type="http://schemas.openxmlformats.org/officeDocument/2006/relationships/slide" Target="slides/slide175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6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5" Type="http://schemas.openxmlformats.org/officeDocument/2006/relationships/slide" Target="slides/slide58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51" Type="http://schemas.openxmlformats.org/officeDocument/2006/relationships/slide" Target="slides/slide144.xml"/><Relationship Id="rId172" Type="http://schemas.openxmlformats.org/officeDocument/2006/relationships/slide" Target="slides/slide165.xml"/><Relationship Id="rId193" Type="http://schemas.openxmlformats.org/officeDocument/2006/relationships/slide" Target="slides/slide186.xml"/><Relationship Id="rId13" Type="http://schemas.openxmlformats.org/officeDocument/2006/relationships/slide" Target="slides/slide6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20" Type="http://schemas.openxmlformats.org/officeDocument/2006/relationships/slide" Target="slides/slide113.xml"/><Relationship Id="rId141" Type="http://schemas.openxmlformats.org/officeDocument/2006/relationships/slide" Target="slides/slide134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slide" Target="slides/slide176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slide" Target="slides/slide17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4" Type="http://schemas.openxmlformats.org/officeDocument/2006/relationships/slide" Target="slides/slide187.xml"/><Relationship Id="rId199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3" Type="http://schemas.openxmlformats.org/officeDocument/2006/relationships/customXml" Target="../customXml/item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slide" Target="slides/slide172.xml"/><Relationship Id="rId195" Type="http://schemas.openxmlformats.org/officeDocument/2006/relationships/slide" Target="slides/slide188.xml"/><Relationship Id="rId190" Type="http://schemas.openxmlformats.org/officeDocument/2006/relationships/slide" Target="slides/slide183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slide" Target="slides/slide17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80" Type="http://schemas.openxmlformats.org/officeDocument/2006/relationships/slide" Target="slides/slide173.xml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Relationship Id="rId196" Type="http://schemas.openxmlformats.org/officeDocument/2006/relationships/notesMaster" Target="notesMasters/notesMaster1.xml"/><Relationship Id="rId200" Type="http://schemas.openxmlformats.org/officeDocument/2006/relationships/tableStyles" Target="tableStyles.xml"/><Relationship Id="rId16" Type="http://schemas.openxmlformats.org/officeDocument/2006/relationships/slide" Target="slides/slide9.xml"/><Relationship Id="rId37" Type="http://schemas.openxmlformats.org/officeDocument/2006/relationships/slide" Target="slides/slide30.xml"/><Relationship Id="rId58" Type="http://schemas.openxmlformats.org/officeDocument/2006/relationships/slide" Target="slides/slide51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44" Type="http://schemas.openxmlformats.org/officeDocument/2006/relationships/slide" Target="slides/slide137.xml"/><Relationship Id="rId90" Type="http://schemas.openxmlformats.org/officeDocument/2006/relationships/slide" Target="slides/slide83.xml"/><Relationship Id="rId165" Type="http://schemas.openxmlformats.org/officeDocument/2006/relationships/slide" Target="slides/slide158.xml"/><Relationship Id="rId186" Type="http://schemas.openxmlformats.org/officeDocument/2006/relationships/slide" Target="slides/slide179.xml"/><Relationship Id="rId27" Type="http://schemas.openxmlformats.org/officeDocument/2006/relationships/slide" Target="slides/slide20.xml"/><Relationship Id="rId48" Type="http://schemas.openxmlformats.org/officeDocument/2006/relationships/slide" Target="slides/slide41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34" Type="http://schemas.openxmlformats.org/officeDocument/2006/relationships/slide" Target="slides/slide127.xml"/><Relationship Id="rId80" Type="http://schemas.openxmlformats.org/officeDocument/2006/relationships/slide" Target="slides/slide73.xml"/><Relationship Id="rId155" Type="http://schemas.openxmlformats.org/officeDocument/2006/relationships/slide" Target="slides/slide148.xml"/><Relationship Id="rId176" Type="http://schemas.openxmlformats.org/officeDocument/2006/relationships/slide" Target="slides/slide169.xml"/><Relationship Id="rId197" Type="http://schemas.openxmlformats.org/officeDocument/2006/relationships/presProps" Target="presProps.xml"/><Relationship Id="rId17" Type="http://schemas.openxmlformats.org/officeDocument/2006/relationships/slide" Target="slides/slide10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24" Type="http://schemas.openxmlformats.org/officeDocument/2006/relationships/slide" Target="slides/slide117.xml"/><Relationship Id="rId70" Type="http://schemas.openxmlformats.org/officeDocument/2006/relationships/slide" Target="slides/slide63.xml"/><Relationship Id="rId91" Type="http://schemas.openxmlformats.org/officeDocument/2006/relationships/slide" Target="slides/slide84.xml"/><Relationship Id="rId145" Type="http://schemas.openxmlformats.org/officeDocument/2006/relationships/slide" Target="slides/slide138.xml"/><Relationship Id="rId166" Type="http://schemas.openxmlformats.org/officeDocument/2006/relationships/slide" Target="slides/slide159.xml"/><Relationship Id="rId187" Type="http://schemas.openxmlformats.org/officeDocument/2006/relationships/slide" Target="slides/slide180.xml"/><Relationship Id="rId1" Type="http://schemas.openxmlformats.org/officeDocument/2006/relationships/customXml" Target="../customXml/item1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60" Type="http://schemas.openxmlformats.org/officeDocument/2006/relationships/slide" Target="slides/slide53.xml"/><Relationship Id="rId81" Type="http://schemas.openxmlformats.org/officeDocument/2006/relationships/slide" Target="slides/slide74.xml"/><Relationship Id="rId135" Type="http://schemas.openxmlformats.org/officeDocument/2006/relationships/slide" Target="slides/slide128.xml"/><Relationship Id="rId156" Type="http://schemas.openxmlformats.org/officeDocument/2006/relationships/slide" Target="slides/slide149.xml"/><Relationship Id="rId177" Type="http://schemas.openxmlformats.org/officeDocument/2006/relationships/slide" Target="slides/slide170.xml"/><Relationship Id="rId198" Type="http://schemas.openxmlformats.org/officeDocument/2006/relationships/viewProps" Target="viewProps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50" Type="http://schemas.openxmlformats.org/officeDocument/2006/relationships/slide" Target="slides/slide43.xml"/><Relationship Id="rId104" Type="http://schemas.openxmlformats.org/officeDocument/2006/relationships/slide" Target="slides/slide97.xml"/><Relationship Id="rId125" Type="http://schemas.openxmlformats.org/officeDocument/2006/relationships/slide" Target="slides/slide118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slide" Target="slides/slide1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08672-234C-493C-8940-C8FD129E72B7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F409-6040-4CA0-A8AA-7A152E637E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1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1BF4B-EF81-1A46-AF7E-D3E97FD422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8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EDD8D-F531-8142-01D8-291D66CD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12E0EA-3907-61F3-0AC9-6C1B4558B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A9089-A890-02CB-E63A-6B1F129D3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331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C5726-F560-FC3B-DB8C-7B55488C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C94B6-F88F-7E5B-3E4E-E7E807847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E6D3A-EAD0-3D59-07FA-526A76DE7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1672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C9ED0-132E-5609-AE99-26070158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17345-E6D3-D209-0E40-E8B00F1D7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8DC93-0721-D3C5-AE12-42064CA74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5333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E6B8-408E-E28C-E073-C959F961D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1A595-946F-B7C7-10EF-6B4AA512B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B05AE-227E-364C-BAA6-3A0BCA947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901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9A34-60CB-2191-5713-A320058CF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23048-1034-9F65-7C67-C17B59316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23A33-3F00-2B0A-1D74-E9AC2E440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960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58F27-F959-B1D9-367A-F70E9D3CB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7FB08-A4FA-9E41-0C50-31D0B1CBF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69B5C-9DA6-2F2F-849A-643326FB2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92575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996EF-C7D9-87DC-7B9B-1DDAFFFC0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9B784-36F8-11CC-E428-1529F3272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0396B-F3FC-98C7-55AA-5DDD4E4A9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45726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D6E2E-792F-3F70-72C8-98D7A055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87F03-D3ED-9DB7-49D6-CD8864FB6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B0E9D-8FF6-BAA0-9B72-40E8D8499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96879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8E80D-066A-53A8-978A-E61479DFC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241BD0-82B6-AE70-5686-9AE836683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31772-A065-DDE1-8429-ED504971B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94926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3379-9595-3696-EE9D-52E90223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EC965-81B6-85B0-F3C3-C7DEEBB79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FBDF5-274A-7CA2-E485-FC1F8D5F4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26151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C8279-773E-91D8-6709-6E45FD294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B754C-85C9-580D-3420-BC00F37ED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8C751-4641-C23F-15B7-AFA64983D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57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31DA-981D-BB9A-477C-ADE9CAE1D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E808B-BBB2-451F-3A01-79D74DADC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0A327-257A-6FBC-72F1-8ADA161EF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F2F63-EA84-D535-6DC2-FC02F4EAA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16577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51617-C8BB-4384-60B0-C96FF3C2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6A3F4-3F5E-3A98-D35B-614830D87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DF2F2-DFBE-81A5-AC55-EA65CD459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9149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439E9-FBAC-F53A-178D-09FB44308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B3952-F6C8-EBA9-1139-987FDECEF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6D12D-6BCB-7D26-C1D8-D6CD7A04D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10130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FE3B-C4A9-106A-0625-E489840D7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F6964-DB28-C096-7DE4-24CB1E0E9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BA22F-74C7-C447-5FBE-2DA3866C1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14542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F093-0CD5-9C9E-C2C0-CC64CC2F6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02D76-3181-54D0-BCEB-5A5C45507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4F663-AF7D-C192-3488-2224F64CF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98611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ED1B-C0E9-E757-C671-0E15D2F2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95996-FD03-19DC-A18B-F45D34F21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FA934E-AA2E-BF44-6C3A-D4CCE2898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97338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C732-2CF3-9E92-20E6-F3DDED7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65D5D-2473-5986-1D03-8309D5B4F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0CB17-253F-5BA1-D424-2A3A970E0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38324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C9D6-2677-BBEA-0138-58060CBCF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A7868-CD73-871D-F14B-1726AF81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94837-87F0-8552-F14C-55D6882E4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1750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82794-8BB3-3C11-1A32-BE3D3934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0598C-5200-B017-A564-CDC3C155E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119B4-61AB-81BB-D83E-05A77496B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79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98AD-B3E8-CC7D-6ADA-FCECF565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4A1EF-81EF-EC63-8A1B-C13271874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996C0-A564-BA54-C698-62A57FC57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247D3-6B66-6269-C675-92BA435E7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48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7EAD-46AB-5F40-F5B0-663AF066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F1362-0CF0-9915-CBC5-9FAED605B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4918B-4213-0882-C390-7E67C36F3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6F78-4239-35D3-C288-A533450AD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6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3DFA6-A538-FFE6-4D9C-6E62142A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F48CE-2E32-C0D4-F24B-C3ABCEA1A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F1F54-D8AD-A820-524D-60F267533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3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3B44-986D-4BC2-A37B-D922D256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8A75F-D2A6-189D-633C-2AEEDDC53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1CEB5-1F1F-4FCA-8D03-3003F229E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855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575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78897-3116-37D0-10A6-75061EEE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BCC6B-CB6B-EED1-FFD0-462D6D610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5C8D0-138E-9FDB-45D7-F0DD1122A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23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73829-DB09-0F6B-A9A1-DE663506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904E5-8B47-0DC6-C2AB-96E939E67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59271-966C-B134-FCB3-ECA1DF62E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9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number of attendances compared to simulated attendances may vary due to the differences in team allocation shown in slides 6 &amp;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3A0E9-8D87-6055-BE0B-53023D694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6A848-5319-6B37-A3F5-23439D505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9C677-FDF3-3B3F-5AA7-A353642AF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772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25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57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F882-363E-B9F6-6650-1212124E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37643-8127-947B-58C4-2780B2CF9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15520-8036-CD0B-F645-81F0B7BA3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299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CCC4-CDA8-2308-1666-DBE51AB4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C4B46-E078-7E89-7098-E00F2C39E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8CF98-CB7C-DABA-D3A0-A9DE7CD9B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number of attendances compared to simulated attendances may vary due to the differences in team allocation shown in slides 6 &amp;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F42AC-FB52-3FA8-A704-037A01EED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478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6C78F-C484-2B5D-6D57-74C0A8BB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DBFF7-56D0-F032-0756-46A07B659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84E32-F51E-763C-33BC-77C897CC0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6658A-CA14-93D5-C6DC-78D8491C5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062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DE9B3-0640-ED4F-D5DD-3251A1443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F4793-FD87-67FC-4E53-6DD237784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D84A1-E5B4-C8CD-C538-330E89356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C9870-148A-EC5A-18DE-79F733CFC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881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64C12-BBC8-D5B7-2E6D-1E57684D4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E9A47-1A9D-D7F7-B2AA-DEF3605E0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404AF-A17B-DCB0-B9ED-3B27FE73C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92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8AFB7-EA52-8AC6-D1DD-FE90E2F9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5BF74-0731-4AC9-DCA0-0C04EA55D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60B7F-1624-FFE2-2CA9-3F6D6FAE3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number of attendances compared to simulated attendances may vary due to the differences in team allocation shown in slides 6 &amp;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D1A-C552-FFC2-D439-46F17962B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73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46C0-6EE5-BF3A-058E-DFB7DBB0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ED7BE-789C-10CE-E707-73C8D168A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0FC72-5D2D-AED7-9FF7-27CB6AFE1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4488-8E1F-63A6-BB2C-AABC7EB1A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51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BCF9-C856-2933-431E-509ABEA68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D8B07-89ED-60FE-934B-DBFE4DB8D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9EF7B-376F-64E3-F248-45E5B096E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C051E-7B70-5B24-7E09-70CB2CEC4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85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Deliberately targeted busy periods, this included Organ Donation Week, some of half term and the Drs strike days in England,</a:t>
            </a:r>
          </a:p>
          <a:p>
            <a:endParaRPr lang="en-GB" dirty="0"/>
          </a:p>
          <a:p>
            <a:r>
              <a:rPr lang="en-GB" dirty="0"/>
              <a:t>PAW+ donors – although for modelling considering those registered 0800-1600. when modelling it has become clear that if registering an abdo only donor at 1700 or 1800 on a day of moderate activity, it would be possible to include them as a PAW+ donor that evening. Modelling has shown an additional 7 donors registered 1600- 1830 who we could have facilitated that night.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93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D2E4-E6F5-9022-E1BF-F425F8A89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7EC79-E23F-A342-F26A-5E47A8B97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D4712-DA67-77FF-3C97-7F10ABA24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644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1315-0C2F-87BC-9C25-0E69352D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D68CC-B4BA-0514-CEA1-DF6B3A83C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4EA0F-FBDE-52B5-601D-5FE3FFA13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number of attendances compared to simulated attendances may vary due to the differences in team allocation shown in slides 6 &amp;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C084D-33D5-B63A-0187-867D8A63F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19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A18D1-980D-261A-2D8F-D4A5702C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483FC-AFB1-1F3A-CF15-16BC9C3C0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3E5A8-60C5-780E-7B92-7FEB1CF5E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A3D4-2EB0-16EC-B4A4-83E3BA39C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986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B33C7-CD18-FD92-CECD-A8740DC38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D824A-8AA2-37D2-103B-A4D164997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98EBC-ECC7-B13F-7C34-3824E6823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BB450-A54A-2BB9-3100-0F3B2A17C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930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A9D1-863E-EFA0-1F7E-2B165F53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B8188-85CE-D188-B050-DDD586AC8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A6DF3-EA11-87ED-F2B7-A8ACA4660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632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9A423-54E5-2BC4-A155-ACD80C914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8412F-989E-328E-906D-837F2F018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2D42D-F2F1-FB69-5DF5-63F91C5C2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number of attendances compared to simulated attendances may vary due to the differences in team allocation shown in slides 6 &amp;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ACD8-BDD3-8B7C-5D17-8431418EB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3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FC25-2A19-89B3-BCB7-23715F6E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D5A7D-50C5-DDC1-ED81-957FE5B3B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48C4A-140A-C26F-88CB-DD3B8604C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FA8FF-8CD8-80E9-C333-6CFB55200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045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170C-45A8-F127-18D1-A15003CBB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746D39-E250-8E25-1D2E-B0383E129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FA772-CA66-9429-F207-7C88BD8D2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A504-A895-11AE-F54E-3102B0DEC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161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F120-66F1-F72C-6F64-63AB7BD2D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FF99F-4561-1938-6652-BFC44A1C9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D209E-D90D-C7AA-B915-F292F59A4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1754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B799D-B5EB-894C-ACEA-626146BCB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B28493-4EE4-EF70-0683-9180C00AB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81B0F-0143-8063-B8E1-F53D17C6F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number of attendances compared to simulated attendances may vary due to the differences in team allocation shown in slides 6 &amp;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B9CAB-4C39-6816-FE0A-C6DC142B3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2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NRP adds on average 3 hours to the length of time NORS teams spend at a DCD abdo only donor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99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39F50-FE54-966E-6996-2C6E67981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7551D-27E0-2626-AE4B-74D6A957D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DB930-23C2-EABF-0C93-055707EF7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BC00-7343-1045-BE4A-1D5239CB6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635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5839A-2E5C-BED4-4DDA-75C024763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D72DC-D580-7B39-C15D-3C4A050F3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358E4E-B593-601D-88AF-D5FA3D08E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09771-CB7B-20D3-3547-BF22716EE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1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42C98-A788-8F01-9B59-53F72BD3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DE03F-5D67-C71B-A1D4-07CD4465E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D010E-DE48-3858-75A2-6A4096386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328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3756-122A-1BAC-5156-511031530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5E586-DC59-8AF4-88AA-99D8AF835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29933-DE5F-3841-16E7-EE52AFC34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8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52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96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9092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9ACC-5722-17F8-D8C0-D060372A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B03DF-7AF0-01E1-F10E-60B8A101D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57B95-AEA8-D1A0-719A-CB9DFB536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5230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3FA5F-35BC-9FBC-4024-BAD715E9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AF6E7-027F-0226-4D4D-30EA79275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23823-7421-9D6B-2344-78AB62465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588-8C69-B7DB-F022-19EB9BA87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47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716B-CCB4-12FC-77B5-04A5B45FE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8BB0F-A29A-40BF-898F-76A2ADCED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0D637-BE36-E9C3-FEA6-F6F3F7040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26976-7B0D-4D24-6E49-0FF962415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7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how the mobilisation of NORS teams differed under the proposed modelling, for the abdominal attendances the team would have been the same in 88 (49%) of cases – so a different team deployed 51% of the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9615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704D-05D4-49ED-23B3-421366CD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CF97D-8C96-428B-240E-41A77DE08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1AFF2-80EF-F0F2-18B5-100A49677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6074-4C96-8F73-3853-5FBB47DA1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639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584C8-63A5-7B03-011E-7D4E43FF9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B77A4-8621-E665-3296-AE1998686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2789C-34D3-AF54-CD76-D0CF8BA2A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385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F37DD-1494-28C2-1179-B897609A4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CF448-C013-B367-0DC5-DD411F852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B7C7E-FA91-B24E-483E-320D5086D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9B81A-2FAE-A870-74DA-BCCFFAB35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46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05739-BA4F-B2EF-46FD-B0B99AD3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1CFD6-A061-C20A-BFA3-59A535B68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049EF-D8C1-8C7D-B628-DD1C936DB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E00A-154B-98EA-2AFA-F5D55EFD2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057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A73A5-DF2A-B1AF-7542-AC7EEFEF3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94872-78D6-475A-D643-49DB29E56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AFE12-5008-AC95-5BAA-8B3A037D4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6577-AF69-ADE2-A5A9-AB9268205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69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649E1-9701-2188-08E4-8925ED55B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7DB0F-25C0-3905-D560-086E9A609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22AEF-714F-BF20-9D2C-7C01F9552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631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F9A8-C413-DA16-80EC-7E9FCDC7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140AA-C09F-9B5E-6E41-D53F21EB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63C89-38B8-0142-3E28-CECA454CF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8FEA-2D1E-B8FB-3EB1-2B89BB8EB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654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CE311-FEC2-1BCA-4906-163065008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1D316-575F-CA53-8C86-1FA7AF4AC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03CF9-D47B-CC9F-BC07-CDA8F58DE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18E9-1BA6-1A0E-04B6-2580250A8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79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7C573-ED94-BA2D-36C4-D07FC7C34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7F2AF-5B39-3307-20C7-7E8C451E9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EDDE1-5893-B2C8-379F-B6DB36354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5EA4A-C694-9310-70D1-C767FE73D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84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AF58A-045D-4B3C-C6E5-43787684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D5179-ED18-8394-8B72-179E01D09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B5A09-7769-9C26-8BA8-D9C44C260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61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how the mobilisation of NORS teams differed under the proposed modelling, for the cardiothoracic attendances the team would have been the same in 37 (66%) of cases (lower than last round of modelling at 89% the same)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9721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306-22BE-8491-3B5E-68614787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0F5AF-A958-B007-0CAB-41885BA21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230A10-335F-7EFC-8486-064460A1B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22110-AC7F-6982-2DCC-E4CC307BC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485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55AD-7D13-093D-15F4-B4F449CE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586CF-4FB1-1C96-6755-F4398ED91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C165B-3240-11E1-7C61-55FB9CBA1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7EFE2-B170-6028-4751-ACF676C57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961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30A4-5F5A-76D7-2E71-9BE43CFA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AC0E0-B28C-C151-F391-0475C285E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8E500-3B05-60CB-FAF9-B071831FE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78378-5E6A-A86C-D4A7-E3D50ED15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621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1C28-B24A-9846-BB2F-BBBCB091B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35919-AFBE-0C42-A8A9-1F85BFA97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91208-9082-3D1B-FD23-B695A60DA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1297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EDEB-B16F-8951-84D3-2FA54CCA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BE33D-E170-5964-421F-6B0661EF3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AC915-EFE4-A877-C175-219985777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46BFA-CB1E-9347-9B5C-A9A8CFA71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5038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6135-E857-8146-70B8-3D5CD0F9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6852A-1898-B81E-795F-7172729F4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2A802-BEC5-E0F0-F7E1-F4065848B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C7C65-B7DF-BAC2-A1E4-11ADE1A86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8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B7150-7F3D-1320-BCCA-76C32B78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6993A-BDE4-FF01-26C5-9F8ED80B9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43CA1-7332-F5ED-F387-B32D3BDCE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4FF8D-58CB-581B-3DC8-60234DA42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921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2CF5B-A9CF-7B41-AEFB-06E537EB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DC89A-7C54-83D6-3116-B3AC0656D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69693-7385-9CD2-93FA-E516EBE0E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117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4F216-B4B6-6051-C312-6F50CDEE6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B8C1D-086F-66A4-D1EF-88A0A1FE6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2E644-4078-FC1E-6B46-EB4038E26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523D7-E9AE-7217-CD29-A3D1BBDE0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787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02D18-A333-9CE5-2EB0-5EF13548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6D8D5-00CB-8492-913F-37A2A99C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8CA36-BB26-F5D3-1B49-1AB40E041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2986-CACD-B1EE-53B7-9924D6F7C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8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B9ADC-505D-5EC6-18B9-2A29107E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77DF9-C446-657B-4952-34163C9A1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01C6F-CD11-E6E9-AD46-7B1471FCA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Extrapolated up to a year of data would suggest a saving of 28 flights over a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0514F-ECA0-DF1A-738B-D4DEF694C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BBD14-7FD4-4B73-A075-3F40CC8F7F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916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F5547-190B-CBAC-BFA5-6CE47264C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F26DC-2F84-056D-AED4-9953EAA7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4240B-16E8-4CB3-B772-054AC0F33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2B190-5174-287C-7235-B26033FF4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775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7CEFE-4FE1-CD96-4AC4-F86B9244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77882-23B9-9D1A-E96A-9A8F112C0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F2620-1F39-DF15-7639-77E95DB8F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865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F117F-8AFD-56D5-6287-16688ED6B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FD61E-E0EF-BAEF-FF1C-2D91A6505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F0F83-5987-C3D0-7D8D-209DA8280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64AF8-D03E-047C-E931-F355344C4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086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D4A34-41B1-753D-312B-EA13D84C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55C72-45CF-F62D-31C2-8060EE441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70BD6-7CC8-A369-EC7A-9DCE8188C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5A990-C8F0-1C34-8B65-05B88F102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925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6E8B4-69DE-5C4A-317E-05E531E5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51F8B-DC77-D338-356F-FB10506AF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BA9CA-BDF1-9AFA-DD1D-7F189E32C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ACF0E-D355-FC94-2BE9-0F5D1AC62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450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72065-0C0C-ABDB-744A-C7D09EB9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9DE83-C515-FA85-DA42-351B24ED5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03EE6-554B-EB79-2BA1-71E8DDE01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71196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330C4-137F-7B3E-909E-099ECB36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215C2-C1EC-3518-52CB-ADA7D2259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0B449-D24C-36F3-CE55-BEA13C60D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5D671-EB38-8919-7859-5C331ED11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775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A1C65-7357-489C-4D59-89B55D94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C18CB-A9F5-E7DE-7B4C-67476412B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69C1F-6FD0-269D-83D7-BF2588450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21862-3652-4F4A-0DDA-D567EC004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6673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A30E6-B2D7-4393-C374-2FCF1F25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E70A6-2839-BAD6-6EE7-F02055FFE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B6CB5-E42D-1189-29D1-3C98BF92B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B9B5F-C0E1-46EA-B4C3-1ADA568F5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148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10C0-8BCD-6092-DE06-28D28C1D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06A7B-0B93-9335-8EB2-474C03DA9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E3A74-3751-8317-45A6-4FA2CBF0E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8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DCAB-C6FB-65D8-8ABA-FD96F7A25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587710-33EA-93CB-1CCF-A5B11DE4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C88EA-6413-0B96-DCCF-96098A9DC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1255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356BF-ADDE-811B-A35A-193ACFE7F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906A1-7465-02B0-8EAB-5F1DC6906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74C94-D23F-E859-53D7-D6BE8842D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CF58-F605-CB07-E7A3-9B0D821FC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63552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E0C7-071D-0472-C68B-71198EDD0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7DD0B-10E9-8C6D-212F-06D012622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54A84-B3AA-B7B1-FE59-A155102AC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56FFE-92D6-071E-574C-B37B83D9F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2251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46CE6-88AD-BBCF-D52F-5B1524624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47CCD-66B6-B11A-7552-3BDDD40A1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D6D4A-D1A8-ADFF-EA99-0F183964F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Actual number of attendances compared to simulated attendances may vary due to the differences in team allocation shown in slides 6 &amp; 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6561-0961-693E-408B-98EA128A5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F409-6040-4CA0-A8AA-7A152E637E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994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33CA-9CEC-3C66-1197-CA65282E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F5C52-2D67-8368-91E9-C13FF7CFD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332B0-3EFA-8B6A-BE37-400EDECB0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7203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50B7-8791-3BD5-E13A-A1A9790D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A4DAD-57E8-F185-C340-99D94B5C3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B9677-EC2F-D67F-2E8A-EFE834C74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5102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653D-1AF4-BC63-15D3-DC86FFA02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C7812-5681-96CB-1BAC-EBC0AEF0C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87B94-ED36-9339-26AD-A14538D9D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45311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28EE-7CAF-18DD-8F93-7C4B14BD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5B0BA-D7D3-5658-A928-FC3B46E09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BE1BA-A3A8-1FE3-8A50-072D4AAC0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6501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578D0-1CAA-8087-BD0A-5390BA64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4EF8D-014C-F369-5BA1-F92AF128F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1E79D-CFDC-FEEA-0933-EF972C523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08156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45419-A8F8-1A16-5453-5CC4DAD09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655A0-CDE7-CBCB-ED04-1206AD8A5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F835D-CA8D-4DD8-1EE9-12AE4BB98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031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0CB8D-98B8-5E4E-6625-6A2F91C1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74C21-08EB-6C43-88EF-0F7E7B5DB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54CB3-0D8F-8589-1D29-BC717CB3E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65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 v modelled NORS departure from base times. – total is different due to not all RTI forms being returned at the point of running the report (4</a:t>
            </a:r>
            <a:r>
              <a:rPr lang="en-GB" baseline="30000" dirty="0"/>
              <a:t>th</a:t>
            </a:r>
            <a:r>
              <a:rPr lang="en-GB" dirty="0"/>
              <a:t> Sept)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6F409-6040-4CA0-A8AA-7A152E637ED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877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2D66C-E77D-643D-FD5F-E3B32C60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4F801-AB16-6A9B-016D-FD11C3474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9581E-DE47-C3F3-1251-6F0BF82C5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881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F2E67-148C-8F0D-BE4A-6B59F009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C36D0-4C03-D441-AB60-30E85F409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42D12-1233-DE0B-5CFF-F05D8C83B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0541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1FEEA-C6A9-B92E-038F-8818C977F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A0623-25F4-C61C-3E97-57C4A678B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CF957-D224-C6D1-0377-5F76BD07F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27550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3453-F076-F4BB-A1E2-669783B6B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F589A-3887-3A7E-CDB6-345748113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6D285-3E95-E7B3-1F4F-78BD83E06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77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E76F4-DABC-D8B3-94AB-A5D1819F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BA37C-39E1-A286-5C53-288B6785E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BBEDF-949F-8B17-009F-4F51DF2E8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68996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C1C5B-6546-BCB8-C2A4-46EB805D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4DF0E-0152-046C-59E7-5156B34DC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1B007-96D6-6EC9-B827-BDFCA25C9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7818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2287F-2286-AFD2-742D-BE0F76AB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D4AFA-A2CA-6454-2EB3-A433ADB48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8B8DB-3000-517A-CEB1-6AB401A23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7584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D7CB-0352-7274-F668-E8EB0546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44DFE-6BD2-0F73-12EC-1569EB787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B68DD-9B63-6E42-20D3-DF428F59B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637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4FF3D-06FC-8D82-59A0-D4ABCB455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69DCB-FB5E-C9D5-2235-9F80636D1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0CE5E-5905-FA8A-CC34-F26AE0D9F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3662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9B4C0-9FAD-151E-2BF1-B6DDF4A8F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B6691-5010-24A7-6F05-C67EF3563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63504-80EA-2E96-D39C-2A8694F4C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1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798B-DD8B-4789-8C0E-CCEB901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D285FC-6478-44F9-9608-E89E3F77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DFD-377B-42A6-8411-FCF8E4D8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7E449-968B-4459-8830-0CF28F5B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CBA41-3B6F-4557-85C8-BB10643C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BF08-51D9-4E0D-A180-855AEFFD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81A18-0A00-4F04-9BB5-75AB10C3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BFB8C-B87D-4592-A9BE-07F0A5BE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189D1E-7CA2-4CC2-A35C-5DF6986F4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5D9760-624B-4D33-9853-AC71AAA87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677863"/>
            <a:ext cx="8513762" cy="9636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12" descr="CEQ">
            <a:extLst>
              <a:ext uri="{FF2B5EF4-FFF2-40B4-BE49-F238E27FC236}">
                <a16:creationId xmlns:a16="http://schemas.microsoft.com/office/drawing/2014/main" id="{0FCF6B79-F907-2F0C-BB7F-DF2D6D7109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3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33A5-5B62-421B-9C7F-657FBA7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53A61-ABCF-4DCA-AA16-629AC8F7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2BB-FEA1-4C10-9E17-4440644174E0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C666D-F943-4E3E-8A6A-1B3603AB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9F686-732A-48F7-A298-2BA960E7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023-E3F7-4EE7-81BC-417B45D2A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7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pink background&#10;&#10;Description automatically generated">
            <a:extLst>
              <a:ext uri="{FF2B5EF4-FFF2-40B4-BE49-F238E27FC236}">
                <a16:creationId xmlns:a16="http://schemas.microsoft.com/office/drawing/2014/main" id="{FE2FFFFC-C6BC-C9ED-D289-235BE3D49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6162E1-E324-C184-6905-7DA39DE4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438906"/>
            <a:ext cx="10548939" cy="763699"/>
          </a:xfrm>
          <a:prstGeom prst="rect">
            <a:avLst/>
          </a:prstGeom>
        </p:spPr>
        <p:txBody>
          <a:bodyPr/>
          <a:lstStyle>
            <a:lvl1pPr algn="l">
              <a:defRPr sz="4800" b="1" cap="none">
                <a:solidFill>
                  <a:srgbClr val="6E2C6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6B002C-AB73-B5A6-2E86-BFF18EE87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4225755"/>
            <a:ext cx="10548939" cy="6696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rgbClr val="12121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nk heart with black background&#10;&#10;Description automatically generated">
            <a:extLst>
              <a:ext uri="{FF2B5EF4-FFF2-40B4-BE49-F238E27FC236}">
                <a16:creationId xmlns:a16="http://schemas.microsoft.com/office/drawing/2014/main" id="{7C428884-CCA6-58C7-A02C-108716BF9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63" y="4944546"/>
            <a:ext cx="3639189" cy="2575958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9EE45A-E5A8-860A-EEDA-8332A89A9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7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2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925">
                <a:solidFill>
                  <a:schemeClr val="accent1">
                    <a:lumMod val="75000"/>
                  </a:schemeClr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798B-DD8B-4789-8C0E-CCEB901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D285FC-6478-44F9-9608-E89E3F77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2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925">
                <a:solidFill>
                  <a:schemeClr val="accent1">
                    <a:lumMod val="75000"/>
                  </a:schemeClr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B488FF-0B7B-48C4-8FDA-C79690526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A298-C3F3-4102-9503-F5CAE78A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C3EF-333B-4089-92F0-F55D3899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C051-3D0A-46FD-ABFF-9DD276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2A79-C783-4642-86CD-0E090E40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6655AB-8653-4EF7-A96C-F779B0999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08A-D01B-47DF-A45D-07C45A59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7D6DA-38A8-437C-82F8-0BB6613E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925">
                <a:solidFill>
                  <a:schemeClr val="accent1">
                    <a:lumMod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1FA3-E21A-494D-AB66-C7CCAD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8C0C-4D48-4F65-82D4-97AFFE83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40D380-192E-47CC-B5F3-D8C2641A3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651-E98B-4D1B-A199-D8F3E1D8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5323-64B4-4482-8E1B-2CC9E2FC64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2pPr marL="650081" indent="-278606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8688" indent="-185738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00163" indent="-185738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1638" indent="-185738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82CD-B840-4C85-AAAD-4C0F249867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650081" indent="-278606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1556" indent="-278606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597" indent="-232172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8072" indent="-232172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BA051-B7E8-428A-8725-3E1C7AA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0C42-2B21-4BE3-95CB-489EEBE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5F0787-1F16-4768-ABC4-1D13B50E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2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8AD63D-F8C4-42DF-AC62-406FE04D9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2" y="1"/>
            <a:ext cx="5197072" cy="6858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A72E4D-A7BB-4C93-A3B4-43C0F30AB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839" y="1445419"/>
            <a:ext cx="5654073" cy="8890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FEAE33-5F37-4727-A90F-BBD28BFFE5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2918" y="3155950"/>
            <a:ext cx="5654073" cy="2446338"/>
          </a:xfrm>
        </p:spPr>
        <p:txBody>
          <a:bodyPr/>
          <a:lstStyle>
            <a:lvl1pPr marL="0" indent="0">
              <a:buNone/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FFB36-5E89-45E0-8114-7A70E8C6C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2FB4A-8739-4BAE-9BF7-63E1E3B4B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8" y="6310981"/>
            <a:ext cx="3738038" cy="32819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B488FF-0B7B-48C4-8FDA-C7969052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6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0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70FD47-281E-FA6D-C875-3D1DB69AD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12" descr="CEQ">
            <a:extLst>
              <a:ext uri="{FF2B5EF4-FFF2-40B4-BE49-F238E27FC236}">
                <a16:creationId xmlns:a16="http://schemas.microsoft.com/office/drawing/2014/main" id="{A4A125A3-B9B6-D2A9-A063-53F45919D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NHSBT logo">
            <a:extLst>
              <a:ext uri="{FF2B5EF4-FFF2-40B4-BE49-F238E27FC236}">
                <a16:creationId xmlns:a16="http://schemas.microsoft.com/office/drawing/2014/main" id="{A34DEC93-99F3-CCF6-EDA3-2BB5CBF38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5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FFC-8597-4AB6-8C6E-2F53EC07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550498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924C-0019-4E08-A56A-9513EE6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AB1D-4C06-47FB-8B68-C88DEE22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A29C61-177E-4E5A-8338-BC425F097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E5B2D8-E9BF-4FAA-B1E0-A30B3A4E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49525"/>
            <a:ext cx="10515600" cy="3297238"/>
          </a:xfrm>
        </p:spPr>
        <p:txBody>
          <a:bodyPr>
            <a:normAutofit/>
          </a:bodyPr>
          <a:lstStyle>
            <a:lvl1pPr marL="0" indent="0" algn="l">
              <a:buSzPct val="40000"/>
              <a:buFontTx/>
              <a:buNone/>
              <a:defRPr sz="19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179B-C30A-4E32-8418-15EA5591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FAE9-F24F-4CE1-BE36-5405EC8B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25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8619C-A0D9-4DB1-9D0A-264A3D7B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52A9-938A-4A61-A00C-A8E6E04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12AA-E58C-4C67-91B4-9DD9B06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6E44A7-9145-4235-8B77-3D0DDB831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DFD-377B-42A6-8411-FCF8E4D8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7E449-968B-4459-8830-0CF28F5B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704154"/>
            <a:ext cx="6172201" cy="4873625"/>
          </a:xfrm>
        </p:spPr>
        <p:txBody>
          <a:bodyPr/>
          <a:lstStyle>
            <a:lvl1pPr marL="0" indent="0"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CBA41-3B6F-4557-85C8-BB10643C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BF08-51D9-4E0D-A180-855AEFFD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81A18-0A00-4F04-9BB5-75AB10C3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189D1E-7CA2-4CC2-A35C-5DF6986F4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9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>
            <a:extLst>
              <a:ext uri="{FF2B5EF4-FFF2-40B4-BE49-F238E27FC236}">
                <a16:creationId xmlns:a16="http://schemas.microsoft.com/office/drawing/2014/main" id="{97F61FC8-CABD-4B90-BE21-AEFF3CFF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3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742E3E-7657-4265-9675-2215434B9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443" y="3189288"/>
            <a:ext cx="8513762" cy="101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5">
                <a:solidFill>
                  <a:srgbClr val="005EA4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275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75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75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75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25F666-E45F-4E9A-B53E-33BA99478E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1" y="401231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5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798B-DD8B-4789-8C0E-CCEB901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D285FC-6478-44F9-9608-E89E3F77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1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798B-DD8B-4789-8C0E-CCEB901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2FB4A-8739-4BAE-9BF7-63E1E3B4B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45239"/>
            <a:ext cx="3738038" cy="32819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B488FF-0B7B-48C4-8FDA-C7969052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21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A298-C3F3-4102-9503-F5CAE78A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C3EF-333B-4089-92F0-F55D3899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C051-3D0A-46FD-ABFF-9DD276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2A79-C783-4642-86CD-0E090E40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B385-4851-4E2F-A52B-C9082842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6655AB-8653-4EF7-A96C-F779B0999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0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A298-C3F3-4102-9503-F5CAE78A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C3EF-333B-4089-92F0-F55D3899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C051-3D0A-46FD-ABFF-9DD276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2A79-C783-4642-86CD-0E090E40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B385-4851-4E2F-A52B-C9082842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6655AB-8653-4EF7-A96C-F779B0999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1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08A-D01B-47DF-A45D-07C45A59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7D6DA-38A8-437C-82F8-0BB6613E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1FA3-E21A-494D-AB66-C7CCAD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8C0C-4D48-4F65-82D4-97AFFE83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5290-BC0C-4D61-A1CF-F4382152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40D380-192E-47CC-B5F3-D8C2641A3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49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651-E98B-4D1B-A199-D8F3E1D8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5323-64B4-4482-8E1B-2CC9E2FC64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latin typeface="+mj-lt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82CD-B840-4C85-AAAD-4C0F249867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Ø"/>
              <a:defRPr>
                <a:latin typeface="+mj-lt"/>
              </a:defRPr>
            </a:lvl2pPr>
            <a:lvl3pPr marL="1257300" indent="-342900">
              <a:buFont typeface="Wingdings" panose="05000000000000000000" pitchFamily="2" charset="2"/>
              <a:buChar char="Ø"/>
              <a:defRPr>
                <a:latin typeface="+mj-lt"/>
              </a:defRPr>
            </a:lvl3pPr>
            <a:lvl4pPr marL="1657350" indent="-285750">
              <a:buFont typeface="Wingdings" panose="05000000000000000000" pitchFamily="2" charset="2"/>
              <a:buChar char="Ø"/>
              <a:defRPr>
                <a:latin typeface="+mj-lt"/>
              </a:defRPr>
            </a:lvl4pPr>
            <a:lvl5pPr marL="2114550" indent="-285750">
              <a:buFont typeface="Wingdings" panose="05000000000000000000" pitchFamily="2" charset="2"/>
              <a:buChar char="Ø"/>
              <a:defRPr>
                <a:latin typeface="+mj-lt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BA051-B7E8-428A-8725-3E1C7AA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0C42-2B21-4BE3-95CB-489EEBE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CC47-9E1C-4CDF-B841-D7FF94AC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5F0787-1F16-4768-ABC4-1D13B50E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8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8AD63D-F8C4-42DF-AC62-406FE04D9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1" y="1"/>
            <a:ext cx="5197072" cy="6858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A72E4D-A7BB-4C93-A3B4-43C0F30AB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839" y="1445419"/>
            <a:ext cx="5654072" cy="889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FEAE33-5F37-4727-A90F-BBD28BFFE5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2918" y="3155950"/>
            <a:ext cx="5654072" cy="2446338"/>
          </a:xfrm>
        </p:spPr>
        <p:txBody>
          <a:bodyPr/>
          <a:lstStyle>
            <a:lvl1pPr marL="0" indent="0">
              <a:buNone/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FFB36-5E89-45E0-8114-7A70E8C6C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pic>
        <p:nvPicPr>
          <p:cNvPr id="15" name="Picture 12" descr="CEQ">
            <a:extLst>
              <a:ext uri="{FF2B5EF4-FFF2-40B4-BE49-F238E27FC236}">
                <a16:creationId xmlns:a16="http://schemas.microsoft.com/office/drawing/2014/main" id="{73096044-6500-4773-ADE5-6FA2C09D89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294383" y="6340475"/>
            <a:ext cx="375284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5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EAA5-2A17-417B-8C58-ED2BE4C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238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12" descr="CEQ">
            <a:extLst>
              <a:ext uri="{FF2B5EF4-FFF2-40B4-BE49-F238E27FC236}">
                <a16:creationId xmlns:a16="http://schemas.microsoft.com/office/drawing/2014/main" id="{1CE9AA59-141F-488B-B8AA-A25FD457D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315165" y="6340475"/>
            <a:ext cx="375284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91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FFC-8597-4AB6-8C6E-2F53EC07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04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924C-0019-4E08-A56A-9513EE6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AB1D-4C06-47FB-8B68-C88DEE22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80192-A7CA-4519-ABCA-8E7557B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A29C61-177E-4E5A-8338-BC425F097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E5B2D8-E9BF-4FAA-B1E0-A30B3A4E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49525"/>
            <a:ext cx="10515600" cy="3297238"/>
          </a:xfrm>
        </p:spPr>
        <p:txBody>
          <a:bodyPr>
            <a:normAutofit/>
          </a:bodyPr>
          <a:lstStyle>
            <a:lvl1pPr marL="0" indent="0" algn="l">
              <a:buSzPct val="40000"/>
              <a:buFontTx/>
              <a:buNone/>
              <a:defRPr sz="2400">
                <a:latin typeface="+mj-lt"/>
              </a:defRPr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179B-C30A-4E32-8418-15EA5591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FAE9-F24F-4CE1-BE36-5405EC8B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8619C-A0D9-4DB1-9D0A-264A3D7B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52A9-938A-4A61-A00C-A8E6E04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12AA-E58C-4C67-91B4-9DD9B06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AA872-353F-441C-97E4-CC8F789F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6E44A7-9145-4235-8B77-3D0DDB831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8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DFD-377B-42A6-8411-FCF8E4D8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7E449-968B-4459-8830-0CF28F5B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CBA41-3B6F-4557-85C8-BB10643C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BF08-51D9-4E0D-A180-855AEFFD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81A18-0A00-4F04-9BB5-75AB10C3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BFB8C-B87D-4592-A9BE-07F0A5BE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189D1E-7CA2-4CC2-A35C-5DF6986F4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6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2595-9E89-46E7-9788-8AC51B71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4201B-F1C1-4C16-B7C5-81A012BC8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E6985-5526-43A4-BE38-6D1B45E6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FA3D-DA8E-447F-9AC6-79287DB5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2A19-BF66-4169-8319-E0E3FDE0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9B2516-9079-47F6-A696-2807C7568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1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757FA-C0AC-4C47-97D4-4A61466C5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B6911-B3B9-466D-953F-64B1B90BD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99CEF-2A9C-4D0E-917A-3BEC3E78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ED243-023C-4C22-9181-9AB6E25D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BEA8-8CEE-4D84-82D5-8F77B298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DAEB12-ECD0-46EF-B611-7182EFC4A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784" y="4790100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08A-D01B-47DF-A45D-07C45A59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7D6DA-38A8-437C-82F8-0BB6613E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1FA3-E21A-494D-AB66-C7CCAD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8C0C-4D48-4F65-82D4-97AFFE83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5290-BC0C-4D61-A1CF-F4382152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40D380-192E-47CC-B5F3-D8C2641A3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1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12" descr="CEQ">
            <a:extLst>
              <a:ext uri="{FF2B5EF4-FFF2-40B4-BE49-F238E27FC236}">
                <a16:creationId xmlns:a16="http://schemas.microsoft.com/office/drawing/2014/main" id="{1CE9AA59-141F-488B-B8AA-A25FD457D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294383" y="6340475"/>
            <a:ext cx="375284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5D9760-624B-4D33-9853-AC71AAA87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677863"/>
            <a:ext cx="8513762" cy="9636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25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33A5-5B62-421B-9C7F-657FBA7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53A61-ABCF-4DCA-AA16-629AC8F7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2BB-FEA1-4C10-9E17-4440644174E0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C666D-F943-4E3E-8A6A-1B3603AB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9F686-732A-48F7-A298-2BA960E7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023-E3F7-4EE7-81BC-417B45D2A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521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798B-DD8B-4789-8C0E-CCEB901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D285FC-6478-44F9-9608-E89E3F77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8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B488FF-0B7B-48C4-8FDA-C79690526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A298-C3F3-4102-9503-F5CAE78A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C3EF-333B-4089-92F0-F55D3899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C051-3D0A-46FD-ABFF-9DD276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2A79-C783-4642-86CD-0E090E40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6655AB-8653-4EF7-A96C-F779B0999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4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08A-D01B-47DF-A45D-07C45A59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7D6DA-38A8-437C-82F8-0BB6613E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1FA3-E21A-494D-AB66-C7CCAD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8C0C-4D48-4F65-82D4-97AFFE83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40D380-192E-47CC-B5F3-D8C2641A3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4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651-E98B-4D1B-A199-D8F3E1D8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5323-64B4-4482-8E1B-2CC9E2FC64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82CD-B840-4C85-AAAD-4C0F249867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BA051-B7E8-428A-8725-3E1C7AA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0C42-2B21-4BE3-95CB-489EEBE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5F0787-1F16-4768-ABC4-1D13B50E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5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8AD63D-F8C4-42DF-AC62-406FE04D9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1" y="1"/>
            <a:ext cx="5197072" cy="6858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A72E4D-A7BB-4C93-A3B4-43C0F30AB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839" y="1445419"/>
            <a:ext cx="5654072" cy="889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FEAE33-5F37-4727-A90F-BBD28BFFE5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2918" y="3155950"/>
            <a:ext cx="5654072" cy="2446338"/>
          </a:xfrm>
        </p:spPr>
        <p:txBody>
          <a:bodyPr/>
          <a:lstStyle>
            <a:lvl1pPr marL="0" indent="0">
              <a:buNone/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FFB36-5E89-45E0-8114-7A70E8C6C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5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412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70FD47-281E-FA6D-C875-3D1DB69AD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7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651-E98B-4D1B-A199-D8F3E1D8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5323-64B4-4482-8E1B-2CC9E2FC64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82CD-B840-4C85-AAAD-4C0F249867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BA051-B7E8-428A-8725-3E1C7AA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0C42-2B21-4BE3-95CB-489EEBE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CC47-9E1C-4CDF-B841-D7FF94AC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5F0787-1F16-4768-ABC4-1D13B50E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44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12" descr="CEQ">
            <a:extLst>
              <a:ext uri="{FF2B5EF4-FFF2-40B4-BE49-F238E27FC236}">
                <a16:creationId xmlns:a16="http://schemas.microsoft.com/office/drawing/2014/main" id="{A4A125A3-B9B6-D2A9-A063-53F45919D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NHSBT logo">
            <a:extLst>
              <a:ext uri="{FF2B5EF4-FFF2-40B4-BE49-F238E27FC236}">
                <a16:creationId xmlns:a16="http://schemas.microsoft.com/office/drawing/2014/main" id="{A34DEC93-99F3-CCF6-EDA3-2BB5CBF38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08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FFC-8597-4AB6-8C6E-2F53EC07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0499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924C-0019-4E08-A56A-9513EE6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AB1D-4C06-47FB-8B68-C88DEE22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A29C61-177E-4E5A-8338-BC425F097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E5B2D8-E9BF-4FAA-B1E0-A30B3A4E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49525"/>
            <a:ext cx="10515600" cy="3297238"/>
          </a:xfrm>
        </p:spPr>
        <p:txBody>
          <a:bodyPr>
            <a:normAutofit/>
          </a:bodyPr>
          <a:lstStyle>
            <a:lvl1pPr marL="0" indent="0" algn="l">
              <a:buSzPct val="40000"/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2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179B-C30A-4E32-8418-15EA5591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FAE9-F24F-4CE1-BE36-5405EC8B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8619C-A0D9-4DB1-9D0A-264A3D7B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52A9-938A-4A61-A00C-A8E6E04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12AA-E58C-4C67-91B4-9DD9B06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6E44A7-9145-4235-8B77-3D0DDB831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4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DFD-377B-42A6-8411-FCF8E4D8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7E449-968B-4459-8830-0CF28F5B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704152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CBA41-3B6F-4557-85C8-BB10643C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BF08-51D9-4E0D-A180-855AEFFD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81A18-0A00-4F04-9BB5-75AB10C3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189D1E-7CA2-4CC2-A35C-5DF6986F4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>
            <a:extLst>
              <a:ext uri="{FF2B5EF4-FFF2-40B4-BE49-F238E27FC236}">
                <a16:creationId xmlns:a16="http://schemas.microsoft.com/office/drawing/2014/main" id="{97F61FC8-CABD-4B90-BE21-AEFF3CFF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1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742E3E-7657-4265-9675-2215434B9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442" y="3189288"/>
            <a:ext cx="8513763" cy="101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5EA4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800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800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800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800">
                <a:solidFill>
                  <a:srgbClr val="005EA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25F666-E45F-4E9A-B53E-33BA99478E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85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33A5-5B62-421B-9C7F-657FBA7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53A61-ABCF-4DCA-AA16-629AC8F7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2BB-FEA1-4C10-9E17-4440644174E0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C666D-F943-4E3E-8A6A-1B3603AB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9F686-732A-48F7-A298-2BA960E7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023-E3F7-4EE7-81BC-417B45D2A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16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8AD63D-F8C4-42DF-AC62-406FE04D9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1" y="1"/>
            <a:ext cx="5197072" cy="6858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A72E4D-A7BB-4C93-A3B4-43C0F30AB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839" y="1445419"/>
            <a:ext cx="5654072" cy="889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FEAE33-5F37-4727-A90F-BBD28BFFE5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2918" y="3155950"/>
            <a:ext cx="5654072" cy="2446338"/>
          </a:xfrm>
        </p:spPr>
        <p:txBody>
          <a:bodyPr/>
          <a:lstStyle>
            <a:lvl1pPr marL="0" indent="0">
              <a:buNone/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FFB36-5E89-45E0-8114-7A70E8C6C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pic>
        <p:nvPicPr>
          <p:cNvPr id="6" name="Picture 12" descr="CEQ">
            <a:extLst>
              <a:ext uri="{FF2B5EF4-FFF2-40B4-BE49-F238E27FC236}">
                <a16:creationId xmlns:a16="http://schemas.microsoft.com/office/drawing/2014/main" id="{E3B54F41-F4E8-B79D-CFB9-BF8E034A12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EAA5-2A17-417B-8C58-ED2BE4C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61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FFC-8597-4AB6-8C6E-2F53EC07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04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924C-0019-4E08-A56A-9513EE6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AB1D-4C06-47FB-8B68-C88DEE22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80192-A7CA-4519-ABCA-8E7557B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A29C61-177E-4E5A-8338-BC425F097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E5B2D8-E9BF-4FAA-B1E0-A30B3A4E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49525"/>
            <a:ext cx="10515600" cy="3297238"/>
          </a:xfrm>
        </p:spPr>
        <p:txBody>
          <a:bodyPr>
            <a:normAutofit/>
          </a:bodyPr>
          <a:lstStyle>
            <a:lvl1pPr marL="0" indent="0" algn="l">
              <a:buSzPct val="40000"/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179B-C30A-4E32-8418-15EA5591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FAE9-F24F-4CE1-BE36-5405EC8B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8619C-A0D9-4DB1-9D0A-264A3D7B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52A9-938A-4A61-A00C-A8E6E04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08/05/2026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12AA-E58C-4C67-91B4-9DD9B06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AA872-353F-441C-97E4-CC8F789F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6E44A7-9145-4235-8B77-3D0DDB831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C621-16F5-4456-8016-419C6C67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272F-6422-4E6F-B594-20F793F4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D94D-F10F-4283-ADCB-2EBADC92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A339-DD58-41A6-801B-4E6FCC73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7CB5-C9B1-4107-A75F-6475553F4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2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5EA4"/>
        </a:buClr>
        <a:buSzPct val="50000"/>
        <a:buFont typeface="Wingdings" panose="05000000000000000000" pitchFamily="2" charset="2"/>
        <a:buNone/>
        <a:defRPr sz="36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C621-16F5-4456-8016-419C6C67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640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272F-6422-4E6F-B594-20F793F4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D94D-F10F-4283-ADCB-2EBADC92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A339-DD58-41A6-801B-4E6FCC73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7CB5-C9B1-4107-A75F-6475553F4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12" descr="CEQ">
            <a:extLst>
              <a:ext uri="{FF2B5EF4-FFF2-40B4-BE49-F238E27FC236}">
                <a16:creationId xmlns:a16="http://schemas.microsoft.com/office/drawing/2014/main" id="{B2EC9A1C-370C-8BF8-F6FB-38B037A36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42950" rtl="0" eaLnBrk="1" latinLnBrk="0" hangingPunct="1">
        <a:lnSpc>
          <a:spcPct val="90000"/>
        </a:lnSpc>
        <a:spcBef>
          <a:spcPts val="813"/>
        </a:spcBef>
        <a:buClr>
          <a:srgbClr val="005EA4"/>
        </a:buClr>
        <a:buSzPct val="50000"/>
        <a:buFont typeface="Wingdings" panose="05000000000000000000" pitchFamily="2" charset="2"/>
        <a:buNone/>
        <a:defRPr sz="2925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9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62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46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46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C621-16F5-4456-8016-419C6C67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272F-6422-4E6F-B594-20F793F4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D94D-F10F-4283-ADCB-2EBADC92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A339-DD58-41A6-801B-4E6FCC73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7CB5-C9B1-4107-A75F-6475553F4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5EA4"/>
        </a:buClr>
        <a:buSzPct val="50000"/>
        <a:buFont typeface="Wingdings" panose="05000000000000000000" pitchFamily="2" charset="2"/>
        <a:buNone/>
        <a:defRPr sz="36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C621-16F5-4456-8016-419C6C67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272F-6422-4E6F-B594-20F793F4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D94D-F10F-4283-ADCB-2EBADC92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08/05/2026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A339-DD58-41A6-801B-4E6FCC73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7CB5-C9B1-4107-A75F-6475553F4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12" descr="CEQ">
            <a:extLst>
              <a:ext uri="{FF2B5EF4-FFF2-40B4-BE49-F238E27FC236}">
                <a16:creationId xmlns:a16="http://schemas.microsoft.com/office/drawing/2014/main" id="{B2EC9A1C-370C-8BF8-F6FB-38B037A36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5EA4"/>
        </a:buClr>
        <a:buSzPct val="50000"/>
        <a:buFont typeface="Wingdings" panose="05000000000000000000" pitchFamily="2" charset="2"/>
        <a:buNone/>
        <a:defRPr sz="36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E89svQ40S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t.nhs.uk/retrieval/sustainability-and-certainty-in-organ-retrieval-scor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FBE689-5D04-CB39-B7F7-93BB90B962D9}"/>
              </a:ext>
            </a:extLst>
          </p:cNvPr>
          <p:cNvSpPr txBox="1">
            <a:spLocks/>
          </p:cNvSpPr>
          <p:nvPr/>
        </p:nvSpPr>
        <p:spPr>
          <a:xfrm>
            <a:off x="6829223" y="2287402"/>
            <a:ext cx="5115734" cy="1548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Sustainability and Certainty in Organ Retrieval (SCORE)</a:t>
            </a:r>
          </a:p>
        </p:txBody>
      </p:sp>
      <p:pic>
        <p:nvPicPr>
          <p:cNvPr id="5122" name="Picture 2" descr="Transplant Coordinators Course - MOHAN Foundation">
            <a:extLst>
              <a:ext uri="{FF2B5EF4-FFF2-40B4-BE49-F238E27FC236}">
                <a16:creationId xmlns:a16="http://schemas.microsoft.com/office/drawing/2014/main" id="{1E4BF860-4BC4-C82E-273E-D611C5AC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10365" b="2"/>
          <a:stretch/>
        </p:blipFill>
        <p:spPr bwMode="auto">
          <a:xfrm>
            <a:off x="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9" name="Rectangle 5128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9FD81-CAD0-B8F5-CF98-B6E44F2FF68B}"/>
              </a:ext>
            </a:extLst>
          </p:cNvPr>
          <p:cNvSpPr txBox="1">
            <a:spLocks/>
          </p:cNvSpPr>
          <p:nvPr/>
        </p:nvSpPr>
        <p:spPr>
          <a:xfrm>
            <a:off x="6829223" y="4018149"/>
            <a:ext cx="5048924" cy="898095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Shadow Modelling Summary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altLang="en-US" sz="1800" dirty="0">
                <a:solidFill>
                  <a:prstClr val="black"/>
                </a:solidFill>
              </a:rPr>
              <a:t>Phase 3: Aug – Dec 2025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13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754E1-188B-257E-EA49-511E82E99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24C44A3-BA1E-8767-7724-8AC12BAB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/>
          <a:stretch/>
        </p:blipFill>
        <p:spPr>
          <a:xfrm>
            <a:off x="3817668" y="-11528"/>
            <a:ext cx="8374332" cy="68358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061875-5D71-9CC5-902E-5273BE85FCBD}"/>
              </a:ext>
            </a:extLst>
          </p:cNvPr>
          <p:cNvSpPr txBox="1"/>
          <p:nvPr/>
        </p:nvSpPr>
        <p:spPr>
          <a:xfrm>
            <a:off x="8600119" y="3049152"/>
            <a:ext cx="5741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EDINBURGH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59A73-436E-3C8E-885F-4BFC4F4C641C}"/>
              </a:ext>
            </a:extLst>
          </p:cNvPr>
          <p:cNvSpPr txBox="1"/>
          <p:nvPr/>
        </p:nvSpPr>
        <p:spPr>
          <a:xfrm>
            <a:off x="8338669" y="3140991"/>
            <a:ext cx="52290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GLASGOW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DBA6B-F340-A0A7-296B-7AABF33A5BBD}"/>
              </a:ext>
            </a:extLst>
          </p:cNvPr>
          <p:cNvSpPr txBox="1"/>
          <p:nvPr/>
        </p:nvSpPr>
        <p:spPr>
          <a:xfrm>
            <a:off x="7494247" y="3787357"/>
            <a:ext cx="4796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BELFAST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1965EF-0224-E4AC-30D9-2C3560163186}"/>
              </a:ext>
            </a:extLst>
          </p:cNvPr>
          <p:cNvSpPr txBox="1"/>
          <p:nvPr/>
        </p:nvSpPr>
        <p:spPr>
          <a:xfrm>
            <a:off x="9770162" y="5295382"/>
            <a:ext cx="5806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CAMBRIDGE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5F81D1-2842-BDDA-01B4-4B9DFDDACEE7}"/>
              </a:ext>
            </a:extLst>
          </p:cNvPr>
          <p:cNvSpPr txBox="1"/>
          <p:nvPr/>
        </p:nvSpPr>
        <p:spPr>
          <a:xfrm>
            <a:off x="8904596" y="5021608"/>
            <a:ext cx="60786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BIRMINGHAM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04E2B7-166C-6A12-8AE3-2D2F9F4C6332}"/>
              </a:ext>
            </a:extLst>
          </p:cNvPr>
          <p:cNvSpPr txBox="1"/>
          <p:nvPr/>
        </p:nvSpPr>
        <p:spPr>
          <a:xfrm>
            <a:off x="8974531" y="4556912"/>
            <a:ext cx="6383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MANCHESTER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5535EA-235E-CF6E-477E-F5559E8D0BD3}"/>
              </a:ext>
            </a:extLst>
          </p:cNvPr>
          <p:cNvSpPr txBox="1"/>
          <p:nvPr/>
        </p:nvSpPr>
        <p:spPr>
          <a:xfrm>
            <a:off x="9281339" y="4386364"/>
            <a:ext cx="46519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OLDHAM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DA4B07-D1F4-6045-0F07-83AA6AA6CA64}"/>
              </a:ext>
            </a:extLst>
          </p:cNvPr>
          <p:cNvSpPr>
            <a:spLocks/>
          </p:cNvSpPr>
          <p:nvPr/>
        </p:nvSpPr>
        <p:spPr>
          <a:xfrm>
            <a:off x="9390642" y="5139213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737838-B708-07FD-B50E-1A02662E0330}"/>
              </a:ext>
            </a:extLst>
          </p:cNvPr>
          <p:cNvSpPr>
            <a:spLocks/>
          </p:cNvSpPr>
          <p:nvPr/>
        </p:nvSpPr>
        <p:spPr>
          <a:xfrm>
            <a:off x="9248637" y="4536863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CF9DE7-2362-2326-9AD0-B75D7488539B}"/>
              </a:ext>
            </a:extLst>
          </p:cNvPr>
          <p:cNvSpPr>
            <a:spLocks/>
          </p:cNvSpPr>
          <p:nvPr/>
        </p:nvSpPr>
        <p:spPr>
          <a:xfrm>
            <a:off x="8859966" y="3049156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213ABD-3E9E-E52E-9E62-79F18E575456}"/>
              </a:ext>
            </a:extLst>
          </p:cNvPr>
          <p:cNvSpPr>
            <a:spLocks/>
          </p:cNvSpPr>
          <p:nvPr/>
        </p:nvSpPr>
        <p:spPr>
          <a:xfrm>
            <a:off x="8449776" y="3090472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2432A7-7DC8-B913-CE16-423321551AF1}"/>
              </a:ext>
            </a:extLst>
          </p:cNvPr>
          <p:cNvSpPr>
            <a:spLocks/>
          </p:cNvSpPr>
          <p:nvPr/>
        </p:nvSpPr>
        <p:spPr>
          <a:xfrm>
            <a:off x="7901785" y="3836521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539650-BB21-1B7A-9D69-2E38982FCF4E}"/>
              </a:ext>
            </a:extLst>
          </p:cNvPr>
          <p:cNvSpPr>
            <a:spLocks/>
          </p:cNvSpPr>
          <p:nvPr/>
        </p:nvSpPr>
        <p:spPr>
          <a:xfrm>
            <a:off x="9308703" y="4476797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73BD40-8CA4-8AC5-6964-DD5FADB077F7}"/>
              </a:ext>
            </a:extLst>
          </p:cNvPr>
          <p:cNvSpPr>
            <a:spLocks/>
          </p:cNvSpPr>
          <p:nvPr/>
        </p:nvSpPr>
        <p:spPr>
          <a:xfrm>
            <a:off x="9967771" y="5682569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6719622-3102-96D8-5CC4-5E4FE3EB6EFB}"/>
              </a:ext>
            </a:extLst>
          </p:cNvPr>
          <p:cNvSpPr txBox="1">
            <a:spLocks/>
          </p:cNvSpPr>
          <p:nvPr/>
        </p:nvSpPr>
        <p:spPr>
          <a:xfrm>
            <a:off x="203201" y="365125"/>
            <a:ext cx="6702522" cy="135277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Flight impact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3E1F36-279F-E771-1475-DE0CB3C1B084}"/>
              </a:ext>
            </a:extLst>
          </p:cNvPr>
          <p:cNvSpPr txBox="1"/>
          <p:nvPr/>
        </p:nvSpPr>
        <p:spPr>
          <a:xfrm>
            <a:off x="9835993" y="5728765"/>
            <a:ext cx="46198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809082-3BA1-37D9-C430-A882309CDF1D}"/>
              </a:ext>
            </a:extLst>
          </p:cNvPr>
          <p:cNvSpPr>
            <a:spLocks/>
          </p:cNvSpPr>
          <p:nvPr/>
        </p:nvSpPr>
        <p:spPr>
          <a:xfrm>
            <a:off x="10042609" y="5716536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B20983-B3F4-8CEB-7681-75004C6397BE}"/>
              </a:ext>
            </a:extLst>
          </p:cNvPr>
          <p:cNvSpPr>
            <a:spLocks/>
          </p:cNvSpPr>
          <p:nvPr/>
        </p:nvSpPr>
        <p:spPr>
          <a:xfrm>
            <a:off x="8807244" y="5613689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10782-4093-DC85-3CC5-BC7BD327B111}"/>
              </a:ext>
            </a:extLst>
          </p:cNvPr>
          <p:cNvSpPr txBox="1"/>
          <p:nvPr/>
        </p:nvSpPr>
        <p:spPr>
          <a:xfrm>
            <a:off x="8590066" y="5628203"/>
            <a:ext cx="60625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PONTYPRIDD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06D6112-A4E3-DD9C-2E69-945777450354}"/>
              </a:ext>
            </a:extLst>
          </p:cNvPr>
          <p:cNvSpPr>
            <a:spLocks/>
          </p:cNvSpPr>
          <p:nvPr/>
        </p:nvSpPr>
        <p:spPr>
          <a:xfrm>
            <a:off x="8807244" y="5419076"/>
            <a:ext cx="1259742" cy="602554"/>
          </a:xfrm>
          <a:prstGeom prst="arc">
            <a:avLst>
              <a:gd name="adj1" fmla="val 11304209"/>
              <a:gd name="adj2" fmla="val 21597885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C5BF6-754F-8C26-3CA9-6180F138021F}"/>
              </a:ext>
            </a:extLst>
          </p:cNvPr>
          <p:cNvSpPr txBox="1"/>
          <p:nvPr/>
        </p:nvSpPr>
        <p:spPr>
          <a:xfrm>
            <a:off x="9477128" y="4284743"/>
            <a:ext cx="3994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7D3146-4DC2-15CD-6DF6-B246BAA89E01}"/>
              </a:ext>
            </a:extLst>
          </p:cNvPr>
          <p:cNvSpPr txBox="1"/>
          <p:nvPr/>
        </p:nvSpPr>
        <p:spPr>
          <a:xfrm>
            <a:off x="8728590" y="4442383"/>
            <a:ext cx="45397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BOLTON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00C44-BC61-52BC-1704-63E021DA59AE}"/>
              </a:ext>
            </a:extLst>
          </p:cNvPr>
          <p:cNvSpPr>
            <a:spLocks/>
          </p:cNvSpPr>
          <p:nvPr/>
        </p:nvSpPr>
        <p:spPr>
          <a:xfrm>
            <a:off x="9490320" y="4333670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2098D6-B859-4A22-68C8-6C59173DAC1E}"/>
              </a:ext>
            </a:extLst>
          </p:cNvPr>
          <p:cNvSpPr>
            <a:spLocks/>
          </p:cNvSpPr>
          <p:nvPr/>
        </p:nvSpPr>
        <p:spPr>
          <a:xfrm>
            <a:off x="9118596" y="4484141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4337887-1AB6-FA8D-DC80-8C6F36B2CE74}"/>
              </a:ext>
            </a:extLst>
          </p:cNvPr>
          <p:cNvSpPr>
            <a:spLocks/>
          </p:cNvSpPr>
          <p:nvPr/>
        </p:nvSpPr>
        <p:spPr>
          <a:xfrm rot="19444421">
            <a:off x="9124312" y="4291047"/>
            <a:ext cx="437302" cy="383884"/>
          </a:xfrm>
          <a:prstGeom prst="arc">
            <a:avLst>
              <a:gd name="adj1" fmla="val 12751475"/>
              <a:gd name="adj2" fmla="val 2144971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5BB9D8-2674-0F13-CD56-2063ECB547B2}"/>
              </a:ext>
            </a:extLst>
          </p:cNvPr>
          <p:cNvSpPr txBox="1"/>
          <p:nvPr/>
        </p:nvSpPr>
        <p:spPr>
          <a:xfrm>
            <a:off x="9457850" y="3551245"/>
            <a:ext cx="98456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NEWCASTLE UPON TYNE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FEE55F-4957-EB91-3E30-A12D9A5D87EE}"/>
              </a:ext>
            </a:extLst>
          </p:cNvPr>
          <p:cNvSpPr>
            <a:spLocks/>
          </p:cNvSpPr>
          <p:nvPr/>
        </p:nvSpPr>
        <p:spPr>
          <a:xfrm>
            <a:off x="9417003" y="3625590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38C693-9B8A-9349-841F-26DB21B4B0D6}"/>
              </a:ext>
            </a:extLst>
          </p:cNvPr>
          <p:cNvSpPr>
            <a:spLocks/>
          </p:cNvSpPr>
          <p:nvPr/>
        </p:nvSpPr>
        <p:spPr>
          <a:xfrm>
            <a:off x="9222276" y="2310160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6868B8-FEF2-D8C2-D768-669421A8260D}"/>
              </a:ext>
            </a:extLst>
          </p:cNvPr>
          <p:cNvSpPr txBox="1"/>
          <p:nvPr/>
        </p:nvSpPr>
        <p:spPr>
          <a:xfrm>
            <a:off x="9195807" y="2208054"/>
            <a:ext cx="5469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ABERDEEN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58F67A72-3187-9383-BA65-68E9E37A9F80}"/>
              </a:ext>
            </a:extLst>
          </p:cNvPr>
          <p:cNvSpPr>
            <a:spLocks/>
          </p:cNvSpPr>
          <p:nvPr/>
        </p:nvSpPr>
        <p:spPr>
          <a:xfrm rot="21152310">
            <a:off x="8579265" y="2301348"/>
            <a:ext cx="1128484" cy="1445169"/>
          </a:xfrm>
          <a:prstGeom prst="arc">
            <a:avLst>
              <a:gd name="adj1" fmla="val 17276187"/>
              <a:gd name="adj2" fmla="val 433177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54ACDA6-5007-5243-1320-0BF5EDD577AD}"/>
              </a:ext>
            </a:extLst>
          </p:cNvPr>
          <p:cNvSpPr>
            <a:spLocks/>
          </p:cNvSpPr>
          <p:nvPr/>
        </p:nvSpPr>
        <p:spPr>
          <a:xfrm rot="13809423">
            <a:off x="7970686" y="2896583"/>
            <a:ext cx="969878" cy="1258507"/>
          </a:xfrm>
          <a:prstGeom prst="arc">
            <a:avLst>
              <a:gd name="adj1" fmla="val 16728072"/>
              <a:gd name="adj2" fmla="val 4886209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D554FCC5-D984-3A35-02D5-64FE1B044F57}"/>
              </a:ext>
            </a:extLst>
          </p:cNvPr>
          <p:cNvSpPr>
            <a:spLocks/>
          </p:cNvSpPr>
          <p:nvPr/>
        </p:nvSpPr>
        <p:spPr>
          <a:xfrm rot="5754334">
            <a:off x="8225874" y="2929990"/>
            <a:ext cx="1355882" cy="1965561"/>
          </a:xfrm>
          <a:prstGeom prst="arc">
            <a:avLst>
              <a:gd name="adj1" fmla="val 19524996"/>
              <a:gd name="adj2" fmla="val 5192984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0C22F83A-EE19-215E-FCE4-35207E063505}"/>
              </a:ext>
            </a:extLst>
          </p:cNvPr>
          <p:cNvSpPr>
            <a:spLocks/>
          </p:cNvSpPr>
          <p:nvPr/>
        </p:nvSpPr>
        <p:spPr>
          <a:xfrm rot="21307509">
            <a:off x="9118480" y="4505244"/>
            <a:ext cx="514161" cy="664106"/>
          </a:xfrm>
          <a:prstGeom prst="arc">
            <a:avLst>
              <a:gd name="adj1" fmla="val 16221842"/>
              <a:gd name="adj2" fmla="val 5013793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71003EFB-29E6-7020-8ACF-27C3016D2BC1}"/>
              </a:ext>
            </a:extLst>
          </p:cNvPr>
          <p:cNvSpPr/>
          <p:nvPr/>
        </p:nvSpPr>
        <p:spPr>
          <a:xfrm rot="9952574">
            <a:off x="10010655" y="5686223"/>
            <a:ext cx="58636" cy="58636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56939F32-95BF-1C1D-EFAB-379E00DA9A21}"/>
              </a:ext>
            </a:extLst>
          </p:cNvPr>
          <p:cNvSpPr>
            <a:spLocks/>
          </p:cNvSpPr>
          <p:nvPr/>
        </p:nvSpPr>
        <p:spPr>
          <a:xfrm rot="20753466">
            <a:off x="7398719" y="3041982"/>
            <a:ext cx="3079640" cy="3195897"/>
          </a:xfrm>
          <a:prstGeom prst="arc">
            <a:avLst>
              <a:gd name="adj1" fmla="val 16046827"/>
              <a:gd name="adj2" fmla="val 347389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Graphic 63" descr="Airplane with solid fill">
            <a:extLst>
              <a:ext uri="{FF2B5EF4-FFF2-40B4-BE49-F238E27FC236}">
                <a16:creationId xmlns:a16="http://schemas.microsoft.com/office/drawing/2014/main" id="{B50DC793-951F-B3C4-09D0-E3272EC37D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2590">
            <a:off x="7943065" y="4266620"/>
            <a:ext cx="234740" cy="234740"/>
          </a:xfrm>
          <a:prstGeom prst="rect">
            <a:avLst/>
          </a:prstGeom>
        </p:spPr>
      </p:pic>
      <p:pic>
        <p:nvPicPr>
          <p:cNvPr id="65" name="Graphic 64" descr="Airplane with solid fill">
            <a:extLst>
              <a:ext uri="{FF2B5EF4-FFF2-40B4-BE49-F238E27FC236}">
                <a16:creationId xmlns:a16="http://schemas.microsoft.com/office/drawing/2014/main" id="{B9974691-AF74-E893-58F6-F7C1DEE323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186357">
            <a:off x="10350105" y="3811507"/>
            <a:ext cx="234740" cy="234740"/>
          </a:xfrm>
          <a:prstGeom prst="rect">
            <a:avLst/>
          </a:prstGeom>
        </p:spPr>
      </p:pic>
      <p:pic>
        <p:nvPicPr>
          <p:cNvPr id="66" name="Graphic 65" descr="Airplane with solid fill">
            <a:extLst>
              <a:ext uri="{FF2B5EF4-FFF2-40B4-BE49-F238E27FC236}">
                <a16:creationId xmlns:a16="http://schemas.microsoft.com/office/drawing/2014/main" id="{3494ACF5-090D-8018-7A49-1B43545FE8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28037">
            <a:off x="7711102" y="3240275"/>
            <a:ext cx="234740" cy="234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97A0D-B06A-0445-63ED-68BFBB2AE459}"/>
              </a:ext>
            </a:extLst>
          </p:cNvPr>
          <p:cNvSpPr txBox="1"/>
          <p:nvPr/>
        </p:nvSpPr>
        <p:spPr>
          <a:xfrm>
            <a:off x="9637392" y="6176238"/>
            <a:ext cx="66075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PORTSMOUTH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08EA60-B456-3708-BC12-FE75D95C5029}"/>
              </a:ext>
            </a:extLst>
          </p:cNvPr>
          <p:cNvSpPr txBox="1"/>
          <p:nvPr/>
        </p:nvSpPr>
        <p:spPr>
          <a:xfrm>
            <a:off x="8940345" y="5776665"/>
            <a:ext cx="46519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BRISTOL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A5C5F-D222-B641-20E8-EAA58B94215D}"/>
              </a:ext>
            </a:extLst>
          </p:cNvPr>
          <p:cNvSpPr txBox="1"/>
          <p:nvPr/>
        </p:nvSpPr>
        <p:spPr>
          <a:xfrm>
            <a:off x="9405537" y="5583459"/>
            <a:ext cx="45878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OXFORD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F728C5-5EA9-70DC-F001-83084F054050}"/>
              </a:ext>
            </a:extLst>
          </p:cNvPr>
          <p:cNvSpPr txBox="1"/>
          <p:nvPr/>
        </p:nvSpPr>
        <p:spPr>
          <a:xfrm>
            <a:off x="9611206" y="4940180"/>
            <a:ext cx="54534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LEICESTER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B4E8DF-27B4-6F0D-673D-5290BF10A39A}"/>
              </a:ext>
            </a:extLst>
          </p:cNvPr>
          <p:cNvSpPr>
            <a:spLocks/>
          </p:cNvSpPr>
          <p:nvPr/>
        </p:nvSpPr>
        <p:spPr>
          <a:xfrm>
            <a:off x="9662574" y="6164091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18C455-E327-69FA-4132-64FF1DD3B206}"/>
              </a:ext>
            </a:extLst>
          </p:cNvPr>
          <p:cNvSpPr>
            <a:spLocks/>
          </p:cNvSpPr>
          <p:nvPr/>
        </p:nvSpPr>
        <p:spPr>
          <a:xfrm>
            <a:off x="9118596" y="5769258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7C3008-DFAE-CDFA-7E6B-A97B2F6D48CB}"/>
              </a:ext>
            </a:extLst>
          </p:cNvPr>
          <p:cNvSpPr>
            <a:spLocks/>
          </p:cNvSpPr>
          <p:nvPr/>
        </p:nvSpPr>
        <p:spPr>
          <a:xfrm>
            <a:off x="9650501" y="5038361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C4584E-214F-D4A9-01D4-EB93A5D8719C}"/>
              </a:ext>
            </a:extLst>
          </p:cNvPr>
          <p:cNvSpPr>
            <a:spLocks/>
          </p:cNvSpPr>
          <p:nvPr/>
        </p:nvSpPr>
        <p:spPr>
          <a:xfrm>
            <a:off x="9609852" y="5574865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5708B32A-C776-80BB-2F31-261339764CF7}"/>
              </a:ext>
            </a:extLst>
          </p:cNvPr>
          <p:cNvSpPr/>
          <p:nvPr/>
        </p:nvSpPr>
        <p:spPr>
          <a:xfrm>
            <a:off x="7619906" y="3120454"/>
            <a:ext cx="1742391" cy="2328364"/>
          </a:xfrm>
          <a:prstGeom prst="arc">
            <a:avLst>
              <a:gd name="adj1" fmla="val 16227568"/>
              <a:gd name="adj2" fmla="val 828314"/>
            </a:avLst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29620BF3-82FE-2AE2-6235-842F23826A2D}"/>
              </a:ext>
            </a:extLst>
          </p:cNvPr>
          <p:cNvSpPr>
            <a:spLocks/>
          </p:cNvSpPr>
          <p:nvPr/>
        </p:nvSpPr>
        <p:spPr>
          <a:xfrm rot="8013543">
            <a:off x="8535459" y="2778676"/>
            <a:ext cx="1355882" cy="1965561"/>
          </a:xfrm>
          <a:prstGeom prst="arc">
            <a:avLst>
              <a:gd name="adj1" fmla="val 18805144"/>
              <a:gd name="adj2" fmla="val 5189328"/>
            </a:avLst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96058AD-350F-3A2E-343A-D5969A25BD3F}"/>
              </a:ext>
            </a:extLst>
          </p:cNvPr>
          <p:cNvSpPr>
            <a:spLocks/>
          </p:cNvSpPr>
          <p:nvPr/>
        </p:nvSpPr>
        <p:spPr>
          <a:xfrm>
            <a:off x="8832426" y="5376217"/>
            <a:ext cx="1163387" cy="621666"/>
          </a:xfrm>
          <a:prstGeom prst="arc">
            <a:avLst>
              <a:gd name="adj1" fmla="val 11211440"/>
              <a:gd name="adj2" fmla="val 21564114"/>
            </a:avLst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50671A1-E72E-FE89-417C-846445B120E5}"/>
              </a:ext>
            </a:extLst>
          </p:cNvPr>
          <p:cNvSpPr>
            <a:spLocks/>
          </p:cNvSpPr>
          <p:nvPr/>
        </p:nvSpPr>
        <p:spPr>
          <a:xfrm rot="18712528">
            <a:off x="8926665" y="5435117"/>
            <a:ext cx="647099" cy="1030890"/>
          </a:xfrm>
          <a:prstGeom prst="arc">
            <a:avLst>
              <a:gd name="adj1" fmla="val 16012608"/>
              <a:gd name="adj2" fmla="val 4514173"/>
            </a:avLst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216DCD2-DD09-4EDC-B0CC-ADFF337FC257}"/>
              </a:ext>
            </a:extLst>
          </p:cNvPr>
          <p:cNvSpPr>
            <a:spLocks/>
          </p:cNvSpPr>
          <p:nvPr/>
        </p:nvSpPr>
        <p:spPr>
          <a:xfrm rot="4846212">
            <a:off x="8260266" y="2626648"/>
            <a:ext cx="2039556" cy="1477399"/>
          </a:xfrm>
          <a:prstGeom prst="arc">
            <a:avLst>
              <a:gd name="adj1" fmla="val 11382697"/>
              <a:gd name="adj2" fmla="val 21310156"/>
            </a:avLst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Airplane with solid fill">
            <a:extLst>
              <a:ext uri="{FF2B5EF4-FFF2-40B4-BE49-F238E27FC236}">
                <a16:creationId xmlns:a16="http://schemas.microsoft.com/office/drawing/2014/main" id="{3EC8476B-86AF-A415-E77E-B41E9082F5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22927">
            <a:off x="9967300" y="2911031"/>
            <a:ext cx="234740" cy="234740"/>
          </a:xfrm>
          <a:prstGeom prst="rect">
            <a:avLst/>
          </a:prstGeom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40BD6A38-DDDD-DB44-4C42-93970DD26040}"/>
              </a:ext>
            </a:extLst>
          </p:cNvPr>
          <p:cNvSpPr>
            <a:spLocks/>
          </p:cNvSpPr>
          <p:nvPr/>
        </p:nvSpPr>
        <p:spPr>
          <a:xfrm rot="14501543" flipH="1">
            <a:off x="7434170" y="4028008"/>
            <a:ext cx="2313237" cy="1477399"/>
          </a:xfrm>
          <a:prstGeom prst="arc">
            <a:avLst>
              <a:gd name="adj1" fmla="val 11363967"/>
              <a:gd name="adj2" fmla="val 21557960"/>
            </a:avLst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A5C0E86-8FF6-FFD1-FD77-683EC0019DA6}"/>
              </a:ext>
            </a:extLst>
          </p:cNvPr>
          <p:cNvSpPr/>
          <p:nvPr/>
        </p:nvSpPr>
        <p:spPr>
          <a:xfrm rot="20487629">
            <a:off x="7109698" y="3769273"/>
            <a:ext cx="2576323" cy="2762662"/>
          </a:xfrm>
          <a:prstGeom prst="arc">
            <a:avLst>
              <a:gd name="adj1" fmla="val 16187748"/>
              <a:gd name="adj2" fmla="val 828314"/>
            </a:avLst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3E633398-C841-4E64-A5AD-CE0EB0679B8D}"/>
              </a:ext>
            </a:extLst>
          </p:cNvPr>
          <p:cNvSpPr>
            <a:spLocks/>
          </p:cNvSpPr>
          <p:nvPr/>
        </p:nvSpPr>
        <p:spPr>
          <a:xfrm rot="13809423">
            <a:off x="7901538" y="2923892"/>
            <a:ext cx="1175114" cy="1272341"/>
          </a:xfrm>
          <a:prstGeom prst="arc">
            <a:avLst>
              <a:gd name="adj1" fmla="val 16972088"/>
              <a:gd name="adj2" fmla="val 4661877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EB3B9F-28BC-B6A9-F437-391B99CAE466}"/>
              </a:ext>
            </a:extLst>
          </p:cNvPr>
          <p:cNvSpPr>
            <a:spLocks/>
          </p:cNvSpPr>
          <p:nvPr/>
        </p:nvSpPr>
        <p:spPr>
          <a:xfrm>
            <a:off x="10099573" y="5660011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B549009F-F07B-578B-F8C8-3110D03561B8}"/>
              </a:ext>
            </a:extLst>
          </p:cNvPr>
          <p:cNvSpPr/>
          <p:nvPr/>
        </p:nvSpPr>
        <p:spPr>
          <a:xfrm rot="19990080">
            <a:off x="10002006" y="5705972"/>
            <a:ext cx="58636" cy="58636"/>
          </a:xfrm>
          <a:prstGeom prst="arc">
            <a:avLst>
              <a:gd name="adj1" fmla="val 16864137"/>
              <a:gd name="adj2" fmla="val 0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AE2BEDDE-E7A9-5870-4B47-B3B2B5DE1E88}"/>
              </a:ext>
            </a:extLst>
          </p:cNvPr>
          <p:cNvSpPr/>
          <p:nvPr/>
        </p:nvSpPr>
        <p:spPr>
          <a:xfrm rot="17888891">
            <a:off x="10026699" y="5653684"/>
            <a:ext cx="109506" cy="148490"/>
          </a:xfrm>
          <a:prstGeom prst="arc">
            <a:avLst>
              <a:gd name="adj1" fmla="val 16200000"/>
              <a:gd name="adj2" fmla="val 21279013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880465BD-5A49-EF14-9244-4856B8DB412C}"/>
              </a:ext>
            </a:extLst>
          </p:cNvPr>
          <p:cNvSpPr>
            <a:spLocks/>
          </p:cNvSpPr>
          <p:nvPr/>
        </p:nvSpPr>
        <p:spPr>
          <a:xfrm rot="8013543">
            <a:off x="8289120" y="2761186"/>
            <a:ext cx="1786622" cy="1813475"/>
          </a:xfrm>
          <a:prstGeom prst="arc">
            <a:avLst>
              <a:gd name="adj1" fmla="val 18751236"/>
              <a:gd name="adj2" fmla="val 4979953"/>
            </a:avLst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E75D6498-49C4-283D-2ABF-CE622B89F26F}"/>
              </a:ext>
            </a:extLst>
          </p:cNvPr>
          <p:cNvSpPr>
            <a:spLocks/>
          </p:cNvSpPr>
          <p:nvPr/>
        </p:nvSpPr>
        <p:spPr>
          <a:xfrm rot="20753466">
            <a:off x="7837040" y="3034757"/>
            <a:ext cx="2306688" cy="3273534"/>
          </a:xfrm>
          <a:prstGeom prst="arc">
            <a:avLst>
              <a:gd name="adj1" fmla="val 15992681"/>
              <a:gd name="adj2" fmla="val 2539116"/>
            </a:avLst>
          </a:prstGeom>
          <a:ln w="19050">
            <a:solidFill>
              <a:srgbClr val="AE2573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Airplane with solid fill">
            <a:extLst>
              <a:ext uri="{FF2B5EF4-FFF2-40B4-BE49-F238E27FC236}">
                <a16:creationId xmlns:a16="http://schemas.microsoft.com/office/drawing/2014/main" id="{CDF4B0BE-0A41-5C17-AFBB-4AB8BEE086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922927">
            <a:off x="10091502" y="4208824"/>
            <a:ext cx="234740" cy="234740"/>
          </a:xfrm>
          <a:prstGeom prst="rect">
            <a:avLst/>
          </a:prstGeom>
        </p:spPr>
      </p:pic>
      <p:pic>
        <p:nvPicPr>
          <p:cNvPr id="68" name="Graphic 67" descr="Airplane with solid fill">
            <a:extLst>
              <a:ext uri="{FF2B5EF4-FFF2-40B4-BE49-F238E27FC236}">
                <a16:creationId xmlns:a16="http://schemas.microsoft.com/office/drawing/2014/main" id="{03B4C44B-1519-D3D4-4465-F9DF4761F0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694957">
            <a:off x="8499798" y="2723215"/>
            <a:ext cx="234740" cy="234740"/>
          </a:xfrm>
          <a:prstGeom prst="rect">
            <a:avLst/>
          </a:prstGeom>
        </p:spPr>
      </p:pic>
      <p:sp>
        <p:nvSpPr>
          <p:cNvPr id="69" name="Arc 68">
            <a:extLst>
              <a:ext uri="{FF2B5EF4-FFF2-40B4-BE49-F238E27FC236}">
                <a16:creationId xmlns:a16="http://schemas.microsoft.com/office/drawing/2014/main" id="{1EBD0E23-70BD-0376-9F33-34C996281C32}"/>
              </a:ext>
            </a:extLst>
          </p:cNvPr>
          <p:cNvSpPr>
            <a:spLocks/>
          </p:cNvSpPr>
          <p:nvPr/>
        </p:nvSpPr>
        <p:spPr>
          <a:xfrm rot="18482718">
            <a:off x="9597089" y="5227807"/>
            <a:ext cx="593382" cy="493090"/>
          </a:xfrm>
          <a:prstGeom prst="arc">
            <a:avLst>
              <a:gd name="adj1" fmla="val 12612120"/>
              <a:gd name="adj2" fmla="val 888163"/>
            </a:avLst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E4D9C6F-7485-0EF0-1B9D-5F90BF78D472}"/>
              </a:ext>
            </a:extLst>
          </p:cNvPr>
          <p:cNvSpPr/>
          <p:nvPr/>
        </p:nvSpPr>
        <p:spPr>
          <a:xfrm rot="17544987">
            <a:off x="9188460" y="5077712"/>
            <a:ext cx="1049259" cy="1075397"/>
          </a:xfrm>
          <a:prstGeom prst="arc">
            <a:avLst>
              <a:gd name="adj1" fmla="val 18424482"/>
              <a:gd name="adj2" fmla="val 1850063"/>
            </a:avLst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04F52BD7-86EE-AFBE-BDF6-AD62898E25EE}"/>
              </a:ext>
            </a:extLst>
          </p:cNvPr>
          <p:cNvSpPr>
            <a:spLocks/>
          </p:cNvSpPr>
          <p:nvPr/>
        </p:nvSpPr>
        <p:spPr>
          <a:xfrm rot="19711984">
            <a:off x="9629870" y="5315402"/>
            <a:ext cx="613636" cy="416225"/>
          </a:xfrm>
          <a:prstGeom prst="arc">
            <a:avLst>
              <a:gd name="adj1" fmla="val 11907000"/>
              <a:gd name="adj2" fmla="val 20661284"/>
            </a:avLst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Badge Cross with solid fill">
            <a:extLst>
              <a:ext uri="{FF2B5EF4-FFF2-40B4-BE49-F238E27FC236}">
                <a16:creationId xmlns:a16="http://schemas.microsoft.com/office/drawing/2014/main" id="{3B75D2D7-75EF-4B32-7131-02A74E13E8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510636">
            <a:off x="9147510" y="4216225"/>
            <a:ext cx="107333" cy="107333"/>
          </a:xfrm>
          <a:prstGeom prst="rect">
            <a:avLst/>
          </a:prstGeom>
        </p:spPr>
      </p:pic>
      <p:pic>
        <p:nvPicPr>
          <p:cNvPr id="70" name="Graphic 69" descr="Badge Cross with solid fill">
            <a:extLst>
              <a:ext uri="{FF2B5EF4-FFF2-40B4-BE49-F238E27FC236}">
                <a16:creationId xmlns:a16="http://schemas.microsoft.com/office/drawing/2014/main" id="{0F92D5EA-D40D-43E2-A015-336A6472B6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510636">
            <a:off x="7889324" y="4356009"/>
            <a:ext cx="107333" cy="107333"/>
          </a:xfrm>
          <a:prstGeom prst="rect">
            <a:avLst/>
          </a:prstGeom>
        </p:spPr>
      </p:pic>
      <p:pic>
        <p:nvPicPr>
          <p:cNvPr id="73" name="Graphic 72" descr="Badge Cross with solid fill">
            <a:extLst>
              <a:ext uri="{FF2B5EF4-FFF2-40B4-BE49-F238E27FC236}">
                <a16:creationId xmlns:a16="http://schemas.microsoft.com/office/drawing/2014/main" id="{BD1BDCE4-4A7C-0CE5-EE69-39A5FEB44C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510636">
            <a:off x="9494520" y="4918822"/>
            <a:ext cx="107333" cy="1073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7CA9DBA-199B-3192-A906-3485F985F8A5}"/>
              </a:ext>
            </a:extLst>
          </p:cNvPr>
          <p:cNvGrpSpPr/>
          <p:nvPr/>
        </p:nvGrpSpPr>
        <p:grpSpPr>
          <a:xfrm>
            <a:off x="9843711" y="492207"/>
            <a:ext cx="353564" cy="1338940"/>
            <a:chOff x="5091379" y="4483425"/>
            <a:chExt cx="2968920" cy="221241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F9EA2D3-FEF4-D417-F3D4-9D8199431E46}"/>
                </a:ext>
              </a:extLst>
            </p:cNvPr>
            <p:cNvSpPr txBox="1"/>
            <p:nvPr/>
          </p:nvSpPr>
          <p:spPr>
            <a:xfrm>
              <a:off x="5679519" y="6434226"/>
              <a:ext cx="21467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NON-PROCEEDING DONORS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ADCC5DF-8FAA-C87A-1542-588C8EFC15C9}"/>
                </a:ext>
              </a:extLst>
            </p:cNvPr>
            <p:cNvSpPr txBox="1"/>
            <p:nvPr/>
          </p:nvSpPr>
          <p:spPr>
            <a:xfrm>
              <a:off x="5679519" y="6111671"/>
              <a:ext cx="21242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CARDIOTHORACIC ORGANS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8530472-7B75-5202-ADF9-A3F33D977C0E}"/>
                </a:ext>
              </a:extLst>
            </p:cNvPr>
            <p:cNvCxnSpPr/>
            <p:nvPr/>
          </p:nvCxnSpPr>
          <p:spPr>
            <a:xfrm>
              <a:off x="5169010" y="6231784"/>
              <a:ext cx="465221" cy="0"/>
            </a:xfrm>
            <a:prstGeom prst="line">
              <a:avLst/>
            </a:prstGeom>
            <a:ln w="28575">
              <a:solidFill>
                <a:srgbClr val="AE25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F331901-57ED-8DB7-E715-8656A9BD8BB3}"/>
                </a:ext>
              </a:extLst>
            </p:cNvPr>
            <p:cNvSpPr txBox="1"/>
            <p:nvPr/>
          </p:nvSpPr>
          <p:spPr>
            <a:xfrm>
              <a:off x="5679519" y="5789116"/>
              <a:ext cx="19127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LIVER + BOWEL ORGANS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1A63467-EE3A-2D28-3D6E-860F755BCC6E}"/>
                </a:ext>
              </a:extLst>
            </p:cNvPr>
            <p:cNvCxnSpPr/>
            <p:nvPr/>
          </p:nvCxnSpPr>
          <p:spPr>
            <a:xfrm>
              <a:off x="5169010" y="5909229"/>
              <a:ext cx="46522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0276FD8-4A7E-083E-C064-2B91156926FC}"/>
                </a:ext>
              </a:extLst>
            </p:cNvPr>
            <p:cNvSpPr txBox="1"/>
            <p:nvPr/>
          </p:nvSpPr>
          <p:spPr>
            <a:xfrm>
              <a:off x="5679519" y="5467155"/>
              <a:ext cx="2380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RENAL + PANCREATIC ORGANS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55A911-D707-B7A6-87E6-CCD88725933E}"/>
                </a:ext>
              </a:extLst>
            </p:cNvPr>
            <p:cNvCxnSpPr/>
            <p:nvPr/>
          </p:nvCxnSpPr>
          <p:spPr>
            <a:xfrm>
              <a:off x="5169010" y="5587268"/>
              <a:ext cx="46522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1332FB-B42C-DC24-C3BD-F529643CB6BA}"/>
                </a:ext>
              </a:extLst>
            </p:cNvPr>
            <p:cNvSpPr txBox="1"/>
            <p:nvPr/>
          </p:nvSpPr>
          <p:spPr>
            <a:xfrm>
              <a:off x="5679519" y="5139213"/>
              <a:ext cx="19992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CARDIOTHORACIC TEAMS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9EB9623-0543-4140-A1BF-1AB3E4B11792}"/>
                </a:ext>
              </a:extLst>
            </p:cNvPr>
            <p:cNvCxnSpPr/>
            <p:nvPr/>
          </p:nvCxnSpPr>
          <p:spPr>
            <a:xfrm>
              <a:off x="5169010" y="5259326"/>
              <a:ext cx="46522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8BDEA0-0FA4-BCEF-0185-A0ED9CF967C8}"/>
                </a:ext>
              </a:extLst>
            </p:cNvPr>
            <p:cNvSpPr txBox="1"/>
            <p:nvPr/>
          </p:nvSpPr>
          <p:spPr>
            <a:xfrm>
              <a:off x="5679519" y="4811366"/>
              <a:ext cx="15424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ABDOMINAL TEAMS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4D1121-833F-4D26-6B5E-337EAEB274E4}"/>
                </a:ext>
              </a:extLst>
            </p:cNvPr>
            <p:cNvCxnSpPr/>
            <p:nvPr/>
          </p:nvCxnSpPr>
          <p:spPr>
            <a:xfrm>
              <a:off x="5169010" y="4931479"/>
              <a:ext cx="4652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Graphic 85" descr="Badge Cross with solid fill">
              <a:extLst>
                <a:ext uri="{FF2B5EF4-FFF2-40B4-BE49-F238E27FC236}">
                  <a16:creationId xmlns:a16="http://schemas.microsoft.com/office/drawing/2014/main" id="{B7599BBB-DD1A-39BB-07A5-F9D962E79E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93643" y="6439789"/>
              <a:ext cx="240317" cy="24031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F0348B-47E6-1E14-ABB9-9A97389D3C8E}"/>
                </a:ext>
              </a:extLst>
            </p:cNvPr>
            <p:cNvSpPr txBox="1"/>
            <p:nvPr/>
          </p:nvSpPr>
          <p:spPr>
            <a:xfrm>
              <a:off x="5091379" y="4483425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LEGEND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B5C97EB5-A311-408C-0F92-83BD2067FE7B}"/>
              </a:ext>
            </a:extLst>
          </p:cNvPr>
          <p:cNvSpPr>
            <a:spLocks/>
          </p:cNvSpPr>
          <p:nvPr/>
        </p:nvSpPr>
        <p:spPr>
          <a:xfrm>
            <a:off x="10119555" y="5289669"/>
            <a:ext cx="52722" cy="52722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C245873-1D39-C05D-DA30-013F5073955F}"/>
              </a:ext>
            </a:extLst>
          </p:cNvPr>
          <p:cNvSpPr txBox="1"/>
          <p:nvPr/>
        </p:nvSpPr>
        <p:spPr>
          <a:xfrm>
            <a:off x="9740614" y="5295549"/>
            <a:ext cx="63866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CAMBRIDGE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DD3EC1A-FEC3-FD3D-CA26-594133E811D9}"/>
              </a:ext>
            </a:extLst>
          </p:cNvPr>
          <p:cNvSpPr>
            <a:spLocks/>
          </p:cNvSpPr>
          <p:nvPr/>
        </p:nvSpPr>
        <p:spPr>
          <a:xfrm>
            <a:off x="10119037" y="5289836"/>
            <a:ext cx="52722" cy="52722"/>
          </a:xfrm>
          <a:prstGeom prst="ellipse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9CACFB-A642-409E-60D2-6E2656D74249}"/>
              </a:ext>
            </a:extLst>
          </p:cNvPr>
          <p:cNvSpPr txBox="1">
            <a:spLocks/>
          </p:cNvSpPr>
          <p:nvPr/>
        </p:nvSpPr>
        <p:spPr>
          <a:xfrm>
            <a:off x="259894" y="1497204"/>
            <a:ext cx="6655522" cy="5038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Aim - Better use of resources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7 donors over water</a:t>
            </a:r>
          </a:p>
          <a:p>
            <a:pPr marL="1143000" lvl="1" indent="-457200">
              <a:buFontTx/>
              <a:buChar char="-"/>
            </a:pPr>
            <a:r>
              <a:rPr lang="en-GB" sz="1600" dirty="0"/>
              <a:t>Northern Ireland and Channel Islands</a:t>
            </a:r>
          </a:p>
          <a:p>
            <a:endParaRPr lang="en-GB" sz="2800" dirty="0"/>
          </a:p>
          <a:p>
            <a:r>
              <a:rPr lang="en-GB" sz="2800" dirty="0"/>
              <a:t>Overall an 6% reduction in flights</a:t>
            </a:r>
          </a:p>
          <a:p>
            <a:endParaRPr lang="en-GB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73D2DD-5AB3-3946-1C1F-0B7575306F7C}"/>
              </a:ext>
            </a:extLst>
          </p:cNvPr>
          <p:cNvSpPr txBox="1"/>
          <p:nvPr/>
        </p:nvSpPr>
        <p:spPr>
          <a:xfrm>
            <a:off x="6096000" y="-5996"/>
            <a:ext cx="328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– NORS and organ travel requirements for 24hrs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E61D662-2149-C534-2845-2360573244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00" y="2750345"/>
            <a:ext cx="6817917" cy="15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789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0D8D6-0619-9975-D933-E6423A48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7BFF3ED-2D89-03D1-217B-491925352A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41645D62-1283-2F10-27B1-A0BE1D2E5A39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Transplant Centre O</a:t>
            </a:r>
            <a:r>
              <a:rPr lang="en-GB" sz="8000" b="1" dirty="0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gan Arrival Time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4211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4AD4C-3330-89E4-5679-4F1BCFAFA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D2CFC897-A0E6-4AF9-A796-76AF70E304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9A3D60D6-FEE8-B353-CF5B-C17DD5A95F8C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Cardiothoracic Centres A-Z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356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B04D-F24C-0D2E-E37F-CCB8E28B7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571E585F-8A64-A25F-BC53-BCBDCA567F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BFC6BD1D-10B3-2ACD-5710-0F429B590EC7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Birmingham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816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CDDC-B520-A2B7-949B-11C9FD73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53A2CC-EEAD-E273-8BB4-B03EF8E80BFE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Birmingham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81B4AC-5CA0-580C-D180-B54396C1325F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By Organ Group - Heart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319A4-D2CF-7C68-9A1A-2304112E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DBE35-A94E-7D43-28DD-D608F432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646959"/>
            <a:ext cx="11169448" cy="155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49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5F51-7935-2AD8-4267-B570231A6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8A438E-F258-4CB4-1ADF-8374B1B75F31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Birmingham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7D76C2-1AC0-94A8-A444-066C687FA0F8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By Organ Group - Lung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D2A3D-9AAC-48BF-94F4-EEFF7A96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9" y="3665325"/>
            <a:ext cx="11169455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BAAF5-14D3-C2F4-37DB-B9CD4E6B9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1877962"/>
            <a:ext cx="11169455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1832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7121-C204-3EA9-42CB-A2C5BE68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13D234A8-4E3A-B19C-EF3B-84E6F40E22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30CC7C9D-1DC5-9880-D958-828DA7029ADD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Glasgow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0695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3E28A-CC8B-6F87-70DE-9A609C73D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99E48F-B135-3D81-EF1B-084E6B065BC6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Glasgow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9F61A-D42D-61A2-97F0-D22F9159BE7D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56808-EA6C-58B6-8EFE-F41E8869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05903-9C4C-9533-A548-7E9CF3DC8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646958"/>
            <a:ext cx="11169449" cy="155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995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847B-9063-337F-F5C7-4C3795B2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EE7989A-AD8F-1B0B-E76F-E7B2C7941D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6F1D1BE-3E51-84D0-C8BA-8D24FFBADA4E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Great Ormond Street  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539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9D92E-3E80-9462-23D3-814D87B02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E286C2-217B-5D74-47FD-5B493CDD4981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Great Ormond St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F110B6-8B27-9005-0B79-C3A7B5CB12E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B7E897-7CC4-DD5C-AD4F-FD1AE4A5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EB9525-75AB-76ED-F58C-499725152FEF}"/>
              </a:ext>
            </a:extLst>
          </p:cNvPr>
          <p:cNvSpPr txBox="1">
            <a:spLocks/>
          </p:cNvSpPr>
          <p:nvPr/>
        </p:nvSpPr>
        <p:spPr>
          <a:xfrm>
            <a:off x="291380" y="4362213"/>
            <a:ext cx="11169448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organs accepted by this centre within this modelling period. </a:t>
            </a:r>
          </a:p>
        </p:txBody>
      </p:sp>
    </p:spTree>
    <p:extLst>
      <p:ext uri="{BB962C8B-B14F-4D97-AF65-F5344CB8AC3E}">
        <p14:creationId xmlns:p14="http://schemas.microsoft.com/office/powerpoint/2010/main" val="42641077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11B23-F558-DB10-01C0-C2038CB87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D3356F-7610-3409-82FC-4E59FFA29FF7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Great Ormond St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ACF4D2-BC17-846F-D963-4B731C9A05A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Lung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12676-C074-C1FC-EC3B-9701165B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1877962"/>
            <a:ext cx="11169455" cy="15510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6A6CE-99B7-31AF-92C0-BFF8199D7DB0}"/>
              </a:ext>
            </a:extLst>
          </p:cNvPr>
          <p:cNvSpPr txBox="1">
            <a:spLocks/>
          </p:cNvSpPr>
          <p:nvPr/>
        </p:nvSpPr>
        <p:spPr>
          <a:xfrm>
            <a:off x="291380" y="4362213"/>
            <a:ext cx="11169448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organs accepted by this centre within this modelling period. </a:t>
            </a:r>
          </a:p>
        </p:txBody>
      </p:sp>
    </p:spTree>
    <p:extLst>
      <p:ext uri="{BB962C8B-B14F-4D97-AF65-F5344CB8AC3E}">
        <p14:creationId xmlns:p14="http://schemas.microsoft.com/office/powerpoint/2010/main" val="12861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0E160-BA65-B92C-40B5-C52BDCCF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DE51AC5C-30B7-174D-8F45-36EFCFCD8F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10948BCD-71DE-1179-D1AB-A57BC33FDA87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NORS Heatmaps</a:t>
            </a:r>
          </a:p>
        </p:txBody>
      </p:sp>
    </p:spTree>
    <p:extLst>
      <p:ext uri="{BB962C8B-B14F-4D97-AF65-F5344CB8AC3E}">
        <p14:creationId xmlns:p14="http://schemas.microsoft.com/office/powerpoint/2010/main" val="4907238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4CBF2-0621-7DDE-3452-4EC81A664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80338498-063D-3C6F-3550-C4274B5E6D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1688CE9E-A76B-FA91-9990-FD7C663A0B74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Harefield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2737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B2C3C-0C6E-9E54-285D-65813BFE0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7CC47F-3853-AFE4-CA92-DABC49079257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Harefield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57FE5B-E83E-C119-613F-D1DDD2B1C19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4D719-3FB9-0616-6D34-7863C9564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28E3B5-4282-FF70-8CC8-5F0A06136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919760"/>
            <a:ext cx="11169448" cy="155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9344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8D79-DD5E-7852-73D5-577362990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30AEE3-DFA4-39B6-F13B-9718339FD71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Harefield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A94E66-F156-CAF2-0A66-471C5048697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Lung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D8650-821D-B1AB-0656-31443C44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1877962"/>
            <a:ext cx="11169455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380004-D976-AB3B-A840-20CA69DEA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7" y="3943345"/>
            <a:ext cx="11169455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9622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7D5B-DC80-4F37-4340-7EE35FF3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FAA0C6EA-EF06-0142-1FBD-D0B5180A6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864B3D95-5B00-4ACC-4DFB-F72B612918F7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Manchester CT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262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EBD04-9A83-217E-84E3-642EFE9F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D31269-4BCC-E7DB-194D-09765E3989F7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Manchester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B46473-5EB8-218C-CAA0-88EE8DF0BEF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79F0E-99A4-38BA-49F4-423CDA84B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0CBB56-C305-C611-95E5-A4B76AF0D722}"/>
              </a:ext>
            </a:extLst>
          </p:cNvPr>
          <p:cNvSpPr txBox="1">
            <a:spLocks/>
          </p:cNvSpPr>
          <p:nvPr/>
        </p:nvSpPr>
        <p:spPr>
          <a:xfrm>
            <a:off x="291380" y="4362213"/>
            <a:ext cx="11169448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organs accepted by this centre within this modelling period. </a:t>
            </a:r>
          </a:p>
        </p:txBody>
      </p:sp>
    </p:spTree>
    <p:extLst>
      <p:ext uri="{BB962C8B-B14F-4D97-AF65-F5344CB8AC3E}">
        <p14:creationId xmlns:p14="http://schemas.microsoft.com/office/powerpoint/2010/main" val="2339947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A350A-A83B-EF3E-D65D-CACA8385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2C822D9-BFE0-3DC5-AAD1-2791865F411E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Manchester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26E172-630F-F1F4-3BAE-AF8A3097160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Lung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63428-0F88-5526-B675-42FAB19CC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1877962"/>
            <a:ext cx="11169455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A150B-2089-FE39-6257-14510D942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8" y="3786137"/>
            <a:ext cx="11169455" cy="15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132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6AA4-FC1B-EB15-CD21-9A46402F6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1F919C91-34A3-5F7E-D30C-E8095F431F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57B6105D-54B0-C613-6859-EBB7ACA60851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Newcastle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373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EA402-0C71-FEAC-5C17-37F823556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0D6E2-45D6-AB7B-F7EC-2295956660EA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F016C8-6783-64FB-4075-7559F0493BE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AB636-F376-FF37-4E4E-0558D489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1DDBC-2EFD-21F6-2BB6-6BF160569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957860"/>
            <a:ext cx="11169448" cy="155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9602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B2C33-1FAA-ABB6-F032-E44FFD3B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7EC25A-A8D3-5A64-F1BA-F4EB4D141B9A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3B9057-926B-0843-A90B-4B0E21A75E06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Lung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A30EF-9F9C-D2D6-BED6-E262553B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1877962"/>
            <a:ext cx="11169455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72B55-1ECC-E311-0136-E83C39AA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3963302"/>
            <a:ext cx="11169455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0260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DC3F-C414-6563-38E9-BB002DB63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EB67EDD-C79F-749B-C60F-5B8FA62F9A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2E8577A1-5EF4-9895-CC16-F0F9FB88CFF1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Papworth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2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C5813-E5B1-243A-5BFD-EC42BD6F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6A417D-F4A2-C59E-1B92-2847C4E9928E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departure time heatmaps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Actual v modelled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ACA80B-E8DA-EDC1-8661-1BCAC1F71B24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352240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CFC17-3496-499E-26EF-4CC66CDF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7" y="3429000"/>
            <a:ext cx="11470375" cy="1592825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182F21-0893-5624-9956-00CA3B328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7" y="1660004"/>
            <a:ext cx="11485174" cy="15928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22623-2241-FC6A-0D0C-DCB7B4452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7" y="5197996"/>
            <a:ext cx="11470375" cy="158791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8C2C2-C119-3112-8834-5D6A33D77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435" y="276996"/>
            <a:ext cx="2791215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795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0DF9A-0C91-A805-B1C9-EDCE9633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CB99C7-5AB0-E1DA-691C-A0AD84C8777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Papworth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B49504-B280-D03D-A506-CB230EA05CC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Heart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F97A0B-47CC-B60D-1C75-7A791E54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877963"/>
            <a:ext cx="11169448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F585F-9DC7-83B6-7A77-14EAA184D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943345"/>
            <a:ext cx="11169448" cy="155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226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A9BE-49DF-2A51-46E9-90409BE9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FF1C04-4FB1-CFE4-A0C4-8A5C7627832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Papworth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71203C-9783-364C-F66D-1DB43D8B5D2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Lung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44039-C4CC-A5CA-FEEE-77ABA80E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1877962"/>
            <a:ext cx="11169455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81CFAE-D877-6E7C-619C-FF437A4A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8" y="3773958"/>
            <a:ext cx="11169455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461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71AD8-1288-9A81-EDFF-62BDABC0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E49FD21-E84A-D564-EB46-3E32946696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B61EFE05-4C89-032B-5E80-06320833C8C3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Abdominal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Centres        A-Z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332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83B25-10FB-8866-3A76-671C69860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DB1A5005-0523-F6AE-D6C0-06684620F2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42F8C73A-1BD4-AD4A-1630-E3A6755F65DD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Belfast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9030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BA1AE-55D8-DA60-1F00-FA149242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D248DC-68C1-E906-DFB7-D2A5D52F18D8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Belfast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BFB9BA-7D2D-5DBD-3A18-5348091C2826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By Organ Group - Kidney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04AE5-95D1-2376-B0D7-BE0AAD7F5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07E07-5AB4-A5C2-544C-5D42B54CE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51913"/>
            <a:ext cx="11169463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48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E43D-4091-CBCF-B238-F7FE104C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6D8FF942-5850-F3FB-8C8B-F67FD62F9E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BD81221B-CFF2-7AFE-CAE8-F83F8EECECA0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Birmingham Abdo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36520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2FE15-3A12-9954-01B9-A8C7BA97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75FCF0-EFF8-DDFA-57C6-D8FD57E4E169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Birmingham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AC3672-DC72-4A00-4762-1641CDA03E82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By Organ Group - Liver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0114B-3FA0-1ACF-D663-494CDDEA2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D2CE6-7BE2-4503-4016-7A04A553C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646958"/>
            <a:ext cx="11169456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98885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D039-1F23-3D65-6312-73356DD1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E54B41-D180-A472-73B4-9C6AA336739F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Birmingham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503FD7-0E50-6FDE-8D83-904FC6B56AF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2DA42-6995-4D93-7984-A0A50314F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7B776-A26E-24C5-B607-7C482282A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4933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994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4F874-9BB8-C961-5EB7-F452A42AC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619086-6954-6D96-6B26-0D8293D0C09F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Birmingham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693B854-8D7D-E596-6719-09F2F12B116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5824994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Multivisceral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62459-5FC0-269A-3F8C-1B4BBCFB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3646959"/>
            <a:ext cx="11169448" cy="155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EB9F1-75EF-4018-427E-88052D361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1664960"/>
            <a:ext cx="11169447" cy="1546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6209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CA440-C5FB-E4BE-EA83-EEE902C17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D819459-ABBF-2E0A-8EF1-3792CC1D20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72D17D9F-976A-4E7F-50EA-94790703AE6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Bristol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F6612-0671-AB35-9ED4-D9595E79F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F8E5FC-D58C-9330-17BD-CD629C1A6CBB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 arrival at donor hospital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time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eatmaps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Actual v modelled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28DAB-E334-EAE8-CD7C-9A01B7395F0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352240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2941A-1575-2700-4497-AC05F218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" y="3324721"/>
            <a:ext cx="11470375" cy="1592825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75C7C-3200-E916-9C41-59CE8A01F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9" y="1529211"/>
            <a:ext cx="11485174" cy="1592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13B74-6927-7BEB-4A25-777E114E1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27" y="5120231"/>
            <a:ext cx="11470375" cy="158791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30B2E-0B0E-D6F7-E82E-50017D732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403" y="191957"/>
            <a:ext cx="2791215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896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E5578-C11B-F9A4-E89A-2FB019AF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E44BEF-9D81-C9F1-97FE-BC2911C95FF9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B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</a:rPr>
              <a:t>ristol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71732E-A0B5-FBDD-64AE-576D7A320D1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A7565-2BC9-D0C6-D11C-DDFB68ED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2BE28-F886-E5B7-2011-EEAD3D8D2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46753"/>
            <a:ext cx="11163954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16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63A5E-4E44-1C15-82A6-12F7541B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6ECFAB8-14B1-6853-BDA9-A776FA3C4B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A2757E7B-563B-FE42-8E19-858F4DFEB389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Cambridge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1880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AAB4C-5891-EFE5-D55C-5AF5FCB3D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CA2A4B-A505-9642-96A1-B37E108E158C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Cambridge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BE0C12-3C02-8AF0-EDC5-EB37CCC0356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DA0A8-DC6D-9747-D732-9E3E838E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D09A3D-6ADA-6083-B849-6E6C2F52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646958"/>
            <a:ext cx="11169456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267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65738-DF0A-C3A4-51FA-3B718641B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1E3047-D8E4-FD19-7D1C-123E6213F5D2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Cambridge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60D707-5298-F6FA-DAB4-0ED3E051628D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By Organ Group - Pancreas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96CB6-162E-A0B2-2376-2AC79CA37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646958"/>
            <a:ext cx="11169455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89004-33F4-74B5-2C4A-8DF2E0D49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4960"/>
            <a:ext cx="11169454" cy="154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9084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E75B-3B9C-577D-134D-0E35DB141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DA0A73-E9F1-AA6E-53A4-9EF017831050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Cambridge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DC2927-AA25-733F-487D-CA1417E92840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5824994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Multivisceral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39E53-3863-9112-3DD7-239B6AD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1664960"/>
            <a:ext cx="11169447" cy="154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6C4E7-25EB-6E43-FCAE-E8CC472EA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3646959"/>
            <a:ext cx="11169447" cy="1546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63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5E5D-CD43-79C9-1C21-7659E5FB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3D1A9D-20BE-2743-547F-0204A99DC254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Cambridge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81AA58-D605-D03D-47D6-DA6F7C74427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5EA9E-0945-11D7-C1C6-C5E531905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B7CEB-1B5B-572A-652A-6D4D6198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4417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44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8514-E0F2-7FBF-FB1B-11EF3CE2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604F9F80-44EB-C6CB-8EE9-8FA485838C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AED1A195-4392-4EDA-0AEB-0F4D2EB5047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Cardiff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927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52E9E-2D9E-C29D-AE49-C6B5893B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CE04FC-C696-7F13-B287-FB318894C32D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Cardiff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33F0EA-A679-30CF-2937-E6EC8D81B6DC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Pancreas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9C74-3138-3901-0D39-5A9FB2D99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4960"/>
            <a:ext cx="11169454" cy="154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2EA970-A2EE-AA8C-CB59-91EB7F85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3646958"/>
            <a:ext cx="11169451" cy="154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45387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AC0C-D8D6-252E-F8A4-7DB94BB5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AAA5FE6-B6CE-38E9-4953-CC55C9A7D4B0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Cardiff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DD4959-6DA8-0388-BE05-E190BE8D59D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96510-6C87-FA5E-0BBB-2142A6E6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A3A9F-C22C-84A5-21EB-A62AB6540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44105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1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E4565-AFCB-27DF-6355-72BC44C6B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5D8AB8E-2907-1D82-A415-1F9C08F9E2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F612A274-AE07-92A1-07DF-BD957EA0DF71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Coventry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9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BDAD-3A16-9BA5-68F8-DD45F2B09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884E21-B23F-6418-44A3-2541DBDFB511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 arrival at donor hospital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time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eatmaps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Actual v modelled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340D9-99B1-B67F-6EB0-E1E34032FB32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352240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EBB2E-9C79-1702-B5D5-A33F8E38D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7" y="3325362"/>
            <a:ext cx="11485174" cy="1592825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3F457-8E52-599E-0F3F-4CBF6B83A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9" y="1531667"/>
            <a:ext cx="11485174" cy="1592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3B240-7596-C8ED-A957-D7B054D1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403" y="321006"/>
            <a:ext cx="2791215" cy="1009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36BD4-E048-4147-C948-3641D702E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413" y="5119057"/>
            <a:ext cx="11485174" cy="158996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6935063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55FC4-0627-8874-1728-D1EFED841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C761FC-9223-A755-F1E2-B7B9F0A4CD27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Coventry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1F3653-764E-13C5-0CD5-4CD9A8C4AA8E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FDBFD-0366-CBC6-5EC9-19BC3FA01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4A1F57-4591-1DCC-AAE8-DABD6FCC6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41525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6325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73BDD-C855-AA3D-EF01-B1BF603A5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1576147-0C18-1E7F-54BA-A6052CD83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942A2B6D-22CB-0ACD-C97E-6EB25788910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Edinburgh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54743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30B40-7867-4C61-4AE4-282354E0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5BA583-A94F-B049-254B-DB405A454F27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Edinburgh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BF7123-45D2-6899-1147-45E2E3CCFD6F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C42ED-E02F-AD2C-80B5-1CF8CADF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60D1D3-6704-B43B-1CFC-4D7705953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646958"/>
            <a:ext cx="11169456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1019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A2467-4688-D16F-4A36-3E2E3965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A7EBB7-8090-B856-170A-ED7A135E09F5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Edinburgh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9DC3D-33CC-0D78-AEDD-C0FC83EAC8C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Pancreas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229F9-4AD9-E502-4BBB-242187A2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4960"/>
            <a:ext cx="11169454" cy="154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E9B0B6-09F1-0ACA-22A5-F51499D18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3646958"/>
            <a:ext cx="11169454" cy="154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45127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BD15-FD3C-A497-DBEC-1EB37826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F858CE-E753-FD94-6631-7A48FBD57F27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Edinburgh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85E430-84FF-8931-AE90-7683F5F4DF0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F8526-F5E5-E211-110E-59385844E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C950E-2552-0ED5-C7D2-5944EC7C6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415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392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D5DBC-0ADD-9690-68A6-D1CDF3FB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FE012379-0AB3-B22E-7409-8D221861DA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741C9711-D8C9-583B-B50D-48AE07AF9981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Glasgow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433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C7F6-8389-1314-2986-5B402B2AA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32D147-A36C-27EF-B824-419A8B5FBA6A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Glasgow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AC3577-FBA0-45F6-20B5-880FC14C5DB4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43C60-DA6A-8305-76D0-5A68796E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D4AE-1E10-97D4-3FB8-5562BAA22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3" y="3639013"/>
            <a:ext cx="11163954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10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7144-86FE-A808-2B5C-CC9CC905C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73A1F1F-12BA-62F2-D831-12DB9A0ED8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3853EF78-2B6A-8BE5-8EAC-CDB029FBF4A0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Guys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769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51B7-8BD0-9A7C-BE14-5E595BE7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C13B17-2566-1A95-E875-DFC3F800D59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Guys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B98AA8-BCFA-34B2-C774-94D3BE34643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Pancreas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407A4-32C4-69F0-9D87-CECFEF70F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4960"/>
            <a:ext cx="11169454" cy="154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58A38-1180-91F3-ED8E-999F3FC3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646958"/>
            <a:ext cx="11169451" cy="154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80024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9B449-1269-FBBD-14F0-66EE7FF3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8C4D4D-1761-D571-8A2F-02F82C793FEF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Guys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2538E6-E264-6F42-D21A-3FF758D1F9A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CF66A1-5931-4342-4641-D94F12312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1FF83-6902-B14F-F5AF-F970A01C6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3654494"/>
            <a:ext cx="11169463" cy="15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753D0-FEF3-ADF1-5ABD-8EEDF5F9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6153E9-24F6-A034-D6A9-7D7C3F2F9302}"/>
              </a:ext>
            </a:extLst>
          </p:cNvPr>
          <p:cNvSpPr txBox="1">
            <a:spLocks/>
          </p:cNvSpPr>
          <p:nvPr/>
        </p:nvSpPr>
        <p:spPr>
          <a:xfrm>
            <a:off x="344896" y="109889"/>
            <a:ext cx="10422800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– NORS Heatmaps – Cardiothoracic Teams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C9C7D61-713D-879F-4160-DE871EBAEC8D}"/>
              </a:ext>
            </a:extLst>
          </p:cNvPr>
          <p:cNvSpPr txBox="1">
            <a:spLocks/>
          </p:cNvSpPr>
          <p:nvPr/>
        </p:nvSpPr>
        <p:spPr>
          <a:xfrm>
            <a:off x="344896" y="959926"/>
            <a:ext cx="782441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Departure/Arrival/Return to Base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AF9FC-C703-5F88-FA42-CEA782A6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7" y="1531667"/>
            <a:ext cx="11399572" cy="15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81052-B65A-8EF5-DC92-E4CE8ABB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6" y="3302207"/>
            <a:ext cx="11399572" cy="15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D25D5-E3F8-F9CE-283E-7524B7EBE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9" y="5072747"/>
            <a:ext cx="11399569" cy="157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79221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70D45-D4ED-F98F-FEB8-9940037E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B53F9309-B0D9-8F98-1875-75AE670F70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8045A6B-EFD9-52BD-60C4-DE17AB11BFA8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Great Ormond Street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3095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C7F28-3667-C7C3-9DA6-8A29C386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FA1EC0-116D-196F-374D-F49E68CF41A2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Great Ormond Street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65ACA2-5CEB-E711-0663-BFEC8BFFBAE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FCCDE-B28D-9E29-2727-BF68190E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0D7C54-BEE1-4D96-3CDD-AE0A87589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36544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269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A7F0-BBF3-B9F8-B67B-4E44FFFA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B422D5ED-A50C-AF69-FA00-C56EBC044E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FE45EC55-A150-68DD-D7C4-E1A295490DD5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Hammersmith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19199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9232E-22F1-A8D2-EA0E-C05F3F118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D92997-8539-F718-952B-570B8D7ABD9B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Hammersmith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30E490-163D-B00F-E907-7C378CD20F06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4BF1A5-F09D-3342-DFAE-D2CBADED4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086A3-2DEC-725D-2B1A-60CA50049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36544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323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A9C0D-942E-BFBC-BCF0-F4C9F79B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072A8863-D691-3422-7993-98A422220A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3B01D2D7-6AAD-0749-B295-F164BDB3FD72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King’s College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9701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C4663-403A-4F3D-E51E-0158F45E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290C2D-B17E-72E6-A182-3F6920974B1C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King’s College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829FE2-ADAF-70EB-15D8-9AC6A1D43F5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A8913-169B-08FF-5A12-BBF9FE2C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7962A1-BE6D-99FA-A7E7-6A11686A4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646958"/>
            <a:ext cx="11169456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93917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80C9-F680-8D9D-BB50-45186389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5CF179-4E42-367D-BF56-CC90BA6F759C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King’s College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B88182-8166-B4BF-57F7-8B70434A0AB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B7AC6-1FAC-D3CE-7D5D-080E5C81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208B7-FD68-F7A3-3AF9-D3880BA00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" y="3639013"/>
            <a:ext cx="11163953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533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FB6D1-693A-5654-77AD-320BA414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A208941A-1C45-216E-5B02-B4F2FE3740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BA769BF0-FA3F-9BFD-68AC-61169D57E83C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Leeds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7863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FCF23-B08E-B825-BA5A-D827F7F1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F3845B-B37F-B898-2B60-0C41744F4809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Leeds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C28DA4-53D3-F63A-F14C-F4B36AE8F816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68B94-6C61-C6CC-3335-E6FB8385C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A3ED2-0281-02A6-EE81-B3FBE0EB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7" y="3646958"/>
            <a:ext cx="11115938" cy="15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8562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081FB-4C62-5662-A638-94F71758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81BEC0-A6D1-2BA2-AB35-1904CAC47648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Leeds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CB18A0-3FAF-393A-B038-F027AB6D109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BDF96-03DE-BE0C-63DB-8C3C5964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BFAFC-8420-AD28-FD92-1793989E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3634908"/>
            <a:ext cx="11169463" cy="15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537A-C022-A8DF-0127-B38B2A7F6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27A510-1E89-07EE-0482-6D27D9CF9BC8}"/>
              </a:ext>
            </a:extLst>
          </p:cNvPr>
          <p:cNvSpPr txBox="1">
            <a:spLocks/>
          </p:cNvSpPr>
          <p:nvPr/>
        </p:nvSpPr>
        <p:spPr>
          <a:xfrm>
            <a:off x="291381" y="131135"/>
            <a:ext cx="9646945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– NORS Heatmaps – Abdominal Teams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FF2E11-2278-7ECA-737F-23133AC57B9D}"/>
              </a:ext>
            </a:extLst>
          </p:cNvPr>
          <p:cNvSpPr txBox="1">
            <a:spLocks/>
          </p:cNvSpPr>
          <p:nvPr/>
        </p:nvSpPr>
        <p:spPr>
          <a:xfrm>
            <a:off x="291381" y="1042868"/>
            <a:ext cx="719136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Departure/Arrival/Return to Base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2AAB6-4BE4-DAF8-7CA6-9174CF3D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6" y="1536549"/>
            <a:ext cx="11399572" cy="15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D00C8-FF9A-3D4F-A7B7-71CD3017E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7" y="3351077"/>
            <a:ext cx="11399572" cy="158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1A3C0-FE8A-5CE2-03FD-5726F9F5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96" y="5093773"/>
            <a:ext cx="11399572" cy="157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69808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734F-70CC-45B9-B025-5EC91959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9DDF2D20-0D1D-397B-9865-C4C86BC584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5E4D8117-98EB-A787-204E-15A3628D7BF6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Leicester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2646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19A50-36CF-2169-C29B-66BBB935D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4A5A09-B311-559B-2234-33E65B9F042D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Leicester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E2DAA9-1279-556C-3E0E-A459E4F1FDF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88D1F-25E1-32B7-E680-3D448803D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81376-8C6B-02AC-2B4B-56725E56E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0" y="3632328"/>
            <a:ext cx="11169463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573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169FD-65D3-418F-8AFE-9FD4F6765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9B8B7BFC-C589-B47A-FC03-9C75FF6D2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028AD1DE-F611-C51C-D53F-C0297D140688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Liverpool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9462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35DB-CC2A-2C56-F4EF-E4A483EAE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9D8ED5-7A39-201C-63EB-B95D3CBCEE24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Liverpool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3463E7-3099-A9D9-7D07-0D6BAF8CF6E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EA21B3-FF3F-A035-C0DF-E45E2CC6D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4908B4-2950-EF50-A5D9-D2DFB348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8" y="3632328"/>
            <a:ext cx="11169463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46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7DA9A-974D-16DC-D4A7-D0BCC47B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9168E224-D021-718A-38C7-046D7F6869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B3B689A-6A56-C32F-6F20-18399A62D6D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Manchester Abdo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1516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82AF4-EA8C-9A3C-EAF9-0BA0BF7F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0DD062-628D-9A45-C4B7-52DF72349CBC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Manchester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20BF85-97DE-7EE5-F629-8F9E542D17A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Pancreas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0C8B6-F4EB-8E2D-6714-E408F108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4960"/>
            <a:ext cx="11169454" cy="154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A94C3D-3631-6231-B004-661AED4D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4" y="3646958"/>
            <a:ext cx="11169453" cy="154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69163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AC80A-0A9D-8C85-21E8-0DA7AF694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710B71-0732-0FC8-092B-FCD5352569AC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Manchester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9C4399-AC0E-C34B-B920-27EBBFF3D242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E34D4-7BBE-76F7-39CB-9B943F143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4D1977-743F-2CB3-20F1-CD636F03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36544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561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5AF5-9EAE-72CA-4E75-37711AA9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30D2D077-C469-B2DE-7178-FE9663490C98}"/>
              </a:ext>
            </a:extLst>
          </p:cNvPr>
          <p:cNvSpPr/>
          <p:nvPr/>
        </p:nvSpPr>
        <p:spPr>
          <a:xfrm>
            <a:off x="73891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03790347-961A-08E0-F187-839AFECFBA0E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Newcastle Abdo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1015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9C8E-359A-6078-1F4A-7DB2F4BA6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60A78E-2845-D9BD-8976-43C2F764C262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659EBA8-67F8-EBA2-7DDC-E67D79329234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AE477-72C0-56F5-9631-D4A6BD59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E947A3-08D8-27C8-EA7D-FEEC59775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3651913"/>
            <a:ext cx="11169455" cy="1546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94694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4F3AC-F233-36DF-90FC-65A47838C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86024A-9EDE-8DC2-B617-A7D592A840FB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30C641-6F3B-F2AD-A461-82DA2A785CAE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AF034-435A-7DEA-7841-E94A5D5D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82F60-538E-317B-56E4-3C05A5A6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" y="3646957"/>
            <a:ext cx="11163953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9DE4-7286-DDC3-CCC3-1760654A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DA024C5B-921C-EE80-F8A6-D60A8EC57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7EFD2CC0-E0A6-77D4-71D2-11F0EEA6A678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Cambridge Abdo NORS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4401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34A6B-9102-86E1-ADD8-D653BD5A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EE252EF6-FE87-64BA-F463-B9B04FD3A1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487516CD-8A35-B6E9-7C24-87C630C9AF52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Nottingham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43232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4EA9-9FA6-EF13-8779-1441E63A8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6FBDF3-4E2B-C125-A117-13A24026731C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Nottingham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DF5BCC-D993-E8B8-D8BB-ABA3A080835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84605F-0AA4-6E80-6C0B-2F1724958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C483E-AE97-0C17-CACD-4D898D7B1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" y="36544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1279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9E84C-7177-1943-FD50-C91C4546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912B0C91-18A8-3D49-A49A-264F17D856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D8436CF0-AD54-F650-8672-BC0CAFA6456C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Oxford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9078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2D46D-F2D7-AD18-28B2-3A5BBC27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B9E639-BA67-1C3C-E457-21E30719759D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Oxford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3222E9-14EE-27A1-76F1-DADED0CF797C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Pancreas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8063F-75C9-F574-3A08-A105E8BD9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4960"/>
            <a:ext cx="11169454" cy="154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9E0B0-BA60-ECA0-75C7-EB16519D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4" y="3646958"/>
            <a:ext cx="11169454" cy="154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21623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1655-1481-D724-A25E-853D3325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733B74-08EC-0B35-E2EA-F4B79DE8F33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Oxford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189818-A998-643C-A603-D21A3E8D6E5E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5824994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Multivisceral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DEF9E-089A-F295-96DE-1A20E2D7C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1664960"/>
            <a:ext cx="11169447" cy="154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FDB04-7202-4A7A-1DF2-D4195AF0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3646959"/>
            <a:ext cx="11169444" cy="1546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5894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D2E5-BF27-D967-BF78-44540832E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09B9D7-6DAA-B42F-22EB-A8D513D81D79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Oxford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8FEAC6-A200-E097-C76D-E6B95275C66C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6F0F1-B164-E575-F4DA-2137B8A0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BAA30-F35A-9911-11C7-1CB83AC62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36544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196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DE0C8-C166-E74F-23BA-AC9DCE48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C54EE34-EB60-B5EB-70EF-4D747BE5A3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8FDD7D4-C8F4-E6AE-F274-E44BBF3A504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Plymouth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1921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8549-2D98-9DD6-0166-EAB77664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8C2A7A-328D-7F43-1F18-B85494ECB5D6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Plymouth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2ED699-012F-07D0-77D2-F8539D2B8F2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EB9E7-F2AF-BB25-4A33-BA9D035E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C5BFB-AE7D-E15A-AEB7-4AF4AF34C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" y="3654493"/>
            <a:ext cx="11163955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8584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90D6-D9FA-7F44-E3E1-D17A2356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7CA6E27-D0F1-71B8-DC14-FAC79C96F2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D77A56A-9E23-3799-9065-F9983ECF7BDB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Portsmouth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87570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B43E-369E-B0F6-2F62-F8D7C265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F8788D-AE6F-59C3-7DC2-114E52ED0DFE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Portsmouth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EDF33A-3E10-87B8-61C4-61A20ECA7B96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F6216-1D1A-781A-EA67-B8DC9B5C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625F06-201A-7AD9-E5DD-539095E3F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3654493"/>
            <a:ext cx="11163956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0AF9-E081-4AF6-64F5-CB73FC8D4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217AE5-526A-FD03-7C99-5A373FCF90C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E90F7C-CABB-F508-8ED8-35220E5782DD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Cambridge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CFFCE-0F37-AEF3-7299-003A41B3D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0562B7-897F-CA0B-D48E-B62E5424A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5" y="5208090"/>
            <a:ext cx="11208695" cy="1551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83FA1-E443-6482-C0D2-A4D7951B4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48" y="3429000"/>
            <a:ext cx="11204012" cy="155103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5127842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957C9-360E-C2EC-4441-B9FBDF2DE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88EF681C-6E67-DCF5-1656-FA68A4FFA0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4ABD38EA-031E-F7AF-BA16-2F38C50F3910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Royal Free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7879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4871-4816-B6A7-A6C8-93406F0C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B39075-4984-74FA-1B7F-D217C9205405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Royal Free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4D8F3B-2470-A0E1-69C2-F06976BDAF58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D7438-3D00-EA42-504B-DC0F19CE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4CC59-F192-E460-426A-18A6B70D8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3651913"/>
            <a:ext cx="11169456" cy="1546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42902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C512-053B-7341-DE27-4A5F9CF66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45FED2-D48C-A968-FA62-240E18148084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Royal Free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56AD7B-8531-E313-A3D0-67E379747DE4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0CD62-BE3B-B8BE-14E8-B9F9EC688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E18A8-FF98-E2F2-CBFE-B383BE5BF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" y="3654493"/>
            <a:ext cx="11163954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03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3119-EA69-40FE-7361-AF5EF7B7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87B6387-B454-697A-AC0D-25AC338DB4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9DEBEB78-4AED-5E4A-211E-93DFF555B67D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Royal London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4414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528ED-E310-583A-0AE7-C830C80F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0C17A3-7A00-EFA5-EC36-970D227D6971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Royal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London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2AA2B-FC3A-FDA0-F43B-5B7503386788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285AE-51AB-DFF0-FC2F-00D8E5B5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25A82-D9CD-2737-F46A-8197DC24E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2" y="3651913"/>
            <a:ext cx="11163954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0264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3DC79-9C5D-F7C3-B198-662D8A6E3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3AF6C29-4D4B-05A2-F9E7-85E176C54A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90C5D4FF-4EA2-332A-F92B-6ED4FA48A113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Sheffield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8861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9D18F-65CF-A74D-D3D4-217B03CF9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F463DB-8617-921A-C601-C40FE15FE60D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Sheffield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C82CD5-BBBE-5A2E-24DF-1980820A3EAB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FDFDA-68E0-0DD9-0A95-7F64AACD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6788E-6D5D-B4C4-5822-B28F4B68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1" y="3649333"/>
            <a:ext cx="11163953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2661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7320-7C9E-A1CE-7A1E-5603DA62D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8A1DF1E2-6FE9-2319-62DE-364D8CB98E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3B0D15E2-62BB-2374-C1EA-53C76EA57A9C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St George’s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9239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5AF9-2122-685D-21DB-76EF5928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E9F1F6-3A2B-153C-EFEE-4C7D0BA0AB3B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11163954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St George’s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534046-2D3F-A2D6-4196-CE5D0DDE83D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Kidney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76D4-D12F-1BBA-D48E-DDFDFCB6B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57424"/>
            <a:ext cx="11169463" cy="154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C5251-D071-7A91-FF89-0EBA89E69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1" y="3646753"/>
            <a:ext cx="11163954" cy="15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4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F742-B009-A279-2F19-67AD4212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FD4DED-A4EC-C93E-1BD4-72A64EDBAE56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59B9A7-AD54-9882-095C-F2ECD44AF26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Cambridge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97D2F-76D3-3E5B-001D-604FC1CB2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431DC6-F57B-E333-0D12-EC229AE70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8378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6B12A-DAB5-F3C5-C4B6-8BFF42E08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141589"/>
            <a:ext cx="11169447" cy="15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ABEA7B-C4C9-4EFE-EF16-CA8DE52EA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1877381E-E567-8C9B-4C6C-67E49AF38F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bg1"/>
                </a:solidFill>
                <a:latin typeface="Calibri" panose="020F0502020204030204"/>
              </a:rPr>
              <a:t>Link to recorded version of this presentation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bg1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4693E45-9B7F-38F4-68B1-1A305A08FD79}"/>
              </a:ext>
            </a:extLst>
          </p:cNvPr>
          <p:cNvSpPr txBox="1"/>
          <p:nvPr/>
        </p:nvSpPr>
        <p:spPr>
          <a:xfrm>
            <a:off x="-3769816" y="-2124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endParaRPr kumimoji="0" lang="en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2BF3F3-562F-CFD7-6A19-D3D22310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4" y="582176"/>
            <a:ext cx="152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3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6AC16-218F-A2D5-A503-5D004BCC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702BFD-353C-BF5F-F24D-4D109156757C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631A9A-0D65-26A2-B5C0-4624CC70087E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Cambridge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0DED9-6EEC-AE63-C408-944AE86E6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558F06-CF55-56C0-A684-ECFC3694F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429000"/>
            <a:ext cx="11169440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122DE-3873-B89C-3E57-DEF6B658B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97996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8D4F-C992-62F4-B8BA-E0B9A8AB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28290BB8-589F-B572-6BE3-6CF6004BD4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1FAD45BB-D334-1708-A00C-9C8BFEB5665A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Organ Arrival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9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E70977-B2D0-9A9F-30A7-248EE36B9B8D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580535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2 &amp; Phase 3 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2057-0819-ADBC-987F-3DA62B17D0DD}"/>
              </a:ext>
            </a:extLst>
          </p:cNvPr>
          <p:cNvSpPr txBox="1">
            <a:spLocks/>
          </p:cNvSpPr>
          <p:nvPr/>
        </p:nvSpPr>
        <p:spPr>
          <a:xfrm>
            <a:off x="344880" y="1322736"/>
            <a:ext cx="352240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Organs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DFF0A-9262-8D6D-8858-3B31D11F7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" y="2453194"/>
            <a:ext cx="11381872" cy="1580535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0F926-24DE-8339-027F-097C866C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80" y="4647664"/>
            <a:ext cx="11381863" cy="158053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04AA0-FE1B-C790-6799-AA1BEA7EE222}"/>
              </a:ext>
            </a:extLst>
          </p:cNvPr>
          <p:cNvSpPr txBox="1"/>
          <p:nvPr/>
        </p:nvSpPr>
        <p:spPr>
          <a:xfrm>
            <a:off x="291382" y="19615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B8850-1B58-F185-31E1-38D936F79BAF}"/>
              </a:ext>
            </a:extLst>
          </p:cNvPr>
          <p:cNvSpPr txBox="1"/>
          <p:nvPr/>
        </p:nvSpPr>
        <p:spPr>
          <a:xfrm>
            <a:off x="291381" y="42026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166076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7ACE6-7232-1945-5EBA-1EAC461D5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DF6AE8-0464-ED9C-ECD2-C47C54A12E78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580535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2 &amp; Phase 3 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98775C-DFB9-25E3-AEBA-036A58777DFE}"/>
              </a:ext>
            </a:extLst>
          </p:cNvPr>
          <p:cNvSpPr txBox="1">
            <a:spLocks/>
          </p:cNvSpPr>
          <p:nvPr/>
        </p:nvSpPr>
        <p:spPr>
          <a:xfrm>
            <a:off x="344880" y="1322736"/>
            <a:ext cx="4789828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All Cardiothoracic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Organs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E688D-0712-8E3D-C9D0-370E1963446B}"/>
              </a:ext>
            </a:extLst>
          </p:cNvPr>
          <p:cNvSpPr txBox="1"/>
          <p:nvPr/>
        </p:nvSpPr>
        <p:spPr>
          <a:xfrm>
            <a:off x="291382" y="19615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A7A6C-43A0-FB46-EC35-3F5554AB1C2A}"/>
              </a:ext>
            </a:extLst>
          </p:cNvPr>
          <p:cNvSpPr txBox="1"/>
          <p:nvPr/>
        </p:nvSpPr>
        <p:spPr>
          <a:xfrm>
            <a:off x="291381" y="42026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AA934-A585-BBF4-C4C0-6E55C004B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80" y="4647663"/>
            <a:ext cx="11301160" cy="155140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4C54AA-8142-DD9F-9B75-E606483D7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" y="2476304"/>
            <a:ext cx="11381864" cy="155103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8054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8789-879A-DBCD-6BCA-38D2F01A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43CBFA-5AB2-07C7-007B-F8F4A120B246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580535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2 &amp; Phase 3 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8D70C7-F87F-6179-B783-1E44F6B838EE}"/>
              </a:ext>
            </a:extLst>
          </p:cNvPr>
          <p:cNvSpPr txBox="1">
            <a:spLocks/>
          </p:cNvSpPr>
          <p:nvPr/>
        </p:nvSpPr>
        <p:spPr>
          <a:xfrm>
            <a:off x="344879" y="1322736"/>
            <a:ext cx="552335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Cardiothoracic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Organs - Heart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38FB0-883B-7054-D96F-AFF0ACD1FB92}"/>
              </a:ext>
            </a:extLst>
          </p:cNvPr>
          <p:cNvSpPr txBox="1"/>
          <p:nvPr/>
        </p:nvSpPr>
        <p:spPr>
          <a:xfrm>
            <a:off x="291382" y="19615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9A78C-B9B7-EE02-B127-129A5361741A}"/>
              </a:ext>
            </a:extLst>
          </p:cNvPr>
          <p:cNvSpPr txBox="1"/>
          <p:nvPr/>
        </p:nvSpPr>
        <p:spPr>
          <a:xfrm>
            <a:off x="291381" y="42026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076A6-87D2-17D4-0217-0F3A65BC9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9" y="2505800"/>
            <a:ext cx="11301160" cy="155103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12FF5-4819-6BED-AB5E-31AAEE84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79" y="4717723"/>
            <a:ext cx="11301160" cy="1551039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310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8E62-F71B-7FFD-EDA7-E5BADC0D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E2BA57-EB1B-D0EF-10C2-6F8EE40D542D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580535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2 &amp; Phase 3 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ECE8A7-0650-1D66-DA05-59080A876699}"/>
              </a:ext>
            </a:extLst>
          </p:cNvPr>
          <p:cNvSpPr txBox="1">
            <a:spLocks/>
          </p:cNvSpPr>
          <p:nvPr/>
        </p:nvSpPr>
        <p:spPr>
          <a:xfrm>
            <a:off x="344879" y="1322736"/>
            <a:ext cx="558364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Cardiothoracic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Organs - Lungs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1CEBB-920F-5F3D-15BC-F8492CEA39A1}"/>
              </a:ext>
            </a:extLst>
          </p:cNvPr>
          <p:cNvSpPr txBox="1"/>
          <p:nvPr/>
        </p:nvSpPr>
        <p:spPr>
          <a:xfrm>
            <a:off x="291382" y="19615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DC3C6-6017-3B38-141D-5AB50425054B}"/>
              </a:ext>
            </a:extLst>
          </p:cNvPr>
          <p:cNvSpPr txBox="1"/>
          <p:nvPr/>
        </p:nvSpPr>
        <p:spPr>
          <a:xfrm>
            <a:off x="291381" y="42026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49ABC-6145-F194-D8C4-34201AD1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" y="2505799"/>
            <a:ext cx="11301160" cy="1551404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CA8E1-20EA-3A1D-E83B-D3EC25794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4647663"/>
            <a:ext cx="11353573" cy="155140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006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45111-A8C8-F415-FC0B-7E6ACFA90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808FB0-80DA-69B7-BD60-3C3D9DD373DD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580535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2 &amp; Phase 3 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F574B4-9BA6-6269-93D6-91F8268057DA}"/>
              </a:ext>
            </a:extLst>
          </p:cNvPr>
          <p:cNvSpPr txBox="1">
            <a:spLocks/>
          </p:cNvSpPr>
          <p:nvPr/>
        </p:nvSpPr>
        <p:spPr>
          <a:xfrm>
            <a:off x="344880" y="1322736"/>
            <a:ext cx="4257265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Abdominal Organs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7A988-3965-55C1-C41B-84D8FC2B5565}"/>
              </a:ext>
            </a:extLst>
          </p:cNvPr>
          <p:cNvSpPr txBox="1"/>
          <p:nvPr/>
        </p:nvSpPr>
        <p:spPr>
          <a:xfrm>
            <a:off x="291382" y="19615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CBD70-F3DC-A392-757E-33E05A3E487E}"/>
              </a:ext>
            </a:extLst>
          </p:cNvPr>
          <p:cNvSpPr txBox="1"/>
          <p:nvPr/>
        </p:nvSpPr>
        <p:spPr>
          <a:xfrm>
            <a:off x="291381" y="42026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11AE3-D3AA-139F-3A47-7ABBE2B1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1" y="2424758"/>
            <a:ext cx="11522439" cy="1713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ABC44-E6CA-E6A6-1AF4-A70FDF6AF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78" y="4647664"/>
            <a:ext cx="11381864" cy="157548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77122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306BC-D457-C088-B122-CCBCE8D3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BD905E-6248-99C6-7812-7053614579ED}"/>
              </a:ext>
            </a:extLst>
          </p:cNvPr>
          <p:cNvSpPr txBox="1">
            <a:spLocks/>
          </p:cNvSpPr>
          <p:nvPr/>
        </p:nvSpPr>
        <p:spPr>
          <a:xfrm>
            <a:off x="291382" y="334441"/>
            <a:ext cx="8745538" cy="1580535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2 &amp; Phase 3 </a:t>
            </a:r>
          </a:p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5A376-3A4A-3CCD-ECFF-994B46CA6C8B}"/>
              </a:ext>
            </a:extLst>
          </p:cNvPr>
          <p:cNvSpPr txBox="1">
            <a:spLocks/>
          </p:cNvSpPr>
          <p:nvPr/>
        </p:nvSpPr>
        <p:spPr>
          <a:xfrm>
            <a:off x="344880" y="1322736"/>
            <a:ext cx="5101327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Abdominal Organs - Kidney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C51C0-4CE9-4EBA-A20D-8EADDAA96BB4}"/>
              </a:ext>
            </a:extLst>
          </p:cNvPr>
          <p:cNvSpPr txBox="1"/>
          <p:nvPr/>
        </p:nvSpPr>
        <p:spPr>
          <a:xfrm>
            <a:off x="291382" y="196156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26D63-0A5B-F590-D301-BA37C5CBA396}"/>
              </a:ext>
            </a:extLst>
          </p:cNvPr>
          <p:cNvSpPr txBox="1"/>
          <p:nvPr/>
        </p:nvSpPr>
        <p:spPr>
          <a:xfrm>
            <a:off x="291381" y="42026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1D7B3-60EF-B517-9172-D332537AE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0" y="2505800"/>
            <a:ext cx="11301160" cy="155103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CFC78-5974-B5C6-B8C2-05FF746A8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80" y="4647663"/>
            <a:ext cx="11301160" cy="1551404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503663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5436A-CCBE-0965-77D1-6046803D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330216DA-F00B-E12A-3E0B-AD1FB12711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0A7BA4E3-AC1F-7CC1-3A6C-7832D910DED7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Royal Free 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3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6757A-512C-F441-8103-B5813BBD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5F545C-EF15-8E44-22BD-6ACA372CE8CD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Organ Arrival Heatmaps – Royal Free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0A9835-9FD9-013B-BE5B-7F16AF61CDC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Organ Group - Liver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BA7FA-3E4B-81A4-95B1-53909A9CC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56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A6A6-2CB1-47F4-4F7F-6DB2CDA76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8" y="3651913"/>
            <a:ext cx="11169456" cy="1546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3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E36D-BEB7-239B-02CE-643046B0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4" y="-31657"/>
            <a:ext cx="9128805" cy="1325563"/>
          </a:xfrm>
        </p:spPr>
        <p:txBody>
          <a:bodyPr/>
          <a:lstStyle/>
          <a:p>
            <a:r>
              <a:rPr lang="en-GB" b="1" dirty="0"/>
              <a:t>Planned Arrival Window (PAW)</a:t>
            </a:r>
            <a:br>
              <a:rPr lang="en-GB" b="1" dirty="0"/>
            </a:br>
            <a:r>
              <a:rPr lang="en-GB" b="1" dirty="0"/>
              <a:t>Shadow modelling </a:t>
            </a:r>
          </a:p>
        </p:txBody>
      </p:sp>
      <p:pic>
        <p:nvPicPr>
          <p:cNvPr id="4" name="Picture 3" descr="A diagram of a medical process&#10;&#10;AI-generated content may be incorrect.">
            <a:extLst>
              <a:ext uri="{FF2B5EF4-FFF2-40B4-BE49-F238E27FC236}">
                <a16:creationId xmlns:a16="http://schemas.microsoft.com/office/drawing/2014/main" id="{1CF3C074-3DBC-ACF6-8B6A-8FE27D45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402" y="1293906"/>
            <a:ext cx="6182598" cy="40023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E8F1ED-10D3-A5C1-B5B1-CB450A2D3401}"/>
              </a:ext>
            </a:extLst>
          </p:cNvPr>
          <p:cNvSpPr txBox="1">
            <a:spLocks/>
          </p:cNvSpPr>
          <p:nvPr/>
        </p:nvSpPr>
        <p:spPr>
          <a:xfrm>
            <a:off x="259894" y="1293906"/>
            <a:ext cx="5749508" cy="519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A4"/>
              </a:buClr>
              <a:buSzPct val="50000"/>
              <a:buFont typeface="Wingdings" panose="05000000000000000000" pitchFamily="2" charset="2"/>
              <a:buChar char="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Test viability of proposed PAW timings in real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Understand the operational considerations across the pathway by involving operational colleagues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Identify barriers or issues which could impact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Build confidence in the system’s readiness for change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09E65-B4CE-BEA0-FA0E-EF79F5216F8D}"/>
              </a:ext>
            </a:extLst>
          </p:cNvPr>
          <p:cNvSpPr/>
          <p:nvPr/>
        </p:nvSpPr>
        <p:spPr>
          <a:xfrm>
            <a:off x="11111344" y="1293906"/>
            <a:ext cx="1080655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41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F957-567C-E0C2-D060-F9132561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35" y="0"/>
            <a:ext cx="8534400" cy="1507067"/>
          </a:xfrm>
        </p:spPr>
        <p:txBody>
          <a:bodyPr/>
          <a:lstStyle/>
          <a:p>
            <a:r>
              <a:rPr lang="en-GB" b="1" dirty="0"/>
              <a:t>Feedback from Specialist Nurses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82C362-7E79-126E-3EF4-7121FA021981}"/>
              </a:ext>
            </a:extLst>
          </p:cNvPr>
          <p:cNvSpPr txBox="1">
            <a:spLocks/>
          </p:cNvSpPr>
          <p:nvPr/>
        </p:nvSpPr>
        <p:spPr>
          <a:xfrm>
            <a:off x="6255327" y="1708034"/>
            <a:ext cx="5936673" cy="4914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support for predictability, clearer communication and structure across the pathway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need to ensure capacity for accelerated pathway for exceptional cases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theatre variability could be stabilised by a PAW (donor and transplant theatres)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Transplant centres challenged for daytime theatre space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families tolerate delays when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not when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C8AED-9574-0ADF-50E4-CCBF9811BB2D}"/>
              </a:ext>
            </a:extLst>
          </p:cNvPr>
          <p:cNvSpPr txBox="1">
            <a:spLocks/>
          </p:cNvSpPr>
          <p:nvPr/>
        </p:nvSpPr>
        <p:spPr>
          <a:xfrm>
            <a:off x="529935" y="1416631"/>
            <a:ext cx="5936673" cy="4914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family considerations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Hospital considerations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stability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 team resilience and logistics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Centre requests for delays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organs arriving at the same time at transplant centres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69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D3587-DAE1-A405-0C8A-15CCED1F5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AE00-4B54-4516-AD8F-F39FD1B7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35" y="0"/>
            <a:ext cx="8534400" cy="1507067"/>
          </a:xfrm>
        </p:spPr>
        <p:txBody>
          <a:bodyPr/>
          <a:lstStyle/>
          <a:p>
            <a:r>
              <a:rPr lang="en-GB" b="1" dirty="0"/>
              <a:t>Feedback from Recipient Coordinators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C3F00-50D9-0923-C292-61CBB2ED7DFE}"/>
              </a:ext>
            </a:extLst>
          </p:cNvPr>
          <p:cNvSpPr txBox="1">
            <a:spLocks/>
          </p:cNvSpPr>
          <p:nvPr/>
        </p:nvSpPr>
        <p:spPr>
          <a:xfrm>
            <a:off x="6255327" y="-190919"/>
            <a:ext cx="5936673" cy="681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lang="en-GB" sz="2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06:00-08:00 is the most preferred time of organ arrival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lang="en-GB" sz="2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 between organs is possible under a PAW but must be carefully managed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Machine perfusion helps but does not remove 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lang="en-GB" sz="2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by centre and organ type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9BA005-8980-3E89-A672-441E41B2EC55}"/>
              </a:ext>
            </a:extLst>
          </p:cNvPr>
          <p:cNvSpPr txBox="1">
            <a:spLocks/>
          </p:cNvSpPr>
          <p:nvPr/>
        </p:nvSpPr>
        <p:spPr>
          <a:xfrm>
            <a:off x="529935" y="1416631"/>
            <a:ext cx="5936673" cy="4914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preference for arrivals 06:00-08:00 across all organ groups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Enables daytime team to start implant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lang="en-GB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cannot accept multiple organs without spacing between arrivals 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defRPr/>
            </a:pPr>
            <a:r>
              <a:rPr lang="en-GB" sz="2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perfusion technology to aid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5EA4"/>
              </a:buClr>
              <a:buSzPct val="50000"/>
              <a:buFont typeface="Wingdings 3" panose="05040102010807070707" pitchFamily="18" charset="2"/>
              <a:buChar char=""/>
              <a:tabLst/>
              <a:defRPr/>
            </a:pPr>
            <a:r>
              <a:rPr lang="en-GB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to daytime theatre access to implant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Clr>
                <a:srgbClr val="005EA4"/>
              </a:buClr>
              <a:buSzPct val="50000"/>
              <a:defRPr/>
            </a:pPr>
            <a:r>
              <a:rPr lang="en-GB" sz="2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for renal teams </a:t>
            </a:r>
            <a:r>
              <a:rPr lang="en-GB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61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6209-04B5-D9B5-5A46-EAA4DA26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8DCE-9198-BF07-EC57-41D8DC4A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4" y="-31657"/>
            <a:ext cx="9128805" cy="1325563"/>
          </a:xfrm>
        </p:spPr>
        <p:txBody>
          <a:bodyPr/>
          <a:lstStyle/>
          <a:p>
            <a:r>
              <a:rPr lang="en-GB" b="1" dirty="0"/>
              <a:t>Learning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5A8E9B-2D15-4D6D-153C-8781A7AE6E5C}"/>
              </a:ext>
            </a:extLst>
          </p:cNvPr>
          <p:cNvSpPr/>
          <p:nvPr/>
        </p:nvSpPr>
        <p:spPr>
          <a:xfrm>
            <a:off x="259894" y="1493821"/>
            <a:ext cx="3494637" cy="1466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include SN and Recipient Coordinators </a:t>
            </a: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in modelling 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E71CBB-BF54-E0DC-5B2C-55B9481C32A3}"/>
              </a:ext>
            </a:extLst>
          </p:cNvPr>
          <p:cNvSpPr/>
          <p:nvPr/>
        </p:nvSpPr>
        <p:spPr>
          <a:xfrm>
            <a:off x="4348679" y="1493821"/>
            <a:ext cx="3494637" cy="1466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donor activity at the same hospital occurred twice in this modelling – one donor hospital able to support 2 retrievals simultaneously  overnight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80C059-3F27-1AD0-A208-F9AD6EBC0547}"/>
              </a:ext>
            </a:extLst>
          </p:cNvPr>
          <p:cNvSpPr/>
          <p:nvPr/>
        </p:nvSpPr>
        <p:spPr>
          <a:xfrm>
            <a:off x="8437468" y="1493821"/>
            <a:ext cx="3494637" cy="1466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Modelling during the junior Drs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strike in England – no adverse events seen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F7E0FF-67D0-5DFC-43C1-B3396A546D83}"/>
              </a:ext>
            </a:extLst>
          </p:cNvPr>
          <p:cNvSpPr/>
          <p:nvPr/>
        </p:nvSpPr>
        <p:spPr>
          <a:xfrm>
            <a:off x="259894" y="3160398"/>
            <a:ext cx="3494637" cy="14666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It is possible to consider donors registered later than 16:00 as a PAW+ donor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D63D1A-D01C-6E65-0F8A-48BAC7B81A1A}"/>
              </a:ext>
            </a:extLst>
          </p:cNvPr>
          <p:cNvSpPr/>
          <p:nvPr/>
        </p:nvSpPr>
        <p:spPr>
          <a:xfrm>
            <a:off x="4348681" y="3160398"/>
            <a:ext cx="3494637" cy="14666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organ offers </a:t>
            </a: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arrive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all times in the 24hr clock.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BBB14F-46AF-67F7-CF6A-F83936D115DF}"/>
              </a:ext>
            </a:extLst>
          </p:cNvPr>
          <p:cNvSpPr/>
          <p:nvPr/>
        </p:nvSpPr>
        <p:spPr>
          <a:xfrm>
            <a:off x="259894" y="4969582"/>
            <a:ext cx="3494637" cy="1466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NRP use for abdo only donors will add 3hrs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retrieval and bring more NORS arrival times 2000-2300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A60D6D-F8E5-CF15-79B6-34202BCB09D6}"/>
              </a:ext>
            </a:extLst>
          </p:cNvPr>
          <p:cNvSpPr/>
          <p:nvPr/>
        </p:nvSpPr>
        <p:spPr>
          <a:xfrm>
            <a:off x="4348680" y="4969582"/>
            <a:ext cx="3494637" cy="1466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dirty="0">
                <a:solidFill>
                  <a:prstClr val="white"/>
                </a:solidFill>
              </a:rPr>
              <a:t>Potential DCD Heart donors lost if multiple DCD Heart activity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A7712F-D90C-D69C-1DA0-36712CB66B08}"/>
              </a:ext>
            </a:extLst>
          </p:cNvPr>
          <p:cNvSpPr/>
          <p:nvPr/>
        </p:nvSpPr>
        <p:spPr>
          <a:xfrm>
            <a:off x="8437467" y="3160398"/>
            <a:ext cx="3494637" cy="14666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prstClr val="white"/>
                </a:solidFill>
              </a:rPr>
              <a:t>For donors in extremities of UK, possible to fly NORS in before airport shuts, pause, and retrieve organs timed to catch flight when airport reopens in the morning.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BF219A-7A82-CE6C-F578-4FA5A71E6262}"/>
              </a:ext>
            </a:extLst>
          </p:cNvPr>
          <p:cNvSpPr/>
          <p:nvPr/>
        </p:nvSpPr>
        <p:spPr>
          <a:xfrm>
            <a:off x="8437467" y="4969582"/>
            <a:ext cx="3494637" cy="1466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dirty="0">
                <a:solidFill>
                  <a:prstClr val="white"/>
                </a:solidFill>
              </a:rPr>
              <a:t>It was possible to facilitate 9 donors in one PAW as 1 CT organs only donor</a:t>
            </a:r>
          </a:p>
        </p:txBody>
      </p:sp>
    </p:spTree>
    <p:extLst>
      <p:ext uri="{BB962C8B-B14F-4D97-AF65-F5344CB8AC3E}">
        <p14:creationId xmlns:p14="http://schemas.microsoft.com/office/powerpoint/2010/main" val="40468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7C8C0F4B-2709-4AF5-A310-5B708B7D8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69;p39">
            <a:extLst>
              <a:ext uri="{FF2B5EF4-FFF2-40B4-BE49-F238E27FC236}">
                <a16:creationId xmlns:a16="http://schemas.microsoft.com/office/drawing/2014/main" id="{32CA5188-2C21-4DC8-A9C3-B2AD4C9B10D4}"/>
              </a:ext>
            </a:extLst>
          </p:cNvPr>
          <p:cNvSpPr txBox="1"/>
          <p:nvPr/>
        </p:nvSpPr>
        <p:spPr>
          <a:xfrm>
            <a:off x="8519299" y="597804"/>
            <a:ext cx="3137490" cy="159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and Certainty in Organ Retrieval (SCORE) - ODT Clinical - NHS Blood and Transplant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BAFFFA79-0CC4-DBC2-0743-6DDF099EBE5B}"/>
              </a:ext>
            </a:extLst>
          </p:cNvPr>
          <p:cNvSpPr txBox="1"/>
          <p:nvPr/>
        </p:nvSpPr>
        <p:spPr>
          <a:xfrm>
            <a:off x="582764" y="786099"/>
            <a:ext cx="3822222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Internet with solid fill">
            <a:extLst>
              <a:ext uri="{FF2B5EF4-FFF2-40B4-BE49-F238E27FC236}">
                <a16:creationId xmlns:a16="http://schemas.microsoft.com/office/drawing/2014/main" id="{7C85AE74-E63A-007D-1668-D6193F847C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8172" y="937424"/>
            <a:ext cx="914400" cy="914400"/>
          </a:xfrm>
          <a:prstGeom prst="rect">
            <a:avLst/>
          </a:prstGeom>
        </p:spPr>
      </p:pic>
      <p:sp>
        <p:nvSpPr>
          <p:cNvPr id="12" name="Google Shape;169;p39">
            <a:extLst>
              <a:ext uri="{FF2B5EF4-FFF2-40B4-BE49-F238E27FC236}">
                <a16:creationId xmlns:a16="http://schemas.microsoft.com/office/drawing/2014/main" id="{B083D608-626E-EF0D-EF65-67F563E75DAC}"/>
              </a:ext>
            </a:extLst>
          </p:cNvPr>
          <p:cNvSpPr txBox="1"/>
          <p:nvPr/>
        </p:nvSpPr>
        <p:spPr>
          <a:xfrm>
            <a:off x="10359957" y="4047773"/>
            <a:ext cx="1832043" cy="12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FAQs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F7A89E-884F-E78C-116E-F0AAA5CED899}"/>
              </a:ext>
            </a:extLst>
          </p:cNvPr>
          <p:cNvCxnSpPr/>
          <p:nvPr/>
        </p:nvCxnSpPr>
        <p:spPr>
          <a:xfrm>
            <a:off x="5564221" y="719847"/>
            <a:ext cx="0" cy="524555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69;p39">
            <a:extLst>
              <a:ext uri="{FF2B5EF4-FFF2-40B4-BE49-F238E27FC236}">
                <a16:creationId xmlns:a16="http://schemas.microsoft.com/office/drawing/2014/main" id="{8D58E439-89B0-8743-0554-C0F2740071BD}"/>
              </a:ext>
            </a:extLst>
          </p:cNvPr>
          <p:cNvSpPr txBox="1"/>
          <p:nvPr/>
        </p:nvSpPr>
        <p:spPr>
          <a:xfrm>
            <a:off x="692476" y="2960548"/>
            <a:ext cx="4522613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3600" b="1" dirty="0">
                <a:solidFill>
                  <a:prstClr val="white"/>
                </a:solidFill>
                <a:latin typeface="Calibri" panose="020F0502020204030204"/>
              </a:rPr>
              <a:t>Scroll down for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NORS heatmaps by centre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" sz="2000" b="1" dirty="0">
                <a:solidFill>
                  <a:prstClr val="white"/>
                </a:solidFill>
                <a:latin typeface="Calibri" panose="020F0502020204030204"/>
              </a:rPr>
              <a:t>Organ arrival time by centre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50B951-E15D-D4F2-4C11-DD34D415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05" y="3342625"/>
            <a:ext cx="2566412" cy="25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71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A33CB-AFC1-C9CB-0BF9-4EF4ACA4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831F54E3-75BF-B3D5-46A0-D0BCB1E8F8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74CDA228-8EA5-555E-D0D2-4D066B911FA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Phase 3 Modelling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NORS CT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       A-Z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1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09E5F-8FC9-AE9D-1CD0-AAE433217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8EEDF26F-506B-5279-D329-38825E69E0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A3616AC4-1AA5-2D4F-6935-5FC1863B1F32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Birmingham CT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34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26B1-84CE-F32B-B3AB-D5510EEF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6F074B-148D-D97E-970C-4FFDB9D30E31}"/>
              </a:ext>
            </a:extLst>
          </p:cNvPr>
          <p:cNvSpPr txBox="1">
            <a:spLocks/>
          </p:cNvSpPr>
          <p:nvPr/>
        </p:nvSpPr>
        <p:spPr>
          <a:xfrm>
            <a:off x="283375" y="171945"/>
            <a:ext cx="11555722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739A8C-1F87-6650-99AF-349F66CDF648}"/>
              </a:ext>
            </a:extLst>
          </p:cNvPr>
          <p:cNvSpPr txBox="1">
            <a:spLocks/>
          </p:cNvSpPr>
          <p:nvPr/>
        </p:nvSpPr>
        <p:spPr>
          <a:xfrm>
            <a:off x="283375" y="106533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Birmingham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79BC6-2B13-9442-6EC4-EDD003EDE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5080970"/>
            <a:ext cx="11169441" cy="155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06924-DA0F-4162-7555-5C1555693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595700"/>
            <a:ext cx="11169441" cy="154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84748-7AF5-A514-B6BD-17AEA6F5D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38335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92303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06AB-917B-E075-1FBE-2EAAD59A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2359ED-1D92-3058-366D-0E199AA6B8B2}"/>
              </a:ext>
            </a:extLst>
          </p:cNvPr>
          <p:cNvSpPr txBox="1">
            <a:spLocks/>
          </p:cNvSpPr>
          <p:nvPr/>
        </p:nvSpPr>
        <p:spPr>
          <a:xfrm>
            <a:off x="291379" y="73996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712F23-0144-5EA5-4C84-A13F988F0750}"/>
              </a:ext>
            </a:extLst>
          </p:cNvPr>
          <p:cNvSpPr txBox="1">
            <a:spLocks/>
          </p:cNvSpPr>
          <p:nvPr/>
        </p:nvSpPr>
        <p:spPr>
          <a:xfrm>
            <a:off x="291379" y="990644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Birmingham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551B4-F6F8-D5D0-E65E-62A6A8C7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2" y="5106498"/>
            <a:ext cx="11169444" cy="154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5B083-3648-76E5-DC57-7C94D4782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382549"/>
            <a:ext cx="11169446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75D74-5716-ACEF-6BA8-4190AEFFB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1658600"/>
            <a:ext cx="11169446" cy="155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097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3B842-9857-FBAA-01B2-F6F400093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AF1137-BEA8-6E4A-2560-998B5E46C29B}"/>
              </a:ext>
            </a:extLst>
          </p:cNvPr>
          <p:cNvSpPr txBox="1">
            <a:spLocks/>
          </p:cNvSpPr>
          <p:nvPr/>
        </p:nvSpPr>
        <p:spPr>
          <a:xfrm>
            <a:off x="291380" y="137464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1A7679-C98A-67E3-FD3A-2831E3173492}"/>
              </a:ext>
            </a:extLst>
          </p:cNvPr>
          <p:cNvSpPr txBox="1">
            <a:spLocks/>
          </p:cNvSpPr>
          <p:nvPr/>
        </p:nvSpPr>
        <p:spPr>
          <a:xfrm>
            <a:off x="291380" y="102411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Birmingham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6ED17-2BC2-F252-14FE-FD6958B58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5169499"/>
            <a:ext cx="11169447" cy="155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B1DD4-EEF9-98EB-7BC7-6B69319C6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08469"/>
            <a:ext cx="11169447" cy="1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3601F-CD15-7543-566D-7ED667FF3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35416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4378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6C19-0BC0-0DDB-69CB-FEA82D30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55BE5721-F7A5-2D86-7DA9-FDDACC971C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25A77DD1-B3D5-160E-3F60-B1E1C46254C4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Glasgow CT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5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B5D3D-6D56-C312-E689-90564695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5E37-BA61-0367-E2C1-C8E5EA7C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4" y="-31657"/>
            <a:ext cx="9128805" cy="1325563"/>
          </a:xfrm>
        </p:spPr>
        <p:txBody>
          <a:bodyPr/>
          <a:lstStyle/>
          <a:p>
            <a:r>
              <a:rPr lang="en-GB" b="1" dirty="0"/>
              <a:t>Headlines – Phase 3 PAW modelling </a:t>
            </a:r>
            <a:br>
              <a:rPr lang="en-GB" b="1" dirty="0"/>
            </a:br>
            <a:r>
              <a:rPr lang="en-GB" b="1" dirty="0"/>
              <a:t>Aug – Dec 2025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7E4187-DF11-334F-9ACE-54F966AAD943}"/>
              </a:ext>
            </a:extLst>
          </p:cNvPr>
          <p:cNvSpPr/>
          <p:nvPr/>
        </p:nvSpPr>
        <p:spPr>
          <a:xfrm>
            <a:off x="259894" y="1493821"/>
            <a:ext cx="3494637" cy="1466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19 August – 18 December 2025</a:t>
            </a:r>
          </a:p>
          <a:p>
            <a:pPr algn="ctr"/>
            <a:r>
              <a:rPr lang="en-GB" b="1" dirty="0"/>
              <a:t>39 days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932AD9-78E1-F6D5-B323-942AAAA92924}"/>
              </a:ext>
            </a:extLst>
          </p:cNvPr>
          <p:cNvSpPr/>
          <p:nvPr/>
        </p:nvSpPr>
        <p:spPr>
          <a:xfrm>
            <a:off x="4348679" y="1493821"/>
            <a:ext cx="3494637" cy="1466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180 Donors</a:t>
            </a:r>
          </a:p>
          <a:p>
            <a:pPr algn="ctr"/>
            <a:r>
              <a:rPr lang="en-GB" dirty="0"/>
              <a:t>178 Abdo attendances</a:t>
            </a:r>
          </a:p>
          <a:p>
            <a:pPr algn="ctr"/>
            <a:r>
              <a:rPr lang="en-GB" dirty="0"/>
              <a:t>54 CT attendances </a:t>
            </a:r>
          </a:p>
          <a:p>
            <a:pPr algn="ctr"/>
            <a:r>
              <a:rPr lang="en-GB" dirty="0"/>
              <a:t>(2 CT team only)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2A6D54-9509-A795-94E7-B00041AB8DB3}"/>
              </a:ext>
            </a:extLst>
          </p:cNvPr>
          <p:cNvSpPr/>
          <p:nvPr/>
        </p:nvSpPr>
        <p:spPr>
          <a:xfrm>
            <a:off x="8437468" y="1493821"/>
            <a:ext cx="3494637" cy="1466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500 organs accepted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433 abdominal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67 cardiothoracic</a:t>
            </a:r>
            <a:r>
              <a:rPr lang="en-GB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D971EC-CA9A-7EFD-B193-F6EAECBD2AA2}"/>
              </a:ext>
            </a:extLst>
          </p:cNvPr>
          <p:cNvSpPr/>
          <p:nvPr/>
        </p:nvSpPr>
        <p:spPr>
          <a:xfrm>
            <a:off x="259894" y="3160398"/>
            <a:ext cx="3494637" cy="14666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96% (176/180) NORS teams arrivals in the PAW between 2000-0300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087AE-7FE5-F59C-FA3E-0F671CF88DC3}"/>
              </a:ext>
            </a:extLst>
          </p:cNvPr>
          <p:cNvSpPr/>
          <p:nvPr/>
        </p:nvSpPr>
        <p:spPr>
          <a:xfrm>
            <a:off x="4348681" y="3160398"/>
            <a:ext cx="3494637" cy="14666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Of the 37 occasions (21%) donor registered 0800-1600 in PAW+ </a:t>
            </a:r>
          </a:p>
          <a:p>
            <a:pPr algn="ctr"/>
            <a:r>
              <a:rPr lang="en-GB" b="1" dirty="0"/>
              <a:t>26 occasions (70%) facilitated that night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C5EC0C-6F99-51F6-E310-3E23D40BB913}"/>
              </a:ext>
            </a:extLst>
          </p:cNvPr>
          <p:cNvSpPr/>
          <p:nvPr/>
        </p:nvSpPr>
        <p:spPr>
          <a:xfrm>
            <a:off x="259894" y="4969582"/>
            <a:ext cx="3494637" cy="1466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prstClr val="white"/>
                </a:solidFill>
              </a:rPr>
              <a:t>8% (14 donors) accelerated pathway donors 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863AC3-1B57-DA21-BE09-6DE3F03F816D}"/>
              </a:ext>
            </a:extLst>
          </p:cNvPr>
          <p:cNvSpPr/>
          <p:nvPr/>
        </p:nvSpPr>
        <p:spPr>
          <a:xfrm>
            <a:off x="4348680" y="4969582"/>
            <a:ext cx="3494637" cy="1466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prstClr val="white"/>
                </a:solidFill>
              </a:rPr>
              <a:t>73% all organs arrive between 0600-1000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b="1">
                <a:solidFill>
                  <a:prstClr val="white"/>
                </a:solidFill>
              </a:rPr>
              <a:t>72% abdominal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b="1">
                <a:solidFill>
                  <a:prstClr val="white"/>
                </a:solidFill>
              </a:rPr>
              <a:t>83% cardiothoracic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3D92DA-C667-60B9-832C-B9EF20393713}"/>
              </a:ext>
            </a:extLst>
          </p:cNvPr>
          <p:cNvSpPr/>
          <p:nvPr/>
        </p:nvSpPr>
        <p:spPr>
          <a:xfrm>
            <a:off x="8437467" y="3160398"/>
            <a:ext cx="3494637" cy="14666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Of the 11/37 PAW+ not able to be facilitated that night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7 CT (2 DCD 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4 Abdo only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0DDE7F-55A2-4077-AEEA-3CD5267FB742}"/>
              </a:ext>
            </a:extLst>
          </p:cNvPr>
          <p:cNvSpPr/>
          <p:nvPr/>
        </p:nvSpPr>
        <p:spPr>
          <a:xfrm>
            <a:off x="8437467" y="4969582"/>
            <a:ext cx="3494637" cy="14666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3 occasions the family withdrew consent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2 occasions the coroner withdrew consent</a:t>
            </a:r>
          </a:p>
        </p:txBody>
      </p:sp>
    </p:spTree>
    <p:extLst>
      <p:ext uri="{BB962C8B-B14F-4D97-AF65-F5344CB8AC3E}">
        <p14:creationId xmlns:p14="http://schemas.microsoft.com/office/powerpoint/2010/main" val="23214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B42F-A3DF-9438-9CDF-572F95AA9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8860D0-3F02-17C2-7724-86434D852E7D}"/>
              </a:ext>
            </a:extLst>
          </p:cNvPr>
          <p:cNvSpPr txBox="1">
            <a:spLocks/>
          </p:cNvSpPr>
          <p:nvPr/>
        </p:nvSpPr>
        <p:spPr>
          <a:xfrm>
            <a:off x="283375" y="171945"/>
            <a:ext cx="11555722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03D0ED-B992-2A9F-353D-D08F7677B1B7}"/>
              </a:ext>
            </a:extLst>
          </p:cNvPr>
          <p:cNvSpPr txBox="1">
            <a:spLocks/>
          </p:cNvSpPr>
          <p:nvPr/>
        </p:nvSpPr>
        <p:spPr>
          <a:xfrm>
            <a:off x="283375" y="106533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Glasgow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0735D-10B4-1C9B-C11B-076836893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595700"/>
            <a:ext cx="11169441" cy="154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1A38F5-F96A-AE8B-70A4-6920BFA65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5" y="5139803"/>
            <a:ext cx="11174116" cy="1546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57D8F-3F60-4FB5-E7DD-4C4877EF3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357764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85940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10AE-38CF-3F13-295A-B61451BD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C8AB30-FA91-FDC7-B0CE-793982D484FF}"/>
              </a:ext>
            </a:extLst>
          </p:cNvPr>
          <p:cNvSpPr txBox="1">
            <a:spLocks/>
          </p:cNvSpPr>
          <p:nvPr/>
        </p:nvSpPr>
        <p:spPr>
          <a:xfrm>
            <a:off x="291379" y="73996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B9FD6D-D085-F8BD-B88F-59D1B1630580}"/>
              </a:ext>
            </a:extLst>
          </p:cNvPr>
          <p:cNvSpPr txBox="1">
            <a:spLocks/>
          </p:cNvSpPr>
          <p:nvPr/>
        </p:nvSpPr>
        <p:spPr>
          <a:xfrm>
            <a:off x="291379" y="990644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Glasgow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A871B-BAD0-9EA1-B02D-3122AB494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1658600"/>
            <a:ext cx="11169446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922F14-07BC-0DB8-CBF2-272C0919F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429000"/>
            <a:ext cx="11169447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F061B-6253-884D-7ED1-E69E146C5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1" y="5199400"/>
            <a:ext cx="11169445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3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76FC4-E25A-E3F8-CDEA-604C58A8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4CD84A-DBCA-5805-CC87-D1FC10A05897}"/>
              </a:ext>
            </a:extLst>
          </p:cNvPr>
          <p:cNvSpPr txBox="1">
            <a:spLocks/>
          </p:cNvSpPr>
          <p:nvPr/>
        </p:nvSpPr>
        <p:spPr>
          <a:xfrm>
            <a:off x="291380" y="137464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EB9F67-0E4E-57ED-34FA-A8D0F264FB97}"/>
              </a:ext>
            </a:extLst>
          </p:cNvPr>
          <p:cNvSpPr txBox="1">
            <a:spLocks/>
          </p:cNvSpPr>
          <p:nvPr/>
        </p:nvSpPr>
        <p:spPr>
          <a:xfrm>
            <a:off x="291380" y="102411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Glasgow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2ECD6-08B3-7142-1E68-011A66741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08469"/>
            <a:ext cx="11169447" cy="1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484C6C-DBEC-F6B0-C2E0-55523611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35416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83372-B201-209A-0F16-459CCDA82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049257"/>
            <a:ext cx="11169447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9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E836-0141-690A-3881-8720670F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24BAE83D-080B-DED3-D845-5AEA359D43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5B195E64-A712-E255-61EA-F3A7ED82C584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Harefield CT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50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8546-85AD-7328-BECD-57981CEA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60E4BB-AE94-3362-1316-EAC74B9F2CA3}"/>
              </a:ext>
            </a:extLst>
          </p:cNvPr>
          <p:cNvSpPr txBox="1">
            <a:spLocks/>
          </p:cNvSpPr>
          <p:nvPr/>
        </p:nvSpPr>
        <p:spPr>
          <a:xfrm>
            <a:off x="283375" y="171945"/>
            <a:ext cx="11555722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462677-5203-A153-D934-FECABA844F97}"/>
              </a:ext>
            </a:extLst>
          </p:cNvPr>
          <p:cNvSpPr txBox="1">
            <a:spLocks/>
          </p:cNvSpPr>
          <p:nvPr/>
        </p:nvSpPr>
        <p:spPr>
          <a:xfrm>
            <a:off x="283375" y="106533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Harefield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2502F-B595-D82C-745A-A55685B76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595700"/>
            <a:ext cx="11169441" cy="154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A9FBF-365C-39C0-15D6-053061F37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357764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55B17-3933-3C56-3455-CA7CEB36C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5" y="5080871"/>
            <a:ext cx="11177446" cy="15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39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2FF51-E40A-EDF2-4CB6-232927A46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317023-3E44-9716-1146-1D474DFEC4E7}"/>
              </a:ext>
            </a:extLst>
          </p:cNvPr>
          <p:cNvSpPr txBox="1">
            <a:spLocks/>
          </p:cNvSpPr>
          <p:nvPr/>
        </p:nvSpPr>
        <p:spPr>
          <a:xfrm>
            <a:off x="291379" y="73996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C0AD-EE61-6750-8512-35AA73F6B445}"/>
              </a:ext>
            </a:extLst>
          </p:cNvPr>
          <p:cNvSpPr txBox="1">
            <a:spLocks/>
          </p:cNvSpPr>
          <p:nvPr/>
        </p:nvSpPr>
        <p:spPr>
          <a:xfrm>
            <a:off x="291379" y="990644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Harefield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A0A1F-FFB8-62E7-2F72-9875AFA3C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1658600"/>
            <a:ext cx="11169446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5014-A0BB-2B84-EA0F-F0AF2F0FE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454644"/>
            <a:ext cx="11169445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9E5F7-E081-FF52-B69E-4F5AFEACE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99400"/>
            <a:ext cx="11169444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50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FC2E-1513-99C1-060A-F99D12C0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8683DD-35F6-2965-48FF-19EE845D5A07}"/>
              </a:ext>
            </a:extLst>
          </p:cNvPr>
          <p:cNvSpPr txBox="1">
            <a:spLocks/>
          </p:cNvSpPr>
          <p:nvPr/>
        </p:nvSpPr>
        <p:spPr>
          <a:xfrm>
            <a:off x="291380" y="137464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13F818-7BB2-9369-D577-385B9FECD09F}"/>
              </a:ext>
            </a:extLst>
          </p:cNvPr>
          <p:cNvSpPr txBox="1">
            <a:spLocks/>
          </p:cNvSpPr>
          <p:nvPr/>
        </p:nvSpPr>
        <p:spPr>
          <a:xfrm>
            <a:off x="291380" y="102411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Harefield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CD818-EAC5-B468-EEB9-FD5DA01A1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08469"/>
            <a:ext cx="11169447" cy="1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09B8F-A745-299F-3F81-E92E9553B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00164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E4689-7F09-A89B-CA1B-AE98000EF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060754"/>
            <a:ext cx="11174123" cy="15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3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85410-DB02-D300-1773-24B4CB0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6A3D4A1A-F64C-0EFA-4B75-46A6C4F3FF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BB757017-8A28-6489-8006-70797CF4DF47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Manchester CT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9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4626-8B1B-0438-8510-A09EC569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602BA7-3CD0-D651-63A1-A0FD010E7070}"/>
              </a:ext>
            </a:extLst>
          </p:cNvPr>
          <p:cNvSpPr txBox="1">
            <a:spLocks/>
          </p:cNvSpPr>
          <p:nvPr/>
        </p:nvSpPr>
        <p:spPr>
          <a:xfrm>
            <a:off x="283375" y="171945"/>
            <a:ext cx="11555722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EC7F1F-2941-2644-3FB1-12F4B0F24EE3}"/>
              </a:ext>
            </a:extLst>
          </p:cNvPr>
          <p:cNvSpPr txBox="1">
            <a:spLocks/>
          </p:cNvSpPr>
          <p:nvPr/>
        </p:nvSpPr>
        <p:spPr>
          <a:xfrm>
            <a:off x="283375" y="106533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Manchester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26943-347E-1AD9-EEBE-0FED3B081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595700"/>
            <a:ext cx="11169441" cy="154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C27F7-E7B5-5F7E-6BD0-7572B53E6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00" y="3318423"/>
            <a:ext cx="11172771" cy="154671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08223-B32C-9F28-A0DA-E5C461646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0" y="5041607"/>
            <a:ext cx="11177440" cy="15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76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B1AF3-8A8F-1DD1-5207-3D83D35B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417270-3DB6-0721-7C0A-30DC7DE6EC78}"/>
              </a:ext>
            </a:extLst>
          </p:cNvPr>
          <p:cNvSpPr txBox="1">
            <a:spLocks/>
          </p:cNvSpPr>
          <p:nvPr/>
        </p:nvSpPr>
        <p:spPr>
          <a:xfrm>
            <a:off x="291379" y="73996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7DB13-4E8A-1401-5FC3-90EC1BC72728}"/>
              </a:ext>
            </a:extLst>
          </p:cNvPr>
          <p:cNvSpPr txBox="1">
            <a:spLocks/>
          </p:cNvSpPr>
          <p:nvPr/>
        </p:nvSpPr>
        <p:spPr>
          <a:xfrm>
            <a:off x="291379" y="990644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Manchester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2A5EC-4981-4425-5B85-F170B0CF8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1658600"/>
            <a:ext cx="11169446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C154A-4A19-F3C0-98EF-983ED7A20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411931"/>
            <a:ext cx="11169444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7A6B0-0153-CF8D-04DB-5F8FC3B65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1" y="5165262"/>
            <a:ext cx="11169443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CB43B-1D8F-E6A8-5702-8F24E9F49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F480-0B94-0CCF-3D8B-1DCEE382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4" y="-31657"/>
            <a:ext cx="9128805" cy="1325563"/>
          </a:xfrm>
        </p:spPr>
        <p:txBody>
          <a:bodyPr/>
          <a:lstStyle/>
          <a:p>
            <a:r>
              <a:rPr lang="en-GB" b="1" dirty="0"/>
              <a:t>Perfusion Technologies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3A4710-466C-DFA8-240D-175FB50FC3EA}"/>
              </a:ext>
            </a:extLst>
          </p:cNvPr>
          <p:cNvSpPr/>
          <p:nvPr/>
        </p:nvSpPr>
        <p:spPr>
          <a:xfrm>
            <a:off x="1135486" y="1488026"/>
            <a:ext cx="4339538" cy="2060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DCD Heart teams attended 12 donors </a:t>
            </a:r>
          </a:p>
          <a:p>
            <a:pPr algn="ctr"/>
            <a:r>
              <a:rPr lang="en-GB" b="1" dirty="0"/>
              <a:t>(22% of all CT attendances)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8005FD-8BBB-45F5-3B51-BD35B0520620}"/>
              </a:ext>
            </a:extLst>
          </p:cNvPr>
          <p:cNvSpPr/>
          <p:nvPr/>
        </p:nvSpPr>
        <p:spPr>
          <a:xfrm>
            <a:off x="6716976" y="1488026"/>
            <a:ext cx="4539287" cy="206082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DCD Heart family withdrew consent due to time frames on 3 occasions (abdominal organs proceeded)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DAF115-D050-1B0B-F5B5-D1128003EF39}"/>
              </a:ext>
            </a:extLst>
          </p:cNvPr>
          <p:cNvSpPr/>
          <p:nvPr/>
        </p:nvSpPr>
        <p:spPr>
          <a:xfrm>
            <a:off x="1135486" y="4074798"/>
            <a:ext cx="4339538" cy="206082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NRP teams attended  31 donors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F12213-DA3E-2BB8-A9A2-D96556923861}"/>
              </a:ext>
            </a:extLst>
          </p:cNvPr>
          <p:cNvSpPr/>
          <p:nvPr/>
        </p:nvSpPr>
        <p:spPr>
          <a:xfrm>
            <a:off x="6716977" y="4074798"/>
            <a:ext cx="4539287" cy="206082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DCD Heart and NRP combined on 4 occasions</a:t>
            </a:r>
          </a:p>
        </p:txBody>
      </p:sp>
    </p:spTree>
    <p:extLst>
      <p:ext uri="{BB962C8B-B14F-4D97-AF65-F5344CB8AC3E}">
        <p14:creationId xmlns:p14="http://schemas.microsoft.com/office/powerpoint/2010/main" val="29620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05D63-C197-EE05-0775-BA41C1EE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DDC2A6-E8BC-127E-0E39-DD8737B11A2E}"/>
              </a:ext>
            </a:extLst>
          </p:cNvPr>
          <p:cNvSpPr txBox="1">
            <a:spLocks/>
          </p:cNvSpPr>
          <p:nvPr/>
        </p:nvSpPr>
        <p:spPr>
          <a:xfrm>
            <a:off x="291380" y="137464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9008DD-D0D9-C15D-7003-4E2473B822B0}"/>
              </a:ext>
            </a:extLst>
          </p:cNvPr>
          <p:cNvSpPr txBox="1">
            <a:spLocks/>
          </p:cNvSpPr>
          <p:nvPr/>
        </p:nvSpPr>
        <p:spPr>
          <a:xfrm>
            <a:off x="291380" y="102411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Manchester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65540-8370-D9CA-EAE2-E7ADBAA3A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08469"/>
            <a:ext cx="11169447" cy="1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2E0387-2185-95B2-F4DE-160416A2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00164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97989E-61E1-8597-5D80-586AED082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5061078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2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06A42-C181-1668-4418-A0B88A2A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69878DE6-5983-046D-A5B7-1561336593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6DC2D2FB-6A20-2E81-4189-DC7D9C1F2DB2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Newcastle CT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12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4DDF-5ECF-7732-C1D6-6E16A05E3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1AFF63-0DF7-90D2-1437-A991B9F58F12}"/>
              </a:ext>
            </a:extLst>
          </p:cNvPr>
          <p:cNvSpPr txBox="1">
            <a:spLocks/>
          </p:cNvSpPr>
          <p:nvPr/>
        </p:nvSpPr>
        <p:spPr>
          <a:xfrm>
            <a:off x="283375" y="171945"/>
            <a:ext cx="11555722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F66A6D-08FB-EE4F-9B30-2DDFE136B46E}"/>
              </a:ext>
            </a:extLst>
          </p:cNvPr>
          <p:cNvSpPr txBox="1">
            <a:spLocks/>
          </p:cNvSpPr>
          <p:nvPr/>
        </p:nvSpPr>
        <p:spPr>
          <a:xfrm>
            <a:off x="283375" y="106533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Newcastle CT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0979F-06B4-C0B1-644A-DA945FE72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595700"/>
            <a:ext cx="11169441" cy="154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D31C0-91D5-D84F-5317-B3490FD28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9" y="5006587"/>
            <a:ext cx="11182121" cy="154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C2AAF0-4255-7453-8E4D-990B5E9AB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224548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65343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31C1F-1003-3E73-DD51-9A64F8ED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87EA45-F49D-26AF-CAE0-482AFE4300D6}"/>
              </a:ext>
            </a:extLst>
          </p:cNvPr>
          <p:cNvSpPr txBox="1">
            <a:spLocks/>
          </p:cNvSpPr>
          <p:nvPr/>
        </p:nvSpPr>
        <p:spPr>
          <a:xfrm>
            <a:off x="291379" y="73996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070190-E034-4575-D2AA-E8733FF5BC02}"/>
              </a:ext>
            </a:extLst>
          </p:cNvPr>
          <p:cNvSpPr txBox="1">
            <a:spLocks/>
          </p:cNvSpPr>
          <p:nvPr/>
        </p:nvSpPr>
        <p:spPr>
          <a:xfrm>
            <a:off x="291379" y="990644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Newcastle CT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D0DEF-3E41-FDEE-C766-08B8D1430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1658600"/>
            <a:ext cx="11169446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371F1-2028-DA36-CE7F-8F364A9CD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3411931"/>
            <a:ext cx="11169443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840F4-B36F-36BF-EDD7-277FD1AFA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" y="5165262"/>
            <a:ext cx="11169443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807E-3443-188B-1744-F652AC21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BD884F-633D-55B7-E9C1-4E4F7E39C6B2}"/>
              </a:ext>
            </a:extLst>
          </p:cNvPr>
          <p:cNvSpPr txBox="1">
            <a:spLocks/>
          </p:cNvSpPr>
          <p:nvPr/>
        </p:nvSpPr>
        <p:spPr>
          <a:xfrm>
            <a:off x="291380" y="137464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C03EC6-C1A3-C877-8DFC-0A9814E4D522}"/>
              </a:ext>
            </a:extLst>
          </p:cNvPr>
          <p:cNvSpPr txBox="1">
            <a:spLocks/>
          </p:cNvSpPr>
          <p:nvPr/>
        </p:nvSpPr>
        <p:spPr>
          <a:xfrm>
            <a:off x="291380" y="102411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Newcastle CT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0128A-EDA6-35BC-1E6F-F8D975DF7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08469"/>
            <a:ext cx="11169447" cy="1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26251-3B3D-4E09-EBC5-0CC25E1EA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300164"/>
            <a:ext cx="11169446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343AB-8657-64E2-6CE4-0C7583570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5061078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6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7577A-BF12-A97C-F0B2-7AFE595ED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8D945594-468C-A429-4D02-67AEBB7140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1567BD29-EA1D-947B-2860-03A1669EA0D1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Papworth CT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0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C4509-0C32-C2F8-D32C-6C481B0D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DF86DA-8474-35EF-151D-10856B877265}"/>
              </a:ext>
            </a:extLst>
          </p:cNvPr>
          <p:cNvSpPr txBox="1">
            <a:spLocks/>
          </p:cNvSpPr>
          <p:nvPr/>
        </p:nvSpPr>
        <p:spPr>
          <a:xfrm>
            <a:off x="283375" y="171945"/>
            <a:ext cx="11555722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B12F74-4B45-5836-1FF5-370236E01AD4}"/>
              </a:ext>
            </a:extLst>
          </p:cNvPr>
          <p:cNvSpPr txBox="1">
            <a:spLocks/>
          </p:cNvSpPr>
          <p:nvPr/>
        </p:nvSpPr>
        <p:spPr>
          <a:xfrm>
            <a:off x="283375" y="106533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Papworth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9B710-E743-AD3A-0D3A-5E5070A23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595700"/>
            <a:ext cx="11169441" cy="154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277B5-593A-2386-BD1D-5CC388E66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259568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476AC3-1026-2CF2-DD6A-91B03ECA2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" y="5019535"/>
            <a:ext cx="11174115" cy="1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1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FF82-D65F-80C2-6979-6F23FA35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AA15DB-0144-1EC9-7111-04F0633D1393}"/>
              </a:ext>
            </a:extLst>
          </p:cNvPr>
          <p:cNvSpPr txBox="1">
            <a:spLocks/>
          </p:cNvSpPr>
          <p:nvPr/>
        </p:nvSpPr>
        <p:spPr>
          <a:xfrm>
            <a:off x="291379" y="73996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7438F1-3C4A-E78F-ED69-DC9AF560304A}"/>
              </a:ext>
            </a:extLst>
          </p:cNvPr>
          <p:cNvSpPr txBox="1">
            <a:spLocks/>
          </p:cNvSpPr>
          <p:nvPr/>
        </p:nvSpPr>
        <p:spPr>
          <a:xfrm>
            <a:off x="291379" y="990644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Papworth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01AF92-0943-1EB7-BDE2-8494B20A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1" y="1658600"/>
            <a:ext cx="11169446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0EDA6-244E-0BA0-77ED-8B2490DD1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3" y="5167375"/>
            <a:ext cx="11169443" cy="154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0F8A0-EB1B-00B4-89FF-BF4386CA3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3" y="3357297"/>
            <a:ext cx="11169443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40163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463E7-A730-45FC-D532-83A6CFD3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E83B92-4CF4-2ADE-4DE7-E6179EAC0E80}"/>
              </a:ext>
            </a:extLst>
          </p:cNvPr>
          <p:cNvSpPr txBox="1">
            <a:spLocks/>
          </p:cNvSpPr>
          <p:nvPr/>
        </p:nvSpPr>
        <p:spPr>
          <a:xfrm>
            <a:off x="291380" y="137464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3 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5944C2-BB14-D73B-27FC-3AAA39B8F1DD}"/>
              </a:ext>
            </a:extLst>
          </p:cNvPr>
          <p:cNvSpPr txBox="1">
            <a:spLocks/>
          </p:cNvSpPr>
          <p:nvPr/>
        </p:nvSpPr>
        <p:spPr>
          <a:xfrm>
            <a:off x="291380" y="1024119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Papworth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57206-941A-0A1D-E429-58DCD44EB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1608469"/>
            <a:ext cx="11169447" cy="1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82D91-2559-6E98-6373-3010EBAF7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051317"/>
            <a:ext cx="11174122" cy="1546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73524-460D-4FBA-1393-789D16EBE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29893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68804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444EF-7C72-2F0A-DA27-A328CAD6F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A8D496C8-499F-E220-4C2A-AF0C3023C8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CF66444C-C13A-ABDB-04CB-8ED7B3F0EEB8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NORS Abdo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 A-Z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3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BEF2-0CA3-8CB0-BD13-E030353F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5"/>
            <a:ext cx="9318589" cy="1325563"/>
          </a:xfrm>
        </p:spPr>
        <p:txBody>
          <a:bodyPr/>
          <a:lstStyle/>
          <a:p>
            <a:r>
              <a:rPr lang="en-GB" b="1" dirty="0"/>
              <a:t>Simulated NORS team arrival time by donor and attendance type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5A2F32-B0D6-6F67-C4F4-63BE3E389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058" y="1587640"/>
            <a:ext cx="8713191" cy="51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6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A7977-9586-2DBB-C879-90CD1B50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1FAC94E5-151D-0964-180F-641E957CD4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376F3FDB-E53D-C525-3BB4-55215ED16E3F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Birmingham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80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65D50-21C2-3BBE-2EC0-C2ADC845E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546908-14FE-D6DE-DC3E-A46EC6F6966D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FAE669-0389-5A79-4EE0-608612230AF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Birmingham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EA974-4752-BAED-20F3-B62CC15CE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1024A-8D5D-FF4F-5048-C96D703DE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3429000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64F48-8EE3-CD2F-0DE4-F12AF667B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6" y="5193210"/>
            <a:ext cx="11169441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489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A338B-4B1D-BF8F-29F0-E6C3BAD4E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B3AF3C-7D6D-47FF-3F08-90B1C417D840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9F0B70-DE00-64AE-EB60-5347759756F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Birmingham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CAFD6-78E4-94B0-D2DE-7F96C57B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DCC51-7F4E-D9FE-843D-6B0AD5D42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3429000"/>
            <a:ext cx="11169447" cy="154684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06714E-BED8-53C5-3242-AB14DEBE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195209"/>
            <a:ext cx="11169447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33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9AC20-8E2D-6477-43C8-18B5A874A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7AE886-EE03-4840-9E04-57E42A1AC89A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</a:rPr>
              <a:t>NORS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603CD5-A8F1-6DE6-49C8-236EB4119AA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Birmingham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85FC6-398E-AF8A-7C84-272E4853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C2ACA-1C53-39B3-9576-A3CE2D22F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429000"/>
            <a:ext cx="11169441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84590-5994-017F-E6F2-D9F798AEB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97996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37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62B7-27D5-6D64-CDA5-5960F1B51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61F75F71-2095-6B05-C601-C0F47F7A77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628087E5-33CB-DAED-B642-F041EB29E5EA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Cambridge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99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D0394-090B-ED3F-B8D2-84FCB796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E9C2ED-8C50-4848-52A3-57BCC5B92C0E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13E8DE-01D8-F71B-0AA2-C94D283F3C0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Cambridge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344BC-327E-7FCC-D88F-A881BCB1F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AB8C7-7098-A4DE-A454-84479E6A4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5" y="5208090"/>
            <a:ext cx="11208695" cy="1551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5DDF4-FAF5-AF0E-4775-9C984CAB2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48" y="3429000"/>
            <a:ext cx="11204012" cy="155103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07594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298E9-C976-D566-BC6F-C599722C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D55691-6C94-1BB2-E897-F8D5DA1DD715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8FFF87-7FC0-2367-2CF1-757CE2E21CD6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Cambridge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A744B-6069-0EA9-6A8A-D892891D1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62B49B-31DA-4FD4-09D2-95E05DE8E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8378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A572A-6053-A105-8AA1-199E1190D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141589"/>
            <a:ext cx="11169447" cy="15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31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04F1-33C9-5179-D605-9652B2E1D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06A1BC-233A-1F16-1E1E-60C5DBE9E682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B84440-5146-00AA-DAC7-697B4E3521B0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Cambridge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0800F-A17A-C8C8-F507-A224C5D58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005BC-3727-4ADD-3269-FC594ADB9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0" y="3429000"/>
            <a:ext cx="11169440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2FA16-C2CF-F34A-C1DA-F523D38AC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97996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05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2EF1-A480-0CC1-5298-F9AA9DBB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4C51DCFB-868A-54A8-D7D6-8BC59022F2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9D54EFE0-1562-85A5-1F89-BD2725DAFB9D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Cardiff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02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35E83-421A-1D6D-02D4-3C8B6E769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CB6051-3AF4-BA14-3AF8-8D0E0F5B2E01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F88493-3E7C-B0CF-6A51-8875EE7CA06E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Cardiff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0A754-A81E-EEDB-26DB-8115F977B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5AF1C2-83FB-ED2B-20E7-D7FC36897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3386593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F01CC-FB66-5286-8915-BD40C968C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5" y="5104174"/>
            <a:ext cx="11169441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0326-EDC5-D74C-F8E0-0B252554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43DD-0BAD-0DF8-1CAE-6444B0F3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5"/>
            <a:ext cx="9318589" cy="1325563"/>
          </a:xfrm>
        </p:spPr>
        <p:txBody>
          <a:bodyPr/>
          <a:lstStyle/>
          <a:p>
            <a:r>
              <a:rPr lang="en-GB" b="1" dirty="0"/>
              <a:t>Simulated NORS team arrival time by donor and attendance type – 100% ANRP abdo only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857021-425A-F9E0-EFB1-8DF08543D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8268" y="1619108"/>
            <a:ext cx="8450664" cy="49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65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31D2-309B-DA7F-E39F-DD4A3ECB9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DAA7C1-1A3A-AA17-CFA5-35900BFFE952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F0BE6F-8492-366A-7283-B27F29A0E76B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Cardiff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262A4-A695-663E-E454-49B67A60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D5C4EA-77AC-1932-E707-734B6F57B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8378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9C61E-002A-D108-429E-2D2FF92FB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" y="5108205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2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C6008-3197-DC97-F8A2-E70815657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8ACDC2-AA98-D734-7491-23296A6BF0E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16338E-C691-7FA9-B532-1DDFEE3D233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Cardiff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2CEC3-4628-F812-FE11-C52ABB476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3AD3EB-B601-A555-17B6-EF748C76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6592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627CAC-B6DA-BAEE-660C-30EBE9307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08395"/>
            <a:ext cx="11208695" cy="15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585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ED94-8C8E-87C6-AB2C-2349E88D5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35C048CC-8DCD-DF85-2B1D-84D69810F4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16086D61-F2A9-0069-F78C-D4C3DD9D59F3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Edinburgh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965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55A7C-47EF-4662-162F-981AD1161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6409CB-BB2F-335D-09BB-2A2C8EC1572B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3E1611-BACB-77A6-A713-173A7C4B48DC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Edinburgh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1CA84-60F0-4917-E7CF-6A28DD38B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FC011A-463D-29C8-DBB4-49F5C4158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3416803"/>
            <a:ext cx="11169441" cy="155103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AFB02-E11A-AAE4-1583-F83A210A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6" y="5108155"/>
            <a:ext cx="11169441" cy="15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46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C013-FE17-793A-D28D-3EE8557D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1240CA-F9FA-A70B-F82C-B3B02D18A11A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C1F894-59A5-A746-4BBD-B93736C2094C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Edinburgh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D818A-7121-EA8F-2A36-96423DB9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8C9510-1BF0-0B13-99E7-4F6B8881B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78997"/>
            <a:ext cx="11169447" cy="155103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64312-D73F-1CE3-BB0E-B7AD79559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097991"/>
            <a:ext cx="11208688" cy="15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1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FF8A-514E-2C13-EC60-D900B38B4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6D840C-4F9B-C6DA-BE73-7B10C60F575E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491A0F-8E5E-4318-BFFB-CD6D04DAC51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Edinburgh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6265C-2FB1-F6B4-EAA4-CD83F1C9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9CB449-65FF-4F72-1033-2C7FA7E66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94001"/>
            <a:ext cx="11169440" cy="154560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4C581-0A83-C8BE-E2B4-172A79E49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22566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E8B2F-AA19-6F46-EA98-8CA0CB4E0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0E5608BE-BA4B-09C2-ED95-68D65F715F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87F78739-A724-0467-9C34-6315BFF548D4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Kings College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933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CEE76-A512-7D6B-D8C2-65BD861E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C57D0C-C31A-F477-23C5-020D68878B4B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4255A5-12D8-FEA7-90C4-099AEA7A91FE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Kings College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482AE-5E1C-6451-02B3-071BBA110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6B360E-9013-8C9D-EFF2-EC2B33F1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5" y="3409200"/>
            <a:ext cx="11169441" cy="155103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1CC01-FB1B-C7F8-29A5-AE6FAD48F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6" y="5158397"/>
            <a:ext cx="11169441" cy="15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1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33E60-FE93-9753-F615-5D9DC580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196A18-6C59-91F6-A232-86F8DBDA3F44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4E571D-261E-243F-9B12-28CD75DDC4A4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Kings College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EAC2B-7E72-70D9-3060-76439C83E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E4BF9D-B4CA-88A4-BE9A-A9E8B7025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78998"/>
            <a:ext cx="11169447" cy="1545606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CF7A8-2A7D-4018-5A1A-D89E066CF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" y="5097993"/>
            <a:ext cx="11169447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78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EC978-30D9-439A-7BCB-7FCB8B7E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2CEF72-76BD-0FF7-A852-DB5B531EDCA0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17350F-264F-CED9-0F1D-11BDF1EAD92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Kings College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90BF2-00CA-2795-3A08-B00E5D3A7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6DA08E-6ED3-2701-28DE-1A0AC885D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6592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075B4-D2EB-86F5-1569-D1EA0A5C2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08395"/>
            <a:ext cx="11169439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93019-75EE-6873-48A7-DA8ADB15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F8F8-DFFC-15D6-24DB-BF82F07E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6"/>
            <a:ext cx="9318589" cy="799532"/>
          </a:xfrm>
        </p:spPr>
        <p:txBody>
          <a:bodyPr/>
          <a:lstStyle/>
          <a:p>
            <a:r>
              <a:rPr lang="en-GB" b="1" dirty="0"/>
              <a:t>Actual and simulated abdominal NORS activity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6C77BF8-C271-EFE3-2A56-E0BBB4B97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0039" y="1331127"/>
            <a:ext cx="8711921" cy="53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947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1B265-DE3F-64F0-9DF6-D5EBCFF3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E2857B28-BF41-4356-EE8B-0ACAAD0ABF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8767DBAD-CC85-4BBE-415B-5C1027766B5C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Leeds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786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57E13-EDB0-DDF2-DA2C-9DE5FE49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8284E3-4293-801E-95BD-B5EFB49CC3FB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BE98B9-732E-610E-1EA4-65A6A4CB4805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DC242-655C-7D24-7FA6-9F7B5D68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C6FD11-3B80-6EC6-06F5-7875BB130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3429000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45BC5-B4BF-EC9A-A236-31904D8FB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6" y="5193210"/>
            <a:ext cx="11169441" cy="15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75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0239A-6EEA-4DEB-11AD-381D20A6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A5A7E3-5C92-BBCD-FE04-17301EFCBF20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FDFE0A-0F1B-B5F2-F3C5-6FE721D5A0C7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Leeds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7A224-8D6A-AC31-4675-1C21507D4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9B193-AF72-50B2-481B-205822DB6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8378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AC442-AECA-B8BA-2CBA-BED850D91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102775"/>
            <a:ext cx="11169447" cy="15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26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5B161-2536-E164-D634-29585E0A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12871A-4E95-DAA2-22B8-F0A86358930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7C2B79-7A70-F94E-92FC-731BB4024208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Leeds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D8927-FE8E-4E33-57AB-8C591F888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B2943F-5FE1-0C00-3EFD-56CF8471C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1807"/>
            <a:ext cx="11169441" cy="154560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8B91B-9EAE-8A8B-7757-8FEACB0E3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03539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99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0FACE-7C4B-B385-4BF4-04467065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ACF7F218-1C13-DD79-14CF-A82DED4FB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79D1A328-4ECD-FA12-630A-25D91B29A029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Manchester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6312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72914-CD4C-9355-F4C3-6D90D89B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0635AD-BEA2-D41E-88E0-2F704E74753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4B2666-C58A-8186-6399-CB108A509301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Manchester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A947B-09E6-2CF9-72FD-15889FBB4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29703-3A91-8173-D3B2-1F263E708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3429000"/>
            <a:ext cx="11169441" cy="155103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CF0F3-5D6E-4100-D2D7-96CEBC091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5" y="5153780"/>
            <a:ext cx="11169441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59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063D7-A6AE-E371-04E0-BBAE8F298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A1A3E-45E2-6496-D754-B7DC33A19E9D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EEC3B0-B343-5EC1-A56D-06C6CB0CBA70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Manchester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C5E72-38EF-074C-8CD5-3A27B89D8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9BB89A-DF71-3EA4-433A-F94A38BE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83781"/>
            <a:ext cx="11169447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2CDEEA-A9AA-9919-1036-50CB0A45F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108206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55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9E73-253A-ED1E-9CED-070A0E27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3E016F-FDA0-830C-F723-CB150E493598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1A5451-AC10-5057-31ED-9463C3C979F8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Manchester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B24CD-45C1-3FE7-11CD-E00944349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F7CF91-5768-CE24-3319-C9C3C7F8C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6592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3148A-214E-2B8C-9589-50B5CB4DF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08395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85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0B575-5630-1359-41B6-F40E765B3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029D3A8F-5522-93AC-71C8-57AE1917FC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DB45BE68-6CB9-D4A8-D671-835348388454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Newcastle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712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BD458-0ABF-9BEC-C2A4-00017471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1D2B6C-C100-F33D-3682-AE02B446BD77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F80EFE-B428-74CE-BDC1-A2E8EC3BC4B2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AED07-5231-2EED-5263-ECEF58FEA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4DB7C-9A0B-B918-459C-CE6D10621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4" y="3405803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6FBB4-B727-F963-A325-6CDD44820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4" y="5146817"/>
            <a:ext cx="11169441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A974-F3A3-473C-AC77-2B44E17A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0A64-3EAF-D5BE-DDE0-351844EC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65125"/>
            <a:ext cx="9318589" cy="1325563"/>
          </a:xfrm>
        </p:spPr>
        <p:txBody>
          <a:bodyPr/>
          <a:lstStyle/>
          <a:p>
            <a:r>
              <a:rPr lang="en-GB" b="1" dirty="0"/>
              <a:t>Actual and simulated cardiothoracic NORS activity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DF4E9A-9BF0-83A7-9F39-CD0358ABC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0195" y="1576762"/>
            <a:ext cx="8508543" cy="51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494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4AC7-B01F-185A-7AD7-4EC1C867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B942B3-9FD8-CB05-09F3-E1A23C67220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1BF919-2565-8881-993A-A42F60E2034D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CC84C-F538-7522-63C2-68BFA63A5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80A3C-7241-B280-3813-A1B1730A6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36568"/>
            <a:ext cx="11169446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70692-B999-F2D7-B44F-546401632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013780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31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81AD-01F4-922A-C128-59CD1D65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DB4584-D1BD-3ECD-F15C-01E64CC359F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EEB07-1E15-7EC4-611C-5CD03F7CFDF9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Newcastle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7FE91-7A69-FB13-7698-CA81606B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B2B4E-DBC4-8ADD-8AF0-D2B10E2A4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6592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0EAC6-7A1F-5B86-B0B8-CD2923E5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08395"/>
            <a:ext cx="11169439" cy="15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17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0AA4-F1CF-BB18-0311-D79621CE1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55432C0A-5108-D51C-AD80-54108760F3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485F6074-AA5A-F941-6440-B2B8B1B0D843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Oxford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0405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6C194-A14E-C4A2-EAE4-F6BC8DF6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890398-DAC8-7797-01F4-B38D487EF7B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3B65D6-5776-6EDD-476A-6C1F45473503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Oxford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0E85D-E688-5338-A3F0-ADAE5ACA7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E9242-44AE-59BE-7EF0-C081294DE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5" y="3386593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BA443-6C83-A8A5-B7E9-34E0308DC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4" y="5108396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52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775C9-BC3A-F480-CB60-B5CEEB53B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608783-2670-7B5B-7A1B-E0ADF7B8231D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630D39-0221-4FB2-B972-D38FBFE72F14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Oxford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7F87B-7D92-2936-7476-81796981A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6595E-AF2D-F4A5-8A90-344C3FC9D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83781"/>
            <a:ext cx="11169446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C0F58-EE27-4A5A-6E8E-7D6970D3D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108205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476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A114C-38F6-E6E1-2752-82323EE9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E1A292-999C-9498-CEED-01B938B327A5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7628A8-EED5-12F3-610B-32CC100CDC5A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Oxford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C906B-8FBF-AE73-8582-45FF4B4B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D7297-7F55-0A80-4E7B-9DF012CA3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85188"/>
            <a:ext cx="11169440" cy="1551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D0B42-656D-9DC8-7525-7D4B3BC12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6592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10669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D5C4-A9F7-81C3-0F89-22C7CFF46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39">
            <a:extLst>
              <a:ext uri="{FF2B5EF4-FFF2-40B4-BE49-F238E27FC236}">
                <a16:creationId xmlns:a16="http://schemas.microsoft.com/office/drawing/2014/main" id="{A38B78DC-FB72-A074-0332-28CC5140E1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169;p39">
            <a:extLst>
              <a:ext uri="{FF2B5EF4-FFF2-40B4-BE49-F238E27FC236}">
                <a16:creationId xmlns:a16="http://schemas.microsoft.com/office/drawing/2014/main" id="{ACDE6634-26AC-57C9-7779-5F62E2789134}"/>
              </a:ext>
            </a:extLst>
          </p:cNvPr>
          <p:cNvSpPr txBox="1"/>
          <p:nvPr/>
        </p:nvSpPr>
        <p:spPr>
          <a:xfrm>
            <a:off x="701700" y="1968327"/>
            <a:ext cx="10631317" cy="21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lang="en" sz="8000" b="1" dirty="0">
                <a:solidFill>
                  <a:prstClr val="white"/>
                </a:solidFill>
                <a:latin typeface="Calibri" panose="020F0502020204030204"/>
              </a:rPr>
              <a:t>Royal Free Abdo NORS </a:t>
            </a:r>
            <a:r>
              <a:rPr kumimoji="0" lang="e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Heatmaps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980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8597A-F380-BBB3-5CE0-F711F3D4D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DEC398-D6F7-A7B8-43B3-8A39CF3AA5C9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0699891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Departure from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78B290-2846-F923-A916-91671871792F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Royal Free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9180E-9648-38EC-B5FA-C78BDBABC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6" y="1660004"/>
            <a:ext cx="11169441" cy="15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1EC0A-7DD6-0793-B52B-C343BF419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5" y="3386593"/>
            <a:ext cx="11169441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67312-626D-54C4-8624-6CBDDE864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4" y="5113829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58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8FDB-48AB-5BCE-F455-18C4F284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1AA430-473B-983B-74AC-691681D2908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at donor hospital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E96F56-A37C-866F-1135-C1174579E498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Royal Free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51EEB-DC2B-0E40-B1BE-108DDD6A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6" y="1658599"/>
            <a:ext cx="11169447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54B14-8AA0-96F0-F5F5-090E51316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5" y="3336568"/>
            <a:ext cx="11169446" cy="154625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BAE4C-6AEE-B7BA-852B-D87655905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5" y="5013779"/>
            <a:ext cx="11169446" cy="1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3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CD124-A6A1-38C1-5234-20535589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852845-C728-5543-3C9E-550F7C143B03}"/>
              </a:ext>
            </a:extLst>
          </p:cNvPr>
          <p:cNvSpPr txBox="1">
            <a:spLocks/>
          </p:cNvSpPr>
          <p:nvPr/>
        </p:nvSpPr>
        <p:spPr>
          <a:xfrm>
            <a:off x="291381" y="334441"/>
            <a:ext cx="11169447" cy="1325563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Modelling - NORS Heatmaps – Arrival back at base time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1BA322-C9AA-9699-F411-92FCA52BBD8B}"/>
              </a:ext>
            </a:extLst>
          </p:cNvPr>
          <p:cNvSpPr txBox="1">
            <a:spLocks/>
          </p:cNvSpPr>
          <p:nvPr/>
        </p:nvSpPr>
        <p:spPr>
          <a:xfrm>
            <a:off x="344897" y="863711"/>
            <a:ext cx="4760503" cy="667956"/>
          </a:xfrm>
          <a:prstGeom prst="rect">
            <a:avLst/>
          </a:prstGeo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</a:rPr>
              <a:t>Royal Free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14193-5993-F463-0D4B-E3BE5C4B8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1660004"/>
            <a:ext cx="11169441" cy="15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EB2E6-05A9-D3BC-A0F7-E860AC473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79" y="3386592"/>
            <a:ext cx="11169440" cy="1546252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BC2659-DEED-3F0D-A004-744D6B628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" y="5110885"/>
            <a:ext cx="11169440" cy="15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84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0363CC1DE8445AA339B4BFFFEB88C" ma:contentTypeVersion="17" ma:contentTypeDescription="Create a new document." ma:contentTypeScope="" ma:versionID="3e80e3bf4413d61abba850613c50985a">
  <xsd:schema xmlns:xsd="http://www.w3.org/2001/XMLSchema" xmlns:xs="http://www.w3.org/2001/XMLSchema" xmlns:p="http://schemas.microsoft.com/office/2006/metadata/properties" xmlns:ns1="http://schemas.microsoft.com/sharepoint/v3" xmlns:ns2="fdd1431f-5c6f-404f-b04e-42ec79da05a0" xmlns:ns3="5e716803-dbf8-457c-bfae-da8f4ab2d8ba" targetNamespace="http://schemas.microsoft.com/office/2006/metadata/properties" ma:root="true" ma:fieldsID="744ca4e25e2c99d0e693c45382e616c2" ns1:_="" ns2:_="" ns3:_="">
    <xsd:import namespace="http://schemas.microsoft.com/sharepoint/v3"/>
    <xsd:import namespace="fdd1431f-5c6f-404f-b04e-42ec79da05a0"/>
    <xsd:import namespace="5e716803-dbf8-457c-bfae-da8f4ab2d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1431f-5c6f-404f-b04e-42ec79da0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4d4c276-3e6c-4cc9-8c7e-f782a92f0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16803-dbf8-457c-bfae-da8f4ab2d8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6b69b65-fd99-409b-8ef5-e5d1e25cb25a}" ma:internalName="TaxCatchAll" ma:showField="CatchAllData" ma:web="5e716803-dbf8-457c-bfae-da8f4ab2d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dd1431f-5c6f-404f-b04e-42ec79da05a0">
      <Terms xmlns="http://schemas.microsoft.com/office/infopath/2007/PartnerControls"/>
    </lcf76f155ced4ddcb4097134ff3c332f>
    <TaxCatchAll xmlns="5e716803-dbf8-457c-bfae-da8f4ab2d8ba" xsi:nil="true"/>
  </documentManagement>
</p:properties>
</file>

<file path=customXml/itemProps1.xml><?xml version="1.0" encoding="utf-8"?>
<ds:datastoreItem xmlns:ds="http://schemas.openxmlformats.org/officeDocument/2006/customXml" ds:itemID="{1DD15C5E-C09B-4FB3-B8F5-C9E1B75BAE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A81BC-7D5C-4720-9EDD-8C11AA55A9B0}">
  <ds:schemaRefs>
    <ds:schemaRef ds:uri="5e716803-dbf8-457c-bfae-da8f4ab2d8ba"/>
    <ds:schemaRef ds:uri="fdd1431f-5c6f-404f-b04e-42ec79da05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1E6B76-8650-4EC4-A371-ECD41DA543E7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sharepoint/v3"/>
    <ds:schemaRef ds:uri="http://schemas.openxmlformats.org/package/2006/metadata/core-properties"/>
    <ds:schemaRef ds:uri="5e716803-dbf8-457c-bfae-da8f4ab2d8ba"/>
    <ds:schemaRef ds:uri="fdd1431f-5c6f-404f-b04e-42ec79da0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12720</TotalTime>
  <Words>3584</Words>
  <Application>Microsoft Office PowerPoint</Application>
  <PresentationFormat>Widescreen</PresentationFormat>
  <Paragraphs>546</Paragraphs>
  <Slides>188</Slides>
  <Notes>117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188</vt:i4>
      </vt:variant>
    </vt:vector>
  </HeadingPairs>
  <TitlesOfParts>
    <vt:vector size="197" baseType="lpstr">
      <vt:lpstr>Aptos</vt:lpstr>
      <vt:lpstr>Arial</vt:lpstr>
      <vt:lpstr>Calibri</vt:lpstr>
      <vt:lpstr>Wingdings</vt:lpstr>
      <vt:lpstr>Wingdings 3</vt:lpstr>
      <vt:lpstr>2_Office Theme</vt:lpstr>
      <vt:lpstr>4_Office Theme</vt:lpstr>
      <vt:lpstr>3_Office Theme</vt:lpstr>
      <vt:lpstr>5_Office Theme</vt:lpstr>
      <vt:lpstr>PowerPoint Presentation</vt:lpstr>
      <vt:lpstr>PowerPoint Presentation</vt:lpstr>
      <vt:lpstr>Planned Arrival Window (PAW) Shadow modelling </vt:lpstr>
      <vt:lpstr>Headlines – Phase 3 PAW modelling  Aug – Dec 2025  </vt:lpstr>
      <vt:lpstr>Perfusion Technologies </vt:lpstr>
      <vt:lpstr>Simulated NORS team arrival time by donor and attendance type</vt:lpstr>
      <vt:lpstr>Simulated NORS team arrival time by donor and attendance type – 100% ANRP abdo only</vt:lpstr>
      <vt:lpstr>Actual and simulated abdominal NORS activity</vt:lpstr>
      <vt:lpstr>Actual and simulated cardiothoracic NORS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from Specialist Nurses  </vt:lpstr>
      <vt:lpstr>Feedback from Recipient Coordinators  </vt:lpstr>
      <vt:lpstr>Learning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Beale</dc:creator>
  <cp:lastModifiedBy>Sarah Beale</cp:lastModifiedBy>
  <cp:revision>31</cp:revision>
  <dcterms:created xsi:type="dcterms:W3CDTF">2025-06-09T08:15:18Z</dcterms:created>
  <dcterms:modified xsi:type="dcterms:W3CDTF">2026-05-08T08:45:08Z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0x0101001ED0363CC1DE8445AA339B4BFFFEB88C</vt:lpwstr>
  </property>
  <property fmtid="{D5CDD505-2E9C-101B-9397-08002B2CF9AE}" pid="3" name="MediaServiceImageTags">
    <vt:lpwstr/>
  </property>
</Properties>
</file>