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60" r:id="rId5"/>
    <p:sldId id="267" r:id="rId6"/>
    <p:sldId id="261"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95C3626-2E7A-6826-6200-63108BDC9A49}" name="MONAGHAN, Clare (SHEFFIELD TEACHING HOSPITALS NHS FOUNDATION TRUST)" initials="CM" userId="S::clare.monaghan@nhs.net::ebc1700d-0c88-4efa-a323-e76ae22f9b95" providerId="AD"/>
  <p188:author id="{F0A5EE80-7458-8A9E-1F78-2D824DF0ABDD}" name="Jen Lumsdaine" initials="JL" userId="S::Jen.Lumsdaine@nhsbt.nhs.uk::7fcc645e-d5d1-47b3-bf1d-e09507e45f44" providerId="AD"/>
  <p188:author id="{3AB836AE-48E5-4EAB-6023-42C4A34868E4}" name="Thomas, Rachel" initials="TR" userId="S::rachel.thomas_nhslothian.scot.nhs.uk#ext#@nhsbloodandtransplant.onmicrosoft.com::81e77e2e-4866-4898-b7a0-898589b1f667" providerId="AD"/>
  <p188:author id="{442072B1-70DD-38B5-93CE-9F78703B7BD0}" name="SCUFFELL, Carrie (THE NEWCASTLE UPON TYNE HOSPITALS NHS FOUNDATION TRUST)" initials="ST" userId="S::carrie.scuffell_nhs.net#ext#@nhsbloodandtransplant.onmicrosoft.com::2dd90c88-d36d-4cf4-876b-79821548ade6"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82870"/>
    <a:srgbClr val="C3DFF7"/>
    <a:srgbClr val="0E1664"/>
    <a:srgbClr val="7DA5D1"/>
    <a:srgbClr val="467FBE"/>
    <a:srgbClr val="3E74B2"/>
    <a:srgbClr val="48558D"/>
    <a:srgbClr val="2F5597"/>
    <a:srgbClr val="90ACF0"/>
    <a:srgbClr val="9DC3E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AF49B14-A804-BA44-141C-1940A0147BF0}" v="162" dt="2025-12-24T11:50:33.60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94658"/>
  </p:normalViewPr>
  <p:slideViewPr>
    <p:cSldViewPr snapToGrid="0">
      <p:cViewPr varScale="1">
        <p:scale>
          <a:sx n="94" d="100"/>
          <a:sy n="94" d="100"/>
        </p:scale>
        <p:origin x="144"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13" Type="http://schemas.microsoft.com/office/2015/10/relationships/revisionInfo" Target="revisionInfo.xml"/><Relationship Id="rId3" Type="http://schemas.openxmlformats.org/officeDocument/2006/relationships/customXml" Target="../customXml/item3.xml"/><Relationship Id="rId7" Type="http://schemas.openxmlformats.org/officeDocument/2006/relationships/slide" Target="slides/slide3.xml"/><Relationship Id="rId12" Type="http://schemas.microsoft.com/office/2016/11/relationships/changesInfo" Target="changesInfos/changesInfo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viewProps" Target="viewProps.xml"/><Relationship Id="rId14" Type="http://schemas.microsoft.com/office/2018/10/relationships/authors" Targe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arrie Scuffell" userId="S::carrie.scuffell@nhsbt.nhs.uk::dbbd9fdb-503a-4144-9137-bc1753eaf203" providerId="AD" clId="Web-{F99F671D-4D0E-BD7D-8530-FDFA9140F0B8}"/>
    <pc:docChg chg="modSld">
      <pc:chgData name="Carrie Scuffell" userId="S::carrie.scuffell@nhsbt.nhs.uk::dbbd9fdb-503a-4144-9137-bc1753eaf203" providerId="AD" clId="Web-{F99F671D-4D0E-BD7D-8530-FDFA9140F0B8}" dt="2025-11-28T10:11:28.180" v="13" actId="20577"/>
      <pc:docMkLst>
        <pc:docMk/>
      </pc:docMkLst>
      <pc:sldChg chg="modSp">
        <pc:chgData name="Carrie Scuffell" userId="S::carrie.scuffell@nhsbt.nhs.uk::dbbd9fdb-503a-4144-9137-bc1753eaf203" providerId="AD" clId="Web-{F99F671D-4D0E-BD7D-8530-FDFA9140F0B8}" dt="2025-11-28T10:11:28.180" v="13" actId="20577"/>
        <pc:sldMkLst>
          <pc:docMk/>
          <pc:sldMk cId="3659236212" sldId="267"/>
        </pc:sldMkLst>
        <pc:spChg chg="mod">
          <ac:chgData name="Carrie Scuffell" userId="S::carrie.scuffell@nhsbt.nhs.uk::dbbd9fdb-503a-4144-9137-bc1753eaf203" providerId="AD" clId="Web-{F99F671D-4D0E-BD7D-8530-FDFA9140F0B8}" dt="2025-11-28T10:11:28.180" v="13" actId="20577"/>
          <ac:spMkLst>
            <pc:docMk/>
            <pc:sldMk cId="3659236212" sldId="267"/>
            <ac:spMk id="18" creationId="{00000000-0000-0000-0000-000000000000}"/>
          </ac:spMkLst>
        </pc:spChg>
      </pc:sldChg>
    </pc:docChg>
  </pc:docChgLst>
  <pc:docChgLst>
    <pc:chgData name="Carrie Scuffell" userId="S::carrie.scuffell@nhsbt.nhs.uk::dbbd9fdb-503a-4144-9137-bc1753eaf203" providerId="AD" clId="Web-{5284F3A6-5220-D9E7-65B7-CB7EC0212518}"/>
    <pc:docChg chg="modSld">
      <pc:chgData name="Carrie Scuffell" userId="S::carrie.scuffell@nhsbt.nhs.uk::dbbd9fdb-503a-4144-9137-bc1753eaf203" providerId="AD" clId="Web-{5284F3A6-5220-D9E7-65B7-CB7EC0212518}" dt="2025-12-04T14:35:16.445" v="16" actId="20577"/>
      <pc:docMkLst>
        <pc:docMk/>
      </pc:docMkLst>
      <pc:sldChg chg="modSp">
        <pc:chgData name="Carrie Scuffell" userId="S::carrie.scuffell@nhsbt.nhs.uk::dbbd9fdb-503a-4144-9137-bc1753eaf203" providerId="AD" clId="Web-{5284F3A6-5220-D9E7-65B7-CB7EC0212518}" dt="2025-12-04T14:35:16.445" v="16" actId="20577"/>
        <pc:sldMkLst>
          <pc:docMk/>
          <pc:sldMk cId="3126966539" sldId="261"/>
        </pc:sldMkLst>
        <pc:spChg chg="mod">
          <ac:chgData name="Carrie Scuffell" userId="S::carrie.scuffell@nhsbt.nhs.uk::dbbd9fdb-503a-4144-9137-bc1753eaf203" providerId="AD" clId="Web-{5284F3A6-5220-D9E7-65B7-CB7EC0212518}" dt="2025-12-04T14:35:16.445" v="16" actId="20577"/>
          <ac:spMkLst>
            <pc:docMk/>
            <pc:sldMk cId="3126966539" sldId="261"/>
            <ac:spMk id="2" creationId="{00000000-0000-0000-0000-000000000000}"/>
          </ac:spMkLst>
        </pc:spChg>
      </pc:sldChg>
    </pc:docChg>
  </pc:docChgLst>
  <pc:docChgLst>
    <pc:chgData name="Carrie Scuffell" userId="S::carrie.scuffell@nhsbt.nhs.uk::dbbd9fdb-503a-4144-9137-bc1753eaf203" providerId="AD" clId="Web-{4AF49B14-A804-BA44-141C-1940A0147BF0}"/>
    <pc:docChg chg="modSld">
      <pc:chgData name="Carrie Scuffell" userId="S::carrie.scuffell@nhsbt.nhs.uk::dbbd9fdb-503a-4144-9137-bc1753eaf203" providerId="AD" clId="Web-{4AF49B14-A804-BA44-141C-1940A0147BF0}" dt="2025-12-24T11:50:33.601" v="80" actId="20577"/>
      <pc:docMkLst>
        <pc:docMk/>
      </pc:docMkLst>
      <pc:sldChg chg="modSp">
        <pc:chgData name="Carrie Scuffell" userId="S::carrie.scuffell@nhsbt.nhs.uk::dbbd9fdb-503a-4144-9137-bc1753eaf203" providerId="AD" clId="Web-{4AF49B14-A804-BA44-141C-1940A0147BF0}" dt="2025-12-24T11:50:33.601" v="80" actId="20577"/>
        <pc:sldMkLst>
          <pc:docMk/>
          <pc:sldMk cId="3126966539" sldId="261"/>
        </pc:sldMkLst>
        <pc:spChg chg="mod">
          <ac:chgData name="Carrie Scuffell" userId="S::carrie.scuffell@nhsbt.nhs.uk::dbbd9fdb-503a-4144-9137-bc1753eaf203" providerId="AD" clId="Web-{4AF49B14-A804-BA44-141C-1940A0147BF0}" dt="2025-12-24T11:50:33.601" v="80" actId="20577"/>
          <ac:spMkLst>
            <pc:docMk/>
            <pc:sldMk cId="3126966539" sldId="261"/>
            <ac:spMk id="2" creationId="{00000000-0000-0000-0000-000000000000}"/>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222B3EB1-780F-4AB4-9EB5-AE8DE02F3116}" type="datetimeFigureOut">
              <a:rPr lang="en-GB" smtClean="0"/>
              <a:t>24/12/2025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FB09CFC-8011-4063-A101-C74767182F5D}" type="slidenum">
              <a:rPr lang="en-GB" smtClean="0"/>
              <a:t>‹#›</a:t>
            </a:fld>
            <a:endParaRPr lang="en-GB"/>
          </a:p>
        </p:txBody>
      </p:sp>
    </p:spTree>
    <p:extLst>
      <p:ext uri="{BB962C8B-B14F-4D97-AF65-F5344CB8AC3E}">
        <p14:creationId xmlns:p14="http://schemas.microsoft.com/office/powerpoint/2010/main" val="15590649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222B3EB1-780F-4AB4-9EB5-AE8DE02F3116}" type="datetimeFigureOut">
              <a:rPr lang="en-GB" smtClean="0"/>
              <a:t>24/12/2025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FB09CFC-8011-4063-A101-C74767182F5D}" type="slidenum">
              <a:rPr lang="en-GB" smtClean="0"/>
              <a:t>‹#›</a:t>
            </a:fld>
            <a:endParaRPr lang="en-GB"/>
          </a:p>
        </p:txBody>
      </p:sp>
    </p:spTree>
    <p:extLst>
      <p:ext uri="{BB962C8B-B14F-4D97-AF65-F5344CB8AC3E}">
        <p14:creationId xmlns:p14="http://schemas.microsoft.com/office/powerpoint/2010/main" val="33114761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222B3EB1-780F-4AB4-9EB5-AE8DE02F3116}" type="datetimeFigureOut">
              <a:rPr lang="en-GB" smtClean="0"/>
              <a:t>24/12/2025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FB09CFC-8011-4063-A101-C74767182F5D}" type="slidenum">
              <a:rPr lang="en-GB" smtClean="0"/>
              <a:t>‹#›</a:t>
            </a:fld>
            <a:endParaRPr lang="en-GB"/>
          </a:p>
        </p:txBody>
      </p:sp>
    </p:spTree>
    <p:extLst>
      <p:ext uri="{BB962C8B-B14F-4D97-AF65-F5344CB8AC3E}">
        <p14:creationId xmlns:p14="http://schemas.microsoft.com/office/powerpoint/2010/main" val="36157412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222B3EB1-780F-4AB4-9EB5-AE8DE02F3116}" type="datetimeFigureOut">
              <a:rPr lang="en-GB" smtClean="0"/>
              <a:t>24/12/2025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FB09CFC-8011-4063-A101-C74767182F5D}" type="slidenum">
              <a:rPr lang="en-GB" smtClean="0"/>
              <a:t>‹#›</a:t>
            </a:fld>
            <a:endParaRPr lang="en-GB"/>
          </a:p>
        </p:txBody>
      </p:sp>
    </p:spTree>
    <p:extLst>
      <p:ext uri="{BB962C8B-B14F-4D97-AF65-F5344CB8AC3E}">
        <p14:creationId xmlns:p14="http://schemas.microsoft.com/office/powerpoint/2010/main" val="14165593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222B3EB1-780F-4AB4-9EB5-AE8DE02F3116}" type="datetimeFigureOut">
              <a:rPr lang="en-GB" smtClean="0"/>
              <a:t>24/12/2025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2FB09CFC-8011-4063-A101-C74767182F5D}" type="slidenum">
              <a:rPr lang="en-GB" smtClean="0"/>
              <a:t>‹#›</a:t>
            </a:fld>
            <a:endParaRPr lang="en-GB"/>
          </a:p>
        </p:txBody>
      </p:sp>
    </p:spTree>
    <p:extLst>
      <p:ext uri="{BB962C8B-B14F-4D97-AF65-F5344CB8AC3E}">
        <p14:creationId xmlns:p14="http://schemas.microsoft.com/office/powerpoint/2010/main" val="30658196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222B3EB1-780F-4AB4-9EB5-AE8DE02F3116}" type="datetimeFigureOut">
              <a:rPr lang="en-GB" smtClean="0"/>
              <a:t>24/12/2025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2FB09CFC-8011-4063-A101-C74767182F5D}" type="slidenum">
              <a:rPr lang="en-GB" smtClean="0"/>
              <a:t>‹#›</a:t>
            </a:fld>
            <a:endParaRPr lang="en-GB"/>
          </a:p>
        </p:txBody>
      </p:sp>
    </p:spTree>
    <p:extLst>
      <p:ext uri="{BB962C8B-B14F-4D97-AF65-F5344CB8AC3E}">
        <p14:creationId xmlns:p14="http://schemas.microsoft.com/office/powerpoint/2010/main" val="21235787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22B3EB1-780F-4AB4-9EB5-AE8DE02F3116}" type="datetimeFigureOut">
              <a:rPr lang="en-GB" smtClean="0"/>
              <a:t>24/12/2025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2FB09CFC-8011-4063-A101-C74767182F5D}" type="slidenum">
              <a:rPr lang="en-GB" smtClean="0"/>
              <a:t>‹#›</a:t>
            </a:fld>
            <a:endParaRPr lang="en-GB"/>
          </a:p>
        </p:txBody>
      </p:sp>
    </p:spTree>
    <p:extLst>
      <p:ext uri="{BB962C8B-B14F-4D97-AF65-F5344CB8AC3E}">
        <p14:creationId xmlns:p14="http://schemas.microsoft.com/office/powerpoint/2010/main" val="23310991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222B3EB1-780F-4AB4-9EB5-AE8DE02F3116}" type="datetimeFigureOut">
              <a:rPr lang="en-GB" smtClean="0"/>
              <a:t>24/12/2025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FB09CFC-8011-4063-A101-C74767182F5D}" type="slidenum">
              <a:rPr lang="en-GB" smtClean="0"/>
              <a:t>‹#›</a:t>
            </a:fld>
            <a:endParaRPr lang="en-GB"/>
          </a:p>
        </p:txBody>
      </p:sp>
    </p:spTree>
    <p:extLst>
      <p:ext uri="{BB962C8B-B14F-4D97-AF65-F5344CB8AC3E}">
        <p14:creationId xmlns:p14="http://schemas.microsoft.com/office/powerpoint/2010/main" val="23772391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222B3EB1-780F-4AB4-9EB5-AE8DE02F3116}" type="datetimeFigureOut">
              <a:rPr lang="en-GB" smtClean="0"/>
              <a:t>24/12/2025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FB09CFC-8011-4063-A101-C74767182F5D}" type="slidenum">
              <a:rPr lang="en-GB" smtClean="0"/>
              <a:t>‹#›</a:t>
            </a:fld>
            <a:endParaRPr lang="en-GB"/>
          </a:p>
        </p:txBody>
      </p:sp>
    </p:spTree>
    <p:extLst>
      <p:ext uri="{BB962C8B-B14F-4D97-AF65-F5344CB8AC3E}">
        <p14:creationId xmlns:p14="http://schemas.microsoft.com/office/powerpoint/2010/main" val="41140762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222B3EB1-780F-4AB4-9EB5-AE8DE02F3116}" type="datetimeFigureOut">
              <a:rPr lang="en-GB" smtClean="0"/>
              <a:t>24/12/2025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FB09CFC-8011-4063-A101-C74767182F5D}" type="slidenum">
              <a:rPr lang="en-GB" smtClean="0"/>
              <a:t>‹#›</a:t>
            </a:fld>
            <a:endParaRPr lang="en-GB"/>
          </a:p>
        </p:txBody>
      </p:sp>
    </p:spTree>
    <p:extLst>
      <p:ext uri="{BB962C8B-B14F-4D97-AF65-F5344CB8AC3E}">
        <p14:creationId xmlns:p14="http://schemas.microsoft.com/office/powerpoint/2010/main" val="31748993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222B3EB1-780F-4AB4-9EB5-AE8DE02F3116}" type="datetimeFigureOut">
              <a:rPr lang="en-GB" smtClean="0"/>
              <a:t>24/12/2025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FB09CFC-8011-4063-A101-C74767182F5D}" type="slidenum">
              <a:rPr lang="en-GB" smtClean="0"/>
              <a:t>‹#›</a:t>
            </a:fld>
            <a:endParaRPr lang="en-GB"/>
          </a:p>
        </p:txBody>
      </p:sp>
    </p:spTree>
    <p:extLst>
      <p:ext uri="{BB962C8B-B14F-4D97-AF65-F5344CB8AC3E}">
        <p14:creationId xmlns:p14="http://schemas.microsoft.com/office/powerpoint/2010/main" val="1714797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22B3EB1-780F-4AB4-9EB5-AE8DE02F3116}" type="datetimeFigureOut">
              <a:rPr lang="en-GB" smtClean="0"/>
              <a:t>24/12/2025</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FB09CFC-8011-4063-A101-C74767182F5D}" type="slidenum">
              <a:rPr lang="en-GB" smtClean="0"/>
              <a:t>‹#›</a:t>
            </a:fld>
            <a:endParaRPr lang="en-GB"/>
          </a:p>
        </p:txBody>
      </p:sp>
    </p:spTree>
    <p:extLst>
      <p:ext uri="{BB962C8B-B14F-4D97-AF65-F5344CB8AC3E}">
        <p14:creationId xmlns:p14="http://schemas.microsoft.com/office/powerpoint/2010/main" val="9150078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2.jpeg"/><Relationship Id="rId7" Type="http://schemas.microsoft.com/office/2007/relationships/hdphoto" Target="../media/hdphoto2.wdp"/><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4.png"/><Relationship Id="rId5" Type="http://schemas.microsoft.com/office/2007/relationships/hdphoto" Target="../media/hdphoto1.wdp"/><Relationship Id="rId4" Type="http://schemas.openxmlformats.org/officeDocument/2006/relationships/image" Target="../media/image3.png"/><Relationship Id="rId9" Type="http://schemas.microsoft.com/office/2007/relationships/hdphoto" Target="../media/hdphoto3.wdp"/></Relationships>
</file>

<file path=ppt/slides/_rels/slide2.xml.rels><?xml version="1.0" encoding="UTF-8" standalone="yes"?>
<Relationships xmlns="http://schemas.openxmlformats.org/package/2006/relationships"><Relationship Id="rId8" Type="http://schemas.openxmlformats.org/officeDocument/2006/relationships/image" Target="../media/image8.png"/><Relationship Id="rId13" Type="http://schemas.microsoft.com/office/2007/relationships/hdphoto" Target="../media/hdphoto8.wdp"/><Relationship Id="rId3" Type="http://schemas.microsoft.com/office/2007/relationships/hdphoto" Target="../media/hdphoto4.wdp"/><Relationship Id="rId7" Type="http://schemas.microsoft.com/office/2007/relationships/hdphoto" Target="../media/hdphoto5.wdp"/><Relationship Id="rId12" Type="http://schemas.openxmlformats.org/officeDocument/2006/relationships/image" Target="../media/image10.png"/><Relationship Id="rId2" Type="http://schemas.openxmlformats.org/officeDocument/2006/relationships/image" Target="../media/image6.png"/><Relationship Id="rId1" Type="http://schemas.openxmlformats.org/officeDocument/2006/relationships/slideLayout" Target="../slideLayouts/slideLayout1.xml"/><Relationship Id="rId6" Type="http://schemas.openxmlformats.org/officeDocument/2006/relationships/image" Target="../media/image7.png"/><Relationship Id="rId11" Type="http://schemas.microsoft.com/office/2007/relationships/hdphoto" Target="../media/hdphoto7.wdp"/><Relationship Id="rId5" Type="http://schemas.openxmlformats.org/officeDocument/2006/relationships/image" Target="../media/image1.png"/><Relationship Id="rId15" Type="http://schemas.microsoft.com/office/2007/relationships/hdphoto" Target="../media/hdphoto9.wdp"/><Relationship Id="rId10" Type="http://schemas.openxmlformats.org/officeDocument/2006/relationships/image" Target="../media/image9.png"/><Relationship Id="rId4" Type="http://schemas.openxmlformats.org/officeDocument/2006/relationships/image" Target="../media/image2.jpeg"/><Relationship Id="rId9" Type="http://schemas.microsoft.com/office/2007/relationships/hdphoto" Target="../media/hdphoto6.wdp"/><Relationship Id="rId14" Type="http://schemas.openxmlformats.org/officeDocument/2006/relationships/image" Target="../media/image11.png"/></Relationships>
</file>

<file path=ppt/slides/_rels/slide3.xml.rels><?xml version="1.0" encoding="UTF-8" standalone="yes"?>
<Relationships xmlns="http://schemas.openxmlformats.org/package/2006/relationships"><Relationship Id="rId3" Type="http://schemas.openxmlformats.org/officeDocument/2006/relationships/hyperlink" Target="mailto:erasfortransplant@nhsbt.nhs.uk" TargetMode="External"/><Relationship Id="rId2" Type="http://schemas.openxmlformats.org/officeDocument/2006/relationships/hyperlink" Target="https://www.odt.nhs.uk/transplantation/enhanced-recovery-after-surgery/" TargetMode="External"/><Relationship Id="rId1" Type="http://schemas.openxmlformats.org/officeDocument/2006/relationships/slideLayout" Target="../slideLayouts/slideLayout1.xml"/><Relationship Id="rId5" Type="http://schemas.openxmlformats.org/officeDocument/2006/relationships/image" Target="../media/image2.jpeg"/><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4" descr="A blue and white logo&#10;&#10;Description automatically generated">
            <a:extLst>
              <a:ext uri="{FF2B5EF4-FFF2-40B4-BE49-F238E27FC236}">
                <a16:creationId xmlns:a16="http://schemas.microsoft.com/office/drawing/2014/main" id="{A5A418AB-E545-5DC4-E9CA-A2BFC96CA21D}"/>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897" t="10067" r="1793" b="6931"/>
          <a:stretch/>
        </p:blipFill>
        <p:spPr bwMode="auto">
          <a:xfrm>
            <a:off x="104382" y="268109"/>
            <a:ext cx="4850067" cy="1244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descr="Image result for nhsbt leeds">
            <a:extLst>
              <a:ext uri="{FF2B5EF4-FFF2-40B4-BE49-F238E27FC236}">
                <a16:creationId xmlns:a16="http://schemas.microsoft.com/office/drawing/2014/main" id="{2E27F334-A3F4-8E11-76D1-00CDF33D7063}"/>
              </a:ext>
            </a:extLst>
          </p:cNvPr>
          <p:cNvPicPr>
            <a:picLocks noChangeAspect="1"/>
          </p:cNvPicPr>
          <p:nvPr/>
        </p:nvPicPr>
        <p:blipFill rotWithShape="1">
          <a:blip r:embed="rId3"/>
          <a:srcRect l="2847" t="25767" r="7117" b="23926"/>
          <a:stretch/>
        </p:blipFill>
        <p:spPr>
          <a:xfrm>
            <a:off x="9474530" y="415098"/>
            <a:ext cx="2469859" cy="801302"/>
          </a:xfrm>
          <a:prstGeom prst="rect">
            <a:avLst/>
          </a:prstGeom>
        </p:spPr>
      </p:pic>
      <p:sp>
        <p:nvSpPr>
          <p:cNvPr id="2" name="Rounded Rectangle 9">
            <a:extLst>
              <a:ext uri="{FF2B5EF4-FFF2-40B4-BE49-F238E27FC236}">
                <a16:creationId xmlns:a16="http://schemas.microsoft.com/office/drawing/2014/main" id="{DB55EE99-00DF-F17D-BC23-F9201BFBC3B2}"/>
              </a:ext>
            </a:extLst>
          </p:cNvPr>
          <p:cNvSpPr/>
          <p:nvPr/>
        </p:nvSpPr>
        <p:spPr>
          <a:xfrm>
            <a:off x="104382" y="134136"/>
            <a:ext cx="11916000" cy="1512000"/>
          </a:xfrm>
          <a:prstGeom prst="roundRect">
            <a:avLst>
              <a:gd name="adj" fmla="val 21866"/>
            </a:avLst>
          </a:prstGeom>
          <a:noFill/>
          <a:ln w="76200">
            <a:solidFill>
              <a:srgbClr val="E457F3"/>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0" indent="0" algn="ctr" defTabSz="457200" rtl="0" eaLnBrk="1" fontAlgn="auto" latinLnBrk="0" hangingPunct="1">
              <a:lnSpc>
                <a:spcPct val="100000"/>
              </a:lnSpc>
              <a:spcBef>
                <a:spcPts val="0"/>
              </a:spcBef>
              <a:spcAft>
                <a:spcPts val="600"/>
              </a:spcAft>
              <a:buClrTx/>
              <a:buSzTx/>
              <a:buFontTx/>
              <a:buNone/>
              <a:tabLst/>
              <a:defRPr/>
            </a:pPr>
            <a:endParaRPr kumimoji="0" lang="en-GB" sz="3600" b="1" i="0" u="none" strike="noStrike" kern="1200" cap="none" spc="0" normalizeH="0" baseline="0" noProof="0">
              <a:ln>
                <a:noFill/>
              </a:ln>
              <a:solidFill>
                <a:schemeClr val="accent5">
                  <a:lumMod val="50000"/>
                </a:schemeClr>
              </a:solidFill>
              <a:effectLst/>
              <a:uLnTx/>
              <a:uFillTx/>
              <a:latin typeface="Calibri" panose="020F0502020204030204"/>
            </a:endParaRPr>
          </a:p>
        </p:txBody>
      </p:sp>
      <p:sp>
        <p:nvSpPr>
          <p:cNvPr id="6" name="Rectangle 5">
            <a:extLst>
              <a:ext uri="{FF2B5EF4-FFF2-40B4-BE49-F238E27FC236}">
                <a16:creationId xmlns:a16="http://schemas.microsoft.com/office/drawing/2014/main" id="{FA670C16-A609-7D57-8355-5F25558E0C8B}"/>
              </a:ext>
            </a:extLst>
          </p:cNvPr>
          <p:cNvSpPr/>
          <p:nvPr/>
        </p:nvSpPr>
        <p:spPr>
          <a:xfrm>
            <a:off x="4709652" y="411085"/>
            <a:ext cx="4975122" cy="954107"/>
          </a:xfrm>
          <a:prstGeom prst="rect">
            <a:avLst/>
          </a:prstGeom>
        </p:spPr>
        <p:txBody>
          <a:bodyPr wrap="square" lIns="91440" tIns="45720" rIns="91440" bIns="45720" anchor="t">
            <a:spAutoFit/>
          </a:bodyPr>
          <a:lstStyle/>
          <a:p>
            <a:pPr algn="ctr" defTabSz="457200">
              <a:defRPr/>
            </a:pPr>
            <a:r>
              <a:rPr lang="en-GB" sz="2000" b="1" dirty="0">
                <a:solidFill>
                  <a:schemeClr val="accent5">
                    <a:lumMod val="50000"/>
                  </a:schemeClr>
                </a:solidFill>
                <a:latin typeface="Arial"/>
                <a:cs typeface="Arial"/>
              </a:rPr>
              <a:t>ERAS &amp; Living Kidney Donation</a:t>
            </a:r>
          </a:p>
          <a:p>
            <a:pPr algn="ctr" defTabSz="457200">
              <a:defRPr/>
            </a:pPr>
            <a:endParaRPr lang="en-US" dirty="0">
              <a:solidFill>
                <a:schemeClr val="accent5">
                  <a:lumMod val="50000"/>
                </a:schemeClr>
              </a:solidFill>
              <a:latin typeface="Arial"/>
              <a:cs typeface="Calibri"/>
            </a:endParaRPr>
          </a:p>
          <a:p>
            <a:pPr algn="ctr" defTabSz="457200">
              <a:defRPr/>
            </a:pPr>
            <a:r>
              <a:rPr lang="en-GB" b="1" dirty="0">
                <a:solidFill>
                  <a:schemeClr val="accent1">
                    <a:lumMod val="75000"/>
                  </a:schemeClr>
                </a:solidFill>
                <a:latin typeface="Calibri" panose="020F0502020204030204"/>
              </a:rPr>
              <a:t>What is it, and why is it important for me?</a:t>
            </a:r>
            <a:endParaRPr lang="en-US" dirty="0">
              <a:solidFill>
                <a:schemeClr val="accent1">
                  <a:lumMod val="75000"/>
                </a:schemeClr>
              </a:solidFill>
              <a:cs typeface="Calibri"/>
            </a:endParaRPr>
          </a:p>
        </p:txBody>
      </p:sp>
      <p:pic>
        <p:nvPicPr>
          <p:cNvPr id="7" name="Picture 2" descr="Clipart - Information Icon">
            <a:extLst>
              <a:ext uri="{FF2B5EF4-FFF2-40B4-BE49-F238E27FC236}">
                <a16:creationId xmlns:a16="http://schemas.microsoft.com/office/drawing/2014/main" id="{2B0FE743-C7A5-D6E6-10C9-A3F4F5749B1A}"/>
              </a:ext>
            </a:extLst>
          </p:cNvPr>
          <p:cNvPicPr>
            <a:picLocks noChangeAspect="1" noChangeArrowheads="1"/>
          </p:cNvPicPr>
          <p:nvPr/>
        </p:nvPicPr>
        <p:blipFill>
          <a:blip r:embed="rId4" cstate="print">
            <a:extLst>
              <a:ext uri="{BEBA8EAE-BF5A-486C-A8C5-ECC9F3942E4B}">
                <a14:imgProps xmlns:a14="http://schemas.microsoft.com/office/drawing/2010/main">
                  <a14:imgLayer r:embed="rId5">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206749" y="2617522"/>
            <a:ext cx="756000" cy="756000"/>
          </a:xfrm>
          <a:prstGeom prst="ellipse">
            <a:avLst/>
          </a:prstGeom>
          <a:solidFill>
            <a:srgbClr val="00B0F0"/>
          </a:solidFill>
        </p:spPr>
      </p:pic>
      <p:sp>
        <p:nvSpPr>
          <p:cNvPr id="9" name="TextBox 8">
            <a:extLst>
              <a:ext uri="{FF2B5EF4-FFF2-40B4-BE49-F238E27FC236}">
                <a16:creationId xmlns:a16="http://schemas.microsoft.com/office/drawing/2014/main" id="{7FFCFA9B-E283-1F58-6243-3DD924C6E149}"/>
              </a:ext>
            </a:extLst>
          </p:cNvPr>
          <p:cNvSpPr txBox="1"/>
          <p:nvPr/>
        </p:nvSpPr>
        <p:spPr>
          <a:xfrm>
            <a:off x="1039611" y="2518469"/>
            <a:ext cx="10859918" cy="954107"/>
          </a:xfrm>
          <a:prstGeom prst="rect">
            <a:avLst/>
          </a:prstGeom>
          <a:noFill/>
        </p:spPr>
        <p:txBody>
          <a:bodyPr wrap="square">
            <a:spAutoFit/>
          </a:bodyPr>
          <a:lstStyle/>
          <a:p>
            <a:r>
              <a:rPr lang="en-GB" sz="1400" b="1" kern="100" dirty="0">
                <a:solidFill>
                  <a:srgbClr val="0E1664"/>
                </a:solidFill>
                <a:latin typeface="Arial" panose="020B0604020202020204" pitchFamily="34" charset="0"/>
                <a:ea typeface="Calibri"/>
                <a:cs typeface="Arial" panose="020B0604020202020204" pitchFamily="34" charset="0"/>
              </a:rPr>
              <a:t>The programme keeps you informed and enables you to be involved in your own care. </a:t>
            </a:r>
            <a:r>
              <a:rPr lang="en-GB" sz="1400" b="1" dirty="0">
                <a:solidFill>
                  <a:srgbClr val="0E1664"/>
                </a:solidFill>
                <a:latin typeface="Arial" panose="020B0604020202020204" pitchFamily="34" charset="0"/>
                <a:cs typeface="Arial" panose="020B0604020202020204" pitchFamily="34" charset="0"/>
              </a:rPr>
              <a:t>Being better informed about what to expect can help to improve your overall experience. To get the best from your recovery after your donation, it is important that you take an active part, so that you can help yourself to recover as well as possible. This will help you to be better prepared to look after yourself when you leave hospital.</a:t>
            </a:r>
            <a:endParaRPr lang="en-GB" sz="1400" b="1" dirty="0">
              <a:solidFill>
                <a:srgbClr val="0E1664"/>
              </a:solidFill>
              <a:latin typeface="Arial" panose="020B0604020202020204" pitchFamily="34" charset="0"/>
              <a:ea typeface="Calibri"/>
              <a:cs typeface="Arial" panose="020B0604020202020204" pitchFamily="34" charset="0"/>
            </a:endParaRPr>
          </a:p>
        </p:txBody>
      </p:sp>
      <p:sp>
        <p:nvSpPr>
          <p:cNvPr id="13" name="TextBox 12">
            <a:extLst>
              <a:ext uri="{FF2B5EF4-FFF2-40B4-BE49-F238E27FC236}">
                <a16:creationId xmlns:a16="http://schemas.microsoft.com/office/drawing/2014/main" id="{736A8258-10FE-6C69-EED0-7AED2526084E}"/>
              </a:ext>
            </a:extLst>
          </p:cNvPr>
          <p:cNvSpPr txBox="1"/>
          <p:nvPr/>
        </p:nvSpPr>
        <p:spPr>
          <a:xfrm>
            <a:off x="18573" y="1742525"/>
            <a:ext cx="12087618" cy="861774"/>
          </a:xfrm>
          <a:prstGeom prst="rect">
            <a:avLst/>
          </a:prstGeom>
          <a:noFill/>
        </p:spPr>
        <p:txBody>
          <a:bodyPr wrap="square">
            <a:spAutoFit/>
          </a:bodyPr>
          <a:lstStyle/>
          <a:p>
            <a:pPr algn="ctr"/>
            <a:r>
              <a:rPr lang="en-GB" sz="1600" b="1" dirty="0">
                <a:solidFill>
                  <a:srgbClr val="0E1664"/>
                </a:solidFill>
                <a:latin typeface="Arial" panose="020B0604020202020204" pitchFamily="34" charset="0"/>
                <a:cs typeface="Arial" panose="020B0604020202020204" pitchFamily="34" charset="0"/>
              </a:rPr>
              <a:t>Enhanced recovery after surgery (ERAS) is a programme designed to help you to recover more quickly from your living kidney donor operation and </a:t>
            </a:r>
            <a:r>
              <a:rPr lang="en-GB" sz="1600" b="1" kern="100" dirty="0">
                <a:solidFill>
                  <a:srgbClr val="0E1664"/>
                </a:solidFill>
                <a:latin typeface="Arial" panose="020B0604020202020204" pitchFamily="34" charset="0"/>
                <a:ea typeface="Calibri"/>
                <a:cs typeface="Arial" panose="020B0604020202020204" pitchFamily="34" charset="0"/>
              </a:rPr>
              <a:t>reduce the risk of complications after surgery</a:t>
            </a:r>
            <a:r>
              <a:rPr lang="en-GB" sz="1600" b="1" dirty="0">
                <a:solidFill>
                  <a:srgbClr val="0E1664"/>
                </a:solidFill>
                <a:latin typeface="Arial" panose="020B0604020202020204" pitchFamily="34" charset="0"/>
                <a:cs typeface="Arial" panose="020B0604020202020204" pitchFamily="34" charset="0"/>
              </a:rPr>
              <a:t>. </a:t>
            </a:r>
            <a:endParaRPr lang="en-GB" sz="1600" b="1" dirty="0">
              <a:solidFill>
                <a:srgbClr val="0E1664"/>
              </a:solidFill>
              <a:latin typeface="Arial" panose="020B0604020202020204" pitchFamily="34" charset="0"/>
              <a:ea typeface="Calibri"/>
              <a:cs typeface="Arial" panose="020B0604020202020204" pitchFamily="34" charset="0"/>
            </a:endParaRPr>
          </a:p>
          <a:p>
            <a:endParaRPr lang="en-GB" sz="1800" b="1" dirty="0">
              <a:latin typeface="Arial" panose="020B0604020202020204" pitchFamily="34" charset="0"/>
              <a:ea typeface="Calibri"/>
              <a:cs typeface="Arial" panose="020B0604020202020204" pitchFamily="34" charset="0"/>
            </a:endParaRPr>
          </a:p>
        </p:txBody>
      </p:sp>
      <p:pic>
        <p:nvPicPr>
          <p:cNvPr id="15" name="Picture 12" descr="Target Icon #206554 - Free Icons Library">
            <a:extLst>
              <a:ext uri="{FF2B5EF4-FFF2-40B4-BE49-F238E27FC236}">
                <a16:creationId xmlns:a16="http://schemas.microsoft.com/office/drawing/2014/main" id="{AA956E49-A70A-3F2C-97A3-002ABF69736F}"/>
              </a:ext>
            </a:extLst>
          </p:cNvPr>
          <p:cNvPicPr>
            <a:picLocks noChangeAspect="1" noChangeArrowheads="1"/>
          </p:cNvPicPr>
          <p:nvPr/>
        </p:nvPicPr>
        <p:blipFill>
          <a:blip r:embed="rId6" cstate="print">
            <a:duotone>
              <a:schemeClr val="accent5">
                <a:shade val="45000"/>
                <a:satMod val="135000"/>
              </a:schemeClr>
              <a:prstClr val="white"/>
            </a:duotone>
            <a:extLst>
              <a:ext uri="{BEBA8EAE-BF5A-486C-A8C5-ECC9F3942E4B}">
                <a14:imgProps xmlns:a14="http://schemas.microsoft.com/office/drawing/2010/main">
                  <a14:imgLayer r:embed="rId7">
                    <a14:imgEffect>
                      <a14:backgroundRemoval t="0" b="98945" l="211" r="100000"/>
                    </a14:imgEffect>
                    <a14:imgEffect>
                      <a14:artisticPhotocopy/>
                    </a14:imgEffect>
                  </a14:imgLayer>
                </a14:imgProps>
              </a:ext>
              <a:ext uri="{28A0092B-C50C-407E-A947-70E740481C1C}">
                <a14:useLocalDpi xmlns:a14="http://schemas.microsoft.com/office/drawing/2010/main" val="0"/>
              </a:ext>
            </a:extLst>
          </a:blip>
          <a:srcRect/>
          <a:stretch>
            <a:fillRect/>
          </a:stretch>
        </p:blipFill>
        <p:spPr bwMode="auto">
          <a:xfrm>
            <a:off x="206749" y="4994938"/>
            <a:ext cx="792000" cy="792000"/>
          </a:xfrm>
          <a:prstGeom prst="rect">
            <a:avLst/>
          </a:prstGeom>
          <a:noFill/>
          <a:extLst>
            <a:ext uri="{909E8E84-426E-40DD-AFC4-6F175D3DCCD1}">
              <a14:hiddenFill xmlns:a14="http://schemas.microsoft.com/office/drawing/2010/main">
                <a:solidFill>
                  <a:srgbClr val="FFFFFF"/>
                </a:solidFill>
              </a14:hiddenFill>
            </a:ext>
          </a:extLst>
        </p:spPr>
      </p:pic>
      <p:sp>
        <p:nvSpPr>
          <p:cNvPr id="18" name="TextBox 17">
            <a:extLst>
              <a:ext uri="{FF2B5EF4-FFF2-40B4-BE49-F238E27FC236}">
                <a16:creationId xmlns:a16="http://schemas.microsoft.com/office/drawing/2014/main" id="{ADE1F9A0-F4C3-D126-7C01-58EF2BE27549}"/>
              </a:ext>
            </a:extLst>
          </p:cNvPr>
          <p:cNvSpPr txBox="1"/>
          <p:nvPr/>
        </p:nvSpPr>
        <p:spPr>
          <a:xfrm>
            <a:off x="1094040" y="4517082"/>
            <a:ext cx="10603006" cy="954107"/>
          </a:xfrm>
          <a:prstGeom prst="rect">
            <a:avLst/>
          </a:prstGeom>
          <a:noFill/>
        </p:spPr>
        <p:txBody>
          <a:bodyPr wrap="square" lIns="91440" tIns="45720" rIns="91440" bIns="45720" anchor="t">
            <a:spAutoFit/>
          </a:bodyPr>
          <a:lstStyle/>
          <a:p>
            <a:r>
              <a:rPr lang="en-GB" sz="1400" b="1" dirty="0">
                <a:solidFill>
                  <a:srgbClr val="0E1664"/>
                </a:solidFill>
                <a:latin typeface="Arial"/>
                <a:cs typeface="Arial"/>
              </a:rPr>
              <a:t>Aiming for certain targets can reduce the likelihood of complications, (for example, </a:t>
            </a:r>
            <a:r>
              <a:rPr lang="en-GB" sz="1400" b="1" kern="100" dirty="0">
                <a:solidFill>
                  <a:srgbClr val="0E1664"/>
                </a:solidFill>
                <a:latin typeface="Arial"/>
                <a:ea typeface="Calibri"/>
                <a:cs typeface="Arial"/>
              </a:rPr>
              <a:t>we know that the earlier patients get out of bed, start walking, eating and drinking after surgery), the less likely they are to suffer complications such as chest infections, blood clots and constipation. This early progress helps to speed up the process of getting back to independence and enjoying improved health.</a:t>
            </a:r>
          </a:p>
        </p:txBody>
      </p:sp>
      <p:pic>
        <p:nvPicPr>
          <p:cNvPr id="19" name="Picture 2" descr="Newspaper Png Icon - News Paper Logo Icon Clipart (#4545041) - PinClipart">
            <a:extLst>
              <a:ext uri="{FF2B5EF4-FFF2-40B4-BE49-F238E27FC236}">
                <a16:creationId xmlns:a16="http://schemas.microsoft.com/office/drawing/2014/main" id="{1A083388-CF50-06FE-0220-A21A3373412F}"/>
              </a:ext>
            </a:extLst>
          </p:cNvPr>
          <p:cNvPicPr>
            <a:picLocks noChangeAspect="1" noChangeArrowheads="1"/>
          </p:cNvPicPr>
          <p:nvPr/>
        </p:nvPicPr>
        <p:blipFill>
          <a:blip r:embed="rId8" cstate="print">
            <a:duotone>
              <a:schemeClr val="accent1">
                <a:shade val="45000"/>
                <a:satMod val="135000"/>
              </a:schemeClr>
              <a:prstClr val="white"/>
            </a:duotone>
            <a:extLst>
              <a:ext uri="{BEBA8EAE-BF5A-486C-A8C5-ECC9F3942E4B}">
                <a14:imgProps xmlns:a14="http://schemas.microsoft.com/office/drawing/2010/main">
                  <a14:imgLayer r:embed="rId9">
                    <a14:imgEffect>
                      <a14:backgroundRemoval t="637" b="100000" l="2110" r="100000">
                        <a14:foregroundMark x1="45781" y1="18259" x2="45781" y2="18259"/>
                        <a14:foregroundMark x1="8439" y1="54777" x2="8439" y2="54777"/>
                        <a14:foregroundMark x1="33122" y1="49469" x2="33122" y2="49469"/>
                        <a14:foregroundMark x1="32700" y1="56263" x2="32700" y2="56263"/>
                        <a14:foregroundMark x1="33966" y1="62420" x2="33966" y2="62420"/>
                        <a14:foregroundMark x1="33966" y1="69427" x2="33966" y2="69427"/>
                        <a14:foregroundMark x1="33966" y1="75372" x2="33966" y2="75372"/>
                        <a14:foregroundMark x1="65190" y1="62845" x2="65190" y2="62845"/>
                        <a14:foregroundMark x1="64768" y1="69639" x2="64768" y2="69639"/>
                        <a14:foregroundMark x1="65823" y1="75372" x2="65823" y2="75372"/>
                        <a14:foregroundMark x1="90928" y1="61996" x2="90928" y2="61996"/>
                      </a14:backgroundRemoval>
                    </a14:imgEffect>
                  </a14:imgLayer>
                </a14:imgProps>
              </a:ext>
              <a:ext uri="{28A0092B-C50C-407E-A947-70E740481C1C}">
                <a14:useLocalDpi xmlns:a14="http://schemas.microsoft.com/office/drawing/2010/main" val="0"/>
              </a:ext>
            </a:extLst>
          </a:blip>
          <a:srcRect/>
          <a:stretch>
            <a:fillRect/>
          </a:stretch>
        </p:blipFill>
        <p:spPr bwMode="auto">
          <a:xfrm>
            <a:off x="242749" y="3649397"/>
            <a:ext cx="684000" cy="675731"/>
          </a:xfrm>
          <a:prstGeom prst="ellipse">
            <a:avLst/>
          </a:prstGeom>
          <a:noFill/>
          <a:ln w="28575">
            <a:solidFill>
              <a:srgbClr val="7DA5D1"/>
            </a:solidFill>
          </a:ln>
          <a:extLst>
            <a:ext uri="{909E8E84-426E-40DD-AFC4-6F175D3DCCD1}">
              <a14:hiddenFill xmlns:a14="http://schemas.microsoft.com/office/drawing/2010/main">
                <a:solidFill>
                  <a:srgbClr val="FFFFFF"/>
                </a:solidFill>
              </a14:hiddenFill>
            </a:ext>
          </a:extLst>
        </p:spPr>
      </p:pic>
      <p:sp>
        <p:nvSpPr>
          <p:cNvPr id="21" name="TextBox 20">
            <a:extLst>
              <a:ext uri="{FF2B5EF4-FFF2-40B4-BE49-F238E27FC236}">
                <a16:creationId xmlns:a16="http://schemas.microsoft.com/office/drawing/2014/main" id="{3981AD74-7E76-25D8-9868-F3A60B6CDABE}"/>
              </a:ext>
            </a:extLst>
          </p:cNvPr>
          <p:cNvSpPr txBox="1"/>
          <p:nvPr/>
        </p:nvSpPr>
        <p:spPr>
          <a:xfrm>
            <a:off x="1039611" y="3725653"/>
            <a:ext cx="10718280" cy="523220"/>
          </a:xfrm>
          <a:prstGeom prst="rect">
            <a:avLst/>
          </a:prstGeom>
          <a:noFill/>
        </p:spPr>
        <p:txBody>
          <a:bodyPr wrap="square">
            <a:spAutoFit/>
          </a:bodyPr>
          <a:lstStyle/>
          <a:p>
            <a:r>
              <a:rPr lang="en-GB" sz="1400" b="1" kern="100" dirty="0">
                <a:solidFill>
                  <a:srgbClr val="0E1664"/>
                </a:solidFill>
                <a:latin typeface="Arial" panose="020B0604020202020204" pitchFamily="34" charset="0"/>
                <a:ea typeface="Calibri"/>
                <a:cs typeface="Arial" panose="020B0604020202020204" pitchFamily="34" charset="0"/>
              </a:rPr>
              <a:t>An enhanced recovery shared care plan can guide you about what to expect each day, and you can record your progress and experiences. (If you wish, a friend, relative or carer can also be involved and help you with your care).</a:t>
            </a:r>
          </a:p>
        </p:txBody>
      </p:sp>
      <p:sp>
        <p:nvSpPr>
          <p:cNvPr id="23" name="TextBox 22">
            <a:extLst>
              <a:ext uri="{FF2B5EF4-FFF2-40B4-BE49-F238E27FC236}">
                <a16:creationId xmlns:a16="http://schemas.microsoft.com/office/drawing/2014/main" id="{87CE1B17-7B2E-6668-C742-C47601753ADB}"/>
              </a:ext>
            </a:extLst>
          </p:cNvPr>
          <p:cNvSpPr txBox="1"/>
          <p:nvPr/>
        </p:nvSpPr>
        <p:spPr>
          <a:xfrm>
            <a:off x="1094040" y="5477969"/>
            <a:ext cx="10945541" cy="1169551"/>
          </a:xfrm>
          <a:prstGeom prst="rect">
            <a:avLst/>
          </a:prstGeom>
          <a:noFill/>
        </p:spPr>
        <p:txBody>
          <a:bodyPr wrap="square" lIns="91440" tIns="45720" rIns="91440" bIns="45720" anchor="t">
            <a:spAutoFit/>
          </a:bodyPr>
          <a:lstStyle/>
          <a:p>
            <a:r>
              <a:rPr lang="en-GB" sz="1400" b="1" kern="100" dirty="0">
                <a:solidFill>
                  <a:srgbClr val="0E1664"/>
                </a:solidFill>
                <a:latin typeface="Arial"/>
                <a:ea typeface="Calibri"/>
                <a:cs typeface="Arial"/>
              </a:rPr>
              <a:t>Aiming for a target date to leave hospital, allows you and the donation team to stay focussed on your recovery and helps you to plan for going home. </a:t>
            </a:r>
            <a:r>
              <a:rPr lang="en-GB" sz="1400" b="1" dirty="0">
                <a:solidFill>
                  <a:srgbClr val="0E1664"/>
                </a:solidFill>
                <a:latin typeface="Arial"/>
                <a:cs typeface="Arial"/>
              </a:rPr>
              <a:t>Don’t worry if you don’t meet your targets. Every donor experience is different, and there can be 'bumps in the road' along the way. The team will support you to recover at a pace that’s right for you. The donation team will adapt the programme where needed to ensure that you receive the high-quality care you need. You will not be discharged from hospital until you are ready.</a:t>
            </a:r>
            <a:endParaRPr lang="en-GB" sz="1400" b="1" dirty="0">
              <a:solidFill>
                <a:srgbClr val="0E1664"/>
              </a:solidFill>
              <a:latin typeface="Arial"/>
              <a:ea typeface="Calibri"/>
              <a:cs typeface="Arial"/>
            </a:endParaRPr>
          </a:p>
        </p:txBody>
      </p:sp>
      <p:sp>
        <p:nvSpPr>
          <p:cNvPr id="24" name="Rectangle 23">
            <a:extLst>
              <a:ext uri="{FF2B5EF4-FFF2-40B4-BE49-F238E27FC236}">
                <a16:creationId xmlns:a16="http://schemas.microsoft.com/office/drawing/2014/main" id="{0BE5D36D-019F-B5B6-D612-AF1ED3D55FCB}"/>
              </a:ext>
            </a:extLst>
          </p:cNvPr>
          <p:cNvSpPr/>
          <p:nvPr/>
        </p:nvSpPr>
        <p:spPr>
          <a:xfrm>
            <a:off x="-1" y="0"/>
            <a:ext cx="12159661" cy="6817223"/>
          </a:xfrm>
          <a:prstGeom prst="rect">
            <a:avLst/>
          </a:prstGeom>
          <a:noFill/>
          <a:ln w="57150">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 name="Rounded Rectangle 9">
            <a:extLst>
              <a:ext uri="{FF2B5EF4-FFF2-40B4-BE49-F238E27FC236}">
                <a16:creationId xmlns:a16="http://schemas.microsoft.com/office/drawing/2014/main" id="{D9CAD3E8-1D0E-7A88-FD2C-67C74F60E867}"/>
              </a:ext>
            </a:extLst>
          </p:cNvPr>
          <p:cNvSpPr/>
          <p:nvPr/>
        </p:nvSpPr>
        <p:spPr>
          <a:xfrm>
            <a:off x="5010721" y="224620"/>
            <a:ext cx="4407537" cy="1332000"/>
          </a:xfrm>
          <a:prstGeom prst="roundRect">
            <a:avLst>
              <a:gd name="adj" fmla="val 21866"/>
            </a:avLst>
          </a:prstGeom>
          <a:noFill/>
          <a:ln w="571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0" indent="0" algn="ctr" defTabSz="457200" rtl="0" eaLnBrk="1" fontAlgn="auto" latinLnBrk="0" hangingPunct="1">
              <a:lnSpc>
                <a:spcPct val="100000"/>
              </a:lnSpc>
              <a:spcBef>
                <a:spcPts val="0"/>
              </a:spcBef>
              <a:spcAft>
                <a:spcPts val="600"/>
              </a:spcAft>
              <a:buClrTx/>
              <a:buSzTx/>
              <a:buFontTx/>
              <a:buNone/>
              <a:tabLst/>
              <a:defRPr/>
            </a:pPr>
            <a:endParaRPr lang="en-GB" sz="3200" b="1" i="0" u="none" strike="noStrike" kern="1200" cap="none" spc="0" normalizeH="0" baseline="0" noProof="0">
              <a:ln>
                <a:noFill/>
              </a:ln>
              <a:solidFill>
                <a:schemeClr val="accent5">
                  <a:lumMod val="50000"/>
                </a:schemeClr>
              </a:solidFill>
              <a:effectLst/>
              <a:uLnTx/>
              <a:uFillTx/>
              <a:latin typeface="Calibri" panose="020F0502020204030204"/>
              <a:ea typeface="Calibri"/>
              <a:cs typeface="Calibri"/>
            </a:endParaRPr>
          </a:p>
        </p:txBody>
      </p:sp>
    </p:spTree>
    <p:extLst>
      <p:ext uri="{BB962C8B-B14F-4D97-AF65-F5344CB8AC3E}">
        <p14:creationId xmlns:p14="http://schemas.microsoft.com/office/powerpoint/2010/main" val="29158592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TextBox 8"/>
          <p:cNvSpPr txBox="1"/>
          <p:nvPr/>
        </p:nvSpPr>
        <p:spPr>
          <a:xfrm>
            <a:off x="6358688" y="5530950"/>
            <a:ext cx="5536670" cy="1302921"/>
          </a:xfrm>
          <a:prstGeom prst="rect">
            <a:avLst/>
          </a:prstGeom>
          <a:noFill/>
        </p:spPr>
        <p:txBody>
          <a:bodyPr wrap="square" lIns="91440" tIns="45720" rIns="91440" bIns="45720" rtlCol="0" anchor="t">
            <a:spAutoFit/>
          </a:bodyPr>
          <a:lstStyle/>
          <a:p>
            <a:pPr>
              <a:spcAft>
                <a:spcPts val="800"/>
              </a:spcAft>
            </a:pPr>
            <a:r>
              <a:rPr lang="en-GB" b="1">
                <a:solidFill>
                  <a:srgbClr val="0E1664"/>
                </a:solidFill>
                <a:latin typeface="Arial"/>
                <a:cs typeface="Calibri"/>
              </a:rPr>
              <a:t>Being better informed about what to expect and how you can help own your recovery </a:t>
            </a:r>
            <a:endParaRPr lang="en-US">
              <a:solidFill>
                <a:srgbClr val="0E1664"/>
              </a:solidFill>
              <a:latin typeface="Calibri" panose="020F0502020204030204"/>
              <a:cs typeface="Calibri"/>
            </a:endParaRPr>
          </a:p>
          <a:p>
            <a:pPr>
              <a:spcAft>
                <a:spcPts val="800"/>
              </a:spcAft>
            </a:pPr>
            <a:r>
              <a:rPr lang="en-GB" b="1">
                <a:solidFill>
                  <a:srgbClr val="0E1664"/>
                </a:solidFill>
                <a:latin typeface="Arial"/>
                <a:cs typeface="Arial"/>
              </a:rPr>
              <a:t>Helping you to prepare for discharge and how to manage at home</a:t>
            </a:r>
            <a:endParaRPr lang="en-US">
              <a:solidFill>
                <a:srgbClr val="0E1664"/>
              </a:solidFill>
              <a:cs typeface="Calibri"/>
            </a:endParaRPr>
          </a:p>
        </p:txBody>
      </p:sp>
      <p:pic>
        <p:nvPicPr>
          <p:cNvPr id="12" name="Picture 12" descr="Target Icon #206554 - Free Icons Library"/>
          <p:cNvPicPr>
            <a:picLocks noChangeAspect="1" noChangeArrowheads="1"/>
          </p:cNvPicPr>
          <p:nvPr/>
        </p:nvPicPr>
        <p:blipFill>
          <a:blip r:embed="rId2" cstate="print">
            <a:duotone>
              <a:prstClr val="black"/>
              <a:schemeClr val="accent5">
                <a:tint val="45000"/>
                <a:satMod val="400000"/>
              </a:schemeClr>
            </a:duotone>
            <a:extLst>
              <a:ext uri="{BEBA8EAE-BF5A-486C-A8C5-ECC9F3942E4B}">
                <a14:imgProps xmlns:a14="http://schemas.microsoft.com/office/drawing/2010/main">
                  <a14:imgLayer r:embed="rId3">
                    <a14:imgEffect>
                      <a14:backgroundRemoval t="0" b="98945" l="211" r="100000"/>
                    </a14:imgEffect>
                  </a14:imgLayer>
                </a14:imgProps>
              </a:ext>
              <a:ext uri="{28A0092B-C50C-407E-A947-70E740481C1C}">
                <a14:useLocalDpi xmlns:a14="http://schemas.microsoft.com/office/drawing/2010/main" val="0"/>
              </a:ext>
            </a:extLst>
          </a:blip>
          <a:srcRect/>
          <a:stretch>
            <a:fillRect/>
          </a:stretch>
        </p:blipFill>
        <p:spPr bwMode="auto">
          <a:xfrm>
            <a:off x="4044988" y="2612904"/>
            <a:ext cx="3117870" cy="3117870"/>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p:cNvSpPr txBox="1"/>
          <p:nvPr/>
        </p:nvSpPr>
        <p:spPr>
          <a:xfrm>
            <a:off x="6276988" y="1743085"/>
            <a:ext cx="5263103" cy="923330"/>
          </a:xfrm>
          <a:prstGeom prst="rect">
            <a:avLst/>
          </a:prstGeom>
          <a:noFill/>
        </p:spPr>
        <p:txBody>
          <a:bodyPr wrap="square" lIns="91440" tIns="45720" rIns="91440" bIns="45720" rtlCol="0" anchor="t">
            <a:spAutoFit/>
          </a:bodyPr>
          <a:lstStyle/>
          <a:p>
            <a:r>
              <a:rPr lang="en-GB" b="1" dirty="0">
                <a:solidFill>
                  <a:srgbClr val="182870"/>
                </a:solidFill>
                <a:latin typeface="Arial"/>
                <a:cs typeface="Arial"/>
              </a:rPr>
              <a:t>Keeping fit and well before surgery</a:t>
            </a:r>
          </a:p>
          <a:p>
            <a:r>
              <a:rPr lang="en-GB" b="1" dirty="0">
                <a:solidFill>
                  <a:srgbClr val="182870"/>
                </a:solidFill>
                <a:latin typeface="Arial"/>
                <a:cs typeface="Arial"/>
              </a:rPr>
              <a:t>Early and regular mobility</a:t>
            </a:r>
          </a:p>
          <a:p>
            <a:r>
              <a:rPr lang="en-GB" b="1" dirty="0">
                <a:solidFill>
                  <a:srgbClr val="182870"/>
                </a:solidFill>
                <a:latin typeface="Arial"/>
                <a:cs typeface="Arial"/>
              </a:rPr>
              <a:t>Building strength and fitness after discharge</a:t>
            </a:r>
          </a:p>
        </p:txBody>
      </p:sp>
      <p:sp>
        <p:nvSpPr>
          <p:cNvPr id="18" name="TextBox 17"/>
          <p:cNvSpPr txBox="1"/>
          <p:nvPr/>
        </p:nvSpPr>
        <p:spPr>
          <a:xfrm>
            <a:off x="7478729" y="4056505"/>
            <a:ext cx="4777121" cy="646331"/>
          </a:xfrm>
          <a:prstGeom prst="rect">
            <a:avLst/>
          </a:prstGeom>
          <a:noFill/>
        </p:spPr>
        <p:txBody>
          <a:bodyPr wrap="square" lIns="91440" tIns="45720" rIns="91440" bIns="45720" rtlCol="0" anchor="t">
            <a:spAutoFit/>
          </a:bodyPr>
          <a:lstStyle/>
          <a:p>
            <a:r>
              <a:rPr lang="en-GB" b="1" dirty="0">
                <a:solidFill>
                  <a:srgbClr val="0E1664"/>
                </a:solidFill>
                <a:latin typeface="Arial"/>
                <a:cs typeface="Arial"/>
              </a:rPr>
              <a:t>Good pain control with fewer side effects</a:t>
            </a:r>
            <a:endParaRPr lang="en-GB" b="1" dirty="0">
              <a:solidFill>
                <a:srgbClr val="0E1664"/>
              </a:solidFill>
              <a:latin typeface="Arial" panose="020B0604020202020204" pitchFamily="34" charset="0"/>
              <a:cs typeface="Arial" panose="020B0604020202020204" pitchFamily="34" charset="0"/>
            </a:endParaRPr>
          </a:p>
          <a:p>
            <a:r>
              <a:rPr lang="en-GB" b="1" dirty="0">
                <a:solidFill>
                  <a:srgbClr val="0E1664"/>
                </a:solidFill>
                <a:latin typeface="Arial"/>
                <a:cs typeface="Arial"/>
              </a:rPr>
              <a:t>Less opiates </a:t>
            </a:r>
            <a:endParaRPr lang="en-GB" b="1" dirty="0">
              <a:solidFill>
                <a:srgbClr val="0E1664"/>
              </a:solidFill>
              <a:latin typeface="Arial" panose="020B0604020202020204" pitchFamily="34" charset="0"/>
              <a:cs typeface="Arial" panose="020B0604020202020204" pitchFamily="34" charset="0"/>
            </a:endParaRPr>
          </a:p>
        </p:txBody>
      </p:sp>
      <p:sp>
        <p:nvSpPr>
          <p:cNvPr id="21" name="TextBox 20"/>
          <p:cNvSpPr txBox="1"/>
          <p:nvPr/>
        </p:nvSpPr>
        <p:spPr>
          <a:xfrm>
            <a:off x="363364" y="4862745"/>
            <a:ext cx="3123624" cy="646331"/>
          </a:xfrm>
          <a:prstGeom prst="rect">
            <a:avLst/>
          </a:prstGeom>
          <a:noFill/>
        </p:spPr>
        <p:txBody>
          <a:bodyPr wrap="square" lIns="91440" tIns="45720" rIns="91440" bIns="45720" rtlCol="0" anchor="t">
            <a:spAutoFit/>
          </a:bodyPr>
          <a:lstStyle/>
          <a:p>
            <a:pPr>
              <a:spcAft>
                <a:spcPts val="800"/>
              </a:spcAft>
            </a:pPr>
            <a:r>
              <a:rPr lang="en-GB" b="1">
                <a:solidFill>
                  <a:srgbClr val="0E1664"/>
                </a:solidFill>
                <a:latin typeface="Arial"/>
                <a:cs typeface="Arial"/>
              </a:rPr>
              <a:t>Fewer tubes and lines, and removing them sooner</a:t>
            </a:r>
            <a:endParaRPr lang="en-US">
              <a:solidFill>
                <a:srgbClr val="0E1664"/>
              </a:solidFill>
              <a:latin typeface="Arial"/>
              <a:cs typeface="Arial"/>
            </a:endParaRPr>
          </a:p>
        </p:txBody>
      </p:sp>
      <p:sp>
        <p:nvSpPr>
          <p:cNvPr id="23" name="TextBox 22"/>
          <p:cNvSpPr txBox="1"/>
          <p:nvPr/>
        </p:nvSpPr>
        <p:spPr>
          <a:xfrm>
            <a:off x="414827" y="2758182"/>
            <a:ext cx="3622710" cy="923330"/>
          </a:xfrm>
          <a:prstGeom prst="rect">
            <a:avLst/>
          </a:prstGeom>
          <a:noFill/>
        </p:spPr>
        <p:txBody>
          <a:bodyPr wrap="square" lIns="91440" tIns="45720" rIns="91440" bIns="45720" rtlCol="0" anchor="t">
            <a:spAutoFit/>
          </a:bodyPr>
          <a:lstStyle/>
          <a:p>
            <a:r>
              <a:rPr lang="en-GB" b="1">
                <a:solidFill>
                  <a:srgbClr val="0E1664"/>
                </a:solidFill>
                <a:latin typeface="Arial"/>
                <a:cs typeface="Arial"/>
              </a:rPr>
              <a:t>Fluid management. </a:t>
            </a:r>
          </a:p>
          <a:p>
            <a:r>
              <a:rPr lang="en-GB" b="1">
                <a:solidFill>
                  <a:srgbClr val="0E1664"/>
                </a:solidFill>
                <a:latin typeface="Arial"/>
                <a:cs typeface="Arial"/>
              </a:rPr>
              <a:t>Keeping hydrated, without having too much fluid</a:t>
            </a:r>
            <a:endParaRPr lang="en-GB" b="1">
              <a:solidFill>
                <a:srgbClr val="0E1664"/>
              </a:solidFill>
              <a:latin typeface="Arial" panose="020B0604020202020204" pitchFamily="34" charset="0"/>
              <a:cs typeface="Arial" panose="020B0604020202020204" pitchFamily="34" charset="0"/>
            </a:endParaRPr>
          </a:p>
        </p:txBody>
      </p:sp>
      <p:sp>
        <p:nvSpPr>
          <p:cNvPr id="2" name="Rectangle 1">
            <a:extLst>
              <a:ext uri="{FF2B5EF4-FFF2-40B4-BE49-F238E27FC236}">
                <a16:creationId xmlns:a16="http://schemas.microsoft.com/office/drawing/2014/main" id="{6F3C905C-20B8-DF9F-9036-89DEE95C3C17}"/>
              </a:ext>
            </a:extLst>
          </p:cNvPr>
          <p:cNvSpPr/>
          <p:nvPr/>
        </p:nvSpPr>
        <p:spPr>
          <a:xfrm>
            <a:off x="-1" y="0"/>
            <a:ext cx="12159661" cy="6817223"/>
          </a:xfrm>
          <a:prstGeom prst="rect">
            <a:avLst/>
          </a:prstGeom>
          <a:noFill/>
          <a:ln w="57150">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Picture 7" descr="Image result for nhsbt leeds">
            <a:extLst>
              <a:ext uri="{FF2B5EF4-FFF2-40B4-BE49-F238E27FC236}">
                <a16:creationId xmlns:a16="http://schemas.microsoft.com/office/drawing/2014/main" id="{29FE8C33-1AD1-E721-72ED-661EC6FAA1D7}"/>
              </a:ext>
            </a:extLst>
          </p:cNvPr>
          <p:cNvPicPr>
            <a:picLocks noChangeAspect="1"/>
          </p:cNvPicPr>
          <p:nvPr/>
        </p:nvPicPr>
        <p:blipFill rotWithShape="1">
          <a:blip r:embed="rId4"/>
          <a:srcRect l="2847" t="25767" r="7117" b="23926"/>
          <a:stretch/>
        </p:blipFill>
        <p:spPr>
          <a:xfrm>
            <a:off x="9515293" y="411085"/>
            <a:ext cx="2469859" cy="801302"/>
          </a:xfrm>
          <a:prstGeom prst="rect">
            <a:avLst/>
          </a:prstGeom>
        </p:spPr>
      </p:pic>
      <p:grpSp>
        <p:nvGrpSpPr>
          <p:cNvPr id="29" name="Group 28">
            <a:extLst>
              <a:ext uri="{FF2B5EF4-FFF2-40B4-BE49-F238E27FC236}">
                <a16:creationId xmlns:a16="http://schemas.microsoft.com/office/drawing/2014/main" id="{14F6ED9B-DD1C-F572-32C3-280567E6F409}"/>
              </a:ext>
            </a:extLst>
          </p:cNvPr>
          <p:cNvGrpSpPr/>
          <p:nvPr/>
        </p:nvGrpSpPr>
        <p:grpSpPr>
          <a:xfrm>
            <a:off x="121829" y="130050"/>
            <a:ext cx="11916000" cy="1512000"/>
            <a:chOff x="121829" y="130050"/>
            <a:chExt cx="11916000" cy="1512000"/>
          </a:xfrm>
        </p:grpSpPr>
        <p:grpSp>
          <p:nvGrpSpPr>
            <p:cNvPr id="4" name="Group 3">
              <a:extLst>
                <a:ext uri="{FF2B5EF4-FFF2-40B4-BE49-F238E27FC236}">
                  <a16:creationId xmlns:a16="http://schemas.microsoft.com/office/drawing/2014/main" id="{60DA590A-F981-ACB2-D553-D174A0208EB1}"/>
                </a:ext>
              </a:extLst>
            </p:cNvPr>
            <p:cNvGrpSpPr/>
            <p:nvPr/>
          </p:nvGrpSpPr>
          <p:grpSpPr>
            <a:xfrm>
              <a:off x="121829" y="130050"/>
              <a:ext cx="11916000" cy="1512000"/>
              <a:chOff x="138000" y="175690"/>
              <a:chExt cx="11916000" cy="1512000"/>
            </a:xfrm>
          </p:grpSpPr>
          <p:sp>
            <p:nvSpPr>
              <p:cNvPr id="5" name="Rounded Rectangle 9">
                <a:extLst>
                  <a:ext uri="{FF2B5EF4-FFF2-40B4-BE49-F238E27FC236}">
                    <a16:creationId xmlns:a16="http://schemas.microsoft.com/office/drawing/2014/main" id="{EB26F80C-ACC3-C18E-8B41-3485E293B3BF}"/>
                  </a:ext>
                </a:extLst>
              </p:cNvPr>
              <p:cNvSpPr/>
              <p:nvPr/>
            </p:nvSpPr>
            <p:spPr>
              <a:xfrm>
                <a:off x="5019101" y="270315"/>
                <a:ext cx="4407537" cy="1332000"/>
              </a:xfrm>
              <a:prstGeom prst="roundRect">
                <a:avLst>
                  <a:gd name="adj" fmla="val 21866"/>
                </a:avLst>
              </a:prstGeom>
              <a:noFill/>
              <a:ln w="571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0" indent="0" algn="ctr" defTabSz="457200" rtl="0" eaLnBrk="1" fontAlgn="auto" latinLnBrk="0" hangingPunct="1">
                  <a:lnSpc>
                    <a:spcPct val="100000"/>
                  </a:lnSpc>
                  <a:spcBef>
                    <a:spcPts val="0"/>
                  </a:spcBef>
                  <a:spcAft>
                    <a:spcPts val="600"/>
                  </a:spcAft>
                  <a:buClrTx/>
                  <a:buSzTx/>
                  <a:buFontTx/>
                  <a:buNone/>
                  <a:tabLst/>
                  <a:defRPr/>
                </a:pPr>
                <a:endParaRPr lang="en-GB" sz="3200" b="1" i="0" u="none" strike="noStrike" kern="1200" cap="none" spc="0" normalizeH="0" baseline="0" noProof="0">
                  <a:ln>
                    <a:noFill/>
                  </a:ln>
                  <a:solidFill>
                    <a:schemeClr val="accent5">
                      <a:lumMod val="50000"/>
                    </a:schemeClr>
                  </a:solidFill>
                  <a:effectLst/>
                  <a:uLnTx/>
                  <a:uFillTx/>
                  <a:latin typeface="Calibri" panose="020F0502020204030204"/>
                  <a:ea typeface="Calibri"/>
                  <a:cs typeface="Calibri"/>
                </a:endParaRPr>
              </a:p>
            </p:txBody>
          </p:sp>
          <p:pic>
            <p:nvPicPr>
              <p:cNvPr id="6" name="Picture 4" descr="A blue and white logo&#10;&#10;Description automatically generated">
                <a:extLst>
                  <a:ext uri="{FF2B5EF4-FFF2-40B4-BE49-F238E27FC236}">
                    <a16:creationId xmlns:a16="http://schemas.microsoft.com/office/drawing/2014/main" id="{E30D0728-DF9C-2644-CD10-4196A5B0937E}"/>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897" t="10067" r="1793" b="6931"/>
              <a:stretch/>
            </p:blipFill>
            <p:spPr bwMode="auto">
              <a:xfrm>
                <a:off x="138000" y="309663"/>
                <a:ext cx="4850067" cy="1244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ounded Rectangle 9">
                <a:extLst>
                  <a:ext uri="{FF2B5EF4-FFF2-40B4-BE49-F238E27FC236}">
                    <a16:creationId xmlns:a16="http://schemas.microsoft.com/office/drawing/2014/main" id="{EA75FA12-1A02-937B-8E80-C5E7983BA786}"/>
                  </a:ext>
                </a:extLst>
              </p:cNvPr>
              <p:cNvSpPr/>
              <p:nvPr/>
            </p:nvSpPr>
            <p:spPr>
              <a:xfrm>
                <a:off x="138000" y="175690"/>
                <a:ext cx="11916000" cy="1512000"/>
              </a:xfrm>
              <a:prstGeom prst="roundRect">
                <a:avLst>
                  <a:gd name="adj" fmla="val 21866"/>
                </a:avLst>
              </a:prstGeom>
              <a:noFill/>
              <a:ln w="76200">
                <a:solidFill>
                  <a:srgbClr val="E457F3"/>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0" indent="0" algn="ctr" defTabSz="457200" rtl="0" eaLnBrk="1" fontAlgn="auto" latinLnBrk="0" hangingPunct="1">
                  <a:lnSpc>
                    <a:spcPct val="100000"/>
                  </a:lnSpc>
                  <a:spcBef>
                    <a:spcPts val="0"/>
                  </a:spcBef>
                  <a:spcAft>
                    <a:spcPts val="600"/>
                  </a:spcAft>
                  <a:buClrTx/>
                  <a:buSzTx/>
                  <a:buFontTx/>
                  <a:buNone/>
                  <a:tabLst/>
                  <a:defRPr/>
                </a:pPr>
                <a:endParaRPr kumimoji="0" lang="en-GB" sz="3600" b="1" i="0" u="none" strike="noStrike" kern="1200" cap="none" spc="0" normalizeH="0" baseline="0" noProof="0">
                  <a:ln>
                    <a:noFill/>
                  </a:ln>
                  <a:solidFill>
                    <a:schemeClr val="accent5">
                      <a:lumMod val="50000"/>
                    </a:schemeClr>
                  </a:solidFill>
                  <a:effectLst/>
                  <a:uLnTx/>
                  <a:uFillTx/>
                  <a:latin typeface="Calibri" panose="020F0502020204030204"/>
                </a:endParaRPr>
              </a:p>
            </p:txBody>
          </p:sp>
        </p:grpSp>
        <p:sp>
          <p:nvSpPr>
            <p:cNvPr id="16" name="Rectangle 15">
              <a:extLst>
                <a:ext uri="{FF2B5EF4-FFF2-40B4-BE49-F238E27FC236}">
                  <a16:creationId xmlns:a16="http://schemas.microsoft.com/office/drawing/2014/main" id="{DBCC95F8-62A7-A7D0-82D3-89F31D40E1A3}"/>
                </a:ext>
              </a:extLst>
            </p:cNvPr>
            <p:cNvSpPr/>
            <p:nvPr/>
          </p:nvSpPr>
          <p:spPr>
            <a:xfrm>
              <a:off x="4927714" y="411085"/>
              <a:ext cx="4407538" cy="1138773"/>
            </a:xfrm>
            <a:prstGeom prst="rect">
              <a:avLst/>
            </a:prstGeom>
          </p:spPr>
          <p:txBody>
            <a:bodyPr wrap="square" lIns="91440" tIns="45720" rIns="91440" bIns="45720" anchor="t">
              <a:spAutoFit/>
            </a:bodyPr>
            <a:lstStyle/>
            <a:p>
              <a:pPr algn="ctr" defTabSz="457200">
                <a:defRPr/>
              </a:pPr>
              <a:r>
                <a:rPr lang="en-GB" sz="2400" b="1" dirty="0">
                  <a:solidFill>
                    <a:schemeClr val="accent5">
                      <a:lumMod val="50000"/>
                    </a:schemeClr>
                  </a:solidFill>
                  <a:latin typeface="Arial"/>
                  <a:cs typeface="Arial"/>
                </a:rPr>
                <a:t>ERAS and Living Kidney Donation</a:t>
              </a:r>
              <a:endParaRPr lang="en-US" sz="2400" dirty="0">
                <a:solidFill>
                  <a:schemeClr val="accent5">
                    <a:lumMod val="50000"/>
                  </a:schemeClr>
                </a:solidFill>
                <a:latin typeface="Arial"/>
                <a:cs typeface="Calibri"/>
              </a:endParaRPr>
            </a:p>
            <a:p>
              <a:pPr algn="ctr" defTabSz="457200">
                <a:defRPr/>
              </a:pPr>
              <a:r>
                <a:rPr lang="en-GB" sz="2000" b="1" dirty="0">
                  <a:solidFill>
                    <a:schemeClr val="accent1">
                      <a:lumMod val="75000"/>
                    </a:schemeClr>
                  </a:solidFill>
                  <a:latin typeface="Calibri" panose="020F0502020204030204"/>
                </a:rPr>
                <a:t>What are the main components</a:t>
              </a:r>
              <a:endParaRPr lang="en-US" sz="2000" dirty="0">
                <a:solidFill>
                  <a:schemeClr val="accent1">
                    <a:lumMod val="75000"/>
                  </a:schemeClr>
                </a:solidFill>
                <a:cs typeface="Calibri"/>
              </a:endParaRPr>
            </a:p>
          </p:txBody>
        </p:sp>
      </p:grpSp>
      <p:pic>
        <p:nvPicPr>
          <p:cNvPr id="24" name="Picture 23">
            <a:extLst>
              <a:ext uri="{FF2B5EF4-FFF2-40B4-BE49-F238E27FC236}">
                <a16:creationId xmlns:a16="http://schemas.microsoft.com/office/drawing/2014/main" id="{B2BAD88C-843F-8E5D-1D3A-B9F73DA541B1}"/>
              </a:ext>
            </a:extLst>
          </p:cNvPr>
          <p:cNvPicPr>
            <a:picLocks noChangeAspect="1"/>
          </p:cNvPicPr>
          <p:nvPr/>
        </p:nvPicPr>
        <p:blipFill>
          <a:blip r:embed="rId6">
            <a:duotone>
              <a:schemeClr val="accent5">
                <a:shade val="45000"/>
                <a:satMod val="135000"/>
              </a:schemeClr>
              <a:prstClr val="white"/>
            </a:duotone>
            <a:extLst>
              <a:ext uri="{BEBA8EAE-BF5A-486C-A8C5-ECC9F3942E4B}">
                <a14:imgProps xmlns:a14="http://schemas.microsoft.com/office/drawing/2010/main">
                  <a14:imgLayer r:embed="rId7">
                    <a14:imgEffect>
                      <a14:backgroundRemoval t="0" b="100000" l="0" r="98206">
                        <a14:foregroundMark x1="35202" y1="46749" x2="35202" y2="46749"/>
                        <a14:foregroundMark x1="51570" y1="43274" x2="51570" y2="43274"/>
                        <a14:foregroundMark x1="38677" y1="37444" x2="38677" y2="37444"/>
                        <a14:foregroundMark x1="28139" y1="37444" x2="28139" y2="37444"/>
                        <a14:foregroundMark x1="38677" y1="23430" x2="38677" y2="23430"/>
                        <a14:foregroundMark x1="65583" y1="16368" x2="65583" y2="16368"/>
                        <a14:foregroundMark x1="66704" y1="32735" x2="66704" y2="32735"/>
                        <a14:foregroundMark x1="66704" y1="56054" x2="66704" y2="56054"/>
                      </a14:backgroundRemoval>
                    </a14:imgEffect>
                  </a14:imgLayer>
                </a14:imgProps>
              </a:ext>
            </a:extLst>
          </a:blip>
          <a:stretch>
            <a:fillRect/>
          </a:stretch>
        </p:blipFill>
        <p:spPr>
          <a:xfrm>
            <a:off x="5002930" y="2270230"/>
            <a:ext cx="1116000" cy="1116000"/>
          </a:xfrm>
          <a:prstGeom prst="ellipse">
            <a:avLst/>
          </a:prstGeom>
          <a:solidFill>
            <a:srgbClr val="C3DFF7"/>
          </a:solidFill>
          <a:ln w="63500">
            <a:solidFill>
              <a:schemeClr val="accent5">
                <a:lumMod val="75000"/>
              </a:schemeClr>
            </a:solidFill>
          </a:ln>
        </p:spPr>
      </p:pic>
      <p:pic>
        <p:nvPicPr>
          <p:cNvPr id="25" name="Picture 24" descr="C:\Users\scuffellc\AppData\Local\Microsoft\Windows\INetCache\Content.Outlook\EZIVDVEE\Pain new.jpg">
            <a:extLst>
              <a:ext uri="{FF2B5EF4-FFF2-40B4-BE49-F238E27FC236}">
                <a16:creationId xmlns:a16="http://schemas.microsoft.com/office/drawing/2014/main" id="{DC2652FE-8614-2943-CC6A-9AB6BB61AB65}"/>
              </a:ext>
            </a:extLst>
          </p:cNvPr>
          <p:cNvPicPr>
            <a:picLocks noChangeAspect="1"/>
          </p:cNvPicPr>
          <p:nvPr/>
        </p:nvPicPr>
        <p:blipFill>
          <a:blip r:embed="rId8" cstate="print">
            <a:duotone>
              <a:schemeClr val="accent5">
                <a:shade val="45000"/>
                <a:satMod val="135000"/>
              </a:schemeClr>
              <a:prstClr val="white"/>
            </a:duotone>
            <a:extLst>
              <a:ext uri="{BEBA8EAE-BF5A-486C-A8C5-ECC9F3942E4B}">
                <a14:imgProps xmlns:a14="http://schemas.microsoft.com/office/drawing/2010/main">
                  <a14:imgLayer r:embed="rId9">
                    <a14:imgEffect>
                      <a14:backgroundRemoval t="0" b="98077" l="0" r="100000">
                        <a14:foregroundMark x1="35897" y1="27564" x2="35897" y2="27564"/>
                        <a14:foregroundMark x1="32692" y1="50641" x2="32692" y2="50641"/>
                        <a14:foregroundMark x1="43590" y1="50000" x2="43590" y2="50000"/>
                        <a14:foregroundMark x1="60256" y1="61538" x2="60256" y2="61538"/>
                        <a14:foregroundMark x1="66667" y1="69872" x2="66667" y2="69872"/>
                      </a14:backgroundRemoval>
                    </a14:imgEffect>
                  </a14:imgLayer>
                </a14:imgProps>
              </a:ext>
              <a:ext uri="{28A0092B-C50C-407E-A947-70E740481C1C}">
                <a14:useLocalDpi xmlns:a14="http://schemas.microsoft.com/office/drawing/2010/main" val="0"/>
              </a:ext>
            </a:extLst>
          </a:blip>
          <a:srcRect/>
          <a:stretch>
            <a:fillRect/>
          </a:stretch>
        </p:blipFill>
        <p:spPr bwMode="auto">
          <a:xfrm>
            <a:off x="6362729" y="3933861"/>
            <a:ext cx="1116000" cy="1116000"/>
          </a:xfrm>
          <a:prstGeom prst="ellipse">
            <a:avLst/>
          </a:prstGeom>
          <a:solidFill>
            <a:srgbClr val="C3DFF7"/>
          </a:solidFill>
          <a:ln w="63500">
            <a:solidFill>
              <a:schemeClr val="accent5">
                <a:lumMod val="75000"/>
              </a:schemeClr>
            </a:solidFill>
          </a:ln>
        </p:spPr>
      </p:pic>
      <p:pic>
        <p:nvPicPr>
          <p:cNvPr id="26" name="Picture 25">
            <a:extLst>
              <a:ext uri="{FF2B5EF4-FFF2-40B4-BE49-F238E27FC236}">
                <a16:creationId xmlns:a16="http://schemas.microsoft.com/office/drawing/2014/main" id="{99103455-39D5-34D2-8A84-01827C1A2459}"/>
              </a:ext>
            </a:extLst>
          </p:cNvPr>
          <p:cNvPicPr>
            <a:picLocks noChangeAspect="1"/>
          </p:cNvPicPr>
          <p:nvPr/>
        </p:nvPicPr>
        <p:blipFill rotWithShape="1">
          <a:blip r:embed="rId10" cstate="print">
            <a:duotone>
              <a:schemeClr val="accent5">
                <a:shade val="45000"/>
                <a:satMod val="135000"/>
              </a:schemeClr>
              <a:prstClr val="white"/>
            </a:duotone>
            <a:extLst>
              <a:ext uri="{BEBA8EAE-BF5A-486C-A8C5-ECC9F3942E4B}">
                <a14:imgProps xmlns:a14="http://schemas.microsoft.com/office/drawing/2010/main">
                  <a14:imgLayer r:embed="rId11">
                    <a14:imgEffect>
                      <a14:backgroundRemoval t="0" b="100000" l="0" r="100000">
                        <a14:foregroundMark x1="26923" y1="30128" x2="26923" y2="30128"/>
                        <a14:foregroundMark x1="30769" y1="25641" x2="30769" y2="25641"/>
                        <a14:foregroundMark x1="48901" y1="24359" x2="48901" y2="24359"/>
                        <a14:foregroundMark x1="65934" y1="28846" x2="65934" y2="28846"/>
                        <a14:foregroundMark x1="74176" y1="42949" x2="74176" y2="42949"/>
                        <a14:foregroundMark x1="50000" y1="32692" x2="50000" y2="32692"/>
                        <a14:foregroundMark x1="50000" y1="43590" x2="50000" y2="43590"/>
                        <a14:foregroundMark x1="29121" y1="41026" x2="29121" y2="41026"/>
                      </a14:backgroundRemoval>
                    </a14:imgEffect>
                  </a14:imgLayer>
                </a14:imgProps>
              </a:ext>
              <a:ext uri="{28A0092B-C50C-407E-A947-70E740481C1C}">
                <a14:useLocalDpi xmlns:a14="http://schemas.microsoft.com/office/drawing/2010/main" val="0"/>
              </a:ext>
            </a:extLst>
          </a:blip>
          <a:srcRect l="5990" t="-1300" r="8065" b="1300"/>
          <a:stretch/>
        </p:blipFill>
        <p:spPr>
          <a:xfrm>
            <a:off x="5146992" y="5193741"/>
            <a:ext cx="1116000" cy="1116000"/>
          </a:xfrm>
          <a:prstGeom prst="ellipse">
            <a:avLst/>
          </a:prstGeom>
          <a:solidFill>
            <a:srgbClr val="C3DFF7"/>
          </a:solidFill>
          <a:ln w="63500">
            <a:solidFill>
              <a:schemeClr val="accent5">
                <a:lumMod val="75000"/>
              </a:schemeClr>
            </a:solidFill>
          </a:ln>
        </p:spPr>
      </p:pic>
      <p:pic>
        <p:nvPicPr>
          <p:cNvPr id="27" name="Picture 6" descr="Catheter Vector Stock Illustrations – 390 Catheter Vector Stock ...">
            <a:extLst>
              <a:ext uri="{FF2B5EF4-FFF2-40B4-BE49-F238E27FC236}">
                <a16:creationId xmlns:a16="http://schemas.microsoft.com/office/drawing/2014/main" id="{D8AD67CE-986A-735A-A5A7-9A3B9786B097}"/>
              </a:ext>
            </a:extLst>
          </p:cNvPr>
          <p:cNvPicPr>
            <a:picLocks noChangeAspect="1" noChangeArrowheads="1"/>
          </p:cNvPicPr>
          <p:nvPr/>
        </p:nvPicPr>
        <p:blipFill>
          <a:blip r:embed="rId12" cstate="print">
            <a:duotone>
              <a:schemeClr val="accent5">
                <a:shade val="45000"/>
                <a:satMod val="135000"/>
              </a:schemeClr>
              <a:prstClr val="white"/>
            </a:duotone>
            <a:extLst>
              <a:ext uri="{BEBA8EAE-BF5A-486C-A8C5-ECC9F3942E4B}">
                <a14:imgProps xmlns:a14="http://schemas.microsoft.com/office/drawing/2010/main">
                  <a14:imgLayer r:embed="rId13">
                    <a14:imgEffect>
                      <a14:backgroundRemoval t="0" b="100000" l="3165" r="100000"/>
                    </a14:imgEffect>
                  </a14:imgLayer>
                </a14:imgProps>
              </a:ext>
              <a:ext uri="{28A0092B-C50C-407E-A947-70E740481C1C}">
                <a14:useLocalDpi xmlns:a14="http://schemas.microsoft.com/office/drawing/2010/main" val="0"/>
              </a:ext>
            </a:extLst>
          </a:blip>
          <a:srcRect/>
          <a:stretch>
            <a:fillRect/>
          </a:stretch>
        </p:blipFill>
        <p:spPr bwMode="auto">
          <a:xfrm>
            <a:off x="3688386" y="4538041"/>
            <a:ext cx="1116000" cy="1116000"/>
          </a:xfrm>
          <a:prstGeom prst="ellipse">
            <a:avLst/>
          </a:prstGeom>
          <a:solidFill>
            <a:srgbClr val="C3DFF7"/>
          </a:solidFill>
          <a:ln w="63500">
            <a:solidFill>
              <a:schemeClr val="accent5">
                <a:lumMod val="75000"/>
              </a:schemeClr>
            </a:solidFill>
          </a:ln>
        </p:spPr>
      </p:pic>
      <p:pic>
        <p:nvPicPr>
          <p:cNvPr id="28" name="Picture 27">
            <a:extLst>
              <a:ext uri="{FF2B5EF4-FFF2-40B4-BE49-F238E27FC236}">
                <a16:creationId xmlns:a16="http://schemas.microsoft.com/office/drawing/2014/main" id="{FDD5304E-8FA2-B033-B6E2-EDB4575CC4AD}"/>
              </a:ext>
            </a:extLst>
          </p:cNvPr>
          <p:cNvPicPr>
            <a:picLocks noChangeAspect="1"/>
          </p:cNvPicPr>
          <p:nvPr/>
        </p:nvPicPr>
        <p:blipFill>
          <a:blip r:embed="rId14">
            <a:duotone>
              <a:schemeClr val="accent5">
                <a:shade val="45000"/>
                <a:satMod val="135000"/>
              </a:schemeClr>
              <a:prstClr val="white"/>
            </a:duotone>
            <a:extLst>
              <a:ext uri="{BEBA8EAE-BF5A-486C-A8C5-ECC9F3942E4B}">
                <a14:imgProps xmlns:a14="http://schemas.microsoft.com/office/drawing/2010/main">
                  <a14:imgLayer r:embed="rId15">
                    <a14:imgEffect>
                      <a14:backgroundRemoval t="0" b="100000" l="0" r="100000">
                        <a14:foregroundMark x1="65401" y1="56962" x2="65401" y2="56962"/>
                        <a14:foregroundMark x1="51688" y1="78481" x2="51688" y2="78481"/>
                      </a14:backgroundRemoval>
                    </a14:imgEffect>
                    <a14:imgEffect>
                      <a14:saturation sat="0"/>
                    </a14:imgEffect>
                  </a14:imgLayer>
                </a14:imgProps>
              </a:ext>
            </a:extLst>
          </a:blip>
          <a:stretch>
            <a:fillRect/>
          </a:stretch>
        </p:blipFill>
        <p:spPr>
          <a:xfrm>
            <a:off x="3637611" y="2955086"/>
            <a:ext cx="1116000" cy="1116000"/>
          </a:xfrm>
          <a:prstGeom prst="ellipse">
            <a:avLst/>
          </a:prstGeom>
          <a:solidFill>
            <a:srgbClr val="C3DFF7"/>
          </a:solidFill>
          <a:ln w="63500" cmpd="sng">
            <a:solidFill>
              <a:schemeClr val="accent5">
                <a:lumMod val="75000"/>
              </a:schemeClr>
            </a:solidFill>
          </a:ln>
        </p:spPr>
      </p:pic>
    </p:spTree>
    <p:extLst>
      <p:ext uri="{BB962C8B-B14F-4D97-AF65-F5344CB8AC3E}">
        <p14:creationId xmlns:p14="http://schemas.microsoft.com/office/powerpoint/2010/main" val="36592362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Box 1"/>
          <p:cNvSpPr txBox="1"/>
          <p:nvPr/>
        </p:nvSpPr>
        <p:spPr>
          <a:xfrm>
            <a:off x="674328" y="1926636"/>
            <a:ext cx="10811002" cy="4801314"/>
          </a:xfrm>
          <a:prstGeom prst="rect">
            <a:avLst/>
          </a:prstGeom>
          <a:noFill/>
        </p:spPr>
        <p:txBody>
          <a:bodyPr wrap="square" lIns="91440" tIns="45720" rIns="91440" bIns="45720" rtlCol="0" anchor="t">
            <a:spAutoFit/>
          </a:bodyPr>
          <a:lstStyle/>
          <a:p>
            <a:pPr marL="285750" indent="-285750">
              <a:buFont typeface="Arial"/>
              <a:buChar char="•"/>
            </a:pPr>
            <a:r>
              <a:rPr lang="en-GB" b="1" dirty="0">
                <a:solidFill>
                  <a:srgbClr val="0E1664"/>
                </a:solidFill>
                <a:latin typeface="Arial"/>
                <a:cs typeface="Arial"/>
              </a:rPr>
              <a:t>NHSBT are running a UK wide initiative to encourage and support living kidney donor centres  to adopt ERAS in their transplant programmes for both donors and recipie</a:t>
            </a:r>
            <a:r>
              <a:rPr lang="en-GB" b="1">
                <a:solidFill>
                  <a:srgbClr val="0E1664"/>
                </a:solidFill>
                <a:latin typeface="Arial"/>
                <a:cs typeface="Arial"/>
              </a:rPr>
              <a:t>nts</a:t>
            </a:r>
            <a:r>
              <a:rPr lang="en-GB" b="1" dirty="0">
                <a:solidFill>
                  <a:srgbClr val="0E1664"/>
                </a:solidFill>
                <a:latin typeface="Arial"/>
                <a:cs typeface="Arial"/>
              </a:rPr>
              <a:t>. </a:t>
            </a:r>
          </a:p>
          <a:p>
            <a:pPr marL="285750" indent="-285750">
              <a:buFont typeface="Arial"/>
              <a:buChar char="•"/>
            </a:pPr>
            <a:endParaRPr lang="en-GB" b="1" dirty="0">
              <a:solidFill>
                <a:srgbClr val="0E1664"/>
              </a:solidFill>
              <a:latin typeface="Arial" panose="020B0604020202020204" pitchFamily="34" charset="0"/>
              <a:cs typeface="Arial" panose="020B0604020202020204" pitchFamily="34" charset="0"/>
            </a:endParaRPr>
          </a:p>
          <a:p>
            <a:pPr marL="285750" indent="-285750">
              <a:buFont typeface="Arial"/>
              <a:buChar char="•"/>
            </a:pPr>
            <a:r>
              <a:rPr lang="en-GB" b="1">
                <a:solidFill>
                  <a:srgbClr val="0E1664"/>
                </a:solidFill>
                <a:latin typeface="Arial"/>
                <a:cs typeface="Arial"/>
              </a:rPr>
              <a:t>A package of on-line guidance and resources has been completed that we hope </a:t>
            </a:r>
            <a:r>
              <a:rPr lang="en-GB" b="1" err="1">
                <a:solidFill>
                  <a:srgbClr val="0E1664"/>
                </a:solidFill>
                <a:latin typeface="Arial"/>
                <a:cs typeface="Arial"/>
              </a:rPr>
              <a:t>centres</a:t>
            </a:r>
            <a:r>
              <a:rPr lang="en-GB" b="1" dirty="0">
                <a:solidFill>
                  <a:srgbClr val="0E1664"/>
                </a:solidFill>
                <a:latin typeface="Arial"/>
                <a:cs typeface="Arial"/>
              </a:rPr>
              <a:t> will </a:t>
            </a:r>
            <a:r>
              <a:rPr lang="en-GB" b="1">
                <a:solidFill>
                  <a:srgbClr val="0E1664"/>
                </a:solidFill>
                <a:latin typeface="Arial"/>
                <a:cs typeface="Arial"/>
              </a:rPr>
              <a:t>find useful to make the process easier. This was created by experts from across the UK including, doctors, nurses, physiotherapists and of course living donors and transplant recipients.  </a:t>
            </a:r>
            <a:r>
              <a:rPr lang="en-GB" dirty="0">
                <a:solidFill>
                  <a:srgbClr val="0E1664"/>
                </a:solidFill>
                <a:ea typeface="+mn-lt"/>
                <a:cs typeface="+mn-lt"/>
                <a:hlinkClick r:id="rId2"/>
              </a:rPr>
              <a:t>Enhanced Recovery After Surgery - ODT Clinical - NHS Blood and Transplant</a:t>
            </a:r>
          </a:p>
          <a:p>
            <a:endParaRPr lang="en-GB" b="1" i="1" dirty="0">
              <a:latin typeface="Arial" panose="020B0604020202020204" pitchFamily="34" charset="0"/>
              <a:ea typeface="Calibri"/>
              <a:cs typeface="Arial" panose="020B0604020202020204" pitchFamily="34" charset="0"/>
            </a:endParaRPr>
          </a:p>
          <a:p>
            <a:pPr marL="285750" indent="-285750">
              <a:buFont typeface="Arial"/>
              <a:buChar char="•"/>
            </a:pPr>
            <a:r>
              <a:rPr lang="en-GB" b="1" dirty="0">
                <a:solidFill>
                  <a:srgbClr val="0E1664"/>
                </a:solidFill>
                <a:latin typeface="Arial"/>
                <a:ea typeface="Calibri"/>
                <a:cs typeface="Arial"/>
              </a:rPr>
              <a:t>Using the same model, we are continuing to work on producing similar packages for living liver donors, liver, pancreas and lung transplant recipients as well as hopefully in the future, heart transplant and transplants for children.  </a:t>
            </a:r>
          </a:p>
          <a:p>
            <a:pPr marL="285750" indent="-285750">
              <a:buFont typeface="Arial"/>
              <a:buChar char="•"/>
            </a:pPr>
            <a:endParaRPr lang="en-GB" b="1" dirty="0">
              <a:solidFill>
                <a:srgbClr val="0E1664"/>
              </a:solidFill>
              <a:latin typeface="Arial" panose="020B0604020202020204" pitchFamily="34" charset="0"/>
              <a:ea typeface="Calibri"/>
              <a:cs typeface="Arial" panose="020B0604020202020204" pitchFamily="34" charset="0"/>
            </a:endParaRPr>
          </a:p>
          <a:p>
            <a:pPr marL="285750" indent="-285750">
              <a:buFont typeface="Arial"/>
              <a:buChar char="•"/>
            </a:pPr>
            <a:r>
              <a:rPr lang="en-GB" b="1" dirty="0">
                <a:solidFill>
                  <a:srgbClr val="0E1664"/>
                </a:solidFill>
                <a:latin typeface="Arial" panose="020B0604020202020204" pitchFamily="34" charset="0"/>
                <a:ea typeface="Calibri"/>
                <a:cs typeface="Arial" panose="020B0604020202020204" pitchFamily="34" charset="0"/>
              </a:rPr>
              <a:t>Interested? Talk to your donation and transplant team about ERAS, Encourage them to look at the </a:t>
            </a:r>
            <a:r>
              <a:rPr lang="en-GB" b="1" i="1" dirty="0">
                <a:latin typeface="Arial" panose="020B0604020202020204" pitchFamily="34" charset="0"/>
                <a:ea typeface="Calibri"/>
                <a:cs typeface="Arial" panose="020B0604020202020204" pitchFamily="34" charset="0"/>
              </a:rPr>
              <a:t>ERAS in Transplantation</a:t>
            </a:r>
            <a:r>
              <a:rPr lang="en-GB" b="1" dirty="0">
                <a:solidFill>
                  <a:srgbClr val="0E1664"/>
                </a:solidFill>
                <a:latin typeface="Arial" panose="020B0604020202020204" pitchFamily="34" charset="0"/>
                <a:ea typeface="Calibri"/>
                <a:cs typeface="Arial" panose="020B0604020202020204" pitchFamily="34" charset="0"/>
              </a:rPr>
              <a:t> webpage. Spread the word with other patients and patient groups. </a:t>
            </a:r>
          </a:p>
          <a:p>
            <a:endParaRPr lang="en-GB" b="1" dirty="0">
              <a:solidFill>
                <a:srgbClr val="0E1664"/>
              </a:solidFill>
              <a:latin typeface="Arial" panose="020B0604020202020204" pitchFamily="34" charset="0"/>
              <a:ea typeface="Calibri"/>
              <a:cs typeface="Arial" panose="020B0604020202020204" pitchFamily="34" charset="0"/>
            </a:endParaRPr>
          </a:p>
          <a:p>
            <a:pPr marL="285750" indent="-285750">
              <a:buFont typeface="Arial"/>
              <a:buChar char="•"/>
            </a:pPr>
            <a:r>
              <a:rPr lang="en-GB" b="1" dirty="0">
                <a:solidFill>
                  <a:srgbClr val="0E1664"/>
                </a:solidFill>
                <a:latin typeface="Arial" panose="020B0604020202020204" pitchFamily="34" charset="0"/>
                <a:ea typeface="Calibri"/>
                <a:cs typeface="Arial" panose="020B0604020202020204" pitchFamily="34" charset="0"/>
              </a:rPr>
              <a:t>Get in touch </a:t>
            </a:r>
            <a:r>
              <a:rPr lang="en-GB" b="1" dirty="0">
                <a:solidFill>
                  <a:srgbClr val="0E1664"/>
                </a:solidFill>
                <a:latin typeface="Arial" panose="020B0604020202020204" pitchFamily="34" charset="0"/>
                <a:ea typeface="Calibri"/>
                <a:cs typeface="Arial" panose="020B0604020202020204" pitchFamily="34" charset="0"/>
                <a:hlinkClick r:id="rId3"/>
              </a:rPr>
              <a:t>erasfortransplant@nhsbt.nhs.uk</a:t>
            </a:r>
            <a:endParaRPr lang="en-GB" b="1" dirty="0">
              <a:solidFill>
                <a:srgbClr val="0E1664"/>
              </a:solidFill>
              <a:latin typeface="Arial" panose="020B0604020202020204" pitchFamily="34" charset="0"/>
              <a:ea typeface="Calibri"/>
              <a:cs typeface="Arial" panose="020B0604020202020204" pitchFamily="34" charset="0"/>
            </a:endParaRPr>
          </a:p>
          <a:p>
            <a:endParaRPr lang="en-GB" b="1" dirty="0">
              <a:solidFill>
                <a:srgbClr val="0E1664"/>
              </a:solidFill>
              <a:latin typeface="Arial" panose="020B0604020202020204" pitchFamily="34" charset="0"/>
              <a:ea typeface="Calibri"/>
              <a:cs typeface="Arial" panose="020B0604020202020204" pitchFamily="34" charset="0"/>
            </a:endParaRPr>
          </a:p>
        </p:txBody>
      </p:sp>
      <p:grpSp>
        <p:nvGrpSpPr>
          <p:cNvPr id="3" name="Group 2">
            <a:extLst>
              <a:ext uri="{FF2B5EF4-FFF2-40B4-BE49-F238E27FC236}">
                <a16:creationId xmlns:a16="http://schemas.microsoft.com/office/drawing/2014/main" id="{B17D5095-665D-0AB6-3D7D-58B85BB03655}"/>
              </a:ext>
            </a:extLst>
          </p:cNvPr>
          <p:cNvGrpSpPr/>
          <p:nvPr/>
        </p:nvGrpSpPr>
        <p:grpSpPr>
          <a:xfrm>
            <a:off x="121829" y="130050"/>
            <a:ext cx="11916000" cy="1512000"/>
            <a:chOff x="121829" y="130050"/>
            <a:chExt cx="11916000" cy="1512000"/>
          </a:xfrm>
        </p:grpSpPr>
        <p:grpSp>
          <p:nvGrpSpPr>
            <p:cNvPr id="6" name="Group 5">
              <a:extLst>
                <a:ext uri="{FF2B5EF4-FFF2-40B4-BE49-F238E27FC236}">
                  <a16:creationId xmlns:a16="http://schemas.microsoft.com/office/drawing/2014/main" id="{307E819F-A5D6-887A-8C7B-3C47EA9C5A83}"/>
                </a:ext>
              </a:extLst>
            </p:cNvPr>
            <p:cNvGrpSpPr/>
            <p:nvPr/>
          </p:nvGrpSpPr>
          <p:grpSpPr>
            <a:xfrm>
              <a:off x="121829" y="130050"/>
              <a:ext cx="11916000" cy="1512000"/>
              <a:chOff x="138000" y="175690"/>
              <a:chExt cx="11916000" cy="1512000"/>
            </a:xfrm>
          </p:grpSpPr>
          <p:sp>
            <p:nvSpPr>
              <p:cNvPr id="9" name="Rounded Rectangle 9">
                <a:extLst>
                  <a:ext uri="{FF2B5EF4-FFF2-40B4-BE49-F238E27FC236}">
                    <a16:creationId xmlns:a16="http://schemas.microsoft.com/office/drawing/2014/main" id="{C92F5431-3C82-0ABD-4709-FC07CDF2FA81}"/>
                  </a:ext>
                </a:extLst>
              </p:cNvPr>
              <p:cNvSpPr/>
              <p:nvPr/>
            </p:nvSpPr>
            <p:spPr>
              <a:xfrm>
                <a:off x="5019101" y="270315"/>
                <a:ext cx="4407537" cy="1332000"/>
              </a:xfrm>
              <a:prstGeom prst="roundRect">
                <a:avLst>
                  <a:gd name="adj" fmla="val 21866"/>
                </a:avLst>
              </a:prstGeom>
              <a:noFill/>
              <a:ln w="571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0" indent="0" algn="ctr" defTabSz="457200" rtl="0" eaLnBrk="1" fontAlgn="auto" latinLnBrk="0" hangingPunct="1">
                  <a:lnSpc>
                    <a:spcPct val="100000"/>
                  </a:lnSpc>
                  <a:spcBef>
                    <a:spcPts val="0"/>
                  </a:spcBef>
                  <a:spcAft>
                    <a:spcPts val="600"/>
                  </a:spcAft>
                  <a:buClrTx/>
                  <a:buSzTx/>
                  <a:buFontTx/>
                  <a:buNone/>
                  <a:tabLst/>
                  <a:defRPr/>
                </a:pPr>
                <a:endParaRPr lang="en-GB" sz="3200" b="1" i="0" u="none" strike="noStrike" kern="1200" cap="none" spc="0" normalizeH="0" baseline="0" noProof="0">
                  <a:ln>
                    <a:noFill/>
                  </a:ln>
                  <a:solidFill>
                    <a:schemeClr val="accent5">
                      <a:lumMod val="50000"/>
                    </a:schemeClr>
                  </a:solidFill>
                  <a:effectLst/>
                  <a:uLnTx/>
                  <a:uFillTx/>
                  <a:latin typeface="Calibri" panose="020F0502020204030204"/>
                  <a:ea typeface="Calibri"/>
                  <a:cs typeface="Calibri"/>
                </a:endParaRPr>
              </a:p>
            </p:txBody>
          </p:sp>
          <p:pic>
            <p:nvPicPr>
              <p:cNvPr id="12" name="Picture 4" descr="A blue and white logo&#10;&#10;Description automatically generated">
                <a:extLst>
                  <a:ext uri="{FF2B5EF4-FFF2-40B4-BE49-F238E27FC236}">
                    <a16:creationId xmlns:a16="http://schemas.microsoft.com/office/drawing/2014/main" id="{B1B8D977-AC87-6C33-384B-96EEE7A6A2AA}"/>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897" t="10067" r="1793" b="6931"/>
              <a:stretch/>
            </p:blipFill>
            <p:spPr bwMode="auto">
              <a:xfrm>
                <a:off x="138000" y="309663"/>
                <a:ext cx="4850067" cy="1244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ounded Rectangle 9">
                <a:extLst>
                  <a:ext uri="{FF2B5EF4-FFF2-40B4-BE49-F238E27FC236}">
                    <a16:creationId xmlns:a16="http://schemas.microsoft.com/office/drawing/2014/main" id="{1B93342E-E4E2-C17F-8A3C-768E7F191997}"/>
                  </a:ext>
                </a:extLst>
              </p:cNvPr>
              <p:cNvSpPr/>
              <p:nvPr/>
            </p:nvSpPr>
            <p:spPr>
              <a:xfrm>
                <a:off x="138000" y="175690"/>
                <a:ext cx="11916000" cy="1512000"/>
              </a:xfrm>
              <a:prstGeom prst="roundRect">
                <a:avLst>
                  <a:gd name="adj" fmla="val 21866"/>
                </a:avLst>
              </a:prstGeom>
              <a:noFill/>
              <a:ln w="76200">
                <a:solidFill>
                  <a:srgbClr val="E457F3"/>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0" indent="0" algn="ctr" defTabSz="457200" rtl="0" eaLnBrk="1" fontAlgn="auto" latinLnBrk="0" hangingPunct="1">
                  <a:lnSpc>
                    <a:spcPct val="100000"/>
                  </a:lnSpc>
                  <a:spcBef>
                    <a:spcPts val="0"/>
                  </a:spcBef>
                  <a:spcAft>
                    <a:spcPts val="600"/>
                  </a:spcAft>
                  <a:buClrTx/>
                  <a:buSzTx/>
                  <a:buFontTx/>
                  <a:buNone/>
                  <a:tabLst/>
                  <a:defRPr/>
                </a:pPr>
                <a:endParaRPr kumimoji="0" lang="en-GB" sz="3600" b="1" i="0" u="none" strike="noStrike" kern="1200" cap="none" spc="0" normalizeH="0" baseline="0" noProof="0">
                  <a:ln>
                    <a:noFill/>
                  </a:ln>
                  <a:solidFill>
                    <a:schemeClr val="accent5">
                      <a:lumMod val="50000"/>
                    </a:schemeClr>
                  </a:solidFill>
                  <a:effectLst/>
                  <a:uLnTx/>
                  <a:uFillTx/>
                  <a:latin typeface="Calibri" panose="020F0502020204030204"/>
                </a:endParaRPr>
              </a:p>
            </p:txBody>
          </p:sp>
        </p:grpSp>
        <p:sp>
          <p:nvSpPr>
            <p:cNvPr id="8" name="Rectangle 7">
              <a:extLst>
                <a:ext uri="{FF2B5EF4-FFF2-40B4-BE49-F238E27FC236}">
                  <a16:creationId xmlns:a16="http://schemas.microsoft.com/office/drawing/2014/main" id="{37DCA27D-CCDD-7F40-D2BC-B0493F151BD0}"/>
                </a:ext>
              </a:extLst>
            </p:cNvPr>
            <p:cNvSpPr/>
            <p:nvPr/>
          </p:nvSpPr>
          <p:spPr>
            <a:xfrm>
              <a:off x="4927714" y="411085"/>
              <a:ext cx="4407538" cy="1138773"/>
            </a:xfrm>
            <a:prstGeom prst="rect">
              <a:avLst/>
            </a:prstGeom>
          </p:spPr>
          <p:txBody>
            <a:bodyPr wrap="square" lIns="91440" tIns="45720" rIns="91440" bIns="45720" anchor="t">
              <a:spAutoFit/>
            </a:bodyPr>
            <a:lstStyle/>
            <a:p>
              <a:pPr algn="ctr" defTabSz="457200">
                <a:defRPr/>
              </a:pPr>
              <a:r>
                <a:rPr lang="en-GB" sz="2400" b="1" dirty="0">
                  <a:solidFill>
                    <a:schemeClr val="accent5">
                      <a:lumMod val="50000"/>
                    </a:schemeClr>
                  </a:solidFill>
                  <a:latin typeface="Arial"/>
                  <a:cs typeface="Arial"/>
                </a:rPr>
                <a:t>ERAS and Living Kidney Donation </a:t>
              </a:r>
              <a:endParaRPr lang="en-US" sz="2400" dirty="0">
                <a:solidFill>
                  <a:schemeClr val="accent5">
                    <a:lumMod val="50000"/>
                  </a:schemeClr>
                </a:solidFill>
                <a:latin typeface="Arial"/>
                <a:cs typeface="Calibri"/>
              </a:endParaRPr>
            </a:p>
            <a:p>
              <a:pPr algn="ctr" defTabSz="457200">
                <a:defRPr/>
              </a:pPr>
              <a:r>
                <a:rPr lang="en-GB" sz="2000" b="1" dirty="0">
                  <a:solidFill>
                    <a:schemeClr val="accent1">
                      <a:lumMod val="75000"/>
                    </a:schemeClr>
                  </a:solidFill>
                  <a:latin typeface="Calibri" panose="020F0502020204030204"/>
                </a:rPr>
                <a:t>Does my centre have ERAS?</a:t>
              </a:r>
              <a:endParaRPr lang="en-US" sz="2000" dirty="0">
                <a:solidFill>
                  <a:schemeClr val="accent1">
                    <a:lumMod val="75000"/>
                  </a:schemeClr>
                </a:solidFill>
                <a:cs typeface="Calibri"/>
              </a:endParaRPr>
            </a:p>
          </p:txBody>
        </p:sp>
      </p:grpSp>
      <p:pic>
        <p:nvPicPr>
          <p:cNvPr id="16" name="Picture 15" descr="Image result for nhsbt leeds">
            <a:extLst>
              <a:ext uri="{FF2B5EF4-FFF2-40B4-BE49-F238E27FC236}">
                <a16:creationId xmlns:a16="http://schemas.microsoft.com/office/drawing/2014/main" id="{76D6E70D-9421-FAEE-6DEE-311C0EB7CBFC}"/>
              </a:ext>
            </a:extLst>
          </p:cNvPr>
          <p:cNvPicPr>
            <a:picLocks noChangeAspect="1"/>
          </p:cNvPicPr>
          <p:nvPr/>
        </p:nvPicPr>
        <p:blipFill rotWithShape="1">
          <a:blip r:embed="rId5"/>
          <a:srcRect l="2847" t="25767" r="7117" b="23926"/>
          <a:stretch/>
        </p:blipFill>
        <p:spPr>
          <a:xfrm>
            <a:off x="9515293" y="411085"/>
            <a:ext cx="2469859" cy="801302"/>
          </a:xfrm>
          <a:prstGeom prst="rect">
            <a:avLst/>
          </a:prstGeom>
        </p:spPr>
      </p:pic>
      <p:sp>
        <p:nvSpPr>
          <p:cNvPr id="17" name="Rectangle 16">
            <a:extLst>
              <a:ext uri="{FF2B5EF4-FFF2-40B4-BE49-F238E27FC236}">
                <a16:creationId xmlns:a16="http://schemas.microsoft.com/office/drawing/2014/main" id="{5A9F6778-F5F4-1511-2E08-76E6FDCE2D68}"/>
              </a:ext>
            </a:extLst>
          </p:cNvPr>
          <p:cNvSpPr/>
          <p:nvPr/>
        </p:nvSpPr>
        <p:spPr>
          <a:xfrm>
            <a:off x="-1" y="0"/>
            <a:ext cx="12159661" cy="6817223"/>
          </a:xfrm>
          <a:prstGeom prst="rect">
            <a:avLst/>
          </a:prstGeom>
          <a:noFill/>
          <a:ln w="57150">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12696653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D097D6B675AF34D9FCBF20A3775A223" ma:contentTypeVersion="6" ma:contentTypeDescription="Create a new document." ma:contentTypeScope="" ma:versionID="74d7c834bb4ef437b56c2405ba764f6e">
  <xsd:schema xmlns:xsd="http://www.w3.org/2001/XMLSchema" xmlns:xs="http://www.w3.org/2001/XMLSchema" xmlns:p="http://schemas.microsoft.com/office/2006/metadata/properties" xmlns:ns2="585afff9-8319-4eb5-abf2-113748625117" xmlns:ns3="bf988a31-5909-44c6-a48e-b7c8f1d6bcaf" targetNamespace="http://schemas.microsoft.com/office/2006/metadata/properties" ma:root="true" ma:fieldsID="df3e7104303ad010626da1a94108957d" ns2:_="" ns3:_="">
    <xsd:import namespace="585afff9-8319-4eb5-abf2-113748625117"/>
    <xsd:import namespace="bf988a31-5909-44c6-a48e-b7c8f1d6bcaf"/>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SearchPropertie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85afff9-8319-4eb5-abf2-11374862511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f988a31-5909-44c6-a48e-b7c8f1d6bcaf"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454CD9D-E006-41E2-B326-CB324A61E88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85afff9-8319-4eb5-abf2-113748625117"/>
    <ds:schemaRef ds:uri="bf988a31-5909-44c6-a48e-b7c8f1d6bca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9EF573D-7ECF-4D4E-8EF0-1754CDD2C210}">
  <ds:schemaRefs>
    <ds:schemaRef ds:uri="http://purl.org/dc/dcmitype/"/>
    <ds:schemaRef ds:uri="http://purl.org/dc/elements/1.1/"/>
    <ds:schemaRef ds:uri="http://schemas.microsoft.com/office/2006/metadata/properties"/>
    <ds:schemaRef ds:uri="http://www.w3.org/XML/1998/namespace"/>
    <ds:schemaRef ds:uri="http://purl.org/dc/terms/"/>
    <ds:schemaRef ds:uri="http://schemas.microsoft.com/office/2006/documentManagement/types"/>
    <ds:schemaRef ds:uri="585afff9-8319-4eb5-abf2-113748625117"/>
    <ds:schemaRef ds:uri="bf988a31-5909-44c6-a48e-b7c8f1d6bcaf"/>
    <ds:schemaRef ds:uri="http://schemas.microsoft.com/office/infopath/2007/PartnerControls"/>
    <ds:schemaRef ds:uri="http://schemas.openxmlformats.org/package/2006/metadata/core-properties"/>
  </ds:schemaRefs>
</ds:datastoreItem>
</file>

<file path=customXml/itemProps3.xml><?xml version="1.0" encoding="utf-8"?>
<ds:datastoreItem xmlns:ds="http://schemas.openxmlformats.org/officeDocument/2006/customXml" ds:itemID="{AE138889-A7E8-4E04-9668-E47E9EBFA5E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186</TotalTime>
  <Words>594</Words>
  <Application>Microsoft Office PowerPoint</Application>
  <PresentationFormat>Widescreen</PresentationFormat>
  <Paragraphs>30</Paragraphs>
  <Slides>3</Slides>
  <Notes>0</Notes>
  <HiddenSlides>0</HiddenSlides>
  <MMClips>0</MMClips>
  <ScaleCrop>false</ScaleCrop>
  <HeadingPairs>
    <vt:vector size="4" baseType="variant">
      <vt:variant>
        <vt:lpstr>Theme</vt:lpstr>
      </vt:variant>
      <vt:variant>
        <vt:i4>1</vt:i4>
      </vt:variant>
      <vt:variant>
        <vt:lpstr>Slide Titles</vt:lpstr>
      </vt:variant>
      <vt:variant>
        <vt:i4>3</vt:i4>
      </vt:variant>
    </vt:vector>
  </HeadingPairs>
  <TitlesOfParts>
    <vt:vector size="4" baseType="lpstr">
      <vt:lpstr>Office Theme</vt:lpstr>
      <vt:lpstr>PowerPoint Presentation</vt:lpstr>
      <vt:lpstr>PowerPoint Presentation</vt:lpstr>
      <vt:lpstr>PowerPoint Presentation</vt:lpstr>
    </vt:vector>
  </TitlesOfParts>
  <Company>Newcastle Upon Tyne Hospital Trust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Scuffell, Caroline</dc:creator>
  <cp:lastModifiedBy>Carrie Scuffell</cp:lastModifiedBy>
  <cp:revision>38</cp:revision>
  <dcterms:created xsi:type="dcterms:W3CDTF">2023-12-05T21:47:44Z</dcterms:created>
  <dcterms:modified xsi:type="dcterms:W3CDTF">2025-12-24T11:50:33Z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0x0101004D097D6B675AF34D9FCBF20A3775A223</vt:lpwstr>
  </property>
</Properties>
</file>