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5_BA61B90B.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67" r:id="rId6"/>
    <p:sldId id="261" r:id="rId7"/>
    <p:sldId id="262" r:id="rId8"/>
    <p:sldId id="263" r:id="rId9"/>
    <p:sldId id="264" r:id="rId10"/>
    <p:sldId id="266" r:id="rId11"/>
    <p:sldId id="265"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B836AE-48E5-4EAB-6023-42C4A34868E4}" name="Thomas, Rachel" initials="TR" userId="S::rachel.thomas_nhslothian.scot.nhs.uk#ext#@nhsbloodandtransplant.onmicrosoft.com::81e77e2e-4866-4898-b7a0-898589b1f667" providerId="AD"/>
  <p188:author id="{442072B1-70DD-38B5-93CE-9F78703B7BD0}" name="SCUFFELL, Carrie (THE NEWCASTLE UPON TYNE HOSPITALS NHS FOUNDATION TRUST)" initials="ST" userId="S::carrie.scuffell_nhs.net#ext#@nhsbloodandtransplant.onmicrosoft.com::2dd90c88-d36d-4cf4-876b-79821548ade6" providerId="AD"/>
  <p188:author id="{C6B854B8-5427-C1A7-B009-B0EBB8B99F2A}" name="Carrie Scuffell" initials="CS" userId="S::carrie.scuffell@nhsbt.nhs.uk::dbbd9fdb-503a-4144-9137-bc1753eaf203" providerId="AD"/>
  <p188:author id="{C62573E0-1C90-D0F2-6588-CD82B9311233}" name="KANTSEDIKAS, Ilya (THE HILLINGDON HOSPITALS NHS FOUNDATION TRUST)" initials="IK" userId="S::i.kantsedikas@nhs.net::468205d8-0ee2-4d80-8bc4-86fedced4e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FF7"/>
    <a:srgbClr val="2F5597"/>
    <a:srgbClr val="182870"/>
    <a:srgbClr val="0E1664"/>
    <a:srgbClr val="7DA5D1"/>
    <a:srgbClr val="467FBE"/>
    <a:srgbClr val="3E74B2"/>
    <a:srgbClr val="48558D"/>
    <a:srgbClr val="90ACF0"/>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F397DA-590C-4E10-A028-5473A9E0F540}" v="25" dt="2025-11-25T12:06:53.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32"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Scuffell" userId="dbbd9fdb-503a-4144-9137-bc1753eaf203" providerId="ADAL" clId="{6DF707A3-FC04-4DCA-961E-0DCA1A7A9E10}"/>
    <pc:docChg chg="modSld">
      <pc:chgData name="Carrie Scuffell" userId="dbbd9fdb-503a-4144-9137-bc1753eaf203" providerId="ADAL" clId="{6DF707A3-FC04-4DCA-961E-0DCA1A7A9E10}" dt="2025-11-25T12:05:41.473" v="22" actId="20577"/>
      <pc:docMkLst>
        <pc:docMk/>
      </pc:docMkLst>
      <pc:sldChg chg="modSp mod">
        <pc:chgData name="Carrie Scuffell" userId="dbbd9fdb-503a-4144-9137-bc1753eaf203" providerId="ADAL" clId="{6DF707A3-FC04-4DCA-961E-0DCA1A7A9E10}" dt="2025-11-25T12:00:19.981" v="10" actId="207"/>
        <pc:sldMkLst>
          <pc:docMk/>
          <pc:sldMk cId="3126966539" sldId="261"/>
        </pc:sldMkLst>
        <pc:spChg chg="mod">
          <ac:chgData name="Carrie Scuffell" userId="dbbd9fdb-503a-4144-9137-bc1753eaf203" providerId="ADAL" clId="{6DF707A3-FC04-4DCA-961E-0DCA1A7A9E10}" dt="2025-11-25T12:00:19.981" v="10" actId="207"/>
          <ac:spMkLst>
            <pc:docMk/>
            <pc:sldMk cId="3126966539" sldId="261"/>
            <ac:spMk id="2" creationId="{00000000-0000-0000-0000-000000000000}"/>
          </ac:spMkLst>
        </pc:spChg>
      </pc:sldChg>
      <pc:sldChg chg="modSp mod">
        <pc:chgData name="Carrie Scuffell" userId="dbbd9fdb-503a-4144-9137-bc1753eaf203" providerId="ADAL" clId="{6DF707A3-FC04-4DCA-961E-0DCA1A7A9E10}" dt="2025-11-25T12:05:41.473" v="22" actId="20577"/>
        <pc:sldMkLst>
          <pc:docMk/>
          <pc:sldMk cId="3215491016" sldId="262"/>
        </pc:sldMkLst>
        <pc:spChg chg="mod">
          <ac:chgData name="Carrie Scuffell" userId="dbbd9fdb-503a-4144-9137-bc1753eaf203" providerId="ADAL" clId="{6DF707A3-FC04-4DCA-961E-0DCA1A7A9E10}" dt="2025-11-25T12:05:41.473" v="22" actId="20577"/>
          <ac:spMkLst>
            <pc:docMk/>
            <pc:sldMk cId="3215491016" sldId="262"/>
            <ac:spMk id="3" creationId="{1233AEAF-9BEC-00AF-6CC4-369442AAA0D1}"/>
          </ac:spMkLst>
        </pc:spChg>
      </pc:sldChg>
    </pc:docChg>
  </pc:docChgLst>
</pc:chgInfo>
</file>

<file path=ppt/comments/modernComment_105_BA61B90B.xml><?xml version="1.0" encoding="utf-8"?>
<p188:cmLst xmlns:a="http://schemas.openxmlformats.org/drawingml/2006/main" xmlns:r="http://schemas.openxmlformats.org/officeDocument/2006/relationships" xmlns:p188="http://schemas.microsoft.com/office/powerpoint/2018/8/main">
  <p188:cm id="{18D0CB05-861C-48B5-8008-265EFA2B2156}" authorId="{C6B854B8-5427-C1A7-B009-B0EBB8B99F2A}" created="2025-11-25T12:00:05.294">
    <ac:deMkLst xmlns:ac="http://schemas.microsoft.com/office/drawing/2013/main/command">
      <pc:docMk xmlns:pc="http://schemas.microsoft.com/office/powerpoint/2013/main/command"/>
      <pc:sldMk xmlns:pc="http://schemas.microsoft.com/office/powerpoint/2013/main/command" cId="3126966539" sldId="261"/>
      <ac:spMk id="2" creationId="{00000000-0000-0000-0000-000000000000}"/>
    </ac:deMkLst>
    <p188:replyLst>
      <p188:reply id="{C4C5B241-FAD4-41B0-B331-D39D1868CA96}" authorId="{C6B854B8-5427-C1A7-B009-B0EBB8B99F2A}" created="2025-11-25T12:01:26.118">
        <p188:txBody>
          <a:bodyPr/>
          <a:lstStyle/>
          <a:p>
            <a:r>
              <a:rPr lang="en-GB"/>
              <a:t>Is it possible to link to a page where this link to the Leeds Hospital doc can be found but in the future we can add other links?</a:t>
            </a:r>
          </a:p>
        </p188:txBody>
      </p188:reply>
    </p188:replyLst>
    <p188:txBody>
      <a:bodyPr/>
      <a:lstStyle/>
      <a:p>
        <a:r>
          <a:rPr lang="en-GB"/>
          <a:t>https://www.leedsth.nhs.uk/patients/resources/keeping-active-on-the-liver-transplant-list/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02/12/2025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559064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02/12/2025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31147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2B3EB1-780F-4AB4-9EB5-AE8DE02F3116}" type="datetimeFigureOut">
              <a:rPr lang="en-GB" smtClean="0"/>
              <a:t>02/12/2025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615741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22B3EB1-780F-4AB4-9EB5-AE8DE02F3116}" type="datetimeFigureOut">
              <a:rPr lang="en-GB" smtClean="0"/>
              <a:t>02/12/2025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416559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2B3EB1-780F-4AB4-9EB5-AE8DE02F3116}" type="datetimeFigureOut">
              <a:rPr lang="en-GB" smtClean="0"/>
              <a:t>02/12/2025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06581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2B3EB1-780F-4AB4-9EB5-AE8DE02F3116}" type="datetimeFigureOut">
              <a:rPr lang="en-GB" smtClean="0"/>
              <a:t>02/12/2025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12357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B3EB1-780F-4AB4-9EB5-AE8DE02F3116}" type="datetimeFigureOut">
              <a:rPr lang="en-GB" smtClean="0"/>
              <a:t>02/12/2025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331099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2B3EB1-780F-4AB4-9EB5-AE8DE02F3116}" type="datetimeFigureOut">
              <a:rPr lang="en-GB" smtClean="0"/>
              <a:t>02/12/2025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37723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2B3EB1-780F-4AB4-9EB5-AE8DE02F3116}" type="datetimeFigureOut">
              <a:rPr lang="en-GB" smtClean="0"/>
              <a:t>02/12/2025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4114076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02/12/2025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17489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02/12/2025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7147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2B3EB1-780F-4AB4-9EB5-AE8DE02F3116}" type="datetimeFigureOut">
              <a:rPr lang="en-GB" smtClean="0"/>
              <a:t>02/12/2025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09CFC-8011-4063-A101-C74767182F5D}" type="slidenum">
              <a:rPr lang="en-GB" smtClean="0"/>
              <a:t>‹#›</a:t>
            </a:fld>
            <a:endParaRPr lang="en-GB"/>
          </a:p>
        </p:txBody>
      </p:sp>
    </p:spTree>
    <p:extLst>
      <p:ext uri="{BB962C8B-B14F-4D97-AF65-F5344CB8AC3E}">
        <p14:creationId xmlns:p14="http://schemas.microsoft.com/office/powerpoint/2010/main" val="915007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8.wdp"/><Relationship Id="rId3" Type="http://schemas.microsoft.com/office/2007/relationships/hdphoto" Target="../media/hdphoto4.wdp"/><Relationship Id="rId7" Type="http://schemas.microsoft.com/office/2007/relationships/hdphoto" Target="../media/hdphoto5.wdp"/><Relationship Id="rId12" Type="http://schemas.openxmlformats.org/officeDocument/2006/relationships/image" Target="../media/image10.png"/><Relationship Id="rId17" Type="http://schemas.openxmlformats.org/officeDocument/2006/relationships/image" Target="../media/image13.svg"/><Relationship Id="rId2" Type="http://schemas.openxmlformats.org/officeDocument/2006/relationships/image" Target="../media/image6.png"/><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7.png"/><Relationship Id="rId11" Type="http://schemas.microsoft.com/office/2007/relationships/hdphoto" Target="../media/hdphoto7.wdp"/><Relationship Id="rId5" Type="http://schemas.openxmlformats.org/officeDocument/2006/relationships/image" Target="../media/image1.png"/><Relationship Id="rId15" Type="http://schemas.microsoft.com/office/2007/relationships/hdphoto" Target="../media/hdphoto9.wdp"/><Relationship Id="rId10" Type="http://schemas.openxmlformats.org/officeDocument/2006/relationships/image" Target="../media/image9.png"/><Relationship Id="rId4" Type="http://schemas.openxmlformats.org/officeDocument/2006/relationships/image" Target="../media/image2.jpeg"/><Relationship Id="rId9" Type="http://schemas.microsoft.com/office/2007/relationships/hdphoto" Target="../media/hdphoto6.wdp"/><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microsoft.com/office/2018/10/relationships/comments" Target="../comments/modernComment_105_BA61B90B.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leedsth.nhs.uk/patients/resources/keeping-active-on-the-liver-transplant-list/" TargetMode="External"/><Relationship Id="rId10" Type="http://schemas.openxmlformats.org/officeDocument/2006/relationships/image" Target="../media/image2.jpeg"/><Relationship Id="rId4" Type="http://schemas.microsoft.com/office/2007/relationships/hdphoto" Target="../media/hdphoto10.wdp"/><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9.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blue and white logo&#10;&#10;Description automatically generated">
            <a:extLst>
              <a:ext uri="{FF2B5EF4-FFF2-40B4-BE49-F238E27FC236}">
                <a16:creationId xmlns:a16="http://schemas.microsoft.com/office/drawing/2014/main" id="{A5A418AB-E545-5DC4-E9CA-A2BFC96CA21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97" t="10067" r="1793" b="6931"/>
          <a:stretch/>
        </p:blipFill>
        <p:spPr bwMode="auto">
          <a:xfrm>
            <a:off x="104382" y="268109"/>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Image result for nhsbt leeds">
            <a:extLst>
              <a:ext uri="{FF2B5EF4-FFF2-40B4-BE49-F238E27FC236}">
                <a16:creationId xmlns:a16="http://schemas.microsoft.com/office/drawing/2014/main" id="{2E27F334-A3F4-8E11-76D1-00CDF33D7063}"/>
              </a:ext>
            </a:extLst>
          </p:cNvPr>
          <p:cNvPicPr>
            <a:picLocks noChangeAspect="1"/>
          </p:cNvPicPr>
          <p:nvPr/>
        </p:nvPicPr>
        <p:blipFill rotWithShape="1">
          <a:blip r:embed="rId3"/>
          <a:srcRect l="2847" t="25767" r="7117" b="23926"/>
          <a:stretch/>
        </p:blipFill>
        <p:spPr>
          <a:xfrm>
            <a:off x="9474530" y="415098"/>
            <a:ext cx="2469859" cy="801302"/>
          </a:xfrm>
          <a:prstGeom prst="rect">
            <a:avLst/>
          </a:prstGeom>
        </p:spPr>
      </p:pic>
      <p:sp>
        <p:nvSpPr>
          <p:cNvPr id="2" name="Rounded Rectangle 9">
            <a:extLst>
              <a:ext uri="{FF2B5EF4-FFF2-40B4-BE49-F238E27FC236}">
                <a16:creationId xmlns:a16="http://schemas.microsoft.com/office/drawing/2014/main" id="{DB55EE99-00DF-F17D-BC23-F9201BFBC3B2}"/>
              </a:ext>
            </a:extLst>
          </p:cNvPr>
          <p:cNvSpPr/>
          <p:nvPr/>
        </p:nvSpPr>
        <p:spPr>
          <a:xfrm>
            <a:off x="104382" y="134136"/>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sp>
        <p:nvSpPr>
          <p:cNvPr id="6" name="Rectangle 5">
            <a:extLst>
              <a:ext uri="{FF2B5EF4-FFF2-40B4-BE49-F238E27FC236}">
                <a16:creationId xmlns:a16="http://schemas.microsoft.com/office/drawing/2014/main" id="{FA670C16-A609-7D57-8355-5F25558E0C8B}"/>
              </a:ext>
            </a:extLst>
          </p:cNvPr>
          <p:cNvSpPr/>
          <p:nvPr/>
        </p:nvSpPr>
        <p:spPr>
          <a:xfrm>
            <a:off x="5058832" y="438555"/>
            <a:ext cx="431356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What is it, and why is it important for me?</a:t>
            </a:r>
            <a:endParaRPr lang="en-US" sz="2000">
              <a:solidFill>
                <a:schemeClr val="accent1">
                  <a:lumMod val="75000"/>
                </a:schemeClr>
              </a:solidFill>
              <a:cs typeface="Calibri"/>
            </a:endParaRPr>
          </a:p>
        </p:txBody>
      </p:sp>
      <p:pic>
        <p:nvPicPr>
          <p:cNvPr id="7" name="Picture 2" descr="Clipart - Information Icon">
            <a:extLst>
              <a:ext uri="{FF2B5EF4-FFF2-40B4-BE49-F238E27FC236}">
                <a16:creationId xmlns:a16="http://schemas.microsoft.com/office/drawing/2014/main" id="{2B0FE743-C7A5-D6E6-10C9-A3F4F5749B1A}"/>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06749" y="2617522"/>
            <a:ext cx="756000" cy="756000"/>
          </a:xfrm>
          <a:prstGeom prst="ellipse">
            <a:avLst/>
          </a:prstGeom>
          <a:solidFill>
            <a:srgbClr val="00B0F0"/>
          </a:solidFill>
        </p:spPr>
      </p:pic>
      <p:sp>
        <p:nvSpPr>
          <p:cNvPr id="9" name="TextBox 8">
            <a:extLst>
              <a:ext uri="{FF2B5EF4-FFF2-40B4-BE49-F238E27FC236}">
                <a16:creationId xmlns:a16="http://schemas.microsoft.com/office/drawing/2014/main" id="{7FFCFA9B-E283-1F58-6243-3DD924C6E149}"/>
              </a:ext>
            </a:extLst>
          </p:cNvPr>
          <p:cNvSpPr txBox="1"/>
          <p:nvPr/>
        </p:nvSpPr>
        <p:spPr>
          <a:xfrm>
            <a:off x="1039611" y="2518469"/>
            <a:ext cx="10859918" cy="954107"/>
          </a:xfrm>
          <a:prstGeom prst="rect">
            <a:avLst/>
          </a:prstGeom>
          <a:noFill/>
        </p:spPr>
        <p:txBody>
          <a:bodyPr wrap="square">
            <a:spAutoFit/>
          </a:bodyPr>
          <a:lstStyle/>
          <a:p>
            <a:r>
              <a:rPr lang="en-GB" sz="1400" b="1" kern="100">
                <a:solidFill>
                  <a:srgbClr val="0E1664"/>
                </a:solidFill>
                <a:latin typeface="Arial" panose="020B0604020202020204" pitchFamily="34" charset="0"/>
                <a:ea typeface="Calibri"/>
                <a:cs typeface="Arial" panose="020B0604020202020204" pitchFamily="34" charset="0"/>
              </a:rPr>
              <a:t>The programme keeps you informed and enables you to be involved in your own care. </a:t>
            </a:r>
            <a:r>
              <a:rPr lang="en-GB" sz="1400" b="1">
                <a:solidFill>
                  <a:srgbClr val="0E1664"/>
                </a:solidFill>
                <a:latin typeface="Arial" panose="020B0604020202020204" pitchFamily="34" charset="0"/>
                <a:cs typeface="Arial" panose="020B0604020202020204" pitchFamily="34" charset="0"/>
              </a:rPr>
              <a:t>Knowing what to expect can help to improve your overall experience. To get the best from your recovery after your transplant, it is important that you take an active part, so that you can help yourself to recover as well as possible. This will help you to be better prepared to look after yourself when you leave hospital.</a:t>
            </a:r>
            <a:endParaRPr lang="en-GB" sz="1400" b="1">
              <a:solidFill>
                <a:srgbClr val="0E1664"/>
              </a:solidFill>
              <a:latin typeface="Arial" panose="020B0604020202020204" pitchFamily="34" charset="0"/>
              <a:ea typeface="Calibri"/>
              <a:cs typeface="Arial" panose="020B0604020202020204" pitchFamily="34" charset="0"/>
            </a:endParaRPr>
          </a:p>
        </p:txBody>
      </p:sp>
      <p:sp>
        <p:nvSpPr>
          <p:cNvPr id="13" name="TextBox 12">
            <a:extLst>
              <a:ext uri="{FF2B5EF4-FFF2-40B4-BE49-F238E27FC236}">
                <a16:creationId xmlns:a16="http://schemas.microsoft.com/office/drawing/2014/main" id="{736A8258-10FE-6C69-EED0-7AED2526084E}"/>
              </a:ext>
            </a:extLst>
          </p:cNvPr>
          <p:cNvSpPr txBox="1"/>
          <p:nvPr/>
        </p:nvSpPr>
        <p:spPr>
          <a:xfrm>
            <a:off x="18573" y="1742525"/>
            <a:ext cx="12087618" cy="923330"/>
          </a:xfrm>
          <a:prstGeom prst="rect">
            <a:avLst/>
          </a:prstGeom>
          <a:noFill/>
        </p:spPr>
        <p:txBody>
          <a:bodyPr wrap="square">
            <a:spAutoFit/>
          </a:bodyPr>
          <a:lstStyle/>
          <a:p>
            <a:pPr algn="ctr"/>
            <a:r>
              <a:rPr lang="en-GB" b="1">
                <a:solidFill>
                  <a:srgbClr val="0E1664"/>
                </a:solidFill>
                <a:latin typeface="Arial" panose="020B0604020202020204" pitchFamily="34" charset="0"/>
                <a:cs typeface="Arial" panose="020B0604020202020204" pitchFamily="34" charset="0"/>
              </a:rPr>
              <a:t>Enhanced recovery after surgery (ERAS) is a programme designed to help you to recover more quickly from your transplant operation and </a:t>
            </a:r>
            <a:r>
              <a:rPr lang="en-GB" b="1" kern="100">
                <a:solidFill>
                  <a:srgbClr val="0E1664"/>
                </a:solidFill>
                <a:latin typeface="Arial" panose="020B0604020202020204" pitchFamily="34" charset="0"/>
                <a:ea typeface="Calibri"/>
                <a:cs typeface="Arial" panose="020B0604020202020204" pitchFamily="34" charset="0"/>
              </a:rPr>
              <a:t>reduce the risk of complications after surgery</a:t>
            </a:r>
            <a:r>
              <a:rPr lang="en-GB" b="1">
                <a:solidFill>
                  <a:srgbClr val="0E1664"/>
                </a:solidFill>
                <a:latin typeface="Arial" panose="020B0604020202020204" pitchFamily="34" charset="0"/>
                <a:cs typeface="Arial" panose="020B0604020202020204" pitchFamily="34" charset="0"/>
              </a:rPr>
              <a:t>. </a:t>
            </a:r>
            <a:endParaRPr lang="en-GB" b="1">
              <a:solidFill>
                <a:srgbClr val="0E1664"/>
              </a:solidFill>
              <a:latin typeface="Arial" panose="020B0604020202020204" pitchFamily="34" charset="0"/>
              <a:ea typeface="Calibri"/>
              <a:cs typeface="Arial" panose="020B0604020202020204" pitchFamily="34" charset="0"/>
            </a:endParaRPr>
          </a:p>
          <a:p>
            <a:endParaRPr lang="en-GB" sz="1800" b="1">
              <a:latin typeface="Arial" panose="020B0604020202020204" pitchFamily="34" charset="0"/>
              <a:ea typeface="Calibri"/>
              <a:cs typeface="Arial" panose="020B0604020202020204" pitchFamily="34" charset="0"/>
            </a:endParaRPr>
          </a:p>
        </p:txBody>
      </p:sp>
      <p:pic>
        <p:nvPicPr>
          <p:cNvPr id="15" name="Picture 12" descr="Target Icon #206554 - Free Icons Library">
            <a:extLst>
              <a:ext uri="{FF2B5EF4-FFF2-40B4-BE49-F238E27FC236}">
                <a16:creationId xmlns:a16="http://schemas.microsoft.com/office/drawing/2014/main" id="{AA956E49-A70A-3F2C-97A3-002ABF69736F}"/>
              </a:ext>
            </a:extLst>
          </p:cNvPr>
          <p:cNvPicPr>
            <a:picLocks noChangeAspect="1" noChangeArrowheads="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8945" l="211" r="100000"/>
                    </a14:imgEffect>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06749" y="4994938"/>
            <a:ext cx="792000" cy="792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DE1F9A0-F4C3-D126-7C01-58EF2BE27549}"/>
              </a:ext>
            </a:extLst>
          </p:cNvPr>
          <p:cNvSpPr txBox="1"/>
          <p:nvPr/>
        </p:nvSpPr>
        <p:spPr>
          <a:xfrm>
            <a:off x="1094040" y="4517082"/>
            <a:ext cx="10603006" cy="954107"/>
          </a:xfrm>
          <a:prstGeom prst="rect">
            <a:avLst/>
          </a:prstGeom>
          <a:noFill/>
        </p:spPr>
        <p:txBody>
          <a:bodyPr wrap="square" lIns="91440" tIns="45720" rIns="91440" bIns="45720" anchor="t">
            <a:spAutoFit/>
          </a:bodyPr>
          <a:lstStyle/>
          <a:p>
            <a:r>
              <a:rPr lang="en-GB" sz="1400" b="1">
                <a:solidFill>
                  <a:srgbClr val="0E1664"/>
                </a:solidFill>
                <a:latin typeface="Arial"/>
                <a:cs typeface="Arial"/>
              </a:rPr>
              <a:t>Aiming for certain targets can reduce the likelihood of complications, for example, </a:t>
            </a:r>
            <a:r>
              <a:rPr lang="en-GB" sz="1400" b="1" kern="100">
                <a:solidFill>
                  <a:srgbClr val="0E1664"/>
                </a:solidFill>
                <a:latin typeface="Arial"/>
                <a:ea typeface="Calibri"/>
                <a:cs typeface="Arial"/>
              </a:rPr>
              <a:t>we know that the earlier patients get out of bed, start walking, eating and drinking after surgery, the less likely they are to have complications such as chest infections, blood clots and constipation. This early progress helps to speed up getting back to independence and enjoying improved health.</a:t>
            </a:r>
          </a:p>
        </p:txBody>
      </p:sp>
      <p:pic>
        <p:nvPicPr>
          <p:cNvPr id="19" name="Picture 2" descr="Newspaper Png Icon - News Paper Logo Icon Clipart (#4545041) - PinClipart">
            <a:extLst>
              <a:ext uri="{FF2B5EF4-FFF2-40B4-BE49-F238E27FC236}">
                <a16:creationId xmlns:a16="http://schemas.microsoft.com/office/drawing/2014/main" id="{1A083388-CF50-06FE-0220-A21A3373412F}"/>
              </a:ext>
            </a:extLst>
          </p:cNvPr>
          <p:cNvPicPr>
            <a:picLocks noChangeAspect="1" noChangeArrowheads="1"/>
          </p:cNvPicPr>
          <p:nvPr/>
        </p:nvPicPr>
        <p:blipFill>
          <a:blip r:embed="rId8" cstate="print">
            <a:duotone>
              <a:schemeClr val="accent1">
                <a:shade val="45000"/>
                <a:satMod val="135000"/>
              </a:schemeClr>
              <a:prstClr val="white"/>
            </a:duotone>
            <a:extLst>
              <a:ext uri="{BEBA8EAE-BF5A-486C-A8C5-ECC9F3942E4B}">
                <a14:imgProps xmlns:a14="http://schemas.microsoft.com/office/drawing/2010/main">
                  <a14:imgLayer r:embed="rId9">
                    <a14:imgEffect>
                      <a14:backgroundRemoval t="637" b="100000" l="2110" r="100000">
                        <a14:foregroundMark x1="45781" y1="18259" x2="45781" y2="18259"/>
                        <a14:foregroundMark x1="8439" y1="54777" x2="8439" y2="54777"/>
                        <a14:foregroundMark x1="33122" y1="49469" x2="33122" y2="49469"/>
                        <a14:foregroundMark x1="32700" y1="56263" x2="32700" y2="56263"/>
                        <a14:foregroundMark x1="33966" y1="62420" x2="33966" y2="62420"/>
                        <a14:foregroundMark x1="33966" y1="69427" x2="33966" y2="69427"/>
                        <a14:foregroundMark x1="33966" y1="75372" x2="33966" y2="75372"/>
                        <a14:foregroundMark x1="65190" y1="62845" x2="65190" y2="62845"/>
                        <a14:foregroundMark x1="64768" y1="69639" x2="64768" y2="69639"/>
                        <a14:foregroundMark x1="65823" y1="75372" x2="65823" y2="75372"/>
                        <a14:foregroundMark x1="90928" y1="61996" x2="90928" y2="61996"/>
                      </a14:backgroundRemoval>
                    </a14:imgEffect>
                  </a14:imgLayer>
                </a14:imgProps>
              </a:ext>
              <a:ext uri="{28A0092B-C50C-407E-A947-70E740481C1C}">
                <a14:useLocalDpi xmlns:a14="http://schemas.microsoft.com/office/drawing/2010/main" val="0"/>
              </a:ext>
            </a:extLst>
          </a:blip>
          <a:srcRect/>
          <a:stretch>
            <a:fillRect/>
          </a:stretch>
        </p:blipFill>
        <p:spPr bwMode="auto">
          <a:xfrm>
            <a:off x="242749" y="3649397"/>
            <a:ext cx="684000" cy="675731"/>
          </a:xfrm>
          <a:prstGeom prst="ellipse">
            <a:avLst/>
          </a:prstGeom>
          <a:noFill/>
          <a:ln w="28575">
            <a:solidFill>
              <a:srgbClr val="7DA5D1"/>
            </a:solidFill>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981AD74-7E76-25D8-9868-F3A60B6CDABE}"/>
              </a:ext>
            </a:extLst>
          </p:cNvPr>
          <p:cNvSpPr txBox="1"/>
          <p:nvPr/>
        </p:nvSpPr>
        <p:spPr>
          <a:xfrm>
            <a:off x="1039611" y="3725653"/>
            <a:ext cx="10718280" cy="523220"/>
          </a:xfrm>
          <a:prstGeom prst="rect">
            <a:avLst/>
          </a:prstGeom>
          <a:noFill/>
        </p:spPr>
        <p:txBody>
          <a:bodyPr wrap="square">
            <a:spAutoFit/>
          </a:bodyPr>
          <a:lstStyle/>
          <a:p>
            <a:r>
              <a:rPr lang="en-GB" sz="1400" b="1" kern="100">
                <a:solidFill>
                  <a:srgbClr val="0E1664"/>
                </a:solidFill>
                <a:latin typeface="Arial" panose="020B0604020202020204" pitchFamily="34" charset="0"/>
                <a:ea typeface="Calibri"/>
                <a:cs typeface="Arial" panose="020B0604020202020204" pitchFamily="34" charset="0"/>
              </a:rPr>
              <a:t>An enhanced recovery shared care plan will guide you about what to expect each day, and you can record your progress and experiences. If you wish, a friend, relative or carer can also be involved and help you with your care.</a:t>
            </a:r>
          </a:p>
        </p:txBody>
      </p:sp>
      <p:sp>
        <p:nvSpPr>
          <p:cNvPr id="23" name="TextBox 22">
            <a:extLst>
              <a:ext uri="{FF2B5EF4-FFF2-40B4-BE49-F238E27FC236}">
                <a16:creationId xmlns:a16="http://schemas.microsoft.com/office/drawing/2014/main" id="{87CE1B17-7B2E-6668-C742-C47601753ADB}"/>
              </a:ext>
            </a:extLst>
          </p:cNvPr>
          <p:cNvSpPr txBox="1"/>
          <p:nvPr/>
        </p:nvSpPr>
        <p:spPr>
          <a:xfrm>
            <a:off x="1094040" y="5477969"/>
            <a:ext cx="10945541" cy="1169551"/>
          </a:xfrm>
          <a:prstGeom prst="rect">
            <a:avLst/>
          </a:prstGeom>
          <a:noFill/>
        </p:spPr>
        <p:txBody>
          <a:bodyPr wrap="square" lIns="91440" tIns="45720" rIns="91440" bIns="45720" anchor="t">
            <a:spAutoFit/>
          </a:bodyPr>
          <a:lstStyle/>
          <a:p>
            <a:r>
              <a:rPr lang="en-GB" sz="1400" b="1" kern="100">
                <a:solidFill>
                  <a:srgbClr val="0E1664"/>
                </a:solidFill>
                <a:latin typeface="Arial"/>
                <a:ea typeface="Calibri"/>
                <a:cs typeface="Arial"/>
              </a:rPr>
              <a:t>Aiming for a target date to leave hospital, allows you and the transplant team to stay focussed on your recovery and helps you to plan for going home. </a:t>
            </a:r>
            <a:r>
              <a:rPr lang="en-GB" sz="1400" b="1">
                <a:solidFill>
                  <a:srgbClr val="0E1664"/>
                </a:solidFill>
                <a:latin typeface="Arial"/>
                <a:cs typeface="Arial"/>
              </a:rPr>
              <a:t>Don’t worry if you don’t meet your targets. Every patient’s experience is different, and there can be 'bumps in the road' along the way. The team will support you to recover at a pace that’s right for you. The transplant team will adapt the programme where needed to ensure that you receive the high-quality care you need. You will not be discharged from hospital until you are ready.</a:t>
            </a:r>
            <a:endParaRPr lang="en-GB" sz="1400" b="1">
              <a:solidFill>
                <a:srgbClr val="0E1664"/>
              </a:solidFill>
              <a:latin typeface="Arial"/>
              <a:ea typeface="Calibri"/>
              <a:cs typeface="Arial"/>
            </a:endParaRPr>
          </a:p>
        </p:txBody>
      </p:sp>
      <p:sp>
        <p:nvSpPr>
          <p:cNvPr id="24" name="Rectangle 23">
            <a:extLst>
              <a:ext uri="{FF2B5EF4-FFF2-40B4-BE49-F238E27FC236}">
                <a16:creationId xmlns:a16="http://schemas.microsoft.com/office/drawing/2014/main" id="{0BE5D36D-019F-B5B6-D612-AF1ED3D55FCB}"/>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ounded Rectangle 9">
            <a:extLst>
              <a:ext uri="{FF2B5EF4-FFF2-40B4-BE49-F238E27FC236}">
                <a16:creationId xmlns:a16="http://schemas.microsoft.com/office/drawing/2014/main" id="{D9CAD3E8-1D0E-7A88-FD2C-67C74F60E867}"/>
              </a:ext>
            </a:extLst>
          </p:cNvPr>
          <p:cNvSpPr/>
          <p:nvPr/>
        </p:nvSpPr>
        <p:spPr>
          <a:xfrm>
            <a:off x="5010721" y="224620"/>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2915859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p:nvSpPr>
        <p:spPr>
          <a:xfrm>
            <a:off x="6497233" y="5513632"/>
            <a:ext cx="5536670" cy="1302921"/>
          </a:xfrm>
          <a:prstGeom prst="rect">
            <a:avLst/>
          </a:prstGeom>
          <a:noFill/>
        </p:spPr>
        <p:txBody>
          <a:bodyPr wrap="square" lIns="91440" tIns="45720" rIns="91440" bIns="45720" rtlCol="0" anchor="t">
            <a:spAutoFit/>
          </a:bodyPr>
          <a:lstStyle/>
          <a:p>
            <a:pPr>
              <a:spcAft>
                <a:spcPts val="800"/>
              </a:spcAft>
            </a:pPr>
            <a:r>
              <a:rPr lang="en-GB" b="1">
                <a:solidFill>
                  <a:srgbClr val="0E1664"/>
                </a:solidFill>
                <a:latin typeface="Arial"/>
                <a:cs typeface="Calibri"/>
              </a:rPr>
              <a:t>Being better informed about what to expect and how you can help own your recovery </a:t>
            </a:r>
            <a:endParaRPr lang="en-US">
              <a:solidFill>
                <a:srgbClr val="0E1664"/>
              </a:solidFill>
              <a:latin typeface="Calibri" panose="020F0502020204030204"/>
              <a:cs typeface="Calibri"/>
            </a:endParaRPr>
          </a:p>
          <a:p>
            <a:pPr>
              <a:spcAft>
                <a:spcPts val="800"/>
              </a:spcAft>
            </a:pPr>
            <a:r>
              <a:rPr lang="en-GB" b="1">
                <a:solidFill>
                  <a:srgbClr val="0E1664"/>
                </a:solidFill>
                <a:latin typeface="Arial"/>
                <a:cs typeface="Arial"/>
              </a:rPr>
              <a:t>Helping you to prepare for discharge and how to manage at home</a:t>
            </a:r>
            <a:endParaRPr lang="en-US">
              <a:solidFill>
                <a:srgbClr val="0E1664"/>
              </a:solidFill>
              <a:cs typeface="Calibri"/>
            </a:endParaRPr>
          </a:p>
        </p:txBody>
      </p:sp>
      <p:pic>
        <p:nvPicPr>
          <p:cNvPr id="12" name="Picture 12" descr="Target Icon #206554 - Free Icons Library"/>
          <p:cNvPicPr>
            <a:picLocks noChangeAspect="1" noChangeArrowheads="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ackgroundRemoval t="0" b="98945" l="211" r="100000"/>
                    </a14:imgEffect>
                  </a14:imgLayer>
                </a14:imgProps>
              </a:ext>
              <a:ext uri="{28A0092B-C50C-407E-A947-70E740481C1C}">
                <a14:useLocalDpi xmlns:a14="http://schemas.microsoft.com/office/drawing/2010/main" val="0"/>
              </a:ext>
            </a:extLst>
          </a:blip>
          <a:srcRect/>
          <a:stretch>
            <a:fillRect/>
          </a:stretch>
        </p:blipFill>
        <p:spPr bwMode="auto">
          <a:xfrm>
            <a:off x="4044988" y="2612904"/>
            <a:ext cx="3117870" cy="311787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181738" y="1717108"/>
            <a:ext cx="5263103" cy="923330"/>
          </a:xfrm>
          <a:prstGeom prst="rect">
            <a:avLst/>
          </a:prstGeom>
          <a:noFill/>
        </p:spPr>
        <p:txBody>
          <a:bodyPr wrap="square" lIns="91440" tIns="45720" rIns="91440" bIns="45720" rtlCol="0" anchor="t">
            <a:spAutoFit/>
          </a:bodyPr>
          <a:lstStyle/>
          <a:p>
            <a:r>
              <a:rPr lang="en-GB" b="1">
                <a:solidFill>
                  <a:srgbClr val="182870"/>
                </a:solidFill>
                <a:latin typeface="Arial"/>
                <a:cs typeface="Arial"/>
              </a:rPr>
              <a:t>Keeping well on the waiting list</a:t>
            </a:r>
          </a:p>
          <a:p>
            <a:r>
              <a:rPr lang="en-GB" b="1">
                <a:solidFill>
                  <a:srgbClr val="182870"/>
                </a:solidFill>
                <a:latin typeface="Arial"/>
                <a:cs typeface="Arial"/>
              </a:rPr>
              <a:t>Early and regular mobility</a:t>
            </a:r>
          </a:p>
          <a:p>
            <a:r>
              <a:rPr lang="en-GB" b="1">
                <a:solidFill>
                  <a:srgbClr val="182870"/>
                </a:solidFill>
                <a:latin typeface="Arial"/>
                <a:cs typeface="Arial"/>
              </a:rPr>
              <a:t>Building strength and fitness after discharge</a:t>
            </a:r>
          </a:p>
        </p:txBody>
      </p:sp>
      <p:sp>
        <p:nvSpPr>
          <p:cNvPr id="18" name="TextBox 17"/>
          <p:cNvSpPr txBox="1"/>
          <p:nvPr/>
        </p:nvSpPr>
        <p:spPr>
          <a:xfrm>
            <a:off x="7478729" y="4056505"/>
            <a:ext cx="4777121" cy="369332"/>
          </a:xfrm>
          <a:prstGeom prst="rect">
            <a:avLst/>
          </a:prstGeom>
          <a:noFill/>
        </p:spPr>
        <p:txBody>
          <a:bodyPr wrap="square" lIns="91440" tIns="45720" rIns="91440" bIns="45720" rtlCol="0" anchor="t">
            <a:spAutoFit/>
          </a:bodyPr>
          <a:lstStyle/>
          <a:p>
            <a:r>
              <a:rPr lang="en-GB" b="1">
                <a:solidFill>
                  <a:srgbClr val="0E1664"/>
                </a:solidFill>
                <a:latin typeface="Arial"/>
                <a:cs typeface="Arial"/>
              </a:rPr>
              <a:t>Good pain control with fewer side effects </a:t>
            </a:r>
            <a:endParaRPr lang="en-GB" b="1">
              <a:solidFill>
                <a:srgbClr val="0E1664"/>
              </a:solidFill>
              <a:latin typeface="Arial" panose="020B0604020202020204" pitchFamily="34" charset="0"/>
              <a:cs typeface="Arial" panose="020B0604020202020204" pitchFamily="34" charset="0"/>
            </a:endParaRPr>
          </a:p>
        </p:txBody>
      </p:sp>
      <p:sp>
        <p:nvSpPr>
          <p:cNvPr id="21" name="TextBox 20"/>
          <p:cNvSpPr txBox="1"/>
          <p:nvPr/>
        </p:nvSpPr>
        <p:spPr>
          <a:xfrm>
            <a:off x="363364" y="4862745"/>
            <a:ext cx="3123624" cy="646331"/>
          </a:xfrm>
          <a:prstGeom prst="rect">
            <a:avLst/>
          </a:prstGeom>
          <a:noFill/>
        </p:spPr>
        <p:txBody>
          <a:bodyPr wrap="square" lIns="91440" tIns="45720" rIns="91440" bIns="45720" rtlCol="0" anchor="t">
            <a:spAutoFit/>
          </a:bodyPr>
          <a:lstStyle/>
          <a:p>
            <a:pPr>
              <a:spcAft>
                <a:spcPts val="800"/>
              </a:spcAft>
            </a:pPr>
            <a:r>
              <a:rPr lang="en-GB" b="1">
                <a:solidFill>
                  <a:srgbClr val="0E1664"/>
                </a:solidFill>
                <a:latin typeface="Arial"/>
                <a:cs typeface="Arial"/>
              </a:rPr>
              <a:t>Fewer tubes and lines, and removing them sooner</a:t>
            </a:r>
            <a:endParaRPr lang="en-US">
              <a:solidFill>
                <a:srgbClr val="0E1664"/>
              </a:solidFill>
              <a:latin typeface="Arial"/>
              <a:cs typeface="Arial"/>
            </a:endParaRPr>
          </a:p>
        </p:txBody>
      </p:sp>
      <p:sp>
        <p:nvSpPr>
          <p:cNvPr id="23" name="TextBox 22"/>
          <p:cNvSpPr txBox="1"/>
          <p:nvPr/>
        </p:nvSpPr>
        <p:spPr>
          <a:xfrm>
            <a:off x="120417" y="2152046"/>
            <a:ext cx="4133594" cy="923330"/>
          </a:xfrm>
          <a:prstGeom prst="rect">
            <a:avLst/>
          </a:prstGeom>
          <a:noFill/>
        </p:spPr>
        <p:txBody>
          <a:bodyPr wrap="square" lIns="91440" tIns="45720" rIns="91440" bIns="45720" rtlCol="0" anchor="t">
            <a:spAutoFit/>
          </a:bodyPr>
          <a:lstStyle/>
          <a:p>
            <a:r>
              <a:rPr lang="en-GB" b="1">
                <a:solidFill>
                  <a:srgbClr val="0E1664"/>
                </a:solidFill>
                <a:latin typeface="Arial"/>
                <a:cs typeface="Arial"/>
              </a:rPr>
              <a:t>Eating the right foods to give your body what it needs. </a:t>
            </a:r>
            <a:endParaRPr lang="en-GB" b="1">
              <a:solidFill>
                <a:srgbClr val="0E1664"/>
              </a:solidFill>
              <a:latin typeface="Arial" panose="020B0604020202020204" pitchFamily="34" charset="0"/>
              <a:cs typeface="Arial" panose="020B0604020202020204" pitchFamily="34" charset="0"/>
            </a:endParaRPr>
          </a:p>
          <a:p>
            <a:endParaRPr lang="en-GB" b="1">
              <a:solidFill>
                <a:srgbClr val="0E1664"/>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F3C905C-20B8-DF9F-9036-89DEE95C3C17}"/>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Image result for nhsbt leeds">
            <a:extLst>
              <a:ext uri="{FF2B5EF4-FFF2-40B4-BE49-F238E27FC236}">
                <a16:creationId xmlns:a16="http://schemas.microsoft.com/office/drawing/2014/main" id="{29FE8C33-1AD1-E721-72ED-661EC6FAA1D7}"/>
              </a:ext>
            </a:extLst>
          </p:cNvPr>
          <p:cNvPicPr>
            <a:picLocks noChangeAspect="1"/>
          </p:cNvPicPr>
          <p:nvPr/>
        </p:nvPicPr>
        <p:blipFill rotWithShape="1">
          <a:blip r:embed="rId4"/>
          <a:srcRect l="2847" t="25767" r="7117" b="23926"/>
          <a:stretch/>
        </p:blipFill>
        <p:spPr>
          <a:xfrm>
            <a:off x="9515293" y="411085"/>
            <a:ext cx="2469859" cy="801302"/>
          </a:xfrm>
          <a:prstGeom prst="rect">
            <a:avLst/>
          </a:prstGeom>
        </p:spPr>
      </p:pic>
      <p:grpSp>
        <p:nvGrpSpPr>
          <p:cNvPr id="29" name="Group 28">
            <a:extLst>
              <a:ext uri="{FF2B5EF4-FFF2-40B4-BE49-F238E27FC236}">
                <a16:creationId xmlns:a16="http://schemas.microsoft.com/office/drawing/2014/main" id="{14F6ED9B-DD1C-F572-32C3-280567E6F409}"/>
              </a:ext>
            </a:extLst>
          </p:cNvPr>
          <p:cNvGrpSpPr/>
          <p:nvPr/>
        </p:nvGrpSpPr>
        <p:grpSpPr>
          <a:xfrm>
            <a:off x="121829" y="130050"/>
            <a:ext cx="11916000" cy="1512000"/>
            <a:chOff x="121829" y="130050"/>
            <a:chExt cx="11916000" cy="1512000"/>
          </a:xfrm>
        </p:grpSpPr>
        <p:grpSp>
          <p:nvGrpSpPr>
            <p:cNvPr id="4" name="Group 3">
              <a:extLst>
                <a:ext uri="{FF2B5EF4-FFF2-40B4-BE49-F238E27FC236}">
                  <a16:creationId xmlns:a16="http://schemas.microsoft.com/office/drawing/2014/main" id="{60DA590A-F981-ACB2-D553-D174A0208EB1}"/>
                </a:ext>
              </a:extLst>
            </p:cNvPr>
            <p:cNvGrpSpPr/>
            <p:nvPr/>
          </p:nvGrpSpPr>
          <p:grpSpPr>
            <a:xfrm>
              <a:off x="121829" y="130050"/>
              <a:ext cx="11916000" cy="1512000"/>
              <a:chOff x="138000" y="175690"/>
              <a:chExt cx="11916000" cy="1512000"/>
            </a:xfrm>
          </p:grpSpPr>
          <p:sp>
            <p:nvSpPr>
              <p:cNvPr id="5" name="Rounded Rectangle 9">
                <a:extLst>
                  <a:ext uri="{FF2B5EF4-FFF2-40B4-BE49-F238E27FC236}">
                    <a16:creationId xmlns:a16="http://schemas.microsoft.com/office/drawing/2014/main" id="{EB26F80C-ACC3-C18E-8B41-3485E293B3BF}"/>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6" name="Picture 4" descr="A blue and white logo&#10;&#10;Description automatically generated">
                <a:extLst>
                  <a:ext uri="{FF2B5EF4-FFF2-40B4-BE49-F238E27FC236}">
                    <a16:creationId xmlns:a16="http://schemas.microsoft.com/office/drawing/2014/main" id="{E30D0728-DF9C-2644-CD10-4196A5B0937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9">
                <a:extLst>
                  <a:ext uri="{FF2B5EF4-FFF2-40B4-BE49-F238E27FC236}">
                    <a16:creationId xmlns:a16="http://schemas.microsoft.com/office/drawing/2014/main" id="{EA75FA12-1A02-937B-8E80-C5E7983BA786}"/>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16" name="Rectangle 15">
              <a:extLst>
                <a:ext uri="{FF2B5EF4-FFF2-40B4-BE49-F238E27FC236}">
                  <a16:creationId xmlns:a16="http://schemas.microsoft.com/office/drawing/2014/main" id="{DBCC95F8-62A7-A7D0-82D3-89F31D40E1A3}"/>
                </a:ext>
              </a:extLst>
            </p:cNvPr>
            <p:cNvSpPr/>
            <p:nvPr/>
          </p:nvSpPr>
          <p:spPr>
            <a:xfrm>
              <a:off x="4959089" y="492555"/>
              <a:ext cx="4407538" cy="769441"/>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What are the main components?</a:t>
              </a:r>
              <a:endParaRPr lang="en-US" sz="2000">
                <a:solidFill>
                  <a:schemeClr val="accent1">
                    <a:lumMod val="75000"/>
                  </a:schemeClr>
                </a:solidFill>
                <a:cs typeface="Calibri"/>
              </a:endParaRPr>
            </a:p>
          </p:txBody>
        </p:sp>
      </p:grpSp>
      <p:pic>
        <p:nvPicPr>
          <p:cNvPr id="24" name="Picture 23">
            <a:extLst>
              <a:ext uri="{FF2B5EF4-FFF2-40B4-BE49-F238E27FC236}">
                <a16:creationId xmlns:a16="http://schemas.microsoft.com/office/drawing/2014/main" id="{B2BAD88C-843F-8E5D-1D3A-B9F73DA541B1}"/>
              </a:ext>
            </a:extLst>
          </p:cNvPr>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0" b="100000" l="0" r="98206">
                        <a14:foregroundMark x1="35202" y1="46749" x2="35202" y2="46749"/>
                        <a14:foregroundMark x1="51570" y1="43274" x2="51570" y2="43274"/>
                        <a14:foregroundMark x1="38677" y1="37444" x2="38677" y2="37444"/>
                        <a14:foregroundMark x1="28139" y1="37444" x2="28139" y2="37444"/>
                        <a14:foregroundMark x1="38677" y1="23430" x2="38677" y2="23430"/>
                        <a14:foregroundMark x1="65583" y1="16368" x2="65583" y2="16368"/>
                        <a14:foregroundMark x1="66704" y1="32735" x2="66704" y2="32735"/>
                        <a14:foregroundMark x1="66704" y1="56054" x2="66704" y2="56054"/>
                      </a14:backgroundRemoval>
                    </a14:imgEffect>
                  </a14:imgLayer>
                </a14:imgProps>
              </a:ext>
            </a:extLst>
          </a:blip>
          <a:stretch>
            <a:fillRect/>
          </a:stretch>
        </p:blipFill>
        <p:spPr>
          <a:xfrm>
            <a:off x="5002930" y="2270230"/>
            <a:ext cx="1116000" cy="1116000"/>
          </a:xfrm>
          <a:prstGeom prst="ellipse">
            <a:avLst/>
          </a:prstGeom>
          <a:solidFill>
            <a:srgbClr val="C3DFF7"/>
          </a:solidFill>
          <a:ln w="63500">
            <a:solidFill>
              <a:schemeClr val="accent5">
                <a:lumMod val="75000"/>
              </a:schemeClr>
            </a:solidFill>
          </a:ln>
        </p:spPr>
      </p:pic>
      <p:pic>
        <p:nvPicPr>
          <p:cNvPr id="25" name="Picture 24" descr="C:\Users\scuffellc\AppData\Local\Microsoft\Windows\INetCache\Content.Outlook\EZIVDVEE\Pain new.jpg">
            <a:extLst>
              <a:ext uri="{FF2B5EF4-FFF2-40B4-BE49-F238E27FC236}">
                <a16:creationId xmlns:a16="http://schemas.microsoft.com/office/drawing/2014/main" id="{DC2652FE-8614-2943-CC6A-9AB6BB61AB65}"/>
              </a:ext>
            </a:extLst>
          </p:cNvPr>
          <p:cNvPicPr>
            <a:picLocks noChangeAspect="1"/>
          </p:cNvPicPr>
          <p:nvPr/>
        </p:nvPicPr>
        <p:blipFill>
          <a:blip r:embed="rId8" cstate="print">
            <a:duotone>
              <a:schemeClr val="accent5">
                <a:shade val="45000"/>
                <a:satMod val="135000"/>
              </a:schemeClr>
              <a:prstClr val="white"/>
            </a:duotone>
            <a:extLst>
              <a:ext uri="{BEBA8EAE-BF5A-486C-A8C5-ECC9F3942E4B}">
                <a14:imgProps xmlns:a14="http://schemas.microsoft.com/office/drawing/2010/main">
                  <a14:imgLayer r:embed="rId9">
                    <a14:imgEffect>
                      <a14:backgroundRemoval t="0" b="98077" l="0" r="100000">
                        <a14:foregroundMark x1="35897" y1="27564" x2="35897" y2="27564"/>
                        <a14:foregroundMark x1="32692" y1="50641" x2="32692" y2="50641"/>
                        <a14:foregroundMark x1="43590" y1="50000" x2="43590" y2="50000"/>
                        <a14:foregroundMark x1="60256" y1="61538" x2="60256" y2="61538"/>
                        <a14:foregroundMark x1="66667" y1="69872" x2="66667" y2="69872"/>
                      </a14:backgroundRemoval>
                    </a14:imgEffect>
                  </a14:imgLayer>
                </a14:imgProps>
              </a:ext>
              <a:ext uri="{28A0092B-C50C-407E-A947-70E740481C1C}">
                <a14:useLocalDpi xmlns:a14="http://schemas.microsoft.com/office/drawing/2010/main" val="0"/>
              </a:ext>
            </a:extLst>
          </a:blip>
          <a:srcRect/>
          <a:stretch>
            <a:fillRect/>
          </a:stretch>
        </p:blipFill>
        <p:spPr bwMode="auto">
          <a:xfrm>
            <a:off x="6362729" y="3933861"/>
            <a:ext cx="1116000" cy="1116000"/>
          </a:xfrm>
          <a:prstGeom prst="ellipse">
            <a:avLst/>
          </a:prstGeom>
          <a:solidFill>
            <a:srgbClr val="C3DFF7"/>
          </a:solidFill>
          <a:ln w="63500">
            <a:solidFill>
              <a:schemeClr val="accent5">
                <a:lumMod val="75000"/>
              </a:schemeClr>
            </a:solidFill>
          </a:ln>
        </p:spPr>
      </p:pic>
      <p:pic>
        <p:nvPicPr>
          <p:cNvPr id="26" name="Picture 25">
            <a:extLst>
              <a:ext uri="{FF2B5EF4-FFF2-40B4-BE49-F238E27FC236}">
                <a16:creationId xmlns:a16="http://schemas.microsoft.com/office/drawing/2014/main" id="{99103455-39D5-34D2-8A84-01827C1A2459}"/>
              </a:ext>
            </a:extLst>
          </p:cNvPr>
          <p:cNvPicPr>
            <a:picLocks noChangeAspect="1"/>
          </p:cNvPicPr>
          <p:nvPr/>
        </p:nvPicPr>
        <p:blipFill rotWithShape="1">
          <a:blip r:embed="rId10" cstate="print">
            <a:duotone>
              <a:schemeClr val="accent5">
                <a:shade val="45000"/>
                <a:satMod val="135000"/>
              </a:schemeClr>
              <a:prstClr val="white"/>
            </a:duotone>
            <a:extLst>
              <a:ext uri="{BEBA8EAE-BF5A-486C-A8C5-ECC9F3942E4B}">
                <a14:imgProps xmlns:a14="http://schemas.microsoft.com/office/drawing/2010/main">
                  <a14:imgLayer r:embed="rId11">
                    <a14:imgEffect>
                      <a14:backgroundRemoval t="0" b="100000" l="0" r="100000">
                        <a14:foregroundMark x1="26923" y1="30128" x2="26923" y2="30128"/>
                        <a14:foregroundMark x1="30769" y1="25641" x2="30769" y2="25641"/>
                        <a14:foregroundMark x1="48901" y1="24359" x2="48901" y2="24359"/>
                        <a14:foregroundMark x1="65934" y1="28846" x2="65934" y2="28846"/>
                        <a14:foregroundMark x1="74176" y1="42949" x2="74176" y2="42949"/>
                        <a14:foregroundMark x1="50000" y1="32692" x2="50000" y2="32692"/>
                        <a14:foregroundMark x1="50000" y1="43590" x2="50000" y2="43590"/>
                        <a14:foregroundMark x1="29121" y1="41026" x2="29121" y2="41026"/>
                      </a14:backgroundRemoval>
                    </a14:imgEffect>
                  </a14:imgLayer>
                </a14:imgProps>
              </a:ext>
              <a:ext uri="{28A0092B-C50C-407E-A947-70E740481C1C}">
                <a14:useLocalDpi xmlns:a14="http://schemas.microsoft.com/office/drawing/2010/main" val="0"/>
              </a:ext>
            </a:extLst>
          </a:blip>
          <a:srcRect l="5990" t="-1300" r="8065" b="1300"/>
          <a:stretch/>
        </p:blipFill>
        <p:spPr>
          <a:xfrm>
            <a:off x="5146992" y="5193741"/>
            <a:ext cx="1116000" cy="1116000"/>
          </a:xfrm>
          <a:prstGeom prst="ellipse">
            <a:avLst/>
          </a:prstGeom>
          <a:solidFill>
            <a:srgbClr val="C3DFF7"/>
          </a:solidFill>
          <a:ln w="63500">
            <a:solidFill>
              <a:schemeClr val="accent5">
                <a:lumMod val="75000"/>
              </a:schemeClr>
            </a:solidFill>
          </a:ln>
        </p:spPr>
      </p:pic>
      <p:pic>
        <p:nvPicPr>
          <p:cNvPr id="27" name="Picture 6" descr="Catheter Vector Stock Illustrations – 390 Catheter Vector Stock ...">
            <a:extLst>
              <a:ext uri="{FF2B5EF4-FFF2-40B4-BE49-F238E27FC236}">
                <a16:creationId xmlns:a16="http://schemas.microsoft.com/office/drawing/2014/main" id="{D8AD67CE-986A-735A-A5A7-9A3B9786B097}"/>
              </a:ext>
            </a:extLst>
          </p:cNvPr>
          <p:cNvPicPr>
            <a:picLocks noChangeAspect="1" noChangeArrowheads="1"/>
          </p:cNvPicPr>
          <p:nvPr/>
        </p:nvPicPr>
        <p:blipFill>
          <a:blip r:embed="rId12" cstate="print">
            <a:duotone>
              <a:schemeClr val="accent5">
                <a:shade val="45000"/>
                <a:satMod val="135000"/>
              </a:schemeClr>
              <a:prstClr val="white"/>
            </a:duotone>
            <a:extLst>
              <a:ext uri="{BEBA8EAE-BF5A-486C-A8C5-ECC9F3942E4B}">
                <a14:imgProps xmlns:a14="http://schemas.microsoft.com/office/drawing/2010/main">
                  <a14:imgLayer r:embed="rId13">
                    <a14:imgEffect>
                      <a14:backgroundRemoval t="0" b="100000" l="3165" r="100000"/>
                    </a14:imgEffect>
                  </a14:imgLayer>
                </a14:imgProps>
              </a:ext>
              <a:ext uri="{28A0092B-C50C-407E-A947-70E740481C1C}">
                <a14:useLocalDpi xmlns:a14="http://schemas.microsoft.com/office/drawing/2010/main" val="0"/>
              </a:ext>
            </a:extLst>
          </a:blip>
          <a:srcRect/>
          <a:stretch>
            <a:fillRect/>
          </a:stretch>
        </p:blipFill>
        <p:spPr bwMode="auto">
          <a:xfrm>
            <a:off x="3688386" y="4538041"/>
            <a:ext cx="1116000" cy="1116000"/>
          </a:xfrm>
          <a:prstGeom prst="ellipse">
            <a:avLst/>
          </a:prstGeom>
          <a:solidFill>
            <a:srgbClr val="C3DFF7"/>
          </a:solidFill>
          <a:ln w="63500">
            <a:solidFill>
              <a:schemeClr val="accent5">
                <a:lumMod val="75000"/>
              </a:schemeClr>
            </a:solidFill>
          </a:ln>
        </p:spPr>
      </p:pic>
      <p:sp>
        <p:nvSpPr>
          <p:cNvPr id="22" name="Rectangle 21">
            <a:extLst>
              <a:ext uri="{FF2B5EF4-FFF2-40B4-BE49-F238E27FC236}">
                <a16:creationId xmlns:a16="http://schemas.microsoft.com/office/drawing/2014/main" id="{D865996D-E48B-AEBA-EA54-5FA0BF2DFF6A}"/>
              </a:ext>
            </a:extLst>
          </p:cNvPr>
          <p:cNvSpPr/>
          <p:nvPr/>
        </p:nvSpPr>
        <p:spPr>
          <a:xfrm>
            <a:off x="4098112" y="3693110"/>
            <a:ext cx="188686" cy="277562"/>
          </a:xfrm>
          <a:prstGeom prst="rect">
            <a:avLst/>
          </a:prstGeom>
          <a:solidFill>
            <a:srgbClr val="C3D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31C8B5CE-AE5A-3DA9-A302-F3F9DBEED093}"/>
              </a:ext>
            </a:extLst>
          </p:cNvPr>
          <p:cNvSpPr/>
          <p:nvPr/>
        </p:nvSpPr>
        <p:spPr>
          <a:xfrm>
            <a:off x="4207927" y="3567187"/>
            <a:ext cx="241055" cy="244820"/>
          </a:xfrm>
          <a:prstGeom prst="rect">
            <a:avLst/>
          </a:prstGeom>
          <a:solidFill>
            <a:srgbClr val="C3D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1BA712BE-148E-892D-B872-42B496416B1F}"/>
              </a:ext>
            </a:extLst>
          </p:cNvPr>
          <p:cNvSpPr/>
          <p:nvPr/>
        </p:nvSpPr>
        <p:spPr>
          <a:xfrm>
            <a:off x="4274239" y="3430705"/>
            <a:ext cx="188686" cy="277562"/>
          </a:xfrm>
          <a:prstGeom prst="rect">
            <a:avLst/>
          </a:prstGeom>
          <a:solidFill>
            <a:srgbClr val="C3D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08468CC2-0058-C329-61F3-5B0C9245EF8C}"/>
              </a:ext>
            </a:extLst>
          </p:cNvPr>
          <p:cNvSpPr/>
          <p:nvPr/>
        </p:nvSpPr>
        <p:spPr>
          <a:xfrm>
            <a:off x="4248848" y="3510038"/>
            <a:ext cx="90923" cy="79332"/>
          </a:xfrm>
          <a:prstGeom prst="rect">
            <a:avLst/>
          </a:prstGeom>
          <a:solidFill>
            <a:srgbClr val="C3D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6603D6DF-13FB-24A4-50F0-26A6815C884D}"/>
              </a:ext>
            </a:extLst>
          </p:cNvPr>
          <p:cNvSpPr/>
          <p:nvPr/>
        </p:nvSpPr>
        <p:spPr>
          <a:xfrm>
            <a:off x="4219823" y="3517298"/>
            <a:ext cx="90923" cy="79332"/>
          </a:xfrm>
          <a:prstGeom prst="rect">
            <a:avLst/>
          </a:prstGeom>
          <a:solidFill>
            <a:srgbClr val="C3D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19DAD7CF-F131-69F9-181B-C8261DC9F4E4}"/>
              </a:ext>
            </a:extLst>
          </p:cNvPr>
          <p:cNvGrpSpPr/>
          <p:nvPr/>
        </p:nvGrpSpPr>
        <p:grpSpPr>
          <a:xfrm>
            <a:off x="3634455" y="2955086"/>
            <a:ext cx="1185241" cy="1116000"/>
            <a:chOff x="3634455" y="2955086"/>
            <a:chExt cx="1185241" cy="1116000"/>
          </a:xfrm>
        </p:grpSpPr>
        <p:pic>
          <p:nvPicPr>
            <p:cNvPr id="28" name="Picture 27">
              <a:extLst>
                <a:ext uri="{FF2B5EF4-FFF2-40B4-BE49-F238E27FC236}">
                  <a16:creationId xmlns:a16="http://schemas.microsoft.com/office/drawing/2014/main" id="{FDD5304E-8FA2-B033-B6E2-EDB4575CC4AD}"/>
                </a:ext>
              </a:extLst>
            </p:cNvPr>
            <p:cNvPicPr>
              <a:picLocks noChangeAspect="1"/>
            </p:cNvPicPr>
            <p:nvPr/>
          </p:nvPicPr>
          <p:blipFill>
            <a:blip r:embed="rId14">
              <a:duotone>
                <a:schemeClr val="accent5">
                  <a:shade val="45000"/>
                  <a:satMod val="135000"/>
                </a:schemeClr>
                <a:prstClr val="white"/>
              </a:duotone>
              <a:extLst>
                <a:ext uri="{BEBA8EAE-BF5A-486C-A8C5-ECC9F3942E4B}">
                  <a14:imgProps xmlns:a14="http://schemas.microsoft.com/office/drawing/2010/main">
                    <a14:imgLayer r:embed="rId15">
                      <a14:imgEffect>
                        <a14:backgroundRemoval t="0" b="100000" l="0" r="100000">
                          <a14:foregroundMark x1="65401" y1="56962" x2="65401" y2="56962"/>
                          <a14:foregroundMark x1="51688" y1="78481" x2="51688" y2="78481"/>
                        </a14:backgroundRemoval>
                      </a14:imgEffect>
                      <a14:imgEffect>
                        <a14:saturation sat="0"/>
                      </a14:imgEffect>
                    </a14:imgLayer>
                  </a14:imgProps>
                </a:ext>
              </a:extLst>
            </a:blip>
            <a:stretch>
              <a:fillRect/>
            </a:stretch>
          </p:blipFill>
          <p:spPr>
            <a:xfrm>
              <a:off x="3634455" y="2955086"/>
              <a:ext cx="1116000" cy="1116000"/>
            </a:xfrm>
            <a:prstGeom prst="ellipse">
              <a:avLst/>
            </a:prstGeom>
            <a:solidFill>
              <a:srgbClr val="C3DFF7"/>
            </a:solidFill>
            <a:ln w="63500" cmpd="sng">
              <a:solidFill>
                <a:schemeClr val="accent5">
                  <a:lumMod val="75000"/>
                </a:schemeClr>
              </a:solidFill>
            </a:ln>
          </p:spPr>
        </p:pic>
        <p:pic>
          <p:nvPicPr>
            <p:cNvPr id="20" name="Graphic 19" descr="Food Safety with solid fill">
              <a:extLst>
                <a:ext uri="{FF2B5EF4-FFF2-40B4-BE49-F238E27FC236}">
                  <a16:creationId xmlns:a16="http://schemas.microsoft.com/office/drawing/2014/main" id="{4A24908D-821C-9A27-A2EC-5A52C082C2A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968582" y="3205391"/>
              <a:ext cx="851114" cy="851114"/>
            </a:xfrm>
            <a:prstGeom prst="rect">
              <a:avLst/>
            </a:prstGeom>
          </p:spPr>
        </p:pic>
      </p:grpSp>
      <p:sp>
        <p:nvSpPr>
          <p:cNvPr id="3" name="TextBox 2">
            <a:extLst>
              <a:ext uri="{FF2B5EF4-FFF2-40B4-BE49-F238E27FC236}">
                <a16:creationId xmlns:a16="http://schemas.microsoft.com/office/drawing/2014/main" id="{2F7F39D5-A96A-D2FA-AC59-08E38C2A505F}"/>
              </a:ext>
            </a:extLst>
          </p:cNvPr>
          <p:cNvSpPr txBox="1"/>
          <p:nvPr/>
        </p:nvSpPr>
        <p:spPr>
          <a:xfrm>
            <a:off x="117763" y="2828059"/>
            <a:ext cx="39814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0E1664"/>
                </a:solidFill>
                <a:highlight>
                  <a:srgbClr val="F5E7F6"/>
                </a:highlight>
                <a:latin typeface="Arial"/>
              </a:rPr>
              <a:t>Helping to </a:t>
            </a:r>
            <a:r>
              <a:rPr lang="en-GB" b="1">
                <a:solidFill>
                  <a:srgbClr val="0E1664"/>
                </a:solidFill>
                <a:latin typeface="Arial"/>
              </a:rPr>
              <a:t>get ready for surgery and to heal afterwards.</a:t>
            </a:r>
            <a:r>
              <a:rPr lang="en-US">
                <a:latin typeface="Arial"/>
                <a:cs typeface="Arial"/>
              </a:rPr>
              <a:t>​</a:t>
            </a:r>
            <a:endParaRPr lang="en-US"/>
          </a:p>
        </p:txBody>
      </p:sp>
    </p:spTree>
    <p:extLst>
      <p:ext uri="{BB962C8B-B14F-4D97-AF65-F5344CB8AC3E}">
        <p14:creationId xmlns:p14="http://schemas.microsoft.com/office/powerpoint/2010/main" val="3659236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Newspaper Png Icon - News Paper Logo Icon Clipart (#4545041) - PinClipart"/>
          <p:cNvPicPr>
            <a:picLocks noChangeAspect="1" noChangeArrowheads="1"/>
          </p:cNvPicPr>
          <p:nvPr/>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backgroundRemoval t="637" b="100000" l="2110" r="100000">
                        <a14:foregroundMark x1="45781" y1="18259" x2="45781" y2="18259"/>
                        <a14:foregroundMark x1="8439" y1="54777" x2="8439" y2="54777"/>
                        <a14:foregroundMark x1="33122" y1="49469" x2="33122" y2="49469"/>
                        <a14:foregroundMark x1="32700" y1="56263" x2="32700" y2="56263"/>
                        <a14:foregroundMark x1="33966" y1="62420" x2="33966" y2="62420"/>
                        <a14:foregroundMark x1="33966" y1="69427" x2="33966" y2="69427"/>
                        <a14:foregroundMark x1="33966" y1="75372" x2="33966" y2="75372"/>
                        <a14:foregroundMark x1="65190" y1="62845" x2="65190" y2="62845"/>
                        <a14:foregroundMark x1="64768" y1="69639" x2="64768" y2="69639"/>
                        <a14:foregroundMark x1="65823" y1="75372" x2="65823" y2="75372"/>
                        <a14:foregroundMark x1="90928" y1="61996" x2="90928" y2="61996"/>
                      </a14:backgroundRemoval>
                    </a14:imgEffect>
                  </a14:imgLayer>
                </a14:imgProps>
              </a:ext>
              <a:ext uri="{28A0092B-C50C-407E-A947-70E740481C1C}">
                <a14:useLocalDpi xmlns:a14="http://schemas.microsoft.com/office/drawing/2010/main" val="0"/>
              </a:ext>
            </a:extLst>
          </a:blip>
          <a:srcRect/>
          <a:stretch>
            <a:fillRect/>
          </a:stretch>
        </p:blipFill>
        <p:spPr bwMode="auto">
          <a:xfrm>
            <a:off x="203344" y="5650310"/>
            <a:ext cx="989252" cy="977291"/>
          </a:xfrm>
          <a:prstGeom prst="ellipse">
            <a:avLst/>
          </a:prstGeom>
          <a:noFill/>
          <a:ln w="6350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26827" y="1821286"/>
            <a:ext cx="10811002" cy="4247317"/>
          </a:xfrm>
          <a:prstGeom prst="rect">
            <a:avLst/>
          </a:prstGeom>
          <a:noFill/>
        </p:spPr>
        <p:txBody>
          <a:bodyPr wrap="square" lIns="91440" tIns="45720" rIns="91440" bIns="45720" rtlCol="0" anchor="t">
            <a:spAutoFit/>
          </a:bodyPr>
          <a:lstStyle/>
          <a:p>
            <a:r>
              <a:rPr lang="en-GB" b="1" dirty="0">
                <a:solidFill>
                  <a:srgbClr val="0E1664"/>
                </a:solidFill>
                <a:latin typeface="Arial"/>
                <a:cs typeface="Arial"/>
              </a:rPr>
              <a:t>Keeping healthy to help get your body ready for the stress of the transplant operation</a:t>
            </a:r>
            <a:endParaRPr lang="en-GB" b="1" dirty="0">
              <a:solidFill>
                <a:srgbClr val="0E1664"/>
              </a:solidFill>
              <a:latin typeface="Arial"/>
              <a:ea typeface="Calibri"/>
              <a:cs typeface="Arial"/>
            </a:endParaRPr>
          </a:p>
          <a:p>
            <a:pPr marL="285750" indent="-285750">
              <a:buFont typeface="Arial"/>
              <a:buChar char="•"/>
            </a:pPr>
            <a:r>
              <a:rPr lang="en-GB" sz="1400" b="1" dirty="0">
                <a:solidFill>
                  <a:srgbClr val="0E1664"/>
                </a:solidFill>
                <a:latin typeface="Arial"/>
                <a:cs typeface="Arial"/>
              </a:rPr>
              <a:t>While you are waiting for your transplant, there are things you can do to help your body get ready for the operation when it happens. This can lower the chances of having complications both during the operation, and as you recover.</a:t>
            </a:r>
            <a:endParaRPr lang="en-GB" sz="1400" b="1" dirty="0">
              <a:solidFill>
                <a:srgbClr val="0E1664"/>
              </a:solidFill>
              <a:latin typeface="Arial"/>
              <a:ea typeface="Calibri"/>
              <a:cs typeface="Arial"/>
            </a:endParaRPr>
          </a:p>
          <a:p>
            <a:pPr marL="285750" indent="-285750">
              <a:buFont typeface="Arial"/>
              <a:buChar char="•"/>
            </a:pPr>
            <a:r>
              <a:rPr lang="en-GB" sz="1400" b="1" dirty="0">
                <a:solidFill>
                  <a:srgbClr val="0E1664"/>
                </a:solidFill>
                <a:latin typeface="Arial"/>
                <a:cs typeface="Arial"/>
              </a:rPr>
              <a:t>Areas you can focus on to help with this include: </a:t>
            </a:r>
            <a:endParaRPr lang="en-GB" sz="1400" b="1" dirty="0">
              <a:solidFill>
                <a:srgbClr val="0E1664"/>
              </a:solidFill>
              <a:latin typeface="Arial"/>
              <a:ea typeface="Calibri"/>
              <a:cs typeface="Arial"/>
            </a:endParaRPr>
          </a:p>
          <a:p>
            <a:pPr marL="514350" lvl="1" indent="-285750">
              <a:buFont typeface="Wingdings"/>
              <a:buChar char="Ø"/>
            </a:pPr>
            <a:r>
              <a:rPr lang="en-GB" sz="1400" b="1" dirty="0">
                <a:solidFill>
                  <a:srgbClr val="0E1664"/>
                </a:solidFill>
                <a:latin typeface="Arial"/>
                <a:cs typeface="Arial"/>
              </a:rPr>
              <a:t>Nutrition (making sure you eat the right types of food– usually high in protein and low in salt, you can ask for advice if you are not sure)</a:t>
            </a:r>
            <a:endParaRPr lang="en-GB" sz="1400" b="1" dirty="0">
              <a:solidFill>
                <a:srgbClr val="0E1664"/>
              </a:solidFill>
              <a:latin typeface="Arial"/>
              <a:ea typeface="Calibri"/>
              <a:cs typeface="Arial"/>
            </a:endParaRPr>
          </a:p>
          <a:p>
            <a:pPr marL="514350" lvl="1" indent="-285750">
              <a:buFont typeface="Wingdings"/>
              <a:buChar char="Ø"/>
            </a:pPr>
            <a:r>
              <a:rPr lang="en-GB" sz="1400" b="1" dirty="0">
                <a:solidFill>
                  <a:srgbClr val="0E1664"/>
                </a:solidFill>
                <a:latin typeface="Arial"/>
                <a:cs typeface="Arial"/>
              </a:rPr>
              <a:t>Avoiding cigarettes, alcohol and drugs. Help may be available for this, ask your team if you are concerned</a:t>
            </a:r>
            <a:endParaRPr lang="en-GB" sz="1400" b="1" dirty="0">
              <a:solidFill>
                <a:srgbClr val="0E1664"/>
              </a:solidFill>
              <a:latin typeface="Arial"/>
              <a:ea typeface="Calibri"/>
              <a:cs typeface="Arial"/>
            </a:endParaRPr>
          </a:p>
          <a:p>
            <a:pPr marL="514350" lvl="1" indent="-285750">
              <a:buFont typeface="Wingdings"/>
              <a:buChar char="Ø"/>
            </a:pPr>
            <a:r>
              <a:rPr lang="en-GB" sz="1400" b="1" dirty="0">
                <a:solidFill>
                  <a:srgbClr val="0E1664"/>
                </a:solidFill>
                <a:latin typeface="Arial"/>
                <a:cs typeface="Arial"/>
              </a:rPr>
              <a:t>Looking after your heart and lung health and building strength. Positive changes (even if only small) can help improve the body’s ability to deal with the transplant operation. A longer walk, quicker pace, extra flight of stairs etc.  You can find examples online of the </a:t>
            </a:r>
            <a:r>
              <a:rPr lang="en-GB" sz="1400" b="1" dirty="0">
                <a:solidFill>
                  <a:srgbClr val="0E1664"/>
                </a:solidFill>
                <a:latin typeface="Arial"/>
                <a:cs typeface="Arial"/>
                <a:hlinkClick r:id="rId5"/>
              </a:rPr>
              <a:t>types of exercises you can try and ideas to help you keep going</a:t>
            </a:r>
            <a:endParaRPr lang="en-GB" sz="1400" b="1" dirty="0">
              <a:solidFill>
                <a:srgbClr val="FF0000"/>
              </a:solidFill>
              <a:latin typeface="Arial"/>
              <a:ea typeface="Calibri" panose="020F0502020204030204"/>
              <a:cs typeface="Arial"/>
            </a:endParaRPr>
          </a:p>
          <a:p>
            <a:pPr marL="514350" lvl="1" indent="-285750">
              <a:buFont typeface="Wingdings"/>
              <a:buChar char="Ø"/>
            </a:pPr>
            <a:r>
              <a:rPr lang="en-GB" sz="1400" b="1" dirty="0">
                <a:solidFill>
                  <a:srgbClr val="0E1664"/>
                </a:solidFill>
                <a:latin typeface="Arial"/>
                <a:cs typeface="Arial"/>
              </a:rPr>
              <a:t>Looking after your wellbeing – talk to people about how you feel. You may wish to include activities like yoga or  being out in the fresh air if you can</a:t>
            </a:r>
          </a:p>
          <a:p>
            <a:pPr marL="285750" indent="-285750">
              <a:buFont typeface="Arial"/>
              <a:buChar char="•"/>
            </a:pPr>
            <a:r>
              <a:rPr lang="en-GB" sz="1400" b="1" dirty="0">
                <a:solidFill>
                  <a:srgbClr val="0E1664"/>
                </a:solidFill>
                <a:latin typeface="Arial"/>
                <a:cs typeface="Arial"/>
              </a:rPr>
              <a:t>Preparing you for what to expect when you have your transplant helping </a:t>
            </a:r>
            <a:r>
              <a:rPr lang="en-GB" sz="1400" b="1" dirty="0">
                <a:solidFill>
                  <a:srgbClr val="0E1664"/>
                </a:solidFill>
                <a:latin typeface="Arial"/>
                <a:ea typeface="Calibri"/>
                <a:cs typeface="Arial"/>
              </a:rPr>
              <a:t>to lower anxiety and supporting you to take an active role in your transplant journey.</a:t>
            </a:r>
          </a:p>
          <a:p>
            <a:endParaRPr lang="en-GB" sz="1400" b="1" dirty="0">
              <a:solidFill>
                <a:srgbClr val="0E1664"/>
              </a:solidFill>
              <a:latin typeface="Arial" panose="020B0604020202020204" pitchFamily="34" charset="0"/>
              <a:ea typeface="Calibri"/>
              <a:cs typeface="Arial" panose="020B0604020202020204" pitchFamily="34" charset="0"/>
            </a:endParaRPr>
          </a:p>
          <a:p>
            <a:r>
              <a:rPr lang="en-GB" sz="1400" b="1" i="1" dirty="0">
                <a:solidFill>
                  <a:srgbClr val="0E1664"/>
                </a:solidFill>
                <a:latin typeface="Arial"/>
                <a:cs typeface="Arial"/>
              </a:rPr>
              <a:t>(Optional) </a:t>
            </a:r>
            <a:r>
              <a:rPr lang="en-GB" sz="1400" b="1" dirty="0">
                <a:solidFill>
                  <a:srgbClr val="0E1664"/>
                </a:solidFill>
                <a:latin typeface="Arial"/>
                <a:cs typeface="Arial"/>
              </a:rPr>
              <a:t>Enhanced recovery shared care plan</a:t>
            </a:r>
            <a:endParaRPr lang="en-GB" sz="1400" b="1" dirty="0">
              <a:solidFill>
                <a:srgbClr val="0E1664"/>
              </a:solidFill>
              <a:latin typeface="Arial"/>
              <a:ea typeface="Calibri"/>
              <a:cs typeface="Arial"/>
            </a:endParaRPr>
          </a:p>
          <a:p>
            <a:r>
              <a:rPr lang="en-GB" sz="1400" b="1" dirty="0">
                <a:solidFill>
                  <a:srgbClr val="0E1664"/>
                </a:solidFill>
                <a:latin typeface="Arial"/>
                <a:cs typeface="Arial"/>
              </a:rPr>
              <a:t>You may be given a</a:t>
            </a:r>
            <a:r>
              <a:rPr lang="en-GB" sz="1400" b="1" kern="100" dirty="0">
                <a:solidFill>
                  <a:srgbClr val="0E1664"/>
                </a:solidFill>
                <a:latin typeface="Arial"/>
                <a:ea typeface="Calibri"/>
                <a:cs typeface="Arial"/>
              </a:rPr>
              <a:t>n enhanced recovery shared care plan</a:t>
            </a:r>
            <a:r>
              <a:rPr lang="en-GB" sz="1400" b="1" dirty="0">
                <a:solidFill>
                  <a:srgbClr val="0E1664"/>
                </a:solidFill>
                <a:latin typeface="Arial"/>
                <a:cs typeface="Arial"/>
              </a:rPr>
              <a:t>, designed to support you whilst you are in hospital. It gives you information about what to expect, as well as encouraging you to record your progress. We hope this will help you to prepare for when you leave hospital, enabling you to have a good understanding of how to   look after yourself at home.   </a:t>
            </a:r>
            <a:endParaRPr lang="en-GB" sz="1400" b="1" dirty="0">
              <a:solidFill>
                <a:srgbClr val="0E1664"/>
              </a:solidFill>
              <a:latin typeface="Arial"/>
              <a:ea typeface="Calibri"/>
              <a:cs typeface="Arial"/>
            </a:endParaRPr>
          </a:p>
        </p:txBody>
      </p:sp>
      <p:grpSp>
        <p:nvGrpSpPr>
          <p:cNvPr id="5" name="Group 4">
            <a:extLst>
              <a:ext uri="{FF2B5EF4-FFF2-40B4-BE49-F238E27FC236}">
                <a16:creationId xmlns:a16="http://schemas.microsoft.com/office/drawing/2014/main" id="{7FA57111-A6AC-2466-FCEB-DA5BE5FD39D2}"/>
              </a:ext>
            </a:extLst>
          </p:cNvPr>
          <p:cNvGrpSpPr/>
          <p:nvPr/>
        </p:nvGrpSpPr>
        <p:grpSpPr>
          <a:xfrm>
            <a:off x="73878" y="2240097"/>
            <a:ext cx="1084487" cy="1027965"/>
            <a:chOff x="509307" y="1695814"/>
            <a:chExt cx="2361083" cy="2324352"/>
          </a:xfrm>
        </p:grpSpPr>
        <p:pic>
          <p:nvPicPr>
            <p:cNvPr id="19" name="Picture 2" descr="HOME Svg Png Icon Free Download (#416829) - OnlineWebFonts.COM"/>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307" y="1695814"/>
              <a:ext cx="2361083" cy="22465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Exercise Icons - PNG &amp; Vector - Free Icons and PNG Backgrounds"/>
            <p:cNvPicPr>
              <a:picLocks noChangeAspect="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94021" y="3440321"/>
              <a:ext cx="612041" cy="579845"/>
            </a:xfrm>
            <a:prstGeom prst="rect">
              <a:avLst/>
            </a:prstGeom>
            <a:noFill/>
            <a:ln>
              <a:noFill/>
            </a:ln>
          </p:spPr>
        </p:pic>
        <p:pic>
          <p:nvPicPr>
            <p:cNvPr id="15" name="Picture 14" descr="Cardio, exercise, fitness, health, heart, pulse, pulse ..."/>
            <p:cNvPicPr>
              <a:picLocks noChangeAspect="1"/>
            </p:cNvPicPr>
            <p:nvPr/>
          </p:nvPicPr>
          <p:blipFill rotWithShape="1">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t="19835" b="9865"/>
            <a:stretch/>
          </p:blipFill>
          <p:spPr bwMode="auto">
            <a:xfrm>
              <a:off x="1068111" y="3153658"/>
              <a:ext cx="430448" cy="286663"/>
            </a:xfrm>
            <a:prstGeom prst="rect">
              <a:avLst/>
            </a:prstGeom>
            <a:noFill/>
            <a:ln>
              <a:noFill/>
            </a:ln>
            <a:extLst>
              <a:ext uri="{53640926-AAD7-44D8-BBD7-CCE9431645EC}">
                <a14:shadowObscured xmlns:a14="http://schemas.microsoft.com/office/drawing/2010/main"/>
              </a:ext>
            </a:extLst>
          </p:spPr>
        </p:pic>
      </p:grpSp>
      <p:grpSp>
        <p:nvGrpSpPr>
          <p:cNvPr id="3" name="Group 2">
            <a:extLst>
              <a:ext uri="{FF2B5EF4-FFF2-40B4-BE49-F238E27FC236}">
                <a16:creationId xmlns:a16="http://schemas.microsoft.com/office/drawing/2014/main" id="{B17D5095-665D-0AB6-3D7D-58B85BB03655}"/>
              </a:ext>
            </a:extLst>
          </p:cNvPr>
          <p:cNvGrpSpPr/>
          <p:nvPr/>
        </p:nvGrpSpPr>
        <p:grpSpPr>
          <a:xfrm>
            <a:off x="121829" y="130050"/>
            <a:ext cx="11916000" cy="1512000"/>
            <a:chOff x="121829" y="130050"/>
            <a:chExt cx="11916000" cy="1512000"/>
          </a:xfrm>
        </p:grpSpPr>
        <p:grpSp>
          <p:nvGrpSpPr>
            <p:cNvPr id="6" name="Group 5">
              <a:extLst>
                <a:ext uri="{FF2B5EF4-FFF2-40B4-BE49-F238E27FC236}">
                  <a16:creationId xmlns:a16="http://schemas.microsoft.com/office/drawing/2014/main" id="{307E819F-A5D6-887A-8C7B-3C47EA9C5A83}"/>
                </a:ext>
              </a:extLst>
            </p:cNvPr>
            <p:cNvGrpSpPr/>
            <p:nvPr/>
          </p:nvGrpSpPr>
          <p:grpSpPr>
            <a:xfrm>
              <a:off x="121829" y="130050"/>
              <a:ext cx="11916000" cy="1512000"/>
              <a:chOff x="138000" y="175690"/>
              <a:chExt cx="11916000" cy="1512000"/>
            </a:xfrm>
          </p:grpSpPr>
          <p:sp>
            <p:nvSpPr>
              <p:cNvPr id="9" name="Rounded Rectangle 9">
                <a:extLst>
                  <a:ext uri="{FF2B5EF4-FFF2-40B4-BE49-F238E27FC236}">
                    <a16:creationId xmlns:a16="http://schemas.microsoft.com/office/drawing/2014/main" id="{C92F5431-3C82-0ABD-4709-FC07CDF2FA81}"/>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12" name="Picture 4" descr="A blue and white logo&#10;&#10;Description automatically generated">
                <a:extLst>
                  <a:ext uri="{FF2B5EF4-FFF2-40B4-BE49-F238E27FC236}">
                    <a16:creationId xmlns:a16="http://schemas.microsoft.com/office/drawing/2014/main" id="{B1B8D977-AC87-6C33-384B-96EEE7A6A2A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9">
                <a:extLst>
                  <a:ext uri="{FF2B5EF4-FFF2-40B4-BE49-F238E27FC236}">
                    <a16:creationId xmlns:a16="http://schemas.microsoft.com/office/drawing/2014/main" id="{1B93342E-E4E2-C17F-8A3C-768E7F191997}"/>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8" name="Rectangle 7">
              <a:extLst>
                <a:ext uri="{FF2B5EF4-FFF2-40B4-BE49-F238E27FC236}">
                  <a16:creationId xmlns:a16="http://schemas.microsoft.com/office/drawing/2014/main" id="{37DCA27D-CCDD-7F40-D2BC-B0493F151BD0}"/>
                </a:ext>
              </a:extLst>
            </p:cNvPr>
            <p:cNvSpPr/>
            <p:nvPr/>
          </p:nvSpPr>
          <p:spPr>
            <a:xfrm>
              <a:off x="4927714" y="411085"/>
              <a:ext cx="440753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Staying well and preparing for transplant</a:t>
              </a:r>
              <a:endParaRPr lang="en-US" sz="2000">
                <a:solidFill>
                  <a:schemeClr val="accent1">
                    <a:lumMod val="75000"/>
                  </a:schemeClr>
                </a:solidFill>
                <a:cs typeface="Calibri"/>
              </a:endParaRPr>
            </a:p>
          </p:txBody>
        </p:sp>
      </p:grpSp>
      <p:pic>
        <p:nvPicPr>
          <p:cNvPr id="16" name="Picture 15" descr="Image result for nhsbt leeds">
            <a:extLst>
              <a:ext uri="{FF2B5EF4-FFF2-40B4-BE49-F238E27FC236}">
                <a16:creationId xmlns:a16="http://schemas.microsoft.com/office/drawing/2014/main" id="{76D6E70D-9421-FAEE-6DEE-311C0EB7CBFC}"/>
              </a:ext>
            </a:extLst>
          </p:cNvPr>
          <p:cNvPicPr>
            <a:picLocks noChangeAspect="1"/>
          </p:cNvPicPr>
          <p:nvPr/>
        </p:nvPicPr>
        <p:blipFill rotWithShape="1">
          <a:blip r:embed="rId10"/>
          <a:srcRect l="2847" t="25767" r="7117" b="23926"/>
          <a:stretch/>
        </p:blipFill>
        <p:spPr>
          <a:xfrm>
            <a:off x="9515293" y="411085"/>
            <a:ext cx="2469859" cy="801302"/>
          </a:xfrm>
          <a:prstGeom prst="rect">
            <a:avLst/>
          </a:prstGeom>
        </p:spPr>
      </p:pic>
      <p:sp>
        <p:nvSpPr>
          <p:cNvPr id="17" name="Rectangle 16">
            <a:extLst>
              <a:ext uri="{FF2B5EF4-FFF2-40B4-BE49-F238E27FC236}">
                <a16:creationId xmlns:a16="http://schemas.microsoft.com/office/drawing/2014/main" id="{5A9F6778-F5F4-1511-2E08-76E6FDCE2D68}"/>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6966539"/>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33AEAF-9BEC-00AF-6CC4-369442AAA0D1}"/>
              </a:ext>
            </a:extLst>
          </p:cNvPr>
          <p:cNvSpPr txBox="1"/>
          <p:nvPr/>
        </p:nvSpPr>
        <p:spPr>
          <a:xfrm>
            <a:off x="1519242" y="1791302"/>
            <a:ext cx="10332784" cy="412420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82870"/>
                </a:solidFill>
                <a:effectLst/>
                <a:uLnTx/>
                <a:uFillTx/>
                <a:latin typeface="Arial" panose="020B0604020202020204" pitchFamily="34" charset="0"/>
                <a:cs typeface="Arial" panose="020B0604020202020204" pitchFamily="34" charset="0"/>
              </a:rPr>
              <a:t>The way we manage eating and drinking just before and in the first few days after transplant</a:t>
            </a:r>
            <a:endParaRPr kumimoji="0" lang="en-GB" sz="2400" b="1" i="0" u="none" strike="noStrike" kern="1200" cap="none" spc="0" normalizeH="0" baseline="0" noProof="0">
              <a:ln>
                <a:noFill/>
              </a:ln>
              <a:solidFill>
                <a:srgbClr val="182870"/>
              </a:solidFill>
              <a:effectLst/>
              <a:uLnTx/>
              <a:uFillTx/>
              <a:latin typeface="Arial" panose="020B0604020202020204" pitchFamily="34" charset="0"/>
              <a:ea typeface="Calibri"/>
              <a:cs typeface="Arial" panose="020B0604020202020204" pitchFamily="34" charset="0"/>
            </a:endParaRPr>
          </a:p>
          <a:p>
            <a:pPr>
              <a:defRPr/>
            </a:pPr>
            <a:r>
              <a:rPr kumimoji="0" lang="en-GB" b="1" i="0" u="none" strike="noStrike" kern="1200" cap="none" spc="0" normalizeH="0" baseline="0" noProof="0">
                <a:ln>
                  <a:noFill/>
                </a:ln>
                <a:solidFill>
                  <a:srgbClr val="182870"/>
                </a:solidFill>
                <a:effectLst/>
                <a:uLnTx/>
                <a:uFillTx/>
                <a:latin typeface="Calibri" panose="020F0502020204030204"/>
                <a:ea typeface="+mn-ea"/>
                <a:cs typeface="Calibri"/>
              </a:rPr>
              <a:t>It is important to have enough fluids to keep you hydrated, but we also know that too much fluid can slow down your recovery. You need to fast before the operation but doing it for too long may be unhelpful. </a:t>
            </a:r>
            <a:endParaRPr kumimoji="0" lang="en-GB" b="1" i="0" u="none" strike="noStrike" kern="1200" cap="none" spc="0" normalizeH="0" baseline="0" noProof="0">
              <a:ln>
                <a:noFill/>
              </a:ln>
              <a:solidFill>
                <a:srgbClr val="182870"/>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1" i="0" u="none" strike="noStrike" kern="1200" cap="none" spc="0" normalizeH="0" baseline="0" noProof="0">
              <a:ln>
                <a:noFill/>
              </a:ln>
              <a:solidFill>
                <a:srgbClr val="182870"/>
              </a:solidFill>
              <a:effectLst/>
              <a:uLnTx/>
              <a:uFillTx/>
              <a:latin typeface="Calibri" panose="020F0502020204030204"/>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rPr>
              <a:t>You will need to not eat anything for around 6 hours before the operation.</a:t>
            </a:r>
            <a:endParaRPr lang="en-GB" sz="1600" b="1">
              <a:solidFill>
                <a:srgbClr val="182870"/>
              </a:solidFill>
              <a:latin typeface="Calibri" panose="020F0502020204030204"/>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rPr>
              <a:t>You may be able to sip water until you go to theatre. This is called ‘sip 'til send’. Ask the team about this.</a:t>
            </a:r>
            <a:endParaRPr lang="en-GB" sz="1600">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rPr>
              <a:t>You may also be given a special 'carbohydrate drink' before your transplant.</a:t>
            </a:r>
            <a:r>
              <a:rPr lang="en-GB" sz="1600" b="1">
                <a:solidFill>
                  <a:srgbClr val="182870"/>
                </a:solidFill>
              </a:rPr>
              <a:t> Ask the team about this</a:t>
            </a:r>
            <a:endParaRPr lang="en-GB" sz="1600" b="1">
              <a:solidFill>
                <a:srgbClr val="182870"/>
              </a:solidFill>
              <a:latin typeface="Calibri" panose="020F0502020204030204"/>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rPr>
              <a:t>When you wake up after the operation, you</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will </a:t>
            </a:r>
            <a:r>
              <a:rPr lang="en-GB" sz="1600" b="1">
                <a:solidFill>
                  <a:srgbClr val="182870"/>
                </a:solidFill>
                <a:latin typeface="Calibri" panose="020F0502020204030204"/>
              </a:rPr>
              <a:t>usually be</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encouraged to start drinking </a:t>
            </a:r>
            <a:r>
              <a:rPr lang="en-GB" sz="1600" b="1">
                <a:solidFill>
                  <a:srgbClr val="182870"/>
                </a:solidFill>
                <a:latin typeface="Calibri" panose="020F0502020204030204"/>
              </a:rPr>
              <a:t>again as</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soon as you feel able.</a:t>
            </a:r>
            <a:r>
              <a:rPr lang="en-GB" sz="1600" b="1">
                <a:solidFill>
                  <a:srgbClr val="182870"/>
                </a:solidFill>
                <a:latin typeface="Calibri" panose="020F0502020204030204"/>
              </a:rPr>
              <a:t> The</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transplant team will aim to stop your drip (intravenous fluids) as soon as possible. If the plan isn't clear, you can ask them about this.</a:t>
            </a:r>
            <a:endParaRPr lang="en-GB" sz="1600" b="1" i="0" u="none" strike="noStrike" kern="1200" cap="none" spc="0" normalizeH="0" baseline="0" noProof="0">
              <a:ln>
                <a:noFill/>
              </a:ln>
              <a:solidFill>
                <a:srgbClr val="182870"/>
              </a:solidFill>
              <a:effectLst/>
              <a:uLnTx/>
              <a:uFillTx/>
              <a:latin typeface="Calibri" panose="020F0502020204030204"/>
              <a:ea typeface="Calibri"/>
              <a:cs typeface="Calibri"/>
            </a:endParaRPr>
          </a:p>
          <a:p>
            <a:pPr marL="285750" indent="-285750">
              <a:buFont typeface="Arial" panose="020B0604020202020204" pitchFamily="34" charset="0"/>
              <a:buChar char="•"/>
              <a:defRPr/>
            </a:pP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The team will guide you about how much to try to </a:t>
            </a:r>
            <a:r>
              <a:rPr lang="en-GB" sz="1600" b="1">
                <a:solidFill>
                  <a:srgbClr val="182870"/>
                </a:solidFill>
                <a:latin typeface="Calibri" panose="020F0502020204030204"/>
              </a:rPr>
              <a:t>eat and drink</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each day. Some patients can find this difficult</a:t>
            </a:r>
            <a:r>
              <a:rPr lang="en-GB" sz="1600" b="1">
                <a:solidFill>
                  <a:srgbClr val="182870"/>
                </a:solidFill>
                <a:latin typeface="Calibri" panose="020F0502020204030204"/>
              </a:rPr>
              <a:t>.</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If you are struggling, </a:t>
            </a:r>
            <a:r>
              <a:rPr lang="en-GB" sz="1600" b="1">
                <a:solidFill>
                  <a:srgbClr val="182870"/>
                </a:solidFill>
                <a:latin typeface="Calibri" panose="020F0502020204030204"/>
              </a:rPr>
              <a:t>it's important to let the</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nurses</a:t>
            </a:r>
            <a:r>
              <a:rPr lang="en-GB" sz="1600" b="1">
                <a:solidFill>
                  <a:srgbClr val="182870"/>
                </a:solidFill>
                <a:latin typeface="Calibri" panose="020F0502020204030204"/>
              </a:rPr>
              <a:t> know</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mn-cs"/>
              </a:rPr>
              <a:t>. </a:t>
            </a:r>
            <a:endParaRPr lang="en-GB" sz="1600" b="1" i="0" u="none" strike="noStrike" kern="1200" cap="none" spc="0" normalizeH="0" baseline="0" noProof="0">
              <a:ln>
                <a:noFill/>
              </a:ln>
              <a:solidFill>
                <a:srgbClr val="182870"/>
              </a:solidFill>
              <a:effectLst/>
              <a:uLnTx/>
              <a:uFillTx/>
              <a:latin typeface="Calibri" panose="020F0502020204030204"/>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ea typeface="Calibri"/>
                <a:cs typeface="Calibri"/>
              </a:rPr>
              <a:t>Keeping track of your food and fluid intake will help guide your recovery and flag up if you need help.</a:t>
            </a:r>
            <a:endParaRPr lang="en-GB" sz="1600" b="1" i="0" u="none" strike="noStrike" kern="1200" cap="none" spc="0" normalizeH="0" baseline="0" noProof="0">
              <a:ln>
                <a:noFill/>
              </a:ln>
              <a:solidFill>
                <a:srgbClr val="182870"/>
              </a:solidFill>
              <a:effectLst/>
              <a:uLnTx/>
              <a:uFillTx/>
              <a:latin typeface="Calibri" panose="020F0502020204030204"/>
              <a:ea typeface="Calibri"/>
              <a:cs typeface="Calibri"/>
            </a:endParaRPr>
          </a:p>
          <a:p>
            <a:pPr marL="285750" indent="-285750">
              <a:buFont typeface="Arial" panose="020B0604020202020204" pitchFamily="34" charset="0"/>
              <a:buChar char="•"/>
              <a:defRPr/>
            </a:pPr>
            <a:r>
              <a:rPr lang="en-GB" sz="1600" b="1">
                <a:solidFill>
                  <a:srgbClr val="182870"/>
                </a:solidFill>
                <a:latin typeface="Calibri" panose="020F0502020204030204"/>
                <a:cs typeface="Calibri" panose="020F0502020204030204"/>
              </a:rPr>
              <a:t>The shared</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Calibri" panose="020F0502020204030204"/>
              </a:rPr>
              <a:t> </a:t>
            </a:r>
            <a:r>
              <a:rPr lang="en-GB" sz="1600" b="1">
                <a:solidFill>
                  <a:srgbClr val="182870"/>
                </a:solidFill>
                <a:latin typeface="Calibri" panose="020F0502020204030204"/>
                <a:cs typeface="Calibri" panose="020F0502020204030204"/>
              </a:rPr>
              <a:t>care plan can </a:t>
            </a:r>
            <a:r>
              <a:rPr kumimoji="0" lang="en-GB" sz="1600" b="1" i="0" u="none" strike="noStrike" kern="1200" cap="none" spc="0" normalizeH="0" baseline="0" noProof="0">
                <a:ln>
                  <a:noFill/>
                </a:ln>
                <a:solidFill>
                  <a:srgbClr val="182870"/>
                </a:solidFill>
                <a:effectLst/>
                <a:uLnTx/>
                <a:uFillTx/>
                <a:latin typeface="Calibri" panose="020F0502020204030204"/>
                <a:ea typeface="+mn-ea"/>
                <a:cs typeface="Calibri" panose="020F0502020204030204"/>
              </a:rPr>
              <a:t>help you to record</a:t>
            </a:r>
            <a:r>
              <a:rPr lang="en-GB" sz="1600" b="1">
                <a:solidFill>
                  <a:srgbClr val="182870"/>
                </a:solidFill>
                <a:latin typeface="Calibri" panose="020F0502020204030204"/>
                <a:cs typeface="Calibri" panose="020F0502020204030204"/>
              </a:rPr>
              <a:t> what you are eating (you can ask someone to help you fill it in)</a:t>
            </a:r>
            <a:endParaRPr lang="en-GB" sz="1600" b="1" i="0" u="none" strike="noStrike" kern="1200" cap="none" spc="0" normalizeH="0" baseline="0" noProof="0">
              <a:ln>
                <a:noFill/>
              </a:ln>
              <a:solidFill>
                <a:srgbClr val="182870"/>
              </a:solidFill>
              <a:effectLst/>
              <a:uLnTx/>
              <a:uFillTx/>
              <a:latin typeface="Calibri" panose="020F0502020204030204"/>
              <a:ea typeface="Calibri"/>
              <a:cs typeface="Calibri"/>
            </a:endParaRPr>
          </a:p>
        </p:txBody>
      </p:sp>
      <p:grpSp>
        <p:nvGrpSpPr>
          <p:cNvPr id="5" name="Group 4">
            <a:extLst>
              <a:ext uri="{FF2B5EF4-FFF2-40B4-BE49-F238E27FC236}">
                <a16:creationId xmlns:a16="http://schemas.microsoft.com/office/drawing/2014/main" id="{ADB141ED-1887-0B10-556D-C2A977563420}"/>
              </a:ext>
            </a:extLst>
          </p:cNvPr>
          <p:cNvGrpSpPr/>
          <p:nvPr/>
        </p:nvGrpSpPr>
        <p:grpSpPr>
          <a:xfrm>
            <a:off x="138000" y="83642"/>
            <a:ext cx="11916000" cy="1512000"/>
            <a:chOff x="121829" y="130050"/>
            <a:chExt cx="11916000" cy="1512000"/>
          </a:xfrm>
        </p:grpSpPr>
        <p:grpSp>
          <p:nvGrpSpPr>
            <p:cNvPr id="6" name="Group 5">
              <a:extLst>
                <a:ext uri="{FF2B5EF4-FFF2-40B4-BE49-F238E27FC236}">
                  <a16:creationId xmlns:a16="http://schemas.microsoft.com/office/drawing/2014/main" id="{3A3925AE-5864-F57C-03EB-74ABFA45CEE6}"/>
                </a:ext>
              </a:extLst>
            </p:cNvPr>
            <p:cNvGrpSpPr/>
            <p:nvPr/>
          </p:nvGrpSpPr>
          <p:grpSpPr>
            <a:xfrm>
              <a:off x="121829" y="130050"/>
              <a:ext cx="11916000" cy="1512000"/>
              <a:chOff x="138000" y="175690"/>
              <a:chExt cx="11916000" cy="1512000"/>
            </a:xfrm>
          </p:grpSpPr>
          <p:sp>
            <p:nvSpPr>
              <p:cNvPr id="8" name="Rounded Rectangle 9">
                <a:extLst>
                  <a:ext uri="{FF2B5EF4-FFF2-40B4-BE49-F238E27FC236}">
                    <a16:creationId xmlns:a16="http://schemas.microsoft.com/office/drawing/2014/main" id="{3FBF93EA-9234-BD88-CBBA-4AC66A451D3E}"/>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9" name="Picture 4" descr="A blue and white logo&#10;&#10;Description automatically generated">
                <a:extLst>
                  <a:ext uri="{FF2B5EF4-FFF2-40B4-BE49-F238E27FC236}">
                    <a16:creationId xmlns:a16="http://schemas.microsoft.com/office/drawing/2014/main" id="{A8E5CD00-B0F0-C7EC-1DA3-9975D51337F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9">
                <a:extLst>
                  <a:ext uri="{FF2B5EF4-FFF2-40B4-BE49-F238E27FC236}">
                    <a16:creationId xmlns:a16="http://schemas.microsoft.com/office/drawing/2014/main" id="{F3D3EA35-3088-3126-EF3A-AC54EEECC222}"/>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7" name="Rectangle 6">
              <a:extLst>
                <a:ext uri="{FF2B5EF4-FFF2-40B4-BE49-F238E27FC236}">
                  <a16:creationId xmlns:a16="http://schemas.microsoft.com/office/drawing/2014/main" id="{CD0EE3F4-D705-D02B-6F40-0E6DA9ED86B2}"/>
                </a:ext>
              </a:extLst>
            </p:cNvPr>
            <p:cNvSpPr/>
            <p:nvPr/>
          </p:nvSpPr>
          <p:spPr>
            <a:xfrm>
              <a:off x="5060551" y="457493"/>
              <a:ext cx="4283664"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Eating and drinking well to around the time of transplant</a:t>
              </a:r>
              <a:endParaRPr lang="en-GB" sz="2000" b="1">
                <a:solidFill>
                  <a:schemeClr val="accent1">
                    <a:lumMod val="75000"/>
                  </a:schemeClr>
                </a:solidFill>
                <a:latin typeface="Calibri" panose="020F0502020204030204"/>
                <a:ea typeface="Calibri"/>
                <a:cs typeface="Calibri"/>
              </a:endParaRPr>
            </a:p>
          </p:txBody>
        </p:sp>
      </p:grpSp>
      <p:sp>
        <p:nvSpPr>
          <p:cNvPr id="15" name="Rectangle 14">
            <a:extLst>
              <a:ext uri="{FF2B5EF4-FFF2-40B4-BE49-F238E27FC236}">
                <a16:creationId xmlns:a16="http://schemas.microsoft.com/office/drawing/2014/main" id="{5690487D-ACB7-D50D-C7C4-9FDE20898CD5}"/>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6CAB0EAA-3257-A3D4-DED4-6141C996152A}"/>
              </a:ext>
            </a:extLst>
          </p:cNvPr>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0" b="100000" l="0" r="100000">
                        <a14:foregroundMark x1="65401" y1="56962" x2="65401" y2="56962"/>
                        <a14:foregroundMark x1="51688" y1="78481" x2="51688" y2="78481"/>
                      </a14:backgroundRemoval>
                    </a14:imgEffect>
                    <a14:imgEffect>
                      <a14:saturation sat="0"/>
                    </a14:imgEffect>
                  </a14:imgLayer>
                </a14:imgProps>
              </a:ext>
            </a:extLst>
          </a:blip>
          <a:stretch>
            <a:fillRect/>
          </a:stretch>
        </p:blipFill>
        <p:spPr>
          <a:xfrm>
            <a:off x="201621" y="1887555"/>
            <a:ext cx="1116000" cy="1116000"/>
          </a:xfrm>
          <a:prstGeom prst="ellipse">
            <a:avLst/>
          </a:prstGeom>
          <a:solidFill>
            <a:srgbClr val="C3DFF7"/>
          </a:solidFill>
          <a:ln w="63500" cmpd="sng">
            <a:solidFill>
              <a:schemeClr val="accent5">
                <a:lumMod val="75000"/>
              </a:schemeClr>
            </a:solidFill>
          </a:ln>
        </p:spPr>
      </p:pic>
      <p:pic>
        <p:nvPicPr>
          <p:cNvPr id="17" name="Picture 16" descr="Image result for nhsbt leeds">
            <a:extLst>
              <a:ext uri="{FF2B5EF4-FFF2-40B4-BE49-F238E27FC236}">
                <a16:creationId xmlns:a16="http://schemas.microsoft.com/office/drawing/2014/main" id="{62990DBD-5F3A-5862-4D38-B83A8026ADC0}"/>
              </a:ext>
            </a:extLst>
          </p:cNvPr>
          <p:cNvPicPr>
            <a:picLocks noChangeAspect="1"/>
          </p:cNvPicPr>
          <p:nvPr/>
        </p:nvPicPr>
        <p:blipFill rotWithShape="1">
          <a:blip r:embed="rId5"/>
          <a:srcRect l="2847" t="25767" r="7117" b="23926"/>
          <a:stretch/>
        </p:blipFill>
        <p:spPr>
          <a:xfrm>
            <a:off x="9515293" y="411085"/>
            <a:ext cx="2469859" cy="801302"/>
          </a:xfrm>
          <a:prstGeom prst="rect">
            <a:avLst/>
          </a:prstGeom>
        </p:spPr>
      </p:pic>
    </p:spTree>
    <p:extLst>
      <p:ext uri="{BB962C8B-B14F-4D97-AF65-F5344CB8AC3E}">
        <p14:creationId xmlns:p14="http://schemas.microsoft.com/office/powerpoint/2010/main" val="3215491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442910" y="1998742"/>
            <a:ext cx="10501479" cy="4293483"/>
          </a:xfrm>
          <a:prstGeom prst="rect">
            <a:avLst/>
          </a:prstGeom>
          <a:noFill/>
        </p:spPr>
        <p:txBody>
          <a:bodyPr wrap="square" lIns="91440" tIns="45720" rIns="91440" bIns="45720" rtlCol="0" anchor="t">
            <a:spAutoFit/>
          </a:bodyPr>
          <a:lstStyle/>
          <a:p>
            <a:pPr>
              <a:spcAft>
                <a:spcPts val="600"/>
              </a:spcAft>
            </a:pPr>
            <a:r>
              <a:rPr lang="en-GB" sz="2000" b="1">
                <a:solidFill>
                  <a:srgbClr val="182870"/>
                </a:solidFill>
                <a:latin typeface="Arial" panose="020B0604020202020204" pitchFamily="34" charset="0"/>
                <a:cs typeface="Arial" panose="020B0604020202020204" pitchFamily="34" charset="0"/>
              </a:rPr>
              <a:t>The way we manage pain to keep you comfortable and to minimise side effects from drugs.</a:t>
            </a:r>
            <a:r>
              <a:rPr lang="en-GB" sz="2400" b="1">
                <a:solidFill>
                  <a:srgbClr val="182870"/>
                </a:solidFill>
                <a:latin typeface="Arial" panose="020B0604020202020204" pitchFamily="34" charset="0"/>
                <a:cs typeface="Arial" panose="020B0604020202020204" pitchFamily="34" charset="0"/>
              </a:rPr>
              <a:t> </a:t>
            </a:r>
            <a:r>
              <a:rPr lang="en-GB" sz="2000" b="1">
                <a:solidFill>
                  <a:srgbClr val="182870"/>
                </a:solidFill>
                <a:latin typeface="Arial" panose="020B0604020202020204" pitchFamily="34" charset="0"/>
                <a:cs typeface="Arial" panose="020B0604020202020204" pitchFamily="34" charset="0"/>
              </a:rPr>
              <a:t> </a:t>
            </a:r>
            <a:endParaRPr lang="en-GB" sz="2000" b="1">
              <a:solidFill>
                <a:srgbClr val="182870"/>
              </a:solidFill>
              <a:ea typeface="Calibri" panose="020F0502020204030204"/>
              <a:cs typeface="Calibri" panose="020F0502020204030204"/>
            </a:endParaRPr>
          </a:p>
          <a:p>
            <a:pPr marL="342900" indent="-342900">
              <a:buFont typeface="Arial,Sans-Serif"/>
              <a:buChar char="•"/>
            </a:pPr>
            <a:r>
              <a:rPr lang="en-GB" sz="1400" b="1">
                <a:solidFill>
                  <a:srgbClr val="182870"/>
                </a:solidFill>
                <a:latin typeface="Arial"/>
                <a:ea typeface="Calibri" panose="020F0502020204030204"/>
                <a:cs typeface="Arial"/>
              </a:rPr>
              <a:t>After a liver transplant operation, it is expected that you will have some discomfort, particularly around your wound as you recover. There are lots of ways the team can support you to make sure this is as manageable as possible. </a:t>
            </a:r>
            <a:endParaRPr lang="en-US" sz="1400">
              <a:solidFill>
                <a:srgbClr val="182870"/>
              </a:solidFill>
              <a:latin typeface="Arial"/>
              <a:ea typeface="Calibri" panose="020F0502020204030204"/>
              <a:cs typeface="Arial"/>
            </a:endParaRPr>
          </a:p>
          <a:p>
            <a:pPr marL="342900" indent="-342900">
              <a:buFont typeface="Arial"/>
              <a:buChar char="•"/>
            </a:pPr>
            <a:r>
              <a:rPr lang="en-GB" sz="1400" b="1">
                <a:solidFill>
                  <a:srgbClr val="182870"/>
                </a:solidFill>
                <a:latin typeface="Arial"/>
                <a:ea typeface="Calibri" panose="020F0502020204030204"/>
                <a:cs typeface="Arial"/>
              </a:rPr>
              <a:t>You can use these three questions to guide you;</a:t>
            </a:r>
            <a:endParaRPr lang="en-GB" sz="1400">
              <a:solidFill>
                <a:srgbClr val="182870"/>
              </a:solidFill>
              <a:latin typeface="Arial"/>
              <a:ea typeface="Calibri" panose="020F0502020204030204"/>
              <a:cs typeface="Arial"/>
            </a:endParaRPr>
          </a:p>
          <a:p>
            <a:pPr marL="800100" lvl="1" indent="-342900">
              <a:buFont typeface="Courier New"/>
              <a:buChar char="o"/>
            </a:pPr>
            <a:r>
              <a:rPr lang="en-GB" sz="1400" b="1">
                <a:solidFill>
                  <a:srgbClr val="182870"/>
                </a:solidFill>
                <a:latin typeface="Arial"/>
                <a:ea typeface="Calibri" panose="020F0502020204030204"/>
                <a:cs typeface="Arial"/>
              </a:rPr>
              <a:t>Can you cough?</a:t>
            </a:r>
            <a:endParaRPr lang="en-GB" sz="1400">
              <a:solidFill>
                <a:srgbClr val="182870"/>
              </a:solidFill>
              <a:latin typeface="Arial"/>
              <a:ea typeface="Calibri" panose="020F0502020204030204"/>
              <a:cs typeface="Arial"/>
            </a:endParaRPr>
          </a:p>
          <a:p>
            <a:pPr marL="800100" lvl="1" indent="-342900">
              <a:buFont typeface="Courier New"/>
              <a:buChar char="o"/>
            </a:pPr>
            <a:r>
              <a:rPr lang="en-GB" sz="1400" b="1">
                <a:solidFill>
                  <a:srgbClr val="182870"/>
                </a:solidFill>
                <a:latin typeface="Arial"/>
                <a:ea typeface="Calibri" panose="020F0502020204030204"/>
                <a:cs typeface="Arial"/>
              </a:rPr>
              <a:t>Can you take deep breaths?</a:t>
            </a:r>
            <a:endParaRPr lang="en-GB" sz="1400">
              <a:solidFill>
                <a:srgbClr val="182870"/>
              </a:solidFill>
              <a:latin typeface="Arial"/>
              <a:ea typeface="Calibri" panose="020F0502020204030204"/>
              <a:cs typeface="Arial"/>
            </a:endParaRPr>
          </a:p>
          <a:p>
            <a:pPr marL="800100" lvl="1" indent="-342900">
              <a:buFont typeface="Courier New"/>
              <a:buChar char="o"/>
            </a:pPr>
            <a:r>
              <a:rPr lang="en-GB" sz="1400" b="1">
                <a:solidFill>
                  <a:srgbClr val="182870"/>
                </a:solidFill>
                <a:latin typeface="Arial"/>
                <a:ea typeface="Calibri" panose="020F0502020204030204"/>
                <a:cs typeface="Arial"/>
              </a:rPr>
              <a:t>Can you move around?</a:t>
            </a:r>
            <a:endParaRPr lang="en-GB" sz="1400">
              <a:solidFill>
                <a:srgbClr val="182870"/>
              </a:solidFill>
              <a:latin typeface="Arial"/>
              <a:ea typeface="Calibri" panose="020F0502020204030204"/>
              <a:cs typeface="Arial"/>
            </a:endParaRPr>
          </a:p>
          <a:p>
            <a:pPr marL="342900" indent="-342900">
              <a:buFont typeface="Arial"/>
              <a:buChar char="•"/>
            </a:pPr>
            <a:r>
              <a:rPr lang="en-GB" sz="1400" b="1">
                <a:solidFill>
                  <a:srgbClr val="182870"/>
                </a:solidFill>
                <a:latin typeface="Arial"/>
                <a:ea typeface="Calibri" panose="020F0502020204030204"/>
                <a:cs typeface="Arial"/>
              </a:rPr>
              <a:t>It is important that you can answer yes to all three questions. Answering no, suggests that your pain is not well controlled. This can lead to complications (such as chest infections) and can slow your recovery. Let the transplant team know if you are finding any of these difficult. After the transplant, your body may feel different, especially around your wound. It can feel swollen and tight.</a:t>
            </a:r>
            <a:r>
              <a:rPr lang="en-GB" sz="1400">
                <a:solidFill>
                  <a:srgbClr val="182870"/>
                </a:solidFill>
                <a:latin typeface="Arial"/>
                <a:ea typeface="Calibri" panose="020F0502020204030204"/>
                <a:cs typeface="Arial"/>
              </a:rPr>
              <a:t> </a:t>
            </a:r>
            <a:r>
              <a:rPr lang="en-GB" sz="1400" b="1">
                <a:solidFill>
                  <a:srgbClr val="182870"/>
                </a:solidFill>
                <a:latin typeface="Arial"/>
                <a:ea typeface="Calibri" panose="020F0502020204030204"/>
                <a:cs typeface="Arial"/>
              </a:rPr>
              <a:t>There are lots of ways we can help you to keep comfortable, including hot and cold packs. </a:t>
            </a:r>
            <a:endParaRPr lang="en-GB" sz="1400" b="1">
              <a:solidFill>
                <a:srgbClr val="182870"/>
              </a:solidFill>
              <a:latin typeface="Arial" panose="020B0604020202020204" pitchFamily="34" charset="0"/>
              <a:ea typeface="Calibri" panose="020F0502020204030204"/>
              <a:cs typeface="Arial" panose="020B0604020202020204" pitchFamily="34" charset="0"/>
            </a:endParaRPr>
          </a:p>
          <a:p>
            <a:pPr marL="342900" indent="-342900">
              <a:buFont typeface="Arial"/>
              <a:buChar char="•"/>
            </a:pPr>
            <a:r>
              <a:rPr lang="en-GB" sz="1400" b="1">
                <a:solidFill>
                  <a:srgbClr val="182870"/>
                </a:solidFill>
                <a:latin typeface="Arial"/>
                <a:ea typeface="Calibri" panose="020F0502020204030204"/>
                <a:cs typeface="Arial"/>
              </a:rPr>
              <a:t>We know that certain types of pain relief called opioids, often give good pain relief, but over time they can build up, leading to unpleasant side effects that can slow your recovery (such as sickness, constipation and drowsiness). We try to keep these kinds of pain relief to a minimum.  For example, you may have a PCA (patient-controlled analgesia button) to begin with, but the team will aim to stop this soon after surgery and offer you other pain relief, with fewer side effects to keep you comfortable. </a:t>
            </a:r>
          </a:p>
        </p:txBody>
      </p:sp>
      <p:pic>
        <p:nvPicPr>
          <p:cNvPr id="4" name="Picture 3" descr="Image result for nhsbt leeds">
            <a:extLst>
              <a:ext uri="{FF2B5EF4-FFF2-40B4-BE49-F238E27FC236}">
                <a16:creationId xmlns:a16="http://schemas.microsoft.com/office/drawing/2014/main" id="{0CD7639C-3C42-44E7-A6FD-E9A71620E57E}"/>
              </a:ext>
            </a:extLst>
          </p:cNvPr>
          <p:cNvPicPr>
            <a:picLocks noChangeAspect="1"/>
          </p:cNvPicPr>
          <p:nvPr/>
        </p:nvPicPr>
        <p:blipFill rotWithShape="1">
          <a:blip r:embed="rId2"/>
          <a:srcRect l="2847" t="25767" r="7117" b="23926"/>
          <a:stretch/>
        </p:blipFill>
        <p:spPr>
          <a:xfrm>
            <a:off x="9474530" y="415098"/>
            <a:ext cx="2469859" cy="801302"/>
          </a:xfrm>
          <a:prstGeom prst="rect">
            <a:avLst/>
          </a:prstGeom>
        </p:spPr>
      </p:pic>
      <p:grpSp>
        <p:nvGrpSpPr>
          <p:cNvPr id="3" name="Group 2">
            <a:extLst>
              <a:ext uri="{FF2B5EF4-FFF2-40B4-BE49-F238E27FC236}">
                <a16:creationId xmlns:a16="http://schemas.microsoft.com/office/drawing/2014/main" id="{88727CCC-9636-0310-C226-6749AED746F0}"/>
              </a:ext>
            </a:extLst>
          </p:cNvPr>
          <p:cNvGrpSpPr/>
          <p:nvPr/>
        </p:nvGrpSpPr>
        <p:grpSpPr>
          <a:xfrm>
            <a:off x="138000" y="83642"/>
            <a:ext cx="11916000" cy="1512000"/>
            <a:chOff x="121829" y="130050"/>
            <a:chExt cx="11916000" cy="1512000"/>
          </a:xfrm>
        </p:grpSpPr>
        <p:grpSp>
          <p:nvGrpSpPr>
            <p:cNvPr id="5" name="Group 4">
              <a:extLst>
                <a:ext uri="{FF2B5EF4-FFF2-40B4-BE49-F238E27FC236}">
                  <a16:creationId xmlns:a16="http://schemas.microsoft.com/office/drawing/2014/main" id="{554A69C2-5497-C43B-4C70-D1FB0A50C846}"/>
                </a:ext>
              </a:extLst>
            </p:cNvPr>
            <p:cNvGrpSpPr/>
            <p:nvPr/>
          </p:nvGrpSpPr>
          <p:grpSpPr>
            <a:xfrm>
              <a:off x="121829" y="130050"/>
              <a:ext cx="11916000" cy="1512000"/>
              <a:chOff x="138000" y="175690"/>
              <a:chExt cx="11916000" cy="1512000"/>
            </a:xfrm>
          </p:grpSpPr>
          <p:sp>
            <p:nvSpPr>
              <p:cNvPr id="8" name="Rounded Rectangle 9">
                <a:extLst>
                  <a:ext uri="{FF2B5EF4-FFF2-40B4-BE49-F238E27FC236}">
                    <a16:creationId xmlns:a16="http://schemas.microsoft.com/office/drawing/2014/main" id="{87FBA46E-1E53-4210-B1A4-8F0F535CE5A6}"/>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9" name="Picture 4" descr="A blue and white logo&#10;&#10;Description automatically generated">
                <a:extLst>
                  <a:ext uri="{FF2B5EF4-FFF2-40B4-BE49-F238E27FC236}">
                    <a16:creationId xmlns:a16="http://schemas.microsoft.com/office/drawing/2014/main" id="{8737AAA0-4E6A-0A19-6957-84B94D5CD71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9">
                <a:extLst>
                  <a:ext uri="{FF2B5EF4-FFF2-40B4-BE49-F238E27FC236}">
                    <a16:creationId xmlns:a16="http://schemas.microsoft.com/office/drawing/2014/main" id="{7CFBE0ED-6083-F07E-1FD3-CDBCB8B95867}"/>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6" name="Rectangle 5">
              <a:extLst>
                <a:ext uri="{FF2B5EF4-FFF2-40B4-BE49-F238E27FC236}">
                  <a16:creationId xmlns:a16="http://schemas.microsoft.com/office/drawing/2014/main" id="{FF4E67DF-F7AA-23FB-B162-EEBF05B4D3D4}"/>
                </a:ext>
              </a:extLst>
            </p:cNvPr>
            <p:cNvSpPr/>
            <p:nvPr/>
          </p:nvSpPr>
          <p:spPr>
            <a:xfrm>
              <a:off x="4971896" y="471043"/>
              <a:ext cx="440753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Keeping you comfortable and moving</a:t>
              </a:r>
              <a:endParaRPr lang="en-GB" sz="2000" b="1">
                <a:solidFill>
                  <a:schemeClr val="accent1">
                    <a:lumMod val="75000"/>
                  </a:schemeClr>
                </a:solidFill>
                <a:latin typeface="Calibri" panose="020F0502020204030204"/>
                <a:ea typeface="Calibri"/>
                <a:cs typeface="Calibri"/>
              </a:endParaRPr>
            </a:p>
            <a:p>
              <a:pPr algn="ctr" defTabSz="457200">
                <a:defRPr/>
              </a:pPr>
              <a:endParaRPr lang="en-US" sz="2000">
                <a:solidFill>
                  <a:schemeClr val="accent1">
                    <a:lumMod val="75000"/>
                  </a:schemeClr>
                </a:solidFill>
                <a:cs typeface="Calibri"/>
              </a:endParaRPr>
            </a:p>
          </p:txBody>
        </p:sp>
      </p:grpSp>
      <p:pic>
        <p:nvPicPr>
          <p:cNvPr id="13" name="Picture 12" descr="C:\Users\scuffellc\AppData\Local\Microsoft\Windows\INetCache\Content.Outlook\EZIVDVEE\Pain new.jpg">
            <a:extLst>
              <a:ext uri="{FF2B5EF4-FFF2-40B4-BE49-F238E27FC236}">
                <a16:creationId xmlns:a16="http://schemas.microsoft.com/office/drawing/2014/main" id="{46231377-B659-92A0-6034-32BCA4101A88}"/>
              </a:ext>
            </a:extLst>
          </p:cNvPr>
          <p:cNvPicPr>
            <a:picLocks noChangeAspect="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backgroundRemoval t="0" b="98077" l="0" r="100000">
                        <a14:foregroundMark x1="35897" y1="27564" x2="35897" y2="27564"/>
                        <a14:foregroundMark x1="32692" y1="50641" x2="32692" y2="50641"/>
                        <a14:foregroundMark x1="43590" y1="50000" x2="43590" y2="50000"/>
                        <a14:foregroundMark x1="60256" y1="61538" x2="60256" y2="61538"/>
                        <a14:foregroundMark x1="66667" y1="69872" x2="66667" y2="69872"/>
                      </a14:backgroundRemoval>
                    </a14:imgEffect>
                  </a14:imgLayer>
                </a14:imgProps>
              </a:ext>
              <a:ext uri="{28A0092B-C50C-407E-A947-70E740481C1C}">
                <a14:useLocalDpi xmlns:a14="http://schemas.microsoft.com/office/drawing/2010/main" val="0"/>
              </a:ext>
            </a:extLst>
          </a:blip>
          <a:srcRect/>
          <a:stretch>
            <a:fillRect/>
          </a:stretch>
        </p:blipFill>
        <p:spPr bwMode="auto">
          <a:xfrm>
            <a:off x="218736" y="1902931"/>
            <a:ext cx="1116000" cy="1116000"/>
          </a:xfrm>
          <a:prstGeom prst="ellipse">
            <a:avLst/>
          </a:prstGeom>
          <a:solidFill>
            <a:srgbClr val="C3DFF7"/>
          </a:solidFill>
          <a:ln w="63500">
            <a:solidFill>
              <a:schemeClr val="accent5">
                <a:lumMod val="75000"/>
              </a:schemeClr>
            </a:solidFill>
          </a:ln>
        </p:spPr>
      </p:pic>
      <p:sp>
        <p:nvSpPr>
          <p:cNvPr id="15" name="Rectangle 14">
            <a:extLst>
              <a:ext uri="{FF2B5EF4-FFF2-40B4-BE49-F238E27FC236}">
                <a16:creationId xmlns:a16="http://schemas.microsoft.com/office/drawing/2014/main" id="{BBA8DDBD-06D3-E900-572F-035F8C882C39}"/>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6637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766472" y="2025893"/>
            <a:ext cx="9439483" cy="4832092"/>
          </a:xfrm>
          <a:prstGeom prst="rect">
            <a:avLst/>
          </a:prstGeom>
          <a:noFill/>
        </p:spPr>
        <p:txBody>
          <a:bodyPr wrap="square" lIns="91440" tIns="45720" rIns="91440" bIns="45720" rtlCol="0" anchor="t">
            <a:spAutoFit/>
          </a:bodyPr>
          <a:lstStyle/>
          <a:p>
            <a:r>
              <a:rPr lang="en-GB" sz="2400" b="1">
                <a:solidFill>
                  <a:srgbClr val="182870"/>
                </a:solidFill>
              </a:rPr>
              <a:t> </a:t>
            </a:r>
            <a:r>
              <a:rPr lang="en-GB" sz="2000" b="1">
                <a:solidFill>
                  <a:srgbClr val="182870"/>
                </a:solidFill>
                <a:latin typeface="Arial"/>
                <a:cs typeface="Arial"/>
              </a:rPr>
              <a:t>Early and regular movement and building strength.</a:t>
            </a:r>
          </a:p>
          <a:p>
            <a:endParaRPr lang="en-GB" sz="1600" b="1">
              <a:solidFill>
                <a:srgbClr val="182870"/>
              </a:solidFill>
            </a:endParaRPr>
          </a:p>
          <a:p>
            <a:pPr marL="285750" indent="-285750">
              <a:buFont typeface="Arial" panose="020B0604020202020204" pitchFamily="34" charset="0"/>
              <a:buChar char="•"/>
            </a:pPr>
            <a:r>
              <a:rPr lang="en-GB" sz="1600" b="1">
                <a:solidFill>
                  <a:srgbClr val="182870"/>
                </a:solidFill>
                <a:latin typeface="Arial"/>
                <a:cs typeface="Arial"/>
              </a:rPr>
              <a:t>We know that getting up and moving again as early as possible after an operation is very important. It can help to reduce the risks of complications, such blood clots developing in your legs and lungs. It can also help to speed up your recovery and reduce muscle wastage from lack of moving.</a:t>
            </a:r>
            <a:endParaRPr lang="en-GB" sz="1600" b="1">
              <a:solidFill>
                <a:srgbClr val="182870"/>
              </a:solidFill>
              <a:latin typeface="Arial"/>
              <a:ea typeface="Calibri"/>
              <a:cs typeface="Arial"/>
            </a:endParaRPr>
          </a:p>
          <a:p>
            <a:endParaRPr lang="en-GB" sz="1400" b="1">
              <a:solidFill>
                <a:srgbClr val="18287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b="1">
                <a:solidFill>
                  <a:srgbClr val="182870"/>
                </a:solidFill>
                <a:latin typeface="Arial"/>
                <a:cs typeface="Arial"/>
              </a:rPr>
              <a:t>After your transplant operation, the team will aim to help you to get out of bed as soon as possible. This can often be within the first 24 hours after you wake up on the intensive care ward. As you progress, you will be given some important daily targets to try to achieve, (such as walking and sitting out in your chair). If you have mobility difficulties, don't worry,  this will be tailored to meet your needs. All patients are different, and some days may be harder than others as you recover. Don't worry if you don't meet all your targets. Every little helps and each step is important. Just do what you can and keep a record of your progress in your enhanced recovery shared care plan. </a:t>
            </a:r>
            <a:endParaRPr lang="en-GB" sz="1600" b="1">
              <a:solidFill>
                <a:srgbClr val="182870"/>
              </a:solidFill>
              <a:latin typeface="Arial"/>
              <a:ea typeface="Calibri"/>
              <a:cs typeface="Arial"/>
            </a:endParaRPr>
          </a:p>
          <a:p>
            <a:endParaRPr lang="en-GB" sz="1400" b="1">
              <a:solidFill>
                <a:srgbClr val="18287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b="1">
                <a:solidFill>
                  <a:srgbClr val="182870"/>
                </a:solidFill>
                <a:latin typeface="Arial"/>
                <a:cs typeface="Arial"/>
              </a:rPr>
              <a:t>As you continue to recover, the team can give you some simple and safe ways to keep moving and build strength. It is important for you and the health of your liver that you try to begin to rebuild your strength and movement.</a:t>
            </a:r>
            <a:endParaRPr lang="en-GB" sz="1600" b="1">
              <a:solidFill>
                <a:srgbClr val="182870"/>
              </a:solidFill>
              <a:latin typeface="Arial"/>
              <a:ea typeface="Calibri"/>
              <a:cs typeface="Arial"/>
            </a:endParaRPr>
          </a:p>
        </p:txBody>
      </p:sp>
      <p:pic>
        <p:nvPicPr>
          <p:cNvPr id="5" name="Picture 4"/>
          <p:cNvPicPr>
            <a:picLocks noChangeAspect="1"/>
          </p:cNvPicPr>
          <p:nvPr/>
        </p:nvPicPr>
        <p:blipFill>
          <a:blip r:embed="rId2"/>
          <a:stretch>
            <a:fillRect/>
          </a:stretch>
        </p:blipFill>
        <p:spPr>
          <a:xfrm>
            <a:off x="240928" y="5534546"/>
            <a:ext cx="1116000" cy="1116000"/>
          </a:xfrm>
          <a:prstGeom prst="ellipse">
            <a:avLst/>
          </a:prstGeom>
          <a:solidFill>
            <a:srgbClr val="C3DFF7"/>
          </a:solidFill>
        </p:spPr>
      </p:pic>
      <p:pic>
        <p:nvPicPr>
          <p:cNvPr id="15" name="Picture 14"/>
          <p:cNvPicPr>
            <a:picLocks noChangeAspect="1"/>
          </p:cNvPicPr>
          <p:nvPr/>
        </p:nvPicPr>
        <p:blipFill>
          <a:blip r:embed="rId3"/>
          <a:stretch>
            <a:fillRect/>
          </a:stretch>
        </p:blipFill>
        <p:spPr>
          <a:xfrm>
            <a:off x="249623" y="3550928"/>
            <a:ext cx="1116000" cy="1116000"/>
          </a:xfrm>
          <a:prstGeom prst="ellipse">
            <a:avLst/>
          </a:prstGeom>
          <a:solidFill>
            <a:srgbClr val="C3DFF7"/>
          </a:solidFill>
        </p:spPr>
      </p:pic>
      <p:pic>
        <p:nvPicPr>
          <p:cNvPr id="16" name="Picture 15"/>
          <p:cNvPicPr>
            <a:picLocks noChangeAspect="1"/>
          </p:cNvPicPr>
          <p:nvPr/>
        </p:nvPicPr>
        <p:blipFill>
          <a:blip r:embed="rId4"/>
          <a:stretch>
            <a:fillRect/>
          </a:stretch>
        </p:blipFill>
        <p:spPr>
          <a:xfrm>
            <a:off x="244685" y="1712451"/>
            <a:ext cx="1116000" cy="1116000"/>
          </a:xfrm>
          <a:prstGeom prst="ellipse">
            <a:avLst/>
          </a:prstGeom>
          <a:solidFill>
            <a:srgbClr val="C3DFF7"/>
          </a:solidFill>
        </p:spPr>
      </p:pic>
      <p:pic>
        <p:nvPicPr>
          <p:cNvPr id="4" name="Picture 3" descr="Image result for nhsbt leeds">
            <a:extLst>
              <a:ext uri="{FF2B5EF4-FFF2-40B4-BE49-F238E27FC236}">
                <a16:creationId xmlns:a16="http://schemas.microsoft.com/office/drawing/2014/main" id="{BBDD0B7C-6A92-B83D-59B6-5202EAE5B081}"/>
              </a:ext>
            </a:extLst>
          </p:cNvPr>
          <p:cNvPicPr>
            <a:picLocks noChangeAspect="1"/>
          </p:cNvPicPr>
          <p:nvPr/>
        </p:nvPicPr>
        <p:blipFill rotWithShape="1">
          <a:blip r:embed="rId5"/>
          <a:srcRect l="2847" t="25767" r="7117" b="23926"/>
          <a:stretch/>
        </p:blipFill>
        <p:spPr>
          <a:xfrm>
            <a:off x="9474530" y="415098"/>
            <a:ext cx="2469859" cy="801302"/>
          </a:xfrm>
          <a:prstGeom prst="rect">
            <a:avLst/>
          </a:prstGeom>
        </p:spPr>
      </p:pic>
      <p:grpSp>
        <p:nvGrpSpPr>
          <p:cNvPr id="3" name="Group 2">
            <a:extLst>
              <a:ext uri="{FF2B5EF4-FFF2-40B4-BE49-F238E27FC236}">
                <a16:creationId xmlns:a16="http://schemas.microsoft.com/office/drawing/2014/main" id="{EA83A715-9FC0-2C3D-62C0-D659023D479A}"/>
              </a:ext>
            </a:extLst>
          </p:cNvPr>
          <p:cNvGrpSpPr/>
          <p:nvPr/>
        </p:nvGrpSpPr>
        <p:grpSpPr>
          <a:xfrm>
            <a:off x="121829" y="130050"/>
            <a:ext cx="11916000" cy="1512000"/>
            <a:chOff x="121829" y="130050"/>
            <a:chExt cx="11916000" cy="1512000"/>
          </a:xfrm>
        </p:grpSpPr>
        <p:grpSp>
          <p:nvGrpSpPr>
            <p:cNvPr id="6" name="Group 5">
              <a:extLst>
                <a:ext uri="{FF2B5EF4-FFF2-40B4-BE49-F238E27FC236}">
                  <a16:creationId xmlns:a16="http://schemas.microsoft.com/office/drawing/2014/main" id="{25094BEC-9071-18C7-2C3D-FCE1D4600656}"/>
                </a:ext>
              </a:extLst>
            </p:cNvPr>
            <p:cNvGrpSpPr/>
            <p:nvPr/>
          </p:nvGrpSpPr>
          <p:grpSpPr>
            <a:xfrm>
              <a:off x="121829" y="130050"/>
              <a:ext cx="11916000" cy="1512000"/>
              <a:chOff x="138000" y="175690"/>
              <a:chExt cx="11916000" cy="1512000"/>
            </a:xfrm>
          </p:grpSpPr>
          <p:sp>
            <p:nvSpPr>
              <p:cNvPr id="8" name="Rounded Rectangle 9">
                <a:extLst>
                  <a:ext uri="{FF2B5EF4-FFF2-40B4-BE49-F238E27FC236}">
                    <a16:creationId xmlns:a16="http://schemas.microsoft.com/office/drawing/2014/main" id="{870282AC-4A34-12DA-1FBA-47DD5849DB6B}"/>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9" name="Picture 4" descr="A blue and white logo&#10;&#10;Description automatically generated">
                <a:extLst>
                  <a:ext uri="{FF2B5EF4-FFF2-40B4-BE49-F238E27FC236}">
                    <a16:creationId xmlns:a16="http://schemas.microsoft.com/office/drawing/2014/main" id="{25EF7425-56CF-77C7-D604-30D79C8CA3E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9">
                <a:extLst>
                  <a:ext uri="{FF2B5EF4-FFF2-40B4-BE49-F238E27FC236}">
                    <a16:creationId xmlns:a16="http://schemas.microsoft.com/office/drawing/2014/main" id="{B0B614D6-F021-D4BD-0DB7-95AABC4599C0}"/>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7" name="Rectangle 6">
              <a:extLst>
                <a:ext uri="{FF2B5EF4-FFF2-40B4-BE49-F238E27FC236}">
                  <a16:creationId xmlns:a16="http://schemas.microsoft.com/office/drawing/2014/main" id="{68EE6F54-8C00-6A3D-1F04-51AD8657148F}"/>
                </a:ext>
              </a:extLst>
            </p:cNvPr>
            <p:cNvSpPr/>
            <p:nvPr/>
          </p:nvSpPr>
          <p:spPr>
            <a:xfrm>
              <a:off x="4927714" y="411085"/>
              <a:ext cx="440753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Getting moving again after your transplant</a:t>
              </a:r>
              <a:endParaRPr lang="en-US" sz="2000">
                <a:solidFill>
                  <a:schemeClr val="accent1">
                    <a:lumMod val="75000"/>
                  </a:schemeClr>
                </a:solidFill>
                <a:cs typeface="Calibri"/>
              </a:endParaRPr>
            </a:p>
          </p:txBody>
        </p:sp>
      </p:grpSp>
      <p:sp>
        <p:nvSpPr>
          <p:cNvPr id="17" name="Rectangle 16">
            <a:extLst>
              <a:ext uri="{FF2B5EF4-FFF2-40B4-BE49-F238E27FC236}">
                <a16:creationId xmlns:a16="http://schemas.microsoft.com/office/drawing/2014/main" id="{7E4D735C-9460-1C0D-F38A-7E208786507C}"/>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25802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6" descr="Catheter Vector Stock Illustrations – 390 Catheter Vector Stock ...">
            <a:extLst>
              <a:ext uri="{FF2B5EF4-FFF2-40B4-BE49-F238E27FC236}">
                <a16:creationId xmlns:a16="http://schemas.microsoft.com/office/drawing/2014/main" id="{6C716611-1307-462C-9B0C-2C0A4D685DDA}"/>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9802" y="1835945"/>
            <a:ext cx="1116000" cy="1116000"/>
          </a:xfrm>
          <a:prstGeom prst="ellipse">
            <a:avLst/>
          </a:prstGeom>
          <a:solidFill>
            <a:srgbClr val="C3DFF7"/>
          </a:solidFill>
          <a:ln w="63500">
            <a:solidFill>
              <a:schemeClr val="accent5">
                <a:lumMod val="75000"/>
              </a:schemeClr>
            </a:solidFill>
          </a:ln>
        </p:spPr>
      </p:pic>
      <p:sp>
        <p:nvSpPr>
          <p:cNvPr id="12" name="TextBox 11">
            <a:extLst>
              <a:ext uri="{FF2B5EF4-FFF2-40B4-BE49-F238E27FC236}">
                <a16:creationId xmlns:a16="http://schemas.microsoft.com/office/drawing/2014/main" id="{FDF104F8-496C-97D0-3F82-F34F2456843C}"/>
              </a:ext>
            </a:extLst>
          </p:cNvPr>
          <p:cNvSpPr txBox="1"/>
          <p:nvPr/>
        </p:nvSpPr>
        <p:spPr>
          <a:xfrm>
            <a:off x="1581655" y="1701900"/>
            <a:ext cx="10501479" cy="5028556"/>
          </a:xfrm>
          <a:prstGeom prst="rect">
            <a:avLst/>
          </a:prstGeom>
          <a:noFill/>
        </p:spPr>
        <p:txBody>
          <a:bodyPr wrap="square" lIns="91440" tIns="45720" rIns="91440" bIns="45720" rtlCol="0" anchor="t">
            <a:spAutoFit/>
          </a:bodyPr>
          <a:lstStyle/>
          <a:p>
            <a:pPr>
              <a:lnSpc>
                <a:spcPct val="107000"/>
              </a:lnSpc>
              <a:spcAft>
                <a:spcPts val="800"/>
              </a:spcAft>
            </a:pPr>
            <a:r>
              <a:rPr lang="en-GB" b="1">
                <a:solidFill>
                  <a:srgbClr val="182870"/>
                </a:solidFill>
                <a:latin typeface="Arial"/>
                <a:cs typeface="Arial"/>
              </a:rPr>
              <a:t>Tubes and lines are necessary but can be uncomfortable, make it more difficult for you to move around, and can increase the chance of infections. You can play a role in your recovery by asking about when the tubes may be removed each day, encouraging the team to be proactive and remove them as soon as it is safe to do so.</a:t>
            </a:r>
          </a:p>
          <a:p>
            <a:pPr marL="285750" indent="-285750">
              <a:lnSpc>
                <a:spcPct val="107000"/>
              </a:lnSpc>
              <a:spcAft>
                <a:spcPts val="400"/>
              </a:spcAft>
              <a:buFont typeface="Arial" panose="020B0604020202020204" pitchFamily="34" charset="0"/>
              <a:buChar char="•"/>
            </a:pPr>
            <a:r>
              <a:rPr lang="en-GB" b="1">
                <a:solidFill>
                  <a:srgbClr val="182870"/>
                </a:solidFill>
                <a:latin typeface="Arial"/>
                <a:cs typeface="Arial"/>
              </a:rPr>
              <a:t>Drains – tube coming from near your scar that drains fluid from the operation</a:t>
            </a:r>
            <a:endParaRPr lang="en-GB">
              <a:solidFill>
                <a:srgbClr val="182870"/>
              </a:solidFill>
              <a:latin typeface="Arial"/>
              <a:cs typeface="Arial"/>
            </a:endParaRPr>
          </a:p>
          <a:p>
            <a:pPr lvl="1">
              <a:lnSpc>
                <a:spcPct val="107000"/>
              </a:lnSpc>
              <a:spcAft>
                <a:spcPts val="800"/>
              </a:spcAft>
            </a:pPr>
            <a:r>
              <a:rPr lang="en-GB" sz="1400" b="1">
                <a:solidFill>
                  <a:srgbClr val="182870"/>
                </a:solidFill>
                <a:latin typeface="Arial"/>
                <a:cs typeface="Arial"/>
              </a:rPr>
              <a:t>Where possible, the surgeons will aim to avoid drains altogether. If drains are needed, they will try to limit how many drains they use. If you need drains, the team will monitor them closely and aim to remove them as soon as possible.</a:t>
            </a:r>
            <a:endParaRPr lang="en-US" b="1">
              <a:solidFill>
                <a:srgbClr val="182870"/>
              </a:solidFill>
              <a:latin typeface="Arial"/>
              <a:cs typeface="Arial"/>
            </a:endParaRPr>
          </a:p>
          <a:p>
            <a:pPr marL="285750" indent="-285750">
              <a:lnSpc>
                <a:spcPct val="107000"/>
              </a:lnSpc>
              <a:spcAft>
                <a:spcPts val="400"/>
              </a:spcAft>
              <a:buFont typeface="Arial"/>
              <a:buChar char="•"/>
            </a:pPr>
            <a:r>
              <a:rPr lang="en-GB" b="1">
                <a:solidFill>
                  <a:srgbClr val="182870"/>
                </a:solidFill>
                <a:latin typeface="Arial"/>
                <a:cs typeface="Arial"/>
              </a:rPr>
              <a:t>Urinary catheter – tube into your bladder, to pass urine into</a:t>
            </a:r>
            <a:endParaRPr lang="en-US" b="1">
              <a:solidFill>
                <a:srgbClr val="182870"/>
              </a:solidFill>
              <a:latin typeface="Arial"/>
              <a:cs typeface="Arial"/>
            </a:endParaRPr>
          </a:p>
          <a:p>
            <a:pPr lvl="1">
              <a:spcAft>
                <a:spcPts val="800"/>
              </a:spcAft>
            </a:pPr>
            <a:r>
              <a:rPr lang="en-GB" sz="1400" b="1">
                <a:solidFill>
                  <a:srgbClr val="182870"/>
                </a:solidFill>
                <a:latin typeface="Arial"/>
                <a:cs typeface="Arial"/>
              </a:rPr>
              <a:t>The team will try to remove your urinary catheter as soon as possible after the transplant operation. If your catheter needs to stay in longer, the team will explain this to you. They may be able to offer you a different type of drainage bag to make it easier for you to move around (ask your team about this).</a:t>
            </a:r>
          </a:p>
          <a:p>
            <a:pPr marL="285750" marR="0" lvl="0" indent="-285750" algn="l" defTabSz="914400" rtl="0" eaLnBrk="1" fontAlgn="auto" latinLnBrk="0" hangingPunct="1">
              <a:lnSpc>
                <a:spcPct val="107000"/>
              </a:lnSpc>
              <a:spcBef>
                <a:spcPts val="0"/>
              </a:spcBef>
              <a:spcAft>
                <a:spcPts val="400"/>
              </a:spcAft>
              <a:buClrTx/>
              <a:buSzTx/>
              <a:buFont typeface="Arial"/>
              <a:buChar char="•"/>
              <a:tabLst/>
              <a:defRPr/>
            </a:pPr>
            <a:r>
              <a:rPr kumimoji="0" lang="en-GB" sz="1800" b="1" i="0" u="none" strike="noStrike" kern="1200" cap="none" spc="0" normalizeH="0" baseline="0" noProof="0">
                <a:ln>
                  <a:noFill/>
                </a:ln>
                <a:solidFill>
                  <a:srgbClr val="182870"/>
                </a:solidFill>
                <a:effectLst/>
                <a:uLnTx/>
                <a:uFillTx/>
                <a:latin typeface="Arial"/>
                <a:ea typeface="+mn-ea"/>
                <a:cs typeface="Arial"/>
              </a:rPr>
              <a:t>Nasogastric tube – tube going through the nose down to the stomach</a:t>
            </a:r>
            <a:endParaRPr lang="en-GB" sz="1400" b="1">
              <a:solidFill>
                <a:srgbClr val="182870"/>
              </a:solidFill>
              <a:latin typeface="Arial"/>
              <a:cs typeface="Arial"/>
            </a:endParaRPr>
          </a:p>
          <a:p>
            <a:pPr lvl="1">
              <a:spcAft>
                <a:spcPts val="800"/>
              </a:spcAft>
            </a:pPr>
            <a:r>
              <a:rPr lang="en-US" sz="1400" b="1">
                <a:solidFill>
                  <a:srgbClr val="182870"/>
                </a:solidFill>
                <a:latin typeface="Arial" panose="020B0604020202020204" pitchFamily="34" charset="0"/>
                <a:ea typeface="Calibri"/>
                <a:cs typeface="Arial" panose="020B0604020202020204" pitchFamily="34" charset="0"/>
              </a:rPr>
              <a:t>This is put in to empty the stomach. The team may remove it at the end of surgery if possible.</a:t>
            </a:r>
          </a:p>
          <a:p>
            <a:pPr marL="285750" indent="-285750">
              <a:buFont typeface="Arial" panose="020B0604020202020204" pitchFamily="34" charset="0"/>
              <a:buChar char="•"/>
            </a:pPr>
            <a:r>
              <a:rPr lang="en-GB" b="1">
                <a:solidFill>
                  <a:srgbClr val="182870"/>
                </a:solidFill>
                <a:latin typeface="Arial"/>
                <a:cs typeface="Arial"/>
              </a:rPr>
              <a:t>Other lines – tubes in the neck, wrist and groin</a:t>
            </a:r>
            <a:endParaRPr lang="en-GB" b="1">
              <a:solidFill>
                <a:srgbClr val="182870"/>
              </a:solidFill>
              <a:latin typeface="Arial" panose="020B0604020202020204" pitchFamily="34" charset="0"/>
              <a:cs typeface="Arial" panose="020B0604020202020204" pitchFamily="34" charset="0"/>
            </a:endParaRPr>
          </a:p>
          <a:p>
            <a:pPr lvl="1"/>
            <a:r>
              <a:rPr lang="en-GB" sz="1400" b="1">
                <a:solidFill>
                  <a:srgbClr val="182870"/>
                </a:solidFill>
                <a:latin typeface="Arial"/>
                <a:cs typeface="Arial"/>
              </a:rPr>
              <a:t>It is necessary to insert lines into your neck or groin to give some types of medicine and into your wrist to monitor blood pressure and take blood samples. They will explain the need for any lines to you and aim to remove these as soon as it is safe.</a:t>
            </a:r>
            <a:endParaRPr lang="en-GB" sz="1400" b="1">
              <a:solidFill>
                <a:srgbClr val="182870"/>
              </a:solidFill>
              <a:latin typeface="Arial"/>
              <a:ea typeface="Calibri"/>
              <a:cs typeface="Arial"/>
            </a:endParaRPr>
          </a:p>
        </p:txBody>
      </p:sp>
      <p:pic>
        <p:nvPicPr>
          <p:cNvPr id="15" name="Picture 14" descr="Image result for nhsbt leeds">
            <a:extLst>
              <a:ext uri="{FF2B5EF4-FFF2-40B4-BE49-F238E27FC236}">
                <a16:creationId xmlns:a16="http://schemas.microsoft.com/office/drawing/2014/main" id="{F69FE323-8BB9-252B-3F0D-615A8FFE4C4D}"/>
              </a:ext>
            </a:extLst>
          </p:cNvPr>
          <p:cNvPicPr>
            <a:picLocks noChangeAspect="1"/>
          </p:cNvPicPr>
          <p:nvPr/>
        </p:nvPicPr>
        <p:blipFill rotWithShape="1">
          <a:blip r:embed="rId3"/>
          <a:srcRect l="2847" t="25767" r="7117" b="23926"/>
          <a:stretch/>
        </p:blipFill>
        <p:spPr>
          <a:xfrm>
            <a:off x="9460025" y="405202"/>
            <a:ext cx="2469859" cy="801302"/>
          </a:xfrm>
          <a:prstGeom prst="rect">
            <a:avLst/>
          </a:prstGeom>
        </p:spPr>
      </p:pic>
      <p:grpSp>
        <p:nvGrpSpPr>
          <p:cNvPr id="2" name="Group 1">
            <a:extLst>
              <a:ext uri="{FF2B5EF4-FFF2-40B4-BE49-F238E27FC236}">
                <a16:creationId xmlns:a16="http://schemas.microsoft.com/office/drawing/2014/main" id="{CC74EB07-9762-879D-546E-C2816767B4D4}"/>
              </a:ext>
            </a:extLst>
          </p:cNvPr>
          <p:cNvGrpSpPr/>
          <p:nvPr/>
        </p:nvGrpSpPr>
        <p:grpSpPr>
          <a:xfrm>
            <a:off x="121829" y="130050"/>
            <a:ext cx="11916000" cy="1512000"/>
            <a:chOff x="121829" y="130050"/>
            <a:chExt cx="11916000" cy="1512000"/>
          </a:xfrm>
        </p:grpSpPr>
        <p:grpSp>
          <p:nvGrpSpPr>
            <p:cNvPr id="3" name="Group 2">
              <a:extLst>
                <a:ext uri="{FF2B5EF4-FFF2-40B4-BE49-F238E27FC236}">
                  <a16:creationId xmlns:a16="http://schemas.microsoft.com/office/drawing/2014/main" id="{CB1D2138-7A7C-8C8F-DC0C-EB505541C213}"/>
                </a:ext>
              </a:extLst>
            </p:cNvPr>
            <p:cNvGrpSpPr/>
            <p:nvPr/>
          </p:nvGrpSpPr>
          <p:grpSpPr>
            <a:xfrm>
              <a:off x="121829" y="130050"/>
              <a:ext cx="11916000" cy="1512000"/>
              <a:chOff x="138000" y="175690"/>
              <a:chExt cx="11916000" cy="1512000"/>
            </a:xfrm>
          </p:grpSpPr>
          <p:sp>
            <p:nvSpPr>
              <p:cNvPr id="6" name="Rounded Rectangle 9">
                <a:extLst>
                  <a:ext uri="{FF2B5EF4-FFF2-40B4-BE49-F238E27FC236}">
                    <a16:creationId xmlns:a16="http://schemas.microsoft.com/office/drawing/2014/main" id="{32C21CFE-2785-FDD4-DDBD-9C9B99B9F7BB}"/>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7" name="Picture 4" descr="A blue and white logo&#10;&#10;Description automatically generated">
                <a:extLst>
                  <a:ext uri="{FF2B5EF4-FFF2-40B4-BE49-F238E27FC236}">
                    <a16:creationId xmlns:a16="http://schemas.microsoft.com/office/drawing/2014/main" id="{6960625B-639D-6DED-5AFC-77BCC44822D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9">
                <a:extLst>
                  <a:ext uri="{FF2B5EF4-FFF2-40B4-BE49-F238E27FC236}">
                    <a16:creationId xmlns:a16="http://schemas.microsoft.com/office/drawing/2014/main" id="{7D28108E-913B-549E-FE3F-E669190F73E1}"/>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4" name="Rectangle 3">
              <a:extLst>
                <a:ext uri="{FF2B5EF4-FFF2-40B4-BE49-F238E27FC236}">
                  <a16:creationId xmlns:a16="http://schemas.microsoft.com/office/drawing/2014/main" id="{5DDAAC06-9261-A57F-F273-8A593C755EF9}"/>
                </a:ext>
              </a:extLst>
            </p:cNvPr>
            <p:cNvSpPr/>
            <p:nvPr/>
          </p:nvSpPr>
          <p:spPr>
            <a:xfrm>
              <a:off x="4927714" y="411085"/>
              <a:ext cx="440753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latin typeface="Calibri" panose="020F0502020204030204"/>
                </a:rPr>
                <a:t>Fewer tubes and lines and removing them sooner</a:t>
              </a:r>
              <a:endParaRPr lang="en-US" sz="2000">
                <a:solidFill>
                  <a:schemeClr val="accent1">
                    <a:lumMod val="75000"/>
                  </a:schemeClr>
                </a:solidFill>
                <a:cs typeface="Calibri"/>
              </a:endParaRPr>
            </a:p>
          </p:txBody>
        </p:sp>
      </p:grpSp>
      <p:sp>
        <p:nvSpPr>
          <p:cNvPr id="9" name="Rectangle 8">
            <a:extLst>
              <a:ext uri="{FF2B5EF4-FFF2-40B4-BE49-F238E27FC236}">
                <a16:creationId xmlns:a16="http://schemas.microsoft.com/office/drawing/2014/main" id="{FFA74B72-8372-1AD2-E35B-0EA5B9D72CA2}"/>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727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000117" y="1840695"/>
            <a:ext cx="9296781" cy="4616648"/>
          </a:xfrm>
          <a:prstGeom prst="rect">
            <a:avLst/>
          </a:prstGeom>
          <a:noFill/>
        </p:spPr>
        <p:txBody>
          <a:bodyPr wrap="square" lIns="91440" tIns="45720" rIns="91440" bIns="45720" rtlCol="0" anchor="t">
            <a:spAutoFit/>
          </a:bodyPr>
          <a:lstStyle/>
          <a:p>
            <a:r>
              <a:rPr lang="en-GB" sz="2400" b="1">
                <a:solidFill>
                  <a:srgbClr val="182870"/>
                </a:solidFill>
                <a:latin typeface="Arial" panose="020B0604020202020204" pitchFamily="34" charset="0"/>
                <a:cs typeface="Arial" panose="020B0604020202020204" pitchFamily="34" charset="0"/>
              </a:rPr>
              <a:t>Preparing to look after yourself and your new liver</a:t>
            </a:r>
          </a:p>
          <a:p>
            <a:endParaRPr lang="en-GB">
              <a:solidFill>
                <a:srgbClr val="182870"/>
              </a:solidFill>
              <a:latin typeface="Arial" panose="020B0604020202020204" pitchFamily="34" charset="0"/>
              <a:cs typeface="Arial" panose="020B0604020202020204" pitchFamily="34" charset="0"/>
            </a:endParaRPr>
          </a:p>
          <a:p>
            <a:r>
              <a:rPr lang="en-GB" sz="1400" b="1">
                <a:solidFill>
                  <a:srgbClr val="182870"/>
                </a:solidFill>
                <a:latin typeface="Arial" panose="020B0604020202020204" pitchFamily="34" charset="0"/>
                <a:cs typeface="Arial" panose="020B0604020202020204" pitchFamily="34" charset="0"/>
              </a:rPr>
              <a:t>It is important to think about how you will manage being at home and if you will need extra support. Discuss this with your friends, family and nursing staff at an early stage (before the transplant if you can).</a:t>
            </a:r>
            <a:endParaRPr lang="en-GB" sz="1400" b="1">
              <a:solidFill>
                <a:srgbClr val="182870"/>
              </a:solidFill>
              <a:latin typeface="Arial" panose="020B0604020202020204" pitchFamily="34" charset="0"/>
              <a:ea typeface="Calibri"/>
              <a:cs typeface="Arial" panose="020B0604020202020204" pitchFamily="34" charset="0"/>
            </a:endParaRPr>
          </a:p>
          <a:p>
            <a:endParaRPr lang="en-GB" sz="1400" b="1">
              <a:solidFill>
                <a:srgbClr val="182870"/>
              </a:solidFill>
              <a:latin typeface="Arial" panose="020B0604020202020204" pitchFamily="34" charset="0"/>
              <a:ea typeface="Calibri"/>
              <a:cs typeface="Arial" panose="020B0604020202020204" pitchFamily="34" charset="0"/>
            </a:endParaRPr>
          </a:p>
          <a:p>
            <a:r>
              <a:rPr lang="en-GB" sz="1400" b="1">
                <a:solidFill>
                  <a:srgbClr val="182870"/>
                </a:solidFill>
                <a:latin typeface="Arial" panose="020B0604020202020204" pitchFamily="34" charset="0"/>
                <a:ea typeface="Calibri"/>
                <a:cs typeface="Arial" panose="020B0604020202020204" pitchFamily="34" charset="0"/>
              </a:rPr>
              <a:t>Understanding your medication is an important part of looking after yourself and your new liver. It's important to take medications at the right times and understand the possible side effects that may occur. The team will support you with this.</a:t>
            </a:r>
          </a:p>
          <a:p>
            <a:r>
              <a:rPr lang="en-GB" sz="1400" b="1">
                <a:solidFill>
                  <a:srgbClr val="182870"/>
                </a:solidFill>
                <a:latin typeface="Arial" panose="020B0604020202020204" pitchFamily="34" charset="0"/>
                <a:ea typeface="Calibri"/>
                <a:cs typeface="Arial" panose="020B0604020202020204" pitchFamily="34" charset="0"/>
              </a:rPr>
              <a:t>As you prepare to leave hospital, the team will also provide you with information about how to look after yourself and your new liver. Rejection and infection are two of the most common complications after transplant. It is important to know the signs and symptoms so they can be treated early. The team can also guide you on the best way to look after your wound scar as it heals.</a:t>
            </a:r>
            <a:endParaRPr lang="en-GB" sz="1400" b="1">
              <a:solidFill>
                <a:srgbClr val="182870"/>
              </a:solidFill>
              <a:latin typeface="Arial" panose="020B0604020202020204" pitchFamily="34" charset="0"/>
              <a:cs typeface="Arial" panose="020B0604020202020204" pitchFamily="34" charset="0"/>
            </a:endParaRPr>
          </a:p>
          <a:p>
            <a:endParaRPr lang="en-GB" sz="1400" b="1">
              <a:solidFill>
                <a:srgbClr val="182870"/>
              </a:solidFill>
              <a:latin typeface="Arial" panose="020B0604020202020204" pitchFamily="34" charset="0"/>
              <a:ea typeface="Calibri"/>
              <a:cs typeface="Arial" panose="020B0604020202020204" pitchFamily="34" charset="0"/>
            </a:endParaRPr>
          </a:p>
          <a:p>
            <a:r>
              <a:rPr lang="en-GB" sz="1400" b="1">
                <a:solidFill>
                  <a:srgbClr val="182870"/>
                </a:solidFill>
                <a:latin typeface="Arial" panose="020B0604020202020204" pitchFamily="34" charset="0"/>
                <a:ea typeface="Calibri"/>
                <a:cs typeface="Arial" panose="020B0604020202020204" pitchFamily="34" charset="0"/>
              </a:rPr>
              <a:t>When you do leave hospital, remember that you are not alone. You will be supported with regular clinic appointments and your team will make sure that you know who to contact with any questions or concerns, day or night. Leaving the hospital is the start of a long journey of recovery, often with some challenges along the way. Having a transplant can be an emotional experience and the transplant medications can also affect your mood. There are support services available, offering a range of practical, social and emotional support including from local and national liver charities</a:t>
            </a:r>
            <a:r>
              <a:rPr lang="en-GB" sz="1400">
                <a:solidFill>
                  <a:srgbClr val="182870"/>
                </a:solidFill>
                <a:latin typeface="Arial" panose="020B0604020202020204" pitchFamily="34" charset="0"/>
                <a:ea typeface="Calibri"/>
                <a:cs typeface="Arial" panose="020B0604020202020204" pitchFamily="34" charset="0"/>
              </a:rPr>
              <a:t>.</a:t>
            </a:r>
            <a:r>
              <a:rPr lang="en-GB" sz="1400" b="1">
                <a:solidFill>
                  <a:srgbClr val="182870"/>
                </a:solidFill>
                <a:latin typeface="Arial" panose="020B0604020202020204" pitchFamily="34" charset="0"/>
                <a:ea typeface="Calibri"/>
                <a:cs typeface="Arial" panose="020B0604020202020204" pitchFamily="34" charset="0"/>
              </a:rPr>
              <a:t> Ask the transplant team about what is available near you. If you are worried about anything, talk to the nurses.</a:t>
            </a:r>
          </a:p>
        </p:txBody>
      </p:sp>
      <p:pic>
        <p:nvPicPr>
          <p:cNvPr id="4" name="Picture 3" descr="Image result for nhsbt leeds">
            <a:extLst>
              <a:ext uri="{FF2B5EF4-FFF2-40B4-BE49-F238E27FC236}">
                <a16:creationId xmlns:a16="http://schemas.microsoft.com/office/drawing/2014/main" id="{C0C328FC-2D0F-A0F9-ADEC-370C4017B967}"/>
              </a:ext>
            </a:extLst>
          </p:cNvPr>
          <p:cNvPicPr>
            <a:picLocks noChangeAspect="1"/>
          </p:cNvPicPr>
          <p:nvPr/>
        </p:nvPicPr>
        <p:blipFill rotWithShape="1">
          <a:blip r:embed="rId2"/>
          <a:srcRect l="2847" t="25767" r="7117" b="23926"/>
          <a:stretch/>
        </p:blipFill>
        <p:spPr>
          <a:xfrm>
            <a:off x="9474530" y="415098"/>
            <a:ext cx="2469859" cy="801302"/>
          </a:xfrm>
          <a:prstGeom prst="rect">
            <a:avLst/>
          </a:prstGeom>
        </p:spPr>
      </p:pic>
      <p:pic>
        <p:nvPicPr>
          <p:cNvPr id="5" name="Picture 2" descr="HOME Svg Png Icon Free Download (#416829) - OnlineWebFonts.COM">
            <a:extLst>
              <a:ext uri="{FF2B5EF4-FFF2-40B4-BE49-F238E27FC236}">
                <a16:creationId xmlns:a16="http://schemas.microsoft.com/office/drawing/2014/main" id="{22B80C59-964A-A358-0E25-E7DDF76726A5}"/>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190" y="1844255"/>
            <a:ext cx="1648564" cy="155380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0D6552AF-8466-0D10-249E-198DD62FBDAB}"/>
              </a:ext>
            </a:extLst>
          </p:cNvPr>
          <p:cNvGrpSpPr/>
          <p:nvPr/>
        </p:nvGrpSpPr>
        <p:grpSpPr>
          <a:xfrm>
            <a:off x="121829" y="130050"/>
            <a:ext cx="11916000" cy="1512000"/>
            <a:chOff x="121829" y="130050"/>
            <a:chExt cx="11916000" cy="1512000"/>
          </a:xfrm>
        </p:grpSpPr>
        <p:grpSp>
          <p:nvGrpSpPr>
            <p:cNvPr id="6" name="Group 5">
              <a:extLst>
                <a:ext uri="{FF2B5EF4-FFF2-40B4-BE49-F238E27FC236}">
                  <a16:creationId xmlns:a16="http://schemas.microsoft.com/office/drawing/2014/main" id="{082935E5-0515-3F81-E44E-51147829AF04}"/>
                </a:ext>
              </a:extLst>
            </p:cNvPr>
            <p:cNvGrpSpPr/>
            <p:nvPr/>
          </p:nvGrpSpPr>
          <p:grpSpPr>
            <a:xfrm>
              <a:off x="121829" y="130050"/>
              <a:ext cx="11916000" cy="1512000"/>
              <a:chOff x="138000" y="175690"/>
              <a:chExt cx="11916000" cy="1512000"/>
            </a:xfrm>
          </p:grpSpPr>
          <p:sp>
            <p:nvSpPr>
              <p:cNvPr id="8" name="Rounded Rectangle 9">
                <a:extLst>
                  <a:ext uri="{FF2B5EF4-FFF2-40B4-BE49-F238E27FC236}">
                    <a16:creationId xmlns:a16="http://schemas.microsoft.com/office/drawing/2014/main" id="{6D91F6DC-5E57-F4B7-2ED9-B7659C2D0AB5}"/>
                  </a:ext>
                </a:extLst>
              </p:cNvPr>
              <p:cNvSpPr/>
              <p:nvPr/>
            </p:nvSpPr>
            <p:spPr>
              <a:xfrm>
                <a:off x="5019101" y="261079"/>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9" name="Picture 4" descr="A blue and white logo&#10;&#10;Description automatically generated">
                <a:extLst>
                  <a:ext uri="{FF2B5EF4-FFF2-40B4-BE49-F238E27FC236}">
                    <a16:creationId xmlns:a16="http://schemas.microsoft.com/office/drawing/2014/main" id="{828389EF-C3AC-2C83-BEA2-1B3EC09044B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9">
                <a:extLst>
                  <a:ext uri="{FF2B5EF4-FFF2-40B4-BE49-F238E27FC236}">
                    <a16:creationId xmlns:a16="http://schemas.microsoft.com/office/drawing/2014/main" id="{8890F3F6-3F10-45C8-27FF-F1AFE84492B3}"/>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7" name="Rectangle 6">
              <a:extLst>
                <a:ext uri="{FF2B5EF4-FFF2-40B4-BE49-F238E27FC236}">
                  <a16:creationId xmlns:a16="http://schemas.microsoft.com/office/drawing/2014/main" id="{7E3EA007-178E-6EAC-658A-976777B492AC}"/>
                </a:ext>
              </a:extLst>
            </p:cNvPr>
            <p:cNvSpPr/>
            <p:nvPr/>
          </p:nvSpPr>
          <p:spPr>
            <a:xfrm>
              <a:off x="4927714" y="411085"/>
              <a:ext cx="4407538" cy="769441"/>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ea typeface="Calibri"/>
                  <a:cs typeface="Calibri"/>
                </a:rPr>
                <a:t> Getting ready to leave hospital</a:t>
              </a:r>
            </a:p>
          </p:txBody>
        </p:sp>
      </p:grpSp>
    </p:spTree>
    <p:extLst>
      <p:ext uri="{BB962C8B-B14F-4D97-AF65-F5344CB8AC3E}">
        <p14:creationId xmlns:p14="http://schemas.microsoft.com/office/powerpoint/2010/main" val="3060810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299976" y="2018692"/>
            <a:ext cx="9342305" cy="4093428"/>
          </a:xfrm>
          <a:prstGeom prst="rect">
            <a:avLst/>
          </a:prstGeom>
          <a:noFill/>
        </p:spPr>
        <p:txBody>
          <a:bodyPr wrap="square" lIns="91440" tIns="45720" rIns="91440" bIns="45720" rtlCol="0" anchor="t">
            <a:spAutoFit/>
          </a:bodyPr>
          <a:lstStyle/>
          <a:p>
            <a:r>
              <a:rPr lang="en-GB" sz="1600" b="1">
                <a:solidFill>
                  <a:srgbClr val="182870"/>
                </a:solidFill>
                <a:cs typeface="Calibri"/>
              </a:rPr>
              <a:t>It is important to try to build up your strength and fitness levels after the transplant, to keep you and your new liver working well for as long as possible. Before you leave hospital, the transplant team can provide you with some guidance and simple exercises that are safe to do. Having a transplant can be a great motivator to make changes to your lifestyle. This can include eating more healthy foods and moving more. </a:t>
            </a:r>
            <a:endParaRPr lang="en-GB" sz="1600">
              <a:solidFill>
                <a:srgbClr val="182870"/>
              </a:solidFill>
              <a:ea typeface="Calibri"/>
              <a:cs typeface="Calibri"/>
            </a:endParaRPr>
          </a:p>
          <a:p>
            <a:endParaRPr lang="en-GB">
              <a:solidFill>
                <a:srgbClr val="182870"/>
              </a:solidFill>
              <a:ea typeface="Calibri"/>
              <a:cs typeface="Calibri"/>
            </a:endParaRPr>
          </a:p>
          <a:p>
            <a:r>
              <a:rPr lang="en-GB" sz="1600" b="1">
                <a:solidFill>
                  <a:srgbClr val="182870"/>
                </a:solidFill>
                <a:cs typeface="Calibri"/>
              </a:rPr>
              <a:t>Patients often gain weight following transplant. This can be because of many factors including transplant medications, increased appetite and increased risk of diabetes. You can make a difference and keep yourself as healthy and as active as possible. Your eating habits may change after the transplant, including what food groups to increase and what to avoid. Ask the team about what is right for you. </a:t>
            </a:r>
          </a:p>
          <a:p>
            <a:endParaRPr lang="en-GB" sz="1600" b="1">
              <a:solidFill>
                <a:srgbClr val="182870"/>
              </a:solidFill>
              <a:cs typeface="Calibri"/>
            </a:endParaRPr>
          </a:p>
          <a:p>
            <a:r>
              <a:rPr lang="en-GB" sz="1600" b="1">
                <a:solidFill>
                  <a:srgbClr val="182870"/>
                </a:solidFill>
                <a:cs typeface="Calibri"/>
              </a:rPr>
              <a:t>With your mobility, start small and slowly increase your levels of activity as you are able. If you are recovering well, after 8 weeks you may start moderate activities like walking, jogging, yoga and cycling. If you would like help with this, ask the transplant team for advice and about what is available in your area. You may wish to use an electronic platform to help you exercise from your home. </a:t>
            </a:r>
            <a:endParaRPr lang="en-GB" sz="1600">
              <a:solidFill>
                <a:srgbClr val="182870"/>
              </a:solidFill>
              <a:ea typeface="Calibri"/>
              <a:cs typeface="Calibri"/>
            </a:endParaRPr>
          </a:p>
          <a:p>
            <a:endParaRPr lang="en-GB" sz="1600">
              <a:ea typeface="+mn-lt"/>
              <a:cs typeface="+mn-lt"/>
            </a:endParaRPr>
          </a:p>
          <a:p>
            <a:endParaRPr lang="en-GB">
              <a:ea typeface="+mn-lt"/>
              <a:cs typeface="+mn-lt"/>
            </a:endParaRPr>
          </a:p>
        </p:txBody>
      </p:sp>
      <p:pic>
        <p:nvPicPr>
          <p:cNvPr id="4" name="Picture 3" descr="Image result for nhsbt leeds">
            <a:extLst>
              <a:ext uri="{FF2B5EF4-FFF2-40B4-BE49-F238E27FC236}">
                <a16:creationId xmlns:a16="http://schemas.microsoft.com/office/drawing/2014/main" id="{E2DAA9D1-D720-3BAE-E39A-126E45BA4997}"/>
              </a:ext>
            </a:extLst>
          </p:cNvPr>
          <p:cNvPicPr>
            <a:picLocks noChangeAspect="1"/>
          </p:cNvPicPr>
          <p:nvPr/>
        </p:nvPicPr>
        <p:blipFill rotWithShape="1">
          <a:blip r:embed="rId2"/>
          <a:srcRect l="2847" t="25767" r="7117" b="23926"/>
          <a:stretch/>
        </p:blipFill>
        <p:spPr>
          <a:xfrm>
            <a:off x="9474530" y="415098"/>
            <a:ext cx="2469859" cy="801302"/>
          </a:xfrm>
          <a:prstGeom prst="rect">
            <a:avLst/>
          </a:prstGeom>
        </p:spPr>
      </p:pic>
      <p:grpSp>
        <p:nvGrpSpPr>
          <p:cNvPr id="22" name="Group 21">
            <a:extLst>
              <a:ext uri="{FF2B5EF4-FFF2-40B4-BE49-F238E27FC236}">
                <a16:creationId xmlns:a16="http://schemas.microsoft.com/office/drawing/2014/main" id="{C3DAEC1A-FF4F-8B7F-9132-DD0B9D9F0AF9}"/>
              </a:ext>
            </a:extLst>
          </p:cNvPr>
          <p:cNvGrpSpPr/>
          <p:nvPr/>
        </p:nvGrpSpPr>
        <p:grpSpPr>
          <a:xfrm>
            <a:off x="588020" y="2029362"/>
            <a:ext cx="1375229" cy="1404371"/>
            <a:chOff x="509307" y="1695814"/>
            <a:chExt cx="2361083" cy="2324352"/>
          </a:xfrm>
        </p:grpSpPr>
        <p:pic>
          <p:nvPicPr>
            <p:cNvPr id="19" name="Picture 2" descr="HOME Svg Png Icon Free Download (#416829) - OnlineWebFonts.COM">
              <a:extLst>
                <a:ext uri="{FF2B5EF4-FFF2-40B4-BE49-F238E27FC236}">
                  <a16:creationId xmlns:a16="http://schemas.microsoft.com/office/drawing/2014/main" id="{B12AA5B6-08C5-F910-D93B-96C5529F7AFD}"/>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307" y="1695814"/>
              <a:ext cx="2361083" cy="224653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Exercise Icons - PNG &amp; Vector - Free Icons and PNG Backgrounds">
              <a:extLst>
                <a:ext uri="{FF2B5EF4-FFF2-40B4-BE49-F238E27FC236}">
                  <a16:creationId xmlns:a16="http://schemas.microsoft.com/office/drawing/2014/main" id="{1FD8BDEE-A7CC-B91C-DBEA-81399F09914F}"/>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94021" y="3440321"/>
              <a:ext cx="612041" cy="579845"/>
            </a:xfrm>
            <a:prstGeom prst="rect">
              <a:avLst/>
            </a:prstGeom>
            <a:noFill/>
            <a:ln>
              <a:noFill/>
            </a:ln>
          </p:spPr>
        </p:pic>
        <p:pic>
          <p:nvPicPr>
            <p:cNvPr id="21" name="Picture 20" descr="Cardio, exercise, fitness, health, heart, pulse, pulse ...">
              <a:extLst>
                <a:ext uri="{FF2B5EF4-FFF2-40B4-BE49-F238E27FC236}">
                  <a16:creationId xmlns:a16="http://schemas.microsoft.com/office/drawing/2014/main" id="{9A301C87-97D3-A177-3045-9FE8D80E6D3F}"/>
                </a:ext>
              </a:extLst>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t="19835" b="9865"/>
            <a:stretch/>
          </p:blipFill>
          <p:spPr bwMode="auto">
            <a:xfrm>
              <a:off x="1068111" y="3153658"/>
              <a:ext cx="430448" cy="286663"/>
            </a:xfrm>
            <a:prstGeom prst="rect">
              <a:avLst/>
            </a:prstGeom>
            <a:noFill/>
            <a:ln>
              <a:noFill/>
            </a:ln>
            <a:extLst>
              <a:ext uri="{53640926-AAD7-44D8-BBD7-CCE9431645EC}">
                <a14:shadowObscured xmlns:a14="http://schemas.microsoft.com/office/drawing/2010/main"/>
              </a:ext>
            </a:extLst>
          </p:spPr>
        </p:pic>
      </p:grpSp>
      <p:grpSp>
        <p:nvGrpSpPr>
          <p:cNvPr id="12" name="Group 11">
            <a:extLst>
              <a:ext uri="{FF2B5EF4-FFF2-40B4-BE49-F238E27FC236}">
                <a16:creationId xmlns:a16="http://schemas.microsoft.com/office/drawing/2014/main" id="{C239DD22-02B3-421D-8196-49897584013B}"/>
              </a:ext>
            </a:extLst>
          </p:cNvPr>
          <p:cNvGrpSpPr/>
          <p:nvPr/>
        </p:nvGrpSpPr>
        <p:grpSpPr>
          <a:xfrm>
            <a:off x="132713" y="64736"/>
            <a:ext cx="11916000" cy="1512000"/>
            <a:chOff x="121829" y="130050"/>
            <a:chExt cx="11916000" cy="1512000"/>
          </a:xfrm>
        </p:grpSpPr>
        <p:grpSp>
          <p:nvGrpSpPr>
            <p:cNvPr id="5" name="Group 4">
              <a:extLst>
                <a:ext uri="{FF2B5EF4-FFF2-40B4-BE49-F238E27FC236}">
                  <a16:creationId xmlns:a16="http://schemas.microsoft.com/office/drawing/2014/main" id="{63C09268-03B8-9D5B-52F1-819A0E7FA43A}"/>
                </a:ext>
              </a:extLst>
            </p:cNvPr>
            <p:cNvGrpSpPr/>
            <p:nvPr/>
          </p:nvGrpSpPr>
          <p:grpSpPr>
            <a:xfrm>
              <a:off x="121829" y="130050"/>
              <a:ext cx="11916000" cy="1512000"/>
              <a:chOff x="138000" y="175690"/>
              <a:chExt cx="11916000" cy="1512000"/>
            </a:xfrm>
          </p:grpSpPr>
          <p:sp>
            <p:nvSpPr>
              <p:cNvPr id="7" name="Rounded Rectangle 9">
                <a:extLst>
                  <a:ext uri="{FF2B5EF4-FFF2-40B4-BE49-F238E27FC236}">
                    <a16:creationId xmlns:a16="http://schemas.microsoft.com/office/drawing/2014/main" id="{9B790DD6-B314-0E51-7F58-9C8D03CA1D79}"/>
                  </a:ext>
                </a:extLst>
              </p:cNvPr>
              <p:cNvSpPr/>
              <p:nvPr/>
            </p:nvSpPr>
            <p:spPr>
              <a:xfrm>
                <a:off x="5019101" y="261079"/>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8" name="Picture 4" descr="A blue and white logo&#10;&#10;Description automatically generated">
                <a:extLst>
                  <a:ext uri="{FF2B5EF4-FFF2-40B4-BE49-F238E27FC236}">
                    <a16:creationId xmlns:a16="http://schemas.microsoft.com/office/drawing/2014/main" id="{C2C960D5-33C5-3B67-C8CA-A5F4131501B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ounded Rectangle 9">
                <a:extLst>
                  <a:ext uri="{FF2B5EF4-FFF2-40B4-BE49-F238E27FC236}">
                    <a16:creationId xmlns:a16="http://schemas.microsoft.com/office/drawing/2014/main" id="{630431F6-D213-8FE4-5500-9522A87C25A1}"/>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6" name="Rectangle 5">
              <a:extLst>
                <a:ext uri="{FF2B5EF4-FFF2-40B4-BE49-F238E27FC236}">
                  <a16:creationId xmlns:a16="http://schemas.microsoft.com/office/drawing/2014/main" id="{3B9213EF-6B17-2CA4-8732-CD614F69D51F}"/>
                </a:ext>
              </a:extLst>
            </p:cNvPr>
            <p:cNvSpPr/>
            <p:nvPr/>
          </p:nvSpPr>
          <p:spPr>
            <a:xfrm>
              <a:off x="4927714" y="411085"/>
              <a:ext cx="4407538" cy="1077218"/>
            </a:xfrm>
            <a:prstGeom prst="rect">
              <a:avLst/>
            </a:prstGeom>
          </p:spPr>
          <p:txBody>
            <a:bodyPr wrap="square" lIns="91440" tIns="45720" rIns="91440" bIns="45720" anchor="t">
              <a:spAutoFit/>
            </a:bodyPr>
            <a:lstStyle/>
            <a:p>
              <a:pPr algn="ctr" defTabSz="457200">
                <a:defRPr/>
              </a:pPr>
              <a:r>
                <a:rPr lang="en-GB" sz="2400" b="1">
                  <a:solidFill>
                    <a:schemeClr val="accent5">
                      <a:lumMod val="50000"/>
                    </a:schemeClr>
                  </a:solidFill>
                  <a:latin typeface="Arial"/>
                  <a:cs typeface="Arial"/>
                </a:rPr>
                <a:t>ERAS and liver transplant</a:t>
              </a:r>
              <a:endParaRPr lang="en-US" sz="2400">
                <a:solidFill>
                  <a:schemeClr val="accent5">
                    <a:lumMod val="50000"/>
                  </a:schemeClr>
                </a:solidFill>
                <a:latin typeface="Arial"/>
                <a:cs typeface="Calibri"/>
              </a:endParaRPr>
            </a:p>
            <a:p>
              <a:pPr algn="ctr" defTabSz="457200">
                <a:defRPr/>
              </a:pPr>
              <a:r>
                <a:rPr lang="en-GB" sz="2000" b="1">
                  <a:solidFill>
                    <a:schemeClr val="accent1">
                      <a:lumMod val="75000"/>
                    </a:schemeClr>
                  </a:solidFill>
                  <a:ea typeface="Calibri"/>
                  <a:cs typeface="Calibri"/>
                </a:rPr>
                <a:t> Building back your health after the transplant</a:t>
              </a:r>
            </a:p>
          </p:txBody>
        </p:sp>
      </p:grpSp>
      <p:pic>
        <p:nvPicPr>
          <p:cNvPr id="15" name="Picture 14" descr="Cardio, exercise, fitness, health, heart, pulse, pulse ...">
            <a:extLst>
              <a:ext uri="{FF2B5EF4-FFF2-40B4-BE49-F238E27FC236}">
                <a16:creationId xmlns:a16="http://schemas.microsoft.com/office/drawing/2014/main" id="{07549AAA-9EB8-31FE-8127-4D2FF903C254}"/>
              </a:ext>
            </a:extLst>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t="19835" b="9865"/>
          <a:stretch/>
        </p:blipFill>
        <p:spPr bwMode="auto">
          <a:xfrm>
            <a:off x="919969" y="4410660"/>
            <a:ext cx="631717" cy="412686"/>
          </a:xfrm>
          <a:prstGeom prst="rect">
            <a:avLst/>
          </a:prstGeom>
          <a:noFill/>
          <a:ln>
            <a:noFill/>
          </a:ln>
          <a:extLst>
            <a:ext uri="{53640926-AAD7-44D8-BBD7-CCE9431645EC}">
              <a14:shadowObscured xmlns:a14="http://schemas.microsoft.com/office/drawing/2010/main"/>
            </a:ext>
          </a:extLst>
        </p:spPr>
      </p:pic>
      <p:pic>
        <p:nvPicPr>
          <p:cNvPr id="16" name="Picture 15" descr="Image result for food icon">
            <a:extLst>
              <a:ext uri="{FF2B5EF4-FFF2-40B4-BE49-F238E27FC236}">
                <a16:creationId xmlns:a16="http://schemas.microsoft.com/office/drawing/2014/main" id="{9A17FFA7-EACC-5CC7-9BC7-EC22BCE54F43}"/>
              </a:ext>
            </a:extLst>
          </p:cNvPr>
          <p:cNvPicPr>
            <a:picLocks noChangeAspect="1"/>
          </p:cNvPicPr>
          <p:nvPr/>
        </p:nvPicPr>
        <p:blipFill>
          <a:blip r:embed="rId7">
            <a:duotone>
              <a:srgbClr val="5B9BD5">
                <a:shade val="45000"/>
                <a:satMod val="135000"/>
              </a:srgbClr>
              <a:prstClr val="white"/>
            </a:duotone>
            <a:extLst>
              <a:ext uri="{BEBA8EAE-BF5A-486C-A8C5-ECC9F3942E4B}">
                <a14:imgProps xmlns:a14="http://schemas.microsoft.com/office/drawing/2010/main">
                  <a14:imgLayer r:embed="rId8">
                    <a14:imgEffect>
                      <a14:backgroundRemoval t="990" b="96535" l="870" r="98261">
                        <a14:foregroundMark x1="21304" y1="26733" x2="21304" y2="26733"/>
                        <a14:foregroundMark x1="6087" y1="13366" x2="6087" y2="13366"/>
                        <a14:foregroundMark x1="5217" y1="9406" x2="5217" y2="9406"/>
                        <a14:foregroundMark x1="80000" y1="3465" x2="80000" y2="3465"/>
                        <a14:foregroundMark x1="92609" y1="8911" x2="92609" y2="8911"/>
                        <a14:foregroundMark x1="98261" y1="18317" x2="98261" y2="18317"/>
                        <a14:foregroundMark x1="85217" y1="1980" x2="85217" y2="1980"/>
                        <a14:foregroundMark x1="63913" y1="68812" x2="63913" y2="68812"/>
                        <a14:foregroundMark x1="78696" y1="95050" x2="78696" y2="95050"/>
                        <a14:foregroundMark x1="20000" y1="96535" x2="20000" y2="96535"/>
                        <a14:foregroundMark x1="870" y1="16832" x2="870" y2="16832"/>
                      </a14:backgroundRemoval>
                    </a14:imgEffect>
                  </a14:imgLayer>
                </a14:imgProps>
              </a:ext>
            </a:extLst>
          </a:blip>
          <a:stretch>
            <a:fillRect/>
          </a:stretch>
        </p:blipFill>
        <p:spPr>
          <a:xfrm>
            <a:off x="919969" y="4823346"/>
            <a:ext cx="666359" cy="585237"/>
          </a:xfrm>
          <a:prstGeom prst="rect">
            <a:avLst/>
          </a:prstGeom>
        </p:spPr>
      </p:pic>
    </p:spTree>
    <p:extLst>
      <p:ext uri="{BB962C8B-B14F-4D97-AF65-F5344CB8AC3E}">
        <p14:creationId xmlns:p14="http://schemas.microsoft.com/office/powerpoint/2010/main" val="2377706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097D6B675AF34D9FCBF20A3775A223" ma:contentTypeVersion="6" ma:contentTypeDescription="Create a new document." ma:contentTypeScope="" ma:versionID="74d7c834bb4ef437b56c2405ba764f6e">
  <xsd:schema xmlns:xsd="http://www.w3.org/2001/XMLSchema" xmlns:xs="http://www.w3.org/2001/XMLSchema" xmlns:p="http://schemas.microsoft.com/office/2006/metadata/properties" xmlns:ns2="585afff9-8319-4eb5-abf2-113748625117" xmlns:ns3="bf988a31-5909-44c6-a48e-b7c8f1d6bcaf" targetNamespace="http://schemas.microsoft.com/office/2006/metadata/properties" ma:root="true" ma:fieldsID="df3e7104303ad010626da1a94108957d" ns2:_="" ns3:_="">
    <xsd:import namespace="585afff9-8319-4eb5-abf2-113748625117"/>
    <xsd:import namespace="bf988a31-5909-44c6-a48e-b7c8f1d6bca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afff9-8319-4eb5-abf2-1137486251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988a31-5909-44c6-a48e-b7c8f1d6bc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9E0F7-7E60-4CEB-A19B-2C48F62FE729}">
  <ds:schemaRefs>
    <ds:schemaRef ds:uri="585afff9-8319-4eb5-abf2-113748625117"/>
    <ds:schemaRef ds:uri="bf988a31-5909-44c6-a48e-b7c8f1d6bc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9EF573D-7ECF-4D4E-8EF0-1754CDD2C210}">
  <ds:schemaRefs>
    <ds:schemaRef ds:uri="585afff9-8319-4eb5-abf2-113748625117"/>
    <ds:schemaRef ds:uri="bf988a31-5909-44c6-a48e-b7c8f1d6bca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E138889-A7E8-4E04-9668-E47E9EBFA5E3}">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0</TotalTime>
  <Words>2474</Words>
  <Application>Microsoft Office PowerPoint</Application>
  <PresentationFormat>Widescreen</PresentationFormat>
  <Paragraphs>90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Arial,Sans-Serif</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Newcastle Upon Tyne Hospital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Scuffell, Caroline</dc:creator>
  <cp:lastModifiedBy>Conner Sweet</cp:lastModifiedBy>
  <cp:revision>2</cp:revision>
  <dcterms:created xsi:type="dcterms:W3CDTF">2023-12-05T21:47:44Z</dcterms:created>
  <dcterms:modified xsi:type="dcterms:W3CDTF">2025-12-02T16:30:32Z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0x0101004D097D6B675AF34D9FCBF20A3775A223</vt:lpwstr>
  </property>
</Properties>
</file>