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9874250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2D55-0B31-75FF-8A07-BDF68D6F6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7849F-F221-71CD-0D91-AEB6EECBC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0F0DA-CD65-4457-9E6D-927BFD2B1514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62A18-074C-6C2F-F517-8138434CC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55917-6749-780E-2437-2719A639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D51D-072B-4AFB-A481-4BD963FE46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734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CB9F74-99A4-36CB-B9B3-FA1D967E8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C8A59-B7BE-8A8E-2D9E-429876310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C4EEB-C540-1858-7432-BE2E0EA0B5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50F0DA-CD65-4457-9E6D-927BFD2B1514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D5C69-6212-6A48-A96B-45552D46C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6C6CC-9B8D-06B1-D149-D890E3E5C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CDD51D-072B-4AFB-A481-4BD963FE46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96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8EE8B6-C224-1DD4-A5B7-3CED3C23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International Comparisons</a:t>
            </a:r>
            <a:br>
              <a:rPr lang="en-GB" altLang="en-US"/>
            </a:br>
            <a:r>
              <a:rPr lang="en-GB" altLang="en-US"/>
              <a:t>with Australia and USA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65AE3E-2395-D98D-B5D5-32A31CBF37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566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E7EF85-591B-5041-2A1A-C6DA5D24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Deceased</a:t>
            </a:r>
            <a:r>
              <a:rPr lang="en-GB" altLang="en-US"/>
              <a:t> </a:t>
            </a:r>
            <a:r>
              <a:rPr lang="en-GB" altLang="en-US" sz="3200"/>
              <a:t>donor</a:t>
            </a:r>
            <a:r>
              <a:rPr lang="en-GB" altLang="en-US"/>
              <a:t> </a:t>
            </a:r>
            <a:r>
              <a:rPr lang="en-GB" altLang="en-US" sz="3200"/>
              <a:t>transplant</a:t>
            </a:r>
            <a:r>
              <a:rPr lang="en-GB" altLang="en-US"/>
              <a:t> </a:t>
            </a:r>
            <a:r>
              <a:rPr lang="en-GB" altLang="en-US" sz="3200"/>
              <a:t>rates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68A144-262C-6716-B581-94056AA45D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07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0DED1A-19AC-1CBC-E6D7-DD1FD7A98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Total</a:t>
            </a:r>
            <a:r>
              <a:rPr lang="en-GB" altLang="en-US"/>
              <a:t> </a:t>
            </a:r>
            <a:r>
              <a:rPr lang="en-GB" altLang="en-US" sz="3200"/>
              <a:t>transplant</a:t>
            </a:r>
            <a:r>
              <a:rPr lang="en-GB" altLang="en-US"/>
              <a:t> </a:t>
            </a:r>
            <a:r>
              <a:rPr lang="en-GB" altLang="en-US" sz="3200"/>
              <a:t>rates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00D8FF-5DC7-0871-A3A0-629A351D99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71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D51A4C-F197-295D-2E43-D23B7FD82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716214-2AC9-0965-37C5-934A2F07C2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855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D0AE62-FA0B-5F28-5497-F1CD7112B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Living donor 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D1942A-F2EA-55A1-21EE-0B24C064A1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7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2EED73-1136-05E9-1B4B-EB6B1A333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BE44B0-CE80-56DB-0B46-4102CE9093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56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BC9FBD-D1B9-60E9-895C-E91C3C064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Liver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888A2F-9476-5892-2495-6BDB2CA3D6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46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E70150-68DE-4194-88D2-DC0D119CB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Pancreas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27EEA5-7966-0C74-F0BE-C3B680AED2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0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F13559-2D8D-ED0C-5EE2-FA2ACDEB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Intestinal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F0558D-6162-6EF9-8177-42CD8A3F3C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57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14725B-3BD7-33C4-8D22-7AD54C16D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Heart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9225AA-4060-32D6-F0BC-0D0120B3CD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70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CE1A8D-2065-6343-3AB3-673E246DB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Lung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675ACE-488B-8D97-6DB0-F1FD496B81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79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CF336A-D2C3-66D3-9666-AB771D596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4C90C1-6C05-8447-4957-069C709B18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74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7A41AC-36F7-14CB-9BD7-D26D3B098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D989BA-D100-EF02-CBBB-44BD56AEC6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70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B1B454-77E4-DB32-E6B9-F7D7674A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DBD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DE229D-D8A4-99A1-2ACC-9039B7556D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50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F43071-A69F-3586-BF2E-8F83B8A83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DCD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E76C8-850F-745B-7A44-F1C8F5C3F9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04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835ED0-AFA3-6519-E328-F48F9CA0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C8EE48-E49E-FE1E-2A86-7622CF3256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46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F80C10-BEA4-76AD-BCAE-DBF21AE5B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>
                <a:solidFill>
                  <a:srgbClr val="0066CC"/>
                </a:solidFill>
              </a:rPr>
              <a:t>Living and deceased donor transplant rates</a:t>
            </a:r>
            <a:endParaRPr lang="en-GB" altLang="en-US" sz="28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618A64-D6FD-C650-F492-7F3203F0A6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20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International Comparisons with Australia and USA</vt:lpstr>
      <vt:lpstr>Deceased donor transplant rates</vt:lpstr>
      <vt:lpstr>Total transplant rates</vt:lpstr>
      <vt:lpstr>Deceased donor kidney transplant rates</vt:lpstr>
      <vt:lpstr>Living donor kidney transplant rates</vt:lpstr>
      <vt:lpstr>Kidney transplant rates</vt:lpstr>
      <vt:lpstr>Liver transplant rates</vt:lpstr>
      <vt:lpstr>Pancreas transplant rates</vt:lpstr>
      <vt:lpstr>Intestinal transplant rates</vt:lpstr>
      <vt:lpstr>Heart transplant rates</vt:lpstr>
      <vt:lpstr>Lung transplant rates</vt:lpstr>
      <vt:lpstr>Deceased donor rates</vt:lpstr>
      <vt:lpstr>Deceased donor rates</vt:lpstr>
      <vt:lpstr>DBD donor rates</vt:lpstr>
      <vt:lpstr>DCD donor rates</vt:lpstr>
      <vt:lpstr>Deceased donor rates</vt:lpstr>
      <vt:lpstr>Living and deceased donor transplant rates</vt:lpstr>
    </vt:vector>
  </TitlesOfParts>
  <Company>NHS Blood and Transplant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Claudia Westwood</dc:creator>
  <cp:lastModifiedBy>Claudia Westwood</cp:lastModifiedBy>
  <cp:revision>1</cp:revision>
  <dcterms:created xsi:type="dcterms:W3CDTF">2025-11-05T14:05:34Z</dcterms:created>
  <dcterms:modified xsi:type="dcterms:W3CDTF">2025-11-05T14:05:34Z</dcterms:modified>
</cp:coreProperties>
</file>