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  <p:sldMasterId id="2147483688" r:id="rId6"/>
    <p:sldMasterId id="2147483705" r:id="rId7"/>
  </p:sldMasterIdLst>
  <p:notesMasterIdLst>
    <p:notesMasterId r:id="rId186"/>
  </p:notesMasterIdLst>
  <p:sldIdLst>
    <p:sldId id="2146848191" r:id="rId8"/>
    <p:sldId id="2147483646" r:id="rId9"/>
    <p:sldId id="2147483647" r:id="rId10"/>
    <p:sldId id="259" r:id="rId11"/>
    <p:sldId id="256" r:id="rId12"/>
    <p:sldId id="257" r:id="rId13"/>
    <p:sldId id="258" r:id="rId14"/>
    <p:sldId id="2146848188" r:id="rId15"/>
    <p:sldId id="311" r:id="rId16"/>
    <p:sldId id="312" r:id="rId17"/>
    <p:sldId id="313" r:id="rId18"/>
    <p:sldId id="2147483642" r:id="rId19"/>
    <p:sldId id="2147483644" r:id="rId20"/>
    <p:sldId id="2147483643" r:id="rId21"/>
    <p:sldId id="272" r:id="rId22"/>
    <p:sldId id="273" r:id="rId23"/>
    <p:sldId id="274" r:id="rId24"/>
    <p:sldId id="275" r:id="rId25"/>
    <p:sldId id="2147483639" r:id="rId26"/>
    <p:sldId id="2147483645" r:id="rId27"/>
    <p:sldId id="310" r:id="rId28"/>
    <p:sldId id="276" r:id="rId29"/>
    <p:sldId id="277" r:id="rId30"/>
    <p:sldId id="261" r:id="rId31"/>
    <p:sldId id="260" r:id="rId32"/>
    <p:sldId id="2146848282" r:id="rId33"/>
    <p:sldId id="279" r:id="rId34"/>
    <p:sldId id="264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281" r:id="rId59"/>
    <p:sldId id="393" r:id="rId60"/>
    <p:sldId id="394" r:id="rId61"/>
    <p:sldId id="395" r:id="rId62"/>
    <p:sldId id="396" r:id="rId63"/>
    <p:sldId id="262" r:id="rId64"/>
    <p:sldId id="263" r:id="rId65"/>
    <p:sldId id="265" r:id="rId66"/>
    <p:sldId id="266" r:id="rId67"/>
    <p:sldId id="267" r:id="rId68"/>
    <p:sldId id="397" r:id="rId69"/>
    <p:sldId id="398" r:id="rId70"/>
    <p:sldId id="399" r:id="rId71"/>
    <p:sldId id="400" r:id="rId72"/>
    <p:sldId id="401" r:id="rId73"/>
    <p:sldId id="402" r:id="rId74"/>
    <p:sldId id="403" r:id="rId75"/>
    <p:sldId id="404" r:id="rId76"/>
    <p:sldId id="405" r:id="rId77"/>
    <p:sldId id="406" r:id="rId78"/>
    <p:sldId id="407" r:id="rId79"/>
    <p:sldId id="408" r:id="rId80"/>
    <p:sldId id="409" r:id="rId81"/>
    <p:sldId id="410" r:id="rId82"/>
    <p:sldId id="411" r:id="rId83"/>
    <p:sldId id="412" r:id="rId84"/>
    <p:sldId id="413" r:id="rId85"/>
    <p:sldId id="414" r:id="rId86"/>
    <p:sldId id="415" r:id="rId87"/>
    <p:sldId id="416" r:id="rId88"/>
    <p:sldId id="417" r:id="rId89"/>
    <p:sldId id="418" r:id="rId90"/>
    <p:sldId id="419" r:id="rId91"/>
    <p:sldId id="268" r:id="rId92"/>
    <p:sldId id="269" r:id="rId93"/>
    <p:sldId id="270" r:id="rId94"/>
    <p:sldId id="271" r:id="rId95"/>
    <p:sldId id="420" r:id="rId96"/>
    <p:sldId id="421" r:id="rId97"/>
    <p:sldId id="422" r:id="rId98"/>
    <p:sldId id="423" r:id="rId99"/>
    <p:sldId id="341" r:id="rId100"/>
    <p:sldId id="307" r:id="rId101"/>
    <p:sldId id="342" r:id="rId102"/>
    <p:sldId id="299" r:id="rId103"/>
    <p:sldId id="308" r:id="rId104"/>
    <p:sldId id="348" r:id="rId105"/>
    <p:sldId id="306" r:id="rId106"/>
    <p:sldId id="343" r:id="rId107"/>
    <p:sldId id="301" r:id="rId108"/>
    <p:sldId id="309" r:id="rId109"/>
    <p:sldId id="344" r:id="rId110"/>
    <p:sldId id="302" r:id="rId111"/>
    <p:sldId id="337" r:id="rId112"/>
    <p:sldId id="345" r:id="rId113"/>
    <p:sldId id="303" r:id="rId114"/>
    <p:sldId id="338" r:id="rId115"/>
    <p:sldId id="346" r:id="rId116"/>
    <p:sldId id="304" r:id="rId117"/>
    <p:sldId id="339" r:id="rId118"/>
    <p:sldId id="347" r:id="rId119"/>
    <p:sldId id="305" r:id="rId120"/>
    <p:sldId id="340" r:id="rId121"/>
    <p:sldId id="350" r:id="rId122"/>
    <p:sldId id="300" r:id="rId123"/>
    <p:sldId id="316" r:id="rId124"/>
    <p:sldId id="349" r:id="rId125"/>
    <p:sldId id="286" r:id="rId126"/>
    <p:sldId id="315" r:id="rId127"/>
    <p:sldId id="351" r:id="rId128"/>
    <p:sldId id="314" r:id="rId129"/>
    <p:sldId id="278" r:id="rId130"/>
    <p:sldId id="287" r:id="rId131"/>
    <p:sldId id="294" r:id="rId132"/>
    <p:sldId id="297" r:id="rId133"/>
    <p:sldId id="317" r:id="rId134"/>
    <p:sldId id="352" r:id="rId135"/>
    <p:sldId id="295" r:id="rId136"/>
    <p:sldId id="318" r:id="rId137"/>
    <p:sldId id="361" r:id="rId138"/>
    <p:sldId id="319" r:id="rId139"/>
    <p:sldId id="353" r:id="rId140"/>
    <p:sldId id="280" r:id="rId141"/>
    <p:sldId id="288" r:id="rId142"/>
    <p:sldId id="320" r:id="rId143"/>
    <p:sldId id="362" r:id="rId144"/>
    <p:sldId id="321" r:id="rId145"/>
    <p:sldId id="358" r:id="rId146"/>
    <p:sldId id="290" r:id="rId147"/>
    <p:sldId id="322" r:id="rId148"/>
    <p:sldId id="363" r:id="rId149"/>
    <p:sldId id="323" r:id="rId150"/>
    <p:sldId id="354" r:id="rId151"/>
    <p:sldId id="282" r:id="rId152"/>
    <p:sldId id="355" r:id="rId153"/>
    <p:sldId id="283" r:id="rId154"/>
    <p:sldId id="324" r:id="rId155"/>
    <p:sldId id="367" r:id="rId156"/>
    <p:sldId id="325" r:id="rId157"/>
    <p:sldId id="368" r:id="rId158"/>
    <p:sldId id="326" r:id="rId159"/>
    <p:sldId id="360" r:id="rId160"/>
    <p:sldId id="291" r:id="rId161"/>
    <p:sldId id="327" r:id="rId162"/>
    <p:sldId id="356" r:id="rId163"/>
    <p:sldId id="284" r:id="rId164"/>
    <p:sldId id="292" r:id="rId165"/>
    <p:sldId id="328" r:id="rId166"/>
    <p:sldId id="369" r:id="rId167"/>
    <p:sldId id="329" r:id="rId168"/>
    <p:sldId id="359" r:id="rId169"/>
    <p:sldId id="293" r:id="rId170"/>
    <p:sldId id="296" r:id="rId171"/>
    <p:sldId id="330" r:id="rId172"/>
    <p:sldId id="357" r:id="rId173"/>
    <p:sldId id="285" r:id="rId174"/>
    <p:sldId id="333" r:id="rId175"/>
    <p:sldId id="289" r:id="rId176"/>
    <p:sldId id="334" r:id="rId177"/>
    <p:sldId id="298" r:id="rId178"/>
    <p:sldId id="332" r:id="rId179"/>
    <p:sldId id="364" r:id="rId180"/>
    <p:sldId id="331" r:id="rId181"/>
    <p:sldId id="366" r:id="rId182"/>
    <p:sldId id="335" r:id="rId183"/>
    <p:sldId id="365" r:id="rId184"/>
    <p:sldId id="336" r:id="rId1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480AE-35C3-43FF-8C30-104BE5821911}" v="53" dt="2025-10-01T10:19:45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1" autoAdjust="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59" Type="http://schemas.openxmlformats.org/officeDocument/2006/relationships/slide" Target="slides/slide152.xml"/><Relationship Id="rId170" Type="http://schemas.openxmlformats.org/officeDocument/2006/relationships/slide" Target="slides/slide163.xml"/><Relationship Id="rId191" Type="http://schemas.microsoft.com/office/2015/10/relationships/revisionInfo" Target="revisionInfo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8.xml"/><Relationship Id="rId160" Type="http://schemas.openxmlformats.org/officeDocument/2006/relationships/slide" Target="slides/slide153.xml"/><Relationship Id="rId181" Type="http://schemas.openxmlformats.org/officeDocument/2006/relationships/slide" Target="slides/slide174.xml"/><Relationship Id="rId22" Type="http://schemas.openxmlformats.org/officeDocument/2006/relationships/slide" Target="slides/slide15.xml"/><Relationship Id="rId43" Type="http://schemas.openxmlformats.org/officeDocument/2006/relationships/slide" Target="slides/slide36.xml"/><Relationship Id="rId64" Type="http://schemas.openxmlformats.org/officeDocument/2006/relationships/slide" Target="slides/slide57.xml"/><Relationship Id="rId118" Type="http://schemas.openxmlformats.org/officeDocument/2006/relationships/slide" Target="slides/slide111.xml"/><Relationship Id="rId139" Type="http://schemas.openxmlformats.org/officeDocument/2006/relationships/slide" Target="slides/slide132.xml"/><Relationship Id="rId85" Type="http://schemas.openxmlformats.org/officeDocument/2006/relationships/slide" Target="slides/slide78.xml"/><Relationship Id="rId150" Type="http://schemas.openxmlformats.org/officeDocument/2006/relationships/slide" Target="slides/slide143.xml"/><Relationship Id="rId171" Type="http://schemas.openxmlformats.org/officeDocument/2006/relationships/slide" Target="slides/slide164.xml"/><Relationship Id="rId12" Type="http://schemas.openxmlformats.org/officeDocument/2006/relationships/slide" Target="slides/slide5.xml"/><Relationship Id="rId33" Type="http://schemas.openxmlformats.org/officeDocument/2006/relationships/slide" Target="slides/slide26.xml"/><Relationship Id="rId108" Type="http://schemas.openxmlformats.org/officeDocument/2006/relationships/slide" Target="slides/slide101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5" Type="http://schemas.openxmlformats.org/officeDocument/2006/relationships/slide" Target="slides/slide68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61" Type="http://schemas.openxmlformats.org/officeDocument/2006/relationships/slide" Target="slides/slide154.xml"/><Relationship Id="rId182" Type="http://schemas.openxmlformats.org/officeDocument/2006/relationships/slide" Target="slides/slide175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6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5" Type="http://schemas.openxmlformats.org/officeDocument/2006/relationships/slide" Target="slides/slide58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51" Type="http://schemas.openxmlformats.org/officeDocument/2006/relationships/slide" Target="slides/slide144.xml"/><Relationship Id="rId172" Type="http://schemas.openxmlformats.org/officeDocument/2006/relationships/slide" Target="slides/slide165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167" Type="http://schemas.openxmlformats.org/officeDocument/2006/relationships/slide" Target="slides/slide160.xml"/><Relationship Id="rId18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162" Type="http://schemas.openxmlformats.org/officeDocument/2006/relationships/slide" Target="slides/slide155.xml"/><Relationship Id="rId183" Type="http://schemas.openxmlformats.org/officeDocument/2006/relationships/slide" Target="slides/slide176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157" Type="http://schemas.openxmlformats.org/officeDocument/2006/relationships/slide" Target="slides/slide150.xml"/><Relationship Id="rId178" Type="http://schemas.openxmlformats.org/officeDocument/2006/relationships/slide" Target="slides/slide17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slide" Target="slides/slide145.xml"/><Relationship Id="rId173" Type="http://schemas.openxmlformats.org/officeDocument/2006/relationships/slide" Target="slides/slide166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168" Type="http://schemas.openxmlformats.org/officeDocument/2006/relationships/slide" Target="slides/slide16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163" Type="http://schemas.openxmlformats.org/officeDocument/2006/relationships/slide" Target="slides/slide156.xml"/><Relationship Id="rId184" Type="http://schemas.openxmlformats.org/officeDocument/2006/relationships/slide" Target="slides/slide177.xml"/><Relationship Id="rId189" Type="http://schemas.openxmlformats.org/officeDocument/2006/relationships/theme" Target="theme/theme1.xml"/><Relationship Id="rId3" Type="http://schemas.openxmlformats.org/officeDocument/2006/relationships/customXml" Target="../customXml/item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158" Type="http://schemas.openxmlformats.org/officeDocument/2006/relationships/slide" Target="slides/slide15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slide" Target="slides/slide146.xml"/><Relationship Id="rId174" Type="http://schemas.openxmlformats.org/officeDocument/2006/relationships/slide" Target="slides/slide167.xml"/><Relationship Id="rId179" Type="http://schemas.openxmlformats.org/officeDocument/2006/relationships/slide" Target="slides/slide172.xml"/><Relationship Id="rId190" Type="http://schemas.openxmlformats.org/officeDocument/2006/relationships/tableStyles" Target="tableStyles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164" Type="http://schemas.openxmlformats.org/officeDocument/2006/relationships/slide" Target="slides/slide157.xml"/><Relationship Id="rId169" Type="http://schemas.openxmlformats.org/officeDocument/2006/relationships/slide" Target="slides/slide162.xml"/><Relationship Id="rId185" Type="http://schemas.openxmlformats.org/officeDocument/2006/relationships/slide" Target="slides/slide17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80" Type="http://schemas.openxmlformats.org/officeDocument/2006/relationships/slide" Target="slides/slide173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slide" Target="slides/slide147.xml"/><Relationship Id="rId175" Type="http://schemas.openxmlformats.org/officeDocument/2006/relationships/slide" Target="slides/slide168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Relationship Id="rId165" Type="http://schemas.openxmlformats.org/officeDocument/2006/relationships/slide" Target="slides/slide158.xml"/><Relationship Id="rId186" Type="http://schemas.openxmlformats.org/officeDocument/2006/relationships/notesMaster" Target="notesMasters/notesMaster1.xml"/><Relationship Id="rId27" Type="http://schemas.openxmlformats.org/officeDocument/2006/relationships/slide" Target="slides/slide20.xml"/><Relationship Id="rId48" Type="http://schemas.openxmlformats.org/officeDocument/2006/relationships/slide" Target="slides/slide41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34" Type="http://schemas.openxmlformats.org/officeDocument/2006/relationships/slide" Target="slides/slide127.xml"/><Relationship Id="rId80" Type="http://schemas.openxmlformats.org/officeDocument/2006/relationships/slide" Target="slides/slide73.xml"/><Relationship Id="rId155" Type="http://schemas.openxmlformats.org/officeDocument/2006/relationships/slide" Target="slides/slide148.xml"/><Relationship Id="rId176" Type="http://schemas.openxmlformats.org/officeDocument/2006/relationships/slide" Target="slides/slide169.xml"/><Relationship Id="rId17" Type="http://schemas.openxmlformats.org/officeDocument/2006/relationships/slide" Target="slides/slide10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24" Type="http://schemas.openxmlformats.org/officeDocument/2006/relationships/slide" Target="slides/slide117.xml"/><Relationship Id="rId70" Type="http://schemas.openxmlformats.org/officeDocument/2006/relationships/slide" Target="slides/slide63.xml"/><Relationship Id="rId91" Type="http://schemas.openxmlformats.org/officeDocument/2006/relationships/slide" Target="slides/slide84.xml"/><Relationship Id="rId145" Type="http://schemas.openxmlformats.org/officeDocument/2006/relationships/slide" Target="slides/slide138.xml"/><Relationship Id="rId166" Type="http://schemas.openxmlformats.org/officeDocument/2006/relationships/slide" Target="slides/slide159.xml"/><Relationship Id="rId187" Type="http://schemas.openxmlformats.org/officeDocument/2006/relationships/presProps" Target="presProps.xml"/><Relationship Id="rId1" Type="http://schemas.openxmlformats.org/officeDocument/2006/relationships/customXml" Target="../customXml/item1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60" Type="http://schemas.openxmlformats.org/officeDocument/2006/relationships/slide" Target="slides/slide53.xml"/><Relationship Id="rId81" Type="http://schemas.openxmlformats.org/officeDocument/2006/relationships/slide" Target="slides/slide74.xml"/><Relationship Id="rId135" Type="http://schemas.openxmlformats.org/officeDocument/2006/relationships/slide" Target="slides/slide128.xml"/><Relationship Id="rId156" Type="http://schemas.openxmlformats.org/officeDocument/2006/relationships/slide" Target="slides/slide149.xml"/><Relationship Id="rId177" Type="http://schemas.openxmlformats.org/officeDocument/2006/relationships/slide" Target="slides/slide1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08672-234C-493C-8940-C8FD129E72B7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6F409-6040-4CA0-A8AA-7A152E637E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919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1BF4B-EF81-1A46-AF7E-D3E97FD422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586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Deliberately targeted busy periods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093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comparing how the mobilisation of NORS teams differed under the proposed modelling, for the abdominal attendances the team would have been the same in 75 (52%) of cases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961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comparing how the mobilisation of NORS teams differed under the proposed modelling, for the cardiothoracic attendances the team would have been the same in 48 (89%) of cases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972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B9ADC-505D-5EC6-18B9-2A29107E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77DF9-C446-657B-4952-34163C9A1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101C6F-CD11-E6E9-AD46-7B1471FCA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0514F-ECA0-DF1A-738B-D4DEF694C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BBD14-7FD4-4B73-A075-3F40CC8F7F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991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Actual v modelled NORS departure from base times. – total is different due to not all RTI forms being returned at the point of running the report (4</a:t>
            </a:r>
            <a:r>
              <a:rPr lang="en-GB" baseline="30000" dirty="0"/>
              <a:t>th</a:t>
            </a:r>
            <a:r>
              <a:rPr lang="en-GB" dirty="0"/>
              <a:t> Sept)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887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0FBD1-E327-D6BD-B832-B2BEC024F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92C30-56F4-747F-B15D-7843D2005F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7C67B5-BE80-70D1-B06A-4B94E7604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646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0F85C-18BA-497F-3189-C0499CD9D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B635A-D76C-0827-1D9C-B799CFAE3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F4FD1C-DD3D-463D-9FEE-E07CB5482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8BE0E-A9AC-F386-FC44-BA4F1A415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745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D52FB-6612-05F8-602A-088D77F9D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0D20C-FF25-417B-F6AC-EBDFD109F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001CD-9CDA-FAE0-7061-12ACF8F69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4EE8E-1FC6-3D82-3F64-4CC250D38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1769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056D-9E76-BBDC-65FC-31CC2CFC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BFC49-E3CD-D381-A113-58B71190B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F35953-68FF-0700-2E0B-6F61B4F84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5D48E-7C5A-0C7E-162B-74FD47E1F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212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0C4D5-E626-2027-579D-8F231906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073F9-02BE-F5EA-3F09-05B3D4157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6BD55D-9580-B417-8204-5FEB43B04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509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575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78897-3116-37D0-10A6-75061EEE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3BCC6B-CB6B-EED1-FFD0-462D6D610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45C8D0-138E-9FDB-45D7-F0DD1122A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523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73829-DB09-0F6B-A9A1-DE663506B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904E5-8B47-0DC6-C2AB-96E939E67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259271-966C-B134-FCB3-ECA1DF62E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896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Actual number of attendances compared to simulated attendances may vary due to the differences in team allocation shown in slides 6 &amp;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285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925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57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4F882-363E-B9F6-6650-1212124EB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37643-8127-947B-58C4-2780B2CF9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15520-8036-CD0B-F645-81F0B7BA3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299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246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6241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4029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64C12-BBC8-D5B7-2E6D-1E57684D4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E9A47-1A9D-D7F7-B2AA-DEF3605E0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404AF-A17B-DCB0-B9ED-3B27FE73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2926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048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14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3323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D2E4-E6F5-9022-E1BF-F425F8A89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27EC79-E23F-A342-F26A-5E47A8B97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DD4712-DA67-77FF-3C97-7F10ABA24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644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0502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7771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96806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7A9D1-863E-EFA0-1F7E-2B165F53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0B8188-85CE-D188-B050-DDD586AC8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BA6DF3-EA11-87ED-F2B7-A8ACA4660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6321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5650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9621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20375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9F120-66F1-F72C-6F64-63AB7BD2D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FF99F-4561-1938-6652-BFC44A1C9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CD209E-D90D-C7AA-B915-F292F59A4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1754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00513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31459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2913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42C98-A788-8F01-9B59-53F72BD3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DE03F-5D67-C71B-A1D4-07CD4465E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D010E-DE48-3858-75A2-6A4096386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5328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73756-122A-1BAC-5156-511031530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5E586-DC59-8AF4-88AA-99D8AF835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429933-DE5F-3841-16E7-EE52AFC34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588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6523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2967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9092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49ACC-5722-17F8-D8C0-D060372AB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1B03DF-7AF0-01E1-F10E-60B8A101D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657B95-AEA8-D1A0-719A-CB9DFB536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5230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4394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1764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5638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584C8-63A5-7B03-011E-7D4E43FF9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B77A4-8621-E665-3296-AE1998686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2789C-34D3-AF54-CD76-D0CF8BA2A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7385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8643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6391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1426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649E1-9701-2188-08E4-8925ED55B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7DB0F-25C0-3905-D560-086E9A609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22AEF-714F-BF20-9D2C-7C01F9552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631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4476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20794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68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6220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AF58A-045D-4B3C-C6E5-43787684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CD5179-ED18-8394-8B72-179E01D09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B5A09-7769-9C26-8BA8-D9C44C260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6186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5115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05197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7836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1C28-B24A-9846-BB2F-BBBCB091B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035919-AFBE-0C42-A8A9-1F85BFA97A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091208-9082-3D1B-FD23-B695A60DA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1297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5097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6886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9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CF5B-A9CF-7B41-AEFB-06E537EB7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DC89A-7C54-83D6-3116-B3AC0656D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69693-7385-9CD2-93FA-E516EBE0E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7117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09992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79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8664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79930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7CEFE-4FE1-CD96-4AC4-F86B9244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977882-23B9-9D1A-E96A-9A8F112C0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F2620-1F39-DF15-7639-77E95DB8F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98656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3085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6321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56615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72065-0C0C-ABDB-744A-C7D09EB93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A9DE83-C515-FA85-DA42-351B24ED5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B03EE6-554B-EB79-2BA1-71E8DDE011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71196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23055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20370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88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38813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710C0-8BCD-6092-DE06-28D28C1D1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06A7B-0B93-9335-8EB2-474C03DA9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E3A74-3751-8317-45A6-4FA2CBF0E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88436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90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32678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91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38245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Actual number of attendances compared to simulated attendances may vary due to the differences in team allocation shown in slides 6 &amp; 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6F409-6040-4CA0-A8AA-7A152E637ED3}" type="slidenum">
              <a:rPr lang="en-GB" smtClean="0"/>
              <a:t>92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60785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E33CA-9CEC-3C66-1197-CA65282EE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4F5C52-2D67-8368-91E9-C13FF7CFD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332B0-3EFA-8B6A-BE37-400EDECB0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72034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750B7-8791-3BD5-E13A-A1A9790D3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DA4DAD-57E8-F185-C340-99D94B5C3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B9677-EC2F-D67F-2E8A-EFE834C74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551021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F653D-1AF4-BC63-15D3-DC86FFA02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1C7812-5681-96CB-1BAC-EBC0AEF0C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87B94-ED36-9339-26AD-A14538D9D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45311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28EE-7CAF-18DD-8F93-7C4B14BD7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5B0BA-D7D3-5658-A928-FC3B46E09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BE1BA-A3A8-1FE3-8A50-072D4AAC0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16501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78D0-1CAA-8087-BD0A-5390BA64A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4EF8D-014C-F369-5BA1-F92AF128F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81E79D-CFDC-FEEA-0933-EF972C523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608156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45419-A8F8-1A16-5453-5CC4DAD09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655A0-CDE7-CBCB-ED04-1206AD8A5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F835D-CA8D-4DD8-1EE9-12AE4BB98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30315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2D66C-E77D-643D-FD5F-E3B32C607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24F801-AB16-6A9B-016D-FD11C3474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9581E-DE47-C3F3-1251-6F0BF82C5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88817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F2E67-148C-8F0D-BE4A-6B59F009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C36D0-4C03-D441-AB60-30E85F409C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42D12-1233-DE0B-5CFF-F05D8C83B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05412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CB8D-98B8-5E4E-6625-6A2F91C17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74C21-08EB-6C43-88EF-0F7E7B5DB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54CB3-0D8F-8589-1D29-BC717CB3E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0320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1FEEA-C6A9-B92E-038F-8818C977F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A0623-25F4-C61C-3E97-57C4A678B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CF957-D224-C6D1-0377-5F76BD07F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927550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C3453-F076-F4BB-A1E2-669783B6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1F589A-3887-3A7E-CDB6-345748113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6D285-3E95-E7B3-1F4F-78BD83E06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777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E76F4-DABC-D8B3-94AB-A5D1819FC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2BA37C-39E1-A286-5C53-288B6785E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5BBEDF-949F-8B17-009F-4F51DF2E8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68996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C1C5B-6546-BCB8-C2A4-46EB805D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4DF0E-0152-046C-59E7-5156B34DC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1B007-96D6-6EC9-B827-BDFCA25C9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78185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2287F-2286-AFD2-742D-BE0F76AB9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D4AFA-A2CA-6454-2EB3-A433ADB48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28B8DB-3000-517A-CEB1-6AB401A23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75843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2D7CB-0352-7274-F668-E8EB0546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844DFE-6BD2-0F73-12EC-1569EB787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9B68DD-9B63-6E42-20D3-DF428F59B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66378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FF3D-06FC-8D82-59A0-D4ABCB455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69DCB-FB5E-C9D5-2235-9F80636D1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0CE5E-5905-FA8A-CC34-F26AE0D9F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83662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9B4C0-9FAD-151E-2BF1-B6DDF4A8F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0B6691-5010-24A7-6F05-C67EF3563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63504-80EA-2E96-D39C-2A8694F4C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561891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C5726-F560-FC3B-DB8C-7B55488C1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C94B6-F88F-7E5B-3E4E-E7E807847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E6D3A-EAD0-3D59-07FA-526A76DE7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16722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C9ED0-132E-5609-AE99-26070158A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17345-E6D3-D209-0E40-E8B00F1D7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B8DC93-0721-D3C5-AE12-42064CA74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25333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29A34-60CB-2191-5713-A320058C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423048-1034-9F65-7C67-C17B59316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23A33-3F00-2B0A-1D74-E9AC2E440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29605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8F27-F959-B1D9-367A-F70E9D3CB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7FB08-A4FA-9E41-0C50-31D0B1CBF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69B5C-9DA6-2F2F-849A-643326FB2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99257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996EF-C7D9-87DC-7B9B-1DDAFFFC0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D9B784-36F8-11CC-E428-1529F3272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40396B-F3FC-98C7-55AA-5DDD4E4A9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45726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D6E2E-792F-3F70-72C8-98D7A0551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D87F03-D3ED-9DB7-49D6-CD8864FB6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BB0E9D-8FF6-BAA0-9B72-40E8D8499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96879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E80D-066A-53A8-978A-E61479DF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241BD0-82B6-AE70-5686-9AE836683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31772-A065-DDE1-8429-ED504971B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94926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83379-9595-3696-EE9D-52E90223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9EC965-81B6-85B0-F3C3-C7DEEBB79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FBDF5-274A-7CA2-E485-FC1F8D5F4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26151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8279-773E-91D8-6709-6E45FD29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B754C-85C9-580D-3420-BC00F37ED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8C751-4641-C23F-15B7-AFA64983D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57656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1617-C8BB-4384-60B0-C96FF3C2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6A3F4-3F5E-3A98-D35B-614830D87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DF2F2-DFBE-81A5-AC55-EA65CD459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69149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439E9-FBAC-F53A-178D-09FB44308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B3952-F6C8-EBA9-1139-987FDECEF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E6D12D-6BCB-7D26-C1D8-D6CD7A04D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10130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7ED1B-C0E9-E757-C671-0E15D2F23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95996-FD03-19DC-A18B-F45D34F21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A934E-AA2E-BF44-6C3A-D4CCE2898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97338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1C732-2CF3-9E92-20E6-F3DDED7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65D5D-2473-5986-1D03-8309D5B4F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0CB17-253F-5BA1-D424-2A3A970E0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38324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F596-B4AA-995D-1A70-11E375DFB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08295-7452-0569-80F9-FD9203EA6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71E5F-3996-8268-6020-19986CE38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60745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DC26-07EE-C0BE-4E71-E0447BDCC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8E861F-C62B-CD11-D3F2-DEC8D3CC8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4E3BA8-CBF7-7FEE-E324-8F3A5E4A4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4255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C9D6-2677-BBEA-0138-58060CBCF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A7868-CD73-871D-F14B-1726AF817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94837-87F0-8552-F14C-55D6882E4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1750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82794-8BB3-3C11-1A32-BE3D39347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0598C-5200-B017-A564-CDC3C155E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119B4-61AB-81BB-D83E-05A77496B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79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0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2FB4A-8739-4BAE-9BF7-63E1E3B4B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038" y="6310981"/>
            <a:ext cx="3738038" cy="328197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7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BB385-4851-4E2F-A52B-C9082842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1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15290-BC0C-4D61-A1CF-F4382152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61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5CC47-9E1C-4CDF-B841-D7FF94AC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4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1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2" cy="889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2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6" name="Picture 12" descr="CEQ">
            <a:extLst>
              <a:ext uri="{FF2B5EF4-FFF2-40B4-BE49-F238E27FC236}">
                <a16:creationId xmlns:a16="http://schemas.microsoft.com/office/drawing/2014/main" id="{E3B54F41-F4E8-B79D-CFB9-BF8E034A1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29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EAA5-2A17-417B-8C58-ED2BE4C0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61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04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80192-A7CA-4519-ABCA-8E7557B55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7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AA872-353F-441C-97E4-CC8F789F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0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BFB8C-B87D-4592-A9BE-07F0A5BE6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8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5D9760-624B-4D33-9853-AC71AAA87C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677863"/>
            <a:ext cx="8513762" cy="963612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0FCF6B79-F907-2F0C-BB7F-DF2D6D7109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231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33A5-5B62-421B-9C7F-657FBA71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53A61-ABCF-4DCA-AA16-629AC8F7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E62BB-FEA1-4C10-9E17-4440644174E0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C666D-F943-4E3E-8A6A-1B3603A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9F686-732A-48F7-A298-2BA960E7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2023-E3F7-4EE7-81BC-417B45D2A0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671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pink background&#10;&#10;Description automatically generated">
            <a:extLst>
              <a:ext uri="{FF2B5EF4-FFF2-40B4-BE49-F238E27FC236}">
                <a16:creationId xmlns:a16="http://schemas.microsoft.com/office/drawing/2014/main" id="{FE2FFFFC-C6BC-C9ED-D289-235BE3D490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0"/>
            <a:ext cx="1218963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46162E1-E324-C184-6905-7DA39DE4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3438906"/>
            <a:ext cx="10548939" cy="763699"/>
          </a:xfrm>
          <a:prstGeom prst="rect">
            <a:avLst/>
          </a:prstGeom>
        </p:spPr>
        <p:txBody>
          <a:bodyPr/>
          <a:lstStyle>
            <a:lvl1pPr algn="l">
              <a:defRPr sz="4800" b="1" cap="none">
                <a:solidFill>
                  <a:srgbClr val="6E2C6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A6B002C-AB73-B5A6-2E86-BFF18EE87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4" y="4225755"/>
            <a:ext cx="10548939" cy="6696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>
                <a:solidFill>
                  <a:srgbClr val="12121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pink heart with black background&#10;&#10;Description automatically generated">
            <a:extLst>
              <a:ext uri="{FF2B5EF4-FFF2-40B4-BE49-F238E27FC236}">
                <a16:creationId xmlns:a16="http://schemas.microsoft.com/office/drawing/2014/main" id="{7C428884-CCA6-58C7-A02C-108716BF91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63" y="4944546"/>
            <a:ext cx="3639189" cy="2575958"/>
          </a:xfrm>
          <a:prstGeom prst="rect">
            <a:avLst/>
          </a:prstGeom>
        </p:spPr>
      </p:pic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99EE45A-E5A8-860A-EEDA-8332A89A99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7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6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925">
                <a:solidFill>
                  <a:schemeClr val="accent1">
                    <a:lumMod val="75000"/>
                  </a:schemeClr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44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925">
                <a:solidFill>
                  <a:schemeClr val="accent1">
                    <a:lumMod val="75000"/>
                  </a:schemeClr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7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8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925">
                <a:solidFill>
                  <a:schemeClr val="accent1">
                    <a:lumMod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87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5181600" cy="4351338"/>
          </a:xfrm>
        </p:spPr>
        <p:txBody>
          <a:bodyPr/>
          <a:lstStyle>
            <a:lvl2pPr marL="650081" indent="-278606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28688" indent="-185738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00163" indent="-185738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71638" indent="-185738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1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650081" indent="-278606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1556" indent="-278606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46597" indent="-232172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18072" indent="-232172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23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2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3" cy="889000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3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8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200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170FD47-281E-FA6D-C875-3D1DB69ADF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78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A4A125A3-B9B6-D2A9-A063-53F45919D4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NHSBT logo">
            <a:extLst>
              <a:ext uri="{FF2B5EF4-FFF2-40B4-BE49-F238E27FC236}">
                <a16:creationId xmlns:a16="http://schemas.microsoft.com/office/drawing/2014/main" id="{A34DEC93-99F3-CCF6-EDA3-2BB5CBF382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25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8550498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19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1475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2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9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2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25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90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7300" y="704154"/>
            <a:ext cx="6172201" cy="4873625"/>
          </a:xfrm>
        </p:spPr>
        <p:txBody>
          <a:bodyPr/>
          <a:lstStyle>
            <a:lvl1pPr marL="0" indent="0"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79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97F61FC8-CABD-4B90-BE21-AEFF3CFF0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3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742E3E-7657-4265-9675-2215434B96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9443" y="3189288"/>
            <a:ext cx="8513762" cy="1017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25">
                <a:solidFill>
                  <a:srgbClr val="005EA4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2275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275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2275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4pPr>
            <a:lvl5pPr>
              <a:defRPr sz="2275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25F666-E45F-4E9A-B53E-33BA99478E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1" y="401231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575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61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2FB4A-8739-4BAE-9BF7-63E1E3B4B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845239"/>
            <a:ext cx="3738038" cy="328197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212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BB385-4851-4E2F-A52B-C9082842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08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15290-BC0C-4D61-A1CF-F4382152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492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800100" indent="-342900">
              <a:buFont typeface="Wingdings" panose="05000000000000000000" pitchFamily="2" charset="2"/>
              <a:buChar char="Ø"/>
              <a:defRPr>
                <a:latin typeface="+mj-lt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+mj-lt"/>
              </a:defRPr>
            </a:lvl4pPr>
            <a:lvl5pPr marL="2057400" indent="-228600">
              <a:buFont typeface="Wingdings" panose="05000000000000000000" pitchFamily="2" charset="2"/>
              <a:buChar char="Ø"/>
              <a:defRPr>
                <a:latin typeface="+mj-lt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800100" indent="-342900">
              <a:buFont typeface="Wingdings" panose="05000000000000000000" pitchFamily="2" charset="2"/>
              <a:buChar char="Ø"/>
              <a:defRPr>
                <a:latin typeface="+mj-lt"/>
              </a:defRPr>
            </a:lvl2pPr>
            <a:lvl3pPr marL="1257300" indent="-342900">
              <a:buFont typeface="Wingdings" panose="05000000000000000000" pitchFamily="2" charset="2"/>
              <a:buChar char="Ø"/>
              <a:defRPr>
                <a:latin typeface="+mj-lt"/>
              </a:defRPr>
            </a:lvl3pPr>
            <a:lvl4pPr marL="1657350" indent="-285750">
              <a:buFont typeface="Wingdings" panose="05000000000000000000" pitchFamily="2" charset="2"/>
              <a:buChar char="Ø"/>
              <a:defRPr>
                <a:latin typeface="+mj-lt"/>
              </a:defRPr>
            </a:lvl4pPr>
            <a:lvl5pPr marL="2114550" indent="-285750">
              <a:buFont typeface="Wingdings" panose="05000000000000000000" pitchFamily="2" charset="2"/>
              <a:buChar char="Ø"/>
              <a:defRPr>
                <a:latin typeface="+mj-lt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5CC47-9E1C-4CDF-B841-D7FF94AC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581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1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2" cy="889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2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15" name="Picture 12" descr="CEQ">
            <a:extLst>
              <a:ext uri="{FF2B5EF4-FFF2-40B4-BE49-F238E27FC236}">
                <a16:creationId xmlns:a16="http://schemas.microsoft.com/office/drawing/2014/main" id="{73096044-6500-4773-ADE5-6FA2C09D89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294383" y="63404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758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EAA5-2A17-417B-8C58-ED2BE4C0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9238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12" descr="CEQ">
            <a:extLst>
              <a:ext uri="{FF2B5EF4-FFF2-40B4-BE49-F238E27FC236}">
                <a16:creationId xmlns:a16="http://schemas.microsoft.com/office/drawing/2014/main" id="{1CE9AA59-141F-488B-B8AA-A25FD457D7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315165" y="63404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891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04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80192-A7CA-4519-ABCA-8E7557B55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2400">
                <a:latin typeface="+mj-lt"/>
              </a:defRPr>
            </a:lvl1pPr>
            <a:lvl2pPr marL="457200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720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AA872-353F-441C-97E4-CC8F789F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487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BFB8C-B87D-4592-A9BE-07F0A5BE6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761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12595-9E89-46E7-9788-8AC51B71E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4201B-F1C1-4C16-B7C5-81A012BC8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E6985-5526-43A4-BE38-6D1B45E6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CFA3D-DA8E-447F-9AC6-79287DB5B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A2A19-BF66-4169-8319-E0E3FDE0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19B2516-9079-47F6-A696-2807C7568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51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9757FA-C0AC-4C47-97D4-4A61466C5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B6911-B3B9-466D-953F-64B1B90BD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99CEF-2A9C-4D0E-917A-3BEC3E7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ED243-023C-4C22-9181-9AB6E25D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ABEA8-8CEE-4D84-82D5-8F77B298B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2DAEB12-ECD0-46EF-B611-7182EFC4A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72784" y="4790100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274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12" descr="CEQ">
            <a:extLst>
              <a:ext uri="{FF2B5EF4-FFF2-40B4-BE49-F238E27FC236}">
                <a16:creationId xmlns:a16="http://schemas.microsoft.com/office/drawing/2014/main" id="{1CE9AA59-141F-488B-B8AA-A25FD457D7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294383" y="63404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5D9760-624B-4D33-9853-AC71AAA87C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677863"/>
            <a:ext cx="8513762" cy="963612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250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33A5-5B62-421B-9C7F-657FBA71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53A61-ABCF-4DCA-AA16-629AC8F7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E62BB-FEA1-4C10-9E17-4440644174E0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C666D-F943-4E3E-8A6A-1B3603A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9F686-732A-48F7-A298-2BA960E7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2023-E3F7-4EE7-81BC-417B45D2A0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45213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38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51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842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44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59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1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2" cy="889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2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05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4125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170FD47-281E-FA6D-C875-3D1DB69ADF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752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A4A125A3-B9B6-D2A9-A063-53F45919D4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NHSBT logo">
            <a:extLst>
              <a:ext uri="{FF2B5EF4-FFF2-40B4-BE49-F238E27FC236}">
                <a16:creationId xmlns:a16="http://schemas.microsoft.com/office/drawing/2014/main" id="{A34DEC93-99F3-CCF6-EDA3-2BB5CBF382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08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0499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422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147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7300" y="704152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2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97F61FC8-CABD-4B90-BE21-AEFF3CFF0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742E3E-7657-4265-9675-2215434B96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9442" y="3189288"/>
            <a:ext cx="8513763" cy="1017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5EA4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25F666-E45F-4E9A-B53E-33BA99478E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853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33A5-5B62-421B-9C7F-657FBA71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53A61-ABCF-4DCA-AA16-629AC8F7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E62BB-FEA1-4C10-9E17-4440644174E0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C666D-F943-4E3E-8A6A-1B3603A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9F686-732A-48F7-A298-2BA960E7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2023-E3F7-4EE7-81BC-417B45D2A0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16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25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5EA4"/>
        </a:buClr>
        <a:buSzPct val="50000"/>
        <a:buFont typeface="Wingdings" panose="05000000000000000000" pitchFamily="2" charset="2"/>
        <a:buNone/>
        <a:defRPr sz="3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4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0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12" descr="CEQ">
            <a:extLst>
              <a:ext uri="{FF2B5EF4-FFF2-40B4-BE49-F238E27FC236}">
                <a16:creationId xmlns:a16="http://schemas.microsoft.com/office/drawing/2014/main" id="{B2EC9A1C-370C-8BF8-F6FB-38B037A368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9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42950" rtl="0" eaLnBrk="1" latinLnBrk="0" hangingPunct="1">
        <a:lnSpc>
          <a:spcPct val="90000"/>
        </a:lnSpc>
        <a:spcBef>
          <a:spcPts val="813"/>
        </a:spcBef>
        <a:buClr>
          <a:srgbClr val="005EA4"/>
        </a:buClr>
        <a:buSzPct val="50000"/>
        <a:buFont typeface="Wingdings" panose="05000000000000000000" pitchFamily="2" charset="2"/>
        <a:buNone/>
        <a:defRPr sz="2925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95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625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46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46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5EA4"/>
        </a:buClr>
        <a:buSzPct val="50000"/>
        <a:buFont typeface="Wingdings" panose="05000000000000000000" pitchFamily="2" charset="2"/>
        <a:buNone/>
        <a:defRPr sz="3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4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0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12" descr="CEQ">
            <a:extLst>
              <a:ext uri="{FF2B5EF4-FFF2-40B4-BE49-F238E27FC236}">
                <a16:creationId xmlns:a16="http://schemas.microsoft.com/office/drawing/2014/main" id="{B2EC9A1C-370C-8BF8-F6FB-38B037A368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43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5EA4"/>
        </a:buClr>
        <a:buSzPct val="50000"/>
        <a:buFont typeface="Wingdings" panose="05000000000000000000" pitchFamily="2" charset="2"/>
        <a:buNone/>
        <a:defRPr sz="3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t.nhs.uk/retrieval/sustainability-and-certainty-in-organ-retrieval-scor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3FBE689-5D04-CB39-B7F7-93BB90B962D9}"/>
              </a:ext>
            </a:extLst>
          </p:cNvPr>
          <p:cNvSpPr txBox="1">
            <a:spLocks/>
          </p:cNvSpPr>
          <p:nvPr/>
        </p:nvSpPr>
        <p:spPr>
          <a:xfrm>
            <a:off x="6829223" y="2287402"/>
            <a:ext cx="5115734" cy="1548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Sustainability and Certainty in Organ Retrieval (SCORE)</a:t>
            </a:r>
          </a:p>
        </p:txBody>
      </p:sp>
      <p:pic>
        <p:nvPicPr>
          <p:cNvPr id="5122" name="Picture 2" descr="Transplant Coordinators Course - MOHAN Foundation">
            <a:extLst>
              <a:ext uri="{FF2B5EF4-FFF2-40B4-BE49-F238E27FC236}">
                <a16:creationId xmlns:a16="http://schemas.microsoft.com/office/drawing/2014/main" id="{1E4BF860-4BC4-C82E-273E-D611C5AC8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8" r="10365" b="2"/>
          <a:stretch/>
        </p:blipFill>
        <p:spPr bwMode="auto">
          <a:xfrm>
            <a:off x="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7" name="Group 5126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5128" name="Rectangle 5127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29" name="Rectangle 5128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9FD81-CAD0-B8F5-CF98-B6E44F2FF68B}"/>
              </a:ext>
            </a:extLst>
          </p:cNvPr>
          <p:cNvSpPr txBox="1">
            <a:spLocks/>
          </p:cNvSpPr>
          <p:nvPr/>
        </p:nvSpPr>
        <p:spPr>
          <a:xfrm>
            <a:off x="6829223" y="4018150"/>
            <a:ext cx="5048924" cy="350650"/>
          </a:xfrm>
          <a:prstGeom prst="rect">
            <a:avLst/>
          </a:prstGeom>
          <a:noFill/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Shadow Modelling Summary Apr-Jul 2025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0138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E36D-BEB7-239B-02CE-643046B0A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4" y="-31657"/>
            <a:ext cx="9128805" cy="1325563"/>
          </a:xfrm>
        </p:spPr>
        <p:txBody>
          <a:bodyPr/>
          <a:lstStyle/>
          <a:p>
            <a:r>
              <a:rPr lang="en-GB" b="1" dirty="0"/>
              <a:t>Planned Arrival Window (PAW)</a:t>
            </a:r>
            <a:br>
              <a:rPr lang="en-GB" b="1" dirty="0"/>
            </a:br>
            <a:r>
              <a:rPr lang="en-GB" b="1" dirty="0"/>
              <a:t>Shadow modelling </a:t>
            </a:r>
          </a:p>
        </p:txBody>
      </p:sp>
      <p:pic>
        <p:nvPicPr>
          <p:cNvPr id="4" name="Picture 3" descr="A diagram of a medical process&#10;&#10;AI-generated content may be incorrect.">
            <a:extLst>
              <a:ext uri="{FF2B5EF4-FFF2-40B4-BE49-F238E27FC236}">
                <a16:creationId xmlns:a16="http://schemas.microsoft.com/office/drawing/2014/main" id="{1CF3C074-3DBC-ACF6-8B6A-8FE27D459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402" y="1293906"/>
            <a:ext cx="6182598" cy="400237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E8F1ED-10D3-A5C1-B5B1-CB450A2D3401}"/>
              </a:ext>
            </a:extLst>
          </p:cNvPr>
          <p:cNvSpPr txBox="1">
            <a:spLocks/>
          </p:cNvSpPr>
          <p:nvPr/>
        </p:nvSpPr>
        <p:spPr>
          <a:xfrm>
            <a:off x="259894" y="1293906"/>
            <a:ext cx="5749508" cy="5198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Aims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Test viability of proposed PAW timings in real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Understand the operational considerations across the pathway by involving operational colleagues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Identify barriers or issues which could impact implementation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Build confidence in the system’s readiness for change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D09E65-B4CE-BEA0-FA0E-EF79F5216F8D}"/>
              </a:ext>
            </a:extLst>
          </p:cNvPr>
          <p:cNvSpPr/>
          <p:nvPr/>
        </p:nvSpPr>
        <p:spPr>
          <a:xfrm>
            <a:off x="11111344" y="1293906"/>
            <a:ext cx="1080655" cy="40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841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5D3D-6D56-C312-E689-90564695E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55E37-BA61-0367-E2C1-C8E5EA7C6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4" y="-31657"/>
            <a:ext cx="9128805" cy="1325563"/>
          </a:xfrm>
        </p:spPr>
        <p:txBody>
          <a:bodyPr/>
          <a:lstStyle/>
          <a:p>
            <a:r>
              <a:rPr lang="en-GB" b="1" dirty="0"/>
              <a:t>PAW Shadow modelling – Headlines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7E4187-DF11-334F-9ACE-54F966AAD943}"/>
              </a:ext>
            </a:extLst>
          </p:cNvPr>
          <p:cNvSpPr/>
          <p:nvPr/>
        </p:nvSpPr>
        <p:spPr>
          <a:xfrm>
            <a:off x="259894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8 April – 24 July 2025</a:t>
            </a:r>
          </a:p>
          <a:p>
            <a:pPr algn="ctr"/>
            <a:r>
              <a:rPr lang="en-GB" b="1" dirty="0"/>
              <a:t>33 days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932AD9-78E1-F6D5-B323-942AAAA92924}"/>
              </a:ext>
            </a:extLst>
          </p:cNvPr>
          <p:cNvSpPr/>
          <p:nvPr/>
        </p:nvSpPr>
        <p:spPr>
          <a:xfrm>
            <a:off x="4348679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145 Donors</a:t>
            </a:r>
          </a:p>
          <a:p>
            <a:pPr algn="ctr"/>
            <a:r>
              <a:rPr lang="en-GB" dirty="0"/>
              <a:t>145 Abdo attendances</a:t>
            </a:r>
          </a:p>
          <a:p>
            <a:pPr algn="ctr"/>
            <a:r>
              <a:rPr lang="en-GB" dirty="0"/>
              <a:t>54 CT attendances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D2A6D54-9509-A795-94E7-B00041AB8DB3}"/>
              </a:ext>
            </a:extLst>
          </p:cNvPr>
          <p:cNvSpPr/>
          <p:nvPr/>
        </p:nvSpPr>
        <p:spPr>
          <a:xfrm>
            <a:off x="8437468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500 organs accepted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433 abdominal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67 cardiothoracic</a:t>
            </a:r>
            <a:r>
              <a:rPr lang="en-GB" dirty="0"/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D971EC-CA9A-7EFD-B193-F6EAECBD2AA2}"/>
              </a:ext>
            </a:extLst>
          </p:cNvPr>
          <p:cNvSpPr/>
          <p:nvPr/>
        </p:nvSpPr>
        <p:spPr>
          <a:xfrm>
            <a:off x="259894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99% donors attended in the first PAW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No back-to-back retrievals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25087AE-7FE5-F59C-FA3E-0F671CF88DC3}"/>
              </a:ext>
            </a:extLst>
          </p:cNvPr>
          <p:cNvSpPr/>
          <p:nvPr/>
        </p:nvSpPr>
        <p:spPr>
          <a:xfrm>
            <a:off x="4348681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Of the 16 occasions (11%) donor registered 0800-1600 in PAW+ </a:t>
            </a:r>
          </a:p>
          <a:p>
            <a:pPr algn="ctr"/>
            <a:r>
              <a:rPr lang="en-GB" b="1" dirty="0"/>
              <a:t>12 occasions (75%) facilitated that night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8C5EC0C-6F99-51F6-E310-3E23D40BB913}"/>
              </a:ext>
            </a:extLst>
          </p:cNvPr>
          <p:cNvSpPr/>
          <p:nvPr/>
        </p:nvSpPr>
        <p:spPr>
          <a:xfrm>
            <a:off x="259894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95% NORS teams arrivals between 2000-0300</a:t>
            </a:r>
          </a:p>
          <a:p>
            <a:pPr algn="ctr"/>
            <a:r>
              <a:rPr lang="en-GB" b="1" dirty="0"/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8863AC3-1B57-DA21-BE09-6DE3F03F816D}"/>
              </a:ext>
            </a:extLst>
          </p:cNvPr>
          <p:cNvSpPr/>
          <p:nvPr/>
        </p:nvSpPr>
        <p:spPr>
          <a:xfrm>
            <a:off x="4348680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8% (11 donors) priority pathway donors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9 with SU liver recipients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2 required daytime retrievals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F3D92DA-C667-60B9-832C-B9EF20393713}"/>
              </a:ext>
            </a:extLst>
          </p:cNvPr>
          <p:cNvSpPr/>
          <p:nvPr/>
        </p:nvSpPr>
        <p:spPr>
          <a:xfrm>
            <a:off x="8437467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Of the 4/16 PAW+ not able to be facilitated that night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3 CT (2 DCD H)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1 Abdo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10DDE7F-55A2-4077-AEEA-3CD5267FB742}"/>
              </a:ext>
            </a:extLst>
          </p:cNvPr>
          <p:cNvSpPr/>
          <p:nvPr/>
        </p:nvSpPr>
        <p:spPr>
          <a:xfrm>
            <a:off x="8437467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69% all organs arrive 0600-1000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67% abdominal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dirty="0"/>
              <a:t>85% cardiothoracic</a:t>
            </a:r>
          </a:p>
        </p:txBody>
      </p:sp>
    </p:spTree>
    <p:extLst>
      <p:ext uri="{BB962C8B-B14F-4D97-AF65-F5344CB8AC3E}">
        <p14:creationId xmlns:p14="http://schemas.microsoft.com/office/powerpoint/2010/main" val="232147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B43B-1D8F-E6A8-5702-8F24E9F49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4F480-0B94-0CCF-3D8B-1DCEE38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4" y="-31657"/>
            <a:ext cx="9128805" cy="1325563"/>
          </a:xfrm>
        </p:spPr>
        <p:txBody>
          <a:bodyPr/>
          <a:lstStyle/>
          <a:p>
            <a:r>
              <a:rPr lang="en-GB" b="1" dirty="0"/>
              <a:t>Novel Technologies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3A4710-466C-DFA8-240D-175FB50FC3EA}"/>
              </a:ext>
            </a:extLst>
          </p:cNvPr>
          <p:cNvSpPr/>
          <p:nvPr/>
        </p:nvSpPr>
        <p:spPr>
          <a:xfrm>
            <a:off x="1135486" y="1488026"/>
            <a:ext cx="4339538" cy="2060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DCD Heart teams attended 18 donors </a:t>
            </a:r>
          </a:p>
          <a:p>
            <a:pPr algn="ctr"/>
            <a:r>
              <a:rPr lang="en-GB" b="1" dirty="0"/>
              <a:t>(27% of all CT attendances)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68005FD-8BBB-45F5-3B51-BD35B0520620}"/>
              </a:ext>
            </a:extLst>
          </p:cNvPr>
          <p:cNvSpPr/>
          <p:nvPr/>
        </p:nvSpPr>
        <p:spPr>
          <a:xfrm>
            <a:off x="6716976" y="1488026"/>
            <a:ext cx="4539287" cy="2060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1 DCD Heart family withdrew consent due to time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2 donors could not be considered in PAW+ due to multiple DCD H activity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DAF115-D050-1B0B-F5B5-D1128003EF39}"/>
              </a:ext>
            </a:extLst>
          </p:cNvPr>
          <p:cNvSpPr/>
          <p:nvPr/>
        </p:nvSpPr>
        <p:spPr>
          <a:xfrm>
            <a:off x="1135486" y="4074798"/>
            <a:ext cx="4339538" cy="206082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NRP teams attended 27 donors</a:t>
            </a:r>
          </a:p>
          <a:p>
            <a:pPr algn="ctr"/>
            <a:r>
              <a:rPr lang="en-GB" b="1" dirty="0"/>
              <a:t>(19% of all Abdo attendances)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8F12213-DA3E-2BB8-A9A2-D96556923861}"/>
              </a:ext>
            </a:extLst>
          </p:cNvPr>
          <p:cNvSpPr/>
          <p:nvPr/>
        </p:nvSpPr>
        <p:spPr>
          <a:xfrm>
            <a:off x="6716977" y="4074798"/>
            <a:ext cx="4539287" cy="206082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DCD Heart and NRP combined on 3 occasions</a:t>
            </a:r>
          </a:p>
        </p:txBody>
      </p:sp>
    </p:spTree>
    <p:extLst>
      <p:ext uri="{BB962C8B-B14F-4D97-AF65-F5344CB8AC3E}">
        <p14:creationId xmlns:p14="http://schemas.microsoft.com/office/powerpoint/2010/main" val="296205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BEF2-0CA3-8CB0-BD13-E030353F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365125"/>
            <a:ext cx="9318589" cy="1325563"/>
          </a:xfrm>
        </p:spPr>
        <p:txBody>
          <a:bodyPr/>
          <a:lstStyle/>
          <a:p>
            <a:r>
              <a:rPr lang="en-GB" b="1" dirty="0"/>
              <a:t>Simulated NORS team arrival time by donor and attendance type</a:t>
            </a:r>
          </a:p>
        </p:txBody>
      </p:sp>
      <p:pic>
        <p:nvPicPr>
          <p:cNvPr id="1026" name="Picture 2" descr="The SGPlot Procedure">
            <a:extLst>
              <a:ext uri="{FF2B5EF4-FFF2-40B4-BE49-F238E27FC236}">
                <a16:creationId xmlns:a16="http://schemas.microsoft.com/office/drawing/2014/main" id="{5A7BB5D3-96F5-71E0-6D51-FC635F988F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138" y="1690688"/>
            <a:ext cx="7846829" cy="49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426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93019-75EE-6873-48A7-DA8ADB15F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F8F8-DFFC-15D6-24DB-BF82F07E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365126"/>
            <a:ext cx="9318589" cy="799532"/>
          </a:xfrm>
        </p:spPr>
        <p:txBody>
          <a:bodyPr/>
          <a:lstStyle/>
          <a:p>
            <a:r>
              <a:rPr lang="en-GB" b="1" dirty="0"/>
              <a:t>Actual and simulated abdominal NORS activity</a:t>
            </a:r>
          </a:p>
        </p:txBody>
      </p:sp>
      <p:pic>
        <p:nvPicPr>
          <p:cNvPr id="2050" name="Picture 2" descr="The SGPlot Procedure">
            <a:extLst>
              <a:ext uri="{FF2B5EF4-FFF2-40B4-BE49-F238E27FC236}">
                <a16:creationId xmlns:a16="http://schemas.microsoft.com/office/drawing/2014/main" id="{8D97420B-05F6-321E-1EAA-2199A08C5E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61" y="1333335"/>
            <a:ext cx="8720297" cy="542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89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0A974-F3A3-473C-AC77-2B44E17A8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0A64-3EAF-D5BE-DDE0-351844EC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365125"/>
            <a:ext cx="9318589" cy="1325563"/>
          </a:xfrm>
        </p:spPr>
        <p:txBody>
          <a:bodyPr/>
          <a:lstStyle/>
          <a:p>
            <a:r>
              <a:rPr lang="en-GB" b="1" dirty="0"/>
              <a:t>Actual and simulated cardiothoracic NORS activity</a:t>
            </a:r>
          </a:p>
        </p:txBody>
      </p:sp>
      <p:pic>
        <p:nvPicPr>
          <p:cNvPr id="3074" name="Picture 2" descr="The SGPlot Procedure">
            <a:extLst>
              <a:ext uri="{FF2B5EF4-FFF2-40B4-BE49-F238E27FC236}">
                <a16:creationId xmlns:a16="http://schemas.microsoft.com/office/drawing/2014/main" id="{38880D33-E09B-4785-FF1B-A7B3C5D03C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17" y="1512928"/>
            <a:ext cx="8338683" cy="518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049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754E1-188B-257E-EA49-511E82E99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724C44A3-BA1E-8767-7724-8AC12BAB9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1"/>
          <a:stretch/>
        </p:blipFill>
        <p:spPr>
          <a:xfrm>
            <a:off x="3817668" y="-11528"/>
            <a:ext cx="8374332" cy="68358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0061875-5D71-9CC5-902E-5273BE85FCBD}"/>
              </a:ext>
            </a:extLst>
          </p:cNvPr>
          <p:cNvSpPr txBox="1"/>
          <p:nvPr/>
        </p:nvSpPr>
        <p:spPr>
          <a:xfrm>
            <a:off x="8600119" y="3049152"/>
            <a:ext cx="57419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EDINBURGH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759A73-436E-3C8E-885F-4BFC4F4C641C}"/>
              </a:ext>
            </a:extLst>
          </p:cNvPr>
          <p:cNvSpPr txBox="1"/>
          <p:nvPr/>
        </p:nvSpPr>
        <p:spPr>
          <a:xfrm>
            <a:off x="8338669" y="3140991"/>
            <a:ext cx="52290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GLASGOW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5DBA6B-F340-A0A7-296B-7AABF33A5BBD}"/>
              </a:ext>
            </a:extLst>
          </p:cNvPr>
          <p:cNvSpPr txBox="1"/>
          <p:nvPr/>
        </p:nvSpPr>
        <p:spPr>
          <a:xfrm>
            <a:off x="7494247" y="3787357"/>
            <a:ext cx="47961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BELFAST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1965EF-0224-E4AC-30D9-2C3560163186}"/>
              </a:ext>
            </a:extLst>
          </p:cNvPr>
          <p:cNvSpPr txBox="1"/>
          <p:nvPr/>
        </p:nvSpPr>
        <p:spPr>
          <a:xfrm>
            <a:off x="9770162" y="5295382"/>
            <a:ext cx="58060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CAMBRIDGE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5F81D1-2842-BDDA-01B4-4B9DFDDACEE7}"/>
              </a:ext>
            </a:extLst>
          </p:cNvPr>
          <p:cNvSpPr txBox="1"/>
          <p:nvPr/>
        </p:nvSpPr>
        <p:spPr>
          <a:xfrm>
            <a:off x="8904596" y="5021608"/>
            <a:ext cx="60786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BIRMINGHAM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04E2B7-166C-6A12-8AE3-2D2F9F4C6332}"/>
              </a:ext>
            </a:extLst>
          </p:cNvPr>
          <p:cNvSpPr txBox="1"/>
          <p:nvPr/>
        </p:nvSpPr>
        <p:spPr>
          <a:xfrm>
            <a:off x="8974531" y="4556912"/>
            <a:ext cx="63831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MANCHESTER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5535EA-235E-CF6E-477E-F5559E8D0BD3}"/>
              </a:ext>
            </a:extLst>
          </p:cNvPr>
          <p:cNvSpPr txBox="1"/>
          <p:nvPr/>
        </p:nvSpPr>
        <p:spPr>
          <a:xfrm>
            <a:off x="9281339" y="4386364"/>
            <a:ext cx="4651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OLDHAM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DA4B07-D1F4-6045-0F07-83AA6AA6CA64}"/>
              </a:ext>
            </a:extLst>
          </p:cNvPr>
          <p:cNvSpPr>
            <a:spLocks/>
          </p:cNvSpPr>
          <p:nvPr/>
        </p:nvSpPr>
        <p:spPr>
          <a:xfrm>
            <a:off x="9390642" y="5139213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737838-B708-07FD-B50E-1A02662E0330}"/>
              </a:ext>
            </a:extLst>
          </p:cNvPr>
          <p:cNvSpPr>
            <a:spLocks/>
          </p:cNvSpPr>
          <p:nvPr/>
        </p:nvSpPr>
        <p:spPr>
          <a:xfrm>
            <a:off x="9248637" y="4536863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CF9DE7-2362-2326-9AD0-B75D7488539B}"/>
              </a:ext>
            </a:extLst>
          </p:cNvPr>
          <p:cNvSpPr>
            <a:spLocks/>
          </p:cNvSpPr>
          <p:nvPr/>
        </p:nvSpPr>
        <p:spPr>
          <a:xfrm>
            <a:off x="8859966" y="3049156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213ABD-3E9E-E52E-9E62-79F18E575456}"/>
              </a:ext>
            </a:extLst>
          </p:cNvPr>
          <p:cNvSpPr>
            <a:spLocks/>
          </p:cNvSpPr>
          <p:nvPr/>
        </p:nvSpPr>
        <p:spPr>
          <a:xfrm>
            <a:off x="8449776" y="3090472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52432A7-7DC8-B913-CE16-423321551AF1}"/>
              </a:ext>
            </a:extLst>
          </p:cNvPr>
          <p:cNvSpPr>
            <a:spLocks/>
          </p:cNvSpPr>
          <p:nvPr/>
        </p:nvSpPr>
        <p:spPr>
          <a:xfrm>
            <a:off x="7901785" y="3836521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3539650-BB21-1B7A-9D69-2E38982FCF4E}"/>
              </a:ext>
            </a:extLst>
          </p:cNvPr>
          <p:cNvSpPr>
            <a:spLocks/>
          </p:cNvSpPr>
          <p:nvPr/>
        </p:nvSpPr>
        <p:spPr>
          <a:xfrm>
            <a:off x="9308703" y="4476797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873BD40-8CA4-8AC5-6964-DD5FADB077F7}"/>
              </a:ext>
            </a:extLst>
          </p:cNvPr>
          <p:cNvSpPr>
            <a:spLocks/>
          </p:cNvSpPr>
          <p:nvPr/>
        </p:nvSpPr>
        <p:spPr>
          <a:xfrm>
            <a:off x="9967771" y="5682569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86719622-3102-96D8-5CC4-5E4FE3EB6EFB}"/>
              </a:ext>
            </a:extLst>
          </p:cNvPr>
          <p:cNvSpPr txBox="1">
            <a:spLocks/>
          </p:cNvSpPr>
          <p:nvPr/>
        </p:nvSpPr>
        <p:spPr>
          <a:xfrm>
            <a:off x="203201" y="365125"/>
            <a:ext cx="6702522" cy="135277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Flight impact 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3E1F36-279F-E771-1475-DE0CB3C1B084}"/>
              </a:ext>
            </a:extLst>
          </p:cNvPr>
          <p:cNvSpPr txBox="1"/>
          <p:nvPr/>
        </p:nvSpPr>
        <p:spPr>
          <a:xfrm>
            <a:off x="9835993" y="5728765"/>
            <a:ext cx="4619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LONDON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A809082-3BA1-37D9-C430-A882309CDF1D}"/>
              </a:ext>
            </a:extLst>
          </p:cNvPr>
          <p:cNvSpPr>
            <a:spLocks/>
          </p:cNvSpPr>
          <p:nvPr/>
        </p:nvSpPr>
        <p:spPr>
          <a:xfrm>
            <a:off x="10042609" y="5716536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B20983-B3F4-8CEB-7681-75004C6397BE}"/>
              </a:ext>
            </a:extLst>
          </p:cNvPr>
          <p:cNvSpPr>
            <a:spLocks/>
          </p:cNvSpPr>
          <p:nvPr/>
        </p:nvSpPr>
        <p:spPr>
          <a:xfrm>
            <a:off x="8807244" y="5613689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10782-4093-DC85-3CC5-BC7BD327B111}"/>
              </a:ext>
            </a:extLst>
          </p:cNvPr>
          <p:cNvSpPr txBox="1"/>
          <p:nvPr/>
        </p:nvSpPr>
        <p:spPr>
          <a:xfrm>
            <a:off x="8590066" y="5628203"/>
            <a:ext cx="60625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PONTYPRIDD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B06D6112-A4E3-DD9C-2E69-945777450354}"/>
              </a:ext>
            </a:extLst>
          </p:cNvPr>
          <p:cNvSpPr>
            <a:spLocks/>
          </p:cNvSpPr>
          <p:nvPr/>
        </p:nvSpPr>
        <p:spPr>
          <a:xfrm>
            <a:off x="8807244" y="5419076"/>
            <a:ext cx="1259742" cy="602554"/>
          </a:xfrm>
          <a:prstGeom prst="arc">
            <a:avLst>
              <a:gd name="adj1" fmla="val 11304209"/>
              <a:gd name="adj2" fmla="val 21597885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3C5BF6-754F-8C26-3CA9-6180F138021F}"/>
              </a:ext>
            </a:extLst>
          </p:cNvPr>
          <p:cNvSpPr txBox="1"/>
          <p:nvPr/>
        </p:nvSpPr>
        <p:spPr>
          <a:xfrm>
            <a:off x="9477128" y="4284743"/>
            <a:ext cx="3994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LEEDS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7D3146-4DC2-15CD-6DF6-B246BAA89E01}"/>
              </a:ext>
            </a:extLst>
          </p:cNvPr>
          <p:cNvSpPr txBox="1"/>
          <p:nvPr/>
        </p:nvSpPr>
        <p:spPr>
          <a:xfrm>
            <a:off x="8728590" y="4442383"/>
            <a:ext cx="453971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BOLTON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600C44-BC61-52BC-1704-63E021DA59AE}"/>
              </a:ext>
            </a:extLst>
          </p:cNvPr>
          <p:cNvSpPr>
            <a:spLocks/>
          </p:cNvSpPr>
          <p:nvPr/>
        </p:nvSpPr>
        <p:spPr>
          <a:xfrm>
            <a:off x="9490320" y="4333670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2098D6-B859-4A22-68C8-6C59173DAC1E}"/>
              </a:ext>
            </a:extLst>
          </p:cNvPr>
          <p:cNvSpPr>
            <a:spLocks/>
          </p:cNvSpPr>
          <p:nvPr/>
        </p:nvSpPr>
        <p:spPr>
          <a:xfrm>
            <a:off x="9118596" y="4484141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84337887-1AB6-FA8D-DC80-8C6F36B2CE74}"/>
              </a:ext>
            </a:extLst>
          </p:cNvPr>
          <p:cNvSpPr>
            <a:spLocks/>
          </p:cNvSpPr>
          <p:nvPr/>
        </p:nvSpPr>
        <p:spPr>
          <a:xfrm rot="19444421">
            <a:off x="9124312" y="4291047"/>
            <a:ext cx="437302" cy="383884"/>
          </a:xfrm>
          <a:prstGeom prst="arc">
            <a:avLst>
              <a:gd name="adj1" fmla="val 12751475"/>
              <a:gd name="adj2" fmla="val 21449714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5BB9D8-2674-0F13-CD56-2063ECB547B2}"/>
              </a:ext>
            </a:extLst>
          </p:cNvPr>
          <p:cNvSpPr txBox="1"/>
          <p:nvPr/>
        </p:nvSpPr>
        <p:spPr>
          <a:xfrm>
            <a:off x="9457850" y="3551245"/>
            <a:ext cx="98456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NEWCASTLE UPON TYNE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1FEE55F-4957-EB91-3E30-A12D9A5D87EE}"/>
              </a:ext>
            </a:extLst>
          </p:cNvPr>
          <p:cNvSpPr>
            <a:spLocks/>
          </p:cNvSpPr>
          <p:nvPr/>
        </p:nvSpPr>
        <p:spPr>
          <a:xfrm>
            <a:off x="9417003" y="3625590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38C693-9B8A-9349-841F-26DB21B4B0D6}"/>
              </a:ext>
            </a:extLst>
          </p:cNvPr>
          <p:cNvSpPr>
            <a:spLocks/>
          </p:cNvSpPr>
          <p:nvPr/>
        </p:nvSpPr>
        <p:spPr>
          <a:xfrm>
            <a:off x="9222276" y="2310160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6868B8-FEF2-D8C2-D768-669421A8260D}"/>
              </a:ext>
            </a:extLst>
          </p:cNvPr>
          <p:cNvSpPr txBox="1"/>
          <p:nvPr/>
        </p:nvSpPr>
        <p:spPr>
          <a:xfrm>
            <a:off x="9195807" y="2208054"/>
            <a:ext cx="54694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ABERDEEN</a:t>
            </a: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8F67A72-3187-9383-BA65-68E9E37A9F80}"/>
              </a:ext>
            </a:extLst>
          </p:cNvPr>
          <p:cNvSpPr>
            <a:spLocks/>
          </p:cNvSpPr>
          <p:nvPr/>
        </p:nvSpPr>
        <p:spPr>
          <a:xfrm rot="21152310">
            <a:off x="8579265" y="2301348"/>
            <a:ext cx="1128484" cy="1445169"/>
          </a:xfrm>
          <a:prstGeom prst="arc">
            <a:avLst>
              <a:gd name="adj1" fmla="val 17276187"/>
              <a:gd name="adj2" fmla="val 4331774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654ACDA6-5007-5243-1320-0BF5EDD577AD}"/>
              </a:ext>
            </a:extLst>
          </p:cNvPr>
          <p:cNvSpPr>
            <a:spLocks/>
          </p:cNvSpPr>
          <p:nvPr/>
        </p:nvSpPr>
        <p:spPr>
          <a:xfrm rot="13809423">
            <a:off x="7970686" y="2896583"/>
            <a:ext cx="969878" cy="1258507"/>
          </a:xfrm>
          <a:prstGeom prst="arc">
            <a:avLst>
              <a:gd name="adj1" fmla="val 16728072"/>
              <a:gd name="adj2" fmla="val 4886209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D554FCC5-D984-3A35-02D5-64FE1B044F57}"/>
              </a:ext>
            </a:extLst>
          </p:cNvPr>
          <p:cNvSpPr>
            <a:spLocks/>
          </p:cNvSpPr>
          <p:nvPr/>
        </p:nvSpPr>
        <p:spPr>
          <a:xfrm rot="5754334">
            <a:off x="8225874" y="2929990"/>
            <a:ext cx="1355882" cy="1965561"/>
          </a:xfrm>
          <a:prstGeom prst="arc">
            <a:avLst>
              <a:gd name="adj1" fmla="val 19524996"/>
              <a:gd name="adj2" fmla="val 5192984"/>
            </a:avLst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0C22F83A-EE19-215E-FCE4-35207E063505}"/>
              </a:ext>
            </a:extLst>
          </p:cNvPr>
          <p:cNvSpPr>
            <a:spLocks/>
          </p:cNvSpPr>
          <p:nvPr/>
        </p:nvSpPr>
        <p:spPr>
          <a:xfrm rot="21307509">
            <a:off x="9118480" y="4505244"/>
            <a:ext cx="514161" cy="664106"/>
          </a:xfrm>
          <a:prstGeom prst="arc">
            <a:avLst>
              <a:gd name="adj1" fmla="val 16221842"/>
              <a:gd name="adj2" fmla="val 5013793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71003EFB-29E6-7020-8ACF-27C3016D2BC1}"/>
              </a:ext>
            </a:extLst>
          </p:cNvPr>
          <p:cNvSpPr/>
          <p:nvPr/>
        </p:nvSpPr>
        <p:spPr>
          <a:xfrm rot="9952574">
            <a:off x="10010655" y="5686223"/>
            <a:ext cx="58636" cy="58636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56939F32-95BF-1C1D-EFAB-379E00DA9A21}"/>
              </a:ext>
            </a:extLst>
          </p:cNvPr>
          <p:cNvSpPr>
            <a:spLocks/>
          </p:cNvSpPr>
          <p:nvPr/>
        </p:nvSpPr>
        <p:spPr>
          <a:xfrm rot="20753466">
            <a:off x="7398719" y="3041982"/>
            <a:ext cx="3079640" cy="3195897"/>
          </a:xfrm>
          <a:prstGeom prst="arc">
            <a:avLst>
              <a:gd name="adj1" fmla="val 16046827"/>
              <a:gd name="adj2" fmla="val 3473894"/>
            </a:avLst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Graphic 63" descr="Airplane with solid fill">
            <a:extLst>
              <a:ext uri="{FF2B5EF4-FFF2-40B4-BE49-F238E27FC236}">
                <a16:creationId xmlns:a16="http://schemas.microsoft.com/office/drawing/2014/main" id="{B50DC793-951F-B3C4-09D0-E3272EC37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90">
            <a:off x="7943065" y="4266620"/>
            <a:ext cx="234740" cy="234740"/>
          </a:xfrm>
          <a:prstGeom prst="rect">
            <a:avLst/>
          </a:prstGeom>
        </p:spPr>
      </p:pic>
      <p:pic>
        <p:nvPicPr>
          <p:cNvPr id="65" name="Graphic 64" descr="Airplane with solid fill">
            <a:extLst>
              <a:ext uri="{FF2B5EF4-FFF2-40B4-BE49-F238E27FC236}">
                <a16:creationId xmlns:a16="http://schemas.microsoft.com/office/drawing/2014/main" id="{B9974691-AF74-E893-58F6-F7C1DEE32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186357">
            <a:off x="10350105" y="3811507"/>
            <a:ext cx="234740" cy="234740"/>
          </a:xfrm>
          <a:prstGeom prst="rect">
            <a:avLst/>
          </a:prstGeom>
        </p:spPr>
      </p:pic>
      <p:pic>
        <p:nvPicPr>
          <p:cNvPr id="66" name="Graphic 65" descr="Airplane with solid fill">
            <a:extLst>
              <a:ext uri="{FF2B5EF4-FFF2-40B4-BE49-F238E27FC236}">
                <a16:creationId xmlns:a16="http://schemas.microsoft.com/office/drawing/2014/main" id="{3494ACF5-090D-8018-7A49-1B43545FE8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28037">
            <a:off x="7711102" y="3240275"/>
            <a:ext cx="234740" cy="2347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697A0D-B06A-0445-63ED-68BFBB2AE459}"/>
              </a:ext>
            </a:extLst>
          </p:cNvPr>
          <p:cNvSpPr txBox="1"/>
          <p:nvPr/>
        </p:nvSpPr>
        <p:spPr>
          <a:xfrm>
            <a:off x="9637392" y="6176238"/>
            <a:ext cx="66075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PORTSMOUTH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08EA60-B456-3708-BC12-FE75D95C5029}"/>
              </a:ext>
            </a:extLst>
          </p:cNvPr>
          <p:cNvSpPr txBox="1"/>
          <p:nvPr/>
        </p:nvSpPr>
        <p:spPr>
          <a:xfrm>
            <a:off x="8940345" y="5776665"/>
            <a:ext cx="4651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BRISTOL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FA5C5F-D222-B641-20E8-EAA58B94215D}"/>
              </a:ext>
            </a:extLst>
          </p:cNvPr>
          <p:cNvSpPr txBox="1"/>
          <p:nvPr/>
        </p:nvSpPr>
        <p:spPr>
          <a:xfrm>
            <a:off x="9405537" y="5583459"/>
            <a:ext cx="45878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OXFORD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F728C5-5EA9-70DC-F001-83084F054050}"/>
              </a:ext>
            </a:extLst>
          </p:cNvPr>
          <p:cNvSpPr txBox="1"/>
          <p:nvPr/>
        </p:nvSpPr>
        <p:spPr>
          <a:xfrm>
            <a:off x="9611206" y="4940180"/>
            <a:ext cx="54534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LEICESTER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B4E8DF-27B4-6F0D-673D-5290BF10A39A}"/>
              </a:ext>
            </a:extLst>
          </p:cNvPr>
          <p:cNvSpPr>
            <a:spLocks/>
          </p:cNvSpPr>
          <p:nvPr/>
        </p:nvSpPr>
        <p:spPr>
          <a:xfrm>
            <a:off x="9662574" y="6164091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18C455-E327-69FA-4132-64FF1DD3B206}"/>
              </a:ext>
            </a:extLst>
          </p:cNvPr>
          <p:cNvSpPr>
            <a:spLocks/>
          </p:cNvSpPr>
          <p:nvPr/>
        </p:nvSpPr>
        <p:spPr>
          <a:xfrm>
            <a:off x="9118596" y="5769258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A7C3008-DFAE-CDFA-7E6B-A97B2F6D48CB}"/>
              </a:ext>
            </a:extLst>
          </p:cNvPr>
          <p:cNvSpPr>
            <a:spLocks/>
          </p:cNvSpPr>
          <p:nvPr/>
        </p:nvSpPr>
        <p:spPr>
          <a:xfrm>
            <a:off x="9650501" y="5038361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5C4584E-214F-D4A9-01D4-EB93A5D8719C}"/>
              </a:ext>
            </a:extLst>
          </p:cNvPr>
          <p:cNvSpPr>
            <a:spLocks/>
          </p:cNvSpPr>
          <p:nvPr/>
        </p:nvSpPr>
        <p:spPr>
          <a:xfrm>
            <a:off x="9609852" y="5574865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5708B32A-C776-80BB-2F31-261339764CF7}"/>
              </a:ext>
            </a:extLst>
          </p:cNvPr>
          <p:cNvSpPr/>
          <p:nvPr/>
        </p:nvSpPr>
        <p:spPr>
          <a:xfrm>
            <a:off x="7619906" y="3120454"/>
            <a:ext cx="1742391" cy="2328364"/>
          </a:xfrm>
          <a:prstGeom prst="arc">
            <a:avLst>
              <a:gd name="adj1" fmla="val 16227568"/>
              <a:gd name="adj2" fmla="val 828314"/>
            </a:avLst>
          </a:prstGeom>
          <a:ln w="190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29620BF3-82FE-2AE2-6235-842F23826A2D}"/>
              </a:ext>
            </a:extLst>
          </p:cNvPr>
          <p:cNvSpPr>
            <a:spLocks/>
          </p:cNvSpPr>
          <p:nvPr/>
        </p:nvSpPr>
        <p:spPr>
          <a:xfrm rot="8013543">
            <a:off x="8535459" y="2778676"/>
            <a:ext cx="1355882" cy="1965561"/>
          </a:xfrm>
          <a:prstGeom prst="arc">
            <a:avLst>
              <a:gd name="adj1" fmla="val 18805144"/>
              <a:gd name="adj2" fmla="val 5189328"/>
            </a:avLst>
          </a:prstGeom>
          <a:ln w="1905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596058AD-350F-3A2E-343A-D5969A25BD3F}"/>
              </a:ext>
            </a:extLst>
          </p:cNvPr>
          <p:cNvSpPr>
            <a:spLocks/>
          </p:cNvSpPr>
          <p:nvPr/>
        </p:nvSpPr>
        <p:spPr>
          <a:xfrm>
            <a:off x="8832426" y="5376217"/>
            <a:ext cx="1163387" cy="621666"/>
          </a:xfrm>
          <a:prstGeom prst="arc">
            <a:avLst>
              <a:gd name="adj1" fmla="val 11211440"/>
              <a:gd name="adj2" fmla="val 21564114"/>
            </a:avLst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50671A1-E72E-FE89-417C-846445B120E5}"/>
              </a:ext>
            </a:extLst>
          </p:cNvPr>
          <p:cNvSpPr>
            <a:spLocks/>
          </p:cNvSpPr>
          <p:nvPr/>
        </p:nvSpPr>
        <p:spPr>
          <a:xfrm rot="18712528">
            <a:off x="8926665" y="5435117"/>
            <a:ext cx="647099" cy="1030890"/>
          </a:xfrm>
          <a:prstGeom prst="arc">
            <a:avLst>
              <a:gd name="adj1" fmla="val 16012608"/>
              <a:gd name="adj2" fmla="val 4514173"/>
            </a:avLst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F216DCD2-DD09-4EDC-B0CC-ADFF337FC257}"/>
              </a:ext>
            </a:extLst>
          </p:cNvPr>
          <p:cNvSpPr>
            <a:spLocks/>
          </p:cNvSpPr>
          <p:nvPr/>
        </p:nvSpPr>
        <p:spPr>
          <a:xfrm rot="4846212">
            <a:off x="8260266" y="2626648"/>
            <a:ext cx="2039556" cy="1477399"/>
          </a:xfrm>
          <a:prstGeom prst="arc">
            <a:avLst>
              <a:gd name="adj1" fmla="val 11382697"/>
              <a:gd name="adj2" fmla="val 21310156"/>
            </a:avLst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 descr="Airplane with solid fill">
            <a:extLst>
              <a:ext uri="{FF2B5EF4-FFF2-40B4-BE49-F238E27FC236}">
                <a16:creationId xmlns:a16="http://schemas.microsoft.com/office/drawing/2014/main" id="{3EC8476B-86AF-A415-E77E-B41E9082F5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9922927">
            <a:off x="9967300" y="2911031"/>
            <a:ext cx="234740" cy="234740"/>
          </a:xfrm>
          <a:prstGeom prst="rect">
            <a:avLst/>
          </a:prstGeom>
        </p:spPr>
      </p:pic>
      <p:sp>
        <p:nvSpPr>
          <p:cNvPr id="37" name="Arc 36">
            <a:extLst>
              <a:ext uri="{FF2B5EF4-FFF2-40B4-BE49-F238E27FC236}">
                <a16:creationId xmlns:a16="http://schemas.microsoft.com/office/drawing/2014/main" id="{40BD6A38-DDDD-DB44-4C42-93970DD26040}"/>
              </a:ext>
            </a:extLst>
          </p:cNvPr>
          <p:cNvSpPr>
            <a:spLocks/>
          </p:cNvSpPr>
          <p:nvPr/>
        </p:nvSpPr>
        <p:spPr>
          <a:xfrm rot="14501543" flipH="1">
            <a:off x="7434170" y="4028008"/>
            <a:ext cx="2313237" cy="1477399"/>
          </a:xfrm>
          <a:prstGeom prst="arc">
            <a:avLst>
              <a:gd name="adj1" fmla="val 11363967"/>
              <a:gd name="adj2" fmla="val 21557960"/>
            </a:avLst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AA5C0E86-8FF6-FFD1-FD77-683EC0019DA6}"/>
              </a:ext>
            </a:extLst>
          </p:cNvPr>
          <p:cNvSpPr/>
          <p:nvPr/>
        </p:nvSpPr>
        <p:spPr>
          <a:xfrm rot="20487629">
            <a:off x="7109698" y="3769273"/>
            <a:ext cx="2576323" cy="2762662"/>
          </a:xfrm>
          <a:prstGeom prst="arc">
            <a:avLst>
              <a:gd name="adj1" fmla="val 16187748"/>
              <a:gd name="adj2" fmla="val 828314"/>
            </a:avLst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3E633398-C841-4E64-A5AD-CE0EB0679B8D}"/>
              </a:ext>
            </a:extLst>
          </p:cNvPr>
          <p:cNvSpPr>
            <a:spLocks/>
          </p:cNvSpPr>
          <p:nvPr/>
        </p:nvSpPr>
        <p:spPr>
          <a:xfrm rot="13809423">
            <a:off x="7901538" y="2923892"/>
            <a:ext cx="1175114" cy="1272341"/>
          </a:xfrm>
          <a:prstGeom prst="arc">
            <a:avLst>
              <a:gd name="adj1" fmla="val 16972088"/>
              <a:gd name="adj2" fmla="val 4661877"/>
            </a:avLst>
          </a:prstGeom>
          <a:ln w="190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AEB3B9F-28BC-B6A9-F437-391B99CAE466}"/>
              </a:ext>
            </a:extLst>
          </p:cNvPr>
          <p:cNvSpPr>
            <a:spLocks/>
          </p:cNvSpPr>
          <p:nvPr/>
        </p:nvSpPr>
        <p:spPr>
          <a:xfrm>
            <a:off x="10099573" y="5660011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549009F-F07B-578B-F8C8-3110D03561B8}"/>
              </a:ext>
            </a:extLst>
          </p:cNvPr>
          <p:cNvSpPr/>
          <p:nvPr/>
        </p:nvSpPr>
        <p:spPr>
          <a:xfrm rot="19990080">
            <a:off x="10002006" y="5705972"/>
            <a:ext cx="58636" cy="58636"/>
          </a:xfrm>
          <a:prstGeom prst="arc">
            <a:avLst>
              <a:gd name="adj1" fmla="val 16864137"/>
              <a:gd name="adj2" fmla="val 0"/>
            </a:avLst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AE2BEDDE-E7A9-5870-4B47-B3B2B5DE1E88}"/>
              </a:ext>
            </a:extLst>
          </p:cNvPr>
          <p:cNvSpPr/>
          <p:nvPr/>
        </p:nvSpPr>
        <p:spPr>
          <a:xfrm rot="17888891">
            <a:off x="10026699" y="5653684"/>
            <a:ext cx="109506" cy="148490"/>
          </a:xfrm>
          <a:prstGeom prst="arc">
            <a:avLst>
              <a:gd name="adj1" fmla="val 16200000"/>
              <a:gd name="adj2" fmla="val 21279013"/>
            </a:avLst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880465BD-5A49-EF14-9244-4856B8DB412C}"/>
              </a:ext>
            </a:extLst>
          </p:cNvPr>
          <p:cNvSpPr>
            <a:spLocks/>
          </p:cNvSpPr>
          <p:nvPr/>
        </p:nvSpPr>
        <p:spPr>
          <a:xfrm rot="8013543">
            <a:off x="8289120" y="2761186"/>
            <a:ext cx="1786622" cy="1813475"/>
          </a:xfrm>
          <a:prstGeom prst="arc">
            <a:avLst>
              <a:gd name="adj1" fmla="val 18751236"/>
              <a:gd name="adj2" fmla="val 4979953"/>
            </a:avLst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E75D6498-49C4-283D-2ABF-CE622B89F26F}"/>
              </a:ext>
            </a:extLst>
          </p:cNvPr>
          <p:cNvSpPr>
            <a:spLocks/>
          </p:cNvSpPr>
          <p:nvPr/>
        </p:nvSpPr>
        <p:spPr>
          <a:xfrm rot="20753466">
            <a:off x="7837040" y="3034757"/>
            <a:ext cx="2306688" cy="3273534"/>
          </a:xfrm>
          <a:prstGeom prst="arc">
            <a:avLst>
              <a:gd name="adj1" fmla="val 15992681"/>
              <a:gd name="adj2" fmla="val 2539116"/>
            </a:avLst>
          </a:prstGeom>
          <a:ln w="19050">
            <a:solidFill>
              <a:srgbClr val="AE2573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Graphic 60" descr="Airplane with solid fill">
            <a:extLst>
              <a:ext uri="{FF2B5EF4-FFF2-40B4-BE49-F238E27FC236}">
                <a16:creationId xmlns:a16="http://schemas.microsoft.com/office/drawing/2014/main" id="{CDF4B0BE-0A41-5C17-AFBB-4AB8BEE08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922927">
            <a:off x="10091502" y="4208824"/>
            <a:ext cx="234740" cy="234740"/>
          </a:xfrm>
          <a:prstGeom prst="rect">
            <a:avLst/>
          </a:prstGeom>
        </p:spPr>
      </p:pic>
      <p:pic>
        <p:nvPicPr>
          <p:cNvPr id="68" name="Graphic 67" descr="Airplane with solid fill">
            <a:extLst>
              <a:ext uri="{FF2B5EF4-FFF2-40B4-BE49-F238E27FC236}">
                <a16:creationId xmlns:a16="http://schemas.microsoft.com/office/drawing/2014/main" id="{03B4C44B-1519-D3D4-4465-F9DF4761F0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694957">
            <a:off x="8499798" y="2723215"/>
            <a:ext cx="234740" cy="234740"/>
          </a:xfrm>
          <a:prstGeom prst="rect">
            <a:avLst/>
          </a:prstGeom>
        </p:spPr>
      </p:pic>
      <p:sp>
        <p:nvSpPr>
          <p:cNvPr id="69" name="Arc 68">
            <a:extLst>
              <a:ext uri="{FF2B5EF4-FFF2-40B4-BE49-F238E27FC236}">
                <a16:creationId xmlns:a16="http://schemas.microsoft.com/office/drawing/2014/main" id="{1EBD0E23-70BD-0376-9F33-34C996281C32}"/>
              </a:ext>
            </a:extLst>
          </p:cNvPr>
          <p:cNvSpPr>
            <a:spLocks/>
          </p:cNvSpPr>
          <p:nvPr/>
        </p:nvSpPr>
        <p:spPr>
          <a:xfrm rot="18482718">
            <a:off x="9597089" y="5227807"/>
            <a:ext cx="593382" cy="493090"/>
          </a:xfrm>
          <a:prstGeom prst="arc">
            <a:avLst>
              <a:gd name="adj1" fmla="val 12612120"/>
              <a:gd name="adj2" fmla="val 888163"/>
            </a:avLst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AE4D9C6F-7485-0EF0-1B9D-5F90BF78D472}"/>
              </a:ext>
            </a:extLst>
          </p:cNvPr>
          <p:cNvSpPr/>
          <p:nvPr/>
        </p:nvSpPr>
        <p:spPr>
          <a:xfrm rot="17544987">
            <a:off x="9188460" y="5077712"/>
            <a:ext cx="1049259" cy="1075397"/>
          </a:xfrm>
          <a:prstGeom prst="arc">
            <a:avLst>
              <a:gd name="adj1" fmla="val 18424482"/>
              <a:gd name="adj2" fmla="val 1850063"/>
            </a:avLst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04F52BD7-86EE-AFBE-BDF6-AD62898E25EE}"/>
              </a:ext>
            </a:extLst>
          </p:cNvPr>
          <p:cNvSpPr>
            <a:spLocks/>
          </p:cNvSpPr>
          <p:nvPr/>
        </p:nvSpPr>
        <p:spPr>
          <a:xfrm rot="19711984">
            <a:off x="9629870" y="5315402"/>
            <a:ext cx="613636" cy="416225"/>
          </a:xfrm>
          <a:prstGeom prst="arc">
            <a:avLst>
              <a:gd name="adj1" fmla="val 11907000"/>
              <a:gd name="adj2" fmla="val 20661284"/>
            </a:avLst>
          </a:prstGeom>
          <a:ln w="1905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Graphic 59" descr="Badge Cross with solid fill">
            <a:extLst>
              <a:ext uri="{FF2B5EF4-FFF2-40B4-BE49-F238E27FC236}">
                <a16:creationId xmlns:a16="http://schemas.microsoft.com/office/drawing/2014/main" id="{3B75D2D7-75EF-4B32-7131-02A74E13E8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510636">
            <a:off x="9147510" y="4216225"/>
            <a:ext cx="107333" cy="107333"/>
          </a:xfrm>
          <a:prstGeom prst="rect">
            <a:avLst/>
          </a:prstGeom>
        </p:spPr>
      </p:pic>
      <p:pic>
        <p:nvPicPr>
          <p:cNvPr id="70" name="Graphic 69" descr="Badge Cross with solid fill">
            <a:extLst>
              <a:ext uri="{FF2B5EF4-FFF2-40B4-BE49-F238E27FC236}">
                <a16:creationId xmlns:a16="http://schemas.microsoft.com/office/drawing/2014/main" id="{0F92D5EA-D40D-43E2-A015-336A6472B6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510636">
            <a:off x="7889324" y="4356009"/>
            <a:ext cx="107333" cy="107333"/>
          </a:xfrm>
          <a:prstGeom prst="rect">
            <a:avLst/>
          </a:prstGeom>
        </p:spPr>
      </p:pic>
      <p:pic>
        <p:nvPicPr>
          <p:cNvPr id="73" name="Graphic 72" descr="Badge Cross with solid fill">
            <a:extLst>
              <a:ext uri="{FF2B5EF4-FFF2-40B4-BE49-F238E27FC236}">
                <a16:creationId xmlns:a16="http://schemas.microsoft.com/office/drawing/2014/main" id="{BD1BDCE4-4A7C-0CE5-EE69-39A5FEB44C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510636">
            <a:off x="9494520" y="4918822"/>
            <a:ext cx="107333" cy="107333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97CA9DBA-199B-3192-A906-3485F985F8A5}"/>
              </a:ext>
            </a:extLst>
          </p:cNvPr>
          <p:cNvGrpSpPr/>
          <p:nvPr/>
        </p:nvGrpSpPr>
        <p:grpSpPr>
          <a:xfrm>
            <a:off x="9843711" y="492207"/>
            <a:ext cx="353564" cy="1338940"/>
            <a:chOff x="5091379" y="4483425"/>
            <a:chExt cx="2968920" cy="221241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F9EA2D3-FEF4-D417-F3D4-9D8199431E46}"/>
                </a:ext>
              </a:extLst>
            </p:cNvPr>
            <p:cNvSpPr txBox="1"/>
            <p:nvPr/>
          </p:nvSpPr>
          <p:spPr>
            <a:xfrm>
              <a:off x="5679519" y="6434226"/>
              <a:ext cx="214674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NON-PROCEEDING DONORS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DCC5DF-8FAA-C87A-1542-588C8EFC15C9}"/>
                </a:ext>
              </a:extLst>
            </p:cNvPr>
            <p:cNvSpPr txBox="1"/>
            <p:nvPr/>
          </p:nvSpPr>
          <p:spPr>
            <a:xfrm>
              <a:off x="5679519" y="6111671"/>
              <a:ext cx="21242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CARDIOTHORACIC ORGANS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8530472-7B75-5202-ADF9-A3F33D977C0E}"/>
                </a:ext>
              </a:extLst>
            </p:cNvPr>
            <p:cNvCxnSpPr/>
            <p:nvPr/>
          </p:nvCxnSpPr>
          <p:spPr>
            <a:xfrm>
              <a:off x="5169010" y="6231784"/>
              <a:ext cx="465221" cy="0"/>
            </a:xfrm>
            <a:prstGeom prst="line">
              <a:avLst/>
            </a:prstGeom>
            <a:ln w="28575">
              <a:solidFill>
                <a:srgbClr val="AE25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F331901-57ED-8DB7-E715-8656A9BD8BB3}"/>
                </a:ext>
              </a:extLst>
            </p:cNvPr>
            <p:cNvSpPr txBox="1"/>
            <p:nvPr/>
          </p:nvSpPr>
          <p:spPr>
            <a:xfrm>
              <a:off x="5679519" y="5789116"/>
              <a:ext cx="191270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LIVER + BOWEL ORGANS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1A63467-EE3A-2D28-3D6E-860F755BCC6E}"/>
                </a:ext>
              </a:extLst>
            </p:cNvPr>
            <p:cNvCxnSpPr/>
            <p:nvPr/>
          </p:nvCxnSpPr>
          <p:spPr>
            <a:xfrm>
              <a:off x="5169010" y="5909229"/>
              <a:ext cx="46522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276FD8-4A7E-083E-C064-2B91156926FC}"/>
                </a:ext>
              </a:extLst>
            </p:cNvPr>
            <p:cNvSpPr txBox="1"/>
            <p:nvPr/>
          </p:nvSpPr>
          <p:spPr>
            <a:xfrm>
              <a:off x="5679519" y="5467155"/>
              <a:ext cx="23807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RENAL + PANCREATIC ORGANS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055A911-D707-B7A6-87E6-CCD88725933E}"/>
                </a:ext>
              </a:extLst>
            </p:cNvPr>
            <p:cNvCxnSpPr/>
            <p:nvPr/>
          </p:nvCxnSpPr>
          <p:spPr>
            <a:xfrm>
              <a:off x="5169010" y="5587268"/>
              <a:ext cx="465221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F1332FB-B42C-DC24-C3BD-F529643CB6BA}"/>
                </a:ext>
              </a:extLst>
            </p:cNvPr>
            <p:cNvSpPr txBox="1"/>
            <p:nvPr/>
          </p:nvSpPr>
          <p:spPr>
            <a:xfrm>
              <a:off x="5679519" y="5139213"/>
              <a:ext cx="1999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CARDIOTHORACIC TEAMS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9EB9623-0543-4140-A1BF-1AB3E4B11792}"/>
                </a:ext>
              </a:extLst>
            </p:cNvPr>
            <p:cNvCxnSpPr/>
            <p:nvPr/>
          </p:nvCxnSpPr>
          <p:spPr>
            <a:xfrm>
              <a:off x="5169010" y="5259326"/>
              <a:ext cx="465221" cy="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38BDEA0-0FA4-BCEF-0185-A0ED9CF967C8}"/>
                </a:ext>
              </a:extLst>
            </p:cNvPr>
            <p:cNvSpPr txBox="1"/>
            <p:nvPr/>
          </p:nvSpPr>
          <p:spPr>
            <a:xfrm>
              <a:off x="5679519" y="4811366"/>
              <a:ext cx="15424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ABDOMINAL TEAMS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C4D1121-833F-4D26-6B5E-337EAEB274E4}"/>
                </a:ext>
              </a:extLst>
            </p:cNvPr>
            <p:cNvCxnSpPr/>
            <p:nvPr/>
          </p:nvCxnSpPr>
          <p:spPr>
            <a:xfrm>
              <a:off x="5169010" y="4931479"/>
              <a:ext cx="46522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Graphic 85" descr="Badge Cross with solid fill">
              <a:extLst>
                <a:ext uri="{FF2B5EF4-FFF2-40B4-BE49-F238E27FC236}">
                  <a16:creationId xmlns:a16="http://schemas.microsoft.com/office/drawing/2014/main" id="{B7599BBB-DD1A-39BB-07A5-F9D962E79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293643" y="6439789"/>
              <a:ext cx="240317" cy="240317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1F0348B-47E6-1E14-ABB9-9A97389D3C8E}"/>
                </a:ext>
              </a:extLst>
            </p:cNvPr>
            <p:cNvSpPr txBox="1"/>
            <p:nvPr/>
          </p:nvSpPr>
          <p:spPr>
            <a:xfrm>
              <a:off x="5091379" y="4483425"/>
              <a:ext cx="7745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LEGEND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5C97EB5-A311-408C-0F92-83BD2067FE7B}"/>
              </a:ext>
            </a:extLst>
          </p:cNvPr>
          <p:cNvSpPr>
            <a:spLocks/>
          </p:cNvSpPr>
          <p:nvPr/>
        </p:nvSpPr>
        <p:spPr>
          <a:xfrm>
            <a:off x="10119555" y="5289669"/>
            <a:ext cx="52722" cy="52722"/>
          </a:xfrm>
          <a:prstGeom prst="ellipse">
            <a:avLst/>
          </a:prstGeom>
          <a:solidFill>
            <a:schemeClr val="bg2">
              <a:lumMod val="1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C245873-1D39-C05D-DA30-013F5073955F}"/>
              </a:ext>
            </a:extLst>
          </p:cNvPr>
          <p:cNvSpPr txBox="1"/>
          <p:nvPr/>
        </p:nvSpPr>
        <p:spPr>
          <a:xfrm>
            <a:off x="9740614" y="5295549"/>
            <a:ext cx="63866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CAMBRIDGE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DD3EC1A-FEC3-FD3D-CA26-594133E811D9}"/>
              </a:ext>
            </a:extLst>
          </p:cNvPr>
          <p:cNvSpPr>
            <a:spLocks/>
          </p:cNvSpPr>
          <p:nvPr/>
        </p:nvSpPr>
        <p:spPr>
          <a:xfrm>
            <a:off x="10119037" y="5289836"/>
            <a:ext cx="52722" cy="52722"/>
          </a:xfrm>
          <a:prstGeom prst="ellips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9CACFB-A642-409E-60D2-6E2656D74249}"/>
              </a:ext>
            </a:extLst>
          </p:cNvPr>
          <p:cNvSpPr txBox="1">
            <a:spLocks/>
          </p:cNvSpPr>
          <p:nvPr/>
        </p:nvSpPr>
        <p:spPr>
          <a:xfrm>
            <a:off x="259894" y="1883121"/>
            <a:ext cx="6655522" cy="46524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Aim - Better use of resources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Overall an 11% reduction in flights</a:t>
            </a:r>
          </a:p>
          <a:p>
            <a:endParaRPr lang="en-GB" sz="2800" dirty="0"/>
          </a:p>
          <a:p>
            <a:r>
              <a:rPr lang="en-GB" sz="2800" dirty="0"/>
              <a:t>  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76AB4CA9-A195-C021-92B6-9315AC7295C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794" y="2846125"/>
            <a:ext cx="6630629" cy="1710787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A473D2DD-5AB3-3946-1C1F-0B7575306F7C}"/>
              </a:ext>
            </a:extLst>
          </p:cNvPr>
          <p:cNvSpPr txBox="1"/>
          <p:nvPr/>
        </p:nvSpPr>
        <p:spPr>
          <a:xfrm>
            <a:off x="6096000" y="-5996"/>
            <a:ext cx="3288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– NORS and organ travel requirements for 24hrs</a:t>
            </a:r>
          </a:p>
        </p:txBody>
      </p:sp>
    </p:spTree>
    <p:extLst>
      <p:ext uri="{BB962C8B-B14F-4D97-AF65-F5344CB8AC3E}">
        <p14:creationId xmlns:p14="http://schemas.microsoft.com/office/powerpoint/2010/main" val="147357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5813-E5B1-243A-5BFD-EC42BD6F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C6A417D-F4A2-C59E-1B92-2847C4E9928E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departure time heatmaps</a:t>
            </a:r>
          </a:p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Actual v modelled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8ACA80B-E8DA-EDC1-8661-1BCAC1F71B2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522407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ACFC17-3496-499E-26EF-4CC66CDFF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3429000"/>
            <a:ext cx="11470375" cy="15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182F21-0893-5624-9956-00CA3B328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1660004"/>
            <a:ext cx="11485174" cy="1592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4357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6612-0671-AB35-9ED4-D9595E79F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4F8E5FC-D58C-9330-17BD-CD629C1A6CBB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 arrival at donor hospital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time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eatmaps</a:t>
            </a:r>
          </a:p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Actual v modelled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BA28DAB-E334-EAE8-CD7C-9A01B7395F0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522407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82941A-1575-2700-4497-AC05F218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81" y="3715327"/>
            <a:ext cx="11470375" cy="15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C75C7C-3200-E916-9C41-59CE8A01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1770840"/>
            <a:ext cx="11485174" cy="1592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0693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BDAD-3A16-9BA5-68F8-DD45F2B09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B884E21-B23F-6418-44A3-2541DBDFB511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 arrival at donor hospital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time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eatmaps</a:t>
            </a:r>
          </a:p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Actual v modelled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CD340D9-99B1-B67F-6EB0-E1E34032FB3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522407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6EBB2E-9C79-1702-B5D5-A33F8E38D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745034"/>
            <a:ext cx="11470375" cy="15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C3F457-8E52-599E-0F3F-4CBF6B83A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1741503"/>
            <a:ext cx="11485174" cy="1592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69350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B9649-BE46-AA84-9582-E46705B73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7A101A1-607D-D0B7-5819-89570D2E528D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–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All Teams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B8D5FFE-9F02-1DA8-799E-E533E24614D7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5861939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Departure/Arrival/Return to 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0A0BF-FC0C-7411-4F9B-FA2A0A1E7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" y="1531667"/>
            <a:ext cx="11470375" cy="15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E060A-BF98-A08D-FCA0-6BB85470B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" y="3318455"/>
            <a:ext cx="11470375" cy="15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856B1-4756-5DED-C5EF-8D26E8396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2" y="5105244"/>
            <a:ext cx="11470375" cy="15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8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753D0-FEF3-ADF1-5ABD-8EEDF5F91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6153E9-24F6-A034-D6A9-7D7C3F2F9302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422800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– NORS Heatmaps – Cardiothoracic Teams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C9C7D61-713D-879F-4160-DE871EBAEC8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6323758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Departure/Arrival/Return to Base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D0ADC9-ECAE-B0BF-A33D-733363F75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1531667"/>
            <a:ext cx="11399572" cy="15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4FCDB3-6800-2798-D3CB-FB101B02C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3317860"/>
            <a:ext cx="11399572" cy="15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B38B21-A081-C790-2E19-F1AB56E0F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5104053"/>
            <a:ext cx="11399572" cy="1582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792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D537A-C022-A8DF-0127-B38B2A7F6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127A510-1E89-07EE-0482-6D27D9CF9BC8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9646945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– NORS Heatmaps – Abdominal Teams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8FF2E11-2278-7ECA-737F-23133AC57B9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6305285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Departure/Arrival/Return to Base</a:t>
            </a:r>
          </a:p>
        </p:txBody>
      </p:sp>
      <p:pic>
        <p:nvPicPr>
          <p:cNvPr id="2" name="Picture 1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99E41BF9-996E-5DDD-6B37-0097B2F77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6" y="1531667"/>
            <a:ext cx="11399572" cy="15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11649D16-2FA5-45FC-FA9C-FC5494DC1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6" y="3312755"/>
            <a:ext cx="11399572" cy="15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chart with green squares&#10;&#10;AI-generated content may be incorrect.">
            <a:extLst>
              <a:ext uri="{FF2B5EF4-FFF2-40B4-BE49-F238E27FC236}">
                <a16:creationId xmlns:a16="http://schemas.microsoft.com/office/drawing/2014/main" id="{532C6841-AB7E-FB27-038E-15DBC3137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6" y="5093844"/>
            <a:ext cx="11399572" cy="1582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698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FEED-E947-0908-48A6-EBF26421A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738B4D0-8418-4D53-8B2E-D2494A3DB5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622B28EF-4187-C86D-CD66-1C023D301A77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Cambridge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941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D7CF6-A420-6DA2-36BC-1BD3D5BA3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E6F81A5-5AD4-11DE-FE8F-3567BCB98A8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A37982F-6BF5-77AA-89F8-D36D1432012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32A79571-7957-77FB-62AA-D8CD9916B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DF2E291B-2F0A-017F-5268-5B5F5F7AA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9732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87EF4967-5B9E-5F9A-5983-E2F5A2966F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20867"/>
            <a:ext cx="11169447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53394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8EDD-EDB7-D567-83B9-1538D3C2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A0E7A8C-D2B6-E246-81A0-B812C67AD14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EEC3F62-207E-1FF0-A2B4-6C7E17286E6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C3346225-704B-0C27-2435-EC5D2EE86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24F9A4-CEBE-C99C-D20B-716227B5A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hart with green squares&#10;&#10;AI-generated content may be incorrect.">
            <a:extLst>
              <a:ext uri="{FF2B5EF4-FFF2-40B4-BE49-F238E27FC236}">
                <a16:creationId xmlns:a16="http://schemas.microsoft.com/office/drawing/2014/main" id="{D857392D-7C06-FC8A-2D2F-7F1E80FB2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18770"/>
            <a:ext cx="11169442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76140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F6677-A5EF-6F2D-4CF3-D2DEDA725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B5D168-EABE-7A2C-B4EA-220B56E3F0B8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8B78CA-BC51-B084-7D6C-550B5484805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59EA4D11-B35C-1DC7-B4FE-2EF0087ED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852B60-6A86-6232-1962-393535745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5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F957604E-27F3-7FBE-D944-1B4BADC28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03595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60726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FE70977-B2D0-9A9F-30A7-248EE36B9B8D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D32057-0819-ADBC-987F-3DA62B17D0D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522407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 Organs/CT/Abdo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DFF0A-9262-8D6D-8858-3B31D11F7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9" y="1531667"/>
            <a:ext cx="11381872" cy="1580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D1A837-816E-6CC8-0A36-FE79D131E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9" y="3270601"/>
            <a:ext cx="11381864" cy="1580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E0DA40-7183-F866-9347-C451D4786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9" y="5009534"/>
            <a:ext cx="11381864" cy="15805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764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2C79-3D97-2DBC-870F-E5EED4596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9CEF794-EDD7-8160-CA06-6C8941D2A45B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066BA4A-8AA1-6E99-B8AD-2A0CE1AFBAB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991129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CT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58206D-EABE-0CB5-F8A2-CAB64AE2E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7" y="1877961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263A06-DDE5-7926-FFA5-5324DA45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960993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0347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AA118-031E-50B1-6A43-9D7C440F4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061CCC6-8407-91EF-E762-6F4AB3EF0162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286BF3B-00CF-AA85-2B3B-A54DDC63992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3991129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Abdo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83E8C-3338-0672-5F51-DA3516B9E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41375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19E945-F98C-8BC3-6B60-3B72CEAF3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278829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FFF18F-EF58-E7FF-1BEF-B7D8D16DF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5143904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117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6188-0CAC-8FA3-2A71-2722E2607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3EE840C-9D96-746F-2554-C267B87785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FEE97C1C-0708-6478-55A8-1520CA300E18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Glasgow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209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0FC4F-D7C2-8FEB-1414-0EA9DA754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9229ECA-A14C-D11A-F7D1-673636A0BF0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Glasgow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6DC9931-3D2C-3E99-2578-5BF50A5474CF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EB204-365E-698F-7110-171CBAE73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9B910E-26E1-5598-BC43-943D091EF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932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6209-04B5-D9B5-5A46-EAA4DA26B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C8DCE-9198-BF07-EC57-41D8DC4A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4" y="-31657"/>
            <a:ext cx="9128805" cy="1325563"/>
          </a:xfrm>
        </p:spPr>
        <p:txBody>
          <a:bodyPr/>
          <a:lstStyle/>
          <a:p>
            <a:r>
              <a:rPr lang="en-GB" b="1" dirty="0"/>
              <a:t>Learning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5A8E9B-2D15-4D6D-153C-8781A7AE6E5C}"/>
              </a:ext>
            </a:extLst>
          </p:cNvPr>
          <p:cNvSpPr/>
          <p:nvPr/>
        </p:nvSpPr>
        <p:spPr>
          <a:xfrm>
            <a:off x="259894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>
                <a:solidFill>
                  <a:prstClr val="white"/>
                </a:solidFill>
                <a:latin typeface="Calibri" panose="020F0502020204030204"/>
              </a:rPr>
              <a:t>Fewer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b="1" noProof="0" dirty="0">
                <a:solidFill>
                  <a:prstClr val="white"/>
                </a:solidFill>
                <a:latin typeface="Calibri" panose="020F0502020204030204"/>
              </a:rPr>
              <a:t>priority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pathway donors as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initial modelling predicted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E71CBB-BF54-E0DC-5B2C-55B9481C32A3}"/>
              </a:ext>
            </a:extLst>
          </p:cNvPr>
          <p:cNvSpPr/>
          <p:nvPr/>
        </p:nvSpPr>
        <p:spPr>
          <a:xfrm>
            <a:off x="4348679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Priority pathway abdominal teams are mobilised to fewer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donors and mostly DBD’s.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80C059-3F27-1AD0-A208-F9AD6EBC0547}"/>
              </a:ext>
            </a:extLst>
          </p:cNvPr>
          <p:cNvSpPr/>
          <p:nvPr/>
        </p:nvSpPr>
        <p:spPr>
          <a:xfrm>
            <a:off x="8437468" y="1493821"/>
            <a:ext cx="3494637" cy="14666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DCD Heart teams always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arrive latest in the PAW, so with 11hrs rest challenging if consecutive day DCD Heart retrievals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F7E0FF-67D0-5DFC-43C1-B3396A546D83}"/>
              </a:ext>
            </a:extLst>
          </p:cNvPr>
          <p:cNvSpPr/>
          <p:nvPr/>
        </p:nvSpPr>
        <p:spPr>
          <a:xfrm>
            <a:off x="259894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Consideration of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capacity for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islet isolation centres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D63D1A-D01C-6E65-0F8A-48BAC7B81A1A}"/>
              </a:ext>
            </a:extLst>
          </p:cNvPr>
          <p:cNvSpPr/>
          <p:nvPr/>
        </p:nvSpPr>
        <p:spPr>
          <a:xfrm>
            <a:off x="4348681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European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organ offers are accepted at all times in the 24hr clock.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BBB14F-46AF-67F7-CF6A-F83936D115DF}"/>
              </a:ext>
            </a:extLst>
          </p:cNvPr>
          <p:cNvSpPr/>
          <p:nvPr/>
        </p:nvSpPr>
        <p:spPr>
          <a:xfrm>
            <a:off x="259894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in NRP use for abdo only donors will add 3hrs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retrieval and bring more NORS arrival times 2000-2300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A60D6D-F8E5-CF15-79B6-34202BCB09D6}"/>
              </a:ext>
            </a:extLst>
          </p:cNvPr>
          <p:cNvSpPr/>
          <p:nvPr/>
        </p:nvSpPr>
        <p:spPr>
          <a:xfrm>
            <a:off x="4348680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b="1" dirty="0">
                <a:solidFill>
                  <a:prstClr val="white"/>
                </a:solidFill>
              </a:rPr>
              <a:t>Potential DCD Heart donors lost if multiple DCD Heart activity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7A7712F-D90C-D69C-1DA0-36712CB66B08}"/>
              </a:ext>
            </a:extLst>
          </p:cNvPr>
          <p:cNvSpPr/>
          <p:nvPr/>
        </p:nvSpPr>
        <p:spPr>
          <a:xfrm>
            <a:off x="8437467" y="3160398"/>
            <a:ext cx="3494637" cy="14666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b="1" dirty="0">
                <a:solidFill>
                  <a:prstClr val="white"/>
                </a:solidFill>
              </a:rPr>
              <a:t>Donors not fitting into the PAW+ windows most likely to be CT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BF219A-7A82-CE6C-F578-4FA5A71E6262}"/>
              </a:ext>
            </a:extLst>
          </p:cNvPr>
          <p:cNvSpPr/>
          <p:nvPr/>
        </p:nvSpPr>
        <p:spPr>
          <a:xfrm>
            <a:off x="8437467" y="4969582"/>
            <a:ext cx="3494637" cy="14666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b="1" dirty="0">
                <a:solidFill>
                  <a:prstClr val="white"/>
                </a:solidFill>
              </a:rPr>
              <a:t>Consider how to measure success of transplant centre and SNOD input into PAW times</a:t>
            </a:r>
          </a:p>
        </p:txBody>
      </p:sp>
    </p:spTree>
    <p:extLst>
      <p:ext uri="{BB962C8B-B14F-4D97-AF65-F5344CB8AC3E}">
        <p14:creationId xmlns:p14="http://schemas.microsoft.com/office/powerpoint/2010/main" val="404686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77E93-BC29-4D61-A6EB-979BE3ADD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85064-4EE0-0567-C1F6-BA4AD1F9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94" y="-31657"/>
            <a:ext cx="9128805" cy="1325563"/>
          </a:xfrm>
        </p:spPr>
        <p:txBody>
          <a:bodyPr/>
          <a:lstStyle/>
          <a:p>
            <a:r>
              <a:rPr lang="en-GB" b="1" dirty="0"/>
              <a:t>What next…</a:t>
            </a:r>
          </a:p>
        </p:txBody>
      </p:sp>
      <p:pic>
        <p:nvPicPr>
          <p:cNvPr id="4" name="Picture 3" descr="A diagram of a medical process&#10;&#10;AI-generated content may be incorrect.">
            <a:extLst>
              <a:ext uri="{FF2B5EF4-FFF2-40B4-BE49-F238E27FC236}">
                <a16:creationId xmlns:a16="http://schemas.microsoft.com/office/drawing/2014/main" id="{9EBA3459-07A9-DCF0-B79A-FF7081A45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105" y="1729212"/>
            <a:ext cx="5468559" cy="354013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7A419C-22C6-BECD-CD61-E02AA5C50525}"/>
              </a:ext>
            </a:extLst>
          </p:cNvPr>
          <p:cNvSpPr txBox="1">
            <a:spLocks/>
          </p:cNvSpPr>
          <p:nvPr/>
        </p:nvSpPr>
        <p:spPr>
          <a:xfrm>
            <a:off x="259894" y="1293906"/>
            <a:ext cx="5749508" cy="5198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lvl="1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Centre specific reports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NORS departure/arrival/return to base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</a:t>
            </a:r>
            <a:r>
              <a:rPr lang="en-GB" sz="160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tmaps by centre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arrival times by centre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</a:rPr>
              <a:t>More shadow modelling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Sept – Dec to test autumn/winter logistics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Include impact for labs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Further test transport capability 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Widen SNOD demand and capacity modelling across all 12 Organ Donation teams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77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C8C0F4B-2709-4AF5-A310-5B708B7D87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69;p39">
            <a:extLst>
              <a:ext uri="{FF2B5EF4-FFF2-40B4-BE49-F238E27FC236}">
                <a16:creationId xmlns:a16="http://schemas.microsoft.com/office/drawing/2014/main" id="{32CA5188-2C21-4DC8-A9C3-B2AD4C9B10D4}"/>
              </a:ext>
            </a:extLst>
          </p:cNvPr>
          <p:cNvSpPr txBox="1"/>
          <p:nvPr/>
        </p:nvSpPr>
        <p:spPr>
          <a:xfrm>
            <a:off x="8519299" y="597804"/>
            <a:ext cx="3137490" cy="159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Sustainability and Certainty in Organ Retrieval (SCORE) - ODT Clinical - NHS Blood and Transplant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AFFFA79-0CC4-DBC2-0743-6DDF099EBE5B}"/>
              </a:ext>
            </a:extLst>
          </p:cNvPr>
          <p:cNvSpPr txBox="1"/>
          <p:nvPr/>
        </p:nvSpPr>
        <p:spPr>
          <a:xfrm>
            <a:off x="701701" y="1968327"/>
            <a:ext cx="3822222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AB6F6B2-6DF3-D3D8-437C-D78B63033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38" y="3257700"/>
            <a:ext cx="2593719" cy="3362325"/>
          </a:xfrm>
          <a:prstGeom prst="rect">
            <a:avLst/>
          </a:prstGeom>
        </p:spPr>
      </p:pic>
      <p:pic>
        <p:nvPicPr>
          <p:cNvPr id="11" name="Graphic 10" descr="Internet with solid fill">
            <a:extLst>
              <a:ext uri="{FF2B5EF4-FFF2-40B4-BE49-F238E27FC236}">
                <a16:creationId xmlns:a16="http://schemas.microsoft.com/office/drawing/2014/main" id="{7C85AE74-E63A-007D-1668-D6193F847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8172" y="937424"/>
            <a:ext cx="914400" cy="914400"/>
          </a:xfrm>
          <a:prstGeom prst="rect">
            <a:avLst/>
          </a:prstGeom>
        </p:spPr>
      </p:pic>
      <p:sp>
        <p:nvSpPr>
          <p:cNvPr id="12" name="Google Shape;169;p39">
            <a:extLst>
              <a:ext uri="{FF2B5EF4-FFF2-40B4-BE49-F238E27FC236}">
                <a16:creationId xmlns:a16="http://schemas.microsoft.com/office/drawing/2014/main" id="{B083D608-626E-EF0D-EF65-67F563E75DAC}"/>
              </a:ext>
            </a:extLst>
          </p:cNvPr>
          <p:cNvSpPr txBox="1"/>
          <p:nvPr/>
        </p:nvSpPr>
        <p:spPr>
          <a:xfrm>
            <a:off x="10359957" y="4047773"/>
            <a:ext cx="1832043" cy="127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FAQs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8F7A89E-884F-E78C-116E-F0AAA5CED899}"/>
              </a:ext>
            </a:extLst>
          </p:cNvPr>
          <p:cNvCxnSpPr/>
          <p:nvPr/>
        </p:nvCxnSpPr>
        <p:spPr>
          <a:xfrm>
            <a:off x="5564221" y="719847"/>
            <a:ext cx="0" cy="5245557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371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33CB-AFC1-C9CB-0BF9-4EF4ACA4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31F54E3-75BF-B3D5-46A0-D0BCB1E8F8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74CDA228-8EA5-555E-D0D2-4D066B911FA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NORS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       A-Z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1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09E5F-8FC9-AE9D-1CD0-AAE433217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EEDF26F-506B-5279-D329-38825E69E0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A3616AC4-1AA5-2D4F-6935-5FC1863B1F32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Birmingham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934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926B1-84CE-F32B-B3AB-D5510EEF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16F074B-148D-D97E-970C-4FFDB9D30E31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739A8C-1F87-6650-99AF-349F66CDF64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E5717C-4323-11F9-CC4D-0DECEA263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8F91DB05-7CC4-D435-F728-09899993F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6" y="3438685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3D0F40F6-4020-3412-5C9B-EF8F51C04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98" y="5218770"/>
            <a:ext cx="11199729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92303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506AB-917B-E075-1FBE-2EAAD59A5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2359ED-1D92-3058-366D-0E199AA6B8B2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712F23-0144-5EA5-4C84-A13F988F0750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7623C-96D1-1AC2-1444-71729AB4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E01D44-B7DE-3708-9361-53647AB27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290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9532105-595F-F39C-C686-0296D93D4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7"/>
            <a:ext cx="11169450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55097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3B842-9857-FBAA-01B2-F6F400093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AF1137-BEA8-6E4A-2560-998B5E46C29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1A7679-C98A-67E3-FD3A-2831E317349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8F9DA0-3E46-DBFD-4BDD-382CE8E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A60969-EF33-5FA7-0859-08B9FF93DF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4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CA81866B-F6B2-6B44-7F0B-B0E688AE4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0" y="5218770"/>
            <a:ext cx="11199727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43785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36C19-0BC0-0DDB-69CB-FEA82D306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55BE5721-F7A5-2D86-7DA9-FDDACC971C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25A77DD1-B3D5-160E-3F60-B1E1C46254C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Glasgow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059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82E53-BBB4-718C-0C94-35D59AA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8C83A03-DEBA-91ED-027D-181D134B5BA4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BD8BDA0-34C0-F599-4031-C0FCEBC329E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Glasgow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B77DC2-1E72-D58F-B7C5-1977B67FF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4840319-6F7F-BED4-67BF-E4A4390C2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5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21A33B98-281B-B5A2-688E-8DD11CA38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0" y="5218771"/>
            <a:ext cx="11169448" cy="1551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10496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7E56-C7CA-8825-E3EE-6833E45A9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D5DFB3-67A6-2098-13E7-54A06F045C19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481E56-F0C9-A7E3-117B-7EB6CE6B63E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Glasgow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3598F2-FFCD-D521-8FEF-F0FAD8257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44217C-0C87-483D-1684-69184C862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5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A7550C49-8C5E-3092-93C2-6FA380DEC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0" y="5218770"/>
            <a:ext cx="11169447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6594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86CE4-1A16-ADD0-A48F-A5E73DD6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C478243-3D52-8EA7-9C9D-EDC59B60862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112F76A-1C91-D25C-1EAB-401F56AE549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Glasgow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6E2B2E-1866-D9E1-300A-94E0B2E98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4D92A3-82C1-AEA7-F033-EDA540469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C67A4F40-0EAA-7B0C-C6ED-F30ABFD64B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2964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53900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E836-0141-690A-3881-8720670F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24BAE83D-080B-DED3-D845-5AEA359D43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5B195E64-A712-E255-61EA-F3A7ED82C58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Harefield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50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4A42-D019-CF8F-EDB3-F59BC36BB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03C6919-714A-3259-96D6-CF372AD4C9E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26A817-1FC1-5E13-ACA0-CFEA8D91D7B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Harefield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9A074-5ED8-000E-84DD-97C8AC654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lose-up of a number&#10;&#10;AI-generated content may be incorrect.">
            <a:extLst>
              <a:ext uri="{FF2B5EF4-FFF2-40B4-BE49-F238E27FC236}">
                <a16:creationId xmlns:a16="http://schemas.microsoft.com/office/drawing/2014/main" id="{11F95C9D-1AE1-0F26-5D0A-57F75829C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2471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1F8EF5F1-5979-53CA-F8EC-5A863A2F9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190838"/>
            <a:ext cx="11169455" cy="15468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16729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0651-312A-65AA-D233-CDB74318C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0B21FA-B29E-E4F6-D46F-6C079C61C50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A5BFBB6-65BA-712B-C2DD-A8A9FAFAF81C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Harefield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080C-2EFC-A284-45BF-60533B9CB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31BC82-018F-E844-611E-BD6BDB9E1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5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F291DFDE-AC5F-A6C8-8CD1-61439D012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1" y="5218770"/>
            <a:ext cx="11169447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60173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C122E-906C-B046-E438-A8A2AF09E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143CA9C-013D-9429-4482-3D682CFFDE96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D1E704-E463-7111-002F-C6A15CA0DA36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Harefield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1A3649-4F93-2C2E-2553-86959EDF7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92EFC3-225A-7023-C3FC-56804143F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6B8E2CD6-BCF1-C9C4-F33B-C4AD51CA6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3" y="5222963"/>
            <a:ext cx="11169456" cy="15468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70431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5410-DB02-D300-1773-24B4CB006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A3D4A1A-F64C-0EFA-4B75-46A6C4F3FF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B757017-8A28-6489-8006-70797CF4DF47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Manchester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749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85AB4-E081-144D-23B7-A8731517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A44E305-A1FE-95E7-2E51-837AADC09939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A3C3AC-6E05-6FEA-2BFA-E41CE4831B56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9E0376-0C1B-7D58-F5FD-8C0EC85FC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and white text&#10;&#10;AI-generated content may be incorrect.">
            <a:extLst>
              <a:ext uri="{FF2B5EF4-FFF2-40B4-BE49-F238E27FC236}">
                <a16:creationId xmlns:a16="http://schemas.microsoft.com/office/drawing/2014/main" id="{00A01F2D-AE90-B3BC-5D3C-0B5500C81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73" y="3439732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close-up of a chart&#10;&#10;AI-generated content may be incorrect.">
            <a:extLst>
              <a:ext uri="{FF2B5EF4-FFF2-40B4-BE49-F238E27FC236}">
                <a16:creationId xmlns:a16="http://schemas.microsoft.com/office/drawing/2014/main" id="{C25086E8-FA8A-A64C-4958-73D661384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6"/>
            <a:ext cx="11169455" cy="15468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85077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F97F5-C819-29AE-9B9A-A5A76B22A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E633D98-1246-07C9-BE14-FD47762AAE4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1B38AF-76FD-C22F-6B09-E379D7D9E90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0251E6-3838-AEEE-2E01-12C7804A4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853378-3AA7-8E8E-27C2-735DBCA835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A206156-FCD3-0A2C-FE46-F7A87F428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30792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F94E-F5D6-8161-C05B-0796AC4E1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6E15388-9E2B-677C-6766-C31F758B1CD4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EEE6324-97EF-1A97-B278-75A0596CD19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29FC0C-E1BC-0963-6146-05C2BF63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A56EF9-521D-B7DC-782D-D1CA25A8E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4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A3129759-D17C-4101-D1F2-878F89983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1" y="5218769"/>
            <a:ext cx="11199734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70557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06A42-C181-1668-4418-A0B88A2A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9878DE6-5983-046D-A5B7-1561336593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6DC2D2FB-6A20-2E81-4189-DC7D9C1F2DB2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Newcastle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212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987C6-79B5-6CB5-C575-09AA9AA3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9642F1C-6D36-C2CE-65E0-2C905D817D5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CA3672-0211-A8AC-E4D0-D477E03E9DAC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FDB427-A93A-1837-A483-6B6A89599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DFB706C-5405-0E16-AF56-4200CE7E2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F57C795C-72E4-8954-C820-96AE6AA93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18769"/>
            <a:ext cx="11169449" cy="15510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098042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48B39-4987-4700-9C56-AC8F8667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04BABF-F6A8-DF8A-DB6E-B3A2102D42A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1387D1-1E6A-0249-1B2D-452CC02B6C1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31CAF-62ED-0A14-69DE-A36C035C3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C2070E-32D1-CF1B-27AF-9755F8EFE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438685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1C33C91F-15B5-69E4-D479-6663D5A354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0" y="5218770"/>
            <a:ext cx="11169448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10479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47F77-3D07-D34C-68FD-6FE4743F5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CA99725-2E3B-0D85-1AEB-7D34121EE721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5E8840A-B19B-5747-6450-57286FE73533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DAB0D7-D2E0-FB26-1077-09E4FA957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4B6BD8-F587-3A86-6784-8B6C0DA3A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3882C39-30F3-63ED-D91A-696DE9B53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2963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354523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7577A-BF12-A97C-F0B2-7AFE595ED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D945594-468C-A429-4D02-67AEBB7140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1567BD29-EA1D-947B-2860-03A1669EA0D1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Papworth CT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909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D6103-A583-5A96-A133-E82D1F028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E15A89F-10F4-4E9F-754A-F6FA70FB8FC4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17E423-BBF9-3190-85A8-BAA243BCFFB3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Papworth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9905BC-74FD-2A7B-FFC8-5BC4028C7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0E180537-7C40-875F-0C60-201AA6650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87B47D26-67B0-5B0E-FC36-B75E4AD5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7"/>
            <a:ext cx="11169448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22762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13843-07D1-349F-4894-4BF7CEBE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C35EF1-91B5-CBA0-E6F9-40BA88B6226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BB873C3-700C-E016-220C-80FA68763FD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Papworth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12A2C3-883A-DBD5-3B53-9F6FA9CF39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9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2F82F9-DE37-1989-DF23-7149E5630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7" y="3438685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diagram of a hospital arrival&#10;&#10;AI-generated content may be incorrect.">
            <a:extLst>
              <a:ext uri="{FF2B5EF4-FFF2-40B4-BE49-F238E27FC236}">
                <a16:creationId xmlns:a16="http://schemas.microsoft.com/office/drawing/2014/main" id="{D5EE256A-3A76-2423-8260-6CAA6C883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18770"/>
            <a:ext cx="11169447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933972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D0C45-4B0C-813A-5CB6-D925C9C3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204A619-4342-AF3A-822D-5C785933B418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50215D8-F282-53A6-0DC2-AD69D229C2F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Papworth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37937E-45D3-6C6C-4C02-BA7809D85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632643-CC9C-1534-D566-C6AF1B26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290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C160AC27-A088-DFFC-737A-14C58D707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2963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15274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444EF-7C72-2F0A-DA27-A328CAD6F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A8D496C8-499F-E220-4C2A-AF0C3023C8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CF66444C-C13A-ABDB-04CB-8ED7B3F0EEB8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NORS Abdo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 A-Z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4330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A7977-9586-2DBB-C879-90CD1B50C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1FAC94E5-151D-0964-180F-641E957CD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376F3FDB-E53D-C525-3BB4-55215ED16E3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Birmingham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880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5D50-21C2-3BBE-2EC0-C2ADC845E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2546908-14FE-D6DE-DC3E-A46EC6F6966D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8FAE669-0389-5A79-4EE0-608612230AF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2CC774A3-88C1-745E-E681-004C69220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4DAA2E58-3228-F0F4-3DE8-F0D6E574F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9733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3FAA256B-A678-01B0-92AE-74E662BCDC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20867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021489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A338B-4B1D-BF8F-29F0-E6C3BAD4E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B3AF3C-7D6D-47FF-3F08-90B1C417D84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59F0B70-DE00-64AE-EB60-5347759756F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CDFEE001-0477-EB36-2408-618ED1E15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6DD7D-5013-ACCD-BB0D-A81708BCD6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6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70DDCFA9-FB47-6DE3-D814-9A15ECA22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657033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9AC20-8E2D-6477-43C8-18B5A874A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C7AE886-EE03-4840-9E04-57E42A1AC89A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603CD5-A8F1-6DE6-49C8-236EB4119AA1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Birmingham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9A4465EC-2D0B-17A0-45E6-E27E3E7C1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C5F518-F570-5580-21A7-4A729D7ED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6D3534E3-8E8B-3E6D-764E-A34BA9731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2963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001373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462B7-27D5-6D64-CDA5-5960F1B51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1F75F71-2095-6B05-C601-C0F47F7A77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628087E5-33CB-DAED-B642-F041EB29E5EA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Cambridge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999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773BF-0D1D-7C2F-B453-00859B39D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9F9418-08BC-F11B-E76D-4441A1686419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BAA539-6581-4184-EEF9-D7BAD02B8AB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C2CA6A5D-E032-F0D3-2460-FAE653EE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3D8E94D-31CD-4A61-DD2F-AC57F2614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9732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D1FBB7A0-094E-4283-7599-852E49D30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20867"/>
            <a:ext cx="11169447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05295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85121-C52D-01CB-DC80-4101AA78B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253598C-02B1-F5B0-2D5D-936347EDEA6E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CE16D74-864D-0B2D-0A84-D60F0A35E3D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B0947878-D9D7-4D18-D0A0-427648AFE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1C777E-E28D-E18C-6374-14340F4F0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hart with green squares&#10;&#10;AI-generated content may be incorrect.">
            <a:extLst>
              <a:ext uri="{FF2B5EF4-FFF2-40B4-BE49-F238E27FC236}">
                <a16:creationId xmlns:a16="http://schemas.microsoft.com/office/drawing/2014/main" id="{3D8B6095-52E0-E76A-7A0A-704BD448BF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18770"/>
            <a:ext cx="11169442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829730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7E5C0-AD22-74C0-39C2-00276C85B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70EDDC-74B1-F343-8499-F00E9CD7071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9D8274-EE32-25DC-28D7-1A1067BDD26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Cambridge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A85871B3-26D9-A34F-B835-DEA751F1B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4B31A4-BE0C-1752-7329-C6E3B8FE4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5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5E1E48A7-CE0D-2892-5119-540D5442A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03595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96895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92EF1-A480-0CC1-5298-F9AA9DBBE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C51DCFB-868A-54A8-D7D6-8BC59022F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D54EFE0-1562-85A5-1F89-BD2725DAFB9D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Cardiff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3027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8696F-DA55-6ED0-67DF-AC247FD3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E4EAE37-5571-3DD4-AB62-A0EAAFB5CFD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7EB2E3-FC29-FB19-3CA4-B0F437E7B207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Cardiff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D0E268D4-D291-1803-D333-8650240B4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close-up of a number&#10;&#10;AI-generated content may be incorrect.">
            <a:extLst>
              <a:ext uri="{FF2B5EF4-FFF2-40B4-BE49-F238E27FC236}">
                <a16:creationId xmlns:a16="http://schemas.microsoft.com/office/drawing/2014/main" id="{EE815740-7208-A9BD-941F-B23EEBAFC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4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C0C39199-594C-98FB-6AA1-8CBA0152F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5" y="5218770"/>
            <a:ext cx="11169449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508446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5F64-91A5-C193-5F3D-F0765E4B6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94A38BF-4C5E-6F12-DC32-F49BD9B87C5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4537E8-6984-0239-A42F-C6D5AA344CAE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Cardiff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BD8DC341-E4A1-1F83-4A99-B2E0B3383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9CA5E-E79D-3589-2559-20A5DC272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5" y="3439734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AE20B1C-5932-14B4-2E9D-DCBA2CDCE5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6" y="5220868"/>
            <a:ext cx="11169440" cy="15468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970539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E7A46-6520-0FF3-02C0-2B806F53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3DE9A1-C12D-238F-28F0-0F01F2D73F0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908220D-D402-CB45-CC70-A515514B1A5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Cardiff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8ADCA148-BE9A-9596-9B7A-15D1F297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26A688-3378-1EA2-F4FE-E0240B71D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rectangles with black text&#10;&#10;AI-generated content may be incorrect.">
            <a:extLst>
              <a:ext uri="{FF2B5EF4-FFF2-40B4-BE49-F238E27FC236}">
                <a16:creationId xmlns:a16="http://schemas.microsoft.com/office/drawing/2014/main" id="{3F16962D-2EC7-6266-5399-38168B72F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18769"/>
            <a:ext cx="11169442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258296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6ED94-8C8E-87C6-AB2C-2349E88D5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35C048CC-8DCD-DF85-2B1D-84D69810F4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16086D61-F2A9-0069-F78C-D4C3DD9D59F3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Edinburgh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6965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F6F75-EB52-3241-3966-AE529FF0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5B8904-D496-DE6F-7AB5-2994E295C83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20B298-A9AD-DAC2-4E75-6390F6FD095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Edinburgh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6D69C78F-EFF0-A253-9A2B-E2C8326C6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DE45A78-3CFD-A5D5-AC56-B3E9829A5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3" y="3438683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rectangle with black text&#10;&#10;AI-generated content may be incorrect.">
            <a:extLst>
              <a:ext uri="{FF2B5EF4-FFF2-40B4-BE49-F238E27FC236}">
                <a16:creationId xmlns:a16="http://schemas.microsoft.com/office/drawing/2014/main" id="{7E2C270F-A760-0981-2DB1-7CB4EB50B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4" y="5218770"/>
            <a:ext cx="11169455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57281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0C621-211A-1B00-367C-30A3991E7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4947E4D-3FE8-5BC2-641A-A89F453DBBF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08D486-FEA4-54B1-F3CC-5208CD9240B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Edinburgh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189D19F1-9DED-700D-F4FE-7185B464E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C7DB95-8594-FA4E-A552-497A00A22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7" y="3439734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hart with green squares&#10;&#10;AI-generated content may be incorrect.">
            <a:extLst>
              <a:ext uri="{FF2B5EF4-FFF2-40B4-BE49-F238E27FC236}">
                <a16:creationId xmlns:a16="http://schemas.microsoft.com/office/drawing/2014/main" id="{E2B5AD30-08CD-FE98-895A-064CB6B44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220867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293310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3442D-CB91-1DEC-32F4-4AFD185D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144B503-755F-588B-C2C9-9FCEA11DA11D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42BB9B-6178-E88A-C854-8D35C24011A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Edinburgh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3CBD0E70-15E0-0C15-BB1C-FA15769C6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4FE584-949A-8211-FF8E-5D7E618F6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7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02FFBC7-4AD9-206F-7629-AEE85840B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96085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E8B2F-AA19-6F46-EA98-8CA0CB4E0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0E5608BE-BA4B-09C2-ED95-68D65F715F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87F78739-A724-0467-9C34-6315BFF548D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Kings College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2933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1859-B82A-922E-0BFB-938E1EB7F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E1CFE59-A44D-597F-C98F-E7A16B870DE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7875B5C-AAC2-734A-67E9-801B12F8EB3E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Kings College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214E36F2-6B10-DB39-CDAB-9FD587E08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1380688-84DC-2824-5FD2-39D01C7FA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4" y="3439732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ECA4FD99-B5F5-CCA1-9399-C917E26A3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5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745160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22D8-3E33-C882-3CBF-B762CB317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B5D661-9A91-C0E4-B317-F241BD36980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6B178C6-1C32-67A9-E924-282F7D5EF38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Kings College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80C8E242-344D-0496-ABC8-E7F435720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5AF63D-AF37-4BCD-3D46-1342E0AF3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6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rectangle with black text&#10;&#10;AI-generated content may be incorrect.">
            <a:extLst>
              <a:ext uri="{FF2B5EF4-FFF2-40B4-BE49-F238E27FC236}">
                <a16:creationId xmlns:a16="http://schemas.microsoft.com/office/drawing/2014/main" id="{C70434EA-2EF3-284C-CEBF-356A9A60E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377807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900CC-DDEC-173A-F80C-8C3E8D79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C1E5F49-6EAA-244C-C7FB-E20752F4759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F3AEB9-2513-7D30-9CFA-F1F1A8AEF1D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Kings College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2F44B3B5-2243-98F0-3A06-8F449EA3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DD5A370-CA24-9A8D-D8F2-30BAF9DBE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A54E23B7-622D-3C1C-E926-017CF09BA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9" y="5222964"/>
            <a:ext cx="11169442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549099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B265-DE3F-64F0-9DF6-D5EBCFF32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E2857B28-BF41-4356-EE8B-0ACAAD0ABF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8767DBAD-CC85-4BBE-415B-5C1027766B5C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Leeds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8786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7B2D-AFEB-3B79-DD7A-746662545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2F49DBB-B517-3F17-4AE4-89133AE57E6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AC656FE-6704-1AE2-2FF3-6B869E61BEA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Leeds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0CDAA3C8-E503-25C8-E878-31F5C53B4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and white text&#10;&#10;AI-generated content may be incorrect.">
            <a:extLst>
              <a:ext uri="{FF2B5EF4-FFF2-40B4-BE49-F238E27FC236}">
                <a16:creationId xmlns:a16="http://schemas.microsoft.com/office/drawing/2014/main" id="{401F1F18-6630-FD7E-251B-3E750C93F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8684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4E7E89BA-D567-7DAB-8CB2-0F103F134A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18770"/>
            <a:ext cx="11169448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23560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8EEE-28E1-652D-EA7E-DB67D6C7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2A1A76E-0369-B052-1A6F-BF70F80DD9D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397F29-0999-7C3D-F808-EDD35A2BB00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Leeds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860868D6-15D8-3F5A-C78B-ECFA5D5B9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D1B324-E5B0-D463-59F8-5A9816E8B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6" y="3439734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6F71E296-0FC6-CF72-C468-57405F6A4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220867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377041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228B-CB82-CDC1-8C73-8A344AE1D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FFA74D9-40DE-F8D2-E59E-EA8E9C595FC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C47840-4335-3DAF-AB67-25F069C7D1F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Leeds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8E685E5B-3599-3B36-4C62-8E8C96742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911E95-FA73-1253-43B8-F068D2182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6" y="3428298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AB45027E-28BC-8EB8-F359-D5C24D7DA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197997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797266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FACE-7C4B-B385-4BF4-04467065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ACF7F218-1C13-DD79-14CF-A82DED4FB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79D1A328-4ECD-FA12-630A-25D91B29A029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Manchester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6312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6AA4C-F5E1-806C-33C3-A3EE6C42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F9751D8-C857-CF15-2BD2-350408979F12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8A6646-18D5-6AF5-09FD-454FCA801A9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F88BD912-8214-BF1A-6529-907D5F133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green rectangle with black text&#10;&#10;AI-generated content may be incorrect.">
            <a:extLst>
              <a:ext uri="{FF2B5EF4-FFF2-40B4-BE49-F238E27FC236}">
                <a16:creationId xmlns:a16="http://schemas.microsoft.com/office/drawing/2014/main" id="{0AC0D9CB-FAF3-4210-23D5-6B6CFC67F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5781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and black graph&#10;&#10;AI-generated content may be incorrect.">
            <a:extLst>
              <a:ext uri="{FF2B5EF4-FFF2-40B4-BE49-F238E27FC236}">
                <a16:creationId xmlns:a16="http://schemas.microsoft.com/office/drawing/2014/main" id="{5ED00035-5661-8E32-23B8-3DD60F1CB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12965"/>
            <a:ext cx="11169448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890361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4512-F73E-3DCE-2AB3-E711469A4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FD86D6-6EED-3F8F-AA77-CF1FA1A92FF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263D008-5050-26C7-F840-1BD89BF7CE7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E0B4B965-E902-12DA-302E-8373A8B62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B6AEFF-5253-A039-5423-62C6E5B4F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6" y="3438685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F3AA087C-AC57-C1F1-EB1F-0F51264C6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218770"/>
            <a:ext cx="11169441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495068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B8C1C-638A-71F9-5DD8-8A1E91CDE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A3B5EA6-85AB-1564-1C4D-D7EF92CF8F8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1841BA-6627-8B94-3623-44A3C149E3B6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Manchester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B9E966D8-B7D6-7C45-2EAB-E7BFB0C17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AD918C-AC01-C7B0-B96B-4EA6273CD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4" y="3429000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rectangle with black text&#10;&#10;AI-generated content may be incorrect.">
            <a:extLst>
              <a:ext uri="{FF2B5EF4-FFF2-40B4-BE49-F238E27FC236}">
                <a16:creationId xmlns:a16="http://schemas.microsoft.com/office/drawing/2014/main" id="{FBD847A6-063A-D7F3-CF56-AB54012900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7" y="5199400"/>
            <a:ext cx="11169441" cy="15704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074214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B575-5630-1359-41B6-F40E765B3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029D3A8F-5522-93AC-71C8-57AE1917FCB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DB45BE68-6CB9-D4A8-D671-83534838845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Newcastle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7712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8FF1D-5C83-D660-7F66-EA51FA695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2B94207-2FF9-664A-38DC-0BC2A8CA2C41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293CE3A-FE2A-64B1-A494-30851AD971C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15BAB2FA-90A1-2B23-3060-F45422FDD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88A86CC-C942-6CFD-8C44-A3BFA252A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5" y="3439732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DB4A64EF-C1A3-4BB9-458A-8F544E3822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5" y="5220867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08164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4834D-5023-FDF1-827B-B4CF4914B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421654-D051-21B7-7F41-45DAB7E10835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8095710-7F50-6145-14F6-234256E0AA0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05B7B04C-F853-B9D0-3D2F-D3D054CB9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13DCAA-C7F9-697B-9C19-7707FCF03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9734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hart with green squares&#10;&#10;AI-generated content may be incorrect.">
            <a:extLst>
              <a:ext uri="{FF2B5EF4-FFF2-40B4-BE49-F238E27FC236}">
                <a16:creationId xmlns:a16="http://schemas.microsoft.com/office/drawing/2014/main" id="{A7F7114C-600D-59FE-8D37-3411F423A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7"/>
            <a:ext cx="11169442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790460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C0984-5E02-0924-9A12-8A477611B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CEEBB0-0F84-8B71-2C0B-3889BCBC428D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92B996-D523-D084-0650-52454EC1ABB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Newcastle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4EE341B1-28F7-A661-D744-3E4FA3510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91CB44-499A-F63A-8D35-05C6F1AD6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9734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and black text&#10;&#10;AI-generated content may be incorrect.">
            <a:extLst>
              <a:ext uri="{FF2B5EF4-FFF2-40B4-BE49-F238E27FC236}">
                <a16:creationId xmlns:a16="http://schemas.microsoft.com/office/drawing/2014/main" id="{63AE106A-A4C0-41F5-9378-CDADEC5F5E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8"/>
            <a:ext cx="11169440" cy="15468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024537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B0AA4-F1CF-BB18-0311-D79621CE1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55432C0A-5108-D51C-AD80-54108760F3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485F6074-AA5A-F941-6440-B2B8B1B0D843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Oxford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0405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1FB96-89E4-9C55-6286-DD253E31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71FD006-C887-B7C4-03EC-967B82D176B4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5D647-66DC-C9E1-CCBC-582E42CA50A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Oxford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7B06D1D9-03FC-9AE3-4E1A-AD88BC3EC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close-up of a chart&#10;&#10;AI-generated content may be incorrect.">
            <a:extLst>
              <a:ext uri="{FF2B5EF4-FFF2-40B4-BE49-F238E27FC236}">
                <a16:creationId xmlns:a16="http://schemas.microsoft.com/office/drawing/2014/main" id="{FA04AAA9-1DC8-EA1F-009B-1350E218F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439732"/>
            <a:ext cx="11169454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202F1853-7BFD-9C43-2615-D993D329E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6" y="5220867"/>
            <a:ext cx="11169454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550785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2BA02-6FB0-B8F7-B988-B9D796D8E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6F6449-007E-C871-31A3-B96F35279F9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094A0-A94C-7C83-E8BB-866000EC044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Oxford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66B87669-E6B6-96C1-28AB-6C8676B1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E2EC3F-7998-5968-EB2F-A69E320BC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5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E269DAB7-5101-225D-0CEA-E44143A80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18770"/>
            <a:ext cx="11169442" cy="1551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37034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00810-FF5D-1334-756C-FE5DAC191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8393FC-18F5-B961-0930-82EE55F871C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8A9E7D-F650-99A7-B488-9B46213E6B9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Oxford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788C1247-78E6-650B-5878-9EC684B5E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2AE76C-DB69-F6EB-B870-00D51D37B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7" y="3439733"/>
            <a:ext cx="11169441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green squares with black text&#10;&#10;AI-generated content may be incorrect.">
            <a:extLst>
              <a:ext uri="{FF2B5EF4-FFF2-40B4-BE49-F238E27FC236}">
                <a16:creationId xmlns:a16="http://schemas.microsoft.com/office/drawing/2014/main" id="{6BE3B93B-51DF-7F5E-2E37-D044127E2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20867"/>
            <a:ext cx="11169441" cy="1546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8249893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1D5C4-A9F7-81C3-0F89-22C7CFF46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A38B78DC-FB72-A074-0332-28CC5140E1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ACDE6634-26AC-57C9-7779-5F62E278913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Royal Free Abdo NORS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6980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49F1-0630-1792-E499-9A93C53F4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119E51D-7181-6361-5E82-DD8773F3CA4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Departure from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0EF162-35E7-F647-5F62-838BD809A29C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Royal Free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236C935E-F5C2-FA40-1A85-7FA849567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1658597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C2C642C-7C1F-41E0-FE72-31E06D45C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4" y="3438684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CAF5C7B6-7FAD-580A-C183-B06EA6EDB4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5" y="5218770"/>
            <a:ext cx="11169449" cy="1551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37394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C5769-57AA-5320-84FB-DB62CD15B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7BF44FA-8B18-AD2F-9F75-A0DE95640CFE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at donor hospital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AF13122-CB4C-E6C2-25F7-B09F76EA597F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Royal Free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 descr="A white and green squares with black text&#10;&#10;AI-generated content may be incorrect.">
            <a:extLst>
              <a:ext uri="{FF2B5EF4-FFF2-40B4-BE49-F238E27FC236}">
                <a16:creationId xmlns:a16="http://schemas.microsoft.com/office/drawing/2014/main" id="{453BA6B4-1B2F-90D5-D54E-A91466029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1658600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4ADC86-2EF1-6947-7ED0-A51494C48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8686"/>
            <a:ext cx="11169442" cy="155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square with black text&#10;&#10;AI-generated content may be incorrect.">
            <a:extLst>
              <a:ext uri="{FF2B5EF4-FFF2-40B4-BE49-F238E27FC236}">
                <a16:creationId xmlns:a16="http://schemas.microsoft.com/office/drawing/2014/main" id="{FF961712-A891-3390-D35B-E5887930A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18771"/>
            <a:ext cx="11169442" cy="1551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075253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3A64E-E2FF-3BBB-F3A8-E33B2916B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CF6BB5F-362E-204E-AA9E-6CA0E1E308BD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</a:t>
            </a:r>
            <a:r>
              <a:rPr lang="en-GB" sz="3200" dirty="0">
                <a:solidFill>
                  <a:srgbClr val="4472C4">
                    <a:lumMod val="75000"/>
                  </a:srgbClr>
                </a:solidFill>
              </a:rPr>
              <a:t>NORS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Heatmaps – Arrival back at base time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8D29AF-03A3-20A8-8EFF-0473048ECB4F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Royal Free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A chart with green squares&#10;&#10;AI-generated content may be incorrect.">
            <a:extLst>
              <a:ext uri="{FF2B5EF4-FFF2-40B4-BE49-F238E27FC236}">
                <a16:creationId xmlns:a16="http://schemas.microsoft.com/office/drawing/2014/main" id="{4053B201-8BB3-6EE7-E570-AA408834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1658599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7A18BD-200F-36AD-AB8C-65C3E81F3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8" y="3439733"/>
            <a:ext cx="11169449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een rectangle with black text&#10;&#10;AI-generated content may be incorrect.">
            <a:extLst>
              <a:ext uri="{FF2B5EF4-FFF2-40B4-BE49-F238E27FC236}">
                <a16:creationId xmlns:a16="http://schemas.microsoft.com/office/drawing/2014/main" id="{66EE821B-D290-A492-28E0-FD471780B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8" y="5202395"/>
            <a:ext cx="11169449" cy="1546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855745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D8D6-0619-9975-D933-E6423A48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7BFF3ED-2D89-03D1-217B-491925352A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41645D62-1283-2F10-27B1-A0BE1D2E5A39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Transplant Centre O</a:t>
            </a:r>
            <a:r>
              <a:rPr lang="en-GB" sz="8000" b="1" dirty="0">
                <a:solidFill>
                  <a:prstClr val="white"/>
                </a:solidFill>
                <a:latin typeface="Calibri" panose="020F0502020204030204"/>
              </a:rPr>
              <a:t>r</a:t>
            </a: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gan Arrival Time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4211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4AD4C-3330-89E4-5679-4F1BCFAFA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D2CFC897-A0E6-4AF9-A796-76AF70E304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A3D60D6-FEE8-B353-CF5B-C17DD5A95F8C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Cardiothoracic Centres A-Z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4356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EB04D-F24C-0D2E-E37F-CCB8E28B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571E585F-8A64-A25F-BC53-BCBDCA567F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FC6BD1D-10B3-2ACD-5710-0F429B590EC7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Birmingham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6816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0CDDC-B520-A2B7-949B-11C9FD732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253A2CC-EEAD-E273-8BB4-B03EF8E80BFE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Birmingham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981B4AC-5CA0-580C-D180-B54396C1325F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7DAE6-E37F-675F-0C35-CFC5A0900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396AF9-1A22-12E4-3757-BD9939C47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49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A5F51-7935-2AD8-4267-B570231A6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8A438E-F258-4CB4-1ADF-8374B1B75F31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Birmingham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67D76C2-1AC0-94A8-A444-066C687FA0F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E52887-EEF3-144A-7783-C79257B3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8BEF66-2785-D070-6A75-33B5B42AC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0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01832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57121-C204-3EA9-42CB-A2C5BE688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13D234A8-4E3A-B19C-EF3B-84E6F40E22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30CC7C9D-1DC5-9880-D958-828DA7029ADD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Glasgow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0695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572C0-512C-DDDE-F0B5-908B581E7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27C579E-17D1-A7A9-B143-2E95F751D79A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Glasgow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F019B7-79C3-D0D5-6B12-EB4AD98E265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4DB7F-56B5-BB5B-0CD5-BB73C1A38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260EB7-59FA-54C9-EF35-23F364614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0922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847B-9063-337F-F5C7-4C3795B2A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EE7989A-AD8F-1B0B-E76F-E7B2C7941D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C6F1D1BE-3E51-84D0-C8BA-8D24FFBADA4E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Great Ormond Street  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75395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3710-D023-4DF9-9498-41A62681F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268492-5288-49A6-5953-B104436A7DC6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4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Great Ormond Street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6D64D7B-4C33-3990-52B5-8CAEA001575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E2E2E-51E9-7C5C-8454-F893DA9DD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3779FA-D698-CD06-F725-1C24C3843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804549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1C8A1-9344-02DF-2AAB-479CC53D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096D2CE-BAC4-4EC2-5B27-D84FF0A9ED7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1694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Great Ormond Street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DA45AB-8E38-B9C5-B4CB-D13E5BF7FC9E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4439D3-CB8F-92CC-625C-16B1F7AD0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A12EB-F569-D6C0-B948-74EF98F7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0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85482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CBF2-0621-7DDE-3452-4EC81A664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0338498-063D-3C6F-3550-C4274B5E6D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1688CE9E-A76B-FA91-9990-FD7C663A0B74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Harefield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2737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70CA4-1EE1-1C23-5DAE-5FD57227A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11190A7-18AD-15DD-5B32-9E2DDB28F0AA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Harefield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34157D6-DE7E-2AB3-EAA7-730BDF4FA7A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AB1800-7321-6B0D-011A-E11EF496B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51C85A-27C9-C195-AD7F-187193ADE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8584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B321-7FCA-B7B2-18C6-9B1E69064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C62EE7-DC78-DCFB-A7D3-433AAEB58BA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Harefield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92A8005-31D1-3FD4-F405-D993F382C003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C0172A-91DD-8262-0B4A-1946EACFC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122514-663F-389B-163C-422D6B2F7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0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9886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C6AA4-FC1B-EB15-CD21-9A46402F6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1F919C91-34A3-5F7E-D30C-E8095F431F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57B6105D-54B0-C613-6859-EBB7ACA60851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Newcastle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373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19895-C523-4A31-4597-5A3F9928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5E87DFD-786F-118B-F731-DB4CC9B11CC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Newcastle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4EE93F2-5164-F351-5139-DBAC5660E57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1D7F5-330E-B8B3-B45A-38BAE8774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20C6F1-946C-930A-E8DF-2DE69C738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2524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6B6AE-8483-5FD2-0C98-09A79D95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C05AF53-0F3F-C7ED-D1DC-0D4DD4A3ECD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Newcastle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F78F48-AC9C-1151-062F-AAB66047F1E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987EB3-B634-9081-2324-D67EA3AA0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2B5EDD-E305-0AA0-A44A-8FBC6AE82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33055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1DC3F-C414-6563-38E9-BB002DB63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EB67EDD-C79F-749B-C60F-5B8FA62F9A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2E8577A1-5EF4-9895-CC16-F0F9FB88CFF1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Papworth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5299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4AC61-A7D0-7035-BA81-0EB31C8F4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F389FB-0992-B616-BE1C-78E653F5D605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Papworth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AC34BF-C6FA-EA72-81E9-D6C6ED8E1A50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E84131-D67D-81CF-6954-006A52194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AE6365-7982-440D-C12E-2D1023B43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8365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8425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687D3-F804-40E2-8C9F-73A116B26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2DA7E5C-F03A-5FCF-C4CF-5055E950329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Papworth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4DACDA-126B-5558-9B4B-9462B76D72EF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30D63D-FBCF-90E3-1BFD-FEFDFE0DD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62D7AF-E140-842B-02E6-7A4EAE4CB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28060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37D5B-DC80-4F37-4340-7EE35FF32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FAA0C6EA-EF06-0142-1FBD-D0B5180A6A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864B3D95-5B00-4ACC-4DFB-F72B612918F7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Wythenshawe CT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79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CE64-7E8F-AFDA-187A-2CAC53E48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3707365-C4BD-B1C3-182D-7FF74003FDF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Wythenshawe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9FB4909-D2FC-A049-01CA-D75AE2CEB0D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Heart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D2C360-24BD-085B-5FF2-2EB6E6BEB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48345C-9BB1-600E-9692-2D1C65520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8365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7740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79223-DBB2-95EE-74A3-28EE31451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44E55AB-B307-D0E9-A5B4-1F9C40022A6E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Wythenshawe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64A2F1-36A5-9607-AE7D-9727261707C3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Lung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D94B17-A5A3-19AD-A680-487BD0631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1658598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C2682F-F89F-B9AB-67CD-D45B3FE66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1" y="3648364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6614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71AD8-1288-9A81-EDFF-62BDABC0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E49FD21-E84A-D564-EB46-3E32946696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61EFE05-4C89-032B-5E80-06320833C8C3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Abdominal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Centres        A-Z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4332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83B25-10FB-8866-3A76-671C69860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DB1A5005-0523-F6AE-D6C0-06684620F2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42F8C73A-1BD4-AD4A-1630-E3A6755F65DD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Belfast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69030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A1AE-55D8-DA60-1F00-FA149242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D248DC-68C1-E906-DFB7-D2A5D52F18D8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Belfast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4BFB9BA-7D2D-5DBD-3A18-5348091C2826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A88997-EB74-9AA6-4276-767DAFB44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F814C7-EECE-76C9-81B5-A16793426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6748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9E43D-4091-CBCF-B238-F7FE104CC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D8FF942-5850-F3FB-8C8B-F67FD62F9E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D81221B-CFF2-7AFE-CAE8-F83F8EECECA0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Birmingham Abdo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3652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2FE15-3A12-9954-01B9-A8C7BA97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875FCF0-EFF8-DDFA-57C6-D8FD57E4E169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Birmingham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BAC3672-DC72-4A00-4762-1641CDA03E8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8DEA1F-61D0-DABC-C385-A89977E63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8E1A2E-5F99-6DD5-699A-1B777173B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98885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5E37A-D95D-67C7-2890-DDC0A3799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80A3054-8C78-D679-7BFF-EDFCB1547844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976701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Birmingham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E7D462D-DA0B-2C11-2034-EA846D31677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6500E5-9EB1-F6FE-8AE9-8487EBF6E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74D78C-F42A-CB77-75A9-A995C2728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73669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CA440-C5FB-E4BE-EA83-EEE902C17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D819459-ABBF-2E0A-8EF1-3792CC1D20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72D17D9F-976A-4E7F-50EA-94790703AE6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Bristol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07373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5B70E-7196-298F-59D1-8D8E590DF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0739F17-1B7F-56A3-F951-8699B040447B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Bristol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4268E3E-93C2-E39E-1036-58977AF8297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F06CF0-9CEA-9AD6-C0EA-BA1B45B53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1640F6-C3B9-08C9-6687-D04D626AC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2920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63A5E-4E44-1C15-82A6-12F7541B4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6ECFAB8-14B1-6853-BDA9-A776FA3C4B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A2757E7B-563B-FE42-8E19-858F4DFEB389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Cambridge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188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7767B-9C70-8F93-9A4E-6851B6F7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0BB3281-041B-3B73-F8F2-7E5B52A1DA5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Cambridge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9B54C1-4A9F-421E-0B41-F35611C4AEC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0E250E-2E41-8E9C-8CDC-36C4FDFC0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3A7711-00F5-8E82-2F5F-C28AAD49E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38072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65738-DF0A-C3A4-51FA-3B718641B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F1E3047-D8E4-FD19-7D1C-123E6213F5D2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Cambridge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C60D707-5298-F6FA-DAB4-0ED3E051628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FD04B1-FA28-6945-43C8-0EB44ABBE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9A90A8-8993-9435-6D30-2C59F5C05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9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908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0F439-0721-4C2B-6EA1-0A0F4E726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4A3F774-B405-68AE-9931-45CD100C5FC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Cambridge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8181137-B796-B14E-0C32-2473D6DEEA0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5824994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Multivisceral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25316-AF0E-1EDA-7B0C-1A759AF05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851031-9FCE-A698-05EF-78F128BAD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6960"/>
            <a:ext cx="11169441" cy="1551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770839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F8F0A-480A-52C4-B49F-FF9A58DA3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8CF4600-8329-98E5-86FE-DE4409C1D842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31565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Cambridge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73242C-20E1-A033-5551-4F000B60B61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A3C1B2-B4B7-311F-1C3B-3FDB2EFD7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0ED47B-E566-18AC-F429-EEA10768A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4" y="3646957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518160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98514-E0F2-7FBF-FB1B-11EF3CE29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604F9F80-44EB-C6CB-8EE9-8FA485838C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AED1A195-4392-4EDA-0AEB-0F4D2EB5047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Cardiff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59274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6A0AF-66F2-0A9E-DDEF-8F7261460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546422-BC07-65E3-D5EF-A00F07D443BF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Cardiff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E88DCC8-7914-2CAE-0E93-C7B349FCBFC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C6469-6339-7191-5DDA-379257123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829A1F-6D2C-B591-1BF3-BA80378D0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9"/>
            <a:ext cx="11169454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17842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79889-0A0E-41FE-9069-A7A6AFA78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D94557-890F-4206-C8F3-8F780A20426E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Cardiff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132230-5001-7C43-EA1E-1A34384A909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9058A-7257-4DAC-A96D-1B45B86F7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09D281-4B7D-C79E-191E-54E8D5010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9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533243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E4565-AFCB-27DF-6355-72BC44C6B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5D8AB8E-2907-1D82-A415-1F9C08F9E2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F612A274-AE07-92A1-07DF-BD957EA0DF71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Coventry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09653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E3F9-AD23-FF42-FF02-8F49890A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BB6113-5CA4-69D6-087A-C20AA1D6AEEF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Coventry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C97AA9-B7B1-E5AD-EAA7-FF9C14B5425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69DEDF-DF3F-41BD-510C-FFA59B420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48DC33-4CF0-6AA5-FEA9-B63D72F7C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5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67467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73BDD-C855-AA3D-EF01-B1BF603A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1576147-0C18-1E7F-54BA-A6052CD837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42A2B6D-22CB-0ACD-C97E-6EB25788910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Edinburgh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54743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F2FED-F9C5-D106-4D79-3C38B0549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7051A6-9C37-3EC9-EA8C-16399456E05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Edinburgh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6FE066-6303-1B4D-0C6D-047DC9BCB61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BF520B-72ED-F467-D8FF-498EC41E9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0A7D8A-AA3A-C922-0F3E-5256894A9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22375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7B082-B779-66DB-BA71-2C3626934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4FA4454-DE20-2402-C095-DA0D6CA7D364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Edinburgh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3A3AE8F-9F38-0406-B37C-8F6311628CD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053FDA-571E-3AF3-54EB-BFCF8E34D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B8A321-44E1-BFF0-D7A8-EE965A5E2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6959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797973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AE77-395D-051F-3A10-68B73A85C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39A716-8FE3-3B30-1B03-03AFAC444E71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9573054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Edinburgh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35F826E-826A-8C9E-AAFE-1D88687603FE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6DC9F3-CE98-51EB-F2E7-F0FB16218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9691-3058-4EE5-C171-84C26B55B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5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084653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D5DBC-0ADD-9690-68A6-D1CDF3FB8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FE012379-0AB3-B22E-7409-8D221861DA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741C9711-D8C9-583B-B50D-48AE07AF9981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Glasgow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1433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069EF-4455-B827-0A52-DE9EBE8D6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2CC84DE-DCDA-253D-DBE3-9A5F924AC15C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Glasgow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83AB1F1-BFDD-6C31-813B-DDD2A8E43EF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583F7E-862B-7B1A-9BEB-42C00BD8A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911E41-D992-DBB3-51C4-76DB70F83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585608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17144-86FE-A808-2B5C-CC9CC905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73A1F1F-12BA-62F2-D831-12DB9A0ED8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3853EF78-2B6A-8BE5-8EAC-CDB029FBF4A0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Guys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27693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C658-BA53-AAA2-A7F9-6741405D8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EFBD47-AF5D-5598-A73C-81BFBEEA1AF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Guys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5B5DCC0-43B7-5794-904C-34D4B57D5D5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8C5A5-1F20-CC54-BEFD-917EC1163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7FC346-CF76-EB68-7B9C-7FCD9CD62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6959"/>
            <a:ext cx="11169449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528725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9548F-D529-CE87-E4C1-CA02AB430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7912CE0-6518-72EA-72F3-AD7E584433D6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Guy’s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8B0092-2054-DDDC-CDB2-BDB0B5E7C234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9B719D-5513-03FE-47F0-F2A829481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23C6C3-8F6C-9DC7-0473-E50CE6AFD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01499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3A7F0-BBF3-B9F8-B67B-4E44FFFA1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B422D5ED-A50C-AF69-FA00-C56EBC044E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FE45EC55-A150-68DD-D7C4-E1A295490DD5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Hammersmith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19199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B352E-2910-A045-AF07-B854A4F0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B7284A-9353-7D37-64E0-3735D6E11169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672182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Hammersmith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BE7A535-7842-AB61-A353-E0A4ABBE8A6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F221F-1289-AB50-178D-A84E0DDA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FAE9EA-EE87-1EC2-F4D1-3204F18C1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87884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9C0D-942E-BFBC-BCF0-F4C9F79B8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072A8863-D691-3422-7993-98A422220A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3B01D2D7-6AAD-0749-B295-F164BDB3FD72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Kings College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1970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C9746-E60C-8AE5-70D2-D3F62865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0799196-CEB0-4F99-ECCA-2AB7939C2FD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Kings College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2D3B297-0A32-A60D-F4BF-1496B58154DA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8D8B4F-A24F-5B32-F1BB-F47CE6D51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C58EF4-3078-45D7-0E1D-914E0E2AB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6958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5443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B6D1-693A-5654-77AD-320BA4141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A208941A-1C45-216E-5B02-B4F2FE3740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BA769BF0-FA3F-9BFD-68AC-61169D57E83C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Leeds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97863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118A5-CAB2-66B6-C5D1-5702FB0DD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3D36A8C-5866-00BE-4BA9-C19CBB66D7E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Leeds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DF3E99-AC8D-E52B-95C1-7E746AB471A7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E57D71-F677-1865-E844-BC4220B7C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BDB77D-BFD1-B7C2-6D8B-6C01F264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6958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914145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C540-75FA-CD7E-85D2-34E42B65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BFF3AD-21D5-F25F-9F68-201B240DBF0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9332909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Leeds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C41BF1-C877-2C2C-E0BD-50A6A88C5233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726F33-3225-F848-91F1-DC79A33DE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C08B0B-0CBF-F2F1-3000-D51B6ACA4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3" y="3646957"/>
            <a:ext cx="11169462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55717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5734F-70CC-45B9-B025-5EC91959D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9DDF2D20-0D1D-397B-9865-C4C86BC584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5E4D8117-98EB-A787-204E-15A3628D7BF6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Leicester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62646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0A4DE-24CD-EF8F-3B5E-A31A16391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D10D421-8468-BC5C-F9BE-A3BDB7232F40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948992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Leicester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D73E93C-5E36-FE68-D33B-0AFEA0812C6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342E7A-9B36-A64B-1DC2-8BA81A9C5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1D8351-DD49-6D01-907D-D06AB57BE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83899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169FD-65D3-418F-8AFE-9FD4F676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9B8B7BFC-C589-B47A-FC03-9C75FF6D20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028AD1DE-F611-C51C-D53F-C0297D140688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Liverpool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89462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1EA9B-08F2-DB88-923E-EF4F80FE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47E11C-9883-908A-E772-83E215D7C285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4966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Liverpool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17658D0-95C7-9E87-4071-678C6D74808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8B0D90-9094-EEA5-B6A1-A4D72857E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A9344D-E1B8-AF6B-7844-E2AD400AC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8"/>
            <a:ext cx="11169455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23792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DA9A-974D-16DC-D4A7-D0BCC47BF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9168E224-D021-718A-38C7-046D7F6869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CB3B689A-6A56-C32F-6F20-18399A62D6DF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Manchester Abdo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21516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96A14-BB7E-1D73-B911-3F5278074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CC84DB8-3DDF-A32F-C316-C9252F66891E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Manchester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B5524C2-1ED2-42D7-ABD7-ECA72D9FC98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48813B-4246-F1D7-EB2D-BC9384D4E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FB517F-3040-1C29-D3EF-9471855CA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9"/>
            <a:ext cx="11169454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264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D8A6A-51F0-BD12-E68A-17345CBDB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16B939-C4B5-0C42-5421-5E3F85DE1D22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626000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Manchester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355D404-62C4-ECD4-A938-DA05751C04B6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D38454-411C-9C00-34B6-4502C717F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53DB7B-3CF8-E77F-2CED-E6D5341B0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62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13446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35AF5-9EAE-72CA-4E75-37711AA9C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30D2D077-C469-B2DE-7178-FE9663490C98}"/>
              </a:ext>
            </a:extLst>
          </p:cNvPr>
          <p:cNvSpPr/>
          <p:nvPr/>
        </p:nvSpPr>
        <p:spPr>
          <a:xfrm>
            <a:off x="73891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03790347-961A-08E0-F187-839AFECFBA0E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Newcastle Abdo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11015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19BD-8C26-12EA-27F7-74E68D7E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1211696-E646-EE21-40F0-35D11DAF6F18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Newcastle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22B074-2C76-87CC-09A8-B977A72F9A72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82383-DD95-4115-2868-CEECAC55D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7AD59D-BA13-EBD9-3044-DA325187F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33483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6198B-1608-D5B3-73B2-D28A34BEB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B52F345-BD3E-37EE-5006-CF9C43231A59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Newcastle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E6401A-008E-02AE-964C-EC64D86A84A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5FD27E-3182-E3C5-E8FD-F5CFE51EA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FF2743-EC9F-45FD-880D-4285D6E5D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3" y="3646959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62947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B2F7-44C9-03E4-C1EE-03B4B524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64E737-278A-A1F3-2706-1B149E5AC576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9030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Newcastle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69C41C3-9A05-709E-236D-C502CEB60307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1A6B50-F9A7-0CD2-25C4-C79D854C3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65D6D9-A0AE-2E25-2849-DC07BC604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62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781504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34A6B-9102-86E1-ADD8-D653BD5A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EE252EF6-FE87-64BA-F463-B9B04FD3A1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487516CD-8A35-B6E9-7C24-87C630C9AF52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Nottingham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43232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FC920-677C-257B-B198-E6E55BFCD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35BD7B4-D654-2212-215C-FBD72303B30A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1050873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Nottingham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A6FDD9-62D4-8EA7-D7A4-4F2A97CDFBC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594800-C155-6CF4-1D48-C9733940A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C7D5FE-72C5-E3B9-3D72-CD022CFEB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07274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9E84C-7177-1943-FD50-C91C45468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912B0C91-18A8-3D49-A49A-264F17D856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D8436CF0-AD54-F650-8672-BC0CAFA6456C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Oxford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09078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B01D5-6021-8171-0B69-D13929EA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018375B-7E23-7B2F-4172-68B53091B02A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Oxford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4F171E6-D231-3955-9530-F90615B72A4C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Pancreas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4098BE-5A95-B901-6949-8964DB232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55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42B8E9-BBFA-07BA-B726-49458CC28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58"/>
            <a:ext cx="11169448" cy="155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66497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0829E-4A15-0126-8638-6D15848F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DBBDD02-1DB6-9445-C849-00B60301CEDB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Oxford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1172B3-D65E-7028-17A4-3CC52B06133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5824994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Multivisceral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74C32-844C-05CE-1D88-2794BA119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48" cy="155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48D02D-F141-37D0-9C91-C2D7EEA94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3646960"/>
            <a:ext cx="11169442" cy="1551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40859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DC5F-11AB-3D97-BAF9-FB58C77C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6062E8C-1B01-2AAD-91C6-353BDC515779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874553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Oxford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19C3E27-C89A-BAB6-E159-865EB69C7E5D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8677E-EE03-AF5F-9B52-1C8DE0612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2AAC6A-E0CD-A23B-E5E3-19FB84BB3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8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599283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957C9-360E-C2EC-4441-B9FBDF2D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8EF681C-6E67-DCF5-1656-FA68A4FFA0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4ABD38EA-031E-F7AF-BA16-2F38C50F3910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Royal Free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87879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44E45-2C58-2913-B5DC-2093C77BB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FE4C1E-3AA8-969B-13C7-1F34205A4323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6998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Royal Free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186C1D-9A7F-3E4B-BE5F-D7DE647FDE3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Liver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96AC6-D107-9AC8-C3B9-9001912A4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0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43F82F-6D5A-5727-7AD9-06E711D1D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9" y="3649266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35305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0F8FB-DE96-9948-D409-3F414BB6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6DD480-2F07-19A9-C3A0-CB865234AC90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1169462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Royal Free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B97FD1-9F87-9CB1-4BAE-75D5B763F171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9892E4-6D08-0071-D2AC-A93CBCE26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922945-4932-2437-4A46-D9111325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1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277514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53119-EA69-40FE-7361-AF5EF7B74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787B6387-B454-697A-AC0D-25AC338DB4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DEBEB78-4AED-5E4A-211E-93DFF555B67D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Royal London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04414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6B5B-4E5C-C676-494F-45CE16759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A5686C-0723-10C0-CC4E-4DBE1A3E0063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1087818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Royal London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3CC6DDF-E995-BC5A-4B8D-02BEF0EC783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154C7-5A2F-300C-7897-8BF37FF87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4AE2AF-32E8-37FB-9F7D-E03E4E76E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77551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F3F38-48A1-EEA7-C52A-9111B957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511EC96D-454B-D06D-C46E-DA1AB01095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D8F28502-6B31-9E86-BAD7-78EBC1304A06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Portsmouth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6904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74354-62FA-0E84-BAB4-B9DA1675A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36F912F-26C2-97BA-33ED-4E509CDCFD1C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903091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Portsmouth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B4929A-E360-C5A3-D372-E27FE20E8C08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CB600C-1847-3CE6-78B3-D34340EA8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045067-40DC-BBBB-060B-E237F5596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808793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5A07-0AC0-92A6-0BDD-0CF43C465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BDC32989-BD6F-423A-8D5B-267EAADA47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59E722C-8110-8963-598C-BE0FD48585C8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Plymouth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839781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2840D-57C3-ED2B-AE85-9F3D179C9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3A62C35-0F63-1435-84B6-DEB674123D57}"/>
              </a:ext>
            </a:extLst>
          </p:cNvPr>
          <p:cNvSpPr txBox="1">
            <a:spLocks/>
          </p:cNvSpPr>
          <p:nvPr/>
        </p:nvSpPr>
        <p:spPr>
          <a:xfrm>
            <a:off x="291381" y="334441"/>
            <a:ext cx="10099527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Plymouth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D19B06-254F-341A-C08F-50AA7D55C5FB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5F2854-32D3-952A-CC12-685969964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540D44-54A2-0B17-E73C-0B0FBBAE7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34852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3DC79-9C5D-F7C3-B198-662D8A6E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43AF6C29-4D4B-05A2-F9E7-85E176C54A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90C5D4FF-4EA2-332A-F92B-6ED4FA48A113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Sheffield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68861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CF13-1909-A721-5E6F-8928D6401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E03E82B-B54A-51D0-7E11-DD78D4D3FA49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893854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- Sheffield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F92DA6-1EA3-F4F9-69B0-5F0D68B81A75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19099C-1819-2D49-99B8-5D5E8F053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834DF5-9D6E-C090-BF76-3E7D4F799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8"/>
            <a:ext cx="11169456" cy="1551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57613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D7320-7C9E-A1CE-7A1E-5603DA62D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39">
            <a:extLst>
              <a:ext uri="{FF2B5EF4-FFF2-40B4-BE49-F238E27FC236}">
                <a16:creationId xmlns:a16="http://schemas.microsoft.com/office/drawing/2014/main" id="{8A1DF1E2-6FE9-2319-62DE-364D8CB98E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69;p39">
            <a:extLst>
              <a:ext uri="{FF2B5EF4-FFF2-40B4-BE49-F238E27FC236}">
                <a16:creationId xmlns:a16="http://schemas.microsoft.com/office/drawing/2014/main" id="{3B0D15E2-62BB-2374-C1EA-53C76EA57A9C}"/>
              </a:ext>
            </a:extLst>
          </p:cNvPr>
          <p:cNvSpPr txBox="1"/>
          <p:nvPr/>
        </p:nvSpPr>
        <p:spPr>
          <a:xfrm>
            <a:off x="701700" y="1968327"/>
            <a:ext cx="10631317" cy="217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" sz="8000" b="1" dirty="0">
                <a:solidFill>
                  <a:prstClr val="white"/>
                </a:solidFill>
                <a:latin typeface="Calibri" panose="020F0502020204030204"/>
              </a:rPr>
              <a:t>St George’s </a:t>
            </a:r>
            <a:r>
              <a:rPr kumimoji="0" lang="e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Heatmaps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89239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B1337-A00A-CC1C-3BB9-8C3C69DC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83147EA-F60C-4B5A-1AEA-564EDB051A9F}"/>
              </a:ext>
            </a:extLst>
          </p:cNvPr>
          <p:cNvSpPr txBox="1">
            <a:spLocks/>
          </p:cNvSpPr>
          <p:nvPr/>
        </p:nvSpPr>
        <p:spPr>
          <a:xfrm>
            <a:off x="291382" y="334441"/>
            <a:ext cx="10570582" cy="1325563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Modelling - Organ Arrival Heatmaps – St George’s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ABE53E-6348-1359-6CA1-6FA6D9E7ABD9}"/>
              </a:ext>
            </a:extLst>
          </p:cNvPr>
          <p:cNvSpPr txBox="1">
            <a:spLocks/>
          </p:cNvSpPr>
          <p:nvPr/>
        </p:nvSpPr>
        <p:spPr>
          <a:xfrm>
            <a:off x="344897" y="863711"/>
            <a:ext cx="4760503" cy="667956"/>
          </a:xfrm>
          <a:prstGeom prst="rect">
            <a:avLst/>
          </a:prstGeom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742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4472C4">
                    <a:lumMod val="75000"/>
                  </a:srgbClr>
                </a:solidFill>
              </a:rPr>
              <a:t>By Organ Group - Kidney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7BFD1C-1878-2927-60A1-7FDBA3CDC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1660004"/>
            <a:ext cx="11169463" cy="155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6DFD1E-D321-E410-A949-5C554CB44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2" y="3646957"/>
            <a:ext cx="11169463" cy="1551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64871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dd1431f-5c6f-404f-b04e-42ec79da05a0">
      <Terms xmlns="http://schemas.microsoft.com/office/infopath/2007/PartnerControls"/>
    </lcf76f155ced4ddcb4097134ff3c332f>
    <TaxCatchAll xmlns="5e716803-dbf8-457c-bfae-da8f4ab2d8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D0363CC1DE8445AA339B4BFFFEB88C" ma:contentTypeVersion="17" ma:contentTypeDescription="Create a new document." ma:contentTypeScope="" ma:versionID="3e80e3bf4413d61abba850613c50985a">
  <xsd:schema xmlns:xsd="http://www.w3.org/2001/XMLSchema" xmlns:xs="http://www.w3.org/2001/XMLSchema" xmlns:p="http://schemas.microsoft.com/office/2006/metadata/properties" xmlns:ns1="http://schemas.microsoft.com/sharepoint/v3" xmlns:ns2="fdd1431f-5c6f-404f-b04e-42ec79da05a0" xmlns:ns3="5e716803-dbf8-457c-bfae-da8f4ab2d8ba" targetNamespace="http://schemas.microsoft.com/office/2006/metadata/properties" ma:root="true" ma:fieldsID="744ca4e25e2c99d0e693c45382e616c2" ns1:_="" ns2:_="" ns3:_="">
    <xsd:import namespace="http://schemas.microsoft.com/sharepoint/v3"/>
    <xsd:import namespace="fdd1431f-5c6f-404f-b04e-42ec79da05a0"/>
    <xsd:import namespace="5e716803-dbf8-457c-bfae-da8f4ab2d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d1431f-5c6f-404f-b04e-42ec79da05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716803-dbf8-457c-bfae-da8f4ab2d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a6b69b65-fd99-409b-8ef5-e5d1e25cb25a}" ma:internalName="TaxCatchAll" ma:showField="CatchAllData" ma:web="5e716803-dbf8-457c-bfae-da8f4ab2d8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1E6B76-8650-4EC4-A371-ECD41DA543E7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schemas.microsoft.com/sharepoint/v3"/>
    <ds:schemaRef ds:uri="http://schemas.openxmlformats.org/package/2006/metadata/core-properties"/>
    <ds:schemaRef ds:uri="5e716803-dbf8-457c-bfae-da8f4ab2d8ba"/>
    <ds:schemaRef ds:uri="fdd1431f-5c6f-404f-b04e-42ec79da05a0"/>
  </ds:schemaRefs>
</ds:datastoreItem>
</file>

<file path=customXml/itemProps2.xml><?xml version="1.0" encoding="utf-8"?>
<ds:datastoreItem xmlns:ds="http://schemas.openxmlformats.org/officeDocument/2006/customXml" ds:itemID="{1DD15C5E-C09B-4FB3-B8F5-C9E1B75BAE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BA81BC-7D5C-4720-9EDD-8C11AA55A9B0}">
  <ds:schemaRefs>
    <ds:schemaRef ds:uri="5e716803-dbf8-457c-bfae-da8f4ab2d8ba"/>
    <ds:schemaRef ds:uri="fdd1431f-5c6f-404f-b04e-42ec79da05a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3979</TotalTime>
  <Words>3294</Words>
  <Application>Microsoft Office PowerPoint</Application>
  <PresentationFormat>Widescreen</PresentationFormat>
  <Paragraphs>500</Paragraphs>
  <Slides>178</Slides>
  <Notes>112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178</vt:i4>
      </vt:variant>
    </vt:vector>
  </HeadingPairs>
  <TitlesOfParts>
    <vt:vector size="186" baseType="lpstr">
      <vt:lpstr>Aptos</vt:lpstr>
      <vt:lpstr>Arial</vt:lpstr>
      <vt:lpstr>Calibri</vt:lpstr>
      <vt:lpstr>Wingdings</vt:lpstr>
      <vt:lpstr>2_Office Theme</vt:lpstr>
      <vt:lpstr>4_Office Theme</vt:lpstr>
      <vt:lpstr>3_Office Theme</vt:lpstr>
      <vt:lpstr>5_Office Theme</vt:lpstr>
      <vt:lpstr>PowerPoint Presentation</vt:lpstr>
      <vt:lpstr>Planned Arrival Window (PAW) Shadow modelling </vt:lpstr>
      <vt:lpstr>PAW Shadow modelling – Headlines  </vt:lpstr>
      <vt:lpstr>Novel Technologies </vt:lpstr>
      <vt:lpstr>Simulated NORS team arrival time by donor and attendance type</vt:lpstr>
      <vt:lpstr>Actual and simulated abdominal NORS activity</vt:lpstr>
      <vt:lpstr>Actual and simulated cardiothoracic NORS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 </vt:lpstr>
      <vt:lpstr>What next…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Beale</dc:creator>
  <cp:lastModifiedBy>Sarah Beale</cp:lastModifiedBy>
  <cp:revision>11</cp:revision>
  <dcterms:created xsi:type="dcterms:W3CDTF">2025-06-09T08:15:18Z</dcterms:created>
  <dcterms:modified xsi:type="dcterms:W3CDTF">2025-10-01T10:28:24Z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0x0101001ED0363CC1DE8445AA339B4BFFFEB88C</vt:lpwstr>
  </property>
  <property fmtid="{D5CDD505-2E9C-101B-9397-08002B2CF9AE}" pid="3" name="MediaServiceImageTags">
    <vt:lpwstr/>
  </property>
</Properties>
</file>