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sldIdLst>
    <p:sldId id="7626" r:id="rId3"/>
    <p:sldId id="7672" r:id="rId4"/>
    <p:sldId id="7673" r:id="rId5"/>
    <p:sldId id="7670" r:id="rId6"/>
    <p:sldId id="766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2" d="100"/>
          <a:sy n="92" d="100"/>
        </p:scale>
        <p:origin x="102"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www.organdonation.nhs.uk/become-a-living-donor/donating-part-of-your-liver/"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www.odt.nhs.uk/transplantation/tools-policies-and-guidance/policies-and-guidance/"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mailto:MDOfficePAs@nhsbt.nhs.uk"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organdonation.nhs.uk/become-a-living-donor/donating-part-of-your-liver/"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odt.nhs.uk/transplantation/tools-policies-and-guidance/policies-and-guidance/"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mailto:MDOfficePAs@nhsbt.nhs.uk"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FA4C96-39E6-4C8E-9A8F-DD949971A46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50DA1E4A-2F18-4D94-A12A-DD083BA184FC}">
      <dgm:prSet phldrT="[Text]" custT="1"/>
      <dgm:spPr/>
      <dgm:t>
        <a:bodyPr/>
        <a:lstStyle/>
        <a:p>
          <a:endParaRPr lang="en-GB" sz="1400" dirty="0"/>
        </a:p>
        <a:p>
          <a:r>
            <a:rPr lang="en-GB" sz="1400" dirty="0"/>
            <a:t>Informing Recipients and Donors </a:t>
          </a:r>
        </a:p>
        <a:p>
          <a:r>
            <a:rPr lang="en-GB" sz="1400" dirty="0"/>
            <a:t>1</a:t>
          </a:r>
        </a:p>
      </dgm:t>
    </dgm:pt>
    <dgm:pt modelId="{CBE0CA63-2551-440E-905C-75E7E26C7549}" type="parTrans" cxnId="{ECADC4B6-9634-4729-B729-71F47D98047F}">
      <dgm:prSet/>
      <dgm:spPr/>
      <dgm:t>
        <a:bodyPr/>
        <a:lstStyle/>
        <a:p>
          <a:endParaRPr lang="en-GB"/>
        </a:p>
      </dgm:t>
    </dgm:pt>
    <dgm:pt modelId="{881B7E7A-2B7F-46F9-B181-726847C905DC}" type="sibTrans" cxnId="{ECADC4B6-9634-4729-B729-71F47D98047F}">
      <dgm:prSet/>
      <dgm:spPr/>
      <dgm:t>
        <a:bodyPr/>
        <a:lstStyle/>
        <a:p>
          <a:endParaRPr lang="en-GB"/>
        </a:p>
      </dgm:t>
    </dgm:pt>
    <dgm:pt modelId="{25159944-C1B3-4967-AEE1-06AB8D496486}">
      <dgm:prSet phldrT="[Text]" custT="1"/>
      <dgm:spPr/>
      <dgm:t>
        <a:bodyPr/>
        <a:lstStyle/>
        <a:p>
          <a:r>
            <a:rPr lang="en-GB" sz="1400" dirty="0"/>
            <a:t>Recipient pathway is the same as for directed living donor liver transplantation (LDLT) with recipients made aware that non-directed altruistic donation LDLT may be one of a range of options offered to them once they are registered on the transplant list, including Proctor Team arrangements</a:t>
          </a:r>
        </a:p>
      </dgm:t>
    </dgm:pt>
    <dgm:pt modelId="{1E1904EA-BE5B-4635-8020-3E953ACD30B4}" type="parTrans" cxnId="{E8334DF0-3EAF-401B-928B-547DD1C23CF9}">
      <dgm:prSet/>
      <dgm:spPr/>
      <dgm:t>
        <a:bodyPr/>
        <a:lstStyle/>
        <a:p>
          <a:endParaRPr lang="en-GB"/>
        </a:p>
      </dgm:t>
    </dgm:pt>
    <dgm:pt modelId="{66EFBBB3-C7DC-40FA-9346-3EBE412EC8C9}" type="sibTrans" cxnId="{E8334DF0-3EAF-401B-928B-547DD1C23CF9}">
      <dgm:prSet/>
      <dgm:spPr/>
      <dgm:t>
        <a:bodyPr/>
        <a:lstStyle/>
        <a:p>
          <a:endParaRPr lang="en-GB"/>
        </a:p>
      </dgm:t>
    </dgm:pt>
    <dgm:pt modelId="{362A6462-5F7E-4CAF-88D5-61D01C8FCF92}">
      <dgm:prSet phldrT="[Text]" custT="1"/>
      <dgm:spPr/>
      <dgm:t>
        <a:bodyPr/>
        <a:lstStyle/>
        <a:p>
          <a:endParaRPr lang="en-GB" sz="1400" dirty="0"/>
        </a:p>
        <a:p>
          <a:r>
            <a:rPr lang="en-GB" sz="1400" dirty="0"/>
            <a:t>LT Centre Preferences</a:t>
          </a:r>
        </a:p>
        <a:p>
          <a:r>
            <a:rPr lang="en-GB" sz="1400" dirty="0"/>
            <a:t>2</a:t>
          </a:r>
        </a:p>
      </dgm:t>
    </dgm:pt>
    <dgm:pt modelId="{BDBBDCF0-CA88-4894-99A3-3AD2973BACD3}" type="parTrans" cxnId="{07BE2C63-A4E5-41D3-9B72-94076FBDC9FD}">
      <dgm:prSet/>
      <dgm:spPr/>
      <dgm:t>
        <a:bodyPr/>
        <a:lstStyle/>
        <a:p>
          <a:endParaRPr lang="en-GB"/>
        </a:p>
      </dgm:t>
    </dgm:pt>
    <dgm:pt modelId="{3DD84A52-7C2C-436A-8A97-93DE5AFFB811}" type="sibTrans" cxnId="{07BE2C63-A4E5-41D3-9B72-94076FBDC9FD}">
      <dgm:prSet/>
      <dgm:spPr/>
      <dgm:t>
        <a:bodyPr/>
        <a:lstStyle/>
        <a:p>
          <a:endParaRPr lang="en-GB"/>
        </a:p>
      </dgm:t>
    </dgm:pt>
    <dgm:pt modelId="{9FE799B5-79D2-4AB3-A34C-670F558B4638}">
      <dgm:prSet phldrT="[Text]" custT="1"/>
      <dgm:spPr/>
      <dgm:t>
        <a:bodyPr/>
        <a:lstStyle/>
        <a:p>
          <a:r>
            <a:rPr lang="en-GB" sz="1400" b="0" dirty="0"/>
            <a:t>All liver transplant (LT) centres (surgical LDLT or not) to register with NHSBT if they wish to be involved in the assessment of non-directed altruistic donors (NDAD) and/or are willing to receive offers of NDAD lobes of liver for suitable recipients</a:t>
          </a:r>
        </a:p>
      </dgm:t>
    </dgm:pt>
    <dgm:pt modelId="{F0EB9FF7-CE4F-4DA8-AB39-2C9E9233B56D}" type="parTrans" cxnId="{22D0F1C4-1EA8-4DFD-A257-A2C25887C77C}">
      <dgm:prSet/>
      <dgm:spPr/>
      <dgm:t>
        <a:bodyPr/>
        <a:lstStyle/>
        <a:p>
          <a:endParaRPr lang="en-GB"/>
        </a:p>
      </dgm:t>
    </dgm:pt>
    <dgm:pt modelId="{61A3476B-BCA4-4404-ACF0-BA2FD0540D4B}" type="sibTrans" cxnId="{22D0F1C4-1EA8-4DFD-A257-A2C25887C77C}">
      <dgm:prSet/>
      <dgm:spPr/>
      <dgm:t>
        <a:bodyPr/>
        <a:lstStyle/>
        <a:p>
          <a:endParaRPr lang="en-GB"/>
        </a:p>
      </dgm:t>
    </dgm:pt>
    <dgm:pt modelId="{691B6AD4-F1A6-4564-8992-EE3A16346113}">
      <dgm:prSet phldrT="[Text]" custT="1"/>
      <dgm:spPr/>
      <dgm:t>
        <a:bodyPr/>
        <a:lstStyle/>
        <a:p>
          <a:endParaRPr lang="en-GB" sz="1600" dirty="0"/>
        </a:p>
        <a:p>
          <a:r>
            <a:rPr lang="en-GB" sz="1600" dirty="0"/>
            <a:t>Donor Selection</a:t>
          </a:r>
        </a:p>
        <a:p>
          <a:r>
            <a:rPr lang="en-GB" sz="1600" dirty="0"/>
            <a:t>3</a:t>
          </a:r>
        </a:p>
      </dgm:t>
    </dgm:pt>
    <dgm:pt modelId="{6D1A887C-BA85-478C-B8B2-5F83B77D8331}" type="parTrans" cxnId="{DEEF21C5-9BF4-4C2E-A080-2D7699348F97}">
      <dgm:prSet/>
      <dgm:spPr/>
      <dgm:t>
        <a:bodyPr/>
        <a:lstStyle/>
        <a:p>
          <a:endParaRPr lang="en-GB"/>
        </a:p>
      </dgm:t>
    </dgm:pt>
    <dgm:pt modelId="{54EC471F-132F-487A-94D0-6F026EAE902C}" type="sibTrans" cxnId="{DEEF21C5-9BF4-4C2E-A080-2D7699348F97}">
      <dgm:prSet/>
      <dgm:spPr/>
      <dgm:t>
        <a:bodyPr/>
        <a:lstStyle/>
        <a:p>
          <a:endParaRPr lang="en-GB"/>
        </a:p>
      </dgm:t>
    </dgm:pt>
    <dgm:pt modelId="{6779978C-B35B-4C8E-BD52-304AAEB6E8BC}">
      <dgm:prSet phldrT="[Text]" custT="1"/>
      <dgm:spPr/>
      <dgm:t>
        <a:bodyPr/>
        <a:lstStyle/>
        <a:p>
          <a:r>
            <a:rPr lang="en-GB" sz="1400" dirty="0"/>
            <a:t>Access donor and recipient information about LDLT to inform discussions with recipients and potential donors here </a:t>
          </a:r>
          <a:r>
            <a:rPr lang="en-GB" sz="1400" dirty="0">
              <a:hlinkClick xmlns:r="http://schemas.openxmlformats.org/officeDocument/2006/relationships" r:id="rId1"/>
            </a:rPr>
            <a:t>https://www.organdonation.nhs.uk/become-a-living-donor/donating-part-of-your-liver/</a:t>
          </a:r>
          <a:r>
            <a:rPr lang="en-GB" sz="1400" dirty="0"/>
            <a:t> </a:t>
          </a:r>
        </a:p>
      </dgm:t>
    </dgm:pt>
    <dgm:pt modelId="{906C3D69-2E51-4DFF-B81A-58A1D1EB50A3}" type="parTrans" cxnId="{15EFC993-9DAE-407F-905E-689725282D09}">
      <dgm:prSet/>
      <dgm:spPr/>
      <dgm:t>
        <a:bodyPr/>
        <a:lstStyle/>
        <a:p>
          <a:endParaRPr lang="en-GB"/>
        </a:p>
      </dgm:t>
    </dgm:pt>
    <dgm:pt modelId="{91224315-ADBD-451F-BE04-5B86C237731A}" type="sibTrans" cxnId="{15EFC993-9DAE-407F-905E-689725282D09}">
      <dgm:prSet/>
      <dgm:spPr/>
      <dgm:t>
        <a:bodyPr/>
        <a:lstStyle/>
        <a:p>
          <a:endParaRPr lang="en-GB"/>
        </a:p>
      </dgm:t>
    </dgm:pt>
    <dgm:pt modelId="{913F52EF-BFFE-4AAB-A152-16F0C90DBDEB}">
      <dgm:prSet phldrT="[Text]" custT="1"/>
      <dgm:spPr/>
      <dgm:t>
        <a:bodyPr/>
        <a:lstStyle/>
        <a:p>
          <a:r>
            <a:rPr lang="en-GB" sz="1400" dirty="0"/>
            <a:t>Donor assessment pathway in accordance with standardised pathway  </a:t>
          </a:r>
          <a:r>
            <a:rPr lang="en-GB" sz="1400" b="1" dirty="0"/>
            <a:t>(INF 1729) </a:t>
          </a:r>
          <a:r>
            <a:rPr lang="en-GB" sz="1400" b="0" dirty="0"/>
            <a:t>with </a:t>
          </a:r>
          <a:r>
            <a:rPr lang="en-GB" sz="1400" dirty="0"/>
            <a:t>LDLT Proctor team engagement as per agreed routes of referral (see LDLT Proctor Team Quick Guide and referral pathways for non-transplanting centres). NB: donor assessment pathway tailored to individual donor needs/circumstances</a:t>
          </a:r>
        </a:p>
      </dgm:t>
    </dgm:pt>
    <dgm:pt modelId="{6AD28429-B87B-4D14-8B12-9AB4A56F2559}" type="parTrans" cxnId="{516E49E8-32DD-4EF9-80C9-862195AC32B6}">
      <dgm:prSet/>
      <dgm:spPr/>
      <dgm:t>
        <a:bodyPr/>
        <a:lstStyle/>
        <a:p>
          <a:endParaRPr lang="en-GB"/>
        </a:p>
      </dgm:t>
    </dgm:pt>
    <dgm:pt modelId="{28E70193-14CA-4BC7-805A-C36FB9C3A003}" type="sibTrans" cxnId="{516E49E8-32DD-4EF9-80C9-862195AC32B6}">
      <dgm:prSet/>
      <dgm:spPr/>
      <dgm:t>
        <a:bodyPr/>
        <a:lstStyle/>
        <a:p>
          <a:endParaRPr lang="en-GB"/>
        </a:p>
      </dgm:t>
    </dgm:pt>
    <dgm:pt modelId="{A2B7B393-41BE-4CA3-83EC-885BE8FB48D6}">
      <dgm:prSet phldrT="[Text]" custT="1"/>
      <dgm:spPr/>
      <dgm:t>
        <a:bodyPr/>
        <a:lstStyle/>
        <a:p>
          <a:endParaRPr lang="en-GB" sz="1300" dirty="0"/>
        </a:p>
      </dgm:t>
    </dgm:pt>
    <dgm:pt modelId="{B1B4D045-71C0-4324-B847-F83C8D1D5BC6}" type="parTrans" cxnId="{161108AF-8E64-4845-83D8-608133B52C58}">
      <dgm:prSet/>
      <dgm:spPr/>
      <dgm:t>
        <a:bodyPr/>
        <a:lstStyle/>
        <a:p>
          <a:endParaRPr lang="en-GB"/>
        </a:p>
      </dgm:t>
    </dgm:pt>
    <dgm:pt modelId="{2C429D75-A913-481B-8B16-8C063211A3A2}" type="sibTrans" cxnId="{161108AF-8E64-4845-83D8-608133B52C58}">
      <dgm:prSet/>
      <dgm:spPr/>
      <dgm:t>
        <a:bodyPr/>
        <a:lstStyle/>
        <a:p>
          <a:endParaRPr lang="en-GB"/>
        </a:p>
      </dgm:t>
    </dgm:pt>
    <dgm:pt modelId="{895DC314-29AC-4803-84EE-4C9F4B03FD01}">
      <dgm:prSet phldrT="[Text]" custT="1"/>
      <dgm:spPr/>
      <dgm:t>
        <a:bodyPr/>
        <a:lstStyle/>
        <a:p>
          <a:endParaRPr lang="en-GB" sz="1400" dirty="0"/>
        </a:p>
      </dgm:t>
    </dgm:pt>
    <dgm:pt modelId="{62DB9C35-3DA0-4F20-9719-11E399ED6C92}" type="parTrans" cxnId="{5F682D21-9C37-4A4D-B7E5-BEA6B60C5C2E}">
      <dgm:prSet/>
      <dgm:spPr/>
      <dgm:t>
        <a:bodyPr/>
        <a:lstStyle/>
        <a:p>
          <a:endParaRPr lang="en-GB"/>
        </a:p>
      </dgm:t>
    </dgm:pt>
    <dgm:pt modelId="{CE0D9C8E-4519-4282-8643-B9674E0E502B}" type="sibTrans" cxnId="{5F682D21-9C37-4A4D-B7E5-BEA6B60C5C2E}">
      <dgm:prSet/>
      <dgm:spPr/>
      <dgm:t>
        <a:bodyPr/>
        <a:lstStyle/>
        <a:p>
          <a:endParaRPr lang="en-GB"/>
        </a:p>
      </dgm:t>
    </dgm:pt>
    <dgm:pt modelId="{9FE435CF-BA84-4004-9D5B-B00AB7EBDA59}">
      <dgm:prSet phldrT="[Text]" custT="1"/>
      <dgm:spPr/>
      <dgm:t>
        <a:bodyPr/>
        <a:lstStyle/>
        <a:p>
          <a:r>
            <a:rPr lang="en-GB" sz="1400" b="0" dirty="0"/>
            <a:t>NHSBT to update patient facing website </a:t>
          </a:r>
          <a:r>
            <a:rPr lang="en-GB" sz="1400" dirty="0">
              <a:hlinkClick xmlns:r="http://schemas.openxmlformats.org/officeDocument/2006/relationships" r:id="rId1"/>
            </a:rPr>
            <a:t>https://www.organdonation.nhs.uk/become-a-living-donor/donating-part-of-your-liver/</a:t>
          </a:r>
          <a:r>
            <a:rPr lang="en-GB" sz="1400" dirty="0"/>
            <a:t> with centre preferences to accept NDAD referrals so that potential donors can choose their preferred site</a:t>
          </a:r>
          <a:endParaRPr lang="en-GB" sz="1400" b="0" dirty="0"/>
        </a:p>
      </dgm:t>
    </dgm:pt>
    <dgm:pt modelId="{BA64382A-11DA-4604-BB37-57832E1B99E2}" type="parTrans" cxnId="{12C5E809-F234-4697-A5E2-E295388FDD57}">
      <dgm:prSet/>
      <dgm:spPr/>
      <dgm:t>
        <a:bodyPr/>
        <a:lstStyle/>
        <a:p>
          <a:endParaRPr lang="en-GB"/>
        </a:p>
      </dgm:t>
    </dgm:pt>
    <dgm:pt modelId="{CD5BA421-65EF-4315-94F6-EEF860F43E57}" type="sibTrans" cxnId="{12C5E809-F234-4697-A5E2-E295388FDD57}">
      <dgm:prSet/>
      <dgm:spPr/>
      <dgm:t>
        <a:bodyPr/>
        <a:lstStyle/>
        <a:p>
          <a:endParaRPr lang="en-GB"/>
        </a:p>
      </dgm:t>
    </dgm:pt>
    <dgm:pt modelId="{9B36B4AD-A294-438D-B2B5-0F998DD4922D}">
      <dgm:prSet phldrT="[Text]" custT="1"/>
      <dgm:spPr/>
      <dgm:t>
        <a:bodyPr/>
        <a:lstStyle/>
        <a:p>
          <a:r>
            <a:rPr lang="en-GB" sz="1400" b="0" dirty="0"/>
            <a:t>Donation of right/left lobes can be undertaken in existing LDLT centres of expertise and within the Proctored service. </a:t>
          </a:r>
          <a:endParaRPr lang="en-GB" sz="1400" dirty="0"/>
        </a:p>
      </dgm:t>
    </dgm:pt>
    <dgm:pt modelId="{72ADDE8C-1FD5-4204-B596-3B50897427D9}" type="parTrans" cxnId="{5E963A26-A917-45ED-9172-D6E0C142D4AB}">
      <dgm:prSet/>
      <dgm:spPr/>
      <dgm:t>
        <a:bodyPr/>
        <a:lstStyle/>
        <a:p>
          <a:endParaRPr lang="en-GB"/>
        </a:p>
      </dgm:t>
    </dgm:pt>
    <dgm:pt modelId="{243A85FC-66CB-419C-9188-592A3EB21428}" type="sibTrans" cxnId="{5E963A26-A917-45ED-9172-D6E0C142D4AB}">
      <dgm:prSet/>
      <dgm:spPr/>
      <dgm:t>
        <a:bodyPr/>
        <a:lstStyle/>
        <a:p>
          <a:endParaRPr lang="en-GB"/>
        </a:p>
      </dgm:t>
    </dgm:pt>
    <dgm:pt modelId="{3A3F3500-F02D-426F-A056-D15669565CB5}">
      <dgm:prSet phldrT="[Text]" custT="1"/>
      <dgm:spPr/>
      <dgm:t>
        <a:bodyPr/>
        <a:lstStyle/>
        <a:p>
          <a:r>
            <a:rPr lang="en-GB" sz="1400" b="0" dirty="0"/>
            <a:t>The Proctor Team will recommend the preferred lobe for donation based on donor preference and clinical assessment </a:t>
          </a:r>
          <a:endParaRPr lang="en-GB" sz="1400" dirty="0"/>
        </a:p>
      </dgm:t>
    </dgm:pt>
    <dgm:pt modelId="{B21D9D64-1EEF-4040-BCA4-E9132EAF9435}" type="parTrans" cxnId="{7CB4B94B-21A1-4A35-B67A-03E29336DDCC}">
      <dgm:prSet/>
      <dgm:spPr/>
    </dgm:pt>
    <dgm:pt modelId="{6704D7E1-88B7-4012-B7F3-7795CDDE7794}" type="sibTrans" cxnId="{7CB4B94B-21A1-4A35-B67A-03E29336DDCC}">
      <dgm:prSet/>
      <dgm:spPr/>
    </dgm:pt>
    <dgm:pt modelId="{1297DB22-0104-4E1D-B2A5-5A32F2C469E5}" type="pres">
      <dgm:prSet presAssocID="{01FA4C96-39E6-4C8E-9A8F-DD949971A46F}" presName="linearFlow" presStyleCnt="0">
        <dgm:presLayoutVars>
          <dgm:dir/>
          <dgm:animLvl val="lvl"/>
          <dgm:resizeHandles val="exact"/>
        </dgm:presLayoutVars>
      </dgm:prSet>
      <dgm:spPr/>
    </dgm:pt>
    <dgm:pt modelId="{F61E341E-D37A-45D1-949B-14071408F80C}" type="pres">
      <dgm:prSet presAssocID="{50DA1E4A-2F18-4D94-A12A-DD083BA184FC}" presName="composite" presStyleCnt="0"/>
      <dgm:spPr/>
    </dgm:pt>
    <dgm:pt modelId="{16E0B07B-3821-493C-B8C5-9EAEAE4A5372}" type="pres">
      <dgm:prSet presAssocID="{50DA1E4A-2F18-4D94-A12A-DD083BA184FC}" presName="parentText" presStyleLbl="alignNode1" presStyleIdx="0" presStyleCnt="3">
        <dgm:presLayoutVars>
          <dgm:chMax val="1"/>
          <dgm:bulletEnabled val="1"/>
        </dgm:presLayoutVars>
      </dgm:prSet>
      <dgm:spPr/>
    </dgm:pt>
    <dgm:pt modelId="{78DB8476-7D05-421B-BE61-AC7D8F76C07E}" type="pres">
      <dgm:prSet presAssocID="{50DA1E4A-2F18-4D94-A12A-DD083BA184FC}" presName="descendantText" presStyleLbl="alignAcc1" presStyleIdx="0" presStyleCnt="3">
        <dgm:presLayoutVars>
          <dgm:bulletEnabled val="1"/>
        </dgm:presLayoutVars>
      </dgm:prSet>
      <dgm:spPr/>
    </dgm:pt>
    <dgm:pt modelId="{F68B1DFF-EA8B-4C93-BB1C-F662AC50D827}" type="pres">
      <dgm:prSet presAssocID="{881B7E7A-2B7F-46F9-B181-726847C905DC}" presName="sp" presStyleCnt="0"/>
      <dgm:spPr/>
    </dgm:pt>
    <dgm:pt modelId="{9130F1A0-CAB0-4A51-96C0-E7661FC5DABF}" type="pres">
      <dgm:prSet presAssocID="{362A6462-5F7E-4CAF-88D5-61D01C8FCF92}" presName="composite" presStyleCnt="0"/>
      <dgm:spPr/>
    </dgm:pt>
    <dgm:pt modelId="{87F97421-F753-4426-AC0F-6B0CC14D4618}" type="pres">
      <dgm:prSet presAssocID="{362A6462-5F7E-4CAF-88D5-61D01C8FCF92}" presName="parentText" presStyleLbl="alignNode1" presStyleIdx="1" presStyleCnt="3" custLinFactNeighborX="0" custLinFactNeighborY="-603">
        <dgm:presLayoutVars>
          <dgm:chMax val="1"/>
          <dgm:bulletEnabled val="1"/>
        </dgm:presLayoutVars>
      </dgm:prSet>
      <dgm:spPr/>
    </dgm:pt>
    <dgm:pt modelId="{CC025B04-E65F-4186-815B-A725CD18202B}" type="pres">
      <dgm:prSet presAssocID="{362A6462-5F7E-4CAF-88D5-61D01C8FCF92}" presName="descendantText" presStyleLbl="alignAcc1" presStyleIdx="1" presStyleCnt="3">
        <dgm:presLayoutVars>
          <dgm:bulletEnabled val="1"/>
        </dgm:presLayoutVars>
      </dgm:prSet>
      <dgm:spPr/>
    </dgm:pt>
    <dgm:pt modelId="{4A204D1E-6A78-4E6A-8997-77126A6A8538}" type="pres">
      <dgm:prSet presAssocID="{3DD84A52-7C2C-436A-8A97-93DE5AFFB811}" presName="sp" presStyleCnt="0"/>
      <dgm:spPr/>
    </dgm:pt>
    <dgm:pt modelId="{4D10C7D3-97E5-478F-B208-DB3E05F902FE}" type="pres">
      <dgm:prSet presAssocID="{691B6AD4-F1A6-4564-8992-EE3A16346113}" presName="composite" presStyleCnt="0"/>
      <dgm:spPr/>
    </dgm:pt>
    <dgm:pt modelId="{FD23C28C-F7B3-4409-A3AF-280243794636}" type="pres">
      <dgm:prSet presAssocID="{691B6AD4-F1A6-4564-8992-EE3A16346113}" presName="parentText" presStyleLbl="alignNode1" presStyleIdx="2" presStyleCnt="3">
        <dgm:presLayoutVars>
          <dgm:chMax val="1"/>
          <dgm:bulletEnabled val="1"/>
        </dgm:presLayoutVars>
      </dgm:prSet>
      <dgm:spPr/>
    </dgm:pt>
    <dgm:pt modelId="{792DA926-A78B-4FEF-B877-73489FE186ED}" type="pres">
      <dgm:prSet presAssocID="{691B6AD4-F1A6-4564-8992-EE3A16346113}" presName="descendantText" presStyleLbl="alignAcc1" presStyleIdx="2" presStyleCnt="3">
        <dgm:presLayoutVars>
          <dgm:bulletEnabled val="1"/>
        </dgm:presLayoutVars>
      </dgm:prSet>
      <dgm:spPr/>
    </dgm:pt>
  </dgm:ptLst>
  <dgm:cxnLst>
    <dgm:cxn modelId="{AE1B1A01-3B70-4837-85AA-21B69384EA04}" type="presOf" srcId="{01FA4C96-39E6-4C8E-9A8F-DD949971A46F}" destId="{1297DB22-0104-4E1D-B2A5-5A32F2C469E5}" srcOrd="0" destOrd="0" presId="urn:microsoft.com/office/officeart/2005/8/layout/chevron2"/>
    <dgm:cxn modelId="{12C5E809-F234-4697-A5E2-E295388FDD57}" srcId="{362A6462-5F7E-4CAF-88D5-61D01C8FCF92}" destId="{9FE435CF-BA84-4004-9D5B-B00AB7EBDA59}" srcOrd="1" destOrd="0" parTransId="{BA64382A-11DA-4604-BB37-57832E1B99E2}" sibTransId="{CD5BA421-65EF-4315-94F6-EEF860F43E57}"/>
    <dgm:cxn modelId="{8173081A-14FD-48B2-9427-A308EA0A779B}" type="presOf" srcId="{9B36B4AD-A294-438D-B2B5-0F998DD4922D}" destId="{792DA926-A78B-4FEF-B877-73489FE186ED}" srcOrd="0" destOrd="2" presId="urn:microsoft.com/office/officeart/2005/8/layout/chevron2"/>
    <dgm:cxn modelId="{52CFBA1E-3B05-4759-A30C-78A8FE4758F3}" type="presOf" srcId="{A2B7B393-41BE-4CA3-83EC-885BE8FB48D6}" destId="{792DA926-A78B-4FEF-B877-73489FE186ED}" srcOrd="0" destOrd="4" presId="urn:microsoft.com/office/officeart/2005/8/layout/chevron2"/>
    <dgm:cxn modelId="{5F682D21-9C37-4A4D-B7E5-BEA6B60C5C2E}" srcId="{691B6AD4-F1A6-4564-8992-EE3A16346113}" destId="{895DC314-29AC-4803-84EE-4C9F4B03FD01}" srcOrd="0" destOrd="0" parTransId="{62DB9C35-3DA0-4F20-9719-11E399ED6C92}" sibTransId="{CE0D9C8E-4519-4282-8643-B9674E0E502B}"/>
    <dgm:cxn modelId="{5E963A26-A917-45ED-9172-D6E0C142D4AB}" srcId="{691B6AD4-F1A6-4564-8992-EE3A16346113}" destId="{9B36B4AD-A294-438D-B2B5-0F998DD4922D}" srcOrd="2" destOrd="0" parTransId="{72ADDE8C-1FD5-4204-B596-3B50897427D9}" sibTransId="{243A85FC-66CB-419C-9188-592A3EB21428}"/>
    <dgm:cxn modelId="{94EF733B-DB60-4891-B92D-CDDB69E1A6AD}" type="presOf" srcId="{6779978C-B35B-4C8E-BD52-304AAEB6E8BC}" destId="{78DB8476-7D05-421B-BE61-AC7D8F76C07E}" srcOrd="0" destOrd="1" presId="urn:microsoft.com/office/officeart/2005/8/layout/chevron2"/>
    <dgm:cxn modelId="{30448E5D-EA73-4DEF-8747-C5D1127B5523}" type="presOf" srcId="{9FE799B5-79D2-4AB3-A34C-670F558B4638}" destId="{CC025B04-E65F-4186-815B-A725CD18202B}" srcOrd="0" destOrd="0" presId="urn:microsoft.com/office/officeart/2005/8/layout/chevron2"/>
    <dgm:cxn modelId="{07BE2C63-A4E5-41D3-9B72-94076FBDC9FD}" srcId="{01FA4C96-39E6-4C8E-9A8F-DD949971A46F}" destId="{362A6462-5F7E-4CAF-88D5-61D01C8FCF92}" srcOrd="1" destOrd="0" parTransId="{BDBBDCF0-CA88-4894-99A3-3AD2973BACD3}" sibTransId="{3DD84A52-7C2C-436A-8A97-93DE5AFFB811}"/>
    <dgm:cxn modelId="{94E85E44-77E7-4BF2-8518-BE4E8C3AF074}" type="presOf" srcId="{895DC314-29AC-4803-84EE-4C9F4B03FD01}" destId="{792DA926-A78B-4FEF-B877-73489FE186ED}" srcOrd="0" destOrd="0" presId="urn:microsoft.com/office/officeart/2005/8/layout/chevron2"/>
    <dgm:cxn modelId="{7CB4B94B-21A1-4A35-B67A-03E29336DDCC}" srcId="{691B6AD4-F1A6-4564-8992-EE3A16346113}" destId="{3A3F3500-F02D-426F-A056-D15669565CB5}" srcOrd="3" destOrd="0" parTransId="{B21D9D64-1EEF-4040-BCA4-E9132EAF9435}" sibTransId="{6704D7E1-88B7-4012-B7F3-7795CDDE7794}"/>
    <dgm:cxn modelId="{CCF10C8A-B0C2-4478-AA38-073E216834CA}" type="presOf" srcId="{25159944-C1B3-4967-AEE1-06AB8D496486}" destId="{78DB8476-7D05-421B-BE61-AC7D8F76C07E}" srcOrd="0" destOrd="0" presId="urn:microsoft.com/office/officeart/2005/8/layout/chevron2"/>
    <dgm:cxn modelId="{9F5C148C-9898-4469-B0DD-F9D551ACAD12}" type="presOf" srcId="{3A3F3500-F02D-426F-A056-D15669565CB5}" destId="{792DA926-A78B-4FEF-B877-73489FE186ED}" srcOrd="0" destOrd="3" presId="urn:microsoft.com/office/officeart/2005/8/layout/chevron2"/>
    <dgm:cxn modelId="{15EFC993-9DAE-407F-905E-689725282D09}" srcId="{50DA1E4A-2F18-4D94-A12A-DD083BA184FC}" destId="{6779978C-B35B-4C8E-BD52-304AAEB6E8BC}" srcOrd="1" destOrd="0" parTransId="{906C3D69-2E51-4DFF-B81A-58A1D1EB50A3}" sibTransId="{91224315-ADBD-451F-BE04-5B86C237731A}"/>
    <dgm:cxn modelId="{CE0E1F98-289E-467E-A60A-D95174D8631E}" type="presOf" srcId="{50DA1E4A-2F18-4D94-A12A-DD083BA184FC}" destId="{16E0B07B-3821-493C-B8C5-9EAEAE4A5372}" srcOrd="0" destOrd="0" presId="urn:microsoft.com/office/officeart/2005/8/layout/chevron2"/>
    <dgm:cxn modelId="{52BDE9A1-6A4E-4AF3-B8BD-FC6D17D46F48}" type="presOf" srcId="{9FE435CF-BA84-4004-9D5B-B00AB7EBDA59}" destId="{CC025B04-E65F-4186-815B-A725CD18202B}" srcOrd="0" destOrd="1" presId="urn:microsoft.com/office/officeart/2005/8/layout/chevron2"/>
    <dgm:cxn modelId="{E3F684A2-1F2B-41DA-8A2B-C8790DA11768}" type="presOf" srcId="{362A6462-5F7E-4CAF-88D5-61D01C8FCF92}" destId="{87F97421-F753-4426-AC0F-6B0CC14D4618}" srcOrd="0" destOrd="0" presId="urn:microsoft.com/office/officeart/2005/8/layout/chevron2"/>
    <dgm:cxn modelId="{C325AEA5-B534-4EBF-AB52-A0AC22228966}" type="presOf" srcId="{913F52EF-BFFE-4AAB-A152-16F0C90DBDEB}" destId="{792DA926-A78B-4FEF-B877-73489FE186ED}" srcOrd="0" destOrd="1" presId="urn:microsoft.com/office/officeart/2005/8/layout/chevron2"/>
    <dgm:cxn modelId="{161108AF-8E64-4845-83D8-608133B52C58}" srcId="{691B6AD4-F1A6-4564-8992-EE3A16346113}" destId="{A2B7B393-41BE-4CA3-83EC-885BE8FB48D6}" srcOrd="4" destOrd="0" parTransId="{B1B4D045-71C0-4324-B847-F83C8D1D5BC6}" sibTransId="{2C429D75-A913-481B-8B16-8C063211A3A2}"/>
    <dgm:cxn modelId="{ECADC4B6-9634-4729-B729-71F47D98047F}" srcId="{01FA4C96-39E6-4C8E-9A8F-DD949971A46F}" destId="{50DA1E4A-2F18-4D94-A12A-DD083BA184FC}" srcOrd="0" destOrd="0" parTransId="{CBE0CA63-2551-440E-905C-75E7E26C7549}" sibTransId="{881B7E7A-2B7F-46F9-B181-726847C905DC}"/>
    <dgm:cxn modelId="{22D0F1C4-1EA8-4DFD-A257-A2C25887C77C}" srcId="{362A6462-5F7E-4CAF-88D5-61D01C8FCF92}" destId="{9FE799B5-79D2-4AB3-A34C-670F558B4638}" srcOrd="0" destOrd="0" parTransId="{F0EB9FF7-CE4F-4DA8-AB39-2C9E9233B56D}" sibTransId="{61A3476B-BCA4-4404-ACF0-BA2FD0540D4B}"/>
    <dgm:cxn modelId="{DEEF21C5-9BF4-4C2E-A080-2D7699348F97}" srcId="{01FA4C96-39E6-4C8E-9A8F-DD949971A46F}" destId="{691B6AD4-F1A6-4564-8992-EE3A16346113}" srcOrd="2" destOrd="0" parTransId="{6D1A887C-BA85-478C-B8B2-5F83B77D8331}" sibTransId="{54EC471F-132F-487A-94D0-6F026EAE902C}"/>
    <dgm:cxn modelId="{4ED7FEE0-C60A-4414-89A6-52488B80C727}" type="presOf" srcId="{691B6AD4-F1A6-4564-8992-EE3A16346113}" destId="{FD23C28C-F7B3-4409-A3AF-280243794636}" srcOrd="0" destOrd="0" presId="urn:microsoft.com/office/officeart/2005/8/layout/chevron2"/>
    <dgm:cxn modelId="{516E49E8-32DD-4EF9-80C9-862195AC32B6}" srcId="{691B6AD4-F1A6-4564-8992-EE3A16346113}" destId="{913F52EF-BFFE-4AAB-A152-16F0C90DBDEB}" srcOrd="1" destOrd="0" parTransId="{6AD28429-B87B-4D14-8B12-9AB4A56F2559}" sibTransId="{28E70193-14CA-4BC7-805A-C36FB9C3A003}"/>
    <dgm:cxn modelId="{E8334DF0-3EAF-401B-928B-547DD1C23CF9}" srcId="{50DA1E4A-2F18-4D94-A12A-DD083BA184FC}" destId="{25159944-C1B3-4967-AEE1-06AB8D496486}" srcOrd="0" destOrd="0" parTransId="{1E1904EA-BE5B-4635-8020-3E953ACD30B4}" sibTransId="{66EFBBB3-C7DC-40FA-9346-3EBE412EC8C9}"/>
    <dgm:cxn modelId="{E023C4B2-305F-43B9-A58C-4FF40E410365}" type="presParOf" srcId="{1297DB22-0104-4E1D-B2A5-5A32F2C469E5}" destId="{F61E341E-D37A-45D1-949B-14071408F80C}" srcOrd="0" destOrd="0" presId="urn:microsoft.com/office/officeart/2005/8/layout/chevron2"/>
    <dgm:cxn modelId="{6CCD7F6F-EC86-4AB1-8E55-164729628566}" type="presParOf" srcId="{F61E341E-D37A-45D1-949B-14071408F80C}" destId="{16E0B07B-3821-493C-B8C5-9EAEAE4A5372}" srcOrd="0" destOrd="0" presId="urn:microsoft.com/office/officeart/2005/8/layout/chevron2"/>
    <dgm:cxn modelId="{388E22EF-8988-41EB-A8C9-48D358EBB815}" type="presParOf" srcId="{F61E341E-D37A-45D1-949B-14071408F80C}" destId="{78DB8476-7D05-421B-BE61-AC7D8F76C07E}" srcOrd="1" destOrd="0" presId="urn:microsoft.com/office/officeart/2005/8/layout/chevron2"/>
    <dgm:cxn modelId="{D77F3063-5E16-4C66-933F-52DDB9F67340}" type="presParOf" srcId="{1297DB22-0104-4E1D-B2A5-5A32F2C469E5}" destId="{F68B1DFF-EA8B-4C93-BB1C-F662AC50D827}" srcOrd="1" destOrd="0" presId="urn:microsoft.com/office/officeart/2005/8/layout/chevron2"/>
    <dgm:cxn modelId="{66781959-1015-4578-A15C-9E1A89946F02}" type="presParOf" srcId="{1297DB22-0104-4E1D-B2A5-5A32F2C469E5}" destId="{9130F1A0-CAB0-4A51-96C0-E7661FC5DABF}" srcOrd="2" destOrd="0" presId="urn:microsoft.com/office/officeart/2005/8/layout/chevron2"/>
    <dgm:cxn modelId="{4873F569-83A1-4BF5-B001-903ACE66319B}" type="presParOf" srcId="{9130F1A0-CAB0-4A51-96C0-E7661FC5DABF}" destId="{87F97421-F753-4426-AC0F-6B0CC14D4618}" srcOrd="0" destOrd="0" presId="urn:microsoft.com/office/officeart/2005/8/layout/chevron2"/>
    <dgm:cxn modelId="{B2CE2C47-4DB8-4924-B801-AF0088CAF358}" type="presParOf" srcId="{9130F1A0-CAB0-4A51-96C0-E7661FC5DABF}" destId="{CC025B04-E65F-4186-815B-A725CD18202B}" srcOrd="1" destOrd="0" presId="urn:microsoft.com/office/officeart/2005/8/layout/chevron2"/>
    <dgm:cxn modelId="{BAA0DF31-43AA-4B8D-A052-11445EF4758A}" type="presParOf" srcId="{1297DB22-0104-4E1D-B2A5-5A32F2C469E5}" destId="{4A204D1E-6A78-4E6A-8997-77126A6A8538}" srcOrd="3" destOrd="0" presId="urn:microsoft.com/office/officeart/2005/8/layout/chevron2"/>
    <dgm:cxn modelId="{E410F21F-9FCC-4733-9D0E-709D7ED99E51}" type="presParOf" srcId="{1297DB22-0104-4E1D-B2A5-5A32F2C469E5}" destId="{4D10C7D3-97E5-478F-B208-DB3E05F902FE}" srcOrd="4" destOrd="0" presId="urn:microsoft.com/office/officeart/2005/8/layout/chevron2"/>
    <dgm:cxn modelId="{CED34BD2-AFD0-41B1-A71C-8B4FD37F8E9A}" type="presParOf" srcId="{4D10C7D3-97E5-478F-B208-DB3E05F902FE}" destId="{FD23C28C-F7B3-4409-A3AF-280243794636}" srcOrd="0" destOrd="0" presId="urn:microsoft.com/office/officeart/2005/8/layout/chevron2"/>
    <dgm:cxn modelId="{255B26B9-FFB5-4403-A507-02239769864D}" type="presParOf" srcId="{4D10C7D3-97E5-478F-B208-DB3E05F902FE}" destId="{792DA926-A78B-4FEF-B877-73489FE186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FA4C96-39E6-4C8E-9A8F-DD949971A46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50DA1E4A-2F18-4D94-A12A-DD083BA184FC}">
      <dgm:prSet phldrT="[Text]" custT="1"/>
      <dgm:spPr/>
      <dgm:t>
        <a:bodyPr/>
        <a:lstStyle/>
        <a:p>
          <a:endParaRPr lang="en-GB" sz="1400" dirty="0"/>
        </a:p>
        <a:p>
          <a:r>
            <a:rPr lang="en-GB" sz="1400" dirty="0"/>
            <a:t>Recipient Selection</a:t>
          </a:r>
        </a:p>
        <a:p>
          <a:r>
            <a:rPr lang="en-GB" sz="1400" dirty="0"/>
            <a:t>4</a:t>
          </a:r>
          <a:endParaRPr lang="en-GB" sz="1400" b="1" dirty="0"/>
        </a:p>
      </dgm:t>
    </dgm:pt>
    <dgm:pt modelId="{CBE0CA63-2551-440E-905C-75E7E26C7549}" type="parTrans" cxnId="{ECADC4B6-9634-4729-B729-71F47D98047F}">
      <dgm:prSet/>
      <dgm:spPr/>
      <dgm:t>
        <a:bodyPr/>
        <a:lstStyle/>
        <a:p>
          <a:endParaRPr lang="en-GB"/>
        </a:p>
      </dgm:t>
    </dgm:pt>
    <dgm:pt modelId="{881B7E7A-2B7F-46F9-B181-726847C905DC}" type="sibTrans" cxnId="{ECADC4B6-9634-4729-B729-71F47D98047F}">
      <dgm:prSet/>
      <dgm:spPr/>
      <dgm:t>
        <a:bodyPr/>
        <a:lstStyle/>
        <a:p>
          <a:endParaRPr lang="en-GB"/>
        </a:p>
      </dgm:t>
    </dgm:pt>
    <dgm:pt modelId="{25159944-C1B3-4967-AEE1-06AB8D496486}">
      <dgm:prSet phldrT="[Text]" custT="1"/>
      <dgm:spPr/>
      <dgm:t>
        <a:bodyPr/>
        <a:lstStyle/>
        <a:p>
          <a:pPr>
            <a:buClrTx/>
            <a:buSzPts val="1600"/>
            <a:buFont typeface="Arial" panose="020B0604020202020204" pitchFamily="34" charset="0"/>
            <a:buChar char="•"/>
          </a:pPr>
          <a:r>
            <a:rPr lang="en-GB" sz="1400" dirty="0"/>
            <a:t>Ideally, a recipient will be selected from the centre in which the donor has been evaluated. If there is no suitable local recipient, the offer will be made to another LT centre, guided by the Proctor Team and according to the lobe of liver to be donated, clinical considerations and donor preference. (see also the ‘LDLT Policy (POL 402)’ </a:t>
          </a:r>
          <a:r>
            <a:rPr lang="en-GB" sz="1400" dirty="0">
              <a:hlinkClick xmlns:r="http://schemas.openxmlformats.org/officeDocument/2006/relationships" r:id="rId1"/>
            </a:rPr>
            <a:t>https://www.odt.nhs.uk/transplantation/tools-policies-and-guidance/policies-and-guidance/</a:t>
          </a:r>
          <a:r>
            <a:rPr lang="en-GB" sz="1400" dirty="0"/>
            <a:t>)</a:t>
          </a:r>
        </a:p>
      </dgm:t>
    </dgm:pt>
    <dgm:pt modelId="{1E1904EA-BE5B-4635-8020-3E953ACD30B4}" type="parTrans" cxnId="{E8334DF0-3EAF-401B-928B-547DD1C23CF9}">
      <dgm:prSet/>
      <dgm:spPr/>
      <dgm:t>
        <a:bodyPr/>
        <a:lstStyle/>
        <a:p>
          <a:endParaRPr lang="en-GB"/>
        </a:p>
      </dgm:t>
    </dgm:pt>
    <dgm:pt modelId="{66EFBBB3-C7DC-40FA-9346-3EBE412EC8C9}" type="sibTrans" cxnId="{E8334DF0-3EAF-401B-928B-547DD1C23CF9}">
      <dgm:prSet/>
      <dgm:spPr/>
      <dgm:t>
        <a:bodyPr/>
        <a:lstStyle/>
        <a:p>
          <a:endParaRPr lang="en-GB"/>
        </a:p>
      </dgm:t>
    </dgm:pt>
    <dgm:pt modelId="{362A6462-5F7E-4CAF-88D5-61D01C8FCF92}">
      <dgm:prSet phldrT="[Text]" custT="1"/>
      <dgm:spPr/>
      <dgm:t>
        <a:bodyPr/>
        <a:lstStyle/>
        <a:p>
          <a:endParaRPr lang="en-GB" sz="1400" dirty="0"/>
        </a:p>
        <a:p>
          <a:r>
            <a:rPr lang="en-GB" sz="1400" dirty="0"/>
            <a:t>Referring Centre Involvement</a:t>
          </a:r>
        </a:p>
        <a:p>
          <a:r>
            <a:rPr lang="en-GB" sz="1400" dirty="0"/>
            <a:t>5</a:t>
          </a:r>
        </a:p>
      </dgm:t>
    </dgm:pt>
    <dgm:pt modelId="{BDBBDCF0-CA88-4894-99A3-3AD2973BACD3}" type="parTrans" cxnId="{07BE2C63-A4E5-41D3-9B72-94076FBDC9FD}">
      <dgm:prSet/>
      <dgm:spPr/>
      <dgm:t>
        <a:bodyPr/>
        <a:lstStyle/>
        <a:p>
          <a:endParaRPr lang="en-GB"/>
        </a:p>
      </dgm:t>
    </dgm:pt>
    <dgm:pt modelId="{3DD84A52-7C2C-436A-8A97-93DE5AFFB811}" type="sibTrans" cxnId="{07BE2C63-A4E5-41D3-9B72-94076FBDC9FD}">
      <dgm:prSet/>
      <dgm:spPr/>
      <dgm:t>
        <a:bodyPr/>
        <a:lstStyle/>
        <a:p>
          <a:endParaRPr lang="en-GB"/>
        </a:p>
      </dgm:t>
    </dgm:pt>
    <dgm:pt modelId="{9FE799B5-79D2-4AB3-A34C-670F558B4638}">
      <dgm:prSet phldrT="[Text]" custT="1"/>
      <dgm:spPr/>
      <dgm:t>
        <a:bodyPr/>
        <a:lstStyle/>
        <a:p>
          <a:r>
            <a:rPr lang="en-GB" sz="1400" dirty="0"/>
            <a:t>If recipient transfer is required (as per step 4), the LT centre arranges recipient transfer to the LDLT surgical site at a time point agreed with all centres involved and the Proctor Team to facilitate LDLT (according to clinical consideration in each case +/- donor-recipient preferences)</a:t>
          </a:r>
          <a:endParaRPr lang="en-GB" sz="1400" b="0" dirty="0"/>
        </a:p>
      </dgm:t>
    </dgm:pt>
    <dgm:pt modelId="{F0EB9FF7-CE4F-4DA8-AB39-2C9E9233B56D}" type="parTrans" cxnId="{22D0F1C4-1EA8-4DFD-A257-A2C25887C77C}">
      <dgm:prSet/>
      <dgm:spPr/>
      <dgm:t>
        <a:bodyPr/>
        <a:lstStyle/>
        <a:p>
          <a:endParaRPr lang="en-GB"/>
        </a:p>
      </dgm:t>
    </dgm:pt>
    <dgm:pt modelId="{61A3476B-BCA4-4404-ACF0-BA2FD0540D4B}" type="sibTrans" cxnId="{22D0F1C4-1EA8-4DFD-A257-A2C25887C77C}">
      <dgm:prSet/>
      <dgm:spPr/>
      <dgm:t>
        <a:bodyPr/>
        <a:lstStyle/>
        <a:p>
          <a:endParaRPr lang="en-GB"/>
        </a:p>
      </dgm:t>
    </dgm:pt>
    <dgm:pt modelId="{691B6AD4-F1A6-4564-8992-EE3A16346113}">
      <dgm:prSet phldrT="[Text]" custT="1"/>
      <dgm:spPr/>
      <dgm:t>
        <a:bodyPr/>
        <a:lstStyle/>
        <a:p>
          <a:endParaRPr lang="en-GB" sz="1600" dirty="0"/>
        </a:p>
        <a:p>
          <a:r>
            <a:rPr lang="en-GB" sz="1600" dirty="0"/>
            <a:t>Post LDLT monitoring</a:t>
          </a:r>
        </a:p>
        <a:p>
          <a:r>
            <a:rPr lang="en-GB" sz="1600" dirty="0"/>
            <a:t>6</a:t>
          </a:r>
        </a:p>
      </dgm:t>
    </dgm:pt>
    <dgm:pt modelId="{6D1A887C-BA85-478C-B8B2-5F83B77D8331}" type="parTrans" cxnId="{DEEF21C5-9BF4-4C2E-A080-2D7699348F97}">
      <dgm:prSet/>
      <dgm:spPr/>
      <dgm:t>
        <a:bodyPr/>
        <a:lstStyle/>
        <a:p>
          <a:endParaRPr lang="en-GB"/>
        </a:p>
      </dgm:t>
    </dgm:pt>
    <dgm:pt modelId="{54EC471F-132F-487A-94D0-6F026EAE902C}" type="sibTrans" cxnId="{DEEF21C5-9BF4-4C2E-A080-2D7699348F97}">
      <dgm:prSet/>
      <dgm:spPr/>
      <dgm:t>
        <a:bodyPr/>
        <a:lstStyle/>
        <a:p>
          <a:endParaRPr lang="en-GB"/>
        </a:p>
      </dgm:t>
    </dgm:pt>
    <dgm:pt modelId="{913F52EF-BFFE-4AAB-A152-16F0C90DBDEB}">
      <dgm:prSet phldrT="[Text]" custT="1"/>
      <dgm:spPr/>
      <dgm:t>
        <a:bodyPr/>
        <a:lstStyle/>
        <a:p>
          <a:r>
            <a:rPr lang="en-GB" sz="1400" dirty="0"/>
            <a:t>Once case is approved, date of surgery agreed with Proctor Team and ensure all centres are kept informed of progress and are aware of agreed </a:t>
          </a:r>
          <a:r>
            <a:rPr lang="en-GB" sz="1400" b="1" dirty="0"/>
            <a:t>Communications and Crisis Management Plans </a:t>
          </a:r>
          <a:r>
            <a:rPr lang="en-GB" sz="1400" dirty="0"/>
            <a:t>and their roles. </a:t>
          </a:r>
          <a:endParaRPr lang="en-GB" sz="1300" dirty="0"/>
        </a:p>
      </dgm:t>
    </dgm:pt>
    <dgm:pt modelId="{6AD28429-B87B-4D14-8B12-9AB4A56F2559}" type="parTrans" cxnId="{516E49E8-32DD-4EF9-80C9-862195AC32B6}">
      <dgm:prSet/>
      <dgm:spPr/>
      <dgm:t>
        <a:bodyPr/>
        <a:lstStyle/>
        <a:p>
          <a:endParaRPr lang="en-GB"/>
        </a:p>
      </dgm:t>
    </dgm:pt>
    <dgm:pt modelId="{28E70193-14CA-4BC7-805A-C36FB9C3A003}" type="sibTrans" cxnId="{516E49E8-32DD-4EF9-80C9-862195AC32B6}">
      <dgm:prSet/>
      <dgm:spPr/>
      <dgm:t>
        <a:bodyPr/>
        <a:lstStyle/>
        <a:p>
          <a:endParaRPr lang="en-GB"/>
        </a:p>
      </dgm:t>
    </dgm:pt>
    <dgm:pt modelId="{6647FDA2-363F-42CC-9CB9-5B30FFB937AE}">
      <dgm:prSet custT="1"/>
      <dgm:spPr/>
      <dgm:t>
        <a:bodyPr/>
        <a:lstStyle/>
        <a:p>
          <a:r>
            <a:rPr lang="en-GB" sz="1400" dirty="0"/>
            <a:t>Recipient returns to referring transplant centre at 3/12 or at resolution of any surgical issues +/- recipient choice</a:t>
          </a:r>
        </a:p>
      </dgm:t>
    </dgm:pt>
    <dgm:pt modelId="{BBF1F30D-9BD3-42F9-ADA5-1251602B0E53}" type="parTrans" cxnId="{E718DB3C-F2D5-455C-B83B-4DE5380E5138}">
      <dgm:prSet/>
      <dgm:spPr/>
      <dgm:t>
        <a:bodyPr/>
        <a:lstStyle/>
        <a:p>
          <a:endParaRPr lang="en-GB"/>
        </a:p>
      </dgm:t>
    </dgm:pt>
    <dgm:pt modelId="{EEC37BD1-9962-4D11-AF26-CF75E0B758F5}" type="sibTrans" cxnId="{E718DB3C-F2D5-455C-B83B-4DE5380E5138}">
      <dgm:prSet/>
      <dgm:spPr/>
      <dgm:t>
        <a:bodyPr/>
        <a:lstStyle/>
        <a:p>
          <a:endParaRPr lang="en-GB"/>
        </a:p>
      </dgm:t>
    </dgm:pt>
    <dgm:pt modelId="{5C8BD836-C26D-46F3-A5CA-D04EC083EF5B}">
      <dgm:prSet custT="1"/>
      <dgm:spPr/>
      <dgm:t>
        <a:bodyPr/>
        <a:lstStyle/>
        <a:p>
          <a:r>
            <a:rPr lang="en-GB" sz="1400" dirty="0"/>
            <a:t>Donor follow-up remains with the LDLT surgical centre until 1</a:t>
          </a:r>
          <a:r>
            <a:rPr lang="en-GB" sz="1400" baseline="30000" dirty="0"/>
            <a:t>st</a:t>
          </a:r>
          <a:r>
            <a:rPr lang="en-GB" sz="1400" dirty="0"/>
            <a:t> hepatectomy anniversary when annual monitoring can be devolved</a:t>
          </a:r>
        </a:p>
      </dgm:t>
    </dgm:pt>
    <dgm:pt modelId="{9BA70EE6-8B73-42B2-87D2-81632C28C99F}" type="parTrans" cxnId="{1E8C42D3-2866-4B9A-BDA5-D7952AC60DB5}">
      <dgm:prSet/>
      <dgm:spPr/>
      <dgm:t>
        <a:bodyPr/>
        <a:lstStyle/>
        <a:p>
          <a:endParaRPr lang="en-GB"/>
        </a:p>
      </dgm:t>
    </dgm:pt>
    <dgm:pt modelId="{703672B7-B724-4239-A84E-88B07A00F35B}" type="sibTrans" cxnId="{1E8C42D3-2866-4B9A-BDA5-D7952AC60DB5}">
      <dgm:prSet/>
      <dgm:spPr/>
      <dgm:t>
        <a:bodyPr/>
        <a:lstStyle/>
        <a:p>
          <a:endParaRPr lang="en-GB"/>
        </a:p>
      </dgm:t>
    </dgm:pt>
    <dgm:pt modelId="{CB4707EA-74EC-4EE8-9082-415A0785303F}">
      <dgm:prSet phldrT="[Text]" custT="1"/>
      <dgm:spPr/>
      <dgm:t>
        <a:bodyPr/>
        <a:lstStyle/>
        <a:p>
          <a:pPr>
            <a:buClrTx/>
            <a:buSzPts val="1600"/>
            <a:buFont typeface="Arial" panose="020B0604020202020204" pitchFamily="34" charset="0"/>
            <a:buChar char="•"/>
          </a:pPr>
          <a:r>
            <a:rPr lang="en-GB" sz="1400" dirty="0"/>
            <a:t>The initial NDAD centre coordinates the donor transfer to the LDLT surgical centre to complete assessment and facilitate LDLT</a:t>
          </a:r>
          <a:endParaRPr lang="en-GB" sz="1400" b="0" dirty="0"/>
        </a:p>
      </dgm:t>
    </dgm:pt>
    <dgm:pt modelId="{49A35B4B-70CD-429A-B5C3-5AB739E38C07}" type="parTrans" cxnId="{7B5ADDD4-FCC0-4021-9DC0-64ED8170D30A}">
      <dgm:prSet/>
      <dgm:spPr/>
    </dgm:pt>
    <dgm:pt modelId="{F6BE97DC-BAC6-450C-9611-9189A5BF8F83}" type="sibTrans" cxnId="{7B5ADDD4-FCC0-4021-9DC0-64ED8170D30A}">
      <dgm:prSet/>
      <dgm:spPr/>
    </dgm:pt>
    <dgm:pt modelId="{1297DB22-0104-4E1D-B2A5-5A32F2C469E5}" type="pres">
      <dgm:prSet presAssocID="{01FA4C96-39E6-4C8E-9A8F-DD949971A46F}" presName="linearFlow" presStyleCnt="0">
        <dgm:presLayoutVars>
          <dgm:dir/>
          <dgm:animLvl val="lvl"/>
          <dgm:resizeHandles val="exact"/>
        </dgm:presLayoutVars>
      </dgm:prSet>
      <dgm:spPr/>
    </dgm:pt>
    <dgm:pt modelId="{F61E341E-D37A-45D1-949B-14071408F80C}" type="pres">
      <dgm:prSet presAssocID="{50DA1E4A-2F18-4D94-A12A-DD083BA184FC}" presName="composite" presStyleCnt="0"/>
      <dgm:spPr/>
    </dgm:pt>
    <dgm:pt modelId="{16E0B07B-3821-493C-B8C5-9EAEAE4A5372}" type="pres">
      <dgm:prSet presAssocID="{50DA1E4A-2F18-4D94-A12A-DD083BA184FC}" presName="parentText" presStyleLbl="alignNode1" presStyleIdx="0" presStyleCnt="3">
        <dgm:presLayoutVars>
          <dgm:chMax val="1"/>
          <dgm:bulletEnabled val="1"/>
        </dgm:presLayoutVars>
      </dgm:prSet>
      <dgm:spPr/>
    </dgm:pt>
    <dgm:pt modelId="{78DB8476-7D05-421B-BE61-AC7D8F76C07E}" type="pres">
      <dgm:prSet presAssocID="{50DA1E4A-2F18-4D94-A12A-DD083BA184FC}" presName="descendantText" presStyleLbl="alignAcc1" presStyleIdx="0" presStyleCnt="3">
        <dgm:presLayoutVars>
          <dgm:bulletEnabled val="1"/>
        </dgm:presLayoutVars>
      </dgm:prSet>
      <dgm:spPr/>
    </dgm:pt>
    <dgm:pt modelId="{F68B1DFF-EA8B-4C93-BB1C-F662AC50D827}" type="pres">
      <dgm:prSet presAssocID="{881B7E7A-2B7F-46F9-B181-726847C905DC}" presName="sp" presStyleCnt="0"/>
      <dgm:spPr/>
    </dgm:pt>
    <dgm:pt modelId="{9130F1A0-CAB0-4A51-96C0-E7661FC5DABF}" type="pres">
      <dgm:prSet presAssocID="{362A6462-5F7E-4CAF-88D5-61D01C8FCF92}" presName="composite" presStyleCnt="0"/>
      <dgm:spPr/>
    </dgm:pt>
    <dgm:pt modelId="{87F97421-F753-4426-AC0F-6B0CC14D4618}" type="pres">
      <dgm:prSet presAssocID="{362A6462-5F7E-4CAF-88D5-61D01C8FCF92}" presName="parentText" presStyleLbl="alignNode1" presStyleIdx="1" presStyleCnt="3" custLinFactNeighborX="0" custLinFactNeighborY="-603">
        <dgm:presLayoutVars>
          <dgm:chMax val="1"/>
          <dgm:bulletEnabled val="1"/>
        </dgm:presLayoutVars>
      </dgm:prSet>
      <dgm:spPr/>
    </dgm:pt>
    <dgm:pt modelId="{CC025B04-E65F-4186-815B-A725CD18202B}" type="pres">
      <dgm:prSet presAssocID="{362A6462-5F7E-4CAF-88D5-61D01C8FCF92}" presName="descendantText" presStyleLbl="alignAcc1" presStyleIdx="1" presStyleCnt="3">
        <dgm:presLayoutVars>
          <dgm:bulletEnabled val="1"/>
        </dgm:presLayoutVars>
      </dgm:prSet>
      <dgm:spPr/>
    </dgm:pt>
    <dgm:pt modelId="{4A204D1E-6A78-4E6A-8997-77126A6A8538}" type="pres">
      <dgm:prSet presAssocID="{3DD84A52-7C2C-436A-8A97-93DE5AFFB811}" presName="sp" presStyleCnt="0"/>
      <dgm:spPr/>
    </dgm:pt>
    <dgm:pt modelId="{4D10C7D3-97E5-478F-B208-DB3E05F902FE}" type="pres">
      <dgm:prSet presAssocID="{691B6AD4-F1A6-4564-8992-EE3A16346113}" presName="composite" presStyleCnt="0"/>
      <dgm:spPr/>
    </dgm:pt>
    <dgm:pt modelId="{FD23C28C-F7B3-4409-A3AF-280243794636}" type="pres">
      <dgm:prSet presAssocID="{691B6AD4-F1A6-4564-8992-EE3A16346113}" presName="parentText" presStyleLbl="alignNode1" presStyleIdx="2" presStyleCnt="3">
        <dgm:presLayoutVars>
          <dgm:chMax val="1"/>
          <dgm:bulletEnabled val="1"/>
        </dgm:presLayoutVars>
      </dgm:prSet>
      <dgm:spPr/>
    </dgm:pt>
    <dgm:pt modelId="{792DA926-A78B-4FEF-B877-73489FE186ED}" type="pres">
      <dgm:prSet presAssocID="{691B6AD4-F1A6-4564-8992-EE3A16346113}" presName="descendantText" presStyleLbl="alignAcc1" presStyleIdx="2" presStyleCnt="3">
        <dgm:presLayoutVars>
          <dgm:bulletEnabled val="1"/>
        </dgm:presLayoutVars>
      </dgm:prSet>
      <dgm:spPr/>
    </dgm:pt>
  </dgm:ptLst>
  <dgm:cxnLst>
    <dgm:cxn modelId="{AE1B1A01-3B70-4837-85AA-21B69384EA04}" type="presOf" srcId="{01FA4C96-39E6-4C8E-9A8F-DD949971A46F}" destId="{1297DB22-0104-4E1D-B2A5-5A32F2C469E5}" srcOrd="0" destOrd="0" presId="urn:microsoft.com/office/officeart/2005/8/layout/chevron2"/>
    <dgm:cxn modelId="{E718DB3C-F2D5-455C-B83B-4DE5380E5138}" srcId="{691B6AD4-F1A6-4564-8992-EE3A16346113}" destId="{6647FDA2-363F-42CC-9CB9-5B30FFB937AE}" srcOrd="1" destOrd="0" parTransId="{BBF1F30D-9BD3-42F9-ADA5-1251602B0E53}" sibTransId="{EEC37BD1-9962-4D11-AF26-CF75E0B758F5}"/>
    <dgm:cxn modelId="{30448E5D-EA73-4DEF-8747-C5D1127B5523}" type="presOf" srcId="{9FE799B5-79D2-4AB3-A34C-670F558B4638}" destId="{CC025B04-E65F-4186-815B-A725CD18202B}" srcOrd="0" destOrd="1" presId="urn:microsoft.com/office/officeart/2005/8/layout/chevron2"/>
    <dgm:cxn modelId="{07BE2C63-A4E5-41D3-9B72-94076FBDC9FD}" srcId="{01FA4C96-39E6-4C8E-9A8F-DD949971A46F}" destId="{362A6462-5F7E-4CAF-88D5-61D01C8FCF92}" srcOrd="1" destOrd="0" parTransId="{BDBBDCF0-CA88-4894-99A3-3AD2973BACD3}" sibTransId="{3DD84A52-7C2C-436A-8A97-93DE5AFFB811}"/>
    <dgm:cxn modelId="{CCF10C8A-B0C2-4478-AA38-073E216834CA}" type="presOf" srcId="{25159944-C1B3-4967-AEE1-06AB8D496486}" destId="{78DB8476-7D05-421B-BE61-AC7D8F76C07E}" srcOrd="0" destOrd="0" presId="urn:microsoft.com/office/officeart/2005/8/layout/chevron2"/>
    <dgm:cxn modelId="{83DFC093-924C-473D-AA53-B9E97BB8F36B}" type="presOf" srcId="{6647FDA2-363F-42CC-9CB9-5B30FFB937AE}" destId="{792DA926-A78B-4FEF-B877-73489FE186ED}" srcOrd="0" destOrd="1" presId="urn:microsoft.com/office/officeart/2005/8/layout/chevron2"/>
    <dgm:cxn modelId="{CE0E1F98-289E-467E-A60A-D95174D8631E}" type="presOf" srcId="{50DA1E4A-2F18-4D94-A12A-DD083BA184FC}" destId="{16E0B07B-3821-493C-B8C5-9EAEAE4A5372}" srcOrd="0" destOrd="0" presId="urn:microsoft.com/office/officeart/2005/8/layout/chevron2"/>
    <dgm:cxn modelId="{C5D9BF98-C96A-40BD-8B56-B607C7271CFA}" type="presOf" srcId="{5C8BD836-C26D-46F3-A5CA-D04EC083EF5B}" destId="{792DA926-A78B-4FEF-B877-73489FE186ED}" srcOrd="0" destOrd="2" presId="urn:microsoft.com/office/officeart/2005/8/layout/chevron2"/>
    <dgm:cxn modelId="{E3F684A2-1F2B-41DA-8A2B-C8790DA11768}" type="presOf" srcId="{362A6462-5F7E-4CAF-88D5-61D01C8FCF92}" destId="{87F97421-F753-4426-AC0F-6B0CC14D4618}" srcOrd="0" destOrd="0" presId="urn:microsoft.com/office/officeart/2005/8/layout/chevron2"/>
    <dgm:cxn modelId="{C325AEA5-B534-4EBF-AB52-A0AC22228966}" type="presOf" srcId="{913F52EF-BFFE-4AAB-A152-16F0C90DBDEB}" destId="{792DA926-A78B-4FEF-B877-73489FE186ED}" srcOrd="0" destOrd="0" presId="urn:microsoft.com/office/officeart/2005/8/layout/chevron2"/>
    <dgm:cxn modelId="{ECADC4B6-9634-4729-B729-71F47D98047F}" srcId="{01FA4C96-39E6-4C8E-9A8F-DD949971A46F}" destId="{50DA1E4A-2F18-4D94-A12A-DD083BA184FC}" srcOrd="0" destOrd="0" parTransId="{CBE0CA63-2551-440E-905C-75E7E26C7549}" sibTransId="{881B7E7A-2B7F-46F9-B181-726847C905DC}"/>
    <dgm:cxn modelId="{22D0F1C4-1EA8-4DFD-A257-A2C25887C77C}" srcId="{362A6462-5F7E-4CAF-88D5-61D01C8FCF92}" destId="{9FE799B5-79D2-4AB3-A34C-670F558B4638}" srcOrd="1" destOrd="0" parTransId="{F0EB9FF7-CE4F-4DA8-AB39-2C9E9233B56D}" sibTransId="{61A3476B-BCA4-4404-ACF0-BA2FD0540D4B}"/>
    <dgm:cxn modelId="{DEEF21C5-9BF4-4C2E-A080-2D7699348F97}" srcId="{01FA4C96-39E6-4C8E-9A8F-DD949971A46F}" destId="{691B6AD4-F1A6-4564-8992-EE3A16346113}" srcOrd="2" destOrd="0" parTransId="{6D1A887C-BA85-478C-B8B2-5F83B77D8331}" sibTransId="{54EC471F-132F-487A-94D0-6F026EAE902C}"/>
    <dgm:cxn modelId="{840E11C8-BF95-4FD9-AB3A-388A8FD2A0E2}" type="presOf" srcId="{CB4707EA-74EC-4EE8-9082-415A0785303F}" destId="{CC025B04-E65F-4186-815B-A725CD18202B}" srcOrd="0" destOrd="0" presId="urn:microsoft.com/office/officeart/2005/8/layout/chevron2"/>
    <dgm:cxn modelId="{1E8C42D3-2866-4B9A-BDA5-D7952AC60DB5}" srcId="{691B6AD4-F1A6-4564-8992-EE3A16346113}" destId="{5C8BD836-C26D-46F3-A5CA-D04EC083EF5B}" srcOrd="2" destOrd="0" parTransId="{9BA70EE6-8B73-42B2-87D2-81632C28C99F}" sibTransId="{703672B7-B724-4239-A84E-88B07A00F35B}"/>
    <dgm:cxn modelId="{7B5ADDD4-FCC0-4021-9DC0-64ED8170D30A}" srcId="{362A6462-5F7E-4CAF-88D5-61D01C8FCF92}" destId="{CB4707EA-74EC-4EE8-9082-415A0785303F}" srcOrd="0" destOrd="0" parTransId="{49A35B4B-70CD-429A-B5C3-5AB739E38C07}" sibTransId="{F6BE97DC-BAC6-450C-9611-9189A5BF8F83}"/>
    <dgm:cxn modelId="{4ED7FEE0-C60A-4414-89A6-52488B80C727}" type="presOf" srcId="{691B6AD4-F1A6-4564-8992-EE3A16346113}" destId="{FD23C28C-F7B3-4409-A3AF-280243794636}" srcOrd="0" destOrd="0" presId="urn:microsoft.com/office/officeart/2005/8/layout/chevron2"/>
    <dgm:cxn modelId="{516E49E8-32DD-4EF9-80C9-862195AC32B6}" srcId="{691B6AD4-F1A6-4564-8992-EE3A16346113}" destId="{913F52EF-BFFE-4AAB-A152-16F0C90DBDEB}" srcOrd="0" destOrd="0" parTransId="{6AD28429-B87B-4D14-8B12-9AB4A56F2559}" sibTransId="{28E70193-14CA-4BC7-805A-C36FB9C3A003}"/>
    <dgm:cxn modelId="{E8334DF0-3EAF-401B-928B-547DD1C23CF9}" srcId="{50DA1E4A-2F18-4D94-A12A-DD083BA184FC}" destId="{25159944-C1B3-4967-AEE1-06AB8D496486}" srcOrd="0" destOrd="0" parTransId="{1E1904EA-BE5B-4635-8020-3E953ACD30B4}" sibTransId="{66EFBBB3-C7DC-40FA-9346-3EBE412EC8C9}"/>
    <dgm:cxn modelId="{E023C4B2-305F-43B9-A58C-4FF40E410365}" type="presParOf" srcId="{1297DB22-0104-4E1D-B2A5-5A32F2C469E5}" destId="{F61E341E-D37A-45D1-949B-14071408F80C}" srcOrd="0" destOrd="0" presId="urn:microsoft.com/office/officeart/2005/8/layout/chevron2"/>
    <dgm:cxn modelId="{6CCD7F6F-EC86-4AB1-8E55-164729628566}" type="presParOf" srcId="{F61E341E-D37A-45D1-949B-14071408F80C}" destId="{16E0B07B-3821-493C-B8C5-9EAEAE4A5372}" srcOrd="0" destOrd="0" presId="urn:microsoft.com/office/officeart/2005/8/layout/chevron2"/>
    <dgm:cxn modelId="{388E22EF-8988-41EB-A8C9-48D358EBB815}" type="presParOf" srcId="{F61E341E-D37A-45D1-949B-14071408F80C}" destId="{78DB8476-7D05-421B-BE61-AC7D8F76C07E}" srcOrd="1" destOrd="0" presId="urn:microsoft.com/office/officeart/2005/8/layout/chevron2"/>
    <dgm:cxn modelId="{D77F3063-5E16-4C66-933F-52DDB9F67340}" type="presParOf" srcId="{1297DB22-0104-4E1D-B2A5-5A32F2C469E5}" destId="{F68B1DFF-EA8B-4C93-BB1C-F662AC50D827}" srcOrd="1" destOrd="0" presId="urn:microsoft.com/office/officeart/2005/8/layout/chevron2"/>
    <dgm:cxn modelId="{66781959-1015-4578-A15C-9E1A89946F02}" type="presParOf" srcId="{1297DB22-0104-4E1D-B2A5-5A32F2C469E5}" destId="{9130F1A0-CAB0-4A51-96C0-E7661FC5DABF}" srcOrd="2" destOrd="0" presId="urn:microsoft.com/office/officeart/2005/8/layout/chevron2"/>
    <dgm:cxn modelId="{4873F569-83A1-4BF5-B001-903ACE66319B}" type="presParOf" srcId="{9130F1A0-CAB0-4A51-96C0-E7661FC5DABF}" destId="{87F97421-F753-4426-AC0F-6B0CC14D4618}" srcOrd="0" destOrd="0" presId="urn:microsoft.com/office/officeart/2005/8/layout/chevron2"/>
    <dgm:cxn modelId="{B2CE2C47-4DB8-4924-B801-AF0088CAF358}" type="presParOf" srcId="{9130F1A0-CAB0-4A51-96C0-E7661FC5DABF}" destId="{CC025B04-E65F-4186-815B-A725CD18202B}" srcOrd="1" destOrd="0" presId="urn:microsoft.com/office/officeart/2005/8/layout/chevron2"/>
    <dgm:cxn modelId="{BAA0DF31-43AA-4B8D-A052-11445EF4758A}" type="presParOf" srcId="{1297DB22-0104-4E1D-B2A5-5A32F2C469E5}" destId="{4A204D1E-6A78-4E6A-8997-77126A6A8538}" srcOrd="3" destOrd="0" presId="urn:microsoft.com/office/officeart/2005/8/layout/chevron2"/>
    <dgm:cxn modelId="{E410F21F-9FCC-4733-9D0E-709D7ED99E51}" type="presParOf" srcId="{1297DB22-0104-4E1D-B2A5-5A32F2C469E5}" destId="{4D10C7D3-97E5-478F-B208-DB3E05F902FE}" srcOrd="4" destOrd="0" presId="urn:microsoft.com/office/officeart/2005/8/layout/chevron2"/>
    <dgm:cxn modelId="{CED34BD2-AFD0-41B1-A71C-8B4FD37F8E9A}" type="presParOf" srcId="{4D10C7D3-97E5-478F-B208-DB3E05F902FE}" destId="{FD23C28C-F7B3-4409-A3AF-280243794636}" srcOrd="0" destOrd="0" presId="urn:microsoft.com/office/officeart/2005/8/layout/chevron2"/>
    <dgm:cxn modelId="{255B26B9-FFB5-4403-A507-02239769864D}" type="presParOf" srcId="{4D10C7D3-97E5-478F-B208-DB3E05F902FE}" destId="{792DA926-A78B-4FEF-B877-73489FE186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FA4C96-39E6-4C8E-9A8F-DD949971A46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50DA1E4A-2F18-4D94-A12A-DD083BA184FC}">
      <dgm:prSet phldrT="[Text]"/>
      <dgm:spPr/>
      <dgm:t>
        <a:bodyPr/>
        <a:lstStyle/>
        <a:p>
          <a:r>
            <a:rPr lang="en-GB" dirty="0"/>
            <a:t> Monitoring </a:t>
          </a:r>
        </a:p>
      </dgm:t>
    </dgm:pt>
    <dgm:pt modelId="{CBE0CA63-2551-440E-905C-75E7E26C7549}" type="parTrans" cxnId="{ECADC4B6-9634-4729-B729-71F47D98047F}">
      <dgm:prSet/>
      <dgm:spPr/>
      <dgm:t>
        <a:bodyPr/>
        <a:lstStyle/>
        <a:p>
          <a:endParaRPr lang="en-GB"/>
        </a:p>
      </dgm:t>
    </dgm:pt>
    <dgm:pt modelId="{881B7E7A-2B7F-46F9-B181-726847C905DC}" type="sibTrans" cxnId="{ECADC4B6-9634-4729-B729-71F47D98047F}">
      <dgm:prSet/>
      <dgm:spPr/>
      <dgm:t>
        <a:bodyPr/>
        <a:lstStyle/>
        <a:p>
          <a:endParaRPr lang="en-GB"/>
        </a:p>
      </dgm:t>
    </dgm:pt>
    <dgm:pt modelId="{25159944-C1B3-4967-AEE1-06AB8D496486}">
      <dgm:prSet phldrT="[Text]" custT="1"/>
      <dgm:spPr/>
      <dgm:t>
        <a:bodyPr/>
        <a:lstStyle/>
        <a:p>
          <a:r>
            <a:rPr lang="en-GB" sz="1600" dirty="0"/>
            <a:t>Activity by centre for those engaging with the Proctor Team model will be collated by NHSBT and reported to the Proctor Team Core Group (6 weekly) and LDLT Project Board (quarterly) </a:t>
          </a:r>
          <a:endParaRPr lang="en-GB" sz="1600" b="1" dirty="0"/>
        </a:p>
      </dgm:t>
    </dgm:pt>
    <dgm:pt modelId="{1E1904EA-BE5B-4635-8020-3E953ACD30B4}" type="parTrans" cxnId="{E8334DF0-3EAF-401B-928B-547DD1C23CF9}">
      <dgm:prSet/>
      <dgm:spPr/>
      <dgm:t>
        <a:bodyPr/>
        <a:lstStyle/>
        <a:p>
          <a:endParaRPr lang="en-GB"/>
        </a:p>
      </dgm:t>
    </dgm:pt>
    <dgm:pt modelId="{66EFBBB3-C7DC-40FA-9346-3EBE412EC8C9}" type="sibTrans" cxnId="{E8334DF0-3EAF-401B-928B-547DD1C23CF9}">
      <dgm:prSet/>
      <dgm:spPr/>
      <dgm:t>
        <a:bodyPr/>
        <a:lstStyle/>
        <a:p>
          <a:endParaRPr lang="en-GB"/>
        </a:p>
      </dgm:t>
    </dgm:pt>
    <dgm:pt modelId="{362A6462-5F7E-4CAF-88D5-61D01C8FCF92}">
      <dgm:prSet phldrT="[Text]" custT="1"/>
      <dgm:spPr/>
      <dgm:t>
        <a:bodyPr/>
        <a:lstStyle/>
        <a:p>
          <a:r>
            <a:rPr lang="en-GB" sz="1600" dirty="0"/>
            <a:t>Queries or concerns</a:t>
          </a:r>
        </a:p>
      </dgm:t>
    </dgm:pt>
    <dgm:pt modelId="{BDBBDCF0-CA88-4894-99A3-3AD2973BACD3}" type="parTrans" cxnId="{07BE2C63-A4E5-41D3-9B72-94076FBDC9FD}">
      <dgm:prSet/>
      <dgm:spPr/>
      <dgm:t>
        <a:bodyPr/>
        <a:lstStyle/>
        <a:p>
          <a:endParaRPr lang="en-GB"/>
        </a:p>
      </dgm:t>
    </dgm:pt>
    <dgm:pt modelId="{3DD84A52-7C2C-436A-8A97-93DE5AFFB811}" type="sibTrans" cxnId="{07BE2C63-A4E5-41D3-9B72-94076FBDC9FD}">
      <dgm:prSet/>
      <dgm:spPr/>
      <dgm:t>
        <a:bodyPr/>
        <a:lstStyle/>
        <a:p>
          <a:endParaRPr lang="en-GB"/>
        </a:p>
      </dgm:t>
    </dgm:pt>
    <dgm:pt modelId="{9FE799B5-79D2-4AB3-A34C-670F558B4638}">
      <dgm:prSet phldrT="[Text]" custT="1"/>
      <dgm:spPr/>
      <dgm:t>
        <a:bodyPr/>
        <a:lstStyle/>
        <a:p>
          <a:r>
            <a:rPr lang="en-GB" sz="1600" dirty="0"/>
            <a:t>Please email Derek Manas, OTDT Medical Director and/or Lisa Burnapp, Associate Medical Director via </a:t>
          </a:r>
          <a:r>
            <a:rPr lang="en-GB" sz="1600" dirty="0">
              <a:hlinkClick xmlns:r="http://schemas.openxmlformats.org/officeDocument/2006/relationships" r:id="rId1"/>
            </a:rPr>
            <a:t>MDOfficePAs@nhsbt.nhs.uk</a:t>
          </a:r>
          <a:r>
            <a:rPr lang="en-GB" sz="1600" dirty="0"/>
            <a:t> if you have a query or concern related to this project and or need </a:t>
          </a:r>
          <a:r>
            <a:rPr lang="en-GB" sz="1600" b="0" dirty="0"/>
            <a:t>further advice or support</a:t>
          </a:r>
        </a:p>
      </dgm:t>
    </dgm:pt>
    <dgm:pt modelId="{F0EB9FF7-CE4F-4DA8-AB39-2C9E9233B56D}" type="parTrans" cxnId="{22D0F1C4-1EA8-4DFD-A257-A2C25887C77C}">
      <dgm:prSet/>
      <dgm:spPr/>
      <dgm:t>
        <a:bodyPr/>
        <a:lstStyle/>
        <a:p>
          <a:endParaRPr lang="en-GB"/>
        </a:p>
      </dgm:t>
    </dgm:pt>
    <dgm:pt modelId="{61A3476B-BCA4-4404-ACF0-BA2FD0540D4B}" type="sibTrans" cxnId="{22D0F1C4-1EA8-4DFD-A257-A2C25887C77C}">
      <dgm:prSet/>
      <dgm:spPr/>
      <dgm:t>
        <a:bodyPr/>
        <a:lstStyle/>
        <a:p>
          <a:endParaRPr lang="en-GB"/>
        </a:p>
      </dgm:t>
    </dgm:pt>
    <dgm:pt modelId="{691B6AD4-F1A6-4564-8992-EE3A16346113}">
      <dgm:prSet phldrT="[Text]"/>
      <dgm:spPr/>
      <dgm:t>
        <a:bodyPr/>
        <a:lstStyle/>
        <a:p>
          <a:r>
            <a:rPr lang="en-GB" dirty="0"/>
            <a:t>Other resources</a:t>
          </a:r>
        </a:p>
      </dgm:t>
    </dgm:pt>
    <dgm:pt modelId="{6D1A887C-BA85-478C-B8B2-5F83B77D8331}" type="parTrans" cxnId="{DEEF21C5-9BF4-4C2E-A080-2D7699348F97}">
      <dgm:prSet/>
      <dgm:spPr/>
      <dgm:t>
        <a:bodyPr/>
        <a:lstStyle/>
        <a:p>
          <a:endParaRPr lang="en-GB"/>
        </a:p>
      </dgm:t>
    </dgm:pt>
    <dgm:pt modelId="{54EC471F-132F-487A-94D0-6F026EAE902C}" type="sibTrans" cxnId="{DEEF21C5-9BF4-4C2E-A080-2D7699348F97}">
      <dgm:prSet/>
      <dgm:spPr/>
      <dgm:t>
        <a:bodyPr/>
        <a:lstStyle/>
        <a:p>
          <a:endParaRPr lang="en-GB"/>
        </a:p>
      </dgm:t>
    </dgm:pt>
    <dgm:pt modelId="{B48B5A0B-8BBE-4230-8FB2-2495DF4BD4C9}">
      <dgm:prSet phldrT="[Tex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p>
      </dgm:t>
    </dgm:pt>
    <dgm:pt modelId="{CD077434-147D-4705-BD35-FA7548CFB24B}" type="parTrans" cxnId="{664F537E-BE9C-485D-ABC0-FE6FA7BF4ED8}">
      <dgm:prSet/>
      <dgm:spPr/>
      <dgm:t>
        <a:bodyPr/>
        <a:lstStyle/>
        <a:p>
          <a:endParaRPr lang="en-GB"/>
        </a:p>
      </dgm:t>
    </dgm:pt>
    <dgm:pt modelId="{AE105B9B-C16F-43DB-9A29-9C4301AA0AD3}" type="sibTrans" cxnId="{664F537E-BE9C-485D-ABC0-FE6FA7BF4ED8}">
      <dgm:prSet/>
      <dgm:spPr/>
      <dgm:t>
        <a:bodyPr/>
        <a:lstStyle/>
        <a:p>
          <a:endParaRPr lang="en-GB"/>
        </a:p>
      </dgm:t>
    </dgm:pt>
    <dgm:pt modelId="{F9A7DE42-E893-4EC6-B5C0-1F3887473FDE}">
      <dgm:prSet phldrT="[Tex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dirty="0"/>
        </a:p>
      </dgm:t>
    </dgm:pt>
    <dgm:pt modelId="{2DDF40CD-CB8C-42CF-B842-2174F62666F4}" type="parTrans" cxnId="{9E8FDFA4-182B-4D04-BF6E-5E3499524FCE}">
      <dgm:prSet/>
      <dgm:spPr/>
      <dgm:t>
        <a:bodyPr/>
        <a:lstStyle/>
        <a:p>
          <a:endParaRPr lang="en-GB"/>
        </a:p>
      </dgm:t>
    </dgm:pt>
    <dgm:pt modelId="{03D83072-E73C-441F-8BD6-F55169BCA59E}" type="sibTrans" cxnId="{9E8FDFA4-182B-4D04-BF6E-5E3499524FCE}">
      <dgm:prSet/>
      <dgm:spPr/>
      <dgm:t>
        <a:bodyPr/>
        <a:lstStyle/>
        <a:p>
          <a:endParaRPr lang="en-GB"/>
        </a:p>
      </dgm:t>
    </dgm:pt>
    <dgm:pt modelId="{E48BE004-DB7F-4487-8C03-708450417146}">
      <dgm:prSet phldrT="[Text]" custT="1"/>
      <dgm:spPr/>
      <dgm:t>
        <a:bodyPr/>
        <a:lstStyle/>
        <a:p>
          <a:r>
            <a:rPr lang="en-GB" sz="1600" dirty="0"/>
            <a:t>Please refer to last slide in this pack for a resource list to support the LDLT programme</a:t>
          </a:r>
          <a:endParaRPr lang="en-GB" sz="1600" b="0" dirty="0"/>
        </a:p>
      </dgm:t>
    </dgm:pt>
    <dgm:pt modelId="{884C90CD-6868-4A07-8C83-FDE8B7DD7BC0}" type="parTrans" cxnId="{0823C2F8-AB91-4EAB-A5E9-926BAAD7BB2F}">
      <dgm:prSet/>
      <dgm:spPr/>
      <dgm:t>
        <a:bodyPr/>
        <a:lstStyle/>
        <a:p>
          <a:endParaRPr lang="en-GB"/>
        </a:p>
      </dgm:t>
    </dgm:pt>
    <dgm:pt modelId="{92FF37B2-3A4B-467E-A381-FF57D747A1DE}" type="sibTrans" cxnId="{0823C2F8-AB91-4EAB-A5E9-926BAAD7BB2F}">
      <dgm:prSet/>
      <dgm:spPr/>
      <dgm:t>
        <a:bodyPr/>
        <a:lstStyle/>
        <a:p>
          <a:endParaRPr lang="en-GB"/>
        </a:p>
      </dgm:t>
    </dgm:pt>
    <dgm:pt modelId="{1297DB22-0104-4E1D-B2A5-5A32F2C469E5}" type="pres">
      <dgm:prSet presAssocID="{01FA4C96-39E6-4C8E-9A8F-DD949971A46F}" presName="linearFlow" presStyleCnt="0">
        <dgm:presLayoutVars>
          <dgm:dir/>
          <dgm:animLvl val="lvl"/>
          <dgm:resizeHandles val="exact"/>
        </dgm:presLayoutVars>
      </dgm:prSet>
      <dgm:spPr/>
    </dgm:pt>
    <dgm:pt modelId="{F61E341E-D37A-45D1-949B-14071408F80C}" type="pres">
      <dgm:prSet presAssocID="{50DA1E4A-2F18-4D94-A12A-DD083BA184FC}" presName="composite" presStyleCnt="0"/>
      <dgm:spPr/>
    </dgm:pt>
    <dgm:pt modelId="{16E0B07B-3821-493C-B8C5-9EAEAE4A5372}" type="pres">
      <dgm:prSet presAssocID="{50DA1E4A-2F18-4D94-A12A-DD083BA184FC}" presName="parentText" presStyleLbl="alignNode1" presStyleIdx="0" presStyleCnt="3">
        <dgm:presLayoutVars>
          <dgm:chMax val="1"/>
          <dgm:bulletEnabled val="1"/>
        </dgm:presLayoutVars>
      </dgm:prSet>
      <dgm:spPr/>
    </dgm:pt>
    <dgm:pt modelId="{78DB8476-7D05-421B-BE61-AC7D8F76C07E}" type="pres">
      <dgm:prSet presAssocID="{50DA1E4A-2F18-4D94-A12A-DD083BA184FC}" presName="descendantText" presStyleLbl="alignAcc1" presStyleIdx="0" presStyleCnt="3">
        <dgm:presLayoutVars>
          <dgm:bulletEnabled val="1"/>
        </dgm:presLayoutVars>
      </dgm:prSet>
      <dgm:spPr/>
    </dgm:pt>
    <dgm:pt modelId="{F68B1DFF-EA8B-4C93-BB1C-F662AC50D827}" type="pres">
      <dgm:prSet presAssocID="{881B7E7A-2B7F-46F9-B181-726847C905DC}" presName="sp" presStyleCnt="0"/>
      <dgm:spPr/>
    </dgm:pt>
    <dgm:pt modelId="{9130F1A0-CAB0-4A51-96C0-E7661FC5DABF}" type="pres">
      <dgm:prSet presAssocID="{362A6462-5F7E-4CAF-88D5-61D01C8FCF92}" presName="composite" presStyleCnt="0"/>
      <dgm:spPr/>
    </dgm:pt>
    <dgm:pt modelId="{87F97421-F753-4426-AC0F-6B0CC14D4618}" type="pres">
      <dgm:prSet presAssocID="{362A6462-5F7E-4CAF-88D5-61D01C8FCF92}" presName="parentText" presStyleLbl="alignNode1" presStyleIdx="1" presStyleCnt="3" custScaleY="124187">
        <dgm:presLayoutVars>
          <dgm:chMax val="1"/>
          <dgm:bulletEnabled val="1"/>
        </dgm:presLayoutVars>
      </dgm:prSet>
      <dgm:spPr/>
    </dgm:pt>
    <dgm:pt modelId="{CC025B04-E65F-4186-815B-A725CD18202B}" type="pres">
      <dgm:prSet presAssocID="{362A6462-5F7E-4CAF-88D5-61D01C8FCF92}" presName="descendantText" presStyleLbl="alignAcc1" presStyleIdx="1" presStyleCnt="3" custScaleY="134324">
        <dgm:presLayoutVars>
          <dgm:bulletEnabled val="1"/>
        </dgm:presLayoutVars>
      </dgm:prSet>
      <dgm:spPr/>
    </dgm:pt>
    <dgm:pt modelId="{4A204D1E-6A78-4E6A-8997-77126A6A8538}" type="pres">
      <dgm:prSet presAssocID="{3DD84A52-7C2C-436A-8A97-93DE5AFFB811}" presName="sp" presStyleCnt="0"/>
      <dgm:spPr/>
    </dgm:pt>
    <dgm:pt modelId="{4D10C7D3-97E5-478F-B208-DB3E05F902FE}" type="pres">
      <dgm:prSet presAssocID="{691B6AD4-F1A6-4564-8992-EE3A16346113}" presName="composite" presStyleCnt="0"/>
      <dgm:spPr/>
    </dgm:pt>
    <dgm:pt modelId="{FD23C28C-F7B3-4409-A3AF-280243794636}" type="pres">
      <dgm:prSet presAssocID="{691B6AD4-F1A6-4564-8992-EE3A16346113}" presName="parentText" presStyleLbl="alignNode1" presStyleIdx="2" presStyleCnt="3">
        <dgm:presLayoutVars>
          <dgm:chMax val="1"/>
          <dgm:bulletEnabled val="1"/>
        </dgm:presLayoutVars>
      </dgm:prSet>
      <dgm:spPr/>
    </dgm:pt>
    <dgm:pt modelId="{792DA926-A78B-4FEF-B877-73489FE186ED}" type="pres">
      <dgm:prSet presAssocID="{691B6AD4-F1A6-4564-8992-EE3A16346113}" presName="descendantText" presStyleLbl="alignAcc1" presStyleIdx="2" presStyleCnt="3" custScaleY="110662">
        <dgm:presLayoutVars>
          <dgm:bulletEnabled val="1"/>
        </dgm:presLayoutVars>
      </dgm:prSet>
      <dgm:spPr/>
    </dgm:pt>
  </dgm:ptLst>
  <dgm:cxnLst>
    <dgm:cxn modelId="{AE1B1A01-3B70-4837-85AA-21B69384EA04}" type="presOf" srcId="{01FA4C96-39E6-4C8E-9A8F-DD949971A46F}" destId="{1297DB22-0104-4E1D-B2A5-5A32F2C469E5}" srcOrd="0" destOrd="0" presId="urn:microsoft.com/office/officeart/2005/8/layout/chevron2"/>
    <dgm:cxn modelId="{B53F7038-01C9-44AE-B4E7-A57ECBD6962E}" type="presOf" srcId="{F9A7DE42-E893-4EC6-B5C0-1F3887473FDE}" destId="{792DA926-A78B-4FEF-B877-73489FE186ED}" srcOrd="0" destOrd="2" presId="urn:microsoft.com/office/officeart/2005/8/layout/chevron2"/>
    <dgm:cxn modelId="{30448E5D-EA73-4DEF-8747-C5D1127B5523}" type="presOf" srcId="{9FE799B5-79D2-4AB3-A34C-670F558B4638}" destId="{CC025B04-E65F-4186-815B-A725CD18202B}" srcOrd="0" destOrd="0" presId="urn:microsoft.com/office/officeart/2005/8/layout/chevron2"/>
    <dgm:cxn modelId="{07BE2C63-A4E5-41D3-9B72-94076FBDC9FD}" srcId="{01FA4C96-39E6-4C8E-9A8F-DD949971A46F}" destId="{362A6462-5F7E-4CAF-88D5-61D01C8FCF92}" srcOrd="1" destOrd="0" parTransId="{BDBBDCF0-CA88-4894-99A3-3AD2973BACD3}" sibTransId="{3DD84A52-7C2C-436A-8A97-93DE5AFFB811}"/>
    <dgm:cxn modelId="{F3301979-5412-41D4-A1B4-3C22EC8559B9}" type="presOf" srcId="{B48B5A0B-8BBE-4230-8FB2-2495DF4BD4C9}" destId="{792DA926-A78B-4FEF-B877-73489FE186ED}" srcOrd="0" destOrd="0" presId="urn:microsoft.com/office/officeart/2005/8/layout/chevron2"/>
    <dgm:cxn modelId="{664F537E-BE9C-485D-ABC0-FE6FA7BF4ED8}" srcId="{691B6AD4-F1A6-4564-8992-EE3A16346113}" destId="{B48B5A0B-8BBE-4230-8FB2-2495DF4BD4C9}" srcOrd="0" destOrd="0" parTransId="{CD077434-147D-4705-BD35-FA7548CFB24B}" sibTransId="{AE105B9B-C16F-43DB-9A29-9C4301AA0AD3}"/>
    <dgm:cxn modelId="{28A04681-7303-4A1A-8C9A-3F35D9155E81}" type="presOf" srcId="{E48BE004-DB7F-4487-8C03-708450417146}" destId="{792DA926-A78B-4FEF-B877-73489FE186ED}" srcOrd="0" destOrd="1" presId="urn:microsoft.com/office/officeart/2005/8/layout/chevron2"/>
    <dgm:cxn modelId="{CCF10C8A-B0C2-4478-AA38-073E216834CA}" type="presOf" srcId="{25159944-C1B3-4967-AEE1-06AB8D496486}" destId="{78DB8476-7D05-421B-BE61-AC7D8F76C07E}" srcOrd="0" destOrd="0" presId="urn:microsoft.com/office/officeart/2005/8/layout/chevron2"/>
    <dgm:cxn modelId="{CE0E1F98-289E-467E-A60A-D95174D8631E}" type="presOf" srcId="{50DA1E4A-2F18-4D94-A12A-DD083BA184FC}" destId="{16E0B07B-3821-493C-B8C5-9EAEAE4A5372}" srcOrd="0" destOrd="0" presId="urn:microsoft.com/office/officeart/2005/8/layout/chevron2"/>
    <dgm:cxn modelId="{E3F684A2-1F2B-41DA-8A2B-C8790DA11768}" type="presOf" srcId="{362A6462-5F7E-4CAF-88D5-61D01C8FCF92}" destId="{87F97421-F753-4426-AC0F-6B0CC14D4618}" srcOrd="0" destOrd="0" presId="urn:microsoft.com/office/officeart/2005/8/layout/chevron2"/>
    <dgm:cxn modelId="{9E8FDFA4-182B-4D04-BF6E-5E3499524FCE}" srcId="{691B6AD4-F1A6-4564-8992-EE3A16346113}" destId="{F9A7DE42-E893-4EC6-B5C0-1F3887473FDE}" srcOrd="2" destOrd="0" parTransId="{2DDF40CD-CB8C-42CF-B842-2174F62666F4}" sibTransId="{03D83072-E73C-441F-8BD6-F55169BCA59E}"/>
    <dgm:cxn modelId="{ECADC4B6-9634-4729-B729-71F47D98047F}" srcId="{01FA4C96-39E6-4C8E-9A8F-DD949971A46F}" destId="{50DA1E4A-2F18-4D94-A12A-DD083BA184FC}" srcOrd="0" destOrd="0" parTransId="{CBE0CA63-2551-440E-905C-75E7E26C7549}" sibTransId="{881B7E7A-2B7F-46F9-B181-726847C905DC}"/>
    <dgm:cxn modelId="{22D0F1C4-1EA8-4DFD-A257-A2C25887C77C}" srcId="{362A6462-5F7E-4CAF-88D5-61D01C8FCF92}" destId="{9FE799B5-79D2-4AB3-A34C-670F558B4638}" srcOrd="0" destOrd="0" parTransId="{F0EB9FF7-CE4F-4DA8-AB39-2C9E9233B56D}" sibTransId="{61A3476B-BCA4-4404-ACF0-BA2FD0540D4B}"/>
    <dgm:cxn modelId="{DEEF21C5-9BF4-4C2E-A080-2D7699348F97}" srcId="{01FA4C96-39E6-4C8E-9A8F-DD949971A46F}" destId="{691B6AD4-F1A6-4564-8992-EE3A16346113}" srcOrd="2" destOrd="0" parTransId="{6D1A887C-BA85-478C-B8B2-5F83B77D8331}" sibTransId="{54EC471F-132F-487A-94D0-6F026EAE902C}"/>
    <dgm:cxn modelId="{4ED7FEE0-C60A-4414-89A6-52488B80C727}" type="presOf" srcId="{691B6AD4-F1A6-4564-8992-EE3A16346113}" destId="{FD23C28C-F7B3-4409-A3AF-280243794636}" srcOrd="0" destOrd="0" presId="urn:microsoft.com/office/officeart/2005/8/layout/chevron2"/>
    <dgm:cxn modelId="{E8334DF0-3EAF-401B-928B-547DD1C23CF9}" srcId="{50DA1E4A-2F18-4D94-A12A-DD083BA184FC}" destId="{25159944-C1B3-4967-AEE1-06AB8D496486}" srcOrd="0" destOrd="0" parTransId="{1E1904EA-BE5B-4635-8020-3E953ACD30B4}" sibTransId="{66EFBBB3-C7DC-40FA-9346-3EBE412EC8C9}"/>
    <dgm:cxn modelId="{0823C2F8-AB91-4EAB-A5E9-926BAAD7BB2F}" srcId="{691B6AD4-F1A6-4564-8992-EE3A16346113}" destId="{E48BE004-DB7F-4487-8C03-708450417146}" srcOrd="1" destOrd="0" parTransId="{884C90CD-6868-4A07-8C83-FDE8B7DD7BC0}" sibTransId="{92FF37B2-3A4B-467E-A381-FF57D747A1DE}"/>
    <dgm:cxn modelId="{E023C4B2-305F-43B9-A58C-4FF40E410365}" type="presParOf" srcId="{1297DB22-0104-4E1D-B2A5-5A32F2C469E5}" destId="{F61E341E-D37A-45D1-949B-14071408F80C}" srcOrd="0" destOrd="0" presId="urn:microsoft.com/office/officeart/2005/8/layout/chevron2"/>
    <dgm:cxn modelId="{6CCD7F6F-EC86-4AB1-8E55-164729628566}" type="presParOf" srcId="{F61E341E-D37A-45D1-949B-14071408F80C}" destId="{16E0B07B-3821-493C-B8C5-9EAEAE4A5372}" srcOrd="0" destOrd="0" presId="urn:microsoft.com/office/officeart/2005/8/layout/chevron2"/>
    <dgm:cxn modelId="{388E22EF-8988-41EB-A8C9-48D358EBB815}" type="presParOf" srcId="{F61E341E-D37A-45D1-949B-14071408F80C}" destId="{78DB8476-7D05-421B-BE61-AC7D8F76C07E}" srcOrd="1" destOrd="0" presId="urn:microsoft.com/office/officeart/2005/8/layout/chevron2"/>
    <dgm:cxn modelId="{D77F3063-5E16-4C66-933F-52DDB9F67340}" type="presParOf" srcId="{1297DB22-0104-4E1D-B2A5-5A32F2C469E5}" destId="{F68B1DFF-EA8B-4C93-BB1C-F662AC50D827}" srcOrd="1" destOrd="0" presId="urn:microsoft.com/office/officeart/2005/8/layout/chevron2"/>
    <dgm:cxn modelId="{66781959-1015-4578-A15C-9E1A89946F02}" type="presParOf" srcId="{1297DB22-0104-4E1D-B2A5-5A32F2C469E5}" destId="{9130F1A0-CAB0-4A51-96C0-E7661FC5DABF}" srcOrd="2" destOrd="0" presId="urn:microsoft.com/office/officeart/2005/8/layout/chevron2"/>
    <dgm:cxn modelId="{4873F569-83A1-4BF5-B001-903ACE66319B}" type="presParOf" srcId="{9130F1A0-CAB0-4A51-96C0-E7661FC5DABF}" destId="{87F97421-F753-4426-AC0F-6B0CC14D4618}" srcOrd="0" destOrd="0" presId="urn:microsoft.com/office/officeart/2005/8/layout/chevron2"/>
    <dgm:cxn modelId="{B2CE2C47-4DB8-4924-B801-AF0088CAF358}" type="presParOf" srcId="{9130F1A0-CAB0-4A51-96C0-E7661FC5DABF}" destId="{CC025B04-E65F-4186-815B-A725CD18202B}" srcOrd="1" destOrd="0" presId="urn:microsoft.com/office/officeart/2005/8/layout/chevron2"/>
    <dgm:cxn modelId="{BAA0DF31-43AA-4B8D-A052-11445EF4758A}" type="presParOf" srcId="{1297DB22-0104-4E1D-B2A5-5A32F2C469E5}" destId="{4A204D1E-6A78-4E6A-8997-77126A6A8538}" srcOrd="3" destOrd="0" presId="urn:microsoft.com/office/officeart/2005/8/layout/chevron2"/>
    <dgm:cxn modelId="{E410F21F-9FCC-4733-9D0E-709D7ED99E51}" type="presParOf" srcId="{1297DB22-0104-4E1D-B2A5-5A32F2C469E5}" destId="{4D10C7D3-97E5-478F-B208-DB3E05F902FE}" srcOrd="4" destOrd="0" presId="urn:microsoft.com/office/officeart/2005/8/layout/chevron2"/>
    <dgm:cxn modelId="{CED34BD2-AFD0-41B1-A71C-8B4FD37F8E9A}" type="presParOf" srcId="{4D10C7D3-97E5-478F-B208-DB3E05F902FE}" destId="{FD23C28C-F7B3-4409-A3AF-280243794636}" srcOrd="0" destOrd="0" presId="urn:microsoft.com/office/officeart/2005/8/layout/chevron2"/>
    <dgm:cxn modelId="{255B26B9-FFB5-4403-A507-02239769864D}" type="presParOf" srcId="{4D10C7D3-97E5-478F-B208-DB3E05F902FE}" destId="{792DA926-A78B-4FEF-B877-73489FE186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07B-3821-493C-B8C5-9EAEAE4A5372}">
      <dsp:nvSpPr>
        <dsp:cNvPr id="0" name=""/>
        <dsp:cNvSpPr/>
      </dsp:nvSpPr>
      <dsp:spPr>
        <a:xfrm rot="5400000">
          <a:off x="-258577" y="262872"/>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Informing Recipients and Donors </a:t>
          </a:r>
        </a:p>
        <a:p>
          <a:pPr marL="0" lvl="0" indent="0" algn="ctr" defTabSz="622300">
            <a:lnSpc>
              <a:spcPct val="90000"/>
            </a:lnSpc>
            <a:spcBef>
              <a:spcPct val="0"/>
            </a:spcBef>
            <a:spcAft>
              <a:spcPct val="35000"/>
            </a:spcAft>
            <a:buNone/>
          </a:pPr>
          <a:r>
            <a:rPr lang="en-GB" sz="1400" kern="1200" dirty="0"/>
            <a:t>1</a:t>
          </a:r>
        </a:p>
      </dsp:txBody>
      <dsp:txXfrm rot="-5400000">
        <a:off x="1" y="607641"/>
        <a:ext cx="1206694" cy="517155"/>
      </dsp:txXfrm>
    </dsp:sp>
    <dsp:sp modelId="{78DB8476-7D05-421B-BE61-AC7D8F76C07E}">
      <dsp:nvSpPr>
        <dsp:cNvPr id="0" name=""/>
        <dsp:cNvSpPr/>
      </dsp:nvSpPr>
      <dsp:spPr>
        <a:xfrm rot="5400000">
          <a:off x="5300601" y="-4089611"/>
          <a:ext cx="1121091"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Recipient pathway is the same as for directed living donor liver transplantation (LDLT) with recipients made aware that non-directed altruistic donation LDLT may be one of a range of options offered to them once they are registered on the transplant list, including Proctor Team arrangements</a:t>
          </a:r>
        </a:p>
        <a:p>
          <a:pPr marL="114300" lvl="1" indent="-114300" algn="l" defTabSz="622300">
            <a:lnSpc>
              <a:spcPct val="90000"/>
            </a:lnSpc>
            <a:spcBef>
              <a:spcPct val="0"/>
            </a:spcBef>
            <a:spcAft>
              <a:spcPct val="15000"/>
            </a:spcAft>
            <a:buChar char="•"/>
          </a:pPr>
          <a:r>
            <a:rPr lang="en-GB" sz="1400" kern="1200" dirty="0"/>
            <a:t>Access donor and recipient information about LDLT to inform discussions with recipients and potential donors here </a:t>
          </a:r>
          <a:r>
            <a:rPr lang="en-GB" sz="1400" kern="1200" dirty="0">
              <a:hlinkClick xmlns:r="http://schemas.openxmlformats.org/officeDocument/2006/relationships" r:id="rId1"/>
            </a:rPr>
            <a:t>https://www.organdonation.nhs.uk/become-a-living-donor/donating-part-of-your-liver/</a:t>
          </a:r>
          <a:r>
            <a:rPr lang="en-GB" sz="1400" kern="1200" dirty="0"/>
            <a:t> </a:t>
          </a:r>
        </a:p>
      </dsp:txBody>
      <dsp:txXfrm rot="-5400000">
        <a:off x="1206695" y="59022"/>
        <a:ext cx="9254178" cy="1011637"/>
      </dsp:txXfrm>
    </dsp:sp>
    <dsp:sp modelId="{87F97421-F753-4426-AC0F-6B0CC14D4618}">
      <dsp:nvSpPr>
        <dsp:cNvPr id="0" name=""/>
        <dsp:cNvSpPr/>
      </dsp:nvSpPr>
      <dsp:spPr>
        <a:xfrm rot="5400000">
          <a:off x="-258577" y="1783743"/>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LT Centre Preferences</a:t>
          </a:r>
        </a:p>
        <a:p>
          <a:pPr marL="0" lvl="0" indent="0" algn="ctr" defTabSz="622300">
            <a:lnSpc>
              <a:spcPct val="90000"/>
            </a:lnSpc>
            <a:spcBef>
              <a:spcPct val="0"/>
            </a:spcBef>
            <a:spcAft>
              <a:spcPct val="35000"/>
            </a:spcAft>
            <a:buNone/>
          </a:pPr>
          <a:r>
            <a:rPr lang="en-GB" sz="1400" kern="1200" dirty="0"/>
            <a:t>2</a:t>
          </a:r>
        </a:p>
      </dsp:txBody>
      <dsp:txXfrm rot="-5400000">
        <a:off x="1" y="2128512"/>
        <a:ext cx="1206694" cy="517155"/>
      </dsp:txXfrm>
    </dsp:sp>
    <dsp:sp modelId="{CC025B04-E65F-4186-815B-A725CD18202B}">
      <dsp:nvSpPr>
        <dsp:cNvPr id="0" name=""/>
        <dsp:cNvSpPr/>
      </dsp:nvSpPr>
      <dsp:spPr>
        <a:xfrm rot="5400000">
          <a:off x="5300896" y="-2558640"/>
          <a:ext cx="1120502"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b="0" kern="1200" dirty="0"/>
            <a:t>All liver transplant (LT) centres (surgical LDLT or not) to register with NHSBT if they wish to be involved in the assessment of non-directed altruistic donors (NDAD) and/or are willing to receive offers of NDAD lobes of liver for suitable recipients</a:t>
          </a:r>
        </a:p>
        <a:p>
          <a:pPr marL="114300" lvl="1" indent="-114300" algn="l" defTabSz="622300">
            <a:lnSpc>
              <a:spcPct val="90000"/>
            </a:lnSpc>
            <a:spcBef>
              <a:spcPct val="0"/>
            </a:spcBef>
            <a:spcAft>
              <a:spcPct val="15000"/>
            </a:spcAft>
            <a:buChar char="•"/>
          </a:pPr>
          <a:r>
            <a:rPr lang="en-GB" sz="1400" b="0" kern="1200" dirty="0"/>
            <a:t>NHSBT to update patient facing website </a:t>
          </a:r>
          <a:r>
            <a:rPr lang="en-GB" sz="1400" kern="1200" dirty="0">
              <a:hlinkClick xmlns:r="http://schemas.openxmlformats.org/officeDocument/2006/relationships" r:id="rId1"/>
            </a:rPr>
            <a:t>https://www.organdonation.nhs.uk/become-a-living-donor/donating-part-of-your-liver/</a:t>
          </a:r>
          <a:r>
            <a:rPr lang="en-GB" sz="1400" kern="1200" dirty="0"/>
            <a:t> with centre preferences to accept NDAD referrals so that potential donors can choose their preferred site</a:t>
          </a:r>
          <a:endParaRPr lang="en-GB" sz="1400" b="0" kern="1200" dirty="0"/>
        </a:p>
      </dsp:txBody>
      <dsp:txXfrm rot="-5400000">
        <a:off x="1206695" y="1590259"/>
        <a:ext cx="9254207" cy="1011106"/>
      </dsp:txXfrm>
    </dsp:sp>
    <dsp:sp modelId="{FD23C28C-F7B3-4409-A3AF-280243794636}">
      <dsp:nvSpPr>
        <dsp:cNvPr id="0" name=""/>
        <dsp:cNvSpPr/>
      </dsp:nvSpPr>
      <dsp:spPr>
        <a:xfrm rot="5400000">
          <a:off x="-258577" y="3325404"/>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GB" sz="1600" kern="1200" dirty="0"/>
        </a:p>
        <a:p>
          <a:pPr marL="0" lvl="0" indent="0" algn="ctr" defTabSz="711200">
            <a:lnSpc>
              <a:spcPct val="90000"/>
            </a:lnSpc>
            <a:spcBef>
              <a:spcPct val="0"/>
            </a:spcBef>
            <a:spcAft>
              <a:spcPct val="35000"/>
            </a:spcAft>
            <a:buNone/>
          </a:pPr>
          <a:r>
            <a:rPr lang="en-GB" sz="1600" kern="1200" dirty="0"/>
            <a:t>Donor Selection</a:t>
          </a:r>
        </a:p>
        <a:p>
          <a:pPr marL="0" lvl="0" indent="0" algn="ctr" defTabSz="711200">
            <a:lnSpc>
              <a:spcPct val="90000"/>
            </a:lnSpc>
            <a:spcBef>
              <a:spcPct val="0"/>
            </a:spcBef>
            <a:spcAft>
              <a:spcPct val="35000"/>
            </a:spcAft>
            <a:buNone/>
          </a:pPr>
          <a:r>
            <a:rPr lang="en-GB" sz="1600" kern="1200" dirty="0"/>
            <a:t>3</a:t>
          </a:r>
        </a:p>
      </dsp:txBody>
      <dsp:txXfrm rot="-5400000">
        <a:off x="1" y="3670173"/>
        <a:ext cx="1206694" cy="517155"/>
      </dsp:txXfrm>
    </dsp:sp>
    <dsp:sp modelId="{792DA926-A78B-4FEF-B877-73489FE186ED}">
      <dsp:nvSpPr>
        <dsp:cNvPr id="0" name=""/>
        <dsp:cNvSpPr/>
      </dsp:nvSpPr>
      <dsp:spPr>
        <a:xfrm rot="5400000">
          <a:off x="5300896" y="-1027374"/>
          <a:ext cx="1120502"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endParaRPr lang="en-GB" sz="1400" kern="1200" dirty="0"/>
        </a:p>
        <a:p>
          <a:pPr marL="114300" lvl="1" indent="-114300" algn="l" defTabSz="622300">
            <a:lnSpc>
              <a:spcPct val="90000"/>
            </a:lnSpc>
            <a:spcBef>
              <a:spcPct val="0"/>
            </a:spcBef>
            <a:spcAft>
              <a:spcPct val="15000"/>
            </a:spcAft>
            <a:buChar char="•"/>
          </a:pPr>
          <a:r>
            <a:rPr lang="en-GB" sz="1400" kern="1200" dirty="0"/>
            <a:t>Donor assessment pathway in accordance with standardised pathway  </a:t>
          </a:r>
          <a:r>
            <a:rPr lang="en-GB" sz="1400" b="1" kern="1200" dirty="0"/>
            <a:t>(INF 1729) </a:t>
          </a:r>
          <a:r>
            <a:rPr lang="en-GB" sz="1400" b="0" kern="1200" dirty="0"/>
            <a:t>with </a:t>
          </a:r>
          <a:r>
            <a:rPr lang="en-GB" sz="1400" kern="1200" dirty="0"/>
            <a:t>LDLT Proctor team engagement as per agreed routes of referral (see LDLT Proctor Team Quick Guide and referral pathways for non-transplanting centres). NB: donor assessment pathway tailored to individual donor needs/circumstances</a:t>
          </a:r>
        </a:p>
        <a:p>
          <a:pPr marL="114300" lvl="1" indent="-114300" algn="l" defTabSz="622300">
            <a:lnSpc>
              <a:spcPct val="90000"/>
            </a:lnSpc>
            <a:spcBef>
              <a:spcPct val="0"/>
            </a:spcBef>
            <a:spcAft>
              <a:spcPct val="15000"/>
            </a:spcAft>
            <a:buChar char="•"/>
          </a:pPr>
          <a:r>
            <a:rPr lang="en-GB" sz="1400" b="0" kern="1200" dirty="0"/>
            <a:t>Donation of right/left lobes can be undertaken in existing LDLT centres of expertise and within the Proctored service. </a:t>
          </a:r>
          <a:endParaRPr lang="en-GB" sz="1400" kern="1200" dirty="0"/>
        </a:p>
        <a:p>
          <a:pPr marL="114300" lvl="1" indent="-114300" algn="l" defTabSz="622300">
            <a:lnSpc>
              <a:spcPct val="90000"/>
            </a:lnSpc>
            <a:spcBef>
              <a:spcPct val="0"/>
            </a:spcBef>
            <a:spcAft>
              <a:spcPct val="15000"/>
            </a:spcAft>
            <a:buChar char="•"/>
          </a:pPr>
          <a:r>
            <a:rPr lang="en-GB" sz="1400" b="0" kern="1200" dirty="0"/>
            <a:t>The Proctor Team will recommend the preferred lobe for donation based on donor preference and clinical assessment </a:t>
          </a:r>
          <a:endParaRPr lang="en-GB" sz="1400" kern="1200" dirty="0"/>
        </a:p>
        <a:p>
          <a:pPr marL="114300" lvl="1" indent="-114300" algn="l" defTabSz="577850">
            <a:lnSpc>
              <a:spcPct val="90000"/>
            </a:lnSpc>
            <a:spcBef>
              <a:spcPct val="0"/>
            </a:spcBef>
            <a:spcAft>
              <a:spcPct val="15000"/>
            </a:spcAft>
            <a:buChar char="•"/>
          </a:pPr>
          <a:endParaRPr lang="en-GB" sz="1300" kern="1200" dirty="0"/>
        </a:p>
      </dsp:txBody>
      <dsp:txXfrm rot="-5400000">
        <a:off x="1206695" y="3121525"/>
        <a:ext cx="9254207" cy="1011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07B-3821-493C-B8C5-9EAEAE4A5372}">
      <dsp:nvSpPr>
        <dsp:cNvPr id="0" name=""/>
        <dsp:cNvSpPr/>
      </dsp:nvSpPr>
      <dsp:spPr>
        <a:xfrm rot="5400000">
          <a:off x="-258577" y="262872"/>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Recipient Selection</a:t>
          </a:r>
        </a:p>
        <a:p>
          <a:pPr marL="0" lvl="0" indent="0" algn="ctr" defTabSz="622300">
            <a:lnSpc>
              <a:spcPct val="90000"/>
            </a:lnSpc>
            <a:spcBef>
              <a:spcPct val="0"/>
            </a:spcBef>
            <a:spcAft>
              <a:spcPct val="35000"/>
            </a:spcAft>
            <a:buNone/>
          </a:pPr>
          <a:r>
            <a:rPr lang="en-GB" sz="1400" kern="1200" dirty="0"/>
            <a:t>4</a:t>
          </a:r>
          <a:endParaRPr lang="en-GB" sz="1400" b="1" kern="1200" dirty="0"/>
        </a:p>
      </dsp:txBody>
      <dsp:txXfrm rot="-5400000">
        <a:off x="1" y="607641"/>
        <a:ext cx="1206694" cy="517155"/>
      </dsp:txXfrm>
    </dsp:sp>
    <dsp:sp modelId="{78DB8476-7D05-421B-BE61-AC7D8F76C07E}">
      <dsp:nvSpPr>
        <dsp:cNvPr id="0" name=""/>
        <dsp:cNvSpPr/>
      </dsp:nvSpPr>
      <dsp:spPr>
        <a:xfrm rot="5400000">
          <a:off x="5300601" y="-4089611"/>
          <a:ext cx="1121091"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lrTx/>
            <a:buSzPts val="1600"/>
            <a:buFont typeface="Arial" panose="020B0604020202020204" pitchFamily="34" charset="0"/>
            <a:buChar char="•"/>
          </a:pPr>
          <a:r>
            <a:rPr lang="en-GB" sz="1400" kern="1200" dirty="0"/>
            <a:t>Ideally, a recipient will be selected from the centre in which the donor has been evaluated. If there is no suitable local recipient, the offer will be made to another LT centre, guided by the Proctor Team and according to the lobe of liver to be donated, clinical considerations and donor preference. (see also the ‘LDLT Policy (POL 402)’ </a:t>
          </a:r>
          <a:r>
            <a:rPr lang="en-GB" sz="1400" kern="1200" dirty="0">
              <a:hlinkClick xmlns:r="http://schemas.openxmlformats.org/officeDocument/2006/relationships" r:id="rId1"/>
            </a:rPr>
            <a:t>https://www.odt.nhs.uk/transplantation/tools-policies-and-guidance/policies-and-guidance/</a:t>
          </a:r>
          <a:r>
            <a:rPr lang="en-GB" sz="1400" kern="1200" dirty="0"/>
            <a:t>)</a:t>
          </a:r>
        </a:p>
      </dsp:txBody>
      <dsp:txXfrm rot="-5400000">
        <a:off x="1206695" y="59022"/>
        <a:ext cx="9254178" cy="1011637"/>
      </dsp:txXfrm>
    </dsp:sp>
    <dsp:sp modelId="{87F97421-F753-4426-AC0F-6B0CC14D4618}">
      <dsp:nvSpPr>
        <dsp:cNvPr id="0" name=""/>
        <dsp:cNvSpPr/>
      </dsp:nvSpPr>
      <dsp:spPr>
        <a:xfrm rot="5400000">
          <a:off x="-258577" y="1783743"/>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Referring Centre Involvement</a:t>
          </a:r>
        </a:p>
        <a:p>
          <a:pPr marL="0" lvl="0" indent="0" algn="ctr" defTabSz="622300">
            <a:lnSpc>
              <a:spcPct val="90000"/>
            </a:lnSpc>
            <a:spcBef>
              <a:spcPct val="0"/>
            </a:spcBef>
            <a:spcAft>
              <a:spcPct val="35000"/>
            </a:spcAft>
            <a:buNone/>
          </a:pPr>
          <a:r>
            <a:rPr lang="en-GB" sz="1400" kern="1200" dirty="0"/>
            <a:t>5</a:t>
          </a:r>
        </a:p>
      </dsp:txBody>
      <dsp:txXfrm rot="-5400000">
        <a:off x="1" y="2128512"/>
        <a:ext cx="1206694" cy="517155"/>
      </dsp:txXfrm>
    </dsp:sp>
    <dsp:sp modelId="{CC025B04-E65F-4186-815B-A725CD18202B}">
      <dsp:nvSpPr>
        <dsp:cNvPr id="0" name=""/>
        <dsp:cNvSpPr/>
      </dsp:nvSpPr>
      <dsp:spPr>
        <a:xfrm rot="5400000">
          <a:off x="5300896" y="-2558640"/>
          <a:ext cx="1120502"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lrTx/>
            <a:buSzPts val="1600"/>
            <a:buFont typeface="Arial" panose="020B0604020202020204" pitchFamily="34" charset="0"/>
            <a:buChar char="•"/>
          </a:pPr>
          <a:r>
            <a:rPr lang="en-GB" sz="1400" kern="1200" dirty="0"/>
            <a:t>The initial NDAD centre coordinates the donor transfer to the LDLT surgical centre to complete assessment and facilitate LDLT</a:t>
          </a:r>
          <a:endParaRPr lang="en-GB" sz="1400" b="0" kern="1200" dirty="0"/>
        </a:p>
        <a:p>
          <a:pPr marL="114300" lvl="1" indent="-114300" algn="l" defTabSz="622300">
            <a:lnSpc>
              <a:spcPct val="90000"/>
            </a:lnSpc>
            <a:spcBef>
              <a:spcPct val="0"/>
            </a:spcBef>
            <a:spcAft>
              <a:spcPct val="15000"/>
            </a:spcAft>
            <a:buChar char="•"/>
          </a:pPr>
          <a:r>
            <a:rPr lang="en-GB" sz="1400" kern="1200" dirty="0"/>
            <a:t>If recipient transfer is required (as per step 4), the LT centre arranges recipient transfer to the LDLT surgical site at a time point agreed with all centres involved and the Proctor Team to facilitate LDLT (according to clinical consideration in each case +/- donor-recipient preferences)</a:t>
          </a:r>
          <a:endParaRPr lang="en-GB" sz="1400" b="0" kern="1200" dirty="0"/>
        </a:p>
      </dsp:txBody>
      <dsp:txXfrm rot="-5400000">
        <a:off x="1206695" y="1590259"/>
        <a:ext cx="9254207" cy="1011106"/>
      </dsp:txXfrm>
    </dsp:sp>
    <dsp:sp modelId="{FD23C28C-F7B3-4409-A3AF-280243794636}">
      <dsp:nvSpPr>
        <dsp:cNvPr id="0" name=""/>
        <dsp:cNvSpPr/>
      </dsp:nvSpPr>
      <dsp:spPr>
        <a:xfrm rot="5400000">
          <a:off x="-258577" y="3325404"/>
          <a:ext cx="1723849" cy="12066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GB" sz="1600" kern="1200" dirty="0"/>
        </a:p>
        <a:p>
          <a:pPr marL="0" lvl="0" indent="0" algn="ctr" defTabSz="711200">
            <a:lnSpc>
              <a:spcPct val="90000"/>
            </a:lnSpc>
            <a:spcBef>
              <a:spcPct val="0"/>
            </a:spcBef>
            <a:spcAft>
              <a:spcPct val="35000"/>
            </a:spcAft>
            <a:buNone/>
          </a:pPr>
          <a:r>
            <a:rPr lang="en-GB" sz="1600" kern="1200" dirty="0"/>
            <a:t>Post LDLT monitoring</a:t>
          </a:r>
        </a:p>
        <a:p>
          <a:pPr marL="0" lvl="0" indent="0" algn="ctr" defTabSz="711200">
            <a:lnSpc>
              <a:spcPct val="90000"/>
            </a:lnSpc>
            <a:spcBef>
              <a:spcPct val="0"/>
            </a:spcBef>
            <a:spcAft>
              <a:spcPct val="35000"/>
            </a:spcAft>
            <a:buNone/>
          </a:pPr>
          <a:r>
            <a:rPr lang="en-GB" sz="1600" kern="1200" dirty="0"/>
            <a:t>6</a:t>
          </a:r>
        </a:p>
      </dsp:txBody>
      <dsp:txXfrm rot="-5400000">
        <a:off x="1" y="3670173"/>
        <a:ext cx="1206694" cy="517155"/>
      </dsp:txXfrm>
    </dsp:sp>
    <dsp:sp modelId="{792DA926-A78B-4FEF-B877-73489FE186ED}">
      <dsp:nvSpPr>
        <dsp:cNvPr id="0" name=""/>
        <dsp:cNvSpPr/>
      </dsp:nvSpPr>
      <dsp:spPr>
        <a:xfrm rot="5400000">
          <a:off x="5300896" y="-1027374"/>
          <a:ext cx="1120502" cy="93089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Once case is approved, date of surgery agreed with Proctor Team and ensure all centres are kept informed of progress and are aware of agreed </a:t>
          </a:r>
          <a:r>
            <a:rPr lang="en-GB" sz="1400" b="1" kern="1200" dirty="0"/>
            <a:t>Communications and Crisis Management Plans </a:t>
          </a:r>
          <a:r>
            <a:rPr lang="en-GB" sz="1400" kern="1200" dirty="0"/>
            <a:t>and their roles. </a:t>
          </a:r>
          <a:endParaRPr lang="en-GB" sz="1300" kern="1200" dirty="0"/>
        </a:p>
        <a:p>
          <a:pPr marL="114300" lvl="1" indent="-114300" algn="l" defTabSz="622300">
            <a:lnSpc>
              <a:spcPct val="90000"/>
            </a:lnSpc>
            <a:spcBef>
              <a:spcPct val="0"/>
            </a:spcBef>
            <a:spcAft>
              <a:spcPct val="15000"/>
            </a:spcAft>
            <a:buChar char="•"/>
          </a:pPr>
          <a:r>
            <a:rPr lang="en-GB" sz="1400" kern="1200" dirty="0"/>
            <a:t>Recipient returns to referring transplant centre at 3/12 or at resolution of any surgical issues +/- recipient choice</a:t>
          </a:r>
        </a:p>
        <a:p>
          <a:pPr marL="114300" lvl="1" indent="-114300" algn="l" defTabSz="622300">
            <a:lnSpc>
              <a:spcPct val="90000"/>
            </a:lnSpc>
            <a:spcBef>
              <a:spcPct val="0"/>
            </a:spcBef>
            <a:spcAft>
              <a:spcPct val="15000"/>
            </a:spcAft>
            <a:buChar char="•"/>
          </a:pPr>
          <a:r>
            <a:rPr lang="en-GB" sz="1400" kern="1200" dirty="0"/>
            <a:t>Donor follow-up remains with the LDLT surgical centre until 1</a:t>
          </a:r>
          <a:r>
            <a:rPr lang="en-GB" sz="1400" kern="1200" baseline="30000" dirty="0"/>
            <a:t>st</a:t>
          </a:r>
          <a:r>
            <a:rPr lang="en-GB" sz="1400" kern="1200" dirty="0"/>
            <a:t> hepatectomy anniversary when annual monitoring can be devolved</a:t>
          </a:r>
        </a:p>
      </dsp:txBody>
      <dsp:txXfrm rot="-5400000">
        <a:off x="1206695" y="3121525"/>
        <a:ext cx="9254207" cy="1011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07B-3821-493C-B8C5-9EAEAE4A5372}">
      <dsp:nvSpPr>
        <dsp:cNvPr id="0" name=""/>
        <dsp:cNvSpPr/>
      </dsp:nvSpPr>
      <dsp:spPr>
        <a:xfrm rot="5400000">
          <a:off x="-235300" y="238146"/>
          <a:ext cx="1568667" cy="109806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 Monitoring </a:t>
          </a:r>
        </a:p>
      </dsp:txBody>
      <dsp:txXfrm rot="-5400000">
        <a:off x="1" y="551880"/>
        <a:ext cx="1098067" cy="470600"/>
      </dsp:txXfrm>
    </dsp:sp>
    <dsp:sp modelId="{78DB8476-7D05-421B-BE61-AC7D8F76C07E}">
      <dsp:nvSpPr>
        <dsp:cNvPr id="0" name=""/>
        <dsp:cNvSpPr/>
      </dsp:nvSpPr>
      <dsp:spPr>
        <a:xfrm rot="5400000">
          <a:off x="5297016" y="-4196103"/>
          <a:ext cx="1019633" cy="941753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Activity by centre for those engaging with the Proctor Team model will be collated by NHSBT and reported to the Proctor Team Core Group (6 weekly) and LDLT Project Board (quarterly) </a:t>
          </a:r>
          <a:endParaRPr lang="en-GB" sz="1600" b="1" kern="1200" dirty="0"/>
        </a:p>
      </dsp:txBody>
      <dsp:txXfrm rot="-5400000">
        <a:off x="1098067" y="52620"/>
        <a:ext cx="9367758" cy="920085"/>
      </dsp:txXfrm>
    </dsp:sp>
    <dsp:sp modelId="{87F97421-F753-4426-AC0F-6B0CC14D4618}">
      <dsp:nvSpPr>
        <dsp:cNvPr id="0" name=""/>
        <dsp:cNvSpPr/>
      </dsp:nvSpPr>
      <dsp:spPr>
        <a:xfrm rot="5400000">
          <a:off x="-425006" y="1821273"/>
          <a:ext cx="1948081" cy="109806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Queries or concerns</a:t>
          </a:r>
        </a:p>
      </dsp:txBody>
      <dsp:txXfrm rot="-5400000">
        <a:off x="2" y="1945300"/>
        <a:ext cx="1098067" cy="850014"/>
      </dsp:txXfrm>
    </dsp:sp>
    <dsp:sp modelId="{CC025B04-E65F-4186-815B-A725CD18202B}">
      <dsp:nvSpPr>
        <dsp:cNvPr id="0" name=""/>
        <dsp:cNvSpPr/>
      </dsp:nvSpPr>
      <dsp:spPr>
        <a:xfrm rot="5400000">
          <a:off x="5122027" y="-2612975"/>
          <a:ext cx="1369613" cy="941753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Please email Derek Manas, OTDT Medical Director and/or Lisa Burnapp, Associate Medical Director via </a:t>
          </a:r>
          <a:r>
            <a:rPr lang="en-GB" sz="1600" kern="1200" dirty="0">
              <a:hlinkClick xmlns:r="http://schemas.openxmlformats.org/officeDocument/2006/relationships" r:id="rId1"/>
            </a:rPr>
            <a:t>MDOfficePAs@nhsbt.nhs.uk</a:t>
          </a:r>
          <a:r>
            <a:rPr lang="en-GB" sz="1600" kern="1200" dirty="0"/>
            <a:t> if you have a query or concern related to this project and or need </a:t>
          </a:r>
          <a:r>
            <a:rPr lang="en-GB" sz="1600" b="0" kern="1200" dirty="0"/>
            <a:t>further advice or support</a:t>
          </a:r>
        </a:p>
      </dsp:txBody>
      <dsp:txXfrm rot="-5400000">
        <a:off x="1098068" y="1477843"/>
        <a:ext cx="9350673" cy="1235895"/>
      </dsp:txXfrm>
    </dsp:sp>
    <dsp:sp modelId="{FD23C28C-F7B3-4409-A3AF-280243794636}">
      <dsp:nvSpPr>
        <dsp:cNvPr id="0" name=""/>
        <dsp:cNvSpPr/>
      </dsp:nvSpPr>
      <dsp:spPr>
        <a:xfrm rot="5400000">
          <a:off x="-235300" y="3458758"/>
          <a:ext cx="1568667" cy="109806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Other resources</a:t>
          </a:r>
        </a:p>
      </dsp:txBody>
      <dsp:txXfrm rot="-5400000">
        <a:off x="1" y="3772492"/>
        <a:ext cx="1098067" cy="470600"/>
      </dsp:txXfrm>
    </dsp:sp>
    <dsp:sp modelId="{792DA926-A78B-4FEF-B877-73489FE186ED}">
      <dsp:nvSpPr>
        <dsp:cNvPr id="0" name=""/>
        <dsp:cNvSpPr/>
      </dsp:nvSpPr>
      <dsp:spPr>
        <a:xfrm rot="5400000">
          <a:off x="5242660" y="-975491"/>
          <a:ext cx="1128347" cy="941753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GB" sz="1600" kern="1200" dirty="0"/>
        </a:p>
        <a:p>
          <a:pPr marL="171450" lvl="1" indent="-171450" algn="l" defTabSz="711200">
            <a:lnSpc>
              <a:spcPct val="90000"/>
            </a:lnSpc>
            <a:spcBef>
              <a:spcPct val="0"/>
            </a:spcBef>
            <a:spcAft>
              <a:spcPct val="15000"/>
            </a:spcAft>
            <a:buChar char="•"/>
          </a:pPr>
          <a:r>
            <a:rPr lang="en-GB" sz="1600" kern="1200" dirty="0"/>
            <a:t>Please refer to last slide in this pack for a resource list to support the LDLT programme</a:t>
          </a:r>
          <a:endParaRPr lang="en-GB" sz="1600" b="0" kern="1200" dirty="0"/>
        </a:p>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lang="en-GB" sz="1600" kern="1200" dirty="0"/>
        </a:p>
      </dsp:txBody>
      <dsp:txXfrm rot="-5400000">
        <a:off x="1098068" y="3224182"/>
        <a:ext cx="9362451" cy="101818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083EF-2684-40D5-B43E-01D5B4D976DC}" type="slidenum">
              <a:rPr kumimoji="0" lang="en-GB"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8" name="Picture 7" descr="A picture containing graphical user interface&#10;&#10;Description automatically generated">
            <a:extLst>
              <a:ext uri="{FF2B5EF4-FFF2-40B4-BE49-F238E27FC236}">
                <a16:creationId xmlns:a16="http://schemas.microsoft.com/office/drawing/2014/main" id="{1282DE59-6FA7-C85A-7B44-8246982F3F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145461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1_Alternative title slide">
    <p:bg>
      <p:bgPr>
        <a:gradFill rotWithShape="1">
          <a:gsLst>
            <a:gs pos="0">
              <a:srgbClr val="0091C9"/>
            </a:gs>
            <a:gs pos="60001">
              <a:srgbClr val="0072C6"/>
            </a:gs>
            <a:gs pos="100000">
              <a:srgbClr val="003893"/>
            </a:gs>
          </a:gsLst>
          <a:lin ang="5400000"/>
        </a:gra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45B79144-7316-4DA3-9C80-B7A28E8B5643}"/>
              </a:ext>
            </a:extLst>
          </p:cNvPr>
          <p:cNvSpPr/>
          <p:nvPr/>
        </p:nvSpPr>
        <p:spPr>
          <a:xfrm>
            <a:off x="-6351" y="-9525"/>
            <a:ext cx="12213168" cy="2019300"/>
          </a:xfrm>
          <a:custGeom>
            <a:avLst/>
            <a:gdLst>
              <a:gd name="connsiteX0" fmla="*/ 0 w 9262587"/>
              <a:gd name="connsiteY0" fmla="*/ 1836110 h 2121727"/>
              <a:gd name="connsiteX1" fmla="*/ 1168024 w 9262587"/>
              <a:gd name="connsiteY1" fmla="*/ 1581095 h 2121727"/>
              <a:gd name="connsiteX2" fmla="*/ 1994312 w 9262587"/>
              <a:gd name="connsiteY2" fmla="*/ 1535192 h 2121727"/>
              <a:gd name="connsiteX3" fmla="*/ 2693087 w 9262587"/>
              <a:gd name="connsiteY3" fmla="*/ 1550493 h 2121727"/>
              <a:gd name="connsiteX4" fmla="*/ 4141641 w 9262587"/>
              <a:gd name="connsiteY4" fmla="*/ 1831010 h 2121727"/>
              <a:gd name="connsiteX5" fmla="*/ 5212756 w 9262587"/>
              <a:gd name="connsiteY5" fmla="*/ 2075824 h 2121727"/>
              <a:gd name="connsiteX6" fmla="*/ 7043851 w 9262587"/>
              <a:gd name="connsiteY6" fmla="*/ 2121727 h 2121727"/>
              <a:gd name="connsiteX7" fmla="*/ 8844343 w 9262587"/>
              <a:gd name="connsiteY7" fmla="*/ 1866712 h 2121727"/>
              <a:gd name="connsiteX8" fmla="*/ 9262587 w 9262587"/>
              <a:gd name="connsiteY8" fmla="*/ 1611696 h 2121727"/>
              <a:gd name="connsiteX9" fmla="*/ 9221783 w 9262587"/>
              <a:gd name="connsiteY9" fmla="*/ 0 h 2121727"/>
              <a:gd name="connsiteX10" fmla="*/ 20402 w 9262587"/>
              <a:gd name="connsiteY10" fmla="*/ 40802 h 2121727"/>
              <a:gd name="connsiteX11" fmla="*/ 0 w 9262587"/>
              <a:gd name="connsiteY11" fmla="*/ 1836110 h 2121727"/>
              <a:gd name="connsiteX0" fmla="*/ 0 w 9221783"/>
              <a:gd name="connsiteY0" fmla="*/ 1836110 h 2121727"/>
              <a:gd name="connsiteX1" fmla="*/ 1168024 w 9221783"/>
              <a:gd name="connsiteY1" fmla="*/ 1581095 h 2121727"/>
              <a:gd name="connsiteX2" fmla="*/ 1994312 w 9221783"/>
              <a:gd name="connsiteY2" fmla="*/ 1535192 h 2121727"/>
              <a:gd name="connsiteX3" fmla="*/ 2693087 w 9221783"/>
              <a:gd name="connsiteY3" fmla="*/ 1550493 h 2121727"/>
              <a:gd name="connsiteX4" fmla="*/ 4141641 w 9221783"/>
              <a:gd name="connsiteY4" fmla="*/ 1831010 h 2121727"/>
              <a:gd name="connsiteX5" fmla="*/ 5212756 w 9221783"/>
              <a:gd name="connsiteY5" fmla="*/ 2075824 h 2121727"/>
              <a:gd name="connsiteX6" fmla="*/ 7043851 w 9221783"/>
              <a:gd name="connsiteY6" fmla="*/ 2121727 h 2121727"/>
              <a:gd name="connsiteX7" fmla="*/ 8844343 w 9221783"/>
              <a:gd name="connsiteY7" fmla="*/ 1866712 h 2121727"/>
              <a:gd name="connsiteX8" fmla="*/ 9170777 w 9221783"/>
              <a:gd name="connsiteY8" fmla="*/ 1662699 h 2121727"/>
              <a:gd name="connsiteX9" fmla="*/ 9221783 w 9221783"/>
              <a:gd name="connsiteY9" fmla="*/ 0 h 2121727"/>
              <a:gd name="connsiteX10" fmla="*/ 20402 w 9221783"/>
              <a:gd name="connsiteY10" fmla="*/ 40802 h 2121727"/>
              <a:gd name="connsiteX11" fmla="*/ 0 w 9221783"/>
              <a:gd name="connsiteY11" fmla="*/ 1836110 h 2121727"/>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70777"/>
              <a:gd name="connsiteY0" fmla="*/ 1795308 h 2080925"/>
              <a:gd name="connsiteX1" fmla="*/ 1168024 w 9170777"/>
              <a:gd name="connsiteY1" fmla="*/ 1540293 h 2080925"/>
              <a:gd name="connsiteX2" fmla="*/ 1994312 w 9170777"/>
              <a:gd name="connsiteY2" fmla="*/ 1494390 h 2080925"/>
              <a:gd name="connsiteX3" fmla="*/ 2693087 w 9170777"/>
              <a:gd name="connsiteY3" fmla="*/ 1509691 h 2080925"/>
              <a:gd name="connsiteX4" fmla="*/ 4141641 w 9170777"/>
              <a:gd name="connsiteY4" fmla="*/ 1790208 h 2080925"/>
              <a:gd name="connsiteX5" fmla="*/ 5212756 w 9170777"/>
              <a:gd name="connsiteY5" fmla="*/ 2035022 h 2080925"/>
              <a:gd name="connsiteX6" fmla="*/ 7043851 w 9170777"/>
              <a:gd name="connsiteY6" fmla="*/ 2080925 h 2080925"/>
              <a:gd name="connsiteX7" fmla="*/ 8844343 w 9170777"/>
              <a:gd name="connsiteY7" fmla="*/ 1825910 h 2080925"/>
              <a:gd name="connsiteX8" fmla="*/ 9170777 w 9170777"/>
              <a:gd name="connsiteY8" fmla="*/ 1621897 h 2080925"/>
              <a:gd name="connsiteX9" fmla="*/ 9119772 w 9170777"/>
              <a:gd name="connsiteY9" fmla="*/ 61204 h 2080925"/>
              <a:gd name="connsiteX10" fmla="*/ 20402 w 9170777"/>
              <a:gd name="connsiteY10" fmla="*/ 0 h 2080925"/>
              <a:gd name="connsiteX11" fmla="*/ 0 w 9170777"/>
              <a:gd name="connsiteY11" fmla="*/ 1795308 h 2080925"/>
              <a:gd name="connsiteX0" fmla="*/ 0 w 9119859"/>
              <a:gd name="connsiteY0" fmla="*/ 1795308 h 2080925"/>
              <a:gd name="connsiteX1" fmla="*/ 1168024 w 9119859"/>
              <a:gd name="connsiteY1" fmla="*/ 1540293 h 2080925"/>
              <a:gd name="connsiteX2" fmla="*/ 1994312 w 9119859"/>
              <a:gd name="connsiteY2" fmla="*/ 1494390 h 2080925"/>
              <a:gd name="connsiteX3" fmla="*/ 2693087 w 9119859"/>
              <a:gd name="connsiteY3" fmla="*/ 1509691 h 2080925"/>
              <a:gd name="connsiteX4" fmla="*/ 4141641 w 9119859"/>
              <a:gd name="connsiteY4" fmla="*/ 1790208 h 2080925"/>
              <a:gd name="connsiteX5" fmla="*/ 5212756 w 9119859"/>
              <a:gd name="connsiteY5" fmla="*/ 2035022 h 2080925"/>
              <a:gd name="connsiteX6" fmla="*/ 7043851 w 9119859"/>
              <a:gd name="connsiteY6" fmla="*/ 2080925 h 2080925"/>
              <a:gd name="connsiteX7" fmla="*/ 8844343 w 9119859"/>
              <a:gd name="connsiteY7" fmla="*/ 1825910 h 2080925"/>
              <a:gd name="connsiteX8" fmla="*/ 9114671 w 9119859"/>
              <a:gd name="connsiteY8" fmla="*/ 1667800 h 2080925"/>
              <a:gd name="connsiteX9" fmla="*/ 9119772 w 9119859"/>
              <a:gd name="connsiteY9" fmla="*/ 61204 h 2080925"/>
              <a:gd name="connsiteX10" fmla="*/ 20402 w 9119859"/>
              <a:gd name="connsiteY10" fmla="*/ 0 h 2080925"/>
              <a:gd name="connsiteX11" fmla="*/ 0 w 9119859"/>
              <a:gd name="connsiteY11" fmla="*/ 1795308 h 2080925"/>
              <a:gd name="connsiteX0" fmla="*/ 0 w 9120224"/>
              <a:gd name="connsiteY0" fmla="*/ 1795308 h 2080925"/>
              <a:gd name="connsiteX1" fmla="*/ 1168024 w 9120224"/>
              <a:gd name="connsiteY1" fmla="*/ 1540293 h 2080925"/>
              <a:gd name="connsiteX2" fmla="*/ 1994312 w 9120224"/>
              <a:gd name="connsiteY2" fmla="*/ 1494390 h 2080925"/>
              <a:gd name="connsiteX3" fmla="*/ 2693087 w 9120224"/>
              <a:gd name="connsiteY3" fmla="*/ 1509691 h 2080925"/>
              <a:gd name="connsiteX4" fmla="*/ 4141641 w 9120224"/>
              <a:gd name="connsiteY4" fmla="*/ 1790208 h 2080925"/>
              <a:gd name="connsiteX5" fmla="*/ 5212756 w 9120224"/>
              <a:gd name="connsiteY5" fmla="*/ 2035022 h 2080925"/>
              <a:gd name="connsiteX6" fmla="*/ 7043851 w 9120224"/>
              <a:gd name="connsiteY6" fmla="*/ 2080925 h 2080925"/>
              <a:gd name="connsiteX7" fmla="*/ 8844343 w 9120224"/>
              <a:gd name="connsiteY7" fmla="*/ 1825910 h 2080925"/>
              <a:gd name="connsiteX8" fmla="*/ 9114671 w 9120224"/>
              <a:gd name="connsiteY8" fmla="*/ 1667800 h 2080925"/>
              <a:gd name="connsiteX9" fmla="*/ 9119772 w 9120224"/>
              <a:gd name="connsiteY9" fmla="*/ 61204 h 2080925"/>
              <a:gd name="connsiteX10" fmla="*/ 20402 w 9120224"/>
              <a:gd name="connsiteY10" fmla="*/ 0 h 2080925"/>
              <a:gd name="connsiteX11" fmla="*/ 0 w 9120224"/>
              <a:gd name="connsiteY11" fmla="*/ 1795308 h 2080925"/>
              <a:gd name="connsiteX0" fmla="*/ 40949 w 9161173"/>
              <a:gd name="connsiteY0" fmla="*/ 1734116 h 2019733"/>
              <a:gd name="connsiteX1" fmla="*/ 1208973 w 9161173"/>
              <a:gd name="connsiteY1" fmla="*/ 1479101 h 2019733"/>
              <a:gd name="connsiteX2" fmla="*/ 2035261 w 9161173"/>
              <a:gd name="connsiteY2" fmla="*/ 1433198 h 2019733"/>
              <a:gd name="connsiteX3" fmla="*/ 2734036 w 9161173"/>
              <a:gd name="connsiteY3" fmla="*/ 1448499 h 2019733"/>
              <a:gd name="connsiteX4" fmla="*/ 4182590 w 9161173"/>
              <a:gd name="connsiteY4" fmla="*/ 1729016 h 2019733"/>
              <a:gd name="connsiteX5" fmla="*/ 5253705 w 9161173"/>
              <a:gd name="connsiteY5" fmla="*/ 1973830 h 2019733"/>
              <a:gd name="connsiteX6" fmla="*/ 7084800 w 9161173"/>
              <a:gd name="connsiteY6" fmla="*/ 2019733 h 2019733"/>
              <a:gd name="connsiteX7" fmla="*/ 8885292 w 9161173"/>
              <a:gd name="connsiteY7" fmla="*/ 1764718 h 2019733"/>
              <a:gd name="connsiteX8" fmla="*/ 9155620 w 9161173"/>
              <a:gd name="connsiteY8" fmla="*/ 1606608 h 2019733"/>
              <a:gd name="connsiteX9" fmla="*/ 9160721 w 9161173"/>
              <a:gd name="connsiteY9" fmla="*/ 12 h 2019733"/>
              <a:gd name="connsiteX10" fmla="*/ 144 w 9161173"/>
              <a:gd name="connsiteY10" fmla="*/ 35714 h 2019733"/>
              <a:gd name="connsiteX11" fmla="*/ 40949 w 9161173"/>
              <a:gd name="connsiteY11" fmla="*/ 1734116 h 2019733"/>
              <a:gd name="connsiteX0" fmla="*/ 40805 w 9161029"/>
              <a:gd name="connsiteY0" fmla="*/ 17341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40805 w 9161029"/>
              <a:gd name="connsiteY11" fmla="*/ 17341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35714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8028 w 9169057"/>
              <a:gd name="connsiteY0" fmla="*/ 1739216 h 2019733"/>
              <a:gd name="connsiteX1" fmla="*/ 1216857 w 9169057"/>
              <a:gd name="connsiteY1" fmla="*/ 1479101 h 2019733"/>
              <a:gd name="connsiteX2" fmla="*/ 2043145 w 9169057"/>
              <a:gd name="connsiteY2" fmla="*/ 1433198 h 2019733"/>
              <a:gd name="connsiteX3" fmla="*/ 2741920 w 9169057"/>
              <a:gd name="connsiteY3" fmla="*/ 1448499 h 2019733"/>
              <a:gd name="connsiteX4" fmla="*/ 4190474 w 9169057"/>
              <a:gd name="connsiteY4" fmla="*/ 1729016 h 2019733"/>
              <a:gd name="connsiteX5" fmla="*/ 5261589 w 9169057"/>
              <a:gd name="connsiteY5" fmla="*/ 1973830 h 2019733"/>
              <a:gd name="connsiteX6" fmla="*/ 7092684 w 9169057"/>
              <a:gd name="connsiteY6" fmla="*/ 2019733 h 2019733"/>
              <a:gd name="connsiteX7" fmla="*/ 8893176 w 9169057"/>
              <a:gd name="connsiteY7" fmla="*/ 1764718 h 2019733"/>
              <a:gd name="connsiteX8" fmla="*/ 9163504 w 9169057"/>
              <a:gd name="connsiteY8" fmla="*/ 1606608 h 2019733"/>
              <a:gd name="connsiteX9" fmla="*/ 9168605 w 9169057"/>
              <a:gd name="connsiteY9" fmla="*/ 12 h 2019733"/>
              <a:gd name="connsiteX10" fmla="*/ 8028 w 9169057"/>
              <a:gd name="connsiteY10" fmla="*/ 2639 h 2019733"/>
              <a:gd name="connsiteX11" fmla="*/ 8028 w 9169057"/>
              <a:gd name="connsiteY11" fmla="*/ 1739216 h 2019733"/>
              <a:gd name="connsiteX0" fmla="*/ 737673 w 9898702"/>
              <a:gd name="connsiteY0" fmla="*/ 1739216 h 2019733"/>
              <a:gd name="connsiteX1" fmla="*/ 1946502 w 9898702"/>
              <a:gd name="connsiteY1" fmla="*/ 1479101 h 2019733"/>
              <a:gd name="connsiteX2" fmla="*/ 2772790 w 9898702"/>
              <a:gd name="connsiteY2" fmla="*/ 1433198 h 2019733"/>
              <a:gd name="connsiteX3" fmla="*/ 3471565 w 9898702"/>
              <a:gd name="connsiteY3" fmla="*/ 1448499 h 2019733"/>
              <a:gd name="connsiteX4" fmla="*/ 4920119 w 9898702"/>
              <a:gd name="connsiteY4" fmla="*/ 1729016 h 2019733"/>
              <a:gd name="connsiteX5" fmla="*/ 5991234 w 9898702"/>
              <a:gd name="connsiteY5" fmla="*/ 1973830 h 2019733"/>
              <a:gd name="connsiteX6" fmla="*/ 7822329 w 9898702"/>
              <a:gd name="connsiteY6" fmla="*/ 2019733 h 2019733"/>
              <a:gd name="connsiteX7" fmla="*/ 9622821 w 9898702"/>
              <a:gd name="connsiteY7" fmla="*/ 1764718 h 2019733"/>
              <a:gd name="connsiteX8" fmla="*/ 9893149 w 9898702"/>
              <a:gd name="connsiteY8" fmla="*/ 1606608 h 2019733"/>
              <a:gd name="connsiteX9" fmla="*/ 9898250 w 9898702"/>
              <a:gd name="connsiteY9" fmla="*/ 12 h 2019733"/>
              <a:gd name="connsiteX10" fmla="*/ 737673 w 9898702"/>
              <a:gd name="connsiteY10" fmla="*/ 2639 h 2019733"/>
              <a:gd name="connsiteX11" fmla="*/ 737673 w 9898702"/>
              <a:gd name="connsiteY11" fmla="*/ 1739216 h 2019733"/>
              <a:gd name="connsiteX0" fmla="*/ 753082 w 9914111"/>
              <a:gd name="connsiteY0" fmla="*/ 1739216 h 2019733"/>
              <a:gd name="connsiteX1" fmla="*/ 1961911 w 9914111"/>
              <a:gd name="connsiteY1" fmla="*/ 1479101 h 2019733"/>
              <a:gd name="connsiteX2" fmla="*/ 2788199 w 9914111"/>
              <a:gd name="connsiteY2" fmla="*/ 1433198 h 2019733"/>
              <a:gd name="connsiteX3" fmla="*/ 3486974 w 9914111"/>
              <a:gd name="connsiteY3" fmla="*/ 1448499 h 2019733"/>
              <a:gd name="connsiteX4" fmla="*/ 4935528 w 9914111"/>
              <a:gd name="connsiteY4" fmla="*/ 1729016 h 2019733"/>
              <a:gd name="connsiteX5" fmla="*/ 6006643 w 9914111"/>
              <a:gd name="connsiteY5" fmla="*/ 1973830 h 2019733"/>
              <a:gd name="connsiteX6" fmla="*/ 7837738 w 9914111"/>
              <a:gd name="connsiteY6" fmla="*/ 2019733 h 2019733"/>
              <a:gd name="connsiteX7" fmla="*/ 9638230 w 9914111"/>
              <a:gd name="connsiteY7" fmla="*/ 1764718 h 2019733"/>
              <a:gd name="connsiteX8" fmla="*/ 9908558 w 9914111"/>
              <a:gd name="connsiteY8" fmla="*/ 1606608 h 2019733"/>
              <a:gd name="connsiteX9" fmla="*/ 9913659 w 9914111"/>
              <a:gd name="connsiteY9" fmla="*/ 12 h 2019733"/>
              <a:gd name="connsiteX10" fmla="*/ 753082 w 9914111"/>
              <a:gd name="connsiteY10" fmla="*/ 2639 h 2019733"/>
              <a:gd name="connsiteX11" fmla="*/ 753082 w 9914111"/>
              <a:gd name="connsiteY11" fmla="*/ 1739216 h 2019733"/>
              <a:gd name="connsiteX0" fmla="*/ 678562 w 9839591"/>
              <a:gd name="connsiteY0" fmla="*/ 1739216 h 2019733"/>
              <a:gd name="connsiteX1" fmla="*/ 1887391 w 9839591"/>
              <a:gd name="connsiteY1" fmla="*/ 1479101 h 2019733"/>
              <a:gd name="connsiteX2" fmla="*/ 2713679 w 9839591"/>
              <a:gd name="connsiteY2" fmla="*/ 1433198 h 2019733"/>
              <a:gd name="connsiteX3" fmla="*/ 3412454 w 9839591"/>
              <a:gd name="connsiteY3" fmla="*/ 1448499 h 2019733"/>
              <a:gd name="connsiteX4" fmla="*/ 4861008 w 9839591"/>
              <a:gd name="connsiteY4" fmla="*/ 1729016 h 2019733"/>
              <a:gd name="connsiteX5" fmla="*/ 5932123 w 9839591"/>
              <a:gd name="connsiteY5" fmla="*/ 1973830 h 2019733"/>
              <a:gd name="connsiteX6" fmla="*/ 7763218 w 9839591"/>
              <a:gd name="connsiteY6" fmla="*/ 2019733 h 2019733"/>
              <a:gd name="connsiteX7" fmla="*/ 9563710 w 9839591"/>
              <a:gd name="connsiteY7" fmla="*/ 1764718 h 2019733"/>
              <a:gd name="connsiteX8" fmla="*/ 9834038 w 9839591"/>
              <a:gd name="connsiteY8" fmla="*/ 1606608 h 2019733"/>
              <a:gd name="connsiteX9" fmla="*/ 9839139 w 9839591"/>
              <a:gd name="connsiteY9" fmla="*/ 12 h 2019733"/>
              <a:gd name="connsiteX10" fmla="*/ 678562 w 9839591"/>
              <a:gd name="connsiteY10" fmla="*/ 2639 h 2019733"/>
              <a:gd name="connsiteX11" fmla="*/ 678562 w 9839591"/>
              <a:gd name="connsiteY11" fmla="*/ 1739216 h 2019733"/>
              <a:gd name="connsiteX0" fmla="*/ 0 w 9161029"/>
              <a:gd name="connsiteY0" fmla="*/ 1739216 h 2019733"/>
              <a:gd name="connsiteX1" fmla="*/ 1208829 w 9161029"/>
              <a:gd name="connsiteY1" fmla="*/ 1479101 h 2019733"/>
              <a:gd name="connsiteX2" fmla="*/ 2035117 w 9161029"/>
              <a:gd name="connsiteY2" fmla="*/ 1433198 h 2019733"/>
              <a:gd name="connsiteX3" fmla="*/ 2733892 w 9161029"/>
              <a:gd name="connsiteY3" fmla="*/ 1448499 h 2019733"/>
              <a:gd name="connsiteX4" fmla="*/ 4182446 w 9161029"/>
              <a:gd name="connsiteY4" fmla="*/ 1729016 h 2019733"/>
              <a:gd name="connsiteX5" fmla="*/ 5253561 w 9161029"/>
              <a:gd name="connsiteY5" fmla="*/ 1973830 h 2019733"/>
              <a:gd name="connsiteX6" fmla="*/ 7084656 w 9161029"/>
              <a:gd name="connsiteY6" fmla="*/ 2019733 h 2019733"/>
              <a:gd name="connsiteX7" fmla="*/ 8885148 w 9161029"/>
              <a:gd name="connsiteY7" fmla="*/ 1764718 h 2019733"/>
              <a:gd name="connsiteX8" fmla="*/ 9155476 w 9161029"/>
              <a:gd name="connsiteY8" fmla="*/ 1606608 h 2019733"/>
              <a:gd name="connsiteX9" fmla="*/ 9160577 w 9161029"/>
              <a:gd name="connsiteY9" fmla="*/ 12 h 2019733"/>
              <a:gd name="connsiteX10" fmla="*/ 0 w 9161029"/>
              <a:gd name="connsiteY10" fmla="*/ 2639 h 2019733"/>
              <a:gd name="connsiteX11" fmla="*/ 0 w 9161029"/>
              <a:gd name="connsiteY11" fmla="*/ 1739216 h 2019733"/>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 name="connsiteX0" fmla="*/ 0 w 9160577"/>
              <a:gd name="connsiteY0" fmla="*/ 1739204 h 2019721"/>
              <a:gd name="connsiteX1" fmla="*/ 1208829 w 9160577"/>
              <a:gd name="connsiteY1" fmla="*/ 1479089 h 2019721"/>
              <a:gd name="connsiteX2" fmla="*/ 2035117 w 9160577"/>
              <a:gd name="connsiteY2" fmla="*/ 1433186 h 2019721"/>
              <a:gd name="connsiteX3" fmla="*/ 2733892 w 9160577"/>
              <a:gd name="connsiteY3" fmla="*/ 1448487 h 2019721"/>
              <a:gd name="connsiteX4" fmla="*/ 4182446 w 9160577"/>
              <a:gd name="connsiteY4" fmla="*/ 1729004 h 2019721"/>
              <a:gd name="connsiteX5" fmla="*/ 5253561 w 9160577"/>
              <a:gd name="connsiteY5" fmla="*/ 1973818 h 2019721"/>
              <a:gd name="connsiteX6" fmla="*/ 7084656 w 9160577"/>
              <a:gd name="connsiteY6" fmla="*/ 2019721 h 2019721"/>
              <a:gd name="connsiteX7" fmla="*/ 8885148 w 9160577"/>
              <a:gd name="connsiteY7" fmla="*/ 1764706 h 2019721"/>
              <a:gd name="connsiteX8" fmla="*/ 9155476 w 9160577"/>
              <a:gd name="connsiteY8" fmla="*/ 1606596 h 2019721"/>
              <a:gd name="connsiteX9" fmla="*/ 9160577 w 9160577"/>
              <a:gd name="connsiteY9" fmla="*/ 0 h 2019721"/>
              <a:gd name="connsiteX10" fmla="*/ 0 w 9160577"/>
              <a:gd name="connsiteY10" fmla="*/ 2627 h 2019721"/>
              <a:gd name="connsiteX11" fmla="*/ 0 w 9160577"/>
              <a:gd name="connsiteY11" fmla="*/ 1739204 h 201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0577" h="2019721">
                <a:moveTo>
                  <a:pt x="0" y="1739204"/>
                </a:moveTo>
                <a:lnTo>
                  <a:pt x="1208829" y="1479089"/>
                </a:lnTo>
                <a:lnTo>
                  <a:pt x="2035117" y="1433186"/>
                </a:lnTo>
                <a:lnTo>
                  <a:pt x="2733892" y="1448487"/>
                </a:lnTo>
                <a:lnTo>
                  <a:pt x="4182446" y="1729004"/>
                </a:lnTo>
                <a:lnTo>
                  <a:pt x="5253561" y="1973818"/>
                </a:lnTo>
                <a:lnTo>
                  <a:pt x="7084656" y="2019721"/>
                </a:lnTo>
                <a:lnTo>
                  <a:pt x="8885148" y="1764706"/>
                </a:lnTo>
                <a:lnTo>
                  <a:pt x="9155476" y="1606596"/>
                </a:lnTo>
                <a:cubicBezTo>
                  <a:pt x="9158026" y="803298"/>
                  <a:pt x="9158026" y="803298"/>
                  <a:pt x="9160577" y="0"/>
                </a:cubicBezTo>
                <a:lnTo>
                  <a:pt x="0" y="2627"/>
                </a:lnTo>
                <a:lnTo>
                  <a:pt x="0" y="1739204"/>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pic>
        <p:nvPicPr>
          <p:cNvPr id="5" name="Picture 7" descr="_0000_NHSBT_Ribbon_NHS_Blue_RGB_WhiteAbv_DRAFT.png">
            <a:extLst>
              <a:ext uri="{FF2B5EF4-FFF2-40B4-BE49-F238E27FC236}">
                <a16:creationId xmlns:a16="http://schemas.microsoft.com/office/drawing/2014/main" id="{97BC4CE8-5634-4EBF-8F94-FDC1D30A8D8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l="2110" t="9514" r="3648"/>
          <a:stretch>
            <a:fillRect/>
          </a:stretch>
        </p:blipFill>
        <p:spPr bwMode="auto">
          <a:xfrm>
            <a:off x="-6351" y="-9525"/>
            <a:ext cx="12213168" cy="2660650"/>
          </a:xfrm>
          <a:prstGeom prst="rect">
            <a:avLst/>
          </a:prstGeom>
          <a:noFill/>
          <a:ln>
            <a:noFill/>
          </a:ln>
        </p:spPr>
      </p:pic>
      <p:sp>
        <p:nvSpPr>
          <p:cNvPr id="2" name="Title 1"/>
          <p:cNvSpPr>
            <a:spLocks noGrp="1"/>
          </p:cNvSpPr>
          <p:nvPr>
            <p:ph type="title"/>
          </p:nvPr>
        </p:nvSpPr>
        <p:spPr>
          <a:xfrm>
            <a:off x="596900" y="3357881"/>
            <a:ext cx="10363200" cy="1362075"/>
          </a:xfrm>
          <a:prstGeom prst="rect">
            <a:avLst/>
          </a:prstGeom>
        </p:spPr>
        <p:txBody>
          <a:bodyPr/>
          <a:lstStyle>
            <a:lvl1pPr algn="l">
              <a:defRPr sz="3600" b="0" cap="none">
                <a:solidFill>
                  <a:schemeClr val="bg1">
                    <a:lumMod val="95000"/>
                  </a:schemeClr>
                </a:solidFill>
                <a:latin typeface="+mj-lt"/>
                <a:cs typeface="Calibri" panose="020F050202020403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596900" y="4121580"/>
            <a:ext cx="10363200" cy="669607"/>
          </a:xfrm>
          <a:prstGeom prst="rect">
            <a:avLst/>
          </a:prstGeom>
        </p:spPr>
        <p:txBody>
          <a:bodyPr/>
          <a:lstStyle>
            <a:lvl1pPr marL="0" indent="0" algn="l">
              <a:buNone/>
              <a:defRPr sz="3200">
                <a:solidFill>
                  <a:schemeClr val="bg1">
                    <a:lumMod val="95000"/>
                  </a:schemeClr>
                </a:solidFill>
                <a:latin typeface="+mn-lt"/>
                <a:cs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pic>
        <p:nvPicPr>
          <p:cNvPr id="8" name="Picture 7" descr="A picture containing graphical user interface&#10;&#10;Description automatically generated">
            <a:extLst>
              <a:ext uri="{FF2B5EF4-FFF2-40B4-BE49-F238E27FC236}">
                <a16:creationId xmlns:a16="http://schemas.microsoft.com/office/drawing/2014/main" id="{CA312055-5F7F-47AB-B6D3-AA36D31C45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12" descr="CEQ">
            <a:extLst>
              <a:ext uri="{FF2B5EF4-FFF2-40B4-BE49-F238E27FC236}">
                <a16:creationId xmlns:a16="http://schemas.microsoft.com/office/drawing/2014/main" id="{4ABB0D18-7561-4F2B-95BE-457B2745B434}"/>
              </a:ext>
            </a:extLst>
          </p:cNvPr>
          <p:cNvPicPr>
            <a:picLocks noChangeAspect="1" noChangeArrowheads="1"/>
          </p:cNvPicPr>
          <p:nvPr userDrawn="1"/>
        </p:nvPicPr>
        <p:blipFill>
          <a:blip r:embed="rId5">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b="37770"/>
          <a:stretch>
            <a:fillRect/>
          </a:stretch>
        </p:blipFill>
        <p:spPr bwMode="auto">
          <a:xfrm>
            <a:off x="8772299" y="6266757"/>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47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10/04/2025</a:t>
            </a:fld>
            <a:endParaRPr lang="en-GB" dirty="0"/>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dirty="0"/>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dirty="0"/>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98980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10/04/2025</a:t>
            </a:fld>
            <a:endParaRPr lang="en-GB" dirty="0"/>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dirty="0"/>
          </a:p>
        </p:txBody>
      </p:sp>
      <p:pic>
        <p:nvPicPr>
          <p:cNvPr id="7" name="Picture 6">
            <a:extLst>
              <a:ext uri="{FF2B5EF4-FFF2-40B4-BE49-F238E27FC236}">
                <a16:creationId xmlns:a16="http://schemas.microsoft.com/office/drawing/2014/main" id="{A0F2FB4A-8739-4BAE-9BF7-63E1E3B4B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142812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41276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526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952705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dirty="0"/>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47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dirty="0"/>
          </a:p>
        </p:txBody>
      </p:sp>
    </p:spTree>
    <p:extLst>
      <p:ext uri="{BB962C8B-B14F-4D97-AF65-F5344CB8AC3E}">
        <p14:creationId xmlns:p14="http://schemas.microsoft.com/office/powerpoint/2010/main" val="402185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421746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833229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dirty="0"/>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06908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10/04/2025</a:t>
            </a:fld>
            <a:endParaRPr lang="en-GB" dirty="0"/>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dirty="0"/>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593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10/04/2025</a:t>
            </a:fld>
            <a:endParaRPr lang="en-GB" dirty="0"/>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dirty="0"/>
          </a:p>
        </p:txBody>
      </p:sp>
    </p:spTree>
    <p:extLst>
      <p:ext uri="{BB962C8B-B14F-4D97-AF65-F5344CB8AC3E}">
        <p14:creationId xmlns:p14="http://schemas.microsoft.com/office/powerpoint/2010/main" val="41090176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pic>
        <p:nvPicPr>
          <p:cNvPr id="5" name="Picture 5" descr="_0000_NHSBT_Ribbon_NHS_Blue_RGB_WhiteAbv_DRAFT.png">
            <a:extLst>
              <a:ext uri="{FF2B5EF4-FFF2-40B4-BE49-F238E27FC236}">
                <a16:creationId xmlns:a16="http://schemas.microsoft.com/office/drawing/2014/main" id="{8E99E537-A0B2-4F69-B263-2921F23FA7DC}"/>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CEQ">
            <a:extLst>
              <a:ext uri="{FF2B5EF4-FFF2-40B4-BE49-F238E27FC236}">
                <a16:creationId xmlns:a16="http://schemas.microsoft.com/office/drawing/2014/main" id="{4B71260F-E69E-CCED-E460-63F288001CA0}"/>
              </a:ext>
            </a:extLst>
          </p:cNvPr>
          <p:cNvPicPr>
            <a:picLocks noChangeAspect="1" noChangeArrowheads="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0536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457200" rtl="0" eaLnBrk="0" fontAlgn="base" hangingPunct="0">
        <a:spcBef>
          <a:spcPct val="0"/>
        </a:spcBef>
        <a:spcAft>
          <a:spcPct val="0"/>
        </a:spcAft>
        <a:defRPr sz="3800" b="1" kern="1200">
          <a:solidFill>
            <a:srgbClr val="0072C6"/>
          </a:solidFill>
          <a:latin typeface="+mj-lt"/>
          <a:ea typeface="+mj-ea"/>
          <a:cs typeface="+mj-cs"/>
        </a:defRPr>
      </a:lvl1pPr>
      <a:lvl2pPr algn="l" defTabSz="457200" rtl="0" eaLnBrk="0" fontAlgn="base" hangingPunct="0">
        <a:spcBef>
          <a:spcPct val="0"/>
        </a:spcBef>
        <a:spcAft>
          <a:spcPct val="0"/>
        </a:spcAft>
        <a:defRPr sz="3800" b="1">
          <a:solidFill>
            <a:srgbClr val="0072C6"/>
          </a:solidFill>
          <a:latin typeface="Arial" panose="020B0604020202020204" pitchFamily="34" charset="0"/>
        </a:defRPr>
      </a:lvl2pPr>
      <a:lvl3pPr algn="l" defTabSz="457200" rtl="0" eaLnBrk="0" fontAlgn="base" hangingPunct="0">
        <a:spcBef>
          <a:spcPct val="0"/>
        </a:spcBef>
        <a:spcAft>
          <a:spcPct val="0"/>
        </a:spcAft>
        <a:defRPr sz="3800" b="1">
          <a:solidFill>
            <a:srgbClr val="0072C6"/>
          </a:solidFill>
          <a:latin typeface="Arial" panose="020B0604020202020204" pitchFamily="34" charset="0"/>
        </a:defRPr>
      </a:lvl3pPr>
      <a:lvl4pPr algn="l" defTabSz="457200" rtl="0" eaLnBrk="0" fontAlgn="base" hangingPunct="0">
        <a:spcBef>
          <a:spcPct val="0"/>
        </a:spcBef>
        <a:spcAft>
          <a:spcPct val="0"/>
        </a:spcAft>
        <a:defRPr sz="3800" b="1">
          <a:solidFill>
            <a:srgbClr val="0072C6"/>
          </a:solidFill>
          <a:latin typeface="Arial" panose="020B0604020202020204" pitchFamily="34" charset="0"/>
        </a:defRPr>
      </a:lvl4pPr>
      <a:lvl5pPr algn="l" defTabSz="457200" rtl="0" eaLnBrk="0" fontAlgn="base" hangingPunct="0">
        <a:spcBef>
          <a:spcPct val="0"/>
        </a:spcBef>
        <a:spcAft>
          <a:spcPct val="0"/>
        </a:spcAft>
        <a:defRPr sz="3800" b="1">
          <a:solidFill>
            <a:srgbClr val="0072C6"/>
          </a:solidFill>
          <a:latin typeface="Arial" panose="020B0604020202020204" pitchFamily="34" charset="0"/>
        </a:defRPr>
      </a:lvl5pPr>
      <a:lvl6pPr marL="457200" algn="l" defTabSz="457200" rtl="0" fontAlgn="base">
        <a:spcBef>
          <a:spcPct val="0"/>
        </a:spcBef>
        <a:spcAft>
          <a:spcPct val="0"/>
        </a:spcAft>
        <a:defRPr sz="3800" b="1">
          <a:solidFill>
            <a:srgbClr val="0072C6"/>
          </a:solidFill>
          <a:latin typeface="Arial" panose="020B0604020202020204" pitchFamily="34" charset="0"/>
        </a:defRPr>
      </a:lvl6pPr>
      <a:lvl7pPr marL="914400" algn="l" defTabSz="457200" rtl="0" fontAlgn="base">
        <a:spcBef>
          <a:spcPct val="0"/>
        </a:spcBef>
        <a:spcAft>
          <a:spcPct val="0"/>
        </a:spcAft>
        <a:defRPr sz="3800" b="1">
          <a:solidFill>
            <a:srgbClr val="0072C6"/>
          </a:solidFill>
          <a:latin typeface="Arial" panose="020B0604020202020204" pitchFamily="34" charset="0"/>
        </a:defRPr>
      </a:lvl7pPr>
      <a:lvl8pPr marL="1371600" algn="l" defTabSz="457200" rtl="0" fontAlgn="base">
        <a:spcBef>
          <a:spcPct val="0"/>
        </a:spcBef>
        <a:spcAft>
          <a:spcPct val="0"/>
        </a:spcAft>
        <a:defRPr sz="3800" b="1">
          <a:solidFill>
            <a:srgbClr val="0072C6"/>
          </a:solidFill>
          <a:latin typeface="Arial" panose="020B0604020202020204" pitchFamily="34" charset="0"/>
        </a:defRPr>
      </a:lvl8pPr>
      <a:lvl9pPr marL="1828800" algn="l" defTabSz="457200" rtl="0" fontAlgn="base">
        <a:spcBef>
          <a:spcPct val="0"/>
        </a:spcBef>
        <a:spcAft>
          <a:spcPct val="0"/>
        </a:spcAft>
        <a:defRPr sz="3800" b="1">
          <a:solidFill>
            <a:srgbClr val="0072C6"/>
          </a:solidFill>
          <a:latin typeface="Arial" panose="020B0604020202020204" pitchFamily="34" charset="0"/>
        </a:defRPr>
      </a:lvl9pPr>
    </p:titleStyle>
    <p:body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10/04/2025</a:t>
            </a:fld>
            <a:endParaRPr lang="en-GB" dirty="0"/>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dirty="0"/>
          </a:p>
        </p:txBody>
      </p:sp>
    </p:spTree>
    <p:extLst>
      <p:ext uri="{BB962C8B-B14F-4D97-AF65-F5344CB8AC3E}">
        <p14:creationId xmlns:p14="http://schemas.microsoft.com/office/powerpoint/2010/main" val="118281015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hyperlink" Target="https://britishlivertrust.org.uk/" TargetMode="External"/><Relationship Id="rId3" Type="http://schemas.openxmlformats.org/officeDocument/2006/relationships/hyperlink" Target="https://www.odt.nhs.uk/living-donation/uk-living-donor-liver-transplantation-network/" TargetMode="External"/><Relationship Id="rId7" Type="http://schemas.openxmlformats.org/officeDocument/2006/relationships/hyperlink" Target="https://britishlivertrust.org.uk/uk-liver-alliance/" TargetMode="External"/><Relationship Id="rId2" Type="http://schemas.openxmlformats.org/officeDocument/2006/relationships/hyperlink" Target="https://www.odt.nhs.uk/living-donation/living-donor-liver-transplantation/" TargetMode="External"/><Relationship Id="rId1" Type="http://schemas.openxmlformats.org/officeDocument/2006/relationships/slideLayout" Target="../slideLayouts/slideLayout5.xml"/><Relationship Id="rId6" Type="http://schemas.openxmlformats.org/officeDocument/2006/relationships/hyperlink" Target="https://www.organdonation.nhs.uk/become-a-living-donor/donating-part-of-your-liver/" TargetMode="External"/><Relationship Id="rId11" Type="http://schemas.openxmlformats.org/officeDocument/2006/relationships/hyperlink" Target="mailto:nhsbt.ldltproctorteam@nhs.net" TargetMode="External"/><Relationship Id="rId5" Type="http://schemas.openxmlformats.org/officeDocument/2006/relationships/hyperlink" Target="https://www.nhsbt.nhs.uk/organ-transplantation/" TargetMode="External"/><Relationship Id="rId10" Type="http://schemas.openxmlformats.org/officeDocument/2006/relationships/hyperlink" Target="mailto:MDOfficePAs@nhsbt.nhs.uk" TargetMode="External"/><Relationship Id="rId4" Type="http://schemas.openxmlformats.org/officeDocument/2006/relationships/hyperlink" Target="https://bts.org.uk/guidelines-standards/" TargetMode="External"/><Relationship Id="rId9" Type="http://schemas.openxmlformats.org/officeDocument/2006/relationships/hyperlink" Target="https://www.livernorth.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FF9B0D-92BC-6D7C-E270-AAF2C643C742}"/>
              </a:ext>
            </a:extLst>
          </p:cNvPr>
          <p:cNvSpPr>
            <a:spLocks noChangeArrowheads="1"/>
          </p:cNvSpPr>
          <p:nvPr/>
        </p:nvSpPr>
        <p:spPr bwMode="auto">
          <a:xfrm>
            <a:off x="440061" y="2696205"/>
            <a:ext cx="10813294"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marL="342900" indent="-342900"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21" marR="0" lvl="0" indent="-342921" algn="l" defTabSz="762045" rtl="0" eaLnBrk="1" fontAlgn="auto" latinLnBrk="0" hangingPunct="1">
              <a:lnSpc>
                <a:spcPct val="100000"/>
              </a:lnSpc>
              <a:spcBef>
                <a:spcPct val="20000"/>
              </a:spcBef>
              <a:spcAft>
                <a:spcPts val="0"/>
              </a:spcAft>
              <a:buClrTx/>
              <a:buSzTx/>
              <a:buFontTx/>
              <a:buNone/>
              <a:tabLst/>
              <a:defRPr/>
            </a:pPr>
            <a:r>
              <a:rPr kumimoji="0" lang="en-GB" altLang="en-US" sz="4000" b="1"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Living Donor Liver Transplantation (LDLT)</a:t>
            </a:r>
          </a:p>
          <a:p>
            <a:pPr marL="342921" marR="0" lvl="0" indent="-342921" algn="l" defTabSz="762045" rtl="0" eaLnBrk="1" fontAlgn="auto" latinLnBrk="0" hangingPunct="1">
              <a:lnSpc>
                <a:spcPct val="100000"/>
              </a:lnSpc>
              <a:spcBef>
                <a:spcPct val="20000"/>
              </a:spcBef>
              <a:spcAft>
                <a:spcPts val="0"/>
              </a:spcAft>
              <a:buClrTx/>
              <a:buSzTx/>
              <a:buFontTx/>
              <a:buNone/>
              <a:tabLst/>
              <a:defRPr/>
            </a:pPr>
            <a:r>
              <a:rPr lang="en-GB" altLang="en-US" sz="4000" b="1" kern="0" dirty="0">
                <a:solidFill>
                  <a:srgbClr val="0066CC"/>
                </a:solidFill>
              </a:rPr>
              <a:t>Proctor Team Operational Model</a:t>
            </a:r>
            <a:r>
              <a:rPr kumimoji="0" lang="en-GB" altLang="en-US" sz="4000" b="1"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 </a:t>
            </a:r>
          </a:p>
          <a:p>
            <a:pPr marL="342921" marR="0" lvl="0" indent="-342921" algn="l" defTabSz="762045" rtl="0" eaLnBrk="1" fontAlgn="auto" latinLnBrk="0" hangingPunct="1">
              <a:lnSpc>
                <a:spcPct val="100000"/>
              </a:lnSpc>
              <a:spcBef>
                <a:spcPct val="20000"/>
              </a:spcBef>
              <a:spcAft>
                <a:spcPts val="0"/>
              </a:spcAft>
              <a:buClrTx/>
              <a:buSzTx/>
              <a:buFontTx/>
              <a:buNone/>
              <a:tabLst/>
              <a:defRPr/>
            </a:pPr>
            <a:r>
              <a:rPr lang="en-GB" altLang="en-US" sz="4000" b="1" kern="0" dirty="0">
                <a:solidFill>
                  <a:srgbClr val="0066CC"/>
                </a:solidFill>
                <a:highlight>
                  <a:srgbClr val="FFFF00"/>
                </a:highlight>
              </a:rPr>
              <a:t>Non-Directed Altruistic Donor Referrals</a:t>
            </a:r>
            <a:endParaRPr kumimoji="0" lang="en-GB" altLang="en-US" sz="4000" b="1" i="0" u="none" strike="noStrike" kern="0" cap="none" spc="0" normalizeH="0" baseline="0" noProof="0" dirty="0">
              <a:ln>
                <a:noFill/>
              </a:ln>
              <a:solidFill>
                <a:srgbClr val="0066CC"/>
              </a:solidFill>
              <a:effectLst/>
              <a:highlight>
                <a:srgbClr val="FFFF00"/>
              </a:highlight>
              <a:uLnTx/>
              <a:uFillTx/>
              <a:latin typeface="Arial" panose="020B0604020202020204" pitchFamily="34" charset="0"/>
              <a:ea typeface="+mn-ea"/>
              <a:cs typeface="Arial" panose="020B0604020202020204" pitchFamily="34" charset="0"/>
            </a:endParaRPr>
          </a:p>
          <a:p>
            <a:pPr marL="342921" marR="0" lvl="0" indent="-342921" algn="l" defTabSz="762045" rtl="0" eaLnBrk="1" fontAlgn="auto" latinLnBrk="0" hangingPunct="1">
              <a:lnSpc>
                <a:spcPct val="100000"/>
              </a:lnSpc>
              <a:spcBef>
                <a:spcPct val="20000"/>
              </a:spcBef>
              <a:spcAft>
                <a:spcPts val="0"/>
              </a:spcAft>
              <a:buClrTx/>
              <a:buSzTx/>
              <a:buFontTx/>
              <a:buNone/>
              <a:tabLst/>
              <a:defRPr/>
            </a:pPr>
            <a:endParaRPr kumimoji="0" lang="en-GB" altLang="en-US" sz="2800" b="0"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endParaRPr>
          </a:p>
          <a:p>
            <a:pPr marL="342921" marR="0" lvl="0" indent="-342921" algn="l" defTabSz="762045" rtl="0" eaLnBrk="1" fontAlgn="auto" latinLnBrk="0" hangingPunct="1">
              <a:lnSpc>
                <a:spcPct val="100000"/>
              </a:lnSpc>
              <a:spcBef>
                <a:spcPct val="20000"/>
              </a:spcBef>
              <a:spcAft>
                <a:spcPts val="0"/>
              </a:spcAft>
              <a:buClrTx/>
              <a:buSzTx/>
              <a:buFontTx/>
              <a:buNone/>
              <a:tabLst/>
              <a:defRPr/>
            </a:pPr>
            <a:r>
              <a:rPr kumimoji="0" lang="en-GB" altLang="en-US" sz="2800" b="0"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rPr>
              <a:t>Updated April 2025</a:t>
            </a:r>
            <a:endParaRPr kumimoji="0" lang="en-GB" altLang="en-US" sz="2400" b="0"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endParaRPr>
          </a:p>
          <a:p>
            <a:pPr marL="342921" marR="0" lvl="0" indent="-342921" algn="ctr" defTabSz="762045" rtl="0" eaLnBrk="1" fontAlgn="auto" latinLnBrk="0" hangingPunct="1">
              <a:lnSpc>
                <a:spcPct val="100000"/>
              </a:lnSpc>
              <a:spcBef>
                <a:spcPct val="20000"/>
              </a:spcBef>
              <a:spcAft>
                <a:spcPts val="0"/>
              </a:spcAft>
              <a:buClrTx/>
              <a:buSzTx/>
              <a:buFontTx/>
              <a:buNone/>
              <a:tabLst/>
              <a:defRPr/>
            </a:pPr>
            <a:endParaRPr kumimoji="0" lang="en-GB" altLang="en-US" sz="3200" b="0" i="0" u="none" strike="noStrike" kern="0" cap="none" spc="0" normalizeH="0" baseline="0" noProof="0" dirty="0">
              <a:ln>
                <a:noFill/>
              </a:ln>
              <a:solidFill>
                <a:srgbClr val="0066CC"/>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791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4CF8-61E6-3EA0-644A-204F116A5091}"/>
              </a:ext>
            </a:extLst>
          </p:cNvPr>
          <p:cNvSpPr>
            <a:spLocks noGrp="1"/>
          </p:cNvSpPr>
          <p:nvPr>
            <p:ph type="title"/>
          </p:nvPr>
        </p:nvSpPr>
        <p:spPr>
          <a:xfrm>
            <a:off x="838200" y="56428"/>
            <a:ext cx="8745860" cy="1325563"/>
          </a:xfrm>
        </p:spPr>
        <p:txBody>
          <a:bodyPr/>
          <a:lstStyle/>
          <a:p>
            <a:r>
              <a:rPr lang="en-GB" dirty="0"/>
              <a:t>Steps 1-3</a:t>
            </a:r>
          </a:p>
        </p:txBody>
      </p:sp>
      <p:graphicFrame>
        <p:nvGraphicFramePr>
          <p:cNvPr id="4" name="Content Placeholder 3">
            <a:extLst>
              <a:ext uri="{FF2B5EF4-FFF2-40B4-BE49-F238E27FC236}">
                <a16:creationId xmlns:a16="http://schemas.microsoft.com/office/drawing/2014/main" id="{03368A37-DA6B-60DA-8D98-69808F1FF4D2}"/>
              </a:ext>
            </a:extLst>
          </p:cNvPr>
          <p:cNvGraphicFramePr>
            <a:graphicFrameLocks noGrp="1"/>
          </p:cNvGraphicFramePr>
          <p:nvPr>
            <p:ph idx="1"/>
            <p:extLst>
              <p:ext uri="{D42A27DB-BD31-4B8C-83A1-F6EECF244321}">
                <p14:modId xmlns:p14="http://schemas.microsoft.com/office/powerpoint/2010/main" val="3819169364"/>
              </p:ext>
            </p:extLst>
          </p:nvPr>
        </p:nvGraphicFramePr>
        <p:xfrm>
          <a:off x="838200" y="1381991"/>
          <a:ext cx="10515600" cy="4794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D0FCBFE4-38F6-0396-C52D-7925BAFA883F}"/>
              </a:ext>
            </a:extLst>
          </p:cNvPr>
          <p:cNvSpPr txBox="1"/>
          <p:nvPr/>
        </p:nvSpPr>
        <p:spPr>
          <a:xfrm>
            <a:off x="1337938" y="6279429"/>
            <a:ext cx="109682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All documents in bold</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can be found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https://www.odt.nhs.uk/living-donation/living-donor-liver-transplantation/</a:t>
            </a:r>
          </a:p>
        </p:txBody>
      </p:sp>
    </p:spTree>
    <p:extLst>
      <p:ext uri="{BB962C8B-B14F-4D97-AF65-F5344CB8AC3E}">
        <p14:creationId xmlns:p14="http://schemas.microsoft.com/office/powerpoint/2010/main" val="136428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4CF8-61E6-3EA0-644A-204F116A5091}"/>
              </a:ext>
            </a:extLst>
          </p:cNvPr>
          <p:cNvSpPr>
            <a:spLocks noGrp="1"/>
          </p:cNvSpPr>
          <p:nvPr>
            <p:ph type="title"/>
          </p:nvPr>
        </p:nvSpPr>
        <p:spPr>
          <a:xfrm>
            <a:off x="838200" y="56428"/>
            <a:ext cx="8745860" cy="1325563"/>
          </a:xfrm>
        </p:spPr>
        <p:txBody>
          <a:bodyPr/>
          <a:lstStyle/>
          <a:p>
            <a:r>
              <a:rPr lang="en-GB" dirty="0"/>
              <a:t>Steps 4-6</a:t>
            </a:r>
          </a:p>
        </p:txBody>
      </p:sp>
      <p:graphicFrame>
        <p:nvGraphicFramePr>
          <p:cNvPr id="4" name="Content Placeholder 3">
            <a:extLst>
              <a:ext uri="{FF2B5EF4-FFF2-40B4-BE49-F238E27FC236}">
                <a16:creationId xmlns:a16="http://schemas.microsoft.com/office/drawing/2014/main" id="{03368A37-DA6B-60DA-8D98-69808F1FF4D2}"/>
              </a:ext>
            </a:extLst>
          </p:cNvPr>
          <p:cNvGraphicFramePr>
            <a:graphicFrameLocks noGrp="1"/>
          </p:cNvGraphicFramePr>
          <p:nvPr>
            <p:ph idx="1"/>
            <p:extLst>
              <p:ext uri="{D42A27DB-BD31-4B8C-83A1-F6EECF244321}">
                <p14:modId xmlns:p14="http://schemas.microsoft.com/office/powerpoint/2010/main" val="3896351294"/>
              </p:ext>
            </p:extLst>
          </p:nvPr>
        </p:nvGraphicFramePr>
        <p:xfrm>
          <a:off x="838200" y="1381991"/>
          <a:ext cx="10515600" cy="4794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D0FCBFE4-38F6-0396-C52D-7925BAFA883F}"/>
              </a:ext>
            </a:extLst>
          </p:cNvPr>
          <p:cNvSpPr txBox="1"/>
          <p:nvPr/>
        </p:nvSpPr>
        <p:spPr>
          <a:xfrm>
            <a:off x="1337938" y="6279429"/>
            <a:ext cx="109682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All documents in bold</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can be found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https://www.odt.nhs.uk/living-donation/living-donor-liver-transplantation/</a:t>
            </a:r>
          </a:p>
        </p:txBody>
      </p:sp>
    </p:spTree>
    <p:extLst>
      <p:ext uri="{BB962C8B-B14F-4D97-AF65-F5344CB8AC3E}">
        <p14:creationId xmlns:p14="http://schemas.microsoft.com/office/powerpoint/2010/main" val="2756523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4CF8-61E6-3EA0-644A-204F116A5091}"/>
              </a:ext>
            </a:extLst>
          </p:cNvPr>
          <p:cNvSpPr>
            <a:spLocks noGrp="1"/>
          </p:cNvSpPr>
          <p:nvPr>
            <p:ph type="title"/>
          </p:nvPr>
        </p:nvSpPr>
        <p:spPr>
          <a:xfrm>
            <a:off x="838200" y="56428"/>
            <a:ext cx="8745860" cy="1325563"/>
          </a:xfrm>
        </p:spPr>
        <p:txBody>
          <a:bodyPr/>
          <a:lstStyle/>
          <a:p>
            <a:r>
              <a:rPr lang="en-GB" dirty="0"/>
              <a:t>What else?</a:t>
            </a:r>
          </a:p>
        </p:txBody>
      </p:sp>
      <p:graphicFrame>
        <p:nvGraphicFramePr>
          <p:cNvPr id="4" name="Content Placeholder 3">
            <a:extLst>
              <a:ext uri="{FF2B5EF4-FFF2-40B4-BE49-F238E27FC236}">
                <a16:creationId xmlns:a16="http://schemas.microsoft.com/office/drawing/2014/main" id="{03368A37-DA6B-60DA-8D98-69808F1FF4D2}"/>
              </a:ext>
            </a:extLst>
          </p:cNvPr>
          <p:cNvGraphicFramePr>
            <a:graphicFrameLocks noGrp="1"/>
          </p:cNvGraphicFramePr>
          <p:nvPr>
            <p:ph idx="1"/>
            <p:extLst>
              <p:ext uri="{D42A27DB-BD31-4B8C-83A1-F6EECF244321}">
                <p14:modId xmlns:p14="http://schemas.microsoft.com/office/powerpoint/2010/main" val="1794124233"/>
              </p:ext>
            </p:extLst>
          </p:nvPr>
        </p:nvGraphicFramePr>
        <p:xfrm>
          <a:off x="838200" y="1381991"/>
          <a:ext cx="10515600" cy="4794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4770332-10B8-340B-14D2-63996E5F6F67}"/>
              </a:ext>
            </a:extLst>
          </p:cNvPr>
          <p:cNvSpPr txBox="1"/>
          <p:nvPr/>
        </p:nvSpPr>
        <p:spPr>
          <a:xfrm>
            <a:off x="1337938" y="6279429"/>
            <a:ext cx="109682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All documents in bold can be found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https://www.odt.nhs.uk/living-donation/living-donor-liver-transplantation/</a:t>
            </a:r>
          </a:p>
        </p:txBody>
      </p:sp>
    </p:spTree>
    <p:extLst>
      <p:ext uri="{BB962C8B-B14F-4D97-AF65-F5344CB8AC3E}">
        <p14:creationId xmlns:p14="http://schemas.microsoft.com/office/powerpoint/2010/main" val="3265099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41347-243E-0ED9-E2EF-B83CF805FB78}"/>
              </a:ext>
            </a:extLst>
          </p:cNvPr>
          <p:cNvSpPr>
            <a:spLocks noGrp="1"/>
          </p:cNvSpPr>
          <p:nvPr>
            <p:ph type="title"/>
          </p:nvPr>
        </p:nvSpPr>
        <p:spPr>
          <a:xfrm>
            <a:off x="561109" y="244157"/>
            <a:ext cx="8745860" cy="1325563"/>
          </a:xfrm>
        </p:spPr>
        <p:txBody>
          <a:bodyPr/>
          <a:lstStyle/>
          <a:p>
            <a:r>
              <a:rPr lang="en-GB" dirty="0"/>
              <a:t>Useful Resources</a:t>
            </a:r>
          </a:p>
        </p:txBody>
      </p:sp>
      <p:graphicFrame>
        <p:nvGraphicFramePr>
          <p:cNvPr id="4" name="Table 4">
            <a:extLst>
              <a:ext uri="{FF2B5EF4-FFF2-40B4-BE49-F238E27FC236}">
                <a16:creationId xmlns:a16="http://schemas.microsoft.com/office/drawing/2014/main" id="{332603DB-0955-A555-89F6-5E8EEB055E95}"/>
              </a:ext>
            </a:extLst>
          </p:cNvPr>
          <p:cNvGraphicFramePr>
            <a:graphicFrameLocks noGrp="1"/>
          </p:cNvGraphicFramePr>
          <p:nvPr>
            <p:ph idx="1"/>
            <p:extLst>
              <p:ext uri="{D42A27DB-BD31-4B8C-83A1-F6EECF244321}">
                <p14:modId xmlns:p14="http://schemas.microsoft.com/office/powerpoint/2010/main" val="4250857128"/>
              </p:ext>
            </p:extLst>
          </p:nvPr>
        </p:nvGraphicFramePr>
        <p:xfrm>
          <a:off x="561109" y="1279843"/>
          <a:ext cx="11274136" cy="5334000"/>
        </p:xfrm>
        <a:graphic>
          <a:graphicData uri="http://schemas.openxmlformats.org/drawingml/2006/table">
            <a:tbl>
              <a:tblPr firstRow="1" bandRow="1">
                <a:tableStyleId>{5C22544A-7EE6-4342-B048-85BDC9FD1C3A}</a:tableStyleId>
              </a:tblPr>
              <a:tblGrid>
                <a:gridCol w="4260273">
                  <a:extLst>
                    <a:ext uri="{9D8B030D-6E8A-4147-A177-3AD203B41FA5}">
                      <a16:colId xmlns:a16="http://schemas.microsoft.com/office/drawing/2014/main" val="2170624316"/>
                    </a:ext>
                  </a:extLst>
                </a:gridCol>
                <a:gridCol w="7013863">
                  <a:extLst>
                    <a:ext uri="{9D8B030D-6E8A-4147-A177-3AD203B41FA5}">
                      <a16:colId xmlns:a16="http://schemas.microsoft.com/office/drawing/2014/main" val="2297901863"/>
                    </a:ext>
                  </a:extLst>
                </a:gridCol>
              </a:tblGrid>
              <a:tr h="370840">
                <a:tc>
                  <a:txBody>
                    <a:bodyPr/>
                    <a:lstStyle/>
                    <a:p>
                      <a:r>
                        <a:rPr lang="en-GB" dirty="0"/>
                        <a:t>For Whom</a:t>
                      </a:r>
                    </a:p>
                  </a:txBody>
                  <a:tcPr/>
                </a:tc>
                <a:tc>
                  <a:txBody>
                    <a:bodyPr/>
                    <a:lstStyle/>
                    <a:p>
                      <a:r>
                        <a:rPr lang="en-GB" dirty="0"/>
                        <a:t>Where to find them</a:t>
                      </a:r>
                    </a:p>
                    <a:p>
                      <a:endParaRPr lang="en-GB" dirty="0"/>
                    </a:p>
                  </a:txBody>
                  <a:tcPr/>
                </a:tc>
                <a:extLst>
                  <a:ext uri="{0D108BD9-81ED-4DB2-BD59-A6C34878D82A}">
                    <a16:rowId xmlns:a16="http://schemas.microsoft.com/office/drawing/2014/main" val="2819538209"/>
                  </a:ext>
                </a:extLst>
              </a:tr>
              <a:tr h="370840">
                <a:tc>
                  <a:txBody>
                    <a:bodyPr/>
                    <a:lstStyle/>
                    <a:p>
                      <a:r>
                        <a:rPr lang="en-GB" sz="1600" b="1" dirty="0"/>
                        <a:t>Clinical Teams</a:t>
                      </a:r>
                    </a:p>
                    <a:p>
                      <a:pPr marL="342900" indent="-342900">
                        <a:buFont typeface="+mj-lt"/>
                        <a:buAutoNum type="arabicPeriod"/>
                      </a:pPr>
                      <a:r>
                        <a:rPr lang="en-GB" sz="1600" dirty="0"/>
                        <a:t>LDLT Project; Proctor Resources; Policies;</a:t>
                      </a:r>
                    </a:p>
                    <a:p>
                      <a:pPr marL="342900" indent="-342900">
                        <a:buFont typeface="+mj-lt"/>
                        <a:buAutoNum type="arabicPeriod"/>
                      </a:pPr>
                      <a:r>
                        <a:rPr lang="en-GB" sz="1600" dirty="0"/>
                        <a:t>LDLT Network</a:t>
                      </a:r>
                    </a:p>
                    <a:p>
                      <a:pPr marL="342900" indent="-342900">
                        <a:buFont typeface="+mj-lt"/>
                        <a:buAutoNum type="arabicPeriod"/>
                      </a:pPr>
                      <a:r>
                        <a:rPr lang="en-GB" sz="1600" dirty="0"/>
                        <a:t>UK Guidelines for LDLT (BASL/BTS)</a:t>
                      </a:r>
                    </a:p>
                  </a:txBody>
                  <a:tcPr/>
                </a:tc>
                <a:tc>
                  <a:txBody>
                    <a:bodyPr/>
                    <a:lstStyle/>
                    <a:p>
                      <a:endParaRPr lang="en-GB" dirty="0"/>
                    </a:p>
                    <a:p>
                      <a:pPr marL="342900" indent="-342900">
                        <a:buFont typeface="+mj-lt"/>
                        <a:buAutoNum type="arabicPeriod"/>
                      </a:pPr>
                      <a:r>
                        <a:rPr lang="en-GB" sz="1600" dirty="0">
                          <a:hlinkClick r:id="rId2"/>
                        </a:rPr>
                        <a:t>https://www.odt.nhs.uk/living-donation/living-donor-liver-transplantation/</a:t>
                      </a:r>
                      <a:endParaRPr lang="en-GB" sz="1600" dirty="0"/>
                    </a:p>
                    <a:p>
                      <a:pPr marL="342900" indent="-342900">
                        <a:buFont typeface="+mj-lt"/>
                        <a:buAutoNum type="arabicPeriod"/>
                      </a:pPr>
                      <a:r>
                        <a:rPr lang="en-GB" sz="1600" dirty="0">
                          <a:hlinkClick r:id="rId3"/>
                        </a:rPr>
                        <a:t>https://www.odt.nhs.uk/living-donation/uk-living-donor-liver-transplantation-network/</a:t>
                      </a:r>
                      <a:r>
                        <a:rPr lang="en-GB" sz="1600" dirty="0"/>
                        <a:t> </a:t>
                      </a:r>
                    </a:p>
                    <a:p>
                      <a:pPr marL="342900" indent="-342900">
                        <a:buFont typeface="+mj-lt"/>
                        <a:buAutoNum type="arabicPeriod"/>
                      </a:pPr>
                      <a:r>
                        <a:rPr lang="en-GB" sz="1600" dirty="0">
                          <a:hlinkClick r:id="rId4"/>
                        </a:rPr>
                        <a:t>https://bts.org.uk/guidelines-standards/</a:t>
                      </a:r>
                      <a:r>
                        <a:rPr lang="en-GB" sz="1600" dirty="0"/>
                        <a:t> </a:t>
                      </a:r>
                    </a:p>
                  </a:txBody>
                  <a:tcPr/>
                </a:tc>
                <a:extLst>
                  <a:ext uri="{0D108BD9-81ED-4DB2-BD59-A6C34878D82A}">
                    <a16:rowId xmlns:a16="http://schemas.microsoft.com/office/drawing/2014/main" val="3954959788"/>
                  </a:ext>
                </a:extLst>
              </a:tr>
              <a:tr h="370840">
                <a:tc>
                  <a:txBody>
                    <a:bodyPr/>
                    <a:lstStyle/>
                    <a:p>
                      <a:r>
                        <a:rPr lang="en-GB" sz="1600" b="1" dirty="0"/>
                        <a:t>Recipients and Living Donors</a:t>
                      </a:r>
                    </a:p>
                    <a:p>
                      <a:pPr marL="342900" indent="-342900">
                        <a:buFont typeface="+mj-lt"/>
                        <a:buAutoNum type="arabicPeriod"/>
                      </a:pPr>
                      <a:r>
                        <a:rPr lang="en-GB" sz="1600" dirty="0"/>
                        <a:t>Recipient information</a:t>
                      </a:r>
                    </a:p>
                    <a:p>
                      <a:pPr marL="342900" indent="-342900">
                        <a:buFont typeface="+mj-lt"/>
                        <a:buAutoNum type="arabicPeriod"/>
                      </a:pPr>
                      <a:r>
                        <a:rPr lang="en-GB" sz="1600" dirty="0"/>
                        <a:t>Donor information</a:t>
                      </a:r>
                    </a:p>
                    <a:p>
                      <a:pPr marL="342900" indent="-342900">
                        <a:buFont typeface="+mj-lt"/>
                        <a:buAutoNum type="arabicPeriod"/>
                      </a:pPr>
                      <a:r>
                        <a:rPr lang="en-GB" sz="1600" dirty="0"/>
                        <a:t>Patient organisations</a:t>
                      </a:r>
                    </a:p>
                  </a:txBody>
                  <a:tcPr/>
                </a:tc>
                <a:tc>
                  <a:txBody>
                    <a:bodyPr/>
                    <a:lstStyle/>
                    <a:p>
                      <a:endParaRPr lang="en-GB" dirty="0"/>
                    </a:p>
                    <a:p>
                      <a:pPr marL="342900" indent="-342900">
                        <a:buFont typeface="+mj-lt"/>
                        <a:buAutoNum type="arabicPeriod"/>
                      </a:pPr>
                      <a:r>
                        <a:rPr lang="en-GB" sz="1600" dirty="0">
                          <a:hlinkClick r:id="rId5"/>
                        </a:rPr>
                        <a:t>https://www.nhsbt.nhs.uk/organ-transplantation/</a:t>
                      </a:r>
                      <a:endParaRPr lang="en-GB" sz="1600" dirty="0"/>
                    </a:p>
                    <a:p>
                      <a:pPr marL="342900" indent="-342900">
                        <a:buFont typeface="+mj-lt"/>
                        <a:buAutoNum type="arabicPeriod"/>
                      </a:pPr>
                      <a:r>
                        <a:rPr lang="en-GB" sz="1600" dirty="0">
                          <a:hlinkClick r:id="rId6"/>
                        </a:rPr>
                        <a:t>https://www.organdonation.nhs.uk/become-a-living-donor/donating-part-of-your-liver/</a:t>
                      </a:r>
                      <a:endParaRPr lang="en-GB" sz="1600" dirty="0"/>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GB" sz="1600" dirty="0"/>
                        <a:t>UK Liver Alliance </a:t>
                      </a:r>
                      <a:r>
                        <a:rPr lang="en-GB" sz="1600" dirty="0">
                          <a:hlinkClick r:id="rId7"/>
                        </a:rPr>
                        <a:t>https://britishlivertrust.org.uk/uk-liver-alliance/</a:t>
                      </a:r>
                      <a:endParaRPr lang="en-GB" sz="1600"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600" dirty="0"/>
                        <a:t>       British Liver Trust </a:t>
                      </a:r>
                      <a:r>
                        <a:rPr lang="en-GB" sz="1600" dirty="0">
                          <a:hlinkClick r:id="rId8"/>
                        </a:rPr>
                        <a:t>https://britishlivertrust.org.uk/</a:t>
                      </a:r>
                      <a:endParaRPr lang="en-GB" sz="1600"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600" dirty="0"/>
                        <a:t>       Liver North </a:t>
                      </a:r>
                      <a:r>
                        <a:rPr lang="en-GB" sz="1600" dirty="0">
                          <a:hlinkClick r:id="rId9"/>
                        </a:rPr>
                        <a:t>https://www.livernorth.org.uk/</a:t>
                      </a:r>
                      <a:endParaRPr lang="en-GB" sz="1600" dirty="0"/>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400" dirty="0"/>
                    </a:p>
                  </a:txBody>
                  <a:tcPr/>
                </a:tc>
                <a:extLst>
                  <a:ext uri="{0D108BD9-81ED-4DB2-BD59-A6C34878D82A}">
                    <a16:rowId xmlns:a16="http://schemas.microsoft.com/office/drawing/2014/main" val="766320537"/>
                  </a:ext>
                </a:extLst>
              </a:tr>
              <a:tr h="370840">
                <a:tc>
                  <a:txBody>
                    <a:bodyPr/>
                    <a:lstStyle/>
                    <a:p>
                      <a:r>
                        <a:rPr lang="en-GB" sz="1600" b="1" dirty="0"/>
                        <a:t>Contacts</a:t>
                      </a:r>
                    </a:p>
                    <a:p>
                      <a:r>
                        <a:rPr lang="en-GB" sz="1600" dirty="0"/>
                        <a:t>Derek Manas, OTDT Medical Director</a:t>
                      </a:r>
                    </a:p>
                    <a:p>
                      <a:r>
                        <a:rPr lang="en-GB" sz="1600" dirty="0"/>
                        <a:t>Lisa Burnapp, Associate Medical Director- Living Donation and Transplantation</a:t>
                      </a:r>
                    </a:p>
                    <a:p>
                      <a:endParaRPr lang="en-GB"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Via </a:t>
                      </a:r>
                      <a:r>
                        <a:rPr lang="en-GB" sz="1600" dirty="0">
                          <a:hlinkClick r:id="rId10"/>
                        </a:rPr>
                        <a:t>MDOfficePAs@nhsbt.nhs.uk</a:t>
                      </a:r>
                      <a:r>
                        <a:rPr lang="en-GB" sz="16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NB: All clinical and patient identifiable information to be sent to joint Proctor Team inbox: </a:t>
                      </a:r>
                      <a:r>
                        <a:rPr lang="en-GB" sz="1600" dirty="0">
                          <a:hlinkClick r:id="rId11"/>
                        </a:rPr>
                        <a:t>nhsbt.ldltproctorteam@nhs.net</a:t>
                      </a:r>
                      <a:r>
                        <a:rPr lang="en-GB" sz="1600" dirty="0"/>
                        <a:t> </a:t>
                      </a:r>
                    </a:p>
                    <a:p>
                      <a:endParaRPr lang="en-GB" dirty="0"/>
                    </a:p>
                  </a:txBody>
                  <a:tcPr/>
                </a:tc>
                <a:extLst>
                  <a:ext uri="{0D108BD9-81ED-4DB2-BD59-A6C34878D82A}">
                    <a16:rowId xmlns:a16="http://schemas.microsoft.com/office/drawing/2014/main" val="4252876769"/>
                  </a:ext>
                </a:extLst>
              </a:tr>
            </a:tbl>
          </a:graphicData>
        </a:graphic>
      </p:graphicFrame>
      <p:sp>
        <p:nvSpPr>
          <p:cNvPr id="11" name="Rectangle 9">
            <a:extLst>
              <a:ext uri="{FF2B5EF4-FFF2-40B4-BE49-F238E27FC236}">
                <a16:creationId xmlns:a16="http://schemas.microsoft.com/office/drawing/2014/main" id="{A0562EFB-B5C8-05C0-668A-684C1D5DA072}"/>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sp>
        <p:nvSpPr>
          <p:cNvPr id="12" name="Rectangle 11">
            <a:extLst>
              <a:ext uri="{FF2B5EF4-FFF2-40B4-BE49-F238E27FC236}">
                <a16:creationId xmlns:a16="http://schemas.microsoft.com/office/drawing/2014/main" id="{F435F71F-66A1-C88F-E2AA-791C01C254A9}"/>
              </a:ext>
            </a:extLst>
          </p:cNvPr>
          <p:cNvSpPr>
            <a:spLocks noChangeArrowheads="1"/>
          </p:cNvSpPr>
          <p:nvPr/>
        </p:nvSpPr>
        <p:spPr bwMode="auto">
          <a:xfrm>
            <a:off x="0" y="914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spTree>
    <p:extLst>
      <p:ext uri="{BB962C8B-B14F-4D97-AF65-F5344CB8AC3E}">
        <p14:creationId xmlns:p14="http://schemas.microsoft.com/office/powerpoint/2010/main" val="3460494298"/>
      </p:ext>
    </p:extLst>
  </p:cSld>
  <p:clrMapOvr>
    <a:masterClrMapping/>
  </p:clrMapOvr>
</p:sld>
</file>

<file path=ppt/theme/theme1.xml><?xml version="1.0" encoding="utf-8"?>
<a:theme xmlns:a="http://schemas.openxmlformats.org/drawingml/2006/main" name="16_NHSBT_presentation_style_v2">
  <a:themeElements>
    <a:clrScheme name="NHSBT">
      <a:dk1>
        <a:sysClr val="windowText" lastClr="000000"/>
      </a:dk1>
      <a:lt1>
        <a:sysClr val="window" lastClr="FFFFFF"/>
      </a:lt1>
      <a:dk2>
        <a:srgbClr val="1F497D"/>
      </a:dk2>
      <a:lt2>
        <a:srgbClr val="EEECE1"/>
      </a:lt2>
      <a:accent1>
        <a:srgbClr val="0072C6"/>
      </a:accent1>
      <a:accent2>
        <a:srgbClr val="0091C9"/>
      </a:accent2>
      <a:accent3>
        <a:srgbClr val="003893"/>
      </a:accent3>
      <a:accent4>
        <a:srgbClr val="56008C"/>
      </a:accent4>
      <a:accent5>
        <a:srgbClr val="009E49"/>
      </a:accent5>
      <a:accent6>
        <a:srgbClr val="D81E05"/>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4761</TotalTime>
  <Words>884</Words>
  <Application>Microsoft Office PowerPoint</Application>
  <PresentationFormat>Widescreen</PresentationFormat>
  <Paragraphs>74</Paragraphs>
  <Slides>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vt:i4>
      </vt:variant>
    </vt:vector>
  </HeadingPairs>
  <TitlesOfParts>
    <vt:vector size="11" baseType="lpstr">
      <vt:lpstr>Arial</vt:lpstr>
      <vt:lpstr>Calibri</vt:lpstr>
      <vt:lpstr>Lucida Grande</vt:lpstr>
      <vt:lpstr>Wingdings</vt:lpstr>
      <vt:lpstr>16_NHSBT_presentation_style_v2</vt:lpstr>
      <vt:lpstr>2_Office Theme</vt:lpstr>
      <vt:lpstr>PowerPoint Presentation</vt:lpstr>
      <vt:lpstr>Steps 1-3</vt:lpstr>
      <vt:lpstr>Steps 4-6</vt:lpstr>
      <vt:lpstr>What else?</vt:lpstr>
      <vt:lpstr>Useful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Burnapp</dc:creator>
  <cp:lastModifiedBy>Lisa Burnapp</cp:lastModifiedBy>
  <cp:revision>32</cp:revision>
  <dcterms:created xsi:type="dcterms:W3CDTF">2024-05-30T09:17:30Z</dcterms:created>
  <dcterms:modified xsi:type="dcterms:W3CDTF">2025-04-10T09:28:28Z</dcterms:modified>
</cp:coreProperties>
</file>