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9"/>
  </p:notesMasterIdLst>
  <p:sldIdLst>
    <p:sldId id="256" r:id="rId5"/>
    <p:sldId id="257" r:id="rId6"/>
    <p:sldId id="258" r:id="rId7"/>
    <p:sldId id="259" r:id="rId8"/>
    <p:sldId id="260" r:id="rId9"/>
    <p:sldId id="282"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83" r:id="rId26"/>
    <p:sldId id="279" r:id="rId27"/>
    <p:sldId id="281" r:id="rId28"/>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1pPr>
    <a:lvl2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2pPr>
    <a:lvl3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3pPr>
    <a:lvl4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4pPr>
    <a:lvl5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5pPr>
    <a:lvl6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6pPr>
    <a:lvl7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7pPr>
    <a:lvl8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8pPr>
    <a:lvl9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F3080A-489F-723B-C697-7EB6826305DB}" name="Aleisha Scott" initials="AS" userId="S::Aleisha.Scott@nhsbt.nhs.uk::8050ffdc-fa9d-4bcc-a185-5418dd6dab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1" clrIdx="0">
    <p:extLst>
      <p:ext uri="{19B8F6BF-5375-455C-9EA6-DF929625EA0E}">
        <p15:presenceInfo xmlns:p15="http://schemas.microsoft.com/office/powerpoint/2012/main" userId="Florence Ack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0D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ED7265-ABE4-48D3-92E4-708B634447FE}" v="17" dt="2025-08-12T08:41:29.65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chemeClr val="accent1"/>
          </a:solidFill>
        </a:fill>
      </a:tcStyle>
    </a:firstCol>
    <a:lastRow>
      <a:tcTxStyle b="on" i="off">
        <a:fontRef idx="major">
          <a:srgbClr val="000000"/>
        </a:fontRef>
        <a:srgbClr val="000000"/>
      </a:tcTxStyle>
      <a:tcStyle>
        <a:tcBdr>
          <a:left>
            <a:ln w="3175" cap="flat">
              <a:noFill/>
              <a:miter lim="400000"/>
            </a:ln>
          </a:left>
          <a:right>
            <a:ln w="3175" cap="flat">
              <a:noFill/>
              <a:miter lim="400000"/>
            </a:ln>
          </a:right>
          <a:top>
            <a:ln w="254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rgbClr val="FFFFFF"/>
          </a:solidFill>
        </a:fill>
      </a:tcStyle>
    </a:lastRow>
    <a:firstRow>
      <a:tcTxStyle b="on" i="off">
        <a:fontRef idx="major">
          <a:srgbClr val="FFFFFF"/>
        </a:fontRef>
        <a:srgbClr val="FFFFFF"/>
      </a:tcTxStyle>
      <a:tcStyle>
        <a:tcBdr>
          <a:left>
            <a:ln w="3175" cap="flat">
              <a:noFill/>
              <a:miter lim="400000"/>
            </a:ln>
          </a:left>
          <a:right>
            <a:ln w="3175" cap="flat">
              <a:noFill/>
              <a:miter lim="400000"/>
            </a:ln>
          </a:right>
          <a:top>
            <a:ln w="127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25400"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lastRow>
    <a:fir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12700"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44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sha Scott" userId="8050ffdc-fa9d-4bcc-a185-5418dd6dab51" providerId="ADAL" clId="{F7ED7265-ABE4-48D3-92E4-708B634447FE}"/>
    <pc:docChg chg="custSel modSld">
      <pc:chgData name="Aleisha Scott" userId="8050ffdc-fa9d-4bcc-a185-5418dd6dab51" providerId="ADAL" clId="{F7ED7265-ABE4-48D3-92E4-708B634447FE}" dt="2025-08-12T08:41:02.082" v="15" actId="1076"/>
      <pc:docMkLst>
        <pc:docMk/>
      </pc:docMkLst>
      <pc:sldChg chg="addSp delSp modSp mod modAnim">
        <pc:chgData name="Aleisha Scott" userId="8050ffdc-fa9d-4bcc-a185-5418dd6dab51" providerId="ADAL" clId="{F7ED7265-ABE4-48D3-92E4-708B634447FE}" dt="2025-08-12T08:41:02.082" v="15" actId="1076"/>
        <pc:sldMkLst>
          <pc:docMk/>
          <pc:sldMk cId="1501636845" sldId="283"/>
        </pc:sldMkLst>
        <pc:spChg chg="del mod">
          <ac:chgData name="Aleisha Scott" userId="8050ffdc-fa9d-4bcc-a185-5418dd6dab51" providerId="ADAL" clId="{F7ED7265-ABE4-48D3-92E4-708B634447FE}" dt="2025-08-12T08:38:12.218" v="4" actId="478"/>
          <ac:spMkLst>
            <pc:docMk/>
            <pc:sldMk cId="1501636845" sldId="283"/>
            <ac:spMk id="19" creationId="{00000000-0000-0000-0000-000000000000}"/>
          </ac:spMkLst>
        </pc:spChg>
        <pc:spChg chg="mod">
          <ac:chgData name="Aleisha Scott" userId="8050ffdc-fa9d-4bcc-a185-5418dd6dab51" providerId="ADAL" clId="{F7ED7265-ABE4-48D3-92E4-708B634447FE}" dt="2025-08-12T08:40:56.706" v="12" actId="1076"/>
          <ac:spMkLst>
            <pc:docMk/>
            <pc:sldMk cId="1501636845" sldId="283"/>
            <ac:spMk id="849" creationId="{00000000-0000-0000-0000-000000000000}"/>
          </ac:spMkLst>
        </pc:spChg>
        <pc:grpChg chg="del">
          <ac:chgData name="Aleisha Scott" userId="8050ffdc-fa9d-4bcc-a185-5418dd6dab51" providerId="ADAL" clId="{F7ED7265-ABE4-48D3-92E4-708B634447FE}" dt="2025-08-12T08:38:11.445" v="3" actId="478"/>
          <ac:grpSpMkLst>
            <pc:docMk/>
            <pc:sldMk cId="1501636845" sldId="283"/>
            <ac:grpSpMk id="20" creationId="{24C36147-D468-4944-B089-AF3B95EEFA27}"/>
          </ac:grpSpMkLst>
        </pc:grpChg>
        <pc:picChg chg="add mod">
          <ac:chgData name="Aleisha Scott" userId="8050ffdc-fa9d-4bcc-a185-5418dd6dab51" providerId="ADAL" clId="{F7ED7265-ABE4-48D3-92E4-708B634447FE}" dt="2025-08-12T08:41:02.082" v="15" actId="1076"/>
          <ac:picMkLst>
            <pc:docMk/>
            <pc:sldMk cId="1501636845" sldId="283"/>
            <ac:picMk id="2" creationId="{0D33EED0-770B-7797-0AE6-38DB2D97FA7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xfrm>
            <a:off x="1143000" y="685800"/>
            <a:ext cx="4572000" cy="3429000"/>
          </a:xfrm>
          <a:prstGeom prst="rect">
            <a:avLst/>
          </a:prstGeom>
        </p:spPr>
        <p:txBody>
          <a:bodyPr/>
          <a:lstStyle/>
          <a:p>
            <a:endParaRPr/>
          </a:p>
        </p:txBody>
      </p:sp>
      <p:sp>
        <p:nvSpPr>
          <p:cNvPr id="330" name="Shape 33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28299313"/>
      </p:ext>
    </p:extLst>
  </p:cSld>
  <p:clrMap bg1="lt1" tx1="dk1" bg2="lt2" tx2="dk2" accent1="accent1" accent2="accent2" accent3="accent3" accent4="accent4" accent5="accent5" accent6="accent6" hlink="hlink" folHlink="folHlink"/>
  <p:notesStyle>
    <a:lvl1pPr defTabSz="609600" latinLnBrk="0">
      <a:defRPr sz="800">
        <a:latin typeface="+mn-lt"/>
        <a:ea typeface="+mn-ea"/>
        <a:cs typeface="+mn-cs"/>
        <a:sym typeface="Helvetica Neue"/>
      </a:defRPr>
    </a:lvl1pPr>
    <a:lvl2pPr indent="228600" defTabSz="609600" latinLnBrk="0">
      <a:defRPr sz="800">
        <a:latin typeface="+mn-lt"/>
        <a:ea typeface="+mn-ea"/>
        <a:cs typeface="+mn-cs"/>
        <a:sym typeface="Helvetica Neue"/>
      </a:defRPr>
    </a:lvl2pPr>
    <a:lvl3pPr indent="457200" defTabSz="609600" latinLnBrk="0">
      <a:defRPr sz="800">
        <a:latin typeface="+mn-lt"/>
        <a:ea typeface="+mn-ea"/>
        <a:cs typeface="+mn-cs"/>
        <a:sym typeface="Helvetica Neue"/>
      </a:defRPr>
    </a:lvl3pPr>
    <a:lvl4pPr indent="685800" defTabSz="609600" latinLnBrk="0">
      <a:defRPr sz="800">
        <a:latin typeface="+mn-lt"/>
        <a:ea typeface="+mn-ea"/>
        <a:cs typeface="+mn-cs"/>
        <a:sym typeface="Helvetica Neue"/>
      </a:defRPr>
    </a:lvl4pPr>
    <a:lvl5pPr indent="914400" defTabSz="609600" latinLnBrk="0">
      <a:defRPr sz="800">
        <a:latin typeface="+mn-lt"/>
        <a:ea typeface="+mn-ea"/>
        <a:cs typeface="+mn-cs"/>
        <a:sym typeface="Helvetica Neue"/>
      </a:defRPr>
    </a:lvl5pPr>
    <a:lvl6pPr indent="1143000" defTabSz="609600" latinLnBrk="0">
      <a:defRPr sz="800">
        <a:latin typeface="+mn-lt"/>
        <a:ea typeface="+mn-ea"/>
        <a:cs typeface="+mn-cs"/>
        <a:sym typeface="Helvetica Neue"/>
      </a:defRPr>
    </a:lvl6pPr>
    <a:lvl7pPr indent="1371600" defTabSz="609600" latinLnBrk="0">
      <a:defRPr sz="800">
        <a:latin typeface="+mn-lt"/>
        <a:ea typeface="+mn-ea"/>
        <a:cs typeface="+mn-cs"/>
        <a:sym typeface="Helvetica Neue"/>
      </a:defRPr>
    </a:lvl7pPr>
    <a:lvl8pPr indent="1600200" defTabSz="609600" latinLnBrk="0">
      <a:defRPr sz="800">
        <a:latin typeface="+mn-lt"/>
        <a:ea typeface="+mn-ea"/>
        <a:cs typeface="+mn-cs"/>
        <a:sym typeface="Helvetica Neue"/>
      </a:defRPr>
    </a:lvl8pPr>
    <a:lvl9pPr indent="1828800" defTabSz="609600" latinLnBrk="0">
      <a:defRPr sz="8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lood.co.uk/why-give-blood/blood-typ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0297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Explain to pupils that a fact is going to appear on each click. Their challenge is to decide whether the fact is true or false!</a:t>
            </a:r>
          </a:p>
          <a:p>
            <a:pPr marL="171450" indent="-171450">
              <a:buFont typeface="Arial" panose="020B0604020202020204" pitchFamily="34" charset="0"/>
              <a:buChar char="•"/>
            </a:pPr>
            <a:r>
              <a:rPr lang="en-GB"/>
              <a:t>If they think the fact is true, they can put their thumbs up (or stand up) and if they think the fact is false, they can put their thumbs down (or stay sitting down). </a:t>
            </a:r>
          </a:p>
          <a:p>
            <a:endParaRPr lang="en-GB"/>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a:t>All blood is 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a:t>False:</a:t>
            </a:r>
            <a:r>
              <a:rPr lang="en-GB" b="0" i="1"/>
              <a:t> Human blood is red, but some animals have different-coloured blood. For example, </a:t>
            </a:r>
            <a:r>
              <a:rPr lang="en-GB" sz="800" b="0" i="1" kern="1200">
                <a:solidFill>
                  <a:schemeClr val="tx1"/>
                </a:solidFill>
                <a:latin typeface="+mn-lt"/>
                <a:ea typeface="+mn-ea"/>
                <a:cs typeface="+mn-cs"/>
              </a:rPr>
              <a:t>some types of worm and leeches have blue blood, grasshoppers have white blood, and spiders have transparent blood!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i="1"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0" kern="1200">
                <a:solidFill>
                  <a:schemeClr val="tx1"/>
                </a:solidFill>
                <a:latin typeface="+mn-lt"/>
                <a:ea typeface="+mn-ea"/>
                <a:cs typeface="+mn-cs"/>
              </a:rPr>
              <a:t>2. </a:t>
            </a:r>
            <a:r>
              <a:rPr lang="en-GB" sz="800" b="0" i="0" kern="1200">
                <a:solidFill>
                  <a:schemeClr val="tx1"/>
                </a:solidFill>
                <a:latin typeface="+mn-lt"/>
                <a:ea typeface="+mn-ea"/>
                <a:cs typeface="+mn-cs"/>
              </a:rPr>
              <a:t>Blood contains metal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latin typeface="+mn-lt"/>
                <a:ea typeface="+mn-ea"/>
                <a:cs typeface="+mn-cs"/>
              </a:rPr>
              <a:t>True: </a:t>
            </a:r>
            <a:r>
              <a:rPr lang="en-GB" sz="800" b="0" i="1" kern="1200">
                <a:solidFill>
                  <a:schemeClr val="tx1"/>
                </a:solidFill>
                <a:latin typeface="+mn-lt"/>
                <a:ea typeface="+mn-ea"/>
                <a:cs typeface="+mn-cs"/>
              </a:rPr>
              <a:t>If you have ever been unlucky enough to taste blood (for example, from biting your lip) you will know blood tastes slightly metallic. This is because it contains tiny amounts of metal. In fact, human blood contains iron, copper, zinc and even, tiny traces of gold!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0"/>
              <a:t>3. </a:t>
            </a:r>
            <a:r>
              <a:rPr lang="en-GB" i="0"/>
              <a:t>Blood is made in the heart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False:</a:t>
            </a:r>
            <a:r>
              <a:rPr lang="en-GB" b="0" i="1"/>
              <a:t> Blood stem cells are made by a </a:t>
            </a:r>
            <a:r>
              <a:rPr lang="en-GB" sz="800" i="1" baseline="0">
                <a:solidFill>
                  <a:schemeClr val="accent1"/>
                </a:solidFill>
              </a:rPr>
              <a:t>soft</a:t>
            </a:r>
            <a:r>
              <a:rPr lang="en-GB" sz="800" b="0" i="1" kern="1200">
                <a:solidFill>
                  <a:schemeClr val="tx1"/>
                </a:solidFill>
                <a:latin typeface="+mn-lt"/>
                <a:ea typeface="+mn-ea"/>
                <a:cs typeface="+mn-cs"/>
              </a:rPr>
              <a:t>, spongy tissue found in the middle of some bones called bone marrow. The heart’s job is to pump that blood around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i="1"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0" kern="1200">
                <a:solidFill>
                  <a:schemeClr val="tx1"/>
                </a:solidFill>
                <a:latin typeface="+mn-lt"/>
                <a:ea typeface="+mn-ea"/>
                <a:cs typeface="+mn-cs"/>
              </a:rPr>
              <a:t>4. </a:t>
            </a:r>
            <a:r>
              <a:rPr lang="en-GB">
                <a:latin typeface="Arial" panose="020B0604020202020204" pitchFamily="34" charset="0"/>
                <a:cs typeface="Arial" panose="020B0604020202020204" pitchFamily="34" charset="0"/>
              </a:rPr>
              <a:t>The average human body contains roughly 9 pints (or 4.5 litres) of blood.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latin typeface="+mn-lt"/>
                <a:ea typeface="+mn-ea"/>
                <a:cs typeface="+mn-cs"/>
              </a:rPr>
              <a:t>True: </a:t>
            </a:r>
            <a:r>
              <a:rPr lang="en-GB" i="1">
                <a:latin typeface="Arial" panose="020B0604020202020204" pitchFamily="34" charset="0"/>
                <a:cs typeface="Arial" panose="020B0604020202020204" pitchFamily="34" charset="0"/>
              </a:rPr>
              <a:t>The average adult has 9 pints of blood in their body – that’s the same as the amount of water used in a 30 second shower! But remember, it is just an average. The smaller you are, the less blood in your body. Your blood makes up about 7% of your total body weight.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i="1"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0" kern="1200">
                <a:solidFill>
                  <a:schemeClr val="tx1"/>
                </a:solidFill>
                <a:effectLst/>
                <a:latin typeface="Arial" panose="020B0604020202020204" pitchFamily="34" charset="0"/>
                <a:ea typeface="+mn-ea"/>
                <a:cs typeface="Arial" panose="020B0604020202020204" pitchFamily="34" charset="0"/>
              </a:rPr>
              <a:t>5. </a:t>
            </a:r>
            <a:r>
              <a:rPr lang="en-GB">
                <a:latin typeface="Arial" panose="020B0604020202020204" pitchFamily="34" charset="0"/>
                <a:cs typeface="Arial" panose="020B0604020202020204" pitchFamily="34" charset="0"/>
              </a:rPr>
              <a:t>A person’s blood vessels, arranged end-to-end, would stretch the length of the playground – and beyond!</a:t>
            </a:r>
            <a:r>
              <a:rPr lang="en-GB">
                <a:solidFill>
                  <a:srgbClr val="FF0000"/>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latin typeface="+mn-lt"/>
                <a:ea typeface="+mn-ea"/>
                <a:cs typeface="+mn-cs"/>
              </a:rPr>
              <a:t>True: </a:t>
            </a:r>
            <a:r>
              <a:rPr lang="en-GB" sz="800" b="0" i="1" kern="1200">
                <a:solidFill>
                  <a:srgbClr val="FF0000"/>
                </a:solidFill>
                <a:effectLst/>
                <a:latin typeface="Arial" panose="020B0604020202020204" pitchFamily="34" charset="0"/>
                <a:ea typeface="+mn-ea"/>
                <a:cs typeface="Arial" panose="020B0604020202020204" pitchFamily="34" charset="0"/>
              </a:rPr>
              <a:t>Blood vessels (veins, arteries and capillaries) are the tubes that carry a person’s blood around the body. If you arranged the average person’s blood vessels end to end, they would be able to go around the world – 2 and a half times! </a:t>
            </a:r>
            <a:endParaRPr lang="en-GB" sz="800" i="1" kern="1200">
              <a:solidFill>
                <a:schemeClr val="tx1"/>
              </a:solidFill>
              <a:effectLst/>
              <a:latin typeface="+mn-lt"/>
              <a:ea typeface="+mn-ea"/>
              <a:cs typeface="+mn-cs"/>
            </a:endParaRPr>
          </a:p>
          <a:p>
            <a:endParaRPr lang="en-GB"/>
          </a:p>
        </p:txBody>
      </p:sp>
    </p:spTree>
    <p:extLst>
      <p:ext uri="{BB962C8B-B14F-4D97-AF65-F5344CB8AC3E}">
        <p14:creationId xmlns:p14="http://schemas.microsoft.com/office/powerpoint/2010/main" val="3357211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800" b="1" i="1" kern="1200">
                <a:solidFill>
                  <a:schemeClr val="tx1"/>
                </a:solidFill>
                <a:effectLst/>
                <a:latin typeface="+mn-lt"/>
                <a:ea typeface="+mn-ea"/>
                <a:cs typeface="+mn-cs"/>
              </a:rPr>
              <a:t>Q.</a:t>
            </a:r>
            <a:r>
              <a:rPr lang="en-GB" sz="800" i="1" kern="1200">
                <a:solidFill>
                  <a:schemeClr val="tx1"/>
                </a:solidFill>
                <a:effectLst/>
                <a:latin typeface="+mn-lt"/>
                <a:ea typeface="+mn-ea"/>
                <a:cs typeface="+mn-cs"/>
              </a:rPr>
              <a:t> What can you see?</a:t>
            </a:r>
            <a:r>
              <a:rPr lang="en-GB" sz="800" kern="1200">
                <a:solidFill>
                  <a:schemeClr val="tx1"/>
                </a:solidFill>
                <a:effectLst/>
                <a:latin typeface="+mn-lt"/>
                <a:ea typeface="+mn-ea"/>
                <a:cs typeface="+mn-cs"/>
              </a:rPr>
              <a:t> </a:t>
            </a:r>
            <a:endParaRPr lang="en-GB" sz="800" i="1" kern="1200">
              <a:solidFill>
                <a:schemeClr val="tx1"/>
              </a:solidFill>
              <a:effectLst/>
              <a:latin typeface="+mn-lt"/>
              <a:ea typeface="+mn-ea"/>
              <a:cs typeface="+mn-cs"/>
            </a:endParaRPr>
          </a:p>
          <a:p>
            <a:pPr marL="0" indent="0">
              <a:buFont typeface="Arial" panose="020B0604020202020204" pitchFamily="34" charset="0"/>
              <a:buNone/>
            </a:pPr>
            <a:r>
              <a:rPr lang="en-GB" sz="800" i="0" kern="1200">
                <a:solidFill>
                  <a:schemeClr val="tx1"/>
                </a:solidFill>
                <a:effectLst/>
                <a:latin typeface="+mn-lt"/>
                <a:ea typeface="+mn-ea"/>
                <a:cs typeface="+mn-cs"/>
              </a:rPr>
              <a:t>Once pupils have shared their ideas, explain the photograph shows blood under a microscope. The purple dots you</a:t>
            </a:r>
            <a:r>
              <a:rPr lang="en-GB" sz="800" i="0" kern="1200" baseline="0">
                <a:solidFill>
                  <a:schemeClr val="tx1"/>
                </a:solidFill>
                <a:effectLst/>
                <a:latin typeface="+mn-lt"/>
                <a:ea typeface="+mn-ea"/>
                <a:cs typeface="+mn-cs"/>
              </a:rPr>
              <a:t> can see are cells, or parts of cells which exist in our blood. </a:t>
            </a:r>
            <a:endParaRPr lang="en-GB" sz="800" i="0" kern="1200">
              <a:solidFill>
                <a:schemeClr val="tx1"/>
              </a:solidFill>
              <a:effectLst/>
              <a:latin typeface="+mn-lt"/>
              <a:ea typeface="+mn-ea"/>
              <a:cs typeface="+mn-cs"/>
            </a:endParaRPr>
          </a:p>
          <a:p>
            <a:pPr marL="0" indent="0">
              <a:buFont typeface="Arial" panose="020B0604020202020204" pitchFamily="34" charset="0"/>
              <a:buNone/>
            </a:pPr>
            <a:endParaRPr lang="en-GB" sz="80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a:t>
            </a:r>
            <a:r>
              <a:rPr lang="en-GB" i="1"/>
              <a:t> Why can’t you see any cells in your blood when you get a cut or scrape?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These cells in the blood are so small, they cannot be seen with the naked eye. One drop of blood contains about 250 million cells.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0"/>
          </a:p>
        </p:txBody>
      </p:sp>
    </p:spTree>
    <p:extLst>
      <p:ext uri="{BB962C8B-B14F-4D97-AF65-F5344CB8AC3E}">
        <p14:creationId xmlns:p14="http://schemas.microsoft.com/office/powerpoint/2010/main" val="636957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The blood is made up of different parts and each part has a different, important job to do to keep the body healthy.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Click to reveal the different parts: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1"/>
              <a:t>Red blood cells: </a:t>
            </a:r>
            <a:r>
              <a:rPr lang="en-GB" b="0" i="0"/>
              <a:t>D</a:t>
            </a:r>
            <a:r>
              <a:rPr lang="en-GB"/>
              <a:t>eliver oxygen (and remove waste). </a:t>
            </a:r>
            <a:r>
              <a:rPr lang="en-GB" i="1"/>
              <a:t>The second largest purple dots</a:t>
            </a:r>
            <a:r>
              <a:rPr lang="en-GB" i="1" baseline="0"/>
              <a:t> show </a:t>
            </a:r>
            <a:r>
              <a:rPr lang="en-GB" i="1"/>
              <a:t>red</a:t>
            </a:r>
            <a:r>
              <a:rPr lang="en-GB" i="1" baseline="0"/>
              <a:t> blood cells under the microscope. </a:t>
            </a:r>
            <a:endParaRPr lang="en-GB" i="1"/>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1"/>
              <a:t>White blood cells</a:t>
            </a:r>
            <a:r>
              <a:rPr lang="en-GB"/>
              <a:t>: Protect the body from bacteria, viruses and other ‘invaders’. </a:t>
            </a:r>
            <a:r>
              <a:rPr lang="en-GB" i="1"/>
              <a:t>The</a:t>
            </a:r>
            <a:r>
              <a:rPr lang="en-GB" i="1" baseline="0"/>
              <a:t> largest and brightest purple dots show white blood cells under the microscope.</a:t>
            </a:r>
            <a:endParaRPr lang="en-GB" i="1"/>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1"/>
              <a:t>Platelets: </a:t>
            </a:r>
            <a:r>
              <a:rPr lang="en-GB" b="0" i="0"/>
              <a:t>H</a:t>
            </a:r>
            <a:r>
              <a:rPr lang="en-GB"/>
              <a:t>elp the blood to clot. </a:t>
            </a:r>
            <a:r>
              <a:rPr lang="en-GB" i="1"/>
              <a:t>The tiny, hardly visible purple dots show platelets under the microscope.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1"/>
              <a:t>Plasma: </a:t>
            </a:r>
            <a:r>
              <a:rPr lang="en-GB" b="0" i="0"/>
              <a:t>Helps transport </a:t>
            </a:r>
            <a:r>
              <a:rPr lang="en-GB"/>
              <a:t>the red blood cells, white blood cells and platelets. </a:t>
            </a:r>
            <a:r>
              <a:rPr lang="en-GB" i="1"/>
              <a:t>The white liquid</a:t>
            </a:r>
            <a:r>
              <a:rPr lang="en-GB" i="1" baseline="0"/>
              <a:t> visible between the purple dots shows plasma under the microscope. </a:t>
            </a:r>
          </a:p>
          <a:p>
            <a:pPr algn="l">
              <a:spcAft>
                <a:spcPts val="1688"/>
              </a:spcAft>
              <a:buNone/>
            </a:pPr>
            <a:r>
              <a:rPr lang="en-GB" i="1" baseline="0"/>
              <a:t>Our blood also contains </a:t>
            </a:r>
            <a:r>
              <a:rPr lang="en-GB" b="1" i="1" baseline="0"/>
              <a:t>stem cells </a:t>
            </a:r>
            <a:r>
              <a:rPr lang="en-GB" i="1" baseline="0"/>
              <a:t>- </a:t>
            </a:r>
            <a:r>
              <a:rPr lang="en-GB" b="0" i="0">
                <a:solidFill>
                  <a:srgbClr val="5F5F5F"/>
                </a:solidFill>
                <a:effectLst/>
                <a:latin typeface="Arial" panose="020B0604020202020204" pitchFamily="34" charset="0"/>
              </a:rPr>
              <a:t>Stem cells are produced in bone marrow and are the 'building blocks' of the body as they can change into any of the other blood cells.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1"/>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Note: </a:t>
            </a:r>
            <a:r>
              <a:rPr lang="en-GB" b="0"/>
              <a:t>Slides 12 to 15 </a:t>
            </a:r>
            <a:r>
              <a:rPr lang="en-GB"/>
              <a:t>explain the function of red blood cells, white blood cells, platelets and plasma in more detail.</a:t>
            </a:r>
          </a:p>
          <a:p>
            <a:endParaRPr lang="en-GB"/>
          </a:p>
        </p:txBody>
      </p:sp>
    </p:spTree>
    <p:extLst>
      <p:ext uri="{BB962C8B-B14F-4D97-AF65-F5344CB8AC3E}">
        <p14:creationId xmlns:p14="http://schemas.microsoft.com/office/powerpoint/2010/main" val="2960040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 </a:t>
            </a:r>
            <a:r>
              <a:rPr lang="en-GB" i="1"/>
              <a:t>Why is our blood red?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Our blood gets its red colour from </a:t>
            </a:r>
            <a:r>
              <a:rPr lang="en-GB" i="1"/>
              <a:t>red</a:t>
            </a:r>
            <a:r>
              <a:rPr lang="en-GB"/>
              <a:t> blood cells. Red blood cells contain a protein called haemoglobin (pronounced he-</a:t>
            </a:r>
            <a:r>
              <a:rPr lang="en-GB" err="1"/>
              <a:t>muh</a:t>
            </a:r>
            <a:r>
              <a:rPr lang="en-GB"/>
              <a:t>-glow-bin) and haemoglobin contains iron. When iron mixes with oxygen, it turns red – giving haemoglobin (and our blood) its red colour.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Red blood cells are round with a slight dent in the centre – a bit like a donut…but without a hole!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They have the very important job of carrying oxygen around the body. Our </a:t>
            </a:r>
            <a:r>
              <a:rPr lang="en-GB" sz="800" b="0" i="0" kern="1200">
                <a:solidFill>
                  <a:schemeClr val="tx1"/>
                </a:solidFill>
                <a:effectLst/>
                <a:latin typeface="+mn-lt"/>
                <a:ea typeface="+mn-ea"/>
                <a:cs typeface="+mn-cs"/>
              </a:rPr>
              <a:t>muscles and organs need oxygen to work.</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Red blood cells also remove waste, such as carbon dioxide, from your body and transport it to the lungs so you can exhale 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Red blood cells are made in our bone marrow and have a lifespan of about 120 days.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Our bone marrows produces an amazing 2 million red blood cells </a:t>
            </a:r>
            <a:r>
              <a:rPr lang="en-GB" i="1"/>
              <a:t>every </a:t>
            </a:r>
            <a:r>
              <a:rPr lang="en-GB"/>
              <a:t>second! That’s 120 million red blood cells per minute.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When red blood cells die, they are broken up and returned to the bone marrow to be reused and made into new red blood cells.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 </a:t>
            </a:r>
            <a:r>
              <a:rPr lang="en-GB" sz="800" i="1" kern="1200">
                <a:solidFill>
                  <a:schemeClr val="tx1"/>
                </a:solidFill>
                <a:effectLst/>
                <a:latin typeface="+mn-lt"/>
                <a:ea typeface="+mn-ea"/>
                <a:cs typeface="+mn-cs"/>
              </a:rPr>
              <a:t>What would happen if a person didn’t have any red blood cells? </a:t>
            </a:r>
            <a:r>
              <a:rPr lang="en-GB" sz="8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a:t>If a person had no red blood cells and their bone marrow wasn’t able to produce any more, they would die. Without oxygen, our body cannot perform all the functions it needs to in order to keep us alive.</a:t>
            </a:r>
          </a:p>
          <a:p>
            <a:endParaRPr lang="en-GB"/>
          </a:p>
        </p:txBody>
      </p:sp>
    </p:spTree>
    <p:extLst>
      <p:ext uri="{BB962C8B-B14F-4D97-AF65-F5344CB8AC3E}">
        <p14:creationId xmlns:p14="http://schemas.microsoft.com/office/powerpoint/2010/main" val="339328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White blood cells are the largest cells in the blood and are very flexible – which means they can change their shape.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White blood cells have the important job of looking out for, and getting rid of, any intruders that might cause disease, such as harmful bacteria or viruses.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Once white blood cells identify intruders, they need to destroy them before they cause any harm to the body. White blood cells can destroy intruders in two ways: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a:solidFill>
                  <a:schemeClr val="tx1"/>
                </a:solidFill>
                <a:effectLst/>
                <a:latin typeface="+mn-lt"/>
                <a:ea typeface="+mn-ea"/>
                <a:cs typeface="+mn-cs"/>
              </a:rPr>
              <a:t>1. Changing shape to engulf the intruder.</a:t>
            </a:r>
            <a:endParaRPr lang="en-GB" sz="1200" i="1" kern="120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a:solidFill>
                  <a:schemeClr val="tx1"/>
                </a:solidFill>
                <a:effectLst/>
                <a:latin typeface="+mn-lt"/>
                <a:ea typeface="+mn-ea"/>
                <a:cs typeface="+mn-cs"/>
              </a:rPr>
              <a:t>2. Producing special substances, called enzymes or antibodies, which destroy the intruders.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To reach the site of infection or injury, white blood cells move along like millipedes, creating tiny leg-like</a:t>
            </a:r>
            <a:r>
              <a:rPr lang="en-GB" sz="1200" b="0" i="0" kern="1200" baseline="0">
                <a:solidFill>
                  <a:schemeClr val="tx1"/>
                </a:solidFill>
                <a:effectLst/>
                <a:latin typeface="+mn-lt"/>
                <a:ea typeface="+mn-ea"/>
                <a:cs typeface="+mn-cs"/>
              </a:rPr>
              <a:t> structures</a:t>
            </a:r>
            <a:r>
              <a:rPr lang="en-GB" sz="1200" b="0" i="0" kern="1200">
                <a:solidFill>
                  <a:schemeClr val="tx1"/>
                </a:solidFill>
                <a:effectLst/>
                <a:latin typeface="+mn-lt"/>
                <a:ea typeface="+mn-ea"/>
                <a:cs typeface="+mn-cs"/>
              </a:rPr>
              <a:t> that attach and detach from the walls of the blood vessel within seconds. This allows them to swiftly crawl along the blood vessel and also keep a good grip on the vessels’ sides.</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a:t>Q.</a:t>
            </a:r>
            <a:r>
              <a:rPr lang="en-GB" i="1"/>
              <a:t> </a:t>
            </a:r>
            <a:r>
              <a:rPr lang="en-GB" sz="1200" i="1" kern="1200">
                <a:solidFill>
                  <a:schemeClr val="tx1"/>
                </a:solidFill>
                <a:effectLst/>
                <a:latin typeface="+mn-lt"/>
                <a:ea typeface="+mn-ea"/>
                <a:cs typeface="+mn-cs"/>
              </a:rPr>
              <a:t>What might happen if a person has no white blood cells?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a:t>A person with no white blood cells would get lots of illnesses or diseases, and would quickly die.</a:t>
            </a:r>
            <a:endParaRPr lang="en-GB"/>
          </a:p>
          <a:p>
            <a:endParaRPr lang="en-GB"/>
          </a:p>
        </p:txBody>
      </p:sp>
    </p:spTree>
    <p:extLst>
      <p:ext uri="{BB962C8B-B14F-4D97-AF65-F5344CB8AC3E}">
        <p14:creationId xmlns:p14="http://schemas.microsoft.com/office/powerpoint/2010/main" val="1158502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kern="1200">
                <a:solidFill>
                  <a:schemeClr val="tx1"/>
                </a:solidFill>
                <a:effectLst/>
                <a:latin typeface="+mn-lt"/>
                <a:ea typeface="+mn-ea"/>
                <a:cs typeface="+mn-cs"/>
              </a:rPr>
              <a:t>Q. </a:t>
            </a:r>
            <a:r>
              <a:rPr lang="en-GB" sz="1200" b="0" i="1" kern="1200">
                <a:solidFill>
                  <a:schemeClr val="tx1"/>
                </a:solidFill>
                <a:effectLst/>
                <a:latin typeface="+mn-lt"/>
                <a:ea typeface="+mn-ea"/>
                <a:cs typeface="+mn-cs"/>
              </a:rPr>
              <a:t>How does your body stop bleeding?</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Platelets’ main job is to stop bleeding – they do this by making scabs!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When you get a cut (or in other words, if one of your blood vessels gets damaged) your body sends a signal to the platelets.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solidFill>
                  <a:schemeClr val="tx1"/>
                </a:solidFill>
                <a:effectLst/>
                <a:latin typeface="+mn-lt"/>
                <a:ea typeface="+mn-ea"/>
                <a:cs typeface="+mn-cs"/>
              </a:rPr>
              <a:t>On receiving this signal, platelets are ‘activated’ – they become sticky and rush to the site of the damage.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solidFill>
                  <a:schemeClr val="tx1"/>
                </a:solidFill>
                <a:effectLst/>
                <a:latin typeface="+mn-lt"/>
                <a:ea typeface="+mn-ea"/>
                <a:cs typeface="+mn-cs"/>
              </a:rPr>
              <a:t>At the wound, platelets join together, like glue, to create a kind of plug or scab. If they need to, they can also signal more platelets to join them to help stop the bleeding.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Platelets are smaller than white and red blood cells. In fact, platelets are ‘fragments’ (little pieces) of bone marrow cells. </a:t>
            </a:r>
            <a:r>
              <a:rPr lang="en-GB" i="1"/>
              <a:t>(Note: platelets are not technically cells.)</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Platelets are colourless and you will find </a:t>
            </a:r>
            <a:r>
              <a:rPr lang="en-GB" sz="1200" b="0" i="0" kern="1200">
                <a:solidFill>
                  <a:schemeClr val="tx1"/>
                </a:solidFill>
                <a:effectLst/>
                <a:latin typeface="+mn-lt"/>
                <a:ea typeface="+mn-ea"/>
                <a:cs typeface="+mn-cs"/>
              </a:rPr>
              <a:t>between 1.5 and 4 million </a:t>
            </a:r>
            <a:r>
              <a:rPr lang="en-GB"/>
              <a:t>platelets in one drop of blood!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kern="1200">
                <a:solidFill>
                  <a:schemeClr val="tx1"/>
                </a:solidFill>
                <a:effectLst/>
                <a:latin typeface="+mn-lt"/>
                <a:ea typeface="+mn-ea"/>
                <a:cs typeface="+mn-cs"/>
              </a:rPr>
              <a:t>Q. </a:t>
            </a:r>
            <a:r>
              <a:rPr lang="en-GB" sz="1200" b="0" i="1" kern="1200">
                <a:solidFill>
                  <a:schemeClr val="tx1"/>
                </a:solidFill>
                <a:effectLst/>
                <a:latin typeface="+mn-lt"/>
                <a:ea typeface="+mn-ea"/>
                <a:cs typeface="+mn-cs"/>
              </a:rPr>
              <a:t>What do scabs feel like?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a:solidFill>
                  <a:schemeClr val="tx1"/>
                </a:solidFill>
                <a:effectLst/>
                <a:latin typeface="+mn-lt"/>
                <a:ea typeface="+mn-ea"/>
                <a:cs typeface="+mn-cs"/>
              </a:rPr>
              <a:t>e.g. hard and crusty!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kern="1200">
                <a:solidFill>
                  <a:schemeClr val="tx1"/>
                </a:solidFill>
                <a:effectLst/>
                <a:latin typeface="+mn-lt"/>
                <a:ea typeface="+mn-ea"/>
                <a:cs typeface="+mn-cs"/>
              </a:rPr>
              <a:t>Q. </a:t>
            </a:r>
            <a:r>
              <a:rPr lang="en-GB" sz="1200" b="0" i="1" kern="1200">
                <a:solidFill>
                  <a:schemeClr val="tx1"/>
                </a:solidFill>
                <a:effectLst/>
                <a:latin typeface="+mn-lt"/>
                <a:ea typeface="+mn-ea"/>
                <a:cs typeface="+mn-cs"/>
              </a:rPr>
              <a:t>Why do you think they feel this way?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a:solidFill>
                  <a:schemeClr val="tx1"/>
                </a:solidFill>
                <a:effectLst/>
                <a:latin typeface="+mn-lt"/>
                <a:ea typeface="+mn-ea"/>
                <a:cs typeface="+mn-cs"/>
              </a:rPr>
              <a:t>The scab’s hard surface has two purposes – it creates a strong barrier to stops germs and bacteria from being able to enter the body through the open wound </a:t>
            </a:r>
            <a:r>
              <a:rPr lang="en-GB" sz="1200" b="1" i="0" kern="1200">
                <a:solidFill>
                  <a:schemeClr val="tx1"/>
                </a:solidFill>
                <a:effectLst/>
                <a:latin typeface="+mn-lt"/>
                <a:ea typeface="+mn-ea"/>
                <a:cs typeface="+mn-cs"/>
              </a:rPr>
              <a:t>and </a:t>
            </a:r>
            <a:r>
              <a:rPr lang="en-GB" sz="1200" b="0" i="0" kern="1200">
                <a:solidFill>
                  <a:schemeClr val="tx1"/>
                </a:solidFill>
                <a:effectLst/>
                <a:latin typeface="+mn-lt"/>
                <a:ea typeface="+mn-ea"/>
                <a:cs typeface="+mn-cs"/>
              </a:rPr>
              <a:t>it protects the skin cells underneath the scab, giving them time to heal.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a:t>
            </a:r>
            <a:r>
              <a:rPr lang="en-GB" i="1"/>
              <a:t> </a:t>
            </a:r>
            <a:r>
              <a:rPr lang="en-GB" sz="1200" i="1" kern="1200">
                <a:solidFill>
                  <a:schemeClr val="tx1"/>
                </a:solidFill>
                <a:effectLst/>
                <a:latin typeface="+mn-lt"/>
                <a:ea typeface="+mn-ea"/>
                <a:cs typeface="+mn-cs"/>
              </a:rPr>
              <a:t>What would happen if a person didn’t have any platelets?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If a person doesn’t have any platelets, or not enough platelets, their blood won’t be able to clot. This could cause uncontrollable bleeding, which can be really dangerous – if a person loses more than 30% of their blood, their life could be at risk.</a:t>
            </a:r>
          </a:p>
          <a:p>
            <a:endParaRPr lang="en-GB"/>
          </a:p>
        </p:txBody>
      </p:sp>
    </p:spTree>
    <p:extLst>
      <p:ext uri="{BB962C8B-B14F-4D97-AF65-F5344CB8AC3E}">
        <p14:creationId xmlns:p14="http://schemas.microsoft.com/office/powerpoint/2010/main" val="932941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Blood’s job is to transport things around the body – to do this, it needs its liquid base, plasma!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Plasma carries the red blood cells, white blood cells, platelets and other substances, like nutrients and hormones, to wherever they are needed in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Plasma is a light, yellow liquid similar to the colour of straw. The</a:t>
            </a:r>
            <a:r>
              <a:rPr lang="en-GB" baseline="0"/>
              <a:t> test tube photograph on screen shows plasma that has been separated from all the other components of blood.</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Plasma is 90% water. It also contains important ingredients which help the blood cells to do their jobs, e.g. helping the white blood cells to defend our body and the platelets to form scabs.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a:t>
            </a:r>
            <a:r>
              <a:rPr lang="en-GB" i="1"/>
              <a:t> </a:t>
            </a:r>
            <a:r>
              <a:rPr lang="en-GB" sz="800" i="1" kern="1200">
                <a:solidFill>
                  <a:schemeClr val="tx1"/>
                </a:solidFill>
                <a:effectLst/>
                <a:latin typeface="+mn-lt"/>
                <a:ea typeface="+mn-ea"/>
                <a:cs typeface="+mn-cs"/>
              </a:rPr>
              <a:t>What might happen if a person didn’t have any plasma? </a:t>
            </a: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First of all, the red blood cells, white blood cells and platelets wouldn’t be able to get where they needed to go – think of it as a great big traffic jam in your blood vessels! Secondly, the important ingredients the plasma contains would be missing, which would mean the other cells couldn’t do their jobs properly.</a:t>
            </a:r>
          </a:p>
          <a:p>
            <a:endParaRPr lang="en-GB"/>
          </a:p>
        </p:txBody>
      </p:sp>
    </p:spTree>
    <p:extLst>
      <p:ext uri="{BB962C8B-B14F-4D97-AF65-F5344CB8AC3E}">
        <p14:creationId xmlns:p14="http://schemas.microsoft.com/office/powerpoint/2010/main" val="2035037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Explain that it takes our blood roughly one minute to do a complete circuit of the body, and it moves at an even quicker speed if we are exercising.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a:t>Q.</a:t>
            </a:r>
            <a:r>
              <a:rPr lang="en-GB" i="1"/>
              <a:t>  How does our blood move at such a fast speed?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The heart is a muscle which acts as a powerful pump, and keeps the blood moving around the body.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The heart takes in blood which is low in oxygen and pumps it through the right side of the heart towards the lungs, where the red blood cells can collect oxygen, ready to deliver to other parts of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This blood then returns to the heart to receive another powerful pump, which carries it around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All this time, the blood is travelling through circular tubes, called blood vessels (arteries, veins and capillaries).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The heart, blood vessels and blood make up the circulatory system – because together, they keep blood circulating.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You can think of the blood vessels as a big network of roads, which the plasma bus uses to carry its blood cells around. The heart is a bit like the engine, making sure the blood can get to where it needs to go.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effectLst/>
                <a:latin typeface="+mn-lt"/>
                <a:ea typeface="+mn-ea"/>
                <a:cs typeface="+mn-cs"/>
              </a:rPr>
              <a:t>Q. </a:t>
            </a:r>
            <a:r>
              <a:rPr lang="en-GB" sz="800" b="0" i="1" kern="1200">
                <a:solidFill>
                  <a:schemeClr val="tx1"/>
                </a:solidFill>
                <a:effectLst/>
                <a:latin typeface="+mn-lt"/>
                <a:ea typeface="+mn-ea"/>
                <a:cs typeface="+mn-cs"/>
              </a:rPr>
              <a:t>What can our pulse tell us about our heart?</a:t>
            </a:r>
            <a:endParaRPr lang="en-GB" sz="800" b="1"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0" i="0" kern="1200">
                <a:solidFill>
                  <a:schemeClr val="tx1"/>
                </a:solidFill>
                <a:effectLst/>
                <a:latin typeface="+mn-lt"/>
                <a:ea typeface="+mn-ea"/>
                <a:cs typeface="+mn-cs"/>
              </a:rPr>
              <a:t>If you want to get an idea of how hard your heart works, try measuring your pulse. For instructions</a:t>
            </a:r>
            <a:r>
              <a:rPr lang="en-GB" sz="800" b="0" i="0" kern="1200" baseline="0">
                <a:solidFill>
                  <a:schemeClr val="tx1"/>
                </a:solidFill>
                <a:effectLst/>
                <a:latin typeface="+mn-lt"/>
                <a:ea typeface="+mn-ea"/>
                <a:cs typeface="+mn-cs"/>
              </a:rPr>
              <a:t> on measuring your pulse, </a:t>
            </a:r>
            <a:r>
              <a:rPr lang="en-GB" sz="800" b="0" i="0" kern="1200">
                <a:solidFill>
                  <a:schemeClr val="tx1"/>
                </a:solidFill>
                <a:effectLst/>
                <a:latin typeface="+mn-lt"/>
                <a:ea typeface="+mn-ea"/>
                <a:cs typeface="+mn-cs"/>
              </a:rPr>
              <a:t>see the next slide.  </a:t>
            </a:r>
          </a:p>
          <a:p>
            <a:endParaRPr lang="en-GB"/>
          </a:p>
        </p:txBody>
      </p:sp>
    </p:spTree>
    <p:extLst>
      <p:ext uri="{BB962C8B-B14F-4D97-AF65-F5344CB8AC3E}">
        <p14:creationId xmlns:p14="http://schemas.microsoft.com/office/powerpoint/2010/main" val="3810945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effectLst/>
                <a:latin typeface="+mn-lt"/>
                <a:ea typeface="+mn-ea"/>
                <a:cs typeface="+mn-cs"/>
              </a:rPr>
              <a:t>Q:</a:t>
            </a:r>
            <a:r>
              <a:rPr lang="en-GB" sz="800" b="0" i="1" kern="1200">
                <a:solidFill>
                  <a:schemeClr val="tx1"/>
                </a:solidFill>
                <a:effectLst/>
                <a:latin typeface="+mn-lt"/>
                <a:ea typeface="+mn-ea"/>
                <a:cs typeface="+mn-cs"/>
              </a:rPr>
              <a:t> Has anyone found their pulse before? Can you instruct the rest of the class on where to find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0" i="0" kern="1200">
                <a:solidFill>
                  <a:schemeClr val="tx1"/>
                </a:solidFill>
                <a:effectLst/>
                <a:latin typeface="+mn-lt"/>
                <a:ea typeface="+mn-ea"/>
                <a:cs typeface="+mn-cs"/>
              </a:rPr>
              <a:t>The wrist and neck are the best places to find your pulse – use the instructions below if you don’t have a class expert handy.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0" kern="1200">
                <a:solidFill>
                  <a:schemeClr val="tx1"/>
                </a:solidFill>
                <a:effectLst/>
                <a:latin typeface="+mn-lt"/>
                <a:ea typeface="+mn-ea"/>
                <a:cs typeface="+mn-cs"/>
              </a:rPr>
              <a:t>To find your pulse on your wrist: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Take the first two fingers of one hand and place them on the inner forearm of the opposite arm, about two finger spaces away from your wrist.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Feel around until you find a tendon – this will feel like a long cord running along your wrist.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Move your fingers a little further up, towards the top of your inner forearm and you will feel a kind of throbbing under the skin. If you can’t feel it, try pressing down more firmly or moving your fingers around slightly.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You will know when you have found your pulse because you will feel a throbbing or beating.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0" kern="1200">
                <a:solidFill>
                  <a:schemeClr val="tx1"/>
                </a:solidFill>
                <a:effectLst/>
                <a:latin typeface="+mn-lt"/>
                <a:ea typeface="+mn-ea"/>
                <a:cs typeface="+mn-cs"/>
              </a:rPr>
              <a:t>To find your pulse on your neck: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Take the first two fingers of one hand and place them on the side of your neck, just under your jaw and next to your windpipe.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If you can’t feel it, try pressing down more firmly or moving your fingers around slightly.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You will know when you have found your pulse because you will feel a throbbing or beating.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0" i="0" kern="1200">
                <a:solidFill>
                  <a:schemeClr val="tx1"/>
                </a:solidFill>
                <a:effectLst/>
                <a:latin typeface="+mn-lt"/>
                <a:ea typeface="+mn-ea"/>
                <a:cs typeface="+mn-cs"/>
              </a:rPr>
              <a:t>When you have found a steady beat on your neck or wrist, count how many times your pulse beats in 30 seconds. If you multiply that number by 2, you will have you pulse rate per minute!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i="1" kern="1200">
                <a:solidFill>
                  <a:schemeClr val="tx1"/>
                </a:solidFill>
                <a:effectLst/>
                <a:latin typeface="+mn-lt"/>
                <a:ea typeface="+mn-ea"/>
                <a:cs typeface="+mn-cs"/>
              </a:rPr>
              <a:t>Q:</a:t>
            </a:r>
            <a:r>
              <a:rPr lang="en-GB" sz="800" b="0" i="1" kern="1200">
                <a:solidFill>
                  <a:schemeClr val="tx1"/>
                </a:solidFill>
                <a:effectLst/>
                <a:latin typeface="+mn-lt"/>
                <a:ea typeface="+mn-ea"/>
                <a:cs typeface="+mn-cs"/>
              </a:rPr>
              <a:t> What causes your pulse?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The throbbing feeling that we call a ‘pulse’ is caused by the blood pumping through an artery. This blood is under high pressure because it has received a big pump from the heart to get it around the rest of the body.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Although the pulse is most easily found by feeling your wrist or neck, blood is being pumped through blood vessels all of the time, all over your body.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It feels stronger in the wrist and neck because here, the artery is closer to the skin and it</a:t>
            </a:r>
            <a:r>
              <a:rPr lang="en-GB" sz="800" b="0" i="0" kern="1200" baseline="0">
                <a:solidFill>
                  <a:schemeClr val="tx1"/>
                </a:solidFill>
                <a:effectLst/>
                <a:latin typeface="+mn-lt"/>
                <a:ea typeface="+mn-ea"/>
                <a:cs typeface="+mn-cs"/>
              </a:rPr>
              <a:t> is just bene pumped by the heart so it is travelling under more pressure</a:t>
            </a:r>
            <a:r>
              <a:rPr lang="en-GB" sz="800" b="0" i="0" kern="1200">
                <a:solidFill>
                  <a:schemeClr val="tx1"/>
                </a:solidFill>
                <a:effectLst/>
                <a:latin typeface="+mn-lt"/>
                <a:ea typeface="+mn-ea"/>
                <a:cs typeface="+mn-cs"/>
              </a:rPr>
              <a:t>. </a:t>
            </a:r>
          </a:p>
        </p:txBody>
      </p:sp>
    </p:spTree>
    <p:extLst>
      <p:ext uri="{BB962C8B-B14F-4D97-AF65-F5344CB8AC3E}">
        <p14:creationId xmlns:p14="http://schemas.microsoft.com/office/powerpoint/2010/main" val="1435727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Challenge </a:t>
            </a:r>
            <a:r>
              <a:rPr lang="en-GB" sz="800" kern="1200">
                <a:solidFill>
                  <a:schemeClr val="tx1"/>
                </a:solidFill>
                <a:effectLst/>
                <a:latin typeface="+mn-lt"/>
                <a:ea typeface="+mn-ea"/>
                <a:cs typeface="+mn-cs"/>
              </a:rPr>
              <a:t>pairs/small groups to work out the correct percentage of each ingredient in the blood, using the clues provided.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kern="1200">
                <a:solidFill>
                  <a:schemeClr val="tx1"/>
                </a:solidFill>
                <a:effectLst/>
                <a:latin typeface="+mn-lt"/>
                <a:ea typeface="+mn-ea"/>
                <a:cs typeface="+mn-cs"/>
              </a:rPr>
              <a:t>Note: </a:t>
            </a:r>
            <a:r>
              <a:rPr lang="en-GB" sz="800" kern="1200">
                <a:solidFill>
                  <a:schemeClr val="tx1"/>
                </a:solidFill>
                <a:effectLst/>
                <a:latin typeface="+mn-lt"/>
                <a:ea typeface="+mn-ea"/>
                <a:cs typeface="+mn-cs"/>
              </a:rPr>
              <a:t>There is an alternative set of more difficult clues on the next slide.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a:solidFill>
                  <a:schemeClr val="tx1"/>
                </a:solidFill>
                <a:effectLst/>
                <a:latin typeface="+mn-lt"/>
                <a:ea typeface="+mn-ea"/>
                <a:cs typeface="+mn-cs"/>
              </a:rPr>
              <a:t>The answers will come on at a click, in</a:t>
            </a:r>
            <a:r>
              <a:rPr lang="en-GB" sz="800" kern="1200" baseline="0">
                <a:solidFill>
                  <a:schemeClr val="tx1"/>
                </a:solidFill>
                <a:effectLst/>
                <a:latin typeface="+mn-lt"/>
                <a:ea typeface="+mn-ea"/>
                <a:cs typeface="+mn-cs"/>
              </a:rPr>
              <a:t> a logical order by which they can be calculated.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If you wish to skip this problem solving activity and go straight to making blood, they can just move onto slide 20 which shows pupils the correct percentages.</a:t>
            </a:r>
          </a:p>
          <a:p>
            <a:endParaRPr lang="en-GB"/>
          </a:p>
          <a:p>
            <a:endParaRPr lang="en-GB"/>
          </a:p>
        </p:txBody>
      </p:sp>
    </p:spTree>
    <p:extLst>
      <p:ext uri="{BB962C8B-B14F-4D97-AF65-F5344CB8AC3E}">
        <p14:creationId xmlns:p14="http://schemas.microsoft.com/office/powerpoint/2010/main" val="3122806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Challenge </a:t>
            </a:r>
            <a:r>
              <a:rPr lang="en-GB" sz="800" kern="1200">
                <a:solidFill>
                  <a:schemeClr val="tx1"/>
                </a:solidFill>
                <a:effectLst/>
                <a:latin typeface="+mn-lt"/>
                <a:ea typeface="+mn-ea"/>
                <a:cs typeface="+mn-cs"/>
              </a:rPr>
              <a:t>pairs/small groups to work out the correct percentage of each ingredient in the blood, using the clues provided.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kern="1200">
                <a:solidFill>
                  <a:schemeClr val="tx1"/>
                </a:solidFill>
                <a:effectLst/>
                <a:latin typeface="+mn-lt"/>
                <a:ea typeface="+mn-ea"/>
                <a:cs typeface="+mn-cs"/>
              </a:rPr>
              <a:t>Note: </a:t>
            </a:r>
            <a:r>
              <a:rPr lang="en-GB" sz="800" kern="1200">
                <a:solidFill>
                  <a:schemeClr val="tx1"/>
                </a:solidFill>
                <a:effectLst/>
                <a:latin typeface="+mn-lt"/>
                <a:ea typeface="+mn-ea"/>
                <a:cs typeface="+mn-cs"/>
              </a:rPr>
              <a:t>There is an alternative set of easier clues on the previous slide.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a:solidFill>
                  <a:schemeClr val="tx1"/>
                </a:solidFill>
                <a:effectLst/>
                <a:latin typeface="+mn-lt"/>
                <a:ea typeface="+mn-ea"/>
                <a:cs typeface="+mn-cs"/>
              </a:rPr>
              <a:t>The answers will come on at a click, in</a:t>
            </a:r>
            <a:r>
              <a:rPr lang="en-GB" sz="800" kern="1200" baseline="0">
                <a:solidFill>
                  <a:schemeClr val="tx1"/>
                </a:solidFill>
                <a:effectLst/>
                <a:latin typeface="+mn-lt"/>
                <a:ea typeface="+mn-ea"/>
                <a:cs typeface="+mn-cs"/>
              </a:rPr>
              <a:t> a logical order by which they can be calculated.</a:t>
            </a: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a:t>If you wish to skip this problem solving activity and go straight to making blood, they can just move onto</a:t>
            </a:r>
            <a:r>
              <a:rPr lang="en-GB" i="0" baseline="0"/>
              <a:t> slide 20</a:t>
            </a:r>
            <a:r>
              <a:rPr lang="en-GB" i="0"/>
              <a:t> which shows pupils the correct percentages.</a:t>
            </a:r>
          </a:p>
          <a:p>
            <a:endParaRPr lang="en-GB"/>
          </a:p>
        </p:txBody>
      </p:sp>
    </p:spTree>
    <p:extLst>
      <p:ext uri="{BB962C8B-B14F-4D97-AF65-F5344CB8AC3E}">
        <p14:creationId xmlns:p14="http://schemas.microsoft.com/office/powerpoint/2010/main" val="273464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The pupils’ challenge is to </a:t>
            </a:r>
            <a:r>
              <a:rPr lang="en-GB" sz="800" kern="1200">
                <a:solidFill>
                  <a:schemeClr val="tx1"/>
                </a:solidFill>
                <a:effectLst/>
                <a:latin typeface="+mn-lt"/>
                <a:ea typeface="+mn-ea"/>
                <a:cs typeface="+mn-cs"/>
              </a:rPr>
              <a:t>make their own representation of blood using the items shown in this recipe! (Remind pupils that they must not eat the ingredients)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R="3386">
              <a:spcBef>
                <a:spcPts val="1000"/>
              </a:spcBef>
              <a:defRPr sz="1800">
                <a:solidFill>
                  <a:srgbClr val="FFFFFF"/>
                </a:solidFill>
              </a:defRPr>
            </a:pPr>
            <a:r>
              <a:rPr lang="en-GB" sz="800" spc="-2">
                <a:solidFill>
                  <a:srgbClr val="C40C2D"/>
                </a:solidFill>
              </a:rPr>
              <a:t>You will need these minimum quantities per group of students:</a:t>
            </a:r>
          </a:p>
          <a:p>
            <a:pPr marL="327533" marR="3386" indent="-200533">
              <a:spcBef>
                <a:spcPts val="1000"/>
              </a:spcBef>
              <a:buSzPct val="100000"/>
              <a:buChar char="•"/>
              <a:defRPr sz="1800">
                <a:solidFill>
                  <a:srgbClr val="FFFFFF"/>
                </a:solidFill>
              </a:defRPr>
            </a:pPr>
            <a:r>
              <a:rPr lang="en-GB" sz="800" spc="-2">
                <a:solidFill>
                  <a:srgbClr val="C40C2D"/>
                </a:solidFill>
              </a:rPr>
              <a:t>7 white marshmallows (to represent white blood cells)</a:t>
            </a:r>
          </a:p>
          <a:p>
            <a:pPr marL="327526" marR="3386" indent="-200526">
              <a:spcBef>
                <a:spcPts val="1000"/>
              </a:spcBef>
              <a:buSzPct val="100000"/>
              <a:buChar char="•"/>
              <a:defRPr sz="1800">
                <a:solidFill>
                  <a:srgbClr val="FFFFFF"/>
                </a:solidFill>
              </a:defRPr>
            </a:pPr>
            <a:r>
              <a:rPr lang="en-GB" sz="800" spc="-2">
                <a:solidFill>
                  <a:srgbClr val="C40C2D"/>
                </a:solidFill>
              </a:rPr>
              <a:t>a handful of loop / donut</a:t>
            </a:r>
            <a:r>
              <a:rPr lang="en-GB" sz="800" spc="-2" baseline="0">
                <a:solidFill>
                  <a:srgbClr val="C40C2D"/>
                </a:solidFill>
              </a:rPr>
              <a:t> shaped </a:t>
            </a:r>
            <a:r>
              <a:rPr lang="en-GB" sz="800" spc="-2">
                <a:solidFill>
                  <a:srgbClr val="C40C2D"/>
                </a:solidFill>
              </a:rPr>
              <a:t>cereal, preferably soaked in 2 drops of red food dye (to represent red blood cells)</a:t>
            </a:r>
          </a:p>
          <a:p>
            <a:pPr marL="327526" marR="3386" indent="-200526">
              <a:spcBef>
                <a:spcPts val="1000"/>
              </a:spcBef>
              <a:buSzPct val="100000"/>
              <a:buFontTx/>
              <a:buChar char="•"/>
              <a:defRPr sz="1800">
                <a:solidFill>
                  <a:srgbClr val="FFFFFF"/>
                </a:solidFill>
              </a:defRPr>
            </a:pPr>
            <a:r>
              <a:rPr lang="en-GB" sz="800" spc="-2">
                <a:solidFill>
                  <a:srgbClr val="C40C2D"/>
                </a:solidFill>
              </a:rPr>
              <a:t>a teaspoon of hundreds and thousands (to represent platelets)</a:t>
            </a:r>
          </a:p>
          <a:p>
            <a:pPr marL="327526" marR="3386" indent="-200526">
              <a:spcBef>
                <a:spcPts val="1000"/>
              </a:spcBef>
              <a:buSzPct val="100000"/>
              <a:buChar char="•"/>
              <a:defRPr sz="1800">
                <a:solidFill>
                  <a:srgbClr val="FFFFFF"/>
                </a:solidFill>
              </a:defRPr>
            </a:pPr>
            <a:r>
              <a:rPr lang="en-GB" sz="800" spc="-2">
                <a:solidFill>
                  <a:srgbClr val="C40C2D"/>
                </a:solidFill>
              </a:rPr>
              <a:t>100ml of yellow liquid, e.g. diluted orange squash / lemonade (to represent plasma). Note:</a:t>
            </a:r>
            <a:r>
              <a:rPr lang="en-GB" sz="800" spc="-2" baseline="0">
                <a:solidFill>
                  <a:srgbClr val="C40C2D"/>
                </a:solidFill>
              </a:rPr>
              <a:t> A pale liquid works best, allowing pupils to see the other ingredients once mixed.</a:t>
            </a:r>
            <a:endParaRPr lang="en-GB" sz="800" b="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kern="1200">
                <a:solidFill>
                  <a:schemeClr val="tx1"/>
                </a:solidFill>
                <a:effectLst/>
                <a:latin typeface="+mn-lt"/>
                <a:ea typeface="+mn-ea"/>
                <a:cs typeface="+mn-cs"/>
              </a:rPr>
              <a:t>Alternative</a:t>
            </a:r>
            <a:r>
              <a:rPr lang="en-GB" sz="800" b="1" kern="1200" baseline="0">
                <a:solidFill>
                  <a:schemeClr val="tx1"/>
                </a:solidFill>
                <a:effectLst/>
                <a:latin typeface="+mn-lt"/>
                <a:ea typeface="+mn-ea"/>
                <a:cs typeface="+mn-cs"/>
              </a:rPr>
              <a:t> without using food items:</a:t>
            </a:r>
            <a:endParaRPr lang="en-GB" sz="8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a:solidFill>
                  <a:schemeClr val="tx1"/>
                </a:solidFill>
                <a:effectLst/>
                <a:latin typeface="+mn-lt"/>
                <a:ea typeface="+mn-ea"/>
                <a:cs typeface="+mn-cs"/>
              </a:rPr>
              <a:t>If you wish to use non-food alternatives, multi-link cubes or place value counters make a great alternative for this activity. Use different colours to represent the different components.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R="3386">
              <a:spcBef>
                <a:spcPts val="1000"/>
              </a:spcBef>
              <a:defRPr sz="1800">
                <a:solidFill>
                  <a:srgbClr val="FFFFFF"/>
                </a:solidFill>
              </a:defRPr>
            </a:pPr>
            <a:r>
              <a:rPr lang="en-GB" sz="1600" spc="-2">
                <a:solidFill>
                  <a:srgbClr val="C40C2D"/>
                </a:solidFill>
              </a:rPr>
              <a:t>You will need these minimum quantities per group of students:</a:t>
            </a:r>
          </a:p>
          <a:p>
            <a:pPr marL="264159" marR="3386" indent="-135466">
              <a:spcBef>
                <a:spcPts val="1000"/>
              </a:spcBef>
              <a:buSzPct val="100000"/>
              <a:buChar char="•"/>
              <a:defRPr sz="1600" spc="-2">
                <a:solidFill>
                  <a:srgbClr val="C40C2D"/>
                </a:solidFill>
              </a:defRPr>
            </a:pPr>
            <a:r>
              <a:rPr lang="en-GB"/>
              <a:t>5 white maths cubes / place value counters (to represent white blood cells)</a:t>
            </a:r>
          </a:p>
          <a:p>
            <a:pPr marL="264159" marR="3386" indent="-135466">
              <a:spcBef>
                <a:spcPts val="1000"/>
              </a:spcBef>
              <a:buSzPct val="100000"/>
              <a:buChar char="•"/>
              <a:defRPr sz="1600" spc="-2">
                <a:solidFill>
                  <a:srgbClr val="C40C2D"/>
                </a:solidFill>
              </a:defRPr>
            </a:pPr>
            <a:r>
              <a:rPr lang="en-GB"/>
              <a:t>10 red maths cubes / place value counters (to represent red blood cells)</a:t>
            </a:r>
          </a:p>
          <a:p>
            <a:pPr marL="264159" marR="3386" indent="-135466">
              <a:spcBef>
                <a:spcPts val="1000"/>
              </a:spcBef>
              <a:buSzPct val="100000"/>
              <a:buFontTx/>
              <a:buChar char="•"/>
              <a:defRPr sz="1600" spc="-2">
                <a:solidFill>
                  <a:srgbClr val="C40C2D"/>
                </a:solidFill>
              </a:defRPr>
            </a:pPr>
            <a:r>
              <a:rPr lang="en-GB"/>
              <a:t>5 different coloured cubes / place value counters (to represent platelets)</a:t>
            </a:r>
          </a:p>
          <a:p>
            <a:pPr marL="264159" marR="3386" indent="-135466">
              <a:spcBef>
                <a:spcPts val="1000"/>
              </a:spcBef>
              <a:buSzPct val="100000"/>
              <a:buChar char="•"/>
              <a:defRPr sz="1600" spc="-2">
                <a:solidFill>
                  <a:srgbClr val="C40C2D"/>
                </a:solidFill>
              </a:defRPr>
            </a:pPr>
            <a:r>
              <a:rPr lang="en-GB"/>
              <a:t>100ml of water / diluted orange squash (to represent plasma).</a:t>
            </a:r>
          </a:p>
          <a:p>
            <a:endParaRPr lang="en-GB"/>
          </a:p>
        </p:txBody>
      </p:sp>
    </p:spTree>
    <p:extLst>
      <p:ext uri="{BB962C8B-B14F-4D97-AF65-F5344CB8AC3E}">
        <p14:creationId xmlns:p14="http://schemas.microsoft.com/office/powerpoint/2010/main" val="772409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 person’s health can be affected when their blood doesn’t have the right ingredients.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Examples include: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Changes in blood composition</a:t>
            </a:r>
          </a:p>
          <a:p>
            <a:pPr marL="6286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Some diseases result in patients having the wrong amounts of these blood components we have been learning about. </a:t>
            </a:r>
          </a:p>
          <a:p>
            <a:pPr marL="6286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For example: </a:t>
            </a:r>
          </a:p>
          <a:p>
            <a:pPr marL="10858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in some blood cancers, like leukaemia, the bone marrow creates the wrong number of white blood cells</a:t>
            </a:r>
          </a:p>
          <a:p>
            <a:pPr marL="10858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people with haemophilia don’t have some of the ingredients in their plasma which help platelets to do their job and stop bleeding. </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1" i="0" u="none" strike="noStrike" kern="0" cap="none" spc="0" normalizeH="0" baseline="0" noProof="0">
                <a:ln>
                  <a:noFill/>
                </a:ln>
                <a:solidFill>
                  <a:sysClr val="windowText" lastClr="000000"/>
                </a:solidFill>
                <a:effectLst/>
                <a:uLnTx/>
                <a:uFillTx/>
                <a:latin typeface="+mn-lt"/>
                <a:sym typeface="Helvetica Neue"/>
              </a:rPr>
              <a:t>Blood loss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latin typeface="+mn-lt"/>
                <a:ea typeface="+mn-ea"/>
                <a:cs typeface="+mn-cs"/>
              </a:rPr>
              <a:t>Having enough blood is vital. The human body </a:t>
            </a:r>
            <a:r>
              <a:rPr lang="en-GB"/>
              <a:t>should be 7% blood.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If a person loses more than 30% of their blood over a short time period, the body cannot replace the blood quickly enough. This amount of blood loss can be life-threatening.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Patients who have been in an accident or undergone surgery might suffer from severe blood loss.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b="1" kern="0">
              <a:solidFill>
                <a:sysClr val="windowText" lastClr="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1" i="0" u="none" strike="noStrike" kern="0" cap="none" spc="0" normalizeH="0" baseline="0" noProof="0">
                <a:ln>
                  <a:noFill/>
                </a:ln>
                <a:solidFill>
                  <a:sysClr val="windowText" lastClr="000000"/>
                </a:solidFill>
                <a:effectLst/>
                <a:uLnTx/>
                <a:uFillTx/>
                <a:latin typeface="+mn-lt"/>
                <a:sym typeface="Helvetica Neue"/>
              </a:rPr>
              <a:t>When the cells in a person’s blood start misbehaving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Explain that if a person’s blood cells don’t do the job they should, then they will become ill.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For example, if a person has sickle cell disease, their body produces red blood cells with a ‘sickle’ shape.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shape of these cells means they can’t carry enough oxygen and they can get stuck in blood vessels, causing pain.</a:t>
            </a:r>
          </a:p>
          <a:p>
            <a:endParaRPr lang="en-GB"/>
          </a:p>
        </p:txBody>
      </p:sp>
    </p:spTree>
    <p:extLst>
      <p:ext uri="{BB962C8B-B14F-4D97-AF65-F5344CB8AC3E}">
        <p14:creationId xmlns:p14="http://schemas.microsoft.com/office/powerpoint/2010/main" val="2852282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Luckily, there is a way to help all of these different patients.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a:t>Q: </a:t>
            </a:r>
            <a:r>
              <a:rPr lang="en-GB" b="0" i="1"/>
              <a:t>Can you think what that might be?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a:t>All of these patients can be helped through blood donation. </a:t>
            </a:r>
            <a:endParaRPr lang="en-GB" b="0" i="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a:t>Play the film.</a:t>
            </a:r>
            <a:r>
              <a:rPr lang="en-GB" b="0" i="0" baseline="0"/>
              <a:t> </a:t>
            </a:r>
            <a:r>
              <a:rPr lang="en-GB" b="0" i="0"/>
              <a:t>Be aware</a:t>
            </a:r>
            <a:r>
              <a:rPr lang="en-GB" b="0" i="0" baseline="0"/>
              <a:t> there are images of blood and a small blood sample being taken from a donor’s finger.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baseline="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a:t>Explain</a:t>
            </a:r>
            <a:r>
              <a:rPr lang="en-GB" b="0" i="0" baseline="0"/>
              <a:t> to pupils that we are going to be discussing what we have seen in the film and our thoughts and experiences around blood donation. It is important that we respect our rules for this kind of class discussion. (If you have your own class set of rules for group discussions, ask pupils to recap them.)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a:t>Emphasize</a:t>
            </a:r>
            <a:r>
              <a:rPr lang="en-GB" b="0" i="0" baseline="0"/>
              <a:t> that the pupils should listen to each other respectfully during the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0" baseline="0"/>
              <a:t>Q: </a:t>
            </a:r>
            <a:r>
              <a:rPr lang="en-GB" b="0" i="1" baseline="0"/>
              <a:t>What reasons did people have for giving blood in the film?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baseline="0"/>
              <a:t>Because they know it saves or improves the lives of others, because it is quick and easy (and you get tea and biscuits!), because it makes them feel good.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i="1" baseline="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0" baseline="0"/>
              <a:t>Q: </a:t>
            </a:r>
            <a:r>
              <a:rPr lang="en-GB" b="0" i="1" baseline="0"/>
              <a:t>What do </a:t>
            </a:r>
            <a:r>
              <a:rPr lang="en-GB" b="0" i="1" u="sng" baseline="0"/>
              <a:t>you</a:t>
            </a:r>
            <a:r>
              <a:rPr lang="en-GB" b="0" i="1" baseline="0"/>
              <a:t> think about giving blood? Is this something you would like to do when you are old enough? Why?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a:solidFill>
                <a:schemeClr val="tx1"/>
              </a:solidFill>
              <a:effectLst/>
              <a:latin typeface="+mn-lt"/>
              <a:ea typeface="+mn-ea"/>
              <a:cs typeface="+mn-cs"/>
            </a:endParaRPr>
          </a:p>
          <a:p>
            <a:endParaRPr lang="en-GB"/>
          </a:p>
        </p:txBody>
      </p:sp>
    </p:spTree>
    <p:extLst>
      <p:ext uri="{BB962C8B-B14F-4D97-AF65-F5344CB8AC3E}">
        <p14:creationId xmlns:p14="http://schemas.microsoft.com/office/powerpoint/2010/main" val="1782721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kern="1200">
                <a:solidFill>
                  <a:schemeClr val="tx1"/>
                </a:solidFill>
                <a:effectLst/>
                <a:latin typeface="+mn-lt"/>
                <a:ea typeface="+mn-ea"/>
                <a:cs typeface="+mn-cs"/>
              </a:rPr>
              <a:t>Explain that people have different blood groups.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a:solidFill>
                  <a:schemeClr val="tx1"/>
                </a:solidFill>
                <a:effectLst/>
                <a:latin typeface="+mn-lt"/>
                <a:ea typeface="+mn-ea"/>
                <a:cs typeface="+mn-cs"/>
              </a:rPr>
              <a:t>Your blood group can be any of the following: </a:t>
            </a:r>
            <a:r>
              <a:rPr lang="pt-BR" sz="800" b="0" i="0" kern="1200">
                <a:solidFill>
                  <a:schemeClr val="tx1"/>
                </a:solidFill>
                <a:effectLst/>
                <a:latin typeface="+mn-lt"/>
                <a:ea typeface="+mn-ea"/>
                <a:cs typeface="+mn-cs"/>
              </a:rPr>
              <a:t>A+, A</a:t>
            </a:r>
            <a:r>
              <a:rPr lang="pt-BR" sz="800" b="1" i="1" kern="1200">
                <a:solidFill>
                  <a:schemeClr val="tx1"/>
                </a:solidFill>
                <a:effectLst/>
                <a:latin typeface="+mn-lt"/>
                <a:ea typeface="+mn-ea"/>
                <a:cs typeface="+mn-cs"/>
              </a:rPr>
              <a:t>−</a:t>
            </a:r>
            <a:r>
              <a:rPr lang="pt-BR" sz="800" b="0" i="0" kern="1200">
                <a:solidFill>
                  <a:schemeClr val="tx1"/>
                </a:solidFill>
                <a:effectLst/>
                <a:latin typeface="+mn-lt"/>
                <a:ea typeface="+mn-ea"/>
                <a:cs typeface="+mn-cs"/>
              </a:rPr>
              <a:t>, B+, B</a:t>
            </a:r>
            <a:r>
              <a:rPr lang="pt-BR" sz="800" b="1" i="1" kern="1200">
                <a:solidFill>
                  <a:schemeClr val="tx1"/>
                </a:solidFill>
                <a:effectLst/>
                <a:latin typeface="+mn-lt"/>
                <a:ea typeface="+mn-ea"/>
                <a:cs typeface="+mn-cs"/>
              </a:rPr>
              <a:t>−</a:t>
            </a:r>
            <a:r>
              <a:rPr lang="pt-BR" sz="800" b="0" i="0" kern="1200">
                <a:solidFill>
                  <a:schemeClr val="tx1"/>
                </a:solidFill>
                <a:effectLst/>
                <a:latin typeface="+mn-lt"/>
                <a:ea typeface="+mn-ea"/>
                <a:cs typeface="+mn-cs"/>
              </a:rPr>
              <a:t>, AB+, AB</a:t>
            </a:r>
            <a:r>
              <a:rPr lang="pt-BR" sz="800" b="1" i="1" kern="1200">
                <a:solidFill>
                  <a:schemeClr val="tx1"/>
                </a:solidFill>
                <a:effectLst/>
                <a:latin typeface="+mn-lt"/>
                <a:ea typeface="+mn-ea"/>
                <a:cs typeface="+mn-cs"/>
              </a:rPr>
              <a:t>−</a:t>
            </a:r>
            <a:r>
              <a:rPr lang="pt-BR" sz="800" b="0" i="0" kern="1200">
                <a:solidFill>
                  <a:schemeClr val="tx1"/>
                </a:solidFill>
                <a:effectLst/>
                <a:latin typeface="+mn-lt"/>
                <a:ea typeface="+mn-ea"/>
                <a:cs typeface="+mn-cs"/>
              </a:rPr>
              <a:t>, O+ or O</a:t>
            </a:r>
            <a:r>
              <a:rPr lang="pt-BR" sz="800" b="1" i="1" kern="1200">
                <a:solidFill>
                  <a:schemeClr val="tx1"/>
                </a:solidFill>
                <a:effectLst/>
                <a:latin typeface="+mn-lt"/>
                <a:ea typeface="+mn-ea"/>
                <a:cs typeface="+mn-cs"/>
              </a:rPr>
              <a:t>−</a:t>
            </a:r>
            <a:r>
              <a:rPr lang="pt-BR" sz="800" b="0" i="0" kern="1200">
                <a:solidFill>
                  <a:schemeClr val="tx1"/>
                </a:solidFill>
                <a:effectLst/>
                <a:latin typeface="+mn-lt"/>
                <a:ea typeface="+mn-ea"/>
                <a:cs typeface="+mn-cs"/>
              </a:rPr>
              <a:t> </a:t>
            </a:r>
            <a:r>
              <a:rPr lang="pt-BR" sz="800" b="1" i="1" kern="1200">
                <a:solidFill>
                  <a:schemeClr val="tx1"/>
                </a:solidFill>
                <a:effectLst/>
                <a:latin typeface="+mn-lt"/>
                <a:ea typeface="+mn-ea"/>
                <a:cs typeface="+mn-cs"/>
              </a:rPr>
              <a:t>(NB: + = positive, − = negative)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800" b="0" i="0" kern="1200">
                <a:solidFill>
                  <a:schemeClr val="tx1"/>
                </a:solidFill>
                <a:effectLst/>
                <a:latin typeface="+mn-lt"/>
                <a:ea typeface="+mn-ea"/>
                <a:cs typeface="+mn-cs"/>
              </a:rPr>
              <a:t>A person’s blood group restricts who they can donate their blood to and who they can receive blood from.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800" b="0" i="0" kern="1200">
                <a:solidFill>
                  <a:schemeClr val="tx1"/>
                </a:solidFill>
                <a:effectLst/>
                <a:latin typeface="+mn-lt"/>
                <a:ea typeface="+mn-ea"/>
                <a:cs typeface="+mn-cs"/>
              </a:rPr>
              <a:t>For example</a:t>
            </a:r>
            <a:r>
              <a:rPr lang="en-GB" sz="800" kern="1200">
                <a:solidFill>
                  <a:schemeClr val="tx1"/>
                </a:solidFill>
                <a:effectLst/>
                <a:latin typeface="+mn-lt"/>
                <a:ea typeface="+mn-ea"/>
                <a:cs typeface="+mn-cs"/>
              </a:rPr>
              <a:t>, someone with </a:t>
            </a:r>
            <a:r>
              <a:rPr lang="pt-BR">
                <a:effectLst/>
              </a:rPr>
              <a:t>A </a:t>
            </a:r>
            <a:r>
              <a:rPr lang="pt-BR" b="0">
                <a:effectLst/>
              </a:rPr>
              <a:t>Positive</a:t>
            </a:r>
            <a:r>
              <a:rPr lang="pt-BR" b="1">
                <a:effectLst/>
              </a:rPr>
              <a:t> </a:t>
            </a:r>
            <a:r>
              <a:rPr lang="pt-BR" b="0">
                <a:effectLst/>
              </a:rPr>
              <a:t>(A</a:t>
            </a:r>
            <a:r>
              <a:rPr lang="pt-BR">
                <a:effectLst/>
              </a:rPr>
              <a:t>+) blood can </a:t>
            </a:r>
            <a:r>
              <a:rPr lang="pt-BR" i="1">
                <a:effectLst/>
              </a:rPr>
              <a:t>only</a:t>
            </a:r>
            <a:r>
              <a:rPr lang="pt-BR">
                <a:effectLst/>
              </a:rPr>
              <a:t> give to AB+ and A+ blood groups, but they can </a:t>
            </a:r>
            <a:r>
              <a:rPr lang="pt-BR" i="1">
                <a:effectLst/>
              </a:rPr>
              <a:t>only</a:t>
            </a:r>
            <a:r>
              <a:rPr lang="pt-BR">
                <a:effectLst/>
              </a:rPr>
              <a:t> receive blood from A+, A-, O+ and O- blood groups.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To make things even more complicated, there are different blood ‘subtypes’ within these blood groups.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If a patient is given a blood group or subtype that isn’t compatible with their own, their body will reject it, which can be really dangerous.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solidFill>
                  <a:srgbClr val="5F5F5F"/>
                </a:solidFill>
                <a:effectLst/>
                <a:latin typeface="Arial" panose="020B0604020202020204" pitchFamily="34" charset="0"/>
              </a:rPr>
              <a:t>O negative donors are often called ‘universal donors’ because anyone of any blood type can safely receive their donations.</a:t>
            </a:r>
            <a:endParaRPr lang="en-GB" sz="8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One rare blood subtype is the ‘Ro’ subtype. All blood groups (A, B, AB and O) can be Ro. Lots of patients with the Ro subtype need to receive blood from a donor with the Ro subtype.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However the Ro subtype is rare – only 2% of NHSBT blood donors have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The Ro subtype is most common in Black African and African Caribbean people, which is why more of these donors are needed.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a:solidFill>
                  <a:schemeClr val="tx1"/>
                </a:solidFill>
                <a:effectLst/>
                <a:latin typeface="+mn-lt"/>
                <a:ea typeface="+mn-ea"/>
                <a:cs typeface="+mn-cs"/>
              </a:rPr>
              <a:t>More information on blood types </a:t>
            </a:r>
            <a:r>
              <a:rPr lang="en-GB">
                <a:hlinkClick r:id="rId3"/>
              </a:rPr>
              <a:t>Blood types - NHS Blood Donation</a:t>
            </a:r>
            <a:endParaRPr lang="en-GB" sz="800" kern="1200">
              <a:solidFill>
                <a:schemeClr val="tx1"/>
              </a:solidFill>
              <a:effectLst/>
              <a:latin typeface="+mn-lt"/>
              <a:ea typeface="+mn-ea"/>
              <a:cs typeface="+mn-cs"/>
            </a:endParaRPr>
          </a:p>
          <a:p>
            <a:endParaRPr lang="en-GB"/>
          </a:p>
        </p:txBody>
      </p:sp>
    </p:spTree>
    <p:extLst>
      <p:ext uri="{BB962C8B-B14F-4D97-AF65-F5344CB8AC3E}">
        <p14:creationId xmlns:p14="http://schemas.microsoft.com/office/powerpoint/2010/main" val="30717049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eacher Notes 01">
    <p:bg>
      <p:bgPr>
        <a:solidFill>
          <a:srgbClr val="F4A5B9"/>
        </a:solidFill>
        <a:effectLst/>
      </p:bgPr>
    </p:bg>
    <p:spTree>
      <p:nvGrpSpPr>
        <p:cNvPr id="1" name=""/>
        <p:cNvGrpSpPr/>
        <p:nvPr/>
      </p:nvGrpSpPr>
      <p:grpSpPr>
        <a:xfrm>
          <a:off x="0" y="0"/>
          <a:ext cx="0" cy="0"/>
          <a:chOff x="0" y="0"/>
          <a:chExt cx="0" cy="0"/>
        </a:xfrm>
      </p:grpSpPr>
      <p:pic>
        <p:nvPicPr>
          <p:cNvPr id="21"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pic>
        <p:nvPicPr>
          <p:cNvPr id="23" name="Image" descr="Image"/>
          <p:cNvPicPr>
            <a:picLocks noChangeAspect="1"/>
          </p:cNvPicPr>
          <p:nvPr/>
        </p:nvPicPr>
        <p:blipFill>
          <a:blip r:embed="rId3"/>
          <a:stretch>
            <a:fillRect/>
          </a:stretch>
        </p:blipFill>
        <p:spPr>
          <a:xfrm>
            <a:off x="1188974" y="202996"/>
            <a:ext cx="13878053" cy="8738007"/>
          </a:xfrm>
          <a:prstGeom prst="rect">
            <a:avLst/>
          </a:prstGeom>
          <a:ln w="12700">
            <a:miter lim="400000"/>
          </a:ln>
        </p:spPr>
      </p:pic>
      <p:pic>
        <p:nvPicPr>
          <p:cNvPr id="24" name="Image" descr="Image"/>
          <p:cNvPicPr>
            <a:picLocks noChangeAspect="1"/>
          </p:cNvPicPr>
          <p:nvPr/>
        </p:nvPicPr>
        <p:blipFill>
          <a:blip r:embed="rId4"/>
          <a:stretch>
            <a:fillRect/>
          </a:stretch>
        </p:blipFill>
        <p:spPr>
          <a:xfrm>
            <a:off x="13447207" y="-138866"/>
            <a:ext cx="2439556" cy="3634105"/>
          </a:xfrm>
          <a:prstGeom prst="rect">
            <a:avLst/>
          </a:prstGeom>
          <a:ln w="12700">
            <a:miter lim="400000"/>
          </a:ln>
        </p:spPr>
      </p:pic>
      <p:sp>
        <p:nvSpPr>
          <p:cNvPr id="25" name="Circle"/>
          <p:cNvSpPr/>
          <p:nvPr/>
        </p:nvSpPr>
        <p:spPr>
          <a:xfrm>
            <a:off x="14221824" y="242348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6" name="Circle"/>
          <p:cNvSpPr/>
          <p:nvPr/>
        </p:nvSpPr>
        <p:spPr>
          <a:xfrm>
            <a:off x="14003089" y="21351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 name="Circle"/>
          <p:cNvSpPr/>
          <p:nvPr/>
        </p:nvSpPr>
        <p:spPr>
          <a:xfrm>
            <a:off x="1803632" y="583376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8" name="Circle"/>
          <p:cNvSpPr/>
          <p:nvPr/>
        </p:nvSpPr>
        <p:spPr>
          <a:xfrm>
            <a:off x="14253574" y="6748477"/>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9" name="Circle"/>
          <p:cNvSpPr/>
          <p:nvPr/>
        </p:nvSpPr>
        <p:spPr>
          <a:xfrm>
            <a:off x="1298487" y="122044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0" name="Circle"/>
          <p:cNvSpPr/>
          <p:nvPr/>
        </p:nvSpPr>
        <p:spPr>
          <a:xfrm>
            <a:off x="1515299" y="58655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31" name="Image" descr="Image"/>
          <p:cNvPicPr>
            <a:picLocks noChangeAspect="1"/>
          </p:cNvPicPr>
          <p:nvPr/>
        </p:nvPicPr>
        <p:blipFill>
          <a:blip r:embed="rId5"/>
          <a:stretch>
            <a:fillRect/>
          </a:stretch>
        </p:blipFill>
        <p:spPr>
          <a:xfrm>
            <a:off x="-803672" y="-580678"/>
            <a:ext cx="3051493" cy="3741942"/>
          </a:xfrm>
          <a:prstGeom prst="rect">
            <a:avLst/>
          </a:prstGeom>
          <a:ln w="12700">
            <a:miter lim="400000"/>
          </a:ln>
        </p:spPr>
      </p:pic>
      <p:sp>
        <p:nvSpPr>
          <p:cNvPr id="32"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4" name="Image" descr="Image"/>
          <p:cNvPicPr>
            <a:picLocks noChangeAspect="1"/>
          </p:cNvPicPr>
          <p:nvPr userDrawn="1"/>
        </p:nvPicPr>
        <p:blipFill rotWithShape="1">
          <a:blip r:embed="rId6"/>
          <a:srcRect r="55891"/>
          <a:stretch/>
        </p:blipFill>
        <p:spPr>
          <a:xfrm>
            <a:off x="0" y="8208433"/>
            <a:ext cx="1119963" cy="677334"/>
          </a:xfrm>
          <a:prstGeom prst="rect">
            <a:avLst/>
          </a:prstGeom>
          <a:ln w="12700">
            <a:miter lim="400000"/>
          </a:ln>
        </p:spPr>
      </p:pic>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eacher Notes 02">
    <p:bg>
      <p:bgPr>
        <a:solidFill>
          <a:srgbClr val="F4A5B9"/>
        </a:solidFill>
        <a:effectLst/>
      </p:bgPr>
    </p:bg>
    <p:spTree>
      <p:nvGrpSpPr>
        <p:cNvPr id="1" name=""/>
        <p:cNvGrpSpPr/>
        <p:nvPr/>
      </p:nvGrpSpPr>
      <p:grpSpPr>
        <a:xfrm>
          <a:off x="0" y="0"/>
          <a:ext cx="0" cy="0"/>
          <a:chOff x="0" y="0"/>
          <a:chExt cx="0" cy="0"/>
        </a:xfrm>
      </p:grpSpPr>
      <p:pic>
        <p:nvPicPr>
          <p:cNvPr id="39"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pic>
        <p:nvPicPr>
          <p:cNvPr id="41" name="Image" descr="Image"/>
          <p:cNvPicPr>
            <a:picLocks noChangeAspect="1"/>
          </p:cNvPicPr>
          <p:nvPr/>
        </p:nvPicPr>
        <p:blipFill>
          <a:blip r:embed="rId3"/>
          <a:stretch>
            <a:fillRect/>
          </a:stretch>
        </p:blipFill>
        <p:spPr>
          <a:xfrm>
            <a:off x="2886943" y="-664348"/>
            <a:ext cx="11089628" cy="10115620"/>
          </a:xfrm>
          <a:prstGeom prst="rect">
            <a:avLst/>
          </a:prstGeom>
          <a:ln w="12700">
            <a:miter lim="400000"/>
          </a:ln>
        </p:spPr>
      </p:pic>
      <p:sp>
        <p:nvSpPr>
          <p:cNvPr id="42" name="Circle"/>
          <p:cNvSpPr/>
          <p:nvPr/>
        </p:nvSpPr>
        <p:spPr>
          <a:xfrm>
            <a:off x="4299202" y="9317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 name="Circle"/>
          <p:cNvSpPr/>
          <p:nvPr/>
        </p:nvSpPr>
        <p:spPr>
          <a:xfrm>
            <a:off x="2839556" y="665417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 name="Circle"/>
          <p:cNvSpPr/>
          <p:nvPr/>
        </p:nvSpPr>
        <p:spPr>
          <a:xfrm>
            <a:off x="15476503" y="69771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 name="Circle"/>
          <p:cNvSpPr/>
          <p:nvPr/>
        </p:nvSpPr>
        <p:spPr>
          <a:xfrm>
            <a:off x="652224" y="731520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7" name="Circle"/>
          <p:cNvSpPr/>
          <p:nvPr/>
        </p:nvSpPr>
        <p:spPr>
          <a:xfrm>
            <a:off x="2593266" y="64303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8" name="Circle"/>
          <p:cNvSpPr/>
          <p:nvPr/>
        </p:nvSpPr>
        <p:spPr>
          <a:xfrm>
            <a:off x="14609582"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49" name="Image" descr="Image"/>
          <p:cNvPicPr>
            <a:picLocks noChangeAspect="1"/>
          </p:cNvPicPr>
          <p:nvPr/>
        </p:nvPicPr>
        <p:blipFill>
          <a:blip r:embed="rId4"/>
          <a:stretch>
            <a:fillRect/>
          </a:stretch>
        </p:blipFill>
        <p:spPr>
          <a:xfrm>
            <a:off x="13005007" y="957077"/>
            <a:ext cx="3668371" cy="2875027"/>
          </a:xfrm>
          <a:prstGeom prst="rect">
            <a:avLst/>
          </a:prstGeom>
          <a:ln w="12700">
            <a:miter lim="400000"/>
          </a:ln>
        </p:spPr>
      </p:pic>
      <p:pic>
        <p:nvPicPr>
          <p:cNvPr id="50" name="Image" descr="Image"/>
          <p:cNvPicPr>
            <a:picLocks noChangeAspect="1"/>
          </p:cNvPicPr>
          <p:nvPr/>
        </p:nvPicPr>
        <p:blipFill>
          <a:blip r:embed="rId5"/>
          <a:stretch>
            <a:fillRect/>
          </a:stretch>
        </p:blipFill>
        <p:spPr>
          <a:xfrm>
            <a:off x="-256200" y="625611"/>
            <a:ext cx="3051494" cy="3741942"/>
          </a:xfrm>
          <a:prstGeom prst="rect">
            <a:avLst/>
          </a:prstGeom>
          <a:ln w="12700">
            <a:miter lim="400000"/>
          </a:ln>
        </p:spPr>
      </p:pic>
      <p:sp>
        <p:nvSpPr>
          <p:cNvPr id="51"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5" name="Image" descr="Image"/>
          <p:cNvPicPr>
            <a:picLocks noChangeAspect="1"/>
          </p:cNvPicPr>
          <p:nvPr userDrawn="1"/>
        </p:nvPicPr>
        <p:blipFill rotWithShape="1">
          <a:blip r:embed="rId6"/>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eacher Notes 03">
    <p:bg>
      <p:bgPr>
        <a:solidFill>
          <a:srgbClr val="F4A5B9"/>
        </a:solidFill>
        <a:effectLst/>
      </p:bgPr>
    </p:bg>
    <p:spTree>
      <p:nvGrpSpPr>
        <p:cNvPr id="1" name=""/>
        <p:cNvGrpSpPr/>
        <p:nvPr/>
      </p:nvGrpSpPr>
      <p:grpSpPr>
        <a:xfrm>
          <a:off x="0" y="0"/>
          <a:ext cx="0" cy="0"/>
          <a:chOff x="0" y="0"/>
          <a:chExt cx="0" cy="0"/>
        </a:xfrm>
      </p:grpSpPr>
      <p:pic>
        <p:nvPicPr>
          <p:cNvPr id="58" name="Image" descr="Image"/>
          <p:cNvPicPr>
            <a:picLocks noChangeAspect="1"/>
          </p:cNvPicPr>
          <p:nvPr/>
        </p:nvPicPr>
        <p:blipFill>
          <a:blip r:embed="rId2"/>
          <a:stretch>
            <a:fillRect/>
          </a:stretch>
        </p:blipFill>
        <p:spPr>
          <a:xfrm>
            <a:off x="9059340" y="4327659"/>
            <a:ext cx="11066972" cy="7600837"/>
          </a:xfrm>
          <a:prstGeom prst="rect">
            <a:avLst/>
          </a:prstGeom>
          <a:ln w="12700">
            <a:miter lim="400000"/>
          </a:ln>
        </p:spPr>
      </p:pic>
      <p:pic>
        <p:nvPicPr>
          <p:cNvPr id="59" name="Image" descr="Image"/>
          <p:cNvPicPr>
            <a:picLocks noChangeAspect="1"/>
          </p:cNvPicPr>
          <p:nvPr/>
        </p:nvPicPr>
        <p:blipFill>
          <a:blip r:embed="rId3"/>
          <a:stretch>
            <a:fillRect/>
          </a:stretch>
        </p:blipFill>
        <p:spPr>
          <a:xfrm>
            <a:off x="-4588307" y="-3392779"/>
            <a:ext cx="7128752" cy="5177156"/>
          </a:xfrm>
          <a:prstGeom prst="rect">
            <a:avLst/>
          </a:prstGeom>
          <a:ln w="12700">
            <a:miter lim="400000"/>
          </a:ln>
        </p:spPr>
      </p:pic>
      <p:pic>
        <p:nvPicPr>
          <p:cNvPr id="60"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sp>
        <p:nvSpPr>
          <p:cNvPr id="62" name="Circle"/>
          <p:cNvSpPr/>
          <p:nvPr/>
        </p:nvSpPr>
        <p:spPr>
          <a:xfrm>
            <a:off x="8687793" y="74429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3" name="Circle"/>
          <p:cNvSpPr/>
          <p:nvPr/>
        </p:nvSpPr>
        <p:spPr>
          <a:xfrm>
            <a:off x="2912809" y="77677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 name="Circle"/>
          <p:cNvSpPr/>
          <p:nvPr/>
        </p:nvSpPr>
        <p:spPr>
          <a:xfrm>
            <a:off x="642161" y="756319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5" name="Circle"/>
          <p:cNvSpPr/>
          <p:nvPr/>
        </p:nvSpPr>
        <p:spPr>
          <a:xfrm>
            <a:off x="14011639" y="533666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 name="Circle"/>
          <p:cNvSpPr/>
          <p:nvPr/>
        </p:nvSpPr>
        <p:spPr>
          <a:xfrm>
            <a:off x="14200547" y="73867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7" name="Circle"/>
          <p:cNvSpPr/>
          <p:nvPr/>
        </p:nvSpPr>
        <p:spPr>
          <a:xfrm>
            <a:off x="14238647" y="507815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 name="Circle"/>
          <p:cNvSpPr/>
          <p:nvPr/>
        </p:nvSpPr>
        <p:spPr>
          <a:xfrm>
            <a:off x="3056334" y="5262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9"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4" name="Image" descr="Image"/>
          <p:cNvPicPr>
            <a:picLocks noChangeAspect="1"/>
          </p:cNvPicPr>
          <p:nvPr userDrawn="1"/>
        </p:nvPicPr>
        <p:blipFill rotWithShape="1">
          <a:blip r:embed="rId5"/>
          <a:srcRect r="55891"/>
          <a:stretch/>
        </p:blipFill>
        <p:spPr>
          <a:xfrm>
            <a:off x="0" y="8208433"/>
            <a:ext cx="1119963" cy="677334"/>
          </a:xfrm>
          <a:prstGeom prst="rect">
            <a:avLst/>
          </a:prstGeom>
          <a:ln w="12700">
            <a:miter lim="400000"/>
          </a:ln>
        </p:spPr>
      </p:pic>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eacher Notes Blank 02">
    <p:bg>
      <p:bgPr>
        <a:solidFill>
          <a:srgbClr val="F4A5B9"/>
        </a:solidFill>
        <a:effectLst/>
      </p:bgPr>
    </p:bg>
    <p:spTree>
      <p:nvGrpSpPr>
        <p:cNvPr id="1" name=""/>
        <p:cNvGrpSpPr/>
        <p:nvPr/>
      </p:nvGrpSpPr>
      <p:grpSpPr>
        <a:xfrm>
          <a:off x="0" y="0"/>
          <a:ext cx="0" cy="0"/>
          <a:chOff x="0" y="0"/>
          <a:chExt cx="0" cy="0"/>
        </a:xfrm>
      </p:grpSpPr>
      <p:pic>
        <p:nvPicPr>
          <p:cNvPr id="76"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78"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0"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1"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3"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4"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5"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sp>
        <p:nvSpPr>
          <p:cNvPr id="12" name="Circle"/>
          <p:cNvSpPr/>
          <p:nvPr userDrawn="1"/>
        </p:nvSpPr>
        <p:spPr>
          <a:xfrm>
            <a:off x="593075" y="1471880"/>
            <a:ext cx="10296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3"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eacher Notes Blank 03">
    <p:bg>
      <p:bgPr>
        <a:solidFill>
          <a:srgbClr val="F4A5B9"/>
        </a:solidFill>
        <a:effectLst/>
      </p:bgPr>
    </p:bg>
    <p:spTree>
      <p:nvGrpSpPr>
        <p:cNvPr id="1" name=""/>
        <p:cNvGrpSpPr/>
        <p:nvPr/>
      </p:nvGrpSpPr>
      <p:grpSpPr>
        <a:xfrm>
          <a:off x="0" y="0"/>
          <a:ext cx="0" cy="0"/>
          <a:chOff x="0" y="0"/>
          <a:chExt cx="0" cy="0"/>
        </a:xfrm>
      </p:grpSpPr>
      <p:pic>
        <p:nvPicPr>
          <p:cNvPr id="92"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94"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5"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6"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7"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8"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9"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00"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1"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4A5B9"/>
        </a:solidFill>
        <a:effectLst/>
      </p:bgPr>
    </p:bg>
    <p:spTree>
      <p:nvGrpSpPr>
        <p:cNvPr id="1" name=""/>
        <p:cNvGrpSpPr/>
        <p:nvPr/>
      </p:nvGrpSpPr>
      <p:grpSpPr>
        <a:xfrm>
          <a:off x="0" y="0"/>
          <a:ext cx="0" cy="0"/>
          <a:chOff x="0" y="0"/>
          <a:chExt cx="0" cy="0"/>
        </a:xfrm>
      </p:grpSpPr>
      <p:pic>
        <p:nvPicPr>
          <p:cNvPr id="107" name="Image" descr="Image"/>
          <p:cNvPicPr>
            <a:picLocks noChangeAspect="1"/>
          </p:cNvPicPr>
          <p:nvPr/>
        </p:nvPicPr>
        <p:blipFill>
          <a:blip r:embed="rId2"/>
          <a:stretch>
            <a:fillRect/>
          </a:stretch>
        </p:blipFill>
        <p:spPr>
          <a:xfrm>
            <a:off x="-2133286" y="6297277"/>
            <a:ext cx="7258749" cy="4877461"/>
          </a:xfrm>
          <a:prstGeom prst="rect">
            <a:avLst/>
          </a:prstGeom>
          <a:ln w="12700">
            <a:miter lim="400000"/>
          </a:ln>
        </p:spPr>
      </p:pic>
      <p:pic>
        <p:nvPicPr>
          <p:cNvPr id="108" name="Image" descr="Image"/>
          <p:cNvPicPr>
            <a:picLocks noChangeAspect="1"/>
          </p:cNvPicPr>
          <p:nvPr/>
        </p:nvPicPr>
        <p:blipFill>
          <a:blip r:embed="rId3"/>
          <a:stretch>
            <a:fillRect/>
          </a:stretch>
        </p:blipFill>
        <p:spPr>
          <a:xfrm>
            <a:off x="14155463" y="8293099"/>
            <a:ext cx="1820393" cy="508002"/>
          </a:xfrm>
          <a:prstGeom prst="rect">
            <a:avLst/>
          </a:prstGeom>
          <a:ln w="12700">
            <a:miter lim="400000"/>
          </a:ln>
        </p:spPr>
      </p:pic>
      <p:sp>
        <p:nvSpPr>
          <p:cNvPr id="110"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11" name="Image" descr="Image"/>
          <p:cNvPicPr>
            <a:picLocks noChangeAspect="1"/>
          </p:cNvPicPr>
          <p:nvPr/>
        </p:nvPicPr>
        <p:blipFill>
          <a:blip r:embed="rId4"/>
          <a:stretch>
            <a:fillRect/>
          </a:stretch>
        </p:blipFill>
        <p:spPr>
          <a:xfrm>
            <a:off x="11978523" y="-824521"/>
            <a:ext cx="7128752" cy="5177156"/>
          </a:xfrm>
          <a:prstGeom prst="rect">
            <a:avLst/>
          </a:prstGeom>
          <a:ln w="12700">
            <a:miter lim="400000"/>
          </a:ln>
        </p:spPr>
      </p:pic>
      <p:sp>
        <p:nvSpPr>
          <p:cNvPr id="112" name="Circle"/>
          <p:cNvSpPr/>
          <p:nvPr/>
        </p:nvSpPr>
        <p:spPr>
          <a:xfrm>
            <a:off x="10587372" y="667235"/>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3" name="Circle"/>
          <p:cNvSpPr/>
          <p:nvPr/>
        </p:nvSpPr>
        <p:spPr>
          <a:xfrm>
            <a:off x="10989261" y="877950"/>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4" name="Circle"/>
          <p:cNvSpPr/>
          <p:nvPr/>
        </p:nvSpPr>
        <p:spPr>
          <a:xfrm>
            <a:off x="1206047" y="711510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5" name="Circle"/>
          <p:cNvSpPr/>
          <p:nvPr/>
        </p:nvSpPr>
        <p:spPr>
          <a:xfrm>
            <a:off x="15709686" y="751762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6" name="Circle"/>
          <p:cNvSpPr/>
          <p:nvPr/>
        </p:nvSpPr>
        <p:spPr>
          <a:xfrm>
            <a:off x="6025683" y="4683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7" name="Circle"/>
          <p:cNvSpPr/>
          <p:nvPr/>
        </p:nvSpPr>
        <p:spPr>
          <a:xfrm>
            <a:off x="549741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8" name="Circle"/>
          <p:cNvSpPr/>
          <p:nvPr/>
        </p:nvSpPr>
        <p:spPr>
          <a:xfrm>
            <a:off x="12645471"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19" name="Image" descr="Image"/>
          <p:cNvPicPr>
            <a:picLocks noChangeAspect="1"/>
          </p:cNvPicPr>
          <p:nvPr/>
        </p:nvPicPr>
        <p:blipFill>
          <a:blip r:embed="rId5"/>
          <a:stretch>
            <a:fillRect/>
          </a:stretch>
        </p:blipFill>
        <p:spPr>
          <a:xfrm>
            <a:off x="607695" y="-431423"/>
            <a:ext cx="3755709" cy="2853373"/>
          </a:xfrm>
          <a:prstGeom prst="rect">
            <a:avLst/>
          </a:prstGeom>
          <a:ln w="12700">
            <a:miter lim="400000"/>
          </a:ln>
        </p:spPr>
      </p:pic>
      <p:pic>
        <p:nvPicPr>
          <p:cNvPr id="120" name="Image" descr="Image"/>
          <p:cNvPicPr>
            <a:picLocks noChangeAspect="1"/>
          </p:cNvPicPr>
          <p:nvPr/>
        </p:nvPicPr>
        <p:blipFill>
          <a:blip r:embed="rId6"/>
          <a:stretch>
            <a:fillRect/>
          </a:stretch>
        </p:blipFill>
        <p:spPr>
          <a:xfrm>
            <a:off x="10399821" y="6338831"/>
            <a:ext cx="3832454" cy="3578493"/>
          </a:xfrm>
          <a:prstGeom prst="rect">
            <a:avLst/>
          </a:prstGeom>
          <a:ln w="12700">
            <a:miter lim="400000"/>
          </a:ln>
        </p:spPr>
      </p:pic>
      <p:sp>
        <p:nvSpPr>
          <p:cNvPr id="121"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7" name="Image" descr="Image"/>
          <p:cNvPicPr>
            <a:picLocks noChangeAspect="1"/>
          </p:cNvPicPr>
          <p:nvPr userDrawn="1"/>
        </p:nvPicPr>
        <p:blipFill rotWithShape="1">
          <a:blip r:embed="rId7"/>
          <a:srcRect r="55891"/>
          <a:stretch/>
        </p:blipFill>
        <p:spPr>
          <a:xfrm>
            <a:off x="0" y="8208433"/>
            <a:ext cx="1119963" cy="677334"/>
          </a:xfrm>
          <a:prstGeom prst="rect">
            <a:avLst/>
          </a:prstGeom>
          <a:ln w="12700">
            <a:miter lim="400000"/>
          </a:ln>
        </p:spPr>
      </p:pic>
      <p:pic>
        <p:nvPicPr>
          <p:cNvPr id="18" name="Picture 1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eam Margot">
    <p:bg>
      <p:bgPr>
        <a:solidFill>
          <a:srgbClr val="F4A5B9"/>
        </a:solidFill>
        <a:effectLst/>
      </p:bgPr>
    </p:bg>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stretch>
            <a:fillRect/>
          </a:stretch>
        </p:blipFill>
        <p:spPr>
          <a:xfrm>
            <a:off x="-497320" y="670983"/>
            <a:ext cx="6333767" cy="9144001"/>
          </a:xfrm>
          <a:prstGeom prst="rect">
            <a:avLst/>
          </a:prstGeom>
          <a:ln w="12700">
            <a:miter lim="400000"/>
          </a:ln>
        </p:spPr>
      </p:pic>
      <p:pic>
        <p:nvPicPr>
          <p:cNvPr id="129" name="Image" descr="Image"/>
          <p:cNvPicPr>
            <a:picLocks noChangeAspect="1"/>
          </p:cNvPicPr>
          <p:nvPr/>
        </p:nvPicPr>
        <p:blipFill>
          <a:blip r:embed="rId3"/>
          <a:stretch>
            <a:fillRect/>
          </a:stretch>
        </p:blipFill>
        <p:spPr>
          <a:xfrm>
            <a:off x="14155463" y="8293099"/>
            <a:ext cx="1820393" cy="508002"/>
          </a:xfrm>
          <a:prstGeom prst="rect">
            <a:avLst/>
          </a:prstGeom>
          <a:ln w="12700">
            <a:miter lim="400000"/>
          </a:ln>
        </p:spPr>
      </p:pic>
      <p:sp>
        <p:nvSpPr>
          <p:cNvPr id="131"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32" name="Image" descr="Image"/>
          <p:cNvPicPr>
            <a:picLocks noChangeAspect="1"/>
          </p:cNvPicPr>
          <p:nvPr/>
        </p:nvPicPr>
        <p:blipFill>
          <a:blip r:embed="rId4"/>
          <a:stretch>
            <a:fillRect/>
          </a:stretch>
        </p:blipFill>
        <p:spPr>
          <a:xfrm>
            <a:off x="11900916" y="-1592188"/>
            <a:ext cx="5394808" cy="6656642"/>
          </a:xfrm>
          <a:prstGeom prst="rect">
            <a:avLst/>
          </a:prstGeom>
          <a:ln w="12700">
            <a:miter lim="400000"/>
          </a:ln>
        </p:spPr>
      </p:pic>
      <p:sp>
        <p:nvSpPr>
          <p:cNvPr id="133" name="Circle"/>
          <p:cNvSpPr/>
          <p:nvPr/>
        </p:nvSpPr>
        <p:spPr>
          <a:xfrm>
            <a:off x="1264725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4" name="Circle"/>
          <p:cNvSpPr/>
          <p:nvPr/>
        </p:nvSpPr>
        <p:spPr>
          <a:xfrm>
            <a:off x="11362325" y="69348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5" name="Circle"/>
          <p:cNvSpPr/>
          <p:nvPr/>
        </p:nvSpPr>
        <p:spPr>
          <a:xfrm>
            <a:off x="11616887"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6"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7" name="Circle"/>
          <p:cNvSpPr/>
          <p:nvPr/>
        </p:nvSpPr>
        <p:spPr>
          <a:xfrm>
            <a:off x="15635583" y="566474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8" name="Circle"/>
          <p:cNvSpPr/>
          <p:nvPr/>
        </p:nvSpPr>
        <p:spPr>
          <a:xfrm>
            <a:off x="12333351" y="868726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9" name="Circle"/>
          <p:cNvSpPr/>
          <p:nvPr/>
        </p:nvSpPr>
        <p:spPr>
          <a:xfrm>
            <a:off x="1674380"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40"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5" name="Image" descr="Image"/>
          <p:cNvPicPr>
            <a:picLocks noChangeAspect="1"/>
          </p:cNvPicPr>
          <p:nvPr userDrawn="1"/>
        </p:nvPicPr>
        <p:blipFill rotWithShape="1">
          <a:blip r:embed="rId5"/>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lank 01">
    <p:bg>
      <p:bgPr>
        <a:solidFill>
          <a:srgbClr val="F4A5B9"/>
        </a:solidFill>
        <a:effectLst/>
      </p:bgPr>
    </p:bg>
    <p:spTree>
      <p:nvGrpSpPr>
        <p:cNvPr id="1" name=""/>
        <p:cNvGrpSpPr/>
        <p:nvPr/>
      </p:nvGrpSpPr>
      <p:grpSpPr>
        <a:xfrm>
          <a:off x="0" y="0"/>
          <a:ext cx="0" cy="0"/>
          <a:chOff x="0" y="0"/>
          <a:chExt cx="0" cy="0"/>
        </a:xfrm>
      </p:grpSpPr>
      <p:sp>
        <p:nvSpPr>
          <p:cNvPr id="168"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69"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0"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1"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72"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173" name="Title Text"/>
          <p:cNvSpPr txBox="1">
            <a:spLocks noGrp="1"/>
          </p:cNvSpPr>
          <p:nvPr>
            <p:ph type="title"/>
          </p:nvPr>
        </p:nvSpPr>
        <p:spPr>
          <a:xfrm>
            <a:off x="1043998" y="994099"/>
            <a:ext cx="14168003" cy="707815"/>
          </a:xfrm>
          <a:prstGeom prst="rect">
            <a:avLst/>
          </a:prstGeom>
        </p:spPr>
        <p:txBody>
          <a:bodyPr/>
          <a:lstStyle>
            <a:lvl1pPr algn="l">
              <a:defRPr>
                <a:solidFill>
                  <a:srgbClr val="C40C2D"/>
                </a:solidFill>
              </a:defRPr>
            </a:lvl1pPr>
          </a:lstStyle>
          <a:p>
            <a:r>
              <a:t>Title Text</a:t>
            </a:r>
          </a:p>
        </p:txBody>
      </p:sp>
      <p:sp>
        <p:nvSpPr>
          <p:cNvPr id="174"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6" name="Body Level One…"/>
          <p:cNvSpPr txBox="1">
            <a:spLocks noGrp="1"/>
          </p:cNvSpPr>
          <p:nvPr>
            <p:ph type="body" sz="half" idx="1"/>
          </p:nvPr>
        </p:nvSpPr>
        <p:spPr>
          <a:xfrm>
            <a:off x="1043998" y="1942494"/>
            <a:ext cx="14168004" cy="2286001"/>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77"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8"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9"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5"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02">
    <p:bg>
      <p:bgPr>
        <a:solidFill>
          <a:srgbClr val="F4A5B9"/>
        </a:solidFill>
        <a:effectLst/>
      </p:bgPr>
    </p:bg>
    <p:spTree>
      <p:nvGrpSpPr>
        <p:cNvPr id="1" name=""/>
        <p:cNvGrpSpPr/>
        <p:nvPr/>
      </p:nvGrpSpPr>
      <p:grpSpPr>
        <a:xfrm>
          <a:off x="0" y="0"/>
          <a:ext cx="0" cy="0"/>
          <a:chOff x="0" y="0"/>
          <a:chExt cx="0" cy="0"/>
        </a:xfrm>
      </p:grpSpPr>
      <p:sp>
        <p:nvSpPr>
          <p:cNvPr id="187" name="Circle"/>
          <p:cNvSpPr/>
          <p:nvPr/>
        </p:nvSpPr>
        <p:spPr>
          <a:xfrm>
            <a:off x="7590172" y="826113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88" name="Circle"/>
          <p:cNvSpPr/>
          <p:nvPr/>
        </p:nvSpPr>
        <p:spPr>
          <a:xfrm>
            <a:off x="11915551" y="839532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89"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190"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19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3"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94"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5"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6"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7"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8"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5"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lank 03">
    <p:bg>
      <p:bgPr>
        <a:solidFill>
          <a:srgbClr val="F4A5B9"/>
        </a:solidFill>
        <a:effectLst/>
      </p:bgPr>
    </p:bg>
    <p:spTree>
      <p:nvGrpSpPr>
        <p:cNvPr id="1" name=""/>
        <p:cNvGrpSpPr/>
        <p:nvPr/>
      </p:nvGrpSpPr>
      <p:grpSpPr>
        <a:xfrm>
          <a:off x="0" y="0"/>
          <a:ext cx="0" cy="0"/>
          <a:chOff x="0" y="0"/>
          <a:chExt cx="0" cy="0"/>
        </a:xfrm>
      </p:grpSpPr>
      <p:sp>
        <p:nvSpPr>
          <p:cNvPr id="206"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7"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8"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9"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0"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1"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2"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13"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15"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1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8"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pic>
        <p:nvPicPr>
          <p:cNvPr id="15"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04">
    <p:bg>
      <p:bgPr>
        <a:solidFill>
          <a:srgbClr val="F4A5B9"/>
        </a:solidFill>
        <a:effectLst/>
      </p:bgPr>
    </p:bg>
    <p:spTree>
      <p:nvGrpSpPr>
        <p:cNvPr id="1" name=""/>
        <p:cNvGrpSpPr/>
        <p:nvPr/>
      </p:nvGrpSpPr>
      <p:grpSpPr>
        <a:xfrm>
          <a:off x="0" y="0"/>
          <a:ext cx="0" cy="0"/>
          <a:chOff x="0" y="0"/>
          <a:chExt cx="0" cy="0"/>
        </a:xfrm>
      </p:grpSpPr>
      <p:pic>
        <p:nvPicPr>
          <p:cNvPr id="225"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27"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22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0" name="Circle"/>
          <p:cNvSpPr/>
          <p:nvPr/>
        </p:nvSpPr>
        <p:spPr>
          <a:xfrm>
            <a:off x="1863288" y="65884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1" name="Circle"/>
          <p:cNvSpPr/>
          <p:nvPr/>
        </p:nvSpPr>
        <p:spPr>
          <a:xfrm>
            <a:off x="12144599" y="831137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2" name="Circle"/>
          <p:cNvSpPr/>
          <p:nvPr/>
        </p:nvSpPr>
        <p:spPr>
          <a:xfrm>
            <a:off x="9588616" y="46481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3" name="Circle"/>
          <p:cNvSpPr/>
          <p:nvPr/>
        </p:nvSpPr>
        <p:spPr>
          <a:xfrm>
            <a:off x="10796714" y="8560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4" name="Circle"/>
          <p:cNvSpPr/>
          <p:nvPr/>
        </p:nvSpPr>
        <p:spPr>
          <a:xfrm>
            <a:off x="15436733" y="127815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5" name="Circle"/>
          <p:cNvSpPr/>
          <p:nvPr/>
        </p:nvSpPr>
        <p:spPr>
          <a:xfrm>
            <a:off x="9281000" y="3952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6" name="Circle"/>
          <p:cNvSpPr/>
          <p:nvPr/>
        </p:nvSpPr>
        <p:spPr>
          <a:xfrm>
            <a:off x="3553514" y="827962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37" name="Image" descr="Image"/>
          <p:cNvPicPr>
            <a:picLocks noChangeAspect="1"/>
          </p:cNvPicPr>
          <p:nvPr/>
        </p:nvPicPr>
        <p:blipFill>
          <a:blip r:embed="rId3"/>
          <a:stretch>
            <a:fillRect/>
          </a:stretch>
        </p:blipFill>
        <p:spPr>
          <a:xfrm>
            <a:off x="-516841" y="-617202"/>
            <a:ext cx="3051494" cy="3741941"/>
          </a:xfrm>
          <a:prstGeom prst="rect">
            <a:avLst/>
          </a:prstGeom>
          <a:ln w="12700">
            <a:miter lim="400000"/>
          </a:ln>
        </p:spPr>
      </p:pic>
      <p:pic>
        <p:nvPicPr>
          <p:cNvPr id="238" name="Image" descr="Image"/>
          <p:cNvPicPr>
            <a:picLocks noChangeAspect="1"/>
          </p:cNvPicPr>
          <p:nvPr/>
        </p:nvPicPr>
        <p:blipFill>
          <a:blip r:embed="rId4"/>
          <a:stretch>
            <a:fillRect/>
          </a:stretch>
        </p:blipFill>
        <p:spPr>
          <a:xfrm>
            <a:off x="12281013" y="4749242"/>
            <a:ext cx="4355707" cy="3464066"/>
          </a:xfrm>
          <a:prstGeom prst="rect">
            <a:avLst/>
          </a:prstGeom>
          <a:ln w="12700">
            <a:miter lim="400000"/>
          </a:ln>
        </p:spPr>
      </p:pic>
      <p:pic>
        <p:nvPicPr>
          <p:cNvPr id="16" name="Image" descr="Image"/>
          <p:cNvPicPr>
            <a:picLocks noChangeAspect="1"/>
          </p:cNvPicPr>
          <p:nvPr userDrawn="1"/>
        </p:nvPicPr>
        <p:blipFill rotWithShape="1">
          <a:blip r:embed="rId5"/>
          <a:srcRect r="55891"/>
          <a:stretch/>
        </p:blipFill>
        <p:spPr>
          <a:xfrm>
            <a:off x="0" y="8208433"/>
            <a:ext cx="1119963" cy="677334"/>
          </a:xfrm>
          <a:prstGeom prst="rect">
            <a:avLst/>
          </a:prstGeom>
          <a:ln w="12700">
            <a:miter lim="400000"/>
          </a:ln>
        </p:spPr>
      </p:pic>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05">
    <p:bg>
      <p:bgPr>
        <a:solidFill>
          <a:srgbClr val="F4A5B9"/>
        </a:solidFill>
        <a:effectLst/>
      </p:bgPr>
    </p:bg>
    <p:spTree>
      <p:nvGrpSpPr>
        <p:cNvPr id="1" name=""/>
        <p:cNvGrpSpPr/>
        <p:nvPr/>
      </p:nvGrpSpPr>
      <p:grpSpPr>
        <a:xfrm>
          <a:off x="0" y="0"/>
          <a:ext cx="0" cy="0"/>
          <a:chOff x="0" y="0"/>
          <a:chExt cx="0" cy="0"/>
        </a:xfrm>
      </p:grpSpPr>
      <p:pic>
        <p:nvPicPr>
          <p:cNvPr id="245"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47"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4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0"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51" name="Circle"/>
          <p:cNvSpPr/>
          <p:nvPr/>
        </p:nvSpPr>
        <p:spPr>
          <a:xfrm>
            <a:off x="15170091"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2" name="Circle"/>
          <p:cNvSpPr/>
          <p:nvPr/>
        </p:nvSpPr>
        <p:spPr>
          <a:xfrm>
            <a:off x="587406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3" name="Circle"/>
          <p:cNvSpPr/>
          <p:nvPr/>
        </p:nvSpPr>
        <p:spPr>
          <a:xfrm>
            <a:off x="1329717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4" name="Circle"/>
          <p:cNvSpPr/>
          <p:nvPr/>
        </p:nvSpPr>
        <p:spPr>
          <a:xfrm>
            <a:off x="5835960" y="61381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5" name="Circle"/>
          <p:cNvSpPr/>
          <p:nvPr/>
        </p:nvSpPr>
        <p:spPr>
          <a:xfrm>
            <a:off x="15784721" y="293855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6" name="Circle"/>
          <p:cNvSpPr/>
          <p:nvPr/>
        </p:nvSpPr>
        <p:spPr>
          <a:xfrm>
            <a:off x="15733687" y="463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7" name="Circle"/>
          <p:cNvSpPr/>
          <p:nvPr/>
        </p:nvSpPr>
        <p:spPr>
          <a:xfrm>
            <a:off x="5392891" y="8319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58" name="Image" descr="Image"/>
          <p:cNvPicPr>
            <a:picLocks noChangeAspect="1"/>
          </p:cNvPicPr>
          <p:nvPr/>
        </p:nvPicPr>
        <p:blipFill>
          <a:blip r:embed="rId3"/>
          <a:stretch>
            <a:fillRect/>
          </a:stretch>
        </p:blipFill>
        <p:spPr>
          <a:xfrm>
            <a:off x="13231474" y="298378"/>
            <a:ext cx="3668371" cy="2875027"/>
          </a:xfrm>
          <a:prstGeom prst="rect">
            <a:avLst/>
          </a:prstGeom>
          <a:ln w="12700">
            <a:miter lim="400000"/>
          </a:ln>
        </p:spPr>
      </p:pic>
      <p:pic>
        <p:nvPicPr>
          <p:cNvPr id="16" name="Image" descr="Image"/>
          <p:cNvPicPr>
            <a:picLocks noChangeAspect="1"/>
          </p:cNvPicPr>
          <p:nvPr userDrawn="1"/>
        </p:nvPicPr>
        <p:blipFill rotWithShape="1">
          <a:blip r:embed="rId4"/>
          <a:srcRect r="55891"/>
          <a:stretch/>
        </p:blipFill>
        <p:spPr>
          <a:xfrm>
            <a:off x="0" y="8208433"/>
            <a:ext cx="1119963" cy="677334"/>
          </a:xfrm>
          <a:prstGeom prst="rect">
            <a:avLst/>
          </a:prstGeom>
          <a:ln w="12700">
            <a:miter lim="400000"/>
          </a:ln>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lank 06">
    <p:bg>
      <p:bgPr>
        <a:solidFill>
          <a:srgbClr val="F4A5B9"/>
        </a:solidFill>
        <a:effectLst/>
      </p:bgPr>
    </p:bg>
    <p:spTree>
      <p:nvGrpSpPr>
        <p:cNvPr id="1" name=""/>
        <p:cNvGrpSpPr/>
        <p:nvPr/>
      </p:nvGrpSpPr>
      <p:grpSpPr>
        <a:xfrm>
          <a:off x="0" y="0"/>
          <a:ext cx="0" cy="0"/>
          <a:chOff x="0" y="0"/>
          <a:chExt cx="0" cy="0"/>
        </a:xfrm>
      </p:grpSpPr>
      <p:pic>
        <p:nvPicPr>
          <p:cNvPr id="265"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67"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6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70"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71"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2" name="Circle"/>
          <p:cNvSpPr/>
          <p:nvPr/>
        </p:nvSpPr>
        <p:spPr>
          <a:xfrm>
            <a:off x="3279066" y="83264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3"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4" name="Circle"/>
          <p:cNvSpPr/>
          <p:nvPr/>
        </p:nvSpPr>
        <p:spPr>
          <a:xfrm>
            <a:off x="5493662" y="878253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5" name="Circle"/>
          <p:cNvSpPr/>
          <p:nvPr/>
        </p:nvSpPr>
        <p:spPr>
          <a:xfrm>
            <a:off x="4211642"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6" name="Circle"/>
          <p:cNvSpPr/>
          <p:nvPr/>
        </p:nvSpPr>
        <p:spPr>
          <a:xfrm>
            <a:off x="1350656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7" name="Circle"/>
          <p:cNvSpPr/>
          <p:nvPr/>
        </p:nvSpPr>
        <p:spPr>
          <a:xfrm>
            <a:off x="14074305" y="6290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78" name="Image" descr="Image"/>
          <p:cNvPicPr>
            <a:picLocks noChangeAspect="1"/>
          </p:cNvPicPr>
          <p:nvPr/>
        </p:nvPicPr>
        <p:blipFill>
          <a:blip r:embed="rId3"/>
          <a:stretch>
            <a:fillRect/>
          </a:stretch>
        </p:blipFill>
        <p:spPr>
          <a:xfrm>
            <a:off x="8587930" y="6768969"/>
            <a:ext cx="3335262" cy="2880171"/>
          </a:xfrm>
          <a:prstGeom prst="rect">
            <a:avLst/>
          </a:prstGeom>
          <a:ln w="12700">
            <a:miter lim="400000"/>
          </a:ln>
        </p:spPr>
      </p:pic>
      <p:pic>
        <p:nvPicPr>
          <p:cNvPr id="16" name="Image" descr="Image"/>
          <p:cNvPicPr>
            <a:picLocks noChangeAspect="1"/>
          </p:cNvPicPr>
          <p:nvPr userDrawn="1"/>
        </p:nvPicPr>
        <p:blipFill rotWithShape="1">
          <a:blip r:embed="rId4"/>
          <a:srcRect r="55891"/>
          <a:stretch/>
        </p:blipFill>
        <p:spPr>
          <a:xfrm>
            <a:off x="0" y="8208433"/>
            <a:ext cx="1119963" cy="677334"/>
          </a:xfrm>
          <a:prstGeom prst="rect">
            <a:avLst/>
          </a:prstGeom>
          <a:ln w="12700">
            <a:miter lim="400000"/>
          </a:ln>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ank 07">
    <p:bg>
      <p:bgPr>
        <a:solidFill>
          <a:srgbClr val="F4A5B9"/>
        </a:solidFill>
        <a:effectLst/>
      </p:bgPr>
    </p:bg>
    <p:spTree>
      <p:nvGrpSpPr>
        <p:cNvPr id="1" name=""/>
        <p:cNvGrpSpPr/>
        <p:nvPr/>
      </p:nvGrpSpPr>
      <p:grpSpPr>
        <a:xfrm>
          <a:off x="0" y="0"/>
          <a:ext cx="0" cy="0"/>
          <a:chOff x="0" y="0"/>
          <a:chExt cx="0" cy="0"/>
        </a:xfrm>
      </p:grpSpPr>
      <p:sp>
        <p:nvSpPr>
          <p:cNvPr id="285"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86"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87"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88"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89"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90"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91"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92"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93"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pic>
        <p:nvPicPr>
          <p:cNvPr id="294"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9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97"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15" name="Image" descr="Image"/>
          <p:cNvPicPr>
            <a:picLocks noChangeAspect="1"/>
          </p:cNvPicPr>
          <p:nvPr userDrawn="1"/>
        </p:nvPicPr>
        <p:blipFill rotWithShape="1">
          <a:blip r:embed="rId3"/>
          <a:srcRect r="55891"/>
          <a:stretch/>
        </p:blipFill>
        <p:spPr>
          <a:xfrm>
            <a:off x="0" y="8208433"/>
            <a:ext cx="1119963" cy="677334"/>
          </a:xfrm>
          <a:prstGeom prst="rect">
            <a:avLst/>
          </a:prstGeom>
          <a:ln w="12700">
            <a:miter lim="400000"/>
          </a:ln>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Video 01">
    <p:spTree>
      <p:nvGrpSpPr>
        <p:cNvPr id="1" name=""/>
        <p:cNvGrpSpPr/>
        <p:nvPr/>
      </p:nvGrpSpPr>
      <p:grpSpPr>
        <a:xfrm>
          <a:off x="0" y="0"/>
          <a:ext cx="0" cy="0"/>
          <a:chOff x="0" y="0"/>
          <a:chExt cx="0" cy="0"/>
        </a:xfrm>
      </p:grpSpPr>
      <p:sp>
        <p:nvSpPr>
          <p:cNvPr id="304" name="Title Text"/>
          <p:cNvSpPr txBox="1">
            <a:spLocks noGrp="1"/>
          </p:cNvSpPr>
          <p:nvPr>
            <p:ph type="title"/>
          </p:nvPr>
        </p:nvSpPr>
        <p:spPr>
          <a:prstGeom prst="rect">
            <a:avLst/>
          </a:prstGeom>
        </p:spPr>
        <p:txBody>
          <a:bodyPr/>
          <a:lstStyle/>
          <a:p>
            <a:r>
              <a:t>Title Text</a:t>
            </a:r>
          </a:p>
        </p:txBody>
      </p:sp>
      <p:sp>
        <p:nvSpPr>
          <p:cNvPr id="3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D0A29"/>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17"/>
          <a:stretch>
            <a:fillRect/>
          </a:stretch>
        </p:blipFill>
        <p:spPr>
          <a:xfrm>
            <a:off x="14155463" y="8293099"/>
            <a:ext cx="1820393" cy="508002"/>
          </a:xfrm>
          <a:prstGeom prst="rect">
            <a:avLst/>
          </a:prstGeom>
          <a:ln w="12700">
            <a:miter lim="400000"/>
          </a:ln>
        </p:spPr>
      </p:pic>
      <p:pic>
        <p:nvPicPr>
          <p:cNvPr id="3" name="Image" descr="Image"/>
          <p:cNvPicPr>
            <a:picLocks noChangeAspect="1"/>
          </p:cNvPicPr>
          <p:nvPr userDrawn="1"/>
        </p:nvPicPr>
        <p:blipFill rotWithShape="1">
          <a:blip r:embed="rId18"/>
          <a:srcRect r="55891"/>
          <a:stretch/>
        </p:blipFill>
        <p:spPr>
          <a:xfrm>
            <a:off x="0" y="8208433"/>
            <a:ext cx="1119963" cy="677334"/>
          </a:xfrm>
          <a:prstGeom prst="rect">
            <a:avLst/>
          </a:prstGeom>
          <a:ln w="12700">
            <a:miter lim="400000"/>
          </a:ln>
        </p:spPr>
      </p:pic>
      <p:sp>
        <p:nvSpPr>
          <p:cNvPr id="4" name="Title Text"/>
          <p:cNvSpPr txBox="1">
            <a:spLocks noGrp="1"/>
          </p:cNvSpPr>
          <p:nvPr>
            <p:ph type="title"/>
          </p:nvPr>
        </p:nvSpPr>
        <p:spPr>
          <a:xfrm>
            <a:off x="1018598" y="994099"/>
            <a:ext cx="14218804" cy="7078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 name="Slide Number"/>
          <p:cNvSpPr txBox="1">
            <a:spLocks noGrp="1"/>
          </p:cNvSpPr>
          <p:nvPr>
            <p:ph type="sldNum" sz="quarter" idx="2"/>
          </p:nvPr>
        </p:nvSpPr>
        <p:spPr>
          <a:xfrm>
            <a:off x="8010066" y="8412988"/>
            <a:ext cx="235868" cy="244091"/>
          </a:xfrm>
          <a:prstGeom prst="rect">
            <a:avLst/>
          </a:prstGeom>
          <a:ln w="12700">
            <a:miter lim="400000"/>
          </a:ln>
        </p:spPr>
        <p:txBody>
          <a:bodyPr wrap="none" lIns="0" tIns="0" rIns="0" bIns="0">
            <a:spAutoFit/>
          </a:bodyPr>
          <a:lstStyle>
            <a:lvl1pPr indent="25400" algn="ctr">
              <a:lnSpc>
                <a:spcPts val="2000"/>
              </a:lnSpc>
              <a:defRPr sz="1400" b="1">
                <a:solidFill>
                  <a:srgbClr val="D80C33"/>
                </a:solidFill>
              </a:defRPr>
            </a:lvl1pPr>
          </a:lstStyle>
          <a:p>
            <a:fld id="{86CB4B4D-7CA3-9044-876B-883B54F8677D}" type="slidenum">
              <a:t>‹#›</a:t>
            </a:fld>
            <a:endParaRPr/>
          </a:p>
        </p:txBody>
      </p:sp>
      <p:sp>
        <p:nvSpPr>
          <p:cNvPr id="7"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9"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0"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1"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2"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3"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4" name="Body Level One…"/>
          <p:cNvSpPr txBox="1">
            <a:spLocks noGrp="1"/>
          </p:cNvSpPr>
          <p:nvPr>
            <p:ph type="body" idx="1"/>
          </p:nvPr>
        </p:nvSpPr>
        <p:spPr>
          <a:xfrm>
            <a:off x="1018598" y="1942494"/>
            <a:ext cx="14218804" cy="58401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pic>
        <p:nvPicPr>
          <p:cNvPr id="15" name="Picture 14"/>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spd="med"/>
  <p:txStyles>
    <p:title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p:titleStyle>
    <p:bodyStyle>
      <a:lvl1pPr marL="0" marR="3386" indent="16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1pPr>
      <a:lvl2pPr marL="0" marR="3386" indent="4588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2pPr>
      <a:lvl3pPr marL="0" marR="3386" indent="9160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3pPr>
      <a:lvl4pPr marL="0" marR="3386" indent="13732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4pPr>
      <a:lvl5pPr marL="0" marR="3386" indent="18304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5pPr>
      <a:lvl6pPr marL="0" marR="3386" indent="22876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6pPr>
      <a:lvl7pPr marL="0" marR="3386" indent="27448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7pPr>
      <a:lvl8pPr marL="0" marR="3386" indent="32020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8pPr>
      <a:lvl9pPr marL="0" marR="3386" indent="36592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9pPr>
    </p:bodyStyle>
    <p:otherStyle>
      <a:lvl1pPr marL="0" marR="0" indent="2540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1pPr>
      <a:lvl2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2pPr>
      <a:lvl3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3pPr>
      <a:lvl4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4pPr>
      <a:lvl5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5pPr>
      <a:lvl6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6pPr>
      <a:lvl7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7pPr>
      <a:lvl8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8pPr>
      <a:lvl9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gtho.webflow.io/" TargetMode="External"/><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hyperlink" Target="https://www.nhsbt.nhs.uk/get-involved/promoting-donation-hub/download-digital-materials/faith-and-donation/" TargetMode="External"/><Relationship Id="rId4" Type="http://schemas.openxmlformats.org/officeDocument/2006/relationships/hyperlink" Target="https://www.nhsbt.nhs.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png"/><Relationship Id="rId11" Type="http://schemas.openxmlformats.org/officeDocument/2006/relationships/image" Target="../media/image33.png"/><Relationship Id="rId5" Type="http://schemas.openxmlformats.org/officeDocument/2006/relationships/image" Target="../media/image10.png"/><Relationship Id="rId10" Type="http://schemas.openxmlformats.org/officeDocument/2006/relationships/image" Target="../media/image32.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6.jpeg"/><Relationship Id="rId5" Type="http://schemas.openxmlformats.org/officeDocument/2006/relationships/image" Target="../media/image1.png"/><Relationship Id="rId10"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image" Target="../media/image41.png"/><Relationship Id="rId4" Type="http://schemas.openxmlformats.org/officeDocument/2006/relationships/image" Target="../media/image11.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1.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28.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50.png"/><Relationship Id="rId12"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1.png"/><Relationship Id="rId10" Type="http://schemas.openxmlformats.org/officeDocument/2006/relationships/image" Target="../media/image53.png"/><Relationship Id="rId4" Type="http://schemas.openxmlformats.org/officeDocument/2006/relationships/image" Target="../media/image29.png"/><Relationship Id="rId9"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5.png"/><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1.png"/><Relationship Id="rId4" Type="http://schemas.openxmlformats.org/officeDocument/2006/relationships/image" Target="../media/image21.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png"/><Relationship Id="rId7"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jpeg"/><Relationship Id="rId3" Type="http://schemas.openxmlformats.org/officeDocument/2006/relationships/image" Target="../media/image44.png"/><Relationship Id="rId7" Type="http://schemas.openxmlformats.org/officeDocument/2006/relationships/image" Target="../media/image6.png"/><Relationship Id="rId12" Type="http://schemas.openxmlformats.org/officeDocument/2006/relationships/image" Target="../media/image62.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61.png"/><Relationship Id="rId5" Type="http://schemas.openxmlformats.org/officeDocument/2006/relationships/image" Target="../media/image1.png"/><Relationship Id="rId15" Type="http://schemas.openxmlformats.org/officeDocument/2006/relationships/image" Target="../media/image65.jpeg"/><Relationship Id="rId10" Type="http://schemas.openxmlformats.org/officeDocument/2006/relationships/image" Target="../media/image60.png"/><Relationship Id="rId4" Type="http://schemas.openxmlformats.org/officeDocument/2006/relationships/image" Target="../media/image45.png"/><Relationship Id="rId9" Type="http://schemas.openxmlformats.org/officeDocument/2006/relationships/image" Target="../media/image59.png"/><Relationship Id="rId14" Type="http://schemas.openxmlformats.org/officeDocument/2006/relationships/image" Target="../media/image64.jpe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png"/><Relationship Id="rId7"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46.jpeg"/><Relationship Id="rId11" Type="http://schemas.openxmlformats.org/officeDocument/2006/relationships/image" Target="../media/image34.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1.png"/><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video" Target="https://www.youtube.com/embed/Zcc0C-3bpD4?feature=oembed" TargetMode="External"/><Relationship Id="rId5" Type="http://schemas.openxmlformats.org/officeDocument/2006/relationships/image" Target="../media/image67.jpe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1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pic>
        <p:nvPicPr>
          <p:cNvPr id="334" name="Image" descr="Image"/>
          <p:cNvPicPr>
            <a:picLocks noChangeAspect="1"/>
          </p:cNvPicPr>
          <p:nvPr/>
        </p:nvPicPr>
        <p:blipFill>
          <a:blip r:embed="rId3"/>
          <a:stretch>
            <a:fillRect/>
          </a:stretch>
        </p:blipFill>
        <p:spPr>
          <a:xfrm>
            <a:off x="1188974" y="202996"/>
            <a:ext cx="13878053" cy="8738007"/>
          </a:xfrm>
          <a:prstGeom prst="rect">
            <a:avLst/>
          </a:prstGeom>
          <a:ln w="12700">
            <a:miter lim="400000"/>
          </a:ln>
        </p:spPr>
      </p:pic>
      <p:pic>
        <p:nvPicPr>
          <p:cNvPr id="335" name="Image" descr="Image"/>
          <p:cNvPicPr>
            <a:picLocks noChangeAspect="1"/>
          </p:cNvPicPr>
          <p:nvPr/>
        </p:nvPicPr>
        <p:blipFill>
          <a:blip r:embed="rId4"/>
          <a:stretch>
            <a:fillRect/>
          </a:stretch>
        </p:blipFill>
        <p:spPr>
          <a:xfrm>
            <a:off x="13447207" y="-138866"/>
            <a:ext cx="2439556" cy="3634105"/>
          </a:xfrm>
          <a:prstGeom prst="rect">
            <a:avLst/>
          </a:prstGeom>
          <a:ln w="12700">
            <a:miter lim="400000"/>
          </a:ln>
        </p:spPr>
      </p:pic>
      <p:sp>
        <p:nvSpPr>
          <p:cNvPr id="336" name="Circle"/>
          <p:cNvSpPr/>
          <p:nvPr/>
        </p:nvSpPr>
        <p:spPr>
          <a:xfrm>
            <a:off x="14221824" y="242348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37" name="Circle"/>
          <p:cNvSpPr/>
          <p:nvPr/>
        </p:nvSpPr>
        <p:spPr>
          <a:xfrm>
            <a:off x="14003089" y="21351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38" name="Circle"/>
          <p:cNvSpPr/>
          <p:nvPr/>
        </p:nvSpPr>
        <p:spPr>
          <a:xfrm>
            <a:off x="1803632" y="583376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39" name="Circle"/>
          <p:cNvSpPr/>
          <p:nvPr/>
        </p:nvSpPr>
        <p:spPr>
          <a:xfrm>
            <a:off x="14253574" y="6748477"/>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40" name="Circle"/>
          <p:cNvSpPr/>
          <p:nvPr/>
        </p:nvSpPr>
        <p:spPr>
          <a:xfrm>
            <a:off x="1298487" y="122044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41" name="Circle"/>
          <p:cNvSpPr/>
          <p:nvPr/>
        </p:nvSpPr>
        <p:spPr>
          <a:xfrm>
            <a:off x="1515299" y="58655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342" name="Image" descr="Image"/>
          <p:cNvPicPr>
            <a:picLocks noChangeAspect="1"/>
          </p:cNvPicPr>
          <p:nvPr/>
        </p:nvPicPr>
        <p:blipFill>
          <a:blip r:embed="rId5"/>
          <a:stretch>
            <a:fillRect/>
          </a:stretch>
        </p:blipFill>
        <p:spPr>
          <a:xfrm>
            <a:off x="-803672" y="-580678"/>
            <a:ext cx="3051493" cy="3741942"/>
          </a:xfrm>
          <a:prstGeom prst="rect">
            <a:avLst/>
          </a:prstGeom>
          <a:ln w="12700">
            <a:miter lim="400000"/>
          </a:ln>
        </p:spPr>
      </p:pic>
      <p:grpSp>
        <p:nvGrpSpPr>
          <p:cNvPr id="345" name="Group"/>
          <p:cNvGrpSpPr/>
          <p:nvPr/>
        </p:nvGrpSpPr>
        <p:grpSpPr>
          <a:xfrm>
            <a:off x="3427540" y="3387906"/>
            <a:ext cx="9401201" cy="2720930"/>
            <a:chOff x="0" y="0"/>
            <a:chExt cx="9401200" cy="2720929"/>
          </a:xfrm>
        </p:grpSpPr>
        <p:sp>
          <p:nvSpPr>
            <p:cNvPr id="343" name="object 4"/>
            <p:cNvSpPr txBox="1"/>
            <p:nvPr/>
          </p:nvSpPr>
          <p:spPr>
            <a:xfrm>
              <a:off x="0" y="558800"/>
              <a:ext cx="9401200" cy="2162129"/>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R="3386" indent="12064" algn="ctr">
                <a:spcBef>
                  <a:spcPts val="1300"/>
                </a:spcBef>
                <a:defRPr sz="1800">
                  <a:solidFill>
                    <a:srgbClr val="FFFFFF"/>
                  </a:solidFill>
                </a:defRPr>
              </a:pPr>
              <a:r>
                <a:t>N.B. Teachers’ notes and background information can only be viewed</a:t>
              </a:r>
              <a:br>
                <a:rPr/>
              </a:br>
              <a:r>
                <a:t>if this presentation is opened within the PowerPoint application,</a:t>
              </a:r>
              <a:br>
                <a:rPr/>
              </a:br>
              <a:r>
                <a:t>not on interactive whiteboards.</a:t>
              </a:r>
              <a:endParaRPr lang="en-GB"/>
            </a:p>
            <a:p>
              <a:pPr marR="3386" indent="12064" algn="ctr">
                <a:spcBef>
                  <a:spcPts val="1300"/>
                </a:spcBef>
                <a:defRPr sz="1800">
                  <a:solidFill>
                    <a:srgbClr val="FFFFFF"/>
                  </a:solidFill>
                </a:defRPr>
              </a:pPr>
              <a:endParaRPr lang="en-GB"/>
            </a:p>
            <a:p>
              <a:pPr marR="3386" indent="12064" algn="ctr">
                <a:spcBef>
                  <a:spcPts val="1300"/>
                </a:spcBef>
                <a:defRPr sz="1800">
                  <a:solidFill>
                    <a:srgbClr val="FFFFFF"/>
                  </a:solidFill>
                </a:defRPr>
              </a:pPr>
              <a:r>
                <a:rPr lang="en-GB"/>
                <a:t>The visuals on the PowerPoint slides display best in PowerPoint presentation mode.</a:t>
              </a:r>
            </a:p>
            <a:p>
              <a:pPr marR="3386" indent="12064" algn="ctr">
                <a:spcBef>
                  <a:spcPts val="1300"/>
                </a:spcBef>
                <a:defRPr sz="1800">
                  <a:solidFill>
                    <a:srgbClr val="FFFFFF"/>
                  </a:solidFill>
                </a:defRPr>
              </a:pPr>
              <a:endParaRPr lang="en-GB"/>
            </a:p>
          </p:txBody>
        </p:sp>
        <p:sp>
          <p:nvSpPr>
            <p:cNvPr id="344" name="object 3"/>
            <p:cNvSpPr txBox="1"/>
            <p:nvPr/>
          </p:nvSpPr>
          <p:spPr>
            <a:xfrm>
              <a:off x="24559" y="0"/>
              <a:ext cx="9352193" cy="4233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indent="12700" algn="ctr">
                <a:spcBef>
                  <a:spcPts val="2000"/>
                </a:spcBef>
                <a:defRPr sz="2400" b="1" spc="-60">
                  <a:solidFill>
                    <a:srgbClr val="FFFFFF"/>
                  </a:solidFill>
                </a:defRPr>
              </a:lvl1pPr>
            </a:lstStyle>
            <a:p>
              <a:r>
                <a:t>Teachers’ notes</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Image" descr="Image"/>
          <p:cNvPicPr>
            <a:picLocks noChangeAspect="1"/>
          </p:cNvPicPr>
          <p:nvPr/>
        </p:nvPicPr>
        <p:blipFill>
          <a:blip r:embed="rId2"/>
          <a:stretch>
            <a:fillRect/>
          </a:stretch>
        </p:blipFill>
        <p:spPr>
          <a:xfrm>
            <a:off x="-2133286" y="6297277"/>
            <a:ext cx="7258749" cy="4877461"/>
          </a:xfrm>
          <a:prstGeom prst="rect">
            <a:avLst/>
          </a:prstGeom>
          <a:ln w="12700">
            <a:miter lim="400000"/>
          </a:ln>
        </p:spPr>
      </p:pic>
      <p:pic>
        <p:nvPicPr>
          <p:cNvPr id="348" name="Image" descr="Image"/>
          <p:cNvPicPr>
            <a:picLocks noChangeAspect="1"/>
          </p:cNvPicPr>
          <p:nvPr/>
        </p:nvPicPr>
        <p:blipFill>
          <a:blip r:embed="rId3"/>
          <a:stretch>
            <a:fillRect/>
          </a:stretch>
        </p:blipFill>
        <p:spPr>
          <a:xfrm>
            <a:off x="14155463" y="8293099"/>
            <a:ext cx="1820393" cy="508002"/>
          </a:xfrm>
          <a:prstGeom prst="rect">
            <a:avLst/>
          </a:prstGeom>
          <a:ln w="12700">
            <a:miter lim="400000"/>
          </a:ln>
        </p:spPr>
      </p:pic>
      <p:pic>
        <p:nvPicPr>
          <p:cNvPr id="350" name="Image" descr="Image"/>
          <p:cNvPicPr>
            <a:picLocks noChangeAspect="1"/>
          </p:cNvPicPr>
          <p:nvPr/>
        </p:nvPicPr>
        <p:blipFill>
          <a:blip r:embed="rId4"/>
          <a:stretch>
            <a:fillRect/>
          </a:stretch>
        </p:blipFill>
        <p:spPr>
          <a:xfrm>
            <a:off x="11978523" y="-824521"/>
            <a:ext cx="7128752" cy="5177156"/>
          </a:xfrm>
          <a:prstGeom prst="rect">
            <a:avLst/>
          </a:prstGeom>
          <a:ln w="12700">
            <a:miter lim="400000"/>
          </a:ln>
        </p:spPr>
      </p:pic>
      <p:sp>
        <p:nvSpPr>
          <p:cNvPr id="351" name="Circle"/>
          <p:cNvSpPr/>
          <p:nvPr/>
        </p:nvSpPr>
        <p:spPr>
          <a:xfrm>
            <a:off x="10587372" y="667235"/>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2" name="Circle"/>
          <p:cNvSpPr/>
          <p:nvPr/>
        </p:nvSpPr>
        <p:spPr>
          <a:xfrm>
            <a:off x="10989261" y="877950"/>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3" name="Circle"/>
          <p:cNvSpPr/>
          <p:nvPr/>
        </p:nvSpPr>
        <p:spPr>
          <a:xfrm>
            <a:off x="1206047" y="711510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4" name="Circle"/>
          <p:cNvSpPr/>
          <p:nvPr/>
        </p:nvSpPr>
        <p:spPr>
          <a:xfrm>
            <a:off x="15709686" y="751762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5" name="Circle"/>
          <p:cNvSpPr/>
          <p:nvPr/>
        </p:nvSpPr>
        <p:spPr>
          <a:xfrm>
            <a:off x="6025683" y="4683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6" name="Circle"/>
          <p:cNvSpPr/>
          <p:nvPr/>
        </p:nvSpPr>
        <p:spPr>
          <a:xfrm>
            <a:off x="549741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57" name="Circle"/>
          <p:cNvSpPr/>
          <p:nvPr/>
        </p:nvSpPr>
        <p:spPr>
          <a:xfrm>
            <a:off x="12645471"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358" name="Image" descr="Image"/>
          <p:cNvPicPr>
            <a:picLocks noChangeAspect="1"/>
          </p:cNvPicPr>
          <p:nvPr/>
        </p:nvPicPr>
        <p:blipFill>
          <a:blip r:embed="rId5"/>
          <a:stretch>
            <a:fillRect/>
          </a:stretch>
        </p:blipFill>
        <p:spPr>
          <a:xfrm>
            <a:off x="607695" y="-431423"/>
            <a:ext cx="3755709" cy="2853373"/>
          </a:xfrm>
          <a:prstGeom prst="rect">
            <a:avLst/>
          </a:prstGeom>
          <a:ln w="12700">
            <a:miter lim="400000"/>
          </a:ln>
        </p:spPr>
      </p:pic>
      <p:pic>
        <p:nvPicPr>
          <p:cNvPr id="359" name="Image" descr="Image"/>
          <p:cNvPicPr>
            <a:picLocks noChangeAspect="1"/>
          </p:cNvPicPr>
          <p:nvPr/>
        </p:nvPicPr>
        <p:blipFill>
          <a:blip r:embed="rId6"/>
          <a:stretch>
            <a:fillRect/>
          </a:stretch>
        </p:blipFill>
        <p:spPr>
          <a:xfrm>
            <a:off x="10399821" y="6338831"/>
            <a:ext cx="3832454" cy="3578493"/>
          </a:xfrm>
          <a:prstGeom prst="rect">
            <a:avLst/>
          </a:prstGeom>
          <a:ln w="12700">
            <a:miter lim="400000"/>
          </a:ln>
        </p:spPr>
      </p:pic>
      <p:sp>
        <p:nvSpPr>
          <p:cNvPr id="360" name="object 3"/>
          <p:cNvSpPr txBox="1">
            <a:spLocks noGrp="1"/>
          </p:cNvSpPr>
          <p:nvPr>
            <p:ph type="title"/>
          </p:nvPr>
        </p:nvSpPr>
        <p:spPr>
          <a:xfrm>
            <a:off x="3484163" y="1502099"/>
            <a:ext cx="9287674" cy="707815"/>
          </a:xfrm>
          <a:prstGeom prst="rect">
            <a:avLst/>
          </a:prstGeom>
        </p:spPr>
        <p:txBody>
          <a:bodyPr/>
          <a:lstStyle/>
          <a:p>
            <a:r>
              <a:t>‘Giving to help others’</a:t>
            </a:r>
          </a:p>
        </p:txBody>
      </p:sp>
      <p:pic>
        <p:nvPicPr>
          <p:cNvPr id="361" name="Image" descr="Image"/>
          <p:cNvPicPr>
            <a:picLocks noChangeAspect="1"/>
          </p:cNvPicPr>
          <p:nvPr/>
        </p:nvPicPr>
        <p:blipFill>
          <a:blip r:embed="rId7"/>
          <a:stretch>
            <a:fillRect/>
          </a:stretch>
        </p:blipFill>
        <p:spPr>
          <a:xfrm>
            <a:off x="2558270" y="2710218"/>
            <a:ext cx="10834660" cy="3086755"/>
          </a:xfrm>
          <a:prstGeom prst="rect">
            <a:avLst/>
          </a:prstGeom>
          <a:ln w="12700">
            <a:miter lim="400000"/>
          </a:ln>
        </p:spPr>
      </p:pic>
      <p:pic>
        <p:nvPicPr>
          <p:cNvPr id="17" name="Image" descr="Image"/>
          <p:cNvPicPr>
            <a:picLocks noChangeAspect="1"/>
          </p:cNvPicPr>
          <p:nvPr/>
        </p:nvPicPr>
        <p:blipFill rotWithShape="1">
          <a:blip r:embed="rId8"/>
          <a:srcRect r="55891"/>
          <a:stretch/>
        </p:blipFill>
        <p:spPr>
          <a:xfrm>
            <a:off x="0" y="8208433"/>
            <a:ext cx="1119963" cy="677334"/>
          </a:xfrm>
          <a:prstGeom prst="rect">
            <a:avLst/>
          </a:prstGeom>
          <a:ln w="12700">
            <a:miter lim="400000"/>
          </a:ln>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afterEffect">
                                  <p:stCondLst>
                                    <p:cond delay="0"/>
                                  </p:stCondLst>
                                  <p:childTnLst>
                                    <p:animScale>
                                      <p:cBhvr>
                                        <p:cTn id="6" dur="1000" fill="hold"/>
                                        <p:tgtEl>
                                          <p:spTgt spid="3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63"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pic>
        <p:nvPicPr>
          <p:cNvPr id="365" name="Image" descr="Image"/>
          <p:cNvPicPr>
            <a:picLocks noChangeAspect="1"/>
          </p:cNvPicPr>
          <p:nvPr/>
        </p:nvPicPr>
        <p:blipFill>
          <a:blip r:embed="rId3"/>
          <a:stretch>
            <a:fillRect/>
          </a:stretch>
        </p:blipFill>
        <p:spPr>
          <a:xfrm>
            <a:off x="2886943" y="-664348"/>
            <a:ext cx="11089628" cy="10115620"/>
          </a:xfrm>
          <a:prstGeom prst="rect">
            <a:avLst/>
          </a:prstGeom>
          <a:ln w="12700">
            <a:miter lim="400000"/>
          </a:ln>
        </p:spPr>
      </p:pic>
      <p:sp>
        <p:nvSpPr>
          <p:cNvPr id="366" name="Circle"/>
          <p:cNvSpPr/>
          <p:nvPr/>
        </p:nvSpPr>
        <p:spPr>
          <a:xfrm>
            <a:off x="4299202" y="9317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67"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68" name="Circle"/>
          <p:cNvSpPr/>
          <p:nvPr/>
        </p:nvSpPr>
        <p:spPr>
          <a:xfrm>
            <a:off x="2839556" y="665417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69" name="Circle"/>
          <p:cNvSpPr/>
          <p:nvPr/>
        </p:nvSpPr>
        <p:spPr>
          <a:xfrm>
            <a:off x="15476503" y="69771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0" name="Circle"/>
          <p:cNvSpPr/>
          <p:nvPr/>
        </p:nvSpPr>
        <p:spPr>
          <a:xfrm>
            <a:off x="652224" y="731520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1" name="Circle"/>
          <p:cNvSpPr/>
          <p:nvPr/>
        </p:nvSpPr>
        <p:spPr>
          <a:xfrm>
            <a:off x="2593266" y="64303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2" name="Circle"/>
          <p:cNvSpPr/>
          <p:nvPr/>
        </p:nvSpPr>
        <p:spPr>
          <a:xfrm>
            <a:off x="14609582"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373" name="Image" descr="Image"/>
          <p:cNvPicPr>
            <a:picLocks noChangeAspect="1"/>
          </p:cNvPicPr>
          <p:nvPr/>
        </p:nvPicPr>
        <p:blipFill>
          <a:blip r:embed="rId4"/>
          <a:stretch>
            <a:fillRect/>
          </a:stretch>
        </p:blipFill>
        <p:spPr>
          <a:xfrm>
            <a:off x="13005007" y="957077"/>
            <a:ext cx="3668371" cy="2875027"/>
          </a:xfrm>
          <a:prstGeom prst="rect">
            <a:avLst/>
          </a:prstGeom>
          <a:ln w="12700">
            <a:miter lim="400000"/>
          </a:ln>
        </p:spPr>
      </p:pic>
      <p:pic>
        <p:nvPicPr>
          <p:cNvPr id="374" name="Image" descr="Image"/>
          <p:cNvPicPr>
            <a:picLocks noChangeAspect="1"/>
          </p:cNvPicPr>
          <p:nvPr/>
        </p:nvPicPr>
        <p:blipFill>
          <a:blip r:embed="rId5"/>
          <a:stretch>
            <a:fillRect/>
          </a:stretch>
        </p:blipFill>
        <p:spPr>
          <a:xfrm>
            <a:off x="-256200" y="625611"/>
            <a:ext cx="3051494" cy="3741942"/>
          </a:xfrm>
          <a:prstGeom prst="rect">
            <a:avLst/>
          </a:prstGeom>
          <a:ln w="12700">
            <a:miter lim="400000"/>
          </a:ln>
        </p:spPr>
      </p:pic>
      <p:sp>
        <p:nvSpPr>
          <p:cNvPr id="375" name="object 4"/>
          <p:cNvSpPr txBox="1"/>
          <p:nvPr/>
        </p:nvSpPr>
        <p:spPr>
          <a:xfrm>
            <a:off x="4015294" y="2953390"/>
            <a:ext cx="8279273" cy="83820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marR="3386" algn="ctr">
              <a:spcBef>
                <a:spcPts val="1300"/>
              </a:spcBef>
              <a:defRPr sz="1800">
                <a:solidFill>
                  <a:srgbClr val="FFFFFF"/>
                </a:solidFill>
              </a:defRPr>
            </a:lvl1pPr>
          </a:lstStyle>
          <a:p>
            <a:r>
              <a:t>Pupils learn about the circulatory system and the composition of blood, before making ‘blood’ using ingredients to represent its different parts. Pupils discover how blood is used in blood transfusions to improve and save lives. </a:t>
            </a:r>
          </a:p>
        </p:txBody>
      </p:sp>
      <p:sp>
        <p:nvSpPr>
          <p:cNvPr id="376" name="object 3"/>
          <p:cNvSpPr txBox="1"/>
          <p:nvPr/>
        </p:nvSpPr>
        <p:spPr>
          <a:xfrm>
            <a:off x="3478890" y="2394590"/>
            <a:ext cx="9352193" cy="423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indent="12700" algn="ctr">
              <a:spcBef>
                <a:spcPts val="2000"/>
              </a:spcBef>
              <a:defRPr sz="2400" b="1" spc="-60">
                <a:solidFill>
                  <a:srgbClr val="FFFFFF"/>
                </a:solidFill>
              </a:defRPr>
            </a:lvl1pPr>
          </a:lstStyle>
          <a:p>
            <a:r>
              <a:t>Activity summary</a:t>
            </a:r>
          </a:p>
        </p:txBody>
      </p:sp>
      <p:sp>
        <p:nvSpPr>
          <p:cNvPr id="16" name="object 4"/>
          <p:cNvSpPr txBox="1"/>
          <p:nvPr/>
        </p:nvSpPr>
        <p:spPr>
          <a:xfrm>
            <a:off x="4015294" y="4153751"/>
            <a:ext cx="8279273" cy="103925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marR="3386" algn="ctr">
              <a:spcBef>
                <a:spcPts val="1300"/>
              </a:spcBef>
              <a:defRPr sz="1800">
                <a:solidFill>
                  <a:srgbClr val="FFFFFF"/>
                </a:solidFill>
              </a:defRPr>
            </a:lvl1pPr>
          </a:lstStyle>
          <a:p>
            <a:pPr marL="128693">
              <a:spcBef>
                <a:spcPts val="1000"/>
              </a:spcBef>
              <a:buSzPct val="100000"/>
              <a:defRPr sz="1600" spc="-2">
                <a:solidFill>
                  <a:srgbClr val="C40C2D"/>
                </a:solidFill>
              </a:defRPr>
            </a:pPr>
            <a:r>
              <a:rPr lang="en-GB" sz="2400" b="1" spc="-60">
                <a:solidFill>
                  <a:schemeClr val="bg1"/>
                </a:solidFill>
              </a:rPr>
              <a:t>Key science vocab</a:t>
            </a:r>
          </a:p>
          <a:p>
            <a:pPr indent="1693">
              <a:lnSpc>
                <a:spcPct val="110000"/>
              </a:lnSpc>
              <a:spcBef>
                <a:spcPts val="1000"/>
              </a:spcBef>
              <a:defRPr sz="1600" spc="-2">
                <a:solidFill>
                  <a:srgbClr val="C40C2D"/>
                </a:solidFill>
              </a:defRPr>
            </a:pPr>
            <a:r>
              <a:rPr lang="en-GB">
                <a:solidFill>
                  <a:schemeClr val="bg1"/>
                </a:solidFill>
              </a:rPr>
              <a:t>Blood, circulatory system, heart, blood vessels, platelets, red blood cells, white blood cells, plasma, donation, transfusion, blood group, percentage (see glossary on slide 26).</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78" name="Image" descr="Image"/>
          <p:cNvPicPr>
            <a:picLocks noChangeAspect="1"/>
          </p:cNvPicPr>
          <p:nvPr/>
        </p:nvPicPr>
        <p:blipFill>
          <a:blip r:embed="rId3"/>
          <a:stretch>
            <a:fillRect/>
          </a:stretch>
        </p:blipFill>
        <p:spPr>
          <a:xfrm rot="10916600">
            <a:off x="7484523" y="4956872"/>
            <a:ext cx="9845574" cy="4614420"/>
          </a:xfrm>
          <a:prstGeom prst="rect">
            <a:avLst/>
          </a:prstGeom>
          <a:ln w="12700">
            <a:miter lim="400000"/>
          </a:ln>
        </p:spPr>
      </p:pic>
      <p:pic>
        <p:nvPicPr>
          <p:cNvPr id="379"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sp>
        <p:nvSpPr>
          <p:cNvPr id="381"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2"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3"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4"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5"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6"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7"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8" name="object 4"/>
          <p:cNvSpPr txBox="1"/>
          <p:nvPr/>
        </p:nvSpPr>
        <p:spPr>
          <a:xfrm>
            <a:off x="1012807" y="2227355"/>
            <a:ext cx="14230386" cy="531463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1519"/>
          <a:lstStyle/>
          <a:p>
            <a:pPr marL="128693" marR="3386">
              <a:spcBef>
                <a:spcPts val="1000"/>
              </a:spcBef>
              <a:buSzPct val="100000"/>
              <a:defRPr sz="1600" spc="-2">
                <a:solidFill>
                  <a:srgbClr val="C40C2D"/>
                </a:solidFill>
              </a:defRPr>
            </a:pPr>
            <a:r>
              <a:rPr lang="en-GB" sz="1800" b="1" spc="-50">
                <a:solidFill>
                  <a:srgbClr val="C40C2D"/>
                </a:solidFill>
              </a:rPr>
              <a:t>How to use this presentation</a:t>
            </a:r>
          </a:p>
          <a:p>
            <a:pPr marL="264159" marR="3386" indent="-135466">
              <a:spcBef>
                <a:spcPts val="1000"/>
              </a:spcBef>
              <a:buSzPct val="100000"/>
              <a:buChar char="•"/>
              <a:defRPr sz="1600" spc="-2">
                <a:solidFill>
                  <a:srgbClr val="C40C2D"/>
                </a:solidFill>
              </a:defRPr>
            </a:pPr>
            <a:r>
              <a:rPr b="1"/>
              <a:t>Slides</a:t>
            </a:r>
            <a:r>
              <a:rPr lang="en-GB" b="1"/>
              <a:t> 3-7</a:t>
            </a:r>
            <a:r>
              <a:rPr b="1"/>
              <a:t>:</a:t>
            </a:r>
            <a:r>
              <a:t> Teachers’ notes (these slides will stay hidden in presentation mode.)</a:t>
            </a:r>
          </a:p>
          <a:p>
            <a:pPr marL="264159" marR="3386" indent="-135466">
              <a:spcBef>
                <a:spcPts val="1000"/>
              </a:spcBef>
              <a:buSzPct val="100000"/>
              <a:buChar char="•"/>
              <a:defRPr sz="1600" spc="-2">
                <a:solidFill>
                  <a:srgbClr val="C40C2D"/>
                </a:solidFill>
              </a:defRPr>
            </a:pPr>
            <a:r>
              <a:rPr b="1"/>
              <a:t>Slides </a:t>
            </a:r>
            <a:r>
              <a:rPr lang="en-GB" b="1"/>
              <a:t>8</a:t>
            </a:r>
            <a:r>
              <a:rPr b="1"/>
              <a:t>–</a:t>
            </a:r>
            <a:r>
              <a:rPr lang="en-GB" b="1"/>
              <a:t>25</a:t>
            </a:r>
            <a:r>
              <a:rPr b="1"/>
              <a:t>:</a:t>
            </a:r>
            <a:r>
              <a:t> Use with pupils. Instructions and subject knowledge</a:t>
            </a:r>
            <a:br>
              <a:rPr/>
            </a:br>
            <a:r>
              <a:t>included on the notes section of each slide.</a:t>
            </a:r>
            <a:endParaRPr lang="en-GB"/>
          </a:p>
          <a:p>
            <a:pPr marL="264159" marR="3386" indent="-135466">
              <a:spcBef>
                <a:spcPts val="1000"/>
              </a:spcBef>
              <a:buSzPct val="100000"/>
              <a:buChar char="•"/>
              <a:defRPr sz="1600" spc="-2">
                <a:solidFill>
                  <a:srgbClr val="C40C2D"/>
                </a:solidFill>
              </a:defRPr>
            </a:pPr>
            <a:r>
              <a:rPr lang="en-GB" b="1"/>
              <a:t>Slides 18 and 19 </a:t>
            </a:r>
            <a:r>
              <a:rPr lang="en-GB"/>
              <a:t>contain differentiated versions of the clues pupils need to work out the blood recipe percentages.</a:t>
            </a:r>
          </a:p>
          <a:p>
            <a:pPr indent="12700">
              <a:spcBef>
                <a:spcPts val="1000"/>
              </a:spcBef>
              <a:defRPr sz="2000" b="1" spc="-50">
                <a:solidFill>
                  <a:srgbClr val="FFFFFF"/>
                </a:solidFill>
              </a:defRPr>
            </a:pPr>
            <a:r>
              <a:rPr lang="en-GB" sz="1800" b="1">
                <a:solidFill>
                  <a:srgbClr val="C40C2D"/>
                </a:solidFill>
              </a:rPr>
              <a:t>What you’ll need</a:t>
            </a:r>
          </a:p>
          <a:p>
            <a:pPr marR="3386">
              <a:spcBef>
                <a:spcPts val="1000"/>
              </a:spcBef>
              <a:defRPr sz="1800">
                <a:solidFill>
                  <a:srgbClr val="FFFFFF"/>
                </a:solidFill>
              </a:defRPr>
            </a:pPr>
            <a:r>
              <a:rPr lang="en-GB" sz="1600" spc="-2">
                <a:solidFill>
                  <a:srgbClr val="C40C2D"/>
                </a:solidFill>
              </a:rPr>
              <a:t>If making the blood with food items, you will need these minimum quantities per group of students:</a:t>
            </a:r>
          </a:p>
          <a:p>
            <a:pPr marL="327533" marR="3386" indent="-200533">
              <a:spcBef>
                <a:spcPts val="1000"/>
              </a:spcBef>
              <a:buSzPct val="100000"/>
              <a:buChar char="•"/>
              <a:defRPr sz="1800">
                <a:solidFill>
                  <a:srgbClr val="FFFFFF"/>
                </a:solidFill>
              </a:defRPr>
            </a:pPr>
            <a:r>
              <a:rPr lang="en-GB" sz="1600" spc="-2">
                <a:solidFill>
                  <a:srgbClr val="C40C2D"/>
                </a:solidFill>
              </a:rPr>
              <a:t>7 white marshmallows (to represent white blood cells)</a:t>
            </a:r>
          </a:p>
          <a:p>
            <a:pPr marL="327526" marR="3386" indent="-200526">
              <a:spcBef>
                <a:spcPts val="1000"/>
              </a:spcBef>
              <a:buSzPct val="100000"/>
              <a:buChar char="•"/>
              <a:defRPr sz="1800">
                <a:solidFill>
                  <a:srgbClr val="FFFFFF"/>
                </a:solidFill>
              </a:defRPr>
            </a:pPr>
            <a:r>
              <a:rPr lang="en-GB" sz="1600" spc="-2">
                <a:solidFill>
                  <a:srgbClr val="C40C2D"/>
                </a:solidFill>
              </a:rPr>
              <a:t>a handful of Cheerio cereal soaked in 2 drops of red food dye (to represent red blood cells)</a:t>
            </a:r>
          </a:p>
          <a:p>
            <a:pPr marL="327526" marR="3386" indent="-200526">
              <a:spcBef>
                <a:spcPts val="1000"/>
              </a:spcBef>
              <a:buSzPct val="100000"/>
              <a:buFontTx/>
              <a:buChar char="•"/>
              <a:defRPr sz="1800">
                <a:solidFill>
                  <a:srgbClr val="FFFFFF"/>
                </a:solidFill>
              </a:defRPr>
            </a:pPr>
            <a:r>
              <a:rPr lang="en-GB" sz="1600" spc="-2">
                <a:solidFill>
                  <a:srgbClr val="C40C2D"/>
                </a:solidFill>
              </a:rPr>
              <a:t>a teaspoon of hundreds and thousands (to represent platelets)</a:t>
            </a:r>
          </a:p>
          <a:p>
            <a:pPr marL="327526" marR="3386" indent="-200526">
              <a:spcBef>
                <a:spcPts val="1000"/>
              </a:spcBef>
              <a:buSzPct val="100000"/>
              <a:buChar char="•"/>
              <a:defRPr sz="1800">
                <a:solidFill>
                  <a:srgbClr val="FFFFFF"/>
                </a:solidFill>
              </a:defRPr>
            </a:pPr>
            <a:r>
              <a:rPr lang="en-GB" sz="1600" spc="-2">
                <a:solidFill>
                  <a:srgbClr val="C40C2D"/>
                </a:solidFill>
              </a:rPr>
              <a:t>100ml of yellow liquid, e.g. orange squash / lemonade (to represent plasma).</a:t>
            </a:r>
            <a:endParaRPr lang="en-GB" b="1"/>
          </a:p>
          <a:p>
            <a:pPr>
              <a:spcBef>
                <a:spcPts val="2000"/>
              </a:spcBef>
              <a:defRPr sz="1800" b="1">
                <a:solidFill>
                  <a:srgbClr val="C40C2D"/>
                </a:solidFill>
              </a:defRPr>
            </a:pPr>
            <a:r>
              <a:t>Alternative approach</a:t>
            </a:r>
          </a:p>
          <a:p>
            <a:pPr marR="3386" indent="1693">
              <a:lnSpc>
                <a:spcPct val="110000"/>
              </a:lnSpc>
              <a:spcBef>
                <a:spcPts val="1000"/>
              </a:spcBef>
              <a:defRPr sz="1600" b="1" spc="-2">
                <a:solidFill>
                  <a:srgbClr val="C40C2D"/>
                </a:solidFill>
              </a:defRPr>
            </a:pPr>
            <a:r>
              <a:t>If you do not wish to use food items, you will need </a:t>
            </a:r>
            <a:r>
              <a:rPr lang="en-GB"/>
              <a:t>these minimum quantities </a:t>
            </a:r>
            <a:r>
              <a:t>per group:</a:t>
            </a:r>
          </a:p>
          <a:p>
            <a:pPr marL="264159" marR="3386" indent="-135466">
              <a:spcBef>
                <a:spcPts val="1000"/>
              </a:spcBef>
              <a:buSzPct val="100000"/>
              <a:buChar char="•"/>
              <a:defRPr sz="1600" spc="-2">
                <a:solidFill>
                  <a:srgbClr val="C40C2D"/>
                </a:solidFill>
              </a:defRPr>
            </a:pPr>
            <a:r>
              <a:t>5 white </a:t>
            </a:r>
            <a:r>
              <a:rPr err="1"/>
              <a:t>maths</a:t>
            </a:r>
            <a:r>
              <a:t> cubes / place value counters</a:t>
            </a:r>
            <a:r>
              <a:rPr lang="en-GB"/>
              <a:t> (to represent white blood cells)</a:t>
            </a:r>
            <a:endParaRPr/>
          </a:p>
          <a:p>
            <a:pPr marL="264159" marR="3386" indent="-135466">
              <a:spcBef>
                <a:spcPts val="1000"/>
              </a:spcBef>
              <a:buSzPct val="100000"/>
              <a:buChar char="•"/>
              <a:defRPr sz="1600" spc="-2">
                <a:solidFill>
                  <a:srgbClr val="C40C2D"/>
                </a:solidFill>
              </a:defRPr>
            </a:pPr>
            <a:r>
              <a:t>10 red </a:t>
            </a:r>
            <a:r>
              <a:rPr err="1"/>
              <a:t>maths</a:t>
            </a:r>
            <a:r>
              <a:t> cubes / place value counters</a:t>
            </a:r>
            <a:r>
              <a:rPr lang="en-GB"/>
              <a:t> (to represent red blood cells)</a:t>
            </a:r>
          </a:p>
          <a:p>
            <a:pPr marL="264159" marR="3386" indent="-135466">
              <a:spcBef>
                <a:spcPts val="1000"/>
              </a:spcBef>
              <a:buSzPct val="100000"/>
              <a:buFontTx/>
              <a:buChar char="•"/>
              <a:defRPr sz="1600" spc="-2">
                <a:solidFill>
                  <a:srgbClr val="C40C2D"/>
                </a:solidFill>
              </a:defRPr>
            </a:pPr>
            <a:r>
              <a:rPr lang="en-GB"/>
              <a:t>5 different coloured cubes / place value counters (to represent platelets)</a:t>
            </a:r>
            <a:endParaRPr/>
          </a:p>
          <a:p>
            <a:pPr marL="264159" marR="3386" indent="-135466">
              <a:spcBef>
                <a:spcPts val="1000"/>
              </a:spcBef>
              <a:buSzPct val="100000"/>
              <a:buChar char="•"/>
              <a:defRPr sz="1600" spc="-2">
                <a:solidFill>
                  <a:srgbClr val="C40C2D"/>
                </a:solidFill>
              </a:defRPr>
            </a:pPr>
            <a:r>
              <a:t>100ml of water </a:t>
            </a:r>
            <a:r>
              <a:rPr lang="en-GB"/>
              <a:t>/ orange squash (to represent plasma).</a:t>
            </a:r>
          </a:p>
        </p:txBody>
      </p:sp>
      <p:sp>
        <p:nvSpPr>
          <p:cNvPr id="389" name="How to use this presentation"/>
          <p:cNvSpPr txBox="1">
            <a:spLocks noGrp="1"/>
          </p:cNvSpPr>
          <p:nvPr>
            <p:ph type="title" idx="4294967295"/>
          </p:nvPr>
        </p:nvSpPr>
        <p:spPr>
          <a:xfrm>
            <a:off x="1043998" y="994099"/>
            <a:ext cx="14168003" cy="707815"/>
          </a:xfrm>
          <a:prstGeom prst="rect">
            <a:avLst/>
          </a:prstGeom>
        </p:spPr>
        <p:txBody>
          <a:bodyPr>
            <a:normAutofit/>
          </a:bodyPr>
          <a:lstStyle>
            <a:lvl1pPr>
              <a:defRPr>
                <a:solidFill>
                  <a:srgbClr val="C40C2D"/>
                </a:solidFill>
              </a:defRPr>
            </a:lvl1pPr>
          </a:lstStyle>
          <a:p>
            <a:r>
              <a:rPr lang="en-GB"/>
              <a:t>Using these resources</a:t>
            </a:r>
            <a:endParaRPr/>
          </a:p>
        </p:txBody>
      </p:sp>
      <p:pic>
        <p:nvPicPr>
          <p:cNvPr id="391" name="Image" descr="Image"/>
          <p:cNvPicPr>
            <a:picLocks noChangeAspect="1"/>
          </p:cNvPicPr>
          <p:nvPr/>
        </p:nvPicPr>
        <p:blipFill>
          <a:blip r:embed="rId5"/>
          <a:stretch>
            <a:fillRect/>
          </a:stretch>
        </p:blipFill>
        <p:spPr>
          <a:xfrm rot="2751103">
            <a:off x="10682482" y="-2118028"/>
            <a:ext cx="5169714" cy="3243136"/>
          </a:xfrm>
          <a:prstGeom prst="rect">
            <a:avLst/>
          </a:prstGeom>
          <a:ln w="12700">
            <a:miter lim="400000"/>
          </a:ln>
        </p:spPr>
      </p:pic>
      <p:pic>
        <p:nvPicPr>
          <p:cNvPr id="392" name="Image" descr="Image"/>
          <p:cNvPicPr>
            <a:picLocks noChangeAspect="1"/>
          </p:cNvPicPr>
          <p:nvPr/>
        </p:nvPicPr>
        <p:blipFill>
          <a:blip r:embed="rId6"/>
          <a:stretch>
            <a:fillRect/>
          </a:stretch>
        </p:blipFill>
        <p:spPr>
          <a:xfrm>
            <a:off x="6193829" y="7335821"/>
            <a:ext cx="1215286" cy="1293731"/>
          </a:xfrm>
          <a:prstGeom prst="rect">
            <a:avLst/>
          </a:prstGeom>
          <a:ln w="12700">
            <a:miter lim="400000"/>
          </a:ln>
        </p:spPr>
      </p:pic>
      <p:pic>
        <p:nvPicPr>
          <p:cNvPr id="393" name="Image" descr="Image"/>
          <p:cNvPicPr>
            <a:picLocks noChangeAspect="1"/>
          </p:cNvPicPr>
          <p:nvPr/>
        </p:nvPicPr>
        <p:blipFill>
          <a:blip r:embed="rId7"/>
          <a:stretch>
            <a:fillRect/>
          </a:stretch>
        </p:blipFill>
        <p:spPr>
          <a:xfrm>
            <a:off x="-1312667" y="-1593334"/>
            <a:ext cx="4897146" cy="3940202"/>
          </a:xfrm>
          <a:prstGeom prst="rect">
            <a:avLst/>
          </a:prstGeom>
          <a:ln w="12700">
            <a:miter lim="400000"/>
          </a:ln>
        </p:spPr>
      </p:pic>
      <p:sp>
        <p:nvSpPr>
          <p:cNvPr id="3" name="Rectangle 2"/>
          <p:cNvSpPr/>
          <p:nvPr/>
        </p:nvSpPr>
        <p:spPr>
          <a:xfrm>
            <a:off x="8362346" y="5309072"/>
            <a:ext cx="8128000" cy="3082895"/>
          </a:xfrm>
          <a:prstGeom prst="rect">
            <a:avLst/>
          </a:prstGeom>
        </p:spPr>
        <p:txBody>
          <a:bodyPr>
            <a:spAutoFit/>
          </a:bodyPr>
          <a:lstStyle/>
          <a:p>
            <a:pPr>
              <a:spcBef>
                <a:spcPts val="2000"/>
              </a:spcBef>
              <a:defRPr sz="1800" b="1">
                <a:solidFill>
                  <a:srgbClr val="C40C2D"/>
                </a:solidFill>
              </a:defRPr>
            </a:pPr>
            <a:r>
              <a:rPr lang="en-GB">
                <a:solidFill>
                  <a:schemeClr val="bg1"/>
                </a:solidFill>
              </a:rPr>
              <a:t>Extension activities</a:t>
            </a:r>
          </a:p>
          <a:p>
            <a:pPr marR="3386" indent="1693">
              <a:lnSpc>
                <a:spcPct val="110000"/>
              </a:lnSpc>
              <a:spcBef>
                <a:spcPts val="1000"/>
              </a:spcBef>
              <a:defRPr sz="1600" spc="-2">
                <a:solidFill>
                  <a:srgbClr val="C40C2D"/>
                </a:solidFill>
              </a:defRPr>
            </a:pPr>
            <a:r>
              <a:rPr lang="en-GB" b="1">
                <a:solidFill>
                  <a:schemeClr val="bg1"/>
                </a:solidFill>
              </a:rPr>
              <a:t>Comprehension homework task: </a:t>
            </a:r>
            <a:r>
              <a:rPr lang="en-GB">
                <a:solidFill>
                  <a:schemeClr val="bg1"/>
                </a:solidFill>
              </a:rPr>
              <a:t>Pupils answer SATs-style comprehension questions and learn more about blood donation. (See All about blood donation comprehension worksheet.)</a:t>
            </a:r>
            <a:endParaRPr lang="en-GB" b="1">
              <a:solidFill>
                <a:schemeClr val="bg1"/>
              </a:solidFill>
            </a:endParaRPr>
          </a:p>
          <a:p>
            <a:pPr marR="3386" indent="1693">
              <a:lnSpc>
                <a:spcPct val="110000"/>
              </a:lnSpc>
              <a:spcBef>
                <a:spcPts val="1000"/>
              </a:spcBef>
              <a:defRPr sz="1600" spc="-2">
                <a:solidFill>
                  <a:srgbClr val="C40C2D"/>
                </a:solidFill>
              </a:defRPr>
            </a:pPr>
            <a:r>
              <a:rPr lang="en-GB" b="1">
                <a:solidFill>
                  <a:schemeClr val="bg1"/>
                </a:solidFill>
              </a:rPr>
              <a:t>Giving blood marketing campaign:</a:t>
            </a:r>
            <a:r>
              <a:rPr lang="en-GB">
                <a:solidFill>
                  <a:schemeClr val="bg1"/>
                </a:solidFill>
              </a:rPr>
              <a:t> Pupils run a campaign to raise awareness of the need for blood donors. (See Giving Blood </a:t>
            </a:r>
            <a:r>
              <a:rPr lang="en-GB" spc="-2">
                <a:solidFill>
                  <a:schemeClr val="bg1"/>
                </a:solidFill>
              </a:rPr>
              <a:t>Marketing </a:t>
            </a:r>
            <a:r>
              <a:rPr lang="en-GB">
                <a:solidFill>
                  <a:schemeClr val="bg1"/>
                </a:solidFill>
              </a:rPr>
              <a:t>Campaign PowerPoint.)</a:t>
            </a:r>
          </a:p>
          <a:p>
            <a:pPr marR="3386" indent="1693">
              <a:lnSpc>
                <a:spcPct val="110000"/>
              </a:lnSpc>
              <a:spcBef>
                <a:spcPts val="1000"/>
              </a:spcBef>
              <a:defRPr sz="1600" spc="-2">
                <a:solidFill>
                  <a:srgbClr val="C40C2D"/>
                </a:solidFill>
              </a:defRPr>
            </a:pPr>
            <a:r>
              <a:rPr lang="en-GB" sz="1800" b="1">
                <a:solidFill>
                  <a:schemeClr val="bg1"/>
                </a:solidFill>
              </a:rPr>
              <a:t>Alternative activities</a:t>
            </a:r>
          </a:p>
          <a:p>
            <a:pPr marR="3386" indent="1693">
              <a:lnSpc>
                <a:spcPct val="110000"/>
              </a:lnSpc>
              <a:spcBef>
                <a:spcPts val="1000"/>
              </a:spcBef>
              <a:defRPr sz="1600" spc="-2">
                <a:solidFill>
                  <a:srgbClr val="C40C2D"/>
                </a:solidFill>
              </a:defRPr>
            </a:pPr>
            <a:r>
              <a:rPr lang="en-GB" sz="1600" spc="-2">
                <a:solidFill>
                  <a:schemeClr val="bg1"/>
                </a:solidFill>
              </a:rPr>
              <a:t>To do this lesson without the practical element, use the All about blood activity to test pupils’ understanding of the lesson content.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95"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397"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8"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9"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0"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1"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2"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3"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4" name="Why use these resources?"/>
          <p:cNvSpPr txBox="1">
            <a:spLocks noGrp="1"/>
          </p:cNvSpPr>
          <p:nvPr>
            <p:ph type="title" idx="4294967295"/>
          </p:nvPr>
        </p:nvSpPr>
        <p:spPr>
          <a:xfrm>
            <a:off x="1043998" y="994099"/>
            <a:ext cx="14168003" cy="707815"/>
          </a:xfrm>
          <a:prstGeom prst="rect">
            <a:avLst/>
          </a:prstGeom>
        </p:spPr>
        <p:txBody>
          <a:bodyPr>
            <a:normAutofit/>
          </a:bodyPr>
          <a:lstStyle>
            <a:lvl1pPr>
              <a:defRPr>
                <a:solidFill>
                  <a:srgbClr val="C40C2D"/>
                </a:solidFill>
              </a:defRPr>
            </a:lvl1pPr>
          </a:lstStyle>
          <a:p>
            <a:r>
              <a:rPr lang="en-GB"/>
              <a:t>Using these resources</a:t>
            </a:r>
            <a:endParaRPr/>
          </a:p>
        </p:txBody>
      </p:sp>
      <p:sp>
        <p:nvSpPr>
          <p:cNvPr id="405" name="object 4"/>
          <p:cNvSpPr txBox="1"/>
          <p:nvPr/>
        </p:nvSpPr>
        <p:spPr>
          <a:xfrm>
            <a:off x="1025856" y="2187767"/>
            <a:ext cx="14204288" cy="522394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0214"/>
          <a:lstStyle/>
          <a:p>
            <a:pPr>
              <a:spcBef>
                <a:spcPts val="2000"/>
              </a:spcBef>
              <a:buSzPct val="100000"/>
              <a:defRPr sz="1800" b="1">
                <a:solidFill>
                  <a:srgbClr val="C40C2D"/>
                </a:solidFill>
              </a:defRPr>
            </a:pPr>
            <a:r>
              <a:rPr lang="en-GB"/>
              <a:t>Why use these resources?</a:t>
            </a:r>
          </a:p>
          <a:p>
            <a:pPr>
              <a:spcBef>
                <a:spcPts val="2000"/>
              </a:spcBef>
              <a:buSzPct val="100000"/>
              <a:defRPr sz="1800" b="1">
                <a:solidFill>
                  <a:srgbClr val="C40C2D"/>
                </a:solidFill>
              </a:defRPr>
            </a:pPr>
            <a:r>
              <a:rPr sz="1800" b="1" i="1" spc="-2">
                <a:solidFill>
                  <a:srgbClr val="C40C2D"/>
                </a:solidFill>
              </a:rPr>
              <a:t>Linked to the curriculum</a:t>
            </a:r>
          </a:p>
          <a:p>
            <a:pPr marR="3386" indent="1693">
              <a:lnSpc>
                <a:spcPct val="110000"/>
              </a:lnSpc>
              <a:spcBef>
                <a:spcPts val="1000"/>
              </a:spcBef>
              <a:defRPr sz="1600" spc="-2">
                <a:solidFill>
                  <a:srgbClr val="C40C2D"/>
                </a:solidFill>
              </a:defRPr>
            </a:pPr>
            <a:r>
              <a:t>The lesson supports the Year 6 Science topic of Animals, including humans, and the </a:t>
            </a:r>
            <a:r>
              <a:rPr lang="en-GB" sz="1600" spc="-2">
                <a:solidFill>
                  <a:srgbClr val="C40C2D"/>
                </a:solidFill>
                <a:cs typeface="Arial" panose="020B0604020202020204" pitchFamily="34" charset="0"/>
              </a:rPr>
              <a:t>Key Stage 2 PSHE Association‘s Programme of Study, focusing on pupils’ role in their community and helping others. </a:t>
            </a:r>
          </a:p>
          <a:p>
            <a:pPr marR="3386" indent="1693">
              <a:lnSpc>
                <a:spcPct val="110000"/>
              </a:lnSpc>
              <a:spcBef>
                <a:spcPts val="1000"/>
              </a:spcBef>
              <a:defRPr sz="1600" spc="-2">
                <a:solidFill>
                  <a:srgbClr val="C40C2D"/>
                </a:solidFill>
              </a:defRPr>
            </a:pPr>
            <a:r>
              <a:rPr lang="en-GB" sz="1600" b="1" i="1">
                <a:solidFill>
                  <a:srgbClr val="C40C2D"/>
                </a:solidFill>
              </a:rPr>
              <a:t>Raise awareness of blood donation, and other forms of donation </a:t>
            </a:r>
            <a:endParaRPr/>
          </a:p>
          <a:p>
            <a:pPr marR="3386" indent="1693">
              <a:lnSpc>
                <a:spcPct val="110000"/>
              </a:lnSpc>
              <a:spcBef>
                <a:spcPts val="1000"/>
              </a:spcBef>
              <a:defRPr sz="1600" spc="-2">
                <a:solidFill>
                  <a:srgbClr val="C40C2D"/>
                </a:solidFill>
              </a:defRPr>
            </a:pPr>
            <a:r>
              <a:t>Giving blood saves lives. The blood you give is a lifeline in an emergency and for people who need long-term treatments. Many people would not be alive today if donors had not generously given their blood.</a:t>
            </a:r>
            <a:endParaRPr lang="en-GB"/>
          </a:p>
          <a:p>
            <a:pPr marR="3386" indent="1693">
              <a:lnSpc>
                <a:spcPct val="110000"/>
              </a:lnSpc>
              <a:spcBef>
                <a:spcPts val="1000"/>
              </a:spcBef>
              <a:defRPr sz="1600" spc="-2">
                <a:solidFill>
                  <a:srgbClr val="C40C2D"/>
                </a:solidFill>
              </a:defRPr>
            </a:pPr>
            <a:r>
              <a:t>This lesson aims to </a:t>
            </a:r>
            <a:r>
              <a:rPr b="1"/>
              <a:t>make pupils aware of blood donation</a:t>
            </a:r>
            <a:r>
              <a:t>, and other forms of donation, including stem cell donation. The aim is to encourage and empower them to </a:t>
            </a:r>
            <a:r>
              <a:rPr b="1"/>
              <a:t>tell their parents </a:t>
            </a:r>
            <a:r>
              <a:t>about what they have learnt and how their parents and other adults can help </a:t>
            </a:r>
            <a:r>
              <a:rPr b="1"/>
              <a:t>increase the number of donors </a:t>
            </a:r>
            <a:r>
              <a:t>now and in the future, particularly those from the </a:t>
            </a:r>
            <a:r>
              <a:rPr lang="en-GB" b="1"/>
              <a:t>B</a:t>
            </a:r>
            <a:r>
              <a:rPr b="1"/>
              <a:t>lack, Asian</a:t>
            </a:r>
            <a:r>
              <a:rPr lang="en-GB" b="1"/>
              <a:t> other </a:t>
            </a:r>
            <a:r>
              <a:rPr b="1"/>
              <a:t>ethnic communities </a:t>
            </a:r>
            <a:r>
              <a:t>where the need</a:t>
            </a:r>
            <a:br>
              <a:rPr/>
            </a:br>
            <a:r>
              <a:t>is greatest.</a:t>
            </a:r>
          </a:p>
          <a:p>
            <a:pPr>
              <a:spcBef>
                <a:spcPts val="2000"/>
              </a:spcBef>
              <a:buSzPct val="100000"/>
              <a:defRPr sz="1800" b="1">
                <a:solidFill>
                  <a:srgbClr val="C40C2D"/>
                </a:solidFill>
              </a:defRPr>
            </a:pPr>
            <a:r>
              <a:rPr lang="en-GB"/>
              <a:t>Who produced these resources?</a:t>
            </a:r>
          </a:p>
          <a:p>
            <a:pPr marR="3386" indent="1693">
              <a:lnSpc>
                <a:spcPct val="110000"/>
              </a:lnSpc>
              <a:spcBef>
                <a:spcPts val="1000"/>
              </a:spcBef>
              <a:defRPr sz="1600" spc="-2">
                <a:solidFill>
                  <a:srgbClr val="C40C2D"/>
                </a:solidFill>
              </a:defRPr>
            </a:pPr>
            <a:r>
              <a:rPr lang="en-GB"/>
              <a:t>These resources have been created for </a:t>
            </a:r>
            <a:r>
              <a:rPr lang="en-GB" sz="1600" spc="-2">
                <a:solidFill>
                  <a:srgbClr val="C40C2D"/>
                </a:solidFill>
                <a:hlinkClick r:id="rId3"/>
              </a:rPr>
              <a:t>‘</a:t>
            </a:r>
            <a:r>
              <a:rPr lang="en-GB" sz="1600">
                <a:solidFill>
                  <a:srgbClr val="474747"/>
                </a:solidFill>
              </a:rPr>
              <a:t>Giving to Help Others’</a:t>
            </a:r>
            <a:r>
              <a:rPr lang="en-GB" sz="1600" spc="-2">
                <a:solidFill>
                  <a:srgbClr val="C40C2D"/>
                </a:solidFill>
              </a:rPr>
              <a:t> by </a:t>
            </a:r>
            <a:r>
              <a:rPr lang="en-GB" sz="1600">
                <a:solidFill>
                  <a:srgbClr val="474747"/>
                </a:solidFill>
              </a:rPr>
              <a:t>Team Margot Foundation, </a:t>
            </a:r>
            <a:r>
              <a:rPr lang="en-GB" sz="1600" spc="-2">
                <a:solidFill>
                  <a:srgbClr val="C40C2D"/>
                </a:solidFill>
              </a:rPr>
              <a:t>with the help of </a:t>
            </a:r>
            <a:r>
              <a:rPr lang="en-GB" sz="1600" spc="-2" err="1">
                <a:solidFill>
                  <a:srgbClr val="C40C2D"/>
                </a:solidFill>
              </a:rPr>
              <a:t>EdComs</a:t>
            </a:r>
            <a:r>
              <a:rPr lang="en-GB" sz="1600" spc="-2">
                <a:solidFill>
                  <a:srgbClr val="C40C2D"/>
                </a:solidFill>
              </a:rPr>
              <a:t> and </a:t>
            </a:r>
            <a:r>
              <a:rPr lang="en-GB" sz="1600">
                <a:solidFill>
                  <a:srgbClr val="474747"/>
                </a:solidFill>
                <a:hlinkClick r:id="rId4"/>
              </a:rPr>
              <a:t>NHS Blood and Transplant</a:t>
            </a:r>
            <a:r>
              <a:rPr lang="en-GB" sz="1600">
                <a:solidFill>
                  <a:srgbClr val="474747"/>
                </a:solidFill>
              </a:rPr>
              <a:t> </a:t>
            </a:r>
            <a:r>
              <a:rPr lang="en-GB" sz="1600" spc="-2">
                <a:solidFill>
                  <a:srgbClr val="C40C2D"/>
                </a:solidFill>
              </a:rPr>
              <a:t>and practising teachers.</a:t>
            </a:r>
          </a:p>
          <a:p>
            <a:pPr marR="3386" indent="1693">
              <a:lnSpc>
                <a:spcPct val="110000"/>
              </a:lnSpc>
              <a:spcBef>
                <a:spcPts val="1000"/>
              </a:spcBef>
              <a:defRPr sz="1600" spc="-2">
                <a:solidFill>
                  <a:srgbClr val="C40C2D"/>
                </a:solidFill>
              </a:defRPr>
            </a:pPr>
            <a:r>
              <a:rPr lang="en-GB" sz="1800" b="1">
                <a:solidFill>
                  <a:srgbClr val="C40C2D"/>
                </a:solidFill>
              </a:rPr>
              <a:t>Are there sensitivities around this topic?</a:t>
            </a:r>
          </a:p>
          <a:p>
            <a:pPr marR="3386" indent="1693">
              <a:lnSpc>
                <a:spcPct val="110000"/>
              </a:lnSpc>
              <a:spcBef>
                <a:spcPts val="1000"/>
              </a:spcBef>
              <a:defRPr sz="1600" spc="-2">
                <a:solidFill>
                  <a:srgbClr val="C40C2D"/>
                </a:solidFill>
              </a:defRPr>
            </a:pPr>
            <a:r>
              <a:rPr lang="en-GB" sz="1600" b="1" i="1" spc="-2">
                <a:solidFill>
                  <a:srgbClr val="C40C2D"/>
                </a:solidFill>
              </a:rPr>
              <a:t>Discussing donation</a:t>
            </a:r>
          </a:p>
          <a:p>
            <a:pPr marR="3386" indent="1693">
              <a:lnSpc>
                <a:spcPct val="110000"/>
              </a:lnSpc>
              <a:spcBef>
                <a:spcPts val="1000"/>
              </a:spcBef>
              <a:defRPr sz="1600" spc="-2">
                <a:solidFill>
                  <a:srgbClr val="C40C2D"/>
                </a:solidFill>
              </a:defRPr>
            </a:pPr>
            <a:r>
              <a:t>The resources are age appropriate and designed to spark a positive discussion which empowers pupils. Guidance is offered on sensitive discussion of the topics in the slide notes, but you may wish to check </a:t>
            </a:r>
            <a:br>
              <a:rPr/>
            </a:br>
            <a:r>
              <a:t>the slides before using them with your class. </a:t>
            </a:r>
            <a:endParaRPr b="1">
              <a:solidFill>
                <a:srgbClr val="007833"/>
              </a:solidFill>
            </a:endParaRPr>
          </a:p>
          <a:p>
            <a:pPr>
              <a:spcBef>
                <a:spcPts val="2000"/>
              </a:spcBef>
              <a:buSzPct val="100000"/>
              <a:defRPr sz="1800" b="1">
                <a:solidFill>
                  <a:srgbClr val="C40C2D"/>
                </a:solidFill>
              </a:defRPr>
            </a:pPr>
            <a:r>
              <a:rPr sz="1600" b="1" i="1" spc="-2">
                <a:solidFill>
                  <a:srgbClr val="C40C2D"/>
                </a:solidFill>
              </a:rPr>
              <a:t>Faith and donation</a:t>
            </a:r>
          </a:p>
          <a:p>
            <a:pPr marR="3386" indent="1693">
              <a:lnSpc>
                <a:spcPct val="110000"/>
              </a:lnSpc>
              <a:spcBef>
                <a:spcPts val="1000"/>
              </a:spcBef>
              <a:defRPr sz="1600" spc="-2">
                <a:solidFill>
                  <a:srgbClr val="C40C2D"/>
                </a:solidFill>
              </a:defRPr>
            </a:pPr>
            <a:r>
              <a:t>The major religions in the UK support the idea of blood donation. </a:t>
            </a:r>
            <a:br>
              <a:rPr/>
            </a:br>
            <a:r>
              <a:t>NHS Blood and Transplant (NHSBT) is working with </a:t>
            </a:r>
            <a:r>
              <a:rPr lang="en-GB"/>
              <a:t>f</a:t>
            </a:r>
            <a:r>
              <a:rPr err="1"/>
              <a:t>aith</a:t>
            </a:r>
            <a:r>
              <a:t> leaders to spread the message that donating blood can be an important part of caring for the lives of others. For more information on faith and donation, visit the NHSBT page on </a:t>
            </a:r>
            <a:r>
              <a:rPr b="1" u="sng">
                <a:solidFill>
                  <a:srgbClr val="AD0A28"/>
                </a:solidFill>
                <a:uFill>
                  <a:solidFill>
                    <a:srgbClr val="AD0A28"/>
                  </a:solidFill>
                </a:uFill>
                <a:hlinkClick r:id="rId5"/>
              </a:rPr>
              <a:t>Faith and donation.</a:t>
            </a:r>
            <a:r>
              <a:rPr b="1" u="sng">
                <a:solidFill>
                  <a:srgbClr val="AD0A28"/>
                </a:solidFill>
                <a:uFill>
                  <a:solidFill>
                    <a:srgbClr val="AD0A28"/>
                  </a:solidFill>
                </a:uFill>
              </a:rPr>
              <a:t> </a:t>
            </a:r>
          </a:p>
        </p:txBody>
      </p:sp>
      <p:pic>
        <p:nvPicPr>
          <p:cNvPr id="406" name="Image" descr="Image"/>
          <p:cNvPicPr>
            <a:picLocks noChangeAspect="1"/>
          </p:cNvPicPr>
          <p:nvPr/>
        </p:nvPicPr>
        <p:blipFill>
          <a:blip r:embed="rId6"/>
          <a:stretch>
            <a:fillRect/>
          </a:stretch>
        </p:blipFill>
        <p:spPr>
          <a:xfrm>
            <a:off x="5027638" y="7411708"/>
            <a:ext cx="8004124" cy="5548529"/>
          </a:xfrm>
          <a:prstGeom prst="rect">
            <a:avLst/>
          </a:prstGeom>
          <a:ln w="12700">
            <a:miter lim="400000"/>
          </a:ln>
        </p:spPr>
      </p:pic>
      <p:pic>
        <p:nvPicPr>
          <p:cNvPr id="407" name="Image" descr="Image"/>
          <p:cNvPicPr>
            <a:picLocks noChangeAspect="1"/>
          </p:cNvPicPr>
          <p:nvPr/>
        </p:nvPicPr>
        <p:blipFill>
          <a:blip r:embed="rId7"/>
          <a:stretch>
            <a:fillRect/>
          </a:stretch>
        </p:blipFill>
        <p:spPr>
          <a:xfrm>
            <a:off x="11333387" y="-978917"/>
            <a:ext cx="3295600" cy="2692718"/>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91"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393"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4"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5"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6"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7"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8"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0" name="Who produced these resources?"/>
          <p:cNvSpPr txBox="1">
            <a:spLocks noGrp="1"/>
          </p:cNvSpPr>
          <p:nvPr>
            <p:ph type="title" idx="4294967295"/>
          </p:nvPr>
        </p:nvSpPr>
        <p:spPr>
          <a:xfrm>
            <a:off x="1043998" y="994099"/>
            <a:ext cx="14168003" cy="707815"/>
          </a:xfrm>
          <a:prstGeom prst="rect">
            <a:avLst/>
          </a:prstGeom>
        </p:spPr>
        <p:txBody>
          <a:bodyPr/>
          <a:lstStyle>
            <a:lvl1pPr>
              <a:defRPr>
                <a:solidFill>
                  <a:srgbClr val="C40C2D"/>
                </a:solidFill>
              </a:defRPr>
            </a:lvl1pPr>
          </a:lstStyle>
          <a:p>
            <a:r>
              <a:rPr lang="en-GB"/>
              <a:t>About Team Margot</a:t>
            </a:r>
          </a:p>
        </p:txBody>
      </p:sp>
      <p:pic>
        <p:nvPicPr>
          <p:cNvPr id="402" name="Image" descr="Image"/>
          <p:cNvPicPr>
            <a:picLocks noChangeAspect="1"/>
          </p:cNvPicPr>
          <p:nvPr/>
        </p:nvPicPr>
        <p:blipFill>
          <a:blip r:embed="rId3"/>
          <a:stretch>
            <a:fillRect/>
          </a:stretch>
        </p:blipFill>
        <p:spPr>
          <a:xfrm>
            <a:off x="869742" y="-2396045"/>
            <a:ext cx="4897147" cy="3940202"/>
          </a:xfrm>
          <a:prstGeom prst="rect">
            <a:avLst/>
          </a:prstGeom>
          <a:ln w="12700">
            <a:miter lim="400000"/>
          </a:ln>
        </p:spPr>
      </p:pic>
      <p:pic>
        <p:nvPicPr>
          <p:cNvPr id="403" name="Image" descr="Image"/>
          <p:cNvPicPr>
            <a:picLocks noChangeAspect="1"/>
          </p:cNvPicPr>
          <p:nvPr/>
        </p:nvPicPr>
        <p:blipFill>
          <a:blip r:embed="rId4"/>
          <a:stretch>
            <a:fillRect/>
          </a:stretch>
        </p:blipFill>
        <p:spPr>
          <a:xfrm>
            <a:off x="10608591" y="8042206"/>
            <a:ext cx="2132649" cy="2137233"/>
          </a:xfrm>
          <a:prstGeom prst="rect">
            <a:avLst/>
          </a:prstGeom>
          <a:ln w="12700">
            <a:miter lim="400000"/>
          </a:ln>
        </p:spPr>
      </p:pic>
      <p:sp>
        <p:nvSpPr>
          <p:cNvPr id="15" name="object 4">
            <a:extLst>
              <a:ext uri="{FF2B5EF4-FFF2-40B4-BE49-F238E27FC236}">
                <a16:creationId xmlns:a16="http://schemas.microsoft.com/office/drawing/2014/main" id="{DAA179C7-D895-4AB3-8793-5111CE06F32B}"/>
              </a:ext>
            </a:extLst>
          </p:cNvPr>
          <p:cNvSpPr txBox="1"/>
          <p:nvPr/>
        </p:nvSpPr>
        <p:spPr>
          <a:xfrm>
            <a:off x="1340489" y="2014724"/>
            <a:ext cx="14020800" cy="5693583"/>
          </a:xfrm>
          <a:prstGeom prst="rect">
            <a:avLst/>
          </a:prstGeom>
          <a:ln w="3175">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numCol="2" spcCol="712486"/>
          <a:lstStyle/>
          <a:p>
            <a:pPr marR="3387" indent="1693" defTabSz="609585">
              <a:lnSpc>
                <a:spcPct val="110000"/>
              </a:lnSpc>
              <a:spcBef>
                <a:spcPts val="1000"/>
              </a:spcBef>
              <a:buClr>
                <a:srgbClr val="F0628E"/>
              </a:buClr>
              <a:defRPr sz="1600" spc="-2">
                <a:solidFill>
                  <a:srgbClr val="C40C2D"/>
                </a:solidFill>
              </a:defRPr>
            </a:pPr>
            <a:r>
              <a:rPr sz="1600" spc="-2">
                <a:solidFill>
                  <a:srgbClr val="C40C2D"/>
                </a:solidFill>
                <a:cs typeface="Arial" panose="020B0604020202020204" pitchFamily="34" charset="0"/>
              </a:rPr>
              <a:t>Team Margot Foundation was formed because of a little girl called Margot who needed a bone marrow transplant. Margot’s family and friends came together as </a:t>
            </a:r>
            <a:r>
              <a:rPr sz="1600">
                <a:solidFill>
                  <a:srgbClr val="474747"/>
                </a:solidFill>
                <a:cs typeface="Arial" panose="020B0604020202020204" pitchFamily="34" charset="0"/>
              </a:rPr>
              <a:t>Team Margot </a:t>
            </a:r>
            <a:r>
              <a:rPr sz="1600" spc="-2">
                <a:solidFill>
                  <a:srgbClr val="C40C2D"/>
                </a:solidFill>
                <a:cs typeface="Arial" panose="020B0604020202020204" pitchFamily="34" charset="0"/>
              </a:rPr>
              <a:t>to help find her a matching donor and ask people to do something amazing: register as potential stem cell and bone marrow donors. </a:t>
            </a:r>
            <a:endParaRPr lang="en-GB" sz="1600" spc="-2">
              <a:solidFill>
                <a:srgbClr val="C40C2D"/>
              </a:solidFill>
              <a:cs typeface="Arial" panose="020B0604020202020204" pitchFamily="34" charset="0"/>
            </a:endParaRPr>
          </a:p>
          <a:p>
            <a:pPr marR="3387" indent="1693" defTabSz="609585">
              <a:lnSpc>
                <a:spcPct val="110000"/>
              </a:lnSpc>
              <a:spcBef>
                <a:spcPts val="1000"/>
              </a:spcBef>
              <a:buClr>
                <a:srgbClr val="F0628E"/>
              </a:buClr>
              <a:defRPr sz="1600" spc="-2">
                <a:solidFill>
                  <a:srgbClr val="C40C2D"/>
                </a:solidFill>
              </a:defRPr>
            </a:pPr>
            <a:r>
              <a:rPr sz="1600" spc="-2">
                <a:solidFill>
                  <a:srgbClr val="C40C2D"/>
                </a:solidFill>
                <a:cs typeface="Arial" panose="020B0604020202020204" pitchFamily="34" charset="0"/>
              </a:rPr>
              <a:t>Margot wasn’t able to find her perfect match, but did eventually find a suitable donor match and received her bone marrow transplant. Unfortunately, Margot’s leukemia was extremely aggressive and she passed away, aged 2 years and 2 months.</a:t>
            </a:r>
            <a:endParaRPr lang="en-GB" sz="1600" spc="-2">
              <a:solidFill>
                <a:srgbClr val="C40C2D"/>
              </a:solidFill>
              <a:cs typeface="Arial" panose="020B0604020202020204" pitchFamily="34" charset="0"/>
            </a:endParaRPr>
          </a:p>
          <a:p>
            <a:pPr marR="2540" indent="1270" defTabSz="457200">
              <a:lnSpc>
                <a:spcPct val="110000"/>
              </a:lnSpc>
              <a:spcBef>
                <a:spcPts val="750"/>
              </a:spcBef>
              <a:buClr>
                <a:srgbClr val="F0628E"/>
              </a:buClr>
              <a:defRPr sz="1600" spc="-2">
                <a:solidFill>
                  <a:srgbClr val="C40C2D"/>
                </a:solidFill>
              </a:defRPr>
            </a:pPr>
            <a:r>
              <a:rPr lang="en-GB" sz="1600" spc="-2">
                <a:solidFill>
                  <a:srgbClr val="C40C2D"/>
                </a:solidFill>
                <a:cs typeface="Arial" panose="020B0604020202020204" pitchFamily="34" charset="0"/>
              </a:rPr>
              <a:t>Team Margot continues to campaign for every individual that is eligible to register as a stem cell and bone marrow donor. </a:t>
            </a:r>
          </a:p>
          <a:p>
            <a:pPr marR="2540" indent="1270" defTabSz="457200">
              <a:lnSpc>
                <a:spcPct val="110000"/>
              </a:lnSpc>
              <a:spcBef>
                <a:spcPts val="750"/>
              </a:spcBef>
              <a:buClr>
                <a:srgbClr val="F0628E"/>
              </a:buClr>
              <a:defRPr sz="1600" spc="-2">
                <a:solidFill>
                  <a:srgbClr val="C40C2D"/>
                </a:solidFill>
              </a:defRPr>
            </a:pPr>
            <a:r>
              <a:rPr lang="en-GB" sz="1600" spc="-2">
                <a:solidFill>
                  <a:srgbClr val="C40C2D"/>
                </a:solidFill>
                <a:cs typeface="Arial" panose="020B0604020202020204" pitchFamily="34" charset="0"/>
              </a:rPr>
              <a:t>Through the ‘Giving to help others’ education programme, the charity also encourages organ donation, blood donation, stem cell donation and cord blood donation. </a:t>
            </a:r>
          </a:p>
        </p:txBody>
      </p:sp>
      <p:pic>
        <p:nvPicPr>
          <p:cNvPr id="16" name="Content Placeholder 6">
            <a:extLst>
              <a:ext uri="{FF2B5EF4-FFF2-40B4-BE49-F238E27FC236}">
                <a16:creationId xmlns:a16="http://schemas.microsoft.com/office/drawing/2014/main" id="{290A391E-9CC9-40DA-93AE-D79F8366E2B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61400" y="1922604"/>
            <a:ext cx="4408369" cy="5877825"/>
          </a:xfrm>
          <a:prstGeom prst="rect">
            <a:avLst/>
          </a:prstGeom>
        </p:spPr>
      </p:pic>
    </p:spTree>
    <p:extLst>
      <p:ext uri="{BB962C8B-B14F-4D97-AF65-F5344CB8AC3E}">
        <p14:creationId xmlns:p14="http://schemas.microsoft.com/office/powerpoint/2010/main" val="331323425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424"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426"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7"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8"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9"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0"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1"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2"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3" name="Curriculum links"/>
          <p:cNvSpPr txBox="1">
            <a:spLocks noGrp="1"/>
          </p:cNvSpPr>
          <p:nvPr>
            <p:ph type="title" idx="4294967295"/>
          </p:nvPr>
        </p:nvSpPr>
        <p:spPr>
          <a:xfrm>
            <a:off x="1043998" y="994099"/>
            <a:ext cx="14168003" cy="707815"/>
          </a:xfrm>
          <a:prstGeom prst="rect">
            <a:avLst/>
          </a:prstGeom>
        </p:spPr>
        <p:txBody>
          <a:bodyPr>
            <a:normAutofit/>
          </a:bodyPr>
          <a:lstStyle>
            <a:lvl1pPr>
              <a:defRPr>
                <a:solidFill>
                  <a:srgbClr val="C40C2D"/>
                </a:solidFill>
              </a:defRPr>
            </a:lvl1pPr>
          </a:lstStyle>
          <a:p>
            <a:r>
              <a:t>Curriculum links</a:t>
            </a:r>
          </a:p>
        </p:txBody>
      </p:sp>
      <p:sp>
        <p:nvSpPr>
          <p:cNvPr id="434" name="object 4"/>
          <p:cNvSpPr txBox="1"/>
          <p:nvPr/>
        </p:nvSpPr>
        <p:spPr>
          <a:xfrm>
            <a:off x="1000845" y="2196400"/>
            <a:ext cx="14254310" cy="560221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2715"/>
          <a:lstStyle/>
          <a:p>
            <a:pPr>
              <a:spcBef>
                <a:spcPts val="2000"/>
              </a:spcBef>
              <a:defRPr sz="1800" b="1">
                <a:solidFill>
                  <a:srgbClr val="C40C2D"/>
                </a:solidFill>
              </a:defRPr>
            </a:pPr>
            <a:r>
              <a:t>England</a:t>
            </a:r>
          </a:p>
          <a:p>
            <a:pPr marR="3386" indent="1693">
              <a:lnSpc>
                <a:spcPct val="110000"/>
              </a:lnSpc>
              <a:spcBef>
                <a:spcPts val="1000"/>
              </a:spcBef>
              <a:defRPr sz="1600" spc="-2">
                <a:solidFill>
                  <a:srgbClr val="C40C2D"/>
                </a:solidFill>
              </a:defRPr>
            </a:pPr>
            <a:r>
              <a:t>PH</a:t>
            </a:r>
            <a:r>
              <a:rPr lang="en-GB"/>
              <a:t>S</a:t>
            </a:r>
            <a:r>
              <a:t>E Association </a:t>
            </a:r>
            <a:r>
              <a:rPr err="1"/>
              <a:t>Programme</a:t>
            </a:r>
            <a:r>
              <a:t> of Study, Key Stage 2 – Core Theme 3. Living in the wider world.</a:t>
            </a:r>
          </a:p>
          <a:p>
            <a:pPr marL="382693" marR="3386" indent="-254000">
              <a:spcBef>
                <a:spcPts val="1000"/>
              </a:spcBef>
              <a:buSzPct val="100000"/>
              <a:buFont typeface="Arial"/>
              <a:buChar char="•"/>
              <a:defRPr sz="1600" spc="-2">
                <a:solidFill>
                  <a:srgbClr val="C40C2D"/>
                </a:solidFill>
              </a:defRPr>
            </a:pPr>
            <a:r>
              <a:rPr b="1"/>
              <a:t>L7 –</a:t>
            </a:r>
            <a:r>
              <a:t> that they have different kinds of responsibilities, rights and duties at home, at school, in the community and towards the environment;</a:t>
            </a:r>
            <a:r>
              <a:rPr lang="en-GB"/>
              <a:t> </a:t>
            </a:r>
            <a:r>
              <a:t>to continue to develop the skills to exercise these responsibilities.</a:t>
            </a:r>
          </a:p>
          <a:p>
            <a:pPr marL="382693" marR="3386" indent="-254000">
              <a:spcBef>
                <a:spcPts val="1000"/>
              </a:spcBef>
              <a:buSzPct val="100000"/>
              <a:buFont typeface="Arial"/>
              <a:buChar char="•"/>
              <a:defRPr sz="1600" spc="-2">
                <a:solidFill>
                  <a:srgbClr val="C40C2D"/>
                </a:solidFill>
              </a:defRPr>
            </a:pPr>
            <a:r>
              <a:rPr b="1"/>
              <a:t>L9 –</a:t>
            </a:r>
            <a:r>
              <a:t> what being part of a community means, and about the varied institutions that support communities locally and nationally.</a:t>
            </a:r>
          </a:p>
          <a:p>
            <a:pPr marL="382693" marR="3386" indent="-254000">
              <a:spcBef>
                <a:spcPts val="1000"/>
              </a:spcBef>
              <a:buSzPct val="100000"/>
              <a:buFont typeface="Arial"/>
              <a:buChar char="•"/>
              <a:defRPr sz="1600" spc="-2">
                <a:solidFill>
                  <a:srgbClr val="C40C2D"/>
                </a:solidFill>
              </a:defRPr>
            </a:pPr>
            <a:r>
              <a:rPr b="1"/>
              <a:t>L10 –</a:t>
            </a:r>
            <a:r>
              <a:t> to </a:t>
            </a:r>
            <a:r>
              <a:rPr err="1"/>
              <a:t>recognise</a:t>
            </a:r>
            <a:r>
              <a:t> the role of voluntary, community and pressure groups, especially in relation to health and wellbeing.</a:t>
            </a:r>
          </a:p>
          <a:p>
            <a:pPr>
              <a:spcBef>
                <a:spcPts val="2000"/>
              </a:spcBef>
              <a:defRPr sz="1800" b="1">
                <a:solidFill>
                  <a:srgbClr val="C40C2D"/>
                </a:solidFill>
              </a:defRPr>
            </a:pPr>
            <a:r>
              <a:t>Scotland</a:t>
            </a:r>
          </a:p>
          <a:p>
            <a:pPr marR="3386" indent="1693">
              <a:lnSpc>
                <a:spcPct val="110000"/>
              </a:lnSpc>
              <a:spcBef>
                <a:spcPts val="1000"/>
              </a:spcBef>
              <a:defRPr sz="1600" spc="-2">
                <a:solidFill>
                  <a:srgbClr val="C40C2D"/>
                </a:solidFill>
              </a:defRPr>
            </a:pPr>
            <a:r>
              <a:rPr i="1"/>
              <a:t>Mental, emotional, social and physical wellbeing;</a:t>
            </a:r>
            <a:endParaRPr b="1" i="1"/>
          </a:p>
          <a:p>
            <a:pPr marR="3386" indent="1693">
              <a:lnSpc>
                <a:spcPct val="110000"/>
              </a:lnSpc>
              <a:spcBef>
                <a:spcPts val="1000"/>
              </a:spcBef>
              <a:defRPr sz="1600" spc="-2">
                <a:solidFill>
                  <a:srgbClr val="C40C2D"/>
                </a:solidFill>
              </a:defRPr>
            </a:pPr>
            <a:r>
              <a:rPr b="1"/>
              <a:t>Social wellbeing:</a:t>
            </a:r>
            <a:r>
              <a:t> Through contributing my views, time and talents, I play</a:t>
            </a:r>
            <a:br>
              <a:rPr/>
            </a:br>
            <a:r>
              <a:t>a part in bringing about positive change in my school and wider community. </a:t>
            </a:r>
          </a:p>
          <a:p>
            <a:pPr marR="3386" indent="1693">
              <a:lnSpc>
                <a:spcPct val="110000"/>
              </a:lnSpc>
              <a:spcBef>
                <a:spcPts val="1000"/>
              </a:spcBef>
              <a:defRPr sz="1600" spc="-2">
                <a:solidFill>
                  <a:srgbClr val="C40C2D"/>
                </a:solidFill>
              </a:defRPr>
            </a:pPr>
            <a:r>
              <a:rPr b="1"/>
              <a:t>Physical wellbeing:</a:t>
            </a:r>
            <a:r>
              <a:t> I am developing my understanding of the human</a:t>
            </a:r>
            <a:br>
              <a:rPr/>
            </a:br>
            <a:r>
              <a:t>body and can use this knowledge to maintain and improve my wellbeing and health. </a:t>
            </a:r>
          </a:p>
          <a:p>
            <a:pPr>
              <a:spcBef>
                <a:spcPts val="2000"/>
              </a:spcBef>
              <a:defRPr sz="1800" b="1">
                <a:solidFill>
                  <a:srgbClr val="C40C2D"/>
                </a:solidFill>
              </a:defRPr>
            </a:pPr>
            <a:r>
              <a:t>Wales</a:t>
            </a:r>
          </a:p>
          <a:p>
            <a:pPr marR="3386" indent="1693">
              <a:lnSpc>
                <a:spcPct val="110000"/>
              </a:lnSpc>
              <a:spcBef>
                <a:spcPts val="1000"/>
              </a:spcBef>
              <a:defRPr sz="1600" spc="-2">
                <a:solidFill>
                  <a:srgbClr val="C40C2D"/>
                </a:solidFill>
              </a:defRPr>
            </a:pPr>
            <a:r>
              <a:t>Health and emotional well-being.</a:t>
            </a:r>
            <a:endParaRPr b="1" i="1"/>
          </a:p>
          <a:p>
            <a:pPr marR="3386" indent="1693">
              <a:lnSpc>
                <a:spcPct val="110000"/>
              </a:lnSpc>
              <a:spcBef>
                <a:spcPts val="1000"/>
              </a:spcBef>
              <a:defRPr sz="1600" b="1" spc="-2">
                <a:solidFill>
                  <a:srgbClr val="C40C2D"/>
                </a:solidFill>
              </a:defRPr>
            </a:pPr>
            <a:r>
              <a:t>Learner should be given opportunities to:</a:t>
            </a:r>
          </a:p>
          <a:p>
            <a:pPr marL="382693" marR="3386" indent="-254000">
              <a:spcBef>
                <a:spcPts val="1000"/>
              </a:spcBef>
              <a:buSzPct val="100000"/>
              <a:buChar char="•"/>
              <a:defRPr sz="1600" spc="-2">
                <a:solidFill>
                  <a:srgbClr val="C40C2D"/>
                </a:solidFill>
              </a:defRPr>
            </a:pPr>
            <a:r>
              <a:t>Understand the features and physical and emotional benefits of</a:t>
            </a:r>
            <a:br>
              <a:rPr/>
            </a:br>
            <a:r>
              <a:t>a healthy lifestyle, </a:t>
            </a:r>
            <a:r>
              <a:rPr i="1"/>
              <a:t>e.g. food and fitness.</a:t>
            </a:r>
          </a:p>
          <a:p>
            <a:pPr marL="382693" marR="3386" indent="-254000">
              <a:spcBef>
                <a:spcPts val="1000"/>
              </a:spcBef>
              <a:buSzPct val="100000"/>
              <a:buChar char="•"/>
              <a:defRPr sz="1600" spc="-2">
                <a:solidFill>
                  <a:srgbClr val="C40C2D"/>
                </a:solidFill>
              </a:defRPr>
            </a:pPr>
            <a:r>
              <a:t>Gather information in a variety of ways, including simple questionnaires or databases to support understanding of PSE-related issues.</a:t>
            </a:r>
          </a:p>
          <a:p>
            <a:pPr>
              <a:spcBef>
                <a:spcPts val="2000"/>
              </a:spcBef>
              <a:defRPr sz="1800" b="1">
                <a:solidFill>
                  <a:srgbClr val="C40C2D"/>
                </a:solidFill>
              </a:defRPr>
            </a:pPr>
            <a:r>
              <a:t>Northern Ireland</a:t>
            </a:r>
          </a:p>
          <a:p>
            <a:pPr marR="3386" indent="1693">
              <a:lnSpc>
                <a:spcPct val="110000"/>
              </a:lnSpc>
              <a:spcBef>
                <a:spcPts val="1000"/>
              </a:spcBef>
              <a:defRPr sz="1600" spc="-2">
                <a:solidFill>
                  <a:srgbClr val="C40C2D"/>
                </a:solidFill>
              </a:defRPr>
            </a:pPr>
            <a:r>
              <a:t>Mutual understanding in the local and wider community.</a:t>
            </a:r>
          </a:p>
          <a:p>
            <a:pPr marR="3386" indent="1693">
              <a:lnSpc>
                <a:spcPct val="110000"/>
              </a:lnSpc>
              <a:spcBef>
                <a:spcPts val="1000"/>
              </a:spcBef>
              <a:defRPr sz="1600" spc="-2">
                <a:solidFill>
                  <a:srgbClr val="C40C2D"/>
                </a:solidFill>
              </a:defRPr>
            </a:pPr>
            <a:r>
              <a:rPr b="1"/>
              <a:t>Pupils should develop knowledge, understanding and skills in:</a:t>
            </a:r>
            <a:r>
              <a:t> </a:t>
            </a:r>
          </a:p>
          <a:p>
            <a:pPr marL="382693" marR="3386" indent="-254000">
              <a:spcBef>
                <a:spcPts val="1000"/>
              </a:spcBef>
              <a:buSzPct val="100000"/>
              <a:buChar char="•"/>
              <a:defRPr sz="1600" spc="-2">
                <a:solidFill>
                  <a:srgbClr val="C40C2D"/>
                </a:solidFill>
              </a:defRPr>
            </a:pPr>
            <a:r>
              <a:t>Human rights and social responsibility</a:t>
            </a:r>
            <a:endParaRPr lang="en-GB"/>
          </a:p>
          <a:p>
            <a:pPr marL="382693" marR="3386" indent="-254000">
              <a:spcBef>
                <a:spcPts val="1000"/>
              </a:spcBef>
              <a:buSzPct val="100000"/>
              <a:buChar char="•"/>
              <a:defRPr sz="1600" spc="-2">
                <a:solidFill>
                  <a:srgbClr val="C40C2D"/>
                </a:solidFill>
              </a:defRPr>
            </a:pPr>
            <a:endParaRPr lang="en-GB"/>
          </a:p>
        </p:txBody>
      </p:sp>
      <p:pic>
        <p:nvPicPr>
          <p:cNvPr id="435" name="Image" descr="Image"/>
          <p:cNvPicPr>
            <a:picLocks noChangeAspect="1"/>
          </p:cNvPicPr>
          <p:nvPr/>
        </p:nvPicPr>
        <p:blipFill>
          <a:blip r:embed="rId3"/>
          <a:stretch>
            <a:fillRect/>
          </a:stretch>
        </p:blipFill>
        <p:spPr>
          <a:xfrm>
            <a:off x="14595411" y="4856778"/>
            <a:ext cx="4972178" cy="3672244"/>
          </a:xfrm>
          <a:prstGeom prst="rect">
            <a:avLst/>
          </a:prstGeom>
          <a:ln w="12700">
            <a:miter lim="400000"/>
          </a:ln>
        </p:spPr>
      </p:pic>
      <p:pic>
        <p:nvPicPr>
          <p:cNvPr id="436" name="Image" descr="Image"/>
          <p:cNvPicPr>
            <a:picLocks noChangeAspect="1"/>
          </p:cNvPicPr>
          <p:nvPr/>
        </p:nvPicPr>
        <p:blipFill>
          <a:blip r:embed="rId4"/>
          <a:stretch>
            <a:fillRect/>
          </a:stretch>
        </p:blipFill>
        <p:spPr>
          <a:xfrm rot="1907391">
            <a:off x="9182881" y="-1741061"/>
            <a:ext cx="5078439" cy="3245055"/>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Image" descr="Image"/>
          <p:cNvPicPr>
            <a:picLocks noChangeAspect="1"/>
          </p:cNvPicPr>
          <p:nvPr/>
        </p:nvPicPr>
        <p:blipFill>
          <a:blip r:embed="rId3"/>
          <a:stretch>
            <a:fillRect/>
          </a:stretch>
        </p:blipFill>
        <p:spPr>
          <a:xfrm>
            <a:off x="-2195777" y="3693502"/>
            <a:ext cx="4897146" cy="3940202"/>
          </a:xfrm>
          <a:prstGeom prst="rect">
            <a:avLst/>
          </a:prstGeom>
          <a:ln w="12700">
            <a:miter lim="400000"/>
          </a:ln>
        </p:spPr>
      </p:pic>
      <p:pic>
        <p:nvPicPr>
          <p:cNvPr id="439" name="Image" descr="Image"/>
          <p:cNvPicPr>
            <a:picLocks noChangeAspect="1"/>
          </p:cNvPicPr>
          <p:nvPr/>
        </p:nvPicPr>
        <p:blipFill>
          <a:blip r:embed="rId4"/>
          <a:stretch>
            <a:fillRect/>
          </a:stretch>
        </p:blipFill>
        <p:spPr>
          <a:xfrm rot="13135155">
            <a:off x="11004484" y="-2625959"/>
            <a:ext cx="7258750" cy="4877461"/>
          </a:xfrm>
          <a:prstGeom prst="rect">
            <a:avLst/>
          </a:prstGeom>
          <a:ln w="12700">
            <a:miter lim="400000"/>
          </a:ln>
        </p:spPr>
      </p:pic>
      <p:pic>
        <p:nvPicPr>
          <p:cNvPr id="440" name="Image" descr="Image"/>
          <p:cNvPicPr>
            <a:picLocks noChangeAspect="1"/>
          </p:cNvPicPr>
          <p:nvPr/>
        </p:nvPicPr>
        <p:blipFill>
          <a:blip r:embed="rId5"/>
          <a:stretch>
            <a:fillRect/>
          </a:stretch>
        </p:blipFill>
        <p:spPr>
          <a:xfrm>
            <a:off x="407161" y="-3762951"/>
            <a:ext cx="7128752" cy="5177155"/>
          </a:xfrm>
          <a:prstGeom prst="rect">
            <a:avLst/>
          </a:prstGeom>
          <a:ln w="12700">
            <a:miter lim="400000"/>
          </a:ln>
        </p:spPr>
      </p:pic>
      <p:sp>
        <p:nvSpPr>
          <p:cNvPr id="441"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2"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3"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4"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445"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446" name="Myth busters!…"/>
          <p:cNvSpPr txBox="1">
            <a:spLocks noGrp="1"/>
          </p:cNvSpPr>
          <p:nvPr>
            <p:ph type="title"/>
          </p:nvPr>
        </p:nvSpPr>
        <p:spPr>
          <a:xfrm>
            <a:off x="1043998" y="994099"/>
            <a:ext cx="4824065" cy="2933305"/>
          </a:xfrm>
          <a:prstGeom prst="rect">
            <a:avLst/>
          </a:prstGeom>
        </p:spPr>
        <p:txBody>
          <a:bodyPr/>
          <a:lstStyle/>
          <a:p>
            <a:r>
              <a:t>Myth busters!</a:t>
            </a:r>
          </a:p>
          <a:p>
            <a:pPr marR="3386" indent="1693">
              <a:spcBef>
                <a:spcPts val="0"/>
              </a:spcBef>
              <a:defRPr sz="2000" b="0" spc="-3"/>
            </a:pPr>
            <a:r>
              <a:t>Do you know which of these statements are </a:t>
            </a:r>
            <a:r>
              <a:rPr b="1"/>
              <a:t>true</a:t>
            </a:r>
            <a:r>
              <a:t> and which are </a:t>
            </a:r>
            <a:r>
              <a:rPr b="1"/>
              <a:t>false</a:t>
            </a:r>
            <a:r>
              <a:t>?</a:t>
            </a:r>
          </a:p>
        </p:txBody>
      </p:sp>
      <p:sp>
        <p:nvSpPr>
          <p:cNvPr id="447"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448"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449"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0"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1"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3" name="Rounded Rectangle"/>
          <p:cNvSpPr/>
          <p:nvPr/>
        </p:nvSpPr>
        <p:spPr>
          <a:xfrm>
            <a:off x="10270693" y="1351078"/>
            <a:ext cx="2215936" cy="749301"/>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sp>
        <p:nvSpPr>
          <p:cNvPr id="454" name="Rounded Rectangle"/>
          <p:cNvSpPr/>
          <p:nvPr/>
        </p:nvSpPr>
        <p:spPr>
          <a:xfrm>
            <a:off x="6923258" y="1358713"/>
            <a:ext cx="3145365" cy="734030"/>
          </a:xfrm>
          <a:prstGeom prst="roundRect">
            <a:avLst>
              <a:gd name="adj" fmla="val 47814"/>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sp>
        <p:nvSpPr>
          <p:cNvPr id="455" name="Rounded Rectangle"/>
          <p:cNvSpPr/>
          <p:nvPr/>
        </p:nvSpPr>
        <p:spPr>
          <a:xfrm>
            <a:off x="6615900" y="2396364"/>
            <a:ext cx="3900162" cy="734030"/>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59" name="Group"/>
          <p:cNvGrpSpPr/>
          <p:nvPr/>
        </p:nvGrpSpPr>
        <p:grpSpPr>
          <a:xfrm>
            <a:off x="10269626" y="1351078"/>
            <a:ext cx="2218070" cy="749301"/>
            <a:chOff x="263049" y="184150"/>
            <a:chExt cx="2218069" cy="749300"/>
          </a:xfrm>
        </p:grpSpPr>
        <p:sp>
          <p:nvSpPr>
            <p:cNvPr id="456" name="Rounded Rectangle"/>
            <p:cNvSpPr/>
            <p:nvPr/>
          </p:nvSpPr>
          <p:spPr>
            <a:xfrm>
              <a:off x="263049" y="184150"/>
              <a:ext cx="2218070" cy="7493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57" name="object 4"/>
            <p:cNvSpPr txBox="1"/>
            <p:nvPr/>
          </p:nvSpPr>
          <p:spPr>
            <a:xfrm>
              <a:off x="1171771" y="393700"/>
              <a:ext cx="1061701"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False</a:t>
              </a:r>
            </a:p>
          </p:txBody>
        </p:sp>
        <p:pic>
          <p:nvPicPr>
            <p:cNvPr id="458" name="Image" descr="Image"/>
            <p:cNvPicPr>
              <a:picLocks noChangeAspect="1"/>
            </p:cNvPicPr>
            <p:nvPr/>
          </p:nvPicPr>
          <p:blipFill>
            <a:blip r:embed="rId7"/>
            <a:stretch>
              <a:fillRect/>
            </a:stretch>
          </p:blipFill>
          <p:spPr>
            <a:xfrm>
              <a:off x="640881" y="314274"/>
              <a:ext cx="500847" cy="489052"/>
            </a:xfrm>
            <a:prstGeom prst="rect">
              <a:avLst/>
            </a:prstGeom>
            <a:ln w="12700" cap="flat">
              <a:noFill/>
              <a:miter lim="400000"/>
            </a:ln>
            <a:effectLst/>
          </p:spPr>
        </p:pic>
      </p:grpSp>
      <p:grpSp>
        <p:nvGrpSpPr>
          <p:cNvPr id="462" name="Group"/>
          <p:cNvGrpSpPr/>
          <p:nvPr/>
        </p:nvGrpSpPr>
        <p:grpSpPr>
          <a:xfrm>
            <a:off x="6903675" y="1351078"/>
            <a:ext cx="3184531" cy="749301"/>
            <a:chOff x="630941" y="-63500"/>
            <a:chExt cx="3184529" cy="749300"/>
          </a:xfrm>
        </p:grpSpPr>
        <p:sp>
          <p:nvSpPr>
            <p:cNvPr id="460" name="Rounded Rectangle"/>
            <p:cNvSpPr/>
            <p:nvPr/>
          </p:nvSpPr>
          <p:spPr>
            <a:xfrm>
              <a:off x="630941" y="-63500"/>
              <a:ext cx="3184531"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61" name="object 4"/>
            <p:cNvSpPr txBox="1"/>
            <p:nvPr/>
          </p:nvSpPr>
          <p:spPr>
            <a:xfrm>
              <a:off x="631973" y="146050"/>
              <a:ext cx="3179049"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1. All blood is red</a:t>
              </a:r>
            </a:p>
          </p:txBody>
        </p:sp>
      </p:grpSp>
      <p:sp>
        <p:nvSpPr>
          <p:cNvPr id="463" name="Rounded Rectangle"/>
          <p:cNvSpPr/>
          <p:nvPr/>
        </p:nvSpPr>
        <p:spPr>
          <a:xfrm>
            <a:off x="10794363" y="2388729"/>
            <a:ext cx="2222501" cy="749301"/>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66" name="Group"/>
          <p:cNvGrpSpPr/>
          <p:nvPr/>
        </p:nvGrpSpPr>
        <p:grpSpPr>
          <a:xfrm>
            <a:off x="6598773" y="2383638"/>
            <a:ext cx="3959817" cy="749301"/>
            <a:chOff x="0" y="0"/>
            <a:chExt cx="3959815" cy="749300"/>
          </a:xfrm>
        </p:grpSpPr>
        <p:sp>
          <p:nvSpPr>
            <p:cNvPr id="464" name="Rounded Rectangle"/>
            <p:cNvSpPr/>
            <p:nvPr/>
          </p:nvSpPr>
          <p:spPr>
            <a:xfrm>
              <a:off x="0" y="0"/>
              <a:ext cx="3949459"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65" name="object 4"/>
            <p:cNvSpPr txBox="1"/>
            <p:nvPr/>
          </p:nvSpPr>
          <p:spPr>
            <a:xfrm>
              <a:off x="11780" y="209550"/>
              <a:ext cx="3948036"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2. Blood contains metal</a:t>
              </a:r>
            </a:p>
          </p:txBody>
        </p:sp>
      </p:grpSp>
      <p:grpSp>
        <p:nvGrpSpPr>
          <p:cNvPr id="470" name="Group"/>
          <p:cNvGrpSpPr/>
          <p:nvPr/>
        </p:nvGrpSpPr>
        <p:grpSpPr>
          <a:xfrm>
            <a:off x="10794363" y="2383638"/>
            <a:ext cx="2222501" cy="749301"/>
            <a:chOff x="0" y="0"/>
            <a:chExt cx="2222500" cy="749300"/>
          </a:xfrm>
        </p:grpSpPr>
        <p:sp>
          <p:nvSpPr>
            <p:cNvPr id="467" name="Rounded Rectangle"/>
            <p:cNvSpPr/>
            <p:nvPr/>
          </p:nvSpPr>
          <p:spPr>
            <a:xfrm>
              <a:off x="0" y="0"/>
              <a:ext cx="2222500"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468" name="Image" descr="Image"/>
            <p:cNvPicPr>
              <a:picLocks noChangeAspect="1"/>
            </p:cNvPicPr>
            <p:nvPr/>
          </p:nvPicPr>
          <p:blipFill>
            <a:blip r:embed="rId8"/>
            <a:stretch>
              <a:fillRect/>
            </a:stretch>
          </p:blipFill>
          <p:spPr>
            <a:xfrm>
              <a:off x="443022" y="162983"/>
              <a:ext cx="394011" cy="423334"/>
            </a:xfrm>
            <a:prstGeom prst="rect">
              <a:avLst/>
            </a:prstGeom>
            <a:ln w="12700" cap="flat">
              <a:noFill/>
              <a:miter lim="400000"/>
            </a:ln>
            <a:effectLst/>
          </p:spPr>
        </p:pic>
        <p:sp>
          <p:nvSpPr>
            <p:cNvPr id="469" name="object 4"/>
            <p:cNvSpPr txBox="1"/>
            <p:nvPr/>
          </p:nvSpPr>
          <p:spPr>
            <a:xfrm>
              <a:off x="852992" y="209550"/>
              <a:ext cx="1029508"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True</a:t>
              </a:r>
            </a:p>
          </p:txBody>
        </p:sp>
      </p:grpSp>
      <p:sp>
        <p:nvSpPr>
          <p:cNvPr id="471" name="Rounded Rectangle"/>
          <p:cNvSpPr/>
          <p:nvPr/>
        </p:nvSpPr>
        <p:spPr>
          <a:xfrm>
            <a:off x="6397165" y="3434014"/>
            <a:ext cx="4478238" cy="734030"/>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sp>
        <p:nvSpPr>
          <p:cNvPr id="472" name="Rounded Rectangle"/>
          <p:cNvSpPr/>
          <p:nvPr/>
        </p:nvSpPr>
        <p:spPr>
          <a:xfrm>
            <a:off x="11151302" y="3426379"/>
            <a:ext cx="2222501" cy="749301"/>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75" name="Group"/>
          <p:cNvGrpSpPr/>
          <p:nvPr/>
        </p:nvGrpSpPr>
        <p:grpSpPr>
          <a:xfrm>
            <a:off x="6380037" y="3421289"/>
            <a:ext cx="4512493" cy="749301"/>
            <a:chOff x="0" y="0"/>
            <a:chExt cx="4512492" cy="749300"/>
          </a:xfrm>
        </p:grpSpPr>
        <p:sp>
          <p:nvSpPr>
            <p:cNvPr id="473" name="Rounded Rectangle"/>
            <p:cNvSpPr/>
            <p:nvPr/>
          </p:nvSpPr>
          <p:spPr>
            <a:xfrm>
              <a:off x="0" y="0"/>
              <a:ext cx="4512493"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74" name="object 4"/>
            <p:cNvSpPr txBox="1"/>
            <p:nvPr/>
          </p:nvSpPr>
          <p:spPr>
            <a:xfrm>
              <a:off x="11780" y="209550"/>
              <a:ext cx="4495185"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3. Blood is made in the heart</a:t>
              </a:r>
            </a:p>
          </p:txBody>
        </p:sp>
      </p:grpSp>
      <p:grpSp>
        <p:nvGrpSpPr>
          <p:cNvPr id="479" name="Group"/>
          <p:cNvGrpSpPr/>
          <p:nvPr/>
        </p:nvGrpSpPr>
        <p:grpSpPr>
          <a:xfrm>
            <a:off x="11153517" y="3426379"/>
            <a:ext cx="2218071" cy="749301"/>
            <a:chOff x="263049" y="184150"/>
            <a:chExt cx="2218069" cy="749300"/>
          </a:xfrm>
        </p:grpSpPr>
        <p:sp>
          <p:nvSpPr>
            <p:cNvPr id="476" name="Rounded Rectangle"/>
            <p:cNvSpPr/>
            <p:nvPr/>
          </p:nvSpPr>
          <p:spPr>
            <a:xfrm>
              <a:off x="263049" y="184150"/>
              <a:ext cx="2218070" cy="7493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77" name="object 4"/>
            <p:cNvSpPr txBox="1"/>
            <p:nvPr/>
          </p:nvSpPr>
          <p:spPr>
            <a:xfrm>
              <a:off x="1171771" y="393700"/>
              <a:ext cx="1061701"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False</a:t>
              </a:r>
            </a:p>
          </p:txBody>
        </p:sp>
        <p:pic>
          <p:nvPicPr>
            <p:cNvPr id="478" name="Image" descr="Image"/>
            <p:cNvPicPr>
              <a:picLocks noChangeAspect="1"/>
            </p:cNvPicPr>
            <p:nvPr/>
          </p:nvPicPr>
          <p:blipFill>
            <a:blip r:embed="rId7"/>
            <a:stretch>
              <a:fillRect/>
            </a:stretch>
          </p:blipFill>
          <p:spPr>
            <a:xfrm>
              <a:off x="640881" y="314274"/>
              <a:ext cx="500847" cy="489052"/>
            </a:xfrm>
            <a:prstGeom prst="rect">
              <a:avLst/>
            </a:prstGeom>
            <a:ln w="12700" cap="flat">
              <a:noFill/>
              <a:miter lim="400000"/>
            </a:ln>
            <a:effectLst/>
          </p:spPr>
        </p:pic>
      </p:grpSp>
      <p:sp>
        <p:nvSpPr>
          <p:cNvPr id="480" name="Rounded Rectangle"/>
          <p:cNvSpPr/>
          <p:nvPr/>
        </p:nvSpPr>
        <p:spPr>
          <a:xfrm>
            <a:off x="6107039" y="4505555"/>
            <a:ext cx="5284914" cy="1110000"/>
          </a:xfrm>
          <a:prstGeom prst="roundRect">
            <a:avLst>
              <a:gd name="adj" fmla="val 45766"/>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83" name="Group"/>
          <p:cNvGrpSpPr/>
          <p:nvPr/>
        </p:nvGrpSpPr>
        <p:grpSpPr>
          <a:xfrm>
            <a:off x="6086461" y="4504553"/>
            <a:ext cx="5326070" cy="1116941"/>
            <a:chOff x="-368688" y="0"/>
            <a:chExt cx="5326068" cy="1116939"/>
          </a:xfrm>
        </p:grpSpPr>
        <p:sp>
          <p:nvSpPr>
            <p:cNvPr id="481" name="Rounded Rectangle"/>
            <p:cNvSpPr/>
            <p:nvPr/>
          </p:nvSpPr>
          <p:spPr>
            <a:xfrm>
              <a:off x="-368689" y="0"/>
              <a:ext cx="5326070" cy="1116940"/>
            </a:xfrm>
            <a:prstGeom prst="roundRect">
              <a:avLst>
                <a:gd name="adj" fmla="val 45481"/>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82" name="object 4"/>
            <p:cNvSpPr txBox="1"/>
            <p:nvPr/>
          </p:nvSpPr>
          <p:spPr>
            <a:xfrm>
              <a:off x="11780" y="209550"/>
              <a:ext cx="4607699" cy="6604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spcBef>
                  <a:spcPts val="1400"/>
                </a:spcBef>
                <a:defRPr sz="2200" b="1">
                  <a:solidFill>
                    <a:srgbClr val="C40D2E"/>
                  </a:solidFill>
                </a:defRPr>
              </a:lvl1pPr>
            </a:lstStyle>
            <a:p>
              <a:r>
                <a:t>4. The average body contains roughly 9 pints (4.5 litres) of blood</a:t>
              </a:r>
            </a:p>
          </p:txBody>
        </p:sp>
      </p:grpSp>
      <p:sp>
        <p:nvSpPr>
          <p:cNvPr id="484" name="Rounded Rectangle"/>
          <p:cNvSpPr/>
          <p:nvPr/>
        </p:nvSpPr>
        <p:spPr>
          <a:xfrm>
            <a:off x="11708083" y="4688449"/>
            <a:ext cx="2222501" cy="749301"/>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88" name="Group"/>
          <p:cNvGrpSpPr/>
          <p:nvPr/>
        </p:nvGrpSpPr>
        <p:grpSpPr>
          <a:xfrm>
            <a:off x="11708083" y="4683359"/>
            <a:ext cx="2222501" cy="749301"/>
            <a:chOff x="0" y="0"/>
            <a:chExt cx="2222500" cy="749300"/>
          </a:xfrm>
        </p:grpSpPr>
        <p:sp>
          <p:nvSpPr>
            <p:cNvPr id="485" name="Rounded Rectangle"/>
            <p:cNvSpPr/>
            <p:nvPr/>
          </p:nvSpPr>
          <p:spPr>
            <a:xfrm>
              <a:off x="0" y="0"/>
              <a:ext cx="2222500"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486" name="Image" descr="Image"/>
            <p:cNvPicPr>
              <a:picLocks noChangeAspect="1"/>
            </p:cNvPicPr>
            <p:nvPr/>
          </p:nvPicPr>
          <p:blipFill>
            <a:blip r:embed="rId8"/>
            <a:stretch>
              <a:fillRect/>
            </a:stretch>
          </p:blipFill>
          <p:spPr>
            <a:xfrm>
              <a:off x="443022" y="162983"/>
              <a:ext cx="394011" cy="423334"/>
            </a:xfrm>
            <a:prstGeom prst="rect">
              <a:avLst/>
            </a:prstGeom>
            <a:ln w="12700" cap="flat">
              <a:noFill/>
              <a:miter lim="400000"/>
            </a:ln>
            <a:effectLst/>
          </p:spPr>
        </p:pic>
        <p:sp>
          <p:nvSpPr>
            <p:cNvPr id="487" name="object 4"/>
            <p:cNvSpPr txBox="1"/>
            <p:nvPr/>
          </p:nvSpPr>
          <p:spPr>
            <a:xfrm>
              <a:off x="852992" y="209550"/>
              <a:ext cx="1029508"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True</a:t>
              </a:r>
            </a:p>
          </p:txBody>
        </p:sp>
      </p:grpSp>
      <p:sp>
        <p:nvSpPr>
          <p:cNvPr id="489" name="Rounded Rectangle"/>
          <p:cNvSpPr/>
          <p:nvPr/>
        </p:nvSpPr>
        <p:spPr>
          <a:xfrm>
            <a:off x="5878090" y="5953066"/>
            <a:ext cx="5613288" cy="1412901"/>
          </a:xfrm>
          <a:prstGeom prst="roundRect">
            <a:avLst>
              <a:gd name="adj" fmla="val 35954"/>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grpSp>
        <p:nvGrpSpPr>
          <p:cNvPr id="492" name="Group"/>
          <p:cNvGrpSpPr/>
          <p:nvPr/>
        </p:nvGrpSpPr>
        <p:grpSpPr>
          <a:xfrm>
            <a:off x="5857512" y="5952064"/>
            <a:ext cx="5654444" cy="1414905"/>
            <a:chOff x="-697062" y="0"/>
            <a:chExt cx="5654443" cy="1414904"/>
          </a:xfrm>
        </p:grpSpPr>
        <p:sp>
          <p:nvSpPr>
            <p:cNvPr id="490" name="Rounded Rectangle"/>
            <p:cNvSpPr/>
            <p:nvPr/>
          </p:nvSpPr>
          <p:spPr>
            <a:xfrm>
              <a:off x="-697063" y="0"/>
              <a:ext cx="5654444" cy="1414905"/>
            </a:xfrm>
            <a:prstGeom prst="roundRect">
              <a:avLst>
                <a:gd name="adj" fmla="val 35903"/>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sp>
          <p:nvSpPr>
            <p:cNvPr id="491" name="object 4"/>
            <p:cNvSpPr txBox="1"/>
            <p:nvPr/>
          </p:nvSpPr>
          <p:spPr>
            <a:xfrm>
              <a:off x="-384795" y="209550"/>
              <a:ext cx="5079852" cy="9906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spcBef>
                  <a:spcPts val="1400"/>
                </a:spcBef>
                <a:defRPr sz="2200" b="1">
                  <a:solidFill>
                    <a:srgbClr val="C40D2E"/>
                  </a:solidFill>
                </a:defRPr>
              </a:lvl1pPr>
            </a:lstStyle>
            <a:p>
              <a:r>
                <a:t>5. A person’s blood vessels, arranged end-to-end, would stretch the length of the playground – and beyond!</a:t>
              </a:r>
            </a:p>
          </p:txBody>
        </p:sp>
      </p:grpSp>
      <p:sp>
        <p:nvSpPr>
          <p:cNvPr id="493" name="Rounded Rectangle"/>
          <p:cNvSpPr/>
          <p:nvPr/>
        </p:nvSpPr>
        <p:spPr>
          <a:xfrm>
            <a:off x="11807507" y="6287411"/>
            <a:ext cx="2222501" cy="749301"/>
          </a:xfrm>
          <a:prstGeom prst="roundRect">
            <a:avLst>
              <a:gd name="adj" fmla="val 50000"/>
            </a:avLst>
          </a:prstGeom>
          <a:solidFill>
            <a:srgbClr val="C40C2D"/>
          </a:solidFill>
          <a:ln w="12700">
            <a:miter lim="400000"/>
          </a:ln>
        </p:spPr>
        <p:txBody>
          <a:bodyPr lIns="45719" rIns="45719" anchor="ctr"/>
          <a:lstStyle/>
          <a:p>
            <a:pPr algn="ctr" defTabSz="914400">
              <a:spcBef>
                <a:spcPts val="2200"/>
              </a:spcBef>
              <a:defRPr sz="3400" b="1">
                <a:solidFill>
                  <a:srgbClr val="C40D2E"/>
                </a:solidFill>
              </a:defRPr>
            </a:pPr>
            <a:endParaRPr/>
          </a:p>
        </p:txBody>
      </p:sp>
      <p:pic>
        <p:nvPicPr>
          <p:cNvPr id="494" name="Image" descr="Image"/>
          <p:cNvPicPr>
            <a:picLocks noChangeAspect="1"/>
          </p:cNvPicPr>
          <p:nvPr/>
        </p:nvPicPr>
        <p:blipFill>
          <a:blip r:embed="rId9"/>
          <a:stretch>
            <a:fillRect/>
          </a:stretch>
        </p:blipFill>
        <p:spPr>
          <a:xfrm rot="3090417">
            <a:off x="12949626" y="3931570"/>
            <a:ext cx="4355707" cy="3464066"/>
          </a:xfrm>
          <a:prstGeom prst="rect">
            <a:avLst/>
          </a:prstGeom>
          <a:ln w="12700">
            <a:miter lim="400000"/>
          </a:ln>
        </p:spPr>
      </p:pic>
      <p:grpSp>
        <p:nvGrpSpPr>
          <p:cNvPr id="498" name="Group"/>
          <p:cNvGrpSpPr/>
          <p:nvPr/>
        </p:nvGrpSpPr>
        <p:grpSpPr>
          <a:xfrm>
            <a:off x="11807507" y="6277874"/>
            <a:ext cx="2222501" cy="749301"/>
            <a:chOff x="0" y="0"/>
            <a:chExt cx="2222500" cy="749300"/>
          </a:xfrm>
        </p:grpSpPr>
        <p:sp>
          <p:nvSpPr>
            <p:cNvPr id="495" name="Rounded Rectangle"/>
            <p:cNvSpPr/>
            <p:nvPr/>
          </p:nvSpPr>
          <p:spPr>
            <a:xfrm>
              <a:off x="0" y="0"/>
              <a:ext cx="2222500" cy="749300"/>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496" name="Image" descr="Image"/>
            <p:cNvPicPr>
              <a:picLocks noChangeAspect="1"/>
            </p:cNvPicPr>
            <p:nvPr/>
          </p:nvPicPr>
          <p:blipFill>
            <a:blip r:embed="rId8"/>
            <a:stretch>
              <a:fillRect/>
            </a:stretch>
          </p:blipFill>
          <p:spPr>
            <a:xfrm>
              <a:off x="443022" y="162983"/>
              <a:ext cx="394011" cy="423334"/>
            </a:xfrm>
            <a:prstGeom prst="rect">
              <a:avLst/>
            </a:prstGeom>
            <a:ln w="12700" cap="flat">
              <a:noFill/>
              <a:miter lim="400000"/>
            </a:ln>
            <a:effectLst/>
          </p:spPr>
        </p:pic>
        <p:sp>
          <p:nvSpPr>
            <p:cNvPr id="497" name="object 4"/>
            <p:cNvSpPr txBox="1"/>
            <p:nvPr/>
          </p:nvSpPr>
          <p:spPr>
            <a:xfrm>
              <a:off x="852992" y="209550"/>
              <a:ext cx="1029508" cy="330200"/>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True</a:t>
              </a:r>
            </a:p>
          </p:txBody>
        </p:sp>
      </p:grpSp>
      <p:pic>
        <p:nvPicPr>
          <p:cNvPr id="499" name="plasma_cell.png" descr="plasma_cell.png"/>
          <p:cNvPicPr>
            <a:picLocks noChangeAspect="1"/>
          </p:cNvPicPr>
          <p:nvPr/>
        </p:nvPicPr>
        <p:blipFill>
          <a:blip r:embed="rId10"/>
          <a:stretch>
            <a:fillRect/>
          </a:stretch>
        </p:blipFill>
        <p:spPr>
          <a:xfrm>
            <a:off x="13160660" y="-116602"/>
            <a:ext cx="2946401" cy="2641601"/>
          </a:xfrm>
          <a:prstGeom prst="rect">
            <a:avLst/>
          </a:prstGeom>
          <a:ln w="12700">
            <a:miter lim="400000"/>
          </a:ln>
          <a:effectLst>
            <a:outerShdw dist="194090" dir="3092864" rotWithShape="0">
              <a:srgbClr val="000000">
                <a:alpha val="20102"/>
              </a:srgbClr>
            </a:outerShdw>
          </a:effectLst>
        </p:spPr>
      </p:pic>
      <p:pic>
        <p:nvPicPr>
          <p:cNvPr id="500" name="white_cell.png" descr="white_cell.png"/>
          <p:cNvPicPr>
            <a:picLocks noChangeAspect="1"/>
          </p:cNvPicPr>
          <p:nvPr/>
        </p:nvPicPr>
        <p:blipFill>
          <a:blip r:embed="rId11"/>
          <a:stretch>
            <a:fillRect/>
          </a:stretch>
        </p:blipFill>
        <p:spPr>
          <a:xfrm>
            <a:off x="-489695" y="2758169"/>
            <a:ext cx="2387601" cy="2451101"/>
          </a:xfrm>
          <a:prstGeom prst="rect">
            <a:avLst/>
          </a:prstGeom>
          <a:ln w="12700">
            <a:miter lim="400000"/>
          </a:ln>
          <a:effectLst>
            <a:outerShdw dist="194090" dir="3092864" rotWithShape="0">
              <a:srgbClr val="000000">
                <a:alpha val="20102"/>
              </a:srgbClr>
            </a:outerShdw>
          </a:effectLst>
        </p:spPr>
      </p:pic>
      <p:pic>
        <p:nvPicPr>
          <p:cNvPr id="501" name="red_cell.png" descr="red_cell.png"/>
          <p:cNvPicPr>
            <a:picLocks noChangeAspect="1"/>
          </p:cNvPicPr>
          <p:nvPr/>
        </p:nvPicPr>
        <p:blipFill>
          <a:blip r:embed="rId12"/>
          <a:stretch>
            <a:fillRect/>
          </a:stretch>
        </p:blipFill>
        <p:spPr>
          <a:xfrm rot="658389">
            <a:off x="615950" y="5522866"/>
            <a:ext cx="3416300" cy="2273301"/>
          </a:xfrm>
          <a:prstGeom prst="rect">
            <a:avLst/>
          </a:prstGeom>
          <a:ln w="12700">
            <a:miter lim="400000"/>
          </a:ln>
          <a:effectLst>
            <a:outerShdw dist="194090" dir="3092864" rotWithShape="0">
              <a:srgbClr val="000000">
                <a:alpha val="20102"/>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4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4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4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4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4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p:tmAbs val="0"/>
                                  </p:iterate>
                                  <p:childTnLst>
                                    <p:set>
                                      <p:cBhvr>
                                        <p:cTn id="34" fill="hold"/>
                                        <p:tgtEl>
                                          <p:spTgt spid="48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49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p:tmAbs val="0"/>
                                  </p:iterate>
                                  <p:childTnLst>
                                    <p:set>
                                      <p:cBhvr>
                                        <p:cTn id="42" fill="hold"/>
                                        <p:tgtEl>
                                          <p:spTgt spid="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 grpId="0" animBg="1" advAuto="0"/>
      <p:bldP spid="462" grpId="0" animBg="1" advAuto="0"/>
      <p:bldP spid="466" grpId="0" animBg="1" advAuto="0"/>
      <p:bldP spid="470" grpId="0" animBg="1" advAuto="0"/>
      <p:bldP spid="475" grpId="0" animBg="1" advAuto="0"/>
      <p:bldP spid="479" grpId="0" animBg="1" advAuto="0"/>
      <p:bldP spid="483" grpId="0" animBg="1" advAuto="0"/>
      <p:bldP spid="488" grpId="0" animBg="1" advAuto="0"/>
      <p:bldP spid="492" grpId="0" animBg="1" advAuto="0"/>
      <p:bldP spid="498"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 name="Image" descr="Image"/>
          <p:cNvPicPr>
            <a:picLocks noChangeAspect="1"/>
          </p:cNvPicPr>
          <p:nvPr/>
        </p:nvPicPr>
        <p:blipFill>
          <a:blip r:embed="rId2"/>
          <a:stretch>
            <a:fillRect/>
          </a:stretch>
        </p:blipFill>
        <p:spPr>
          <a:xfrm rot="1076268">
            <a:off x="2417809" y="1743518"/>
            <a:ext cx="10826605" cy="9875703"/>
          </a:xfrm>
          <a:prstGeom prst="rect">
            <a:avLst/>
          </a:prstGeom>
          <a:ln w="12700">
            <a:miter lim="400000"/>
          </a:ln>
        </p:spPr>
      </p:pic>
      <p:sp>
        <p:nvSpPr>
          <p:cNvPr id="504"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05"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06"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07"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508" name="Image" descr="Image"/>
          <p:cNvPicPr>
            <a:picLocks noChangeAspect="1"/>
          </p:cNvPicPr>
          <p:nvPr/>
        </p:nvPicPr>
        <p:blipFill>
          <a:blip r:embed="rId3"/>
          <a:stretch>
            <a:fillRect/>
          </a:stretch>
        </p:blipFill>
        <p:spPr>
          <a:xfrm>
            <a:off x="14155463" y="8293099"/>
            <a:ext cx="1820393" cy="508002"/>
          </a:xfrm>
          <a:prstGeom prst="rect">
            <a:avLst/>
          </a:prstGeom>
          <a:ln w="12700">
            <a:miter lim="400000"/>
          </a:ln>
        </p:spPr>
      </p:pic>
      <p:pic>
        <p:nvPicPr>
          <p:cNvPr id="509" name="Image" descr="Image"/>
          <p:cNvPicPr>
            <a:picLocks noChangeAspect="1"/>
          </p:cNvPicPr>
          <p:nvPr/>
        </p:nvPicPr>
        <p:blipFill>
          <a:blip r:embed="rId4"/>
          <a:stretch>
            <a:fillRect/>
          </a:stretch>
        </p:blipFill>
        <p:spPr>
          <a:xfrm>
            <a:off x="-4812539" y="428048"/>
            <a:ext cx="7128752" cy="5177156"/>
          </a:xfrm>
          <a:prstGeom prst="rect">
            <a:avLst/>
          </a:prstGeom>
          <a:ln w="12700">
            <a:miter lim="400000"/>
          </a:ln>
        </p:spPr>
      </p:pic>
      <p:sp>
        <p:nvSpPr>
          <p:cNvPr id="510" name="Learning aim…"/>
          <p:cNvSpPr txBox="1">
            <a:spLocks noGrp="1"/>
          </p:cNvSpPr>
          <p:nvPr>
            <p:ph type="title"/>
          </p:nvPr>
        </p:nvSpPr>
        <p:spPr>
          <a:xfrm>
            <a:off x="1043998" y="994099"/>
            <a:ext cx="14168004" cy="1282966"/>
          </a:xfrm>
          <a:prstGeom prst="rect">
            <a:avLst/>
          </a:prstGeom>
        </p:spPr>
        <p:txBody>
          <a:bodyPr/>
          <a:lstStyle/>
          <a:p>
            <a:pPr algn="ctr"/>
            <a:r>
              <a:t>Learning aim</a:t>
            </a:r>
          </a:p>
          <a:p>
            <a:pPr marR="3386" indent="14393" algn="ctr">
              <a:spcBef>
                <a:spcPts val="0"/>
              </a:spcBef>
              <a:defRPr sz="2000" b="0" spc="-3"/>
            </a:pPr>
            <a:r>
              <a:rPr sz="2400"/>
              <a:t>Can I describe the different components of blood and explain their impact</a:t>
            </a:r>
            <a:br>
              <a:rPr lang="en-GB" sz="2400"/>
            </a:br>
            <a:r>
              <a:rPr sz="2400"/>
              <a:t> on human health?</a:t>
            </a:r>
          </a:p>
        </p:txBody>
      </p:sp>
      <p:sp>
        <p:nvSpPr>
          <p:cNvPr id="51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12"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513"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14"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15"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17" name="Success criteria:"/>
          <p:cNvSpPr txBox="1"/>
          <p:nvPr/>
        </p:nvSpPr>
        <p:spPr>
          <a:xfrm>
            <a:off x="4225639" y="4265943"/>
            <a:ext cx="7804722" cy="423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buClr>
                <a:srgbClr val="F0628E"/>
              </a:buClr>
              <a:buFont typeface="Arial"/>
              <a:defRPr sz="2400" b="1" spc="-60">
                <a:solidFill>
                  <a:srgbClr val="FFFFFF"/>
                </a:solidFill>
              </a:defRPr>
            </a:lvl1pPr>
          </a:lstStyle>
          <a:p>
            <a:r>
              <a:t>Success criteria:</a:t>
            </a:r>
          </a:p>
        </p:txBody>
      </p:sp>
      <p:pic>
        <p:nvPicPr>
          <p:cNvPr id="518" name="Image" descr="Image"/>
          <p:cNvPicPr>
            <a:picLocks noChangeAspect="1"/>
          </p:cNvPicPr>
          <p:nvPr/>
        </p:nvPicPr>
        <p:blipFill>
          <a:blip r:embed="rId5"/>
          <a:stretch>
            <a:fillRect/>
          </a:stretch>
        </p:blipFill>
        <p:spPr>
          <a:xfrm>
            <a:off x="10777466" y="-2843577"/>
            <a:ext cx="7258750" cy="4877461"/>
          </a:xfrm>
          <a:prstGeom prst="rect">
            <a:avLst/>
          </a:prstGeom>
          <a:ln w="12700">
            <a:miter lim="400000"/>
          </a:ln>
        </p:spPr>
      </p:pic>
      <p:grpSp>
        <p:nvGrpSpPr>
          <p:cNvPr id="523" name="Group"/>
          <p:cNvGrpSpPr/>
          <p:nvPr/>
        </p:nvGrpSpPr>
        <p:grpSpPr>
          <a:xfrm>
            <a:off x="4092351" y="4822947"/>
            <a:ext cx="8071298" cy="508001"/>
            <a:chOff x="0" y="0"/>
            <a:chExt cx="8071297" cy="508000"/>
          </a:xfrm>
        </p:grpSpPr>
        <p:grpSp>
          <p:nvGrpSpPr>
            <p:cNvPr id="521" name="Group"/>
            <p:cNvGrpSpPr/>
            <p:nvPr/>
          </p:nvGrpSpPr>
          <p:grpSpPr>
            <a:xfrm>
              <a:off x="0" y="0"/>
              <a:ext cx="531883" cy="508001"/>
              <a:chOff x="0" y="0"/>
              <a:chExt cx="531882" cy="508000"/>
            </a:xfrm>
          </p:grpSpPr>
          <p:sp>
            <p:nvSpPr>
              <p:cNvPr id="519"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520" name="Image" descr="Image"/>
              <p:cNvPicPr>
                <a:picLocks noChangeAspect="1"/>
              </p:cNvPicPr>
              <p:nvPr/>
            </p:nvPicPr>
            <p:blipFill>
              <a:blip r:embed="rId6"/>
              <a:stretch>
                <a:fillRect/>
              </a:stretch>
            </p:blipFill>
            <p:spPr>
              <a:xfrm>
                <a:off x="132378" y="110497"/>
                <a:ext cx="267127" cy="287007"/>
              </a:xfrm>
              <a:prstGeom prst="rect">
                <a:avLst/>
              </a:prstGeom>
              <a:ln w="12700" cap="flat">
                <a:noFill/>
                <a:miter lim="400000"/>
              </a:ln>
              <a:effectLst/>
            </p:spPr>
          </p:pic>
        </p:grpSp>
        <p:sp>
          <p:nvSpPr>
            <p:cNvPr id="522" name="Identify the main components of blood and their different functions."/>
            <p:cNvSpPr txBox="1"/>
            <p:nvPr/>
          </p:nvSpPr>
          <p:spPr>
            <a:xfrm>
              <a:off x="709172" y="80433"/>
              <a:ext cx="7362126" cy="3471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t>Identify the main components of blood and their different functions</a:t>
              </a:r>
            </a:p>
          </p:txBody>
        </p:sp>
      </p:grpSp>
      <p:grpSp>
        <p:nvGrpSpPr>
          <p:cNvPr id="528" name="Group"/>
          <p:cNvGrpSpPr/>
          <p:nvPr/>
        </p:nvGrpSpPr>
        <p:grpSpPr>
          <a:xfrm>
            <a:off x="4092351" y="5517680"/>
            <a:ext cx="8071298" cy="508002"/>
            <a:chOff x="0" y="0"/>
            <a:chExt cx="8071297" cy="508000"/>
          </a:xfrm>
        </p:grpSpPr>
        <p:grpSp>
          <p:nvGrpSpPr>
            <p:cNvPr id="526" name="Group"/>
            <p:cNvGrpSpPr/>
            <p:nvPr/>
          </p:nvGrpSpPr>
          <p:grpSpPr>
            <a:xfrm>
              <a:off x="0" y="0"/>
              <a:ext cx="531883" cy="508001"/>
              <a:chOff x="0" y="0"/>
              <a:chExt cx="531882" cy="508000"/>
            </a:xfrm>
          </p:grpSpPr>
          <p:sp>
            <p:nvSpPr>
              <p:cNvPr id="524"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525" name="Image" descr="Image"/>
              <p:cNvPicPr>
                <a:picLocks noChangeAspect="1"/>
              </p:cNvPicPr>
              <p:nvPr/>
            </p:nvPicPr>
            <p:blipFill>
              <a:blip r:embed="rId6"/>
              <a:stretch>
                <a:fillRect/>
              </a:stretch>
            </p:blipFill>
            <p:spPr>
              <a:xfrm>
                <a:off x="132378" y="110497"/>
                <a:ext cx="267127" cy="287007"/>
              </a:xfrm>
              <a:prstGeom prst="rect">
                <a:avLst/>
              </a:prstGeom>
              <a:ln w="12700" cap="flat">
                <a:noFill/>
                <a:miter lim="400000"/>
              </a:ln>
              <a:effectLst/>
            </p:spPr>
          </p:pic>
        </p:grpSp>
        <p:sp>
          <p:nvSpPr>
            <p:cNvPr id="527" name="Describe the composition of blood using percentages."/>
            <p:cNvSpPr txBox="1"/>
            <p:nvPr/>
          </p:nvSpPr>
          <p:spPr>
            <a:xfrm>
              <a:off x="709172" y="80433"/>
              <a:ext cx="7362126" cy="3471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t>Describe the composition of blood using percentages</a:t>
              </a:r>
            </a:p>
          </p:txBody>
        </p:sp>
      </p:grpSp>
      <p:grpSp>
        <p:nvGrpSpPr>
          <p:cNvPr id="533" name="Group"/>
          <p:cNvGrpSpPr/>
          <p:nvPr/>
        </p:nvGrpSpPr>
        <p:grpSpPr>
          <a:xfrm>
            <a:off x="4092351" y="6220782"/>
            <a:ext cx="7640081" cy="677335"/>
            <a:chOff x="0" y="0"/>
            <a:chExt cx="7640080" cy="677333"/>
          </a:xfrm>
        </p:grpSpPr>
        <p:grpSp>
          <p:nvGrpSpPr>
            <p:cNvPr id="531" name="Group"/>
            <p:cNvGrpSpPr/>
            <p:nvPr/>
          </p:nvGrpSpPr>
          <p:grpSpPr>
            <a:xfrm>
              <a:off x="0" y="39073"/>
              <a:ext cx="531883" cy="508002"/>
              <a:chOff x="0" y="0"/>
              <a:chExt cx="531882" cy="508000"/>
            </a:xfrm>
          </p:grpSpPr>
          <p:sp>
            <p:nvSpPr>
              <p:cNvPr id="529"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a:p>
            </p:txBody>
          </p:sp>
          <p:pic>
            <p:nvPicPr>
              <p:cNvPr id="530" name="Image" descr="Image"/>
              <p:cNvPicPr>
                <a:picLocks noChangeAspect="1"/>
              </p:cNvPicPr>
              <p:nvPr/>
            </p:nvPicPr>
            <p:blipFill>
              <a:blip r:embed="rId6"/>
              <a:stretch>
                <a:fillRect/>
              </a:stretch>
            </p:blipFill>
            <p:spPr>
              <a:xfrm>
                <a:off x="132378" y="110497"/>
                <a:ext cx="267127" cy="287007"/>
              </a:xfrm>
              <a:prstGeom prst="rect">
                <a:avLst/>
              </a:prstGeom>
              <a:ln w="12700" cap="flat">
                <a:noFill/>
                <a:miter lim="400000"/>
              </a:ln>
              <a:effectLst/>
            </p:spPr>
          </p:pic>
        </p:grpSp>
        <p:sp>
          <p:nvSpPr>
            <p:cNvPr id="532" name="Explain how changes in a person’s blood can impact their health and wellbeing and how blood donation can help."/>
            <p:cNvSpPr txBox="1"/>
            <p:nvPr/>
          </p:nvSpPr>
          <p:spPr>
            <a:xfrm>
              <a:off x="709172" y="0"/>
              <a:ext cx="6930909" cy="6773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t>Explain how changes in a person’s blood can impact their health and wellbeing and how blood donation can help</a:t>
              </a: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5" name="Image" descr="Image"/>
          <p:cNvPicPr>
            <a:picLocks noChangeAspect="1"/>
          </p:cNvPicPr>
          <p:nvPr/>
        </p:nvPicPr>
        <p:blipFill>
          <a:blip r:embed="rId3"/>
          <a:stretch>
            <a:fillRect/>
          </a:stretch>
        </p:blipFill>
        <p:spPr>
          <a:xfrm>
            <a:off x="5027638" y="7411708"/>
            <a:ext cx="8004124" cy="5548529"/>
          </a:xfrm>
          <a:prstGeom prst="rect">
            <a:avLst/>
          </a:prstGeom>
          <a:ln w="12700">
            <a:miter lim="400000"/>
          </a:ln>
        </p:spPr>
      </p:pic>
      <p:pic>
        <p:nvPicPr>
          <p:cNvPr id="536" name="Image" descr="Image"/>
          <p:cNvPicPr>
            <a:picLocks noChangeAspect="1"/>
          </p:cNvPicPr>
          <p:nvPr/>
        </p:nvPicPr>
        <p:blipFill>
          <a:blip r:embed="rId4"/>
          <a:stretch>
            <a:fillRect/>
          </a:stretch>
        </p:blipFill>
        <p:spPr>
          <a:xfrm rot="17135997">
            <a:off x="-289353" y="-448970"/>
            <a:ext cx="3295600" cy="2692718"/>
          </a:xfrm>
          <a:prstGeom prst="rect">
            <a:avLst/>
          </a:prstGeom>
          <a:ln w="12700">
            <a:miter lim="400000"/>
          </a:ln>
        </p:spPr>
      </p:pic>
      <p:sp>
        <p:nvSpPr>
          <p:cNvPr id="537"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38"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39"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40"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41"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42"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43"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544" name="Image" descr="Image"/>
          <p:cNvPicPr>
            <a:picLocks noChangeAspect="1"/>
          </p:cNvPicPr>
          <p:nvPr/>
        </p:nvPicPr>
        <p:blipFill>
          <a:blip r:embed="rId5"/>
          <a:stretch>
            <a:fillRect/>
          </a:stretch>
        </p:blipFill>
        <p:spPr>
          <a:xfrm>
            <a:off x="14155463" y="8293099"/>
            <a:ext cx="1820393" cy="508002"/>
          </a:xfrm>
          <a:prstGeom prst="rect">
            <a:avLst/>
          </a:prstGeom>
          <a:ln w="12700">
            <a:miter lim="400000"/>
          </a:ln>
        </p:spPr>
      </p:pic>
      <p:pic>
        <p:nvPicPr>
          <p:cNvPr id="545" name="Image" descr="Image"/>
          <p:cNvPicPr>
            <a:picLocks noChangeAspect="1"/>
          </p:cNvPicPr>
          <p:nvPr/>
        </p:nvPicPr>
        <p:blipFill>
          <a:blip r:embed="rId6"/>
          <a:stretch>
            <a:fillRect/>
          </a:stretch>
        </p:blipFill>
        <p:spPr>
          <a:xfrm>
            <a:off x="0" y="8208433"/>
            <a:ext cx="2539095" cy="677334"/>
          </a:xfrm>
          <a:prstGeom prst="rect">
            <a:avLst/>
          </a:prstGeom>
          <a:ln w="12700">
            <a:miter lim="400000"/>
          </a:ln>
        </p:spPr>
      </p:pic>
      <p:sp>
        <p:nvSpPr>
          <p:cNvPr id="54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47"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548" name="object 3"/>
          <p:cNvSpPr/>
          <p:nvPr/>
        </p:nvSpPr>
        <p:spPr>
          <a:xfrm>
            <a:off x="2703057" y="1862764"/>
            <a:ext cx="10849885" cy="6103061"/>
          </a:xfrm>
          <a:prstGeom prst="rect">
            <a:avLst/>
          </a:prstGeom>
          <a:blipFill>
            <a:blip r:embed="rId7"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45719" rIns="45719"/>
          <a:lstStyle/>
          <a:p>
            <a:pPr algn="ctr" defTabSz="914400">
              <a:spcBef>
                <a:spcPts val="2200"/>
              </a:spcBef>
              <a:defRPr sz="3400" b="1">
                <a:solidFill>
                  <a:srgbClr val="C40D2E"/>
                </a:solidFill>
              </a:defRPr>
            </a:pPr>
            <a:endParaRPr/>
          </a:p>
        </p:txBody>
      </p:sp>
      <p:sp>
        <p:nvSpPr>
          <p:cNvPr id="549" name="What can you see?"/>
          <p:cNvSpPr txBox="1">
            <a:spLocks noGrp="1"/>
          </p:cNvSpPr>
          <p:nvPr>
            <p:ph type="title"/>
          </p:nvPr>
        </p:nvSpPr>
        <p:spPr>
          <a:xfrm>
            <a:off x="1018598" y="994099"/>
            <a:ext cx="14218804" cy="707815"/>
          </a:xfrm>
          <a:prstGeom prst="rect">
            <a:avLst/>
          </a:prstGeom>
        </p:spPr>
        <p:txBody>
          <a:bodyPr/>
          <a:lstStyle>
            <a:lvl1pPr algn="ctr"/>
          </a:lstStyle>
          <a:p>
            <a:r>
              <a:t>What can you see?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1" name="Image" descr="Image"/>
          <p:cNvPicPr>
            <a:picLocks noChangeAspect="1"/>
          </p:cNvPicPr>
          <p:nvPr/>
        </p:nvPicPr>
        <p:blipFill>
          <a:blip r:embed="rId3"/>
          <a:stretch>
            <a:fillRect/>
          </a:stretch>
        </p:blipFill>
        <p:spPr>
          <a:xfrm>
            <a:off x="5027638" y="7411708"/>
            <a:ext cx="8004124" cy="5548529"/>
          </a:xfrm>
          <a:prstGeom prst="rect">
            <a:avLst/>
          </a:prstGeom>
          <a:ln w="12700">
            <a:miter lim="400000"/>
          </a:ln>
        </p:spPr>
      </p:pic>
      <p:pic>
        <p:nvPicPr>
          <p:cNvPr id="552" name="Image" descr="Image"/>
          <p:cNvPicPr>
            <a:picLocks noChangeAspect="1"/>
          </p:cNvPicPr>
          <p:nvPr/>
        </p:nvPicPr>
        <p:blipFill>
          <a:blip r:embed="rId4"/>
          <a:stretch>
            <a:fillRect/>
          </a:stretch>
        </p:blipFill>
        <p:spPr>
          <a:xfrm rot="17135997">
            <a:off x="-289353" y="-448970"/>
            <a:ext cx="3295600" cy="2692718"/>
          </a:xfrm>
          <a:prstGeom prst="rect">
            <a:avLst/>
          </a:prstGeom>
          <a:ln w="12700">
            <a:miter lim="400000"/>
          </a:ln>
        </p:spPr>
      </p:pic>
      <p:sp>
        <p:nvSpPr>
          <p:cNvPr id="553"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4"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5"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6"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7"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8"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59"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560" name="Image" descr="Image"/>
          <p:cNvPicPr>
            <a:picLocks noChangeAspect="1"/>
          </p:cNvPicPr>
          <p:nvPr/>
        </p:nvPicPr>
        <p:blipFill>
          <a:blip r:embed="rId5"/>
          <a:stretch>
            <a:fillRect/>
          </a:stretch>
        </p:blipFill>
        <p:spPr>
          <a:xfrm>
            <a:off x="14155463" y="8293099"/>
            <a:ext cx="1820393" cy="508002"/>
          </a:xfrm>
          <a:prstGeom prst="rect">
            <a:avLst/>
          </a:prstGeom>
          <a:ln w="12700">
            <a:miter lim="400000"/>
          </a:ln>
        </p:spPr>
      </p:pic>
      <p:sp>
        <p:nvSpPr>
          <p:cNvPr id="562"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63"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
        <p:nvSpPr>
          <p:cNvPr id="564" name="object 3"/>
          <p:cNvSpPr/>
          <p:nvPr/>
        </p:nvSpPr>
        <p:spPr>
          <a:xfrm>
            <a:off x="2705100" y="1866294"/>
            <a:ext cx="10845800" cy="6100763"/>
          </a:xfrm>
          <a:prstGeom prst="rect">
            <a:avLst/>
          </a:prstGeom>
          <a:blipFill>
            <a:blip r:embed="rId6"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45719" rIns="45719"/>
          <a:lstStyle/>
          <a:p>
            <a:pPr algn="ctr" defTabSz="914400">
              <a:spcBef>
                <a:spcPts val="2200"/>
              </a:spcBef>
              <a:defRPr sz="3400" b="1">
                <a:solidFill>
                  <a:srgbClr val="C40D2E"/>
                </a:solidFill>
              </a:defRPr>
            </a:pPr>
            <a:endParaRPr/>
          </a:p>
        </p:txBody>
      </p:sp>
      <p:grpSp>
        <p:nvGrpSpPr>
          <p:cNvPr id="568" name="Group"/>
          <p:cNvGrpSpPr/>
          <p:nvPr/>
        </p:nvGrpSpPr>
        <p:grpSpPr>
          <a:xfrm>
            <a:off x="9713306" y="1764470"/>
            <a:ext cx="5486539" cy="2888992"/>
            <a:chOff x="-412954" y="-794113"/>
            <a:chExt cx="5486538" cy="2888991"/>
          </a:xfrm>
        </p:grpSpPr>
        <p:sp>
          <p:nvSpPr>
            <p:cNvPr id="565" name="object 5"/>
            <p:cNvSpPr txBox="1"/>
            <p:nvPr/>
          </p:nvSpPr>
          <p:spPr>
            <a:xfrm>
              <a:off x="3001973" y="1790078"/>
              <a:ext cx="2071611" cy="3048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indent="9525">
                <a:spcBef>
                  <a:spcPts val="1000"/>
                </a:spcBef>
                <a:defRPr sz="2000" b="1" spc="-50">
                  <a:solidFill>
                    <a:srgbClr val="AD0A29"/>
                  </a:solidFill>
                </a:defRPr>
              </a:lvl1pPr>
            </a:lstStyle>
            <a:p>
              <a:r>
                <a:t>White blood cells</a:t>
              </a:r>
            </a:p>
          </p:txBody>
        </p:sp>
        <p:sp>
          <p:nvSpPr>
            <p:cNvPr id="566" name="object 8"/>
            <p:cNvSpPr/>
            <p:nvPr/>
          </p:nvSpPr>
          <p:spPr>
            <a:xfrm>
              <a:off x="-412956" y="1942478"/>
              <a:ext cx="3293306" cy="1"/>
            </a:xfrm>
            <a:prstGeom prst="line">
              <a:avLst/>
            </a:prstGeom>
            <a:noFill/>
            <a:ln w="38100" cap="flat">
              <a:solidFill>
                <a:srgbClr val="AD0A29"/>
              </a:solidFill>
              <a:prstDash val="solid"/>
              <a:round/>
              <a:headEnd type="oval" w="med" len="med"/>
            </a:ln>
            <a:effectLst/>
          </p:spPr>
          <p:txBody>
            <a:bodyPr wrap="square" lIns="45719" tIns="45719" rIns="45719" bIns="45719" numCol="1" anchor="t">
              <a:noAutofit/>
            </a:bodyPr>
            <a:lstStyle/>
            <a:p>
              <a:pPr algn="ctr" defTabSz="914400">
                <a:spcBef>
                  <a:spcPts val="2200"/>
                </a:spcBef>
                <a:defRPr sz="3400" b="1">
                  <a:solidFill>
                    <a:srgbClr val="C40D2E"/>
                  </a:solidFill>
                </a:defRPr>
              </a:pPr>
              <a:endParaRPr/>
            </a:p>
          </p:txBody>
        </p:sp>
        <p:pic>
          <p:nvPicPr>
            <p:cNvPr id="567" name="edcoms_teammargot_whiteblood_artwork@2x.png" descr="edcoms_teammargot_whiteblood_artwork@2x.png"/>
            <p:cNvPicPr>
              <a:picLocks noChangeAspect="1"/>
            </p:cNvPicPr>
            <p:nvPr/>
          </p:nvPicPr>
          <p:blipFill>
            <a:blip r:embed="rId7" cstate="screen">
              <a:alphaModFix amt="99000"/>
              <a:extLst>
                <a:ext uri="{28A0092B-C50C-407E-A947-70E740481C1C}">
                  <a14:useLocalDpi xmlns:a14="http://schemas.microsoft.com/office/drawing/2010/main"/>
                </a:ext>
              </a:extLst>
            </a:blip>
            <a:stretch>
              <a:fillRect/>
            </a:stretch>
          </p:blipFill>
          <p:spPr>
            <a:xfrm>
              <a:off x="3189046" y="-794114"/>
              <a:ext cx="1697466" cy="2486429"/>
            </a:xfrm>
            <a:prstGeom prst="rect">
              <a:avLst/>
            </a:prstGeom>
            <a:ln w="12700" cap="flat">
              <a:noFill/>
              <a:miter lim="400000"/>
            </a:ln>
            <a:effectLst/>
          </p:spPr>
        </p:pic>
      </p:grpSp>
      <p:grpSp>
        <p:nvGrpSpPr>
          <p:cNvPr id="2" name="Group 1"/>
          <p:cNvGrpSpPr/>
          <p:nvPr/>
        </p:nvGrpSpPr>
        <p:grpSpPr>
          <a:xfrm>
            <a:off x="803115" y="1388291"/>
            <a:ext cx="3829930" cy="2854731"/>
            <a:chOff x="803115" y="1388291"/>
            <a:chExt cx="3829930" cy="2854731"/>
          </a:xfrm>
        </p:grpSpPr>
        <p:sp>
          <p:nvSpPr>
            <p:cNvPr id="569" name="object 6"/>
            <p:cNvSpPr txBox="1"/>
            <p:nvPr/>
          </p:nvSpPr>
          <p:spPr>
            <a:xfrm>
              <a:off x="1358447" y="3716681"/>
              <a:ext cx="1047763" cy="3048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indent="9525">
                <a:spcBef>
                  <a:spcPts val="1000"/>
                </a:spcBef>
                <a:defRPr sz="2000" b="1" spc="-50">
                  <a:solidFill>
                    <a:srgbClr val="AD0A29"/>
                  </a:solidFill>
                </a:defRPr>
              </a:lvl1pPr>
            </a:lstStyle>
            <a:p>
              <a:r>
                <a:t>Platelets</a:t>
              </a:r>
            </a:p>
          </p:txBody>
        </p:sp>
        <p:sp>
          <p:nvSpPr>
            <p:cNvPr id="570" name="object 10"/>
            <p:cNvSpPr/>
            <p:nvPr/>
          </p:nvSpPr>
          <p:spPr>
            <a:xfrm>
              <a:off x="2557042" y="3295855"/>
              <a:ext cx="2076003" cy="947167"/>
            </a:xfrm>
            <a:prstGeom prst="line">
              <a:avLst/>
            </a:prstGeom>
            <a:noFill/>
            <a:ln w="38100" cap="flat">
              <a:solidFill>
                <a:srgbClr val="AD0A29"/>
              </a:solidFill>
              <a:prstDash val="solid"/>
              <a:round/>
              <a:tailEnd type="oval" w="med" len="med"/>
            </a:ln>
            <a:effectLst/>
          </p:spPr>
          <p:txBody>
            <a:bodyPr wrap="square" lIns="45719" tIns="45719" rIns="45719" bIns="45719" numCol="1" anchor="t">
              <a:noAutofit/>
            </a:bodyPr>
            <a:lstStyle/>
            <a:p>
              <a:pPr algn="ctr" defTabSz="914400">
                <a:spcBef>
                  <a:spcPts val="2200"/>
                </a:spcBef>
                <a:defRPr sz="3400" b="1">
                  <a:solidFill>
                    <a:srgbClr val="C40D2E"/>
                  </a:solidFill>
                </a:defRPr>
              </a:pPr>
              <a:endParaRPr/>
            </a:p>
          </p:txBody>
        </p:sp>
        <p:pic>
          <p:nvPicPr>
            <p:cNvPr id="571"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3115" y="1388291"/>
              <a:ext cx="2208319" cy="2232480"/>
            </a:xfrm>
            <a:prstGeom prst="rect">
              <a:avLst/>
            </a:prstGeom>
            <a:ln w="12700" cap="flat">
              <a:noFill/>
              <a:miter lim="400000"/>
            </a:ln>
            <a:effectLst/>
          </p:spPr>
        </p:pic>
      </p:grpSp>
      <p:grpSp>
        <p:nvGrpSpPr>
          <p:cNvPr id="576" name="Group"/>
          <p:cNvGrpSpPr/>
          <p:nvPr/>
        </p:nvGrpSpPr>
        <p:grpSpPr>
          <a:xfrm>
            <a:off x="928591" y="4117392"/>
            <a:ext cx="3776752" cy="3028126"/>
            <a:chOff x="-556469" y="1233752"/>
            <a:chExt cx="3776750" cy="3028124"/>
          </a:xfrm>
        </p:grpSpPr>
        <p:sp>
          <p:nvSpPr>
            <p:cNvPr id="573" name="object 7"/>
            <p:cNvSpPr txBox="1"/>
            <p:nvPr/>
          </p:nvSpPr>
          <p:spPr>
            <a:xfrm>
              <a:off x="-556470" y="3957077"/>
              <a:ext cx="1957369" cy="3048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indent="9525">
                <a:spcBef>
                  <a:spcPts val="1000"/>
                </a:spcBef>
                <a:defRPr sz="2000" b="1" spc="-50">
                  <a:solidFill>
                    <a:srgbClr val="AD0A29"/>
                  </a:solidFill>
                </a:defRPr>
              </a:lvl1pPr>
            </a:lstStyle>
            <a:p>
              <a:r>
                <a:t>Red blood cells</a:t>
              </a:r>
            </a:p>
          </p:txBody>
        </p:sp>
        <p:sp>
          <p:nvSpPr>
            <p:cNvPr id="574" name="object 12"/>
            <p:cNvSpPr/>
            <p:nvPr/>
          </p:nvSpPr>
          <p:spPr>
            <a:xfrm>
              <a:off x="1129898" y="2669580"/>
              <a:ext cx="2090383" cy="717890"/>
            </a:xfrm>
            <a:prstGeom prst="line">
              <a:avLst/>
            </a:prstGeom>
            <a:noFill/>
            <a:ln w="38100" cap="flat">
              <a:solidFill>
                <a:srgbClr val="AD0A29"/>
              </a:solidFill>
              <a:prstDash val="solid"/>
              <a:round/>
              <a:tailEnd type="oval" w="med" len="med"/>
            </a:ln>
            <a:effectLst/>
          </p:spPr>
          <p:txBody>
            <a:bodyPr wrap="square" lIns="45719" tIns="45719" rIns="45719" bIns="45719" numCol="1" anchor="t">
              <a:noAutofit/>
            </a:bodyPr>
            <a:lstStyle/>
            <a:p>
              <a:pPr algn="ctr" defTabSz="914400">
                <a:spcBef>
                  <a:spcPts val="2200"/>
                </a:spcBef>
                <a:defRPr sz="3400" b="1">
                  <a:solidFill>
                    <a:srgbClr val="C40D2E"/>
                  </a:solidFill>
                </a:defRPr>
              </a:pPr>
              <a:endParaRPr/>
            </a:p>
          </p:txBody>
        </p:sp>
        <p:pic>
          <p:nvPicPr>
            <p:cNvPr id="575" name="edcoms_teammargot_redblood_artwork@2x.png" descr="edcoms_teammargot_redblood_artwork@2x.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0629" y="1233752"/>
              <a:ext cx="1929587" cy="2650338"/>
            </a:xfrm>
            <a:prstGeom prst="rect">
              <a:avLst/>
            </a:prstGeom>
            <a:ln w="12700" cap="flat">
              <a:noFill/>
              <a:miter lim="400000"/>
            </a:ln>
            <a:effectLst/>
          </p:spPr>
        </p:pic>
      </p:grpSp>
      <p:sp>
        <p:nvSpPr>
          <p:cNvPr id="577" name="What’s blood made of?"/>
          <p:cNvSpPr txBox="1">
            <a:spLocks noGrp="1"/>
          </p:cNvSpPr>
          <p:nvPr>
            <p:ph type="title"/>
          </p:nvPr>
        </p:nvSpPr>
        <p:spPr>
          <a:xfrm>
            <a:off x="1018598" y="994099"/>
            <a:ext cx="14218804" cy="707815"/>
          </a:xfrm>
          <a:prstGeom prst="rect">
            <a:avLst/>
          </a:prstGeom>
        </p:spPr>
        <p:txBody>
          <a:bodyPr/>
          <a:lstStyle>
            <a:lvl1pPr algn="ctr"/>
          </a:lstStyle>
          <a:p>
            <a:r>
              <a:t>What’s blood made of?</a:t>
            </a:r>
          </a:p>
        </p:txBody>
      </p:sp>
      <p:grpSp>
        <p:nvGrpSpPr>
          <p:cNvPr id="581" name="Group"/>
          <p:cNvGrpSpPr/>
          <p:nvPr/>
        </p:nvGrpSpPr>
        <p:grpSpPr>
          <a:xfrm>
            <a:off x="10987984" y="5497969"/>
            <a:ext cx="4609271" cy="2247614"/>
            <a:chOff x="861723" y="642666"/>
            <a:chExt cx="4609269" cy="2247613"/>
          </a:xfrm>
        </p:grpSpPr>
        <p:sp>
          <p:nvSpPr>
            <p:cNvPr id="578" name="object 5"/>
            <p:cNvSpPr txBox="1"/>
            <p:nvPr/>
          </p:nvSpPr>
          <p:spPr>
            <a:xfrm>
              <a:off x="3766225" y="2585479"/>
              <a:ext cx="997433" cy="3048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indent="9525">
                <a:spcBef>
                  <a:spcPts val="1000"/>
                </a:spcBef>
                <a:defRPr sz="2000" b="1" spc="-50">
                  <a:solidFill>
                    <a:srgbClr val="AD0A29"/>
                  </a:solidFill>
                </a:defRPr>
              </a:lvl1pPr>
            </a:lstStyle>
            <a:p>
              <a:r>
                <a:t>Plasma</a:t>
              </a:r>
            </a:p>
          </p:txBody>
        </p:sp>
        <p:sp>
          <p:nvSpPr>
            <p:cNvPr id="579" name="object 8"/>
            <p:cNvSpPr/>
            <p:nvPr/>
          </p:nvSpPr>
          <p:spPr>
            <a:xfrm>
              <a:off x="861723" y="882141"/>
              <a:ext cx="2032538" cy="1"/>
            </a:xfrm>
            <a:prstGeom prst="line">
              <a:avLst/>
            </a:prstGeom>
            <a:noFill/>
            <a:ln w="38100" cap="flat">
              <a:solidFill>
                <a:srgbClr val="AD0A29"/>
              </a:solidFill>
              <a:prstDash val="solid"/>
              <a:round/>
              <a:headEnd type="oval" w="med" len="med"/>
            </a:ln>
            <a:effectLst/>
          </p:spPr>
          <p:txBody>
            <a:bodyPr wrap="square" lIns="45719" tIns="45719" rIns="45719" bIns="45719" numCol="1" anchor="t">
              <a:noAutofit/>
            </a:bodyPr>
            <a:lstStyle/>
            <a:p>
              <a:pPr algn="ctr" defTabSz="914400">
                <a:spcBef>
                  <a:spcPts val="2200"/>
                </a:spcBef>
                <a:defRPr sz="3400" b="1">
                  <a:solidFill>
                    <a:srgbClr val="C40D2E"/>
                  </a:solidFill>
                </a:defRPr>
              </a:pPr>
              <a:endParaRPr/>
            </a:p>
          </p:txBody>
        </p:sp>
        <p:pic>
          <p:nvPicPr>
            <p:cNvPr id="580" name="Image" descr="Image"/>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254624" y="642666"/>
              <a:ext cx="3216370" cy="1895358"/>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afterEffect">
                                  <p:stCondLst>
                                    <p:cond delay="0"/>
                                  </p:stCondLst>
                                  <p:childTnLst>
                                    <p:animScale>
                                      <p:cBhvr>
                                        <p:cTn id="6" dur="1000" fill="hold"/>
                                        <p:tgtEl>
                                          <p:spTgt spid="564"/>
                                        </p:tgtEl>
                                      </p:cBhvr>
                                      <p:by x="89999" y="89999"/>
                                    </p:animScale>
                                  </p:childTnLst>
                                </p:cTn>
                              </p:par>
                            </p:childTnLst>
                          </p:cTn>
                        </p:par>
                        <p:par>
                          <p:cTn id="7" fill="hold">
                            <p:stCondLst>
                              <p:cond delay="1000"/>
                            </p:stCondLst>
                            <p:childTnLst>
                              <p:par>
                                <p:cTn id="8" presetID="1" presetClass="entr" presetSubtype="0" fill="hold" grpId="0" nodeType="afterEffect">
                                  <p:stCondLst>
                                    <p:cond delay="0"/>
                                  </p:stCondLst>
                                  <p:iterate>
                                    <p:tmAbs val="0"/>
                                  </p:iterate>
                                  <p:childTnLst>
                                    <p:set>
                                      <p:cBhvr>
                                        <p:cTn id="9" fill="hold"/>
                                        <p:tgtEl>
                                          <p:spTgt spid="57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iterate>
                                    <p:tmAbs val="0"/>
                                  </p:iterate>
                                  <p:childTnLst>
                                    <p:set>
                                      <p:cBhvr>
                                        <p:cTn id="12" fill="hold"/>
                                        <p:tgtEl>
                                          <p:spTgt spid="568"/>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iterate>
                                    <p:tmAbs val="0"/>
                                  </p:iterate>
                                  <p:childTnLst>
                                    <p:set>
                                      <p:cBhvr>
                                        <p:cTn id="15" fill="hold"/>
                                        <p:tgtEl>
                                          <p:spTgt spid="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advAuto="0"/>
      <p:bldP spid="568" grpId="0" animBg="1" advAuto="0"/>
      <p:bldP spid="576" grpId="0" animBg="1" advAuto="0"/>
      <p:bldP spid="581"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 name="Image" descr="Image"/>
          <p:cNvPicPr>
            <a:picLocks noChangeAspect="1"/>
          </p:cNvPicPr>
          <p:nvPr/>
        </p:nvPicPr>
        <p:blipFill>
          <a:blip r:embed="rId3"/>
          <a:stretch>
            <a:fillRect/>
          </a:stretch>
        </p:blipFill>
        <p:spPr>
          <a:xfrm>
            <a:off x="-2741090" y="5958522"/>
            <a:ext cx="7128752" cy="5177156"/>
          </a:xfrm>
          <a:prstGeom prst="rect">
            <a:avLst/>
          </a:prstGeom>
          <a:ln w="12700">
            <a:miter lim="400000"/>
          </a:ln>
        </p:spPr>
      </p:pic>
      <p:pic>
        <p:nvPicPr>
          <p:cNvPr id="584" name="Image" descr="Image"/>
          <p:cNvPicPr>
            <a:picLocks noChangeAspect="1"/>
          </p:cNvPicPr>
          <p:nvPr/>
        </p:nvPicPr>
        <p:blipFill>
          <a:blip r:embed="rId4"/>
          <a:stretch>
            <a:fillRect/>
          </a:stretch>
        </p:blipFill>
        <p:spPr>
          <a:xfrm>
            <a:off x="9928477" y="-1443467"/>
            <a:ext cx="7258750" cy="4877461"/>
          </a:xfrm>
          <a:prstGeom prst="rect">
            <a:avLst/>
          </a:prstGeom>
          <a:ln w="12700">
            <a:miter lim="400000"/>
          </a:ln>
        </p:spPr>
      </p:pic>
      <p:sp>
        <p:nvSpPr>
          <p:cNvPr id="585"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86"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87"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88"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89"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590" name="edcoms_teammargot_redblood_artwork@2x.png" descr="edcoms_teammargot_redblood_artwork@2x.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2768" y="2057298"/>
            <a:ext cx="4355594" cy="5982525"/>
          </a:xfrm>
          <a:prstGeom prst="rect">
            <a:avLst/>
          </a:prstGeom>
          <a:ln w="12700">
            <a:miter lim="400000"/>
          </a:ln>
        </p:spPr>
      </p:pic>
      <p:sp>
        <p:nvSpPr>
          <p:cNvPr id="591"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2"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3" name="object 15"/>
          <p:cNvSpPr txBox="1"/>
          <p:nvPr/>
        </p:nvSpPr>
        <p:spPr>
          <a:xfrm>
            <a:off x="1018598" y="994099"/>
            <a:ext cx="5384311" cy="1477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R="3386" indent="12700">
              <a:spcBef>
                <a:spcPts val="2000"/>
              </a:spcBef>
              <a:defRPr sz="4400" b="1">
                <a:solidFill>
                  <a:srgbClr val="C40C2D"/>
                </a:solidFill>
              </a:defRPr>
            </a:lvl1pPr>
          </a:lstStyle>
          <a:p>
            <a:r>
              <a:t>Red blood cells</a:t>
            </a:r>
          </a:p>
        </p:txBody>
      </p:sp>
      <p:pic>
        <p:nvPicPr>
          <p:cNvPr id="594"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59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97"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sp>
        <p:nvSpPr>
          <p:cNvPr id="598" name="“I deliver oxygen around your body and take away waste”"/>
          <p:cNvSpPr txBox="1">
            <a:spLocks noGrp="1"/>
          </p:cNvSpPr>
          <p:nvPr>
            <p:ph type="body" sz="quarter" idx="1"/>
          </p:nvPr>
        </p:nvSpPr>
        <p:spPr>
          <a:xfrm>
            <a:off x="6360489" y="3456009"/>
            <a:ext cx="4271187" cy="2920578"/>
          </a:xfrm>
          <a:prstGeom prst="rect">
            <a:avLst/>
          </a:prstGeom>
        </p:spPr>
        <p:txBody>
          <a:bodyPr/>
          <a:lstStyle>
            <a:lvl1pPr marR="0" indent="0" algn="ctr">
              <a:spcBef>
                <a:spcPts val="2000"/>
              </a:spcBef>
              <a:buClr>
                <a:srgbClr val="F0628E"/>
              </a:buClr>
              <a:buFont typeface="Arial"/>
              <a:defRPr sz="4400" spc="0"/>
            </a:lvl1pPr>
          </a:lstStyle>
          <a:p>
            <a:r>
              <a:t>“I deliver oxygen around your body and take away waste”</a:t>
            </a:r>
          </a:p>
        </p:txBody>
      </p:sp>
      <p:pic>
        <p:nvPicPr>
          <p:cNvPr id="599" name="red_cell.png" descr="red_cell.png"/>
          <p:cNvPicPr>
            <a:picLocks noChangeAspect="1"/>
          </p:cNvPicPr>
          <p:nvPr/>
        </p:nvPicPr>
        <p:blipFill>
          <a:blip r:embed="rId7"/>
          <a:stretch>
            <a:fillRect/>
          </a:stretch>
        </p:blipFill>
        <p:spPr>
          <a:xfrm rot="658389">
            <a:off x="5797550" y="392066"/>
            <a:ext cx="3416300" cy="2273301"/>
          </a:xfrm>
          <a:prstGeom prst="rect">
            <a:avLst/>
          </a:prstGeom>
          <a:ln w="12700">
            <a:miter lim="400000"/>
          </a:ln>
          <a:effectLst>
            <a:outerShdw dist="194090" dir="3092864" rotWithShape="0">
              <a:srgbClr val="000000">
                <a:alpha val="20102"/>
              </a:srgbClr>
            </a:outerShdw>
          </a:effectLst>
        </p:spPr>
      </p:pic>
      <p:pic>
        <p:nvPicPr>
          <p:cNvPr id="600" name="red_cell.png" descr="red_cell.png"/>
          <p:cNvPicPr>
            <a:picLocks noChangeAspect="1"/>
          </p:cNvPicPr>
          <p:nvPr/>
        </p:nvPicPr>
        <p:blipFill>
          <a:blip r:embed="rId7"/>
          <a:stretch>
            <a:fillRect/>
          </a:stretch>
        </p:blipFill>
        <p:spPr>
          <a:xfrm rot="20251798">
            <a:off x="10372931" y="1141366"/>
            <a:ext cx="3416301" cy="2273301"/>
          </a:xfrm>
          <a:prstGeom prst="rect">
            <a:avLst/>
          </a:prstGeom>
          <a:ln w="12700">
            <a:miter lim="400000"/>
          </a:ln>
          <a:effectLst>
            <a:outerShdw dist="194090" dir="3092864" rotWithShape="0">
              <a:srgbClr val="000000">
                <a:alpha val="20102"/>
              </a:srgbClr>
            </a:outerShdw>
          </a:effectLst>
        </p:spPr>
      </p:pic>
      <p:pic>
        <p:nvPicPr>
          <p:cNvPr id="601" name="red_cell.png" descr="red_cell.png"/>
          <p:cNvPicPr>
            <a:picLocks noChangeAspect="1"/>
          </p:cNvPicPr>
          <p:nvPr/>
        </p:nvPicPr>
        <p:blipFill>
          <a:blip r:embed="rId7"/>
          <a:stretch>
            <a:fillRect/>
          </a:stretch>
        </p:blipFill>
        <p:spPr>
          <a:xfrm rot="1078698">
            <a:off x="9205683" y="6991427"/>
            <a:ext cx="3416301" cy="2273301"/>
          </a:xfrm>
          <a:prstGeom prst="rect">
            <a:avLst/>
          </a:prstGeom>
          <a:ln w="12700">
            <a:miter lim="400000"/>
          </a:ln>
          <a:effectLst>
            <a:outerShdw dist="194090" dir="3092864" rotWithShape="0">
              <a:srgbClr val="000000">
                <a:alpha val="20102"/>
              </a:srgbClr>
            </a:outerShdw>
          </a:effectLst>
        </p:spPr>
      </p:pic>
      <p:pic>
        <p:nvPicPr>
          <p:cNvPr id="602" name="red_cell.png" descr="red_cell.png"/>
          <p:cNvPicPr>
            <a:picLocks noChangeAspect="1"/>
          </p:cNvPicPr>
          <p:nvPr/>
        </p:nvPicPr>
        <p:blipFill>
          <a:blip r:embed="rId7"/>
          <a:stretch>
            <a:fillRect/>
          </a:stretch>
        </p:blipFill>
        <p:spPr>
          <a:xfrm rot="1243451">
            <a:off x="14126536" y="-250053"/>
            <a:ext cx="3416301" cy="2273301"/>
          </a:xfrm>
          <a:prstGeom prst="rect">
            <a:avLst/>
          </a:prstGeom>
          <a:ln w="12700">
            <a:miter lim="400000"/>
          </a:ln>
          <a:effectLst>
            <a:outerShdw dist="194090" dir="3092864" rotWithShape="0">
              <a:srgbClr val="000000">
                <a:alpha val="20102"/>
              </a:srgbClr>
            </a:outerShdw>
          </a:effectLst>
        </p:spPr>
      </p:pic>
      <p:pic>
        <p:nvPicPr>
          <p:cNvPr id="603" name="red_cell.png" descr="red_cell.png"/>
          <p:cNvPicPr>
            <a:picLocks noChangeAspect="1"/>
          </p:cNvPicPr>
          <p:nvPr/>
        </p:nvPicPr>
        <p:blipFill>
          <a:blip r:embed="rId7"/>
          <a:stretch>
            <a:fillRect/>
          </a:stretch>
        </p:blipFill>
        <p:spPr>
          <a:xfrm rot="14407081">
            <a:off x="12578029" y="4522501"/>
            <a:ext cx="3416301" cy="2273301"/>
          </a:xfrm>
          <a:prstGeom prst="rect">
            <a:avLst/>
          </a:prstGeom>
          <a:ln w="12700">
            <a:miter lim="400000"/>
          </a:ln>
          <a:effectLst>
            <a:outerShdw dist="194090" dir="3092864" rotWithShape="0">
              <a:srgbClr val="000000">
                <a:alpha val="20102"/>
              </a:srgbClr>
            </a:outerShdw>
          </a:effectLst>
        </p:spPr>
      </p:pic>
      <p:pic>
        <p:nvPicPr>
          <p:cNvPr id="604" name="red_cell.png" descr="red_cell.png"/>
          <p:cNvPicPr>
            <a:picLocks noChangeAspect="1"/>
          </p:cNvPicPr>
          <p:nvPr/>
        </p:nvPicPr>
        <p:blipFill>
          <a:blip r:embed="rId7"/>
          <a:stretch>
            <a:fillRect/>
          </a:stretch>
        </p:blipFill>
        <p:spPr>
          <a:xfrm rot="1243451">
            <a:off x="-884864" y="5401447"/>
            <a:ext cx="3416301" cy="2273301"/>
          </a:xfrm>
          <a:prstGeom prst="rect">
            <a:avLst/>
          </a:prstGeom>
          <a:ln w="12700">
            <a:miter lim="400000"/>
          </a:ln>
          <a:effectLst>
            <a:outerShdw dist="194090" dir="3092864" rotWithShape="0">
              <a:srgbClr val="000000">
                <a:alpha val="20102"/>
              </a:srgbClr>
            </a:outerShdw>
          </a:effectLst>
        </p:spPr>
      </p:pic>
      <p:pic>
        <p:nvPicPr>
          <p:cNvPr id="24" name="Image" descr="Image"/>
          <p:cNvPicPr>
            <a:picLocks noChangeAspect="1"/>
          </p:cNvPicPr>
          <p:nvPr/>
        </p:nvPicPr>
        <p:blipFill rotWithShape="1">
          <a:blip r:embed="rId8"/>
          <a:srcRect r="55891"/>
          <a:stretch/>
        </p:blipFill>
        <p:spPr>
          <a:xfrm>
            <a:off x="0" y="8208433"/>
            <a:ext cx="1119963" cy="677334"/>
          </a:xfrm>
          <a:prstGeom prst="rect">
            <a:avLst/>
          </a:prstGeom>
          <a:ln w="12700">
            <a:miter lim="400000"/>
          </a:ln>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110" y="8324925"/>
            <a:ext cx="1866997" cy="56084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path" presetSubtype="0" decel="50000" fill="hold" nodeType="afterEffect">
                                  <p:stCondLst>
                                    <p:cond delay="0"/>
                                  </p:stCondLst>
                                  <p:childTnLst>
                                    <p:animMotion origin="layout" path="M 0.000000 0.000000 L 0.438799 0.000000" pathEditMode="relative">
                                      <p:cBhvr>
                                        <p:cTn id="6" dur="1000" fill="hold"/>
                                        <p:tgtEl>
                                          <p:spTgt spid="590"/>
                                        </p:tgtEl>
                                        <p:attrNameLst>
                                          <p:attrName>ppt_x</p:attrName>
                                          <p:attrName>ppt_y</p:attrName>
                                        </p:attrNameLst>
                                      </p:cBhvr>
                                    </p:animMotion>
                                  </p:childTnLst>
                                </p:cTn>
                              </p:par>
                            </p:childTnLst>
                          </p:cTn>
                        </p:par>
                        <p:par>
                          <p:cTn id="7" fill="hold">
                            <p:stCondLst>
                              <p:cond delay="1000"/>
                            </p:stCondLst>
                            <p:childTnLst>
                              <p:par>
                                <p:cTn id="8" presetID="1" presetClass="entr" presetSubtype="0" fill="hold" grpId="0" nodeType="afterEffect">
                                  <p:stCondLst>
                                    <p:cond delay="500"/>
                                  </p:stCondLst>
                                  <p:iterate>
                                    <p:tmAbs val="0"/>
                                  </p:iterate>
                                  <p:childTnLst>
                                    <p:set>
                                      <p:cBhvr>
                                        <p:cTn id="9" fill="hold"/>
                                        <p:tgtEl>
                                          <p:spTgt spid="5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 name="Image" descr="Image"/>
          <p:cNvPicPr>
            <a:picLocks noChangeAspect="1"/>
          </p:cNvPicPr>
          <p:nvPr/>
        </p:nvPicPr>
        <p:blipFill>
          <a:blip r:embed="rId3"/>
          <a:stretch>
            <a:fillRect/>
          </a:stretch>
        </p:blipFill>
        <p:spPr>
          <a:xfrm rot="1006959">
            <a:off x="8459982" y="-750939"/>
            <a:ext cx="5169714" cy="3243137"/>
          </a:xfrm>
          <a:prstGeom prst="rect">
            <a:avLst/>
          </a:prstGeom>
          <a:ln w="12700">
            <a:miter lim="400000"/>
          </a:ln>
        </p:spPr>
      </p:pic>
      <p:pic>
        <p:nvPicPr>
          <p:cNvPr id="607" name="Image" descr="Image"/>
          <p:cNvPicPr>
            <a:picLocks noChangeAspect="1"/>
          </p:cNvPicPr>
          <p:nvPr/>
        </p:nvPicPr>
        <p:blipFill>
          <a:blip r:embed="rId4"/>
          <a:stretch>
            <a:fillRect/>
          </a:stretch>
        </p:blipFill>
        <p:spPr>
          <a:xfrm>
            <a:off x="5829357" y="7888168"/>
            <a:ext cx="1215286" cy="1293731"/>
          </a:xfrm>
          <a:prstGeom prst="rect">
            <a:avLst/>
          </a:prstGeom>
          <a:ln w="12700">
            <a:miter lim="400000"/>
          </a:ln>
        </p:spPr>
      </p:pic>
      <p:pic>
        <p:nvPicPr>
          <p:cNvPr id="608" name="Image" descr="Image"/>
          <p:cNvPicPr>
            <a:picLocks noChangeAspect="1"/>
          </p:cNvPicPr>
          <p:nvPr/>
        </p:nvPicPr>
        <p:blipFill>
          <a:blip r:embed="rId5"/>
          <a:stretch>
            <a:fillRect/>
          </a:stretch>
        </p:blipFill>
        <p:spPr>
          <a:xfrm rot="5412521">
            <a:off x="-2557267" y="3203510"/>
            <a:ext cx="4897146" cy="3940202"/>
          </a:xfrm>
          <a:prstGeom prst="rect">
            <a:avLst/>
          </a:prstGeom>
          <a:ln w="12700">
            <a:miter lim="400000"/>
          </a:ln>
        </p:spPr>
      </p:pic>
      <p:pic>
        <p:nvPicPr>
          <p:cNvPr id="609"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61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12"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613" name="Circle"/>
          <p:cNvSpPr/>
          <p:nvPr/>
        </p:nvSpPr>
        <p:spPr>
          <a:xfrm>
            <a:off x="7590172" y="826113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4"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5" name="Circle"/>
          <p:cNvSpPr/>
          <p:nvPr/>
        </p:nvSpPr>
        <p:spPr>
          <a:xfrm>
            <a:off x="11915551" y="839532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6"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7"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8"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9"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20" name="“I hunt down germs and protect you from disease”"/>
          <p:cNvSpPr txBox="1">
            <a:spLocks noGrp="1"/>
          </p:cNvSpPr>
          <p:nvPr>
            <p:ph type="body" sz="quarter" idx="1"/>
          </p:nvPr>
        </p:nvSpPr>
        <p:spPr>
          <a:xfrm>
            <a:off x="2177782" y="2551241"/>
            <a:ext cx="4771153" cy="2509013"/>
          </a:xfrm>
          <a:prstGeom prst="rect">
            <a:avLst/>
          </a:prstGeom>
        </p:spPr>
        <p:txBody>
          <a:bodyPr/>
          <a:lstStyle>
            <a:lvl1pPr marR="0" indent="0" algn="ctr">
              <a:spcBef>
                <a:spcPts val="2000"/>
              </a:spcBef>
              <a:buClr>
                <a:srgbClr val="F0628E"/>
              </a:buClr>
              <a:buFont typeface="Arial"/>
              <a:defRPr sz="4400" spc="0"/>
            </a:lvl1pPr>
          </a:lstStyle>
          <a:p>
            <a:r>
              <a:t>“I hunt down germs and protect you from disease”</a:t>
            </a:r>
          </a:p>
        </p:txBody>
      </p:sp>
      <p:pic>
        <p:nvPicPr>
          <p:cNvPr id="621" name="edcoms_teammargot_whiteblood_artwork@2x.png" descr="edcoms_teammargot_whiteblood_artwork@2x.png"/>
          <p:cNvPicPr>
            <a:picLocks noChangeAspect="1"/>
          </p:cNvPicPr>
          <p:nvPr/>
        </p:nvPicPr>
        <p:blipFill>
          <a:blip r:embed="rId7" cstate="screen">
            <a:alphaModFix amt="99000"/>
            <a:extLst>
              <a:ext uri="{28A0092B-C50C-407E-A947-70E740481C1C}">
                <a14:useLocalDpi xmlns:a14="http://schemas.microsoft.com/office/drawing/2010/main"/>
              </a:ext>
            </a:extLst>
          </a:blip>
          <a:stretch>
            <a:fillRect/>
          </a:stretch>
        </p:blipFill>
        <p:spPr>
          <a:xfrm>
            <a:off x="7446400" y="2678226"/>
            <a:ext cx="3553557" cy="5205210"/>
          </a:xfrm>
          <a:prstGeom prst="rect">
            <a:avLst/>
          </a:prstGeom>
          <a:ln w="12700">
            <a:miter lim="400000"/>
          </a:ln>
        </p:spPr>
      </p:pic>
      <p:sp>
        <p:nvSpPr>
          <p:cNvPr id="622" name="object 15"/>
          <p:cNvSpPr txBox="1"/>
          <p:nvPr/>
        </p:nvSpPr>
        <p:spPr>
          <a:xfrm>
            <a:off x="1018598" y="994099"/>
            <a:ext cx="5384311" cy="1477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indent="12700">
              <a:spcBef>
                <a:spcPts val="2000"/>
              </a:spcBef>
              <a:defRPr sz="4400" b="1">
                <a:solidFill>
                  <a:srgbClr val="C40C2D"/>
                </a:solidFill>
              </a:defRPr>
            </a:lvl1pPr>
          </a:lstStyle>
          <a:p>
            <a:r>
              <a:t>White blood cells</a:t>
            </a:r>
          </a:p>
        </p:txBody>
      </p:sp>
      <p:sp>
        <p:nvSpPr>
          <p:cNvPr id="623" name="Text"/>
          <p:cNvSpPr txBox="1"/>
          <p:nvPr/>
        </p:nvSpPr>
        <p:spPr>
          <a:xfrm>
            <a:off x="8059508" y="8412988"/>
            <a:ext cx="136984" cy="244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indent="25400" algn="ctr">
              <a:lnSpc>
                <a:spcPts val="2000"/>
              </a:lnSpc>
              <a:defRPr sz="1400" b="1">
                <a:solidFill>
                  <a:srgbClr val="D80C33"/>
                </a:solidFill>
              </a:defRPr>
            </a:pPr>
            <a:fld id="{86CB4B4D-7CA3-9044-876B-883B54F8677D}" type="slidenum">
              <a:rPr/>
              <a:t>13</a:t>
            </a:fld>
            <a:r>
              <a:t>￼</a:t>
            </a:r>
          </a:p>
        </p:txBody>
      </p:sp>
      <p:pic>
        <p:nvPicPr>
          <p:cNvPr id="624" name="white_cell.png" descr="white_cell.png"/>
          <p:cNvPicPr>
            <a:picLocks noChangeAspect="1"/>
          </p:cNvPicPr>
          <p:nvPr/>
        </p:nvPicPr>
        <p:blipFill>
          <a:blip r:embed="rId8"/>
          <a:stretch>
            <a:fillRect/>
          </a:stretch>
        </p:blipFill>
        <p:spPr>
          <a:xfrm rot="18729774">
            <a:off x="7154805" y="370569"/>
            <a:ext cx="2387601" cy="2451101"/>
          </a:xfrm>
          <a:prstGeom prst="rect">
            <a:avLst/>
          </a:prstGeom>
          <a:ln w="12700">
            <a:miter lim="400000"/>
          </a:ln>
          <a:effectLst>
            <a:outerShdw dist="194090" dir="3092864" rotWithShape="0">
              <a:srgbClr val="000000">
                <a:alpha val="20102"/>
              </a:srgbClr>
            </a:outerShdw>
          </a:effectLst>
        </p:spPr>
      </p:pic>
      <p:pic>
        <p:nvPicPr>
          <p:cNvPr id="625" name="white_cell.png" descr="white_cell.png"/>
          <p:cNvPicPr>
            <a:picLocks noChangeAspect="1"/>
          </p:cNvPicPr>
          <p:nvPr/>
        </p:nvPicPr>
        <p:blipFill>
          <a:blip r:embed="rId8"/>
          <a:stretch>
            <a:fillRect/>
          </a:stretch>
        </p:blipFill>
        <p:spPr>
          <a:xfrm rot="3212944">
            <a:off x="11694901" y="5653769"/>
            <a:ext cx="2387601" cy="2451101"/>
          </a:xfrm>
          <a:prstGeom prst="rect">
            <a:avLst/>
          </a:prstGeom>
          <a:ln w="12700">
            <a:miter lim="400000"/>
          </a:ln>
          <a:effectLst>
            <a:outerShdw dist="194090" dir="3092864" rotWithShape="0">
              <a:srgbClr val="000000">
                <a:alpha val="20102"/>
              </a:srgbClr>
            </a:outerShdw>
          </a:effectLst>
        </p:spPr>
      </p:pic>
      <p:pic>
        <p:nvPicPr>
          <p:cNvPr id="626" name="white_cell.png" descr="white_cell.png"/>
          <p:cNvPicPr>
            <a:picLocks noChangeAspect="1"/>
          </p:cNvPicPr>
          <p:nvPr/>
        </p:nvPicPr>
        <p:blipFill>
          <a:blip r:embed="rId8"/>
          <a:stretch>
            <a:fillRect/>
          </a:stretch>
        </p:blipFill>
        <p:spPr>
          <a:xfrm rot="2418290">
            <a:off x="3024132" y="7099086"/>
            <a:ext cx="2387601" cy="2451101"/>
          </a:xfrm>
          <a:prstGeom prst="rect">
            <a:avLst/>
          </a:prstGeom>
          <a:ln w="12700">
            <a:miter lim="400000"/>
          </a:ln>
          <a:effectLst>
            <a:outerShdw dist="194090" dir="3092864" rotWithShape="0">
              <a:srgbClr val="000000">
                <a:alpha val="20102"/>
              </a:srgbClr>
            </a:outerShdw>
          </a:effectLst>
        </p:spPr>
      </p:pic>
      <p:pic>
        <p:nvPicPr>
          <p:cNvPr id="627" name="white_cell.png" descr="white_cell.png"/>
          <p:cNvPicPr>
            <a:picLocks noChangeAspect="1"/>
          </p:cNvPicPr>
          <p:nvPr/>
        </p:nvPicPr>
        <p:blipFill>
          <a:blip r:embed="rId8"/>
          <a:stretch>
            <a:fillRect/>
          </a:stretch>
        </p:blipFill>
        <p:spPr>
          <a:xfrm rot="5027117">
            <a:off x="-861067" y="3057670"/>
            <a:ext cx="2387601" cy="2451101"/>
          </a:xfrm>
          <a:prstGeom prst="rect">
            <a:avLst/>
          </a:prstGeom>
          <a:ln w="12700">
            <a:miter lim="400000"/>
          </a:ln>
          <a:effectLst>
            <a:outerShdw dist="194090" dir="3092864" rotWithShape="0">
              <a:srgbClr val="000000">
                <a:alpha val="20102"/>
              </a:srgbClr>
            </a:outerShdw>
          </a:effectLst>
        </p:spPr>
      </p:pic>
      <p:pic>
        <p:nvPicPr>
          <p:cNvPr id="628" name="white_cell.png" descr="white_cell.png"/>
          <p:cNvPicPr>
            <a:picLocks noChangeAspect="1"/>
          </p:cNvPicPr>
          <p:nvPr/>
        </p:nvPicPr>
        <p:blipFill>
          <a:blip r:embed="rId8"/>
          <a:stretch>
            <a:fillRect/>
          </a:stretch>
        </p:blipFill>
        <p:spPr>
          <a:xfrm rot="543144">
            <a:off x="13365106" y="1518807"/>
            <a:ext cx="2387601" cy="2451101"/>
          </a:xfrm>
          <a:prstGeom prst="rect">
            <a:avLst/>
          </a:prstGeom>
          <a:ln w="12700">
            <a:miter lim="400000"/>
          </a:ln>
          <a:effectLst>
            <a:outerShdw dist="194090" dir="3092864" rotWithShape="0">
              <a:srgbClr val="000000">
                <a:alpha val="20102"/>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iterate>
                                    <p:tmAbs val="0"/>
                                  </p:iterate>
                                  <p:childTnLst>
                                    <p:set>
                                      <p:cBhvr>
                                        <p:cTn id="6" fill="hold"/>
                                        <p:tgtEl>
                                          <p:spTgt spid="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0" name="Image" descr="Image"/>
          <p:cNvPicPr>
            <a:picLocks noChangeAspect="1"/>
          </p:cNvPicPr>
          <p:nvPr/>
        </p:nvPicPr>
        <p:blipFill>
          <a:blip r:embed="rId3"/>
          <a:stretch>
            <a:fillRect/>
          </a:stretch>
        </p:blipFill>
        <p:spPr>
          <a:xfrm>
            <a:off x="13892237" y="2314295"/>
            <a:ext cx="955508" cy="1017184"/>
          </a:xfrm>
          <a:prstGeom prst="rect">
            <a:avLst/>
          </a:prstGeom>
          <a:ln w="12700">
            <a:miter lim="400000"/>
          </a:ln>
        </p:spPr>
      </p:pic>
      <p:pic>
        <p:nvPicPr>
          <p:cNvPr id="631" name="Image" descr="Image"/>
          <p:cNvPicPr>
            <a:picLocks noChangeAspect="1"/>
          </p:cNvPicPr>
          <p:nvPr/>
        </p:nvPicPr>
        <p:blipFill>
          <a:blip r:embed="rId4"/>
          <a:stretch>
            <a:fillRect/>
          </a:stretch>
        </p:blipFill>
        <p:spPr>
          <a:xfrm rot="20354861">
            <a:off x="5375401" y="-1593315"/>
            <a:ext cx="7128752" cy="5177156"/>
          </a:xfrm>
          <a:prstGeom prst="rect">
            <a:avLst/>
          </a:prstGeom>
          <a:ln w="12700">
            <a:miter lim="400000"/>
          </a:ln>
        </p:spPr>
      </p:pic>
      <p:pic>
        <p:nvPicPr>
          <p:cNvPr id="632" name="Image" descr="Image"/>
          <p:cNvPicPr>
            <a:picLocks noChangeAspect="1"/>
          </p:cNvPicPr>
          <p:nvPr/>
        </p:nvPicPr>
        <p:blipFill>
          <a:blip r:embed="rId5"/>
          <a:stretch>
            <a:fillRect/>
          </a:stretch>
        </p:blipFill>
        <p:spPr>
          <a:xfrm rot="684490">
            <a:off x="-256200" y="1873859"/>
            <a:ext cx="3051494" cy="3741942"/>
          </a:xfrm>
          <a:prstGeom prst="rect">
            <a:avLst/>
          </a:prstGeom>
          <a:ln w="12700">
            <a:miter lim="400000"/>
          </a:ln>
        </p:spPr>
      </p:pic>
      <p:pic>
        <p:nvPicPr>
          <p:cNvPr id="633"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63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36" name="Slide Number"/>
          <p:cNvSpPr txBox="1">
            <a:spLocks noGrp="1"/>
          </p:cNvSpPr>
          <p:nvPr>
            <p:ph type="sldNum" sz="quarter" idx="2"/>
          </p:nvPr>
        </p:nvSpPr>
        <p:spPr>
          <a:xfrm>
            <a:off x="8059508"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637"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38" name="Circle"/>
          <p:cNvSpPr/>
          <p:nvPr/>
        </p:nvSpPr>
        <p:spPr>
          <a:xfrm>
            <a:off x="3279066" y="83264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39"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0" name="Circle"/>
          <p:cNvSpPr/>
          <p:nvPr/>
        </p:nvSpPr>
        <p:spPr>
          <a:xfrm>
            <a:off x="5493662" y="878253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1" name="Circle"/>
          <p:cNvSpPr/>
          <p:nvPr/>
        </p:nvSpPr>
        <p:spPr>
          <a:xfrm>
            <a:off x="4211642"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2" name="Circle"/>
          <p:cNvSpPr/>
          <p:nvPr/>
        </p:nvSpPr>
        <p:spPr>
          <a:xfrm>
            <a:off x="1350656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3" name="Circle"/>
          <p:cNvSpPr/>
          <p:nvPr/>
        </p:nvSpPr>
        <p:spPr>
          <a:xfrm>
            <a:off x="14074305" y="6290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644" name="Image" descr="Image"/>
          <p:cNvPicPr>
            <a:picLocks noChangeAspect="1"/>
          </p:cNvPicPr>
          <p:nvPr/>
        </p:nvPicPr>
        <p:blipFill>
          <a:blip r:embed="rId7"/>
          <a:stretch>
            <a:fillRect/>
          </a:stretch>
        </p:blipFill>
        <p:spPr>
          <a:xfrm>
            <a:off x="8587930" y="6768969"/>
            <a:ext cx="3335262" cy="2880171"/>
          </a:xfrm>
          <a:prstGeom prst="rect">
            <a:avLst/>
          </a:prstGeom>
          <a:ln w="12700">
            <a:miter lim="400000"/>
          </a:ln>
        </p:spPr>
      </p:pic>
      <p:sp>
        <p:nvSpPr>
          <p:cNvPr id="645" name="“I carry out repairs by clotting your blood”"/>
          <p:cNvSpPr txBox="1">
            <a:spLocks noGrp="1"/>
          </p:cNvSpPr>
          <p:nvPr>
            <p:ph type="body" sz="quarter" idx="1"/>
          </p:nvPr>
        </p:nvSpPr>
        <p:spPr>
          <a:xfrm>
            <a:off x="7787492" y="3546094"/>
            <a:ext cx="4487093" cy="2509012"/>
          </a:xfrm>
          <a:prstGeom prst="rect">
            <a:avLst/>
          </a:prstGeom>
        </p:spPr>
        <p:txBody>
          <a:bodyPr/>
          <a:lstStyle>
            <a:lvl1pPr marR="0" indent="0" algn="ctr">
              <a:spcBef>
                <a:spcPts val="2000"/>
              </a:spcBef>
              <a:buClr>
                <a:srgbClr val="F0628E"/>
              </a:buClr>
              <a:buFont typeface="Arial"/>
              <a:defRPr sz="4400" spc="0"/>
            </a:lvl1pPr>
          </a:lstStyle>
          <a:p>
            <a:r>
              <a:t>“I carry out repairs by clotting your blood”</a:t>
            </a:r>
          </a:p>
        </p:txBody>
      </p:sp>
      <p:sp>
        <p:nvSpPr>
          <p:cNvPr id="646" name="object 15"/>
          <p:cNvSpPr txBox="1"/>
          <p:nvPr/>
        </p:nvSpPr>
        <p:spPr>
          <a:xfrm>
            <a:off x="1018598" y="994099"/>
            <a:ext cx="5384311" cy="1477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indent="12700">
              <a:spcBef>
                <a:spcPts val="2000"/>
              </a:spcBef>
              <a:defRPr sz="4400" b="1">
                <a:solidFill>
                  <a:srgbClr val="C40C2D"/>
                </a:solidFill>
              </a:defRPr>
            </a:lvl1pPr>
          </a:lstStyle>
          <a:p>
            <a:r>
              <a:t>Platelets</a:t>
            </a:r>
          </a:p>
        </p:txBody>
      </p:sp>
      <p:sp>
        <p:nvSpPr>
          <p:cNvPr id="647" name="Text"/>
          <p:cNvSpPr txBox="1"/>
          <p:nvPr/>
        </p:nvSpPr>
        <p:spPr>
          <a:xfrm>
            <a:off x="8059508" y="8412988"/>
            <a:ext cx="136984" cy="244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indent="25400" algn="ctr">
              <a:lnSpc>
                <a:spcPts val="2000"/>
              </a:lnSpc>
              <a:defRPr sz="1400" b="1">
                <a:solidFill>
                  <a:srgbClr val="D80C33"/>
                </a:solidFill>
              </a:defRPr>
            </a:pPr>
            <a:fld id="{86CB4B4D-7CA3-9044-876B-883B54F8677D}" type="slidenum">
              <a:rPr/>
              <a:t>14</a:t>
            </a:fld>
            <a:r>
              <a:t>￼</a:t>
            </a:r>
          </a:p>
        </p:txBody>
      </p:sp>
      <p:sp>
        <p:nvSpPr>
          <p:cNvPr id="648" name="Text"/>
          <p:cNvSpPr txBox="1"/>
          <p:nvPr/>
        </p:nvSpPr>
        <p:spPr>
          <a:xfrm>
            <a:off x="8059508" y="8412988"/>
            <a:ext cx="136984" cy="244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indent="25400" algn="ctr">
              <a:lnSpc>
                <a:spcPts val="2000"/>
              </a:lnSpc>
              <a:defRPr sz="1400" b="1">
                <a:solidFill>
                  <a:srgbClr val="D80C33"/>
                </a:solidFill>
              </a:defRPr>
            </a:pPr>
            <a:fld id="{86CB4B4D-7CA3-9044-876B-883B54F8677D}" type="slidenum">
              <a:rPr/>
              <a:t>14</a:t>
            </a:fld>
            <a:r>
              <a:t>￼</a:t>
            </a:r>
          </a:p>
        </p:txBody>
      </p:sp>
      <p:pic>
        <p:nvPicPr>
          <p:cNvPr id="649"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06631" y="2488224"/>
            <a:ext cx="4889336" cy="4942826"/>
          </a:xfrm>
          <a:prstGeom prst="rect">
            <a:avLst/>
          </a:prstGeom>
          <a:ln w="12700">
            <a:miter lim="400000"/>
          </a:ln>
        </p:spPr>
      </p:pic>
      <p:pic>
        <p:nvPicPr>
          <p:cNvPr id="650" name="plasma_cell.png" descr="plasma_cell.png"/>
          <p:cNvPicPr>
            <a:picLocks noChangeAspect="1"/>
          </p:cNvPicPr>
          <p:nvPr/>
        </p:nvPicPr>
        <p:blipFill>
          <a:blip r:embed="rId9"/>
          <a:stretch>
            <a:fillRect/>
          </a:stretch>
        </p:blipFill>
        <p:spPr>
          <a:xfrm rot="19228808">
            <a:off x="11053316" y="639663"/>
            <a:ext cx="2946401" cy="2641601"/>
          </a:xfrm>
          <a:prstGeom prst="rect">
            <a:avLst/>
          </a:prstGeom>
          <a:ln w="12700">
            <a:miter lim="400000"/>
          </a:ln>
          <a:effectLst>
            <a:outerShdw dist="194090" dir="3092864" rotWithShape="0">
              <a:srgbClr val="000000">
                <a:alpha val="20102"/>
              </a:srgbClr>
            </a:outerShdw>
          </a:effectLst>
        </p:spPr>
      </p:pic>
      <p:pic>
        <p:nvPicPr>
          <p:cNvPr id="651" name="plasma_cell.png" descr="plasma_cell.png"/>
          <p:cNvPicPr>
            <a:picLocks noChangeAspect="1"/>
          </p:cNvPicPr>
          <p:nvPr/>
        </p:nvPicPr>
        <p:blipFill>
          <a:blip r:embed="rId9"/>
          <a:stretch>
            <a:fillRect/>
          </a:stretch>
        </p:blipFill>
        <p:spPr>
          <a:xfrm rot="4479139">
            <a:off x="5159660" y="-325537"/>
            <a:ext cx="2946401" cy="2641601"/>
          </a:xfrm>
          <a:prstGeom prst="rect">
            <a:avLst/>
          </a:prstGeom>
          <a:ln w="12700">
            <a:miter lim="400000"/>
          </a:ln>
          <a:effectLst>
            <a:outerShdw dist="194090" dir="3092864" rotWithShape="0">
              <a:srgbClr val="000000">
                <a:alpha val="20102"/>
              </a:srgbClr>
            </a:outerShdw>
          </a:effectLst>
        </p:spPr>
      </p:pic>
      <p:pic>
        <p:nvPicPr>
          <p:cNvPr id="652" name="plasma_cell.png" descr="plasma_cell.png"/>
          <p:cNvPicPr>
            <a:picLocks noChangeAspect="1"/>
          </p:cNvPicPr>
          <p:nvPr/>
        </p:nvPicPr>
        <p:blipFill>
          <a:blip r:embed="rId9"/>
          <a:stretch>
            <a:fillRect/>
          </a:stretch>
        </p:blipFill>
        <p:spPr>
          <a:xfrm rot="19941405">
            <a:off x="2964613" y="7531582"/>
            <a:ext cx="2946401" cy="2641601"/>
          </a:xfrm>
          <a:prstGeom prst="rect">
            <a:avLst/>
          </a:prstGeom>
          <a:ln w="12700">
            <a:miter lim="400000"/>
          </a:ln>
          <a:effectLst>
            <a:outerShdw dist="194090" dir="3092864" rotWithShape="0">
              <a:srgbClr val="000000">
                <a:alpha val="20102"/>
              </a:srgbClr>
            </a:outerShdw>
          </a:effectLst>
        </p:spPr>
      </p:pic>
      <p:pic>
        <p:nvPicPr>
          <p:cNvPr id="653" name="plasma_cell.png" descr="plasma_cell.png"/>
          <p:cNvPicPr>
            <a:picLocks noChangeAspect="1"/>
          </p:cNvPicPr>
          <p:nvPr/>
        </p:nvPicPr>
        <p:blipFill>
          <a:blip r:embed="rId9"/>
          <a:stretch>
            <a:fillRect/>
          </a:stretch>
        </p:blipFill>
        <p:spPr>
          <a:xfrm rot="3354091">
            <a:off x="13592460" y="4227429"/>
            <a:ext cx="2946401" cy="2641601"/>
          </a:xfrm>
          <a:prstGeom prst="rect">
            <a:avLst/>
          </a:prstGeom>
          <a:ln w="12700">
            <a:miter lim="400000"/>
          </a:ln>
          <a:effectLst>
            <a:outerShdw dist="194090" dir="3092864" rotWithShape="0">
              <a:srgbClr val="000000">
                <a:alpha val="20102"/>
              </a:srgbClr>
            </a:outerShdw>
          </a:effectLst>
        </p:spPr>
      </p:pic>
      <p:pic>
        <p:nvPicPr>
          <p:cNvPr id="654" name="plasma_cell.png" descr="plasma_cell.png"/>
          <p:cNvPicPr>
            <a:picLocks noChangeAspect="1"/>
          </p:cNvPicPr>
          <p:nvPr/>
        </p:nvPicPr>
        <p:blipFill>
          <a:blip r:embed="rId9"/>
          <a:stretch>
            <a:fillRect/>
          </a:stretch>
        </p:blipFill>
        <p:spPr>
          <a:xfrm rot="3354091">
            <a:off x="-1067616" y="2309729"/>
            <a:ext cx="2946401" cy="2641601"/>
          </a:xfrm>
          <a:prstGeom prst="rect">
            <a:avLst/>
          </a:prstGeom>
          <a:ln w="12700">
            <a:miter lim="400000"/>
          </a:ln>
          <a:effectLst>
            <a:outerShdw dist="194090" dir="3092864" rotWithShape="0">
              <a:srgbClr val="000000">
                <a:alpha val="20102"/>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iterate>
                                    <p:tmAbs val="0"/>
                                  </p:iterate>
                                  <p:childTnLst>
                                    <p:set>
                                      <p:cBhvr>
                                        <p:cTn id="6" fill="hold"/>
                                        <p:tgtEl>
                                          <p:spTgt spid="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6" name="Image" descr="Image"/>
          <p:cNvPicPr>
            <a:picLocks noChangeAspect="1"/>
          </p:cNvPicPr>
          <p:nvPr/>
        </p:nvPicPr>
        <p:blipFill>
          <a:blip r:embed="rId3"/>
          <a:stretch>
            <a:fillRect/>
          </a:stretch>
        </p:blipFill>
        <p:spPr>
          <a:xfrm>
            <a:off x="8324253" y="-1230322"/>
            <a:ext cx="5078439" cy="3245054"/>
          </a:xfrm>
          <a:prstGeom prst="rect">
            <a:avLst/>
          </a:prstGeom>
          <a:ln w="12700">
            <a:miter lim="400000"/>
          </a:ln>
        </p:spPr>
      </p:pic>
      <p:pic>
        <p:nvPicPr>
          <p:cNvPr id="657" name="Image" descr="Image"/>
          <p:cNvPicPr>
            <a:picLocks noChangeAspect="1"/>
          </p:cNvPicPr>
          <p:nvPr/>
        </p:nvPicPr>
        <p:blipFill>
          <a:blip r:embed="rId4"/>
          <a:stretch>
            <a:fillRect/>
          </a:stretch>
        </p:blipFill>
        <p:spPr>
          <a:xfrm>
            <a:off x="-388008" y="-2188884"/>
            <a:ext cx="4220160" cy="2914728"/>
          </a:xfrm>
          <a:prstGeom prst="rect">
            <a:avLst/>
          </a:prstGeom>
          <a:ln w="12700">
            <a:miter lim="400000"/>
          </a:ln>
        </p:spPr>
      </p:pic>
      <p:pic>
        <p:nvPicPr>
          <p:cNvPr id="658" name="Image" descr="Image"/>
          <p:cNvPicPr>
            <a:picLocks noChangeAspect="1"/>
          </p:cNvPicPr>
          <p:nvPr/>
        </p:nvPicPr>
        <p:blipFill>
          <a:blip r:embed="rId5"/>
          <a:stretch>
            <a:fillRect/>
          </a:stretch>
        </p:blipFill>
        <p:spPr>
          <a:xfrm>
            <a:off x="3548498" y="6291955"/>
            <a:ext cx="4972178" cy="3672245"/>
          </a:xfrm>
          <a:prstGeom prst="rect">
            <a:avLst/>
          </a:prstGeom>
          <a:ln w="12700">
            <a:miter lim="400000"/>
          </a:ln>
        </p:spPr>
      </p:pic>
      <p:sp>
        <p:nvSpPr>
          <p:cNvPr id="659"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0"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1"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2"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3"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4"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5"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666"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66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6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sp>
        <p:nvSpPr>
          <p:cNvPr id="670" name="“…and I provide the transport”"/>
          <p:cNvSpPr txBox="1">
            <a:spLocks noGrp="1"/>
          </p:cNvSpPr>
          <p:nvPr>
            <p:ph type="body" sz="quarter" idx="1"/>
          </p:nvPr>
        </p:nvSpPr>
        <p:spPr>
          <a:xfrm>
            <a:off x="4807039" y="2139125"/>
            <a:ext cx="4105655" cy="1477895"/>
          </a:xfrm>
          <a:prstGeom prst="rect">
            <a:avLst/>
          </a:prstGeom>
        </p:spPr>
        <p:txBody>
          <a:bodyPr/>
          <a:lstStyle>
            <a:lvl1pPr marR="0" indent="0" algn="ctr">
              <a:spcBef>
                <a:spcPts val="2000"/>
              </a:spcBef>
              <a:buClr>
                <a:srgbClr val="F0628E"/>
              </a:buClr>
              <a:buFont typeface="Arial"/>
              <a:defRPr sz="4400" spc="0"/>
            </a:lvl1pPr>
          </a:lstStyle>
          <a:p>
            <a:r>
              <a:t>“…and I provide the transport”</a:t>
            </a:r>
          </a:p>
        </p:txBody>
      </p:sp>
      <p:sp>
        <p:nvSpPr>
          <p:cNvPr id="671" name="Rectangle"/>
          <p:cNvSpPr/>
          <p:nvPr/>
        </p:nvSpPr>
        <p:spPr>
          <a:xfrm rot="296184">
            <a:off x="10118949" y="-39709"/>
            <a:ext cx="6877340" cy="7486564"/>
          </a:xfrm>
          <a:prstGeom prst="rect">
            <a:avLst/>
          </a:prstGeom>
          <a:blipFill>
            <a:blip r:embed="rId7"/>
            <a:stretch>
              <a:fillRect/>
            </a:stretch>
          </a:blip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sp>
        <p:nvSpPr>
          <p:cNvPr id="672" name="object 15"/>
          <p:cNvSpPr txBox="1"/>
          <p:nvPr/>
        </p:nvSpPr>
        <p:spPr>
          <a:xfrm>
            <a:off x="1018598" y="994099"/>
            <a:ext cx="5384311" cy="1477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indent="12700">
              <a:spcBef>
                <a:spcPts val="2000"/>
              </a:spcBef>
              <a:defRPr sz="4400" b="1">
                <a:solidFill>
                  <a:srgbClr val="C40C2D"/>
                </a:solidFill>
              </a:defRPr>
            </a:lvl1pPr>
          </a:lstStyle>
          <a:p>
            <a:r>
              <a:t>Plasma</a:t>
            </a:r>
          </a:p>
        </p:txBody>
      </p:sp>
      <p:pic>
        <p:nvPicPr>
          <p:cNvPr id="673"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29126" y="2987494"/>
            <a:ext cx="7169448" cy="4224846"/>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path" presetSubtype="0" decel="50000" fill="hold" nodeType="afterEffect">
                                  <p:stCondLst>
                                    <p:cond delay="0"/>
                                  </p:stCondLst>
                                  <p:childTnLst>
                                    <p:animMotion origin="layout" path="M 0.000000 0.000000 L 0.477064 0.049939" pathEditMode="relative">
                                      <p:cBhvr>
                                        <p:cTn id="6" dur="1000" fill="hold"/>
                                        <p:tgtEl>
                                          <p:spTgt spid="673"/>
                                        </p:tgtEl>
                                        <p:attrNameLst>
                                          <p:attrName>ppt_x</p:attrName>
                                          <p:attrName>ppt_y</p:attrName>
                                        </p:attrNameLst>
                                      </p:cBhvr>
                                    </p:animMotion>
                                  </p:childTnLst>
                                </p:cTn>
                              </p:par>
                            </p:childTnLst>
                          </p:cTn>
                        </p:par>
                        <p:par>
                          <p:cTn id="7" fill="hold">
                            <p:stCondLst>
                              <p:cond delay="1000"/>
                            </p:stCondLst>
                            <p:childTnLst>
                              <p:par>
                                <p:cTn id="8" presetID="1" presetClass="entr" presetSubtype="0" fill="hold" grpId="0" nodeType="afterEffect">
                                  <p:stCondLst>
                                    <p:cond delay="500"/>
                                  </p:stCondLst>
                                  <p:iterate>
                                    <p:tmAbs val="0"/>
                                  </p:iterate>
                                  <p:childTnLst>
                                    <p:set>
                                      <p:cBhvr>
                                        <p:cTn id="9" fill="hold"/>
                                        <p:tgtEl>
                                          <p:spTgt spid="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 name="Image" descr="Image"/>
          <p:cNvPicPr>
            <a:picLocks noChangeAspect="1"/>
          </p:cNvPicPr>
          <p:nvPr/>
        </p:nvPicPr>
        <p:blipFill>
          <a:blip r:embed="rId3"/>
          <a:stretch>
            <a:fillRect/>
          </a:stretch>
        </p:blipFill>
        <p:spPr>
          <a:xfrm>
            <a:off x="7385625" y="7579826"/>
            <a:ext cx="2153172" cy="2147457"/>
          </a:xfrm>
          <a:prstGeom prst="rect">
            <a:avLst/>
          </a:prstGeom>
          <a:ln w="12700">
            <a:miter lim="400000"/>
          </a:ln>
        </p:spPr>
      </p:pic>
      <p:pic>
        <p:nvPicPr>
          <p:cNvPr id="676" name="Image" descr="Image"/>
          <p:cNvPicPr>
            <a:picLocks noChangeAspect="1"/>
          </p:cNvPicPr>
          <p:nvPr/>
        </p:nvPicPr>
        <p:blipFill>
          <a:blip r:embed="rId4"/>
          <a:stretch>
            <a:fillRect/>
          </a:stretch>
        </p:blipFill>
        <p:spPr>
          <a:xfrm rot="4459186">
            <a:off x="-2519613" y="3199501"/>
            <a:ext cx="5078439" cy="3245055"/>
          </a:xfrm>
          <a:prstGeom prst="rect">
            <a:avLst/>
          </a:prstGeom>
          <a:ln w="12700">
            <a:miter lim="400000"/>
          </a:ln>
        </p:spPr>
      </p:pic>
      <p:sp>
        <p:nvSpPr>
          <p:cNvPr id="677"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78"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79"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0"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1"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2"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3"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4" name="object 15"/>
          <p:cNvSpPr txBox="1"/>
          <p:nvPr/>
        </p:nvSpPr>
        <p:spPr>
          <a:xfrm>
            <a:off x="1018598" y="994099"/>
            <a:ext cx="14218804" cy="746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indent="12700" algn="ctr">
              <a:spcBef>
                <a:spcPts val="2000"/>
              </a:spcBef>
              <a:defRPr sz="4400" b="1">
                <a:solidFill>
                  <a:srgbClr val="C40C2D"/>
                </a:solidFill>
              </a:defRPr>
            </a:lvl1pPr>
          </a:lstStyle>
          <a:p>
            <a:r>
              <a:t>How does blood travel? </a:t>
            </a:r>
          </a:p>
        </p:txBody>
      </p:sp>
      <p:pic>
        <p:nvPicPr>
          <p:cNvPr id="685" name="Image" descr="Image"/>
          <p:cNvPicPr>
            <a:picLocks noChangeAspect="1"/>
          </p:cNvPicPr>
          <p:nvPr/>
        </p:nvPicPr>
        <p:blipFill>
          <a:blip r:embed="rId5"/>
          <a:stretch>
            <a:fillRect/>
          </a:stretch>
        </p:blipFill>
        <p:spPr>
          <a:xfrm>
            <a:off x="14155463" y="8293099"/>
            <a:ext cx="1820393" cy="508002"/>
          </a:xfrm>
          <a:prstGeom prst="rect">
            <a:avLst/>
          </a:prstGeom>
          <a:ln w="12700">
            <a:miter lim="400000"/>
          </a:ln>
        </p:spPr>
      </p:pic>
      <p:sp>
        <p:nvSpPr>
          <p:cNvPr id="687"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88" name="Slide Number"/>
          <p:cNvSpPr txBox="1">
            <a:spLocks noGrp="1"/>
          </p:cNvSpPr>
          <p:nvPr>
            <p:ph type="sldNum" sz="quarter" idx="2"/>
          </p:nvPr>
        </p:nvSpPr>
        <p:spPr>
          <a:xfrm>
            <a:off x="8014927" y="8412988"/>
            <a:ext cx="226146"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pic>
        <p:nvPicPr>
          <p:cNvPr id="689" name="Image" descr="Imag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7541" y="668694"/>
            <a:ext cx="2723050" cy="7242365"/>
          </a:xfrm>
          <a:prstGeom prst="rect">
            <a:avLst/>
          </a:prstGeom>
          <a:ln w="12700">
            <a:miter lim="400000"/>
          </a:ln>
        </p:spPr>
      </p:pic>
      <p:pic>
        <p:nvPicPr>
          <p:cNvPr id="690"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46118" y="1862239"/>
            <a:ext cx="11063786" cy="8769849"/>
          </a:xfrm>
          <a:prstGeom prst="rect">
            <a:avLst/>
          </a:prstGeom>
          <a:ln w="12700">
            <a:miter lim="400000"/>
          </a:ln>
        </p:spPr>
      </p:pic>
      <p:pic>
        <p:nvPicPr>
          <p:cNvPr id="691"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77884" y="2643376"/>
            <a:ext cx="2480764" cy="5065452"/>
          </a:xfrm>
          <a:prstGeom prst="rect">
            <a:avLst/>
          </a:prstGeom>
          <a:ln w="12700">
            <a:miter lim="400000"/>
          </a:ln>
        </p:spPr>
      </p:pic>
      <p:pic>
        <p:nvPicPr>
          <p:cNvPr id="692" name="Image" descr="Image"/>
          <p:cNvPicPr>
            <a:picLocks noChangeAspect="1"/>
          </p:cNvPicPr>
          <p:nvPr/>
        </p:nvPicPr>
        <p:blipFill>
          <a:blip r:embed="rId9"/>
          <a:stretch>
            <a:fillRect/>
          </a:stretch>
        </p:blipFill>
        <p:spPr>
          <a:xfrm>
            <a:off x="10135230" y="4790213"/>
            <a:ext cx="786001" cy="746379"/>
          </a:xfrm>
          <a:prstGeom prst="rect">
            <a:avLst/>
          </a:prstGeom>
          <a:ln w="12700">
            <a:miter lim="400000"/>
          </a:ln>
        </p:spPr>
      </p:pic>
      <p:pic>
        <p:nvPicPr>
          <p:cNvPr id="693" name="Image" descr="Image"/>
          <p:cNvPicPr>
            <a:picLocks noChangeAspect="1"/>
          </p:cNvPicPr>
          <p:nvPr/>
        </p:nvPicPr>
        <p:blipFill>
          <a:blip r:embed="rId10"/>
          <a:stretch>
            <a:fillRect/>
          </a:stretch>
        </p:blipFill>
        <p:spPr>
          <a:xfrm>
            <a:off x="9933960" y="4608795"/>
            <a:ext cx="958520" cy="1058415"/>
          </a:xfrm>
          <a:prstGeom prst="rect">
            <a:avLst/>
          </a:prstGeom>
          <a:ln w="12700">
            <a:miter lim="400000"/>
          </a:ln>
        </p:spPr>
      </p:pic>
      <p:pic>
        <p:nvPicPr>
          <p:cNvPr id="694" name="Image" descr="Image"/>
          <p:cNvPicPr>
            <a:picLocks noChangeAspect="1"/>
          </p:cNvPicPr>
          <p:nvPr/>
        </p:nvPicPr>
        <p:blipFill>
          <a:blip r:embed="rId11"/>
          <a:stretch>
            <a:fillRect/>
          </a:stretch>
        </p:blipFill>
        <p:spPr>
          <a:xfrm>
            <a:off x="2876716" y="2972063"/>
            <a:ext cx="466268" cy="688480"/>
          </a:xfrm>
          <a:prstGeom prst="rect">
            <a:avLst/>
          </a:prstGeom>
          <a:ln w="12700">
            <a:miter lim="400000"/>
          </a:ln>
        </p:spPr>
      </p:pic>
      <p:pic>
        <p:nvPicPr>
          <p:cNvPr id="695" name="Image" descr="Image"/>
          <p:cNvPicPr>
            <a:picLocks noChangeAspect="1"/>
          </p:cNvPicPr>
          <p:nvPr/>
        </p:nvPicPr>
        <p:blipFill>
          <a:blip r:embed="rId12"/>
          <a:stretch>
            <a:fillRect/>
          </a:stretch>
        </p:blipFill>
        <p:spPr>
          <a:xfrm>
            <a:off x="14297584" y="-1174764"/>
            <a:ext cx="8004125" cy="554853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p:tmAbs val="0"/>
                                  </p:iterate>
                                  <p:childTnLst>
                                    <p:set>
                                      <p:cBhvr>
                                        <p:cTn id="6" fill="hold"/>
                                        <p:tgtEl>
                                          <p:spTgt spid="691"/>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0"/>
                                  </p:stCondLst>
                                  <p:iterate>
                                    <p:tmAbs val="0"/>
                                  </p:iterate>
                                  <p:childTnLst>
                                    <p:set>
                                      <p:cBhvr>
                                        <p:cTn id="9" fill="hold"/>
                                        <p:tgtEl>
                                          <p:spTgt spid="694"/>
                                        </p:tgtEl>
                                        <p:attrNameLst>
                                          <p:attrName>style.visibility</p:attrName>
                                        </p:attrNameLst>
                                      </p:cBhvr>
                                      <p:to>
                                        <p:strVal val="visible"/>
                                      </p:to>
                                    </p:set>
                                  </p:childTnLst>
                                </p:cTn>
                              </p:par>
                            </p:childTnLst>
                          </p:cTn>
                        </p:par>
                        <p:par>
                          <p:cTn id="10" fill="hold">
                            <p:stCondLst>
                              <p:cond delay="0"/>
                            </p:stCondLst>
                            <p:childTnLst>
                              <p:par>
                                <p:cTn id="11" presetID="26" presetClass="emph" presetSubtype="0" fill="hold" grpId="1" nodeType="afterEffect">
                                  <p:stCondLst>
                                    <p:cond delay="0"/>
                                  </p:stCondLst>
                                  <p:childTnLst>
                                    <p:animEffect transition="out" filter="fade">
                                      <p:cBhvr>
                                        <p:cTn id="12" dur="2000" fill="hold" tmFilter="0, 0; .2, .5; .8, .5; 1, 0"/>
                                        <p:tgtEl>
                                          <p:spTgt spid="694"/>
                                        </p:tgtEl>
                                      </p:cBhvr>
                                    </p:animEffect>
                                    <p:animScale>
                                      <p:cBhvr>
                                        <p:cTn id="13" dur="1000" autoRev="1" fill="hold"/>
                                        <p:tgtEl>
                                          <p:spTgt spid="694"/>
                                        </p:tgtEl>
                                      </p:cBhvr>
                                      <p:by x="105000" y="105000"/>
                                    </p:animScale>
                                  </p:childTnLst>
                                </p:cTn>
                              </p:par>
                            </p:childTnLst>
                          </p:cTn>
                        </p:par>
                        <p:par>
                          <p:cTn id="14" fill="hold">
                            <p:stCondLst>
                              <p:cond delay="2000"/>
                            </p:stCondLst>
                            <p:childTnLst>
                              <p:par>
                                <p:cTn id="15" presetID="1" presetClass="entr" presetSubtype="0" fill="hold" grpId="0" nodeType="afterEffect">
                                  <p:stCondLst>
                                    <p:cond delay="1000"/>
                                  </p:stCondLst>
                                  <p:iterate>
                                    <p:tmAbs val="0"/>
                                  </p:iterate>
                                  <p:childTnLst>
                                    <p:set>
                                      <p:cBhvr>
                                        <p:cTn id="16" fill="hold"/>
                                        <p:tgtEl>
                                          <p:spTgt spid="690"/>
                                        </p:tgtEl>
                                        <p:attrNameLst>
                                          <p:attrName>style.visibility</p:attrName>
                                        </p:attrNameLst>
                                      </p:cBhvr>
                                      <p:to>
                                        <p:strVal val="visible"/>
                                      </p:to>
                                    </p:set>
                                  </p:childTnLst>
                                </p:cTn>
                              </p:par>
                            </p:childTnLst>
                          </p:cTn>
                        </p:par>
                        <p:par>
                          <p:cTn id="17" fill="hold">
                            <p:stCondLst>
                              <p:cond delay="3000"/>
                            </p:stCondLst>
                            <p:childTnLst>
                              <p:par>
                                <p:cTn id="18" presetID="1" presetClass="entr" presetSubtype="0" fill="hold" grpId="0" nodeType="afterEffect">
                                  <p:stCondLst>
                                    <p:cond delay="0"/>
                                  </p:stCondLst>
                                  <p:iterate>
                                    <p:tmAbs val="0"/>
                                  </p:iterate>
                                  <p:childTnLst>
                                    <p:set>
                                      <p:cBhvr>
                                        <p:cTn id="19" fill="hold"/>
                                        <p:tgtEl>
                                          <p:spTgt spid="693"/>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grpId="0" nodeType="afterEffect">
                                  <p:stCondLst>
                                    <p:cond delay="0"/>
                                  </p:stCondLst>
                                  <p:iterate>
                                    <p:tmAbs val="0"/>
                                  </p:iterate>
                                  <p:childTnLst>
                                    <p:set>
                                      <p:cBhvr>
                                        <p:cTn id="22" fill="hold"/>
                                        <p:tgtEl>
                                          <p:spTgt spid="692"/>
                                        </p:tgtEl>
                                        <p:attrNameLst>
                                          <p:attrName>style.visibility</p:attrName>
                                        </p:attrNameLst>
                                      </p:cBhvr>
                                      <p:to>
                                        <p:strVal val="visible"/>
                                      </p:to>
                                    </p:set>
                                  </p:childTnLst>
                                </p:cTn>
                              </p:par>
                            </p:childTnLst>
                          </p:cTn>
                        </p:par>
                        <p:par>
                          <p:cTn id="23" fill="hold">
                            <p:stCondLst>
                              <p:cond delay="0"/>
                            </p:stCondLst>
                            <p:childTnLst>
                              <p:par>
                                <p:cTn id="24" presetID="-1" presetClass="path" presetSubtype="0" accel="50000" decel="50000" fill="hold" nodeType="afterEffect">
                                  <p:stCondLst>
                                    <p:cond delay="0"/>
                                  </p:stCondLst>
                                  <p:childTnLst>
                                    <p:animMotion origin="layout" path="M 0.000000 0.000000 L 0.092883 -0.177778" pathEditMode="relative">
                                      <p:cBhvr>
                                        <p:cTn id="25" dur="1000" fill="hold"/>
                                        <p:tgtEl>
                                          <p:spTgt spid="69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 grpId="0" animBg="1" advAuto="0"/>
      <p:bldP spid="691" grpId="0" animBg="1" advAuto="0"/>
      <p:bldP spid="692" grpId="0" animBg="1" advAuto="0"/>
      <p:bldP spid="693" grpId="0" animBg="1" advAuto="0"/>
      <p:bldP spid="694" grpId="0" animBg="1" advAuto="0"/>
      <p:bldP spid="694" grpId="1"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7" name="Image" descr="Image"/>
          <p:cNvPicPr>
            <a:picLocks noChangeAspect="1"/>
          </p:cNvPicPr>
          <p:nvPr/>
        </p:nvPicPr>
        <p:blipFill>
          <a:blip r:embed="rId3"/>
          <a:stretch>
            <a:fillRect/>
          </a:stretch>
        </p:blipFill>
        <p:spPr>
          <a:xfrm rot="3406223">
            <a:off x="5916320" y="-1018534"/>
            <a:ext cx="4220160" cy="2914727"/>
          </a:xfrm>
          <a:prstGeom prst="rect">
            <a:avLst/>
          </a:prstGeom>
          <a:ln w="12700">
            <a:miter lim="400000"/>
          </a:ln>
        </p:spPr>
      </p:pic>
      <p:pic>
        <p:nvPicPr>
          <p:cNvPr id="698" name="Image" descr="Image"/>
          <p:cNvPicPr>
            <a:picLocks noChangeAspect="1"/>
          </p:cNvPicPr>
          <p:nvPr/>
        </p:nvPicPr>
        <p:blipFill>
          <a:blip r:embed="rId4"/>
          <a:stretch>
            <a:fillRect/>
          </a:stretch>
        </p:blipFill>
        <p:spPr>
          <a:xfrm rot="6402886">
            <a:off x="13131221" y="241675"/>
            <a:ext cx="4972178" cy="3672245"/>
          </a:xfrm>
          <a:prstGeom prst="rect">
            <a:avLst/>
          </a:prstGeom>
          <a:ln w="12700">
            <a:miter lim="400000"/>
          </a:ln>
        </p:spPr>
      </p:pic>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39679">
            <a:off x="7887875" y="2492530"/>
            <a:ext cx="6612583" cy="3714476"/>
          </a:xfrm>
          <a:prstGeom prst="rect">
            <a:avLst/>
          </a:prstGeom>
        </p:spPr>
      </p:pic>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0884769">
            <a:off x="714393" y="2337350"/>
            <a:ext cx="6615914" cy="4436619"/>
          </a:xfrm>
          <a:prstGeom prst="rect">
            <a:avLst/>
          </a:prstGeom>
        </p:spPr>
      </p:pic>
      <p:sp>
        <p:nvSpPr>
          <p:cNvPr id="699" name="Circle"/>
          <p:cNvSpPr/>
          <p:nvPr/>
        </p:nvSpPr>
        <p:spPr>
          <a:xfrm>
            <a:off x="7590172" y="826113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00" name="Circle"/>
          <p:cNvSpPr/>
          <p:nvPr/>
        </p:nvSpPr>
        <p:spPr>
          <a:xfrm>
            <a:off x="11915551" y="839532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701" name="Image" descr="Image"/>
          <p:cNvPicPr>
            <a:picLocks noChangeAspect="1"/>
          </p:cNvPicPr>
          <p:nvPr/>
        </p:nvPicPr>
        <p:blipFill>
          <a:blip r:embed="rId7"/>
          <a:stretch>
            <a:fillRect/>
          </a:stretch>
        </p:blipFill>
        <p:spPr>
          <a:xfrm>
            <a:off x="14155463" y="8293099"/>
            <a:ext cx="1820393" cy="508002"/>
          </a:xfrm>
          <a:prstGeom prst="rect">
            <a:avLst/>
          </a:prstGeom>
          <a:ln w="12700">
            <a:miter lim="400000"/>
          </a:ln>
        </p:spPr>
      </p:pic>
      <p:sp>
        <p:nvSpPr>
          <p:cNvPr id="702" name="Finding your pulse"/>
          <p:cNvSpPr txBox="1">
            <a:spLocks noGrp="1"/>
          </p:cNvSpPr>
          <p:nvPr>
            <p:ph type="title"/>
          </p:nvPr>
        </p:nvSpPr>
        <p:spPr>
          <a:prstGeom prst="rect">
            <a:avLst/>
          </a:prstGeom>
        </p:spPr>
        <p:txBody>
          <a:bodyPr/>
          <a:lstStyle/>
          <a:p>
            <a:r>
              <a:t>Finding your pulse</a:t>
            </a:r>
          </a:p>
        </p:txBody>
      </p:sp>
      <p:sp>
        <p:nvSpPr>
          <p:cNvPr id="70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70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705"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06"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07"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08"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09"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712" name="Image" descr="Image"/>
          <p:cNvPicPr>
            <a:picLocks noChangeAspect="1"/>
          </p:cNvPicPr>
          <p:nvPr/>
        </p:nvPicPr>
        <p:blipFill>
          <a:blip r:embed="rId8"/>
          <a:stretch>
            <a:fillRect/>
          </a:stretch>
        </p:blipFill>
        <p:spPr>
          <a:xfrm rot="2812372">
            <a:off x="3060890" y="6158314"/>
            <a:ext cx="3335262" cy="288017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5" name="Image" descr="Image"/>
          <p:cNvPicPr>
            <a:picLocks noChangeAspect="1"/>
          </p:cNvPicPr>
          <p:nvPr/>
        </p:nvPicPr>
        <p:blipFill>
          <a:blip r:embed="rId3"/>
          <a:stretch>
            <a:fillRect/>
          </a:stretch>
        </p:blipFill>
        <p:spPr>
          <a:xfrm rot="4333568">
            <a:off x="3993723" y="-1613952"/>
            <a:ext cx="3755708" cy="2853374"/>
          </a:xfrm>
          <a:prstGeom prst="rect">
            <a:avLst/>
          </a:prstGeom>
          <a:ln w="12700">
            <a:miter lim="400000"/>
          </a:ln>
        </p:spPr>
      </p:pic>
      <p:pic>
        <p:nvPicPr>
          <p:cNvPr id="716" name="Image" descr="Image"/>
          <p:cNvPicPr>
            <a:picLocks noChangeAspect="1"/>
          </p:cNvPicPr>
          <p:nvPr/>
        </p:nvPicPr>
        <p:blipFill>
          <a:blip r:embed="rId4"/>
          <a:stretch>
            <a:fillRect/>
          </a:stretch>
        </p:blipFill>
        <p:spPr>
          <a:xfrm rot="2606711">
            <a:off x="11674703" y="-509572"/>
            <a:ext cx="5169714" cy="3243136"/>
          </a:xfrm>
          <a:prstGeom prst="rect">
            <a:avLst/>
          </a:prstGeom>
          <a:ln w="12700">
            <a:miter lim="400000"/>
          </a:ln>
        </p:spPr>
      </p:pic>
      <p:sp>
        <p:nvSpPr>
          <p:cNvPr id="718"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19"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21"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22"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23"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24"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725" name="Image" descr="Image"/>
          <p:cNvPicPr>
            <a:picLocks noChangeAspect="1"/>
          </p:cNvPicPr>
          <p:nvPr/>
        </p:nvPicPr>
        <p:blipFill>
          <a:blip r:embed="rId5"/>
          <a:stretch>
            <a:fillRect/>
          </a:stretch>
        </p:blipFill>
        <p:spPr>
          <a:xfrm>
            <a:off x="14155463" y="8293099"/>
            <a:ext cx="1820393" cy="508002"/>
          </a:xfrm>
          <a:prstGeom prst="rect">
            <a:avLst/>
          </a:prstGeom>
          <a:ln w="12700">
            <a:miter lim="400000"/>
          </a:ln>
        </p:spPr>
      </p:pic>
      <p:sp>
        <p:nvSpPr>
          <p:cNvPr id="727"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72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729" name="Can you calculate the quantities?…"/>
          <p:cNvSpPr txBox="1">
            <a:spLocks noGrp="1"/>
          </p:cNvSpPr>
          <p:nvPr>
            <p:ph type="title"/>
          </p:nvPr>
        </p:nvSpPr>
        <p:spPr>
          <a:xfrm>
            <a:off x="1018598" y="994099"/>
            <a:ext cx="5330980" cy="6260890"/>
          </a:xfrm>
          <a:prstGeom prst="rect">
            <a:avLst/>
          </a:prstGeom>
        </p:spPr>
        <p:txBody>
          <a:bodyPr/>
          <a:lstStyle/>
          <a:p>
            <a:r>
              <a:t>Can you calculate the quantities?</a:t>
            </a:r>
          </a:p>
          <a:p>
            <a:pPr>
              <a:defRPr sz="2200"/>
            </a:pPr>
            <a:r>
              <a:t>What you know:</a:t>
            </a: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a:t>White blood cells and</a:t>
            </a:r>
            <a:r>
              <a:rPr lang="en-GB" sz="2800"/>
              <a:t> </a:t>
            </a:r>
            <a:r>
              <a:rPr sz="2800"/>
              <a:t>platelets make up </a:t>
            </a:r>
            <a:r>
              <a:rPr sz="2800" b="1"/>
              <a:t>2%</a:t>
            </a:r>
            <a:r>
              <a:rPr sz="2800"/>
              <a:t> of a person’s blood.</a:t>
            </a:r>
            <a:br>
              <a:rPr lang="en-GB" sz="2800"/>
            </a:b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a:t>The ratio of white blood cells </a:t>
            </a:r>
            <a:r>
              <a:rPr sz="2800" i="1">
                <a:latin typeface="Arial"/>
                <a:ea typeface="Arial"/>
                <a:cs typeface="Arial"/>
                <a:sym typeface="Arial"/>
              </a:rPr>
              <a:t>and</a:t>
            </a:r>
            <a:r>
              <a:rPr sz="2800"/>
              <a:t> platelets to red blood cells is </a:t>
            </a:r>
            <a:r>
              <a:rPr sz="2800" b="1"/>
              <a:t>1:22</a:t>
            </a:r>
            <a:r>
              <a:rPr sz="2800"/>
              <a:t>.</a:t>
            </a:r>
            <a:br>
              <a:rPr lang="en-GB" sz="2800"/>
            </a:b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b="1"/>
              <a:t>1.5%</a:t>
            </a:r>
            <a:r>
              <a:rPr sz="2800"/>
              <a:t> of a person’s blood is made up of white blood cells.</a:t>
            </a:r>
            <a:endParaRPr sz="2800" spc="-4">
              <a:solidFill>
                <a:srgbClr val="FF0000"/>
              </a:solidFill>
              <a:latin typeface="Arial"/>
              <a:ea typeface="Arial"/>
              <a:cs typeface="Arial"/>
              <a:sym typeface="Arial"/>
            </a:endParaRPr>
          </a:p>
          <a:p>
            <a:pPr defTabSz="914400">
              <a:lnSpc>
                <a:spcPct val="90000"/>
              </a:lnSpc>
              <a:spcBef>
                <a:spcPts val="1000"/>
              </a:spcBef>
              <a:defRPr sz="2800" b="0">
                <a:solidFill>
                  <a:srgbClr val="FF0000"/>
                </a:solidFill>
                <a:latin typeface="Arial"/>
                <a:ea typeface="Arial"/>
                <a:cs typeface="Arial"/>
                <a:sym typeface="Arial"/>
              </a:defRPr>
            </a:pPr>
            <a:endParaRPr sz="2800" spc="-4">
              <a:solidFill>
                <a:srgbClr val="FF0000"/>
              </a:solidFill>
              <a:latin typeface="Arial"/>
              <a:ea typeface="Arial"/>
              <a:cs typeface="Arial"/>
              <a:sym typeface="Arial"/>
            </a:endParaRPr>
          </a:p>
        </p:txBody>
      </p:sp>
      <p:sp>
        <p:nvSpPr>
          <p:cNvPr id="730" name="Rectangle"/>
          <p:cNvSpPr/>
          <p:nvPr/>
        </p:nvSpPr>
        <p:spPr>
          <a:xfrm>
            <a:off x="6527618" y="560203"/>
            <a:ext cx="8751151" cy="7475596"/>
          </a:xfrm>
          <a:prstGeom prst="rect">
            <a:avLst/>
          </a:prstGeom>
          <a:solidFill>
            <a:srgbClr val="FFFFFF"/>
          </a:solid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graphicFrame>
        <p:nvGraphicFramePr>
          <p:cNvPr id="731" name="Table"/>
          <p:cNvGraphicFramePr/>
          <p:nvPr>
            <p:extLst>
              <p:ext uri="{D42A27DB-BD31-4B8C-83A1-F6EECF244321}">
                <p14:modId xmlns:p14="http://schemas.microsoft.com/office/powerpoint/2010/main" val="4012749874"/>
              </p:ext>
            </p:extLst>
          </p:nvPr>
        </p:nvGraphicFramePr>
        <p:xfrm>
          <a:off x="6573846" y="613833"/>
          <a:ext cx="8658695" cy="7368336"/>
        </p:xfrm>
        <a:graphic>
          <a:graphicData uri="http://schemas.openxmlformats.org/drawingml/2006/table">
            <a:tbl>
              <a:tblPr firstRow="1">
                <a:tableStyleId>{4C3C2611-4C71-4FC5-86AE-919BDF0F9419}</a:tableStyleId>
              </a:tblPr>
              <a:tblGrid>
                <a:gridCol w="4351969">
                  <a:extLst>
                    <a:ext uri="{9D8B030D-6E8A-4147-A177-3AD203B41FA5}">
                      <a16:colId xmlns:a16="http://schemas.microsoft.com/office/drawing/2014/main" val="20000"/>
                    </a:ext>
                  </a:extLst>
                </a:gridCol>
                <a:gridCol w="4306726">
                  <a:extLst>
                    <a:ext uri="{9D8B030D-6E8A-4147-A177-3AD203B41FA5}">
                      <a16:colId xmlns:a16="http://schemas.microsoft.com/office/drawing/2014/main" val="20001"/>
                    </a:ext>
                  </a:extLst>
                </a:gridCol>
              </a:tblGrid>
              <a:tr h="561136">
                <a:tc>
                  <a:txBody>
                    <a:bodyPr/>
                    <a:lstStyle/>
                    <a:p>
                      <a:pPr indent="0">
                        <a:lnSpc>
                          <a:spcPct val="100000"/>
                        </a:lnSpc>
                        <a:defRPr sz="1800" b="0">
                          <a:solidFill>
                            <a:srgbClr val="000000"/>
                          </a:solidFill>
                        </a:defRPr>
                      </a:pPr>
                      <a:r>
                        <a:rPr b="1">
                          <a:solidFill>
                            <a:srgbClr val="FFFFFF"/>
                          </a:solidFill>
                        </a:rPr>
                        <a:t>Blood </a:t>
                      </a:r>
                      <a:r>
                        <a:rPr lang="en-GB" b="1">
                          <a:solidFill>
                            <a:srgbClr val="FFFFFF"/>
                          </a:solidFill>
                        </a:rPr>
                        <a:t>c</a:t>
                      </a:r>
                      <a:r>
                        <a:rPr b="1">
                          <a:solidFill>
                            <a:srgbClr val="FFFFFF"/>
                          </a:solidFill>
                        </a:rPr>
                        <a:t>ells</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tc>
                  <a:txBody>
                    <a:bodyPr/>
                    <a:lstStyle/>
                    <a:p>
                      <a:pPr indent="0">
                        <a:lnSpc>
                          <a:spcPct val="100000"/>
                        </a:lnSpc>
                        <a:defRPr sz="1800" b="0">
                          <a:solidFill>
                            <a:srgbClr val="000000"/>
                          </a:solidFill>
                        </a:defRPr>
                      </a:pPr>
                      <a:r>
                        <a:rPr b="1">
                          <a:solidFill>
                            <a:srgbClr val="FFFFFF"/>
                          </a:solidFill>
                        </a:rPr>
                        <a:t>Percentage of </a:t>
                      </a:r>
                      <a:r>
                        <a:rPr lang="en-GB" b="1">
                          <a:solidFill>
                            <a:srgbClr val="FFFFFF"/>
                          </a:solidFill>
                        </a:rPr>
                        <a:t>b</a:t>
                      </a:r>
                      <a:r>
                        <a:rPr b="1" err="1">
                          <a:solidFill>
                            <a:srgbClr val="FFFFFF"/>
                          </a:solidFill>
                        </a:rPr>
                        <a:t>lood</a:t>
                      </a:r>
                      <a:r>
                        <a:rPr b="1">
                          <a:solidFill>
                            <a:srgbClr val="FFFFFF"/>
                          </a:solidFill>
                        </a:rPr>
                        <a:t> (%)</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extLst>
                  <a:ext uri="{0D108BD9-81ED-4DB2-BD59-A6C34878D82A}">
                    <a16:rowId xmlns:a16="http://schemas.microsoft.com/office/drawing/2014/main" val="10000"/>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1"/>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2"/>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3"/>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4"/>
                  </a:ext>
                </a:extLst>
              </a:tr>
            </a:tbl>
          </a:graphicData>
        </a:graphic>
      </p:graphicFrame>
      <p:grpSp>
        <p:nvGrpSpPr>
          <p:cNvPr id="734" name="Group"/>
          <p:cNvGrpSpPr/>
          <p:nvPr/>
        </p:nvGrpSpPr>
        <p:grpSpPr>
          <a:xfrm>
            <a:off x="6679810" y="1134629"/>
            <a:ext cx="3958323" cy="1661890"/>
            <a:chOff x="0" y="0"/>
            <a:chExt cx="3958322" cy="1661889"/>
          </a:xfrm>
        </p:grpSpPr>
        <p:pic>
          <p:nvPicPr>
            <p:cNvPr id="732" name="Image" descr="Imag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2820181" cy="1661890"/>
            </a:xfrm>
            <a:prstGeom prst="rect">
              <a:avLst/>
            </a:prstGeom>
            <a:ln w="12700" cap="flat">
              <a:noFill/>
              <a:miter lim="400000"/>
            </a:ln>
            <a:effectLst>
              <a:outerShdw dist="53355" dir="3092864" rotWithShape="0">
                <a:srgbClr val="000000">
                  <a:alpha val="20102"/>
                </a:srgbClr>
              </a:outerShdw>
            </a:effectLst>
          </p:spPr>
        </p:pic>
        <p:sp>
          <p:nvSpPr>
            <p:cNvPr id="733" name="Plasma"/>
            <p:cNvSpPr txBox="1"/>
            <p:nvPr/>
          </p:nvSpPr>
          <p:spPr>
            <a:xfrm>
              <a:off x="2906079" y="663442"/>
              <a:ext cx="1052244"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Plasma</a:t>
              </a:r>
            </a:p>
          </p:txBody>
        </p:sp>
      </p:grpSp>
      <p:grpSp>
        <p:nvGrpSpPr>
          <p:cNvPr id="737" name="Group"/>
          <p:cNvGrpSpPr/>
          <p:nvPr/>
        </p:nvGrpSpPr>
        <p:grpSpPr>
          <a:xfrm>
            <a:off x="6981922" y="2682719"/>
            <a:ext cx="3586515" cy="1821559"/>
            <a:chOff x="0" y="0"/>
            <a:chExt cx="3586514" cy="1821557"/>
          </a:xfrm>
        </p:grpSpPr>
        <p:pic>
          <p:nvPicPr>
            <p:cNvPr id="735" name="edcoms_teammargot_redblood_artwork@2x.png" descr="edcoms_teammargot_redblood_artwork@2x.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60324" y="0"/>
              <a:ext cx="1326191" cy="1821558"/>
            </a:xfrm>
            <a:prstGeom prst="rect">
              <a:avLst/>
            </a:prstGeom>
            <a:ln w="12700" cap="flat">
              <a:noFill/>
              <a:miter lim="400000"/>
            </a:ln>
            <a:effectLst>
              <a:outerShdw dist="53355" dir="3092864" rotWithShape="0">
                <a:srgbClr val="000000">
                  <a:alpha val="20102"/>
                </a:srgbClr>
              </a:outerShdw>
            </a:effectLst>
          </p:spPr>
        </p:pic>
        <p:sp>
          <p:nvSpPr>
            <p:cNvPr id="736" name="Red blood cells"/>
            <p:cNvSpPr txBox="1"/>
            <p:nvPr/>
          </p:nvSpPr>
          <p:spPr>
            <a:xfrm>
              <a:off x="0" y="837472"/>
              <a:ext cx="2138465"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Red blood cells</a:t>
              </a:r>
            </a:p>
          </p:txBody>
        </p:sp>
      </p:grpSp>
      <p:grpSp>
        <p:nvGrpSpPr>
          <p:cNvPr id="740" name="Group"/>
          <p:cNvGrpSpPr/>
          <p:nvPr/>
        </p:nvGrpSpPr>
        <p:grpSpPr>
          <a:xfrm>
            <a:off x="6897377" y="4418513"/>
            <a:ext cx="3663266" cy="1709445"/>
            <a:chOff x="0" y="0"/>
            <a:chExt cx="3663264" cy="1709443"/>
          </a:xfrm>
        </p:grpSpPr>
        <p:pic>
          <p:nvPicPr>
            <p:cNvPr id="738" name="edcoms_teammargot_whiteblood_artwork@2x.png" descr="edcoms_teammargot_whiteblood_artwork@2x.png"/>
            <p:cNvPicPr>
              <a:picLocks noChangeAspect="1"/>
            </p:cNvPicPr>
            <p:nvPr/>
          </p:nvPicPr>
          <p:blipFill>
            <a:blip r:embed="rId8" cstate="screen">
              <a:alphaModFix amt="99000"/>
              <a:extLst>
                <a:ext uri="{28A0092B-C50C-407E-A947-70E740481C1C}">
                  <a14:useLocalDpi xmlns:a14="http://schemas.microsoft.com/office/drawing/2010/main"/>
                </a:ext>
              </a:extLst>
            </a:blip>
            <a:stretch>
              <a:fillRect/>
            </a:stretch>
          </p:blipFill>
          <p:spPr>
            <a:xfrm>
              <a:off x="0" y="0"/>
              <a:ext cx="1167025" cy="1709444"/>
            </a:xfrm>
            <a:prstGeom prst="rect">
              <a:avLst/>
            </a:prstGeom>
            <a:ln w="12700" cap="flat">
              <a:noFill/>
              <a:miter lim="400000"/>
            </a:ln>
            <a:effectLst>
              <a:outerShdw dist="53355" dir="3092864" rotWithShape="0">
                <a:srgbClr val="000000">
                  <a:alpha val="20102"/>
                </a:srgbClr>
              </a:outerShdw>
            </a:effectLst>
          </p:spPr>
        </p:pic>
        <p:sp>
          <p:nvSpPr>
            <p:cNvPr id="739" name="White blood cells"/>
            <p:cNvSpPr txBox="1"/>
            <p:nvPr/>
          </p:nvSpPr>
          <p:spPr>
            <a:xfrm>
              <a:off x="1292194" y="820965"/>
              <a:ext cx="237107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White blood cells</a:t>
              </a:r>
            </a:p>
          </p:txBody>
        </p:sp>
      </p:grpSp>
      <p:grpSp>
        <p:nvGrpSpPr>
          <p:cNvPr id="743" name="Group"/>
          <p:cNvGrpSpPr/>
          <p:nvPr/>
        </p:nvGrpSpPr>
        <p:grpSpPr>
          <a:xfrm>
            <a:off x="7314662" y="6129141"/>
            <a:ext cx="2942508" cy="1662963"/>
            <a:chOff x="0" y="23240"/>
            <a:chExt cx="2942507" cy="1662962"/>
          </a:xfrm>
        </p:grpSpPr>
        <p:sp>
          <p:nvSpPr>
            <p:cNvPr id="741" name="Platelets"/>
            <p:cNvSpPr txBox="1"/>
            <p:nvPr/>
          </p:nvSpPr>
          <p:spPr>
            <a:xfrm>
              <a:off x="0" y="787412"/>
              <a:ext cx="122291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Platelets</a:t>
              </a:r>
            </a:p>
          </p:txBody>
        </p:sp>
        <p:pic>
          <p:nvPicPr>
            <p:cNvPr id="742" name="Image" descr="Image"/>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97540" y="23240"/>
              <a:ext cx="1644968" cy="1662963"/>
            </a:xfrm>
            <a:prstGeom prst="rect">
              <a:avLst/>
            </a:prstGeom>
            <a:ln w="12700" cap="flat">
              <a:noFill/>
              <a:miter lim="400000"/>
            </a:ln>
            <a:effectLst/>
          </p:spPr>
        </p:pic>
      </p:grpSp>
      <p:sp>
        <p:nvSpPr>
          <p:cNvPr id="744" name="54%"/>
          <p:cNvSpPr txBox="1"/>
          <p:nvPr/>
        </p:nvSpPr>
        <p:spPr>
          <a:xfrm>
            <a:off x="12559115" y="1637977"/>
            <a:ext cx="1192080"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54%</a:t>
            </a:r>
          </a:p>
        </p:txBody>
      </p:sp>
      <p:sp>
        <p:nvSpPr>
          <p:cNvPr id="745" name="44%"/>
          <p:cNvSpPr txBox="1"/>
          <p:nvPr/>
        </p:nvSpPr>
        <p:spPr>
          <a:xfrm>
            <a:off x="12559115" y="3341122"/>
            <a:ext cx="1192080"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44%</a:t>
            </a:r>
          </a:p>
        </p:txBody>
      </p:sp>
      <p:sp>
        <p:nvSpPr>
          <p:cNvPr id="746" name="1.5%"/>
          <p:cNvSpPr txBox="1"/>
          <p:nvPr/>
        </p:nvSpPr>
        <p:spPr>
          <a:xfrm>
            <a:off x="12481489" y="5044267"/>
            <a:ext cx="1347332"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1.5%</a:t>
            </a:r>
          </a:p>
        </p:txBody>
      </p:sp>
      <p:sp>
        <p:nvSpPr>
          <p:cNvPr id="747" name=".5%"/>
          <p:cNvSpPr txBox="1"/>
          <p:nvPr/>
        </p:nvSpPr>
        <p:spPr>
          <a:xfrm>
            <a:off x="12480773" y="6747412"/>
            <a:ext cx="1348765" cy="73866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rPr lang="en-GB"/>
              <a:t>0</a:t>
            </a:r>
            <a:r>
              <a:t>.5%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 grpId="0" animBg="1" advAuto="0"/>
      <p:bldP spid="745" grpId="0" animBg="1" advAuto="0"/>
      <p:bldP spid="746" grpId="0" animBg="1" advAuto="0"/>
      <p:bldP spid="747"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 name="Circle"/>
          <p:cNvSpPr/>
          <p:nvPr/>
        </p:nvSpPr>
        <p:spPr>
          <a:xfrm>
            <a:off x="7590172" y="826113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51" name="Circle"/>
          <p:cNvSpPr/>
          <p:nvPr/>
        </p:nvSpPr>
        <p:spPr>
          <a:xfrm>
            <a:off x="11915551" y="839532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752" name="Image" descr="Image"/>
          <p:cNvPicPr>
            <a:picLocks noChangeAspect="1"/>
          </p:cNvPicPr>
          <p:nvPr/>
        </p:nvPicPr>
        <p:blipFill>
          <a:blip r:embed="rId3"/>
          <a:stretch>
            <a:fillRect/>
          </a:stretch>
        </p:blipFill>
        <p:spPr>
          <a:xfrm>
            <a:off x="14155463" y="8293099"/>
            <a:ext cx="1820393" cy="508002"/>
          </a:xfrm>
          <a:prstGeom prst="rect">
            <a:avLst/>
          </a:prstGeom>
          <a:ln w="12700">
            <a:miter lim="400000"/>
          </a:ln>
        </p:spPr>
      </p:pic>
      <p:sp>
        <p:nvSpPr>
          <p:cNvPr id="75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75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sp>
        <p:nvSpPr>
          <p:cNvPr id="755"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56"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57"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58"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59"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61" name="Can you calculate the quantities?…"/>
          <p:cNvSpPr txBox="1">
            <a:spLocks noGrp="1"/>
          </p:cNvSpPr>
          <p:nvPr>
            <p:ph type="title"/>
          </p:nvPr>
        </p:nvSpPr>
        <p:spPr>
          <a:xfrm>
            <a:off x="1018597" y="994099"/>
            <a:ext cx="5383851" cy="6260890"/>
          </a:xfrm>
          <a:prstGeom prst="rect">
            <a:avLst/>
          </a:prstGeom>
        </p:spPr>
        <p:txBody>
          <a:bodyPr/>
          <a:lstStyle/>
          <a:p>
            <a:r>
              <a:t>Can you calculate the quantities?</a:t>
            </a:r>
          </a:p>
          <a:p>
            <a:pPr>
              <a:defRPr sz="2200"/>
            </a:pPr>
            <a:r>
              <a:t>What you know:</a:t>
            </a: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a:t>A person’s blood contains three times more white blood cells than platelets.</a:t>
            </a:r>
            <a:br>
              <a:rPr lang="en-GB" sz="2800"/>
            </a:b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a:t>The ratio of white blood cells </a:t>
            </a:r>
            <a:r>
              <a:rPr sz="2800" i="1">
                <a:latin typeface="Arial"/>
                <a:ea typeface="Arial"/>
                <a:cs typeface="Arial"/>
                <a:sym typeface="Arial"/>
              </a:rPr>
              <a:t>and</a:t>
            </a:r>
            <a:r>
              <a:rPr sz="2800"/>
              <a:t> platelets to red blood cells is </a:t>
            </a:r>
            <a:r>
              <a:rPr sz="2800" b="1"/>
              <a:t>1:22</a:t>
            </a:r>
            <a:r>
              <a:rPr sz="2800"/>
              <a:t>.</a:t>
            </a:r>
            <a:br>
              <a:rPr lang="en-GB" sz="2800"/>
            </a:br>
            <a:endParaRPr sz="2800">
              <a:latin typeface="Arial"/>
              <a:ea typeface="Arial"/>
              <a:cs typeface="Arial"/>
              <a:sym typeface="Arial"/>
            </a:endParaRPr>
          </a:p>
          <a:p>
            <a:pPr marL="585893" marR="3386" indent="-457200">
              <a:spcBef>
                <a:spcPts val="1000"/>
              </a:spcBef>
              <a:buClr>
                <a:srgbClr val="C40C2D"/>
              </a:buClr>
              <a:buSzPct val="100000"/>
              <a:buFont typeface="Arial" panose="020B0604020202020204" pitchFamily="34" charset="0"/>
              <a:buChar char="•"/>
              <a:defRPr sz="2000" b="0" spc="-3"/>
            </a:pPr>
            <a:r>
              <a:rPr sz="2800"/>
              <a:t>White blood cells and platelets make up </a:t>
            </a:r>
            <a:r>
              <a:rPr sz="2800" b="1"/>
              <a:t>2%</a:t>
            </a:r>
            <a:r>
              <a:rPr sz="2800"/>
              <a:t> of a person’s blood.</a:t>
            </a:r>
            <a:endParaRPr sz="2800" spc="-4">
              <a:solidFill>
                <a:srgbClr val="FF0000"/>
              </a:solidFill>
              <a:latin typeface="Arial"/>
              <a:ea typeface="Arial"/>
              <a:cs typeface="Arial"/>
              <a:sym typeface="Arial"/>
            </a:endParaRPr>
          </a:p>
          <a:p>
            <a:pPr defTabSz="914400">
              <a:lnSpc>
                <a:spcPct val="90000"/>
              </a:lnSpc>
              <a:spcBef>
                <a:spcPts val="1000"/>
              </a:spcBef>
              <a:defRPr sz="2800" b="0">
                <a:solidFill>
                  <a:srgbClr val="FF0000"/>
                </a:solidFill>
                <a:latin typeface="Arial"/>
                <a:ea typeface="Arial"/>
                <a:cs typeface="Arial"/>
                <a:sym typeface="Arial"/>
              </a:defRPr>
            </a:pPr>
            <a:endParaRPr sz="2800" spc="-4">
              <a:solidFill>
                <a:srgbClr val="FF0000"/>
              </a:solidFill>
              <a:latin typeface="Arial"/>
              <a:ea typeface="Arial"/>
              <a:cs typeface="Arial"/>
              <a:sym typeface="Arial"/>
            </a:endParaRPr>
          </a:p>
        </p:txBody>
      </p:sp>
      <p:sp>
        <p:nvSpPr>
          <p:cNvPr id="762" name="Rectangle"/>
          <p:cNvSpPr/>
          <p:nvPr/>
        </p:nvSpPr>
        <p:spPr>
          <a:xfrm>
            <a:off x="6527618" y="560203"/>
            <a:ext cx="8751151" cy="7475596"/>
          </a:xfrm>
          <a:prstGeom prst="rect">
            <a:avLst/>
          </a:prstGeom>
          <a:solidFill>
            <a:srgbClr val="FFFFFF"/>
          </a:solid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graphicFrame>
        <p:nvGraphicFramePr>
          <p:cNvPr id="763" name="Table"/>
          <p:cNvGraphicFramePr/>
          <p:nvPr>
            <p:extLst>
              <p:ext uri="{D42A27DB-BD31-4B8C-83A1-F6EECF244321}">
                <p14:modId xmlns:p14="http://schemas.microsoft.com/office/powerpoint/2010/main" val="596843412"/>
              </p:ext>
            </p:extLst>
          </p:nvPr>
        </p:nvGraphicFramePr>
        <p:xfrm>
          <a:off x="6573846" y="613833"/>
          <a:ext cx="8658695" cy="7368336"/>
        </p:xfrm>
        <a:graphic>
          <a:graphicData uri="http://schemas.openxmlformats.org/drawingml/2006/table">
            <a:tbl>
              <a:tblPr firstRow="1">
                <a:tableStyleId>{4C3C2611-4C71-4FC5-86AE-919BDF0F9419}</a:tableStyleId>
              </a:tblPr>
              <a:tblGrid>
                <a:gridCol w="4351969">
                  <a:extLst>
                    <a:ext uri="{9D8B030D-6E8A-4147-A177-3AD203B41FA5}">
                      <a16:colId xmlns:a16="http://schemas.microsoft.com/office/drawing/2014/main" val="20000"/>
                    </a:ext>
                  </a:extLst>
                </a:gridCol>
                <a:gridCol w="4306726">
                  <a:extLst>
                    <a:ext uri="{9D8B030D-6E8A-4147-A177-3AD203B41FA5}">
                      <a16:colId xmlns:a16="http://schemas.microsoft.com/office/drawing/2014/main" val="20001"/>
                    </a:ext>
                  </a:extLst>
                </a:gridCol>
              </a:tblGrid>
              <a:tr h="561136">
                <a:tc>
                  <a:txBody>
                    <a:bodyPr/>
                    <a:lstStyle/>
                    <a:p>
                      <a:pPr indent="0">
                        <a:lnSpc>
                          <a:spcPct val="100000"/>
                        </a:lnSpc>
                        <a:defRPr sz="1800" b="0">
                          <a:solidFill>
                            <a:srgbClr val="000000"/>
                          </a:solidFill>
                        </a:defRPr>
                      </a:pPr>
                      <a:r>
                        <a:rPr b="1">
                          <a:solidFill>
                            <a:srgbClr val="FFFFFF"/>
                          </a:solidFill>
                        </a:rPr>
                        <a:t>Blood </a:t>
                      </a:r>
                      <a:r>
                        <a:rPr lang="en-GB" b="1">
                          <a:solidFill>
                            <a:srgbClr val="FFFFFF"/>
                          </a:solidFill>
                        </a:rPr>
                        <a:t>c</a:t>
                      </a:r>
                      <a:r>
                        <a:rPr b="1">
                          <a:solidFill>
                            <a:srgbClr val="FFFFFF"/>
                          </a:solidFill>
                        </a:rPr>
                        <a:t>ells</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tc>
                  <a:txBody>
                    <a:bodyPr/>
                    <a:lstStyle/>
                    <a:p>
                      <a:pPr indent="0">
                        <a:lnSpc>
                          <a:spcPct val="100000"/>
                        </a:lnSpc>
                        <a:defRPr sz="1800" b="0">
                          <a:solidFill>
                            <a:srgbClr val="000000"/>
                          </a:solidFill>
                        </a:defRPr>
                      </a:pPr>
                      <a:r>
                        <a:rPr b="1">
                          <a:solidFill>
                            <a:srgbClr val="FFFFFF"/>
                          </a:solidFill>
                        </a:rPr>
                        <a:t>Percentage of </a:t>
                      </a:r>
                      <a:r>
                        <a:rPr lang="en-GB" b="1">
                          <a:solidFill>
                            <a:srgbClr val="FFFFFF"/>
                          </a:solidFill>
                        </a:rPr>
                        <a:t>b</a:t>
                      </a:r>
                      <a:r>
                        <a:rPr b="1" err="1">
                          <a:solidFill>
                            <a:srgbClr val="FFFFFF"/>
                          </a:solidFill>
                        </a:rPr>
                        <a:t>lood</a:t>
                      </a:r>
                      <a:r>
                        <a:rPr b="1">
                          <a:solidFill>
                            <a:srgbClr val="FFFFFF"/>
                          </a:solidFill>
                        </a:rPr>
                        <a:t> (%)</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extLst>
                  <a:ext uri="{0D108BD9-81ED-4DB2-BD59-A6C34878D82A}">
                    <a16:rowId xmlns:a16="http://schemas.microsoft.com/office/drawing/2014/main" val="10000"/>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1"/>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2"/>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3"/>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4"/>
                  </a:ext>
                </a:extLst>
              </a:tr>
            </a:tbl>
          </a:graphicData>
        </a:graphic>
      </p:graphicFrame>
      <p:grpSp>
        <p:nvGrpSpPr>
          <p:cNvPr id="766" name="Group"/>
          <p:cNvGrpSpPr/>
          <p:nvPr/>
        </p:nvGrpSpPr>
        <p:grpSpPr>
          <a:xfrm>
            <a:off x="6679810" y="1134629"/>
            <a:ext cx="3958323" cy="1661890"/>
            <a:chOff x="0" y="0"/>
            <a:chExt cx="3958322" cy="1661889"/>
          </a:xfrm>
        </p:grpSpPr>
        <p:pic>
          <p:nvPicPr>
            <p:cNvPr id="764" name="Image" descr="Image"/>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2820181" cy="1661890"/>
            </a:xfrm>
            <a:prstGeom prst="rect">
              <a:avLst/>
            </a:prstGeom>
            <a:ln w="12700" cap="flat">
              <a:noFill/>
              <a:miter lim="400000"/>
            </a:ln>
            <a:effectLst>
              <a:outerShdw dist="53355" dir="3092864" rotWithShape="0">
                <a:srgbClr val="000000">
                  <a:alpha val="20102"/>
                </a:srgbClr>
              </a:outerShdw>
            </a:effectLst>
          </p:spPr>
        </p:pic>
        <p:sp>
          <p:nvSpPr>
            <p:cNvPr id="765" name="Plasma"/>
            <p:cNvSpPr txBox="1"/>
            <p:nvPr/>
          </p:nvSpPr>
          <p:spPr>
            <a:xfrm>
              <a:off x="2906079" y="663442"/>
              <a:ext cx="1052244"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Plasma</a:t>
              </a:r>
            </a:p>
          </p:txBody>
        </p:sp>
      </p:grpSp>
      <p:grpSp>
        <p:nvGrpSpPr>
          <p:cNvPr id="769" name="Group"/>
          <p:cNvGrpSpPr/>
          <p:nvPr/>
        </p:nvGrpSpPr>
        <p:grpSpPr>
          <a:xfrm>
            <a:off x="6981922" y="2682719"/>
            <a:ext cx="3586515" cy="1821559"/>
            <a:chOff x="0" y="0"/>
            <a:chExt cx="3586514" cy="1821557"/>
          </a:xfrm>
        </p:grpSpPr>
        <p:pic>
          <p:nvPicPr>
            <p:cNvPr id="767" name="edcoms_teammargot_redblood_artwork@2x.png" descr="edcoms_teammargot_redblood_artwork@2x.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60324" y="0"/>
              <a:ext cx="1326191" cy="1821558"/>
            </a:xfrm>
            <a:prstGeom prst="rect">
              <a:avLst/>
            </a:prstGeom>
            <a:ln w="12700" cap="flat">
              <a:noFill/>
              <a:miter lim="400000"/>
            </a:ln>
            <a:effectLst>
              <a:outerShdw dist="53355" dir="3092864" rotWithShape="0">
                <a:srgbClr val="000000">
                  <a:alpha val="20102"/>
                </a:srgbClr>
              </a:outerShdw>
            </a:effectLst>
          </p:spPr>
        </p:pic>
        <p:sp>
          <p:nvSpPr>
            <p:cNvPr id="768" name="Red blood Cells"/>
            <p:cNvSpPr txBox="1"/>
            <p:nvPr/>
          </p:nvSpPr>
          <p:spPr>
            <a:xfrm>
              <a:off x="0" y="837472"/>
              <a:ext cx="2184849"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Red blood Cells</a:t>
              </a:r>
            </a:p>
          </p:txBody>
        </p:sp>
      </p:grpSp>
      <p:grpSp>
        <p:nvGrpSpPr>
          <p:cNvPr id="772" name="Group"/>
          <p:cNvGrpSpPr/>
          <p:nvPr/>
        </p:nvGrpSpPr>
        <p:grpSpPr>
          <a:xfrm>
            <a:off x="6897377" y="4418513"/>
            <a:ext cx="3663266" cy="1709445"/>
            <a:chOff x="0" y="0"/>
            <a:chExt cx="3663264" cy="1709443"/>
          </a:xfrm>
        </p:grpSpPr>
        <p:pic>
          <p:nvPicPr>
            <p:cNvPr id="770" name="edcoms_teammargot_whiteblood_artwork@2x.png" descr="edcoms_teammargot_whiteblood_artwork@2x.png"/>
            <p:cNvPicPr>
              <a:picLocks noChangeAspect="1"/>
            </p:cNvPicPr>
            <p:nvPr/>
          </p:nvPicPr>
          <p:blipFill>
            <a:blip r:embed="rId6" cstate="screen">
              <a:alphaModFix amt="99000"/>
              <a:extLst>
                <a:ext uri="{28A0092B-C50C-407E-A947-70E740481C1C}">
                  <a14:useLocalDpi xmlns:a14="http://schemas.microsoft.com/office/drawing/2010/main"/>
                </a:ext>
              </a:extLst>
            </a:blip>
            <a:stretch>
              <a:fillRect/>
            </a:stretch>
          </p:blipFill>
          <p:spPr>
            <a:xfrm>
              <a:off x="0" y="0"/>
              <a:ext cx="1167025" cy="1709444"/>
            </a:xfrm>
            <a:prstGeom prst="rect">
              <a:avLst/>
            </a:prstGeom>
            <a:ln w="12700" cap="flat">
              <a:noFill/>
              <a:miter lim="400000"/>
            </a:ln>
            <a:effectLst>
              <a:outerShdw dist="53355" dir="3092864" rotWithShape="0">
                <a:srgbClr val="000000">
                  <a:alpha val="20102"/>
                </a:srgbClr>
              </a:outerShdw>
            </a:effectLst>
          </p:spPr>
        </p:pic>
        <p:sp>
          <p:nvSpPr>
            <p:cNvPr id="771" name="White blood cells"/>
            <p:cNvSpPr txBox="1"/>
            <p:nvPr/>
          </p:nvSpPr>
          <p:spPr>
            <a:xfrm>
              <a:off x="1292194" y="820965"/>
              <a:ext cx="237107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White blood cells</a:t>
              </a:r>
            </a:p>
          </p:txBody>
        </p:sp>
      </p:grpSp>
      <p:grpSp>
        <p:nvGrpSpPr>
          <p:cNvPr id="775" name="Group"/>
          <p:cNvGrpSpPr/>
          <p:nvPr/>
        </p:nvGrpSpPr>
        <p:grpSpPr>
          <a:xfrm>
            <a:off x="7314662" y="6129141"/>
            <a:ext cx="2942508" cy="1662963"/>
            <a:chOff x="0" y="23240"/>
            <a:chExt cx="2942507" cy="1662962"/>
          </a:xfrm>
        </p:grpSpPr>
        <p:sp>
          <p:nvSpPr>
            <p:cNvPr id="773" name="Platelets"/>
            <p:cNvSpPr txBox="1"/>
            <p:nvPr/>
          </p:nvSpPr>
          <p:spPr>
            <a:xfrm>
              <a:off x="0" y="787412"/>
              <a:ext cx="122291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Platelets</a:t>
              </a:r>
            </a:p>
          </p:txBody>
        </p:sp>
        <p:pic>
          <p:nvPicPr>
            <p:cNvPr id="774"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97540" y="23240"/>
              <a:ext cx="1644968" cy="1662963"/>
            </a:xfrm>
            <a:prstGeom prst="rect">
              <a:avLst/>
            </a:prstGeom>
            <a:ln w="12700" cap="flat">
              <a:noFill/>
              <a:miter lim="400000"/>
            </a:ln>
            <a:effectLst/>
          </p:spPr>
        </p:pic>
      </p:grpSp>
      <p:sp>
        <p:nvSpPr>
          <p:cNvPr id="776" name="54%"/>
          <p:cNvSpPr txBox="1"/>
          <p:nvPr/>
        </p:nvSpPr>
        <p:spPr>
          <a:xfrm>
            <a:off x="12559115" y="1637977"/>
            <a:ext cx="1192080"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54%</a:t>
            </a:r>
          </a:p>
        </p:txBody>
      </p:sp>
      <p:sp>
        <p:nvSpPr>
          <p:cNvPr id="777" name="44%"/>
          <p:cNvSpPr txBox="1"/>
          <p:nvPr/>
        </p:nvSpPr>
        <p:spPr>
          <a:xfrm>
            <a:off x="12559115" y="3341122"/>
            <a:ext cx="1192080"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44%</a:t>
            </a:r>
          </a:p>
        </p:txBody>
      </p:sp>
      <p:sp>
        <p:nvSpPr>
          <p:cNvPr id="778" name="1.5%"/>
          <p:cNvSpPr txBox="1"/>
          <p:nvPr/>
        </p:nvSpPr>
        <p:spPr>
          <a:xfrm>
            <a:off x="12481489" y="5044267"/>
            <a:ext cx="1347332"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1.5%</a:t>
            </a:r>
          </a:p>
        </p:txBody>
      </p:sp>
      <p:sp>
        <p:nvSpPr>
          <p:cNvPr id="779" name=".5%"/>
          <p:cNvSpPr txBox="1"/>
          <p:nvPr/>
        </p:nvSpPr>
        <p:spPr>
          <a:xfrm>
            <a:off x="12480773" y="6747412"/>
            <a:ext cx="1348765" cy="73866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rPr lang="en-GB"/>
              <a:t>0</a:t>
            </a:r>
            <a:r>
              <a:t>.5%</a:t>
            </a:r>
          </a:p>
        </p:txBody>
      </p:sp>
      <p:pic>
        <p:nvPicPr>
          <p:cNvPr id="34" name="Image" descr="Image"/>
          <p:cNvPicPr>
            <a:picLocks noChangeAspect="1"/>
          </p:cNvPicPr>
          <p:nvPr/>
        </p:nvPicPr>
        <p:blipFill>
          <a:blip r:embed="rId8"/>
          <a:stretch>
            <a:fillRect/>
          </a:stretch>
        </p:blipFill>
        <p:spPr>
          <a:xfrm rot="4333568">
            <a:off x="3993723" y="-1613952"/>
            <a:ext cx="3755708" cy="28533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 grpId="0" animBg="1" advAuto="0"/>
      <p:bldP spid="777" grpId="0" animBg="1" advAuto="0"/>
      <p:bldP spid="778" grpId="0" animBg="1" advAuto="0"/>
      <p:bldP spid="779"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1" name="Image" descr="Image"/>
          <p:cNvPicPr>
            <a:picLocks noChangeAspect="1"/>
          </p:cNvPicPr>
          <p:nvPr/>
        </p:nvPicPr>
        <p:blipFill>
          <a:blip r:embed="rId3"/>
          <a:stretch>
            <a:fillRect/>
          </a:stretch>
        </p:blipFill>
        <p:spPr>
          <a:xfrm>
            <a:off x="13315353" y="4388270"/>
            <a:ext cx="5078439" cy="3245054"/>
          </a:xfrm>
          <a:prstGeom prst="rect">
            <a:avLst/>
          </a:prstGeom>
          <a:ln w="12700">
            <a:miter lim="400000"/>
          </a:ln>
        </p:spPr>
      </p:pic>
      <p:pic>
        <p:nvPicPr>
          <p:cNvPr id="782" name="Image" descr="Image"/>
          <p:cNvPicPr>
            <a:picLocks noChangeAspect="1"/>
          </p:cNvPicPr>
          <p:nvPr/>
        </p:nvPicPr>
        <p:blipFill>
          <a:blip r:embed="rId4"/>
          <a:stretch>
            <a:fillRect/>
          </a:stretch>
        </p:blipFill>
        <p:spPr>
          <a:xfrm>
            <a:off x="-388008" y="-2188884"/>
            <a:ext cx="4220160" cy="2914728"/>
          </a:xfrm>
          <a:prstGeom prst="rect">
            <a:avLst/>
          </a:prstGeom>
          <a:ln w="12700">
            <a:miter lim="400000"/>
          </a:ln>
        </p:spPr>
      </p:pic>
      <p:pic>
        <p:nvPicPr>
          <p:cNvPr id="783" name="Image" descr="Image"/>
          <p:cNvPicPr>
            <a:picLocks noChangeAspect="1"/>
          </p:cNvPicPr>
          <p:nvPr/>
        </p:nvPicPr>
        <p:blipFill>
          <a:blip r:embed="rId5"/>
          <a:stretch>
            <a:fillRect/>
          </a:stretch>
        </p:blipFill>
        <p:spPr>
          <a:xfrm>
            <a:off x="14155463" y="8293099"/>
            <a:ext cx="1820393" cy="508002"/>
          </a:xfrm>
          <a:prstGeom prst="rect">
            <a:avLst/>
          </a:prstGeom>
          <a:ln w="12700">
            <a:miter lim="400000"/>
          </a:ln>
        </p:spPr>
      </p:pic>
      <p:sp>
        <p:nvSpPr>
          <p:cNvPr id="78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78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sp>
        <p:nvSpPr>
          <p:cNvPr id="787" name="Circle"/>
          <p:cNvSpPr/>
          <p:nvPr/>
        </p:nvSpPr>
        <p:spPr>
          <a:xfrm>
            <a:off x="15170091"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88" name="Circle"/>
          <p:cNvSpPr/>
          <p:nvPr/>
        </p:nvSpPr>
        <p:spPr>
          <a:xfrm>
            <a:off x="587406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89" name="Circle"/>
          <p:cNvSpPr/>
          <p:nvPr/>
        </p:nvSpPr>
        <p:spPr>
          <a:xfrm>
            <a:off x="1329717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0" name="Circle"/>
          <p:cNvSpPr/>
          <p:nvPr/>
        </p:nvSpPr>
        <p:spPr>
          <a:xfrm>
            <a:off x="5835960" y="61381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1" name="Circle"/>
          <p:cNvSpPr/>
          <p:nvPr/>
        </p:nvSpPr>
        <p:spPr>
          <a:xfrm>
            <a:off x="15784721" y="293855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2" name="Circle"/>
          <p:cNvSpPr/>
          <p:nvPr/>
        </p:nvSpPr>
        <p:spPr>
          <a:xfrm>
            <a:off x="15733687" y="463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3" name="Circle"/>
          <p:cNvSpPr/>
          <p:nvPr/>
        </p:nvSpPr>
        <p:spPr>
          <a:xfrm>
            <a:off x="5392891" y="8319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794" name="Image" descr="Image"/>
          <p:cNvPicPr>
            <a:picLocks noChangeAspect="1"/>
          </p:cNvPicPr>
          <p:nvPr/>
        </p:nvPicPr>
        <p:blipFill>
          <a:blip r:embed="rId6"/>
          <a:stretch>
            <a:fillRect/>
          </a:stretch>
        </p:blipFill>
        <p:spPr>
          <a:xfrm>
            <a:off x="13231474" y="298378"/>
            <a:ext cx="3668371" cy="2875027"/>
          </a:xfrm>
          <a:prstGeom prst="rect">
            <a:avLst/>
          </a:prstGeom>
          <a:ln w="12700">
            <a:miter lim="400000"/>
          </a:ln>
        </p:spPr>
      </p:pic>
      <p:pic>
        <p:nvPicPr>
          <p:cNvPr id="795" name="Image" descr="Image"/>
          <p:cNvPicPr>
            <a:picLocks noChangeAspect="1"/>
          </p:cNvPicPr>
          <p:nvPr/>
        </p:nvPicPr>
        <p:blipFill>
          <a:blip r:embed="rId7"/>
          <a:stretch>
            <a:fillRect/>
          </a:stretch>
        </p:blipFill>
        <p:spPr>
          <a:xfrm rot="16514509">
            <a:off x="1715187" y="6664063"/>
            <a:ext cx="3051494" cy="3741941"/>
          </a:xfrm>
          <a:prstGeom prst="rect">
            <a:avLst/>
          </a:prstGeom>
          <a:ln w="12700">
            <a:miter lim="400000"/>
          </a:ln>
        </p:spPr>
      </p:pic>
      <p:sp>
        <p:nvSpPr>
          <p:cNvPr id="796" name="Can you calculate the quantities?…"/>
          <p:cNvSpPr txBox="1">
            <a:spLocks noGrp="1"/>
          </p:cNvSpPr>
          <p:nvPr>
            <p:ph type="title"/>
          </p:nvPr>
        </p:nvSpPr>
        <p:spPr>
          <a:xfrm>
            <a:off x="1018598" y="994099"/>
            <a:ext cx="4708832" cy="6260890"/>
          </a:xfrm>
          <a:prstGeom prst="rect">
            <a:avLst/>
          </a:prstGeom>
        </p:spPr>
        <p:txBody>
          <a:bodyPr/>
          <a:lstStyle/>
          <a:p>
            <a:r>
              <a:rPr lang="en-GB"/>
              <a:t>Your recipe</a:t>
            </a:r>
            <a:br>
              <a:rPr lang="en-GB"/>
            </a:br>
            <a:br>
              <a:rPr lang="en-GB"/>
            </a:br>
            <a:r>
              <a:rPr lang="en-GB" sz="2800" b="0" spc="-3"/>
              <a:t>Use the recipe to make an accurate representation of blood.</a:t>
            </a:r>
            <a:br>
              <a:rPr lang="en-GB" sz="2800" b="0" spc="-3"/>
            </a:br>
            <a:br>
              <a:rPr lang="en-GB" sz="2800" b="0" spc="-3"/>
            </a:br>
            <a:r>
              <a:rPr lang="en-GB" sz="2800" b="0" spc="-3"/>
              <a:t>Think carefully about how much of each ingredient you will need.</a:t>
            </a:r>
            <a:endParaRPr sz="2800" b="0" spc="-3"/>
          </a:p>
          <a:p>
            <a:pPr defTabSz="914400">
              <a:lnSpc>
                <a:spcPct val="90000"/>
              </a:lnSpc>
              <a:spcBef>
                <a:spcPts val="1000"/>
              </a:spcBef>
              <a:defRPr sz="2800" b="0">
                <a:solidFill>
                  <a:srgbClr val="FF0000"/>
                </a:solidFill>
                <a:latin typeface="Arial"/>
                <a:ea typeface="Arial"/>
                <a:cs typeface="Arial"/>
                <a:sym typeface="Arial"/>
              </a:defRPr>
            </a:pPr>
            <a:endParaRPr sz="2800" spc="-4">
              <a:solidFill>
                <a:srgbClr val="FF0000"/>
              </a:solidFill>
              <a:latin typeface="Arial"/>
              <a:ea typeface="Arial"/>
              <a:cs typeface="Arial"/>
              <a:sym typeface="Arial"/>
            </a:endParaRPr>
          </a:p>
        </p:txBody>
      </p:sp>
      <p:sp>
        <p:nvSpPr>
          <p:cNvPr id="797" name="Rectangle"/>
          <p:cNvSpPr/>
          <p:nvPr/>
        </p:nvSpPr>
        <p:spPr>
          <a:xfrm>
            <a:off x="6100898" y="560203"/>
            <a:ext cx="9136636" cy="7475596"/>
          </a:xfrm>
          <a:prstGeom prst="rect">
            <a:avLst/>
          </a:prstGeom>
          <a:solidFill>
            <a:srgbClr val="FFFFFF"/>
          </a:solid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graphicFrame>
        <p:nvGraphicFramePr>
          <p:cNvPr id="798" name="Table"/>
          <p:cNvGraphicFramePr/>
          <p:nvPr>
            <p:extLst>
              <p:ext uri="{D42A27DB-BD31-4B8C-83A1-F6EECF244321}">
                <p14:modId xmlns:p14="http://schemas.microsoft.com/office/powerpoint/2010/main" val="952520596"/>
              </p:ext>
            </p:extLst>
          </p:nvPr>
        </p:nvGraphicFramePr>
        <p:xfrm>
          <a:off x="6147125" y="613833"/>
          <a:ext cx="9044180" cy="7368336"/>
        </p:xfrm>
        <a:graphic>
          <a:graphicData uri="http://schemas.openxmlformats.org/drawingml/2006/table">
            <a:tbl>
              <a:tblPr firstRow="1">
                <a:tableStyleId>{4C3C2611-4C71-4FC5-86AE-919BDF0F9419}</a:tableStyleId>
              </a:tblPr>
              <a:tblGrid>
                <a:gridCol w="4269093">
                  <a:extLst>
                    <a:ext uri="{9D8B030D-6E8A-4147-A177-3AD203B41FA5}">
                      <a16:colId xmlns:a16="http://schemas.microsoft.com/office/drawing/2014/main" val="20000"/>
                    </a:ext>
                  </a:extLst>
                </a:gridCol>
                <a:gridCol w="2947937">
                  <a:extLst>
                    <a:ext uri="{9D8B030D-6E8A-4147-A177-3AD203B41FA5}">
                      <a16:colId xmlns:a16="http://schemas.microsoft.com/office/drawing/2014/main" val="20001"/>
                    </a:ext>
                  </a:extLst>
                </a:gridCol>
                <a:gridCol w="1827150">
                  <a:extLst>
                    <a:ext uri="{9D8B030D-6E8A-4147-A177-3AD203B41FA5}">
                      <a16:colId xmlns:a16="http://schemas.microsoft.com/office/drawing/2014/main" val="20002"/>
                    </a:ext>
                  </a:extLst>
                </a:gridCol>
              </a:tblGrid>
              <a:tr h="561136">
                <a:tc>
                  <a:txBody>
                    <a:bodyPr/>
                    <a:lstStyle/>
                    <a:p>
                      <a:pPr indent="0">
                        <a:lnSpc>
                          <a:spcPct val="100000"/>
                        </a:lnSpc>
                        <a:defRPr sz="1800" b="0">
                          <a:solidFill>
                            <a:srgbClr val="000000"/>
                          </a:solidFill>
                        </a:defRPr>
                      </a:pPr>
                      <a:r>
                        <a:rPr b="1">
                          <a:solidFill>
                            <a:srgbClr val="FFFFFF"/>
                          </a:solidFill>
                        </a:rPr>
                        <a:t>Blood </a:t>
                      </a:r>
                      <a:r>
                        <a:rPr lang="en-GB" b="1">
                          <a:solidFill>
                            <a:srgbClr val="FFFFFF"/>
                          </a:solidFill>
                        </a:rPr>
                        <a:t>c</a:t>
                      </a:r>
                      <a:r>
                        <a:rPr b="1">
                          <a:solidFill>
                            <a:srgbClr val="FFFFFF"/>
                          </a:solidFill>
                        </a:rPr>
                        <a:t>ells</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tc>
                  <a:txBody>
                    <a:bodyPr/>
                    <a:lstStyle/>
                    <a:p>
                      <a:pPr indent="0">
                        <a:lnSpc>
                          <a:spcPct val="100000"/>
                        </a:lnSpc>
                        <a:defRPr sz="1800" b="0">
                          <a:solidFill>
                            <a:srgbClr val="000000"/>
                          </a:solidFill>
                        </a:defRPr>
                      </a:pPr>
                      <a:r>
                        <a:rPr b="1">
                          <a:solidFill>
                            <a:srgbClr val="FFFFFF"/>
                          </a:solidFill>
                        </a:rPr>
                        <a:t>Ingredient</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tc>
                  <a:txBody>
                    <a:bodyPr/>
                    <a:lstStyle/>
                    <a:p>
                      <a:pPr indent="0">
                        <a:lnSpc>
                          <a:spcPct val="100000"/>
                        </a:lnSpc>
                        <a:defRPr sz="1800" b="0">
                          <a:solidFill>
                            <a:srgbClr val="000000"/>
                          </a:solidFill>
                        </a:defRPr>
                      </a:pPr>
                      <a:r>
                        <a:rPr b="1">
                          <a:solidFill>
                            <a:srgbClr val="FFFFFF"/>
                          </a:solidFill>
                        </a:rPr>
                        <a:t>% of Blood</a:t>
                      </a:r>
                    </a:p>
                  </a:txBody>
                  <a:tcPr marL="0" marR="0" marT="0" marB="0" anchor="ctr" horzOverflow="overflow">
                    <a:lnL w="25400">
                      <a:solidFill>
                        <a:srgbClr val="AD0A29"/>
                      </a:solidFill>
                    </a:lnL>
                    <a:lnR w="25400">
                      <a:solidFill>
                        <a:srgbClr val="AD0A29"/>
                      </a:solidFill>
                    </a:lnR>
                    <a:lnT w="25400">
                      <a:solidFill>
                        <a:srgbClr val="AD0A29"/>
                      </a:solidFill>
                    </a:lnT>
                    <a:lnB w="25400">
                      <a:solidFill>
                        <a:srgbClr val="AD0A29"/>
                      </a:solidFill>
                    </a:lnB>
                    <a:solidFill>
                      <a:srgbClr val="AD0A29"/>
                    </a:solidFill>
                  </a:tcPr>
                </a:tc>
                <a:extLst>
                  <a:ext uri="{0D108BD9-81ED-4DB2-BD59-A6C34878D82A}">
                    <a16:rowId xmlns:a16="http://schemas.microsoft.com/office/drawing/2014/main" val="10000"/>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1"/>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2"/>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3"/>
                  </a:ext>
                </a:extLst>
              </a:tr>
              <a:tr h="1701800">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tc>
                  <a:txBody>
                    <a:bodyPr/>
                    <a:lstStyle/>
                    <a:p>
                      <a:pPr indent="0" algn="l">
                        <a:lnSpc>
                          <a:spcPct val="100000"/>
                        </a:lnSpc>
                        <a:defRPr sz="1200"/>
                      </a:pPr>
                      <a:endParaRPr/>
                    </a:p>
                  </a:txBody>
                  <a:tcPr marL="0" marR="0" marT="0" marB="0" horzOverflow="overflow">
                    <a:lnL w="25400">
                      <a:solidFill>
                        <a:srgbClr val="AD0A29"/>
                      </a:solidFill>
                    </a:lnL>
                    <a:lnR w="25400">
                      <a:solidFill>
                        <a:srgbClr val="AD0A29"/>
                      </a:solidFill>
                    </a:lnR>
                    <a:lnT w="25400">
                      <a:solidFill>
                        <a:srgbClr val="AD0A29"/>
                      </a:solidFill>
                    </a:lnT>
                    <a:lnB w="25400">
                      <a:solidFill>
                        <a:srgbClr val="AD0A29"/>
                      </a:solidFill>
                    </a:lnB>
                    <a:solidFill>
                      <a:srgbClr val="FFFFFF"/>
                    </a:solidFill>
                  </a:tcPr>
                </a:tc>
                <a:extLst>
                  <a:ext uri="{0D108BD9-81ED-4DB2-BD59-A6C34878D82A}">
                    <a16:rowId xmlns:a16="http://schemas.microsoft.com/office/drawing/2014/main" val="10004"/>
                  </a:ext>
                </a:extLst>
              </a:tr>
            </a:tbl>
          </a:graphicData>
        </a:graphic>
      </p:graphicFrame>
      <p:grpSp>
        <p:nvGrpSpPr>
          <p:cNvPr id="801" name="Group"/>
          <p:cNvGrpSpPr/>
          <p:nvPr/>
        </p:nvGrpSpPr>
        <p:grpSpPr>
          <a:xfrm>
            <a:off x="6253090" y="1134629"/>
            <a:ext cx="3958324" cy="1661891"/>
            <a:chOff x="0" y="0"/>
            <a:chExt cx="3958323" cy="1661890"/>
          </a:xfrm>
        </p:grpSpPr>
        <p:pic>
          <p:nvPicPr>
            <p:cNvPr id="799"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0"/>
              <a:ext cx="2820181" cy="1661890"/>
            </a:xfrm>
            <a:prstGeom prst="rect">
              <a:avLst/>
            </a:prstGeom>
            <a:ln w="12700" cap="flat">
              <a:noFill/>
              <a:miter lim="400000"/>
            </a:ln>
            <a:effectLst>
              <a:outerShdw dist="53355" dir="3092864" rotWithShape="0">
                <a:srgbClr val="000000">
                  <a:alpha val="20102"/>
                </a:srgbClr>
              </a:outerShdw>
            </a:effectLst>
          </p:spPr>
        </p:pic>
        <p:sp>
          <p:nvSpPr>
            <p:cNvPr id="800" name="Plasma"/>
            <p:cNvSpPr txBox="1"/>
            <p:nvPr/>
          </p:nvSpPr>
          <p:spPr>
            <a:xfrm>
              <a:off x="2906079" y="663442"/>
              <a:ext cx="1052244"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Plasma</a:t>
              </a:r>
            </a:p>
          </p:txBody>
        </p:sp>
      </p:grpSp>
      <p:grpSp>
        <p:nvGrpSpPr>
          <p:cNvPr id="804" name="Group"/>
          <p:cNvGrpSpPr/>
          <p:nvPr/>
        </p:nvGrpSpPr>
        <p:grpSpPr>
          <a:xfrm>
            <a:off x="6555202" y="2682719"/>
            <a:ext cx="3586518" cy="1821560"/>
            <a:chOff x="0" y="0"/>
            <a:chExt cx="3586515" cy="1821558"/>
          </a:xfrm>
        </p:grpSpPr>
        <p:pic>
          <p:nvPicPr>
            <p:cNvPr id="802" name="edcoms_teammargot_redblood_artwork@2x.png" descr="edcoms_teammargot_redblood_artwork@2x.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60324" y="0"/>
              <a:ext cx="1326191" cy="1821558"/>
            </a:xfrm>
            <a:prstGeom prst="rect">
              <a:avLst/>
            </a:prstGeom>
            <a:ln w="12700" cap="flat">
              <a:noFill/>
              <a:miter lim="400000"/>
            </a:ln>
            <a:effectLst>
              <a:outerShdw dist="53355" dir="3092864" rotWithShape="0">
                <a:srgbClr val="000000">
                  <a:alpha val="20102"/>
                </a:srgbClr>
              </a:outerShdw>
            </a:effectLst>
          </p:spPr>
        </p:pic>
        <p:sp>
          <p:nvSpPr>
            <p:cNvPr id="803" name="Red blood cells"/>
            <p:cNvSpPr txBox="1"/>
            <p:nvPr/>
          </p:nvSpPr>
          <p:spPr>
            <a:xfrm>
              <a:off x="0" y="837472"/>
              <a:ext cx="2138465"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Red blood cells</a:t>
              </a:r>
            </a:p>
          </p:txBody>
        </p:sp>
      </p:grpSp>
      <p:grpSp>
        <p:nvGrpSpPr>
          <p:cNvPr id="807" name="Group"/>
          <p:cNvGrpSpPr/>
          <p:nvPr/>
        </p:nvGrpSpPr>
        <p:grpSpPr>
          <a:xfrm>
            <a:off x="6470657" y="4418513"/>
            <a:ext cx="3663268" cy="1709446"/>
            <a:chOff x="0" y="0"/>
            <a:chExt cx="3663265" cy="1709444"/>
          </a:xfrm>
        </p:grpSpPr>
        <p:pic>
          <p:nvPicPr>
            <p:cNvPr id="805" name="edcoms_teammargot_whiteblood_artwork@2x.png" descr="edcoms_teammargot_whiteblood_artwork@2x.png"/>
            <p:cNvPicPr>
              <a:picLocks noChangeAspect="1"/>
            </p:cNvPicPr>
            <p:nvPr/>
          </p:nvPicPr>
          <p:blipFill>
            <a:blip r:embed="rId10" cstate="screen">
              <a:alphaModFix amt="99000"/>
              <a:extLst>
                <a:ext uri="{28A0092B-C50C-407E-A947-70E740481C1C}">
                  <a14:useLocalDpi xmlns:a14="http://schemas.microsoft.com/office/drawing/2010/main"/>
                </a:ext>
              </a:extLst>
            </a:blip>
            <a:stretch>
              <a:fillRect/>
            </a:stretch>
          </p:blipFill>
          <p:spPr>
            <a:xfrm>
              <a:off x="0" y="0"/>
              <a:ext cx="1167025" cy="1709444"/>
            </a:xfrm>
            <a:prstGeom prst="rect">
              <a:avLst/>
            </a:prstGeom>
            <a:ln w="12700" cap="flat">
              <a:noFill/>
              <a:miter lim="400000"/>
            </a:ln>
            <a:effectLst>
              <a:outerShdw dist="53355" dir="3092864" rotWithShape="0">
                <a:srgbClr val="000000">
                  <a:alpha val="20102"/>
                </a:srgbClr>
              </a:outerShdw>
            </a:effectLst>
          </p:spPr>
        </p:pic>
        <p:sp>
          <p:nvSpPr>
            <p:cNvPr id="806" name="White blood cells"/>
            <p:cNvSpPr txBox="1"/>
            <p:nvPr/>
          </p:nvSpPr>
          <p:spPr>
            <a:xfrm>
              <a:off x="1292194" y="820965"/>
              <a:ext cx="237107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White blood cells</a:t>
              </a:r>
            </a:p>
          </p:txBody>
        </p:sp>
      </p:grpSp>
      <p:sp>
        <p:nvSpPr>
          <p:cNvPr id="812" name="54%"/>
          <p:cNvSpPr txBox="1"/>
          <p:nvPr/>
        </p:nvSpPr>
        <p:spPr>
          <a:xfrm>
            <a:off x="13713467" y="1607497"/>
            <a:ext cx="1192079"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54%</a:t>
            </a:r>
          </a:p>
        </p:txBody>
      </p:sp>
      <p:sp>
        <p:nvSpPr>
          <p:cNvPr id="813" name="44%"/>
          <p:cNvSpPr txBox="1"/>
          <p:nvPr/>
        </p:nvSpPr>
        <p:spPr>
          <a:xfrm>
            <a:off x="13713467" y="3310642"/>
            <a:ext cx="1192079"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44%</a:t>
            </a:r>
          </a:p>
        </p:txBody>
      </p:sp>
      <p:sp>
        <p:nvSpPr>
          <p:cNvPr id="814" name="1.5%"/>
          <p:cNvSpPr txBox="1"/>
          <p:nvPr/>
        </p:nvSpPr>
        <p:spPr>
          <a:xfrm>
            <a:off x="13635840" y="5013787"/>
            <a:ext cx="1347332" cy="734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t>1.5%</a:t>
            </a:r>
          </a:p>
        </p:txBody>
      </p:sp>
      <p:sp>
        <p:nvSpPr>
          <p:cNvPr id="815" name=".5%"/>
          <p:cNvSpPr txBox="1"/>
          <p:nvPr/>
        </p:nvSpPr>
        <p:spPr>
          <a:xfrm>
            <a:off x="13635124" y="6716932"/>
            <a:ext cx="1348765" cy="73866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a:spAutoFit/>
          </a:bodyPr>
          <a:lstStyle>
            <a:lvl1pPr algn="ctr">
              <a:spcBef>
                <a:spcPts val="2000"/>
              </a:spcBef>
              <a:defRPr sz="4400" b="1">
                <a:solidFill>
                  <a:srgbClr val="C40C2D"/>
                </a:solidFill>
              </a:defRPr>
            </a:lvl1pPr>
          </a:lstStyle>
          <a:p>
            <a:r>
              <a:rPr lang="en-GB"/>
              <a:t>0</a:t>
            </a:r>
            <a:r>
              <a:t>.5%</a:t>
            </a:r>
          </a:p>
        </p:txBody>
      </p:sp>
      <p:grpSp>
        <p:nvGrpSpPr>
          <p:cNvPr id="818" name="Group"/>
          <p:cNvGrpSpPr/>
          <p:nvPr/>
        </p:nvGrpSpPr>
        <p:grpSpPr>
          <a:xfrm>
            <a:off x="6877206" y="6129141"/>
            <a:ext cx="2942508" cy="1662963"/>
            <a:chOff x="0" y="23240"/>
            <a:chExt cx="2942508" cy="1662963"/>
          </a:xfrm>
        </p:grpSpPr>
        <p:sp>
          <p:nvSpPr>
            <p:cNvPr id="816" name="Platelets"/>
            <p:cNvSpPr txBox="1"/>
            <p:nvPr/>
          </p:nvSpPr>
          <p:spPr>
            <a:xfrm>
              <a:off x="0" y="787412"/>
              <a:ext cx="1222911" cy="39116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79" tIns="30479" rIns="30479" bIns="30479" numCol="1" anchor="t">
              <a:spAutoFit/>
            </a:bodyPr>
            <a:lstStyle>
              <a:lvl1pPr>
                <a:spcBef>
                  <a:spcPts val="2000"/>
                </a:spcBef>
                <a:defRPr sz="2200" b="1">
                  <a:solidFill>
                    <a:srgbClr val="C40C2D"/>
                  </a:solidFill>
                </a:defRPr>
              </a:lvl1pPr>
            </a:lstStyle>
            <a:p>
              <a:r>
                <a:t>Platelets</a:t>
              </a:r>
            </a:p>
          </p:txBody>
        </p:sp>
        <p:pic>
          <p:nvPicPr>
            <p:cNvPr id="817" name="Image" descr="Image"/>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297540" y="23240"/>
              <a:ext cx="1644968" cy="1662963"/>
            </a:xfrm>
            <a:prstGeom prst="rect">
              <a:avLst/>
            </a:prstGeom>
            <a:ln w="12700" cap="flat">
              <a:noFill/>
              <a:miter lim="400000"/>
            </a:ln>
            <a:effectLst/>
          </p:spPr>
        </p:pic>
      </p:grpSp>
      <p:pic>
        <p:nvPicPr>
          <p:cNvPr id="2" name="Picture 1"/>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1471272" y="1391234"/>
            <a:ext cx="747105" cy="1232191"/>
          </a:xfrm>
          <a:prstGeom prst="rect">
            <a:avLst/>
          </a:prstGeom>
        </p:spPr>
      </p:pic>
      <p:pic>
        <p:nvPicPr>
          <p:cNvPr id="3" name="Picture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1097553" y="3173405"/>
            <a:ext cx="1702197" cy="1134629"/>
          </a:xfrm>
          <a:prstGeom prst="rect">
            <a:avLst/>
          </a:prstGeom>
        </p:spPr>
      </p:pic>
      <p:pic>
        <p:nvPicPr>
          <p:cNvPr id="4" name="Picture 3"/>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1190993" y="4825102"/>
            <a:ext cx="1707142" cy="1107045"/>
          </a:xfrm>
          <a:prstGeom prst="rect">
            <a:avLst/>
          </a:prstGeom>
        </p:spPr>
      </p:pic>
      <p:pic>
        <p:nvPicPr>
          <p:cNvPr id="5" name="Picture 4"/>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144669" y="6496303"/>
            <a:ext cx="1848680" cy="1232453"/>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 name="Image" descr="Image"/>
          <p:cNvPicPr>
            <a:picLocks noChangeAspect="1"/>
          </p:cNvPicPr>
          <p:nvPr/>
        </p:nvPicPr>
        <p:blipFill>
          <a:blip r:embed="rId3"/>
          <a:stretch>
            <a:fillRect/>
          </a:stretch>
        </p:blipFill>
        <p:spPr>
          <a:xfrm rot="12832553">
            <a:off x="-1197694" y="2771338"/>
            <a:ext cx="3295600" cy="2692719"/>
          </a:xfrm>
          <a:prstGeom prst="rect">
            <a:avLst/>
          </a:prstGeom>
          <a:ln w="12700">
            <a:miter lim="400000"/>
          </a:ln>
        </p:spPr>
      </p:pic>
      <p:pic>
        <p:nvPicPr>
          <p:cNvPr id="821" name="Image" descr="Image"/>
          <p:cNvPicPr>
            <a:picLocks noChangeAspect="1"/>
          </p:cNvPicPr>
          <p:nvPr/>
        </p:nvPicPr>
        <p:blipFill>
          <a:blip r:embed="rId4"/>
          <a:stretch>
            <a:fillRect/>
          </a:stretch>
        </p:blipFill>
        <p:spPr>
          <a:xfrm rot="2606711">
            <a:off x="10820129" y="-1083314"/>
            <a:ext cx="5169714" cy="3243137"/>
          </a:xfrm>
          <a:prstGeom prst="rect">
            <a:avLst/>
          </a:prstGeom>
          <a:ln w="12700">
            <a:miter lim="400000"/>
          </a:ln>
        </p:spPr>
      </p:pic>
      <p:pic>
        <p:nvPicPr>
          <p:cNvPr id="822" name="Image" descr="Image"/>
          <p:cNvPicPr>
            <a:picLocks noChangeAspect="1"/>
          </p:cNvPicPr>
          <p:nvPr/>
        </p:nvPicPr>
        <p:blipFill>
          <a:blip r:embed="rId5"/>
          <a:stretch>
            <a:fillRect/>
          </a:stretch>
        </p:blipFill>
        <p:spPr>
          <a:xfrm rot="20798804">
            <a:off x="2091201" y="6912506"/>
            <a:ext cx="5078439" cy="3245055"/>
          </a:xfrm>
          <a:prstGeom prst="rect">
            <a:avLst/>
          </a:prstGeom>
          <a:ln w="12700">
            <a:miter lim="400000"/>
          </a:ln>
        </p:spPr>
      </p:pic>
      <p:sp>
        <p:nvSpPr>
          <p:cNvPr id="823"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4"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5"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6"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7"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8"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9" name="What happens if your blood doesn’t have the right ingredients?"/>
          <p:cNvSpPr txBox="1">
            <a:spLocks noGrp="1"/>
          </p:cNvSpPr>
          <p:nvPr>
            <p:ph type="title"/>
          </p:nvPr>
        </p:nvSpPr>
        <p:spPr>
          <a:xfrm>
            <a:off x="3448148" y="994099"/>
            <a:ext cx="9359704" cy="1494699"/>
          </a:xfrm>
          <a:prstGeom prst="rect">
            <a:avLst/>
          </a:prstGeom>
        </p:spPr>
        <p:txBody>
          <a:bodyPr/>
          <a:lstStyle>
            <a:lvl1pPr algn="ctr"/>
          </a:lstStyle>
          <a:p>
            <a:r>
              <a:t>What happens if your blood doesn’t have the right ingredients?</a:t>
            </a:r>
          </a:p>
        </p:txBody>
      </p:sp>
      <p:sp>
        <p:nvSpPr>
          <p:cNvPr id="830" name="Rectangle"/>
          <p:cNvSpPr/>
          <p:nvPr/>
        </p:nvSpPr>
        <p:spPr>
          <a:xfrm rot="774749">
            <a:off x="12792929" y="556668"/>
            <a:ext cx="5592605" cy="7122059"/>
          </a:xfrm>
          <a:prstGeom prst="rect">
            <a:avLst/>
          </a:prstGeom>
          <a:blipFill>
            <a:blip r:embed="rId6"/>
            <a:stretch>
              <a:fillRect/>
            </a:stretch>
          </a:blip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sp>
        <p:nvSpPr>
          <p:cNvPr id="831"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32" name="Rectangle"/>
          <p:cNvSpPr/>
          <p:nvPr/>
        </p:nvSpPr>
        <p:spPr>
          <a:xfrm rot="5589291">
            <a:off x="4912837" y="1512285"/>
            <a:ext cx="5530747" cy="8014332"/>
          </a:xfrm>
          <a:prstGeom prst="rect">
            <a:avLst/>
          </a:prstGeom>
          <a:blipFill>
            <a:blip r:embed="rId7" cstate="screen">
              <a:extLst>
                <a:ext uri="{28A0092B-C50C-407E-A947-70E740481C1C}">
                  <a14:useLocalDpi xmlns:a14="http://schemas.microsoft.com/office/drawing/2010/main"/>
                </a:ext>
              </a:extLst>
            </a:blip>
            <a:stretch>
              <a:fillRect/>
            </a:stretch>
          </a:blip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pic>
        <p:nvPicPr>
          <p:cNvPr id="833" name="Image" descr="Image"/>
          <p:cNvPicPr>
            <a:picLocks noChangeAspect="1"/>
          </p:cNvPicPr>
          <p:nvPr/>
        </p:nvPicPr>
        <p:blipFill>
          <a:blip r:embed="rId8"/>
          <a:stretch>
            <a:fillRect/>
          </a:stretch>
        </p:blipFill>
        <p:spPr>
          <a:xfrm>
            <a:off x="14155463" y="8293099"/>
            <a:ext cx="1820393" cy="508002"/>
          </a:xfrm>
          <a:prstGeom prst="rect">
            <a:avLst/>
          </a:prstGeom>
          <a:ln w="12700">
            <a:miter lim="400000"/>
          </a:ln>
        </p:spPr>
      </p:pic>
      <p:sp>
        <p:nvSpPr>
          <p:cNvPr id="83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83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pic>
        <p:nvPicPr>
          <p:cNvPr id="837" name="plasma_cell.png" descr="plasma_cell.png"/>
          <p:cNvPicPr>
            <a:picLocks noChangeAspect="1"/>
          </p:cNvPicPr>
          <p:nvPr/>
        </p:nvPicPr>
        <p:blipFill>
          <a:blip r:embed="rId9"/>
          <a:stretch>
            <a:fillRect/>
          </a:stretch>
        </p:blipFill>
        <p:spPr>
          <a:xfrm>
            <a:off x="1303802" y="-873951"/>
            <a:ext cx="2946401" cy="2641601"/>
          </a:xfrm>
          <a:prstGeom prst="rect">
            <a:avLst/>
          </a:prstGeom>
          <a:ln w="12700">
            <a:miter lim="400000"/>
          </a:ln>
          <a:effectLst>
            <a:outerShdw dist="194090" dir="3092864" rotWithShape="0">
              <a:srgbClr val="000000">
                <a:alpha val="20102"/>
              </a:srgbClr>
            </a:outerShdw>
          </a:effectLst>
        </p:spPr>
      </p:pic>
      <p:pic>
        <p:nvPicPr>
          <p:cNvPr id="838" name="white_cell.png" descr="white_cell.png"/>
          <p:cNvPicPr>
            <a:picLocks noChangeAspect="1"/>
          </p:cNvPicPr>
          <p:nvPr/>
        </p:nvPicPr>
        <p:blipFill>
          <a:blip r:embed="rId10"/>
          <a:stretch>
            <a:fillRect/>
          </a:stretch>
        </p:blipFill>
        <p:spPr>
          <a:xfrm>
            <a:off x="939044" y="3346450"/>
            <a:ext cx="2387601" cy="2451100"/>
          </a:xfrm>
          <a:prstGeom prst="rect">
            <a:avLst/>
          </a:prstGeom>
          <a:ln w="12700">
            <a:miter lim="400000"/>
          </a:ln>
          <a:effectLst>
            <a:outerShdw dist="194090" dir="3092864" rotWithShape="0">
              <a:srgbClr val="000000">
                <a:alpha val="20102"/>
              </a:srgbClr>
            </a:outerShdw>
          </a:effectLst>
        </p:spPr>
      </p:pic>
      <p:pic>
        <p:nvPicPr>
          <p:cNvPr id="839" name="red_cell.png" descr="red_cell.png"/>
          <p:cNvPicPr>
            <a:picLocks noChangeAspect="1"/>
          </p:cNvPicPr>
          <p:nvPr/>
        </p:nvPicPr>
        <p:blipFill>
          <a:blip r:embed="rId11"/>
          <a:stretch>
            <a:fillRect/>
          </a:stretch>
        </p:blipFill>
        <p:spPr>
          <a:xfrm rot="658389">
            <a:off x="2120741" y="6556208"/>
            <a:ext cx="3416301" cy="2273301"/>
          </a:xfrm>
          <a:prstGeom prst="rect">
            <a:avLst/>
          </a:prstGeom>
          <a:ln w="12700">
            <a:miter lim="400000"/>
          </a:ln>
          <a:effectLst>
            <a:outerShdw dist="194090" dir="3092864" rotWithShape="0">
              <a:srgbClr val="000000">
                <a:alpha val="20102"/>
              </a:srgbClr>
            </a:outerShdw>
          </a:effectLst>
        </p:spPr>
      </p:pic>
      <p:pic>
        <p:nvPicPr>
          <p:cNvPr id="840" name="red_cell.png" descr="red_cell.png"/>
          <p:cNvPicPr>
            <a:picLocks noChangeAspect="1"/>
          </p:cNvPicPr>
          <p:nvPr/>
        </p:nvPicPr>
        <p:blipFill>
          <a:blip r:embed="rId11"/>
          <a:stretch>
            <a:fillRect/>
          </a:stretch>
        </p:blipFill>
        <p:spPr>
          <a:xfrm rot="20875492">
            <a:off x="9158817" y="7747446"/>
            <a:ext cx="3416301" cy="2273301"/>
          </a:xfrm>
          <a:prstGeom prst="rect">
            <a:avLst/>
          </a:prstGeom>
          <a:ln w="12700">
            <a:miter lim="400000"/>
          </a:ln>
          <a:effectLst>
            <a:outerShdw dist="194090" dir="3092864" rotWithShape="0">
              <a:srgbClr val="000000">
                <a:alpha val="20102"/>
              </a:srgbClr>
            </a:outerShdw>
          </a:effectLst>
        </p:spPr>
      </p:pic>
      <p:pic>
        <p:nvPicPr>
          <p:cNvPr id="841" name="white_cell.png" descr="white_cell.png"/>
          <p:cNvPicPr>
            <a:picLocks noChangeAspect="1"/>
          </p:cNvPicPr>
          <p:nvPr/>
        </p:nvPicPr>
        <p:blipFill>
          <a:blip r:embed="rId10"/>
          <a:stretch>
            <a:fillRect/>
          </a:stretch>
        </p:blipFill>
        <p:spPr>
          <a:xfrm rot="1928877">
            <a:off x="11880105" y="-975784"/>
            <a:ext cx="2387601" cy="2451101"/>
          </a:xfrm>
          <a:prstGeom prst="rect">
            <a:avLst/>
          </a:prstGeom>
          <a:ln w="12700">
            <a:miter lim="400000"/>
          </a:ln>
          <a:effectLst>
            <a:outerShdw dist="194090" dir="3092864" rotWithShape="0">
              <a:srgbClr val="000000">
                <a:alpha val="20102"/>
              </a:srgbClr>
            </a:outerShdw>
          </a:effectLst>
        </p:spPr>
      </p:pic>
      <p:pic>
        <p:nvPicPr>
          <p:cNvPr id="842" name="plasma_cell.png" descr="plasma_cell.png"/>
          <p:cNvPicPr>
            <a:picLocks noChangeAspect="1"/>
          </p:cNvPicPr>
          <p:nvPr/>
        </p:nvPicPr>
        <p:blipFill>
          <a:blip r:embed="rId9"/>
          <a:stretch>
            <a:fillRect/>
          </a:stretch>
        </p:blipFill>
        <p:spPr>
          <a:xfrm rot="19738751">
            <a:off x="5287427" y="8288788"/>
            <a:ext cx="2946401" cy="2641601"/>
          </a:xfrm>
          <a:prstGeom prst="rect">
            <a:avLst/>
          </a:prstGeom>
          <a:ln w="12700">
            <a:miter lim="400000"/>
          </a:ln>
          <a:effectLst>
            <a:outerShdw dist="194090" dir="3092864" rotWithShape="0">
              <a:srgbClr val="000000">
                <a:alpha val="20102"/>
              </a:srgbClr>
            </a:outerShdw>
          </a:effectLst>
        </p:spPr>
      </p:pic>
      <p:pic>
        <p:nvPicPr>
          <p:cNvPr id="843" name="red_cell.png" descr="red_cell.png"/>
          <p:cNvPicPr>
            <a:picLocks noChangeAspect="1"/>
          </p:cNvPicPr>
          <p:nvPr/>
        </p:nvPicPr>
        <p:blipFill>
          <a:blip r:embed="rId11"/>
          <a:stretch>
            <a:fillRect/>
          </a:stretch>
        </p:blipFill>
        <p:spPr>
          <a:xfrm rot="20875492">
            <a:off x="5970060" y="-1466540"/>
            <a:ext cx="3416301" cy="2273301"/>
          </a:xfrm>
          <a:prstGeom prst="rect">
            <a:avLst/>
          </a:prstGeom>
          <a:ln w="12700">
            <a:miter lim="400000"/>
          </a:ln>
          <a:effectLst>
            <a:outerShdw dist="194090" dir="3092864" rotWithShape="0">
              <a:srgbClr val="000000">
                <a:alpha val="20102"/>
              </a:srgbClr>
            </a:outerShdw>
          </a:effectLst>
        </p:spPr>
      </p:pic>
      <p:pic>
        <p:nvPicPr>
          <p:cNvPr id="844" name="red_cell.png" descr="red_cell.png"/>
          <p:cNvPicPr>
            <a:picLocks noChangeAspect="1"/>
          </p:cNvPicPr>
          <p:nvPr/>
        </p:nvPicPr>
        <p:blipFill>
          <a:blip r:embed="rId11"/>
          <a:stretch>
            <a:fillRect/>
          </a:stretch>
        </p:blipFill>
        <p:spPr>
          <a:xfrm rot="2446035">
            <a:off x="-1455354" y="731798"/>
            <a:ext cx="3416301" cy="2273301"/>
          </a:xfrm>
          <a:prstGeom prst="rect">
            <a:avLst/>
          </a:prstGeom>
          <a:ln w="12700">
            <a:miter lim="400000"/>
          </a:ln>
          <a:effectLst>
            <a:outerShdw dist="194090" dir="3092864" rotWithShape="0">
              <a:srgbClr val="000000">
                <a:alpha val="20102"/>
              </a:srgbClr>
            </a:outerShdw>
          </a:effectLst>
        </p:spPr>
      </p:pic>
      <p:pic>
        <p:nvPicPr>
          <p:cNvPr id="845" name="red_cell.png" descr="red_cell.png"/>
          <p:cNvPicPr>
            <a:picLocks noChangeAspect="1"/>
          </p:cNvPicPr>
          <p:nvPr/>
        </p:nvPicPr>
        <p:blipFill>
          <a:blip r:embed="rId11"/>
          <a:stretch>
            <a:fillRect/>
          </a:stretch>
        </p:blipFill>
        <p:spPr>
          <a:xfrm rot="20608841">
            <a:off x="-2177510" y="5615439"/>
            <a:ext cx="3416301" cy="2273301"/>
          </a:xfrm>
          <a:prstGeom prst="rect">
            <a:avLst/>
          </a:prstGeom>
          <a:ln w="12700">
            <a:miter lim="400000"/>
          </a:ln>
          <a:effectLst>
            <a:outerShdw dist="194090" dir="3092864" rotWithShape="0">
              <a:srgbClr val="000000">
                <a:alpha val="20102"/>
              </a:srgbClr>
            </a:outerShdw>
          </a:effectLst>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7"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sp>
        <p:nvSpPr>
          <p:cNvPr id="849" name="Why do people give blood?"/>
          <p:cNvSpPr txBox="1">
            <a:spLocks noGrp="1"/>
          </p:cNvSpPr>
          <p:nvPr>
            <p:ph type="title"/>
          </p:nvPr>
        </p:nvSpPr>
        <p:spPr>
          <a:xfrm>
            <a:off x="930077" y="202440"/>
            <a:ext cx="14218804" cy="707815"/>
          </a:xfrm>
          <a:prstGeom prst="rect">
            <a:avLst/>
          </a:prstGeom>
        </p:spPr>
        <p:txBody>
          <a:bodyPr/>
          <a:lstStyle/>
          <a:p>
            <a:r>
              <a:t>Why do people give blood?</a:t>
            </a:r>
          </a:p>
        </p:txBody>
      </p:sp>
      <p:sp>
        <p:nvSpPr>
          <p:cNvPr id="85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85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sp>
        <p:nvSpPr>
          <p:cNvPr id="852"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3"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4"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5"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6"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7"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8"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pic>
        <p:nvPicPr>
          <p:cNvPr id="2" name="Online Media 1" title="Phoebe finds out about blood donation">
            <a:hlinkClick r:id="" action="ppaction://media"/>
            <a:extLst>
              <a:ext uri="{FF2B5EF4-FFF2-40B4-BE49-F238E27FC236}">
                <a16:creationId xmlns:a16="http://schemas.microsoft.com/office/drawing/2014/main" id="{0D33EED0-770B-7797-0AE6-38DB2D97FA7A}"/>
              </a:ext>
            </a:extLst>
          </p:cNvPr>
          <p:cNvPicPr>
            <a:picLocks noRot="1" noChangeAspect="1"/>
          </p:cNvPicPr>
          <p:nvPr>
            <a:videoFile r:link="rId1"/>
          </p:nvPr>
        </p:nvPicPr>
        <p:blipFill>
          <a:blip r:embed="rId5"/>
          <a:stretch>
            <a:fillRect/>
          </a:stretch>
        </p:blipFill>
        <p:spPr>
          <a:xfrm>
            <a:off x="1867835" y="1026494"/>
            <a:ext cx="12756197" cy="7207251"/>
          </a:xfrm>
          <a:prstGeom prst="rect">
            <a:avLst/>
          </a:prstGeom>
        </p:spPr>
      </p:pic>
    </p:spTree>
    <p:extLst>
      <p:ext uri="{BB962C8B-B14F-4D97-AF65-F5344CB8AC3E}">
        <p14:creationId xmlns:p14="http://schemas.microsoft.com/office/powerpoint/2010/main" val="15016368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6" name="Image" descr="Image"/>
          <p:cNvPicPr>
            <a:picLocks noChangeAspect="1"/>
          </p:cNvPicPr>
          <p:nvPr/>
        </p:nvPicPr>
        <p:blipFill>
          <a:blip r:embed="rId3"/>
          <a:stretch>
            <a:fillRect/>
          </a:stretch>
        </p:blipFill>
        <p:spPr>
          <a:xfrm>
            <a:off x="-660740" y="5751490"/>
            <a:ext cx="2132648" cy="2137233"/>
          </a:xfrm>
          <a:prstGeom prst="rect">
            <a:avLst/>
          </a:prstGeom>
          <a:ln w="12700">
            <a:miter lim="400000"/>
          </a:ln>
        </p:spPr>
      </p:pic>
      <p:pic>
        <p:nvPicPr>
          <p:cNvPr id="877" name="Image" descr="Image"/>
          <p:cNvPicPr>
            <a:picLocks noChangeAspect="1"/>
          </p:cNvPicPr>
          <p:nvPr/>
        </p:nvPicPr>
        <p:blipFill>
          <a:blip r:embed="rId4"/>
          <a:stretch>
            <a:fillRect/>
          </a:stretch>
        </p:blipFill>
        <p:spPr>
          <a:xfrm rot="2193019">
            <a:off x="12747502" y="-949541"/>
            <a:ext cx="4972178" cy="3672244"/>
          </a:xfrm>
          <a:prstGeom prst="rect">
            <a:avLst/>
          </a:prstGeom>
          <a:ln w="12700">
            <a:miter lim="400000"/>
          </a:ln>
        </p:spPr>
      </p:pic>
      <p:pic>
        <p:nvPicPr>
          <p:cNvPr id="878" name="Image" descr="Image"/>
          <p:cNvPicPr>
            <a:picLocks noChangeAspect="1"/>
          </p:cNvPicPr>
          <p:nvPr/>
        </p:nvPicPr>
        <p:blipFill>
          <a:blip r:embed="rId5"/>
          <a:stretch>
            <a:fillRect/>
          </a:stretch>
        </p:blipFill>
        <p:spPr>
          <a:xfrm>
            <a:off x="2721514" y="631148"/>
            <a:ext cx="11066971" cy="7600837"/>
          </a:xfrm>
          <a:prstGeom prst="rect">
            <a:avLst/>
          </a:prstGeom>
          <a:ln w="12700">
            <a:miter lim="400000"/>
          </a:ln>
        </p:spPr>
      </p:pic>
      <p:sp>
        <p:nvSpPr>
          <p:cNvPr id="879"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0"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1"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2"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3"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4"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5"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86" name="Who could you help?"/>
          <p:cNvSpPr txBox="1">
            <a:spLocks noGrp="1"/>
          </p:cNvSpPr>
          <p:nvPr>
            <p:ph type="title"/>
          </p:nvPr>
        </p:nvSpPr>
        <p:spPr>
          <a:xfrm>
            <a:off x="1018598" y="3964093"/>
            <a:ext cx="14218804" cy="707814"/>
          </a:xfrm>
          <a:prstGeom prst="rect">
            <a:avLst/>
          </a:prstGeom>
        </p:spPr>
        <p:txBody>
          <a:bodyPr/>
          <a:lstStyle>
            <a:lvl1pPr algn="ctr">
              <a:defRPr>
                <a:solidFill>
                  <a:srgbClr val="FFFFFF"/>
                </a:solidFill>
              </a:defRPr>
            </a:lvl1pPr>
          </a:lstStyle>
          <a:p>
            <a:r>
              <a:t>Who could you help?</a:t>
            </a:r>
          </a:p>
        </p:txBody>
      </p:sp>
      <p:pic>
        <p:nvPicPr>
          <p:cNvPr id="887" name="Image" descr="Image"/>
          <p:cNvPicPr>
            <a:picLocks noChangeAspect="1"/>
          </p:cNvPicPr>
          <p:nvPr/>
        </p:nvPicPr>
        <p:blipFill>
          <a:blip r:embed="rId6"/>
          <a:stretch>
            <a:fillRect/>
          </a:stretch>
        </p:blipFill>
        <p:spPr>
          <a:xfrm>
            <a:off x="14155463" y="8293099"/>
            <a:ext cx="1820393" cy="508002"/>
          </a:xfrm>
          <a:prstGeom prst="rect">
            <a:avLst/>
          </a:prstGeom>
          <a:ln w="12700">
            <a:miter lim="400000"/>
          </a:ln>
        </p:spPr>
      </p:pic>
      <p:sp>
        <p:nvSpPr>
          <p:cNvPr id="889"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890"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a:p>
        </p:txBody>
      </p:sp>
      <p:grpSp>
        <p:nvGrpSpPr>
          <p:cNvPr id="893" name="Group"/>
          <p:cNvGrpSpPr/>
          <p:nvPr/>
        </p:nvGrpSpPr>
        <p:grpSpPr>
          <a:xfrm>
            <a:off x="1448240" y="756119"/>
            <a:ext cx="1807600" cy="3452167"/>
            <a:chOff x="0" y="0"/>
            <a:chExt cx="1807598" cy="3452166"/>
          </a:xfrm>
        </p:grpSpPr>
        <p:pic>
          <p:nvPicPr>
            <p:cNvPr id="891"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892" name="A+"/>
            <p:cNvSpPr txBox="1"/>
            <p:nvPr/>
          </p:nvSpPr>
          <p:spPr>
            <a:xfrm>
              <a:off x="221381" y="1542777"/>
              <a:ext cx="1390237"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A+</a:t>
              </a:r>
            </a:p>
          </p:txBody>
        </p:sp>
      </p:grpSp>
      <p:grpSp>
        <p:nvGrpSpPr>
          <p:cNvPr id="896" name="Group"/>
          <p:cNvGrpSpPr/>
          <p:nvPr/>
        </p:nvGrpSpPr>
        <p:grpSpPr>
          <a:xfrm>
            <a:off x="8403443" y="281447"/>
            <a:ext cx="1807600" cy="3452167"/>
            <a:chOff x="0" y="0"/>
            <a:chExt cx="1807598" cy="3452166"/>
          </a:xfrm>
        </p:grpSpPr>
        <p:pic>
          <p:nvPicPr>
            <p:cNvPr id="894"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895" name="AB+"/>
            <p:cNvSpPr txBox="1"/>
            <p:nvPr/>
          </p:nvSpPr>
          <p:spPr>
            <a:xfrm>
              <a:off x="224618" y="1505066"/>
              <a:ext cx="1358363"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AB+</a:t>
              </a:r>
            </a:p>
          </p:txBody>
        </p:sp>
      </p:grpSp>
      <p:grpSp>
        <p:nvGrpSpPr>
          <p:cNvPr id="899" name="Group"/>
          <p:cNvGrpSpPr/>
          <p:nvPr/>
        </p:nvGrpSpPr>
        <p:grpSpPr>
          <a:xfrm>
            <a:off x="2154619" y="4482276"/>
            <a:ext cx="1807600" cy="3452167"/>
            <a:chOff x="0" y="0"/>
            <a:chExt cx="1807598" cy="3452166"/>
          </a:xfrm>
        </p:grpSpPr>
        <p:pic>
          <p:nvPicPr>
            <p:cNvPr id="897"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898" name="A-"/>
            <p:cNvSpPr txBox="1"/>
            <p:nvPr/>
          </p:nvSpPr>
          <p:spPr>
            <a:xfrm>
              <a:off x="221381" y="1542777"/>
              <a:ext cx="1390237"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A</a:t>
              </a:r>
              <a:r>
                <a:rPr lang="en-GB"/>
                <a:t>−</a:t>
              </a:r>
              <a:endParaRPr/>
            </a:p>
          </p:txBody>
        </p:sp>
      </p:grpSp>
      <p:grpSp>
        <p:nvGrpSpPr>
          <p:cNvPr id="902" name="Group"/>
          <p:cNvGrpSpPr/>
          <p:nvPr/>
        </p:nvGrpSpPr>
        <p:grpSpPr>
          <a:xfrm>
            <a:off x="4841718" y="294147"/>
            <a:ext cx="1807599" cy="3452167"/>
            <a:chOff x="0" y="0"/>
            <a:chExt cx="1807598" cy="3452166"/>
          </a:xfrm>
        </p:grpSpPr>
        <p:pic>
          <p:nvPicPr>
            <p:cNvPr id="900"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901" name="B+"/>
            <p:cNvSpPr txBox="1"/>
            <p:nvPr/>
          </p:nvSpPr>
          <p:spPr>
            <a:xfrm>
              <a:off x="189544" y="1542777"/>
              <a:ext cx="1453911"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B+</a:t>
              </a:r>
            </a:p>
          </p:txBody>
        </p:sp>
      </p:grpSp>
      <p:grpSp>
        <p:nvGrpSpPr>
          <p:cNvPr id="905" name="Group"/>
          <p:cNvGrpSpPr/>
          <p:nvPr/>
        </p:nvGrpSpPr>
        <p:grpSpPr>
          <a:xfrm>
            <a:off x="5082342" y="5109199"/>
            <a:ext cx="1807600" cy="3452167"/>
            <a:chOff x="0" y="0"/>
            <a:chExt cx="1807598" cy="3452166"/>
          </a:xfrm>
        </p:grpSpPr>
        <p:pic>
          <p:nvPicPr>
            <p:cNvPr id="903"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904" name="B-"/>
            <p:cNvSpPr txBox="1"/>
            <p:nvPr/>
          </p:nvSpPr>
          <p:spPr>
            <a:xfrm>
              <a:off x="237318" y="1542777"/>
              <a:ext cx="1358363"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B</a:t>
              </a:r>
              <a:r>
                <a:rPr lang="en-GB"/>
                <a:t>−</a:t>
              </a:r>
            </a:p>
            <a:p>
              <a:endParaRPr/>
            </a:p>
          </p:txBody>
        </p:sp>
      </p:grpSp>
      <p:grpSp>
        <p:nvGrpSpPr>
          <p:cNvPr id="908" name="Group"/>
          <p:cNvGrpSpPr/>
          <p:nvPr/>
        </p:nvGrpSpPr>
        <p:grpSpPr>
          <a:xfrm>
            <a:off x="9036949" y="5027919"/>
            <a:ext cx="1807600" cy="3452167"/>
            <a:chOff x="0" y="0"/>
            <a:chExt cx="1807598" cy="3452166"/>
          </a:xfrm>
        </p:grpSpPr>
        <p:pic>
          <p:nvPicPr>
            <p:cNvPr id="906"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907" name="AB-"/>
            <p:cNvSpPr txBox="1"/>
            <p:nvPr/>
          </p:nvSpPr>
          <p:spPr>
            <a:xfrm>
              <a:off x="176844" y="1505066"/>
              <a:ext cx="1453911"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AB</a:t>
              </a:r>
              <a:r>
                <a:rPr lang="en-GB"/>
                <a:t>−</a:t>
              </a:r>
            </a:p>
            <a:p>
              <a:endParaRPr/>
            </a:p>
          </p:txBody>
        </p:sp>
      </p:grpSp>
      <p:grpSp>
        <p:nvGrpSpPr>
          <p:cNvPr id="911" name="Group"/>
          <p:cNvGrpSpPr/>
          <p:nvPr/>
        </p:nvGrpSpPr>
        <p:grpSpPr>
          <a:xfrm>
            <a:off x="11767360" y="389970"/>
            <a:ext cx="1807599" cy="3452167"/>
            <a:chOff x="0" y="0"/>
            <a:chExt cx="1807598" cy="3452166"/>
          </a:xfrm>
        </p:grpSpPr>
        <p:pic>
          <p:nvPicPr>
            <p:cNvPr id="909"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910" name="O+"/>
            <p:cNvSpPr txBox="1"/>
            <p:nvPr/>
          </p:nvSpPr>
          <p:spPr>
            <a:xfrm>
              <a:off x="224618" y="1505066"/>
              <a:ext cx="1358363"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O+</a:t>
              </a:r>
            </a:p>
          </p:txBody>
        </p:sp>
      </p:grpSp>
      <p:grpSp>
        <p:nvGrpSpPr>
          <p:cNvPr id="914" name="Group"/>
          <p:cNvGrpSpPr/>
          <p:nvPr/>
        </p:nvGrpSpPr>
        <p:grpSpPr>
          <a:xfrm>
            <a:off x="12204240" y="4547113"/>
            <a:ext cx="1807600" cy="3452167"/>
            <a:chOff x="0" y="0"/>
            <a:chExt cx="1807598" cy="3452166"/>
          </a:xfrm>
        </p:grpSpPr>
        <p:pic>
          <p:nvPicPr>
            <p:cNvPr id="912" name="Image" descr="Image"/>
            <p:cNvPicPr>
              <a:picLocks noChangeAspect="1"/>
            </p:cNvPicPr>
            <p:nvPr/>
          </p:nvPicPr>
          <p:blipFill>
            <a:blip r:embed="rId7"/>
            <a:stretch>
              <a:fillRect/>
            </a:stretch>
          </p:blipFill>
          <p:spPr>
            <a:xfrm>
              <a:off x="0" y="0"/>
              <a:ext cx="1807599" cy="3452167"/>
            </a:xfrm>
            <a:prstGeom prst="rect">
              <a:avLst/>
            </a:prstGeom>
            <a:ln w="12700" cap="flat">
              <a:noFill/>
              <a:miter lim="400000"/>
            </a:ln>
            <a:effectLst>
              <a:outerShdw dist="127000" dir="3092864" rotWithShape="0">
                <a:srgbClr val="000000">
                  <a:alpha val="20102"/>
                </a:srgbClr>
              </a:outerShdw>
            </a:effectLst>
          </p:spPr>
        </p:pic>
        <p:sp>
          <p:nvSpPr>
            <p:cNvPr id="913" name="O-"/>
            <p:cNvSpPr txBox="1"/>
            <p:nvPr/>
          </p:nvSpPr>
          <p:spPr>
            <a:xfrm>
              <a:off x="224618" y="1505066"/>
              <a:ext cx="1358363" cy="70781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tIns="30479" rIns="30479" bIns="30479" numCol="1" anchor="t">
              <a:noAutofit/>
            </a:bodyPr>
            <a:lstStyle>
              <a:lvl1pPr algn="ctr">
                <a:spcBef>
                  <a:spcPts val="2000"/>
                </a:spcBef>
                <a:defRPr sz="4400" b="1">
                  <a:solidFill>
                    <a:srgbClr val="C40C2D"/>
                  </a:solidFill>
                </a:defRPr>
              </a:lvl1pPr>
            </a:lstStyle>
            <a:p>
              <a:r>
                <a:t>O</a:t>
              </a:r>
              <a:r>
                <a:rPr lang="en-GB"/>
                <a:t>−</a:t>
              </a:r>
            </a:p>
            <a:p>
              <a:endParaRP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89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iterate>
                                    <p:tmAbs val="0"/>
                                  </p:iterate>
                                  <p:childTnLst>
                                    <p:set>
                                      <p:cBhvr>
                                        <p:cTn id="9" fill="hold"/>
                                        <p:tgtEl>
                                          <p:spTgt spid="902"/>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250"/>
                                  </p:stCondLst>
                                  <p:iterate>
                                    <p:tmAbs val="0"/>
                                  </p:iterate>
                                  <p:childTnLst>
                                    <p:set>
                                      <p:cBhvr>
                                        <p:cTn id="12" fill="hold"/>
                                        <p:tgtEl>
                                          <p:spTgt spid="896"/>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250"/>
                                  </p:stCondLst>
                                  <p:iterate>
                                    <p:tmAbs val="0"/>
                                  </p:iterate>
                                  <p:childTnLst>
                                    <p:set>
                                      <p:cBhvr>
                                        <p:cTn id="15" fill="hold"/>
                                        <p:tgtEl>
                                          <p:spTgt spid="911"/>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grpId="0" nodeType="afterEffect">
                                  <p:stCondLst>
                                    <p:cond delay="250"/>
                                  </p:stCondLst>
                                  <p:iterate>
                                    <p:tmAbs val="0"/>
                                  </p:iterate>
                                  <p:childTnLst>
                                    <p:set>
                                      <p:cBhvr>
                                        <p:cTn id="18" fill="hold"/>
                                        <p:tgtEl>
                                          <p:spTgt spid="899"/>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250"/>
                                  </p:stCondLst>
                                  <p:iterate>
                                    <p:tmAbs val="0"/>
                                  </p:iterate>
                                  <p:childTnLst>
                                    <p:set>
                                      <p:cBhvr>
                                        <p:cTn id="21" fill="hold"/>
                                        <p:tgtEl>
                                          <p:spTgt spid="905"/>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grpId="0" nodeType="afterEffect">
                                  <p:stCondLst>
                                    <p:cond delay="250"/>
                                  </p:stCondLst>
                                  <p:iterate>
                                    <p:tmAbs val="0"/>
                                  </p:iterate>
                                  <p:childTnLst>
                                    <p:set>
                                      <p:cBhvr>
                                        <p:cTn id="24" fill="hold"/>
                                        <p:tgtEl>
                                          <p:spTgt spid="908"/>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grpId="0" nodeType="afterEffect">
                                  <p:stCondLst>
                                    <p:cond delay="250"/>
                                  </p:stCondLst>
                                  <p:iterate>
                                    <p:tmAbs val="0"/>
                                  </p:iterate>
                                  <p:childTnLst>
                                    <p:set>
                                      <p:cBhvr>
                                        <p:cTn id="27" fill="hold"/>
                                        <p:tgtEl>
                                          <p:spTgt spid="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 grpId="0" animBg="1" advAuto="0"/>
      <p:bldP spid="896" grpId="0" animBg="1" advAuto="0"/>
      <p:bldP spid="899" grpId="0" animBg="1" advAuto="0"/>
      <p:bldP spid="902" grpId="0" animBg="1" advAuto="0"/>
      <p:bldP spid="905" grpId="0" animBg="1" advAuto="0"/>
      <p:bldP spid="908" grpId="0" animBg="1" advAuto="0"/>
      <p:bldP spid="911" grpId="0" animBg="1" advAuto="0"/>
      <p:bldP spid="914"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934" name="Image" descr="Image"/>
          <p:cNvPicPr>
            <a:picLocks noChangeAspect="1"/>
          </p:cNvPicPr>
          <p:nvPr/>
        </p:nvPicPr>
        <p:blipFill>
          <a:blip r:embed="rId2"/>
          <a:stretch>
            <a:fillRect/>
          </a:stretch>
        </p:blipFill>
        <p:spPr>
          <a:xfrm rot="1007496">
            <a:off x="9320376" y="4384550"/>
            <a:ext cx="5924629" cy="4766907"/>
          </a:xfrm>
          <a:prstGeom prst="rect">
            <a:avLst/>
          </a:prstGeom>
          <a:ln w="12700">
            <a:miter lim="400000"/>
          </a:ln>
        </p:spPr>
      </p:pic>
      <p:pic>
        <p:nvPicPr>
          <p:cNvPr id="935" name="Image" descr="Image"/>
          <p:cNvPicPr>
            <a:picLocks noChangeAspect="1"/>
          </p:cNvPicPr>
          <p:nvPr/>
        </p:nvPicPr>
        <p:blipFill>
          <a:blip r:embed="rId3"/>
          <a:stretch>
            <a:fillRect/>
          </a:stretch>
        </p:blipFill>
        <p:spPr>
          <a:xfrm>
            <a:off x="12373891" y="-540304"/>
            <a:ext cx="2132649" cy="2137233"/>
          </a:xfrm>
          <a:prstGeom prst="rect">
            <a:avLst/>
          </a:prstGeom>
          <a:ln w="12700">
            <a:miter lim="400000"/>
          </a:ln>
        </p:spPr>
      </p:pic>
      <p:pic>
        <p:nvPicPr>
          <p:cNvPr id="936"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sp>
        <p:nvSpPr>
          <p:cNvPr id="938"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39"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40"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41"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42"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43"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944" name="object 4"/>
          <p:cNvSpPr txBox="1"/>
          <p:nvPr/>
        </p:nvSpPr>
        <p:spPr>
          <a:xfrm>
            <a:off x="1012807" y="2203427"/>
            <a:ext cx="14230386" cy="473714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1519"/>
          <a:lstStyle/>
          <a:p>
            <a:pPr marR="3386" indent="1693">
              <a:lnSpc>
                <a:spcPct val="110000"/>
              </a:lnSpc>
              <a:spcBef>
                <a:spcPts val="1000"/>
              </a:spcBef>
              <a:defRPr sz="1600" spc="-2">
                <a:solidFill>
                  <a:srgbClr val="C40C2D"/>
                </a:solidFill>
              </a:defRPr>
            </a:pPr>
            <a:r>
              <a:rPr sz="1800" b="1" spc="-3"/>
              <a:t>Blood donation:</a:t>
            </a:r>
            <a:r>
              <a:t> When an individual volunteers to give their blood to be used in a transfusion. It typically takes 5-10 minutes for 470ml (just under a pint) to be donated.</a:t>
            </a:r>
            <a:endParaRPr spc="-2"/>
          </a:p>
          <a:p>
            <a:pPr marR="3386" indent="1693">
              <a:lnSpc>
                <a:spcPct val="110000"/>
              </a:lnSpc>
              <a:spcBef>
                <a:spcPts val="1000"/>
              </a:spcBef>
              <a:defRPr sz="1600" spc="-2">
                <a:solidFill>
                  <a:srgbClr val="C40C2D"/>
                </a:solidFill>
              </a:defRPr>
            </a:pPr>
            <a:r>
              <a:rPr sz="1800" b="1" spc="-3"/>
              <a:t>Blood transfusion:</a:t>
            </a:r>
            <a:r>
              <a:t> When a person is given someone else’s blood. </a:t>
            </a:r>
            <a:endParaRPr spc="-2"/>
          </a:p>
          <a:p>
            <a:pPr marR="3386" indent="1693">
              <a:lnSpc>
                <a:spcPct val="110000"/>
              </a:lnSpc>
              <a:spcBef>
                <a:spcPts val="1000"/>
              </a:spcBef>
              <a:defRPr sz="1600" spc="-2">
                <a:solidFill>
                  <a:srgbClr val="C40C2D"/>
                </a:solidFill>
              </a:defRPr>
            </a:pPr>
            <a:r>
              <a:rPr sz="1800" b="1"/>
              <a:t>Donor: </a:t>
            </a:r>
            <a:r>
              <a:t>A term which refers to the individual who has donated blood (or organs / stem cells)</a:t>
            </a:r>
            <a:endParaRPr spc="-2"/>
          </a:p>
          <a:p>
            <a:pPr marR="3386" indent="1693">
              <a:lnSpc>
                <a:spcPct val="110000"/>
              </a:lnSpc>
              <a:spcBef>
                <a:spcPts val="1000"/>
              </a:spcBef>
              <a:defRPr sz="1600" spc="-2">
                <a:solidFill>
                  <a:srgbClr val="C40C2D"/>
                </a:solidFill>
              </a:defRPr>
            </a:pPr>
            <a:r>
              <a:rPr sz="1800" b="1" spc="-3"/>
              <a:t>Recipient:</a:t>
            </a:r>
            <a:r>
              <a:t> A term  which refers to the individual who receives a blood transfusion (or organ or stem cell donation).</a:t>
            </a:r>
            <a:endParaRPr spc="-2"/>
          </a:p>
          <a:p>
            <a:pPr marR="3386" indent="1693">
              <a:lnSpc>
                <a:spcPct val="110000"/>
              </a:lnSpc>
              <a:spcBef>
                <a:spcPts val="1000"/>
              </a:spcBef>
              <a:defRPr sz="1600" spc="-2">
                <a:solidFill>
                  <a:srgbClr val="C40C2D"/>
                </a:solidFill>
              </a:defRPr>
            </a:pPr>
            <a:r>
              <a:rPr sz="1800" b="1"/>
              <a:t>Circulatory system: </a:t>
            </a:r>
            <a:r>
              <a:t>Made up of three parts; the heart, the blood vessels and the blood. </a:t>
            </a:r>
            <a:endParaRPr spc="-2"/>
          </a:p>
          <a:p>
            <a:pPr marR="3386" indent="1693">
              <a:lnSpc>
                <a:spcPct val="110000"/>
              </a:lnSpc>
              <a:spcBef>
                <a:spcPts val="1000"/>
              </a:spcBef>
              <a:defRPr sz="1600" spc="-2">
                <a:solidFill>
                  <a:srgbClr val="C40C2D"/>
                </a:solidFill>
              </a:defRPr>
            </a:pPr>
            <a:r>
              <a:rPr sz="1800" b="1" spc="-3"/>
              <a:t>Heart:</a:t>
            </a:r>
            <a:r>
              <a:t> A very strong muscle which pumps blood around the body.</a:t>
            </a:r>
            <a:endParaRPr spc="-2"/>
          </a:p>
          <a:p>
            <a:pPr marR="3386" indent="1693">
              <a:lnSpc>
                <a:spcPct val="110000"/>
              </a:lnSpc>
              <a:spcBef>
                <a:spcPts val="1000"/>
              </a:spcBef>
              <a:defRPr sz="1600" spc="-2">
                <a:solidFill>
                  <a:srgbClr val="C40C2D"/>
                </a:solidFill>
              </a:defRPr>
            </a:pPr>
            <a:r>
              <a:rPr sz="1800" b="1" spc="-3"/>
              <a:t>Blood Vessels:</a:t>
            </a:r>
            <a:r>
              <a:t> A network of tubes inside the body through which blood travels. The main blood vessels are the arteries, veins and capillaries. </a:t>
            </a:r>
            <a:endParaRPr spc="-2"/>
          </a:p>
          <a:p>
            <a:pPr marR="3386" indent="1693">
              <a:lnSpc>
                <a:spcPct val="110000"/>
              </a:lnSpc>
              <a:spcBef>
                <a:spcPts val="1000"/>
              </a:spcBef>
              <a:defRPr sz="1600" spc="-2">
                <a:solidFill>
                  <a:srgbClr val="C40C2D"/>
                </a:solidFill>
              </a:defRPr>
            </a:pPr>
            <a:r>
              <a:rPr sz="1800" b="1" spc="-3"/>
              <a:t>Bone marrow:</a:t>
            </a:r>
            <a:r>
              <a:t> Soft, jelly-like tissue found in some bones which produces blood cells.</a:t>
            </a:r>
            <a:endParaRPr spc="-2"/>
          </a:p>
          <a:p>
            <a:pPr marR="3386" indent="1693">
              <a:lnSpc>
                <a:spcPct val="110000"/>
              </a:lnSpc>
              <a:spcBef>
                <a:spcPts val="1000"/>
              </a:spcBef>
              <a:defRPr sz="1600" spc="-2">
                <a:solidFill>
                  <a:srgbClr val="C40C2D"/>
                </a:solidFill>
              </a:defRPr>
            </a:pPr>
            <a:r>
              <a:rPr sz="1800" b="1" spc="-3"/>
              <a:t>Blood group:</a:t>
            </a:r>
            <a:r>
              <a:t> Different people have different blood groups.</a:t>
            </a:r>
            <a:br>
              <a:rPr/>
            </a:br>
            <a:r>
              <a:t>Your blood group decides who you can give blood to and who you can receive blood from. </a:t>
            </a:r>
            <a:endParaRPr spc="-2"/>
          </a:p>
        </p:txBody>
      </p:sp>
      <p:sp>
        <p:nvSpPr>
          <p:cNvPr id="945" name="Glossary"/>
          <p:cNvSpPr txBox="1"/>
          <p:nvPr/>
        </p:nvSpPr>
        <p:spPr>
          <a:xfrm>
            <a:off x="1043998" y="994099"/>
            <a:ext cx="14168004" cy="1282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defRPr sz="4400" b="1">
                <a:solidFill>
                  <a:srgbClr val="C40C2D"/>
                </a:solidFill>
              </a:defRPr>
            </a:lvl1pPr>
          </a:lstStyle>
          <a:p>
            <a:r>
              <a:t>Glossary</a:t>
            </a:r>
          </a:p>
        </p:txBody>
      </p:sp>
      <p:pic>
        <p:nvPicPr>
          <p:cNvPr id="946" name="Image" descr="Image"/>
          <p:cNvPicPr>
            <a:picLocks noChangeAspect="1"/>
          </p:cNvPicPr>
          <p:nvPr/>
        </p:nvPicPr>
        <p:blipFill>
          <a:blip r:embed="rId5"/>
          <a:stretch>
            <a:fillRect/>
          </a:stretch>
        </p:blipFill>
        <p:spPr>
          <a:xfrm rot="8168452">
            <a:off x="3757274" y="6919164"/>
            <a:ext cx="3668371" cy="2875027"/>
          </a:xfrm>
          <a:prstGeom prst="rect">
            <a:avLst/>
          </a:prstGeom>
          <a:ln w="12700">
            <a:miter lim="400000"/>
          </a:ln>
        </p:spPr>
      </p:pic>
      <p:sp>
        <p:nvSpPr>
          <p:cNvPr id="947" name="Key words:…"/>
          <p:cNvSpPr txBox="1"/>
          <p:nvPr/>
        </p:nvSpPr>
        <p:spPr>
          <a:xfrm>
            <a:off x="10279133" y="5594363"/>
            <a:ext cx="5349496" cy="158750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2000"/>
              </a:spcBef>
              <a:defRPr sz="2400" b="1" spc="-60">
                <a:solidFill>
                  <a:srgbClr val="FFFFFF"/>
                </a:solidFill>
              </a:defRPr>
            </a:pPr>
            <a:r>
              <a:t>Key words:</a:t>
            </a:r>
          </a:p>
          <a:p>
            <a:pPr marR="3385">
              <a:spcBef>
                <a:spcPts val="1000"/>
              </a:spcBef>
              <a:defRPr sz="1800" i="1">
                <a:solidFill>
                  <a:srgbClr val="FFFFFF"/>
                </a:solidFill>
              </a:defRPr>
            </a:pPr>
            <a:r>
              <a:t>Blood donation, Blood transfusion, </a:t>
            </a:r>
          </a:p>
          <a:p>
            <a:pPr marR="3385">
              <a:spcBef>
                <a:spcPts val="1000"/>
              </a:spcBef>
              <a:defRPr sz="1800" i="1">
                <a:solidFill>
                  <a:srgbClr val="FFFFFF"/>
                </a:solidFill>
              </a:defRPr>
            </a:pPr>
            <a:r>
              <a:t>Circulatory system, Heart, Blood vessels, </a:t>
            </a:r>
          </a:p>
          <a:p>
            <a:pPr marR="3385">
              <a:spcBef>
                <a:spcPts val="1000"/>
              </a:spcBef>
              <a:defRPr sz="1800" i="1">
                <a:solidFill>
                  <a:srgbClr val="FFFFFF"/>
                </a:solidFill>
              </a:defRPr>
            </a:pPr>
            <a:r>
              <a:t>Bone marrow, Blood group </a:t>
            </a:r>
          </a:p>
        </p:txBody>
      </p:sp>
      <p:pic>
        <p:nvPicPr>
          <p:cNvPr id="948" name="Image" descr="Image"/>
          <p:cNvPicPr>
            <a:picLocks noChangeAspect="1"/>
          </p:cNvPicPr>
          <p:nvPr/>
        </p:nvPicPr>
        <p:blipFill>
          <a:blip r:embed="rId6"/>
          <a:stretch>
            <a:fillRect/>
          </a:stretch>
        </p:blipFill>
        <p:spPr>
          <a:xfrm rot="19994365">
            <a:off x="-1380163" y="-2812515"/>
            <a:ext cx="7128751" cy="517715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71eb137-90ba-49e6-b8cb-54e2f2764e71">
      <Terms xmlns="http://schemas.microsoft.com/office/infopath/2007/PartnerControls"/>
    </lcf76f155ced4ddcb4097134ff3c332f>
    <Centre xmlns="c71eb137-90ba-49e6-b8cb-54e2f2764e71" xsi:nil="true"/>
    <TaxCatchAll xmlns="41e1d363-8e96-4d4d-86da-cb3209d895c7" xsi:nil="true"/>
    <_Flow_SignoffStatus xmlns="c71eb137-90ba-49e6-b8cb-54e2f2764e7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082BE2D7F3454AA2F02ACC659E03FA" ma:contentTypeVersion="18" ma:contentTypeDescription="Create a new document." ma:contentTypeScope="" ma:versionID="f6c653ba0a0eb70afe9054620c20aa8d">
  <xsd:schema xmlns:xsd="http://www.w3.org/2001/XMLSchema" xmlns:xs="http://www.w3.org/2001/XMLSchema" xmlns:p="http://schemas.microsoft.com/office/2006/metadata/properties" xmlns:ns2="c71eb137-90ba-49e6-b8cb-54e2f2764e71" xmlns:ns3="41e1d363-8e96-4d4d-86da-cb3209d895c7" targetNamespace="http://schemas.microsoft.com/office/2006/metadata/properties" ma:root="true" ma:fieldsID="9c157af9aedcb2805d1dec9554bd3d92" ns2:_="" ns3:_="">
    <xsd:import namespace="c71eb137-90ba-49e6-b8cb-54e2f2764e71"/>
    <xsd:import namespace="41e1d363-8e96-4d4d-86da-cb3209d895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Centre" minOccurs="0"/>
                <xsd:element ref="ns2:MediaServiceObjectDetectorVersion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1eb137-90ba-49e6-b8cb-54e2f2764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Centre" ma:index="20" nillable="true" ma:displayName="Centre" ma:description="Manc" ma:format="Dropdown" ma:internalName="Centr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Flow_SignoffStatus" ma:index="24" nillable="true" ma:displayName="Sign-off status" ma:internalName="Sign_x002d_off_x0020_status">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e1d363-8e96-4d4d-86da-cb3209d895c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d8a2d7-eca2-4be6-bfef-d689c3416cfa}" ma:internalName="TaxCatchAll" ma:showField="CatchAllData" ma:web="41e1d363-8e96-4d4d-86da-cb3209d895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061E60-6525-4BBA-9BEC-110FED5BE7E0}">
  <ds:schemaRefs>
    <ds:schemaRef ds:uri="41e1d363-8e96-4d4d-86da-cb3209d895c7"/>
    <ds:schemaRef ds:uri="c71eb137-90ba-49e6-b8cb-54e2f2764e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7D6377F-AC07-4C23-B02D-D41D109A2271}">
  <ds:schemaRefs>
    <ds:schemaRef ds:uri="41e1d363-8e96-4d4d-86da-cb3209d895c7"/>
    <ds:schemaRef ds:uri="c71eb137-90ba-49e6-b8cb-54e2f2764e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CD8DECD-D7CE-4D63-AFFC-509B2E39E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5291</Words>
  <Application>Microsoft Office PowerPoint</Application>
  <PresentationFormat>Custom</PresentationFormat>
  <Paragraphs>376</Paragraphs>
  <Slides>24</Slides>
  <Notes>16</Notes>
  <HiddenSlides>6</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Helvetica</vt:lpstr>
      <vt:lpstr>Helvetica Neue</vt:lpstr>
      <vt:lpstr>Office Theme</vt:lpstr>
      <vt:lpstr>PowerPoint Presentation</vt:lpstr>
      <vt:lpstr>‘Giving to help others’</vt:lpstr>
      <vt:lpstr>PowerPoint Presentation</vt:lpstr>
      <vt:lpstr>Using these resources</vt:lpstr>
      <vt:lpstr>Using these resources</vt:lpstr>
      <vt:lpstr>About Team Margot</vt:lpstr>
      <vt:lpstr>Curriculum links</vt:lpstr>
      <vt:lpstr>Myth busters! Do you know which of these statements are true and which are false?</vt:lpstr>
      <vt:lpstr>Learning aim Can I describe the different components of blood and explain their impact  on human health?</vt:lpstr>
      <vt:lpstr>What can you see?</vt:lpstr>
      <vt:lpstr>What’s blood made of?</vt:lpstr>
      <vt:lpstr>PowerPoint Presentation</vt:lpstr>
      <vt:lpstr>PowerPoint Presentation</vt:lpstr>
      <vt:lpstr>PowerPoint Presentation</vt:lpstr>
      <vt:lpstr>PowerPoint Presentation</vt:lpstr>
      <vt:lpstr>PowerPoint Presentation</vt:lpstr>
      <vt:lpstr>Finding your pulse</vt:lpstr>
      <vt:lpstr>Can you calculate the quantities? What you know: White blood cells and platelets make up 2% of a person’s blood.  The ratio of white blood cells and platelets to red blood cells is 1:22.  1.5% of a person’s blood is made up of white blood cells. </vt:lpstr>
      <vt:lpstr>Can you calculate the quantities? What you know: A person’s blood contains three times more white blood cells than platelets.  The ratio of white blood cells and platelets to red blood cells is 1:22.  White blood cells and platelets make up 2% of a person’s blood. </vt:lpstr>
      <vt:lpstr>Your recipe  Use the recipe to make an accurate representation of blood.  Think carefully about how much of each ingredient you will need. </vt:lpstr>
      <vt:lpstr>What happens if your blood doesn’t have the right ingredients?</vt:lpstr>
      <vt:lpstr>Why do people give blood?</vt:lpstr>
      <vt:lpstr>Who could you help?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Florence Ackland</dc:creator>
  <cp:lastModifiedBy>Conner Sweet</cp:lastModifiedBy>
  <cp:revision>2</cp:revision>
  <dcterms:modified xsi:type="dcterms:W3CDTF">2025-09-03T09:22:42Z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0x010100B8082BE2D7F3454AA2F02ACC659E03FA</vt:lpwstr>
  </property>
  <property fmtid="{D5CDD505-2E9C-101B-9397-08002B2CF9AE}" pid="3" name="MediaServiceImageTags">
    <vt:lpwstr/>
  </property>
</Properties>
</file>