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8" r:id="rId5"/>
  </p:sldMasterIdLst>
  <p:notesMasterIdLst>
    <p:notesMasterId r:id="rId31"/>
  </p:notesMasterIdLst>
  <p:sldIdLst>
    <p:sldId id="282" r:id="rId6"/>
    <p:sldId id="310" r:id="rId7"/>
    <p:sldId id="317" r:id="rId8"/>
    <p:sldId id="321" r:id="rId9"/>
    <p:sldId id="315" r:id="rId10"/>
    <p:sldId id="263" r:id="rId11"/>
    <p:sldId id="289" r:id="rId12"/>
    <p:sldId id="292" r:id="rId13"/>
    <p:sldId id="266" r:id="rId14"/>
    <p:sldId id="291" r:id="rId15"/>
    <p:sldId id="311" r:id="rId16"/>
    <p:sldId id="308" r:id="rId17"/>
    <p:sldId id="312" r:id="rId18"/>
    <p:sldId id="328" r:id="rId19"/>
    <p:sldId id="314" r:id="rId20"/>
    <p:sldId id="273" r:id="rId21"/>
    <p:sldId id="271" r:id="rId22"/>
    <p:sldId id="306" r:id="rId23"/>
    <p:sldId id="294" r:id="rId24"/>
    <p:sldId id="325" r:id="rId25"/>
    <p:sldId id="331" r:id="rId26"/>
    <p:sldId id="332" r:id="rId27"/>
    <p:sldId id="333" r:id="rId28"/>
    <p:sldId id="334" r:id="rId29"/>
    <p:sldId id="275" r:id="rId30"/>
  </p:sldIdLst>
  <p:sldSz cx="16256000" cy="9144000"/>
  <p:notesSz cx="6797675" cy="992822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1pPr>
    <a:lvl2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2pPr>
    <a:lvl3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3pPr>
    <a:lvl4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4pPr>
    <a:lvl5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5pPr>
    <a:lvl6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6pPr>
    <a:lvl7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7pPr>
    <a:lvl8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8pPr>
    <a:lvl9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orence Ackland" initials="FA" lastIdx="1" clrIdx="0">
    <p:extLst>
      <p:ext uri="{19B8F6BF-5375-455C-9EA6-DF929625EA0E}">
        <p15:presenceInfo xmlns:p15="http://schemas.microsoft.com/office/powerpoint/2012/main" userId="Florence Ackland" providerId="None"/>
      </p:ext>
    </p:extLst>
  </p:cmAuthor>
  <p:cmAuthor id="2" name="Florence Ackland" initials="FA [2]" lastIdx="5" clrIdx="1">
    <p:extLst>
      <p:ext uri="{19B8F6BF-5375-455C-9EA6-DF929625EA0E}">
        <p15:presenceInfo xmlns:p15="http://schemas.microsoft.com/office/powerpoint/2012/main" userId="S-1-5-21-1598838018-3775903872-2167328690-22119" providerId="AD"/>
      </p:ext>
    </p:extLst>
  </p:cmAuthor>
  <p:cmAuthor id="3" name="Jemma Best" initials="JB" lastIdx="55" clrIdx="2"/>
  <p:cmAuthor id="4" name="Aleisha Scott" initials="AS" lastIdx="1" clrIdx="3">
    <p:extLst>
      <p:ext uri="{19B8F6BF-5375-455C-9EA6-DF929625EA0E}">
        <p15:presenceInfo xmlns:p15="http://schemas.microsoft.com/office/powerpoint/2012/main" userId="S::Aleisha.Scott@nhsbt.nhs.uk::8050ffdc-fa9d-4bcc-a185-5418dd6dab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BDBE"/>
    <a:srgbClr val="9B9B9B"/>
    <a:srgbClr val="F4A5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FCC360-83F9-4AD1-B0F5-164899821880}" v="1" dt="2025-08-12T08:58:29.24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solidFill>
            <a:schemeClr val="accent1"/>
          </a:solidFill>
        </a:fill>
      </a:tcStyle>
    </a:firstCol>
    <a:lastRow>
      <a:tcTxStyle b="on" i="off">
        <a:fontRef idx="major">
          <a:srgbClr val="000000"/>
        </a:fontRef>
        <a:srgbClr val="000000"/>
      </a:tcTxStyle>
      <a:tcStyle>
        <a:tcBdr>
          <a:left>
            <a:ln w="3175" cap="flat">
              <a:noFill/>
              <a:miter lim="400000"/>
            </a:ln>
          </a:left>
          <a:right>
            <a:ln w="3175" cap="flat">
              <a:noFill/>
              <a:miter lim="400000"/>
            </a:ln>
          </a:right>
          <a:top>
            <a:ln w="25400" cap="flat">
              <a:solidFill>
                <a:srgbClr val="000000"/>
              </a:solidFill>
              <a:prstDash val="solid"/>
              <a:round/>
            </a:ln>
          </a:top>
          <a:bottom>
            <a:ln w="12700" cap="flat">
              <a:solidFill>
                <a:srgbClr val="000000"/>
              </a:solidFill>
              <a:prstDash val="solid"/>
              <a:round/>
            </a:ln>
          </a:bottom>
          <a:insideH>
            <a:ln w="3175" cap="flat">
              <a:noFill/>
              <a:miter lim="400000"/>
            </a:ln>
          </a:insideH>
          <a:insideV>
            <a:ln w="3175" cap="flat">
              <a:noFill/>
              <a:miter lim="400000"/>
            </a:ln>
          </a:insideV>
        </a:tcBdr>
        <a:fill>
          <a:solidFill>
            <a:srgbClr val="FFFFFF"/>
          </a:solidFill>
        </a:fill>
      </a:tcStyle>
    </a:lastRow>
    <a:firstRow>
      <a:tcTxStyle b="on" i="off">
        <a:fontRef idx="major">
          <a:srgbClr val="FFFFFF"/>
        </a:fontRef>
        <a:srgbClr val="FFFFFF"/>
      </a:tcTxStyle>
      <a:tcStyle>
        <a:tcBdr>
          <a:left>
            <a:ln w="3175" cap="flat">
              <a:noFill/>
              <a:miter lim="400000"/>
            </a:ln>
          </a:left>
          <a:right>
            <a:ln w="3175" cap="flat">
              <a:noFill/>
              <a:miter lim="400000"/>
            </a:ln>
          </a:right>
          <a:top>
            <a:ln w="12700" cap="flat">
              <a:solidFill>
                <a:srgbClr val="000000"/>
              </a:solidFill>
              <a:prstDash val="solid"/>
              <a:round/>
            </a:ln>
          </a:top>
          <a:bottom>
            <a:ln w="12700" cap="flat">
              <a:solidFill>
                <a:srgbClr val="000000"/>
              </a:solidFill>
              <a:prstDash val="solid"/>
              <a:round/>
            </a:ln>
          </a:bottom>
          <a:insideH>
            <a:ln w="3175" cap="flat">
              <a:noFill/>
              <a:miter lim="400000"/>
            </a:ln>
          </a:insideH>
          <a:insideV>
            <a:ln w="3175"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25400"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noFill/>
        </a:fill>
      </a:tcStyle>
    </a:lastRow>
    <a:firstRow>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12700"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12" autoAdjust="0"/>
    <p:restoredTop sz="76031" autoAdjust="0"/>
  </p:normalViewPr>
  <p:slideViewPr>
    <p:cSldViewPr snapToGrid="0">
      <p:cViewPr varScale="1">
        <p:scale>
          <a:sx n="59" d="100"/>
          <a:sy n="59" d="100"/>
        </p:scale>
        <p:origin x="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isha Scott" userId="8050ffdc-fa9d-4bcc-a185-5418dd6dab51" providerId="ADAL" clId="{5EFCC360-83F9-4AD1-B0F5-164899821880}"/>
    <pc:docChg chg="custSel modSld">
      <pc:chgData name="Aleisha Scott" userId="8050ffdc-fa9d-4bcc-a185-5418dd6dab51" providerId="ADAL" clId="{5EFCC360-83F9-4AD1-B0F5-164899821880}" dt="2025-08-12T08:58:42.571" v="9" actId="1076"/>
      <pc:docMkLst>
        <pc:docMk/>
      </pc:docMkLst>
      <pc:sldChg chg="addSp delSp modSp mod delAnim modAnim">
        <pc:chgData name="Aleisha Scott" userId="8050ffdc-fa9d-4bcc-a185-5418dd6dab51" providerId="ADAL" clId="{5EFCC360-83F9-4AD1-B0F5-164899821880}" dt="2025-08-12T08:58:42.571" v="9" actId="1076"/>
        <pc:sldMkLst>
          <pc:docMk/>
          <pc:sldMk cId="267370056" sldId="311"/>
        </pc:sldMkLst>
        <pc:spChg chg="mod">
          <ac:chgData name="Aleisha Scott" userId="8050ffdc-fa9d-4bcc-a185-5418dd6dab51" providerId="ADAL" clId="{5EFCC360-83F9-4AD1-B0F5-164899821880}" dt="2025-08-12T08:58:38.220" v="6" actId="1076"/>
          <ac:spMkLst>
            <pc:docMk/>
            <pc:sldMk cId="267370056" sldId="311"/>
            <ac:spMk id="2" creationId="{00000000-0000-0000-0000-000000000000}"/>
          </ac:spMkLst>
        </pc:spChg>
        <pc:picChg chg="add mod">
          <ac:chgData name="Aleisha Scott" userId="8050ffdc-fa9d-4bcc-a185-5418dd6dab51" providerId="ADAL" clId="{5EFCC360-83F9-4AD1-B0F5-164899821880}" dt="2025-08-12T08:58:42.571" v="9" actId="1076"/>
          <ac:picMkLst>
            <pc:docMk/>
            <pc:sldMk cId="267370056" sldId="311"/>
            <ac:picMk id="3" creationId="{848C5388-9109-8ED4-4070-1248706F5F5F}"/>
          </ac:picMkLst>
        </pc:picChg>
        <pc:picChg chg="del">
          <ac:chgData name="Aleisha Scott" userId="8050ffdc-fa9d-4bcc-a185-5418dd6dab51" providerId="ADAL" clId="{5EFCC360-83F9-4AD1-B0F5-164899821880}" dt="2025-08-12T08:58:06.992" v="0" actId="478"/>
          <ac:picMkLst>
            <pc:docMk/>
            <pc:sldMk cId="267370056" sldId="311"/>
            <ac:picMk id="5" creationId="{07BC0367-A9E2-45B8-8B66-F98CBB17F579}"/>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18-12-21T09:53:20.569" idx="5">
    <p:pos x="10" y="10"/>
    <p:text>We will purchase these pictures.</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xfrm>
            <a:off x="90488" y="744538"/>
            <a:ext cx="6616700" cy="3722687"/>
          </a:xfrm>
          <a:prstGeom prst="rect">
            <a:avLst/>
          </a:prstGeom>
        </p:spPr>
        <p:txBody>
          <a:bodyPr/>
          <a:lstStyle/>
          <a:p>
            <a:endParaRPr/>
          </a:p>
        </p:txBody>
      </p:sp>
      <p:sp>
        <p:nvSpPr>
          <p:cNvPr id="314" name="Shape 314"/>
          <p:cNvSpPr>
            <a:spLocks noGrp="1"/>
          </p:cNvSpPr>
          <p:nvPr>
            <p:ph type="body" sz="quarter" idx="1"/>
          </p:nvPr>
        </p:nvSpPr>
        <p:spPr>
          <a:xfrm>
            <a:off x="906357" y="4715907"/>
            <a:ext cx="4984962" cy="4467701"/>
          </a:xfrm>
          <a:prstGeom prst="rect">
            <a:avLst/>
          </a:prstGeom>
        </p:spPr>
        <p:txBody>
          <a:bodyPr/>
          <a:lstStyle/>
          <a:p>
            <a:endParaRPr/>
          </a:p>
        </p:txBody>
      </p:sp>
    </p:spTree>
    <p:extLst>
      <p:ext uri="{BB962C8B-B14F-4D97-AF65-F5344CB8AC3E}">
        <p14:creationId xmlns:p14="http://schemas.microsoft.com/office/powerpoint/2010/main" val="2801534277"/>
      </p:ext>
    </p:extLst>
  </p:cSld>
  <p:clrMap bg1="lt1" tx1="dk1" bg2="lt2" tx2="dk2" accent1="accent1" accent2="accent2" accent3="accent3" accent4="accent4" accent5="accent5" accent6="accent6" hlink="hlink" folHlink="folHlink"/>
  <p:notesStyle>
    <a:lvl1pPr defTabSz="609600" latinLnBrk="0">
      <a:defRPr sz="800">
        <a:latin typeface="+mn-lt"/>
        <a:ea typeface="+mn-ea"/>
        <a:cs typeface="+mn-cs"/>
        <a:sym typeface="Helvetica Neue"/>
      </a:defRPr>
    </a:lvl1pPr>
    <a:lvl2pPr indent="228600" defTabSz="609600" latinLnBrk="0">
      <a:defRPr sz="800">
        <a:latin typeface="+mn-lt"/>
        <a:ea typeface="+mn-ea"/>
        <a:cs typeface="+mn-cs"/>
        <a:sym typeface="Helvetica Neue"/>
      </a:defRPr>
    </a:lvl2pPr>
    <a:lvl3pPr indent="457200" defTabSz="609600" latinLnBrk="0">
      <a:defRPr sz="800">
        <a:latin typeface="+mn-lt"/>
        <a:ea typeface="+mn-ea"/>
        <a:cs typeface="+mn-cs"/>
        <a:sym typeface="Helvetica Neue"/>
      </a:defRPr>
    </a:lvl3pPr>
    <a:lvl4pPr indent="685800" defTabSz="609600" latinLnBrk="0">
      <a:defRPr sz="800">
        <a:latin typeface="+mn-lt"/>
        <a:ea typeface="+mn-ea"/>
        <a:cs typeface="+mn-cs"/>
        <a:sym typeface="Helvetica Neue"/>
      </a:defRPr>
    </a:lvl4pPr>
    <a:lvl5pPr indent="914400" defTabSz="609600" latinLnBrk="0">
      <a:defRPr sz="800">
        <a:latin typeface="+mn-lt"/>
        <a:ea typeface="+mn-ea"/>
        <a:cs typeface="+mn-cs"/>
        <a:sym typeface="Helvetica Neue"/>
      </a:defRPr>
    </a:lvl5pPr>
    <a:lvl6pPr indent="1143000" defTabSz="609600" latinLnBrk="0">
      <a:defRPr sz="800">
        <a:latin typeface="+mn-lt"/>
        <a:ea typeface="+mn-ea"/>
        <a:cs typeface="+mn-cs"/>
        <a:sym typeface="Helvetica Neue"/>
      </a:defRPr>
    </a:lvl6pPr>
    <a:lvl7pPr indent="1371600" defTabSz="609600" latinLnBrk="0">
      <a:defRPr sz="800">
        <a:latin typeface="+mn-lt"/>
        <a:ea typeface="+mn-ea"/>
        <a:cs typeface="+mn-cs"/>
        <a:sym typeface="Helvetica Neue"/>
      </a:defRPr>
    </a:lvl7pPr>
    <a:lvl8pPr indent="1600200" defTabSz="609600" latinLnBrk="0">
      <a:defRPr sz="800">
        <a:latin typeface="+mn-lt"/>
        <a:ea typeface="+mn-ea"/>
        <a:cs typeface="+mn-cs"/>
        <a:sym typeface="Helvetica Neue"/>
      </a:defRPr>
    </a:lvl8pPr>
    <a:lvl9pPr indent="1828800" defTabSz="609600" latinLnBrk="0">
      <a:defRPr sz="8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hsbt.nhs.uk/get-involved/promoting-donation-hub/download-digital-materials/faith-and-donation/"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6436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2</a:t>
            </a:fld>
            <a:endParaRPr lang="en-GB"/>
          </a:p>
        </p:txBody>
      </p:sp>
    </p:spTree>
    <p:extLst>
      <p:ext uri="{BB962C8B-B14F-4D97-AF65-F5344CB8AC3E}">
        <p14:creationId xmlns:p14="http://schemas.microsoft.com/office/powerpoint/2010/main" val="2925785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3</a:t>
            </a:fld>
            <a:endParaRPr lang="en-GB"/>
          </a:p>
        </p:txBody>
      </p:sp>
    </p:spTree>
    <p:extLst>
      <p:ext uri="{BB962C8B-B14F-4D97-AF65-F5344CB8AC3E}">
        <p14:creationId xmlns:p14="http://schemas.microsoft.com/office/powerpoint/2010/main" val="199818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5</a:t>
            </a:fld>
            <a:endParaRPr lang="en-GB"/>
          </a:p>
        </p:txBody>
      </p:sp>
    </p:spTree>
    <p:extLst>
      <p:ext uri="{BB962C8B-B14F-4D97-AF65-F5344CB8AC3E}">
        <p14:creationId xmlns:p14="http://schemas.microsoft.com/office/powerpoint/2010/main" val="2855517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38663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dirty="0"/>
              <a:t>Explain that:</a:t>
            </a:r>
          </a:p>
          <a:p>
            <a:pPr marL="628624" marR="0" lvl="1" indent="-171424"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dirty="0"/>
              <a:t>today we are going to be</a:t>
            </a:r>
            <a:r>
              <a:rPr lang="en-GB" baseline="0" dirty="0"/>
              <a:t> thinking about giving to help others</a:t>
            </a:r>
            <a:endParaRPr lang="en-GB" dirty="0"/>
          </a:p>
          <a:p>
            <a:pPr marL="628624" lvl="1" indent="-171424">
              <a:lnSpc>
                <a:spcPct val="150000"/>
              </a:lnSpc>
              <a:buFont typeface="Arial" panose="020B0604020202020204" pitchFamily="34" charset="0"/>
              <a:buChar char="•"/>
            </a:pPr>
            <a:r>
              <a:rPr lang="en-GB" dirty="0"/>
              <a:t>a good discussion needs ground rules so that </a:t>
            </a:r>
            <a:r>
              <a:rPr lang="en-GB" i="1" dirty="0"/>
              <a:t>everyone</a:t>
            </a:r>
            <a:r>
              <a:rPr lang="en-GB" dirty="0"/>
              <a:t> feels able to share their ideas</a:t>
            </a:r>
          </a:p>
          <a:p>
            <a:pPr marL="628624" marR="0" lvl="1" indent="-171424"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i="0" baseline="0" dirty="0"/>
              <a:t>everyone in the class needs to follow these ground rules throughout the lesson:</a:t>
            </a:r>
          </a:p>
          <a:p>
            <a:pPr marL="171424" marR="0" lvl="0" indent="-171424"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i="0" baseline="0" dirty="0"/>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b="1" i="0" baseline="0" dirty="0"/>
              <a:t>Talk about ‘someone I know’</a:t>
            </a:r>
            <a:r>
              <a:rPr lang="en-GB" i="0" baseline="0" dirty="0"/>
              <a:t>– We will be open and honest, but won’t discuss our own or others’ personal / private lives. We should say ‘someone I know’ instead of giving names, and not say anything that could help others to work out who we are talking about. </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b="1" i="0" baseline="0" dirty="0"/>
              <a:t>Ask questions… </a:t>
            </a:r>
            <a:r>
              <a:rPr lang="en-GB" i="0" baseline="0" dirty="0"/>
              <a:t>– There are no stupid questions. If you don’t want to ask a question in class, you can write down anonymous questions and put them in the Ask It Basket at any time during the lesson. At the end, everyone will get a chance to write a question. </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b="1" i="0" baseline="0" dirty="0"/>
              <a:t>…but not personal ones</a:t>
            </a:r>
            <a:r>
              <a:rPr lang="en-GB" i="0" baseline="0" dirty="0"/>
              <a:t> – Don’t ask questions about others’ personal / private lives that might upset them, embarrass them, or put them ‘on the spot’.</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b="1" i="0" baseline="0" dirty="0"/>
              <a:t>Comment on what is said, not who has said it</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b="1" i="0" baseline="0" dirty="0"/>
              <a:t>Let people speak for themselves </a:t>
            </a:r>
            <a:r>
              <a:rPr lang="en-GB" b="0" i="0" baseline="0" dirty="0"/>
              <a:t>– Don’t assume you know </a:t>
            </a:r>
            <a:r>
              <a:rPr lang="en-GB" i="0" baseline="0" dirty="0"/>
              <a:t>what other people or groups might think, feel or do on a particular subject, based on what else you know about them.</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b="1" i="0" baseline="0" dirty="0"/>
              <a:t>Keep the conversation in the room </a:t>
            </a:r>
            <a:r>
              <a:rPr lang="en-GB" i="0" baseline="0" dirty="0"/>
              <a:t>– We will not repeat what other people have said outside this the room. This goes for the teacher too, unless s/he feels worried about a child, in which case s/he will follow the schools rules about what to do, which might involve talking to another teacher, or to the pupil’s parent or carer. </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sz="1200" b="1" dirty="0"/>
              <a:t>Respect others </a:t>
            </a:r>
            <a:r>
              <a:rPr lang="en-GB" sz="1200" dirty="0"/>
              <a:t>– It’s ok to disagree with another person’s point of view, but respect others, and don’t make fun of them or what they say, or put them down. </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sz="1200" b="1" dirty="0"/>
              <a:t>It’s ok to pass </a:t>
            </a:r>
            <a:r>
              <a:rPr lang="en-GB" sz="1200" dirty="0"/>
              <a:t>– Taking part is important, but it is ok to pass on a question or activity if it makes you feel upset or uncomfortable. </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sz="1200" b="1" dirty="0"/>
              <a:t>Listen</a:t>
            </a:r>
            <a:r>
              <a:rPr lang="en-GB" sz="1200" dirty="0"/>
              <a:t> – It is important to value and listen to everyone’s contributions.</a:t>
            </a:r>
          </a:p>
          <a:p>
            <a:pPr marL="1143000" marR="0" lvl="2" indent="-228600" algn="l" defTabSz="914400" rtl="0" eaLnBrk="1" fontAlgn="auto" latinLnBrk="0" hangingPunct="1">
              <a:lnSpc>
                <a:spcPct val="150000"/>
              </a:lnSpc>
              <a:spcBef>
                <a:spcPts val="0"/>
              </a:spcBef>
              <a:spcAft>
                <a:spcPts val="0"/>
              </a:spcAft>
              <a:buClrTx/>
              <a:buSzTx/>
              <a:buFont typeface="+mj-lt"/>
              <a:buAutoNum type="arabicPeriod"/>
              <a:tabLst/>
              <a:defRPr/>
            </a:pPr>
            <a:r>
              <a:rPr lang="en-GB" sz="1200" b="1" dirty="0"/>
              <a:t>Ask for help </a:t>
            </a:r>
            <a:r>
              <a:rPr lang="en-GB" sz="1200" dirty="0"/>
              <a:t>– Review where pupils might go for help and advice if they need it (teachers, parents, other family members or trusted adults, friends). If they would rather speak to someone they don’t know, they could contact ChildLine (www.childline.org.uk).</a:t>
            </a:r>
          </a:p>
          <a:p>
            <a:pPr>
              <a:lnSpc>
                <a:spcPct val="150000"/>
              </a:lnSpc>
            </a:pPr>
            <a:endParaRPr lang="en-GB" i="0" baseline="0" dirty="0"/>
          </a:p>
          <a:p>
            <a:pPr marL="0" indent="0">
              <a:lnSpc>
                <a:spcPct val="150000"/>
              </a:lnSpc>
              <a:buFont typeface="Arial" panose="020B0604020202020204" pitchFamily="34" charset="0"/>
              <a:buNone/>
            </a:pPr>
            <a:r>
              <a:rPr lang="en-GB" i="0" baseline="0" dirty="0"/>
              <a:t>Note: Ground rules work best when they are developed by the teacher and the class in their own words. You may wish to ask pupils to play back the meaning of each rule in their own words to ensure that they have fully understood. It is a good idea to print this slide in A3 to display for pupils to refer to throughout the session, particularly in their paired discussions and group work.</a:t>
            </a:r>
          </a:p>
        </p:txBody>
      </p:sp>
      <p:sp>
        <p:nvSpPr>
          <p:cNvPr id="4" name="Slide Number Placeholder 3"/>
          <p:cNvSpPr>
            <a:spLocks noGrp="1"/>
          </p:cNvSpPr>
          <p:nvPr>
            <p:ph type="sldNum" sz="quarter" idx="10"/>
          </p:nvPr>
        </p:nvSpPr>
        <p:spPr/>
        <p:txBody>
          <a:bodyPr/>
          <a:lstStyle/>
          <a:p>
            <a:fld id="{F3AAFAF4-ED69-4E96-BDB6-9DEA8DD8FAC4}" type="slidenum">
              <a:rPr lang="en-GB" smtClean="0"/>
              <a:t>7</a:t>
            </a:fld>
            <a:endParaRPr lang="en-GB"/>
          </a:p>
        </p:txBody>
      </p:sp>
    </p:spTree>
    <p:extLst>
      <p:ext uri="{BB962C8B-B14F-4D97-AF65-F5344CB8AC3E}">
        <p14:creationId xmlns:p14="http://schemas.microsoft.com/office/powerpoint/2010/main" val="1480182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914258">
              <a:defRPr/>
            </a:pPr>
            <a:r>
              <a:rPr lang="en-GB" dirty="0"/>
              <a:t>Ask</a:t>
            </a:r>
            <a:r>
              <a:rPr lang="en-GB" baseline="0" dirty="0"/>
              <a:t> pupils to think quietly for a minute about the last time they helped someone. Who did they help, and what did they do? How did it make them feel? What difference did it make to the other person? Explain that they don’t need to share this example. </a:t>
            </a:r>
          </a:p>
        </p:txBody>
      </p:sp>
      <p:sp>
        <p:nvSpPr>
          <p:cNvPr id="4" name="Slide Number Placeholder 3"/>
          <p:cNvSpPr>
            <a:spLocks noGrp="1"/>
          </p:cNvSpPr>
          <p:nvPr>
            <p:ph type="sldNum" sz="quarter" idx="10"/>
          </p:nvPr>
        </p:nvSpPr>
        <p:spPr/>
        <p:txBody>
          <a:bodyPr/>
          <a:lstStyle/>
          <a:p>
            <a:fld id="{F3AAFAF4-ED69-4E96-BDB6-9DEA8DD8FAC4}"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988095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0" i="0" dirty="0"/>
              <a:t>Explain to pupils that they are going to begin by thinking about two questions:</a:t>
            </a:r>
          </a:p>
          <a:p>
            <a:pPr marL="171450" indent="-171450">
              <a:buFont typeface="Arial" panose="020B0604020202020204" pitchFamily="34" charset="0"/>
              <a:buChar char="•"/>
            </a:pPr>
            <a:r>
              <a:rPr lang="en-GB" b="0" i="0" dirty="0"/>
              <a:t>How can children like us help others? </a:t>
            </a:r>
          </a:p>
          <a:p>
            <a:pPr marL="171450" indent="-171450">
              <a:buFont typeface="Arial" panose="020B0604020202020204" pitchFamily="34" charset="0"/>
              <a:buChar char="•"/>
            </a:pPr>
            <a:r>
              <a:rPr lang="en-GB" b="0" i="0" dirty="0"/>
              <a:t>Why might children like us help others? </a:t>
            </a:r>
          </a:p>
          <a:p>
            <a:endParaRPr lang="en-GB" dirty="0"/>
          </a:p>
          <a:p>
            <a:r>
              <a:rPr lang="en-GB" dirty="0"/>
              <a:t>Ask pupils to write their answers on up to three post it notes per question, and put them on the wall or board. Tell them which colour post it to use. They will need the other colour later. </a:t>
            </a:r>
          </a:p>
          <a:p>
            <a:endParaRPr lang="en-GB" dirty="0"/>
          </a:p>
          <a:p>
            <a:r>
              <a:rPr lang="en-GB" dirty="0"/>
              <a:t>Support: Pupils who need support can use their example from the last slide to help their thinking.</a:t>
            </a:r>
            <a:r>
              <a:rPr lang="en-GB" sz="1200" i="1" kern="1200" dirty="0">
                <a:solidFill>
                  <a:schemeClr val="tx1"/>
                </a:solidFill>
                <a:effectLst/>
                <a:latin typeface="+mn-lt"/>
                <a:ea typeface="+mn-ea"/>
                <a:cs typeface="+mn-cs"/>
              </a:rPr>
              <a:t> </a:t>
            </a:r>
            <a:r>
              <a:rPr lang="en-GB" sz="1200" i="0" kern="1200" dirty="0">
                <a:solidFill>
                  <a:schemeClr val="tx1"/>
                </a:solidFill>
                <a:effectLst/>
                <a:latin typeface="+mn-lt"/>
                <a:ea typeface="+mn-ea"/>
                <a:cs typeface="+mn-cs"/>
              </a:rPr>
              <a:t>Where needed an adult may scribe their answers/responses for them.</a:t>
            </a:r>
          </a:p>
          <a:p>
            <a:endParaRPr lang="en-GB" sz="1200" i="0" kern="1200" dirty="0">
              <a:solidFill>
                <a:schemeClr val="tx1"/>
              </a:solidFill>
              <a:effectLst/>
              <a:latin typeface="+mn-lt"/>
              <a:ea typeface="+mn-ea"/>
              <a:cs typeface="+mn-cs"/>
            </a:endParaRPr>
          </a:p>
          <a:p>
            <a:r>
              <a:rPr lang="en-GB" i="0" dirty="0"/>
              <a:t>Note: </a:t>
            </a:r>
            <a:r>
              <a:rPr lang="en-GB" dirty="0"/>
              <a:t>These questions will serve as an initial assessment to find out the starting point of pupils. </a:t>
            </a:r>
            <a:r>
              <a:rPr lang="en-GB" sz="1200" i="0" kern="1200" dirty="0">
                <a:solidFill>
                  <a:schemeClr val="tx1"/>
                </a:solidFill>
                <a:effectLst/>
                <a:latin typeface="+mn-lt"/>
                <a:ea typeface="+mn-ea"/>
                <a:cs typeface="+mn-cs"/>
              </a:rPr>
              <a:t>The activity </a:t>
            </a:r>
            <a:r>
              <a:rPr lang="en-GB" sz="1200" kern="1200" dirty="0">
                <a:solidFill>
                  <a:schemeClr val="tx1"/>
                </a:solidFill>
                <a:effectLst/>
                <a:latin typeface="+mn-lt"/>
                <a:ea typeface="+mn-ea"/>
                <a:cs typeface="+mn-cs"/>
              </a:rPr>
              <a:t>will be repeated at the end of the session, in order to show evidence of progress made. </a:t>
            </a:r>
            <a:r>
              <a:rPr lang="en-GB" dirty="0"/>
              <a:t>For that reason, avoid supplying pupils with possible answers at this stage, encouraging them to offer their own ideas. Think about how you will</a:t>
            </a:r>
            <a:r>
              <a:rPr lang="en-GB" baseline="0" dirty="0"/>
              <a:t> tailor the session to the class depending on your pupils’ responses. </a:t>
            </a:r>
          </a:p>
        </p:txBody>
      </p:sp>
      <p:sp>
        <p:nvSpPr>
          <p:cNvPr id="4" name="Slide Number Placeholder 3"/>
          <p:cNvSpPr>
            <a:spLocks noGrp="1"/>
          </p:cNvSpPr>
          <p:nvPr>
            <p:ph type="sldNum" sz="quarter" idx="10"/>
          </p:nvPr>
        </p:nvSpPr>
        <p:spPr/>
        <p:txBody>
          <a:bodyPr/>
          <a:lstStyle/>
          <a:p>
            <a:fld id="{F3AAFAF4-ED69-4E96-BDB6-9DEA8DD8FAC4}" type="slidenum">
              <a:rPr lang="en-GB" smtClean="0"/>
              <a:t>9</a:t>
            </a:fld>
            <a:endParaRPr lang="en-GB"/>
          </a:p>
        </p:txBody>
      </p:sp>
    </p:spTree>
    <p:extLst>
      <p:ext uri="{BB962C8B-B14F-4D97-AF65-F5344CB8AC3E}">
        <p14:creationId xmlns:p14="http://schemas.microsoft.com/office/powerpoint/2010/main" val="2866224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Share</a:t>
            </a:r>
            <a:r>
              <a:rPr lang="en-GB" baseline="0" dirty="0"/>
              <a:t> the learning aim with pupils so they know what the lesson will be about.</a:t>
            </a:r>
          </a:p>
          <a:p>
            <a:endParaRPr lang="en-GB" baseline="0" dirty="0"/>
          </a:p>
          <a:p>
            <a:r>
              <a:rPr lang="en-GB" baseline="0" dirty="0"/>
              <a:t>Click to reveal each of the success criteria and explain that by the end of today’s lesson, pupils should be able to do a number of these things. Note that the success criteria are differentiated to allow for different outcomes among pupils.</a:t>
            </a:r>
          </a:p>
        </p:txBody>
      </p:sp>
      <p:sp>
        <p:nvSpPr>
          <p:cNvPr id="4" name="Slide Number Placeholder 3"/>
          <p:cNvSpPr>
            <a:spLocks noGrp="1"/>
          </p:cNvSpPr>
          <p:nvPr>
            <p:ph type="sldNum" sz="quarter" idx="10"/>
          </p:nvPr>
        </p:nvSpPr>
        <p:spPr/>
        <p:txBody>
          <a:bodyPr/>
          <a:lstStyle/>
          <a:p>
            <a:fld id="{F3AAFAF4-ED69-4E96-BDB6-9DEA8DD8FAC4}"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2966564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Explain that we are going to watch a video to explore the idea of giving to help others.</a:t>
            </a:r>
          </a:p>
          <a:p>
            <a:endParaRPr lang="en-GB" dirty="0"/>
          </a:p>
          <a:p>
            <a:r>
              <a:rPr lang="en-GB" dirty="0"/>
              <a:t>Instruct pupils to look out for any examples of individuals helping each other. </a:t>
            </a:r>
          </a:p>
          <a:p>
            <a:endParaRPr lang="en-GB" dirty="0"/>
          </a:p>
          <a:p>
            <a:r>
              <a:rPr lang="en-GB" dirty="0"/>
              <a:t>When the video is finished, ask pupils to list the examples they noticed.</a:t>
            </a:r>
          </a:p>
        </p:txBody>
      </p:sp>
      <p:sp>
        <p:nvSpPr>
          <p:cNvPr id="4" name="Slide Number Placeholder 3"/>
          <p:cNvSpPr>
            <a:spLocks noGrp="1"/>
          </p:cNvSpPr>
          <p:nvPr>
            <p:ph type="sldNum" sz="quarter" idx="10"/>
          </p:nvPr>
        </p:nvSpPr>
        <p:spPr/>
        <p:txBody>
          <a:bodyPr/>
          <a:lstStyle/>
          <a:p>
            <a:fld id="{F3AAFAF4-ED69-4E96-BDB6-9DEA8DD8FAC4}" type="slidenum">
              <a:rPr lang="en-GB" smtClean="0"/>
              <a:t>11</a:t>
            </a:fld>
            <a:endParaRPr lang="en-GB"/>
          </a:p>
        </p:txBody>
      </p:sp>
    </p:spTree>
    <p:extLst>
      <p:ext uri="{BB962C8B-B14F-4D97-AF65-F5344CB8AC3E}">
        <p14:creationId xmlns:p14="http://schemas.microsoft.com/office/powerpoint/2010/main" val="1770122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Ask pupils to look at the picture and consider this question: </a:t>
            </a:r>
            <a:r>
              <a:rPr lang="en-GB" sz="1200" i="0" kern="1200" baseline="0" dirty="0">
                <a:solidFill>
                  <a:schemeClr val="tx1"/>
                </a:solidFill>
                <a:effectLst/>
                <a:latin typeface="+mn-lt"/>
                <a:ea typeface="+mn-ea"/>
                <a:cs typeface="+mn-cs"/>
              </a:rPr>
              <a:t>How could you group the types of help that you saw in the video? Think about the type of person doing the helping, and the type of help they are giving.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Emphasize</a:t>
            </a:r>
            <a:r>
              <a:rPr lang="en-GB" sz="1200" kern="1200" baseline="0" dirty="0">
                <a:solidFill>
                  <a:schemeClr val="tx1"/>
                </a:solidFill>
                <a:effectLst/>
                <a:latin typeface="+mn-lt"/>
                <a:ea typeface="+mn-ea"/>
                <a:cs typeface="+mn-cs"/>
              </a:rPr>
              <a:t> that t</a:t>
            </a:r>
            <a:r>
              <a:rPr lang="en-GB" sz="1200" kern="1200" dirty="0">
                <a:solidFill>
                  <a:schemeClr val="tx1"/>
                </a:solidFill>
                <a:effectLst/>
                <a:latin typeface="+mn-lt"/>
                <a:ea typeface="+mn-ea"/>
                <a:cs typeface="+mn-cs"/>
              </a:rPr>
              <a:t>here</a:t>
            </a:r>
            <a:r>
              <a:rPr lang="en-GB" sz="1200" kern="1200" baseline="0" dirty="0">
                <a:solidFill>
                  <a:schemeClr val="tx1"/>
                </a:solidFill>
                <a:effectLst/>
                <a:latin typeface="+mn-lt"/>
                <a:ea typeface="+mn-ea"/>
                <a:cs typeface="+mn-cs"/>
              </a:rPr>
              <a:t> is no right answer. For example,</a:t>
            </a:r>
            <a:r>
              <a:rPr lang="en-GB" sz="1200" kern="1200" dirty="0">
                <a:solidFill>
                  <a:schemeClr val="tx1"/>
                </a:solidFill>
                <a:effectLst/>
                <a:latin typeface="+mn-lt"/>
                <a:ea typeface="+mn-ea"/>
                <a:cs typeface="+mn-cs"/>
              </a:rPr>
              <a:t> pupils could mention</a:t>
            </a:r>
            <a:r>
              <a:rPr lang="en-GB" sz="1200" kern="1200" baseline="0" dirty="0">
                <a:solidFill>
                  <a:schemeClr val="tx1"/>
                </a:solidFill>
                <a:effectLst/>
                <a:latin typeface="+mn-lt"/>
                <a:ea typeface="+mn-ea"/>
                <a:cs typeface="+mn-cs"/>
              </a:rPr>
              <a:t>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baseline="0" dirty="0">
                <a:solidFill>
                  <a:schemeClr val="tx1"/>
                </a:solidFill>
                <a:effectLst/>
                <a:latin typeface="+mn-lt"/>
                <a:ea typeface="+mn-ea"/>
                <a:cs typeface="+mn-cs"/>
              </a:rPr>
              <a:t>different types of people help each other </a:t>
            </a:r>
            <a:r>
              <a:rPr lang="en-GB" sz="1200" kern="1200" baseline="0" dirty="0">
                <a:solidFill>
                  <a:schemeClr val="tx1"/>
                </a:solidFill>
                <a:effectLst/>
                <a:latin typeface="+mn-lt"/>
                <a:ea typeface="+mn-ea"/>
                <a:cs typeface="+mn-cs"/>
              </a:rPr>
              <a:t>in each example – children help adults, adults help children or children help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some help is </a:t>
            </a:r>
            <a:r>
              <a:rPr lang="en-GB" sz="1200" b="1" kern="1200" baseline="0" dirty="0">
                <a:solidFill>
                  <a:schemeClr val="tx1"/>
                </a:solidFill>
                <a:effectLst/>
                <a:latin typeface="+mn-lt"/>
                <a:ea typeface="+mn-ea"/>
                <a:cs typeface="+mn-cs"/>
              </a:rPr>
              <a:t>physical/practical</a:t>
            </a:r>
            <a:r>
              <a:rPr lang="en-GB" sz="1200" kern="1200" baseline="0" dirty="0">
                <a:solidFill>
                  <a:schemeClr val="tx1"/>
                </a:solidFill>
                <a:effectLst/>
                <a:latin typeface="+mn-lt"/>
                <a:ea typeface="+mn-ea"/>
                <a:cs typeface="+mn-cs"/>
              </a:rPr>
              <a:t> (for example, Mrs Kahn helping Olivia or Leila helping Asha), some is </a:t>
            </a:r>
            <a:r>
              <a:rPr lang="en-GB" sz="1200" b="1" kern="1200" baseline="0" dirty="0">
                <a:solidFill>
                  <a:schemeClr val="tx1"/>
                </a:solidFill>
                <a:effectLst/>
                <a:latin typeface="+mn-lt"/>
                <a:ea typeface="+mn-ea"/>
                <a:cs typeface="+mn-cs"/>
              </a:rPr>
              <a:t>emotional</a:t>
            </a:r>
            <a:r>
              <a:rPr lang="en-GB" sz="1200" kern="1200" baseline="0" dirty="0">
                <a:solidFill>
                  <a:schemeClr val="tx1"/>
                </a:solidFill>
                <a:effectLst/>
                <a:latin typeface="+mn-lt"/>
                <a:ea typeface="+mn-ea"/>
                <a:cs typeface="+mn-cs"/>
              </a:rPr>
              <a:t> (like when Amira decides to play with Noah)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baseline="0" dirty="0">
                <a:solidFill>
                  <a:schemeClr val="tx1"/>
                </a:solidFill>
                <a:effectLst/>
                <a:latin typeface="+mn-lt"/>
                <a:ea typeface="+mn-ea"/>
                <a:cs typeface="+mn-cs"/>
              </a:rPr>
              <a:t>different groups and communities </a:t>
            </a:r>
            <a:r>
              <a:rPr lang="en-GB" sz="1200" kern="1200" baseline="0" dirty="0">
                <a:solidFill>
                  <a:schemeClr val="tx1"/>
                </a:solidFill>
                <a:effectLst/>
                <a:latin typeface="+mn-lt"/>
                <a:ea typeface="+mn-ea"/>
                <a:cs typeface="+mn-cs"/>
              </a:rPr>
              <a:t>can help each other; whether it be helping others in the school community, the local community or the global community – helping people they haven’t even met (just like Leila helped Asha!).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Support: The teacher could describe the different types of help listed above, and ask pupils to identify the correct pictures for each. </a:t>
            </a:r>
          </a:p>
          <a:p>
            <a:pPr marL="0" indent="0">
              <a:buFont typeface="Arial" panose="020B0604020202020204" pitchFamily="34" charset="0"/>
              <a:buNone/>
            </a:pPr>
            <a:r>
              <a:rPr lang="en-GB" sz="1200" kern="1200" dirty="0">
                <a:solidFill>
                  <a:schemeClr val="tx1"/>
                </a:solidFill>
                <a:effectLst/>
                <a:latin typeface="+mn-lt"/>
                <a:ea typeface="+mn-ea"/>
                <a:cs typeface="+mn-cs"/>
              </a:rPr>
              <a:t>Challenge: Extend the activity by asking pupils to predict what effects the help given would have on those receiving the help. </a:t>
            </a:r>
            <a:endParaRPr lang="en-GB" sz="1200" i="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12</a:t>
            </a:fld>
            <a:endParaRPr lang="en-GB"/>
          </a:p>
        </p:txBody>
      </p:sp>
    </p:spTree>
    <p:extLst>
      <p:ext uri="{BB962C8B-B14F-4D97-AF65-F5344CB8AC3E}">
        <p14:creationId xmlns:p14="http://schemas.microsoft.com/office/powerpoint/2010/main" val="3629249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Hand out a set of sorting cards to each table. </a:t>
            </a:r>
          </a:p>
          <a:p>
            <a:endParaRPr lang="en-GB" dirty="0"/>
          </a:p>
          <a:p>
            <a:r>
              <a:rPr lang="en-GB" baseline="0" dirty="0"/>
              <a:t>Explain that these cards list some of the different ideas Kofi has had for helping others. In pairs or groups of three, pupils need to help Kofi to work out which group or community each of his ideas would help. They need to sort the cards under the four bold headings.</a:t>
            </a:r>
          </a:p>
          <a:p>
            <a:endParaRPr lang="en-GB" baseline="0" dirty="0"/>
          </a:p>
          <a:p>
            <a:r>
              <a:rPr lang="en-GB" baseline="0" dirty="0"/>
              <a:t>Once they have finished sorting the cards, they should think of at least one further idea on how Kofi could help each different group or community. Pupils should write these ideas onto the blank sorting cards.</a:t>
            </a:r>
          </a:p>
          <a:p>
            <a:endParaRPr lang="en-GB" baseline="0" dirty="0"/>
          </a:p>
          <a:p>
            <a:pPr marL="0" indent="0">
              <a:buFont typeface="Arial" panose="020B0604020202020204" pitchFamily="34" charset="0"/>
              <a:buNone/>
            </a:pPr>
            <a:r>
              <a:rPr lang="en-GB" sz="1200" kern="1200" dirty="0">
                <a:solidFill>
                  <a:schemeClr val="tx1"/>
                </a:solidFill>
                <a:effectLst/>
                <a:latin typeface="+mn-lt"/>
                <a:ea typeface="+mn-ea"/>
                <a:cs typeface="+mn-cs"/>
              </a:rPr>
              <a:t>Support: Use the picture version of the cards, and ask pupils to draw their ideas.  </a:t>
            </a:r>
          </a:p>
          <a:p>
            <a:pPr marL="0" indent="0">
              <a:buFont typeface="Arial" panose="020B0604020202020204" pitchFamily="34" charset="0"/>
              <a:buNone/>
            </a:pPr>
            <a:r>
              <a:rPr lang="en-GB" sz="1200" kern="1200" dirty="0">
                <a:solidFill>
                  <a:schemeClr val="tx1"/>
                </a:solidFill>
                <a:effectLst/>
                <a:latin typeface="+mn-lt"/>
                <a:ea typeface="+mn-ea"/>
                <a:cs typeface="+mn-cs"/>
              </a:rPr>
              <a:t>Challenge: Extend the activity by asking pupils to predict what effects the help given would have on those receiving the help. </a:t>
            </a:r>
            <a:endParaRPr lang="en-GB" sz="1200" i="1" kern="1200" dirty="0">
              <a:solidFill>
                <a:schemeClr val="tx1"/>
              </a:solidFill>
              <a:effectLst/>
              <a:latin typeface="+mn-lt"/>
              <a:ea typeface="+mn-ea"/>
              <a:cs typeface="+mn-cs"/>
            </a:endParaRPr>
          </a:p>
          <a:p>
            <a:endParaRPr lang="en-GB" baseline="0" dirty="0"/>
          </a:p>
          <a:p>
            <a:r>
              <a:rPr lang="en-GB" baseline="0" dirty="0"/>
              <a:t>Note: Slide 17 displays some answers – you may not wish to move onto this until pupils have finished their group discussions.</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13</a:t>
            </a:fld>
            <a:endParaRPr lang="en-GB"/>
          </a:p>
        </p:txBody>
      </p:sp>
    </p:spTree>
    <p:extLst>
      <p:ext uri="{BB962C8B-B14F-4D97-AF65-F5344CB8AC3E}">
        <p14:creationId xmlns:p14="http://schemas.microsoft.com/office/powerpoint/2010/main" val="494946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Once</a:t>
            </a:r>
            <a:r>
              <a:rPr lang="en-GB" baseline="0" dirty="0"/>
              <a:t> pupils have sorted their cards, show them how the cards might have been sorted.</a:t>
            </a:r>
          </a:p>
          <a:p>
            <a:endParaRPr lang="en-GB" baseline="0" dirty="0"/>
          </a:p>
          <a:p>
            <a:r>
              <a:rPr lang="en-GB" baseline="0" dirty="0"/>
              <a:t>For some of the cards you might want to ask:</a:t>
            </a:r>
          </a:p>
          <a:p>
            <a:pPr marL="171450" indent="-171450">
              <a:buFont typeface="Arial" panose="020B0604020202020204" pitchFamily="34" charset="0"/>
              <a:buChar char="•"/>
            </a:pPr>
            <a:r>
              <a:rPr lang="en-GB" i="0" baseline="0" dirty="0"/>
              <a:t>Could this card go under more than one heading?</a:t>
            </a:r>
          </a:p>
          <a:p>
            <a:pPr marL="171450" indent="-171450">
              <a:buFont typeface="Arial" panose="020B0604020202020204" pitchFamily="34" charset="0"/>
              <a:buChar char="•"/>
            </a:pPr>
            <a:r>
              <a:rPr lang="en-GB" i="0" baseline="0" dirty="0"/>
              <a:t>What other ways did you think of for Kofi to help e.g. his family and friends? </a:t>
            </a:r>
          </a:p>
          <a:p>
            <a:endParaRPr lang="en-GB" i="1" baseline="0" dirty="0"/>
          </a:p>
          <a:p>
            <a:r>
              <a:rPr lang="en-GB" i="0" baseline="0" dirty="0"/>
              <a:t>Ask pupils to share the other examples they thought of for </a:t>
            </a:r>
            <a:r>
              <a:rPr lang="en-GB" baseline="0" dirty="0"/>
              <a:t>how Kofi could help each different group or community.</a:t>
            </a:r>
          </a:p>
          <a:p>
            <a:endParaRPr lang="en-GB" baseline="0" dirty="0"/>
          </a:p>
          <a:p>
            <a:pPr marL="0" indent="0">
              <a:buFont typeface="Arial" panose="020B0604020202020204" pitchFamily="34" charset="0"/>
              <a:buNone/>
            </a:pPr>
            <a:r>
              <a:rPr lang="en-GB" sz="1200" kern="1200" dirty="0">
                <a:solidFill>
                  <a:schemeClr val="tx1"/>
                </a:solidFill>
                <a:effectLst/>
                <a:latin typeface="+mn-lt"/>
                <a:ea typeface="+mn-ea"/>
                <a:cs typeface="+mn-cs"/>
              </a:rPr>
              <a:t>Challenge: Extend the activity by asking pupils to predict what effects the help given would have on those receiving the help. </a:t>
            </a:r>
            <a:endParaRPr lang="en-GB" sz="1200" i="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14</a:t>
            </a:fld>
            <a:endParaRPr lang="en-GB"/>
          </a:p>
        </p:txBody>
      </p:sp>
    </p:spTree>
    <p:extLst>
      <p:ext uri="{BB962C8B-B14F-4D97-AF65-F5344CB8AC3E}">
        <p14:creationId xmlns:p14="http://schemas.microsoft.com/office/powerpoint/2010/main" val="1269003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Explain that there are lots of ways</a:t>
            </a:r>
            <a:r>
              <a:rPr lang="en-GB" baseline="0" dirty="0"/>
              <a:t> people can help those they have never met. They can give to charity (money, things or time!) or they can look after the environment by recycling.</a:t>
            </a:r>
            <a:endParaRPr lang="en-GB" dirty="0"/>
          </a:p>
          <a:p>
            <a:endParaRPr lang="en-GB" dirty="0"/>
          </a:p>
          <a:p>
            <a:r>
              <a:rPr lang="en-GB" dirty="0"/>
              <a:t>Ask pupils</a:t>
            </a:r>
            <a:r>
              <a:rPr lang="en-GB" baseline="0" dirty="0"/>
              <a:t> to consider why people might help those they have never met before. </a:t>
            </a:r>
          </a:p>
          <a:p>
            <a:endParaRPr lang="en-GB" baseline="0" dirty="0"/>
          </a:p>
          <a:p>
            <a:r>
              <a:rPr lang="en-GB" baseline="0" dirty="0"/>
              <a:t>They can use the examples they have sorted to help them think about this. </a:t>
            </a:r>
          </a:p>
          <a:p>
            <a:endParaRPr lang="en-GB" baseline="0" dirty="0"/>
          </a:p>
          <a:p>
            <a:r>
              <a:rPr lang="en-GB" baseline="0" dirty="0"/>
              <a:t>For instance, w</a:t>
            </a:r>
            <a:r>
              <a:rPr lang="en-GB" b="0" i="0" baseline="0" dirty="0"/>
              <a:t>hy might people give clothes and toys to a charity shop? (</a:t>
            </a:r>
            <a:r>
              <a:rPr lang="en-GB" sz="1200" i="0" kern="1200" dirty="0">
                <a:solidFill>
                  <a:schemeClr val="tx1"/>
                </a:solidFill>
                <a:effectLst/>
                <a:latin typeface="+mn-lt"/>
                <a:ea typeface="+mn-ea"/>
                <a:cs typeface="+mn-cs"/>
              </a:rPr>
              <a:t>Because they want others to benefit from the clothes and toys they have enjoyed but no longer need.)</a:t>
            </a:r>
          </a:p>
          <a:p>
            <a:pPr marL="0" indent="0">
              <a:buFont typeface="Arial" panose="020B0604020202020204" pitchFamily="34" charset="0"/>
              <a:buNone/>
            </a:pPr>
            <a:endParaRPr lang="en-GB" i="1" baseline="0" dirty="0"/>
          </a:p>
          <a:p>
            <a:pPr marL="0" indent="0">
              <a:buFont typeface="Arial" panose="020B0604020202020204" pitchFamily="34" charset="0"/>
              <a:buNone/>
            </a:pPr>
            <a:r>
              <a:rPr lang="en-GB" i="0" baseline="0" dirty="0"/>
              <a:t>Challenge: Ask pupils what qualities and attributes people show when they help others? (Answers might include kindness or thoughtfulness. Ask if anyone knows the meaning of compassion and empathy, which are two attributes that people who help others often have.)</a:t>
            </a:r>
          </a:p>
          <a:p>
            <a:pPr marL="0" indent="0">
              <a:buFont typeface="Arial" panose="020B0604020202020204" pitchFamily="34" charset="0"/>
              <a:buNone/>
            </a:pPr>
            <a:endParaRPr lang="en-GB" i="1" dirty="0"/>
          </a:p>
        </p:txBody>
      </p:sp>
      <p:sp>
        <p:nvSpPr>
          <p:cNvPr id="4" name="Slide Number Placeholder 3"/>
          <p:cNvSpPr>
            <a:spLocks noGrp="1"/>
          </p:cNvSpPr>
          <p:nvPr>
            <p:ph type="sldNum" sz="quarter" idx="10"/>
          </p:nvPr>
        </p:nvSpPr>
        <p:spPr/>
        <p:txBody>
          <a:bodyPr/>
          <a:lstStyle/>
          <a:p>
            <a:fld id="{F3AAFAF4-ED69-4E96-BDB6-9DEA8DD8FAC4}" type="slidenum">
              <a:rPr lang="en-GB" smtClean="0"/>
              <a:t>15</a:t>
            </a:fld>
            <a:endParaRPr lang="en-GB"/>
          </a:p>
        </p:txBody>
      </p:sp>
    </p:spTree>
    <p:extLst>
      <p:ext uri="{BB962C8B-B14F-4D97-AF65-F5344CB8AC3E}">
        <p14:creationId xmlns:p14="http://schemas.microsoft.com/office/powerpoint/2010/main" val="3786350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Remind pupils that</a:t>
            </a:r>
            <a:r>
              <a:rPr lang="en-GB" baseline="0" dirty="0"/>
              <a:t> Asha </a:t>
            </a:r>
            <a:r>
              <a:rPr lang="en-GB" dirty="0"/>
              <a:t>is Kofi’s sister. </a:t>
            </a:r>
            <a:r>
              <a:rPr lang="en-GB" baseline="0" dirty="0"/>
              <a:t>She needed help because at the start of the film, some of her blood cells weren’t healthy. </a:t>
            </a:r>
          </a:p>
          <a:p>
            <a:endParaRPr lang="en-GB" dirty="0">
              <a:solidFill>
                <a:schemeClr val="accent1"/>
              </a:solidFill>
            </a:endParaRPr>
          </a:p>
          <a:p>
            <a:r>
              <a:rPr lang="en-GB" dirty="0">
                <a:solidFill>
                  <a:schemeClr val="accent1"/>
                </a:solidFill>
              </a:rPr>
              <a:t>Explain to pupils: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accent1"/>
                </a:solidFill>
              </a:rPr>
              <a:t>Each</a:t>
            </a:r>
            <a:r>
              <a:rPr lang="en-GB" baseline="0" dirty="0">
                <a:solidFill>
                  <a:schemeClr val="accent1"/>
                </a:solidFill>
              </a:rPr>
              <a:t> of our blood cells has a special job – whether that is </a:t>
            </a:r>
            <a:r>
              <a:rPr lang="en-GB" dirty="0">
                <a:solidFill>
                  <a:schemeClr val="accent1"/>
                </a:solidFill>
              </a:rPr>
              <a:t>to give us energy, help</a:t>
            </a:r>
            <a:r>
              <a:rPr lang="en-GB" baseline="0" dirty="0">
                <a:solidFill>
                  <a:schemeClr val="accent1"/>
                </a:solidFill>
              </a:rPr>
              <a:t> us fight disease or to form scabs (!). </a:t>
            </a:r>
            <a:r>
              <a:rPr lang="en-GB" dirty="0">
                <a:solidFill>
                  <a:schemeClr val="accent1"/>
                </a:solidFill>
              </a:rPr>
              <a:t>If a person’s blood cells are not doing their jobs properly, they can become ill</a:t>
            </a:r>
            <a:r>
              <a:rPr lang="en-GB" baseline="0" dirty="0">
                <a:solidFill>
                  <a:schemeClr val="accent1"/>
                </a:solidFill>
              </a:rPr>
              <a:t>.</a:t>
            </a:r>
            <a:endParaRPr lang="en-GB" dirty="0">
              <a:solidFill>
                <a:schemeClr val="accent1"/>
              </a:solidFill>
            </a:endParaRPr>
          </a:p>
          <a:p>
            <a:pPr marL="171450" indent="-171450">
              <a:buFont typeface="Arial" panose="020B0604020202020204" pitchFamily="34" charset="0"/>
              <a:buChar char="•"/>
            </a:pPr>
            <a:r>
              <a:rPr lang="en-GB" b="1" dirty="0">
                <a:solidFill>
                  <a:schemeClr val="accent1"/>
                </a:solidFill>
              </a:rPr>
              <a:t>Bone marrow </a:t>
            </a:r>
            <a:r>
              <a:rPr lang="en-GB" dirty="0">
                <a:solidFill>
                  <a:schemeClr val="accent1"/>
                </a:solidFill>
              </a:rPr>
              <a:t>is a soft, spongy tissue in the middle of some bones. It makes special cells, called </a:t>
            </a:r>
            <a:r>
              <a:rPr lang="en-GB" b="1" dirty="0">
                <a:solidFill>
                  <a:schemeClr val="accent1"/>
                </a:solidFill>
              </a:rPr>
              <a:t>stem cells</a:t>
            </a:r>
            <a:r>
              <a:rPr lang="en-GB" dirty="0">
                <a:solidFill>
                  <a:schemeClr val="accent1"/>
                </a:solidFill>
              </a:rPr>
              <a:t>. </a:t>
            </a:r>
          </a:p>
          <a:p>
            <a:pPr marL="171450" indent="-171450">
              <a:buFont typeface="Arial" panose="020B0604020202020204" pitchFamily="34" charset="0"/>
              <a:buChar char="•"/>
            </a:pPr>
            <a:r>
              <a:rPr lang="en-GB" baseline="0" dirty="0">
                <a:solidFill>
                  <a:schemeClr val="accent1"/>
                </a:solidFill>
              </a:rPr>
              <a:t>Stem cells are special because they become </a:t>
            </a:r>
            <a:r>
              <a:rPr lang="en-GB" b="1" baseline="0" dirty="0">
                <a:solidFill>
                  <a:schemeClr val="accent1"/>
                </a:solidFill>
              </a:rPr>
              <a:t>blood cells</a:t>
            </a:r>
            <a:r>
              <a:rPr lang="en-GB" baseline="0" dirty="0">
                <a:solidFill>
                  <a:schemeClr val="accent1"/>
                </a:solidFill>
              </a:rPr>
              <a:t>.</a:t>
            </a:r>
          </a:p>
          <a:p>
            <a:pPr marL="171450" indent="-171450">
              <a:buFont typeface="Arial" panose="020B0604020202020204" pitchFamily="34" charset="0"/>
              <a:buChar char="•"/>
            </a:pPr>
            <a:r>
              <a:rPr lang="en-GB" baseline="0" dirty="0">
                <a:solidFill>
                  <a:schemeClr val="accent1"/>
                </a:solidFill>
              </a:rPr>
              <a:t>If our bone marrow isn’t working properly, it can start to make unhealthy blood cells which means our blood can’t do its job.</a:t>
            </a:r>
            <a:endParaRPr lang="en-GB" dirty="0">
              <a:solidFill>
                <a:schemeClr val="accent1"/>
              </a:solidFill>
            </a:endParaRPr>
          </a:p>
          <a:p>
            <a:pPr marL="171424" marR="0" lvl="0" indent="-171424" defTabSz="914258"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accent1"/>
                </a:solidFill>
              </a:rPr>
              <a:t>When</a:t>
            </a:r>
            <a:r>
              <a:rPr lang="en-GB" baseline="0" dirty="0">
                <a:solidFill>
                  <a:schemeClr val="accent1"/>
                </a:solidFill>
              </a:rPr>
              <a:t> this happens,</a:t>
            </a:r>
            <a:r>
              <a:rPr lang="en-GB" dirty="0">
                <a:solidFill>
                  <a:schemeClr val="accent1"/>
                </a:solidFill>
              </a:rPr>
              <a:t> a person needs to get new bone marrow or stem cells that are working properly.</a:t>
            </a:r>
            <a:r>
              <a:rPr lang="en-GB" baseline="0" dirty="0">
                <a:solidFill>
                  <a:schemeClr val="accent1"/>
                </a:solidFill>
              </a:rPr>
              <a:t> This is called a </a:t>
            </a:r>
            <a:r>
              <a:rPr lang="en-GB" b="1" baseline="0" dirty="0">
                <a:solidFill>
                  <a:schemeClr val="accent1"/>
                </a:solidFill>
              </a:rPr>
              <a:t>bone marrow transplant or a stem cell transplant.</a:t>
            </a:r>
            <a:r>
              <a:rPr lang="en-GB" dirty="0">
                <a:solidFill>
                  <a:schemeClr val="accent1"/>
                </a:solidFill>
              </a:rPr>
              <a:t> </a:t>
            </a:r>
            <a:endParaRPr lang="en-GB" b="1" baseline="0" dirty="0">
              <a:solidFill>
                <a:schemeClr val="accent1"/>
              </a:solidFill>
            </a:endParaRPr>
          </a:p>
          <a:p>
            <a:pPr marL="171424" indent="-171424" defTabSz="914258">
              <a:buFont typeface="Arial" panose="020B0604020202020204" pitchFamily="34" charset="0"/>
              <a:buChar char="•"/>
              <a:defRPr/>
            </a:pPr>
            <a:r>
              <a:rPr lang="en-GB" baseline="0" dirty="0">
                <a:solidFill>
                  <a:schemeClr val="accent1"/>
                </a:solidFill>
              </a:rPr>
              <a:t>D</a:t>
            </a:r>
            <a:r>
              <a:rPr lang="en-GB" dirty="0">
                <a:solidFill>
                  <a:schemeClr val="accent1"/>
                </a:solidFill>
              </a:rPr>
              <a:t>octors will see if their family has the right type of stem cells to donate.</a:t>
            </a:r>
          </a:p>
          <a:p>
            <a:pPr marL="171424" indent="-171424" defTabSz="914258">
              <a:buFont typeface="Arial" panose="020B0604020202020204" pitchFamily="34" charset="0"/>
              <a:buChar char="•"/>
              <a:defRPr/>
            </a:pPr>
            <a:r>
              <a:rPr lang="en-GB" dirty="0">
                <a:solidFill>
                  <a:schemeClr val="accent1"/>
                </a:solidFill>
              </a:rPr>
              <a:t>If their</a:t>
            </a:r>
            <a:r>
              <a:rPr lang="en-GB" baseline="0" dirty="0">
                <a:solidFill>
                  <a:schemeClr val="accent1"/>
                </a:solidFill>
              </a:rPr>
              <a:t> family doesn’t have ‘a match’</a:t>
            </a:r>
            <a:r>
              <a:rPr lang="en-GB" dirty="0">
                <a:solidFill>
                  <a:schemeClr val="accent1"/>
                </a:solidFill>
              </a:rPr>
              <a:t>, doctors</a:t>
            </a:r>
            <a:r>
              <a:rPr lang="en-GB" baseline="0" dirty="0">
                <a:solidFill>
                  <a:schemeClr val="accent1"/>
                </a:solidFill>
              </a:rPr>
              <a:t> will</a:t>
            </a:r>
            <a:r>
              <a:rPr lang="en-GB" dirty="0">
                <a:solidFill>
                  <a:schemeClr val="accent1"/>
                </a:solidFill>
              </a:rPr>
              <a:t> search a global stem cell donor registry to see if anyone on the list matches. </a:t>
            </a:r>
          </a:p>
          <a:p>
            <a:pPr marL="0" indent="0" defTabSz="914258">
              <a:buFont typeface="Arial" panose="020B0604020202020204" pitchFamily="34" charset="0"/>
              <a:buNone/>
              <a:defRPr/>
            </a:pPr>
            <a:endParaRPr lang="en-GB" dirty="0">
              <a:solidFill>
                <a:schemeClr val="accent1"/>
              </a:solidFill>
            </a:endParaRPr>
          </a:p>
          <a:p>
            <a:pPr marL="0" indent="0" defTabSz="914258">
              <a:buFont typeface="Arial" panose="020B0604020202020204" pitchFamily="34" charset="0"/>
              <a:buNone/>
              <a:defRPr/>
            </a:pPr>
            <a:r>
              <a:rPr lang="en-GB" dirty="0">
                <a:solidFill>
                  <a:schemeClr val="accent1"/>
                </a:solidFill>
              </a:rPr>
              <a:t>Note: You might want to remind pupils about the ground rules, especially the Ask It Basket, and asking for help from trusted adults if they need it.</a:t>
            </a:r>
          </a:p>
          <a:p>
            <a:pPr marL="0" indent="0" defTabSz="914258">
              <a:buFont typeface="Arial" panose="020B0604020202020204" pitchFamily="34" charset="0"/>
              <a:buNone/>
              <a:defRPr/>
            </a:pPr>
            <a:endParaRPr lang="en-GB" dirty="0">
              <a:solidFill>
                <a:schemeClr val="accent1"/>
              </a:solidFill>
            </a:endParaRPr>
          </a:p>
          <a:p>
            <a:pPr marL="0" indent="0" defTabSz="914258">
              <a:buFont typeface="Arial" panose="020B0604020202020204" pitchFamily="34" charset="0"/>
              <a:buNone/>
              <a:defRPr/>
            </a:pPr>
            <a:r>
              <a:rPr lang="en-GB" dirty="0">
                <a:solidFill>
                  <a:schemeClr val="accent1"/>
                </a:solidFill>
              </a:rPr>
              <a:t>Additional information for teachers:</a:t>
            </a:r>
          </a:p>
          <a:p>
            <a:pPr marL="171450" indent="-171450" defTabSz="914258">
              <a:buFont typeface="Arial" panose="020B0604020202020204" pitchFamily="34" charset="0"/>
              <a:buChar char="•"/>
              <a:defRPr/>
            </a:pPr>
            <a:r>
              <a:rPr lang="en-GB" dirty="0">
                <a:solidFill>
                  <a:schemeClr val="accent1"/>
                </a:solidFill>
              </a:rPr>
              <a:t>Bone</a:t>
            </a:r>
            <a:r>
              <a:rPr lang="en-GB" baseline="0" dirty="0">
                <a:solidFill>
                  <a:schemeClr val="accent1"/>
                </a:solidFill>
              </a:rPr>
              <a:t> marrow produces blood stem cells, which are the building blocks of our blood.</a:t>
            </a:r>
          </a:p>
          <a:p>
            <a:pPr marL="171450" indent="-171450" defTabSz="914258">
              <a:buFont typeface="Arial" panose="020B0604020202020204" pitchFamily="34" charset="0"/>
              <a:buChar char="•"/>
              <a:defRPr/>
            </a:pPr>
            <a:r>
              <a:rPr lang="en-GB" baseline="0" dirty="0">
                <a:solidFill>
                  <a:schemeClr val="accent1"/>
                </a:solidFill>
              </a:rPr>
              <a:t>Stem cells can turn into:</a:t>
            </a:r>
          </a:p>
          <a:p>
            <a:pPr marL="628650" lvl="1" indent="-171450" defTabSz="914258">
              <a:buFont typeface="Arial" panose="020B0604020202020204" pitchFamily="34" charset="0"/>
              <a:buChar char="•"/>
              <a:defRPr/>
            </a:pPr>
            <a:r>
              <a:rPr lang="en-GB" baseline="0" dirty="0">
                <a:solidFill>
                  <a:schemeClr val="accent1"/>
                </a:solidFill>
              </a:rPr>
              <a:t>white blood cells – which fight infection</a:t>
            </a:r>
          </a:p>
          <a:p>
            <a:pPr marL="628650" lvl="1" indent="-171450" defTabSz="914258">
              <a:buFont typeface="Arial" panose="020B0604020202020204" pitchFamily="34" charset="0"/>
              <a:buChar char="•"/>
              <a:defRPr/>
            </a:pPr>
            <a:r>
              <a:rPr lang="en-GB" baseline="0" dirty="0">
                <a:solidFill>
                  <a:schemeClr val="accent1"/>
                </a:solidFill>
              </a:rPr>
              <a:t>red blood cells – which carry oxygen around the body</a:t>
            </a:r>
          </a:p>
          <a:p>
            <a:pPr marL="628650" lvl="1" indent="-171450" defTabSz="914258">
              <a:buFont typeface="Arial" panose="020B0604020202020204" pitchFamily="34" charset="0"/>
              <a:buChar char="•"/>
              <a:defRPr/>
            </a:pPr>
            <a:r>
              <a:rPr lang="en-GB" baseline="0" dirty="0">
                <a:solidFill>
                  <a:schemeClr val="accent1"/>
                </a:solidFill>
              </a:rPr>
              <a:t>platelets – which stop bleeding.</a:t>
            </a:r>
          </a:p>
          <a:p>
            <a:pPr marL="0" indent="0" defTabSz="914258">
              <a:buFont typeface="Arial" panose="020B0604020202020204" pitchFamily="34" charset="0"/>
              <a:buNone/>
              <a:defRPr/>
            </a:pPr>
            <a:endParaRPr lang="en-GB" dirty="0">
              <a:solidFill>
                <a:schemeClr val="accent1"/>
              </a:solidFill>
            </a:endParaRPr>
          </a:p>
          <a:p>
            <a:pPr marL="0" indent="0" defTabSz="914258">
              <a:buFont typeface="Arial" panose="020B0604020202020204" pitchFamily="34" charset="0"/>
              <a:buNone/>
              <a:defRPr/>
            </a:pPr>
            <a:endParaRPr lang="en-GB" i="1" baseline="0" dirty="0">
              <a:solidFill>
                <a:schemeClr val="accent1"/>
              </a:solidFill>
            </a:endParaRPr>
          </a:p>
          <a:p>
            <a:pPr marL="170164" indent="-170164" defTabSz="914258">
              <a:buFont typeface="Arial" panose="020B0604020202020204" pitchFamily="34" charset="0"/>
              <a:buChar char="•"/>
              <a:defRPr/>
            </a:pPr>
            <a:endParaRPr lang="en-GB" dirty="0">
              <a:solidFill>
                <a:schemeClr val="accent1"/>
              </a:solidFill>
            </a:endParaRPr>
          </a:p>
          <a:p>
            <a:endParaRPr lang="en-GB" i="1" baseline="0" dirty="0"/>
          </a:p>
        </p:txBody>
      </p:sp>
      <p:sp>
        <p:nvSpPr>
          <p:cNvPr id="4" name="Slide Number Placeholder 3"/>
          <p:cNvSpPr>
            <a:spLocks noGrp="1"/>
          </p:cNvSpPr>
          <p:nvPr>
            <p:ph type="sldNum" sz="quarter" idx="10"/>
          </p:nvPr>
        </p:nvSpPr>
        <p:spPr/>
        <p:txBody>
          <a:bodyPr/>
          <a:lstStyle/>
          <a:p>
            <a:fld id="{F3AAFAF4-ED69-4E96-BDB6-9DEA8DD8FAC4}" type="slidenum">
              <a:rPr lang="en-GB" smtClean="0"/>
              <a:t>16</a:t>
            </a:fld>
            <a:endParaRPr lang="en-GB"/>
          </a:p>
        </p:txBody>
      </p:sp>
    </p:spTree>
    <p:extLst>
      <p:ext uri="{BB962C8B-B14F-4D97-AF65-F5344CB8AC3E}">
        <p14:creationId xmlns:p14="http://schemas.microsoft.com/office/powerpoint/2010/main" val="916823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chemeClr val="accent1"/>
                </a:solidFill>
              </a:rPr>
              <a:t>Ask pupils: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dirty="0">
                <a:solidFill>
                  <a:schemeClr val="accent1"/>
                </a:solidFill>
              </a:rPr>
              <a:t>Who helped Asha?</a:t>
            </a:r>
            <a:r>
              <a:rPr lang="en-GB" i="0" baseline="0" dirty="0">
                <a:solidFill>
                  <a:schemeClr val="accent1"/>
                </a:solidFill>
              </a:rPr>
              <a:t> (Someone called Leila – we never see Leila. She does not know Asha or her family, or live in the local area.)</a:t>
            </a:r>
            <a:endParaRPr lang="en-GB" b="1" i="0" dirty="0"/>
          </a:p>
          <a:p>
            <a:pPr marL="171450" indent="-171450">
              <a:buFont typeface="Arial" panose="020B0604020202020204" pitchFamily="34" charset="0"/>
              <a:buChar char="•"/>
            </a:pPr>
            <a:r>
              <a:rPr lang="en-GB" i="0" dirty="0"/>
              <a:t>How did Leila help Asha? (She gave her some of her stem cells, or ‘donated</a:t>
            </a:r>
            <a:r>
              <a:rPr lang="en-GB" i="0" baseline="0" dirty="0"/>
              <a:t>’ it. She did this by signing up to a special register to be a potential stem cell donor. The NHS Stem Cell Donor Register is what doctors around the world will look at when someone urgently needs a stem cell transplant. </a:t>
            </a:r>
            <a:endParaRPr lang="en-GB" i="0" dirty="0"/>
          </a:p>
          <a:p>
            <a:pPr marL="0" indent="0">
              <a:buFont typeface="Arial" panose="020B0604020202020204" pitchFamily="34" charset="0"/>
              <a:buNone/>
            </a:pPr>
            <a:endParaRPr lang="en-GB" i="0" dirty="0"/>
          </a:p>
          <a:p>
            <a:pPr marL="0" indent="0">
              <a:buFont typeface="Arial" panose="020B0604020202020204" pitchFamily="34" charset="0"/>
              <a:buNone/>
            </a:pPr>
            <a:r>
              <a:rPr lang="en-GB" i="0" dirty="0"/>
              <a:t>Explain that thanks to Leila, Asha is better and back at school by the end of the film. </a:t>
            </a:r>
          </a:p>
          <a:p>
            <a:pPr marL="0" indent="0">
              <a:buFont typeface="Arial" panose="020B0604020202020204" pitchFamily="34" charset="0"/>
              <a:buNone/>
            </a:pPr>
            <a:endParaRPr lang="en-GB" i="0" dirty="0"/>
          </a:p>
          <a:p>
            <a:pPr marL="0" indent="0">
              <a:buFont typeface="Arial" panose="020B0604020202020204" pitchFamily="34" charset="0"/>
              <a:buNone/>
            </a:pPr>
            <a:r>
              <a:rPr lang="en-GB" i="0" dirty="0"/>
              <a:t>Ask pupils:</a:t>
            </a:r>
          </a:p>
          <a:p>
            <a:pPr marL="171450" indent="-171450">
              <a:buFont typeface="Arial" panose="020B0604020202020204" pitchFamily="34" charset="0"/>
              <a:buChar char="•"/>
            </a:pPr>
            <a:r>
              <a:rPr lang="en-GB" i="0" dirty="0"/>
              <a:t>Why do</a:t>
            </a:r>
            <a:r>
              <a:rPr lang="en-GB" i="0" baseline="0" dirty="0"/>
              <a:t> you think</a:t>
            </a:r>
            <a:r>
              <a:rPr lang="en-GB" i="0" dirty="0"/>
              <a:t> Leila helped Asha? (She felt empathy with people who are ill, put herself in their position, it made her feel good. We never get to see Leila in the film.)</a:t>
            </a:r>
          </a:p>
          <a:p>
            <a:pPr marL="171450" indent="-171450">
              <a:buFont typeface="Arial" panose="020B0604020202020204" pitchFamily="34" charset="0"/>
              <a:buChar char="•"/>
            </a:pPr>
            <a:r>
              <a:rPr lang="en-GB" i="0" dirty="0"/>
              <a:t>What kind of qualities do you think Leila showed when she donated? (Kindness, being caring,</a:t>
            </a:r>
            <a:r>
              <a:rPr lang="en-GB" i="0" baseline="0" dirty="0"/>
              <a:t> </a:t>
            </a:r>
            <a:r>
              <a:rPr lang="en-GB" i="0" dirty="0"/>
              <a:t>bravery</a:t>
            </a:r>
            <a:r>
              <a:rPr lang="en-GB" i="0" baseline="0" dirty="0"/>
              <a:t>.)</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Explain to pupils that lots of other people helped Asha too by </a:t>
            </a:r>
            <a:r>
              <a:rPr lang="en-GB" b="1" dirty="0"/>
              <a:t>donating blood</a:t>
            </a:r>
            <a:r>
              <a:rPr lang="en-GB" dirty="0"/>
              <a:t>. While</a:t>
            </a:r>
            <a:r>
              <a:rPr lang="en-GB" baseline="0" dirty="0"/>
              <a:t> she was waiting for her transplant, the doctors and nurses will have given Asha something called a </a:t>
            </a:r>
            <a:r>
              <a:rPr lang="en-GB" b="1" baseline="0" dirty="0"/>
              <a:t>blood transfusion</a:t>
            </a:r>
            <a:r>
              <a:rPr lang="en-GB" baseline="0" dirty="0"/>
              <a:t>. This is when a person is given new, </a:t>
            </a:r>
            <a:r>
              <a:rPr lang="en-GB" baseline="0" dirty="0">
                <a:solidFill>
                  <a:schemeClr val="accent1"/>
                </a:solidFill>
              </a:rPr>
              <a:t>healthy blood cells to make them feel better. </a:t>
            </a:r>
            <a:endParaRPr lang="en-GB" dirty="0"/>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Explain that becoming</a:t>
            </a:r>
            <a:r>
              <a:rPr lang="en-GB" baseline="0" dirty="0"/>
              <a:t> a potential bone marrow, stem cell donor or a blood donor are</a:t>
            </a:r>
            <a:r>
              <a:rPr lang="en-GB" dirty="0"/>
              <a:t> important ways that adults can help other people.</a:t>
            </a:r>
          </a:p>
          <a:p>
            <a:pPr marL="0" indent="0">
              <a:buFont typeface="Arial" panose="020B0604020202020204" pitchFamily="34" charse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Ask pupils why might someone not be able to help by donating? (Explain that it is great to donate, or tell other people about donating stem cells, bone marrow or blood. However some people may have personal reasons why they can’t donate, which you should always respect, and not press them to explain. They may have health issues themselves, and some people </a:t>
            </a:r>
            <a:r>
              <a:rPr lang="en-GB" sz="1200" kern="1200" dirty="0">
                <a:solidFill>
                  <a:schemeClr val="tx1"/>
                </a:solidFill>
                <a:effectLst/>
                <a:latin typeface="+mn-lt"/>
                <a:ea typeface="+mn-ea"/>
                <a:cs typeface="+mn-cs"/>
              </a:rPr>
              <a:t>do not support donations on religious grounds. If you’re talking to people about donation, it’s good to use the same ground rules we’re using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Support: Explain that there</a:t>
            </a:r>
            <a:r>
              <a:rPr lang="en-GB" sz="1200" kern="1200" baseline="0" dirty="0">
                <a:solidFill>
                  <a:schemeClr val="tx1"/>
                </a:solidFill>
                <a:effectLst/>
                <a:latin typeface="+mn-lt"/>
                <a:ea typeface="+mn-ea"/>
                <a:cs typeface="+mn-cs"/>
              </a:rPr>
              <a:t> are some people who may not b</a:t>
            </a:r>
            <a:r>
              <a:rPr lang="en-GB" sz="1200" kern="1200" dirty="0">
                <a:solidFill>
                  <a:schemeClr val="tx1"/>
                </a:solidFill>
                <a:effectLst/>
                <a:latin typeface="+mn-lt"/>
                <a:ea typeface="+mn-ea"/>
                <a:cs typeface="+mn-cs"/>
              </a:rPr>
              <a:t>elieve</a:t>
            </a:r>
            <a:r>
              <a:rPr lang="en-GB" sz="1200" kern="1200" baseline="0" dirty="0">
                <a:solidFill>
                  <a:schemeClr val="tx1"/>
                </a:solidFill>
                <a:effectLst/>
                <a:latin typeface="+mn-lt"/>
                <a:ea typeface="+mn-ea"/>
                <a:cs typeface="+mn-cs"/>
              </a:rPr>
              <a:t> in donation, or who cannot donate because of health reasons. Ask pupils how we should treat people who hold different beliefs or opinions to our own? (Explain that these different reasons why people can’t donate should be respected and we should not press them to explain.)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Additional information for teachers: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Some people do not support donations on religious grounds, but the major religions in the UK support the idea of blood and stem cell donation. NHS Blood and Transplant (NHSBT) is working with churches and faith leaders to spread the message that donation can be an important part of caring for the lives of others. For more information on faith and donation, visit the NHSBT page on </a:t>
            </a:r>
            <a:r>
              <a:rPr lang="en-GB" sz="1200" u="sng" kern="1200" dirty="0">
                <a:solidFill>
                  <a:schemeClr val="tx1"/>
                </a:solidFill>
                <a:effectLst/>
                <a:latin typeface="+mn-lt"/>
                <a:ea typeface="+mn-ea"/>
                <a:cs typeface="+mn-cs"/>
                <a:hlinkClick r:id="rId3"/>
              </a:rPr>
              <a:t>Faith and donation.</a:t>
            </a:r>
            <a:endParaRPr lang="en-GB" sz="1200" kern="1200" dirty="0">
              <a:solidFill>
                <a:schemeClr val="tx1"/>
              </a:solidFill>
              <a:effectLst/>
              <a:latin typeface="+mn-lt"/>
              <a:ea typeface="+mn-ea"/>
              <a:cs typeface="+mn-cs"/>
            </a:endParaRPr>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17</a:t>
            </a:fld>
            <a:endParaRPr lang="en-GB"/>
          </a:p>
        </p:txBody>
      </p:sp>
    </p:spTree>
    <p:extLst>
      <p:ext uri="{BB962C8B-B14F-4D97-AF65-F5344CB8AC3E}">
        <p14:creationId xmlns:p14="http://schemas.microsoft.com/office/powerpoint/2010/main" val="2689838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Explain to pupils that they are not</a:t>
            </a:r>
            <a:r>
              <a:rPr lang="en-GB" baseline="0" dirty="0"/>
              <a:t> old enough to sign up to be stem cell or blood donors, you have to be aged 17, so how can children like them help?</a:t>
            </a:r>
          </a:p>
          <a:p>
            <a:endParaRPr lang="en-GB" i="1" baseline="0" dirty="0"/>
          </a:p>
          <a:p>
            <a:r>
              <a:rPr lang="en-GB" i="0" baseline="0" dirty="0"/>
              <a:t>Encourage pupils to share their own ideas on what they could do to help. Pupils may suggest telling their adults at home or doing something at school to raise awareness of donation and the need for donors.</a:t>
            </a:r>
          </a:p>
          <a:p>
            <a:pPr marL="0" indent="0">
              <a:buFont typeface="Arial" panose="020B0604020202020204" pitchFamily="34" charset="0"/>
              <a:buNone/>
            </a:pPr>
            <a:endParaRPr lang="en-GB" i="0" baseline="0" dirty="0"/>
          </a:p>
          <a:p>
            <a:pPr marL="0" indent="0">
              <a:buFont typeface="Arial" panose="020B0604020202020204" pitchFamily="34" charset="0"/>
              <a:buNone/>
            </a:pPr>
            <a:endParaRPr lang="en-GB" i="0" dirty="0"/>
          </a:p>
        </p:txBody>
      </p:sp>
      <p:sp>
        <p:nvSpPr>
          <p:cNvPr id="4" name="Slide Number Placeholder 3"/>
          <p:cNvSpPr>
            <a:spLocks noGrp="1"/>
          </p:cNvSpPr>
          <p:nvPr>
            <p:ph type="sldNum" sz="quarter" idx="10"/>
          </p:nvPr>
        </p:nvSpPr>
        <p:spPr/>
        <p:txBody>
          <a:bodyPr/>
          <a:lstStyle/>
          <a:p>
            <a:fld id="{F3AAFAF4-ED69-4E96-BDB6-9DEA8DD8FAC4}" type="slidenum">
              <a:rPr lang="en-GB" smtClean="0"/>
              <a:t>18</a:t>
            </a:fld>
            <a:endParaRPr lang="en-GB"/>
          </a:p>
        </p:txBody>
      </p:sp>
    </p:spTree>
    <p:extLst>
      <p:ext uri="{BB962C8B-B14F-4D97-AF65-F5344CB8AC3E}">
        <p14:creationId xmlns:p14="http://schemas.microsoft.com/office/powerpoint/2010/main" val="2189083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a:t>Ask pupils to think back to the questions we explored at the beginning of the lesson:</a:t>
            </a:r>
          </a:p>
          <a:p>
            <a:pPr marL="0" indent="0">
              <a:buFont typeface="Arial" panose="020B0604020202020204" pitchFamily="34" charset="0"/>
              <a:buNone/>
            </a:pPr>
            <a:r>
              <a:rPr lang="en-GB" b="1" i="1" dirty="0"/>
              <a:t>Q: </a:t>
            </a:r>
            <a:r>
              <a:rPr lang="en-GB" i="1" dirty="0"/>
              <a:t>How can we help others? </a:t>
            </a:r>
          </a:p>
          <a:p>
            <a:pPr marL="171424" indent="-171424">
              <a:buFont typeface="Arial" panose="020B0604020202020204" pitchFamily="34" charset="0"/>
              <a:buChar char="•"/>
            </a:pPr>
            <a:endParaRPr lang="en-GB" i="1" dirty="0"/>
          </a:p>
          <a:p>
            <a:pPr marL="0" indent="0">
              <a:buFont typeface="Arial" panose="020B0604020202020204" pitchFamily="34" charset="0"/>
              <a:buNone/>
            </a:pPr>
            <a:r>
              <a:rPr lang="en-GB" b="1" i="1" dirty="0"/>
              <a:t>Q: </a:t>
            </a:r>
            <a:r>
              <a:rPr lang="en-GB" i="1" dirty="0"/>
              <a:t>Why might we help others? </a:t>
            </a:r>
          </a:p>
          <a:p>
            <a:endParaRPr lang="en-GB" dirty="0"/>
          </a:p>
          <a:p>
            <a:r>
              <a:rPr lang="en-GB" dirty="0"/>
              <a:t>Ask pupils to write their answers on a different coloured post it note and stick it next to the post it note they posted at the start of the lesson. </a:t>
            </a:r>
          </a:p>
          <a:p>
            <a:endParaRPr lang="en-GB" dirty="0"/>
          </a:p>
          <a:p>
            <a:r>
              <a:rPr lang="en-GB" sz="1200" i="0" kern="1200" dirty="0">
                <a:solidFill>
                  <a:schemeClr val="tx1"/>
                </a:solidFill>
                <a:effectLst/>
                <a:latin typeface="+mn-lt"/>
                <a:ea typeface="+mn-ea"/>
                <a:cs typeface="+mn-cs"/>
              </a:rPr>
              <a:t>Where needed an adult may scribe their answers/responses for them</a:t>
            </a:r>
            <a:endParaRPr lang="en-GB" dirty="0"/>
          </a:p>
          <a:p>
            <a:endParaRPr lang="en-GB" dirty="0"/>
          </a:p>
          <a:p>
            <a:pPr marL="0" indent="0">
              <a:buFont typeface="Arial" panose="020B0604020202020204" pitchFamily="34" charset="0"/>
              <a:buNone/>
            </a:pPr>
            <a:r>
              <a:rPr lang="en-GB" b="1" i="1" dirty="0"/>
              <a:t>Q: </a:t>
            </a:r>
            <a:r>
              <a:rPr lang="en-GB" i="1" dirty="0"/>
              <a:t>What new ways of helping others have you learnt about?</a:t>
            </a:r>
          </a:p>
          <a:p>
            <a:pPr marL="0" indent="0">
              <a:buFont typeface="Arial" panose="020B0604020202020204" pitchFamily="34" charset="0"/>
              <a:buNone/>
            </a:pPr>
            <a:r>
              <a:rPr lang="en-GB" b="1" i="1" dirty="0"/>
              <a:t>Q: </a:t>
            </a:r>
            <a:r>
              <a:rPr lang="en-GB" i="1" dirty="0"/>
              <a:t>Have you learnt</a:t>
            </a:r>
            <a:r>
              <a:rPr lang="en-GB" i="1" baseline="0" dirty="0"/>
              <a:t> about any groups or individuals you can help, that you hadn’t thought of before?</a:t>
            </a:r>
            <a:endParaRPr lang="en-GB" i="1" dirty="0"/>
          </a:p>
          <a:p>
            <a:pPr marL="0" indent="0">
              <a:buFont typeface="Arial" panose="020B0604020202020204" pitchFamily="34" charset="0"/>
              <a:buNone/>
            </a:pPr>
            <a:r>
              <a:rPr lang="en-GB" b="1" i="1" dirty="0"/>
              <a:t>Q: </a:t>
            </a:r>
            <a:r>
              <a:rPr lang="en-GB" i="1" dirty="0"/>
              <a:t>Have you learnt any new reasons </a:t>
            </a:r>
            <a:r>
              <a:rPr lang="en-GB" b="1" i="1" dirty="0"/>
              <a:t>why</a:t>
            </a:r>
            <a:r>
              <a:rPr lang="en-GB" i="1" dirty="0"/>
              <a:t> people help each other that you didn’t know about before?</a:t>
            </a:r>
          </a:p>
        </p:txBody>
      </p:sp>
      <p:sp>
        <p:nvSpPr>
          <p:cNvPr id="4" name="Slide Number Placeholder 3"/>
          <p:cNvSpPr>
            <a:spLocks noGrp="1"/>
          </p:cNvSpPr>
          <p:nvPr>
            <p:ph type="sldNum" sz="quarter" idx="10"/>
          </p:nvPr>
        </p:nvSpPr>
        <p:spPr/>
        <p:txBody>
          <a:bodyPr/>
          <a:lstStyle/>
          <a:p>
            <a:fld id="{F3AAFAF4-ED69-4E96-BDB6-9DEA8DD8FAC4}"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2123323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 Ask-It-Basket/Question Box (or similar) will provide the pupils with an opportunity to disclose in a safe, appropriate way, and further, is an anonymous way for pupil to ask questions.  It is important therefore, to set aside some time at the end of each session to allow for pupils to write/ask a question if they wish.  To avoid any pupils feeling self-conscious about writing a question, teachers could give all pupils a piece of paper and ask them to write their question, then put it in the box.  If they don’t have a question to ask, pupils can write down what they had for breakfast, and put that in the box.  After the session, teachers should read the pupils questions/comments and take appropriate action if any concerns are raised.  For children who may not be able to write a question, voice recorders or similar could be made available.</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20</a:t>
            </a:fld>
            <a:endParaRPr lang="en-GB"/>
          </a:p>
        </p:txBody>
      </p:sp>
    </p:spTree>
    <p:extLst>
      <p:ext uri="{BB962C8B-B14F-4D97-AF65-F5344CB8AC3E}">
        <p14:creationId xmlns:p14="http://schemas.microsoft.com/office/powerpoint/2010/main" val="2099180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EB32E-8105-7CB0-60DB-A047EF8C1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434C2-8EF1-7C48-61D7-C407C2780C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308E9-F9B5-CEEA-B62C-FC788F56CC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28A6AF-91B3-188E-C2F8-5EEACAC191D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AFAF4-ED69-4E96-BDB6-9DEA8DD8FAC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4304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AFAF4-ED69-4E96-BDB6-9DEA8DD8FAC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7215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AFAF4-ED69-4E96-BDB6-9DEA8DD8FAC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1037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Blank 04">
    <p:bg>
      <p:bgPr>
        <a:solidFill>
          <a:srgbClr val="F4A5B9"/>
        </a:solidFill>
        <a:effectLst/>
      </p:bgPr>
    </p:bg>
    <p:spTree>
      <p:nvGrpSpPr>
        <p:cNvPr id="1" name=""/>
        <p:cNvGrpSpPr/>
        <p:nvPr/>
      </p:nvGrpSpPr>
      <p:grpSpPr>
        <a:xfrm>
          <a:off x="0" y="0"/>
          <a:ext cx="0" cy="0"/>
          <a:chOff x="0" y="0"/>
          <a:chExt cx="0" cy="0"/>
        </a:xfrm>
      </p:grpSpPr>
      <p:pic>
        <p:nvPicPr>
          <p:cNvPr id="209" name="Image" descr="Image"/>
          <p:cNvPicPr>
            <a:picLocks noChangeAspect="1"/>
          </p:cNvPicPr>
          <p:nvPr/>
        </p:nvPicPr>
        <p:blipFill>
          <a:blip r:embed="rId2"/>
          <a:stretch>
            <a:fillRect/>
          </a:stretch>
        </p:blipFill>
        <p:spPr>
          <a:xfrm>
            <a:off x="14155463" y="8293099"/>
            <a:ext cx="1820393" cy="508002"/>
          </a:xfrm>
          <a:prstGeom prst="rect">
            <a:avLst/>
          </a:prstGeom>
          <a:ln w="12700">
            <a:miter lim="400000"/>
          </a:ln>
        </p:spPr>
      </p:pic>
      <p:sp>
        <p:nvSpPr>
          <p:cNvPr id="211"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pic>
        <p:nvPicPr>
          <p:cNvPr id="18" name="Image" descr="Image"/>
          <p:cNvPicPr>
            <a:picLocks noChangeAspect="1"/>
          </p:cNvPicPr>
          <p:nvPr userDrawn="1"/>
        </p:nvPicPr>
        <p:blipFill rotWithShape="1">
          <a:blip r:embed="rId3"/>
          <a:srcRect r="54984"/>
          <a:stretch/>
        </p:blipFill>
        <p:spPr>
          <a:xfrm>
            <a:off x="1" y="8208433"/>
            <a:ext cx="1143000" cy="677334"/>
          </a:xfrm>
          <a:prstGeom prst="rect">
            <a:avLst/>
          </a:prstGeom>
          <a:ln w="12700">
            <a:miter lim="400000"/>
          </a:ln>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F4A5B9">
            <a:alpha val="5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1117600" y="2434167"/>
            <a:ext cx="6908800" cy="5801784"/>
          </a:xfrm>
        </p:spPr>
        <p:txBody>
          <a:bodyPr/>
          <a:lstStyle>
            <a:lvl1pPr>
              <a:buClr>
                <a:srgbClr val="F0628E"/>
              </a:buClr>
              <a:defRPr>
                <a:latin typeface="Helvetica" panose="020B0604020202020204" pitchFamily="34" charset="0"/>
                <a:cs typeface="Helvetica" panose="020B0604020202020204" pitchFamily="34" charset="0"/>
              </a:defRPr>
            </a:lvl1pPr>
            <a:lvl2pPr>
              <a:buClr>
                <a:srgbClr val="F0628E"/>
              </a:buClr>
              <a:defRPr>
                <a:latin typeface="Helvetica" panose="020B0604020202020204" pitchFamily="34" charset="0"/>
                <a:cs typeface="Helvetica" panose="020B0604020202020204" pitchFamily="34" charset="0"/>
              </a:defRPr>
            </a:lvl2pPr>
            <a:lvl3pPr>
              <a:buClr>
                <a:srgbClr val="F0628E"/>
              </a:buClr>
              <a:defRPr>
                <a:latin typeface="Helvetica" panose="020B0604020202020204" pitchFamily="34" charset="0"/>
                <a:cs typeface="Helvetica" panose="020B0604020202020204" pitchFamily="34" charset="0"/>
              </a:defRPr>
            </a:lvl3pPr>
            <a:lvl4pPr>
              <a:buClr>
                <a:srgbClr val="F0628E"/>
              </a:buClr>
              <a:defRPr>
                <a:latin typeface="Helvetica" panose="020B0604020202020204" pitchFamily="34" charset="0"/>
                <a:cs typeface="Helvetica" panose="020B0604020202020204" pitchFamily="34" charset="0"/>
              </a:defRPr>
            </a:lvl4pPr>
            <a:lvl5pPr>
              <a:buClr>
                <a:srgbClr val="F0628E"/>
              </a:buClr>
              <a:defRPr>
                <a:latin typeface="Helvetica" panose="020B0604020202020204" pitchFamily="34" charset="0"/>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8229600" y="2434167"/>
            <a:ext cx="6908800" cy="5801784"/>
          </a:xfrm>
        </p:spPr>
        <p:txBody>
          <a:bodyPr/>
          <a:lstStyle>
            <a:lvl1pPr>
              <a:buClr>
                <a:srgbClr val="F0628E"/>
              </a:buClr>
              <a:defRPr>
                <a:latin typeface="Helvetica" panose="020B0604020202020204" pitchFamily="34" charset="0"/>
                <a:cs typeface="Helvetica" panose="020B0604020202020204" pitchFamily="34" charset="0"/>
              </a:defRPr>
            </a:lvl1pPr>
            <a:lvl2pPr>
              <a:buClr>
                <a:srgbClr val="F0628E"/>
              </a:buClr>
              <a:defRPr>
                <a:latin typeface="Helvetica" panose="020B0604020202020204" pitchFamily="34" charset="0"/>
                <a:cs typeface="Helvetica" panose="020B0604020202020204" pitchFamily="34" charset="0"/>
              </a:defRPr>
            </a:lvl2pPr>
            <a:lvl3pPr>
              <a:buClr>
                <a:srgbClr val="F0628E"/>
              </a:buClr>
              <a:defRPr>
                <a:latin typeface="Helvetica" panose="020B0604020202020204" pitchFamily="34" charset="0"/>
                <a:cs typeface="Helvetica" panose="020B0604020202020204" pitchFamily="34" charset="0"/>
              </a:defRPr>
            </a:lvl3pPr>
            <a:lvl4pPr>
              <a:buClr>
                <a:srgbClr val="F0628E"/>
              </a:buClr>
              <a:defRPr>
                <a:latin typeface="Helvetica" panose="020B0604020202020204" pitchFamily="34" charset="0"/>
                <a:cs typeface="Helvetica" panose="020B0604020202020204" pitchFamily="34" charset="0"/>
              </a:defRPr>
            </a:lvl4pPr>
            <a:lvl5pPr>
              <a:buClr>
                <a:srgbClr val="F0628E"/>
              </a:buClr>
              <a:defRPr>
                <a:latin typeface="Helvetica" panose="020B0604020202020204" pitchFamily="34" charset="0"/>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461CEF0-F4E9-4106-991A-12CB5D41050F}"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53515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867">
                <a:latin typeface="Helvetica" panose="020B0604020202020204" pitchFamily="34" charset="0"/>
                <a:cs typeface="Helvetica"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rgbClr val="F0628E"/>
              </a:buClr>
              <a:defRPr>
                <a:latin typeface="Helvetica" panose="020B0604020202020204" pitchFamily="34" charset="0"/>
                <a:cs typeface="Helvetica" panose="020B0604020202020204" pitchFamily="34" charset="0"/>
              </a:defRPr>
            </a:lvl1pPr>
            <a:lvl2pPr>
              <a:buClr>
                <a:srgbClr val="F0628E"/>
              </a:buClr>
              <a:defRPr>
                <a:latin typeface="Helvetica" panose="020B0604020202020204" pitchFamily="34" charset="0"/>
                <a:cs typeface="Helvetica" panose="020B0604020202020204" pitchFamily="34" charset="0"/>
              </a:defRPr>
            </a:lvl2pPr>
            <a:lvl3pPr>
              <a:buClr>
                <a:srgbClr val="F0628E"/>
              </a:buClr>
              <a:defRPr>
                <a:latin typeface="Helvetica" panose="020B0604020202020204" pitchFamily="34" charset="0"/>
                <a:cs typeface="Helvetica" panose="020B0604020202020204" pitchFamily="34" charset="0"/>
              </a:defRPr>
            </a:lvl3pPr>
            <a:lvl4pPr>
              <a:buClr>
                <a:srgbClr val="F0628E"/>
              </a:buClr>
              <a:defRPr>
                <a:latin typeface="Helvetica" panose="020B0604020202020204" pitchFamily="34" charset="0"/>
                <a:cs typeface="Helvetica" panose="020B0604020202020204" pitchFamily="34" charset="0"/>
              </a:defRPr>
            </a:lvl4pPr>
            <a:lvl5pPr>
              <a:buClr>
                <a:srgbClr val="F0628E"/>
              </a:buClr>
              <a:defRPr>
                <a:latin typeface="Helvetica" panose="020B0604020202020204" pitchFamily="34" charset="0"/>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D8D384FC-5A1A-4774-A0A9-733F080F3A4A}"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0888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F4A5B9">
            <a:alpha val="5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867">
                <a:latin typeface="Helvetica" panose="020B0604020202020204" pitchFamily="34" charset="0"/>
                <a:cs typeface="Helvetica"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rgbClr val="F0628E"/>
              </a:buClr>
              <a:defRPr>
                <a:latin typeface="Helvetica" panose="020B0604020202020204" pitchFamily="34" charset="0"/>
                <a:cs typeface="Helvetica" panose="020B0604020202020204" pitchFamily="34" charset="0"/>
              </a:defRPr>
            </a:lvl1pPr>
            <a:lvl2pPr>
              <a:buClr>
                <a:srgbClr val="F0628E"/>
              </a:buClr>
              <a:defRPr>
                <a:latin typeface="Helvetica" panose="020B0604020202020204" pitchFamily="34" charset="0"/>
                <a:cs typeface="Helvetica" panose="020B0604020202020204" pitchFamily="34" charset="0"/>
              </a:defRPr>
            </a:lvl2pPr>
            <a:lvl3pPr>
              <a:buClr>
                <a:srgbClr val="F0628E"/>
              </a:buClr>
              <a:defRPr>
                <a:latin typeface="Helvetica" panose="020B0604020202020204" pitchFamily="34" charset="0"/>
                <a:cs typeface="Helvetica" panose="020B0604020202020204" pitchFamily="34" charset="0"/>
              </a:defRPr>
            </a:lvl3pPr>
            <a:lvl4pPr>
              <a:buClr>
                <a:srgbClr val="F0628E"/>
              </a:buClr>
              <a:defRPr>
                <a:latin typeface="Helvetica" panose="020B0604020202020204" pitchFamily="34" charset="0"/>
                <a:cs typeface="Helvetica" panose="020B0604020202020204" pitchFamily="34" charset="0"/>
              </a:defRPr>
            </a:lvl4pPr>
            <a:lvl5pPr>
              <a:buClr>
                <a:srgbClr val="F0628E"/>
              </a:buClr>
              <a:defRPr>
                <a:latin typeface="Helvetica" panose="020B0604020202020204" pitchFamily="34" charset="0"/>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D8D384FC-5A1A-4774-A0A9-733F080F3A4A}"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4293026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773603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AF31C7F-1AB6-45B6-9C8C-9014B185E1F0}" type="datetime1">
              <a:rPr lang="en-GB" smtClean="0"/>
              <a:t>12/08/2025</a:t>
            </a:fld>
            <a:endParaRPr lang="en-GB"/>
          </a:p>
        </p:txBody>
      </p:sp>
      <p:sp>
        <p:nvSpPr>
          <p:cNvPr id="4" name="Footer Placeholder 3"/>
          <p:cNvSpPr>
            <a:spLocks noGrp="1"/>
          </p:cNvSpPr>
          <p:nvPr>
            <p:ph type="ftr" sz="quarter" idx="11"/>
          </p:nvPr>
        </p:nvSpPr>
        <p:spPr/>
        <p:txBody>
          <a:bodyPr/>
          <a:lstStyle/>
          <a:p>
            <a:endParaRPr lang="en-GB"/>
          </a:p>
        </p:txBody>
      </p:sp>
      <p:sp>
        <p:nvSpPr>
          <p:cNvPr id="7" name="Picture Placeholder 2"/>
          <p:cNvSpPr>
            <a:spLocks noGrp="1"/>
          </p:cNvSpPr>
          <p:nvPr>
            <p:ph type="pic" idx="1"/>
          </p:nvPr>
        </p:nvSpPr>
        <p:spPr>
          <a:xfrm>
            <a:off x="7847724" y="1316567"/>
            <a:ext cx="7292793" cy="64981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dirty="0"/>
          </a:p>
        </p:txBody>
      </p:sp>
      <p:sp>
        <p:nvSpPr>
          <p:cNvPr id="9" name="Title 1"/>
          <p:cNvSpPr>
            <a:spLocks noGrp="1"/>
          </p:cNvSpPr>
          <p:nvPr>
            <p:ph type="title"/>
          </p:nvPr>
        </p:nvSpPr>
        <p:spPr>
          <a:xfrm>
            <a:off x="1117600" y="3214253"/>
            <a:ext cx="5989736" cy="2133600"/>
          </a:xfrm>
        </p:spPr>
        <p:txBody>
          <a:bodyPr anchor="b">
            <a:noAutofit/>
          </a:bodyPr>
          <a:lstStyle>
            <a:lvl1pPr>
              <a:defRPr sz="5867">
                <a:solidFill>
                  <a:srgbClr val="474747"/>
                </a:solidFill>
                <a:latin typeface="Helvetica" panose="020B0604020202020204" pitchFamily="34" charset="0"/>
                <a:cs typeface="Helvetica" panose="020B0604020202020204"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2632090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6484"/>
            <a:ext cx="12192000" cy="3183467"/>
          </a:xfrm>
        </p:spPr>
        <p:txBody>
          <a:bodyPr anchor="b"/>
          <a:lstStyle>
            <a:lvl1pPr algn="ctr">
              <a:defRPr sz="8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2032000" y="4802717"/>
            <a:ext cx="12192000" cy="2207683"/>
          </a:xfrm>
        </p:spPr>
        <p:txBody>
          <a:bodyPr/>
          <a:lstStyle>
            <a:lvl1pPr marL="0" indent="0" algn="ctr">
              <a:buNone/>
              <a:defRPr sz="3200">
                <a:solidFill>
                  <a:srgbClr val="B2A4A7"/>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060C2330-8E39-4609-AA0C-7FB68DEC1988}"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7B7D5-9C5A-4209-8EEA-1BF0D9360412}" type="slidenum">
              <a:rPr lang="en-GB" smtClean="0"/>
              <a:t>‹#›</a:t>
            </a:fld>
            <a:endParaRPr lang="en-GB"/>
          </a:p>
        </p:txBody>
      </p:sp>
      <p:sp>
        <p:nvSpPr>
          <p:cNvPr id="7" name="Rectangle 6"/>
          <p:cNvSpPr/>
          <p:nvPr userDrawn="1"/>
        </p:nvSpPr>
        <p:spPr>
          <a:xfrm>
            <a:off x="0" y="0"/>
            <a:ext cx="16256000" cy="9144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Tree>
    <p:extLst>
      <p:ext uri="{BB962C8B-B14F-4D97-AF65-F5344CB8AC3E}">
        <p14:creationId xmlns:p14="http://schemas.microsoft.com/office/powerpoint/2010/main" val="3487954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867">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rgbClr val="F0628E"/>
              </a:buClr>
              <a:defRPr>
                <a:latin typeface="Arial" panose="020B0604020202020204" pitchFamily="34" charset="0"/>
                <a:cs typeface="Arial" panose="020B0604020202020204" pitchFamily="34" charset="0"/>
              </a:defRPr>
            </a:lvl1pPr>
            <a:lvl2pPr>
              <a:buClr>
                <a:srgbClr val="F0628E"/>
              </a:buClr>
              <a:defRPr>
                <a:latin typeface="Arial" panose="020B0604020202020204" pitchFamily="34" charset="0"/>
                <a:cs typeface="Arial" panose="020B0604020202020204" pitchFamily="34" charset="0"/>
              </a:defRPr>
            </a:lvl2pPr>
            <a:lvl3pPr>
              <a:buClr>
                <a:srgbClr val="F0628E"/>
              </a:buClr>
              <a:defRPr>
                <a:latin typeface="Arial" panose="020B0604020202020204" pitchFamily="34" charset="0"/>
                <a:cs typeface="Arial" panose="020B0604020202020204" pitchFamily="34" charset="0"/>
              </a:defRPr>
            </a:lvl3pPr>
            <a:lvl4pPr>
              <a:buClr>
                <a:srgbClr val="F0628E"/>
              </a:buClr>
              <a:defRPr>
                <a:latin typeface="Arial" panose="020B0604020202020204" pitchFamily="34" charset="0"/>
                <a:cs typeface="Arial" panose="020B0604020202020204" pitchFamily="34" charset="0"/>
              </a:defRPr>
            </a:lvl4pPr>
            <a:lvl5pPr>
              <a:buClr>
                <a:srgbClr val="F0628E"/>
              </a:buCl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D8D384FC-5A1A-4774-A0A9-733F080F3A4A}"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7B7D5-9C5A-4209-8EEA-1BF0D9360412}" type="slidenum">
              <a:rPr lang="en-GB" smtClean="0"/>
              <a:t>‹#›</a:t>
            </a:fld>
            <a:endParaRPr lang="en-GB"/>
          </a:p>
        </p:txBody>
      </p:sp>
      <p:sp>
        <p:nvSpPr>
          <p:cNvPr id="7" name="Rectangle 6"/>
          <p:cNvSpPr/>
          <p:nvPr userDrawn="1"/>
        </p:nvSpPr>
        <p:spPr>
          <a:xfrm>
            <a:off x="0" y="0"/>
            <a:ext cx="16256000" cy="9144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9606" y="7630013"/>
            <a:ext cx="1035865" cy="1088536"/>
          </a:xfrm>
          <a:prstGeom prst="rect">
            <a:avLst/>
          </a:prstGeom>
        </p:spPr>
      </p:pic>
      <p:pic>
        <p:nvPicPr>
          <p:cNvPr id="1026"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80728" y="7957039"/>
            <a:ext cx="2586472" cy="67212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14121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133" y="2279652"/>
            <a:ext cx="14020800" cy="3803649"/>
          </a:xfrm>
        </p:spPr>
        <p:txBody>
          <a:bodyPr anchor="b"/>
          <a:lstStyle>
            <a:lvl1pPr>
              <a:defRPr sz="8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1109133" y="6119285"/>
            <a:ext cx="14020800" cy="2000249"/>
          </a:xfrm>
        </p:spPr>
        <p:txBody>
          <a:bodyPr/>
          <a:lstStyle>
            <a:lvl1pPr marL="0" indent="0">
              <a:buNone/>
              <a:defRPr sz="3200">
                <a:solidFill>
                  <a:srgbClr val="B2A4A7"/>
                </a:solidFill>
                <a:latin typeface="Arial" panose="020B0604020202020204" pitchFamily="34" charset="0"/>
                <a:cs typeface="Arial" panose="020B0604020202020204"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317992E2-2F23-4D4E-B51F-68183171F3D5}"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7B7D5-9C5A-4209-8EEA-1BF0D9360412}" type="slidenum">
              <a:rPr lang="en-GB" smtClean="0"/>
              <a:t>‹#›</a:t>
            </a:fld>
            <a:endParaRPr lang="en-GB"/>
          </a:p>
        </p:txBody>
      </p:sp>
      <p:sp>
        <p:nvSpPr>
          <p:cNvPr id="7" name="Rectangle 6"/>
          <p:cNvSpPr/>
          <p:nvPr userDrawn="1"/>
        </p:nvSpPr>
        <p:spPr>
          <a:xfrm>
            <a:off x="0" y="0"/>
            <a:ext cx="16256000" cy="9144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9606" y="7630013"/>
            <a:ext cx="1035865" cy="1088536"/>
          </a:xfrm>
          <a:prstGeom prst="rect">
            <a:avLst/>
          </a:prstGeom>
        </p:spPr>
      </p:pic>
      <p:pic>
        <p:nvPicPr>
          <p:cNvPr id="9"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80728" y="7957039"/>
            <a:ext cx="2586472" cy="67212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30922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1117600" y="2434167"/>
            <a:ext cx="6908800" cy="5801784"/>
          </a:xfrm>
        </p:spPr>
        <p:txBody>
          <a:bodyPr/>
          <a:lstStyle>
            <a:lvl1pPr>
              <a:buClr>
                <a:srgbClr val="F0628E"/>
              </a:buClr>
              <a:defRPr>
                <a:latin typeface="Arial" panose="020B0604020202020204" pitchFamily="34" charset="0"/>
                <a:cs typeface="Arial" panose="020B0604020202020204" pitchFamily="34" charset="0"/>
              </a:defRPr>
            </a:lvl1pPr>
            <a:lvl2pPr>
              <a:buClr>
                <a:srgbClr val="F0628E"/>
              </a:buClr>
              <a:defRPr>
                <a:latin typeface="Arial" panose="020B0604020202020204" pitchFamily="34" charset="0"/>
                <a:cs typeface="Arial" panose="020B0604020202020204" pitchFamily="34" charset="0"/>
              </a:defRPr>
            </a:lvl2pPr>
            <a:lvl3pPr>
              <a:buClr>
                <a:srgbClr val="F0628E"/>
              </a:buClr>
              <a:defRPr>
                <a:latin typeface="Arial" panose="020B0604020202020204" pitchFamily="34" charset="0"/>
                <a:cs typeface="Arial" panose="020B0604020202020204" pitchFamily="34" charset="0"/>
              </a:defRPr>
            </a:lvl3pPr>
            <a:lvl4pPr>
              <a:buClr>
                <a:srgbClr val="F0628E"/>
              </a:buClr>
              <a:defRPr>
                <a:latin typeface="Arial" panose="020B0604020202020204" pitchFamily="34" charset="0"/>
                <a:cs typeface="Arial" panose="020B0604020202020204" pitchFamily="34" charset="0"/>
              </a:defRPr>
            </a:lvl4pPr>
            <a:lvl5pPr>
              <a:buClr>
                <a:srgbClr val="F0628E"/>
              </a:buCl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8229600" y="2434167"/>
            <a:ext cx="6908800" cy="5801784"/>
          </a:xfrm>
        </p:spPr>
        <p:txBody>
          <a:bodyPr/>
          <a:lstStyle>
            <a:lvl1pPr>
              <a:buClr>
                <a:srgbClr val="F0628E"/>
              </a:buClr>
              <a:defRPr>
                <a:latin typeface="Arial" panose="020B0604020202020204" pitchFamily="34" charset="0"/>
                <a:cs typeface="Arial" panose="020B0604020202020204" pitchFamily="34" charset="0"/>
              </a:defRPr>
            </a:lvl1pPr>
            <a:lvl2pPr>
              <a:buClr>
                <a:srgbClr val="F0628E"/>
              </a:buClr>
              <a:defRPr>
                <a:latin typeface="Arial" panose="020B0604020202020204" pitchFamily="34" charset="0"/>
                <a:cs typeface="Arial" panose="020B0604020202020204" pitchFamily="34" charset="0"/>
              </a:defRPr>
            </a:lvl2pPr>
            <a:lvl3pPr>
              <a:buClr>
                <a:srgbClr val="F0628E"/>
              </a:buClr>
              <a:defRPr>
                <a:latin typeface="Arial" panose="020B0604020202020204" pitchFamily="34" charset="0"/>
                <a:cs typeface="Arial" panose="020B0604020202020204" pitchFamily="34" charset="0"/>
              </a:defRPr>
            </a:lvl3pPr>
            <a:lvl4pPr>
              <a:buClr>
                <a:srgbClr val="F0628E"/>
              </a:buClr>
              <a:defRPr>
                <a:latin typeface="Arial" panose="020B0604020202020204" pitchFamily="34" charset="0"/>
                <a:cs typeface="Arial" panose="020B0604020202020204" pitchFamily="34" charset="0"/>
              </a:defRPr>
            </a:lvl4pPr>
            <a:lvl5pPr>
              <a:buClr>
                <a:srgbClr val="F0628E"/>
              </a:buCl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461CEF0-F4E9-4106-991A-12CB5D41050F}"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7B7D5-9C5A-4209-8EEA-1BF0D9360412}" type="slidenum">
              <a:rPr lang="en-GB" smtClean="0"/>
              <a:t>‹#›</a:t>
            </a:fld>
            <a:endParaRPr lang="en-GB"/>
          </a:p>
        </p:txBody>
      </p:sp>
      <p:sp>
        <p:nvSpPr>
          <p:cNvPr id="8" name="Rectangle 7"/>
          <p:cNvSpPr/>
          <p:nvPr userDrawn="1"/>
        </p:nvSpPr>
        <p:spPr>
          <a:xfrm>
            <a:off x="0" y="0"/>
            <a:ext cx="16256000" cy="9144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9606" y="7630013"/>
            <a:ext cx="1035865" cy="1088536"/>
          </a:xfrm>
          <a:prstGeom prst="rect">
            <a:avLst/>
          </a:prstGeom>
        </p:spPr>
      </p:pic>
      <p:pic>
        <p:nvPicPr>
          <p:cNvPr id="10"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80728" y="7957039"/>
            <a:ext cx="2586472" cy="67212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129632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910917" y="1316567"/>
            <a:ext cx="8229600" cy="6498167"/>
          </a:xfrm>
        </p:spPr>
        <p:txBody>
          <a:bodyPr/>
          <a:lstStyle>
            <a:lvl1pPr>
              <a:buClr>
                <a:srgbClr val="F0628E"/>
              </a:buClr>
              <a:defRPr sz="4267">
                <a:latin typeface="Arial" panose="020B0604020202020204" pitchFamily="34" charset="0"/>
                <a:cs typeface="Arial" panose="020B0604020202020204" pitchFamily="34" charset="0"/>
              </a:defRPr>
            </a:lvl1pPr>
            <a:lvl2pPr>
              <a:buClr>
                <a:srgbClr val="F0628E"/>
              </a:buClr>
              <a:defRPr sz="3733">
                <a:latin typeface="Arial" panose="020B0604020202020204" pitchFamily="34" charset="0"/>
                <a:cs typeface="Arial" panose="020B0604020202020204" pitchFamily="34" charset="0"/>
              </a:defRPr>
            </a:lvl2pPr>
            <a:lvl3pPr>
              <a:buClr>
                <a:srgbClr val="F0628E"/>
              </a:buClr>
              <a:defRPr sz="3200">
                <a:latin typeface="Arial" panose="020B0604020202020204" pitchFamily="34" charset="0"/>
                <a:cs typeface="Arial" panose="020B0604020202020204" pitchFamily="34" charset="0"/>
              </a:defRPr>
            </a:lvl3pPr>
            <a:lvl4pPr>
              <a:buClr>
                <a:srgbClr val="F0628E"/>
              </a:buClr>
              <a:defRPr sz="2667">
                <a:latin typeface="Arial" panose="020B0604020202020204" pitchFamily="34" charset="0"/>
                <a:cs typeface="Arial" panose="020B0604020202020204" pitchFamily="34" charset="0"/>
              </a:defRPr>
            </a:lvl4pPr>
            <a:lvl5pPr>
              <a:buClr>
                <a:srgbClr val="F0628E"/>
              </a:buClr>
              <a:defRPr sz="2667">
                <a:latin typeface="Arial" panose="020B0604020202020204" pitchFamily="34" charset="0"/>
                <a:cs typeface="Arial" panose="020B0604020202020204" pitchFamily="34" charset="0"/>
              </a:defRPr>
            </a:lvl5pPr>
            <a:lvl6pPr>
              <a:defRPr sz="2667"/>
            </a:lvl6pPr>
            <a:lvl7pPr>
              <a:defRPr sz="2667"/>
            </a:lvl7pPr>
            <a:lvl8pPr>
              <a:defRPr sz="2667"/>
            </a:lvl8pPr>
            <a:lvl9pPr>
              <a:defRPr sz="2667"/>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1119718" y="2743200"/>
            <a:ext cx="5242983" cy="5082117"/>
          </a:xfrm>
        </p:spPr>
        <p:txBody>
          <a:bodyPr>
            <a:normAutofit/>
          </a:bodyPr>
          <a:lstStyle>
            <a:lvl1pPr marL="0" indent="0">
              <a:buNone/>
              <a:defRPr sz="3733">
                <a:latin typeface="Arial" panose="020B0604020202020204" pitchFamily="34" charset="0"/>
                <a:cs typeface="Arial" panose="020B0604020202020204" pitchFamily="34"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dirty="0"/>
              <a:t>Edit Master text styles</a:t>
            </a:r>
          </a:p>
        </p:txBody>
      </p:sp>
      <p:sp>
        <p:nvSpPr>
          <p:cNvPr id="5" name="Date Placeholder 4"/>
          <p:cNvSpPr>
            <a:spLocks noGrp="1"/>
          </p:cNvSpPr>
          <p:nvPr>
            <p:ph type="dt" sz="half" idx="10"/>
          </p:nvPr>
        </p:nvSpPr>
        <p:spPr/>
        <p:txBody>
          <a:bodyPr/>
          <a:lstStyle/>
          <a:p>
            <a:fld id="{7D3EF994-D43E-47A6-B6BC-760306298DF3}"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7B7D5-9C5A-4209-8EEA-1BF0D9360412}" type="slidenum">
              <a:rPr lang="en-GB" smtClean="0"/>
              <a:t>‹#›</a:t>
            </a:fld>
            <a:endParaRPr lang="en-GB"/>
          </a:p>
        </p:txBody>
      </p:sp>
      <p:sp>
        <p:nvSpPr>
          <p:cNvPr id="8" name="Rectangle 7"/>
          <p:cNvSpPr/>
          <p:nvPr userDrawn="1"/>
        </p:nvSpPr>
        <p:spPr>
          <a:xfrm>
            <a:off x="0" y="0"/>
            <a:ext cx="16256000" cy="9144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9606" y="7630013"/>
            <a:ext cx="1035865" cy="1088536"/>
          </a:xfrm>
          <a:prstGeom prst="rect">
            <a:avLst/>
          </a:prstGeom>
        </p:spPr>
      </p:pic>
      <p:pic>
        <p:nvPicPr>
          <p:cNvPr id="10"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80728" y="7957039"/>
            <a:ext cx="2586472" cy="67212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133914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AF31C7F-1AB6-45B6-9C8C-9014B185E1F0}" type="datetime1">
              <a:rPr lang="en-GB" smtClean="0"/>
              <a:t>12/08/2025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A7B7D5-9C5A-4209-8EEA-1BF0D9360412}" type="slidenum">
              <a:rPr lang="en-GB" smtClean="0"/>
              <a:t>‹#›</a:t>
            </a:fld>
            <a:endParaRPr lang="en-GB"/>
          </a:p>
        </p:txBody>
      </p:sp>
      <p:sp>
        <p:nvSpPr>
          <p:cNvPr id="7" name="Picture Placeholder 2"/>
          <p:cNvSpPr>
            <a:spLocks noGrp="1"/>
          </p:cNvSpPr>
          <p:nvPr>
            <p:ph type="pic" idx="1"/>
          </p:nvPr>
        </p:nvSpPr>
        <p:spPr>
          <a:xfrm>
            <a:off x="7847724" y="1316567"/>
            <a:ext cx="7292793" cy="64981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9606" y="7630013"/>
            <a:ext cx="1035865" cy="1088536"/>
          </a:xfrm>
          <a:prstGeom prst="rect">
            <a:avLst/>
          </a:prstGeom>
        </p:spPr>
      </p:pic>
      <p:sp>
        <p:nvSpPr>
          <p:cNvPr id="9" name="Title 1"/>
          <p:cNvSpPr>
            <a:spLocks noGrp="1"/>
          </p:cNvSpPr>
          <p:nvPr>
            <p:ph type="title"/>
          </p:nvPr>
        </p:nvSpPr>
        <p:spPr>
          <a:xfrm>
            <a:off x="1117600" y="3214253"/>
            <a:ext cx="5989736" cy="2133600"/>
          </a:xfrm>
        </p:spPr>
        <p:txBody>
          <a:bodyPr anchor="b">
            <a:noAutofit/>
          </a:bodyPr>
          <a:lstStyle>
            <a:lvl1pPr>
              <a:defRPr sz="5867">
                <a:solidFill>
                  <a:srgbClr val="474747"/>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10"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80728" y="7957039"/>
            <a:ext cx="2586472" cy="67212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38894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6377661" cy="2133600"/>
          </a:xfrm>
        </p:spPr>
        <p:txBody>
          <a:bodyPr anchor="b">
            <a:noAutofit/>
          </a:bodyPr>
          <a:lstStyle>
            <a:lvl1pPr>
              <a:defRPr sz="5867">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7847724" y="1316567"/>
            <a:ext cx="7292793" cy="64981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dirty="0"/>
          </a:p>
        </p:txBody>
      </p:sp>
      <p:sp>
        <p:nvSpPr>
          <p:cNvPr id="4" name="Text Placeholder 3"/>
          <p:cNvSpPr>
            <a:spLocks noGrp="1"/>
          </p:cNvSpPr>
          <p:nvPr>
            <p:ph type="body" sz="half" idx="2"/>
          </p:nvPr>
        </p:nvSpPr>
        <p:spPr>
          <a:xfrm>
            <a:off x="1119718" y="2743200"/>
            <a:ext cx="6377661" cy="5082117"/>
          </a:xfrm>
        </p:spPr>
        <p:txBody>
          <a:bodyPr>
            <a:normAutofit/>
          </a:bodyPr>
          <a:lstStyle>
            <a:lvl1pPr marL="0" indent="0">
              <a:buNone/>
              <a:defRPr sz="3733">
                <a:solidFill>
                  <a:schemeClr val="tx1"/>
                </a:solidFill>
                <a:latin typeface="Arial" panose="020B0604020202020204" pitchFamily="34" charset="0"/>
                <a:cs typeface="Arial" panose="020B0604020202020204" pitchFamily="34"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dirty="0"/>
              <a:t>Edit Master text styles</a:t>
            </a:r>
          </a:p>
        </p:txBody>
      </p:sp>
      <p:sp>
        <p:nvSpPr>
          <p:cNvPr id="5" name="Date Placeholder 4"/>
          <p:cNvSpPr>
            <a:spLocks noGrp="1"/>
          </p:cNvSpPr>
          <p:nvPr>
            <p:ph type="dt" sz="half" idx="10"/>
          </p:nvPr>
        </p:nvSpPr>
        <p:spPr/>
        <p:txBody>
          <a:bodyPr/>
          <a:lstStyle/>
          <a:p>
            <a:fld id="{731B867F-56E2-47E7-BE13-E2CEF73C61C0}"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7B7D5-9C5A-4209-8EEA-1BF0D9360412}" type="slidenum">
              <a:rPr lang="en-GB" smtClean="0"/>
              <a:t>‹#›</a:t>
            </a:fld>
            <a:endParaRPr lang="en-GB"/>
          </a:p>
        </p:txBody>
      </p:sp>
      <p:sp>
        <p:nvSpPr>
          <p:cNvPr id="8" name="Rectangle 7"/>
          <p:cNvSpPr/>
          <p:nvPr userDrawn="1"/>
        </p:nvSpPr>
        <p:spPr>
          <a:xfrm>
            <a:off x="0" y="0"/>
            <a:ext cx="16256000" cy="9144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Tree>
    <p:extLst>
      <p:ext uri="{BB962C8B-B14F-4D97-AF65-F5344CB8AC3E}">
        <p14:creationId xmlns:p14="http://schemas.microsoft.com/office/powerpoint/2010/main" val="3403650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AF31C7F-1AB6-45B6-9C8C-9014B185E1F0}" type="datetime1">
              <a:rPr lang="en-GB" smtClean="0"/>
              <a:t>12/08/2025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A7B7D5-9C5A-4209-8EEA-1BF0D9360412}" type="slidenum">
              <a:rPr lang="en-GB" smtClean="0"/>
              <a:t>‹#›</a:t>
            </a:fld>
            <a:endParaRPr lang="en-GB"/>
          </a:p>
        </p:txBody>
      </p:sp>
    </p:spTree>
    <p:extLst>
      <p:ext uri="{BB962C8B-B14F-4D97-AF65-F5344CB8AC3E}">
        <p14:creationId xmlns:p14="http://schemas.microsoft.com/office/powerpoint/2010/main" val="1340352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A5B9"/>
        </a:solidFill>
        <a:effectLst/>
      </p:bgPr>
    </p:bg>
    <p:spTree>
      <p:nvGrpSpPr>
        <p:cNvPr id="1" name=""/>
        <p:cNvGrpSpPr/>
        <p:nvPr/>
      </p:nvGrpSpPr>
      <p:grpSpPr>
        <a:xfrm>
          <a:off x="0" y="0"/>
          <a:ext cx="0" cy="0"/>
          <a:chOff x="0" y="0"/>
          <a:chExt cx="0" cy="0"/>
        </a:xfrm>
      </p:grpSpPr>
      <p:pic>
        <p:nvPicPr>
          <p:cNvPr id="2" name="Image" descr="Image"/>
          <p:cNvPicPr>
            <a:picLocks noChangeAspect="1"/>
          </p:cNvPicPr>
          <p:nvPr/>
        </p:nvPicPr>
        <p:blipFill>
          <a:blip r:embed="rId8"/>
          <a:stretch>
            <a:fillRect/>
          </a:stretch>
        </p:blipFill>
        <p:spPr>
          <a:xfrm>
            <a:off x="14155463" y="8293099"/>
            <a:ext cx="1820393" cy="508002"/>
          </a:xfrm>
          <a:prstGeom prst="rect">
            <a:avLst/>
          </a:prstGeom>
          <a:ln w="12700">
            <a:miter lim="400000"/>
          </a:ln>
        </p:spPr>
      </p:pic>
      <p:sp>
        <p:nvSpPr>
          <p:cNvPr id="4" name="Title Text"/>
          <p:cNvSpPr txBox="1">
            <a:spLocks noGrp="1"/>
          </p:cNvSpPr>
          <p:nvPr>
            <p:ph type="title"/>
          </p:nvPr>
        </p:nvSpPr>
        <p:spPr>
          <a:xfrm>
            <a:off x="1018598" y="994099"/>
            <a:ext cx="14218804" cy="7078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Title Text</a:t>
            </a:r>
          </a:p>
        </p:txBody>
      </p:sp>
      <p:sp>
        <p:nvSpPr>
          <p:cNvPr id="14" name="Body Level One…"/>
          <p:cNvSpPr txBox="1">
            <a:spLocks noGrp="1"/>
          </p:cNvSpPr>
          <p:nvPr>
            <p:ph type="body" idx="1"/>
          </p:nvPr>
        </p:nvSpPr>
        <p:spPr>
          <a:xfrm>
            <a:off x="1018598" y="1942494"/>
            <a:ext cx="14218804" cy="58401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pic>
        <p:nvPicPr>
          <p:cNvPr id="17" name="Image" descr="Image"/>
          <p:cNvPicPr>
            <a:picLocks noChangeAspect="1"/>
          </p:cNvPicPr>
          <p:nvPr userDrawn="1"/>
        </p:nvPicPr>
        <p:blipFill rotWithShape="1">
          <a:blip r:embed="rId9"/>
          <a:srcRect r="54984"/>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018598" y="8412988"/>
            <a:ext cx="1866997" cy="560842"/>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67" r:id="rId2"/>
    <p:sldLayoutId id="2147483663" r:id="rId3"/>
    <p:sldLayoutId id="2147483666" r:id="rId4"/>
    <p:sldLayoutId id="2147483665" r:id="rId5"/>
    <p:sldLayoutId id="2147483664" r:id="rId6"/>
  </p:sldLayoutIdLst>
  <p:transition spd="med"/>
  <p:txStyles>
    <p:titleStyle>
      <a:lvl1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1pPr>
      <a:lvl2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2pPr>
      <a:lvl3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3pPr>
      <a:lvl4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4pPr>
      <a:lvl5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5pPr>
      <a:lvl6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6pPr>
      <a:lvl7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7pPr>
      <a:lvl8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8pPr>
      <a:lvl9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9pPr>
    </p:titleStyle>
    <p:bodyStyle>
      <a:lvl1pPr marL="0" marR="3386" indent="16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1pPr>
      <a:lvl2pPr marL="0" marR="3386" indent="4588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2pPr>
      <a:lvl3pPr marL="0" marR="3386" indent="9160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3pPr>
      <a:lvl4pPr marL="0" marR="3386" indent="13732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4pPr>
      <a:lvl5pPr marL="0" marR="3386" indent="18304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5pPr>
      <a:lvl6pPr marL="0" marR="3386" indent="22876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6pPr>
      <a:lvl7pPr marL="0" marR="3386" indent="27448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7pPr>
      <a:lvl8pPr marL="0" marR="3386" indent="32020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8pPr>
      <a:lvl9pPr marL="0" marR="3386" indent="36592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9pPr>
    </p:bodyStyle>
    <p:otherStyle>
      <a:lvl1pPr marL="0" marR="0" indent="2540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1pPr>
      <a:lvl2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2pPr>
      <a:lvl3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3pPr>
      <a:lvl4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4pPr>
      <a:lvl5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5pPr>
      <a:lvl6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6pPr>
      <a:lvl7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7pPr>
      <a:lvl8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8pPr>
      <a:lvl9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117600" y="8475134"/>
            <a:ext cx="36576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9AF31C7F-1AB6-45B6-9C8C-9014B185E1F0}" type="datetime1">
              <a:rPr lang="en-GB" smtClean="0"/>
              <a:t>12/08/2025</a:t>
            </a:fld>
            <a:endParaRPr lang="en-GB"/>
          </a:p>
        </p:txBody>
      </p:sp>
      <p:sp>
        <p:nvSpPr>
          <p:cNvPr id="5" name="Footer Placeholder 4"/>
          <p:cNvSpPr>
            <a:spLocks noGrp="1"/>
          </p:cNvSpPr>
          <p:nvPr>
            <p:ph type="ftr" sz="quarter" idx="3"/>
          </p:nvPr>
        </p:nvSpPr>
        <p:spPr>
          <a:xfrm>
            <a:off x="5384800" y="8475134"/>
            <a:ext cx="54864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1480800" y="8475134"/>
            <a:ext cx="36576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FCA7B7D5-9C5A-4209-8EEA-1BF0D9360412}" type="slidenum">
              <a:rPr lang="en-GB" smtClean="0"/>
              <a:t>‹#›</a:t>
            </a:fld>
            <a:endParaRPr lang="en-GB"/>
          </a:p>
        </p:txBody>
      </p:sp>
    </p:spTree>
    <p:extLst>
      <p:ext uri="{BB962C8B-B14F-4D97-AF65-F5344CB8AC3E}">
        <p14:creationId xmlns:p14="http://schemas.microsoft.com/office/powerpoint/2010/main" val="245573172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Lst>
  <p:hf hdr="0" ft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nhsbt.nhs.uk/how-you-can-help/get-involved/educational-resourc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hyperlink" Target="https://www.nhsbt.nhs.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ideo" Target="https://www.youtube.com/embed/5V4f8lppRxE?feature=oembed" TargetMode="Externa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comments" Target="../comments/comment1.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www.nhsbt.nhs.uk/get-involved/promoting-donation-hub/download-digital-materials/faith-and-donation/"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Image" descr="Image"/>
          <p:cNvPicPr>
            <a:picLocks noChangeAspect="1"/>
          </p:cNvPicPr>
          <p:nvPr/>
        </p:nvPicPr>
        <p:blipFill>
          <a:blip r:embed="rId3"/>
          <a:stretch>
            <a:fillRect/>
          </a:stretch>
        </p:blipFill>
        <p:spPr>
          <a:xfrm>
            <a:off x="-497320" y="670985"/>
            <a:ext cx="6333767" cy="9144001"/>
          </a:xfrm>
          <a:prstGeom prst="rect">
            <a:avLst/>
          </a:prstGeom>
          <a:ln w="12700">
            <a:miter lim="400000"/>
          </a:ln>
        </p:spPr>
      </p:pic>
      <p:pic>
        <p:nvPicPr>
          <p:cNvPr id="419" name="Image" descr="Image"/>
          <p:cNvPicPr>
            <a:picLocks noChangeAspect="1"/>
          </p:cNvPicPr>
          <p:nvPr/>
        </p:nvPicPr>
        <p:blipFill>
          <a:blip r:embed="rId4"/>
          <a:stretch>
            <a:fillRect/>
          </a:stretch>
        </p:blipFill>
        <p:spPr>
          <a:xfrm>
            <a:off x="14155465" y="8293099"/>
            <a:ext cx="1820393" cy="508003"/>
          </a:xfrm>
          <a:prstGeom prst="rect">
            <a:avLst/>
          </a:prstGeom>
          <a:ln w="12700">
            <a:miter lim="400000"/>
          </a:ln>
        </p:spPr>
      </p:pic>
      <p:pic>
        <p:nvPicPr>
          <p:cNvPr id="421" name="Image" descr="Image"/>
          <p:cNvPicPr>
            <a:picLocks noChangeAspect="1"/>
          </p:cNvPicPr>
          <p:nvPr/>
        </p:nvPicPr>
        <p:blipFill>
          <a:blip r:embed="rId5"/>
          <a:stretch>
            <a:fillRect/>
          </a:stretch>
        </p:blipFill>
        <p:spPr>
          <a:xfrm>
            <a:off x="11900916" y="-1592188"/>
            <a:ext cx="5394808" cy="6656643"/>
          </a:xfrm>
          <a:prstGeom prst="rect">
            <a:avLst/>
          </a:prstGeom>
          <a:ln w="12700">
            <a:miter lim="400000"/>
          </a:ln>
        </p:spPr>
      </p:pic>
      <p:sp>
        <p:nvSpPr>
          <p:cNvPr id="430" name="Marketing campaign"/>
          <p:cNvSpPr txBox="1">
            <a:spLocks noGrp="1"/>
          </p:cNvSpPr>
          <p:nvPr>
            <p:ph type="title"/>
          </p:nvPr>
        </p:nvSpPr>
        <p:spPr>
          <a:xfrm>
            <a:off x="1467581" y="3275707"/>
            <a:ext cx="14168003" cy="707815"/>
          </a:xfrm>
          <a:prstGeom prst="rect">
            <a:avLst/>
          </a:prstGeom>
        </p:spPr>
        <p:txBody>
          <a:bodyPr/>
          <a:lstStyle/>
          <a:p>
            <a:r>
              <a:rPr lang="en-GB" dirty="0"/>
              <a:t>PSHE lesson</a:t>
            </a:r>
            <a:r>
              <a:rPr dirty="0"/>
              <a:t> </a:t>
            </a:r>
          </a:p>
        </p:txBody>
      </p:sp>
      <p:pic>
        <p:nvPicPr>
          <p:cNvPr id="15" name="Image" descr="Image"/>
          <p:cNvPicPr>
            <a:picLocks noChangeAspect="1"/>
          </p:cNvPicPr>
          <p:nvPr/>
        </p:nvPicPr>
        <p:blipFill rotWithShape="1">
          <a:blip r:embed="rId6"/>
          <a:srcRect r="54984"/>
          <a:stretch/>
        </p:blipFill>
        <p:spPr>
          <a:xfrm>
            <a:off x="1" y="8208434"/>
            <a:ext cx="1143000" cy="677335"/>
          </a:xfrm>
          <a:prstGeom prst="rect">
            <a:avLst/>
          </a:prstGeom>
          <a:ln w="12700">
            <a:miter lim="400000"/>
          </a:ln>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9051" y="542692"/>
            <a:ext cx="12060673" cy="3623001"/>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8599" y="8412988"/>
            <a:ext cx="1866997" cy="560843"/>
          </a:xfrm>
          <a:prstGeom prst="rect">
            <a:avLst/>
          </a:prstGeom>
        </p:spPr>
      </p:pic>
      <p:sp>
        <p:nvSpPr>
          <p:cNvPr id="16" name="object 4"/>
          <p:cNvSpPr txBox="1"/>
          <p:nvPr/>
        </p:nvSpPr>
        <p:spPr>
          <a:xfrm>
            <a:off x="4172237" y="4165693"/>
            <a:ext cx="9401201" cy="2062103"/>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R="3387" indent="12064" algn="ctr" defTabSz="609585">
              <a:defRPr sz="1800">
                <a:solidFill>
                  <a:srgbClr val="FFFFFF"/>
                </a:solidFill>
              </a:defRPr>
            </a:pPr>
            <a:r>
              <a:rPr lang="en-GB" sz="2400" dirty="0">
                <a:solidFill>
                  <a:srgbClr val="C00000"/>
                </a:solidFill>
                <a:latin typeface="Helvetica"/>
                <a:cs typeface="Helvetica"/>
              </a:rPr>
              <a:t>A PSHE education lesson for pupils aged 7 to 11 exploring the concept of helping others, and how adults can help others through bone marrow, stem cell and blood donation. </a:t>
            </a:r>
          </a:p>
          <a:p>
            <a:pPr marR="3387" indent="12064" algn="ctr" defTabSz="609585">
              <a:defRPr sz="1800">
                <a:solidFill>
                  <a:srgbClr val="FFFFFF"/>
                </a:solidFill>
              </a:defRPr>
            </a:pPr>
            <a:endParaRPr lang="en-GB" sz="2400" spc="-3" dirty="0">
              <a:solidFill>
                <a:srgbClr val="C00000"/>
              </a:solidFill>
              <a:latin typeface="Helvetica"/>
              <a:cs typeface="Helvetica"/>
            </a:endParaRPr>
          </a:p>
          <a:p>
            <a:pPr marR="3387" indent="12064" algn="ctr" defTabSz="609585">
              <a:defRPr sz="1800">
                <a:solidFill>
                  <a:srgbClr val="FFFFFF"/>
                </a:solidFill>
              </a:defRPr>
            </a:pPr>
            <a:r>
              <a:rPr lang="en-GB" sz="2000" dirty="0">
                <a:solidFill>
                  <a:srgbClr val="FFFFFF"/>
                </a:solidFill>
                <a:latin typeface="Helvetica"/>
                <a:cs typeface="Helvetica"/>
              </a:rPr>
              <a:t> </a:t>
            </a:r>
          </a:p>
          <a:p>
            <a:pPr marR="3387" indent="12064" algn="ctr" defTabSz="609585">
              <a:defRPr sz="1800">
                <a:solidFill>
                  <a:srgbClr val="FFFFFF"/>
                </a:solidFill>
              </a:defRPr>
            </a:pPr>
            <a:endParaRPr sz="1800" dirty="0">
              <a:solidFill>
                <a:srgbClr val="FFFFFF"/>
              </a:solidFill>
              <a:latin typeface="Helvetica"/>
              <a:cs typeface="Helvetica"/>
            </a:endParaRPr>
          </a:p>
        </p:txBody>
      </p:sp>
      <p:sp>
        <p:nvSpPr>
          <p:cNvPr id="18" name="object 4"/>
          <p:cNvSpPr txBox="1"/>
          <p:nvPr/>
        </p:nvSpPr>
        <p:spPr>
          <a:xfrm>
            <a:off x="3898788" y="5492818"/>
            <a:ext cx="9401201" cy="1969963"/>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R="3387" indent="12064" algn="ctr" defTabSz="609585">
              <a:defRPr sz="1800">
                <a:solidFill>
                  <a:srgbClr val="FFFFFF"/>
                </a:solidFill>
              </a:defRPr>
            </a:pPr>
            <a:r>
              <a:rPr lang="en-GB" sz="1867" dirty="0">
                <a:latin typeface="Helvetica" panose="020B0604020202020204" pitchFamily="34" charset="0"/>
                <a:cs typeface="Helvetica" panose="020B0604020202020204" pitchFamily="34" charset="0"/>
              </a:rPr>
              <a:t>N.B. Teachers’ notes slides can only be viewed</a:t>
            </a:r>
            <a:br>
              <a:rPr lang="en-GB" sz="1867" dirty="0">
                <a:latin typeface="Helvetica" panose="020B0604020202020204" pitchFamily="34" charset="0"/>
                <a:cs typeface="Helvetica" panose="020B0604020202020204" pitchFamily="34" charset="0"/>
              </a:rPr>
            </a:br>
            <a:r>
              <a:rPr lang="en-GB" sz="1867" dirty="0">
                <a:latin typeface="Helvetica" panose="020B0604020202020204" pitchFamily="34" charset="0"/>
                <a:cs typeface="Helvetica" panose="020B0604020202020204" pitchFamily="34" charset="0"/>
              </a:rPr>
              <a:t>if this presentation is opened within the PowerPoint application,</a:t>
            </a:r>
            <a:br>
              <a:rPr lang="en-GB" sz="1867" dirty="0">
                <a:latin typeface="Helvetica" panose="020B0604020202020204" pitchFamily="34" charset="0"/>
                <a:cs typeface="Helvetica" panose="020B0604020202020204" pitchFamily="34" charset="0"/>
              </a:rPr>
            </a:br>
            <a:r>
              <a:rPr lang="en-GB" sz="1867" dirty="0">
                <a:latin typeface="Helvetica" panose="020B0604020202020204" pitchFamily="34" charset="0"/>
                <a:cs typeface="Helvetica" panose="020B0604020202020204" pitchFamily="34" charset="0"/>
              </a:rPr>
              <a:t>not on interactive whiteboards</a:t>
            </a:r>
            <a:r>
              <a:rPr lang="en-GB" sz="1867" dirty="0">
                <a:solidFill>
                  <a:srgbClr val="FFFFFF"/>
                </a:solidFill>
                <a:latin typeface="Helvetica" panose="020B0604020202020204" pitchFamily="34" charset="0"/>
                <a:cs typeface="Helvetica" panose="020B0604020202020204" pitchFamily="34" charset="0"/>
              </a:rPr>
              <a:t>.</a:t>
            </a:r>
            <a:endParaRPr lang="en-GB" sz="1867" dirty="0">
              <a:latin typeface="Helvetica" panose="020B0604020202020204" pitchFamily="34" charset="0"/>
              <a:cs typeface="Helvetica" panose="020B0604020202020204" pitchFamily="34" charset="0"/>
            </a:endParaRPr>
          </a:p>
          <a:p>
            <a:pPr marR="3387" indent="12064" algn="ctr" defTabSz="609585">
              <a:defRPr sz="1800">
                <a:solidFill>
                  <a:srgbClr val="FFFFFF"/>
                </a:solidFill>
              </a:defRPr>
            </a:pPr>
            <a:endParaRPr lang="en-GB" sz="1800" dirty="0">
              <a:solidFill>
                <a:srgbClr val="FFFFFF"/>
              </a:solidFill>
              <a:latin typeface="Helvetica"/>
              <a:cs typeface="Helvetica"/>
            </a:endParaRPr>
          </a:p>
          <a:p>
            <a:pPr marR="3387" indent="12064" algn="ctr" defTabSz="609585">
              <a:defRPr sz="1800">
                <a:solidFill>
                  <a:srgbClr val="FFFFFF"/>
                </a:solidFill>
              </a:defRPr>
            </a:pPr>
            <a:endParaRPr lang="en-GB" sz="1800" dirty="0">
              <a:solidFill>
                <a:srgbClr val="FFFFFF"/>
              </a:solidFill>
              <a:latin typeface="Helvetica"/>
              <a:cs typeface="Helvetica"/>
            </a:endParaRPr>
          </a:p>
          <a:p>
            <a:pPr marR="3387" indent="12064" algn="ctr" defTabSz="609585">
              <a:defRPr sz="1800">
                <a:solidFill>
                  <a:srgbClr val="FFFFFF"/>
                </a:solidFill>
              </a:defRPr>
            </a:pPr>
            <a:r>
              <a:rPr lang="en-GB" sz="1800" dirty="0">
                <a:solidFill>
                  <a:srgbClr val="FFFFFF"/>
                </a:solidFill>
                <a:latin typeface="Helvetica"/>
                <a:cs typeface="Helvetica"/>
              </a:rPr>
              <a:t>The visuals on the PowerPoint slides display best in PowerPoint presentation mode.</a:t>
            </a:r>
          </a:p>
          <a:p>
            <a:pPr marR="3387" indent="12064" algn="ctr" defTabSz="609585">
              <a:defRPr sz="1800">
                <a:solidFill>
                  <a:srgbClr val="FFFFFF"/>
                </a:solidFill>
              </a:defRPr>
            </a:pPr>
            <a:endParaRPr sz="1800" dirty="0">
              <a:solidFill>
                <a:srgbClr val="FFFFFF"/>
              </a:solidFill>
              <a:latin typeface="Helvetica"/>
              <a:cs typeface="Helvetica"/>
            </a:endParaRPr>
          </a:p>
        </p:txBody>
      </p:sp>
    </p:spTree>
    <p:extLst>
      <p:ext uri="{BB962C8B-B14F-4D97-AF65-F5344CB8AC3E}">
        <p14:creationId xmlns:p14="http://schemas.microsoft.com/office/powerpoint/2010/main" val="427418402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8458193" y="2077246"/>
            <a:ext cx="7123130" cy="5801784"/>
          </a:xfrm>
        </p:spPr>
        <p:txBody>
          <a:bodyPr>
            <a:normAutofit fontScale="92500" lnSpcReduction="10000"/>
          </a:bodyPr>
          <a:lstStyle/>
          <a:p>
            <a:pPr>
              <a:lnSpc>
                <a:spcPct val="110000"/>
              </a:lnSpc>
              <a:spcBef>
                <a:spcPts val="2000"/>
              </a:spcBef>
              <a:defRPr sz="2200" b="1">
                <a:solidFill>
                  <a:srgbClr val="C40C2D"/>
                </a:solidFill>
              </a:defRPr>
            </a:pPr>
            <a:r>
              <a:rPr lang="en-GB" sz="2200" b="1" dirty="0">
                <a:solidFill>
                  <a:srgbClr val="C40C2D"/>
                </a:solidFill>
                <a:latin typeface="+mj-lt"/>
              </a:rPr>
              <a:t>How to use this presentation</a:t>
            </a:r>
          </a:p>
          <a:p>
            <a:r>
              <a:rPr lang="en-GB" sz="1600" b="1" spc="-2" dirty="0">
                <a:solidFill>
                  <a:schemeClr val="tx1"/>
                </a:solidFill>
                <a:latin typeface="+mj-lt"/>
                <a:cs typeface="+mj-cs"/>
              </a:rPr>
              <a:t>Slides 2-5:</a:t>
            </a:r>
            <a:r>
              <a:rPr lang="en-GB" sz="1600" spc="-2" dirty="0">
                <a:solidFill>
                  <a:schemeClr val="tx1"/>
                </a:solidFill>
                <a:latin typeface="+mj-lt"/>
                <a:cs typeface="+mj-cs"/>
              </a:rPr>
              <a:t> Teachers’ notes (slides hidden in presentation mode).</a:t>
            </a:r>
          </a:p>
          <a:p>
            <a:r>
              <a:rPr lang="en-GB" sz="1600" b="1" spc="-2" dirty="0">
                <a:solidFill>
                  <a:schemeClr val="tx1"/>
                </a:solidFill>
                <a:latin typeface="+mj-lt"/>
                <a:cs typeface="+mj-cs"/>
              </a:rPr>
              <a:t>Slides 6-20: </a:t>
            </a:r>
            <a:r>
              <a:rPr lang="en-GB" sz="1600" spc="-2" dirty="0">
                <a:solidFill>
                  <a:schemeClr val="tx1"/>
                </a:solidFill>
                <a:latin typeface="+mj-lt"/>
                <a:cs typeface="+mj-cs"/>
              </a:rPr>
              <a:t>Use with pupils. Slide notes include guidance for teachers.</a:t>
            </a:r>
          </a:p>
          <a:p>
            <a:r>
              <a:rPr lang="en-GB" sz="1600" b="1" spc="-2" dirty="0">
                <a:solidFill>
                  <a:schemeClr val="tx1"/>
                </a:solidFill>
                <a:latin typeface="+mj-lt"/>
                <a:cs typeface="+mj-cs"/>
              </a:rPr>
              <a:t>Slides 21-25: </a:t>
            </a:r>
            <a:r>
              <a:rPr lang="en-GB" sz="1600" spc="-2" dirty="0">
                <a:solidFill>
                  <a:schemeClr val="tx1"/>
                </a:solidFill>
                <a:latin typeface="+mj-lt"/>
                <a:cs typeface="+mj-cs"/>
              </a:rPr>
              <a:t>FAQs, background information</a:t>
            </a:r>
          </a:p>
          <a:p>
            <a:pPr rtl="0"/>
            <a:r>
              <a:rPr lang="en-GB" sz="1600" b="1" spc="-2" dirty="0">
                <a:solidFill>
                  <a:schemeClr val="tx1"/>
                </a:solidFill>
              </a:rPr>
              <a:t>Note: Please read ‘Creating a safe learning environment’ before delivering this lesson.</a:t>
            </a:r>
          </a:p>
          <a:p>
            <a:endParaRPr lang="en-GB" sz="1600" spc="-2" dirty="0">
              <a:solidFill>
                <a:srgbClr val="C40C2D"/>
              </a:solidFill>
              <a:latin typeface="+mj-lt"/>
              <a:cs typeface="+mj-cs"/>
            </a:endParaRPr>
          </a:p>
          <a:p>
            <a:pPr indent="0"/>
            <a:endParaRPr lang="en-GB" sz="2400" dirty="0">
              <a:solidFill>
                <a:srgbClr val="474747"/>
              </a:solidFill>
            </a:endParaRPr>
          </a:p>
          <a:p>
            <a:pPr indent="0"/>
            <a:endParaRPr lang="en-GB" sz="2400" b="1"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3" name="Content Placeholder 2"/>
          <p:cNvSpPr>
            <a:spLocks noGrp="1"/>
          </p:cNvSpPr>
          <p:nvPr>
            <p:ph sz="half" idx="2"/>
          </p:nvPr>
        </p:nvSpPr>
        <p:spPr>
          <a:xfrm>
            <a:off x="674677" y="2077246"/>
            <a:ext cx="6908800" cy="5801784"/>
          </a:xfrm>
        </p:spPr>
        <p:txBody>
          <a:bodyPr>
            <a:normAutofit fontScale="92500" lnSpcReduction="10000"/>
          </a:bodyPr>
          <a:lstStyle/>
          <a:p>
            <a:pPr indent="0"/>
            <a:r>
              <a:rPr lang="en-GB" sz="2200" b="1" dirty="0">
                <a:solidFill>
                  <a:srgbClr val="C40C2D"/>
                </a:solidFill>
                <a:latin typeface="+mj-lt"/>
              </a:rPr>
              <a:t>Activity summary </a:t>
            </a:r>
          </a:p>
          <a:p>
            <a:pPr indent="0"/>
            <a:r>
              <a:rPr lang="en-GB" sz="1600" spc="-2" dirty="0">
                <a:solidFill>
                  <a:schemeClr val="tx1"/>
                </a:solidFill>
                <a:latin typeface="+mj-lt"/>
                <a:cs typeface="+mj-cs"/>
              </a:rPr>
              <a:t>In this PSHE lesson, pupils aged 7 to 11 explore the concept of </a:t>
            </a:r>
            <a:r>
              <a:rPr lang="en-GB" sz="1600" b="1" spc="-2" dirty="0">
                <a:solidFill>
                  <a:schemeClr val="tx1"/>
                </a:solidFill>
                <a:latin typeface="+mj-lt"/>
                <a:cs typeface="+mj-cs"/>
              </a:rPr>
              <a:t>helping others</a:t>
            </a:r>
            <a:r>
              <a:rPr lang="en-GB" sz="1600" spc="-2" dirty="0">
                <a:solidFill>
                  <a:schemeClr val="tx1"/>
                </a:solidFill>
                <a:latin typeface="+mj-lt"/>
                <a:cs typeface="+mj-cs"/>
              </a:rPr>
              <a:t>, including family and friends, as well as people they may not know in the local and global community. </a:t>
            </a:r>
          </a:p>
          <a:p>
            <a:pPr indent="0"/>
            <a:r>
              <a:rPr lang="en-GB" sz="1600" spc="-2" dirty="0">
                <a:solidFill>
                  <a:schemeClr val="tx1"/>
                </a:solidFill>
                <a:latin typeface="+mj-lt"/>
                <a:cs typeface="+mj-cs"/>
              </a:rPr>
              <a:t>Pupils learn about </a:t>
            </a:r>
            <a:r>
              <a:rPr lang="en-GB" sz="1600" b="1" spc="-2" dirty="0">
                <a:solidFill>
                  <a:schemeClr val="tx1"/>
                </a:solidFill>
                <a:latin typeface="+mj-lt"/>
                <a:cs typeface="+mj-cs"/>
              </a:rPr>
              <a:t>donation</a:t>
            </a:r>
            <a:r>
              <a:rPr lang="en-GB" sz="1600" spc="-2" dirty="0">
                <a:solidFill>
                  <a:schemeClr val="tx1"/>
                </a:solidFill>
                <a:latin typeface="+mj-lt"/>
                <a:cs typeface="+mj-cs"/>
              </a:rPr>
              <a:t> as one way adults can help others and how they, as children, can help by promoting an awareness of donation. </a:t>
            </a:r>
          </a:p>
          <a:p>
            <a:pPr indent="0"/>
            <a:r>
              <a:rPr lang="en-GB" sz="1600" spc="-2" dirty="0">
                <a:solidFill>
                  <a:schemeClr val="tx1"/>
                </a:solidFill>
                <a:latin typeface="+mj-lt"/>
                <a:cs typeface="+mj-cs"/>
              </a:rPr>
              <a:t>The lesson includes a video to stimulate discussion and a group card sorting activity.</a:t>
            </a:r>
          </a:p>
          <a:p>
            <a:pPr>
              <a:spcBef>
                <a:spcPts val="2000"/>
              </a:spcBef>
              <a:defRPr sz="2200" b="1">
                <a:solidFill>
                  <a:srgbClr val="C40C2D"/>
                </a:solidFill>
              </a:defRPr>
            </a:pPr>
            <a:r>
              <a:rPr lang="en-GB" sz="2200" b="1" dirty="0">
                <a:solidFill>
                  <a:srgbClr val="C40C2D"/>
                </a:solidFill>
                <a:latin typeface="+mj-lt"/>
              </a:rPr>
              <a:t>When to use this lesson</a:t>
            </a:r>
          </a:p>
          <a:p>
            <a:pPr>
              <a:defRPr sz="1800">
                <a:solidFill>
                  <a:srgbClr val="FFFFFF"/>
                </a:solidFill>
              </a:defRPr>
            </a:pPr>
            <a:r>
              <a:rPr lang="en-GB" sz="1600" spc="-2" dirty="0">
                <a:solidFill>
                  <a:schemeClr val="tx1"/>
                </a:solidFill>
              </a:rPr>
              <a:t>This lesson can:</a:t>
            </a:r>
          </a:p>
          <a:p>
            <a:pPr marL="285750" indent="-285750">
              <a:buFont typeface="Arial" panose="020B0604020202020204" pitchFamily="34" charset="0"/>
              <a:buChar char="•"/>
              <a:defRPr sz="1800">
                <a:solidFill>
                  <a:srgbClr val="FFFFFF"/>
                </a:solidFill>
              </a:defRPr>
            </a:pPr>
            <a:r>
              <a:rPr lang="en-GB" sz="1600" spc="-2" dirty="0">
                <a:solidFill>
                  <a:schemeClr val="tx1"/>
                </a:solidFill>
              </a:rPr>
              <a:t>stand alone</a:t>
            </a:r>
          </a:p>
          <a:p>
            <a:pPr marL="285750" indent="-285750">
              <a:buFont typeface="Arial" panose="020B0604020202020204" pitchFamily="34" charset="0"/>
              <a:buChar char="•"/>
              <a:defRPr sz="1800">
                <a:solidFill>
                  <a:srgbClr val="FFFFFF"/>
                </a:solidFill>
              </a:defRPr>
            </a:pPr>
            <a:r>
              <a:rPr lang="en-GB" sz="1600" spc="-2" dirty="0">
                <a:solidFill>
                  <a:schemeClr val="tx1"/>
                </a:solidFill>
              </a:rPr>
              <a:t>be used before the ‘Giving to help others’ </a:t>
            </a:r>
            <a:r>
              <a:rPr lang="en-GB" sz="1600" i="1" spc="-2" dirty="0">
                <a:solidFill>
                  <a:schemeClr val="tx1"/>
                </a:solidFill>
              </a:rPr>
              <a:t>Create a campaign </a:t>
            </a:r>
            <a:r>
              <a:rPr lang="en-GB" sz="1600" spc="-2" dirty="0">
                <a:solidFill>
                  <a:schemeClr val="tx1"/>
                </a:solidFill>
              </a:rPr>
              <a:t>activity (ages 7-11) </a:t>
            </a:r>
          </a:p>
          <a:p>
            <a:pPr marL="285750" indent="-285750">
              <a:buFont typeface="Arial" panose="020B0604020202020204" pitchFamily="34" charset="0"/>
              <a:buChar char="•"/>
              <a:defRPr sz="1800">
                <a:solidFill>
                  <a:srgbClr val="FFFFFF"/>
                </a:solidFill>
              </a:defRPr>
            </a:pPr>
            <a:r>
              <a:rPr lang="en-GB" sz="1600" spc="-2" dirty="0">
                <a:solidFill>
                  <a:schemeClr val="tx1"/>
                </a:solidFill>
              </a:rPr>
              <a:t>be used before the </a:t>
            </a:r>
            <a:r>
              <a:rPr lang="en-GB" sz="1600" i="1" spc="-2" dirty="0">
                <a:solidFill>
                  <a:schemeClr val="tx1"/>
                </a:solidFill>
              </a:rPr>
              <a:t>Blood and the circulatory system</a:t>
            </a:r>
            <a:r>
              <a:rPr lang="en-GB" sz="1600" spc="-2" dirty="0">
                <a:solidFill>
                  <a:schemeClr val="tx1"/>
                </a:solidFill>
              </a:rPr>
              <a:t> lesson (ages 10-11)</a:t>
            </a:r>
          </a:p>
          <a:p>
            <a:pPr marL="285750" indent="-285750">
              <a:buFont typeface="Arial" panose="020B0604020202020204" pitchFamily="34" charset="0"/>
              <a:buChar char="•"/>
              <a:defRPr sz="1800">
                <a:solidFill>
                  <a:srgbClr val="FFFFFF"/>
                </a:solidFill>
              </a:defRPr>
            </a:pPr>
            <a:r>
              <a:rPr lang="en-GB" sz="1600" spc="-2" dirty="0">
                <a:solidFill>
                  <a:schemeClr val="tx1"/>
                </a:solidFill>
              </a:rPr>
              <a:t>be used to explore in more detail the themes of the ‘Giving to help others’ </a:t>
            </a:r>
            <a:r>
              <a:rPr lang="en-GB" sz="1600" i="1" spc="-2" dirty="0">
                <a:solidFill>
                  <a:schemeClr val="tx1"/>
                </a:solidFill>
              </a:rPr>
              <a:t>Assembly</a:t>
            </a:r>
            <a:r>
              <a:rPr lang="en-GB" sz="1600" spc="-2" dirty="0">
                <a:solidFill>
                  <a:schemeClr val="tx1"/>
                </a:solidFill>
              </a:rPr>
              <a:t> (ages 4-11).</a:t>
            </a:r>
          </a:p>
          <a:p>
            <a:pPr indent="0">
              <a:defRPr sz="1800">
                <a:solidFill>
                  <a:srgbClr val="FFFFFF"/>
                </a:solidFill>
              </a:defRPr>
            </a:pPr>
            <a:r>
              <a:rPr lang="en-GB" sz="1600" spc="-2" dirty="0">
                <a:solidFill>
                  <a:schemeClr val="tx1"/>
                </a:solidFill>
              </a:rPr>
              <a:t>You can find the resources at </a:t>
            </a:r>
            <a:r>
              <a:rPr lang="en-GB" sz="2400" dirty="0">
                <a:hlinkClick r:id="rId3"/>
              </a:rPr>
              <a:t>Educational resources - NHS Blood and Transplant</a:t>
            </a:r>
            <a:endParaRPr lang="en-GB" sz="2400" b="1" dirty="0">
              <a:solidFill>
                <a:srgbClr val="474747"/>
              </a:solidFill>
            </a:endParaRPr>
          </a:p>
          <a:p>
            <a:pPr indent="0"/>
            <a:endParaRPr lang="en-GB" sz="2400" dirty="0">
              <a:solidFill>
                <a:srgbClr val="474747"/>
              </a:solidFill>
            </a:endParaRPr>
          </a:p>
          <a:p>
            <a:pPr indent="0"/>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4" name="Slide Number Placeholder 3"/>
          <p:cNvSpPr>
            <a:spLocks noGrp="1"/>
          </p:cNvSpPr>
          <p:nvPr>
            <p:ph type="sldNum" sz="quarter" idx="4294967295"/>
          </p:nvPr>
        </p:nvSpPr>
        <p:spPr>
          <a:xfrm>
            <a:off x="0" y="8413750"/>
            <a:ext cx="123825" cy="231775"/>
          </a:xfrm>
          <a:prstGeom prst="rect">
            <a:avLst/>
          </a:prstGeom>
        </p:spPr>
        <p:txBody>
          <a:bodyPr/>
          <a:lstStyle/>
          <a:p>
            <a:fld id="{FCA7B7D5-9C5A-4209-8EEA-1BF0D9360412}" type="slidenum">
              <a:rPr lang="en-GB" smtClean="0">
                <a:solidFill>
                  <a:prstClr val="black">
                    <a:tint val="75000"/>
                  </a:prstClr>
                </a:solidFill>
              </a:rPr>
              <a:pPr/>
              <a:t>2</a:t>
            </a:fld>
            <a:endParaRPr lang="en-GB">
              <a:solidFill>
                <a:prstClr val="black">
                  <a:tint val="75000"/>
                </a:prstClr>
              </a:solidFill>
            </a:endParaRPr>
          </a:p>
        </p:txBody>
      </p:sp>
      <p:sp>
        <p:nvSpPr>
          <p:cNvPr id="7" name="Title 1"/>
          <p:cNvSpPr txBox="1">
            <a:spLocks/>
          </p:cNvSpPr>
          <p:nvPr/>
        </p:nvSpPr>
        <p:spPr>
          <a:xfrm>
            <a:off x="1117600" y="547159"/>
            <a:ext cx="14020800" cy="846636"/>
          </a:xfrm>
          <a:prstGeom prst="rect">
            <a:avLst/>
          </a:prstGeom>
        </p:spPr>
        <p:txBody>
          <a:bodyPr vert="horz" lIns="121920" tIns="60960" rIns="121920" bIns="6096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r>
              <a:rPr lang="en-GB" b="1" dirty="0">
                <a:solidFill>
                  <a:srgbClr val="C40C2D"/>
                </a:solidFill>
                <a:latin typeface="+mj-lt"/>
                <a:cs typeface="+mj-cs"/>
              </a:rPr>
              <a:t>Using these resources</a:t>
            </a:r>
          </a:p>
        </p:txBody>
      </p:sp>
      <p:pic>
        <p:nvPicPr>
          <p:cNvPr id="8" name="Image" descr="Image">
            <a:extLst>
              <a:ext uri="{FF2B5EF4-FFF2-40B4-BE49-F238E27FC236}">
                <a16:creationId xmlns:a16="http://schemas.microsoft.com/office/drawing/2014/main" id="{CE01B062-6B42-41E7-8CBE-26A1465976F5}"/>
              </a:ext>
            </a:extLst>
          </p:cNvPr>
          <p:cNvPicPr>
            <a:picLocks noChangeAspect="1"/>
          </p:cNvPicPr>
          <p:nvPr/>
        </p:nvPicPr>
        <p:blipFill>
          <a:blip r:embed="rId4"/>
          <a:stretch>
            <a:fillRect/>
          </a:stretch>
        </p:blipFill>
        <p:spPr>
          <a:xfrm rot="13388483">
            <a:off x="7853440" y="6228852"/>
            <a:ext cx="10708002" cy="7354296"/>
          </a:xfrm>
          <a:prstGeom prst="rect">
            <a:avLst/>
          </a:prstGeom>
          <a:ln w="12700">
            <a:miter lim="400000"/>
          </a:ln>
        </p:spPr>
      </p:pic>
      <p:pic>
        <p:nvPicPr>
          <p:cNvPr id="9" name="Image" descr="Image">
            <a:extLst>
              <a:ext uri="{FF2B5EF4-FFF2-40B4-BE49-F238E27FC236}">
                <a16:creationId xmlns:a16="http://schemas.microsoft.com/office/drawing/2014/main" id="{E44F47E7-2E11-4193-BA79-80A56FAEE75A}"/>
              </a:ext>
            </a:extLst>
          </p:cNvPr>
          <p:cNvPicPr>
            <a:picLocks noChangeAspect="1"/>
          </p:cNvPicPr>
          <p:nvPr/>
        </p:nvPicPr>
        <p:blipFill>
          <a:blip r:embed="rId5"/>
          <a:stretch>
            <a:fillRect/>
          </a:stretch>
        </p:blipFill>
        <p:spPr>
          <a:xfrm>
            <a:off x="14155463" y="8293099"/>
            <a:ext cx="1820393" cy="508002"/>
          </a:xfrm>
          <a:prstGeom prst="rect">
            <a:avLst/>
          </a:prstGeom>
          <a:ln w="12700">
            <a:miter lim="400000"/>
          </a:ln>
        </p:spPr>
      </p:pic>
      <p:sp>
        <p:nvSpPr>
          <p:cNvPr id="10" name="object 3">
            <a:extLst>
              <a:ext uri="{FF2B5EF4-FFF2-40B4-BE49-F238E27FC236}">
                <a16:creationId xmlns:a16="http://schemas.microsoft.com/office/drawing/2014/main" id="{5350BD04-14EB-49F7-B744-753A9AE2200D}"/>
              </a:ext>
            </a:extLst>
          </p:cNvPr>
          <p:cNvSpPr txBox="1"/>
          <p:nvPr/>
        </p:nvSpPr>
        <p:spPr>
          <a:xfrm>
            <a:off x="9034576" y="6956959"/>
            <a:ext cx="6332417" cy="18441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indent="12700">
              <a:spcBef>
                <a:spcPts val="1000"/>
              </a:spcBef>
              <a:defRPr sz="2000" b="1" spc="-50">
                <a:solidFill>
                  <a:srgbClr val="FFFFFF"/>
                </a:solidFill>
              </a:defRPr>
            </a:pPr>
            <a:r>
              <a:rPr dirty="0"/>
              <a:t>Timing</a:t>
            </a:r>
          </a:p>
          <a:p>
            <a:pPr marR="3386">
              <a:spcBef>
                <a:spcPts val="2000"/>
              </a:spcBef>
              <a:defRPr sz="1800">
                <a:solidFill>
                  <a:srgbClr val="FFFFFF"/>
                </a:solidFill>
              </a:defRPr>
            </a:pPr>
            <a:r>
              <a:rPr lang="en-GB" dirty="0"/>
              <a:t>45 minutes to 1 hour </a:t>
            </a:r>
          </a:p>
        </p:txBody>
      </p:sp>
    </p:spTree>
    <p:extLst>
      <p:ext uri="{BB962C8B-B14F-4D97-AF65-F5344CB8AC3E}">
        <p14:creationId xmlns:p14="http://schemas.microsoft.com/office/powerpoint/2010/main" val="2460380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46298" y="2137246"/>
            <a:ext cx="7271488" cy="5801784"/>
          </a:xfrm>
        </p:spPr>
        <p:txBody>
          <a:bodyPr>
            <a:normAutofit/>
          </a:bodyPr>
          <a:lstStyle/>
          <a:p>
            <a:pPr rtl="0" hangingPunct="0">
              <a:defRPr sz="2200" b="1">
                <a:solidFill>
                  <a:srgbClr val="C40C2D"/>
                </a:solidFill>
              </a:defRPr>
            </a:pPr>
            <a:r>
              <a:rPr lang="en-GB" sz="2200" b="1" dirty="0">
                <a:solidFill>
                  <a:srgbClr val="C40C2D"/>
                </a:solidFill>
                <a:latin typeface="+mj-lt"/>
              </a:rPr>
              <a:t>Why use these resources?</a:t>
            </a:r>
          </a:p>
          <a:p>
            <a:pPr>
              <a:spcBef>
                <a:spcPts val="2000"/>
              </a:spcBef>
              <a:defRPr sz="1800" b="1" i="1">
                <a:solidFill>
                  <a:srgbClr val="C40C2D"/>
                </a:solidFill>
              </a:defRPr>
            </a:pPr>
            <a:r>
              <a:rPr lang="en-GB" b="1" dirty="0">
                <a:solidFill>
                  <a:srgbClr val="C40C2D"/>
                </a:solidFill>
                <a:latin typeface="+mj-lt"/>
              </a:rPr>
              <a:t>Linked to the curriculum</a:t>
            </a:r>
          </a:p>
          <a:p>
            <a:pPr>
              <a:lnSpc>
                <a:spcPct val="110000"/>
              </a:lnSpc>
              <a:spcBef>
                <a:spcPts val="1000"/>
              </a:spcBef>
              <a:defRPr sz="1600" spc="-2">
                <a:solidFill>
                  <a:srgbClr val="C40C2D"/>
                </a:solidFill>
              </a:defRPr>
            </a:pPr>
            <a:r>
              <a:rPr lang="en-GB" dirty="0">
                <a:solidFill>
                  <a:schemeClr val="tx1"/>
                </a:solidFill>
                <a:latin typeface="+mj-lt"/>
              </a:rPr>
              <a:t>The lesson supports the Key Stage 2 </a:t>
            </a:r>
            <a:r>
              <a:rPr lang="en-GB" b="1" i="1" dirty="0">
                <a:solidFill>
                  <a:schemeClr val="tx1"/>
                </a:solidFill>
                <a:latin typeface="+mj-lt"/>
              </a:rPr>
              <a:t>PSHE</a:t>
            </a:r>
            <a:r>
              <a:rPr lang="en-GB" b="1" dirty="0">
                <a:solidFill>
                  <a:schemeClr val="tx1"/>
                </a:solidFill>
                <a:latin typeface="+mj-lt"/>
              </a:rPr>
              <a:t> </a:t>
            </a:r>
            <a:r>
              <a:rPr lang="en-GB" b="1" i="1" dirty="0">
                <a:solidFill>
                  <a:schemeClr val="tx1"/>
                </a:solidFill>
                <a:latin typeface="+mj-lt"/>
              </a:rPr>
              <a:t>Association‘s Programme of Study,</a:t>
            </a:r>
            <a:r>
              <a:rPr lang="en-GB" dirty="0">
                <a:solidFill>
                  <a:schemeClr val="tx1"/>
                </a:solidFill>
                <a:latin typeface="+mj-lt"/>
              </a:rPr>
              <a:t> focusing on pupils’ role in their community and helping others.</a:t>
            </a:r>
            <a:r>
              <a:rPr lang="en-GB" sz="1600" spc="-2" dirty="0">
                <a:solidFill>
                  <a:schemeClr val="tx1"/>
                </a:solidFill>
                <a:latin typeface="+mj-lt"/>
              </a:rPr>
              <a:t> Pupils might be learning about helping others in a range of contexts, keeping healthy or about the work of voluntary organisations and campaign groups. It also links to </a:t>
            </a:r>
            <a:r>
              <a:rPr lang="en-GB" dirty="0">
                <a:solidFill>
                  <a:schemeClr val="tx1"/>
                </a:solidFill>
                <a:latin typeface="+mj-lt"/>
              </a:rPr>
              <a:t>the Year 6 </a:t>
            </a:r>
            <a:r>
              <a:rPr lang="en-GB" b="1" i="1" dirty="0">
                <a:solidFill>
                  <a:schemeClr val="tx1"/>
                </a:solidFill>
                <a:latin typeface="+mj-lt"/>
              </a:rPr>
              <a:t>Science</a:t>
            </a:r>
            <a:r>
              <a:rPr lang="en-GB" b="1" dirty="0">
                <a:solidFill>
                  <a:schemeClr val="tx1"/>
                </a:solidFill>
                <a:latin typeface="+mj-lt"/>
              </a:rPr>
              <a:t> </a:t>
            </a:r>
            <a:r>
              <a:rPr lang="en-GB" dirty="0">
                <a:solidFill>
                  <a:schemeClr val="tx1"/>
                </a:solidFill>
                <a:latin typeface="+mj-lt"/>
              </a:rPr>
              <a:t>topic of Animals, including humans.</a:t>
            </a:r>
          </a:p>
          <a:p>
            <a:pPr>
              <a:spcBef>
                <a:spcPts val="2000"/>
              </a:spcBef>
              <a:defRPr sz="1800" b="1" i="1">
                <a:solidFill>
                  <a:srgbClr val="C40C2D"/>
                </a:solidFill>
              </a:defRPr>
            </a:pPr>
            <a:r>
              <a:rPr lang="en-GB" sz="1800" b="1" i="1" dirty="0">
                <a:solidFill>
                  <a:srgbClr val="C40C2D"/>
                </a:solidFill>
                <a:latin typeface="+mj-lt"/>
              </a:rPr>
              <a:t>Raise awareness of blood and stem cell donation, and other forms of donation </a:t>
            </a:r>
          </a:p>
          <a:p>
            <a:r>
              <a:rPr lang="en-GB" sz="1600" spc="-2" dirty="0">
                <a:solidFill>
                  <a:schemeClr val="tx1"/>
                </a:solidFill>
                <a:latin typeface="+mj-lt"/>
              </a:rPr>
              <a:t>This lesson aims to </a:t>
            </a:r>
            <a:r>
              <a:rPr lang="en-GB" sz="1600" b="1" spc="-2" dirty="0">
                <a:solidFill>
                  <a:schemeClr val="tx1"/>
                </a:solidFill>
                <a:latin typeface="+mj-lt"/>
              </a:rPr>
              <a:t>make pupils aware of various forms of donation, in particular blood and stem cell donation</a:t>
            </a:r>
            <a:r>
              <a:rPr lang="en-GB" sz="1600" spc="-2" dirty="0">
                <a:solidFill>
                  <a:schemeClr val="tx1"/>
                </a:solidFill>
                <a:latin typeface="+mj-lt"/>
              </a:rPr>
              <a:t>, and, importantly, to encourage and empower them to </a:t>
            </a:r>
            <a:r>
              <a:rPr lang="en-GB" sz="1600" b="1" spc="-2" dirty="0">
                <a:solidFill>
                  <a:schemeClr val="tx1"/>
                </a:solidFill>
                <a:latin typeface="+mj-lt"/>
              </a:rPr>
              <a:t>tell their parents</a:t>
            </a:r>
            <a:r>
              <a:rPr lang="en-GB" sz="1600" spc="-2" dirty="0">
                <a:solidFill>
                  <a:schemeClr val="tx1"/>
                </a:solidFill>
                <a:latin typeface="+mj-lt"/>
              </a:rPr>
              <a:t> about what they have learnt and how their parents and other adults can help </a:t>
            </a:r>
            <a:r>
              <a:rPr lang="en-GB" sz="1600" b="1" spc="-2" dirty="0">
                <a:solidFill>
                  <a:schemeClr val="tx1"/>
                </a:solidFill>
                <a:latin typeface="+mj-lt"/>
              </a:rPr>
              <a:t>increase the number of donors </a:t>
            </a:r>
            <a:r>
              <a:rPr lang="en-GB" sz="1600" spc="-2" dirty="0">
                <a:solidFill>
                  <a:schemeClr val="tx1"/>
                </a:solidFill>
                <a:latin typeface="+mj-lt"/>
              </a:rPr>
              <a:t>now and in the future. </a:t>
            </a: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b="1"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p:txBody>
      </p:sp>
      <p:sp>
        <p:nvSpPr>
          <p:cNvPr id="5" name="Teachers’ notes">
            <a:extLst>
              <a:ext uri="{FF2B5EF4-FFF2-40B4-BE49-F238E27FC236}">
                <a16:creationId xmlns:a16="http://schemas.microsoft.com/office/drawing/2014/main" id="{8185B832-E8E1-4602-942C-071FB17143BA}"/>
              </a:ext>
            </a:extLst>
          </p:cNvPr>
          <p:cNvSpPr txBox="1">
            <a:spLocks/>
          </p:cNvSpPr>
          <p:nvPr/>
        </p:nvSpPr>
        <p:spPr>
          <a:xfrm>
            <a:off x="1025856" y="1005986"/>
            <a:ext cx="14168003" cy="707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C40C2D"/>
                </a:solidFill>
                <a:uFillTx/>
                <a:latin typeface="+mj-lt"/>
                <a:ea typeface="+mj-ea"/>
                <a:cs typeface="+mj-cs"/>
                <a:sym typeface="Helvetica"/>
              </a:defRPr>
            </a:lvl1pPr>
            <a:lvl2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2pPr>
            <a:lvl3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3pPr>
            <a:lvl4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4pPr>
            <a:lvl5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5pPr>
            <a:lvl6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6pPr>
            <a:lvl7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7pPr>
            <a:lvl8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8pPr>
            <a:lvl9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9pPr>
          </a:lstStyle>
          <a:p>
            <a:pPr hangingPunct="1"/>
            <a:r>
              <a:rPr lang="en-GB" dirty="0"/>
              <a:t>Using these resources</a:t>
            </a:r>
          </a:p>
        </p:txBody>
      </p:sp>
      <p:sp>
        <p:nvSpPr>
          <p:cNvPr id="7" name="Content Placeholder 2"/>
          <p:cNvSpPr>
            <a:spLocks noGrp="1"/>
          </p:cNvSpPr>
          <p:nvPr>
            <p:ph sz="half" idx="1"/>
          </p:nvPr>
        </p:nvSpPr>
        <p:spPr>
          <a:xfrm>
            <a:off x="8542235" y="2137246"/>
            <a:ext cx="7271488" cy="5801784"/>
          </a:xfrm>
        </p:spPr>
        <p:txBody>
          <a:bodyPr>
            <a:normAutofit/>
          </a:bodyPr>
          <a:lstStyle/>
          <a:p>
            <a:pPr rtl="0" hangingPunct="0">
              <a:defRPr sz="2200" b="1">
                <a:solidFill>
                  <a:srgbClr val="C40C2D"/>
                </a:solidFill>
              </a:defRPr>
            </a:pPr>
            <a:r>
              <a:rPr lang="en-GB" sz="2200" b="1" dirty="0">
                <a:solidFill>
                  <a:srgbClr val="C40C2D"/>
                </a:solidFill>
                <a:latin typeface="+mj-lt"/>
              </a:rPr>
              <a:t>Who produced these resources?</a:t>
            </a:r>
          </a:p>
          <a:p>
            <a:pPr>
              <a:lnSpc>
                <a:spcPct val="110000"/>
              </a:lnSpc>
              <a:spcBef>
                <a:spcPts val="1000"/>
              </a:spcBef>
              <a:defRPr sz="1600" spc="-2">
                <a:solidFill>
                  <a:srgbClr val="C40C2D"/>
                </a:solidFill>
              </a:defRPr>
            </a:pPr>
            <a:r>
              <a:rPr lang="en-GB" dirty="0">
                <a:solidFill>
                  <a:schemeClr val="tx1"/>
                </a:solidFill>
                <a:latin typeface="+mj-lt"/>
              </a:rPr>
              <a:t>These resources have been created for </a:t>
            </a:r>
            <a:r>
              <a:rPr lang="en-GB" sz="1600" spc="-2" dirty="0">
                <a:solidFill>
                  <a:schemeClr val="tx1"/>
                </a:solidFill>
                <a:latin typeface="+mj-lt"/>
              </a:rPr>
              <a:t>by the Team Margot Foundation, with the help of </a:t>
            </a:r>
            <a:r>
              <a:rPr lang="en-GB" sz="1600" spc="-2" dirty="0" err="1">
                <a:solidFill>
                  <a:schemeClr val="tx1"/>
                </a:solidFill>
                <a:latin typeface="+mj-lt"/>
              </a:rPr>
              <a:t>EdComs</a:t>
            </a:r>
            <a:r>
              <a:rPr lang="en-GB" sz="1600" spc="-2" dirty="0">
                <a:solidFill>
                  <a:schemeClr val="tx1"/>
                </a:solidFill>
                <a:latin typeface="+mj-lt"/>
              </a:rPr>
              <a:t> and </a:t>
            </a:r>
            <a:r>
              <a:rPr lang="en-GB" sz="1600" spc="-2" dirty="0">
                <a:solidFill>
                  <a:schemeClr val="tx1"/>
                </a:solidFill>
                <a:latin typeface="+mj-lt"/>
                <a:hlinkClick r:id="rId3"/>
              </a:rPr>
              <a:t>NHS Blood and Transplant</a:t>
            </a:r>
            <a:r>
              <a:rPr lang="en-GB" sz="1600" spc="-2" dirty="0">
                <a:solidFill>
                  <a:schemeClr val="tx1"/>
                </a:solidFill>
                <a:latin typeface="+mj-lt"/>
              </a:rPr>
              <a:t> and practising teachers.</a:t>
            </a:r>
          </a:p>
          <a:p>
            <a:endParaRPr lang="en-GB" sz="2200" b="1" dirty="0">
              <a:solidFill>
                <a:srgbClr val="C40C2D"/>
              </a:solidFill>
              <a:latin typeface="+mj-lt"/>
            </a:endParaRPr>
          </a:p>
          <a:p>
            <a:r>
              <a:rPr lang="en-GB" sz="2200" b="1" dirty="0">
                <a:solidFill>
                  <a:srgbClr val="C40C2D"/>
                </a:solidFill>
                <a:latin typeface="+mj-lt"/>
              </a:rPr>
              <a:t>What preparation is required?</a:t>
            </a:r>
          </a:p>
          <a:p>
            <a:pPr indent="0"/>
            <a:r>
              <a:rPr lang="en-GB" sz="1800" b="1" spc="-2" dirty="0">
                <a:solidFill>
                  <a:schemeClr val="tx1"/>
                </a:solidFill>
                <a:latin typeface="+mj-lt"/>
              </a:rPr>
              <a:t>This lesson covers a sensitive topic. It is essential that you read the Creating a safe learning environment document before delivering this session. </a:t>
            </a:r>
          </a:p>
          <a:p>
            <a:pPr marL="285750" indent="-285750">
              <a:lnSpc>
                <a:spcPct val="110000"/>
              </a:lnSpc>
              <a:buFont typeface="Arial" panose="020B0604020202020204" pitchFamily="34" charset="0"/>
              <a:buChar char="•"/>
            </a:pPr>
            <a:r>
              <a:rPr lang="en-GB" sz="1600" spc="-2" dirty="0">
                <a:solidFill>
                  <a:schemeClr val="tx1"/>
                </a:solidFill>
                <a:latin typeface="+mj-lt"/>
              </a:rPr>
              <a:t>Find a suitable container to be your Ask It Basket (see slide TBC). </a:t>
            </a:r>
          </a:p>
          <a:p>
            <a:pPr marL="285750" indent="-285750">
              <a:lnSpc>
                <a:spcPct val="110000"/>
              </a:lnSpc>
              <a:buFont typeface="Arial" panose="020B0604020202020204" pitchFamily="34" charset="0"/>
              <a:buChar char="•"/>
            </a:pPr>
            <a:r>
              <a:rPr lang="en-GB" sz="1600" spc="-2" dirty="0">
                <a:solidFill>
                  <a:schemeClr val="tx1"/>
                </a:solidFill>
                <a:latin typeface="+mj-lt"/>
              </a:rPr>
              <a:t>Make sure you can play the video on slide 11.</a:t>
            </a:r>
          </a:p>
          <a:p>
            <a:pPr marL="285750" indent="-285750">
              <a:buFont typeface="Arial" panose="020B0604020202020204" pitchFamily="34" charset="0"/>
              <a:buChar char="•"/>
            </a:pPr>
            <a:r>
              <a:rPr lang="en-GB" sz="1600" spc="-2" dirty="0">
                <a:solidFill>
                  <a:schemeClr val="tx1"/>
                </a:solidFill>
                <a:latin typeface="+mj-lt"/>
              </a:rPr>
              <a:t>Print and cut the Help discussion cards (one set per group).</a:t>
            </a:r>
          </a:p>
          <a:p>
            <a:pPr marL="285750" indent="-285750">
              <a:buFont typeface="Arial" panose="020B0604020202020204" pitchFamily="34" charset="0"/>
              <a:buChar char="•"/>
            </a:pPr>
            <a:r>
              <a:rPr lang="en-GB" sz="1600" spc="-2" dirty="0">
                <a:solidFill>
                  <a:schemeClr val="tx1"/>
                </a:solidFill>
                <a:latin typeface="+mj-lt"/>
              </a:rPr>
              <a:t>Print one copy of slide 7 to display during the lesson.</a:t>
            </a:r>
          </a:p>
          <a:p>
            <a:pPr marL="285750" indent="-285750">
              <a:buFont typeface="Arial" panose="020B0604020202020204" pitchFamily="34" charset="0"/>
              <a:buChar char="•"/>
            </a:pPr>
            <a:r>
              <a:rPr lang="en-GB" sz="1600" spc="-2" dirty="0">
                <a:solidFill>
                  <a:schemeClr val="tx1"/>
                </a:solidFill>
                <a:latin typeface="+mj-lt"/>
              </a:rPr>
              <a:t>Hand out at least 12 post its to each pupil (half of one colour, and half another).</a:t>
            </a: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pPr indent="0"/>
            <a:endParaRPr lang="en-GB" sz="2400" b="1" dirty="0">
              <a:solidFill>
                <a:srgbClr val="474747"/>
              </a:solidFill>
              <a:latin typeface="+mj-lt"/>
            </a:endParaRPr>
          </a:p>
          <a:p>
            <a:pPr indent="0"/>
            <a:endParaRPr lang="en-GB" sz="2400" dirty="0">
              <a:solidFill>
                <a:srgbClr val="474747"/>
              </a:solidFill>
              <a:latin typeface="+mj-lt"/>
            </a:endParaRPr>
          </a:p>
          <a:p>
            <a:pPr indent="0"/>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a:p>
            <a:endParaRPr lang="en-GB" sz="2400" dirty="0">
              <a:solidFill>
                <a:srgbClr val="474747"/>
              </a:solidFill>
              <a:latin typeface="+mj-lt"/>
            </a:endParaRPr>
          </a:p>
        </p:txBody>
      </p:sp>
    </p:spTree>
    <p:extLst>
      <p:ext uri="{BB962C8B-B14F-4D97-AF65-F5344CB8AC3E}">
        <p14:creationId xmlns:p14="http://schemas.microsoft.com/office/powerpoint/2010/main" val="1058972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0" y="8413750"/>
            <a:ext cx="123825" cy="231775"/>
          </a:xfrm>
          <a:prstGeom prst="rect">
            <a:avLst/>
          </a:prstGeom>
        </p:spPr>
        <p:txBody>
          <a:bodyPr/>
          <a:lstStyle/>
          <a:p>
            <a:fld id="{FCA7B7D5-9C5A-4209-8EEA-1BF0D9360412}" type="slidenum">
              <a:rPr lang="en-GB" smtClean="0"/>
              <a:t>4</a:t>
            </a:fld>
            <a:endParaRPr lang="en-GB"/>
          </a:p>
        </p:txBody>
      </p:sp>
      <p:sp>
        <p:nvSpPr>
          <p:cNvPr id="6" name="object 4"/>
          <p:cNvSpPr txBox="1"/>
          <p:nvPr/>
        </p:nvSpPr>
        <p:spPr>
          <a:xfrm>
            <a:off x="1340489" y="2014724"/>
            <a:ext cx="14020800" cy="569358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numCol="2" spcCol="712486"/>
          <a:lstStyle/>
          <a:p>
            <a:pPr marR="3387" indent="1693" defTabSz="609585">
              <a:lnSpc>
                <a:spcPct val="110000"/>
              </a:lnSpc>
              <a:spcBef>
                <a:spcPts val="1000"/>
              </a:spcBef>
              <a:buClr>
                <a:srgbClr val="F0628E"/>
              </a:buClr>
              <a:defRPr sz="1600" spc="-2">
                <a:solidFill>
                  <a:srgbClr val="C40C2D"/>
                </a:solidFill>
              </a:defRPr>
            </a:pPr>
            <a:r>
              <a:rPr sz="1600" spc="-2" dirty="0">
                <a:solidFill>
                  <a:schemeClr val="tx1"/>
                </a:solidFill>
                <a:cs typeface="Helvetica" panose="020B0604020202020204" pitchFamily="34" charset="0"/>
              </a:rPr>
              <a:t>Team Margot Foundation was formed because of a little girl called Margot who needed a bone marrow transplant. Margot’s family and friends came together as </a:t>
            </a:r>
            <a:r>
              <a:rPr sz="1600" dirty="0">
                <a:solidFill>
                  <a:srgbClr val="474747"/>
                </a:solidFill>
                <a:cs typeface="Helvetica" panose="020B0604020202020204" pitchFamily="34" charset="0"/>
              </a:rPr>
              <a:t>Team Margot </a:t>
            </a:r>
            <a:r>
              <a:rPr sz="1600" spc="-2" dirty="0">
                <a:solidFill>
                  <a:schemeClr val="tx1"/>
                </a:solidFill>
                <a:cs typeface="Helvetica" panose="020B0604020202020204" pitchFamily="34" charset="0"/>
              </a:rPr>
              <a:t>to help find her a matching donor and ask people to do something amazing: register as potential stem cell and bone marrow donors. </a:t>
            </a:r>
            <a:endParaRPr lang="en-GB" sz="1600" spc="-2" dirty="0">
              <a:solidFill>
                <a:schemeClr val="tx1"/>
              </a:solidFill>
              <a:cs typeface="Helvetica" panose="020B0604020202020204" pitchFamily="34" charset="0"/>
            </a:endParaRPr>
          </a:p>
          <a:p>
            <a:pPr marR="3387" indent="1693" defTabSz="609585">
              <a:lnSpc>
                <a:spcPct val="110000"/>
              </a:lnSpc>
              <a:spcBef>
                <a:spcPts val="1000"/>
              </a:spcBef>
              <a:buClr>
                <a:srgbClr val="F0628E"/>
              </a:buClr>
              <a:defRPr sz="1600" spc="-2">
                <a:solidFill>
                  <a:srgbClr val="C40C2D"/>
                </a:solidFill>
              </a:defRPr>
            </a:pPr>
            <a:r>
              <a:rPr sz="1600" spc="-2" dirty="0">
                <a:solidFill>
                  <a:schemeClr val="tx1"/>
                </a:solidFill>
                <a:cs typeface="Helvetica" panose="020B0604020202020204" pitchFamily="34" charset="0"/>
              </a:rPr>
              <a:t>Margot did eventually find a suitable donor match and received </a:t>
            </a:r>
            <a:r>
              <a:rPr lang="en-GB" sz="1600" spc="-2" dirty="0">
                <a:solidFill>
                  <a:schemeClr val="tx1"/>
                </a:solidFill>
                <a:cs typeface="Helvetica" panose="020B0604020202020204" pitchFamily="34" charset="0"/>
              </a:rPr>
              <a:t>a</a:t>
            </a:r>
            <a:r>
              <a:rPr sz="1600" spc="-2" dirty="0">
                <a:solidFill>
                  <a:schemeClr val="tx1"/>
                </a:solidFill>
                <a:cs typeface="Helvetica" panose="020B0604020202020204" pitchFamily="34" charset="0"/>
              </a:rPr>
              <a:t> bone marrow transplant. Unfortunately, Margot’s leukemia was extremely aggressive and she passed away, aged 2 years and 2 months.</a:t>
            </a:r>
            <a:endParaRPr lang="en-GB" sz="1600" spc="-2" dirty="0">
              <a:solidFill>
                <a:schemeClr val="tx1"/>
              </a:solidFill>
              <a:cs typeface="Helvetica" panose="020B0604020202020204" pitchFamily="34" charset="0"/>
            </a:endParaRPr>
          </a:p>
          <a:p>
            <a:pPr marR="2540" indent="1270" defTabSz="457200">
              <a:lnSpc>
                <a:spcPct val="110000"/>
              </a:lnSpc>
              <a:spcBef>
                <a:spcPts val="750"/>
              </a:spcBef>
              <a:buClr>
                <a:srgbClr val="F0628E"/>
              </a:buClr>
              <a:defRPr sz="1600" spc="-2">
                <a:solidFill>
                  <a:srgbClr val="C40C2D"/>
                </a:solidFill>
              </a:defRPr>
            </a:pPr>
            <a:r>
              <a:rPr lang="en-GB" sz="1600" spc="-2" dirty="0">
                <a:solidFill>
                  <a:schemeClr val="tx1"/>
                </a:solidFill>
                <a:cs typeface="Helvetica" panose="020B0604020202020204" pitchFamily="34" charset="0"/>
              </a:rPr>
              <a:t>Team Margot continued their campaign and education work for 10 years and closed in 2025. </a:t>
            </a:r>
          </a:p>
          <a:p>
            <a:pPr marR="2540" indent="1270" defTabSz="457200">
              <a:lnSpc>
                <a:spcPct val="110000"/>
              </a:lnSpc>
              <a:spcBef>
                <a:spcPts val="750"/>
              </a:spcBef>
              <a:buClr>
                <a:srgbClr val="F0628E"/>
              </a:buClr>
              <a:defRPr sz="1600" spc="-2">
                <a:solidFill>
                  <a:srgbClr val="C40C2D"/>
                </a:solidFill>
              </a:defRPr>
            </a:pPr>
            <a:r>
              <a:rPr lang="en-GB" sz="1600" spc="-2" dirty="0">
                <a:solidFill>
                  <a:schemeClr val="tx1"/>
                </a:solidFill>
                <a:cs typeface="Helvetica" panose="020B0604020202020204" pitchFamily="34" charset="0"/>
              </a:rPr>
              <a:t>Through the ‘Giving to help others’ education programme, the charity raised awareness of organ donation, blood donation, stem cell donation and cord blood donation. </a:t>
            </a:r>
          </a:p>
        </p:txBody>
      </p:sp>
      <p:sp>
        <p:nvSpPr>
          <p:cNvPr id="8" name="Title 1"/>
          <p:cNvSpPr txBox="1">
            <a:spLocks/>
          </p:cNvSpPr>
          <p:nvPr/>
        </p:nvSpPr>
        <p:spPr>
          <a:xfrm>
            <a:off x="1117600" y="547158"/>
            <a:ext cx="14020800" cy="1010197"/>
          </a:xfrm>
          <a:prstGeom prst="rect">
            <a:avLst/>
          </a:prstGeom>
        </p:spPr>
        <p:txBody>
          <a:bodyPr vert="horz" lIns="121920" tIns="60960" rIns="121920" bIns="6096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r>
              <a:rPr lang="en-GB" b="1" dirty="0">
                <a:solidFill>
                  <a:srgbClr val="C40C2D"/>
                </a:solidFill>
                <a:latin typeface="+mj-lt"/>
                <a:cs typeface="+mj-cs"/>
              </a:rPr>
              <a:t>About Team Margot</a:t>
            </a:r>
          </a:p>
        </p:txBody>
      </p:sp>
      <p:pic>
        <p:nvPicPr>
          <p:cNvPr id="9" name="Content Placeholder 6">
            <a:extLst>
              <a:ext uri="{FF2B5EF4-FFF2-40B4-BE49-F238E27FC236}">
                <a16:creationId xmlns:a16="http://schemas.microsoft.com/office/drawing/2014/main" id="{548D254A-3EED-4983-9A42-78DF99EDF23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516780">
            <a:off x="9205949" y="1922602"/>
            <a:ext cx="4408369" cy="5877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23385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900" kern="1200" dirty="0">
                <a:solidFill>
                  <a:srgbClr val="C40C2D"/>
                </a:solidFill>
              </a:rPr>
              <a:t>Links to the PSHE Association Programme of Study</a:t>
            </a:r>
            <a:br>
              <a:rPr lang="en-GB" dirty="0">
                <a:solidFill>
                  <a:schemeClr val="accent1"/>
                </a:solidFill>
              </a:rPr>
            </a:br>
            <a:endParaRPr lang="en-GB" sz="4900" kern="1200" dirty="0">
              <a:solidFill>
                <a:srgbClr val="C40C2D"/>
              </a:solidFill>
              <a:latin typeface="+mj-lt"/>
              <a:cs typeface="+mj-cs"/>
            </a:endParaRPr>
          </a:p>
        </p:txBody>
      </p:sp>
      <p:sp>
        <p:nvSpPr>
          <p:cNvPr id="4" name="Slide Number Placeholder 3"/>
          <p:cNvSpPr>
            <a:spLocks noGrp="1"/>
          </p:cNvSpPr>
          <p:nvPr>
            <p:ph type="sldNum" sz="quarter" idx="4294967295"/>
          </p:nvPr>
        </p:nvSpPr>
        <p:spPr>
          <a:xfrm>
            <a:off x="0" y="8413750"/>
            <a:ext cx="123825" cy="231775"/>
          </a:xfrm>
          <a:prstGeom prst="rect">
            <a:avLst/>
          </a:prstGeom>
        </p:spPr>
        <p:txBody>
          <a:bodyPr/>
          <a:lstStyle/>
          <a:p>
            <a:fld id="{FCA7B7D5-9C5A-4209-8EEA-1BF0D9360412}" type="slidenum">
              <a:rPr lang="en-GB" smtClean="0">
                <a:solidFill>
                  <a:prstClr val="black">
                    <a:tint val="75000"/>
                  </a:prstClr>
                </a:solidFill>
              </a:rPr>
              <a:pPr/>
              <a:t>5</a:t>
            </a:fld>
            <a:endParaRPr lang="en-GB">
              <a:solidFill>
                <a:prstClr val="black">
                  <a:tint val="75000"/>
                </a:prstClr>
              </a:solidFill>
            </a:endParaRPr>
          </a:p>
        </p:txBody>
      </p:sp>
      <p:sp>
        <p:nvSpPr>
          <p:cNvPr id="5" name="object 4"/>
          <p:cNvSpPr txBox="1"/>
          <p:nvPr/>
        </p:nvSpPr>
        <p:spPr>
          <a:xfrm>
            <a:off x="1000845" y="2196400"/>
            <a:ext cx="14254310" cy="586092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numCol="2" spcCol="712715"/>
          <a:lstStyle/>
          <a:p>
            <a:pPr>
              <a:spcBef>
                <a:spcPts val="2000"/>
              </a:spcBef>
              <a:defRPr sz="1800" b="1">
                <a:solidFill>
                  <a:srgbClr val="C40C2D"/>
                </a:solidFill>
              </a:defRPr>
            </a:pPr>
            <a:r>
              <a:rPr dirty="0"/>
              <a:t>England</a:t>
            </a:r>
          </a:p>
          <a:p>
            <a:r>
              <a:rPr sz="1600" i="1" spc="-2" dirty="0">
                <a:solidFill>
                  <a:srgbClr val="C40C2D"/>
                </a:solidFill>
              </a:rPr>
              <a:t>PSHE Association </a:t>
            </a:r>
            <a:r>
              <a:rPr sz="1600" i="1" spc="-2" dirty="0" err="1">
                <a:solidFill>
                  <a:srgbClr val="C40C2D"/>
                </a:solidFill>
              </a:rPr>
              <a:t>Programme</a:t>
            </a:r>
            <a:r>
              <a:rPr sz="1600" i="1" spc="-2" dirty="0">
                <a:solidFill>
                  <a:srgbClr val="C40C2D"/>
                </a:solidFill>
              </a:rPr>
              <a:t> of Study, Key Stage 2 </a:t>
            </a:r>
            <a:endParaRPr lang="en-GB" sz="1600" i="1" spc="-2" dirty="0">
              <a:solidFill>
                <a:srgbClr val="C40C2D"/>
              </a:solidFill>
            </a:endParaRPr>
          </a:p>
          <a:p>
            <a:endParaRPr lang="en-GB" sz="1600" i="1" spc="-2" dirty="0">
              <a:solidFill>
                <a:srgbClr val="C40C2D"/>
              </a:solidFill>
            </a:endParaRPr>
          </a:p>
          <a:p>
            <a:r>
              <a:rPr lang="en-GB" sz="1600" b="1" spc="-2" dirty="0">
                <a:solidFill>
                  <a:schemeClr val="tx1"/>
                </a:solidFill>
              </a:rPr>
              <a:t>Core Theme 1. Health and wellbeing.</a:t>
            </a:r>
          </a:p>
          <a:p>
            <a:pPr marL="285750" indent="-285750">
              <a:buFont typeface="Arial" panose="020B0604020202020204" pitchFamily="34" charset="0"/>
              <a:buChar char="•"/>
            </a:pPr>
            <a:r>
              <a:rPr lang="en-GB" sz="1600" b="1" spc="-2" dirty="0">
                <a:solidFill>
                  <a:schemeClr val="tx1"/>
                </a:solidFill>
              </a:rPr>
              <a:t>H2</a:t>
            </a:r>
            <a:r>
              <a:rPr lang="en-GB" sz="1600" spc="-2" dirty="0">
                <a:solidFill>
                  <a:schemeClr val="tx1"/>
                </a:solidFill>
              </a:rPr>
              <a:t> – how to make informed choices</a:t>
            </a:r>
          </a:p>
          <a:p>
            <a:pPr marL="285750" indent="-285750">
              <a:buFont typeface="Arial" panose="020B0604020202020204" pitchFamily="34" charset="0"/>
              <a:buChar char="•"/>
            </a:pPr>
            <a:endParaRPr lang="en-GB" sz="1600" spc="-2" dirty="0">
              <a:solidFill>
                <a:schemeClr val="tx1"/>
              </a:solidFill>
            </a:endParaRPr>
          </a:p>
          <a:p>
            <a:r>
              <a:rPr lang="en-GB" sz="1600" b="1" spc="-2" dirty="0">
                <a:solidFill>
                  <a:schemeClr val="tx1"/>
                </a:solidFill>
              </a:rPr>
              <a:t>Core Theme 2. Relationships.</a:t>
            </a:r>
          </a:p>
          <a:p>
            <a:pPr marL="285750" indent="-285750">
              <a:buFont typeface="Arial" panose="020B0604020202020204" pitchFamily="34" charset="0"/>
              <a:buChar char="•"/>
            </a:pPr>
            <a:r>
              <a:rPr lang="en-GB" sz="1600" b="1" spc="-2" dirty="0">
                <a:solidFill>
                  <a:schemeClr val="tx1"/>
                </a:solidFill>
              </a:rPr>
              <a:t>R13 –</a:t>
            </a:r>
            <a:r>
              <a:rPr lang="en-GB" sz="1600" spc="-2" dirty="0">
                <a:solidFill>
                  <a:schemeClr val="tx1"/>
                </a:solidFill>
              </a:rPr>
              <a:t> that differences and similarities between people arise from a number of factors, including family, cultural, ethnic, racial and religious diversity (see protected characteristics in the Equality Act 2010)</a:t>
            </a:r>
          </a:p>
          <a:p>
            <a:pPr marL="285750" indent="-285750">
              <a:buFont typeface="Arial" panose="020B0604020202020204" pitchFamily="34" charset="0"/>
              <a:buChar char="•"/>
            </a:pPr>
            <a:r>
              <a:rPr lang="en-GB" sz="1600" b="1" spc="-2" dirty="0">
                <a:solidFill>
                  <a:schemeClr val="tx1"/>
                </a:solidFill>
              </a:rPr>
              <a:t>R10 – </a:t>
            </a:r>
            <a:r>
              <a:rPr lang="en-GB" sz="1600" spc="-2" dirty="0">
                <a:solidFill>
                  <a:schemeClr val="tx1"/>
                </a:solidFill>
              </a:rPr>
              <a:t>to listen and respond respectfully to a wide range of people…to try to see, respect and if necessary constructively challenge others’ points of view</a:t>
            </a:r>
          </a:p>
          <a:p>
            <a:pPr marL="285750" indent="-285750">
              <a:buFont typeface="Arial" panose="020B0604020202020204" pitchFamily="34" charset="0"/>
              <a:buChar char="•"/>
            </a:pPr>
            <a:r>
              <a:rPr lang="en-GB" sz="1600" b="1" spc="-2" dirty="0">
                <a:solidFill>
                  <a:schemeClr val="tx1"/>
                </a:solidFill>
              </a:rPr>
              <a:t>R7 – </a:t>
            </a:r>
            <a:r>
              <a:rPr lang="en-GB" sz="1600" spc="-2" dirty="0">
                <a:solidFill>
                  <a:schemeClr val="tx1"/>
                </a:solidFill>
              </a:rPr>
              <a:t>that their actions affect themselves and others</a:t>
            </a:r>
          </a:p>
          <a:p>
            <a:pPr marL="285750" indent="-285750">
              <a:buFont typeface="Arial" panose="020B0604020202020204" pitchFamily="34" charset="0"/>
              <a:buChar char="•"/>
            </a:pPr>
            <a:endParaRPr lang="en-GB" sz="1600" b="1" spc="-2" dirty="0">
              <a:solidFill>
                <a:schemeClr val="tx1"/>
              </a:solidFill>
            </a:endParaRPr>
          </a:p>
          <a:p>
            <a:r>
              <a:rPr lang="en-GB" sz="1600" b="1" spc="-2" dirty="0">
                <a:solidFill>
                  <a:schemeClr val="tx1"/>
                </a:solidFill>
              </a:rPr>
              <a:t>Core Theme 3. Living in the Wider World.</a:t>
            </a:r>
          </a:p>
          <a:p>
            <a:pPr marL="285750" indent="-285750">
              <a:buFont typeface="Arial" panose="020B0604020202020204" pitchFamily="34" charset="0"/>
              <a:buChar char="•"/>
            </a:pPr>
            <a:r>
              <a:rPr lang="en-GB" sz="1600" b="1" spc="-2" dirty="0">
                <a:solidFill>
                  <a:schemeClr val="tx1"/>
                </a:solidFill>
              </a:rPr>
              <a:t>L7 </a:t>
            </a:r>
            <a:r>
              <a:rPr lang="en-GB" sz="1600" spc="-2" dirty="0">
                <a:solidFill>
                  <a:schemeClr val="tx1"/>
                </a:solidFill>
              </a:rPr>
              <a:t>– that they have different kinds of responsibilities, rights and duties at home, at school, in the community and towards the environment; to continue to develop the skills to exercise these responsibilities</a:t>
            </a:r>
          </a:p>
          <a:p>
            <a:pPr marL="285750" indent="-285750">
              <a:buFont typeface="Arial" panose="020B0604020202020204" pitchFamily="34" charset="0"/>
              <a:buChar char="•"/>
            </a:pPr>
            <a:r>
              <a:rPr lang="en-GB" sz="1600" b="1" spc="-2" dirty="0">
                <a:solidFill>
                  <a:schemeClr val="tx1"/>
                </a:solidFill>
              </a:rPr>
              <a:t>L9 – </a:t>
            </a:r>
            <a:r>
              <a:rPr lang="en-GB" sz="1600" spc="-2" dirty="0">
                <a:solidFill>
                  <a:schemeClr val="tx1"/>
                </a:solidFill>
              </a:rPr>
              <a:t>what being part of a community means, and about the varied institutions that support communities locally and nationally </a:t>
            </a:r>
          </a:p>
          <a:p>
            <a:pPr marL="285750" indent="-285750">
              <a:buFont typeface="Arial" panose="020B0604020202020204" pitchFamily="34" charset="0"/>
              <a:buChar char="•"/>
            </a:pPr>
            <a:r>
              <a:rPr lang="en-GB" sz="1600" b="1" spc="-2" dirty="0">
                <a:solidFill>
                  <a:schemeClr val="tx1"/>
                </a:solidFill>
              </a:rPr>
              <a:t>L10 </a:t>
            </a:r>
            <a:r>
              <a:rPr lang="en-GB" sz="1600" spc="-2" dirty="0">
                <a:solidFill>
                  <a:schemeClr val="tx1"/>
                </a:solidFill>
              </a:rPr>
              <a:t>– to recognise the role of voluntary, community and pressure groups, especially in relation to health and wellbeing</a:t>
            </a:r>
          </a:p>
          <a:p>
            <a:endParaRPr lang="en-GB" sz="1600" spc="-2" dirty="0">
              <a:solidFill>
                <a:schemeClr val="tx1"/>
              </a:solidFill>
            </a:endParaRPr>
          </a:p>
          <a:p>
            <a:endParaRPr lang="en-GB" sz="1600" spc="-2" dirty="0">
              <a:solidFill>
                <a:schemeClr val="tx1"/>
              </a:solidFill>
            </a:endParaRPr>
          </a:p>
          <a:p>
            <a:endParaRPr lang="en-GB" sz="1600" spc="-2" dirty="0">
              <a:solidFill>
                <a:schemeClr val="tx1"/>
              </a:solidFill>
            </a:endParaRPr>
          </a:p>
          <a:p>
            <a:pPr>
              <a:spcBef>
                <a:spcPts val="2000"/>
              </a:spcBef>
              <a:defRPr sz="1800" b="1">
                <a:solidFill>
                  <a:srgbClr val="C40C2D"/>
                </a:solidFill>
              </a:defRPr>
            </a:pPr>
            <a:r>
              <a:rPr dirty="0"/>
              <a:t>Scotland</a:t>
            </a:r>
          </a:p>
          <a:p>
            <a:pPr marR="3386" indent="1693">
              <a:lnSpc>
                <a:spcPct val="110000"/>
              </a:lnSpc>
              <a:spcBef>
                <a:spcPts val="1000"/>
              </a:spcBef>
              <a:defRPr sz="1600" spc="-2">
                <a:solidFill>
                  <a:srgbClr val="C40C2D"/>
                </a:solidFill>
              </a:defRPr>
            </a:pPr>
            <a:r>
              <a:rPr i="1" dirty="0"/>
              <a:t>Mental, emotional, social and physical wellbeing;</a:t>
            </a:r>
            <a:endParaRPr b="1" i="1" dirty="0"/>
          </a:p>
          <a:p>
            <a:pPr marR="3386" indent="1693">
              <a:lnSpc>
                <a:spcPct val="110000"/>
              </a:lnSpc>
              <a:spcBef>
                <a:spcPts val="1000"/>
              </a:spcBef>
              <a:defRPr sz="1600" spc="-2">
                <a:solidFill>
                  <a:srgbClr val="C40C2D"/>
                </a:solidFill>
              </a:defRPr>
            </a:pPr>
            <a:r>
              <a:rPr b="1" dirty="0">
                <a:solidFill>
                  <a:schemeClr val="tx1"/>
                </a:solidFill>
              </a:rPr>
              <a:t>Social wellbeing:</a:t>
            </a:r>
            <a:r>
              <a:rPr dirty="0">
                <a:solidFill>
                  <a:schemeClr val="tx1"/>
                </a:solidFill>
              </a:rPr>
              <a:t> Through contributing my views, time and talents, I play</a:t>
            </a:r>
            <a:br>
              <a:rPr dirty="0">
                <a:solidFill>
                  <a:schemeClr val="tx1"/>
                </a:solidFill>
              </a:rPr>
            </a:br>
            <a:r>
              <a:rPr dirty="0">
                <a:solidFill>
                  <a:schemeClr val="tx1"/>
                </a:solidFill>
              </a:rPr>
              <a:t>a part in bringing about positive change in my school and wider community. </a:t>
            </a:r>
          </a:p>
          <a:p>
            <a:pPr marR="3386" indent="1693">
              <a:lnSpc>
                <a:spcPct val="110000"/>
              </a:lnSpc>
              <a:spcBef>
                <a:spcPts val="1000"/>
              </a:spcBef>
              <a:defRPr sz="1600" spc="-2">
                <a:solidFill>
                  <a:srgbClr val="C40C2D"/>
                </a:solidFill>
              </a:defRPr>
            </a:pPr>
            <a:r>
              <a:rPr b="1" dirty="0">
                <a:solidFill>
                  <a:schemeClr val="tx1"/>
                </a:solidFill>
              </a:rPr>
              <a:t>Physical wellbeing:</a:t>
            </a:r>
            <a:r>
              <a:rPr dirty="0"/>
              <a:t> </a:t>
            </a:r>
            <a:r>
              <a:rPr dirty="0">
                <a:solidFill>
                  <a:schemeClr val="tx1"/>
                </a:solidFill>
              </a:rPr>
              <a:t>I am developing my understanding of the human</a:t>
            </a:r>
            <a:br>
              <a:rPr dirty="0">
                <a:solidFill>
                  <a:schemeClr val="tx1"/>
                </a:solidFill>
              </a:rPr>
            </a:br>
            <a:r>
              <a:rPr dirty="0">
                <a:solidFill>
                  <a:schemeClr val="tx1"/>
                </a:solidFill>
              </a:rPr>
              <a:t>body and can use this knowledge to maintain and improve my wellbeing and health. </a:t>
            </a:r>
          </a:p>
          <a:p>
            <a:pPr>
              <a:spcBef>
                <a:spcPts val="2000"/>
              </a:spcBef>
              <a:defRPr sz="1800" b="1">
                <a:solidFill>
                  <a:srgbClr val="C40C2D"/>
                </a:solidFill>
              </a:defRPr>
            </a:pPr>
            <a:r>
              <a:rPr dirty="0"/>
              <a:t>Wales</a:t>
            </a:r>
          </a:p>
          <a:p>
            <a:pPr marR="3386" indent="1693">
              <a:lnSpc>
                <a:spcPct val="110000"/>
              </a:lnSpc>
              <a:spcBef>
                <a:spcPts val="1000"/>
              </a:spcBef>
              <a:defRPr sz="1600" spc="-2">
                <a:solidFill>
                  <a:srgbClr val="C40C2D"/>
                </a:solidFill>
              </a:defRPr>
            </a:pPr>
            <a:r>
              <a:rPr i="1" dirty="0"/>
              <a:t>Health and emotional well-being.</a:t>
            </a:r>
            <a:endParaRPr b="1" i="1" dirty="0"/>
          </a:p>
          <a:p>
            <a:pPr marR="3386" indent="1693">
              <a:lnSpc>
                <a:spcPct val="110000"/>
              </a:lnSpc>
              <a:spcBef>
                <a:spcPts val="1000"/>
              </a:spcBef>
              <a:defRPr sz="1600" b="1" spc="-2">
                <a:solidFill>
                  <a:srgbClr val="C40C2D"/>
                </a:solidFill>
              </a:defRPr>
            </a:pPr>
            <a:r>
              <a:rPr dirty="0">
                <a:solidFill>
                  <a:schemeClr val="tx1"/>
                </a:solidFill>
              </a:rPr>
              <a:t>Learner should be given opportunities to:</a:t>
            </a:r>
          </a:p>
          <a:p>
            <a:pPr marL="382693" marR="3386" indent="-254000">
              <a:spcBef>
                <a:spcPts val="1000"/>
              </a:spcBef>
              <a:buSzPct val="100000"/>
              <a:buChar char="•"/>
              <a:defRPr sz="1600" spc="-2">
                <a:solidFill>
                  <a:srgbClr val="C40C2D"/>
                </a:solidFill>
              </a:defRPr>
            </a:pPr>
            <a:r>
              <a:rPr dirty="0">
                <a:solidFill>
                  <a:schemeClr val="tx1"/>
                </a:solidFill>
              </a:rPr>
              <a:t>Understand the features and physical and emotional benefits of</a:t>
            </a:r>
            <a:br>
              <a:rPr dirty="0">
                <a:solidFill>
                  <a:schemeClr val="tx1"/>
                </a:solidFill>
              </a:rPr>
            </a:br>
            <a:r>
              <a:rPr dirty="0">
                <a:solidFill>
                  <a:schemeClr val="tx1"/>
                </a:solidFill>
              </a:rPr>
              <a:t>a healthy lifestyle, </a:t>
            </a:r>
            <a:r>
              <a:rPr i="1" dirty="0">
                <a:solidFill>
                  <a:schemeClr val="tx1"/>
                </a:solidFill>
              </a:rPr>
              <a:t>e.g. food and fitness.</a:t>
            </a:r>
          </a:p>
          <a:p>
            <a:pPr>
              <a:spcBef>
                <a:spcPts val="2000"/>
              </a:spcBef>
              <a:defRPr sz="1800" b="1">
                <a:solidFill>
                  <a:srgbClr val="C40C2D"/>
                </a:solidFill>
              </a:defRPr>
            </a:pPr>
            <a:r>
              <a:rPr dirty="0"/>
              <a:t>Northern Ireland</a:t>
            </a:r>
          </a:p>
          <a:p>
            <a:pPr marR="3386" indent="1693">
              <a:lnSpc>
                <a:spcPct val="110000"/>
              </a:lnSpc>
              <a:spcBef>
                <a:spcPts val="1000"/>
              </a:spcBef>
              <a:defRPr sz="1600" spc="-2">
                <a:solidFill>
                  <a:srgbClr val="C40C2D"/>
                </a:solidFill>
              </a:defRPr>
            </a:pPr>
            <a:r>
              <a:rPr i="1" dirty="0"/>
              <a:t>Mutual understanding in the local and wider community.</a:t>
            </a:r>
          </a:p>
          <a:p>
            <a:pPr marR="3386" indent="1693">
              <a:lnSpc>
                <a:spcPct val="110000"/>
              </a:lnSpc>
              <a:spcBef>
                <a:spcPts val="1000"/>
              </a:spcBef>
              <a:defRPr sz="1600" spc="-2">
                <a:solidFill>
                  <a:srgbClr val="C40C2D"/>
                </a:solidFill>
              </a:defRPr>
            </a:pPr>
            <a:r>
              <a:rPr b="1" dirty="0">
                <a:solidFill>
                  <a:schemeClr val="tx1"/>
                </a:solidFill>
              </a:rPr>
              <a:t>Pupils should develop knowledge, understanding and skills in:</a:t>
            </a:r>
            <a:r>
              <a:rPr dirty="0">
                <a:solidFill>
                  <a:schemeClr val="tx1"/>
                </a:solidFill>
              </a:rPr>
              <a:t> </a:t>
            </a:r>
          </a:p>
          <a:p>
            <a:pPr marL="382693" marR="3386" indent="-254000">
              <a:spcBef>
                <a:spcPts val="1000"/>
              </a:spcBef>
              <a:buSzPct val="100000"/>
              <a:buChar char="•"/>
              <a:defRPr sz="1600" spc="-2">
                <a:solidFill>
                  <a:srgbClr val="C40C2D"/>
                </a:solidFill>
              </a:defRPr>
            </a:pPr>
            <a:r>
              <a:rPr dirty="0">
                <a:solidFill>
                  <a:schemeClr val="tx1"/>
                </a:solidFill>
              </a:rPr>
              <a:t>Human rights and social responsibility</a:t>
            </a:r>
          </a:p>
        </p:txBody>
      </p:sp>
    </p:spTree>
    <p:extLst>
      <p:ext uri="{BB962C8B-B14F-4D97-AF65-F5344CB8AC3E}">
        <p14:creationId xmlns:p14="http://schemas.microsoft.com/office/powerpoint/2010/main" val="1172887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Image" descr="Image"/>
          <p:cNvPicPr>
            <a:picLocks noChangeAspect="1"/>
          </p:cNvPicPr>
          <p:nvPr/>
        </p:nvPicPr>
        <p:blipFill>
          <a:blip r:embed="rId3"/>
          <a:stretch>
            <a:fillRect/>
          </a:stretch>
        </p:blipFill>
        <p:spPr>
          <a:xfrm>
            <a:off x="-497320" y="670983"/>
            <a:ext cx="6333767" cy="9144001"/>
          </a:xfrm>
          <a:prstGeom prst="rect">
            <a:avLst/>
          </a:prstGeom>
          <a:ln w="12700">
            <a:miter lim="400000"/>
          </a:ln>
        </p:spPr>
      </p:pic>
      <p:pic>
        <p:nvPicPr>
          <p:cNvPr id="419" name="Image" descr="Image"/>
          <p:cNvPicPr>
            <a:picLocks noChangeAspect="1"/>
          </p:cNvPicPr>
          <p:nvPr/>
        </p:nvPicPr>
        <p:blipFill>
          <a:blip r:embed="rId4"/>
          <a:stretch>
            <a:fillRect/>
          </a:stretch>
        </p:blipFill>
        <p:spPr>
          <a:xfrm>
            <a:off x="14155463" y="8293099"/>
            <a:ext cx="1820393" cy="508002"/>
          </a:xfrm>
          <a:prstGeom prst="rect">
            <a:avLst/>
          </a:prstGeom>
          <a:ln w="12700">
            <a:miter lim="400000"/>
          </a:ln>
        </p:spPr>
      </p:pic>
      <p:pic>
        <p:nvPicPr>
          <p:cNvPr id="421" name="Image" descr="Image"/>
          <p:cNvPicPr>
            <a:picLocks noChangeAspect="1"/>
          </p:cNvPicPr>
          <p:nvPr/>
        </p:nvPicPr>
        <p:blipFill>
          <a:blip r:embed="rId5"/>
          <a:stretch>
            <a:fillRect/>
          </a:stretch>
        </p:blipFill>
        <p:spPr>
          <a:xfrm>
            <a:off x="11900916" y="-1592188"/>
            <a:ext cx="5394808" cy="6656642"/>
          </a:xfrm>
          <a:prstGeom prst="rect">
            <a:avLst/>
          </a:prstGeom>
          <a:ln w="12700">
            <a:miter lim="400000"/>
          </a:ln>
        </p:spPr>
      </p:pic>
      <p:sp>
        <p:nvSpPr>
          <p:cNvPr id="425" name="Circle"/>
          <p:cNvSpPr/>
          <p:nvPr/>
        </p:nvSpPr>
        <p:spPr>
          <a:xfrm>
            <a:off x="17882590" y="514773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0" name="Marketing campaign"/>
          <p:cNvSpPr txBox="1">
            <a:spLocks noGrp="1"/>
          </p:cNvSpPr>
          <p:nvPr>
            <p:ph type="title"/>
          </p:nvPr>
        </p:nvSpPr>
        <p:spPr>
          <a:xfrm>
            <a:off x="1046420" y="3985635"/>
            <a:ext cx="14168003" cy="707814"/>
          </a:xfrm>
          <a:prstGeom prst="rect">
            <a:avLst/>
          </a:prstGeom>
        </p:spPr>
        <p:txBody>
          <a:bodyPr/>
          <a:lstStyle/>
          <a:p>
            <a:r>
              <a:rPr lang="en-GB" dirty="0"/>
              <a:t>PSHE lesson</a:t>
            </a:r>
            <a:r>
              <a:rPr dirty="0"/>
              <a:t> </a:t>
            </a:r>
          </a:p>
        </p:txBody>
      </p:sp>
      <p:pic>
        <p:nvPicPr>
          <p:cNvPr id="15" name="Image" descr="Image"/>
          <p:cNvPicPr>
            <a:picLocks noChangeAspect="1"/>
          </p:cNvPicPr>
          <p:nvPr/>
        </p:nvPicPr>
        <p:blipFill rotWithShape="1">
          <a:blip r:embed="rId6"/>
          <a:srcRect r="54984"/>
          <a:stretch/>
        </p:blipFill>
        <p:spPr>
          <a:xfrm>
            <a:off x="1" y="8208433"/>
            <a:ext cx="1143000" cy="677334"/>
          </a:xfrm>
          <a:prstGeom prst="rect">
            <a:avLst/>
          </a:prstGeom>
          <a:ln w="12700">
            <a:miter lim="400000"/>
          </a:ln>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7647" y="1244275"/>
            <a:ext cx="12060673" cy="3623001"/>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43144726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87363"/>
            <a:ext cx="16256000" cy="1766887"/>
          </a:xfrm>
        </p:spPr>
        <p:txBody>
          <a:bodyPr>
            <a:normAutofit/>
          </a:bodyPr>
          <a:lstStyle/>
          <a:p>
            <a:r>
              <a:rPr lang="en-GB" dirty="0">
                <a:solidFill>
                  <a:schemeClr val="bg1"/>
                </a:solidFill>
              </a:rPr>
              <a:t>Ground rules </a:t>
            </a:r>
          </a:p>
        </p:txBody>
      </p:sp>
      <p:grpSp>
        <p:nvGrpSpPr>
          <p:cNvPr id="12" name="Group 11">
            <a:extLst>
              <a:ext uri="{FF2B5EF4-FFF2-40B4-BE49-F238E27FC236}">
                <a16:creationId xmlns:a16="http://schemas.microsoft.com/office/drawing/2014/main" id="{178FF2F8-59DE-9A46-9A1B-F1E042BBECBA}"/>
              </a:ext>
            </a:extLst>
          </p:cNvPr>
          <p:cNvGrpSpPr/>
          <p:nvPr/>
        </p:nvGrpSpPr>
        <p:grpSpPr>
          <a:xfrm>
            <a:off x="23926" y="1719753"/>
            <a:ext cx="3981839" cy="3284625"/>
            <a:chOff x="241464" y="1289814"/>
            <a:chExt cx="2986379" cy="2463469"/>
          </a:xfrm>
        </p:grpSpPr>
        <p:sp>
          <p:nvSpPr>
            <p:cNvPr id="8" name="Oval 7">
              <a:extLst>
                <a:ext uri="{FF2B5EF4-FFF2-40B4-BE49-F238E27FC236}">
                  <a16:creationId xmlns:a16="http://schemas.microsoft.com/office/drawing/2014/main" id="{6065FF0A-9FC7-9C4C-863A-15A038FE6A31}"/>
                </a:ext>
              </a:extLst>
            </p:cNvPr>
            <p:cNvSpPr/>
            <p:nvPr/>
          </p:nvSpPr>
          <p:spPr>
            <a:xfrm>
              <a:off x="502919" y="1289814"/>
              <a:ext cx="2463469" cy="2463469"/>
            </a:xfrm>
            <a:prstGeom prst="ellipse">
              <a:avLst/>
            </a:prstGeom>
            <a:solidFill>
              <a:schemeClr val="bg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10" name="Group 9">
              <a:extLst>
                <a:ext uri="{FF2B5EF4-FFF2-40B4-BE49-F238E27FC236}">
                  <a16:creationId xmlns:a16="http://schemas.microsoft.com/office/drawing/2014/main" id="{905100AD-A538-B441-BB60-FEDFDD8096E9}"/>
                </a:ext>
              </a:extLst>
            </p:cNvPr>
            <p:cNvGrpSpPr/>
            <p:nvPr/>
          </p:nvGrpSpPr>
          <p:grpSpPr>
            <a:xfrm>
              <a:off x="241464" y="1875354"/>
              <a:ext cx="2986379" cy="904033"/>
              <a:chOff x="576744" y="2129262"/>
              <a:chExt cx="2986379" cy="904033"/>
            </a:xfrm>
          </p:grpSpPr>
          <p:sp>
            <p:nvSpPr>
              <p:cNvPr id="3" name="Rectangle 2">
                <a:extLst>
                  <a:ext uri="{FF2B5EF4-FFF2-40B4-BE49-F238E27FC236}">
                    <a16:creationId xmlns:a16="http://schemas.microsoft.com/office/drawing/2014/main" id="{A8647526-3792-1E4D-8438-0CDC05616F71}"/>
                  </a:ext>
                </a:extLst>
              </p:cNvPr>
              <p:cNvSpPr/>
              <p:nvPr/>
            </p:nvSpPr>
            <p:spPr>
              <a:xfrm>
                <a:off x="576744" y="2594714"/>
                <a:ext cx="2986379" cy="438581"/>
              </a:xfrm>
              <a:prstGeom prst="rect">
                <a:avLst/>
              </a:prstGeom>
            </p:spPr>
            <p:txBody>
              <a:bodyPr wrap="square" anchor="ctr">
                <a:spAutoFit/>
              </a:bodyPr>
              <a:lstStyle/>
              <a:p>
                <a:pPr algn="ctr"/>
                <a:r>
                  <a:rPr lang="en-GB" sz="1600" dirty="0"/>
                  <a:t>Talk about</a:t>
                </a:r>
              </a:p>
              <a:p>
                <a:pPr algn="ctr"/>
                <a:r>
                  <a:rPr lang="en-GB" sz="1600" dirty="0"/>
                  <a:t>‘someone I know’</a:t>
                </a:r>
              </a:p>
            </p:txBody>
          </p:sp>
          <p:sp>
            <p:nvSpPr>
              <p:cNvPr id="9" name="Rectangle 8">
                <a:extLst>
                  <a:ext uri="{FF2B5EF4-FFF2-40B4-BE49-F238E27FC236}">
                    <a16:creationId xmlns:a16="http://schemas.microsoft.com/office/drawing/2014/main" id="{B425BA61-106E-334C-9669-474007F1C69F}"/>
                  </a:ext>
                </a:extLst>
              </p:cNvPr>
              <p:cNvSpPr/>
              <p:nvPr/>
            </p:nvSpPr>
            <p:spPr>
              <a:xfrm>
                <a:off x="1890236" y="2129262"/>
                <a:ext cx="267141" cy="253916"/>
              </a:xfrm>
              <a:prstGeom prst="rect">
                <a:avLst/>
              </a:prstGeom>
            </p:spPr>
            <p:txBody>
              <a:bodyPr wrap="none">
                <a:spAutoFit/>
              </a:bodyPr>
              <a:lstStyle/>
              <a:p>
                <a:r>
                  <a:rPr lang="en-GB" sz="1600" dirty="0">
                    <a:solidFill>
                      <a:srgbClr val="F0628E"/>
                    </a:solidFill>
                  </a:rPr>
                  <a:t>1.</a:t>
                </a:r>
                <a:endParaRPr lang="en-US" sz="1600" dirty="0"/>
              </a:p>
            </p:txBody>
          </p:sp>
        </p:grpSp>
      </p:grpSp>
      <p:sp>
        <p:nvSpPr>
          <p:cNvPr id="14" name="Oval 13">
            <a:extLst>
              <a:ext uri="{FF2B5EF4-FFF2-40B4-BE49-F238E27FC236}">
                <a16:creationId xmlns:a16="http://schemas.microsoft.com/office/drawing/2014/main" id="{A61EA193-30EA-A54D-887D-FF7681BC8DA6}"/>
              </a:ext>
            </a:extLst>
          </p:cNvPr>
          <p:cNvSpPr/>
          <p:nvPr/>
        </p:nvSpPr>
        <p:spPr>
          <a:xfrm>
            <a:off x="3393440" y="1719753"/>
            <a:ext cx="3284626" cy="3284625"/>
          </a:xfrm>
          <a:prstGeom prst="ellipse">
            <a:avLst/>
          </a:prstGeom>
          <a:solidFill>
            <a:srgbClr val="C1BDBE"/>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15" name="Group 14">
            <a:extLst>
              <a:ext uri="{FF2B5EF4-FFF2-40B4-BE49-F238E27FC236}">
                <a16:creationId xmlns:a16="http://schemas.microsoft.com/office/drawing/2014/main" id="{A6ABEA0D-8D29-154E-9FD4-88817917BED2}"/>
              </a:ext>
            </a:extLst>
          </p:cNvPr>
          <p:cNvGrpSpPr/>
          <p:nvPr/>
        </p:nvGrpSpPr>
        <p:grpSpPr>
          <a:xfrm>
            <a:off x="3044833" y="2500473"/>
            <a:ext cx="3981839" cy="1082267"/>
            <a:chOff x="576744" y="2129262"/>
            <a:chExt cx="2986379" cy="811700"/>
          </a:xfrm>
        </p:grpSpPr>
        <p:sp>
          <p:nvSpPr>
            <p:cNvPr id="16" name="Rectangle 15">
              <a:extLst>
                <a:ext uri="{FF2B5EF4-FFF2-40B4-BE49-F238E27FC236}">
                  <a16:creationId xmlns:a16="http://schemas.microsoft.com/office/drawing/2014/main" id="{0A275B36-66D8-DB4C-9576-FFE2151C1873}"/>
                </a:ext>
              </a:extLst>
            </p:cNvPr>
            <p:cNvSpPr/>
            <p:nvPr/>
          </p:nvSpPr>
          <p:spPr>
            <a:xfrm>
              <a:off x="576744" y="2687046"/>
              <a:ext cx="2986379" cy="253916"/>
            </a:xfrm>
            <a:prstGeom prst="rect">
              <a:avLst/>
            </a:prstGeom>
          </p:spPr>
          <p:txBody>
            <a:bodyPr wrap="square" anchor="ctr">
              <a:spAutoFit/>
            </a:bodyPr>
            <a:lstStyle/>
            <a:p>
              <a:pPr algn="ctr"/>
              <a:r>
                <a:rPr lang="en-GB" sz="1600" dirty="0"/>
                <a:t>Ask questions… </a:t>
              </a:r>
            </a:p>
          </p:txBody>
        </p:sp>
        <p:sp>
          <p:nvSpPr>
            <p:cNvPr id="17" name="Rectangle 16">
              <a:extLst>
                <a:ext uri="{FF2B5EF4-FFF2-40B4-BE49-F238E27FC236}">
                  <a16:creationId xmlns:a16="http://schemas.microsoft.com/office/drawing/2014/main" id="{EB84BD19-3C72-F746-B312-79A350CE8A91}"/>
                </a:ext>
              </a:extLst>
            </p:cNvPr>
            <p:cNvSpPr/>
            <p:nvPr/>
          </p:nvSpPr>
          <p:spPr>
            <a:xfrm>
              <a:off x="1890236" y="2129262"/>
              <a:ext cx="267141" cy="253915"/>
            </a:xfrm>
            <a:prstGeom prst="rect">
              <a:avLst/>
            </a:prstGeom>
          </p:spPr>
          <p:txBody>
            <a:bodyPr wrap="none">
              <a:spAutoFit/>
            </a:bodyPr>
            <a:lstStyle/>
            <a:p>
              <a:r>
                <a:rPr lang="en-GB" sz="1600" dirty="0">
                  <a:solidFill>
                    <a:srgbClr val="F0628E"/>
                  </a:solidFill>
                </a:rPr>
                <a:t>2.</a:t>
              </a:r>
              <a:endParaRPr lang="en-US" sz="1600" dirty="0"/>
            </a:p>
          </p:txBody>
        </p:sp>
      </p:grpSp>
      <p:sp>
        <p:nvSpPr>
          <p:cNvPr id="19" name="Oval 18">
            <a:extLst>
              <a:ext uri="{FF2B5EF4-FFF2-40B4-BE49-F238E27FC236}">
                <a16:creationId xmlns:a16="http://schemas.microsoft.com/office/drawing/2014/main" id="{3E4FA9EE-9095-B54C-AD54-F419A36B0C33}"/>
              </a:ext>
            </a:extLst>
          </p:cNvPr>
          <p:cNvSpPr/>
          <p:nvPr/>
        </p:nvSpPr>
        <p:spPr>
          <a:xfrm>
            <a:off x="6414346" y="1719753"/>
            <a:ext cx="3284626" cy="3284625"/>
          </a:xfrm>
          <a:prstGeom prst="ellipse">
            <a:avLst/>
          </a:prstGeom>
          <a:solidFill>
            <a:schemeClr val="bg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20" name="Group 19">
            <a:extLst>
              <a:ext uri="{FF2B5EF4-FFF2-40B4-BE49-F238E27FC236}">
                <a16:creationId xmlns:a16="http://schemas.microsoft.com/office/drawing/2014/main" id="{EE515268-3430-B044-B1B5-72229E8435C5}"/>
              </a:ext>
            </a:extLst>
          </p:cNvPr>
          <p:cNvGrpSpPr/>
          <p:nvPr/>
        </p:nvGrpSpPr>
        <p:grpSpPr>
          <a:xfrm>
            <a:off x="6065739" y="2500473"/>
            <a:ext cx="3981839" cy="1205377"/>
            <a:chOff x="576744" y="2129262"/>
            <a:chExt cx="2986379" cy="904033"/>
          </a:xfrm>
        </p:grpSpPr>
        <p:sp>
          <p:nvSpPr>
            <p:cNvPr id="21" name="Rectangle 20">
              <a:extLst>
                <a:ext uri="{FF2B5EF4-FFF2-40B4-BE49-F238E27FC236}">
                  <a16:creationId xmlns:a16="http://schemas.microsoft.com/office/drawing/2014/main" id="{77C1B6C4-8C0F-A744-83A9-9FD3253F38CD}"/>
                </a:ext>
              </a:extLst>
            </p:cNvPr>
            <p:cNvSpPr/>
            <p:nvPr/>
          </p:nvSpPr>
          <p:spPr>
            <a:xfrm>
              <a:off x="576744" y="2594714"/>
              <a:ext cx="2986379" cy="438581"/>
            </a:xfrm>
            <a:prstGeom prst="rect">
              <a:avLst/>
            </a:prstGeom>
          </p:spPr>
          <p:txBody>
            <a:bodyPr wrap="square" anchor="ctr">
              <a:spAutoFit/>
            </a:bodyPr>
            <a:lstStyle/>
            <a:p>
              <a:pPr algn="ctr"/>
              <a:r>
                <a:rPr lang="en-GB" sz="1600" dirty="0"/>
                <a:t>…but not </a:t>
              </a:r>
            </a:p>
            <a:p>
              <a:pPr algn="ctr"/>
              <a:r>
                <a:rPr lang="en-GB" sz="1600" dirty="0"/>
                <a:t>personal ones </a:t>
              </a:r>
            </a:p>
          </p:txBody>
        </p:sp>
        <p:sp>
          <p:nvSpPr>
            <p:cNvPr id="22" name="Rectangle 21">
              <a:extLst>
                <a:ext uri="{FF2B5EF4-FFF2-40B4-BE49-F238E27FC236}">
                  <a16:creationId xmlns:a16="http://schemas.microsoft.com/office/drawing/2014/main" id="{1C274B8A-1495-3240-932D-B51814C38B77}"/>
                </a:ext>
              </a:extLst>
            </p:cNvPr>
            <p:cNvSpPr/>
            <p:nvPr/>
          </p:nvSpPr>
          <p:spPr>
            <a:xfrm>
              <a:off x="1890236" y="2129262"/>
              <a:ext cx="267141" cy="253916"/>
            </a:xfrm>
            <a:prstGeom prst="rect">
              <a:avLst/>
            </a:prstGeom>
          </p:spPr>
          <p:txBody>
            <a:bodyPr wrap="none">
              <a:spAutoFit/>
            </a:bodyPr>
            <a:lstStyle/>
            <a:p>
              <a:r>
                <a:rPr lang="en-GB" sz="1600" dirty="0">
                  <a:solidFill>
                    <a:srgbClr val="F0628E"/>
                  </a:solidFill>
                </a:rPr>
                <a:t>3.</a:t>
              </a:r>
              <a:endParaRPr lang="en-US" sz="1600" dirty="0"/>
            </a:p>
          </p:txBody>
        </p:sp>
      </p:grpSp>
      <p:sp>
        <p:nvSpPr>
          <p:cNvPr id="24" name="Oval 23">
            <a:extLst>
              <a:ext uri="{FF2B5EF4-FFF2-40B4-BE49-F238E27FC236}">
                <a16:creationId xmlns:a16="http://schemas.microsoft.com/office/drawing/2014/main" id="{2826ADA9-BDA2-5B4E-AA8A-2E4B442982B5}"/>
              </a:ext>
            </a:extLst>
          </p:cNvPr>
          <p:cNvSpPr/>
          <p:nvPr/>
        </p:nvSpPr>
        <p:spPr>
          <a:xfrm>
            <a:off x="9435253" y="1719753"/>
            <a:ext cx="3284626" cy="3284625"/>
          </a:xfrm>
          <a:prstGeom prst="ellipse">
            <a:avLst/>
          </a:prstGeom>
          <a:solidFill>
            <a:schemeClr val="bg1">
              <a:lumMod val="75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25" name="Group 24">
            <a:extLst>
              <a:ext uri="{FF2B5EF4-FFF2-40B4-BE49-F238E27FC236}">
                <a16:creationId xmlns:a16="http://schemas.microsoft.com/office/drawing/2014/main" id="{A79352A8-9045-014B-BB89-8F6FAABE3ACD}"/>
              </a:ext>
            </a:extLst>
          </p:cNvPr>
          <p:cNvGrpSpPr/>
          <p:nvPr/>
        </p:nvGrpSpPr>
        <p:grpSpPr>
          <a:xfrm>
            <a:off x="9086646" y="2500473"/>
            <a:ext cx="3981839" cy="1205377"/>
            <a:chOff x="576744" y="2129262"/>
            <a:chExt cx="2986379" cy="904033"/>
          </a:xfrm>
        </p:grpSpPr>
        <p:sp>
          <p:nvSpPr>
            <p:cNvPr id="26" name="Rectangle 25">
              <a:extLst>
                <a:ext uri="{FF2B5EF4-FFF2-40B4-BE49-F238E27FC236}">
                  <a16:creationId xmlns:a16="http://schemas.microsoft.com/office/drawing/2014/main" id="{E37BC39B-2F91-F942-9639-3B8703417D12}"/>
                </a:ext>
              </a:extLst>
            </p:cNvPr>
            <p:cNvSpPr/>
            <p:nvPr/>
          </p:nvSpPr>
          <p:spPr>
            <a:xfrm>
              <a:off x="576744" y="2594714"/>
              <a:ext cx="2986379" cy="438581"/>
            </a:xfrm>
            <a:prstGeom prst="rect">
              <a:avLst/>
            </a:prstGeom>
          </p:spPr>
          <p:txBody>
            <a:bodyPr wrap="square" anchor="ctr">
              <a:spAutoFit/>
            </a:bodyPr>
            <a:lstStyle/>
            <a:p>
              <a:pPr algn="ctr"/>
              <a:r>
                <a:rPr lang="en-GB" sz="1600" spc="-67" dirty="0"/>
                <a:t>Comment on what is said, </a:t>
              </a:r>
            </a:p>
            <a:p>
              <a:pPr algn="ctr"/>
              <a:r>
                <a:rPr lang="en-GB" sz="1600" spc="-67" dirty="0"/>
                <a:t>not who has said it</a:t>
              </a:r>
            </a:p>
          </p:txBody>
        </p:sp>
        <p:sp>
          <p:nvSpPr>
            <p:cNvPr id="27" name="Rectangle 26">
              <a:extLst>
                <a:ext uri="{FF2B5EF4-FFF2-40B4-BE49-F238E27FC236}">
                  <a16:creationId xmlns:a16="http://schemas.microsoft.com/office/drawing/2014/main" id="{837E273B-6411-A14A-B9D3-A44E96EF962C}"/>
                </a:ext>
              </a:extLst>
            </p:cNvPr>
            <p:cNvSpPr/>
            <p:nvPr/>
          </p:nvSpPr>
          <p:spPr>
            <a:xfrm>
              <a:off x="1890236" y="2129262"/>
              <a:ext cx="267141" cy="253916"/>
            </a:xfrm>
            <a:prstGeom prst="rect">
              <a:avLst/>
            </a:prstGeom>
          </p:spPr>
          <p:txBody>
            <a:bodyPr wrap="none">
              <a:spAutoFit/>
            </a:bodyPr>
            <a:lstStyle/>
            <a:p>
              <a:r>
                <a:rPr lang="en-GB" sz="1600" dirty="0">
                  <a:solidFill>
                    <a:srgbClr val="F0628E"/>
                  </a:solidFill>
                </a:rPr>
                <a:t>4.</a:t>
              </a:r>
              <a:endParaRPr lang="en-US" sz="1600" dirty="0"/>
            </a:p>
          </p:txBody>
        </p:sp>
      </p:grpSp>
      <p:sp>
        <p:nvSpPr>
          <p:cNvPr id="29" name="Oval 28">
            <a:extLst>
              <a:ext uri="{FF2B5EF4-FFF2-40B4-BE49-F238E27FC236}">
                <a16:creationId xmlns:a16="http://schemas.microsoft.com/office/drawing/2014/main" id="{C6F944C1-C98C-7F46-BCD8-5C77D7CDDE46}"/>
              </a:ext>
            </a:extLst>
          </p:cNvPr>
          <p:cNvSpPr/>
          <p:nvPr/>
        </p:nvSpPr>
        <p:spPr>
          <a:xfrm>
            <a:off x="12456160" y="1719753"/>
            <a:ext cx="3284626" cy="3284625"/>
          </a:xfrm>
          <a:prstGeom prst="ellipse">
            <a:avLst/>
          </a:prstGeom>
          <a:solidFill>
            <a:schemeClr val="bg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30" name="Group 29">
            <a:extLst>
              <a:ext uri="{FF2B5EF4-FFF2-40B4-BE49-F238E27FC236}">
                <a16:creationId xmlns:a16="http://schemas.microsoft.com/office/drawing/2014/main" id="{C1852323-335E-BA42-BE67-9EA8975AD71E}"/>
              </a:ext>
            </a:extLst>
          </p:cNvPr>
          <p:cNvGrpSpPr/>
          <p:nvPr/>
        </p:nvGrpSpPr>
        <p:grpSpPr>
          <a:xfrm>
            <a:off x="12107553" y="2500473"/>
            <a:ext cx="3981839" cy="1205377"/>
            <a:chOff x="576744" y="2129262"/>
            <a:chExt cx="2986379" cy="904033"/>
          </a:xfrm>
        </p:grpSpPr>
        <p:sp>
          <p:nvSpPr>
            <p:cNvPr id="31" name="Rectangle 30">
              <a:extLst>
                <a:ext uri="{FF2B5EF4-FFF2-40B4-BE49-F238E27FC236}">
                  <a16:creationId xmlns:a16="http://schemas.microsoft.com/office/drawing/2014/main" id="{DE3C2641-5C60-0A43-9FAC-389DA6102F0F}"/>
                </a:ext>
              </a:extLst>
            </p:cNvPr>
            <p:cNvSpPr/>
            <p:nvPr/>
          </p:nvSpPr>
          <p:spPr>
            <a:xfrm>
              <a:off x="576744" y="2594714"/>
              <a:ext cx="2986379" cy="438581"/>
            </a:xfrm>
            <a:prstGeom prst="rect">
              <a:avLst/>
            </a:prstGeom>
          </p:spPr>
          <p:txBody>
            <a:bodyPr wrap="square" anchor="ctr">
              <a:spAutoFit/>
            </a:bodyPr>
            <a:lstStyle/>
            <a:p>
              <a:pPr algn="ctr"/>
              <a:r>
                <a:rPr lang="en-GB" sz="1600" dirty="0"/>
                <a:t>Let people speak </a:t>
              </a:r>
            </a:p>
            <a:p>
              <a:pPr algn="ctr"/>
              <a:r>
                <a:rPr lang="en-GB" sz="1600" dirty="0"/>
                <a:t>for themselves</a:t>
              </a:r>
            </a:p>
          </p:txBody>
        </p:sp>
        <p:sp>
          <p:nvSpPr>
            <p:cNvPr id="32" name="Rectangle 31">
              <a:extLst>
                <a:ext uri="{FF2B5EF4-FFF2-40B4-BE49-F238E27FC236}">
                  <a16:creationId xmlns:a16="http://schemas.microsoft.com/office/drawing/2014/main" id="{EC0BD201-85B3-7744-BFF8-32AF69490324}"/>
                </a:ext>
              </a:extLst>
            </p:cNvPr>
            <p:cNvSpPr/>
            <p:nvPr/>
          </p:nvSpPr>
          <p:spPr>
            <a:xfrm>
              <a:off x="1890236" y="2129262"/>
              <a:ext cx="267141" cy="253916"/>
            </a:xfrm>
            <a:prstGeom prst="rect">
              <a:avLst/>
            </a:prstGeom>
          </p:spPr>
          <p:txBody>
            <a:bodyPr wrap="none">
              <a:spAutoFit/>
            </a:bodyPr>
            <a:lstStyle/>
            <a:p>
              <a:r>
                <a:rPr lang="en-GB" sz="1600" dirty="0">
                  <a:solidFill>
                    <a:srgbClr val="F0628E"/>
                  </a:solidFill>
                </a:rPr>
                <a:t>5.</a:t>
              </a:r>
              <a:endParaRPr lang="en-US" sz="1600" dirty="0"/>
            </a:p>
          </p:txBody>
        </p:sp>
      </p:grpSp>
      <p:grpSp>
        <p:nvGrpSpPr>
          <p:cNvPr id="35" name="Group 34">
            <a:extLst>
              <a:ext uri="{FF2B5EF4-FFF2-40B4-BE49-F238E27FC236}">
                <a16:creationId xmlns:a16="http://schemas.microsoft.com/office/drawing/2014/main" id="{45861281-96AB-CC4B-AEB7-70ED6BA0A71E}"/>
              </a:ext>
            </a:extLst>
          </p:cNvPr>
          <p:cNvGrpSpPr/>
          <p:nvPr/>
        </p:nvGrpSpPr>
        <p:grpSpPr>
          <a:xfrm>
            <a:off x="23926" y="4510366"/>
            <a:ext cx="3981839" cy="3284625"/>
            <a:chOff x="241464" y="1289814"/>
            <a:chExt cx="2986379" cy="2463469"/>
          </a:xfrm>
        </p:grpSpPr>
        <p:sp>
          <p:nvSpPr>
            <p:cNvPr id="36" name="Oval 35">
              <a:extLst>
                <a:ext uri="{FF2B5EF4-FFF2-40B4-BE49-F238E27FC236}">
                  <a16:creationId xmlns:a16="http://schemas.microsoft.com/office/drawing/2014/main" id="{6CF1C4D5-6294-3C4D-86F6-C5F06C1D95F9}"/>
                </a:ext>
              </a:extLst>
            </p:cNvPr>
            <p:cNvSpPr/>
            <p:nvPr/>
          </p:nvSpPr>
          <p:spPr>
            <a:xfrm>
              <a:off x="502919" y="1289814"/>
              <a:ext cx="2463469" cy="2463469"/>
            </a:xfrm>
            <a:prstGeom prst="ellipse">
              <a:avLst/>
            </a:prstGeom>
            <a:solidFill>
              <a:schemeClr val="bg1">
                <a:lumMod val="75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37" name="Group 36">
              <a:extLst>
                <a:ext uri="{FF2B5EF4-FFF2-40B4-BE49-F238E27FC236}">
                  <a16:creationId xmlns:a16="http://schemas.microsoft.com/office/drawing/2014/main" id="{A9B67F8D-2789-B94E-ABC4-25C2D9DDE241}"/>
                </a:ext>
              </a:extLst>
            </p:cNvPr>
            <p:cNvGrpSpPr/>
            <p:nvPr/>
          </p:nvGrpSpPr>
          <p:grpSpPr>
            <a:xfrm>
              <a:off x="241464" y="1875354"/>
              <a:ext cx="2986379" cy="904033"/>
              <a:chOff x="576744" y="2129262"/>
              <a:chExt cx="2986379" cy="904033"/>
            </a:xfrm>
          </p:grpSpPr>
          <p:sp>
            <p:nvSpPr>
              <p:cNvPr id="38" name="Rectangle 37">
                <a:extLst>
                  <a:ext uri="{FF2B5EF4-FFF2-40B4-BE49-F238E27FC236}">
                    <a16:creationId xmlns:a16="http://schemas.microsoft.com/office/drawing/2014/main" id="{8C8E34C8-640F-1B42-9FBA-3AB3A7FCFB23}"/>
                  </a:ext>
                </a:extLst>
              </p:cNvPr>
              <p:cNvSpPr/>
              <p:nvPr/>
            </p:nvSpPr>
            <p:spPr>
              <a:xfrm>
                <a:off x="576744" y="2594714"/>
                <a:ext cx="2986379" cy="438581"/>
              </a:xfrm>
              <a:prstGeom prst="rect">
                <a:avLst/>
              </a:prstGeom>
            </p:spPr>
            <p:txBody>
              <a:bodyPr wrap="square" anchor="ctr">
                <a:spAutoFit/>
              </a:bodyPr>
              <a:lstStyle/>
              <a:p>
                <a:pPr algn="ctr"/>
                <a:r>
                  <a:rPr lang="en-GB" sz="1600" dirty="0"/>
                  <a:t>Keep the conversation </a:t>
                </a:r>
              </a:p>
              <a:p>
                <a:pPr algn="ctr"/>
                <a:r>
                  <a:rPr lang="en-GB" sz="1600" dirty="0"/>
                  <a:t>in the room</a:t>
                </a:r>
              </a:p>
            </p:txBody>
          </p:sp>
          <p:sp>
            <p:nvSpPr>
              <p:cNvPr id="39" name="Rectangle 38">
                <a:extLst>
                  <a:ext uri="{FF2B5EF4-FFF2-40B4-BE49-F238E27FC236}">
                    <a16:creationId xmlns:a16="http://schemas.microsoft.com/office/drawing/2014/main" id="{9DCCB70F-5F83-0E43-A2F6-7596C4969A0F}"/>
                  </a:ext>
                </a:extLst>
              </p:cNvPr>
              <p:cNvSpPr/>
              <p:nvPr/>
            </p:nvSpPr>
            <p:spPr>
              <a:xfrm>
                <a:off x="1890236" y="2129262"/>
                <a:ext cx="267141" cy="253916"/>
              </a:xfrm>
              <a:prstGeom prst="rect">
                <a:avLst/>
              </a:prstGeom>
            </p:spPr>
            <p:txBody>
              <a:bodyPr wrap="none">
                <a:spAutoFit/>
              </a:bodyPr>
              <a:lstStyle/>
              <a:p>
                <a:r>
                  <a:rPr lang="en-GB" sz="1600" dirty="0">
                    <a:solidFill>
                      <a:srgbClr val="F0628E"/>
                    </a:solidFill>
                  </a:rPr>
                  <a:t>6.</a:t>
                </a:r>
                <a:endParaRPr lang="en-US" sz="1600" dirty="0"/>
              </a:p>
            </p:txBody>
          </p:sp>
        </p:grpSp>
      </p:grpSp>
      <p:sp>
        <p:nvSpPr>
          <p:cNvPr id="41" name="Oval 40">
            <a:extLst>
              <a:ext uri="{FF2B5EF4-FFF2-40B4-BE49-F238E27FC236}">
                <a16:creationId xmlns:a16="http://schemas.microsoft.com/office/drawing/2014/main" id="{8288D6F8-E337-CE44-A6A3-644CDC3ECB51}"/>
              </a:ext>
            </a:extLst>
          </p:cNvPr>
          <p:cNvSpPr/>
          <p:nvPr/>
        </p:nvSpPr>
        <p:spPr>
          <a:xfrm>
            <a:off x="3393440" y="4510366"/>
            <a:ext cx="3284626" cy="3284625"/>
          </a:xfrm>
          <a:prstGeom prst="ellipse">
            <a:avLst/>
          </a:prstGeom>
          <a:solidFill>
            <a:schemeClr val="bg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42" name="Group 41">
            <a:extLst>
              <a:ext uri="{FF2B5EF4-FFF2-40B4-BE49-F238E27FC236}">
                <a16:creationId xmlns:a16="http://schemas.microsoft.com/office/drawing/2014/main" id="{B447C08D-567E-F847-8FA6-8FD5C6CD3F3A}"/>
              </a:ext>
            </a:extLst>
          </p:cNvPr>
          <p:cNvGrpSpPr/>
          <p:nvPr/>
        </p:nvGrpSpPr>
        <p:grpSpPr>
          <a:xfrm>
            <a:off x="3044833" y="5291086"/>
            <a:ext cx="3981839" cy="1082267"/>
            <a:chOff x="576744" y="2129262"/>
            <a:chExt cx="2986379" cy="811700"/>
          </a:xfrm>
        </p:grpSpPr>
        <p:sp>
          <p:nvSpPr>
            <p:cNvPr id="43" name="Rectangle 42">
              <a:extLst>
                <a:ext uri="{FF2B5EF4-FFF2-40B4-BE49-F238E27FC236}">
                  <a16:creationId xmlns:a16="http://schemas.microsoft.com/office/drawing/2014/main" id="{1724129E-6AA9-004A-A9B1-843C2728A131}"/>
                </a:ext>
              </a:extLst>
            </p:cNvPr>
            <p:cNvSpPr/>
            <p:nvPr/>
          </p:nvSpPr>
          <p:spPr>
            <a:xfrm>
              <a:off x="576744" y="2687046"/>
              <a:ext cx="2986379" cy="253916"/>
            </a:xfrm>
            <a:prstGeom prst="rect">
              <a:avLst/>
            </a:prstGeom>
          </p:spPr>
          <p:txBody>
            <a:bodyPr wrap="square" anchor="ctr">
              <a:spAutoFit/>
            </a:bodyPr>
            <a:lstStyle/>
            <a:p>
              <a:pPr algn="ctr"/>
              <a:r>
                <a:rPr lang="en-GB" sz="1600" dirty="0"/>
                <a:t>Respect others </a:t>
              </a:r>
            </a:p>
          </p:txBody>
        </p:sp>
        <p:sp>
          <p:nvSpPr>
            <p:cNvPr id="44" name="Rectangle 43">
              <a:extLst>
                <a:ext uri="{FF2B5EF4-FFF2-40B4-BE49-F238E27FC236}">
                  <a16:creationId xmlns:a16="http://schemas.microsoft.com/office/drawing/2014/main" id="{E8056E8A-067A-CB49-B83B-A7A351B2948D}"/>
                </a:ext>
              </a:extLst>
            </p:cNvPr>
            <p:cNvSpPr/>
            <p:nvPr/>
          </p:nvSpPr>
          <p:spPr>
            <a:xfrm>
              <a:off x="1890236" y="2129262"/>
              <a:ext cx="267141" cy="253915"/>
            </a:xfrm>
            <a:prstGeom prst="rect">
              <a:avLst/>
            </a:prstGeom>
          </p:spPr>
          <p:txBody>
            <a:bodyPr wrap="none">
              <a:spAutoFit/>
            </a:bodyPr>
            <a:lstStyle/>
            <a:p>
              <a:r>
                <a:rPr lang="en-GB" sz="1600" dirty="0">
                  <a:solidFill>
                    <a:srgbClr val="F0628E"/>
                  </a:solidFill>
                </a:rPr>
                <a:t>7.</a:t>
              </a:r>
              <a:endParaRPr lang="en-US" sz="1600" dirty="0"/>
            </a:p>
          </p:txBody>
        </p:sp>
      </p:grpSp>
      <p:grpSp>
        <p:nvGrpSpPr>
          <p:cNvPr id="45" name="Group 44">
            <a:extLst>
              <a:ext uri="{FF2B5EF4-FFF2-40B4-BE49-F238E27FC236}">
                <a16:creationId xmlns:a16="http://schemas.microsoft.com/office/drawing/2014/main" id="{CDE4D5BC-A9AC-6A45-90CB-087133A5908B}"/>
              </a:ext>
            </a:extLst>
          </p:cNvPr>
          <p:cNvGrpSpPr/>
          <p:nvPr/>
        </p:nvGrpSpPr>
        <p:grpSpPr>
          <a:xfrm>
            <a:off x="6065739" y="4510366"/>
            <a:ext cx="3981839" cy="3284625"/>
            <a:chOff x="241464" y="1289814"/>
            <a:chExt cx="2986379" cy="2463469"/>
          </a:xfrm>
        </p:grpSpPr>
        <p:sp>
          <p:nvSpPr>
            <p:cNvPr id="46" name="Oval 45">
              <a:extLst>
                <a:ext uri="{FF2B5EF4-FFF2-40B4-BE49-F238E27FC236}">
                  <a16:creationId xmlns:a16="http://schemas.microsoft.com/office/drawing/2014/main" id="{38D927D4-C3E7-7942-A801-772785200D55}"/>
                </a:ext>
              </a:extLst>
            </p:cNvPr>
            <p:cNvSpPr/>
            <p:nvPr/>
          </p:nvSpPr>
          <p:spPr>
            <a:xfrm>
              <a:off x="502919" y="1289814"/>
              <a:ext cx="2463469" cy="2463469"/>
            </a:xfrm>
            <a:prstGeom prst="ellipse">
              <a:avLst/>
            </a:prstGeom>
            <a:solidFill>
              <a:schemeClr val="bg1">
                <a:lumMod val="75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47" name="Group 46">
              <a:extLst>
                <a:ext uri="{FF2B5EF4-FFF2-40B4-BE49-F238E27FC236}">
                  <a16:creationId xmlns:a16="http://schemas.microsoft.com/office/drawing/2014/main" id="{C5D7C104-380C-3D4E-91D8-AD34C5C63DD6}"/>
                </a:ext>
              </a:extLst>
            </p:cNvPr>
            <p:cNvGrpSpPr/>
            <p:nvPr/>
          </p:nvGrpSpPr>
          <p:grpSpPr>
            <a:xfrm>
              <a:off x="241464" y="1875354"/>
              <a:ext cx="2986379" cy="811700"/>
              <a:chOff x="576744" y="2129262"/>
              <a:chExt cx="2986379" cy="811700"/>
            </a:xfrm>
          </p:grpSpPr>
          <p:sp>
            <p:nvSpPr>
              <p:cNvPr id="48" name="Rectangle 47">
                <a:extLst>
                  <a:ext uri="{FF2B5EF4-FFF2-40B4-BE49-F238E27FC236}">
                    <a16:creationId xmlns:a16="http://schemas.microsoft.com/office/drawing/2014/main" id="{8747E22C-0E25-504B-9106-42D493914C3B}"/>
                  </a:ext>
                </a:extLst>
              </p:cNvPr>
              <p:cNvSpPr/>
              <p:nvPr/>
            </p:nvSpPr>
            <p:spPr>
              <a:xfrm>
                <a:off x="576744" y="2687046"/>
                <a:ext cx="2986379" cy="253916"/>
              </a:xfrm>
              <a:prstGeom prst="rect">
                <a:avLst/>
              </a:prstGeom>
            </p:spPr>
            <p:txBody>
              <a:bodyPr wrap="square" anchor="ctr">
                <a:spAutoFit/>
              </a:bodyPr>
              <a:lstStyle/>
              <a:p>
                <a:pPr algn="ctr"/>
                <a:r>
                  <a:rPr lang="en-GB" sz="1600" dirty="0"/>
                  <a:t>It’s ok to pass  </a:t>
                </a:r>
              </a:p>
            </p:txBody>
          </p:sp>
          <p:sp>
            <p:nvSpPr>
              <p:cNvPr id="49" name="Rectangle 48">
                <a:extLst>
                  <a:ext uri="{FF2B5EF4-FFF2-40B4-BE49-F238E27FC236}">
                    <a16:creationId xmlns:a16="http://schemas.microsoft.com/office/drawing/2014/main" id="{F25D68CF-0199-954C-A0AB-9B2C60DE6938}"/>
                  </a:ext>
                </a:extLst>
              </p:cNvPr>
              <p:cNvSpPr/>
              <p:nvPr/>
            </p:nvSpPr>
            <p:spPr>
              <a:xfrm>
                <a:off x="1890236" y="2129262"/>
                <a:ext cx="267141" cy="253915"/>
              </a:xfrm>
              <a:prstGeom prst="rect">
                <a:avLst/>
              </a:prstGeom>
            </p:spPr>
            <p:txBody>
              <a:bodyPr wrap="none">
                <a:spAutoFit/>
              </a:bodyPr>
              <a:lstStyle/>
              <a:p>
                <a:r>
                  <a:rPr lang="en-GB" sz="1600" dirty="0">
                    <a:solidFill>
                      <a:srgbClr val="F0628E"/>
                    </a:solidFill>
                  </a:rPr>
                  <a:t>8.</a:t>
                </a:r>
                <a:endParaRPr lang="en-US" sz="1600" dirty="0"/>
              </a:p>
            </p:txBody>
          </p:sp>
        </p:grpSp>
      </p:grpSp>
      <p:sp>
        <p:nvSpPr>
          <p:cNvPr id="51" name="Oval 50">
            <a:extLst>
              <a:ext uri="{FF2B5EF4-FFF2-40B4-BE49-F238E27FC236}">
                <a16:creationId xmlns:a16="http://schemas.microsoft.com/office/drawing/2014/main" id="{0DF0FA62-3A64-1441-AC15-BE1D40B2FB59}"/>
              </a:ext>
            </a:extLst>
          </p:cNvPr>
          <p:cNvSpPr/>
          <p:nvPr/>
        </p:nvSpPr>
        <p:spPr>
          <a:xfrm>
            <a:off x="9435253" y="4510366"/>
            <a:ext cx="3284626" cy="3284625"/>
          </a:xfrm>
          <a:prstGeom prst="ellipse">
            <a:avLst/>
          </a:prstGeom>
          <a:solidFill>
            <a:schemeClr val="bg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52" name="Group 51">
            <a:extLst>
              <a:ext uri="{FF2B5EF4-FFF2-40B4-BE49-F238E27FC236}">
                <a16:creationId xmlns:a16="http://schemas.microsoft.com/office/drawing/2014/main" id="{E372E542-D907-174E-8F32-538DCE06580C}"/>
              </a:ext>
            </a:extLst>
          </p:cNvPr>
          <p:cNvGrpSpPr/>
          <p:nvPr/>
        </p:nvGrpSpPr>
        <p:grpSpPr>
          <a:xfrm>
            <a:off x="9086646" y="5291086"/>
            <a:ext cx="3981839" cy="1082267"/>
            <a:chOff x="576744" y="2129262"/>
            <a:chExt cx="2986379" cy="811700"/>
          </a:xfrm>
        </p:grpSpPr>
        <p:sp>
          <p:nvSpPr>
            <p:cNvPr id="53" name="Rectangle 52">
              <a:extLst>
                <a:ext uri="{FF2B5EF4-FFF2-40B4-BE49-F238E27FC236}">
                  <a16:creationId xmlns:a16="http://schemas.microsoft.com/office/drawing/2014/main" id="{6D913F61-14F1-DB46-873C-951BEA9C8E3D}"/>
                </a:ext>
              </a:extLst>
            </p:cNvPr>
            <p:cNvSpPr/>
            <p:nvPr/>
          </p:nvSpPr>
          <p:spPr>
            <a:xfrm>
              <a:off x="576744" y="2687046"/>
              <a:ext cx="2986379" cy="253916"/>
            </a:xfrm>
            <a:prstGeom prst="rect">
              <a:avLst/>
            </a:prstGeom>
          </p:spPr>
          <p:txBody>
            <a:bodyPr wrap="square" anchor="ctr">
              <a:spAutoFit/>
            </a:bodyPr>
            <a:lstStyle/>
            <a:p>
              <a:pPr algn="ctr"/>
              <a:r>
                <a:rPr lang="en-GB" sz="1600" dirty="0"/>
                <a:t>Listen</a:t>
              </a:r>
            </a:p>
          </p:txBody>
        </p:sp>
        <p:sp>
          <p:nvSpPr>
            <p:cNvPr id="54" name="Rectangle 53">
              <a:extLst>
                <a:ext uri="{FF2B5EF4-FFF2-40B4-BE49-F238E27FC236}">
                  <a16:creationId xmlns:a16="http://schemas.microsoft.com/office/drawing/2014/main" id="{E2B3B5CE-BCBF-FA4B-9C76-C57E8C8E19F5}"/>
                </a:ext>
              </a:extLst>
            </p:cNvPr>
            <p:cNvSpPr/>
            <p:nvPr/>
          </p:nvSpPr>
          <p:spPr>
            <a:xfrm>
              <a:off x="1890236" y="2129262"/>
              <a:ext cx="267141" cy="253915"/>
            </a:xfrm>
            <a:prstGeom prst="rect">
              <a:avLst/>
            </a:prstGeom>
          </p:spPr>
          <p:txBody>
            <a:bodyPr wrap="none">
              <a:spAutoFit/>
            </a:bodyPr>
            <a:lstStyle/>
            <a:p>
              <a:r>
                <a:rPr lang="en-GB" sz="1600" dirty="0">
                  <a:solidFill>
                    <a:srgbClr val="F0628E"/>
                  </a:solidFill>
                </a:rPr>
                <a:t>9.</a:t>
              </a:r>
              <a:endParaRPr lang="en-US" sz="1600" dirty="0"/>
            </a:p>
          </p:txBody>
        </p:sp>
      </p:grpSp>
      <p:grpSp>
        <p:nvGrpSpPr>
          <p:cNvPr id="55" name="Group 54">
            <a:extLst>
              <a:ext uri="{FF2B5EF4-FFF2-40B4-BE49-F238E27FC236}">
                <a16:creationId xmlns:a16="http://schemas.microsoft.com/office/drawing/2014/main" id="{23DA0331-6D6C-C14B-9148-366596732F94}"/>
              </a:ext>
            </a:extLst>
          </p:cNvPr>
          <p:cNvGrpSpPr/>
          <p:nvPr/>
        </p:nvGrpSpPr>
        <p:grpSpPr>
          <a:xfrm>
            <a:off x="12107553" y="4510366"/>
            <a:ext cx="3981839" cy="3284625"/>
            <a:chOff x="241464" y="1289814"/>
            <a:chExt cx="2986379" cy="2463469"/>
          </a:xfrm>
        </p:grpSpPr>
        <p:sp>
          <p:nvSpPr>
            <p:cNvPr id="56" name="Oval 55">
              <a:extLst>
                <a:ext uri="{FF2B5EF4-FFF2-40B4-BE49-F238E27FC236}">
                  <a16:creationId xmlns:a16="http://schemas.microsoft.com/office/drawing/2014/main" id="{6BB9FD91-BACB-7B4D-8AA2-8DD6A736065A}"/>
                </a:ext>
              </a:extLst>
            </p:cNvPr>
            <p:cNvSpPr/>
            <p:nvPr/>
          </p:nvSpPr>
          <p:spPr>
            <a:xfrm>
              <a:off x="502919" y="1289814"/>
              <a:ext cx="2463469" cy="2463469"/>
            </a:xfrm>
            <a:prstGeom prst="ellipse">
              <a:avLst/>
            </a:prstGeom>
            <a:solidFill>
              <a:schemeClr val="bg1">
                <a:lumMod val="75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6B8CA"/>
                </a:solidFill>
              </a:endParaRPr>
            </a:p>
          </p:txBody>
        </p:sp>
        <p:grpSp>
          <p:nvGrpSpPr>
            <p:cNvPr id="57" name="Group 56">
              <a:extLst>
                <a:ext uri="{FF2B5EF4-FFF2-40B4-BE49-F238E27FC236}">
                  <a16:creationId xmlns:a16="http://schemas.microsoft.com/office/drawing/2014/main" id="{1BD8B401-9BDA-7241-AB85-B9203A5BC409}"/>
                </a:ext>
              </a:extLst>
            </p:cNvPr>
            <p:cNvGrpSpPr/>
            <p:nvPr/>
          </p:nvGrpSpPr>
          <p:grpSpPr>
            <a:xfrm>
              <a:off x="241464" y="1875354"/>
              <a:ext cx="2986379" cy="811700"/>
              <a:chOff x="576744" y="2129262"/>
              <a:chExt cx="2986379" cy="811700"/>
            </a:xfrm>
          </p:grpSpPr>
          <p:sp>
            <p:nvSpPr>
              <p:cNvPr id="58" name="Rectangle 57">
                <a:extLst>
                  <a:ext uri="{FF2B5EF4-FFF2-40B4-BE49-F238E27FC236}">
                    <a16:creationId xmlns:a16="http://schemas.microsoft.com/office/drawing/2014/main" id="{AD72CD1F-FE01-D442-9CE5-0A4CB27DB76E}"/>
                  </a:ext>
                </a:extLst>
              </p:cNvPr>
              <p:cNvSpPr/>
              <p:nvPr/>
            </p:nvSpPr>
            <p:spPr>
              <a:xfrm>
                <a:off x="576744" y="2687046"/>
                <a:ext cx="2986379" cy="253916"/>
              </a:xfrm>
              <a:prstGeom prst="rect">
                <a:avLst/>
              </a:prstGeom>
            </p:spPr>
            <p:txBody>
              <a:bodyPr wrap="square" anchor="ctr">
                <a:spAutoFit/>
              </a:bodyPr>
              <a:lstStyle/>
              <a:p>
                <a:pPr algn="ctr"/>
                <a:r>
                  <a:rPr lang="en-GB" sz="1600" dirty="0"/>
                  <a:t>Ask for help </a:t>
                </a:r>
              </a:p>
            </p:txBody>
          </p:sp>
          <p:sp>
            <p:nvSpPr>
              <p:cNvPr id="59" name="Rectangle 58">
                <a:extLst>
                  <a:ext uri="{FF2B5EF4-FFF2-40B4-BE49-F238E27FC236}">
                    <a16:creationId xmlns:a16="http://schemas.microsoft.com/office/drawing/2014/main" id="{245AAB5D-6711-4348-8CC5-C6553CC52C38}"/>
                  </a:ext>
                </a:extLst>
              </p:cNvPr>
              <p:cNvSpPr/>
              <p:nvPr/>
            </p:nvSpPr>
            <p:spPr>
              <a:xfrm>
                <a:off x="1952191" y="2129262"/>
                <a:ext cx="352500" cy="253915"/>
              </a:xfrm>
              <a:prstGeom prst="rect">
                <a:avLst/>
              </a:prstGeom>
            </p:spPr>
            <p:txBody>
              <a:bodyPr wrap="none">
                <a:spAutoFit/>
              </a:bodyPr>
              <a:lstStyle/>
              <a:p>
                <a:pPr algn="ctr"/>
                <a:r>
                  <a:rPr lang="en-GB" sz="1600" dirty="0">
                    <a:solidFill>
                      <a:srgbClr val="F0628E"/>
                    </a:solidFill>
                  </a:rPr>
                  <a:t>10.</a:t>
                </a:r>
                <a:endParaRPr lang="en-US" sz="1600" dirty="0"/>
              </a:p>
            </p:txBody>
          </p:sp>
        </p:grpSp>
      </p:grpSp>
    </p:spTree>
    <p:extLst>
      <p:ext uri="{BB962C8B-B14F-4D97-AF65-F5344CB8AC3E}">
        <p14:creationId xmlns:p14="http://schemas.microsoft.com/office/powerpoint/2010/main" val="57097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par>
                                <p:cTn id="21" presetID="9"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dissolve">
                                      <p:cBhvr>
                                        <p:cTn id="28" dur="500"/>
                                        <p:tgtEl>
                                          <p:spTgt spid="24"/>
                                        </p:tgtEl>
                                      </p:cBhvr>
                                    </p:animEffect>
                                  </p:childTnLst>
                                </p:cTn>
                              </p:par>
                              <p:par>
                                <p:cTn id="29" presetID="9"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dissolve">
                                      <p:cBhvr>
                                        <p:cTn id="36" dur="500"/>
                                        <p:tgtEl>
                                          <p:spTgt spid="29"/>
                                        </p:tgtEl>
                                      </p:cBhvr>
                                    </p:animEffect>
                                  </p:childTnLst>
                                </p:cTn>
                              </p:par>
                              <p:par>
                                <p:cTn id="37" presetID="9"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dissolv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dissolve">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dissolve">
                                      <p:cBhvr>
                                        <p:cTn id="49" dur="500"/>
                                        <p:tgtEl>
                                          <p:spTgt spid="41"/>
                                        </p:tgtEl>
                                      </p:cBhvr>
                                    </p:animEffect>
                                  </p:childTnLst>
                                </p:cTn>
                              </p:par>
                              <p:par>
                                <p:cTn id="50" presetID="9" presetClass="entr" presetSubtype="0"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dissolve">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dissolve">
                                      <p:cBhvr>
                                        <p:cTn id="57" dur="500"/>
                                        <p:tgtEl>
                                          <p:spTgt spid="4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dissolve">
                                      <p:cBhvr>
                                        <p:cTn id="62" dur="500"/>
                                        <p:tgtEl>
                                          <p:spTgt spid="5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dissolve">
                                      <p:cBhvr>
                                        <p:cTn id="65" dur="500"/>
                                        <p:tgtEl>
                                          <p:spTgt spid="51"/>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dissolve">
                                      <p:cBhvr>
                                        <p:cTn id="7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P spid="24" grpId="0" animBg="1"/>
      <p:bldP spid="29" grpId="0" animBg="1"/>
      <p:bldP spid="41" grpId="0" animBg="1"/>
      <p:bldP spid="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p:cNvSpPr/>
          <p:nvPr/>
        </p:nvSpPr>
        <p:spPr>
          <a:xfrm>
            <a:off x="616576" y="1743299"/>
            <a:ext cx="6406946" cy="3843665"/>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2" name="Title 1"/>
          <p:cNvSpPr>
            <a:spLocks noGrp="1"/>
          </p:cNvSpPr>
          <p:nvPr>
            <p:ph type="title" idx="4294967295"/>
          </p:nvPr>
        </p:nvSpPr>
        <p:spPr>
          <a:xfrm>
            <a:off x="825230" y="2438400"/>
            <a:ext cx="5989638" cy="2133600"/>
          </a:xfrm>
        </p:spPr>
        <p:txBody>
          <a:bodyPr>
            <a:noAutofit/>
          </a:bodyPr>
          <a:lstStyle/>
          <a:p>
            <a:r>
              <a:rPr lang="en-GB" sz="6000" dirty="0">
                <a:solidFill>
                  <a:srgbClr val="C40C2D"/>
                </a:solidFill>
                <a:latin typeface="+mj-lt"/>
                <a:cs typeface="+mj-cs"/>
              </a:rPr>
              <a:t>When</a:t>
            </a:r>
            <a:r>
              <a:rPr lang="en-GB" sz="6000" dirty="0"/>
              <a:t> </a:t>
            </a:r>
            <a:r>
              <a:rPr lang="en-GB" sz="6000" dirty="0">
                <a:solidFill>
                  <a:srgbClr val="C40C2D"/>
                </a:solidFill>
                <a:latin typeface="+mj-lt"/>
                <a:cs typeface="+mj-cs"/>
              </a:rPr>
              <a:t>did you last help someone?</a:t>
            </a:r>
          </a:p>
        </p:txBody>
      </p:sp>
      <p:pic>
        <p:nvPicPr>
          <p:cNvPr id="9" name="Picture 8"/>
          <p:cNvPicPr>
            <a:picLocks noChangeAspect="1"/>
          </p:cNvPicPr>
          <p:nvPr/>
        </p:nvPicPr>
        <p:blipFill>
          <a:blip r:embed="rId3"/>
          <a:stretch>
            <a:fillRect/>
          </a:stretch>
        </p:blipFill>
        <p:spPr>
          <a:xfrm>
            <a:off x="7640098" y="1743299"/>
            <a:ext cx="7498303" cy="56574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06646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p:cNvSpPr/>
          <p:nvPr/>
        </p:nvSpPr>
        <p:spPr>
          <a:xfrm>
            <a:off x="874173" y="1642735"/>
            <a:ext cx="6406946" cy="1837288"/>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2" name="Title 1"/>
          <p:cNvSpPr>
            <a:spLocks noGrp="1"/>
          </p:cNvSpPr>
          <p:nvPr>
            <p:ph type="title" idx="4294967295"/>
          </p:nvPr>
        </p:nvSpPr>
        <p:spPr>
          <a:xfrm>
            <a:off x="943819" y="1642735"/>
            <a:ext cx="6337300" cy="2133600"/>
          </a:xfrm>
        </p:spPr>
        <p:txBody>
          <a:bodyPr>
            <a:normAutofit/>
          </a:bodyPr>
          <a:lstStyle/>
          <a:p>
            <a:r>
              <a:rPr lang="en-GB" sz="6000" dirty="0">
                <a:solidFill>
                  <a:srgbClr val="C40C2D"/>
                </a:solidFill>
                <a:latin typeface="+mj-lt"/>
                <a:cs typeface="+mj-cs"/>
              </a:rPr>
              <a:t>How can we </a:t>
            </a:r>
            <a:br>
              <a:rPr lang="en-GB" sz="6000" dirty="0">
                <a:solidFill>
                  <a:srgbClr val="C40C2D"/>
                </a:solidFill>
                <a:latin typeface="+mj-lt"/>
                <a:cs typeface="+mj-cs"/>
              </a:rPr>
            </a:br>
            <a:r>
              <a:rPr lang="en-GB" sz="6000" dirty="0">
                <a:solidFill>
                  <a:srgbClr val="C40C2D"/>
                </a:solidFill>
                <a:latin typeface="+mj-lt"/>
                <a:cs typeface="+mj-cs"/>
              </a:rPr>
              <a:t>help others?</a:t>
            </a:r>
          </a:p>
        </p:txBody>
      </p:sp>
      <p:pic>
        <p:nvPicPr>
          <p:cNvPr id="8" name="Picture 7"/>
          <p:cNvPicPr>
            <a:picLocks noChangeAspect="1"/>
          </p:cNvPicPr>
          <p:nvPr/>
        </p:nvPicPr>
        <p:blipFill>
          <a:blip r:embed="rId3"/>
          <a:stretch>
            <a:fillRect/>
          </a:stretch>
        </p:blipFill>
        <p:spPr>
          <a:xfrm>
            <a:off x="8224937" y="1642735"/>
            <a:ext cx="6363196" cy="56574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4" name="Group 3"/>
          <p:cNvGrpSpPr/>
          <p:nvPr/>
        </p:nvGrpSpPr>
        <p:grpSpPr>
          <a:xfrm>
            <a:off x="705280" y="4573862"/>
            <a:ext cx="6406946" cy="2114294"/>
            <a:chOff x="943819" y="6104488"/>
            <a:chExt cx="6406946" cy="2114294"/>
          </a:xfrm>
        </p:grpSpPr>
        <p:sp>
          <p:nvSpPr>
            <p:cNvPr id="11" name="Rounded Rectangle"/>
            <p:cNvSpPr/>
            <p:nvPr/>
          </p:nvSpPr>
          <p:spPr>
            <a:xfrm>
              <a:off x="943819" y="6104488"/>
              <a:ext cx="6406946" cy="2114294"/>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3" name="TextBox 2"/>
            <p:cNvSpPr txBox="1"/>
            <p:nvPr/>
          </p:nvSpPr>
          <p:spPr>
            <a:xfrm>
              <a:off x="1699663" y="6272674"/>
              <a:ext cx="5651102" cy="190821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r>
                <a:rPr lang="en-GB" sz="6000" b="1" dirty="0">
                  <a:solidFill>
                    <a:srgbClr val="C40C2D"/>
                  </a:solidFill>
                </a:rPr>
                <a:t>Why might we </a:t>
              </a:r>
              <a:br>
                <a:rPr lang="en-GB" sz="6000" b="1" dirty="0">
                  <a:solidFill>
                    <a:srgbClr val="C40C2D"/>
                  </a:solidFill>
                </a:rPr>
              </a:br>
              <a:r>
                <a:rPr lang="en-GB" sz="6000" b="1" dirty="0">
                  <a:solidFill>
                    <a:srgbClr val="C40C2D"/>
                  </a:solidFill>
                </a:rPr>
                <a:t>help others? </a:t>
              </a:r>
            </a:p>
          </p:txBody>
        </p:sp>
      </p:grpSp>
    </p:spTree>
    <p:extLst>
      <p:ext uri="{BB962C8B-B14F-4D97-AF65-F5344CB8AC3E}">
        <p14:creationId xmlns:p14="http://schemas.microsoft.com/office/powerpoint/2010/main" val="18370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5739" y="725487"/>
            <a:ext cx="14217650" cy="708025"/>
          </a:xfrm>
        </p:spPr>
        <p:txBody>
          <a:bodyPr>
            <a:noAutofit/>
          </a:bodyPr>
          <a:lstStyle/>
          <a:p>
            <a:r>
              <a:rPr lang="en-GB" dirty="0">
                <a:solidFill>
                  <a:schemeClr val="bg1"/>
                </a:solidFill>
              </a:rPr>
              <a:t>Learning aim: I can explain some of the ways people can help each other</a:t>
            </a:r>
          </a:p>
        </p:txBody>
      </p:sp>
      <p:sp>
        <p:nvSpPr>
          <p:cNvPr id="6" name="Content Placeholder 5"/>
          <p:cNvSpPr>
            <a:spLocks noGrp="1"/>
          </p:cNvSpPr>
          <p:nvPr>
            <p:ph idx="4294967295"/>
          </p:nvPr>
        </p:nvSpPr>
        <p:spPr>
          <a:xfrm>
            <a:off x="0" y="1943100"/>
            <a:ext cx="14217650" cy="5838825"/>
          </a:xfrm>
        </p:spPr>
        <p:txBody>
          <a:bodyPr/>
          <a:lstStyle/>
          <a:p>
            <a:endParaRPr lang="en-GB" dirty="0"/>
          </a:p>
          <a:p>
            <a:endParaRPr lang="en-GB" dirty="0"/>
          </a:p>
        </p:txBody>
      </p:sp>
      <p:sp>
        <p:nvSpPr>
          <p:cNvPr id="7" name="Content Placeholder 5"/>
          <p:cNvSpPr txBox="1">
            <a:spLocks/>
          </p:cNvSpPr>
          <p:nvPr/>
        </p:nvSpPr>
        <p:spPr>
          <a:xfrm>
            <a:off x="1320800" y="2254251"/>
            <a:ext cx="14020800" cy="5801784"/>
          </a:xfrm>
          <a:prstGeom prst="roundRect">
            <a:avLst/>
          </a:prstGeom>
          <a:solidFill>
            <a:schemeClr val="bg1"/>
          </a:solidFill>
        </p:spPr>
        <p:txBody>
          <a:bodyPr vert="horz" lIns="121920" tIns="60960" rIns="121920" bIns="60960" rtlCol="0">
            <a:normAutofit fontScale="92500"/>
          </a:bodyPr>
          <a:lstStyle>
            <a:lvl1pPr marL="228600" indent="-228600" algn="l" defTabSz="914400" rtl="0" eaLnBrk="1" latinLnBrk="0" hangingPunct="1">
              <a:lnSpc>
                <a:spcPct val="90000"/>
              </a:lnSpc>
              <a:spcBef>
                <a:spcPts val="1000"/>
              </a:spcBef>
              <a:buClr>
                <a:srgbClr val="F0628E"/>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0628E"/>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0628E"/>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0628E"/>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0628E"/>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3733" dirty="0">
                <a:latin typeface="Helvetica" panose="020B0604020202020204" pitchFamily="34" charset="0"/>
                <a:cs typeface="Helvetica" panose="020B0604020202020204" pitchFamily="34" charset="0"/>
              </a:rPr>
              <a:t>Success criteria:</a:t>
            </a:r>
          </a:p>
          <a:p>
            <a:pPr>
              <a:lnSpc>
                <a:spcPct val="150000"/>
              </a:lnSpc>
            </a:pPr>
            <a:r>
              <a:rPr lang="en-GB" sz="3733" dirty="0">
                <a:latin typeface="Helvetica" panose="020B0604020202020204" pitchFamily="34" charset="0"/>
                <a:cs typeface="Helvetica" panose="020B0604020202020204" pitchFamily="34" charset="0"/>
              </a:rPr>
              <a:t> List different ways people can help each other</a:t>
            </a:r>
          </a:p>
          <a:p>
            <a:pPr>
              <a:lnSpc>
                <a:spcPct val="100000"/>
              </a:lnSpc>
            </a:pPr>
            <a:r>
              <a:rPr lang="en-GB" sz="3733" dirty="0">
                <a:latin typeface="Helvetica" panose="020B0604020202020204" pitchFamily="34" charset="0"/>
                <a:cs typeface="Helvetica" panose="020B0604020202020204" pitchFamily="34" charset="0"/>
              </a:rPr>
              <a:t> Identify ways in which individuals can help different groups and communities</a:t>
            </a:r>
          </a:p>
          <a:p>
            <a:pPr>
              <a:lnSpc>
                <a:spcPct val="100000"/>
              </a:lnSpc>
            </a:pPr>
            <a:r>
              <a:rPr lang="en-GB" sz="3733" dirty="0">
                <a:latin typeface="Helvetica" panose="020B0604020202020204" pitchFamily="34" charset="0"/>
                <a:cs typeface="Helvetica" panose="020B0604020202020204" pitchFamily="34" charset="0"/>
              </a:rPr>
              <a:t> Explain that one way adults can help others is by giving blood or stem cells to help someone else to feel better or to save their life</a:t>
            </a:r>
          </a:p>
          <a:p>
            <a:pPr>
              <a:lnSpc>
                <a:spcPct val="100000"/>
              </a:lnSpc>
            </a:pPr>
            <a:r>
              <a:rPr lang="en-GB" sz="3733" dirty="0">
                <a:latin typeface="Helvetica" panose="020B0604020202020204" pitchFamily="34" charset="0"/>
                <a:cs typeface="Helvetica" panose="020B0604020202020204" pitchFamily="34" charset="0"/>
              </a:rPr>
              <a:t> Explain reasons why people might help each other</a:t>
            </a:r>
          </a:p>
          <a:p>
            <a:pPr marL="0" indent="0">
              <a:buNone/>
            </a:pPr>
            <a:endParaRPr lang="en-GB" sz="3733" dirty="0">
              <a:latin typeface="Helvetica" panose="020B0604020202020204" pitchFamily="34" charset="0"/>
              <a:cs typeface="Helvetica" panose="020B0604020202020204" pitchFamily="34" charset="0"/>
            </a:endParaRPr>
          </a:p>
          <a:p>
            <a:pPr>
              <a:lnSpc>
                <a:spcPct val="150000"/>
              </a:lnSpc>
            </a:pPr>
            <a:endParaRPr lang="en-GB" sz="3733" dirty="0">
              <a:latin typeface="Helvetica" panose="020B0604020202020204" pitchFamily="34" charset="0"/>
              <a:cs typeface="Helvetica" panose="020B0604020202020204" pitchFamily="34" charset="0"/>
            </a:endParaRPr>
          </a:p>
          <a:p>
            <a:endParaRPr lang="en-GB" sz="3733" dirty="0">
              <a:latin typeface="Helvetica" panose="020B0604020202020204" pitchFamily="34" charset="0"/>
              <a:cs typeface="Helvetica" panose="020B0604020202020204" pitchFamily="34" charset="0"/>
            </a:endParaRPr>
          </a:p>
          <a:p>
            <a:endParaRPr lang="en-GB" sz="3733"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0443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17600" y="238628"/>
            <a:ext cx="14020800" cy="1768475"/>
          </a:xfrm>
        </p:spPr>
        <p:txBody>
          <a:bodyPr>
            <a:normAutofit/>
          </a:bodyPr>
          <a:lstStyle/>
          <a:p>
            <a:pPr algn="ctr"/>
            <a:r>
              <a:rPr lang="en-GB" dirty="0">
                <a:solidFill>
                  <a:schemeClr val="bg1"/>
                </a:solidFill>
              </a:rPr>
              <a:t>Watch the video and try to identify different ways people can help each other</a:t>
            </a:r>
          </a:p>
        </p:txBody>
      </p:sp>
      <p:pic>
        <p:nvPicPr>
          <p:cNvPr id="3" name="Online Media 2" title="Find out why giving to help others is a great thing to do!">
            <a:hlinkClick r:id="" action="ppaction://media"/>
            <a:extLst>
              <a:ext uri="{FF2B5EF4-FFF2-40B4-BE49-F238E27FC236}">
                <a16:creationId xmlns:a16="http://schemas.microsoft.com/office/drawing/2014/main" id="{848C5388-9109-8ED4-4070-1248706F5F5F}"/>
              </a:ext>
            </a:extLst>
          </p:cNvPr>
          <p:cNvPicPr>
            <a:picLocks noRot="1" noChangeAspect="1"/>
          </p:cNvPicPr>
          <p:nvPr>
            <a:videoFile r:link="rId1"/>
          </p:nvPr>
        </p:nvPicPr>
        <p:blipFill>
          <a:blip r:embed="rId4"/>
          <a:stretch>
            <a:fillRect/>
          </a:stretch>
        </p:blipFill>
        <p:spPr>
          <a:xfrm>
            <a:off x="2152027" y="1732783"/>
            <a:ext cx="11951946" cy="6752849"/>
          </a:xfrm>
          <a:prstGeom prst="rect">
            <a:avLst/>
          </a:prstGeom>
        </p:spPr>
      </p:pic>
    </p:spTree>
    <p:extLst>
      <p:ext uri="{BB962C8B-B14F-4D97-AF65-F5344CB8AC3E}">
        <p14:creationId xmlns:p14="http://schemas.microsoft.com/office/powerpoint/2010/main" val="26737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93775"/>
            <a:ext cx="16256000" cy="708025"/>
          </a:xfrm>
        </p:spPr>
        <p:txBody>
          <a:bodyPr>
            <a:normAutofit/>
          </a:bodyPr>
          <a:lstStyle/>
          <a:p>
            <a:r>
              <a:rPr lang="en-GB" dirty="0">
                <a:solidFill>
                  <a:schemeClr val="bg1"/>
                </a:solidFill>
              </a:rPr>
              <a:t>What different kinds of help did you see?</a:t>
            </a:r>
          </a:p>
        </p:txBody>
      </p:sp>
      <p:pic>
        <p:nvPicPr>
          <p:cNvPr id="6" name="Picture 5"/>
          <p:cNvPicPr>
            <a:picLocks noChangeAspect="1"/>
          </p:cNvPicPr>
          <p:nvPr/>
        </p:nvPicPr>
        <p:blipFill>
          <a:blip r:embed="rId3"/>
          <a:stretch>
            <a:fillRect/>
          </a:stretch>
        </p:blipFill>
        <p:spPr>
          <a:xfrm>
            <a:off x="1073487" y="2566351"/>
            <a:ext cx="2758048" cy="20809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b="1525"/>
          <a:stretch/>
        </p:blipFill>
        <p:spPr>
          <a:xfrm rot="775942">
            <a:off x="5232718" y="2316522"/>
            <a:ext cx="2249081" cy="24660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5"/>
          <a:stretch>
            <a:fillRect/>
          </a:stretch>
        </p:blipFill>
        <p:spPr>
          <a:xfrm>
            <a:off x="8847775" y="2494242"/>
            <a:ext cx="2574968" cy="22893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p:cNvPicPr>
            <a:picLocks noChangeAspect="1"/>
          </p:cNvPicPr>
          <p:nvPr/>
        </p:nvPicPr>
        <p:blipFill rotWithShape="1">
          <a:blip r:embed="rId6" cstate="screen">
            <a:extLst>
              <a:ext uri="{28A0092B-C50C-407E-A947-70E740481C1C}">
                <a14:useLocalDpi xmlns:a14="http://schemas.microsoft.com/office/drawing/2010/main"/>
              </a:ext>
            </a:extLst>
          </a:blip>
          <a:srcRect r="5939"/>
          <a:stretch/>
        </p:blipFill>
        <p:spPr>
          <a:xfrm rot="684558">
            <a:off x="12452844" y="2481259"/>
            <a:ext cx="2994657" cy="23012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781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3504229" y="22939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21" name="Rectangle 20"/>
          <p:cNvSpPr/>
          <p:nvPr/>
        </p:nvSpPr>
        <p:spPr>
          <a:xfrm>
            <a:off x="10926129" y="22939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17" name="Rectangle 16"/>
          <p:cNvSpPr/>
          <p:nvPr/>
        </p:nvSpPr>
        <p:spPr>
          <a:xfrm>
            <a:off x="8346852" y="21333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pic>
        <p:nvPicPr>
          <p:cNvPr id="5" name="Picture 4"/>
          <p:cNvPicPr>
            <a:picLocks noChangeAspect="1"/>
          </p:cNvPicPr>
          <p:nvPr/>
        </p:nvPicPr>
        <p:blipFill rotWithShape="1">
          <a:blip r:embed="rId3"/>
          <a:srcRect b="19360"/>
          <a:stretch/>
        </p:blipFill>
        <p:spPr>
          <a:xfrm>
            <a:off x="5810420" y="4521136"/>
            <a:ext cx="1956301" cy="32443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2" name="Group 1"/>
          <p:cNvGrpSpPr/>
          <p:nvPr/>
        </p:nvGrpSpPr>
        <p:grpSpPr>
          <a:xfrm flipH="1">
            <a:off x="306306" y="653143"/>
            <a:ext cx="5119637" cy="5292862"/>
            <a:chOff x="-1739409" y="-122023"/>
            <a:chExt cx="4696304" cy="3498417"/>
          </a:xfrm>
        </p:grpSpPr>
        <p:sp>
          <p:nvSpPr>
            <p:cNvPr id="6" name="Flowchart: Sequential Access Storage 5"/>
            <p:cNvSpPr/>
            <p:nvPr/>
          </p:nvSpPr>
          <p:spPr>
            <a:xfrm flipH="1">
              <a:off x="-1731219" y="-122023"/>
              <a:ext cx="4688114" cy="3498417"/>
            </a:xfrm>
            <a:prstGeom prst="flowChartMagneticTape">
              <a:avLst/>
            </a:prstGeom>
            <a:solidFill>
              <a:schemeClr val="bg1"/>
            </a:solidFill>
            <a:ln w="5715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 name="TextBox 6"/>
            <p:cNvSpPr txBox="1"/>
            <p:nvPr/>
          </p:nvSpPr>
          <p:spPr>
            <a:xfrm>
              <a:off x="-1739409" y="424887"/>
              <a:ext cx="4021995" cy="2176709"/>
            </a:xfrm>
            <a:prstGeom prst="rect">
              <a:avLst/>
            </a:prstGeom>
            <a:noFill/>
          </p:spPr>
          <p:txBody>
            <a:bodyPr wrap="square" rtlCol="0">
              <a:spAutoFit/>
            </a:bodyPr>
            <a:lstStyle/>
            <a:p>
              <a:r>
                <a:rPr lang="en-GB" sz="3200" dirty="0">
                  <a:latin typeface="Helvetica" panose="020B0604020202020204" pitchFamily="34" charset="0"/>
                  <a:cs typeface="Helvetica" panose="020B0604020202020204" pitchFamily="34" charset="0"/>
                </a:rPr>
                <a:t>This has got me thinking. I want to </a:t>
              </a:r>
            </a:p>
            <a:p>
              <a:r>
                <a:rPr lang="en-GB" sz="3200" dirty="0">
                  <a:latin typeface="Helvetica" panose="020B0604020202020204" pitchFamily="34" charset="0"/>
                  <a:cs typeface="Helvetica" panose="020B0604020202020204" pitchFamily="34" charset="0"/>
                </a:rPr>
                <a:t>help others too!</a:t>
              </a:r>
            </a:p>
            <a:p>
              <a:endParaRPr lang="en-GB" sz="3200" dirty="0">
                <a:latin typeface="Helvetica" panose="020B0604020202020204" pitchFamily="34" charset="0"/>
                <a:cs typeface="Helvetica" panose="020B0604020202020204" pitchFamily="34" charset="0"/>
              </a:endParaRPr>
            </a:p>
            <a:p>
              <a:r>
                <a:rPr lang="en-GB" sz="3200" dirty="0">
                  <a:latin typeface="Helvetica" panose="020B0604020202020204" pitchFamily="34" charset="0"/>
                  <a:cs typeface="Helvetica" panose="020B0604020202020204" pitchFamily="34" charset="0"/>
                </a:rPr>
                <a:t>I wonder how I could help…</a:t>
              </a:r>
              <a:endParaRPr lang="en-GB" sz="1600" dirty="0"/>
            </a:p>
            <a:p>
              <a:endParaRPr lang="en-GB" sz="1600" dirty="0"/>
            </a:p>
          </p:txBody>
        </p:sp>
      </p:grpSp>
      <p:sp>
        <p:nvSpPr>
          <p:cNvPr id="10" name="TextBox 9"/>
          <p:cNvSpPr txBox="1"/>
          <p:nvPr/>
        </p:nvSpPr>
        <p:spPr>
          <a:xfrm>
            <a:off x="10916559" y="357315"/>
            <a:ext cx="2456717"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my local community</a:t>
            </a:r>
          </a:p>
        </p:txBody>
      </p:sp>
      <p:sp>
        <p:nvSpPr>
          <p:cNvPr id="11" name="TextBox 10"/>
          <p:cNvSpPr txBox="1"/>
          <p:nvPr/>
        </p:nvSpPr>
        <p:spPr>
          <a:xfrm>
            <a:off x="13538660" y="403362"/>
            <a:ext cx="2300721"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the wider world</a:t>
            </a:r>
          </a:p>
        </p:txBody>
      </p:sp>
      <p:sp>
        <p:nvSpPr>
          <p:cNvPr id="12" name="TextBox 11"/>
          <p:cNvSpPr txBox="1"/>
          <p:nvPr/>
        </p:nvSpPr>
        <p:spPr>
          <a:xfrm>
            <a:off x="8337923" y="319450"/>
            <a:ext cx="2465004"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my school community</a:t>
            </a:r>
          </a:p>
        </p:txBody>
      </p:sp>
      <p:sp>
        <p:nvSpPr>
          <p:cNvPr id="16" name="Rectangle 15"/>
          <p:cNvSpPr/>
          <p:nvPr/>
        </p:nvSpPr>
        <p:spPr>
          <a:xfrm>
            <a:off x="5734321" y="21333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18" name="TextBox 17"/>
          <p:cNvSpPr txBox="1"/>
          <p:nvPr/>
        </p:nvSpPr>
        <p:spPr>
          <a:xfrm>
            <a:off x="5696674" y="279729"/>
            <a:ext cx="2465004"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my family and friends</a:t>
            </a:r>
          </a:p>
        </p:txBody>
      </p:sp>
    </p:spTree>
    <p:extLst>
      <p:ext uri="{BB962C8B-B14F-4D97-AF65-F5344CB8AC3E}">
        <p14:creationId xmlns:p14="http://schemas.microsoft.com/office/powerpoint/2010/main" val="67210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b="19360"/>
          <a:stretch/>
        </p:blipFill>
        <p:spPr>
          <a:xfrm>
            <a:off x="1345189" y="1257649"/>
            <a:ext cx="3367375" cy="55845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8" name="Rectangle 17"/>
          <p:cNvSpPr/>
          <p:nvPr/>
        </p:nvSpPr>
        <p:spPr>
          <a:xfrm>
            <a:off x="10916559" y="1719301"/>
            <a:ext cx="2447147" cy="2107404"/>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3" name="TextBox 2"/>
          <p:cNvSpPr txBox="1"/>
          <p:nvPr/>
        </p:nvSpPr>
        <p:spPr>
          <a:xfrm>
            <a:off x="10916559" y="1733459"/>
            <a:ext cx="2413005" cy="584775"/>
          </a:xfrm>
          <a:prstGeom prst="rect">
            <a:avLst/>
          </a:prstGeom>
          <a:noFill/>
        </p:spPr>
        <p:txBody>
          <a:bodyPr wrap="square" rtlCol="0">
            <a:spAutoFit/>
          </a:bodyPr>
          <a:lstStyle/>
          <a:p>
            <a:r>
              <a:rPr lang="en-GB" sz="1600" dirty="0">
                <a:latin typeface="Helvetica" panose="020B0604020202020204" pitchFamily="34" charset="0"/>
                <a:cs typeface="Helvetica" panose="020B0604020202020204" pitchFamily="34" charset="0"/>
              </a:rPr>
              <a:t>Looking after the park and clearing up my litter.</a:t>
            </a:r>
          </a:p>
        </p:txBody>
      </p:sp>
      <p:sp>
        <p:nvSpPr>
          <p:cNvPr id="23" name="Rectangle 22"/>
          <p:cNvSpPr/>
          <p:nvPr/>
        </p:nvSpPr>
        <p:spPr>
          <a:xfrm>
            <a:off x="10926129" y="3990123"/>
            <a:ext cx="2447147" cy="2107404"/>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25" name="Rectangle 24"/>
          <p:cNvSpPr/>
          <p:nvPr/>
        </p:nvSpPr>
        <p:spPr>
          <a:xfrm>
            <a:off x="8324645" y="1719301"/>
            <a:ext cx="2447147" cy="2107404"/>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26" name="Rectangle 25"/>
          <p:cNvSpPr/>
          <p:nvPr/>
        </p:nvSpPr>
        <p:spPr>
          <a:xfrm>
            <a:off x="8334216" y="3990123"/>
            <a:ext cx="2447147" cy="2107404"/>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35" name="Rectangle 34"/>
          <p:cNvSpPr/>
          <p:nvPr/>
        </p:nvSpPr>
        <p:spPr>
          <a:xfrm>
            <a:off x="5729536" y="1719301"/>
            <a:ext cx="2447147" cy="2107404"/>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36" name="Rectangle 35"/>
          <p:cNvSpPr/>
          <p:nvPr/>
        </p:nvSpPr>
        <p:spPr>
          <a:xfrm>
            <a:off x="5739107" y="3990123"/>
            <a:ext cx="2447147" cy="2107404"/>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grpSp>
        <p:nvGrpSpPr>
          <p:cNvPr id="38" name="Group 37"/>
          <p:cNvGrpSpPr/>
          <p:nvPr/>
        </p:nvGrpSpPr>
        <p:grpSpPr>
          <a:xfrm>
            <a:off x="13547588" y="1719300"/>
            <a:ext cx="2456717" cy="4378227"/>
            <a:chOff x="10160691" y="1289475"/>
            <a:chExt cx="1842538" cy="3283670"/>
          </a:xfrm>
          <a:solidFill>
            <a:schemeClr val="bg1"/>
          </a:solidFill>
        </p:grpSpPr>
        <p:sp>
          <p:nvSpPr>
            <p:cNvPr id="39" name="Rectangle 38"/>
            <p:cNvSpPr/>
            <p:nvPr/>
          </p:nvSpPr>
          <p:spPr>
            <a:xfrm>
              <a:off x="10160691" y="1289475"/>
              <a:ext cx="1835360" cy="1580553"/>
            </a:xfrm>
            <a:prstGeom prst="rect">
              <a:avLst/>
            </a:prstGeom>
            <a:grp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40" name="Rectangle 39"/>
            <p:cNvSpPr/>
            <p:nvPr/>
          </p:nvSpPr>
          <p:spPr>
            <a:xfrm>
              <a:off x="10167869" y="2992592"/>
              <a:ext cx="1835360" cy="1580553"/>
            </a:xfrm>
            <a:prstGeom prst="rect">
              <a:avLst/>
            </a:prstGeom>
            <a:grp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grpSp>
      <p:sp>
        <p:nvSpPr>
          <p:cNvPr id="45" name="TextBox 44"/>
          <p:cNvSpPr txBox="1"/>
          <p:nvPr/>
        </p:nvSpPr>
        <p:spPr>
          <a:xfrm>
            <a:off x="8402991" y="1733459"/>
            <a:ext cx="2303788" cy="830997"/>
          </a:xfrm>
          <a:prstGeom prst="rect">
            <a:avLst/>
          </a:prstGeom>
          <a:noFill/>
        </p:spPr>
        <p:txBody>
          <a:bodyPr wrap="square" rtlCol="0">
            <a:spAutoFit/>
          </a:bodyPr>
          <a:lstStyle/>
          <a:p>
            <a:r>
              <a:rPr lang="en-GB" sz="1600" dirty="0">
                <a:latin typeface="Helvetica" panose="020B0604020202020204" pitchFamily="34" charset="0"/>
                <a:cs typeface="Helvetica" panose="020B0604020202020204" pitchFamily="34" charset="0"/>
              </a:rPr>
              <a:t>Talking to a new pupil and showing them around school.</a:t>
            </a:r>
          </a:p>
        </p:txBody>
      </p:sp>
      <p:sp>
        <p:nvSpPr>
          <p:cNvPr id="46" name="TextBox 45"/>
          <p:cNvSpPr txBox="1"/>
          <p:nvPr/>
        </p:nvSpPr>
        <p:spPr>
          <a:xfrm>
            <a:off x="13575997" y="1767372"/>
            <a:ext cx="2375379" cy="830997"/>
          </a:xfrm>
          <a:prstGeom prst="rect">
            <a:avLst/>
          </a:prstGeom>
          <a:noFill/>
        </p:spPr>
        <p:txBody>
          <a:bodyPr wrap="square" rtlCol="0">
            <a:spAutoFit/>
          </a:bodyPr>
          <a:lstStyle/>
          <a:p>
            <a:r>
              <a:rPr lang="en-GB" sz="1600" dirty="0">
                <a:latin typeface="Helvetica" panose="020B0604020202020204" pitchFamily="34" charset="0"/>
                <a:ea typeface="Calibri" panose="020F0502020204030204" pitchFamily="34" charset="0"/>
              </a:rPr>
              <a:t>Telling adults about how they could help others like Leila helped Asha.</a:t>
            </a:r>
            <a:endParaRPr lang="en-GB" sz="1600" dirty="0">
              <a:latin typeface="Helvetica" panose="020B0604020202020204" pitchFamily="34" charset="0"/>
              <a:cs typeface="Helvetica" panose="020B0604020202020204" pitchFamily="34" charset="0"/>
            </a:endParaRPr>
          </a:p>
        </p:txBody>
      </p:sp>
      <p:sp>
        <p:nvSpPr>
          <p:cNvPr id="47" name="TextBox 46"/>
          <p:cNvSpPr txBox="1"/>
          <p:nvPr/>
        </p:nvSpPr>
        <p:spPr>
          <a:xfrm>
            <a:off x="5822877" y="1736887"/>
            <a:ext cx="2358591" cy="584775"/>
          </a:xfrm>
          <a:prstGeom prst="rect">
            <a:avLst/>
          </a:prstGeom>
          <a:noFill/>
        </p:spPr>
        <p:txBody>
          <a:bodyPr wrap="square" rtlCol="0">
            <a:spAutoFit/>
          </a:bodyPr>
          <a:lstStyle/>
          <a:p>
            <a:r>
              <a:rPr lang="en-GB" sz="1600" dirty="0">
                <a:latin typeface="Helvetica" panose="020B0604020202020204" pitchFamily="34" charset="0"/>
                <a:cs typeface="Helvetica" panose="020B0604020202020204" pitchFamily="34" charset="0"/>
              </a:rPr>
              <a:t>Helping my sister with her homework.</a:t>
            </a:r>
          </a:p>
        </p:txBody>
      </p:sp>
      <p:sp>
        <p:nvSpPr>
          <p:cNvPr id="48" name="TextBox 47"/>
          <p:cNvSpPr txBox="1"/>
          <p:nvPr/>
        </p:nvSpPr>
        <p:spPr>
          <a:xfrm>
            <a:off x="13547589" y="4049929"/>
            <a:ext cx="2403788" cy="584775"/>
          </a:xfrm>
          <a:prstGeom prst="rect">
            <a:avLst/>
          </a:prstGeom>
          <a:noFill/>
        </p:spPr>
        <p:txBody>
          <a:bodyPr wrap="square" rtlCol="0">
            <a:spAutoFit/>
          </a:bodyPr>
          <a:lstStyle/>
          <a:p>
            <a:r>
              <a:rPr lang="en-GB" sz="1600" dirty="0">
                <a:latin typeface="Helvetica" panose="020B0604020202020204" pitchFamily="34" charset="0"/>
                <a:ea typeface="Calibri" panose="020F0502020204030204" pitchFamily="34" charset="0"/>
              </a:rPr>
              <a:t>Giving clothes and toys to the charity shop.</a:t>
            </a:r>
            <a:endParaRPr lang="en-GB" sz="1600" dirty="0">
              <a:latin typeface="Helvetica" panose="020B0604020202020204" pitchFamily="34" charset="0"/>
              <a:cs typeface="Helvetica" panose="020B0604020202020204" pitchFamily="34" charset="0"/>
            </a:endParaRPr>
          </a:p>
        </p:txBody>
      </p:sp>
      <p:sp>
        <p:nvSpPr>
          <p:cNvPr id="49" name="TextBox 48"/>
          <p:cNvSpPr txBox="1"/>
          <p:nvPr/>
        </p:nvSpPr>
        <p:spPr>
          <a:xfrm>
            <a:off x="5800430" y="4105989"/>
            <a:ext cx="2569707" cy="338554"/>
          </a:xfrm>
          <a:prstGeom prst="rect">
            <a:avLst/>
          </a:prstGeom>
          <a:noFill/>
        </p:spPr>
        <p:txBody>
          <a:bodyPr wrap="square" rtlCol="0">
            <a:spAutoFit/>
          </a:bodyPr>
          <a:lstStyle/>
          <a:p>
            <a:r>
              <a:rPr lang="en-GB" sz="1600" dirty="0">
                <a:latin typeface="Helvetica" panose="020B0604020202020204" pitchFamily="34" charset="0"/>
                <a:cs typeface="Helvetica" panose="020B0604020202020204" pitchFamily="34" charset="0"/>
              </a:rPr>
              <a:t>Helping to tidy my room.</a:t>
            </a:r>
          </a:p>
        </p:txBody>
      </p:sp>
      <p:sp>
        <p:nvSpPr>
          <p:cNvPr id="50" name="TextBox 49"/>
          <p:cNvSpPr txBox="1"/>
          <p:nvPr/>
        </p:nvSpPr>
        <p:spPr>
          <a:xfrm>
            <a:off x="8357953" y="4049929"/>
            <a:ext cx="2393864" cy="584775"/>
          </a:xfrm>
          <a:prstGeom prst="rect">
            <a:avLst/>
          </a:prstGeom>
          <a:noFill/>
        </p:spPr>
        <p:txBody>
          <a:bodyPr wrap="square" rtlCol="0">
            <a:spAutoFit/>
          </a:bodyPr>
          <a:lstStyle/>
          <a:p>
            <a:r>
              <a:rPr lang="en-GB" sz="1600" dirty="0">
                <a:latin typeface="Helvetica" panose="020B0604020202020204" pitchFamily="34" charset="0"/>
                <a:ea typeface="Calibri" panose="020F0502020204030204" pitchFamily="34" charset="0"/>
              </a:rPr>
              <a:t>Handing out the maths books for the teacher.</a:t>
            </a:r>
            <a:endParaRPr lang="en-GB" sz="1600" dirty="0">
              <a:latin typeface="Helvetica" panose="020B0604020202020204" pitchFamily="34" charset="0"/>
              <a:cs typeface="Helvetica" panose="020B0604020202020204" pitchFamily="34" charset="0"/>
            </a:endParaRPr>
          </a:p>
        </p:txBody>
      </p:sp>
      <p:sp>
        <p:nvSpPr>
          <p:cNvPr id="51" name="TextBox 50"/>
          <p:cNvSpPr txBox="1"/>
          <p:nvPr/>
        </p:nvSpPr>
        <p:spPr>
          <a:xfrm>
            <a:off x="10935700" y="3999534"/>
            <a:ext cx="2393864" cy="584775"/>
          </a:xfrm>
          <a:prstGeom prst="rect">
            <a:avLst/>
          </a:prstGeom>
          <a:noFill/>
        </p:spPr>
        <p:txBody>
          <a:bodyPr wrap="square" rtlCol="0">
            <a:spAutoFit/>
          </a:bodyPr>
          <a:lstStyle/>
          <a:p>
            <a:r>
              <a:rPr lang="en-GB" sz="1600" dirty="0">
                <a:latin typeface="Helvetica" panose="020B0604020202020204" pitchFamily="34" charset="0"/>
                <a:ea typeface="Calibri" panose="020F0502020204030204" pitchFamily="34" charset="0"/>
              </a:rPr>
              <a:t>Holding the door open for others.</a:t>
            </a:r>
            <a:endParaRPr lang="en-GB" sz="1600" dirty="0">
              <a:latin typeface="Helvetica" panose="020B0604020202020204" pitchFamily="34" charset="0"/>
              <a:cs typeface="Helvetica" panose="020B0604020202020204" pitchFamily="34" charset="0"/>
            </a:endParaRPr>
          </a:p>
        </p:txBody>
      </p:sp>
      <p:sp>
        <p:nvSpPr>
          <p:cNvPr id="29" name="Rectangle 28">
            <a:extLst>
              <a:ext uri="{FF2B5EF4-FFF2-40B4-BE49-F238E27FC236}">
                <a16:creationId xmlns:a16="http://schemas.microsoft.com/office/drawing/2014/main" id="{12ABFC74-27A9-498A-AF75-2917DD788EDE}"/>
              </a:ext>
            </a:extLst>
          </p:cNvPr>
          <p:cNvSpPr/>
          <p:nvPr/>
        </p:nvSpPr>
        <p:spPr>
          <a:xfrm>
            <a:off x="13504229" y="22939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30" name="Rectangle 29">
            <a:extLst>
              <a:ext uri="{FF2B5EF4-FFF2-40B4-BE49-F238E27FC236}">
                <a16:creationId xmlns:a16="http://schemas.microsoft.com/office/drawing/2014/main" id="{2CEBA03E-0C39-45F3-BFCF-0CA3073F031D}"/>
              </a:ext>
            </a:extLst>
          </p:cNvPr>
          <p:cNvSpPr/>
          <p:nvPr/>
        </p:nvSpPr>
        <p:spPr>
          <a:xfrm>
            <a:off x="10926129" y="22939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31" name="Rectangle 30">
            <a:extLst>
              <a:ext uri="{FF2B5EF4-FFF2-40B4-BE49-F238E27FC236}">
                <a16:creationId xmlns:a16="http://schemas.microsoft.com/office/drawing/2014/main" id="{3743A9E5-8215-4F89-B0EB-571744D90D13}"/>
              </a:ext>
            </a:extLst>
          </p:cNvPr>
          <p:cNvSpPr/>
          <p:nvPr/>
        </p:nvSpPr>
        <p:spPr>
          <a:xfrm>
            <a:off x="8346852" y="21333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32" name="TextBox 31">
            <a:extLst>
              <a:ext uri="{FF2B5EF4-FFF2-40B4-BE49-F238E27FC236}">
                <a16:creationId xmlns:a16="http://schemas.microsoft.com/office/drawing/2014/main" id="{4E26AC5D-D392-4D84-87D9-14B300DD172E}"/>
              </a:ext>
            </a:extLst>
          </p:cNvPr>
          <p:cNvSpPr txBox="1"/>
          <p:nvPr/>
        </p:nvSpPr>
        <p:spPr>
          <a:xfrm>
            <a:off x="10916559" y="357315"/>
            <a:ext cx="2456717"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my local community</a:t>
            </a:r>
          </a:p>
        </p:txBody>
      </p:sp>
      <p:sp>
        <p:nvSpPr>
          <p:cNvPr id="33" name="TextBox 32">
            <a:extLst>
              <a:ext uri="{FF2B5EF4-FFF2-40B4-BE49-F238E27FC236}">
                <a16:creationId xmlns:a16="http://schemas.microsoft.com/office/drawing/2014/main" id="{ABE468CB-C75A-4166-B9BE-2D8FF28985D5}"/>
              </a:ext>
            </a:extLst>
          </p:cNvPr>
          <p:cNvSpPr txBox="1"/>
          <p:nvPr/>
        </p:nvSpPr>
        <p:spPr>
          <a:xfrm>
            <a:off x="13538660" y="403362"/>
            <a:ext cx="2300721"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the wider world</a:t>
            </a:r>
          </a:p>
        </p:txBody>
      </p:sp>
      <p:sp>
        <p:nvSpPr>
          <p:cNvPr id="34" name="TextBox 33">
            <a:extLst>
              <a:ext uri="{FF2B5EF4-FFF2-40B4-BE49-F238E27FC236}">
                <a16:creationId xmlns:a16="http://schemas.microsoft.com/office/drawing/2014/main" id="{1B17BDEE-D0C5-476A-A0DA-E76FCC4908B7}"/>
              </a:ext>
            </a:extLst>
          </p:cNvPr>
          <p:cNvSpPr txBox="1"/>
          <p:nvPr/>
        </p:nvSpPr>
        <p:spPr>
          <a:xfrm>
            <a:off x="8337923" y="319450"/>
            <a:ext cx="2465004"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my school community</a:t>
            </a:r>
          </a:p>
        </p:txBody>
      </p:sp>
      <p:sp>
        <p:nvSpPr>
          <p:cNvPr id="37" name="Rectangle 36">
            <a:extLst>
              <a:ext uri="{FF2B5EF4-FFF2-40B4-BE49-F238E27FC236}">
                <a16:creationId xmlns:a16="http://schemas.microsoft.com/office/drawing/2014/main" id="{50CD9452-BA23-4951-B723-4013C5F1ABDE}"/>
              </a:ext>
            </a:extLst>
          </p:cNvPr>
          <p:cNvSpPr/>
          <p:nvPr/>
        </p:nvSpPr>
        <p:spPr>
          <a:xfrm>
            <a:off x="5734321" y="213336"/>
            <a:ext cx="2447147" cy="1333056"/>
          </a:xfrm>
          <a:prstGeom prst="rect">
            <a:avLst/>
          </a:prstGeom>
          <a:solidFill>
            <a:schemeClr val="bg1"/>
          </a:solidFill>
          <a:ln w="381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41" name="TextBox 40">
            <a:extLst>
              <a:ext uri="{FF2B5EF4-FFF2-40B4-BE49-F238E27FC236}">
                <a16:creationId xmlns:a16="http://schemas.microsoft.com/office/drawing/2014/main" id="{1C2F7BE4-A402-416F-956A-9FAD1302D68C}"/>
              </a:ext>
            </a:extLst>
          </p:cNvPr>
          <p:cNvSpPr txBox="1"/>
          <p:nvPr/>
        </p:nvSpPr>
        <p:spPr>
          <a:xfrm>
            <a:off x="5696674" y="279729"/>
            <a:ext cx="2465004" cy="1077218"/>
          </a:xfrm>
          <a:prstGeom prst="rect">
            <a:avLst/>
          </a:prstGeom>
          <a:noFill/>
        </p:spPr>
        <p:txBody>
          <a:bodyPr wrap="square" rtlCol="0">
            <a:spAutoFit/>
          </a:bodyPr>
          <a:lstStyle/>
          <a:p>
            <a:pPr algn="ctr"/>
            <a:r>
              <a:rPr lang="en-GB" sz="3200" b="1" dirty="0">
                <a:latin typeface="Helvetica" panose="020B0604020202020204" pitchFamily="34" charset="0"/>
                <a:cs typeface="Helvetica" panose="020B0604020202020204" pitchFamily="34" charset="0"/>
              </a:rPr>
              <a:t>my family and friends</a:t>
            </a:r>
          </a:p>
        </p:txBody>
      </p:sp>
      <p:sp>
        <p:nvSpPr>
          <p:cNvPr id="42" name="Rectangle 41"/>
          <p:cNvSpPr/>
          <p:nvPr/>
        </p:nvSpPr>
        <p:spPr>
          <a:xfrm>
            <a:off x="8762428" y="2495448"/>
            <a:ext cx="1532466" cy="122458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43" name="Rectangle 42"/>
          <p:cNvSpPr/>
          <p:nvPr/>
        </p:nvSpPr>
        <p:spPr>
          <a:xfrm>
            <a:off x="6170514" y="2522123"/>
            <a:ext cx="1532466" cy="122458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44" name="Rectangle 43"/>
          <p:cNvSpPr/>
          <p:nvPr/>
        </p:nvSpPr>
        <p:spPr>
          <a:xfrm>
            <a:off x="11393457" y="2475083"/>
            <a:ext cx="1532466" cy="122458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52" name="Rectangle 51"/>
          <p:cNvSpPr/>
          <p:nvPr/>
        </p:nvSpPr>
        <p:spPr>
          <a:xfrm>
            <a:off x="13961569" y="2564456"/>
            <a:ext cx="1532466" cy="122458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53" name="Rectangle 52"/>
          <p:cNvSpPr/>
          <p:nvPr/>
        </p:nvSpPr>
        <p:spPr>
          <a:xfrm>
            <a:off x="6162943" y="4734399"/>
            <a:ext cx="1532466" cy="1224580"/>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54" name="Rectangle 53"/>
          <p:cNvSpPr/>
          <p:nvPr/>
        </p:nvSpPr>
        <p:spPr>
          <a:xfrm>
            <a:off x="8762413" y="4753825"/>
            <a:ext cx="1532466" cy="1224580"/>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55" name="Rectangle 54"/>
          <p:cNvSpPr/>
          <p:nvPr/>
        </p:nvSpPr>
        <p:spPr>
          <a:xfrm>
            <a:off x="11399334" y="4734319"/>
            <a:ext cx="1532466" cy="1224580"/>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
        <p:nvSpPr>
          <p:cNvPr id="56" name="Rectangle 55"/>
          <p:cNvSpPr/>
          <p:nvPr/>
        </p:nvSpPr>
        <p:spPr>
          <a:xfrm>
            <a:off x="14014499" y="4738499"/>
            <a:ext cx="1532466" cy="1224580"/>
          </a:xfrm>
          <a:prstGeom prst="rect">
            <a:avLst/>
          </a:prstGeom>
          <a:blipFill dpi="0" rotWithShape="1">
            <a:blip r:embed="rId11" cstate="print">
              <a:extLst>
                <a:ext uri="{28A0092B-C50C-407E-A947-70E740481C1C}">
                  <a14:useLocalDpi xmlns:a14="http://schemas.microsoft.com/office/drawing/2010/main" val="0"/>
                </a:ext>
              </a:extLst>
            </a:blip>
            <a:srcRect/>
            <a:stretch>
              <a:fillRect/>
            </a:stretch>
          </a:blipFill>
          <a:ln w="12700" cap="flat">
            <a:solidFill>
              <a:schemeClr val="accent1"/>
            </a:solidFill>
            <a:prstDash val="solid"/>
            <a:round/>
          </a:ln>
          <a:effectLst>
            <a:outerShdw blurRad="25400" dist="127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ctr">
            <a:spAutoFit/>
          </a:bodyPr>
          <a:lstStyle/>
          <a:p>
            <a:pPr marL="0" marR="0" indent="0" algn="ctr" defTabSz="609600" rtl="0" fontAlgn="auto" latinLnBrk="0" hangingPunct="0">
              <a:lnSpc>
                <a:spcPct val="100000"/>
              </a:lnSpc>
              <a:spcBef>
                <a:spcPts val="1400"/>
              </a:spcBef>
              <a:spcAft>
                <a:spcPts val="0"/>
              </a:spcAft>
              <a:buClrTx/>
              <a:buSzTx/>
              <a:buFontTx/>
              <a:buNone/>
              <a:tabLst/>
            </a:pPr>
            <a:endParaRPr kumimoji="0" lang="en-GB" sz="2200" b="1" i="0" u="none" strike="noStrike" cap="none" spc="0" normalizeH="0" baseline="0">
              <a:ln>
                <a:noFill/>
              </a:ln>
              <a:solidFill>
                <a:srgbClr val="C40D2E"/>
              </a:solidFill>
              <a:effectLst/>
              <a:uFillTx/>
              <a:latin typeface="+mj-lt"/>
              <a:ea typeface="+mj-ea"/>
              <a:cs typeface="+mj-cs"/>
              <a:sym typeface="Helvetica"/>
            </a:endParaRPr>
          </a:p>
        </p:txBody>
      </p:sp>
    </p:spTree>
    <p:extLst>
      <p:ext uri="{BB962C8B-B14F-4D97-AF65-F5344CB8AC3E}">
        <p14:creationId xmlns:p14="http://schemas.microsoft.com/office/powerpoint/2010/main" val="1597384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600" y="3447748"/>
            <a:ext cx="14020800" cy="1767417"/>
          </a:xfrm>
        </p:spPr>
        <p:txBody>
          <a:bodyPr>
            <a:normAutofit fontScale="90000"/>
          </a:bodyPr>
          <a:lstStyle/>
          <a:p>
            <a:pPr algn="ctr"/>
            <a:r>
              <a:rPr lang="en-GB" sz="4900" dirty="0">
                <a:solidFill>
                  <a:schemeClr val="bg1"/>
                </a:solidFill>
                <a:latin typeface="+mj-lt"/>
                <a:cs typeface="+mj-cs"/>
              </a:rPr>
              <a:t>Why might some people want to help the wider world, including others they have never even met?</a:t>
            </a:r>
            <a:br>
              <a:rPr lang="en-GB" dirty="0"/>
            </a:br>
            <a:br>
              <a:rPr lang="en-GB" dirty="0"/>
            </a:br>
            <a:br>
              <a:rPr lang="en-GB" dirty="0"/>
            </a:br>
            <a:endParaRPr lang="en-GB" dirty="0"/>
          </a:p>
        </p:txBody>
      </p:sp>
    </p:spTree>
    <p:extLst>
      <p:ext uri="{BB962C8B-B14F-4D97-AF65-F5344CB8AC3E}">
        <p14:creationId xmlns:p14="http://schemas.microsoft.com/office/powerpoint/2010/main" val="164425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r="5939"/>
          <a:stretch/>
        </p:blipFill>
        <p:spPr>
          <a:xfrm>
            <a:off x="6844541" y="1252263"/>
            <a:ext cx="8639937" cy="66394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itle 1"/>
          <p:cNvSpPr txBox="1">
            <a:spLocks/>
          </p:cNvSpPr>
          <p:nvPr/>
        </p:nvSpPr>
        <p:spPr>
          <a:xfrm>
            <a:off x="294495" y="1988288"/>
            <a:ext cx="5946816" cy="3338623"/>
          </a:xfrm>
          <a:prstGeom prst="roundRect">
            <a:avLst/>
          </a:prstGeom>
          <a:solidFill>
            <a:schemeClr val="bg1"/>
          </a:solidFill>
        </p:spPr>
        <p:txBody>
          <a:bodyPr vert="horz" lIns="121920" tIns="60960" rIns="121920" bIns="60960" rtlCol="0" anchor="b">
            <a:noAutofit/>
          </a:bodyPr>
          <a:lstStyle>
            <a:lvl1pPr algn="l" defTabSz="914400" rtl="0" eaLnBrk="1" latinLnBrk="0" hangingPunct="1">
              <a:lnSpc>
                <a:spcPct val="90000"/>
              </a:lnSpc>
              <a:spcBef>
                <a:spcPct val="0"/>
              </a:spcBef>
              <a:buNone/>
              <a:defRPr sz="4400" kern="1200">
                <a:solidFill>
                  <a:srgbClr val="474747"/>
                </a:solidFill>
                <a:latin typeface="Arial" panose="020B0604020202020204" pitchFamily="34" charset="0"/>
                <a:ea typeface="+mj-ea"/>
                <a:cs typeface="Arial" panose="020B0604020202020204" pitchFamily="34" charset="0"/>
              </a:defRPr>
            </a:lvl1pPr>
          </a:lstStyle>
          <a:p>
            <a:pPr algn="ctr"/>
            <a:r>
              <a:rPr lang="en-GB" sz="5400" b="1" dirty="0">
                <a:solidFill>
                  <a:srgbClr val="C40C2D"/>
                </a:solidFill>
                <a:latin typeface="+mj-lt"/>
                <a:cs typeface="+mj-cs"/>
              </a:rPr>
              <a:t>Asha needed help because her blood cells weren’t healthy</a:t>
            </a:r>
          </a:p>
        </p:txBody>
      </p:sp>
    </p:spTree>
    <p:extLst>
      <p:ext uri="{BB962C8B-B14F-4D97-AF65-F5344CB8AC3E}">
        <p14:creationId xmlns:p14="http://schemas.microsoft.com/office/powerpoint/2010/main" val="117062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295953" y="4052604"/>
            <a:ext cx="5989736" cy="2133600"/>
          </a:xfrm>
          <a:prstGeom prst="roundRect">
            <a:avLst/>
          </a:prstGeom>
          <a:solidFill>
            <a:schemeClr val="bg1"/>
          </a:solidFill>
        </p:spPr>
        <p:txBody>
          <a:bodyPr vert="horz" lIns="121920" tIns="60960" rIns="121920" bIns="60960" rtlCol="0" anchor="b">
            <a:noAutofit/>
          </a:bodyPr>
          <a:lstStyle>
            <a:lvl1pPr algn="l" defTabSz="914400" rtl="0" eaLnBrk="1" latinLnBrk="0" hangingPunct="1">
              <a:lnSpc>
                <a:spcPct val="90000"/>
              </a:lnSpc>
              <a:spcBef>
                <a:spcPct val="0"/>
              </a:spcBef>
              <a:buNone/>
              <a:defRPr sz="4400" kern="1200">
                <a:solidFill>
                  <a:srgbClr val="474747"/>
                </a:solidFill>
                <a:latin typeface="Arial" panose="020B0604020202020204" pitchFamily="34" charset="0"/>
                <a:ea typeface="+mj-ea"/>
                <a:cs typeface="Arial" panose="020B0604020202020204" pitchFamily="34" charset="0"/>
              </a:defRPr>
            </a:lvl1pPr>
          </a:lstStyle>
          <a:p>
            <a:pPr algn="ctr"/>
            <a:r>
              <a:rPr lang="en-GB" sz="5400" b="1" dirty="0">
                <a:solidFill>
                  <a:srgbClr val="C40C2D"/>
                </a:solidFill>
                <a:latin typeface="+mj-lt"/>
                <a:cs typeface="+mj-cs"/>
              </a:rPr>
              <a:t>How did Leila help Asha?</a:t>
            </a:r>
          </a:p>
        </p:txBody>
      </p:sp>
      <p:pic>
        <p:nvPicPr>
          <p:cNvPr id="4" name="Picture 3"/>
          <p:cNvPicPr>
            <a:picLocks noChangeAspect="1"/>
          </p:cNvPicPr>
          <p:nvPr/>
        </p:nvPicPr>
        <p:blipFill>
          <a:blip r:embed="rId3"/>
          <a:stretch>
            <a:fillRect/>
          </a:stretch>
        </p:blipFill>
        <p:spPr>
          <a:xfrm>
            <a:off x="7815825" y="859962"/>
            <a:ext cx="7846244" cy="71036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itle 1"/>
          <p:cNvSpPr txBox="1">
            <a:spLocks/>
          </p:cNvSpPr>
          <p:nvPr/>
        </p:nvSpPr>
        <p:spPr>
          <a:xfrm>
            <a:off x="1295953" y="1296152"/>
            <a:ext cx="5989736" cy="2133600"/>
          </a:xfrm>
          <a:prstGeom prst="roundRect">
            <a:avLst/>
          </a:prstGeom>
          <a:solidFill>
            <a:schemeClr val="bg1"/>
          </a:solidFill>
        </p:spPr>
        <p:txBody>
          <a:bodyPr vert="horz" lIns="121920" tIns="60960" rIns="121920" bIns="60960" rtlCol="0" anchor="b">
            <a:noAutofit/>
          </a:bodyPr>
          <a:lstStyle>
            <a:lvl1pPr algn="l" defTabSz="914400" rtl="0" eaLnBrk="1" latinLnBrk="0" hangingPunct="1">
              <a:lnSpc>
                <a:spcPct val="90000"/>
              </a:lnSpc>
              <a:spcBef>
                <a:spcPct val="0"/>
              </a:spcBef>
              <a:buNone/>
              <a:defRPr sz="4400" kern="1200">
                <a:solidFill>
                  <a:srgbClr val="474747"/>
                </a:solidFill>
                <a:latin typeface="Arial" panose="020B0604020202020204" pitchFamily="34" charset="0"/>
                <a:ea typeface="+mj-ea"/>
                <a:cs typeface="Arial" panose="020B0604020202020204" pitchFamily="34" charset="0"/>
              </a:defRPr>
            </a:lvl1pPr>
          </a:lstStyle>
          <a:p>
            <a:pPr algn="ctr"/>
            <a:r>
              <a:rPr lang="en-GB" sz="5400" b="1" dirty="0">
                <a:solidFill>
                  <a:srgbClr val="C40C2D"/>
                </a:solidFill>
                <a:latin typeface="+mj-lt"/>
                <a:cs typeface="+mj-cs"/>
              </a:rPr>
              <a:t>Who helped Asha?</a:t>
            </a:r>
          </a:p>
        </p:txBody>
      </p:sp>
    </p:spTree>
    <p:extLst>
      <p:ext uri="{BB962C8B-B14F-4D97-AF65-F5344CB8AC3E}">
        <p14:creationId xmlns:p14="http://schemas.microsoft.com/office/powerpoint/2010/main" val="343355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76176" y="2137144"/>
            <a:ext cx="5989638" cy="5581897"/>
          </a:xfrm>
          <a:prstGeom prst="roundRect">
            <a:avLst/>
          </a:prstGeom>
          <a:solidFill>
            <a:schemeClr val="bg1"/>
          </a:solidFill>
        </p:spPr>
        <p:txBody>
          <a:bodyPr>
            <a:noAutofit/>
          </a:bodyPr>
          <a:lstStyle/>
          <a:p>
            <a:r>
              <a:rPr lang="en-GB" sz="5400" kern="1200" dirty="0">
                <a:solidFill>
                  <a:srgbClr val="C40C2D"/>
                </a:solidFill>
              </a:rPr>
              <a:t>There are lots of people like Asha</a:t>
            </a:r>
            <a:br>
              <a:rPr lang="en-GB" sz="5400" kern="1200" dirty="0">
                <a:solidFill>
                  <a:srgbClr val="C40C2D"/>
                </a:solidFill>
              </a:rPr>
            </a:br>
            <a:br>
              <a:rPr lang="en-GB" sz="5400" kern="1200" dirty="0">
                <a:solidFill>
                  <a:srgbClr val="C40C2D"/>
                </a:solidFill>
              </a:rPr>
            </a:br>
            <a:r>
              <a:rPr lang="en-GB" sz="5400" kern="1200" dirty="0">
                <a:solidFill>
                  <a:srgbClr val="C40C2D"/>
                </a:solidFill>
              </a:rPr>
              <a:t>How can we help?</a:t>
            </a:r>
          </a:p>
        </p:txBody>
      </p:sp>
      <p:pic>
        <p:nvPicPr>
          <p:cNvPr id="9" name="Picture 8"/>
          <p:cNvPicPr>
            <a:picLocks noChangeAspect="1"/>
          </p:cNvPicPr>
          <p:nvPr/>
        </p:nvPicPr>
        <p:blipFill>
          <a:blip r:embed="rId3"/>
          <a:stretch>
            <a:fillRect/>
          </a:stretch>
        </p:blipFill>
        <p:spPr>
          <a:xfrm>
            <a:off x="7550011" y="1020186"/>
            <a:ext cx="7846244" cy="71036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336643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848000" y="721034"/>
            <a:ext cx="7848000" cy="69775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ounded Rectangle"/>
          <p:cNvSpPr/>
          <p:nvPr/>
        </p:nvSpPr>
        <p:spPr>
          <a:xfrm>
            <a:off x="874173" y="1642735"/>
            <a:ext cx="6406946" cy="1837288"/>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8" name="Title 1"/>
          <p:cNvSpPr>
            <a:spLocks noGrp="1"/>
          </p:cNvSpPr>
          <p:nvPr>
            <p:ph type="title" idx="4294967295"/>
          </p:nvPr>
        </p:nvSpPr>
        <p:spPr>
          <a:xfrm>
            <a:off x="943819" y="1642735"/>
            <a:ext cx="6337300" cy="2133600"/>
          </a:xfrm>
        </p:spPr>
        <p:txBody>
          <a:bodyPr>
            <a:normAutofit/>
          </a:bodyPr>
          <a:lstStyle/>
          <a:p>
            <a:r>
              <a:rPr lang="en-GB" sz="6000" dirty="0">
                <a:solidFill>
                  <a:srgbClr val="C40C2D"/>
                </a:solidFill>
                <a:latin typeface="+mj-lt"/>
                <a:cs typeface="+mj-cs"/>
              </a:rPr>
              <a:t>How can we </a:t>
            </a:r>
            <a:br>
              <a:rPr lang="en-GB" sz="6000" dirty="0">
                <a:solidFill>
                  <a:srgbClr val="C40C2D"/>
                </a:solidFill>
                <a:latin typeface="+mj-lt"/>
                <a:cs typeface="+mj-cs"/>
              </a:rPr>
            </a:br>
            <a:r>
              <a:rPr lang="en-GB" sz="6000" dirty="0">
                <a:solidFill>
                  <a:srgbClr val="C40C2D"/>
                </a:solidFill>
                <a:latin typeface="+mj-lt"/>
                <a:cs typeface="+mj-cs"/>
              </a:rPr>
              <a:t>help others?</a:t>
            </a:r>
          </a:p>
        </p:txBody>
      </p:sp>
      <p:grpSp>
        <p:nvGrpSpPr>
          <p:cNvPr id="9" name="Group 8"/>
          <p:cNvGrpSpPr/>
          <p:nvPr/>
        </p:nvGrpSpPr>
        <p:grpSpPr>
          <a:xfrm>
            <a:off x="705280" y="4573862"/>
            <a:ext cx="6406946" cy="2114294"/>
            <a:chOff x="943819" y="6104488"/>
            <a:chExt cx="6406946" cy="2114294"/>
          </a:xfrm>
        </p:grpSpPr>
        <p:sp>
          <p:nvSpPr>
            <p:cNvPr id="10" name="Rounded Rectangle"/>
            <p:cNvSpPr/>
            <p:nvPr/>
          </p:nvSpPr>
          <p:spPr>
            <a:xfrm>
              <a:off x="943819" y="6104488"/>
              <a:ext cx="6406946" cy="2114294"/>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11" name="TextBox 10"/>
            <p:cNvSpPr txBox="1"/>
            <p:nvPr/>
          </p:nvSpPr>
          <p:spPr>
            <a:xfrm>
              <a:off x="1699663" y="6272674"/>
              <a:ext cx="5651102" cy="190821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r>
                <a:rPr lang="en-GB" sz="6000" b="1" dirty="0">
                  <a:solidFill>
                    <a:srgbClr val="C40C2D"/>
                  </a:solidFill>
                </a:rPr>
                <a:t>Why might we </a:t>
              </a:r>
              <a:br>
                <a:rPr lang="en-GB" sz="6000" b="1" dirty="0">
                  <a:solidFill>
                    <a:srgbClr val="C40C2D"/>
                  </a:solidFill>
                </a:rPr>
              </a:br>
              <a:r>
                <a:rPr lang="en-GB" sz="6000" b="1" dirty="0">
                  <a:solidFill>
                    <a:srgbClr val="C40C2D"/>
                  </a:solidFill>
                </a:rPr>
                <a:t>help others? </a:t>
              </a:r>
            </a:p>
          </p:txBody>
        </p:sp>
      </p:grpSp>
    </p:spTree>
    <p:extLst>
      <p:ext uri="{BB962C8B-B14F-4D97-AF65-F5344CB8AC3E}">
        <p14:creationId xmlns:p14="http://schemas.microsoft.com/office/powerpoint/2010/main" val="48612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D617F45-C34D-E14B-9145-B0B503031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155087">
            <a:off x="2857119" y="-1763"/>
            <a:ext cx="5173739" cy="4087061"/>
          </a:xfrm>
          <a:prstGeom prst="rect">
            <a:avLst/>
          </a:prstGeom>
        </p:spPr>
      </p:pic>
      <p:pic>
        <p:nvPicPr>
          <p:cNvPr id="13" name="Picture 12">
            <a:extLst>
              <a:ext uri="{FF2B5EF4-FFF2-40B4-BE49-F238E27FC236}">
                <a16:creationId xmlns:a16="http://schemas.microsoft.com/office/drawing/2014/main" id="{2565AD4D-4F7B-0D43-828C-773899D02C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8016" y="1613363"/>
            <a:ext cx="5164611" cy="7164877"/>
          </a:xfrm>
          <a:prstGeom prst="rect">
            <a:avLst/>
          </a:prstGeom>
        </p:spPr>
      </p:pic>
      <p:sp>
        <p:nvSpPr>
          <p:cNvPr id="4" name="Title 3">
            <a:extLst>
              <a:ext uri="{FF2B5EF4-FFF2-40B4-BE49-F238E27FC236}">
                <a16:creationId xmlns:a16="http://schemas.microsoft.com/office/drawing/2014/main" id="{F5AB2F27-994D-4AE6-A41B-B4B837F01AC8}"/>
              </a:ext>
            </a:extLst>
          </p:cNvPr>
          <p:cNvSpPr>
            <a:spLocks noGrp="1"/>
          </p:cNvSpPr>
          <p:nvPr>
            <p:ph type="title" idx="4294967295"/>
          </p:nvPr>
        </p:nvSpPr>
        <p:spPr>
          <a:xfrm>
            <a:off x="3031781" y="1486935"/>
            <a:ext cx="4824413" cy="1109663"/>
          </a:xfrm>
          <a:prstGeom prst="rect">
            <a:avLst/>
          </a:prstGeom>
        </p:spPr>
        <p:txBody>
          <a:bodyPr>
            <a:normAutofit/>
          </a:bodyPr>
          <a:lstStyle/>
          <a:p>
            <a:pPr algn="ctr"/>
            <a:r>
              <a:rPr lang="en-GB" sz="5400" kern="1200" dirty="0">
                <a:solidFill>
                  <a:srgbClr val="C40C2D"/>
                </a:solidFill>
              </a:rPr>
              <a:t>Questions?</a:t>
            </a:r>
          </a:p>
        </p:txBody>
      </p:sp>
    </p:spTree>
    <p:extLst>
      <p:ext uri="{BB962C8B-B14F-4D97-AF65-F5344CB8AC3E}">
        <p14:creationId xmlns:p14="http://schemas.microsoft.com/office/powerpoint/2010/main" val="1518851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17600" y="2434167"/>
            <a:ext cx="14020800" cy="5801784"/>
          </a:xfrm>
        </p:spPr>
        <p:txBody>
          <a:bodyPr>
            <a:normAutofit/>
          </a:bodyPr>
          <a:lstStyle/>
          <a:p>
            <a:pPr marL="0" indent="0">
              <a:buNone/>
            </a:pPr>
            <a:r>
              <a:rPr lang="en-GB" sz="2400" b="1" dirty="0">
                <a:solidFill>
                  <a:srgbClr val="474747"/>
                </a:solidFill>
              </a:rPr>
              <a:t>Key Stage 1</a:t>
            </a:r>
          </a:p>
          <a:p>
            <a:pPr marL="0" indent="0">
              <a:buNone/>
            </a:pPr>
            <a:r>
              <a:rPr lang="en-GB" sz="2400" dirty="0">
                <a:solidFill>
                  <a:srgbClr val="474747"/>
                </a:solidFill>
              </a:rPr>
              <a:t>Pupils should be taught:</a:t>
            </a:r>
          </a:p>
          <a:p>
            <a:r>
              <a:rPr lang="en-GB" sz="2400" b="1" dirty="0">
                <a:solidFill>
                  <a:srgbClr val="474747"/>
                </a:solidFill>
              </a:rPr>
              <a:t>1b. </a:t>
            </a:r>
            <a:r>
              <a:rPr lang="en-GB" sz="2400" dirty="0">
                <a:solidFill>
                  <a:srgbClr val="474747"/>
                </a:solidFill>
              </a:rPr>
              <a:t>to share their opinions on things that matter to them and explain their views; </a:t>
            </a:r>
          </a:p>
          <a:p>
            <a:r>
              <a:rPr lang="en-GB" sz="2400" b="1" dirty="0">
                <a:solidFill>
                  <a:srgbClr val="474747"/>
                </a:solidFill>
              </a:rPr>
              <a:t>2c. </a:t>
            </a:r>
            <a:r>
              <a:rPr lang="en-GB" sz="2400" dirty="0">
                <a:solidFill>
                  <a:srgbClr val="474747"/>
                </a:solidFill>
              </a:rPr>
              <a:t>to recognise choices they can make, and recognise the difference between right and wrong; </a:t>
            </a:r>
          </a:p>
          <a:p>
            <a:r>
              <a:rPr lang="en-GB" sz="2400" b="1" dirty="0">
                <a:solidFill>
                  <a:srgbClr val="474747"/>
                </a:solidFill>
              </a:rPr>
              <a:t>2e. </a:t>
            </a:r>
            <a:r>
              <a:rPr lang="en-GB" sz="2400" dirty="0">
                <a:solidFill>
                  <a:srgbClr val="474747"/>
                </a:solidFill>
              </a:rPr>
              <a:t>to realise that people and other living things have needs, and that they have responsibilities to meet them; </a:t>
            </a:r>
          </a:p>
          <a:p>
            <a:r>
              <a:rPr lang="en-GB" sz="2400" b="1" dirty="0">
                <a:solidFill>
                  <a:srgbClr val="474747"/>
                </a:solidFill>
              </a:rPr>
              <a:t>2f. </a:t>
            </a:r>
            <a:r>
              <a:rPr lang="en-GB" sz="2400" dirty="0">
                <a:solidFill>
                  <a:srgbClr val="474747"/>
                </a:solidFill>
              </a:rPr>
              <a:t>that they belong to various groups and communities, such as family and school; </a:t>
            </a:r>
          </a:p>
          <a:p>
            <a:r>
              <a:rPr lang="en-GB" sz="2400" b="1" dirty="0">
                <a:solidFill>
                  <a:srgbClr val="474747"/>
                </a:solidFill>
              </a:rPr>
              <a:t>4d. </a:t>
            </a:r>
            <a:r>
              <a:rPr lang="en-GB" sz="2400" dirty="0">
                <a:solidFill>
                  <a:srgbClr val="474747"/>
                </a:solidFill>
              </a:rPr>
              <a:t>that family and friends should care for each other; </a:t>
            </a: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2" name="Title 1"/>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3200" dirty="0">
                <a:solidFill>
                  <a:srgbClr val="B2A4A7"/>
                </a:solidFill>
              </a:rPr>
              <a:t>Links to the PSHE Association Programme of Study</a:t>
            </a:r>
            <a:endParaRPr lang="en-GB" dirty="0">
              <a:solidFill>
                <a:srgbClr val="B2A4A7"/>
              </a:solidFill>
            </a:endParaRPr>
          </a:p>
        </p:txBody>
      </p:sp>
      <p:sp>
        <p:nvSpPr>
          <p:cNvPr id="4" name="Slide Number Placeholder 3"/>
          <p:cNvSpPr>
            <a:spLocks noGrp="1"/>
          </p:cNvSpPr>
          <p:nvPr>
            <p:ph type="sldNum" sz="quarter" idx="12"/>
          </p:nvPr>
        </p:nvSpPr>
        <p:spPr/>
        <p:txBody>
          <a:bodyPr/>
          <a:lstStyle/>
          <a:p>
            <a:pPr defTabSz="1219170" hangingPunct="1"/>
            <a:fld id="{FCA7B7D5-9C5A-4209-8EEA-1BF0D9360412}" type="slidenum">
              <a:rPr lang="en-GB" kern="1200">
                <a:solidFill>
                  <a:prstClr val="black">
                    <a:tint val="75000"/>
                  </a:prstClr>
                </a:solidFill>
                <a:latin typeface="Calibri"/>
                <a:ea typeface="+mn-ea"/>
                <a:cs typeface="+mn-cs"/>
              </a:rPr>
              <a:pPr defTabSz="1219170" hangingPunct="1"/>
              <a:t>21</a:t>
            </a:fld>
            <a:endParaRPr lang="en-GB"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4237697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3200" dirty="0">
                <a:solidFill>
                  <a:srgbClr val="B2A4A7"/>
                </a:solidFill>
              </a:rPr>
              <a:t>Links to the PSHE Association Programme of Study</a:t>
            </a:r>
            <a:endParaRPr lang="en-GB" dirty="0">
              <a:solidFill>
                <a:srgbClr val="B2A4A7"/>
              </a:solidFill>
            </a:endParaRPr>
          </a:p>
        </p:txBody>
      </p:sp>
      <p:sp>
        <p:nvSpPr>
          <p:cNvPr id="3" name="Content Placeholder 2"/>
          <p:cNvSpPr>
            <a:spLocks noGrp="1"/>
          </p:cNvSpPr>
          <p:nvPr>
            <p:ph idx="1"/>
          </p:nvPr>
        </p:nvSpPr>
        <p:spPr/>
        <p:txBody>
          <a:bodyPr>
            <a:normAutofit/>
          </a:bodyPr>
          <a:lstStyle/>
          <a:p>
            <a:pPr marL="0" indent="0">
              <a:buNone/>
            </a:pPr>
            <a:r>
              <a:rPr lang="en-GB" sz="2400" b="1" dirty="0">
                <a:solidFill>
                  <a:srgbClr val="474747"/>
                </a:solidFill>
              </a:rPr>
              <a:t>Key Stage 2 </a:t>
            </a:r>
          </a:p>
          <a:p>
            <a:pPr marL="0" indent="0">
              <a:buNone/>
            </a:pPr>
            <a:r>
              <a:rPr lang="en-GB" sz="2400" dirty="0">
                <a:solidFill>
                  <a:srgbClr val="474747"/>
                </a:solidFill>
              </a:rPr>
              <a:t>Pupils should be taught:</a:t>
            </a:r>
          </a:p>
          <a:p>
            <a:r>
              <a:rPr lang="en-GB" sz="2400" b="1" dirty="0">
                <a:solidFill>
                  <a:srgbClr val="474747"/>
                </a:solidFill>
              </a:rPr>
              <a:t>2a. </a:t>
            </a:r>
            <a:r>
              <a:rPr lang="en-GB" sz="2400" dirty="0">
                <a:solidFill>
                  <a:srgbClr val="474747"/>
                </a:solidFill>
              </a:rPr>
              <a:t>to research, discuss and debate topical issues, problems and events; </a:t>
            </a:r>
          </a:p>
          <a:p>
            <a:r>
              <a:rPr lang="en-GB" sz="2400" b="1" dirty="0">
                <a:solidFill>
                  <a:srgbClr val="474747"/>
                </a:solidFill>
              </a:rPr>
              <a:t>2d. </a:t>
            </a:r>
            <a:r>
              <a:rPr lang="en-GB" sz="2400" dirty="0">
                <a:solidFill>
                  <a:srgbClr val="474747"/>
                </a:solidFill>
              </a:rPr>
              <a:t>that there are different kinds of responsibilities, rights and duties at home, at school and in the community, and that these can sometimes conflict with each other; </a:t>
            </a:r>
          </a:p>
          <a:p>
            <a:r>
              <a:rPr lang="en-GB" sz="2400" b="1" dirty="0">
                <a:solidFill>
                  <a:srgbClr val="474747"/>
                </a:solidFill>
              </a:rPr>
              <a:t>2e. </a:t>
            </a:r>
            <a:r>
              <a:rPr lang="en-GB" sz="2400" dirty="0">
                <a:solidFill>
                  <a:srgbClr val="474747"/>
                </a:solidFill>
              </a:rPr>
              <a:t>to reflect on spiritual, moral, social, and cultural issues, using imagination to understand other people's experiences; </a:t>
            </a: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4" name="Slide Number Placeholder 3"/>
          <p:cNvSpPr>
            <a:spLocks noGrp="1"/>
          </p:cNvSpPr>
          <p:nvPr>
            <p:ph type="sldNum" sz="quarter" idx="12"/>
          </p:nvPr>
        </p:nvSpPr>
        <p:spPr/>
        <p:txBody>
          <a:bodyPr/>
          <a:lstStyle/>
          <a:p>
            <a:pPr defTabSz="1219170" hangingPunct="1"/>
            <a:fld id="{FCA7B7D5-9C5A-4209-8EEA-1BF0D9360412}" type="slidenum">
              <a:rPr lang="en-GB" kern="1200">
                <a:solidFill>
                  <a:prstClr val="black">
                    <a:tint val="75000"/>
                  </a:prstClr>
                </a:solidFill>
                <a:latin typeface="Calibri"/>
                <a:ea typeface="+mn-ea"/>
                <a:cs typeface="+mn-cs"/>
              </a:rPr>
              <a:pPr defTabSz="1219170" hangingPunct="1"/>
              <a:t>22</a:t>
            </a:fld>
            <a:endParaRPr lang="en-GB"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4146166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875B1A-4B09-D52F-97C8-51C177FC0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3DA4B-F603-6356-4A19-971ED267115C}"/>
              </a:ext>
            </a:extLst>
          </p:cNvPr>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3200" dirty="0">
                <a:solidFill>
                  <a:srgbClr val="B2A4A7"/>
                </a:solidFill>
              </a:rPr>
              <a:t>Frequently asked questions</a:t>
            </a:r>
            <a:endParaRPr lang="en-GB" dirty="0">
              <a:solidFill>
                <a:srgbClr val="B2A4A7"/>
              </a:solidFill>
            </a:endParaRPr>
          </a:p>
        </p:txBody>
      </p:sp>
      <p:sp>
        <p:nvSpPr>
          <p:cNvPr id="3" name="Content Placeholder 2">
            <a:extLst>
              <a:ext uri="{FF2B5EF4-FFF2-40B4-BE49-F238E27FC236}">
                <a16:creationId xmlns:a16="http://schemas.microsoft.com/office/drawing/2014/main" id="{0EB5502E-894E-58D7-C510-2C5127EFD399}"/>
              </a:ext>
            </a:extLst>
          </p:cNvPr>
          <p:cNvSpPr>
            <a:spLocks noGrp="1"/>
          </p:cNvSpPr>
          <p:nvPr>
            <p:ph idx="1"/>
          </p:nvPr>
        </p:nvSpPr>
        <p:spPr>
          <a:xfrm>
            <a:off x="1117600" y="2254251"/>
            <a:ext cx="14020800" cy="5505915"/>
          </a:xfrm>
        </p:spPr>
        <p:txBody>
          <a:bodyPr>
            <a:noAutofit/>
          </a:bodyPr>
          <a:lstStyle/>
          <a:p>
            <a:pPr marL="0" indent="0">
              <a:buNone/>
            </a:pPr>
            <a:r>
              <a:rPr lang="en-GB" sz="2133" b="1" dirty="0"/>
              <a:t>What is blood donation?</a:t>
            </a:r>
          </a:p>
          <a:p>
            <a:pPr marL="0" indent="0">
              <a:buNone/>
            </a:pPr>
            <a:r>
              <a:rPr lang="en-GB" sz="2133" dirty="0"/>
              <a:t>Only adults aged between 17 and 65 can give blood. </a:t>
            </a:r>
          </a:p>
          <a:p>
            <a:pPr marL="0" indent="0">
              <a:buNone/>
            </a:pPr>
            <a:r>
              <a:rPr lang="en-GB" sz="2133" dirty="0"/>
              <a:t>Blood donation saves lives. Each donation is a precious and generous gift which can save or improve the lives of up to three seriously ill adults or six children.</a:t>
            </a:r>
          </a:p>
          <a:p>
            <a:pPr marL="0" indent="0">
              <a:buNone/>
            </a:pPr>
            <a:r>
              <a:rPr lang="en-GB" sz="2133" dirty="0"/>
              <a:t>A blood donation appointment takes place at a donor centre or in a community venue, with specially trained staff.</a:t>
            </a:r>
          </a:p>
          <a:p>
            <a:pPr marL="0" indent="0">
              <a:buNone/>
            </a:pPr>
            <a:r>
              <a:rPr lang="en-GB" sz="2133" dirty="0"/>
              <a:t>The blood donation experience takes about an hour in total. Giving blood itself takes around 5 to 10 minutes. </a:t>
            </a:r>
          </a:p>
          <a:p>
            <a:pPr>
              <a:spcAft>
                <a:spcPts val="2251"/>
              </a:spcAft>
              <a:buNone/>
            </a:pPr>
            <a:r>
              <a:rPr lang="en-GB" sz="2133" dirty="0"/>
              <a:t>After a grown up has given blood they are given a drink and a snack and can relax for a short time. </a:t>
            </a:r>
          </a:p>
          <a:p>
            <a:pPr>
              <a:spcAft>
                <a:spcPts val="2251"/>
              </a:spcAft>
              <a:buNone/>
            </a:pPr>
            <a:r>
              <a:rPr lang="en-GB" sz="2133" b="1" dirty="0"/>
              <a:t>What happens to the blood that has been donated? </a:t>
            </a:r>
          </a:p>
          <a:p>
            <a:pPr>
              <a:spcAft>
                <a:spcPts val="2251"/>
              </a:spcAft>
              <a:buNone/>
            </a:pPr>
            <a:r>
              <a:rPr lang="en-GB" sz="2133" dirty="0"/>
              <a:t>During a blood donation we take 470ml of blood, which is just under a pint. The blood is then transported to a blood centre where it is tested and processed before being sent to hospitals where it will be given to a patient. After donation, the body will quickly replace the blood that has been donated by making more. </a:t>
            </a:r>
          </a:p>
          <a:p>
            <a:pPr>
              <a:spcAft>
                <a:spcPts val="2251"/>
              </a:spcAft>
              <a:buNone/>
            </a:pPr>
            <a:endParaRPr lang="en-GB" sz="2133" i="1" dirty="0">
              <a:solidFill>
                <a:srgbClr val="474747"/>
              </a:solidFill>
            </a:endParaRPr>
          </a:p>
          <a:p>
            <a:pPr marL="0" indent="0">
              <a:buNone/>
            </a:pPr>
            <a:endParaRPr lang="en-GB" sz="2400" i="1" dirty="0">
              <a:solidFill>
                <a:srgbClr val="474747"/>
              </a:solidFill>
            </a:endParaRPr>
          </a:p>
          <a:p>
            <a:pPr marL="0" indent="0">
              <a:buNone/>
            </a:pPr>
            <a:endParaRPr lang="en-GB" sz="2400" i="1"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4" name="Slide Number Placeholder 3">
            <a:extLst>
              <a:ext uri="{FF2B5EF4-FFF2-40B4-BE49-F238E27FC236}">
                <a16:creationId xmlns:a16="http://schemas.microsoft.com/office/drawing/2014/main" id="{520F200D-2F47-9EF9-52AE-ACFF2692BD83}"/>
              </a:ext>
            </a:extLst>
          </p:cNvPr>
          <p:cNvSpPr>
            <a:spLocks noGrp="1"/>
          </p:cNvSpPr>
          <p:nvPr>
            <p:ph type="sldNum" sz="quarter" idx="12"/>
          </p:nvPr>
        </p:nvSpPr>
        <p:spPr/>
        <p:txBody>
          <a:bodyPr/>
          <a:lstStyle/>
          <a:p>
            <a:pPr defTabSz="1219170" hangingPunct="1">
              <a:defRPr/>
            </a:pPr>
            <a:fld id="{FCA7B7D5-9C5A-4209-8EEA-1BF0D9360412}" type="slidenum">
              <a:rPr lang="en-GB" kern="1200">
                <a:solidFill>
                  <a:prstClr val="black">
                    <a:tint val="75000"/>
                  </a:prstClr>
                </a:solidFill>
                <a:latin typeface="Calibri"/>
                <a:ea typeface="+mn-ea"/>
                <a:cs typeface="+mn-cs"/>
              </a:rPr>
              <a:pPr defTabSz="1219170" hangingPunct="1">
                <a:defRPr/>
              </a:pPr>
              <a:t>23</a:t>
            </a:fld>
            <a:endParaRPr lang="en-GB"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758398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3200" dirty="0">
                <a:solidFill>
                  <a:srgbClr val="B2A4A7"/>
                </a:solidFill>
              </a:rPr>
              <a:t>Frequently asked questions</a:t>
            </a:r>
            <a:endParaRPr lang="en-GB" dirty="0">
              <a:solidFill>
                <a:srgbClr val="B2A4A7"/>
              </a:solidFill>
            </a:endParaRPr>
          </a:p>
        </p:txBody>
      </p:sp>
      <p:sp>
        <p:nvSpPr>
          <p:cNvPr id="3" name="Content Placeholder 2"/>
          <p:cNvSpPr>
            <a:spLocks noGrp="1"/>
          </p:cNvSpPr>
          <p:nvPr>
            <p:ph idx="1"/>
          </p:nvPr>
        </p:nvSpPr>
        <p:spPr>
          <a:xfrm>
            <a:off x="1117600" y="2254251"/>
            <a:ext cx="14020800" cy="5505915"/>
          </a:xfrm>
        </p:spPr>
        <p:txBody>
          <a:bodyPr>
            <a:noAutofit/>
          </a:bodyPr>
          <a:lstStyle/>
          <a:p>
            <a:pPr marL="0" indent="0">
              <a:buNone/>
            </a:pPr>
            <a:r>
              <a:rPr lang="en-GB" sz="2133" b="1" dirty="0">
                <a:solidFill>
                  <a:srgbClr val="474747"/>
                </a:solidFill>
              </a:rPr>
              <a:t>What is bone marrow? </a:t>
            </a:r>
          </a:p>
          <a:p>
            <a:pPr marL="0" indent="0">
              <a:buNone/>
            </a:pPr>
            <a:r>
              <a:rPr lang="en-GB" sz="2133" dirty="0">
                <a:solidFill>
                  <a:srgbClr val="474747"/>
                </a:solidFill>
              </a:rPr>
              <a:t>Bone marrow is a sort of </a:t>
            </a:r>
            <a:r>
              <a:rPr lang="en-GB" sz="2133" b="1" dirty="0">
                <a:solidFill>
                  <a:srgbClr val="474747"/>
                </a:solidFill>
              </a:rPr>
              <a:t>thick, spongey tissue </a:t>
            </a:r>
            <a:r>
              <a:rPr lang="en-GB" sz="2133" dirty="0">
                <a:solidFill>
                  <a:srgbClr val="474747"/>
                </a:solidFill>
              </a:rPr>
              <a:t>found</a:t>
            </a:r>
            <a:r>
              <a:rPr lang="en-GB" sz="2133" b="1" dirty="0">
                <a:solidFill>
                  <a:srgbClr val="474747"/>
                </a:solidFill>
              </a:rPr>
              <a:t> inside some of your bones </a:t>
            </a:r>
            <a:r>
              <a:rPr lang="en-GB" sz="2133" dirty="0">
                <a:solidFill>
                  <a:srgbClr val="474747"/>
                </a:solidFill>
              </a:rPr>
              <a:t>– like your hip and thigh bones. It is important because it </a:t>
            </a:r>
            <a:r>
              <a:rPr lang="en-GB" sz="2133" b="1" dirty="0">
                <a:solidFill>
                  <a:srgbClr val="474747"/>
                </a:solidFill>
              </a:rPr>
              <a:t>makes stem cells. </a:t>
            </a:r>
            <a:endParaRPr lang="en-GB" sz="2133" dirty="0">
              <a:solidFill>
                <a:srgbClr val="474747"/>
              </a:solidFill>
            </a:endParaRPr>
          </a:p>
          <a:p>
            <a:pPr marL="0" indent="0">
              <a:buNone/>
            </a:pPr>
            <a:r>
              <a:rPr lang="en-GB" sz="2133" b="1" dirty="0">
                <a:solidFill>
                  <a:srgbClr val="474747"/>
                </a:solidFill>
              </a:rPr>
              <a:t>What are stem cells? </a:t>
            </a:r>
          </a:p>
          <a:p>
            <a:pPr marL="0" indent="0">
              <a:buNone/>
            </a:pPr>
            <a:r>
              <a:rPr lang="en-GB" sz="2133" dirty="0">
                <a:solidFill>
                  <a:srgbClr val="474747"/>
                </a:solidFill>
              </a:rPr>
              <a:t>Stem cells can be viewed as the </a:t>
            </a:r>
            <a:r>
              <a:rPr lang="en-GB" sz="2133" b="1" dirty="0">
                <a:solidFill>
                  <a:srgbClr val="474747"/>
                </a:solidFill>
              </a:rPr>
              <a:t>'building blocks' of the body.</a:t>
            </a:r>
            <a:r>
              <a:rPr lang="en-GB" sz="2133" dirty="0">
                <a:solidFill>
                  <a:srgbClr val="474747"/>
                </a:solidFill>
              </a:rPr>
              <a:t> They can grow into any of the other </a:t>
            </a:r>
            <a:r>
              <a:rPr lang="en-GB" sz="2133" b="1" dirty="0">
                <a:solidFill>
                  <a:srgbClr val="474747"/>
                </a:solidFill>
              </a:rPr>
              <a:t>blood </a:t>
            </a:r>
            <a:r>
              <a:rPr lang="en-GB" sz="2133" b="1" dirty="0" err="1">
                <a:solidFill>
                  <a:srgbClr val="474747"/>
                </a:solidFill>
              </a:rPr>
              <a:t>cellsor</a:t>
            </a:r>
            <a:r>
              <a:rPr lang="en-GB" sz="2133" b="1" dirty="0">
                <a:solidFill>
                  <a:srgbClr val="474747"/>
                </a:solidFill>
              </a:rPr>
              <a:t> immune system cells that we need </a:t>
            </a:r>
            <a:r>
              <a:rPr lang="en-GB" sz="2133" dirty="0">
                <a:solidFill>
                  <a:srgbClr val="474747"/>
                </a:solidFill>
              </a:rPr>
              <a:t>so they are vital for keeping our </a:t>
            </a:r>
            <a:r>
              <a:rPr lang="en-GB" sz="2133" b="1" dirty="0">
                <a:solidFill>
                  <a:srgbClr val="474747"/>
                </a:solidFill>
              </a:rPr>
              <a:t>blood healthy </a:t>
            </a:r>
            <a:r>
              <a:rPr lang="en-GB" sz="2133" dirty="0">
                <a:solidFill>
                  <a:srgbClr val="474747"/>
                </a:solidFill>
              </a:rPr>
              <a:t>and our </a:t>
            </a:r>
            <a:r>
              <a:rPr lang="en-GB" sz="2133" b="1" dirty="0">
                <a:solidFill>
                  <a:srgbClr val="474747"/>
                </a:solidFill>
              </a:rPr>
              <a:t>bodies working properly. </a:t>
            </a:r>
            <a:endParaRPr lang="en-GB" sz="2133" dirty="0">
              <a:solidFill>
                <a:srgbClr val="474747"/>
              </a:solidFill>
            </a:endParaRPr>
          </a:p>
          <a:p>
            <a:pPr marL="0" indent="0">
              <a:buNone/>
            </a:pPr>
            <a:r>
              <a:rPr lang="en-GB" sz="2133" b="1" dirty="0">
                <a:solidFill>
                  <a:srgbClr val="474747"/>
                </a:solidFill>
              </a:rPr>
              <a:t>Who needs a stem cell transplant? </a:t>
            </a:r>
          </a:p>
          <a:p>
            <a:pPr marL="0" indent="0">
              <a:buNone/>
            </a:pPr>
            <a:r>
              <a:rPr lang="en-GB" sz="2133" dirty="0">
                <a:solidFill>
                  <a:srgbClr val="474747"/>
                </a:solidFill>
              </a:rPr>
              <a:t>Anyone whose </a:t>
            </a:r>
            <a:r>
              <a:rPr lang="en-GB" sz="2133" b="1" dirty="0">
                <a:solidFill>
                  <a:srgbClr val="474747"/>
                </a:solidFill>
              </a:rPr>
              <a:t>bone marrow or blood cells aren’t working </a:t>
            </a:r>
            <a:r>
              <a:rPr lang="en-GB" sz="2133" dirty="0">
                <a:solidFill>
                  <a:srgbClr val="474747"/>
                </a:solidFill>
              </a:rPr>
              <a:t>properly. </a:t>
            </a:r>
            <a:r>
              <a:rPr lang="en-GB" sz="2133" b="1" dirty="0">
                <a:solidFill>
                  <a:srgbClr val="474747"/>
                </a:solidFill>
              </a:rPr>
              <a:t>Leukaemia</a:t>
            </a:r>
            <a:r>
              <a:rPr lang="en-GB" sz="2133" dirty="0">
                <a:solidFill>
                  <a:srgbClr val="474747"/>
                </a:solidFill>
              </a:rPr>
              <a:t> is one example of a disease that stops people’s bone marrow working. </a:t>
            </a:r>
            <a:endParaRPr lang="en-GB" sz="2133" b="1" dirty="0">
              <a:solidFill>
                <a:srgbClr val="474747"/>
              </a:solidFill>
            </a:endParaRPr>
          </a:p>
          <a:p>
            <a:pPr marL="0" indent="0">
              <a:buNone/>
            </a:pPr>
            <a:r>
              <a:rPr lang="en-GB" sz="2133" b="1" dirty="0">
                <a:solidFill>
                  <a:srgbClr val="474747"/>
                </a:solidFill>
              </a:rPr>
              <a:t>What does my religion say about donation? </a:t>
            </a:r>
          </a:p>
          <a:p>
            <a:pPr marL="0" indent="0">
              <a:buNone/>
            </a:pPr>
            <a:r>
              <a:rPr lang="en-GB" sz="2133" dirty="0">
                <a:solidFill>
                  <a:srgbClr val="474747"/>
                </a:solidFill>
              </a:rPr>
              <a:t>Lots of major religions in the UK </a:t>
            </a:r>
            <a:r>
              <a:rPr lang="en-GB" sz="2133" b="1" dirty="0">
                <a:solidFill>
                  <a:srgbClr val="474747"/>
                </a:solidFill>
              </a:rPr>
              <a:t>support the idea of donation and transplantation</a:t>
            </a:r>
            <a:r>
              <a:rPr lang="en-GB" sz="2133" dirty="0">
                <a:solidFill>
                  <a:srgbClr val="474747"/>
                </a:solidFill>
              </a:rPr>
              <a:t> – and this makes sense when you think that an important part of all religions is </a:t>
            </a:r>
            <a:r>
              <a:rPr lang="en-GB" sz="2133" b="1" dirty="0">
                <a:solidFill>
                  <a:srgbClr val="474747"/>
                </a:solidFill>
              </a:rPr>
              <a:t>caring for </a:t>
            </a:r>
            <a:r>
              <a:rPr lang="en-GB" sz="2133" dirty="0">
                <a:solidFill>
                  <a:srgbClr val="474747"/>
                </a:solidFill>
              </a:rPr>
              <a:t>and </a:t>
            </a:r>
            <a:r>
              <a:rPr lang="en-GB" sz="2133" b="1" dirty="0">
                <a:solidFill>
                  <a:srgbClr val="474747"/>
                </a:solidFill>
              </a:rPr>
              <a:t>helping others. </a:t>
            </a:r>
            <a:r>
              <a:rPr lang="en-GB" sz="2133" i="1" dirty="0">
                <a:solidFill>
                  <a:srgbClr val="474747"/>
                </a:solidFill>
              </a:rPr>
              <a:t>(Teachers can get more information on different religious views on donation </a:t>
            </a:r>
            <a:r>
              <a:rPr lang="en-GB" sz="2133" i="1" dirty="0">
                <a:solidFill>
                  <a:srgbClr val="474747"/>
                </a:solidFill>
                <a:hlinkClick r:id="rId3"/>
              </a:rPr>
              <a:t>here</a:t>
            </a:r>
            <a:r>
              <a:rPr lang="en-GB" sz="2133" i="1" dirty="0">
                <a:solidFill>
                  <a:srgbClr val="474747"/>
                </a:solidFill>
              </a:rPr>
              <a:t>).</a:t>
            </a:r>
          </a:p>
          <a:p>
            <a:pPr marL="0" indent="0">
              <a:buNone/>
            </a:pPr>
            <a:endParaRPr lang="en-GB" sz="2400" i="1" dirty="0">
              <a:solidFill>
                <a:srgbClr val="474747"/>
              </a:solidFill>
            </a:endParaRPr>
          </a:p>
          <a:p>
            <a:pPr marL="0" indent="0">
              <a:buNone/>
            </a:pPr>
            <a:endParaRPr lang="en-GB" sz="2400" i="1" dirty="0">
              <a:solidFill>
                <a:srgbClr val="474747"/>
              </a:solidFill>
            </a:endParaRPr>
          </a:p>
          <a:p>
            <a:pPr marL="0" indent="0">
              <a:buNone/>
            </a:pPr>
            <a:endParaRPr lang="en-GB" sz="2400" i="1" dirty="0">
              <a:solidFill>
                <a:srgbClr val="474747"/>
              </a:solidFill>
            </a:endParaRPr>
          </a:p>
          <a:p>
            <a:pPr marL="0" indent="0">
              <a:buNone/>
            </a:pPr>
            <a:endParaRPr lang="en-GB" sz="2400" i="1"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4" name="Slide Number Placeholder 3"/>
          <p:cNvSpPr>
            <a:spLocks noGrp="1"/>
          </p:cNvSpPr>
          <p:nvPr>
            <p:ph type="sldNum" sz="quarter" idx="12"/>
          </p:nvPr>
        </p:nvSpPr>
        <p:spPr/>
        <p:txBody>
          <a:bodyPr/>
          <a:lstStyle/>
          <a:p>
            <a:pPr defTabSz="1219170" hangingPunct="1">
              <a:defRPr/>
            </a:pPr>
            <a:fld id="{FCA7B7D5-9C5A-4209-8EEA-1BF0D9360412}" type="slidenum">
              <a:rPr lang="en-GB" kern="1200">
                <a:solidFill>
                  <a:prstClr val="black">
                    <a:tint val="75000"/>
                  </a:prstClr>
                </a:solidFill>
                <a:latin typeface="Calibri"/>
                <a:ea typeface="+mn-ea"/>
                <a:cs typeface="+mn-cs"/>
              </a:rPr>
              <a:pPr defTabSz="1219170" hangingPunct="1">
                <a:defRPr/>
              </a:pPr>
              <a:t>24</a:t>
            </a:fld>
            <a:endParaRPr lang="en-GB"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036433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474747"/>
                </a:solidFill>
              </a:rPr>
              <a:t>Giving to help others</a:t>
            </a:r>
            <a:br>
              <a:rPr lang="en-GB" dirty="0">
                <a:solidFill>
                  <a:srgbClr val="474747"/>
                </a:solidFill>
              </a:rPr>
            </a:br>
            <a:r>
              <a:rPr lang="en-GB" sz="3200" dirty="0">
                <a:solidFill>
                  <a:srgbClr val="B2A4A7"/>
                </a:solidFill>
              </a:rPr>
              <a:t>Background information for teachers</a:t>
            </a:r>
            <a:endParaRPr lang="en-GB" dirty="0">
              <a:solidFill>
                <a:srgbClr val="B2A4A7"/>
              </a:solidFill>
            </a:endParaRPr>
          </a:p>
        </p:txBody>
      </p:sp>
      <p:sp>
        <p:nvSpPr>
          <p:cNvPr id="3" name="Content Placeholder 2"/>
          <p:cNvSpPr>
            <a:spLocks noGrp="1"/>
          </p:cNvSpPr>
          <p:nvPr>
            <p:ph idx="1"/>
          </p:nvPr>
        </p:nvSpPr>
        <p:spPr>
          <a:xfrm>
            <a:off x="362857" y="2068384"/>
            <a:ext cx="14608048" cy="5505915"/>
          </a:xfrm>
        </p:spPr>
        <p:txBody>
          <a:bodyPr>
            <a:noAutofit/>
          </a:bodyPr>
          <a:lstStyle/>
          <a:p>
            <a:pPr marL="0" indent="0">
              <a:buNone/>
            </a:pPr>
            <a:r>
              <a:rPr lang="en-GB" sz="2400" b="1" dirty="0">
                <a:solidFill>
                  <a:srgbClr val="474747"/>
                </a:solidFill>
              </a:rPr>
              <a:t>Who can donate bone marrow or stem cells?</a:t>
            </a:r>
          </a:p>
          <a:p>
            <a:pPr marL="0" indent="0">
              <a:buNone/>
            </a:pPr>
            <a:r>
              <a:rPr lang="en-GB" sz="2400" dirty="0">
                <a:solidFill>
                  <a:srgbClr val="474747"/>
                </a:solidFill>
              </a:rPr>
              <a:t>In some cases, a matched donor can be found from within the patient's family; for example from a brother or sister, but more often a patient must rely on a matched unrelated volunteer donor, identified through the NHS Stem Cell Donor Registry or other global stem cell registers. </a:t>
            </a:r>
          </a:p>
          <a:p>
            <a:pPr marL="0" indent="0">
              <a:buNone/>
            </a:pPr>
            <a:endParaRPr lang="en-GB" sz="2400" b="1" dirty="0">
              <a:solidFill>
                <a:srgbClr val="474747"/>
              </a:solidFill>
            </a:endParaRPr>
          </a:p>
          <a:p>
            <a:pPr marL="0" indent="0">
              <a:buNone/>
            </a:pPr>
            <a:r>
              <a:rPr lang="en-GB" sz="2400" b="1" dirty="0">
                <a:solidFill>
                  <a:srgbClr val="474747"/>
                </a:solidFill>
              </a:rPr>
              <a:t>What is involved in donating?</a:t>
            </a:r>
          </a:p>
          <a:p>
            <a:pPr marL="0" indent="0" fontAlgn="base">
              <a:buNone/>
            </a:pPr>
            <a:r>
              <a:rPr lang="en-GB" sz="2400" dirty="0">
                <a:solidFill>
                  <a:srgbClr val="474747"/>
                </a:solidFill>
              </a:rPr>
              <a:t>Nearly 90% of people donate their stem cells quickly and easily in a process similar to giving blood, called peripheral blood stem cell collection. The other 10% donate through bone marrow, where they give cells from the bone marrow in their pelvis. </a:t>
            </a:r>
          </a:p>
          <a:p>
            <a:pPr marL="0" indent="0">
              <a:buNone/>
            </a:pPr>
            <a:r>
              <a:rPr lang="en-GB" sz="2400" b="1" dirty="0">
                <a:solidFill>
                  <a:srgbClr val="474747"/>
                </a:solidFill>
              </a:rPr>
              <a:t>How can you register as a stem cell donor?</a:t>
            </a:r>
          </a:p>
          <a:p>
            <a:pPr marL="0" indent="0">
              <a:buNone/>
            </a:pPr>
            <a:r>
              <a:rPr lang="en-GB" sz="2400" dirty="0">
                <a:solidFill>
                  <a:srgbClr val="474747"/>
                </a:solidFill>
              </a:rPr>
              <a:t>You can join the NHS Stem Cell Donor Registry when you give blood at a blood donation session. An extra sample of blood is taken and this is then sent off to be genetically typed. Find out more about stem cell donation at www.blood.co.uk/stemcells</a:t>
            </a:r>
            <a:endParaRPr lang="en-US" sz="2400" dirty="0">
              <a:solidFill>
                <a:srgbClr val="474747"/>
              </a:solidFill>
            </a:endParaRPr>
          </a:p>
          <a:p>
            <a:pPr marL="0" indent="0" fontAlgn="base">
              <a:buNone/>
            </a:pPr>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a:p>
            <a:endParaRPr lang="en-GB" sz="2400" dirty="0">
              <a:solidFill>
                <a:srgbClr val="474747"/>
              </a:solidFill>
            </a:endParaRPr>
          </a:p>
        </p:txBody>
      </p:sp>
      <p:sp>
        <p:nvSpPr>
          <p:cNvPr id="4" name="Slide Number Placeholder 3"/>
          <p:cNvSpPr>
            <a:spLocks noGrp="1"/>
          </p:cNvSpPr>
          <p:nvPr>
            <p:ph type="sldNum" sz="quarter" idx="12"/>
          </p:nvPr>
        </p:nvSpPr>
        <p:spPr/>
        <p:txBody>
          <a:bodyPr/>
          <a:lstStyle/>
          <a:p>
            <a:pPr defTabSz="1219170" hangingPunct="1"/>
            <a:fld id="{FCA7B7D5-9C5A-4209-8EEA-1BF0D9360412}" type="slidenum">
              <a:rPr lang="en-GB" kern="1200">
                <a:solidFill>
                  <a:prstClr val="black">
                    <a:tint val="75000"/>
                  </a:prstClr>
                </a:solidFill>
                <a:latin typeface="Calibri"/>
                <a:ea typeface="+mn-ea"/>
                <a:cs typeface="+mn-cs"/>
              </a:rPr>
              <a:pPr defTabSz="1219170" hangingPunct="1"/>
              <a:t>25</a:t>
            </a:fld>
            <a:endParaRPr lang="en-GB"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74641555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082BE2D7F3454AA2F02ACC659E03FA" ma:contentTypeVersion="18" ma:contentTypeDescription="Create a new document." ma:contentTypeScope="" ma:versionID="f6c653ba0a0eb70afe9054620c20aa8d">
  <xsd:schema xmlns:xsd="http://www.w3.org/2001/XMLSchema" xmlns:xs="http://www.w3.org/2001/XMLSchema" xmlns:p="http://schemas.microsoft.com/office/2006/metadata/properties" xmlns:ns2="c71eb137-90ba-49e6-b8cb-54e2f2764e71" xmlns:ns3="41e1d363-8e96-4d4d-86da-cb3209d895c7" targetNamespace="http://schemas.microsoft.com/office/2006/metadata/properties" ma:root="true" ma:fieldsID="9c157af9aedcb2805d1dec9554bd3d92" ns2:_="" ns3:_="">
    <xsd:import namespace="c71eb137-90ba-49e6-b8cb-54e2f2764e71"/>
    <xsd:import namespace="41e1d363-8e96-4d4d-86da-cb3209d895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Centre" minOccurs="0"/>
                <xsd:element ref="ns2:MediaServiceObjectDetectorVersion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1eb137-90ba-49e6-b8cb-54e2f2764e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Centre" ma:index="20" nillable="true" ma:displayName="Centre" ma:description="Manc" ma:format="Dropdown" ma:internalName="Centr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_Flow_SignoffStatus" ma:index="24" nillable="true" ma:displayName="Sign-off status" ma:internalName="Sign_x002d_off_x0020_status">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e1d363-8e96-4d4d-86da-cb3209d895c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d8a2d7-eca2-4be6-bfef-d689c3416cfa}" ma:internalName="TaxCatchAll" ma:showField="CatchAllData" ma:web="41e1d363-8e96-4d4d-86da-cb3209d895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71eb137-90ba-49e6-b8cb-54e2f2764e71">
      <Terms xmlns="http://schemas.microsoft.com/office/infopath/2007/PartnerControls"/>
    </lcf76f155ced4ddcb4097134ff3c332f>
    <Centre xmlns="c71eb137-90ba-49e6-b8cb-54e2f2764e71" xsi:nil="true"/>
    <TaxCatchAll xmlns="41e1d363-8e96-4d4d-86da-cb3209d895c7" xsi:nil="true"/>
    <_Flow_SignoffStatus xmlns="c71eb137-90ba-49e6-b8cb-54e2f2764e7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7A459E-C23C-43A5-87C7-39AE5FB9DE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1eb137-90ba-49e6-b8cb-54e2f2764e71"/>
    <ds:schemaRef ds:uri="41e1d363-8e96-4d4d-86da-cb3209d895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D2A0C-27BB-460C-84B8-7AB9DA06409E}">
  <ds:schemaRefs>
    <ds:schemaRef ds:uri="http://schemas.microsoft.com/office/2006/documentManagement/types"/>
    <ds:schemaRef ds:uri="http://purl.org/dc/terms/"/>
    <ds:schemaRef ds:uri="http://www.w3.org/XML/1998/namespace"/>
    <ds:schemaRef ds:uri="http://purl.org/dc/elements/1.1/"/>
    <ds:schemaRef ds:uri="41e1d363-8e96-4d4d-86da-cb3209d895c7"/>
    <ds:schemaRef ds:uri="http://purl.org/dc/dcmitype/"/>
    <ds:schemaRef ds:uri="http://schemas.microsoft.com/office/infopath/2007/PartnerControls"/>
    <ds:schemaRef ds:uri="http://schemas.openxmlformats.org/package/2006/metadata/core-properties"/>
    <ds:schemaRef ds:uri="c71eb137-90ba-49e6-b8cb-54e2f2764e71"/>
    <ds:schemaRef ds:uri="http://schemas.microsoft.com/office/2006/metadata/properties"/>
  </ds:schemaRefs>
</ds:datastoreItem>
</file>

<file path=customXml/itemProps3.xml><?xml version="1.0" encoding="utf-8"?>
<ds:datastoreItem xmlns:ds="http://schemas.openxmlformats.org/officeDocument/2006/customXml" ds:itemID="{C81CADD1-2FB9-4C4E-9061-87DBFFE4BA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1376</TotalTime>
  <Words>4889</Words>
  <Application>Microsoft Office PowerPoint</Application>
  <PresentationFormat>Custom</PresentationFormat>
  <Paragraphs>409</Paragraphs>
  <Slides>25</Slides>
  <Notes>22</Notes>
  <HiddenSlides>9</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Calibri Light</vt:lpstr>
      <vt:lpstr>Helvetica</vt:lpstr>
      <vt:lpstr>Helvetica Neue</vt:lpstr>
      <vt:lpstr>Office Theme</vt:lpstr>
      <vt:lpstr>1_Office Theme</vt:lpstr>
      <vt:lpstr>PSHE lesson </vt:lpstr>
      <vt:lpstr>PowerPoint Presentation</vt:lpstr>
      <vt:lpstr>PowerPoint Presentation</vt:lpstr>
      <vt:lpstr>PowerPoint Presentation</vt:lpstr>
      <vt:lpstr>Links to the PSHE Association Programme of Study </vt:lpstr>
      <vt:lpstr>PSHE lesson </vt:lpstr>
      <vt:lpstr>Ground rules </vt:lpstr>
      <vt:lpstr>When did you last help someone?</vt:lpstr>
      <vt:lpstr>How can we  help others?</vt:lpstr>
      <vt:lpstr>Learning aim: I can explain some of the ways people can help each other</vt:lpstr>
      <vt:lpstr>Watch the video and try to identify different ways people can help each other</vt:lpstr>
      <vt:lpstr>What different kinds of help did you see?</vt:lpstr>
      <vt:lpstr>PowerPoint Presentation</vt:lpstr>
      <vt:lpstr>PowerPoint Presentation</vt:lpstr>
      <vt:lpstr>Why might some people want to help the wider world, including others they have never even met?   </vt:lpstr>
      <vt:lpstr>PowerPoint Presentation</vt:lpstr>
      <vt:lpstr>PowerPoint Presentation</vt:lpstr>
      <vt:lpstr>There are lots of people like Asha  How can we help?</vt:lpstr>
      <vt:lpstr>How can we  help others?</vt:lpstr>
      <vt:lpstr>Questions?</vt:lpstr>
      <vt:lpstr>Giving to help others Links to the PSHE Association Programme of Study</vt:lpstr>
      <vt:lpstr>Giving to help others Links to the PSHE Association Programme of Study</vt:lpstr>
      <vt:lpstr>Giving to help others Frequently asked questions</vt:lpstr>
      <vt:lpstr>Giving to help others Frequently asked questions</vt:lpstr>
      <vt:lpstr>Giving to help others Background information for teachers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Florence Ackland</dc:creator>
  <cp:lastModifiedBy>Aleisha Scott</cp:lastModifiedBy>
  <cp:revision>99</cp:revision>
  <cp:lastPrinted>2018-12-21T09:17:29Z</cp:lastPrinted>
  <dcterms:modified xsi:type="dcterms:W3CDTF">2025-08-12T08:58:49Z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0x010100B8082BE2D7F3454AA2F02ACC659E03FA</vt:lpwstr>
  </property>
  <property fmtid="{D5CDD505-2E9C-101B-9397-08002B2CF9AE}" pid="3" name="MediaServiceImageTags">
    <vt:lpwstr/>
  </property>
</Properties>
</file>