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56" r:id="rId5"/>
    <p:sldId id="261" r:id="rId6"/>
    <p:sldId id="258" r:id="rId7"/>
    <p:sldId id="257" r:id="rId8"/>
    <p:sldId id="286" r:id="rId9"/>
    <p:sldId id="278" r:id="rId10"/>
    <p:sldId id="264" r:id="rId11"/>
    <p:sldId id="266" r:id="rId12"/>
    <p:sldId id="267" r:id="rId13"/>
    <p:sldId id="268" r:id="rId14"/>
    <p:sldId id="269" r:id="rId15"/>
    <p:sldId id="270" r:id="rId16"/>
    <p:sldId id="273" r:id="rId17"/>
    <p:sldId id="271" r:id="rId18"/>
    <p:sldId id="281" r:id="rId19"/>
    <p:sldId id="282" r:id="rId20"/>
    <p:sldId id="259" r:id="rId21"/>
    <p:sldId id="260" r:id="rId22"/>
    <p:sldId id="289" r:id="rId23"/>
    <p:sldId id="283" r:id="rId24"/>
    <p:sldId id="27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2F3080A-489F-723B-C697-7EB6826305DB}" name="Aleisha Scott" initials="AS" userId="S::Aleisha.Scott@nhsbt.nhs.uk::8050ffdc-fa9d-4bcc-a185-5418dd6dab5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Yaser Martini" initials="" lastIdx="3" clrIdx="0"/>
  <p:cmAuthor id="1" name="Jemma Best" initials="JB"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B8CA"/>
    <a:srgbClr val="B2A4A7"/>
    <a:srgbClr val="474747"/>
    <a:srgbClr val="F062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8A0C40-237F-E627-8F26-4B86D080F45C}" v="6" dt="2025-08-12T08:47:14.744"/>
    <p1510:client id="{FF95AB41-FDA6-448F-ACD9-5D13624E5CEC}" v="1" dt="2025-08-12T08:48:02.2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016" autoAdjust="0"/>
    <p:restoredTop sz="64010" autoAdjust="0"/>
  </p:normalViewPr>
  <p:slideViewPr>
    <p:cSldViewPr snapToGrid="0">
      <p:cViewPr varScale="1">
        <p:scale>
          <a:sx n="66" d="100"/>
          <a:sy n="66" d="100"/>
        </p:scale>
        <p:origin x="105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isha Scott" userId="S::aleisha.scott@nhsbt.nhs.uk::8050ffdc-fa9d-4bcc-a185-5418dd6dab51" providerId="AD" clId="Web-{278A0C40-237F-E627-8F26-4B86D080F45C}"/>
    <pc:docChg chg="modSld">
      <pc:chgData name="Aleisha Scott" userId="S::aleisha.scott@nhsbt.nhs.uk::8050ffdc-fa9d-4bcc-a185-5418dd6dab51" providerId="AD" clId="Web-{278A0C40-237F-E627-8F26-4B86D080F45C}" dt="2025-08-12T08:47:08.541" v="4"/>
      <pc:docMkLst>
        <pc:docMk/>
      </pc:docMkLst>
      <pc:sldChg chg="addSp delSp modSp delAnim">
        <pc:chgData name="Aleisha Scott" userId="S::aleisha.scott@nhsbt.nhs.uk::8050ffdc-fa9d-4bcc-a185-5418dd6dab51" providerId="AD" clId="Web-{278A0C40-237F-E627-8F26-4B86D080F45C}" dt="2025-08-12T08:47:08.541" v="4"/>
        <pc:sldMkLst>
          <pc:docMk/>
          <pc:sldMk cId="4190636089" sldId="267"/>
        </pc:sldMkLst>
        <pc:spChg chg="del">
          <ac:chgData name="Aleisha Scott" userId="S::aleisha.scott@nhsbt.nhs.uk::8050ffdc-fa9d-4bcc-a185-5418dd6dab51" providerId="AD" clId="Web-{278A0C40-237F-E627-8F26-4B86D080F45C}" dt="2025-08-12T08:47:06.400" v="3"/>
          <ac:spMkLst>
            <pc:docMk/>
            <pc:sldMk cId="4190636089" sldId="267"/>
            <ac:spMk id="2" creationId="{00000000-0000-0000-0000-000000000000}"/>
          </ac:spMkLst>
        </pc:spChg>
        <pc:spChg chg="del">
          <ac:chgData name="Aleisha Scott" userId="S::aleisha.scott@nhsbt.nhs.uk::8050ffdc-fa9d-4bcc-a185-5418dd6dab51" providerId="AD" clId="Web-{278A0C40-237F-E627-8F26-4B86D080F45C}" dt="2025-08-12T08:47:03.775" v="2"/>
          <ac:spMkLst>
            <pc:docMk/>
            <pc:sldMk cId="4190636089" sldId="267"/>
            <ac:spMk id="3" creationId="{00000000-0000-0000-0000-000000000000}"/>
          </ac:spMkLst>
        </pc:spChg>
        <pc:spChg chg="add del mod">
          <ac:chgData name="Aleisha Scott" userId="S::aleisha.scott@nhsbt.nhs.uk::8050ffdc-fa9d-4bcc-a185-5418dd6dab51" providerId="AD" clId="Web-{278A0C40-237F-E627-8F26-4B86D080F45C}" dt="2025-08-12T08:47:08.541" v="4"/>
          <ac:spMkLst>
            <pc:docMk/>
            <pc:sldMk cId="4190636089" sldId="267"/>
            <ac:spMk id="9" creationId="{DC65AE25-E233-F126-494C-690EFF266911}"/>
          </ac:spMkLst>
        </pc:spChg>
        <pc:picChg chg="del">
          <ac:chgData name="Aleisha Scott" userId="S::aleisha.scott@nhsbt.nhs.uk::8050ffdc-fa9d-4bcc-a185-5418dd6dab51" providerId="AD" clId="Web-{278A0C40-237F-E627-8F26-4B86D080F45C}" dt="2025-08-12T08:47:00.353" v="0"/>
          <ac:picMkLst>
            <pc:docMk/>
            <pc:sldMk cId="4190636089" sldId="267"/>
            <ac:picMk id="7" creationId="{00000000-0000-0000-0000-000000000000}"/>
          </ac:picMkLst>
        </pc:picChg>
        <pc:picChg chg="del">
          <ac:chgData name="Aleisha Scott" userId="S::aleisha.scott@nhsbt.nhs.uk::8050ffdc-fa9d-4bcc-a185-5418dd6dab51" providerId="AD" clId="Web-{278A0C40-237F-E627-8F26-4B86D080F45C}" dt="2025-08-12T08:47:01.400" v="1"/>
          <ac:picMkLst>
            <pc:docMk/>
            <pc:sldMk cId="4190636089" sldId="267"/>
            <ac:picMk id="8" creationId="{00000000-0000-0000-0000-000000000000}"/>
          </ac:picMkLst>
        </pc:picChg>
      </pc:sldChg>
    </pc:docChg>
  </pc:docChgLst>
  <pc:docChgLst>
    <pc:chgData name="Aleisha Scott" userId="8050ffdc-fa9d-4bcc-a185-5418dd6dab51" providerId="ADAL" clId="{FF95AB41-FDA6-448F-ACD9-5D13624E5CEC}"/>
    <pc:docChg chg="modSld">
      <pc:chgData name="Aleisha Scott" userId="8050ffdc-fa9d-4bcc-a185-5418dd6dab51" providerId="ADAL" clId="{FF95AB41-FDA6-448F-ACD9-5D13624E5CEC}" dt="2025-08-12T08:48:02.201" v="0"/>
      <pc:docMkLst>
        <pc:docMk/>
      </pc:docMkLst>
      <pc:sldChg chg="addSp modSp modAnim">
        <pc:chgData name="Aleisha Scott" userId="8050ffdc-fa9d-4bcc-a185-5418dd6dab51" providerId="ADAL" clId="{FF95AB41-FDA6-448F-ACD9-5D13624E5CEC}" dt="2025-08-12T08:48:02.201" v="0"/>
        <pc:sldMkLst>
          <pc:docMk/>
          <pc:sldMk cId="4190636089" sldId="267"/>
        </pc:sldMkLst>
        <pc:picChg chg="add mod">
          <ac:chgData name="Aleisha Scott" userId="8050ffdc-fa9d-4bcc-a185-5418dd6dab51" providerId="ADAL" clId="{FF95AB41-FDA6-448F-ACD9-5D13624E5CEC}" dt="2025-08-12T08:48:02.201" v="0"/>
          <ac:picMkLst>
            <pc:docMk/>
            <pc:sldMk cId="4190636089" sldId="267"/>
            <ac:picMk id="2" creationId="{B006EC1C-848B-7B66-AF23-EE9F2352883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58117D-BD3A-42B6-AD3B-7269F38D5B34}" type="datetimeFigureOut">
              <a:rPr lang="en-GB" smtClean="0"/>
              <a:t>12/08/2025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AAFAF4-ED69-4E96-BDB6-9DEA8DD8FAC4}" type="slidenum">
              <a:rPr lang="en-GB" smtClean="0"/>
              <a:t>‹#›</a:t>
            </a:fld>
            <a:endParaRPr lang="en-GB"/>
          </a:p>
        </p:txBody>
      </p:sp>
    </p:spTree>
    <p:extLst>
      <p:ext uri="{BB962C8B-B14F-4D97-AF65-F5344CB8AC3E}">
        <p14:creationId xmlns:p14="http://schemas.microsoft.com/office/powerpoint/2010/main" val="3976485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AAFAF4-ED69-4E96-BDB6-9DEA8DD8FAC4}" type="slidenum">
              <a:rPr lang="en-GB" smtClean="0"/>
              <a:t>1</a:t>
            </a:fld>
            <a:endParaRPr lang="en-GB"/>
          </a:p>
        </p:txBody>
      </p:sp>
    </p:spTree>
    <p:extLst>
      <p:ext uri="{BB962C8B-B14F-4D97-AF65-F5344CB8AC3E}">
        <p14:creationId xmlns:p14="http://schemas.microsoft.com/office/powerpoint/2010/main" val="249668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AAFAF4-ED69-4E96-BDB6-9DEA8DD8FAC4}" type="slidenum">
              <a:rPr lang="en-GB" smtClean="0"/>
              <a:t>2</a:t>
            </a:fld>
            <a:endParaRPr lang="en-GB"/>
          </a:p>
        </p:txBody>
      </p:sp>
    </p:spTree>
    <p:extLst>
      <p:ext uri="{BB962C8B-B14F-4D97-AF65-F5344CB8AC3E}">
        <p14:creationId xmlns:p14="http://schemas.microsoft.com/office/powerpoint/2010/main" val="2137922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AAFAF4-ED69-4E96-BDB6-9DEA8DD8FAC4}" type="slidenum">
              <a:rPr lang="en-GB" smtClean="0"/>
              <a:t>3</a:t>
            </a:fld>
            <a:endParaRPr lang="en-GB"/>
          </a:p>
        </p:txBody>
      </p:sp>
    </p:spTree>
    <p:extLst>
      <p:ext uri="{BB962C8B-B14F-4D97-AF65-F5344CB8AC3E}">
        <p14:creationId xmlns:p14="http://schemas.microsoft.com/office/powerpoint/2010/main" val="3292644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AAFAF4-ED69-4E96-BDB6-9DEA8DD8FAC4}" type="slidenum">
              <a:rPr lang="en-GB" smtClean="0"/>
              <a:t>4</a:t>
            </a:fld>
            <a:endParaRPr lang="en-GB"/>
          </a:p>
        </p:txBody>
      </p:sp>
    </p:spTree>
    <p:extLst>
      <p:ext uri="{BB962C8B-B14F-4D97-AF65-F5344CB8AC3E}">
        <p14:creationId xmlns:p14="http://schemas.microsoft.com/office/powerpoint/2010/main" val="1696194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dirty="0">
                <a:solidFill>
                  <a:srgbClr val="474747"/>
                </a:solidFill>
              </a:rPr>
              <a:t>Note: </a:t>
            </a:r>
          </a:p>
          <a:p>
            <a:pPr marL="0" indent="0">
              <a:buNone/>
            </a:pPr>
            <a:r>
              <a:rPr lang="en-GB" sz="1200" b="0" dirty="0">
                <a:solidFill>
                  <a:srgbClr val="474747"/>
                </a:solidFill>
              </a:rPr>
              <a:t>You can choose whether or not you wish to share this slide with pupils. The PowerPoint can also be started from slide 6. </a:t>
            </a:r>
          </a:p>
          <a:p>
            <a:pPr marL="0" indent="0">
              <a:buNone/>
            </a:pPr>
            <a:endParaRPr lang="en-GB" sz="1200" b="0" dirty="0">
              <a:solidFill>
                <a:srgbClr val="474747"/>
              </a:solidFill>
            </a:endParaRPr>
          </a:p>
          <a:p>
            <a:pPr marL="0" indent="0">
              <a:buNone/>
            </a:pPr>
            <a:r>
              <a:rPr lang="en-GB" sz="1200" b="0" dirty="0">
                <a:solidFill>
                  <a:srgbClr val="474747"/>
                </a:solidFill>
              </a:rPr>
              <a:t>About Team Margot:</a:t>
            </a:r>
          </a:p>
          <a:p>
            <a:pPr marL="171450" indent="-171450" algn="just">
              <a:lnSpc>
                <a:spcPct val="120000"/>
              </a:lnSpc>
              <a:buFont typeface="Arial" panose="020B0604020202020204" pitchFamily="34" charset="0"/>
              <a:buChar char="•"/>
            </a:pPr>
            <a:r>
              <a:rPr lang="en-GB" sz="1200" dirty="0">
                <a:solidFill>
                  <a:srgbClr val="474747"/>
                </a:solidFill>
              </a:rPr>
              <a:t>When a little girl called Margot needed a bone marrow transplant, her family and friends came together as Team </a:t>
            </a:r>
            <a:r>
              <a:rPr lang="en-GB" sz="1200" dirty="0" err="1">
                <a:solidFill>
                  <a:srgbClr val="474747"/>
                </a:solidFill>
              </a:rPr>
              <a:t>Margotto</a:t>
            </a:r>
            <a:r>
              <a:rPr lang="en-GB" sz="1200" dirty="0">
                <a:solidFill>
                  <a:srgbClr val="474747"/>
                </a:solidFill>
              </a:rPr>
              <a:t> help find her a matching donor and ask people to do something amazing: register as potential stem cell and bone marrow donors. </a:t>
            </a:r>
          </a:p>
          <a:p>
            <a:pPr marL="171450" indent="-171450" algn="just">
              <a:lnSpc>
                <a:spcPct val="120000"/>
              </a:lnSpc>
              <a:buFont typeface="Arial" panose="020B0604020202020204" pitchFamily="34" charset="0"/>
              <a:buChar char="•"/>
            </a:pPr>
            <a:r>
              <a:rPr lang="en-GB" sz="1200" dirty="0">
                <a:solidFill>
                  <a:srgbClr val="474747"/>
                </a:solidFill>
              </a:rPr>
              <a:t>Margot wasn’t able to find her perfect match, but did eventually find a suitable donor match and received her bone marrow transplant.</a:t>
            </a:r>
          </a:p>
          <a:p>
            <a:pPr marL="171450" indent="-171450" algn="just">
              <a:lnSpc>
                <a:spcPct val="120000"/>
              </a:lnSpc>
              <a:buFont typeface="Arial" panose="020B0604020202020204" pitchFamily="34" charset="0"/>
              <a:buChar char="•"/>
            </a:pPr>
            <a:r>
              <a:rPr lang="en-GB" sz="1200" dirty="0">
                <a:solidFill>
                  <a:srgbClr val="474747"/>
                </a:solidFill>
              </a:rPr>
              <a:t>Unfortunately, Margot’s leukaemia was extremely aggressive and she passed away, aged 2 years and 2 months. Team Margot continues to campaign for more people to sign up and register as potential bone marrow / stem cell donors.</a:t>
            </a:r>
          </a:p>
          <a:p>
            <a:pPr marL="171450" indent="-171450" algn="just">
              <a:lnSpc>
                <a:spcPct val="120000"/>
              </a:lnSpc>
              <a:buFont typeface="Arial" panose="020B0604020202020204" pitchFamily="34" charset="0"/>
              <a:buChar char="•"/>
            </a:pPr>
            <a:r>
              <a:rPr lang="en-GB" sz="1200" dirty="0">
                <a:solidFill>
                  <a:srgbClr val="474747"/>
                </a:solidFill>
              </a:rPr>
              <a:t>They also want people to spread the word and encourage others to sign up to be donors. </a:t>
            </a:r>
          </a:p>
          <a:p>
            <a:pPr marL="628650" lvl="1" indent="-171450" algn="just">
              <a:lnSpc>
                <a:spcPct val="120000"/>
              </a:lnSpc>
              <a:buFont typeface="Arial" panose="020B0604020202020204" pitchFamily="34" charset="0"/>
              <a:buChar char="•"/>
            </a:pPr>
            <a:r>
              <a:rPr lang="en-GB" sz="1200" b="1" dirty="0">
                <a:solidFill>
                  <a:srgbClr val="474747"/>
                </a:solidFill>
              </a:rPr>
              <a:t>Team Margot closed as a charity in 2025 after 10 years of campaigning to save and improve lives in Margot’s name. </a:t>
            </a:r>
          </a:p>
          <a:p>
            <a:endParaRPr lang="en-GB" dirty="0"/>
          </a:p>
        </p:txBody>
      </p:sp>
      <p:sp>
        <p:nvSpPr>
          <p:cNvPr id="4" name="Slide Number Placeholder 3"/>
          <p:cNvSpPr>
            <a:spLocks noGrp="1"/>
          </p:cNvSpPr>
          <p:nvPr>
            <p:ph type="sldNum" sz="quarter" idx="10"/>
          </p:nvPr>
        </p:nvSpPr>
        <p:spPr/>
        <p:txBody>
          <a:bodyPr/>
          <a:lstStyle/>
          <a:p>
            <a:fld id="{F3AAFAF4-ED69-4E96-BDB6-9DEA8DD8FAC4}" type="slidenum">
              <a:rPr lang="en-GB" smtClean="0"/>
              <a:t>5</a:t>
            </a:fld>
            <a:endParaRPr lang="en-GB"/>
          </a:p>
        </p:txBody>
      </p:sp>
    </p:spTree>
    <p:extLst>
      <p:ext uri="{BB962C8B-B14F-4D97-AF65-F5344CB8AC3E}">
        <p14:creationId xmlns:p14="http://schemas.microsoft.com/office/powerpoint/2010/main" val="1331010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AAFAF4-ED69-4E96-BDB6-9DEA8DD8FAC4}" type="slidenum">
              <a:rPr lang="en-GB" smtClean="0"/>
              <a:t>6</a:t>
            </a:fld>
            <a:endParaRPr lang="en-GB"/>
          </a:p>
        </p:txBody>
      </p:sp>
    </p:spTree>
    <p:extLst>
      <p:ext uri="{BB962C8B-B14F-4D97-AF65-F5344CB8AC3E}">
        <p14:creationId xmlns:p14="http://schemas.microsoft.com/office/powerpoint/2010/main" val="18050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Ask</a:t>
            </a:r>
            <a:r>
              <a:rPr lang="en-GB" baseline="0" dirty="0"/>
              <a:t> pupils: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t>When did they last help someone?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t>What did they do?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t>How did it make them feel?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Ask pupils: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When did someone last help them?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t>What did they do?</a:t>
            </a:r>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t>How did it make them feel?</a:t>
            </a:r>
          </a:p>
          <a:p>
            <a:endParaRPr lang="en-GB" dirty="0"/>
          </a:p>
        </p:txBody>
      </p:sp>
      <p:sp>
        <p:nvSpPr>
          <p:cNvPr id="4" name="Slide Number Placeholder 3"/>
          <p:cNvSpPr>
            <a:spLocks noGrp="1"/>
          </p:cNvSpPr>
          <p:nvPr>
            <p:ph type="sldNum" sz="quarter" idx="10"/>
          </p:nvPr>
        </p:nvSpPr>
        <p:spPr/>
        <p:txBody>
          <a:bodyPr/>
          <a:lstStyle/>
          <a:p>
            <a:fld id="{F3AAFAF4-ED69-4E96-BDB6-9DEA8DD8FAC4}" type="slidenum">
              <a:rPr lang="en-GB" smtClean="0"/>
              <a:t>7</a:t>
            </a:fld>
            <a:endParaRPr lang="en-GB"/>
          </a:p>
        </p:txBody>
      </p:sp>
    </p:spTree>
    <p:extLst>
      <p:ext uri="{BB962C8B-B14F-4D97-AF65-F5344CB8AC3E}">
        <p14:creationId xmlns:p14="http://schemas.microsoft.com/office/powerpoint/2010/main" val="2903687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Ask</a:t>
            </a:r>
            <a:r>
              <a:rPr lang="en-GB" sz="1200" kern="1200" baseline="0" dirty="0">
                <a:solidFill>
                  <a:schemeClr val="tx1"/>
                </a:solidFill>
                <a:effectLst/>
                <a:latin typeface="+mn-lt"/>
                <a:ea typeface="+mn-ea"/>
                <a:cs typeface="+mn-cs"/>
              </a:rPr>
              <a:t> pupils:</a:t>
            </a:r>
          </a:p>
          <a:p>
            <a:pPr marL="171450" indent="-171450">
              <a:buFont typeface="Arial" panose="020B0604020202020204" pitchFamily="34" charset="0"/>
              <a:buChar char="•"/>
            </a:pPr>
            <a:r>
              <a:rPr lang="en-GB" sz="1200" kern="1200" baseline="0" dirty="0">
                <a:solidFill>
                  <a:schemeClr val="tx1"/>
                </a:solidFill>
                <a:effectLst/>
                <a:latin typeface="+mn-lt"/>
                <a:ea typeface="+mn-ea"/>
                <a:cs typeface="+mn-cs"/>
              </a:rPr>
              <a:t>Why do we help others? </a:t>
            </a:r>
            <a:r>
              <a:rPr lang="en-GB" sz="1200" i="1" kern="1200" baseline="0" dirty="0">
                <a:solidFill>
                  <a:schemeClr val="tx1"/>
                </a:solidFill>
                <a:effectLst/>
                <a:latin typeface="+mn-lt"/>
                <a:ea typeface="+mn-ea"/>
                <a:cs typeface="+mn-cs"/>
              </a:rPr>
              <a:t>(</a:t>
            </a:r>
            <a:r>
              <a:rPr lang="en-GB" sz="1200" i="1" kern="1200" dirty="0">
                <a:solidFill>
                  <a:schemeClr val="tx1"/>
                </a:solidFill>
                <a:effectLst/>
                <a:latin typeface="+mn-lt"/>
                <a:ea typeface="+mn-ea"/>
                <a:cs typeface="+mn-cs"/>
              </a:rPr>
              <a:t>It makes us</a:t>
            </a:r>
            <a:r>
              <a:rPr lang="en-GB" sz="1200" i="1" kern="1200" baseline="0" dirty="0">
                <a:solidFill>
                  <a:schemeClr val="tx1"/>
                </a:solidFill>
                <a:effectLst/>
                <a:latin typeface="+mn-lt"/>
                <a:ea typeface="+mn-ea"/>
                <a:cs typeface="+mn-cs"/>
              </a:rPr>
              <a:t> feel good / happy, it’s the right thing to do, it’s part of being a responsible citizen of the world)</a:t>
            </a:r>
          </a:p>
        </p:txBody>
      </p:sp>
      <p:sp>
        <p:nvSpPr>
          <p:cNvPr id="4" name="Slide Number Placeholder 3"/>
          <p:cNvSpPr>
            <a:spLocks noGrp="1"/>
          </p:cNvSpPr>
          <p:nvPr>
            <p:ph type="sldNum" sz="quarter" idx="10"/>
          </p:nvPr>
        </p:nvSpPr>
        <p:spPr/>
        <p:txBody>
          <a:bodyPr/>
          <a:lstStyle/>
          <a:p>
            <a:fld id="{F3AAFAF4-ED69-4E96-BDB6-9DEA8DD8FAC4}" type="slidenum">
              <a:rPr lang="en-GB" smtClean="0"/>
              <a:t>8</a:t>
            </a:fld>
            <a:endParaRPr lang="en-GB"/>
          </a:p>
        </p:txBody>
      </p:sp>
    </p:spTree>
    <p:extLst>
      <p:ext uri="{BB962C8B-B14F-4D97-AF65-F5344CB8AC3E}">
        <p14:creationId xmlns:p14="http://schemas.microsoft.com/office/powerpoint/2010/main" val="2708899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Ask pupils</a:t>
            </a:r>
            <a:r>
              <a:rPr lang="en-GB" sz="1200" kern="1200" baseline="0" dirty="0">
                <a:solidFill>
                  <a:schemeClr val="tx1"/>
                </a:solidFill>
                <a:effectLst/>
                <a:latin typeface="+mn-lt"/>
                <a:ea typeface="+mn-ea"/>
                <a:cs typeface="+mn-cs"/>
              </a:rPr>
              <a:t>:</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How did the video make you feel?</a:t>
            </a:r>
          </a:p>
          <a:p>
            <a:endParaRPr lang="en-GB" dirty="0"/>
          </a:p>
        </p:txBody>
      </p:sp>
      <p:sp>
        <p:nvSpPr>
          <p:cNvPr id="4" name="Slide Number Placeholder 3"/>
          <p:cNvSpPr>
            <a:spLocks noGrp="1"/>
          </p:cNvSpPr>
          <p:nvPr>
            <p:ph type="sldNum" sz="quarter" idx="10"/>
          </p:nvPr>
        </p:nvSpPr>
        <p:spPr/>
        <p:txBody>
          <a:bodyPr/>
          <a:lstStyle/>
          <a:p>
            <a:fld id="{F3AAFAF4-ED69-4E96-BDB6-9DEA8DD8FAC4}" type="slidenum">
              <a:rPr lang="en-GB" smtClean="0"/>
              <a:t>9</a:t>
            </a:fld>
            <a:endParaRPr lang="en-GB"/>
          </a:p>
        </p:txBody>
      </p:sp>
    </p:spTree>
    <p:extLst>
      <p:ext uri="{BB962C8B-B14F-4D97-AF65-F5344CB8AC3E}">
        <p14:creationId xmlns:p14="http://schemas.microsoft.com/office/powerpoint/2010/main" val="17647935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Explain to pupils that children</a:t>
            </a:r>
            <a:r>
              <a:rPr lang="en-GB" sz="1200" kern="1200" baseline="0" dirty="0">
                <a:solidFill>
                  <a:schemeClr val="tx1"/>
                </a:solidFill>
                <a:effectLst/>
                <a:latin typeface="+mn-lt"/>
                <a:ea typeface="+mn-ea"/>
                <a:cs typeface="+mn-cs"/>
              </a:rPr>
              <a:t> and adults can all help each other.</a:t>
            </a:r>
          </a:p>
          <a:p>
            <a:r>
              <a:rPr lang="en-GB" sz="1200" kern="1200" baseline="0" dirty="0">
                <a:solidFill>
                  <a:schemeClr val="tx1"/>
                </a:solidFill>
                <a:effectLst/>
                <a:latin typeface="+mn-lt"/>
                <a:ea typeface="+mn-ea"/>
                <a:cs typeface="+mn-cs"/>
              </a:rPr>
              <a:t>Ask pupils:</a:t>
            </a:r>
          </a:p>
          <a:p>
            <a:pPr marL="171450" indent="-171450">
              <a:buFont typeface="Arial" panose="020B0604020202020204" pitchFamily="34" charset="0"/>
              <a:buChar char="•"/>
            </a:pPr>
            <a:r>
              <a:rPr lang="en-GB" sz="1200" kern="1200" baseline="0" dirty="0">
                <a:solidFill>
                  <a:schemeClr val="tx1"/>
                </a:solidFill>
                <a:effectLst/>
                <a:latin typeface="+mn-lt"/>
                <a:ea typeface="+mn-ea"/>
                <a:cs typeface="+mn-cs"/>
              </a:rPr>
              <a:t>In this situation, who is helping whom? </a:t>
            </a:r>
            <a:r>
              <a:rPr lang="en-GB" sz="1200" i="1" kern="1200" baseline="0" dirty="0">
                <a:solidFill>
                  <a:schemeClr val="tx1"/>
                </a:solidFill>
                <a:effectLst/>
                <a:latin typeface="+mn-lt"/>
                <a:ea typeface="+mn-ea"/>
                <a:cs typeface="+mn-cs"/>
              </a:rPr>
              <a:t>(A child is helping another child)</a:t>
            </a:r>
            <a:endParaRPr lang="en-GB" sz="1200" i="1"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Ask pupils:</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How was Noah feeling? </a:t>
            </a:r>
            <a:r>
              <a:rPr lang="en-GB" sz="1200" i="1" kern="1200" dirty="0">
                <a:solidFill>
                  <a:schemeClr val="tx1"/>
                </a:solidFill>
                <a:effectLst/>
                <a:latin typeface="+mn-lt"/>
                <a:ea typeface="+mn-ea"/>
                <a:cs typeface="+mn-cs"/>
              </a:rPr>
              <a:t>(Sad</a:t>
            </a:r>
            <a:r>
              <a:rPr lang="en-GB" sz="1200" i="1" kern="1200" baseline="0" dirty="0">
                <a:solidFill>
                  <a:schemeClr val="tx1"/>
                </a:solidFill>
                <a:effectLst/>
                <a:latin typeface="+mn-lt"/>
                <a:ea typeface="+mn-ea"/>
                <a:cs typeface="+mn-cs"/>
              </a:rPr>
              <a:t>, lonely)</a:t>
            </a:r>
            <a:endParaRPr lang="en-GB" sz="1200" i="1"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a:solidFill>
                  <a:schemeClr val="tx1"/>
                </a:solidFill>
                <a:effectLst/>
                <a:latin typeface="+mn-lt"/>
                <a:ea typeface="+mn-ea"/>
                <a:cs typeface="+mn-cs"/>
              </a:rPr>
              <a:t>Why did Amira help </a:t>
            </a:r>
            <a:r>
              <a:rPr lang="en-GB" sz="1200" i="1" kern="1200" dirty="0">
                <a:solidFill>
                  <a:schemeClr val="tx1"/>
                </a:solidFill>
                <a:effectLst/>
                <a:latin typeface="+mn-lt"/>
                <a:ea typeface="+mn-ea"/>
                <a:cs typeface="+mn-cs"/>
              </a:rPr>
              <a:t>(She felt empathy, put herself</a:t>
            </a:r>
            <a:r>
              <a:rPr lang="en-GB" sz="1200" i="1" kern="1200" baseline="0" dirty="0">
                <a:solidFill>
                  <a:schemeClr val="tx1"/>
                </a:solidFill>
                <a:effectLst/>
                <a:latin typeface="+mn-lt"/>
                <a:ea typeface="+mn-ea"/>
                <a:cs typeface="+mn-cs"/>
              </a:rPr>
              <a:t> in his position, cares about him, it made her feel good)</a:t>
            </a:r>
          </a:p>
          <a:p>
            <a:r>
              <a:rPr lang="en-GB" sz="1200" kern="1200" dirty="0">
                <a:solidFill>
                  <a:schemeClr val="tx1"/>
                </a:solidFill>
                <a:effectLst/>
                <a:latin typeface="+mn-lt"/>
                <a:ea typeface="+mn-ea"/>
                <a:cs typeface="+mn-cs"/>
              </a:rPr>
              <a:t>Explain</a:t>
            </a:r>
            <a:r>
              <a:rPr lang="en-GB" sz="1200" kern="1200" baseline="0" dirty="0">
                <a:solidFill>
                  <a:schemeClr val="tx1"/>
                </a:solidFill>
                <a:effectLst/>
                <a:latin typeface="+mn-lt"/>
                <a:ea typeface="+mn-ea"/>
                <a:cs typeface="+mn-cs"/>
              </a:rPr>
              <a:t> that Amira gave Noah </a:t>
            </a:r>
            <a:r>
              <a:rPr lang="en-GB" sz="1200" b="1" kern="1200" dirty="0">
                <a:solidFill>
                  <a:schemeClr val="tx1"/>
                </a:solidFill>
                <a:effectLst/>
                <a:latin typeface="+mn-lt"/>
                <a:ea typeface="+mn-ea"/>
                <a:cs typeface="+mn-cs"/>
              </a:rPr>
              <a:t>emotional help </a:t>
            </a:r>
          </a:p>
          <a:p>
            <a:endParaRPr lang="en-GB" dirty="0"/>
          </a:p>
        </p:txBody>
      </p:sp>
      <p:sp>
        <p:nvSpPr>
          <p:cNvPr id="4" name="Slide Number Placeholder 3"/>
          <p:cNvSpPr>
            <a:spLocks noGrp="1"/>
          </p:cNvSpPr>
          <p:nvPr>
            <p:ph type="sldNum" sz="quarter" idx="10"/>
          </p:nvPr>
        </p:nvSpPr>
        <p:spPr/>
        <p:txBody>
          <a:bodyPr/>
          <a:lstStyle/>
          <a:p>
            <a:fld id="{F3AAFAF4-ED69-4E96-BDB6-9DEA8DD8FAC4}" type="slidenum">
              <a:rPr lang="en-GB" smtClean="0"/>
              <a:t>10</a:t>
            </a:fld>
            <a:endParaRPr lang="en-GB"/>
          </a:p>
        </p:txBody>
      </p:sp>
    </p:spTree>
    <p:extLst>
      <p:ext uri="{BB962C8B-B14F-4D97-AF65-F5344CB8AC3E}">
        <p14:creationId xmlns:p14="http://schemas.microsoft.com/office/powerpoint/2010/main" val="2797500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Explain to pupils that children</a:t>
            </a:r>
            <a:r>
              <a:rPr lang="en-GB" sz="1200" kern="1200" baseline="0" dirty="0">
                <a:solidFill>
                  <a:schemeClr val="tx1"/>
                </a:solidFill>
                <a:effectLst/>
                <a:latin typeface="+mn-lt"/>
                <a:ea typeface="+mn-ea"/>
                <a:cs typeface="+mn-cs"/>
              </a:rPr>
              <a:t> and adults can all help each other.</a:t>
            </a:r>
          </a:p>
          <a:p>
            <a:r>
              <a:rPr lang="en-GB" sz="1200" kern="1200" baseline="0" dirty="0">
                <a:solidFill>
                  <a:schemeClr val="tx1"/>
                </a:solidFill>
                <a:effectLst/>
                <a:latin typeface="+mn-lt"/>
                <a:ea typeface="+mn-ea"/>
                <a:cs typeface="+mn-cs"/>
              </a:rPr>
              <a:t>Ask pupils:</a:t>
            </a:r>
          </a:p>
          <a:p>
            <a:pPr marL="171450" indent="-171450">
              <a:buFont typeface="Arial" panose="020B0604020202020204" pitchFamily="34" charset="0"/>
              <a:buChar char="•"/>
            </a:pPr>
            <a:r>
              <a:rPr lang="en-GB" sz="1200" kern="1200" baseline="0" dirty="0">
                <a:solidFill>
                  <a:schemeClr val="tx1"/>
                </a:solidFill>
                <a:effectLst/>
                <a:latin typeface="+mn-lt"/>
                <a:ea typeface="+mn-ea"/>
                <a:cs typeface="+mn-cs"/>
              </a:rPr>
              <a:t>In this situation, who is helping whom? </a:t>
            </a:r>
            <a:r>
              <a:rPr lang="en-GB" sz="1200" i="1" kern="1200" baseline="0" dirty="0">
                <a:solidFill>
                  <a:schemeClr val="tx1"/>
                </a:solidFill>
                <a:effectLst/>
                <a:latin typeface="+mn-lt"/>
                <a:ea typeface="+mn-ea"/>
                <a:cs typeface="+mn-cs"/>
              </a:rPr>
              <a:t>(An adult is helping a child)</a:t>
            </a:r>
            <a:endParaRPr lang="en-GB" sz="1200" i="1"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Ask pupils:</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What was wrong with Olivia? </a:t>
            </a:r>
            <a:r>
              <a:rPr lang="en-GB" sz="1200" i="1" kern="1200" dirty="0">
                <a:solidFill>
                  <a:schemeClr val="tx1"/>
                </a:solidFill>
                <a:effectLst/>
                <a:latin typeface="+mn-lt"/>
                <a:ea typeface="+mn-ea"/>
                <a:cs typeface="+mn-cs"/>
              </a:rPr>
              <a:t>(Hurt her knee, in</a:t>
            </a:r>
            <a:r>
              <a:rPr lang="en-GB" sz="1200" i="1" kern="1200" baseline="0" dirty="0">
                <a:solidFill>
                  <a:schemeClr val="tx1"/>
                </a:solidFill>
                <a:effectLst/>
                <a:latin typeface="+mn-lt"/>
                <a:ea typeface="+mn-ea"/>
                <a:cs typeface="+mn-cs"/>
              </a:rPr>
              <a:t> pain)</a:t>
            </a:r>
            <a:endParaRPr lang="en-GB" sz="1200" i="1"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a:solidFill>
                  <a:schemeClr val="tx1"/>
                </a:solidFill>
                <a:effectLst/>
                <a:latin typeface="+mn-lt"/>
                <a:ea typeface="+mn-ea"/>
                <a:cs typeface="+mn-cs"/>
              </a:rPr>
              <a:t>Why did Mrs</a:t>
            </a:r>
            <a:r>
              <a:rPr lang="en-GB" sz="1200" kern="1200" baseline="0" dirty="0">
                <a:solidFill>
                  <a:schemeClr val="tx1"/>
                </a:solidFill>
                <a:effectLst/>
                <a:latin typeface="+mn-lt"/>
                <a:ea typeface="+mn-ea"/>
                <a:cs typeface="+mn-cs"/>
              </a:rPr>
              <a:t> Khan</a:t>
            </a:r>
            <a:r>
              <a:rPr lang="en-GB" sz="1200" kern="1200" dirty="0">
                <a:solidFill>
                  <a:schemeClr val="tx1"/>
                </a:solidFill>
                <a:effectLst/>
                <a:latin typeface="+mn-lt"/>
                <a:ea typeface="+mn-ea"/>
                <a:cs typeface="+mn-cs"/>
              </a:rPr>
              <a:t> help </a:t>
            </a:r>
            <a:r>
              <a:rPr lang="en-GB" sz="1200" i="1" kern="1200" dirty="0">
                <a:solidFill>
                  <a:schemeClr val="tx1"/>
                </a:solidFill>
                <a:effectLst/>
                <a:latin typeface="+mn-lt"/>
                <a:ea typeface="+mn-ea"/>
                <a:cs typeface="+mn-cs"/>
              </a:rPr>
              <a:t>(She felt empathy, put herself</a:t>
            </a:r>
            <a:r>
              <a:rPr lang="en-GB" sz="1200" i="1" kern="1200" baseline="0" dirty="0">
                <a:solidFill>
                  <a:schemeClr val="tx1"/>
                </a:solidFill>
                <a:effectLst/>
                <a:latin typeface="+mn-lt"/>
                <a:ea typeface="+mn-ea"/>
                <a:cs typeface="+mn-cs"/>
              </a:rPr>
              <a:t> in her position, cares about her, it’s her job, she has plasters, she knows what to do, it made her feel good)</a:t>
            </a:r>
          </a:p>
          <a:p>
            <a:r>
              <a:rPr lang="en-GB" sz="1200" kern="1200" dirty="0">
                <a:solidFill>
                  <a:schemeClr val="tx1"/>
                </a:solidFill>
                <a:effectLst/>
                <a:latin typeface="+mn-lt"/>
                <a:ea typeface="+mn-ea"/>
                <a:cs typeface="+mn-cs"/>
              </a:rPr>
              <a:t>Explain</a:t>
            </a:r>
            <a:r>
              <a:rPr lang="en-GB" sz="1200" kern="1200" baseline="0" dirty="0">
                <a:solidFill>
                  <a:schemeClr val="tx1"/>
                </a:solidFill>
                <a:effectLst/>
                <a:latin typeface="+mn-lt"/>
                <a:ea typeface="+mn-ea"/>
                <a:cs typeface="+mn-cs"/>
              </a:rPr>
              <a:t> that Mrs Khan gave Olivia </a:t>
            </a:r>
            <a:r>
              <a:rPr lang="en-GB" sz="1200" b="1" kern="1200" baseline="0" dirty="0">
                <a:solidFill>
                  <a:schemeClr val="tx1"/>
                </a:solidFill>
                <a:effectLst/>
                <a:latin typeface="+mn-lt"/>
                <a:ea typeface="+mn-ea"/>
                <a:cs typeface="+mn-cs"/>
              </a:rPr>
              <a:t>physical</a:t>
            </a:r>
            <a:r>
              <a:rPr lang="en-GB" sz="1200" b="1" kern="1200" dirty="0">
                <a:solidFill>
                  <a:schemeClr val="tx1"/>
                </a:solidFill>
                <a:effectLst/>
                <a:latin typeface="+mn-lt"/>
                <a:ea typeface="+mn-ea"/>
                <a:cs typeface="+mn-cs"/>
              </a:rPr>
              <a:t> help </a:t>
            </a:r>
          </a:p>
          <a:p>
            <a:endParaRPr lang="en-GB" dirty="0"/>
          </a:p>
        </p:txBody>
      </p:sp>
      <p:sp>
        <p:nvSpPr>
          <p:cNvPr id="4" name="Slide Number Placeholder 3"/>
          <p:cNvSpPr>
            <a:spLocks noGrp="1"/>
          </p:cNvSpPr>
          <p:nvPr>
            <p:ph type="sldNum" sz="quarter" idx="10"/>
          </p:nvPr>
        </p:nvSpPr>
        <p:spPr/>
        <p:txBody>
          <a:bodyPr/>
          <a:lstStyle/>
          <a:p>
            <a:fld id="{F3AAFAF4-ED69-4E96-BDB6-9DEA8DD8FAC4}" type="slidenum">
              <a:rPr lang="en-GB" smtClean="0"/>
              <a:t>11</a:t>
            </a:fld>
            <a:endParaRPr lang="en-GB"/>
          </a:p>
        </p:txBody>
      </p:sp>
    </p:spTree>
    <p:extLst>
      <p:ext uri="{BB962C8B-B14F-4D97-AF65-F5344CB8AC3E}">
        <p14:creationId xmlns:p14="http://schemas.microsoft.com/office/powerpoint/2010/main" val="37090411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baseline="0" dirty="0">
                <a:solidFill>
                  <a:schemeClr val="tx1"/>
                </a:solidFill>
                <a:effectLst/>
                <a:latin typeface="+mn-lt"/>
                <a:ea typeface="+mn-ea"/>
                <a:cs typeface="+mn-cs"/>
              </a:rPr>
              <a:t>Ask pupils:</a:t>
            </a:r>
          </a:p>
          <a:p>
            <a:pPr marL="171450" indent="-171450">
              <a:buFont typeface="Arial" panose="020B0604020202020204" pitchFamily="34" charset="0"/>
              <a:buChar char="•"/>
            </a:pPr>
            <a:r>
              <a:rPr lang="en-GB" sz="1200" kern="1200" baseline="0" dirty="0">
                <a:solidFill>
                  <a:schemeClr val="tx1"/>
                </a:solidFill>
                <a:effectLst/>
                <a:latin typeface="+mn-lt"/>
                <a:ea typeface="+mn-ea"/>
                <a:cs typeface="+mn-cs"/>
              </a:rPr>
              <a:t>In this situation, who is helping whom? </a:t>
            </a:r>
            <a:r>
              <a:rPr lang="en-GB" sz="1200" i="1" kern="1200" baseline="0" dirty="0">
                <a:solidFill>
                  <a:schemeClr val="tx1"/>
                </a:solidFill>
                <a:effectLst/>
                <a:latin typeface="+mn-lt"/>
                <a:ea typeface="+mn-ea"/>
                <a:cs typeface="+mn-cs"/>
              </a:rPr>
              <a:t>(A child, young person is helping an adult)</a:t>
            </a:r>
            <a:endParaRPr lang="en-GB" sz="1200" i="1"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Ask pupils:</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Does</a:t>
            </a:r>
            <a:r>
              <a:rPr lang="en-GB" sz="1200" kern="1200" baseline="0" dirty="0">
                <a:solidFill>
                  <a:schemeClr val="tx1"/>
                </a:solidFill>
                <a:effectLst/>
                <a:latin typeface="+mn-lt"/>
                <a:ea typeface="+mn-ea"/>
                <a:cs typeface="+mn-cs"/>
              </a:rPr>
              <a:t> Rudy know Mrs Williams</a:t>
            </a:r>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(Not</a:t>
            </a:r>
            <a:r>
              <a:rPr lang="en-GB" sz="1200" i="1" kern="1200" baseline="0" dirty="0">
                <a:solidFill>
                  <a:schemeClr val="tx1"/>
                </a:solidFill>
                <a:effectLst/>
                <a:latin typeface="+mn-lt"/>
                <a:ea typeface="+mn-ea"/>
                <a:cs typeface="+mn-cs"/>
              </a:rPr>
              <a:t> very well, but they live in the same area)</a:t>
            </a:r>
            <a:endParaRPr lang="en-GB" sz="1200" i="1"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a:solidFill>
                  <a:schemeClr val="tx1"/>
                </a:solidFill>
                <a:effectLst/>
                <a:latin typeface="+mn-lt"/>
                <a:ea typeface="+mn-ea"/>
                <a:cs typeface="+mn-cs"/>
              </a:rPr>
              <a:t>Why did Rudy help </a:t>
            </a:r>
            <a:r>
              <a:rPr lang="en-GB" sz="1200" i="1" kern="1200" dirty="0">
                <a:solidFill>
                  <a:schemeClr val="tx1"/>
                </a:solidFill>
                <a:effectLst/>
                <a:latin typeface="+mn-lt"/>
                <a:ea typeface="+mn-ea"/>
                <a:cs typeface="+mn-cs"/>
              </a:rPr>
              <a:t>(He felt empathy, put himself</a:t>
            </a:r>
            <a:r>
              <a:rPr lang="en-GB" sz="1200" i="1" kern="1200" baseline="0" dirty="0">
                <a:solidFill>
                  <a:schemeClr val="tx1"/>
                </a:solidFill>
                <a:effectLst/>
                <a:latin typeface="+mn-lt"/>
                <a:ea typeface="+mn-ea"/>
                <a:cs typeface="+mn-cs"/>
              </a:rPr>
              <a:t> in her position, noticed that she looked worried, thought it was the right thing to do, it made him feel good)</a:t>
            </a:r>
          </a:p>
          <a:p>
            <a:r>
              <a:rPr lang="en-GB" sz="1200" kern="1200" dirty="0">
                <a:solidFill>
                  <a:schemeClr val="tx1"/>
                </a:solidFill>
                <a:effectLst/>
                <a:latin typeface="+mn-lt"/>
                <a:ea typeface="+mn-ea"/>
                <a:cs typeface="+mn-cs"/>
              </a:rPr>
              <a:t>Explain</a:t>
            </a:r>
            <a:r>
              <a:rPr lang="en-GB" sz="1200" kern="1200" baseline="0" dirty="0">
                <a:solidFill>
                  <a:schemeClr val="tx1"/>
                </a:solidFill>
                <a:effectLst/>
                <a:latin typeface="+mn-lt"/>
                <a:ea typeface="+mn-ea"/>
                <a:cs typeface="+mn-cs"/>
              </a:rPr>
              <a:t> that Rudy gave Mrs Williams </a:t>
            </a:r>
            <a:r>
              <a:rPr lang="en-GB" sz="1200" b="1" kern="1200" baseline="0" dirty="0">
                <a:solidFill>
                  <a:schemeClr val="tx1"/>
                </a:solidFill>
                <a:effectLst/>
                <a:latin typeface="+mn-lt"/>
                <a:ea typeface="+mn-ea"/>
                <a:cs typeface="+mn-cs"/>
              </a:rPr>
              <a:t>community</a:t>
            </a:r>
            <a:r>
              <a:rPr lang="en-GB" sz="1200" b="1" kern="1200" dirty="0">
                <a:solidFill>
                  <a:schemeClr val="tx1"/>
                </a:solidFill>
                <a:effectLst/>
                <a:latin typeface="+mn-lt"/>
                <a:ea typeface="+mn-ea"/>
                <a:cs typeface="+mn-cs"/>
              </a:rPr>
              <a:t> help </a:t>
            </a:r>
          </a:p>
        </p:txBody>
      </p:sp>
      <p:sp>
        <p:nvSpPr>
          <p:cNvPr id="4" name="Slide Number Placeholder 3"/>
          <p:cNvSpPr>
            <a:spLocks noGrp="1"/>
          </p:cNvSpPr>
          <p:nvPr>
            <p:ph type="sldNum" sz="quarter" idx="10"/>
          </p:nvPr>
        </p:nvSpPr>
        <p:spPr/>
        <p:txBody>
          <a:bodyPr/>
          <a:lstStyle/>
          <a:p>
            <a:fld id="{F3AAFAF4-ED69-4E96-BDB6-9DEA8DD8FAC4}" type="slidenum">
              <a:rPr lang="en-GB" smtClean="0"/>
              <a:t>12</a:t>
            </a:fld>
            <a:endParaRPr lang="en-GB"/>
          </a:p>
        </p:txBody>
      </p:sp>
    </p:spTree>
    <p:extLst>
      <p:ext uri="{BB962C8B-B14F-4D97-AF65-F5344CB8AC3E}">
        <p14:creationId xmlns:p14="http://schemas.microsoft.com/office/powerpoint/2010/main" val="3850562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a:t>
            </a:r>
            <a:r>
              <a:rPr lang="en-GB" baseline="0" dirty="0"/>
              <a:t> pupils:</a:t>
            </a:r>
          </a:p>
          <a:p>
            <a:pPr marL="171450" indent="-171450">
              <a:buFont typeface="Arial" panose="020B0604020202020204" pitchFamily="34" charset="0"/>
              <a:buChar char="•"/>
            </a:pPr>
            <a:r>
              <a:rPr lang="en-GB" baseline="0" dirty="0"/>
              <a:t>Who is Asha? </a:t>
            </a:r>
            <a:r>
              <a:rPr lang="en-GB" i="1" baseline="0" dirty="0"/>
              <a:t>(Kofi’s sister)</a:t>
            </a:r>
          </a:p>
          <a:p>
            <a:pPr marL="171450" indent="-171450">
              <a:buFont typeface="Arial" panose="020B0604020202020204" pitchFamily="34" charset="0"/>
              <a:buChar char="•"/>
            </a:pPr>
            <a:r>
              <a:rPr lang="en-GB" dirty="0"/>
              <a:t>What was wrong with her at the start of the film? </a:t>
            </a:r>
            <a:r>
              <a:rPr lang="en-GB" i="1" dirty="0"/>
              <a:t>(Some of her blood cells</a:t>
            </a:r>
            <a:r>
              <a:rPr lang="en-GB" i="1" baseline="0" dirty="0"/>
              <a:t> aren’t healthy)</a:t>
            </a:r>
          </a:p>
          <a:p>
            <a:pPr marL="0" indent="0">
              <a:buNone/>
            </a:pPr>
            <a:r>
              <a:rPr lang="en-GB" sz="1200" dirty="0">
                <a:solidFill>
                  <a:schemeClr val="accent1"/>
                </a:solidFill>
              </a:rPr>
              <a:t>Explain</a:t>
            </a:r>
            <a:r>
              <a:rPr lang="en-GB" sz="1200" baseline="0" dirty="0">
                <a:solidFill>
                  <a:schemeClr val="accent1"/>
                </a:solidFill>
              </a:rPr>
              <a:t> to pupils:</a:t>
            </a:r>
          </a:p>
          <a:p>
            <a:pPr marL="171450" indent="-171450">
              <a:buFont typeface="Arial" panose="020B0604020202020204" pitchFamily="34" charset="0"/>
              <a:buChar char="•"/>
            </a:pPr>
            <a:r>
              <a:rPr lang="en-GB" sz="1200" baseline="0" dirty="0">
                <a:solidFill>
                  <a:schemeClr val="accent1"/>
                </a:solidFill>
              </a:rPr>
              <a:t>Bone marrow is a soft, spongy tissue in the middle of some bones. It makes blood stem cells, which are really important for your body to work properly.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solidFill>
                  <a:schemeClr val="accent1"/>
                </a:solidFill>
              </a:rPr>
              <a:t>If</a:t>
            </a:r>
            <a:r>
              <a:rPr lang="en-GB" sz="1200" b="0" baseline="0" dirty="0">
                <a:solidFill>
                  <a:schemeClr val="accent1"/>
                </a:solidFill>
              </a:rPr>
              <a:t> a person needs new bone marrow or stem cells, doctors will see if their family has the right type of bone marrow or blood stem cells to donate.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baseline="0" dirty="0">
                <a:solidFill>
                  <a:schemeClr val="accent1"/>
                </a:solidFill>
              </a:rPr>
              <a:t>If they don’t, they look at the global register of stem cell donors around the world to see if anyone on the list is a match for the person who is poorly.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baseline="0" dirty="0">
                <a:solidFill>
                  <a:schemeClr val="accent1"/>
                </a:solidFill>
              </a:rPr>
              <a:t>A stem cell donor is someone who donates stem cells from their blood to help someone else to get better. </a:t>
            </a:r>
          </a:p>
          <a:p>
            <a:pPr marL="0" indent="0">
              <a:buFont typeface="Arial" panose="020B0604020202020204" pitchFamily="34" charset="0"/>
              <a:buNone/>
            </a:pPr>
            <a:endParaRPr lang="en-GB" i="1" baseline="0" dirty="0"/>
          </a:p>
        </p:txBody>
      </p:sp>
      <p:sp>
        <p:nvSpPr>
          <p:cNvPr id="4" name="Slide Number Placeholder 3"/>
          <p:cNvSpPr>
            <a:spLocks noGrp="1"/>
          </p:cNvSpPr>
          <p:nvPr>
            <p:ph type="sldNum" sz="quarter" idx="10"/>
          </p:nvPr>
        </p:nvSpPr>
        <p:spPr/>
        <p:txBody>
          <a:bodyPr/>
          <a:lstStyle/>
          <a:p>
            <a:fld id="{F3AAFAF4-ED69-4E96-BDB6-9DEA8DD8FAC4}" type="slidenum">
              <a:rPr lang="en-GB" smtClean="0"/>
              <a:t>13</a:t>
            </a:fld>
            <a:endParaRPr lang="en-GB"/>
          </a:p>
        </p:txBody>
      </p:sp>
    </p:spTree>
    <p:extLst>
      <p:ext uri="{BB962C8B-B14F-4D97-AF65-F5344CB8AC3E}">
        <p14:creationId xmlns:p14="http://schemas.microsoft.com/office/powerpoint/2010/main" val="30794473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Ask pupils:</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How was</a:t>
            </a:r>
            <a:r>
              <a:rPr lang="en-GB" sz="1200" kern="1200" baseline="0" dirty="0">
                <a:solidFill>
                  <a:schemeClr val="tx1"/>
                </a:solidFill>
                <a:effectLst/>
                <a:latin typeface="+mn-lt"/>
                <a:ea typeface="+mn-ea"/>
                <a:cs typeface="+mn-cs"/>
              </a:rPr>
              <a:t> Asha at the end of the film? </a:t>
            </a:r>
            <a:r>
              <a:rPr lang="en-GB" sz="1200" i="1" kern="1200" baseline="0" dirty="0">
                <a:solidFill>
                  <a:schemeClr val="tx1"/>
                </a:solidFill>
                <a:effectLst/>
                <a:latin typeface="+mn-lt"/>
                <a:ea typeface="+mn-ea"/>
                <a:cs typeface="+mn-cs"/>
              </a:rPr>
              <a:t>(Better, back at school)</a:t>
            </a:r>
          </a:p>
          <a:p>
            <a:pPr marL="171450" indent="-171450">
              <a:buFont typeface="Arial" panose="020B0604020202020204" pitchFamily="34" charset="0"/>
              <a:buChar char="•"/>
            </a:pPr>
            <a:r>
              <a:rPr lang="en-GB" sz="1200" i="0" kern="1200" baseline="0" dirty="0">
                <a:solidFill>
                  <a:schemeClr val="tx1"/>
                </a:solidFill>
                <a:effectLst/>
                <a:latin typeface="+mn-lt"/>
                <a:ea typeface="+mn-ea"/>
                <a:cs typeface="+mn-cs"/>
              </a:rPr>
              <a:t>Why did she get better? </a:t>
            </a:r>
            <a:r>
              <a:rPr lang="en-GB" sz="1200" i="1" kern="1200" baseline="0" dirty="0">
                <a:solidFill>
                  <a:schemeClr val="tx1"/>
                </a:solidFill>
                <a:effectLst/>
                <a:latin typeface="+mn-lt"/>
                <a:ea typeface="+mn-ea"/>
                <a:cs typeface="+mn-cs"/>
              </a:rPr>
              <a:t>(A woman called Leila gave her some of her stem cells – she donated them)</a:t>
            </a:r>
          </a:p>
          <a:p>
            <a:pPr marL="171450" indent="-171450">
              <a:buFont typeface="Arial" panose="020B0604020202020204" pitchFamily="34" charset="0"/>
              <a:buChar char="•"/>
            </a:pPr>
            <a:r>
              <a:rPr lang="en-GB" sz="1200" i="0" kern="1200" baseline="0" dirty="0">
                <a:solidFill>
                  <a:schemeClr val="tx1"/>
                </a:solidFill>
                <a:effectLst/>
                <a:latin typeface="+mn-lt"/>
                <a:ea typeface="+mn-ea"/>
                <a:cs typeface="+mn-cs"/>
              </a:rPr>
              <a:t>Explain that Leila didn’t know Asha or her family, and doesn’t live in the same area as them. </a:t>
            </a:r>
          </a:p>
          <a:p>
            <a:pPr marL="171450" indent="-171450">
              <a:buFont typeface="Arial" panose="020B0604020202020204" pitchFamily="34" charset="0"/>
              <a:buChar char="•"/>
            </a:pPr>
            <a:r>
              <a:rPr lang="en-GB" sz="1200" i="0" kern="1200" baseline="0" dirty="0">
                <a:solidFill>
                  <a:schemeClr val="tx1"/>
                </a:solidFill>
                <a:effectLst/>
                <a:latin typeface="+mn-lt"/>
                <a:ea typeface="+mn-ea"/>
                <a:cs typeface="+mn-cs"/>
              </a:rPr>
              <a:t>But Leila had joined the NHS Stem Cell Donor Registry in case one day she was a match for someone that she could help by giving them some of her stem cells. </a:t>
            </a:r>
          </a:p>
          <a:p>
            <a:pPr marL="0" indent="0">
              <a:buFont typeface="Arial" panose="020B0604020202020204" pitchFamily="34" charset="0"/>
              <a:buNone/>
            </a:pPr>
            <a:endParaRPr lang="en-GB" sz="1200" i="0" kern="1200" baseline="0" dirty="0">
              <a:solidFill>
                <a:schemeClr val="tx1"/>
              </a:solidFill>
              <a:effectLst/>
              <a:latin typeface="+mn-lt"/>
              <a:ea typeface="+mn-ea"/>
              <a:cs typeface="+mn-cs"/>
            </a:endParaRPr>
          </a:p>
          <a:p>
            <a:r>
              <a:rPr lang="en-GB" sz="1200" i="0" kern="1200" baseline="0" dirty="0">
                <a:solidFill>
                  <a:schemeClr val="tx1"/>
                </a:solidFill>
                <a:effectLst/>
                <a:latin typeface="+mn-lt"/>
                <a:ea typeface="+mn-ea"/>
                <a:cs typeface="+mn-cs"/>
              </a:rPr>
              <a:t>Ask pupils:</a:t>
            </a:r>
          </a:p>
          <a:p>
            <a:pPr marL="171450" indent="-171450">
              <a:buFont typeface="Arial" panose="020B0604020202020204" pitchFamily="34" charset="0"/>
              <a:buChar char="•"/>
            </a:pPr>
            <a:r>
              <a:rPr lang="en-GB" sz="1200" i="0" kern="1200" baseline="0" dirty="0">
                <a:solidFill>
                  <a:schemeClr val="tx1"/>
                </a:solidFill>
                <a:effectLst/>
                <a:latin typeface="+mn-lt"/>
                <a:ea typeface="+mn-ea"/>
                <a:cs typeface="+mn-cs"/>
              </a:rPr>
              <a:t>Why did Leila help? (</a:t>
            </a:r>
            <a:r>
              <a:rPr lang="en-GB" sz="1200" i="1" kern="1200" baseline="0" dirty="0">
                <a:solidFill>
                  <a:schemeClr val="tx1"/>
                </a:solidFill>
                <a:effectLst/>
                <a:latin typeface="+mn-lt"/>
                <a:ea typeface="+mn-ea"/>
                <a:cs typeface="+mn-cs"/>
              </a:rPr>
              <a:t>Sh</a:t>
            </a:r>
            <a:r>
              <a:rPr lang="en-GB" sz="1200" i="1" kern="1200" dirty="0">
                <a:solidFill>
                  <a:schemeClr val="tx1"/>
                </a:solidFill>
                <a:effectLst/>
                <a:latin typeface="+mn-lt"/>
                <a:ea typeface="+mn-ea"/>
                <a:cs typeface="+mn-cs"/>
              </a:rPr>
              <a:t>e felt empathy with people who</a:t>
            </a:r>
            <a:r>
              <a:rPr lang="en-GB" sz="1200" i="1" kern="1200" baseline="0" dirty="0">
                <a:solidFill>
                  <a:schemeClr val="tx1"/>
                </a:solidFill>
                <a:effectLst/>
                <a:latin typeface="+mn-lt"/>
                <a:ea typeface="+mn-ea"/>
                <a:cs typeface="+mn-cs"/>
              </a:rPr>
              <a:t> are ill,</a:t>
            </a:r>
            <a:r>
              <a:rPr lang="en-GB" sz="1200" i="1" kern="1200" dirty="0">
                <a:solidFill>
                  <a:schemeClr val="tx1"/>
                </a:solidFill>
                <a:effectLst/>
                <a:latin typeface="+mn-lt"/>
                <a:ea typeface="+mn-ea"/>
                <a:cs typeface="+mn-cs"/>
              </a:rPr>
              <a:t> put herself</a:t>
            </a:r>
            <a:r>
              <a:rPr lang="en-GB" sz="1200" i="1" kern="1200" baseline="0" dirty="0">
                <a:solidFill>
                  <a:schemeClr val="tx1"/>
                </a:solidFill>
                <a:effectLst/>
                <a:latin typeface="+mn-lt"/>
                <a:ea typeface="+mn-ea"/>
                <a:cs typeface="+mn-cs"/>
              </a:rPr>
              <a:t> in their position, it made her feel good)</a:t>
            </a:r>
            <a:endParaRPr lang="en-GB" sz="1200" i="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Explain</a:t>
            </a:r>
            <a:r>
              <a:rPr lang="en-GB" sz="1200" kern="1200" baseline="0" dirty="0">
                <a:solidFill>
                  <a:schemeClr val="tx1"/>
                </a:solidFill>
                <a:effectLst/>
                <a:latin typeface="+mn-lt"/>
                <a:ea typeface="+mn-ea"/>
                <a:cs typeface="+mn-cs"/>
              </a:rPr>
              <a:t> that b</a:t>
            </a:r>
            <a:r>
              <a:rPr lang="en-GB" sz="1200" kern="1200" dirty="0">
                <a:solidFill>
                  <a:schemeClr val="tx1"/>
                </a:solidFill>
                <a:effectLst/>
                <a:latin typeface="+mn-lt"/>
                <a:ea typeface="+mn-ea"/>
                <a:cs typeface="+mn-cs"/>
              </a:rPr>
              <a:t>lood donation</a:t>
            </a:r>
            <a:r>
              <a:rPr lang="en-GB" sz="1200" kern="1200" baseline="0" dirty="0">
                <a:solidFill>
                  <a:schemeClr val="tx1"/>
                </a:solidFill>
                <a:effectLst/>
                <a:latin typeface="+mn-lt"/>
                <a:ea typeface="+mn-ea"/>
                <a:cs typeface="+mn-cs"/>
              </a:rPr>
              <a:t> is </a:t>
            </a:r>
            <a:r>
              <a:rPr lang="en-GB" sz="1200" kern="1200" dirty="0">
                <a:solidFill>
                  <a:schemeClr val="tx1"/>
                </a:solidFill>
                <a:effectLst/>
                <a:latin typeface="+mn-lt"/>
                <a:ea typeface="+mn-ea"/>
                <a:cs typeface="+mn-cs"/>
              </a:rPr>
              <a:t>a</a:t>
            </a:r>
            <a:r>
              <a:rPr lang="en-GB" sz="1200" kern="1200" baseline="0" dirty="0">
                <a:solidFill>
                  <a:schemeClr val="tx1"/>
                </a:solidFill>
                <a:effectLst/>
                <a:latin typeface="+mn-lt"/>
                <a:ea typeface="+mn-ea"/>
                <a:cs typeface="+mn-cs"/>
              </a:rPr>
              <a:t> very</a:t>
            </a:r>
            <a:r>
              <a:rPr lang="en-GB" sz="1200" kern="1200" dirty="0">
                <a:solidFill>
                  <a:schemeClr val="tx1"/>
                </a:solidFill>
                <a:effectLst/>
                <a:latin typeface="+mn-lt"/>
                <a:ea typeface="+mn-ea"/>
                <a:cs typeface="+mn-cs"/>
              </a:rPr>
              <a:t> important way that adults can help other people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Emphasise</a:t>
            </a:r>
            <a:r>
              <a:rPr lang="en-GB" sz="1200" kern="1200" baseline="0" dirty="0">
                <a:solidFill>
                  <a:schemeClr val="tx1"/>
                </a:solidFill>
                <a:effectLst/>
                <a:latin typeface="+mn-lt"/>
                <a:ea typeface="+mn-ea"/>
                <a:cs typeface="+mn-cs"/>
              </a:rPr>
              <a:t> that p</a:t>
            </a:r>
            <a:r>
              <a:rPr lang="en-GB" sz="1200" kern="1200" dirty="0">
                <a:solidFill>
                  <a:schemeClr val="tx1"/>
                </a:solidFill>
                <a:effectLst/>
                <a:latin typeface="+mn-lt"/>
                <a:ea typeface="+mn-ea"/>
                <a:cs typeface="+mn-cs"/>
              </a:rPr>
              <a:t>eople can help each other, even if they don’t know each other, or they live far away</a:t>
            </a:r>
          </a:p>
          <a:p>
            <a:endParaRPr lang="en-GB" dirty="0"/>
          </a:p>
        </p:txBody>
      </p:sp>
      <p:sp>
        <p:nvSpPr>
          <p:cNvPr id="4" name="Slide Number Placeholder 3"/>
          <p:cNvSpPr>
            <a:spLocks noGrp="1"/>
          </p:cNvSpPr>
          <p:nvPr>
            <p:ph type="sldNum" sz="quarter" idx="10"/>
          </p:nvPr>
        </p:nvSpPr>
        <p:spPr/>
        <p:txBody>
          <a:bodyPr/>
          <a:lstStyle/>
          <a:p>
            <a:fld id="{F3AAFAF4-ED69-4E96-BDB6-9DEA8DD8FAC4}" type="slidenum">
              <a:rPr lang="en-GB" smtClean="0"/>
              <a:t>14</a:t>
            </a:fld>
            <a:endParaRPr lang="en-GB"/>
          </a:p>
        </p:txBody>
      </p:sp>
    </p:spTree>
    <p:extLst>
      <p:ext uri="{BB962C8B-B14F-4D97-AF65-F5344CB8AC3E}">
        <p14:creationId xmlns:p14="http://schemas.microsoft.com/office/powerpoint/2010/main" val="26255217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Ask</a:t>
            </a:r>
            <a:r>
              <a:rPr lang="en-GB" sz="1200" kern="1200" baseline="0" dirty="0">
                <a:solidFill>
                  <a:schemeClr val="tx1"/>
                </a:solidFill>
                <a:effectLst/>
                <a:latin typeface="+mn-lt"/>
                <a:ea typeface="+mn-ea"/>
                <a:cs typeface="+mn-cs"/>
              </a:rPr>
              <a:t> pupils:</a:t>
            </a:r>
          </a:p>
          <a:p>
            <a:pPr marL="171450" indent="-171450">
              <a:buFont typeface="Arial" panose="020B0604020202020204" pitchFamily="34" charset="0"/>
              <a:buChar char="•"/>
            </a:pPr>
            <a:r>
              <a:rPr lang="en-GB" sz="1200" kern="1200" baseline="0" dirty="0">
                <a:solidFill>
                  <a:schemeClr val="tx1"/>
                </a:solidFill>
                <a:effectLst/>
                <a:latin typeface="+mn-lt"/>
                <a:ea typeface="+mn-ea"/>
                <a:cs typeface="+mn-cs"/>
              </a:rPr>
              <a:t>How can they help people they know now? (</a:t>
            </a:r>
            <a:r>
              <a:rPr lang="en-GB" sz="1200" i="1" kern="1200" baseline="0" dirty="0">
                <a:solidFill>
                  <a:schemeClr val="tx1"/>
                </a:solidFill>
                <a:effectLst/>
                <a:latin typeface="+mn-lt"/>
                <a:ea typeface="+mn-ea"/>
                <a:cs typeface="+mn-cs"/>
              </a:rPr>
              <a:t>Get ready for school on time, tidy up, do chores, play with younger brothers and sisters or friends, teach younger brothers and sisters or friends how to do things, help older relatives or neighbours with technology, listening to people if they feel sad, bringing them things they need, especially if they’re feeling ill, turning off lights, the TV etc. if they aren’t using them)</a:t>
            </a:r>
          </a:p>
          <a:p>
            <a:pPr marL="171450" indent="-171450">
              <a:buFont typeface="Arial" panose="020B0604020202020204" pitchFamily="34" charset="0"/>
              <a:buChar char="•"/>
            </a:pPr>
            <a:r>
              <a:rPr lang="en-GB" sz="1200" kern="1200" baseline="0" dirty="0">
                <a:solidFill>
                  <a:schemeClr val="tx1"/>
                </a:solidFill>
                <a:effectLst/>
                <a:latin typeface="+mn-lt"/>
                <a:ea typeface="+mn-ea"/>
                <a:cs typeface="+mn-cs"/>
              </a:rPr>
              <a:t>How can they help people they know in the future? </a:t>
            </a:r>
            <a:r>
              <a:rPr lang="en-GB" sz="1200" i="1" kern="1200" baseline="0" dirty="0">
                <a:solidFill>
                  <a:schemeClr val="tx1"/>
                </a:solidFill>
                <a:effectLst/>
                <a:latin typeface="+mn-lt"/>
                <a:ea typeface="+mn-ea"/>
                <a:cs typeface="+mn-cs"/>
              </a:rPr>
              <a:t>(Help their own children to learn about the world, earn money to buy the things that their family needs)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a:solidFill>
                  <a:schemeClr val="tx1"/>
                </a:solidFill>
                <a:effectLst/>
                <a:latin typeface="+mn-lt"/>
                <a:ea typeface="+mn-ea"/>
                <a:cs typeface="+mn-cs"/>
              </a:rPr>
              <a:t>How can they help people they don’t know now? </a:t>
            </a:r>
            <a:r>
              <a:rPr lang="en-GB" sz="1200" b="0" i="1" kern="1200" baseline="0" dirty="0">
                <a:solidFill>
                  <a:schemeClr val="tx1"/>
                </a:solidFill>
                <a:effectLst/>
                <a:latin typeface="+mn-lt"/>
                <a:ea typeface="+mn-ea"/>
                <a:cs typeface="+mn-cs"/>
              </a:rPr>
              <a:t>(Using a bin for their rubbish to keep the local environment clean and safe, tidying up after themselves in public places, e.g. the library or cafes, donate or raise money for charity)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a:solidFill>
                  <a:schemeClr val="tx1"/>
                </a:solidFill>
                <a:effectLst/>
                <a:latin typeface="+mn-lt"/>
                <a:ea typeface="+mn-ea"/>
                <a:cs typeface="+mn-cs"/>
              </a:rPr>
              <a:t>How can they help people they don’t know in the future? </a:t>
            </a:r>
            <a:r>
              <a:rPr lang="en-GB" sz="1200" b="0" i="1" kern="1200" baseline="0" dirty="0">
                <a:solidFill>
                  <a:schemeClr val="tx1"/>
                </a:solidFill>
                <a:effectLst/>
                <a:latin typeface="+mn-lt"/>
                <a:ea typeface="+mn-ea"/>
                <a:cs typeface="+mn-cs"/>
              </a:rPr>
              <a:t>(W</a:t>
            </a:r>
            <a:r>
              <a:rPr lang="en-GB" sz="1200" i="1" kern="1200" baseline="0" dirty="0">
                <a:solidFill>
                  <a:schemeClr val="tx1"/>
                </a:solidFill>
                <a:effectLst/>
                <a:latin typeface="+mn-lt"/>
                <a:ea typeface="+mn-ea"/>
                <a:cs typeface="+mn-cs"/>
              </a:rPr>
              <a:t>hen</a:t>
            </a:r>
            <a:r>
              <a:rPr lang="en-GB" sz="1200" b="0" i="1" baseline="0" dirty="0">
                <a:solidFill>
                  <a:schemeClr val="accent1"/>
                </a:solidFill>
              </a:rPr>
              <a:t> they are older they can help by registering to donate </a:t>
            </a:r>
            <a:r>
              <a:rPr lang="en-GB" sz="1200" i="1" kern="1200" baseline="0" dirty="0">
                <a:solidFill>
                  <a:schemeClr val="tx1"/>
                </a:solidFill>
                <a:effectLst/>
                <a:latin typeface="+mn-lt"/>
                <a:ea typeface="+mn-ea"/>
                <a:cs typeface="+mn-cs"/>
              </a:rPr>
              <a:t>blood or stem cells like Asha needed)</a:t>
            </a:r>
          </a:p>
          <a:p>
            <a:endParaRPr lang="en-GB" sz="1200" kern="1200" baseline="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AAFAF4-ED69-4E96-BDB6-9DEA8DD8FAC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6313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0" i="0" kern="1200" baseline="0" dirty="0">
                <a:solidFill>
                  <a:schemeClr val="tx1"/>
                </a:solidFill>
                <a:effectLst/>
                <a:latin typeface="+mn-lt"/>
                <a:ea typeface="+mn-ea"/>
                <a:cs typeface="+mn-cs"/>
              </a:rPr>
              <a:t>Explain to pupils:</a:t>
            </a:r>
          </a:p>
          <a:p>
            <a:pPr marL="171450" indent="-171450">
              <a:buFont typeface="Arial" panose="020B0604020202020204" pitchFamily="34" charset="0"/>
              <a:buChar char="•"/>
            </a:pPr>
            <a:r>
              <a:rPr lang="en-GB" sz="1200" b="0" i="0" kern="1200" baseline="0" dirty="0">
                <a:solidFill>
                  <a:schemeClr val="tx1"/>
                </a:solidFill>
                <a:effectLst/>
                <a:latin typeface="+mn-lt"/>
                <a:ea typeface="+mn-ea"/>
                <a:cs typeface="+mn-cs"/>
              </a:rPr>
              <a:t>They could help by sharing what they have learnt today with their adults at home. Challenge them to explain all about Asha and how being a donor can save lives – maybe some of their adults will sign up to be a donor!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baseline="0" dirty="0">
                <a:solidFill>
                  <a:schemeClr val="accent1"/>
                </a:solidFill>
              </a:rPr>
              <a:t>Adults can register to give blood online and join the NHS Stem Cell Donor Registry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baseline="0" dirty="0">
                <a:solidFill>
                  <a:schemeClr val="accent1"/>
                </a:solidFill>
              </a:rPr>
              <a:t>Giving blood takes one hour and can save up to 3 adult lives and 6 children’s lives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AAFAF4-ED69-4E96-BDB6-9DEA8DD8FAC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5698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EB32E-8105-7CB0-60DB-A047EF8C16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1434C2-8EF1-7C48-61D7-C407C2780C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0308E9-F9B5-CEEA-B62C-FC788F56CC6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D28A6AF-91B3-188E-C2F8-5EEACAC191DA}"/>
              </a:ext>
            </a:extLst>
          </p:cNvPr>
          <p:cNvSpPr>
            <a:spLocks noGrp="1"/>
          </p:cNvSpPr>
          <p:nvPr>
            <p:ph type="sldNum" sz="quarter" idx="10"/>
          </p:nvPr>
        </p:nvSpPr>
        <p:spPr/>
        <p:txBody>
          <a:bodyPr/>
          <a:lstStyle/>
          <a:p>
            <a:fld id="{F3AAFAF4-ED69-4E96-BDB6-9DEA8DD8FAC4}" type="slidenum">
              <a:rPr lang="en-GB" smtClean="0"/>
              <a:t>19</a:t>
            </a:fld>
            <a:endParaRPr lang="en-GB"/>
          </a:p>
        </p:txBody>
      </p:sp>
    </p:spTree>
    <p:extLst>
      <p:ext uri="{BB962C8B-B14F-4D97-AF65-F5344CB8AC3E}">
        <p14:creationId xmlns:p14="http://schemas.microsoft.com/office/powerpoint/2010/main" val="17243049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AAFAF4-ED69-4E96-BDB6-9DEA8DD8FAC4}" type="slidenum">
              <a:rPr lang="en-GB" smtClean="0"/>
              <a:t>20</a:t>
            </a:fld>
            <a:endParaRPr lang="en-GB"/>
          </a:p>
        </p:txBody>
      </p:sp>
    </p:spTree>
    <p:extLst>
      <p:ext uri="{BB962C8B-B14F-4D97-AF65-F5344CB8AC3E}">
        <p14:creationId xmlns:p14="http://schemas.microsoft.com/office/powerpoint/2010/main" val="40772159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AAFAF4-ED69-4E96-BDB6-9DEA8DD8FAC4}" type="slidenum">
              <a:rPr lang="en-GB" smtClean="0"/>
              <a:t>21</a:t>
            </a:fld>
            <a:endParaRPr lang="en-GB"/>
          </a:p>
        </p:txBody>
      </p:sp>
    </p:spTree>
    <p:extLst>
      <p:ext uri="{BB962C8B-B14F-4D97-AF65-F5344CB8AC3E}">
        <p14:creationId xmlns:p14="http://schemas.microsoft.com/office/powerpoint/2010/main" val="35710374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rgbClr val="B2A4A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060C2330-8E39-4609-AA0C-7FB68DEC1988}" type="datetime1">
              <a:rPr lang="en-GB" smtClean="0"/>
              <a:t>12/08/2025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A7B7D5-9C5A-4209-8EEA-1BF0D9360412}" type="slidenum">
              <a:rPr lang="en-GB" smtClean="0"/>
              <a:t>‹#›</a:t>
            </a:fld>
            <a:endParaRPr lang="en-GB"/>
          </a:p>
        </p:txBody>
      </p:sp>
      <p:sp>
        <p:nvSpPr>
          <p:cNvPr id="7" name="Rectangle 6"/>
          <p:cNvSpPr/>
          <p:nvPr userDrawn="1"/>
        </p:nvSpPr>
        <p:spPr>
          <a:xfrm>
            <a:off x="0" y="0"/>
            <a:ext cx="12192000" cy="6858000"/>
          </a:xfrm>
          <a:prstGeom prst="rect">
            <a:avLst/>
          </a:prstGeom>
          <a:noFill/>
          <a:ln w="1270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73223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a:buClr>
                <a:srgbClr val="F0628E"/>
              </a:buClr>
              <a:defRPr>
                <a:latin typeface="Arial" panose="020B0604020202020204" pitchFamily="34" charset="0"/>
                <a:cs typeface="Arial" panose="020B0604020202020204" pitchFamily="34" charset="0"/>
              </a:defRPr>
            </a:lvl1pPr>
            <a:lvl2pPr>
              <a:buClr>
                <a:srgbClr val="F0628E"/>
              </a:buClr>
              <a:defRPr>
                <a:latin typeface="Arial" panose="020B0604020202020204" pitchFamily="34" charset="0"/>
                <a:cs typeface="Arial" panose="020B0604020202020204" pitchFamily="34" charset="0"/>
              </a:defRPr>
            </a:lvl2pPr>
            <a:lvl3pPr>
              <a:buClr>
                <a:srgbClr val="F0628E"/>
              </a:buClr>
              <a:defRPr>
                <a:latin typeface="Arial" panose="020B0604020202020204" pitchFamily="34" charset="0"/>
                <a:cs typeface="Arial" panose="020B0604020202020204" pitchFamily="34" charset="0"/>
              </a:defRPr>
            </a:lvl3pPr>
            <a:lvl4pPr>
              <a:buClr>
                <a:srgbClr val="F0628E"/>
              </a:buClr>
              <a:defRPr>
                <a:latin typeface="Arial" panose="020B0604020202020204" pitchFamily="34" charset="0"/>
                <a:cs typeface="Arial" panose="020B0604020202020204" pitchFamily="34" charset="0"/>
              </a:defRPr>
            </a:lvl4pPr>
            <a:lvl5pPr>
              <a:buClr>
                <a:srgbClr val="F0628E"/>
              </a:buClr>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D8D384FC-5A1A-4774-A0A9-733F080F3A4A}" type="datetime1">
              <a:rPr lang="en-GB" smtClean="0"/>
              <a:t>12/08/2025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A7B7D5-9C5A-4209-8EEA-1BF0D9360412}" type="slidenum">
              <a:rPr lang="en-GB" smtClean="0"/>
              <a:t>‹#›</a:t>
            </a:fld>
            <a:endParaRPr lang="en-GB"/>
          </a:p>
        </p:txBody>
      </p:sp>
      <p:sp>
        <p:nvSpPr>
          <p:cNvPr id="7" name="Rectangle 6"/>
          <p:cNvSpPr/>
          <p:nvPr userDrawn="1"/>
        </p:nvSpPr>
        <p:spPr>
          <a:xfrm>
            <a:off x="0" y="0"/>
            <a:ext cx="12192000" cy="6858000"/>
          </a:xfrm>
          <a:prstGeom prst="rect">
            <a:avLst/>
          </a:prstGeom>
          <a:noFill/>
          <a:ln w="1270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4704" y="5722510"/>
            <a:ext cx="776899" cy="816402"/>
          </a:xfrm>
          <a:prstGeom prst="rect">
            <a:avLst/>
          </a:prstGeom>
        </p:spPr>
      </p:pic>
      <p:pic>
        <p:nvPicPr>
          <p:cNvPr id="1026" name="Picture 2" descr="Image result for NHSBT logo"/>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260546" y="5967779"/>
            <a:ext cx="1939854" cy="5040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170443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rgbClr val="B2A4A7"/>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317992E2-2F23-4D4E-B51F-68183171F3D5}" type="datetime1">
              <a:rPr lang="en-GB" smtClean="0"/>
              <a:t>12/08/2025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A7B7D5-9C5A-4209-8EEA-1BF0D9360412}" type="slidenum">
              <a:rPr lang="en-GB" smtClean="0"/>
              <a:t>‹#›</a:t>
            </a:fld>
            <a:endParaRPr lang="en-GB"/>
          </a:p>
        </p:txBody>
      </p:sp>
      <p:sp>
        <p:nvSpPr>
          <p:cNvPr id="7" name="Rectangle 6"/>
          <p:cNvSpPr/>
          <p:nvPr userDrawn="1"/>
        </p:nvSpPr>
        <p:spPr>
          <a:xfrm>
            <a:off x="0" y="0"/>
            <a:ext cx="12192000" cy="6858000"/>
          </a:xfrm>
          <a:prstGeom prst="rect">
            <a:avLst/>
          </a:prstGeom>
          <a:noFill/>
          <a:ln w="1270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4704" y="5722510"/>
            <a:ext cx="776899" cy="816402"/>
          </a:xfrm>
          <a:prstGeom prst="rect">
            <a:avLst/>
          </a:prstGeom>
        </p:spPr>
      </p:pic>
      <p:pic>
        <p:nvPicPr>
          <p:cNvPr id="9" name="Picture 2" descr="Image result for NHSBT logo"/>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260546" y="5967779"/>
            <a:ext cx="1939854" cy="5040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88871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lvl1pPr>
              <a:buClr>
                <a:srgbClr val="F0628E"/>
              </a:buClr>
              <a:defRPr>
                <a:latin typeface="Arial" panose="020B0604020202020204" pitchFamily="34" charset="0"/>
                <a:cs typeface="Arial" panose="020B0604020202020204" pitchFamily="34" charset="0"/>
              </a:defRPr>
            </a:lvl1pPr>
            <a:lvl2pPr>
              <a:buClr>
                <a:srgbClr val="F0628E"/>
              </a:buClr>
              <a:defRPr>
                <a:latin typeface="Arial" panose="020B0604020202020204" pitchFamily="34" charset="0"/>
                <a:cs typeface="Arial" panose="020B0604020202020204" pitchFamily="34" charset="0"/>
              </a:defRPr>
            </a:lvl2pPr>
            <a:lvl3pPr>
              <a:buClr>
                <a:srgbClr val="F0628E"/>
              </a:buClr>
              <a:defRPr>
                <a:latin typeface="Arial" panose="020B0604020202020204" pitchFamily="34" charset="0"/>
                <a:cs typeface="Arial" panose="020B0604020202020204" pitchFamily="34" charset="0"/>
              </a:defRPr>
            </a:lvl3pPr>
            <a:lvl4pPr>
              <a:buClr>
                <a:srgbClr val="F0628E"/>
              </a:buClr>
              <a:defRPr>
                <a:latin typeface="Arial" panose="020B0604020202020204" pitchFamily="34" charset="0"/>
                <a:cs typeface="Arial" panose="020B0604020202020204" pitchFamily="34" charset="0"/>
              </a:defRPr>
            </a:lvl4pPr>
            <a:lvl5pPr>
              <a:buClr>
                <a:srgbClr val="F0628E"/>
              </a:buClr>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lvl1pPr>
              <a:buClr>
                <a:srgbClr val="F0628E"/>
              </a:buClr>
              <a:defRPr>
                <a:latin typeface="Arial" panose="020B0604020202020204" pitchFamily="34" charset="0"/>
                <a:cs typeface="Arial" panose="020B0604020202020204" pitchFamily="34" charset="0"/>
              </a:defRPr>
            </a:lvl1pPr>
            <a:lvl2pPr>
              <a:buClr>
                <a:srgbClr val="F0628E"/>
              </a:buClr>
              <a:defRPr>
                <a:latin typeface="Arial" panose="020B0604020202020204" pitchFamily="34" charset="0"/>
                <a:cs typeface="Arial" panose="020B0604020202020204" pitchFamily="34" charset="0"/>
              </a:defRPr>
            </a:lvl2pPr>
            <a:lvl3pPr>
              <a:buClr>
                <a:srgbClr val="F0628E"/>
              </a:buClr>
              <a:defRPr>
                <a:latin typeface="Arial" panose="020B0604020202020204" pitchFamily="34" charset="0"/>
                <a:cs typeface="Arial" panose="020B0604020202020204" pitchFamily="34" charset="0"/>
              </a:defRPr>
            </a:lvl3pPr>
            <a:lvl4pPr>
              <a:buClr>
                <a:srgbClr val="F0628E"/>
              </a:buClr>
              <a:defRPr>
                <a:latin typeface="Arial" panose="020B0604020202020204" pitchFamily="34" charset="0"/>
                <a:cs typeface="Arial" panose="020B0604020202020204" pitchFamily="34" charset="0"/>
              </a:defRPr>
            </a:lvl4pPr>
            <a:lvl5pPr>
              <a:buClr>
                <a:srgbClr val="F0628E"/>
              </a:buClr>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C461CEF0-F4E9-4106-991A-12CB5D41050F}" type="datetime1">
              <a:rPr lang="en-GB" smtClean="0"/>
              <a:t>12/08/2025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A7B7D5-9C5A-4209-8EEA-1BF0D9360412}" type="slidenum">
              <a:rPr lang="en-GB" smtClean="0"/>
              <a:t>‹#›</a:t>
            </a:fld>
            <a:endParaRPr lang="en-GB"/>
          </a:p>
        </p:txBody>
      </p:sp>
      <p:sp>
        <p:nvSpPr>
          <p:cNvPr id="8" name="Rectangle 7"/>
          <p:cNvSpPr/>
          <p:nvPr userDrawn="1"/>
        </p:nvSpPr>
        <p:spPr>
          <a:xfrm>
            <a:off x="0" y="0"/>
            <a:ext cx="12192000" cy="6858000"/>
          </a:xfrm>
          <a:prstGeom prst="rect">
            <a:avLst/>
          </a:prstGeom>
          <a:noFill/>
          <a:ln w="1270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4704" y="5722510"/>
            <a:ext cx="776899" cy="816402"/>
          </a:xfrm>
          <a:prstGeom prst="rect">
            <a:avLst/>
          </a:prstGeom>
        </p:spPr>
      </p:pic>
      <p:pic>
        <p:nvPicPr>
          <p:cNvPr id="10" name="Picture 2" descr="Image result for NHSBT logo"/>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260546" y="5967779"/>
            <a:ext cx="1939854" cy="5040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262446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a:xfrm>
            <a:off x="5183188" y="987425"/>
            <a:ext cx="6172200" cy="4873625"/>
          </a:xfrm>
        </p:spPr>
        <p:txBody>
          <a:bodyPr/>
          <a:lstStyle>
            <a:lvl1pPr>
              <a:buClr>
                <a:srgbClr val="F0628E"/>
              </a:buClr>
              <a:defRPr sz="3200">
                <a:latin typeface="Arial" panose="020B0604020202020204" pitchFamily="34" charset="0"/>
                <a:cs typeface="Arial" panose="020B0604020202020204" pitchFamily="34" charset="0"/>
              </a:defRPr>
            </a:lvl1pPr>
            <a:lvl2pPr>
              <a:buClr>
                <a:srgbClr val="F0628E"/>
              </a:buClr>
              <a:defRPr sz="2800">
                <a:latin typeface="Arial" panose="020B0604020202020204" pitchFamily="34" charset="0"/>
                <a:cs typeface="Arial" panose="020B0604020202020204" pitchFamily="34" charset="0"/>
              </a:defRPr>
            </a:lvl2pPr>
            <a:lvl3pPr>
              <a:buClr>
                <a:srgbClr val="F0628E"/>
              </a:buClr>
              <a:defRPr sz="2400">
                <a:latin typeface="Arial" panose="020B0604020202020204" pitchFamily="34" charset="0"/>
                <a:cs typeface="Arial" panose="020B0604020202020204" pitchFamily="34" charset="0"/>
              </a:defRPr>
            </a:lvl3pPr>
            <a:lvl4pPr>
              <a:buClr>
                <a:srgbClr val="F0628E"/>
              </a:buClr>
              <a:defRPr sz="2000">
                <a:latin typeface="Arial" panose="020B0604020202020204" pitchFamily="34" charset="0"/>
                <a:cs typeface="Arial" panose="020B0604020202020204" pitchFamily="34" charset="0"/>
              </a:defRPr>
            </a:lvl4pPr>
            <a:lvl5pPr>
              <a:buClr>
                <a:srgbClr val="F0628E"/>
              </a:buCl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8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p:txBody>
          <a:bodyPr/>
          <a:lstStyle/>
          <a:p>
            <a:fld id="{7D3EF994-D43E-47A6-B6BC-760306298DF3}" type="datetime1">
              <a:rPr lang="en-GB" smtClean="0"/>
              <a:t>12/08/2025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A7B7D5-9C5A-4209-8EEA-1BF0D9360412}" type="slidenum">
              <a:rPr lang="en-GB" smtClean="0"/>
              <a:t>‹#›</a:t>
            </a:fld>
            <a:endParaRPr lang="en-GB"/>
          </a:p>
        </p:txBody>
      </p:sp>
      <p:sp>
        <p:nvSpPr>
          <p:cNvPr id="8" name="Rectangle 7"/>
          <p:cNvSpPr/>
          <p:nvPr userDrawn="1"/>
        </p:nvSpPr>
        <p:spPr>
          <a:xfrm>
            <a:off x="0" y="0"/>
            <a:ext cx="12192000" cy="6858000"/>
          </a:xfrm>
          <a:prstGeom prst="rect">
            <a:avLst/>
          </a:prstGeom>
          <a:noFill/>
          <a:ln w="1270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4704" y="5722510"/>
            <a:ext cx="776899" cy="816402"/>
          </a:xfrm>
          <a:prstGeom prst="rect">
            <a:avLst/>
          </a:prstGeom>
        </p:spPr>
      </p:pic>
      <p:pic>
        <p:nvPicPr>
          <p:cNvPr id="10" name="Picture 2" descr="Image result for NHSBT logo"/>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260546" y="5967779"/>
            <a:ext cx="1939854" cy="5040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099647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AF31C7F-1AB6-45B6-9C8C-9014B185E1F0}" type="datetime1">
              <a:rPr lang="en-GB" smtClean="0"/>
              <a:t>12/08/2025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CA7B7D5-9C5A-4209-8EEA-1BF0D9360412}" type="slidenum">
              <a:rPr lang="en-GB" smtClean="0"/>
              <a:t>‹#›</a:t>
            </a:fld>
            <a:endParaRPr lang="en-GB"/>
          </a:p>
        </p:txBody>
      </p:sp>
      <p:sp>
        <p:nvSpPr>
          <p:cNvPr id="7" name="Picture Placeholder 2"/>
          <p:cNvSpPr>
            <a:spLocks noGrp="1"/>
          </p:cNvSpPr>
          <p:nvPr>
            <p:ph type="pic" idx="1"/>
          </p:nvPr>
        </p:nvSpPr>
        <p:spPr>
          <a:xfrm>
            <a:off x="5885792" y="987425"/>
            <a:ext cx="546959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4704" y="5722510"/>
            <a:ext cx="776899" cy="816402"/>
          </a:xfrm>
          <a:prstGeom prst="rect">
            <a:avLst/>
          </a:prstGeom>
        </p:spPr>
      </p:pic>
      <p:sp>
        <p:nvSpPr>
          <p:cNvPr id="9" name="Title 1"/>
          <p:cNvSpPr>
            <a:spLocks noGrp="1"/>
          </p:cNvSpPr>
          <p:nvPr>
            <p:ph type="title"/>
          </p:nvPr>
        </p:nvSpPr>
        <p:spPr>
          <a:xfrm>
            <a:off x="838200" y="2410690"/>
            <a:ext cx="4492302" cy="1600200"/>
          </a:xfrm>
        </p:spPr>
        <p:txBody>
          <a:bodyPr anchor="b">
            <a:noAutofit/>
          </a:bodyPr>
          <a:lstStyle>
            <a:lvl1pPr>
              <a:defRPr sz="4400">
                <a:solidFill>
                  <a:srgbClr val="474747"/>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pic>
        <p:nvPicPr>
          <p:cNvPr id="10" name="Picture 2" descr="Image result for NHSBT logo"/>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260546" y="5967779"/>
            <a:ext cx="1939854" cy="5040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884908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4783246" cy="1600200"/>
          </a:xfrm>
        </p:spPr>
        <p:txBody>
          <a:bodyPr anchor="b">
            <a:noAutofit/>
          </a:bodyPr>
          <a:lstStyle>
            <a:lvl1pPr>
              <a:defRPr sz="4400">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Picture Placeholder 2"/>
          <p:cNvSpPr>
            <a:spLocks noGrp="1"/>
          </p:cNvSpPr>
          <p:nvPr>
            <p:ph type="pic" idx="1"/>
          </p:nvPr>
        </p:nvSpPr>
        <p:spPr>
          <a:xfrm>
            <a:off x="5885792" y="987425"/>
            <a:ext cx="546959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4783246" cy="3811588"/>
          </a:xfrm>
        </p:spPr>
        <p:txBody>
          <a:bodyPr>
            <a:normAutofit/>
          </a:bodyPr>
          <a:lstStyle>
            <a:lvl1pPr marL="0" indent="0">
              <a:buNone/>
              <a:defRPr sz="2800">
                <a:solidFill>
                  <a:schemeClr val="tx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p:txBody>
          <a:bodyPr/>
          <a:lstStyle/>
          <a:p>
            <a:fld id="{731B867F-56E2-47E7-BE13-E2CEF73C61C0}" type="datetime1">
              <a:rPr lang="en-GB" smtClean="0"/>
              <a:t>12/08/2025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A7B7D5-9C5A-4209-8EEA-1BF0D9360412}" type="slidenum">
              <a:rPr lang="en-GB" smtClean="0"/>
              <a:t>‹#›</a:t>
            </a:fld>
            <a:endParaRPr lang="en-GB"/>
          </a:p>
        </p:txBody>
      </p:sp>
      <p:sp>
        <p:nvSpPr>
          <p:cNvPr id="8" name="Rectangle 7"/>
          <p:cNvSpPr/>
          <p:nvPr userDrawn="1"/>
        </p:nvSpPr>
        <p:spPr>
          <a:xfrm>
            <a:off x="0" y="0"/>
            <a:ext cx="12192000" cy="6858000"/>
          </a:xfrm>
          <a:prstGeom prst="rect">
            <a:avLst/>
          </a:prstGeom>
          <a:noFill/>
          <a:ln w="1270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77210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AF31C7F-1AB6-45B6-9C8C-9014B185E1F0}" type="datetime1">
              <a:rPr lang="en-GB" smtClean="0"/>
              <a:t>12/08/2025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CA7B7D5-9C5A-4209-8EEA-1BF0D9360412}" type="slidenum">
              <a:rPr lang="en-GB" smtClean="0"/>
              <a:t>‹#›</a:t>
            </a:fld>
            <a:endParaRPr lang="en-GB"/>
          </a:p>
        </p:txBody>
      </p:sp>
    </p:spTree>
    <p:extLst>
      <p:ext uri="{BB962C8B-B14F-4D97-AF65-F5344CB8AC3E}">
        <p14:creationId xmlns:p14="http://schemas.microsoft.com/office/powerpoint/2010/main" val="3684477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F31C7F-1AB6-45B6-9C8C-9014B185E1F0}" type="datetime1">
              <a:rPr lang="en-GB" smtClean="0"/>
              <a:t>12/08/2025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A7B7D5-9C5A-4209-8EEA-1BF0D9360412}" type="slidenum">
              <a:rPr lang="en-GB" smtClean="0"/>
              <a:t>‹#›</a:t>
            </a:fld>
            <a:endParaRPr lang="en-GB"/>
          </a:p>
        </p:txBody>
      </p:sp>
    </p:spTree>
    <p:extLst>
      <p:ext uri="{BB962C8B-B14F-4D97-AF65-F5344CB8AC3E}">
        <p14:creationId xmlns:p14="http://schemas.microsoft.com/office/powerpoint/2010/main" val="42573829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6" r:id="rId5"/>
    <p:sldLayoutId id="2147483658" r:id="rId6"/>
    <p:sldLayoutId id="2147483657" r:id="rId7"/>
    <p:sldLayoutId id="2147483659" r:id="rId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hyperlink" Target="https://www.nhsbt.nhs.uk/"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givingtohelpothers.or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ideo" Target="https://www.youtube.com/embed/5V4f8lppRxE?feature=oembed" TargetMode="Externa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nhsbt.nhs.uk/get-involved/promoting-donation-hub/download-digital-materials/faith-and-donation/"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3999" y="2466557"/>
            <a:ext cx="9144000" cy="2387600"/>
          </a:xfrm>
        </p:spPr>
        <p:txBody>
          <a:bodyPr/>
          <a:lstStyle/>
          <a:p>
            <a:r>
              <a:rPr lang="en-GB" dirty="0">
                <a:solidFill>
                  <a:srgbClr val="474747"/>
                </a:solidFill>
                <a:latin typeface="Arial" panose="020B0604020202020204" pitchFamily="34" charset="0"/>
                <a:cs typeface="Arial" panose="020B0604020202020204" pitchFamily="34" charset="0"/>
              </a:rPr>
              <a:t>Giving to help others</a:t>
            </a:r>
          </a:p>
        </p:txBody>
      </p:sp>
      <p:sp>
        <p:nvSpPr>
          <p:cNvPr id="3" name="Subtitle 2"/>
          <p:cNvSpPr>
            <a:spLocks noGrp="1"/>
          </p:cNvSpPr>
          <p:nvPr>
            <p:ph type="subTitle" idx="1"/>
          </p:nvPr>
        </p:nvSpPr>
        <p:spPr>
          <a:xfrm>
            <a:off x="1523999" y="4918945"/>
            <a:ext cx="9144000" cy="1655762"/>
          </a:xfrm>
        </p:spPr>
        <p:txBody>
          <a:bodyPr/>
          <a:lstStyle/>
          <a:p>
            <a:r>
              <a:rPr lang="en-GB" dirty="0">
                <a:solidFill>
                  <a:srgbClr val="B2A4A7"/>
                </a:solidFill>
                <a:latin typeface="Arial" panose="020B0604020202020204" pitchFamily="34" charset="0"/>
                <a:cs typeface="Arial" panose="020B0604020202020204" pitchFamily="34" charset="0"/>
              </a:rPr>
              <a:t>Teacher notes</a:t>
            </a:r>
          </a:p>
          <a:p>
            <a:r>
              <a:rPr lang="en-GB" i="1" dirty="0">
                <a:latin typeface="Arial" panose="020B0604020202020204" pitchFamily="34" charset="0"/>
                <a:cs typeface="Arial" panose="020B0604020202020204" pitchFamily="34" charset="0"/>
              </a:rPr>
              <a:t>N.B. Teacher notes &amp; background information can only be viewed if this presentation is opened within the PowerPoint application</a:t>
            </a:r>
            <a:endParaRPr lang="en-GB" i="1" dirty="0">
              <a:solidFill>
                <a:srgbClr val="B2A4A7"/>
              </a:solidFill>
              <a:latin typeface="Arial" panose="020B0604020202020204" pitchFamily="34" charset="0"/>
              <a:cs typeface="Arial" panose="020B0604020202020204" pitchFamily="34" charset="0"/>
            </a:endParaRPr>
          </a:p>
        </p:txBody>
      </p:sp>
      <p:sp>
        <p:nvSpPr>
          <p:cNvPr id="5" name="Rectangle 4"/>
          <p:cNvSpPr/>
          <p:nvPr/>
        </p:nvSpPr>
        <p:spPr>
          <a:xfrm>
            <a:off x="0" y="0"/>
            <a:ext cx="12192000" cy="6858000"/>
          </a:xfrm>
          <a:prstGeom prst="rect">
            <a:avLst/>
          </a:prstGeom>
          <a:noFill/>
          <a:ln w="1524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lide Number Placeholder 7"/>
          <p:cNvSpPr>
            <a:spLocks noGrp="1"/>
          </p:cNvSpPr>
          <p:nvPr>
            <p:ph type="sldNum" sz="quarter" idx="12"/>
          </p:nvPr>
        </p:nvSpPr>
        <p:spPr/>
        <p:txBody>
          <a:bodyPr/>
          <a:lstStyle/>
          <a:p>
            <a:fld id="{FCA7B7D5-9C5A-4209-8EEA-1BF0D9360412}" type="slidenum">
              <a:rPr lang="en-GB" smtClean="0"/>
              <a:t>1</a:t>
            </a:fld>
            <a:endParaRPr lang="en-GB"/>
          </a:p>
        </p:txBody>
      </p:sp>
      <p:pic>
        <p:nvPicPr>
          <p:cNvPr id="6" name="Picture 5">
            <a:extLst>
              <a:ext uri="{FF2B5EF4-FFF2-40B4-BE49-F238E27FC236}">
                <a16:creationId xmlns:a16="http://schemas.microsoft.com/office/drawing/2014/main" id="{5BD4D695-62C2-678F-B3C9-0909C915B964}"/>
              </a:ext>
            </a:extLst>
          </p:cNvPr>
          <p:cNvPicPr>
            <a:picLocks noChangeAspect="1"/>
          </p:cNvPicPr>
          <p:nvPr/>
        </p:nvPicPr>
        <p:blipFill>
          <a:blip r:embed="rId3"/>
          <a:stretch>
            <a:fillRect/>
          </a:stretch>
        </p:blipFill>
        <p:spPr>
          <a:xfrm>
            <a:off x="3346008" y="1008224"/>
            <a:ext cx="3073440" cy="2318883"/>
          </a:xfrm>
          <a:prstGeom prst="rect">
            <a:avLst/>
          </a:prstGeom>
          <a:ln>
            <a:solidFill>
              <a:srgbClr val="F6B8CA"/>
            </a:solidFill>
          </a:ln>
        </p:spPr>
      </p:pic>
      <p:pic>
        <p:nvPicPr>
          <p:cNvPr id="9" name="Picture 8">
            <a:extLst>
              <a:ext uri="{FF2B5EF4-FFF2-40B4-BE49-F238E27FC236}">
                <a16:creationId xmlns:a16="http://schemas.microsoft.com/office/drawing/2014/main" id="{30572918-179B-5AB5-64BE-CB49D833338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525"/>
          <a:stretch/>
        </p:blipFill>
        <p:spPr>
          <a:xfrm rot="287881">
            <a:off x="9047147" y="1301725"/>
            <a:ext cx="2463127" cy="2700713"/>
          </a:xfrm>
          <a:prstGeom prst="rect">
            <a:avLst/>
          </a:prstGeom>
          <a:ln>
            <a:solidFill>
              <a:srgbClr val="F6B8CA"/>
            </a:solidFill>
          </a:ln>
        </p:spPr>
      </p:pic>
      <p:pic>
        <p:nvPicPr>
          <p:cNvPr id="10" name="Picture 9">
            <a:extLst>
              <a:ext uri="{FF2B5EF4-FFF2-40B4-BE49-F238E27FC236}">
                <a16:creationId xmlns:a16="http://schemas.microsoft.com/office/drawing/2014/main" id="{90E32AA4-8814-1AE9-D427-8B68750794FE}"/>
              </a:ext>
            </a:extLst>
          </p:cNvPr>
          <p:cNvPicPr>
            <a:picLocks noChangeAspect="1"/>
          </p:cNvPicPr>
          <p:nvPr/>
        </p:nvPicPr>
        <p:blipFill>
          <a:blip r:embed="rId5"/>
          <a:stretch>
            <a:fillRect/>
          </a:stretch>
        </p:blipFill>
        <p:spPr>
          <a:xfrm rot="1125095">
            <a:off x="6484195" y="1177919"/>
            <a:ext cx="2591693" cy="2304227"/>
          </a:xfrm>
          <a:prstGeom prst="rect">
            <a:avLst/>
          </a:prstGeom>
          <a:ln>
            <a:solidFill>
              <a:srgbClr val="F6B8CA"/>
            </a:solidFill>
          </a:ln>
        </p:spPr>
      </p:pic>
      <p:pic>
        <p:nvPicPr>
          <p:cNvPr id="11" name="Picture 10">
            <a:extLst>
              <a:ext uri="{FF2B5EF4-FFF2-40B4-BE49-F238E27FC236}">
                <a16:creationId xmlns:a16="http://schemas.microsoft.com/office/drawing/2014/main" id="{47E679C3-041C-B90A-5939-E23C4138724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5939"/>
          <a:stretch/>
        </p:blipFill>
        <p:spPr>
          <a:xfrm rot="20780896">
            <a:off x="471419" y="1588270"/>
            <a:ext cx="2890152" cy="2220975"/>
          </a:xfrm>
          <a:prstGeom prst="rect">
            <a:avLst/>
          </a:prstGeom>
          <a:ln>
            <a:solidFill>
              <a:srgbClr val="F6B8CA"/>
            </a:solidFill>
          </a:ln>
        </p:spPr>
      </p:pic>
    </p:spTree>
    <p:extLst>
      <p:ext uri="{BB962C8B-B14F-4D97-AF65-F5344CB8AC3E}">
        <p14:creationId xmlns:p14="http://schemas.microsoft.com/office/powerpoint/2010/main" val="3122161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7254"/>
            <a:ext cx="10515600" cy="1325563"/>
          </a:xfrm>
        </p:spPr>
        <p:txBody>
          <a:bodyPr/>
          <a:lstStyle/>
          <a:p>
            <a:r>
              <a:rPr lang="en-GB" dirty="0">
                <a:solidFill>
                  <a:srgbClr val="474747"/>
                </a:solidFill>
              </a:rPr>
              <a:t>Giving to help others</a:t>
            </a:r>
            <a:br>
              <a:rPr lang="en-GB" dirty="0">
                <a:solidFill>
                  <a:srgbClr val="B2A4A7"/>
                </a:solidFill>
              </a:rPr>
            </a:br>
            <a:r>
              <a:rPr lang="en-GB" sz="2400" dirty="0">
                <a:solidFill>
                  <a:srgbClr val="B2A4A7"/>
                </a:solidFill>
              </a:rPr>
              <a:t>Teachers’ notes </a:t>
            </a:r>
            <a:endParaRPr lang="en-GB" dirty="0">
              <a:solidFill>
                <a:srgbClr val="B2A4A7"/>
              </a:solidFill>
            </a:endParaRPr>
          </a:p>
        </p:txBody>
      </p:sp>
      <p:sp>
        <p:nvSpPr>
          <p:cNvPr id="3" name="Content Placeholder 2"/>
          <p:cNvSpPr>
            <a:spLocks noGrp="1"/>
          </p:cNvSpPr>
          <p:nvPr>
            <p:ph idx="1"/>
          </p:nvPr>
        </p:nvSpPr>
        <p:spPr>
          <a:xfrm>
            <a:off x="838200" y="1502817"/>
            <a:ext cx="10515600" cy="3992377"/>
          </a:xfrm>
        </p:spPr>
        <p:txBody>
          <a:bodyPr>
            <a:noAutofit/>
          </a:bodyPr>
          <a:lstStyle/>
          <a:p>
            <a:pPr marL="0" indent="0">
              <a:buNone/>
            </a:pPr>
            <a:r>
              <a:rPr lang="en-GB" sz="1800" b="1" dirty="0">
                <a:solidFill>
                  <a:srgbClr val="474747"/>
                </a:solidFill>
              </a:rPr>
              <a:t>Why use these resources?</a:t>
            </a:r>
          </a:p>
          <a:p>
            <a:r>
              <a:rPr lang="en-GB" sz="1600" dirty="0">
                <a:solidFill>
                  <a:srgbClr val="474747"/>
                </a:solidFill>
              </a:rPr>
              <a:t>Every 20 minutes in Britain someone is taken ill with blood cancer. For many blood cancer patients their only chance of survival is through a stem cell donation. </a:t>
            </a:r>
          </a:p>
          <a:p>
            <a:r>
              <a:rPr lang="en-GB" sz="1600" dirty="0">
                <a:solidFill>
                  <a:srgbClr val="474747"/>
                </a:solidFill>
              </a:rPr>
              <a:t>This lesson aims to </a:t>
            </a:r>
            <a:r>
              <a:rPr lang="en-GB" sz="1600" b="1" dirty="0">
                <a:solidFill>
                  <a:srgbClr val="474747"/>
                </a:solidFill>
              </a:rPr>
              <a:t>make pupils aware of various forms of donation, in particular blood and stem cell donation</a:t>
            </a:r>
            <a:r>
              <a:rPr lang="en-GB" sz="1600" dirty="0">
                <a:solidFill>
                  <a:srgbClr val="474747"/>
                </a:solidFill>
              </a:rPr>
              <a:t>, and, importantly, to encourage and empower them to </a:t>
            </a:r>
            <a:r>
              <a:rPr lang="en-GB" sz="1600" b="1" dirty="0">
                <a:solidFill>
                  <a:srgbClr val="474747"/>
                </a:solidFill>
              </a:rPr>
              <a:t>tell their parents </a:t>
            </a:r>
            <a:r>
              <a:rPr lang="en-GB" sz="1600" dirty="0">
                <a:solidFill>
                  <a:srgbClr val="474747"/>
                </a:solidFill>
              </a:rPr>
              <a:t>about what they have learnt and how their parents and other adults can help </a:t>
            </a:r>
            <a:r>
              <a:rPr lang="en-GB" sz="1600" b="1" dirty="0">
                <a:solidFill>
                  <a:srgbClr val="474747"/>
                </a:solidFill>
              </a:rPr>
              <a:t>increase the number of donors </a:t>
            </a:r>
            <a:r>
              <a:rPr lang="en-GB" sz="1600" dirty="0">
                <a:solidFill>
                  <a:srgbClr val="474747"/>
                </a:solidFill>
              </a:rPr>
              <a:t>now and in the future. </a:t>
            </a:r>
          </a:p>
          <a:p>
            <a:r>
              <a:rPr lang="en-GB" sz="1600" dirty="0">
                <a:solidFill>
                  <a:srgbClr val="474747"/>
                </a:solidFill>
              </a:rPr>
              <a:t>The lesson </a:t>
            </a:r>
            <a:r>
              <a:rPr lang="en-GB" sz="1600" b="1" dirty="0">
                <a:solidFill>
                  <a:srgbClr val="474747"/>
                </a:solidFill>
              </a:rPr>
              <a:t>supports the PSHE Association programme of study</a:t>
            </a:r>
            <a:r>
              <a:rPr lang="en-GB" sz="1600" dirty="0">
                <a:solidFill>
                  <a:srgbClr val="474747"/>
                </a:solidFill>
              </a:rPr>
              <a:t>, focusing on pupils’ role in their community and helping others. </a:t>
            </a:r>
          </a:p>
          <a:p>
            <a:pPr marL="0" indent="0">
              <a:buNone/>
            </a:pPr>
            <a:r>
              <a:rPr lang="en-GB" sz="1600" b="1" dirty="0">
                <a:solidFill>
                  <a:srgbClr val="474747"/>
                </a:solidFill>
              </a:rPr>
              <a:t>Development</a:t>
            </a:r>
          </a:p>
          <a:p>
            <a:r>
              <a:rPr lang="en-GB" sz="1600" dirty="0">
                <a:solidFill>
                  <a:srgbClr val="474747"/>
                </a:solidFill>
              </a:rPr>
              <a:t>This lesson has been developed in partnership with:</a:t>
            </a:r>
          </a:p>
          <a:p>
            <a:pPr lvl="1"/>
            <a:r>
              <a:rPr lang="en-GB" sz="1600" dirty="0">
                <a:solidFill>
                  <a:srgbClr val="F0628E"/>
                </a:solidFill>
              </a:rPr>
              <a:t>Team Margot Foundation</a:t>
            </a:r>
            <a:r>
              <a:rPr lang="en-GB" sz="1600" dirty="0">
                <a:solidFill>
                  <a:srgbClr val="474747"/>
                </a:solidFill>
              </a:rPr>
              <a:t>, a charity which was set up to campaign for more people to register as potential stem cell / bone marrow donors. </a:t>
            </a:r>
          </a:p>
          <a:p>
            <a:pPr lvl="1"/>
            <a:r>
              <a:rPr lang="en-GB" sz="1600" dirty="0">
                <a:solidFill>
                  <a:srgbClr val="F0628E"/>
                </a:solidFill>
                <a:hlinkClick r:id="rId3"/>
              </a:rPr>
              <a:t>NHS Blood and Transplant</a:t>
            </a:r>
            <a:endParaRPr lang="en-GB" sz="1600" dirty="0">
              <a:solidFill>
                <a:srgbClr val="F0628E"/>
              </a:solidFill>
            </a:endParaRPr>
          </a:p>
          <a:p>
            <a:pPr lvl="1"/>
            <a:r>
              <a:rPr lang="en-GB" sz="1600" dirty="0">
                <a:solidFill>
                  <a:srgbClr val="474747"/>
                </a:solidFill>
              </a:rPr>
              <a:t>Pupils and practicing teachers</a:t>
            </a:r>
          </a:p>
        </p:txBody>
      </p:sp>
      <p:sp>
        <p:nvSpPr>
          <p:cNvPr id="7" name="Slide Number Placeholder 6"/>
          <p:cNvSpPr>
            <a:spLocks noGrp="1"/>
          </p:cNvSpPr>
          <p:nvPr>
            <p:ph type="sldNum" sz="quarter" idx="12"/>
          </p:nvPr>
        </p:nvSpPr>
        <p:spPr/>
        <p:txBody>
          <a:bodyPr/>
          <a:lstStyle/>
          <a:p>
            <a:fld id="{FCA7B7D5-9C5A-4209-8EEA-1BF0D9360412}" type="slidenum">
              <a:rPr lang="en-GB" smtClean="0"/>
              <a:t>2</a:t>
            </a:fld>
            <a:endParaRPr lang="en-GB"/>
          </a:p>
        </p:txBody>
      </p:sp>
    </p:spTree>
    <p:extLst>
      <p:ext uri="{BB962C8B-B14F-4D97-AF65-F5344CB8AC3E}">
        <p14:creationId xmlns:p14="http://schemas.microsoft.com/office/powerpoint/2010/main" val="2048839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5125"/>
            <a:ext cx="10515600" cy="4351338"/>
          </a:xfrm>
        </p:spPr>
        <p:txBody>
          <a:bodyPr>
            <a:noAutofit/>
          </a:bodyPr>
          <a:lstStyle/>
          <a:p>
            <a:pPr marL="0" indent="0">
              <a:buNone/>
            </a:pPr>
            <a:r>
              <a:rPr lang="en-GB" sz="1800" b="1" dirty="0">
                <a:solidFill>
                  <a:srgbClr val="474747"/>
                </a:solidFill>
              </a:rPr>
              <a:t>Resource summary</a:t>
            </a:r>
          </a:p>
          <a:p>
            <a:r>
              <a:rPr lang="en-GB" sz="1800" dirty="0">
                <a:solidFill>
                  <a:srgbClr val="474747"/>
                </a:solidFill>
              </a:rPr>
              <a:t>This presentation and animation can be used in an </a:t>
            </a:r>
            <a:r>
              <a:rPr lang="en-GB" sz="1800" b="1" dirty="0">
                <a:solidFill>
                  <a:srgbClr val="474747"/>
                </a:solidFill>
              </a:rPr>
              <a:t>assembly or in class </a:t>
            </a:r>
            <a:r>
              <a:rPr lang="en-GB" sz="1800" dirty="0">
                <a:solidFill>
                  <a:srgbClr val="474747"/>
                </a:solidFill>
              </a:rPr>
              <a:t>with pupils aged </a:t>
            </a:r>
            <a:r>
              <a:rPr lang="en-GB" sz="1800" b="1" dirty="0">
                <a:solidFill>
                  <a:srgbClr val="474747"/>
                </a:solidFill>
              </a:rPr>
              <a:t>5 to 11</a:t>
            </a:r>
            <a:r>
              <a:rPr lang="en-GB" sz="1800" dirty="0">
                <a:solidFill>
                  <a:srgbClr val="474747"/>
                </a:solidFill>
              </a:rPr>
              <a:t>.</a:t>
            </a:r>
            <a:endParaRPr lang="en-GB" sz="1800" b="1" dirty="0">
              <a:solidFill>
                <a:srgbClr val="474747"/>
              </a:solidFill>
            </a:endParaRPr>
          </a:p>
          <a:p>
            <a:pPr marL="0" lvl="1" indent="0">
              <a:spcBef>
                <a:spcPts val="1000"/>
              </a:spcBef>
              <a:buNone/>
            </a:pPr>
            <a:r>
              <a:rPr lang="en-GB" sz="1800" b="1" dirty="0">
                <a:solidFill>
                  <a:srgbClr val="474747"/>
                </a:solidFill>
              </a:rPr>
              <a:t>Learning objectives</a:t>
            </a:r>
          </a:p>
          <a:p>
            <a:pPr marL="0" indent="0">
              <a:buNone/>
            </a:pPr>
            <a:r>
              <a:rPr lang="en-GB" sz="1800" dirty="0">
                <a:solidFill>
                  <a:srgbClr val="474747"/>
                </a:solidFill>
              </a:rPr>
              <a:t>Pupils should understand that:</a:t>
            </a:r>
          </a:p>
          <a:p>
            <a:pPr lvl="1"/>
            <a:r>
              <a:rPr lang="en-GB" sz="1800" dirty="0">
                <a:solidFill>
                  <a:srgbClr val="474747"/>
                </a:solidFill>
              </a:rPr>
              <a:t>their choices can help other people, including people that they know, and people that they don’t know</a:t>
            </a:r>
          </a:p>
          <a:p>
            <a:pPr lvl="1"/>
            <a:r>
              <a:rPr lang="en-GB" sz="1800" dirty="0">
                <a:solidFill>
                  <a:srgbClr val="474747"/>
                </a:solidFill>
              </a:rPr>
              <a:t>adults donating blood and bone marrow can help make other people better and save lives</a:t>
            </a:r>
          </a:p>
          <a:p>
            <a:pPr lvl="1"/>
            <a:r>
              <a:rPr lang="en-GB" sz="1800" dirty="0">
                <a:solidFill>
                  <a:srgbClr val="474747"/>
                </a:solidFill>
              </a:rPr>
              <a:t>when they are old enough, they can help others via donation</a:t>
            </a:r>
          </a:p>
          <a:p>
            <a:pPr lvl="1"/>
            <a:r>
              <a:rPr lang="en-GB" sz="1800" dirty="0">
                <a:solidFill>
                  <a:srgbClr val="474747"/>
                </a:solidFill>
              </a:rPr>
              <a:t>until then, they have a really important role in that they can explain to adults how they can help and encourage them to become potential donors. </a:t>
            </a:r>
          </a:p>
          <a:p>
            <a:pPr marL="0" lvl="1" indent="0">
              <a:spcBef>
                <a:spcPts val="1000"/>
              </a:spcBef>
              <a:buNone/>
            </a:pPr>
            <a:r>
              <a:rPr lang="en-GB" sz="1800" b="1" dirty="0">
                <a:solidFill>
                  <a:srgbClr val="474747"/>
                </a:solidFill>
              </a:rPr>
              <a:t>Key words</a:t>
            </a:r>
          </a:p>
          <a:p>
            <a:pPr marL="0" lvl="1" indent="0">
              <a:spcBef>
                <a:spcPts val="1000"/>
              </a:spcBef>
              <a:buNone/>
            </a:pPr>
            <a:r>
              <a:rPr lang="en-GB" sz="1800" dirty="0">
                <a:solidFill>
                  <a:srgbClr val="474747"/>
                </a:solidFill>
              </a:rPr>
              <a:t>Help, healthy, responsibility, community, blood, bone marrow, giving, donate</a:t>
            </a:r>
          </a:p>
          <a:p>
            <a:pPr marL="0" indent="0">
              <a:buNone/>
            </a:pPr>
            <a:r>
              <a:rPr lang="en-GB" sz="1800" b="1" dirty="0">
                <a:solidFill>
                  <a:srgbClr val="474747"/>
                </a:solidFill>
              </a:rPr>
              <a:t>Approx. time required</a:t>
            </a:r>
          </a:p>
          <a:p>
            <a:r>
              <a:rPr lang="en-GB" sz="1800" dirty="0">
                <a:solidFill>
                  <a:srgbClr val="474747"/>
                </a:solidFill>
              </a:rPr>
              <a:t>15-25 minutes</a:t>
            </a:r>
          </a:p>
        </p:txBody>
      </p:sp>
      <p:sp>
        <p:nvSpPr>
          <p:cNvPr id="6" name="Slide Number Placeholder 5"/>
          <p:cNvSpPr>
            <a:spLocks noGrp="1"/>
          </p:cNvSpPr>
          <p:nvPr>
            <p:ph type="sldNum" sz="quarter" idx="12"/>
          </p:nvPr>
        </p:nvSpPr>
        <p:spPr/>
        <p:txBody>
          <a:bodyPr/>
          <a:lstStyle/>
          <a:p>
            <a:fld id="{FCA7B7D5-9C5A-4209-8EEA-1BF0D9360412}" type="slidenum">
              <a:rPr lang="en-GB" smtClean="0"/>
              <a:t>3</a:t>
            </a:fld>
            <a:endParaRPr lang="en-GB"/>
          </a:p>
        </p:txBody>
      </p:sp>
    </p:spTree>
    <p:extLst>
      <p:ext uri="{BB962C8B-B14F-4D97-AF65-F5344CB8AC3E}">
        <p14:creationId xmlns:p14="http://schemas.microsoft.com/office/powerpoint/2010/main" val="4165530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437219"/>
            <a:ext cx="10739511" cy="5175789"/>
          </a:xfrm>
        </p:spPr>
        <p:txBody>
          <a:bodyPr>
            <a:normAutofit/>
          </a:bodyPr>
          <a:lstStyle/>
          <a:p>
            <a:pPr marL="0" indent="0">
              <a:buNone/>
            </a:pPr>
            <a:r>
              <a:rPr lang="en-GB" sz="1800" b="1" dirty="0">
                <a:solidFill>
                  <a:srgbClr val="474747"/>
                </a:solidFill>
              </a:rPr>
              <a:t>Using this presentation</a:t>
            </a:r>
          </a:p>
          <a:p>
            <a:r>
              <a:rPr lang="en-GB" sz="1800" b="1" dirty="0">
                <a:solidFill>
                  <a:srgbClr val="474747"/>
                </a:solidFill>
              </a:rPr>
              <a:t>Slides 2 to 4 (teacher notes): </a:t>
            </a:r>
            <a:r>
              <a:rPr lang="en-GB" sz="1800" dirty="0">
                <a:solidFill>
                  <a:srgbClr val="474747"/>
                </a:solidFill>
              </a:rPr>
              <a:t>Overview of the presentation for teachers</a:t>
            </a:r>
          </a:p>
          <a:p>
            <a:r>
              <a:rPr lang="en-GB" sz="1800" b="1" dirty="0">
                <a:solidFill>
                  <a:srgbClr val="474747"/>
                </a:solidFill>
              </a:rPr>
              <a:t>Slides 5 to 14: </a:t>
            </a:r>
            <a:r>
              <a:rPr lang="en-GB" sz="1800" dirty="0">
                <a:solidFill>
                  <a:srgbClr val="474747"/>
                </a:solidFill>
              </a:rPr>
              <a:t>For use with pupils – see the slide notes for further information for teachers. </a:t>
            </a:r>
          </a:p>
          <a:p>
            <a:r>
              <a:rPr lang="en-GB" sz="1800" b="1" dirty="0">
                <a:solidFill>
                  <a:srgbClr val="474747"/>
                </a:solidFill>
              </a:rPr>
              <a:t>Slides 17 to 21 (teacher notes): </a:t>
            </a:r>
            <a:r>
              <a:rPr lang="en-GB" sz="1800" dirty="0">
                <a:solidFill>
                  <a:srgbClr val="474747"/>
                </a:solidFill>
              </a:rPr>
              <a:t>Curriculum links, FAQs and useful background information for teachers</a:t>
            </a:r>
          </a:p>
          <a:p>
            <a:r>
              <a:rPr lang="en-GB" sz="1800" b="1" dirty="0">
                <a:solidFill>
                  <a:srgbClr val="474747"/>
                </a:solidFill>
              </a:rPr>
              <a:t>Slide 22: </a:t>
            </a:r>
            <a:r>
              <a:rPr lang="en-GB" sz="1800" dirty="0">
                <a:solidFill>
                  <a:srgbClr val="474747"/>
                </a:solidFill>
              </a:rPr>
              <a:t>Adaptable text for your newsletter or school website to inform parents and carers</a:t>
            </a:r>
          </a:p>
          <a:p>
            <a:pPr marL="0" indent="0">
              <a:buNone/>
            </a:pPr>
            <a:endParaRPr lang="en-GB" sz="1800" b="1" dirty="0">
              <a:solidFill>
                <a:srgbClr val="474747"/>
              </a:solidFill>
            </a:endParaRPr>
          </a:p>
          <a:p>
            <a:pPr marL="0" indent="0">
              <a:buNone/>
            </a:pPr>
            <a:r>
              <a:rPr lang="en-GB" sz="1800" dirty="0">
                <a:solidFill>
                  <a:srgbClr val="474747"/>
                </a:solidFill>
              </a:rPr>
              <a:t>Note: These teacher note slides are hidden, so they will not display when you are in presentation mode. </a:t>
            </a:r>
          </a:p>
          <a:p>
            <a:pPr marL="0" lvl="1" indent="0">
              <a:spcBef>
                <a:spcPts val="1000"/>
              </a:spcBef>
              <a:buNone/>
            </a:pPr>
            <a:r>
              <a:rPr lang="en-GB" sz="1800" b="1" dirty="0">
                <a:solidFill>
                  <a:srgbClr val="474747"/>
                </a:solidFill>
              </a:rPr>
              <a:t>Preparation and follow up</a:t>
            </a:r>
          </a:p>
          <a:p>
            <a:pPr marL="0" lvl="1" indent="0">
              <a:spcBef>
                <a:spcPts val="1000"/>
              </a:spcBef>
              <a:buNone/>
            </a:pPr>
            <a:r>
              <a:rPr lang="en-GB" sz="1800" dirty="0">
                <a:solidFill>
                  <a:srgbClr val="474747"/>
                </a:solidFill>
              </a:rPr>
              <a:t>Make sure you can play the video on </a:t>
            </a:r>
            <a:r>
              <a:rPr lang="en-GB" sz="1800" b="1" dirty="0">
                <a:solidFill>
                  <a:srgbClr val="474747"/>
                </a:solidFill>
              </a:rPr>
              <a:t>slide 8</a:t>
            </a:r>
            <a:r>
              <a:rPr lang="en-GB" sz="1800" dirty="0">
                <a:solidFill>
                  <a:srgbClr val="474747"/>
                </a:solidFill>
              </a:rPr>
              <a:t> before delivering the presentation. </a:t>
            </a:r>
            <a:endParaRPr lang="en-GB" sz="1800" dirty="0">
              <a:solidFill>
                <a:srgbClr val="474747"/>
              </a:solidFill>
              <a:hlinkClick r:id="rId3"/>
            </a:endParaRPr>
          </a:p>
          <a:p>
            <a:endParaRPr lang="en-GB" dirty="0">
              <a:solidFill>
                <a:srgbClr val="474747"/>
              </a:solidFill>
            </a:endParaRPr>
          </a:p>
        </p:txBody>
      </p:sp>
      <p:sp>
        <p:nvSpPr>
          <p:cNvPr id="6" name="Slide Number Placeholder 5"/>
          <p:cNvSpPr>
            <a:spLocks noGrp="1"/>
          </p:cNvSpPr>
          <p:nvPr>
            <p:ph type="sldNum" sz="quarter" idx="12"/>
          </p:nvPr>
        </p:nvSpPr>
        <p:spPr/>
        <p:txBody>
          <a:bodyPr/>
          <a:lstStyle/>
          <a:p>
            <a:fld id="{FCA7B7D5-9C5A-4209-8EEA-1BF0D9360412}" type="slidenum">
              <a:rPr lang="en-GB" smtClean="0"/>
              <a:t>4</a:t>
            </a:fld>
            <a:endParaRPr lang="en-GB"/>
          </a:p>
        </p:txBody>
      </p:sp>
    </p:spTree>
    <p:extLst>
      <p:ext uri="{BB962C8B-B14F-4D97-AF65-F5344CB8AC3E}">
        <p14:creationId xmlns:p14="http://schemas.microsoft.com/office/powerpoint/2010/main" val="272269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548D254A-3EED-4983-9A42-78DF99EDF23C}"/>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6880062" y="1801758"/>
            <a:ext cx="3124550" cy="4166067"/>
          </a:xfrm>
        </p:spPr>
      </p:pic>
      <p:sp>
        <p:nvSpPr>
          <p:cNvPr id="4" name="Slide Number Placeholder 3">
            <a:extLst>
              <a:ext uri="{FF2B5EF4-FFF2-40B4-BE49-F238E27FC236}">
                <a16:creationId xmlns:a16="http://schemas.microsoft.com/office/drawing/2014/main" id="{A21BA59F-11C6-45E2-AE87-D64A534CC336}"/>
              </a:ext>
            </a:extLst>
          </p:cNvPr>
          <p:cNvSpPr>
            <a:spLocks noGrp="1"/>
          </p:cNvSpPr>
          <p:nvPr>
            <p:ph type="sldNum" sz="quarter" idx="12"/>
          </p:nvPr>
        </p:nvSpPr>
        <p:spPr/>
        <p:txBody>
          <a:bodyPr/>
          <a:lstStyle/>
          <a:p>
            <a:fld id="{FCA7B7D5-9C5A-4209-8EEA-1BF0D9360412}" type="slidenum">
              <a:rPr lang="en-GB" smtClean="0"/>
              <a:t>5</a:t>
            </a:fld>
            <a:endParaRPr lang="en-GB"/>
          </a:p>
        </p:txBody>
      </p:sp>
      <p:sp>
        <p:nvSpPr>
          <p:cNvPr id="5" name="Title 1">
            <a:extLst>
              <a:ext uri="{FF2B5EF4-FFF2-40B4-BE49-F238E27FC236}">
                <a16:creationId xmlns:a16="http://schemas.microsoft.com/office/drawing/2014/main" id="{E5EF254F-FE6F-4925-A2CD-6AFF605DCF74}"/>
              </a:ext>
            </a:extLst>
          </p:cNvPr>
          <p:cNvSpPr>
            <a:spLocks noGrp="1"/>
          </p:cNvSpPr>
          <p:nvPr>
            <p:ph type="title"/>
          </p:nvPr>
        </p:nvSpPr>
        <p:spPr>
          <a:xfrm>
            <a:off x="838200" y="365125"/>
            <a:ext cx="10515600" cy="1325563"/>
          </a:xfrm>
        </p:spPr>
        <p:txBody>
          <a:bodyPr/>
          <a:lstStyle/>
          <a:p>
            <a:r>
              <a:rPr lang="en-GB" dirty="0">
                <a:solidFill>
                  <a:srgbClr val="474747"/>
                </a:solidFill>
              </a:rPr>
              <a:t>Introducing ‘Giving to help others’</a:t>
            </a:r>
            <a:br>
              <a:rPr lang="en-GB" dirty="0">
                <a:solidFill>
                  <a:srgbClr val="474747"/>
                </a:solidFill>
              </a:rPr>
            </a:br>
            <a:r>
              <a:rPr lang="en-GB" sz="2400" dirty="0">
                <a:solidFill>
                  <a:srgbClr val="B2A4A7"/>
                </a:solidFill>
              </a:rPr>
              <a:t>Team Margot Foundation in partnership with NHS Blood and Transplant</a:t>
            </a:r>
            <a:endParaRPr lang="en-GB" dirty="0">
              <a:solidFill>
                <a:srgbClr val="B2A4A7"/>
              </a:solidFill>
            </a:endParaRPr>
          </a:p>
        </p:txBody>
      </p:sp>
      <p:pic>
        <p:nvPicPr>
          <p:cNvPr id="2" name="D83425C9-580C-43B5-8FD1-5CFEA1658768" descr="59751AD2-E89F-49CA-B966-E1EF8C5B392B">
            <a:extLst>
              <a:ext uri="{FF2B5EF4-FFF2-40B4-BE49-F238E27FC236}">
                <a16:creationId xmlns:a16="http://schemas.microsoft.com/office/drawing/2014/main" id="{305B26FC-29F8-9FF3-B104-E5122884E88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86522" y="1801758"/>
            <a:ext cx="5185187" cy="34526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167424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3999" y="3208338"/>
            <a:ext cx="9144000" cy="2387600"/>
          </a:xfrm>
        </p:spPr>
        <p:txBody>
          <a:bodyPr/>
          <a:lstStyle/>
          <a:p>
            <a:r>
              <a:rPr lang="en-GB" dirty="0">
                <a:solidFill>
                  <a:srgbClr val="474747"/>
                </a:solidFill>
                <a:latin typeface="Arial" panose="020B0604020202020204" pitchFamily="34" charset="0"/>
                <a:cs typeface="Arial" panose="020B0604020202020204" pitchFamily="34" charset="0"/>
              </a:rPr>
              <a:t>Giving to help others</a:t>
            </a:r>
          </a:p>
        </p:txBody>
      </p:sp>
      <p:sp>
        <p:nvSpPr>
          <p:cNvPr id="3" name="Subtitle 2"/>
          <p:cNvSpPr>
            <a:spLocks noGrp="1"/>
          </p:cNvSpPr>
          <p:nvPr>
            <p:ph type="subTitle" idx="1"/>
          </p:nvPr>
        </p:nvSpPr>
        <p:spPr>
          <a:xfrm>
            <a:off x="1523999" y="5541881"/>
            <a:ext cx="9144000" cy="1655762"/>
          </a:xfrm>
        </p:spPr>
        <p:txBody>
          <a:bodyPr/>
          <a:lstStyle/>
          <a:p>
            <a:r>
              <a:rPr lang="en-GB" dirty="0">
                <a:solidFill>
                  <a:srgbClr val="B2A4A7"/>
                </a:solidFill>
                <a:latin typeface="Arial" panose="020B0604020202020204" pitchFamily="34" charset="0"/>
                <a:cs typeface="Arial" panose="020B0604020202020204" pitchFamily="34" charset="0"/>
              </a:rPr>
              <a:t>Assembly presentation</a:t>
            </a:r>
          </a:p>
        </p:txBody>
      </p:sp>
      <p:sp>
        <p:nvSpPr>
          <p:cNvPr id="5" name="Rectangle 4"/>
          <p:cNvSpPr/>
          <p:nvPr/>
        </p:nvSpPr>
        <p:spPr>
          <a:xfrm>
            <a:off x="0" y="0"/>
            <a:ext cx="12192000" cy="6858000"/>
          </a:xfrm>
          <a:prstGeom prst="rect">
            <a:avLst/>
          </a:prstGeom>
          <a:noFill/>
          <a:ln w="1524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lide Number Placeholder 7"/>
          <p:cNvSpPr>
            <a:spLocks noGrp="1"/>
          </p:cNvSpPr>
          <p:nvPr>
            <p:ph type="sldNum" sz="quarter" idx="12"/>
          </p:nvPr>
        </p:nvSpPr>
        <p:spPr/>
        <p:txBody>
          <a:bodyPr/>
          <a:lstStyle/>
          <a:p>
            <a:fld id="{FCA7B7D5-9C5A-4209-8EEA-1BF0D9360412}" type="slidenum">
              <a:rPr lang="en-GB" smtClean="0"/>
              <a:t>6</a:t>
            </a:fld>
            <a:endParaRPr lang="en-GB"/>
          </a:p>
        </p:txBody>
      </p:sp>
      <p:pic>
        <p:nvPicPr>
          <p:cNvPr id="14" name="Picture 13" descr="A person and child holding books&#10;&#10;AI-generated content may be incorrect.">
            <a:extLst>
              <a:ext uri="{FF2B5EF4-FFF2-40B4-BE49-F238E27FC236}">
                <a16:creationId xmlns:a16="http://schemas.microsoft.com/office/drawing/2014/main" id="{8219D6C3-BA19-5064-03C6-1014B337F448}"/>
              </a:ext>
            </a:extLst>
          </p:cNvPr>
          <p:cNvPicPr>
            <a:picLocks noChangeAspect="1"/>
          </p:cNvPicPr>
          <p:nvPr/>
        </p:nvPicPr>
        <p:blipFill>
          <a:blip r:embed="rId3"/>
          <a:stretch>
            <a:fillRect/>
          </a:stretch>
        </p:blipFill>
        <p:spPr>
          <a:xfrm>
            <a:off x="4548798" y="1101079"/>
            <a:ext cx="3094403" cy="3094403"/>
          </a:xfrm>
          <a:prstGeom prst="rect">
            <a:avLst/>
          </a:prstGeom>
        </p:spPr>
      </p:pic>
      <p:pic>
        <p:nvPicPr>
          <p:cNvPr id="16" name="Picture 15" descr="A black and white of kids cleaning&#10;&#10;AI-generated content may be incorrect.">
            <a:extLst>
              <a:ext uri="{FF2B5EF4-FFF2-40B4-BE49-F238E27FC236}">
                <a16:creationId xmlns:a16="http://schemas.microsoft.com/office/drawing/2014/main" id="{55471230-9168-1B7D-140B-0B8B4E0F2933}"/>
              </a:ext>
            </a:extLst>
          </p:cNvPr>
          <p:cNvPicPr>
            <a:picLocks noChangeAspect="1"/>
          </p:cNvPicPr>
          <p:nvPr/>
        </p:nvPicPr>
        <p:blipFill>
          <a:blip r:embed="rId4"/>
          <a:stretch>
            <a:fillRect/>
          </a:stretch>
        </p:blipFill>
        <p:spPr>
          <a:xfrm>
            <a:off x="640993" y="1207748"/>
            <a:ext cx="3321894" cy="3321894"/>
          </a:xfrm>
          <a:prstGeom prst="rect">
            <a:avLst/>
          </a:prstGeom>
        </p:spPr>
      </p:pic>
      <p:pic>
        <p:nvPicPr>
          <p:cNvPr id="18" name="Picture 17" descr="A black and white of a child and child eating&#10;&#10;AI-generated content may be incorrect.">
            <a:extLst>
              <a:ext uri="{FF2B5EF4-FFF2-40B4-BE49-F238E27FC236}">
                <a16:creationId xmlns:a16="http://schemas.microsoft.com/office/drawing/2014/main" id="{0D7F836A-C113-6FB1-1F0D-6F55AA257D09}"/>
              </a:ext>
            </a:extLst>
          </p:cNvPr>
          <p:cNvPicPr>
            <a:picLocks noChangeAspect="1"/>
          </p:cNvPicPr>
          <p:nvPr/>
        </p:nvPicPr>
        <p:blipFill>
          <a:blip r:embed="rId5"/>
          <a:stretch>
            <a:fillRect/>
          </a:stretch>
        </p:blipFill>
        <p:spPr>
          <a:xfrm>
            <a:off x="8557196" y="1368955"/>
            <a:ext cx="2931203" cy="2931203"/>
          </a:xfrm>
          <a:prstGeom prst="rect">
            <a:avLst/>
          </a:prstGeom>
        </p:spPr>
      </p:pic>
    </p:spTree>
    <p:extLst>
      <p:ext uri="{BB962C8B-B14F-4D97-AF65-F5344CB8AC3E}">
        <p14:creationId xmlns:p14="http://schemas.microsoft.com/office/powerpoint/2010/main" val="1436905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CA7B7D5-9C5A-4209-8EEA-1BF0D9360412}" type="slidenum">
              <a:rPr lang="en-GB" smtClean="0"/>
              <a:t>7</a:t>
            </a:fld>
            <a:endParaRPr lang="en-GB"/>
          </a:p>
        </p:txBody>
      </p:sp>
      <p:sp>
        <p:nvSpPr>
          <p:cNvPr id="2" name="Title 1"/>
          <p:cNvSpPr>
            <a:spLocks noGrp="1"/>
          </p:cNvSpPr>
          <p:nvPr>
            <p:ph type="title"/>
          </p:nvPr>
        </p:nvSpPr>
        <p:spPr/>
        <p:txBody>
          <a:bodyPr>
            <a:noAutofit/>
          </a:bodyPr>
          <a:lstStyle/>
          <a:p>
            <a:r>
              <a:rPr lang="en-GB" sz="4400" dirty="0">
                <a:solidFill>
                  <a:srgbClr val="474747"/>
                </a:solidFill>
              </a:rPr>
              <a:t>When did you last help someone?</a:t>
            </a: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4704" y="5722510"/>
            <a:ext cx="776899" cy="816402"/>
          </a:xfrm>
          <a:prstGeom prst="rect">
            <a:avLst/>
          </a:prstGeom>
        </p:spPr>
      </p:pic>
      <p:sp>
        <p:nvSpPr>
          <p:cNvPr id="10" name="Rectangle 9"/>
          <p:cNvSpPr/>
          <p:nvPr/>
        </p:nvSpPr>
        <p:spPr>
          <a:xfrm>
            <a:off x="0" y="0"/>
            <a:ext cx="12192000" cy="6858000"/>
          </a:xfrm>
          <a:prstGeom prst="rect">
            <a:avLst/>
          </a:prstGeom>
          <a:noFill/>
          <a:ln w="1270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black and white of a child helping another child&#10;&#10;AI-generated content may be incorrect.">
            <a:extLst>
              <a:ext uri="{FF2B5EF4-FFF2-40B4-BE49-F238E27FC236}">
                <a16:creationId xmlns:a16="http://schemas.microsoft.com/office/drawing/2014/main" id="{32BE6272-CB1B-B335-3A4A-52533E198579}"/>
              </a:ext>
            </a:extLst>
          </p:cNvPr>
          <p:cNvPicPr>
            <a:picLocks noChangeAspect="1"/>
          </p:cNvPicPr>
          <p:nvPr/>
        </p:nvPicPr>
        <p:blipFill>
          <a:blip r:embed="rId4"/>
          <a:stretch>
            <a:fillRect/>
          </a:stretch>
        </p:blipFill>
        <p:spPr>
          <a:xfrm>
            <a:off x="5547705" y="931605"/>
            <a:ext cx="4994789" cy="4994789"/>
          </a:xfrm>
          <a:prstGeom prst="rect">
            <a:avLst/>
          </a:prstGeom>
        </p:spPr>
      </p:pic>
    </p:spTree>
    <p:extLst>
      <p:ext uri="{BB962C8B-B14F-4D97-AF65-F5344CB8AC3E}">
        <p14:creationId xmlns:p14="http://schemas.microsoft.com/office/powerpoint/2010/main" val="3643020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CA7B7D5-9C5A-4209-8EEA-1BF0D9360412}" type="slidenum">
              <a:rPr lang="en-GB" smtClean="0"/>
              <a:t>8</a:t>
            </a:fld>
            <a:endParaRPr lang="en-GB"/>
          </a:p>
        </p:txBody>
      </p:sp>
      <p:sp>
        <p:nvSpPr>
          <p:cNvPr id="2" name="Title 1"/>
          <p:cNvSpPr>
            <a:spLocks noGrp="1"/>
          </p:cNvSpPr>
          <p:nvPr>
            <p:ph type="title"/>
          </p:nvPr>
        </p:nvSpPr>
        <p:spPr>
          <a:xfrm>
            <a:off x="857463" y="2105890"/>
            <a:ext cx="4492302" cy="1600200"/>
          </a:xfrm>
        </p:spPr>
        <p:txBody>
          <a:bodyPr/>
          <a:lstStyle/>
          <a:p>
            <a:r>
              <a:rPr lang="en-GB" dirty="0"/>
              <a:t>Why do we help?</a:t>
            </a:r>
          </a:p>
        </p:txBody>
      </p:sp>
      <p:sp>
        <p:nvSpPr>
          <p:cNvPr id="7" name="Rectangle 6"/>
          <p:cNvSpPr/>
          <p:nvPr/>
        </p:nvSpPr>
        <p:spPr>
          <a:xfrm>
            <a:off x="0" y="0"/>
            <a:ext cx="12192000" cy="6858000"/>
          </a:xfrm>
          <a:prstGeom prst="rect">
            <a:avLst/>
          </a:prstGeom>
          <a:noFill/>
          <a:ln w="1270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A coloring page of a child and a child clothes&#10;&#10;AI-generated content may be incorrect.">
            <a:extLst>
              <a:ext uri="{FF2B5EF4-FFF2-40B4-BE49-F238E27FC236}">
                <a16:creationId xmlns:a16="http://schemas.microsoft.com/office/drawing/2014/main" id="{719F31FA-4592-87F2-9B4D-9AA5AE8EFE16}"/>
              </a:ext>
            </a:extLst>
          </p:cNvPr>
          <p:cNvPicPr>
            <a:picLocks noChangeAspect="1"/>
          </p:cNvPicPr>
          <p:nvPr/>
        </p:nvPicPr>
        <p:blipFill>
          <a:blip r:embed="rId3"/>
          <a:stretch>
            <a:fillRect/>
          </a:stretch>
        </p:blipFill>
        <p:spPr>
          <a:xfrm>
            <a:off x="6456381" y="1151068"/>
            <a:ext cx="4308438" cy="4308438"/>
          </a:xfrm>
          <a:prstGeom prst="rect">
            <a:avLst/>
          </a:prstGeom>
        </p:spPr>
      </p:pic>
    </p:spTree>
    <p:extLst>
      <p:ext uri="{BB962C8B-B14F-4D97-AF65-F5344CB8AC3E}">
        <p14:creationId xmlns:p14="http://schemas.microsoft.com/office/powerpoint/2010/main" val="1837018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CA7B7D5-9C5A-4209-8EEA-1BF0D9360412}" type="slidenum">
              <a:rPr lang="en-GB" smtClean="0"/>
              <a:t>9</a:t>
            </a:fld>
            <a:endParaRPr lang="en-GB"/>
          </a:p>
        </p:txBody>
      </p:sp>
      <p:sp>
        <p:nvSpPr>
          <p:cNvPr id="4" name="Rectangle 3"/>
          <p:cNvSpPr/>
          <p:nvPr/>
        </p:nvSpPr>
        <p:spPr>
          <a:xfrm>
            <a:off x="0" y="0"/>
            <a:ext cx="12192000" cy="6858000"/>
          </a:xfrm>
          <a:prstGeom prst="rect">
            <a:avLst/>
          </a:prstGeom>
          <a:noFill/>
          <a:ln w="1270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Online Media 1" title="Find out why giving to help others is a great thing to do!">
            <a:hlinkClick r:id="" action="ppaction://media"/>
            <a:extLst>
              <a:ext uri="{FF2B5EF4-FFF2-40B4-BE49-F238E27FC236}">
                <a16:creationId xmlns:a16="http://schemas.microsoft.com/office/drawing/2014/main" id="{B006EC1C-848B-7B66-AF23-EE9F23528832}"/>
              </a:ext>
            </a:extLst>
          </p:cNvPr>
          <p:cNvPicPr>
            <a:picLocks noRot="1" noChangeAspect="1"/>
          </p:cNvPicPr>
          <p:nvPr>
            <a:videoFile r:link="rId1"/>
          </p:nvPr>
        </p:nvPicPr>
        <p:blipFill>
          <a:blip r:embed="rId4"/>
          <a:stretch>
            <a:fillRect/>
          </a:stretch>
        </p:blipFill>
        <p:spPr>
          <a:xfrm>
            <a:off x="26988" y="0"/>
            <a:ext cx="12138025" cy="6858000"/>
          </a:xfrm>
          <a:prstGeom prst="rect">
            <a:avLst/>
          </a:prstGeom>
        </p:spPr>
      </p:pic>
    </p:spTree>
    <p:extLst>
      <p:ext uri="{BB962C8B-B14F-4D97-AF65-F5344CB8AC3E}">
        <p14:creationId xmlns:p14="http://schemas.microsoft.com/office/powerpoint/2010/main" val="4190636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CA7B7D5-9C5A-4209-8EEA-1BF0D9360412}" type="slidenum">
              <a:rPr lang="en-GB" smtClean="0"/>
              <a:t>10</a:t>
            </a:fld>
            <a:endParaRPr lang="en-GB"/>
          </a:p>
        </p:txBody>
      </p:sp>
      <p:sp>
        <p:nvSpPr>
          <p:cNvPr id="6" name="Picture Placeholder 5"/>
          <p:cNvSpPr>
            <a:spLocks noGrp="1"/>
          </p:cNvSpPr>
          <p:nvPr>
            <p:ph type="pic" idx="1"/>
          </p:nvPr>
        </p:nvSpPr>
        <p:spPr/>
        <p:txBody>
          <a:bodyPr/>
          <a:lstStyle/>
          <a:p>
            <a:endParaRPr lang="en-GB"/>
          </a:p>
        </p:txBody>
      </p:sp>
      <p:sp>
        <p:nvSpPr>
          <p:cNvPr id="2" name="Title 1"/>
          <p:cNvSpPr>
            <a:spLocks noGrp="1"/>
          </p:cNvSpPr>
          <p:nvPr>
            <p:ph type="title"/>
          </p:nvPr>
        </p:nvSpPr>
        <p:spPr/>
        <p:txBody>
          <a:bodyPr/>
          <a:lstStyle/>
          <a:p>
            <a:r>
              <a:rPr lang="en-GB" dirty="0"/>
              <a:t>How did Amira help Noah?</a:t>
            </a:r>
          </a:p>
        </p:txBody>
      </p:sp>
      <p:pic>
        <p:nvPicPr>
          <p:cNvPr id="4" name="Picture 3"/>
          <p:cNvPicPr>
            <a:picLocks noChangeAspect="1"/>
          </p:cNvPicPr>
          <p:nvPr/>
        </p:nvPicPr>
        <p:blipFill>
          <a:blip r:embed="rId3"/>
          <a:stretch>
            <a:fillRect/>
          </a:stretch>
        </p:blipFill>
        <p:spPr>
          <a:xfrm>
            <a:off x="5087006" y="987425"/>
            <a:ext cx="6459486" cy="4873625"/>
          </a:xfrm>
          <a:prstGeom prst="rect">
            <a:avLst/>
          </a:prstGeom>
          <a:ln>
            <a:solidFill>
              <a:srgbClr val="F6B8CA"/>
            </a:solidFill>
          </a:ln>
        </p:spPr>
      </p:pic>
      <p:sp>
        <p:nvSpPr>
          <p:cNvPr id="5" name="Rectangle 4"/>
          <p:cNvSpPr/>
          <p:nvPr/>
        </p:nvSpPr>
        <p:spPr>
          <a:xfrm>
            <a:off x="0" y="0"/>
            <a:ext cx="12192000" cy="6858000"/>
          </a:xfrm>
          <a:prstGeom prst="rect">
            <a:avLst/>
          </a:prstGeom>
          <a:noFill/>
          <a:ln w="1270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23416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CA7B7D5-9C5A-4209-8EEA-1BF0D9360412}" type="slidenum">
              <a:rPr lang="en-GB" smtClean="0"/>
              <a:t>11</a:t>
            </a:fld>
            <a:endParaRPr lang="en-GB"/>
          </a:p>
        </p:txBody>
      </p:sp>
      <p:sp>
        <p:nvSpPr>
          <p:cNvPr id="2" name="Title 1"/>
          <p:cNvSpPr>
            <a:spLocks noGrp="1"/>
          </p:cNvSpPr>
          <p:nvPr>
            <p:ph type="title"/>
          </p:nvPr>
        </p:nvSpPr>
        <p:spPr/>
        <p:txBody>
          <a:bodyPr/>
          <a:lstStyle/>
          <a:p>
            <a:r>
              <a:rPr lang="en-GB" dirty="0"/>
              <a:t>How did Miss Khan help Olivia?</a:t>
            </a:r>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b="1525"/>
          <a:stretch/>
        </p:blipFill>
        <p:spPr>
          <a:xfrm>
            <a:off x="5330502" y="363577"/>
            <a:ext cx="5591505" cy="6130845"/>
          </a:xfrm>
          <a:prstGeom prst="rect">
            <a:avLst/>
          </a:prstGeom>
          <a:ln>
            <a:solidFill>
              <a:srgbClr val="F6B8CA"/>
            </a:solidFill>
          </a:ln>
        </p:spPr>
      </p:pic>
      <p:sp>
        <p:nvSpPr>
          <p:cNvPr id="4" name="Rectangle 3"/>
          <p:cNvSpPr/>
          <p:nvPr/>
        </p:nvSpPr>
        <p:spPr>
          <a:xfrm>
            <a:off x="0" y="0"/>
            <a:ext cx="12192000" cy="6858000"/>
          </a:xfrm>
          <a:prstGeom prst="rect">
            <a:avLst/>
          </a:prstGeom>
          <a:noFill/>
          <a:ln w="1270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08141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CA7B7D5-9C5A-4209-8EEA-1BF0D9360412}" type="slidenum">
              <a:rPr lang="en-GB" smtClean="0"/>
              <a:t>12</a:t>
            </a:fld>
            <a:endParaRPr lang="en-GB"/>
          </a:p>
        </p:txBody>
      </p:sp>
      <p:sp>
        <p:nvSpPr>
          <p:cNvPr id="6" name="Picture Placeholder 5"/>
          <p:cNvSpPr>
            <a:spLocks noGrp="1"/>
          </p:cNvSpPr>
          <p:nvPr>
            <p:ph type="pic" idx="1"/>
          </p:nvPr>
        </p:nvSpPr>
        <p:spPr/>
        <p:txBody>
          <a:bodyPr/>
          <a:lstStyle/>
          <a:p>
            <a:endParaRPr lang="en-GB"/>
          </a:p>
        </p:txBody>
      </p:sp>
      <p:sp>
        <p:nvSpPr>
          <p:cNvPr id="2" name="Title 1"/>
          <p:cNvSpPr>
            <a:spLocks noGrp="1"/>
          </p:cNvSpPr>
          <p:nvPr>
            <p:ph type="title"/>
          </p:nvPr>
        </p:nvSpPr>
        <p:spPr/>
        <p:txBody>
          <a:bodyPr/>
          <a:lstStyle/>
          <a:p>
            <a:r>
              <a:rPr lang="en-GB" dirty="0"/>
              <a:t>How did Rudy help Mrs Williams?</a:t>
            </a:r>
          </a:p>
        </p:txBody>
      </p:sp>
      <p:pic>
        <p:nvPicPr>
          <p:cNvPr id="4" name="Picture 3"/>
          <p:cNvPicPr>
            <a:picLocks noChangeAspect="1"/>
          </p:cNvPicPr>
          <p:nvPr/>
        </p:nvPicPr>
        <p:blipFill>
          <a:blip r:embed="rId3"/>
          <a:stretch>
            <a:fillRect/>
          </a:stretch>
        </p:blipFill>
        <p:spPr>
          <a:xfrm>
            <a:off x="5811983" y="933924"/>
            <a:ext cx="5623271" cy="4999546"/>
          </a:xfrm>
          <a:prstGeom prst="rect">
            <a:avLst/>
          </a:prstGeom>
          <a:ln>
            <a:solidFill>
              <a:srgbClr val="F6B8CA"/>
            </a:solidFill>
          </a:ln>
        </p:spPr>
      </p:pic>
      <p:sp>
        <p:nvSpPr>
          <p:cNvPr id="5" name="Rectangle 4"/>
          <p:cNvSpPr/>
          <p:nvPr/>
        </p:nvSpPr>
        <p:spPr>
          <a:xfrm>
            <a:off x="0" y="0"/>
            <a:ext cx="12192000" cy="6858000"/>
          </a:xfrm>
          <a:prstGeom prst="rect">
            <a:avLst/>
          </a:prstGeom>
          <a:noFill/>
          <a:ln w="1270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8874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CA7B7D5-9C5A-4209-8EEA-1BF0D9360412}" type="slidenum">
              <a:rPr lang="en-GB" smtClean="0"/>
              <a:t>13</a:t>
            </a:fld>
            <a:endParaRPr lang="en-GB"/>
          </a:p>
        </p:txBody>
      </p:sp>
      <p:sp>
        <p:nvSpPr>
          <p:cNvPr id="7" name="Picture Placeholder 6"/>
          <p:cNvSpPr>
            <a:spLocks noGrp="1"/>
          </p:cNvSpPr>
          <p:nvPr>
            <p:ph type="pic" idx="1"/>
          </p:nvPr>
        </p:nvSpPr>
        <p:spPr/>
        <p:txBody>
          <a:bodyPr/>
          <a:lstStyle/>
          <a:p>
            <a:endParaRPr lang="en-GB"/>
          </a:p>
        </p:txBody>
      </p:sp>
      <p:sp>
        <p:nvSpPr>
          <p:cNvPr id="2" name="Title 1"/>
          <p:cNvSpPr>
            <a:spLocks noGrp="1"/>
          </p:cNvSpPr>
          <p:nvPr>
            <p:ph type="title"/>
          </p:nvPr>
        </p:nvSpPr>
        <p:spPr/>
        <p:txBody>
          <a:bodyPr/>
          <a:lstStyle/>
          <a:p>
            <a:r>
              <a:rPr lang="en-GB" dirty="0"/>
              <a:t>What was wrong with Asha?</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r="5939"/>
          <a:stretch/>
        </p:blipFill>
        <p:spPr>
          <a:xfrm>
            <a:off x="5380612" y="934434"/>
            <a:ext cx="6479953" cy="4979605"/>
          </a:xfrm>
          <a:prstGeom prst="rect">
            <a:avLst/>
          </a:prstGeom>
          <a:ln>
            <a:solidFill>
              <a:srgbClr val="F6B8CA"/>
            </a:solidFill>
          </a:ln>
        </p:spPr>
      </p:pic>
      <p:sp>
        <p:nvSpPr>
          <p:cNvPr id="5" name="Rectangle 4"/>
          <p:cNvSpPr/>
          <p:nvPr/>
        </p:nvSpPr>
        <p:spPr>
          <a:xfrm>
            <a:off x="0" y="0"/>
            <a:ext cx="12192000" cy="6858000"/>
          </a:xfrm>
          <a:prstGeom prst="rect">
            <a:avLst/>
          </a:prstGeom>
          <a:noFill/>
          <a:ln w="1270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0629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CA7B7D5-9C5A-4209-8EEA-1BF0D9360412}" type="slidenum">
              <a:rPr lang="en-GB" smtClean="0"/>
              <a:t>14</a:t>
            </a:fld>
            <a:endParaRPr lang="en-GB"/>
          </a:p>
        </p:txBody>
      </p:sp>
      <p:sp>
        <p:nvSpPr>
          <p:cNvPr id="7" name="Picture Placeholder 6"/>
          <p:cNvSpPr>
            <a:spLocks noGrp="1"/>
          </p:cNvSpPr>
          <p:nvPr>
            <p:ph type="pic" idx="1"/>
          </p:nvPr>
        </p:nvSpPr>
        <p:spPr/>
        <p:txBody>
          <a:bodyPr/>
          <a:lstStyle/>
          <a:p>
            <a:endParaRPr lang="en-GB"/>
          </a:p>
        </p:txBody>
      </p:sp>
      <p:sp>
        <p:nvSpPr>
          <p:cNvPr id="2" name="Title 1"/>
          <p:cNvSpPr>
            <a:spLocks noGrp="1"/>
          </p:cNvSpPr>
          <p:nvPr>
            <p:ph type="title"/>
          </p:nvPr>
        </p:nvSpPr>
        <p:spPr/>
        <p:txBody>
          <a:bodyPr/>
          <a:lstStyle/>
          <a:p>
            <a:r>
              <a:rPr lang="en-GB" dirty="0"/>
              <a:t>How did Leila help Asha?</a:t>
            </a:r>
          </a:p>
        </p:txBody>
      </p:sp>
      <p:pic>
        <p:nvPicPr>
          <p:cNvPr id="4" name="Picture 3"/>
          <p:cNvPicPr>
            <a:picLocks noChangeAspect="1"/>
          </p:cNvPicPr>
          <p:nvPr/>
        </p:nvPicPr>
        <p:blipFill>
          <a:blip r:embed="rId3"/>
          <a:stretch>
            <a:fillRect/>
          </a:stretch>
        </p:blipFill>
        <p:spPr>
          <a:xfrm>
            <a:off x="5582103" y="892105"/>
            <a:ext cx="5884683" cy="5327720"/>
          </a:xfrm>
          <a:prstGeom prst="rect">
            <a:avLst/>
          </a:prstGeom>
          <a:ln>
            <a:solidFill>
              <a:srgbClr val="F6B8CA"/>
            </a:solidFill>
          </a:ln>
        </p:spPr>
      </p:pic>
      <p:sp>
        <p:nvSpPr>
          <p:cNvPr id="8" name="Rectangle 7"/>
          <p:cNvSpPr/>
          <p:nvPr/>
        </p:nvSpPr>
        <p:spPr>
          <a:xfrm>
            <a:off x="0" y="0"/>
            <a:ext cx="12192000" cy="6858000"/>
          </a:xfrm>
          <a:prstGeom prst="rect">
            <a:avLst/>
          </a:prstGeom>
          <a:noFill/>
          <a:ln w="1270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33554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solidFill>
                  <a:srgbClr val="474747"/>
                </a:solidFill>
              </a:rPr>
              <a:t>How can you help?</a:t>
            </a:r>
          </a:p>
        </p:txBody>
      </p:sp>
      <p:sp>
        <p:nvSpPr>
          <p:cNvPr id="3" name="Content Placeholder 2"/>
          <p:cNvSpPr>
            <a:spLocks noGrp="1"/>
          </p:cNvSpPr>
          <p:nvPr>
            <p:ph sz="half" idx="1"/>
          </p:nvPr>
        </p:nvSpPr>
        <p:spPr>
          <a:xfrm>
            <a:off x="838200" y="1920215"/>
            <a:ext cx="5181600" cy="4351338"/>
          </a:xfrm>
        </p:spPr>
        <p:txBody>
          <a:bodyPr>
            <a:normAutofit/>
          </a:bodyPr>
          <a:lstStyle/>
          <a:p>
            <a:pPr marL="0" indent="0">
              <a:buNone/>
            </a:pPr>
            <a:r>
              <a:rPr lang="en-GB" b="1" dirty="0">
                <a:solidFill>
                  <a:srgbClr val="474747"/>
                </a:solidFill>
              </a:rPr>
              <a:t>People you know</a:t>
            </a:r>
          </a:p>
          <a:p>
            <a:r>
              <a:rPr lang="en-GB" dirty="0">
                <a:solidFill>
                  <a:srgbClr val="474747"/>
                </a:solidFill>
              </a:rPr>
              <a:t>Family</a:t>
            </a:r>
          </a:p>
          <a:p>
            <a:r>
              <a:rPr lang="en-GB" dirty="0">
                <a:solidFill>
                  <a:srgbClr val="474747"/>
                </a:solidFill>
              </a:rPr>
              <a:t>Friends</a:t>
            </a:r>
          </a:p>
          <a:p>
            <a:r>
              <a:rPr lang="en-GB" dirty="0">
                <a:solidFill>
                  <a:srgbClr val="474747"/>
                </a:solidFill>
              </a:rPr>
              <a:t>Teachers</a:t>
            </a:r>
          </a:p>
          <a:p>
            <a:r>
              <a:rPr lang="en-GB" dirty="0">
                <a:solidFill>
                  <a:srgbClr val="474747"/>
                </a:solidFill>
              </a:rPr>
              <a:t>Neighbours</a:t>
            </a:r>
          </a:p>
          <a:p>
            <a:pPr marL="0" indent="0">
              <a:buNone/>
            </a:pPr>
            <a:endParaRPr lang="en-GB" dirty="0">
              <a:solidFill>
                <a:srgbClr val="474747"/>
              </a:solidFill>
            </a:endParaRPr>
          </a:p>
          <a:p>
            <a:pPr marL="0" indent="0">
              <a:buNone/>
            </a:pPr>
            <a:endParaRPr lang="en-GB" dirty="0">
              <a:solidFill>
                <a:srgbClr val="474747"/>
              </a:solidFill>
            </a:endParaRPr>
          </a:p>
          <a:p>
            <a:pPr marL="0" indent="0">
              <a:buNone/>
            </a:pPr>
            <a:endParaRPr lang="en-GB" dirty="0">
              <a:solidFill>
                <a:srgbClr val="474747"/>
              </a:solidFill>
            </a:endParaRPr>
          </a:p>
        </p:txBody>
      </p:sp>
      <p:sp>
        <p:nvSpPr>
          <p:cNvPr id="5" name="Content Placeholder 4"/>
          <p:cNvSpPr>
            <a:spLocks noGrp="1"/>
          </p:cNvSpPr>
          <p:nvPr>
            <p:ph sz="half" idx="2"/>
          </p:nvPr>
        </p:nvSpPr>
        <p:spPr>
          <a:xfrm>
            <a:off x="6172200" y="1920215"/>
            <a:ext cx="5181600" cy="1842316"/>
          </a:xfrm>
        </p:spPr>
        <p:txBody>
          <a:bodyPr>
            <a:normAutofit/>
          </a:bodyPr>
          <a:lstStyle/>
          <a:p>
            <a:pPr marL="0" indent="0">
              <a:buNone/>
            </a:pPr>
            <a:r>
              <a:rPr lang="en-GB" b="1" dirty="0">
                <a:solidFill>
                  <a:srgbClr val="474747"/>
                </a:solidFill>
              </a:rPr>
              <a:t>People you don’t know</a:t>
            </a:r>
          </a:p>
          <a:p>
            <a:r>
              <a:rPr lang="en-GB" dirty="0">
                <a:solidFill>
                  <a:srgbClr val="474747"/>
                </a:solidFill>
              </a:rPr>
              <a:t>In your local community</a:t>
            </a:r>
          </a:p>
          <a:p>
            <a:r>
              <a:rPr lang="en-GB" dirty="0">
                <a:solidFill>
                  <a:srgbClr val="474747"/>
                </a:solidFill>
              </a:rPr>
              <a:t>Around the world</a:t>
            </a:r>
          </a:p>
          <a:p>
            <a:pPr marL="0" indent="0">
              <a:buNone/>
            </a:pPr>
            <a:endParaRPr lang="en-GB" dirty="0">
              <a:solidFill>
                <a:srgbClr val="474747"/>
              </a:solidFill>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A7B7D5-9C5A-4209-8EEA-1BF0D9360412}"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13586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861" y="352218"/>
            <a:ext cx="11592278" cy="1325563"/>
          </a:xfrm>
        </p:spPr>
        <p:txBody>
          <a:bodyPr>
            <a:normAutofit/>
          </a:bodyPr>
          <a:lstStyle/>
          <a:p>
            <a:pPr algn="ctr"/>
            <a:r>
              <a:rPr lang="en-GB" dirty="0">
                <a:solidFill>
                  <a:srgbClr val="474747"/>
                </a:solidFill>
                <a:latin typeface="Arial" panose="020B0604020202020204" pitchFamily="34" charset="0"/>
                <a:cs typeface="Arial" panose="020B0604020202020204" pitchFamily="34" charset="0"/>
              </a:rPr>
              <a:t>How could you encourage others to help too?</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A7B7D5-9C5A-4209-8EEA-1BF0D9360412}"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Rectangle 6"/>
          <p:cNvSpPr/>
          <p:nvPr/>
        </p:nvSpPr>
        <p:spPr>
          <a:xfrm>
            <a:off x="0" y="0"/>
            <a:ext cx="12192000" cy="6858000"/>
          </a:xfrm>
          <a:prstGeom prst="rect">
            <a:avLst/>
          </a:prstGeom>
          <a:noFill/>
          <a:ln w="127000">
            <a:solidFill>
              <a:srgbClr val="F06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descr="A group of people eating&#10;&#10;AI-generated content may be incorrect.">
            <a:extLst>
              <a:ext uri="{FF2B5EF4-FFF2-40B4-BE49-F238E27FC236}">
                <a16:creationId xmlns:a16="http://schemas.microsoft.com/office/drawing/2014/main" id="{650474DF-ABA2-DBC2-54EF-7284D433CA62}"/>
              </a:ext>
            </a:extLst>
          </p:cNvPr>
          <p:cNvPicPr>
            <a:picLocks noChangeAspect="1"/>
          </p:cNvPicPr>
          <p:nvPr/>
        </p:nvPicPr>
        <p:blipFill>
          <a:blip r:embed="rId3"/>
          <a:stretch>
            <a:fillRect/>
          </a:stretch>
        </p:blipFill>
        <p:spPr>
          <a:xfrm>
            <a:off x="1790700" y="2185917"/>
            <a:ext cx="8610600" cy="3662296"/>
          </a:xfrm>
          <a:prstGeom prst="rect">
            <a:avLst/>
          </a:prstGeom>
        </p:spPr>
      </p:pic>
    </p:spTree>
    <p:extLst>
      <p:ext uri="{BB962C8B-B14F-4D97-AF65-F5344CB8AC3E}">
        <p14:creationId xmlns:p14="http://schemas.microsoft.com/office/powerpoint/2010/main" val="1496529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10515600" cy="4351338"/>
          </a:xfrm>
        </p:spPr>
        <p:txBody>
          <a:bodyPr>
            <a:normAutofit/>
          </a:bodyPr>
          <a:lstStyle/>
          <a:p>
            <a:pPr marL="0" indent="0">
              <a:buNone/>
            </a:pPr>
            <a:r>
              <a:rPr lang="en-GB" sz="1800" b="1" dirty="0">
                <a:solidFill>
                  <a:srgbClr val="474747"/>
                </a:solidFill>
              </a:rPr>
              <a:t>Key Stage 1</a:t>
            </a:r>
          </a:p>
          <a:p>
            <a:pPr marL="0" indent="0">
              <a:buNone/>
            </a:pPr>
            <a:r>
              <a:rPr lang="en-GB" sz="1800" dirty="0">
                <a:solidFill>
                  <a:srgbClr val="474747"/>
                </a:solidFill>
              </a:rPr>
              <a:t>Pupils should be taught:</a:t>
            </a:r>
          </a:p>
          <a:p>
            <a:r>
              <a:rPr lang="en-GB" sz="1800" b="1" dirty="0">
                <a:solidFill>
                  <a:srgbClr val="474747"/>
                </a:solidFill>
              </a:rPr>
              <a:t>1b. </a:t>
            </a:r>
            <a:r>
              <a:rPr lang="en-GB" sz="1800" dirty="0">
                <a:solidFill>
                  <a:srgbClr val="474747"/>
                </a:solidFill>
              </a:rPr>
              <a:t>to share their opinions on things that matter to them and explain their views; </a:t>
            </a:r>
          </a:p>
          <a:p>
            <a:r>
              <a:rPr lang="en-GB" sz="1800" b="1" dirty="0">
                <a:solidFill>
                  <a:srgbClr val="474747"/>
                </a:solidFill>
              </a:rPr>
              <a:t>2c. </a:t>
            </a:r>
            <a:r>
              <a:rPr lang="en-GB" sz="1800" dirty="0">
                <a:solidFill>
                  <a:srgbClr val="474747"/>
                </a:solidFill>
              </a:rPr>
              <a:t>to recognise choices they can make, and recognise the difference between right and wrong; </a:t>
            </a:r>
          </a:p>
          <a:p>
            <a:r>
              <a:rPr lang="en-GB" sz="1800" b="1" dirty="0">
                <a:solidFill>
                  <a:srgbClr val="474747"/>
                </a:solidFill>
              </a:rPr>
              <a:t>2e. </a:t>
            </a:r>
            <a:r>
              <a:rPr lang="en-GB" sz="1800" dirty="0">
                <a:solidFill>
                  <a:srgbClr val="474747"/>
                </a:solidFill>
              </a:rPr>
              <a:t>to realise that people and other living things have needs, and that they have responsibilities to meet them; </a:t>
            </a:r>
          </a:p>
          <a:p>
            <a:r>
              <a:rPr lang="en-GB" sz="1800" b="1" dirty="0">
                <a:solidFill>
                  <a:srgbClr val="474747"/>
                </a:solidFill>
              </a:rPr>
              <a:t>2f. </a:t>
            </a:r>
            <a:r>
              <a:rPr lang="en-GB" sz="1800" dirty="0">
                <a:solidFill>
                  <a:srgbClr val="474747"/>
                </a:solidFill>
              </a:rPr>
              <a:t>that they belong to various groups and communities, such as family and school; </a:t>
            </a:r>
          </a:p>
          <a:p>
            <a:r>
              <a:rPr lang="en-GB" sz="1800" b="1" dirty="0">
                <a:solidFill>
                  <a:srgbClr val="474747"/>
                </a:solidFill>
              </a:rPr>
              <a:t>4d. </a:t>
            </a:r>
            <a:r>
              <a:rPr lang="en-GB" sz="1800" dirty="0">
                <a:solidFill>
                  <a:srgbClr val="474747"/>
                </a:solidFill>
              </a:rPr>
              <a:t>that family and friends should care for each other; </a:t>
            </a:r>
          </a:p>
          <a:p>
            <a:endParaRPr lang="en-GB" sz="1800" dirty="0">
              <a:solidFill>
                <a:srgbClr val="474747"/>
              </a:solidFill>
            </a:endParaRPr>
          </a:p>
          <a:p>
            <a:endParaRPr lang="en-GB" sz="1800" dirty="0">
              <a:solidFill>
                <a:srgbClr val="474747"/>
              </a:solidFill>
            </a:endParaRPr>
          </a:p>
          <a:p>
            <a:endParaRPr lang="en-GB" sz="1800" dirty="0">
              <a:solidFill>
                <a:srgbClr val="474747"/>
              </a:solidFill>
            </a:endParaRPr>
          </a:p>
          <a:p>
            <a:endParaRPr lang="en-GB" sz="1800" dirty="0">
              <a:solidFill>
                <a:srgbClr val="474747"/>
              </a:solidFill>
            </a:endParaRPr>
          </a:p>
          <a:p>
            <a:endParaRPr lang="en-GB" sz="1800" dirty="0">
              <a:solidFill>
                <a:srgbClr val="474747"/>
              </a:solidFill>
            </a:endParaRPr>
          </a:p>
          <a:p>
            <a:endParaRPr lang="en-GB" sz="1800" dirty="0">
              <a:solidFill>
                <a:srgbClr val="474747"/>
              </a:solidFill>
            </a:endParaRPr>
          </a:p>
          <a:p>
            <a:endParaRPr lang="en-GB" sz="1800" dirty="0">
              <a:solidFill>
                <a:srgbClr val="474747"/>
              </a:solidFill>
            </a:endParaRPr>
          </a:p>
        </p:txBody>
      </p:sp>
      <p:sp>
        <p:nvSpPr>
          <p:cNvPr id="2" name="Title 1"/>
          <p:cNvSpPr>
            <a:spLocks noGrp="1"/>
          </p:cNvSpPr>
          <p:nvPr>
            <p:ph type="title"/>
          </p:nvPr>
        </p:nvSpPr>
        <p:spPr/>
        <p:txBody>
          <a:bodyPr/>
          <a:lstStyle/>
          <a:p>
            <a:r>
              <a:rPr lang="en-GB" dirty="0">
                <a:solidFill>
                  <a:srgbClr val="474747"/>
                </a:solidFill>
              </a:rPr>
              <a:t>Giving to help others</a:t>
            </a:r>
            <a:br>
              <a:rPr lang="en-GB" dirty="0">
                <a:solidFill>
                  <a:schemeClr val="accent1"/>
                </a:solidFill>
              </a:rPr>
            </a:br>
            <a:r>
              <a:rPr lang="en-GB" sz="2400" dirty="0">
                <a:solidFill>
                  <a:srgbClr val="B2A4A7"/>
                </a:solidFill>
              </a:rPr>
              <a:t>Links to the PSHE Association Programme of Study</a:t>
            </a:r>
            <a:endParaRPr lang="en-GB" dirty="0">
              <a:solidFill>
                <a:srgbClr val="B2A4A7"/>
              </a:solidFill>
            </a:endParaRPr>
          </a:p>
        </p:txBody>
      </p:sp>
      <p:sp>
        <p:nvSpPr>
          <p:cNvPr id="4" name="Slide Number Placeholder 3"/>
          <p:cNvSpPr>
            <a:spLocks noGrp="1"/>
          </p:cNvSpPr>
          <p:nvPr>
            <p:ph type="sldNum" sz="quarter" idx="12"/>
          </p:nvPr>
        </p:nvSpPr>
        <p:spPr/>
        <p:txBody>
          <a:bodyPr/>
          <a:lstStyle/>
          <a:p>
            <a:fld id="{FCA7B7D5-9C5A-4209-8EEA-1BF0D9360412}" type="slidenum">
              <a:rPr lang="en-GB" smtClean="0"/>
              <a:t>17</a:t>
            </a:fld>
            <a:endParaRPr lang="en-GB"/>
          </a:p>
        </p:txBody>
      </p:sp>
    </p:spTree>
    <p:extLst>
      <p:ext uri="{BB962C8B-B14F-4D97-AF65-F5344CB8AC3E}">
        <p14:creationId xmlns:p14="http://schemas.microsoft.com/office/powerpoint/2010/main" val="360299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474747"/>
                </a:solidFill>
              </a:rPr>
              <a:t>Giving to help others</a:t>
            </a:r>
            <a:br>
              <a:rPr lang="en-GB" dirty="0">
                <a:solidFill>
                  <a:schemeClr val="accent1"/>
                </a:solidFill>
              </a:rPr>
            </a:br>
            <a:r>
              <a:rPr lang="en-GB" sz="2400" dirty="0">
                <a:solidFill>
                  <a:srgbClr val="B2A4A7"/>
                </a:solidFill>
              </a:rPr>
              <a:t>Links to the PSHE Association Programme of Study</a:t>
            </a:r>
            <a:endParaRPr lang="en-GB" dirty="0">
              <a:solidFill>
                <a:srgbClr val="B2A4A7"/>
              </a:solidFill>
            </a:endParaRPr>
          </a:p>
        </p:txBody>
      </p:sp>
      <p:sp>
        <p:nvSpPr>
          <p:cNvPr id="3" name="Content Placeholder 2"/>
          <p:cNvSpPr>
            <a:spLocks noGrp="1"/>
          </p:cNvSpPr>
          <p:nvPr>
            <p:ph idx="1"/>
          </p:nvPr>
        </p:nvSpPr>
        <p:spPr/>
        <p:txBody>
          <a:bodyPr>
            <a:normAutofit/>
          </a:bodyPr>
          <a:lstStyle/>
          <a:p>
            <a:pPr marL="0" indent="0">
              <a:buNone/>
            </a:pPr>
            <a:r>
              <a:rPr lang="en-GB" sz="1800" b="1" dirty="0">
                <a:solidFill>
                  <a:srgbClr val="474747"/>
                </a:solidFill>
              </a:rPr>
              <a:t>Key Stage 2 </a:t>
            </a:r>
          </a:p>
          <a:p>
            <a:pPr marL="0" indent="0">
              <a:buNone/>
            </a:pPr>
            <a:r>
              <a:rPr lang="en-GB" sz="1800" dirty="0">
                <a:solidFill>
                  <a:srgbClr val="474747"/>
                </a:solidFill>
              </a:rPr>
              <a:t>Pupils should be taught:</a:t>
            </a:r>
          </a:p>
          <a:p>
            <a:r>
              <a:rPr lang="en-GB" sz="1800" b="1" dirty="0">
                <a:solidFill>
                  <a:srgbClr val="474747"/>
                </a:solidFill>
              </a:rPr>
              <a:t>2a. </a:t>
            </a:r>
            <a:r>
              <a:rPr lang="en-GB" sz="1800" dirty="0">
                <a:solidFill>
                  <a:srgbClr val="474747"/>
                </a:solidFill>
              </a:rPr>
              <a:t>to research, discuss and debate topical issues, problems and events; </a:t>
            </a:r>
          </a:p>
          <a:p>
            <a:r>
              <a:rPr lang="en-GB" sz="1800" b="1" dirty="0">
                <a:solidFill>
                  <a:srgbClr val="474747"/>
                </a:solidFill>
              </a:rPr>
              <a:t>2d. </a:t>
            </a:r>
            <a:r>
              <a:rPr lang="en-GB" sz="1800" dirty="0">
                <a:solidFill>
                  <a:srgbClr val="474747"/>
                </a:solidFill>
              </a:rPr>
              <a:t>that there are different kinds of responsibilities, rights and duties at home, at school and in the community, and that these can sometimes conflict with each other; </a:t>
            </a:r>
          </a:p>
          <a:p>
            <a:r>
              <a:rPr lang="en-GB" sz="1800" b="1" dirty="0">
                <a:solidFill>
                  <a:srgbClr val="474747"/>
                </a:solidFill>
              </a:rPr>
              <a:t>2e. </a:t>
            </a:r>
            <a:r>
              <a:rPr lang="en-GB" sz="1800" dirty="0">
                <a:solidFill>
                  <a:srgbClr val="474747"/>
                </a:solidFill>
              </a:rPr>
              <a:t>to reflect on spiritual, moral, social, and cultural issues, using imagination to understand other people's experiences; </a:t>
            </a:r>
          </a:p>
          <a:p>
            <a:endParaRPr lang="en-GB" sz="1800" dirty="0">
              <a:solidFill>
                <a:srgbClr val="474747"/>
              </a:solidFill>
            </a:endParaRPr>
          </a:p>
          <a:p>
            <a:endParaRPr lang="en-GB" sz="1800" dirty="0">
              <a:solidFill>
                <a:srgbClr val="474747"/>
              </a:solidFill>
            </a:endParaRPr>
          </a:p>
          <a:p>
            <a:endParaRPr lang="en-GB" sz="1800" dirty="0">
              <a:solidFill>
                <a:srgbClr val="474747"/>
              </a:solidFill>
            </a:endParaRPr>
          </a:p>
          <a:p>
            <a:endParaRPr lang="en-GB" sz="1800" dirty="0">
              <a:solidFill>
                <a:srgbClr val="474747"/>
              </a:solidFill>
            </a:endParaRPr>
          </a:p>
          <a:p>
            <a:endParaRPr lang="en-GB" sz="1800" dirty="0">
              <a:solidFill>
                <a:srgbClr val="474747"/>
              </a:solidFill>
            </a:endParaRPr>
          </a:p>
          <a:p>
            <a:endParaRPr lang="en-GB" sz="1800" dirty="0">
              <a:solidFill>
                <a:srgbClr val="474747"/>
              </a:solidFill>
            </a:endParaRPr>
          </a:p>
          <a:p>
            <a:endParaRPr lang="en-GB" sz="1800" dirty="0">
              <a:solidFill>
                <a:srgbClr val="474747"/>
              </a:solidFill>
            </a:endParaRPr>
          </a:p>
          <a:p>
            <a:endParaRPr lang="en-GB" sz="1800" dirty="0">
              <a:solidFill>
                <a:srgbClr val="474747"/>
              </a:solidFill>
            </a:endParaRPr>
          </a:p>
        </p:txBody>
      </p:sp>
      <p:sp>
        <p:nvSpPr>
          <p:cNvPr id="4" name="Slide Number Placeholder 3"/>
          <p:cNvSpPr>
            <a:spLocks noGrp="1"/>
          </p:cNvSpPr>
          <p:nvPr>
            <p:ph type="sldNum" sz="quarter" idx="12"/>
          </p:nvPr>
        </p:nvSpPr>
        <p:spPr/>
        <p:txBody>
          <a:bodyPr/>
          <a:lstStyle/>
          <a:p>
            <a:fld id="{FCA7B7D5-9C5A-4209-8EEA-1BF0D9360412}" type="slidenum">
              <a:rPr lang="en-GB" smtClean="0"/>
              <a:t>18</a:t>
            </a:fld>
            <a:endParaRPr lang="en-GB"/>
          </a:p>
        </p:txBody>
      </p:sp>
    </p:spTree>
    <p:extLst>
      <p:ext uri="{BB962C8B-B14F-4D97-AF65-F5344CB8AC3E}">
        <p14:creationId xmlns:p14="http://schemas.microsoft.com/office/powerpoint/2010/main" val="10652360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1875B1A-4B09-D52F-97C8-51C177FC0A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23DA4B-F603-6356-4A19-971ED267115C}"/>
              </a:ext>
            </a:extLst>
          </p:cNvPr>
          <p:cNvSpPr>
            <a:spLocks noGrp="1"/>
          </p:cNvSpPr>
          <p:nvPr>
            <p:ph type="title"/>
          </p:nvPr>
        </p:nvSpPr>
        <p:spPr/>
        <p:txBody>
          <a:bodyPr/>
          <a:lstStyle/>
          <a:p>
            <a:r>
              <a:rPr lang="en-GB" dirty="0">
                <a:solidFill>
                  <a:srgbClr val="474747"/>
                </a:solidFill>
              </a:rPr>
              <a:t>Giving to help others</a:t>
            </a:r>
            <a:br>
              <a:rPr lang="en-GB" dirty="0">
                <a:solidFill>
                  <a:schemeClr val="accent1"/>
                </a:solidFill>
              </a:rPr>
            </a:br>
            <a:r>
              <a:rPr lang="en-GB" sz="2400" dirty="0">
                <a:solidFill>
                  <a:srgbClr val="B2A4A7"/>
                </a:solidFill>
              </a:rPr>
              <a:t>Frequently asked questions</a:t>
            </a:r>
            <a:endParaRPr lang="en-GB" dirty="0">
              <a:solidFill>
                <a:srgbClr val="B2A4A7"/>
              </a:solidFill>
            </a:endParaRPr>
          </a:p>
        </p:txBody>
      </p:sp>
      <p:sp>
        <p:nvSpPr>
          <p:cNvPr id="3" name="Content Placeholder 2">
            <a:extLst>
              <a:ext uri="{FF2B5EF4-FFF2-40B4-BE49-F238E27FC236}">
                <a16:creationId xmlns:a16="http://schemas.microsoft.com/office/drawing/2014/main" id="{0EB5502E-894E-58D7-C510-2C5127EFD399}"/>
              </a:ext>
            </a:extLst>
          </p:cNvPr>
          <p:cNvSpPr>
            <a:spLocks noGrp="1"/>
          </p:cNvSpPr>
          <p:nvPr>
            <p:ph idx="1"/>
          </p:nvPr>
        </p:nvSpPr>
        <p:spPr>
          <a:xfrm>
            <a:off x="838200" y="1690688"/>
            <a:ext cx="10515600" cy="4129436"/>
          </a:xfrm>
        </p:spPr>
        <p:txBody>
          <a:bodyPr>
            <a:noAutofit/>
          </a:bodyPr>
          <a:lstStyle/>
          <a:p>
            <a:pPr marL="0" indent="0">
              <a:buNone/>
            </a:pPr>
            <a:r>
              <a:rPr lang="en-GB" sz="1600" b="1" dirty="0"/>
              <a:t>What is blood donation?</a:t>
            </a:r>
          </a:p>
          <a:p>
            <a:pPr marL="0" indent="0">
              <a:buNone/>
            </a:pPr>
            <a:r>
              <a:rPr lang="en-GB" sz="1600" b="0" i="0" dirty="0">
                <a:effectLst/>
                <a:latin typeface="Arial" panose="020B0604020202020204" pitchFamily="34" charset="0"/>
              </a:rPr>
              <a:t>Only adults aged between 17 and 65 can give blood. </a:t>
            </a:r>
          </a:p>
          <a:p>
            <a:pPr marL="0" indent="0">
              <a:buNone/>
            </a:pPr>
            <a:r>
              <a:rPr lang="en-GB" sz="1600" b="0" i="0" dirty="0">
                <a:effectLst/>
                <a:latin typeface="Arial" panose="020B0604020202020204" pitchFamily="34" charset="0"/>
              </a:rPr>
              <a:t>Blood donation saves lives. Each donation is a precious and generous gift which can save or improve the lives of up to three seriously ill adults or six children.</a:t>
            </a:r>
          </a:p>
          <a:p>
            <a:pPr marL="0" indent="0">
              <a:buNone/>
            </a:pPr>
            <a:r>
              <a:rPr lang="en-GB" sz="1600" dirty="0"/>
              <a:t>A blood donation appointment takes place at a donor centre or in a community venue, with specially trained staff.</a:t>
            </a:r>
          </a:p>
          <a:p>
            <a:pPr marL="0" indent="0">
              <a:buNone/>
            </a:pPr>
            <a:r>
              <a:rPr lang="en-GB" sz="1600" b="0" i="0" dirty="0">
                <a:effectLst/>
                <a:latin typeface="Arial" panose="020B0604020202020204" pitchFamily="34" charset="0"/>
              </a:rPr>
              <a:t>The blood donation experience takes about an hour in total. Giving blood itself takes around 5 to 10 minutes. </a:t>
            </a:r>
          </a:p>
          <a:p>
            <a:pPr algn="l">
              <a:spcAft>
                <a:spcPts val="1688"/>
              </a:spcAft>
              <a:buNone/>
            </a:pPr>
            <a:r>
              <a:rPr lang="en-GB" sz="1600" b="0" i="0" dirty="0">
                <a:effectLst/>
                <a:latin typeface="Arial" panose="020B0604020202020204" pitchFamily="34" charset="0"/>
              </a:rPr>
              <a:t>After a grown up has given blood they are given a drink and a snack and can relax for a short time. </a:t>
            </a:r>
          </a:p>
          <a:p>
            <a:pPr algn="l">
              <a:spcAft>
                <a:spcPts val="1688"/>
              </a:spcAft>
              <a:buNone/>
            </a:pPr>
            <a:r>
              <a:rPr lang="en-GB" sz="1600" b="1" dirty="0"/>
              <a:t>What happens to the blood that has been donated? </a:t>
            </a:r>
          </a:p>
          <a:p>
            <a:pPr algn="l">
              <a:spcAft>
                <a:spcPts val="1688"/>
              </a:spcAft>
              <a:buNone/>
            </a:pPr>
            <a:r>
              <a:rPr lang="en-GB" sz="1600" b="0" i="0" dirty="0">
                <a:effectLst/>
                <a:latin typeface="Arial" panose="020B0604020202020204" pitchFamily="34" charset="0"/>
              </a:rPr>
              <a:t>During a blood donation we take 470ml of blood, which is just under a pint. The blood is then transported to a blood centre where it is tested and processed before being </a:t>
            </a:r>
            <a:r>
              <a:rPr lang="en-GB" sz="1600" dirty="0"/>
              <a:t>sent </a:t>
            </a:r>
            <a:r>
              <a:rPr lang="en-GB" sz="1600" b="0" i="0" dirty="0">
                <a:effectLst/>
                <a:latin typeface="Arial" panose="020B0604020202020204" pitchFamily="34" charset="0"/>
              </a:rPr>
              <a:t>to hospitals where it will be given to a patient. After donation, the body will quickly replace the blood that has been donated by making more. </a:t>
            </a:r>
          </a:p>
          <a:p>
            <a:pPr algn="l">
              <a:spcAft>
                <a:spcPts val="1688"/>
              </a:spcAft>
              <a:buNone/>
            </a:pPr>
            <a:endParaRPr lang="en-GB" sz="1600" i="1" dirty="0">
              <a:solidFill>
                <a:srgbClr val="474747"/>
              </a:solidFill>
            </a:endParaRPr>
          </a:p>
          <a:p>
            <a:pPr marL="0" indent="0">
              <a:buNone/>
            </a:pPr>
            <a:endParaRPr lang="en-GB" sz="1800" i="1" dirty="0">
              <a:solidFill>
                <a:srgbClr val="474747"/>
              </a:solidFill>
            </a:endParaRPr>
          </a:p>
          <a:p>
            <a:pPr marL="0" indent="0">
              <a:buNone/>
            </a:pPr>
            <a:endParaRPr lang="en-GB" sz="1800" i="1" dirty="0">
              <a:solidFill>
                <a:srgbClr val="474747"/>
              </a:solidFill>
            </a:endParaRPr>
          </a:p>
          <a:p>
            <a:endParaRPr lang="en-GB" sz="1800" dirty="0">
              <a:solidFill>
                <a:srgbClr val="474747"/>
              </a:solidFill>
            </a:endParaRPr>
          </a:p>
          <a:p>
            <a:endParaRPr lang="en-GB" sz="1800" dirty="0">
              <a:solidFill>
                <a:srgbClr val="474747"/>
              </a:solidFill>
            </a:endParaRPr>
          </a:p>
        </p:txBody>
      </p:sp>
      <p:sp>
        <p:nvSpPr>
          <p:cNvPr id="4" name="Slide Number Placeholder 3">
            <a:extLst>
              <a:ext uri="{FF2B5EF4-FFF2-40B4-BE49-F238E27FC236}">
                <a16:creationId xmlns:a16="http://schemas.microsoft.com/office/drawing/2014/main" id="{520F200D-2F47-9EF9-52AE-ACFF2692BD8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A7B7D5-9C5A-4209-8EEA-1BF0D9360412}"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2409233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474747"/>
                </a:solidFill>
              </a:rPr>
              <a:t>Giving to help others</a:t>
            </a:r>
            <a:br>
              <a:rPr lang="en-GB" dirty="0">
                <a:solidFill>
                  <a:schemeClr val="accent1"/>
                </a:solidFill>
              </a:rPr>
            </a:br>
            <a:r>
              <a:rPr lang="en-GB" sz="2400" dirty="0">
                <a:solidFill>
                  <a:srgbClr val="B2A4A7"/>
                </a:solidFill>
              </a:rPr>
              <a:t>Frequently asked questions</a:t>
            </a:r>
            <a:endParaRPr lang="en-GB" dirty="0">
              <a:solidFill>
                <a:srgbClr val="B2A4A7"/>
              </a:solidFill>
            </a:endParaRPr>
          </a:p>
        </p:txBody>
      </p:sp>
      <p:sp>
        <p:nvSpPr>
          <p:cNvPr id="3" name="Content Placeholder 2"/>
          <p:cNvSpPr>
            <a:spLocks noGrp="1"/>
          </p:cNvSpPr>
          <p:nvPr>
            <p:ph idx="1"/>
          </p:nvPr>
        </p:nvSpPr>
        <p:spPr>
          <a:xfrm>
            <a:off x="838200" y="1690688"/>
            <a:ext cx="10515600" cy="4129436"/>
          </a:xfrm>
        </p:spPr>
        <p:txBody>
          <a:bodyPr>
            <a:noAutofit/>
          </a:bodyPr>
          <a:lstStyle/>
          <a:p>
            <a:pPr marL="0" indent="0">
              <a:buNone/>
            </a:pPr>
            <a:r>
              <a:rPr lang="en-GB" sz="1600" b="1" dirty="0">
                <a:solidFill>
                  <a:srgbClr val="474747"/>
                </a:solidFill>
              </a:rPr>
              <a:t>What is bone marrow? </a:t>
            </a:r>
          </a:p>
          <a:p>
            <a:pPr marL="0" indent="0">
              <a:buNone/>
            </a:pPr>
            <a:r>
              <a:rPr lang="en-GB" sz="1600" dirty="0">
                <a:solidFill>
                  <a:srgbClr val="474747"/>
                </a:solidFill>
              </a:rPr>
              <a:t>Bone marrow is a sort of </a:t>
            </a:r>
            <a:r>
              <a:rPr lang="en-GB" sz="1600" b="1" dirty="0">
                <a:solidFill>
                  <a:srgbClr val="474747"/>
                </a:solidFill>
              </a:rPr>
              <a:t>thick, spongey tissue </a:t>
            </a:r>
            <a:r>
              <a:rPr lang="en-GB" sz="1600" dirty="0">
                <a:solidFill>
                  <a:srgbClr val="474747"/>
                </a:solidFill>
              </a:rPr>
              <a:t>found</a:t>
            </a:r>
            <a:r>
              <a:rPr lang="en-GB" sz="1600" b="1" dirty="0">
                <a:solidFill>
                  <a:srgbClr val="474747"/>
                </a:solidFill>
              </a:rPr>
              <a:t> inside some of your bones </a:t>
            </a:r>
            <a:r>
              <a:rPr lang="en-GB" sz="1600" dirty="0">
                <a:solidFill>
                  <a:srgbClr val="474747"/>
                </a:solidFill>
              </a:rPr>
              <a:t>– like your hip and thigh bones. It is important because it </a:t>
            </a:r>
            <a:r>
              <a:rPr lang="en-GB" sz="1600" b="1" dirty="0">
                <a:solidFill>
                  <a:srgbClr val="474747"/>
                </a:solidFill>
              </a:rPr>
              <a:t>makes stem cells. </a:t>
            </a:r>
            <a:endParaRPr lang="en-GB" sz="1600" dirty="0">
              <a:solidFill>
                <a:srgbClr val="474747"/>
              </a:solidFill>
            </a:endParaRPr>
          </a:p>
          <a:p>
            <a:pPr marL="0" indent="0">
              <a:buNone/>
            </a:pPr>
            <a:r>
              <a:rPr lang="en-GB" sz="1600" b="1" dirty="0">
                <a:solidFill>
                  <a:srgbClr val="474747"/>
                </a:solidFill>
              </a:rPr>
              <a:t>What are stem cells? </a:t>
            </a:r>
          </a:p>
          <a:p>
            <a:pPr marL="0" indent="0">
              <a:buNone/>
            </a:pPr>
            <a:r>
              <a:rPr lang="en-GB" sz="1600" dirty="0">
                <a:solidFill>
                  <a:srgbClr val="474747"/>
                </a:solidFill>
              </a:rPr>
              <a:t>Stem cells can be viewed as the </a:t>
            </a:r>
            <a:r>
              <a:rPr lang="en-GB" sz="1600" b="1" dirty="0">
                <a:solidFill>
                  <a:srgbClr val="474747"/>
                </a:solidFill>
              </a:rPr>
              <a:t>'building blocks' of the body.</a:t>
            </a:r>
            <a:r>
              <a:rPr lang="en-GB" sz="1600" dirty="0">
                <a:solidFill>
                  <a:srgbClr val="474747"/>
                </a:solidFill>
              </a:rPr>
              <a:t> They can grow into any of the other </a:t>
            </a:r>
            <a:r>
              <a:rPr lang="en-GB" sz="1600" b="1" dirty="0">
                <a:solidFill>
                  <a:srgbClr val="474747"/>
                </a:solidFill>
              </a:rPr>
              <a:t>blood </a:t>
            </a:r>
            <a:r>
              <a:rPr lang="en-GB" sz="1600" b="1" dirty="0" err="1">
                <a:solidFill>
                  <a:srgbClr val="474747"/>
                </a:solidFill>
              </a:rPr>
              <a:t>cellsor</a:t>
            </a:r>
            <a:r>
              <a:rPr lang="en-GB" sz="1600" b="1" dirty="0">
                <a:solidFill>
                  <a:srgbClr val="474747"/>
                </a:solidFill>
              </a:rPr>
              <a:t> immune system cells that we need </a:t>
            </a:r>
            <a:r>
              <a:rPr lang="en-GB" sz="1600" dirty="0">
                <a:solidFill>
                  <a:srgbClr val="474747"/>
                </a:solidFill>
              </a:rPr>
              <a:t>so they are vital for keeping our </a:t>
            </a:r>
            <a:r>
              <a:rPr lang="en-GB" sz="1600" b="1" dirty="0">
                <a:solidFill>
                  <a:srgbClr val="474747"/>
                </a:solidFill>
              </a:rPr>
              <a:t>blood healthy </a:t>
            </a:r>
            <a:r>
              <a:rPr lang="en-GB" sz="1600" dirty="0">
                <a:solidFill>
                  <a:srgbClr val="474747"/>
                </a:solidFill>
              </a:rPr>
              <a:t>and our </a:t>
            </a:r>
            <a:r>
              <a:rPr lang="en-GB" sz="1600" b="1" dirty="0">
                <a:solidFill>
                  <a:srgbClr val="474747"/>
                </a:solidFill>
              </a:rPr>
              <a:t>bodies working properly. </a:t>
            </a:r>
            <a:endParaRPr lang="en-GB" sz="1600" dirty="0">
              <a:solidFill>
                <a:srgbClr val="474747"/>
              </a:solidFill>
            </a:endParaRPr>
          </a:p>
          <a:p>
            <a:pPr marL="0" indent="0">
              <a:buNone/>
            </a:pPr>
            <a:r>
              <a:rPr lang="en-GB" sz="1600" b="1" dirty="0">
                <a:solidFill>
                  <a:srgbClr val="474747"/>
                </a:solidFill>
              </a:rPr>
              <a:t>Who needs a stem cell transplant? </a:t>
            </a:r>
          </a:p>
          <a:p>
            <a:pPr marL="0" indent="0">
              <a:buNone/>
            </a:pPr>
            <a:r>
              <a:rPr lang="en-GB" sz="1600" dirty="0">
                <a:solidFill>
                  <a:srgbClr val="474747"/>
                </a:solidFill>
              </a:rPr>
              <a:t>Anyone whose </a:t>
            </a:r>
            <a:r>
              <a:rPr lang="en-GB" sz="1600" b="1" dirty="0">
                <a:solidFill>
                  <a:srgbClr val="474747"/>
                </a:solidFill>
              </a:rPr>
              <a:t>bone marrow or blood cells aren’t working </a:t>
            </a:r>
            <a:r>
              <a:rPr lang="en-GB" sz="1600" dirty="0">
                <a:solidFill>
                  <a:srgbClr val="474747"/>
                </a:solidFill>
              </a:rPr>
              <a:t>properly. </a:t>
            </a:r>
            <a:r>
              <a:rPr lang="en-GB" sz="1600" b="1" dirty="0">
                <a:solidFill>
                  <a:srgbClr val="474747"/>
                </a:solidFill>
              </a:rPr>
              <a:t>Leukaemia</a:t>
            </a:r>
            <a:r>
              <a:rPr lang="en-GB" sz="1600" dirty="0">
                <a:solidFill>
                  <a:srgbClr val="474747"/>
                </a:solidFill>
              </a:rPr>
              <a:t> is one example of a disease that stops people’s bone marrow working. </a:t>
            </a:r>
            <a:endParaRPr lang="en-GB" sz="1600" b="1" dirty="0">
              <a:solidFill>
                <a:srgbClr val="474747"/>
              </a:solidFill>
            </a:endParaRPr>
          </a:p>
          <a:p>
            <a:pPr marL="0" indent="0">
              <a:buNone/>
            </a:pPr>
            <a:r>
              <a:rPr lang="en-GB" sz="1600" b="1" dirty="0">
                <a:solidFill>
                  <a:srgbClr val="474747"/>
                </a:solidFill>
              </a:rPr>
              <a:t>What does my religion say about donation? </a:t>
            </a:r>
          </a:p>
          <a:p>
            <a:pPr marL="0" indent="0">
              <a:buNone/>
            </a:pPr>
            <a:r>
              <a:rPr lang="en-GB" sz="1600" dirty="0">
                <a:solidFill>
                  <a:srgbClr val="474747"/>
                </a:solidFill>
              </a:rPr>
              <a:t>Lots of major religions in the UK </a:t>
            </a:r>
            <a:r>
              <a:rPr lang="en-GB" sz="1600" b="1" dirty="0">
                <a:solidFill>
                  <a:srgbClr val="474747"/>
                </a:solidFill>
              </a:rPr>
              <a:t>support the idea of donation and transplantation</a:t>
            </a:r>
            <a:r>
              <a:rPr lang="en-GB" sz="1600" dirty="0">
                <a:solidFill>
                  <a:srgbClr val="474747"/>
                </a:solidFill>
              </a:rPr>
              <a:t> – and this makes sense when you think that an important part of all religions is </a:t>
            </a:r>
            <a:r>
              <a:rPr lang="en-GB" sz="1600" b="1" dirty="0">
                <a:solidFill>
                  <a:srgbClr val="474747"/>
                </a:solidFill>
              </a:rPr>
              <a:t>caring for </a:t>
            </a:r>
            <a:r>
              <a:rPr lang="en-GB" sz="1600" dirty="0">
                <a:solidFill>
                  <a:srgbClr val="474747"/>
                </a:solidFill>
              </a:rPr>
              <a:t>and </a:t>
            </a:r>
            <a:r>
              <a:rPr lang="en-GB" sz="1600" b="1" dirty="0">
                <a:solidFill>
                  <a:srgbClr val="474747"/>
                </a:solidFill>
              </a:rPr>
              <a:t>helping others. </a:t>
            </a:r>
            <a:r>
              <a:rPr lang="en-GB" sz="1600" i="1" dirty="0">
                <a:solidFill>
                  <a:srgbClr val="474747"/>
                </a:solidFill>
              </a:rPr>
              <a:t>(Teachers can get more information on different religious views on donation </a:t>
            </a:r>
            <a:r>
              <a:rPr lang="en-GB" sz="1600" i="1" dirty="0">
                <a:solidFill>
                  <a:srgbClr val="474747"/>
                </a:solidFill>
                <a:hlinkClick r:id="rId3"/>
              </a:rPr>
              <a:t>here</a:t>
            </a:r>
            <a:r>
              <a:rPr lang="en-GB" sz="1600" i="1" dirty="0">
                <a:solidFill>
                  <a:srgbClr val="474747"/>
                </a:solidFill>
              </a:rPr>
              <a:t>).</a:t>
            </a:r>
          </a:p>
          <a:p>
            <a:pPr marL="0" indent="0">
              <a:buNone/>
            </a:pPr>
            <a:endParaRPr lang="en-GB" sz="1800" i="1" dirty="0">
              <a:solidFill>
                <a:srgbClr val="474747"/>
              </a:solidFill>
            </a:endParaRPr>
          </a:p>
          <a:p>
            <a:pPr marL="0" indent="0">
              <a:buNone/>
            </a:pPr>
            <a:endParaRPr lang="en-GB" sz="1800" i="1" dirty="0">
              <a:solidFill>
                <a:srgbClr val="474747"/>
              </a:solidFill>
            </a:endParaRPr>
          </a:p>
          <a:p>
            <a:pPr marL="0" indent="0">
              <a:buNone/>
            </a:pPr>
            <a:endParaRPr lang="en-GB" sz="1800" i="1" dirty="0">
              <a:solidFill>
                <a:srgbClr val="474747"/>
              </a:solidFill>
            </a:endParaRPr>
          </a:p>
          <a:p>
            <a:pPr marL="0" indent="0">
              <a:buNone/>
            </a:pPr>
            <a:endParaRPr lang="en-GB" sz="1800" i="1" dirty="0">
              <a:solidFill>
                <a:srgbClr val="474747"/>
              </a:solidFill>
            </a:endParaRPr>
          </a:p>
          <a:p>
            <a:endParaRPr lang="en-GB" sz="1800" dirty="0">
              <a:solidFill>
                <a:srgbClr val="474747"/>
              </a:solidFill>
            </a:endParaRPr>
          </a:p>
          <a:p>
            <a:endParaRPr lang="en-GB" sz="1800" dirty="0">
              <a:solidFill>
                <a:srgbClr val="474747"/>
              </a:solidFill>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A7B7D5-9C5A-4209-8EEA-1BF0D9360412}"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69047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474747"/>
                </a:solidFill>
              </a:rPr>
              <a:t>Giving to help others</a:t>
            </a:r>
            <a:br>
              <a:rPr lang="en-GB" dirty="0">
                <a:solidFill>
                  <a:srgbClr val="474747"/>
                </a:solidFill>
              </a:rPr>
            </a:br>
            <a:r>
              <a:rPr lang="en-GB" sz="2400" dirty="0">
                <a:solidFill>
                  <a:srgbClr val="B2A4A7"/>
                </a:solidFill>
              </a:rPr>
              <a:t>Background information for teachers</a:t>
            </a:r>
            <a:endParaRPr lang="en-GB" dirty="0">
              <a:solidFill>
                <a:srgbClr val="B2A4A7"/>
              </a:solidFill>
            </a:endParaRPr>
          </a:p>
        </p:txBody>
      </p:sp>
      <p:sp>
        <p:nvSpPr>
          <p:cNvPr id="3" name="Content Placeholder 2"/>
          <p:cNvSpPr>
            <a:spLocks noGrp="1"/>
          </p:cNvSpPr>
          <p:nvPr>
            <p:ph idx="1"/>
          </p:nvPr>
        </p:nvSpPr>
        <p:spPr>
          <a:xfrm>
            <a:off x="272143" y="1551288"/>
            <a:ext cx="10956036" cy="4129436"/>
          </a:xfrm>
        </p:spPr>
        <p:txBody>
          <a:bodyPr>
            <a:noAutofit/>
          </a:bodyPr>
          <a:lstStyle/>
          <a:p>
            <a:pPr marL="0" indent="0">
              <a:buNone/>
            </a:pPr>
            <a:r>
              <a:rPr lang="en-GB" sz="1800" b="1" dirty="0">
                <a:solidFill>
                  <a:srgbClr val="474747"/>
                </a:solidFill>
              </a:rPr>
              <a:t>Who can donate bone marrow or stem cells?</a:t>
            </a:r>
          </a:p>
          <a:p>
            <a:pPr marL="0" indent="0">
              <a:buNone/>
            </a:pPr>
            <a:r>
              <a:rPr lang="en-GB" sz="1800" dirty="0">
                <a:solidFill>
                  <a:srgbClr val="474747"/>
                </a:solidFill>
              </a:rPr>
              <a:t>In some cases, a matched donor can be found from within the patient's family; for example from a brother or sister, but more often a patient must rely on a matched unrelated volunteer donor, identified through the NHS Stem Cell Donor Registry or other global stem cell registers. </a:t>
            </a:r>
          </a:p>
          <a:p>
            <a:pPr marL="0" indent="0">
              <a:buNone/>
            </a:pPr>
            <a:endParaRPr lang="en-GB" sz="1800" b="1" dirty="0">
              <a:solidFill>
                <a:srgbClr val="474747"/>
              </a:solidFill>
            </a:endParaRPr>
          </a:p>
          <a:p>
            <a:pPr marL="0" indent="0">
              <a:buNone/>
            </a:pPr>
            <a:r>
              <a:rPr lang="en-GB" sz="1800" b="1" dirty="0">
                <a:solidFill>
                  <a:srgbClr val="474747"/>
                </a:solidFill>
              </a:rPr>
              <a:t>What is involved in donating?</a:t>
            </a:r>
          </a:p>
          <a:p>
            <a:pPr marL="0" indent="0" fontAlgn="base">
              <a:buNone/>
            </a:pPr>
            <a:r>
              <a:rPr lang="en-GB" sz="1800" dirty="0">
                <a:solidFill>
                  <a:srgbClr val="474747"/>
                </a:solidFill>
              </a:rPr>
              <a:t>Nearly 90% of people donate their stem cells quickly and easily in a process similar to giving blood, called peripheral blood stem cell collection. The other 10% donate through bone marrow, where they give cells from the bone marrow in their pelvis. </a:t>
            </a:r>
          </a:p>
          <a:p>
            <a:pPr marL="0" indent="0">
              <a:buNone/>
            </a:pPr>
            <a:r>
              <a:rPr lang="en-GB" sz="1800" b="1" dirty="0">
                <a:solidFill>
                  <a:srgbClr val="474747"/>
                </a:solidFill>
              </a:rPr>
              <a:t>How can you register as a stem cell donor?</a:t>
            </a:r>
          </a:p>
          <a:p>
            <a:pPr marL="0" indent="0">
              <a:buNone/>
            </a:pPr>
            <a:r>
              <a:rPr lang="en-GB" sz="1800" dirty="0">
                <a:solidFill>
                  <a:srgbClr val="474747"/>
                </a:solidFill>
              </a:rPr>
              <a:t>You can join the NHS Stem Cell Donor Registry when you give blood at a blood donation session. An extra sample of blood is taken and this is then sent off to be genetically typed. Find out more about stem cell donation at www.blood.co.uk/stemcells</a:t>
            </a:r>
            <a:endParaRPr lang="en-US" sz="1800" dirty="0">
              <a:solidFill>
                <a:srgbClr val="474747"/>
              </a:solidFill>
            </a:endParaRPr>
          </a:p>
          <a:p>
            <a:pPr marL="0" indent="0" fontAlgn="base">
              <a:buNone/>
            </a:pPr>
            <a:endParaRPr lang="en-GB" sz="1800" dirty="0">
              <a:solidFill>
                <a:srgbClr val="474747"/>
              </a:solidFill>
            </a:endParaRPr>
          </a:p>
          <a:p>
            <a:endParaRPr lang="en-GB" sz="1800" dirty="0">
              <a:solidFill>
                <a:srgbClr val="474747"/>
              </a:solidFill>
            </a:endParaRPr>
          </a:p>
          <a:p>
            <a:endParaRPr lang="en-GB" sz="1800" dirty="0">
              <a:solidFill>
                <a:srgbClr val="474747"/>
              </a:solidFill>
            </a:endParaRPr>
          </a:p>
          <a:p>
            <a:endParaRPr lang="en-GB" sz="1800" dirty="0">
              <a:solidFill>
                <a:srgbClr val="474747"/>
              </a:solidFill>
            </a:endParaRPr>
          </a:p>
          <a:p>
            <a:endParaRPr lang="en-GB" sz="1800" dirty="0">
              <a:solidFill>
                <a:srgbClr val="474747"/>
              </a:solidFill>
            </a:endParaRPr>
          </a:p>
          <a:p>
            <a:endParaRPr lang="en-GB" sz="1800" dirty="0">
              <a:solidFill>
                <a:srgbClr val="474747"/>
              </a:solidFill>
            </a:endParaRPr>
          </a:p>
        </p:txBody>
      </p:sp>
      <p:sp>
        <p:nvSpPr>
          <p:cNvPr id="4" name="Slide Number Placeholder 3"/>
          <p:cNvSpPr>
            <a:spLocks noGrp="1"/>
          </p:cNvSpPr>
          <p:nvPr>
            <p:ph type="sldNum" sz="quarter" idx="12"/>
          </p:nvPr>
        </p:nvSpPr>
        <p:spPr/>
        <p:txBody>
          <a:bodyPr/>
          <a:lstStyle/>
          <a:p>
            <a:fld id="{FCA7B7D5-9C5A-4209-8EEA-1BF0D9360412}" type="slidenum">
              <a:rPr lang="en-GB" smtClean="0"/>
              <a:t>21</a:t>
            </a:fld>
            <a:endParaRPr lang="en-GB"/>
          </a:p>
        </p:txBody>
      </p:sp>
    </p:spTree>
    <p:extLst>
      <p:ext uri="{BB962C8B-B14F-4D97-AF65-F5344CB8AC3E}">
        <p14:creationId xmlns:p14="http://schemas.microsoft.com/office/powerpoint/2010/main" val="17464155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71eb137-90ba-49e6-b8cb-54e2f2764e71">
      <Terms xmlns="http://schemas.microsoft.com/office/infopath/2007/PartnerControls"/>
    </lcf76f155ced4ddcb4097134ff3c332f>
    <Centre xmlns="c71eb137-90ba-49e6-b8cb-54e2f2764e71" xsi:nil="true"/>
    <TaxCatchAll xmlns="41e1d363-8e96-4d4d-86da-cb3209d895c7" xsi:nil="true"/>
    <_Flow_SignoffStatus xmlns="c71eb137-90ba-49e6-b8cb-54e2f2764e7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8082BE2D7F3454AA2F02ACC659E03FA" ma:contentTypeVersion="18" ma:contentTypeDescription="Create a new document." ma:contentTypeScope="" ma:versionID="f6c653ba0a0eb70afe9054620c20aa8d">
  <xsd:schema xmlns:xsd="http://www.w3.org/2001/XMLSchema" xmlns:xs="http://www.w3.org/2001/XMLSchema" xmlns:p="http://schemas.microsoft.com/office/2006/metadata/properties" xmlns:ns2="c71eb137-90ba-49e6-b8cb-54e2f2764e71" xmlns:ns3="41e1d363-8e96-4d4d-86da-cb3209d895c7" targetNamespace="http://schemas.microsoft.com/office/2006/metadata/properties" ma:root="true" ma:fieldsID="9c157af9aedcb2805d1dec9554bd3d92" ns2:_="" ns3:_="">
    <xsd:import namespace="c71eb137-90ba-49e6-b8cb-54e2f2764e71"/>
    <xsd:import namespace="41e1d363-8e96-4d4d-86da-cb3209d895c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Centre" minOccurs="0"/>
                <xsd:element ref="ns2:MediaServiceObjectDetectorVersions" minOccurs="0"/>
                <xsd:element ref="ns2:MediaServiceLocation" minOccurs="0"/>
                <xsd:element ref="ns2:MediaServiceSearchProperties" minOccurs="0"/>
                <xsd:element ref="ns2:_Flow_Signoff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1eb137-90ba-49e6-b8cb-54e2f2764e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4d4c276-3e6c-4cc9-8c7e-f782a92f086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Centre" ma:index="20" nillable="true" ma:displayName="Centre" ma:description="Manc" ma:format="Dropdown" ma:internalName="Centr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_Flow_SignoffStatus" ma:index="24" nillable="true" ma:displayName="Sign-off status" ma:internalName="Sign_x002d_off_x0020_status">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1e1d363-8e96-4d4d-86da-cb3209d895c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bd8a2d7-eca2-4be6-bfef-d689c3416cfa}" ma:internalName="TaxCatchAll" ma:showField="CatchAllData" ma:web="41e1d363-8e96-4d4d-86da-cb3209d895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73DB76-001C-4D0E-BA47-840AD7198CB8}">
  <ds:schemaRefs>
    <ds:schemaRef ds:uri="http://schemas.microsoft.com/sharepoint/v3/contenttype/forms"/>
  </ds:schemaRefs>
</ds:datastoreItem>
</file>

<file path=customXml/itemProps2.xml><?xml version="1.0" encoding="utf-8"?>
<ds:datastoreItem xmlns:ds="http://schemas.openxmlformats.org/officeDocument/2006/customXml" ds:itemID="{3F2121FC-386B-4392-B2C3-6C7B8D51634A}">
  <ds:schemaRefs>
    <ds:schemaRef ds:uri="c71eb137-90ba-49e6-b8cb-54e2f2764e71"/>
    <ds:schemaRef ds:uri="http://purl.org/dc/terms/"/>
    <ds:schemaRef ds:uri="http://purl.org/dc/dcmitype/"/>
    <ds:schemaRef ds:uri="http://schemas.microsoft.com/office/infopath/2007/PartnerControls"/>
    <ds:schemaRef ds:uri="http://purl.org/dc/elements/1.1/"/>
    <ds:schemaRef ds:uri="http://schemas.microsoft.com/office/2006/documentManagement/types"/>
    <ds:schemaRef ds:uri="http://www.w3.org/XML/1998/namespace"/>
    <ds:schemaRef ds:uri="http://schemas.microsoft.com/office/2006/metadata/properties"/>
    <ds:schemaRef ds:uri="http://schemas.openxmlformats.org/package/2006/metadata/core-properties"/>
    <ds:schemaRef ds:uri="41e1d363-8e96-4d4d-86da-cb3209d895c7"/>
  </ds:schemaRefs>
</ds:datastoreItem>
</file>

<file path=customXml/itemProps3.xml><?xml version="1.0" encoding="utf-8"?>
<ds:datastoreItem xmlns:ds="http://schemas.openxmlformats.org/officeDocument/2006/customXml" ds:itemID="{5AA0846C-351B-463B-A3D2-5CADDA30D2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71eb137-90ba-49e6-b8cb-54e2f2764e71"/>
    <ds:schemaRef ds:uri="41e1d363-8e96-4d4d-86da-cb3209d895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2062</TotalTime>
  <Words>2480</Words>
  <Application>Microsoft Office PowerPoint</Application>
  <PresentationFormat>Widescreen</PresentationFormat>
  <Paragraphs>225</Paragraphs>
  <Slides>21</Slides>
  <Notes>19</Notes>
  <HiddenSlides>8</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Giving to help others</vt:lpstr>
      <vt:lpstr>Giving to help others Teachers’ notes </vt:lpstr>
      <vt:lpstr>PowerPoint Presentation</vt:lpstr>
      <vt:lpstr>PowerPoint Presentation</vt:lpstr>
      <vt:lpstr>Introducing ‘Giving to help others’ Team Margot Foundation in partnership with NHS Blood and Transplant</vt:lpstr>
      <vt:lpstr>Giving to help others</vt:lpstr>
      <vt:lpstr>When did you last help someone?</vt:lpstr>
      <vt:lpstr>Why do we help?</vt:lpstr>
      <vt:lpstr>PowerPoint Presentation</vt:lpstr>
      <vt:lpstr>How did Amira help Noah?</vt:lpstr>
      <vt:lpstr>How did Miss Khan help Olivia?</vt:lpstr>
      <vt:lpstr>How did Rudy help Mrs Williams?</vt:lpstr>
      <vt:lpstr>What was wrong with Asha?</vt:lpstr>
      <vt:lpstr>How did Leila help Asha?</vt:lpstr>
      <vt:lpstr>How can you help?</vt:lpstr>
      <vt:lpstr>How could you encourage others to help too?</vt:lpstr>
      <vt:lpstr>Giving to help others Links to the PSHE Association Programme of Study</vt:lpstr>
      <vt:lpstr>Giving to help others Links to the PSHE Association Programme of Study</vt:lpstr>
      <vt:lpstr>Giving to help others Frequently asked questions</vt:lpstr>
      <vt:lpstr>Giving to help others Frequently asked questions</vt:lpstr>
      <vt:lpstr>Giving to help others Background information for teachers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Giving to help others</dc:title>
  <dc:creator>Jemma Best</dc:creator>
  <cp:lastModifiedBy>Aleisha Scott</cp:lastModifiedBy>
  <cp:revision>112</cp:revision>
  <dcterms:created xsi:type="dcterms:W3CDTF">2017-08-22T08:50:34Z</dcterms:created>
  <dcterms:modified xsi:type="dcterms:W3CDTF">2025-08-12T08:48:13Z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0x010100B8082BE2D7F3454AA2F02ACC659E03FA</vt:lpwstr>
  </property>
  <property fmtid="{D5CDD505-2E9C-101B-9397-08002B2CF9AE}" pid="3" name="MediaServiceImageTags">
    <vt:lpwstr/>
  </property>
</Properties>
</file>