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79" r:id="rId5"/>
  </p:sldMasterIdLst>
  <p:notesMasterIdLst>
    <p:notesMasterId r:id="rId29"/>
  </p:notesMasterIdLst>
  <p:sldIdLst>
    <p:sldId id="9117" r:id="rId6"/>
    <p:sldId id="9135" r:id="rId7"/>
    <p:sldId id="9133" r:id="rId8"/>
    <p:sldId id="9162" r:id="rId9"/>
    <p:sldId id="9102" r:id="rId10"/>
    <p:sldId id="9131" r:id="rId11"/>
    <p:sldId id="9159" r:id="rId12"/>
    <p:sldId id="9164" r:id="rId13"/>
    <p:sldId id="9161" r:id="rId14"/>
    <p:sldId id="9156" r:id="rId15"/>
    <p:sldId id="9154" r:id="rId16"/>
    <p:sldId id="9155" r:id="rId17"/>
    <p:sldId id="9157" r:id="rId18"/>
    <p:sldId id="9158" r:id="rId19"/>
    <p:sldId id="9134" r:id="rId20"/>
    <p:sldId id="9130" r:id="rId21"/>
    <p:sldId id="9153" r:id="rId22"/>
    <p:sldId id="9152" r:id="rId23"/>
    <p:sldId id="9125" r:id="rId24"/>
    <p:sldId id="1239" r:id="rId25"/>
    <p:sldId id="257" r:id="rId26"/>
    <p:sldId id="6870" r:id="rId27"/>
    <p:sldId id="916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32CA640-98FC-4362-9F0F-E3FC3A20088E}">
          <p14:sldIdLst>
            <p14:sldId id="9117"/>
          </p14:sldIdLst>
        </p14:section>
        <p14:section name="Contents" id="{4E53CEDD-D0EE-41A6-8A93-7174D1C865D5}">
          <p14:sldIdLst>
            <p14:sldId id="9135"/>
          </p14:sldIdLst>
        </p14:section>
        <p14:section name="Introduction to the CLU Scheme" id="{0D0DAC87-2E3B-4D7E-A5C3-84EEE0D07650}">
          <p14:sldIdLst>
            <p14:sldId id="9133"/>
            <p14:sldId id="9162"/>
            <p14:sldId id="9102"/>
            <p14:sldId id="9131"/>
          </p14:sldIdLst>
        </p14:section>
        <p14:section name="Core Role" id="{1660B174-83E4-4367-8434-5B0C1BF35108}">
          <p14:sldIdLst>
            <p14:sldId id="9159"/>
            <p14:sldId id="9164"/>
            <p14:sldId id="9161"/>
            <p14:sldId id="9156"/>
            <p14:sldId id="9154"/>
            <p14:sldId id="9155"/>
            <p14:sldId id="9157"/>
          </p14:sldIdLst>
        </p14:section>
        <p14:section name="Education Opportunities" id="{9C5A9901-4589-4329-A76E-4F174E4CCE1B}">
          <p14:sldIdLst>
            <p14:sldId id="9158"/>
          </p14:sldIdLst>
        </p14:section>
        <p14:section name="Key Contacts" id="{79C67B4D-A548-48BC-8016-1328BA482CC0}">
          <p14:sldIdLst>
            <p14:sldId id="9134"/>
            <p14:sldId id="9130"/>
            <p14:sldId id="9153"/>
            <p14:sldId id="9152"/>
          </p14:sldIdLst>
        </p14:section>
        <p14:section name="Appendix 1: CLU Project Registration" id="{704384F4-2814-492D-946D-67B253F1C5C3}">
          <p14:sldIdLst>
            <p14:sldId id="9125"/>
            <p14:sldId id="1239"/>
          </p14:sldIdLst>
        </p14:section>
        <p14:section name="Appendix 2: OU Stats Team" id="{6E50B50A-B0C2-4D5F-885C-4060B0A25D3D}">
          <p14:sldIdLst>
            <p14:sldId id="257"/>
          </p14:sldIdLst>
        </p14:section>
        <p14:section name="Appendix 3: Onboarding &amp; Reimbursement Process" id="{18778AD4-B7C5-4533-AC0E-0ADC56B2A223}">
          <p14:sldIdLst>
            <p14:sldId id="6870"/>
            <p14:sldId id="916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FEC427-8F3F-F17A-AD95-85604E80E89A}" name="Liz Armstrong" initials="LA" userId="S::Liz.Armstrong@nhsbt.nhs.uk::a4d776fe-ec3d-4280-926a-9ffc25669fd7" providerId="AD"/>
  <p188:author id="{C6B854B8-5427-C1A7-B009-B0EBB8B99F2A}" name="Carrie Scuffell" initials="CS" userId="S::carrie.scuffell@nhsbt.nhs.uk::dbbd9fdb-503a-4144-9137-bc1753eaf20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Andrea Pereira" initials="AP [2]" lastIdx="2" clrIdx="6">
    <p:extLst>
      <p:ext uri="{19B8F6BF-5375-455C-9EA6-DF929625EA0E}">
        <p15:presenceInfo xmlns:p15="http://schemas.microsoft.com/office/powerpoint/2012/main" userId="Andrea Pereira" providerId="None"/>
      </p:ext>
    </p:extLst>
  </p:cmAuthor>
  <p:cmAuthor id="1" name="Haines, Celine" initials="HC" lastIdx="48" clrIdx="0">
    <p:extLst>
      <p:ext uri="{19B8F6BF-5375-455C-9EA6-DF929625EA0E}">
        <p15:presenceInfo xmlns:p15="http://schemas.microsoft.com/office/powerpoint/2012/main" userId="S::cmhaines@deloitte.co.uk::46b2e45b-06c1-4b22-b8b5-da182a7d9c4d" providerId="AD"/>
      </p:ext>
    </p:extLst>
  </p:cmAuthor>
  <p:cmAuthor id="8" name="Callaghan Chris" initials="CC" lastIdx="1" clrIdx="7">
    <p:extLst>
      <p:ext uri="{19B8F6BF-5375-455C-9EA6-DF929625EA0E}">
        <p15:presenceInfo xmlns:p15="http://schemas.microsoft.com/office/powerpoint/2012/main" userId="S::chris.callaghan_gstt.nhs.uk#ext#@nhsbloodandtransplant.onmicrosoft.com::af3a2edb-5ae7-44a3-8295-2779c3aa6e35" providerId="AD"/>
      </p:ext>
    </p:extLst>
  </p:cmAuthor>
  <p:cmAuthor id="2" name="Celine Haines" initials="CH" lastIdx="19" clrIdx="1">
    <p:extLst>
      <p:ext uri="{19B8F6BF-5375-455C-9EA6-DF929625EA0E}">
        <p15:presenceInfo xmlns:p15="http://schemas.microsoft.com/office/powerpoint/2012/main" userId="S::celine.haines@nhsbt.nhs.uk::430eb46b-c622-4d4e-b3ee-afc449a7c9eb" providerId="AD"/>
      </p:ext>
    </p:extLst>
  </p:cmAuthor>
  <p:cmAuthor id="9" name="Pam Pye" initials="PP" lastIdx="1" clrIdx="8">
    <p:extLst>
      <p:ext uri="{19B8F6BF-5375-455C-9EA6-DF929625EA0E}">
        <p15:presenceInfo xmlns:p15="http://schemas.microsoft.com/office/powerpoint/2012/main" userId="S::pam.pye@nhsbt.nhs.uk::e580be46-d057-4689-9416-04ca04433873" providerId="AD"/>
      </p:ext>
    </p:extLst>
  </p:cmAuthor>
  <p:cmAuthor id="3" name="Sharon Gibson" initials="SG" lastIdx="2" clrIdx="2">
    <p:extLst>
      <p:ext uri="{19B8F6BF-5375-455C-9EA6-DF929625EA0E}">
        <p15:presenceInfo xmlns:p15="http://schemas.microsoft.com/office/powerpoint/2012/main" userId="S::sharon.gibson@nhsbt.nhs.uk::fcd7aae5-8dc1-43aa-a214-e6b34c6f1629" providerId="AD"/>
      </p:ext>
    </p:extLst>
  </p:cmAuthor>
  <p:cmAuthor id="10" name="Garcia Saez Diana" initials="GSD" lastIdx="8" clrIdx="9">
    <p:extLst>
      <p:ext uri="{19B8F6BF-5375-455C-9EA6-DF929625EA0E}">
        <p15:presenceInfo xmlns:p15="http://schemas.microsoft.com/office/powerpoint/2012/main" userId="S::D.GarciaSaez@rbht.nhs.uk::888daf75-135d-4aae-9283-3587459e8638" providerId="AD"/>
      </p:ext>
    </p:extLst>
  </p:cmAuthor>
  <p:cmAuthor id="4" name="Jessica Jones - Birmingham" initials="JB" lastIdx="2" clrIdx="3">
    <p:extLst>
      <p:ext uri="{19B8F6BF-5375-455C-9EA6-DF929625EA0E}">
        <p15:presenceInfo xmlns:p15="http://schemas.microsoft.com/office/powerpoint/2012/main" userId="S::jessica.jones2@nhsbt.nhs.uk::165bf038-ea40-443a-9256-f2bb0053f708" providerId="AD"/>
      </p:ext>
    </p:extLst>
  </p:cmAuthor>
  <p:cmAuthor id="5" name="Andrea Pereira" initials="AP" lastIdx="3" clrIdx="4">
    <p:extLst>
      <p:ext uri="{19B8F6BF-5375-455C-9EA6-DF929625EA0E}">
        <p15:presenceInfo xmlns:p15="http://schemas.microsoft.com/office/powerpoint/2012/main" userId="S::andrea.pereira@nhsbt.nhs.uk::aafe36a5-3ff8-40c9-beea-ddce3c870fc8" providerId="AD"/>
      </p:ext>
    </p:extLst>
  </p:cmAuthor>
  <p:cmAuthor id="6" name="Andrea" initials="A" lastIdx="1" clrIdx="5">
    <p:extLst>
      <p:ext uri="{19B8F6BF-5375-455C-9EA6-DF929625EA0E}">
        <p15:presenceInfo xmlns:p15="http://schemas.microsoft.com/office/powerpoint/2012/main" userId="Andre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79BC"/>
    <a:srgbClr val="E2ECF8"/>
    <a:srgbClr val="0068B4"/>
    <a:srgbClr val="F1D9FF"/>
    <a:srgbClr val="1F497D"/>
    <a:srgbClr val="005EB8"/>
    <a:srgbClr val="41B6E6"/>
    <a:srgbClr val="046BB5"/>
    <a:srgbClr val="8EB1CC"/>
    <a:srgbClr val="84D0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F61D31-6379-3351-2B41-C49CC3216BA8}" v="29" dt="2025-04-30T08:14:49.918"/>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10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https://nhsbloodandtransplant.sharepoint.com/sites/OTDTCovid-19RecoveryProgramme/Shared%20Documents/OTDT%20Strategy%20and%20Operating%20Model/Transplant%20Leadership/CLOUs/Nominations%20-%20Clinical%20Leads%20for%20Utilisation%202020.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21096018422721358"/>
          <c:y val="7.2540144871976214E-2"/>
          <c:w val="0.74463584452570875"/>
          <c:h val="0.8805221143285098"/>
        </c:manualLayout>
      </c:layout>
      <c:barChart>
        <c:barDir val="bar"/>
        <c:grouping val="stacked"/>
        <c:varyColors val="0"/>
        <c:ser>
          <c:idx val="0"/>
          <c:order val="0"/>
          <c:tx>
            <c:strRef>
              <c:f>Dashboard!$D$13</c:f>
              <c:strCache>
                <c:ptCount val="1"/>
                <c:pt idx="0">
                  <c:v>Nominations</c:v>
                </c:pt>
              </c:strCache>
            </c:strRef>
          </c:tx>
          <c:spPr>
            <a:solidFill>
              <a:schemeClr val="accent2"/>
            </a:solidFill>
            <a:ln>
              <a:noFill/>
            </a:ln>
            <a:effectLst/>
          </c:spPr>
          <c:invertIfNegative val="0"/>
          <c:dLbls>
            <c:dLbl>
              <c:idx val="0"/>
              <c:tx>
                <c:rich>
                  <a:bodyPr/>
                  <a:lstStyle/>
                  <a:p>
                    <a:fld id="{BA4882CD-04F9-4B28-93FA-F830B765A733}" type="VALUE">
                      <a:rPr lang="en-US">
                        <a:solidFill>
                          <a:schemeClr val="bg1"/>
                        </a:solidFill>
                      </a:rPr>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ABB-448D-B2C5-EB6D32E00273}"/>
                </c:ext>
              </c:extLst>
            </c:dLbl>
            <c:dLbl>
              <c:idx val="1"/>
              <c:tx>
                <c:rich>
                  <a:bodyPr/>
                  <a:lstStyle/>
                  <a:p>
                    <a:r>
                      <a:rPr lang="en-US">
                        <a:solidFill>
                          <a:schemeClr val="bg1"/>
                        </a:solidFill>
                      </a:rPr>
                      <a:t>7</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ABB-448D-B2C5-EB6D32E00273}"/>
                </c:ext>
              </c:extLst>
            </c:dLbl>
            <c:dLbl>
              <c:idx val="2"/>
              <c:tx>
                <c:rich>
                  <a:bodyPr/>
                  <a:lstStyle/>
                  <a:p>
                    <a:r>
                      <a:rPr lang="en-US">
                        <a:solidFill>
                          <a:schemeClr val="bg1"/>
                        </a:solidFill>
                      </a:rPr>
                      <a:t>8</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8ABB-448D-B2C5-EB6D32E00273}"/>
                </c:ext>
              </c:extLst>
            </c:dLbl>
            <c:dLbl>
              <c:idx val="3"/>
              <c:tx>
                <c:rich>
                  <a:bodyPr/>
                  <a:lstStyle/>
                  <a:p>
                    <a:r>
                      <a:rPr lang="en-US">
                        <a:solidFill>
                          <a:schemeClr val="bg1"/>
                        </a:solidFill>
                      </a:rPr>
                      <a:t>8</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ABB-448D-B2C5-EB6D32E00273}"/>
                </c:ext>
              </c:extLst>
            </c:dLbl>
            <c:dLbl>
              <c:idx val="4"/>
              <c:tx>
                <c:rich>
                  <a:bodyPr/>
                  <a:lstStyle/>
                  <a:p>
                    <a:r>
                      <a:rPr lang="en-US">
                        <a:solidFill>
                          <a:schemeClr val="bg1"/>
                        </a:solidFill>
                      </a:rPr>
                      <a:t>24</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8ABB-448D-B2C5-EB6D32E0027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95000"/>
                        <a:lumOff val="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Dashboard!$E$12:$I$12</c:f>
              <c:strCache>
                <c:ptCount val="5"/>
                <c:pt idx="0">
                  <c:v>Lung</c:v>
                </c:pt>
                <c:pt idx="1">
                  <c:v>Heart</c:v>
                </c:pt>
                <c:pt idx="2">
                  <c:v>Pancreas</c:v>
                </c:pt>
                <c:pt idx="3">
                  <c:v>Liver</c:v>
                </c:pt>
                <c:pt idx="4">
                  <c:v>Kidney</c:v>
                </c:pt>
              </c:strCache>
            </c:strRef>
          </c:cat>
          <c:val>
            <c:numRef>
              <c:f>Dashboard!$E$13:$I$13</c:f>
              <c:numCache>
                <c:formatCode>General</c:formatCode>
                <c:ptCount val="5"/>
                <c:pt idx="0">
                  <c:v>6</c:v>
                </c:pt>
                <c:pt idx="1">
                  <c:v>7</c:v>
                </c:pt>
                <c:pt idx="2">
                  <c:v>8</c:v>
                </c:pt>
                <c:pt idx="3">
                  <c:v>9</c:v>
                </c:pt>
                <c:pt idx="4">
                  <c:v>25</c:v>
                </c:pt>
              </c:numCache>
            </c:numRef>
          </c:val>
          <c:extLst>
            <c:ext xmlns:c16="http://schemas.microsoft.com/office/drawing/2014/chart" uri="{C3380CC4-5D6E-409C-BE32-E72D297353CC}">
              <c16:uniqueId val="{00000005-8ABB-448D-B2C5-EB6D32E00273}"/>
            </c:ext>
          </c:extLst>
        </c:ser>
        <c:dLbls>
          <c:showLegendKey val="0"/>
          <c:showVal val="0"/>
          <c:showCatName val="0"/>
          <c:showSerName val="0"/>
          <c:showPercent val="0"/>
          <c:showBubbleSize val="0"/>
        </c:dLbls>
        <c:gapWidth val="150"/>
        <c:overlap val="100"/>
        <c:axId val="568163104"/>
        <c:axId val="568165728"/>
      </c:barChart>
      <c:catAx>
        <c:axId val="5681631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8165728"/>
        <c:crosses val="autoZero"/>
        <c:auto val="1"/>
        <c:lblAlgn val="ctr"/>
        <c:lblOffset val="100"/>
        <c:noMultiLvlLbl val="0"/>
      </c:catAx>
      <c:valAx>
        <c:axId val="568165728"/>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6816310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9EBBB5-A8C4-4A39-9D19-B1ACAE89C983}"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GB"/>
        </a:p>
      </dgm:t>
    </dgm:pt>
    <dgm:pt modelId="{D25A84F7-BD56-423C-865D-E038645FCBFF}">
      <dgm:prSet phldrT="[Text]" custT="1"/>
      <dgm:spPr/>
      <dgm:t>
        <a:bodyPr/>
        <a:lstStyle/>
        <a:p>
          <a:r>
            <a:rPr lang="en-GB" sz="1200" u="sng" dirty="0"/>
            <a:t>Our Vision</a:t>
          </a:r>
        </a:p>
        <a:p>
          <a:r>
            <a:rPr lang="en-GB" sz="1200" dirty="0"/>
            <a:t>Supporting colleagues to make the best use of every precious organ offered, to achieve maximum positive impact on patients.</a:t>
          </a:r>
        </a:p>
      </dgm:t>
    </dgm:pt>
    <dgm:pt modelId="{296FB711-5138-48B4-A612-7B463429E23E}" type="parTrans" cxnId="{CE25E78A-C2A3-43BD-8838-119929497047}">
      <dgm:prSet/>
      <dgm:spPr/>
      <dgm:t>
        <a:bodyPr/>
        <a:lstStyle/>
        <a:p>
          <a:endParaRPr lang="en-GB"/>
        </a:p>
      </dgm:t>
    </dgm:pt>
    <dgm:pt modelId="{2C626ACB-E575-4BCE-8E1B-4789C28E3412}" type="sibTrans" cxnId="{CE25E78A-C2A3-43BD-8838-119929497047}">
      <dgm:prSet/>
      <dgm:spPr/>
      <dgm:t>
        <a:bodyPr/>
        <a:lstStyle/>
        <a:p>
          <a:endParaRPr lang="en-GB"/>
        </a:p>
      </dgm:t>
    </dgm:pt>
    <dgm:pt modelId="{6083449A-E0F8-482D-8AAF-7FF95E50B91A}" type="pres">
      <dgm:prSet presAssocID="{609EBBB5-A8C4-4A39-9D19-B1ACAE89C983}" presName="diagram" presStyleCnt="0">
        <dgm:presLayoutVars>
          <dgm:dir/>
          <dgm:resizeHandles val="exact"/>
        </dgm:presLayoutVars>
      </dgm:prSet>
      <dgm:spPr/>
    </dgm:pt>
    <dgm:pt modelId="{52CD3C1A-FAF6-4CA1-B15F-D83AF2390E05}" type="pres">
      <dgm:prSet presAssocID="{D25A84F7-BD56-423C-865D-E038645FCBFF}" presName="node" presStyleLbl="node1" presStyleIdx="0" presStyleCnt="1" custScaleY="171785" custLinFactNeighborX="8810" custLinFactNeighborY="26906">
        <dgm:presLayoutVars>
          <dgm:bulletEnabled val="1"/>
        </dgm:presLayoutVars>
      </dgm:prSet>
      <dgm:spPr/>
    </dgm:pt>
  </dgm:ptLst>
  <dgm:cxnLst>
    <dgm:cxn modelId="{50ACA86F-DB60-4099-8C68-ADD436713DA1}" type="presOf" srcId="{D25A84F7-BD56-423C-865D-E038645FCBFF}" destId="{52CD3C1A-FAF6-4CA1-B15F-D83AF2390E05}" srcOrd="0" destOrd="0" presId="urn:microsoft.com/office/officeart/2005/8/layout/default"/>
    <dgm:cxn modelId="{CE25E78A-C2A3-43BD-8838-119929497047}" srcId="{609EBBB5-A8C4-4A39-9D19-B1ACAE89C983}" destId="{D25A84F7-BD56-423C-865D-E038645FCBFF}" srcOrd="0" destOrd="0" parTransId="{296FB711-5138-48B4-A612-7B463429E23E}" sibTransId="{2C626ACB-E575-4BCE-8E1B-4789C28E3412}"/>
    <dgm:cxn modelId="{2226A6DF-0CD9-4522-ACB7-2396C9835939}" type="presOf" srcId="{609EBBB5-A8C4-4A39-9D19-B1ACAE89C983}" destId="{6083449A-E0F8-482D-8AAF-7FF95E50B91A}" srcOrd="0" destOrd="0" presId="urn:microsoft.com/office/officeart/2005/8/layout/default"/>
    <dgm:cxn modelId="{5D07D141-EC99-481C-827F-F0DC6EAB2C34}" type="presParOf" srcId="{6083449A-E0F8-482D-8AAF-7FF95E50B91A}" destId="{52CD3C1A-FAF6-4CA1-B15F-D83AF2390E05}"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3E3CD9-7395-4DFF-BB40-D876A3072A7E}"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en-GB"/>
        </a:p>
      </dgm:t>
    </dgm:pt>
    <dgm:pt modelId="{7E9982E9-F271-4ED9-B523-42AC11C76812}">
      <dgm:prSet phldrT="[Text]"/>
      <dgm:spPr/>
      <dgm:t>
        <a:bodyPr/>
        <a:lstStyle/>
        <a:p>
          <a:r>
            <a:rPr lang="en-GB"/>
            <a:t>Lead and Local CLU feedback, via a bi-annual survey</a:t>
          </a:r>
        </a:p>
      </dgm:t>
    </dgm:pt>
    <dgm:pt modelId="{E0FEF43B-EB37-47B0-B2A5-D80EFADDF361}" type="parTrans" cxnId="{05A80A4A-AFCD-43EC-8488-C757EE85FE0F}">
      <dgm:prSet/>
      <dgm:spPr/>
      <dgm:t>
        <a:bodyPr/>
        <a:lstStyle/>
        <a:p>
          <a:endParaRPr lang="en-GB"/>
        </a:p>
      </dgm:t>
    </dgm:pt>
    <dgm:pt modelId="{162E6315-8167-4C1B-8A73-724D5D7F19BE}" type="sibTrans" cxnId="{05A80A4A-AFCD-43EC-8488-C757EE85FE0F}">
      <dgm:prSet/>
      <dgm:spPr/>
      <dgm:t>
        <a:bodyPr/>
        <a:lstStyle/>
        <a:p>
          <a:endParaRPr lang="en-GB"/>
        </a:p>
      </dgm:t>
    </dgm:pt>
    <dgm:pt modelId="{A955D9ED-BD5A-40F8-80A0-ACA83E47D975}">
      <dgm:prSet phldrT="[Text]"/>
      <dgm:spPr/>
      <dgm:t>
        <a:bodyPr/>
        <a:lstStyle/>
        <a:p>
          <a:r>
            <a:rPr lang="en-GB"/>
            <a:t>A reduction in the number of non-clinical organ offer declines</a:t>
          </a:r>
        </a:p>
      </dgm:t>
    </dgm:pt>
    <dgm:pt modelId="{5F7CFDF7-C62F-4063-8D59-3910302BD49F}" type="parTrans" cxnId="{4F8E2FA4-86D1-45DD-A92F-1A2C1EBFDC30}">
      <dgm:prSet/>
      <dgm:spPr/>
      <dgm:t>
        <a:bodyPr/>
        <a:lstStyle/>
        <a:p>
          <a:endParaRPr lang="en-GB"/>
        </a:p>
      </dgm:t>
    </dgm:pt>
    <dgm:pt modelId="{16BAACA0-EF6F-4FD7-9A98-EC50FB3E5BFB}" type="sibTrans" cxnId="{4F8E2FA4-86D1-45DD-A92F-1A2C1EBFDC30}">
      <dgm:prSet/>
      <dgm:spPr/>
      <dgm:t>
        <a:bodyPr/>
        <a:lstStyle/>
        <a:p>
          <a:endParaRPr lang="en-GB"/>
        </a:p>
      </dgm:t>
    </dgm:pt>
    <dgm:pt modelId="{48BC3EAF-0639-46A3-AC19-347EB779A3C1}">
      <dgm:prSet phldrT="[Text]"/>
      <dgm:spPr/>
      <dgm:t>
        <a:bodyPr/>
        <a:lstStyle/>
        <a:p>
          <a:r>
            <a:rPr lang="en-GB"/>
            <a:t>Education events and feedback</a:t>
          </a:r>
        </a:p>
      </dgm:t>
    </dgm:pt>
    <dgm:pt modelId="{8A0975EC-B7A3-45C6-93AA-29FAD2B48F58}" type="parTrans" cxnId="{2299A2B6-C2D4-4383-A04C-0600C99E9CE6}">
      <dgm:prSet/>
      <dgm:spPr/>
      <dgm:t>
        <a:bodyPr/>
        <a:lstStyle/>
        <a:p>
          <a:endParaRPr lang="en-GB"/>
        </a:p>
      </dgm:t>
    </dgm:pt>
    <dgm:pt modelId="{9349C7D8-29A6-4D35-88C6-1B8A83CF8B8F}" type="sibTrans" cxnId="{2299A2B6-C2D4-4383-A04C-0600C99E9CE6}">
      <dgm:prSet/>
      <dgm:spPr/>
      <dgm:t>
        <a:bodyPr/>
        <a:lstStyle/>
        <a:p>
          <a:endParaRPr lang="en-GB"/>
        </a:p>
      </dgm:t>
    </dgm:pt>
    <dgm:pt modelId="{C7F8ACB7-62B9-4A0F-BBB2-CE294BF846A2}">
      <dgm:prSet phldrT="[Text]"/>
      <dgm:spPr/>
      <dgm:t>
        <a:bodyPr/>
        <a:lstStyle/>
        <a:p>
          <a:r>
            <a:rPr lang="en-GB"/>
            <a:t>An increase in overall organ utilisation rates (we are one of many contributing schemes)</a:t>
          </a:r>
        </a:p>
      </dgm:t>
    </dgm:pt>
    <dgm:pt modelId="{58F820E5-EEC3-4180-BCB6-38F18FAF8638}" type="parTrans" cxnId="{911C445F-21A1-46E3-9DA3-FD8241656BD1}">
      <dgm:prSet/>
      <dgm:spPr/>
      <dgm:t>
        <a:bodyPr/>
        <a:lstStyle/>
        <a:p>
          <a:endParaRPr lang="en-GB"/>
        </a:p>
      </dgm:t>
    </dgm:pt>
    <dgm:pt modelId="{D2FC7EEA-80E7-45A0-8708-6C6D790832ED}" type="sibTrans" cxnId="{911C445F-21A1-46E3-9DA3-FD8241656BD1}">
      <dgm:prSet/>
      <dgm:spPr/>
      <dgm:t>
        <a:bodyPr/>
        <a:lstStyle/>
        <a:p>
          <a:endParaRPr lang="en-GB"/>
        </a:p>
      </dgm:t>
    </dgm:pt>
    <dgm:pt modelId="{0370B358-6D99-43B6-82B8-934C89627D17}">
      <dgm:prSet phldrT="[Text]"/>
      <dgm:spPr/>
      <dgm:t>
        <a:bodyPr/>
        <a:lstStyle/>
        <a:p>
          <a:r>
            <a:rPr lang="en-GB"/>
            <a:t>The number of Local CLU projects in progress and implemented, positively impacting OU at a local or regional level</a:t>
          </a:r>
        </a:p>
      </dgm:t>
    </dgm:pt>
    <dgm:pt modelId="{A970FF5B-9D4F-4971-B424-D69C33CF2D2B}" type="parTrans" cxnId="{ED59606B-F6D8-4A91-8519-4C7F75338D12}">
      <dgm:prSet/>
      <dgm:spPr/>
      <dgm:t>
        <a:bodyPr/>
        <a:lstStyle/>
        <a:p>
          <a:endParaRPr lang="en-GB"/>
        </a:p>
      </dgm:t>
    </dgm:pt>
    <dgm:pt modelId="{CE4D5C9E-0C66-421E-9114-EF1D6226D24C}" type="sibTrans" cxnId="{ED59606B-F6D8-4A91-8519-4C7F75338D12}">
      <dgm:prSet/>
      <dgm:spPr/>
      <dgm:t>
        <a:bodyPr/>
        <a:lstStyle/>
        <a:p>
          <a:endParaRPr lang="en-GB"/>
        </a:p>
      </dgm:t>
    </dgm:pt>
    <dgm:pt modelId="{E5B2309C-208D-41B6-8298-CB248EA3BB10}">
      <dgm:prSet phldrT="[Text]"/>
      <dgm:spPr/>
      <dgm:t>
        <a:bodyPr/>
        <a:lstStyle/>
        <a:p>
          <a:r>
            <a:rPr lang="en-GB"/>
            <a:t>Attendance at (Lead and Local) CLU Community meetings</a:t>
          </a:r>
        </a:p>
      </dgm:t>
    </dgm:pt>
    <dgm:pt modelId="{A50418A8-AA8C-4675-B135-B86C21BD630D}" type="parTrans" cxnId="{E80C85EE-F757-4302-B4D1-51B515AF9348}">
      <dgm:prSet/>
      <dgm:spPr/>
      <dgm:t>
        <a:bodyPr/>
        <a:lstStyle/>
        <a:p>
          <a:endParaRPr lang="en-GB"/>
        </a:p>
      </dgm:t>
    </dgm:pt>
    <dgm:pt modelId="{DEF7CAFB-8688-4E32-9505-470F23EB458E}" type="sibTrans" cxnId="{E80C85EE-F757-4302-B4D1-51B515AF9348}">
      <dgm:prSet/>
      <dgm:spPr/>
      <dgm:t>
        <a:bodyPr/>
        <a:lstStyle/>
        <a:p>
          <a:endParaRPr lang="en-GB"/>
        </a:p>
      </dgm:t>
    </dgm:pt>
    <dgm:pt modelId="{A735539C-ED27-4EDE-BF1E-9CA7B5536FB3}">
      <dgm:prSet phldrT="[Text]"/>
      <dgm:spPr/>
      <dgm:t>
        <a:bodyPr/>
        <a:lstStyle/>
        <a:p>
          <a:r>
            <a:rPr lang="en-GB"/>
            <a:t>Number of ‘missed opportunities’ recognised within the Offer Review Scheme, and emerging themes</a:t>
          </a:r>
        </a:p>
      </dgm:t>
    </dgm:pt>
    <dgm:pt modelId="{54499168-9949-4321-81E2-43521C74183C}" type="parTrans" cxnId="{679AB36C-EE10-4EE4-A550-6C5883053DBD}">
      <dgm:prSet/>
      <dgm:spPr/>
      <dgm:t>
        <a:bodyPr/>
        <a:lstStyle/>
        <a:p>
          <a:endParaRPr lang="en-GB"/>
        </a:p>
      </dgm:t>
    </dgm:pt>
    <dgm:pt modelId="{763AC694-B74E-4BBD-848F-3B72F2FDEF00}" type="sibTrans" cxnId="{679AB36C-EE10-4EE4-A550-6C5883053DBD}">
      <dgm:prSet/>
      <dgm:spPr/>
      <dgm:t>
        <a:bodyPr/>
        <a:lstStyle/>
        <a:p>
          <a:endParaRPr lang="en-GB"/>
        </a:p>
      </dgm:t>
    </dgm:pt>
    <dgm:pt modelId="{C106D3D1-976C-4156-A583-384AD2159552}" type="pres">
      <dgm:prSet presAssocID="{9B3E3CD9-7395-4DFF-BB40-D876A3072A7E}" presName="diagram" presStyleCnt="0">
        <dgm:presLayoutVars>
          <dgm:dir/>
          <dgm:resizeHandles val="exact"/>
        </dgm:presLayoutVars>
      </dgm:prSet>
      <dgm:spPr/>
    </dgm:pt>
    <dgm:pt modelId="{7674BBD5-A438-438E-A4FD-A55FDE9A3D57}" type="pres">
      <dgm:prSet presAssocID="{7E9982E9-F271-4ED9-B523-42AC11C76812}" presName="node" presStyleLbl="node1" presStyleIdx="0" presStyleCnt="7">
        <dgm:presLayoutVars>
          <dgm:bulletEnabled val="1"/>
        </dgm:presLayoutVars>
      </dgm:prSet>
      <dgm:spPr/>
    </dgm:pt>
    <dgm:pt modelId="{B466EB0D-1A77-4571-8D8C-934EA6BC59D2}" type="pres">
      <dgm:prSet presAssocID="{162E6315-8167-4C1B-8A73-724D5D7F19BE}" presName="sibTrans" presStyleCnt="0"/>
      <dgm:spPr/>
    </dgm:pt>
    <dgm:pt modelId="{8F08D1CF-05BB-405F-B455-D3EAD4278EB7}" type="pres">
      <dgm:prSet presAssocID="{A735539C-ED27-4EDE-BF1E-9CA7B5536FB3}" presName="node" presStyleLbl="node1" presStyleIdx="1" presStyleCnt="7">
        <dgm:presLayoutVars>
          <dgm:bulletEnabled val="1"/>
        </dgm:presLayoutVars>
      </dgm:prSet>
      <dgm:spPr/>
    </dgm:pt>
    <dgm:pt modelId="{4E65B3F8-1555-46A4-8DA1-FCD8E6FDC190}" type="pres">
      <dgm:prSet presAssocID="{763AC694-B74E-4BBD-848F-3B72F2FDEF00}" presName="sibTrans" presStyleCnt="0"/>
      <dgm:spPr/>
    </dgm:pt>
    <dgm:pt modelId="{F0031D28-1C2E-4828-8035-D889DDE5B606}" type="pres">
      <dgm:prSet presAssocID="{A955D9ED-BD5A-40F8-80A0-ACA83E47D975}" presName="node" presStyleLbl="node1" presStyleIdx="2" presStyleCnt="7">
        <dgm:presLayoutVars>
          <dgm:bulletEnabled val="1"/>
        </dgm:presLayoutVars>
      </dgm:prSet>
      <dgm:spPr/>
    </dgm:pt>
    <dgm:pt modelId="{01CDD8C8-3D47-4FE8-92E9-BE76D9105EAA}" type="pres">
      <dgm:prSet presAssocID="{16BAACA0-EF6F-4FD7-9A98-EC50FB3E5BFB}" presName="sibTrans" presStyleCnt="0"/>
      <dgm:spPr/>
    </dgm:pt>
    <dgm:pt modelId="{E57AE3CE-6A3C-4816-A2B1-DBAC93856C30}" type="pres">
      <dgm:prSet presAssocID="{48BC3EAF-0639-46A3-AC19-347EB779A3C1}" presName="node" presStyleLbl="node1" presStyleIdx="3" presStyleCnt="7">
        <dgm:presLayoutVars>
          <dgm:bulletEnabled val="1"/>
        </dgm:presLayoutVars>
      </dgm:prSet>
      <dgm:spPr/>
    </dgm:pt>
    <dgm:pt modelId="{D4253C3D-BDF2-4AFD-8389-3B5566E8265B}" type="pres">
      <dgm:prSet presAssocID="{9349C7D8-29A6-4D35-88C6-1B8A83CF8B8F}" presName="sibTrans" presStyleCnt="0"/>
      <dgm:spPr/>
    </dgm:pt>
    <dgm:pt modelId="{693B868C-F95E-467E-95B4-219756647539}" type="pres">
      <dgm:prSet presAssocID="{C7F8ACB7-62B9-4A0F-BBB2-CE294BF846A2}" presName="node" presStyleLbl="node1" presStyleIdx="4" presStyleCnt="7">
        <dgm:presLayoutVars>
          <dgm:bulletEnabled val="1"/>
        </dgm:presLayoutVars>
      </dgm:prSet>
      <dgm:spPr/>
    </dgm:pt>
    <dgm:pt modelId="{DCA254C6-7057-42FC-AD0E-DECBFA265D72}" type="pres">
      <dgm:prSet presAssocID="{D2FC7EEA-80E7-45A0-8708-6C6D790832ED}" presName="sibTrans" presStyleCnt="0"/>
      <dgm:spPr/>
    </dgm:pt>
    <dgm:pt modelId="{C26E153C-21C6-474F-855A-C241D00C53F7}" type="pres">
      <dgm:prSet presAssocID="{0370B358-6D99-43B6-82B8-934C89627D17}" presName="node" presStyleLbl="node1" presStyleIdx="5" presStyleCnt="7">
        <dgm:presLayoutVars>
          <dgm:bulletEnabled val="1"/>
        </dgm:presLayoutVars>
      </dgm:prSet>
      <dgm:spPr/>
    </dgm:pt>
    <dgm:pt modelId="{11612BF7-FF01-4754-A010-7490B520049E}" type="pres">
      <dgm:prSet presAssocID="{CE4D5C9E-0C66-421E-9114-EF1D6226D24C}" presName="sibTrans" presStyleCnt="0"/>
      <dgm:spPr/>
    </dgm:pt>
    <dgm:pt modelId="{8E544ABA-7C30-4EA1-ADD3-C52B56F5CD29}" type="pres">
      <dgm:prSet presAssocID="{E5B2309C-208D-41B6-8298-CB248EA3BB10}" presName="node" presStyleLbl="node1" presStyleIdx="6" presStyleCnt="7">
        <dgm:presLayoutVars>
          <dgm:bulletEnabled val="1"/>
        </dgm:presLayoutVars>
      </dgm:prSet>
      <dgm:spPr/>
    </dgm:pt>
  </dgm:ptLst>
  <dgm:cxnLst>
    <dgm:cxn modelId="{9DD96310-BA85-43B7-9ED8-9779ADCC5A19}" type="presOf" srcId="{E5B2309C-208D-41B6-8298-CB248EA3BB10}" destId="{8E544ABA-7C30-4EA1-ADD3-C52B56F5CD29}" srcOrd="0" destOrd="0" presId="urn:microsoft.com/office/officeart/2005/8/layout/default"/>
    <dgm:cxn modelId="{02765D37-DD6E-450B-B888-8F091332A8A8}" type="presOf" srcId="{9B3E3CD9-7395-4DFF-BB40-D876A3072A7E}" destId="{C106D3D1-976C-4156-A583-384AD2159552}" srcOrd="0" destOrd="0" presId="urn:microsoft.com/office/officeart/2005/8/layout/default"/>
    <dgm:cxn modelId="{911C445F-21A1-46E3-9DA3-FD8241656BD1}" srcId="{9B3E3CD9-7395-4DFF-BB40-D876A3072A7E}" destId="{C7F8ACB7-62B9-4A0F-BBB2-CE294BF846A2}" srcOrd="4" destOrd="0" parTransId="{58F820E5-EEC3-4180-BCB6-38F18FAF8638}" sibTransId="{D2FC7EEA-80E7-45A0-8708-6C6D790832ED}"/>
    <dgm:cxn modelId="{05A80A4A-AFCD-43EC-8488-C757EE85FE0F}" srcId="{9B3E3CD9-7395-4DFF-BB40-D876A3072A7E}" destId="{7E9982E9-F271-4ED9-B523-42AC11C76812}" srcOrd="0" destOrd="0" parTransId="{E0FEF43B-EB37-47B0-B2A5-D80EFADDF361}" sibTransId="{162E6315-8167-4C1B-8A73-724D5D7F19BE}"/>
    <dgm:cxn modelId="{ED59606B-F6D8-4A91-8519-4C7F75338D12}" srcId="{9B3E3CD9-7395-4DFF-BB40-D876A3072A7E}" destId="{0370B358-6D99-43B6-82B8-934C89627D17}" srcOrd="5" destOrd="0" parTransId="{A970FF5B-9D4F-4971-B424-D69C33CF2D2B}" sibTransId="{CE4D5C9E-0C66-421E-9114-EF1D6226D24C}"/>
    <dgm:cxn modelId="{679AB36C-EE10-4EE4-A550-6C5883053DBD}" srcId="{9B3E3CD9-7395-4DFF-BB40-D876A3072A7E}" destId="{A735539C-ED27-4EDE-BF1E-9CA7B5536FB3}" srcOrd="1" destOrd="0" parTransId="{54499168-9949-4321-81E2-43521C74183C}" sibTransId="{763AC694-B74E-4BBD-848F-3B72F2FDEF00}"/>
    <dgm:cxn modelId="{70AEC07B-2711-499D-94E9-F9DFBA9AB3C2}" type="presOf" srcId="{A955D9ED-BD5A-40F8-80A0-ACA83E47D975}" destId="{F0031D28-1C2E-4828-8035-D889DDE5B606}" srcOrd="0" destOrd="0" presId="urn:microsoft.com/office/officeart/2005/8/layout/default"/>
    <dgm:cxn modelId="{4F8E2FA4-86D1-45DD-A92F-1A2C1EBFDC30}" srcId="{9B3E3CD9-7395-4DFF-BB40-D876A3072A7E}" destId="{A955D9ED-BD5A-40F8-80A0-ACA83E47D975}" srcOrd="2" destOrd="0" parTransId="{5F7CFDF7-C62F-4063-8D59-3910302BD49F}" sibTransId="{16BAACA0-EF6F-4FD7-9A98-EC50FB3E5BFB}"/>
    <dgm:cxn modelId="{99C33DA9-16C6-4440-B1FF-BD9E77C6D59C}" type="presOf" srcId="{A735539C-ED27-4EDE-BF1E-9CA7B5536FB3}" destId="{8F08D1CF-05BB-405F-B455-D3EAD4278EB7}" srcOrd="0" destOrd="0" presId="urn:microsoft.com/office/officeart/2005/8/layout/default"/>
    <dgm:cxn modelId="{2299A2B6-C2D4-4383-A04C-0600C99E9CE6}" srcId="{9B3E3CD9-7395-4DFF-BB40-D876A3072A7E}" destId="{48BC3EAF-0639-46A3-AC19-347EB779A3C1}" srcOrd="3" destOrd="0" parTransId="{8A0975EC-B7A3-45C6-93AA-29FAD2B48F58}" sibTransId="{9349C7D8-29A6-4D35-88C6-1B8A83CF8B8F}"/>
    <dgm:cxn modelId="{BB4BC8BF-5A37-4893-8717-C0971E4168A7}" type="presOf" srcId="{48BC3EAF-0639-46A3-AC19-347EB779A3C1}" destId="{E57AE3CE-6A3C-4816-A2B1-DBAC93856C30}" srcOrd="0" destOrd="0" presId="urn:microsoft.com/office/officeart/2005/8/layout/default"/>
    <dgm:cxn modelId="{CA321DC2-FE27-4129-A78F-9E4A4051D32C}" type="presOf" srcId="{0370B358-6D99-43B6-82B8-934C89627D17}" destId="{C26E153C-21C6-474F-855A-C241D00C53F7}" srcOrd="0" destOrd="0" presId="urn:microsoft.com/office/officeart/2005/8/layout/default"/>
    <dgm:cxn modelId="{CA7DAFDD-7CC3-4369-B70F-CC0BA8F0095C}" type="presOf" srcId="{C7F8ACB7-62B9-4A0F-BBB2-CE294BF846A2}" destId="{693B868C-F95E-467E-95B4-219756647539}" srcOrd="0" destOrd="0" presId="urn:microsoft.com/office/officeart/2005/8/layout/default"/>
    <dgm:cxn modelId="{C50612E8-42F4-4D65-BC8B-12AAB8A7A010}" type="presOf" srcId="{7E9982E9-F271-4ED9-B523-42AC11C76812}" destId="{7674BBD5-A438-438E-A4FD-A55FDE9A3D57}" srcOrd="0" destOrd="0" presId="urn:microsoft.com/office/officeart/2005/8/layout/default"/>
    <dgm:cxn modelId="{E80C85EE-F757-4302-B4D1-51B515AF9348}" srcId="{9B3E3CD9-7395-4DFF-BB40-D876A3072A7E}" destId="{E5B2309C-208D-41B6-8298-CB248EA3BB10}" srcOrd="6" destOrd="0" parTransId="{A50418A8-AA8C-4675-B135-B86C21BD630D}" sibTransId="{DEF7CAFB-8688-4E32-9505-470F23EB458E}"/>
    <dgm:cxn modelId="{AD8713CC-6119-4766-92B7-FD0B66ADBE02}" type="presParOf" srcId="{C106D3D1-976C-4156-A583-384AD2159552}" destId="{7674BBD5-A438-438E-A4FD-A55FDE9A3D57}" srcOrd="0" destOrd="0" presId="urn:microsoft.com/office/officeart/2005/8/layout/default"/>
    <dgm:cxn modelId="{4F99B29A-9F94-4420-9009-54720E1B813F}" type="presParOf" srcId="{C106D3D1-976C-4156-A583-384AD2159552}" destId="{B466EB0D-1A77-4571-8D8C-934EA6BC59D2}" srcOrd="1" destOrd="0" presId="urn:microsoft.com/office/officeart/2005/8/layout/default"/>
    <dgm:cxn modelId="{CCC87497-E46B-4674-A3CB-D859E58DF576}" type="presParOf" srcId="{C106D3D1-976C-4156-A583-384AD2159552}" destId="{8F08D1CF-05BB-405F-B455-D3EAD4278EB7}" srcOrd="2" destOrd="0" presId="urn:microsoft.com/office/officeart/2005/8/layout/default"/>
    <dgm:cxn modelId="{7C4F15A1-0F72-435F-A9E7-C36E4D2023B0}" type="presParOf" srcId="{C106D3D1-976C-4156-A583-384AD2159552}" destId="{4E65B3F8-1555-46A4-8DA1-FCD8E6FDC190}" srcOrd="3" destOrd="0" presId="urn:microsoft.com/office/officeart/2005/8/layout/default"/>
    <dgm:cxn modelId="{E5321610-594C-4418-BABC-7DA122DAE89A}" type="presParOf" srcId="{C106D3D1-976C-4156-A583-384AD2159552}" destId="{F0031D28-1C2E-4828-8035-D889DDE5B606}" srcOrd="4" destOrd="0" presId="urn:microsoft.com/office/officeart/2005/8/layout/default"/>
    <dgm:cxn modelId="{E364A1E9-F518-46D7-A7A9-771A94209786}" type="presParOf" srcId="{C106D3D1-976C-4156-A583-384AD2159552}" destId="{01CDD8C8-3D47-4FE8-92E9-BE76D9105EAA}" srcOrd="5" destOrd="0" presId="urn:microsoft.com/office/officeart/2005/8/layout/default"/>
    <dgm:cxn modelId="{BEF6A8B5-7E55-4E6C-8C97-0DE282811DE4}" type="presParOf" srcId="{C106D3D1-976C-4156-A583-384AD2159552}" destId="{E57AE3CE-6A3C-4816-A2B1-DBAC93856C30}" srcOrd="6" destOrd="0" presId="urn:microsoft.com/office/officeart/2005/8/layout/default"/>
    <dgm:cxn modelId="{7BF370D3-E2E7-430D-8F5C-2ECF7DCD23A5}" type="presParOf" srcId="{C106D3D1-976C-4156-A583-384AD2159552}" destId="{D4253C3D-BDF2-4AFD-8389-3B5566E8265B}" srcOrd="7" destOrd="0" presId="urn:microsoft.com/office/officeart/2005/8/layout/default"/>
    <dgm:cxn modelId="{134235B9-5EF7-489F-948C-39BF5C64C8F2}" type="presParOf" srcId="{C106D3D1-976C-4156-A583-384AD2159552}" destId="{693B868C-F95E-467E-95B4-219756647539}" srcOrd="8" destOrd="0" presId="urn:microsoft.com/office/officeart/2005/8/layout/default"/>
    <dgm:cxn modelId="{1C7E88FA-BF52-48CB-A7D4-0517D9D826B3}" type="presParOf" srcId="{C106D3D1-976C-4156-A583-384AD2159552}" destId="{DCA254C6-7057-42FC-AD0E-DECBFA265D72}" srcOrd="9" destOrd="0" presId="urn:microsoft.com/office/officeart/2005/8/layout/default"/>
    <dgm:cxn modelId="{FE90A6FA-A384-40DA-9CF3-51A2AB1DAB0A}" type="presParOf" srcId="{C106D3D1-976C-4156-A583-384AD2159552}" destId="{C26E153C-21C6-474F-855A-C241D00C53F7}" srcOrd="10" destOrd="0" presId="urn:microsoft.com/office/officeart/2005/8/layout/default"/>
    <dgm:cxn modelId="{7E51C93E-1794-4092-AAFC-BB590031968E}" type="presParOf" srcId="{C106D3D1-976C-4156-A583-384AD2159552}" destId="{11612BF7-FF01-4754-A010-7490B520049E}" srcOrd="11" destOrd="0" presId="urn:microsoft.com/office/officeart/2005/8/layout/default"/>
    <dgm:cxn modelId="{7890FE46-0093-48CD-8017-184AB7170B52}" type="presParOf" srcId="{C106D3D1-976C-4156-A583-384AD2159552}" destId="{8E544ABA-7C30-4EA1-ADD3-C52B56F5CD29}"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14D08E-AB1B-4EB5-84A1-DD2FF0975BF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2772C36A-D2C4-4DF6-AFDA-D1E39157F5A0}">
      <dgm:prSet phldrT="[Text]"/>
      <dgm:spPr/>
      <dgm:t>
        <a:bodyPr/>
        <a:lstStyle/>
        <a:p>
          <a:r>
            <a:rPr lang="en-GB"/>
            <a:t>Frequency of meetings</a:t>
          </a:r>
        </a:p>
      </dgm:t>
    </dgm:pt>
    <dgm:pt modelId="{D7CF72BD-EAD9-48D5-9231-17CF602307BD}" type="parTrans" cxnId="{FB01DC67-2D0F-4678-9EDD-D1C7A59ED1CE}">
      <dgm:prSet/>
      <dgm:spPr/>
      <dgm:t>
        <a:bodyPr/>
        <a:lstStyle/>
        <a:p>
          <a:endParaRPr lang="en-GB"/>
        </a:p>
      </dgm:t>
    </dgm:pt>
    <dgm:pt modelId="{B42B582C-E29B-473F-AFDF-A56A9EC7F244}" type="sibTrans" cxnId="{FB01DC67-2D0F-4678-9EDD-D1C7A59ED1CE}">
      <dgm:prSet/>
      <dgm:spPr/>
      <dgm:t>
        <a:bodyPr/>
        <a:lstStyle/>
        <a:p>
          <a:endParaRPr lang="en-GB"/>
        </a:p>
      </dgm:t>
    </dgm:pt>
    <dgm:pt modelId="{DAF1CD6F-AD1B-43C4-B70C-802CB1CDAEA9}">
      <dgm:prSet phldrT="[Text]"/>
      <dgm:spPr/>
      <dgm:t>
        <a:bodyPr/>
        <a:lstStyle/>
        <a:p>
          <a:r>
            <a:rPr lang="en-GB"/>
            <a:t>Attendees</a:t>
          </a:r>
        </a:p>
      </dgm:t>
    </dgm:pt>
    <dgm:pt modelId="{D0198CCB-A46C-4E7E-8FDA-636AE833DF81}" type="parTrans" cxnId="{C8A4670C-DA7F-438F-8894-B59D59A4D2B1}">
      <dgm:prSet/>
      <dgm:spPr/>
      <dgm:t>
        <a:bodyPr/>
        <a:lstStyle/>
        <a:p>
          <a:endParaRPr lang="en-GB"/>
        </a:p>
      </dgm:t>
    </dgm:pt>
    <dgm:pt modelId="{3462ACCD-DE00-4FAE-8ACB-966B87986972}" type="sibTrans" cxnId="{C8A4670C-DA7F-438F-8894-B59D59A4D2B1}">
      <dgm:prSet/>
      <dgm:spPr/>
      <dgm:t>
        <a:bodyPr/>
        <a:lstStyle/>
        <a:p>
          <a:endParaRPr lang="en-GB"/>
        </a:p>
      </dgm:t>
    </dgm:pt>
    <dgm:pt modelId="{9FC39838-F032-44AF-9A7E-93D41A79F9B3}">
      <dgm:prSet phldrT="[Text]"/>
      <dgm:spPr/>
      <dgm:t>
        <a:bodyPr/>
        <a:lstStyle/>
        <a:p>
          <a:r>
            <a:rPr lang="en-GB"/>
            <a:t>The criteria for case review</a:t>
          </a:r>
        </a:p>
      </dgm:t>
    </dgm:pt>
    <dgm:pt modelId="{B23FC8A4-F19F-400F-96A1-407F196F83A7}" type="parTrans" cxnId="{5340EDC7-6586-4318-891C-E8452205EC2E}">
      <dgm:prSet/>
      <dgm:spPr/>
      <dgm:t>
        <a:bodyPr/>
        <a:lstStyle/>
        <a:p>
          <a:endParaRPr lang="en-GB"/>
        </a:p>
      </dgm:t>
    </dgm:pt>
    <dgm:pt modelId="{85E890E5-7566-4F6D-A07F-2F7A8B823286}" type="sibTrans" cxnId="{5340EDC7-6586-4318-891C-E8452205EC2E}">
      <dgm:prSet/>
      <dgm:spPr/>
      <dgm:t>
        <a:bodyPr/>
        <a:lstStyle/>
        <a:p>
          <a:endParaRPr lang="en-GB"/>
        </a:p>
      </dgm:t>
    </dgm:pt>
    <dgm:pt modelId="{BF4245E5-9E9C-49EE-A87C-E3C9EE357162}">
      <dgm:prSet phldrT="[Text]"/>
      <dgm:spPr/>
      <dgm:t>
        <a:bodyPr/>
        <a:lstStyle/>
        <a:p>
          <a:r>
            <a:rPr lang="en-GB"/>
            <a:t>Outcome data review</a:t>
          </a:r>
        </a:p>
      </dgm:t>
    </dgm:pt>
    <dgm:pt modelId="{D5F5577F-11AB-4A92-967C-5B7D9174D8EA}" type="parTrans" cxnId="{75ECD0BC-B984-458F-9C3C-3BCA73472725}">
      <dgm:prSet/>
      <dgm:spPr/>
      <dgm:t>
        <a:bodyPr/>
        <a:lstStyle/>
        <a:p>
          <a:endParaRPr lang="en-GB"/>
        </a:p>
      </dgm:t>
    </dgm:pt>
    <dgm:pt modelId="{84C87D64-9B06-4931-83EA-37FFD68DEDEE}" type="sibTrans" cxnId="{75ECD0BC-B984-458F-9C3C-3BCA73472725}">
      <dgm:prSet/>
      <dgm:spPr/>
      <dgm:t>
        <a:bodyPr/>
        <a:lstStyle/>
        <a:p>
          <a:endParaRPr lang="en-GB"/>
        </a:p>
      </dgm:t>
    </dgm:pt>
    <dgm:pt modelId="{69949573-4994-48EB-9612-AE2BF4DE0A9D}">
      <dgm:prSet phldrT="[Text]"/>
      <dgm:spPr/>
      <dgm:t>
        <a:bodyPr/>
        <a:lstStyle/>
        <a:p>
          <a:r>
            <a:rPr lang="en-GB"/>
            <a:t>Minimum recommended dataset</a:t>
          </a:r>
        </a:p>
      </dgm:t>
    </dgm:pt>
    <dgm:pt modelId="{CD690351-53D5-4A5B-B626-D8F777D32511}" type="parTrans" cxnId="{73EC9B2C-1026-426B-A2A2-64519EEF8EA8}">
      <dgm:prSet/>
      <dgm:spPr/>
      <dgm:t>
        <a:bodyPr/>
        <a:lstStyle/>
        <a:p>
          <a:endParaRPr lang="en-GB"/>
        </a:p>
      </dgm:t>
    </dgm:pt>
    <dgm:pt modelId="{262D053F-E554-4F3B-A81B-C2FF980D8258}" type="sibTrans" cxnId="{73EC9B2C-1026-426B-A2A2-64519EEF8EA8}">
      <dgm:prSet/>
      <dgm:spPr/>
      <dgm:t>
        <a:bodyPr/>
        <a:lstStyle/>
        <a:p>
          <a:endParaRPr lang="en-GB"/>
        </a:p>
      </dgm:t>
    </dgm:pt>
    <dgm:pt modelId="{0BE73217-F3ED-41DC-A915-EEE1AAF8853C}">
      <dgm:prSet phldrT="[Text]"/>
      <dgm:spPr/>
      <dgm:t>
        <a:bodyPr/>
        <a:lstStyle/>
        <a:p>
          <a:r>
            <a:rPr lang="en-GB"/>
            <a:t>Processes related to learnings and action points</a:t>
          </a:r>
        </a:p>
      </dgm:t>
    </dgm:pt>
    <dgm:pt modelId="{CE992C0D-C304-4DA0-B20A-A9F2F80EF6C3}" type="parTrans" cxnId="{4017A084-265C-4835-B3EF-46EEBD3D7C5A}">
      <dgm:prSet/>
      <dgm:spPr/>
      <dgm:t>
        <a:bodyPr/>
        <a:lstStyle/>
        <a:p>
          <a:endParaRPr lang="en-GB"/>
        </a:p>
      </dgm:t>
    </dgm:pt>
    <dgm:pt modelId="{0F8D4204-08E2-440E-934E-5160F2BA6B00}" type="sibTrans" cxnId="{4017A084-265C-4835-B3EF-46EEBD3D7C5A}">
      <dgm:prSet/>
      <dgm:spPr/>
      <dgm:t>
        <a:bodyPr/>
        <a:lstStyle/>
        <a:p>
          <a:endParaRPr lang="en-GB"/>
        </a:p>
      </dgm:t>
    </dgm:pt>
    <dgm:pt modelId="{9F84C724-28DC-4666-A923-851B0F0C735A}" type="pres">
      <dgm:prSet presAssocID="{3814D08E-AB1B-4EB5-84A1-DD2FF0975BF2}" presName="diagram" presStyleCnt="0">
        <dgm:presLayoutVars>
          <dgm:dir/>
          <dgm:resizeHandles val="exact"/>
        </dgm:presLayoutVars>
      </dgm:prSet>
      <dgm:spPr/>
    </dgm:pt>
    <dgm:pt modelId="{DC0C4321-501C-46DF-B645-E296B74B0D0E}" type="pres">
      <dgm:prSet presAssocID="{2772C36A-D2C4-4DF6-AFDA-D1E39157F5A0}" presName="node" presStyleLbl="node1" presStyleIdx="0" presStyleCnt="6">
        <dgm:presLayoutVars>
          <dgm:bulletEnabled val="1"/>
        </dgm:presLayoutVars>
      </dgm:prSet>
      <dgm:spPr/>
    </dgm:pt>
    <dgm:pt modelId="{F14E8A40-341A-481F-B4C2-5485C96B9146}" type="pres">
      <dgm:prSet presAssocID="{B42B582C-E29B-473F-AFDF-A56A9EC7F244}" presName="sibTrans" presStyleCnt="0"/>
      <dgm:spPr/>
    </dgm:pt>
    <dgm:pt modelId="{0E2053C9-D912-48C3-8F3F-4D192BD63C47}" type="pres">
      <dgm:prSet presAssocID="{DAF1CD6F-AD1B-43C4-B70C-802CB1CDAEA9}" presName="node" presStyleLbl="node1" presStyleIdx="1" presStyleCnt="6">
        <dgm:presLayoutVars>
          <dgm:bulletEnabled val="1"/>
        </dgm:presLayoutVars>
      </dgm:prSet>
      <dgm:spPr/>
    </dgm:pt>
    <dgm:pt modelId="{2F32809F-6141-48BE-9451-B80ACE0F7E5A}" type="pres">
      <dgm:prSet presAssocID="{3462ACCD-DE00-4FAE-8ACB-966B87986972}" presName="sibTrans" presStyleCnt="0"/>
      <dgm:spPr/>
    </dgm:pt>
    <dgm:pt modelId="{FC9E1A2A-9906-4A89-8B2E-C3AF6057826B}" type="pres">
      <dgm:prSet presAssocID="{9FC39838-F032-44AF-9A7E-93D41A79F9B3}" presName="node" presStyleLbl="node1" presStyleIdx="2" presStyleCnt="6">
        <dgm:presLayoutVars>
          <dgm:bulletEnabled val="1"/>
        </dgm:presLayoutVars>
      </dgm:prSet>
      <dgm:spPr/>
    </dgm:pt>
    <dgm:pt modelId="{90681A85-D2D2-4026-8DF1-EE19E53FD924}" type="pres">
      <dgm:prSet presAssocID="{85E890E5-7566-4F6D-A07F-2F7A8B823286}" presName="sibTrans" presStyleCnt="0"/>
      <dgm:spPr/>
    </dgm:pt>
    <dgm:pt modelId="{D9291C13-EA49-4240-9414-34F5256256C7}" type="pres">
      <dgm:prSet presAssocID="{BF4245E5-9E9C-49EE-A87C-E3C9EE357162}" presName="node" presStyleLbl="node1" presStyleIdx="3" presStyleCnt="6">
        <dgm:presLayoutVars>
          <dgm:bulletEnabled val="1"/>
        </dgm:presLayoutVars>
      </dgm:prSet>
      <dgm:spPr/>
    </dgm:pt>
    <dgm:pt modelId="{4860989A-FCCE-49B2-B651-85BDF4AA9852}" type="pres">
      <dgm:prSet presAssocID="{84C87D64-9B06-4931-83EA-37FFD68DEDEE}" presName="sibTrans" presStyleCnt="0"/>
      <dgm:spPr/>
    </dgm:pt>
    <dgm:pt modelId="{7AF73989-BBE7-422F-B229-B55A53BFCF26}" type="pres">
      <dgm:prSet presAssocID="{69949573-4994-48EB-9612-AE2BF4DE0A9D}" presName="node" presStyleLbl="node1" presStyleIdx="4" presStyleCnt="6">
        <dgm:presLayoutVars>
          <dgm:bulletEnabled val="1"/>
        </dgm:presLayoutVars>
      </dgm:prSet>
      <dgm:spPr/>
    </dgm:pt>
    <dgm:pt modelId="{FA25F9F8-9A1C-48DA-BD41-EE52E0A788A1}" type="pres">
      <dgm:prSet presAssocID="{262D053F-E554-4F3B-A81B-C2FF980D8258}" presName="sibTrans" presStyleCnt="0"/>
      <dgm:spPr/>
    </dgm:pt>
    <dgm:pt modelId="{6E2A094B-A9EC-4378-A444-815620B2C907}" type="pres">
      <dgm:prSet presAssocID="{0BE73217-F3ED-41DC-A915-EEE1AAF8853C}" presName="node" presStyleLbl="node1" presStyleIdx="5" presStyleCnt="6">
        <dgm:presLayoutVars>
          <dgm:bulletEnabled val="1"/>
        </dgm:presLayoutVars>
      </dgm:prSet>
      <dgm:spPr/>
    </dgm:pt>
  </dgm:ptLst>
  <dgm:cxnLst>
    <dgm:cxn modelId="{36A43D0B-DFD7-4D2F-9271-77FE36D196F9}" type="presOf" srcId="{BF4245E5-9E9C-49EE-A87C-E3C9EE357162}" destId="{D9291C13-EA49-4240-9414-34F5256256C7}" srcOrd="0" destOrd="0" presId="urn:microsoft.com/office/officeart/2005/8/layout/default"/>
    <dgm:cxn modelId="{C8A4670C-DA7F-438F-8894-B59D59A4D2B1}" srcId="{3814D08E-AB1B-4EB5-84A1-DD2FF0975BF2}" destId="{DAF1CD6F-AD1B-43C4-B70C-802CB1CDAEA9}" srcOrd="1" destOrd="0" parTransId="{D0198CCB-A46C-4E7E-8FDA-636AE833DF81}" sibTransId="{3462ACCD-DE00-4FAE-8ACB-966B87986972}"/>
    <dgm:cxn modelId="{6D3F8A0F-38BE-4445-B588-28A37EA8F8A1}" type="presOf" srcId="{0BE73217-F3ED-41DC-A915-EEE1AAF8853C}" destId="{6E2A094B-A9EC-4378-A444-815620B2C907}" srcOrd="0" destOrd="0" presId="urn:microsoft.com/office/officeart/2005/8/layout/default"/>
    <dgm:cxn modelId="{9CB25F22-1652-4DE0-9612-A939A06B3B9C}" type="presOf" srcId="{9FC39838-F032-44AF-9A7E-93D41A79F9B3}" destId="{FC9E1A2A-9906-4A89-8B2E-C3AF6057826B}" srcOrd="0" destOrd="0" presId="urn:microsoft.com/office/officeart/2005/8/layout/default"/>
    <dgm:cxn modelId="{73EC9B2C-1026-426B-A2A2-64519EEF8EA8}" srcId="{3814D08E-AB1B-4EB5-84A1-DD2FF0975BF2}" destId="{69949573-4994-48EB-9612-AE2BF4DE0A9D}" srcOrd="4" destOrd="0" parTransId="{CD690351-53D5-4A5B-B626-D8F777D32511}" sibTransId="{262D053F-E554-4F3B-A81B-C2FF980D8258}"/>
    <dgm:cxn modelId="{6B1C1960-D6C0-4D0E-B9BA-E3BA17495DA3}" type="presOf" srcId="{3814D08E-AB1B-4EB5-84A1-DD2FF0975BF2}" destId="{9F84C724-28DC-4666-A923-851B0F0C735A}" srcOrd="0" destOrd="0" presId="urn:microsoft.com/office/officeart/2005/8/layout/default"/>
    <dgm:cxn modelId="{FB01DC67-2D0F-4678-9EDD-D1C7A59ED1CE}" srcId="{3814D08E-AB1B-4EB5-84A1-DD2FF0975BF2}" destId="{2772C36A-D2C4-4DF6-AFDA-D1E39157F5A0}" srcOrd="0" destOrd="0" parTransId="{D7CF72BD-EAD9-48D5-9231-17CF602307BD}" sibTransId="{B42B582C-E29B-473F-AFDF-A56A9EC7F244}"/>
    <dgm:cxn modelId="{4017A084-265C-4835-B3EF-46EEBD3D7C5A}" srcId="{3814D08E-AB1B-4EB5-84A1-DD2FF0975BF2}" destId="{0BE73217-F3ED-41DC-A915-EEE1AAF8853C}" srcOrd="5" destOrd="0" parTransId="{CE992C0D-C304-4DA0-B20A-A9F2F80EF6C3}" sibTransId="{0F8D4204-08E2-440E-934E-5160F2BA6B00}"/>
    <dgm:cxn modelId="{997E2486-85F6-4EAF-B545-7589BF58F569}" type="presOf" srcId="{69949573-4994-48EB-9612-AE2BF4DE0A9D}" destId="{7AF73989-BBE7-422F-B229-B55A53BFCF26}" srcOrd="0" destOrd="0" presId="urn:microsoft.com/office/officeart/2005/8/layout/default"/>
    <dgm:cxn modelId="{40AA369C-42B4-472D-ADD3-10AA54D69CE6}" type="presOf" srcId="{DAF1CD6F-AD1B-43C4-B70C-802CB1CDAEA9}" destId="{0E2053C9-D912-48C3-8F3F-4D192BD63C47}" srcOrd="0" destOrd="0" presId="urn:microsoft.com/office/officeart/2005/8/layout/default"/>
    <dgm:cxn modelId="{75ECD0BC-B984-458F-9C3C-3BCA73472725}" srcId="{3814D08E-AB1B-4EB5-84A1-DD2FF0975BF2}" destId="{BF4245E5-9E9C-49EE-A87C-E3C9EE357162}" srcOrd="3" destOrd="0" parTransId="{D5F5577F-11AB-4A92-967C-5B7D9174D8EA}" sibTransId="{84C87D64-9B06-4931-83EA-37FFD68DEDEE}"/>
    <dgm:cxn modelId="{5340EDC7-6586-4318-891C-E8452205EC2E}" srcId="{3814D08E-AB1B-4EB5-84A1-DD2FF0975BF2}" destId="{9FC39838-F032-44AF-9A7E-93D41A79F9B3}" srcOrd="2" destOrd="0" parTransId="{B23FC8A4-F19F-400F-96A1-407F196F83A7}" sibTransId="{85E890E5-7566-4F6D-A07F-2F7A8B823286}"/>
    <dgm:cxn modelId="{66EDEAF4-F6EB-4652-AE16-0943C6D4A2D1}" type="presOf" srcId="{2772C36A-D2C4-4DF6-AFDA-D1E39157F5A0}" destId="{DC0C4321-501C-46DF-B645-E296B74B0D0E}" srcOrd="0" destOrd="0" presId="urn:microsoft.com/office/officeart/2005/8/layout/default"/>
    <dgm:cxn modelId="{D00B372F-D114-4856-839F-C28458BF72CE}" type="presParOf" srcId="{9F84C724-28DC-4666-A923-851B0F0C735A}" destId="{DC0C4321-501C-46DF-B645-E296B74B0D0E}" srcOrd="0" destOrd="0" presId="urn:microsoft.com/office/officeart/2005/8/layout/default"/>
    <dgm:cxn modelId="{04E3C381-5137-4D73-976F-85BEA0BDEF55}" type="presParOf" srcId="{9F84C724-28DC-4666-A923-851B0F0C735A}" destId="{F14E8A40-341A-481F-B4C2-5485C96B9146}" srcOrd="1" destOrd="0" presId="urn:microsoft.com/office/officeart/2005/8/layout/default"/>
    <dgm:cxn modelId="{145039F6-0883-47EF-8533-F42023C7B12F}" type="presParOf" srcId="{9F84C724-28DC-4666-A923-851B0F0C735A}" destId="{0E2053C9-D912-48C3-8F3F-4D192BD63C47}" srcOrd="2" destOrd="0" presId="urn:microsoft.com/office/officeart/2005/8/layout/default"/>
    <dgm:cxn modelId="{BBDCFE33-907F-4F10-8926-60C08A7BC132}" type="presParOf" srcId="{9F84C724-28DC-4666-A923-851B0F0C735A}" destId="{2F32809F-6141-48BE-9451-B80ACE0F7E5A}" srcOrd="3" destOrd="0" presId="urn:microsoft.com/office/officeart/2005/8/layout/default"/>
    <dgm:cxn modelId="{DF5A2894-E3D9-4E7E-A077-B5A26281F5CE}" type="presParOf" srcId="{9F84C724-28DC-4666-A923-851B0F0C735A}" destId="{FC9E1A2A-9906-4A89-8B2E-C3AF6057826B}" srcOrd="4" destOrd="0" presId="urn:microsoft.com/office/officeart/2005/8/layout/default"/>
    <dgm:cxn modelId="{27681345-1AB6-46F2-B198-806A8DBBFF9F}" type="presParOf" srcId="{9F84C724-28DC-4666-A923-851B0F0C735A}" destId="{90681A85-D2D2-4026-8DF1-EE19E53FD924}" srcOrd="5" destOrd="0" presId="urn:microsoft.com/office/officeart/2005/8/layout/default"/>
    <dgm:cxn modelId="{C284D16A-AA6D-4E2D-8492-E2671440EEB8}" type="presParOf" srcId="{9F84C724-28DC-4666-A923-851B0F0C735A}" destId="{D9291C13-EA49-4240-9414-34F5256256C7}" srcOrd="6" destOrd="0" presId="urn:microsoft.com/office/officeart/2005/8/layout/default"/>
    <dgm:cxn modelId="{12AA7C8D-ED34-46F4-ABD6-B19B7750AD17}" type="presParOf" srcId="{9F84C724-28DC-4666-A923-851B0F0C735A}" destId="{4860989A-FCCE-49B2-B651-85BDF4AA9852}" srcOrd="7" destOrd="0" presId="urn:microsoft.com/office/officeart/2005/8/layout/default"/>
    <dgm:cxn modelId="{8BEA69FB-FCCB-4CAA-939C-8BEDF7781E4F}" type="presParOf" srcId="{9F84C724-28DC-4666-A923-851B0F0C735A}" destId="{7AF73989-BBE7-422F-B229-B55A53BFCF26}" srcOrd="8" destOrd="0" presId="urn:microsoft.com/office/officeart/2005/8/layout/default"/>
    <dgm:cxn modelId="{99CFEFEC-AB65-4F4A-9C13-7B32DCC30D4A}" type="presParOf" srcId="{9F84C724-28DC-4666-A923-851B0F0C735A}" destId="{FA25F9F8-9A1C-48DA-BD41-EE52E0A788A1}" srcOrd="9" destOrd="0" presId="urn:microsoft.com/office/officeart/2005/8/layout/default"/>
    <dgm:cxn modelId="{756C422F-705B-412A-8065-8036A09F4A05}" type="presParOf" srcId="{9F84C724-28DC-4666-A923-851B0F0C735A}" destId="{6E2A094B-A9EC-4378-A444-815620B2C907}"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72389B-0C71-4379-A326-95FF1FBF13DB}"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28A70F19-3F2B-4BE8-B1C5-1C3C37D81E90}">
      <dgm:prSet phldrT="[Text]" custT="1"/>
      <dgm:spPr/>
      <dgm:t>
        <a:bodyPr/>
        <a:lstStyle/>
        <a:p>
          <a:r>
            <a:rPr lang="en-GB" sz="2000"/>
            <a:t>Local CLUs decide on which project to pursue </a:t>
          </a:r>
        </a:p>
      </dgm:t>
    </dgm:pt>
    <dgm:pt modelId="{BE72735A-B032-43EB-B23F-C58E6F141B6F}" type="parTrans" cxnId="{5E3ED19B-56BB-416B-BB8D-A1441D5B2129}">
      <dgm:prSet/>
      <dgm:spPr/>
      <dgm:t>
        <a:bodyPr/>
        <a:lstStyle/>
        <a:p>
          <a:endParaRPr lang="en-GB"/>
        </a:p>
      </dgm:t>
    </dgm:pt>
    <dgm:pt modelId="{0D1A123A-8AD2-4578-8C82-24FC222F6BBB}" type="sibTrans" cxnId="{5E3ED19B-56BB-416B-BB8D-A1441D5B2129}">
      <dgm:prSet/>
      <dgm:spPr/>
      <dgm:t>
        <a:bodyPr/>
        <a:lstStyle/>
        <a:p>
          <a:endParaRPr lang="en-GB"/>
        </a:p>
      </dgm:t>
    </dgm:pt>
    <dgm:pt modelId="{29B49EEF-2AA6-4D94-9D02-51DE3D2DD2CE}">
      <dgm:prSet phldrT="[Text]" custT="1"/>
      <dgm:spPr/>
      <dgm:t>
        <a:bodyPr/>
        <a:lstStyle/>
        <a:p>
          <a:r>
            <a:rPr lang="en-GB" sz="2000"/>
            <a:t>Project discussed at CLU Community call or with OL CLU</a:t>
          </a:r>
        </a:p>
      </dgm:t>
    </dgm:pt>
    <dgm:pt modelId="{36F679B9-8B9F-44F1-A92D-968E571925AB}" type="parTrans" cxnId="{83C737EB-CF57-4A0C-8795-9E32151B77F0}">
      <dgm:prSet/>
      <dgm:spPr/>
      <dgm:t>
        <a:bodyPr/>
        <a:lstStyle/>
        <a:p>
          <a:endParaRPr lang="en-GB"/>
        </a:p>
      </dgm:t>
    </dgm:pt>
    <dgm:pt modelId="{03FEB993-F8C3-449C-B9FF-6FCEE33D4A0A}" type="sibTrans" cxnId="{83C737EB-CF57-4A0C-8795-9E32151B77F0}">
      <dgm:prSet/>
      <dgm:spPr/>
      <dgm:t>
        <a:bodyPr/>
        <a:lstStyle/>
        <a:p>
          <a:endParaRPr lang="en-GB"/>
        </a:p>
      </dgm:t>
    </dgm:pt>
    <dgm:pt modelId="{8EB2457D-60F6-4AE2-9257-FD8D83046E34}">
      <dgm:prSet phldrT="[Text]" custT="1"/>
      <dgm:spPr/>
      <dgm:t>
        <a:bodyPr/>
        <a:lstStyle/>
        <a:p>
          <a:r>
            <a:rPr lang="en-GB" sz="2000"/>
            <a:t>Local CLU project registered via CLU project form (next slide)</a:t>
          </a:r>
        </a:p>
      </dgm:t>
    </dgm:pt>
    <dgm:pt modelId="{A8D3E5C5-A85A-4FB7-BB97-F92F71DBD81E}" type="parTrans" cxnId="{044D6CEB-B5BC-49D1-8E37-D08C06A58B51}">
      <dgm:prSet/>
      <dgm:spPr/>
      <dgm:t>
        <a:bodyPr/>
        <a:lstStyle/>
        <a:p>
          <a:endParaRPr lang="en-GB"/>
        </a:p>
      </dgm:t>
    </dgm:pt>
    <dgm:pt modelId="{B31AE91D-18F9-489C-99E2-E5D4F993AFD2}" type="sibTrans" cxnId="{044D6CEB-B5BC-49D1-8E37-D08C06A58B51}">
      <dgm:prSet/>
      <dgm:spPr/>
      <dgm:t>
        <a:bodyPr/>
        <a:lstStyle/>
        <a:p>
          <a:endParaRPr lang="en-GB"/>
        </a:p>
      </dgm:t>
    </dgm:pt>
    <dgm:pt modelId="{AF6D6D0B-ECFF-4149-A54B-FC3EB3626601}">
      <dgm:prSet custT="1"/>
      <dgm:spPr/>
      <dgm:t>
        <a:bodyPr/>
        <a:lstStyle/>
        <a:p>
          <a:r>
            <a:rPr lang="en-GB" sz="2000"/>
            <a:t>OUDT keep a record of CLU projects in flight</a:t>
          </a:r>
        </a:p>
      </dgm:t>
    </dgm:pt>
    <dgm:pt modelId="{01AF0587-B364-4366-A7E4-BFCBCF104DD5}" type="parTrans" cxnId="{DC02ADDC-2F34-4EC6-96D3-FF91F2033ABA}">
      <dgm:prSet/>
      <dgm:spPr/>
      <dgm:t>
        <a:bodyPr/>
        <a:lstStyle/>
        <a:p>
          <a:endParaRPr lang="en-GB"/>
        </a:p>
      </dgm:t>
    </dgm:pt>
    <dgm:pt modelId="{0638C234-96E5-45BC-BF4E-394F68D2C601}" type="sibTrans" cxnId="{DC02ADDC-2F34-4EC6-96D3-FF91F2033ABA}">
      <dgm:prSet/>
      <dgm:spPr/>
      <dgm:t>
        <a:bodyPr/>
        <a:lstStyle/>
        <a:p>
          <a:endParaRPr lang="en-GB"/>
        </a:p>
      </dgm:t>
    </dgm:pt>
    <dgm:pt modelId="{10FA3A81-04A2-4326-950F-C239B893F0B7}" type="pres">
      <dgm:prSet presAssocID="{6072389B-0C71-4379-A326-95FF1FBF13DB}" presName="Name0" presStyleCnt="0">
        <dgm:presLayoutVars>
          <dgm:dir/>
          <dgm:resizeHandles val="exact"/>
        </dgm:presLayoutVars>
      </dgm:prSet>
      <dgm:spPr/>
    </dgm:pt>
    <dgm:pt modelId="{0FF2E5DD-7A45-4B5D-9348-28CCA0789442}" type="pres">
      <dgm:prSet presAssocID="{28A70F19-3F2B-4BE8-B1C5-1C3C37D81E90}" presName="node" presStyleLbl="node1" presStyleIdx="0" presStyleCnt="4">
        <dgm:presLayoutVars>
          <dgm:bulletEnabled val="1"/>
        </dgm:presLayoutVars>
      </dgm:prSet>
      <dgm:spPr/>
    </dgm:pt>
    <dgm:pt modelId="{B3CAFC96-3702-405E-9308-1769878D5932}" type="pres">
      <dgm:prSet presAssocID="{0D1A123A-8AD2-4578-8C82-24FC222F6BBB}" presName="sibTrans" presStyleLbl="sibTrans2D1" presStyleIdx="0" presStyleCnt="3"/>
      <dgm:spPr/>
    </dgm:pt>
    <dgm:pt modelId="{AFA00314-3545-4DE9-AFF1-C665CF9E195E}" type="pres">
      <dgm:prSet presAssocID="{0D1A123A-8AD2-4578-8C82-24FC222F6BBB}" presName="connectorText" presStyleLbl="sibTrans2D1" presStyleIdx="0" presStyleCnt="3"/>
      <dgm:spPr/>
    </dgm:pt>
    <dgm:pt modelId="{6D246AF4-8175-4FFB-ACB9-9A3A19B09527}" type="pres">
      <dgm:prSet presAssocID="{29B49EEF-2AA6-4D94-9D02-51DE3D2DD2CE}" presName="node" presStyleLbl="node1" presStyleIdx="1" presStyleCnt="4">
        <dgm:presLayoutVars>
          <dgm:bulletEnabled val="1"/>
        </dgm:presLayoutVars>
      </dgm:prSet>
      <dgm:spPr/>
    </dgm:pt>
    <dgm:pt modelId="{0012D8CD-7544-45F3-8027-4B0ACE36C24B}" type="pres">
      <dgm:prSet presAssocID="{03FEB993-F8C3-449C-B9FF-6FCEE33D4A0A}" presName="sibTrans" presStyleLbl="sibTrans2D1" presStyleIdx="1" presStyleCnt="3"/>
      <dgm:spPr/>
    </dgm:pt>
    <dgm:pt modelId="{638D9169-5E79-4222-AAC4-7CC3EDD02C31}" type="pres">
      <dgm:prSet presAssocID="{03FEB993-F8C3-449C-B9FF-6FCEE33D4A0A}" presName="connectorText" presStyleLbl="sibTrans2D1" presStyleIdx="1" presStyleCnt="3"/>
      <dgm:spPr/>
    </dgm:pt>
    <dgm:pt modelId="{2B56BDCD-A0A6-40A6-99E1-849E3826F068}" type="pres">
      <dgm:prSet presAssocID="{8EB2457D-60F6-4AE2-9257-FD8D83046E34}" presName="node" presStyleLbl="node1" presStyleIdx="2" presStyleCnt="4">
        <dgm:presLayoutVars>
          <dgm:bulletEnabled val="1"/>
        </dgm:presLayoutVars>
      </dgm:prSet>
      <dgm:spPr/>
    </dgm:pt>
    <dgm:pt modelId="{4BD9B48D-3702-461B-B698-EDC3DCD8A169}" type="pres">
      <dgm:prSet presAssocID="{B31AE91D-18F9-489C-99E2-E5D4F993AFD2}" presName="sibTrans" presStyleLbl="sibTrans2D1" presStyleIdx="2" presStyleCnt="3"/>
      <dgm:spPr/>
    </dgm:pt>
    <dgm:pt modelId="{6F2C914E-68FC-4E92-9460-CE2DC0452242}" type="pres">
      <dgm:prSet presAssocID="{B31AE91D-18F9-489C-99E2-E5D4F993AFD2}" presName="connectorText" presStyleLbl="sibTrans2D1" presStyleIdx="2" presStyleCnt="3"/>
      <dgm:spPr/>
    </dgm:pt>
    <dgm:pt modelId="{73C6975F-6067-4838-86C8-D3DD52130AD4}" type="pres">
      <dgm:prSet presAssocID="{AF6D6D0B-ECFF-4149-A54B-FC3EB3626601}" presName="node" presStyleLbl="node1" presStyleIdx="3" presStyleCnt="4">
        <dgm:presLayoutVars>
          <dgm:bulletEnabled val="1"/>
        </dgm:presLayoutVars>
      </dgm:prSet>
      <dgm:spPr/>
    </dgm:pt>
  </dgm:ptLst>
  <dgm:cxnLst>
    <dgm:cxn modelId="{2846AD17-3540-4824-B6D1-EA802D2E90C0}" type="presOf" srcId="{0D1A123A-8AD2-4578-8C82-24FC222F6BBB}" destId="{AFA00314-3545-4DE9-AFF1-C665CF9E195E}" srcOrd="1" destOrd="0" presId="urn:microsoft.com/office/officeart/2005/8/layout/process1"/>
    <dgm:cxn modelId="{85EA5B38-FD7D-4B1D-931C-60A0097EF837}" type="presOf" srcId="{29B49EEF-2AA6-4D94-9D02-51DE3D2DD2CE}" destId="{6D246AF4-8175-4FFB-ACB9-9A3A19B09527}" srcOrd="0" destOrd="0" presId="urn:microsoft.com/office/officeart/2005/8/layout/process1"/>
    <dgm:cxn modelId="{6382C13F-72C2-4BFC-9863-9FCC8CBD807A}" type="presOf" srcId="{03FEB993-F8C3-449C-B9FF-6FCEE33D4A0A}" destId="{638D9169-5E79-4222-AAC4-7CC3EDD02C31}" srcOrd="1" destOrd="0" presId="urn:microsoft.com/office/officeart/2005/8/layout/process1"/>
    <dgm:cxn modelId="{B406485E-EBD6-41DC-B71B-2194FF643416}" type="presOf" srcId="{0D1A123A-8AD2-4578-8C82-24FC222F6BBB}" destId="{B3CAFC96-3702-405E-9308-1769878D5932}" srcOrd="0" destOrd="0" presId="urn:microsoft.com/office/officeart/2005/8/layout/process1"/>
    <dgm:cxn modelId="{6DCA9365-8793-49F2-ADAA-B033E882D2DF}" type="presOf" srcId="{B31AE91D-18F9-489C-99E2-E5D4F993AFD2}" destId="{6F2C914E-68FC-4E92-9460-CE2DC0452242}" srcOrd="1" destOrd="0" presId="urn:microsoft.com/office/officeart/2005/8/layout/process1"/>
    <dgm:cxn modelId="{FBCCB58A-C3FF-453D-920D-B34F01EB2944}" type="presOf" srcId="{6072389B-0C71-4379-A326-95FF1FBF13DB}" destId="{10FA3A81-04A2-4326-950F-C239B893F0B7}" srcOrd="0" destOrd="0" presId="urn:microsoft.com/office/officeart/2005/8/layout/process1"/>
    <dgm:cxn modelId="{5E3ED19B-56BB-416B-BB8D-A1441D5B2129}" srcId="{6072389B-0C71-4379-A326-95FF1FBF13DB}" destId="{28A70F19-3F2B-4BE8-B1C5-1C3C37D81E90}" srcOrd="0" destOrd="0" parTransId="{BE72735A-B032-43EB-B23F-C58E6F141B6F}" sibTransId="{0D1A123A-8AD2-4578-8C82-24FC222F6BBB}"/>
    <dgm:cxn modelId="{62062B9C-D8DD-4658-817B-71AD4AC66B3A}" type="presOf" srcId="{AF6D6D0B-ECFF-4149-A54B-FC3EB3626601}" destId="{73C6975F-6067-4838-86C8-D3DD52130AD4}" srcOrd="0" destOrd="0" presId="urn:microsoft.com/office/officeart/2005/8/layout/process1"/>
    <dgm:cxn modelId="{92A217B4-C796-4F39-91A3-B3F02217F87F}" type="presOf" srcId="{28A70F19-3F2B-4BE8-B1C5-1C3C37D81E90}" destId="{0FF2E5DD-7A45-4B5D-9348-28CCA0789442}" srcOrd="0" destOrd="0" presId="urn:microsoft.com/office/officeart/2005/8/layout/process1"/>
    <dgm:cxn modelId="{6A21C1BE-5D40-4F72-9F1F-06D106751739}" type="presOf" srcId="{03FEB993-F8C3-449C-B9FF-6FCEE33D4A0A}" destId="{0012D8CD-7544-45F3-8027-4B0ACE36C24B}" srcOrd="0" destOrd="0" presId="urn:microsoft.com/office/officeart/2005/8/layout/process1"/>
    <dgm:cxn modelId="{2EB957DA-C5E8-4EAB-A795-B55C95F9D521}" type="presOf" srcId="{B31AE91D-18F9-489C-99E2-E5D4F993AFD2}" destId="{4BD9B48D-3702-461B-B698-EDC3DCD8A169}" srcOrd="0" destOrd="0" presId="urn:microsoft.com/office/officeart/2005/8/layout/process1"/>
    <dgm:cxn modelId="{DC02ADDC-2F34-4EC6-96D3-FF91F2033ABA}" srcId="{6072389B-0C71-4379-A326-95FF1FBF13DB}" destId="{AF6D6D0B-ECFF-4149-A54B-FC3EB3626601}" srcOrd="3" destOrd="0" parTransId="{01AF0587-B364-4366-A7E4-BFCBCF104DD5}" sibTransId="{0638C234-96E5-45BC-BF4E-394F68D2C601}"/>
    <dgm:cxn modelId="{83C737EB-CF57-4A0C-8795-9E32151B77F0}" srcId="{6072389B-0C71-4379-A326-95FF1FBF13DB}" destId="{29B49EEF-2AA6-4D94-9D02-51DE3D2DD2CE}" srcOrd="1" destOrd="0" parTransId="{36F679B9-8B9F-44F1-A92D-968E571925AB}" sibTransId="{03FEB993-F8C3-449C-B9FF-6FCEE33D4A0A}"/>
    <dgm:cxn modelId="{044D6CEB-B5BC-49D1-8E37-D08C06A58B51}" srcId="{6072389B-0C71-4379-A326-95FF1FBF13DB}" destId="{8EB2457D-60F6-4AE2-9257-FD8D83046E34}" srcOrd="2" destOrd="0" parTransId="{A8D3E5C5-A85A-4FB7-BB97-F92F71DBD81E}" sibTransId="{B31AE91D-18F9-489C-99E2-E5D4F993AFD2}"/>
    <dgm:cxn modelId="{39BABCF5-E072-47F0-8274-5C88B674EC65}" type="presOf" srcId="{8EB2457D-60F6-4AE2-9257-FD8D83046E34}" destId="{2B56BDCD-A0A6-40A6-99E1-849E3826F068}" srcOrd="0" destOrd="0" presId="urn:microsoft.com/office/officeart/2005/8/layout/process1"/>
    <dgm:cxn modelId="{2777FA16-15E1-4450-B1BA-B66510299F0B}" type="presParOf" srcId="{10FA3A81-04A2-4326-950F-C239B893F0B7}" destId="{0FF2E5DD-7A45-4B5D-9348-28CCA0789442}" srcOrd="0" destOrd="0" presId="urn:microsoft.com/office/officeart/2005/8/layout/process1"/>
    <dgm:cxn modelId="{C3DE5BD8-36D3-4286-957C-A8270877F48B}" type="presParOf" srcId="{10FA3A81-04A2-4326-950F-C239B893F0B7}" destId="{B3CAFC96-3702-405E-9308-1769878D5932}" srcOrd="1" destOrd="0" presId="urn:microsoft.com/office/officeart/2005/8/layout/process1"/>
    <dgm:cxn modelId="{D7C9E28D-8E9C-448E-9FBE-A9447B646943}" type="presParOf" srcId="{B3CAFC96-3702-405E-9308-1769878D5932}" destId="{AFA00314-3545-4DE9-AFF1-C665CF9E195E}" srcOrd="0" destOrd="0" presId="urn:microsoft.com/office/officeart/2005/8/layout/process1"/>
    <dgm:cxn modelId="{C3229481-8A0A-45FD-A393-92772228DBB4}" type="presParOf" srcId="{10FA3A81-04A2-4326-950F-C239B893F0B7}" destId="{6D246AF4-8175-4FFB-ACB9-9A3A19B09527}" srcOrd="2" destOrd="0" presId="urn:microsoft.com/office/officeart/2005/8/layout/process1"/>
    <dgm:cxn modelId="{B81BBF7A-2037-4A04-BC2C-C310682DD043}" type="presParOf" srcId="{10FA3A81-04A2-4326-950F-C239B893F0B7}" destId="{0012D8CD-7544-45F3-8027-4B0ACE36C24B}" srcOrd="3" destOrd="0" presId="urn:microsoft.com/office/officeart/2005/8/layout/process1"/>
    <dgm:cxn modelId="{30BD557B-7E1A-44E9-9139-DC5D6E1CB6D5}" type="presParOf" srcId="{0012D8CD-7544-45F3-8027-4B0ACE36C24B}" destId="{638D9169-5E79-4222-AAC4-7CC3EDD02C31}" srcOrd="0" destOrd="0" presId="urn:microsoft.com/office/officeart/2005/8/layout/process1"/>
    <dgm:cxn modelId="{AA541078-F0C5-4DD4-8F00-183570242B79}" type="presParOf" srcId="{10FA3A81-04A2-4326-950F-C239B893F0B7}" destId="{2B56BDCD-A0A6-40A6-99E1-849E3826F068}" srcOrd="4" destOrd="0" presId="urn:microsoft.com/office/officeart/2005/8/layout/process1"/>
    <dgm:cxn modelId="{143843B2-D49E-46F5-9CC8-69502511CCC9}" type="presParOf" srcId="{10FA3A81-04A2-4326-950F-C239B893F0B7}" destId="{4BD9B48D-3702-461B-B698-EDC3DCD8A169}" srcOrd="5" destOrd="0" presId="urn:microsoft.com/office/officeart/2005/8/layout/process1"/>
    <dgm:cxn modelId="{E76B7F08-7A87-44A2-BF81-E393EAD8C546}" type="presParOf" srcId="{4BD9B48D-3702-461B-B698-EDC3DCD8A169}" destId="{6F2C914E-68FC-4E92-9460-CE2DC0452242}" srcOrd="0" destOrd="0" presId="urn:microsoft.com/office/officeart/2005/8/layout/process1"/>
    <dgm:cxn modelId="{8C6E6E3F-F74F-4997-8105-D1478D828792}" type="presParOf" srcId="{10FA3A81-04A2-4326-950F-C239B893F0B7}" destId="{73C6975F-6067-4838-86C8-D3DD52130AD4}"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CD3C1A-FAF6-4CA1-B15F-D83AF2390E05}">
      <dsp:nvSpPr>
        <dsp:cNvPr id="0" name=""/>
        <dsp:cNvSpPr/>
      </dsp:nvSpPr>
      <dsp:spPr>
        <a:xfrm>
          <a:off x="0" y="646898"/>
          <a:ext cx="2003600" cy="206513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u="sng" kern="1200" dirty="0"/>
            <a:t>Our Vision</a:t>
          </a:r>
        </a:p>
        <a:p>
          <a:pPr marL="0" lvl="0" indent="0" algn="ctr" defTabSz="533400">
            <a:lnSpc>
              <a:spcPct val="90000"/>
            </a:lnSpc>
            <a:spcBef>
              <a:spcPct val="0"/>
            </a:spcBef>
            <a:spcAft>
              <a:spcPct val="35000"/>
            </a:spcAft>
            <a:buNone/>
          </a:pPr>
          <a:r>
            <a:rPr lang="en-GB" sz="1200" kern="1200" dirty="0"/>
            <a:t>Supporting colleagues to make the best use of every precious organ offered, to achieve maximum positive impact on patients.</a:t>
          </a:r>
        </a:p>
      </dsp:txBody>
      <dsp:txXfrm>
        <a:off x="0" y="646898"/>
        <a:ext cx="2003600" cy="20651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74BBD5-A438-438E-A4FD-A55FDE9A3D57}">
      <dsp:nvSpPr>
        <dsp:cNvPr id="0" name=""/>
        <dsp:cNvSpPr/>
      </dsp:nvSpPr>
      <dsp:spPr>
        <a:xfrm>
          <a:off x="785280" y="1025"/>
          <a:ext cx="1882266" cy="112935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Lead and Local CLU feedback, via a bi-annual survey</a:t>
          </a:r>
        </a:p>
      </dsp:txBody>
      <dsp:txXfrm>
        <a:off x="785280" y="1025"/>
        <a:ext cx="1882266" cy="1129359"/>
      </dsp:txXfrm>
    </dsp:sp>
    <dsp:sp modelId="{8F08D1CF-05BB-405F-B455-D3EAD4278EB7}">
      <dsp:nvSpPr>
        <dsp:cNvPr id="0" name=""/>
        <dsp:cNvSpPr/>
      </dsp:nvSpPr>
      <dsp:spPr>
        <a:xfrm>
          <a:off x="2855773" y="1025"/>
          <a:ext cx="1882266" cy="1129359"/>
        </a:xfrm>
        <a:prstGeom prst="rect">
          <a:avLst/>
        </a:prstGeom>
        <a:solidFill>
          <a:schemeClr val="accent4">
            <a:hueOff val="-1291349"/>
            <a:satOff val="0"/>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Number of ‘missed opportunities’ recognised within the Offer Review Scheme, and emerging themes</a:t>
          </a:r>
        </a:p>
      </dsp:txBody>
      <dsp:txXfrm>
        <a:off x="2855773" y="1025"/>
        <a:ext cx="1882266" cy="1129359"/>
      </dsp:txXfrm>
    </dsp:sp>
    <dsp:sp modelId="{F0031D28-1C2E-4828-8035-D889DDE5B606}">
      <dsp:nvSpPr>
        <dsp:cNvPr id="0" name=""/>
        <dsp:cNvSpPr/>
      </dsp:nvSpPr>
      <dsp:spPr>
        <a:xfrm>
          <a:off x="4926266" y="1025"/>
          <a:ext cx="1882266" cy="1129359"/>
        </a:xfrm>
        <a:prstGeom prst="rect">
          <a:avLst/>
        </a:prstGeom>
        <a:solidFill>
          <a:schemeClr val="accent4">
            <a:hueOff val="-2582698"/>
            <a:satOff val="0"/>
            <a:lumOff val="11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 reduction in the number of non-clinical organ offer declines</a:t>
          </a:r>
        </a:p>
      </dsp:txBody>
      <dsp:txXfrm>
        <a:off x="4926266" y="1025"/>
        <a:ext cx="1882266" cy="1129359"/>
      </dsp:txXfrm>
    </dsp:sp>
    <dsp:sp modelId="{E57AE3CE-6A3C-4816-A2B1-DBAC93856C30}">
      <dsp:nvSpPr>
        <dsp:cNvPr id="0" name=""/>
        <dsp:cNvSpPr/>
      </dsp:nvSpPr>
      <dsp:spPr>
        <a:xfrm>
          <a:off x="6996759" y="1025"/>
          <a:ext cx="1882266" cy="1129359"/>
        </a:xfrm>
        <a:prstGeom prst="rect">
          <a:avLst/>
        </a:prstGeom>
        <a:solidFill>
          <a:schemeClr val="accent4">
            <a:hueOff val="-3874047"/>
            <a:satOff val="0"/>
            <a:lumOff val="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Education events and feedback</a:t>
          </a:r>
        </a:p>
      </dsp:txBody>
      <dsp:txXfrm>
        <a:off x="6996759" y="1025"/>
        <a:ext cx="1882266" cy="1129359"/>
      </dsp:txXfrm>
    </dsp:sp>
    <dsp:sp modelId="{693B868C-F95E-467E-95B4-219756647539}">
      <dsp:nvSpPr>
        <dsp:cNvPr id="0" name=""/>
        <dsp:cNvSpPr/>
      </dsp:nvSpPr>
      <dsp:spPr>
        <a:xfrm>
          <a:off x="9067253" y="1025"/>
          <a:ext cx="1882266" cy="1129359"/>
        </a:xfrm>
        <a:prstGeom prst="rect">
          <a:avLst/>
        </a:prstGeom>
        <a:solidFill>
          <a:schemeClr val="accent4">
            <a:hueOff val="-5165396"/>
            <a:satOff val="0"/>
            <a:lumOff val="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An increase in overall organ utilisation rates (we are one of many contributing schemes)</a:t>
          </a:r>
        </a:p>
      </dsp:txBody>
      <dsp:txXfrm>
        <a:off x="9067253" y="1025"/>
        <a:ext cx="1882266" cy="1129359"/>
      </dsp:txXfrm>
    </dsp:sp>
    <dsp:sp modelId="{C26E153C-21C6-474F-855A-C241D00C53F7}">
      <dsp:nvSpPr>
        <dsp:cNvPr id="0" name=""/>
        <dsp:cNvSpPr/>
      </dsp:nvSpPr>
      <dsp:spPr>
        <a:xfrm>
          <a:off x="3891020" y="1318612"/>
          <a:ext cx="1882266" cy="1129359"/>
        </a:xfrm>
        <a:prstGeom prst="rect">
          <a:avLst/>
        </a:prstGeom>
        <a:solidFill>
          <a:schemeClr val="accent4">
            <a:hueOff val="-6456744"/>
            <a:satOff val="0"/>
            <a:lumOff val="2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The number of Local CLU projects in progress and implemented, positively impacting OU at a local or regional level</a:t>
          </a:r>
        </a:p>
      </dsp:txBody>
      <dsp:txXfrm>
        <a:off x="3891020" y="1318612"/>
        <a:ext cx="1882266" cy="1129359"/>
      </dsp:txXfrm>
    </dsp:sp>
    <dsp:sp modelId="{8E544ABA-7C30-4EA1-ADD3-C52B56F5CD29}">
      <dsp:nvSpPr>
        <dsp:cNvPr id="0" name=""/>
        <dsp:cNvSpPr/>
      </dsp:nvSpPr>
      <dsp:spPr>
        <a:xfrm>
          <a:off x="5961513" y="1318612"/>
          <a:ext cx="1882266" cy="1129359"/>
        </a:xfrm>
        <a:prstGeom prst="rect">
          <a:avLst/>
        </a:prstGeom>
        <a:solidFill>
          <a:schemeClr val="accent4">
            <a:hueOff val="-7748093"/>
            <a:satOff val="0"/>
            <a:lumOff val="35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Attendance at (Lead and Local) CLU Community meetings</a:t>
          </a:r>
        </a:p>
      </dsp:txBody>
      <dsp:txXfrm>
        <a:off x="5961513" y="1318612"/>
        <a:ext cx="1882266" cy="11293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C4321-501C-46DF-B645-E296B74B0D0E}">
      <dsp:nvSpPr>
        <dsp:cNvPr id="0" name=""/>
        <dsp:cNvSpPr/>
      </dsp:nvSpPr>
      <dsp:spPr>
        <a:xfrm>
          <a:off x="1372" y="477305"/>
          <a:ext cx="1729581" cy="10377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Frequency of meetings</a:t>
          </a:r>
        </a:p>
      </dsp:txBody>
      <dsp:txXfrm>
        <a:off x="1372" y="477305"/>
        <a:ext cx="1729581" cy="1037748"/>
      </dsp:txXfrm>
    </dsp:sp>
    <dsp:sp modelId="{0E2053C9-D912-48C3-8F3F-4D192BD63C47}">
      <dsp:nvSpPr>
        <dsp:cNvPr id="0" name=""/>
        <dsp:cNvSpPr/>
      </dsp:nvSpPr>
      <dsp:spPr>
        <a:xfrm>
          <a:off x="1903911" y="477305"/>
          <a:ext cx="1729581" cy="10377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Attendees</a:t>
          </a:r>
        </a:p>
      </dsp:txBody>
      <dsp:txXfrm>
        <a:off x="1903911" y="477305"/>
        <a:ext cx="1729581" cy="1037748"/>
      </dsp:txXfrm>
    </dsp:sp>
    <dsp:sp modelId="{FC9E1A2A-9906-4A89-8B2E-C3AF6057826B}">
      <dsp:nvSpPr>
        <dsp:cNvPr id="0" name=""/>
        <dsp:cNvSpPr/>
      </dsp:nvSpPr>
      <dsp:spPr>
        <a:xfrm>
          <a:off x="3806450" y="477305"/>
          <a:ext cx="1729581" cy="10377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The criteria for case review</a:t>
          </a:r>
        </a:p>
      </dsp:txBody>
      <dsp:txXfrm>
        <a:off x="3806450" y="477305"/>
        <a:ext cx="1729581" cy="1037748"/>
      </dsp:txXfrm>
    </dsp:sp>
    <dsp:sp modelId="{D9291C13-EA49-4240-9414-34F5256256C7}">
      <dsp:nvSpPr>
        <dsp:cNvPr id="0" name=""/>
        <dsp:cNvSpPr/>
      </dsp:nvSpPr>
      <dsp:spPr>
        <a:xfrm>
          <a:off x="5708990" y="477305"/>
          <a:ext cx="1729581" cy="10377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Outcome data review</a:t>
          </a:r>
        </a:p>
      </dsp:txBody>
      <dsp:txXfrm>
        <a:off x="5708990" y="477305"/>
        <a:ext cx="1729581" cy="1037748"/>
      </dsp:txXfrm>
    </dsp:sp>
    <dsp:sp modelId="{7AF73989-BBE7-422F-B229-B55A53BFCF26}">
      <dsp:nvSpPr>
        <dsp:cNvPr id="0" name=""/>
        <dsp:cNvSpPr/>
      </dsp:nvSpPr>
      <dsp:spPr>
        <a:xfrm>
          <a:off x="7611529" y="477305"/>
          <a:ext cx="1729581" cy="10377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Minimum recommended dataset</a:t>
          </a:r>
        </a:p>
      </dsp:txBody>
      <dsp:txXfrm>
        <a:off x="7611529" y="477305"/>
        <a:ext cx="1729581" cy="1037748"/>
      </dsp:txXfrm>
    </dsp:sp>
    <dsp:sp modelId="{6E2A094B-A9EC-4378-A444-815620B2C907}">
      <dsp:nvSpPr>
        <dsp:cNvPr id="0" name=""/>
        <dsp:cNvSpPr/>
      </dsp:nvSpPr>
      <dsp:spPr>
        <a:xfrm>
          <a:off x="9514068" y="477305"/>
          <a:ext cx="1729581" cy="10377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Processes related to learnings and action points</a:t>
          </a:r>
        </a:p>
      </dsp:txBody>
      <dsp:txXfrm>
        <a:off x="9514068" y="477305"/>
        <a:ext cx="1729581" cy="10377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F2E5DD-7A45-4B5D-9348-28CCA0789442}">
      <dsp:nvSpPr>
        <dsp:cNvPr id="0" name=""/>
        <dsp:cNvSpPr/>
      </dsp:nvSpPr>
      <dsp:spPr>
        <a:xfrm>
          <a:off x="4463" y="1720021"/>
          <a:ext cx="1951758" cy="17954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Local CLUs decide on which project to pursue </a:t>
          </a:r>
        </a:p>
      </dsp:txBody>
      <dsp:txXfrm>
        <a:off x="57050" y="1772608"/>
        <a:ext cx="1846584" cy="1690291"/>
      </dsp:txXfrm>
    </dsp:sp>
    <dsp:sp modelId="{B3CAFC96-3702-405E-9308-1769878D5932}">
      <dsp:nvSpPr>
        <dsp:cNvPr id="0" name=""/>
        <dsp:cNvSpPr/>
      </dsp:nvSpPr>
      <dsp:spPr>
        <a:xfrm>
          <a:off x="2151398" y="2375736"/>
          <a:ext cx="413772" cy="4840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GB" sz="2200" kern="1200"/>
        </a:p>
      </dsp:txBody>
      <dsp:txXfrm>
        <a:off x="2151398" y="2472543"/>
        <a:ext cx="289640" cy="290422"/>
      </dsp:txXfrm>
    </dsp:sp>
    <dsp:sp modelId="{6D246AF4-8175-4FFB-ACB9-9A3A19B09527}">
      <dsp:nvSpPr>
        <dsp:cNvPr id="0" name=""/>
        <dsp:cNvSpPr/>
      </dsp:nvSpPr>
      <dsp:spPr>
        <a:xfrm>
          <a:off x="2736925" y="1720021"/>
          <a:ext cx="1951758" cy="17954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Project discussed at CLU Community call or with OL CLU</a:t>
          </a:r>
        </a:p>
      </dsp:txBody>
      <dsp:txXfrm>
        <a:off x="2789512" y="1772608"/>
        <a:ext cx="1846584" cy="1690291"/>
      </dsp:txXfrm>
    </dsp:sp>
    <dsp:sp modelId="{0012D8CD-7544-45F3-8027-4B0ACE36C24B}">
      <dsp:nvSpPr>
        <dsp:cNvPr id="0" name=""/>
        <dsp:cNvSpPr/>
      </dsp:nvSpPr>
      <dsp:spPr>
        <a:xfrm>
          <a:off x="4883859" y="2375736"/>
          <a:ext cx="413772" cy="4840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GB" sz="2200" kern="1200"/>
        </a:p>
      </dsp:txBody>
      <dsp:txXfrm>
        <a:off x="4883859" y="2472543"/>
        <a:ext cx="289640" cy="290422"/>
      </dsp:txXfrm>
    </dsp:sp>
    <dsp:sp modelId="{2B56BDCD-A0A6-40A6-99E1-849E3826F068}">
      <dsp:nvSpPr>
        <dsp:cNvPr id="0" name=""/>
        <dsp:cNvSpPr/>
      </dsp:nvSpPr>
      <dsp:spPr>
        <a:xfrm>
          <a:off x="5469387" y="1720021"/>
          <a:ext cx="1951758" cy="17954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Local CLU project registered via CLU project form (next slide)</a:t>
          </a:r>
        </a:p>
      </dsp:txBody>
      <dsp:txXfrm>
        <a:off x="5521974" y="1772608"/>
        <a:ext cx="1846584" cy="1690291"/>
      </dsp:txXfrm>
    </dsp:sp>
    <dsp:sp modelId="{4BD9B48D-3702-461B-B698-EDC3DCD8A169}">
      <dsp:nvSpPr>
        <dsp:cNvPr id="0" name=""/>
        <dsp:cNvSpPr/>
      </dsp:nvSpPr>
      <dsp:spPr>
        <a:xfrm>
          <a:off x="7616321" y="2375736"/>
          <a:ext cx="413772" cy="4840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GB" sz="2200" kern="1200"/>
        </a:p>
      </dsp:txBody>
      <dsp:txXfrm>
        <a:off x="7616321" y="2472543"/>
        <a:ext cx="289640" cy="290422"/>
      </dsp:txXfrm>
    </dsp:sp>
    <dsp:sp modelId="{73C6975F-6067-4838-86C8-D3DD52130AD4}">
      <dsp:nvSpPr>
        <dsp:cNvPr id="0" name=""/>
        <dsp:cNvSpPr/>
      </dsp:nvSpPr>
      <dsp:spPr>
        <a:xfrm>
          <a:off x="8201848" y="1720021"/>
          <a:ext cx="1951758" cy="17954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OUDT keep a record of CLU projects in flight</a:t>
          </a:r>
        </a:p>
      </dsp:txBody>
      <dsp:txXfrm>
        <a:off x="8254435" y="1772608"/>
        <a:ext cx="1846584" cy="169029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3CB1F7-9EDB-4737-9DE0-2494018ADF1B}" type="datetimeFigureOut">
              <a:rPr lang="en-GB" smtClean="0"/>
              <a:t>24/06/2025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3ABC8C-767C-4E52-B580-671B01D596D2}" type="slidenum">
              <a:rPr lang="en-GB" smtClean="0"/>
              <a:t>‹#›</a:t>
            </a:fld>
            <a:endParaRPr lang="en-GB"/>
          </a:p>
        </p:txBody>
      </p:sp>
    </p:spTree>
    <p:extLst>
      <p:ext uri="{BB962C8B-B14F-4D97-AF65-F5344CB8AC3E}">
        <p14:creationId xmlns:p14="http://schemas.microsoft.com/office/powerpoint/2010/main" val="2552294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3ABC8C-767C-4E52-B580-671B01D596D2}" type="slidenum">
              <a:rPr lang="en-GB" smtClean="0"/>
              <a:t>7</a:t>
            </a:fld>
            <a:endParaRPr lang="en-GB"/>
          </a:p>
        </p:txBody>
      </p:sp>
    </p:spTree>
    <p:extLst>
      <p:ext uri="{BB962C8B-B14F-4D97-AF65-F5344CB8AC3E}">
        <p14:creationId xmlns:p14="http://schemas.microsoft.com/office/powerpoint/2010/main" val="761044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7E679-5A15-D2F1-31B0-CF4FCF307D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56C8B-DC55-FB06-2FCA-9E7ED49850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F48A74-C365-7633-E6E1-DBA585E68B5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456D91A-06D4-08FC-192F-3EC32168DD23}"/>
              </a:ext>
            </a:extLst>
          </p:cNvPr>
          <p:cNvSpPr>
            <a:spLocks noGrp="1"/>
          </p:cNvSpPr>
          <p:nvPr>
            <p:ph type="sldNum" sz="quarter" idx="5"/>
          </p:nvPr>
        </p:nvSpPr>
        <p:spPr/>
        <p:txBody>
          <a:bodyPr/>
          <a:lstStyle/>
          <a:p>
            <a:fld id="{693ABC8C-767C-4E52-B580-671B01D596D2}" type="slidenum">
              <a:rPr lang="en-GB" smtClean="0"/>
              <a:t>17</a:t>
            </a:fld>
            <a:endParaRPr lang="en-GB"/>
          </a:p>
        </p:txBody>
      </p:sp>
    </p:spTree>
    <p:extLst>
      <p:ext uri="{BB962C8B-B14F-4D97-AF65-F5344CB8AC3E}">
        <p14:creationId xmlns:p14="http://schemas.microsoft.com/office/powerpoint/2010/main" val="3896154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3D4A53AB-0EE6-4504-BF6B-DF899B4124C7}"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12989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2E649F8-0B5C-4CF6-B94F-5351A7394722}" type="slidenum">
              <a:rPr lang="en-GB" smtClean="0"/>
              <a:t>22</a:t>
            </a:fld>
            <a:endParaRPr lang="en-GB"/>
          </a:p>
        </p:txBody>
      </p:sp>
    </p:spTree>
    <p:extLst>
      <p:ext uri="{BB962C8B-B14F-4D97-AF65-F5344CB8AC3E}">
        <p14:creationId xmlns:p14="http://schemas.microsoft.com/office/powerpoint/2010/main" val="4045787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E53B3-E248-0D91-E9F9-F5331F1EA0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124E8A-BFB3-16C7-07DE-C6F9860EB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938733-918C-F868-BA62-429F268F61F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F3E84C3-C686-F32C-CD72-AEA047358B49}"/>
              </a:ext>
            </a:extLst>
          </p:cNvPr>
          <p:cNvSpPr>
            <a:spLocks noGrp="1"/>
          </p:cNvSpPr>
          <p:nvPr>
            <p:ph type="sldNum" sz="quarter" idx="5"/>
          </p:nvPr>
        </p:nvSpPr>
        <p:spPr/>
        <p:txBody>
          <a:bodyPr/>
          <a:lstStyle/>
          <a:p>
            <a:fld id="{12E649F8-0B5C-4CF6-B94F-5351A7394722}" type="slidenum">
              <a:rPr lang="en-GB" smtClean="0"/>
              <a:t>23</a:t>
            </a:fld>
            <a:endParaRPr lang="en-GB"/>
          </a:p>
        </p:txBody>
      </p:sp>
    </p:spTree>
    <p:extLst>
      <p:ext uri="{BB962C8B-B14F-4D97-AF65-F5344CB8AC3E}">
        <p14:creationId xmlns:p14="http://schemas.microsoft.com/office/powerpoint/2010/main" val="9026558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_0000_NHSBT_Ribbon_NHS_Blue_RGB_WhiteAbv_DRAFT.png">
            <a:extLst>
              <a:ext uri="{FF2B5EF4-FFF2-40B4-BE49-F238E27FC236}">
                <a16:creationId xmlns:a16="http://schemas.microsoft.com/office/drawing/2014/main" id="{97F61FC8-CABD-4B90-BE21-AEFF3CFF0494}"/>
              </a:ext>
            </a:extLst>
          </p:cNvPr>
          <p:cNvPicPr>
            <a:picLocks noChangeAspect="1"/>
          </p:cNvPicPr>
          <p:nvPr/>
        </p:nvPicPr>
        <p:blipFill>
          <a:blip r:embed="rId2" cstate="print">
            <a:extLst>
              <a:ext uri="{28A0092B-C50C-407E-A947-70E740481C1C}">
                <a14:useLocalDpi xmlns:a14="http://schemas.microsoft.com/office/drawing/2010/main" val="0"/>
              </a:ext>
            </a:extLst>
          </a:blip>
          <a:srcRect l="2162" t="9860" r="3767"/>
          <a:stretch>
            <a:fillRect/>
          </a:stretch>
        </p:blipFill>
        <p:spPr bwMode="auto">
          <a:xfrm>
            <a:off x="0" y="3"/>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2" descr="CEQ">
            <a:extLst>
              <a:ext uri="{FF2B5EF4-FFF2-40B4-BE49-F238E27FC236}">
                <a16:creationId xmlns:a16="http://schemas.microsoft.com/office/drawing/2014/main" id="{65CB50B7-6B4D-4ECD-AB7C-0C06F363DDB0}"/>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446104" y="6111872"/>
            <a:ext cx="340804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NHSBloodandTransplantR1RGB">
            <a:extLst>
              <a:ext uri="{FF2B5EF4-FFF2-40B4-BE49-F238E27FC236}">
                <a16:creationId xmlns:a16="http://schemas.microsoft.com/office/drawing/2014/main" id="{555FFF6A-FAF5-41CA-98CD-A0BC63B660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05667" y="365128"/>
            <a:ext cx="3088917" cy="83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96900" y="3426291"/>
            <a:ext cx="9610702" cy="840293"/>
          </a:xfrm>
        </p:spPr>
        <p:txBody>
          <a:bodyPr/>
          <a:lstStyle>
            <a:lvl1pPr>
              <a:defRPr sz="4063"/>
            </a:lvl1pPr>
          </a:lstStyle>
          <a:p>
            <a:r>
              <a:rPr lang="en-US"/>
              <a:t>Click to edit Master title style</a:t>
            </a:r>
            <a:endParaRPr lang="en-GB"/>
          </a:p>
        </p:txBody>
      </p:sp>
      <p:sp>
        <p:nvSpPr>
          <p:cNvPr id="3" name="Subtitle 2"/>
          <p:cNvSpPr>
            <a:spLocks noGrp="1"/>
          </p:cNvSpPr>
          <p:nvPr>
            <p:ph type="subTitle" idx="1"/>
          </p:nvPr>
        </p:nvSpPr>
        <p:spPr>
          <a:xfrm>
            <a:off x="608258" y="4385254"/>
            <a:ext cx="8534400" cy="690362"/>
          </a:xfrm>
        </p:spPr>
        <p:txBody>
          <a:bodyPr/>
          <a:lstStyle>
            <a:lvl1pPr marL="0" indent="0" algn="l">
              <a:buNone/>
              <a:defRPr sz="2844">
                <a:solidFill>
                  <a:srgbClr val="0091C9"/>
                </a:solidFill>
              </a:defRPr>
            </a:lvl1pPr>
            <a:lvl2pPr marL="371475" indent="0" algn="ctr">
              <a:buNone/>
              <a:defRPr>
                <a:solidFill>
                  <a:schemeClr val="tx1">
                    <a:tint val="75000"/>
                  </a:schemeClr>
                </a:solidFill>
              </a:defRPr>
            </a:lvl2pPr>
            <a:lvl3pPr marL="742950" indent="0" algn="ctr">
              <a:buNone/>
              <a:defRPr>
                <a:solidFill>
                  <a:schemeClr val="tx1">
                    <a:tint val="75000"/>
                  </a:schemeClr>
                </a:solidFill>
              </a:defRPr>
            </a:lvl3pPr>
            <a:lvl4pPr marL="1114425" indent="0" algn="ctr">
              <a:buNone/>
              <a:defRPr>
                <a:solidFill>
                  <a:schemeClr val="tx1">
                    <a:tint val="75000"/>
                  </a:schemeClr>
                </a:solidFill>
              </a:defRPr>
            </a:lvl4pPr>
            <a:lvl5pPr marL="1485900" indent="0" algn="ctr">
              <a:buNone/>
              <a:defRPr>
                <a:solidFill>
                  <a:schemeClr val="tx1">
                    <a:tint val="75000"/>
                  </a:schemeClr>
                </a:solidFill>
              </a:defRPr>
            </a:lvl5pPr>
            <a:lvl6pPr marL="1857375" indent="0" algn="ctr">
              <a:buNone/>
              <a:defRPr>
                <a:solidFill>
                  <a:schemeClr val="tx1">
                    <a:tint val="75000"/>
                  </a:schemeClr>
                </a:solidFill>
              </a:defRPr>
            </a:lvl6pPr>
            <a:lvl7pPr marL="2228850" indent="0" algn="ctr">
              <a:buNone/>
              <a:defRPr>
                <a:solidFill>
                  <a:schemeClr val="tx1">
                    <a:tint val="75000"/>
                  </a:schemeClr>
                </a:solidFill>
              </a:defRPr>
            </a:lvl7pPr>
            <a:lvl8pPr marL="2600325" indent="0" algn="ctr">
              <a:buNone/>
              <a:defRPr>
                <a:solidFill>
                  <a:schemeClr val="tx1">
                    <a:tint val="75000"/>
                  </a:schemeClr>
                </a:solidFill>
              </a:defRPr>
            </a:lvl8pPr>
            <a:lvl9pPr marL="29718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989030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_ No graphic">
    <p:spTree>
      <p:nvGrpSpPr>
        <p:cNvPr id="1" name=""/>
        <p:cNvGrpSpPr/>
        <p:nvPr/>
      </p:nvGrpSpPr>
      <p:grpSpPr>
        <a:xfrm>
          <a:off x="0" y="0"/>
          <a:ext cx="0" cy="0"/>
          <a:chOff x="0" y="0"/>
          <a:chExt cx="0" cy="0"/>
        </a:xfrm>
      </p:grpSpPr>
      <p:pic>
        <p:nvPicPr>
          <p:cNvPr id="4" name="Picture 5" descr="_0000_NHSBT_Ribbon_NHS_Blue_RGB_WhiteAbv_DRAFT.png">
            <a:extLst>
              <a:ext uri="{FF2B5EF4-FFF2-40B4-BE49-F238E27FC236}">
                <a16:creationId xmlns:a16="http://schemas.microsoft.com/office/drawing/2014/main" id="{C2BD1F3C-B558-4A0D-B1D7-11F21195F72B}"/>
              </a:ext>
            </a:extLst>
          </p:cNvPr>
          <p:cNvPicPr>
            <a:picLocks noChangeAspect="1"/>
          </p:cNvPicPr>
          <p:nvPr/>
        </p:nvPicPr>
        <p:blipFill>
          <a:blip r:embed="rId2" cstate="print">
            <a:extLst>
              <a:ext uri="{28A0092B-C50C-407E-A947-70E740481C1C}">
                <a14:useLocalDpi xmlns:a14="http://schemas.microsoft.com/office/drawing/2010/main" val="0"/>
              </a:ext>
            </a:extLst>
          </a:blip>
          <a:srcRect l="2162" t="9860" r="3767"/>
          <a:stretch>
            <a:fillRect/>
          </a:stretch>
        </p:blipFill>
        <p:spPr bwMode="auto">
          <a:xfrm>
            <a:off x="0" y="4321178"/>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6" name="Picture 5">
            <a:extLst>
              <a:ext uri="{FF2B5EF4-FFF2-40B4-BE49-F238E27FC236}">
                <a16:creationId xmlns:a16="http://schemas.microsoft.com/office/drawing/2014/main" id="{82B4902C-865B-744D-B89E-4BECA6FDB1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4468" y="172126"/>
            <a:ext cx="2122553" cy="592941"/>
          </a:xfrm>
          <a:prstGeom prst="rect">
            <a:avLst/>
          </a:prstGeom>
        </p:spPr>
      </p:pic>
    </p:spTree>
    <p:extLst>
      <p:ext uri="{BB962C8B-B14F-4D97-AF65-F5344CB8AC3E}">
        <p14:creationId xmlns:p14="http://schemas.microsoft.com/office/powerpoint/2010/main" val="2087585718"/>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lternative title slide">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45B79144-7316-4DA3-9C80-B7A28E8B5643}"/>
              </a:ext>
            </a:extLst>
          </p:cNvPr>
          <p:cNvSpPr/>
          <p:nvPr/>
        </p:nvSpPr>
        <p:spPr>
          <a:xfrm>
            <a:off x="-6350" y="-9525"/>
            <a:ext cx="12213168" cy="2019300"/>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0577" h="2019721">
                <a:moveTo>
                  <a:pt x="0" y="1739204"/>
                </a:moveTo>
                <a:lnTo>
                  <a:pt x="1208829" y="1479089"/>
                </a:lnTo>
                <a:lnTo>
                  <a:pt x="2035117" y="1433186"/>
                </a:lnTo>
                <a:lnTo>
                  <a:pt x="2733892" y="1448487"/>
                </a:lnTo>
                <a:lnTo>
                  <a:pt x="4182446" y="1729004"/>
                </a:lnTo>
                <a:lnTo>
                  <a:pt x="5253561" y="1973818"/>
                </a:lnTo>
                <a:lnTo>
                  <a:pt x="7084656" y="2019721"/>
                </a:lnTo>
                <a:lnTo>
                  <a:pt x="8885148" y="1764706"/>
                </a:lnTo>
                <a:lnTo>
                  <a:pt x="9155476" y="1606596"/>
                </a:lnTo>
                <a:cubicBezTo>
                  <a:pt x="9158026" y="803298"/>
                  <a:pt x="9158026" y="803298"/>
                  <a:pt x="9160577" y="0"/>
                </a:cubicBezTo>
                <a:lnTo>
                  <a:pt x="0" y="2627"/>
                </a:lnTo>
                <a:lnTo>
                  <a:pt x="0" y="1739204"/>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463"/>
          </a:p>
        </p:txBody>
      </p:sp>
      <p:pic>
        <p:nvPicPr>
          <p:cNvPr id="5" name="Picture 7" descr="_0000_NHSBT_Ribbon_NHS_Blue_RGB_WhiteAbv_DRAFT.png">
            <a:extLst>
              <a:ext uri="{FF2B5EF4-FFF2-40B4-BE49-F238E27FC236}">
                <a16:creationId xmlns:a16="http://schemas.microsoft.com/office/drawing/2014/main" id="{97BC4CE8-5634-4EBF-8F94-FDC1D30A8D8B}"/>
              </a:ext>
            </a:extLst>
          </p:cNvPr>
          <p:cNvPicPr>
            <a:picLocks noChangeAspect="1"/>
          </p:cNvPicPr>
          <p:nvPr/>
        </p:nvPicPr>
        <p:blipFill>
          <a:blip r:embed="rId2" cstate="print">
            <a:extLst>
              <a:ext uri="{28A0092B-C50C-407E-A947-70E740481C1C}">
                <a14:useLocalDpi xmlns:a14="http://schemas.microsoft.com/office/drawing/2010/main" val="0"/>
              </a:ext>
            </a:extLst>
          </a:blip>
          <a:srcRect l="2110" t="9514" r="3648"/>
          <a:stretch>
            <a:fillRect/>
          </a:stretch>
        </p:blipFill>
        <p:spPr bwMode="auto">
          <a:xfrm>
            <a:off x="-6350" y="-9525"/>
            <a:ext cx="12213168"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descr="CEQ">
            <a:extLst>
              <a:ext uri="{FF2B5EF4-FFF2-40B4-BE49-F238E27FC236}">
                <a16:creationId xmlns:a16="http://schemas.microsoft.com/office/drawing/2014/main" id="{23B4002F-E2E4-4D1D-A47A-2D00BCE093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5085" y="6200778"/>
            <a:ext cx="369570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NHSBloodandTransplantR1RGB">
            <a:extLst>
              <a:ext uri="{FF2B5EF4-FFF2-40B4-BE49-F238E27FC236}">
                <a16:creationId xmlns:a16="http://schemas.microsoft.com/office/drawing/2014/main" id="{F378B7A1-1655-493A-A5A7-5E2BE9D686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07401" y="365128"/>
            <a:ext cx="3287184"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96900" y="3357882"/>
            <a:ext cx="10363200" cy="1362075"/>
          </a:xfrm>
        </p:spPr>
        <p:txBody>
          <a:bodyPr/>
          <a:lstStyle>
            <a:lvl1pPr algn="l">
              <a:defRPr sz="4063" b="1" cap="none">
                <a:solidFill>
                  <a:srgbClr val="FFFFFF"/>
                </a:solidFill>
              </a:defRPr>
            </a:lvl1pPr>
          </a:lstStyle>
          <a:p>
            <a:r>
              <a:rPr lang="en-US"/>
              <a:t>Click to edit Master title style</a:t>
            </a:r>
            <a:endParaRPr lang="en-GB"/>
          </a:p>
        </p:txBody>
      </p:sp>
      <p:sp>
        <p:nvSpPr>
          <p:cNvPr id="3" name="Text Placeholder 2"/>
          <p:cNvSpPr>
            <a:spLocks noGrp="1"/>
          </p:cNvSpPr>
          <p:nvPr>
            <p:ph type="body" idx="1"/>
          </p:nvPr>
        </p:nvSpPr>
        <p:spPr>
          <a:xfrm>
            <a:off x="596900" y="4121582"/>
            <a:ext cx="10363200" cy="669607"/>
          </a:xfrm>
        </p:spPr>
        <p:txBody>
          <a:bodyPr/>
          <a:lstStyle>
            <a:lvl1pPr marL="0" indent="0" algn="l">
              <a:buNone/>
              <a:defRPr sz="2844">
                <a:solidFill>
                  <a:schemeClr val="bg1"/>
                </a:solidFill>
              </a:defRPr>
            </a:lvl1pPr>
            <a:lvl2pPr marL="371475" indent="0">
              <a:buNone/>
              <a:defRPr sz="1463">
                <a:solidFill>
                  <a:schemeClr val="tx1">
                    <a:tint val="75000"/>
                  </a:schemeClr>
                </a:solidFill>
              </a:defRPr>
            </a:lvl2pPr>
            <a:lvl3pPr marL="742950" indent="0">
              <a:buNone/>
              <a:defRPr sz="1300">
                <a:solidFill>
                  <a:schemeClr val="tx1">
                    <a:tint val="75000"/>
                  </a:schemeClr>
                </a:solidFill>
              </a:defRPr>
            </a:lvl3pPr>
            <a:lvl4pPr marL="1114425" indent="0">
              <a:buNone/>
              <a:defRPr sz="1138">
                <a:solidFill>
                  <a:schemeClr val="tx1">
                    <a:tint val="75000"/>
                  </a:schemeClr>
                </a:solidFill>
              </a:defRPr>
            </a:lvl4pPr>
            <a:lvl5pPr marL="1485900" indent="0">
              <a:buNone/>
              <a:defRPr sz="1138">
                <a:solidFill>
                  <a:schemeClr val="tx1">
                    <a:tint val="75000"/>
                  </a:schemeClr>
                </a:solidFill>
              </a:defRPr>
            </a:lvl5pPr>
            <a:lvl6pPr marL="1857375" indent="0">
              <a:buNone/>
              <a:defRPr sz="1138">
                <a:solidFill>
                  <a:schemeClr val="tx1">
                    <a:tint val="75000"/>
                  </a:schemeClr>
                </a:solidFill>
              </a:defRPr>
            </a:lvl6pPr>
            <a:lvl7pPr marL="2228850" indent="0">
              <a:buNone/>
              <a:defRPr sz="1138">
                <a:solidFill>
                  <a:schemeClr val="tx1">
                    <a:tint val="75000"/>
                  </a:schemeClr>
                </a:solidFill>
              </a:defRPr>
            </a:lvl7pPr>
            <a:lvl8pPr marL="2600325" indent="0">
              <a:buNone/>
              <a:defRPr sz="1138">
                <a:solidFill>
                  <a:schemeClr val="tx1">
                    <a:tint val="75000"/>
                  </a:schemeClr>
                </a:solidFill>
              </a:defRPr>
            </a:lvl8pPr>
            <a:lvl9pPr marL="2971800" indent="0">
              <a:buNone/>
              <a:defRPr sz="1138">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65582303"/>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CB786B7F-42BC-44FD-90EB-2ACB0404D352}"/>
              </a:ext>
            </a:extLst>
          </p:cNvPr>
          <p:cNvSpPr/>
          <p:nvPr/>
        </p:nvSpPr>
        <p:spPr>
          <a:xfrm>
            <a:off x="-6350" y="-9525"/>
            <a:ext cx="12213168" cy="6029325"/>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6614 w 9160577"/>
              <a:gd name="connsiteY0" fmla="*/ 1900327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6614 w 9160577"/>
              <a:gd name="connsiteY11" fmla="*/ 1900327 h 2019721"/>
              <a:gd name="connsiteX0" fmla="*/ 6614 w 9160577"/>
              <a:gd name="connsiteY0" fmla="*/ 1900327 h 2019721"/>
              <a:gd name="connsiteX1" fmla="*/ 1255132 w 9160577"/>
              <a:gd name="connsiteY1" fmla="*/ 1814761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6614 w 9160577"/>
              <a:gd name="connsiteY11" fmla="*/ 1900327 h 2019721"/>
              <a:gd name="connsiteX0" fmla="*/ 6614 w 9160577"/>
              <a:gd name="connsiteY0" fmla="*/ 1900327 h 2019721"/>
              <a:gd name="connsiteX1" fmla="*/ 1255132 w 9160577"/>
              <a:gd name="connsiteY1" fmla="*/ 1814761 h 2019721"/>
              <a:gd name="connsiteX2" fmla="*/ 2524605 w 9160577"/>
              <a:gd name="connsiteY2" fmla="*/ 181137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6614 w 9160577"/>
              <a:gd name="connsiteY11" fmla="*/ 1900327 h 2019721"/>
              <a:gd name="connsiteX0" fmla="*/ 6614 w 9160577"/>
              <a:gd name="connsiteY0" fmla="*/ 1900327 h 2019721"/>
              <a:gd name="connsiteX1" fmla="*/ 1255132 w 9160577"/>
              <a:gd name="connsiteY1" fmla="*/ 1814761 h 2019721"/>
              <a:gd name="connsiteX2" fmla="*/ 2733892 w 9160577"/>
              <a:gd name="connsiteY2" fmla="*/ 1448487 h 2019721"/>
              <a:gd name="connsiteX3" fmla="*/ 4182446 w 9160577"/>
              <a:gd name="connsiteY3" fmla="*/ 1729004 h 2019721"/>
              <a:gd name="connsiteX4" fmla="*/ 5253561 w 9160577"/>
              <a:gd name="connsiteY4" fmla="*/ 1973818 h 2019721"/>
              <a:gd name="connsiteX5" fmla="*/ 7084656 w 9160577"/>
              <a:gd name="connsiteY5" fmla="*/ 2019721 h 2019721"/>
              <a:gd name="connsiteX6" fmla="*/ 8885148 w 9160577"/>
              <a:gd name="connsiteY6" fmla="*/ 1764706 h 2019721"/>
              <a:gd name="connsiteX7" fmla="*/ 9155476 w 9160577"/>
              <a:gd name="connsiteY7" fmla="*/ 1606596 h 2019721"/>
              <a:gd name="connsiteX8" fmla="*/ 9160577 w 9160577"/>
              <a:gd name="connsiteY8" fmla="*/ 0 h 2019721"/>
              <a:gd name="connsiteX9" fmla="*/ 0 w 9160577"/>
              <a:gd name="connsiteY9" fmla="*/ 2627 h 2019721"/>
              <a:gd name="connsiteX10" fmla="*/ 6614 w 9160577"/>
              <a:gd name="connsiteY10" fmla="*/ 1900327 h 2019721"/>
              <a:gd name="connsiteX0" fmla="*/ 6614 w 9160577"/>
              <a:gd name="connsiteY0" fmla="*/ 1900327 h 2019721"/>
              <a:gd name="connsiteX1" fmla="*/ 1255132 w 9160577"/>
              <a:gd name="connsiteY1" fmla="*/ 1814761 h 2019721"/>
              <a:gd name="connsiteX2" fmla="*/ 2733892 w 9160577"/>
              <a:gd name="connsiteY2" fmla="*/ 1448487 h 2019721"/>
              <a:gd name="connsiteX3" fmla="*/ 5253561 w 9160577"/>
              <a:gd name="connsiteY3" fmla="*/ 1973818 h 2019721"/>
              <a:gd name="connsiteX4" fmla="*/ 7084656 w 9160577"/>
              <a:gd name="connsiteY4" fmla="*/ 2019721 h 2019721"/>
              <a:gd name="connsiteX5" fmla="*/ 8885148 w 9160577"/>
              <a:gd name="connsiteY5" fmla="*/ 1764706 h 2019721"/>
              <a:gd name="connsiteX6" fmla="*/ 9155476 w 9160577"/>
              <a:gd name="connsiteY6" fmla="*/ 1606596 h 2019721"/>
              <a:gd name="connsiteX7" fmla="*/ 9160577 w 9160577"/>
              <a:gd name="connsiteY7" fmla="*/ 0 h 2019721"/>
              <a:gd name="connsiteX8" fmla="*/ 0 w 9160577"/>
              <a:gd name="connsiteY8" fmla="*/ 2627 h 2019721"/>
              <a:gd name="connsiteX9" fmla="*/ 6614 w 9160577"/>
              <a:gd name="connsiteY9" fmla="*/ 1900327 h 2019721"/>
              <a:gd name="connsiteX0" fmla="*/ 6614 w 9160577"/>
              <a:gd name="connsiteY0" fmla="*/ 1900327 h 2019721"/>
              <a:gd name="connsiteX1" fmla="*/ 1255132 w 9160577"/>
              <a:gd name="connsiteY1" fmla="*/ 1814761 h 2019721"/>
              <a:gd name="connsiteX2" fmla="*/ 4890285 w 9160577"/>
              <a:gd name="connsiteY2" fmla="*/ 1956471 h 2019721"/>
              <a:gd name="connsiteX3" fmla="*/ 5253561 w 9160577"/>
              <a:gd name="connsiteY3" fmla="*/ 1973818 h 2019721"/>
              <a:gd name="connsiteX4" fmla="*/ 7084656 w 9160577"/>
              <a:gd name="connsiteY4" fmla="*/ 2019721 h 2019721"/>
              <a:gd name="connsiteX5" fmla="*/ 8885148 w 9160577"/>
              <a:gd name="connsiteY5" fmla="*/ 1764706 h 2019721"/>
              <a:gd name="connsiteX6" fmla="*/ 9155476 w 9160577"/>
              <a:gd name="connsiteY6" fmla="*/ 1606596 h 2019721"/>
              <a:gd name="connsiteX7" fmla="*/ 9160577 w 9160577"/>
              <a:gd name="connsiteY7" fmla="*/ 0 h 2019721"/>
              <a:gd name="connsiteX8" fmla="*/ 0 w 9160577"/>
              <a:gd name="connsiteY8" fmla="*/ 2627 h 2019721"/>
              <a:gd name="connsiteX9" fmla="*/ 6614 w 9160577"/>
              <a:gd name="connsiteY9" fmla="*/ 1900327 h 2019721"/>
              <a:gd name="connsiteX0" fmla="*/ 6614 w 9160577"/>
              <a:gd name="connsiteY0" fmla="*/ 1900327 h 2019721"/>
              <a:gd name="connsiteX1" fmla="*/ 1255132 w 9160577"/>
              <a:gd name="connsiteY1" fmla="*/ 1814761 h 2019721"/>
              <a:gd name="connsiteX2" fmla="*/ 4890285 w 9160577"/>
              <a:gd name="connsiteY2" fmla="*/ 1956471 h 2019721"/>
              <a:gd name="connsiteX3" fmla="*/ 7084656 w 9160577"/>
              <a:gd name="connsiteY3" fmla="*/ 2019721 h 2019721"/>
              <a:gd name="connsiteX4" fmla="*/ 8885148 w 9160577"/>
              <a:gd name="connsiteY4" fmla="*/ 1764706 h 2019721"/>
              <a:gd name="connsiteX5" fmla="*/ 9155476 w 9160577"/>
              <a:gd name="connsiteY5" fmla="*/ 1606596 h 2019721"/>
              <a:gd name="connsiteX6" fmla="*/ 9160577 w 9160577"/>
              <a:gd name="connsiteY6" fmla="*/ 0 h 2019721"/>
              <a:gd name="connsiteX7" fmla="*/ 0 w 9160577"/>
              <a:gd name="connsiteY7" fmla="*/ 2627 h 2019721"/>
              <a:gd name="connsiteX8" fmla="*/ 6614 w 9160577"/>
              <a:gd name="connsiteY8" fmla="*/ 1900327 h 2019721"/>
              <a:gd name="connsiteX0" fmla="*/ 6614 w 9160577"/>
              <a:gd name="connsiteY0" fmla="*/ 1900327 h 2019721"/>
              <a:gd name="connsiteX1" fmla="*/ 1255132 w 9160577"/>
              <a:gd name="connsiteY1" fmla="*/ 1814761 h 2019721"/>
              <a:gd name="connsiteX2" fmla="*/ 4916744 w 9160577"/>
              <a:gd name="connsiteY2" fmla="*/ 1972136 h 2019721"/>
              <a:gd name="connsiteX3" fmla="*/ 7084656 w 9160577"/>
              <a:gd name="connsiteY3" fmla="*/ 2019721 h 2019721"/>
              <a:gd name="connsiteX4" fmla="*/ 8885148 w 9160577"/>
              <a:gd name="connsiteY4" fmla="*/ 1764706 h 2019721"/>
              <a:gd name="connsiteX5" fmla="*/ 9155476 w 9160577"/>
              <a:gd name="connsiteY5" fmla="*/ 1606596 h 2019721"/>
              <a:gd name="connsiteX6" fmla="*/ 9160577 w 9160577"/>
              <a:gd name="connsiteY6" fmla="*/ 0 h 2019721"/>
              <a:gd name="connsiteX7" fmla="*/ 0 w 9160577"/>
              <a:gd name="connsiteY7" fmla="*/ 2627 h 2019721"/>
              <a:gd name="connsiteX8" fmla="*/ 6614 w 9160577"/>
              <a:gd name="connsiteY8" fmla="*/ 1900327 h 2019721"/>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55476 w 9160577"/>
              <a:gd name="connsiteY5" fmla="*/ 1606596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55476 w 9160577"/>
              <a:gd name="connsiteY5" fmla="*/ 1606596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55476 w 9160577"/>
              <a:gd name="connsiteY5" fmla="*/ 1606596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48861 w 9160577"/>
              <a:gd name="connsiteY5" fmla="*/ 1886323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9148861 w 9160577"/>
              <a:gd name="connsiteY4" fmla="*/ 1886323 h 2024643"/>
              <a:gd name="connsiteX5" fmla="*/ 9160577 w 9160577"/>
              <a:gd name="connsiteY5" fmla="*/ 0 h 2024643"/>
              <a:gd name="connsiteX6" fmla="*/ 0 w 9160577"/>
              <a:gd name="connsiteY6" fmla="*/ 2627 h 2024643"/>
              <a:gd name="connsiteX7" fmla="*/ 6614 w 9160577"/>
              <a:gd name="connsiteY7"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9148861 w 9160577"/>
              <a:gd name="connsiteY4" fmla="*/ 1886323 h 2024643"/>
              <a:gd name="connsiteX5" fmla="*/ 9160577 w 9160577"/>
              <a:gd name="connsiteY5" fmla="*/ 0 h 2024643"/>
              <a:gd name="connsiteX6" fmla="*/ 0 w 9160577"/>
              <a:gd name="connsiteY6" fmla="*/ 2627 h 2024643"/>
              <a:gd name="connsiteX7" fmla="*/ 6614 w 9160577"/>
              <a:gd name="connsiteY7" fmla="*/ 1900327 h 2024643"/>
              <a:gd name="connsiteX0" fmla="*/ 6614 w 9160577"/>
              <a:gd name="connsiteY0" fmla="*/ 1900327 h 2040205"/>
              <a:gd name="connsiteX1" fmla="*/ 1255132 w 9160577"/>
              <a:gd name="connsiteY1" fmla="*/ 1814761 h 2040205"/>
              <a:gd name="connsiteX2" fmla="*/ 4916744 w 9160577"/>
              <a:gd name="connsiteY2" fmla="*/ 1972136 h 2040205"/>
              <a:gd name="connsiteX3" fmla="*/ 7084656 w 9160577"/>
              <a:gd name="connsiteY3" fmla="*/ 2019721 h 2040205"/>
              <a:gd name="connsiteX4" fmla="*/ 9148861 w 9160577"/>
              <a:gd name="connsiteY4" fmla="*/ 1886323 h 2040205"/>
              <a:gd name="connsiteX5" fmla="*/ 9160577 w 9160577"/>
              <a:gd name="connsiteY5" fmla="*/ 0 h 2040205"/>
              <a:gd name="connsiteX6" fmla="*/ 0 w 9160577"/>
              <a:gd name="connsiteY6" fmla="*/ 2627 h 2040205"/>
              <a:gd name="connsiteX7" fmla="*/ 6614 w 9160577"/>
              <a:gd name="connsiteY7" fmla="*/ 1900327 h 204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0577" h="2040205">
                <a:moveTo>
                  <a:pt x="6614" y="1900327"/>
                </a:moveTo>
                <a:lnTo>
                  <a:pt x="1255132" y="1814761"/>
                </a:lnTo>
                <a:lnTo>
                  <a:pt x="4916744" y="1972136"/>
                </a:lnTo>
                <a:cubicBezTo>
                  <a:pt x="6069337" y="2064084"/>
                  <a:pt x="6335560" y="2044139"/>
                  <a:pt x="7084656" y="2019721"/>
                </a:cubicBezTo>
                <a:cubicBezTo>
                  <a:pt x="8361433" y="1979731"/>
                  <a:pt x="8460793" y="1930789"/>
                  <a:pt x="9148861" y="1886323"/>
                </a:cubicBezTo>
                <a:cubicBezTo>
                  <a:pt x="9151411" y="1083025"/>
                  <a:pt x="9158026" y="803298"/>
                  <a:pt x="9160577" y="0"/>
                </a:cubicBezTo>
                <a:lnTo>
                  <a:pt x="0" y="2627"/>
                </a:lnTo>
                <a:cubicBezTo>
                  <a:pt x="2205" y="635194"/>
                  <a:pt x="4409" y="1267760"/>
                  <a:pt x="6614" y="1900327"/>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463"/>
          </a:p>
        </p:txBody>
      </p:sp>
      <p:pic>
        <p:nvPicPr>
          <p:cNvPr id="5" name="Picture 7" descr="_0000_NHSBT_Ribbon_NHS_Blue_RGB_WhiteAbv_DRAFT.png">
            <a:extLst>
              <a:ext uri="{FF2B5EF4-FFF2-40B4-BE49-F238E27FC236}">
                <a16:creationId xmlns:a16="http://schemas.microsoft.com/office/drawing/2014/main" id="{9FBA7BF5-E4B8-4DD6-B572-317196166396}"/>
              </a:ext>
            </a:extLst>
          </p:cNvPr>
          <p:cNvPicPr>
            <a:picLocks noChangeAspect="1"/>
          </p:cNvPicPr>
          <p:nvPr/>
        </p:nvPicPr>
        <p:blipFill>
          <a:blip r:embed="rId2" cstate="print">
            <a:extLst>
              <a:ext uri="{28A0092B-C50C-407E-A947-70E740481C1C}">
                <a14:useLocalDpi xmlns:a14="http://schemas.microsoft.com/office/drawing/2010/main" val="0"/>
              </a:ext>
            </a:extLst>
          </a:blip>
          <a:srcRect l="1308" r="4449"/>
          <a:stretch>
            <a:fillRect/>
          </a:stretch>
        </p:blipFill>
        <p:spPr bwMode="auto">
          <a:xfrm>
            <a:off x="-6350" y="3584575"/>
            <a:ext cx="12213168"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NHSBloodandTransplantR1RGB">
            <a:extLst>
              <a:ext uri="{FF2B5EF4-FFF2-40B4-BE49-F238E27FC236}">
                <a16:creationId xmlns:a16="http://schemas.microsoft.com/office/drawing/2014/main" id="{964A7AA9-D59C-4FBF-8C95-19F4E7C5471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7401" y="365128"/>
            <a:ext cx="3287184"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96900" y="2066928"/>
            <a:ext cx="10363200" cy="1362075"/>
          </a:xfrm>
        </p:spPr>
        <p:txBody>
          <a:bodyPr/>
          <a:lstStyle>
            <a:lvl1pPr algn="l">
              <a:defRPr sz="4063" b="1" cap="none">
                <a:solidFill>
                  <a:srgbClr val="0072C6"/>
                </a:solidFill>
              </a:defRPr>
            </a:lvl1pPr>
          </a:lstStyle>
          <a:p>
            <a:r>
              <a:rPr lang="en-US"/>
              <a:t>Click to edit Master title style</a:t>
            </a:r>
            <a:endParaRPr lang="en-GB"/>
          </a:p>
        </p:txBody>
      </p:sp>
      <p:sp>
        <p:nvSpPr>
          <p:cNvPr id="3" name="Text Placeholder 2"/>
          <p:cNvSpPr>
            <a:spLocks noGrp="1"/>
          </p:cNvSpPr>
          <p:nvPr>
            <p:ph type="body" idx="1"/>
          </p:nvPr>
        </p:nvSpPr>
        <p:spPr>
          <a:xfrm>
            <a:off x="596900" y="2837024"/>
            <a:ext cx="10363200" cy="669607"/>
          </a:xfrm>
        </p:spPr>
        <p:txBody>
          <a:bodyPr/>
          <a:lstStyle>
            <a:lvl1pPr marL="0" indent="0" algn="l">
              <a:buNone/>
              <a:defRPr sz="2844">
                <a:solidFill>
                  <a:srgbClr val="0072C6"/>
                </a:solidFill>
              </a:defRPr>
            </a:lvl1pPr>
            <a:lvl2pPr marL="371475" indent="0">
              <a:buNone/>
              <a:defRPr sz="1463">
                <a:solidFill>
                  <a:schemeClr val="tx1">
                    <a:tint val="75000"/>
                  </a:schemeClr>
                </a:solidFill>
              </a:defRPr>
            </a:lvl2pPr>
            <a:lvl3pPr marL="742950" indent="0">
              <a:buNone/>
              <a:defRPr sz="1300">
                <a:solidFill>
                  <a:schemeClr val="tx1">
                    <a:tint val="75000"/>
                  </a:schemeClr>
                </a:solidFill>
              </a:defRPr>
            </a:lvl3pPr>
            <a:lvl4pPr marL="1114425" indent="0">
              <a:buNone/>
              <a:defRPr sz="1138">
                <a:solidFill>
                  <a:schemeClr val="tx1">
                    <a:tint val="75000"/>
                  </a:schemeClr>
                </a:solidFill>
              </a:defRPr>
            </a:lvl4pPr>
            <a:lvl5pPr marL="1485900" indent="0">
              <a:buNone/>
              <a:defRPr sz="1138">
                <a:solidFill>
                  <a:schemeClr val="tx1">
                    <a:tint val="75000"/>
                  </a:schemeClr>
                </a:solidFill>
              </a:defRPr>
            </a:lvl5pPr>
            <a:lvl6pPr marL="1857375" indent="0">
              <a:buNone/>
              <a:defRPr sz="1138">
                <a:solidFill>
                  <a:schemeClr val="tx1">
                    <a:tint val="75000"/>
                  </a:schemeClr>
                </a:solidFill>
              </a:defRPr>
            </a:lvl6pPr>
            <a:lvl7pPr marL="2228850" indent="0">
              <a:buNone/>
              <a:defRPr sz="1138">
                <a:solidFill>
                  <a:schemeClr val="tx1">
                    <a:tint val="75000"/>
                  </a:schemeClr>
                </a:solidFill>
              </a:defRPr>
            </a:lvl7pPr>
            <a:lvl8pPr marL="2600325" indent="0">
              <a:buNone/>
              <a:defRPr sz="1138">
                <a:solidFill>
                  <a:schemeClr val="tx1">
                    <a:tint val="75000"/>
                  </a:schemeClr>
                </a:solidFill>
              </a:defRPr>
            </a:lvl8pPr>
            <a:lvl9pPr marL="2971800" indent="0">
              <a:buNone/>
              <a:defRPr sz="1138">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06501919"/>
      </p:ext>
    </p:extLst>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A3A416-D561-1A4B-B122-A34A9B3B13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9120" y="172126"/>
            <a:ext cx="2122553" cy="592941"/>
          </a:xfrm>
          <a:prstGeom prst="rect">
            <a:avLst/>
          </a:prstGeom>
        </p:spPr>
      </p:pic>
    </p:spTree>
    <p:extLst>
      <p:ext uri="{BB962C8B-B14F-4D97-AF65-F5344CB8AC3E}">
        <p14:creationId xmlns:p14="http://schemas.microsoft.com/office/powerpoint/2010/main" val="2745308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575603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_0000_NHSBT_Ribbon_NHS_Blue_RGB_WhiteAbv_DRAFT.png">
            <a:extLst>
              <a:ext uri="{FF2B5EF4-FFF2-40B4-BE49-F238E27FC236}">
                <a16:creationId xmlns:a16="http://schemas.microsoft.com/office/drawing/2014/main" id="{97F61FC8-CABD-4B90-BE21-AEFF3CFF0494}"/>
              </a:ext>
            </a:extLst>
          </p:cNvPr>
          <p:cNvPicPr>
            <a:picLocks noChangeAspect="1"/>
          </p:cNvPicPr>
          <p:nvPr/>
        </p:nvPicPr>
        <p:blipFill>
          <a:blip r:embed="rId2" cstate="print">
            <a:extLst>
              <a:ext uri="{28A0092B-C50C-407E-A947-70E740481C1C}">
                <a14:useLocalDpi xmlns:a14="http://schemas.microsoft.com/office/drawing/2010/main" val="0"/>
              </a:ext>
            </a:extLst>
          </a:blip>
          <a:srcRect l="2162" t="9860" r="3767"/>
          <a:stretch>
            <a:fillRect/>
          </a:stretch>
        </p:blipFill>
        <p:spPr bwMode="auto">
          <a:xfrm>
            <a:off x="0" y="1"/>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2" descr="CEQ">
            <a:extLst>
              <a:ext uri="{FF2B5EF4-FFF2-40B4-BE49-F238E27FC236}">
                <a16:creationId xmlns:a16="http://schemas.microsoft.com/office/drawing/2014/main" id="{65CB50B7-6B4D-4ECD-AB7C-0C06F363DDB0}"/>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049685" y="6188075"/>
            <a:ext cx="3752849"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NHSBloodandTransplantR1RGB">
            <a:extLst>
              <a:ext uri="{FF2B5EF4-FFF2-40B4-BE49-F238E27FC236}">
                <a16:creationId xmlns:a16="http://schemas.microsoft.com/office/drawing/2014/main" id="{555FFF6A-FAF5-41CA-98CD-A0BC63B660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07400" y="365126"/>
            <a:ext cx="3287184"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96900" y="3426289"/>
            <a:ext cx="9610701" cy="840293"/>
          </a:xfrm>
        </p:spPr>
        <p:txBody>
          <a:bodyPr/>
          <a:lstStyle>
            <a:lvl1pPr>
              <a:defRPr sz="5000"/>
            </a:lvl1pPr>
          </a:lstStyle>
          <a:p>
            <a:r>
              <a:rPr lang="en-US"/>
              <a:t>Click to edit Master title style</a:t>
            </a:r>
            <a:endParaRPr lang="en-GB"/>
          </a:p>
        </p:txBody>
      </p:sp>
      <p:sp>
        <p:nvSpPr>
          <p:cNvPr id="3" name="Subtitle 2"/>
          <p:cNvSpPr>
            <a:spLocks noGrp="1"/>
          </p:cNvSpPr>
          <p:nvPr>
            <p:ph type="subTitle" idx="1"/>
          </p:nvPr>
        </p:nvSpPr>
        <p:spPr>
          <a:xfrm>
            <a:off x="608259" y="4385254"/>
            <a:ext cx="8534400" cy="690362"/>
          </a:xfrm>
        </p:spPr>
        <p:txBody>
          <a:bodyPr/>
          <a:lstStyle>
            <a:lvl1pPr marL="0" indent="0" algn="l">
              <a:buNone/>
              <a:defRPr sz="3500">
                <a:solidFill>
                  <a:srgbClr val="0091C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570171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Title and Content _ No graphic">
    <p:spTree>
      <p:nvGrpSpPr>
        <p:cNvPr id="1" name=""/>
        <p:cNvGrpSpPr/>
        <p:nvPr/>
      </p:nvGrpSpPr>
      <p:grpSpPr>
        <a:xfrm>
          <a:off x="0" y="0"/>
          <a:ext cx="0" cy="0"/>
          <a:chOff x="0" y="0"/>
          <a:chExt cx="0" cy="0"/>
        </a:xfrm>
      </p:grpSpPr>
      <p:pic>
        <p:nvPicPr>
          <p:cNvPr id="4" name="Picture 5" descr="_0000_NHSBT_Ribbon_NHS_Blue_RGB_WhiteAbv_DRAFT.png">
            <a:extLst>
              <a:ext uri="{FF2B5EF4-FFF2-40B4-BE49-F238E27FC236}">
                <a16:creationId xmlns:a16="http://schemas.microsoft.com/office/drawing/2014/main" id="{C2BD1F3C-B558-4A0D-B1D7-11F21195F72B}"/>
              </a:ext>
            </a:extLst>
          </p:cNvPr>
          <p:cNvPicPr>
            <a:picLocks noChangeAspect="1"/>
          </p:cNvPicPr>
          <p:nvPr/>
        </p:nvPicPr>
        <p:blipFill>
          <a:blip r:embed="rId2" cstate="print">
            <a:extLst>
              <a:ext uri="{28A0092B-C50C-407E-A947-70E740481C1C}">
                <a14:useLocalDpi xmlns:a14="http://schemas.microsoft.com/office/drawing/2010/main" val="0"/>
              </a:ext>
            </a:extLst>
          </a:blip>
          <a:srcRect l="2162" t="9860" r="3767"/>
          <a:stretch>
            <a:fillRect/>
          </a:stretch>
        </p:blipFill>
        <p:spPr bwMode="auto">
          <a:xfrm>
            <a:off x="0" y="4321176"/>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6" name="Picture 5">
            <a:extLst>
              <a:ext uri="{FF2B5EF4-FFF2-40B4-BE49-F238E27FC236}">
                <a16:creationId xmlns:a16="http://schemas.microsoft.com/office/drawing/2014/main" id="{82B4902C-865B-744D-B89E-4BECA6FDB1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4467" y="172124"/>
            <a:ext cx="2122553" cy="592941"/>
          </a:xfrm>
          <a:prstGeom prst="rect">
            <a:avLst/>
          </a:prstGeom>
        </p:spPr>
      </p:pic>
    </p:spTree>
    <p:extLst>
      <p:ext uri="{BB962C8B-B14F-4D97-AF65-F5344CB8AC3E}">
        <p14:creationId xmlns:p14="http://schemas.microsoft.com/office/powerpoint/2010/main" val="2714789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Alternative title slide">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45B79144-7316-4DA3-9C80-B7A28E8B5643}"/>
              </a:ext>
            </a:extLst>
          </p:cNvPr>
          <p:cNvSpPr/>
          <p:nvPr/>
        </p:nvSpPr>
        <p:spPr>
          <a:xfrm>
            <a:off x="-6351" y="-9525"/>
            <a:ext cx="12213168" cy="2019300"/>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0577" h="2019721">
                <a:moveTo>
                  <a:pt x="0" y="1739204"/>
                </a:moveTo>
                <a:lnTo>
                  <a:pt x="1208829" y="1479089"/>
                </a:lnTo>
                <a:lnTo>
                  <a:pt x="2035117" y="1433186"/>
                </a:lnTo>
                <a:lnTo>
                  <a:pt x="2733892" y="1448487"/>
                </a:lnTo>
                <a:lnTo>
                  <a:pt x="4182446" y="1729004"/>
                </a:lnTo>
                <a:lnTo>
                  <a:pt x="5253561" y="1973818"/>
                </a:lnTo>
                <a:lnTo>
                  <a:pt x="7084656" y="2019721"/>
                </a:lnTo>
                <a:lnTo>
                  <a:pt x="8885148" y="1764706"/>
                </a:lnTo>
                <a:lnTo>
                  <a:pt x="9155476" y="1606596"/>
                </a:lnTo>
                <a:cubicBezTo>
                  <a:pt x="9158026" y="803298"/>
                  <a:pt x="9158026" y="803298"/>
                  <a:pt x="9160577" y="0"/>
                </a:cubicBezTo>
                <a:lnTo>
                  <a:pt x="0" y="2627"/>
                </a:lnTo>
                <a:lnTo>
                  <a:pt x="0" y="1739204"/>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800"/>
          </a:p>
        </p:txBody>
      </p:sp>
      <p:pic>
        <p:nvPicPr>
          <p:cNvPr id="5" name="Picture 7" descr="_0000_NHSBT_Ribbon_NHS_Blue_RGB_WhiteAbv_DRAFT.png">
            <a:extLst>
              <a:ext uri="{FF2B5EF4-FFF2-40B4-BE49-F238E27FC236}">
                <a16:creationId xmlns:a16="http://schemas.microsoft.com/office/drawing/2014/main" id="{97BC4CE8-5634-4EBF-8F94-FDC1D30A8D8B}"/>
              </a:ext>
            </a:extLst>
          </p:cNvPr>
          <p:cNvPicPr>
            <a:picLocks noChangeAspect="1"/>
          </p:cNvPicPr>
          <p:nvPr/>
        </p:nvPicPr>
        <p:blipFill>
          <a:blip r:embed="rId2" cstate="print">
            <a:extLst>
              <a:ext uri="{28A0092B-C50C-407E-A947-70E740481C1C}">
                <a14:useLocalDpi xmlns:a14="http://schemas.microsoft.com/office/drawing/2010/main" val="0"/>
              </a:ext>
            </a:extLst>
          </a:blip>
          <a:srcRect l="2110" t="9514" r="3648"/>
          <a:stretch>
            <a:fillRect/>
          </a:stretch>
        </p:blipFill>
        <p:spPr bwMode="auto">
          <a:xfrm>
            <a:off x="-6351" y="-9525"/>
            <a:ext cx="12213168"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descr="CEQ">
            <a:extLst>
              <a:ext uri="{FF2B5EF4-FFF2-40B4-BE49-F238E27FC236}">
                <a16:creationId xmlns:a16="http://schemas.microsoft.com/office/drawing/2014/main" id="{23B4002F-E2E4-4D1D-A47A-2D00BCE093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5085" y="6200776"/>
            <a:ext cx="369570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NHSBloodandTransplantR1RGB">
            <a:extLst>
              <a:ext uri="{FF2B5EF4-FFF2-40B4-BE49-F238E27FC236}">
                <a16:creationId xmlns:a16="http://schemas.microsoft.com/office/drawing/2014/main" id="{F378B7A1-1655-493A-A5A7-5E2BE9D686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07400" y="365126"/>
            <a:ext cx="3287184"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96900" y="3357881"/>
            <a:ext cx="10363200" cy="1362075"/>
          </a:xfrm>
        </p:spPr>
        <p:txBody>
          <a:bodyPr/>
          <a:lstStyle>
            <a:lvl1pPr algn="l">
              <a:defRPr sz="5000" b="1" cap="none">
                <a:solidFill>
                  <a:srgbClr val="FFFFFF"/>
                </a:solidFill>
              </a:defRPr>
            </a:lvl1pPr>
          </a:lstStyle>
          <a:p>
            <a:r>
              <a:rPr lang="en-US"/>
              <a:t>Click to edit Master title style</a:t>
            </a:r>
            <a:endParaRPr lang="en-GB"/>
          </a:p>
        </p:txBody>
      </p:sp>
      <p:sp>
        <p:nvSpPr>
          <p:cNvPr id="3" name="Text Placeholder 2"/>
          <p:cNvSpPr>
            <a:spLocks noGrp="1"/>
          </p:cNvSpPr>
          <p:nvPr>
            <p:ph type="body" idx="1"/>
          </p:nvPr>
        </p:nvSpPr>
        <p:spPr>
          <a:xfrm>
            <a:off x="596900" y="4121580"/>
            <a:ext cx="10363200" cy="669607"/>
          </a:xfrm>
        </p:spPr>
        <p:txBody>
          <a:bodyPr/>
          <a:lstStyle>
            <a:lvl1pPr marL="0" indent="0" algn="l">
              <a:buNone/>
              <a:defRPr sz="35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063893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CB786B7F-42BC-44FD-90EB-2ACB0404D352}"/>
              </a:ext>
            </a:extLst>
          </p:cNvPr>
          <p:cNvSpPr/>
          <p:nvPr/>
        </p:nvSpPr>
        <p:spPr>
          <a:xfrm>
            <a:off x="-6351" y="-9525"/>
            <a:ext cx="12213168" cy="6029325"/>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6614 w 9160577"/>
              <a:gd name="connsiteY0" fmla="*/ 1900327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6614 w 9160577"/>
              <a:gd name="connsiteY11" fmla="*/ 1900327 h 2019721"/>
              <a:gd name="connsiteX0" fmla="*/ 6614 w 9160577"/>
              <a:gd name="connsiteY0" fmla="*/ 1900327 h 2019721"/>
              <a:gd name="connsiteX1" fmla="*/ 1255132 w 9160577"/>
              <a:gd name="connsiteY1" fmla="*/ 1814761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6614 w 9160577"/>
              <a:gd name="connsiteY11" fmla="*/ 1900327 h 2019721"/>
              <a:gd name="connsiteX0" fmla="*/ 6614 w 9160577"/>
              <a:gd name="connsiteY0" fmla="*/ 1900327 h 2019721"/>
              <a:gd name="connsiteX1" fmla="*/ 1255132 w 9160577"/>
              <a:gd name="connsiteY1" fmla="*/ 1814761 h 2019721"/>
              <a:gd name="connsiteX2" fmla="*/ 2524605 w 9160577"/>
              <a:gd name="connsiteY2" fmla="*/ 181137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6614 w 9160577"/>
              <a:gd name="connsiteY11" fmla="*/ 1900327 h 2019721"/>
              <a:gd name="connsiteX0" fmla="*/ 6614 w 9160577"/>
              <a:gd name="connsiteY0" fmla="*/ 1900327 h 2019721"/>
              <a:gd name="connsiteX1" fmla="*/ 1255132 w 9160577"/>
              <a:gd name="connsiteY1" fmla="*/ 1814761 h 2019721"/>
              <a:gd name="connsiteX2" fmla="*/ 2733892 w 9160577"/>
              <a:gd name="connsiteY2" fmla="*/ 1448487 h 2019721"/>
              <a:gd name="connsiteX3" fmla="*/ 4182446 w 9160577"/>
              <a:gd name="connsiteY3" fmla="*/ 1729004 h 2019721"/>
              <a:gd name="connsiteX4" fmla="*/ 5253561 w 9160577"/>
              <a:gd name="connsiteY4" fmla="*/ 1973818 h 2019721"/>
              <a:gd name="connsiteX5" fmla="*/ 7084656 w 9160577"/>
              <a:gd name="connsiteY5" fmla="*/ 2019721 h 2019721"/>
              <a:gd name="connsiteX6" fmla="*/ 8885148 w 9160577"/>
              <a:gd name="connsiteY6" fmla="*/ 1764706 h 2019721"/>
              <a:gd name="connsiteX7" fmla="*/ 9155476 w 9160577"/>
              <a:gd name="connsiteY7" fmla="*/ 1606596 h 2019721"/>
              <a:gd name="connsiteX8" fmla="*/ 9160577 w 9160577"/>
              <a:gd name="connsiteY8" fmla="*/ 0 h 2019721"/>
              <a:gd name="connsiteX9" fmla="*/ 0 w 9160577"/>
              <a:gd name="connsiteY9" fmla="*/ 2627 h 2019721"/>
              <a:gd name="connsiteX10" fmla="*/ 6614 w 9160577"/>
              <a:gd name="connsiteY10" fmla="*/ 1900327 h 2019721"/>
              <a:gd name="connsiteX0" fmla="*/ 6614 w 9160577"/>
              <a:gd name="connsiteY0" fmla="*/ 1900327 h 2019721"/>
              <a:gd name="connsiteX1" fmla="*/ 1255132 w 9160577"/>
              <a:gd name="connsiteY1" fmla="*/ 1814761 h 2019721"/>
              <a:gd name="connsiteX2" fmla="*/ 2733892 w 9160577"/>
              <a:gd name="connsiteY2" fmla="*/ 1448487 h 2019721"/>
              <a:gd name="connsiteX3" fmla="*/ 5253561 w 9160577"/>
              <a:gd name="connsiteY3" fmla="*/ 1973818 h 2019721"/>
              <a:gd name="connsiteX4" fmla="*/ 7084656 w 9160577"/>
              <a:gd name="connsiteY4" fmla="*/ 2019721 h 2019721"/>
              <a:gd name="connsiteX5" fmla="*/ 8885148 w 9160577"/>
              <a:gd name="connsiteY5" fmla="*/ 1764706 h 2019721"/>
              <a:gd name="connsiteX6" fmla="*/ 9155476 w 9160577"/>
              <a:gd name="connsiteY6" fmla="*/ 1606596 h 2019721"/>
              <a:gd name="connsiteX7" fmla="*/ 9160577 w 9160577"/>
              <a:gd name="connsiteY7" fmla="*/ 0 h 2019721"/>
              <a:gd name="connsiteX8" fmla="*/ 0 w 9160577"/>
              <a:gd name="connsiteY8" fmla="*/ 2627 h 2019721"/>
              <a:gd name="connsiteX9" fmla="*/ 6614 w 9160577"/>
              <a:gd name="connsiteY9" fmla="*/ 1900327 h 2019721"/>
              <a:gd name="connsiteX0" fmla="*/ 6614 w 9160577"/>
              <a:gd name="connsiteY0" fmla="*/ 1900327 h 2019721"/>
              <a:gd name="connsiteX1" fmla="*/ 1255132 w 9160577"/>
              <a:gd name="connsiteY1" fmla="*/ 1814761 h 2019721"/>
              <a:gd name="connsiteX2" fmla="*/ 4890285 w 9160577"/>
              <a:gd name="connsiteY2" fmla="*/ 1956471 h 2019721"/>
              <a:gd name="connsiteX3" fmla="*/ 5253561 w 9160577"/>
              <a:gd name="connsiteY3" fmla="*/ 1973818 h 2019721"/>
              <a:gd name="connsiteX4" fmla="*/ 7084656 w 9160577"/>
              <a:gd name="connsiteY4" fmla="*/ 2019721 h 2019721"/>
              <a:gd name="connsiteX5" fmla="*/ 8885148 w 9160577"/>
              <a:gd name="connsiteY5" fmla="*/ 1764706 h 2019721"/>
              <a:gd name="connsiteX6" fmla="*/ 9155476 w 9160577"/>
              <a:gd name="connsiteY6" fmla="*/ 1606596 h 2019721"/>
              <a:gd name="connsiteX7" fmla="*/ 9160577 w 9160577"/>
              <a:gd name="connsiteY7" fmla="*/ 0 h 2019721"/>
              <a:gd name="connsiteX8" fmla="*/ 0 w 9160577"/>
              <a:gd name="connsiteY8" fmla="*/ 2627 h 2019721"/>
              <a:gd name="connsiteX9" fmla="*/ 6614 w 9160577"/>
              <a:gd name="connsiteY9" fmla="*/ 1900327 h 2019721"/>
              <a:gd name="connsiteX0" fmla="*/ 6614 w 9160577"/>
              <a:gd name="connsiteY0" fmla="*/ 1900327 h 2019721"/>
              <a:gd name="connsiteX1" fmla="*/ 1255132 w 9160577"/>
              <a:gd name="connsiteY1" fmla="*/ 1814761 h 2019721"/>
              <a:gd name="connsiteX2" fmla="*/ 4890285 w 9160577"/>
              <a:gd name="connsiteY2" fmla="*/ 1956471 h 2019721"/>
              <a:gd name="connsiteX3" fmla="*/ 7084656 w 9160577"/>
              <a:gd name="connsiteY3" fmla="*/ 2019721 h 2019721"/>
              <a:gd name="connsiteX4" fmla="*/ 8885148 w 9160577"/>
              <a:gd name="connsiteY4" fmla="*/ 1764706 h 2019721"/>
              <a:gd name="connsiteX5" fmla="*/ 9155476 w 9160577"/>
              <a:gd name="connsiteY5" fmla="*/ 1606596 h 2019721"/>
              <a:gd name="connsiteX6" fmla="*/ 9160577 w 9160577"/>
              <a:gd name="connsiteY6" fmla="*/ 0 h 2019721"/>
              <a:gd name="connsiteX7" fmla="*/ 0 w 9160577"/>
              <a:gd name="connsiteY7" fmla="*/ 2627 h 2019721"/>
              <a:gd name="connsiteX8" fmla="*/ 6614 w 9160577"/>
              <a:gd name="connsiteY8" fmla="*/ 1900327 h 2019721"/>
              <a:gd name="connsiteX0" fmla="*/ 6614 w 9160577"/>
              <a:gd name="connsiteY0" fmla="*/ 1900327 h 2019721"/>
              <a:gd name="connsiteX1" fmla="*/ 1255132 w 9160577"/>
              <a:gd name="connsiteY1" fmla="*/ 1814761 h 2019721"/>
              <a:gd name="connsiteX2" fmla="*/ 4916744 w 9160577"/>
              <a:gd name="connsiteY2" fmla="*/ 1972136 h 2019721"/>
              <a:gd name="connsiteX3" fmla="*/ 7084656 w 9160577"/>
              <a:gd name="connsiteY3" fmla="*/ 2019721 h 2019721"/>
              <a:gd name="connsiteX4" fmla="*/ 8885148 w 9160577"/>
              <a:gd name="connsiteY4" fmla="*/ 1764706 h 2019721"/>
              <a:gd name="connsiteX5" fmla="*/ 9155476 w 9160577"/>
              <a:gd name="connsiteY5" fmla="*/ 1606596 h 2019721"/>
              <a:gd name="connsiteX6" fmla="*/ 9160577 w 9160577"/>
              <a:gd name="connsiteY6" fmla="*/ 0 h 2019721"/>
              <a:gd name="connsiteX7" fmla="*/ 0 w 9160577"/>
              <a:gd name="connsiteY7" fmla="*/ 2627 h 2019721"/>
              <a:gd name="connsiteX8" fmla="*/ 6614 w 9160577"/>
              <a:gd name="connsiteY8" fmla="*/ 1900327 h 2019721"/>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55476 w 9160577"/>
              <a:gd name="connsiteY5" fmla="*/ 1606596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55476 w 9160577"/>
              <a:gd name="connsiteY5" fmla="*/ 1606596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55476 w 9160577"/>
              <a:gd name="connsiteY5" fmla="*/ 1606596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48861 w 9160577"/>
              <a:gd name="connsiteY5" fmla="*/ 1886323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9148861 w 9160577"/>
              <a:gd name="connsiteY4" fmla="*/ 1886323 h 2024643"/>
              <a:gd name="connsiteX5" fmla="*/ 9160577 w 9160577"/>
              <a:gd name="connsiteY5" fmla="*/ 0 h 2024643"/>
              <a:gd name="connsiteX6" fmla="*/ 0 w 9160577"/>
              <a:gd name="connsiteY6" fmla="*/ 2627 h 2024643"/>
              <a:gd name="connsiteX7" fmla="*/ 6614 w 9160577"/>
              <a:gd name="connsiteY7"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9148861 w 9160577"/>
              <a:gd name="connsiteY4" fmla="*/ 1886323 h 2024643"/>
              <a:gd name="connsiteX5" fmla="*/ 9160577 w 9160577"/>
              <a:gd name="connsiteY5" fmla="*/ 0 h 2024643"/>
              <a:gd name="connsiteX6" fmla="*/ 0 w 9160577"/>
              <a:gd name="connsiteY6" fmla="*/ 2627 h 2024643"/>
              <a:gd name="connsiteX7" fmla="*/ 6614 w 9160577"/>
              <a:gd name="connsiteY7" fmla="*/ 1900327 h 2024643"/>
              <a:gd name="connsiteX0" fmla="*/ 6614 w 9160577"/>
              <a:gd name="connsiteY0" fmla="*/ 1900327 h 2040205"/>
              <a:gd name="connsiteX1" fmla="*/ 1255132 w 9160577"/>
              <a:gd name="connsiteY1" fmla="*/ 1814761 h 2040205"/>
              <a:gd name="connsiteX2" fmla="*/ 4916744 w 9160577"/>
              <a:gd name="connsiteY2" fmla="*/ 1972136 h 2040205"/>
              <a:gd name="connsiteX3" fmla="*/ 7084656 w 9160577"/>
              <a:gd name="connsiteY3" fmla="*/ 2019721 h 2040205"/>
              <a:gd name="connsiteX4" fmla="*/ 9148861 w 9160577"/>
              <a:gd name="connsiteY4" fmla="*/ 1886323 h 2040205"/>
              <a:gd name="connsiteX5" fmla="*/ 9160577 w 9160577"/>
              <a:gd name="connsiteY5" fmla="*/ 0 h 2040205"/>
              <a:gd name="connsiteX6" fmla="*/ 0 w 9160577"/>
              <a:gd name="connsiteY6" fmla="*/ 2627 h 2040205"/>
              <a:gd name="connsiteX7" fmla="*/ 6614 w 9160577"/>
              <a:gd name="connsiteY7" fmla="*/ 1900327 h 204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0577" h="2040205">
                <a:moveTo>
                  <a:pt x="6614" y="1900327"/>
                </a:moveTo>
                <a:lnTo>
                  <a:pt x="1255132" y="1814761"/>
                </a:lnTo>
                <a:lnTo>
                  <a:pt x="4916744" y="1972136"/>
                </a:lnTo>
                <a:cubicBezTo>
                  <a:pt x="6069337" y="2064084"/>
                  <a:pt x="6335560" y="2044139"/>
                  <a:pt x="7084656" y="2019721"/>
                </a:cubicBezTo>
                <a:cubicBezTo>
                  <a:pt x="8361433" y="1979731"/>
                  <a:pt x="8460793" y="1930789"/>
                  <a:pt x="9148861" y="1886323"/>
                </a:cubicBezTo>
                <a:cubicBezTo>
                  <a:pt x="9151411" y="1083025"/>
                  <a:pt x="9158026" y="803298"/>
                  <a:pt x="9160577" y="0"/>
                </a:cubicBezTo>
                <a:lnTo>
                  <a:pt x="0" y="2627"/>
                </a:lnTo>
                <a:cubicBezTo>
                  <a:pt x="2205" y="635194"/>
                  <a:pt x="4409" y="1267760"/>
                  <a:pt x="6614" y="1900327"/>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800"/>
          </a:p>
        </p:txBody>
      </p:sp>
      <p:pic>
        <p:nvPicPr>
          <p:cNvPr id="5" name="Picture 7" descr="_0000_NHSBT_Ribbon_NHS_Blue_RGB_WhiteAbv_DRAFT.png">
            <a:extLst>
              <a:ext uri="{FF2B5EF4-FFF2-40B4-BE49-F238E27FC236}">
                <a16:creationId xmlns:a16="http://schemas.microsoft.com/office/drawing/2014/main" id="{9FBA7BF5-E4B8-4DD6-B572-317196166396}"/>
              </a:ext>
            </a:extLst>
          </p:cNvPr>
          <p:cNvPicPr>
            <a:picLocks noChangeAspect="1"/>
          </p:cNvPicPr>
          <p:nvPr/>
        </p:nvPicPr>
        <p:blipFill>
          <a:blip r:embed="rId2" cstate="print">
            <a:extLst>
              <a:ext uri="{28A0092B-C50C-407E-A947-70E740481C1C}">
                <a14:useLocalDpi xmlns:a14="http://schemas.microsoft.com/office/drawing/2010/main" val="0"/>
              </a:ext>
            </a:extLst>
          </a:blip>
          <a:srcRect l="1308" r="4449"/>
          <a:stretch>
            <a:fillRect/>
          </a:stretch>
        </p:blipFill>
        <p:spPr bwMode="auto">
          <a:xfrm>
            <a:off x="-6351" y="3584575"/>
            <a:ext cx="12213168"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NHSBloodandTransplantR1RGB">
            <a:extLst>
              <a:ext uri="{FF2B5EF4-FFF2-40B4-BE49-F238E27FC236}">
                <a16:creationId xmlns:a16="http://schemas.microsoft.com/office/drawing/2014/main" id="{964A7AA9-D59C-4FBF-8C95-19F4E7C5471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7400" y="365126"/>
            <a:ext cx="3287184"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96900" y="2066926"/>
            <a:ext cx="10363200" cy="1362075"/>
          </a:xfrm>
        </p:spPr>
        <p:txBody>
          <a:bodyPr/>
          <a:lstStyle>
            <a:lvl1pPr algn="l">
              <a:defRPr sz="5000" b="1" cap="none">
                <a:solidFill>
                  <a:srgbClr val="0072C6"/>
                </a:solidFill>
              </a:defRPr>
            </a:lvl1pPr>
          </a:lstStyle>
          <a:p>
            <a:r>
              <a:rPr lang="en-US"/>
              <a:t>Click to edit Master title style</a:t>
            </a:r>
            <a:endParaRPr lang="en-GB"/>
          </a:p>
        </p:txBody>
      </p:sp>
      <p:sp>
        <p:nvSpPr>
          <p:cNvPr id="3" name="Text Placeholder 2"/>
          <p:cNvSpPr>
            <a:spLocks noGrp="1"/>
          </p:cNvSpPr>
          <p:nvPr>
            <p:ph type="body" idx="1"/>
          </p:nvPr>
        </p:nvSpPr>
        <p:spPr>
          <a:xfrm>
            <a:off x="596900" y="2837022"/>
            <a:ext cx="10363200" cy="669607"/>
          </a:xfrm>
        </p:spPr>
        <p:txBody>
          <a:bodyPr/>
          <a:lstStyle>
            <a:lvl1pPr marL="0" indent="0" algn="l">
              <a:buNone/>
              <a:defRPr sz="3500">
                <a:solidFill>
                  <a:srgbClr val="0072C6"/>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215820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A3A416-D561-1A4B-B122-A34A9B3B13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9119" y="172124"/>
            <a:ext cx="2122553" cy="592941"/>
          </a:xfrm>
          <a:prstGeom prst="rect">
            <a:avLst/>
          </a:prstGeom>
        </p:spPr>
      </p:pic>
    </p:spTree>
    <p:extLst>
      <p:ext uri="{BB962C8B-B14F-4D97-AF65-F5344CB8AC3E}">
        <p14:creationId xmlns:p14="http://schemas.microsoft.com/office/powerpoint/2010/main" val="872872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B44B01C9-0EB0-114A-A3E7-9F9778B7439C}" type="datetimeFigureOut">
              <a:rPr lang="en-US" smtClean="0"/>
              <a:t>6/24/2025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0EB196-418B-C342-A3A5-E9A8468D08B7}" type="slidenum">
              <a:rPr lang="en-US" smtClean="0"/>
              <a:t>‹#›</a:t>
            </a:fld>
            <a:endParaRPr lang="en-US"/>
          </a:p>
        </p:txBody>
      </p:sp>
    </p:spTree>
    <p:extLst>
      <p:ext uri="{BB962C8B-B14F-4D97-AF65-F5344CB8AC3E}">
        <p14:creationId xmlns:p14="http://schemas.microsoft.com/office/powerpoint/2010/main" val="2637952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Title Placeholder 1">
            <a:extLst>
              <a:ext uri="{FF2B5EF4-FFF2-40B4-BE49-F238E27FC236}">
                <a16:creationId xmlns:a16="http://schemas.microsoft.com/office/drawing/2014/main" id="{AC16C461-EE8C-41C4-9715-FD7ED9667068}"/>
              </a:ext>
            </a:extLst>
          </p:cNvPr>
          <p:cNvSpPr>
            <a:spLocks noGrp="1"/>
          </p:cNvSpPr>
          <p:nvPr>
            <p:ph type="title"/>
          </p:nvPr>
        </p:nvSpPr>
        <p:spPr bwMode="auto">
          <a:xfrm>
            <a:off x="609601" y="979491"/>
            <a:ext cx="9304866"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10243" name="Text Placeholder 2">
            <a:extLst>
              <a:ext uri="{FF2B5EF4-FFF2-40B4-BE49-F238E27FC236}">
                <a16:creationId xmlns:a16="http://schemas.microsoft.com/office/drawing/2014/main" id="{EFA73C14-BB85-4DC3-B2FD-ED9FA36B610F}"/>
              </a:ext>
            </a:extLst>
          </p:cNvPr>
          <p:cNvSpPr>
            <a:spLocks noGrp="1"/>
          </p:cNvSpPr>
          <p:nvPr>
            <p:ph type="body" idx="1"/>
          </p:nvPr>
        </p:nvSpPr>
        <p:spPr bwMode="auto">
          <a:xfrm>
            <a:off x="609601" y="2089150"/>
            <a:ext cx="9304866"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5" name="TextBox 4">
            <a:extLst>
              <a:ext uri="{FF2B5EF4-FFF2-40B4-BE49-F238E27FC236}">
                <a16:creationId xmlns:a16="http://schemas.microsoft.com/office/drawing/2014/main" id="{A95A1B18-BE03-4D44-B8BA-6E1D7215D7D8}"/>
              </a:ext>
            </a:extLst>
          </p:cNvPr>
          <p:cNvSpPr txBox="1"/>
          <p:nvPr userDrawn="1"/>
        </p:nvSpPr>
        <p:spPr>
          <a:xfrm>
            <a:off x="4944290" y="6482091"/>
            <a:ext cx="2303420" cy="369332"/>
          </a:xfrm>
          <a:prstGeom prst="rect">
            <a:avLst/>
          </a:prstGeom>
          <a:noFill/>
        </p:spPr>
        <p:txBody>
          <a:bodyPr wrap="square" rtlCol="0">
            <a:spAutoFit/>
          </a:bodyPr>
          <a:lstStyle/>
          <a:p>
            <a:pPr algn="ctr"/>
            <a:r>
              <a:rPr lang="en-GB" sz="1800" b="1">
                <a:solidFill>
                  <a:schemeClr val="bg1"/>
                </a:solidFill>
                <a:latin typeface="Arial" panose="020B0604020202020204" pitchFamily="34" charset="0"/>
                <a:cs typeface="Arial" panose="020B0604020202020204" pitchFamily="34" charset="0"/>
              </a:rPr>
              <a:t>CONTROLLED</a:t>
            </a:r>
          </a:p>
        </p:txBody>
      </p:sp>
      <p:pic>
        <p:nvPicPr>
          <p:cNvPr id="6" name="Picture 5">
            <a:extLst>
              <a:ext uri="{FF2B5EF4-FFF2-40B4-BE49-F238E27FC236}">
                <a16:creationId xmlns:a16="http://schemas.microsoft.com/office/drawing/2014/main" id="{E713DC21-222F-4D29-88F5-E56D29B385A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909120" y="172126"/>
            <a:ext cx="2122553" cy="592941"/>
          </a:xfrm>
          <a:prstGeom prst="rect">
            <a:avLst/>
          </a:prstGeom>
        </p:spPr>
      </p:pic>
    </p:spTree>
    <p:extLst>
      <p:ext uri="{BB962C8B-B14F-4D97-AF65-F5344CB8AC3E}">
        <p14:creationId xmlns:p14="http://schemas.microsoft.com/office/powerpoint/2010/main" val="38437179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hf hdr="0" ftr="0"/>
  <p:txStyles>
    <p:titleStyle>
      <a:lvl1pPr algn="l" defTabSz="371475" rtl="0" eaLnBrk="1" fontAlgn="base" hangingPunct="1">
        <a:spcBef>
          <a:spcPct val="0"/>
        </a:spcBef>
        <a:spcAft>
          <a:spcPct val="0"/>
        </a:spcAft>
        <a:defRPr sz="3088" b="1" kern="1200">
          <a:solidFill>
            <a:srgbClr val="0072C6"/>
          </a:solidFill>
          <a:latin typeface="+mj-lt"/>
          <a:ea typeface="+mj-ea"/>
          <a:cs typeface="+mj-cs"/>
        </a:defRPr>
      </a:lvl1pPr>
      <a:lvl2pPr algn="l" defTabSz="371475" rtl="0" eaLnBrk="1" fontAlgn="base" hangingPunct="1">
        <a:spcBef>
          <a:spcPct val="0"/>
        </a:spcBef>
        <a:spcAft>
          <a:spcPct val="0"/>
        </a:spcAft>
        <a:defRPr sz="3088" b="1">
          <a:solidFill>
            <a:srgbClr val="0072C6"/>
          </a:solidFill>
          <a:latin typeface="Arial" panose="020B0604020202020204" pitchFamily="34" charset="0"/>
        </a:defRPr>
      </a:lvl2pPr>
      <a:lvl3pPr algn="l" defTabSz="371475" rtl="0" eaLnBrk="1" fontAlgn="base" hangingPunct="1">
        <a:spcBef>
          <a:spcPct val="0"/>
        </a:spcBef>
        <a:spcAft>
          <a:spcPct val="0"/>
        </a:spcAft>
        <a:defRPr sz="3088" b="1">
          <a:solidFill>
            <a:srgbClr val="0072C6"/>
          </a:solidFill>
          <a:latin typeface="Arial" panose="020B0604020202020204" pitchFamily="34" charset="0"/>
        </a:defRPr>
      </a:lvl3pPr>
      <a:lvl4pPr algn="l" defTabSz="371475" rtl="0" eaLnBrk="1" fontAlgn="base" hangingPunct="1">
        <a:spcBef>
          <a:spcPct val="0"/>
        </a:spcBef>
        <a:spcAft>
          <a:spcPct val="0"/>
        </a:spcAft>
        <a:defRPr sz="3088" b="1">
          <a:solidFill>
            <a:srgbClr val="0072C6"/>
          </a:solidFill>
          <a:latin typeface="Arial" panose="020B0604020202020204" pitchFamily="34" charset="0"/>
        </a:defRPr>
      </a:lvl4pPr>
      <a:lvl5pPr algn="l" defTabSz="371475" rtl="0" eaLnBrk="1" fontAlgn="base" hangingPunct="1">
        <a:spcBef>
          <a:spcPct val="0"/>
        </a:spcBef>
        <a:spcAft>
          <a:spcPct val="0"/>
        </a:spcAft>
        <a:defRPr sz="3088" b="1">
          <a:solidFill>
            <a:srgbClr val="0072C6"/>
          </a:solidFill>
          <a:latin typeface="Arial" panose="020B0604020202020204" pitchFamily="34" charset="0"/>
        </a:defRPr>
      </a:lvl5pPr>
      <a:lvl6pPr marL="371475" algn="l" defTabSz="371475" rtl="0" eaLnBrk="1" fontAlgn="base" hangingPunct="1">
        <a:spcBef>
          <a:spcPct val="0"/>
        </a:spcBef>
        <a:spcAft>
          <a:spcPct val="0"/>
        </a:spcAft>
        <a:defRPr sz="3088" b="1">
          <a:solidFill>
            <a:srgbClr val="0072C6"/>
          </a:solidFill>
          <a:latin typeface="Arial" panose="020B0604020202020204" pitchFamily="34" charset="0"/>
        </a:defRPr>
      </a:lvl6pPr>
      <a:lvl7pPr marL="742950" algn="l" defTabSz="371475" rtl="0" eaLnBrk="1" fontAlgn="base" hangingPunct="1">
        <a:spcBef>
          <a:spcPct val="0"/>
        </a:spcBef>
        <a:spcAft>
          <a:spcPct val="0"/>
        </a:spcAft>
        <a:defRPr sz="3088" b="1">
          <a:solidFill>
            <a:srgbClr val="0072C6"/>
          </a:solidFill>
          <a:latin typeface="Arial" panose="020B0604020202020204" pitchFamily="34" charset="0"/>
        </a:defRPr>
      </a:lvl7pPr>
      <a:lvl8pPr marL="1114425" algn="l" defTabSz="371475" rtl="0" eaLnBrk="1" fontAlgn="base" hangingPunct="1">
        <a:spcBef>
          <a:spcPct val="0"/>
        </a:spcBef>
        <a:spcAft>
          <a:spcPct val="0"/>
        </a:spcAft>
        <a:defRPr sz="3088" b="1">
          <a:solidFill>
            <a:srgbClr val="0072C6"/>
          </a:solidFill>
          <a:latin typeface="Arial" panose="020B0604020202020204" pitchFamily="34" charset="0"/>
        </a:defRPr>
      </a:lvl8pPr>
      <a:lvl9pPr marL="1485900" algn="l" defTabSz="371475" rtl="0" eaLnBrk="1" fontAlgn="base" hangingPunct="1">
        <a:spcBef>
          <a:spcPct val="0"/>
        </a:spcBef>
        <a:spcAft>
          <a:spcPct val="0"/>
        </a:spcAft>
        <a:defRPr sz="3088" b="1">
          <a:solidFill>
            <a:srgbClr val="0072C6"/>
          </a:solidFill>
          <a:latin typeface="Arial" panose="020B0604020202020204" pitchFamily="34" charset="0"/>
        </a:defRPr>
      </a:lvl9pPr>
    </p:titleStyle>
    <p:bodyStyle>
      <a:lvl1pPr marL="144463" indent="-144463" algn="l" defTabSz="371475" rtl="0" eaLnBrk="1" fontAlgn="base" hangingPunct="1">
        <a:spcBef>
          <a:spcPts val="650"/>
        </a:spcBef>
        <a:spcAft>
          <a:spcPts val="650"/>
        </a:spcAft>
        <a:buClr>
          <a:srgbClr val="0072C6"/>
        </a:buClr>
        <a:buFont typeface="Arial" panose="020B0604020202020204" pitchFamily="34" charset="0"/>
        <a:buChar char="•"/>
        <a:defRPr sz="1788" kern="1200">
          <a:solidFill>
            <a:schemeClr val="tx1"/>
          </a:solidFill>
          <a:latin typeface="+mn-lt"/>
          <a:ea typeface="+mn-ea"/>
          <a:cs typeface="+mn-cs"/>
        </a:defRPr>
      </a:lvl1pPr>
      <a:lvl2pPr marL="363736" indent="-219273" algn="l" defTabSz="371475" rtl="0" eaLnBrk="1" fontAlgn="base" hangingPunct="1">
        <a:spcBef>
          <a:spcPts val="325"/>
        </a:spcBef>
        <a:spcAft>
          <a:spcPct val="0"/>
        </a:spcAft>
        <a:buFont typeface="Arial" panose="020B0604020202020204" pitchFamily="34" charset="0"/>
        <a:buChar char="–"/>
        <a:defRPr sz="1788" kern="1200">
          <a:solidFill>
            <a:schemeClr val="tx1"/>
          </a:solidFill>
          <a:latin typeface="+mn-lt"/>
          <a:ea typeface="+mn-ea"/>
          <a:cs typeface="+mn-cs"/>
        </a:defRPr>
      </a:lvl2pPr>
      <a:lvl3pPr marL="508198" indent="-144463" algn="l" defTabSz="371475" rtl="0" eaLnBrk="1" fontAlgn="base" hangingPunct="1">
        <a:spcBef>
          <a:spcPts val="325"/>
        </a:spcBef>
        <a:spcAft>
          <a:spcPct val="0"/>
        </a:spcAft>
        <a:buFont typeface="Lucida Grande"/>
        <a:buChar char="–"/>
        <a:defRPr sz="1788" kern="1200">
          <a:solidFill>
            <a:schemeClr val="tx1"/>
          </a:solidFill>
          <a:latin typeface="+mn-lt"/>
          <a:ea typeface="+mn-ea"/>
          <a:cs typeface="+mn-cs"/>
        </a:defRPr>
      </a:lvl3pPr>
      <a:lvl4pPr marL="727472" indent="-219273" algn="l" defTabSz="371475" rtl="0" eaLnBrk="1" fontAlgn="base" hangingPunct="1">
        <a:spcBef>
          <a:spcPts val="325"/>
        </a:spcBef>
        <a:spcAft>
          <a:spcPct val="0"/>
        </a:spcAft>
        <a:buFont typeface="Lucida Grande"/>
        <a:buChar char="–"/>
        <a:defRPr sz="1788" kern="1200">
          <a:solidFill>
            <a:schemeClr val="tx1"/>
          </a:solidFill>
          <a:latin typeface="+mn-lt"/>
          <a:ea typeface="+mn-ea"/>
          <a:cs typeface="+mn-cs"/>
        </a:defRPr>
      </a:lvl4pPr>
      <a:lvl5pPr marL="946745" indent="-219273" algn="l" defTabSz="371475" rtl="0" eaLnBrk="1" fontAlgn="base" hangingPunct="1">
        <a:spcBef>
          <a:spcPts val="325"/>
        </a:spcBef>
        <a:spcAft>
          <a:spcPct val="0"/>
        </a:spcAft>
        <a:buFont typeface="Lucida Grande"/>
        <a:buChar char="–"/>
        <a:defRPr sz="1788" kern="1200">
          <a:solidFill>
            <a:schemeClr val="tx1"/>
          </a:solidFill>
          <a:latin typeface="+mn-lt"/>
          <a:ea typeface="+mn-ea"/>
          <a:cs typeface="+mn-cs"/>
        </a:defRPr>
      </a:lvl5pPr>
      <a:lvl6pPr marL="2043113" indent="-185738" algn="l" defTabSz="371475" rtl="0" eaLnBrk="1" latinLnBrk="0" hangingPunct="1">
        <a:spcBef>
          <a:spcPct val="20000"/>
        </a:spcBef>
        <a:buFont typeface="Arial"/>
        <a:buChar char="•"/>
        <a:defRPr sz="1625" kern="1200">
          <a:solidFill>
            <a:schemeClr val="tx1"/>
          </a:solidFill>
          <a:latin typeface="+mn-lt"/>
          <a:ea typeface="+mn-ea"/>
          <a:cs typeface="+mn-cs"/>
        </a:defRPr>
      </a:lvl6pPr>
      <a:lvl7pPr marL="2414588" indent="-185738" algn="l" defTabSz="371475" rtl="0" eaLnBrk="1" latinLnBrk="0" hangingPunct="1">
        <a:spcBef>
          <a:spcPct val="20000"/>
        </a:spcBef>
        <a:buFont typeface="Arial"/>
        <a:buChar char="•"/>
        <a:defRPr sz="1625" kern="1200">
          <a:solidFill>
            <a:schemeClr val="tx1"/>
          </a:solidFill>
          <a:latin typeface="+mn-lt"/>
          <a:ea typeface="+mn-ea"/>
          <a:cs typeface="+mn-cs"/>
        </a:defRPr>
      </a:lvl7pPr>
      <a:lvl8pPr marL="2786063" indent="-185738" algn="l" defTabSz="371475" rtl="0" eaLnBrk="1" latinLnBrk="0" hangingPunct="1">
        <a:spcBef>
          <a:spcPct val="20000"/>
        </a:spcBef>
        <a:buFont typeface="Arial"/>
        <a:buChar char="•"/>
        <a:defRPr sz="1625" kern="1200">
          <a:solidFill>
            <a:schemeClr val="tx1"/>
          </a:solidFill>
          <a:latin typeface="+mn-lt"/>
          <a:ea typeface="+mn-ea"/>
          <a:cs typeface="+mn-cs"/>
        </a:defRPr>
      </a:lvl8pPr>
      <a:lvl9pPr marL="3157538" indent="-185738" algn="l" defTabSz="371475" rtl="0" eaLnBrk="1" latinLnBrk="0" hangingPunct="1">
        <a:spcBef>
          <a:spcPct val="20000"/>
        </a:spcBef>
        <a:buFont typeface="Arial"/>
        <a:buChar char="•"/>
        <a:defRPr sz="1625" kern="1200">
          <a:solidFill>
            <a:schemeClr val="tx1"/>
          </a:solidFill>
          <a:latin typeface="+mn-lt"/>
          <a:ea typeface="+mn-ea"/>
          <a:cs typeface="+mn-cs"/>
        </a:defRPr>
      </a:lvl9pPr>
    </p:bodyStyle>
    <p:otherStyle>
      <a:defPPr>
        <a:defRPr lang="en-US"/>
      </a:defPPr>
      <a:lvl1pPr marL="0" algn="l" defTabSz="371475" rtl="0" eaLnBrk="1" latinLnBrk="0" hangingPunct="1">
        <a:defRPr sz="1463" kern="1200">
          <a:solidFill>
            <a:schemeClr val="tx1"/>
          </a:solidFill>
          <a:latin typeface="+mn-lt"/>
          <a:ea typeface="+mn-ea"/>
          <a:cs typeface="+mn-cs"/>
        </a:defRPr>
      </a:lvl1pPr>
      <a:lvl2pPr marL="371475" algn="l" defTabSz="371475" rtl="0" eaLnBrk="1" latinLnBrk="0" hangingPunct="1">
        <a:defRPr sz="1463" kern="1200">
          <a:solidFill>
            <a:schemeClr val="tx1"/>
          </a:solidFill>
          <a:latin typeface="+mn-lt"/>
          <a:ea typeface="+mn-ea"/>
          <a:cs typeface="+mn-cs"/>
        </a:defRPr>
      </a:lvl2pPr>
      <a:lvl3pPr marL="742950" algn="l" defTabSz="371475" rtl="0" eaLnBrk="1" latinLnBrk="0" hangingPunct="1">
        <a:defRPr sz="1463" kern="1200">
          <a:solidFill>
            <a:schemeClr val="tx1"/>
          </a:solidFill>
          <a:latin typeface="+mn-lt"/>
          <a:ea typeface="+mn-ea"/>
          <a:cs typeface="+mn-cs"/>
        </a:defRPr>
      </a:lvl3pPr>
      <a:lvl4pPr marL="1114425" algn="l" defTabSz="371475" rtl="0" eaLnBrk="1" latinLnBrk="0" hangingPunct="1">
        <a:defRPr sz="1463" kern="1200">
          <a:solidFill>
            <a:schemeClr val="tx1"/>
          </a:solidFill>
          <a:latin typeface="+mn-lt"/>
          <a:ea typeface="+mn-ea"/>
          <a:cs typeface="+mn-cs"/>
        </a:defRPr>
      </a:lvl4pPr>
      <a:lvl5pPr marL="1485900" algn="l" defTabSz="371475" rtl="0" eaLnBrk="1" latinLnBrk="0" hangingPunct="1">
        <a:defRPr sz="1463" kern="1200">
          <a:solidFill>
            <a:schemeClr val="tx1"/>
          </a:solidFill>
          <a:latin typeface="+mn-lt"/>
          <a:ea typeface="+mn-ea"/>
          <a:cs typeface="+mn-cs"/>
        </a:defRPr>
      </a:lvl5pPr>
      <a:lvl6pPr marL="1857375" algn="l" defTabSz="371475" rtl="0" eaLnBrk="1" latinLnBrk="0" hangingPunct="1">
        <a:defRPr sz="1463" kern="1200">
          <a:solidFill>
            <a:schemeClr val="tx1"/>
          </a:solidFill>
          <a:latin typeface="+mn-lt"/>
          <a:ea typeface="+mn-ea"/>
          <a:cs typeface="+mn-cs"/>
        </a:defRPr>
      </a:lvl6pPr>
      <a:lvl7pPr marL="2228850" algn="l" defTabSz="371475" rtl="0" eaLnBrk="1" latinLnBrk="0" hangingPunct="1">
        <a:defRPr sz="1463" kern="1200">
          <a:solidFill>
            <a:schemeClr val="tx1"/>
          </a:solidFill>
          <a:latin typeface="+mn-lt"/>
          <a:ea typeface="+mn-ea"/>
          <a:cs typeface="+mn-cs"/>
        </a:defRPr>
      </a:lvl7pPr>
      <a:lvl8pPr marL="2600325" algn="l" defTabSz="371475" rtl="0" eaLnBrk="1" latinLnBrk="0" hangingPunct="1">
        <a:defRPr sz="1463" kern="1200">
          <a:solidFill>
            <a:schemeClr val="tx1"/>
          </a:solidFill>
          <a:latin typeface="+mn-lt"/>
          <a:ea typeface="+mn-ea"/>
          <a:cs typeface="+mn-cs"/>
        </a:defRPr>
      </a:lvl8pPr>
      <a:lvl9pPr marL="2971800" algn="l" defTabSz="371475" rtl="0" eaLnBrk="1" latinLnBrk="0" hangingPunct="1">
        <a:defRPr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Title Placeholder 1">
            <a:extLst>
              <a:ext uri="{FF2B5EF4-FFF2-40B4-BE49-F238E27FC236}">
                <a16:creationId xmlns:a16="http://schemas.microsoft.com/office/drawing/2014/main" id="{AC16C461-EE8C-41C4-9715-FD7ED9667068}"/>
              </a:ext>
            </a:extLst>
          </p:cNvPr>
          <p:cNvSpPr>
            <a:spLocks noGrp="1"/>
          </p:cNvSpPr>
          <p:nvPr>
            <p:ph type="title"/>
          </p:nvPr>
        </p:nvSpPr>
        <p:spPr bwMode="auto">
          <a:xfrm>
            <a:off x="609600" y="979489"/>
            <a:ext cx="930486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10243" name="Text Placeholder 2">
            <a:extLst>
              <a:ext uri="{FF2B5EF4-FFF2-40B4-BE49-F238E27FC236}">
                <a16:creationId xmlns:a16="http://schemas.microsoft.com/office/drawing/2014/main" id="{EFA73C14-BB85-4DC3-B2FD-ED9FA36B610F}"/>
              </a:ext>
            </a:extLst>
          </p:cNvPr>
          <p:cNvSpPr>
            <a:spLocks noGrp="1"/>
          </p:cNvSpPr>
          <p:nvPr>
            <p:ph type="body" idx="1"/>
          </p:nvPr>
        </p:nvSpPr>
        <p:spPr bwMode="auto">
          <a:xfrm>
            <a:off x="609600" y="2089150"/>
            <a:ext cx="9304867"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165180594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Lst>
  <p:txStyles>
    <p:titleStyle>
      <a:lvl1pPr algn="l" defTabSz="457200" rtl="0" eaLnBrk="1" fontAlgn="base" hangingPunct="1">
        <a:spcBef>
          <a:spcPct val="0"/>
        </a:spcBef>
        <a:spcAft>
          <a:spcPct val="0"/>
        </a:spcAft>
        <a:defRPr sz="3800" b="1" kern="1200">
          <a:solidFill>
            <a:srgbClr val="0072C6"/>
          </a:solidFill>
          <a:latin typeface="+mj-lt"/>
          <a:ea typeface="+mj-ea"/>
          <a:cs typeface="+mj-cs"/>
        </a:defRPr>
      </a:lvl1pPr>
      <a:lvl2pPr algn="l" defTabSz="457200" rtl="0" eaLnBrk="1" fontAlgn="base" hangingPunct="1">
        <a:spcBef>
          <a:spcPct val="0"/>
        </a:spcBef>
        <a:spcAft>
          <a:spcPct val="0"/>
        </a:spcAft>
        <a:defRPr sz="3800" b="1">
          <a:solidFill>
            <a:srgbClr val="0072C6"/>
          </a:solidFill>
          <a:latin typeface="Arial" panose="020B0604020202020204" pitchFamily="34" charset="0"/>
        </a:defRPr>
      </a:lvl2pPr>
      <a:lvl3pPr algn="l" defTabSz="457200" rtl="0" eaLnBrk="1" fontAlgn="base" hangingPunct="1">
        <a:spcBef>
          <a:spcPct val="0"/>
        </a:spcBef>
        <a:spcAft>
          <a:spcPct val="0"/>
        </a:spcAft>
        <a:defRPr sz="3800" b="1">
          <a:solidFill>
            <a:srgbClr val="0072C6"/>
          </a:solidFill>
          <a:latin typeface="Arial" panose="020B0604020202020204" pitchFamily="34" charset="0"/>
        </a:defRPr>
      </a:lvl3pPr>
      <a:lvl4pPr algn="l" defTabSz="457200" rtl="0" eaLnBrk="1" fontAlgn="base" hangingPunct="1">
        <a:spcBef>
          <a:spcPct val="0"/>
        </a:spcBef>
        <a:spcAft>
          <a:spcPct val="0"/>
        </a:spcAft>
        <a:defRPr sz="3800" b="1">
          <a:solidFill>
            <a:srgbClr val="0072C6"/>
          </a:solidFill>
          <a:latin typeface="Arial" panose="020B0604020202020204" pitchFamily="34" charset="0"/>
        </a:defRPr>
      </a:lvl4pPr>
      <a:lvl5pPr algn="l" defTabSz="457200" rtl="0" eaLnBrk="1" fontAlgn="base" hangingPunct="1">
        <a:spcBef>
          <a:spcPct val="0"/>
        </a:spcBef>
        <a:spcAft>
          <a:spcPct val="0"/>
        </a:spcAft>
        <a:defRPr sz="3800" b="1">
          <a:solidFill>
            <a:srgbClr val="0072C6"/>
          </a:solidFill>
          <a:latin typeface="Arial" panose="020B0604020202020204" pitchFamily="34" charset="0"/>
        </a:defRPr>
      </a:lvl5pPr>
      <a:lvl6pPr marL="457200" algn="l" defTabSz="457200" rtl="0" eaLnBrk="1" fontAlgn="base" hangingPunct="1">
        <a:spcBef>
          <a:spcPct val="0"/>
        </a:spcBef>
        <a:spcAft>
          <a:spcPct val="0"/>
        </a:spcAft>
        <a:defRPr sz="3800" b="1">
          <a:solidFill>
            <a:srgbClr val="0072C6"/>
          </a:solidFill>
          <a:latin typeface="Arial" panose="020B0604020202020204" pitchFamily="34" charset="0"/>
        </a:defRPr>
      </a:lvl6pPr>
      <a:lvl7pPr marL="914400" algn="l" defTabSz="457200" rtl="0" eaLnBrk="1" fontAlgn="base" hangingPunct="1">
        <a:spcBef>
          <a:spcPct val="0"/>
        </a:spcBef>
        <a:spcAft>
          <a:spcPct val="0"/>
        </a:spcAft>
        <a:defRPr sz="3800" b="1">
          <a:solidFill>
            <a:srgbClr val="0072C6"/>
          </a:solidFill>
          <a:latin typeface="Arial" panose="020B0604020202020204" pitchFamily="34" charset="0"/>
        </a:defRPr>
      </a:lvl7pPr>
      <a:lvl8pPr marL="1371600" algn="l" defTabSz="457200" rtl="0" eaLnBrk="1" fontAlgn="base" hangingPunct="1">
        <a:spcBef>
          <a:spcPct val="0"/>
        </a:spcBef>
        <a:spcAft>
          <a:spcPct val="0"/>
        </a:spcAft>
        <a:defRPr sz="3800" b="1">
          <a:solidFill>
            <a:srgbClr val="0072C6"/>
          </a:solidFill>
          <a:latin typeface="Arial" panose="020B0604020202020204" pitchFamily="34" charset="0"/>
        </a:defRPr>
      </a:lvl8pPr>
      <a:lvl9pPr marL="1828800" algn="l" defTabSz="457200" rtl="0" eaLnBrk="1" fontAlgn="base" hangingPunct="1">
        <a:spcBef>
          <a:spcPct val="0"/>
        </a:spcBef>
        <a:spcAft>
          <a:spcPct val="0"/>
        </a:spcAft>
        <a:defRPr sz="3800" b="1">
          <a:solidFill>
            <a:srgbClr val="0072C6"/>
          </a:solidFill>
          <a:latin typeface="Arial" panose="020B0604020202020204" pitchFamily="34" charset="0"/>
        </a:defRPr>
      </a:lvl9pPr>
    </p:titleStyle>
    <p:bodyStyle>
      <a:lvl1pPr marL="177800" indent="-177800" algn="l" defTabSz="457200" rtl="0" eaLnBrk="1" fontAlgn="base" hangingPunct="1">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1" fontAlgn="base" hangingPunct="1">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1" fontAlgn="base" hangingPunct="1">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1" fontAlgn="base" hangingPunct="1">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1" fontAlgn="base" hangingPunct="1">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hyperlink" Target="https://www.odt.nhs.uk/transplantation/organ-utilisation-development-team/"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hyperlink" Target="mailto:organutilisationdevelopmentteam@nhsbt.nhs.uk"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www.odt.nhs.uk/transplantation/organ-utilisation-development-team/" TargetMode="External"/><Relationship Id="rId7" Type="http://schemas.openxmlformats.org/officeDocument/2006/relationships/diagramColors" Target="../diagrams/colors3.xml"/><Relationship Id="rId2" Type="http://schemas.openxmlformats.org/officeDocument/2006/relationships/hyperlink" Target="https://www.gov.uk/government/publications/honouring-the-gift-of-donation-utilising-organs-for-transplant/honouring-the-gift-of-donation-utilising-organs-for-transplant-summary-report-of-the-organ-utilisation-group" TargetMode="External"/><Relationship Id="rId1" Type="http://schemas.openxmlformats.org/officeDocument/2006/relationships/slideLayout" Target="../slideLayouts/slideLayout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hyperlink" Target="mailto:a.morley-smith@rbht.nhs.uk" TargetMode="External"/><Relationship Id="rId3" Type="http://schemas.openxmlformats.org/officeDocument/2006/relationships/hyperlink" Target="mailto:carrie.Scuffell@nhsbt.nhs.uk" TargetMode="External"/><Relationship Id="rId7" Type="http://schemas.openxmlformats.org/officeDocument/2006/relationships/hyperlink" Target="mailto:david.vandellen@mft.nhs.uk" TargetMode="External"/><Relationship Id="rId2" Type="http://schemas.openxmlformats.org/officeDocument/2006/relationships/hyperlink" Target="mailto:organutilisationdevelopmentteam@nhsbt.nhs.uk" TargetMode="External"/><Relationship Id="rId1" Type="http://schemas.openxmlformats.org/officeDocument/2006/relationships/slideLayout" Target="../slideLayouts/slideLayout6.xml"/><Relationship Id="rId6" Type="http://schemas.openxmlformats.org/officeDocument/2006/relationships/hyperlink" Target="mailto:nicholas.inston2@uhb.nhs.uk" TargetMode="External"/><Relationship Id="rId5" Type="http://schemas.openxmlformats.org/officeDocument/2006/relationships/hyperlink" Target="mailto:v.gerovasili@rbht.nhs.uk" TargetMode="External"/><Relationship Id="rId4" Type="http://schemas.openxmlformats.org/officeDocument/2006/relationships/hyperlink" Target="mailto:laura.barton@nhsbt.nhs.uk" TargetMode="External"/><Relationship Id="rId9" Type="http://schemas.openxmlformats.org/officeDocument/2006/relationships/hyperlink" Target="mailto:anya.adair@nhslothian.scot.nhs.uk"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hyperlink" Target="mailto:organutilisationdevelopmentteam@nhsbt.nhs.uk"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C6D5339-D5E4-49AC-92C7-8267E555C897}"/>
              </a:ext>
            </a:extLst>
          </p:cNvPr>
          <p:cNvSpPr>
            <a:spLocks noGrp="1"/>
          </p:cNvSpPr>
          <p:nvPr>
            <p:ph type="ctrTitle"/>
          </p:nvPr>
        </p:nvSpPr>
        <p:spPr>
          <a:xfrm>
            <a:off x="596900" y="3426291"/>
            <a:ext cx="9610702" cy="1340142"/>
          </a:xfrm>
        </p:spPr>
        <p:txBody>
          <a:bodyPr/>
          <a:lstStyle/>
          <a:p>
            <a:r>
              <a:rPr lang="en-GB" sz="4050"/>
              <a:t>Clinical Leads for Organ Utilisation Handbook for CLUs</a:t>
            </a:r>
            <a:endParaRPr lang="en-GB">
              <a:solidFill>
                <a:srgbClr val="FF0000"/>
              </a:solidFill>
            </a:endParaRPr>
          </a:p>
        </p:txBody>
      </p:sp>
      <p:sp>
        <p:nvSpPr>
          <p:cNvPr id="9" name="Subtitle 8">
            <a:extLst>
              <a:ext uri="{FF2B5EF4-FFF2-40B4-BE49-F238E27FC236}">
                <a16:creationId xmlns:a16="http://schemas.microsoft.com/office/drawing/2014/main" id="{C8349228-2C51-4EAE-8D89-DD85680FB61B}"/>
              </a:ext>
            </a:extLst>
          </p:cNvPr>
          <p:cNvSpPr>
            <a:spLocks noGrp="1"/>
          </p:cNvSpPr>
          <p:nvPr>
            <p:ph type="subTitle" idx="1"/>
          </p:nvPr>
        </p:nvSpPr>
        <p:spPr>
          <a:xfrm>
            <a:off x="596900" y="4766433"/>
            <a:ext cx="8534400" cy="690362"/>
          </a:xfrm>
        </p:spPr>
        <p:txBody>
          <a:bodyPr/>
          <a:lstStyle/>
          <a:p>
            <a:r>
              <a:rPr lang="en-GB" sz="2800"/>
              <a:t>Updated April 2025</a:t>
            </a:r>
            <a:endParaRPr lang="en-GB">
              <a:cs typeface="Arial"/>
            </a:endParaRPr>
          </a:p>
        </p:txBody>
      </p:sp>
    </p:spTree>
    <p:extLst>
      <p:ext uri="{BB962C8B-B14F-4D97-AF65-F5344CB8AC3E}">
        <p14:creationId xmlns:p14="http://schemas.microsoft.com/office/powerpoint/2010/main" val="4058889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3939DC-F329-43DA-ACE4-E97D102C9016}"/>
              </a:ext>
            </a:extLst>
          </p:cNvPr>
          <p:cNvSpPr/>
          <p:nvPr/>
        </p:nvSpPr>
        <p:spPr>
          <a:xfrm>
            <a:off x="1036611" y="1632942"/>
            <a:ext cx="8656320" cy="4204375"/>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t"/>
          <a:lstStyle/>
          <a:p>
            <a:r>
              <a:rPr lang="en-GB" sz="1600" b="1">
                <a:cs typeface="Arial"/>
              </a:rPr>
              <a:t>Title </a:t>
            </a:r>
          </a:p>
          <a:p>
            <a:pPr marL="342900" indent="-342900">
              <a:lnSpc>
                <a:spcPct val="150000"/>
              </a:lnSpc>
              <a:buAutoNum type="arabicPeriod"/>
            </a:pPr>
            <a:r>
              <a:rPr lang="en-GB" sz="1600"/>
              <a:t>Introduction to the CLU Scheme  </a:t>
            </a:r>
            <a:endParaRPr lang="en-GB" sz="1600">
              <a:cs typeface="Arial"/>
            </a:endParaRPr>
          </a:p>
          <a:p>
            <a:pPr marL="342900" indent="-342900">
              <a:lnSpc>
                <a:spcPct val="150000"/>
              </a:lnSpc>
              <a:buFont typeface="+mj-lt"/>
              <a:buAutoNum type="arabicPeriod"/>
            </a:pPr>
            <a:r>
              <a:rPr lang="en-GB" sz="1600"/>
              <a:t>CLU Core Role overview</a:t>
            </a:r>
          </a:p>
          <a:p>
            <a:pPr marL="342900" indent="-342900">
              <a:lnSpc>
                <a:spcPct val="150000"/>
              </a:lnSpc>
              <a:buFont typeface="+mj-lt"/>
              <a:buAutoNum type="arabicPeriod"/>
            </a:pPr>
            <a:r>
              <a:rPr lang="en-GB" sz="1600"/>
              <a:t>Education Opportunities</a:t>
            </a:r>
          </a:p>
          <a:p>
            <a:pPr marL="342900" indent="-342900">
              <a:lnSpc>
                <a:spcPct val="150000"/>
              </a:lnSpc>
              <a:buFont typeface="+mj-lt"/>
              <a:buAutoNum type="arabicPeriod"/>
            </a:pPr>
            <a:r>
              <a:rPr lang="en-GB" sz="1600"/>
              <a:t>Key contacts </a:t>
            </a:r>
            <a:endParaRPr lang="en-GB" sz="1600">
              <a:cs typeface="Arial"/>
            </a:endParaRPr>
          </a:p>
          <a:p>
            <a:pPr>
              <a:lnSpc>
                <a:spcPct val="150000"/>
              </a:lnSpc>
            </a:pPr>
            <a:r>
              <a:rPr lang="en-GB" sz="1600"/>
              <a:t>Appendix 1: CLU Project Registration Process &amp; Template</a:t>
            </a:r>
          </a:p>
          <a:p>
            <a:pPr>
              <a:lnSpc>
                <a:spcPct val="150000"/>
              </a:lnSpc>
            </a:pPr>
            <a:r>
              <a:rPr lang="en-GB" sz="1600"/>
              <a:t>Appendix 2: OU Stats Team</a:t>
            </a:r>
          </a:p>
          <a:p>
            <a:pPr>
              <a:lnSpc>
                <a:spcPct val="150000"/>
              </a:lnSpc>
            </a:pPr>
            <a:r>
              <a:rPr lang="en-GB" sz="1600"/>
              <a:t>Appendix 3: CLU Onboarding &amp; Reimbursement Process</a:t>
            </a:r>
            <a:endParaRPr lang="en-GB" sz="1600">
              <a:highlight>
                <a:srgbClr val="FFFF00"/>
              </a:highlight>
              <a:cs typeface="Arial"/>
            </a:endParaRPr>
          </a:p>
        </p:txBody>
      </p:sp>
      <p:sp>
        <p:nvSpPr>
          <p:cNvPr id="7" name="Rectangle 6">
            <a:extLst>
              <a:ext uri="{FF2B5EF4-FFF2-40B4-BE49-F238E27FC236}">
                <a16:creationId xmlns:a16="http://schemas.microsoft.com/office/drawing/2014/main" id="{F5CD6FD2-D90A-43A3-B9FC-3BD2C8CB17B8}"/>
              </a:ext>
            </a:extLst>
          </p:cNvPr>
          <p:cNvSpPr/>
          <p:nvPr/>
        </p:nvSpPr>
        <p:spPr>
          <a:xfrm>
            <a:off x="8686799" y="1632942"/>
            <a:ext cx="1676400" cy="4489163"/>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t"/>
          <a:lstStyle/>
          <a:p>
            <a:pPr algn="ctr"/>
            <a:r>
              <a:rPr lang="en-GB" sz="1600" b="1">
                <a:cs typeface="Arial"/>
              </a:rPr>
              <a:t>Slide:</a:t>
            </a:r>
          </a:p>
          <a:p>
            <a:pPr algn="ctr">
              <a:lnSpc>
                <a:spcPct val="150000"/>
              </a:lnSpc>
            </a:pPr>
            <a:r>
              <a:rPr lang="en-GB" sz="1600"/>
              <a:t>3</a:t>
            </a:r>
            <a:endParaRPr lang="en-GB">
              <a:cs typeface="Arial"/>
            </a:endParaRPr>
          </a:p>
          <a:p>
            <a:pPr algn="ctr">
              <a:lnSpc>
                <a:spcPct val="150000"/>
              </a:lnSpc>
            </a:pPr>
            <a:r>
              <a:rPr lang="en-GB" sz="1600">
                <a:cs typeface="Arial"/>
              </a:rPr>
              <a:t>7</a:t>
            </a:r>
          </a:p>
          <a:p>
            <a:pPr algn="ctr">
              <a:lnSpc>
                <a:spcPct val="150000"/>
              </a:lnSpc>
            </a:pPr>
            <a:r>
              <a:rPr lang="en-GB" sz="1600">
                <a:cs typeface="Arial"/>
              </a:rPr>
              <a:t>14</a:t>
            </a:r>
          </a:p>
          <a:p>
            <a:pPr algn="ctr">
              <a:lnSpc>
                <a:spcPct val="150000"/>
              </a:lnSpc>
            </a:pPr>
            <a:r>
              <a:rPr lang="en-GB" sz="1600"/>
              <a:t>15</a:t>
            </a:r>
            <a:endParaRPr lang="en-GB" sz="1600">
              <a:cs typeface="Arial"/>
            </a:endParaRPr>
          </a:p>
          <a:p>
            <a:pPr algn="ctr">
              <a:lnSpc>
                <a:spcPct val="150000"/>
              </a:lnSpc>
            </a:pPr>
            <a:r>
              <a:rPr lang="en-GB" sz="1600"/>
              <a:t>19</a:t>
            </a:r>
            <a:endParaRPr lang="en-GB" sz="1600">
              <a:cs typeface="Arial"/>
            </a:endParaRPr>
          </a:p>
          <a:p>
            <a:pPr algn="ctr">
              <a:lnSpc>
                <a:spcPct val="150000"/>
              </a:lnSpc>
            </a:pPr>
            <a:r>
              <a:rPr lang="en-GB" sz="1600">
                <a:cs typeface="Arial"/>
              </a:rPr>
              <a:t>21</a:t>
            </a:r>
          </a:p>
          <a:p>
            <a:pPr algn="ctr">
              <a:lnSpc>
                <a:spcPct val="150000"/>
              </a:lnSpc>
            </a:pPr>
            <a:r>
              <a:rPr lang="en-GB" sz="1600">
                <a:cs typeface="Arial"/>
              </a:rPr>
              <a:t>23</a:t>
            </a:r>
          </a:p>
        </p:txBody>
      </p:sp>
      <p:sp>
        <p:nvSpPr>
          <p:cNvPr id="8" name="Title 1">
            <a:extLst>
              <a:ext uri="{FF2B5EF4-FFF2-40B4-BE49-F238E27FC236}">
                <a16:creationId xmlns:a16="http://schemas.microsoft.com/office/drawing/2014/main" id="{40A76304-7964-45A2-BA2E-3CE007CDADFE}"/>
              </a:ext>
            </a:extLst>
          </p:cNvPr>
          <p:cNvSpPr txBox="1">
            <a:spLocks/>
          </p:cNvSpPr>
          <p:nvPr/>
        </p:nvSpPr>
        <p:spPr>
          <a:xfrm>
            <a:off x="444385" y="322233"/>
            <a:ext cx="9304866" cy="715553"/>
          </a:xfrm>
          <a:prstGeom prst="rect">
            <a:avLst/>
          </a:prstGeom>
        </p:spPr>
        <p:txBody>
          <a:bodyPr/>
          <a:lstStyle>
            <a:lvl1pPr algn="l" defTabSz="371475" rtl="0" eaLnBrk="1" fontAlgn="base" hangingPunct="1">
              <a:spcBef>
                <a:spcPct val="0"/>
              </a:spcBef>
              <a:spcAft>
                <a:spcPct val="0"/>
              </a:spcAft>
              <a:defRPr sz="3088" b="1" kern="1200">
                <a:solidFill>
                  <a:srgbClr val="0072C6"/>
                </a:solidFill>
                <a:latin typeface="+mj-lt"/>
                <a:ea typeface="+mj-ea"/>
                <a:cs typeface="+mj-cs"/>
              </a:defRPr>
            </a:lvl1pPr>
            <a:lvl2pPr algn="l" defTabSz="371475" rtl="0" eaLnBrk="1" fontAlgn="base" hangingPunct="1">
              <a:spcBef>
                <a:spcPct val="0"/>
              </a:spcBef>
              <a:spcAft>
                <a:spcPct val="0"/>
              </a:spcAft>
              <a:defRPr sz="3088" b="1">
                <a:solidFill>
                  <a:srgbClr val="0072C6"/>
                </a:solidFill>
                <a:latin typeface="Arial" panose="020B0604020202020204" pitchFamily="34" charset="0"/>
              </a:defRPr>
            </a:lvl2pPr>
            <a:lvl3pPr algn="l" defTabSz="371475" rtl="0" eaLnBrk="1" fontAlgn="base" hangingPunct="1">
              <a:spcBef>
                <a:spcPct val="0"/>
              </a:spcBef>
              <a:spcAft>
                <a:spcPct val="0"/>
              </a:spcAft>
              <a:defRPr sz="3088" b="1">
                <a:solidFill>
                  <a:srgbClr val="0072C6"/>
                </a:solidFill>
                <a:latin typeface="Arial" panose="020B0604020202020204" pitchFamily="34" charset="0"/>
              </a:defRPr>
            </a:lvl3pPr>
            <a:lvl4pPr algn="l" defTabSz="371475" rtl="0" eaLnBrk="1" fontAlgn="base" hangingPunct="1">
              <a:spcBef>
                <a:spcPct val="0"/>
              </a:spcBef>
              <a:spcAft>
                <a:spcPct val="0"/>
              </a:spcAft>
              <a:defRPr sz="3088" b="1">
                <a:solidFill>
                  <a:srgbClr val="0072C6"/>
                </a:solidFill>
                <a:latin typeface="Arial" panose="020B0604020202020204" pitchFamily="34" charset="0"/>
              </a:defRPr>
            </a:lvl4pPr>
            <a:lvl5pPr algn="l" defTabSz="371475" rtl="0" eaLnBrk="1" fontAlgn="base" hangingPunct="1">
              <a:spcBef>
                <a:spcPct val="0"/>
              </a:spcBef>
              <a:spcAft>
                <a:spcPct val="0"/>
              </a:spcAft>
              <a:defRPr sz="3088" b="1">
                <a:solidFill>
                  <a:srgbClr val="0072C6"/>
                </a:solidFill>
                <a:latin typeface="Arial" panose="020B0604020202020204" pitchFamily="34" charset="0"/>
              </a:defRPr>
            </a:lvl5pPr>
            <a:lvl6pPr marL="371475" algn="l" defTabSz="371475" rtl="0" eaLnBrk="1" fontAlgn="base" hangingPunct="1">
              <a:spcBef>
                <a:spcPct val="0"/>
              </a:spcBef>
              <a:spcAft>
                <a:spcPct val="0"/>
              </a:spcAft>
              <a:defRPr sz="3088" b="1">
                <a:solidFill>
                  <a:srgbClr val="0072C6"/>
                </a:solidFill>
                <a:latin typeface="Arial" panose="020B0604020202020204" pitchFamily="34" charset="0"/>
              </a:defRPr>
            </a:lvl6pPr>
            <a:lvl7pPr marL="742950" algn="l" defTabSz="371475" rtl="0" eaLnBrk="1" fontAlgn="base" hangingPunct="1">
              <a:spcBef>
                <a:spcPct val="0"/>
              </a:spcBef>
              <a:spcAft>
                <a:spcPct val="0"/>
              </a:spcAft>
              <a:defRPr sz="3088" b="1">
                <a:solidFill>
                  <a:srgbClr val="0072C6"/>
                </a:solidFill>
                <a:latin typeface="Arial" panose="020B0604020202020204" pitchFamily="34" charset="0"/>
              </a:defRPr>
            </a:lvl7pPr>
            <a:lvl8pPr marL="1114425" algn="l" defTabSz="371475" rtl="0" eaLnBrk="1" fontAlgn="base" hangingPunct="1">
              <a:spcBef>
                <a:spcPct val="0"/>
              </a:spcBef>
              <a:spcAft>
                <a:spcPct val="0"/>
              </a:spcAft>
              <a:defRPr sz="3088" b="1">
                <a:solidFill>
                  <a:srgbClr val="0072C6"/>
                </a:solidFill>
                <a:latin typeface="Arial" panose="020B0604020202020204" pitchFamily="34" charset="0"/>
              </a:defRPr>
            </a:lvl8pPr>
            <a:lvl9pPr marL="1485900" algn="l" defTabSz="371475" rtl="0" eaLnBrk="1" fontAlgn="base" hangingPunct="1">
              <a:spcBef>
                <a:spcPct val="0"/>
              </a:spcBef>
              <a:spcAft>
                <a:spcPct val="0"/>
              </a:spcAft>
              <a:defRPr sz="3088" b="1">
                <a:solidFill>
                  <a:srgbClr val="0072C6"/>
                </a:solidFill>
                <a:latin typeface="Arial" panose="020B0604020202020204" pitchFamily="34" charset="0"/>
              </a:defRPr>
            </a:lvl9pPr>
          </a:lstStyle>
          <a:p>
            <a:r>
              <a:rPr lang="en-GB">
                <a:solidFill>
                  <a:srgbClr val="005EB8"/>
                </a:solidFill>
              </a:rPr>
              <a:t>Contents</a:t>
            </a:r>
          </a:p>
        </p:txBody>
      </p:sp>
      <p:sp>
        <p:nvSpPr>
          <p:cNvPr id="9" name="Rectangle 8">
            <a:extLst>
              <a:ext uri="{FF2B5EF4-FFF2-40B4-BE49-F238E27FC236}">
                <a16:creationId xmlns:a16="http://schemas.microsoft.com/office/drawing/2014/main" id="{D9F9C55A-1374-4836-9FCD-9A8DCD983413}"/>
              </a:ext>
            </a:extLst>
          </p:cNvPr>
          <p:cNvSpPr/>
          <p:nvPr/>
        </p:nvSpPr>
        <p:spPr>
          <a:xfrm>
            <a:off x="444385" y="980050"/>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221358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A2A7914-033E-44E5-BE76-D6E5A1DA8C1A}"/>
              </a:ext>
            </a:extLst>
          </p:cNvPr>
          <p:cNvSpPr txBox="1"/>
          <p:nvPr/>
        </p:nvSpPr>
        <p:spPr>
          <a:xfrm>
            <a:off x="127635" y="175664"/>
            <a:ext cx="4102405" cy="400110"/>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5EB8"/>
                </a:solidFill>
                <a:effectLst/>
                <a:uLnTx/>
                <a:uFillTx/>
                <a:latin typeface="+mj-lt"/>
                <a:ea typeface="+mn-ea"/>
                <a:cs typeface="+mn-cs"/>
              </a:rPr>
              <a:t>Introduction to the CLU Scheme</a:t>
            </a:r>
          </a:p>
        </p:txBody>
      </p:sp>
      <p:sp>
        <p:nvSpPr>
          <p:cNvPr id="8" name="Rectangle: Rounded Corners 7">
            <a:extLst>
              <a:ext uri="{FF2B5EF4-FFF2-40B4-BE49-F238E27FC236}">
                <a16:creationId xmlns:a16="http://schemas.microsoft.com/office/drawing/2014/main" id="{3A859A7F-2862-457D-B6F0-65A08980DC9E}"/>
              </a:ext>
            </a:extLst>
          </p:cNvPr>
          <p:cNvSpPr/>
          <p:nvPr/>
        </p:nvSpPr>
        <p:spPr>
          <a:xfrm>
            <a:off x="537411" y="742645"/>
            <a:ext cx="5950511" cy="5948387"/>
          </a:xfrm>
          <a:prstGeom prst="roundRect">
            <a:avLst>
              <a:gd name="adj" fmla="val 7202"/>
            </a:avLst>
          </a:prstGeom>
          <a:noFill/>
          <a:ln w="57150">
            <a:solidFill>
              <a:srgbClr val="046BB5"/>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endParaRPr lang="en-GB" sz="1500" dirty="0">
              <a:solidFill>
                <a:srgbClr val="000000"/>
              </a:solidFill>
              <a:latin typeface="+mj-lt"/>
              <a:cs typeface="Arial"/>
            </a:endParaRPr>
          </a:p>
          <a:p>
            <a:r>
              <a:rPr lang="en-GB" sz="1400" b="1" dirty="0">
                <a:solidFill>
                  <a:srgbClr val="000000"/>
                </a:solidFill>
                <a:latin typeface="+mj-lt"/>
                <a:cs typeface="Arial"/>
              </a:rPr>
              <a:t>Welcome to your role as a CLU</a:t>
            </a:r>
          </a:p>
          <a:p>
            <a:endParaRPr lang="en-GB" sz="1400" dirty="0">
              <a:solidFill>
                <a:srgbClr val="000000"/>
              </a:solidFill>
              <a:latin typeface="+mj-lt"/>
              <a:cs typeface="Arial"/>
            </a:endParaRPr>
          </a:p>
          <a:p>
            <a:r>
              <a:rPr lang="en-GB" sz="1400" dirty="0">
                <a:solidFill>
                  <a:srgbClr val="000000"/>
                </a:solidFill>
                <a:latin typeface="+mj-lt"/>
                <a:cs typeface="Arial"/>
              </a:rPr>
              <a:t>The Clinical Leads for Utilisation (CLU) scheme comprises a network of senior transplant clinicians across the UK, empowered to report and address barriers to organ utilisation </a:t>
            </a:r>
            <a:endParaRPr lang="en-GB" sz="1400" dirty="0">
              <a:cs typeface="Arial"/>
            </a:endParaRPr>
          </a:p>
          <a:p>
            <a:endParaRPr lang="en-GB" sz="1400" dirty="0">
              <a:solidFill>
                <a:srgbClr val="000000"/>
              </a:solidFill>
              <a:latin typeface="+mj-lt"/>
              <a:cs typeface="Arial"/>
            </a:endParaRPr>
          </a:p>
          <a:p>
            <a:r>
              <a:rPr lang="en-GB" sz="1400" dirty="0">
                <a:solidFill>
                  <a:srgbClr val="000000"/>
                </a:solidFill>
                <a:latin typeface="+mj-lt"/>
                <a:cs typeface="Arial"/>
              </a:rPr>
              <a:t>Recommendation 3 of the February 2023 Organ Utilisation Group (OUG) report 'honouring the gift of donation’ specifically sought the establishment of organ-specific Clinical Leads for Utilisation at every transplant centre, to:</a:t>
            </a:r>
          </a:p>
          <a:p>
            <a:pPr marL="285750" indent="-285750">
              <a:buFont typeface="Arial"/>
              <a:buChar char="•"/>
            </a:pPr>
            <a:r>
              <a:rPr lang="en-GB" sz="1400" dirty="0">
                <a:solidFill>
                  <a:srgbClr val="000000"/>
                </a:solidFill>
                <a:latin typeface="+mj-lt"/>
                <a:cs typeface="Arial"/>
              </a:rPr>
              <a:t>Improve organ utilisation, across solid organs, implementing new interventions to deliver improvements at both a local and national level.</a:t>
            </a:r>
          </a:p>
          <a:p>
            <a:pPr marL="285750" indent="-285750">
              <a:buFont typeface="Arial"/>
              <a:buChar char="•"/>
            </a:pPr>
            <a:r>
              <a:rPr lang="en-GB" sz="1400" dirty="0">
                <a:solidFill>
                  <a:srgbClr val="000000"/>
                </a:solidFill>
                <a:latin typeface="+mj-lt"/>
                <a:cs typeface="Arial"/>
              </a:rPr>
              <a:t>Disseminate best practice in organ utilisation and improve equity of access across all centres.</a:t>
            </a:r>
          </a:p>
          <a:p>
            <a:pPr marL="285750" indent="-285750">
              <a:buFont typeface="Arial"/>
              <a:buChar char="•"/>
            </a:pPr>
            <a:r>
              <a:rPr lang="en-GB" sz="1400" dirty="0">
                <a:solidFill>
                  <a:srgbClr val="000000"/>
                </a:solidFill>
                <a:latin typeface="+mj-lt"/>
                <a:cs typeface="Arial"/>
              </a:rPr>
              <a:t>To ensure additional activity can be sustained within local transplant centres, as visions of increasing donation rates and organ utilisations are realised.</a:t>
            </a:r>
          </a:p>
          <a:p>
            <a:pPr marL="285750" indent="-285750">
              <a:buFont typeface="Arial"/>
              <a:buChar char="•"/>
            </a:pPr>
            <a:r>
              <a:rPr lang="en-GB" sz="1400" dirty="0">
                <a:solidFill>
                  <a:srgbClr val="000000"/>
                </a:solidFill>
                <a:latin typeface="+mj-lt"/>
                <a:cs typeface="Arial"/>
              </a:rPr>
              <a:t>Drive improved organ utilisation through organ utilisation research.</a:t>
            </a:r>
          </a:p>
          <a:p>
            <a:endParaRPr lang="en-GB" sz="1400" dirty="0">
              <a:solidFill>
                <a:srgbClr val="000000"/>
              </a:solidFill>
              <a:latin typeface="+mj-lt"/>
              <a:cs typeface="Arial"/>
            </a:endParaRPr>
          </a:p>
          <a:p>
            <a:r>
              <a:rPr lang="en-GB" sz="1400" dirty="0">
                <a:solidFill>
                  <a:srgbClr val="000000"/>
                </a:solidFill>
                <a:latin typeface="+mj-lt"/>
                <a:cs typeface="Arial"/>
              </a:rPr>
              <a:t>Following this t</a:t>
            </a:r>
            <a:r>
              <a:rPr lang="en-GB" sz="1400" dirty="0">
                <a:solidFill>
                  <a:srgbClr val="000000"/>
                </a:solidFill>
                <a:latin typeface="+mj-lt"/>
              </a:rPr>
              <a:t>he CLU scheme began in November 2020 and has gone from strength to</a:t>
            </a:r>
            <a:r>
              <a:rPr lang="en-GB" sz="1400" dirty="0">
                <a:solidFill>
                  <a:schemeClr val="tx1"/>
                </a:solidFill>
                <a:latin typeface="+mj-lt"/>
              </a:rPr>
              <a:t> strength since this time. Further information and background can be found on the </a:t>
            </a:r>
            <a:r>
              <a:rPr lang="en-GB" sz="1400" dirty="0">
                <a:solidFill>
                  <a:schemeClr val="tx1"/>
                </a:solidFill>
                <a:latin typeface="+mj-lt"/>
                <a:hlinkClick r:id="rId2">
                  <a:extLst>
                    <a:ext uri="{A12FA001-AC4F-418D-AE19-62706E023703}">
                      <ahyp:hlinkClr xmlns:ahyp="http://schemas.microsoft.com/office/drawing/2018/hyperlinkcolor" val="tx"/>
                    </a:ext>
                  </a:extLst>
                </a:hlinkClick>
              </a:rPr>
              <a:t>OUDT website.</a:t>
            </a:r>
            <a:endParaRPr lang="en-GB" sz="1400" dirty="0">
              <a:solidFill>
                <a:schemeClr val="tx1"/>
              </a:solidFill>
              <a:latin typeface="+mj-lt"/>
              <a:cs typeface="Arial"/>
            </a:endParaRPr>
          </a:p>
          <a:p>
            <a:endParaRPr lang="en-GB" sz="1400" dirty="0">
              <a:solidFill>
                <a:srgbClr val="000000"/>
              </a:solidFill>
              <a:latin typeface="+mj-lt"/>
              <a:cs typeface="Arial"/>
            </a:endParaRPr>
          </a:p>
        </p:txBody>
      </p:sp>
      <p:grpSp>
        <p:nvGrpSpPr>
          <p:cNvPr id="10" name="Group 9">
            <a:extLst>
              <a:ext uri="{FF2B5EF4-FFF2-40B4-BE49-F238E27FC236}">
                <a16:creationId xmlns:a16="http://schemas.microsoft.com/office/drawing/2014/main" id="{965AEF38-A895-485A-8C77-0145B0E378B4}"/>
              </a:ext>
            </a:extLst>
          </p:cNvPr>
          <p:cNvGrpSpPr/>
          <p:nvPr/>
        </p:nvGrpSpPr>
        <p:grpSpPr>
          <a:xfrm>
            <a:off x="6815708" y="1797872"/>
            <a:ext cx="3146115" cy="3262255"/>
            <a:chOff x="296332" y="2308704"/>
            <a:chExt cx="3146115" cy="3262255"/>
          </a:xfrm>
        </p:grpSpPr>
        <p:graphicFrame>
          <p:nvGraphicFramePr>
            <p:cNvPr id="15" name="Chart 14">
              <a:extLst>
                <a:ext uri="{FF2B5EF4-FFF2-40B4-BE49-F238E27FC236}">
                  <a16:creationId xmlns:a16="http://schemas.microsoft.com/office/drawing/2014/main" id="{B112B9F6-D28D-4958-8F15-9C19B32D683F}"/>
                </a:ext>
              </a:extLst>
            </p:cNvPr>
            <p:cNvGraphicFramePr>
              <a:graphicFrameLocks/>
            </p:cNvGraphicFramePr>
            <p:nvPr>
              <p:extLst>
                <p:ext uri="{D42A27DB-BD31-4B8C-83A1-F6EECF244321}">
                  <p14:modId xmlns:p14="http://schemas.microsoft.com/office/powerpoint/2010/main" val="336999471"/>
                </p:ext>
              </p:extLst>
            </p:nvPr>
          </p:nvGraphicFramePr>
          <p:xfrm>
            <a:off x="296332" y="2594676"/>
            <a:ext cx="3146115" cy="2976283"/>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3528D6B9-343B-45FD-8173-D832B27F74FC}"/>
                </a:ext>
              </a:extLst>
            </p:cNvPr>
            <p:cNvSpPr txBox="1"/>
            <p:nvPr/>
          </p:nvSpPr>
          <p:spPr>
            <a:xfrm>
              <a:off x="296332" y="2308704"/>
              <a:ext cx="1606530" cy="307777"/>
            </a:xfrm>
            <a:prstGeom prst="rect">
              <a:avLst/>
            </a:prstGeom>
            <a:noFill/>
          </p:spPr>
          <p:txBody>
            <a:bodyPr wrap="none" lIns="91440" tIns="45720" rIns="91440" bIns="45720" rtlCol="0" anchor="t">
              <a:spAutoFit/>
            </a:bodyPr>
            <a:lstStyle/>
            <a:p>
              <a:r>
                <a:rPr lang="en-GB" sz="1400" b="1"/>
                <a:t>Local CLU Posts</a:t>
              </a:r>
            </a:p>
          </p:txBody>
        </p:sp>
        <p:cxnSp>
          <p:nvCxnSpPr>
            <p:cNvPr id="17" name="Straight Connector 16">
              <a:extLst>
                <a:ext uri="{FF2B5EF4-FFF2-40B4-BE49-F238E27FC236}">
                  <a16:creationId xmlns:a16="http://schemas.microsoft.com/office/drawing/2014/main" id="{D4ED3B6F-3E34-4395-AB93-6FC9B3502D04}"/>
                </a:ext>
              </a:extLst>
            </p:cNvPr>
            <p:cNvCxnSpPr/>
            <p:nvPr/>
          </p:nvCxnSpPr>
          <p:spPr>
            <a:xfrm>
              <a:off x="383344" y="2616480"/>
              <a:ext cx="3039035"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2" name="Group 1">
            <a:extLst>
              <a:ext uri="{FF2B5EF4-FFF2-40B4-BE49-F238E27FC236}">
                <a16:creationId xmlns:a16="http://schemas.microsoft.com/office/drawing/2014/main" id="{ED479196-1674-45E5-9DFC-4CB493CEB3F0}"/>
              </a:ext>
            </a:extLst>
          </p:cNvPr>
          <p:cNvGrpSpPr/>
          <p:nvPr/>
        </p:nvGrpSpPr>
        <p:grpSpPr>
          <a:xfrm>
            <a:off x="9941755" y="2391621"/>
            <a:ext cx="2149705" cy="1975101"/>
            <a:chOff x="9723762" y="4008439"/>
            <a:chExt cx="2149705" cy="1975101"/>
          </a:xfrm>
        </p:grpSpPr>
        <p:grpSp>
          <p:nvGrpSpPr>
            <p:cNvPr id="19" name="Group 18">
              <a:extLst>
                <a:ext uri="{FF2B5EF4-FFF2-40B4-BE49-F238E27FC236}">
                  <a16:creationId xmlns:a16="http://schemas.microsoft.com/office/drawing/2014/main" id="{F8A434AD-7F92-4FE1-A867-91D17628F3DD}"/>
                </a:ext>
              </a:extLst>
            </p:cNvPr>
            <p:cNvGrpSpPr/>
            <p:nvPr/>
          </p:nvGrpSpPr>
          <p:grpSpPr>
            <a:xfrm>
              <a:off x="9723762" y="4008439"/>
              <a:ext cx="2149705" cy="1292662"/>
              <a:chOff x="6620162" y="3828258"/>
              <a:chExt cx="2149705" cy="1292662"/>
            </a:xfrm>
          </p:grpSpPr>
          <p:grpSp>
            <p:nvGrpSpPr>
              <p:cNvPr id="13" name="Group 12">
                <a:extLst>
                  <a:ext uri="{FF2B5EF4-FFF2-40B4-BE49-F238E27FC236}">
                    <a16:creationId xmlns:a16="http://schemas.microsoft.com/office/drawing/2014/main" id="{319A0E3F-D941-4EAA-9A6F-CCA460AB4B3E}"/>
                  </a:ext>
                </a:extLst>
              </p:cNvPr>
              <p:cNvGrpSpPr/>
              <p:nvPr/>
            </p:nvGrpSpPr>
            <p:grpSpPr>
              <a:xfrm>
                <a:off x="6620162" y="3828258"/>
                <a:ext cx="1979434" cy="646331"/>
                <a:chOff x="7037881" y="2859693"/>
                <a:chExt cx="2552353" cy="646331"/>
              </a:xfrm>
            </p:grpSpPr>
            <p:sp>
              <p:nvSpPr>
                <p:cNvPr id="3" name="TextBox 2">
                  <a:extLst>
                    <a:ext uri="{FF2B5EF4-FFF2-40B4-BE49-F238E27FC236}">
                      <a16:creationId xmlns:a16="http://schemas.microsoft.com/office/drawing/2014/main" id="{852275E8-B8D7-46A7-A5A3-F75DA9FECB55}"/>
                    </a:ext>
                  </a:extLst>
                </p:cNvPr>
                <p:cNvSpPr txBox="1"/>
                <p:nvPr/>
              </p:nvSpPr>
              <p:spPr>
                <a:xfrm>
                  <a:off x="7037881" y="2859693"/>
                  <a:ext cx="891916" cy="646331"/>
                </a:xfrm>
                <a:prstGeom prst="rect">
                  <a:avLst/>
                </a:prstGeom>
                <a:noFill/>
              </p:spPr>
              <p:txBody>
                <a:bodyPr wrap="square" rtlCol="0">
                  <a:spAutoFit/>
                </a:bodyPr>
                <a:lstStyle/>
                <a:p>
                  <a:pPr algn="ctr"/>
                  <a:r>
                    <a:rPr lang="en-GB" sz="3600" b="1">
                      <a:solidFill>
                        <a:srgbClr val="046BB5"/>
                      </a:solidFill>
                    </a:rPr>
                    <a:t>53</a:t>
                  </a:r>
                  <a:endParaRPr lang="en-GB" sz="2800" b="1">
                    <a:solidFill>
                      <a:srgbClr val="046BB5"/>
                    </a:solidFill>
                  </a:endParaRPr>
                </a:p>
              </p:txBody>
            </p:sp>
            <p:sp>
              <p:nvSpPr>
                <p:cNvPr id="4" name="TextBox 3">
                  <a:extLst>
                    <a:ext uri="{FF2B5EF4-FFF2-40B4-BE49-F238E27FC236}">
                      <a16:creationId xmlns:a16="http://schemas.microsoft.com/office/drawing/2014/main" id="{BBA00379-F9E8-4435-82E9-E4D3F599E403}"/>
                    </a:ext>
                  </a:extLst>
                </p:cNvPr>
                <p:cNvSpPr txBox="1"/>
                <p:nvPr/>
              </p:nvSpPr>
              <p:spPr>
                <a:xfrm>
                  <a:off x="7929797" y="3075136"/>
                  <a:ext cx="1660437" cy="338554"/>
                </a:xfrm>
                <a:prstGeom prst="rect">
                  <a:avLst/>
                </a:prstGeom>
                <a:noFill/>
              </p:spPr>
              <p:txBody>
                <a:bodyPr wrap="square" rtlCol="0">
                  <a:spAutoFit/>
                </a:bodyPr>
                <a:lstStyle/>
                <a:p>
                  <a:r>
                    <a:rPr lang="en-GB" sz="1600"/>
                    <a:t>Local CLUs</a:t>
                  </a:r>
                </a:p>
              </p:txBody>
            </p:sp>
          </p:grpSp>
          <p:grpSp>
            <p:nvGrpSpPr>
              <p:cNvPr id="18" name="Group 17">
                <a:extLst>
                  <a:ext uri="{FF2B5EF4-FFF2-40B4-BE49-F238E27FC236}">
                    <a16:creationId xmlns:a16="http://schemas.microsoft.com/office/drawing/2014/main" id="{3FEF6E91-A3AC-4AE1-97FF-11664B3560B8}"/>
                  </a:ext>
                </a:extLst>
              </p:cNvPr>
              <p:cNvGrpSpPr/>
              <p:nvPr/>
            </p:nvGrpSpPr>
            <p:grpSpPr>
              <a:xfrm>
                <a:off x="6793516" y="4474589"/>
                <a:ext cx="1976351" cy="646331"/>
                <a:chOff x="7456413" y="3690690"/>
                <a:chExt cx="2661986" cy="646331"/>
              </a:xfrm>
            </p:grpSpPr>
            <p:sp>
              <p:nvSpPr>
                <p:cNvPr id="11" name="TextBox 10">
                  <a:extLst>
                    <a:ext uri="{FF2B5EF4-FFF2-40B4-BE49-F238E27FC236}">
                      <a16:creationId xmlns:a16="http://schemas.microsoft.com/office/drawing/2014/main" id="{C8ACAC41-F7E7-4416-9818-10D21F6B346D}"/>
                    </a:ext>
                  </a:extLst>
                </p:cNvPr>
                <p:cNvSpPr txBox="1"/>
                <p:nvPr/>
              </p:nvSpPr>
              <p:spPr>
                <a:xfrm>
                  <a:off x="8157339" y="3772494"/>
                  <a:ext cx="1961060" cy="338554"/>
                </a:xfrm>
                <a:prstGeom prst="rect">
                  <a:avLst/>
                </a:prstGeom>
                <a:noFill/>
              </p:spPr>
              <p:txBody>
                <a:bodyPr wrap="square" rtlCol="0">
                  <a:spAutoFit/>
                </a:bodyPr>
                <a:lstStyle/>
                <a:p>
                  <a:r>
                    <a:rPr lang="en-GB" sz="1600"/>
                    <a:t>Organ Lead CLUs</a:t>
                  </a:r>
                </a:p>
              </p:txBody>
            </p:sp>
            <p:sp>
              <p:nvSpPr>
                <p:cNvPr id="12" name="TextBox 11">
                  <a:extLst>
                    <a:ext uri="{FF2B5EF4-FFF2-40B4-BE49-F238E27FC236}">
                      <a16:creationId xmlns:a16="http://schemas.microsoft.com/office/drawing/2014/main" id="{C7C2C2A9-1CEF-474D-8CFB-D1C6510D4EF5}"/>
                    </a:ext>
                  </a:extLst>
                </p:cNvPr>
                <p:cNvSpPr txBox="1"/>
                <p:nvPr/>
              </p:nvSpPr>
              <p:spPr>
                <a:xfrm>
                  <a:off x="7456413" y="3690690"/>
                  <a:ext cx="464695" cy="646331"/>
                </a:xfrm>
                <a:prstGeom prst="rect">
                  <a:avLst/>
                </a:prstGeom>
                <a:noFill/>
              </p:spPr>
              <p:txBody>
                <a:bodyPr wrap="square" rtlCol="0">
                  <a:spAutoFit/>
                </a:bodyPr>
                <a:lstStyle/>
                <a:p>
                  <a:pPr algn="ctr"/>
                  <a:r>
                    <a:rPr lang="en-GB" sz="3600" b="1">
                      <a:solidFill>
                        <a:srgbClr val="046BB5"/>
                      </a:solidFill>
                    </a:rPr>
                    <a:t>5</a:t>
                  </a:r>
                  <a:r>
                    <a:rPr lang="en-GB" sz="3200" b="1">
                      <a:solidFill>
                        <a:srgbClr val="046BB5"/>
                      </a:solidFill>
                    </a:rPr>
                    <a:t> </a:t>
                  </a:r>
                </a:p>
              </p:txBody>
            </p:sp>
          </p:grpSp>
        </p:grpSp>
        <p:sp>
          <p:nvSpPr>
            <p:cNvPr id="20" name="TextBox 19">
              <a:extLst>
                <a:ext uri="{FF2B5EF4-FFF2-40B4-BE49-F238E27FC236}">
                  <a16:creationId xmlns:a16="http://schemas.microsoft.com/office/drawing/2014/main" id="{55CA6717-EBDF-4C07-8CD5-1040C65A2703}"/>
                </a:ext>
              </a:extLst>
            </p:cNvPr>
            <p:cNvSpPr txBox="1"/>
            <p:nvPr/>
          </p:nvSpPr>
          <p:spPr>
            <a:xfrm>
              <a:off x="10417508" y="5398765"/>
              <a:ext cx="1455959" cy="584775"/>
            </a:xfrm>
            <a:prstGeom prst="rect">
              <a:avLst/>
            </a:prstGeom>
            <a:noFill/>
          </p:spPr>
          <p:txBody>
            <a:bodyPr wrap="square" rtlCol="0">
              <a:spAutoFit/>
            </a:bodyPr>
            <a:lstStyle/>
            <a:p>
              <a:r>
                <a:rPr lang="en-GB" sz="1600"/>
                <a:t>Organ communities</a:t>
              </a:r>
            </a:p>
          </p:txBody>
        </p:sp>
        <p:sp>
          <p:nvSpPr>
            <p:cNvPr id="21" name="TextBox 20">
              <a:extLst>
                <a:ext uri="{FF2B5EF4-FFF2-40B4-BE49-F238E27FC236}">
                  <a16:creationId xmlns:a16="http://schemas.microsoft.com/office/drawing/2014/main" id="{EA9FE9EE-8E34-4B7A-9DA4-54BF3B195EFB}"/>
                </a:ext>
              </a:extLst>
            </p:cNvPr>
            <p:cNvSpPr txBox="1"/>
            <p:nvPr/>
          </p:nvSpPr>
          <p:spPr>
            <a:xfrm>
              <a:off x="9897116" y="5337209"/>
              <a:ext cx="345006" cy="646331"/>
            </a:xfrm>
            <a:prstGeom prst="rect">
              <a:avLst/>
            </a:prstGeom>
            <a:noFill/>
          </p:spPr>
          <p:txBody>
            <a:bodyPr wrap="square" rtlCol="0">
              <a:spAutoFit/>
            </a:bodyPr>
            <a:lstStyle/>
            <a:p>
              <a:pPr algn="ctr"/>
              <a:r>
                <a:rPr lang="en-GB" sz="3600" b="1">
                  <a:solidFill>
                    <a:srgbClr val="046BB5"/>
                  </a:solidFill>
                </a:rPr>
                <a:t>5</a:t>
              </a:r>
              <a:r>
                <a:rPr lang="en-GB" sz="3200" b="1">
                  <a:solidFill>
                    <a:srgbClr val="046BB5"/>
                  </a:solidFill>
                </a:rPr>
                <a:t> </a:t>
              </a:r>
            </a:p>
          </p:txBody>
        </p:sp>
      </p:grpSp>
      <p:sp>
        <p:nvSpPr>
          <p:cNvPr id="6" name="TextBox 5">
            <a:extLst>
              <a:ext uri="{FF2B5EF4-FFF2-40B4-BE49-F238E27FC236}">
                <a16:creationId xmlns:a16="http://schemas.microsoft.com/office/drawing/2014/main" id="{993685F7-024E-4B73-B983-A828EE7B9033}"/>
              </a:ext>
            </a:extLst>
          </p:cNvPr>
          <p:cNvSpPr txBox="1"/>
          <p:nvPr/>
        </p:nvSpPr>
        <p:spPr>
          <a:xfrm>
            <a:off x="6902720" y="5012421"/>
            <a:ext cx="5149580" cy="400110"/>
          </a:xfrm>
          <a:prstGeom prst="rect">
            <a:avLst/>
          </a:prstGeom>
          <a:noFill/>
        </p:spPr>
        <p:txBody>
          <a:bodyPr wrap="square" lIns="91440" tIns="45720" rIns="91440" bIns="45720" rtlCol="0" anchor="t">
            <a:spAutoFit/>
          </a:bodyPr>
          <a:lstStyle/>
          <a:p>
            <a:r>
              <a:rPr lang="en-GB" sz="1000"/>
              <a:t>*Some posts may be shared between two individuals / some individuals cover two organ types</a:t>
            </a:r>
            <a:endParaRPr lang="en-US" sz="1000">
              <a:cs typeface="Arial"/>
            </a:endParaRPr>
          </a:p>
        </p:txBody>
      </p:sp>
    </p:spTree>
    <p:extLst>
      <p:ext uri="{BB962C8B-B14F-4D97-AF65-F5344CB8AC3E}">
        <p14:creationId xmlns:p14="http://schemas.microsoft.com/office/powerpoint/2010/main" val="1849210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A2A7914-033E-44E5-BE76-D6E5A1DA8C1A}"/>
              </a:ext>
            </a:extLst>
          </p:cNvPr>
          <p:cNvSpPr txBox="1"/>
          <p:nvPr/>
        </p:nvSpPr>
        <p:spPr>
          <a:xfrm>
            <a:off x="127635" y="571508"/>
            <a:ext cx="4869282" cy="400110"/>
          </a:xfrm>
          <a:prstGeom prst="rect">
            <a:avLst/>
          </a:prstGeom>
          <a:noFill/>
        </p:spPr>
        <p:txBody>
          <a:bodyPr wrap="none" lIns="91440" tIns="45720" rIns="91440" bIns="45720" rtlCol="0" anchor="t">
            <a:spAutoFit/>
          </a:bodyPr>
          <a:lstStyle/>
          <a:p>
            <a:pPr defTabSz="914126">
              <a:defRPr/>
            </a:pPr>
            <a:r>
              <a:rPr lang="en-GB" sz="2000">
                <a:solidFill>
                  <a:schemeClr val="accent2"/>
                </a:solidFill>
                <a:latin typeface="+mj-lt"/>
              </a:rPr>
              <a:t>The Organ Utilisation Development Team</a:t>
            </a:r>
            <a:endParaRPr lang="en-US">
              <a:solidFill>
                <a:schemeClr val="accent2"/>
              </a:solidFill>
              <a:cs typeface="Arial"/>
            </a:endParaRPr>
          </a:p>
        </p:txBody>
      </p:sp>
      <p:sp>
        <p:nvSpPr>
          <p:cNvPr id="8" name="Rectangle: Rounded Corners 7">
            <a:extLst>
              <a:ext uri="{FF2B5EF4-FFF2-40B4-BE49-F238E27FC236}">
                <a16:creationId xmlns:a16="http://schemas.microsoft.com/office/drawing/2014/main" id="{3A859A7F-2862-457D-B6F0-65A08980DC9E}"/>
              </a:ext>
            </a:extLst>
          </p:cNvPr>
          <p:cNvSpPr/>
          <p:nvPr/>
        </p:nvSpPr>
        <p:spPr>
          <a:xfrm>
            <a:off x="249382" y="997527"/>
            <a:ext cx="11674719" cy="5682363"/>
          </a:xfrm>
          <a:prstGeom prst="roundRect">
            <a:avLst>
              <a:gd name="adj" fmla="val 4725"/>
            </a:avLst>
          </a:prstGeom>
          <a:noFill/>
          <a:ln w="57150">
            <a:solidFill>
              <a:srgbClr val="046BB5"/>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endParaRPr lang="en-GB" sz="1500">
              <a:solidFill>
                <a:schemeClr val="tx1"/>
              </a:solidFill>
              <a:latin typeface="+mj-lt"/>
              <a:cs typeface="Arial"/>
            </a:endParaRPr>
          </a:p>
        </p:txBody>
      </p:sp>
      <p:sp>
        <p:nvSpPr>
          <p:cNvPr id="9" name="TextBox 8">
            <a:extLst>
              <a:ext uri="{FF2B5EF4-FFF2-40B4-BE49-F238E27FC236}">
                <a16:creationId xmlns:a16="http://schemas.microsoft.com/office/drawing/2014/main" id="{D5139BEA-1410-8D90-850C-5782C25BD5C9}"/>
              </a:ext>
            </a:extLst>
          </p:cNvPr>
          <p:cNvSpPr txBox="1"/>
          <p:nvPr/>
        </p:nvSpPr>
        <p:spPr>
          <a:xfrm>
            <a:off x="127635" y="175664"/>
            <a:ext cx="4102405" cy="400110"/>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5EB8"/>
                </a:solidFill>
                <a:effectLst/>
                <a:uLnTx/>
                <a:uFillTx/>
                <a:latin typeface="+mj-lt"/>
                <a:ea typeface="+mn-ea"/>
                <a:cs typeface="+mn-cs"/>
              </a:rPr>
              <a:t>Introduction to the CLU Scheme</a:t>
            </a:r>
          </a:p>
        </p:txBody>
      </p:sp>
      <p:graphicFrame>
        <p:nvGraphicFramePr>
          <p:cNvPr id="2" name="Diagram 1">
            <a:extLst>
              <a:ext uri="{FF2B5EF4-FFF2-40B4-BE49-F238E27FC236}">
                <a16:creationId xmlns:a16="http://schemas.microsoft.com/office/drawing/2014/main" id="{EBC9DD8C-A907-F74E-3A65-6CE4034CABC9}"/>
              </a:ext>
            </a:extLst>
          </p:cNvPr>
          <p:cNvGraphicFramePr/>
          <p:nvPr>
            <p:extLst>
              <p:ext uri="{D42A27DB-BD31-4B8C-83A1-F6EECF244321}">
                <p14:modId xmlns:p14="http://schemas.microsoft.com/office/powerpoint/2010/main" val="2370906077"/>
              </p:ext>
            </p:extLst>
          </p:nvPr>
        </p:nvGraphicFramePr>
        <p:xfrm>
          <a:off x="9771375" y="898516"/>
          <a:ext cx="2003600" cy="27120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8243BCD2-8DB0-F248-C4B3-AD9C2EB5E2E9}"/>
              </a:ext>
            </a:extLst>
          </p:cNvPr>
          <p:cNvGrpSpPr/>
          <p:nvPr/>
        </p:nvGrpSpPr>
        <p:grpSpPr>
          <a:xfrm>
            <a:off x="9771375" y="3891009"/>
            <a:ext cx="2003600" cy="2333145"/>
            <a:chOff x="0" y="318446"/>
            <a:chExt cx="4993169" cy="2995902"/>
          </a:xfrm>
        </p:grpSpPr>
        <p:sp>
          <p:nvSpPr>
            <p:cNvPr id="4" name="Rectangle 3">
              <a:extLst>
                <a:ext uri="{FF2B5EF4-FFF2-40B4-BE49-F238E27FC236}">
                  <a16:creationId xmlns:a16="http://schemas.microsoft.com/office/drawing/2014/main" id="{B775AA0E-71E0-E8D6-EC9D-25FF6A2428EA}"/>
                </a:ext>
              </a:extLst>
            </p:cNvPr>
            <p:cNvSpPr/>
            <p:nvPr/>
          </p:nvSpPr>
          <p:spPr>
            <a:xfrm>
              <a:off x="0" y="318446"/>
              <a:ext cx="4993169" cy="2995902"/>
            </a:xfrm>
            <a:prstGeom prst="rect">
              <a:avLst/>
            </a:pr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sz="1200">
                <a:latin typeface="+mj-lt"/>
              </a:endParaRPr>
            </a:p>
          </p:txBody>
        </p:sp>
        <p:sp>
          <p:nvSpPr>
            <p:cNvPr id="6" name="TextBox 5">
              <a:extLst>
                <a:ext uri="{FF2B5EF4-FFF2-40B4-BE49-F238E27FC236}">
                  <a16:creationId xmlns:a16="http://schemas.microsoft.com/office/drawing/2014/main" id="{6D5C253A-B11A-B4A8-F79B-318611542D86}"/>
                </a:ext>
              </a:extLst>
            </p:cNvPr>
            <p:cNvSpPr txBox="1"/>
            <p:nvPr/>
          </p:nvSpPr>
          <p:spPr>
            <a:xfrm>
              <a:off x="0" y="318446"/>
              <a:ext cx="4993169" cy="29959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1200" u="sng" kern="1200" dirty="0">
                  <a:latin typeface="+mj-lt"/>
                </a:rPr>
                <a:t>Our Mission</a:t>
              </a:r>
            </a:p>
            <a:p>
              <a:pPr marL="0" lvl="0" indent="0" algn="ctr" defTabSz="1111250">
                <a:lnSpc>
                  <a:spcPct val="90000"/>
                </a:lnSpc>
                <a:spcBef>
                  <a:spcPct val="0"/>
                </a:spcBef>
                <a:spcAft>
                  <a:spcPct val="35000"/>
                </a:spcAft>
                <a:buNone/>
              </a:pPr>
              <a:r>
                <a:rPr lang="en-GB" sz="1200" kern="1200" dirty="0">
                  <a:latin typeface="+mj-lt"/>
                </a:rPr>
                <a:t>We work together to increase the number of people positively impacted by increased organ utilisation, through the dissemination of data and information, and the sharing of knowledge and expertise across our clinical community.</a:t>
              </a:r>
            </a:p>
          </p:txBody>
        </p:sp>
      </p:grpSp>
      <p:sp>
        <p:nvSpPr>
          <p:cNvPr id="10" name="TextBox 9">
            <a:extLst>
              <a:ext uri="{FF2B5EF4-FFF2-40B4-BE49-F238E27FC236}">
                <a16:creationId xmlns:a16="http://schemas.microsoft.com/office/drawing/2014/main" id="{B96FCDF1-62F4-54E3-B952-A3105782CD10}"/>
              </a:ext>
            </a:extLst>
          </p:cNvPr>
          <p:cNvSpPr txBox="1"/>
          <p:nvPr/>
        </p:nvSpPr>
        <p:spPr>
          <a:xfrm>
            <a:off x="332509" y="1149179"/>
            <a:ext cx="9418084" cy="5447645"/>
          </a:xfrm>
          <a:prstGeom prst="rect">
            <a:avLst/>
          </a:prstGeom>
          <a:noFill/>
        </p:spPr>
        <p:txBody>
          <a:bodyPr wrap="square" lIns="91440" tIns="45720" rIns="91440" bIns="45720" anchor="t">
            <a:spAutoFit/>
          </a:bodyPr>
          <a:lstStyle/>
          <a:p>
            <a:pPr algn="just"/>
            <a:r>
              <a:rPr lang="en-GB" sz="1200" b="1" dirty="0">
                <a:latin typeface="+mj-lt"/>
                <a:cs typeface="Arial"/>
              </a:rPr>
              <a:t>Welcome - from the Organ Utilisation Development Team (OUDT)</a:t>
            </a:r>
          </a:p>
          <a:p>
            <a:pPr algn="just"/>
            <a:endParaRPr lang="en-GB" sz="1200" b="1" dirty="0">
              <a:solidFill>
                <a:schemeClr val="tx1"/>
              </a:solidFill>
              <a:latin typeface="+mj-lt"/>
              <a:cs typeface="Arial"/>
            </a:endParaRPr>
          </a:p>
          <a:p>
            <a:pPr algn="just"/>
            <a:r>
              <a:rPr lang="en-GB" sz="1200" b="1" dirty="0">
                <a:latin typeface="+mj-lt"/>
                <a:cs typeface="Arial"/>
              </a:rPr>
              <a:t>OUDT lead the national CLU scheme, from NHSBT. Our details are on slide 15. We help to keep you connected with the CLU community, keep you up to date with what is happening within organ utilisation, and provide structure and guidance for you in your CLU role. </a:t>
            </a:r>
            <a:r>
              <a:rPr lang="en-GB" sz="1200" dirty="0">
                <a:latin typeface="+mj-lt"/>
                <a:cs typeface="Arial"/>
              </a:rPr>
              <a:t>In your new role, there is a specific process to help bring you onboard, outlined in slide 22</a:t>
            </a:r>
            <a:endParaRPr lang="en-GB" sz="1200" dirty="0"/>
          </a:p>
          <a:p>
            <a:pPr algn="just"/>
            <a:endParaRPr lang="en-GB" sz="1200" b="1" dirty="0">
              <a:solidFill>
                <a:schemeClr val="tx1"/>
              </a:solidFill>
              <a:highlight>
                <a:srgbClr val="FFFF00"/>
              </a:highlight>
              <a:latin typeface="+mj-lt"/>
              <a:cs typeface="Arial"/>
            </a:endParaRPr>
          </a:p>
          <a:p>
            <a:pPr algn="just"/>
            <a:r>
              <a:rPr lang="en-GB" sz="1200" dirty="0">
                <a:latin typeface="+mj-lt"/>
              </a:rPr>
              <a:t>Optimising organ donation processes and organ utilisation decision-making pathways are essential to improving transplant outcomes; both require dedicated focus. The deceased donor pool is smaller since 2020 and donor demographics are changing, with more older donors, donors with co-morbidities, and DCD donors. In general, deceased donor transplant activity is steady or rising after the pandemic, driven by greater utilisation of offered organs. Increasing organ utilisation contributes toward the OUG vision of fully honouring the gift of donation and supporting transplant teams. This is needed to ensure that as many organs as possible that are offered for transplantation can be safely used to improve the life-span or quality of life of those on the waiting list.</a:t>
            </a:r>
            <a:endParaRPr lang="en-GB" sz="1200" dirty="0">
              <a:latin typeface="+mj-lt"/>
              <a:cs typeface="Arial"/>
            </a:endParaRPr>
          </a:p>
          <a:p>
            <a:pPr algn="just"/>
            <a:endParaRPr lang="en-GB" sz="1200" dirty="0">
              <a:solidFill>
                <a:schemeClr val="tx1"/>
              </a:solidFill>
              <a:latin typeface="+mj-lt"/>
            </a:endParaRPr>
          </a:p>
          <a:p>
            <a:pPr algn="just"/>
            <a:r>
              <a:rPr lang="en-GB" sz="1200" dirty="0">
                <a:latin typeface="+mj-lt"/>
              </a:rPr>
              <a:t>As a team, we aspire to support the delivery of much-needed improvements within the field of organ utilisation, for the benefit of all. We aspire to foster a culture of shared learning and collaboration and are excited by our role in shaping the future of organ utilisation in the UK and internationally.  </a:t>
            </a:r>
            <a:endParaRPr lang="en-GB" sz="1200" dirty="0">
              <a:latin typeface="+mj-lt"/>
              <a:cs typeface="Arial"/>
            </a:endParaRPr>
          </a:p>
          <a:p>
            <a:pPr algn="just"/>
            <a:endParaRPr lang="en-GB" sz="1200" dirty="0">
              <a:latin typeface="+mj-lt"/>
            </a:endParaRPr>
          </a:p>
          <a:p>
            <a:pPr algn="just"/>
            <a:r>
              <a:rPr lang="en-GB" sz="1200" b="1" dirty="0">
                <a:latin typeface="+mj-lt"/>
              </a:rPr>
              <a:t>What you can expect from us:</a:t>
            </a:r>
            <a:endParaRPr lang="en-GB" sz="1200" b="1" dirty="0">
              <a:solidFill>
                <a:schemeClr val="tx1"/>
              </a:solidFill>
              <a:latin typeface="+mj-lt"/>
              <a:cs typeface="Arial"/>
            </a:endParaRPr>
          </a:p>
          <a:p>
            <a:pPr algn="just"/>
            <a:endParaRPr lang="en-GB" sz="1200" b="1" dirty="0">
              <a:latin typeface="+mj-lt"/>
              <a:cs typeface="Arial"/>
            </a:endParaRPr>
          </a:p>
          <a:p>
            <a:pPr algn="just"/>
            <a:endParaRPr lang="en-GB" sz="1200" b="1" dirty="0">
              <a:latin typeface="+mj-lt"/>
              <a:cs typeface="Arial"/>
            </a:endParaRPr>
          </a:p>
          <a:p>
            <a:pPr marL="171450" indent="-171450" algn="just">
              <a:buFont typeface="Arial" panose="020B0604020202020204" pitchFamily="34" charset="0"/>
              <a:buChar char="•"/>
            </a:pPr>
            <a:endParaRPr lang="en-GB" sz="1200" dirty="0">
              <a:highlight>
                <a:srgbClr val="FFFF00"/>
              </a:highlight>
              <a:latin typeface="+mj-lt"/>
              <a:cs typeface="Arial"/>
            </a:endParaRPr>
          </a:p>
          <a:p>
            <a:pPr algn="just"/>
            <a:endParaRPr lang="en-GB" sz="1200" dirty="0">
              <a:solidFill>
                <a:schemeClr val="tx1"/>
              </a:solidFill>
              <a:latin typeface="+mj-lt"/>
              <a:cs typeface="Arial"/>
            </a:endParaRPr>
          </a:p>
          <a:p>
            <a:pPr algn="just"/>
            <a:endParaRPr lang="en-GB" sz="1200" dirty="0">
              <a:latin typeface="+mj-lt"/>
            </a:endParaRPr>
          </a:p>
          <a:p>
            <a:pPr algn="just"/>
            <a:endParaRPr lang="en-GB" sz="1200" dirty="0">
              <a:latin typeface="+mj-lt"/>
            </a:endParaRPr>
          </a:p>
          <a:p>
            <a:pPr algn="just"/>
            <a:endParaRPr lang="en-GB" sz="1200" dirty="0">
              <a:latin typeface="+mj-lt"/>
            </a:endParaRPr>
          </a:p>
          <a:p>
            <a:pPr algn="just"/>
            <a:endParaRPr lang="en-GB" sz="1200" dirty="0">
              <a:latin typeface="+mj-lt"/>
            </a:endParaRPr>
          </a:p>
          <a:p>
            <a:pPr algn="just"/>
            <a:endParaRPr lang="en-GB" sz="1200" dirty="0">
              <a:latin typeface="+mj-lt"/>
            </a:endParaRPr>
          </a:p>
          <a:p>
            <a:pPr algn="just"/>
            <a:r>
              <a:rPr lang="en-GB" sz="1200" dirty="0">
                <a:latin typeface="+mj-lt"/>
              </a:rPr>
              <a:t>We look forward to working with you.</a:t>
            </a:r>
          </a:p>
          <a:p>
            <a:pPr algn="just"/>
            <a:r>
              <a:rPr lang="en-GB" sz="1200" b="1" i="1" dirty="0">
                <a:latin typeface="+mj-lt"/>
              </a:rPr>
              <a:t>The Organ Utilisation Development Team</a:t>
            </a:r>
            <a:endParaRPr lang="en-GB" sz="1200" dirty="0">
              <a:latin typeface="+mj-lt"/>
              <a:cs typeface="Arial"/>
            </a:endParaRPr>
          </a:p>
        </p:txBody>
      </p:sp>
      <p:sp>
        <p:nvSpPr>
          <p:cNvPr id="14" name="TextBox 13">
            <a:extLst>
              <a:ext uri="{FF2B5EF4-FFF2-40B4-BE49-F238E27FC236}">
                <a16:creationId xmlns:a16="http://schemas.microsoft.com/office/drawing/2014/main" id="{7153D949-765C-7556-6311-438B5909F6DB}"/>
              </a:ext>
            </a:extLst>
          </p:cNvPr>
          <p:cNvSpPr txBox="1"/>
          <p:nvPr/>
        </p:nvSpPr>
        <p:spPr>
          <a:xfrm>
            <a:off x="387928" y="4499075"/>
            <a:ext cx="460898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i="1">
                <a:latin typeface="+mj-lt"/>
                <a:cs typeface="Arial"/>
              </a:rPr>
              <a:t>Admin support</a:t>
            </a:r>
          </a:p>
          <a:p>
            <a:pPr marL="171450" indent="-171450">
              <a:buFont typeface="Arial,Sans-Serif"/>
              <a:buChar char="•"/>
            </a:pPr>
            <a:r>
              <a:rPr lang="en-GB" sz="1200">
                <a:latin typeface="+mj-lt"/>
                <a:cs typeface="Arial"/>
              </a:rPr>
              <a:t>Our admin team will invite you to CLU Community Calls and provide support during these meetings.</a:t>
            </a:r>
            <a:endParaRPr lang="en-GB" sz="1200">
              <a:latin typeface="+mj-lt"/>
            </a:endParaRPr>
          </a:p>
          <a:p>
            <a:pPr marL="171450" indent="-171450">
              <a:buFont typeface="Arial,Sans-Serif"/>
              <a:buChar char="•"/>
            </a:pPr>
            <a:r>
              <a:rPr lang="en-GB" sz="1200">
                <a:latin typeface="+mj-lt"/>
                <a:cs typeface="Arial"/>
              </a:rPr>
              <a:t>Our admin team are on hand for any queries that you might have – email us at organutilisationdevelopmentteam@nhsbt.nhs.uk.</a:t>
            </a:r>
          </a:p>
          <a:p>
            <a:pPr marL="171450" indent="-171450">
              <a:buFont typeface="Arial,Sans-Serif"/>
              <a:buChar char="•"/>
            </a:pPr>
            <a:endParaRPr lang="en-GB" sz="1200">
              <a:latin typeface="+mj-lt"/>
              <a:cs typeface="Arial"/>
            </a:endParaRPr>
          </a:p>
          <a:p>
            <a:endParaRPr lang="en-GB" sz="1200">
              <a:latin typeface="+mj-lt"/>
              <a:cs typeface="Arial"/>
            </a:endParaRPr>
          </a:p>
        </p:txBody>
      </p:sp>
      <p:sp>
        <p:nvSpPr>
          <p:cNvPr id="15" name="TextBox 14">
            <a:extLst>
              <a:ext uri="{FF2B5EF4-FFF2-40B4-BE49-F238E27FC236}">
                <a16:creationId xmlns:a16="http://schemas.microsoft.com/office/drawing/2014/main" id="{C8194198-0A14-DE46-484C-4C4E7F13B513}"/>
              </a:ext>
            </a:extLst>
          </p:cNvPr>
          <p:cNvSpPr txBox="1"/>
          <p:nvPr/>
        </p:nvSpPr>
        <p:spPr>
          <a:xfrm>
            <a:off x="4575516" y="4499075"/>
            <a:ext cx="5046733"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i="1">
                <a:latin typeface="+mj-lt"/>
                <a:cs typeface="Arial"/>
              </a:rPr>
              <a:t>Leadership &amp; development:</a:t>
            </a:r>
          </a:p>
          <a:p>
            <a:pPr marL="171450" indent="-171450">
              <a:buFont typeface="Arial,Sans-Serif"/>
              <a:buChar char="•"/>
            </a:pPr>
            <a:r>
              <a:rPr lang="en-GB" sz="1200">
                <a:latin typeface="+mj-lt"/>
                <a:cs typeface="Arial"/>
              </a:rPr>
              <a:t>Online induction (held every few months) for OUDT and new CLUs to meet – keep an eye out for your invitation.</a:t>
            </a:r>
            <a:endParaRPr lang="en-US" sz="1200">
              <a:latin typeface="+mj-lt"/>
              <a:cs typeface="Arial"/>
            </a:endParaRPr>
          </a:p>
          <a:p>
            <a:pPr marL="171450" indent="-171450">
              <a:buFont typeface="Arial,Sans-Serif"/>
              <a:buChar char="•"/>
            </a:pPr>
            <a:r>
              <a:rPr lang="en-GB" sz="1200">
                <a:latin typeface="+mj-lt"/>
                <a:cs typeface="Arial"/>
              </a:rPr>
              <a:t>Subscription to the CLU six-monthly newsletter, plus ad hoc updates from the OUDT mailbox. </a:t>
            </a:r>
          </a:p>
          <a:p>
            <a:pPr marL="171450" indent="-171450">
              <a:buFont typeface="Arial,Sans-Serif"/>
              <a:buChar char="•"/>
            </a:pPr>
            <a:r>
              <a:rPr lang="en-GB" sz="1200">
                <a:latin typeface="+mj-lt"/>
                <a:cs typeface="Arial"/>
              </a:rPr>
              <a:t>Invitations to partake in surveys and discussion groups,</a:t>
            </a:r>
          </a:p>
          <a:p>
            <a:pPr marL="171450" indent="-171450">
              <a:buFont typeface="Arial,Sans-Serif"/>
              <a:buChar char="•"/>
            </a:pPr>
            <a:r>
              <a:rPr lang="en-GB" sz="1200">
                <a:latin typeface="+mj-lt"/>
                <a:cs typeface="Arial"/>
              </a:rPr>
              <a:t>Annual 121s to support you in meeting your CLU core operational role requirements.</a:t>
            </a:r>
          </a:p>
          <a:p>
            <a:pPr marL="171450" indent="-171450">
              <a:buFont typeface="Arial,Sans-Serif"/>
              <a:buChar char="•"/>
            </a:pPr>
            <a:r>
              <a:rPr lang="en-GB" sz="1200">
                <a:latin typeface="+mj-lt"/>
                <a:cs typeface="Arial"/>
              </a:rPr>
              <a:t>Oversight of CLU projects, and provision of national direction (and standardised approaches, where appropriate) for the overall CLU scheme. </a:t>
            </a:r>
          </a:p>
        </p:txBody>
      </p:sp>
    </p:spTree>
    <p:extLst>
      <p:ext uri="{BB962C8B-B14F-4D97-AF65-F5344CB8AC3E}">
        <p14:creationId xmlns:p14="http://schemas.microsoft.com/office/powerpoint/2010/main" val="1168009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4609C1C-6CF1-F678-926B-A2679F9CCFAD}"/>
              </a:ext>
            </a:extLst>
          </p:cNvPr>
          <p:cNvSpPr txBox="1">
            <a:spLocks/>
          </p:cNvSpPr>
          <p:nvPr/>
        </p:nvSpPr>
        <p:spPr>
          <a:xfrm>
            <a:off x="139503" y="198942"/>
            <a:ext cx="10509941" cy="872893"/>
          </a:xfrm>
          <a:prstGeom prst="rect">
            <a:avLst/>
          </a:prstGeom>
        </p:spPr>
        <p:txBody>
          <a:bodyPr vert="horz" lIns="55328" tIns="27664" rIns="55328" bIns="27664" rtlCol="0" anchor="ctr">
            <a:normAutofit/>
          </a:bodyPr>
          <a:lstStyle>
            <a:lvl1pPr algn="l" defTabSz="1510433" rtl="0" eaLnBrk="1" latinLnBrk="0" hangingPunct="1">
              <a:lnSpc>
                <a:spcPct val="90000"/>
              </a:lnSpc>
              <a:spcBef>
                <a:spcPct val="0"/>
              </a:spcBef>
              <a:buNone/>
              <a:defRPr sz="7268" kern="1200">
                <a:solidFill>
                  <a:schemeClr val="tx1"/>
                </a:solidFill>
                <a:latin typeface="Arial" panose="020B0604020202020204" pitchFamily="34" charset="0"/>
                <a:ea typeface="+mj-ea"/>
                <a:cs typeface="Arial" panose="020B0604020202020204" pitchFamily="34" charset="0"/>
              </a:defRPr>
            </a:lvl1pPr>
          </a:lstStyle>
          <a:p>
            <a:pPr defTabSz="913868">
              <a:defRPr/>
            </a:pPr>
            <a:r>
              <a:rPr lang="en-GB" sz="2398" b="1">
                <a:solidFill>
                  <a:srgbClr val="0070C0"/>
                </a:solidFill>
              </a:rPr>
              <a:t>How will we know the CLU scheme is successful?</a:t>
            </a:r>
            <a:endParaRPr lang="en-GB" sz="2177" b="1">
              <a:solidFill>
                <a:srgbClr val="4472C4"/>
              </a:solidFill>
            </a:endParaRPr>
          </a:p>
        </p:txBody>
      </p:sp>
      <p:sp>
        <p:nvSpPr>
          <p:cNvPr id="3" name="TextBox 2">
            <a:extLst>
              <a:ext uri="{FF2B5EF4-FFF2-40B4-BE49-F238E27FC236}">
                <a16:creationId xmlns:a16="http://schemas.microsoft.com/office/drawing/2014/main" id="{61A86058-FBFB-CD15-408A-4A40B792F5CD}"/>
              </a:ext>
            </a:extLst>
          </p:cNvPr>
          <p:cNvSpPr txBox="1"/>
          <p:nvPr/>
        </p:nvSpPr>
        <p:spPr>
          <a:xfrm>
            <a:off x="228600" y="1071835"/>
            <a:ext cx="11734800" cy="5262979"/>
          </a:xfrm>
          <a:prstGeom prst="rect">
            <a:avLst/>
          </a:prstGeom>
          <a:noFill/>
        </p:spPr>
        <p:txBody>
          <a:bodyPr wrap="square">
            <a:spAutoFit/>
          </a:bodyPr>
          <a:lstStyle/>
          <a:p>
            <a:r>
              <a:rPr lang="en-GB" sz="1200">
                <a:latin typeface="+mj-lt"/>
              </a:rPr>
              <a:t>Our vision is for the CLU scheme to support colleagues to make the best use of every precious organ offered, to achieve maximum positive impact on patients. We will employ the following metrics to monitor our impact and success:</a:t>
            </a: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endParaRPr lang="en-GB" sz="1200">
              <a:latin typeface="+mj-lt"/>
            </a:endParaRPr>
          </a:p>
          <a:p>
            <a:r>
              <a:rPr lang="en-GB" sz="1200">
                <a:latin typeface="+mj-lt"/>
              </a:rPr>
              <a:t>The direct impact we will have on organ utilisation will often be hard to quantify. As a result, we focus on:</a:t>
            </a:r>
          </a:p>
          <a:p>
            <a:endParaRPr lang="en-GB" sz="1200">
              <a:latin typeface="+mj-lt"/>
            </a:endParaRPr>
          </a:p>
          <a:p>
            <a:pPr marL="285750" indent="-285750">
              <a:buFont typeface="Arial" panose="020B0604020202020204" pitchFamily="34" charset="0"/>
              <a:buChar char="•"/>
            </a:pPr>
            <a:r>
              <a:rPr lang="en-GB" sz="1200">
                <a:latin typeface="+mj-lt"/>
              </a:rPr>
              <a:t>Improving understanding of OU and increased engagement with organ utilisation issues, at all levels</a:t>
            </a:r>
          </a:p>
          <a:p>
            <a:pPr marL="285750" indent="-285750">
              <a:buFont typeface="Arial" panose="020B0604020202020204" pitchFamily="34" charset="0"/>
              <a:buChar char="•"/>
            </a:pPr>
            <a:r>
              <a:rPr lang="en-GB" sz="1200">
                <a:latin typeface="+mj-lt"/>
              </a:rPr>
              <a:t>Sharing learnings and best practice and promoting collaboration, to reduce unwarranted variation in offer declines</a:t>
            </a:r>
          </a:p>
          <a:p>
            <a:pPr marL="285750" indent="-285750">
              <a:buFont typeface="Arial" panose="020B0604020202020204" pitchFamily="34" charset="0"/>
              <a:buChar char="•"/>
            </a:pPr>
            <a:r>
              <a:rPr lang="en-GB" sz="1200">
                <a:latin typeface="+mj-lt"/>
              </a:rPr>
              <a:t>Improved understanding of OU local barriers, for collaborative mitigating action</a:t>
            </a:r>
          </a:p>
          <a:p>
            <a:pPr marL="285750" indent="-285750">
              <a:buFont typeface="Arial" panose="020B0604020202020204" pitchFamily="34" charset="0"/>
              <a:buChar char="•"/>
            </a:pPr>
            <a:r>
              <a:rPr lang="en-GB" sz="1200">
                <a:latin typeface="+mj-lt"/>
              </a:rPr>
              <a:t>Overcoming barriers within transplant centres to increasing OU</a:t>
            </a:r>
          </a:p>
          <a:p>
            <a:pPr marL="285750" indent="-285750">
              <a:buFont typeface="Arial" panose="020B0604020202020204" pitchFamily="34" charset="0"/>
              <a:buChar char="•"/>
            </a:pPr>
            <a:r>
              <a:rPr lang="en-GB" sz="1200" kern="0">
                <a:solidFill>
                  <a:srgbClr val="242424"/>
                </a:solidFill>
                <a:effectLst/>
                <a:latin typeface="+mj-lt"/>
                <a:ea typeface="Times New Roman" panose="02020603050405020304" pitchFamily="18" charset="0"/>
              </a:rPr>
              <a:t>Attracting and retaining talent in transplantation (including physicians, surgeons, and nurses) through the creation of a supportive community and through </a:t>
            </a:r>
            <a:r>
              <a:rPr lang="en-GB" sz="1200" kern="0">
                <a:solidFill>
                  <a:srgbClr val="242424"/>
                </a:solidFill>
                <a:latin typeface="+mj-lt"/>
                <a:ea typeface="Times New Roman" panose="02020603050405020304" pitchFamily="18" charset="0"/>
              </a:rPr>
              <a:t>p</a:t>
            </a:r>
            <a:r>
              <a:rPr lang="en-GB" sz="1200">
                <a:latin typeface="+mj-lt"/>
              </a:rPr>
              <a:t>romoting adoption of latest technologies at a local level</a:t>
            </a:r>
            <a:endParaRPr lang="en-GB" sz="1200" kern="0">
              <a:solidFill>
                <a:srgbClr val="242424"/>
              </a:solidFill>
              <a:effectLst/>
              <a:latin typeface="+mj-lt"/>
              <a:ea typeface="Times New Roman" panose="02020603050405020304" pitchFamily="18" charset="0"/>
            </a:endParaRPr>
          </a:p>
          <a:p>
            <a:pPr marL="285750" indent="-285750">
              <a:buFont typeface="Arial" panose="020B0604020202020204" pitchFamily="34" charset="0"/>
              <a:buChar char="•"/>
            </a:pPr>
            <a:r>
              <a:rPr lang="en-GB" sz="1200" kern="0">
                <a:solidFill>
                  <a:srgbClr val="242424"/>
                </a:solidFill>
                <a:effectLst/>
                <a:latin typeface="+mj-lt"/>
                <a:ea typeface="Times New Roman" panose="02020603050405020304" pitchFamily="18" charset="0"/>
              </a:rPr>
              <a:t>Developing and sharing standard OU-related protocols and processes to increase productivity across all transplant centres</a:t>
            </a:r>
          </a:p>
          <a:p>
            <a:pPr marL="285750" indent="-285750">
              <a:buFont typeface="Arial" panose="020B0604020202020204" pitchFamily="34" charset="0"/>
              <a:buChar char="•"/>
            </a:pPr>
            <a:r>
              <a:rPr lang="en-GB" sz="1200" kern="0">
                <a:solidFill>
                  <a:srgbClr val="242424"/>
                </a:solidFill>
                <a:latin typeface="+mj-lt"/>
              </a:rPr>
              <a:t>Adopting best practice and emerging innovations at the earliest opportunity, to drive OU-related improvements.</a:t>
            </a:r>
            <a:endParaRPr lang="en-GB" sz="1200">
              <a:latin typeface="+mj-lt"/>
            </a:endParaRPr>
          </a:p>
        </p:txBody>
      </p:sp>
      <p:graphicFrame>
        <p:nvGraphicFramePr>
          <p:cNvPr id="4" name="Diagram 3">
            <a:extLst>
              <a:ext uri="{FF2B5EF4-FFF2-40B4-BE49-F238E27FC236}">
                <a16:creationId xmlns:a16="http://schemas.microsoft.com/office/drawing/2014/main" id="{71FE87CF-DD92-04D5-43CA-C8B8EAFE8864}"/>
              </a:ext>
            </a:extLst>
          </p:cNvPr>
          <p:cNvGraphicFramePr/>
          <p:nvPr>
            <p:extLst>
              <p:ext uri="{D42A27DB-BD31-4B8C-83A1-F6EECF244321}">
                <p14:modId xmlns:p14="http://schemas.microsoft.com/office/powerpoint/2010/main" val="810625195"/>
              </p:ext>
            </p:extLst>
          </p:nvPr>
        </p:nvGraphicFramePr>
        <p:xfrm>
          <a:off x="-133162" y="1743527"/>
          <a:ext cx="11734800" cy="2448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3B59F034-9F04-E501-EED6-859B807DDB5D}"/>
              </a:ext>
            </a:extLst>
          </p:cNvPr>
          <p:cNvSpPr/>
          <p:nvPr/>
        </p:nvSpPr>
        <p:spPr>
          <a:xfrm>
            <a:off x="228600" y="870634"/>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96807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A2A7914-033E-44E5-BE76-D6E5A1DA8C1A}"/>
              </a:ext>
            </a:extLst>
          </p:cNvPr>
          <p:cNvSpPr txBox="1"/>
          <p:nvPr/>
        </p:nvSpPr>
        <p:spPr>
          <a:xfrm>
            <a:off x="127635" y="175664"/>
            <a:ext cx="4102405" cy="400110"/>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5EB8"/>
                </a:solidFill>
                <a:effectLst/>
                <a:uLnTx/>
                <a:uFillTx/>
                <a:latin typeface="+mj-lt"/>
                <a:ea typeface="+mn-ea"/>
                <a:cs typeface="+mn-cs"/>
              </a:rPr>
              <a:t>Introduction to the CLU Scheme</a:t>
            </a:r>
          </a:p>
        </p:txBody>
      </p:sp>
      <p:sp>
        <p:nvSpPr>
          <p:cNvPr id="23" name="TextBox 22">
            <a:extLst>
              <a:ext uri="{FF2B5EF4-FFF2-40B4-BE49-F238E27FC236}">
                <a16:creationId xmlns:a16="http://schemas.microsoft.com/office/drawing/2014/main" id="{6B5784AF-3DA7-42DB-BAFB-E03F7AA9815A}"/>
              </a:ext>
            </a:extLst>
          </p:cNvPr>
          <p:cNvSpPr txBox="1"/>
          <p:nvPr/>
        </p:nvSpPr>
        <p:spPr>
          <a:xfrm>
            <a:off x="127635" y="575774"/>
            <a:ext cx="3360856" cy="369332"/>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noProof="0">
                <a:ln>
                  <a:noFill/>
                </a:ln>
                <a:solidFill>
                  <a:srgbClr val="0091C9"/>
                </a:solidFill>
                <a:effectLst/>
                <a:uLnTx/>
                <a:uFillTx/>
                <a:latin typeface="+mj-lt"/>
                <a:ea typeface="+mn-ea"/>
                <a:cs typeface="+mn-cs"/>
              </a:rPr>
              <a:t>PA Allocations &amp; Remuneration</a:t>
            </a:r>
          </a:p>
        </p:txBody>
      </p:sp>
      <p:sp>
        <p:nvSpPr>
          <p:cNvPr id="24" name="Rectangle: Rounded Corners 23">
            <a:extLst>
              <a:ext uri="{FF2B5EF4-FFF2-40B4-BE49-F238E27FC236}">
                <a16:creationId xmlns:a16="http://schemas.microsoft.com/office/drawing/2014/main" id="{C04BD4A9-E8B4-42B9-80C8-CE6EDC2E7277}"/>
              </a:ext>
            </a:extLst>
          </p:cNvPr>
          <p:cNvSpPr/>
          <p:nvPr/>
        </p:nvSpPr>
        <p:spPr>
          <a:xfrm>
            <a:off x="176784" y="975884"/>
            <a:ext cx="11838432" cy="5706452"/>
          </a:xfrm>
          <a:prstGeom prst="roundRect">
            <a:avLst>
              <a:gd name="adj" fmla="val 7489"/>
            </a:avLst>
          </a:prstGeom>
          <a:ln w="57150">
            <a:solidFill>
              <a:srgbClr val="8EB1CC"/>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u="sng">
                <a:solidFill>
                  <a:prstClr val="black"/>
                </a:solidFill>
                <a:latin typeface="Arial"/>
              </a:rPr>
              <a:t>PA Allocations for CLU Roles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a:solidFill>
                <a:prstClr val="black"/>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a:solidFill>
                  <a:prstClr val="black"/>
                </a:solidFill>
                <a:latin typeface="Arial"/>
              </a:rPr>
              <a:t>NHSBT transfer funding to your employing organisation in relation to </a:t>
            </a:r>
            <a:r>
              <a:rPr lang="en-GB" sz="1500">
                <a:solidFill>
                  <a:schemeClr val="tx1"/>
                </a:solidFill>
                <a:latin typeface="Arial"/>
              </a:rPr>
              <a:t>the CLU scheme.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a:solidFill>
                <a:schemeClr val="tx1"/>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u="sng">
                <a:solidFill>
                  <a:schemeClr val="tx1"/>
                </a:solidFill>
                <a:latin typeface="Arial"/>
              </a:rPr>
              <a:t>Local CLUs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a:solidFill>
                  <a:prstClr val="black"/>
                </a:solidFill>
                <a:latin typeface="Arial"/>
              </a:rPr>
              <a:t>Each transplant centre will be reimbursed 0.5PA for each CLU role. Where a CLU represents more than one specialty (such as kidney and pancreas transplant), trusts will be reimbursed 0.5PA for each specialty respectively (up to a maximum of 1 PA).</a:t>
            </a:r>
            <a:r>
              <a:rPr lang="en-GB" sz="1500">
                <a:solidFill>
                  <a:srgbClr val="000000"/>
                </a:solidFill>
                <a:latin typeface="Arial"/>
              </a:rPr>
              <a:t> Some CLUs may choose to share the role with a colleague, on which basis NHSBT support an even split of 0.25 PAs each.</a:t>
            </a:r>
            <a:endParaRPr lang="en-GB" sz="1500">
              <a:solidFill>
                <a:prstClr val="black"/>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a:solidFill>
                <a:prstClr val="black"/>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a:solidFill>
                  <a:prstClr val="black"/>
                </a:solidFill>
                <a:latin typeface="Arial"/>
              </a:rPr>
              <a:t>Payments are made quarterly from NHSBT to the relevant Trusts/Boards (via BACS payment), and not to CLUs directly. You should work with your Hospital / Trust team to ensure your CLU role is incorporated into your job plan, and to ensure that you are appropriately renumerated for the work you undertake as CLU.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a:solidFill>
                <a:prstClr val="black"/>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a:solidFill>
                  <a:prstClr val="black"/>
                </a:solidFill>
                <a:latin typeface="Arial"/>
              </a:rPr>
              <a:t>We will periodically check in with you to ensure that your role has been incorporated into your job plan and can support you in escalating this internally within your organisation if it becomes an issue for you.</a:t>
            </a:r>
            <a:endParaRPr lang="en-GB" sz="1500">
              <a:solidFill>
                <a:prstClr val="black"/>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a:ln>
                <a:noFill/>
              </a:ln>
              <a:solidFill>
                <a:prstClr val="black"/>
              </a:solidFill>
              <a:effectLst/>
              <a:uLnTx/>
              <a:uFillTx/>
              <a:latin typeface="Arial"/>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500" i="0" u="sng" strike="noStrike" kern="1200" cap="none" spc="0" normalizeH="0" baseline="0" noProof="0">
                <a:ln>
                  <a:noFill/>
                </a:ln>
                <a:solidFill>
                  <a:schemeClr val="tx1"/>
                </a:solidFill>
                <a:effectLst/>
                <a:uLnTx/>
                <a:uFillTx/>
                <a:latin typeface="Arial"/>
                <a:ea typeface="+mn-ea"/>
                <a:cs typeface="+mn-cs"/>
              </a:rPr>
              <a:t>Organ Lead CLUs</a:t>
            </a:r>
            <a:endParaRPr kumimoji="0" lang="en-GB" sz="1500" b="1" i="0" u="sng" strike="noStrike" kern="1200" cap="none" spc="0" normalizeH="0" baseline="0" noProof="0">
              <a:ln>
                <a:noFill/>
              </a:ln>
              <a:solidFill>
                <a:schemeClr val="tx1"/>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a:solidFill>
                  <a:srgbClr val="000000"/>
                </a:solidFill>
                <a:latin typeface="Arial"/>
              </a:rPr>
              <a:t>1 PA is allocated to each Organ</a:t>
            </a:r>
            <a:r>
              <a:rPr kumimoji="0" lang="en-GB" sz="1500" b="0" i="0" u="none" strike="noStrike" kern="1200" cap="none" spc="0" normalizeH="0" baseline="0" noProof="0">
                <a:ln>
                  <a:noFill/>
                </a:ln>
                <a:solidFill>
                  <a:srgbClr val="000000"/>
                </a:solidFill>
                <a:effectLst/>
                <a:uLnTx/>
                <a:uFillTx/>
                <a:latin typeface="Arial"/>
                <a:ea typeface="+mn-ea"/>
                <a:cs typeface="+mn-cs"/>
              </a:rPr>
              <a:t> Lead CLU role, and this should be reflected</a:t>
            </a:r>
            <a:r>
              <a:rPr kumimoji="0" lang="en-GB" sz="1500" i="0" u="none" strike="noStrike" kern="1200" cap="none" spc="0" normalizeH="0" baseline="0" noProof="0">
                <a:ln>
                  <a:noFill/>
                </a:ln>
                <a:solidFill>
                  <a:schemeClr val="tx1"/>
                </a:solidFill>
                <a:effectLst/>
                <a:uLnTx/>
                <a:uFillTx/>
                <a:latin typeface="Arial"/>
                <a:ea typeface="+mn-ea"/>
                <a:cs typeface="+mn-cs"/>
              </a:rPr>
              <a:t> within their job pla</a:t>
            </a:r>
            <a:r>
              <a:rPr lang="en-GB" sz="1500">
                <a:solidFill>
                  <a:schemeClr val="tx1"/>
                </a:solidFill>
                <a:latin typeface="Arial"/>
              </a:rPr>
              <a:t>n</a:t>
            </a:r>
            <a:r>
              <a:rPr kumimoji="0" lang="en-GB" sz="1500" b="1" i="0" u="none" strike="noStrike" kern="1200" cap="none" spc="0" normalizeH="0" baseline="0" noProof="0">
                <a:ln>
                  <a:noFill/>
                </a:ln>
                <a:solidFill>
                  <a:schemeClr val="tx1"/>
                </a:solidFill>
                <a:effectLst/>
                <a:uLnTx/>
                <a:uFillTx/>
                <a:latin typeface="Arial"/>
                <a:ea typeface="+mn-ea"/>
                <a:cs typeface="+mn-cs"/>
              </a:rPr>
              <a:t>.</a:t>
            </a:r>
            <a:endParaRPr lang="en-GB" sz="1500" b="1" i="0" u="none" strike="noStrike" kern="1200" cap="none" spc="0" normalizeH="0" baseline="0" noProof="0">
              <a:ln>
                <a:noFill/>
              </a:ln>
              <a:solidFill>
                <a:schemeClr val="tx1"/>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i="1">
              <a:solidFill>
                <a:schemeClr val="tx1"/>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i="1">
                <a:solidFill>
                  <a:schemeClr val="tx1"/>
                </a:solidFill>
                <a:latin typeface="Arial"/>
              </a:rPr>
              <a:t>Slide 23 provides further information regarding the organisational reimbursement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i="1">
              <a:solidFill>
                <a:schemeClr val="tx1"/>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i="1" u="none" strike="noStrike" kern="1200" cap="none" spc="0" normalizeH="0" baseline="0" noProof="0">
                <a:ln>
                  <a:noFill/>
                </a:ln>
                <a:solidFill>
                  <a:schemeClr val="tx1"/>
                </a:solidFill>
                <a:effectLst/>
                <a:uLnTx/>
                <a:uFillTx/>
                <a:latin typeface="Arial"/>
                <a:ea typeface="+mn-ea"/>
                <a:cs typeface="+mn-cs"/>
              </a:rPr>
              <a:t>If you are experiencing issues in relation to remuneration and job planning, please liaise with your Organ Lead CLU and/or email </a:t>
            </a:r>
            <a:r>
              <a:rPr kumimoji="0" lang="en-GB" sz="1500" i="1" u="none" strike="noStrike" kern="1200" cap="none" spc="0" normalizeH="0" baseline="0" noProof="0">
                <a:ln>
                  <a:noFill/>
                </a:ln>
                <a:solidFill>
                  <a:schemeClr val="tx1"/>
                </a:solidFill>
                <a:effectLst/>
                <a:uLnTx/>
                <a:uFillTx/>
                <a:latin typeface="Arial"/>
                <a:ea typeface="+mn-ea"/>
                <a:cs typeface="+mn-cs"/>
                <a:hlinkClick r:id="rId2"/>
              </a:rPr>
              <a:t>organutilisationdevelopmentteam@nhsbt.nhs.uk</a:t>
            </a:r>
            <a:r>
              <a:rPr kumimoji="0" lang="en-GB" sz="1500" i="1" u="none" strike="noStrike" kern="1200" cap="none" spc="0" normalizeH="0" baseline="0" noProof="0">
                <a:ln>
                  <a:noFill/>
                </a:ln>
                <a:solidFill>
                  <a:schemeClr val="tx1"/>
                </a:solidFill>
                <a:effectLst/>
                <a:uLnTx/>
                <a:uFillTx/>
                <a:latin typeface="Arial"/>
                <a:ea typeface="+mn-ea"/>
                <a:cs typeface="+mn-cs"/>
              </a:rPr>
              <a:t> for further support.</a:t>
            </a:r>
          </a:p>
        </p:txBody>
      </p:sp>
    </p:spTree>
    <p:extLst>
      <p:ext uri="{BB962C8B-B14F-4D97-AF65-F5344CB8AC3E}">
        <p14:creationId xmlns:p14="http://schemas.microsoft.com/office/powerpoint/2010/main" val="1342997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9237E-DB16-AE7F-59A5-1DA9DC974EF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B81486B-1E69-791A-6780-1BAC7C6F9775}"/>
              </a:ext>
            </a:extLst>
          </p:cNvPr>
          <p:cNvSpPr txBox="1"/>
          <p:nvPr/>
        </p:nvSpPr>
        <p:spPr>
          <a:xfrm>
            <a:off x="127635" y="175664"/>
            <a:ext cx="1996059" cy="400110"/>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GB" sz="2000" b="1">
                <a:solidFill>
                  <a:srgbClr val="005EB8"/>
                </a:solidFill>
                <a:latin typeface="+mj-lt"/>
              </a:rPr>
              <a:t>CLU Core Role</a:t>
            </a:r>
            <a:endParaRPr kumimoji="0" lang="en-GB" sz="2000" b="1" i="0" u="none" strike="noStrike" kern="1200" cap="none" spc="0" normalizeH="0" baseline="0" noProof="0">
              <a:ln>
                <a:noFill/>
              </a:ln>
              <a:solidFill>
                <a:srgbClr val="005EB8"/>
              </a:solidFill>
              <a:effectLst/>
              <a:uLnTx/>
              <a:uFillTx/>
              <a:latin typeface="+mj-lt"/>
              <a:ea typeface="+mn-ea"/>
              <a:cs typeface="+mn-cs"/>
            </a:endParaRPr>
          </a:p>
        </p:txBody>
      </p:sp>
      <p:sp>
        <p:nvSpPr>
          <p:cNvPr id="23" name="TextBox 22">
            <a:extLst>
              <a:ext uri="{FF2B5EF4-FFF2-40B4-BE49-F238E27FC236}">
                <a16:creationId xmlns:a16="http://schemas.microsoft.com/office/drawing/2014/main" id="{EBA28032-FF96-F6A3-8629-029BA05C484D}"/>
              </a:ext>
            </a:extLst>
          </p:cNvPr>
          <p:cNvSpPr txBox="1"/>
          <p:nvPr/>
        </p:nvSpPr>
        <p:spPr>
          <a:xfrm>
            <a:off x="127635" y="575774"/>
            <a:ext cx="1685077" cy="369332"/>
          </a:xfrm>
          <a:prstGeom prst="rect">
            <a:avLst/>
          </a:prstGeom>
          <a:noFill/>
        </p:spPr>
        <p:txBody>
          <a:bodyPr wrap="none" lIns="91440" tIns="45720" rIns="91440" bIns="45720" rtlCol="0" anchor="t">
            <a:spAutoFit/>
          </a:bodyPr>
          <a:lstStyle/>
          <a:p>
            <a:pPr defTabSz="914126">
              <a:defRPr/>
            </a:pPr>
            <a:r>
              <a:rPr kumimoji="0" lang="en-GB" i="0" u="none" strike="noStrike" kern="1200" cap="none" spc="0" normalizeH="0" baseline="0" noProof="0">
                <a:ln>
                  <a:noFill/>
                </a:ln>
                <a:solidFill>
                  <a:srgbClr val="0091C9"/>
                </a:solidFill>
                <a:effectLst/>
                <a:uLnTx/>
                <a:uFillTx/>
                <a:latin typeface="+mj-lt"/>
                <a:ea typeface="+mn-ea"/>
                <a:cs typeface="+mn-cs"/>
              </a:rPr>
              <a:t>Role Overview</a:t>
            </a:r>
          </a:p>
        </p:txBody>
      </p:sp>
      <p:sp>
        <p:nvSpPr>
          <p:cNvPr id="3" name="Rectangle 2">
            <a:extLst>
              <a:ext uri="{FF2B5EF4-FFF2-40B4-BE49-F238E27FC236}">
                <a16:creationId xmlns:a16="http://schemas.microsoft.com/office/drawing/2014/main" id="{A6C06BC8-9004-F13E-8DA6-B94C120A0732}"/>
              </a:ext>
            </a:extLst>
          </p:cNvPr>
          <p:cNvSpPr/>
          <p:nvPr/>
        </p:nvSpPr>
        <p:spPr>
          <a:xfrm>
            <a:off x="444385" y="980050"/>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srgbClr val="005EB8"/>
              </a:solidFill>
              <a:effectLst/>
              <a:uLnTx/>
              <a:uFillTx/>
              <a:latin typeface="Arial"/>
              <a:ea typeface="+mn-ea"/>
              <a:cs typeface="+mn-cs"/>
            </a:endParaRPr>
          </a:p>
        </p:txBody>
      </p:sp>
      <p:sp>
        <p:nvSpPr>
          <p:cNvPr id="6" name="Rectangle: Rounded Corners 79">
            <a:extLst>
              <a:ext uri="{FF2B5EF4-FFF2-40B4-BE49-F238E27FC236}">
                <a16:creationId xmlns:a16="http://schemas.microsoft.com/office/drawing/2014/main" id="{734BDDC1-C097-65CB-5C64-FD398F3C3D9D}"/>
              </a:ext>
            </a:extLst>
          </p:cNvPr>
          <p:cNvSpPr/>
          <p:nvPr/>
        </p:nvSpPr>
        <p:spPr>
          <a:xfrm>
            <a:off x="444384" y="1092334"/>
            <a:ext cx="11373038" cy="222630"/>
          </a:xfrm>
          <a:prstGeom prst="roundRect">
            <a:avLst/>
          </a:prstGeom>
          <a:solidFill>
            <a:schemeClr val="accent1">
              <a:lumMod val="20000"/>
              <a:lumOff val="80000"/>
            </a:schemeClr>
          </a:solidFill>
          <a:ln w="19050">
            <a:solidFill>
              <a:schemeClr val="accent1">
                <a:lumMod val="60000"/>
                <a:lumOff val="40000"/>
              </a:schemeClr>
            </a:solidFill>
          </a:ln>
        </p:spPr>
        <p:txBody>
          <a:bodyPr wrap="none" lIns="0" tIns="0" rIns="0" bIns="0" anchor="ctr">
            <a:noAutofit/>
          </a:bodyPr>
          <a:lstStyle/>
          <a:p>
            <a:pPr algn="ctr" defTabSz="684008">
              <a:buSzPct val="25000"/>
              <a:defRPr/>
            </a:pPr>
            <a:r>
              <a:rPr kumimoji="0" lang="en-GB" sz="1600" b="1" i="0" u="none" strike="noStrike" kern="0" cap="none" spc="0" normalizeH="0" baseline="0" noProof="0">
                <a:ln>
                  <a:noFill/>
                </a:ln>
                <a:solidFill>
                  <a:srgbClr val="174771"/>
                </a:solidFill>
                <a:effectLst/>
                <a:uLnTx/>
                <a:uFillTx/>
                <a:latin typeface="Arial"/>
                <a:ea typeface="+mn-ea"/>
                <a:cs typeface="+mn-cs"/>
              </a:rPr>
              <a:t>  What we expect from you </a:t>
            </a:r>
            <a:r>
              <a:rPr lang="en-GB" sz="1600" b="1" kern="0">
                <a:solidFill>
                  <a:srgbClr val="174771"/>
                </a:solidFill>
                <a:latin typeface="Arial"/>
              </a:rPr>
              <a:t>(role summary from CLU Job Description) </a:t>
            </a:r>
            <a:r>
              <a:rPr kumimoji="0" lang="en-GB" sz="1600" b="1" i="0" u="none" strike="noStrike" kern="0" cap="none" spc="0" normalizeH="0" baseline="0" noProof="0">
                <a:ln>
                  <a:noFill/>
                </a:ln>
                <a:solidFill>
                  <a:srgbClr val="174771"/>
                </a:solidFill>
                <a:effectLst/>
                <a:uLnTx/>
                <a:uFillTx/>
                <a:latin typeface="Arial"/>
                <a:ea typeface="+mn-ea"/>
                <a:cs typeface="+mn-cs"/>
              </a:rPr>
              <a:t>  </a:t>
            </a:r>
          </a:p>
        </p:txBody>
      </p:sp>
      <p:sp>
        <p:nvSpPr>
          <p:cNvPr id="7" name="TextBox 6">
            <a:extLst>
              <a:ext uri="{FF2B5EF4-FFF2-40B4-BE49-F238E27FC236}">
                <a16:creationId xmlns:a16="http://schemas.microsoft.com/office/drawing/2014/main" id="{02DE2E9B-2063-32A9-B9E5-CCE801D1A220}"/>
              </a:ext>
            </a:extLst>
          </p:cNvPr>
          <p:cNvSpPr txBox="1"/>
          <p:nvPr/>
        </p:nvSpPr>
        <p:spPr>
          <a:xfrm>
            <a:off x="163820" y="1330284"/>
            <a:ext cx="11899226"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Arial"/>
              <a:buChar char="•"/>
            </a:pPr>
            <a:r>
              <a:rPr lang="en-US" sz="1200">
                <a:cs typeface="Arial"/>
              </a:rPr>
              <a:t>Provide clinical leadership to champion and promote the values of organ utilisation, through shared learning, promoting culture change, and promulgation of best practice.</a:t>
            </a:r>
          </a:p>
          <a:p>
            <a:pPr marL="228600" indent="-228600">
              <a:buFont typeface="Arial"/>
              <a:buChar char="•"/>
            </a:pPr>
            <a:endParaRPr lang="en-US" sz="1200">
              <a:cs typeface="Arial"/>
            </a:endParaRPr>
          </a:p>
          <a:p>
            <a:pPr marL="228600" indent="-228600">
              <a:buFont typeface="Arial"/>
              <a:buChar char="•"/>
            </a:pPr>
            <a:r>
              <a:rPr lang="en-US" sz="1200">
                <a:cs typeface="Arial"/>
              </a:rPr>
              <a:t>Establish effective working relationships with key stakeholders throughout the hospital(s).</a:t>
            </a:r>
          </a:p>
          <a:p>
            <a:pPr marL="228600" indent="-228600">
              <a:buFont typeface="Arial"/>
              <a:buChar char="•"/>
            </a:pPr>
            <a:endParaRPr lang="en-US" sz="1200">
              <a:cs typeface="Arial"/>
            </a:endParaRPr>
          </a:p>
          <a:p>
            <a:pPr marL="228600" indent="-228600">
              <a:buFont typeface="Arial"/>
              <a:buChar char="•"/>
            </a:pPr>
            <a:r>
              <a:rPr lang="en-US" sz="1200">
                <a:cs typeface="Arial"/>
              </a:rPr>
              <a:t>Optimise organ utilisation potential, by minimising missed transplant opportunities and by implementing the recommendations of national guidelines, focusing on those areas with greatest potential positive impact.</a:t>
            </a:r>
          </a:p>
          <a:p>
            <a:pPr marL="228600" indent="-228600">
              <a:buFont typeface="Arial"/>
              <a:buChar char="•"/>
            </a:pPr>
            <a:endParaRPr lang="en-US" sz="1200">
              <a:cs typeface="Arial"/>
            </a:endParaRPr>
          </a:p>
          <a:p>
            <a:pPr marL="228600" indent="-228600">
              <a:buFont typeface="Arial"/>
              <a:buChar char="•"/>
            </a:pPr>
            <a:r>
              <a:rPr lang="en-US" sz="1200">
                <a:cs typeface="Arial"/>
              </a:rPr>
              <a:t>Establish and maintain regular centre-level organ utilisation meetings, to support shared learning and peer discussion regarding local organ acceptance activity.</a:t>
            </a:r>
          </a:p>
          <a:p>
            <a:pPr marL="228600" indent="-228600">
              <a:buFont typeface="Arial"/>
              <a:buChar char="•"/>
            </a:pPr>
            <a:endParaRPr lang="en-US" sz="1200">
              <a:cs typeface="Arial"/>
            </a:endParaRPr>
          </a:p>
          <a:p>
            <a:pPr marL="228600" indent="-228600">
              <a:buFont typeface="Arial"/>
              <a:buChar char="•"/>
            </a:pPr>
            <a:r>
              <a:rPr lang="en-US" sz="1200">
                <a:cs typeface="Arial"/>
              </a:rPr>
              <a:t>Maintain oversight of local organ utilisation data and trends and work alongside clinical and management colleagues to deliver improvements – which may include adoption of latest technologies and implementing digital change.</a:t>
            </a:r>
          </a:p>
          <a:p>
            <a:pPr marL="228600" indent="-228600">
              <a:buFont typeface="Arial"/>
              <a:buChar char="•"/>
            </a:pPr>
            <a:endParaRPr lang="en-US" sz="1200">
              <a:cs typeface="Arial"/>
            </a:endParaRPr>
          </a:p>
          <a:p>
            <a:pPr marL="228600" indent="-228600">
              <a:buFont typeface="Arial"/>
              <a:buChar char="•"/>
            </a:pPr>
            <a:r>
              <a:rPr lang="en-US" sz="1200">
                <a:cs typeface="Arial"/>
              </a:rPr>
              <a:t>Evaluate the barriers to increased organ utilisation (within and beyond your unit) to inform an organ utilisation improvement action plan. This action plan should be aligned to the overall Trust/Board Utilisation Strategy. CLUs are encouraged to pro-actively engage with Executive sponsors to develop, maintain, and refresh these strategies.</a:t>
            </a:r>
          </a:p>
        </p:txBody>
      </p:sp>
      <p:sp>
        <p:nvSpPr>
          <p:cNvPr id="8" name="Rectangle 7">
            <a:extLst>
              <a:ext uri="{FF2B5EF4-FFF2-40B4-BE49-F238E27FC236}">
                <a16:creationId xmlns:a16="http://schemas.microsoft.com/office/drawing/2014/main" id="{DDF6A964-3135-FEEF-F3DF-0BE744C23170}"/>
              </a:ext>
            </a:extLst>
          </p:cNvPr>
          <p:cNvSpPr/>
          <p:nvPr/>
        </p:nvSpPr>
        <p:spPr>
          <a:xfrm>
            <a:off x="7574973" y="4018710"/>
            <a:ext cx="4349127" cy="267765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a:solidFill>
                  <a:schemeClr val="bg1"/>
                </a:solidFill>
                <a:cs typeface="Arial"/>
              </a:rPr>
              <a:t>In collaboration with CLUs across the country, to contribute towards:</a:t>
            </a:r>
          </a:p>
          <a:p>
            <a:endParaRPr lang="en-US" sz="1200">
              <a:solidFill>
                <a:schemeClr val="bg1"/>
              </a:solidFill>
              <a:cs typeface="Arial"/>
            </a:endParaRPr>
          </a:p>
          <a:p>
            <a:pPr marL="228600" indent="-228600">
              <a:buFont typeface="Arial,Sans-Serif"/>
              <a:buChar char="•"/>
            </a:pPr>
            <a:r>
              <a:rPr lang="en-US" sz="1200">
                <a:solidFill>
                  <a:schemeClr val="bg1"/>
                </a:solidFill>
                <a:cs typeface="Arial"/>
              </a:rPr>
              <a:t>Development of national organ-specific forums for discussion of organ utilisation issues and dissemination of learning points.</a:t>
            </a:r>
          </a:p>
          <a:p>
            <a:pPr marL="228600" indent="-228600">
              <a:buFont typeface="Arial,Sans-Serif"/>
              <a:buChar char="•"/>
            </a:pPr>
            <a:r>
              <a:rPr lang="en-US" sz="1200">
                <a:solidFill>
                  <a:schemeClr val="bg1"/>
                </a:solidFill>
                <a:cs typeface="Arial"/>
              </a:rPr>
              <a:t>Development of national guidance on organ acceptance criteria.</a:t>
            </a:r>
          </a:p>
          <a:p>
            <a:pPr marL="228600" indent="-228600">
              <a:buFont typeface="Arial,Sans-Serif"/>
              <a:buChar char="•"/>
            </a:pPr>
            <a:r>
              <a:rPr lang="en-US" sz="1200">
                <a:solidFill>
                  <a:schemeClr val="bg1"/>
                </a:solidFill>
                <a:cs typeface="Arial"/>
              </a:rPr>
              <a:t>Development of an organ-specific strategy for </a:t>
            </a:r>
            <a:r>
              <a:rPr lang="en-US" sz="1200" err="1">
                <a:solidFill>
                  <a:schemeClr val="bg1"/>
                </a:solidFill>
                <a:cs typeface="Arial"/>
              </a:rPr>
              <a:t>optimising</a:t>
            </a:r>
            <a:r>
              <a:rPr lang="en-US" sz="1200">
                <a:solidFill>
                  <a:schemeClr val="bg1"/>
                </a:solidFill>
                <a:cs typeface="Arial"/>
              </a:rPr>
              <a:t> organ utilisation.</a:t>
            </a:r>
          </a:p>
          <a:p>
            <a:pPr marL="228600" indent="-228600">
              <a:buFont typeface="Arial,Sans-Serif"/>
              <a:buChar char="•"/>
            </a:pPr>
            <a:r>
              <a:rPr lang="en-US" sz="1200">
                <a:solidFill>
                  <a:schemeClr val="bg1"/>
                </a:solidFill>
                <a:cs typeface="Arial"/>
              </a:rPr>
              <a:t>Identification of priorities for coordinated research into </a:t>
            </a:r>
            <a:r>
              <a:rPr lang="en-US" sz="1200" err="1">
                <a:solidFill>
                  <a:schemeClr val="bg1"/>
                </a:solidFill>
                <a:cs typeface="Arial"/>
              </a:rPr>
              <a:t>optimising</a:t>
            </a:r>
            <a:r>
              <a:rPr lang="en-US" sz="1200">
                <a:solidFill>
                  <a:schemeClr val="bg1"/>
                </a:solidFill>
                <a:cs typeface="Arial"/>
              </a:rPr>
              <a:t> organ utilisation. </a:t>
            </a:r>
          </a:p>
          <a:p>
            <a:pPr marL="228600" indent="-228600">
              <a:buFont typeface="Arial,Sans-Serif"/>
              <a:buChar char="•"/>
            </a:pPr>
            <a:r>
              <a:rPr lang="en-US" sz="1200">
                <a:solidFill>
                  <a:schemeClr val="bg1"/>
                </a:solidFill>
                <a:cs typeface="Arial"/>
              </a:rPr>
              <a:t>Design of current and future local and national audits to capture key metrics in organ utilisation</a:t>
            </a:r>
            <a:endParaRPr lang="en-GB" sz="1200">
              <a:solidFill>
                <a:schemeClr val="bg1"/>
              </a:solidFill>
              <a:cs typeface="Arial"/>
            </a:endParaRPr>
          </a:p>
        </p:txBody>
      </p:sp>
      <p:sp>
        <p:nvSpPr>
          <p:cNvPr id="9" name="TextBox 8">
            <a:extLst>
              <a:ext uri="{FF2B5EF4-FFF2-40B4-BE49-F238E27FC236}">
                <a16:creationId xmlns:a16="http://schemas.microsoft.com/office/drawing/2014/main" id="{EBCBD683-2808-A710-2550-22D332FDCA1D}"/>
              </a:ext>
            </a:extLst>
          </p:cNvPr>
          <p:cNvSpPr txBox="1"/>
          <p:nvPr/>
        </p:nvSpPr>
        <p:spPr>
          <a:xfrm>
            <a:off x="163820" y="3961811"/>
            <a:ext cx="7411153" cy="2677656"/>
          </a:xfrm>
          <a:prstGeom prst="rect">
            <a:avLst/>
          </a:prstGeom>
          <a:noFill/>
        </p:spPr>
        <p:txBody>
          <a:bodyPr wrap="square">
            <a:spAutoFit/>
          </a:bodyPr>
          <a:lstStyle/>
          <a:p>
            <a:pPr marL="228600" indent="-228600">
              <a:buFont typeface="Arial"/>
              <a:buChar char="•"/>
            </a:pPr>
            <a:r>
              <a:rPr lang="en-US" sz="1200">
                <a:cs typeface="Arial"/>
              </a:rPr>
              <a:t>Encourage trainees and allied members of the MDT to become involved in organ utilisation projects.</a:t>
            </a:r>
          </a:p>
          <a:p>
            <a:pPr marL="228600" indent="-228600">
              <a:buFont typeface="Arial"/>
              <a:buChar char="•"/>
            </a:pPr>
            <a:endParaRPr lang="en-US" sz="1200">
              <a:cs typeface="Arial"/>
            </a:endParaRPr>
          </a:p>
          <a:p>
            <a:pPr marL="228600" indent="-228600">
              <a:buFont typeface="Arial"/>
              <a:buChar char="•"/>
            </a:pPr>
            <a:r>
              <a:rPr lang="en-US" sz="1200">
                <a:cs typeface="Arial"/>
              </a:rPr>
              <a:t>Build an understanding of the relationships between organ donation and organ acceptance, through working with Clinical Leads for Organ Donation, and local Trust/Board Organ Donation &amp; Transplant Committees.</a:t>
            </a:r>
          </a:p>
          <a:p>
            <a:pPr marL="228600" indent="-228600">
              <a:buFont typeface="Arial"/>
              <a:buChar char="•"/>
            </a:pPr>
            <a:endParaRPr lang="en-US" sz="1200">
              <a:cs typeface="Arial"/>
            </a:endParaRPr>
          </a:p>
          <a:p>
            <a:pPr marL="228600" indent="-228600">
              <a:buFont typeface="Arial"/>
              <a:buChar char="•"/>
            </a:pPr>
            <a:r>
              <a:rPr lang="en-US" sz="1200">
                <a:cs typeface="Arial"/>
              </a:rPr>
              <a:t>Support and educate colleagues regarding the appropriate action to be taken in relation to non-clinical reasons for organ decline, including incident reporting and facilitation of discussion at Safety &amp; Quality meetings. Use data to improve awareness of non-clinical barriers to organ utilisation at Trust/Board level, and work with senior colleagues to support mitigating action and reduce these turndowns.</a:t>
            </a:r>
          </a:p>
          <a:p>
            <a:pPr marL="228600" indent="-228600">
              <a:buFont typeface="Arial"/>
              <a:buChar char="•"/>
            </a:pPr>
            <a:endParaRPr lang="en-US" sz="1200">
              <a:cs typeface="Arial"/>
            </a:endParaRPr>
          </a:p>
          <a:p>
            <a:pPr marL="228600" indent="-228600">
              <a:buFont typeface="Arial"/>
              <a:buChar char="•"/>
            </a:pPr>
            <a:r>
              <a:rPr lang="en-US" sz="1200">
                <a:cs typeface="Arial"/>
              </a:rPr>
              <a:t>Have input into actions arising from NHSBT Offer Review Scheme letters.</a:t>
            </a:r>
          </a:p>
          <a:p>
            <a:pPr marL="228600" indent="-228600">
              <a:buFont typeface="Arial"/>
              <a:buChar char="•"/>
            </a:pPr>
            <a:endParaRPr lang="en-US" sz="1200">
              <a:solidFill>
                <a:schemeClr val="tx1"/>
              </a:solidFill>
              <a:cs typeface="Arial"/>
            </a:endParaRPr>
          </a:p>
          <a:p>
            <a:pPr marL="228600" indent="-228600">
              <a:buFont typeface="Arial"/>
              <a:buChar char="•"/>
            </a:pPr>
            <a:r>
              <a:rPr lang="en-US" sz="1200">
                <a:cs typeface="Arial"/>
              </a:rPr>
              <a:t>Partake in and input into </a:t>
            </a:r>
            <a:r>
              <a:rPr lang="en-GB" sz="1200">
                <a:solidFill>
                  <a:schemeClr val="tx1"/>
                </a:solidFill>
              </a:rPr>
              <a:t>national surveys run by NHSBT, to support improvements in organ utilisation.</a:t>
            </a:r>
          </a:p>
        </p:txBody>
      </p:sp>
    </p:spTree>
    <p:extLst>
      <p:ext uri="{BB962C8B-B14F-4D97-AF65-F5344CB8AC3E}">
        <p14:creationId xmlns:p14="http://schemas.microsoft.com/office/powerpoint/2010/main" val="2354141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3A0E4-F611-B119-7F3D-75E8EBD46C5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369A31C-352B-04ED-AF87-235F9E88A8FF}"/>
              </a:ext>
            </a:extLst>
          </p:cNvPr>
          <p:cNvSpPr txBox="1"/>
          <p:nvPr/>
        </p:nvSpPr>
        <p:spPr>
          <a:xfrm>
            <a:off x="127635" y="175664"/>
            <a:ext cx="1996059" cy="400110"/>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GB" sz="2000" b="1">
                <a:solidFill>
                  <a:srgbClr val="005EB8"/>
                </a:solidFill>
                <a:latin typeface="+mj-lt"/>
              </a:rPr>
              <a:t>CLU Core Role</a:t>
            </a:r>
            <a:endParaRPr kumimoji="0" lang="en-GB" sz="2000" b="1" i="0" u="none" strike="noStrike" kern="1200" cap="none" spc="0" normalizeH="0" baseline="0" noProof="0">
              <a:ln>
                <a:noFill/>
              </a:ln>
              <a:solidFill>
                <a:srgbClr val="005EB8"/>
              </a:solidFill>
              <a:effectLst/>
              <a:uLnTx/>
              <a:uFillTx/>
              <a:latin typeface="+mj-lt"/>
              <a:ea typeface="+mn-ea"/>
              <a:cs typeface="+mn-cs"/>
            </a:endParaRPr>
          </a:p>
        </p:txBody>
      </p:sp>
      <p:sp>
        <p:nvSpPr>
          <p:cNvPr id="23" name="TextBox 22">
            <a:extLst>
              <a:ext uri="{FF2B5EF4-FFF2-40B4-BE49-F238E27FC236}">
                <a16:creationId xmlns:a16="http://schemas.microsoft.com/office/drawing/2014/main" id="{DDBD1D15-EC27-E230-B3D8-58B429F72773}"/>
              </a:ext>
            </a:extLst>
          </p:cNvPr>
          <p:cNvSpPr txBox="1"/>
          <p:nvPr/>
        </p:nvSpPr>
        <p:spPr>
          <a:xfrm>
            <a:off x="127635" y="575774"/>
            <a:ext cx="3967753" cy="369332"/>
          </a:xfrm>
          <a:prstGeom prst="rect">
            <a:avLst/>
          </a:prstGeom>
          <a:noFill/>
        </p:spPr>
        <p:txBody>
          <a:bodyPr wrap="none" lIns="91440" tIns="45720" rIns="91440" bIns="45720" rtlCol="0" anchor="t">
            <a:spAutoFit/>
          </a:bodyPr>
          <a:lstStyle/>
          <a:p>
            <a:pPr defTabSz="914126">
              <a:defRPr/>
            </a:pPr>
            <a:r>
              <a:rPr lang="en-GB">
                <a:solidFill>
                  <a:srgbClr val="0091C9"/>
                </a:solidFill>
                <a:latin typeface="+mj-lt"/>
              </a:rPr>
              <a:t>CLU Core Operational Requirements</a:t>
            </a:r>
            <a:endParaRPr lang="en-US">
              <a:ea typeface="+mn-ea"/>
              <a:cs typeface="+mn-cs"/>
            </a:endParaRPr>
          </a:p>
        </p:txBody>
      </p:sp>
      <p:sp>
        <p:nvSpPr>
          <p:cNvPr id="3" name="Rectangle 2">
            <a:extLst>
              <a:ext uri="{FF2B5EF4-FFF2-40B4-BE49-F238E27FC236}">
                <a16:creationId xmlns:a16="http://schemas.microsoft.com/office/drawing/2014/main" id="{98A7DE34-9ED1-9F7F-C818-AD81757311BB}"/>
              </a:ext>
            </a:extLst>
          </p:cNvPr>
          <p:cNvSpPr/>
          <p:nvPr/>
        </p:nvSpPr>
        <p:spPr>
          <a:xfrm>
            <a:off x="374577" y="945106"/>
            <a:ext cx="11442846" cy="92680"/>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srgbClr val="005EB8"/>
              </a:solidFill>
              <a:effectLst/>
              <a:uLnTx/>
              <a:uFillTx/>
              <a:latin typeface="Arial"/>
              <a:ea typeface="+mn-ea"/>
              <a:cs typeface="+mn-cs"/>
            </a:endParaRPr>
          </a:p>
        </p:txBody>
      </p:sp>
      <p:graphicFrame>
        <p:nvGraphicFramePr>
          <p:cNvPr id="2" name="Table 1">
            <a:extLst>
              <a:ext uri="{FF2B5EF4-FFF2-40B4-BE49-F238E27FC236}">
                <a16:creationId xmlns:a16="http://schemas.microsoft.com/office/drawing/2014/main" id="{9266A4C5-64B3-0119-7A97-995F3F460091}"/>
              </a:ext>
            </a:extLst>
          </p:cNvPr>
          <p:cNvGraphicFramePr>
            <a:graphicFrameLocks noGrp="1"/>
          </p:cNvGraphicFramePr>
          <p:nvPr>
            <p:extLst>
              <p:ext uri="{D42A27DB-BD31-4B8C-83A1-F6EECF244321}">
                <p14:modId xmlns:p14="http://schemas.microsoft.com/office/powerpoint/2010/main" val="2281501886"/>
              </p:ext>
            </p:extLst>
          </p:nvPr>
        </p:nvGraphicFramePr>
        <p:xfrm>
          <a:off x="374577" y="1087309"/>
          <a:ext cx="11442846" cy="1938516"/>
        </p:xfrm>
        <a:graphic>
          <a:graphicData uri="http://schemas.openxmlformats.org/drawingml/2006/table">
            <a:tbl>
              <a:tblPr firstRow="1" firstCol="1" bandRow="1">
                <a:tableStyleId>{2A488322-F2BA-4B5B-9748-0D474271808F}</a:tableStyleId>
              </a:tblPr>
              <a:tblGrid>
                <a:gridCol w="2342013">
                  <a:extLst>
                    <a:ext uri="{9D8B030D-6E8A-4147-A177-3AD203B41FA5}">
                      <a16:colId xmlns:a16="http://schemas.microsoft.com/office/drawing/2014/main" val="2135020068"/>
                    </a:ext>
                  </a:extLst>
                </a:gridCol>
                <a:gridCol w="9100833">
                  <a:extLst>
                    <a:ext uri="{9D8B030D-6E8A-4147-A177-3AD203B41FA5}">
                      <a16:colId xmlns:a16="http://schemas.microsoft.com/office/drawing/2014/main" val="1144553559"/>
                    </a:ext>
                  </a:extLst>
                </a:gridCol>
              </a:tblGrid>
              <a:tr h="333467">
                <a:tc rowSpan="5">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en-US" sz="1200" b="1">
                          <a:solidFill>
                            <a:schemeClr val="bg1"/>
                          </a:solidFill>
                          <a:latin typeface="+mj-lt"/>
                        </a:rPr>
                        <a:t>Core Operational Requirements</a:t>
                      </a:r>
                    </a:p>
                    <a:p>
                      <a:pPr>
                        <a:buNone/>
                      </a:pPr>
                      <a:endParaRPr lang="en-GB" sz="1200">
                        <a:effectLst/>
                        <a:latin typeface="+mj-lt"/>
                        <a:ea typeface="MS ??"/>
                      </a:endParaRPr>
                    </a:p>
                  </a:txBody>
                  <a:tcPr marL="68580" marR="68580" marT="0" marB="0" anchor="ctr">
                    <a:lnR>
                      <a:noFill/>
                    </a:lnR>
                    <a:solidFill>
                      <a:srgbClr val="0070C0"/>
                    </a:solidFill>
                  </a:tcPr>
                </a:tc>
                <a:tc>
                  <a:txBody>
                    <a:bodyPr/>
                    <a:lstStyle/>
                    <a:p>
                      <a:pPr>
                        <a:buNone/>
                      </a:pPr>
                      <a:r>
                        <a:rPr lang="en-GB" sz="1200" b="0">
                          <a:solidFill>
                            <a:schemeClr val="tx1"/>
                          </a:solidFill>
                          <a:effectLst/>
                          <a:latin typeface="+mj-lt"/>
                        </a:rPr>
                        <a:t>Attendance at organ community calls with Lead and Local CLUs (&gt;90%, including a deputy attending in your place).</a:t>
                      </a:r>
                    </a:p>
                  </a:txBody>
                  <a:tcPr marL="68580" marR="68580" marT="0" marB="0" anchor="ctr">
                    <a:lnL>
                      <a:noFill/>
                    </a:lnL>
                    <a:lnR>
                      <a:noFill/>
                    </a:lnR>
                    <a:lnT w="25400" cmpd="sng">
                      <a:noFill/>
                    </a:lnT>
                    <a:lnB w="254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662178503"/>
                  </a:ext>
                </a:extLst>
              </a:tr>
              <a:tr h="333467">
                <a:tc vMerge="1">
                  <a:txBody>
                    <a:bodyPr/>
                    <a:lstStyle/>
                    <a:p>
                      <a:pPr>
                        <a:buNone/>
                      </a:pPr>
                      <a:endParaRPr lang="en-GB" sz="1200">
                        <a:effectLst/>
                        <a:latin typeface="Times New Roman" panose="02020603050405020304" pitchFamily="18" charset="0"/>
                        <a:ea typeface="MS ??"/>
                      </a:endParaRPr>
                    </a:p>
                  </a:txBody>
                  <a:tcPr marL="68580" marR="68580" marT="0" marB="0"/>
                </a:tc>
                <a:tc>
                  <a:txBody>
                    <a:bodyPr/>
                    <a:lstStyle/>
                    <a:p>
                      <a:pPr>
                        <a:buNone/>
                      </a:pPr>
                      <a:r>
                        <a:rPr lang="en-GB" sz="1200" b="0">
                          <a:solidFill>
                            <a:schemeClr val="tx1"/>
                          </a:solidFill>
                          <a:effectLst/>
                          <a:latin typeface="+mj-lt"/>
                        </a:rPr>
                        <a:t>Attendance at Trust Organ Donation and Transplantation Committees (&gt;90%, including a deputy attending in your place).</a:t>
                      </a:r>
                      <a:endParaRPr lang="en-GB" sz="1200" b="0">
                        <a:solidFill>
                          <a:schemeClr val="tx1"/>
                        </a:solidFill>
                        <a:effectLst/>
                        <a:latin typeface="+mj-lt"/>
                        <a:ea typeface="MS ??"/>
                      </a:endParaRPr>
                    </a:p>
                  </a:txBody>
                  <a:tcPr marL="68580" marR="68580" marT="0" marB="0" anchor="ctr">
                    <a:lnL w="25400" cmpd="sng">
                      <a:noFill/>
                    </a:lnL>
                    <a:lnR>
                      <a:noFill/>
                    </a:lnR>
                    <a:lnT w="25400" cmpd="sng">
                      <a:noFill/>
                    </a:lnT>
                    <a:lnB>
                      <a:noFill/>
                    </a:lnB>
                    <a:lnTlToBr w="12700" cmpd="sng">
                      <a:noFill/>
                      <a:prstDash val="solid"/>
                    </a:lnTlToBr>
                    <a:lnBlToTr w="12700" cmpd="sng">
                      <a:noFill/>
                      <a:prstDash val="solid"/>
                    </a:lnBlToTr>
                    <a:solidFill>
                      <a:srgbClr val="E2ECF8"/>
                    </a:solidFill>
                  </a:tcPr>
                </a:tc>
                <a:extLst>
                  <a:ext uri="{0D108BD9-81ED-4DB2-BD59-A6C34878D82A}">
                    <a16:rowId xmlns:a16="http://schemas.microsoft.com/office/drawing/2014/main" val="2434422772"/>
                  </a:ext>
                </a:extLst>
              </a:tr>
              <a:tr h="333467">
                <a:tc vMerge="1">
                  <a:txBody>
                    <a:bodyPr/>
                    <a:lstStyle/>
                    <a:p>
                      <a:pPr>
                        <a:buNone/>
                      </a:pPr>
                      <a:endParaRPr lang="en-GB" sz="1200">
                        <a:effectLst/>
                        <a:latin typeface="Times New Roman" panose="02020603050405020304" pitchFamily="18" charset="0"/>
                        <a:ea typeface="MS ??"/>
                      </a:endParaRPr>
                    </a:p>
                  </a:txBody>
                  <a:tcPr marL="68580" marR="68580" marT="0" marB="0"/>
                </a:tc>
                <a:tc>
                  <a:txBody>
                    <a:bodyPr/>
                    <a:lstStyle/>
                    <a:p>
                      <a:pPr>
                        <a:buNone/>
                      </a:pPr>
                      <a:r>
                        <a:rPr lang="en-GB" sz="1200" b="0">
                          <a:solidFill>
                            <a:schemeClr val="tx1"/>
                          </a:solidFill>
                          <a:effectLst/>
                          <a:latin typeface="+mj-lt"/>
                        </a:rPr>
                        <a:t>Attendance at the annual NHSBT National Organ Utilisation Conference </a:t>
                      </a:r>
                      <a:endParaRPr lang="en-GB" sz="1200" b="0">
                        <a:solidFill>
                          <a:schemeClr val="tx1"/>
                        </a:solidFill>
                        <a:effectLst/>
                        <a:latin typeface="+mj-lt"/>
                        <a:ea typeface="MS ??"/>
                      </a:endParaRPr>
                    </a:p>
                  </a:txBody>
                  <a:tcPr marL="68580" marR="68580" marT="0" marB="0" anchor="ctr">
                    <a:lnL w="25400" cmpd="sng">
                      <a:noFill/>
                    </a:lnL>
                    <a:lnR>
                      <a:noFill/>
                    </a:lnR>
                    <a:lnT>
                      <a:noFill/>
                    </a:lnT>
                    <a:lnB>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578667769"/>
                  </a:ext>
                </a:extLst>
              </a:tr>
              <a:tr h="333467">
                <a:tc vMerge="1">
                  <a:txBody>
                    <a:bodyPr/>
                    <a:lstStyle/>
                    <a:p>
                      <a:pPr>
                        <a:buNone/>
                      </a:pPr>
                      <a:endParaRPr lang="en-GB" sz="1200">
                        <a:effectLst/>
                        <a:latin typeface="Times New Roman" panose="02020603050405020304" pitchFamily="18" charset="0"/>
                        <a:ea typeface="MS ??"/>
                      </a:endParaRPr>
                    </a:p>
                  </a:txBody>
                  <a:tcPr marL="68580" marR="68580" marT="0" marB="0"/>
                </a:tc>
                <a:tc>
                  <a:txBody>
                    <a:bodyPr/>
                    <a:lstStyle/>
                    <a:p>
                      <a:pPr>
                        <a:buNone/>
                      </a:pPr>
                      <a:r>
                        <a:rPr lang="en-GB" sz="1200" b="0">
                          <a:solidFill>
                            <a:schemeClr val="tx1"/>
                          </a:solidFill>
                          <a:effectLst/>
                          <a:latin typeface="+mj-lt"/>
                        </a:rPr>
                        <a:t>Involvement in development of your Trust OU Strategy and Annual Reports and progressing the supporting action plan</a:t>
                      </a:r>
                      <a:endParaRPr lang="en-GB" sz="1200" b="0">
                        <a:solidFill>
                          <a:schemeClr val="tx1"/>
                        </a:solidFill>
                        <a:effectLst/>
                        <a:latin typeface="+mj-lt"/>
                        <a:ea typeface="MS ??"/>
                      </a:endParaRPr>
                    </a:p>
                  </a:txBody>
                  <a:tcPr marL="68580" marR="68580" marT="0" marB="0" anchor="ctr">
                    <a:lnL w="25400" cmpd="sng">
                      <a:noFill/>
                    </a:lnL>
                    <a:lnR>
                      <a:noFill/>
                    </a:lnR>
                    <a:lnT>
                      <a:noFill/>
                    </a:lnT>
                    <a:lnB>
                      <a:noFill/>
                    </a:lnB>
                    <a:lnTlToBr w="12700" cmpd="sng">
                      <a:noFill/>
                      <a:prstDash val="solid"/>
                    </a:lnTlToBr>
                    <a:lnBlToTr w="12700" cmpd="sng">
                      <a:noFill/>
                      <a:prstDash val="solid"/>
                    </a:lnBlToTr>
                    <a:solidFill>
                      <a:srgbClr val="E2ECF8"/>
                    </a:solidFill>
                  </a:tcPr>
                </a:tc>
                <a:extLst>
                  <a:ext uri="{0D108BD9-81ED-4DB2-BD59-A6C34878D82A}">
                    <a16:rowId xmlns:a16="http://schemas.microsoft.com/office/drawing/2014/main" val="1065679054"/>
                  </a:ext>
                </a:extLst>
              </a:tr>
              <a:tr h="604648">
                <a:tc vMerge="1">
                  <a:txBody>
                    <a:bodyPr/>
                    <a:lstStyle/>
                    <a:p>
                      <a:pPr>
                        <a:buNone/>
                      </a:pPr>
                      <a:endParaRPr lang="en-GB" sz="1200">
                        <a:effectLst/>
                        <a:latin typeface="Times New Roman" panose="02020603050405020304" pitchFamily="18" charset="0"/>
                        <a:ea typeface="MS ??"/>
                      </a:endParaRPr>
                    </a:p>
                  </a:txBody>
                  <a:tcPr marL="68580" marR="68580" marT="0" marB="0"/>
                </a:tc>
                <a:tc>
                  <a:txBody>
                    <a:bodyPr/>
                    <a:lstStyle/>
                    <a:p>
                      <a:pPr>
                        <a:buNone/>
                      </a:pPr>
                      <a:r>
                        <a:rPr lang="en-GB" sz="1200" b="0">
                          <a:solidFill>
                            <a:schemeClr val="tx1"/>
                          </a:solidFill>
                          <a:effectLst/>
                          <a:latin typeface="+mj-lt"/>
                        </a:rPr>
                        <a:t>Every CLU will have an annual 1:1 with their respective Lead CLU (or their nominated deputy), which will include a review of organ utilisation metrics and other outcomes that may determine if extra support is needed for the Local CLU.</a:t>
                      </a:r>
                      <a:endParaRPr lang="en-GB" sz="1200" b="0">
                        <a:solidFill>
                          <a:schemeClr val="tx1"/>
                        </a:solidFill>
                        <a:effectLst/>
                        <a:latin typeface="+mj-lt"/>
                        <a:ea typeface="MS ??"/>
                      </a:endParaRPr>
                    </a:p>
                  </a:txBody>
                  <a:tcPr marL="68580" marR="68580" marT="0" marB="0" anchor="ctr">
                    <a:lnL w="25400" cmpd="sng">
                      <a:noFill/>
                    </a:lnL>
                    <a:lnR>
                      <a:noFill/>
                    </a:lnR>
                    <a:lnT>
                      <a:noFill/>
                    </a:lnT>
                    <a:lnB w="254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312768522"/>
                  </a:ext>
                </a:extLst>
              </a:tr>
            </a:tbl>
          </a:graphicData>
        </a:graphic>
      </p:graphicFrame>
      <p:graphicFrame>
        <p:nvGraphicFramePr>
          <p:cNvPr id="7" name="Table 6">
            <a:extLst>
              <a:ext uri="{FF2B5EF4-FFF2-40B4-BE49-F238E27FC236}">
                <a16:creationId xmlns:a16="http://schemas.microsoft.com/office/drawing/2014/main" id="{6249FC08-DB70-FB58-F29A-407775274B7C}"/>
              </a:ext>
            </a:extLst>
          </p:cNvPr>
          <p:cNvGraphicFramePr>
            <a:graphicFrameLocks noGrp="1"/>
          </p:cNvGraphicFramePr>
          <p:nvPr>
            <p:extLst>
              <p:ext uri="{D42A27DB-BD31-4B8C-83A1-F6EECF244321}">
                <p14:modId xmlns:p14="http://schemas.microsoft.com/office/powerpoint/2010/main" val="351294178"/>
              </p:ext>
            </p:extLst>
          </p:nvPr>
        </p:nvGraphicFramePr>
        <p:xfrm>
          <a:off x="374577" y="3057543"/>
          <a:ext cx="11442846" cy="3721615"/>
        </p:xfrm>
        <a:graphic>
          <a:graphicData uri="http://schemas.openxmlformats.org/drawingml/2006/table">
            <a:tbl>
              <a:tblPr firstRow="1" firstCol="1" bandRow="1">
                <a:tableStyleId>{5C22544A-7EE6-4342-B048-85BDC9FD1C3A}</a:tableStyleId>
              </a:tblPr>
              <a:tblGrid>
                <a:gridCol w="8790205">
                  <a:extLst>
                    <a:ext uri="{9D8B030D-6E8A-4147-A177-3AD203B41FA5}">
                      <a16:colId xmlns:a16="http://schemas.microsoft.com/office/drawing/2014/main" val="3892011150"/>
                    </a:ext>
                  </a:extLst>
                </a:gridCol>
                <a:gridCol w="2652641">
                  <a:extLst>
                    <a:ext uri="{9D8B030D-6E8A-4147-A177-3AD203B41FA5}">
                      <a16:colId xmlns:a16="http://schemas.microsoft.com/office/drawing/2014/main" val="4269784652"/>
                    </a:ext>
                  </a:extLst>
                </a:gridCol>
              </a:tblGrid>
              <a:tr h="342406">
                <a:tc>
                  <a:txBody>
                    <a:bodyPr/>
                    <a:lstStyle/>
                    <a:p>
                      <a:pPr algn="ctr">
                        <a:buNone/>
                      </a:pPr>
                      <a:r>
                        <a:rPr lang="en-GB" sz="1200">
                          <a:effectLst/>
                        </a:rPr>
                        <a:t>Activity</a:t>
                      </a:r>
                      <a:endParaRPr lang="en-GB" sz="1200">
                        <a:effectLst/>
                        <a:latin typeface="Times New Roman" panose="02020603050405020304" pitchFamily="18" charset="0"/>
                        <a:ea typeface="MS ??"/>
                      </a:endParaRPr>
                    </a:p>
                  </a:txBody>
                  <a:tcPr marL="28508" marR="28508" marT="0" marB="0" anchor="ctr">
                    <a:solidFill>
                      <a:srgbClr val="0068B4"/>
                    </a:solidFill>
                  </a:tcPr>
                </a:tc>
                <a:tc>
                  <a:txBody>
                    <a:bodyPr/>
                    <a:lstStyle/>
                    <a:p>
                      <a:pPr algn="ctr">
                        <a:buNone/>
                      </a:pPr>
                      <a:r>
                        <a:rPr lang="en-GB" sz="1200">
                          <a:effectLst/>
                        </a:rPr>
                        <a:t>Expected frequency</a:t>
                      </a:r>
                      <a:endParaRPr lang="en-GB" sz="1200">
                        <a:effectLst/>
                        <a:latin typeface="Times New Roman" panose="02020603050405020304" pitchFamily="18" charset="0"/>
                        <a:ea typeface="MS ??"/>
                      </a:endParaRPr>
                    </a:p>
                  </a:txBody>
                  <a:tcPr marL="28508" marR="28508" marT="0" marB="0" anchor="ctr"/>
                </a:tc>
                <a:extLst>
                  <a:ext uri="{0D108BD9-81ED-4DB2-BD59-A6C34878D82A}">
                    <a16:rowId xmlns:a16="http://schemas.microsoft.com/office/drawing/2014/main" val="2894364888"/>
                  </a:ext>
                </a:extLst>
              </a:tr>
              <a:tr h="905908">
                <a:tc>
                  <a:txBody>
                    <a:bodyPr/>
                    <a:lstStyle/>
                    <a:p>
                      <a:pPr marL="269875" indent="-176213">
                        <a:buNone/>
                      </a:pPr>
                      <a:r>
                        <a:rPr lang="en-GB" sz="1200" b="1">
                          <a:solidFill>
                            <a:schemeClr val="tx1"/>
                          </a:solidFill>
                          <a:effectLst/>
                        </a:rPr>
                        <a:t>Areas of responsibility</a:t>
                      </a:r>
                    </a:p>
                    <a:p>
                      <a:pPr marL="269875" indent="-176213">
                        <a:buFont typeface="Arial" panose="020B0604020202020204" pitchFamily="34" charset="0"/>
                        <a:buChar char="•"/>
                      </a:pPr>
                      <a:r>
                        <a:rPr lang="en-GB" sz="1200" b="0">
                          <a:solidFill>
                            <a:schemeClr val="tx1"/>
                          </a:solidFill>
                          <a:effectLst/>
                        </a:rPr>
                        <a:t>Undertake correspondence in respect of role and utilisation issues as required. </a:t>
                      </a:r>
                    </a:p>
                    <a:p>
                      <a:pPr marL="269875" indent="-176213">
                        <a:buFont typeface="Arial" panose="020B0604020202020204" pitchFamily="34" charset="0"/>
                        <a:buChar char="•"/>
                      </a:pPr>
                      <a:r>
                        <a:rPr lang="en-GB" sz="1200" b="0">
                          <a:solidFill>
                            <a:schemeClr val="tx1"/>
                          </a:solidFill>
                          <a:effectLst/>
                        </a:rPr>
                        <a:t>Ensure all areas have appropriate local policies in place, developed in line with national policy and guidelines. </a:t>
                      </a:r>
                    </a:p>
                    <a:p>
                      <a:pPr marL="269875" indent="-176213">
                        <a:buFont typeface="Arial" panose="020B0604020202020204" pitchFamily="34" charset="0"/>
                        <a:buChar char="•"/>
                      </a:pPr>
                      <a:r>
                        <a:rPr lang="en-GB" sz="1200" b="0">
                          <a:solidFill>
                            <a:schemeClr val="tx1"/>
                          </a:solidFill>
                          <a:effectLst/>
                        </a:rPr>
                        <a:t>Report local utilisation performance information to a designated hospital governance structure. </a:t>
                      </a:r>
                    </a:p>
                  </a:txBody>
                  <a:tcPr marL="28508" marR="28508" marT="0" marB="0" anchor="ctr">
                    <a:solidFill>
                      <a:schemeClr val="bg1">
                        <a:lumMod val="85000"/>
                      </a:schemeClr>
                    </a:solidFill>
                  </a:tcPr>
                </a:tc>
                <a:tc>
                  <a:txBody>
                    <a:bodyPr/>
                    <a:lstStyle/>
                    <a:p>
                      <a:pPr>
                        <a:buNone/>
                      </a:pPr>
                      <a:r>
                        <a:rPr lang="en-GB" sz="1200">
                          <a:effectLst/>
                        </a:rPr>
                        <a:t>  </a:t>
                      </a:r>
                    </a:p>
                    <a:p>
                      <a:pPr algn="ctr">
                        <a:buNone/>
                      </a:pPr>
                      <a:r>
                        <a:rPr lang="en-GB" sz="1200">
                          <a:effectLst/>
                        </a:rPr>
                        <a:t>Weekly</a:t>
                      </a:r>
                    </a:p>
                    <a:p>
                      <a:pPr algn="ctr">
                        <a:buNone/>
                      </a:pPr>
                      <a:r>
                        <a:rPr lang="en-GB" sz="1200">
                          <a:effectLst/>
                        </a:rPr>
                        <a:t>Monthly</a:t>
                      </a:r>
                    </a:p>
                    <a:p>
                      <a:pPr algn="ctr">
                        <a:buNone/>
                      </a:pPr>
                      <a:r>
                        <a:rPr lang="en-GB" sz="1200">
                          <a:effectLst/>
                        </a:rPr>
                        <a:t> Annually</a:t>
                      </a:r>
                    </a:p>
                  </a:txBody>
                  <a:tcPr marL="28508" marR="28508" marT="0" marB="0" anchor="ctr"/>
                </a:tc>
                <a:extLst>
                  <a:ext uri="{0D108BD9-81ED-4DB2-BD59-A6C34878D82A}">
                    <a16:rowId xmlns:a16="http://schemas.microsoft.com/office/drawing/2014/main" val="664772671"/>
                  </a:ext>
                </a:extLst>
              </a:tr>
              <a:tr h="557482">
                <a:tc>
                  <a:txBody>
                    <a:bodyPr/>
                    <a:lstStyle/>
                    <a:p>
                      <a:pPr marL="93663" indent="0">
                        <a:buNone/>
                      </a:pPr>
                      <a:r>
                        <a:rPr lang="en-GB" sz="1200" b="1">
                          <a:solidFill>
                            <a:schemeClr val="tx1"/>
                          </a:solidFill>
                          <a:effectLst/>
                        </a:rPr>
                        <a:t>Clinical Expertise / Advice</a:t>
                      </a:r>
                    </a:p>
                    <a:p>
                      <a:pPr marL="269875" indent="-176213">
                        <a:buFont typeface="Arial" panose="020B0604020202020204" pitchFamily="34" charset="0"/>
                        <a:buChar char="•"/>
                      </a:pPr>
                      <a:r>
                        <a:rPr lang="en-GB" sz="1200" b="0">
                          <a:solidFill>
                            <a:schemeClr val="tx1"/>
                          </a:solidFill>
                          <a:effectLst/>
                        </a:rPr>
                        <a:t>Act as a source of knowledge regarding organ utilisation and provide advice as required.</a:t>
                      </a:r>
                    </a:p>
                    <a:p>
                      <a:pPr marL="269875" indent="-176213">
                        <a:buFont typeface="Arial" panose="020B0604020202020204" pitchFamily="34" charset="0"/>
                        <a:buChar char="•"/>
                      </a:pPr>
                      <a:r>
                        <a:rPr lang="en-GB" sz="1200" b="0">
                          <a:solidFill>
                            <a:schemeClr val="tx1"/>
                          </a:solidFill>
                          <a:effectLst/>
                        </a:rPr>
                        <a:t>Escalate both locally and via NHSBT Clinical Governance structures any critical incident or ‘near-</a:t>
                      </a:r>
                      <a:r>
                        <a:rPr lang="en-GB" sz="1200" b="0" err="1">
                          <a:solidFill>
                            <a:schemeClr val="tx1"/>
                          </a:solidFill>
                          <a:effectLst/>
                        </a:rPr>
                        <a:t>miss’</a:t>
                      </a:r>
                      <a:r>
                        <a:rPr lang="en-GB" sz="1200" b="0">
                          <a:solidFill>
                            <a:schemeClr val="tx1"/>
                          </a:solidFill>
                          <a:effectLst/>
                        </a:rPr>
                        <a:t> relating to organ utilisation practice. </a:t>
                      </a:r>
                      <a:endParaRPr lang="en-GB" sz="1200" b="0">
                        <a:solidFill>
                          <a:schemeClr val="tx1"/>
                        </a:solidFill>
                        <a:effectLst/>
                        <a:latin typeface="Times New Roman" panose="02020603050405020304" pitchFamily="18" charset="0"/>
                        <a:ea typeface="MS ??"/>
                      </a:endParaRPr>
                    </a:p>
                  </a:txBody>
                  <a:tcPr marL="28508" marR="28508" marT="0" marB="0" anchor="ctr">
                    <a:solidFill>
                      <a:schemeClr val="bg1">
                        <a:lumMod val="85000"/>
                      </a:schemeClr>
                    </a:solidFill>
                  </a:tcPr>
                </a:tc>
                <a:tc>
                  <a:txBody>
                    <a:bodyPr/>
                    <a:lstStyle/>
                    <a:p>
                      <a:pPr algn="ctr">
                        <a:buNone/>
                      </a:pPr>
                      <a:r>
                        <a:rPr lang="en-GB" sz="1200">
                          <a:effectLst/>
                        </a:rPr>
                        <a:t> </a:t>
                      </a:r>
                    </a:p>
                    <a:p>
                      <a:pPr algn="ctr">
                        <a:buNone/>
                      </a:pPr>
                      <a:r>
                        <a:rPr lang="en-GB" sz="1200">
                          <a:effectLst/>
                        </a:rPr>
                        <a:t>Ad hoc</a:t>
                      </a:r>
                    </a:p>
                    <a:p>
                      <a:pPr algn="ctr">
                        <a:buNone/>
                      </a:pPr>
                      <a:r>
                        <a:rPr lang="en-GB" sz="1200">
                          <a:effectLst/>
                        </a:rPr>
                        <a:t> Ad hoc</a:t>
                      </a:r>
                      <a:endParaRPr lang="en-GB" sz="1200">
                        <a:effectLst/>
                        <a:latin typeface="Times New Roman" panose="02020603050405020304" pitchFamily="18" charset="0"/>
                        <a:ea typeface="MS ??"/>
                      </a:endParaRPr>
                    </a:p>
                  </a:txBody>
                  <a:tcPr marL="28508" marR="28508" marT="0" marB="0" anchor="ctr"/>
                </a:tc>
                <a:extLst>
                  <a:ext uri="{0D108BD9-81ED-4DB2-BD59-A6C34878D82A}">
                    <a16:rowId xmlns:a16="http://schemas.microsoft.com/office/drawing/2014/main" val="1887234028"/>
                  </a:ext>
                </a:extLst>
              </a:tr>
              <a:tr h="905908">
                <a:tc>
                  <a:txBody>
                    <a:bodyPr/>
                    <a:lstStyle/>
                    <a:p>
                      <a:pPr marL="93663" indent="0">
                        <a:buNone/>
                      </a:pPr>
                      <a:r>
                        <a:rPr lang="en-GB" sz="1200" b="1">
                          <a:solidFill>
                            <a:schemeClr val="tx1"/>
                          </a:solidFill>
                          <a:effectLst/>
                        </a:rPr>
                        <a:t>Consider any Missed Utilisation Opportunities</a:t>
                      </a:r>
                    </a:p>
                    <a:p>
                      <a:pPr marL="269875" indent="-171450">
                        <a:buFont typeface="Arial" panose="020B0604020202020204" pitchFamily="34" charset="0"/>
                        <a:buChar char="•"/>
                      </a:pPr>
                      <a:r>
                        <a:rPr lang="en-GB" sz="1200" b="0">
                          <a:solidFill>
                            <a:schemeClr val="tx1"/>
                          </a:solidFill>
                          <a:effectLst/>
                        </a:rPr>
                        <a:t>With Recipient Coordinators, including analysis of data and case investigations, and progress actions as required. </a:t>
                      </a:r>
                    </a:p>
                    <a:p>
                      <a:pPr marL="269875" indent="-171450">
                        <a:buFont typeface="Arial" panose="020B0604020202020204" pitchFamily="34" charset="0"/>
                        <a:buChar char="•"/>
                      </a:pPr>
                      <a:r>
                        <a:rPr lang="en-GB" sz="1200" b="0">
                          <a:solidFill>
                            <a:schemeClr val="tx1"/>
                          </a:solidFill>
                          <a:effectLst/>
                        </a:rPr>
                        <a:t>Challenge colleagues and local barriers as required to eliminate missed opportunities. </a:t>
                      </a:r>
                    </a:p>
                    <a:p>
                      <a:pPr marL="269875" indent="-171450">
                        <a:buFont typeface="Arial" panose="020B0604020202020204" pitchFamily="34" charset="0"/>
                        <a:buChar char="•"/>
                      </a:pPr>
                      <a:r>
                        <a:rPr lang="en-GB" sz="1200" b="0">
                          <a:solidFill>
                            <a:schemeClr val="tx1"/>
                          </a:solidFill>
                          <a:effectLst/>
                        </a:rPr>
                        <a:t>In conjunction with colleagues including Recipient Coordinators assist in production of local reports, as required, which will include outlining local barriers to utilisation and where missed opportunities can be best addressed. </a:t>
                      </a:r>
                    </a:p>
                    <a:p>
                      <a:pPr marL="269875" indent="-171450">
                        <a:buFont typeface="Arial" panose="020B0604020202020204" pitchFamily="34" charset="0"/>
                        <a:buChar char="•"/>
                      </a:pPr>
                      <a:r>
                        <a:rPr lang="en-GB" sz="1200" b="0">
                          <a:solidFill>
                            <a:schemeClr val="tx1"/>
                          </a:solidFill>
                          <a:effectLst/>
                        </a:rPr>
                        <a:t>Actively contribute to the offer review scheme</a:t>
                      </a:r>
                      <a:endParaRPr lang="en-GB" sz="1200" b="0">
                        <a:solidFill>
                          <a:schemeClr val="tx1"/>
                        </a:solidFill>
                        <a:effectLst/>
                        <a:latin typeface="Times New Roman" panose="02020603050405020304" pitchFamily="18" charset="0"/>
                        <a:ea typeface="MS ??"/>
                      </a:endParaRPr>
                    </a:p>
                  </a:txBody>
                  <a:tcPr marL="28508" marR="28508" marT="0" marB="0" anchor="ctr">
                    <a:solidFill>
                      <a:schemeClr val="bg1">
                        <a:lumMod val="85000"/>
                      </a:schemeClr>
                    </a:solidFill>
                  </a:tcPr>
                </a:tc>
                <a:tc>
                  <a:txBody>
                    <a:bodyPr/>
                    <a:lstStyle/>
                    <a:p>
                      <a:pPr>
                        <a:buNone/>
                      </a:pPr>
                      <a:r>
                        <a:rPr lang="en-GB" sz="1200">
                          <a:effectLst/>
                        </a:rPr>
                        <a:t> </a:t>
                      </a:r>
                    </a:p>
                    <a:p>
                      <a:pPr algn="ctr">
                        <a:buNone/>
                      </a:pPr>
                      <a:r>
                        <a:rPr lang="en-GB" sz="1200">
                          <a:effectLst/>
                        </a:rPr>
                        <a:t>Monthly </a:t>
                      </a:r>
                    </a:p>
                    <a:p>
                      <a:pPr algn="ctr">
                        <a:buNone/>
                      </a:pPr>
                      <a:r>
                        <a:rPr lang="en-GB" sz="1200">
                          <a:effectLst/>
                        </a:rPr>
                        <a:t>Ad hoc</a:t>
                      </a:r>
                    </a:p>
                    <a:p>
                      <a:pPr algn="ctr">
                        <a:buNone/>
                      </a:pPr>
                      <a:r>
                        <a:rPr lang="en-GB" sz="1200">
                          <a:effectLst/>
                        </a:rPr>
                        <a:t> Annually</a:t>
                      </a:r>
                      <a:endParaRPr lang="en-GB" sz="1200">
                        <a:effectLst/>
                        <a:latin typeface="+mj-lt"/>
                      </a:endParaRPr>
                    </a:p>
                    <a:p>
                      <a:pPr algn="ctr">
                        <a:buNone/>
                      </a:pPr>
                      <a:r>
                        <a:rPr lang="en-GB" sz="1200">
                          <a:effectLst/>
                          <a:latin typeface="+mj-lt"/>
                          <a:ea typeface="MS ??"/>
                        </a:rPr>
                        <a:t>As required</a:t>
                      </a:r>
                    </a:p>
                  </a:txBody>
                  <a:tcPr marL="28508" marR="28508" marT="0" marB="0" anchor="ctr"/>
                </a:tc>
                <a:extLst>
                  <a:ext uri="{0D108BD9-81ED-4DB2-BD59-A6C34878D82A}">
                    <a16:rowId xmlns:a16="http://schemas.microsoft.com/office/drawing/2014/main" val="1838031630"/>
                  </a:ext>
                </a:extLst>
              </a:tr>
              <a:tr h="348426">
                <a:tc>
                  <a:txBody>
                    <a:bodyPr/>
                    <a:lstStyle/>
                    <a:p>
                      <a:pPr marL="93663" indent="0">
                        <a:buNone/>
                      </a:pPr>
                      <a:r>
                        <a:rPr lang="en-GB" sz="1200" b="1">
                          <a:solidFill>
                            <a:schemeClr val="tx1"/>
                          </a:solidFill>
                          <a:effectLst/>
                        </a:rPr>
                        <a:t>Promotion - </a:t>
                      </a:r>
                      <a:r>
                        <a:rPr lang="en-GB" sz="1200" b="0">
                          <a:solidFill>
                            <a:schemeClr val="tx1"/>
                          </a:solidFill>
                          <a:effectLst/>
                        </a:rPr>
                        <a:t>e.g. local, regional and national promotion activities</a:t>
                      </a:r>
                    </a:p>
                    <a:p>
                      <a:pPr marL="269875" indent="-171450">
                        <a:buFont typeface="Arial" panose="020B0604020202020204" pitchFamily="34" charset="0"/>
                        <a:buChar char="•"/>
                      </a:pPr>
                      <a:r>
                        <a:rPr lang="en-GB" sz="1200" b="0">
                          <a:solidFill>
                            <a:schemeClr val="tx1"/>
                          </a:solidFill>
                          <a:effectLst/>
                        </a:rPr>
                        <a:t>Act as a spokesperson/ advocate for utilisation locally as required.  </a:t>
                      </a:r>
                      <a:endParaRPr lang="en-GB" sz="1200" b="0">
                        <a:solidFill>
                          <a:schemeClr val="tx1"/>
                        </a:solidFill>
                        <a:effectLst/>
                        <a:latin typeface="Times New Roman" panose="02020603050405020304" pitchFamily="18" charset="0"/>
                        <a:ea typeface="MS ??"/>
                      </a:endParaRPr>
                    </a:p>
                  </a:txBody>
                  <a:tcPr marL="28508" marR="28508" marT="0" marB="0" anchor="ctr">
                    <a:solidFill>
                      <a:schemeClr val="bg1">
                        <a:lumMod val="85000"/>
                      </a:schemeClr>
                    </a:solidFill>
                  </a:tcPr>
                </a:tc>
                <a:tc>
                  <a:txBody>
                    <a:bodyPr/>
                    <a:lstStyle/>
                    <a:p>
                      <a:pPr algn="ctr">
                        <a:buNone/>
                      </a:pPr>
                      <a:r>
                        <a:rPr lang="en-GB" sz="1200">
                          <a:effectLst/>
                        </a:rPr>
                        <a:t> Ad hoc and as per personal interest </a:t>
                      </a:r>
                      <a:endParaRPr lang="en-GB" sz="1200">
                        <a:effectLst/>
                        <a:latin typeface="Times New Roman" panose="02020603050405020304" pitchFamily="18" charset="0"/>
                        <a:ea typeface="MS ??"/>
                      </a:endParaRPr>
                    </a:p>
                  </a:txBody>
                  <a:tcPr marL="28508" marR="28508" marT="0" marB="0" anchor="ctr"/>
                </a:tc>
                <a:extLst>
                  <a:ext uri="{0D108BD9-81ED-4DB2-BD59-A6C34878D82A}">
                    <a16:rowId xmlns:a16="http://schemas.microsoft.com/office/drawing/2014/main" val="3348600169"/>
                  </a:ext>
                </a:extLst>
              </a:tr>
              <a:tr h="278741">
                <a:tc>
                  <a:txBody>
                    <a:bodyPr/>
                    <a:lstStyle/>
                    <a:p>
                      <a:pPr marL="93663" indent="0">
                        <a:buNone/>
                        <a:tabLst>
                          <a:tab pos="93663" algn="l"/>
                        </a:tabLst>
                      </a:pPr>
                      <a:r>
                        <a:rPr lang="en-GB" sz="1200" b="1">
                          <a:solidFill>
                            <a:schemeClr val="tx1"/>
                          </a:solidFill>
                          <a:effectLst/>
                        </a:rPr>
                        <a:t>Academic </a:t>
                      </a:r>
                      <a:r>
                        <a:rPr lang="en-GB" sz="1200" b="0">
                          <a:solidFill>
                            <a:schemeClr val="tx1"/>
                          </a:solidFill>
                          <a:effectLst/>
                        </a:rPr>
                        <a:t>- e.g. research / publications, presentations at regional / national / international meetings </a:t>
                      </a:r>
                      <a:endParaRPr lang="en-GB" sz="1200" b="0">
                        <a:solidFill>
                          <a:schemeClr val="tx1"/>
                        </a:solidFill>
                        <a:effectLst/>
                        <a:latin typeface="Times New Roman" panose="02020603050405020304" pitchFamily="18" charset="0"/>
                        <a:ea typeface="MS ??"/>
                      </a:endParaRPr>
                    </a:p>
                  </a:txBody>
                  <a:tcPr marL="28508" marR="28508" marT="0" marB="0" anchor="ctr">
                    <a:solidFill>
                      <a:schemeClr val="bg1">
                        <a:lumMod val="85000"/>
                      </a:schemeClr>
                    </a:solidFill>
                  </a:tcPr>
                </a:tc>
                <a:tc>
                  <a:txBody>
                    <a:bodyPr/>
                    <a:lstStyle/>
                    <a:p>
                      <a:pPr algn="ctr">
                        <a:buNone/>
                      </a:pPr>
                      <a:r>
                        <a:rPr lang="en-GB" sz="1200">
                          <a:effectLst/>
                        </a:rPr>
                        <a:t>Ad hoc and as per personal interest</a:t>
                      </a:r>
                      <a:endParaRPr lang="en-GB" sz="1200">
                        <a:effectLst/>
                        <a:latin typeface="Times New Roman" panose="02020603050405020304" pitchFamily="18" charset="0"/>
                        <a:ea typeface="MS ??"/>
                      </a:endParaRPr>
                    </a:p>
                  </a:txBody>
                  <a:tcPr marL="28508" marR="28508" marT="0" marB="0" anchor="ctr"/>
                </a:tc>
                <a:extLst>
                  <a:ext uri="{0D108BD9-81ED-4DB2-BD59-A6C34878D82A}">
                    <a16:rowId xmlns:a16="http://schemas.microsoft.com/office/drawing/2014/main" val="842252842"/>
                  </a:ext>
                </a:extLst>
              </a:tr>
            </a:tbl>
          </a:graphicData>
        </a:graphic>
      </p:graphicFrame>
    </p:spTree>
    <p:extLst>
      <p:ext uri="{BB962C8B-B14F-4D97-AF65-F5344CB8AC3E}">
        <p14:creationId xmlns:p14="http://schemas.microsoft.com/office/powerpoint/2010/main" val="3610001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5A2DC-9F82-B944-9D3B-D095254A6AC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CD3DAE7-DA31-33AD-B292-86E103BFA334}"/>
              </a:ext>
            </a:extLst>
          </p:cNvPr>
          <p:cNvSpPr txBox="1"/>
          <p:nvPr/>
        </p:nvSpPr>
        <p:spPr>
          <a:xfrm>
            <a:off x="127635" y="175664"/>
            <a:ext cx="1996059" cy="400110"/>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GB" sz="2000" b="1">
                <a:solidFill>
                  <a:srgbClr val="005EB8"/>
                </a:solidFill>
                <a:latin typeface="+mj-lt"/>
              </a:rPr>
              <a:t>CLU Core Role</a:t>
            </a:r>
            <a:endParaRPr kumimoji="0" lang="en-GB" sz="2000" b="1" i="0" u="none" strike="noStrike" kern="1200" cap="none" spc="0" normalizeH="0" baseline="0" noProof="0">
              <a:ln>
                <a:noFill/>
              </a:ln>
              <a:solidFill>
                <a:srgbClr val="005EB8"/>
              </a:solidFill>
              <a:effectLst/>
              <a:uLnTx/>
              <a:uFillTx/>
              <a:latin typeface="+mj-lt"/>
              <a:ea typeface="+mn-ea"/>
              <a:cs typeface="+mn-cs"/>
            </a:endParaRPr>
          </a:p>
        </p:txBody>
      </p:sp>
      <p:sp>
        <p:nvSpPr>
          <p:cNvPr id="5" name="TextBox 4">
            <a:extLst>
              <a:ext uri="{FF2B5EF4-FFF2-40B4-BE49-F238E27FC236}">
                <a16:creationId xmlns:a16="http://schemas.microsoft.com/office/drawing/2014/main" id="{615B394A-319D-E45A-8B6E-FDDC9C0F0D21}"/>
              </a:ext>
            </a:extLst>
          </p:cNvPr>
          <p:cNvSpPr txBox="1"/>
          <p:nvPr/>
        </p:nvSpPr>
        <p:spPr>
          <a:xfrm>
            <a:off x="127635" y="575774"/>
            <a:ext cx="2095445" cy="369332"/>
          </a:xfrm>
          <a:prstGeom prst="rect">
            <a:avLst/>
          </a:prstGeom>
          <a:noFill/>
        </p:spPr>
        <p:txBody>
          <a:bodyPr wrap="none" lIns="91440" tIns="45720" rIns="91440" bIns="45720" rtlCol="0" anchor="t">
            <a:spAutoFit/>
          </a:bodyPr>
          <a:lstStyle/>
          <a:p>
            <a:pPr defTabSz="914126">
              <a:defRPr/>
            </a:pPr>
            <a:r>
              <a:rPr lang="en-GB">
                <a:solidFill>
                  <a:srgbClr val="0091C9"/>
                </a:solidFill>
                <a:latin typeface="+mj-lt"/>
              </a:rPr>
              <a:t>Key Relationships </a:t>
            </a:r>
            <a:endParaRPr kumimoji="0" lang="en-GB" i="0" u="none" strike="noStrike" kern="1200" cap="none" spc="0" normalizeH="0" baseline="0" noProof="0">
              <a:ln>
                <a:noFill/>
              </a:ln>
              <a:solidFill>
                <a:srgbClr val="0091C9"/>
              </a:solidFill>
              <a:effectLst/>
              <a:uLnTx/>
              <a:uFillTx/>
              <a:latin typeface="+mj-lt"/>
              <a:ea typeface="+mn-ea"/>
              <a:cs typeface="+mn-cs"/>
            </a:endParaRPr>
          </a:p>
        </p:txBody>
      </p:sp>
      <p:sp>
        <p:nvSpPr>
          <p:cNvPr id="6" name="Rectangle 5">
            <a:extLst>
              <a:ext uri="{FF2B5EF4-FFF2-40B4-BE49-F238E27FC236}">
                <a16:creationId xmlns:a16="http://schemas.microsoft.com/office/drawing/2014/main" id="{7220873C-1ABE-B153-AC9F-571EE70F34D4}"/>
              </a:ext>
            </a:extLst>
          </p:cNvPr>
          <p:cNvSpPr/>
          <p:nvPr/>
        </p:nvSpPr>
        <p:spPr>
          <a:xfrm>
            <a:off x="444385" y="980050"/>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srgbClr val="005EB8"/>
              </a:solidFill>
              <a:effectLst/>
              <a:uLnTx/>
              <a:uFillTx/>
              <a:latin typeface="Arial"/>
              <a:ea typeface="+mn-ea"/>
              <a:cs typeface="+mn-cs"/>
            </a:endParaRPr>
          </a:p>
        </p:txBody>
      </p:sp>
      <p:sp>
        <p:nvSpPr>
          <p:cNvPr id="11" name="TextBox 10">
            <a:extLst>
              <a:ext uri="{FF2B5EF4-FFF2-40B4-BE49-F238E27FC236}">
                <a16:creationId xmlns:a16="http://schemas.microsoft.com/office/drawing/2014/main" id="{7073C870-0054-71A8-7158-16F9C5EAE6C9}"/>
              </a:ext>
            </a:extLst>
          </p:cNvPr>
          <p:cNvSpPr txBox="1"/>
          <p:nvPr/>
        </p:nvSpPr>
        <p:spPr>
          <a:xfrm>
            <a:off x="444385" y="1372265"/>
            <a:ext cx="5651615" cy="3785652"/>
          </a:xfrm>
          <a:prstGeom prst="rect">
            <a:avLst/>
          </a:prstGeom>
          <a:noFill/>
        </p:spPr>
        <p:txBody>
          <a:bodyPr wrap="square" numCol="1">
            <a:spAutoFit/>
          </a:bodyPr>
          <a:lstStyle/>
          <a:p>
            <a:pPr algn="just">
              <a:buNone/>
            </a:pPr>
            <a:r>
              <a:rPr lang="en-GB" sz="1600" b="1">
                <a:solidFill>
                  <a:srgbClr val="000000"/>
                </a:solidFill>
                <a:effectLst/>
                <a:latin typeface="+mj-lt"/>
                <a:ea typeface="Arial" panose="020B0604020202020204" pitchFamily="34" charset="0"/>
              </a:rPr>
              <a:t>Internal</a:t>
            </a:r>
          </a:p>
          <a:p>
            <a:pPr algn="just">
              <a:buNone/>
            </a:pPr>
            <a:endParaRPr lang="en-GB" sz="1600">
              <a:effectLst/>
              <a:latin typeface="+mj-lt"/>
              <a:ea typeface="MS ??"/>
            </a:endParaRPr>
          </a:p>
          <a:p>
            <a:pPr marL="285750" indent="-285750">
              <a:buFont typeface="Arial" panose="020B0604020202020204" pitchFamily="34" charset="0"/>
              <a:buChar char="•"/>
            </a:pPr>
            <a:r>
              <a:rPr lang="en-GB" sz="1600">
                <a:effectLst/>
                <a:latin typeface="+mj-lt"/>
                <a:ea typeface="Arial" panose="020B0604020202020204" pitchFamily="34" charset="0"/>
              </a:rPr>
              <a:t>Transplantation-focused professionals, including clinicians, nursing and AHPs</a:t>
            </a:r>
          </a:p>
          <a:p>
            <a:pPr marL="285750" indent="-285750">
              <a:buFont typeface="Arial" panose="020B0604020202020204" pitchFamily="34" charset="0"/>
              <a:buChar char="•"/>
            </a:pPr>
            <a:r>
              <a:rPr lang="en-GB" sz="1600">
                <a:latin typeface="+mj-lt"/>
                <a:ea typeface="MS ??"/>
              </a:rPr>
              <a:t>Medical trainees and students</a:t>
            </a:r>
          </a:p>
          <a:p>
            <a:pPr marL="285750" indent="-285750">
              <a:buFont typeface="Arial" panose="020B0604020202020204" pitchFamily="34" charset="0"/>
              <a:buChar char="•"/>
            </a:pPr>
            <a:r>
              <a:rPr lang="en-GB" sz="1600">
                <a:latin typeface="+mj-lt"/>
                <a:ea typeface="MS ??"/>
              </a:rPr>
              <a:t>Anaesthetic, ITU, theatre and perioperative teams.</a:t>
            </a:r>
          </a:p>
          <a:p>
            <a:pPr marL="285750" indent="-285750">
              <a:buFont typeface="Arial" panose="020B0604020202020204" pitchFamily="34" charset="0"/>
              <a:buChar char="•"/>
            </a:pPr>
            <a:r>
              <a:rPr lang="en-GB" sz="1600">
                <a:latin typeface="+mj-lt"/>
                <a:ea typeface="MS ??"/>
              </a:rPr>
              <a:t>Clinical Lead for Transplantation / Centre Director, plus Operational management and Exec Teams (as appropriate)</a:t>
            </a:r>
            <a:endParaRPr lang="en-GB" sz="1600">
              <a:effectLst/>
              <a:latin typeface="+mj-lt"/>
              <a:ea typeface="MS ??"/>
            </a:endParaRPr>
          </a:p>
          <a:p>
            <a:pPr marL="285750" indent="-285750">
              <a:buFont typeface="Arial" panose="020B0604020202020204" pitchFamily="34" charset="0"/>
              <a:buChar char="•"/>
            </a:pPr>
            <a:r>
              <a:rPr lang="en-GB" sz="1600">
                <a:effectLst/>
                <a:latin typeface="+mj-lt"/>
                <a:ea typeface="Arial" panose="020B0604020202020204" pitchFamily="34" charset="0"/>
              </a:rPr>
              <a:t>ODTC Chair, Clinical Lead for Organ Donation</a:t>
            </a:r>
            <a:r>
              <a:rPr lang="en-GB" sz="1600">
                <a:latin typeface="+mj-lt"/>
                <a:ea typeface="Arial" panose="020B0604020202020204" pitchFamily="34" charset="0"/>
              </a:rPr>
              <a:t>,</a:t>
            </a:r>
            <a:r>
              <a:rPr lang="en-GB" sz="1600">
                <a:effectLst/>
                <a:latin typeface="+mj-lt"/>
                <a:ea typeface="Arial" panose="020B0604020202020204" pitchFamily="34" charset="0"/>
              </a:rPr>
              <a:t> Local Specialist Nurse(s) for Organ Donation, and Organ Donation and Transplantation Committee (ODTC)</a:t>
            </a:r>
            <a:endParaRPr lang="en-GB" sz="1600">
              <a:effectLst/>
              <a:latin typeface="+mj-lt"/>
              <a:ea typeface="MS ??"/>
            </a:endParaRPr>
          </a:p>
          <a:p>
            <a:pPr marL="285750" indent="-285750">
              <a:buFont typeface="Arial" panose="020B0604020202020204" pitchFamily="34" charset="0"/>
              <a:buChar char="•"/>
            </a:pPr>
            <a:r>
              <a:rPr lang="en-GB" sz="1600">
                <a:effectLst/>
                <a:latin typeface="+mj-lt"/>
                <a:ea typeface="Arial" panose="020B0604020202020204" pitchFamily="34" charset="0"/>
              </a:rPr>
              <a:t>The designated hospital governance structure to report transplant activity (e.g. departmental/directorate clinical governance meeting)</a:t>
            </a:r>
            <a:endParaRPr lang="en-GB" sz="1600">
              <a:effectLst/>
              <a:latin typeface="+mj-lt"/>
              <a:ea typeface="MS ??"/>
            </a:endParaRPr>
          </a:p>
        </p:txBody>
      </p:sp>
      <p:sp>
        <p:nvSpPr>
          <p:cNvPr id="13" name="TextBox 12">
            <a:extLst>
              <a:ext uri="{FF2B5EF4-FFF2-40B4-BE49-F238E27FC236}">
                <a16:creationId xmlns:a16="http://schemas.microsoft.com/office/drawing/2014/main" id="{7DC4CDB8-8DD4-37C1-CC64-98F16B6BA810}"/>
              </a:ext>
            </a:extLst>
          </p:cNvPr>
          <p:cNvSpPr txBox="1"/>
          <p:nvPr/>
        </p:nvSpPr>
        <p:spPr>
          <a:xfrm>
            <a:off x="6377354" y="1372265"/>
            <a:ext cx="5275384" cy="3046988"/>
          </a:xfrm>
          <a:prstGeom prst="rect">
            <a:avLst/>
          </a:prstGeom>
          <a:noFill/>
        </p:spPr>
        <p:txBody>
          <a:bodyPr wrap="square">
            <a:spAutoFit/>
          </a:bodyPr>
          <a:lstStyle/>
          <a:p>
            <a:pPr algn="just">
              <a:buNone/>
            </a:pPr>
            <a:r>
              <a:rPr lang="en-GB" sz="1600" b="1">
                <a:solidFill>
                  <a:srgbClr val="000000"/>
                </a:solidFill>
                <a:effectLst/>
                <a:latin typeface="+mj-lt"/>
                <a:ea typeface="Arial" panose="020B0604020202020204" pitchFamily="34" charset="0"/>
              </a:rPr>
              <a:t>External</a:t>
            </a:r>
          </a:p>
          <a:p>
            <a:pPr algn="just">
              <a:buNone/>
            </a:pPr>
            <a:endParaRPr lang="en-GB" sz="1600">
              <a:effectLst/>
              <a:latin typeface="+mj-lt"/>
              <a:ea typeface="MS ??"/>
            </a:endParaRPr>
          </a:p>
          <a:p>
            <a:pPr marL="285750" indent="-285750">
              <a:buFont typeface="Arial" panose="020B0604020202020204" pitchFamily="34" charset="0"/>
              <a:buChar char="•"/>
            </a:pPr>
            <a:r>
              <a:rPr lang="en-GB" sz="1600">
                <a:effectLst/>
                <a:latin typeface="+mj-lt"/>
                <a:ea typeface="Arial" panose="020B0604020202020204" pitchFamily="34" charset="0"/>
              </a:rPr>
              <a:t>NHS Blood and Transplant, particularly Organ Utilisation Development Team and (including Lead Organ CLU and National Clinical Lead for Organ Utilisation)</a:t>
            </a:r>
          </a:p>
          <a:p>
            <a:pPr marL="285750" indent="-285750">
              <a:buFont typeface="Arial" panose="020B0604020202020204" pitchFamily="34" charset="0"/>
              <a:buChar char="•"/>
            </a:pPr>
            <a:r>
              <a:rPr lang="en-GB" sz="1600">
                <a:effectLst/>
                <a:latin typeface="+mj-lt"/>
                <a:ea typeface="Arial" panose="020B0604020202020204" pitchFamily="34" charset="0"/>
              </a:rPr>
              <a:t>NHSBT Organ Utilisation Statistics team</a:t>
            </a:r>
          </a:p>
          <a:p>
            <a:pPr marL="285750" indent="-285750">
              <a:buFont typeface="Arial" panose="020B0604020202020204" pitchFamily="34" charset="0"/>
              <a:buChar char="•"/>
            </a:pPr>
            <a:r>
              <a:rPr lang="en-GB" sz="1600">
                <a:latin typeface="+mj-lt"/>
                <a:ea typeface="Arial" panose="020B0604020202020204" pitchFamily="34" charset="0"/>
              </a:rPr>
              <a:t>NHSBT Lead Recipient Transplant Coordinator</a:t>
            </a:r>
          </a:p>
          <a:p>
            <a:pPr marL="285750" indent="-285750">
              <a:buFont typeface="Arial" panose="020B0604020202020204" pitchFamily="34" charset="0"/>
              <a:buChar char="•"/>
            </a:pPr>
            <a:r>
              <a:rPr lang="en-GB" sz="1600">
                <a:effectLst/>
                <a:latin typeface="+mj-lt"/>
                <a:ea typeface="Arial" panose="020B0604020202020204" pitchFamily="34" charset="0"/>
              </a:rPr>
              <a:t>Referring centres</a:t>
            </a:r>
          </a:p>
          <a:p>
            <a:pPr marL="285750" indent="-285750">
              <a:buFont typeface="Arial" panose="020B0604020202020204" pitchFamily="34" charset="0"/>
              <a:buChar char="•"/>
            </a:pPr>
            <a:r>
              <a:rPr lang="en-GB" sz="1600">
                <a:latin typeface="+mj-lt"/>
                <a:ea typeface="Arial" panose="020B0604020202020204" pitchFamily="34" charset="0"/>
              </a:rPr>
              <a:t>Patient / community groups</a:t>
            </a:r>
            <a:endParaRPr lang="en-GB" sz="1600">
              <a:effectLst/>
              <a:latin typeface="+mj-lt"/>
              <a:ea typeface="Arial" panose="020B0604020202020204" pitchFamily="34" charset="0"/>
            </a:endParaRPr>
          </a:p>
          <a:p>
            <a:endParaRPr lang="en-GB" sz="1600">
              <a:effectLst/>
              <a:latin typeface="+mj-lt"/>
              <a:ea typeface="Arial" panose="020B0604020202020204" pitchFamily="34" charset="0"/>
            </a:endParaRPr>
          </a:p>
          <a:p>
            <a:pPr marL="285750" indent="-285750">
              <a:buFont typeface="Arial" panose="020B0604020202020204" pitchFamily="34" charset="0"/>
              <a:buChar char="•"/>
            </a:pPr>
            <a:endParaRPr lang="en-GB" sz="1600">
              <a:effectLst/>
              <a:latin typeface="+mj-lt"/>
              <a:ea typeface="MS ??"/>
            </a:endParaRPr>
          </a:p>
        </p:txBody>
      </p:sp>
    </p:spTree>
    <p:extLst>
      <p:ext uri="{BB962C8B-B14F-4D97-AF65-F5344CB8AC3E}">
        <p14:creationId xmlns:p14="http://schemas.microsoft.com/office/powerpoint/2010/main" val="2346796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2DF72-4EA9-0FB7-B144-49B5D309883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0D97FB7-2750-06DA-FAB9-C5480A166C99}"/>
              </a:ext>
            </a:extLst>
          </p:cNvPr>
          <p:cNvSpPr txBox="1"/>
          <p:nvPr/>
        </p:nvSpPr>
        <p:spPr>
          <a:xfrm>
            <a:off x="127635" y="175664"/>
            <a:ext cx="1996059" cy="400110"/>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GB" sz="2000" b="1">
                <a:solidFill>
                  <a:srgbClr val="005EB8"/>
                </a:solidFill>
                <a:latin typeface="+mj-lt"/>
              </a:rPr>
              <a:t>CLU Core Role</a:t>
            </a:r>
            <a:endParaRPr kumimoji="0" lang="en-GB" sz="2000" b="1" i="0" u="none" strike="noStrike" kern="1200" cap="none" spc="0" normalizeH="0" baseline="0" noProof="0">
              <a:ln>
                <a:noFill/>
              </a:ln>
              <a:solidFill>
                <a:srgbClr val="005EB8"/>
              </a:solidFill>
              <a:effectLst/>
              <a:uLnTx/>
              <a:uFillTx/>
              <a:latin typeface="+mj-lt"/>
              <a:ea typeface="+mn-ea"/>
              <a:cs typeface="+mn-cs"/>
            </a:endParaRPr>
          </a:p>
        </p:txBody>
      </p:sp>
      <p:sp>
        <p:nvSpPr>
          <p:cNvPr id="2" name="Title 1">
            <a:extLst>
              <a:ext uri="{FF2B5EF4-FFF2-40B4-BE49-F238E27FC236}">
                <a16:creationId xmlns:a16="http://schemas.microsoft.com/office/drawing/2014/main" id="{7B34C560-3320-00A9-3171-F6A05AF15D47}"/>
              </a:ext>
            </a:extLst>
          </p:cNvPr>
          <p:cNvSpPr txBox="1">
            <a:spLocks/>
          </p:cNvSpPr>
          <p:nvPr/>
        </p:nvSpPr>
        <p:spPr bwMode="auto">
          <a:xfrm>
            <a:off x="195369" y="609682"/>
            <a:ext cx="9304866" cy="7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371475" rtl="0" eaLnBrk="1" fontAlgn="base" hangingPunct="1">
              <a:spcBef>
                <a:spcPct val="0"/>
              </a:spcBef>
              <a:spcAft>
                <a:spcPct val="0"/>
              </a:spcAft>
              <a:defRPr sz="3088" b="1" kern="1200">
                <a:solidFill>
                  <a:srgbClr val="0072C6"/>
                </a:solidFill>
                <a:latin typeface="Arial" panose="020B0604020202020204" pitchFamily="34" charset="0"/>
                <a:ea typeface="+mj-ea"/>
                <a:cs typeface="Arial" panose="020B0604020202020204" pitchFamily="34" charset="0"/>
              </a:defRPr>
            </a:lvl1pPr>
            <a:lvl2pPr algn="l" defTabSz="371475" rtl="0" eaLnBrk="1" fontAlgn="base" hangingPunct="1">
              <a:spcBef>
                <a:spcPct val="0"/>
              </a:spcBef>
              <a:spcAft>
                <a:spcPct val="0"/>
              </a:spcAft>
              <a:defRPr sz="3088" b="1">
                <a:solidFill>
                  <a:srgbClr val="0072C6"/>
                </a:solidFill>
                <a:latin typeface="Arial" panose="020B0604020202020204" pitchFamily="34" charset="0"/>
              </a:defRPr>
            </a:lvl2pPr>
            <a:lvl3pPr algn="l" defTabSz="371475" rtl="0" eaLnBrk="1" fontAlgn="base" hangingPunct="1">
              <a:spcBef>
                <a:spcPct val="0"/>
              </a:spcBef>
              <a:spcAft>
                <a:spcPct val="0"/>
              </a:spcAft>
              <a:defRPr sz="3088" b="1">
                <a:solidFill>
                  <a:srgbClr val="0072C6"/>
                </a:solidFill>
                <a:latin typeface="Arial" panose="020B0604020202020204" pitchFamily="34" charset="0"/>
              </a:defRPr>
            </a:lvl3pPr>
            <a:lvl4pPr algn="l" defTabSz="371475" rtl="0" eaLnBrk="1" fontAlgn="base" hangingPunct="1">
              <a:spcBef>
                <a:spcPct val="0"/>
              </a:spcBef>
              <a:spcAft>
                <a:spcPct val="0"/>
              </a:spcAft>
              <a:defRPr sz="3088" b="1">
                <a:solidFill>
                  <a:srgbClr val="0072C6"/>
                </a:solidFill>
                <a:latin typeface="Arial" panose="020B0604020202020204" pitchFamily="34" charset="0"/>
              </a:defRPr>
            </a:lvl4pPr>
            <a:lvl5pPr algn="l" defTabSz="371475" rtl="0" eaLnBrk="1" fontAlgn="base" hangingPunct="1">
              <a:spcBef>
                <a:spcPct val="0"/>
              </a:spcBef>
              <a:spcAft>
                <a:spcPct val="0"/>
              </a:spcAft>
              <a:defRPr sz="3088" b="1">
                <a:solidFill>
                  <a:srgbClr val="0072C6"/>
                </a:solidFill>
                <a:latin typeface="Arial" panose="020B0604020202020204" pitchFamily="34" charset="0"/>
              </a:defRPr>
            </a:lvl5pPr>
            <a:lvl6pPr marL="371475" algn="l" defTabSz="371475" rtl="0" eaLnBrk="1" fontAlgn="base" hangingPunct="1">
              <a:spcBef>
                <a:spcPct val="0"/>
              </a:spcBef>
              <a:spcAft>
                <a:spcPct val="0"/>
              </a:spcAft>
              <a:defRPr sz="3088" b="1">
                <a:solidFill>
                  <a:srgbClr val="0072C6"/>
                </a:solidFill>
                <a:latin typeface="Arial" panose="020B0604020202020204" pitchFamily="34" charset="0"/>
              </a:defRPr>
            </a:lvl6pPr>
            <a:lvl7pPr marL="742950" algn="l" defTabSz="371475" rtl="0" eaLnBrk="1" fontAlgn="base" hangingPunct="1">
              <a:spcBef>
                <a:spcPct val="0"/>
              </a:spcBef>
              <a:spcAft>
                <a:spcPct val="0"/>
              </a:spcAft>
              <a:defRPr sz="3088" b="1">
                <a:solidFill>
                  <a:srgbClr val="0072C6"/>
                </a:solidFill>
                <a:latin typeface="Arial" panose="020B0604020202020204" pitchFamily="34" charset="0"/>
              </a:defRPr>
            </a:lvl7pPr>
            <a:lvl8pPr marL="1114425" algn="l" defTabSz="371475" rtl="0" eaLnBrk="1" fontAlgn="base" hangingPunct="1">
              <a:spcBef>
                <a:spcPct val="0"/>
              </a:spcBef>
              <a:spcAft>
                <a:spcPct val="0"/>
              </a:spcAft>
              <a:defRPr sz="3088" b="1">
                <a:solidFill>
                  <a:srgbClr val="0072C6"/>
                </a:solidFill>
                <a:latin typeface="Arial" panose="020B0604020202020204" pitchFamily="34" charset="0"/>
              </a:defRPr>
            </a:lvl8pPr>
            <a:lvl9pPr marL="1485900" algn="l" defTabSz="371475" rtl="0" eaLnBrk="1" fontAlgn="base" hangingPunct="1">
              <a:spcBef>
                <a:spcPct val="0"/>
              </a:spcBef>
              <a:spcAft>
                <a:spcPct val="0"/>
              </a:spcAft>
              <a:defRPr sz="3088" b="1">
                <a:solidFill>
                  <a:srgbClr val="0072C6"/>
                </a:solidFill>
                <a:latin typeface="Arial" panose="020B0604020202020204" pitchFamily="34" charset="0"/>
              </a:defRPr>
            </a:lvl9pPr>
          </a:lstStyle>
          <a:p>
            <a:r>
              <a:rPr lang="en-GB" sz="2800">
                <a:solidFill>
                  <a:srgbClr val="005EB8"/>
                </a:solidFill>
              </a:rPr>
              <a:t>CLU Community Calls</a:t>
            </a:r>
          </a:p>
        </p:txBody>
      </p:sp>
      <p:sp>
        <p:nvSpPr>
          <p:cNvPr id="3" name="Rectangle 2">
            <a:extLst>
              <a:ext uri="{FF2B5EF4-FFF2-40B4-BE49-F238E27FC236}">
                <a16:creationId xmlns:a16="http://schemas.microsoft.com/office/drawing/2014/main" id="{350AA067-2CBB-6D82-8BA3-1B22196E3C45}"/>
              </a:ext>
            </a:extLst>
          </p:cNvPr>
          <p:cNvSpPr/>
          <p:nvPr/>
        </p:nvSpPr>
        <p:spPr>
          <a:xfrm>
            <a:off x="288268" y="1261607"/>
            <a:ext cx="11373038" cy="5473802"/>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t"/>
          <a:lstStyle/>
          <a:p>
            <a:pPr>
              <a:spcAft>
                <a:spcPts val="600"/>
              </a:spcAft>
            </a:pPr>
            <a:r>
              <a:rPr lang="en-GB" sz="1200" b="1" dirty="0">
                <a:solidFill>
                  <a:schemeClr val="tx1"/>
                </a:solidFill>
                <a:effectLst/>
                <a:latin typeface="+mj-lt"/>
              </a:rPr>
              <a:t>Attendance at organ community calls is one of the Core Operational Requirements </a:t>
            </a:r>
            <a:r>
              <a:rPr lang="en-GB" sz="1200" b="1" dirty="0">
                <a:solidFill>
                  <a:schemeClr val="tx1"/>
                </a:solidFill>
                <a:latin typeface="+mj-lt"/>
              </a:rPr>
              <a:t>for Local CLUs</a:t>
            </a:r>
            <a:r>
              <a:rPr lang="en-GB" sz="1200" b="1" dirty="0">
                <a:solidFill>
                  <a:schemeClr val="tx1"/>
                </a:solidFill>
                <a:effectLst/>
                <a:latin typeface="+mj-lt"/>
              </a:rPr>
              <a:t> (&gt;90%, including a deputy attending in your place). </a:t>
            </a:r>
            <a:r>
              <a:rPr lang="en-GB" sz="1200" b="1" dirty="0">
                <a:solidFill>
                  <a:schemeClr val="tx1"/>
                </a:solidFill>
                <a:latin typeface="+mj-lt"/>
              </a:rPr>
              <a:t>If </a:t>
            </a:r>
            <a:r>
              <a:rPr lang="en-GB" sz="1200" b="1">
                <a:solidFill>
                  <a:schemeClr val="tx1"/>
                </a:solidFill>
                <a:latin typeface="+mj-lt"/>
              </a:rPr>
              <a:t>you are unable to attend a CLU community call, we ask for a medical deputy to be nominated.</a:t>
            </a:r>
            <a:endParaRPr lang="en-US">
              <a:solidFill>
                <a:schemeClr val="tx1"/>
              </a:solidFill>
            </a:endParaRPr>
          </a:p>
          <a:p>
            <a:pPr>
              <a:spcAft>
                <a:spcPts val="600"/>
              </a:spcAft>
            </a:pPr>
            <a:r>
              <a:rPr lang="en-GB" sz="1200" b="1" dirty="0">
                <a:solidFill>
                  <a:schemeClr val="tx1"/>
                </a:solidFill>
                <a:latin typeface="+mj-lt"/>
              </a:rPr>
              <a:t>We also strongly encourage nursing and AHP colleagues (involved in organ utilisation) to be invited to CLU community calls and input into discussions and workstreams.</a:t>
            </a:r>
            <a:endParaRPr lang="en-GB" sz="1200" b="1" dirty="0">
              <a:solidFill>
                <a:schemeClr val="tx1"/>
              </a:solidFill>
              <a:cs typeface="Arial"/>
            </a:endParaRPr>
          </a:p>
          <a:p>
            <a:pPr>
              <a:spcAft>
                <a:spcPts val="600"/>
              </a:spcAft>
            </a:pPr>
            <a:r>
              <a:rPr lang="en-GB" sz="1200" b="1" dirty="0">
                <a:solidFill>
                  <a:srgbClr val="0091C9"/>
                </a:solidFill>
                <a:latin typeface="+mj-lt"/>
              </a:rPr>
              <a:t>Aim</a:t>
            </a:r>
            <a:endParaRPr lang="en-GB" sz="1200" b="1">
              <a:solidFill>
                <a:schemeClr val="tx2"/>
              </a:solidFill>
              <a:latin typeface="+mj-lt"/>
            </a:endParaRPr>
          </a:p>
          <a:p>
            <a:r>
              <a:rPr lang="en-GB" sz="1200" dirty="0">
                <a:solidFill>
                  <a:schemeClr val="tx1"/>
                </a:solidFill>
                <a:latin typeface="+mj-lt"/>
              </a:rPr>
              <a:t>To meet as a CLU organ Committee to discuss barriers and potential solutions to Organ Utilisation. To share updates on local projects and ideas for local or national organ utilisation projects. To create a supportive and collaborative environment for members of each of the five organ communities. </a:t>
            </a:r>
            <a:endParaRPr lang="en-GB" sz="1200" b="1">
              <a:solidFill>
                <a:schemeClr val="tx1"/>
              </a:solidFill>
              <a:latin typeface="+mj-lt"/>
            </a:endParaRPr>
          </a:p>
          <a:p>
            <a:endParaRPr lang="en-GB" sz="1200">
              <a:solidFill>
                <a:schemeClr val="tx2"/>
              </a:solidFill>
              <a:latin typeface="+mj-lt"/>
              <a:cs typeface="Arial"/>
            </a:endParaRPr>
          </a:p>
          <a:p>
            <a:pPr>
              <a:spcAft>
                <a:spcPts val="600"/>
              </a:spcAft>
            </a:pPr>
            <a:r>
              <a:rPr lang="en-GB" sz="1200" b="1" dirty="0">
                <a:solidFill>
                  <a:srgbClr val="0091C9"/>
                </a:solidFill>
                <a:latin typeface="+mj-lt"/>
              </a:rPr>
              <a:t>Suggested Membership</a:t>
            </a:r>
            <a:endParaRPr lang="en-GB" sz="1200" b="1" dirty="0">
              <a:solidFill>
                <a:schemeClr val="tx2"/>
              </a:solidFill>
              <a:latin typeface="+mj-lt"/>
            </a:endParaRPr>
          </a:p>
          <a:p>
            <a:pPr marL="285750" indent="-285750">
              <a:buFont typeface="Arial" panose="020B0604020202020204" pitchFamily="34" charset="0"/>
              <a:buChar char="•"/>
            </a:pPr>
            <a:r>
              <a:rPr lang="en-GB" sz="1200" b="1" dirty="0">
                <a:solidFill>
                  <a:schemeClr val="tx1"/>
                </a:solidFill>
                <a:latin typeface="+mj-lt"/>
              </a:rPr>
              <a:t>Chair: </a:t>
            </a:r>
            <a:r>
              <a:rPr lang="en-GB" sz="1200" dirty="0">
                <a:solidFill>
                  <a:schemeClr val="tx1"/>
                </a:solidFill>
                <a:latin typeface="+mj-lt"/>
              </a:rPr>
              <a:t>Organ Lead CLU </a:t>
            </a:r>
            <a:endParaRPr lang="en-GB" sz="1200">
              <a:solidFill>
                <a:schemeClr val="tx1"/>
              </a:solidFill>
              <a:latin typeface="+mj-lt"/>
              <a:cs typeface="Arial"/>
            </a:endParaRPr>
          </a:p>
          <a:p>
            <a:pPr marL="285750" indent="-285750">
              <a:buFont typeface="Arial" panose="020B0604020202020204" pitchFamily="34" charset="0"/>
              <a:buChar char="•"/>
            </a:pPr>
            <a:r>
              <a:rPr lang="en-GB" sz="1200" dirty="0">
                <a:solidFill>
                  <a:schemeClr val="tx1"/>
                </a:solidFill>
                <a:latin typeface="+mj-lt"/>
              </a:rPr>
              <a:t>Local CLUs </a:t>
            </a:r>
            <a:endParaRPr lang="en-GB" sz="1200">
              <a:solidFill>
                <a:schemeClr val="tx1"/>
              </a:solidFill>
              <a:latin typeface="+mj-lt"/>
              <a:cs typeface="Arial"/>
            </a:endParaRPr>
          </a:p>
          <a:p>
            <a:pPr marL="285750" indent="-285750">
              <a:buFont typeface="Arial" panose="020B0604020202020204" pitchFamily="34" charset="0"/>
              <a:buChar char="•"/>
            </a:pPr>
            <a:r>
              <a:rPr lang="en-GB" sz="1200" dirty="0">
                <a:solidFill>
                  <a:schemeClr val="tx1"/>
                </a:solidFill>
                <a:latin typeface="+mj-lt"/>
              </a:rPr>
              <a:t>In some instances, the Advisory Group Chair(s) </a:t>
            </a:r>
            <a:endParaRPr lang="en-GB" sz="1200">
              <a:solidFill>
                <a:schemeClr val="tx1"/>
              </a:solidFill>
              <a:latin typeface="+mj-lt"/>
              <a:cs typeface="Arial"/>
            </a:endParaRPr>
          </a:p>
          <a:p>
            <a:pPr marL="285750" indent="-285750">
              <a:buFont typeface="Arial" panose="020B0604020202020204" pitchFamily="34" charset="0"/>
              <a:buChar char="•"/>
            </a:pPr>
            <a:r>
              <a:rPr lang="en-GB" sz="1200" dirty="0">
                <a:solidFill>
                  <a:schemeClr val="tx1"/>
                </a:solidFill>
                <a:latin typeface="+mj-lt"/>
                <a:cs typeface="Arial"/>
              </a:rPr>
              <a:t>NHSBT Transplant Development Nurse</a:t>
            </a:r>
          </a:p>
          <a:p>
            <a:pPr marL="285750" indent="-285750">
              <a:buFont typeface="Arial" panose="020B0604020202020204" pitchFamily="34" charset="0"/>
              <a:buChar char="•"/>
            </a:pPr>
            <a:r>
              <a:rPr lang="en-GB" sz="1200" dirty="0">
                <a:solidFill>
                  <a:schemeClr val="tx1"/>
                </a:solidFill>
                <a:latin typeface="+mj-lt"/>
              </a:rPr>
              <a:t>NHSBT Stats team </a:t>
            </a:r>
            <a:endParaRPr lang="en-GB" sz="1200">
              <a:solidFill>
                <a:schemeClr val="tx1"/>
              </a:solidFill>
              <a:latin typeface="+mj-lt"/>
              <a:cs typeface="Arial"/>
            </a:endParaRPr>
          </a:p>
          <a:p>
            <a:pPr marL="285750" indent="-285750">
              <a:buFont typeface="Arial" panose="020B0604020202020204" pitchFamily="34" charset="0"/>
              <a:buChar char="•"/>
            </a:pPr>
            <a:r>
              <a:rPr lang="en-GB" sz="1200" dirty="0">
                <a:solidFill>
                  <a:schemeClr val="tx1"/>
                </a:solidFill>
                <a:latin typeface="+mj-lt"/>
                <a:cs typeface="Arial"/>
              </a:rPr>
              <a:t>Member of the Medical Director and Group Support Team, for admin support</a:t>
            </a:r>
          </a:p>
          <a:p>
            <a:endParaRPr lang="en-GB" sz="1200" b="1">
              <a:solidFill>
                <a:srgbClr val="1F497D"/>
              </a:solidFill>
              <a:latin typeface="+mj-lt"/>
            </a:endParaRPr>
          </a:p>
          <a:p>
            <a:pPr>
              <a:spcAft>
                <a:spcPts val="600"/>
              </a:spcAft>
            </a:pPr>
            <a:r>
              <a:rPr lang="en-GB" sz="1200" b="1" dirty="0">
                <a:solidFill>
                  <a:srgbClr val="0091C9"/>
                </a:solidFill>
                <a:latin typeface="+mj-lt"/>
              </a:rPr>
              <a:t>Meeting administration </a:t>
            </a:r>
            <a:endParaRPr lang="en-GB" sz="1200" b="1">
              <a:solidFill>
                <a:schemeClr val="tx2"/>
              </a:solidFill>
              <a:latin typeface="+mj-lt"/>
            </a:endParaRPr>
          </a:p>
          <a:p>
            <a:pPr marL="285750" indent="-285750">
              <a:buFont typeface="Arial" panose="020B0604020202020204" pitchFamily="34" charset="0"/>
              <a:buChar char="•"/>
            </a:pPr>
            <a:r>
              <a:rPr lang="en-GB" sz="1200" dirty="0">
                <a:solidFill>
                  <a:schemeClr val="tx1"/>
                </a:solidFill>
                <a:latin typeface="+mj-lt"/>
              </a:rPr>
              <a:t>Quarterly meetings, at minimum, with meetings set 6 weeks in advance, with guidance from Organ Lead CLU </a:t>
            </a:r>
            <a:endParaRPr lang="en-GB" sz="1200">
              <a:solidFill>
                <a:schemeClr val="tx1"/>
              </a:solidFill>
              <a:latin typeface="+mj-lt"/>
              <a:cs typeface="Arial"/>
            </a:endParaRPr>
          </a:p>
          <a:p>
            <a:pPr marL="285750" indent="-285750">
              <a:buFont typeface="Arial" panose="020B0604020202020204" pitchFamily="34" charset="0"/>
              <a:buChar char="•"/>
            </a:pPr>
            <a:r>
              <a:rPr lang="en-GB" sz="1200" dirty="0">
                <a:solidFill>
                  <a:schemeClr val="tx1"/>
                </a:solidFill>
                <a:latin typeface="+mj-lt"/>
              </a:rPr>
              <a:t>Invites to be sent by the Medical Director and Group Support Secretaries </a:t>
            </a:r>
            <a:endParaRPr lang="en-GB" sz="1200">
              <a:solidFill>
                <a:schemeClr val="tx1"/>
              </a:solidFill>
              <a:latin typeface="+mj-lt"/>
              <a:cs typeface="Arial"/>
            </a:endParaRPr>
          </a:p>
          <a:p>
            <a:pPr marL="285750" indent="-285750">
              <a:buFont typeface="Arial" panose="020B0604020202020204" pitchFamily="34" charset="0"/>
              <a:buChar char="•"/>
            </a:pPr>
            <a:r>
              <a:rPr lang="en-GB" sz="1200" dirty="0">
                <a:solidFill>
                  <a:schemeClr val="tx1"/>
                </a:solidFill>
                <a:latin typeface="+mj-lt"/>
              </a:rPr>
              <a:t>Actions to be captured by a member of the Medical Director and Group Support Team and circulated after the meeting</a:t>
            </a:r>
            <a:endParaRPr lang="en-GB" sz="1200">
              <a:solidFill>
                <a:schemeClr val="tx1"/>
              </a:solidFill>
              <a:latin typeface="+mj-lt"/>
              <a:cs typeface="Arial"/>
            </a:endParaRPr>
          </a:p>
          <a:p>
            <a:endParaRPr lang="en-GB" sz="1200" b="1">
              <a:solidFill>
                <a:schemeClr val="tx2"/>
              </a:solidFill>
              <a:latin typeface="+mj-lt"/>
            </a:endParaRPr>
          </a:p>
          <a:p>
            <a:pPr>
              <a:spcAft>
                <a:spcPts val="600"/>
              </a:spcAft>
            </a:pPr>
            <a:r>
              <a:rPr lang="en-GB" sz="1200" b="1" dirty="0">
                <a:solidFill>
                  <a:srgbClr val="0091C9"/>
                </a:solidFill>
                <a:latin typeface="+mj-lt"/>
              </a:rPr>
              <a:t>Topics covered during CLU community calls</a:t>
            </a:r>
            <a:endParaRPr lang="en-GB" sz="1200" b="1">
              <a:solidFill>
                <a:schemeClr val="tx2"/>
              </a:solidFill>
              <a:latin typeface="+mj-lt"/>
            </a:endParaRPr>
          </a:p>
          <a:p>
            <a:pPr marL="342900" indent="-342900">
              <a:buFont typeface="+mj-lt"/>
              <a:buAutoNum type="arabicPeriod"/>
            </a:pPr>
            <a:r>
              <a:rPr lang="en-GB" sz="1200" dirty="0">
                <a:solidFill>
                  <a:schemeClr val="tx1"/>
                </a:solidFill>
                <a:latin typeface="+mj-lt"/>
              </a:rPr>
              <a:t>Offer review scheme</a:t>
            </a:r>
            <a:endParaRPr lang="en-GB" sz="1200" dirty="0">
              <a:solidFill>
                <a:schemeClr val="tx1"/>
              </a:solidFill>
              <a:latin typeface="+mj-lt"/>
              <a:cs typeface="Arial"/>
            </a:endParaRPr>
          </a:p>
          <a:p>
            <a:pPr marL="342900" indent="-342900">
              <a:buFont typeface="+mj-lt"/>
              <a:buAutoNum type="arabicPeriod"/>
            </a:pPr>
            <a:r>
              <a:rPr lang="en-GB" sz="1200" dirty="0">
                <a:solidFill>
                  <a:schemeClr val="tx1"/>
                </a:solidFill>
                <a:latin typeface="+mj-lt"/>
              </a:rPr>
              <a:t>Emerging trends and opportunities, and sharing of best practice within organ utilisation</a:t>
            </a:r>
            <a:endParaRPr lang="en-GB" sz="1200" dirty="0">
              <a:solidFill>
                <a:schemeClr val="tx1"/>
              </a:solidFill>
              <a:latin typeface="+mj-lt"/>
              <a:cs typeface="Arial"/>
            </a:endParaRPr>
          </a:p>
          <a:p>
            <a:pPr marL="342900" indent="-342900">
              <a:buFont typeface="+mj-lt"/>
              <a:buAutoNum type="arabicPeriod"/>
            </a:pPr>
            <a:r>
              <a:rPr lang="en-GB" sz="1200" dirty="0">
                <a:solidFill>
                  <a:schemeClr val="tx1"/>
                </a:solidFill>
                <a:latin typeface="+mj-lt"/>
              </a:rPr>
              <a:t>New barriers or emerging issues, including mitigating actions</a:t>
            </a:r>
            <a:endParaRPr lang="en-GB" sz="1200" dirty="0">
              <a:solidFill>
                <a:schemeClr val="tx1"/>
              </a:solidFill>
              <a:latin typeface="+mj-lt"/>
              <a:cs typeface="Arial"/>
            </a:endParaRPr>
          </a:p>
          <a:p>
            <a:pPr marL="342900" indent="-342900">
              <a:buFont typeface="+mj-lt"/>
              <a:buAutoNum type="arabicPeriod"/>
            </a:pPr>
            <a:r>
              <a:rPr lang="en-GB" sz="1200" dirty="0">
                <a:solidFill>
                  <a:schemeClr val="tx1"/>
                </a:solidFill>
                <a:latin typeface="+mj-lt"/>
                <a:cs typeface="Arial"/>
              </a:rPr>
              <a:t>Local CLU project updates, and Trust Organ Utilisation strategy updates</a:t>
            </a:r>
          </a:p>
          <a:p>
            <a:pPr marL="342900" indent="-342900">
              <a:buFont typeface="+mj-lt"/>
              <a:buAutoNum type="arabicPeriod"/>
            </a:pPr>
            <a:r>
              <a:rPr lang="en-GB" sz="1200" dirty="0">
                <a:solidFill>
                  <a:schemeClr val="tx1"/>
                </a:solidFill>
                <a:latin typeface="+mj-lt"/>
                <a:cs typeface="Arial"/>
              </a:rPr>
              <a:t>Cascading national news and latest OUDT updates.</a:t>
            </a:r>
            <a:endParaRPr lang="en-GB" sz="1200">
              <a:solidFill>
                <a:schemeClr val="tx1"/>
              </a:solidFill>
              <a:highlight>
                <a:srgbClr val="FFFF00"/>
              </a:highlight>
              <a:latin typeface="+mj-lt"/>
              <a:cs typeface="Arial"/>
            </a:endParaRPr>
          </a:p>
        </p:txBody>
      </p:sp>
      <p:sp>
        <p:nvSpPr>
          <p:cNvPr id="4" name="Rectangle 3">
            <a:extLst>
              <a:ext uri="{FF2B5EF4-FFF2-40B4-BE49-F238E27FC236}">
                <a16:creationId xmlns:a16="http://schemas.microsoft.com/office/drawing/2014/main" id="{5506218E-9B38-1CE0-FC83-160544C4A0FE}"/>
              </a:ext>
            </a:extLst>
          </p:cNvPr>
          <p:cNvSpPr/>
          <p:nvPr/>
        </p:nvSpPr>
        <p:spPr>
          <a:xfrm>
            <a:off x="288268" y="1119122"/>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704898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6619D-E3FC-7598-BB87-25E3B722D55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CFABD5A-4EEB-650A-E8E2-33525D85F6FE}"/>
              </a:ext>
            </a:extLst>
          </p:cNvPr>
          <p:cNvSpPr txBox="1"/>
          <p:nvPr/>
        </p:nvSpPr>
        <p:spPr>
          <a:xfrm>
            <a:off x="127635" y="175664"/>
            <a:ext cx="1996059" cy="400110"/>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GB" sz="2000" b="1">
                <a:solidFill>
                  <a:srgbClr val="005EB8"/>
                </a:solidFill>
                <a:latin typeface="+mj-lt"/>
              </a:rPr>
              <a:t>CLU Core Role</a:t>
            </a:r>
            <a:endParaRPr kumimoji="0" lang="en-GB" sz="2000" b="1" i="0" u="none" strike="noStrike" kern="1200" cap="none" spc="0" normalizeH="0" baseline="0" noProof="0">
              <a:ln>
                <a:noFill/>
              </a:ln>
              <a:solidFill>
                <a:srgbClr val="005EB8"/>
              </a:solidFill>
              <a:effectLst/>
              <a:uLnTx/>
              <a:uFillTx/>
              <a:latin typeface="+mj-lt"/>
              <a:ea typeface="+mn-ea"/>
              <a:cs typeface="+mn-cs"/>
            </a:endParaRPr>
          </a:p>
        </p:txBody>
      </p:sp>
      <p:sp>
        <p:nvSpPr>
          <p:cNvPr id="2" name="Title 1">
            <a:extLst>
              <a:ext uri="{FF2B5EF4-FFF2-40B4-BE49-F238E27FC236}">
                <a16:creationId xmlns:a16="http://schemas.microsoft.com/office/drawing/2014/main" id="{FE305387-C181-05B4-D498-549823319B2F}"/>
              </a:ext>
            </a:extLst>
          </p:cNvPr>
          <p:cNvSpPr txBox="1">
            <a:spLocks/>
          </p:cNvSpPr>
          <p:nvPr/>
        </p:nvSpPr>
        <p:spPr bwMode="auto">
          <a:xfrm>
            <a:off x="195369" y="609682"/>
            <a:ext cx="9304866" cy="7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371475" rtl="0" eaLnBrk="1" fontAlgn="base" hangingPunct="1">
              <a:spcBef>
                <a:spcPct val="0"/>
              </a:spcBef>
              <a:spcAft>
                <a:spcPct val="0"/>
              </a:spcAft>
              <a:defRPr sz="3088" b="1" kern="1200">
                <a:solidFill>
                  <a:srgbClr val="0072C6"/>
                </a:solidFill>
                <a:latin typeface="Arial" panose="020B0604020202020204" pitchFamily="34" charset="0"/>
                <a:ea typeface="+mj-ea"/>
                <a:cs typeface="Arial" panose="020B0604020202020204" pitchFamily="34" charset="0"/>
              </a:defRPr>
            </a:lvl1pPr>
            <a:lvl2pPr algn="l" defTabSz="371475" rtl="0" eaLnBrk="1" fontAlgn="base" hangingPunct="1">
              <a:spcBef>
                <a:spcPct val="0"/>
              </a:spcBef>
              <a:spcAft>
                <a:spcPct val="0"/>
              </a:spcAft>
              <a:defRPr sz="3088" b="1">
                <a:solidFill>
                  <a:srgbClr val="0072C6"/>
                </a:solidFill>
                <a:latin typeface="Arial" panose="020B0604020202020204" pitchFamily="34" charset="0"/>
              </a:defRPr>
            </a:lvl2pPr>
            <a:lvl3pPr algn="l" defTabSz="371475" rtl="0" eaLnBrk="1" fontAlgn="base" hangingPunct="1">
              <a:spcBef>
                <a:spcPct val="0"/>
              </a:spcBef>
              <a:spcAft>
                <a:spcPct val="0"/>
              </a:spcAft>
              <a:defRPr sz="3088" b="1">
                <a:solidFill>
                  <a:srgbClr val="0072C6"/>
                </a:solidFill>
                <a:latin typeface="Arial" panose="020B0604020202020204" pitchFamily="34" charset="0"/>
              </a:defRPr>
            </a:lvl3pPr>
            <a:lvl4pPr algn="l" defTabSz="371475" rtl="0" eaLnBrk="1" fontAlgn="base" hangingPunct="1">
              <a:spcBef>
                <a:spcPct val="0"/>
              </a:spcBef>
              <a:spcAft>
                <a:spcPct val="0"/>
              </a:spcAft>
              <a:defRPr sz="3088" b="1">
                <a:solidFill>
                  <a:srgbClr val="0072C6"/>
                </a:solidFill>
                <a:latin typeface="Arial" panose="020B0604020202020204" pitchFamily="34" charset="0"/>
              </a:defRPr>
            </a:lvl4pPr>
            <a:lvl5pPr algn="l" defTabSz="371475" rtl="0" eaLnBrk="1" fontAlgn="base" hangingPunct="1">
              <a:spcBef>
                <a:spcPct val="0"/>
              </a:spcBef>
              <a:spcAft>
                <a:spcPct val="0"/>
              </a:spcAft>
              <a:defRPr sz="3088" b="1">
                <a:solidFill>
                  <a:srgbClr val="0072C6"/>
                </a:solidFill>
                <a:latin typeface="Arial" panose="020B0604020202020204" pitchFamily="34" charset="0"/>
              </a:defRPr>
            </a:lvl5pPr>
            <a:lvl6pPr marL="371475" algn="l" defTabSz="371475" rtl="0" eaLnBrk="1" fontAlgn="base" hangingPunct="1">
              <a:spcBef>
                <a:spcPct val="0"/>
              </a:spcBef>
              <a:spcAft>
                <a:spcPct val="0"/>
              </a:spcAft>
              <a:defRPr sz="3088" b="1">
                <a:solidFill>
                  <a:srgbClr val="0072C6"/>
                </a:solidFill>
                <a:latin typeface="Arial" panose="020B0604020202020204" pitchFamily="34" charset="0"/>
              </a:defRPr>
            </a:lvl6pPr>
            <a:lvl7pPr marL="742950" algn="l" defTabSz="371475" rtl="0" eaLnBrk="1" fontAlgn="base" hangingPunct="1">
              <a:spcBef>
                <a:spcPct val="0"/>
              </a:spcBef>
              <a:spcAft>
                <a:spcPct val="0"/>
              </a:spcAft>
              <a:defRPr sz="3088" b="1">
                <a:solidFill>
                  <a:srgbClr val="0072C6"/>
                </a:solidFill>
                <a:latin typeface="Arial" panose="020B0604020202020204" pitchFamily="34" charset="0"/>
              </a:defRPr>
            </a:lvl7pPr>
            <a:lvl8pPr marL="1114425" algn="l" defTabSz="371475" rtl="0" eaLnBrk="1" fontAlgn="base" hangingPunct="1">
              <a:spcBef>
                <a:spcPct val="0"/>
              </a:spcBef>
              <a:spcAft>
                <a:spcPct val="0"/>
              </a:spcAft>
              <a:defRPr sz="3088" b="1">
                <a:solidFill>
                  <a:srgbClr val="0072C6"/>
                </a:solidFill>
                <a:latin typeface="Arial" panose="020B0604020202020204" pitchFamily="34" charset="0"/>
              </a:defRPr>
            </a:lvl8pPr>
            <a:lvl9pPr marL="1485900" algn="l" defTabSz="371475" rtl="0" eaLnBrk="1" fontAlgn="base" hangingPunct="1">
              <a:spcBef>
                <a:spcPct val="0"/>
              </a:spcBef>
              <a:spcAft>
                <a:spcPct val="0"/>
              </a:spcAft>
              <a:defRPr sz="3088" b="1">
                <a:solidFill>
                  <a:srgbClr val="0072C6"/>
                </a:solidFill>
                <a:latin typeface="Arial" panose="020B0604020202020204" pitchFamily="34" charset="0"/>
              </a:defRPr>
            </a:lvl9pPr>
          </a:lstStyle>
          <a:p>
            <a:r>
              <a:rPr lang="en-GB" sz="2800">
                <a:solidFill>
                  <a:srgbClr val="005EB8"/>
                </a:solidFill>
              </a:rPr>
              <a:t>Offer Review Scheme</a:t>
            </a:r>
          </a:p>
        </p:txBody>
      </p:sp>
      <p:sp>
        <p:nvSpPr>
          <p:cNvPr id="3" name="Rectangle 2">
            <a:extLst>
              <a:ext uri="{FF2B5EF4-FFF2-40B4-BE49-F238E27FC236}">
                <a16:creationId xmlns:a16="http://schemas.microsoft.com/office/drawing/2014/main" id="{80AD690C-D3B6-A1E9-9EB8-45E1C5D36969}"/>
              </a:ext>
            </a:extLst>
          </p:cNvPr>
          <p:cNvSpPr/>
          <p:nvPr/>
        </p:nvSpPr>
        <p:spPr>
          <a:xfrm>
            <a:off x="288268" y="1216658"/>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sp>
        <p:nvSpPr>
          <p:cNvPr id="6" name="TextBox 5">
            <a:extLst>
              <a:ext uri="{FF2B5EF4-FFF2-40B4-BE49-F238E27FC236}">
                <a16:creationId xmlns:a16="http://schemas.microsoft.com/office/drawing/2014/main" id="{32F8F4B3-B2E2-04A3-4B08-235AE64721C8}"/>
              </a:ext>
            </a:extLst>
          </p:cNvPr>
          <p:cNvSpPr txBox="1"/>
          <p:nvPr/>
        </p:nvSpPr>
        <p:spPr>
          <a:xfrm>
            <a:off x="288268" y="1451711"/>
            <a:ext cx="11299565" cy="4893647"/>
          </a:xfrm>
          <a:prstGeom prst="rect">
            <a:avLst/>
          </a:prstGeom>
          <a:noFill/>
        </p:spPr>
        <p:txBody>
          <a:bodyPr wrap="square">
            <a:spAutoFit/>
          </a:bodyPr>
          <a:lstStyle/>
          <a:p>
            <a:r>
              <a:rPr lang="en-US" sz="1300">
                <a:latin typeface="+mj-lt"/>
                <a:cs typeface="Arial"/>
              </a:rPr>
              <a:t>One of the key areas of the CLU role is supporting the NHSBT Offer Review Scheme.</a:t>
            </a:r>
          </a:p>
          <a:p>
            <a:endParaRPr lang="en-US" sz="1300" b="0" i="0">
              <a:effectLst/>
              <a:latin typeface="+mj-lt"/>
              <a:cs typeface="Arial"/>
            </a:endParaRPr>
          </a:p>
          <a:p>
            <a:r>
              <a:rPr lang="en-US" sz="1300" b="1" i="1">
                <a:latin typeface="+mj-lt"/>
                <a:cs typeface="Arial"/>
              </a:rPr>
              <a:t>What is it?</a:t>
            </a:r>
            <a:endParaRPr lang="en-GB" sz="1300" b="1" i="1">
              <a:effectLst/>
              <a:latin typeface="+mj-lt"/>
            </a:endParaRPr>
          </a:p>
          <a:p>
            <a:pPr algn="l"/>
            <a:endParaRPr lang="en-GB" sz="1300">
              <a:latin typeface="+mj-lt"/>
            </a:endParaRPr>
          </a:p>
          <a:p>
            <a:pPr marL="285750" indent="-285750" algn="l">
              <a:buFont typeface="Arial" panose="020B0604020202020204" pitchFamily="34" charset="0"/>
              <a:buChar char="•"/>
            </a:pPr>
            <a:r>
              <a:rPr lang="en-GB" sz="1300" b="0" i="0">
                <a:effectLst/>
                <a:latin typeface="+mj-lt"/>
              </a:rPr>
              <a:t>The offer review schemes provide a weekly report of any High-Quality Donor (HQD) offers that are declined by transplanting centres. These include heart, lung, kidney, liver and pancreas transplant offers.</a:t>
            </a:r>
          </a:p>
          <a:p>
            <a:pPr marL="285750" indent="-285750" algn="l">
              <a:buFont typeface="Arial" panose="020B0604020202020204" pitchFamily="34" charset="0"/>
              <a:buChar char="•"/>
            </a:pPr>
            <a:r>
              <a:rPr lang="en-GB" sz="1300" b="0" i="0">
                <a:effectLst/>
                <a:latin typeface="+mj-lt"/>
              </a:rPr>
              <a:t>Organ Lead CLUs review the decline data and liaise with the transplanting centre to understand the circumstances and reasons leading to the decline.</a:t>
            </a:r>
          </a:p>
          <a:p>
            <a:pPr marL="285750" indent="-285750" algn="l">
              <a:buFont typeface="Arial" panose="020B0604020202020204" pitchFamily="34" charset="0"/>
              <a:buChar char="•"/>
            </a:pPr>
            <a:r>
              <a:rPr lang="en-GB" sz="1300">
                <a:latin typeface="+mj-lt"/>
              </a:rPr>
              <a:t>Of</a:t>
            </a:r>
            <a:r>
              <a:rPr lang="en-GB" sz="1300" b="0" i="0">
                <a:effectLst/>
                <a:latin typeface="+mj-lt"/>
              </a:rPr>
              <a:t>fer decline reports are shared with centres to encourage learning, help identify missed opportunities, and reduce barriers to transplantation.</a:t>
            </a:r>
          </a:p>
          <a:p>
            <a:pPr algn="l"/>
            <a:endParaRPr lang="en-GB" sz="1300">
              <a:latin typeface="+mj-lt"/>
            </a:endParaRPr>
          </a:p>
          <a:p>
            <a:pPr algn="l"/>
            <a:r>
              <a:rPr lang="en-GB" sz="1300" b="1" i="1">
                <a:effectLst/>
                <a:latin typeface="+mj-lt"/>
              </a:rPr>
              <a:t>The process</a:t>
            </a:r>
          </a:p>
          <a:p>
            <a:pPr algn="l"/>
            <a:endParaRPr lang="en-GB" sz="1300">
              <a:latin typeface="+mj-lt"/>
            </a:endParaRPr>
          </a:p>
          <a:p>
            <a:pPr algn="l"/>
            <a:r>
              <a:rPr lang="en-GB" sz="1300" b="0" i="0">
                <a:effectLst/>
                <a:latin typeface="+mj-lt"/>
              </a:rPr>
              <a:t>Where there is a suspected missed opportunity and the need to explore the reasons for decline in more detail, the lead CLU will formall</a:t>
            </a:r>
            <a:r>
              <a:rPr lang="en-GB" sz="1300">
                <a:latin typeface="+mj-lt"/>
              </a:rPr>
              <a:t>y </a:t>
            </a:r>
            <a:r>
              <a:rPr lang="en-GB" sz="1300" b="0" i="0">
                <a:effectLst/>
                <a:latin typeface="+mj-lt"/>
              </a:rPr>
              <a:t>write to the local CLU and Transplant </a:t>
            </a:r>
            <a:r>
              <a:rPr lang="en-GB" sz="1300">
                <a:latin typeface="+mj-lt"/>
              </a:rPr>
              <a:t>U</a:t>
            </a:r>
            <a:r>
              <a:rPr lang="en-GB" sz="1300" b="0" i="0">
                <a:effectLst/>
                <a:latin typeface="+mj-lt"/>
              </a:rPr>
              <a:t>nit </a:t>
            </a:r>
            <a:r>
              <a:rPr lang="en-GB" sz="1300">
                <a:latin typeface="+mj-lt"/>
              </a:rPr>
              <a:t>C</a:t>
            </a:r>
            <a:r>
              <a:rPr lang="en-GB" sz="1300" b="0" i="0">
                <a:effectLst/>
                <a:latin typeface="+mj-lt"/>
              </a:rPr>
              <a:t>linical </a:t>
            </a:r>
            <a:r>
              <a:rPr lang="en-GB" sz="1300">
                <a:latin typeface="+mj-lt"/>
              </a:rPr>
              <a:t>L</a:t>
            </a:r>
            <a:r>
              <a:rPr lang="en-GB" sz="1300" b="0" i="0">
                <a:effectLst/>
                <a:latin typeface="+mj-lt"/>
              </a:rPr>
              <a:t>ead, requesting the particular circumstances and outcomes of discussions at the local OU meeting. </a:t>
            </a:r>
            <a:r>
              <a:rPr lang="en-GB" sz="1300">
                <a:latin typeface="+mj-lt"/>
              </a:rPr>
              <a:t>Once the lead CLU has all required information, they will confirm any missed opportunities. Outcomes and themes are then shared with the NHSBT OTDT Senior Management Team. At the time of writing (April 2025) this data is also being rolled out for review as part of CLU Community Calls.</a:t>
            </a:r>
          </a:p>
          <a:p>
            <a:pPr algn="l"/>
            <a:endParaRPr lang="en-GB" sz="1300">
              <a:latin typeface="+mj-lt"/>
            </a:endParaRPr>
          </a:p>
          <a:p>
            <a:r>
              <a:rPr lang="en-GB" sz="1300" b="1" i="1">
                <a:effectLst/>
                <a:latin typeface="+mj-lt"/>
              </a:rPr>
              <a:t>What can I do?</a:t>
            </a:r>
          </a:p>
          <a:p>
            <a:endParaRPr lang="en-GB" sz="1300" b="1" i="1">
              <a:effectLst/>
              <a:latin typeface="+mj-lt"/>
            </a:endParaRPr>
          </a:p>
          <a:p>
            <a:pPr marL="285750" indent="-285750" algn="l">
              <a:buFont typeface="Arial" panose="020B0604020202020204" pitchFamily="34" charset="0"/>
              <a:buChar char="•"/>
            </a:pPr>
            <a:r>
              <a:rPr lang="en-GB" sz="1300" b="0" i="0">
                <a:effectLst/>
                <a:latin typeface="+mj-lt"/>
              </a:rPr>
              <a:t>Respond to requests for information in a timely way</a:t>
            </a:r>
          </a:p>
          <a:p>
            <a:pPr marL="285750" indent="-285750" algn="l">
              <a:buFont typeface="Arial" panose="020B0604020202020204" pitchFamily="34" charset="0"/>
              <a:buChar char="•"/>
            </a:pPr>
            <a:r>
              <a:rPr lang="en-GB" sz="1300" b="0" i="0">
                <a:effectLst/>
                <a:latin typeface="+mj-lt"/>
              </a:rPr>
              <a:t>Ensure that all appropriate cases are d</a:t>
            </a:r>
            <a:r>
              <a:rPr lang="en-GB" sz="1300">
                <a:latin typeface="+mj-lt"/>
              </a:rPr>
              <a:t>iscussed at local organ utilisation meetings</a:t>
            </a:r>
            <a:endParaRPr lang="en-GB" sz="1300" b="0" i="0">
              <a:effectLst/>
              <a:latin typeface="+mj-lt"/>
            </a:endParaRPr>
          </a:p>
          <a:p>
            <a:pPr marL="285750" indent="-285750" algn="l">
              <a:buFont typeface="Arial" panose="020B0604020202020204" pitchFamily="34" charset="0"/>
              <a:buChar char="•"/>
            </a:pPr>
            <a:r>
              <a:rPr lang="en-GB" sz="1300" b="0" i="0">
                <a:effectLst/>
                <a:latin typeface="+mj-lt"/>
              </a:rPr>
              <a:t>Pro</a:t>
            </a:r>
            <a:r>
              <a:rPr lang="en-GB" sz="1300">
                <a:latin typeface="+mj-lt"/>
              </a:rPr>
              <a:t>vide education to colleagues to ensure data is captured as accurately as possible in relation to organ allocation decision making</a:t>
            </a:r>
          </a:p>
          <a:p>
            <a:pPr marL="285750" indent="-285750" algn="l">
              <a:buFont typeface="Arial" panose="020B0604020202020204" pitchFamily="34" charset="0"/>
              <a:buChar char="•"/>
            </a:pPr>
            <a:r>
              <a:rPr lang="en-GB" sz="1300" b="0" i="0">
                <a:effectLst/>
                <a:latin typeface="+mj-lt"/>
              </a:rPr>
              <a:t>Identify themes and trends within local organ decline data, and take action within your local centres to reduce the incidence of missed opportunities</a:t>
            </a:r>
          </a:p>
          <a:p>
            <a:pPr marL="285750" indent="-285750" algn="l">
              <a:buFont typeface="Arial" panose="020B0604020202020204" pitchFamily="34" charset="0"/>
              <a:buChar char="•"/>
            </a:pPr>
            <a:r>
              <a:rPr lang="en-GB" sz="1300">
                <a:latin typeface="+mj-lt"/>
              </a:rPr>
              <a:t>Discuss the outcomes of the offer review scheme within your local centre and organ utilisation meetings</a:t>
            </a:r>
            <a:endParaRPr lang="en-GB" sz="1300" b="0" i="0">
              <a:effectLst/>
              <a:latin typeface="+mj-lt"/>
            </a:endParaRPr>
          </a:p>
        </p:txBody>
      </p:sp>
    </p:spTree>
    <p:extLst>
      <p:ext uri="{BB962C8B-B14F-4D97-AF65-F5344CB8AC3E}">
        <p14:creationId xmlns:p14="http://schemas.microsoft.com/office/powerpoint/2010/main" val="3620975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177B6-DAA9-BDCD-90D9-169B5B8EDAD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992AFFD-89A3-0B6C-9C30-61CEFE0BEC3E}"/>
              </a:ext>
            </a:extLst>
          </p:cNvPr>
          <p:cNvSpPr txBox="1"/>
          <p:nvPr/>
        </p:nvSpPr>
        <p:spPr>
          <a:xfrm>
            <a:off x="127635" y="175664"/>
            <a:ext cx="1996059" cy="400110"/>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GB" sz="2000" b="1">
                <a:solidFill>
                  <a:srgbClr val="005EB8"/>
                </a:solidFill>
                <a:latin typeface="+mj-lt"/>
              </a:rPr>
              <a:t>CLU Core Role</a:t>
            </a:r>
            <a:endParaRPr kumimoji="0" lang="en-GB" sz="2000" b="1" i="0" u="none" strike="noStrike" kern="1200" cap="none" spc="0" normalizeH="0" baseline="0" noProof="0">
              <a:ln>
                <a:noFill/>
              </a:ln>
              <a:solidFill>
                <a:srgbClr val="005EB8"/>
              </a:solidFill>
              <a:effectLst/>
              <a:uLnTx/>
              <a:uFillTx/>
              <a:latin typeface="+mj-lt"/>
              <a:ea typeface="+mn-ea"/>
              <a:cs typeface="+mn-cs"/>
            </a:endParaRPr>
          </a:p>
        </p:txBody>
      </p:sp>
      <p:sp>
        <p:nvSpPr>
          <p:cNvPr id="2" name="Title 1">
            <a:extLst>
              <a:ext uri="{FF2B5EF4-FFF2-40B4-BE49-F238E27FC236}">
                <a16:creationId xmlns:a16="http://schemas.microsoft.com/office/drawing/2014/main" id="{8506B56C-BA63-E7C1-7DC9-613FD0DBF181}"/>
              </a:ext>
            </a:extLst>
          </p:cNvPr>
          <p:cNvSpPr txBox="1">
            <a:spLocks/>
          </p:cNvSpPr>
          <p:nvPr/>
        </p:nvSpPr>
        <p:spPr bwMode="auto">
          <a:xfrm>
            <a:off x="195369" y="609682"/>
            <a:ext cx="9304866" cy="7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371475" rtl="0" eaLnBrk="1" fontAlgn="base" hangingPunct="1">
              <a:spcBef>
                <a:spcPct val="0"/>
              </a:spcBef>
              <a:spcAft>
                <a:spcPct val="0"/>
              </a:spcAft>
              <a:defRPr sz="3088" b="1" kern="1200">
                <a:solidFill>
                  <a:srgbClr val="0072C6"/>
                </a:solidFill>
                <a:latin typeface="Arial" panose="020B0604020202020204" pitchFamily="34" charset="0"/>
                <a:ea typeface="+mj-ea"/>
                <a:cs typeface="Arial" panose="020B0604020202020204" pitchFamily="34" charset="0"/>
              </a:defRPr>
            </a:lvl1pPr>
            <a:lvl2pPr algn="l" defTabSz="371475" rtl="0" eaLnBrk="1" fontAlgn="base" hangingPunct="1">
              <a:spcBef>
                <a:spcPct val="0"/>
              </a:spcBef>
              <a:spcAft>
                <a:spcPct val="0"/>
              </a:spcAft>
              <a:defRPr sz="3088" b="1">
                <a:solidFill>
                  <a:srgbClr val="0072C6"/>
                </a:solidFill>
                <a:latin typeface="Arial" panose="020B0604020202020204" pitchFamily="34" charset="0"/>
              </a:defRPr>
            </a:lvl2pPr>
            <a:lvl3pPr algn="l" defTabSz="371475" rtl="0" eaLnBrk="1" fontAlgn="base" hangingPunct="1">
              <a:spcBef>
                <a:spcPct val="0"/>
              </a:spcBef>
              <a:spcAft>
                <a:spcPct val="0"/>
              </a:spcAft>
              <a:defRPr sz="3088" b="1">
                <a:solidFill>
                  <a:srgbClr val="0072C6"/>
                </a:solidFill>
                <a:latin typeface="Arial" panose="020B0604020202020204" pitchFamily="34" charset="0"/>
              </a:defRPr>
            </a:lvl3pPr>
            <a:lvl4pPr algn="l" defTabSz="371475" rtl="0" eaLnBrk="1" fontAlgn="base" hangingPunct="1">
              <a:spcBef>
                <a:spcPct val="0"/>
              </a:spcBef>
              <a:spcAft>
                <a:spcPct val="0"/>
              </a:spcAft>
              <a:defRPr sz="3088" b="1">
                <a:solidFill>
                  <a:srgbClr val="0072C6"/>
                </a:solidFill>
                <a:latin typeface="Arial" panose="020B0604020202020204" pitchFamily="34" charset="0"/>
              </a:defRPr>
            </a:lvl4pPr>
            <a:lvl5pPr algn="l" defTabSz="371475" rtl="0" eaLnBrk="1" fontAlgn="base" hangingPunct="1">
              <a:spcBef>
                <a:spcPct val="0"/>
              </a:spcBef>
              <a:spcAft>
                <a:spcPct val="0"/>
              </a:spcAft>
              <a:defRPr sz="3088" b="1">
                <a:solidFill>
                  <a:srgbClr val="0072C6"/>
                </a:solidFill>
                <a:latin typeface="Arial" panose="020B0604020202020204" pitchFamily="34" charset="0"/>
              </a:defRPr>
            </a:lvl5pPr>
            <a:lvl6pPr marL="371475" algn="l" defTabSz="371475" rtl="0" eaLnBrk="1" fontAlgn="base" hangingPunct="1">
              <a:spcBef>
                <a:spcPct val="0"/>
              </a:spcBef>
              <a:spcAft>
                <a:spcPct val="0"/>
              </a:spcAft>
              <a:defRPr sz="3088" b="1">
                <a:solidFill>
                  <a:srgbClr val="0072C6"/>
                </a:solidFill>
                <a:latin typeface="Arial" panose="020B0604020202020204" pitchFamily="34" charset="0"/>
              </a:defRPr>
            </a:lvl6pPr>
            <a:lvl7pPr marL="742950" algn="l" defTabSz="371475" rtl="0" eaLnBrk="1" fontAlgn="base" hangingPunct="1">
              <a:spcBef>
                <a:spcPct val="0"/>
              </a:spcBef>
              <a:spcAft>
                <a:spcPct val="0"/>
              </a:spcAft>
              <a:defRPr sz="3088" b="1">
                <a:solidFill>
                  <a:srgbClr val="0072C6"/>
                </a:solidFill>
                <a:latin typeface="Arial" panose="020B0604020202020204" pitchFamily="34" charset="0"/>
              </a:defRPr>
            </a:lvl7pPr>
            <a:lvl8pPr marL="1114425" algn="l" defTabSz="371475" rtl="0" eaLnBrk="1" fontAlgn="base" hangingPunct="1">
              <a:spcBef>
                <a:spcPct val="0"/>
              </a:spcBef>
              <a:spcAft>
                <a:spcPct val="0"/>
              </a:spcAft>
              <a:defRPr sz="3088" b="1">
                <a:solidFill>
                  <a:srgbClr val="0072C6"/>
                </a:solidFill>
                <a:latin typeface="Arial" panose="020B0604020202020204" pitchFamily="34" charset="0"/>
              </a:defRPr>
            </a:lvl8pPr>
            <a:lvl9pPr marL="1485900" algn="l" defTabSz="371475" rtl="0" eaLnBrk="1" fontAlgn="base" hangingPunct="1">
              <a:spcBef>
                <a:spcPct val="0"/>
              </a:spcBef>
              <a:spcAft>
                <a:spcPct val="0"/>
              </a:spcAft>
              <a:defRPr sz="3088" b="1">
                <a:solidFill>
                  <a:srgbClr val="0072C6"/>
                </a:solidFill>
                <a:latin typeface="Arial" panose="020B0604020202020204" pitchFamily="34" charset="0"/>
              </a:defRPr>
            </a:lvl9pPr>
          </a:lstStyle>
          <a:p>
            <a:r>
              <a:rPr lang="en-GB" sz="2800">
                <a:solidFill>
                  <a:srgbClr val="005EB8"/>
                </a:solidFill>
              </a:rPr>
              <a:t>Organ Utilisation &amp; Decline Meetings</a:t>
            </a:r>
          </a:p>
        </p:txBody>
      </p:sp>
      <p:sp>
        <p:nvSpPr>
          <p:cNvPr id="3" name="Rectangle 2">
            <a:extLst>
              <a:ext uri="{FF2B5EF4-FFF2-40B4-BE49-F238E27FC236}">
                <a16:creationId xmlns:a16="http://schemas.microsoft.com/office/drawing/2014/main" id="{8AF90465-EB0C-A5F9-7991-0DEFB8662A3A}"/>
              </a:ext>
            </a:extLst>
          </p:cNvPr>
          <p:cNvSpPr/>
          <p:nvPr/>
        </p:nvSpPr>
        <p:spPr>
          <a:xfrm>
            <a:off x="288268" y="1216658"/>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sp>
        <p:nvSpPr>
          <p:cNvPr id="6" name="TextBox 5">
            <a:extLst>
              <a:ext uri="{FF2B5EF4-FFF2-40B4-BE49-F238E27FC236}">
                <a16:creationId xmlns:a16="http://schemas.microsoft.com/office/drawing/2014/main" id="{79BCCD1A-412A-B0A6-5F4A-5AE1DF9C6D67}"/>
              </a:ext>
            </a:extLst>
          </p:cNvPr>
          <p:cNvSpPr txBox="1"/>
          <p:nvPr/>
        </p:nvSpPr>
        <p:spPr>
          <a:xfrm>
            <a:off x="620856" y="1714818"/>
            <a:ext cx="9915525" cy="2813527"/>
          </a:xfrm>
          <a:prstGeom prst="rect">
            <a:avLst/>
          </a:prstGeom>
          <a:noFill/>
        </p:spPr>
        <p:txBody>
          <a:bodyPr wrap="square">
            <a:spAutoFit/>
          </a:bodyPr>
          <a:lstStyle/>
          <a:p>
            <a:pPr>
              <a:lnSpc>
                <a:spcPct val="115000"/>
              </a:lnSpc>
              <a:spcAft>
                <a:spcPts val="800"/>
              </a:spcAft>
            </a:pPr>
            <a:r>
              <a:rPr lang="en-GB" sz="1200" kern="100">
                <a:effectLst/>
                <a:latin typeface="+mj-lt"/>
                <a:ea typeface="Aptos" panose="020B0004020202020204" pitchFamily="34" charset="0"/>
                <a:cs typeface="Times New Roman" panose="02020603050405020304" pitchFamily="18" charset="0"/>
              </a:rPr>
              <a:t>One of the </a:t>
            </a:r>
            <a:r>
              <a:rPr lang="en-GB" sz="1200" kern="100">
                <a:effectLst/>
                <a:latin typeface="+mj-lt"/>
                <a:ea typeface="Aptos" panose="020B0004020202020204" pitchFamily="34" charset="0"/>
                <a:cs typeface="Times New Roman" panose="02020603050405020304" pitchFamily="18" charset="0"/>
                <a:hlinkClick r:id="rId2"/>
              </a:rPr>
              <a:t>Organ Utilisation </a:t>
            </a:r>
            <a:r>
              <a:rPr lang="en-GB" sz="1200" kern="100">
                <a:latin typeface="+mj-lt"/>
                <a:ea typeface="Aptos" panose="020B0004020202020204" pitchFamily="34" charset="0"/>
                <a:cs typeface="Times New Roman" panose="02020603050405020304" pitchFamily="18" charset="0"/>
                <a:hlinkClick r:id="rId2"/>
              </a:rPr>
              <a:t>Group report’s </a:t>
            </a:r>
            <a:r>
              <a:rPr lang="en-GB" sz="1200" kern="100">
                <a:latin typeface="+mj-lt"/>
                <a:ea typeface="Aptos" panose="020B0004020202020204" pitchFamily="34" charset="0"/>
                <a:cs typeface="Times New Roman" panose="02020603050405020304" pitchFamily="18" charset="0"/>
              </a:rPr>
              <a:t>key recommendations is:</a:t>
            </a:r>
          </a:p>
          <a:p>
            <a:pPr>
              <a:lnSpc>
                <a:spcPct val="115000"/>
              </a:lnSpc>
              <a:spcAft>
                <a:spcPts val="800"/>
              </a:spcAft>
            </a:pPr>
            <a:r>
              <a:rPr lang="en-GB" sz="1200" kern="100">
                <a:effectLst/>
                <a:latin typeface="+mj-lt"/>
                <a:ea typeface="Aptos" panose="020B0004020202020204" pitchFamily="34" charset="0"/>
                <a:cs typeface="Times New Roman" panose="02020603050405020304" pitchFamily="18" charset="0"/>
              </a:rPr>
              <a:t>Recommendation 3: </a:t>
            </a:r>
            <a:r>
              <a:rPr lang="en-GB" sz="1200" i="1" kern="100">
                <a:effectLst/>
                <a:latin typeface="+mj-lt"/>
                <a:ea typeface="Aptos" panose="020B0004020202020204" pitchFamily="34" charset="0"/>
                <a:cs typeface="Times New Roman" panose="02020603050405020304" pitchFamily="18" charset="0"/>
              </a:rPr>
              <a:t>Decline meetings in transplant units must be established as a mandatory requirement along with a nationally agreed profile and template</a:t>
            </a:r>
          </a:p>
          <a:p>
            <a:pPr>
              <a:lnSpc>
                <a:spcPct val="115000"/>
              </a:lnSpc>
              <a:spcAft>
                <a:spcPts val="800"/>
              </a:spcAft>
            </a:pPr>
            <a:r>
              <a:rPr lang="en-GB" sz="1200" kern="100">
                <a:latin typeface="+mj-lt"/>
                <a:ea typeface="Aptos" panose="020B0004020202020204" pitchFamily="34" charset="0"/>
                <a:cs typeface="Times New Roman" panose="02020603050405020304" pitchFamily="18" charset="0"/>
              </a:rPr>
              <a:t>All CLUs are expected to ensure that regular organ decline meetings take place within their local centres. </a:t>
            </a:r>
            <a:r>
              <a:rPr lang="en-GB" sz="1200" kern="100">
                <a:effectLst/>
                <a:latin typeface="+mj-lt"/>
                <a:ea typeface="Aptos" panose="020B0004020202020204" pitchFamily="34" charset="0"/>
                <a:cs typeface="Times New Roman" panose="02020603050405020304" pitchFamily="18" charset="0"/>
              </a:rPr>
              <a:t>The national standardised framework for these meetings can be found on the OUDT webpage </a:t>
            </a:r>
            <a:r>
              <a:rPr lang="en-GB" sz="1200" kern="100">
                <a:solidFill>
                  <a:srgbClr val="FF0000"/>
                </a:solidFill>
                <a:effectLst/>
                <a:latin typeface="+mj-lt"/>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here</a:t>
            </a:r>
            <a:r>
              <a:rPr lang="en-GB" sz="1200" kern="100">
                <a:solidFill>
                  <a:srgbClr val="FF0000"/>
                </a:solidFill>
                <a:effectLst/>
                <a:latin typeface="+mj-lt"/>
                <a:ea typeface="Aptos" panose="020B0004020202020204" pitchFamily="34" charset="0"/>
                <a:cs typeface="Times New Roman" panose="02020603050405020304" pitchFamily="18" charset="0"/>
              </a:rPr>
              <a:t> [direct link to be added once uploaded].</a:t>
            </a:r>
            <a:r>
              <a:rPr lang="en-GB" sz="1200" kern="100">
                <a:effectLst/>
                <a:latin typeface="+mj-lt"/>
                <a:ea typeface="Aptos" panose="020B0004020202020204" pitchFamily="34" charset="0"/>
                <a:cs typeface="Times New Roman" panose="02020603050405020304" pitchFamily="18" charset="0"/>
              </a:rPr>
              <a:t> The framework covers all CLU organ groups (heart, lung, liver, kidney and pancreas</a:t>
            </a:r>
            <a:r>
              <a:rPr lang="en-GB" sz="1200" kern="100">
                <a:latin typeface="+mj-lt"/>
                <a:ea typeface="Aptos" panose="020B0004020202020204" pitchFamily="34" charset="0"/>
                <a:cs typeface="Times New Roman" panose="02020603050405020304" pitchFamily="18" charset="0"/>
              </a:rPr>
              <a:t>) and was developed by the CLU community, through a robust consultation process.</a:t>
            </a:r>
          </a:p>
          <a:p>
            <a:pPr>
              <a:lnSpc>
                <a:spcPct val="115000"/>
              </a:lnSpc>
              <a:spcAft>
                <a:spcPts val="800"/>
              </a:spcAft>
            </a:pPr>
            <a:endParaRPr lang="en-GB" sz="1200" kern="100">
              <a:latin typeface="+mj-lt"/>
              <a:ea typeface="Aptos" panose="020B0004020202020204" pitchFamily="34" charset="0"/>
              <a:cs typeface="Times New Roman" panose="02020603050405020304" pitchFamily="18" charset="0"/>
            </a:endParaRPr>
          </a:p>
          <a:p>
            <a:pPr>
              <a:lnSpc>
                <a:spcPct val="115000"/>
              </a:lnSpc>
              <a:spcAft>
                <a:spcPts val="800"/>
              </a:spcAft>
            </a:pPr>
            <a:r>
              <a:rPr lang="en-GB" sz="1200" kern="100">
                <a:latin typeface="+mj-lt"/>
                <a:ea typeface="Aptos" panose="020B0004020202020204" pitchFamily="34" charset="0"/>
                <a:cs typeface="Times New Roman" panose="02020603050405020304" pitchFamily="18" charset="0"/>
              </a:rPr>
              <a:t>The standardised framework provides recommendations along the following themes:</a:t>
            </a:r>
          </a:p>
          <a:p>
            <a:pPr>
              <a:lnSpc>
                <a:spcPct val="115000"/>
              </a:lnSpc>
              <a:spcAft>
                <a:spcPts val="800"/>
              </a:spcAft>
            </a:pPr>
            <a:endParaRPr lang="en-GB" sz="1200" kern="100">
              <a:latin typeface="+mj-lt"/>
              <a:ea typeface="Aptos" panose="020B0004020202020204" pitchFamily="34" charset="0"/>
              <a:cs typeface="Times New Roman" panose="02020603050405020304" pitchFamily="18" charset="0"/>
            </a:endParaRPr>
          </a:p>
          <a:p>
            <a:pPr>
              <a:lnSpc>
                <a:spcPct val="115000"/>
              </a:lnSpc>
              <a:spcAft>
                <a:spcPts val="800"/>
              </a:spcAft>
            </a:pPr>
            <a:endParaRPr lang="en-GB" sz="1200" kern="100">
              <a:effectLst/>
              <a:latin typeface="+mj-lt"/>
              <a:ea typeface="Aptos" panose="020B0004020202020204" pitchFamily="34" charset="0"/>
              <a:cs typeface="Times New Roman" panose="02020603050405020304" pitchFamily="18" charset="0"/>
            </a:endParaRPr>
          </a:p>
        </p:txBody>
      </p:sp>
      <p:graphicFrame>
        <p:nvGraphicFramePr>
          <p:cNvPr id="7" name="Diagram 6">
            <a:extLst>
              <a:ext uri="{FF2B5EF4-FFF2-40B4-BE49-F238E27FC236}">
                <a16:creationId xmlns:a16="http://schemas.microsoft.com/office/drawing/2014/main" id="{763A255A-A010-8C2A-B99E-7D4FA4C6A875}"/>
              </a:ext>
            </a:extLst>
          </p:cNvPr>
          <p:cNvGraphicFramePr/>
          <p:nvPr>
            <p:extLst>
              <p:ext uri="{D42A27DB-BD31-4B8C-83A1-F6EECF244321}">
                <p14:modId xmlns:p14="http://schemas.microsoft.com/office/powerpoint/2010/main" val="1495679452"/>
              </p:ext>
            </p:extLst>
          </p:nvPr>
        </p:nvGraphicFramePr>
        <p:xfrm>
          <a:off x="195369" y="3532165"/>
          <a:ext cx="11245022" cy="1992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27927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534EC-6B64-11E7-AB8D-FBC1B68B108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9045355-4AD4-6A84-D021-211557593B70}"/>
              </a:ext>
            </a:extLst>
          </p:cNvPr>
          <p:cNvSpPr txBox="1"/>
          <p:nvPr/>
        </p:nvSpPr>
        <p:spPr>
          <a:xfrm>
            <a:off x="127635" y="175664"/>
            <a:ext cx="1996059" cy="400110"/>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GB" sz="2000" b="1">
                <a:solidFill>
                  <a:srgbClr val="005EB8"/>
                </a:solidFill>
                <a:latin typeface="+mj-lt"/>
              </a:rPr>
              <a:t>CLU Core Role</a:t>
            </a:r>
            <a:endParaRPr kumimoji="0" lang="en-GB" sz="2000" b="1" i="0" u="none" strike="noStrike" kern="1200" cap="none" spc="0" normalizeH="0" baseline="0" noProof="0">
              <a:ln>
                <a:noFill/>
              </a:ln>
              <a:solidFill>
                <a:srgbClr val="005EB8"/>
              </a:solidFill>
              <a:effectLst/>
              <a:uLnTx/>
              <a:uFillTx/>
              <a:latin typeface="+mj-lt"/>
              <a:ea typeface="+mn-ea"/>
              <a:cs typeface="+mn-cs"/>
            </a:endParaRPr>
          </a:p>
        </p:txBody>
      </p:sp>
      <p:sp>
        <p:nvSpPr>
          <p:cNvPr id="2" name="Title 1">
            <a:extLst>
              <a:ext uri="{FF2B5EF4-FFF2-40B4-BE49-F238E27FC236}">
                <a16:creationId xmlns:a16="http://schemas.microsoft.com/office/drawing/2014/main" id="{25E66614-4921-327B-95D8-4A5AA9657D3D}"/>
              </a:ext>
            </a:extLst>
          </p:cNvPr>
          <p:cNvSpPr txBox="1">
            <a:spLocks/>
          </p:cNvSpPr>
          <p:nvPr/>
        </p:nvSpPr>
        <p:spPr bwMode="auto">
          <a:xfrm>
            <a:off x="288268" y="713591"/>
            <a:ext cx="10663131" cy="7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371475" rtl="0" eaLnBrk="1" fontAlgn="base" hangingPunct="1">
              <a:spcBef>
                <a:spcPct val="0"/>
              </a:spcBef>
              <a:spcAft>
                <a:spcPct val="0"/>
              </a:spcAft>
              <a:defRPr sz="3088" b="1" kern="1200">
                <a:solidFill>
                  <a:srgbClr val="0072C6"/>
                </a:solidFill>
                <a:latin typeface="Arial" panose="020B0604020202020204" pitchFamily="34" charset="0"/>
                <a:ea typeface="+mj-ea"/>
                <a:cs typeface="Arial" panose="020B0604020202020204" pitchFamily="34" charset="0"/>
              </a:defRPr>
            </a:lvl1pPr>
            <a:lvl2pPr algn="l" defTabSz="371475" rtl="0" eaLnBrk="1" fontAlgn="base" hangingPunct="1">
              <a:spcBef>
                <a:spcPct val="0"/>
              </a:spcBef>
              <a:spcAft>
                <a:spcPct val="0"/>
              </a:spcAft>
              <a:defRPr sz="3088" b="1">
                <a:solidFill>
                  <a:srgbClr val="0072C6"/>
                </a:solidFill>
                <a:latin typeface="Arial" panose="020B0604020202020204" pitchFamily="34" charset="0"/>
              </a:defRPr>
            </a:lvl2pPr>
            <a:lvl3pPr algn="l" defTabSz="371475" rtl="0" eaLnBrk="1" fontAlgn="base" hangingPunct="1">
              <a:spcBef>
                <a:spcPct val="0"/>
              </a:spcBef>
              <a:spcAft>
                <a:spcPct val="0"/>
              </a:spcAft>
              <a:defRPr sz="3088" b="1">
                <a:solidFill>
                  <a:srgbClr val="0072C6"/>
                </a:solidFill>
                <a:latin typeface="Arial" panose="020B0604020202020204" pitchFamily="34" charset="0"/>
              </a:defRPr>
            </a:lvl3pPr>
            <a:lvl4pPr algn="l" defTabSz="371475" rtl="0" eaLnBrk="1" fontAlgn="base" hangingPunct="1">
              <a:spcBef>
                <a:spcPct val="0"/>
              </a:spcBef>
              <a:spcAft>
                <a:spcPct val="0"/>
              </a:spcAft>
              <a:defRPr sz="3088" b="1">
                <a:solidFill>
                  <a:srgbClr val="0072C6"/>
                </a:solidFill>
                <a:latin typeface="Arial" panose="020B0604020202020204" pitchFamily="34" charset="0"/>
              </a:defRPr>
            </a:lvl4pPr>
            <a:lvl5pPr algn="l" defTabSz="371475" rtl="0" eaLnBrk="1" fontAlgn="base" hangingPunct="1">
              <a:spcBef>
                <a:spcPct val="0"/>
              </a:spcBef>
              <a:spcAft>
                <a:spcPct val="0"/>
              </a:spcAft>
              <a:defRPr sz="3088" b="1">
                <a:solidFill>
                  <a:srgbClr val="0072C6"/>
                </a:solidFill>
                <a:latin typeface="Arial" panose="020B0604020202020204" pitchFamily="34" charset="0"/>
              </a:defRPr>
            </a:lvl5pPr>
            <a:lvl6pPr marL="371475" algn="l" defTabSz="371475" rtl="0" eaLnBrk="1" fontAlgn="base" hangingPunct="1">
              <a:spcBef>
                <a:spcPct val="0"/>
              </a:spcBef>
              <a:spcAft>
                <a:spcPct val="0"/>
              </a:spcAft>
              <a:defRPr sz="3088" b="1">
                <a:solidFill>
                  <a:srgbClr val="0072C6"/>
                </a:solidFill>
                <a:latin typeface="Arial" panose="020B0604020202020204" pitchFamily="34" charset="0"/>
              </a:defRPr>
            </a:lvl6pPr>
            <a:lvl7pPr marL="742950" algn="l" defTabSz="371475" rtl="0" eaLnBrk="1" fontAlgn="base" hangingPunct="1">
              <a:spcBef>
                <a:spcPct val="0"/>
              </a:spcBef>
              <a:spcAft>
                <a:spcPct val="0"/>
              </a:spcAft>
              <a:defRPr sz="3088" b="1">
                <a:solidFill>
                  <a:srgbClr val="0072C6"/>
                </a:solidFill>
                <a:latin typeface="Arial" panose="020B0604020202020204" pitchFamily="34" charset="0"/>
              </a:defRPr>
            </a:lvl7pPr>
            <a:lvl8pPr marL="1114425" algn="l" defTabSz="371475" rtl="0" eaLnBrk="1" fontAlgn="base" hangingPunct="1">
              <a:spcBef>
                <a:spcPct val="0"/>
              </a:spcBef>
              <a:spcAft>
                <a:spcPct val="0"/>
              </a:spcAft>
              <a:defRPr sz="3088" b="1">
                <a:solidFill>
                  <a:srgbClr val="0072C6"/>
                </a:solidFill>
                <a:latin typeface="Arial" panose="020B0604020202020204" pitchFamily="34" charset="0"/>
              </a:defRPr>
            </a:lvl8pPr>
            <a:lvl9pPr marL="1485900" algn="l" defTabSz="371475" rtl="0" eaLnBrk="1" fontAlgn="base" hangingPunct="1">
              <a:spcBef>
                <a:spcPct val="0"/>
              </a:spcBef>
              <a:spcAft>
                <a:spcPct val="0"/>
              </a:spcAft>
              <a:defRPr sz="3088" b="1">
                <a:solidFill>
                  <a:srgbClr val="0072C6"/>
                </a:solidFill>
                <a:latin typeface="Arial" panose="020B0604020202020204" pitchFamily="34" charset="0"/>
              </a:defRPr>
            </a:lvl9pPr>
          </a:lstStyle>
          <a:p>
            <a:r>
              <a:rPr lang="en-GB" sz="2800">
                <a:solidFill>
                  <a:srgbClr val="005EB8"/>
                </a:solidFill>
              </a:rPr>
              <a:t>Organ Utilisation Strategies and Local Improvement Projects</a:t>
            </a:r>
          </a:p>
        </p:txBody>
      </p:sp>
      <p:sp>
        <p:nvSpPr>
          <p:cNvPr id="3" name="Rectangle 2">
            <a:extLst>
              <a:ext uri="{FF2B5EF4-FFF2-40B4-BE49-F238E27FC236}">
                <a16:creationId xmlns:a16="http://schemas.microsoft.com/office/drawing/2014/main" id="{AC47002A-0F93-70AD-2ABB-C4E9FC85BCB2}"/>
              </a:ext>
            </a:extLst>
          </p:cNvPr>
          <p:cNvSpPr/>
          <p:nvPr/>
        </p:nvSpPr>
        <p:spPr>
          <a:xfrm>
            <a:off x="288268" y="1216658"/>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sp>
        <p:nvSpPr>
          <p:cNvPr id="4" name="TextBox 3">
            <a:extLst>
              <a:ext uri="{FF2B5EF4-FFF2-40B4-BE49-F238E27FC236}">
                <a16:creationId xmlns:a16="http://schemas.microsoft.com/office/drawing/2014/main" id="{6F632F89-7B88-13F0-2343-6205805CAC0A}"/>
              </a:ext>
            </a:extLst>
          </p:cNvPr>
          <p:cNvSpPr txBox="1"/>
          <p:nvPr/>
        </p:nvSpPr>
        <p:spPr>
          <a:xfrm>
            <a:off x="838510" y="1566961"/>
            <a:ext cx="10514981" cy="1200329"/>
          </a:xfrm>
          <a:prstGeom prst="rect">
            <a:avLst/>
          </a:prstGeom>
          <a:noFill/>
        </p:spPr>
        <p:txBody>
          <a:bodyPr wrap="square" rtlCol="0">
            <a:spAutoFit/>
          </a:bodyPr>
          <a:lstStyle/>
          <a:p>
            <a:r>
              <a:rPr lang="en-GB"/>
              <a:t>All CLUs are expected to lead, and contribute to, improvements in organ utilisation within their local unit, engaging the wider MDT to help realise sustained change.</a:t>
            </a:r>
          </a:p>
          <a:p>
            <a:endParaRPr lang="en-GB"/>
          </a:p>
          <a:p>
            <a:endParaRPr lang="en-GB"/>
          </a:p>
        </p:txBody>
      </p:sp>
      <p:grpSp>
        <p:nvGrpSpPr>
          <p:cNvPr id="8" name="Group 7">
            <a:extLst>
              <a:ext uri="{FF2B5EF4-FFF2-40B4-BE49-F238E27FC236}">
                <a16:creationId xmlns:a16="http://schemas.microsoft.com/office/drawing/2014/main" id="{5451BE33-3500-BBD1-05C7-162B92AF071D}"/>
              </a:ext>
            </a:extLst>
          </p:cNvPr>
          <p:cNvGrpSpPr/>
          <p:nvPr/>
        </p:nvGrpSpPr>
        <p:grpSpPr>
          <a:xfrm>
            <a:off x="1732727" y="2400300"/>
            <a:ext cx="8726547" cy="4011872"/>
            <a:chOff x="1387270" y="2618511"/>
            <a:chExt cx="8726547" cy="4011872"/>
          </a:xfrm>
        </p:grpSpPr>
        <p:sp>
          <p:nvSpPr>
            <p:cNvPr id="6" name="Rectangle 5">
              <a:extLst>
                <a:ext uri="{FF2B5EF4-FFF2-40B4-BE49-F238E27FC236}">
                  <a16:creationId xmlns:a16="http://schemas.microsoft.com/office/drawing/2014/main" id="{6644AE80-9259-6646-C3CA-F26B12BB5D84}"/>
                </a:ext>
              </a:extLst>
            </p:cNvPr>
            <p:cNvSpPr/>
            <p:nvPr/>
          </p:nvSpPr>
          <p:spPr>
            <a:xfrm>
              <a:off x="1387270" y="2618511"/>
              <a:ext cx="4232563" cy="401187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GB" b="1"/>
                <a:t>Organ Utilisation Strategies</a:t>
              </a:r>
            </a:p>
            <a:p>
              <a:pPr algn="ctr"/>
              <a:endParaRPr lang="en-GB"/>
            </a:p>
            <a:p>
              <a:pPr algn="ctr"/>
              <a:r>
                <a:rPr lang="en-GB"/>
                <a:t>CLUs should expect to be involved in the development of a local Trust-wide Organ Utilisation strategy (key Trust Engagement OUG recommendation). This should comprise working with an Executive Sponsor and should seek to address local barriers and improvement opportunities.</a:t>
              </a:r>
            </a:p>
          </p:txBody>
        </p:sp>
        <p:sp>
          <p:nvSpPr>
            <p:cNvPr id="7" name="Rectangle 6">
              <a:extLst>
                <a:ext uri="{FF2B5EF4-FFF2-40B4-BE49-F238E27FC236}">
                  <a16:creationId xmlns:a16="http://schemas.microsoft.com/office/drawing/2014/main" id="{0EFEBF90-C506-E3C5-ABE8-12A5FD975E0E}"/>
                </a:ext>
              </a:extLst>
            </p:cNvPr>
            <p:cNvSpPr/>
            <p:nvPr/>
          </p:nvSpPr>
          <p:spPr>
            <a:xfrm>
              <a:off x="5881254" y="2618511"/>
              <a:ext cx="4232563" cy="4011872"/>
            </a:xfrm>
            <a:prstGeom prst="rect">
              <a:avLst/>
            </a:prstGeom>
            <a:solidFill>
              <a:srgbClr val="1C79BC"/>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GB" b="1"/>
                <a:t>Local Improvement Projects</a:t>
              </a:r>
            </a:p>
            <a:p>
              <a:pPr algn="ctr"/>
              <a:endParaRPr lang="en-GB"/>
            </a:p>
            <a:p>
              <a:pPr algn="ctr"/>
              <a:r>
                <a:rPr lang="en-GB"/>
                <a:t>CLUs are encouraged to pursue OU improvement opportunities, and/or initiate projects to support delivery of OU strategy.</a:t>
              </a:r>
            </a:p>
            <a:p>
              <a:pPr algn="ctr"/>
              <a:endParaRPr lang="en-GB"/>
            </a:p>
            <a:p>
              <a:pPr algn="ctr"/>
              <a:r>
                <a:rPr lang="en-GB"/>
                <a:t>These individual projects should be registered with OUDT, and updates should be provided by Local CLUs during CLU Community Calls.</a:t>
              </a:r>
            </a:p>
            <a:p>
              <a:pPr algn="ctr"/>
              <a:endParaRPr lang="en-GB"/>
            </a:p>
            <a:p>
              <a:pPr algn="ctr"/>
              <a:r>
                <a:rPr lang="en-GB"/>
                <a:t>An example of the project registration form is in Appendix 1, slide 19.</a:t>
              </a:r>
            </a:p>
          </p:txBody>
        </p:sp>
      </p:grpSp>
    </p:spTree>
    <p:extLst>
      <p:ext uri="{BB962C8B-B14F-4D97-AF65-F5344CB8AC3E}">
        <p14:creationId xmlns:p14="http://schemas.microsoft.com/office/powerpoint/2010/main" val="3727622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BF73D-D52F-D106-179D-79A6880D4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63086B-961C-331E-8C51-82DA69F98510}"/>
              </a:ext>
            </a:extLst>
          </p:cNvPr>
          <p:cNvSpPr txBox="1">
            <a:spLocks/>
          </p:cNvSpPr>
          <p:nvPr/>
        </p:nvSpPr>
        <p:spPr>
          <a:xfrm>
            <a:off x="149937" y="314326"/>
            <a:ext cx="9304866" cy="715553"/>
          </a:xfrm>
          <a:prstGeom prst="rect">
            <a:avLst/>
          </a:prstGeom>
        </p:spPr>
        <p:txBody>
          <a:bodyPr/>
          <a:lstStyle>
            <a:lvl1pPr algn="l" defTabSz="371475" rtl="0" eaLnBrk="1" fontAlgn="base" hangingPunct="1">
              <a:spcBef>
                <a:spcPct val="0"/>
              </a:spcBef>
              <a:spcAft>
                <a:spcPct val="0"/>
              </a:spcAft>
              <a:defRPr sz="3088" b="1" kern="1200">
                <a:solidFill>
                  <a:srgbClr val="0072C6"/>
                </a:solidFill>
                <a:latin typeface="+mj-lt"/>
                <a:ea typeface="+mj-ea"/>
                <a:cs typeface="+mj-cs"/>
              </a:defRPr>
            </a:lvl1pPr>
            <a:lvl2pPr algn="l" defTabSz="371475" rtl="0" eaLnBrk="1" fontAlgn="base" hangingPunct="1">
              <a:spcBef>
                <a:spcPct val="0"/>
              </a:spcBef>
              <a:spcAft>
                <a:spcPct val="0"/>
              </a:spcAft>
              <a:defRPr sz="3088" b="1">
                <a:solidFill>
                  <a:srgbClr val="0072C6"/>
                </a:solidFill>
                <a:latin typeface="Arial" panose="020B0604020202020204" pitchFamily="34" charset="0"/>
              </a:defRPr>
            </a:lvl2pPr>
            <a:lvl3pPr algn="l" defTabSz="371475" rtl="0" eaLnBrk="1" fontAlgn="base" hangingPunct="1">
              <a:spcBef>
                <a:spcPct val="0"/>
              </a:spcBef>
              <a:spcAft>
                <a:spcPct val="0"/>
              </a:spcAft>
              <a:defRPr sz="3088" b="1">
                <a:solidFill>
                  <a:srgbClr val="0072C6"/>
                </a:solidFill>
                <a:latin typeface="Arial" panose="020B0604020202020204" pitchFamily="34" charset="0"/>
              </a:defRPr>
            </a:lvl3pPr>
            <a:lvl4pPr algn="l" defTabSz="371475" rtl="0" eaLnBrk="1" fontAlgn="base" hangingPunct="1">
              <a:spcBef>
                <a:spcPct val="0"/>
              </a:spcBef>
              <a:spcAft>
                <a:spcPct val="0"/>
              </a:spcAft>
              <a:defRPr sz="3088" b="1">
                <a:solidFill>
                  <a:srgbClr val="0072C6"/>
                </a:solidFill>
                <a:latin typeface="Arial" panose="020B0604020202020204" pitchFamily="34" charset="0"/>
              </a:defRPr>
            </a:lvl4pPr>
            <a:lvl5pPr algn="l" defTabSz="371475" rtl="0" eaLnBrk="1" fontAlgn="base" hangingPunct="1">
              <a:spcBef>
                <a:spcPct val="0"/>
              </a:spcBef>
              <a:spcAft>
                <a:spcPct val="0"/>
              </a:spcAft>
              <a:defRPr sz="3088" b="1">
                <a:solidFill>
                  <a:srgbClr val="0072C6"/>
                </a:solidFill>
                <a:latin typeface="Arial" panose="020B0604020202020204" pitchFamily="34" charset="0"/>
              </a:defRPr>
            </a:lvl5pPr>
            <a:lvl6pPr marL="371475" algn="l" defTabSz="371475" rtl="0" eaLnBrk="1" fontAlgn="base" hangingPunct="1">
              <a:spcBef>
                <a:spcPct val="0"/>
              </a:spcBef>
              <a:spcAft>
                <a:spcPct val="0"/>
              </a:spcAft>
              <a:defRPr sz="3088" b="1">
                <a:solidFill>
                  <a:srgbClr val="0072C6"/>
                </a:solidFill>
                <a:latin typeface="Arial" panose="020B0604020202020204" pitchFamily="34" charset="0"/>
              </a:defRPr>
            </a:lvl6pPr>
            <a:lvl7pPr marL="742950" algn="l" defTabSz="371475" rtl="0" eaLnBrk="1" fontAlgn="base" hangingPunct="1">
              <a:spcBef>
                <a:spcPct val="0"/>
              </a:spcBef>
              <a:spcAft>
                <a:spcPct val="0"/>
              </a:spcAft>
              <a:defRPr sz="3088" b="1">
                <a:solidFill>
                  <a:srgbClr val="0072C6"/>
                </a:solidFill>
                <a:latin typeface="Arial" panose="020B0604020202020204" pitchFamily="34" charset="0"/>
              </a:defRPr>
            </a:lvl7pPr>
            <a:lvl8pPr marL="1114425" algn="l" defTabSz="371475" rtl="0" eaLnBrk="1" fontAlgn="base" hangingPunct="1">
              <a:spcBef>
                <a:spcPct val="0"/>
              </a:spcBef>
              <a:spcAft>
                <a:spcPct val="0"/>
              </a:spcAft>
              <a:defRPr sz="3088" b="1">
                <a:solidFill>
                  <a:srgbClr val="0072C6"/>
                </a:solidFill>
                <a:latin typeface="Arial" panose="020B0604020202020204" pitchFamily="34" charset="0"/>
              </a:defRPr>
            </a:lvl8pPr>
            <a:lvl9pPr marL="1485900" algn="l" defTabSz="371475" rtl="0" eaLnBrk="1" fontAlgn="base" hangingPunct="1">
              <a:spcBef>
                <a:spcPct val="0"/>
              </a:spcBef>
              <a:spcAft>
                <a:spcPct val="0"/>
              </a:spcAft>
              <a:defRPr sz="3088" b="1">
                <a:solidFill>
                  <a:srgbClr val="0072C6"/>
                </a:solidFill>
                <a:latin typeface="Arial" panose="020B0604020202020204" pitchFamily="34" charset="0"/>
              </a:defRPr>
            </a:lvl9pPr>
          </a:lstStyle>
          <a:p>
            <a:r>
              <a:rPr lang="en-GB">
                <a:solidFill>
                  <a:srgbClr val="005EB8"/>
                </a:solidFill>
              </a:rPr>
              <a:t>Education Opportunities</a:t>
            </a:r>
          </a:p>
        </p:txBody>
      </p:sp>
      <p:sp>
        <p:nvSpPr>
          <p:cNvPr id="3" name="Rectangle 2">
            <a:extLst>
              <a:ext uri="{FF2B5EF4-FFF2-40B4-BE49-F238E27FC236}">
                <a16:creationId xmlns:a16="http://schemas.microsoft.com/office/drawing/2014/main" id="{371E06CD-7560-9F3E-DF74-475E1BECE1B9}"/>
              </a:ext>
            </a:extLst>
          </p:cNvPr>
          <p:cNvSpPr/>
          <p:nvPr/>
        </p:nvSpPr>
        <p:spPr>
          <a:xfrm>
            <a:off x="310961" y="1310803"/>
            <a:ext cx="11212014" cy="4575054"/>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t"/>
          <a:lstStyle/>
          <a:p>
            <a:pPr>
              <a:lnSpc>
                <a:spcPct val="150000"/>
              </a:lnSpc>
              <a:defRPr/>
            </a:pPr>
            <a:r>
              <a:rPr kumimoji="0" lang="en-GB" sz="1200" b="0" i="0" u="none" strike="noStrike" kern="1200" cap="none" spc="0" normalizeH="0" baseline="0" noProof="0">
                <a:ln>
                  <a:noFill/>
                </a:ln>
                <a:effectLst/>
                <a:uLnTx/>
                <a:uFillTx/>
                <a:latin typeface="Arial"/>
                <a:ea typeface="+mn-ea"/>
                <a:cs typeface="+mn-cs"/>
              </a:rPr>
              <a:t>We strive to provide education to CLUs and other transplant-focused healthcare professionals, to support improvements in organ utilisation. This is an evolving area of work for OUDT, but current examples include:</a:t>
            </a:r>
          </a:p>
          <a:p>
            <a:pPr>
              <a:lnSpc>
                <a:spcPct val="150000"/>
              </a:lnSpc>
              <a:defRPr/>
            </a:pPr>
            <a:endParaRPr kumimoji="0" lang="en-GB" sz="1200" b="0" i="0" u="none" strike="noStrike" kern="1200" cap="none" spc="0" normalizeH="0" baseline="0" noProof="0">
              <a:ln>
                <a:noFill/>
              </a:ln>
              <a:effectLst/>
              <a:uLnTx/>
              <a:uFillTx/>
              <a:latin typeface="Arial"/>
              <a:ea typeface="+mn-ea"/>
              <a:cs typeface="+mn-cs"/>
            </a:endParaRPr>
          </a:p>
          <a:p>
            <a:pPr marL="285750" indent="-285750">
              <a:lnSpc>
                <a:spcPct val="150000"/>
              </a:lnSpc>
              <a:buFont typeface="Arial" panose="020B0604020202020204" pitchFamily="34" charset="0"/>
              <a:buChar char="•"/>
              <a:defRPr/>
            </a:pPr>
            <a:r>
              <a:rPr lang="fr-FR" sz="1200" b="1">
                <a:latin typeface="Arial"/>
              </a:rPr>
              <a:t>National Organ Utilisation </a:t>
            </a:r>
            <a:r>
              <a:rPr lang="en-GB" sz="1200" b="1">
                <a:latin typeface="Arial"/>
              </a:rPr>
              <a:t>Conference</a:t>
            </a:r>
            <a:r>
              <a:rPr lang="fr-FR" sz="1200" b="1">
                <a:latin typeface="Arial"/>
              </a:rPr>
              <a:t> (NOUC): </a:t>
            </a:r>
            <a:r>
              <a:rPr lang="fr-FR" sz="1200">
                <a:latin typeface="Arial"/>
              </a:rPr>
              <a:t>An </a:t>
            </a:r>
            <a:r>
              <a:rPr lang="en-GB" sz="1200">
                <a:latin typeface="Arial"/>
              </a:rPr>
              <a:t>annual</a:t>
            </a:r>
            <a:r>
              <a:rPr lang="fr-FR" sz="1200">
                <a:latin typeface="Arial"/>
              </a:rPr>
              <a:t> one-</a:t>
            </a:r>
            <a:r>
              <a:rPr lang="fr-FR" sz="1200" err="1">
                <a:latin typeface="Arial"/>
              </a:rPr>
              <a:t>day</a:t>
            </a:r>
            <a:r>
              <a:rPr lang="fr-FR" sz="1200">
                <a:latin typeface="Arial"/>
              </a:rPr>
              <a:t> </a:t>
            </a:r>
            <a:r>
              <a:rPr lang="fr-FR" sz="1200" err="1">
                <a:latin typeface="Arial"/>
              </a:rPr>
              <a:t>event</a:t>
            </a:r>
            <a:r>
              <a:rPr lang="fr-FR" sz="1200">
                <a:latin typeface="Arial"/>
              </a:rPr>
              <a:t> </a:t>
            </a:r>
            <a:r>
              <a:rPr lang="fr-FR" sz="1200" err="1">
                <a:latin typeface="Arial"/>
              </a:rPr>
              <a:t>bringing</a:t>
            </a:r>
            <a:r>
              <a:rPr lang="fr-FR" sz="1200">
                <a:latin typeface="Arial"/>
              </a:rPr>
              <a:t> </a:t>
            </a:r>
            <a:r>
              <a:rPr lang="fr-FR" sz="1200" err="1">
                <a:latin typeface="Arial"/>
              </a:rPr>
              <a:t>together</a:t>
            </a:r>
            <a:r>
              <a:rPr lang="fr-FR" sz="1200">
                <a:latin typeface="Arial"/>
              </a:rPr>
              <a:t> the transplantation </a:t>
            </a:r>
            <a:r>
              <a:rPr lang="fr-FR" sz="1200" err="1">
                <a:latin typeface="Arial"/>
              </a:rPr>
              <a:t>community</a:t>
            </a:r>
            <a:r>
              <a:rPr lang="fr-FR" sz="1200">
                <a:latin typeface="Arial"/>
              </a:rPr>
              <a:t>, as </a:t>
            </a:r>
            <a:r>
              <a:rPr lang="fr-FR" sz="1200" err="1">
                <a:latin typeface="Arial"/>
              </a:rPr>
              <a:t>well</a:t>
            </a:r>
            <a:r>
              <a:rPr lang="fr-FR" sz="1200">
                <a:latin typeface="Arial"/>
              </a:rPr>
              <a:t> as </a:t>
            </a:r>
            <a:r>
              <a:rPr lang="fr-FR" sz="1200" err="1">
                <a:latin typeface="Arial"/>
              </a:rPr>
              <a:t>organ</a:t>
            </a:r>
            <a:r>
              <a:rPr lang="fr-FR" sz="1200">
                <a:latin typeface="Arial"/>
              </a:rPr>
              <a:t> donation and </a:t>
            </a:r>
            <a:r>
              <a:rPr lang="fr-FR" sz="1200" err="1">
                <a:latin typeface="Arial"/>
              </a:rPr>
              <a:t>retrieval</a:t>
            </a:r>
            <a:r>
              <a:rPr lang="fr-FR" sz="1200">
                <a:latin typeface="Arial"/>
              </a:rPr>
              <a:t> </a:t>
            </a:r>
            <a:r>
              <a:rPr lang="fr-FR" sz="1200" err="1">
                <a:latin typeface="Arial"/>
              </a:rPr>
              <a:t>colleagues</a:t>
            </a:r>
            <a:r>
              <a:rPr lang="fr-FR" sz="1200">
                <a:latin typeface="Arial"/>
              </a:rPr>
              <a:t>. This </a:t>
            </a:r>
            <a:r>
              <a:rPr lang="fr-FR" sz="1200" err="1">
                <a:latin typeface="Arial"/>
              </a:rPr>
              <a:t>event</a:t>
            </a:r>
            <a:r>
              <a:rPr lang="fr-FR" sz="1200">
                <a:latin typeface="Arial"/>
              </a:rPr>
              <a:t> </a:t>
            </a:r>
            <a:r>
              <a:rPr lang="fr-FR" sz="1200" err="1">
                <a:latin typeface="Arial"/>
              </a:rPr>
              <a:t>is</a:t>
            </a:r>
            <a:r>
              <a:rPr lang="fr-FR" sz="1200">
                <a:latin typeface="Arial"/>
              </a:rPr>
              <a:t> </a:t>
            </a:r>
            <a:r>
              <a:rPr kumimoji="0" lang="en-GB" sz="1200" b="0" i="0" u="none" strike="noStrike" kern="1200" cap="none" spc="0" normalizeH="0" baseline="0" noProof="0">
                <a:ln>
                  <a:noFill/>
                </a:ln>
                <a:effectLst/>
                <a:uLnTx/>
                <a:uFillTx/>
                <a:latin typeface="Arial"/>
                <a:ea typeface="+mn-ea"/>
                <a:cs typeface="+mn-cs"/>
              </a:rPr>
              <a:t>an opportunity for CLUs to showcase their work towards improving Organ Utilisation, as well as engage the wider transplant community, hear updates from others, and contribute to discussions regarding future opportunities.</a:t>
            </a:r>
          </a:p>
          <a:p>
            <a:pPr marL="285750" indent="-285750">
              <a:lnSpc>
                <a:spcPct val="150000"/>
              </a:lnSpc>
              <a:buFont typeface="Arial" panose="020B0604020202020204" pitchFamily="34" charset="0"/>
              <a:buChar char="•"/>
              <a:defRPr/>
            </a:pPr>
            <a:endParaRPr kumimoji="0" lang="en-GB" sz="1200" b="0" i="0" u="none" strike="noStrike" kern="1200" cap="none" spc="0" normalizeH="0" baseline="0" noProof="0">
              <a:ln>
                <a:noFill/>
              </a:ln>
              <a:effectLst/>
              <a:uLnTx/>
              <a:uFillTx/>
              <a:latin typeface="Arial"/>
              <a:ea typeface="+mn-ea"/>
              <a:cs typeface="+mn-cs"/>
            </a:endParaRPr>
          </a:p>
          <a:p>
            <a:pPr marL="285750" indent="-285750">
              <a:lnSpc>
                <a:spcPct val="150000"/>
              </a:lnSpc>
              <a:buFont typeface="Arial" panose="020B0604020202020204" pitchFamily="34" charset="0"/>
              <a:buChar char="•"/>
              <a:defRPr/>
            </a:pPr>
            <a:r>
              <a:rPr lang="en-GB" sz="1200" b="1">
                <a:latin typeface="Arial"/>
              </a:rPr>
              <a:t>Webinars</a:t>
            </a:r>
            <a:r>
              <a:rPr lang="en-GB" sz="1200">
                <a:latin typeface="Arial"/>
              </a:rPr>
              <a:t>: Throughout the year various one-hour online sessions will be held, all of which will cover different topics, and seek to provide education on organ </a:t>
            </a:r>
            <a:r>
              <a:rPr lang="en-GB" sz="1200" err="1">
                <a:latin typeface="Arial"/>
              </a:rPr>
              <a:t>utilisaton</a:t>
            </a:r>
            <a:r>
              <a:rPr lang="en-GB" sz="1200">
                <a:latin typeface="Arial"/>
              </a:rPr>
              <a:t> to a number of different audiences. For example, topics could include:</a:t>
            </a:r>
          </a:p>
          <a:p>
            <a:pPr marL="742950" lvl="1" indent="-285750">
              <a:lnSpc>
                <a:spcPct val="150000"/>
              </a:lnSpc>
              <a:buFont typeface="Arial" panose="020B0604020202020204" pitchFamily="34" charset="0"/>
              <a:buChar char="•"/>
              <a:defRPr/>
            </a:pPr>
            <a:r>
              <a:rPr lang="en-GB" sz="1200" b="0" i="0" u="none" strike="noStrike" kern="1200" cap="none" spc="0" normalizeH="0" baseline="0" noProof="0">
                <a:ln>
                  <a:noFill/>
                </a:ln>
                <a:effectLst/>
                <a:uLnTx/>
                <a:uFillTx/>
                <a:latin typeface="Arial"/>
                <a:cs typeface="Arial"/>
              </a:rPr>
              <a:t>What is organ utilisation? (for wider community and management colleagues)</a:t>
            </a:r>
          </a:p>
          <a:p>
            <a:pPr marL="742950" lvl="1" indent="-285750">
              <a:lnSpc>
                <a:spcPct val="150000"/>
              </a:lnSpc>
              <a:buFont typeface="Arial" panose="020B0604020202020204" pitchFamily="34" charset="0"/>
              <a:buChar char="•"/>
              <a:defRPr/>
            </a:pPr>
            <a:r>
              <a:rPr lang="en-GB" sz="1200">
                <a:latin typeface="Arial"/>
                <a:cs typeface="Arial"/>
              </a:rPr>
              <a:t>How do you involve patients in your CLU work? (for CLUs)</a:t>
            </a:r>
          </a:p>
          <a:p>
            <a:pPr marL="742950" lvl="1" indent="-285750">
              <a:lnSpc>
                <a:spcPct val="150000"/>
              </a:lnSpc>
              <a:buFont typeface="Arial" panose="020B0604020202020204" pitchFamily="34" charset="0"/>
              <a:buChar char="•"/>
              <a:defRPr/>
            </a:pPr>
            <a:r>
              <a:rPr lang="en-GB" sz="1200">
                <a:latin typeface="Arial"/>
                <a:cs typeface="Arial"/>
              </a:rPr>
              <a:t>Complex-case scenarios and decision-making around organ allocation (for all transplant-focused colleagues)</a:t>
            </a:r>
          </a:p>
          <a:p>
            <a:pPr lvl="1">
              <a:lnSpc>
                <a:spcPct val="150000"/>
              </a:lnSpc>
              <a:defRPr/>
            </a:pPr>
            <a:endParaRPr lang="en-GB" sz="1200" i="1">
              <a:latin typeface="Arial"/>
              <a:cs typeface="Arial"/>
            </a:endParaRPr>
          </a:p>
          <a:p>
            <a:pPr lvl="1">
              <a:lnSpc>
                <a:spcPct val="150000"/>
              </a:lnSpc>
              <a:defRPr/>
            </a:pPr>
            <a:r>
              <a:rPr lang="en-GB" sz="1200" i="1">
                <a:latin typeface="Arial"/>
                <a:cs typeface="Arial"/>
              </a:rPr>
              <a:t>If you have any ideas how to support OU education, please get in touch (organutilisationdevelopmentteam@nhsbt.nhs.uk).</a:t>
            </a:r>
          </a:p>
        </p:txBody>
      </p:sp>
      <p:sp>
        <p:nvSpPr>
          <p:cNvPr id="4" name="Rectangle 3">
            <a:extLst>
              <a:ext uri="{FF2B5EF4-FFF2-40B4-BE49-F238E27FC236}">
                <a16:creationId xmlns:a16="http://schemas.microsoft.com/office/drawing/2014/main" id="{6F47A916-5AB8-3737-8E4D-4BC76F9E7702}"/>
              </a:ext>
            </a:extLst>
          </p:cNvPr>
          <p:cNvSpPr/>
          <p:nvPr/>
        </p:nvSpPr>
        <p:spPr>
          <a:xfrm>
            <a:off x="149937" y="972143"/>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169916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1C8A07D-8B6C-4F23-822D-0FB62CF9620C}"/>
              </a:ext>
            </a:extLst>
          </p:cNvPr>
          <p:cNvSpPr txBox="1">
            <a:spLocks/>
          </p:cNvSpPr>
          <p:nvPr/>
        </p:nvSpPr>
        <p:spPr bwMode="auto">
          <a:xfrm>
            <a:off x="444385" y="322233"/>
            <a:ext cx="9304866" cy="7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371475" rtl="0" eaLnBrk="1" fontAlgn="base" hangingPunct="1">
              <a:spcBef>
                <a:spcPct val="0"/>
              </a:spcBef>
              <a:spcAft>
                <a:spcPct val="0"/>
              </a:spcAft>
              <a:defRPr sz="3088" b="1" kern="1200">
                <a:solidFill>
                  <a:srgbClr val="0072C6"/>
                </a:solidFill>
                <a:latin typeface="Arial" panose="020B0604020202020204" pitchFamily="34" charset="0"/>
                <a:ea typeface="+mj-ea"/>
                <a:cs typeface="Arial" panose="020B0604020202020204" pitchFamily="34" charset="0"/>
              </a:defRPr>
            </a:lvl1pPr>
            <a:lvl2pPr algn="l" defTabSz="371475" rtl="0" eaLnBrk="1" fontAlgn="base" hangingPunct="1">
              <a:spcBef>
                <a:spcPct val="0"/>
              </a:spcBef>
              <a:spcAft>
                <a:spcPct val="0"/>
              </a:spcAft>
              <a:defRPr sz="3088" b="1">
                <a:solidFill>
                  <a:srgbClr val="0072C6"/>
                </a:solidFill>
                <a:latin typeface="Arial" panose="020B0604020202020204" pitchFamily="34" charset="0"/>
              </a:defRPr>
            </a:lvl2pPr>
            <a:lvl3pPr algn="l" defTabSz="371475" rtl="0" eaLnBrk="1" fontAlgn="base" hangingPunct="1">
              <a:spcBef>
                <a:spcPct val="0"/>
              </a:spcBef>
              <a:spcAft>
                <a:spcPct val="0"/>
              </a:spcAft>
              <a:defRPr sz="3088" b="1">
                <a:solidFill>
                  <a:srgbClr val="0072C6"/>
                </a:solidFill>
                <a:latin typeface="Arial" panose="020B0604020202020204" pitchFamily="34" charset="0"/>
              </a:defRPr>
            </a:lvl3pPr>
            <a:lvl4pPr algn="l" defTabSz="371475" rtl="0" eaLnBrk="1" fontAlgn="base" hangingPunct="1">
              <a:spcBef>
                <a:spcPct val="0"/>
              </a:spcBef>
              <a:spcAft>
                <a:spcPct val="0"/>
              </a:spcAft>
              <a:defRPr sz="3088" b="1">
                <a:solidFill>
                  <a:srgbClr val="0072C6"/>
                </a:solidFill>
                <a:latin typeface="Arial" panose="020B0604020202020204" pitchFamily="34" charset="0"/>
              </a:defRPr>
            </a:lvl4pPr>
            <a:lvl5pPr algn="l" defTabSz="371475" rtl="0" eaLnBrk="1" fontAlgn="base" hangingPunct="1">
              <a:spcBef>
                <a:spcPct val="0"/>
              </a:spcBef>
              <a:spcAft>
                <a:spcPct val="0"/>
              </a:spcAft>
              <a:defRPr sz="3088" b="1">
                <a:solidFill>
                  <a:srgbClr val="0072C6"/>
                </a:solidFill>
                <a:latin typeface="Arial" panose="020B0604020202020204" pitchFamily="34" charset="0"/>
              </a:defRPr>
            </a:lvl5pPr>
            <a:lvl6pPr marL="371475" algn="l" defTabSz="371475" rtl="0" eaLnBrk="1" fontAlgn="base" hangingPunct="1">
              <a:spcBef>
                <a:spcPct val="0"/>
              </a:spcBef>
              <a:spcAft>
                <a:spcPct val="0"/>
              </a:spcAft>
              <a:defRPr sz="3088" b="1">
                <a:solidFill>
                  <a:srgbClr val="0072C6"/>
                </a:solidFill>
                <a:latin typeface="Arial" panose="020B0604020202020204" pitchFamily="34" charset="0"/>
              </a:defRPr>
            </a:lvl6pPr>
            <a:lvl7pPr marL="742950" algn="l" defTabSz="371475" rtl="0" eaLnBrk="1" fontAlgn="base" hangingPunct="1">
              <a:spcBef>
                <a:spcPct val="0"/>
              </a:spcBef>
              <a:spcAft>
                <a:spcPct val="0"/>
              </a:spcAft>
              <a:defRPr sz="3088" b="1">
                <a:solidFill>
                  <a:srgbClr val="0072C6"/>
                </a:solidFill>
                <a:latin typeface="Arial" panose="020B0604020202020204" pitchFamily="34" charset="0"/>
              </a:defRPr>
            </a:lvl7pPr>
            <a:lvl8pPr marL="1114425" algn="l" defTabSz="371475" rtl="0" eaLnBrk="1" fontAlgn="base" hangingPunct="1">
              <a:spcBef>
                <a:spcPct val="0"/>
              </a:spcBef>
              <a:spcAft>
                <a:spcPct val="0"/>
              </a:spcAft>
              <a:defRPr sz="3088" b="1">
                <a:solidFill>
                  <a:srgbClr val="0072C6"/>
                </a:solidFill>
                <a:latin typeface="Arial" panose="020B0604020202020204" pitchFamily="34" charset="0"/>
              </a:defRPr>
            </a:lvl8pPr>
            <a:lvl9pPr marL="1485900" algn="l" defTabSz="371475" rtl="0" eaLnBrk="1" fontAlgn="base" hangingPunct="1">
              <a:spcBef>
                <a:spcPct val="0"/>
              </a:spcBef>
              <a:spcAft>
                <a:spcPct val="0"/>
              </a:spcAft>
              <a:defRPr sz="3088" b="1">
                <a:solidFill>
                  <a:srgbClr val="0072C6"/>
                </a:solidFill>
                <a:latin typeface="Arial" panose="020B0604020202020204" pitchFamily="34" charset="0"/>
              </a:defRPr>
            </a:lvl9pPr>
          </a:lstStyle>
          <a:p>
            <a:r>
              <a:rPr lang="en-GB" sz="2800">
                <a:solidFill>
                  <a:srgbClr val="005EB8"/>
                </a:solidFill>
              </a:rPr>
              <a:t>Key Contacts for CLUs</a:t>
            </a:r>
          </a:p>
        </p:txBody>
      </p:sp>
      <p:sp>
        <p:nvSpPr>
          <p:cNvPr id="7" name="Rectangle 6">
            <a:extLst>
              <a:ext uri="{FF2B5EF4-FFF2-40B4-BE49-F238E27FC236}">
                <a16:creationId xmlns:a16="http://schemas.microsoft.com/office/drawing/2014/main" id="{A7D88386-22DA-4FC3-AAD7-ED58C256D0A5}"/>
              </a:ext>
            </a:extLst>
          </p:cNvPr>
          <p:cNvSpPr/>
          <p:nvPr/>
        </p:nvSpPr>
        <p:spPr>
          <a:xfrm>
            <a:off x="444385" y="980050"/>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pic>
        <p:nvPicPr>
          <p:cNvPr id="4" name="Picture 3">
            <a:extLst>
              <a:ext uri="{FF2B5EF4-FFF2-40B4-BE49-F238E27FC236}">
                <a16:creationId xmlns:a16="http://schemas.microsoft.com/office/drawing/2014/main" id="{1EF91399-BC69-E01A-3996-31DAAF17EB72}"/>
              </a:ext>
            </a:extLst>
          </p:cNvPr>
          <p:cNvPicPr>
            <a:picLocks noChangeAspect="1"/>
          </p:cNvPicPr>
          <p:nvPr/>
        </p:nvPicPr>
        <p:blipFill>
          <a:blip r:embed="rId2"/>
          <a:stretch>
            <a:fillRect/>
          </a:stretch>
        </p:blipFill>
        <p:spPr>
          <a:xfrm>
            <a:off x="785812" y="1063548"/>
            <a:ext cx="10620375" cy="5772150"/>
          </a:xfrm>
          <a:prstGeom prst="rect">
            <a:avLst/>
          </a:prstGeom>
        </p:spPr>
      </p:pic>
    </p:spTree>
    <p:extLst>
      <p:ext uri="{BB962C8B-B14F-4D97-AF65-F5344CB8AC3E}">
        <p14:creationId xmlns:p14="http://schemas.microsoft.com/office/powerpoint/2010/main" val="2286148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D1CA74E-3D22-4D9D-9B1B-CED52A4BA533}"/>
              </a:ext>
            </a:extLst>
          </p:cNvPr>
          <p:cNvSpPr txBox="1">
            <a:spLocks/>
          </p:cNvSpPr>
          <p:nvPr/>
        </p:nvSpPr>
        <p:spPr bwMode="auto">
          <a:xfrm>
            <a:off x="444385" y="322233"/>
            <a:ext cx="9304866" cy="7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371475" rtl="0" eaLnBrk="1" fontAlgn="base" hangingPunct="1">
              <a:spcBef>
                <a:spcPct val="0"/>
              </a:spcBef>
              <a:spcAft>
                <a:spcPct val="0"/>
              </a:spcAft>
              <a:defRPr sz="3088" b="1" kern="1200">
                <a:solidFill>
                  <a:srgbClr val="0072C6"/>
                </a:solidFill>
                <a:latin typeface="Arial" panose="020B0604020202020204" pitchFamily="34" charset="0"/>
                <a:ea typeface="+mj-ea"/>
                <a:cs typeface="Arial" panose="020B0604020202020204" pitchFamily="34" charset="0"/>
              </a:defRPr>
            </a:lvl1pPr>
            <a:lvl2pPr algn="l" defTabSz="371475" rtl="0" eaLnBrk="1" fontAlgn="base" hangingPunct="1">
              <a:spcBef>
                <a:spcPct val="0"/>
              </a:spcBef>
              <a:spcAft>
                <a:spcPct val="0"/>
              </a:spcAft>
              <a:defRPr sz="3088" b="1">
                <a:solidFill>
                  <a:srgbClr val="0072C6"/>
                </a:solidFill>
                <a:latin typeface="Arial" panose="020B0604020202020204" pitchFamily="34" charset="0"/>
              </a:defRPr>
            </a:lvl2pPr>
            <a:lvl3pPr algn="l" defTabSz="371475" rtl="0" eaLnBrk="1" fontAlgn="base" hangingPunct="1">
              <a:spcBef>
                <a:spcPct val="0"/>
              </a:spcBef>
              <a:spcAft>
                <a:spcPct val="0"/>
              </a:spcAft>
              <a:defRPr sz="3088" b="1">
                <a:solidFill>
                  <a:srgbClr val="0072C6"/>
                </a:solidFill>
                <a:latin typeface="Arial" panose="020B0604020202020204" pitchFamily="34" charset="0"/>
              </a:defRPr>
            </a:lvl3pPr>
            <a:lvl4pPr algn="l" defTabSz="371475" rtl="0" eaLnBrk="1" fontAlgn="base" hangingPunct="1">
              <a:spcBef>
                <a:spcPct val="0"/>
              </a:spcBef>
              <a:spcAft>
                <a:spcPct val="0"/>
              </a:spcAft>
              <a:defRPr sz="3088" b="1">
                <a:solidFill>
                  <a:srgbClr val="0072C6"/>
                </a:solidFill>
                <a:latin typeface="Arial" panose="020B0604020202020204" pitchFamily="34" charset="0"/>
              </a:defRPr>
            </a:lvl4pPr>
            <a:lvl5pPr algn="l" defTabSz="371475" rtl="0" eaLnBrk="1" fontAlgn="base" hangingPunct="1">
              <a:spcBef>
                <a:spcPct val="0"/>
              </a:spcBef>
              <a:spcAft>
                <a:spcPct val="0"/>
              </a:spcAft>
              <a:defRPr sz="3088" b="1">
                <a:solidFill>
                  <a:srgbClr val="0072C6"/>
                </a:solidFill>
                <a:latin typeface="Arial" panose="020B0604020202020204" pitchFamily="34" charset="0"/>
              </a:defRPr>
            </a:lvl5pPr>
            <a:lvl6pPr marL="371475" algn="l" defTabSz="371475" rtl="0" eaLnBrk="1" fontAlgn="base" hangingPunct="1">
              <a:spcBef>
                <a:spcPct val="0"/>
              </a:spcBef>
              <a:spcAft>
                <a:spcPct val="0"/>
              </a:spcAft>
              <a:defRPr sz="3088" b="1">
                <a:solidFill>
                  <a:srgbClr val="0072C6"/>
                </a:solidFill>
                <a:latin typeface="Arial" panose="020B0604020202020204" pitchFamily="34" charset="0"/>
              </a:defRPr>
            </a:lvl6pPr>
            <a:lvl7pPr marL="742950" algn="l" defTabSz="371475" rtl="0" eaLnBrk="1" fontAlgn="base" hangingPunct="1">
              <a:spcBef>
                <a:spcPct val="0"/>
              </a:spcBef>
              <a:spcAft>
                <a:spcPct val="0"/>
              </a:spcAft>
              <a:defRPr sz="3088" b="1">
                <a:solidFill>
                  <a:srgbClr val="0072C6"/>
                </a:solidFill>
                <a:latin typeface="Arial" panose="020B0604020202020204" pitchFamily="34" charset="0"/>
              </a:defRPr>
            </a:lvl7pPr>
            <a:lvl8pPr marL="1114425" algn="l" defTabSz="371475" rtl="0" eaLnBrk="1" fontAlgn="base" hangingPunct="1">
              <a:spcBef>
                <a:spcPct val="0"/>
              </a:spcBef>
              <a:spcAft>
                <a:spcPct val="0"/>
              </a:spcAft>
              <a:defRPr sz="3088" b="1">
                <a:solidFill>
                  <a:srgbClr val="0072C6"/>
                </a:solidFill>
                <a:latin typeface="Arial" panose="020B0604020202020204" pitchFamily="34" charset="0"/>
              </a:defRPr>
            </a:lvl8pPr>
            <a:lvl9pPr marL="1485900" algn="l" defTabSz="371475" rtl="0" eaLnBrk="1" fontAlgn="base" hangingPunct="1">
              <a:spcBef>
                <a:spcPct val="0"/>
              </a:spcBef>
              <a:spcAft>
                <a:spcPct val="0"/>
              </a:spcAft>
              <a:defRPr sz="3088" b="1">
                <a:solidFill>
                  <a:srgbClr val="0072C6"/>
                </a:solidFill>
                <a:latin typeface="Arial" panose="020B0604020202020204" pitchFamily="34" charset="0"/>
              </a:defRPr>
            </a:lvl9pPr>
          </a:lstStyle>
          <a:p>
            <a:r>
              <a:rPr lang="en-GB" sz="2800">
                <a:solidFill>
                  <a:srgbClr val="005EB8"/>
                </a:solidFill>
              </a:rPr>
              <a:t>Key Contacts for CLUs</a:t>
            </a:r>
          </a:p>
        </p:txBody>
      </p:sp>
      <p:graphicFrame>
        <p:nvGraphicFramePr>
          <p:cNvPr id="3" name="Table 3">
            <a:extLst>
              <a:ext uri="{FF2B5EF4-FFF2-40B4-BE49-F238E27FC236}">
                <a16:creationId xmlns:a16="http://schemas.microsoft.com/office/drawing/2014/main" id="{6740BECE-DDB5-4EBF-89D5-FB0058C99994}"/>
              </a:ext>
            </a:extLst>
          </p:cNvPr>
          <p:cNvGraphicFramePr>
            <a:graphicFrameLocks noGrp="1"/>
          </p:cNvGraphicFramePr>
          <p:nvPr>
            <p:extLst>
              <p:ext uri="{D42A27DB-BD31-4B8C-83A1-F6EECF244321}">
                <p14:modId xmlns:p14="http://schemas.microsoft.com/office/powerpoint/2010/main" val="2528692660"/>
              </p:ext>
            </p:extLst>
          </p:nvPr>
        </p:nvGraphicFramePr>
        <p:xfrm>
          <a:off x="689110" y="1379687"/>
          <a:ext cx="10813780" cy="4127424"/>
        </p:xfrm>
        <a:graphic>
          <a:graphicData uri="http://schemas.openxmlformats.org/drawingml/2006/table">
            <a:tbl>
              <a:tblPr firstRow="1" bandRow="1">
                <a:tableStyleId>{5940675A-B579-460E-94D1-54222C63F5DA}</a:tableStyleId>
              </a:tblPr>
              <a:tblGrid>
                <a:gridCol w="4682990">
                  <a:extLst>
                    <a:ext uri="{9D8B030D-6E8A-4147-A177-3AD203B41FA5}">
                      <a16:colId xmlns:a16="http://schemas.microsoft.com/office/drawing/2014/main" val="3524388609"/>
                    </a:ext>
                  </a:extLst>
                </a:gridCol>
                <a:gridCol w="6130790">
                  <a:extLst>
                    <a:ext uri="{9D8B030D-6E8A-4147-A177-3AD203B41FA5}">
                      <a16:colId xmlns:a16="http://schemas.microsoft.com/office/drawing/2014/main" val="798700606"/>
                    </a:ext>
                  </a:extLst>
                </a:gridCol>
              </a:tblGrid>
              <a:tr h="378390">
                <a:tc>
                  <a:txBody>
                    <a:bodyPr/>
                    <a:lstStyle/>
                    <a:p>
                      <a:r>
                        <a:rPr lang="en-GB" sz="1600" b="1"/>
                        <a:t>Name </a:t>
                      </a:r>
                    </a:p>
                  </a:txBody>
                  <a:tcPr>
                    <a:solidFill>
                      <a:schemeClr val="accent3">
                        <a:lumMod val="20000"/>
                        <a:lumOff val="80000"/>
                      </a:schemeClr>
                    </a:solidFill>
                  </a:tcPr>
                </a:tc>
                <a:tc>
                  <a:txBody>
                    <a:bodyPr/>
                    <a:lstStyle/>
                    <a:p>
                      <a:r>
                        <a:rPr lang="en-GB" sz="1600" b="1"/>
                        <a:t>Role</a:t>
                      </a:r>
                    </a:p>
                  </a:txBody>
                  <a:tcPr>
                    <a:solidFill>
                      <a:schemeClr val="accent3">
                        <a:lumMod val="20000"/>
                        <a:lumOff val="80000"/>
                      </a:schemeClr>
                    </a:solidFill>
                  </a:tcPr>
                </a:tc>
                <a:extLst>
                  <a:ext uri="{0D108BD9-81ED-4DB2-BD59-A6C34878D82A}">
                    <a16:rowId xmlns:a16="http://schemas.microsoft.com/office/drawing/2014/main" val="3625857597"/>
                  </a:ext>
                </a:extLst>
              </a:tr>
              <a:tr h="502422">
                <a:tc>
                  <a:txBody>
                    <a:bodyPr/>
                    <a:lstStyle/>
                    <a:p>
                      <a:r>
                        <a:rPr lang="en-GB" sz="1500" b="1" strike="noStrike">
                          <a:latin typeface="+mj-lt"/>
                        </a:rPr>
                        <a:t>Organ Utilisation Leadership Team &amp; Admin Support</a:t>
                      </a:r>
                    </a:p>
                  </a:txBody>
                  <a:tcPr/>
                </a:tc>
                <a:tc>
                  <a:txBody>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lang="en-GB" sz="1500">
                          <a:latin typeface="+mj-lt"/>
                        </a:rPr>
                        <a:t>CLUs are asked to </a:t>
                      </a:r>
                      <a:r>
                        <a:rPr lang="en-GB" sz="1500" b="1">
                          <a:latin typeface="+mj-lt"/>
                        </a:rPr>
                        <a:t>direct all queries,</a:t>
                      </a:r>
                      <a:r>
                        <a:rPr lang="en-GB" sz="1500" b="0">
                          <a:latin typeface="+mj-lt"/>
                        </a:rPr>
                        <a:t> except those to their Organ Lead CLUs</a:t>
                      </a:r>
                      <a:r>
                        <a:rPr lang="en-GB" sz="1500">
                          <a:latin typeface="+mj-lt"/>
                        </a:rPr>
                        <a:t> to </a:t>
                      </a:r>
                      <a:r>
                        <a:rPr lang="en-GB" sz="1600" b="0" i="0" u="none" strike="noStrike" kern="1200" noProof="0">
                          <a:solidFill>
                            <a:schemeClr val="tx1"/>
                          </a:solidFill>
                          <a:latin typeface="+mn-lt"/>
                          <a:ea typeface="+mn-ea"/>
                          <a:cs typeface="+mn-cs"/>
                          <a:hlinkClick r:id="rId2"/>
                        </a:rPr>
                        <a:t>organutilisationdevelopmentteam@nhsbt.nhs.uk</a:t>
                      </a:r>
                      <a:r>
                        <a:rPr lang="en-GB" sz="1600" b="0" i="0" u="none" strike="noStrike" kern="1200" noProof="0">
                          <a:solidFill>
                            <a:schemeClr val="tx1"/>
                          </a:solidFill>
                          <a:latin typeface="+mn-lt"/>
                          <a:ea typeface="+mn-ea"/>
                          <a:cs typeface="+mn-cs"/>
                        </a:rPr>
                        <a:t>.</a:t>
                      </a:r>
                    </a:p>
                  </a:txBody>
                  <a:tcPr/>
                </a:tc>
                <a:extLst>
                  <a:ext uri="{0D108BD9-81ED-4DB2-BD59-A6C34878D82A}">
                    <a16:rowId xmlns:a16="http://schemas.microsoft.com/office/drawing/2014/main" val="542158101"/>
                  </a:ext>
                </a:extLst>
              </a:tr>
              <a:tr h="370840">
                <a:tc>
                  <a:txBody>
                    <a:bodyPr/>
                    <a:lstStyle/>
                    <a:p>
                      <a:r>
                        <a:rPr lang="en-GB" sz="1400">
                          <a:latin typeface="+mj-lt"/>
                        </a:rPr>
                        <a:t>Carrie Scuffell</a:t>
                      </a:r>
                    </a:p>
                  </a:txBody>
                  <a:tcPr/>
                </a:tc>
                <a:tc>
                  <a:txBody>
                    <a:bodyPr/>
                    <a:lstStyle/>
                    <a:p>
                      <a:r>
                        <a:rPr lang="en-GB" sz="1400">
                          <a:latin typeface="+mj-lt"/>
                        </a:rPr>
                        <a:t>Transplant Development Nurse, Organ Utilisation Development Team Leadership – </a:t>
                      </a:r>
                      <a:r>
                        <a:rPr lang="en-GB" sz="1400">
                          <a:latin typeface="+mj-lt"/>
                          <a:hlinkClick r:id="rId3"/>
                        </a:rPr>
                        <a:t>carrie.Scuffell@nhsbt.nhs.uk</a:t>
                      </a:r>
                      <a:endParaRPr lang="en-GB" sz="1400">
                        <a:latin typeface="+mj-lt"/>
                      </a:endParaRPr>
                    </a:p>
                  </a:txBody>
                  <a:tcPr/>
                </a:tc>
                <a:extLst>
                  <a:ext uri="{0D108BD9-81ED-4DB2-BD59-A6C34878D82A}">
                    <a16:rowId xmlns:a16="http://schemas.microsoft.com/office/drawing/2014/main" val="2998275197"/>
                  </a:ext>
                </a:extLst>
              </a:tr>
              <a:tr h="370840">
                <a:tc>
                  <a:txBody>
                    <a:bodyPr/>
                    <a:lstStyle/>
                    <a:p>
                      <a:r>
                        <a:rPr lang="en-GB" sz="1400">
                          <a:latin typeface="+mj-lt"/>
                        </a:rPr>
                        <a:t>Laura Barton</a:t>
                      </a:r>
                    </a:p>
                  </a:txBody>
                  <a:tcPr/>
                </a:tc>
                <a:tc>
                  <a:txBody>
                    <a:bodyPr/>
                    <a:lstStyle/>
                    <a:p>
                      <a:r>
                        <a:rPr lang="en-GB" sz="1400">
                          <a:latin typeface="+mj-lt"/>
                        </a:rPr>
                        <a:t>Programme Manager, </a:t>
                      </a:r>
                      <a:r>
                        <a:rPr lang="en-GB" sz="1400" kern="1200">
                          <a:solidFill>
                            <a:schemeClr val="tx1"/>
                          </a:solidFill>
                          <a:latin typeface="+mn-lt"/>
                          <a:ea typeface="+mn-ea"/>
                          <a:cs typeface="+mn-cs"/>
                        </a:rPr>
                        <a:t>Organ Utilisation Development Team Leadership – </a:t>
                      </a:r>
                      <a:r>
                        <a:rPr lang="en-GB" sz="1400" kern="1200">
                          <a:solidFill>
                            <a:schemeClr val="tx1"/>
                          </a:solidFill>
                          <a:latin typeface="+mn-lt"/>
                          <a:ea typeface="+mn-ea"/>
                          <a:cs typeface="+mn-cs"/>
                          <a:hlinkClick r:id="rId4"/>
                        </a:rPr>
                        <a:t>laura.barton@nhsbt.nhs.uk</a:t>
                      </a:r>
                      <a:r>
                        <a:rPr lang="en-GB" sz="1400" kern="1200">
                          <a:solidFill>
                            <a:schemeClr val="tx1"/>
                          </a:solidFill>
                          <a:latin typeface="+mn-lt"/>
                          <a:ea typeface="+mn-ea"/>
                          <a:cs typeface="+mn-cs"/>
                        </a:rPr>
                        <a:t> </a:t>
                      </a:r>
                      <a:endParaRPr lang="en-GB" sz="1400">
                        <a:latin typeface="+mj-lt"/>
                      </a:endParaRPr>
                    </a:p>
                  </a:txBody>
                  <a:tcPr/>
                </a:tc>
                <a:extLst>
                  <a:ext uri="{0D108BD9-81ED-4DB2-BD59-A6C34878D82A}">
                    <a16:rowId xmlns:a16="http://schemas.microsoft.com/office/drawing/2014/main" val="3017421616"/>
                  </a:ext>
                </a:extLst>
              </a:tr>
              <a:tr h="370839">
                <a:tc>
                  <a:txBody>
                    <a:bodyPr/>
                    <a:lstStyle/>
                    <a:p>
                      <a:pPr lvl="0">
                        <a:buNone/>
                      </a:pPr>
                      <a:r>
                        <a:rPr lang="en-GB" sz="1400">
                          <a:latin typeface="+mj-lt"/>
                        </a:rPr>
                        <a:t>Vicky Gerovasili</a:t>
                      </a:r>
                    </a:p>
                  </a:txBody>
                  <a:tcPr/>
                </a:tc>
                <a:tc>
                  <a:txBody>
                    <a:bodyPr/>
                    <a:lstStyle/>
                    <a:p>
                      <a:pPr lvl="0">
                        <a:buNone/>
                      </a:pPr>
                      <a:r>
                        <a:rPr lang="en-GB" sz="1400" b="0" i="0" u="none" strike="noStrike" noProof="0">
                          <a:latin typeface="+mj-lt"/>
                        </a:rPr>
                        <a:t>Cardiothoracic National Lead CLU, and Organ Lead CLU – Lung </a:t>
                      </a:r>
                      <a:r>
                        <a:rPr lang="en-GB" sz="1400" b="0" i="0" u="none" strike="noStrike" noProof="0">
                          <a:latin typeface="+mj-lt"/>
                          <a:hlinkClick r:id="rId5"/>
                        </a:rPr>
                        <a:t>v.gerovasili@rbht.nhs.uk</a:t>
                      </a:r>
                      <a:r>
                        <a:rPr lang="en-GB" sz="1400" b="0" i="0" u="none" strike="noStrike" noProof="0">
                          <a:latin typeface="+mj-lt"/>
                        </a:rPr>
                        <a:t> </a:t>
                      </a:r>
                      <a:endParaRPr lang="en-US" sz="1600">
                        <a:latin typeface="+mj-lt"/>
                      </a:endParaRPr>
                    </a:p>
                  </a:txBody>
                  <a:tcPr/>
                </a:tc>
                <a:extLst>
                  <a:ext uri="{0D108BD9-81ED-4DB2-BD59-A6C34878D82A}">
                    <a16:rowId xmlns:a16="http://schemas.microsoft.com/office/drawing/2014/main" val="3521672091"/>
                  </a:ext>
                </a:extLst>
              </a:tr>
              <a:tr h="370838">
                <a:tc>
                  <a:txBody>
                    <a:bodyPr/>
                    <a:lstStyle/>
                    <a:p>
                      <a:pPr lvl="0">
                        <a:buNone/>
                      </a:pPr>
                      <a:r>
                        <a:rPr lang="en-GB" sz="1400">
                          <a:latin typeface="+mj-lt"/>
                        </a:rPr>
                        <a:t>Nick Inston</a:t>
                      </a:r>
                    </a:p>
                  </a:txBody>
                  <a:tcPr/>
                </a:tc>
                <a:tc>
                  <a:txBody>
                    <a:bodyPr/>
                    <a:lstStyle/>
                    <a:p>
                      <a:pPr lvl="0">
                        <a:buNone/>
                      </a:pPr>
                      <a:r>
                        <a:rPr lang="en-GB" sz="1400" b="0" i="0" u="none" strike="noStrike" noProof="0">
                          <a:latin typeface="+mj-lt"/>
                        </a:rPr>
                        <a:t>Abdominal National Lead CLU, and Organ Lead CLU – Kidney </a:t>
                      </a:r>
                      <a:r>
                        <a:rPr lang="en-GB" sz="1400" b="0" i="0" u="none" strike="noStrike" noProof="0">
                          <a:latin typeface="+mj-lt"/>
                          <a:hlinkClick r:id="rId6"/>
                        </a:rPr>
                        <a:t>nicholas.inston2@uhb.nhs.uk</a:t>
                      </a:r>
                      <a:r>
                        <a:rPr lang="en-GB" sz="1400" b="0" i="0" u="none" strike="noStrike" noProof="0">
                          <a:latin typeface="+mj-lt"/>
                        </a:rPr>
                        <a:t> </a:t>
                      </a:r>
                      <a:endParaRPr lang="en-US" sz="1600" u="none">
                        <a:latin typeface="+mj-lt"/>
                      </a:endParaRPr>
                    </a:p>
                  </a:txBody>
                  <a:tcPr/>
                </a:tc>
                <a:extLst>
                  <a:ext uri="{0D108BD9-81ED-4DB2-BD59-A6C34878D82A}">
                    <a16:rowId xmlns:a16="http://schemas.microsoft.com/office/drawing/2014/main" val="1860132274"/>
                  </a:ext>
                </a:extLst>
              </a:tr>
              <a:tr h="370838">
                <a:tc>
                  <a:txBody>
                    <a:bodyPr/>
                    <a:lstStyle/>
                    <a:p>
                      <a:pPr lvl="0">
                        <a:buNone/>
                      </a:pPr>
                      <a:r>
                        <a:rPr lang="en-GB" sz="1400">
                          <a:latin typeface="+mj-lt"/>
                        </a:rPr>
                        <a:t>David Van Dellen</a:t>
                      </a:r>
                    </a:p>
                  </a:txBody>
                  <a:tcPr/>
                </a:tc>
                <a:tc>
                  <a:txBody>
                    <a:bodyPr/>
                    <a:lstStyle/>
                    <a:p>
                      <a:pPr lvl="0">
                        <a:buNone/>
                      </a:pPr>
                      <a:r>
                        <a:rPr lang="en-GB" sz="1400" b="0" i="0" u="none" strike="noStrike" noProof="0">
                          <a:latin typeface="+mj-lt"/>
                        </a:rPr>
                        <a:t>Organ Lead CLU – Pancreas </a:t>
                      </a:r>
                      <a:r>
                        <a:rPr lang="en-GB" sz="1400" b="0" i="0" u="none" strike="noStrike" noProof="0">
                          <a:latin typeface="+mj-lt"/>
                          <a:hlinkClick r:id="rId7"/>
                        </a:rPr>
                        <a:t>david.vandellen@mft.nhs.uk</a:t>
                      </a:r>
                      <a:r>
                        <a:rPr lang="en-GB" sz="1400" b="0" i="0" u="none" strike="noStrike" noProof="0">
                          <a:latin typeface="+mj-lt"/>
                        </a:rPr>
                        <a:t> </a:t>
                      </a:r>
                      <a:endParaRPr lang="en-US" sz="1600">
                        <a:latin typeface="+mj-lt"/>
                      </a:endParaRPr>
                    </a:p>
                  </a:txBody>
                  <a:tcPr/>
                </a:tc>
                <a:extLst>
                  <a:ext uri="{0D108BD9-81ED-4DB2-BD59-A6C34878D82A}">
                    <a16:rowId xmlns:a16="http://schemas.microsoft.com/office/drawing/2014/main" val="1577248336"/>
                  </a:ext>
                </a:extLst>
              </a:tr>
              <a:tr h="370838">
                <a:tc>
                  <a:txBody>
                    <a:bodyPr/>
                    <a:lstStyle/>
                    <a:p>
                      <a:r>
                        <a:rPr lang="en-GB" sz="1400">
                          <a:latin typeface="+mj-lt"/>
                        </a:rPr>
                        <a:t>Andrew Morley-Smith</a:t>
                      </a:r>
                    </a:p>
                  </a:txBody>
                  <a:tcPr/>
                </a:tc>
                <a:tc>
                  <a:txBody>
                    <a:bodyPr/>
                    <a:lstStyle/>
                    <a:p>
                      <a:r>
                        <a:rPr lang="en-GB" sz="1400">
                          <a:latin typeface="+mj-lt"/>
                        </a:rPr>
                        <a:t>Organ Lead CLU – </a:t>
                      </a:r>
                      <a:r>
                        <a:rPr lang="en-GB" sz="1400">
                          <a:solidFill>
                            <a:schemeClr val="tx1"/>
                          </a:solidFill>
                          <a:latin typeface="+mj-lt"/>
                        </a:rPr>
                        <a:t>Heart</a:t>
                      </a:r>
                      <a:r>
                        <a:rPr lang="en-GB" sz="1400">
                          <a:latin typeface="+mj-lt"/>
                        </a:rPr>
                        <a:t> </a:t>
                      </a:r>
                      <a:r>
                        <a:rPr lang="en-GB" sz="1400">
                          <a:latin typeface="+mj-lt"/>
                          <a:hlinkClick r:id="rId8"/>
                        </a:rPr>
                        <a:t>a.morley-smith@rbht.nhs.uk</a:t>
                      </a:r>
                      <a:r>
                        <a:rPr lang="en-GB" sz="1400">
                          <a:latin typeface="+mj-lt"/>
                        </a:rPr>
                        <a:t> </a:t>
                      </a:r>
                    </a:p>
                  </a:txBody>
                  <a:tcPr/>
                </a:tc>
                <a:extLst>
                  <a:ext uri="{0D108BD9-81ED-4DB2-BD59-A6C34878D82A}">
                    <a16:rowId xmlns:a16="http://schemas.microsoft.com/office/drawing/2014/main" val="9023686"/>
                  </a:ext>
                </a:extLst>
              </a:tr>
              <a:tr h="370838">
                <a:tc>
                  <a:txBody>
                    <a:bodyPr/>
                    <a:lstStyle/>
                    <a:p>
                      <a:pPr lvl="0">
                        <a:buNone/>
                      </a:pPr>
                      <a:r>
                        <a:rPr lang="en-GB" sz="1400">
                          <a:latin typeface="+mj-lt"/>
                        </a:rPr>
                        <a:t>Anya Adair</a:t>
                      </a:r>
                    </a:p>
                  </a:txBody>
                  <a:tcPr/>
                </a:tc>
                <a:tc>
                  <a:txBody>
                    <a:bodyPr/>
                    <a:lstStyle/>
                    <a:p>
                      <a:pPr lvl="0">
                        <a:buNone/>
                      </a:pPr>
                      <a:r>
                        <a:rPr lang="en-GB" sz="1400" b="0" i="0" u="none" strike="noStrike" noProof="0">
                          <a:latin typeface="+mj-lt"/>
                        </a:rPr>
                        <a:t>Organ Lead CLU – Liver </a:t>
                      </a:r>
                      <a:r>
                        <a:rPr lang="en-GB" sz="1400" b="0" i="0" u="none" strike="noStrike" noProof="0">
                          <a:latin typeface="+mj-lt"/>
                          <a:hlinkClick r:id="rId9"/>
                        </a:rPr>
                        <a:t>anya.adair@nhslothian.scot.nhs.uk</a:t>
                      </a:r>
                      <a:r>
                        <a:rPr lang="en-GB" sz="1400" b="0" i="0" u="none" strike="noStrike" noProof="0">
                          <a:latin typeface="+mj-lt"/>
                        </a:rPr>
                        <a:t> </a:t>
                      </a:r>
                      <a:endParaRPr lang="en-US" sz="1600">
                        <a:latin typeface="+mj-lt"/>
                      </a:endParaRPr>
                    </a:p>
                  </a:txBody>
                  <a:tcPr/>
                </a:tc>
                <a:extLst>
                  <a:ext uri="{0D108BD9-81ED-4DB2-BD59-A6C34878D82A}">
                    <a16:rowId xmlns:a16="http://schemas.microsoft.com/office/drawing/2014/main" val="4156691267"/>
                  </a:ext>
                </a:extLst>
              </a:tr>
            </a:tbl>
          </a:graphicData>
        </a:graphic>
      </p:graphicFrame>
      <p:sp>
        <p:nvSpPr>
          <p:cNvPr id="7" name="Rectangle 6">
            <a:extLst>
              <a:ext uri="{FF2B5EF4-FFF2-40B4-BE49-F238E27FC236}">
                <a16:creationId xmlns:a16="http://schemas.microsoft.com/office/drawing/2014/main" id="{BA51BB3E-C50C-46A7-B980-8DE8C86638C6}"/>
              </a:ext>
            </a:extLst>
          </p:cNvPr>
          <p:cNvSpPr/>
          <p:nvPr/>
        </p:nvSpPr>
        <p:spPr>
          <a:xfrm>
            <a:off x="444385" y="980050"/>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037947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0CF82-A401-36AB-DB2C-0EFBC7F806D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45E3483-2D73-6263-77E2-C79FE1956B41}"/>
              </a:ext>
            </a:extLst>
          </p:cNvPr>
          <p:cNvSpPr txBox="1"/>
          <p:nvPr/>
        </p:nvSpPr>
        <p:spPr>
          <a:xfrm>
            <a:off x="211761" y="349231"/>
            <a:ext cx="4530407" cy="40011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5EB8"/>
                </a:solidFill>
                <a:effectLst/>
                <a:uLnTx/>
                <a:uFillTx/>
                <a:latin typeface="Arial"/>
                <a:ea typeface="+mn-ea"/>
                <a:cs typeface="+mn-cs"/>
              </a:rPr>
              <a:t>CLU Scheme Governance Overview</a:t>
            </a:r>
            <a:endParaRPr kumimoji="0" lang="en-US" sz="2000" b="0" i="0" u="none" strike="noStrike" kern="1200" cap="none" spc="0" normalizeH="0" baseline="0" noProof="0">
              <a:ln>
                <a:noFill/>
              </a:ln>
              <a:solidFill>
                <a:srgbClr val="005EB8"/>
              </a:solidFill>
              <a:effectLst/>
              <a:uLnTx/>
              <a:uFillTx/>
              <a:latin typeface="Arial"/>
              <a:ea typeface="+mn-ea"/>
              <a:cs typeface="Arial"/>
            </a:endParaRPr>
          </a:p>
        </p:txBody>
      </p:sp>
      <p:pic>
        <p:nvPicPr>
          <p:cNvPr id="6" name="Picture 5">
            <a:extLst>
              <a:ext uri="{FF2B5EF4-FFF2-40B4-BE49-F238E27FC236}">
                <a16:creationId xmlns:a16="http://schemas.microsoft.com/office/drawing/2014/main" id="{A31A0AC3-8312-E801-1C07-561323A0E443}"/>
              </a:ext>
            </a:extLst>
          </p:cNvPr>
          <p:cNvPicPr>
            <a:picLocks noChangeAspect="1"/>
          </p:cNvPicPr>
          <p:nvPr/>
        </p:nvPicPr>
        <p:blipFill>
          <a:blip r:embed="rId3"/>
          <a:stretch>
            <a:fillRect/>
          </a:stretch>
        </p:blipFill>
        <p:spPr>
          <a:xfrm>
            <a:off x="528238" y="891767"/>
            <a:ext cx="11135523" cy="5921077"/>
          </a:xfrm>
          <a:prstGeom prst="rect">
            <a:avLst/>
          </a:prstGeom>
        </p:spPr>
      </p:pic>
    </p:spTree>
    <p:extLst>
      <p:ext uri="{BB962C8B-B14F-4D97-AF65-F5344CB8AC3E}">
        <p14:creationId xmlns:p14="http://schemas.microsoft.com/office/powerpoint/2010/main" val="3780299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780E1-F40E-B7AB-C25D-0E0A23C10E8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6F62DCC-4D93-0E2A-892F-DA9B1FA8994D}"/>
              </a:ext>
            </a:extLst>
          </p:cNvPr>
          <p:cNvSpPr txBox="1"/>
          <p:nvPr/>
        </p:nvSpPr>
        <p:spPr>
          <a:xfrm>
            <a:off x="127635" y="175664"/>
            <a:ext cx="3469411" cy="400110"/>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5EB8"/>
                </a:solidFill>
                <a:effectLst/>
                <a:uLnTx/>
                <a:uFillTx/>
                <a:latin typeface="+mj-lt"/>
                <a:ea typeface="+mn-ea"/>
                <a:cs typeface="+mn-cs"/>
              </a:rPr>
              <a:t>Working with Stakeholders</a:t>
            </a:r>
          </a:p>
        </p:txBody>
      </p:sp>
      <p:sp>
        <p:nvSpPr>
          <p:cNvPr id="23" name="TextBox 22">
            <a:extLst>
              <a:ext uri="{FF2B5EF4-FFF2-40B4-BE49-F238E27FC236}">
                <a16:creationId xmlns:a16="http://schemas.microsoft.com/office/drawing/2014/main" id="{CB313DCB-0D14-BBEC-4715-5B0EA57830A0}"/>
              </a:ext>
            </a:extLst>
          </p:cNvPr>
          <p:cNvSpPr txBox="1"/>
          <p:nvPr/>
        </p:nvSpPr>
        <p:spPr>
          <a:xfrm>
            <a:off x="127636" y="575774"/>
            <a:ext cx="3721876" cy="2092881"/>
          </a:xfrm>
          <a:prstGeom prst="rect">
            <a:avLst/>
          </a:prstGeom>
          <a:noFill/>
        </p:spPr>
        <p:txBody>
          <a:bodyPr wrap="square" lIns="91440" tIns="45720" rIns="91440" bIns="45720" rtlCol="0" anchor="t">
            <a:spAutoFit/>
          </a:bodyPr>
          <a:lstStyle/>
          <a:p>
            <a:pPr marL="0" marR="0" lvl="0" indent="0" algn="l" defTabSz="914126">
              <a:lnSpc>
                <a:spcPct val="100000"/>
              </a:lnSpc>
              <a:spcBef>
                <a:spcPts val="0"/>
              </a:spcBef>
              <a:spcAft>
                <a:spcPts val="0"/>
              </a:spcAft>
              <a:buNone/>
              <a:tabLst/>
              <a:defRPr/>
            </a:pPr>
            <a:r>
              <a:rPr lang="en-GB">
                <a:solidFill>
                  <a:srgbClr val="0091C9"/>
                </a:solidFill>
                <a:latin typeface="+mj-lt"/>
              </a:rPr>
              <a:t>Collaboratives &amp; Networks Venn</a:t>
            </a:r>
          </a:p>
          <a:p>
            <a:pPr marL="0" marR="0" lvl="0" indent="0" algn="l" defTabSz="914126">
              <a:lnSpc>
                <a:spcPct val="100000"/>
              </a:lnSpc>
              <a:spcBef>
                <a:spcPts val="0"/>
              </a:spcBef>
              <a:spcAft>
                <a:spcPts val="0"/>
              </a:spcAft>
              <a:buNone/>
              <a:tabLst/>
              <a:defRPr/>
            </a:pPr>
            <a:endParaRPr lang="en-GB" sz="1600">
              <a:latin typeface="+mj-lt"/>
              <a:ea typeface="+mn-ea"/>
              <a:cs typeface="+mn-cs"/>
            </a:endParaRPr>
          </a:p>
          <a:p>
            <a:pPr marL="0" marR="0" lvl="0" indent="0" algn="l" defTabSz="914126">
              <a:lnSpc>
                <a:spcPct val="100000"/>
              </a:lnSpc>
              <a:spcBef>
                <a:spcPts val="0"/>
              </a:spcBef>
              <a:spcAft>
                <a:spcPts val="0"/>
              </a:spcAft>
              <a:buNone/>
              <a:tabLst/>
              <a:defRPr/>
            </a:pPr>
            <a:r>
              <a:rPr lang="en-GB" sz="1600">
                <a:latin typeface="+mj-lt"/>
              </a:rPr>
              <a:t>This is a very busy </a:t>
            </a:r>
            <a:r>
              <a:rPr lang="en-GB" sz="1600" err="1">
                <a:latin typeface="+mj-lt"/>
              </a:rPr>
              <a:t>venn</a:t>
            </a:r>
            <a:r>
              <a:rPr lang="en-GB" sz="1600">
                <a:latin typeface="+mj-lt"/>
              </a:rPr>
              <a:t> diagram – but it provides an overview of the different roles of CLUs, Transplant Collaboratives and the Clinical Advisory Groups – how they overlap, and where their roles are distinct.</a:t>
            </a:r>
            <a:endParaRPr lang="en-US" sz="1600">
              <a:ea typeface="+mn-ea"/>
              <a:cs typeface="+mn-cs"/>
            </a:endParaRPr>
          </a:p>
        </p:txBody>
      </p:sp>
      <p:pic>
        <p:nvPicPr>
          <p:cNvPr id="4" name="Picture 3">
            <a:extLst>
              <a:ext uri="{FF2B5EF4-FFF2-40B4-BE49-F238E27FC236}">
                <a16:creationId xmlns:a16="http://schemas.microsoft.com/office/drawing/2014/main" id="{F2344901-B484-4DA3-3A12-3945E9E5E9A9}"/>
              </a:ext>
            </a:extLst>
          </p:cNvPr>
          <p:cNvPicPr>
            <a:picLocks noChangeAspect="1"/>
          </p:cNvPicPr>
          <p:nvPr/>
        </p:nvPicPr>
        <p:blipFill>
          <a:blip r:embed="rId2"/>
          <a:srcRect l="5426" t="2561" r="9039" b="8397"/>
          <a:stretch/>
        </p:blipFill>
        <p:spPr>
          <a:xfrm>
            <a:off x="4075290" y="0"/>
            <a:ext cx="8101264" cy="6858000"/>
          </a:xfrm>
          <a:prstGeom prst="rect">
            <a:avLst/>
          </a:prstGeom>
        </p:spPr>
      </p:pic>
    </p:spTree>
    <p:extLst>
      <p:ext uri="{BB962C8B-B14F-4D97-AF65-F5344CB8AC3E}">
        <p14:creationId xmlns:p14="http://schemas.microsoft.com/office/powerpoint/2010/main" val="3069969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028AF40-9D18-40AE-A59F-29E60D62B480}"/>
              </a:ext>
            </a:extLst>
          </p:cNvPr>
          <p:cNvGraphicFramePr/>
          <p:nvPr>
            <p:extLst>
              <p:ext uri="{D42A27DB-BD31-4B8C-83A1-F6EECF244321}">
                <p14:modId xmlns:p14="http://schemas.microsoft.com/office/powerpoint/2010/main" val="29264745"/>
              </p:ext>
            </p:extLst>
          </p:nvPr>
        </p:nvGraphicFramePr>
        <p:xfrm>
          <a:off x="1072347" y="590843"/>
          <a:ext cx="10158071" cy="52355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itle 1">
            <a:extLst>
              <a:ext uri="{FF2B5EF4-FFF2-40B4-BE49-F238E27FC236}">
                <a16:creationId xmlns:a16="http://schemas.microsoft.com/office/drawing/2014/main" id="{077FF98B-D0EB-4B7E-9570-3C2E33020302}"/>
              </a:ext>
            </a:extLst>
          </p:cNvPr>
          <p:cNvSpPr txBox="1">
            <a:spLocks/>
          </p:cNvSpPr>
          <p:nvPr/>
        </p:nvSpPr>
        <p:spPr bwMode="auto">
          <a:xfrm>
            <a:off x="426952" y="364371"/>
            <a:ext cx="10061690" cy="7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371475" rtl="0" eaLnBrk="1" fontAlgn="base" hangingPunct="1">
              <a:spcBef>
                <a:spcPct val="0"/>
              </a:spcBef>
              <a:spcAft>
                <a:spcPct val="0"/>
              </a:spcAft>
              <a:defRPr sz="3088" b="1" kern="1200">
                <a:solidFill>
                  <a:srgbClr val="0072C6"/>
                </a:solidFill>
                <a:latin typeface="Arial" panose="020B0604020202020204" pitchFamily="34" charset="0"/>
                <a:ea typeface="+mj-ea"/>
                <a:cs typeface="Arial" panose="020B0604020202020204" pitchFamily="34" charset="0"/>
              </a:defRPr>
            </a:lvl1pPr>
            <a:lvl2pPr algn="l" defTabSz="371475" rtl="0" eaLnBrk="1" fontAlgn="base" hangingPunct="1">
              <a:spcBef>
                <a:spcPct val="0"/>
              </a:spcBef>
              <a:spcAft>
                <a:spcPct val="0"/>
              </a:spcAft>
              <a:defRPr sz="3088" b="1">
                <a:solidFill>
                  <a:srgbClr val="0072C6"/>
                </a:solidFill>
                <a:latin typeface="Arial" panose="020B0604020202020204" pitchFamily="34" charset="0"/>
              </a:defRPr>
            </a:lvl2pPr>
            <a:lvl3pPr algn="l" defTabSz="371475" rtl="0" eaLnBrk="1" fontAlgn="base" hangingPunct="1">
              <a:spcBef>
                <a:spcPct val="0"/>
              </a:spcBef>
              <a:spcAft>
                <a:spcPct val="0"/>
              </a:spcAft>
              <a:defRPr sz="3088" b="1">
                <a:solidFill>
                  <a:srgbClr val="0072C6"/>
                </a:solidFill>
                <a:latin typeface="Arial" panose="020B0604020202020204" pitchFamily="34" charset="0"/>
              </a:defRPr>
            </a:lvl3pPr>
            <a:lvl4pPr algn="l" defTabSz="371475" rtl="0" eaLnBrk="1" fontAlgn="base" hangingPunct="1">
              <a:spcBef>
                <a:spcPct val="0"/>
              </a:spcBef>
              <a:spcAft>
                <a:spcPct val="0"/>
              </a:spcAft>
              <a:defRPr sz="3088" b="1">
                <a:solidFill>
                  <a:srgbClr val="0072C6"/>
                </a:solidFill>
                <a:latin typeface="Arial" panose="020B0604020202020204" pitchFamily="34" charset="0"/>
              </a:defRPr>
            </a:lvl4pPr>
            <a:lvl5pPr algn="l" defTabSz="371475" rtl="0" eaLnBrk="1" fontAlgn="base" hangingPunct="1">
              <a:spcBef>
                <a:spcPct val="0"/>
              </a:spcBef>
              <a:spcAft>
                <a:spcPct val="0"/>
              </a:spcAft>
              <a:defRPr sz="3088" b="1">
                <a:solidFill>
                  <a:srgbClr val="0072C6"/>
                </a:solidFill>
                <a:latin typeface="Arial" panose="020B0604020202020204" pitchFamily="34" charset="0"/>
              </a:defRPr>
            </a:lvl5pPr>
            <a:lvl6pPr marL="371475" algn="l" defTabSz="371475" rtl="0" eaLnBrk="1" fontAlgn="base" hangingPunct="1">
              <a:spcBef>
                <a:spcPct val="0"/>
              </a:spcBef>
              <a:spcAft>
                <a:spcPct val="0"/>
              </a:spcAft>
              <a:defRPr sz="3088" b="1">
                <a:solidFill>
                  <a:srgbClr val="0072C6"/>
                </a:solidFill>
                <a:latin typeface="Arial" panose="020B0604020202020204" pitchFamily="34" charset="0"/>
              </a:defRPr>
            </a:lvl6pPr>
            <a:lvl7pPr marL="742950" algn="l" defTabSz="371475" rtl="0" eaLnBrk="1" fontAlgn="base" hangingPunct="1">
              <a:spcBef>
                <a:spcPct val="0"/>
              </a:spcBef>
              <a:spcAft>
                <a:spcPct val="0"/>
              </a:spcAft>
              <a:defRPr sz="3088" b="1">
                <a:solidFill>
                  <a:srgbClr val="0072C6"/>
                </a:solidFill>
                <a:latin typeface="Arial" panose="020B0604020202020204" pitchFamily="34" charset="0"/>
              </a:defRPr>
            </a:lvl7pPr>
            <a:lvl8pPr marL="1114425" algn="l" defTabSz="371475" rtl="0" eaLnBrk="1" fontAlgn="base" hangingPunct="1">
              <a:spcBef>
                <a:spcPct val="0"/>
              </a:spcBef>
              <a:spcAft>
                <a:spcPct val="0"/>
              </a:spcAft>
              <a:defRPr sz="3088" b="1">
                <a:solidFill>
                  <a:srgbClr val="0072C6"/>
                </a:solidFill>
                <a:latin typeface="Arial" panose="020B0604020202020204" pitchFamily="34" charset="0"/>
              </a:defRPr>
            </a:lvl8pPr>
            <a:lvl9pPr marL="1485900" algn="l" defTabSz="371475" rtl="0" eaLnBrk="1" fontAlgn="base" hangingPunct="1">
              <a:spcBef>
                <a:spcPct val="0"/>
              </a:spcBef>
              <a:spcAft>
                <a:spcPct val="0"/>
              </a:spcAft>
              <a:defRPr sz="3088" b="1">
                <a:solidFill>
                  <a:srgbClr val="0072C6"/>
                </a:solidFill>
                <a:latin typeface="Arial" panose="020B0604020202020204" pitchFamily="34" charset="0"/>
              </a:defRPr>
            </a:lvl9pPr>
          </a:lstStyle>
          <a:p>
            <a:r>
              <a:rPr lang="en-GB" sz="2800">
                <a:solidFill>
                  <a:srgbClr val="005EB8"/>
                </a:solidFill>
              </a:rPr>
              <a:t>Appendix 1: CLU Project Registration Process</a:t>
            </a:r>
          </a:p>
        </p:txBody>
      </p:sp>
      <p:sp>
        <p:nvSpPr>
          <p:cNvPr id="6" name="Rectangle 5">
            <a:extLst>
              <a:ext uri="{FF2B5EF4-FFF2-40B4-BE49-F238E27FC236}">
                <a16:creationId xmlns:a16="http://schemas.microsoft.com/office/drawing/2014/main" id="{7A576C79-550A-47A2-975F-73BA5099CE0C}"/>
              </a:ext>
            </a:extLst>
          </p:cNvPr>
          <p:cNvSpPr/>
          <p:nvPr/>
        </p:nvSpPr>
        <p:spPr>
          <a:xfrm>
            <a:off x="426952" y="1705172"/>
            <a:ext cx="5535698" cy="55558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GB" b="1">
                <a:solidFill>
                  <a:srgbClr val="1F497D"/>
                </a:solidFill>
              </a:rPr>
              <a:t>Process of CLU project registration:</a:t>
            </a:r>
          </a:p>
        </p:txBody>
      </p:sp>
      <p:sp>
        <p:nvSpPr>
          <p:cNvPr id="15" name="Rectangle 14">
            <a:extLst>
              <a:ext uri="{FF2B5EF4-FFF2-40B4-BE49-F238E27FC236}">
                <a16:creationId xmlns:a16="http://schemas.microsoft.com/office/drawing/2014/main" id="{47E0B3C3-D1E8-40BD-A800-D3CAAD2D56F6}"/>
              </a:ext>
            </a:extLst>
          </p:cNvPr>
          <p:cNvSpPr/>
          <p:nvPr/>
        </p:nvSpPr>
        <p:spPr>
          <a:xfrm>
            <a:off x="444385" y="980050"/>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063" rtl="0" eaLnBrk="0" fontAlgn="base" latinLnBrk="0" hangingPunct="0">
              <a:lnSpc>
                <a:spcPct val="100000"/>
              </a:lnSpc>
              <a:spcBef>
                <a:spcPct val="0"/>
              </a:spcBef>
              <a:spcAft>
                <a:spcPct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sp>
        <p:nvSpPr>
          <p:cNvPr id="3" name="Rectangle 2">
            <a:extLst>
              <a:ext uri="{FF2B5EF4-FFF2-40B4-BE49-F238E27FC236}">
                <a16:creationId xmlns:a16="http://schemas.microsoft.com/office/drawing/2014/main" id="{696564C9-5927-46AA-E511-2425F73BB940}"/>
              </a:ext>
            </a:extLst>
          </p:cNvPr>
          <p:cNvSpPr/>
          <p:nvPr/>
        </p:nvSpPr>
        <p:spPr>
          <a:xfrm>
            <a:off x="5962650" y="4272188"/>
            <a:ext cx="5535698" cy="178063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GB">
                <a:solidFill>
                  <a:srgbClr val="1F497D"/>
                </a:solidFill>
              </a:rPr>
              <a:t>The central CLU project repository will ensure we can demonstrate CLU output and the scheme efficacy on an ongoing basis.</a:t>
            </a:r>
          </a:p>
          <a:p>
            <a:pPr algn="ctr"/>
            <a:endParaRPr lang="en-GB">
              <a:solidFill>
                <a:srgbClr val="1F497D"/>
              </a:solidFill>
            </a:endParaRPr>
          </a:p>
          <a:p>
            <a:pPr algn="ctr"/>
            <a:r>
              <a:rPr lang="en-GB">
                <a:solidFill>
                  <a:srgbClr val="1F497D"/>
                </a:solidFill>
              </a:rPr>
              <a:t>It will also enable us to identify opportunities for sharing best practice and connecting CLUs together where there is synergy.</a:t>
            </a:r>
          </a:p>
        </p:txBody>
      </p:sp>
    </p:spTree>
    <p:extLst>
      <p:ext uri="{BB962C8B-B14F-4D97-AF65-F5344CB8AC3E}">
        <p14:creationId xmlns:p14="http://schemas.microsoft.com/office/powerpoint/2010/main" val="1213386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73" name="Group 81">
            <a:extLst>
              <a:ext uri="{FF2B5EF4-FFF2-40B4-BE49-F238E27FC236}">
                <a16:creationId xmlns:a16="http://schemas.microsoft.com/office/drawing/2014/main" id="{6FF48A39-5618-4063-BEF8-529A5235A660}"/>
              </a:ext>
            </a:extLst>
          </p:cNvPr>
          <p:cNvGraphicFramePr>
            <a:graphicFrameLocks noGrp="1"/>
          </p:cNvGraphicFramePr>
          <p:nvPr>
            <p:extLst>
              <p:ext uri="{D42A27DB-BD31-4B8C-83A1-F6EECF244321}">
                <p14:modId xmlns:p14="http://schemas.microsoft.com/office/powerpoint/2010/main" val="771651705"/>
              </p:ext>
            </p:extLst>
          </p:nvPr>
        </p:nvGraphicFramePr>
        <p:xfrm>
          <a:off x="113731" y="653693"/>
          <a:ext cx="2877080" cy="739354"/>
        </p:xfrm>
        <a:graphic>
          <a:graphicData uri="http://schemas.openxmlformats.org/drawingml/2006/table">
            <a:tbl>
              <a:tblPr/>
              <a:tblGrid>
                <a:gridCol w="1324542">
                  <a:extLst>
                    <a:ext uri="{9D8B030D-6E8A-4147-A177-3AD203B41FA5}">
                      <a16:colId xmlns:a16="http://schemas.microsoft.com/office/drawing/2014/main" val="20000"/>
                    </a:ext>
                  </a:extLst>
                </a:gridCol>
                <a:gridCol w="1552538">
                  <a:extLst>
                    <a:ext uri="{9D8B030D-6E8A-4147-A177-3AD203B41FA5}">
                      <a16:colId xmlns:a16="http://schemas.microsoft.com/office/drawing/2014/main" val="20001"/>
                    </a:ext>
                  </a:extLst>
                </a:gridCol>
              </a:tblGrid>
              <a:tr h="35487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rtl="0" eaLnBrk="1" fontAlgn="base" latinLnBrk="0" hangingPunct="1">
                        <a:lnSpc>
                          <a:spcPct val="100000"/>
                        </a:lnSpc>
                        <a:spcBef>
                          <a:spcPct val="0"/>
                        </a:spcBef>
                        <a:spcAft>
                          <a:spcPct val="0"/>
                        </a:spcAft>
                        <a:buClrTx/>
                        <a:buSzTx/>
                        <a:buFontTx/>
                        <a:buNone/>
                      </a:pPr>
                      <a:r>
                        <a:rPr lang="en-GB" altLang="en-US" sz="1200" b="1" i="0" u="none" strike="noStrike" cap="none" normalizeH="0" baseline="0">
                          <a:ln>
                            <a:noFill/>
                          </a:ln>
                          <a:solidFill>
                            <a:schemeClr val="bg1"/>
                          </a:solidFill>
                          <a:effectLst/>
                          <a:latin typeface="Arial"/>
                          <a:ea typeface="ＭＳ Ｐゴシック"/>
                        </a:rPr>
                        <a:t>CLU Name</a:t>
                      </a:r>
                      <a:endParaRPr kumimoji="0" lang="en-GB" altLang="en-US" sz="1200" b="1" i="0" u="none" strike="noStrike" cap="none" normalizeH="0" baseline="0">
                        <a:ln>
                          <a:noFill/>
                        </a:ln>
                        <a:solidFill>
                          <a:schemeClr val="bg1"/>
                        </a:solidFill>
                        <a:effectLst/>
                        <a:latin typeface="Arial"/>
                        <a:ea typeface="ＭＳ Ｐゴシック"/>
                      </a:endParaRPr>
                    </a:p>
                  </a:txBody>
                  <a:tcPr marL="91324" marR="91324" marT="45428" marB="454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200" b="1" i="0" u="none" strike="noStrike" cap="none" normalizeH="0" baseline="0">
                        <a:ln>
                          <a:noFill/>
                        </a:ln>
                        <a:solidFill>
                          <a:schemeClr val="tx1"/>
                        </a:solidFill>
                        <a:effectLst/>
                        <a:latin typeface="Arial"/>
                        <a:ea typeface="ＭＳ Ｐゴシック"/>
                      </a:endParaRPr>
                    </a:p>
                  </a:txBody>
                  <a:tcPr marL="91324" marR="91324" marT="45428" marB="454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384484">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a:lnSpc>
                          <a:spcPct val="100000"/>
                        </a:lnSpc>
                        <a:spcBef>
                          <a:spcPct val="0"/>
                        </a:spcBef>
                        <a:spcAft>
                          <a:spcPct val="0"/>
                        </a:spcAft>
                        <a:buNone/>
                      </a:pPr>
                      <a:r>
                        <a:rPr lang="en-GB" altLang="en-US" sz="1200" b="1" i="0" u="none" strike="noStrike" cap="none" normalizeH="0" baseline="0">
                          <a:ln>
                            <a:noFill/>
                          </a:ln>
                          <a:solidFill>
                            <a:schemeClr val="bg1"/>
                          </a:solidFill>
                          <a:effectLst/>
                          <a:latin typeface="Arial"/>
                          <a:ea typeface="ＭＳ Ｐゴシック"/>
                        </a:rPr>
                        <a:t>Centre</a:t>
                      </a:r>
                      <a:endParaRPr kumimoji="0" lang="en-GB" altLang="en-US" sz="1200" b="1" i="0" u="none" strike="noStrike" cap="none" normalizeH="0" baseline="0">
                        <a:ln>
                          <a:noFill/>
                        </a:ln>
                        <a:solidFill>
                          <a:schemeClr val="bg1"/>
                        </a:solidFill>
                        <a:effectLst/>
                        <a:latin typeface="Arial"/>
                        <a:ea typeface="ＭＳ Ｐゴシック"/>
                      </a:endParaRPr>
                    </a:p>
                  </a:txBody>
                  <a:tcPr marL="91324" marR="91324" marT="45428" marB="454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a:lnSpc>
                          <a:spcPct val="100000"/>
                        </a:lnSpc>
                        <a:spcBef>
                          <a:spcPct val="0"/>
                        </a:spcBef>
                        <a:spcAft>
                          <a:spcPct val="0"/>
                        </a:spcAft>
                        <a:buNone/>
                      </a:pPr>
                      <a:endParaRPr kumimoji="0" lang="en-US" sz="1200"/>
                    </a:p>
                  </a:txBody>
                  <a:tcPr marL="91324" marR="91324" marT="45428" marB="454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graphicFrame>
        <p:nvGraphicFramePr>
          <p:cNvPr id="2" name="Table 1">
            <a:extLst>
              <a:ext uri="{FF2B5EF4-FFF2-40B4-BE49-F238E27FC236}">
                <a16:creationId xmlns:a16="http://schemas.microsoft.com/office/drawing/2014/main" id="{16CDCDDE-5680-4C0C-AEEA-9F2C39507246}"/>
              </a:ext>
            </a:extLst>
          </p:cNvPr>
          <p:cNvGraphicFramePr>
            <a:graphicFrameLocks noGrp="1"/>
          </p:cNvGraphicFramePr>
          <p:nvPr>
            <p:extLst>
              <p:ext uri="{D42A27DB-BD31-4B8C-83A1-F6EECF244321}">
                <p14:modId xmlns:p14="http://schemas.microsoft.com/office/powerpoint/2010/main" val="75994626"/>
              </p:ext>
            </p:extLst>
          </p:nvPr>
        </p:nvGraphicFramePr>
        <p:xfrm>
          <a:off x="113731" y="2223176"/>
          <a:ext cx="6196439" cy="1262720"/>
        </p:xfrm>
        <a:graphic>
          <a:graphicData uri="http://schemas.openxmlformats.org/drawingml/2006/table">
            <a:tbl>
              <a:tblPr firstRow="1" bandRow="1">
                <a:tableStyleId>{21E4AEA4-8DFA-4A89-87EB-49C32662AFE0}</a:tableStyleId>
              </a:tblPr>
              <a:tblGrid>
                <a:gridCol w="6196439">
                  <a:extLst>
                    <a:ext uri="{9D8B030D-6E8A-4147-A177-3AD203B41FA5}">
                      <a16:colId xmlns:a16="http://schemas.microsoft.com/office/drawing/2014/main" val="20000"/>
                    </a:ext>
                  </a:extLst>
                </a:gridCol>
              </a:tblGrid>
              <a:tr h="360660">
                <a:tc>
                  <a:txBody>
                    <a:bodyPr/>
                    <a:lstStyle/>
                    <a:p>
                      <a:pPr marL="0" marR="0" lvl="0" indent="0" algn="l" rtl="0" eaLnBrk="1" fontAlgn="auto" latinLnBrk="0" hangingPunct="1">
                        <a:lnSpc>
                          <a:spcPct val="100000"/>
                        </a:lnSpc>
                        <a:spcBef>
                          <a:spcPts val="0"/>
                        </a:spcBef>
                        <a:spcAft>
                          <a:spcPts val="0"/>
                        </a:spcAft>
                        <a:buClrTx/>
                        <a:buSzTx/>
                        <a:buFontTx/>
                        <a:buNone/>
                      </a:pPr>
                      <a:r>
                        <a:rPr lang="en-GB" sz="1200"/>
                        <a:t>2. Which barriers to organ utilisation are you looking to address through this project?</a:t>
                      </a:r>
                    </a:p>
                  </a:txBody>
                  <a:tcPr marL="95152" marR="95152" marT="47610" marB="476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801740">
                <a:tc>
                  <a:txBody>
                    <a:bodyPr/>
                    <a:lstStyle/>
                    <a:p>
                      <a:pPr marL="171450" indent="-171450">
                        <a:buFont typeface="Arial" panose="020B0604020202020204" pitchFamily="34" charset="0"/>
                        <a:buChar char="•"/>
                      </a:pPr>
                      <a:endParaRPr lang="en-GB" sz="1200" kern="1200">
                        <a:solidFill>
                          <a:schemeClr val="dk1"/>
                        </a:solidFill>
                        <a:latin typeface="+mn-lt"/>
                        <a:ea typeface="+mn-ea"/>
                        <a:cs typeface="+mn-cs"/>
                      </a:endParaRPr>
                    </a:p>
                  </a:txBody>
                  <a:tcPr marL="95152" marR="95152" marT="47610" marB="476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14" name="Table 13">
            <a:extLst>
              <a:ext uri="{FF2B5EF4-FFF2-40B4-BE49-F238E27FC236}">
                <a16:creationId xmlns:a16="http://schemas.microsoft.com/office/drawing/2014/main" id="{426945D9-227E-4E96-5FF1-458603EACC6B}"/>
              </a:ext>
            </a:extLst>
          </p:cNvPr>
          <p:cNvGraphicFramePr>
            <a:graphicFrameLocks noGrp="1"/>
          </p:cNvGraphicFramePr>
          <p:nvPr>
            <p:extLst>
              <p:ext uri="{D42A27DB-BD31-4B8C-83A1-F6EECF244321}">
                <p14:modId xmlns:p14="http://schemas.microsoft.com/office/powerpoint/2010/main" val="2423844935"/>
              </p:ext>
            </p:extLst>
          </p:nvPr>
        </p:nvGraphicFramePr>
        <p:xfrm>
          <a:off x="6492787" y="749651"/>
          <a:ext cx="5585482" cy="2845980"/>
        </p:xfrm>
        <a:graphic>
          <a:graphicData uri="http://schemas.openxmlformats.org/drawingml/2006/table">
            <a:tbl>
              <a:tblPr firstRow="1" bandRow="1">
                <a:tableStyleId>{21E4AEA4-8DFA-4A89-87EB-49C32662AFE0}</a:tableStyleId>
              </a:tblPr>
              <a:tblGrid>
                <a:gridCol w="1777941">
                  <a:extLst>
                    <a:ext uri="{9D8B030D-6E8A-4147-A177-3AD203B41FA5}">
                      <a16:colId xmlns:a16="http://schemas.microsoft.com/office/drawing/2014/main" val="20000"/>
                    </a:ext>
                  </a:extLst>
                </a:gridCol>
                <a:gridCol w="3807541">
                  <a:extLst>
                    <a:ext uri="{9D8B030D-6E8A-4147-A177-3AD203B41FA5}">
                      <a16:colId xmlns:a16="http://schemas.microsoft.com/office/drawing/2014/main" val="2009441236"/>
                    </a:ext>
                  </a:extLst>
                </a:gridCol>
              </a:tblGrid>
              <a:tr h="407887">
                <a:tc gridSpan="2">
                  <a:txBody>
                    <a:bodyPr/>
                    <a:lstStyle/>
                    <a:p>
                      <a:pPr marL="0" marR="0" lvl="0" indent="0" algn="l" rtl="0" eaLnBrk="1" fontAlgn="auto" latinLnBrk="0" hangingPunct="1">
                        <a:lnSpc>
                          <a:spcPct val="100000"/>
                        </a:lnSpc>
                        <a:spcBef>
                          <a:spcPts val="0"/>
                        </a:spcBef>
                        <a:spcAft>
                          <a:spcPts val="0"/>
                        </a:spcAft>
                        <a:buClrTx/>
                        <a:buSzTx/>
                        <a:buFontTx/>
                        <a:buNone/>
                      </a:pPr>
                      <a:r>
                        <a:rPr lang="en-GB" sz="1200"/>
                        <a:t>6. Who is involved?</a:t>
                      </a:r>
                    </a:p>
                    <a:p>
                      <a:pPr marL="0" marR="0" lvl="0" indent="0" algn="l" rtl="0" eaLnBrk="1" fontAlgn="auto" latinLnBrk="0" hangingPunct="1">
                        <a:lnSpc>
                          <a:spcPct val="100000"/>
                        </a:lnSpc>
                        <a:spcBef>
                          <a:spcPts val="0"/>
                        </a:spcBef>
                        <a:spcAft>
                          <a:spcPts val="0"/>
                        </a:spcAft>
                        <a:buClrTx/>
                        <a:buSzTx/>
                        <a:buFontTx/>
                        <a:buNone/>
                      </a:pPr>
                      <a:r>
                        <a:rPr lang="en-GB" sz="1200"/>
                        <a:t>Please provide job titles of MDT colleagues involved. </a:t>
                      </a:r>
                    </a:p>
                    <a:p>
                      <a:pPr marL="0" marR="0" lvl="0" indent="0" algn="l" rtl="0" eaLnBrk="1" fontAlgn="auto" latinLnBrk="0" hangingPunct="1">
                        <a:lnSpc>
                          <a:spcPct val="100000"/>
                        </a:lnSpc>
                        <a:spcBef>
                          <a:spcPts val="0"/>
                        </a:spcBef>
                        <a:spcAft>
                          <a:spcPts val="0"/>
                        </a:spcAft>
                        <a:buClrTx/>
                        <a:buSzTx/>
                        <a:buFontTx/>
                        <a:buNone/>
                      </a:pPr>
                      <a:r>
                        <a:rPr lang="en-GB" sz="1200"/>
                        <a:t>Please also detail which senior managerial and clinical colleagues have you discussed this with? (please select all that apply) </a:t>
                      </a:r>
                    </a:p>
                    <a:p>
                      <a:pPr marL="0" marR="0" lvl="0" indent="0" algn="l" rtl="0" eaLnBrk="1" fontAlgn="auto" latinLnBrk="0" hangingPunct="1">
                        <a:lnSpc>
                          <a:spcPct val="100000"/>
                        </a:lnSpc>
                        <a:spcBef>
                          <a:spcPts val="0"/>
                        </a:spcBef>
                        <a:spcAft>
                          <a:spcPts val="0"/>
                        </a:spcAft>
                        <a:buClrTx/>
                        <a:buSzTx/>
                        <a:buFontTx/>
                        <a:buNone/>
                      </a:pPr>
                      <a:endParaRPr lang="en-GB" sz="1200" b="0"/>
                    </a:p>
                  </a:txBody>
                  <a:tcPr marL="95152" marR="95152" marT="47610" marB="476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GB"/>
                    </a:p>
                  </a:txBody>
                  <a:tcPr/>
                </a:tc>
                <a:extLst>
                  <a:ext uri="{0D108BD9-81ED-4DB2-BD59-A6C34878D82A}">
                    <a16:rowId xmlns:a16="http://schemas.microsoft.com/office/drawing/2014/main" val="10000"/>
                  </a:ext>
                </a:extLst>
              </a:tr>
              <a:tr h="596250">
                <a:tc>
                  <a:txBody>
                    <a:bodyPr/>
                    <a:lstStyle/>
                    <a:p>
                      <a:pPr marL="0" indent="0">
                        <a:buNone/>
                      </a:pPr>
                      <a:r>
                        <a:rPr lang="en-GB" sz="1200" kern="1200">
                          <a:solidFill>
                            <a:schemeClr val="dk1"/>
                          </a:solidFill>
                          <a:latin typeface="+mn-lt"/>
                          <a:ea typeface="+mn-ea"/>
                          <a:cs typeface="+mn-cs"/>
                        </a:rPr>
                        <a:t>MDT colleagues:</a:t>
                      </a:r>
                    </a:p>
                    <a:p>
                      <a:pPr marL="0" indent="0">
                        <a:buNone/>
                      </a:pPr>
                      <a:endParaRPr lang="en-GB" sz="1200" kern="1200">
                        <a:solidFill>
                          <a:schemeClr val="dk1"/>
                        </a:solidFill>
                        <a:latin typeface="+mn-lt"/>
                        <a:ea typeface="+mn-ea"/>
                        <a:cs typeface="+mn-cs"/>
                      </a:endParaRPr>
                    </a:p>
                    <a:p>
                      <a:pPr marL="0" indent="0">
                        <a:buNone/>
                      </a:pPr>
                      <a:endParaRPr lang="en-GB" sz="1200" kern="1200">
                        <a:solidFill>
                          <a:schemeClr val="dk1"/>
                        </a:solidFill>
                        <a:latin typeface="+mn-lt"/>
                        <a:ea typeface="+mn-ea"/>
                        <a:cs typeface="+mn-cs"/>
                      </a:endParaRPr>
                    </a:p>
                  </a:txBody>
                  <a:tcPr marL="95152" marR="95152" marT="47610" marB="476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buNone/>
                      </a:pPr>
                      <a:endParaRPr lang="en-GB" sz="1200" kern="1200">
                        <a:solidFill>
                          <a:schemeClr val="dk1"/>
                        </a:solidFill>
                        <a:latin typeface="+mn-lt"/>
                        <a:ea typeface="+mn-ea"/>
                        <a:cs typeface="+mn-cs"/>
                      </a:endParaRPr>
                    </a:p>
                  </a:txBody>
                  <a:tcPr marL="95152" marR="95152" marT="47610" marB="476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96250">
                <a:tc>
                  <a:txBody>
                    <a:bodyPr/>
                    <a:lstStyle/>
                    <a:p>
                      <a:pPr marL="0" indent="0">
                        <a:buNone/>
                      </a:pPr>
                      <a:r>
                        <a:rPr lang="en-GB" sz="1200" kern="1200">
                          <a:solidFill>
                            <a:schemeClr val="dk1"/>
                          </a:solidFill>
                          <a:latin typeface="+mn-lt"/>
                          <a:ea typeface="+mn-ea"/>
                          <a:cs typeface="+mn-cs"/>
                        </a:rPr>
                        <a:t>Examples of wider team engagement (please add/delete where appropriate)</a:t>
                      </a:r>
                    </a:p>
                  </a:txBody>
                  <a:tcPr marL="95152" marR="95152" marT="47610" marB="476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buNone/>
                      </a:pPr>
                      <a:r>
                        <a:rPr lang="en-GB" sz="1200" kern="1200">
                          <a:solidFill>
                            <a:schemeClr val="dk1"/>
                          </a:solidFill>
                          <a:latin typeface="+mn-lt"/>
                          <a:ea typeface="+mn-ea"/>
                          <a:cs typeface="+mn-cs"/>
                        </a:rPr>
                        <a:t>Trust Medical Director </a:t>
                      </a:r>
                    </a:p>
                    <a:p>
                      <a:pPr marL="0" indent="0">
                        <a:buNone/>
                      </a:pPr>
                      <a:r>
                        <a:rPr lang="en-GB" sz="1200" kern="1200">
                          <a:solidFill>
                            <a:schemeClr val="dk1"/>
                          </a:solidFill>
                          <a:latin typeface="+mn-lt"/>
                          <a:ea typeface="+mn-ea"/>
                          <a:cs typeface="+mn-cs"/>
                        </a:rPr>
                        <a:t>Transplant centre managers </a:t>
                      </a:r>
                    </a:p>
                    <a:p>
                      <a:pPr marL="0" indent="0">
                        <a:buNone/>
                      </a:pPr>
                      <a:r>
                        <a:rPr lang="en-GB" sz="1200" kern="1200">
                          <a:solidFill>
                            <a:schemeClr val="dk1"/>
                          </a:solidFill>
                          <a:latin typeface="+mn-lt"/>
                          <a:ea typeface="+mn-ea"/>
                          <a:cs typeface="+mn-cs"/>
                        </a:rPr>
                        <a:t>RTCs </a:t>
                      </a:r>
                    </a:p>
                    <a:p>
                      <a:pPr marL="0" indent="0">
                        <a:buNone/>
                      </a:pPr>
                      <a:r>
                        <a:rPr lang="en-GB" sz="1200" kern="1200">
                          <a:solidFill>
                            <a:schemeClr val="dk1"/>
                          </a:solidFill>
                          <a:latin typeface="+mn-lt"/>
                          <a:ea typeface="+mn-ea"/>
                          <a:cs typeface="+mn-cs"/>
                        </a:rPr>
                        <a:t>OL CLU </a:t>
                      </a:r>
                    </a:p>
                    <a:p>
                      <a:pPr marL="0" indent="0">
                        <a:buNone/>
                      </a:pPr>
                      <a:r>
                        <a:rPr lang="en-GB" sz="1200" kern="1200">
                          <a:solidFill>
                            <a:schemeClr val="dk1"/>
                          </a:solidFill>
                          <a:latin typeface="+mn-lt"/>
                          <a:ea typeface="+mn-ea"/>
                          <a:cs typeface="+mn-cs"/>
                        </a:rPr>
                        <a:t>Patients (and patient) groups</a:t>
                      </a:r>
                    </a:p>
                    <a:p>
                      <a:pPr marL="0" indent="0">
                        <a:buNone/>
                      </a:pPr>
                      <a:r>
                        <a:rPr lang="en-GB" sz="1200" kern="1200">
                          <a:solidFill>
                            <a:schemeClr val="dk1"/>
                          </a:solidFill>
                          <a:latin typeface="+mn-lt"/>
                          <a:ea typeface="+mn-ea"/>
                          <a:cs typeface="+mn-cs"/>
                        </a:rPr>
                        <a:t>Trust Executive or SRO</a:t>
                      </a:r>
                    </a:p>
                  </a:txBody>
                  <a:tcPr marL="95152" marR="95152" marT="47610" marB="476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8535728"/>
                  </a:ext>
                </a:extLst>
              </a:tr>
            </a:tbl>
          </a:graphicData>
        </a:graphic>
      </p:graphicFrame>
      <p:graphicFrame>
        <p:nvGraphicFramePr>
          <p:cNvPr id="17" name="Table 16">
            <a:extLst>
              <a:ext uri="{FF2B5EF4-FFF2-40B4-BE49-F238E27FC236}">
                <a16:creationId xmlns:a16="http://schemas.microsoft.com/office/drawing/2014/main" id="{0712CFDE-B18B-43DF-8092-CE4BFB422CD0}"/>
              </a:ext>
            </a:extLst>
          </p:cNvPr>
          <p:cNvGraphicFramePr>
            <a:graphicFrameLocks noGrp="1"/>
          </p:cNvGraphicFramePr>
          <p:nvPr>
            <p:extLst>
              <p:ext uri="{D42A27DB-BD31-4B8C-83A1-F6EECF244321}">
                <p14:modId xmlns:p14="http://schemas.microsoft.com/office/powerpoint/2010/main" val="418352078"/>
              </p:ext>
            </p:extLst>
          </p:nvPr>
        </p:nvGraphicFramePr>
        <p:xfrm>
          <a:off x="113729" y="4926231"/>
          <a:ext cx="6208342" cy="962938"/>
        </p:xfrm>
        <a:graphic>
          <a:graphicData uri="http://schemas.openxmlformats.org/drawingml/2006/table">
            <a:tbl>
              <a:tblPr firstRow="1" bandRow="1">
                <a:tableStyleId>{21E4AEA4-8DFA-4A89-87EB-49C32662AFE0}</a:tableStyleId>
              </a:tblPr>
              <a:tblGrid>
                <a:gridCol w="6208342">
                  <a:extLst>
                    <a:ext uri="{9D8B030D-6E8A-4147-A177-3AD203B41FA5}">
                      <a16:colId xmlns:a16="http://schemas.microsoft.com/office/drawing/2014/main" val="20000"/>
                    </a:ext>
                  </a:extLst>
                </a:gridCol>
              </a:tblGrid>
              <a:tr h="543294">
                <a:tc>
                  <a:txBody>
                    <a:bodyPr/>
                    <a:lstStyle/>
                    <a:p>
                      <a:r>
                        <a:rPr lang="en-GB" sz="1200">
                          <a:solidFill>
                            <a:schemeClr val="bg1"/>
                          </a:solidFill>
                        </a:rPr>
                        <a:t>4. Have you identified any risks or issues that might affect the project? If yes, please provide detail below.</a:t>
                      </a:r>
                    </a:p>
                  </a:txBody>
                  <a:tcPr marL="95151" marR="95151" marT="47561" marB="475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419644">
                <a:tc>
                  <a:txBody>
                    <a:bodyPr/>
                    <a:lstStyle/>
                    <a:p>
                      <a:pPr marL="0" lvl="0" algn="l">
                        <a:buNone/>
                      </a:pPr>
                      <a:endParaRPr lang="en-GB" sz="1200" b="0" i="0" u="none" strike="noStrike" kern="1200">
                        <a:solidFill>
                          <a:schemeClr val="tx1"/>
                        </a:solidFill>
                        <a:effectLst/>
                        <a:latin typeface="+mn-lt"/>
                        <a:ea typeface="+mn-ea"/>
                        <a:cs typeface="+mn-cs"/>
                      </a:endParaRPr>
                    </a:p>
                  </a:txBody>
                  <a:tcPr marL="95149" marR="95149" marT="47561" marB="47561"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89835434"/>
                  </a:ext>
                </a:extLst>
              </a:tr>
            </a:tbl>
          </a:graphicData>
        </a:graphic>
      </p:graphicFrame>
      <p:graphicFrame>
        <p:nvGraphicFramePr>
          <p:cNvPr id="7" name="Table 6">
            <a:extLst>
              <a:ext uri="{FF2B5EF4-FFF2-40B4-BE49-F238E27FC236}">
                <a16:creationId xmlns:a16="http://schemas.microsoft.com/office/drawing/2014/main" id="{FFA9C906-E54B-4B5B-AC47-F8EE3C616F14}"/>
              </a:ext>
            </a:extLst>
          </p:cNvPr>
          <p:cNvGraphicFramePr>
            <a:graphicFrameLocks noGrp="1"/>
          </p:cNvGraphicFramePr>
          <p:nvPr>
            <p:extLst>
              <p:ext uri="{D42A27DB-BD31-4B8C-83A1-F6EECF244321}">
                <p14:modId xmlns:p14="http://schemas.microsoft.com/office/powerpoint/2010/main" val="591660604"/>
              </p:ext>
            </p:extLst>
          </p:nvPr>
        </p:nvGraphicFramePr>
        <p:xfrm>
          <a:off x="113731" y="3414120"/>
          <a:ext cx="6208342" cy="1511703"/>
        </p:xfrm>
        <a:graphic>
          <a:graphicData uri="http://schemas.openxmlformats.org/drawingml/2006/table">
            <a:tbl>
              <a:tblPr firstRow="1" bandRow="1">
                <a:tableStyleId>{21E4AEA4-8DFA-4A89-87EB-49C32662AFE0}</a:tableStyleId>
              </a:tblPr>
              <a:tblGrid>
                <a:gridCol w="6208342">
                  <a:extLst>
                    <a:ext uri="{9D8B030D-6E8A-4147-A177-3AD203B41FA5}">
                      <a16:colId xmlns:a16="http://schemas.microsoft.com/office/drawing/2014/main" val="149404986"/>
                    </a:ext>
                  </a:extLst>
                </a:gridCol>
              </a:tblGrid>
              <a:tr h="407275">
                <a:tc>
                  <a:txBody>
                    <a:bodyPr/>
                    <a:lstStyle/>
                    <a:p>
                      <a:r>
                        <a:rPr lang="en-GB" sz="1200"/>
                        <a:t>3. Please provide a brief outline of the project, including aims and objectives.</a:t>
                      </a:r>
                    </a:p>
                  </a:txBody>
                  <a:tcPr marL="95151" marR="95151" marT="47561" marB="475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316956231"/>
                  </a:ext>
                </a:extLst>
              </a:tr>
              <a:tr h="1104428">
                <a:tc>
                  <a:txBody>
                    <a:bodyPr/>
                    <a:lstStyle/>
                    <a:p>
                      <a:pPr marL="0" marR="0" lvl="0" indent="0" algn="l" rtl="0" eaLnBrk="1" fontAlgn="auto" latinLnBrk="0" hangingPunct="1">
                        <a:lnSpc>
                          <a:spcPct val="100000"/>
                        </a:lnSpc>
                        <a:spcBef>
                          <a:spcPts val="0"/>
                        </a:spcBef>
                        <a:spcAft>
                          <a:spcPts val="0"/>
                        </a:spcAft>
                        <a:buClrTx/>
                        <a:buSzTx/>
                        <a:buFontTx/>
                        <a:buNone/>
                      </a:pPr>
                      <a:endParaRPr lang="en-GB" sz="1200" kern="1200">
                        <a:solidFill>
                          <a:schemeClr val="dk1"/>
                        </a:solidFill>
                        <a:latin typeface="+mn-lt"/>
                        <a:ea typeface="+mn-ea"/>
                        <a:cs typeface="+mn-cs"/>
                      </a:endParaRPr>
                    </a:p>
                  </a:txBody>
                  <a:tcPr marL="95149" marR="95149" marT="47561" marB="47561"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extLst>
                  <a:ext uri="{0D108BD9-81ED-4DB2-BD59-A6C34878D82A}">
                    <a16:rowId xmlns:a16="http://schemas.microsoft.com/office/drawing/2014/main" val="2089486380"/>
                  </a:ext>
                </a:extLst>
              </a:tr>
            </a:tbl>
          </a:graphicData>
        </a:graphic>
      </p:graphicFrame>
      <p:graphicFrame>
        <p:nvGraphicFramePr>
          <p:cNvPr id="21" name="Group 81">
            <a:extLst>
              <a:ext uri="{FF2B5EF4-FFF2-40B4-BE49-F238E27FC236}">
                <a16:creationId xmlns:a16="http://schemas.microsoft.com/office/drawing/2014/main" id="{707B0755-F122-AF32-E7C2-5111DAB2313D}"/>
              </a:ext>
            </a:extLst>
          </p:cNvPr>
          <p:cNvGraphicFramePr>
            <a:graphicFrameLocks noGrp="1"/>
          </p:cNvGraphicFramePr>
          <p:nvPr>
            <p:extLst>
              <p:ext uri="{D42A27DB-BD31-4B8C-83A1-F6EECF244321}">
                <p14:modId xmlns:p14="http://schemas.microsoft.com/office/powerpoint/2010/main" val="233312720"/>
              </p:ext>
            </p:extLst>
          </p:nvPr>
        </p:nvGraphicFramePr>
        <p:xfrm>
          <a:off x="3138984" y="642318"/>
          <a:ext cx="2655288" cy="739354"/>
        </p:xfrm>
        <a:graphic>
          <a:graphicData uri="http://schemas.openxmlformats.org/drawingml/2006/table">
            <a:tbl>
              <a:tblPr/>
              <a:tblGrid>
                <a:gridCol w="1222434">
                  <a:extLst>
                    <a:ext uri="{9D8B030D-6E8A-4147-A177-3AD203B41FA5}">
                      <a16:colId xmlns:a16="http://schemas.microsoft.com/office/drawing/2014/main" val="20000"/>
                    </a:ext>
                  </a:extLst>
                </a:gridCol>
                <a:gridCol w="1432854">
                  <a:extLst>
                    <a:ext uri="{9D8B030D-6E8A-4147-A177-3AD203B41FA5}">
                      <a16:colId xmlns:a16="http://schemas.microsoft.com/office/drawing/2014/main" val="20001"/>
                    </a:ext>
                  </a:extLst>
                </a:gridCol>
              </a:tblGrid>
              <a:tr h="35487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a:lnSpc>
                          <a:spcPct val="100000"/>
                        </a:lnSpc>
                        <a:spcBef>
                          <a:spcPct val="0"/>
                        </a:spcBef>
                        <a:spcAft>
                          <a:spcPct val="0"/>
                        </a:spcAft>
                        <a:buNone/>
                      </a:pPr>
                      <a:r>
                        <a:rPr lang="en-GB" altLang="en-US" sz="1200" b="1" i="0" u="none" strike="noStrike" cap="none" normalizeH="0" baseline="0">
                          <a:ln>
                            <a:noFill/>
                          </a:ln>
                          <a:solidFill>
                            <a:schemeClr val="bg1"/>
                          </a:solidFill>
                          <a:effectLst/>
                          <a:latin typeface="Arial"/>
                          <a:ea typeface="ＭＳ Ｐゴシック"/>
                        </a:rPr>
                        <a:t>Organ Type</a:t>
                      </a:r>
                      <a:endParaRPr kumimoji="0" lang="en-GB" altLang="en-US" sz="1200" b="1" i="0" u="none" strike="noStrike" cap="none" normalizeH="0" baseline="0">
                        <a:ln>
                          <a:noFill/>
                        </a:ln>
                        <a:solidFill>
                          <a:schemeClr val="bg1"/>
                        </a:solidFill>
                        <a:effectLst/>
                        <a:latin typeface="Arial"/>
                        <a:ea typeface="ＭＳ Ｐゴシック"/>
                      </a:endParaRPr>
                    </a:p>
                  </a:txBody>
                  <a:tcPr marL="91324" marR="91324" marT="45428" marB="454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a:lnSpc>
                          <a:spcPct val="100000"/>
                        </a:lnSpc>
                        <a:spcBef>
                          <a:spcPct val="0"/>
                        </a:spcBef>
                        <a:spcAft>
                          <a:spcPct val="0"/>
                        </a:spcAft>
                        <a:buNone/>
                        <a:tabLst/>
                      </a:pPr>
                      <a:endParaRPr kumimoji="0" lang="en-GB" altLang="en-US" sz="1200" b="1" i="0" u="none" strike="noStrike" cap="none" normalizeH="0" baseline="0">
                        <a:ln>
                          <a:noFill/>
                        </a:ln>
                        <a:solidFill>
                          <a:schemeClr val="tx1"/>
                        </a:solidFill>
                        <a:effectLst/>
                        <a:latin typeface="Arial"/>
                        <a:ea typeface="ＭＳ Ｐゴシック"/>
                      </a:endParaRPr>
                    </a:p>
                  </a:txBody>
                  <a:tcPr marL="91324" marR="91324" marT="45428" marB="454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384484">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a:lnSpc>
                          <a:spcPct val="100000"/>
                        </a:lnSpc>
                        <a:spcBef>
                          <a:spcPct val="0"/>
                        </a:spcBef>
                        <a:spcAft>
                          <a:spcPct val="0"/>
                        </a:spcAft>
                        <a:buNone/>
                      </a:pPr>
                      <a:r>
                        <a:rPr lang="en-GB" altLang="en-US" sz="1200" b="1" i="0" u="none" strike="noStrike" cap="none" normalizeH="0" baseline="0">
                          <a:ln>
                            <a:noFill/>
                          </a:ln>
                          <a:solidFill>
                            <a:schemeClr val="bg1"/>
                          </a:solidFill>
                          <a:effectLst/>
                          <a:latin typeface="Arial"/>
                          <a:ea typeface="ＭＳ Ｐゴシック"/>
                        </a:rPr>
                        <a:t>Adult / </a:t>
                      </a:r>
                      <a:r>
                        <a:rPr lang="en-GB" altLang="en-US" sz="1200" b="1" i="0" u="none" strike="noStrike" cap="none" normalizeH="0" baseline="0" err="1">
                          <a:ln>
                            <a:noFill/>
                          </a:ln>
                          <a:solidFill>
                            <a:schemeClr val="bg1"/>
                          </a:solidFill>
                          <a:effectLst/>
                          <a:latin typeface="Arial"/>
                          <a:ea typeface="ＭＳ Ｐゴシック"/>
                        </a:rPr>
                        <a:t>Paeds</a:t>
                      </a:r>
                      <a:endParaRPr kumimoji="0" lang="en-GB" altLang="en-US" sz="1200" b="1" i="0" u="none" strike="noStrike" cap="none" normalizeH="0" baseline="0" err="1">
                        <a:ln>
                          <a:noFill/>
                        </a:ln>
                        <a:solidFill>
                          <a:schemeClr val="bg1"/>
                        </a:solidFill>
                        <a:effectLst/>
                        <a:latin typeface="Arial"/>
                        <a:ea typeface="ＭＳ Ｐゴシック"/>
                      </a:endParaRPr>
                    </a:p>
                  </a:txBody>
                  <a:tcPr marL="91324" marR="91324" marT="45428" marB="454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rtl="0" eaLnBrk="1" fontAlgn="base" latinLnBrk="0" hangingPunct="1">
                        <a:lnSpc>
                          <a:spcPct val="100000"/>
                        </a:lnSpc>
                        <a:spcBef>
                          <a:spcPct val="0"/>
                        </a:spcBef>
                        <a:spcAft>
                          <a:spcPct val="0"/>
                        </a:spcAft>
                        <a:buClrTx/>
                        <a:buSzTx/>
                        <a:buFontTx/>
                        <a:buNone/>
                      </a:pPr>
                      <a:endParaRPr kumimoji="0" lang="en-GB" altLang="en-US" sz="1200" b="1" i="0" u="none" strike="noStrike" kern="1200" cap="none" normalizeH="0" baseline="0">
                        <a:ln>
                          <a:noFill/>
                        </a:ln>
                        <a:solidFill>
                          <a:schemeClr val="tx1"/>
                        </a:solidFill>
                        <a:effectLst/>
                        <a:latin typeface="Arial"/>
                        <a:ea typeface="ＭＳ Ｐゴシック"/>
                        <a:cs typeface="+mn-cs"/>
                      </a:endParaRPr>
                    </a:p>
                  </a:txBody>
                  <a:tcPr marL="91324" marR="91324" marT="45428" marB="454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graphicFrame>
        <p:nvGraphicFramePr>
          <p:cNvPr id="3" name="Table 2">
            <a:extLst>
              <a:ext uri="{FF2B5EF4-FFF2-40B4-BE49-F238E27FC236}">
                <a16:creationId xmlns:a16="http://schemas.microsoft.com/office/drawing/2014/main" id="{FB3C0895-9149-C6E2-51D4-35732E9289B5}"/>
              </a:ext>
            </a:extLst>
          </p:cNvPr>
          <p:cNvGraphicFramePr>
            <a:graphicFrameLocks noGrp="1"/>
          </p:cNvGraphicFramePr>
          <p:nvPr>
            <p:extLst>
              <p:ext uri="{D42A27DB-BD31-4B8C-83A1-F6EECF244321}">
                <p14:modId xmlns:p14="http://schemas.microsoft.com/office/powerpoint/2010/main" val="1734725966"/>
              </p:ext>
            </p:extLst>
          </p:nvPr>
        </p:nvGraphicFramePr>
        <p:xfrm>
          <a:off x="113731" y="1482931"/>
          <a:ext cx="6196439" cy="728757"/>
        </p:xfrm>
        <a:graphic>
          <a:graphicData uri="http://schemas.openxmlformats.org/drawingml/2006/table">
            <a:tbl>
              <a:tblPr firstRow="1" bandRow="1">
                <a:tableStyleId>{21E4AEA4-8DFA-4A89-87EB-49C32662AFE0}</a:tableStyleId>
              </a:tblPr>
              <a:tblGrid>
                <a:gridCol w="6196439">
                  <a:extLst>
                    <a:ext uri="{9D8B030D-6E8A-4147-A177-3AD203B41FA5}">
                      <a16:colId xmlns:a16="http://schemas.microsoft.com/office/drawing/2014/main" val="20000"/>
                    </a:ext>
                  </a:extLst>
                </a:gridCol>
              </a:tblGrid>
              <a:tr h="226376">
                <a:tc>
                  <a:txBody>
                    <a:bodyPr/>
                    <a:lstStyle/>
                    <a:p>
                      <a:pPr marL="0" marR="0" lvl="0" indent="0" algn="l" rtl="0" eaLnBrk="1" fontAlgn="auto" latinLnBrk="0" hangingPunct="1">
                        <a:lnSpc>
                          <a:spcPct val="100000"/>
                        </a:lnSpc>
                        <a:spcBef>
                          <a:spcPts val="0"/>
                        </a:spcBef>
                        <a:spcAft>
                          <a:spcPts val="0"/>
                        </a:spcAft>
                        <a:buClrTx/>
                        <a:buSzTx/>
                        <a:buFontTx/>
                        <a:buNone/>
                      </a:pPr>
                      <a:r>
                        <a:rPr lang="en-GB" sz="1200"/>
                        <a:t>1. Title of project</a:t>
                      </a:r>
                    </a:p>
                  </a:txBody>
                  <a:tcPr marL="95152" marR="95152" marT="47610" marB="476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450657">
                <a:tc>
                  <a:txBody>
                    <a:bodyPr/>
                    <a:lstStyle/>
                    <a:p>
                      <a:pPr marL="171450" indent="-171450">
                        <a:buFont typeface="Arial" panose="020B0604020202020204" pitchFamily="34" charset="0"/>
                        <a:buChar char="•"/>
                      </a:pPr>
                      <a:endParaRPr lang="en-GB" sz="1200" kern="1200">
                        <a:solidFill>
                          <a:schemeClr val="dk1"/>
                        </a:solidFill>
                        <a:latin typeface="+mn-lt"/>
                        <a:ea typeface="+mn-ea"/>
                        <a:cs typeface="+mn-cs"/>
                      </a:endParaRPr>
                    </a:p>
                  </a:txBody>
                  <a:tcPr marL="95152" marR="95152" marT="47610" marB="476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5" name="Table 4">
            <a:extLst>
              <a:ext uri="{FF2B5EF4-FFF2-40B4-BE49-F238E27FC236}">
                <a16:creationId xmlns:a16="http://schemas.microsoft.com/office/drawing/2014/main" id="{112A005E-0DEF-71E8-0C65-AFBC590339F4}"/>
              </a:ext>
            </a:extLst>
          </p:cNvPr>
          <p:cNvGraphicFramePr>
            <a:graphicFrameLocks noGrp="1"/>
          </p:cNvGraphicFramePr>
          <p:nvPr>
            <p:extLst>
              <p:ext uri="{D42A27DB-BD31-4B8C-83A1-F6EECF244321}">
                <p14:modId xmlns:p14="http://schemas.microsoft.com/office/powerpoint/2010/main" val="1119219004"/>
              </p:ext>
            </p:extLst>
          </p:nvPr>
        </p:nvGraphicFramePr>
        <p:xfrm>
          <a:off x="125634" y="5883618"/>
          <a:ext cx="6196439" cy="816870"/>
        </p:xfrm>
        <a:graphic>
          <a:graphicData uri="http://schemas.openxmlformats.org/drawingml/2006/table">
            <a:tbl>
              <a:tblPr firstRow="1" bandRow="1">
                <a:tableStyleId>{21E4AEA4-8DFA-4A89-87EB-49C32662AFE0}</a:tableStyleId>
              </a:tblPr>
              <a:tblGrid>
                <a:gridCol w="6196439">
                  <a:extLst>
                    <a:ext uri="{9D8B030D-6E8A-4147-A177-3AD203B41FA5}">
                      <a16:colId xmlns:a16="http://schemas.microsoft.com/office/drawing/2014/main" val="2810973659"/>
                    </a:ext>
                  </a:extLst>
                </a:gridCol>
              </a:tblGrid>
              <a:tr h="454425">
                <a:tc>
                  <a:txBody>
                    <a:bodyPr/>
                    <a:lstStyle/>
                    <a:p>
                      <a:r>
                        <a:rPr lang="en-GB" sz="1200"/>
                        <a:t>5. Do you need any additional support to deliver this project? If yes, please provide detail below.</a:t>
                      </a:r>
                    </a:p>
                  </a:txBody>
                  <a:tcPr marL="95151" marR="95151" marT="47561" marB="475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57546431"/>
                  </a:ext>
                </a:extLst>
              </a:tr>
              <a:tr h="3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mn-lt"/>
                      </a:endParaRPr>
                    </a:p>
                  </a:txBody>
                  <a:tcPr marL="95149" marR="95149" marT="47561" marB="47561"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1562884"/>
                  </a:ext>
                </a:extLst>
              </a:tr>
            </a:tbl>
          </a:graphicData>
        </a:graphic>
      </p:graphicFrame>
      <p:graphicFrame>
        <p:nvGraphicFramePr>
          <p:cNvPr id="6" name="Table 5">
            <a:extLst>
              <a:ext uri="{FF2B5EF4-FFF2-40B4-BE49-F238E27FC236}">
                <a16:creationId xmlns:a16="http://schemas.microsoft.com/office/drawing/2014/main" id="{E1D7F6CB-1A53-CA25-0EFD-01B47CBD457E}"/>
              </a:ext>
            </a:extLst>
          </p:cNvPr>
          <p:cNvGraphicFramePr>
            <a:graphicFrameLocks noGrp="1"/>
          </p:cNvGraphicFramePr>
          <p:nvPr>
            <p:extLst>
              <p:ext uri="{D42A27DB-BD31-4B8C-83A1-F6EECF244321}">
                <p14:modId xmlns:p14="http://schemas.microsoft.com/office/powerpoint/2010/main" val="819847625"/>
              </p:ext>
            </p:extLst>
          </p:nvPr>
        </p:nvGraphicFramePr>
        <p:xfrm>
          <a:off x="6492787" y="3734229"/>
          <a:ext cx="5585482" cy="2997872"/>
        </p:xfrm>
        <a:graphic>
          <a:graphicData uri="http://schemas.openxmlformats.org/drawingml/2006/table">
            <a:tbl>
              <a:tblPr firstRow="1" bandRow="1">
                <a:tableStyleId>{21E4AEA4-8DFA-4A89-87EB-49C32662AFE0}</a:tableStyleId>
              </a:tblPr>
              <a:tblGrid>
                <a:gridCol w="3160997">
                  <a:extLst>
                    <a:ext uri="{9D8B030D-6E8A-4147-A177-3AD203B41FA5}">
                      <a16:colId xmlns:a16="http://schemas.microsoft.com/office/drawing/2014/main" val="444177285"/>
                    </a:ext>
                  </a:extLst>
                </a:gridCol>
                <a:gridCol w="2424485">
                  <a:extLst>
                    <a:ext uri="{9D8B030D-6E8A-4147-A177-3AD203B41FA5}">
                      <a16:colId xmlns:a16="http://schemas.microsoft.com/office/drawing/2014/main" val="2476285951"/>
                    </a:ext>
                  </a:extLst>
                </a:gridCol>
              </a:tblGrid>
              <a:tr h="472224">
                <a:tc gridSpan="2">
                  <a:txBody>
                    <a:bodyPr/>
                    <a:lstStyle/>
                    <a:p>
                      <a:r>
                        <a:rPr lang="en-GB" sz="1200">
                          <a:solidFill>
                            <a:schemeClr val="bg1"/>
                          </a:solidFill>
                        </a:rPr>
                        <a:t>7. Project checklist - Do you have the following in place?</a:t>
                      </a:r>
                    </a:p>
                  </a:txBody>
                  <a:tcPr marL="95151" marR="95151" marT="47561" marB="475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GB" sz="1200"/>
                    </a:p>
                  </a:txBody>
                  <a:tcPr marL="95151" marR="95151" marT="47561" marB="475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683183623"/>
                  </a:ext>
                </a:extLst>
              </a:tr>
              <a:tr h="631412">
                <a:tc>
                  <a:txBody>
                    <a:bodyPr/>
                    <a:lstStyle/>
                    <a:p>
                      <a:pPr marL="0" lvl="0" algn="l">
                        <a:buNone/>
                      </a:pPr>
                      <a:r>
                        <a:rPr lang="en-GB" sz="1200" b="0" i="0" u="none" strike="noStrike" kern="1200">
                          <a:solidFill>
                            <a:schemeClr val="tx1"/>
                          </a:solidFill>
                          <a:effectLst/>
                          <a:latin typeface="+mn-lt"/>
                          <a:ea typeface="+mn-ea"/>
                          <a:cs typeface="+mn-cs"/>
                        </a:rPr>
                        <a:t>Baseline data</a:t>
                      </a:r>
                    </a:p>
                  </a:txBody>
                  <a:tcPr marL="95149" marR="95149" marT="47561" marB="47561"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mn-lt"/>
                        </a:rPr>
                        <a:t>Y/N</a:t>
                      </a:r>
                    </a:p>
                  </a:txBody>
                  <a:tcPr marL="95149" marR="95149" marT="47561" marB="47561"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0010258"/>
                  </a:ext>
                </a:extLst>
              </a:tr>
              <a:tr h="631412">
                <a:tc>
                  <a:txBody>
                    <a:bodyPr/>
                    <a:lstStyle/>
                    <a:p>
                      <a:pPr marL="0" lvl="0" algn="l">
                        <a:buNone/>
                      </a:pPr>
                      <a:r>
                        <a:rPr lang="en-GB" sz="1200" b="0" i="0" u="none" strike="noStrike" kern="1200">
                          <a:solidFill>
                            <a:schemeClr val="tx1"/>
                          </a:solidFill>
                          <a:effectLst/>
                          <a:latin typeface="+mn-lt"/>
                          <a:ea typeface="+mn-ea"/>
                          <a:cs typeface="+mn-cs"/>
                        </a:rPr>
                        <a:t>Expected benefits and measures of success [including expected impact on OU]</a:t>
                      </a:r>
                    </a:p>
                  </a:txBody>
                  <a:tcPr marL="95149" marR="95149" marT="47561" marB="47561"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a:lnSpc>
                          <a:spcPct val="100000"/>
                        </a:lnSpc>
                        <a:spcBef>
                          <a:spcPts val="0"/>
                        </a:spcBef>
                        <a:spcAft>
                          <a:spcPts val="0"/>
                        </a:spcAft>
                        <a:buNone/>
                        <a:tabLst/>
                        <a:defRPr/>
                      </a:pPr>
                      <a:r>
                        <a:rPr lang="en-GB" sz="1200">
                          <a:latin typeface="+mn-lt"/>
                        </a:rPr>
                        <a:t>Y/N</a:t>
                      </a:r>
                    </a:p>
                  </a:txBody>
                  <a:tcPr marL="95149" marR="95149" marT="47561" marB="47561"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56059945"/>
                  </a:ext>
                </a:extLst>
              </a:tr>
              <a:tr h="631412">
                <a:tc>
                  <a:txBody>
                    <a:bodyPr/>
                    <a:lstStyle/>
                    <a:p>
                      <a:pPr marL="0" lvl="0" algn="l">
                        <a:buNone/>
                      </a:pPr>
                      <a:r>
                        <a:rPr lang="en-GB" sz="1200" b="0" i="0" u="none" strike="noStrike" kern="1200">
                          <a:solidFill>
                            <a:schemeClr val="tx1"/>
                          </a:solidFill>
                          <a:effectLst/>
                          <a:latin typeface="+mn-lt"/>
                          <a:ea typeface="+mn-ea"/>
                          <a:cs typeface="+mn-cs"/>
                        </a:rPr>
                        <a:t>Project timescale (please confirm expected end date MMYY)</a:t>
                      </a:r>
                    </a:p>
                  </a:txBody>
                  <a:tcPr marL="95149" marR="95149" marT="47561" marB="47561"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a:lnSpc>
                          <a:spcPct val="100000"/>
                        </a:lnSpc>
                        <a:spcBef>
                          <a:spcPts val="0"/>
                        </a:spcBef>
                        <a:spcAft>
                          <a:spcPts val="0"/>
                        </a:spcAft>
                        <a:buNone/>
                        <a:tabLst/>
                        <a:defRPr/>
                      </a:pPr>
                      <a:endParaRPr lang="en-GB" sz="1200">
                        <a:latin typeface="+mn-lt"/>
                      </a:endParaRPr>
                    </a:p>
                  </a:txBody>
                  <a:tcPr marL="95149" marR="95149" marT="47561" marB="47561"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7760648"/>
                  </a:ext>
                </a:extLst>
              </a:tr>
              <a:tr h="631412">
                <a:tc>
                  <a:txBody>
                    <a:bodyPr/>
                    <a:lstStyle/>
                    <a:p>
                      <a:pPr marL="0" lvl="0" algn="l">
                        <a:buNone/>
                      </a:pPr>
                      <a:r>
                        <a:rPr lang="en-GB" sz="1200" b="0" i="0" u="none" strike="noStrike" kern="1200">
                          <a:solidFill>
                            <a:schemeClr val="tx1"/>
                          </a:solidFill>
                          <a:effectLst/>
                          <a:latin typeface="+mn-lt"/>
                          <a:ea typeface="+mn-ea"/>
                          <a:cs typeface="+mn-cs"/>
                        </a:rPr>
                        <a:t>A Trust / Board Executive Sponsor</a:t>
                      </a:r>
                    </a:p>
                  </a:txBody>
                  <a:tcPr marL="95149" marR="95149" marT="47561" marB="47561"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a:lnSpc>
                          <a:spcPct val="100000"/>
                        </a:lnSpc>
                        <a:spcBef>
                          <a:spcPts val="0"/>
                        </a:spcBef>
                        <a:spcAft>
                          <a:spcPts val="0"/>
                        </a:spcAft>
                        <a:buNone/>
                        <a:tabLst/>
                        <a:defRPr/>
                      </a:pPr>
                      <a:r>
                        <a:rPr lang="en-GB" sz="1200">
                          <a:latin typeface="+mn-lt"/>
                        </a:rPr>
                        <a:t>Y/N</a:t>
                      </a:r>
                    </a:p>
                  </a:txBody>
                  <a:tcPr marL="95149" marR="95149" marT="47561" marB="47561"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7678869"/>
                  </a:ext>
                </a:extLst>
              </a:tr>
            </a:tbl>
          </a:graphicData>
        </a:graphic>
      </p:graphicFrame>
      <p:sp>
        <p:nvSpPr>
          <p:cNvPr id="4" name="Title 1">
            <a:extLst>
              <a:ext uri="{FF2B5EF4-FFF2-40B4-BE49-F238E27FC236}">
                <a16:creationId xmlns:a16="http://schemas.microsoft.com/office/drawing/2014/main" id="{2EB7AF51-7EAD-86FA-49B5-F83A537D0F34}"/>
              </a:ext>
            </a:extLst>
          </p:cNvPr>
          <p:cNvSpPr txBox="1">
            <a:spLocks/>
          </p:cNvSpPr>
          <p:nvPr/>
        </p:nvSpPr>
        <p:spPr bwMode="auto">
          <a:xfrm>
            <a:off x="125634" y="125900"/>
            <a:ext cx="10061690" cy="7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371475" rtl="0" eaLnBrk="1" fontAlgn="base" hangingPunct="1">
              <a:spcBef>
                <a:spcPct val="0"/>
              </a:spcBef>
              <a:spcAft>
                <a:spcPct val="0"/>
              </a:spcAft>
              <a:defRPr sz="3088" b="1" kern="1200">
                <a:solidFill>
                  <a:srgbClr val="0072C6"/>
                </a:solidFill>
                <a:latin typeface="Arial" panose="020B0604020202020204" pitchFamily="34" charset="0"/>
                <a:ea typeface="+mj-ea"/>
                <a:cs typeface="Arial" panose="020B0604020202020204" pitchFamily="34" charset="0"/>
              </a:defRPr>
            </a:lvl1pPr>
            <a:lvl2pPr algn="l" defTabSz="371475" rtl="0" eaLnBrk="1" fontAlgn="base" hangingPunct="1">
              <a:spcBef>
                <a:spcPct val="0"/>
              </a:spcBef>
              <a:spcAft>
                <a:spcPct val="0"/>
              </a:spcAft>
              <a:defRPr sz="3088" b="1">
                <a:solidFill>
                  <a:srgbClr val="0072C6"/>
                </a:solidFill>
                <a:latin typeface="Arial" panose="020B0604020202020204" pitchFamily="34" charset="0"/>
              </a:defRPr>
            </a:lvl2pPr>
            <a:lvl3pPr algn="l" defTabSz="371475" rtl="0" eaLnBrk="1" fontAlgn="base" hangingPunct="1">
              <a:spcBef>
                <a:spcPct val="0"/>
              </a:spcBef>
              <a:spcAft>
                <a:spcPct val="0"/>
              </a:spcAft>
              <a:defRPr sz="3088" b="1">
                <a:solidFill>
                  <a:srgbClr val="0072C6"/>
                </a:solidFill>
                <a:latin typeface="Arial" panose="020B0604020202020204" pitchFamily="34" charset="0"/>
              </a:defRPr>
            </a:lvl3pPr>
            <a:lvl4pPr algn="l" defTabSz="371475" rtl="0" eaLnBrk="1" fontAlgn="base" hangingPunct="1">
              <a:spcBef>
                <a:spcPct val="0"/>
              </a:spcBef>
              <a:spcAft>
                <a:spcPct val="0"/>
              </a:spcAft>
              <a:defRPr sz="3088" b="1">
                <a:solidFill>
                  <a:srgbClr val="0072C6"/>
                </a:solidFill>
                <a:latin typeface="Arial" panose="020B0604020202020204" pitchFamily="34" charset="0"/>
              </a:defRPr>
            </a:lvl4pPr>
            <a:lvl5pPr algn="l" defTabSz="371475" rtl="0" eaLnBrk="1" fontAlgn="base" hangingPunct="1">
              <a:spcBef>
                <a:spcPct val="0"/>
              </a:spcBef>
              <a:spcAft>
                <a:spcPct val="0"/>
              </a:spcAft>
              <a:defRPr sz="3088" b="1">
                <a:solidFill>
                  <a:srgbClr val="0072C6"/>
                </a:solidFill>
                <a:latin typeface="Arial" panose="020B0604020202020204" pitchFamily="34" charset="0"/>
              </a:defRPr>
            </a:lvl5pPr>
            <a:lvl6pPr marL="371475" algn="l" defTabSz="371475" rtl="0" eaLnBrk="1" fontAlgn="base" hangingPunct="1">
              <a:spcBef>
                <a:spcPct val="0"/>
              </a:spcBef>
              <a:spcAft>
                <a:spcPct val="0"/>
              </a:spcAft>
              <a:defRPr sz="3088" b="1">
                <a:solidFill>
                  <a:srgbClr val="0072C6"/>
                </a:solidFill>
                <a:latin typeface="Arial" panose="020B0604020202020204" pitchFamily="34" charset="0"/>
              </a:defRPr>
            </a:lvl6pPr>
            <a:lvl7pPr marL="742950" algn="l" defTabSz="371475" rtl="0" eaLnBrk="1" fontAlgn="base" hangingPunct="1">
              <a:spcBef>
                <a:spcPct val="0"/>
              </a:spcBef>
              <a:spcAft>
                <a:spcPct val="0"/>
              </a:spcAft>
              <a:defRPr sz="3088" b="1">
                <a:solidFill>
                  <a:srgbClr val="0072C6"/>
                </a:solidFill>
                <a:latin typeface="Arial" panose="020B0604020202020204" pitchFamily="34" charset="0"/>
              </a:defRPr>
            </a:lvl7pPr>
            <a:lvl8pPr marL="1114425" algn="l" defTabSz="371475" rtl="0" eaLnBrk="1" fontAlgn="base" hangingPunct="1">
              <a:spcBef>
                <a:spcPct val="0"/>
              </a:spcBef>
              <a:spcAft>
                <a:spcPct val="0"/>
              </a:spcAft>
              <a:defRPr sz="3088" b="1">
                <a:solidFill>
                  <a:srgbClr val="0072C6"/>
                </a:solidFill>
                <a:latin typeface="Arial" panose="020B0604020202020204" pitchFamily="34" charset="0"/>
              </a:defRPr>
            </a:lvl8pPr>
            <a:lvl9pPr marL="1485900" algn="l" defTabSz="371475" rtl="0" eaLnBrk="1" fontAlgn="base" hangingPunct="1">
              <a:spcBef>
                <a:spcPct val="0"/>
              </a:spcBef>
              <a:spcAft>
                <a:spcPct val="0"/>
              </a:spcAft>
              <a:defRPr sz="3088" b="1">
                <a:solidFill>
                  <a:srgbClr val="0072C6"/>
                </a:solidFill>
                <a:latin typeface="Arial" panose="020B0604020202020204" pitchFamily="34" charset="0"/>
              </a:defRPr>
            </a:lvl9pPr>
          </a:lstStyle>
          <a:p>
            <a:r>
              <a:rPr lang="en-GB" sz="2800">
                <a:solidFill>
                  <a:srgbClr val="005EB8"/>
                </a:solidFill>
              </a:rPr>
              <a:t>Appendix 1: CLU Project Registration Template</a:t>
            </a:r>
          </a:p>
        </p:txBody>
      </p:sp>
    </p:spTree>
    <p:extLst>
      <p:ext uri="{BB962C8B-B14F-4D97-AF65-F5344CB8AC3E}">
        <p14:creationId xmlns:p14="http://schemas.microsoft.com/office/powerpoint/2010/main" val="400703558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F0F4741-9D25-4BEC-BD3A-43503CC5D128}"/>
              </a:ext>
            </a:extLst>
          </p:cNvPr>
          <p:cNvSpPr txBox="1"/>
          <p:nvPr/>
        </p:nvSpPr>
        <p:spPr>
          <a:xfrm>
            <a:off x="127635" y="175664"/>
            <a:ext cx="3527119" cy="400110"/>
          </a:xfrm>
          <a:prstGeom prst="rect">
            <a:avLst/>
          </a:prstGeom>
          <a:noFill/>
        </p:spPr>
        <p:txBody>
          <a:bodyPr wrap="none" lIns="91440" tIns="45720" rIns="91440" bIns="45720" rtlCol="0" anchor="t">
            <a:spAutoFit/>
          </a:bodyPr>
          <a:lstStyle/>
          <a:p>
            <a:pPr defTabSz="914126">
              <a:defRPr/>
            </a:pPr>
            <a:r>
              <a:rPr kumimoji="0" lang="en-GB" sz="2000" b="1" i="0" u="none" strike="noStrike" kern="1200" cap="none" spc="0" normalizeH="0" baseline="0" noProof="0">
                <a:ln>
                  <a:noFill/>
                </a:ln>
                <a:solidFill>
                  <a:srgbClr val="005EB8"/>
                </a:solidFill>
                <a:effectLst/>
                <a:uLnTx/>
                <a:uFillTx/>
                <a:latin typeface="Arial"/>
                <a:ea typeface="+mn-ea"/>
                <a:cs typeface="+mn-cs"/>
              </a:rPr>
              <a:t>Appendix 2: OU Stats Team</a:t>
            </a:r>
            <a:endParaRPr kumimoji="0" lang="en-US" sz="2000" b="0" i="0" u="none" strike="noStrike" kern="1200" cap="none" spc="0" normalizeH="0" baseline="0" noProof="0">
              <a:ln>
                <a:noFill/>
              </a:ln>
              <a:solidFill>
                <a:srgbClr val="005EB8"/>
              </a:solidFill>
              <a:effectLst/>
              <a:uLnTx/>
              <a:uFillTx/>
              <a:latin typeface="Arial"/>
              <a:ea typeface="+mn-ea"/>
              <a:cs typeface="+mn-cs"/>
            </a:endParaRPr>
          </a:p>
        </p:txBody>
      </p:sp>
      <p:sp>
        <p:nvSpPr>
          <p:cNvPr id="79" name="Rectangle: Rounded Corners 78">
            <a:extLst>
              <a:ext uri="{FF2B5EF4-FFF2-40B4-BE49-F238E27FC236}">
                <a16:creationId xmlns:a16="http://schemas.microsoft.com/office/drawing/2014/main" id="{D986327D-FA48-4DB0-845D-4316CFAE2719}"/>
              </a:ext>
            </a:extLst>
          </p:cNvPr>
          <p:cNvSpPr>
            <a:spLocks/>
          </p:cNvSpPr>
          <p:nvPr/>
        </p:nvSpPr>
        <p:spPr>
          <a:xfrm>
            <a:off x="1003690" y="1900823"/>
            <a:ext cx="2808022" cy="2369970"/>
          </a:xfrm>
          <a:prstGeom prst="roundRect">
            <a:avLst/>
          </a:prstGeom>
          <a:solidFill>
            <a:schemeClr val="bg1"/>
          </a:solidFill>
          <a:ln w="76200">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rial"/>
                <a:ea typeface="+mn-ea"/>
                <a:cs typeface="+mn-cs"/>
              </a:rPr>
              <a:t>     Local CLUs have an initial discussion with Organ Lead CLU  </a:t>
            </a:r>
            <a:endParaRPr kumimoji="0" lang="en-GB" sz="1100" b="0" i="0" u="none" strike="noStrike" kern="1200" cap="none" spc="0" normalizeH="0" baseline="0" noProof="0">
              <a:ln>
                <a:noFill/>
              </a:ln>
              <a:solidFill>
                <a:prstClr val="black"/>
              </a:solidFill>
              <a:effectLst/>
              <a:uLnTx/>
              <a:uFillTx/>
              <a:latin typeface="Arial"/>
              <a:ea typeface="+mn-ea"/>
              <a:cs typeface="Arial"/>
            </a:endParaRPr>
          </a:p>
        </p:txBody>
      </p:sp>
      <p:sp>
        <p:nvSpPr>
          <p:cNvPr id="81" name="Rectangle: Rounded Corners 80">
            <a:extLst>
              <a:ext uri="{FF2B5EF4-FFF2-40B4-BE49-F238E27FC236}">
                <a16:creationId xmlns:a16="http://schemas.microsoft.com/office/drawing/2014/main" id="{E9FDD777-2732-43FD-AF1F-409DDD6302A7}"/>
              </a:ext>
            </a:extLst>
          </p:cNvPr>
          <p:cNvSpPr>
            <a:spLocks/>
          </p:cNvSpPr>
          <p:nvPr/>
        </p:nvSpPr>
        <p:spPr>
          <a:xfrm>
            <a:off x="8111641" y="1900823"/>
            <a:ext cx="2808023" cy="2369615"/>
          </a:xfrm>
          <a:prstGeom prst="roundRect">
            <a:avLst/>
          </a:prstGeom>
          <a:solidFill>
            <a:schemeClr val="bg1"/>
          </a:solidFill>
          <a:ln w="76200">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rial"/>
                <a:ea typeface="+mn-ea"/>
                <a:cs typeface="+mn-cs"/>
              </a:rPr>
              <a:t>The completed checklist will be reviewed by OUDT, to register the project, and will then share with OU Stats who can advise on next seps, e.g. the level of available support and the quality of data available</a:t>
            </a:r>
            <a:endParaRPr kumimoji="0" lang="en-GB" sz="1100" b="0" i="0" u="none" strike="noStrike" kern="1200" cap="none" spc="0" normalizeH="0" baseline="0" noProof="0">
              <a:ln>
                <a:noFill/>
              </a:ln>
              <a:solidFill>
                <a:prstClr val="black"/>
              </a:solidFill>
              <a:effectLst/>
              <a:uLnTx/>
              <a:uFillTx/>
              <a:latin typeface="Arial"/>
              <a:ea typeface="+mn-ea"/>
              <a:cs typeface="Arial"/>
            </a:endParaRPr>
          </a:p>
        </p:txBody>
      </p:sp>
      <p:sp>
        <p:nvSpPr>
          <p:cNvPr id="38" name="Rectangle: Rounded Corners 37">
            <a:extLst>
              <a:ext uri="{FF2B5EF4-FFF2-40B4-BE49-F238E27FC236}">
                <a16:creationId xmlns:a16="http://schemas.microsoft.com/office/drawing/2014/main" id="{689103C9-AB97-4441-81E7-5038B341039E}"/>
              </a:ext>
            </a:extLst>
          </p:cNvPr>
          <p:cNvSpPr>
            <a:spLocks/>
          </p:cNvSpPr>
          <p:nvPr/>
        </p:nvSpPr>
        <p:spPr>
          <a:xfrm>
            <a:off x="376099" y="934049"/>
            <a:ext cx="3600000" cy="622800"/>
          </a:xfrm>
          <a:prstGeom prst="roundRect">
            <a:avLst/>
          </a:prstGeom>
          <a:solidFill>
            <a:schemeClr val="tx2">
              <a:lumMod val="20000"/>
              <a:lumOff val="80000"/>
            </a:schemeClr>
          </a:solidFill>
          <a:ln w="76200">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rial"/>
                <a:ea typeface="+mn-ea"/>
                <a:cs typeface="+mn-cs"/>
              </a:rPr>
              <a:t> </a:t>
            </a:r>
            <a:r>
              <a:rPr kumimoji="0" lang="en-GB" sz="1400" b="1" i="0" u="none" strike="noStrike" kern="1200" cap="none" spc="0" normalizeH="0" baseline="0" noProof="0">
                <a:ln>
                  <a:noFill/>
                </a:ln>
                <a:solidFill>
                  <a:prstClr val="black"/>
                </a:solidFill>
                <a:effectLst/>
                <a:uLnTx/>
                <a:uFillTx/>
                <a:latin typeface="Arial"/>
                <a:ea typeface="+mn-ea"/>
                <a:cs typeface="+mn-cs"/>
              </a:rPr>
              <a:t> Process for CLU Stats requests </a:t>
            </a:r>
            <a:endParaRPr kumimoji="0" lang="en-GB" sz="1400" b="1" i="0" u="none" strike="noStrike" kern="1200" cap="none" spc="0" normalizeH="0" baseline="0" noProof="0">
              <a:ln>
                <a:noFill/>
              </a:ln>
              <a:solidFill>
                <a:prstClr val="black"/>
              </a:solidFill>
              <a:effectLst/>
              <a:uLnTx/>
              <a:uFillTx/>
              <a:latin typeface="Arial"/>
              <a:ea typeface="+mn-ea"/>
              <a:cs typeface="Arial"/>
            </a:endParaRPr>
          </a:p>
        </p:txBody>
      </p:sp>
      <p:sp>
        <p:nvSpPr>
          <p:cNvPr id="26" name="Rectangle: Rounded Corners 25">
            <a:extLst>
              <a:ext uri="{FF2B5EF4-FFF2-40B4-BE49-F238E27FC236}">
                <a16:creationId xmlns:a16="http://schemas.microsoft.com/office/drawing/2014/main" id="{C89A59B2-7E19-4CE4-B8B9-479A2A37D721}"/>
              </a:ext>
            </a:extLst>
          </p:cNvPr>
          <p:cNvSpPr>
            <a:spLocks/>
          </p:cNvSpPr>
          <p:nvPr/>
        </p:nvSpPr>
        <p:spPr>
          <a:xfrm>
            <a:off x="7521108" y="4655094"/>
            <a:ext cx="4416395" cy="1525062"/>
          </a:xfrm>
          <a:prstGeom prst="roundRect">
            <a:avLst/>
          </a:prstGeom>
          <a:solidFill>
            <a:schemeClr val="bg1"/>
          </a:solidFill>
          <a:ln w="76200">
            <a:solidFill>
              <a:srgbClr val="92D05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Arial"/>
                <a:ea typeface="+mn-ea"/>
                <a:cs typeface="Arial"/>
              </a:rPr>
              <a:t>Scope of requests to Stats Team </a:t>
            </a:r>
            <a:endParaRPr lang="en-GB" sz="1100" b="1">
              <a:solidFill>
                <a:prstClr val="black"/>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1">
              <a:solidFill>
                <a:prstClr val="black"/>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Arial"/>
                <a:ea typeface="+mn-ea"/>
                <a:cs typeface="Arial"/>
              </a:rPr>
              <a:t>The OU Stats team are highly skilled colleagues who provide expertise and insight into organ utilisation statistic. The team provide capacity to support projects, </a:t>
            </a:r>
            <a:r>
              <a:rPr lang="en-GB" sz="1100" b="1">
                <a:solidFill>
                  <a:prstClr val="black"/>
                </a:solidFill>
                <a:latin typeface="Arial"/>
                <a:cs typeface="Arial"/>
              </a:rPr>
              <a:t>de</a:t>
            </a:r>
            <a:r>
              <a:rPr kumimoji="0" lang="en-GB" sz="1100" b="1" i="0" u="none" strike="noStrike" kern="1200" cap="none" spc="0" normalizeH="0" baseline="0" noProof="0">
                <a:ln>
                  <a:noFill/>
                </a:ln>
                <a:solidFill>
                  <a:prstClr val="black"/>
                </a:solidFill>
                <a:effectLst/>
                <a:uLnTx/>
                <a:uFillTx/>
                <a:latin typeface="Arial"/>
                <a:ea typeface="+mn-ea"/>
                <a:cs typeface="Arial"/>
              </a:rPr>
              <a:t>pending </a:t>
            </a:r>
            <a:r>
              <a:rPr lang="en-GB" sz="1100" b="1">
                <a:solidFill>
                  <a:prstClr val="black"/>
                </a:solidFill>
                <a:latin typeface="Arial"/>
                <a:cs typeface="Arial"/>
              </a:rPr>
              <a:t>on the complexity and priority of requests (e.g. descriptive statistics)</a:t>
            </a:r>
            <a:endParaRPr kumimoji="0" lang="en-GB" sz="1100" b="0" i="0" u="none" strike="noStrike" kern="1200" cap="none" spc="0" normalizeH="0" baseline="0" noProof="0">
              <a:ln>
                <a:noFill/>
              </a:ln>
              <a:solidFill>
                <a:prstClr val="black"/>
              </a:solidFill>
              <a:effectLst/>
              <a:uLnTx/>
              <a:uFillTx/>
              <a:latin typeface="Arial"/>
              <a:ea typeface="+mn-ea"/>
              <a:cs typeface="Arial"/>
            </a:endParaRPr>
          </a:p>
        </p:txBody>
      </p:sp>
      <p:grpSp>
        <p:nvGrpSpPr>
          <p:cNvPr id="10" name="Group 9">
            <a:extLst>
              <a:ext uri="{FF2B5EF4-FFF2-40B4-BE49-F238E27FC236}">
                <a16:creationId xmlns:a16="http://schemas.microsoft.com/office/drawing/2014/main" id="{16CC48DB-767B-4219-88E2-81DCAD52BA7B}"/>
              </a:ext>
            </a:extLst>
          </p:cNvPr>
          <p:cNvGrpSpPr/>
          <p:nvPr/>
        </p:nvGrpSpPr>
        <p:grpSpPr>
          <a:xfrm>
            <a:off x="174951" y="4655093"/>
            <a:ext cx="7119109" cy="1520121"/>
            <a:chOff x="234483" y="4976852"/>
            <a:chExt cx="7119109" cy="1520121"/>
          </a:xfrm>
        </p:grpSpPr>
        <p:sp>
          <p:nvSpPr>
            <p:cNvPr id="28" name="Rectangle: Rounded Corners 27">
              <a:extLst>
                <a:ext uri="{FF2B5EF4-FFF2-40B4-BE49-F238E27FC236}">
                  <a16:creationId xmlns:a16="http://schemas.microsoft.com/office/drawing/2014/main" id="{138677BF-F797-450C-A9CD-D7791C55EF45}"/>
                </a:ext>
              </a:extLst>
            </p:cNvPr>
            <p:cNvSpPr>
              <a:spLocks/>
            </p:cNvSpPr>
            <p:nvPr/>
          </p:nvSpPr>
          <p:spPr>
            <a:xfrm>
              <a:off x="234483" y="4976852"/>
              <a:ext cx="7119109" cy="1520121"/>
            </a:xfrm>
            <a:prstGeom prst="roundRect">
              <a:avLst/>
            </a:prstGeom>
            <a:solidFill>
              <a:schemeClr val="bg1"/>
            </a:solidFill>
            <a:ln w="76200">
              <a:solidFill>
                <a:srgbClr val="92D05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Arial"/>
                  <a:ea typeface="+mn-ea"/>
                  <a:cs typeface="Arial"/>
                </a:rPr>
                <a:t>**Responsibilities of lead statisticians </a:t>
              </a:r>
              <a:endParaRPr kumimoji="0" lang="en-GB" sz="11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30" name="Rectangle: Rounded Corners 29">
              <a:extLst>
                <a:ext uri="{FF2B5EF4-FFF2-40B4-BE49-F238E27FC236}">
                  <a16:creationId xmlns:a16="http://schemas.microsoft.com/office/drawing/2014/main" id="{5790E2E1-9EB3-427D-9EC3-0310AF646C88}"/>
                </a:ext>
              </a:extLst>
            </p:cNvPr>
            <p:cNvSpPr>
              <a:spLocks/>
            </p:cNvSpPr>
            <p:nvPr/>
          </p:nvSpPr>
          <p:spPr>
            <a:xfrm>
              <a:off x="316027" y="5252942"/>
              <a:ext cx="3952051" cy="1203594"/>
            </a:xfrm>
            <a:prstGeom prst="roundRect">
              <a:avLst/>
            </a:prstGeom>
            <a:solidFill>
              <a:schemeClr val="bg1"/>
            </a:solidFill>
            <a:ln w="76200">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Sans-Serif"/>
                <a:buChar char="•"/>
                <a:tabLst/>
                <a:defRPr/>
              </a:pPr>
              <a:r>
                <a:rPr kumimoji="0" lang="en-GB" sz="1100" b="0" i="0" u="none" strike="noStrike" kern="1200" cap="none" spc="0" normalizeH="0" baseline="0" noProof="0">
                  <a:ln>
                    <a:noFill/>
                  </a:ln>
                  <a:solidFill>
                    <a:prstClr val="black"/>
                  </a:solidFill>
                  <a:effectLst/>
                  <a:uLnTx/>
                  <a:uFillTx/>
                  <a:latin typeface="Arial"/>
                  <a:ea typeface="+mn-lt"/>
                  <a:cs typeface="Arial"/>
                </a:rPr>
                <a:t>Organ specific Stats Leads:</a:t>
              </a:r>
              <a:endParaRPr kumimoji="0" lang="en-US" sz="1100" b="0" i="0" u="none" strike="noStrike" kern="1200" cap="none" spc="0" normalizeH="0" baseline="0" noProof="0">
                <a:ln>
                  <a:noFill/>
                </a:ln>
                <a:solidFill>
                  <a:prstClr val="black"/>
                </a:solidFill>
                <a:effectLst/>
                <a:uLnTx/>
                <a:uFillTx/>
                <a:latin typeface="Arial"/>
                <a:ea typeface="+mn-lt"/>
                <a:cs typeface="Arial"/>
              </a:endParaRPr>
            </a:p>
            <a:p>
              <a:pPr marL="628650" marR="0" lvl="1" indent="-171450" algn="l" defTabSz="914400" rtl="0" eaLnBrk="1" fontAlgn="auto" latinLnBrk="0" hangingPunct="1">
                <a:lnSpc>
                  <a:spcPct val="100000"/>
                </a:lnSpc>
                <a:spcBef>
                  <a:spcPts val="0"/>
                </a:spcBef>
                <a:spcAft>
                  <a:spcPts val="0"/>
                </a:spcAft>
                <a:buClrTx/>
                <a:buSzTx/>
                <a:buFont typeface="Arial,Sans-Serif"/>
                <a:buChar char="•"/>
                <a:tabLst/>
                <a:defRPr/>
              </a:pPr>
              <a:r>
                <a:rPr kumimoji="0" lang="en-GB" sz="1100" b="0" i="0" u="none" strike="noStrike" kern="1200" cap="none" spc="0" normalizeH="0" baseline="0" noProof="0">
                  <a:ln>
                    <a:noFill/>
                  </a:ln>
                  <a:solidFill>
                    <a:prstClr val="black"/>
                  </a:solidFill>
                  <a:effectLst/>
                  <a:uLnTx/>
                  <a:uFillTx/>
                  <a:latin typeface="Arial"/>
                  <a:ea typeface="+mn-lt"/>
                  <a:cs typeface="Arial"/>
                </a:rPr>
                <a:t>Organ specific utilisation projects</a:t>
              </a:r>
            </a:p>
            <a:p>
              <a:pPr marL="628650" marR="0" lvl="1" indent="-171450" algn="l" defTabSz="914400" rtl="0" eaLnBrk="1" fontAlgn="auto" latinLnBrk="0" hangingPunct="1">
                <a:lnSpc>
                  <a:spcPct val="100000"/>
                </a:lnSpc>
                <a:spcBef>
                  <a:spcPts val="0"/>
                </a:spcBef>
                <a:spcAft>
                  <a:spcPts val="0"/>
                </a:spcAft>
                <a:buClrTx/>
                <a:buSzTx/>
                <a:buFont typeface="Arial,Sans-Serif"/>
                <a:buChar char="•"/>
                <a:tabLst/>
                <a:defRPr/>
              </a:pPr>
              <a:r>
                <a:rPr kumimoji="0" lang="en-GB" sz="1100" b="0" i="0" u="none" strike="noStrike" kern="1200" cap="none" spc="0" normalizeH="0" baseline="0" noProof="0">
                  <a:ln>
                    <a:noFill/>
                  </a:ln>
                  <a:solidFill>
                    <a:prstClr val="black"/>
                  </a:solidFill>
                  <a:effectLst/>
                  <a:uLnTx/>
                  <a:uFillTx/>
                  <a:latin typeface="Arial"/>
                  <a:ea typeface="+mn-lt"/>
                  <a:cs typeface="Arial"/>
                </a:rPr>
                <a:t>Organ specific annual reports</a:t>
              </a:r>
              <a:endParaRPr kumimoji="0" lang="en-US" sz="1100" b="0" i="0" u="none" strike="noStrike" kern="1200" cap="none" spc="0" normalizeH="0" baseline="0" noProof="0">
                <a:ln>
                  <a:noFill/>
                </a:ln>
                <a:solidFill>
                  <a:prstClr val="black"/>
                </a:solidFill>
                <a:effectLst/>
                <a:uLnTx/>
                <a:uFillTx/>
                <a:latin typeface="Arial"/>
                <a:ea typeface="+mn-lt"/>
                <a:cs typeface="Arial"/>
              </a:endParaRPr>
            </a:p>
            <a:p>
              <a:pPr marL="628650" marR="0" lvl="1" indent="-171450" algn="l" defTabSz="914400" rtl="0" eaLnBrk="1" fontAlgn="auto" latinLnBrk="0" hangingPunct="1">
                <a:lnSpc>
                  <a:spcPct val="100000"/>
                </a:lnSpc>
                <a:spcBef>
                  <a:spcPts val="0"/>
                </a:spcBef>
                <a:spcAft>
                  <a:spcPts val="0"/>
                </a:spcAft>
                <a:buClrTx/>
                <a:buSzTx/>
                <a:buFont typeface="Arial,Sans-Serif"/>
                <a:buChar char="•"/>
                <a:tabLst/>
                <a:defRPr/>
              </a:pPr>
              <a:r>
                <a:rPr kumimoji="0" lang="en-GB" sz="1100" b="0" i="0" u="none" strike="noStrike" kern="1200" cap="none" spc="0" normalizeH="0" baseline="0" noProof="0">
                  <a:ln>
                    <a:noFill/>
                  </a:ln>
                  <a:solidFill>
                    <a:prstClr val="black"/>
                  </a:solidFill>
                  <a:effectLst/>
                  <a:uLnTx/>
                  <a:uFillTx/>
                  <a:latin typeface="Arial"/>
                  <a:ea typeface="+mn-lt"/>
                  <a:cs typeface="Arial"/>
                </a:rPr>
                <a:t>Allocation schemes</a:t>
              </a:r>
              <a:endParaRPr kumimoji="0" lang="en-US" sz="1100" b="0" i="0" u="none" strike="noStrike" kern="1200" cap="none" spc="0" normalizeH="0" baseline="0" noProof="0">
                <a:ln>
                  <a:noFill/>
                </a:ln>
                <a:solidFill>
                  <a:prstClr val="black"/>
                </a:solidFill>
                <a:effectLst/>
                <a:uLnTx/>
                <a:uFillTx/>
                <a:latin typeface="Arial"/>
                <a:ea typeface="+mn-lt"/>
                <a:cs typeface="Arial"/>
              </a:endParaRPr>
            </a:p>
            <a:p>
              <a:pPr marL="628650" marR="0" lvl="1" indent="-171450" algn="l" defTabSz="914400" rtl="0" eaLnBrk="1" fontAlgn="auto" latinLnBrk="0" hangingPunct="1">
                <a:lnSpc>
                  <a:spcPct val="100000"/>
                </a:lnSpc>
                <a:spcBef>
                  <a:spcPts val="0"/>
                </a:spcBef>
                <a:spcAft>
                  <a:spcPts val="0"/>
                </a:spcAft>
                <a:buClrTx/>
                <a:buSzTx/>
                <a:buFont typeface="Arial,Sans-Serif"/>
                <a:buChar char="•"/>
                <a:tabLst/>
                <a:defRPr/>
              </a:pPr>
              <a:r>
                <a:rPr kumimoji="0" lang="en-GB" sz="1100" b="0" i="0" u="none" strike="noStrike" kern="1200" cap="none" spc="0" normalizeH="0" baseline="0" noProof="0">
                  <a:ln>
                    <a:noFill/>
                  </a:ln>
                  <a:solidFill>
                    <a:prstClr val="black"/>
                  </a:solidFill>
                  <a:effectLst/>
                  <a:uLnTx/>
                  <a:uFillTx/>
                  <a:latin typeface="Arial"/>
                  <a:ea typeface="+mn-lt"/>
                  <a:cs typeface="Arial"/>
                </a:rPr>
                <a:t>DCD hearts monitoring</a:t>
              </a:r>
              <a:endParaRPr kumimoji="0" lang="en-US" sz="1100" b="0" i="0" u="none" strike="noStrike" kern="1200" cap="none" spc="0" normalizeH="0" baseline="0" noProof="0">
                <a:ln>
                  <a:noFill/>
                </a:ln>
                <a:solidFill>
                  <a:prstClr val="black"/>
                </a:solidFill>
                <a:effectLst/>
                <a:uLnTx/>
                <a:uFillTx/>
                <a:latin typeface="Arial"/>
                <a:ea typeface="+mn-lt"/>
                <a:cs typeface="Arial"/>
              </a:endParaRPr>
            </a:p>
            <a:p>
              <a:pPr marL="628650" marR="0" lvl="1" indent="-171450" algn="l" defTabSz="914400" rtl="0" eaLnBrk="1" fontAlgn="auto" latinLnBrk="0" hangingPunct="1">
                <a:lnSpc>
                  <a:spcPct val="100000"/>
                </a:lnSpc>
                <a:spcBef>
                  <a:spcPts val="0"/>
                </a:spcBef>
                <a:spcAft>
                  <a:spcPts val="0"/>
                </a:spcAft>
                <a:buClrTx/>
                <a:buSzTx/>
                <a:buFont typeface="Arial,Sans-Serif"/>
                <a:buChar char="•"/>
                <a:tabLst/>
                <a:defRPr/>
              </a:pPr>
              <a:r>
                <a:rPr kumimoji="0" lang="en-GB" sz="1100" b="0" i="0" u="none" strike="noStrike" kern="1200" cap="none" spc="0" normalizeH="0" baseline="0" noProof="0">
                  <a:ln>
                    <a:noFill/>
                  </a:ln>
                  <a:solidFill>
                    <a:prstClr val="black"/>
                  </a:solidFill>
                  <a:effectLst/>
                  <a:uLnTx/>
                  <a:uFillTx/>
                  <a:latin typeface="Arial"/>
                  <a:ea typeface="+mn-lt"/>
                  <a:cs typeface="Arial"/>
                </a:rPr>
                <a:t>Organ specific data applications</a:t>
              </a:r>
              <a:endParaRPr kumimoji="0" lang="en-US" sz="1100" b="0" i="0" u="none" strike="noStrike" kern="1200" cap="none" spc="0" normalizeH="0" baseline="0" noProof="0">
                <a:ln>
                  <a:noFill/>
                </a:ln>
                <a:solidFill>
                  <a:prstClr val="black"/>
                </a:solidFill>
                <a:effectLst/>
                <a:uLnTx/>
                <a:uFillTx/>
                <a:latin typeface="Arial"/>
                <a:ea typeface="+mn-lt"/>
                <a:cs typeface="Arial"/>
              </a:endParaRPr>
            </a:p>
            <a:p>
              <a:pPr marL="628650" marR="0" lvl="1" indent="-171450" algn="l" defTabSz="914400" rtl="0" eaLnBrk="1" fontAlgn="auto" latinLnBrk="0" hangingPunct="1">
                <a:lnSpc>
                  <a:spcPct val="100000"/>
                </a:lnSpc>
                <a:spcBef>
                  <a:spcPts val="0"/>
                </a:spcBef>
                <a:spcAft>
                  <a:spcPts val="0"/>
                </a:spcAft>
                <a:buClrTx/>
                <a:buSzTx/>
                <a:buFont typeface="Arial,Sans-Serif"/>
                <a:buChar char="•"/>
                <a:tabLst/>
                <a:defRPr/>
              </a:pPr>
              <a:endParaRPr kumimoji="0" lang="en-GB" sz="1100" b="0" i="0" u="none" strike="noStrike" kern="1200" cap="none" spc="0" normalizeH="0" baseline="0" noProof="0">
                <a:ln>
                  <a:noFill/>
                </a:ln>
                <a:solidFill>
                  <a:prstClr val="black"/>
                </a:solidFill>
                <a:effectLst/>
                <a:uLnTx/>
                <a:uFillTx/>
                <a:latin typeface="Arial"/>
                <a:ea typeface="+mn-lt"/>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kumimoji="0" lang="en-GB" sz="1100" b="0" i="0" u="none" strike="noStrike" kern="1200" cap="none" spc="0" normalizeH="0" baseline="0" noProof="0">
                <a:ln>
                  <a:noFill/>
                </a:ln>
                <a:solidFill>
                  <a:prstClr val="black"/>
                </a:solidFill>
                <a:effectLst/>
                <a:uLnTx/>
                <a:uFillTx/>
                <a:latin typeface="Arial"/>
                <a:ea typeface="+mn-ea"/>
                <a:cs typeface="Arial"/>
              </a:endParaRPr>
            </a:p>
            <a:p>
              <a:pPr marL="628650" marR="0" lvl="1" indent="-171450" algn="l" defTabSz="914400" rtl="0" eaLnBrk="1" fontAlgn="auto" latinLnBrk="0" hangingPunct="1">
                <a:lnSpc>
                  <a:spcPct val="100000"/>
                </a:lnSpc>
                <a:spcBef>
                  <a:spcPts val="0"/>
                </a:spcBef>
                <a:spcAft>
                  <a:spcPts val="0"/>
                </a:spcAft>
                <a:buClrTx/>
                <a:buSzTx/>
                <a:buFont typeface="Arial"/>
                <a:buChar char="•"/>
                <a:tabLst/>
                <a:defRPr/>
              </a:pPr>
              <a:endParaRPr kumimoji="0" lang="en-GB" sz="1100" b="0" i="0" u="none" strike="noStrike" kern="1200" cap="none" spc="0" normalizeH="0" baseline="0" noProof="0">
                <a:ln>
                  <a:noFill/>
                </a:ln>
                <a:solidFill>
                  <a:prstClr val="black"/>
                </a:solidFill>
                <a:effectLst/>
                <a:uLnTx/>
                <a:uFillTx/>
                <a:latin typeface="Arial"/>
                <a:ea typeface="+mn-ea"/>
                <a:cs typeface="Arial"/>
              </a:endParaRPr>
            </a:p>
          </p:txBody>
        </p:sp>
        <p:sp>
          <p:nvSpPr>
            <p:cNvPr id="29" name="Rectangle: Rounded Corners 28">
              <a:extLst>
                <a:ext uri="{FF2B5EF4-FFF2-40B4-BE49-F238E27FC236}">
                  <a16:creationId xmlns:a16="http://schemas.microsoft.com/office/drawing/2014/main" id="{A66499DF-AE65-46C9-A854-8B7401B33E9F}"/>
                </a:ext>
              </a:extLst>
            </p:cNvPr>
            <p:cNvSpPr>
              <a:spLocks/>
            </p:cNvSpPr>
            <p:nvPr/>
          </p:nvSpPr>
          <p:spPr>
            <a:xfrm>
              <a:off x="3137809" y="5252942"/>
              <a:ext cx="4071113" cy="1191688"/>
            </a:xfrm>
            <a:prstGeom prst="roundRect">
              <a:avLst/>
            </a:prstGeom>
            <a:solidFill>
              <a:schemeClr val="bg1"/>
            </a:solidFill>
            <a:ln w="76200">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GB" sz="1100" b="0" i="0" u="none" strike="noStrike" kern="1200" cap="none" spc="0" normalizeH="0" baseline="0" noProof="0">
                  <a:ln>
                    <a:noFill/>
                  </a:ln>
                  <a:solidFill>
                    <a:prstClr val="black"/>
                  </a:solidFill>
                  <a:effectLst/>
                  <a:uLnTx/>
                  <a:uFillTx/>
                  <a:latin typeface="Arial"/>
                  <a:ea typeface="+mn-ea"/>
                  <a:cs typeface="Arial"/>
                </a:rPr>
                <a:t>Organ Utilisation Stats Lead:</a:t>
              </a: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628650" marR="0" lvl="1" indent="-171450" algn="l" defTabSz="914400" rtl="0" eaLnBrk="1" fontAlgn="auto" latinLnBrk="0" hangingPunct="1">
                <a:lnSpc>
                  <a:spcPct val="100000"/>
                </a:lnSpc>
                <a:spcBef>
                  <a:spcPts val="0"/>
                </a:spcBef>
                <a:spcAft>
                  <a:spcPts val="0"/>
                </a:spcAft>
                <a:buClrTx/>
                <a:buSzTx/>
                <a:buFont typeface="Arial"/>
                <a:buChar char="•"/>
                <a:tabLst/>
                <a:defRPr/>
              </a:pPr>
              <a:r>
                <a:rPr kumimoji="0" lang="en-GB" sz="1100" b="0" i="0" u="none" strike="noStrike" kern="1200" cap="none" spc="0" normalizeH="0" baseline="0" noProof="0">
                  <a:ln>
                    <a:noFill/>
                  </a:ln>
                  <a:solidFill>
                    <a:prstClr val="black"/>
                  </a:solidFill>
                  <a:effectLst/>
                  <a:uLnTx/>
                  <a:uFillTx/>
                  <a:latin typeface="Arial"/>
                  <a:ea typeface="+mn-lt"/>
                  <a:cs typeface="Arial"/>
                </a:rPr>
                <a:t>Key performance metrics</a:t>
              </a:r>
              <a:endParaRPr kumimoji="0" lang="en-GB" sz="1800" b="0" i="0" u="none" strike="noStrike" kern="1200" cap="none" spc="0" normalizeH="0" baseline="0" noProof="0">
                <a:ln>
                  <a:noFill/>
                </a:ln>
                <a:solidFill>
                  <a:prstClr val="black"/>
                </a:solidFill>
                <a:effectLst/>
                <a:uLnTx/>
                <a:uFillTx/>
                <a:latin typeface="Arial"/>
                <a:ea typeface="+mn-lt"/>
                <a:cs typeface="Arial"/>
              </a:endParaRPr>
            </a:p>
            <a:p>
              <a:pPr marL="628650" marR="0" lvl="1" indent="-171450" algn="l" defTabSz="914400" rtl="0" eaLnBrk="1" fontAlgn="auto" latinLnBrk="0" hangingPunct="1">
                <a:lnSpc>
                  <a:spcPct val="100000"/>
                </a:lnSpc>
                <a:spcBef>
                  <a:spcPts val="0"/>
                </a:spcBef>
                <a:spcAft>
                  <a:spcPts val="0"/>
                </a:spcAft>
                <a:buClrTx/>
                <a:buSzTx/>
                <a:buFont typeface="Arial"/>
                <a:buChar char="•"/>
                <a:tabLst/>
                <a:defRPr/>
              </a:pPr>
              <a:r>
                <a:rPr kumimoji="0" lang="en-GB" sz="1100" b="0" i="0" u="none" strike="noStrike" kern="1200" cap="none" spc="0" normalizeH="0" baseline="0" noProof="0">
                  <a:ln>
                    <a:noFill/>
                  </a:ln>
                  <a:solidFill>
                    <a:prstClr val="black"/>
                  </a:solidFill>
                  <a:effectLst/>
                  <a:uLnTx/>
                  <a:uFillTx/>
                  <a:latin typeface="Arial"/>
                  <a:ea typeface="+mn-lt"/>
                  <a:cs typeface="Arial"/>
                </a:rPr>
                <a:t>Offer decline reports</a:t>
              </a:r>
              <a:endParaRPr kumimoji="0" lang="en-GB" sz="1800" b="0" i="0" u="none" strike="noStrike" kern="1200" cap="none" spc="0" normalizeH="0" baseline="0" noProof="0">
                <a:ln>
                  <a:noFill/>
                </a:ln>
                <a:solidFill>
                  <a:prstClr val="black"/>
                </a:solidFill>
                <a:effectLst/>
                <a:uLnTx/>
                <a:uFillTx/>
                <a:latin typeface="Arial"/>
                <a:ea typeface="+mn-lt"/>
                <a:cs typeface="Arial"/>
              </a:endParaRPr>
            </a:p>
            <a:p>
              <a:pPr marL="628650" marR="0" lvl="1" indent="-171450" algn="l" defTabSz="914400" rtl="0" eaLnBrk="1" fontAlgn="auto" latinLnBrk="0" hangingPunct="1">
                <a:lnSpc>
                  <a:spcPct val="100000"/>
                </a:lnSpc>
                <a:spcBef>
                  <a:spcPts val="0"/>
                </a:spcBef>
                <a:spcAft>
                  <a:spcPts val="0"/>
                </a:spcAft>
                <a:buClrTx/>
                <a:buSzTx/>
                <a:buFont typeface="Arial"/>
                <a:buChar char="•"/>
                <a:tabLst/>
                <a:defRPr/>
              </a:pPr>
              <a:r>
                <a:rPr kumimoji="0" lang="en-GB" sz="1100" b="0" i="0" u="none" strike="noStrike" kern="1200" cap="none" spc="0" normalizeH="0" baseline="0" noProof="0">
                  <a:ln>
                    <a:noFill/>
                  </a:ln>
                  <a:solidFill>
                    <a:prstClr val="black"/>
                  </a:solidFill>
                  <a:effectLst/>
                  <a:uLnTx/>
                  <a:uFillTx/>
                  <a:latin typeface="Arial"/>
                  <a:ea typeface="+mn-lt"/>
                  <a:cs typeface="Arial"/>
                </a:rPr>
                <a:t>Offer review schemes</a:t>
              </a:r>
              <a:endParaRPr kumimoji="0" lang="en-GB" sz="1800" b="0" i="0" u="none" strike="noStrike" kern="1200" cap="none" spc="0" normalizeH="0" baseline="0" noProof="0">
                <a:ln>
                  <a:noFill/>
                </a:ln>
                <a:solidFill>
                  <a:prstClr val="black"/>
                </a:solidFill>
                <a:effectLst/>
                <a:uLnTx/>
                <a:uFillTx/>
                <a:latin typeface="Arial"/>
                <a:ea typeface="+mn-lt"/>
                <a:cs typeface="Arial"/>
              </a:endParaRPr>
            </a:p>
            <a:p>
              <a:pPr marL="628650" marR="0" lvl="1" indent="-171450" algn="l" defTabSz="914400" rtl="0" eaLnBrk="1" fontAlgn="auto" latinLnBrk="0" hangingPunct="1">
                <a:lnSpc>
                  <a:spcPct val="100000"/>
                </a:lnSpc>
                <a:spcBef>
                  <a:spcPts val="0"/>
                </a:spcBef>
                <a:spcAft>
                  <a:spcPts val="0"/>
                </a:spcAft>
                <a:buClrTx/>
                <a:buSzTx/>
                <a:buFont typeface="Arial"/>
                <a:buChar char="•"/>
                <a:tabLst/>
                <a:defRPr/>
              </a:pPr>
              <a:r>
                <a:rPr kumimoji="0" lang="en-GB" sz="1100" b="0" i="0" u="none" strike="noStrike" kern="1200" cap="none" spc="0" normalizeH="0" baseline="0" noProof="0">
                  <a:ln>
                    <a:noFill/>
                  </a:ln>
                  <a:solidFill>
                    <a:prstClr val="black"/>
                  </a:solidFill>
                  <a:effectLst/>
                  <a:uLnTx/>
                  <a:uFillTx/>
                  <a:latin typeface="Arial"/>
                  <a:ea typeface="+mn-lt"/>
                  <a:cs typeface="Arial"/>
                </a:rPr>
                <a:t>OU data applications spanning all organs </a:t>
              </a:r>
              <a:endParaRPr kumimoji="0" lang="en-GB" sz="1800" b="0" i="0" u="none" strike="noStrike" kern="1200" cap="none" spc="0" normalizeH="0" baseline="0" noProof="0">
                <a:ln>
                  <a:noFill/>
                </a:ln>
                <a:solidFill>
                  <a:prstClr val="black"/>
                </a:solidFill>
                <a:effectLst/>
                <a:uLnTx/>
                <a:uFillTx/>
                <a:latin typeface="Arial"/>
                <a:ea typeface="+mn-ea"/>
                <a:cs typeface="Arial"/>
              </a:endParaRPr>
            </a:p>
            <a:p>
              <a:pPr marL="628650" marR="0" lvl="1" indent="-171450" algn="l" defTabSz="914400" rtl="0" eaLnBrk="1" fontAlgn="auto" latinLnBrk="0" hangingPunct="1">
                <a:lnSpc>
                  <a:spcPct val="100000"/>
                </a:lnSpc>
                <a:spcBef>
                  <a:spcPts val="0"/>
                </a:spcBef>
                <a:spcAft>
                  <a:spcPts val="0"/>
                </a:spcAft>
                <a:buClrTx/>
                <a:buSzTx/>
                <a:buFont typeface="Arial"/>
                <a:buChar char="•"/>
                <a:tabLst/>
                <a:defRPr/>
              </a:pPr>
              <a:r>
                <a:rPr kumimoji="0" lang="en-GB" sz="1100" b="0" i="0" u="none" strike="noStrike" kern="1200" cap="none" spc="0" normalizeH="0" baseline="0" noProof="0">
                  <a:ln>
                    <a:noFill/>
                  </a:ln>
                  <a:solidFill>
                    <a:prstClr val="black"/>
                  </a:solidFill>
                  <a:effectLst/>
                  <a:uLnTx/>
                  <a:uFillTx/>
                  <a:latin typeface="Arial"/>
                  <a:ea typeface="+mn-lt"/>
                  <a:cs typeface="Arial"/>
                </a:rPr>
                <a:t>Machine perfusion data specification and reporting</a:t>
              </a:r>
              <a:endParaRPr kumimoji="0" lang="en-GB" sz="1800" b="0" i="0" u="none" strike="noStrike" kern="1200" cap="none" spc="0" normalizeH="0" baseline="0" noProof="0">
                <a:ln>
                  <a:noFill/>
                </a:ln>
                <a:solidFill>
                  <a:prstClr val="black"/>
                </a:solidFill>
                <a:effectLst/>
                <a:uLnTx/>
                <a:uFillTx/>
                <a:latin typeface="Arial"/>
                <a:ea typeface="+mn-ea"/>
                <a:cs typeface="Arial"/>
              </a:endParaRPr>
            </a:p>
            <a:p>
              <a:pPr marL="628650" marR="0" lvl="1" indent="-171450" algn="l" defTabSz="914400" rtl="0" eaLnBrk="1" fontAlgn="auto" latinLnBrk="0" hangingPunct="1">
                <a:lnSpc>
                  <a:spcPct val="100000"/>
                </a:lnSpc>
                <a:spcBef>
                  <a:spcPts val="0"/>
                </a:spcBef>
                <a:spcAft>
                  <a:spcPts val="0"/>
                </a:spcAft>
                <a:buClrTx/>
                <a:buSzTx/>
                <a:buFont typeface="Arial"/>
                <a:buChar char="•"/>
                <a:tabLst/>
                <a:defRPr/>
              </a:pPr>
              <a:endParaRPr kumimoji="0" lang="en-GB" sz="1100" b="0" i="0" u="none" strike="noStrike" kern="1200" cap="none" spc="0" normalizeH="0" baseline="0" noProof="0">
                <a:ln>
                  <a:noFill/>
                </a:ln>
                <a:solidFill>
                  <a:prstClr val="black"/>
                </a:solidFill>
                <a:effectLst/>
                <a:uLnTx/>
                <a:uFillTx/>
                <a:latin typeface="Arial"/>
                <a:ea typeface="+mn-ea"/>
                <a:cs typeface="Arial"/>
              </a:endParaRPr>
            </a:p>
          </p:txBody>
        </p:sp>
      </p:grpSp>
      <p:sp>
        <p:nvSpPr>
          <p:cNvPr id="3" name="Rectangle: Rounded Corners 2">
            <a:extLst>
              <a:ext uri="{FF2B5EF4-FFF2-40B4-BE49-F238E27FC236}">
                <a16:creationId xmlns:a16="http://schemas.microsoft.com/office/drawing/2014/main" id="{A2FB4568-392C-473D-DD0F-E932F1430222}"/>
              </a:ext>
            </a:extLst>
          </p:cNvPr>
          <p:cNvSpPr>
            <a:spLocks/>
          </p:cNvSpPr>
          <p:nvPr/>
        </p:nvSpPr>
        <p:spPr>
          <a:xfrm>
            <a:off x="4557665" y="1902984"/>
            <a:ext cx="2808023" cy="2369969"/>
          </a:xfrm>
          <a:prstGeom prst="roundRect">
            <a:avLst/>
          </a:prstGeom>
          <a:solidFill>
            <a:schemeClr val="bg1"/>
          </a:solidFill>
          <a:ln w="76200">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rial"/>
                <a:ea typeface="+mn-ea"/>
                <a:cs typeface="+mn-cs"/>
              </a:rPr>
              <a:t>    </a:t>
            </a:r>
            <a:r>
              <a:rPr lang="en-GB" sz="1100">
                <a:solidFill>
                  <a:prstClr val="black"/>
                </a:solidFill>
                <a:latin typeface="Arial"/>
              </a:rPr>
              <a:t>If agreed, further detail will be requested and a Local CLU Project Checklist should be completed and returned to organutilisationdevelopmentteam@nhsbt.nhs.uk</a:t>
            </a:r>
            <a:endParaRPr kumimoji="0" lang="en-GB" sz="1100" b="0" i="0" u="none" strike="noStrike" kern="1200" cap="none" spc="0" normalizeH="0" baseline="0" noProof="0">
              <a:ln>
                <a:noFill/>
              </a:ln>
              <a:solidFill>
                <a:prstClr val="black"/>
              </a:solidFill>
              <a:effectLst/>
              <a:uLnTx/>
              <a:uFillTx/>
              <a:latin typeface="Arial"/>
              <a:ea typeface="+mn-ea"/>
              <a:cs typeface="Arial"/>
            </a:endParaRPr>
          </a:p>
        </p:txBody>
      </p:sp>
      <p:sp>
        <p:nvSpPr>
          <p:cNvPr id="7" name="Arrow: Right 6">
            <a:extLst>
              <a:ext uri="{FF2B5EF4-FFF2-40B4-BE49-F238E27FC236}">
                <a16:creationId xmlns:a16="http://schemas.microsoft.com/office/drawing/2014/main" id="{08C09EF5-EDCC-585B-EC0E-0AB81FE2140D}"/>
              </a:ext>
            </a:extLst>
          </p:cNvPr>
          <p:cNvSpPr/>
          <p:nvPr/>
        </p:nvSpPr>
        <p:spPr>
          <a:xfrm>
            <a:off x="3924728" y="2794571"/>
            <a:ext cx="513708" cy="622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Arrow: Right 7">
            <a:extLst>
              <a:ext uri="{FF2B5EF4-FFF2-40B4-BE49-F238E27FC236}">
                <a16:creationId xmlns:a16="http://schemas.microsoft.com/office/drawing/2014/main" id="{0BF001BD-E2AF-F28F-176F-B6D2C4A80D40}"/>
              </a:ext>
            </a:extLst>
          </p:cNvPr>
          <p:cNvSpPr/>
          <p:nvPr/>
        </p:nvSpPr>
        <p:spPr>
          <a:xfrm>
            <a:off x="7481810" y="2768969"/>
            <a:ext cx="513708" cy="622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98749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906E9-0904-4B75-AD0B-8983AF3ACA9D}"/>
              </a:ext>
            </a:extLst>
          </p:cNvPr>
          <p:cNvSpPr txBox="1">
            <a:spLocks/>
          </p:cNvSpPr>
          <p:nvPr/>
        </p:nvSpPr>
        <p:spPr bwMode="auto">
          <a:xfrm>
            <a:off x="444385" y="302287"/>
            <a:ext cx="8541701" cy="44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r>
              <a:rPr lang="en-GB" sz="2800">
                <a:solidFill>
                  <a:srgbClr val="005EB8"/>
                </a:solidFill>
              </a:rPr>
              <a:t>Appendix 3: CLU Onboarding Process  </a:t>
            </a:r>
            <a:endParaRPr lang="en-GB" sz="1800">
              <a:solidFill>
                <a:srgbClr val="005EB8"/>
              </a:solidFill>
              <a:cs typeface="Arial"/>
            </a:endParaRPr>
          </a:p>
        </p:txBody>
      </p:sp>
      <p:sp>
        <p:nvSpPr>
          <p:cNvPr id="4" name="Rectangle 3">
            <a:extLst>
              <a:ext uri="{FF2B5EF4-FFF2-40B4-BE49-F238E27FC236}">
                <a16:creationId xmlns:a16="http://schemas.microsoft.com/office/drawing/2014/main" id="{14E8B4C1-3BF4-4C33-81A6-914A2D1CD2B9}"/>
              </a:ext>
            </a:extLst>
          </p:cNvPr>
          <p:cNvSpPr/>
          <p:nvPr/>
        </p:nvSpPr>
        <p:spPr>
          <a:xfrm>
            <a:off x="444385" y="980050"/>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063" eaLnBrk="0" fontAlgn="base" hangingPunct="0">
              <a:spcBef>
                <a:spcPct val="0"/>
              </a:spcBef>
              <a:spcAft>
                <a:spcPct val="0"/>
              </a:spcAft>
              <a:defRPr/>
            </a:pPr>
            <a:endParaRPr lang="en-GB" sz="1799">
              <a:solidFill>
                <a:prstClr val="white"/>
              </a:solidFill>
              <a:latin typeface="Arial"/>
            </a:endParaRPr>
          </a:p>
        </p:txBody>
      </p:sp>
      <p:sp>
        <p:nvSpPr>
          <p:cNvPr id="6" name="TextBox 5">
            <a:extLst>
              <a:ext uri="{FF2B5EF4-FFF2-40B4-BE49-F238E27FC236}">
                <a16:creationId xmlns:a16="http://schemas.microsoft.com/office/drawing/2014/main" id="{03E5A362-2243-263C-F14F-92308B6C22B8}"/>
              </a:ext>
            </a:extLst>
          </p:cNvPr>
          <p:cNvSpPr txBox="1"/>
          <p:nvPr/>
        </p:nvSpPr>
        <p:spPr>
          <a:xfrm>
            <a:off x="444385" y="1186368"/>
            <a:ext cx="676880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a:cs typeface="Arial"/>
            </a:endParaRPr>
          </a:p>
          <a:p>
            <a:r>
              <a:rPr lang="en-GB">
                <a:cs typeface="Arial"/>
              </a:rPr>
              <a:t>The process for nominating and appointing a CLU is as follows: </a:t>
            </a:r>
            <a:endParaRPr lang="en-GB"/>
          </a:p>
        </p:txBody>
      </p:sp>
      <p:grpSp>
        <p:nvGrpSpPr>
          <p:cNvPr id="19" name="Group 18">
            <a:extLst>
              <a:ext uri="{FF2B5EF4-FFF2-40B4-BE49-F238E27FC236}">
                <a16:creationId xmlns:a16="http://schemas.microsoft.com/office/drawing/2014/main" id="{93379E43-39CD-F841-09C9-78CB6288E064}"/>
              </a:ext>
            </a:extLst>
          </p:cNvPr>
          <p:cNvGrpSpPr/>
          <p:nvPr/>
        </p:nvGrpSpPr>
        <p:grpSpPr>
          <a:xfrm>
            <a:off x="751720" y="2442682"/>
            <a:ext cx="10688560" cy="2458094"/>
            <a:chOff x="976045" y="2627614"/>
            <a:chExt cx="10688560" cy="2458094"/>
          </a:xfrm>
        </p:grpSpPr>
        <p:sp>
          <p:nvSpPr>
            <p:cNvPr id="7" name="Rectangle 6">
              <a:extLst>
                <a:ext uri="{FF2B5EF4-FFF2-40B4-BE49-F238E27FC236}">
                  <a16:creationId xmlns:a16="http://schemas.microsoft.com/office/drawing/2014/main" id="{3168C99F-274E-9D00-A4B3-06F3A660DE86}"/>
                </a:ext>
              </a:extLst>
            </p:cNvPr>
            <p:cNvSpPr/>
            <p:nvPr/>
          </p:nvSpPr>
          <p:spPr>
            <a:xfrm>
              <a:off x="976045" y="2650733"/>
              <a:ext cx="1941816" cy="2434975"/>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a:latin typeface="+mj-lt"/>
                </a:rPr>
                <a:t>Transplant Unit Clinical Lead recommends a senior transplant clinician for the CLU role.</a:t>
              </a:r>
            </a:p>
          </p:txBody>
        </p:sp>
        <p:grpSp>
          <p:nvGrpSpPr>
            <p:cNvPr id="16" name="Group 15">
              <a:extLst>
                <a:ext uri="{FF2B5EF4-FFF2-40B4-BE49-F238E27FC236}">
                  <a16:creationId xmlns:a16="http://schemas.microsoft.com/office/drawing/2014/main" id="{C2DE8AE4-5998-8D4A-77C1-4E937E02D0B9}"/>
                </a:ext>
              </a:extLst>
            </p:cNvPr>
            <p:cNvGrpSpPr/>
            <p:nvPr/>
          </p:nvGrpSpPr>
          <p:grpSpPr>
            <a:xfrm>
              <a:off x="3162731" y="2627614"/>
              <a:ext cx="8501874" cy="2458094"/>
              <a:chOff x="3162731" y="2627614"/>
              <a:chExt cx="8501874" cy="2458094"/>
            </a:xfrm>
          </p:grpSpPr>
          <p:sp>
            <p:nvSpPr>
              <p:cNvPr id="9" name="Rectangle 8">
                <a:extLst>
                  <a:ext uri="{FF2B5EF4-FFF2-40B4-BE49-F238E27FC236}">
                    <a16:creationId xmlns:a16="http://schemas.microsoft.com/office/drawing/2014/main" id="{73998EFE-7B25-F740-DD28-EF6F5D736723}"/>
                  </a:ext>
                </a:extLst>
              </p:cNvPr>
              <p:cNvSpPr/>
              <p:nvPr/>
            </p:nvSpPr>
            <p:spPr>
              <a:xfrm>
                <a:off x="3162731" y="2650733"/>
                <a:ext cx="1941816" cy="2434975"/>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a:latin typeface="+mj-lt"/>
                  </a:rPr>
                  <a:t>Recommendation reviewed by Organ Lead CLU and OUDT</a:t>
                </a:r>
              </a:p>
            </p:txBody>
          </p:sp>
          <p:sp>
            <p:nvSpPr>
              <p:cNvPr id="11" name="Rectangle 10">
                <a:extLst>
                  <a:ext uri="{FF2B5EF4-FFF2-40B4-BE49-F238E27FC236}">
                    <a16:creationId xmlns:a16="http://schemas.microsoft.com/office/drawing/2014/main" id="{F9E2706E-4662-A506-503A-9A8E0C916F69}"/>
                  </a:ext>
                </a:extLst>
              </p:cNvPr>
              <p:cNvSpPr/>
              <p:nvPr/>
            </p:nvSpPr>
            <p:spPr>
              <a:xfrm>
                <a:off x="5349417" y="2650732"/>
                <a:ext cx="1941816" cy="2434975"/>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a:latin typeface="+mj-lt"/>
                  </a:rPr>
                  <a:t>Once agreed, an induction meeting will be arranged between the new CLU and Organ Lead CLU.</a:t>
                </a:r>
              </a:p>
            </p:txBody>
          </p:sp>
          <p:sp>
            <p:nvSpPr>
              <p:cNvPr id="12" name="Rectangle 11">
                <a:extLst>
                  <a:ext uri="{FF2B5EF4-FFF2-40B4-BE49-F238E27FC236}">
                    <a16:creationId xmlns:a16="http://schemas.microsoft.com/office/drawing/2014/main" id="{625F29F5-7C91-36E0-EB7A-F4B0E5909317}"/>
                  </a:ext>
                </a:extLst>
              </p:cNvPr>
              <p:cNvSpPr/>
              <p:nvPr/>
            </p:nvSpPr>
            <p:spPr>
              <a:xfrm>
                <a:off x="7536103" y="2650731"/>
                <a:ext cx="1941816" cy="2434975"/>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a:latin typeface="+mj-lt"/>
                  </a:rPr>
                  <a:t>The new CLU will be given access to relevant meetings and resources, and central NHSBT databases will be updated.</a:t>
                </a:r>
              </a:p>
            </p:txBody>
          </p:sp>
          <p:sp>
            <p:nvSpPr>
              <p:cNvPr id="14" name="Rectangle 13">
                <a:extLst>
                  <a:ext uri="{FF2B5EF4-FFF2-40B4-BE49-F238E27FC236}">
                    <a16:creationId xmlns:a16="http://schemas.microsoft.com/office/drawing/2014/main" id="{2C3A9632-F54F-4FC7-6F9D-35C2C8B2684A}"/>
                  </a:ext>
                </a:extLst>
              </p:cNvPr>
              <p:cNvSpPr/>
              <p:nvPr/>
            </p:nvSpPr>
            <p:spPr>
              <a:xfrm>
                <a:off x="9722789" y="2627614"/>
                <a:ext cx="1941816" cy="2434975"/>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a:latin typeface="+mj-lt"/>
                  </a:rPr>
                  <a:t>An induction is held every few months, and new CLUs are invited to attend and meet OUDT.</a:t>
                </a:r>
              </a:p>
            </p:txBody>
          </p:sp>
        </p:grpSp>
      </p:grpSp>
    </p:spTree>
    <p:extLst>
      <p:ext uri="{BB962C8B-B14F-4D97-AF65-F5344CB8AC3E}">
        <p14:creationId xmlns:p14="http://schemas.microsoft.com/office/powerpoint/2010/main" val="2031700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FC1AD-4584-FBD2-FE45-AF74A0030A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26CD62-4922-77F9-DEDF-E469453444B8}"/>
              </a:ext>
            </a:extLst>
          </p:cNvPr>
          <p:cNvSpPr txBox="1">
            <a:spLocks/>
          </p:cNvSpPr>
          <p:nvPr/>
        </p:nvSpPr>
        <p:spPr bwMode="auto">
          <a:xfrm>
            <a:off x="444385" y="302287"/>
            <a:ext cx="8541701" cy="44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r>
              <a:rPr lang="en-GB" sz="2800">
                <a:solidFill>
                  <a:srgbClr val="005EB8"/>
                </a:solidFill>
              </a:rPr>
              <a:t>Appendix 3: Reimbursement Process  </a:t>
            </a:r>
            <a:endParaRPr lang="en-GB" sz="1800">
              <a:solidFill>
                <a:srgbClr val="005EB8"/>
              </a:solidFill>
              <a:cs typeface="Arial"/>
            </a:endParaRPr>
          </a:p>
        </p:txBody>
      </p:sp>
      <p:sp>
        <p:nvSpPr>
          <p:cNvPr id="4" name="Rectangle 3">
            <a:extLst>
              <a:ext uri="{FF2B5EF4-FFF2-40B4-BE49-F238E27FC236}">
                <a16:creationId xmlns:a16="http://schemas.microsoft.com/office/drawing/2014/main" id="{1416B029-4D6E-54C7-8138-B3CA2414F403}"/>
              </a:ext>
            </a:extLst>
          </p:cNvPr>
          <p:cNvSpPr/>
          <p:nvPr/>
        </p:nvSpPr>
        <p:spPr>
          <a:xfrm>
            <a:off x="444385" y="980050"/>
            <a:ext cx="11373038" cy="57736"/>
          </a:xfrm>
          <a:prstGeom prst="rect">
            <a:avLst/>
          </a:prstGeom>
          <a:solidFill>
            <a:srgbClr val="005EB8"/>
          </a:solidFill>
          <a:ln>
            <a:solidFill>
              <a:srgbClr val="005E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063" eaLnBrk="0" fontAlgn="base" hangingPunct="0">
              <a:spcBef>
                <a:spcPct val="0"/>
              </a:spcBef>
              <a:spcAft>
                <a:spcPct val="0"/>
              </a:spcAft>
              <a:defRPr/>
            </a:pPr>
            <a:endParaRPr lang="en-GB" sz="1799">
              <a:solidFill>
                <a:prstClr val="white"/>
              </a:solidFill>
              <a:latin typeface="Arial"/>
            </a:endParaRPr>
          </a:p>
        </p:txBody>
      </p:sp>
      <p:grpSp>
        <p:nvGrpSpPr>
          <p:cNvPr id="27" name="Group 26">
            <a:extLst>
              <a:ext uri="{FF2B5EF4-FFF2-40B4-BE49-F238E27FC236}">
                <a16:creationId xmlns:a16="http://schemas.microsoft.com/office/drawing/2014/main" id="{78C65B29-579D-6FC4-6C7E-4B08AE2B0981}"/>
              </a:ext>
            </a:extLst>
          </p:cNvPr>
          <p:cNvGrpSpPr/>
          <p:nvPr/>
        </p:nvGrpSpPr>
        <p:grpSpPr>
          <a:xfrm>
            <a:off x="3222954" y="2159214"/>
            <a:ext cx="8156516" cy="2533288"/>
            <a:chOff x="770965" y="1775013"/>
            <a:chExt cx="8481101" cy="2022075"/>
          </a:xfrm>
        </p:grpSpPr>
        <p:sp>
          <p:nvSpPr>
            <p:cNvPr id="3" name="Rectangle 2">
              <a:extLst>
                <a:ext uri="{FF2B5EF4-FFF2-40B4-BE49-F238E27FC236}">
                  <a16:creationId xmlns:a16="http://schemas.microsoft.com/office/drawing/2014/main" id="{455FF341-469B-3186-D6B5-7C1D13861132}"/>
                </a:ext>
              </a:extLst>
            </p:cNvPr>
            <p:cNvSpPr/>
            <p:nvPr/>
          </p:nvSpPr>
          <p:spPr>
            <a:xfrm>
              <a:off x="770965" y="1775013"/>
              <a:ext cx="1542420" cy="2022075"/>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GB" sz="1400">
                  <a:solidFill>
                    <a:schemeClr val="tx1"/>
                  </a:solidFill>
                </a:rPr>
                <a:t>CLU to liaise with Trust Finance Department to complete Annex A form.</a:t>
              </a:r>
              <a:endParaRPr lang="en-GB" sz="1400">
                <a:solidFill>
                  <a:schemeClr val="tx1"/>
                </a:solidFill>
                <a:cs typeface="Arial"/>
              </a:endParaRPr>
            </a:p>
          </p:txBody>
        </p:sp>
        <p:cxnSp>
          <p:nvCxnSpPr>
            <p:cNvPr id="8" name="Straight Arrow Connector 7">
              <a:extLst>
                <a:ext uri="{FF2B5EF4-FFF2-40B4-BE49-F238E27FC236}">
                  <a16:creationId xmlns:a16="http://schemas.microsoft.com/office/drawing/2014/main" id="{E7FCFE27-2BB7-A274-4724-0828501338D8}"/>
                </a:ext>
              </a:extLst>
            </p:cNvPr>
            <p:cNvCxnSpPr>
              <a:cxnSpLocks/>
              <a:stCxn id="3" idx="3"/>
              <a:endCxn id="10" idx="1"/>
            </p:cNvCxnSpPr>
            <p:nvPr/>
          </p:nvCxnSpPr>
          <p:spPr>
            <a:xfrm>
              <a:off x="2313385" y="2786051"/>
              <a:ext cx="77047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6DCDD301-EEB6-D307-ABD7-8665BC50BF14}"/>
                </a:ext>
              </a:extLst>
            </p:cNvPr>
            <p:cNvSpPr/>
            <p:nvPr/>
          </p:nvSpPr>
          <p:spPr>
            <a:xfrm>
              <a:off x="3083859" y="1775013"/>
              <a:ext cx="1542420" cy="2022075"/>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GB" sz="1400">
                  <a:solidFill>
                    <a:schemeClr val="tx1"/>
                  </a:solidFill>
                </a:rPr>
                <a:t>Completed Annex A form should be returned to OUDT mailbox.</a:t>
              </a:r>
              <a:endParaRPr lang="en-GB" sz="1400">
                <a:solidFill>
                  <a:srgbClr val="FF0000"/>
                </a:solidFill>
              </a:endParaRPr>
            </a:p>
          </p:txBody>
        </p:sp>
        <p:cxnSp>
          <p:nvCxnSpPr>
            <p:cNvPr id="13" name="Straight Arrow Connector 12">
              <a:extLst>
                <a:ext uri="{FF2B5EF4-FFF2-40B4-BE49-F238E27FC236}">
                  <a16:creationId xmlns:a16="http://schemas.microsoft.com/office/drawing/2014/main" id="{DABC33A9-AF93-5D95-D9D2-87B4BC8A482C}"/>
                </a:ext>
              </a:extLst>
            </p:cNvPr>
            <p:cNvCxnSpPr>
              <a:cxnSpLocks/>
              <a:stCxn id="10" idx="3"/>
              <a:endCxn id="15" idx="1"/>
            </p:cNvCxnSpPr>
            <p:nvPr/>
          </p:nvCxnSpPr>
          <p:spPr>
            <a:xfrm>
              <a:off x="4626279" y="2786051"/>
              <a:ext cx="77047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81CC6072-980A-5897-6DD8-11F2A8C80339}"/>
                </a:ext>
              </a:extLst>
            </p:cNvPr>
            <p:cNvSpPr/>
            <p:nvPr/>
          </p:nvSpPr>
          <p:spPr>
            <a:xfrm>
              <a:off x="5396753" y="1775013"/>
              <a:ext cx="1542420" cy="2022075"/>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sz="1400">
                  <a:solidFill>
                    <a:schemeClr val="tx1"/>
                  </a:solidFill>
                </a:rPr>
                <a:t>OUDT review and retain completed form, and payment information is added to finance systems.</a:t>
              </a:r>
            </a:p>
          </p:txBody>
        </p:sp>
        <p:cxnSp>
          <p:nvCxnSpPr>
            <p:cNvPr id="17" name="Straight Arrow Connector 16">
              <a:extLst>
                <a:ext uri="{FF2B5EF4-FFF2-40B4-BE49-F238E27FC236}">
                  <a16:creationId xmlns:a16="http://schemas.microsoft.com/office/drawing/2014/main" id="{26075114-C7E9-B6E3-7C1E-909A2A584F0F}"/>
                </a:ext>
              </a:extLst>
            </p:cNvPr>
            <p:cNvCxnSpPr>
              <a:cxnSpLocks/>
              <a:stCxn id="15" idx="3"/>
              <a:endCxn id="21" idx="1"/>
            </p:cNvCxnSpPr>
            <p:nvPr/>
          </p:nvCxnSpPr>
          <p:spPr>
            <a:xfrm>
              <a:off x="6939173" y="2786051"/>
              <a:ext cx="77047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2F51ECE4-CEF5-8651-5A8A-6266CD23F9B1}"/>
                </a:ext>
              </a:extLst>
            </p:cNvPr>
            <p:cNvSpPr/>
            <p:nvPr/>
          </p:nvSpPr>
          <p:spPr>
            <a:xfrm>
              <a:off x="7709646" y="1775013"/>
              <a:ext cx="1542420" cy="2022075"/>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GB" sz="1400">
                  <a:solidFill>
                    <a:schemeClr val="tx1"/>
                  </a:solidFill>
                </a:rPr>
                <a:t>NHSBT Finance Team make quarterly payment by BACS to Hospitals / Trusts</a:t>
              </a:r>
            </a:p>
          </p:txBody>
        </p:sp>
      </p:grpSp>
      <p:sp>
        <p:nvSpPr>
          <p:cNvPr id="30" name="Rectangle 29">
            <a:extLst>
              <a:ext uri="{FF2B5EF4-FFF2-40B4-BE49-F238E27FC236}">
                <a16:creationId xmlns:a16="http://schemas.microsoft.com/office/drawing/2014/main" id="{BA796986-8C3C-DD17-9E27-E9890D75428A}"/>
              </a:ext>
            </a:extLst>
          </p:cNvPr>
          <p:cNvSpPr/>
          <p:nvPr/>
        </p:nvSpPr>
        <p:spPr>
          <a:xfrm>
            <a:off x="770965" y="4849402"/>
            <a:ext cx="10650069" cy="1769922"/>
          </a:xfrm>
          <a:prstGeom prst="rect">
            <a:avLst/>
          </a:prstGeom>
          <a:ln>
            <a:solidFill>
              <a:srgbClr val="B6D2FF"/>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r>
              <a:rPr lang="en-GB" sz="1600" b="1"/>
              <a:t>Additional Notes</a:t>
            </a:r>
          </a:p>
          <a:p>
            <a:pPr marL="285750" indent="-285750">
              <a:buFont typeface="Arial" panose="020B0604020202020204" pitchFamily="34" charset="0"/>
              <a:buChar char="•"/>
            </a:pPr>
            <a:r>
              <a:rPr lang="en-GB" sz="1600">
                <a:solidFill>
                  <a:schemeClr val="tx1"/>
                </a:solidFill>
              </a:rPr>
              <a:t>CLUs should ensure their CLU role is incorporated into their job plan, and should liaise with their management and finance colleagues, within their employing organisation, for remuneration purposes.</a:t>
            </a:r>
          </a:p>
          <a:p>
            <a:pPr marL="285750" indent="-285750">
              <a:buFont typeface="Arial" panose="020B0604020202020204" pitchFamily="34" charset="0"/>
              <a:buChar char="•"/>
            </a:pPr>
            <a:r>
              <a:rPr lang="en-GB" sz="1600"/>
              <a:t>Payments from NHSBT are issued to Hospitals / Trusts and not directly to clinicians.</a:t>
            </a:r>
            <a:endParaRPr lang="en-GB" sz="1600">
              <a:cs typeface="Arial"/>
            </a:endParaRPr>
          </a:p>
          <a:p>
            <a:pPr marL="285750" indent="-285750">
              <a:buFont typeface="Arial" panose="020B0604020202020204" pitchFamily="34" charset="0"/>
              <a:buChar char="•"/>
            </a:pPr>
            <a:r>
              <a:rPr lang="en-GB" sz="1600">
                <a:solidFill>
                  <a:schemeClr val="tx1"/>
                </a:solidFill>
              </a:rPr>
              <a:t>Clinical Excellence awards / consultant </a:t>
            </a:r>
            <a:r>
              <a:rPr lang="en-GB" sz="1600"/>
              <a:t>award schemes are not included in the rate to be reimbursed.</a:t>
            </a:r>
          </a:p>
          <a:p>
            <a:pPr marL="285750" indent="-285750">
              <a:buFont typeface="Arial" panose="020B0604020202020204" pitchFamily="34" charset="0"/>
              <a:buChar char="•"/>
            </a:pPr>
            <a:r>
              <a:rPr lang="en-GB" sz="1600"/>
              <a:t>The Transplant Development Nurse within OUDT is the main contact for payment-related queries and can be contacted at </a:t>
            </a:r>
            <a:r>
              <a:rPr lang="en-GB" sz="1600">
                <a:hlinkClick r:id="rId3"/>
              </a:rPr>
              <a:t>organutilisationdevelopmentteam@nhsbt.nhs.uk</a:t>
            </a:r>
            <a:r>
              <a:rPr lang="en-GB" sz="1600"/>
              <a:t>. </a:t>
            </a:r>
            <a:endParaRPr lang="en-GB" sz="1600">
              <a:solidFill>
                <a:srgbClr val="FF0000"/>
              </a:solidFill>
              <a:cs typeface="Arial"/>
            </a:endParaRPr>
          </a:p>
        </p:txBody>
      </p:sp>
      <p:sp>
        <p:nvSpPr>
          <p:cNvPr id="18" name="Rectangle 17">
            <a:extLst>
              <a:ext uri="{FF2B5EF4-FFF2-40B4-BE49-F238E27FC236}">
                <a16:creationId xmlns:a16="http://schemas.microsoft.com/office/drawing/2014/main" id="{A8A8E46C-43B8-941E-582C-5AC6B2BDC935}"/>
              </a:ext>
            </a:extLst>
          </p:cNvPr>
          <p:cNvSpPr/>
          <p:nvPr/>
        </p:nvSpPr>
        <p:spPr>
          <a:xfrm>
            <a:off x="729401" y="2160971"/>
            <a:ext cx="2248378" cy="2531531"/>
          </a:xfrm>
          <a:prstGeom prst="rect">
            <a:avLst/>
          </a:prstGeom>
          <a:solidFill>
            <a:srgbClr val="002060"/>
          </a:solidFill>
          <a:ln>
            <a:solidFill>
              <a:srgbClr val="B6D2FF"/>
            </a:solidFill>
          </a:ln>
        </p:spPr>
        <p:style>
          <a:lnRef idx="2">
            <a:schemeClr val="dk1"/>
          </a:lnRef>
          <a:fillRef idx="1">
            <a:schemeClr val="lt1"/>
          </a:fillRef>
          <a:effectRef idx="0">
            <a:schemeClr val="dk1"/>
          </a:effectRef>
          <a:fontRef idx="minor">
            <a:schemeClr val="dk1"/>
          </a:fontRef>
        </p:style>
        <p:txBody>
          <a:bodyPr lIns="91440" tIns="45720" rIns="91440" bIns="45720" rtlCol="0" anchor="ctr" anchorCtr="0"/>
          <a:lstStyle/>
          <a:p>
            <a:pPr algn="ctr"/>
            <a:r>
              <a:rPr lang="en-GB" sz="1600">
                <a:solidFill>
                  <a:schemeClr val="bg1"/>
                </a:solidFill>
              </a:rPr>
              <a:t>Payments are </a:t>
            </a:r>
            <a:r>
              <a:rPr lang="en-GB" sz="1600" b="1">
                <a:solidFill>
                  <a:schemeClr val="bg1"/>
                </a:solidFill>
              </a:rPr>
              <a:t>sent directly to the Trust, by BACs transfer, quarterly in arrears.</a:t>
            </a:r>
            <a:endParaRPr lang="en-GB" sz="1600">
              <a:solidFill>
                <a:schemeClr val="bg1"/>
              </a:solidFill>
            </a:endParaRPr>
          </a:p>
        </p:txBody>
      </p:sp>
      <p:sp>
        <p:nvSpPr>
          <p:cNvPr id="9" name="TextBox 8">
            <a:extLst>
              <a:ext uri="{FF2B5EF4-FFF2-40B4-BE49-F238E27FC236}">
                <a16:creationId xmlns:a16="http://schemas.microsoft.com/office/drawing/2014/main" id="{193820F3-F2F0-F685-C6E2-10F2DD7B9940}"/>
              </a:ext>
            </a:extLst>
          </p:cNvPr>
          <p:cNvSpPr txBox="1"/>
          <p:nvPr/>
        </p:nvSpPr>
        <p:spPr>
          <a:xfrm>
            <a:off x="463207" y="1250650"/>
            <a:ext cx="11093091" cy="553998"/>
          </a:xfrm>
          <a:prstGeom prst="rect">
            <a:avLst/>
          </a:prstGeom>
          <a:noFill/>
        </p:spPr>
        <p:txBody>
          <a:bodyPr wrap="square">
            <a:spAutoFit/>
          </a:bodyPr>
          <a:lstStyle/>
          <a:p>
            <a:r>
              <a:rPr lang="en-GB" sz="1500"/>
              <a:t>Trusts receive funding from NHSBT, quarterly in arrears, in relation to the CLU scheme. The level of funding is based on the number of CLU roles within the local unit and agreed PAs.</a:t>
            </a:r>
          </a:p>
        </p:txBody>
      </p:sp>
    </p:spTree>
    <p:extLst>
      <p:ext uri="{BB962C8B-B14F-4D97-AF65-F5344CB8AC3E}">
        <p14:creationId xmlns:p14="http://schemas.microsoft.com/office/powerpoint/2010/main" val="1258936420"/>
      </p:ext>
    </p:extLst>
  </p:cSld>
  <p:clrMapOvr>
    <a:masterClrMapping/>
  </p:clrMapOvr>
</p:sld>
</file>

<file path=ppt/theme/theme1.xml><?xml version="1.0" encoding="utf-8"?>
<a:theme xmlns:a="http://schemas.openxmlformats.org/drawingml/2006/main" name="1_NHSBT">
  <a:themeElements>
    <a:clrScheme name="NHSBT">
      <a:dk1>
        <a:sysClr val="windowText" lastClr="000000"/>
      </a:dk1>
      <a:lt1>
        <a:sysClr val="window" lastClr="FFFFFF"/>
      </a:lt1>
      <a:dk2>
        <a:srgbClr val="1F497D"/>
      </a:dk2>
      <a:lt2>
        <a:srgbClr val="EEECE1"/>
      </a:lt2>
      <a:accent1>
        <a:srgbClr val="0072C6"/>
      </a:accent1>
      <a:accent2>
        <a:srgbClr val="0091C9"/>
      </a:accent2>
      <a:accent3>
        <a:srgbClr val="003893"/>
      </a:accent3>
      <a:accent4>
        <a:srgbClr val="56008C"/>
      </a:accent4>
      <a:accent5>
        <a:srgbClr val="009E49"/>
      </a:accent5>
      <a:accent6>
        <a:srgbClr val="D81E05"/>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HSBT" id="{89D5D6B2-11C1-49DF-AF2F-ED72398495B6}" vid="{F8262AEA-5161-46F8-BA75-08298B4CF754}"/>
    </a:ext>
  </a:extLst>
</a:theme>
</file>

<file path=ppt/theme/theme2.xml><?xml version="1.0" encoding="utf-8"?>
<a:theme xmlns:a="http://schemas.openxmlformats.org/drawingml/2006/main" name="NHSBT">
  <a:themeElements>
    <a:clrScheme name="NHSBT">
      <a:dk1>
        <a:sysClr val="windowText" lastClr="000000"/>
      </a:dk1>
      <a:lt1>
        <a:sysClr val="window" lastClr="FFFFFF"/>
      </a:lt1>
      <a:dk2>
        <a:srgbClr val="1F497D"/>
      </a:dk2>
      <a:lt2>
        <a:srgbClr val="EEECE1"/>
      </a:lt2>
      <a:accent1>
        <a:srgbClr val="0072C6"/>
      </a:accent1>
      <a:accent2>
        <a:srgbClr val="0091C9"/>
      </a:accent2>
      <a:accent3>
        <a:srgbClr val="003893"/>
      </a:accent3>
      <a:accent4>
        <a:srgbClr val="56008C"/>
      </a:accent4>
      <a:accent5>
        <a:srgbClr val="009E49"/>
      </a:accent5>
      <a:accent6>
        <a:srgbClr val="D81E05"/>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HSBT" id="{89D5D6B2-11C1-49DF-AF2F-ED72398495B6}" vid="{F8262AEA-5161-46F8-BA75-08298B4CF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FE10BD0CE42214A844FE521CE42544D" ma:contentTypeVersion="14" ma:contentTypeDescription="Create a new document." ma:contentTypeScope="" ma:versionID="65ba6ba847973e1a7b07ef99076ba81f">
  <xsd:schema xmlns:xsd="http://www.w3.org/2001/XMLSchema" xmlns:xs="http://www.w3.org/2001/XMLSchema" xmlns:p="http://schemas.microsoft.com/office/2006/metadata/properties" xmlns:ns2="9ffd7f71-c03e-45ff-82e6-21def08166be" xmlns:ns3="6399954d-11aa-4a49-afbc-2dc6b659a803" targetNamespace="http://schemas.microsoft.com/office/2006/metadata/properties" ma:root="true" ma:fieldsID="d39dcceb67d7ae6aa11ed822b1d01361" ns2:_="" ns3:_="">
    <xsd:import namespace="9ffd7f71-c03e-45ff-82e6-21def08166be"/>
    <xsd:import namespace="6399954d-11aa-4a49-afbc-2dc6b659a80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fd7f71-c03e-45ff-82e6-21def08166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399954d-11aa-4a49-afbc-2dc6b659a80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08e601f3-5540-4d37-a6e1-c85a6c474686}" ma:internalName="TaxCatchAll" ma:showField="CatchAllData" ma:web="6399954d-11aa-4a49-afbc-2dc6b659a80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399954d-11aa-4a49-afbc-2dc6b659a803" xsi:nil="true"/>
    <lcf76f155ced4ddcb4097134ff3c332f xmlns="9ffd7f71-c03e-45ff-82e6-21def08166b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8795214-E6D3-45B0-A3FF-EE7F61990C5C}">
  <ds:schemaRefs>
    <ds:schemaRef ds:uri="http://schemas.microsoft.com/sharepoint/v3/contenttype/forms"/>
  </ds:schemaRefs>
</ds:datastoreItem>
</file>

<file path=customXml/itemProps2.xml><?xml version="1.0" encoding="utf-8"?>
<ds:datastoreItem xmlns:ds="http://schemas.openxmlformats.org/officeDocument/2006/customXml" ds:itemID="{3ACE7CF3-E367-4697-9BA2-46F1B0859794}">
  <ds:schemaRefs>
    <ds:schemaRef ds:uri="6399954d-11aa-4a49-afbc-2dc6b659a803"/>
    <ds:schemaRef ds:uri="9ffd7f71-c03e-45ff-82e6-21def08166b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394F5EF-0C08-40AD-8696-229BA7D7FD09}">
  <ds:schemaRefs>
    <ds:schemaRef ds:uri="http://purl.org/dc/terms/"/>
    <ds:schemaRef ds:uri="http://www.w3.org/XML/1998/namespace"/>
    <ds:schemaRef ds:uri="http://schemas.microsoft.com/office/infopath/2007/PartnerControls"/>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6399954d-11aa-4a49-afbc-2dc6b659a803"/>
    <ds:schemaRef ds:uri="9ffd7f71-c03e-45ff-82e6-21def08166b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4346</Words>
  <Application>Microsoft Office PowerPoint</Application>
  <PresentationFormat>Widescreen</PresentationFormat>
  <Paragraphs>413</Paragraphs>
  <Slides>23</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Arial,Sans-Serif</vt:lpstr>
      <vt:lpstr>Calibri</vt:lpstr>
      <vt:lpstr>Lucida Grande</vt:lpstr>
      <vt:lpstr>Times New Roman</vt:lpstr>
      <vt:lpstr>1_NHSBT</vt:lpstr>
      <vt:lpstr>NHSBT</vt:lpstr>
      <vt:lpstr>Clinical Leads for Organ Utilisation Handbook for CLUs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Garcia Saez Diana</dc:creator>
  <cp:lastModifiedBy>Laura Barton</cp:lastModifiedBy>
  <cp:revision>10</cp:revision>
  <dcterms:created xsi:type="dcterms:W3CDTF">2022-02-24T16:07:48Z</dcterms:created>
  <dcterms:modified xsi:type="dcterms:W3CDTF">2025-06-24T14:15:57Z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0x0101005FE10BD0CE42214A844FE521CE42544D</vt:lpwstr>
  </property>
  <property fmtid="{D5CDD505-2E9C-101B-9397-08002B2CF9AE}" pid="3" name="MSIP_Label_ea60d57e-af5b-4752-ac57-3e4f28ca11dc_Enabled">
    <vt:lpwstr>true</vt:lpwstr>
  </property>
  <property fmtid="{D5CDD505-2E9C-101B-9397-08002B2CF9AE}" pid="4" name="MSIP_Label_ea60d57e-af5b-4752-ac57-3e4f28ca11dc_SetDate">
    <vt:lpwstr>2022-03-15T15:28:59Z</vt:lpwstr>
  </property>
  <property fmtid="{D5CDD505-2E9C-101B-9397-08002B2CF9AE}" pid="5" name="MSIP_Label_ea60d57e-af5b-4752-ac57-3e4f28ca11dc_Method">
    <vt:lpwstr>Standard</vt:lpwstr>
  </property>
  <property fmtid="{D5CDD505-2E9C-101B-9397-08002B2CF9AE}" pid="6" name="MSIP_Label_ea60d57e-af5b-4752-ac57-3e4f28ca11dc_Name">
    <vt:lpwstr>ea60d57e-af5b-4752-ac57-3e4f28ca11dc</vt:lpwstr>
  </property>
  <property fmtid="{D5CDD505-2E9C-101B-9397-08002B2CF9AE}" pid="7" name="MSIP_Label_ea60d57e-af5b-4752-ac57-3e4f28ca11dc_SiteId">
    <vt:lpwstr>36da45f1-dd2c-4d1f-af13-5abe46b99921</vt:lpwstr>
  </property>
  <property fmtid="{D5CDD505-2E9C-101B-9397-08002B2CF9AE}" pid="8" name="MSIP_Label_ea60d57e-af5b-4752-ac57-3e4f28ca11dc_ActionId">
    <vt:lpwstr>a6756bad-cbbe-4c05-8fcf-ba587515ab5c</vt:lpwstr>
  </property>
  <property fmtid="{D5CDD505-2E9C-101B-9397-08002B2CF9AE}" pid="9" name="MSIP_Label_ea60d57e-af5b-4752-ac57-3e4f28ca11dc_ContentBits">
    <vt:lpwstr>0</vt:lpwstr>
  </property>
  <property fmtid="{D5CDD505-2E9C-101B-9397-08002B2CF9AE}" pid="10" name="MediaServiceImageTags">
    <vt:lpwstr/>
  </property>
</Properties>
</file>