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693" r:id="rId5"/>
    <p:sldMasterId id="2147483700" r:id="rId6"/>
    <p:sldMasterId id="2147483702" r:id="rId7"/>
    <p:sldMasterId id="2147483704" r:id="rId8"/>
    <p:sldMasterId id="2147483707" r:id="rId9"/>
    <p:sldMasterId id="2147483709" r:id="rId10"/>
    <p:sldMasterId id="2147483712" r:id="rId11"/>
    <p:sldMasterId id="2147483677" r:id="rId12"/>
    <p:sldMasterId id="2147483717" r:id="rId13"/>
  </p:sldMasterIdLst>
  <p:notesMasterIdLst>
    <p:notesMasterId r:id="rId29"/>
  </p:notesMasterIdLst>
  <p:sldIdLst>
    <p:sldId id="256" r:id="rId14"/>
    <p:sldId id="7637" r:id="rId15"/>
    <p:sldId id="7706" r:id="rId16"/>
    <p:sldId id="7707" r:id="rId17"/>
    <p:sldId id="7708" r:id="rId18"/>
    <p:sldId id="7709" r:id="rId19"/>
    <p:sldId id="7710" r:id="rId20"/>
    <p:sldId id="7711" r:id="rId21"/>
    <p:sldId id="7712" r:id="rId22"/>
    <p:sldId id="7713" r:id="rId23"/>
    <p:sldId id="7714" r:id="rId24"/>
    <p:sldId id="7716" r:id="rId25"/>
    <p:sldId id="7715" r:id="rId26"/>
    <p:sldId id="7717" r:id="rId27"/>
    <p:sldId id="771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B836AE-48E5-4EAB-6023-42C4A34868E4}" name="Thomas, Rachel" initials="TR" userId="S::rachel.thomas_nhslothian.scot.nhs.uk#ext#@nhsbloodandtransplant.onmicrosoft.com::81e77e2e-4866-4898-b7a0-898589b1f66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" initials="J" lastIdx="1" clrIdx="0">
    <p:extLst>
      <p:ext uri="{19B8F6BF-5375-455C-9EA6-DF929625EA0E}">
        <p15:presenceInfo xmlns:p15="http://schemas.microsoft.com/office/powerpoint/2012/main" userId="7c08a24e8877d79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70"/>
    <a:srgbClr val="096AB5"/>
    <a:srgbClr val="F3F2E1"/>
    <a:srgbClr val="17375E"/>
    <a:srgbClr val="DCE6F2"/>
    <a:srgbClr val="052E4B"/>
    <a:srgbClr val="2E75B6"/>
    <a:srgbClr val="00B050"/>
    <a:srgbClr val="DAE3F3"/>
    <a:srgbClr val="386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1C77E2-8C55-49D1-ADA4-FDBBDAB9CE64}" v="1" dt="2025-06-10T09:21:11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2" autoAdjust="0"/>
    <p:restoredTop sz="86930" autoAdjust="0"/>
  </p:normalViewPr>
  <p:slideViewPr>
    <p:cSldViewPr snapToGrid="0">
      <p:cViewPr varScale="1">
        <p:scale>
          <a:sx n="56" d="100"/>
          <a:sy n="56" d="100"/>
        </p:scale>
        <p:origin x="72" y="132"/>
      </p:cViewPr>
      <p:guideLst/>
    </p:cSldViewPr>
  </p:slideViewPr>
  <p:outlineViewPr>
    <p:cViewPr>
      <p:scale>
        <a:sx n="33" d="100"/>
        <a:sy n="33" d="100"/>
      </p:scale>
      <p:origin x="0" y="-25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358"/>
    </p:cViewPr>
  </p:sorterViewPr>
  <p:notesViewPr>
    <p:cSldViewPr snapToGrid="0">
      <p:cViewPr varScale="1">
        <p:scale>
          <a:sx n="113" d="100"/>
          <a:sy n="113" d="100"/>
        </p:scale>
        <p:origin x="429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cuf0002\Downloads\PubMed_Timeline_Results_by_Year%20(4)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 dirty="0">
                <a:solidFill>
                  <a:schemeClr val="bg1"/>
                </a:solidFill>
              </a:rPr>
              <a:t>1568 publications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lt1">
                  <a:lumMod val="8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136482939632559E-2"/>
          <c:y val="0.21747703412073491"/>
          <c:w val="0.8686202974628171"/>
          <c:h val="0.6534561825605133"/>
        </c:manualLayout>
      </c:layout>
      <c:areaChart>
        <c:grouping val="standard"/>
        <c:varyColors val="0"/>
        <c:ser>
          <c:idx val="0"/>
          <c:order val="0"/>
          <c:spPr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PubMed_Timeline_Results_by_Year!$A$3:$A$38</c:f>
              <c:numCache>
                <c:formatCode>General</c:formatCode>
                <c:ptCount val="36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2011</c:v>
                </c:pt>
                <c:pt idx="15">
                  <c:v>2010</c:v>
                </c:pt>
                <c:pt idx="16">
                  <c:v>2009</c:v>
                </c:pt>
                <c:pt idx="17">
                  <c:v>2008</c:v>
                </c:pt>
                <c:pt idx="18">
                  <c:v>2007</c:v>
                </c:pt>
                <c:pt idx="19">
                  <c:v>2006</c:v>
                </c:pt>
                <c:pt idx="20">
                  <c:v>2005</c:v>
                </c:pt>
                <c:pt idx="21">
                  <c:v>2004</c:v>
                </c:pt>
                <c:pt idx="22">
                  <c:v>2003</c:v>
                </c:pt>
                <c:pt idx="23">
                  <c:v>2002</c:v>
                </c:pt>
                <c:pt idx="24">
                  <c:v>2001</c:v>
                </c:pt>
                <c:pt idx="25">
                  <c:v>2000</c:v>
                </c:pt>
                <c:pt idx="26">
                  <c:v>1999</c:v>
                </c:pt>
                <c:pt idx="27">
                  <c:v>1998</c:v>
                </c:pt>
                <c:pt idx="28">
                  <c:v>1997</c:v>
                </c:pt>
                <c:pt idx="29">
                  <c:v>1996</c:v>
                </c:pt>
                <c:pt idx="30">
                  <c:v>1995</c:v>
                </c:pt>
                <c:pt idx="31">
                  <c:v>1994</c:v>
                </c:pt>
                <c:pt idx="32">
                  <c:v>1993</c:v>
                </c:pt>
                <c:pt idx="33">
                  <c:v>1992</c:v>
                </c:pt>
                <c:pt idx="34">
                  <c:v>1991</c:v>
                </c:pt>
                <c:pt idx="35">
                  <c:v>1990</c:v>
                </c:pt>
              </c:numCache>
            </c:numRef>
          </c:cat>
          <c:val>
            <c:numRef>
              <c:f>PubMed_Timeline_Results_by_Year!$B$3:$B$38</c:f>
              <c:numCache>
                <c:formatCode>General</c:formatCode>
                <c:ptCount val="36"/>
                <c:pt idx="0">
                  <c:v>43</c:v>
                </c:pt>
                <c:pt idx="1">
                  <c:v>252</c:v>
                </c:pt>
                <c:pt idx="2">
                  <c:v>214</c:v>
                </c:pt>
                <c:pt idx="3">
                  <c:v>213</c:v>
                </c:pt>
                <c:pt idx="4">
                  <c:v>211</c:v>
                </c:pt>
                <c:pt idx="5">
                  <c:v>182</c:v>
                </c:pt>
                <c:pt idx="6">
                  <c:v>139</c:v>
                </c:pt>
                <c:pt idx="7">
                  <c:v>105</c:v>
                </c:pt>
                <c:pt idx="8">
                  <c:v>74</c:v>
                </c:pt>
                <c:pt idx="9">
                  <c:v>62</c:v>
                </c:pt>
                <c:pt idx="10">
                  <c:v>49</c:v>
                </c:pt>
                <c:pt idx="11">
                  <c:v>43</c:v>
                </c:pt>
                <c:pt idx="12">
                  <c:v>22</c:v>
                </c:pt>
                <c:pt idx="13">
                  <c:v>29</c:v>
                </c:pt>
                <c:pt idx="14">
                  <c:v>18</c:v>
                </c:pt>
                <c:pt idx="15">
                  <c:v>13</c:v>
                </c:pt>
                <c:pt idx="16">
                  <c:v>17</c:v>
                </c:pt>
                <c:pt idx="17">
                  <c:v>7</c:v>
                </c:pt>
                <c:pt idx="18">
                  <c:v>6</c:v>
                </c:pt>
                <c:pt idx="19">
                  <c:v>9</c:v>
                </c:pt>
                <c:pt idx="20">
                  <c:v>16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7</c:v>
                </c:pt>
                <c:pt idx="25">
                  <c:v>8</c:v>
                </c:pt>
                <c:pt idx="26">
                  <c:v>8</c:v>
                </c:pt>
                <c:pt idx="27">
                  <c:v>1</c:v>
                </c:pt>
                <c:pt idx="28">
                  <c:v>2</c:v>
                </c:pt>
                <c:pt idx="29">
                  <c:v>9</c:v>
                </c:pt>
                <c:pt idx="30">
                  <c:v>3</c:v>
                </c:pt>
                <c:pt idx="31">
                  <c:v>6</c:v>
                </c:pt>
                <c:pt idx="32">
                  <c:v>3</c:v>
                </c:pt>
                <c:pt idx="33">
                  <c:v>2</c:v>
                </c:pt>
                <c:pt idx="34">
                  <c:v>4</c:v>
                </c:pt>
                <c:pt idx="3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73-45E5-AC1C-5349FEF7C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lt1">
                  <a:alpha val="40000"/>
                </a:schemeClr>
              </a:solidFill>
              <a:round/>
            </a:ln>
            <a:effectLst/>
          </c:spPr>
        </c:dropLines>
        <c:axId val="1694260176"/>
        <c:axId val="1694260656"/>
      </c:areaChart>
      <c:catAx>
        <c:axId val="169426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260656"/>
        <c:crosses val="autoZero"/>
        <c:auto val="1"/>
        <c:lblAlgn val="ctr"/>
        <c:lblOffset val="100"/>
        <c:noMultiLvlLbl val="0"/>
      </c:catAx>
      <c:valAx>
        <c:axId val="1694260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260176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900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900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02015-4982-144B-8730-0F6B19EF6E07}" type="datetimeFigureOut">
              <a:rPr lang="en-US" smtClean="0"/>
              <a:t>6/12/2025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1BF4B-EF81-1A46-AF7E-D3E97FD422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0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NHSBT 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Falls under Recipient and transplant outcomes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1BF4B-EF81-1A46-AF7E-D3E97FD4228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93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1BF4B-EF81-1A46-AF7E-D3E97FD4228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54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1BF4B-EF81-1A46-AF7E-D3E97FD4228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56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742E3E-7657-4265-9675-2215434B96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9442" y="3189288"/>
            <a:ext cx="8513763" cy="1017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5EA4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5EA4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25F666-E45F-4E9A-B53E-33BA99478E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3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ive title slide">
    <p:bg>
      <p:bgPr>
        <a:gradFill rotWithShape="1">
          <a:gsLst>
            <a:gs pos="100000">
              <a:srgbClr val="600D1D"/>
            </a:gs>
            <a:gs pos="0">
              <a:srgbClr val="DA291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253F469-48EA-AAF7-AA87-CDF71D0697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660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3357881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3600" b="0" cap="none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121580"/>
            <a:ext cx="10363200" cy="6696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>
                    <a:lumMod val="9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A312055-5F7F-47AB-B6D3-AA36D31C4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9B1C933-2346-1BD7-9DEC-A9D0FAAE87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554" y="401228"/>
            <a:ext cx="2167879" cy="605847"/>
          </a:xfrm>
          <a:prstGeom prst="rect">
            <a:avLst/>
          </a:prstGeom>
        </p:spPr>
      </p:pic>
      <p:pic>
        <p:nvPicPr>
          <p:cNvPr id="14" name="Picture 8" descr="SaveALifeGiveBlood_RGB">
            <a:extLst>
              <a:ext uri="{FF2B5EF4-FFF2-40B4-BE49-F238E27FC236}">
                <a16:creationId xmlns:a16="http://schemas.microsoft.com/office/drawing/2014/main" id="{0F510C68-ED5F-77A6-0212-2697EE1622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5963" y="5861050"/>
            <a:ext cx="21018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00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100000">
              <a:srgbClr val="600D1D"/>
            </a:gs>
            <a:gs pos="0">
              <a:srgbClr val="DA291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24F561-4048-A1F9-36F5-882220096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A312055-5F7F-47AB-B6D3-AA36D31C4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9B1C933-2346-1BD7-9DEC-A9D0FAAE87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554" y="401228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2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EAA5-2A17-417B-8C58-ED2BE4C0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083EF-2684-40D5-B43E-01D5B4D976DC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282DE59-6FA7-C85A-7B44-8246982F3F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8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45B79144-7316-4DA3-9C80-B7A28E8B5643}"/>
              </a:ext>
            </a:extLst>
          </p:cNvPr>
          <p:cNvSpPr/>
          <p:nvPr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pic>
        <p:nvPicPr>
          <p:cNvPr id="5" name="Picture 7" descr="_0000_NHSBT_Ribbon_NHS_Blue_RGB_WhiteAbv_DRAFT.png">
            <a:extLst>
              <a:ext uri="{FF2B5EF4-FFF2-40B4-BE49-F238E27FC236}">
                <a16:creationId xmlns:a16="http://schemas.microsoft.com/office/drawing/2014/main" id="{97BC4CE8-5634-4EBF-8F94-FDC1D30A8D8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110" t="9514" r="3648"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3357881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3600" b="0" cap="none">
                <a:solidFill>
                  <a:schemeClr val="bg1">
                    <a:lumMod val="95000"/>
                  </a:schemeClr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121580"/>
            <a:ext cx="10363200" cy="6696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>
                    <a:lumMod val="9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A312055-5F7F-47AB-B6D3-AA36D31C45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10" name="Picture 12" descr="CEQ">
            <a:extLst>
              <a:ext uri="{FF2B5EF4-FFF2-40B4-BE49-F238E27FC236}">
                <a16:creationId xmlns:a16="http://schemas.microsoft.com/office/drawing/2014/main" id="{4ABB0D18-7561-4F2B-95BE-457B2745B4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7770"/>
          <a:stretch>
            <a:fillRect/>
          </a:stretch>
        </p:blipFill>
        <p:spPr bwMode="auto">
          <a:xfrm>
            <a:off x="8772299" y="6266757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04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65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4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00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91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EAA5-2A17-417B-8C58-ED2BE4C0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083EF-2684-40D5-B43E-01D5B4D976DC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282DE59-6FA7-C85A-7B44-8246982F3F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6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839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F6FD8-2346-45C0-BCFF-A718BF92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16560"/>
            <a:ext cx="5852006" cy="66548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A7D48-33C0-4701-9395-2FD9CEBB70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2049463"/>
            <a:ext cx="4627945" cy="3811588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7003C-7B6C-4C87-942B-ED9F214B9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9818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7794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5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F6FD8-2346-45C0-BCFF-A718BF92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16560"/>
            <a:ext cx="5852006" cy="66548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A7D48-33C0-4701-9395-2FD9CEBB70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2049463"/>
            <a:ext cx="4627945" cy="3811588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7003C-7B6C-4C87-942B-ED9F214B9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0968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794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D285FC-6478-44F9-9608-E89E3F77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98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F2FB4A-8739-4BAE-9BF7-63E1E3B4BF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5038" y="6310981"/>
            <a:ext cx="3738038" cy="328197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65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BB385-4851-4E2F-A52B-C9082842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88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08A-D01B-47DF-A45D-07C45A59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D6DA-38A8-437C-82F8-0BB6613E8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61FA3-E21A-494D-AB66-C7CCAD2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8C0C-4D48-4F65-82D4-97AFFE83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15290-BC0C-4D61-A1CF-F4382152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740D380-192E-47CC-B5F3-D8C2641A33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88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651-E98B-4D1B-A199-D8F3E1D8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5323-64B4-4482-8E1B-2CC9E2FC64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D82CD-B840-4C85-AAAD-4C0F2498673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BA051-B7E8-428A-8725-3E1C7AAC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E0C42-2B21-4BE3-95CB-489EEBEC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5CC47-9E1C-4CDF-B841-D7FF94AC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5F0787-1F16-4768-ABC4-1D13B50EF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57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8AD63D-F8C4-42DF-AC62-406FE04D98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51" y="1"/>
            <a:ext cx="5197072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A72E4D-A7BB-4C93-A3B4-43C0F30A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839" y="1445419"/>
            <a:ext cx="5654072" cy="8890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FEAE33-5F37-4727-A90F-BBD28BFFE5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918" y="3155950"/>
            <a:ext cx="5654072" cy="2446338"/>
          </a:xfrm>
        </p:spPr>
        <p:txBody>
          <a:bodyPr/>
          <a:lstStyle>
            <a:lvl1pPr marL="0" indent="0">
              <a:buNone/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4FFB36-5E89-45E0-8114-7A70E8C6CD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6" name="Picture 12" descr="CEQ">
            <a:extLst>
              <a:ext uri="{FF2B5EF4-FFF2-40B4-BE49-F238E27FC236}">
                <a16:creationId xmlns:a16="http://schemas.microsoft.com/office/drawing/2014/main" id="{E3B54F41-F4E8-B79D-CFB9-BF8E034A12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010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EAA5-2A17-417B-8C58-ED2BE4C0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127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CFFC-8597-4AB6-8C6E-2F53EC07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5049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A924C-0019-4E08-A56A-9513EE6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DAB1D-4C06-47FB-8B68-C88DEE2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80192-A7CA-4519-ABCA-8E7557B55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A29C61-177E-4E5A-8338-BC425F0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E5B2D8-E9BF-4FAA-B1E0-A30B3A4EE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49525"/>
            <a:ext cx="10515600" cy="3297238"/>
          </a:xfrm>
        </p:spPr>
        <p:txBody>
          <a:bodyPr>
            <a:normAutofit/>
          </a:bodyPr>
          <a:lstStyle>
            <a:lvl1pPr marL="0" indent="0" algn="l">
              <a:buSzPct val="40000"/>
              <a:buFontTx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80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179B-C30A-4E32-8418-15EA5591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FAE9-F24F-4CE1-BE36-5405EC8B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619C-A0D9-4DB1-9D0A-264A3D7B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52A9-938A-4A61-A00C-A8E6E041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612AA-E58C-4C67-91B4-9DD9B066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AA872-353F-441C-97E4-CC8F789F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6E44A7-9145-4235-8B77-3D0DDB831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65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7DFD-377B-42A6-8411-FCF8E4D8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E449-968B-4459-8830-0CF28F5B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BA41-3B6F-4557-85C8-BB10643CB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8BF08-51D9-4E0D-A180-855AEFFD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1A18-0A00-4F04-9BB5-75AB10C3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BFB8C-B87D-4592-A9BE-07F0A5BE6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083EF-2684-40D5-B43E-01D5B4D976DC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189D1E-7CA2-4CC2-A35C-5DF6986F46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40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5D9760-624B-4D33-9853-AC71AAA87C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677863"/>
            <a:ext cx="8513762" cy="963612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12" descr="CEQ">
            <a:extLst>
              <a:ext uri="{FF2B5EF4-FFF2-40B4-BE49-F238E27FC236}">
                <a16:creationId xmlns:a16="http://schemas.microsoft.com/office/drawing/2014/main" id="{0FCF6B79-F907-2F0C-BB7F-DF2D6D7109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97768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33A5-5B62-421B-9C7F-657FBA71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53A61-ABCF-4DCA-AA16-629AC8F7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E62BB-FEA1-4C10-9E17-4440644174E0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C666D-F943-4E3E-8A6A-1B3603AB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9F686-732A-48F7-A298-2BA960E7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2023-E3F7-4EE7-81BC-417B45D2A0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4586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798B-DD8B-4789-8C0E-CCEB9010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D285FC-6478-44F9-9608-E89E3F77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45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8C8E-09A6-48B4-BE72-08E08A5D0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B041A-F026-46E2-B8DB-C2DEDA99A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23AD-9EA8-4BD7-8FC9-370EA4F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AC6B9-F7C5-49B7-8ECD-AB46B5E2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B488FF-0B7B-48C4-8FDA-C79690526F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0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A298-C3F3-4102-9503-F5CAE78A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C3EF-333B-4089-92F0-F55D3899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C051-3D0A-46FD-ABFF-9DD27649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A79-C783-4642-86CD-0E090E40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B6655AB-8653-4EF7-A96C-F779B09995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85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308A-D01B-47DF-A45D-07C45A59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7D6DA-38A8-437C-82F8-0BB6613E8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61FA3-E21A-494D-AB66-C7CCAD22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8C0C-4D48-4F65-82D4-97AFFE83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740D380-192E-47CC-B5F3-D8C2641A33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532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A651-E98B-4D1B-A199-D8F3E1D8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458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5323-64B4-4482-8E1B-2CC9E2FC64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D82CD-B840-4C85-AAAD-4C0F2498673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j-lt"/>
              </a:defRPr>
            </a:lvl1pPr>
            <a:lvl2pPr marL="8001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BA051-B7E8-428A-8725-3E1C7AAC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E0C42-2B21-4BE3-95CB-489EEBEC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5F0787-1F16-4768-ABC4-1D13B50EF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615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8AD63D-F8C4-42DF-AC62-406FE04D98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51" y="1"/>
            <a:ext cx="5197072" cy="685800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A72E4D-A7BB-4C93-A3B4-43C0F30A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839" y="1445419"/>
            <a:ext cx="5654072" cy="8890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FEAE33-5F37-4727-A90F-BBD28BFFE5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918" y="3155950"/>
            <a:ext cx="5654072" cy="2446338"/>
          </a:xfrm>
        </p:spPr>
        <p:txBody>
          <a:bodyPr/>
          <a:lstStyle>
            <a:lvl1pPr marL="0" indent="0">
              <a:buNone/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4FFB36-5E89-45E0-8114-7A70E8C6CD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97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5925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170FD47-281E-FA6D-C875-3D1DB69AD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61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83684-5462-47D4-9699-A76538B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8354-0876-448A-89C0-E86F45F4CBB6}" type="datetimeFigureOut">
              <a:rPr lang="en-GB" smtClean="0"/>
              <a:t>12/06/2025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525F9-7E8F-4425-A799-D1ED6496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12" descr="CEQ">
            <a:extLst>
              <a:ext uri="{FF2B5EF4-FFF2-40B4-BE49-F238E27FC236}">
                <a16:creationId xmlns:a16="http://schemas.microsoft.com/office/drawing/2014/main" id="{A4A125A3-B9B6-D2A9-A063-53F45919D4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NHSBT logo">
            <a:extLst>
              <a:ext uri="{FF2B5EF4-FFF2-40B4-BE49-F238E27FC236}">
                <a16:creationId xmlns:a16="http://schemas.microsoft.com/office/drawing/2014/main" id="{A34DEC93-99F3-CCF6-EDA3-2BB5CBF382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570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CFFC-8597-4AB6-8C6E-2F53EC07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50499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A924C-0019-4E08-A56A-9513EE6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DAB1D-4C06-47FB-8B68-C88DEE22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A29C61-177E-4E5A-8338-BC425F0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E5B2D8-E9BF-4FAA-B1E0-A30B3A4EE2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49525"/>
            <a:ext cx="10515600" cy="3297238"/>
          </a:xfrm>
        </p:spPr>
        <p:txBody>
          <a:bodyPr>
            <a:normAutofit/>
          </a:bodyPr>
          <a:lstStyle>
            <a:lvl1pPr marL="0" indent="0" algn="l">
              <a:buSzPct val="40000"/>
              <a:buFontTx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359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179B-C30A-4E32-8418-15EA5591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FAE9-F24F-4CE1-BE36-5405EC8B1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619C-A0D9-4DB1-9D0A-264A3D7B4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52A9-938A-4A61-A00C-A8E6E041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612AA-E58C-4C67-91B4-9DD9B066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6E44A7-9145-4235-8B77-3D0DDB831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735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7DFD-377B-42A6-8411-FCF8E4D8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7E449-968B-4459-8830-0CF28F5B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7300" y="704152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CBA41-3B6F-4557-85C8-BB10643CB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8BF08-51D9-4E0D-A180-855AEFFD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81A18-0A00-4F04-9BB5-75AB10C3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189D1E-7CA2-4CC2-A35C-5DF6986F46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520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5642-EE96-4CF3-BB9F-638915989C99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B763E-591F-4A76-9022-0A2DC18F9B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32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6.xml"/><Relationship Id="rId7" Type="http://schemas.microsoft.com/office/2007/relationships/hdphoto" Target="../media/hdphoto2.wdp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d long ribbon">
            <a:extLst>
              <a:ext uri="{FF2B5EF4-FFF2-40B4-BE49-F238E27FC236}">
                <a16:creationId xmlns:a16="http://schemas.microsoft.com/office/drawing/2014/main" id="{06F190D7-ED5A-F14E-FA95-8935830B3E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6725"/>
            <a:ext cx="1219517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SaveALifeGiveBlood_RGB">
            <a:extLst>
              <a:ext uri="{FF2B5EF4-FFF2-40B4-BE49-F238E27FC236}">
                <a16:creationId xmlns:a16="http://schemas.microsoft.com/office/drawing/2014/main" id="{3FCBF565-865E-55C7-EC74-F311B8D7DC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5963" y="5861050"/>
            <a:ext cx="21018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99C412C-2664-E2D8-3C07-1266AF5565D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9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_0000_NHSBT_Ribbon_NHS_Blue_RGB_WhiteAbv_DRAFT.png">
            <a:extLst>
              <a:ext uri="{FF2B5EF4-FFF2-40B4-BE49-F238E27FC236}">
                <a16:creationId xmlns:a16="http://schemas.microsoft.com/office/drawing/2014/main" id="{8E99E537-A0B2-4F69-B263-2921F23FA7D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2" descr="CEQ">
            <a:extLst>
              <a:ext uri="{FF2B5EF4-FFF2-40B4-BE49-F238E27FC236}">
                <a16:creationId xmlns:a16="http://schemas.microsoft.com/office/drawing/2014/main" id="{4B71260F-E69E-CCED-E460-63F288001C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66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714" r:id="rId3"/>
    <p:sldLayoutId id="2147483715" r:id="rId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Placeholder 1">
            <a:extLst>
              <a:ext uri="{FF2B5EF4-FFF2-40B4-BE49-F238E27FC236}">
                <a16:creationId xmlns:a16="http://schemas.microsoft.com/office/drawing/2014/main" id="{DD5AF31E-995C-43C6-A536-B3F15BED2C8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CE5747E3-E306-4EEB-AB53-24089FB8CF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25066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811B5F40-2536-4D83-A2F8-08B9415370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079" y="5873954"/>
            <a:ext cx="2691439" cy="728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7FEAD2-6AEC-4BB0-8A4D-2143FE9D9C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554"/>
          <a:stretch/>
        </p:blipFill>
        <p:spPr>
          <a:xfrm rot="21429317">
            <a:off x="3211" y="1026260"/>
            <a:ext cx="12236813" cy="2062315"/>
          </a:xfrm>
          <a:prstGeom prst="rect">
            <a:avLst/>
          </a:prstGeom>
        </p:spPr>
      </p:pic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AE097DD-F426-5A00-57DE-EE82A5F510C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D8B00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D81E05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D8B00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DE7A00"/>
            </a:gs>
            <a:gs pos="100000">
              <a:srgbClr val="ED8B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>
            <a:extLst>
              <a:ext uri="{FF2B5EF4-FFF2-40B4-BE49-F238E27FC236}">
                <a16:creationId xmlns:a16="http://schemas.microsoft.com/office/drawing/2014/main" id="{EAA20C54-904F-42B4-95E6-8D90B6C2738C}"/>
              </a:ext>
            </a:extLst>
          </p:cNvPr>
          <p:cNvSpPr>
            <a:spLocks/>
          </p:cNvSpPr>
          <p:nvPr/>
        </p:nvSpPr>
        <p:spPr bwMode="auto">
          <a:xfrm>
            <a:off x="-6348" y="-9525"/>
            <a:ext cx="12212633" cy="6181725"/>
          </a:xfrm>
          <a:custGeom>
            <a:avLst/>
            <a:gdLst>
              <a:gd name="T0" fmla="*/ 2147483646 w 5770"/>
              <a:gd name="T1" fmla="*/ 2147483646 h 3894"/>
              <a:gd name="T2" fmla="*/ 2147483646 w 5770"/>
              <a:gd name="T3" fmla="*/ 2147483646 h 3894"/>
              <a:gd name="T4" fmla="*/ 2147483646 w 5770"/>
              <a:gd name="T5" fmla="*/ 2147483646 h 3894"/>
              <a:gd name="T6" fmla="*/ 2147483646 w 5770"/>
              <a:gd name="T7" fmla="*/ 2147483646 h 3894"/>
              <a:gd name="T8" fmla="*/ 2147483646 w 5770"/>
              <a:gd name="T9" fmla="*/ 2147483646 h 3894"/>
              <a:gd name="T10" fmla="*/ 2147483646 w 5770"/>
              <a:gd name="T11" fmla="*/ 0 h 3894"/>
              <a:gd name="T12" fmla="*/ 0 w 5770"/>
              <a:gd name="T13" fmla="*/ 2147483646 h 3894"/>
              <a:gd name="T14" fmla="*/ 2147483646 w 5770"/>
              <a:gd name="T15" fmla="*/ 2147483646 h 389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0" h="3894">
                <a:moveTo>
                  <a:pt x="4" y="3538"/>
                </a:moveTo>
                <a:lnTo>
                  <a:pt x="1184" y="3404"/>
                </a:lnTo>
                <a:lnTo>
                  <a:pt x="2854" y="3765"/>
                </a:lnTo>
                <a:cubicBezTo>
                  <a:pt x="3386" y="3840"/>
                  <a:pt x="3893" y="3894"/>
                  <a:pt x="4378" y="3852"/>
                </a:cubicBezTo>
                <a:cubicBezTo>
                  <a:pt x="4863" y="3810"/>
                  <a:pt x="4989" y="3759"/>
                  <a:pt x="5763" y="3512"/>
                </a:cubicBezTo>
                <a:cubicBezTo>
                  <a:pt x="5763" y="2874"/>
                  <a:pt x="5768" y="1495"/>
                  <a:pt x="5770" y="0"/>
                </a:cubicBezTo>
                <a:lnTo>
                  <a:pt x="0" y="5"/>
                </a:lnTo>
                <a:cubicBezTo>
                  <a:pt x="1" y="1182"/>
                  <a:pt x="3" y="2360"/>
                  <a:pt x="4" y="3538"/>
                </a:cubicBezTo>
                <a:close/>
              </a:path>
            </a:pathLst>
          </a:custGeom>
          <a:solidFill>
            <a:srgbClr val="F3F2E1"/>
          </a:solidFill>
          <a:ln>
            <a:noFill/>
          </a:ln>
        </p:spPr>
        <p:txBody>
          <a:bodyPr anchor="ctr"/>
          <a:lstStyle/>
          <a:p>
            <a:endParaRPr lang="en-GB" sz="1799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B52947-76EB-45E2-AE72-114A2914AD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554"/>
          <a:stretch/>
        </p:blipFill>
        <p:spPr>
          <a:xfrm rot="21429317">
            <a:off x="3211" y="4919842"/>
            <a:ext cx="12236813" cy="2062315"/>
          </a:xfrm>
          <a:prstGeom prst="rect">
            <a:avLst/>
          </a:prstGeom>
        </p:spPr>
      </p:pic>
      <p:sp>
        <p:nvSpPr>
          <p:cNvPr id="9220" name="Title Placeholder 1">
            <a:extLst>
              <a:ext uri="{FF2B5EF4-FFF2-40B4-BE49-F238E27FC236}">
                <a16:creationId xmlns:a16="http://schemas.microsoft.com/office/drawing/2014/main" id="{ECB8EE05-8531-4001-88F7-D6C4F0A9C6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9221" name="Text Placeholder 2">
            <a:extLst>
              <a:ext uri="{FF2B5EF4-FFF2-40B4-BE49-F238E27FC236}">
                <a16:creationId xmlns:a16="http://schemas.microsoft.com/office/drawing/2014/main" id="{B8516435-DB63-482D-A469-C4ECE17AC5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D881B48-307A-46E2-4A98-8C19231D98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5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6" r:id="rId2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D8B00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D8B00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D8B00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D8B00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D8B00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D8B00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hort_idonate_ribbon">
            <a:extLst>
              <a:ext uri="{FF2B5EF4-FFF2-40B4-BE49-F238E27FC236}">
                <a16:creationId xmlns:a16="http://schemas.microsoft.com/office/drawing/2014/main" id="{C86BF643-F6E1-4EB9-81D5-49453F6687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21" r="9932"/>
          <a:stretch>
            <a:fillRect/>
          </a:stretch>
        </p:blipFill>
        <p:spPr bwMode="auto">
          <a:xfrm rot="-233764">
            <a:off x="-1587" y="798514"/>
            <a:ext cx="12263419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>
            <a:extLst>
              <a:ext uri="{FF2B5EF4-FFF2-40B4-BE49-F238E27FC236}">
                <a16:creationId xmlns:a16="http://schemas.microsoft.com/office/drawing/2014/main" id="{8DB49886-2F3D-44F6-B111-0FD7AF6AE8D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6148" name="Text Placeholder 2">
            <a:extLst>
              <a:ext uri="{FF2B5EF4-FFF2-40B4-BE49-F238E27FC236}">
                <a16:creationId xmlns:a16="http://schemas.microsoft.com/office/drawing/2014/main" id="{0A065896-F98A-4AC4-8218-D07F343FFF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241141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6150" name="Picture 8" descr="OD_yes_RGB_L150">
            <a:extLst>
              <a:ext uri="{FF2B5EF4-FFF2-40B4-BE49-F238E27FC236}">
                <a16:creationId xmlns:a16="http://schemas.microsoft.com/office/drawing/2014/main" id="{0D640E92-32FB-4770-A9FE-573A65399F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2292" y="5854700"/>
            <a:ext cx="2842473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3D5456D-60A3-2617-1F58-E1E97642D9A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6E2C6B"/>
            </a:gs>
            <a:gs pos="100000">
              <a:srgbClr val="E0119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>
            <a:extLst>
              <a:ext uri="{FF2B5EF4-FFF2-40B4-BE49-F238E27FC236}">
                <a16:creationId xmlns:a16="http://schemas.microsoft.com/office/drawing/2014/main" id="{EAA20C54-904F-42B4-95E6-8D90B6C2738C}"/>
              </a:ext>
            </a:extLst>
          </p:cNvPr>
          <p:cNvSpPr>
            <a:spLocks/>
          </p:cNvSpPr>
          <p:nvPr/>
        </p:nvSpPr>
        <p:spPr bwMode="auto">
          <a:xfrm>
            <a:off x="-6348" y="-9525"/>
            <a:ext cx="12212633" cy="6181725"/>
          </a:xfrm>
          <a:custGeom>
            <a:avLst/>
            <a:gdLst>
              <a:gd name="T0" fmla="*/ 2147483646 w 5770"/>
              <a:gd name="T1" fmla="*/ 2147483646 h 3894"/>
              <a:gd name="T2" fmla="*/ 2147483646 w 5770"/>
              <a:gd name="T3" fmla="*/ 2147483646 h 3894"/>
              <a:gd name="T4" fmla="*/ 2147483646 w 5770"/>
              <a:gd name="T5" fmla="*/ 2147483646 h 3894"/>
              <a:gd name="T6" fmla="*/ 2147483646 w 5770"/>
              <a:gd name="T7" fmla="*/ 2147483646 h 3894"/>
              <a:gd name="T8" fmla="*/ 2147483646 w 5770"/>
              <a:gd name="T9" fmla="*/ 2147483646 h 3894"/>
              <a:gd name="T10" fmla="*/ 2147483646 w 5770"/>
              <a:gd name="T11" fmla="*/ 0 h 3894"/>
              <a:gd name="T12" fmla="*/ 0 w 5770"/>
              <a:gd name="T13" fmla="*/ 2147483646 h 3894"/>
              <a:gd name="T14" fmla="*/ 2147483646 w 5770"/>
              <a:gd name="T15" fmla="*/ 2147483646 h 389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0" h="3894">
                <a:moveTo>
                  <a:pt x="4" y="3538"/>
                </a:moveTo>
                <a:lnTo>
                  <a:pt x="1184" y="3404"/>
                </a:lnTo>
                <a:lnTo>
                  <a:pt x="2854" y="3765"/>
                </a:lnTo>
                <a:cubicBezTo>
                  <a:pt x="3386" y="3840"/>
                  <a:pt x="3893" y="3894"/>
                  <a:pt x="4378" y="3852"/>
                </a:cubicBezTo>
                <a:cubicBezTo>
                  <a:pt x="4863" y="3810"/>
                  <a:pt x="4989" y="3759"/>
                  <a:pt x="5763" y="3512"/>
                </a:cubicBezTo>
                <a:cubicBezTo>
                  <a:pt x="5763" y="2874"/>
                  <a:pt x="5768" y="1495"/>
                  <a:pt x="5770" y="0"/>
                </a:cubicBezTo>
                <a:lnTo>
                  <a:pt x="0" y="5"/>
                </a:lnTo>
                <a:cubicBezTo>
                  <a:pt x="1" y="1182"/>
                  <a:pt x="3" y="2360"/>
                  <a:pt x="4" y="3538"/>
                </a:cubicBezTo>
                <a:close/>
              </a:path>
            </a:pathLst>
          </a:custGeom>
          <a:solidFill>
            <a:srgbClr val="F3F2E1"/>
          </a:solidFill>
          <a:ln>
            <a:noFill/>
          </a:ln>
        </p:spPr>
        <p:txBody>
          <a:bodyPr anchor="ctr"/>
          <a:lstStyle/>
          <a:p>
            <a:endParaRPr lang="en-GB" sz="1799" dirty="0"/>
          </a:p>
        </p:txBody>
      </p:sp>
      <p:pic>
        <p:nvPicPr>
          <p:cNvPr id="9219" name="Picture 3" descr="short_idonate_ribbon">
            <a:extLst>
              <a:ext uri="{FF2B5EF4-FFF2-40B4-BE49-F238E27FC236}">
                <a16:creationId xmlns:a16="http://schemas.microsoft.com/office/drawing/2014/main" id="{2D793981-8F1D-4792-B33E-8398B8F373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21" r="9929"/>
          <a:stretch>
            <a:fillRect/>
          </a:stretch>
        </p:blipFill>
        <p:spPr bwMode="auto">
          <a:xfrm rot="-153831">
            <a:off x="-6348" y="4727575"/>
            <a:ext cx="1224913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itle Placeholder 1">
            <a:extLst>
              <a:ext uri="{FF2B5EF4-FFF2-40B4-BE49-F238E27FC236}">
                <a16:creationId xmlns:a16="http://schemas.microsoft.com/office/drawing/2014/main" id="{ECB8EE05-8531-4001-88F7-D6C4F0A9C6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9221" name="Text Placeholder 2">
            <a:extLst>
              <a:ext uri="{FF2B5EF4-FFF2-40B4-BE49-F238E27FC236}">
                <a16:creationId xmlns:a16="http://schemas.microsoft.com/office/drawing/2014/main" id="{B8516435-DB63-482D-A469-C4ECE17AC5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DEC0E4A-94CD-24B6-079E-E9A8F96844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9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>
            <a:extLst>
              <a:ext uri="{FF2B5EF4-FFF2-40B4-BE49-F238E27FC236}">
                <a16:creationId xmlns:a16="http://schemas.microsoft.com/office/drawing/2014/main" id="{8DB49886-2F3D-44F6-B111-0FD7AF6AE8D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6148" name="Text Placeholder 2">
            <a:extLst>
              <a:ext uri="{FF2B5EF4-FFF2-40B4-BE49-F238E27FC236}">
                <a16:creationId xmlns:a16="http://schemas.microsoft.com/office/drawing/2014/main" id="{0A065896-F98A-4AC4-8218-D07F343FFF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241141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3D5456D-60A3-2617-1F58-E1E97642D9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F9EE3DFB-1C6D-33E5-01CF-043A1F08D2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355" y="5826780"/>
            <a:ext cx="2498410" cy="750888"/>
          </a:xfrm>
          <a:prstGeom prst="rect">
            <a:avLst/>
          </a:prstGeom>
        </p:spPr>
      </p:pic>
      <p:pic>
        <p:nvPicPr>
          <p:cNvPr id="11" name="Picture 10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28930239-282F-13DB-B9BE-CA3FE53B9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37387">
            <a:off x="-80102" y="519840"/>
            <a:ext cx="12358244" cy="229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1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0069B4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005EA4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tx2"/>
            </a:gs>
            <a:gs pos="100000">
              <a:srgbClr val="005EA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5">
            <a:extLst>
              <a:ext uri="{FF2B5EF4-FFF2-40B4-BE49-F238E27FC236}">
                <a16:creationId xmlns:a16="http://schemas.microsoft.com/office/drawing/2014/main" id="{EAA20C54-904F-42B4-95E6-8D90B6C2738C}"/>
              </a:ext>
            </a:extLst>
          </p:cNvPr>
          <p:cNvSpPr>
            <a:spLocks/>
          </p:cNvSpPr>
          <p:nvPr/>
        </p:nvSpPr>
        <p:spPr bwMode="auto">
          <a:xfrm>
            <a:off x="-6348" y="-9525"/>
            <a:ext cx="12212633" cy="6242050"/>
          </a:xfrm>
          <a:custGeom>
            <a:avLst/>
            <a:gdLst>
              <a:gd name="T0" fmla="*/ 2147483646 w 5770"/>
              <a:gd name="T1" fmla="*/ 2147483646 h 3894"/>
              <a:gd name="T2" fmla="*/ 2147483646 w 5770"/>
              <a:gd name="T3" fmla="*/ 2147483646 h 3894"/>
              <a:gd name="T4" fmla="*/ 2147483646 w 5770"/>
              <a:gd name="T5" fmla="*/ 2147483646 h 3894"/>
              <a:gd name="T6" fmla="*/ 2147483646 w 5770"/>
              <a:gd name="T7" fmla="*/ 2147483646 h 3894"/>
              <a:gd name="T8" fmla="*/ 2147483646 w 5770"/>
              <a:gd name="T9" fmla="*/ 2147483646 h 3894"/>
              <a:gd name="T10" fmla="*/ 2147483646 w 5770"/>
              <a:gd name="T11" fmla="*/ 0 h 3894"/>
              <a:gd name="T12" fmla="*/ 0 w 5770"/>
              <a:gd name="T13" fmla="*/ 2147483646 h 3894"/>
              <a:gd name="T14" fmla="*/ 2147483646 w 5770"/>
              <a:gd name="T15" fmla="*/ 2147483646 h 389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0" h="3894">
                <a:moveTo>
                  <a:pt x="4" y="3538"/>
                </a:moveTo>
                <a:lnTo>
                  <a:pt x="1184" y="3404"/>
                </a:lnTo>
                <a:lnTo>
                  <a:pt x="2854" y="3765"/>
                </a:lnTo>
                <a:cubicBezTo>
                  <a:pt x="3386" y="3840"/>
                  <a:pt x="3893" y="3894"/>
                  <a:pt x="4378" y="3852"/>
                </a:cubicBezTo>
                <a:cubicBezTo>
                  <a:pt x="4863" y="3810"/>
                  <a:pt x="4989" y="3759"/>
                  <a:pt x="5763" y="3512"/>
                </a:cubicBezTo>
                <a:cubicBezTo>
                  <a:pt x="5763" y="2874"/>
                  <a:pt x="5768" y="1495"/>
                  <a:pt x="5770" y="0"/>
                </a:cubicBezTo>
                <a:lnTo>
                  <a:pt x="0" y="5"/>
                </a:lnTo>
                <a:cubicBezTo>
                  <a:pt x="1" y="1182"/>
                  <a:pt x="3" y="2360"/>
                  <a:pt x="4" y="3538"/>
                </a:cubicBezTo>
                <a:close/>
              </a:path>
            </a:pathLst>
          </a:custGeom>
          <a:solidFill>
            <a:srgbClr val="F3F2E1"/>
          </a:solidFill>
          <a:ln>
            <a:noFill/>
          </a:ln>
        </p:spPr>
        <p:txBody>
          <a:bodyPr anchor="ctr"/>
          <a:lstStyle/>
          <a:p>
            <a:endParaRPr lang="en-GB" sz="1799" dirty="0"/>
          </a:p>
        </p:txBody>
      </p:sp>
      <p:sp>
        <p:nvSpPr>
          <p:cNvPr id="9220" name="Title Placeholder 1">
            <a:extLst>
              <a:ext uri="{FF2B5EF4-FFF2-40B4-BE49-F238E27FC236}">
                <a16:creationId xmlns:a16="http://schemas.microsoft.com/office/drawing/2014/main" id="{ECB8EE05-8531-4001-88F7-D6C4F0A9C6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9221" name="Text Placeholder 2">
            <a:extLst>
              <a:ext uri="{FF2B5EF4-FFF2-40B4-BE49-F238E27FC236}">
                <a16:creationId xmlns:a16="http://schemas.microsoft.com/office/drawing/2014/main" id="{B8516435-DB63-482D-A469-C4ECE17AC5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DEC0E4A-94CD-24B6-079E-E9A8F96844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060" y="401229"/>
            <a:ext cx="2167879" cy="605847"/>
          </a:xfrm>
          <a:prstGeom prst="rect">
            <a:avLst/>
          </a:prstGeom>
        </p:spPr>
      </p:pic>
      <p:pic>
        <p:nvPicPr>
          <p:cNvPr id="8" name="Picture 7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AD1E299C-A462-6E93-57E5-DAE00FA711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2" y="4763387"/>
            <a:ext cx="12192000" cy="187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7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0069B4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005EA4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005EA4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3C621-16F5-4456-8016-419C6C67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8272F-6422-4E6F-B594-20F793F4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94D-F10F-4283-ADCB-2EBADC92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A339-DD58-41A6-801B-4E6FCC73C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97CB5-C9B1-4107-A75F-6475553F4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4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6" r:id="rId8"/>
    <p:sldLayoutId id="2147483687" r:id="rId9"/>
    <p:sldLayoutId id="2147483688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5EA4"/>
        </a:buClr>
        <a:buSzPct val="50000"/>
        <a:buFont typeface="Wingdings" panose="05000000000000000000" pitchFamily="2" charset="2"/>
        <a:buNone/>
        <a:defRPr sz="36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4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0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3C621-16F5-4456-8016-419C6C67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6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8272F-6422-4E6F-B594-20F793F4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94D-F10F-4283-ADCB-2EBADC92A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58354-0876-448A-89C0-E86F45F4CBB6}" type="datetimeFigureOut">
              <a:rPr lang="en-GB" smtClean="0"/>
              <a:pPr/>
              <a:t>12/06/2025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A339-DD58-41A6-801B-4E6FCC73C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97CB5-C9B1-4107-A75F-6475553F4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6083EF-2684-40D5-B43E-01D5B4D976D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12" descr="CEQ">
            <a:extLst>
              <a:ext uri="{FF2B5EF4-FFF2-40B4-BE49-F238E27FC236}">
                <a16:creationId xmlns:a16="http://schemas.microsoft.com/office/drawing/2014/main" id="{B2EC9A1C-370C-8BF8-F6FB-38B037A368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2302" y="6266474"/>
            <a:ext cx="3097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92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5EA4"/>
        </a:buClr>
        <a:buSzPct val="50000"/>
        <a:buFont typeface="Wingdings" panose="05000000000000000000" pitchFamily="2" charset="2"/>
        <a:buNone/>
        <a:defRPr sz="36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EA4"/>
        </a:buClr>
        <a:buSzPct val="50000"/>
        <a:buFont typeface="Wingdings" panose="05000000000000000000" pitchFamily="2" charset="2"/>
        <a:buChar char="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6" Type="http://schemas.microsoft.com/office/2007/relationships/hdphoto" Target="../media/hdphoto6.wdp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5" Type="http://schemas.microsoft.com/office/2007/relationships/hdphoto" Target="../media/hdphoto7.wdp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9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9.png"/><Relationship Id="rId7" Type="http://schemas.microsoft.com/office/2007/relationships/hdphoto" Target="../media/hdphoto9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5.png"/><Relationship Id="rId5" Type="http://schemas.microsoft.com/office/2007/relationships/hdphoto" Target="../media/hdphoto8.wdp"/><Relationship Id="rId4" Type="http://schemas.openxmlformats.org/officeDocument/2006/relationships/image" Target="../media/image54.png"/><Relationship Id="rId9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695992" y="2556741"/>
            <a:ext cx="10420646" cy="1744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br>
              <a:rPr lang="en-GB" sz="6600" dirty="0"/>
            </a:br>
            <a:r>
              <a:rPr lang="en-GB" sz="4800" b="1" dirty="0">
                <a:solidFill>
                  <a:srgbClr val="003570"/>
                </a:solidFill>
              </a:rPr>
              <a:t>Enhanced Recovery After Surgery (ERAS) in transplantation </a:t>
            </a:r>
            <a:endParaRPr lang="en-US" sz="3584" b="1" dirty="0">
              <a:solidFill>
                <a:srgbClr val="00357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0529" y="5003733"/>
            <a:ext cx="7852208" cy="101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666"/>
              </a:lnSpc>
            </a:pPr>
            <a:r>
              <a:rPr lang="en-US" sz="2800" b="1" dirty="0">
                <a:solidFill>
                  <a:srgbClr val="003570"/>
                </a:solidFill>
                <a:latin typeface="Open Sans 1"/>
                <a:ea typeface="Open Sans 1"/>
                <a:cs typeface="Open Sans 1"/>
                <a:sym typeface="Open Sans 1"/>
              </a:rPr>
              <a:t>Carrie Scuffell</a:t>
            </a:r>
          </a:p>
          <a:p>
            <a:pPr defTabSz="609630">
              <a:lnSpc>
                <a:spcPts val="2666"/>
              </a:lnSpc>
            </a:pPr>
            <a:r>
              <a:rPr lang="en-US" sz="2000" b="1" dirty="0">
                <a:solidFill>
                  <a:srgbClr val="003570"/>
                </a:solidFill>
                <a:latin typeface="Open Sans 1"/>
                <a:ea typeface="Open Sans 1"/>
                <a:cs typeface="Open Sans 1"/>
                <a:sym typeface="Open Sans 1"/>
              </a:rPr>
              <a:t>SME for ERAS in Transplantation, </a:t>
            </a:r>
          </a:p>
          <a:p>
            <a:pPr defTabSz="609630">
              <a:lnSpc>
                <a:spcPts val="2666"/>
              </a:lnSpc>
            </a:pPr>
            <a:r>
              <a:rPr lang="en-US" sz="2000" b="1" dirty="0">
                <a:solidFill>
                  <a:srgbClr val="003570"/>
                </a:solidFill>
                <a:latin typeface="Open Sans 1"/>
                <a:sym typeface="Open Sans 1"/>
              </a:rPr>
              <a:t>NHS Blood and Transplant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BA254C2-C53D-198A-0D49-3B19E6B241D2}"/>
              </a:ext>
            </a:extLst>
          </p:cNvPr>
          <p:cNvSpPr txBox="1">
            <a:spLocks/>
          </p:cNvSpPr>
          <p:nvPr/>
        </p:nvSpPr>
        <p:spPr>
          <a:xfrm>
            <a:off x="1106559" y="1158971"/>
            <a:ext cx="10515600" cy="4351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EA4"/>
              </a:buClr>
              <a:buSzPct val="50000"/>
              <a:buFont typeface="Wingdings" panose="05000000000000000000" pitchFamily="2" charset="2"/>
              <a:buChar char=""/>
              <a:defRPr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rgbClr val="052E4B"/>
                </a:solidFill>
                <a:ea typeface="Times New Roman" panose="02020603050405020304" pitchFamily="18" charset="0"/>
              </a:rPr>
              <a:t>Multimodal, pathway to help improve recovery</a:t>
            </a:r>
          </a:p>
          <a:p>
            <a:pPr marL="809625" lvl="1" indent="-3429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600" dirty="0">
                <a:solidFill>
                  <a:srgbClr val="052E4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Reduce surgical stress</a:t>
            </a:r>
          </a:p>
          <a:p>
            <a:pPr marL="809625" lvl="1" indent="-3429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600" dirty="0">
                <a:solidFill>
                  <a:srgbClr val="052E4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Patent centred - encourages</a:t>
            </a:r>
            <a:r>
              <a:rPr lang="en-GB" sz="1600" dirty="0">
                <a:solidFill>
                  <a:srgbClr val="052E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patient engagement and autonomy</a:t>
            </a:r>
            <a:endParaRPr lang="en-GB" sz="1600" dirty="0">
              <a:solidFill>
                <a:srgbClr val="052E4B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9625" lvl="1" indent="-3429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600" dirty="0">
                <a:solidFill>
                  <a:srgbClr val="052E4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Reduces the risk of complications</a:t>
            </a:r>
          </a:p>
          <a:p>
            <a:pPr marL="809625" lvl="1" indent="-3429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600" dirty="0">
                <a:solidFill>
                  <a:srgbClr val="052E4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Better use of resources</a:t>
            </a:r>
          </a:p>
          <a:p>
            <a:pPr marL="809625" lvl="1" indent="-3429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600" dirty="0">
                <a:solidFill>
                  <a:srgbClr val="052E4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Reduced Length of Stay (LOS)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indent="0">
              <a:buSzPts val="1000"/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en-GB" sz="20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342900" indent="-34290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2000" b="1" dirty="0">
                <a:solidFill>
                  <a:srgbClr val="052E4B"/>
                </a:solidFill>
                <a:ea typeface="Times New Roman" panose="02020603050405020304" pitchFamily="18" charset="0"/>
              </a:rPr>
              <a:t>‘Business as usual’ in other realms of surgery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AA313522-C5D2-58D9-A093-B26031AEEF0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052E4B"/>
                </a:solidFill>
              </a:rPr>
              <a:t>What is ERAS?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D79B775-8BC2-BEAB-9B3A-4B30EFDBE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40" y="4251205"/>
            <a:ext cx="4843407" cy="2381342"/>
          </a:xfrm>
          <a:prstGeom prst="rect">
            <a:avLst/>
          </a:prstGeom>
        </p:spPr>
      </p:pic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396A1516-BE40-68C0-93A1-E3A304CB02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4006803"/>
              </p:ext>
            </p:extLst>
          </p:nvPr>
        </p:nvGraphicFramePr>
        <p:xfrm>
          <a:off x="7408164" y="33282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36891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9844D4-7EC0-2802-8749-585D4E630C6E}"/>
              </a:ext>
            </a:extLst>
          </p:cNvPr>
          <p:cNvSpPr txBox="1">
            <a:spLocks/>
          </p:cNvSpPr>
          <p:nvPr/>
        </p:nvSpPr>
        <p:spPr>
          <a:xfrm>
            <a:off x="0" y="18289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052E4B"/>
                </a:solidFill>
              </a:rPr>
              <a:t>ERAS in transplantation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350BAD-7A9D-D28D-F7D3-B197ABC1BE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628403">
            <a:off x="183188" y="3882165"/>
            <a:ext cx="4178424" cy="18354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DAAE2F-D0C9-7E75-4B85-7A24EA4587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283838">
            <a:off x="792824" y="1718886"/>
            <a:ext cx="2959153" cy="185296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84F9944-D515-A23F-88C8-462252635D1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88364">
            <a:off x="2699921" y="5076827"/>
            <a:ext cx="4667644" cy="14339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A3F6F8-B523-7079-ECBE-F548F119F52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2760" y="4799873"/>
            <a:ext cx="4629017" cy="183704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C5220-2ECF-7D0E-FF5A-5206E3C069B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4820" y="1092200"/>
            <a:ext cx="4245964" cy="15860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6F6FFF-9ABC-D938-6ED9-B102E2E4DA8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78374">
            <a:off x="7787787" y="2465281"/>
            <a:ext cx="4404822" cy="1162966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E1CB81-C5CC-E757-3670-3F407E12F5E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3605" y="3001158"/>
            <a:ext cx="4646511" cy="1652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544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745167A-65DB-B683-7C0C-BF83DAE3083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052E4B"/>
                </a:solidFill>
              </a:rPr>
              <a:t>NHSBT ERAS project aims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3FAA6D-7ACF-E0A7-E8C6-548F3EB31529}"/>
              </a:ext>
            </a:extLst>
          </p:cNvPr>
          <p:cNvSpPr txBox="1">
            <a:spLocks/>
          </p:cNvSpPr>
          <p:nvPr/>
        </p:nvSpPr>
        <p:spPr>
          <a:xfrm>
            <a:off x="152749" y="2200753"/>
            <a:ext cx="6397305" cy="197237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5325" indent="-190510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2F5597"/>
                </a:solidFill>
              </a:rPr>
              <a:t>Drawing from existing best practice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2F5597"/>
                </a:solidFill>
              </a:rPr>
              <a:t>Providing a repository of evidence-based resources to support adoption of ERAS in centres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2F5597"/>
                </a:solidFill>
              </a:rPr>
              <a:t>Started with adult kidney transplant recipients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2F5597"/>
                </a:solidFill>
              </a:rPr>
              <a:t>Scope to include other organs and living donors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altLang="en-US" sz="2000" dirty="0"/>
          </a:p>
          <a:p>
            <a:pPr>
              <a:lnSpc>
                <a:spcPct val="90000"/>
              </a:lnSpc>
            </a:pPr>
            <a:endParaRPr lang="en-GB" alt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CBF3B1-74B6-B2C2-ED8D-771C1F9EADA8}"/>
              </a:ext>
            </a:extLst>
          </p:cNvPr>
          <p:cNvSpPr txBox="1"/>
          <p:nvPr/>
        </p:nvSpPr>
        <p:spPr>
          <a:xfrm>
            <a:off x="0" y="1672822"/>
            <a:ext cx="7785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000" b="1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facilitate a UK-wide roll out of ERAS in Transplantation by*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EE4996-D9D3-617D-DC42-E48BB99103C6}"/>
              </a:ext>
            </a:extLst>
          </p:cNvPr>
          <p:cNvSpPr txBox="1"/>
          <p:nvPr/>
        </p:nvSpPr>
        <p:spPr>
          <a:xfrm>
            <a:off x="-190035" y="5560834"/>
            <a:ext cx="441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2F5597"/>
                </a:solidFill>
              </a:rPr>
              <a:t>*ERAS Steering Group ToR, May 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7A8B54-FC05-7F8D-03F0-F44E23AE915B}"/>
              </a:ext>
            </a:extLst>
          </p:cNvPr>
          <p:cNvSpPr txBox="1"/>
          <p:nvPr/>
        </p:nvSpPr>
        <p:spPr>
          <a:xfrm>
            <a:off x="334956" y="4072111"/>
            <a:ext cx="6545243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deliverable for the Implementation and Steering Organ Utilisation (ISOU) Group</a:t>
            </a:r>
            <a:r>
              <a:rPr lang="en-GB" sz="2000" baseline="30000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32B651-0E8E-D87E-3BE2-B818A0A13650}"/>
              </a:ext>
            </a:extLst>
          </p:cNvPr>
          <p:cNvSpPr txBox="1"/>
          <p:nvPr/>
        </p:nvSpPr>
        <p:spPr>
          <a:xfrm>
            <a:off x="-1" y="5171782"/>
            <a:ext cx="81495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3000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Arial"/>
              </a:rPr>
              <a:t>1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Arial"/>
              </a:rPr>
              <a:t>https://www.gov.uk/government/publications/honouring-the-gift-of-donation-utilising-organs-for-transplant/honouring-the-gift-of-donation-utilising-organs-for-transplant-summary-report-of-the-organ-utilisation-group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6E32102F-8E4C-F806-8F23-F8101C808F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45" b="95186" l="5825" r="92233">
                        <a14:foregroundMark x1="39612" y1="20569" x2="39612" y2="20569"/>
                        <a14:foregroundMark x1="16699" y1="22319" x2="16699" y2="22319"/>
                        <a14:foregroundMark x1="16505" y1="33260" x2="16505" y2="33260"/>
                        <a14:foregroundMark x1="21553" y1="54923" x2="21553" y2="54923"/>
                        <a14:foregroundMark x1="5825" y1="35230" x2="5825" y2="35230"/>
                        <a14:foregroundMark x1="13398" y1="21225" x2="13398" y2="21225"/>
                        <a14:foregroundMark x1="48350" y1="14004" x2="48350" y2="14004"/>
                        <a14:foregroundMark x1="61748" y1="13129" x2="61748" y2="13129"/>
                        <a14:foregroundMark x1="69903" y1="25164" x2="69903" y2="25164"/>
                        <a14:foregroundMark x1="74757" y1="43107" x2="74757" y2="43107"/>
                        <a14:foregroundMark x1="64854" y1="56674" x2="64854" y2="56674"/>
                        <a14:foregroundMark x1="16893" y1="58425" x2="16893" y2="58425"/>
                        <a14:foregroundMark x1="15340" y1="37199" x2="15340" y2="37199"/>
                        <a14:foregroundMark x1="14563" y1="24289" x2="14563" y2="24289"/>
                        <a14:foregroundMark x1="35534" y1="92341" x2="35534" y2="92341"/>
                        <a14:foregroundMark x1="42913" y1="93873" x2="42913" y2="93873"/>
                        <a14:foregroundMark x1="42913" y1="93873" x2="42913" y2="93873"/>
                        <a14:foregroundMark x1="53981" y1="93873" x2="53981" y2="93873"/>
                        <a14:foregroundMark x1="71650" y1="95186" x2="71650" y2="95186"/>
                        <a14:foregroundMark x1="61165" y1="55580" x2="61165" y2="55580"/>
                        <a14:foregroundMark x1="61165" y1="55580" x2="61165" y2="55580"/>
                        <a14:foregroundMark x1="67961" y1="60613" x2="67961" y2="60613"/>
                        <a14:foregroundMark x1="64078" y1="60832" x2="64078" y2="60832"/>
                        <a14:foregroundMark x1="63495" y1="57112" x2="63495" y2="57112"/>
                        <a14:foregroundMark x1="60194" y1="53611" x2="60194" y2="53611"/>
                        <a14:foregroundMark x1="62718" y1="53611" x2="62718" y2="53611"/>
                        <a14:foregroundMark x1="64854" y1="54048" x2="64854" y2="54048"/>
                        <a14:foregroundMark x1="59223" y1="54048" x2="59223" y2="54048"/>
                        <a14:foregroundMark x1="9903" y1="18600" x2="9903" y2="18600"/>
                        <a14:foregroundMark x1="22913" y1="3939" x2="22913" y2="3939"/>
                        <a14:foregroundMark x1="22913" y1="3063" x2="22913" y2="3063"/>
                        <a14:foregroundMark x1="20971" y1="2845" x2="20971" y2="2845"/>
                        <a14:foregroundMark x1="92233" y1="42670" x2="92233" y2="42670"/>
                      </a14:backgroundRemoval>
                    </a14:imgEffect>
                    <a14:imgEffect>
                      <a14:artisticTexturizer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85011" y="1543050"/>
            <a:ext cx="5501835" cy="436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935B91-29CE-3076-A013-4030094AA7F5}"/>
              </a:ext>
            </a:extLst>
          </p:cNvPr>
          <p:cNvSpPr txBox="1"/>
          <p:nvPr/>
        </p:nvSpPr>
        <p:spPr>
          <a:xfrm rot="21046592">
            <a:off x="7461828" y="3752045"/>
            <a:ext cx="140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Adult Kidney </a:t>
            </a:r>
            <a:endParaRPr lang="en-GB" sz="1400" b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4B4F03-5E7E-F282-610D-82E186C652BB}"/>
              </a:ext>
            </a:extLst>
          </p:cNvPr>
          <p:cNvSpPr txBox="1"/>
          <p:nvPr/>
        </p:nvSpPr>
        <p:spPr>
          <a:xfrm rot="16200000">
            <a:off x="8632682" y="4148281"/>
            <a:ext cx="1900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Workstreams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E429C6-E06F-329C-7557-05A34C74FAF6}"/>
              </a:ext>
            </a:extLst>
          </p:cNvPr>
          <p:cNvSpPr txBox="1"/>
          <p:nvPr/>
        </p:nvSpPr>
        <p:spPr>
          <a:xfrm>
            <a:off x="8761027" y="5448361"/>
            <a:ext cx="2339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Steering group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13BF31-C606-D8B8-7DA2-EB178A10ADF0}"/>
              </a:ext>
            </a:extLst>
          </p:cNvPr>
          <p:cNvSpPr txBox="1"/>
          <p:nvPr/>
        </p:nvSpPr>
        <p:spPr>
          <a:xfrm rot="21333450">
            <a:off x="10108471" y="3211140"/>
            <a:ext cx="2071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Living kidney </a:t>
            </a:r>
          </a:p>
          <a:p>
            <a:pPr algn="ctr"/>
            <a:r>
              <a:rPr lang="en-GB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donor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1E2A7B-8DBF-EF30-70EE-B2FB7B5AD498}"/>
              </a:ext>
            </a:extLst>
          </p:cNvPr>
          <p:cNvSpPr txBox="1"/>
          <p:nvPr/>
        </p:nvSpPr>
        <p:spPr>
          <a:xfrm rot="2506179">
            <a:off x="8089048" y="2056180"/>
            <a:ext cx="13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Adult Liver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8D9023-FF4E-2A8B-2F0B-12E817A22A21}"/>
              </a:ext>
            </a:extLst>
          </p:cNvPr>
          <p:cNvSpPr txBox="1"/>
          <p:nvPr/>
        </p:nvSpPr>
        <p:spPr>
          <a:xfrm rot="19696151">
            <a:off x="10236108" y="2438509"/>
            <a:ext cx="1413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Adult lung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26944B-847A-C7BE-3B0F-75C821CDC350}"/>
              </a:ext>
            </a:extLst>
          </p:cNvPr>
          <p:cNvSpPr txBox="1"/>
          <p:nvPr/>
        </p:nvSpPr>
        <p:spPr>
          <a:xfrm rot="630821">
            <a:off x="7187519" y="2934834"/>
            <a:ext cx="1156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Pancreas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EAF12F-A349-DF12-03B5-C5480E13AA09}"/>
              </a:ext>
            </a:extLst>
          </p:cNvPr>
          <p:cNvSpPr txBox="1"/>
          <p:nvPr/>
        </p:nvSpPr>
        <p:spPr>
          <a:xfrm rot="16200000">
            <a:off x="9157407" y="2011175"/>
            <a:ext cx="114005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Paediatric </a:t>
            </a:r>
          </a:p>
          <a:p>
            <a:pPr algn="ctr"/>
            <a:r>
              <a:rPr lang="en-GB" sz="1000" b="1" dirty="0"/>
              <a:t>kidney</a:t>
            </a:r>
          </a:p>
        </p:txBody>
      </p:sp>
    </p:spTree>
    <p:extLst>
      <p:ext uri="{BB962C8B-B14F-4D97-AF65-F5344CB8AC3E}">
        <p14:creationId xmlns:p14="http://schemas.microsoft.com/office/powerpoint/2010/main" val="169303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B317E8C-96D7-16AA-6324-D62A1FD63D1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NHSBT ERAS project structure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C34E82-29CE-9DBC-DF1B-B5BB5122C5B9}"/>
              </a:ext>
            </a:extLst>
          </p:cNvPr>
          <p:cNvSpPr/>
          <p:nvPr/>
        </p:nvSpPr>
        <p:spPr>
          <a:xfrm>
            <a:off x="162253" y="1241352"/>
            <a:ext cx="6048000" cy="1433651"/>
          </a:xfrm>
          <a:prstGeom prst="roundRect">
            <a:avLst/>
          </a:prstGeom>
          <a:solidFill>
            <a:srgbClr val="096AB5"/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9D082-1507-B045-08C1-1E5221E477F8}"/>
              </a:ext>
            </a:extLst>
          </p:cNvPr>
          <p:cNvSpPr txBox="1"/>
          <p:nvPr/>
        </p:nvSpPr>
        <p:spPr>
          <a:xfrm>
            <a:off x="749995" y="1352105"/>
            <a:ext cx="4632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NHSBT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Derek Manas, Medical Director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Lisa Burnapp, ERAS Programme lead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Carrie Scuffell, ERAS Subject Matter Expert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D3DF70-CD27-E128-27F9-E1BE64DBC17C}"/>
              </a:ext>
            </a:extLst>
          </p:cNvPr>
          <p:cNvSpPr/>
          <p:nvPr/>
        </p:nvSpPr>
        <p:spPr>
          <a:xfrm>
            <a:off x="162253" y="2867043"/>
            <a:ext cx="6048000" cy="505578"/>
          </a:xfrm>
          <a:prstGeom prst="roundRect">
            <a:avLst/>
          </a:prstGeom>
          <a:solidFill>
            <a:srgbClr val="096AB5"/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Multidisciplinary Steering 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437393-9EF0-D413-28FA-CD882670A08F}"/>
              </a:ext>
            </a:extLst>
          </p:cNvPr>
          <p:cNvSpPr/>
          <p:nvPr/>
        </p:nvSpPr>
        <p:spPr>
          <a:xfrm>
            <a:off x="162253" y="3555472"/>
            <a:ext cx="6048000" cy="563237"/>
          </a:xfrm>
          <a:prstGeom prst="roundRect">
            <a:avLst/>
          </a:prstGeom>
          <a:solidFill>
            <a:srgbClr val="096AB5"/>
          </a:solidFill>
          <a:ln w="38100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Expert by experience panels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4147812-0784-D223-2E36-8EABAFC25568}"/>
              </a:ext>
            </a:extLst>
          </p:cNvPr>
          <p:cNvSpPr/>
          <p:nvPr/>
        </p:nvSpPr>
        <p:spPr>
          <a:xfrm>
            <a:off x="7175847" y="1382750"/>
            <a:ext cx="4413084" cy="1439291"/>
          </a:xfrm>
          <a:prstGeom prst="wedgeRoundRectCallout">
            <a:avLst>
              <a:gd name="adj1" fmla="val -80492"/>
              <a:gd name="adj2" fmla="val 715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Interested and participated centres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Geographically diverse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Variety of disciplines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Lay and recipient/donor representation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DB0F891-7844-329F-CB8C-B813751F8576}"/>
              </a:ext>
            </a:extLst>
          </p:cNvPr>
          <p:cNvSpPr/>
          <p:nvPr/>
        </p:nvSpPr>
        <p:spPr>
          <a:xfrm>
            <a:off x="7404474" y="3193666"/>
            <a:ext cx="3955829" cy="728024"/>
          </a:xfrm>
          <a:prstGeom prst="wedgeRoundRectCallout">
            <a:avLst>
              <a:gd name="adj1" fmla="val -84754"/>
              <a:gd name="adj2" fmla="val 359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Living donors and transplant recipients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6738BCF-677C-6F15-8BA2-2A52A465BD2F}"/>
              </a:ext>
            </a:extLst>
          </p:cNvPr>
          <p:cNvSpPr/>
          <p:nvPr/>
        </p:nvSpPr>
        <p:spPr>
          <a:xfrm>
            <a:off x="181400" y="4327349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Adult kidney transplant</a:t>
            </a:r>
          </a:p>
        </p:txBody>
      </p:sp>
      <p:pic>
        <p:nvPicPr>
          <p:cNvPr id="11" name="Picture 6" descr="Published Icon Illustrations, Royalty-Free Vector Graphics &amp; Clip Art ...">
            <a:extLst>
              <a:ext uri="{FF2B5EF4-FFF2-40B4-BE49-F238E27FC236}">
                <a16:creationId xmlns:a16="http://schemas.microsoft.com/office/drawing/2014/main" id="{AC24AF29-67C2-7CA6-4E70-9EFC5658E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89377" l="4085" r="95425">
                        <a14:foregroundMark x1="4085" y1="37363" x2="4085" y2="37363"/>
                        <a14:foregroundMark x1="6536" y1="50549" x2="6536" y2="50549"/>
                        <a14:foregroundMark x1="6699" y1="61538" x2="6699" y2="61538"/>
                        <a14:foregroundMark x1="7353" y1="81685" x2="7353" y2="81685"/>
                        <a14:foregroundMark x1="10458" y1="86081" x2="10458" y2="86081"/>
                        <a14:foregroundMark x1="14542" y1="47985" x2="14542" y2="47985"/>
                        <a14:foregroundMark x1="33660" y1="45421" x2="33660" y2="45421"/>
                        <a14:foregroundMark x1="34477" y1="60440" x2="34477" y2="60440"/>
                        <a14:foregroundMark x1="84314" y1="39560" x2="84314" y2="39560"/>
                        <a14:foregroundMark x1="91830" y1="28938" x2="91830" y2="28938"/>
                        <a14:foregroundMark x1="95425" y1="29304" x2="95425" y2="29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9828765">
            <a:off x="-137602" y="4033268"/>
            <a:ext cx="1194387" cy="531972"/>
          </a:xfrm>
          <a:prstGeom prst="flowChart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168F5F6-4FBB-B6F9-3D58-B1AF8FAFD63E}"/>
              </a:ext>
            </a:extLst>
          </p:cNvPr>
          <p:cNvSpPr/>
          <p:nvPr/>
        </p:nvSpPr>
        <p:spPr>
          <a:xfrm>
            <a:off x="2358153" y="4322049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Adult liver transplant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4D73C78-E9C7-071B-CC6E-19DC15603B02}"/>
              </a:ext>
            </a:extLst>
          </p:cNvPr>
          <p:cNvSpPr/>
          <p:nvPr/>
        </p:nvSpPr>
        <p:spPr>
          <a:xfrm>
            <a:off x="4534906" y="4323733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Living kidney donor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D668753-137F-A513-87DE-0CA2983410F7}"/>
              </a:ext>
            </a:extLst>
          </p:cNvPr>
          <p:cNvSpPr/>
          <p:nvPr/>
        </p:nvSpPr>
        <p:spPr>
          <a:xfrm>
            <a:off x="181400" y="5269301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Pancreas transplant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AD62E5-6CE4-68CA-7450-1C6E4E1D587C}"/>
              </a:ext>
            </a:extLst>
          </p:cNvPr>
          <p:cNvSpPr/>
          <p:nvPr/>
        </p:nvSpPr>
        <p:spPr>
          <a:xfrm>
            <a:off x="2358153" y="5269301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Lung </a:t>
            </a:r>
          </a:p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 transplant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6A8D8B-2465-6AC9-7AC2-9678264F931B}"/>
              </a:ext>
            </a:extLst>
          </p:cNvPr>
          <p:cNvSpPr/>
          <p:nvPr/>
        </p:nvSpPr>
        <p:spPr>
          <a:xfrm>
            <a:off x="4534906" y="5261512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17375E"/>
                </a:solidFill>
              </a:rPr>
              <a:t>Paediatric kidney </a:t>
            </a:r>
          </a:p>
          <a:p>
            <a:pPr algn="ctr"/>
            <a:r>
              <a:rPr lang="en-GB" sz="1600" b="1" dirty="0">
                <a:solidFill>
                  <a:srgbClr val="17375E"/>
                </a:solidFill>
              </a:rPr>
              <a:t> transplant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100F28A-3C80-010F-2CFA-175AC8915B9A}"/>
              </a:ext>
            </a:extLst>
          </p:cNvPr>
          <p:cNvSpPr/>
          <p:nvPr/>
        </p:nvSpPr>
        <p:spPr>
          <a:xfrm>
            <a:off x="181401" y="6178364"/>
            <a:ext cx="6047999" cy="3294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Evaluation and measurements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C18857-6AA6-205B-3344-58CDE2B4B8C3}"/>
              </a:ext>
            </a:extLst>
          </p:cNvPr>
          <p:cNvSpPr/>
          <p:nvPr/>
        </p:nvSpPr>
        <p:spPr>
          <a:xfrm>
            <a:off x="7815209" y="6101668"/>
            <a:ext cx="4376791" cy="680308"/>
          </a:xfrm>
          <a:prstGeom prst="rect">
            <a:avLst/>
          </a:prstGeom>
          <a:solidFill>
            <a:srgbClr val="F3F2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4291D6-42A4-EEEE-2F11-235A9DFB1783}"/>
              </a:ext>
            </a:extLst>
          </p:cNvPr>
          <p:cNvSpPr txBox="1"/>
          <p:nvPr/>
        </p:nvSpPr>
        <p:spPr>
          <a:xfrm>
            <a:off x="7175847" y="4081258"/>
            <a:ext cx="481531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Stage 1 </a:t>
            </a:r>
          </a:p>
          <a:p>
            <a:pPr marL="742950" lvl="2" indent="-285750">
              <a:buFont typeface="Wingdings" panose="05000000000000000000" pitchFamily="2" charset="2"/>
              <a:buChar char="Ø"/>
            </a:pPr>
            <a:r>
              <a:rPr lang="en-GB" altLang="en-US" sz="16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core and desirable ERAS components with supporting evidence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+mj-lt"/>
              </a:rPr>
              <a:t>Stage 2</a:t>
            </a:r>
            <a:endParaRPr lang="en-GB" altLang="en-US" sz="300" b="1" noProof="0" dirty="0">
              <a:solidFill>
                <a:srgbClr val="2F5597"/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altLang="en-US" sz="16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Downloadable resources for centres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altLang="en-US" sz="1600" b="1" dirty="0">
                <a:solidFill>
                  <a:srgbClr val="2F5597"/>
                </a:solidFill>
                <a:cs typeface="Arial" panose="020B0604020202020204" pitchFamily="34" charset="0"/>
              </a:rPr>
              <a:t>Evaluation and measurement criteria</a:t>
            </a:r>
            <a:endParaRPr lang="en-GB" altLang="en-US" sz="1600" b="1" dirty="0">
              <a:solidFill>
                <a:srgbClr val="2F5597"/>
              </a:solidFill>
              <a:latin typeface="+mj-lt"/>
              <a:cs typeface="Arial" panose="020B060402020202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+mj-lt"/>
              </a:rPr>
              <a:t>Stage 3</a:t>
            </a:r>
            <a:endParaRPr lang="en-GB" altLang="en-US" sz="2000" b="1" noProof="0" dirty="0">
              <a:solidFill>
                <a:srgbClr val="2F5597"/>
              </a:solidFill>
              <a:latin typeface="+mj-lt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altLang="en-US" sz="16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Circulation and communication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altLang="en-US" sz="16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Patient facing content</a:t>
            </a:r>
          </a:p>
        </p:txBody>
      </p:sp>
      <p:sp>
        <p:nvSpPr>
          <p:cNvPr id="23" name="AutoShape 12" descr="Image result for coming soon icon">
            <a:extLst>
              <a:ext uri="{FF2B5EF4-FFF2-40B4-BE49-F238E27FC236}">
                <a16:creationId xmlns:a16="http://schemas.microsoft.com/office/drawing/2014/main" id="{6C9B9B76-6CC0-BBE2-9D98-07502DFACA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B7D8AE-79A5-227C-2DD5-D5744D0CA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55" b="89437" l="2761" r="98773">
                        <a14:foregroundMark x1="5215" y1="33099" x2="5215" y2="33099"/>
                        <a14:foregroundMark x1="3374" y1="38732" x2="3374" y2="38732"/>
                        <a14:foregroundMark x1="3988" y1="59155" x2="3988" y2="59155"/>
                        <a14:foregroundMark x1="93558" y1="31690" x2="93558" y2="31690"/>
                        <a14:foregroundMark x1="98773" y1="32394" x2="98773" y2="323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11264">
            <a:off x="5319893" y="4072367"/>
            <a:ext cx="1262497" cy="54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3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9B326D-DF78-EBA9-45F6-303AABB5B7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000" y="1311225"/>
            <a:ext cx="8208000" cy="464651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B813ED4-5C6E-893E-AD42-F5D2C3A7056F}"/>
              </a:ext>
            </a:extLst>
          </p:cNvPr>
          <p:cNvSpPr/>
          <p:nvPr/>
        </p:nvSpPr>
        <p:spPr>
          <a:xfrm>
            <a:off x="3192380" y="4964103"/>
            <a:ext cx="3020601" cy="8129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6" descr="Published Icon Illustrations, Royalty-Free Vector Graphics &amp; Clip Art ...">
            <a:extLst>
              <a:ext uri="{FF2B5EF4-FFF2-40B4-BE49-F238E27FC236}">
                <a16:creationId xmlns:a16="http://schemas.microsoft.com/office/drawing/2014/main" id="{320515D2-162F-9718-5025-A7A921614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377" l="4085" r="95425">
                        <a14:foregroundMark x1="4085" y1="37363" x2="4085" y2="37363"/>
                        <a14:foregroundMark x1="6536" y1="50549" x2="6536" y2="50549"/>
                        <a14:foregroundMark x1="6699" y1="61538" x2="6699" y2="61538"/>
                        <a14:foregroundMark x1="7353" y1="81685" x2="7353" y2="81685"/>
                        <a14:foregroundMark x1="10458" y1="86081" x2="10458" y2="86081"/>
                        <a14:foregroundMark x1="14542" y1="47985" x2="14542" y2="47985"/>
                        <a14:foregroundMark x1="33660" y1="45421" x2="33660" y2="45421"/>
                        <a14:foregroundMark x1="34477" y1="60440" x2="34477" y2="60440"/>
                        <a14:foregroundMark x1="84314" y1="39560" x2="84314" y2="39560"/>
                        <a14:foregroundMark x1="91830" y1="28938" x2="91830" y2="28938"/>
                        <a14:foregroundMark x1="95425" y1="29304" x2="95425" y2="29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9828765">
            <a:off x="1761631" y="1329144"/>
            <a:ext cx="1440018" cy="641374"/>
          </a:xfrm>
          <a:prstGeom prst="flowChart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D844254-9FD7-E55F-4D33-4BE86ADBBAE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618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FC1C3A-CD42-E5E8-9F59-C3A3DEC0BB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000" y="1302658"/>
            <a:ext cx="8208000" cy="466364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700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598C20-A47C-F7C2-282A-10E0AC9DE9D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000" y="1302653"/>
            <a:ext cx="8208000" cy="46636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4985E36-5D1B-EC0E-DC81-DD41B977BCF9}"/>
              </a:ext>
            </a:extLst>
          </p:cNvPr>
          <p:cNvSpPr/>
          <p:nvPr/>
        </p:nvSpPr>
        <p:spPr>
          <a:xfrm>
            <a:off x="3216835" y="1618139"/>
            <a:ext cx="1504839" cy="3821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1CE76AC-504A-B503-9EFB-002FB75906F4}"/>
              </a:ext>
            </a:extLst>
          </p:cNvPr>
          <p:cNvSpPr/>
          <p:nvPr/>
        </p:nvSpPr>
        <p:spPr>
          <a:xfrm>
            <a:off x="3216835" y="4395374"/>
            <a:ext cx="1504839" cy="3821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A7BDFA-0F39-31B8-FD53-02CE9C204BA0}"/>
              </a:ext>
            </a:extLst>
          </p:cNvPr>
          <p:cNvSpPr/>
          <p:nvPr/>
        </p:nvSpPr>
        <p:spPr>
          <a:xfrm>
            <a:off x="3216835" y="2805855"/>
            <a:ext cx="1504839" cy="3821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8CE92-D181-3973-3979-4DC880559154}"/>
              </a:ext>
            </a:extLst>
          </p:cNvPr>
          <p:cNvSpPr/>
          <p:nvPr/>
        </p:nvSpPr>
        <p:spPr>
          <a:xfrm>
            <a:off x="3449070" y="2420803"/>
            <a:ext cx="2376000" cy="252000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62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9238D-A11F-5A4D-1FF4-D9C0667F418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000" y="948958"/>
            <a:ext cx="8208000" cy="496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1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9A3353-34A9-321B-24DF-F11878D17A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000" y="1617734"/>
            <a:ext cx="8208000" cy="461398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DE0DF31-2111-C64F-02FF-1114A73CA3F3}"/>
              </a:ext>
            </a:extLst>
          </p:cNvPr>
          <p:cNvSpPr/>
          <p:nvPr/>
        </p:nvSpPr>
        <p:spPr>
          <a:xfrm>
            <a:off x="2522562" y="3287729"/>
            <a:ext cx="6385131" cy="25890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8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EC3DA7-10E7-8B77-0EE1-77D66489D16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8722" y="1761757"/>
            <a:ext cx="3534556" cy="48198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17768F-6415-90BA-5B9C-682C8FD867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598" y="1392425"/>
            <a:ext cx="2705799" cy="36733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AA615A-273B-EC3F-99B5-96D142A9156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5162" y="2908279"/>
            <a:ext cx="2556535" cy="36733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F2E907-2DA2-F01C-E35C-B6E2ECD8FB3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4322" y="2086810"/>
            <a:ext cx="2792978" cy="38002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21ECC2-7B40-F675-0157-22BB8A4877D7}"/>
              </a:ext>
            </a:extLst>
          </p:cNvPr>
          <p:cNvSpPr txBox="1"/>
          <p:nvPr/>
        </p:nvSpPr>
        <p:spPr>
          <a:xfrm>
            <a:off x="5205451" y="685307"/>
            <a:ext cx="1781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52E4B"/>
                </a:solidFill>
              </a:rPr>
              <a:t>Shared care plan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51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0AEDD9-7F0B-DE7E-38D2-94FF0953B8D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934" y="2975977"/>
            <a:ext cx="3060000" cy="17776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806B49-8AE9-B0C7-834C-7C79437A8C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9683" y="4482192"/>
            <a:ext cx="3060000" cy="16729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3AC668-82ED-5413-BDC6-16D90BCE344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172" y="1423881"/>
            <a:ext cx="3060000" cy="17096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E3A6B6-AE33-CF3D-5241-27822107556E}"/>
              </a:ext>
            </a:extLst>
          </p:cNvPr>
          <p:cNvSpPr txBox="1"/>
          <p:nvPr/>
        </p:nvSpPr>
        <p:spPr>
          <a:xfrm>
            <a:off x="4652104" y="662265"/>
            <a:ext cx="2892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52E4B"/>
                </a:solidFill>
              </a:rPr>
              <a:t>Patient preparedness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B557E9-E3AA-693E-7C8E-9480F979DCE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828" y="1420203"/>
            <a:ext cx="3060000" cy="1759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8FC022-26E0-3F00-0531-F3EC1EB0E2C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317" y="3114524"/>
            <a:ext cx="3060000" cy="176655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BE4B88A-43C1-8213-67C2-43CD15B76B0C}"/>
              </a:ext>
            </a:extLst>
          </p:cNvPr>
          <p:cNvSpPr/>
          <p:nvPr/>
        </p:nvSpPr>
        <p:spPr>
          <a:xfrm>
            <a:off x="7815209" y="6101668"/>
            <a:ext cx="4376791" cy="680308"/>
          </a:xfrm>
          <a:prstGeom prst="rect">
            <a:avLst/>
          </a:prstGeom>
          <a:solidFill>
            <a:srgbClr val="F3F2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47B6B44-9ACB-3460-7297-8218923CB07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880" y="4402086"/>
            <a:ext cx="3060000" cy="1755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7E4539-1DF8-BAA4-5FC8-93D551D05BD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1380" y="4881079"/>
            <a:ext cx="3060000" cy="17113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875CA1-1034-B930-5ECC-21E1CD154D9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4631" y="1855017"/>
            <a:ext cx="5837896" cy="32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62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CFDE1AF-DC28-7004-8303-F97C96DF3AB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rgbClr val="052E4B"/>
              </a:solidFill>
            </a:endParaRPr>
          </a:p>
          <a:p>
            <a:r>
              <a:rPr lang="en-GB" b="1" dirty="0">
                <a:solidFill>
                  <a:srgbClr val="052E4B"/>
                </a:solidFill>
              </a:rPr>
              <a:t>www.odt.nhs.uk</a:t>
            </a:r>
          </a:p>
          <a:p>
            <a:r>
              <a:rPr lang="en-GB" b="1" dirty="0">
                <a:solidFill>
                  <a:srgbClr val="052E4B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7A81A9-C8FD-ADE4-CDD7-7AB33E60A3F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620" y="1776952"/>
            <a:ext cx="3821808" cy="21107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5CA243-777B-D250-2078-3A0C92D8D84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6675" y="3644718"/>
            <a:ext cx="3821808" cy="21928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09AD6E-8BE9-3395-75BC-401F81A31EEA}"/>
              </a:ext>
            </a:extLst>
          </p:cNvPr>
          <p:cNvSpPr txBox="1"/>
          <p:nvPr/>
        </p:nvSpPr>
        <p:spPr>
          <a:xfrm>
            <a:off x="4542689" y="692403"/>
            <a:ext cx="3106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52E4B"/>
                </a:solidFill>
              </a:rPr>
              <a:t>Prehab and Rehab documents 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E09040-EF56-715C-62EA-A6186BFA068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8967" y="1510301"/>
            <a:ext cx="2549028" cy="35720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B5439B-7295-E816-8A82-E4CCD36D68F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8423" y="1510300"/>
            <a:ext cx="2554148" cy="368466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A032CF-070A-B690-29EC-4A74BE01BF59}"/>
              </a:ext>
            </a:extLst>
          </p:cNvPr>
          <p:cNvSpPr/>
          <p:nvPr/>
        </p:nvSpPr>
        <p:spPr>
          <a:xfrm>
            <a:off x="7815209" y="6101668"/>
            <a:ext cx="4376791" cy="680308"/>
          </a:xfrm>
          <a:prstGeom prst="rect">
            <a:avLst/>
          </a:prstGeom>
          <a:solidFill>
            <a:srgbClr val="F3F2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0758BA-E7AD-E08A-250D-F191AFAAC0E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7019" y="2301717"/>
            <a:ext cx="3023442" cy="421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63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FD35DF3-F974-903A-A8F9-D0A99AF7C8F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016000"/>
          </a:xfrm>
          <a:prstGeom prst="rect">
            <a:avLst/>
          </a:prstGeom>
        </p:spPr>
        <p:txBody>
          <a:bodyPr anchor="ctr"/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NHSBT ERAS project next steps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CD67DF-C602-71BA-318B-398BB44E17DD}"/>
              </a:ext>
            </a:extLst>
          </p:cNvPr>
          <p:cNvSpPr/>
          <p:nvPr/>
        </p:nvSpPr>
        <p:spPr>
          <a:xfrm>
            <a:off x="162253" y="1241352"/>
            <a:ext cx="6048000" cy="1433651"/>
          </a:xfrm>
          <a:prstGeom prst="roundRect">
            <a:avLst/>
          </a:prstGeom>
          <a:solidFill>
            <a:srgbClr val="096AB5"/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A1720F5-77BD-36CA-EA1B-0E20FACA972C}"/>
              </a:ext>
            </a:extLst>
          </p:cNvPr>
          <p:cNvSpPr/>
          <p:nvPr/>
        </p:nvSpPr>
        <p:spPr>
          <a:xfrm>
            <a:off x="162253" y="2867043"/>
            <a:ext cx="6048000" cy="505578"/>
          </a:xfrm>
          <a:prstGeom prst="roundRect">
            <a:avLst/>
          </a:prstGeom>
          <a:solidFill>
            <a:srgbClr val="096AB5"/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Multidisciplinary Steering group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73C99E-C2D8-1153-7605-DB5A73BA13B8}"/>
              </a:ext>
            </a:extLst>
          </p:cNvPr>
          <p:cNvSpPr/>
          <p:nvPr/>
        </p:nvSpPr>
        <p:spPr>
          <a:xfrm>
            <a:off x="162253" y="3555472"/>
            <a:ext cx="6048000" cy="563237"/>
          </a:xfrm>
          <a:prstGeom prst="roundRect">
            <a:avLst/>
          </a:prstGeom>
          <a:solidFill>
            <a:srgbClr val="096AB5"/>
          </a:solidFill>
          <a:ln w="38100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Expert by experience panels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C13F8D-EA1A-034D-663A-D63D54A20F88}"/>
              </a:ext>
            </a:extLst>
          </p:cNvPr>
          <p:cNvSpPr/>
          <p:nvPr/>
        </p:nvSpPr>
        <p:spPr>
          <a:xfrm>
            <a:off x="162253" y="4471871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Adult kidney transplant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60B0BDD-70C7-6517-5A50-5754696D9DE8}"/>
              </a:ext>
            </a:extLst>
          </p:cNvPr>
          <p:cNvSpPr/>
          <p:nvPr/>
        </p:nvSpPr>
        <p:spPr>
          <a:xfrm>
            <a:off x="177157" y="5516643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Adult liver transplant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2A07AF4-DA8F-A0B0-403D-8F793E658356}"/>
              </a:ext>
            </a:extLst>
          </p:cNvPr>
          <p:cNvSpPr/>
          <p:nvPr/>
        </p:nvSpPr>
        <p:spPr>
          <a:xfrm>
            <a:off x="2339005" y="4471871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Living kidney donor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8730210-9484-AD05-50B3-1883BA8569BF}"/>
              </a:ext>
            </a:extLst>
          </p:cNvPr>
          <p:cNvSpPr/>
          <p:nvPr/>
        </p:nvSpPr>
        <p:spPr>
          <a:xfrm>
            <a:off x="4515757" y="4471871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Pancreas transplant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DB183F-4354-A40F-AE99-DF3BD2363D55}"/>
              </a:ext>
            </a:extLst>
          </p:cNvPr>
          <p:cNvSpPr/>
          <p:nvPr/>
        </p:nvSpPr>
        <p:spPr>
          <a:xfrm>
            <a:off x="2339004" y="5516643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Lung </a:t>
            </a:r>
          </a:p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 transplant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E928D62-E7FC-2614-697D-830D893C5CD8}"/>
              </a:ext>
            </a:extLst>
          </p:cNvPr>
          <p:cNvSpPr/>
          <p:nvPr/>
        </p:nvSpPr>
        <p:spPr>
          <a:xfrm>
            <a:off x="4515757" y="5516643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17375E"/>
                </a:solidFill>
              </a:rPr>
              <a:t>Paediatric kidney </a:t>
            </a:r>
          </a:p>
          <a:p>
            <a:pPr algn="ctr"/>
            <a:r>
              <a:rPr lang="en-GB" sz="1600" b="1" dirty="0">
                <a:solidFill>
                  <a:srgbClr val="17375E"/>
                </a:solidFill>
              </a:rPr>
              <a:t> transplant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B984B3A-C92F-E8ED-847A-E606C36D88B2}"/>
              </a:ext>
            </a:extLst>
          </p:cNvPr>
          <p:cNvSpPr/>
          <p:nvPr/>
        </p:nvSpPr>
        <p:spPr>
          <a:xfrm>
            <a:off x="181401" y="6414666"/>
            <a:ext cx="6047999" cy="3294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Evaluation and measurements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257063-9551-BA81-2C35-68A7E3C92FCB}"/>
              </a:ext>
            </a:extLst>
          </p:cNvPr>
          <p:cNvSpPr txBox="1"/>
          <p:nvPr/>
        </p:nvSpPr>
        <p:spPr>
          <a:xfrm>
            <a:off x="749995" y="1352105"/>
            <a:ext cx="4632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NHSBT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Derek Manas, Medical Director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Lisa Burnapp, ERAS Programme lead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Carrie Scuffell, ERAS Subject Matter Expert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F5252-52C6-CDAE-8DAF-4CFFBD6DB198}"/>
              </a:ext>
            </a:extLst>
          </p:cNvPr>
          <p:cNvSpPr txBox="1"/>
          <p:nvPr/>
        </p:nvSpPr>
        <p:spPr>
          <a:xfrm>
            <a:off x="7055210" y="1950844"/>
            <a:ext cx="499123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rgbClr val="096AB5"/>
                </a:solidFill>
                <a:latin typeface="+mj-lt"/>
                <a:cs typeface="Arial" panose="020B0604020202020204" pitchFamily="34" charset="0"/>
              </a:rPr>
              <a:t>Stage 1</a:t>
            </a:r>
            <a:r>
              <a:rPr lang="en-GB" altLang="en-US" sz="2000" b="1" dirty="0">
                <a:solidFill>
                  <a:srgbClr val="096AB5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982663" lvl="2" indent="-261938">
              <a:buFont typeface="Wingdings" panose="05000000000000000000" pitchFamily="2" charset="2"/>
              <a:buChar char="Ø"/>
              <a:tabLst>
                <a:tab pos="1074738" algn="l"/>
              </a:tabLst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core and desirable ERAS components with supporting evidence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6AB5"/>
                </a:solidFill>
                <a:effectLst/>
                <a:uLnTx/>
                <a:uFillTx/>
                <a:latin typeface="+mj-lt"/>
              </a:rPr>
              <a:t>Stage 2</a:t>
            </a:r>
            <a:endParaRPr lang="en-GB" altLang="en-US" sz="2400" b="1" dirty="0">
              <a:solidFill>
                <a:srgbClr val="096AB5"/>
              </a:solidFill>
              <a:latin typeface="+mj-lt"/>
              <a:cs typeface="Arial" panose="020B0604020202020204" pitchFamily="34" charset="0"/>
            </a:endParaRPr>
          </a:p>
          <a:p>
            <a:pPr marL="10287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Downloadable resources for centres</a:t>
            </a:r>
          </a:p>
          <a:p>
            <a:pPr marL="10287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Evaluation and measurement criteria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96AB5"/>
                </a:solidFill>
                <a:effectLst/>
                <a:uLnTx/>
                <a:uFillTx/>
                <a:latin typeface="+mj-lt"/>
              </a:rPr>
              <a:t>Stage 3</a:t>
            </a:r>
            <a:endParaRPr lang="en-GB" altLang="en-US" sz="2400" b="1" dirty="0">
              <a:solidFill>
                <a:srgbClr val="096AB5"/>
              </a:solidFill>
              <a:latin typeface="+mj-lt"/>
              <a:cs typeface="Arial" panose="020B0604020202020204" pitchFamily="34" charset="0"/>
            </a:endParaRPr>
          </a:p>
          <a:p>
            <a:pPr marL="10287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Circulation and communication</a:t>
            </a:r>
          </a:p>
          <a:p>
            <a:pPr marL="10287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Patient facing content</a:t>
            </a:r>
          </a:p>
          <a:p>
            <a:pPr marL="1028700" lvl="1" indent="-3429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2F5597"/>
                </a:solidFill>
                <a:latin typeface="+mj-lt"/>
                <a:cs typeface="Arial" panose="020B0604020202020204" pitchFamily="34" charset="0"/>
              </a:rPr>
              <a:t>Additional resources</a:t>
            </a:r>
            <a:endParaRPr lang="en-GB" altLang="en-US" sz="2400" b="1" dirty="0">
              <a:solidFill>
                <a:srgbClr val="2F5597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718A1B-F107-27B3-D014-A0A380DD5884}"/>
              </a:ext>
            </a:extLst>
          </p:cNvPr>
          <p:cNvSpPr txBox="1"/>
          <p:nvPr/>
        </p:nvSpPr>
        <p:spPr>
          <a:xfrm>
            <a:off x="2773804" y="4270432"/>
            <a:ext cx="824894" cy="30777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  <a:t>Stage 2</a:t>
            </a:r>
            <a:endParaRPr lang="en-GB" altLang="en-US" sz="1400" b="1" dirty="0">
              <a:solidFill>
                <a:srgbClr val="C00000"/>
              </a:solidFill>
              <a:latin typeface="+mj-lt"/>
              <a:ea typeface="Calibri Light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56FC1D-81C2-6CB8-23A8-CD3027F6585E}"/>
              </a:ext>
            </a:extLst>
          </p:cNvPr>
          <p:cNvSpPr txBox="1"/>
          <p:nvPr/>
        </p:nvSpPr>
        <p:spPr>
          <a:xfrm>
            <a:off x="624219" y="4290510"/>
            <a:ext cx="770562" cy="30777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  <a:t>Stage </a:t>
            </a:r>
            <a:r>
              <a:rPr lang="en-GB" altLang="en-US" sz="1400" b="1" noProof="0" dirty="0">
                <a:solidFill>
                  <a:srgbClr val="C00000"/>
                </a:solidFill>
                <a:latin typeface="+mj-lt"/>
              </a:rPr>
              <a:t>3</a:t>
            </a:r>
            <a:endParaRPr lang="en-GB" altLang="en-US" sz="1400" b="1">
              <a:solidFill>
                <a:srgbClr val="C00000"/>
              </a:solidFill>
              <a:latin typeface="+mj-lt"/>
              <a:ea typeface="Calibri Light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A45458-073B-86FD-E746-BA1253C6D518}"/>
              </a:ext>
            </a:extLst>
          </p:cNvPr>
          <p:cNvSpPr/>
          <p:nvPr/>
        </p:nvSpPr>
        <p:spPr>
          <a:xfrm>
            <a:off x="7815209" y="6101668"/>
            <a:ext cx="4376791" cy="680308"/>
          </a:xfrm>
          <a:prstGeom prst="rect">
            <a:avLst/>
          </a:prstGeom>
          <a:solidFill>
            <a:srgbClr val="F3F2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CE96B1F-99D7-E58F-155C-3E056B2AA6C0}"/>
              </a:ext>
            </a:extLst>
          </p:cNvPr>
          <p:cNvSpPr/>
          <p:nvPr/>
        </p:nvSpPr>
        <p:spPr>
          <a:xfrm>
            <a:off x="7450242" y="5824799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17375E"/>
                </a:solidFill>
              </a:rPr>
              <a:t>? Heart</a:t>
            </a:r>
          </a:p>
          <a:p>
            <a:pPr algn="ctr"/>
            <a:r>
              <a:rPr lang="en-GB" sz="1600" b="1" dirty="0">
                <a:solidFill>
                  <a:srgbClr val="17375E"/>
                </a:solidFill>
              </a:rPr>
              <a:t> transplant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8806085-8FC8-552B-3E4E-9EE85482E2C4}"/>
              </a:ext>
            </a:extLst>
          </p:cNvPr>
          <p:cNvSpPr/>
          <p:nvPr/>
        </p:nvSpPr>
        <p:spPr>
          <a:xfrm>
            <a:off x="9744339" y="5824799"/>
            <a:ext cx="1694495" cy="728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96AB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17375E"/>
                </a:solidFill>
              </a:rPr>
              <a:t>? Living donor liver</a:t>
            </a:r>
          </a:p>
        </p:txBody>
      </p:sp>
      <p:sp>
        <p:nvSpPr>
          <p:cNvPr id="8" name="AutoShape 2" descr="Image result for coming soon icon">
            <a:extLst>
              <a:ext uri="{FF2B5EF4-FFF2-40B4-BE49-F238E27FC236}">
                <a16:creationId xmlns:a16="http://schemas.microsoft.com/office/drawing/2014/main" id="{EA39669C-4C8C-C064-1A93-9A10DAC9FC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24600" y="322594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94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21" grpId="0" animBg="1"/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5D106F-DD85-4C05-D1C6-2A3C5B7AD3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65781"/>
            <a:ext cx="2938380" cy="82641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A032CF-070A-B690-29EC-4A74BE01BF59}"/>
              </a:ext>
            </a:extLst>
          </p:cNvPr>
          <p:cNvSpPr/>
          <p:nvPr/>
        </p:nvSpPr>
        <p:spPr>
          <a:xfrm>
            <a:off x="7815209" y="6101668"/>
            <a:ext cx="4376791" cy="680308"/>
          </a:xfrm>
          <a:prstGeom prst="rect">
            <a:avLst/>
          </a:prstGeom>
          <a:solidFill>
            <a:srgbClr val="F3F2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You Win, You Are Invited, The More You Know, Thank You Icon, You Tube ...">
            <a:extLst>
              <a:ext uri="{FF2B5EF4-FFF2-40B4-BE49-F238E27FC236}">
                <a16:creationId xmlns:a16="http://schemas.microsoft.com/office/drawing/2014/main" id="{854F3721-72DA-E0A4-E6F5-A91861C94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60" b="96376" l="2955" r="97045">
                        <a14:foregroundMark x1="19545" y1="3789" x2="19545" y2="3789"/>
                        <a14:foregroundMark x1="3068" y1="10544" x2="3068" y2="10544"/>
                        <a14:foregroundMark x1="10227" y1="90280" x2="10227" y2="90280"/>
                        <a14:foregroundMark x1="12841" y1="96540" x2="12841" y2="96540"/>
                        <a14:foregroundMark x1="97045" y1="46129" x2="97045" y2="4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18500">
            <a:off x="3553130" y="2680232"/>
            <a:ext cx="2215999" cy="152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A19021-ADC4-74D4-2A76-A1FDA689A810}"/>
              </a:ext>
            </a:extLst>
          </p:cNvPr>
          <p:cNvSpPr txBox="1"/>
          <p:nvPr/>
        </p:nvSpPr>
        <p:spPr>
          <a:xfrm>
            <a:off x="8635682" y="3687261"/>
            <a:ext cx="342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kern="100" dirty="0">
                <a:solidFill>
                  <a:srgbClr val="096AB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ERASforTransplant@nhsbt.nhs.uk</a:t>
            </a:r>
            <a:endParaRPr lang="en-GB" b="1" kern="100" dirty="0">
              <a:solidFill>
                <a:srgbClr val="096AB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CD41CF-332C-3F21-3BA8-9F9222512BF4}"/>
              </a:ext>
            </a:extLst>
          </p:cNvPr>
          <p:cNvSpPr txBox="1"/>
          <p:nvPr/>
        </p:nvSpPr>
        <p:spPr>
          <a:xfrm>
            <a:off x="8891214" y="4137315"/>
            <a:ext cx="3203028" cy="3693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GB" b="1" kern="1200" dirty="0">
                <a:solidFill>
                  <a:srgbClr val="096AB5"/>
                </a:solidFill>
                <a:latin typeface="Aptos"/>
                <a:ea typeface="+mn-ea"/>
                <a:cs typeface="+mn-cs"/>
              </a:rPr>
              <a:t>@ERAS4txnhsbt.bsky.social</a:t>
            </a:r>
            <a:endParaRPr lang="en-GB" b="1" u="sng" kern="100" dirty="0">
              <a:solidFill>
                <a:srgbClr val="096AB5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C738B3-875D-83CA-97E7-06B930D53EF9}"/>
              </a:ext>
            </a:extLst>
          </p:cNvPr>
          <p:cNvSpPr txBox="1"/>
          <p:nvPr/>
        </p:nvSpPr>
        <p:spPr>
          <a:xfrm>
            <a:off x="54991" y="4906068"/>
            <a:ext cx="163180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Suzan Yannis,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Kidney care UK </a:t>
            </a:r>
            <a:endParaRPr lang="en-GB" sz="1600" b="1" i="1" dirty="0">
              <a:solidFill>
                <a:srgbClr val="0070C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6D44D5-01B0-A1FF-9F7A-535F2256C42C}"/>
              </a:ext>
            </a:extLst>
          </p:cNvPr>
          <p:cNvSpPr txBox="1"/>
          <p:nvPr/>
        </p:nvSpPr>
        <p:spPr>
          <a:xfrm>
            <a:off x="254000" y="5913817"/>
            <a:ext cx="710611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b="1" i="0" dirty="0">
                <a:solidFill>
                  <a:srgbClr val="000000"/>
                </a:solidFill>
                <a:effectLst/>
              </a:rPr>
              <a:t>Derek Manas,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i="0" dirty="0">
                <a:solidFill>
                  <a:srgbClr val="000000"/>
                </a:solidFill>
                <a:effectLst/>
              </a:rPr>
              <a:t>Lisa Burnapp,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i="0" dirty="0">
                <a:solidFill>
                  <a:srgbClr val="000000"/>
                </a:solidFill>
                <a:effectLst/>
              </a:rPr>
              <a:t>Carrie Scuffell, Liz Armstrong, Jen Hobbs, Sapna Marwaha, Trudy Monday, Conner Sweet  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NHSBT</a:t>
            </a:r>
            <a:r>
              <a:rPr lang="en-GB" sz="16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  </a:t>
            </a:r>
            <a:endParaRPr lang="en-GB" sz="1200" b="0" i="0" dirty="0">
              <a:solidFill>
                <a:srgbClr val="0070C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1F182-FAB8-AC1D-68B9-522A571C660E}"/>
              </a:ext>
            </a:extLst>
          </p:cNvPr>
          <p:cNvSpPr txBox="1"/>
          <p:nvPr/>
        </p:nvSpPr>
        <p:spPr>
          <a:xfrm>
            <a:off x="-4944" y="3125757"/>
            <a:ext cx="153491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b="1" i="0" dirty="0">
                <a:solidFill>
                  <a:srgbClr val="000000"/>
                </a:solidFill>
                <a:effectLst/>
              </a:rPr>
              <a:t>Frank Dor,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London</a:t>
            </a:r>
            <a:r>
              <a:rPr lang="en-GB" sz="1600" b="0" i="1" dirty="0">
                <a:solidFill>
                  <a:srgbClr val="0070C0"/>
                </a:solidFill>
                <a:effectLst/>
                <a:latin typeface="+mj-lt"/>
              </a:rPr>
              <a:t> </a:t>
            </a:r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WLRTC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96F7B3-670C-D05C-D810-2D919DF0F490}"/>
              </a:ext>
            </a:extLst>
          </p:cNvPr>
          <p:cNvSpPr txBox="1"/>
          <p:nvPr/>
        </p:nvSpPr>
        <p:spPr>
          <a:xfrm>
            <a:off x="344706" y="1327653"/>
            <a:ext cx="437732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Emily Bonner, Aimen Amer, Frankie Dowen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Freeman Hospital Newcastle </a:t>
            </a:r>
            <a:r>
              <a:rPr lang="en-GB" sz="1600" b="0" i="1" dirty="0">
                <a:solidFill>
                  <a:srgbClr val="0070C0"/>
                </a:solidFill>
                <a:effectLst/>
                <a:latin typeface="+mj-lt"/>
              </a:rPr>
              <a:t>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DF8649-1DE8-7727-31FE-0EC3A934C9BD}"/>
              </a:ext>
            </a:extLst>
          </p:cNvPr>
          <p:cNvSpPr txBox="1"/>
          <p:nvPr/>
        </p:nvSpPr>
        <p:spPr>
          <a:xfrm>
            <a:off x="0" y="2047712"/>
            <a:ext cx="41376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Paula Appleton, Stephen Bond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Addenbrooke’s Hospital, Cambridge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778833-AC55-E395-AF79-5893CF1A6EF3}"/>
              </a:ext>
            </a:extLst>
          </p:cNvPr>
          <p:cNvSpPr txBox="1"/>
          <p:nvPr/>
        </p:nvSpPr>
        <p:spPr>
          <a:xfrm>
            <a:off x="2615250" y="5249772"/>
            <a:ext cx="367167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Aisling Courtney, Carla Erskine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Belfast Health and Social Care Trust 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155A4B-62A4-044F-DEBD-0ACBBB87D6AC}"/>
              </a:ext>
            </a:extLst>
          </p:cNvPr>
          <p:cNvSpPr txBox="1"/>
          <p:nvPr/>
        </p:nvSpPr>
        <p:spPr>
          <a:xfrm>
            <a:off x="4748084" y="1245766"/>
            <a:ext cx="1977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Alice Greenwood,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SJUH Leeds</a:t>
            </a:r>
            <a:r>
              <a:rPr lang="en-GB" sz="18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sz="1800" b="0" i="0" dirty="0">
              <a:solidFill>
                <a:srgbClr val="0070C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34CC03-1380-7CCC-726C-C4C23FCACB80}"/>
              </a:ext>
            </a:extLst>
          </p:cNvPr>
          <p:cNvSpPr txBox="1"/>
          <p:nvPr/>
        </p:nvSpPr>
        <p:spPr>
          <a:xfrm>
            <a:off x="1702110" y="2911947"/>
            <a:ext cx="169490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Lisa Donohoe,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Glasgow </a:t>
            </a:r>
            <a:endParaRPr lang="en-GB" sz="1600" b="1" i="1" dirty="0">
              <a:solidFill>
                <a:srgbClr val="0070C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B40518-86F7-8F39-2EFF-88EA30353CD9}"/>
              </a:ext>
            </a:extLst>
          </p:cNvPr>
          <p:cNvSpPr txBox="1"/>
          <p:nvPr/>
        </p:nvSpPr>
        <p:spPr>
          <a:xfrm>
            <a:off x="3792032" y="491521"/>
            <a:ext cx="319523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Rachel Thomas, Ben Stutchfield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Royal Infirmary of Edinburgh 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F6D8DF-F561-C856-56AA-836817B7AD32}"/>
              </a:ext>
            </a:extLst>
          </p:cNvPr>
          <p:cNvSpPr txBox="1"/>
          <p:nvPr/>
        </p:nvSpPr>
        <p:spPr>
          <a:xfrm>
            <a:off x="1634746" y="4609049"/>
            <a:ext cx="23010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Michael Spiro,</a:t>
            </a:r>
          </a:p>
          <a:p>
            <a:pPr algn="l" rtl="0" fontAlgn="base"/>
            <a:r>
              <a:rPr lang="en-GB" sz="1600" b="1" i="1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The Royal Free, London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E849B5-E900-B542-93A3-E45606FDD967}"/>
              </a:ext>
            </a:extLst>
          </p:cNvPr>
          <p:cNvSpPr txBox="1"/>
          <p:nvPr/>
        </p:nvSpPr>
        <p:spPr>
          <a:xfrm>
            <a:off x="4415158" y="2157455"/>
            <a:ext cx="169490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Jeremy Fabes,</a:t>
            </a:r>
          </a:p>
          <a:p>
            <a:r>
              <a:rPr lang="en-GB" sz="1600" b="1" i="1" dirty="0">
                <a:solidFill>
                  <a:srgbClr val="0070C0"/>
                </a:solidFill>
                <a:latin typeface="Calibri" panose="020F0502020204030204" pitchFamily="34" charset="0"/>
              </a:rPr>
              <a:t>Plymouth</a:t>
            </a:r>
            <a:r>
              <a:rPr lang="en-GB" sz="16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 </a:t>
            </a:r>
            <a:endParaRPr lang="en-GB" sz="1600" b="1" i="1" dirty="0">
              <a:solidFill>
                <a:srgbClr val="0070C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9BC1FF-63C1-B7DC-A620-980B1C33E4B6}"/>
              </a:ext>
            </a:extLst>
          </p:cNvPr>
          <p:cNvSpPr txBox="1"/>
          <p:nvPr/>
        </p:nvSpPr>
        <p:spPr>
          <a:xfrm>
            <a:off x="33381" y="3983786"/>
            <a:ext cx="3565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Sharlene Greenwood, Juliet Briggs,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Kings College Hospital, London </a:t>
            </a:r>
            <a:endParaRPr lang="en-GB" sz="1600" b="1" i="1" dirty="0">
              <a:solidFill>
                <a:srgbClr val="0070C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D502C4-FD9A-0E32-C496-B115446F8539}"/>
              </a:ext>
            </a:extLst>
          </p:cNvPr>
          <p:cNvSpPr txBox="1"/>
          <p:nvPr/>
        </p:nvSpPr>
        <p:spPr>
          <a:xfrm>
            <a:off x="3669119" y="4233753"/>
            <a:ext cx="285284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Kiran Sran </a:t>
            </a:r>
          </a:p>
          <a:p>
            <a:pPr algn="l" rtl="0" fontAlgn="base"/>
            <a:r>
              <a:rPr lang="en-GB" sz="1600" b="1" i="1" dirty="0">
                <a:solidFill>
                  <a:srgbClr val="0070C0"/>
                </a:solidFill>
                <a:effectLst/>
                <a:latin typeface="+mj-lt"/>
              </a:rPr>
              <a:t>Guy’s and St Thomas’, London </a:t>
            </a:r>
          </a:p>
        </p:txBody>
      </p:sp>
      <p:pic>
        <p:nvPicPr>
          <p:cNvPr id="15" name="Picture 14" descr="A blue butterfly with black text&#10;&#10;AI-generated content may be incorrect.">
            <a:extLst>
              <a:ext uri="{FF2B5EF4-FFF2-40B4-BE49-F238E27FC236}">
                <a16:creationId xmlns:a16="http://schemas.microsoft.com/office/drawing/2014/main" id="{65753E62-EFF3-D7C8-562C-738C55EBB0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456" t="12821" r="20018" b="44118"/>
          <a:stretch/>
        </p:blipFill>
        <p:spPr>
          <a:xfrm>
            <a:off x="8470301" y="4151904"/>
            <a:ext cx="563519" cy="340154"/>
          </a:xfrm>
          <a:prstGeom prst="rect">
            <a:avLst/>
          </a:prstGeom>
        </p:spPr>
      </p:pic>
      <p:pic>
        <p:nvPicPr>
          <p:cNvPr id="20" name="Picture 1">
            <a:extLst>
              <a:ext uri="{FF2B5EF4-FFF2-40B4-BE49-F238E27FC236}">
                <a16:creationId xmlns:a16="http://schemas.microsoft.com/office/drawing/2014/main" id="{11777928-FD15-464B-9932-D74F006A2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8845" y="1189854"/>
            <a:ext cx="2455378" cy="245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D71D1BE-9190-5499-1063-EEAA3297D165}"/>
              </a:ext>
            </a:extLst>
          </p:cNvPr>
          <p:cNvSpPr txBox="1"/>
          <p:nvPr/>
        </p:nvSpPr>
        <p:spPr>
          <a:xfrm>
            <a:off x="6184814" y="1626656"/>
            <a:ext cx="225836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GB" sz="1800" b="1" i="0" u="sng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Patients</a:t>
            </a:r>
            <a:r>
              <a:rPr lang="en-GB" sz="1800" b="0" i="0" u="sng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u="sng" dirty="0">
              <a:solidFill>
                <a:srgbClr val="0070C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Ciaran Campbell </a:t>
            </a: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Nick Palmer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r>
              <a:rPr lang="en-GB" sz="1600" b="1" i="0" dirty="0">
                <a:solidFill>
                  <a:srgbClr val="0070C0"/>
                </a:solidFill>
                <a:effectLst/>
                <a:latin typeface="+mj-lt"/>
              </a:rPr>
              <a:t>KCUK</a:t>
            </a:r>
            <a:endParaRPr lang="en-GB" b="1" i="0" dirty="0">
              <a:solidFill>
                <a:srgbClr val="0070C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Mae Law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r>
              <a:rPr lang="en-GB" sz="1600" b="1" i="0" dirty="0">
                <a:solidFill>
                  <a:srgbClr val="0070C0"/>
                </a:solidFill>
                <a:effectLst/>
                <a:latin typeface="+mj-lt"/>
              </a:rPr>
              <a:t>(KRUK)</a:t>
            </a: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Stephen Emmerson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Alan Hancock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Ben Stokes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Fez Awan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Mark Smith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Sue Lyon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Keith Pennington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Pam Nye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Pete Revell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r>
              <a:rPr lang="en-GB" sz="1600" b="1" i="0" dirty="0">
                <a:solidFill>
                  <a:srgbClr val="0070C0"/>
                </a:solidFill>
                <a:effectLst/>
                <a:latin typeface="+mj-lt"/>
              </a:rPr>
              <a:t>(NKF)</a:t>
            </a:r>
          </a:p>
          <a:p>
            <a:pPr algn="just" rtl="0" fontAlgn="base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+mj-lt"/>
              </a:rPr>
              <a:t>Patricia Gooden</a:t>
            </a:r>
            <a:r>
              <a:rPr lang="en-GB" sz="1800" b="1" i="0" dirty="0">
                <a:solidFill>
                  <a:srgbClr val="000000"/>
                </a:solidFill>
                <a:effectLst/>
                <a:latin typeface="+mj-lt"/>
              </a:rPr>
              <a:t> </a:t>
            </a:r>
            <a:endParaRPr lang="en-GB" b="1" dirty="0">
              <a:latin typeface="+mj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12C3704-49CD-DEDE-D7C4-8E4488BC5AA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2775" y="5011341"/>
            <a:ext cx="2167517" cy="153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58695"/>
      </p:ext>
    </p:extLst>
  </p:cSld>
  <p:clrMapOvr>
    <a:masterClrMapping/>
  </p:clrMapOvr>
</p:sld>
</file>

<file path=ppt/theme/theme1.xml><?xml version="1.0" encoding="utf-8"?>
<a:theme xmlns:a="http://schemas.openxmlformats.org/drawingml/2006/main" name="17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6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8_NHSBT_presentation_style_v2">
  <a:themeElements>
    <a:clrScheme name="6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6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6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9_NHSBT_presentation_style_v2">
  <a:themeElements>
    <a:clrScheme name="1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NHSBT_presentation_style_v2">
  <a:themeElements>
    <a:clrScheme name="11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1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1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HSBT PowerPoint widescreen template 2021.potx" id="{1B7D834A-F187-46EF-A269-28398B970CAA}" vid="{9824D68E-8E8E-4E78-BF1B-09DA18BDF9C4}"/>
    </a:ext>
  </a:extLst>
</a:theme>
</file>

<file path=ppt/theme/theme6.xml><?xml version="1.0" encoding="utf-8"?>
<a:theme xmlns:a="http://schemas.openxmlformats.org/drawingml/2006/main" name="14_NHSBT_presentation_style_v2">
  <a:themeElements>
    <a:clrScheme name="1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HSBT PowerPoint widescreen template 2021.potx" id="{1B7D834A-F187-46EF-A269-28398B970CAA}" vid="{FC73087E-B94B-4103-8119-DA5B3F9AE1EE}"/>
    </a:ext>
  </a:extLst>
</a:theme>
</file>

<file path=ppt/theme/theme7.xml><?xml version="1.0" encoding="utf-8"?>
<a:theme xmlns:a="http://schemas.openxmlformats.org/drawingml/2006/main" name="12_NHSBT_presentation_style_v2">
  <a:themeElements>
    <a:clrScheme name="11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1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1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HSBT PowerPoint widescreen template 2021.potx" id="{1B7D834A-F187-46EF-A269-28398B970CAA}" vid="{9824D68E-8E8E-4E78-BF1B-09DA18BDF9C4}"/>
    </a:ext>
  </a:extLst>
</a:theme>
</file>

<file path=ppt/theme/theme8.xml><?xml version="1.0" encoding="utf-8"?>
<a:theme xmlns:a="http://schemas.openxmlformats.org/drawingml/2006/main" name="20_NHSBT_presentation_style_v2">
  <a:themeElements>
    <a:clrScheme name="1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HSBT PowerPoint widescreen template 2021.potx" id="{1B7D834A-F187-46EF-A269-28398B970CAA}" vid="{FC73087E-B94B-4103-8119-DA5B3F9AE1EE}"/>
    </a:ext>
  </a:extLst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55D3FD31368E4E8066F4354CB3E986" ma:contentTypeVersion="21" ma:contentTypeDescription="Create a new document." ma:contentTypeScope="" ma:versionID="27d5055a1c9319d1f92fe389a1c74937">
  <xsd:schema xmlns:xsd="http://www.w3.org/2001/XMLSchema" xmlns:xs="http://www.w3.org/2001/XMLSchema" xmlns:p="http://schemas.microsoft.com/office/2006/metadata/properties" xmlns:ns1="http://schemas.microsoft.com/sharepoint/v3" xmlns:ns2="962742d5-7faf-4be6-97ab-f6b800c0b0ec" xmlns:ns3="361d3baa-6487-4783-911a-f43136155f55" xmlns:ns4="0aee4a98-54e2-4fa9-8bf1-c07c68638e25" targetNamespace="http://schemas.microsoft.com/office/2006/metadata/properties" ma:root="true" ma:fieldsID="e26334867c188bcdd34a087e5443655c" ns1:_="" ns2:_="" ns3:_="" ns4:_="">
    <xsd:import namespace="http://schemas.microsoft.com/sharepoint/v3"/>
    <xsd:import namespace="962742d5-7faf-4be6-97ab-f6b800c0b0ec"/>
    <xsd:import namespace="361d3baa-6487-4783-911a-f43136155f55"/>
    <xsd:import namespace="0aee4a98-54e2-4fa9-8bf1-c07c68638e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Creddentialised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742d5-7faf-4be6-97ab-f6b800c0b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reddentialised" ma:index="25" nillable="true" ma:displayName="Creddentialised" ma:default="1" ma:format="Dropdown" ma:internalName="Creddentialised">
      <xsd:simpleType>
        <xsd:restriction base="dms:Boolea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d3baa-6487-4783-911a-f43136155f5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e4a98-54e2-4fa9-8bf1-c07c68638e2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c490720-e929-4357-af82-ea76a5bad856}" ma:internalName="TaxCatchAll" ma:showField="CatchAllData" ma:web="361d3baa-6487-4783-911a-f43136155f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Creddentialised xmlns="962742d5-7faf-4be6-97ab-f6b800c0b0ec">true</Creddentialised>
    <TaxCatchAll xmlns="0aee4a98-54e2-4fa9-8bf1-c07c68638e25" xsi:nil="true"/>
    <lcf76f155ced4ddcb4097134ff3c332f xmlns="962742d5-7faf-4be6-97ab-f6b800c0b0ec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0C20A9E-B011-4019-BD2D-EF5038806D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2742d5-7faf-4be6-97ab-f6b800c0b0ec"/>
    <ds:schemaRef ds:uri="361d3baa-6487-4783-911a-f43136155f55"/>
    <ds:schemaRef ds:uri="0aee4a98-54e2-4fa9-8bf1-c07c68638e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73BD6A-16E8-425D-8121-D81933926B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E862A0-D29D-4C2E-A8B7-651834292607}">
  <ds:schemaRefs>
    <ds:schemaRef ds:uri="0aee4a98-54e2-4fa9-8bf1-c07c68638e25"/>
    <ds:schemaRef ds:uri="585afff9-8319-4eb5-abf2-113748625117"/>
    <ds:schemaRef ds:uri="962742d5-7faf-4be6-97ab-f6b800c0b0ec"/>
    <ds:schemaRef ds:uri="bf988a31-5909-44c6-a48e-b7c8f1d6bca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26686</TotalTime>
  <Words>614</Words>
  <Application>Microsoft Office PowerPoint</Application>
  <PresentationFormat>Widescreen</PresentationFormat>
  <Paragraphs>168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34" baseType="lpstr">
      <vt:lpstr>Aptos</vt:lpstr>
      <vt:lpstr>Arial</vt:lpstr>
      <vt:lpstr>Calibri</vt:lpstr>
      <vt:lpstr>Lucida Grande</vt:lpstr>
      <vt:lpstr>Open Sans 1</vt:lpstr>
      <vt:lpstr>Open Sans 1 Bold</vt:lpstr>
      <vt:lpstr>Segoe UI</vt:lpstr>
      <vt:lpstr>Times New Roman</vt:lpstr>
      <vt:lpstr>Wingdings</vt:lpstr>
      <vt:lpstr>17_NHSBT_presentation_style_v2</vt:lpstr>
      <vt:lpstr>16_NHSBT_presentation_style_v2</vt:lpstr>
      <vt:lpstr>18_NHSBT_presentation_style_v2</vt:lpstr>
      <vt:lpstr>19_NHSBT_presentation_style_v2</vt:lpstr>
      <vt:lpstr>11_NHSBT_presentation_style_v2</vt:lpstr>
      <vt:lpstr>14_NHSBT_presentation_style_v2</vt:lpstr>
      <vt:lpstr>12_NHSBT_presentation_style_v2</vt:lpstr>
      <vt:lpstr>20_NHSBT_presentation_style_v2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</dc:creator>
  <cp:lastModifiedBy>Conner Sweet</cp:lastModifiedBy>
  <cp:revision>147</cp:revision>
  <dcterms:created xsi:type="dcterms:W3CDTF">2022-02-11T09:21:16Z</dcterms:created>
  <dcterms:modified xsi:type="dcterms:W3CDTF">2025-06-12T09:06:44Z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0x0101009355D3FD31368E4E8066F4354CB3E986</vt:lpwstr>
  </property>
  <property fmtid="{D5CDD505-2E9C-101B-9397-08002B2CF9AE}" pid="3" name="MediaServiceImageTags">
    <vt:lpwstr/>
  </property>
</Properties>
</file>