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64D73_16AE5A5E.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87" r:id="rId6"/>
    <p:sldMasterId id="2147483701" r:id="rId7"/>
    <p:sldMasterId id="2147483714" r:id="rId8"/>
    <p:sldMasterId id="2147483720" r:id="rId9"/>
  </p:sldMasterIdLst>
  <p:notesMasterIdLst>
    <p:notesMasterId r:id="rId78"/>
  </p:notesMasterIdLst>
  <p:sldIdLst>
    <p:sldId id="2146848070" r:id="rId10"/>
    <p:sldId id="2146848072" r:id="rId11"/>
    <p:sldId id="2146848078" r:id="rId12"/>
    <p:sldId id="2146848077" r:id="rId13"/>
    <p:sldId id="2146847691" r:id="rId14"/>
    <p:sldId id="2146847887" r:id="rId15"/>
    <p:sldId id="2146848080" r:id="rId16"/>
    <p:sldId id="2146848117" r:id="rId17"/>
    <p:sldId id="2146847644" r:id="rId18"/>
    <p:sldId id="262" r:id="rId19"/>
    <p:sldId id="258" r:id="rId20"/>
    <p:sldId id="259" r:id="rId21"/>
    <p:sldId id="261" r:id="rId22"/>
    <p:sldId id="2146848114" r:id="rId23"/>
    <p:sldId id="2146848115" r:id="rId24"/>
    <p:sldId id="2146847630" r:id="rId25"/>
    <p:sldId id="2146848089" r:id="rId26"/>
    <p:sldId id="2146848112" r:id="rId27"/>
    <p:sldId id="2146848082" r:id="rId28"/>
    <p:sldId id="2146848161" r:id="rId29"/>
    <p:sldId id="260" r:id="rId30"/>
    <p:sldId id="268" r:id="rId31"/>
    <p:sldId id="2146848091" r:id="rId32"/>
    <p:sldId id="2146848123" r:id="rId33"/>
    <p:sldId id="2146848162" r:id="rId34"/>
    <p:sldId id="2146848107" r:id="rId35"/>
    <p:sldId id="2146847882" r:id="rId36"/>
    <p:sldId id="7679" r:id="rId37"/>
    <p:sldId id="2146848102" r:id="rId38"/>
    <p:sldId id="2146848113" r:id="rId39"/>
    <p:sldId id="2146848104" r:id="rId40"/>
    <p:sldId id="2146847943" r:id="rId41"/>
    <p:sldId id="2146848067" r:id="rId42"/>
    <p:sldId id="2146848063" r:id="rId43"/>
    <p:sldId id="2146848122" r:id="rId44"/>
    <p:sldId id="2146848110" r:id="rId45"/>
    <p:sldId id="2146848111" r:id="rId46"/>
    <p:sldId id="2146848124" r:id="rId47"/>
    <p:sldId id="2146848125" r:id="rId48"/>
    <p:sldId id="2146848126" r:id="rId49"/>
    <p:sldId id="2146848127" r:id="rId50"/>
    <p:sldId id="2146848128" r:id="rId51"/>
    <p:sldId id="2146848129" r:id="rId52"/>
    <p:sldId id="2146848130" r:id="rId53"/>
    <p:sldId id="2146848131" r:id="rId54"/>
    <p:sldId id="2146848132" r:id="rId55"/>
    <p:sldId id="2146848133" r:id="rId56"/>
    <p:sldId id="2146848134" r:id="rId57"/>
    <p:sldId id="2146848135" r:id="rId58"/>
    <p:sldId id="2146848136" r:id="rId59"/>
    <p:sldId id="2146848137" r:id="rId60"/>
    <p:sldId id="2146848138" r:id="rId61"/>
    <p:sldId id="2146848139" r:id="rId62"/>
    <p:sldId id="2146848140" r:id="rId63"/>
    <p:sldId id="2146848141" r:id="rId64"/>
    <p:sldId id="2146848142" r:id="rId65"/>
    <p:sldId id="2146848143" r:id="rId66"/>
    <p:sldId id="2146848144" r:id="rId67"/>
    <p:sldId id="2146848145" r:id="rId68"/>
    <p:sldId id="2146848088" r:id="rId69"/>
    <p:sldId id="2146848095" r:id="rId70"/>
    <p:sldId id="2146848085" r:id="rId71"/>
    <p:sldId id="2146847861" r:id="rId72"/>
    <p:sldId id="2146847935" r:id="rId73"/>
    <p:sldId id="2147483628" r:id="rId74"/>
    <p:sldId id="2146848064" r:id="rId75"/>
    <p:sldId id="2146847704" r:id="rId76"/>
    <p:sldId id="214684810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79CAEFD-AA55-423A-B744-ED28BC083C40}">
          <p14:sldIdLst>
            <p14:sldId id="2146848070"/>
            <p14:sldId id="2146848072"/>
            <p14:sldId id="2146848078"/>
            <p14:sldId id="2146848077"/>
            <p14:sldId id="2146847691"/>
            <p14:sldId id="2146847887"/>
            <p14:sldId id="2146848080"/>
          </p14:sldIdLst>
        </p14:section>
        <p14:section name="The need for change" id="{4CD66FB5-1AAA-415B-8FA0-E0FEBB36A200}">
          <p14:sldIdLst>
            <p14:sldId id="2146848117"/>
            <p14:sldId id="2146847644"/>
            <p14:sldId id="262"/>
            <p14:sldId id="258"/>
            <p14:sldId id="259"/>
            <p14:sldId id="261"/>
            <p14:sldId id="2146848114"/>
            <p14:sldId id="2146848115"/>
            <p14:sldId id="2146847630"/>
            <p14:sldId id="2146848089"/>
          </p14:sldIdLst>
        </p14:section>
        <p14:section name="PAW" id="{5598DE2D-906A-494B-BD5C-F175080EA8A6}">
          <p14:sldIdLst>
            <p14:sldId id="2146848112"/>
            <p14:sldId id="2146848082"/>
            <p14:sldId id="2146848161"/>
            <p14:sldId id="260"/>
            <p14:sldId id="268"/>
            <p14:sldId id="2146848091"/>
          </p14:sldIdLst>
        </p14:section>
        <p14:section name="Clinical decision maker" id="{513BA8D4-8B57-4876-94F4-6C7ED773D9D6}">
          <p14:sldIdLst>
            <p14:sldId id="2146848123"/>
            <p14:sldId id="2146848162"/>
          </p14:sldIdLst>
        </p14:section>
        <p14:section name="Offering" id="{FC5CEA14-5396-4933-9645-4ECAD399FACA}">
          <p14:sldIdLst>
            <p14:sldId id="2146848107"/>
            <p14:sldId id="2146847882"/>
          </p14:sldIdLst>
        </p14:section>
        <p14:section name="Impact across the pathway" id="{D34ADBB5-292A-4C08-BB9A-B4D5D6665DC5}">
          <p14:sldIdLst>
            <p14:sldId id="7679"/>
            <p14:sldId id="2146848102"/>
            <p14:sldId id="2146848113"/>
            <p14:sldId id="2146848104"/>
            <p14:sldId id="2146847943"/>
            <p14:sldId id="2146848067"/>
            <p14:sldId id="2146848063"/>
            <p14:sldId id="2146848122"/>
            <p14:sldId id="2146848110"/>
            <p14:sldId id="2146848111"/>
            <p14:sldId id="2146848124"/>
            <p14:sldId id="2146848125"/>
            <p14:sldId id="2146848126"/>
            <p14:sldId id="2146848127"/>
            <p14:sldId id="2146848128"/>
            <p14:sldId id="2146848129"/>
            <p14:sldId id="2146848130"/>
            <p14:sldId id="2146848131"/>
            <p14:sldId id="2146848132"/>
            <p14:sldId id="2146848133"/>
            <p14:sldId id="2146848134"/>
            <p14:sldId id="2146848135"/>
            <p14:sldId id="2146848136"/>
            <p14:sldId id="2146848137"/>
            <p14:sldId id="2146848138"/>
            <p14:sldId id="2146848139"/>
            <p14:sldId id="2146848140"/>
            <p14:sldId id="2146848141"/>
            <p14:sldId id="2146848142"/>
            <p14:sldId id="2146848143"/>
            <p14:sldId id="2146848144"/>
            <p14:sldId id="2146848145"/>
            <p14:sldId id="2146848088"/>
            <p14:sldId id="2146848095"/>
            <p14:sldId id="2146848085"/>
            <p14:sldId id="2146847861"/>
            <p14:sldId id="2146847935"/>
          </p14:sldIdLst>
        </p14:section>
        <p14:section name="Miro - pathway walk through" id="{A35F9755-6B13-4013-8BBC-493E5D5FB0FA}">
          <p14:sldIdLst>
            <p14:sldId id="2147483628"/>
          </p14:sldIdLst>
        </p14:section>
        <p14:section name="Call to action" id="{8FA16925-F4B2-44EB-8B33-A5E54ACF08B7}">
          <p14:sldIdLst>
            <p14:sldId id="2146848064"/>
            <p14:sldId id="2146847704"/>
            <p14:sldId id="2146848105"/>
          </p14:sldIdLst>
        </p14:section>
        <p14:section name="Trial - Ignore" id="{26995387-71B9-4631-8796-20B0C60E0337}">
          <p14:sldIdLst/>
        </p14:section>
      </p14:sectionLst>
    </p:ext>
    <p:ext uri="{EFAFB233-063F-42B5-8137-9DF3F51BA10A}">
      <p15:sldGuideLst xmlns:p15="http://schemas.microsoft.com/office/powerpoint/2012/main">
        <p15:guide id="1" orient="horz" pos="1139" userDrawn="1">
          <p15:clr>
            <a:srgbClr val="A4A3A4"/>
          </p15:clr>
        </p15:guide>
        <p15:guide id="2" pos="529" userDrawn="1">
          <p15:clr>
            <a:srgbClr val="A4A3A4"/>
          </p15:clr>
        </p15:guide>
        <p15:guide id="3" orient="horz" pos="3884" userDrawn="1">
          <p15:clr>
            <a:srgbClr val="A4A3A4"/>
          </p15:clr>
        </p15:guide>
        <p15:guide id="4" pos="7151" userDrawn="1">
          <p15:clr>
            <a:srgbClr val="A4A3A4"/>
          </p15:clr>
        </p15:guide>
        <p15:guide id="5" orient="horz" pos="2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B64E04-7CD4-428F-34FF-58F0A1664A24}" name="Sarah Beale" initials="SB" userId="S::sarah.beale@nhsbt.nhs.uk::0576e85a-ed17-43a1-96e9-230fc0aecfb9" providerId="AD"/>
  <p188:author id="{42B35FAA-E59D-761A-0EC7-87D038E0275A}" name="Rasi SURANA" initials="RS" userId="S::rasi.surana@nhsbt.nhs.uk::a5b4e559-2dcd-4464-b14e-87092d4d05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EE"/>
    <a:srgbClr val="ED8BB0"/>
    <a:srgbClr val="131313"/>
    <a:srgbClr val="D5281B"/>
    <a:srgbClr val="8A1538"/>
    <a:srgbClr val="FAE100"/>
    <a:srgbClr val="AE2573"/>
    <a:srgbClr val="ED8B00"/>
    <a:srgbClr val="330072"/>
    <a:srgbClr val="7C28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DCACE-0ECF-4586-939A-30743EDA216A}" v="10" dt="2025-06-06T13:53:24.3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guide orient="horz" pos="1139"/>
        <p:guide pos="529"/>
        <p:guide orient="horz" pos="3884"/>
        <p:guide pos="7151"/>
        <p:guide orient="horz" pos="2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microsoft.com/office/2018/10/relationships/authors" Target="author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2.xml"/><Relationship Id="rId82"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4.xml"/><Relationship Id="rId71" Type="http://schemas.openxmlformats.org/officeDocument/2006/relationships/slide" Target="slides/slide62.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Sheet1!$A$2:$A$25</c:f>
              <c:strCache>
                <c:ptCount val="24"/>
                <c:pt idx="0">
                  <c:v>8am</c:v>
                </c:pt>
                <c:pt idx="1">
                  <c:v>9am</c:v>
                </c:pt>
                <c:pt idx="2">
                  <c:v>10am</c:v>
                </c:pt>
                <c:pt idx="3">
                  <c:v>11am</c:v>
                </c:pt>
                <c:pt idx="4">
                  <c:v>Midday</c:v>
                </c:pt>
                <c:pt idx="5">
                  <c:v>1pm</c:v>
                </c:pt>
                <c:pt idx="6">
                  <c:v>2pm</c:v>
                </c:pt>
                <c:pt idx="7">
                  <c:v>3pm</c:v>
                </c:pt>
                <c:pt idx="8">
                  <c:v>4pm</c:v>
                </c:pt>
                <c:pt idx="9">
                  <c:v>5pm</c:v>
                </c:pt>
                <c:pt idx="10">
                  <c:v>6pm</c:v>
                </c:pt>
                <c:pt idx="11">
                  <c:v>7pm</c:v>
                </c:pt>
                <c:pt idx="12">
                  <c:v>8pm</c:v>
                </c:pt>
                <c:pt idx="13">
                  <c:v>9pm</c:v>
                </c:pt>
                <c:pt idx="14">
                  <c:v>10pm</c:v>
                </c:pt>
                <c:pt idx="15">
                  <c:v>11pm</c:v>
                </c:pt>
                <c:pt idx="16">
                  <c:v>Midnight</c:v>
                </c:pt>
                <c:pt idx="17">
                  <c:v>1am</c:v>
                </c:pt>
                <c:pt idx="18">
                  <c:v>2am</c:v>
                </c:pt>
                <c:pt idx="19">
                  <c:v>3am</c:v>
                </c:pt>
                <c:pt idx="20">
                  <c:v>4am</c:v>
                </c:pt>
                <c:pt idx="21">
                  <c:v>5am</c:v>
                </c:pt>
                <c:pt idx="22">
                  <c:v>6am</c:v>
                </c:pt>
                <c:pt idx="23">
                  <c:v>7am</c:v>
                </c:pt>
              </c:strCache>
            </c:strRef>
          </c:cat>
          <c:val>
            <c:numRef>
              <c:f>Sheet1!$B$2:$B$25</c:f>
              <c:numCache>
                <c:formatCode>General</c:formatCode>
                <c:ptCount val="24"/>
                <c:pt idx="0">
                  <c:v>11</c:v>
                </c:pt>
                <c:pt idx="1">
                  <c:v>23</c:v>
                </c:pt>
                <c:pt idx="2">
                  <c:v>34</c:v>
                </c:pt>
                <c:pt idx="3">
                  <c:v>46</c:v>
                </c:pt>
                <c:pt idx="4">
                  <c:v>40</c:v>
                </c:pt>
                <c:pt idx="5">
                  <c:v>39</c:v>
                </c:pt>
                <c:pt idx="6">
                  <c:v>31</c:v>
                </c:pt>
                <c:pt idx="7">
                  <c:v>42</c:v>
                </c:pt>
                <c:pt idx="8">
                  <c:v>40</c:v>
                </c:pt>
                <c:pt idx="9">
                  <c:v>27</c:v>
                </c:pt>
                <c:pt idx="10">
                  <c:v>39</c:v>
                </c:pt>
                <c:pt idx="11">
                  <c:v>47</c:v>
                </c:pt>
                <c:pt idx="12">
                  <c:v>62</c:v>
                </c:pt>
                <c:pt idx="13">
                  <c:v>78</c:v>
                </c:pt>
                <c:pt idx="14">
                  <c:v>123</c:v>
                </c:pt>
                <c:pt idx="15">
                  <c:v>158</c:v>
                </c:pt>
                <c:pt idx="16">
                  <c:v>162</c:v>
                </c:pt>
                <c:pt idx="17">
                  <c:v>153</c:v>
                </c:pt>
                <c:pt idx="18">
                  <c:v>144</c:v>
                </c:pt>
                <c:pt idx="19">
                  <c:v>120</c:v>
                </c:pt>
                <c:pt idx="20">
                  <c:v>114</c:v>
                </c:pt>
                <c:pt idx="21">
                  <c:v>79</c:v>
                </c:pt>
                <c:pt idx="22">
                  <c:v>28</c:v>
                </c:pt>
                <c:pt idx="23">
                  <c:v>16</c:v>
                </c:pt>
              </c:numCache>
            </c:numRef>
          </c:val>
          <c:extLst>
            <c:ext xmlns:c16="http://schemas.microsoft.com/office/drawing/2014/chart" uri="{C3380CC4-5D6E-409C-BE32-E72D297353CC}">
              <c16:uniqueId val="{00000000-D9EB-4C5F-A35B-FF135B91617E}"/>
            </c:ext>
          </c:extLst>
        </c:ser>
        <c:dLbls>
          <c:showLegendKey val="0"/>
          <c:showVal val="0"/>
          <c:showCatName val="0"/>
          <c:showSerName val="0"/>
          <c:showPercent val="0"/>
          <c:showBubbleSize val="0"/>
        </c:dLbls>
        <c:gapWidth val="50"/>
        <c:overlap val="-27"/>
        <c:axId val="1069788880"/>
        <c:axId val="1735728832"/>
      </c:barChart>
      <c:catAx>
        <c:axId val="106978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728832"/>
        <c:crosses val="autoZero"/>
        <c:auto val="1"/>
        <c:lblAlgn val="ctr"/>
        <c:lblOffset val="100"/>
        <c:noMultiLvlLbl val="0"/>
      </c:catAx>
      <c:valAx>
        <c:axId val="173572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978888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64D73_16AE5A5E.xml><?xml version="1.0" encoding="utf-8"?>
<p188:cmLst xmlns:a="http://schemas.openxmlformats.org/drawingml/2006/main" xmlns:r="http://schemas.openxmlformats.org/officeDocument/2006/relationships" xmlns:p188="http://schemas.microsoft.com/office/powerpoint/2018/8/main">
  <p188:cm id="{84F79289-CD54-4A58-B826-D4CA0F3BE6D4}" authorId="{42B35FAA-E59D-761A-0EC7-87D038E0275A}" created="2024-11-11T14:58:04.075">
    <ac:deMkLst xmlns:ac="http://schemas.microsoft.com/office/drawing/2013/main/command">
      <pc:docMk xmlns:pc="http://schemas.microsoft.com/office/powerpoint/2013/main/command"/>
      <pc:sldMk xmlns:pc="http://schemas.microsoft.com/office/powerpoint/2013/main/command" cId="380525150" sldId="2146848115"/>
      <ac:spMk id="33" creationId="{672A5516-4EE8-37EB-C944-2C7C44581B49}"/>
    </ac:deMkLst>
    <p188:replyLst>
      <p188:reply id="{DA1CDAC6-8B82-4687-A986-D0F00C8849FF}" authorId="{A4B64E04-7CD4-428F-34FF-58F0A1664A24}" created="2024-11-11T15:12:43.489">
        <p188:txBody>
          <a:bodyPr/>
          <a:lstStyle/>
          <a:p>
            <a:r>
              <a:rPr lang="en-US"/>
              <a:t>Yes light blue is DCD please</a:t>
            </a:r>
          </a:p>
        </p188:txBody>
      </p188:reply>
    </p188:replyLst>
    <p188:txBody>
      <a:bodyPr/>
      <a:lstStyle/>
      <a:p>
        <a:r>
          <a:rPr lang="en-US"/>
          <a:t>[@Phil Walton] [@Sarah Beale] I think this one had to be DCD? Or the previous one? Currently they are both DBD</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06FCA6-82CF-495A-88D9-96D0317864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5B90A442-329C-4FC9-9A67-C30BEC45B42A}">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CT Organs</a:t>
          </a:r>
        </a:p>
      </dgm:t>
    </dgm:pt>
    <dgm:pt modelId="{D8ED53E9-73D3-42A0-9167-23A8F6B99B87}" type="parTrans" cxnId="{ED1EBF0C-7840-49C5-923B-3212CF8D81BF}">
      <dgm:prSet/>
      <dgm:spPr/>
      <dgm:t>
        <a:bodyPr/>
        <a:lstStyle/>
        <a:p>
          <a:endParaRPr lang="en-GB"/>
        </a:p>
      </dgm:t>
    </dgm:pt>
    <dgm:pt modelId="{979508CA-E728-48D4-BFEE-FD4F1203BF9E}" type="sibTrans" cxnId="{ED1EBF0C-7840-49C5-923B-3212CF8D81BF}">
      <dgm:prSet/>
      <dgm:spPr/>
      <dgm:t>
        <a:bodyPr/>
        <a:lstStyle/>
        <a:p>
          <a:endParaRPr lang="en-GB"/>
        </a:p>
      </dgm:t>
    </dgm:pt>
    <dgm:pt modelId="{523D5BC8-4016-48AB-A7F2-E264055C5AC5}">
      <dgm:prSet phldrT="[Text]" custT="1"/>
      <dgm:spPr/>
      <dgm:t>
        <a:bodyPr/>
        <a:lstStyle/>
        <a:p>
          <a:pPr>
            <a:lnSpc>
              <a:spcPct val="114000"/>
            </a:lnSpc>
          </a:pPr>
          <a:r>
            <a:rPr lang="en-GB" altLang="en-US" sz="1800" noProof="0">
              <a:solidFill>
                <a:srgbClr val="002060"/>
              </a:solidFill>
              <a:latin typeface="Arial" panose="020B0604020202020204" pitchFamily="34" charset="0"/>
              <a:cs typeface="Arial" panose="020B0604020202020204" pitchFamily="34" charset="0"/>
            </a:rPr>
            <a:t>CT organs have a shorter CIT so teams would need to arrive later in the PAW to ensure daytime implant.</a:t>
          </a:r>
          <a:endParaRPr lang="en-GB" sz="1800">
            <a:solidFill>
              <a:srgbClr val="002060"/>
            </a:solidFill>
            <a:latin typeface="Arial" panose="020B0604020202020204" pitchFamily="34" charset="0"/>
            <a:cs typeface="Arial" panose="020B0604020202020204" pitchFamily="34" charset="0"/>
          </a:endParaRPr>
        </a:p>
      </dgm:t>
    </dgm:pt>
    <dgm:pt modelId="{DF99B473-DF65-4682-9884-E3BB0FFE62EA}" type="parTrans" cxnId="{BE44E1B1-49E9-4BA9-B6C5-E29420678BA7}">
      <dgm:prSet/>
      <dgm:spPr/>
      <dgm:t>
        <a:bodyPr/>
        <a:lstStyle/>
        <a:p>
          <a:endParaRPr lang="en-GB"/>
        </a:p>
      </dgm:t>
    </dgm:pt>
    <dgm:pt modelId="{BE7A2C22-D29E-4BB3-BF46-3FAECFECF6DD}" type="sibTrans" cxnId="{BE44E1B1-49E9-4BA9-B6C5-E29420678BA7}">
      <dgm:prSet/>
      <dgm:spPr/>
      <dgm:t>
        <a:bodyPr/>
        <a:lstStyle/>
        <a:p>
          <a:endParaRPr lang="en-GB"/>
        </a:p>
      </dgm:t>
    </dgm:pt>
    <dgm:pt modelId="{F65BA235-77BA-438E-9335-F006466C550B}">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Time of organ acceptance</a:t>
          </a:r>
        </a:p>
      </dgm:t>
    </dgm:pt>
    <dgm:pt modelId="{3B92A007-2FFA-42A9-9BE6-7A1CA1840856}" type="parTrans" cxnId="{9F04BE02-F9A5-447C-8B82-DDDAA5565993}">
      <dgm:prSet/>
      <dgm:spPr/>
      <dgm:t>
        <a:bodyPr/>
        <a:lstStyle/>
        <a:p>
          <a:endParaRPr lang="en-GB"/>
        </a:p>
      </dgm:t>
    </dgm:pt>
    <dgm:pt modelId="{7F4BE0C1-5F91-4042-AB21-C94C63D23AE4}" type="sibTrans" cxnId="{9F04BE02-F9A5-447C-8B82-DDDAA5565993}">
      <dgm:prSet/>
      <dgm:spPr/>
      <dgm:t>
        <a:bodyPr/>
        <a:lstStyle/>
        <a:p>
          <a:endParaRPr lang="en-GB"/>
        </a:p>
      </dgm:t>
    </dgm:pt>
    <dgm:pt modelId="{7C786573-657F-4264-84E0-281390428E64}">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Current principles apply (1 Abdo/1CT  to be accepted before mobilising)</a:t>
          </a:r>
        </a:p>
      </dgm:t>
    </dgm:pt>
    <dgm:pt modelId="{EF887BB5-7BCE-45E4-90B9-1F0A5FE164BC}" type="parTrans" cxnId="{8511F81F-4440-4727-A28C-B3506BED438C}">
      <dgm:prSet/>
      <dgm:spPr/>
      <dgm:t>
        <a:bodyPr/>
        <a:lstStyle/>
        <a:p>
          <a:endParaRPr lang="en-GB"/>
        </a:p>
      </dgm:t>
    </dgm:pt>
    <dgm:pt modelId="{52460EE9-34AB-4872-955F-753F8A0C7772}" type="sibTrans" cxnId="{8511F81F-4440-4727-A28C-B3506BED438C}">
      <dgm:prSet/>
      <dgm:spPr/>
      <dgm:t>
        <a:bodyPr/>
        <a:lstStyle/>
        <a:p>
          <a:endParaRPr lang="en-GB"/>
        </a:p>
      </dgm:t>
    </dgm:pt>
    <dgm:pt modelId="{8B357AEA-DF32-4155-9833-7F45D43FD34A}">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Kidney only donors – renal offering is complicated</a:t>
          </a:r>
        </a:p>
      </dgm:t>
    </dgm:pt>
    <dgm:pt modelId="{CCE95694-D579-4C48-89C5-3AD0D1C0F474}" type="parTrans" cxnId="{D482817E-6CFD-434F-A819-3D15FEFF43E1}">
      <dgm:prSet/>
      <dgm:spPr/>
      <dgm:t>
        <a:bodyPr/>
        <a:lstStyle/>
        <a:p>
          <a:endParaRPr lang="en-GB"/>
        </a:p>
      </dgm:t>
    </dgm:pt>
    <dgm:pt modelId="{5FFD929D-7B02-4DAC-9B2F-8B3E0591875E}" type="sibTrans" cxnId="{D482817E-6CFD-434F-A819-3D15FEFF43E1}">
      <dgm:prSet/>
      <dgm:spPr/>
      <dgm:t>
        <a:bodyPr/>
        <a:lstStyle/>
        <a:p>
          <a:endParaRPr lang="en-GB"/>
        </a:p>
      </dgm:t>
    </dgm:pt>
    <dgm:pt modelId="{9EE9A0A6-45E9-474A-A2DE-7DB66557C94C}">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Flights</a:t>
          </a:r>
        </a:p>
      </dgm:t>
    </dgm:pt>
    <dgm:pt modelId="{80E19CE4-CA0F-45E5-8B1C-E50734DD1585}" type="parTrans" cxnId="{CB6CF51F-4148-4417-81E8-75798A0AA8E0}">
      <dgm:prSet/>
      <dgm:spPr/>
      <dgm:t>
        <a:bodyPr/>
        <a:lstStyle/>
        <a:p>
          <a:endParaRPr lang="en-GB"/>
        </a:p>
      </dgm:t>
    </dgm:pt>
    <dgm:pt modelId="{9573ABAB-0FCB-46AB-B9EF-B542AF4F458A}" type="sibTrans" cxnId="{CB6CF51F-4148-4417-81E8-75798A0AA8E0}">
      <dgm:prSet/>
      <dgm:spPr/>
      <dgm:t>
        <a:bodyPr/>
        <a:lstStyle/>
        <a:p>
          <a:endParaRPr lang="en-GB"/>
        </a:p>
      </dgm:t>
    </dgm:pt>
    <dgm:pt modelId="{192FD88D-5A9F-4C46-B998-90F3A35839CC}">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Airports around the country have different opening and closing times – this will impact arrival / departure</a:t>
          </a:r>
        </a:p>
      </dgm:t>
    </dgm:pt>
    <dgm:pt modelId="{EDE64EB5-549A-4C65-9C7D-DCA5A051B1EC}" type="parTrans" cxnId="{FEF0BA9A-1D0A-4B3E-8EEC-F7D984B35F06}">
      <dgm:prSet/>
      <dgm:spPr/>
      <dgm:t>
        <a:bodyPr/>
        <a:lstStyle/>
        <a:p>
          <a:endParaRPr lang="en-GB"/>
        </a:p>
      </dgm:t>
    </dgm:pt>
    <dgm:pt modelId="{46EF1CA0-BC14-425C-AC39-29AFF589C723}" type="sibTrans" cxnId="{FEF0BA9A-1D0A-4B3E-8EEC-F7D984B35F06}">
      <dgm:prSet/>
      <dgm:spPr/>
      <dgm:t>
        <a:bodyPr/>
        <a:lstStyle/>
        <a:p>
          <a:endParaRPr lang="en-GB"/>
        </a:p>
      </dgm:t>
    </dgm:pt>
    <dgm:pt modelId="{0F4A5137-1245-47A9-A053-62C28E559BFB}" type="pres">
      <dgm:prSet presAssocID="{AE06FCA6-82CF-495A-88D9-96D031786498}" presName="Name0" presStyleCnt="0">
        <dgm:presLayoutVars>
          <dgm:dir/>
          <dgm:animLvl val="lvl"/>
          <dgm:resizeHandles val="exact"/>
        </dgm:presLayoutVars>
      </dgm:prSet>
      <dgm:spPr/>
    </dgm:pt>
    <dgm:pt modelId="{D0789721-5394-45FE-89E2-850C1EA54390}" type="pres">
      <dgm:prSet presAssocID="{5B90A442-329C-4FC9-9A67-C30BEC45B42A}" presName="composite" presStyleCnt="0"/>
      <dgm:spPr/>
    </dgm:pt>
    <dgm:pt modelId="{09438178-1EC0-41FF-9F66-565B461F38FF}" type="pres">
      <dgm:prSet presAssocID="{5B90A442-329C-4FC9-9A67-C30BEC45B42A}" presName="parTx" presStyleLbl="alignNode1" presStyleIdx="0" presStyleCnt="3">
        <dgm:presLayoutVars>
          <dgm:chMax val="0"/>
          <dgm:chPref val="0"/>
          <dgm:bulletEnabled val="1"/>
        </dgm:presLayoutVars>
      </dgm:prSet>
      <dgm:spPr/>
    </dgm:pt>
    <dgm:pt modelId="{5E50965D-5A58-4A05-ACEC-4958E5BA5A34}" type="pres">
      <dgm:prSet presAssocID="{5B90A442-329C-4FC9-9A67-C30BEC45B42A}" presName="desTx" presStyleLbl="alignAccFollowNode1" presStyleIdx="0" presStyleCnt="3">
        <dgm:presLayoutVars>
          <dgm:bulletEnabled val="1"/>
        </dgm:presLayoutVars>
      </dgm:prSet>
      <dgm:spPr/>
    </dgm:pt>
    <dgm:pt modelId="{E5D351D3-D90D-43A3-A69C-C793F953F6F1}" type="pres">
      <dgm:prSet presAssocID="{979508CA-E728-48D4-BFEE-FD4F1203BF9E}" presName="space" presStyleCnt="0"/>
      <dgm:spPr/>
    </dgm:pt>
    <dgm:pt modelId="{75A1FA40-0E6E-4E7F-974E-0DBA7A1F662B}" type="pres">
      <dgm:prSet presAssocID="{F65BA235-77BA-438E-9335-F006466C550B}" presName="composite" presStyleCnt="0"/>
      <dgm:spPr/>
    </dgm:pt>
    <dgm:pt modelId="{1B889887-6508-4B2A-B834-E9412C007EC2}" type="pres">
      <dgm:prSet presAssocID="{F65BA235-77BA-438E-9335-F006466C550B}" presName="parTx" presStyleLbl="alignNode1" presStyleIdx="1" presStyleCnt="3">
        <dgm:presLayoutVars>
          <dgm:chMax val="0"/>
          <dgm:chPref val="0"/>
          <dgm:bulletEnabled val="1"/>
        </dgm:presLayoutVars>
      </dgm:prSet>
      <dgm:spPr/>
    </dgm:pt>
    <dgm:pt modelId="{E4D74089-2A80-4A6C-B5DF-485CC75E739D}" type="pres">
      <dgm:prSet presAssocID="{F65BA235-77BA-438E-9335-F006466C550B}" presName="desTx" presStyleLbl="alignAccFollowNode1" presStyleIdx="1" presStyleCnt="3">
        <dgm:presLayoutVars>
          <dgm:bulletEnabled val="1"/>
        </dgm:presLayoutVars>
      </dgm:prSet>
      <dgm:spPr/>
    </dgm:pt>
    <dgm:pt modelId="{B4CE7F08-6B3C-45AB-9E38-C9E89DDD762A}" type="pres">
      <dgm:prSet presAssocID="{7F4BE0C1-5F91-4042-AB21-C94C63D23AE4}" presName="space" presStyleCnt="0"/>
      <dgm:spPr/>
    </dgm:pt>
    <dgm:pt modelId="{EB53BE68-0671-4577-B881-A9033E447430}" type="pres">
      <dgm:prSet presAssocID="{9EE9A0A6-45E9-474A-A2DE-7DB66557C94C}" presName="composite" presStyleCnt="0"/>
      <dgm:spPr/>
    </dgm:pt>
    <dgm:pt modelId="{466FE199-19BB-40C7-A067-F19D2138B85B}" type="pres">
      <dgm:prSet presAssocID="{9EE9A0A6-45E9-474A-A2DE-7DB66557C94C}" presName="parTx" presStyleLbl="alignNode1" presStyleIdx="2" presStyleCnt="3">
        <dgm:presLayoutVars>
          <dgm:chMax val="0"/>
          <dgm:chPref val="0"/>
          <dgm:bulletEnabled val="1"/>
        </dgm:presLayoutVars>
      </dgm:prSet>
      <dgm:spPr/>
    </dgm:pt>
    <dgm:pt modelId="{4B9DCC86-2916-48C2-A811-8481B163ECC7}" type="pres">
      <dgm:prSet presAssocID="{9EE9A0A6-45E9-474A-A2DE-7DB66557C94C}" presName="desTx" presStyleLbl="alignAccFollowNode1" presStyleIdx="2" presStyleCnt="3">
        <dgm:presLayoutVars>
          <dgm:bulletEnabled val="1"/>
        </dgm:presLayoutVars>
      </dgm:prSet>
      <dgm:spPr/>
    </dgm:pt>
  </dgm:ptLst>
  <dgm:cxnLst>
    <dgm:cxn modelId="{9F04BE02-F9A5-447C-8B82-DDDAA5565993}" srcId="{AE06FCA6-82CF-495A-88D9-96D031786498}" destId="{F65BA235-77BA-438E-9335-F006466C550B}" srcOrd="1" destOrd="0" parTransId="{3B92A007-2FFA-42A9-9BE6-7A1CA1840856}" sibTransId="{7F4BE0C1-5F91-4042-AB21-C94C63D23AE4}"/>
    <dgm:cxn modelId="{ED1EBF0C-7840-49C5-923B-3212CF8D81BF}" srcId="{AE06FCA6-82CF-495A-88D9-96D031786498}" destId="{5B90A442-329C-4FC9-9A67-C30BEC45B42A}" srcOrd="0" destOrd="0" parTransId="{D8ED53E9-73D3-42A0-9167-23A8F6B99B87}" sibTransId="{979508CA-E728-48D4-BFEE-FD4F1203BF9E}"/>
    <dgm:cxn modelId="{CB6CF51F-4148-4417-81E8-75798A0AA8E0}" srcId="{AE06FCA6-82CF-495A-88D9-96D031786498}" destId="{9EE9A0A6-45E9-474A-A2DE-7DB66557C94C}" srcOrd="2" destOrd="0" parTransId="{80E19CE4-CA0F-45E5-8B1C-E50734DD1585}" sibTransId="{9573ABAB-0FCB-46AB-B9EF-B542AF4F458A}"/>
    <dgm:cxn modelId="{8511F81F-4440-4727-A28C-B3506BED438C}" srcId="{F65BA235-77BA-438E-9335-F006466C550B}" destId="{7C786573-657F-4264-84E0-281390428E64}" srcOrd="0" destOrd="0" parTransId="{EF887BB5-7BCE-45E4-90B9-1F0A5FE164BC}" sibTransId="{52460EE9-34AB-4872-955F-753F8A0C7772}"/>
    <dgm:cxn modelId="{9973096B-717D-44F4-94D8-8B9BF076FB6F}" type="presOf" srcId="{8B357AEA-DF32-4155-9833-7F45D43FD34A}" destId="{E4D74089-2A80-4A6C-B5DF-485CC75E739D}" srcOrd="0" destOrd="1" presId="urn:microsoft.com/office/officeart/2005/8/layout/hList1"/>
    <dgm:cxn modelId="{D482817E-6CFD-434F-A819-3D15FEFF43E1}" srcId="{F65BA235-77BA-438E-9335-F006466C550B}" destId="{8B357AEA-DF32-4155-9833-7F45D43FD34A}" srcOrd="1" destOrd="0" parTransId="{CCE95694-D579-4C48-89C5-3AD0D1C0F474}" sibTransId="{5FFD929D-7B02-4DAC-9B2F-8B3E0591875E}"/>
    <dgm:cxn modelId="{95592884-8A2E-466A-A5B1-FB53B4E5B1DF}" type="presOf" srcId="{523D5BC8-4016-48AB-A7F2-E264055C5AC5}" destId="{5E50965D-5A58-4A05-ACEC-4958E5BA5A34}" srcOrd="0" destOrd="0" presId="urn:microsoft.com/office/officeart/2005/8/layout/hList1"/>
    <dgm:cxn modelId="{DAF63D93-A9F2-4AE6-88B4-31FED7C2690C}" type="presOf" srcId="{5B90A442-329C-4FC9-9A67-C30BEC45B42A}" destId="{09438178-1EC0-41FF-9F66-565B461F38FF}" srcOrd="0" destOrd="0" presId="urn:microsoft.com/office/officeart/2005/8/layout/hList1"/>
    <dgm:cxn modelId="{FEF0BA9A-1D0A-4B3E-8EEC-F7D984B35F06}" srcId="{9EE9A0A6-45E9-474A-A2DE-7DB66557C94C}" destId="{192FD88D-5A9F-4C46-B998-90F3A35839CC}" srcOrd="0" destOrd="0" parTransId="{EDE64EB5-549A-4C65-9C7D-DCA5A051B1EC}" sibTransId="{46EF1CA0-BC14-425C-AC39-29AFF589C723}"/>
    <dgm:cxn modelId="{BE44E1B1-49E9-4BA9-B6C5-E29420678BA7}" srcId="{5B90A442-329C-4FC9-9A67-C30BEC45B42A}" destId="{523D5BC8-4016-48AB-A7F2-E264055C5AC5}" srcOrd="0" destOrd="0" parTransId="{DF99B473-DF65-4682-9884-E3BB0FFE62EA}" sibTransId="{BE7A2C22-D29E-4BB3-BF46-3FAECFECF6DD}"/>
    <dgm:cxn modelId="{D9F61ECD-E74A-4DB5-AE0F-663A093E2889}" type="presOf" srcId="{AE06FCA6-82CF-495A-88D9-96D031786498}" destId="{0F4A5137-1245-47A9-A053-62C28E559BFB}" srcOrd="0" destOrd="0" presId="urn:microsoft.com/office/officeart/2005/8/layout/hList1"/>
    <dgm:cxn modelId="{18E88CE5-356F-4AB0-BB44-680F2A038311}" type="presOf" srcId="{7C786573-657F-4264-84E0-281390428E64}" destId="{E4D74089-2A80-4A6C-B5DF-485CC75E739D}" srcOrd="0" destOrd="0" presId="urn:microsoft.com/office/officeart/2005/8/layout/hList1"/>
    <dgm:cxn modelId="{858DDEEF-3891-48E4-B25F-6CE4EDA0B9F5}" type="presOf" srcId="{192FD88D-5A9F-4C46-B998-90F3A35839CC}" destId="{4B9DCC86-2916-48C2-A811-8481B163ECC7}" srcOrd="0" destOrd="0" presId="urn:microsoft.com/office/officeart/2005/8/layout/hList1"/>
    <dgm:cxn modelId="{9C9DB9F9-A816-433F-A18F-CCD9AEF6C2AA}" type="presOf" srcId="{9EE9A0A6-45E9-474A-A2DE-7DB66557C94C}" destId="{466FE199-19BB-40C7-A067-F19D2138B85B}" srcOrd="0" destOrd="0" presId="urn:microsoft.com/office/officeart/2005/8/layout/hList1"/>
    <dgm:cxn modelId="{ACF98EFA-2A20-4A28-8C84-BA2D38DC64DE}" type="presOf" srcId="{F65BA235-77BA-438E-9335-F006466C550B}" destId="{1B889887-6508-4B2A-B834-E9412C007EC2}" srcOrd="0" destOrd="0" presId="urn:microsoft.com/office/officeart/2005/8/layout/hList1"/>
    <dgm:cxn modelId="{DE214BEA-0368-41CC-9591-E3314DD3816E}" type="presParOf" srcId="{0F4A5137-1245-47A9-A053-62C28E559BFB}" destId="{D0789721-5394-45FE-89E2-850C1EA54390}" srcOrd="0" destOrd="0" presId="urn:microsoft.com/office/officeart/2005/8/layout/hList1"/>
    <dgm:cxn modelId="{15E41A3B-70D3-493A-AAA7-F9D29D283A2B}" type="presParOf" srcId="{D0789721-5394-45FE-89E2-850C1EA54390}" destId="{09438178-1EC0-41FF-9F66-565B461F38FF}" srcOrd="0" destOrd="0" presId="urn:microsoft.com/office/officeart/2005/8/layout/hList1"/>
    <dgm:cxn modelId="{84367917-3EA6-47C0-A88C-758B363EE796}" type="presParOf" srcId="{D0789721-5394-45FE-89E2-850C1EA54390}" destId="{5E50965D-5A58-4A05-ACEC-4958E5BA5A34}" srcOrd="1" destOrd="0" presId="urn:microsoft.com/office/officeart/2005/8/layout/hList1"/>
    <dgm:cxn modelId="{B4591BA7-C94D-4259-8A29-DB026B2982B6}" type="presParOf" srcId="{0F4A5137-1245-47A9-A053-62C28E559BFB}" destId="{E5D351D3-D90D-43A3-A69C-C793F953F6F1}" srcOrd="1" destOrd="0" presId="urn:microsoft.com/office/officeart/2005/8/layout/hList1"/>
    <dgm:cxn modelId="{017D5014-F491-44C0-98AA-8DE2705B56A2}" type="presParOf" srcId="{0F4A5137-1245-47A9-A053-62C28E559BFB}" destId="{75A1FA40-0E6E-4E7F-974E-0DBA7A1F662B}" srcOrd="2" destOrd="0" presId="urn:microsoft.com/office/officeart/2005/8/layout/hList1"/>
    <dgm:cxn modelId="{2AFF0AFC-B714-4B68-A540-10541C45F91D}" type="presParOf" srcId="{75A1FA40-0E6E-4E7F-974E-0DBA7A1F662B}" destId="{1B889887-6508-4B2A-B834-E9412C007EC2}" srcOrd="0" destOrd="0" presId="urn:microsoft.com/office/officeart/2005/8/layout/hList1"/>
    <dgm:cxn modelId="{F9DD27A0-C712-46A2-91C1-860D64C03CE6}" type="presParOf" srcId="{75A1FA40-0E6E-4E7F-974E-0DBA7A1F662B}" destId="{E4D74089-2A80-4A6C-B5DF-485CC75E739D}" srcOrd="1" destOrd="0" presId="urn:microsoft.com/office/officeart/2005/8/layout/hList1"/>
    <dgm:cxn modelId="{BCAC7902-337F-4122-BED6-28341A906AFD}" type="presParOf" srcId="{0F4A5137-1245-47A9-A053-62C28E559BFB}" destId="{B4CE7F08-6B3C-45AB-9E38-C9E89DDD762A}" srcOrd="3" destOrd="0" presId="urn:microsoft.com/office/officeart/2005/8/layout/hList1"/>
    <dgm:cxn modelId="{0113CEB1-46D9-40B0-B8CB-BD45E3C32BC1}" type="presParOf" srcId="{0F4A5137-1245-47A9-A053-62C28E559BFB}" destId="{EB53BE68-0671-4577-B881-A9033E447430}" srcOrd="4" destOrd="0" presId="urn:microsoft.com/office/officeart/2005/8/layout/hList1"/>
    <dgm:cxn modelId="{E3BFABC6-2418-46EE-A55F-4B935481071B}" type="presParOf" srcId="{EB53BE68-0671-4577-B881-A9033E447430}" destId="{466FE199-19BB-40C7-A067-F19D2138B85B}" srcOrd="0" destOrd="0" presId="urn:microsoft.com/office/officeart/2005/8/layout/hList1"/>
    <dgm:cxn modelId="{EA48672E-F45F-4679-AC22-D7E0D87B265D}" type="presParOf" srcId="{EB53BE68-0671-4577-B881-A9033E447430}" destId="{4B9DCC86-2916-48C2-A811-8481B163ECC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75707F-B8B3-4207-A494-4A682058F919}" type="doc">
      <dgm:prSet loTypeId="urn:microsoft.com/office/officeart/2005/8/layout/radial4" loCatId="relationship" qsTypeId="urn:microsoft.com/office/officeart/2005/8/quickstyle/3d1" qsCatId="3D" csTypeId="urn:microsoft.com/office/officeart/2005/8/colors/accent1_2" csCatId="accent1" phldr="1"/>
      <dgm:spPr/>
      <dgm:t>
        <a:bodyPr/>
        <a:lstStyle/>
        <a:p>
          <a:endParaRPr lang="en-GB"/>
        </a:p>
      </dgm:t>
    </dgm:pt>
    <dgm:pt modelId="{495F8CA8-0C1A-4075-BA80-47BD9CB2E310}">
      <dgm:prSet phldrT="[Text]"/>
      <dgm:spPr/>
      <dgm:t>
        <a:bodyPr/>
        <a:lstStyle/>
        <a:p>
          <a:r>
            <a:rPr lang="en-GB"/>
            <a:t>Clinical role </a:t>
          </a:r>
        </a:p>
      </dgm:t>
    </dgm:pt>
    <dgm:pt modelId="{078327A7-9B37-4438-A2DB-621221CD1C3B}" type="parTrans" cxnId="{75F02483-C1B9-4C6F-B6D8-76AE65BCF881}">
      <dgm:prSet/>
      <dgm:spPr/>
      <dgm:t>
        <a:bodyPr/>
        <a:lstStyle/>
        <a:p>
          <a:endParaRPr lang="en-GB"/>
        </a:p>
      </dgm:t>
    </dgm:pt>
    <dgm:pt modelId="{4234BCDA-9F35-4429-B621-34A2480C20BD}" type="sibTrans" cxnId="{75F02483-C1B9-4C6F-B6D8-76AE65BCF881}">
      <dgm:prSet/>
      <dgm:spPr/>
      <dgm:t>
        <a:bodyPr/>
        <a:lstStyle/>
        <a:p>
          <a:endParaRPr lang="en-GB"/>
        </a:p>
      </dgm:t>
    </dgm:pt>
    <dgm:pt modelId="{17724AE5-BF00-40F7-A003-995978EA2B6C}">
      <dgm:prSet phldrT="[Text]"/>
      <dgm:spPr/>
      <dgm:t>
        <a:bodyPr/>
        <a:lstStyle/>
        <a:p>
          <a:r>
            <a:rPr lang="en-GB"/>
            <a:t>Which donors?</a:t>
          </a:r>
        </a:p>
      </dgm:t>
    </dgm:pt>
    <dgm:pt modelId="{3409F247-C455-46A5-89B6-939D2AAD6EFC}" type="parTrans" cxnId="{6135A7E8-DD15-4274-ABC3-B4EDD06AEDCB}">
      <dgm:prSet/>
      <dgm:spPr/>
      <dgm:t>
        <a:bodyPr/>
        <a:lstStyle/>
        <a:p>
          <a:endParaRPr lang="en-GB"/>
        </a:p>
      </dgm:t>
    </dgm:pt>
    <dgm:pt modelId="{535EBBF5-4F4B-47BB-8F38-8248CCAB2C95}" type="sibTrans" cxnId="{6135A7E8-DD15-4274-ABC3-B4EDD06AEDCB}">
      <dgm:prSet/>
      <dgm:spPr/>
      <dgm:t>
        <a:bodyPr/>
        <a:lstStyle/>
        <a:p>
          <a:endParaRPr lang="en-GB"/>
        </a:p>
      </dgm:t>
    </dgm:pt>
    <dgm:pt modelId="{502EA687-55C9-4366-9360-A2828159D62E}">
      <dgm:prSet phldrT="[Text]"/>
      <dgm:spPr/>
      <dgm:t>
        <a:bodyPr/>
        <a:lstStyle/>
        <a:p>
          <a:r>
            <a:rPr lang="en-GB"/>
            <a:t>Where in PAW?</a:t>
          </a:r>
        </a:p>
      </dgm:t>
    </dgm:pt>
    <dgm:pt modelId="{6BAB810B-C255-475E-B14E-014A0E3782B2}" type="parTrans" cxnId="{B5E5F6EA-0014-43B9-9696-3E397B7BC008}">
      <dgm:prSet/>
      <dgm:spPr/>
      <dgm:t>
        <a:bodyPr/>
        <a:lstStyle/>
        <a:p>
          <a:endParaRPr lang="en-GB"/>
        </a:p>
      </dgm:t>
    </dgm:pt>
    <dgm:pt modelId="{891A291A-5933-4929-8C14-56446A1DE0E1}" type="sibTrans" cxnId="{B5E5F6EA-0014-43B9-9696-3E397B7BC008}">
      <dgm:prSet/>
      <dgm:spPr/>
      <dgm:t>
        <a:bodyPr/>
        <a:lstStyle/>
        <a:p>
          <a:endParaRPr lang="en-GB"/>
        </a:p>
      </dgm:t>
    </dgm:pt>
    <dgm:pt modelId="{FCC2E915-9276-4E69-9C04-4D23EBF52213}">
      <dgm:prSet phldrT="[Text]"/>
      <dgm:spPr/>
      <dgm:t>
        <a:bodyPr/>
        <a:lstStyle/>
        <a:p>
          <a:r>
            <a:rPr lang="en-GB"/>
            <a:t>PAW +?</a:t>
          </a:r>
        </a:p>
      </dgm:t>
    </dgm:pt>
    <dgm:pt modelId="{0DFFC741-D670-4C60-94A7-C59D1BCE7C64}" type="parTrans" cxnId="{64A4E7C2-7CDD-4889-8341-33F097107C89}">
      <dgm:prSet/>
      <dgm:spPr/>
      <dgm:t>
        <a:bodyPr/>
        <a:lstStyle/>
        <a:p>
          <a:endParaRPr lang="en-GB"/>
        </a:p>
      </dgm:t>
    </dgm:pt>
    <dgm:pt modelId="{3F30D155-160E-4BBA-B000-A081380C4F32}" type="sibTrans" cxnId="{64A4E7C2-7CDD-4889-8341-33F097107C89}">
      <dgm:prSet/>
      <dgm:spPr/>
      <dgm:t>
        <a:bodyPr/>
        <a:lstStyle/>
        <a:p>
          <a:endParaRPr lang="en-GB"/>
        </a:p>
      </dgm:t>
    </dgm:pt>
    <dgm:pt modelId="{24FDCE73-CE5C-41A2-8521-50A776B888EE}">
      <dgm:prSet phldrT="[Text]"/>
      <dgm:spPr/>
      <dgm:t>
        <a:bodyPr/>
        <a:lstStyle/>
        <a:p>
          <a:r>
            <a:rPr lang="en-GB"/>
            <a:t>Fast Track?</a:t>
          </a:r>
        </a:p>
      </dgm:t>
    </dgm:pt>
    <dgm:pt modelId="{843291E5-D4EF-45D9-BD88-F9E34F297BE0}" type="parTrans" cxnId="{ED244116-4E69-494E-BC64-89A0A32B1BC3}">
      <dgm:prSet/>
      <dgm:spPr/>
      <dgm:t>
        <a:bodyPr/>
        <a:lstStyle/>
        <a:p>
          <a:endParaRPr lang="en-GB"/>
        </a:p>
      </dgm:t>
    </dgm:pt>
    <dgm:pt modelId="{1337A00B-EA19-4FF7-A503-9A1DC28A8FEB}" type="sibTrans" cxnId="{ED244116-4E69-494E-BC64-89A0A32B1BC3}">
      <dgm:prSet/>
      <dgm:spPr/>
      <dgm:t>
        <a:bodyPr/>
        <a:lstStyle/>
        <a:p>
          <a:endParaRPr lang="en-GB"/>
        </a:p>
      </dgm:t>
    </dgm:pt>
    <dgm:pt modelId="{187EE8EE-AA50-4BB3-8306-E87D43707890}">
      <dgm:prSet/>
      <dgm:spPr/>
      <dgm:t>
        <a:bodyPr/>
        <a:lstStyle/>
        <a:p>
          <a:r>
            <a:rPr lang="en-GB"/>
            <a:t>Adherence to offering windows?</a:t>
          </a:r>
        </a:p>
      </dgm:t>
    </dgm:pt>
    <dgm:pt modelId="{740F9D22-0755-4DB5-8CC9-26837BC5A5EC}" type="parTrans" cxnId="{40FF00DA-CC50-48AF-8AE7-6EA449EAD839}">
      <dgm:prSet/>
      <dgm:spPr/>
      <dgm:t>
        <a:bodyPr/>
        <a:lstStyle/>
        <a:p>
          <a:endParaRPr lang="en-GB"/>
        </a:p>
      </dgm:t>
    </dgm:pt>
    <dgm:pt modelId="{5255242D-82CE-4A61-9EB7-4A520D34A2A5}" type="sibTrans" cxnId="{40FF00DA-CC50-48AF-8AE7-6EA449EAD839}">
      <dgm:prSet/>
      <dgm:spPr/>
      <dgm:t>
        <a:bodyPr/>
        <a:lstStyle/>
        <a:p>
          <a:endParaRPr lang="en-GB"/>
        </a:p>
      </dgm:t>
    </dgm:pt>
    <dgm:pt modelId="{3315EB47-2D77-4815-831B-9FFEEDF4836F}">
      <dgm:prSet/>
      <dgm:spPr/>
      <dgm:t>
        <a:bodyPr/>
        <a:lstStyle/>
        <a:p>
          <a:r>
            <a:rPr lang="en-GB"/>
            <a:t>Logistics</a:t>
          </a:r>
        </a:p>
        <a:p>
          <a:r>
            <a:rPr lang="en-GB"/>
            <a:t>Flights vs road?</a:t>
          </a:r>
        </a:p>
      </dgm:t>
    </dgm:pt>
    <dgm:pt modelId="{E8B41AE1-6A18-42AD-B68E-6710D34C2613}" type="parTrans" cxnId="{5BB18051-A673-45BA-9242-1B27C1F056EC}">
      <dgm:prSet/>
      <dgm:spPr/>
      <dgm:t>
        <a:bodyPr/>
        <a:lstStyle/>
        <a:p>
          <a:endParaRPr lang="en-GB"/>
        </a:p>
      </dgm:t>
    </dgm:pt>
    <dgm:pt modelId="{3CD552DC-E5D5-4330-9D7F-51170BA5009E}" type="sibTrans" cxnId="{5BB18051-A673-45BA-9242-1B27C1F056EC}">
      <dgm:prSet/>
      <dgm:spPr/>
      <dgm:t>
        <a:bodyPr/>
        <a:lstStyle/>
        <a:p>
          <a:endParaRPr lang="en-GB"/>
        </a:p>
      </dgm:t>
    </dgm:pt>
    <dgm:pt modelId="{88B9066D-468F-4695-BE45-B1CA8D4A27C4}">
      <dgm:prSet/>
      <dgm:spPr/>
      <dgm:t>
        <a:bodyPr/>
        <a:lstStyle/>
        <a:p>
          <a:r>
            <a:rPr lang="en-GB"/>
            <a:t>Allocation of flights? </a:t>
          </a:r>
        </a:p>
      </dgm:t>
    </dgm:pt>
    <dgm:pt modelId="{795054E2-CFE5-4359-A9C5-ED740264085E}" type="parTrans" cxnId="{76ECE181-C607-40EE-A35B-D29B09888361}">
      <dgm:prSet/>
      <dgm:spPr/>
      <dgm:t>
        <a:bodyPr/>
        <a:lstStyle/>
        <a:p>
          <a:endParaRPr lang="en-GB"/>
        </a:p>
      </dgm:t>
    </dgm:pt>
    <dgm:pt modelId="{A5130B7E-3E3B-4509-AC0A-9638FA542354}" type="sibTrans" cxnId="{76ECE181-C607-40EE-A35B-D29B09888361}">
      <dgm:prSet/>
      <dgm:spPr/>
      <dgm:t>
        <a:bodyPr/>
        <a:lstStyle/>
        <a:p>
          <a:endParaRPr lang="en-GB"/>
        </a:p>
      </dgm:t>
    </dgm:pt>
    <dgm:pt modelId="{A878BE7A-8179-4DEF-805C-B23BEE572FDD}">
      <dgm:prSet/>
      <dgm:spPr/>
      <dgm:t>
        <a:bodyPr/>
        <a:lstStyle/>
        <a:p>
          <a:r>
            <a:rPr lang="en-GB"/>
            <a:t>Allocation of teams</a:t>
          </a:r>
        </a:p>
        <a:p>
          <a:r>
            <a:rPr lang="en-GB"/>
            <a:t>Clinical elements  </a:t>
          </a:r>
        </a:p>
      </dgm:t>
    </dgm:pt>
    <dgm:pt modelId="{B917B0DB-6DFD-4BB5-902F-F50767BD4F52}" type="parTrans" cxnId="{F51307AB-B3A8-479A-9189-D14DE15CAAA6}">
      <dgm:prSet/>
      <dgm:spPr/>
      <dgm:t>
        <a:bodyPr/>
        <a:lstStyle/>
        <a:p>
          <a:endParaRPr lang="en-GB"/>
        </a:p>
      </dgm:t>
    </dgm:pt>
    <dgm:pt modelId="{7F768F67-E967-4A84-AFF4-8728EC6A185D}" type="sibTrans" cxnId="{F51307AB-B3A8-479A-9189-D14DE15CAAA6}">
      <dgm:prSet/>
      <dgm:spPr/>
      <dgm:t>
        <a:bodyPr/>
        <a:lstStyle/>
        <a:p>
          <a:endParaRPr lang="en-GB"/>
        </a:p>
      </dgm:t>
    </dgm:pt>
    <dgm:pt modelId="{06066EF5-416A-40A6-96AA-5D727D77E789}">
      <dgm:prSet/>
      <dgm:spPr/>
      <dgm:t>
        <a:bodyPr/>
        <a:lstStyle/>
        <a:p>
          <a:r>
            <a:rPr lang="en-GB"/>
            <a:t>Use of limited resources and allocation to donors </a:t>
          </a:r>
        </a:p>
      </dgm:t>
    </dgm:pt>
    <dgm:pt modelId="{59ACF9F1-7DD3-4ADE-A122-AFFDEFC2E8B9}" type="parTrans" cxnId="{4B5B27A8-D96D-4B14-80A1-95E7E3847653}">
      <dgm:prSet/>
      <dgm:spPr/>
      <dgm:t>
        <a:bodyPr/>
        <a:lstStyle/>
        <a:p>
          <a:endParaRPr lang="en-GB"/>
        </a:p>
      </dgm:t>
    </dgm:pt>
    <dgm:pt modelId="{0A2E9ADC-4D8F-4A54-BFCC-D30D9BD0D0AC}" type="sibTrans" cxnId="{4B5B27A8-D96D-4B14-80A1-95E7E3847653}">
      <dgm:prSet/>
      <dgm:spPr/>
      <dgm:t>
        <a:bodyPr/>
        <a:lstStyle/>
        <a:p>
          <a:endParaRPr lang="en-GB"/>
        </a:p>
      </dgm:t>
    </dgm:pt>
    <dgm:pt modelId="{7B53E0C4-1449-443B-88D9-31E7A7BB81D5}">
      <dgm:prSet/>
      <dgm:spPr/>
      <dgm:t>
        <a:bodyPr/>
        <a:lstStyle/>
        <a:p>
          <a:r>
            <a:rPr lang="en-GB"/>
            <a:t>Priority pathway donors – is there capacity </a:t>
          </a:r>
        </a:p>
      </dgm:t>
    </dgm:pt>
    <dgm:pt modelId="{160607D7-B2C6-4B5F-A196-9F51F6433833}" type="parTrans" cxnId="{9799085F-065E-42CA-8F71-6AF27ECA12A2}">
      <dgm:prSet/>
      <dgm:spPr/>
      <dgm:t>
        <a:bodyPr/>
        <a:lstStyle/>
        <a:p>
          <a:endParaRPr lang="en-GB"/>
        </a:p>
      </dgm:t>
    </dgm:pt>
    <dgm:pt modelId="{287941A9-A3E1-4D2C-9433-EAFB97F272B7}" type="sibTrans" cxnId="{9799085F-065E-42CA-8F71-6AF27ECA12A2}">
      <dgm:prSet/>
      <dgm:spPr/>
      <dgm:t>
        <a:bodyPr/>
        <a:lstStyle/>
        <a:p>
          <a:endParaRPr lang="en-GB"/>
        </a:p>
      </dgm:t>
    </dgm:pt>
    <dgm:pt modelId="{4BB8CEF0-F10E-4689-B9A6-B17FA9179935}" type="pres">
      <dgm:prSet presAssocID="{FB75707F-B8B3-4207-A494-4A682058F919}" presName="cycle" presStyleCnt="0">
        <dgm:presLayoutVars>
          <dgm:chMax val="1"/>
          <dgm:dir/>
          <dgm:animLvl val="ctr"/>
          <dgm:resizeHandles val="exact"/>
        </dgm:presLayoutVars>
      </dgm:prSet>
      <dgm:spPr/>
    </dgm:pt>
    <dgm:pt modelId="{4267272A-316D-491D-8522-62221223FF5E}" type="pres">
      <dgm:prSet presAssocID="{495F8CA8-0C1A-4075-BA80-47BD9CB2E310}" presName="centerShape" presStyleLbl="node0" presStyleIdx="0" presStyleCnt="1"/>
      <dgm:spPr/>
    </dgm:pt>
    <dgm:pt modelId="{2F26ECA4-16B5-4E95-938F-A5BCCD040EC5}" type="pres">
      <dgm:prSet presAssocID="{3409F247-C455-46A5-89B6-939D2AAD6EFC}" presName="parTrans" presStyleLbl="bgSibTrans2D1" presStyleIdx="0" presStyleCnt="10"/>
      <dgm:spPr/>
    </dgm:pt>
    <dgm:pt modelId="{D4788317-6EAC-44B0-8E11-1891CA67D5AE}" type="pres">
      <dgm:prSet presAssocID="{17724AE5-BF00-40F7-A003-995978EA2B6C}" presName="node" presStyleLbl="node1" presStyleIdx="0" presStyleCnt="10">
        <dgm:presLayoutVars>
          <dgm:bulletEnabled val="1"/>
        </dgm:presLayoutVars>
      </dgm:prSet>
      <dgm:spPr/>
    </dgm:pt>
    <dgm:pt modelId="{1A218D69-3CE1-4D69-9385-EB408F4370AE}" type="pres">
      <dgm:prSet presAssocID="{160607D7-B2C6-4B5F-A196-9F51F6433833}" presName="parTrans" presStyleLbl="bgSibTrans2D1" presStyleIdx="1" presStyleCnt="10"/>
      <dgm:spPr/>
    </dgm:pt>
    <dgm:pt modelId="{DEECAAD2-60A7-47AB-BB58-3EA66C001BC6}" type="pres">
      <dgm:prSet presAssocID="{7B53E0C4-1449-443B-88D9-31E7A7BB81D5}" presName="node" presStyleLbl="node1" presStyleIdx="1" presStyleCnt="10">
        <dgm:presLayoutVars>
          <dgm:bulletEnabled val="1"/>
        </dgm:presLayoutVars>
      </dgm:prSet>
      <dgm:spPr/>
    </dgm:pt>
    <dgm:pt modelId="{103EFE06-60DC-414F-9DA5-BC2CE762C528}" type="pres">
      <dgm:prSet presAssocID="{6BAB810B-C255-475E-B14E-014A0E3782B2}" presName="parTrans" presStyleLbl="bgSibTrans2D1" presStyleIdx="2" presStyleCnt="10"/>
      <dgm:spPr/>
    </dgm:pt>
    <dgm:pt modelId="{467A4536-1FC4-4458-A68F-85E764E62F9C}" type="pres">
      <dgm:prSet presAssocID="{502EA687-55C9-4366-9360-A2828159D62E}" presName="node" presStyleLbl="node1" presStyleIdx="2" presStyleCnt="10">
        <dgm:presLayoutVars>
          <dgm:bulletEnabled val="1"/>
        </dgm:presLayoutVars>
      </dgm:prSet>
      <dgm:spPr/>
    </dgm:pt>
    <dgm:pt modelId="{CAA7E190-1C00-48B1-B55E-47F62687605C}" type="pres">
      <dgm:prSet presAssocID="{0DFFC741-D670-4C60-94A7-C59D1BCE7C64}" presName="parTrans" presStyleLbl="bgSibTrans2D1" presStyleIdx="3" presStyleCnt="10"/>
      <dgm:spPr/>
    </dgm:pt>
    <dgm:pt modelId="{6A4E12FC-13BB-4AB9-B113-BE895C0ECD60}" type="pres">
      <dgm:prSet presAssocID="{FCC2E915-9276-4E69-9C04-4D23EBF52213}" presName="node" presStyleLbl="node1" presStyleIdx="3" presStyleCnt="10">
        <dgm:presLayoutVars>
          <dgm:bulletEnabled val="1"/>
        </dgm:presLayoutVars>
      </dgm:prSet>
      <dgm:spPr/>
    </dgm:pt>
    <dgm:pt modelId="{408B8927-9C30-4D5B-8DF8-ECF42E17F8DC}" type="pres">
      <dgm:prSet presAssocID="{843291E5-D4EF-45D9-BD88-F9E34F297BE0}" presName="parTrans" presStyleLbl="bgSibTrans2D1" presStyleIdx="4" presStyleCnt="10"/>
      <dgm:spPr/>
    </dgm:pt>
    <dgm:pt modelId="{0639A689-9D03-46F5-8FF1-3866324EF855}" type="pres">
      <dgm:prSet presAssocID="{24FDCE73-CE5C-41A2-8521-50A776B888EE}" presName="node" presStyleLbl="node1" presStyleIdx="4" presStyleCnt="10">
        <dgm:presLayoutVars>
          <dgm:bulletEnabled val="1"/>
        </dgm:presLayoutVars>
      </dgm:prSet>
      <dgm:spPr/>
    </dgm:pt>
    <dgm:pt modelId="{AD4EF077-DEF4-4775-AFFD-6430869B6F8C}" type="pres">
      <dgm:prSet presAssocID="{740F9D22-0755-4DB5-8CC9-26837BC5A5EC}" presName="parTrans" presStyleLbl="bgSibTrans2D1" presStyleIdx="5" presStyleCnt="10"/>
      <dgm:spPr/>
    </dgm:pt>
    <dgm:pt modelId="{B402DF93-57AB-46FB-8E98-B19669F35E6E}" type="pres">
      <dgm:prSet presAssocID="{187EE8EE-AA50-4BB3-8306-E87D43707890}" presName="node" presStyleLbl="node1" presStyleIdx="5" presStyleCnt="10">
        <dgm:presLayoutVars>
          <dgm:bulletEnabled val="1"/>
        </dgm:presLayoutVars>
      </dgm:prSet>
      <dgm:spPr/>
    </dgm:pt>
    <dgm:pt modelId="{663B2164-6056-49D0-9194-A0F9E6F10BE4}" type="pres">
      <dgm:prSet presAssocID="{59ACF9F1-7DD3-4ADE-A122-AFFDEFC2E8B9}" presName="parTrans" presStyleLbl="bgSibTrans2D1" presStyleIdx="6" presStyleCnt="10"/>
      <dgm:spPr/>
    </dgm:pt>
    <dgm:pt modelId="{11267E70-4F13-49FD-BDB8-9F293B69E341}" type="pres">
      <dgm:prSet presAssocID="{06066EF5-416A-40A6-96AA-5D727D77E789}" presName="node" presStyleLbl="node1" presStyleIdx="6" presStyleCnt="10">
        <dgm:presLayoutVars>
          <dgm:bulletEnabled val="1"/>
        </dgm:presLayoutVars>
      </dgm:prSet>
      <dgm:spPr/>
    </dgm:pt>
    <dgm:pt modelId="{1F61382A-1BE0-4D85-A3FD-694E3572951F}" type="pres">
      <dgm:prSet presAssocID="{B917B0DB-6DFD-4BB5-902F-F50767BD4F52}" presName="parTrans" presStyleLbl="bgSibTrans2D1" presStyleIdx="7" presStyleCnt="10"/>
      <dgm:spPr/>
    </dgm:pt>
    <dgm:pt modelId="{F432B205-1C2B-4FD1-A57E-DF463BD34288}" type="pres">
      <dgm:prSet presAssocID="{A878BE7A-8179-4DEF-805C-B23BEE572FDD}" presName="node" presStyleLbl="node1" presStyleIdx="7" presStyleCnt="10">
        <dgm:presLayoutVars>
          <dgm:bulletEnabled val="1"/>
        </dgm:presLayoutVars>
      </dgm:prSet>
      <dgm:spPr/>
    </dgm:pt>
    <dgm:pt modelId="{F29D44B8-C223-4A5E-AD70-304EE8F62056}" type="pres">
      <dgm:prSet presAssocID="{E8B41AE1-6A18-42AD-B68E-6710D34C2613}" presName="parTrans" presStyleLbl="bgSibTrans2D1" presStyleIdx="8" presStyleCnt="10"/>
      <dgm:spPr/>
    </dgm:pt>
    <dgm:pt modelId="{40CB5FE1-5FC6-4771-8A45-A82D6293BA35}" type="pres">
      <dgm:prSet presAssocID="{3315EB47-2D77-4815-831B-9FFEEDF4836F}" presName="node" presStyleLbl="node1" presStyleIdx="8" presStyleCnt="10">
        <dgm:presLayoutVars>
          <dgm:bulletEnabled val="1"/>
        </dgm:presLayoutVars>
      </dgm:prSet>
      <dgm:spPr/>
    </dgm:pt>
    <dgm:pt modelId="{B7A0799E-DEDE-40BA-93A7-423AE8FD8E03}" type="pres">
      <dgm:prSet presAssocID="{795054E2-CFE5-4359-A9C5-ED740264085E}" presName="parTrans" presStyleLbl="bgSibTrans2D1" presStyleIdx="9" presStyleCnt="10"/>
      <dgm:spPr/>
    </dgm:pt>
    <dgm:pt modelId="{3693ABA6-E37E-4B41-A93C-860987978E98}" type="pres">
      <dgm:prSet presAssocID="{88B9066D-468F-4695-BE45-B1CA8D4A27C4}" presName="node" presStyleLbl="node1" presStyleIdx="9" presStyleCnt="10">
        <dgm:presLayoutVars>
          <dgm:bulletEnabled val="1"/>
        </dgm:presLayoutVars>
      </dgm:prSet>
      <dgm:spPr/>
    </dgm:pt>
  </dgm:ptLst>
  <dgm:cxnLst>
    <dgm:cxn modelId="{CDB5520D-1592-4887-8369-884B04A9C785}" type="presOf" srcId="{0DFFC741-D670-4C60-94A7-C59D1BCE7C64}" destId="{CAA7E190-1C00-48B1-B55E-47F62687605C}" srcOrd="0" destOrd="0" presId="urn:microsoft.com/office/officeart/2005/8/layout/radial4"/>
    <dgm:cxn modelId="{ED244116-4E69-494E-BC64-89A0A32B1BC3}" srcId="{495F8CA8-0C1A-4075-BA80-47BD9CB2E310}" destId="{24FDCE73-CE5C-41A2-8521-50A776B888EE}" srcOrd="4" destOrd="0" parTransId="{843291E5-D4EF-45D9-BD88-F9E34F297BE0}" sibTransId="{1337A00B-EA19-4FF7-A503-9A1DC28A8FEB}"/>
    <dgm:cxn modelId="{5896BF21-986C-4B9A-ACEF-9F6CF924B022}" type="presOf" srcId="{187EE8EE-AA50-4BB3-8306-E87D43707890}" destId="{B402DF93-57AB-46FB-8E98-B19669F35E6E}" srcOrd="0" destOrd="0" presId="urn:microsoft.com/office/officeart/2005/8/layout/radial4"/>
    <dgm:cxn modelId="{710AE327-FA82-49F6-AABC-FFAFCB6B0B8F}" type="presOf" srcId="{59ACF9F1-7DD3-4ADE-A122-AFFDEFC2E8B9}" destId="{663B2164-6056-49D0-9194-A0F9E6F10BE4}" srcOrd="0" destOrd="0" presId="urn:microsoft.com/office/officeart/2005/8/layout/radial4"/>
    <dgm:cxn modelId="{E9BCDF3A-053D-4686-8093-5F1954404597}" type="presOf" srcId="{843291E5-D4EF-45D9-BD88-F9E34F297BE0}" destId="{408B8927-9C30-4D5B-8DF8-ECF42E17F8DC}" srcOrd="0" destOrd="0" presId="urn:microsoft.com/office/officeart/2005/8/layout/radial4"/>
    <dgm:cxn modelId="{9799085F-065E-42CA-8F71-6AF27ECA12A2}" srcId="{495F8CA8-0C1A-4075-BA80-47BD9CB2E310}" destId="{7B53E0C4-1449-443B-88D9-31E7A7BB81D5}" srcOrd="1" destOrd="0" parTransId="{160607D7-B2C6-4B5F-A196-9F51F6433833}" sibTransId="{287941A9-A3E1-4D2C-9433-EAFB97F272B7}"/>
    <dgm:cxn modelId="{866CBB62-3C11-4704-BBDD-B4098D84244B}" type="presOf" srcId="{88B9066D-468F-4695-BE45-B1CA8D4A27C4}" destId="{3693ABA6-E37E-4B41-A93C-860987978E98}" srcOrd="0" destOrd="0" presId="urn:microsoft.com/office/officeart/2005/8/layout/radial4"/>
    <dgm:cxn modelId="{FAAAE249-EB1D-4DB5-AF6E-4DA29AB1A926}" type="presOf" srcId="{3315EB47-2D77-4815-831B-9FFEEDF4836F}" destId="{40CB5FE1-5FC6-4771-8A45-A82D6293BA35}" srcOrd="0" destOrd="0" presId="urn:microsoft.com/office/officeart/2005/8/layout/radial4"/>
    <dgm:cxn modelId="{BB2F1D4B-D827-4D6F-9893-21A9AD354136}" type="presOf" srcId="{495F8CA8-0C1A-4075-BA80-47BD9CB2E310}" destId="{4267272A-316D-491D-8522-62221223FF5E}" srcOrd="0" destOrd="0" presId="urn:microsoft.com/office/officeart/2005/8/layout/radial4"/>
    <dgm:cxn modelId="{5BB18051-A673-45BA-9242-1B27C1F056EC}" srcId="{495F8CA8-0C1A-4075-BA80-47BD9CB2E310}" destId="{3315EB47-2D77-4815-831B-9FFEEDF4836F}" srcOrd="8" destOrd="0" parTransId="{E8B41AE1-6A18-42AD-B68E-6710D34C2613}" sibTransId="{3CD552DC-E5D5-4330-9D7F-51170BA5009E}"/>
    <dgm:cxn modelId="{C81A7C53-63D2-4305-892A-C99C87A768B6}" type="presOf" srcId="{7B53E0C4-1449-443B-88D9-31E7A7BB81D5}" destId="{DEECAAD2-60A7-47AB-BB58-3EA66C001BC6}" srcOrd="0" destOrd="0" presId="urn:microsoft.com/office/officeart/2005/8/layout/radial4"/>
    <dgm:cxn modelId="{3A5EE57C-732F-420B-A8E1-628045F1CE19}" type="presOf" srcId="{E8B41AE1-6A18-42AD-B68E-6710D34C2613}" destId="{F29D44B8-C223-4A5E-AD70-304EE8F62056}" srcOrd="0" destOrd="0" presId="urn:microsoft.com/office/officeart/2005/8/layout/radial4"/>
    <dgm:cxn modelId="{76ECE181-C607-40EE-A35B-D29B09888361}" srcId="{495F8CA8-0C1A-4075-BA80-47BD9CB2E310}" destId="{88B9066D-468F-4695-BE45-B1CA8D4A27C4}" srcOrd="9" destOrd="0" parTransId="{795054E2-CFE5-4359-A9C5-ED740264085E}" sibTransId="{A5130B7E-3E3B-4509-AC0A-9638FA542354}"/>
    <dgm:cxn modelId="{75F02483-C1B9-4C6F-B6D8-76AE65BCF881}" srcId="{FB75707F-B8B3-4207-A494-4A682058F919}" destId="{495F8CA8-0C1A-4075-BA80-47BD9CB2E310}" srcOrd="0" destOrd="0" parTransId="{078327A7-9B37-4438-A2DB-621221CD1C3B}" sibTransId="{4234BCDA-9F35-4429-B621-34A2480C20BD}"/>
    <dgm:cxn modelId="{B597DC8E-F8EE-4506-BD0E-1CE529B6AA10}" type="presOf" srcId="{502EA687-55C9-4366-9360-A2828159D62E}" destId="{467A4536-1FC4-4458-A68F-85E764E62F9C}" srcOrd="0" destOrd="0" presId="urn:microsoft.com/office/officeart/2005/8/layout/radial4"/>
    <dgm:cxn modelId="{8C7A9D94-BDE5-440E-AE12-E059822DE87C}" type="presOf" srcId="{740F9D22-0755-4DB5-8CC9-26837BC5A5EC}" destId="{AD4EF077-DEF4-4775-AFFD-6430869B6F8C}" srcOrd="0" destOrd="0" presId="urn:microsoft.com/office/officeart/2005/8/layout/radial4"/>
    <dgm:cxn modelId="{B084A5A5-E2E4-4729-8718-24F4F3FB78DC}" type="presOf" srcId="{FB75707F-B8B3-4207-A494-4A682058F919}" destId="{4BB8CEF0-F10E-4689-B9A6-B17FA9179935}" srcOrd="0" destOrd="0" presId="urn:microsoft.com/office/officeart/2005/8/layout/radial4"/>
    <dgm:cxn modelId="{128B28A7-2473-4990-A2E4-9F58067DF9A3}" type="presOf" srcId="{6BAB810B-C255-475E-B14E-014A0E3782B2}" destId="{103EFE06-60DC-414F-9DA5-BC2CE762C528}" srcOrd="0" destOrd="0" presId="urn:microsoft.com/office/officeart/2005/8/layout/radial4"/>
    <dgm:cxn modelId="{4B5B27A8-D96D-4B14-80A1-95E7E3847653}" srcId="{495F8CA8-0C1A-4075-BA80-47BD9CB2E310}" destId="{06066EF5-416A-40A6-96AA-5D727D77E789}" srcOrd="6" destOrd="0" parTransId="{59ACF9F1-7DD3-4ADE-A122-AFFDEFC2E8B9}" sibTransId="{0A2E9ADC-4D8F-4A54-BFCC-D30D9BD0D0AC}"/>
    <dgm:cxn modelId="{F51307AB-B3A8-479A-9189-D14DE15CAAA6}" srcId="{495F8CA8-0C1A-4075-BA80-47BD9CB2E310}" destId="{A878BE7A-8179-4DEF-805C-B23BEE572FDD}" srcOrd="7" destOrd="0" parTransId="{B917B0DB-6DFD-4BB5-902F-F50767BD4F52}" sibTransId="{7F768F67-E967-4A84-AFF4-8728EC6A185D}"/>
    <dgm:cxn modelId="{9DA595B1-DD22-4809-A401-3EF2DA3D8644}" type="presOf" srcId="{A878BE7A-8179-4DEF-805C-B23BEE572FDD}" destId="{F432B205-1C2B-4FD1-A57E-DF463BD34288}" srcOrd="0" destOrd="0" presId="urn:microsoft.com/office/officeart/2005/8/layout/radial4"/>
    <dgm:cxn modelId="{C4DEF5B2-B8A2-42D2-80EE-2A10E60A0B3B}" type="presOf" srcId="{24FDCE73-CE5C-41A2-8521-50A776B888EE}" destId="{0639A689-9D03-46F5-8FF1-3866324EF855}" srcOrd="0" destOrd="0" presId="urn:microsoft.com/office/officeart/2005/8/layout/radial4"/>
    <dgm:cxn modelId="{BF2804B7-F030-43A1-B994-47BD6E969217}" type="presOf" srcId="{B917B0DB-6DFD-4BB5-902F-F50767BD4F52}" destId="{1F61382A-1BE0-4D85-A3FD-694E3572951F}" srcOrd="0" destOrd="0" presId="urn:microsoft.com/office/officeart/2005/8/layout/radial4"/>
    <dgm:cxn modelId="{9A6933B9-BB40-4AC8-A3F9-EF1871AAA94F}" type="presOf" srcId="{17724AE5-BF00-40F7-A003-995978EA2B6C}" destId="{D4788317-6EAC-44B0-8E11-1891CA67D5AE}" srcOrd="0" destOrd="0" presId="urn:microsoft.com/office/officeart/2005/8/layout/radial4"/>
    <dgm:cxn modelId="{64A4E7C2-7CDD-4889-8341-33F097107C89}" srcId="{495F8CA8-0C1A-4075-BA80-47BD9CB2E310}" destId="{FCC2E915-9276-4E69-9C04-4D23EBF52213}" srcOrd="3" destOrd="0" parTransId="{0DFFC741-D670-4C60-94A7-C59D1BCE7C64}" sibTransId="{3F30D155-160E-4BBA-B000-A081380C4F32}"/>
    <dgm:cxn modelId="{38F040CD-CAEE-4CE2-8C57-9A7B4C20B2EA}" type="presOf" srcId="{160607D7-B2C6-4B5F-A196-9F51F6433833}" destId="{1A218D69-3CE1-4D69-9385-EB408F4370AE}" srcOrd="0" destOrd="0" presId="urn:microsoft.com/office/officeart/2005/8/layout/radial4"/>
    <dgm:cxn modelId="{40FF00DA-CC50-48AF-8AE7-6EA449EAD839}" srcId="{495F8CA8-0C1A-4075-BA80-47BD9CB2E310}" destId="{187EE8EE-AA50-4BB3-8306-E87D43707890}" srcOrd="5" destOrd="0" parTransId="{740F9D22-0755-4DB5-8CC9-26837BC5A5EC}" sibTransId="{5255242D-82CE-4A61-9EB7-4A520D34A2A5}"/>
    <dgm:cxn modelId="{BC9473DA-BDC7-4262-A159-8D4FE74C256D}" type="presOf" srcId="{FCC2E915-9276-4E69-9C04-4D23EBF52213}" destId="{6A4E12FC-13BB-4AB9-B113-BE895C0ECD60}" srcOrd="0" destOrd="0" presId="urn:microsoft.com/office/officeart/2005/8/layout/radial4"/>
    <dgm:cxn modelId="{F968AEE2-14EA-46F4-BBEB-01157C0DCF34}" type="presOf" srcId="{795054E2-CFE5-4359-A9C5-ED740264085E}" destId="{B7A0799E-DEDE-40BA-93A7-423AE8FD8E03}" srcOrd="0" destOrd="0" presId="urn:microsoft.com/office/officeart/2005/8/layout/radial4"/>
    <dgm:cxn modelId="{E3F576E6-FA0A-4348-90B4-69A63EFF2412}" type="presOf" srcId="{3409F247-C455-46A5-89B6-939D2AAD6EFC}" destId="{2F26ECA4-16B5-4E95-938F-A5BCCD040EC5}" srcOrd="0" destOrd="0" presId="urn:microsoft.com/office/officeart/2005/8/layout/radial4"/>
    <dgm:cxn modelId="{6135A7E8-DD15-4274-ABC3-B4EDD06AEDCB}" srcId="{495F8CA8-0C1A-4075-BA80-47BD9CB2E310}" destId="{17724AE5-BF00-40F7-A003-995978EA2B6C}" srcOrd="0" destOrd="0" parTransId="{3409F247-C455-46A5-89B6-939D2AAD6EFC}" sibTransId="{535EBBF5-4F4B-47BB-8F38-8248CCAB2C95}"/>
    <dgm:cxn modelId="{B5E5F6EA-0014-43B9-9696-3E397B7BC008}" srcId="{495F8CA8-0C1A-4075-BA80-47BD9CB2E310}" destId="{502EA687-55C9-4366-9360-A2828159D62E}" srcOrd="2" destOrd="0" parTransId="{6BAB810B-C255-475E-B14E-014A0E3782B2}" sibTransId="{891A291A-5933-4929-8C14-56446A1DE0E1}"/>
    <dgm:cxn modelId="{38AE2EF9-BB59-4E0D-A02D-9C95695E8B5B}" type="presOf" srcId="{06066EF5-416A-40A6-96AA-5D727D77E789}" destId="{11267E70-4F13-49FD-BDB8-9F293B69E341}" srcOrd="0" destOrd="0" presId="urn:microsoft.com/office/officeart/2005/8/layout/radial4"/>
    <dgm:cxn modelId="{69B94D7E-7B45-4CBF-8811-B108743F41F6}" type="presParOf" srcId="{4BB8CEF0-F10E-4689-B9A6-B17FA9179935}" destId="{4267272A-316D-491D-8522-62221223FF5E}" srcOrd="0" destOrd="0" presId="urn:microsoft.com/office/officeart/2005/8/layout/radial4"/>
    <dgm:cxn modelId="{BA51C8CB-4BDB-47A2-BF3F-446C227A0E4B}" type="presParOf" srcId="{4BB8CEF0-F10E-4689-B9A6-B17FA9179935}" destId="{2F26ECA4-16B5-4E95-938F-A5BCCD040EC5}" srcOrd="1" destOrd="0" presId="urn:microsoft.com/office/officeart/2005/8/layout/radial4"/>
    <dgm:cxn modelId="{AA861109-3C45-467C-B916-9CD4179A9420}" type="presParOf" srcId="{4BB8CEF0-F10E-4689-B9A6-B17FA9179935}" destId="{D4788317-6EAC-44B0-8E11-1891CA67D5AE}" srcOrd="2" destOrd="0" presId="urn:microsoft.com/office/officeart/2005/8/layout/radial4"/>
    <dgm:cxn modelId="{18494549-1623-4975-80BD-C2E8AB2BF53E}" type="presParOf" srcId="{4BB8CEF0-F10E-4689-B9A6-B17FA9179935}" destId="{1A218D69-3CE1-4D69-9385-EB408F4370AE}" srcOrd="3" destOrd="0" presId="urn:microsoft.com/office/officeart/2005/8/layout/radial4"/>
    <dgm:cxn modelId="{26F658D4-F9CC-4849-8BE8-3C03FBB1F300}" type="presParOf" srcId="{4BB8CEF0-F10E-4689-B9A6-B17FA9179935}" destId="{DEECAAD2-60A7-47AB-BB58-3EA66C001BC6}" srcOrd="4" destOrd="0" presId="urn:microsoft.com/office/officeart/2005/8/layout/radial4"/>
    <dgm:cxn modelId="{9BC94BC1-30AF-40A8-8FFE-8BF2F369A233}" type="presParOf" srcId="{4BB8CEF0-F10E-4689-B9A6-B17FA9179935}" destId="{103EFE06-60DC-414F-9DA5-BC2CE762C528}" srcOrd="5" destOrd="0" presId="urn:microsoft.com/office/officeart/2005/8/layout/radial4"/>
    <dgm:cxn modelId="{C1D2C7E1-413A-47F0-BC0C-7BF678B7B819}" type="presParOf" srcId="{4BB8CEF0-F10E-4689-B9A6-B17FA9179935}" destId="{467A4536-1FC4-4458-A68F-85E764E62F9C}" srcOrd="6" destOrd="0" presId="urn:microsoft.com/office/officeart/2005/8/layout/radial4"/>
    <dgm:cxn modelId="{C64590B2-7CF3-4029-8E7B-36C944B2D28C}" type="presParOf" srcId="{4BB8CEF0-F10E-4689-B9A6-B17FA9179935}" destId="{CAA7E190-1C00-48B1-B55E-47F62687605C}" srcOrd="7" destOrd="0" presId="urn:microsoft.com/office/officeart/2005/8/layout/radial4"/>
    <dgm:cxn modelId="{FDD9BF18-B059-43DF-B995-5474E53ABC5E}" type="presParOf" srcId="{4BB8CEF0-F10E-4689-B9A6-B17FA9179935}" destId="{6A4E12FC-13BB-4AB9-B113-BE895C0ECD60}" srcOrd="8" destOrd="0" presId="urn:microsoft.com/office/officeart/2005/8/layout/radial4"/>
    <dgm:cxn modelId="{AFCD16DA-7FA9-4A5A-AB97-C2CD05005E49}" type="presParOf" srcId="{4BB8CEF0-F10E-4689-B9A6-B17FA9179935}" destId="{408B8927-9C30-4D5B-8DF8-ECF42E17F8DC}" srcOrd="9" destOrd="0" presId="urn:microsoft.com/office/officeart/2005/8/layout/radial4"/>
    <dgm:cxn modelId="{634BE3F7-35A2-4478-9015-61EAF1A61021}" type="presParOf" srcId="{4BB8CEF0-F10E-4689-B9A6-B17FA9179935}" destId="{0639A689-9D03-46F5-8FF1-3866324EF855}" srcOrd="10" destOrd="0" presId="urn:microsoft.com/office/officeart/2005/8/layout/radial4"/>
    <dgm:cxn modelId="{C90EB1E5-DFEE-4510-BF06-0751881F1628}" type="presParOf" srcId="{4BB8CEF0-F10E-4689-B9A6-B17FA9179935}" destId="{AD4EF077-DEF4-4775-AFFD-6430869B6F8C}" srcOrd="11" destOrd="0" presId="urn:microsoft.com/office/officeart/2005/8/layout/radial4"/>
    <dgm:cxn modelId="{1E53B9F2-352C-4D68-B1EC-B3B9BEF77089}" type="presParOf" srcId="{4BB8CEF0-F10E-4689-B9A6-B17FA9179935}" destId="{B402DF93-57AB-46FB-8E98-B19669F35E6E}" srcOrd="12" destOrd="0" presId="urn:microsoft.com/office/officeart/2005/8/layout/radial4"/>
    <dgm:cxn modelId="{0F4EC414-3A15-47E7-825C-BE4B3BB3FCF1}" type="presParOf" srcId="{4BB8CEF0-F10E-4689-B9A6-B17FA9179935}" destId="{663B2164-6056-49D0-9194-A0F9E6F10BE4}" srcOrd="13" destOrd="0" presId="urn:microsoft.com/office/officeart/2005/8/layout/radial4"/>
    <dgm:cxn modelId="{16C4D986-9A2A-4DA3-B6E9-650D3B8BF0F0}" type="presParOf" srcId="{4BB8CEF0-F10E-4689-B9A6-B17FA9179935}" destId="{11267E70-4F13-49FD-BDB8-9F293B69E341}" srcOrd="14" destOrd="0" presId="urn:microsoft.com/office/officeart/2005/8/layout/radial4"/>
    <dgm:cxn modelId="{74B07FF6-3D07-4409-889F-A5AAB25668CA}" type="presParOf" srcId="{4BB8CEF0-F10E-4689-B9A6-B17FA9179935}" destId="{1F61382A-1BE0-4D85-A3FD-694E3572951F}" srcOrd="15" destOrd="0" presId="urn:microsoft.com/office/officeart/2005/8/layout/radial4"/>
    <dgm:cxn modelId="{E9D194AD-7392-4359-9600-7AD851EAB2AE}" type="presParOf" srcId="{4BB8CEF0-F10E-4689-B9A6-B17FA9179935}" destId="{F432B205-1C2B-4FD1-A57E-DF463BD34288}" srcOrd="16" destOrd="0" presId="urn:microsoft.com/office/officeart/2005/8/layout/radial4"/>
    <dgm:cxn modelId="{FB402DD6-8163-4C27-AD5B-6157A9897901}" type="presParOf" srcId="{4BB8CEF0-F10E-4689-B9A6-B17FA9179935}" destId="{F29D44B8-C223-4A5E-AD70-304EE8F62056}" srcOrd="17" destOrd="0" presId="urn:microsoft.com/office/officeart/2005/8/layout/radial4"/>
    <dgm:cxn modelId="{DF6ED5C9-B756-4FBD-8D7D-A97FAB835B03}" type="presParOf" srcId="{4BB8CEF0-F10E-4689-B9A6-B17FA9179935}" destId="{40CB5FE1-5FC6-4771-8A45-A82D6293BA35}" srcOrd="18" destOrd="0" presId="urn:microsoft.com/office/officeart/2005/8/layout/radial4"/>
    <dgm:cxn modelId="{470347AF-AB72-4556-A3AE-C91705E181BB}" type="presParOf" srcId="{4BB8CEF0-F10E-4689-B9A6-B17FA9179935}" destId="{B7A0799E-DEDE-40BA-93A7-423AE8FD8E03}" srcOrd="19" destOrd="0" presId="urn:microsoft.com/office/officeart/2005/8/layout/radial4"/>
    <dgm:cxn modelId="{58D806BF-7455-4135-A399-7386D84CCFFD}" type="presParOf" srcId="{4BB8CEF0-F10E-4689-B9A6-B17FA9179935}" destId="{3693ABA6-E37E-4B41-A93C-860987978E98}" srcOrd="2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DF30E57-ACD9-4C2E-B8D0-32A890FDC40B}"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75F3A77A-395C-4296-A5F0-5616A055C6DF}">
      <dgm:prSet/>
      <dgm:spPr/>
      <dgm:t>
        <a:bodyPr/>
        <a:lstStyle/>
        <a:p>
          <a:r>
            <a:rPr lang="en-GB" b="1"/>
            <a:t>Option 1: Sequential Offering</a:t>
          </a:r>
          <a:endParaRPr lang="en-US"/>
        </a:p>
      </dgm:t>
    </dgm:pt>
    <dgm:pt modelId="{159C7104-9C5F-4F72-B0EA-DA0C4AB644D5}" type="parTrans" cxnId="{6CB26401-5473-46F9-990A-921AC206AD81}">
      <dgm:prSet/>
      <dgm:spPr/>
      <dgm:t>
        <a:bodyPr/>
        <a:lstStyle/>
        <a:p>
          <a:endParaRPr lang="en-US"/>
        </a:p>
      </dgm:t>
    </dgm:pt>
    <dgm:pt modelId="{D485ED6B-DF43-423D-9C78-4FB74246B043}" type="sibTrans" cxnId="{6CB26401-5473-46F9-990A-921AC206AD81}">
      <dgm:prSet/>
      <dgm:spPr/>
      <dgm:t>
        <a:bodyPr/>
        <a:lstStyle/>
        <a:p>
          <a:endParaRPr lang="en-US"/>
        </a:p>
      </dgm:t>
    </dgm:pt>
    <dgm:pt modelId="{F54F2AA1-F798-4053-AD7A-24A7797B2199}">
      <dgm:prSet custT="1"/>
      <dgm:spPr/>
      <dgm:t>
        <a:bodyPr/>
        <a:lstStyle/>
        <a:p>
          <a:r>
            <a:rPr lang="en-GB" sz="1600"/>
            <a:t>Pros: Maintains individual focus on each recipient centre, minimising overlap.</a:t>
          </a:r>
          <a:endParaRPr lang="en-US" sz="1600"/>
        </a:p>
      </dgm:t>
    </dgm:pt>
    <dgm:pt modelId="{9C0A8517-4B9E-4CE2-83EE-5CD883406C9F}" type="parTrans" cxnId="{695F37A2-A2FF-4FE1-A6EC-3859A63D9B79}">
      <dgm:prSet/>
      <dgm:spPr/>
      <dgm:t>
        <a:bodyPr/>
        <a:lstStyle/>
        <a:p>
          <a:endParaRPr lang="en-US"/>
        </a:p>
      </dgm:t>
    </dgm:pt>
    <dgm:pt modelId="{EB01A1C5-AEEC-421D-A738-440A1411B880}" type="sibTrans" cxnId="{695F37A2-A2FF-4FE1-A6EC-3859A63D9B79}">
      <dgm:prSet/>
      <dgm:spPr/>
      <dgm:t>
        <a:bodyPr/>
        <a:lstStyle/>
        <a:p>
          <a:endParaRPr lang="en-US"/>
        </a:p>
      </dgm:t>
    </dgm:pt>
    <dgm:pt modelId="{952FB46B-23F0-4C89-842F-64B0D052330D}">
      <dgm:prSet custT="1"/>
      <dgm:spPr/>
      <dgm:t>
        <a:bodyPr/>
        <a:lstStyle/>
        <a:p>
          <a:r>
            <a:rPr lang="en-GB" sz="1600"/>
            <a:t>Cons: Lengthy process often leading to delays in organ acceptance, impacting retrieval timelines.</a:t>
          </a:r>
          <a:endParaRPr lang="en-US" sz="1600"/>
        </a:p>
      </dgm:t>
    </dgm:pt>
    <dgm:pt modelId="{7CE390C9-8CDA-469F-89CC-9F7280CDC628}" type="parTrans" cxnId="{446BA7B4-C196-4EC0-857D-F35BE8B45D93}">
      <dgm:prSet/>
      <dgm:spPr/>
      <dgm:t>
        <a:bodyPr/>
        <a:lstStyle/>
        <a:p>
          <a:endParaRPr lang="en-US"/>
        </a:p>
      </dgm:t>
    </dgm:pt>
    <dgm:pt modelId="{FD419C1A-6B89-4C2D-A807-378C2EBD2EB1}" type="sibTrans" cxnId="{446BA7B4-C196-4EC0-857D-F35BE8B45D93}">
      <dgm:prSet/>
      <dgm:spPr/>
      <dgm:t>
        <a:bodyPr/>
        <a:lstStyle/>
        <a:p>
          <a:endParaRPr lang="en-US"/>
        </a:p>
      </dgm:t>
    </dgm:pt>
    <dgm:pt modelId="{E84CE4B7-239B-4ADA-968D-8995D7519E81}">
      <dgm:prSet/>
      <dgm:spPr/>
      <dgm:t>
        <a:bodyPr/>
        <a:lstStyle/>
        <a:p>
          <a:r>
            <a:rPr lang="en-GB" b="1"/>
            <a:t>Option 2: Simultaneous Offering of all organs (considered and discounted)</a:t>
          </a:r>
          <a:endParaRPr lang="en-US"/>
        </a:p>
      </dgm:t>
    </dgm:pt>
    <dgm:pt modelId="{BA78BD87-56A2-42F1-A142-4CDBC807263C}" type="parTrans" cxnId="{EDFBE982-B7EB-4E10-8FC1-D205340D0D1A}">
      <dgm:prSet/>
      <dgm:spPr/>
      <dgm:t>
        <a:bodyPr/>
        <a:lstStyle/>
        <a:p>
          <a:endParaRPr lang="en-US"/>
        </a:p>
      </dgm:t>
    </dgm:pt>
    <dgm:pt modelId="{02DD7FEA-BE35-4148-859A-A54FB4951109}" type="sibTrans" cxnId="{EDFBE982-B7EB-4E10-8FC1-D205340D0D1A}">
      <dgm:prSet/>
      <dgm:spPr/>
      <dgm:t>
        <a:bodyPr/>
        <a:lstStyle/>
        <a:p>
          <a:endParaRPr lang="en-US"/>
        </a:p>
      </dgm:t>
    </dgm:pt>
    <dgm:pt modelId="{9E490D6F-9660-47BB-BEB3-A639A0515129}">
      <dgm:prSet custT="1"/>
      <dgm:spPr/>
      <dgm:t>
        <a:bodyPr/>
        <a:lstStyle/>
        <a:p>
          <a:r>
            <a:rPr lang="en-GB" sz="1600"/>
            <a:t>Pros: Reduces offering times, enabling quicker decision-making and supporting timely retrieval.</a:t>
          </a:r>
          <a:endParaRPr lang="en-US" sz="1600"/>
        </a:p>
      </dgm:t>
    </dgm:pt>
    <dgm:pt modelId="{A8796426-6B9D-44E1-94FB-AF49ADDB3D10}" type="parTrans" cxnId="{C0A2506B-1794-49B3-9241-7571B5EF23C0}">
      <dgm:prSet/>
      <dgm:spPr/>
      <dgm:t>
        <a:bodyPr/>
        <a:lstStyle/>
        <a:p>
          <a:endParaRPr lang="en-US"/>
        </a:p>
      </dgm:t>
    </dgm:pt>
    <dgm:pt modelId="{BB618137-3A1E-47E6-AA8E-68964282590F}" type="sibTrans" cxnId="{C0A2506B-1794-49B3-9241-7571B5EF23C0}">
      <dgm:prSet/>
      <dgm:spPr/>
      <dgm:t>
        <a:bodyPr/>
        <a:lstStyle/>
        <a:p>
          <a:endParaRPr lang="en-US"/>
        </a:p>
      </dgm:t>
    </dgm:pt>
    <dgm:pt modelId="{F420BAEF-188D-4E98-9D77-5EE11F56397E}">
      <dgm:prSet custT="1"/>
      <dgm:spPr/>
      <dgm:t>
        <a:bodyPr/>
        <a:lstStyle/>
        <a:p>
          <a:r>
            <a:rPr lang="en-GB" sz="1600"/>
            <a:t>Cons: unmanageable levels of hub support required if all organ types are offered simultaneously; needs immediate IT support to implement.</a:t>
          </a:r>
          <a:endParaRPr lang="en-US" sz="1600"/>
        </a:p>
      </dgm:t>
    </dgm:pt>
    <dgm:pt modelId="{A4B65DCB-8EB4-4A4F-ABA9-0D4C58A26BA0}" type="parTrans" cxnId="{FF4D0076-921B-4195-9EA8-F0EC51FDB300}">
      <dgm:prSet/>
      <dgm:spPr/>
      <dgm:t>
        <a:bodyPr/>
        <a:lstStyle/>
        <a:p>
          <a:endParaRPr lang="en-US"/>
        </a:p>
      </dgm:t>
    </dgm:pt>
    <dgm:pt modelId="{83A63BD7-7FC7-429D-82C4-F8D5A7C714B9}" type="sibTrans" cxnId="{FF4D0076-921B-4195-9EA8-F0EC51FDB300}">
      <dgm:prSet/>
      <dgm:spPr/>
      <dgm:t>
        <a:bodyPr/>
        <a:lstStyle/>
        <a:p>
          <a:endParaRPr lang="en-US"/>
        </a:p>
      </dgm:t>
    </dgm:pt>
    <dgm:pt modelId="{AF2AA3EE-4BB0-46D5-89B0-AD2F5F5000FF}">
      <dgm:prSet/>
      <dgm:spPr/>
      <dgm:t>
        <a:bodyPr/>
        <a:lstStyle/>
        <a:p>
          <a:r>
            <a:rPr lang="en-GB" b="1"/>
            <a:t>Option 3: Simultaneous Offering by organ type with capability for accelerated pathway. (Selected Option)</a:t>
          </a:r>
          <a:endParaRPr lang="en-US"/>
        </a:p>
      </dgm:t>
    </dgm:pt>
    <dgm:pt modelId="{355EAB5C-959B-4C35-8CA1-F770FA008F1D}" type="parTrans" cxnId="{57861762-C7DA-4AC5-9112-55168F37DBAE}">
      <dgm:prSet/>
      <dgm:spPr/>
      <dgm:t>
        <a:bodyPr/>
        <a:lstStyle/>
        <a:p>
          <a:endParaRPr lang="en-US"/>
        </a:p>
      </dgm:t>
    </dgm:pt>
    <dgm:pt modelId="{73770133-1049-4AEE-AA1F-C3F933164B45}" type="sibTrans" cxnId="{57861762-C7DA-4AC5-9112-55168F37DBAE}">
      <dgm:prSet/>
      <dgm:spPr/>
      <dgm:t>
        <a:bodyPr/>
        <a:lstStyle/>
        <a:p>
          <a:endParaRPr lang="en-US"/>
        </a:p>
      </dgm:t>
    </dgm:pt>
    <dgm:pt modelId="{385A318E-97C6-43DE-B8F2-2B678E2348DC}">
      <dgm:prSet custT="1"/>
      <dgm:spPr/>
      <dgm:t>
        <a:bodyPr/>
        <a:lstStyle/>
        <a:p>
          <a:r>
            <a:rPr lang="en-GB" sz="1600"/>
            <a:t>Pros: Reduces offering times compared to sequential offering, enabling quicker decision-making and supporting timely retrieval.</a:t>
          </a:r>
          <a:endParaRPr lang="en-US" sz="1600"/>
        </a:p>
      </dgm:t>
    </dgm:pt>
    <dgm:pt modelId="{7B8224A2-B1D9-4E5F-8EC9-509E3D924F0B}" type="parTrans" cxnId="{D6B38C06-D0FF-4FFA-8B20-7B97094C716F}">
      <dgm:prSet/>
      <dgm:spPr/>
      <dgm:t>
        <a:bodyPr/>
        <a:lstStyle/>
        <a:p>
          <a:endParaRPr lang="en-US"/>
        </a:p>
      </dgm:t>
    </dgm:pt>
    <dgm:pt modelId="{930D795C-975C-46C6-B8EF-B02A02173498}" type="sibTrans" cxnId="{D6B38C06-D0FF-4FFA-8B20-7B97094C716F}">
      <dgm:prSet/>
      <dgm:spPr/>
      <dgm:t>
        <a:bodyPr/>
        <a:lstStyle/>
        <a:p>
          <a:endParaRPr lang="en-US"/>
        </a:p>
      </dgm:t>
    </dgm:pt>
    <dgm:pt modelId="{BBCD499B-7FDB-4799-BD88-91156B5BDC95}">
      <dgm:prSet custT="1"/>
      <dgm:spPr/>
      <dgm:t>
        <a:bodyPr/>
        <a:lstStyle/>
        <a:p>
          <a:r>
            <a:rPr lang="en-GB" sz="1600"/>
            <a:t>Enables accelerated pathway</a:t>
          </a:r>
          <a:endParaRPr lang="en-US" sz="1600"/>
        </a:p>
      </dgm:t>
    </dgm:pt>
    <dgm:pt modelId="{8AB2572E-BFC9-4F20-A8B9-3837D8AA17D0}" type="parTrans" cxnId="{AFBB702B-D235-430A-A11A-CE79588C8B4E}">
      <dgm:prSet/>
      <dgm:spPr/>
      <dgm:t>
        <a:bodyPr/>
        <a:lstStyle/>
        <a:p>
          <a:endParaRPr lang="en-US"/>
        </a:p>
      </dgm:t>
    </dgm:pt>
    <dgm:pt modelId="{6B06240E-C7DE-4554-BC6A-3562BDED6860}" type="sibTrans" cxnId="{AFBB702B-D235-430A-A11A-CE79588C8B4E}">
      <dgm:prSet/>
      <dgm:spPr/>
      <dgm:t>
        <a:bodyPr/>
        <a:lstStyle/>
        <a:p>
          <a:endParaRPr lang="en-US"/>
        </a:p>
      </dgm:t>
    </dgm:pt>
    <dgm:pt modelId="{4D8BEF03-C89B-4F85-9847-9FE9BDE61586}">
      <dgm:prSet custT="1"/>
      <dgm:spPr/>
      <dgm:t>
        <a:bodyPr/>
        <a:lstStyle/>
        <a:p>
          <a:r>
            <a:rPr lang="en-GB" sz="1600"/>
            <a:t>Cons: Potential increased administrative workload for the Hub, but less so than option 2</a:t>
          </a:r>
          <a:endParaRPr lang="en-US" sz="1600"/>
        </a:p>
      </dgm:t>
    </dgm:pt>
    <dgm:pt modelId="{06400527-6284-4F42-B1F2-A3F60C6D291B}" type="parTrans" cxnId="{3F6AACA4-99F4-439B-B353-90B99497A2E4}">
      <dgm:prSet/>
      <dgm:spPr/>
      <dgm:t>
        <a:bodyPr/>
        <a:lstStyle/>
        <a:p>
          <a:endParaRPr lang="en-US"/>
        </a:p>
      </dgm:t>
    </dgm:pt>
    <dgm:pt modelId="{65E6D68F-D639-48C9-848B-ACA8DCBD2671}" type="sibTrans" cxnId="{3F6AACA4-99F4-439B-B353-90B99497A2E4}">
      <dgm:prSet/>
      <dgm:spPr/>
      <dgm:t>
        <a:bodyPr/>
        <a:lstStyle/>
        <a:p>
          <a:endParaRPr lang="en-US"/>
        </a:p>
      </dgm:t>
    </dgm:pt>
    <dgm:pt modelId="{3EF0B2F6-3606-4635-BF40-7FC816CB47C7}" type="pres">
      <dgm:prSet presAssocID="{EDF30E57-ACD9-4C2E-B8D0-32A890FDC40B}" presName="Name0" presStyleCnt="0">
        <dgm:presLayoutVars>
          <dgm:dir/>
          <dgm:animLvl val="lvl"/>
          <dgm:resizeHandles val="exact"/>
        </dgm:presLayoutVars>
      </dgm:prSet>
      <dgm:spPr/>
    </dgm:pt>
    <dgm:pt modelId="{28AECFDA-7148-4269-BB2F-ED39EAF611EB}" type="pres">
      <dgm:prSet presAssocID="{75F3A77A-395C-4296-A5F0-5616A055C6DF}" presName="linNode" presStyleCnt="0"/>
      <dgm:spPr/>
    </dgm:pt>
    <dgm:pt modelId="{C1F54F14-A241-44A1-A68B-53C9B2168A48}" type="pres">
      <dgm:prSet presAssocID="{75F3A77A-395C-4296-A5F0-5616A055C6DF}" presName="parentText" presStyleLbl="node1" presStyleIdx="0" presStyleCnt="3">
        <dgm:presLayoutVars>
          <dgm:chMax val="1"/>
          <dgm:bulletEnabled val="1"/>
        </dgm:presLayoutVars>
      </dgm:prSet>
      <dgm:spPr/>
    </dgm:pt>
    <dgm:pt modelId="{EA247F65-76BC-499A-B080-2EDA5DF3303A}" type="pres">
      <dgm:prSet presAssocID="{75F3A77A-395C-4296-A5F0-5616A055C6DF}" presName="descendantText" presStyleLbl="alignAccFollowNode1" presStyleIdx="0" presStyleCnt="3">
        <dgm:presLayoutVars>
          <dgm:bulletEnabled val="1"/>
        </dgm:presLayoutVars>
      </dgm:prSet>
      <dgm:spPr/>
    </dgm:pt>
    <dgm:pt modelId="{FBDCB14E-314B-49E9-87BE-D4DDAB8EB090}" type="pres">
      <dgm:prSet presAssocID="{D485ED6B-DF43-423D-9C78-4FB74246B043}" presName="sp" presStyleCnt="0"/>
      <dgm:spPr/>
    </dgm:pt>
    <dgm:pt modelId="{4810C3A5-58B7-4F9B-A09B-76D83462977D}" type="pres">
      <dgm:prSet presAssocID="{E84CE4B7-239B-4ADA-968D-8995D7519E81}" presName="linNode" presStyleCnt="0"/>
      <dgm:spPr/>
    </dgm:pt>
    <dgm:pt modelId="{6E014F6C-9C11-425E-9D2A-0400F9E026AB}" type="pres">
      <dgm:prSet presAssocID="{E84CE4B7-239B-4ADA-968D-8995D7519E81}" presName="parentText" presStyleLbl="node1" presStyleIdx="1" presStyleCnt="3">
        <dgm:presLayoutVars>
          <dgm:chMax val="1"/>
          <dgm:bulletEnabled val="1"/>
        </dgm:presLayoutVars>
      </dgm:prSet>
      <dgm:spPr/>
    </dgm:pt>
    <dgm:pt modelId="{A321933A-3E19-4571-B8D3-152A7A32CBF5}" type="pres">
      <dgm:prSet presAssocID="{E84CE4B7-239B-4ADA-968D-8995D7519E81}" presName="descendantText" presStyleLbl="alignAccFollowNode1" presStyleIdx="1" presStyleCnt="3">
        <dgm:presLayoutVars>
          <dgm:bulletEnabled val="1"/>
        </dgm:presLayoutVars>
      </dgm:prSet>
      <dgm:spPr/>
    </dgm:pt>
    <dgm:pt modelId="{950F5929-3730-436C-BBB5-C8FC46B194EB}" type="pres">
      <dgm:prSet presAssocID="{02DD7FEA-BE35-4148-859A-A54FB4951109}" presName="sp" presStyleCnt="0"/>
      <dgm:spPr/>
    </dgm:pt>
    <dgm:pt modelId="{555A51A6-DE5F-43B1-8EC7-36A249D851F6}" type="pres">
      <dgm:prSet presAssocID="{AF2AA3EE-4BB0-46D5-89B0-AD2F5F5000FF}" presName="linNode" presStyleCnt="0"/>
      <dgm:spPr/>
    </dgm:pt>
    <dgm:pt modelId="{F6371D6E-D989-433C-B829-D72E4AC946D7}" type="pres">
      <dgm:prSet presAssocID="{AF2AA3EE-4BB0-46D5-89B0-AD2F5F5000FF}" presName="parentText" presStyleLbl="node1" presStyleIdx="2" presStyleCnt="3">
        <dgm:presLayoutVars>
          <dgm:chMax val="1"/>
          <dgm:bulletEnabled val="1"/>
        </dgm:presLayoutVars>
      </dgm:prSet>
      <dgm:spPr/>
    </dgm:pt>
    <dgm:pt modelId="{D09E3281-4C48-4635-9FA0-6F45CCEDD092}" type="pres">
      <dgm:prSet presAssocID="{AF2AA3EE-4BB0-46D5-89B0-AD2F5F5000FF}" presName="descendantText" presStyleLbl="alignAccFollowNode1" presStyleIdx="2" presStyleCnt="3">
        <dgm:presLayoutVars>
          <dgm:bulletEnabled val="1"/>
        </dgm:presLayoutVars>
      </dgm:prSet>
      <dgm:spPr/>
    </dgm:pt>
  </dgm:ptLst>
  <dgm:cxnLst>
    <dgm:cxn modelId="{6CB26401-5473-46F9-990A-921AC206AD81}" srcId="{EDF30E57-ACD9-4C2E-B8D0-32A890FDC40B}" destId="{75F3A77A-395C-4296-A5F0-5616A055C6DF}" srcOrd="0" destOrd="0" parTransId="{159C7104-9C5F-4F72-B0EA-DA0C4AB644D5}" sibTransId="{D485ED6B-DF43-423D-9C78-4FB74246B043}"/>
    <dgm:cxn modelId="{D6B38C06-D0FF-4FFA-8B20-7B97094C716F}" srcId="{AF2AA3EE-4BB0-46D5-89B0-AD2F5F5000FF}" destId="{385A318E-97C6-43DE-B8F2-2B678E2348DC}" srcOrd="0" destOrd="0" parTransId="{7B8224A2-B1D9-4E5F-8EC9-509E3D924F0B}" sibTransId="{930D795C-975C-46C6-B8EF-B02A02173498}"/>
    <dgm:cxn modelId="{4C5D1D12-593C-4F5D-89D3-901C2C23E423}" type="presOf" srcId="{F54F2AA1-F798-4053-AD7A-24A7797B2199}" destId="{EA247F65-76BC-499A-B080-2EDA5DF3303A}" srcOrd="0" destOrd="0" presId="urn:microsoft.com/office/officeart/2005/8/layout/vList5"/>
    <dgm:cxn modelId="{AFBB702B-D235-430A-A11A-CE79588C8B4E}" srcId="{AF2AA3EE-4BB0-46D5-89B0-AD2F5F5000FF}" destId="{BBCD499B-7FDB-4799-BD88-91156B5BDC95}" srcOrd="1" destOrd="0" parTransId="{8AB2572E-BFC9-4F20-A8B9-3837D8AA17D0}" sibTransId="{6B06240E-C7DE-4554-BC6A-3562BDED6860}"/>
    <dgm:cxn modelId="{2C55D037-DB50-4EC3-9D46-BB17A11C9D9D}" type="presOf" srcId="{BBCD499B-7FDB-4799-BD88-91156B5BDC95}" destId="{D09E3281-4C48-4635-9FA0-6F45CCEDD092}" srcOrd="0" destOrd="1" presId="urn:microsoft.com/office/officeart/2005/8/layout/vList5"/>
    <dgm:cxn modelId="{57861762-C7DA-4AC5-9112-55168F37DBAE}" srcId="{EDF30E57-ACD9-4C2E-B8D0-32A890FDC40B}" destId="{AF2AA3EE-4BB0-46D5-89B0-AD2F5F5000FF}" srcOrd="2" destOrd="0" parTransId="{355EAB5C-959B-4C35-8CA1-F770FA008F1D}" sibTransId="{73770133-1049-4AEE-AA1F-C3F933164B45}"/>
    <dgm:cxn modelId="{50007062-96F6-44EA-B24E-8863B66F9929}" type="presOf" srcId="{AF2AA3EE-4BB0-46D5-89B0-AD2F5F5000FF}" destId="{F6371D6E-D989-433C-B829-D72E4AC946D7}" srcOrd="0" destOrd="0" presId="urn:microsoft.com/office/officeart/2005/8/layout/vList5"/>
    <dgm:cxn modelId="{C0A2506B-1794-49B3-9241-7571B5EF23C0}" srcId="{E84CE4B7-239B-4ADA-968D-8995D7519E81}" destId="{9E490D6F-9660-47BB-BEB3-A639A0515129}" srcOrd="0" destOrd="0" parTransId="{A8796426-6B9D-44E1-94FB-AF49ADDB3D10}" sibTransId="{BB618137-3A1E-47E6-AA8E-68964282590F}"/>
    <dgm:cxn modelId="{A9A4886F-C05F-4E2E-B8EA-41B77FCCF239}" type="presOf" srcId="{75F3A77A-395C-4296-A5F0-5616A055C6DF}" destId="{C1F54F14-A241-44A1-A68B-53C9B2168A48}" srcOrd="0" destOrd="0" presId="urn:microsoft.com/office/officeart/2005/8/layout/vList5"/>
    <dgm:cxn modelId="{FF4D0076-921B-4195-9EA8-F0EC51FDB300}" srcId="{E84CE4B7-239B-4ADA-968D-8995D7519E81}" destId="{F420BAEF-188D-4E98-9D77-5EE11F56397E}" srcOrd="1" destOrd="0" parTransId="{A4B65DCB-8EB4-4A4F-ABA9-0D4C58A26BA0}" sibTransId="{83A63BD7-7FC7-429D-82C4-F8D5A7C714B9}"/>
    <dgm:cxn modelId="{A7FD8B7E-44B3-4313-8553-809E6AD09B5F}" type="presOf" srcId="{E84CE4B7-239B-4ADA-968D-8995D7519E81}" destId="{6E014F6C-9C11-425E-9D2A-0400F9E026AB}" srcOrd="0" destOrd="0" presId="urn:microsoft.com/office/officeart/2005/8/layout/vList5"/>
    <dgm:cxn modelId="{EDFBE982-B7EB-4E10-8FC1-D205340D0D1A}" srcId="{EDF30E57-ACD9-4C2E-B8D0-32A890FDC40B}" destId="{E84CE4B7-239B-4ADA-968D-8995D7519E81}" srcOrd="1" destOrd="0" parTransId="{BA78BD87-56A2-42F1-A142-4CDBC807263C}" sibTransId="{02DD7FEA-BE35-4148-859A-A54FB4951109}"/>
    <dgm:cxn modelId="{3B27F885-86D4-487B-A633-9F4E88489A39}" type="presOf" srcId="{F420BAEF-188D-4E98-9D77-5EE11F56397E}" destId="{A321933A-3E19-4571-B8D3-152A7A32CBF5}" srcOrd="0" destOrd="1" presId="urn:microsoft.com/office/officeart/2005/8/layout/vList5"/>
    <dgm:cxn modelId="{695F37A2-A2FF-4FE1-A6EC-3859A63D9B79}" srcId="{75F3A77A-395C-4296-A5F0-5616A055C6DF}" destId="{F54F2AA1-F798-4053-AD7A-24A7797B2199}" srcOrd="0" destOrd="0" parTransId="{9C0A8517-4B9E-4CE2-83EE-5CD883406C9F}" sibTransId="{EB01A1C5-AEEC-421D-A738-440A1411B880}"/>
    <dgm:cxn modelId="{3F6AACA4-99F4-439B-B353-90B99497A2E4}" srcId="{AF2AA3EE-4BB0-46D5-89B0-AD2F5F5000FF}" destId="{4D8BEF03-C89B-4F85-9847-9FE9BDE61586}" srcOrd="2" destOrd="0" parTransId="{06400527-6284-4F42-B1F2-A3F60C6D291B}" sibTransId="{65E6D68F-D639-48C9-848B-ACA8DCBD2671}"/>
    <dgm:cxn modelId="{930140B1-09F2-450C-A84E-95D2A8A4D748}" type="presOf" srcId="{952FB46B-23F0-4C89-842F-64B0D052330D}" destId="{EA247F65-76BC-499A-B080-2EDA5DF3303A}" srcOrd="0" destOrd="1" presId="urn:microsoft.com/office/officeart/2005/8/layout/vList5"/>
    <dgm:cxn modelId="{27197FB1-8B26-40A6-A12D-33C5CB1C43F6}" type="presOf" srcId="{4D8BEF03-C89B-4F85-9847-9FE9BDE61586}" destId="{D09E3281-4C48-4635-9FA0-6F45CCEDD092}" srcOrd="0" destOrd="2" presId="urn:microsoft.com/office/officeart/2005/8/layout/vList5"/>
    <dgm:cxn modelId="{446BA7B4-C196-4EC0-857D-F35BE8B45D93}" srcId="{75F3A77A-395C-4296-A5F0-5616A055C6DF}" destId="{952FB46B-23F0-4C89-842F-64B0D052330D}" srcOrd="1" destOrd="0" parTransId="{7CE390C9-8CDA-469F-89CC-9F7280CDC628}" sibTransId="{FD419C1A-6B89-4C2D-A807-378C2EBD2EB1}"/>
    <dgm:cxn modelId="{1F5F25C1-9072-474C-B994-F411CA3F443A}" type="presOf" srcId="{9E490D6F-9660-47BB-BEB3-A639A0515129}" destId="{A321933A-3E19-4571-B8D3-152A7A32CBF5}" srcOrd="0" destOrd="0" presId="urn:microsoft.com/office/officeart/2005/8/layout/vList5"/>
    <dgm:cxn modelId="{7FED4DC5-6FA4-4E14-9B62-D2ABDC326A00}" type="presOf" srcId="{EDF30E57-ACD9-4C2E-B8D0-32A890FDC40B}" destId="{3EF0B2F6-3606-4635-BF40-7FC816CB47C7}" srcOrd="0" destOrd="0" presId="urn:microsoft.com/office/officeart/2005/8/layout/vList5"/>
    <dgm:cxn modelId="{959C8DC9-4780-4839-91F2-6DAA82CDEBBC}" type="presOf" srcId="{385A318E-97C6-43DE-B8F2-2B678E2348DC}" destId="{D09E3281-4C48-4635-9FA0-6F45CCEDD092}" srcOrd="0" destOrd="0" presId="urn:microsoft.com/office/officeart/2005/8/layout/vList5"/>
    <dgm:cxn modelId="{BD9F8B55-3F3C-4710-8EA0-7D54CFD420D2}" type="presParOf" srcId="{3EF0B2F6-3606-4635-BF40-7FC816CB47C7}" destId="{28AECFDA-7148-4269-BB2F-ED39EAF611EB}" srcOrd="0" destOrd="0" presId="urn:microsoft.com/office/officeart/2005/8/layout/vList5"/>
    <dgm:cxn modelId="{32334AB4-A8D4-4423-BD75-56E6A1C12051}" type="presParOf" srcId="{28AECFDA-7148-4269-BB2F-ED39EAF611EB}" destId="{C1F54F14-A241-44A1-A68B-53C9B2168A48}" srcOrd="0" destOrd="0" presId="urn:microsoft.com/office/officeart/2005/8/layout/vList5"/>
    <dgm:cxn modelId="{388022BC-F5CB-45E6-9B32-0A17D2B4FDC9}" type="presParOf" srcId="{28AECFDA-7148-4269-BB2F-ED39EAF611EB}" destId="{EA247F65-76BC-499A-B080-2EDA5DF3303A}" srcOrd="1" destOrd="0" presId="urn:microsoft.com/office/officeart/2005/8/layout/vList5"/>
    <dgm:cxn modelId="{997E5833-BD76-4280-8E86-A447D82C23AF}" type="presParOf" srcId="{3EF0B2F6-3606-4635-BF40-7FC816CB47C7}" destId="{FBDCB14E-314B-49E9-87BE-D4DDAB8EB090}" srcOrd="1" destOrd="0" presId="urn:microsoft.com/office/officeart/2005/8/layout/vList5"/>
    <dgm:cxn modelId="{F6C4ED95-B753-4E22-8EDA-AE86169F980E}" type="presParOf" srcId="{3EF0B2F6-3606-4635-BF40-7FC816CB47C7}" destId="{4810C3A5-58B7-4F9B-A09B-76D83462977D}" srcOrd="2" destOrd="0" presId="urn:microsoft.com/office/officeart/2005/8/layout/vList5"/>
    <dgm:cxn modelId="{F7F1D7BD-AFA9-4658-BC60-98A944E7BB7A}" type="presParOf" srcId="{4810C3A5-58B7-4F9B-A09B-76D83462977D}" destId="{6E014F6C-9C11-425E-9D2A-0400F9E026AB}" srcOrd="0" destOrd="0" presId="urn:microsoft.com/office/officeart/2005/8/layout/vList5"/>
    <dgm:cxn modelId="{BE13D263-4B3F-4CAA-994D-C105D13F0B64}" type="presParOf" srcId="{4810C3A5-58B7-4F9B-A09B-76D83462977D}" destId="{A321933A-3E19-4571-B8D3-152A7A32CBF5}" srcOrd="1" destOrd="0" presId="urn:microsoft.com/office/officeart/2005/8/layout/vList5"/>
    <dgm:cxn modelId="{9A7DBED0-455A-4B21-A8B3-F2F83D707A8B}" type="presParOf" srcId="{3EF0B2F6-3606-4635-BF40-7FC816CB47C7}" destId="{950F5929-3730-436C-BBB5-C8FC46B194EB}" srcOrd="3" destOrd="0" presId="urn:microsoft.com/office/officeart/2005/8/layout/vList5"/>
    <dgm:cxn modelId="{294B8233-9AB5-4403-964E-249F52073093}" type="presParOf" srcId="{3EF0B2F6-3606-4635-BF40-7FC816CB47C7}" destId="{555A51A6-DE5F-43B1-8EC7-36A249D851F6}" srcOrd="4" destOrd="0" presId="urn:microsoft.com/office/officeart/2005/8/layout/vList5"/>
    <dgm:cxn modelId="{D8F1EF4E-310F-4921-95EA-7BA3F8A9BEA5}" type="presParOf" srcId="{555A51A6-DE5F-43B1-8EC7-36A249D851F6}" destId="{F6371D6E-D989-433C-B829-D72E4AC946D7}" srcOrd="0" destOrd="0" presId="urn:microsoft.com/office/officeart/2005/8/layout/vList5"/>
    <dgm:cxn modelId="{12C8F7C0-F024-4E89-A83C-5BFEE37345DE}" type="presParOf" srcId="{555A51A6-DE5F-43B1-8EC7-36A249D851F6}" destId="{D09E3281-4C48-4635-9FA0-6F45CCEDD09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0B5797-B76C-4429-AFBE-4AA5D7D81F05}" type="doc">
      <dgm:prSet loTypeId="urn:microsoft.com/office/officeart/2005/8/layout/radial5" loCatId="cycle" qsTypeId="urn:microsoft.com/office/officeart/2005/8/quickstyle/3d3" qsCatId="3D" csTypeId="urn:microsoft.com/office/officeart/2005/8/colors/colorful2" csCatId="colorful" phldr="1"/>
      <dgm:spPr/>
      <dgm:t>
        <a:bodyPr/>
        <a:lstStyle/>
        <a:p>
          <a:endParaRPr lang="en-GB"/>
        </a:p>
      </dgm:t>
    </dgm:pt>
    <dgm:pt modelId="{DE74A4AB-FFE5-446D-98D6-3EBCF9BDB7F6}">
      <dgm:prSet phldrT="[Text]"/>
      <dgm:spPr/>
      <dgm:t>
        <a:bodyPr/>
        <a:lstStyle/>
        <a:p>
          <a:r>
            <a:rPr lang="en-GB"/>
            <a:t>SNOD</a:t>
          </a:r>
        </a:p>
      </dgm:t>
    </dgm:pt>
    <dgm:pt modelId="{A21F6F72-6E15-42D6-91CD-28055D51BEE9}" type="parTrans" cxnId="{BE45702F-0A89-47CB-BEEB-845C4975319A}">
      <dgm:prSet/>
      <dgm:spPr/>
      <dgm:t>
        <a:bodyPr/>
        <a:lstStyle/>
        <a:p>
          <a:endParaRPr lang="en-GB"/>
        </a:p>
      </dgm:t>
    </dgm:pt>
    <dgm:pt modelId="{183FF799-A4ED-400F-97F7-19336A9D4A3D}" type="sibTrans" cxnId="{BE45702F-0A89-47CB-BEEB-845C4975319A}">
      <dgm:prSet/>
      <dgm:spPr/>
      <dgm:t>
        <a:bodyPr/>
        <a:lstStyle/>
        <a:p>
          <a:endParaRPr lang="en-GB"/>
        </a:p>
      </dgm:t>
    </dgm:pt>
    <dgm:pt modelId="{4288D01B-27D2-4D8D-825E-5C3944C53D78}">
      <dgm:prSet phldrT="[Text]" custT="1"/>
      <dgm:spPr>
        <a:solidFill>
          <a:schemeClr val="accent6">
            <a:lumMod val="75000"/>
          </a:schemeClr>
        </a:solidFill>
      </dgm:spPr>
      <dgm:t>
        <a:bodyPr/>
        <a:lstStyle/>
        <a:p>
          <a:r>
            <a:rPr lang="en-GB" sz="1600"/>
            <a:t>Consent / Authorisation</a:t>
          </a:r>
        </a:p>
      </dgm:t>
    </dgm:pt>
    <dgm:pt modelId="{598B77A8-AF44-4870-9A53-ED53DC6BA285}" type="parTrans" cxnId="{99693453-EDB6-49F5-B42A-BB75C543367D}">
      <dgm:prSet/>
      <dgm:spPr>
        <a:solidFill>
          <a:schemeClr val="accent6">
            <a:lumMod val="75000"/>
          </a:schemeClr>
        </a:solidFill>
      </dgm:spPr>
      <dgm:t>
        <a:bodyPr/>
        <a:lstStyle/>
        <a:p>
          <a:endParaRPr lang="en-GB"/>
        </a:p>
      </dgm:t>
    </dgm:pt>
    <dgm:pt modelId="{6E16E03D-35A6-4FFA-A60B-08582EF66CF9}" type="sibTrans" cxnId="{99693453-EDB6-49F5-B42A-BB75C543367D}">
      <dgm:prSet/>
      <dgm:spPr/>
      <dgm:t>
        <a:bodyPr/>
        <a:lstStyle/>
        <a:p>
          <a:endParaRPr lang="en-GB"/>
        </a:p>
      </dgm:t>
    </dgm:pt>
    <dgm:pt modelId="{4BDE0467-B4B0-48F2-A9A5-F66825668419}">
      <dgm:prSet phldrT="[Text]" custT="1"/>
      <dgm:spPr/>
      <dgm:t>
        <a:bodyPr/>
        <a:lstStyle/>
        <a:p>
          <a:r>
            <a:rPr lang="en-GB" sz="2400"/>
            <a:t>Family care</a:t>
          </a:r>
        </a:p>
      </dgm:t>
    </dgm:pt>
    <dgm:pt modelId="{257D5351-C6C8-4B45-B3F7-016451404223}" type="parTrans" cxnId="{FECC75B7-11FF-433C-AD29-639D7BA959CF}">
      <dgm:prSet/>
      <dgm:spPr/>
      <dgm:t>
        <a:bodyPr/>
        <a:lstStyle/>
        <a:p>
          <a:endParaRPr lang="en-GB"/>
        </a:p>
      </dgm:t>
    </dgm:pt>
    <dgm:pt modelId="{BBAC8C22-AE2A-4C3B-AA1D-8F1097116ABB}" type="sibTrans" cxnId="{FECC75B7-11FF-433C-AD29-639D7BA959CF}">
      <dgm:prSet/>
      <dgm:spPr/>
      <dgm:t>
        <a:bodyPr/>
        <a:lstStyle/>
        <a:p>
          <a:endParaRPr lang="en-GB"/>
        </a:p>
      </dgm:t>
    </dgm:pt>
    <dgm:pt modelId="{4B15FF1A-94C6-4B4C-A46B-DE0588586827}">
      <dgm:prSet phldrT="[Text]"/>
      <dgm:spPr/>
      <dgm:t>
        <a:bodyPr/>
        <a:lstStyle/>
        <a:p>
          <a:r>
            <a:rPr lang="en-GB"/>
            <a:t>Local hospital</a:t>
          </a:r>
        </a:p>
      </dgm:t>
    </dgm:pt>
    <dgm:pt modelId="{D72E4875-3DEC-4CB8-ACC6-3C01E578728A}" type="parTrans" cxnId="{D716175C-B885-429A-9218-CA30953D1FE3}">
      <dgm:prSet/>
      <dgm:spPr/>
      <dgm:t>
        <a:bodyPr/>
        <a:lstStyle/>
        <a:p>
          <a:endParaRPr lang="en-GB"/>
        </a:p>
      </dgm:t>
    </dgm:pt>
    <dgm:pt modelId="{7FB766A4-EA33-4D1E-9884-28A4274F8937}" type="sibTrans" cxnId="{D716175C-B885-429A-9218-CA30953D1FE3}">
      <dgm:prSet/>
      <dgm:spPr/>
      <dgm:t>
        <a:bodyPr/>
        <a:lstStyle/>
        <a:p>
          <a:endParaRPr lang="en-GB"/>
        </a:p>
      </dgm:t>
    </dgm:pt>
    <dgm:pt modelId="{A85DBD96-7CB9-4FF6-A354-15A2DB9FDB25}" type="pres">
      <dgm:prSet presAssocID="{6A0B5797-B76C-4429-AFBE-4AA5D7D81F05}" presName="Name0" presStyleCnt="0">
        <dgm:presLayoutVars>
          <dgm:chMax val="1"/>
          <dgm:dir/>
          <dgm:animLvl val="ctr"/>
          <dgm:resizeHandles val="exact"/>
        </dgm:presLayoutVars>
      </dgm:prSet>
      <dgm:spPr/>
    </dgm:pt>
    <dgm:pt modelId="{16EC7356-258C-4104-AB06-B35E9D15E5C5}" type="pres">
      <dgm:prSet presAssocID="{DE74A4AB-FFE5-446D-98D6-3EBCF9BDB7F6}" presName="centerShape" presStyleLbl="node0" presStyleIdx="0" presStyleCnt="1" custScaleX="119995" custScaleY="112874"/>
      <dgm:spPr/>
    </dgm:pt>
    <dgm:pt modelId="{05FB6CBA-05B6-40C7-AD63-C3C486105B62}" type="pres">
      <dgm:prSet presAssocID="{598B77A8-AF44-4870-9A53-ED53DC6BA285}" presName="parTrans" presStyleLbl="sibTrans2D1" presStyleIdx="0" presStyleCnt="3"/>
      <dgm:spPr/>
    </dgm:pt>
    <dgm:pt modelId="{394B9F31-C8C3-487E-AC60-D619C6C31295}" type="pres">
      <dgm:prSet presAssocID="{598B77A8-AF44-4870-9A53-ED53DC6BA285}" presName="connectorText" presStyleLbl="sibTrans2D1" presStyleIdx="0" presStyleCnt="3"/>
      <dgm:spPr/>
    </dgm:pt>
    <dgm:pt modelId="{0D0D3681-10D2-4C7B-A2C3-BBB36D64EDB6}" type="pres">
      <dgm:prSet presAssocID="{4288D01B-27D2-4D8D-825E-5C3944C53D78}" presName="node" presStyleLbl="node1" presStyleIdx="0" presStyleCnt="3" custScaleX="119995" custScaleY="112874">
        <dgm:presLayoutVars>
          <dgm:bulletEnabled val="1"/>
        </dgm:presLayoutVars>
      </dgm:prSet>
      <dgm:spPr/>
    </dgm:pt>
    <dgm:pt modelId="{F46D9AFC-7928-4279-BC15-2A5CDC3305D3}" type="pres">
      <dgm:prSet presAssocID="{257D5351-C6C8-4B45-B3F7-016451404223}" presName="parTrans" presStyleLbl="sibTrans2D1" presStyleIdx="1" presStyleCnt="3"/>
      <dgm:spPr/>
    </dgm:pt>
    <dgm:pt modelId="{743C7E18-ACAB-4A47-9F81-438E1B3FE738}" type="pres">
      <dgm:prSet presAssocID="{257D5351-C6C8-4B45-B3F7-016451404223}" presName="connectorText" presStyleLbl="sibTrans2D1" presStyleIdx="1" presStyleCnt="3"/>
      <dgm:spPr/>
    </dgm:pt>
    <dgm:pt modelId="{F28CFECB-4F8F-4ED8-9CDD-FC39830AAA38}" type="pres">
      <dgm:prSet presAssocID="{4BDE0467-B4B0-48F2-A9A5-F66825668419}" presName="node" presStyleLbl="node1" presStyleIdx="1" presStyleCnt="3" custScaleX="119995" custScaleY="112874" custRadScaleRad="112810" custRadScaleInc="15291">
        <dgm:presLayoutVars>
          <dgm:bulletEnabled val="1"/>
        </dgm:presLayoutVars>
      </dgm:prSet>
      <dgm:spPr/>
    </dgm:pt>
    <dgm:pt modelId="{96CDA9D8-00F9-4465-BD22-DE818F6F90D8}" type="pres">
      <dgm:prSet presAssocID="{D72E4875-3DEC-4CB8-ACC6-3C01E578728A}" presName="parTrans" presStyleLbl="sibTrans2D1" presStyleIdx="2" presStyleCnt="3"/>
      <dgm:spPr/>
    </dgm:pt>
    <dgm:pt modelId="{8D51D6D9-D798-41F6-BA19-B46EBE18F452}" type="pres">
      <dgm:prSet presAssocID="{D72E4875-3DEC-4CB8-ACC6-3C01E578728A}" presName="connectorText" presStyleLbl="sibTrans2D1" presStyleIdx="2" presStyleCnt="3"/>
      <dgm:spPr/>
    </dgm:pt>
    <dgm:pt modelId="{C7481BB1-725C-4C6C-AE68-EF548C096AAC}" type="pres">
      <dgm:prSet presAssocID="{4B15FF1A-94C6-4B4C-A46B-DE0588586827}" presName="node" presStyleLbl="node1" presStyleIdx="2" presStyleCnt="3" custScaleX="119995" custScaleY="112874">
        <dgm:presLayoutVars>
          <dgm:bulletEnabled val="1"/>
        </dgm:presLayoutVars>
      </dgm:prSet>
      <dgm:spPr/>
    </dgm:pt>
  </dgm:ptLst>
  <dgm:cxnLst>
    <dgm:cxn modelId="{AD8F142B-221E-4D71-8BD8-AC04548EAD13}" type="presOf" srcId="{D72E4875-3DEC-4CB8-ACC6-3C01E578728A}" destId="{96CDA9D8-00F9-4465-BD22-DE818F6F90D8}" srcOrd="0" destOrd="0" presId="urn:microsoft.com/office/officeart/2005/8/layout/radial5"/>
    <dgm:cxn modelId="{BE45702F-0A89-47CB-BEEB-845C4975319A}" srcId="{6A0B5797-B76C-4429-AFBE-4AA5D7D81F05}" destId="{DE74A4AB-FFE5-446D-98D6-3EBCF9BDB7F6}" srcOrd="0" destOrd="0" parTransId="{A21F6F72-6E15-42D6-91CD-28055D51BEE9}" sibTransId="{183FF799-A4ED-400F-97F7-19336A9D4A3D}"/>
    <dgm:cxn modelId="{A1F0683A-C05F-4A4C-898C-C0ED9BADE3F2}" type="presOf" srcId="{4B15FF1A-94C6-4B4C-A46B-DE0588586827}" destId="{C7481BB1-725C-4C6C-AE68-EF548C096AAC}" srcOrd="0" destOrd="0" presId="urn:microsoft.com/office/officeart/2005/8/layout/radial5"/>
    <dgm:cxn modelId="{D716175C-B885-429A-9218-CA30953D1FE3}" srcId="{DE74A4AB-FFE5-446D-98D6-3EBCF9BDB7F6}" destId="{4B15FF1A-94C6-4B4C-A46B-DE0588586827}" srcOrd="2" destOrd="0" parTransId="{D72E4875-3DEC-4CB8-ACC6-3C01E578728A}" sibTransId="{7FB766A4-EA33-4D1E-9884-28A4274F8937}"/>
    <dgm:cxn modelId="{95D10762-E62B-43A9-89C8-F7D8CFBC560D}" type="presOf" srcId="{D72E4875-3DEC-4CB8-ACC6-3C01E578728A}" destId="{8D51D6D9-D798-41F6-BA19-B46EBE18F452}" srcOrd="1" destOrd="0" presId="urn:microsoft.com/office/officeart/2005/8/layout/radial5"/>
    <dgm:cxn modelId="{CBFE3272-338A-41AE-8C2E-49B67C426FC1}" type="presOf" srcId="{257D5351-C6C8-4B45-B3F7-016451404223}" destId="{743C7E18-ACAB-4A47-9F81-438E1B3FE738}" srcOrd="1" destOrd="0" presId="urn:microsoft.com/office/officeart/2005/8/layout/radial5"/>
    <dgm:cxn modelId="{99693453-EDB6-49F5-B42A-BB75C543367D}" srcId="{DE74A4AB-FFE5-446D-98D6-3EBCF9BDB7F6}" destId="{4288D01B-27D2-4D8D-825E-5C3944C53D78}" srcOrd="0" destOrd="0" parTransId="{598B77A8-AF44-4870-9A53-ED53DC6BA285}" sibTransId="{6E16E03D-35A6-4FFA-A60B-08582EF66CF9}"/>
    <dgm:cxn modelId="{F7E9C19D-D383-4B7E-9DE4-92864DEA4749}" type="presOf" srcId="{598B77A8-AF44-4870-9A53-ED53DC6BA285}" destId="{05FB6CBA-05B6-40C7-AD63-C3C486105B62}" srcOrd="0" destOrd="0" presId="urn:microsoft.com/office/officeart/2005/8/layout/radial5"/>
    <dgm:cxn modelId="{FECC75B7-11FF-433C-AD29-639D7BA959CF}" srcId="{DE74A4AB-FFE5-446D-98D6-3EBCF9BDB7F6}" destId="{4BDE0467-B4B0-48F2-A9A5-F66825668419}" srcOrd="1" destOrd="0" parTransId="{257D5351-C6C8-4B45-B3F7-016451404223}" sibTransId="{BBAC8C22-AE2A-4C3B-AA1D-8F1097116ABB}"/>
    <dgm:cxn modelId="{E819A3C9-7D80-402E-B47A-E48CB3719654}" type="presOf" srcId="{DE74A4AB-FFE5-446D-98D6-3EBCF9BDB7F6}" destId="{16EC7356-258C-4104-AB06-B35E9D15E5C5}" srcOrd="0" destOrd="0" presId="urn:microsoft.com/office/officeart/2005/8/layout/radial5"/>
    <dgm:cxn modelId="{97CDFDE8-A9C2-4EFE-AE2E-4F4B06E7CDC3}" type="presOf" srcId="{4288D01B-27D2-4D8D-825E-5C3944C53D78}" destId="{0D0D3681-10D2-4C7B-A2C3-BBB36D64EDB6}" srcOrd="0" destOrd="0" presId="urn:microsoft.com/office/officeart/2005/8/layout/radial5"/>
    <dgm:cxn modelId="{BF62B5EB-ABCC-473B-8FAF-F7A124D656CC}" type="presOf" srcId="{257D5351-C6C8-4B45-B3F7-016451404223}" destId="{F46D9AFC-7928-4279-BC15-2A5CDC3305D3}" srcOrd="0" destOrd="0" presId="urn:microsoft.com/office/officeart/2005/8/layout/radial5"/>
    <dgm:cxn modelId="{1B7E8AF5-84CC-43E0-9A05-5081E00D159C}" type="presOf" srcId="{4BDE0467-B4B0-48F2-A9A5-F66825668419}" destId="{F28CFECB-4F8F-4ED8-9CDD-FC39830AAA38}" srcOrd="0" destOrd="0" presId="urn:microsoft.com/office/officeart/2005/8/layout/radial5"/>
    <dgm:cxn modelId="{89C897F9-98F0-4C09-88C4-E607CF6A800E}" type="presOf" srcId="{598B77A8-AF44-4870-9A53-ED53DC6BA285}" destId="{394B9F31-C8C3-487E-AC60-D619C6C31295}" srcOrd="1" destOrd="0" presId="urn:microsoft.com/office/officeart/2005/8/layout/radial5"/>
    <dgm:cxn modelId="{558C2DFF-4722-46B7-973E-19DC67E75E53}" type="presOf" srcId="{6A0B5797-B76C-4429-AFBE-4AA5D7D81F05}" destId="{A85DBD96-7CB9-4FF6-A354-15A2DB9FDB25}" srcOrd="0" destOrd="0" presId="urn:microsoft.com/office/officeart/2005/8/layout/radial5"/>
    <dgm:cxn modelId="{BF536559-44F1-41EE-A1BB-79CFB0640213}" type="presParOf" srcId="{A85DBD96-7CB9-4FF6-A354-15A2DB9FDB25}" destId="{16EC7356-258C-4104-AB06-B35E9D15E5C5}" srcOrd="0" destOrd="0" presId="urn:microsoft.com/office/officeart/2005/8/layout/radial5"/>
    <dgm:cxn modelId="{BBD1C745-6A87-4510-BF7B-F88732F9A713}" type="presParOf" srcId="{A85DBD96-7CB9-4FF6-A354-15A2DB9FDB25}" destId="{05FB6CBA-05B6-40C7-AD63-C3C486105B62}" srcOrd="1" destOrd="0" presId="urn:microsoft.com/office/officeart/2005/8/layout/radial5"/>
    <dgm:cxn modelId="{CB24DC8E-676F-4B89-9247-8DFA56EFD974}" type="presParOf" srcId="{05FB6CBA-05B6-40C7-AD63-C3C486105B62}" destId="{394B9F31-C8C3-487E-AC60-D619C6C31295}" srcOrd="0" destOrd="0" presId="urn:microsoft.com/office/officeart/2005/8/layout/radial5"/>
    <dgm:cxn modelId="{888FEB4D-9566-407F-8082-658171892993}" type="presParOf" srcId="{A85DBD96-7CB9-4FF6-A354-15A2DB9FDB25}" destId="{0D0D3681-10D2-4C7B-A2C3-BBB36D64EDB6}" srcOrd="2" destOrd="0" presId="urn:microsoft.com/office/officeart/2005/8/layout/radial5"/>
    <dgm:cxn modelId="{C47BEA10-0BF2-4109-BBD6-E9560CCE7733}" type="presParOf" srcId="{A85DBD96-7CB9-4FF6-A354-15A2DB9FDB25}" destId="{F46D9AFC-7928-4279-BC15-2A5CDC3305D3}" srcOrd="3" destOrd="0" presId="urn:microsoft.com/office/officeart/2005/8/layout/radial5"/>
    <dgm:cxn modelId="{187C7233-A223-4B4C-BF91-0503B8727503}" type="presParOf" srcId="{F46D9AFC-7928-4279-BC15-2A5CDC3305D3}" destId="{743C7E18-ACAB-4A47-9F81-438E1B3FE738}" srcOrd="0" destOrd="0" presId="urn:microsoft.com/office/officeart/2005/8/layout/radial5"/>
    <dgm:cxn modelId="{305F5BA7-902D-4EE4-B59A-9EB66F1DEE98}" type="presParOf" srcId="{A85DBD96-7CB9-4FF6-A354-15A2DB9FDB25}" destId="{F28CFECB-4F8F-4ED8-9CDD-FC39830AAA38}" srcOrd="4" destOrd="0" presId="urn:microsoft.com/office/officeart/2005/8/layout/radial5"/>
    <dgm:cxn modelId="{64E2E0D5-1DF5-4D56-9D21-0CE9BA73C81C}" type="presParOf" srcId="{A85DBD96-7CB9-4FF6-A354-15A2DB9FDB25}" destId="{96CDA9D8-00F9-4465-BD22-DE818F6F90D8}" srcOrd="5" destOrd="0" presId="urn:microsoft.com/office/officeart/2005/8/layout/radial5"/>
    <dgm:cxn modelId="{676B79CE-1A66-417E-8E73-9CDF8F9E3B52}" type="presParOf" srcId="{96CDA9D8-00F9-4465-BD22-DE818F6F90D8}" destId="{8D51D6D9-D798-41F6-BA19-B46EBE18F452}" srcOrd="0" destOrd="0" presId="urn:microsoft.com/office/officeart/2005/8/layout/radial5"/>
    <dgm:cxn modelId="{043B5678-70BA-4749-B1E7-A2F015ED2F90}" type="presParOf" srcId="{A85DBD96-7CB9-4FF6-A354-15A2DB9FDB25}" destId="{C7481BB1-725C-4C6C-AE68-EF548C096AAC}"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38178-1EC0-41FF-9F66-565B461F38FF}">
      <dsp:nvSpPr>
        <dsp:cNvPr id="0" name=""/>
        <dsp:cNvSpPr/>
      </dsp:nvSpPr>
      <dsp:spPr>
        <a:xfrm>
          <a:off x="3214"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CT Organs</a:t>
          </a:r>
        </a:p>
      </dsp:txBody>
      <dsp:txXfrm>
        <a:off x="3214" y="21824"/>
        <a:ext cx="3133649" cy="1253459"/>
      </dsp:txXfrm>
    </dsp:sp>
    <dsp:sp modelId="{5E50965D-5A58-4A05-ACEC-4958E5BA5A34}">
      <dsp:nvSpPr>
        <dsp:cNvPr id="0" name=""/>
        <dsp:cNvSpPr/>
      </dsp:nvSpPr>
      <dsp:spPr>
        <a:xfrm>
          <a:off x="3214"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altLang="en-US" sz="1800" kern="1200" noProof="0">
              <a:solidFill>
                <a:srgbClr val="002060"/>
              </a:solidFill>
              <a:latin typeface="Arial" panose="020B0604020202020204" pitchFamily="34" charset="0"/>
              <a:cs typeface="Arial" panose="020B0604020202020204" pitchFamily="34" charset="0"/>
            </a:rPr>
            <a:t>CT organs have a shorter CIT so teams would need to arrive later in the PAW to ensure daytime implant.</a:t>
          </a:r>
          <a:endParaRPr lang="en-GB" sz="1800" kern="1200">
            <a:solidFill>
              <a:srgbClr val="002060"/>
            </a:solidFill>
            <a:latin typeface="Arial" panose="020B0604020202020204" pitchFamily="34" charset="0"/>
            <a:cs typeface="Arial" panose="020B0604020202020204" pitchFamily="34" charset="0"/>
          </a:endParaRPr>
        </a:p>
      </dsp:txBody>
      <dsp:txXfrm>
        <a:off x="3214" y="1275284"/>
        <a:ext cx="3133649" cy="2239920"/>
      </dsp:txXfrm>
    </dsp:sp>
    <dsp:sp modelId="{1B889887-6508-4B2A-B834-E9412C007EC2}">
      <dsp:nvSpPr>
        <dsp:cNvPr id="0" name=""/>
        <dsp:cNvSpPr/>
      </dsp:nvSpPr>
      <dsp:spPr>
        <a:xfrm>
          <a:off x="3575575"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Time of organ acceptance</a:t>
          </a:r>
        </a:p>
      </dsp:txBody>
      <dsp:txXfrm>
        <a:off x="3575575" y="21824"/>
        <a:ext cx="3133649" cy="1253459"/>
      </dsp:txXfrm>
    </dsp:sp>
    <dsp:sp modelId="{E4D74089-2A80-4A6C-B5DF-485CC75E739D}">
      <dsp:nvSpPr>
        <dsp:cNvPr id="0" name=""/>
        <dsp:cNvSpPr/>
      </dsp:nvSpPr>
      <dsp:spPr>
        <a:xfrm>
          <a:off x="3575575"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Current principles apply (1 Abdo/1CT  to be accepted before mobilising)</a:t>
          </a:r>
        </a:p>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Kidney only donors – renal offering is complicated</a:t>
          </a:r>
        </a:p>
      </dsp:txBody>
      <dsp:txXfrm>
        <a:off x="3575575" y="1275284"/>
        <a:ext cx="3133649" cy="2239920"/>
      </dsp:txXfrm>
    </dsp:sp>
    <dsp:sp modelId="{466FE199-19BB-40C7-A067-F19D2138B85B}">
      <dsp:nvSpPr>
        <dsp:cNvPr id="0" name=""/>
        <dsp:cNvSpPr/>
      </dsp:nvSpPr>
      <dsp:spPr>
        <a:xfrm>
          <a:off x="7147936"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Flights</a:t>
          </a:r>
        </a:p>
      </dsp:txBody>
      <dsp:txXfrm>
        <a:off x="7147936" y="21824"/>
        <a:ext cx="3133649" cy="1253459"/>
      </dsp:txXfrm>
    </dsp:sp>
    <dsp:sp modelId="{4B9DCC86-2916-48C2-A811-8481B163ECC7}">
      <dsp:nvSpPr>
        <dsp:cNvPr id="0" name=""/>
        <dsp:cNvSpPr/>
      </dsp:nvSpPr>
      <dsp:spPr>
        <a:xfrm>
          <a:off x="7147936"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Airports around the country have different opening and closing times – this will impact arrival / departure</a:t>
          </a:r>
        </a:p>
      </dsp:txBody>
      <dsp:txXfrm>
        <a:off x="7147936" y="1275284"/>
        <a:ext cx="3133649" cy="2239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7272A-316D-491D-8522-62221223FF5E}">
      <dsp:nvSpPr>
        <dsp:cNvPr id="0" name=""/>
        <dsp:cNvSpPr/>
      </dsp:nvSpPr>
      <dsp:spPr>
        <a:xfrm>
          <a:off x="4294561" y="3757998"/>
          <a:ext cx="1531774" cy="153177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a:t>Clinical role </a:t>
          </a:r>
        </a:p>
      </dsp:txBody>
      <dsp:txXfrm>
        <a:off x="4518884" y="3982321"/>
        <a:ext cx="1083128" cy="1083128"/>
      </dsp:txXfrm>
    </dsp:sp>
    <dsp:sp modelId="{2F26ECA4-16B5-4E95-938F-A5BCCD040EC5}">
      <dsp:nvSpPr>
        <dsp:cNvPr id="0" name=""/>
        <dsp:cNvSpPr/>
      </dsp:nvSpPr>
      <dsp:spPr>
        <a:xfrm rot="10800000">
          <a:off x="903618" y="43056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4788317-6EAC-44B0-8E11-1891CA67D5AE}">
      <dsp:nvSpPr>
        <dsp:cNvPr id="0" name=""/>
        <dsp:cNvSpPr/>
      </dsp:nvSpPr>
      <dsp:spPr>
        <a:xfrm>
          <a:off x="367497" y="409498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Which donors?</a:t>
          </a:r>
        </a:p>
      </dsp:txBody>
      <dsp:txXfrm>
        <a:off x="392621" y="4120112"/>
        <a:ext cx="1021993" cy="807545"/>
      </dsp:txXfrm>
    </dsp:sp>
    <dsp:sp modelId="{1A218D69-3CE1-4D69-9385-EB408F4370AE}">
      <dsp:nvSpPr>
        <dsp:cNvPr id="0" name=""/>
        <dsp:cNvSpPr/>
      </dsp:nvSpPr>
      <dsp:spPr>
        <a:xfrm rot="12000000">
          <a:off x="1057680" y="3431879"/>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EECAAD2-60A7-47AB-BB58-3EA66C001BC6}">
      <dsp:nvSpPr>
        <dsp:cNvPr id="0" name=""/>
        <dsp:cNvSpPr/>
      </dsp:nvSpPr>
      <dsp:spPr>
        <a:xfrm>
          <a:off x="618185" y="267326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Priority pathway donors – is there capacity </a:t>
          </a:r>
        </a:p>
      </dsp:txBody>
      <dsp:txXfrm>
        <a:off x="643309" y="2698392"/>
        <a:ext cx="1021993" cy="807545"/>
      </dsp:txXfrm>
    </dsp:sp>
    <dsp:sp modelId="{103EFE06-60DC-414F-9DA5-BC2CE762C528}">
      <dsp:nvSpPr>
        <dsp:cNvPr id="0" name=""/>
        <dsp:cNvSpPr/>
      </dsp:nvSpPr>
      <dsp:spPr>
        <a:xfrm rot="13200000">
          <a:off x="1501283" y="2663535"/>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67A4536-1FC4-4458-A68F-85E764E62F9C}">
      <dsp:nvSpPr>
        <dsp:cNvPr id="0" name=""/>
        <dsp:cNvSpPr/>
      </dsp:nvSpPr>
      <dsp:spPr>
        <a:xfrm>
          <a:off x="1340011" y="142302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Where in PAW?</a:t>
          </a:r>
        </a:p>
      </dsp:txBody>
      <dsp:txXfrm>
        <a:off x="1365135" y="1448153"/>
        <a:ext cx="1021993" cy="807545"/>
      </dsp:txXfrm>
    </dsp:sp>
    <dsp:sp modelId="{CAA7E190-1C00-48B1-B55E-47F62687605C}">
      <dsp:nvSpPr>
        <dsp:cNvPr id="0" name=""/>
        <dsp:cNvSpPr/>
      </dsp:nvSpPr>
      <dsp:spPr>
        <a:xfrm rot="14400000">
          <a:off x="2180923" y="2093250"/>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A4E12FC-13BB-4AB9-B113-BE895C0ECD60}">
      <dsp:nvSpPr>
        <dsp:cNvPr id="0" name=""/>
        <dsp:cNvSpPr/>
      </dsp:nvSpPr>
      <dsp:spPr>
        <a:xfrm>
          <a:off x="2445912" y="495067"/>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PAW +?</a:t>
          </a:r>
        </a:p>
      </dsp:txBody>
      <dsp:txXfrm>
        <a:off x="2471036" y="520191"/>
        <a:ext cx="1021993" cy="807545"/>
      </dsp:txXfrm>
    </dsp:sp>
    <dsp:sp modelId="{408B8927-9C30-4D5B-8DF8-ECF42E17F8DC}">
      <dsp:nvSpPr>
        <dsp:cNvPr id="0" name=""/>
        <dsp:cNvSpPr/>
      </dsp:nvSpPr>
      <dsp:spPr>
        <a:xfrm rot="15600000">
          <a:off x="3014624" y="17898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639A689-9D03-46F5-8FF1-3866324EF855}">
      <dsp:nvSpPr>
        <dsp:cNvPr id="0" name=""/>
        <dsp:cNvSpPr/>
      </dsp:nvSpPr>
      <dsp:spPr>
        <a:xfrm>
          <a:off x="3802501" y="130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Fast Track?</a:t>
          </a:r>
        </a:p>
      </dsp:txBody>
      <dsp:txXfrm>
        <a:off x="3827625" y="26433"/>
        <a:ext cx="1021993" cy="807545"/>
      </dsp:txXfrm>
    </dsp:sp>
    <dsp:sp modelId="{AD4EF077-DEF4-4775-AFFD-6430869B6F8C}">
      <dsp:nvSpPr>
        <dsp:cNvPr id="0" name=""/>
        <dsp:cNvSpPr/>
      </dsp:nvSpPr>
      <dsp:spPr>
        <a:xfrm rot="16800000">
          <a:off x="3901831" y="17898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402DF93-57AB-46FB-8E98-B19669F35E6E}">
      <dsp:nvSpPr>
        <dsp:cNvPr id="0" name=""/>
        <dsp:cNvSpPr/>
      </dsp:nvSpPr>
      <dsp:spPr>
        <a:xfrm>
          <a:off x="5246154" y="130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Adherence to offering windows?</a:t>
          </a:r>
        </a:p>
      </dsp:txBody>
      <dsp:txXfrm>
        <a:off x="5271278" y="26433"/>
        <a:ext cx="1021993" cy="807545"/>
      </dsp:txXfrm>
    </dsp:sp>
    <dsp:sp modelId="{663B2164-6056-49D0-9194-A0F9E6F10BE4}">
      <dsp:nvSpPr>
        <dsp:cNvPr id="0" name=""/>
        <dsp:cNvSpPr/>
      </dsp:nvSpPr>
      <dsp:spPr>
        <a:xfrm rot="18000000">
          <a:off x="4735533" y="2093250"/>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267E70-4F13-49FD-BDB8-9F293B69E341}">
      <dsp:nvSpPr>
        <dsp:cNvPr id="0" name=""/>
        <dsp:cNvSpPr/>
      </dsp:nvSpPr>
      <dsp:spPr>
        <a:xfrm>
          <a:off x="6602743" y="495067"/>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Use of limited resources and allocation to donors </a:t>
          </a:r>
        </a:p>
      </dsp:txBody>
      <dsp:txXfrm>
        <a:off x="6627867" y="520191"/>
        <a:ext cx="1021993" cy="807545"/>
      </dsp:txXfrm>
    </dsp:sp>
    <dsp:sp modelId="{1F61382A-1BE0-4D85-A3FD-694E3572951F}">
      <dsp:nvSpPr>
        <dsp:cNvPr id="0" name=""/>
        <dsp:cNvSpPr/>
      </dsp:nvSpPr>
      <dsp:spPr>
        <a:xfrm rot="19200000">
          <a:off x="5415172" y="2663535"/>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432B205-1C2B-4FD1-A57E-DF463BD34288}">
      <dsp:nvSpPr>
        <dsp:cNvPr id="0" name=""/>
        <dsp:cNvSpPr/>
      </dsp:nvSpPr>
      <dsp:spPr>
        <a:xfrm>
          <a:off x="7708644" y="142302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Allocation of teams</a:t>
          </a:r>
        </a:p>
        <a:p>
          <a:pPr marL="0" lvl="0" indent="0" algn="ctr" defTabSz="533400">
            <a:lnSpc>
              <a:spcPct val="90000"/>
            </a:lnSpc>
            <a:spcBef>
              <a:spcPct val="0"/>
            </a:spcBef>
            <a:spcAft>
              <a:spcPct val="35000"/>
            </a:spcAft>
            <a:buNone/>
          </a:pPr>
          <a:r>
            <a:rPr lang="en-GB" sz="1200" kern="1200"/>
            <a:t>Clinical elements  </a:t>
          </a:r>
        </a:p>
      </dsp:txBody>
      <dsp:txXfrm>
        <a:off x="7733768" y="1448153"/>
        <a:ext cx="1021993" cy="807545"/>
      </dsp:txXfrm>
    </dsp:sp>
    <dsp:sp modelId="{F29D44B8-C223-4A5E-AD70-304EE8F62056}">
      <dsp:nvSpPr>
        <dsp:cNvPr id="0" name=""/>
        <dsp:cNvSpPr/>
      </dsp:nvSpPr>
      <dsp:spPr>
        <a:xfrm rot="20400000">
          <a:off x="5858776" y="3431879"/>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0CB5FE1-5FC6-4771-8A45-A82D6293BA35}">
      <dsp:nvSpPr>
        <dsp:cNvPr id="0" name=""/>
        <dsp:cNvSpPr/>
      </dsp:nvSpPr>
      <dsp:spPr>
        <a:xfrm>
          <a:off x="8430470" y="267326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Logistics</a:t>
          </a:r>
        </a:p>
        <a:p>
          <a:pPr marL="0" lvl="0" indent="0" algn="ctr" defTabSz="533400">
            <a:lnSpc>
              <a:spcPct val="90000"/>
            </a:lnSpc>
            <a:spcBef>
              <a:spcPct val="0"/>
            </a:spcBef>
            <a:spcAft>
              <a:spcPct val="35000"/>
            </a:spcAft>
            <a:buNone/>
          </a:pPr>
          <a:r>
            <a:rPr lang="en-GB" sz="1200" kern="1200"/>
            <a:t>Flights vs road?</a:t>
          </a:r>
        </a:p>
      </dsp:txBody>
      <dsp:txXfrm>
        <a:off x="8455594" y="2698392"/>
        <a:ext cx="1021993" cy="807545"/>
      </dsp:txXfrm>
    </dsp:sp>
    <dsp:sp modelId="{B7A0799E-DEDE-40BA-93A7-423AE8FD8E03}">
      <dsp:nvSpPr>
        <dsp:cNvPr id="0" name=""/>
        <dsp:cNvSpPr/>
      </dsp:nvSpPr>
      <dsp:spPr>
        <a:xfrm>
          <a:off x="6012837" y="43056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693ABA6-E37E-4B41-A93C-860987978E98}">
      <dsp:nvSpPr>
        <dsp:cNvPr id="0" name=""/>
        <dsp:cNvSpPr/>
      </dsp:nvSpPr>
      <dsp:spPr>
        <a:xfrm>
          <a:off x="8681158" y="409498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Allocation of flights? </a:t>
          </a:r>
        </a:p>
      </dsp:txBody>
      <dsp:txXfrm>
        <a:off x="8706282" y="4120112"/>
        <a:ext cx="1021993" cy="8075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47F65-76BC-499A-B080-2EDA5DF3303A}">
      <dsp:nvSpPr>
        <dsp:cNvPr id="0" name=""/>
        <dsp:cNvSpPr/>
      </dsp:nvSpPr>
      <dsp:spPr>
        <a:xfrm rot="5400000">
          <a:off x="7003541" y="-2799297"/>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Maintains individual focus on each recipient centre, minimising overlap.</a:t>
          </a:r>
          <a:endParaRPr lang="en-US" sz="1600" kern="1200"/>
        </a:p>
        <a:p>
          <a:pPr marL="171450" lvl="1" indent="-171450" algn="l" defTabSz="711200">
            <a:lnSpc>
              <a:spcPct val="90000"/>
            </a:lnSpc>
            <a:spcBef>
              <a:spcPct val="0"/>
            </a:spcBef>
            <a:spcAft>
              <a:spcPct val="15000"/>
            </a:spcAft>
            <a:buChar char="•"/>
          </a:pPr>
          <a:r>
            <a:rPr lang="en-GB" sz="1600" kern="1200"/>
            <a:t>Cons: Lengthy process often leading to delays in organ acceptance, impacting retrieval timelines.</a:t>
          </a:r>
          <a:endParaRPr lang="en-US" sz="1600" kern="1200"/>
        </a:p>
      </dsp:txBody>
      <dsp:txXfrm rot="-5400000">
        <a:off x="4043363" y="222772"/>
        <a:ext cx="7126308" cy="1144059"/>
      </dsp:txXfrm>
    </dsp:sp>
    <dsp:sp modelId="{C1F54F14-A241-44A1-A68B-53C9B2168A48}">
      <dsp:nvSpPr>
        <dsp:cNvPr id="0" name=""/>
        <dsp:cNvSpPr/>
      </dsp:nvSpPr>
      <dsp:spPr>
        <a:xfrm>
          <a:off x="0" y="2401"/>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1: Sequential Offering</a:t>
          </a:r>
          <a:endParaRPr lang="en-US" sz="2300" kern="1200"/>
        </a:p>
      </dsp:txBody>
      <dsp:txXfrm>
        <a:off x="77364" y="79765"/>
        <a:ext cx="3888634" cy="1430073"/>
      </dsp:txXfrm>
    </dsp:sp>
    <dsp:sp modelId="{A321933A-3E19-4571-B8D3-152A7A32CBF5}">
      <dsp:nvSpPr>
        <dsp:cNvPr id="0" name=""/>
        <dsp:cNvSpPr/>
      </dsp:nvSpPr>
      <dsp:spPr>
        <a:xfrm rot="5400000">
          <a:off x="7003541" y="-1135255"/>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Reduces offering times, enabling quicker decision-making and supporting timely retrieval.</a:t>
          </a:r>
          <a:endParaRPr lang="en-US" sz="1600" kern="1200"/>
        </a:p>
        <a:p>
          <a:pPr marL="171450" lvl="1" indent="-171450" algn="l" defTabSz="711200">
            <a:lnSpc>
              <a:spcPct val="90000"/>
            </a:lnSpc>
            <a:spcBef>
              <a:spcPct val="0"/>
            </a:spcBef>
            <a:spcAft>
              <a:spcPct val="15000"/>
            </a:spcAft>
            <a:buChar char="•"/>
          </a:pPr>
          <a:r>
            <a:rPr lang="en-GB" sz="1600" kern="1200"/>
            <a:t>Cons: unmanageable levels of hub support required if all organ types are offered simultaneously; needs immediate IT support to implement.</a:t>
          </a:r>
          <a:endParaRPr lang="en-US" sz="1600" kern="1200"/>
        </a:p>
      </dsp:txBody>
      <dsp:txXfrm rot="-5400000">
        <a:off x="4043363" y="1886814"/>
        <a:ext cx="7126308" cy="1144059"/>
      </dsp:txXfrm>
    </dsp:sp>
    <dsp:sp modelId="{6E014F6C-9C11-425E-9D2A-0400F9E026AB}">
      <dsp:nvSpPr>
        <dsp:cNvPr id="0" name=""/>
        <dsp:cNvSpPr/>
      </dsp:nvSpPr>
      <dsp:spPr>
        <a:xfrm>
          <a:off x="0" y="1666443"/>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2: Simultaneous Offering of all organs (considered and discounted)</a:t>
          </a:r>
          <a:endParaRPr lang="en-US" sz="2300" kern="1200"/>
        </a:p>
      </dsp:txBody>
      <dsp:txXfrm>
        <a:off x="77364" y="1743807"/>
        <a:ext cx="3888634" cy="1430073"/>
      </dsp:txXfrm>
    </dsp:sp>
    <dsp:sp modelId="{D09E3281-4C48-4635-9FA0-6F45CCEDD092}">
      <dsp:nvSpPr>
        <dsp:cNvPr id="0" name=""/>
        <dsp:cNvSpPr/>
      </dsp:nvSpPr>
      <dsp:spPr>
        <a:xfrm rot="5400000">
          <a:off x="7003541" y="528786"/>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Reduces offering times compared to sequential offering, enabling quicker decision-making and supporting timely retrieval.</a:t>
          </a:r>
          <a:endParaRPr lang="en-US" sz="1600" kern="1200"/>
        </a:p>
        <a:p>
          <a:pPr marL="171450" lvl="1" indent="-171450" algn="l" defTabSz="711200">
            <a:lnSpc>
              <a:spcPct val="90000"/>
            </a:lnSpc>
            <a:spcBef>
              <a:spcPct val="0"/>
            </a:spcBef>
            <a:spcAft>
              <a:spcPct val="15000"/>
            </a:spcAft>
            <a:buChar char="•"/>
          </a:pPr>
          <a:r>
            <a:rPr lang="en-GB" sz="1600" kern="1200"/>
            <a:t>Enables accelerated pathway</a:t>
          </a:r>
          <a:endParaRPr lang="en-US" sz="1600" kern="1200"/>
        </a:p>
        <a:p>
          <a:pPr marL="171450" lvl="1" indent="-171450" algn="l" defTabSz="711200">
            <a:lnSpc>
              <a:spcPct val="90000"/>
            </a:lnSpc>
            <a:spcBef>
              <a:spcPct val="0"/>
            </a:spcBef>
            <a:spcAft>
              <a:spcPct val="15000"/>
            </a:spcAft>
            <a:buChar char="•"/>
          </a:pPr>
          <a:r>
            <a:rPr lang="en-GB" sz="1600" kern="1200"/>
            <a:t>Cons: Potential increased administrative workload for the Hub, but less so than option 2</a:t>
          </a:r>
          <a:endParaRPr lang="en-US" sz="1600" kern="1200"/>
        </a:p>
      </dsp:txBody>
      <dsp:txXfrm rot="-5400000">
        <a:off x="4043363" y="3550856"/>
        <a:ext cx="7126308" cy="1144059"/>
      </dsp:txXfrm>
    </dsp:sp>
    <dsp:sp modelId="{F6371D6E-D989-433C-B829-D72E4AC946D7}">
      <dsp:nvSpPr>
        <dsp:cNvPr id="0" name=""/>
        <dsp:cNvSpPr/>
      </dsp:nvSpPr>
      <dsp:spPr>
        <a:xfrm>
          <a:off x="0" y="3330484"/>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3: Simultaneous Offering by organ type with capability for accelerated pathway. (Selected Option)</a:t>
          </a:r>
          <a:endParaRPr lang="en-US" sz="2300" kern="1200"/>
        </a:p>
      </dsp:txBody>
      <dsp:txXfrm>
        <a:off x="77364" y="3407848"/>
        <a:ext cx="3888634" cy="14300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C7356-258C-4104-AB06-B35E9D15E5C5}">
      <dsp:nvSpPr>
        <dsp:cNvPr id="0" name=""/>
        <dsp:cNvSpPr/>
      </dsp:nvSpPr>
      <dsp:spPr>
        <a:xfrm>
          <a:off x="2456304" y="1907587"/>
          <a:ext cx="1604435" cy="1509221"/>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GB" sz="3400" kern="1200"/>
            <a:t>SNOD</a:t>
          </a:r>
        </a:p>
      </dsp:txBody>
      <dsp:txXfrm>
        <a:off x="2691268" y="2128607"/>
        <a:ext cx="1134507" cy="1067181"/>
      </dsp:txXfrm>
    </dsp:sp>
    <dsp:sp modelId="{05FB6CBA-05B6-40C7-AD63-C3C486105B62}">
      <dsp:nvSpPr>
        <dsp:cNvPr id="0" name=""/>
        <dsp:cNvSpPr/>
      </dsp:nvSpPr>
      <dsp:spPr>
        <a:xfrm rot="16200000">
          <a:off x="3148655" y="1468486"/>
          <a:ext cx="219732" cy="476049"/>
        </a:xfrm>
        <a:prstGeom prst="rightArrow">
          <a:avLst>
            <a:gd name="adj1" fmla="val 60000"/>
            <a:gd name="adj2" fmla="val 50000"/>
          </a:avLst>
        </a:prstGeom>
        <a:solidFill>
          <a:schemeClr val="accent6">
            <a:lumMod val="75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3181615" y="1596656"/>
        <a:ext cx="153812" cy="285629"/>
      </dsp:txXfrm>
    </dsp:sp>
    <dsp:sp modelId="{0D0D3681-10D2-4C7B-A2C3-BBB36D64EDB6}">
      <dsp:nvSpPr>
        <dsp:cNvPr id="0" name=""/>
        <dsp:cNvSpPr/>
      </dsp:nvSpPr>
      <dsp:spPr>
        <a:xfrm>
          <a:off x="2418469" y="-87402"/>
          <a:ext cx="1680105" cy="1580400"/>
        </a:xfrm>
        <a:prstGeom prst="ellipse">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Consent / Authorisation</a:t>
          </a:r>
        </a:p>
      </dsp:txBody>
      <dsp:txXfrm>
        <a:off x="2664515" y="144042"/>
        <a:ext cx="1188013" cy="1117512"/>
      </dsp:txXfrm>
    </dsp:sp>
    <dsp:sp modelId="{F46D9AFC-7928-4279-BC15-2A5CDC3305D3}">
      <dsp:nvSpPr>
        <dsp:cNvPr id="0" name=""/>
        <dsp:cNvSpPr/>
      </dsp:nvSpPr>
      <dsp:spPr>
        <a:xfrm rot="1785487">
          <a:off x="3999799" y="2902120"/>
          <a:ext cx="189365" cy="476049"/>
        </a:xfrm>
        <a:prstGeom prst="rightArrow">
          <a:avLst>
            <a:gd name="adj1" fmla="val 60000"/>
            <a:gd name="adj2" fmla="val 50000"/>
          </a:avLst>
        </a:prstGeom>
        <a:solidFill>
          <a:schemeClr val="accent2">
            <a:hueOff val="-727682"/>
            <a:satOff val="-41964"/>
            <a:lumOff val="431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4003545" y="2983232"/>
        <a:ext cx="132556" cy="285629"/>
      </dsp:txXfrm>
    </dsp:sp>
    <dsp:sp modelId="{F28CFECB-4F8F-4ED8-9CDD-FC39830AAA38}">
      <dsp:nvSpPr>
        <dsp:cNvPr id="0" name=""/>
        <dsp:cNvSpPr/>
      </dsp:nvSpPr>
      <dsp:spPr>
        <a:xfrm>
          <a:off x="4132025" y="2851697"/>
          <a:ext cx="1680105" cy="1580400"/>
        </a:xfrm>
        <a:prstGeom prst="ellipse">
          <a:avLst/>
        </a:prstGeom>
        <a:solidFill>
          <a:schemeClr val="accent2">
            <a:hueOff val="-727682"/>
            <a:satOff val="-41964"/>
            <a:lumOff val="431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Family care</a:t>
          </a:r>
        </a:p>
      </dsp:txBody>
      <dsp:txXfrm>
        <a:off x="4378071" y="3083141"/>
        <a:ext cx="1188013" cy="1117512"/>
      </dsp:txXfrm>
    </dsp:sp>
    <dsp:sp modelId="{96CDA9D8-00F9-4465-BD22-DE818F6F90D8}">
      <dsp:nvSpPr>
        <dsp:cNvPr id="0" name=""/>
        <dsp:cNvSpPr/>
      </dsp:nvSpPr>
      <dsp:spPr>
        <a:xfrm rot="9000000">
          <a:off x="2339706" y="2902140"/>
          <a:ext cx="181903" cy="476049"/>
        </a:xfrm>
        <a:prstGeom prst="rightArrow">
          <a:avLst>
            <a:gd name="adj1" fmla="val 60000"/>
            <a:gd name="adj2" fmla="val 50000"/>
          </a:avLst>
        </a:prstGeom>
        <a:solidFill>
          <a:schemeClr val="accent2">
            <a:hueOff val="-1455363"/>
            <a:satOff val="-83928"/>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rot="10800000">
        <a:off x="2390621" y="2983707"/>
        <a:ext cx="127332" cy="285629"/>
      </dsp:txXfrm>
    </dsp:sp>
    <dsp:sp modelId="{C7481BB1-725C-4C6C-AE68-EF548C096AAC}">
      <dsp:nvSpPr>
        <dsp:cNvPr id="0" name=""/>
        <dsp:cNvSpPr/>
      </dsp:nvSpPr>
      <dsp:spPr>
        <a:xfrm>
          <a:off x="721579" y="2851697"/>
          <a:ext cx="1680105" cy="1580400"/>
        </a:xfrm>
        <a:prstGeom prst="ellipse">
          <a:avLst/>
        </a:prstGeom>
        <a:solidFill>
          <a:schemeClr val="accent2">
            <a:hueOff val="-1455363"/>
            <a:satOff val="-83928"/>
            <a:lumOff val="862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GB" sz="2700" kern="1200"/>
            <a:t>Local hospital</a:t>
          </a:r>
        </a:p>
      </dsp:txBody>
      <dsp:txXfrm>
        <a:off x="967625" y="3083141"/>
        <a:ext cx="1188013" cy="111751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A8F77-413C-4661-BD97-8A7788C31D0E}" type="datetimeFigureOut">
              <a:rPr lang="en-GB" smtClean="0"/>
              <a:t>11/06/2025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71317-AEB7-4A5C-BAD5-51A027427ACB}" type="slidenum">
              <a:rPr lang="en-GB" smtClean="0"/>
              <a:t>‹#›</a:t>
            </a:fld>
            <a:endParaRPr lang="en-GB"/>
          </a:p>
        </p:txBody>
      </p:sp>
    </p:spTree>
    <p:extLst>
      <p:ext uri="{BB962C8B-B14F-4D97-AF65-F5344CB8AC3E}">
        <p14:creationId xmlns:p14="http://schemas.microsoft.com/office/powerpoint/2010/main" val="2889374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586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rgbClr val="002060"/>
                </a:solidFill>
                <a:cs typeface="Arial" panose="020B0604020202020204" pitchFamily="34" charset="0"/>
              </a:rPr>
              <a:t>Redesign a service as a whole that’s robust, sustainable, more predictable and able to cope with future demands</a:t>
            </a:r>
          </a:p>
          <a:p>
            <a:r>
              <a:rPr lang="en-GB" sz="1200" b="1">
                <a:solidFill>
                  <a:srgbClr val="002060"/>
                </a:solidFill>
                <a:cs typeface="Arial" panose="020B0604020202020204" pitchFamily="34" charset="0"/>
              </a:rPr>
              <a:t>A service designed to maximise our ability to save lives.</a:t>
            </a:r>
          </a:p>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5</a:t>
            </a:fld>
            <a:endParaRPr lang="en-GB"/>
          </a:p>
        </p:txBody>
      </p:sp>
    </p:spTree>
    <p:extLst>
      <p:ext uri="{BB962C8B-B14F-4D97-AF65-F5344CB8AC3E}">
        <p14:creationId xmlns:p14="http://schemas.microsoft.com/office/powerpoint/2010/main" val="91037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6</a:t>
            </a:fld>
            <a:endParaRPr lang="en-GB"/>
          </a:p>
        </p:txBody>
      </p:sp>
    </p:spTree>
    <p:extLst>
      <p:ext uri="{BB962C8B-B14F-4D97-AF65-F5344CB8AC3E}">
        <p14:creationId xmlns:p14="http://schemas.microsoft.com/office/powerpoint/2010/main" val="1987832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47385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Pathway Intelligence Group (PIG)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1662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Time taken to move from family decision to offering </a:t>
            </a:r>
          </a:p>
        </p:txBody>
      </p:sp>
      <p:sp>
        <p:nvSpPr>
          <p:cNvPr id="4" name="Slide Number Placeholder 3"/>
          <p:cNvSpPr>
            <a:spLocks noGrp="1"/>
          </p:cNvSpPr>
          <p:nvPr>
            <p:ph type="sldNum" sz="quarter" idx="5"/>
          </p:nvPr>
        </p:nvSpPr>
        <p:spPr/>
        <p:txBody>
          <a:bodyPr/>
          <a:lstStyle/>
          <a:p>
            <a:fld id="{2B071317-AEB7-4A5C-BAD5-51A027427ACB}" type="slidenum">
              <a:rPr lang="en-GB" smtClean="0"/>
              <a:t>12</a:t>
            </a:fld>
            <a:endParaRPr lang="en-GB"/>
          </a:p>
        </p:txBody>
      </p:sp>
    </p:spTree>
    <p:extLst>
      <p:ext uri="{BB962C8B-B14F-4D97-AF65-F5344CB8AC3E}">
        <p14:creationId xmlns:p14="http://schemas.microsoft.com/office/powerpoint/2010/main" val="229511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9221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929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10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A0BBD14-7FD4-4B73-A075-3F40CC8F7F11}" type="slidenum">
              <a:rPr lang="en-GB" smtClean="0"/>
              <a:t>20</a:t>
            </a:fld>
            <a:endParaRPr lang="en-GB"/>
          </a:p>
        </p:txBody>
      </p:sp>
    </p:spTree>
    <p:extLst>
      <p:ext uri="{BB962C8B-B14F-4D97-AF65-F5344CB8AC3E}">
        <p14:creationId xmlns:p14="http://schemas.microsoft.com/office/powerpoint/2010/main" val="1963206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4CEF6-57D7-40BA-8EA8-9E2F3B23081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705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Without PAW Plus, strict PAW with 8 / 3 / 1, 60 (3%) of donors would have to be moved to next PAW so PAW plus reduces this by 28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4CEF6-57D7-40BA-8EA8-9E2F3B23081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14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545605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SU/U hearts and lungs can be allocated after CT offering</a:t>
            </a:r>
          </a:p>
          <a:p>
            <a:r>
              <a:rPr lang="en-GB"/>
              <a:t>Routine heart and lungs can be allocated after CT offering, unless there is a CT/liver recipient then they can be allocated after liver offering</a:t>
            </a:r>
            <a:endParaRPr lang="en-GB">
              <a:ea typeface="Calibri"/>
              <a:cs typeface="Calibri"/>
            </a:endParaRPr>
          </a:p>
          <a:p>
            <a:r>
              <a:rPr lang="en-GB"/>
              <a:t>Tier A KMR kidney only can be allocated on offer</a:t>
            </a:r>
            <a:endParaRPr lang="en-GB">
              <a:ea typeface="Calibri"/>
              <a:cs typeface="Calibri"/>
            </a:endParaRPr>
          </a:p>
          <a:p>
            <a:r>
              <a:rPr lang="en-GB"/>
              <a:t>Tier A KMR SPK/SIK can be allocated on offer, unless bowel is on offer and recipient requires pancreas then it will be allocated after bowel offering</a:t>
            </a:r>
            <a:endParaRPr lang="en-GB">
              <a:ea typeface="Calibri"/>
              <a:cs typeface="Calibri"/>
            </a:endParaRPr>
          </a:p>
          <a:p>
            <a:r>
              <a:rPr lang="en-GB"/>
              <a:t>Liver and bowel can be allocated after liver/bowel offering</a:t>
            </a:r>
            <a:endParaRPr lang="en-GB">
              <a:ea typeface="Calibri"/>
              <a:cs typeface="Calibri"/>
            </a:endParaRPr>
          </a:p>
          <a:p>
            <a:r>
              <a:rPr lang="en-GB"/>
              <a:t>Non-Tier A kidney and pancreases can be allocated after renal/pancreas offering</a:t>
            </a:r>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2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143090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 George's in SE region had a cultural shift to retrieval overnight many years ago – there is a cut off for K2S by 03:00 or the retrieval will roll over to the end of the next day. This practice has been embraced and embedded by SN and Trust staff and there are many useful learnings we can benefit from as we move to a similar model of predictability for time-frames in SEED. </a:t>
            </a:r>
          </a:p>
          <a:p>
            <a:endParaRPr lang="en-US">
              <a:ea typeface="Calibri"/>
              <a:cs typeface="Calibri"/>
            </a:endParaRPr>
          </a:p>
          <a:p>
            <a:r>
              <a:rPr lang="en-US"/>
              <a:t>When it comes to consenting families, they are</a:t>
            </a:r>
            <a:r>
              <a:rPr lang="en-US" b="1"/>
              <a:t> transparent </a:t>
            </a:r>
            <a:r>
              <a:rPr lang="en-US"/>
              <a:t>with factors affecting theatre slots (like emergencies) and time frames. They </a:t>
            </a:r>
            <a:r>
              <a:rPr lang="en-US" b="1"/>
              <a:t>avoid being apologetic</a:t>
            </a:r>
            <a:r>
              <a:rPr lang="en-US"/>
              <a:t> and find families accept a lengthy process time when it is explained that this is normal practice. This practice is </a:t>
            </a:r>
            <a:r>
              <a:rPr lang="en-US" b="1"/>
              <a:t>engrained in the culture </a:t>
            </a:r>
            <a:r>
              <a:rPr lang="en-US"/>
              <a:t>at St George’s. All of the staff across critical care know that donors are taken to theatre overnight. Therefore there are no misconceptions, no queries, no lack of clarity and they all echo the same explanation of length of process.</a:t>
            </a:r>
            <a:endParaRPr lang="en-US">
              <a:ea typeface="Calibri"/>
              <a:cs typeface="Calibri"/>
            </a:endParaRPr>
          </a:p>
          <a:p>
            <a:endParaRPr lang="en-US">
              <a:ea typeface="Calibri"/>
              <a:cs typeface="Calibri"/>
            </a:endParaRPr>
          </a:p>
          <a:p>
            <a:r>
              <a:rPr lang="en-US" b="1"/>
              <a:t>The results speak for themselves </a:t>
            </a:r>
            <a:r>
              <a:rPr lang="en-US"/>
              <a:t>- this year to date they have approached 41 families for donation, and had 13 declines. </a:t>
            </a:r>
            <a:r>
              <a:rPr lang="en-US" b="1"/>
              <a:t>Only 1 of these 13 gave Length Of Process as rationale for declining</a:t>
            </a:r>
            <a:r>
              <a:rPr lang="en-US"/>
              <a:t>, and none of the consenting donor families withdrew consent when met with significant delays due to theatre timings. </a:t>
            </a:r>
            <a:endParaRPr lang="en-US">
              <a:ea typeface="Calibri"/>
              <a:cs typeface="Calibri"/>
            </a:endParaRPr>
          </a:p>
          <a:p>
            <a:endParaRPr lang="en-US">
              <a:ea typeface="Calibri"/>
              <a:cs typeface="Calibri"/>
            </a:endParaRPr>
          </a:p>
          <a:p>
            <a:r>
              <a:rPr lang="en-US">
                <a:ea typeface="Calibri"/>
                <a:cs typeface="Calibri"/>
              </a:rPr>
              <a:t>We hope this evidence gives confidence that tweaking the conversation with families in this way should not result in declines on LOP.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B071317-AEB7-4A5C-BAD5-51A027427ACB}" type="slidenum">
              <a:rPr lang="en-GB" smtClean="0"/>
              <a:t>32</a:t>
            </a:fld>
            <a:endParaRPr lang="en-GB"/>
          </a:p>
        </p:txBody>
      </p:sp>
    </p:spTree>
    <p:extLst>
      <p:ext uri="{BB962C8B-B14F-4D97-AF65-F5344CB8AC3E}">
        <p14:creationId xmlns:p14="http://schemas.microsoft.com/office/powerpoint/2010/main" val="1570533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slide shows what could the family conversation could sound like...</a:t>
            </a:r>
            <a:endParaRPr lang="en-US">
              <a:cs typeface="Calibri"/>
            </a:endParaRPr>
          </a:p>
          <a:p>
            <a:endParaRPr lang="en-US">
              <a:cs typeface="Calibri"/>
            </a:endParaRPr>
          </a:p>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2B071317-AEB7-4A5C-BAD5-51A027427ACB}" type="slidenum">
              <a:rPr lang="en-GB" smtClean="0"/>
              <a:t>33</a:t>
            </a:fld>
            <a:endParaRPr lang="en-GB"/>
          </a:p>
        </p:txBody>
      </p:sp>
    </p:spTree>
    <p:extLst>
      <p:ext uri="{BB962C8B-B14F-4D97-AF65-F5344CB8AC3E}">
        <p14:creationId xmlns:p14="http://schemas.microsoft.com/office/powerpoint/2010/main" val="3133251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This slide is for helping to support families to spend this time meaningfully</a:t>
            </a:r>
          </a:p>
          <a:p>
            <a:endParaRPr lang="en-US">
              <a:cs typeface="Calibri"/>
            </a:endParaRPr>
          </a:p>
          <a:p>
            <a:r>
              <a:rPr lang="en-US">
                <a:cs typeface="Calibri"/>
              </a:rPr>
              <a:t>Here</a:t>
            </a:r>
            <a:r>
              <a:rPr lang="en-US">
                <a:ea typeface="Calibri"/>
                <a:cs typeface="Calibri"/>
              </a:rPr>
              <a:t> are some ideas that SNs could gently offer as suggestions to family to spend the time between consent and the retrieval operation. What feels right will differ depending on the family but emphasizing 'preparation for tomorrow' can be a really supportive and universal suggestion. Using open questions can help them to think about what preparation could look like for them and what is most important now. </a:t>
            </a:r>
            <a:endParaRPr lang="en-US">
              <a:cs typeface="Calibri"/>
            </a:endParaRPr>
          </a:p>
          <a:p>
            <a:endParaRPr lang="en-US">
              <a:ea typeface="Calibri"/>
              <a:cs typeface="Calibri"/>
            </a:endParaRPr>
          </a:p>
          <a:p>
            <a:r>
              <a:rPr lang="en-US">
                <a:ea typeface="Calibri"/>
                <a:cs typeface="Calibri"/>
              </a:rPr>
              <a:t>Please feel free to take a photo of this slide for reference. </a:t>
            </a:r>
          </a:p>
          <a:p>
            <a:endParaRPr lang="en-US">
              <a:ea typeface="Calibri"/>
              <a:cs typeface="Calibri"/>
            </a:endParaRPr>
          </a:p>
          <a:p>
            <a:r>
              <a:rPr lang="en-US">
                <a:ea typeface="Calibri"/>
                <a:cs typeface="Calibri"/>
              </a:rPr>
              <a:t>If there are suggestions to extend this list, please let us know so we can include them.</a:t>
            </a:r>
          </a:p>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35</a:t>
            </a:fld>
            <a:endParaRPr lang="en-GB"/>
          </a:p>
        </p:txBody>
      </p:sp>
    </p:spTree>
    <p:extLst>
      <p:ext uri="{BB962C8B-B14F-4D97-AF65-F5344CB8AC3E}">
        <p14:creationId xmlns:p14="http://schemas.microsoft.com/office/powerpoint/2010/main" val="4226015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60</a:t>
            </a:fld>
            <a:endParaRPr lang="en-GB"/>
          </a:p>
        </p:txBody>
      </p:sp>
    </p:spTree>
    <p:extLst>
      <p:ext uri="{BB962C8B-B14F-4D97-AF65-F5344CB8AC3E}">
        <p14:creationId xmlns:p14="http://schemas.microsoft.com/office/powerpoint/2010/main" val="3330941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800">
                <a:latin typeface="Arial" panose="020B0604020202020204" pitchFamily="34" charset="0"/>
                <a:cs typeface="Arial" panose="020B0604020202020204" pitchFamily="34" charset="0"/>
              </a:rPr>
              <a:t>Actual travel time</a:t>
            </a:r>
          </a:p>
          <a:p>
            <a:r>
              <a:rPr lang="en-GB" sz="2800">
                <a:latin typeface="Arial" panose="020B0604020202020204" pitchFamily="34" charset="0"/>
                <a:cs typeface="Arial" panose="020B0604020202020204" pitchFamily="34" charset="0"/>
              </a:rPr>
              <a:t>Abdo teams – 167hrs    CT teams – 80hrs</a:t>
            </a:r>
          </a:p>
          <a:p>
            <a:endParaRPr lang="en-GB" sz="2800">
              <a:latin typeface="Arial" panose="020B0604020202020204" pitchFamily="34" charset="0"/>
              <a:cs typeface="Arial" panose="020B0604020202020204" pitchFamily="34" charset="0"/>
            </a:endParaRPr>
          </a:p>
          <a:p>
            <a:r>
              <a:rPr lang="en-GB" sz="2800">
                <a:latin typeface="Arial" panose="020B0604020202020204" pitchFamily="34" charset="0"/>
                <a:cs typeface="Arial" panose="020B0604020202020204" pitchFamily="34" charset="0"/>
              </a:rPr>
              <a:t>Total travel time for all teams -  247hrs  </a:t>
            </a: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kumimoji="0" lang="en-GB" altLang="en-US" sz="2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r>
              <a:rPr lang="en-GB" altLang="en-US" sz="2800">
                <a:solidFill>
                  <a:prstClr val="black"/>
                </a:solidFill>
                <a:latin typeface="Arial" panose="020B0604020202020204" pitchFamily="34" charset="0"/>
                <a:cs typeface="Arial" panose="020B0604020202020204" pitchFamily="34" charset="0"/>
              </a:rPr>
              <a:t>Potential improvements</a:t>
            </a: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r>
              <a:rPr kumimoji="0" lang="en-GB" altLang="en-US" sz="2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Abdo teams – 137hrs – saving of 30hours</a:t>
            </a: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r>
              <a:rPr lang="en-GB" altLang="en-US" sz="2800">
                <a:solidFill>
                  <a:prstClr val="black"/>
                </a:solidFill>
                <a:latin typeface="Arial" panose="020B0604020202020204" pitchFamily="34" charset="0"/>
                <a:cs typeface="Arial" panose="020B0604020202020204" pitchFamily="34" charset="0"/>
              </a:rPr>
              <a:t>CT teams – 70hrs – saving of 10 hours </a:t>
            </a:r>
            <a:endParaRPr kumimoji="0" lang="en-GB" altLang="en-US" sz="2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447675" marR="0" lvl="1" indent="-269875" algn="l" defTabSz="457200" rtl="0" eaLnBrk="0" fontAlgn="base" latinLnBrk="0" hangingPunct="0">
              <a:lnSpc>
                <a:spcPct val="100000"/>
              </a:lnSpc>
              <a:spcBef>
                <a:spcPts val="400"/>
              </a:spcBef>
              <a:spcAft>
                <a:spcPct val="0"/>
              </a:spcAft>
              <a:buClrTx/>
              <a:buSzTx/>
              <a:buFont typeface="Arial" panose="020B0604020202020204" pitchFamily="34" charset="0"/>
              <a:buChar char="–"/>
              <a:tabLst/>
              <a:defRPr/>
            </a:pPr>
            <a:endParaRPr kumimoji="0" lang="en-GB" altLang="en-US" sz="2200" b="0" i="0" u="none" strike="noStrike" kern="1200" cap="none" spc="0" normalizeH="0" baseline="0" noProof="0">
              <a:ln>
                <a:noFill/>
              </a:ln>
              <a:solidFill>
                <a:prstClr val="black"/>
              </a:solidFill>
              <a:effectLst/>
              <a:uLnTx/>
              <a:uFillTx/>
              <a:latin typeface="Arial"/>
              <a:ea typeface="+mn-ea"/>
              <a:cs typeface="+mn-cs"/>
            </a:endParaRPr>
          </a:p>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61</a:t>
            </a:fld>
            <a:endParaRPr lang="en-GB"/>
          </a:p>
        </p:txBody>
      </p:sp>
    </p:spTree>
    <p:extLst>
      <p:ext uri="{BB962C8B-B14F-4D97-AF65-F5344CB8AC3E}">
        <p14:creationId xmlns:p14="http://schemas.microsoft.com/office/powerpoint/2010/main" val="3795349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Use a list or timetable instead of hospital</a:t>
            </a:r>
          </a:p>
          <a:p>
            <a:r>
              <a:rPr lang="en-GB"/>
              <a:t>Screening call – call to transplant centre</a:t>
            </a:r>
          </a:p>
        </p:txBody>
      </p:sp>
      <p:sp>
        <p:nvSpPr>
          <p:cNvPr id="4" name="Slide Number Placeholder 3"/>
          <p:cNvSpPr>
            <a:spLocks noGrp="1"/>
          </p:cNvSpPr>
          <p:nvPr>
            <p:ph type="sldNum" sz="quarter" idx="5"/>
          </p:nvPr>
        </p:nvSpPr>
        <p:spPr/>
        <p:txBody>
          <a:bodyPr/>
          <a:lstStyle/>
          <a:p>
            <a:fld id="{2B071317-AEB7-4A5C-BAD5-51A027427ACB}" type="slidenum">
              <a:rPr lang="en-GB" smtClean="0"/>
              <a:t>62</a:t>
            </a:fld>
            <a:endParaRPr lang="en-GB"/>
          </a:p>
        </p:txBody>
      </p:sp>
    </p:spTree>
    <p:extLst>
      <p:ext uri="{BB962C8B-B14F-4D97-AF65-F5344CB8AC3E}">
        <p14:creationId xmlns:p14="http://schemas.microsoft.com/office/powerpoint/2010/main" val="1390389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Example of actual number of organs arriving at Newcastle v simulated number of organs arriving per day at Newcastle using the planned arrival window plus modelling. </a:t>
            </a:r>
          </a:p>
          <a:p>
            <a:r>
              <a:rPr lang="en-GB"/>
              <a:t>If multiple organs arriving, the difference would be the time of organ arrival is more likely to be similar under the modelling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203CFF-F1D4-4577-986B-6B984C18C2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666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B0F2F-9E86-F5F9-6902-287A3DD67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58832-AB6F-F35B-5A4F-4CAABB85A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55574-97DB-27BD-743B-DE7149C7061F}"/>
              </a:ext>
            </a:extLst>
          </p:cNvPr>
          <p:cNvSpPr>
            <a:spLocks noGrp="1"/>
          </p:cNvSpPr>
          <p:nvPr>
            <p:ph type="body" idx="1"/>
          </p:nvPr>
        </p:nvSpPr>
        <p:spPr/>
        <p:txBody>
          <a:bodyPr/>
          <a:lstStyle/>
          <a:p>
            <a:r>
              <a:rPr lang="en-GB"/>
              <a:t>Show which is which stakeholder’s activity to highlight simultaneous effort?</a:t>
            </a:r>
          </a:p>
          <a:p>
            <a:r>
              <a:rPr lang="en-GB"/>
              <a:t>Use only one </a:t>
            </a:r>
          </a:p>
        </p:txBody>
      </p:sp>
      <p:sp>
        <p:nvSpPr>
          <p:cNvPr id="4" name="Slide Number Placeholder 3">
            <a:extLst>
              <a:ext uri="{FF2B5EF4-FFF2-40B4-BE49-F238E27FC236}">
                <a16:creationId xmlns:a16="http://schemas.microsoft.com/office/drawing/2014/main" id="{AECB4810-FD74-D7EA-7066-72BC440A86EC}"/>
              </a:ext>
            </a:extLst>
          </p:cNvPr>
          <p:cNvSpPr>
            <a:spLocks noGrp="1"/>
          </p:cNvSpPr>
          <p:nvPr>
            <p:ph type="sldNum" sz="quarter" idx="5"/>
          </p:nvPr>
        </p:nvSpPr>
        <p:spPr/>
        <p:txBody>
          <a:bodyPr/>
          <a:lstStyle/>
          <a:p>
            <a:fld id="{BA0BBD14-7FD4-4B73-A075-3F40CC8F7F11}" type="slidenum">
              <a:rPr lang="en-GB" smtClean="0"/>
              <a:t>65</a:t>
            </a:fld>
            <a:endParaRPr lang="en-GB"/>
          </a:p>
        </p:txBody>
      </p:sp>
    </p:spTree>
    <p:extLst>
      <p:ext uri="{BB962C8B-B14F-4D97-AF65-F5344CB8AC3E}">
        <p14:creationId xmlns:p14="http://schemas.microsoft.com/office/powerpoint/2010/main" val="117482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071317-AEB7-4A5C-BAD5-51A027427ACB}" type="slidenum">
              <a:rPr lang="en-GB" smtClean="0"/>
              <a:t>67</a:t>
            </a:fld>
            <a:endParaRPr lang="en-GB"/>
          </a:p>
        </p:txBody>
      </p:sp>
    </p:spTree>
    <p:extLst>
      <p:ext uri="{BB962C8B-B14F-4D97-AF65-F5344CB8AC3E}">
        <p14:creationId xmlns:p14="http://schemas.microsoft.com/office/powerpoint/2010/main" val="4253737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19575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877841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7" name="Picture 6">
            <a:extLst>
              <a:ext uri="{FF2B5EF4-FFF2-40B4-BE49-F238E27FC236}">
                <a16:creationId xmlns:a16="http://schemas.microsoft.com/office/drawing/2014/main" id="{A0F2FB4A-8739-4BAE-9BF7-63E1E3B4B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239206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575685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05858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310868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025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a:p>
        </p:txBody>
      </p:sp>
    </p:spTree>
    <p:extLst>
      <p:ext uri="{BB962C8B-B14F-4D97-AF65-F5344CB8AC3E}">
        <p14:creationId xmlns:p14="http://schemas.microsoft.com/office/powerpoint/2010/main" val="1926618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51919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38753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3775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929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4255396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0862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5">
            <a:extLst>
              <a:ext uri="{FF2B5EF4-FFF2-40B4-BE49-F238E27FC236}">
                <a16:creationId xmlns:a16="http://schemas.microsoft.com/office/drawing/2014/main" id="{EDE3DCD4-E2AF-3F54-906B-7CA730FE1EA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4190864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91201D73-8E25-8C08-0649-8F6115D04C5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654821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804B846F-F3FB-7BF1-5D06-628CD97C7B26}"/>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187343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1" name="Picture 10">
            <a:extLst>
              <a:ext uri="{FF2B5EF4-FFF2-40B4-BE49-F238E27FC236}">
                <a16:creationId xmlns:a16="http://schemas.microsoft.com/office/drawing/2014/main" id="{61B1730C-FB51-B8C3-5851-00122BC0B31D}"/>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855572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5" name="Picture 4">
            <a:extLst>
              <a:ext uri="{FF2B5EF4-FFF2-40B4-BE49-F238E27FC236}">
                <a16:creationId xmlns:a16="http://schemas.microsoft.com/office/drawing/2014/main" id="{FBCA356B-6036-E48D-1FBB-84F2A6C5F688}"/>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856107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a:extLst>
              <a:ext uri="{FF2B5EF4-FFF2-40B4-BE49-F238E27FC236}">
                <a16:creationId xmlns:a16="http://schemas.microsoft.com/office/drawing/2014/main" id="{AA3F6F18-6A78-2572-F9AD-F25B6B13B2E4}"/>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174856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a:extLst>
              <a:ext uri="{FF2B5EF4-FFF2-40B4-BE49-F238E27FC236}">
                <a16:creationId xmlns:a16="http://schemas.microsoft.com/office/drawing/2014/main" id="{3C8906C4-3A97-ABB7-917F-59271387E598}"/>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033109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974268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pic>
        <p:nvPicPr>
          <p:cNvPr id="7" name="Picture 6">
            <a:extLst>
              <a:ext uri="{FF2B5EF4-FFF2-40B4-BE49-F238E27FC236}">
                <a16:creationId xmlns:a16="http://schemas.microsoft.com/office/drawing/2014/main" id="{8AA49910-D10B-EE74-7211-6E823A5D1D9D}"/>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895218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F380BCF9-79F9-31FC-0CCD-6517D4CC8CAA}"/>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27295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2"/>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CCC5DEF6-ACA0-F792-8FC6-BE46C6B1D0CA}"/>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2273338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990773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924327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7649057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40"/>
            <a:ext cx="10515600" cy="2852737"/>
          </a:xfrm>
        </p:spPr>
        <p:txBody>
          <a:bodyPr anchor="b">
            <a:normAutofit/>
          </a:bodyPr>
          <a:lstStyle>
            <a:lvl1pPr>
              <a:defRPr sz="2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5"/>
            <a:ext cx="10515600" cy="1500187"/>
          </a:xfrm>
        </p:spPr>
        <p:txBody>
          <a:bodyPr>
            <a:normAutofit/>
          </a:bodyPr>
          <a:lstStyle>
            <a:lvl1pPr marL="0" indent="0">
              <a:buNone/>
              <a:defRPr sz="2925">
                <a:solidFill>
                  <a:schemeClr val="accent1">
                    <a:lumMod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4536420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1" y="1825625"/>
            <a:ext cx="5181600" cy="4351338"/>
          </a:xfrm>
        </p:spPr>
        <p:txBody>
          <a:bodyPr/>
          <a:lstStyle>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928688" indent="-185738">
              <a:buFont typeface="Wingdings" panose="05000000000000000000" pitchFamily="2" charset="2"/>
              <a:buChar char="Ø"/>
              <a:defRPr>
                <a:latin typeface="Arial" panose="020B0604020202020204" pitchFamily="34" charset="0"/>
                <a:cs typeface="Arial" panose="020B0604020202020204" pitchFamily="34" charset="0"/>
              </a:defRPr>
            </a:lvl3pPr>
            <a:lvl4pPr marL="1300163" indent="-185738">
              <a:buFont typeface="Wingdings" panose="05000000000000000000" pitchFamily="2" charset="2"/>
              <a:buChar char="Ø"/>
              <a:defRPr>
                <a:latin typeface="Arial" panose="020B0604020202020204" pitchFamily="34" charset="0"/>
                <a:cs typeface="Arial" panose="020B0604020202020204" pitchFamily="34" charset="0"/>
              </a:defRPr>
            </a:lvl4pPr>
            <a:lvl5pPr marL="1671638" indent="-185738">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1" y="1825625"/>
            <a:ext cx="5181600" cy="4351338"/>
          </a:xfrm>
        </p:spPr>
        <p:txBody>
          <a:bodyPr/>
          <a:lstStyle>
            <a:lvl1pPr>
              <a:defRPr>
                <a:latin typeface="+mj-lt"/>
              </a:defRPr>
            </a:lvl1pPr>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1021556" indent="-278606">
              <a:buFont typeface="Wingdings" panose="05000000000000000000" pitchFamily="2" charset="2"/>
              <a:buChar char="Ø"/>
              <a:defRPr>
                <a:latin typeface="Arial" panose="020B0604020202020204" pitchFamily="34" charset="0"/>
                <a:cs typeface="Arial" panose="020B0604020202020204" pitchFamily="34" charset="0"/>
              </a:defRPr>
            </a:lvl3pPr>
            <a:lvl4pPr marL="1346597" indent="-232172">
              <a:buFont typeface="Wingdings" panose="05000000000000000000" pitchFamily="2" charset="2"/>
              <a:buChar char="Ø"/>
              <a:defRPr>
                <a:latin typeface="Arial" panose="020B0604020202020204" pitchFamily="34" charset="0"/>
                <a:cs typeface="Arial" panose="020B0604020202020204" pitchFamily="34" charset="0"/>
              </a:defRPr>
            </a:lvl4pPr>
            <a:lvl5pPr marL="1718072" indent="-232172">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3786110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2"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3" cy="889000"/>
          </a:xfrm>
        </p:spPr>
        <p:txBody>
          <a:bodyPr>
            <a:normAutofit/>
          </a:bodyPr>
          <a:lstStyle>
            <a:lvl1pPr marL="0" indent="0">
              <a:buNone/>
              <a:defRPr sz="26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3"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089581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15323847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8164703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7382390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1" y="365127"/>
            <a:ext cx="8550498"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1" y="2549525"/>
            <a:ext cx="10515600" cy="3297238"/>
          </a:xfrm>
        </p:spPr>
        <p:txBody>
          <a:bodyPr>
            <a:normAutofit/>
          </a:bodyPr>
          <a:lstStyle>
            <a:lvl1pPr marL="0" indent="0" algn="l">
              <a:buSzPct val="40000"/>
              <a:buFontTx/>
              <a:buNone/>
              <a:defRPr sz="1950">
                <a:latin typeface="Arial" panose="020B0604020202020204" pitchFamily="34" charset="0"/>
                <a:cs typeface="Arial" panose="020B0604020202020204" pitchFamily="34" charset="0"/>
              </a:defRPr>
            </a:lvl1pPr>
            <a:lvl2pPr marL="371475"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1413908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7"/>
            <a:ext cx="6172201" cy="4873625"/>
          </a:xfrm>
        </p:spPr>
        <p:txBody>
          <a:bodyPr/>
          <a:lstStyle>
            <a:lvl1pPr>
              <a:defRPr sz="2600">
                <a:latin typeface="Arial" panose="020B0604020202020204" pitchFamily="34" charset="0"/>
                <a:cs typeface="Arial" panose="020B0604020202020204" pitchFamily="34" charset="0"/>
              </a:defRPr>
            </a:lvl1pPr>
            <a:lvl2pPr>
              <a:defRPr sz="2275">
                <a:latin typeface="Arial" panose="020B0604020202020204" pitchFamily="34" charset="0"/>
                <a:cs typeface="Arial" panose="020B0604020202020204" pitchFamily="34" charset="0"/>
              </a:defRPr>
            </a:lvl2pPr>
            <a:lvl3pPr>
              <a:defRPr sz="1950">
                <a:latin typeface="Arial" panose="020B0604020202020204" pitchFamily="34" charset="0"/>
                <a:cs typeface="Arial" panose="020B0604020202020204" pitchFamily="34" charset="0"/>
              </a:defRPr>
            </a:lvl3pPr>
            <a:lvl4pPr>
              <a:defRPr sz="1625">
                <a:latin typeface="Arial" panose="020B0604020202020204" pitchFamily="34" charset="0"/>
                <a:cs typeface="Arial" panose="020B0604020202020204" pitchFamily="34" charset="0"/>
              </a:defRPr>
            </a:lvl4pPr>
            <a:lvl5pPr>
              <a:defRPr sz="1625">
                <a:latin typeface="Arial" panose="020B0604020202020204" pitchFamily="34" charset="0"/>
                <a:cs typeface="Arial" panose="020B0604020202020204" pitchFamily="34" charset="0"/>
              </a:defRPr>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780221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4"/>
            <a:ext cx="6172201" cy="4873625"/>
          </a:xfrm>
        </p:spPr>
        <p:txBody>
          <a:bodyPr/>
          <a:lstStyle>
            <a:lvl1pPr marL="0" indent="0">
              <a:buNone/>
              <a:defRPr sz="2600">
                <a:latin typeface="Arial" panose="020B0604020202020204" pitchFamily="34" charset="0"/>
                <a:cs typeface="Arial" panose="020B0604020202020204" pitchFamily="34" charset="0"/>
              </a:defRPr>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1849764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126274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7" name="Picture 6">
            <a:extLst>
              <a:ext uri="{FF2B5EF4-FFF2-40B4-BE49-F238E27FC236}">
                <a16:creationId xmlns:a16="http://schemas.microsoft.com/office/drawing/2014/main" id="{A0F2FB4A-8739-4BAE-9BF7-63E1E3B4B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1199684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normAutofit/>
          </a:bodyPr>
          <a:lstStyle>
            <a:lvl1pPr>
              <a:defRPr sz="3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4400" y="277200"/>
            <a:ext cx="1908000" cy="533220"/>
          </a:xfrm>
          <a:prstGeom prst="rect">
            <a:avLst/>
          </a:prstGeom>
        </p:spPr>
      </p:pic>
    </p:spTree>
    <p:extLst>
      <p:ext uri="{BB962C8B-B14F-4D97-AF65-F5344CB8AC3E}">
        <p14:creationId xmlns:p14="http://schemas.microsoft.com/office/powerpoint/2010/main" val="670593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0838242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5649992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r>
              <a:rPr lang="en-US"/>
              <a:t>Click icon to add picture</a:t>
            </a:r>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3675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a:p>
        </p:txBody>
      </p:sp>
    </p:spTree>
    <p:extLst>
      <p:ext uri="{BB962C8B-B14F-4D97-AF65-F5344CB8AC3E}">
        <p14:creationId xmlns:p14="http://schemas.microsoft.com/office/powerpoint/2010/main" val="29765807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413117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212852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0055767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446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31380245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083EF-2684-40D5-B43E-01D5B4D976DC}" type="slidenum">
              <a:rPr kumimoji="0" lang="en-GB"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779030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1_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l="2110" t="9514" r="3648"/>
          <a:stretch>
            <a:fillRect/>
          </a:stretch>
        </p:blipFill>
        <p:spPr bwMode="auto">
          <a:xfrm>
            <a:off x="-6351" y="-9525"/>
            <a:ext cx="12213168" cy="2660650"/>
          </a:xfrm>
          <a:prstGeom prst="rect">
            <a:avLst/>
          </a:prstGeom>
          <a:noFill/>
          <a:ln>
            <a:noFill/>
          </a:ln>
        </p:spPr>
      </p:pic>
      <p:sp>
        <p:nvSpPr>
          <p:cNvPr id="2" name="Title 1"/>
          <p:cNvSpPr>
            <a:spLocks noGrp="1"/>
          </p:cNvSpPr>
          <p:nvPr>
            <p:ph type="title"/>
          </p:nvPr>
        </p:nvSpPr>
        <p:spPr>
          <a:xfrm>
            <a:off x="596900" y="3357881"/>
            <a:ext cx="10363200" cy="1362075"/>
          </a:xfrm>
          <a:prstGeom prst="rect">
            <a:avLst/>
          </a:prstGeom>
        </p:spPr>
        <p:txBody>
          <a:bodyPr/>
          <a:lstStyle>
            <a:lvl1pPr algn="l">
              <a:defRPr sz="3600" b="0" cap="none">
                <a:solidFill>
                  <a:schemeClr val="bg1">
                    <a:lumMod val="95000"/>
                  </a:schemeClr>
                </a:solidFill>
                <a:latin typeface="+mj-lt"/>
                <a:cs typeface="Calibri" panose="020F050202020403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596900" y="4121580"/>
            <a:ext cx="10363200" cy="669607"/>
          </a:xfrm>
          <a:prstGeom prst="rect">
            <a:avLst/>
          </a:prstGeom>
        </p:spPr>
        <p:txBody>
          <a:bodyPr/>
          <a:lstStyle>
            <a:lvl1pPr marL="0" indent="0" algn="l">
              <a:buNone/>
              <a:defRPr sz="3200">
                <a:solidFill>
                  <a:schemeClr val="bg1">
                    <a:lumMod val="95000"/>
                  </a:schemeClr>
                </a:solidFill>
                <a:latin typeface="+mn-lt"/>
                <a:cs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b="37770"/>
          <a:stretch>
            <a:fillRect/>
          </a:stretch>
        </p:blipFill>
        <p:spPr bwMode="auto">
          <a:xfrm>
            <a:off x="8772299" y="6266757"/>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5867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5734217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1022263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6194697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5449334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4691158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8489250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3601769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6284343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4151937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35977176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3489720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2"/>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7041436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97F61FC8-CABD-4B90-BE21-AEFF3CFF049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9">
            <a:extLst>
              <a:ext uri="{FF2B5EF4-FFF2-40B4-BE49-F238E27FC236}">
                <a16:creationId xmlns:a16="http://schemas.microsoft.com/office/drawing/2014/main" id="{88742E3E-7657-4265-9675-2215434B96E8}"/>
              </a:ext>
            </a:extLst>
          </p:cNvPr>
          <p:cNvSpPr>
            <a:spLocks noGrp="1"/>
          </p:cNvSpPr>
          <p:nvPr>
            <p:ph type="body" sz="quarter" idx="10"/>
          </p:nvPr>
        </p:nvSpPr>
        <p:spPr>
          <a:xfrm>
            <a:off x="939442" y="3189288"/>
            <a:ext cx="8513763" cy="1017587"/>
          </a:xfrm>
          <a:prstGeom prst="rect">
            <a:avLst/>
          </a:prstGeom>
        </p:spPr>
        <p:txBody>
          <a:bodyPr/>
          <a:lstStyle>
            <a:lvl1pPr marL="0" indent="0">
              <a:buNone/>
              <a:defRPr sz="3600">
                <a:solidFill>
                  <a:srgbClr val="005EA4"/>
                </a:solidFill>
                <a:latin typeface="+mj-lt"/>
                <a:cs typeface="Arial" panose="020B0604020202020204" pitchFamily="34" charset="0"/>
              </a:defRPr>
            </a:lvl1pPr>
            <a:lvl2pPr>
              <a:defRPr sz="2800">
                <a:solidFill>
                  <a:srgbClr val="005EA4"/>
                </a:solidFill>
                <a:latin typeface="+mn-lt"/>
                <a:cs typeface="Arial" panose="020B0604020202020204" pitchFamily="34" charset="0"/>
              </a:defRPr>
            </a:lvl2pPr>
            <a:lvl3pPr>
              <a:defRPr sz="2800">
                <a:solidFill>
                  <a:srgbClr val="005EA4"/>
                </a:solidFill>
                <a:latin typeface="+mn-lt"/>
                <a:cs typeface="Arial" panose="020B0604020202020204" pitchFamily="34" charset="0"/>
              </a:defRPr>
            </a:lvl3pPr>
            <a:lvl4pPr>
              <a:defRPr sz="2800">
                <a:solidFill>
                  <a:srgbClr val="005EA4"/>
                </a:solidFill>
                <a:latin typeface="+mn-lt"/>
                <a:cs typeface="Arial" panose="020B0604020202020204" pitchFamily="34" charset="0"/>
              </a:defRPr>
            </a:lvl4pPr>
            <a:lvl5pPr>
              <a:defRPr sz="2800">
                <a:solidFill>
                  <a:srgbClr val="005EA4"/>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DB25F666-E45F-4E9A-B53E-33BA99478E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069432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2941230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3.jpeg"/><Relationship Id="rId5" Type="http://schemas.microsoft.com/office/2007/relationships/hdphoto" Target="../media/hdphoto1.wdp"/><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image" Target="../media/image3.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6.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1032894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237814251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1" y="365127"/>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975">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975">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975">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7282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116406502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991545"/>
      </p:ext>
    </p:extLst>
  </p:cSld>
  <p:clrMap bg1="lt1" tx1="dk1" bg2="lt2" tx2="dk2" accent1="accent1" accent2="accent2" accent3="accent3" accent4="accent4" accent5="accent5" accent6="accent6" hlink="hlink" folHlink="folHlink"/>
  <p:sldLayoutIdLst>
    <p:sldLayoutId id="2147483715" r:id="rId1"/>
    <p:sldLayoutId id="2147483716" r:id="rId2"/>
  </p:sldLayoutIdLs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6420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22.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3.xml"/><Relationship Id="rId5" Type="http://schemas.openxmlformats.org/officeDocument/2006/relationships/image" Target="../media/image35.emf"/><Relationship Id="rId4" Type="http://schemas.openxmlformats.org/officeDocument/2006/relationships/image" Target="../media/image34.emf"/></Relationships>
</file>

<file path=ppt/slides/_rels/slide1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14.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4.emf"/><Relationship Id="rId7" Type="http://schemas.openxmlformats.org/officeDocument/2006/relationships/image" Target="../media/image48.em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s>
</file>

<file path=ppt/slides/_rels/slide15.xml.rels><?xml version="1.0" encoding="UTF-8" standalone="yes"?>
<Relationships xmlns="http://schemas.openxmlformats.org/package/2006/relationships"><Relationship Id="rId8" Type="http://schemas.openxmlformats.org/officeDocument/2006/relationships/image" Target="../media/image54.emf"/><Relationship Id="rId3" Type="http://schemas.microsoft.com/office/2018/10/relationships/comments" Target="../comments/modernComment_7FF64D73_16AE5A5E.xml"/><Relationship Id="rId7" Type="http://schemas.openxmlformats.org/officeDocument/2006/relationships/image" Target="../media/image53.emf"/><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 Id="rId9" Type="http://schemas.openxmlformats.org/officeDocument/2006/relationships/image" Target="../media/image55.emf"/></Relationships>
</file>

<file path=ppt/slides/_rels/slide16.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57.emf"/><Relationship Id="rId7" Type="http://schemas.openxmlformats.org/officeDocument/2006/relationships/image" Target="../media/image61.emf"/><Relationship Id="rId2" Type="http://schemas.openxmlformats.org/officeDocument/2006/relationships/image" Target="../media/image56.emf"/><Relationship Id="rId1" Type="http://schemas.openxmlformats.org/officeDocument/2006/relationships/slideLayout" Target="../slideLayouts/slideLayout27.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image" Target="../media/image64.svg"/><Relationship Id="rId21" Type="http://schemas.openxmlformats.org/officeDocument/2006/relationships/image" Target="../media/image78.svg"/><Relationship Id="rId7" Type="http://schemas.openxmlformats.org/officeDocument/2006/relationships/image" Target="../media/image66.svg"/><Relationship Id="rId12" Type="http://schemas.openxmlformats.org/officeDocument/2006/relationships/image" Target="../media/image69.png"/><Relationship Id="rId17" Type="http://schemas.openxmlformats.org/officeDocument/2006/relationships/image" Target="../media/image74.svg"/><Relationship Id="rId25" Type="http://schemas.openxmlformats.org/officeDocument/2006/relationships/image" Target="../media/image82.svg"/><Relationship Id="rId2" Type="http://schemas.openxmlformats.org/officeDocument/2006/relationships/image" Target="../media/image63.png"/><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Layout" Target="../slideLayouts/slideLayout3.xml"/><Relationship Id="rId6" Type="http://schemas.openxmlformats.org/officeDocument/2006/relationships/image" Target="../media/image65.png"/><Relationship Id="rId11" Type="http://schemas.openxmlformats.org/officeDocument/2006/relationships/image" Target="../media/image68.svg"/><Relationship Id="rId24" Type="http://schemas.openxmlformats.org/officeDocument/2006/relationships/image" Target="../media/image81.png"/><Relationship Id="rId5" Type="http://schemas.openxmlformats.org/officeDocument/2006/relationships/image" Target="../media/image10.svg"/><Relationship Id="rId15" Type="http://schemas.openxmlformats.org/officeDocument/2006/relationships/image" Target="../media/image72.svg"/><Relationship Id="rId23" Type="http://schemas.openxmlformats.org/officeDocument/2006/relationships/image" Target="../media/image80.svg"/><Relationship Id="rId10" Type="http://schemas.openxmlformats.org/officeDocument/2006/relationships/image" Target="../media/image67.png"/><Relationship Id="rId19" Type="http://schemas.openxmlformats.org/officeDocument/2006/relationships/image" Target="../media/image76.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71.png"/><Relationship Id="rId22" Type="http://schemas.openxmlformats.org/officeDocument/2006/relationships/image" Target="../media/image79.png"/></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8" Type="http://schemas.openxmlformats.org/officeDocument/2006/relationships/image" Target="file:///C:\Users\hogg0009.NBS\DataNow\Home\My%20SAS%20Files\Add-In%20for%20Microsoft%20Office\_SOA_SendTo_100096405.473612969\img9.png" TargetMode="External"/><Relationship Id="rId13" Type="http://schemas.openxmlformats.org/officeDocument/2006/relationships/image" Target="../media/image88.png"/><Relationship Id="rId18" Type="http://schemas.openxmlformats.org/officeDocument/2006/relationships/image" Target="file:///C:\Users\hogg0009.NBS\DataNow\Home\My%20SAS%20Files\Add-In%20for%20Microsoft%20Office\_SOA_SendTo_100096405.473612969\img4.png" TargetMode="External"/><Relationship Id="rId26" Type="http://schemas.openxmlformats.org/officeDocument/2006/relationships/image" Target="file:///C:\Users\hogg0009.NBS\DataNow\Home\My%20SAS%20Files\Add-In%20for%20Microsoft%20Office\_SOA_SendTo_100096405.473612969\img0.png" TargetMode="External"/><Relationship Id="rId3" Type="http://schemas.openxmlformats.org/officeDocument/2006/relationships/image" Target="../media/image84.png"/><Relationship Id="rId21" Type="http://schemas.openxmlformats.org/officeDocument/2006/relationships/image" Target="../media/image92.png"/><Relationship Id="rId7" Type="http://schemas.openxmlformats.org/officeDocument/2006/relationships/image" Target="../media/image83.png"/><Relationship Id="rId12" Type="http://schemas.openxmlformats.org/officeDocument/2006/relationships/image" Target="file:///C:\Users\hogg0009.NBS\DataNow\Home\My%20SAS%20Files\Add-In%20for%20Microsoft%20Office\_SOA_SendTo_100096405.473612969\img7.png" TargetMode="External"/><Relationship Id="rId17" Type="http://schemas.openxmlformats.org/officeDocument/2006/relationships/image" Target="../media/image90.png"/><Relationship Id="rId25" Type="http://schemas.openxmlformats.org/officeDocument/2006/relationships/image" Target="../media/image94.png"/><Relationship Id="rId2" Type="http://schemas.openxmlformats.org/officeDocument/2006/relationships/notesSlide" Target="../notesSlides/notesSlide12.xml"/><Relationship Id="rId16" Type="http://schemas.openxmlformats.org/officeDocument/2006/relationships/image" Target="file:///C:\Users\hogg0009.NBS\DataNow\Home\My%20SAS%20Files\Add-In%20for%20Microsoft%20Office\_SOA_SendTo_100096405.473612969\img5.png" TargetMode="External"/><Relationship Id="rId20" Type="http://schemas.openxmlformats.org/officeDocument/2006/relationships/image" Target="file:///C:\Users\hogg0009.NBS\DataNow\Home\My%20SAS%20Files\Add-In%20for%20Microsoft%20Office\_SOA_SendTo_100096405.473612969\img3.png" TargetMode="External"/><Relationship Id="rId1" Type="http://schemas.openxmlformats.org/officeDocument/2006/relationships/slideLayout" Target="../slideLayouts/slideLayout39.xml"/><Relationship Id="rId6" Type="http://schemas.openxmlformats.org/officeDocument/2006/relationships/image" Target="file:///C:\Users\hogg0009.NBS\DataNow\Home\My%20SAS%20Files\Add-In%20for%20Microsoft%20Office\_SOA_SendTo_100096405.473612969\img10.png" TargetMode="External"/><Relationship Id="rId11" Type="http://schemas.openxmlformats.org/officeDocument/2006/relationships/image" Target="../media/image87.png"/><Relationship Id="rId24" Type="http://schemas.openxmlformats.org/officeDocument/2006/relationships/image" Target="file:///C:\Users\hogg0009.NBS\DataNow\Home\My%20SAS%20Files\Add-In%20for%20Microsoft%20Office\_SOA_SendTo_100096405.473612969\img1.png" TargetMode="External"/><Relationship Id="rId5" Type="http://schemas.openxmlformats.org/officeDocument/2006/relationships/image" Target="../media/image85.png"/><Relationship Id="rId15" Type="http://schemas.openxmlformats.org/officeDocument/2006/relationships/image" Target="../media/image89.png"/><Relationship Id="rId23" Type="http://schemas.openxmlformats.org/officeDocument/2006/relationships/image" Target="../media/image93.png"/><Relationship Id="rId10" Type="http://schemas.openxmlformats.org/officeDocument/2006/relationships/image" Target="file:///C:\Users\hogg0009.NBS\DataNow\Home\My%20SAS%20Files\Add-In%20for%20Microsoft%20Office\_SOA_SendTo_100096405.473612969\img8.png" TargetMode="External"/><Relationship Id="rId19" Type="http://schemas.openxmlformats.org/officeDocument/2006/relationships/image" Target="../media/image91.png"/><Relationship Id="rId4" Type="http://schemas.openxmlformats.org/officeDocument/2006/relationships/image" Target="file:///C:\Users\hogg0009.NBS\DataNow\Home\My%20SAS%20Files\Add-In%20for%20Microsoft%20Office\_SOA_SendTo_100096405.473612969\img11.png" TargetMode="External"/><Relationship Id="rId9" Type="http://schemas.openxmlformats.org/officeDocument/2006/relationships/image" Target="../media/image86.png"/><Relationship Id="rId14" Type="http://schemas.openxmlformats.org/officeDocument/2006/relationships/image" Target="file:///C:\Users\hogg0009.NBS\DataNow\Home\My%20SAS%20Files\Add-In%20for%20Microsoft%20Office\_SOA_SendTo_100096405.473612969\img6.png" TargetMode="External"/><Relationship Id="rId22" Type="http://schemas.openxmlformats.org/officeDocument/2006/relationships/image" Target="file:///C:\Users\hogg0009.NBS\DataNow\Home\My%20SAS%20Files\Add-In%20for%20Microsoft%20Office\_SOA_SendTo_100096405.473612969\img2.png" TargetMode="Externa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9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102.svg"/><Relationship Id="rId5" Type="http://schemas.openxmlformats.org/officeDocument/2006/relationships/image" Target="../media/image101.png"/><Relationship Id="rId10" Type="http://schemas.openxmlformats.org/officeDocument/2006/relationships/image" Target="../media/image106.svg"/><Relationship Id="rId4" Type="http://schemas.openxmlformats.org/officeDocument/2006/relationships/image" Target="../media/image100.svg"/><Relationship Id="rId9" Type="http://schemas.openxmlformats.org/officeDocument/2006/relationships/image" Target="../media/image105.png"/></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33.xml"/><Relationship Id="rId5" Type="http://schemas.openxmlformats.org/officeDocument/2006/relationships/image" Target="../media/image110.png"/><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33.xml"/><Relationship Id="rId5" Type="http://schemas.openxmlformats.org/officeDocument/2006/relationships/image" Target="../media/image114.png"/><Relationship Id="rId4" Type="http://schemas.openxmlformats.org/officeDocument/2006/relationships/image" Target="../media/image113.png"/></Relationships>
</file>

<file path=ppt/slides/_rels/slide3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3.xml"/><Relationship Id="rId5" Type="http://schemas.openxmlformats.org/officeDocument/2006/relationships/image" Target="../media/image118.png"/><Relationship Id="rId4" Type="http://schemas.openxmlformats.org/officeDocument/2006/relationships/image" Target="../media/image117.png"/></Relationships>
</file>

<file path=ppt/slides/_rels/slide3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33.xml"/><Relationship Id="rId5" Type="http://schemas.openxmlformats.org/officeDocument/2006/relationships/image" Target="../media/image124.png"/><Relationship Id="rId4" Type="http://schemas.openxmlformats.org/officeDocument/2006/relationships/image" Target="../media/image123.png"/></Relationships>
</file>

<file path=ppt/slides/_rels/slide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33.xml"/><Relationship Id="rId5" Type="http://schemas.openxmlformats.org/officeDocument/2006/relationships/image" Target="../media/image128.png"/><Relationship Id="rId4" Type="http://schemas.openxmlformats.org/officeDocument/2006/relationships/image" Target="../media/image127.png"/></Relationships>
</file>

<file path=ppt/slides/_rels/slide4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33.xml"/><Relationship Id="rId5" Type="http://schemas.openxmlformats.org/officeDocument/2006/relationships/image" Target="../media/image132.png"/><Relationship Id="rId4" Type="http://schemas.openxmlformats.org/officeDocument/2006/relationships/image" Target="../media/image131.png"/></Relationships>
</file>

<file path=ppt/slides/_rels/slide4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33.xml"/><Relationship Id="rId5" Type="http://schemas.openxmlformats.org/officeDocument/2006/relationships/image" Target="../media/image138.png"/><Relationship Id="rId4" Type="http://schemas.openxmlformats.org/officeDocument/2006/relationships/image" Target="../media/image137.png"/></Relationships>
</file>

<file path=ppt/slides/_rels/slide4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33.xml"/><Relationship Id="rId5" Type="http://schemas.openxmlformats.org/officeDocument/2006/relationships/image" Target="../media/image142.png"/><Relationship Id="rId4" Type="http://schemas.openxmlformats.org/officeDocument/2006/relationships/image" Target="../media/image141.png"/></Relationships>
</file>

<file path=ppt/slides/_rels/slide4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33.xml"/><Relationship Id="rId5" Type="http://schemas.openxmlformats.org/officeDocument/2006/relationships/image" Target="../media/image146.png"/><Relationship Id="rId4" Type="http://schemas.openxmlformats.org/officeDocument/2006/relationships/image" Target="../media/image145.png"/></Relationships>
</file>

<file path=ppt/slides/_rels/slide4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33.xml"/><Relationship Id="rId5" Type="http://schemas.openxmlformats.org/officeDocument/2006/relationships/image" Target="../media/image150.png"/><Relationship Id="rId4" Type="http://schemas.openxmlformats.org/officeDocument/2006/relationships/image" Target="../media/image149.png"/></Relationships>
</file>

<file path=ppt/slides/_rels/slide4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33.xml"/><Relationship Id="rId5" Type="http://schemas.openxmlformats.org/officeDocument/2006/relationships/image" Target="../media/image154.png"/><Relationship Id="rId4" Type="http://schemas.openxmlformats.org/officeDocument/2006/relationships/image" Target="../media/image153.png"/></Relationships>
</file>

<file path=ppt/slides/_rels/slide4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33.xml"/><Relationship Id="rId5" Type="http://schemas.openxmlformats.org/officeDocument/2006/relationships/image" Target="../media/image160.png"/><Relationship Id="rId4" Type="http://schemas.openxmlformats.org/officeDocument/2006/relationships/image" Target="../media/image159.png"/></Relationships>
</file>

<file path=ppt/slides/_rels/slide5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33.xml"/><Relationship Id="rId5" Type="http://schemas.openxmlformats.org/officeDocument/2006/relationships/image" Target="../media/image164.png"/><Relationship Id="rId4" Type="http://schemas.openxmlformats.org/officeDocument/2006/relationships/image" Target="../media/image163.png"/></Relationships>
</file>

<file path=ppt/slides/_rels/slide5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33.xml"/><Relationship Id="rId5" Type="http://schemas.openxmlformats.org/officeDocument/2006/relationships/image" Target="../media/image168.png"/><Relationship Id="rId4" Type="http://schemas.openxmlformats.org/officeDocument/2006/relationships/image" Target="../media/image167.png"/></Relationships>
</file>

<file path=ppt/slides/_rels/slide5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33.xml"/><Relationship Id="rId5" Type="http://schemas.openxmlformats.org/officeDocument/2006/relationships/image" Target="../media/image172.png"/><Relationship Id="rId4" Type="http://schemas.openxmlformats.org/officeDocument/2006/relationships/image" Target="../media/image171.png"/></Relationships>
</file>

<file path=ppt/slides/_rels/slide5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33.xml"/><Relationship Id="rId5" Type="http://schemas.openxmlformats.org/officeDocument/2006/relationships/image" Target="../media/image176.png"/><Relationship Id="rId4" Type="http://schemas.openxmlformats.org/officeDocument/2006/relationships/image" Target="../media/image175.png"/></Relationships>
</file>

<file path=ppt/slides/_rels/slide5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33.xml"/><Relationship Id="rId5" Type="http://schemas.openxmlformats.org/officeDocument/2006/relationships/image" Target="../media/image180.png"/><Relationship Id="rId4" Type="http://schemas.openxmlformats.org/officeDocument/2006/relationships/image" Target="../media/image179.png"/></Relationships>
</file>

<file path=ppt/slides/_rels/slide5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33.xml"/><Relationship Id="rId5" Type="http://schemas.openxmlformats.org/officeDocument/2006/relationships/image" Target="../media/image184.png"/><Relationship Id="rId4" Type="http://schemas.openxmlformats.org/officeDocument/2006/relationships/image" Target="../media/image183.png"/></Relationships>
</file>

<file path=ppt/slides/_rels/slide57.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33.xml"/><Relationship Id="rId5" Type="http://schemas.openxmlformats.org/officeDocument/2006/relationships/image" Target="../media/image188.png"/><Relationship Id="rId4" Type="http://schemas.openxmlformats.org/officeDocument/2006/relationships/image" Target="../media/image187.png"/></Relationships>
</file>

<file path=ppt/slides/_rels/slide5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33.xml"/><Relationship Id="rId5" Type="http://schemas.openxmlformats.org/officeDocument/2006/relationships/image" Target="../media/image192.png"/><Relationship Id="rId4" Type="http://schemas.openxmlformats.org/officeDocument/2006/relationships/image" Target="../media/image191.png"/></Relationships>
</file>

<file path=ppt/slides/_rels/slide5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33.xml"/><Relationship Id="rId5" Type="http://schemas.openxmlformats.org/officeDocument/2006/relationships/image" Target="../media/image196.png"/><Relationship Id="rId4" Type="http://schemas.openxmlformats.org/officeDocument/2006/relationships/image" Target="../media/image195.png"/></Relationships>
</file>

<file path=ppt/slides/_rels/slide60.xml.rels><?xml version="1.0" encoding="UTF-8" standalone="yes"?>
<Relationships xmlns="http://schemas.openxmlformats.org/package/2006/relationships"><Relationship Id="rId8" Type="http://schemas.openxmlformats.org/officeDocument/2006/relationships/image" Target="../media/image202.svg"/><Relationship Id="rId13" Type="http://schemas.openxmlformats.org/officeDocument/2006/relationships/image" Target="../media/image206.png"/><Relationship Id="rId3" Type="http://schemas.openxmlformats.org/officeDocument/2006/relationships/image" Target="../media/image197.png"/><Relationship Id="rId7" Type="http://schemas.openxmlformats.org/officeDocument/2006/relationships/image" Target="../media/image201.png"/><Relationship Id="rId12" Type="http://schemas.openxmlformats.org/officeDocument/2006/relationships/image" Target="../media/image205.svg"/><Relationship Id="rId2" Type="http://schemas.openxmlformats.org/officeDocument/2006/relationships/notesSlide" Target="../notesSlides/notesSlide19.xml"/><Relationship Id="rId16" Type="http://schemas.openxmlformats.org/officeDocument/2006/relationships/image" Target="../media/image209.svg"/><Relationship Id="rId1" Type="http://schemas.openxmlformats.org/officeDocument/2006/relationships/slideLayout" Target="../slideLayouts/slideLayout27.xml"/><Relationship Id="rId6" Type="http://schemas.openxmlformats.org/officeDocument/2006/relationships/image" Target="../media/image200.svg"/><Relationship Id="rId11" Type="http://schemas.openxmlformats.org/officeDocument/2006/relationships/image" Target="../media/image204.png"/><Relationship Id="rId5" Type="http://schemas.openxmlformats.org/officeDocument/2006/relationships/image" Target="../media/image199.png"/><Relationship Id="rId15" Type="http://schemas.openxmlformats.org/officeDocument/2006/relationships/image" Target="../media/image208.png"/><Relationship Id="rId10" Type="http://schemas.microsoft.com/office/2007/relationships/hdphoto" Target="../media/hdphoto5.wdp"/><Relationship Id="rId4" Type="http://schemas.openxmlformats.org/officeDocument/2006/relationships/image" Target="../media/image198.svg"/><Relationship Id="rId9" Type="http://schemas.openxmlformats.org/officeDocument/2006/relationships/image" Target="../media/image203.png"/><Relationship Id="rId14" Type="http://schemas.openxmlformats.org/officeDocument/2006/relationships/image" Target="../media/image207.svg"/></Relationships>
</file>

<file path=ppt/slides/_rels/slide61.xml.rels><?xml version="1.0" encoding="UTF-8" standalone="yes"?>
<Relationships xmlns="http://schemas.openxmlformats.org/package/2006/relationships"><Relationship Id="rId3" Type="http://schemas.openxmlformats.org/officeDocument/2006/relationships/image" Target="../media/image210.gif"/><Relationship Id="rId2" Type="http://schemas.openxmlformats.org/officeDocument/2006/relationships/notesSlide" Target="../notesSlides/notesSlide20.xml"/><Relationship Id="rId1" Type="http://schemas.openxmlformats.org/officeDocument/2006/relationships/slideLayout" Target="../slideLayouts/slideLayout57.xml"/><Relationship Id="rId5" Type="http://schemas.openxmlformats.org/officeDocument/2006/relationships/image" Target="../media/image212.svg"/><Relationship Id="rId4" Type="http://schemas.openxmlformats.org/officeDocument/2006/relationships/image" Target="../media/image211.png"/></Relationships>
</file>

<file path=ppt/slides/_rels/slide62.xml.rels><?xml version="1.0" encoding="UTF-8" standalone="yes"?>
<Relationships xmlns="http://schemas.openxmlformats.org/package/2006/relationships"><Relationship Id="rId8" Type="http://schemas.openxmlformats.org/officeDocument/2006/relationships/image" Target="../media/image78.svg"/><Relationship Id="rId13" Type="http://schemas.openxmlformats.org/officeDocument/2006/relationships/image" Target="../media/image217.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216.svg"/><Relationship Id="rId2" Type="http://schemas.openxmlformats.org/officeDocument/2006/relationships/notesSlide" Target="../notesSlides/notesSlide21.xml"/><Relationship Id="rId16" Type="http://schemas.openxmlformats.org/officeDocument/2006/relationships/image" Target="../media/image220.svg"/><Relationship Id="rId1" Type="http://schemas.openxmlformats.org/officeDocument/2006/relationships/slideLayout" Target="../slideLayouts/slideLayout27.xml"/><Relationship Id="rId6" Type="http://schemas.openxmlformats.org/officeDocument/2006/relationships/image" Target="../media/image214.svg"/><Relationship Id="rId11" Type="http://schemas.openxmlformats.org/officeDocument/2006/relationships/image" Target="../media/image215.png"/><Relationship Id="rId5" Type="http://schemas.openxmlformats.org/officeDocument/2006/relationships/image" Target="../media/image213.png"/><Relationship Id="rId15" Type="http://schemas.openxmlformats.org/officeDocument/2006/relationships/image" Target="../media/image219.png"/><Relationship Id="rId10" Type="http://schemas.openxmlformats.org/officeDocument/2006/relationships/image" Target="../media/image68.svg"/><Relationship Id="rId4" Type="http://schemas.openxmlformats.org/officeDocument/2006/relationships/image" Target="../media/image74.svg"/><Relationship Id="rId9" Type="http://schemas.openxmlformats.org/officeDocument/2006/relationships/image" Target="../media/image67.png"/><Relationship Id="rId14" Type="http://schemas.openxmlformats.org/officeDocument/2006/relationships/image" Target="../media/image218.svg"/></Relationships>
</file>

<file path=ppt/slides/_rels/slide63.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55.xml"/></Relationships>
</file>

<file path=ppt/slides/_rels/slide64.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22.xml"/><Relationship Id="rId1" Type="http://schemas.openxmlformats.org/officeDocument/2006/relationships/slideLayout" Target="../slideLayouts/slideLayout55.xml"/><Relationship Id="rId4" Type="http://schemas.openxmlformats.org/officeDocument/2006/relationships/image" Target="../media/image224.emf"/></Relationships>
</file>

<file path=ppt/slides/_rels/slide65.xml.rels><?xml version="1.0" encoding="UTF-8" standalone="yes"?>
<Relationships xmlns="http://schemas.openxmlformats.org/package/2006/relationships"><Relationship Id="rId13" Type="http://schemas.openxmlformats.org/officeDocument/2006/relationships/image" Target="../media/image234.svg"/><Relationship Id="rId18" Type="http://schemas.openxmlformats.org/officeDocument/2006/relationships/image" Target="../media/image239.png"/><Relationship Id="rId26" Type="http://schemas.openxmlformats.org/officeDocument/2006/relationships/image" Target="../media/image247.png"/><Relationship Id="rId39" Type="http://schemas.openxmlformats.org/officeDocument/2006/relationships/image" Target="../media/image260.png"/><Relationship Id="rId21" Type="http://schemas.openxmlformats.org/officeDocument/2006/relationships/image" Target="../media/image242.svg"/><Relationship Id="rId34" Type="http://schemas.openxmlformats.org/officeDocument/2006/relationships/image" Target="../media/image255.svg"/><Relationship Id="rId42" Type="http://schemas.openxmlformats.org/officeDocument/2006/relationships/image" Target="../media/image263.svg"/><Relationship Id="rId7" Type="http://schemas.openxmlformats.org/officeDocument/2006/relationships/image" Target="../media/image228.svg"/><Relationship Id="rId2" Type="http://schemas.openxmlformats.org/officeDocument/2006/relationships/notesSlide" Target="../notesSlides/notesSlide23.xml"/><Relationship Id="rId16" Type="http://schemas.openxmlformats.org/officeDocument/2006/relationships/image" Target="../media/image237.png"/><Relationship Id="rId20" Type="http://schemas.openxmlformats.org/officeDocument/2006/relationships/image" Target="../media/image241.png"/><Relationship Id="rId29" Type="http://schemas.openxmlformats.org/officeDocument/2006/relationships/image" Target="../media/image250.png"/><Relationship Id="rId41" Type="http://schemas.openxmlformats.org/officeDocument/2006/relationships/image" Target="../media/image262.png"/><Relationship Id="rId1" Type="http://schemas.openxmlformats.org/officeDocument/2006/relationships/slideLayout" Target="../slideLayouts/slideLayout64.xml"/><Relationship Id="rId6" Type="http://schemas.openxmlformats.org/officeDocument/2006/relationships/image" Target="../media/image227.png"/><Relationship Id="rId11" Type="http://schemas.openxmlformats.org/officeDocument/2006/relationships/image" Target="../media/image232.svg"/><Relationship Id="rId24" Type="http://schemas.openxmlformats.org/officeDocument/2006/relationships/image" Target="../media/image245.png"/><Relationship Id="rId32" Type="http://schemas.openxmlformats.org/officeDocument/2006/relationships/image" Target="../media/image253.svg"/><Relationship Id="rId37" Type="http://schemas.openxmlformats.org/officeDocument/2006/relationships/image" Target="../media/image258.png"/><Relationship Id="rId40" Type="http://schemas.openxmlformats.org/officeDocument/2006/relationships/image" Target="../media/image261.svg"/><Relationship Id="rId5" Type="http://schemas.openxmlformats.org/officeDocument/2006/relationships/image" Target="../media/image95.png"/><Relationship Id="rId15" Type="http://schemas.openxmlformats.org/officeDocument/2006/relationships/image" Target="../media/image236.svg"/><Relationship Id="rId23" Type="http://schemas.openxmlformats.org/officeDocument/2006/relationships/image" Target="../media/image244.svg"/><Relationship Id="rId28" Type="http://schemas.openxmlformats.org/officeDocument/2006/relationships/image" Target="../media/image249.svg"/><Relationship Id="rId36" Type="http://schemas.openxmlformats.org/officeDocument/2006/relationships/image" Target="../media/image257.svg"/><Relationship Id="rId10" Type="http://schemas.openxmlformats.org/officeDocument/2006/relationships/image" Target="../media/image231.png"/><Relationship Id="rId19" Type="http://schemas.openxmlformats.org/officeDocument/2006/relationships/image" Target="../media/image240.svg"/><Relationship Id="rId31" Type="http://schemas.openxmlformats.org/officeDocument/2006/relationships/image" Target="../media/image252.png"/><Relationship Id="rId44" Type="http://schemas.openxmlformats.org/officeDocument/2006/relationships/image" Target="../media/image265.svg"/><Relationship Id="rId4" Type="http://schemas.openxmlformats.org/officeDocument/2006/relationships/image" Target="../media/image226.svg"/><Relationship Id="rId9" Type="http://schemas.openxmlformats.org/officeDocument/2006/relationships/image" Target="../media/image230.svg"/><Relationship Id="rId14" Type="http://schemas.openxmlformats.org/officeDocument/2006/relationships/image" Target="../media/image235.png"/><Relationship Id="rId22" Type="http://schemas.openxmlformats.org/officeDocument/2006/relationships/image" Target="../media/image243.png"/><Relationship Id="rId27" Type="http://schemas.openxmlformats.org/officeDocument/2006/relationships/image" Target="../media/image248.png"/><Relationship Id="rId30" Type="http://schemas.openxmlformats.org/officeDocument/2006/relationships/image" Target="../media/image251.svg"/><Relationship Id="rId35" Type="http://schemas.openxmlformats.org/officeDocument/2006/relationships/image" Target="../media/image256.png"/><Relationship Id="rId43" Type="http://schemas.openxmlformats.org/officeDocument/2006/relationships/image" Target="../media/image264.png"/><Relationship Id="rId8" Type="http://schemas.openxmlformats.org/officeDocument/2006/relationships/image" Target="../media/image229.png"/><Relationship Id="rId3" Type="http://schemas.openxmlformats.org/officeDocument/2006/relationships/image" Target="../media/image225.png"/><Relationship Id="rId12" Type="http://schemas.openxmlformats.org/officeDocument/2006/relationships/image" Target="../media/image233.png"/><Relationship Id="rId17" Type="http://schemas.openxmlformats.org/officeDocument/2006/relationships/image" Target="../media/image238.svg"/><Relationship Id="rId25" Type="http://schemas.openxmlformats.org/officeDocument/2006/relationships/image" Target="../media/image246.svg"/><Relationship Id="rId33" Type="http://schemas.openxmlformats.org/officeDocument/2006/relationships/image" Target="../media/image254.png"/><Relationship Id="rId38" Type="http://schemas.openxmlformats.org/officeDocument/2006/relationships/image" Target="../media/image259.svg"/></Relationships>
</file>

<file path=ppt/slides/_rels/slide66.xml.rels><?xml version="1.0" encoding="UTF-8" standalone="yes"?>
<Relationships xmlns="http://schemas.openxmlformats.org/package/2006/relationships"><Relationship Id="rId2" Type="http://schemas.openxmlformats.org/officeDocument/2006/relationships/image" Target="../media/image266.jpe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hyperlink" Target="mailto:SCORE@nhsbt.nhs.uk"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69.png"/><Relationship Id="rId5" Type="http://schemas.openxmlformats.org/officeDocument/2006/relationships/image" Target="../media/image268.png"/><Relationship Id="rId4" Type="http://schemas.openxmlformats.org/officeDocument/2006/relationships/image" Target="../media/image2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3FBE689-5D04-CB39-B7F7-93BB90B962D9}"/>
              </a:ext>
            </a:extLst>
          </p:cNvPr>
          <p:cNvSpPr txBox="1">
            <a:spLocks/>
          </p:cNvSpPr>
          <p:nvPr/>
        </p:nvSpPr>
        <p:spPr>
          <a:xfrm>
            <a:off x="6829223" y="2287402"/>
            <a:ext cx="5115734" cy="15489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spcAft>
                <a:spcPts val="600"/>
              </a:spcAft>
            </a:pPr>
            <a:r>
              <a:rPr lang="en-US" sz="3600" b="1">
                <a:solidFill>
                  <a:srgbClr val="002060"/>
                </a:solidFill>
              </a:rPr>
              <a:t>Sustainability and Certainty in Organ Retrieval (SCORE)</a:t>
            </a:r>
          </a:p>
        </p:txBody>
      </p:sp>
      <p:pic>
        <p:nvPicPr>
          <p:cNvPr id="5122" name="Picture 2" descr="Transplant Coordinators Course - MOHAN Foundation">
            <a:extLst>
              <a:ext uri="{FF2B5EF4-FFF2-40B4-BE49-F238E27FC236}">
                <a16:creationId xmlns:a16="http://schemas.microsoft.com/office/drawing/2014/main" id="{1E4BF860-4BC4-C82E-273E-D611C5AC8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8" r="10365" b="2"/>
          <a:stretch/>
        </p:blipFill>
        <p:spPr bwMode="auto">
          <a:xfrm>
            <a:off x="0" y="10"/>
            <a:ext cx="609600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5127" name="Group 5126">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5128" name="Rectangle 5127">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3D39FD81-CAD0-B8F5-CF98-B6E44F2FF68B}"/>
              </a:ext>
            </a:extLst>
          </p:cNvPr>
          <p:cNvSpPr txBox="1">
            <a:spLocks/>
          </p:cNvSpPr>
          <p:nvPr/>
        </p:nvSpPr>
        <p:spPr>
          <a:xfrm>
            <a:off x="6829223" y="4018150"/>
            <a:ext cx="4059687" cy="350650"/>
          </a:xfrm>
          <a:prstGeom prst="rect">
            <a:avLst/>
          </a:prstGeom>
          <a:noFill/>
        </p:spPr>
        <p:txBody>
          <a:bodyPr>
            <a:normAutofit fontScale="7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1350"/>
              </a:spcAft>
            </a:pPr>
            <a:r>
              <a:rPr lang="en-GB" altLang="en-US" sz="1800" dirty="0">
                <a:solidFill>
                  <a:schemeClr val="tx1"/>
                </a:solidFill>
              </a:rPr>
              <a:t>Organ </a:t>
            </a:r>
            <a:r>
              <a:rPr lang="en-GB" altLang="en-US" sz="1800">
                <a:solidFill>
                  <a:schemeClr val="tx1"/>
                </a:solidFill>
              </a:rPr>
              <a:t>Donation Update, </a:t>
            </a:r>
            <a:r>
              <a:rPr lang="en-GB" altLang="en-US" sz="1800" dirty="0">
                <a:solidFill>
                  <a:schemeClr val="tx1"/>
                </a:solidFill>
              </a:rPr>
              <a:t>Autumn / Winter 2024/25</a:t>
            </a:r>
          </a:p>
        </p:txBody>
      </p:sp>
    </p:spTree>
    <p:extLst>
      <p:ext uri="{BB962C8B-B14F-4D97-AF65-F5344CB8AC3E}">
        <p14:creationId xmlns:p14="http://schemas.microsoft.com/office/powerpoint/2010/main" val="1676993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This Session</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p:txBody>
          <a:bodyPr/>
          <a:lstStyle/>
          <a:p>
            <a:pPr marL="571500" indent="-571500">
              <a:lnSpc>
                <a:spcPct val="114000"/>
              </a:lnSpc>
              <a:buFont typeface="+mj-lt"/>
              <a:buAutoNum type="arabicPeriod"/>
            </a:pPr>
            <a:r>
              <a:rPr lang="en-GB" sz="2800">
                <a:solidFill>
                  <a:srgbClr val="002060"/>
                </a:solidFill>
              </a:rPr>
              <a:t>Why we need change</a:t>
            </a:r>
          </a:p>
          <a:p>
            <a:pPr marL="571500" indent="-571500">
              <a:lnSpc>
                <a:spcPct val="114000"/>
              </a:lnSpc>
              <a:buFont typeface="+mj-lt"/>
              <a:buAutoNum type="arabicPeriod"/>
            </a:pPr>
            <a:r>
              <a:rPr lang="en-GB" sz="2800">
                <a:solidFill>
                  <a:srgbClr val="002060"/>
                </a:solidFill>
              </a:rPr>
              <a:t>What is the Planned Arrival Window (PAW)</a:t>
            </a:r>
          </a:p>
          <a:p>
            <a:pPr marL="571500" indent="-571500">
              <a:lnSpc>
                <a:spcPct val="114000"/>
              </a:lnSpc>
              <a:buFont typeface="+mj-lt"/>
              <a:buAutoNum type="arabicPeriod"/>
            </a:pPr>
            <a:r>
              <a:rPr lang="en-GB" sz="2800">
                <a:solidFill>
                  <a:srgbClr val="002060"/>
                </a:solidFill>
              </a:rPr>
              <a:t>What are the impacts across the pathway?</a:t>
            </a:r>
          </a:p>
          <a:p>
            <a:pPr marL="571500" indent="-571500">
              <a:lnSpc>
                <a:spcPct val="114000"/>
              </a:lnSpc>
              <a:buFont typeface="+mj-lt"/>
              <a:buAutoNum type="arabicPeriod"/>
            </a:pPr>
            <a:r>
              <a:rPr lang="en-GB" sz="2800">
                <a:solidFill>
                  <a:srgbClr val="002060"/>
                </a:solidFill>
              </a:rPr>
              <a:t>How you can support the change</a:t>
            </a:r>
          </a:p>
          <a:p>
            <a:pPr marL="571500" indent="-571500">
              <a:lnSpc>
                <a:spcPct val="114000"/>
              </a:lnSpc>
              <a:buFont typeface="+mj-lt"/>
              <a:buAutoNum type="arabicPeriod"/>
            </a:pPr>
            <a:r>
              <a:rPr lang="en-GB" sz="2800">
                <a:solidFill>
                  <a:srgbClr val="002060"/>
                </a:solidFill>
              </a:rPr>
              <a:t>Q&amp;A</a:t>
            </a:r>
          </a:p>
          <a:p>
            <a:endParaRPr lang="en-GB"/>
          </a:p>
        </p:txBody>
      </p:sp>
    </p:spTree>
    <p:extLst>
      <p:ext uri="{BB962C8B-B14F-4D97-AF65-F5344CB8AC3E}">
        <p14:creationId xmlns:p14="http://schemas.microsoft.com/office/powerpoint/2010/main" val="682027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a:xfrm>
            <a:off x="838201" y="365127"/>
            <a:ext cx="6341917" cy="1325563"/>
          </a:xfrm>
        </p:spPr>
        <p:txBody>
          <a:bodyPr>
            <a:normAutofit/>
          </a:bodyPr>
          <a:lstStyle/>
          <a:p>
            <a:r>
              <a:rPr lang="en-GB" sz="3600" b="1"/>
              <a:t>Journey so far</a:t>
            </a:r>
          </a:p>
        </p:txBody>
      </p:sp>
      <p:sp>
        <p:nvSpPr>
          <p:cNvPr id="1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6935391" y="2102440"/>
            <a:ext cx="4680208" cy="3271054"/>
          </a:xfrm>
        </p:spPr>
        <p:txBody>
          <a:bodyPr>
            <a:normAutofit/>
          </a:bodyPr>
          <a:lstStyle/>
          <a:p>
            <a:pPr marL="571500" indent="-571500">
              <a:lnSpc>
                <a:spcPct val="134000"/>
              </a:lnSpc>
              <a:buFont typeface="+mj-lt"/>
              <a:buAutoNum type="arabicPeriod"/>
            </a:pPr>
            <a:r>
              <a:rPr lang="en-GB" sz="1800">
                <a:solidFill>
                  <a:srgbClr val="002060"/>
                </a:solidFill>
              </a:rPr>
              <a:t>Jan 2023 Extraordinary NORS summit – serious concerns about the sustainability of the NORS service.</a:t>
            </a:r>
          </a:p>
          <a:p>
            <a:pPr marL="571500" indent="-571500">
              <a:lnSpc>
                <a:spcPct val="134000"/>
              </a:lnSpc>
              <a:buFont typeface="+mj-lt"/>
              <a:buAutoNum type="arabicPeriod"/>
            </a:pPr>
            <a:r>
              <a:rPr lang="en-GB" sz="1800">
                <a:solidFill>
                  <a:srgbClr val="002060"/>
                </a:solidFill>
              </a:rPr>
              <a:t>NHSBT agreed to set up a programme to address issues, make changes and secure future sustainability.</a:t>
            </a:r>
          </a:p>
          <a:p>
            <a:pPr marL="571500" indent="-571500">
              <a:lnSpc>
                <a:spcPct val="134000"/>
              </a:lnSpc>
              <a:buFont typeface="+mj-lt"/>
              <a:buAutoNum type="arabicPeriod"/>
            </a:pPr>
            <a:r>
              <a:rPr lang="en-GB" sz="1800">
                <a:solidFill>
                  <a:srgbClr val="002060"/>
                </a:solidFill>
              </a:rPr>
              <a:t>4 operational workstreams established (7 workstreams in total)</a:t>
            </a:r>
          </a:p>
        </p:txBody>
      </p:sp>
      <p:grpSp>
        <p:nvGrpSpPr>
          <p:cNvPr id="2" name="Group 1">
            <a:extLst>
              <a:ext uri="{FF2B5EF4-FFF2-40B4-BE49-F238E27FC236}">
                <a16:creationId xmlns:a16="http://schemas.microsoft.com/office/drawing/2014/main" id="{DC36A262-D0A6-8F13-9892-19C4DABB8C8C}"/>
              </a:ext>
            </a:extLst>
          </p:cNvPr>
          <p:cNvGrpSpPr/>
          <p:nvPr/>
        </p:nvGrpSpPr>
        <p:grpSpPr>
          <a:xfrm>
            <a:off x="838201" y="1561054"/>
            <a:ext cx="5282839" cy="4931819"/>
            <a:chOff x="645856" y="1417023"/>
            <a:chExt cx="5470562" cy="5107071"/>
          </a:xfrm>
        </p:grpSpPr>
        <p:sp>
          <p:nvSpPr>
            <p:cNvPr id="7" name="Oval 6">
              <a:extLst>
                <a:ext uri="{FF2B5EF4-FFF2-40B4-BE49-F238E27FC236}">
                  <a16:creationId xmlns:a16="http://schemas.microsoft.com/office/drawing/2014/main" id="{BF4AD099-E074-C76D-3779-F251A31224F2}"/>
                </a:ext>
              </a:extLst>
            </p:cNvPr>
            <p:cNvSpPr/>
            <p:nvPr/>
          </p:nvSpPr>
          <p:spPr>
            <a:xfrm>
              <a:off x="2611319" y="1417023"/>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7D762006-35D1-7649-5C6F-78F43F9B8AA9}"/>
                </a:ext>
              </a:extLst>
            </p:cNvPr>
            <p:cNvCxnSpPr>
              <a:cxnSpLocks/>
              <a:endCxn id="7" idx="4"/>
            </p:cNvCxnSpPr>
            <p:nvPr/>
          </p:nvCxnSpPr>
          <p:spPr>
            <a:xfrm flipV="1">
              <a:off x="3375171" y="2951066"/>
              <a:ext cx="5966" cy="252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1646E85-6FCD-E220-2A81-71976FF6234F}"/>
                </a:ext>
              </a:extLst>
            </p:cNvPr>
            <p:cNvCxnSpPr>
              <a:cxnSpLocks/>
            </p:cNvCxnSpPr>
            <p:nvPr/>
          </p:nvCxnSpPr>
          <p:spPr>
            <a:xfrm>
              <a:off x="4150955" y="3970558"/>
              <a:ext cx="41746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97CD092-2C2C-F5DE-7D51-7BF968E214D5}"/>
                </a:ext>
              </a:extLst>
            </p:cNvPr>
            <p:cNvCxnSpPr>
              <a:cxnSpLocks/>
            </p:cNvCxnSpPr>
            <p:nvPr/>
          </p:nvCxnSpPr>
          <p:spPr>
            <a:xfrm flipH="1">
              <a:off x="2185492" y="3970559"/>
              <a:ext cx="41746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688822B-5075-FBDF-C880-A4F9E773FEE7}"/>
                </a:ext>
              </a:extLst>
            </p:cNvPr>
            <p:cNvSpPr txBox="1"/>
            <p:nvPr/>
          </p:nvSpPr>
          <p:spPr>
            <a:xfrm>
              <a:off x="2662983" y="2069745"/>
              <a:ext cx="1469084" cy="605555"/>
            </a:xfrm>
            <a:prstGeom prst="rect">
              <a:avLst/>
            </a:prstGeom>
            <a:noFill/>
          </p:spPr>
          <p:txBody>
            <a:bodyPr wrap="square" rtlCol="0">
              <a:spAutoFit/>
            </a:bodyPr>
            <a:lstStyle/>
            <a:p>
              <a:pPr algn="ctr"/>
              <a:r>
                <a:rPr lang="en-GB" sz="1600" b="1">
                  <a:solidFill>
                    <a:schemeClr val="bg1"/>
                  </a:solidFill>
                  <a:latin typeface="Arial" panose="020B0604020202020204" pitchFamily="34" charset="0"/>
                  <a:cs typeface="Arial" panose="020B0604020202020204" pitchFamily="34" charset="0"/>
                </a:rPr>
                <a:t>NORS Workforce</a:t>
              </a:r>
            </a:p>
          </p:txBody>
        </p:sp>
        <p:sp>
          <p:nvSpPr>
            <p:cNvPr id="14" name="Oval 13">
              <a:extLst>
                <a:ext uri="{FF2B5EF4-FFF2-40B4-BE49-F238E27FC236}">
                  <a16:creationId xmlns:a16="http://schemas.microsoft.com/office/drawing/2014/main" id="{36D7F6E6-6843-90E3-7685-D6832A018CF9}"/>
                </a:ext>
              </a:extLst>
            </p:cNvPr>
            <p:cNvSpPr/>
            <p:nvPr/>
          </p:nvSpPr>
          <p:spPr>
            <a:xfrm>
              <a:off x="2611319" y="4990051"/>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28D34C20-64FD-1CF0-45F0-78EF9F280512}"/>
                </a:ext>
              </a:extLst>
            </p:cNvPr>
            <p:cNvSpPr/>
            <p:nvPr/>
          </p:nvSpPr>
          <p:spPr>
            <a:xfrm>
              <a:off x="2611319" y="3203537"/>
              <a:ext cx="1539636" cy="1534043"/>
            </a:xfrm>
            <a:prstGeom prst="ellipse">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801FA7F3-624B-5761-07E6-32B88C44B9E3}"/>
                </a:ext>
              </a:extLst>
            </p:cNvPr>
            <p:cNvSpPr/>
            <p:nvPr/>
          </p:nvSpPr>
          <p:spPr>
            <a:xfrm>
              <a:off x="645856" y="3203537"/>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sp>
          <p:nvSpPr>
            <p:cNvPr id="20" name="Oval 19">
              <a:extLst>
                <a:ext uri="{FF2B5EF4-FFF2-40B4-BE49-F238E27FC236}">
                  <a16:creationId xmlns:a16="http://schemas.microsoft.com/office/drawing/2014/main" id="{8344BFA8-4DD0-36DB-731B-69613D70F093}"/>
                </a:ext>
              </a:extLst>
            </p:cNvPr>
            <p:cNvSpPr/>
            <p:nvPr/>
          </p:nvSpPr>
          <p:spPr>
            <a:xfrm>
              <a:off x="4576782" y="3203536"/>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pic>
          <p:nvPicPr>
            <p:cNvPr id="25" name="Graphic 24" descr="First aid kit with solid fill">
              <a:extLst>
                <a:ext uri="{FF2B5EF4-FFF2-40B4-BE49-F238E27FC236}">
                  <a16:creationId xmlns:a16="http://schemas.microsoft.com/office/drawing/2014/main" id="{975AFC73-3AFF-28A5-3477-FAF36DBCEB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41091" y="1556997"/>
              <a:ext cx="485063" cy="485063"/>
            </a:xfrm>
            <a:prstGeom prst="rect">
              <a:avLst/>
            </a:prstGeom>
          </p:spPr>
        </p:pic>
        <p:cxnSp>
          <p:nvCxnSpPr>
            <p:cNvPr id="28" name="Straight Arrow Connector 27">
              <a:extLst>
                <a:ext uri="{FF2B5EF4-FFF2-40B4-BE49-F238E27FC236}">
                  <a16:creationId xmlns:a16="http://schemas.microsoft.com/office/drawing/2014/main" id="{6C9140B2-C146-D79B-23D7-A3132ECA6E00}"/>
                </a:ext>
              </a:extLst>
            </p:cNvPr>
            <p:cNvCxnSpPr>
              <a:cxnSpLocks/>
              <a:stCxn id="17" idx="4"/>
              <a:endCxn id="14" idx="0"/>
            </p:cNvCxnSpPr>
            <p:nvPr/>
          </p:nvCxnSpPr>
          <p:spPr>
            <a:xfrm>
              <a:off x="3381137" y="4737580"/>
              <a:ext cx="0" cy="2524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Gantt Chart with solid fill">
              <a:extLst>
                <a:ext uri="{FF2B5EF4-FFF2-40B4-BE49-F238E27FC236}">
                  <a16:creationId xmlns:a16="http://schemas.microsoft.com/office/drawing/2014/main" id="{F66EA115-107C-A0DB-67B4-E40AD10116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1497" y="3320844"/>
              <a:ext cx="519692" cy="519693"/>
            </a:xfrm>
            <a:prstGeom prst="rect">
              <a:avLst/>
            </a:prstGeom>
          </p:spPr>
        </p:pic>
        <p:sp>
          <p:nvSpPr>
            <p:cNvPr id="32" name="TextBox 31">
              <a:extLst>
                <a:ext uri="{FF2B5EF4-FFF2-40B4-BE49-F238E27FC236}">
                  <a16:creationId xmlns:a16="http://schemas.microsoft.com/office/drawing/2014/main" id="{7985C922-4466-E90B-654F-FA3C6144B403}"/>
                </a:ext>
              </a:extLst>
            </p:cNvPr>
            <p:cNvSpPr txBox="1"/>
            <p:nvPr/>
          </p:nvSpPr>
          <p:spPr>
            <a:xfrm>
              <a:off x="694179" y="3863420"/>
              <a:ext cx="1469084" cy="605555"/>
            </a:xfrm>
            <a:prstGeom prst="rect">
              <a:avLst/>
            </a:prstGeom>
            <a:noFill/>
          </p:spPr>
          <p:txBody>
            <a:bodyPr wrap="square" rtlCol="0">
              <a:spAutoFit/>
            </a:bodyPr>
            <a:lstStyle/>
            <a:p>
              <a:pPr algn="ctr"/>
              <a:r>
                <a:rPr lang="en-GB" sz="1600" b="1">
                  <a:solidFill>
                    <a:schemeClr val="bg1"/>
                  </a:solidFill>
                  <a:latin typeface="Arial" panose="020B0604020202020204" pitchFamily="34" charset="0"/>
                  <a:cs typeface="Arial" panose="020B0604020202020204" pitchFamily="34" charset="0"/>
                </a:rPr>
                <a:t>NORS </a:t>
              </a:r>
            </a:p>
            <a:p>
              <a:pPr algn="ctr"/>
              <a:r>
                <a:rPr lang="en-GB" sz="1600" b="1">
                  <a:solidFill>
                    <a:schemeClr val="bg1"/>
                  </a:solidFill>
                  <a:latin typeface="Arial" panose="020B0604020202020204" pitchFamily="34" charset="0"/>
                  <a:cs typeface="Arial" panose="020B0604020202020204" pitchFamily="34" charset="0"/>
                </a:rPr>
                <a:t>Model</a:t>
              </a:r>
            </a:p>
          </p:txBody>
        </p:sp>
        <p:pic>
          <p:nvPicPr>
            <p:cNvPr id="34" name="Graphic 33" descr="Airplane with solid fill">
              <a:extLst>
                <a:ext uri="{FF2B5EF4-FFF2-40B4-BE49-F238E27FC236}">
                  <a16:creationId xmlns:a16="http://schemas.microsoft.com/office/drawing/2014/main" id="{7832513B-4840-AA69-6320-9C8B563E2A3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063069">
              <a:off x="2979506" y="5135024"/>
              <a:ext cx="590463" cy="590464"/>
            </a:xfrm>
            <a:prstGeom prst="rect">
              <a:avLst/>
            </a:prstGeom>
          </p:spPr>
        </p:pic>
        <p:pic>
          <p:nvPicPr>
            <p:cNvPr id="36" name="Graphic 35" descr="Microscope with solid fill">
              <a:extLst>
                <a:ext uri="{FF2B5EF4-FFF2-40B4-BE49-F238E27FC236}">
                  <a16:creationId xmlns:a16="http://schemas.microsoft.com/office/drawing/2014/main" id="{9902687F-C6FC-EAAF-C447-6445CAED79D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16723" y="5328739"/>
              <a:ext cx="402637" cy="402636"/>
            </a:xfrm>
            <a:prstGeom prst="rect">
              <a:avLst/>
            </a:prstGeom>
          </p:spPr>
        </p:pic>
        <p:sp>
          <p:nvSpPr>
            <p:cNvPr id="37" name="TextBox 36">
              <a:extLst>
                <a:ext uri="{FF2B5EF4-FFF2-40B4-BE49-F238E27FC236}">
                  <a16:creationId xmlns:a16="http://schemas.microsoft.com/office/drawing/2014/main" id="{7225B0B9-F231-A062-D3DA-A86966E7A96C}"/>
                </a:ext>
              </a:extLst>
            </p:cNvPr>
            <p:cNvSpPr txBox="1"/>
            <p:nvPr/>
          </p:nvSpPr>
          <p:spPr>
            <a:xfrm>
              <a:off x="2662983" y="5759059"/>
              <a:ext cx="1469084" cy="605555"/>
            </a:xfrm>
            <a:prstGeom prst="rect">
              <a:avLst/>
            </a:prstGeom>
            <a:noFill/>
          </p:spPr>
          <p:txBody>
            <a:bodyPr wrap="square" rtlCol="0">
              <a:spAutoFit/>
            </a:bodyPr>
            <a:lstStyle/>
            <a:p>
              <a:pPr algn="ctr"/>
              <a:r>
                <a:rPr lang="en-GB" sz="1600" b="1">
                  <a:solidFill>
                    <a:schemeClr val="bg1"/>
                  </a:solidFill>
                  <a:latin typeface="Arial" panose="020B0604020202020204" pitchFamily="34" charset="0"/>
                  <a:cs typeface="Arial" panose="020B0604020202020204" pitchFamily="34" charset="0"/>
                </a:rPr>
                <a:t>Support</a:t>
              </a:r>
            </a:p>
            <a:p>
              <a:pPr algn="ctr"/>
              <a:r>
                <a:rPr lang="en-GB" sz="1600" b="1">
                  <a:solidFill>
                    <a:schemeClr val="bg1"/>
                  </a:solidFill>
                  <a:latin typeface="Arial" panose="020B0604020202020204" pitchFamily="34" charset="0"/>
                  <a:cs typeface="Arial" panose="020B0604020202020204" pitchFamily="34" charset="0"/>
                </a:rPr>
                <a:t>Services</a:t>
              </a:r>
            </a:p>
          </p:txBody>
        </p:sp>
        <p:pic>
          <p:nvPicPr>
            <p:cNvPr id="39" name="Graphic 38" descr="Protecting hand with solid fill">
              <a:extLst>
                <a:ext uri="{FF2B5EF4-FFF2-40B4-BE49-F238E27FC236}">
                  <a16:creationId xmlns:a16="http://schemas.microsoft.com/office/drawing/2014/main" id="{B298D574-B2F3-4113-A663-B85A7BBBE2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86344" y="3324782"/>
              <a:ext cx="455182" cy="455182"/>
            </a:xfrm>
            <a:prstGeom prst="rect">
              <a:avLst/>
            </a:prstGeom>
          </p:spPr>
        </p:pic>
        <p:pic>
          <p:nvPicPr>
            <p:cNvPr id="41" name="Graphic 40" descr="Open hand with solid fill">
              <a:extLst>
                <a:ext uri="{FF2B5EF4-FFF2-40B4-BE49-F238E27FC236}">
                  <a16:creationId xmlns:a16="http://schemas.microsoft.com/office/drawing/2014/main" id="{D922AC09-C9B4-94A3-361E-FE77B12B63A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44961" y="3547504"/>
              <a:ext cx="455182" cy="455182"/>
            </a:xfrm>
            <a:prstGeom prst="rect">
              <a:avLst/>
            </a:prstGeom>
          </p:spPr>
        </p:pic>
        <p:sp>
          <p:nvSpPr>
            <p:cNvPr id="42" name="TextBox 41">
              <a:extLst>
                <a:ext uri="{FF2B5EF4-FFF2-40B4-BE49-F238E27FC236}">
                  <a16:creationId xmlns:a16="http://schemas.microsoft.com/office/drawing/2014/main" id="{8C64E9AC-700F-2B5E-106C-3CC72145BC47}"/>
                </a:ext>
              </a:extLst>
            </p:cNvPr>
            <p:cNvSpPr txBox="1"/>
            <p:nvPr/>
          </p:nvSpPr>
          <p:spPr>
            <a:xfrm>
              <a:off x="4616525" y="3919138"/>
              <a:ext cx="1469084" cy="605555"/>
            </a:xfrm>
            <a:prstGeom prst="rect">
              <a:avLst/>
            </a:prstGeom>
            <a:noFill/>
          </p:spPr>
          <p:txBody>
            <a:bodyPr wrap="square" rtlCol="0">
              <a:spAutoFit/>
            </a:bodyPr>
            <a:lstStyle/>
            <a:p>
              <a:pPr algn="ctr"/>
              <a:r>
                <a:rPr lang="en-GB" sz="1600" b="1">
                  <a:solidFill>
                    <a:schemeClr val="bg1"/>
                  </a:solidFill>
                  <a:latin typeface="Arial" panose="020B0604020202020204" pitchFamily="34" charset="0"/>
                  <a:cs typeface="Arial" panose="020B0604020202020204" pitchFamily="34" charset="0"/>
                </a:rPr>
                <a:t>Donation / </a:t>
              </a:r>
            </a:p>
            <a:p>
              <a:pPr algn="ctr"/>
              <a:r>
                <a:rPr lang="en-GB" sz="1600" b="1">
                  <a:solidFill>
                    <a:schemeClr val="bg1"/>
                  </a:solidFill>
                  <a:latin typeface="Arial" panose="020B0604020202020204" pitchFamily="34" charset="0"/>
                  <a:cs typeface="Arial" panose="020B0604020202020204" pitchFamily="34" charset="0"/>
                </a:rPr>
                <a:t>Offering</a:t>
              </a:r>
            </a:p>
          </p:txBody>
        </p:sp>
        <p:sp>
          <p:nvSpPr>
            <p:cNvPr id="43" name="TextBox 42">
              <a:extLst>
                <a:ext uri="{FF2B5EF4-FFF2-40B4-BE49-F238E27FC236}">
                  <a16:creationId xmlns:a16="http://schemas.microsoft.com/office/drawing/2014/main" id="{85E109F9-35B1-33DB-C8E5-DACB7F5881F3}"/>
                </a:ext>
              </a:extLst>
            </p:cNvPr>
            <p:cNvSpPr txBox="1"/>
            <p:nvPr/>
          </p:nvSpPr>
          <p:spPr>
            <a:xfrm>
              <a:off x="2642697" y="3739726"/>
              <a:ext cx="1469084" cy="414328"/>
            </a:xfrm>
            <a:prstGeom prst="rect">
              <a:avLst/>
            </a:prstGeom>
            <a:noFill/>
          </p:spPr>
          <p:txBody>
            <a:bodyPr wrap="square" rtlCol="0">
              <a:spAutoFit/>
            </a:bodyPr>
            <a:lstStyle/>
            <a:p>
              <a:pPr algn="ctr"/>
              <a:r>
                <a:rPr lang="en-GB" sz="2000" b="1">
                  <a:solidFill>
                    <a:schemeClr val="accent5">
                      <a:lumMod val="75000"/>
                    </a:schemeClr>
                  </a:solidFill>
                  <a:latin typeface="Arial" panose="020B0604020202020204" pitchFamily="34" charset="0"/>
                  <a:cs typeface="Arial" panose="020B0604020202020204" pitchFamily="34" charset="0"/>
                </a:rPr>
                <a:t>SCORE</a:t>
              </a:r>
            </a:p>
          </p:txBody>
        </p:sp>
      </p:grpSp>
    </p:spTree>
    <p:extLst>
      <p:ext uri="{BB962C8B-B14F-4D97-AF65-F5344CB8AC3E}">
        <p14:creationId xmlns:p14="http://schemas.microsoft.com/office/powerpoint/2010/main" val="206017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Key Issues</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838201" y="1825625"/>
            <a:ext cx="6632863" cy="4351338"/>
          </a:xfrm>
        </p:spPr>
        <p:txBody>
          <a:bodyPr>
            <a:normAutofit fontScale="62500" lnSpcReduction="20000"/>
          </a:bodyPr>
          <a:lstStyle/>
          <a:p>
            <a:pPr marL="571500" indent="-571500">
              <a:lnSpc>
                <a:spcPct val="114000"/>
              </a:lnSpc>
              <a:buFont typeface="+mj-lt"/>
              <a:buAutoNum type="arabicPeriod"/>
            </a:pPr>
            <a:r>
              <a:rPr lang="en-GB" sz="2800">
                <a:solidFill>
                  <a:srgbClr val="002060"/>
                </a:solidFill>
              </a:rPr>
              <a:t>Fast as possible model removes all planning across the system (no improvement on LOP despite efforts)</a:t>
            </a:r>
          </a:p>
          <a:p>
            <a:pPr marL="571500" indent="-571500">
              <a:lnSpc>
                <a:spcPct val="114000"/>
              </a:lnSpc>
              <a:buFont typeface="+mj-lt"/>
              <a:buAutoNum type="arabicPeriod"/>
            </a:pPr>
            <a:r>
              <a:rPr lang="en-GB" sz="2800">
                <a:solidFill>
                  <a:srgbClr val="002060"/>
                </a:solidFill>
              </a:rPr>
              <a:t>No oversight of activity = reactive deployment of resources</a:t>
            </a:r>
          </a:p>
          <a:p>
            <a:pPr marL="571500" indent="-571500">
              <a:lnSpc>
                <a:spcPct val="114000"/>
              </a:lnSpc>
              <a:buFont typeface="+mj-lt"/>
              <a:buAutoNum type="arabicPeriod"/>
            </a:pPr>
            <a:r>
              <a:rPr lang="en-GB" sz="2800">
                <a:solidFill>
                  <a:srgbClr val="002060"/>
                </a:solidFill>
              </a:rPr>
              <a:t>Frequent delays , most notable at retrieval and has a resultant negative impact across the system</a:t>
            </a:r>
          </a:p>
          <a:p>
            <a:pPr marL="571500" indent="-571500">
              <a:lnSpc>
                <a:spcPct val="114000"/>
              </a:lnSpc>
              <a:buFont typeface="+mj-lt"/>
              <a:buAutoNum type="arabicPeriod"/>
            </a:pPr>
            <a:r>
              <a:rPr lang="en-GB" sz="2800">
                <a:solidFill>
                  <a:srgbClr val="002060"/>
                </a:solidFill>
              </a:rPr>
              <a:t>LOP now means that complex implant surgery is performed out of hours</a:t>
            </a:r>
          </a:p>
          <a:p>
            <a:pPr marL="571500" indent="-571500">
              <a:lnSpc>
                <a:spcPct val="114000"/>
              </a:lnSpc>
              <a:buFont typeface="+mj-lt"/>
              <a:buAutoNum type="arabicPeriod"/>
            </a:pPr>
            <a:r>
              <a:rPr lang="en-GB" sz="2800">
                <a:solidFill>
                  <a:srgbClr val="002060"/>
                </a:solidFill>
              </a:rPr>
              <a:t>Fragility of NORS teams resulting in teams standing down from retrieval commitments</a:t>
            </a:r>
          </a:p>
          <a:p>
            <a:pPr marL="571500" indent="-571500">
              <a:lnSpc>
                <a:spcPct val="114000"/>
              </a:lnSpc>
              <a:buFont typeface="+mj-lt"/>
              <a:buAutoNum type="arabicPeriod"/>
            </a:pPr>
            <a:r>
              <a:rPr lang="en-GB" sz="2800">
                <a:solidFill>
                  <a:srgbClr val="002060"/>
                </a:solidFill>
              </a:rPr>
              <a:t>NORS teams asked to attend more than 1 donor in 24 hours</a:t>
            </a:r>
          </a:p>
          <a:p>
            <a:pPr marL="571500" indent="-571500">
              <a:lnSpc>
                <a:spcPct val="114000"/>
              </a:lnSpc>
              <a:buFont typeface="+mj-lt"/>
              <a:buAutoNum type="arabicPeriod"/>
            </a:pPr>
            <a:r>
              <a:rPr lang="en-GB" sz="2800">
                <a:solidFill>
                  <a:srgbClr val="002060"/>
                </a:solidFill>
              </a:rPr>
              <a:t>Increase in NORS travel time over 3 hours</a:t>
            </a:r>
          </a:p>
        </p:txBody>
      </p:sp>
      <p:sp>
        <p:nvSpPr>
          <p:cNvPr id="2" name="Content Placeholder 5">
            <a:extLst>
              <a:ext uri="{FF2B5EF4-FFF2-40B4-BE49-F238E27FC236}">
                <a16:creationId xmlns:a16="http://schemas.microsoft.com/office/drawing/2014/main" id="{2685FB19-FBA9-05CD-3B55-7E0C3198D781}"/>
              </a:ext>
            </a:extLst>
          </p:cNvPr>
          <p:cNvSpPr txBox="1">
            <a:spLocks/>
          </p:cNvSpPr>
          <p:nvPr/>
        </p:nvSpPr>
        <p:spPr>
          <a:xfrm>
            <a:off x="8121093" y="3374164"/>
            <a:ext cx="3609108" cy="1821584"/>
          </a:xfrm>
          <a:prstGeom prst="rect">
            <a:avLst/>
          </a:prstGeom>
        </p:spPr>
        <p:txBody>
          <a:bodyPr vert="horz" lIns="91440" tIns="45720" rIns="91440" bIns="45720" rtlCol="0">
            <a:normAutofit/>
          </a:bodyPr>
          <a:lst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a:lnSpc>
                <a:spcPct val="114000"/>
              </a:lnSpc>
            </a:pPr>
            <a:r>
              <a:rPr lang="en-GB" sz="2000" b="1">
                <a:solidFill>
                  <a:srgbClr val="002060"/>
                </a:solidFill>
              </a:rPr>
              <a:t>After identification of the key issues relating to the fragility of the NORS service, SCORE set about designing a solution.</a:t>
            </a:r>
          </a:p>
        </p:txBody>
      </p:sp>
      <p:grpSp>
        <p:nvGrpSpPr>
          <p:cNvPr id="8" name="Group 7">
            <a:extLst>
              <a:ext uri="{FF2B5EF4-FFF2-40B4-BE49-F238E27FC236}">
                <a16:creationId xmlns:a16="http://schemas.microsoft.com/office/drawing/2014/main" id="{2DF95EB3-6738-98E6-271A-A22611855871}"/>
              </a:ext>
            </a:extLst>
          </p:cNvPr>
          <p:cNvGrpSpPr/>
          <p:nvPr/>
        </p:nvGrpSpPr>
        <p:grpSpPr>
          <a:xfrm>
            <a:off x="8996524" y="1897063"/>
            <a:ext cx="1330396" cy="1325563"/>
            <a:chOff x="838201" y="3286261"/>
            <a:chExt cx="1486803" cy="1481402"/>
          </a:xfrm>
        </p:grpSpPr>
        <p:sp>
          <p:nvSpPr>
            <p:cNvPr id="3" name="Oval 2">
              <a:extLst>
                <a:ext uri="{FF2B5EF4-FFF2-40B4-BE49-F238E27FC236}">
                  <a16:creationId xmlns:a16="http://schemas.microsoft.com/office/drawing/2014/main" id="{418B1931-060F-57B3-2979-C67995AC0987}"/>
                </a:ext>
              </a:extLst>
            </p:cNvPr>
            <p:cNvSpPr/>
            <p:nvPr/>
          </p:nvSpPr>
          <p:spPr>
            <a:xfrm>
              <a:off x="838201" y="3286261"/>
              <a:ext cx="1486803" cy="1481402"/>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b="1">
                <a:solidFill>
                  <a:schemeClr val="accent5">
                    <a:lumMod val="75000"/>
                  </a:schemeClr>
                </a:solidFill>
                <a:latin typeface="Arial" panose="020B0604020202020204" pitchFamily="34" charset="0"/>
                <a:cs typeface="Arial" panose="020B0604020202020204" pitchFamily="34" charset="0"/>
              </a:endParaRPr>
            </a:p>
          </p:txBody>
        </p:sp>
        <p:pic>
          <p:nvPicPr>
            <p:cNvPr id="4" name="Graphic 3" descr="Gantt Chart with solid fill">
              <a:extLst>
                <a:ext uri="{FF2B5EF4-FFF2-40B4-BE49-F238E27FC236}">
                  <a16:creationId xmlns:a16="http://schemas.microsoft.com/office/drawing/2014/main" id="{1C2995F6-8168-51EF-E50C-DDEBBCCDDA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848" y="3455614"/>
              <a:ext cx="564708" cy="564708"/>
            </a:xfrm>
            <a:prstGeom prst="rect">
              <a:avLst/>
            </a:prstGeom>
          </p:spPr>
        </p:pic>
        <p:sp>
          <p:nvSpPr>
            <p:cNvPr id="7" name="TextBox 6">
              <a:extLst>
                <a:ext uri="{FF2B5EF4-FFF2-40B4-BE49-F238E27FC236}">
                  <a16:creationId xmlns:a16="http://schemas.microsoft.com/office/drawing/2014/main" id="{25AE23EF-5140-5EE0-D3A3-BC893B0A6DA7}"/>
                </a:ext>
              </a:extLst>
            </p:cNvPr>
            <p:cNvSpPr txBox="1"/>
            <p:nvPr/>
          </p:nvSpPr>
          <p:spPr>
            <a:xfrm>
              <a:off x="884866" y="4020322"/>
              <a:ext cx="1418672" cy="584775"/>
            </a:xfrm>
            <a:prstGeom prst="rect">
              <a:avLst/>
            </a:prstGeom>
            <a:noFill/>
          </p:spPr>
          <p:txBody>
            <a:bodyPr wrap="square" rtlCol="0">
              <a:spAutoFit/>
            </a:bodyPr>
            <a:lstStyle/>
            <a:p>
              <a:pPr algn="ctr"/>
              <a:r>
                <a:rPr lang="en-GB" sz="1600">
                  <a:solidFill>
                    <a:schemeClr val="bg1"/>
                  </a:solidFill>
                  <a:latin typeface="Arial" panose="020B0604020202020204" pitchFamily="34" charset="0"/>
                  <a:cs typeface="Arial" panose="020B0604020202020204" pitchFamily="34" charset="0"/>
                </a:rPr>
                <a:t>NORS </a:t>
              </a:r>
            </a:p>
            <a:p>
              <a:pPr algn="ctr"/>
              <a:r>
                <a:rPr lang="en-GB" sz="1600">
                  <a:solidFill>
                    <a:schemeClr val="bg1"/>
                  </a:solidFill>
                  <a:latin typeface="Arial" panose="020B0604020202020204" pitchFamily="34" charset="0"/>
                  <a:cs typeface="Arial" panose="020B0604020202020204" pitchFamily="34" charset="0"/>
                </a:rPr>
                <a:t>Model</a:t>
              </a:r>
            </a:p>
          </p:txBody>
        </p:sp>
      </p:grpSp>
    </p:spTree>
    <p:extLst>
      <p:ext uri="{BB962C8B-B14F-4D97-AF65-F5344CB8AC3E}">
        <p14:creationId xmlns:p14="http://schemas.microsoft.com/office/powerpoint/2010/main" val="1785548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ntrol-Alt-Delete in the World of VDI">
            <a:extLst>
              <a:ext uri="{FF2B5EF4-FFF2-40B4-BE49-F238E27FC236}">
                <a16:creationId xmlns:a16="http://schemas.microsoft.com/office/drawing/2014/main" id="{FDB27A64-5FBD-E235-E582-3D7C4C5B002A}"/>
              </a:ext>
            </a:extLst>
          </p:cNvPr>
          <p:cNvPicPr>
            <a:picLocks noChangeAspect="1" noChangeArrowheads="1"/>
          </p:cNvPicPr>
          <p:nvPr/>
        </p:nvPicPr>
        <p:blipFill>
          <a:blip r:embed="rId3">
            <a:duotone>
              <a:srgbClr val="A5A5A5">
                <a:shade val="45000"/>
                <a:satMod val="135000"/>
              </a:srgbClr>
              <a:prstClr val="white"/>
            </a:duotone>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201538" y="206821"/>
            <a:ext cx="4829495" cy="322217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AD2E007-A47A-EC1A-427B-8511AA7F7315}"/>
              </a:ext>
            </a:extLst>
          </p:cNvPr>
          <p:cNvSpPr txBox="1"/>
          <p:nvPr/>
        </p:nvSpPr>
        <p:spPr>
          <a:xfrm>
            <a:off x="8209677" y="22155"/>
            <a:ext cx="4254209" cy="369332"/>
          </a:xfrm>
          <a:prstGeom prst="rect">
            <a:avLst/>
          </a:prstGeom>
          <a:noFill/>
        </p:spPr>
        <p:txBody>
          <a:bodyPr wrap="square" rtlCol="0">
            <a:spAutoFit/>
          </a:bodyPr>
          <a:lstStyle/>
          <a:p>
            <a:r>
              <a:rPr lang="en-GB"/>
              <a:t>https://forms.office.com/e/t4Ub9rZebD</a:t>
            </a:r>
          </a:p>
        </p:txBody>
      </p:sp>
      <p:sp>
        <p:nvSpPr>
          <p:cNvPr id="6" name="Rectangle: Rounded Corners 5">
            <a:extLst>
              <a:ext uri="{FF2B5EF4-FFF2-40B4-BE49-F238E27FC236}">
                <a16:creationId xmlns:a16="http://schemas.microsoft.com/office/drawing/2014/main" id="{09F0976C-1084-1A86-54E3-7E49141B4720}"/>
              </a:ext>
            </a:extLst>
          </p:cNvPr>
          <p:cNvSpPr/>
          <p:nvPr/>
        </p:nvSpPr>
        <p:spPr>
          <a:xfrm>
            <a:off x="5561261" y="962432"/>
            <a:ext cx="3624147" cy="1710955"/>
          </a:xfrm>
          <a:prstGeom prst="roundRect">
            <a:avLst/>
          </a:prstGeom>
          <a:solidFill>
            <a:schemeClr val="accent1">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solidFill>
                  <a:schemeClr val="tx1"/>
                </a:solidFill>
              </a:rPr>
              <a:t>Donation, retrieval and transplantation needs a </a:t>
            </a:r>
            <a:r>
              <a:rPr lang="en-GB" sz="2000" b="1">
                <a:solidFill>
                  <a:schemeClr val="tx1"/>
                </a:solidFill>
              </a:rPr>
              <a:t>reset. </a:t>
            </a:r>
          </a:p>
          <a:p>
            <a:pPr algn="ctr"/>
            <a:r>
              <a:rPr lang="en-GB" sz="2000">
                <a:solidFill>
                  <a:schemeClr val="tx1"/>
                </a:solidFill>
              </a:rPr>
              <a:t>It will require many changes across the pathway</a:t>
            </a:r>
          </a:p>
        </p:txBody>
      </p:sp>
      <p:pic>
        <p:nvPicPr>
          <p:cNvPr id="1026" name="Picture 2" descr="See related image detail. Das ABC der Kosenamen - Service - Lindenstraße - Das Erste">
            <a:extLst>
              <a:ext uri="{FF2B5EF4-FFF2-40B4-BE49-F238E27FC236}">
                <a16:creationId xmlns:a16="http://schemas.microsoft.com/office/drawing/2014/main" id="{0EE2F17B-CF4A-DED8-077F-9F4C4E97744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artisticPaintBrush/>
                    </a14:imgEffect>
                  </a14:imgLayer>
                </a14:imgProps>
              </a:ext>
              <a:ext uri="{28A0092B-C50C-407E-A947-70E740481C1C}">
                <a14:useLocalDpi xmlns:a14="http://schemas.microsoft.com/office/drawing/2010/main" val="0"/>
              </a:ext>
            </a:extLst>
          </a:blip>
          <a:srcRect/>
          <a:stretch>
            <a:fillRect/>
          </a:stretch>
        </p:blipFill>
        <p:spPr bwMode="auto">
          <a:xfrm>
            <a:off x="5031033" y="3429000"/>
            <a:ext cx="3608226" cy="322217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C01B6C29-A346-6582-FA2C-0D0182E9B923}"/>
              </a:ext>
            </a:extLst>
          </p:cNvPr>
          <p:cNvSpPr/>
          <p:nvPr/>
        </p:nvSpPr>
        <p:spPr>
          <a:xfrm>
            <a:off x="1814141" y="3836019"/>
            <a:ext cx="2397512" cy="29418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solidFill>
                  <a:schemeClr val="bg1"/>
                </a:solidFill>
                <a:cs typeface="Arial" panose="020B0604020202020204" pitchFamily="34" charset="0"/>
              </a:rPr>
              <a:t>Redesign a service that’s robust, sustainable, more predictable and able to cope with future demands</a:t>
            </a:r>
          </a:p>
        </p:txBody>
      </p:sp>
      <p:sp>
        <p:nvSpPr>
          <p:cNvPr id="13" name="Rectangle: Rounded Corners 12">
            <a:extLst>
              <a:ext uri="{FF2B5EF4-FFF2-40B4-BE49-F238E27FC236}">
                <a16:creationId xmlns:a16="http://schemas.microsoft.com/office/drawing/2014/main" id="{DC084A97-C168-B6A1-5EAF-A916B9B5B50C}"/>
              </a:ext>
            </a:extLst>
          </p:cNvPr>
          <p:cNvSpPr/>
          <p:nvPr/>
        </p:nvSpPr>
        <p:spPr>
          <a:xfrm>
            <a:off x="9458639" y="3836019"/>
            <a:ext cx="2397512" cy="29418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a:solidFill>
                  <a:schemeClr val="bg1"/>
                </a:solidFill>
                <a:cs typeface="Arial" panose="020B0604020202020204" pitchFamily="34" charset="0"/>
              </a:rPr>
              <a:t>A service designed to maximise our ability to save lives.</a:t>
            </a:r>
          </a:p>
        </p:txBody>
      </p:sp>
    </p:spTree>
    <p:extLst>
      <p:ext uri="{BB962C8B-B14F-4D97-AF65-F5344CB8AC3E}">
        <p14:creationId xmlns:p14="http://schemas.microsoft.com/office/powerpoint/2010/main" val="229635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llage of a drawing of a colorful swirl and a blue background&#10;&#10;Description automatically generated with medium confidence">
            <a:extLst>
              <a:ext uri="{FF2B5EF4-FFF2-40B4-BE49-F238E27FC236}">
                <a16:creationId xmlns:a16="http://schemas.microsoft.com/office/drawing/2014/main" id="{F4D9CCA5-0220-7824-FEA1-5248ADD95D9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21875" b="21875"/>
          <a:stretch/>
        </p:blipFill>
        <p:spPr>
          <a:xfrm>
            <a:off x="0" y="0"/>
            <a:ext cx="12192000" cy="6858000"/>
          </a:xfrm>
          <a:prstGeom prst="rect">
            <a:avLst/>
          </a:prstGeom>
        </p:spPr>
      </p:pic>
    </p:spTree>
    <p:extLst>
      <p:ext uri="{BB962C8B-B14F-4D97-AF65-F5344CB8AC3E}">
        <p14:creationId xmlns:p14="http://schemas.microsoft.com/office/powerpoint/2010/main" val="401132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0BDE82D-4CEF-AD4E-544E-AFF13805F8D1}"/>
              </a:ext>
            </a:extLst>
          </p:cNvPr>
          <p:cNvGrpSpPr/>
          <p:nvPr/>
        </p:nvGrpSpPr>
        <p:grpSpPr>
          <a:xfrm>
            <a:off x="1524000" y="1172916"/>
            <a:ext cx="9144000" cy="5046097"/>
            <a:chOff x="1524000" y="1119753"/>
            <a:chExt cx="9144000" cy="5046097"/>
          </a:xfrm>
        </p:grpSpPr>
        <p:pic>
          <p:nvPicPr>
            <p:cNvPr id="2050" name="Picture 3">
              <a:extLst>
                <a:ext uri="{FF2B5EF4-FFF2-40B4-BE49-F238E27FC236}">
                  <a16:creationId xmlns:a16="http://schemas.microsoft.com/office/drawing/2014/main" id="{67452CE8-67B7-E4D6-AD7C-49ABFAF9E2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9753"/>
              <a:ext cx="4200045" cy="504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9F50BD40-01DE-67C1-FF2D-72FCEEFC8BF4}"/>
                </a:ext>
              </a:extLst>
            </p:cNvPr>
            <p:cNvPicPr>
              <a:picLocks noChangeAspect="1"/>
            </p:cNvPicPr>
            <p:nvPr/>
          </p:nvPicPr>
          <p:blipFill>
            <a:blip r:embed="rId3"/>
            <a:stretch>
              <a:fillRect/>
            </a:stretch>
          </p:blipFill>
          <p:spPr>
            <a:xfrm>
              <a:off x="6096000" y="1119753"/>
              <a:ext cx="4572000" cy="5040508"/>
            </a:xfrm>
            <a:prstGeom prst="round2DiagRect">
              <a:avLst>
                <a:gd name="adj1" fmla="val 0"/>
                <a:gd name="adj2" fmla="val 0"/>
              </a:avLst>
            </a:prstGeom>
            <a:ln w="88900" cap="sq">
              <a:noFill/>
              <a:miter lim="800000"/>
            </a:ln>
            <a:effectLst/>
          </p:spPr>
        </p:pic>
      </p:grpSp>
    </p:spTree>
    <p:extLst>
      <p:ext uri="{BB962C8B-B14F-4D97-AF65-F5344CB8AC3E}">
        <p14:creationId xmlns:p14="http://schemas.microsoft.com/office/powerpoint/2010/main" val="83520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endParaRPr sz="2400"/>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4800" b="1">
                <a:solidFill>
                  <a:schemeClr val="lt1"/>
                </a:solidFill>
              </a:rPr>
              <a:t>Need for Change</a:t>
            </a:r>
            <a:endParaRPr sz="4800" b="1">
              <a:solidFill>
                <a:srgbClr val="FFFFFF"/>
              </a:solidFill>
            </a:endParaRPr>
          </a:p>
        </p:txBody>
      </p:sp>
    </p:spTree>
    <p:extLst>
      <p:ext uri="{BB962C8B-B14F-4D97-AF65-F5344CB8AC3E}">
        <p14:creationId xmlns:p14="http://schemas.microsoft.com/office/powerpoint/2010/main" val="3473425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5A79C22-D95C-C480-9323-2AAEE189FC61}"/>
              </a:ext>
            </a:extLst>
          </p:cNvPr>
          <p:cNvPicPr>
            <a:picLocks noGrp="1" noChangeAspect="1"/>
          </p:cNvPicPr>
          <p:nvPr>
            <p:ph idx="1"/>
          </p:nvPr>
        </p:nvPicPr>
        <p:blipFill>
          <a:blip r:embed="rId2"/>
          <a:stretch>
            <a:fillRect/>
          </a:stretch>
        </p:blipFill>
        <p:spPr>
          <a:xfrm>
            <a:off x="6258007" y="1237232"/>
            <a:ext cx="5900465" cy="3740184"/>
          </a:xfrm>
        </p:spPr>
      </p:pic>
      <p:pic>
        <p:nvPicPr>
          <p:cNvPr id="5" name="Picture 4">
            <a:extLst>
              <a:ext uri="{FF2B5EF4-FFF2-40B4-BE49-F238E27FC236}">
                <a16:creationId xmlns:a16="http://schemas.microsoft.com/office/drawing/2014/main" id="{0D9D59EA-F744-4AF3-04A9-17E63912ADA6}"/>
              </a:ext>
            </a:extLst>
          </p:cNvPr>
          <p:cNvPicPr>
            <a:picLocks noChangeAspect="1"/>
          </p:cNvPicPr>
          <p:nvPr/>
        </p:nvPicPr>
        <p:blipFill>
          <a:blip r:embed="rId3"/>
          <a:stretch>
            <a:fillRect/>
          </a:stretch>
        </p:blipFill>
        <p:spPr>
          <a:xfrm>
            <a:off x="0" y="1237231"/>
            <a:ext cx="5900466" cy="3740183"/>
          </a:xfrm>
          <a:prstGeom prst="rect">
            <a:avLst/>
          </a:prstGeom>
        </p:spPr>
      </p:pic>
      <p:sp>
        <p:nvSpPr>
          <p:cNvPr id="8" name="TextBox 7">
            <a:extLst>
              <a:ext uri="{FF2B5EF4-FFF2-40B4-BE49-F238E27FC236}">
                <a16:creationId xmlns:a16="http://schemas.microsoft.com/office/drawing/2014/main" id="{133B3602-A47E-A162-3D61-8EF93C3930C7}"/>
              </a:ext>
            </a:extLst>
          </p:cNvPr>
          <p:cNvSpPr txBox="1"/>
          <p:nvPr/>
        </p:nvSpPr>
        <p:spPr>
          <a:xfrm>
            <a:off x="2403710" y="890682"/>
            <a:ext cx="102669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DBD</a:t>
            </a:r>
          </a:p>
        </p:txBody>
      </p:sp>
      <p:sp>
        <p:nvSpPr>
          <p:cNvPr id="9" name="TextBox 8">
            <a:extLst>
              <a:ext uri="{FF2B5EF4-FFF2-40B4-BE49-F238E27FC236}">
                <a16:creationId xmlns:a16="http://schemas.microsoft.com/office/drawing/2014/main" id="{3248D5E0-FDC9-0759-E6D7-DC784F07F970}"/>
              </a:ext>
            </a:extLst>
          </p:cNvPr>
          <p:cNvSpPr txBox="1"/>
          <p:nvPr/>
        </p:nvSpPr>
        <p:spPr>
          <a:xfrm>
            <a:off x="8707031" y="890681"/>
            <a:ext cx="102669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DCD</a:t>
            </a:r>
          </a:p>
        </p:txBody>
      </p:sp>
      <p:sp>
        <p:nvSpPr>
          <p:cNvPr id="10" name="Rectangle 9">
            <a:extLst>
              <a:ext uri="{FF2B5EF4-FFF2-40B4-BE49-F238E27FC236}">
                <a16:creationId xmlns:a16="http://schemas.microsoft.com/office/drawing/2014/main" id="{70DD8C7A-E50A-9A92-1A80-C6511B85E804}"/>
              </a:ext>
            </a:extLst>
          </p:cNvPr>
          <p:cNvSpPr/>
          <p:nvPr/>
        </p:nvSpPr>
        <p:spPr>
          <a:xfrm>
            <a:off x="888397" y="1871905"/>
            <a:ext cx="760403" cy="17942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462FD7A-4A3E-97E3-57E6-969E5CD2F755}"/>
              </a:ext>
            </a:extLst>
          </p:cNvPr>
          <p:cNvSpPr/>
          <p:nvPr/>
        </p:nvSpPr>
        <p:spPr>
          <a:xfrm>
            <a:off x="2537197" y="2475755"/>
            <a:ext cx="799866" cy="243816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5994FBF-99A8-E83C-D6A6-D71C8DCCFAF4}"/>
              </a:ext>
            </a:extLst>
          </p:cNvPr>
          <p:cNvSpPr/>
          <p:nvPr/>
        </p:nvSpPr>
        <p:spPr>
          <a:xfrm>
            <a:off x="1682367" y="2475755"/>
            <a:ext cx="827160" cy="63156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C06AECE-D1AA-EC92-562F-963762782BD1}"/>
              </a:ext>
            </a:extLst>
          </p:cNvPr>
          <p:cNvSpPr/>
          <p:nvPr/>
        </p:nvSpPr>
        <p:spPr>
          <a:xfrm>
            <a:off x="7057871" y="1871905"/>
            <a:ext cx="861175" cy="17942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C7DA42C-83D4-4781-BE8C-AA44930A6CCA}"/>
              </a:ext>
            </a:extLst>
          </p:cNvPr>
          <p:cNvSpPr/>
          <p:nvPr/>
        </p:nvSpPr>
        <p:spPr>
          <a:xfrm>
            <a:off x="8746582" y="2769052"/>
            <a:ext cx="833351" cy="220836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0D87254-DDA1-2CE4-E00F-51EF28921CB8}"/>
              </a:ext>
            </a:extLst>
          </p:cNvPr>
          <p:cNvSpPr/>
          <p:nvPr/>
        </p:nvSpPr>
        <p:spPr>
          <a:xfrm>
            <a:off x="7934323" y="2769052"/>
            <a:ext cx="784588" cy="33827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120AB536-4E06-EC1B-22F8-02C1239DDAE9}"/>
              </a:ext>
            </a:extLst>
          </p:cNvPr>
          <p:cNvSpPr/>
          <p:nvPr/>
        </p:nvSpPr>
        <p:spPr>
          <a:xfrm>
            <a:off x="612373" y="5134145"/>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Donor hospital elective lists (+/- fines for cancelled surgery)</a:t>
            </a:r>
          </a:p>
        </p:txBody>
      </p:sp>
      <p:sp>
        <p:nvSpPr>
          <p:cNvPr id="4" name="Rectangle: Rounded Corners 3">
            <a:extLst>
              <a:ext uri="{FF2B5EF4-FFF2-40B4-BE49-F238E27FC236}">
                <a16:creationId xmlns:a16="http://schemas.microsoft.com/office/drawing/2014/main" id="{7A5DEA87-0E27-F506-DD13-D38D2688DBC7}"/>
              </a:ext>
            </a:extLst>
          </p:cNvPr>
          <p:cNvSpPr/>
          <p:nvPr/>
        </p:nvSpPr>
        <p:spPr>
          <a:xfrm>
            <a:off x="9340544" y="5131062"/>
            <a:ext cx="2205560" cy="1215930"/>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Implanting surgery (now nighttime activity)</a:t>
            </a:r>
          </a:p>
        </p:txBody>
      </p:sp>
      <p:sp>
        <p:nvSpPr>
          <p:cNvPr id="6" name="Rectangle: Rounded Corners 5">
            <a:extLst>
              <a:ext uri="{FF2B5EF4-FFF2-40B4-BE49-F238E27FC236}">
                <a16:creationId xmlns:a16="http://schemas.microsoft.com/office/drawing/2014/main" id="{C3C7500D-F9B7-CEF5-0A2D-5F611B88B775}"/>
              </a:ext>
            </a:extLst>
          </p:cNvPr>
          <p:cNvSpPr/>
          <p:nvPr/>
        </p:nvSpPr>
        <p:spPr>
          <a:xfrm>
            <a:off x="4976458" y="5131062"/>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Delays and challenges accessing daytime theatres </a:t>
            </a:r>
          </a:p>
        </p:txBody>
      </p:sp>
      <p:sp>
        <p:nvSpPr>
          <p:cNvPr id="16" name="Title 4">
            <a:extLst>
              <a:ext uri="{FF2B5EF4-FFF2-40B4-BE49-F238E27FC236}">
                <a16:creationId xmlns:a16="http://schemas.microsoft.com/office/drawing/2014/main" id="{52324E46-F7F3-6C84-9D67-9FF2D7B54509}"/>
              </a:ext>
            </a:extLst>
          </p:cNvPr>
          <p:cNvSpPr txBox="1">
            <a:spLocks/>
          </p:cNvSpPr>
          <p:nvPr/>
        </p:nvSpPr>
        <p:spPr>
          <a:xfrm>
            <a:off x="506894" y="312119"/>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NORS Arrival Time </a:t>
            </a:r>
          </a:p>
        </p:txBody>
      </p:sp>
    </p:spTree>
    <p:extLst>
      <p:ext uri="{BB962C8B-B14F-4D97-AF65-F5344CB8AC3E}">
        <p14:creationId xmlns:p14="http://schemas.microsoft.com/office/powerpoint/2010/main" val="40417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15D399-69A6-E8DA-5F57-4B01368F6F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738" y="1027906"/>
            <a:ext cx="4910702" cy="2790485"/>
          </a:xfrm>
          <a:prstGeom prst="rect">
            <a:avLst/>
          </a:prstGeom>
          <a:noFill/>
          <a:ln>
            <a:noFill/>
          </a:ln>
        </p:spPr>
      </p:pic>
      <p:pic>
        <p:nvPicPr>
          <p:cNvPr id="5" name="Picture 4">
            <a:extLst>
              <a:ext uri="{FF2B5EF4-FFF2-40B4-BE49-F238E27FC236}">
                <a16:creationId xmlns:a16="http://schemas.microsoft.com/office/drawing/2014/main" id="{969C5DC8-0A0B-D658-F797-61D199EF76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17418" y="988140"/>
            <a:ext cx="5036382" cy="2861902"/>
          </a:xfrm>
          <a:prstGeom prst="rect">
            <a:avLst/>
          </a:prstGeom>
          <a:noFill/>
          <a:ln>
            <a:noFill/>
          </a:ln>
        </p:spPr>
      </p:pic>
      <p:pic>
        <p:nvPicPr>
          <p:cNvPr id="6" name="Picture 5">
            <a:extLst>
              <a:ext uri="{FF2B5EF4-FFF2-40B4-BE49-F238E27FC236}">
                <a16:creationId xmlns:a16="http://schemas.microsoft.com/office/drawing/2014/main" id="{61859FE5-459E-81E8-5A34-2C6890599C6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9738" y="3938985"/>
            <a:ext cx="4863712" cy="2763783"/>
          </a:xfrm>
          <a:prstGeom prst="rect">
            <a:avLst/>
          </a:prstGeom>
          <a:noFill/>
          <a:ln>
            <a:noFill/>
          </a:ln>
        </p:spPr>
      </p:pic>
      <p:pic>
        <p:nvPicPr>
          <p:cNvPr id="7" name="Picture 6">
            <a:extLst>
              <a:ext uri="{FF2B5EF4-FFF2-40B4-BE49-F238E27FC236}">
                <a16:creationId xmlns:a16="http://schemas.microsoft.com/office/drawing/2014/main" id="{824D308F-F3B2-764E-C7C6-67D76942C8A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17418" y="3854590"/>
            <a:ext cx="5036380" cy="2861901"/>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52666" y="1248779"/>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84389" y="4150443"/>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3121861" y="1350419"/>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927365" y="1315760"/>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8" name="Straight Connector 7">
            <a:extLst>
              <a:ext uri="{FF2B5EF4-FFF2-40B4-BE49-F238E27FC236}">
                <a16:creationId xmlns:a16="http://schemas.microsoft.com/office/drawing/2014/main" id="{F4160D01-DB1B-421D-59CC-C41CC2F075F4}"/>
              </a:ext>
            </a:extLst>
          </p:cNvPr>
          <p:cNvCxnSpPr>
            <a:cxnSpLocks/>
          </p:cNvCxnSpPr>
          <p:nvPr/>
        </p:nvCxnSpPr>
        <p:spPr>
          <a:xfrm flipV="1">
            <a:off x="2895600" y="1246775"/>
            <a:ext cx="0" cy="5469716"/>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2077688-F2EA-13B2-05E6-2776657BFDD3}"/>
              </a:ext>
            </a:extLst>
          </p:cNvPr>
          <p:cNvCxnSpPr>
            <a:cxnSpLocks/>
          </p:cNvCxnSpPr>
          <p:nvPr/>
        </p:nvCxnSpPr>
        <p:spPr>
          <a:xfrm flipV="1">
            <a:off x="8686800" y="1183854"/>
            <a:ext cx="0" cy="5532637"/>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 name="Title 4">
            <a:extLst>
              <a:ext uri="{FF2B5EF4-FFF2-40B4-BE49-F238E27FC236}">
                <a16:creationId xmlns:a16="http://schemas.microsoft.com/office/drawing/2014/main" id="{4B768339-EAA9-568B-14A9-97EC0C20A4F6}"/>
              </a:ext>
            </a:extLst>
          </p:cNvPr>
          <p:cNvSpPr>
            <a:spLocks noGrp="1"/>
          </p:cNvSpPr>
          <p:nvPr>
            <p:ph type="title"/>
          </p:nvPr>
        </p:nvSpPr>
        <p:spPr>
          <a:xfrm>
            <a:off x="506894" y="312119"/>
            <a:ext cx="8745860" cy="622425"/>
          </a:xfrm>
        </p:spPr>
        <p:txBody>
          <a:bodyPr>
            <a:normAutofit/>
          </a:bodyPr>
          <a:lstStyle/>
          <a:p>
            <a:r>
              <a:rPr lang="en-GB" b="1"/>
              <a:t>Time of Referral from ICU</a:t>
            </a:r>
          </a:p>
        </p:txBody>
      </p:sp>
    </p:spTree>
    <p:extLst>
      <p:ext uri="{BB962C8B-B14F-4D97-AF65-F5344CB8AC3E}">
        <p14:creationId xmlns:p14="http://schemas.microsoft.com/office/powerpoint/2010/main" val="257221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1E4FAD-8E03-A907-C00A-A06407B851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260" y="994480"/>
            <a:ext cx="5043828" cy="2866130"/>
          </a:xfrm>
          <a:prstGeom prst="rect">
            <a:avLst/>
          </a:prstGeom>
          <a:noFill/>
          <a:ln>
            <a:noFill/>
          </a:ln>
        </p:spPr>
      </p:pic>
      <p:pic>
        <p:nvPicPr>
          <p:cNvPr id="9" name="Picture 8">
            <a:extLst>
              <a:ext uri="{FF2B5EF4-FFF2-40B4-BE49-F238E27FC236}">
                <a16:creationId xmlns:a16="http://schemas.microsoft.com/office/drawing/2014/main" id="{9BE779ED-FEC6-47BC-407F-D6A0F22830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341" y="3885090"/>
            <a:ext cx="5000748" cy="2841649"/>
          </a:xfrm>
          <a:prstGeom prst="rect">
            <a:avLst/>
          </a:prstGeom>
          <a:noFill/>
          <a:ln>
            <a:noFill/>
          </a:ln>
        </p:spPr>
      </p:pic>
      <p:pic>
        <p:nvPicPr>
          <p:cNvPr id="8" name="Picture 7">
            <a:extLst>
              <a:ext uri="{FF2B5EF4-FFF2-40B4-BE49-F238E27FC236}">
                <a16:creationId xmlns:a16="http://schemas.microsoft.com/office/drawing/2014/main" id="{F584391A-45FE-461F-B1C7-2F9B8087C5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10434" y="961310"/>
            <a:ext cx="5175595" cy="2873545"/>
          </a:xfrm>
          <a:prstGeom prst="rect">
            <a:avLst/>
          </a:prstGeom>
          <a:noFill/>
          <a:ln>
            <a:noFill/>
          </a:ln>
        </p:spPr>
      </p:pic>
      <p:pic>
        <p:nvPicPr>
          <p:cNvPr id="16" name="Picture 15">
            <a:extLst>
              <a:ext uri="{FF2B5EF4-FFF2-40B4-BE49-F238E27FC236}">
                <a16:creationId xmlns:a16="http://schemas.microsoft.com/office/drawing/2014/main" id="{7143A051-A42D-E566-B981-6E28C1F1927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10435" y="3765211"/>
            <a:ext cx="5197671" cy="2953551"/>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84927" y="1258116"/>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84927" y="4068740"/>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3097181" y="1232553"/>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281011" y="1232553"/>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5" name="Straight Connector 4">
            <a:extLst>
              <a:ext uri="{FF2B5EF4-FFF2-40B4-BE49-F238E27FC236}">
                <a16:creationId xmlns:a16="http://schemas.microsoft.com/office/drawing/2014/main" id="{8579DA96-8B38-11D3-E183-473168962E15}"/>
              </a:ext>
            </a:extLst>
          </p:cNvPr>
          <p:cNvCxnSpPr>
            <a:cxnSpLocks/>
          </p:cNvCxnSpPr>
          <p:nvPr/>
        </p:nvCxnSpPr>
        <p:spPr>
          <a:xfrm flipV="1">
            <a:off x="4038600" y="1282105"/>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B6AD9C6-0995-FCCC-B17F-FADC40322883}"/>
              </a:ext>
            </a:extLst>
          </p:cNvPr>
          <p:cNvCxnSpPr>
            <a:cxnSpLocks/>
          </p:cNvCxnSpPr>
          <p:nvPr/>
        </p:nvCxnSpPr>
        <p:spPr>
          <a:xfrm flipV="1">
            <a:off x="9922497" y="1386387"/>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Title 4">
            <a:extLst>
              <a:ext uri="{FF2B5EF4-FFF2-40B4-BE49-F238E27FC236}">
                <a16:creationId xmlns:a16="http://schemas.microsoft.com/office/drawing/2014/main" id="{E3E0F61C-2E1D-7E43-9B0B-B7202E979ADE}"/>
              </a:ext>
            </a:extLst>
          </p:cNvPr>
          <p:cNvSpPr>
            <a:spLocks noGrp="1"/>
          </p:cNvSpPr>
          <p:nvPr>
            <p:ph type="title"/>
          </p:nvPr>
        </p:nvSpPr>
        <p:spPr>
          <a:xfrm>
            <a:off x="520146" y="312119"/>
            <a:ext cx="8745860" cy="622425"/>
          </a:xfrm>
        </p:spPr>
        <p:txBody>
          <a:bodyPr>
            <a:normAutofit/>
          </a:bodyPr>
          <a:lstStyle/>
          <a:p>
            <a:r>
              <a:rPr lang="en-GB" b="1"/>
              <a:t>Time of Family Decision</a:t>
            </a:r>
          </a:p>
        </p:txBody>
      </p:sp>
    </p:spTree>
    <p:extLst>
      <p:ext uri="{BB962C8B-B14F-4D97-AF65-F5344CB8AC3E}">
        <p14:creationId xmlns:p14="http://schemas.microsoft.com/office/powerpoint/2010/main" val="1233057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1F2921-7771-90ED-529E-82DDE77FA3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3752" y="993058"/>
            <a:ext cx="4925830" cy="2799078"/>
          </a:xfrm>
          <a:prstGeom prst="rect">
            <a:avLst/>
          </a:prstGeom>
          <a:noFill/>
          <a:ln>
            <a:noFill/>
          </a:ln>
        </p:spPr>
      </p:pic>
      <p:pic>
        <p:nvPicPr>
          <p:cNvPr id="5" name="Picture 4">
            <a:extLst>
              <a:ext uri="{FF2B5EF4-FFF2-40B4-BE49-F238E27FC236}">
                <a16:creationId xmlns:a16="http://schemas.microsoft.com/office/drawing/2014/main" id="{267ABB08-A814-49CA-28AF-2169C20B8D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2409" y="1042427"/>
            <a:ext cx="4925828" cy="2799078"/>
          </a:xfrm>
          <a:prstGeom prst="rect">
            <a:avLst/>
          </a:prstGeom>
          <a:noFill/>
          <a:ln>
            <a:noFill/>
          </a:ln>
        </p:spPr>
      </p:pic>
      <p:pic>
        <p:nvPicPr>
          <p:cNvPr id="6" name="Picture 5">
            <a:extLst>
              <a:ext uri="{FF2B5EF4-FFF2-40B4-BE49-F238E27FC236}">
                <a16:creationId xmlns:a16="http://schemas.microsoft.com/office/drawing/2014/main" id="{4DA0C964-6686-A445-F569-19BB9576CE5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2669" y="3857077"/>
            <a:ext cx="5018371" cy="2851665"/>
          </a:xfrm>
          <a:prstGeom prst="rect">
            <a:avLst/>
          </a:prstGeom>
          <a:noFill/>
          <a:ln>
            <a:noFill/>
          </a:ln>
        </p:spPr>
      </p:pic>
      <p:pic>
        <p:nvPicPr>
          <p:cNvPr id="7" name="Picture 6">
            <a:extLst>
              <a:ext uri="{FF2B5EF4-FFF2-40B4-BE49-F238E27FC236}">
                <a16:creationId xmlns:a16="http://schemas.microsoft.com/office/drawing/2014/main" id="{6CB03059-5E36-C936-8164-50F134E3A97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42409" y="3872014"/>
            <a:ext cx="4907212" cy="2788500"/>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01120" y="1444083"/>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02722" y="4301588"/>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2898519" y="1600321"/>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805323" y="1546885"/>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46" name="Straight Connector 45">
            <a:extLst>
              <a:ext uri="{FF2B5EF4-FFF2-40B4-BE49-F238E27FC236}">
                <a16:creationId xmlns:a16="http://schemas.microsoft.com/office/drawing/2014/main" id="{8C6CA70D-DA63-64EC-4475-E5309FF88FBE}"/>
              </a:ext>
            </a:extLst>
          </p:cNvPr>
          <p:cNvCxnSpPr>
            <a:cxnSpLocks/>
          </p:cNvCxnSpPr>
          <p:nvPr/>
        </p:nvCxnSpPr>
        <p:spPr>
          <a:xfrm flipV="1">
            <a:off x="1558932" y="1205826"/>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0B19170-F84D-70DD-8572-ADE8F866DE49}"/>
              </a:ext>
            </a:extLst>
          </p:cNvPr>
          <p:cNvSpPr txBox="1"/>
          <p:nvPr/>
        </p:nvSpPr>
        <p:spPr>
          <a:xfrm>
            <a:off x="2781914" y="4546161"/>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3 hours</a:t>
            </a:r>
          </a:p>
        </p:txBody>
      </p:sp>
      <p:sp>
        <p:nvSpPr>
          <p:cNvPr id="8" name="TextBox 7">
            <a:extLst>
              <a:ext uri="{FF2B5EF4-FFF2-40B4-BE49-F238E27FC236}">
                <a16:creationId xmlns:a16="http://schemas.microsoft.com/office/drawing/2014/main" id="{0AAB5C61-6B18-43C8-5D2B-3054FC8172B0}"/>
              </a:ext>
            </a:extLst>
          </p:cNvPr>
          <p:cNvSpPr txBox="1"/>
          <p:nvPr/>
        </p:nvSpPr>
        <p:spPr>
          <a:xfrm>
            <a:off x="2814467" y="2133167"/>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3 hours</a:t>
            </a:r>
          </a:p>
        </p:txBody>
      </p:sp>
      <p:sp>
        <p:nvSpPr>
          <p:cNvPr id="9" name="TextBox 8">
            <a:extLst>
              <a:ext uri="{FF2B5EF4-FFF2-40B4-BE49-F238E27FC236}">
                <a16:creationId xmlns:a16="http://schemas.microsoft.com/office/drawing/2014/main" id="{BB14AA58-A600-93A9-406E-9F2666504369}"/>
              </a:ext>
            </a:extLst>
          </p:cNvPr>
          <p:cNvSpPr txBox="1"/>
          <p:nvPr/>
        </p:nvSpPr>
        <p:spPr>
          <a:xfrm>
            <a:off x="8708250" y="2133167"/>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9 hours</a:t>
            </a:r>
          </a:p>
        </p:txBody>
      </p:sp>
      <p:sp>
        <p:nvSpPr>
          <p:cNvPr id="12" name="TextBox 11">
            <a:extLst>
              <a:ext uri="{FF2B5EF4-FFF2-40B4-BE49-F238E27FC236}">
                <a16:creationId xmlns:a16="http://schemas.microsoft.com/office/drawing/2014/main" id="{43381072-41C6-C048-365C-60073D44E43F}"/>
              </a:ext>
            </a:extLst>
          </p:cNvPr>
          <p:cNvSpPr txBox="1"/>
          <p:nvPr/>
        </p:nvSpPr>
        <p:spPr>
          <a:xfrm>
            <a:off x="8835959" y="4546266"/>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9 hours</a:t>
            </a:r>
          </a:p>
        </p:txBody>
      </p:sp>
      <p:cxnSp>
        <p:nvCxnSpPr>
          <p:cNvPr id="48" name="Straight Connector 47">
            <a:extLst>
              <a:ext uri="{FF2B5EF4-FFF2-40B4-BE49-F238E27FC236}">
                <a16:creationId xmlns:a16="http://schemas.microsoft.com/office/drawing/2014/main" id="{2711BD48-C20B-4814-D0F7-5FA90CB605C2}"/>
              </a:ext>
            </a:extLst>
          </p:cNvPr>
          <p:cNvCxnSpPr>
            <a:cxnSpLocks/>
          </p:cNvCxnSpPr>
          <p:nvPr/>
        </p:nvCxnSpPr>
        <p:spPr>
          <a:xfrm flipV="1">
            <a:off x="8040834" y="1205826"/>
            <a:ext cx="5186"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0BCDDDB2-096E-9B64-CEFF-561765E6275E}"/>
              </a:ext>
            </a:extLst>
          </p:cNvPr>
          <p:cNvSpPr/>
          <p:nvPr/>
        </p:nvSpPr>
        <p:spPr>
          <a:xfrm>
            <a:off x="9554163" y="3440531"/>
            <a:ext cx="2621949" cy="862964"/>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2060"/>
                </a:solidFill>
                <a:effectLst/>
                <a:uLnTx/>
                <a:uFillTx/>
                <a:latin typeface="Calibri" panose="020F0502020204030204"/>
                <a:ea typeface="+mn-ea"/>
                <a:cs typeface="+mn-cs"/>
              </a:rPr>
              <a:t>6 hours longer</a:t>
            </a:r>
          </a:p>
        </p:txBody>
      </p:sp>
      <p:sp>
        <p:nvSpPr>
          <p:cNvPr id="2" name="Title 4">
            <a:extLst>
              <a:ext uri="{FF2B5EF4-FFF2-40B4-BE49-F238E27FC236}">
                <a16:creationId xmlns:a16="http://schemas.microsoft.com/office/drawing/2014/main" id="{E41D0128-754B-6427-F99E-E8F1D258899D}"/>
              </a:ext>
            </a:extLst>
          </p:cNvPr>
          <p:cNvSpPr>
            <a:spLocks noGrp="1"/>
          </p:cNvSpPr>
          <p:nvPr>
            <p:ph type="title"/>
          </p:nvPr>
        </p:nvSpPr>
        <p:spPr>
          <a:xfrm>
            <a:off x="467138" y="312119"/>
            <a:ext cx="8745860" cy="622425"/>
          </a:xfrm>
        </p:spPr>
        <p:txBody>
          <a:bodyPr>
            <a:normAutofit fontScale="90000"/>
          </a:bodyPr>
          <a:lstStyle/>
          <a:p>
            <a:r>
              <a:rPr lang="en-GB" b="1"/>
              <a:t>Retrieval timings – Family decision to Offering </a:t>
            </a:r>
          </a:p>
        </p:txBody>
      </p:sp>
    </p:spTree>
    <p:extLst>
      <p:ext uri="{BB962C8B-B14F-4D97-AF65-F5344CB8AC3E}">
        <p14:creationId xmlns:p14="http://schemas.microsoft.com/office/powerpoint/2010/main" val="410517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4CB0796-2412-BC2C-79F9-4CA3944C50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367" y="3875714"/>
            <a:ext cx="4980913" cy="2830379"/>
          </a:xfrm>
          <a:prstGeom prst="rect">
            <a:avLst/>
          </a:prstGeom>
          <a:noFill/>
          <a:ln>
            <a:noFill/>
          </a:ln>
        </p:spPr>
      </p:pic>
      <p:pic>
        <p:nvPicPr>
          <p:cNvPr id="8" name="Picture 7">
            <a:extLst>
              <a:ext uri="{FF2B5EF4-FFF2-40B4-BE49-F238E27FC236}">
                <a16:creationId xmlns:a16="http://schemas.microsoft.com/office/drawing/2014/main" id="{503EDA28-FF32-8BD6-EF13-CA7D676DFF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83428" y="1075049"/>
            <a:ext cx="4805874" cy="2730914"/>
          </a:xfrm>
          <a:prstGeom prst="rect">
            <a:avLst/>
          </a:prstGeom>
          <a:noFill/>
          <a:ln>
            <a:noFill/>
          </a:ln>
        </p:spPr>
      </p:pic>
      <p:pic>
        <p:nvPicPr>
          <p:cNvPr id="12" name="Picture 11">
            <a:extLst>
              <a:ext uri="{FF2B5EF4-FFF2-40B4-BE49-F238E27FC236}">
                <a16:creationId xmlns:a16="http://schemas.microsoft.com/office/drawing/2014/main" id="{EC5CA0C7-7447-F53D-67AD-4B0FBF72BAF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40883" y="3875714"/>
            <a:ext cx="4908182" cy="2789050"/>
          </a:xfrm>
          <a:prstGeom prst="rect">
            <a:avLst/>
          </a:prstGeom>
          <a:noFill/>
          <a:ln>
            <a:noFill/>
          </a:ln>
        </p:spPr>
      </p:pic>
      <p:pic>
        <p:nvPicPr>
          <p:cNvPr id="3" name="Picture 2">
            <a:extLst>
              <a:ext uri="{FF2B5EF4-FFF2-40B4-BE49-F238E27FC236}">
                <a16:creationId xmlns:a16="http://schemas.microsoft.com/office/drawing/2014/main" id="{8924ECEB-8397-EB99-B129-431FFB9028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15" y="982669"/>
            <a:ext cx="4968445" cy="2823294"/>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651669" y="1246776"/>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747605" y="4080078"/>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2880842" y="1271276"/>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606882" y="1271276"/>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46" name="Straight Connector 45">
            <a:extLst>
              <a:ext uri="{FF2B5EF4-FFF2-40B4-BE49-F238E27FC236}">
                <a16:creationId xmlns:a16="http://schemas.microsoft.com/office/drawing/2014/main" id="{8C6CA70D-DA63-64EC-4475-E5309FF88FBE}"/>
              </a:ext>
            </a:extLst>
          </p:cNvPr>
          <p:cNvCxnSpPr>
            <a:cxnSpLocks/>
          </p:cNvCxnSpPr>
          <p:nvPr/>
        </p:nvCxnSpPr>
        <p:spPr>
          <a:xfrm flipV="1">
            <a:off x="4839458" y="1206491"/>
            <a:ext cx="0" cy="5394121"/>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711BD48-C20B-4814-D0F7-5FA90CB605C2}"/>
              </a:ext>
            </a:extLst>
          </p:cNvPr>
          <p:cNvCxnSpPr>
            <a:cxnSpLocks/>
          </p:cNvCxnSpPr>
          <p:nvPr/>
        </p:nvCxnSpPr>
        <p:spPr>
          <a:xfrm flipV="1">
            <a:off x="7329609" y="1140903"/>
            <a:ext cx="0" cy="5459709"/>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15708638-C8BE-100C-EF7A-1D0B9EF9EE31}"/>
              </a:ext>
            </a:extLst>
          </p:cNvPr>
          <p:cNvSpPr/>
          <p:nvPr/>
        </p:nvSpPr>
        <p:spPr>
          <a:xfrm>
            <a:off x="9946390" y="3294465"/>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2060"/>
                </a:solidFill>
                <a:effectLst/>
                <a:uLnTx/>
                <a:uFillTx/>
                <a:latin typeface="Calibri" panose="020F0502020204030204"/>
                <a:ea typeface="+mn-ea"/>
                <a:cs typeface="+mn-cs"/>
              </a:rPr>
              <a:t>6 hours later</a:t>
            </a:r>
          </a:p>
        </p:txBody>
      </p:sp>
      <p:sp>
        <p:nvSpPr>
          <p:cNvPr id="2" name="Title 4">
            <a:extLst>
              <a:ext uri="{FF2B5EF4-FFF2-40B4-BE49-F238E27FC236}">
                <a16:creationId xmlns:a16="http://schemas.microsoft.com/office/drawing/2014/main" id="{A390B67F-0C04-B5FA-BE88-9797EA34EA4C}"/>
              </a:ext>
            </a:extLst>
          </p:cNvPr>
          <p:cNvSpPr>
            <a:spLocks noGrp="1"/>
          </p:cNvSpPr>
          <p:nvPr>
            <p:ph type="title"/>
          </p:nvPr>
        </p:nvSpPr>
        <p:spPr>
          <a:xfrm>
            <a:off x="520146" y="312119"/>
            <a:ext cx="8745860" cy="622425"/>
          </a:xfrm>
        </p:spPr>
        <p:txBody>
          <a:bodyPr>
            <a:normAutofit/>
          </a:bodyPr>
          <a:lstStyle/>
          <a:p>
            <a:r>
              <a:rPr lang="en-GB" b="1"/>
              <a:t>Retrieval timings – Time of Offering</a:t>
            </a:r>
          </a:p>
        </p:txBody>
      </p:sp>
    </p:spTree>
    <p:extLst>
      <p:ext uri="{BB962C8B-B14F-4D97-AF65-F5344CB8AC3E}">
        <p14:creationId xmlns:p14="http://schemas.microsoft.com/office/powerpoint/2010/main" val="406920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58A3B6-3B4D-A2A7-492F-E6965CD23B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595" y="767560"/>
            <a:ext cx="3902915" cy="2217813"/>
          </a:xfrm>
          <a:prstGeom prst="rect">
            <a:avLst/>
          </a:prstGeom>
          <a:noFill/>
          <a:ln>
            <a:noFill/>
          </a:ln>
        </p:spPr>
      </p:pic>
      <p:pic>
        <p:nvPicPr>
          <p:cNvPr id="7" name="Picture 6">
            <a:extLst>
              <a:ext uri="{FF2B5EF4-FFF2-40B4-BE49-F238E27FC236}">
                <a16:creationId xmlns:a16="http://schemas.microsoft.com/office/drawing/2014/main" id="{77800798-2CA8-6AC7-8F18-3FE3925390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4585" y="760647"/>
            <a:ext cx="4046154" cy="2299209"/>
          </a:xfrm>
          <a:prstGeom prst="rect">
            <a:avLst/>
          </a:prstGeom>
          <a:noFill/>
          <a:ln>
            <a:noFill/>
          </a:ln>
        </p:spPr>
      </p:pic>
      <p:sp>
        <p:nvSpPr>
          <p:cNvPr id="14" name="TextBox 13">
            <a:extLst>
              <a:ext uri="{FF2B5EF4-FFF2-40B4-BE49-F238E27FC236}">
                <a16:creationId xmlns:a16="http://schemas.microsoft.com/office/drawing/2014/main" id="{E0932570-1FAF-DE53-BA4B-3614F536BA6D}"/>
              </a:ext>
            </a:extLst>
          </p:cNvPr>
          <p:cNvSpPr txBox="1"/>
          <p:nvPr/>
        </p:nvSpPr>
        <p:spPr>
          <a:xfrm>
            <a:off x="296082" y="556244"/>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15" name="TextBox 14">
            <a:extLst>
              <a:ext uri="{FF2B5EF4-FFF2-40B4-BE49-F238E27FC236}">
                <a16:creationId xmlns:a16="http://schemas.microsoft.com/office/drawing/2014/main" id="{76E1CDD8-4656-B2F9-42FE-2F96BE3890DB}"/>
              </a:ext>
            </a:extLst>
          </p:cNvPr>
          <p:cNvSpPr txBox="1"/>
          <p:nvPr/>
        </p:nvSpPr>
        <p:spPr>
          <a:xfrm>
            <a:off x="6147162" y="550664"/>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pic>
        <p:nvPicPr>
          <p:cNvPr id="16" name="Picture 15">
            <a:extLst>
              <a:ext uri="{FF2B5EF4-FFF2-40B4-BE49-F238E27FC236}">
                <a16:creationId xmlns:a16="http://schemas.microsoft.com/office/drawing/2014/main" id="{E790FF7C-9822-EDF4-7988-23FB83B6A7F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5434" y="4624711"/>
            <a:ext cx="3974535" cy="2258511"/>
          </a:xfrm>
          <a:prstGeom prst="rect">
            <a:avLst/>
          </a:prstGeom>
          <a:noFill/>
          <a:ln>
            <a:noFill/>
          </a:ln>
        </p:spPr>
      </p:pic>
      <p:pic>
        <p:nvPicPr>
          <p:cNvPr id="17" name="Picture 16">
            <a:extLst>
              <a:ext uri="{FF2B5EF4-FFF2-40B4-BE49-F238E27FC236}">
                <a16:creationId xmlns:a16="http://schemas.microsoft.com/office/drawing/2014/main" id="{EF01E471-373B-073F-D6E4-979F8856298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04697" y="4629537"/>
            <a:ext cx="3966042" cy="2253685"/>
          </a:xfrm>
          <a:prstGeom prst="rect">
            <a:avLst/>
          </a:prstGeom>
          <a:noFill/>
          <a:ln>
            <a:noFill/>
          </a:ln>
        </p:spPr>
      </p:pic>
      <p:pic>
        <p:nvPicPr>
          <p:cNvPr id="18" name="Picture 17">
            <a:extLst>
              <a:ext uri="{FF2B5EF4-FFF2-40B4-BE49-F238E27FC236}">
                <a16:creationId xmlns:a16="http://schemas.microsoft.com/office/drawing/2014/main" id="{560E261B-5FF5-C355-D990-CCC59A6183C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3816" y="2895581"/>
            <a:ext cx="4046153" cy="2299208"/>
          </a:xfrm>
          <a:prstGeom prst="rect">
            <a:avLst/>
          </a:prstGeom>
          <a:noFill/>
          <a:ln>
            <a:noFill/>
          </a:ln>
        </p:spPr>
      </p:pic>
      <p:pic>
        <p:nvPicPr>
          <p:cNvPr id="19" name="Picture 18">
            <a:extLst>
              <a:ext uri="{FF2B5EF4-FFF2-40B4-BE49-F238E27FC236}">
                <a16:creationId xmlns:a16="http://schemas.microsoft.com/office/drawing/2014/main" id="{FD66FD26-EE0E-2AC3-4E19-D29BA466AA2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24585" y="2875446"/>
            <a:ext cx="4046154" cy="2299209"/>
          </a:xfrm>
          <a:prstGeom prst="rect">
            <a:avLst/>
          </a:prstGeom>
          <a:noFill/>
          <a:ln>
            <a:noFill/>
          </a:ln>
        </p:spPr>
      </p:pic>
      <p:sp>
        <p:nvSpPr>
          <p:cNvPr id="20" name="TextBox 19">
            <a:extLst>
              <a:ext uri="{FF2B5EF4-FFF2-40B4-BE49-F238E27FC236}">
                <a16:creationId xmlns:a16="http://schemas.microsoft.com/office/drawing/2014/main" id="{67360322-A05B-91BD-C789-D145EF97037C}"/>
              </a:ext>
            </a:extLst>
          </p:cNvPr>
          <p:cNvSpPr txBox="1"/>
          <p:nvPr/>
        </p:nvSpPr>
        <p:spPr>
          <a:xfrm>
            <a:off x="5312243" y="1507240"/>
            <a:ext cx="692886" cy="36922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Liver</a:t>
            </a:r>
          </a:p>
        </p:txBody>
      </p:sp>
      <p:sp>
        <p:nvSpPr>
          <p:cNvPr id="21" name="TextBox 20">
            <a:extLst>
              <a:ext uri="{FF2B5EF4-FFF2-40B4-BE49-F238E27FC236}">
                <a16:creationId xmlns:a16="http://schemas.microsoft.com/office/drawing/2014/main" id="{B9EF6C50-7874-9AAD-00AE-BF44C97ECCEC}"/>
              </a:ext>
            </a:extLst>
          </p:cNvPr>
          <p:cNvSpPr txBox="1"/>
          <p:nvPr/>
        </p:nvSpPr>
        <p:spPr>
          <a:xfrm>
            <a:off x="5325004" y="3860583"/>
            <a:ext cx="936800" cy="369204"/>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Kidney</a:t>
            </a:r>
          </a:p>
        </p:txBody>
      </p:sp>
      <p:sp>
        <p:nvSpPr>
          <p:cNvPr id="22" name="TextBox 21">
            <a:extLst>
              <a:ext uri="{FF2B5EF4-FFF2-40B4-BE49-F238E27FC236}">
                <a16:creationId xmlns:a16="http://schemas.microsoft.com/office/drawing/2014/main" id="{DCC2203B-4C8E-788E-4B00-496E256C8759}"/>
              </a:ext>
            </a:extLst>
          </p:cNvPr>
          <p:cNvSpPr txBox="1"/>
          <p:nvPr/>
        </p:nvSpPr>
        <p:spPr>
          <a:xfrm>
            <a:off x="5258207" y="5957950"/>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Pancreas</a:t>
            </a:r>
          </a:p>
        </p:txBody>
      </p:sp>
      <p:sp>
        <p:nvSpPr>
          <p:cNvPr id="23" name="Oval 22">
            <a:extLst>
              <a:ext uri="{FF2B5EF4-FFF2-40B4-BE49-F238E27FC236}">
                <a16:creationId xmlns:a16="http://schemas.microsoft.com/office/drawing/2014/main" id="{0B1CBC9C-C277-C029-B0B6-78CAED2F6111}"/>
              </a:ext>
            </a:extLst>
          </p:cNvPr>
          <p:cNvSpPr/>
          <p:nvPr/>
        </p:nvSpPr>
        <p:spPr>
          <a:xfrm>
            <a:off x="6733862" y="997531"/>
            <a:ext cx="1436745" cy="20104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CF2B291B-FC07-C677-C134-3811B0F2FA92}"/>
              </a:ext>
            </a:extLst>
          </p:cNvPr>
          <p:cNvSpPr/>
          <p:nvPr/>
        </p:nvSpPr>
        <p:spPr>
          <a:xfrm>
            <a:off x="6799735" y="5015402"/>
            <a:ext cx="1370871" cy="18046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994030F-B35A-09FD-76F4-C1779CFD6A53}"/>
              </a:ext>
            </a:extLst>
          </p:cNvPr>
          <p:cNvSpPr/>
          <p:nvPr/>
        </p:nvSpPr>
        <p:spPr>
          <a:xfrm>
            <a:off x="2373943" y="905302"/>
            <a:ext cx="1436745" cy="20104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1FDE3634-802A-4C48-63F9-630BD02599E6}"/>
              </a:ext>
            </a:extLst>
          </p:cNvPr>
          <p:cNvSpPr/>
          <p:nvPr/>
        </p:nvSpPr>
        <p:spPr>
          <a:xfrm>
            <a:off x="9601201" y="990558"/>
            <a:ext cx="1008250" cy="17058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itle 4">
            <a:extLst>
              <a:ext uri="{FF2B5EF4-FFF2-40B4-BE49-F238E27FC236}">
                <a16:creationId xmlns:a16="http://schemas.microsoft.com/office/drawing/2014/main" id="{0556366C-3AAF-4BD2-5F81-8BC68133ED2A}"/>
              </a:ext>
            </a:extLst>
          </p:cNvPr>
          <p:cNvSpPr txBox="1">
            <a:spLocks/>
          </p:cNvSpPr>
          <p:nvPr/>
        </p:nvSpPr>
        <p:spPr>
          <a:xfrm>
            <a:off x="574628" y="63761"/>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Time of Reperfusion – DBD Abdominal Organs</a:t>
            </a:r>
          </a:p>
        </p:txBody>
      </p:sp>
    </p:spTree>
    <p:extLst>
      <p:ext uri="{BB962C8B-B14F-4D97-AF65-F5344CB8AC3E}">
        <p14:creationId xmlns:p14="http://schemas.microsoft.com/office/powerpoint/2010/main" val="2612725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E9C819-A8AD-9141-7CEB-764C1416FA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6899" y="806818"/>
            <a:ext cx="3963591" cy="2252293"/>
          </a:xfrm>
          <a:prstGeom prst="rect">
            <a:avLst/>
          </a:prstGeom>
          <a:noFill/>
          <a:ln>
            <a:noFill/>
          </a:ln>
        </p:spPr>
      </p:pic>
      <p:pic>
        <p:nvPicPr>
          <p:cNvPr id="3" name="Picture 2">
            <a:extLst>
              <a:ext uri="{FF2B5EF4-FFF2-40B4-BE49-F238E27FC236}">
                <a16:creationId xmlns:a16="http://schemas.microsoft.com/office/drawing/2014/main" id="{C265F18E-D279-0159-9DCF-FF628E27F3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21831" y="687433"/>
            <a:ext cx="4080380" cy="2318657"/>
          </a:xfrm>
          <a:prstGeom prst="rect">
            <a:avLst/>
          </a:prstGeom>
          <a:noFill/>
          <a:ln>
            <a:noFill/>
          </a:ln>
        </p:spPr>
      </p:pic>
      <p:pic>
        <p:nvPicPr>
          <p:cNvPr id="4" name="Picture 3">
            <a:extLst>
              <a:ext uri="{FF2B5EF4-FFF2-40B4-BE49-F238E27FC236}">
                <a16:creationId xmlns:a16="http://schemas.microsoft.com/office/drawing/2014/main" id="{BB5E14E0-9ADB-2042-EDB4-4192F9CBA67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3478" y="4679736"/>
            <a:ext cx="3963591" cy="2252292"/>
          </a:xfrm>
          <a:prstGeom prst="rect">
            <a:avLst/>
          </a:prstGeom>
          <a:noFill/>
          <a:ln>
            <a:noFill/>
          </a:ln>
        </p:spPr>
      </p:pic>
      <p:pic>
        <p:nvPicPr>
          <p:cNvPr id="5" name="Picture 4">
            <a:extLst>
              <a:ext uri="{FF2B5EF4-FFF2-40B4-BE49-F238E27FC236}">
                <a16:creationId xmlns:a16="http://schemas.microsoft.com/office/drawing/2014/main" id="{FC3B7C42-8CC6-FD9C-44C5-E1DBE45CFDD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68967" y="4601819"/>
            <a:ext cx="4100709" cy="2330209"/>
          </a:xfrm>
          <a:prstGeom prst="rect">
            <a:avLst/>
          </a:prstGeom>
          <a:noFill/>
          <a:ln>
            <a:noFill/>
          </a:ln>
        </p:spPr>
      </p:pic>
      <p:pic>
        <p:nvPicPr>
          <p:cNvPr id="8" name="Picture 7">
            <a:extLst>
              <a:ext uri="{FF2B5EF4-FFF2-40B4-BE49-F238E27FC236}">
                <a16:creationId xmlns:a16="http://schemas.microsoft.com/office/drawing/2014/main" id="{39D243BB-F707-0674-A631-51A559942D9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6899" y="2901675"/>
            <a:ext cx="4038058" cy="2294608"/>
          </a:xfrm>
          <a:prstGeom prst="rect">
            <a:avLst/>
          </a:prstGeom>
          <a:noFill/>
          <a:ln>
            <a:noFill/>
          </a:ln>
        </p:spPr>
      </p:pic>
      <p:pic>
        <p:nvPicPr>
          <p:cNvPr id="9" name="Picture 8">
            <a:extLst>
              <a:ext uri="{FF2B5EF4-FFF2-40B4-BE49-F238E27FC236}">
                <a16:creationId xmlns:a16="http://schemas.microsoft.com/office/drawing/2014/main" id="{C703DFD7-3AF4-836E-08D8-E392D9BAC8C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68967" y="2901674"/>
            <a:ext cx="4041233" cy="2296413"/>
          </a:xfrm>
          <a:prstGeom prst="rect">
            <a:avLst/>
          </a:prstGeom>
          <a:noFill/>
          <a:ln>
            <a:noFill/>
          </a:ln>
        </p:spPr>
      </p:pic>
      <p:sp>
        <p:nvSpPr>
          <p:cNvPr id="10" name="TextBox 9">
            <a:extLst>
              <a:ext uri="{FF2B5EF4-FFF2-40B4-BE49-F238E27FC236}">
                <a16:creationId xmlns:a16="http://schemas.microsoft.com/office/drawing/2014/main" id="{782B6606-A203-1428-995E-D388756591A7}"/>
              </a:ext>
            </a:extLst>
          </p:cNvPr>
          <p:cNvSpPr txBox="1"/>
          <p:nvPr/>
        </p:nvSpPr>
        <p:spPr>
          <a:xfrm>
            <a:off x="324019" y="622200"/>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11" name="TextBox 10">
            <a:extLst>
              <a:ext uri="{FF2B5EF4-FFF2-40B4-BE49-F238E27FC236}">
                <a16:creationId xmlns:a16="http://schemas.microsoft.com/office/drawing/2014/main" id="{7DD391EA-D768-41F5-C789-6EFFA159DD01}"/>
              </a:ext>
            </a:extLst>
          </p:cNvPr>
          <p:cNvSpPr txBox="1"/>
          <p:nvPr/>
        </p:nvSpPr>
        <p:spPr>
          <a:xfrm>
            <a:off x="5372527" y="1670322"/>
            <a:ext cx="692886" cy="36922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Liver</a:t>
            </a:r>
          </a:p>
        </p:txBody>
      </p:sp>
      <p:sp>
        <p:nvSpPr>
          <p:cNvPr id="12" name="TextBox 11">
            <a:extLst>
              <a:ext uri="{FF2B5EF4-FFF2-40B4-BE49-F238E27FC236}">
                <a16:creationId xmlns:a16="http://schemas.microsoft.com/office/drawing/2014/main" id="{0A1AED36-D7F0-80F3-FC5A-A9A1040D0AE1}"/>
              </a:ext>
            </a:extLst>
          </p:cNvPr>
          <p:cNvSpPr txBox="1"/>
          <p:nvPr/>
        </p:nvSpPr>
        <p:spPr>
          <a:xfrm>
            <a:off x="5340993" y="3829666"/>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Kidney</a:t>
            </a:r>
          </a:p>
        </p:txBody>
      </p:sp>
      <p:sp>
        <p:nvSpPr>
          <p:cNvPr id="13" name="TextBox 12">
            <a:extLst>
              <a:ext uri="{FF2B5EF4-FFF2-40B4-BE49-F238E27FC236}">
                <a16:creationId xmlns:a16="http://schemas.microsoft.com/office/drawing/2014/main" id="{1177886B-8881-189F-8E9C-EE3438E41418}"/>
              </a:ext>
            </a:extLst>
          </p:cNvPr>
          <p:cNvSpPr txBox="1"/>
          <p:nvPr/>
        </p:nvSpPr>
        <p:spPr>
          <a:xfrm>
            <a:off x="5244411" y="5989020"/>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Pancreas</a:t>
            </a:r>
          </a:p>
        </p:txBody>
      </p:sp>
      <p:sp>
        <p:nvSpPr>
          <p:cNvPr id="25" name="Rectangle 24">
            <a:extLst>
              <a:ext uri="{FF2B5EF4-FFF2-40B4-BE49-F238E27FC236}">
                <a16:creationId xmlns:a16="http://schemas.microsoft.com/office/drawing/2014/main" id="{BE6A9F0B-0899-9DE3-1F6C-FFABB41498B4}"/>
              </a:ext>
            </a:extLst>
          </p:cNvPr>
          <p:cNvSpPr/>
          <p:nvPr/>
        </p:nvSpPr>
        <p:spPr>
          <a:xfrm>
            <a:off x="1828800" y="780425"/>
            <a:ext cx="1143000" cy="2017621"/>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92F77B3-0F40-5337-A10F-F71485EDF5CB}"/>
              </a:ext>
            </a:extLst>
          </p:cNvPr>
          <p:cNvSpPr/>
          <p:nvPr/>
        </p:nvSpPr>
        <p:spPr>
          <a:xfrm>
            <a:off x="6777450" y="740862"/>
            <a:ext cx="537750" cy="205718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E2CD172-FE06-590C-7161-BAAE960F24EF}"/>
              </a:ext>
            </a:extLst>
          </p:cNvPr>
          <p:cNvSpPr/>
          <p:nvPr/>
        </p:nvSpPr>
        <p:spPr>
          <a:xfrm>
            <a:off x="9220200" y="760643"/>
            <a:ext cx="1143000" cy="2017621"/>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9FE3DF2-52B8-8769-0FEF-600C426536D9}"/>
              </a:ext>
            </a:extLst>
          </p:cNvPr>
          <p:cNvSpPr/>
          <p:nvPr/>
        </p:nvSpPr>
        <p:spPr>
          <a:xfrm>
            <a:off x="2745823" y="5131797"/>
            <a:ext cx="1143000" cy="147843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46C55478-867B-C939-1E20-B9DACBB49A60}"/>
              </a:ext>
            </a:extLst>
          </p:cNvPr>
          <p:cNvSpPr/>
          <p:nvPr/>
        </p:nvSpPr>
        <p:spPr>
          <a:xfrm>
            <a:off x="6797075" y="5249802"/>
            <a:ext cx="1143000" cy="147843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itle 4">
            <a:extLst>
              <a:ext uri="{FF2B5EF4-FFF2-40B4-BE49-F238E27FC236}">
                <a16:creationId xmlns:a16="http://schemas.microsoft.com/office/drawing/2014/main" id="{672A5516-4EE8-37EB-C944-2C7C44581B49}"/>
              </a:ext>
            </a:extLst>
          </p:cNvPr>
          <p:cNvSpPr txBox="1">
            <a:spLocks/>
          </p:cNvSpPr>
          <p:nvPr/>
        </p:nvSpPr>
        <p:spPr>
          <a:xfrm>
            <a:off x="585917" y="63761"/>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Time of Reperfusion – DCD Abdominal Organs</a:t>
            </a:r>
          </a:p>
        </p:txBody>
      </p:sp>
    </p:spTree>
    <p:extLst>
      <p:ext uri="{BB962C8B-B14F-4D97-AF65-F5344CB8AC3E}">
        <p14:creationId xmlns:p14="http://schemas.microsoft.com/office/powerpoint/2010/main" val="380525150"/>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0B24C5E-1706-46B7-7C51-5C09E914BA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36188" y="4088642"/>
            <a:ext cx="3055812" cy="1736451"/>
          </a:xfrm>
          <a:prstGeom prst="rect">
            <a:avLst/>
          </a:prstGeom>
          <a:noFill/>
          <a:ln>
            <a:noFill/>
          </a:ln>
        </p:spPr>
      </p:pic>
      <p:pic>
        <p:nvPicPr>
          <p:cNvPr id="13" name="Picture 12">
            <a:extLst>
              <a:ext uri="{FF2B5EF4-FFF2-40B4-BE49-F238E27FC236}">
                <a16:creationId xmlns:a16="http://schemas.microsoft.com/office/drawing/2014/main" id="{D8B8E0E1-557F-9CEC-0788-9306195F95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2094" y="4063007"/>
            <a:ext cx="3112230" cy="1768510"/>
          </a:xfrm>
          <a:prstGeom prst="rect">
            <a:avLst/>
          </a:prstGeom>
          <a:noFill/>
          <a:ln>
            <a:noFill/>
          </a:ln>
        </p:spPr>
      </p:pic>
      <p:pic>
        <p:nvPicPr>
          <p:cNvPr id="18" name="Picture 17">
            <a:extLst>
              <a:ext uri="{FF2B5EF4-FFF2-40B4-BE49-F238E27FC236}">
                <a16:creationId xmlns:a16="http://schemas.microsoft.com/office/drawing/2014/main" id="{33C3F543-5F5B-FBB7-5E57-3CA6640E29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83148" y="1909832"/>
            <a:ext cx="3161253" cy="1796368"/>
          </a:xfrm>
          <a:prstGeom prst="rect">
            <a:avLst/>
          </a:prstGeom>
          <a:noFill/>
          <a:ln>
            <a:noFill/>
          </a:ln>
        </p:spPr>
      </p:pic>
      <p:pic>
        <p:nvPicPr>
          <p:cNvPr id="12" name="Picture 11">
            <a:extLst>
              <a:ext uri="{FF2B5EF4-FFF2-40B4-BE49-F238E27FC236}">
                <a16:creationId xmlns:a16="http://schemas.microsoft.com/office/drawing/2014/main" id="{7D17E714-1CAD-2E3F-47D2-6F12EB86EA4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5574" y="1939153"/>
            <a:ext cx="3004490" cy="1707287"/>
          </a:xfrm>
          <a:prstGeom prst="rect">
            <a:avLst/>
          </a:prstGeom>
          <a:noFill/>
          <a:ln>
            <a:noFill/>
          </a:ln>
        </p:spPr>
      </p:pic>
      <p:pic>
        <p:nvPicPr>
          <p:cNvPr id="9" name="Picture 8">
            <a:extLst>
              <a:ext uri="{FF2B5EF4-FFF2-40B4-BE49-F238E27FC236}">
                <a16:creationId xmlns:a16="http://schemas.microsoft.com/office/drawing/2014/main" id="{BC60F7D9-7AD0-255A-8E88-53546C057A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14448" y="4056583"/>
            <a:ext cx="3112231" cy="1768510"/>
          </a:xfrm>
          <a:prstGeom prst="rect">
            <a:avLst/>
          </a:prstGeom>
          <a:noFill/>
          <a:ln>
            <a:noFill/>
          </a:ln>
        </p:spPr>
      </p:pic>
      <p:pic>
        <p:nvPicPr>
          <p:cNvPr id="8" name="Picture 7">
            <a:extLst>
              <a:ext uri="{FF2B5EF4-FFF2-40B4-BE49-F238E27FC236}">
                <a16:creationId xmlns:a16="http://schemas.microsoft.com/office/drawing/2014/main" id="{A6BFEB5B-D3B7-7C7C-5E40-CAE4FE1EB05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140" y="4088642"/>
            <a:ext cx="3004491" cy="1707288"/>
          </a:xfrm>
          <a:prstGeom prst="rect">
            <a:avLst/>
          </a:prstGeom>
          <a:noFill/>
          <a:ln>
            <a:noFill/>
          </a:ln>
        </p:spPr>
      </p:pic>
      <p:pic>
        <p:nvPicPr>
          <p:cNvPr id="3" name="Picture 2">
            <a:extLst>
              <a:ext uri="{FF2B5EF4-FFF2-40B4-BE49-F238E27FC236}">
                <a16:creationId xmlns:a16="http://schemas.microsoft.com/office/drawing/2014/main" id="{3B53DFE3-1DED-9CBB-0BD0-75F96EA1417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459" y="1909832"/>
            <a:ext cx="3004491" cy="1707288"/>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2771964" y="1429218"/>
            <a:ext cx="652573" cy="40000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999"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8740610" y="1444603"/>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1207344" y="1459988"/>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4273063" y="1458391"/>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sp>
        <p:nvSpPr>
          <p:cNvPr id="57" name="TextBox 56">
            <a:extLst>
              <a:ext uri="{FF2B5EF4-FFF2-40B4-BE49-F238E27FC236}">
                <a16:creationId xmlns:a16="http://schemas.microsoft.com/office/drawing/2014/main" id="{51560B6A-3C00-0B1C-DA7D-61EBE87D397B}"/>
              </a:ext>
            </a:extLst>
          </p:cNvPr>
          <p:cNvSpPr txBox="1"/>
          <p:nvPr/>
        </p:nvSpPr>
        <p:spPr>
          <a:xfrm>
            <a:off x="7266366" y="1457098"/>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58" name="TextBox 57">
            <a:extLst>
              <a:ext uri="{FF2B5EF4-FFF2-40B4-BE49-F238E27FC236}">
                <a16:creationId xmlns:a16="http://schemas.microsoft.com/office/drawing/2014/main" id="{F2C168FB-2D68-2C59-144A-0BD90D5C3EDB}"/>
              </a:ext>
            </a:extLst>
          </p:cNvPr>
          <p:cNvSpPr txBox="1"/>
          <p:nvPr/>
        </p:nvSpPr>
        <p:spPr>
          <a:xfrm>
            <a:off x="10422441" y="1425239"/>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sp>
        <p:nvSpPr>
          <p:cNvPr id="78" name="TextBox 77">
            <a:extLst>
              <a:ext uri="{FF2B5EF4-FFF2-40B4-BE49-F238E27FC236}">
                <a16:creationId xmlns:a16="http://schemas.microsoft.com/office/drawing/2014/main" id="{87DEA55C-C19B-C287-F926-B864B84F1C09}"/>
              </a:ext>
            </a:extLst>
          </p:cNvPr>
          <p:cNvSpPr txBox="1"/>
          <p:nvPr/>
        </p:nvSpPr>
        <p:spPr>
          <a:xfrm>
            <a:off x="240589" y="1687693"/>
            <a:ext cx="797675"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Heart</a:t>
            </a:r>
          </a:p>
        </p:txBody>
      </p:sp>
      <p:sp>
        <p:nvSpPr>
          <p:cNvPr id="81" name="TextBox 80">
            <a:extLst>
              <a:ext uri="{FF2B5EF4-FFF2-40B4-BE49-F238E27FC236}">
                <a16:creationId xmlns:a16="http://schemas.microsoft.com/office/drawing/2014/main" id="{7E8893A2-06A4-CF28-B732-AF6D0B09B222}"/>
              </a:ext>
            </a:extLst>
          </p:cNvPr>
          <p:cNvSpPr txBox="1"/>
          <p:nvPr/>
        </p:nvSpPr>
        <p:spPr>
          <a:xfrm>
            <a:off x="240589" y="3790027"/>
            <a:ext cx="644482"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Lung</a:t>
            </a:r>
          </a:p>
        </p:txBody>
      </p:sp>
      <p:sp>
        <p:nvSpPr>
          <p:cNvPr id="84" name="TextBox 83">
            <a:extLst>
              <a:ext uri="{FF2B5EF4-FFF2-40B4-BE49-F238E27FC236}">
                <a16:creationId xmlns:a16="http://schemas.microsoft.com/office/drawing/2014/main" id="{84C83F7F-D94C-8BD4-30E4-1910877A5D84}"/>
              </a:ext>
            </a:extLst>
          </p:cNvPr>
          <p:cNvSpPr txBox="1"/>
          <p:nvPr/>
        </p:nvSpPr>
        <p:spPr>
          <a:xfrm>
            <a:off x="11296137" y="1718465"/>
            <a:ext cx="791079"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Heart</a:t>
            </a:r>
          </a:p>
        </p:txBody>
      </p:sp>
      <p:sp>
        <p:nvSpPr>
          <p:cNvPr id="85" name="TextBox 84">
            <a:extLst>
              <a:ext uri="{FF2B5EF4-FFF2-40B4-BE49-F238E27FC236}">
                <a16:creationId xmlns:a16="http://schemas.microsoft.com/office/drawing/2014/main" id="{025CE1DB-3822-F5C3-546A-FA81FCE9EAD2}"/>
              </a:ext>
            </a:extLst>
          </p:cNvPr>
          <p:cNvSpPr txBox="1"/>
          <p:nvPr/>
        </p:nvSpPr>
        <p:spPr>
          <a:xfrm>
            <a:off x="11342010" y="3904287"/>
            <a:ext cx="699331"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Lung</a:t>
            </a:r>
          </a:p>
        </p:txBody>
      </p:sp>
      <p:sp>
        <p:nvSpPr>
          <p:cNvPr id="5" name="Rectangle 4">
            <a:extLst>
              <a:ext uri="{FF2B5EF4-FFF2-40B4-BE49-F238E27FC236}">
                <a16:creationId xmlns:a16="http://schemas.microsoft.com/office/drawing/2014/main" id="{D482665F-986D-5A31-39CC-05B7AA7A2B44}"/>
              </a:ext>
            </a:extLst>
          </p:cNvPr>
          <p:cNvSpPr/>
          <p:nvPr/>
        </p:nvSpPr>
        <p:spPr>
          <a:xfrm>
            <a:off x="1447800" y="2300746"/>
            <a:ext cx="609600"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B4CBBDE-A1E8-439B-9DCC-698B7E49E2FE}"/>
              </a:ext>
            </a:extLst>
          </p:cNvPr>
          <p:cNvSpPr/>
          <p:nvPr/>
        </p:nvSpPr>
        <p:spPr>
          <a:xfrm>
            <a:off x="5045698" y="2130607"/>
            <a:ext cx="821701" cy="1334679"/>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A9D7A53-19AA-7EF7-4AD4-DC59F83DD33E}"/>
              </a:ext>
            </a:extLst>
          </p:cNvPr>
          <p:cNvSpPr/>
          <p:nvPr/>
        </p:nvSpPr>
        <p:spPr>
          <a:xfrm>
            <a:off x="1447800" y="4319963"/>
            <a:ext cx="609600" cy="1273808"/>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D6CA8E2-381B-C99F-24C5-313E41FCBB53}"/>
              </a:ext>
            </a:extLst>
          </p:cNvPr>
          <p:cNvSpPr/>
          <p:nvPr/>
        </p:nvSpPr>
        <p:spPr>
          <a:xfrm>
            <a:off x="5271549" y="4464164"/>
            <a:ext cx="595850"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367BB9E-1D0B-9C79-8289-440A94EB983B}"/>
              </a:ext>
            </a:extLst>
          </p:cNvPr>
          <p:cNvSpPr/>
          <p:nvPr/>
        </p:nvSpPr>
        <p:spPr>
          <a:xfrm>
            <a:off x="3150671" y="4487941"/>
            <a:ext cx="430729"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4">
            <a:extLst>
              <a:ext uri="{FF2B5EF4-FFF2-40B4-BE49-F238E27FC236}">
                <a16:creationId xmlns:a16="http://schemas.microsoft.com/office/drawing/2014/main" id="{5E79E69C-825F-5876-3F45-B18F09C9C81B}"/>
              </a:ext>
            </a:extLst>
          </p:cNvPr>
          <p:cNvSpPr txBox="1">
            <a:spLocks/>
          </p:cNvSpPr>
          <p:nvPr/>
        </p:nvSpPr>
        <p:spPr>
          <a:xfrm>
            <a:off x="478464" y="227462"/>
            <a:ext cx="8745860" cy="1325563"/>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Time of Reperfusion – Cardiothoracic Organs</a:t>
            </a:r>
          </a:p>
        </p:txBody>
      </p:sp>
    </p:spTree>
    <p:extLst>
      <p:ext uri="{BB962C8B-B14F-4D97-AF65-F5344CB8AC3E}">
        <p14:creationId xmlns:p14="http://schemas.microsoft.com/office/powerpoint/2010/main" val="1527042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Theatre access delays reasons</a:t>
            </a:r>
          </a:p>
        </p:txBody>
      </p:sp>
      <p:graphicFrame>
        <p:nvGraphicFramePr>
          <p:cNvPr id="8" name="Table 3">
            <a:extLst>
              <a:ext uri="{FF2B5EF4-FFF2-40B4-BE49-F238E27FC236}">
                <a16:creationId xmlns:a16="http://schemas.microsoft.com/office/drawing/2014/main" id="{E3A0A7B6-AD0C-7FF5-32E8-DD98967B488E}"/>
              </a:ext>
            </a:extLst>
          </p:cNvPr>
          <p:cNvGraphicFramePr>
            <a:graphicFrameLocks noGrp="1"/>
          </p:cNvGraphicFramePr>
          <p:nvPr>
            <p:extLst>
              <p:ext uri="{D42A27DB-BD31-4B8C-83A1-F6EECF244321}">
                <p14:modId xmlns:p14="http://schemas.microsoft.com/office/powerpoint/2010/main" val="788332028"/>
              </p:ext>
            </p:extLst>
          </p:nvPr>
        </p:nvGraphicFramePr>
        <p:xfrm>
          <a:off x="1032319" y="1690690"/>
          <a:ext cx="10127361" cy="3175000"/>
        </p:xfrm>
        <a:graphic>
          <a:graphicData uri="http://schemas.openxmlformats.org/drawingml/2006/table">
            <a:tbl>
              <a:tblPr firstRow="1" bandRow="1">
                <a:tableStyleId>{5C22544A-7EE6-4342-B048-85BDC9FD1C3A}</a:tableStyleId>
              </a:tblPr>
              <a:tblGrid>
                <a:gridCol w="4031361">
                  <a:extLst>
                    <a:ext uri="{9D8B030D-6E8A-4147-A177-3AD203B41FA5}">
                      <a16:colId xmlns:a16="http://schemas.microsoft.com/office/drawing/2014/main" val="2182294135"/>
                    </a:ext>
                  </a:extLst>
                </a:gridCol>
                <a:gridCol w="2175204">
                  <a:extLst>
                    <a:ext uri="{9D8B030D-6E8A-4147-A177-3AD203B41FA5}">
                      <a16:colId xmlns:a16="http://schemas.microsoft.com/office/drawing/2014/main" val="2519533862"/>
                    </a:ext>
                  </a:extLst>
                </a:gridCol>
                <a:gridCol w="1888796">
                  <a:extLst>
                    <a:ext uri="{9D8B030D-6E8A-4147-A177-3AD203B41FA5}">
                      <a16:colId xmlns:a16="http://schemas.microsoft.com/office/drawing/2014/main" val="1141768156"/>
                    </a:ext>
                  </a:extLst>
                </a:gridCol>
                <a:gridCol w="2032000">
                  <a:extLst>
                    <a:ext uri="{9D8B030D-6E8A-4147-A177-3AD203B41FA5}">
                      <a16:colId xmlns:a16="http://schemas.microsoft.com/office/drawing/2014/main" val="1910557850"/>
                    </a:ext>
                  </a:extLst>
                </a:gridCol>
              </a:tblGrid>
              <a:tr h="370840">
                <a:tc>
                  <a:txBody>
                    <a:bodyPr/>
                    <a:lstStyle/>
                    <a:p>
                      <a:r>
                        <a:rPr lang="en-GB" sz="1600">
                          <a:latin typeface="Arial" panose="020B0604020202020204" pitchFamily="34" charset="0"/>
                          <a:cs typeface="Arial" panose="020B0604020202020204" pitchFamily="34" charset="0"/>
                        </a:rPr>
                        <a:t>Reason</a:t>
                      </a:r>
                    </a:p>
                  </a:txBody>
                  <a:tcPr/>
                </a:tc>
                <a:tc>
                  <a:txBody>
                    <a:bodyPr/>
                    <a:lstStyle/>
                    <a:p>
                      <a:pPr algn="ctr"/>
                      <a:r>
                        <a:rPr lang="en-GB" sz="1600">
                          <a:latin typeface="Arial" panose="020B0604020202020204" pitchFamily="34" charset="0"/>
                          <a:cs typeface="Arial" panose="020B0604020202020204" pitchFamily="34" charset="0"/>
                        </a:rPr>
                        <a:t>Out of hours arrival </a:t>
                      </a:r>
                    </a:p>
                    <a:p>
                      <a:pPr algn="ctr"/>
                      <a:r>
                        <a:rPr lang="en-GB" sz="1600">
                          <a:latin typeface="Arial" panose="020B0604020202020204" pitchFamily="34" charset="0"/>
                          <a:cs typeface="Arial" panose="020B0604020202020204" pitchFamily="34" charset="0"/>
                        </a:rPr>
                        <a:t>(1800-0800)</a:t>
                      </a:r>
                    </a:p>
                  </a:txBody>
                  <a:tcPr anchor="ctr"/>
                </a:tc>
                <a:tc>
                  <a:txBody>
                    <a:bodyPr/>
                    <a:lstStyle/>
                    <a:p>
                      <a:pPr algn="ctr"/>
                      <a:r>
                        <a:rPr lang="en-GB" sz="1600">
                          <a:latin typeface="Arial" panose="020B0604020202020204" pitchFamily="34" charset="0"/>
                          <a:cs typeface="Arial" panose="020B0604020202020204" pitchFamily="34" charset="0"/>
                        </a:rPr>
                        <a:t>In hours arrival (0800-1800)</a:t>
                      </a:r>
                    </a:p>
                  </a:txBody>
                  <a:tcPr anchor="ctr"/>
                </a:tc>
                <a:tc>
                  <a:txBody>
                    <a:bodyPr/>
                    <a:lstStyle/>
                    <a:p>
                      <a:pPr algn="ctr"/>
                      <a:r>
                        <a:rPr lang="en-GB" sz="1600" b="1">
                          <a:latin typeface="Arial" panose="020B0604020202020204" pitchFamily="34" charset="0"/>
                          <a:cs typeface="Arial" panose="020B0604020202020204" pitchFamily="34" charset="0"/>
                        </a:rPr>
                        <a:t>Total</a:t>
                      </a:r>
                    </a:p>
                  </a:txBody>
                  <a:tcPr anchor="ctr"/>
                </a:tc>
                <a:extLst>
                  <a:ext uri="{0D108BD9-81ED-4DB2-BD59-A6C34878D82A}">
                    <a16:rowId xmlns:a16="http://schemas.microsoft.com/office/drawing/2014/main" val="2675884325"/>
                  </a:ext>
                </a:extLst>
              </a:tr>
              <a:tr h="370840">
                <a:tc>
                  <a:txBody>
                    <a:bodyPr/>
                    <a:lstStyle/>
                    <a:p>
                      <a:r>
                        <a:rPr lang="en-GB" sz="1600">
                          <a:latin typeface="Arial" panose="020B0604020202020204" pitchFamily="34" charset="0"/>
                          <a:cs typeface="Arial" panose="020B0604020202020204" pitchFamily="34" charset="0"/>
                        </a:rPr>
                        <a:t>Waiting for theatre availability</a:t>
                      </a:r>
                    </a:p>
                  </a:txBody>
                  <a:tcPr/>
                </a:tc>
                <a:tc>
                  <a:txBody>
                    <a:bodyPr/>
                    <a:lstStyle/>
                    <a:p>
                      <a:pPr algn="ctr"/>
                      <a:r>
                        <a:rPr lang="en-GB" sz="1600">
                          <a:latin typeface="Arial" panose="020B0604020202020204" pitchFamily="34" charset="0"/>
                          <a:cs typeface="Arial" panose="020B0604020202020204" pitchFamily="34" charset="0"/>
                        </a:rPr>
                        <a:t>24 (32%)</a:t>
                      </a:r>
                    </a:p>
                  </a:txBody>
                  <a:tcPr anchor="ctr"/>
                </a:tc>
                <a:tc>
                  <a:txBody>
                    <a:bodyPr/>
                    <a:lstStyle/>
                    <a:p>
                      <a:pPr algn="ctr"/>
                      <a:r>
                        <a:rPr lang="en-GB" sz="1600">
                          <a:latin typeface="Arial" panose="020B0604020202020204" pitchFamily="34" charset="0"/>
                          <a:cs typeface="Arial" panose="020B0604020202020204" pitchFamily="34" charset="0"/>
                        </a:rPr>
                        <a:t>59 (45%)</a:t>
                      </a:r>
                    </a:p>
                  </a:txBody>
                  <a:tcPr anchor="ctr"/>
                </a:tc>
                <a:tc>
                  <a:txBody>
                    <a:bodyPr/>
                    <a:lstStyle/>
                    <a:p>
                      <a:pPr algn="ctr"/>
                      <a:r>
                        <a:rPr lang="en-GB" sz="1600" b="1">
                          <a:latin typeface="Arial" panose="020B0604020202020204" pitchFamily="34" charset="0"/>
                          <a:cs typeface="Arial" panose="020B0604020202020204" pitchFamily="34" charset="0"/>
                        </a:rPr>
                        <a:t>83</a:t>
                      </a:r>
                    </a:p>
                  </a:txBody>
                  <a:tcPr anchor="ctr"/>
                </a:tc>
                <a:extLst>
                  <a:ext uri="{0D108BD9-81ED-4DB2-BD59-A6C34878D82A}">
                    <a16:rowId xmlns:a16="http://schemas.microsoft.com/office/drawing/2014/main" val="39402763"/>
                  </a:ext>
                </a:extLst>
              </a:tr>
              <a:tr h="370840">
                <a:tc>
                  <a:txBody>
                    <a:bodyPr/>
                    <a:lstStyle/>
                    <a:p>
                      <a:r>
                        <a:rPr lang="en-GB" sz="1600">
                          <a:latin typeface="Arial" panose="020B0604020202020204" pitchFamily="34" charset="0"/>
                          <a:cs typeface="Arial" panose="020B0604020202020204" pitchFamily="34" charset="0"/>
                        </a:rPr>
                        <a:t>Waiting for donor staff availability</a:t>
                      </a:r>
                    </a:p>
                  </a:txBody>
                  <a:tcPr/>
                </a:tc>
                <a:tc>
                  <a:txBody>
                    <a:bodyPr/>
                    <a:lstStyle/>
                    <a:p>
                      <a:pPr algn="ctr"/>
                      <a:r>
                        <a:rPr lang="en-GB" sz="1600">
                          <a:latin typeface="Arial" panose="020B0604020202020204" pitchFamily="34" charset="0"/>
                          <a:cs typeface="Arial" panose="020B0604020202020204" pitchFamily="34" charset="0"/>
                        </a:rPr>
                        <a:t>27 (36%)</a:t>
                      </a:r>
                    </a:p>
                  </a:txBody>
                  <a:tcPr anchor="ctr"/>
                </a:tc>
                <a:tc>
                  <a:txBody>
                    <a:bodyPr/>
                    <a:lstStyle/>
                    <a:p>
                      <a:pPr algn="ctr"/>
                      <a:r>
                        <a:rPr lang="en-GB" sz="1600">
                          <a:latin typeface="Arial" panose="020B0604020202020204" pitchFamily="34" charset="0"/>
                          <a:cs typeface="Arial" panose="020B0604020202020204" pitchFamily="34" charset="0"/>
                        </a:rPr>
                        <a:t>27 (21%)</a:t>
                      </a:r>
                    </a:p>
                  </a:txBody>
                  <a:tcPr anchor="ctr"/>
                </a:tc>
                <a:tc>
                  <a:txBody>
                    <a:bodyPr/>
                    <a:lstStyle/>
                    <a:p>
                      <a:pPr algn="ctr"/>
                      <a:r>
                        <a:rPr lang="en-GB" sz="1600" b="1">
                          <a:latin typeface="Arial" panose="020B0604020202020204" pitchFamily="34" charset="0"/>
                          <a:cs typeface="Arial" panose="020B0604020202020204" pitchFamily="34" charset="0"/>
                        </a:rPr>
                        <a:t>54</a:t>
                      </a:r>
                    </a:p>
                  </a:txBody>
                  <a:tcPr anchor="ctr"/>
                </a:tc>
                <a:extLst>
                  <a:ext uri="{0D108BD9-81ED-4DB2-BD59-A6C34878D82A}">
                    <a16:rowId xmlns:a16="http://schemas.microsoft.com/office/drawing/2014/main" val="3338811548"/>
                  </a:ext>
                </a:extLst>
              </a:tr>
              <a:tr h="370840">
                <a:tc>
                  <a:txBody>
                    <a:bodyPr/>
                    <a:lstStyle/>
                    <a:p>
                      <a:r>
                        <a:rPr lang="en-GB" sz="1600">
                          <a:latin typeface="Arial" panose="020B0604020202020204" pitchFamily="34" charset="0"/>
                          <a:cs typeface="Arial" panose="020B0604020202020204" pitchFamily="34" charset="0"/>
                        </a:rPr>
                        <a:t>Waiting for another retrieval team to arrive</a:t>
                      </a:r>
                    </a:p>
                  </a:txBody>
                  <a:tcPr/>
                </a:tc>
                <a:tc>
                  <a:txBody>
                    <a:bodyPr/>
                    <a:lstStyle/>
                    <a:p>
                      <a:pPr algn="ctr"/>
                      <a:r>
                        <a:rPr lang="en-GB" sz="1600">
                          <a:latin typeface="Arial" panose="020B0604020202020204" pitchFamily="34" charset="0"/>
                          <a:cs typeface="Arial" panose="020B0604020202020204" pitchFamily="34" charset="0"/>
                        </a:rPr>
                        <a:t>11 (15%)</a:t>
                      </a:r>
                    </a:p>
                  </a:txBody>
                  <a:tcPr anchor="ctr"/>
                </a:tc>
                <a:tc>
                  <a:txBody>
                    <a:bodyPr/>
                    <a:lstStyle/>
                    <a:p>
                      <a:pPr algn="ctr"/>
                      <a:r>
                        <a:rPr lang="en-GB" sz="1600">
                          <a:latin typeface="Arial" panose="020B0604020202020204" pitchFamily="34" charset="0"/>
                          <a:cs typeface="Arial" panose="020B0604020202020204" pitchFamily="34" charset="0"/>
                        </a:rPr>
                        <a:t>16 (12%)</a:t>
                      </a:r>
                    </a:p>
                  </a:txBody>
                  <a:tcPr anchor="ctr"/>
                </a:tc>
                <a:tc>
                  <a:txBody>
                    <a:bodyPr/>
                    <a:lstStyle/>
                    <a:p>
                      <a:pPr algn="ctr"/>
                      <a:r>
                        <a:rPr lang="en-GB" sz="1600" b="1">
                          <a:latin typeface="Arial" panose="020B0604020202020204" pitchFamily="34" charset="0"/>
                          <a:cs typeface="Arial" panose="020B0604020202020204" pitchFamily="34" charset="0"/>
                        </a:rPr>
                        <a:t>27</a:t>
                      </a:r>
                    </a:p>
                  </a:txBody>
                  <a:tcPr anchor="ctr"/>
                </a:tc>
                <a:extLst>
                  <a:ext uri="{0D108BD9-81ED-4DB2-BD59-A6C34878D82A}">
                    <a16:rowId xmlns:a16="http://schemas.microsoft.com/office/drawing/2014/main" val="2295802576"/>
                  </a:ext>
                </a:extLst>
              </a:tr>
              <a:tr h="370840">
                <a:tc>
                  <a:txBody>
                    <a:bodyPr/>
                    <a:lstStyle/>
                    <a:p>
                      <a:r>
                        <a:rPr lang="en-GB" sz="1600">
                          <a:latin typeface="Arial" panose="020B0604020202020204" pitchFamily="34" charset="0"/>
                          <a:cs typeface="Arial" panose="020B0604020202020204" pitchFamily="34" charset="0"/>
                        </a:rPr>
                        <a:t>Donor family requested delay</a:t>
                      </a:r>
                    </a:p>
                  </a:txBody>
                  <a:tcPr/>
                </a:tc>
                <a:tc>
                  <a:txBody>
                    <a:bodyPr/>
                    <a:lstStyle/>
                    <a:p>
                      <a:pPr algn="ctr"/>
                      <a:r>
                        <a:rPr lang="en-GB" sz="1600">
                          <a:latin typeface="Arial" panose="020B0604020202020204" pitchFamily="34" charset="0"/>
                          <a:cs typeface="Arial" panose="020B0604020202020204" pitchFamily="34" charset="0"/>
                        </a:rPr>
                        <a:t>3 (4%)</a:t>
                      </a:r>
                    </a:p>
                  </a:txBody>
                  <a:tcPr anchor="ctr"/>
                </a:tc>
                <a:tc>
                  <a:txBody>
                    <a:bodyPr/>
                    <a:lstStyle/>
                    <a:p>
                      <a:pPr algn="ctr"/>
                      <a:r>
                        <a:rPr lang="en-GB" sz="1600">
                          <a:latin typeface="Arial" panose="020B0604020202020204" pitchFamily="34" charset="0"/>
                          <a:cs typeface="Arial" panose="020B0604020202020204" pitchFamily="34" charset="0"/>
                        </a:rPr>
                        <a:t>7 (5%)</a:t>
                      </a:r>
                    </a:p>
                  </a:txBody>
                  <a:tcPr anchor="ctr"/>
                </a:tc>
                <a:tc>
                  <a:txBody>
                    <a:bodyPr/>
                    <a:lstStyle/>
                    <a:p>
                      <a:pPr algn="ctr"/>
                      <a:r>
                        <a:rPr lang="en-GB" sz="1600" b="1">
                          <a:latin typeface="Arial" panose="020B0604020202020204" pitchFamily="34" charset="0"/>
                          <a:cs typeface="Arial" panose="020B0604020202020204" pitchFamily="34" charset="0"/>
                        </a:rPr>
                        <a:t>10</a:t>
                      </a:r>
                    </a:p>
                  </a:txBody>
                  <a:tcPr anchor="ctr"/>
                </a:tc>
                <a:extLst>
                  <a:ext uri="{0D108BD9-81ED-4DB2-BD59-A6C34878D82A}">
                    <a16:rowId xmlns:a16="http://schemas.microsoft.com/office/drawing/2014/main" val="3206289389"/>
                  </a:ext>
                </a:extLst>
              </a:tr>
              <a:tr h="370840">
                <a:tc>
                  <a:txBody>
                    <a:bodyPr/>
                    <a:lstStyle/>
                    <a:p>
                      <a:r>
                        <a:rPr lang="en-GB" sz="1600">
                          <a:latin typeface="Arial" panose="020B0604020202020204" pitchFamily="34" charset="0"/>
                          <a:cs typeface="Arial" panose="020B0604020202020204" pitchFamily="34" charset="0"/>
                        </a:rPr>
                        <a:t>Back-to-back retrieval at same hospital</a:t>
                      </a:r>
                    </a:p>
                  </a:txBody>
                  <a:tcPr/>
                </a:tc>
                <a:tc>
                  <a:txBody>
                    <a:bodyPr/>
                    <a:lstStyle/>
                    <a:p>
                      <a:pPr algn="ctr"/>
                      <a:r>
                        <a:rPr lang="en-GB" sz="1600">
                          <a:latin typeface="Arial" panose="020B0604020202020204" pitchFamily="34" charset="0"/>
                          <a:cs typeface="Arial" panose="020B0604020202020204" pitchFamily="34" charset="0"/>
                        </a:rPr>
                        <a:t>2 (3%)</a:t>
                      </a:r>
                    </a:p>
                  </a:txBody>
                  <a:tcPr anchor="ctr"/>
                </a:tc>
                <a:tc>
                  <a:txBody>
                    <a:bodyPr/>
                    <a:lstStyle/>
                    <a:p>
                      <a:pPr algn="ctr"/>
                      <a:r>
                        <a:rPr lang="en-GB" sz="1600">
                          <a:latin typeface="Arial" panose="020B0604020202020204" pitchFamily="34" charset="0"/>
                          <a:cs typeface="Arial" panose="020B0604020202020204" pitchFamily="34" charset="0"/>
                        </a:rPr>
                        <a:t>4 (3%)</a:t>
                      </a:r>
                    </a:p>
                  </a:txBody>
                  <a:tcPr anchor="ctr"/>
                </a:tc>
                <a:tc>
                  <a:txBody>
                    <a:bodyPr/>
                    <a:lstStyle/>
                    <a:p>
                      <a:pPr algn="ctr"/>
                      <a:r>
                        <a:rPr lang="en-GB" sz="1600" b="1">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1082454445"/>
                  </a:ext>
                </a:extLst>
              </a:tr>
              <a:tr h="370840">
                <a:tc>
                  <a:txBody>
                    <a:bodyPr/>
                    <a:lstStyle/>
                    <a:p>
                      <a:r>
                        <a:rPr lang="en-GB" sz="1600">
                          <a:latin typeface="Arial" panose="020B0604020202020204" pitchFamily="34" charset="0"/>
                          <a:cs typeface="Arial" panose="020B0604020202020204" pitchFamily="34" charset="0"/>
                        </a:rPr>
                        <a:t>Other</a:t>
                      </a:r>
                    </a:p>
                  </a:txBody>
                  <a:tcPr/>
                </a:tc>
                <a:tc>
                  <a:txBody>
                    <a:bodyPr/>
                    <a:lstStyle/>
                    <a:p>
                      <a:pPr algn="ctr"/>
                      <a:r>
                        <a:rPr lang="en-GB" sz="1600">
                          <a:latin typeface="Arial" panose="020B0604020202020204" pitchFamily="34" charset="0"/>
                          <a:cs typeface="Arial" panose="020B0604020202020204" pitchFamily="34" charset="0"/>
                        </a:rPr>
                        <a:t>7 (9%)</a:t>
                      </a:r>
                    </a:p>
                  </a:txBody>
                  <a:tcPr anchor="ctr"/>
                </a:tc>
                <a:tc>
                  <a:txBody>
                    <a:bodyPr/>
                    <a:lstStyle/>
                    <a:p>
                      <a:pPr algn="ctr"/>
                      <a:r>
                        <a:rPr lang="en-GB" sz="1600">
                          <a:latin typeface="Arial" panose="020B0604020202020204" pitchFamily="34" charset="0"/>
                          <a:cs typeface="Arial" panose="020B0604020202020204" pitchFamily="34" charset="0"/>
                        </a:rPr>
                        <a:t>18 (14%)</a:t>
                      </a:r>
                    </a:p>
                  </a:txBody>
                  <a:tcPr anchor="ctr"/>
                </a:tc>
                <a:tc>
                  <a:txBody>
                    <a:bodyPr/>
                    <a:lstStyle/>
                    <a:p>
                      <a:pPr algn="ctr"/>
                      <a:r>
                        <a:rPr lang="en-GB" sz="1600" b="1">
                          <a:latin typeface="Arial" panose="020B0604020202020204" pitchFamily="34" charset="0"/>
                          <a:cs typeface="Arial" panose="020B0604020202020204" pitchFamily="34" charset="0"/>
                        </a:rPr>
                        <a:t>25</a:t>
                      </a:r>
                    </a:p>
                  </a:txBody>
                  <a:tcPr anchor="ctr"/>
                </a:tc>
                <a:extLst>
                  <a:ext uri="{0D108BD9-81ED-4DB2-BD59-A6C34878D82A}">
                    <a16:rowId xmlns:a16="http://schemas.microsoft.com/office/drawing/2014/main" val="1980164203"/>
                  </a:ext>
                </a:extLst>
              </a:tr>
              <a:tr h="370840">
                <a:tc>
                  <a:txBody>
                    <a:bodyPr/>
                    <a:lstStyle/>
                    <a:p>
                      <a:r>
                        <a:rPr lang="en-GB" sz="1600" b="1">
                          <a:latin typeface="Arial" panose="020B0604020202020204" pitchFamily="34" charset="0"/>
                          <a:cs typeface="Arial" panose="020B0604020202020204" pitchFamily="34" charset="0"/>
                        </a:rPr>
                        <a:t>Total</a:t>
                      </a:r>
                    </a:p>
                  </a:txBody>
                  <a:tcPr/>
                </a:tc>
                <a:tc>
                  <a:txBody>
                    <a:bodyPr/>
                    <a:lstStyle/>
                    <a:p>
                      <a:pPr algn="ctr"/>
                      <a:r>
                        <a:rPr lang="en-GB" sz="1600" b="1">
                          <a:latin typeface="Arial" panose="020B0604020202020204" pitchFamily="34" charset="0"/>
                          <a:cs typeface="Arial" panose="020B0604020202020204" pitchFamily="34" charset="0"/>
                        </a:rPr>
                        <a:t>74 (100%)</a:t>
                      </a:r>
                    </a:p>
                  </a:txBody>
                  <a:tcPr anchor="ctr"/>
                </a:tc>
                <a:tc>
                  <a:txBody>
                    <a:bodyPr/>
                    <a:lstStyle/>
                    <a:p>
                      <a:pPr algn="ctr"/>
                      <a:r>
                        <a:rPr lang="en-GB" sz="1600" b="1">
                          <a:latin typeface="Arial" panose="020B0604020202020204" pitchFamily="34" charset="0"/>
                          <a:cs typeface="Arial" panose="020B0604020202020204" pitchFamily="34" charset="0"/>
                        </a:rPr>
                        <a:t>131 (100%)</a:t>
                      </a:r>
                    </a:p>
                  </a:txBody>
                  <a:tcPr anchor="ctr"/>
                </a:tc>
                <a:tc>
                  <a:txBody>
                    <a:bodyPr/>
                    <a:lstStyle/>
                    <a:p>
                      <a:pPr algn="ctr"/>
                      <a:r>
                        <a:rPr lang="en-GB" sz="1600" b="1">
                          <a:latin typeface="Arial" panose="020B0604020202020204" pitchFamily="34" charset="0"/>
                          <a:cs typeface="Arial" panose="020B0604020202020204" pitchFamily="34" charset="0"/>
                        </a:rPr>
                        <a:t>205</a:t>
                      </a:r>
                    </a:p>
                  </a:txBody>
                  <a:tcPr anchor="ctr"/>
                </a:tc>
                <a:extLst>
                  <a:ext uri="{0D108BD9-81ED-4DB2-BD59-A6C34878D82A}">
                    <a16:rowId xmlns:a16="http://schemas.microsoft.com/office/drawing/2014/main" val="4194541204"/>
                  </a:ext>
                </a:extLst>
              </a:tr>
            </a:tbl>
          </a:graphicData>
        </a:graphic>
      </p:graphicFrame>
      <p:sp>
        <p:nvSpPr>
          <p:cNvPr id="3" name="Rectangle: Rounded Corners 2">
            <a:extLst>
              <a:ext uri="{FF2B5EF4-FFF2-40B4-BE49-F238E27FC236}">
                <a16:creationId xmlns:a16="http://schemas.microsoft.com/office/drawing/2014/main" id="{CF12AE02-5254-897F-2AC2-A25DD353064E}"/>
              </a:ext>
            </a:extLst>
          </p:cNvPr>
          <p:cNvSpPr/>
          <p:nvPr/>
        </p:nvSpPr>
        <p:spPr>
          <a:xfrm>
            <a:off x="1032319" y="2272420"/>
            <a:ext cx="10127360" cy="33497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7163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Planned Arrival Window</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5570759" y="3463845"/>
            <a:ext cx="2242004" cy="1025871"/>
          </a:xfrm>
        </p:spPr>
        <p:txBody>
          <a:bodyPr>
            <a:noAutofit/>
          </a:bodyPr>
          <a:lstStyle/>
          <a:p>
            <a:pPr algn="ctr">
              <a:lnSpc>
                <a:spcPct val="114000"/>
              </a:lnSpc>
            </a:pPr>
            <a:r>
              <a:rPr lang="en-GB" sz="1300" b="1">
                <a:solidFill>
                  <a:srgbClr val="002060"/>
                </a:solidFill>
              </a:rPr>
              <a:t>Certainty around timings</a:t>
            </a:r>
            <a:endParaRPr lang="en-GB" sz="1300">
              <a:solidFill>
                <a:srgbClr val="002060"/>
              </a:solidFill>
            </a:endParaRPr>
          </a:p>
        </p:txBody>
      </p:sp>
      <p:grpSp>
        <p:nvGrpSpPr>
          <p:cNvPr id="56" name="Group 55">
            <a:extLst>
              <a:ext uri="{FF2B5EF4-FFF2-40B4-BE49-F238E27FC236}">
                <a16:creationId xmlns:a16="http://schemas.microsoft.com/office/drawing/2014/main" id="{6ECF67A9-CC54-2153-B2BF-B2A321C4FB0D}"/>
              </a:ext>
            </a:extLst>
          </p:cNvPr>
          <p:cNvGrpSpPr/>
          <p:nvPr/>
        </p:nvGrpSpPr>
        <p:grpSpPr>
          <a:xfrm>
            <a:off x="8265565" y="2241540"/>
            <a:ext cx="1217074" cy="1217074"/>
            <a:chOff x="5291905" y="3420475"/>
            <a:chExt cx="1316236" cy="1316236"/>
          </a:xfrm>
        </p:grpSpPr>
        <p:sp>
          <p:nvSpPr>
            <p:cNvPr id="55" name="Oval 54">
              <a:extLst>
                <a:ext uri="{FF2B5EF4-FFF2-40B4-BE49-F238E27FC236}">
                  <a16:creationId xmlns:a16="http://schemas.microsoft.com/office/drawing/2014/main" id="{ADD253E5-17F2-F6FE-B59F-1AA822A638D7}"/>
                </a:ext>
              </a:extLst>
            </p:cNvPr>
            <p:cNvSpPr/>
            <p:nvPr/>
          </p:nvSpPr>
          <p:spPr>
            <a:xfrm>
              <a:off x="5291905" y="3420475"/>
              <a:ext cx="1316236" cy="1316236"/>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48">
              <a:extLst>
                <a:ext uri="{FF2B5EF4-FFF2-40B4-BE49-F238E27FC236}">
                  <a16:creationId xmlns:a16="http://schemas.microsoft.com/office/drawing/2014/main" id="{581CF821-B05B-7899-7CBA-89ABA1B53850}"/>
                </a:ext>
              </a:extLst>
            </p:cNvPr>
            <p:cNvGrpSpPr/>
            <p:nvPr/>
          </p:nvGrpSpPr>
          <p:grpSpPr>
            <a:xfrm>
              <a:off x="5526726" y="3700224"/>
              <a:ext cx="894931" cy="756016"/>
              <a:chOff x="6992469" y="4664915"/>
              <a:chExt cx="1244249" cy="1051112"/>
            </a:xfrm>
            <a:solidFill>
              <a:schemeClr val="bg1"/>
            </a:solidFill>
          </p:grpSpPr>
          <p:pic>
            <p:nvPicPr>
              <p:cNvPr id="11" name="Graphic 10" descr="Flowchart with solid fill">
                <a:extLst>
                  <a:ext uri="{FF2B5EF4-FFF2-40B4-BE49-F238E27FC236}">
                    <a16:creationId xmlns:a16="http://schemas.microsoft.com/office/drawing/2014/main" id="{8EDA76F7-96D6-DC84-190E-B6BF0D5240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22318" y="4801627"/>
                <a:ext cx="914400" cy="914400"/>
              </a:xfrm>
              <a:prstGeom prst="rect">
                <a:avLst/>
              </a:prstGeom>
            </p:spPr>
          </p:pic>
          <p:pic>
            <p:nvPicPr>
              <p:cNvPr id="13" name="Graphic 12" descr="First aid kit with solid fill">
                <a:extLst>
                  <a:ext uri="{FF2B5EF4-FFF2-40B4-BE49-F238E27FC236}">
                    <a16:creationId xmlns:a16="http://schemas.microsoft.com/office/drawing/2014/main" id="{36E6D537-2254-58E9-79AE-749B2CC28A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92469" y="4664915"/>
                <a:ext cx="640977" cy="640977"/>
              </a:xfrm>
              <a:prstGeom prst="rect">
                <a:avLst/>
              </a:prstGeom>
            </p:spPr>
          </p:pic>
        </p:grpSp>
      </p:grpSp>
      <p:grpSp>
        <p:nvGrpSpPr>
          <p:cNvPr id="63" name="Group 62">
            <a:extLst>
              <a:ext uri="{FF2B5EF4-FFF2-40B4-BE49-F238E27FC236}">
                <a16:creationId xmlns:a16="http://schemas.microsoft.com/office/drawing/2014/main" id="{989FF2D7-D5D9-8E1D-10F0-2A8AE3FAAF2A}"/>
              </a:ext>
            </a:extLst>
          </p:cNvPr>
          <p:cNvGrpSpPr/>
          <p:nvPr/>
        </p:nvGrpSpPr>
        <p:grpSpPr>
          <a:xfrm>
            <a:off x="10221518" y="2241540"/>
            <a:ext cx="1217074" cy="1217074"/>
            <a:chOff x="8728035" y="1815622"/>
            <a:chExt cx="1316236" cy="1316236"/>
          </a:xfrm>
        </p:grpSpPr>
        <p:sp>
          <p:nvSpPr>
            <p:cNvPr id="60" name="Oval 59">
              <a:extLst>
                <a:ext uri="{FF2B5EF4-FFF2-40B4-BE49-F238E27FC236}">
                  <a16:creationId xmlns:a16="http://schemas.microsoft.com/office/drawing/2014/main" id="{55B99C83-28C5-F2DF-5C00-D9E046ABD0E0}"/>
                </a:ext>
              </a:extLst>
            </p:cNvPr>
            <p:cNvSpPr/>
            <p:nvPr/>
          </p:nvSpPr>
          <p:spPr>
            <a:xfrm>
              <a:off x="8728035" y="1815622"/>
              <a:ext cx="1316236" cy="1316236"/>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9ABC0CFE-63A6-EE92-7A3A-5F5603D5EF5A}"/>
                </a:ext>
              </a:extLst>
            </p:cNvPr>
            <p:cNvGrpSpPr/>
            <p:nvPr/>
          </p:nvGrpSpPr>
          <p:grpSpPr>
            <a:xfrm>
              <a:off x="8930661" y="2130551"/>
              <a:ext cx="989516" cy="596314"/>
              <a:chOff x="9836652" y="3775822"/>
              <a:chExt cx="1530283" cy="922198"/>
            </a:xfrm>
            <a:solidFill>
              <a:schemeClr val="bg1"/>
            </a:solidFill>
          </p:grpSpPr>
          <p:pic>
            <p:nvPicPr>
              <p:cNvPr id="19" name="Graphic 18" descr="Train with solid fill">
                <a:extLst>
                  <a:ext uri="{FF2B5EF4-FFF2-40B4-BE49-F238E27FC236}">
                    <a16:creationId xmlns:a16="http://schemas.microsoft.com/office/drawing/2014/main" id="{49741E57-D424-A00A-441D-1D1419F030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836652" y="3783620"/>
                <a:ext cx="914400" cy="914400"/>
              </a:xfrm>
              <a:prstGeom prst="rect">
                <a:avLst/>
              </a:prstGeom>
            </p:spPr>
          </p:pic>
          <p:pic>
            <p:nvPicPr>
              <p:cNvPr id="21" name="Graphic 20" descr="Airplane with solid fill">
                <a:extLst>
                  <a:ext uri="{FF2B5EF4-FFF2-40B4-BE49-F238E27FC236}">
                    <a16:creationId xmlns:a16="http://schemas.microsoft.com/office/drawing/2014/main" id="{F2730233-17B5-3DDE-B620-8E1E08748C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52534" y="3775822"/>
                <a:ext cx="914401" cy="914401"/>
              </a:xfrm>
              <a:prstGeom prst="rect">
                <a:avLst/>
              </a:prstGeom>
            </p:spPr>
          </p:pic>
        </p:grpSp>
      </p:grpSp>
      <p:sp>
        <p:nvSpPr>
          <p:cNvPr id="53" name="Content Placeholder 5">
            <a:extLst>
              <a:ext uri="{FF2B5EF4-FFF2-40B4-BE49-F238E27FC236}">
                <a16:creationId xmlns:a16="http://schemas.microsoft.com/office/drawing/2014/main" id="{493FF0F2-9C1A-1772-2146-C7FC59E24493}"/>
              </a:ext>
            </a:extLst>
          </p:cNvPr>
          <p:cNvSpPr txBox="1">
            <a:spLocks/>
          </p:cNvSpPr>
          <p:nvPr/>
        </p:nvSpPr>
        <p:spPr>
          <a:xfrm>
            <a:off x="819336" y="1690688"/>
            <a:ext cx="4455381" cy="38284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4000"/>
              </a:lnSpc>
            </a:pPr>
            <a:r>
              <a:rPr lang="en-GB" sz="2100">
                <a:solidFill>
                  <a:srgbClr val="002060"/>
                </a:solidFill>
              </a:rPr>
              <a:t>Planned Arrival Window (PAW) between </a:t>
            </a:r>
            <a:r>
              <a:rPr lang="en-GB" sz="2100" b="1">
                <a:solidFill>
                  <a:srgbClr val="002060"/>
                </a:solidFill>
              </a:rPr>
              <a:t>20:00 and 03:00 </a:t>
            </a:r>
            <a:r>
              <a:rPr lang="en-GB" sz="2100">
                <a:solidFill>
                  <a:srgbClr val="002060"/>
                </a:solidFill>
              </a:rPr>
              <a:t>for NORS teams to undertake organ retrieval. </a:t>
            </a:r>
          </a:p>
          <a:p>
            <a:pPr>
              <a:lnSpc>
                <a:spcPct val="134000"/>
              </a:lnSpc>
            </a:pPr>
            <a:r>
              <a:rPr lang="en-GB" sz="2100">
                <a:solidFill>
                  <a:srgbClr val="002060"/>
                </a:solidFill>
                <a:effectLst/>
                <a:ea typeface="Times New Roman" panose="02020603050405020304" pitchFamily="18" charset="0"/>
              </a:rPr>
              <a:t>There will be provision in this model for exempted cases where accelerated retrieval can take place, e.g. SU liver, paediatrics and uterine or limb retrieval.</a:t>
            </a:r>
            <a:endParaRPr lang="en-GB" sz="2100"/>
          </a:p>
        </p:txBody>
      </p:sp>
      <p:grpSp>
        <p:nvGrpSpPr>
          <p:cNvPr id="58" name="Group 57">
            <a:extLst>
              <a:ext uri="{FF2B5EF4-FFF2-40B4-BE49-F238E27FC236}">
                <a16:creationId xmlns:a16="http://schemas.microsoft.com/office/drawing/2014/main" id="{9DE71B6B-9CEA-443D-1F67-4EBC222FEF4C}"/>
              </a:ext>
            </a:extLst>
          </p:cNvPr>
          <p:cNvGrpSpPr/>
          <p:nvPr/>
        </p:nvGrpSpPr>
        <p:grpSpPr>
          <a:xfrm>
            <a:off x="6057836" y="4370805"/>
            <a:ext cx="1217074" cy="1217074"/>
            <a:chOff x="6836290" y="4509194"/>
            <a:chExt cx="1316236" cy="1316236"/>
          </a:xfrm>
        </p:grpSpPr>
        <p:sp>
          <p:nvSpPr>
            <p:cNvPr id="57" name="Oval 56">
              <a:extLst>
                <a:ext uri="{FF2B5EF4-FFF2-40B4-BE49-F238E27FC236}">
                  <a16:creationId xmlns:a16="http://schemas.microsoft.com/office/drawing/2014/main" id="{37DC53FA-9319-653E-2AA6-487019ABDE5A}"/>
                </a:ext>
              </a:extLst>
            </p:cNvPr>
            <p:cNvSpPr/>
            <p:nvPr/>
          </p:nvSpPr>
          <p:spPr>
            <a:xfrm>
              <a:off x="6836290" y="4509194"/>
              <a:ext cx="1316236" cy="1316236"/>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0" name="Group 49">
              <a:extLst>
                <a:ext uri="{FF2B5EF4-FFF2-40B4-BE49-F238E27FC236}">
                  <a16:creationId xmlns:a16="http://schemas.microsoft.com/office/drawing/2014/main" id="{FBDB74AD-F7DE-1999-8846-A09F1E15A45F}"/>
                </a:ext>
              </a:extLst>
            </p:cNvPr>
            <p:cNvGrpSpPr/>
            <p:nvPr/>
          </p:nvGrpSpPr>
          <p:grpSpPr>
            <a:xfrm>
              <a:off x="7064530" y="4736711"/>
              <a:ext cx="915319" cy="795469"/>
              <a:chOff x="8277849" y="4308849"/>
              <a:chExt cx="1299092" cy="1128992"/>
            </a:xfrm>
            <a:solidFill>
              <a:schemeClr val="bg1"/>
            </a:solidFill>
          </p:grpSpPr>
          <p:pic>
            <p:nvPicPr>
              <p:cNvPr id="15" name="Graphic 14" descr="Call center with solid fill">
                <a:extLst>
                  <a:ext uri="{FF2B5EF4-FFF2-40B4-BE49-F238E27FC236}">
                    <a16:creationId xmlns:a16="http://schemas.microsoft.com/office/drawing/2014/main" id="{31B50EF1-F055-A70C-FCE4-18B7C837DE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662541" y="4523441"/>
                <a:ext cx="914400" cy="914400"/>
              </a:xfrm>
              <a:prstGeom prst="rect">
                <a:avLst/>
              </a:prstGeom>
            </p:spPr>
          </p:pic>
          <p:pic>
            <p:nvPicPr>
              <p:cNvPr id="17" name="Graphic 16" descr="Blueprint outline">
                <a:extLst>
                  <a:ext uri="{FF2B5EF4-FFF2-40B4-BE49-F238E27FC236}">
                    <a16:creationId xmlns:a16="http://schemas.microsoft.com/office/drawing/2014/main" id="{91D302EA-CD22-BBD1-5F29-D77B764BFE1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277849" y="4308849"/>
                <a:ext cx="914400" cy="914400"/>
              </a:xfrm>
              <a:prstGeom prst="rect">
                <a:avLst/>
              </a:prstGeom>
            </p:spPr>
          </p:pic>
        </p:grpSp>
      </p:grpSp>
      <p:sp>
        <p:nvSpPr>
          <p:cNvPr id="66" name="Content Placeholder 5">
            <a:extLst>
              <a:ext uri="{FF2B5EF4-FFF2-40B4-BE49-F238E27FC236}">
                <a16:creationId xmlns:a16="http://schemas.microsoft.com/office/drawing/2014/main" id="{A1F960F0-5D4B-09D9-8275-CEAB352CB48C}"/>
              </a:ext>
            </a:extLst>
          </p:cNvPr>
          <p:cNvSpPr txBox="1">
            <a:spLocks/>
          </p:cNvSpPr>
          <p:nvPr/>
        </p:nvSpPr>
        <p:spPr>
          <a:xfrm>
            <a:off x="5632730" y="5606231"/>
            <a:ext cx="2067286"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300" b="1">
                <a:solidFill>
                  <a:srgbClr val="002060"/>
                </a:solidFill>
              </a:rPr>
              <a:t>Efficient organ offering systems</a:t>
            </a:r>
          </a:p>
        </p:txBody>
      </p:sp>
      <p:sp>
        <p:nvSpPr>
          <p:cNvPr id="67" name="Content Placeholder 5">
            <a:extLst>
              <a:ext uri="{FF2B5EF4-FFF2-40B4-BE49-F238E27FC236}">
                <a16:creationId xmlns:a16="http://schemas.microsoft.com/office/drawing/2014/main" id="{D69FCC63-77B6-BFB2-9D46-380DC9FE6ABD}"/>
              </a:ext>
            </a:extLst>
          </p:cNvPr>
          <p:cNvSpPr txBox="1">
            <a:spLocks/>
          </p:cNvSpPr>
          <p:nvPr/>
        </p:nvSpPr>
        <p:spPr>
          <a:xfrm>
            <a:off x="7961866" y="3458596"/>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300" b="1">
                <a:solidFill>
                  <a:srgbClr val="002060"/>
                </a:solidFill>
              </a:rPr>
              <a:t>Better utilisation </a:t>
            </a:r>
            <a:r>
              <a:rPr lang="en-GB" sz="1300">
                <a:solidFill>
                  <a:srgbClr val="002060"/>
                </a:solidFill>
              </a:rPr>
              <a:t>of NORS teams</a:t>
            </a:r>
          </a:p>
        </p:txBody>
      </p:sp>
      <p:sp>
        <p:nvSpPr>
          <p:cNvPr id="69" name="Content Placeholder 5">
            <a:extLst>
              <a:ext uri="{FF2B5EF4-FFF2-40B4-BE49-F238E27FC236}">
                <a16:creationId xmlns:a16="http://schemas.microsoft.com/office/drawing/2014/main" id="{9E9E8A21-D7B9-1ADB-2C19-01C2CE8C72CD}"/>
              </a:ext>
            </a:extLst>
          </p:cNvPr>
          <p:cNvSpPr txBox="1">
            <a:spLocks/>
          </p:cNvSpPr>
          <p:nvPr/>
        </p:nvSpPr>
        <p:spPr>
          <a:xfrm>
            <a:off x="9917819" y="3458595"/>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300">
                <a:solidFill>
                  <a:srgbClr val="002060"/>
                </a:solidFill>
              </a:rPr>
              <a:t>Planned and </a:t>
            </a:r>
            <a:r>
              <a:rPr lang="en-GB" sz="1300" b="1">
                <a:solidFill>
                  <a:srgbClr val="002060"/>
                </a:solidFill>
              </a:rPr>
              <a:t>efficient use of transport</a:t>
            </a:r>
          </a:p>
        </p:txBody>
      </p:sp>
      <p:sp>
        <p:nvSpPr>
          <p:cNvPr id="71" name="Content Placeholder 5">
            <a:extLst>
              <a:ext uri="{FF2B5EF4-FFF2-40B4-BE49-F238E27FC236}">
                <a16:creationId xmlns:a16="http://schemas.microsoft.com/office/drawing/2014/main" id="{08B80EFE-5477-1E60-EA84-777D87645685}"/>
              </a:ext>
            </a:extLst>
          </p:cNvPr>
          <p:cNvSpPr txBox="1">
            <a:spLocks/>
          </p:cNvSpPr>
          <p:nvPr/>
        </p:nvSpPr>
        <p:spPr>
          <a:xfrm>
            <a:off x="7875345" y="5606230"/>
            <a:ext cx="2067286"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300" b="1">
                <a:solidFill>
                  <a:srgbClr val="002060"/>
                </a:solidFill>
              </a:rPr>
              <a:t>Daytime transplantation</a:t>
            </a:r>
          </a:p>
        </p:txBody>
      </p:sp>
      <p:sp>
        <p:nvSpPr>
          <p:cNvPr id="73" name="Content Placeholder 5">
            <a:extLst>
              <a:ext uri="{FF2B5EF4-FFF2-40B4-BE49-F238E27FC236}">
                <a16:creationId xmlns:a16="http://schemas.microsoft.com/office/drawing/2014/main" id="{7ADCD0B0-AA0C-7448-ED17-C2DD909C76F5}"/>
              </a:ext>
            </a:extLst>
          </p:cNvPr>
          <p:cNvSpPr txBox="1">
            <a:spLocks/>
          </p:cNvSpPr>
          <p:nvPr/>
        </p:nvSpPr>
        <p:spPr>
          <a:xfrm>
            <a:off x="9917819" y="5619810"/>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94000"/>
              </a:lnSpc>
            </a:pPr>
            <a:r>
              <a:rPr lang="en-GB" sz="1300" b="1">
                <a:solidFill>
                  <a:srgbClr val="002060"/>
                </a:solidFill>
              </a:rPr>
              <a:t>Predictability and certainty for donor families</a:t>
            </a:r>
          </a:p>
        </p:txBody>
      </p:sp>
      <p:grpSp>
        <p:nvGrpSpPr>
          <p:cNvPr id="4" name="Group 3">
            <a:extLst>
              <a:ext uri="{FF2B5EF4-FFF2-40B4-BE49-F238E27FC236}">
                <a16:creationId xmlns:a16="http://schemas.microsoft.com/office/drawing/2014/main" id="{DF3D98A3-EDF7-B78D-8C02-1AF3BB9DF612}"/>
              </a:ext>
            </a:extLst>
          </p:cNvPr>
          <p:cNvGrpSpPr/>
          <p:nvPr/>
        </p:nvGrpSpPr>
        <p:grpSpPr>
          <a:xfrm>
            <a:off x="10221518" y="4375576"/>
            <a:ext cx="1217074" cy="1217074"/>
            <a:chOff x="9745335" y="4194477"/>
            <a:chExt cx="1025871" cy="1025871"/>
          </a:xfrm>
        </p:grpSpPr>
        <p:sp>
          <p:nvSpPr>
            <p:cNvPr id="61" name="Oval 60">
              <a:extLst>
                <a:ext uri="{FF2B5EF4-FFF2-40B4-BE49-F238E27FC236}">
                  <a16:creationId xmlns:a16="http://schemas.microsoft.com/office/drawing/2014/main" id="{2D97C1C8-1D97-3C6E-31E9-92A4077A51D3}"/>
                </a:ext>
              </a:extLst>
            </p:cNvPr>
            <p:cNvSpPr/>
            <p:nvPr/>
          </p:nvSpPr>
          <p:spPr>
            <a:xfrm>
              <a:off x="9745335" y="4194477"/>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descr="Man and woman with solid fill">
              <a:extLst>
                <a:ext uri="{FF2B5EF4-FFF2-40B4-BE49-F238E27FC236}">
                  <a16:creationId xmlns:a16="http://schemas.microsoft.com/office/drawing/2014/main" id="{290AA5EF-F8DA-BF07-EEE1-C8E8CBFBCC5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948674" y="4397418"/>
              <a:ext cx="619987" cy="619987"/>
            </a:xfrm>
            <a:prstGeom prst="rect">
              <a:avLst/>
            </a:prstGeom>
          </p:spPr>
        </p:pic>
      </p:grpSp>
      <p:grpSp>
        <p:nvGrpSpPr>
          <p:cNvPr id="10" name="Group 9">
            <a:extLst>
              <a:ext uri="{FF2B5EF4-FFF2-40B4-BE49-F238E27FC236}">
                <a16:creationId xmlns:a16="http://schemas.microsoft.com/office/drawing/2014/main" id="{95B3E566-05B8-379D-6894-574367126306}"/>
              </a:ext>
            </a:extLst>
          </p:cNvPr>
          <p:cNvGrpSpPr/>
          <p:nvPr/>
        </p:nvGrpSpPr>
        <p:grpSpPr>
          <a:xfrm>
            <a:off x="6083224" y="2241540"/>
            <a:ext cx="1217074" cy="1217074"/>
            <a:chOff x="5894287" y="2208595"/>
            <a:chExt cx="1217074" cy="1217074"/>
          </a:xfrm>
        </p:grpSpPr>
        <p:grpSp>
          <p:nvGrpSpPr>
            <p:cNvPr id="72" name="Group 71">
              <a:extLst>
                <a:ext uri="{FF2B5EF4-FFF2-40B4-BE49-F238E27FC236}">
                  <a16:creationId xmlns:a16="http://schemas.microsoft.com/office/drawing/2014/main" id="{CA3AF2B0-4609-D1AF-6CBA-06BBF963947A}"/>
                </a:ext>
              </a:extLst>
            </p:cNvPr>
            <p:cNvGrpSpPr/>
            <p:nvPr/>
          </p:nvGrpSpPr>
          <p:grpSpPr>
            <a:xfrm>
              <a:off x="5894287" y="2208595"/>
              <a:ext cx="1217074" cy="1217074"/>
              <a:chOff x="5970060" y="1901029"/>
              <a:chExt cx="1025871" cy="1025871"/>
            </a:xfrm>
          </p:grpSpPr>
          <p:sp>
            <p:nvSpPr>
              <p:cNvPr id="48" name="Oval 47">
                <a:extLst>
                  <a:ext uri="{FF2B5EF4-FFF2-40B4-BE49-F238E27FC236}">
                    <a16:creationId xmlns:a16="http://schemas.microsoft.com/office/drawing/2014/main" id="{34D44D0E-A2F7-9C36-64D1-9D199BEF7549}"/>
                  </a:ext>
                </a:extLst>
              </p:cNvPr>
              <p:cNvSpPr/>
              <p:nvPr/>
            </p:nvSpPr>
            <p:spPr>
              <a:xfrm>
                <a:off x="5970060" y="1901029"/>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descr="Clock outline">
                <a:extLst>
                  <a:ext uri="{FF2B5EF4-FFF2-40B4-BE49-F238E27FC236}">
                    <a16:creationId xmlns:a16="http://schemas.microsoft.com/office/drawing/2014/main" id="{30FBC815-81FE-A112-8E27-86EFDC1632C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178300" y="2111190"/>
                <a:ext cx="501206" cy="501206"/>
              </a:xfrm>
              <a:prstGeom prst="rect">
                <a:avLst/>
              </a:prstGeom>
            </p:spPr>
          </p:pic>
        </p:grpSp>
        <p:pic>
          <p:nvPicPr>
            <p:cNvPr id="2" name="Graphic 1" descr="Shield Tick with solid fill">
              <a:extLst>
                <a:ext uri="{FF2B5EF4-FFF2-40B4-BE49-F238E27FC236}">
                  <a16:creationId xmlns:a16="http://schemas.microsoft.com/office/drawing/2014/main" id="{173F38D1-0CF4-AA59-7725-6E9BBE91DBC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477436" y="2728613"/>
              <a:ext cx="470619" cy="460593"/>
            </a:xfrm>
            <a:prstGeom prst="rect">
              <a:avLst/>
            </a:prstGeom>
          </p:spPr>
        </p:pic>
      </p:grpSp>
      <p:grpSp>
        <p:nvGrpSpPr>
          <p:cNvPr id="9" name="Group 8">
            <a:extLst>
              <a:ext uri="{FF2B5EF4-FFF2-40B4-BE49-F238E27FC236}">
                <a16:creationId xmlns:a16="http://schemas.microsoft.com/office/drawing/2014/main" id="{52A3DA0B-DE72-767F-A8D4-C2A258B96214}"/>
              </a:ext>
            </a:extLst>
          </p:cNvPr>
          <p:cNvGrpSpPr/>
          <p:nvPr/>
        </p:nvGrpSpPr>
        <p:grpSpPr>
          <a:xfrm>
            <a:off x="8300451" y="4375576"/>
            <a:ext cx="1217074" cy="1217074"/>
            <a:chOff x="7886738" y="4194477"/>
            <a:chExt cx="1025871" cy="1025871"/>
          </a:xfrm>
        </p:grpSpPr>
        <p:sp>
          <p:nvSpPr>
            <p:cNvPr id="59" name="Oval 58">
              <a:extLst>
                <a:ext uri="{FF2B5EF4-FFF2-40B4-BE49-F238E27FC236}">
                  <a16:creationId xmlns:a16="http://schemas.microsoft.com/office/drawing/2014/main" id="{5E01C6CB-D81B-454C-652A-F844331B63EA}"/>
                </a:ext>
              </a:extLst>
            </p:cNvPr>
            <p:cNvSpPr/>
            <p:nvPr/>
          </p:nvSpPr>
          <p:spPr>
            <a:xfrm>
              <a:off x="7886738" y="4194477"/>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descr="Dim (Smaller Sun) with solid fill">
              <a:extLst>
                <a:ext uri="{FF2B5EF4-FFF2-40B4-BE49-F238E27FC236}">
                  <a16:creationId xmlns:a16="http://schemas.microsoft.com/office/drawing/2014/main" id="{7366410B-CDCE-0E7B-40F8-77846D14645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890288" y="4261714"/>
              <a:ext cx="556612" cy="556613"/>
            </a:xfrm>
            <a:prstGeom prst="rect">
              <a:avLst/>
            </a:prstGeom>
          </p:spPr>
        </p:pic>
        <p:pic>
          <p:nvPicPr>
            <p:cNvPr id="3" name="Graphic 2">
              <a:extLst>
                <a:ext uri="{FF2B5EF4-FFF2-40B4-BE49-F238E27FC236}">
                  <a16:creationId xmlns:a16="http://schemas.microsoft.com/office/drawing/2014/main" id="{A0A79C37-7E73-CA08-8B5A-0C10FA74C2E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8343900" y="4533900"/>
              <a:ext cx="466725" cy="466725"/>
            </a:xfrm>
            <a:prstGeom prst="rect">
              <a:avLst/>
            </a:prstGeom>
          </p:spPr>
        </p:pic>
        <p:pic>
          <p:nvPicPr>
            <p:cNvPr id="7" name="Graphic 6">
              <a:extLst>
                <a:ext uri="{FF2B5EF4-FFF2-40B4-BE49-F238E27FC236}">
                  <a16:creationId xmlns:a16="http://schemas.microsoft.com/office/drawing/2014/main" id="{B500C871-2C58-21CA-0F89-9BBE4F40461A}"/>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8164512" y="4786312"/>
              <a:ext cx="219075" cy="219075"/>
            </a:xfrm>
            <a:prstGeom prst="rect">
              <a:avLst/>
            </a:prstGeom>
          </p:spPr>
        </p:pic>
      </p:grpSp>
      <p:sp>
        <p:nvSpPr>
          <p:cNvPr id="12" name="TextBox 11">
            <a:extLst>
              <a:ext uri="{FF2B5EF4-FFF2-40B4-BE49-F238E27FC236}">
                <a16:creationId xmlns:a16="http://schemas.microsoft.com/office/drawing/2014/main" id="{7D240924-8F55-3FBE-7D45-A29059CD8B7D}"/>
              </a:ext>
            </a:extLst>
          </p:cNvPr>
          <p:cNvSpPr txBox="1"/>
          <p:nvPr/>
        </p:nvSpPr>
        <p:spPr>
          <a:xfrm>
            <a:off x="5578417" y="1646417"/>
            <a:ext cx="28055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Benefits of PAW</a:t>
            </a:r>
          </a:p>
        </p:txBody>
      </p:sp>
    </p:spTree>
    <p:extLst>
      <p:ext uri="{BB962C8B-B14F-4D97-AF65-F5344CB8AC3E}">
        <p14:creationId xmlns:p14="http://schemas.microsoft.com/office/powerpoint/2010/main" val="843566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Registration of donors with hub 2022/23</a:t>
            </a:r>
          </a:p>
        </p:txBody>
      </p:sp>
      <p:graphicFrame>
        <p:nvGraphicFramePr>
          <p:cNvPr id="2" name="Chart 1">
            <a:extLst>
              <a:ext uri="{FF2B5EF4-FFF2-40B4-BE49-F238E27FC236}">
                <a16:creationId xmlns:a16="http://schemas.microsoft.com/office/drawing/2014/main" id="{4990B508-0980-2A9D-F46D-C4129C40D465}"/>
              </a:ext>
            </a:extLst>
          </p:cNvPr>
          <p:cNvGraphicFramePr/>
          <p:nvPr>
            <p:extLst>
              <p:ext uri="{D42A27DB-BD31-4B8C-83A1-F6EECF244321}">
                <p14:modId xmlns:p14="http://schemas.microsoft.com/office/powerpoint/2010/main" val="4104211841"/>
              </p:ext>
            </p:extLst>
          </p:nvPr>
        </p:nvGraphicFramePr>
        <p:xfrm>
          <a:off x="861389" y="1704974"/>
          <a:ext cx="11068050" cy="4810125"/>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Arrow Connector 2">
            <a:extLst>
              <a:ext uri="{FF2B5EF4-FFF2-40B4-BE49-F238E27FC236}">
                <a16:creationId xmlns:a16="http://schemas.microsoft.com/office/drawing/2014/main" id="{7752F4FB-ECC2-1F52-3AEA-A51B55305005}"/>
              </a:ext>
            </a:extLst>
          </p:cNvPr>
          <p:cNvCxnSpPr>
            <a:cxnSpLocks/>
          </p:cNvCxnSpPr>
          <p:nvPr/>
        </p:nvCxnSpPr>
        <p:spPr>
          <a:xfrm>
            <a:off x="1397098" y="6438900"/>
            <a:ext cx="1034184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C1F21F39-80B0-FB43-638F-2BCB6F758C84}"/>
              </a:ext>
            </a:extLst>
          </p:cNvPr>
          <p:cNvSpPr/>
          <p:nvPr/>
        </p:nvSpPr>
        <p:spPr>
          <a:xfrm>
            <a:off x="7424571" y="1704974"/>
            <a:ext cx="3532890" cy="413020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6" name="Rectangle: Rounded Corners 5">
            <a:extLst>
              <a:ext uri="{FF2B5EF4-FFF2-40B4-BE49-F238E27FC236}">
                <a16:creationId xmlns:a16="http://schemas.microsoft.com/office/drawing/2014/main" id="{E7CE01DE-1E2A-F0B8-3FC0-4FE51B62B325}"/>
              </a:ext>
            </a:extLst>
          </p:cNvPr>
          <p:cNvSpPr/>
          <p:nvPr/>
        </p:nvSpPr>
        <p:spPr>
          <a:xfrm>
            <a:off x="9775933" y="1972639"/>
            <a:ext cx="1058238" cy="544530"/>
          </a:xfrm>
          <a:prstGeom prst="round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t>64%</a:t>
            </a:r>
          </a:p>
        </p:txBody>
      </p:sp>
    </p:spTree>
    <p:extLst>
      <p:ext uri="{BB962C8B-B14F-4D97-AF65-F5344CB8AC3E}">
        <p14:creationId xmlns:p14="http://schemas.microsoft.com/office/powerpoint/2010/main" val="26557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Planned Arrival Window PLUS</a:t>
            </a:r>
          </a:p>
        </p:txBody>
      </p:sp>
      <p:sp>
        <p:nvSpPr>
          <p:cNvPr id="53" name="Content Placeholder 5">
            <a:extLst>
              <a:ext uri="{FF2B5EF4-FFF2-40B4-BE49-F238E27FC236}">
                <a16:creationId xmlns:a16="http://schemas.microsoft.com/office/drawing/2014/main" id="{493FF0F2-9C1A-1772-2146-C7FC59E24493}"/>
              </a:ext>
            </a:extLst>
          </p:cNvPr>
          <p:cNvSpPr txBox="1">
            <a:spLocks/>
          </p:cNvSpPr>
          <p:nvPr/>
        </p:nvSpPr>
        <p:spPr>
          <a:xfrm>
            <a:off x="838200" y="2098205"/>
            <a:ext cx="4455381" cy="16726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For registrations after 8 am</a:t>
            </a:r>
            <a:endPar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If organs are accepted</a:t>
            </a: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NORS teams are available</a:t>
            </a:r>
          </a:p>
        </p:txBody>
      </p:sp>
      <p:sp>
        <p:nvSpPr>
          <p:cNvPr id="20" name="TextBox 19">
            <a:extLst>
              <a:ext uri="{FF2B5EF4-FFF2-40B4-BE49-F238E27FC236}">
                <a16:creationId xmlns:a16="http://schemas.microsoft.com/office/drawing/2014/main" id="{732CD56A-CFC3-AF99-A3C9-59E53B9F67CC}"/>
              </a:ext>
            </a:extLst>
          </p:cNvPr>
          <p:cNvSpPr txBox="1"/>
          <p:nvPr/>
        </p:nvSpPr>
        <p:spPr>
          <a:xfrm>
            <a:off x="6750969" y="2262142"/>
            <a:ext cx="2597426" cy="1166858"/>
          </a:xfrm>
          <a:prstGeom prst="rect">
            <a:avLst/>
          </a:prstGeom>
          <a:noFill/>
        </p:spPr>
        <p:txBody>
          <a:bodyPr wrap="square">
            <a:spAutoFit/>
          </a:bodyPr>
          <a:lstStyle/>
          <a:p>
            <a:pPr marR="0" lvl="0" algn="l" defTabSz="914400" rtl="0" eaLnBrk="1" fontAlgn="auto" latinLnBrk="0" hangingPunct="1">
              <a:lnSpc>
                <a:spcPct val="114000"/>
              </a:lnSpc>
              <a:spcBef>
                <a:spcPts val="1000"/>
              </a:spcBef>
              <a:spcAft>
                <a:spcPts val="0"/>
              </a:spcAft>
              <a:buClr>
                <a:srgbClr val="005EA4"/>
              </a:buClr>
              <a:buSzPct val="50000"/>
              <a:tabLst/>
              <a:defRPr/>
            </a:pPr>
            <a:r>
              <a:rPr lang="en-GB" sz="2100" b="1">
                <a:solidFill>
                  <a:srgbClr val="002060"/>
                </a:solidFill>
                <a:latin typeface="Arial" panose="020B0604020202020204" pitchFamily="34" charset="0"/>
                <a:cs typeface="Arial" panose="020B0604020202020204" pitchFamily="34" charset="0"/>
              </a:rPr>
              <a:t>Donors will be registered in the same day’s PAW</a:t>
            </a:r>
          </a:p>
        </p:txBody>
      </p:sp>
      <p:cxnSp>
        <p:nvCxnSpPr>
          <p:cNvPr id="26" name="Straight Connector 25">
            <a:extLst>
              <a:ext uri="{FF2B5EF4-FFF2-40B4-BE49-F238E27FC236}">
                <a16:creationId xmlns:a16="http://schemas.microsoft.com/office/drawing/2014/main" id="{33561EBD-92C7-ED2E-9FAA-37818C93C3E2}"/>
              </a:ext>
            </a:extLst>
          </p:cNvPr>
          <p:cNvCxnSpPr/>
          <p:nvPr/>
        </p:nvCxnSpPr>
        <p:spPr>
          <a:xfrm>
            <a:off x="4702376" y="1970370"/>
            <a:ext cx="3679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6ADC36C-0399-4032-0AF6-DF93378A20B1}"/>
              </a:ext>
            </a:extLst>
          </p:cNvPr>
          <p:cNvCxnSpPr/>
          <p:nvPr/>
        </p:nvCxnSpPr>
        <p:spPr>
          <a:xfrm>
            <a:off x="5070366" y="1960385"/>
            <a:ext cx="0" cy="1672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ECE98A5-B418-4158-B4A0-5C1D1D8A6804}"/>
              </a:ext>
            </a:extLst>
          </p:cNvPr>
          <p:cNvCxnSpPr/>
          <p:nvPr/>
        </p:nvCxnSpPr>
        <p:spPr>
          <a:xfrm flipH="1">
            <a:off x="4702376" y="3630219"/>
            <a:ext cx="3679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C397F45-C14B-A5A7-40C3-4E3DB10F78C0}"/>
              </a:ext>
            </a:extLst>
          </p:cNvPr>
          <p:cNvCxnSpPr/>
          <p:nvPr/>
        </p:nvCxnSpPr>
        <p:spPr>
          <a:xfrm>
            <a:off x="5070366" y="2745275"/>
            <a:ext cx="15735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ontent Placeholder 5">
            <a:extLst>
              <a:ext uri="{FF2B5EF4-FFF2-40B4-BE49-F238E27FC236}">
                <a16:creationId xmlns:a16="http://schemas.microsoft.com/office/drawing/2014/main" id="{E81BC566-CBF8-8A41-A664-83346E7FEC7A}"/>
              </a:ext>
            </a:extLst>
          </p:cNvPr>
          <p:cNvSpPr txBox="1">
            <a:spLocks/>
          </p:cNvSpPr>
          <p:nvPr/>
        </p:nvSpPr>
        <p:spPr>
          <a:xfrm>
            <a:off x="838200" y="4089272"/>
            <a:ext cx="4711262" cy="16726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Modelling the 2023 data,</a:t>
            </a: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203 of 267 </a:t>
            </a:r>
            <a:r>
              <a:rPr kumimoji="0" lang="en-GB" sz="21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would be accommodated in the same PAW window. </a:t>
            </a:r>
            <a:endParaRPr kumimoji="0" lang="en-GB" sz="210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32584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4B7005-AD54-20E6-3A39-D5A6575188F6}"/>
              </a:ext>
            </a:extLst>
          </p:cNvPr>
          <p:cNvSpPr/>
          <p:nvPr/>
        </p:nvSpPr>
        <p:spPr>
          <a:xfrm>
            <a:off x="722811" y="4659082"/>
            <a:ext cx="391886" cy="278674"/>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0BDD916-F243-A5EC-2560-700AC6514E22}"/>
              </a:ext>
            </a:extLst>
          </p:cNvPr>
          <p:cNvSpPr/>
          <p:nvPr/>
        </p:nvSpPr>
        <p:spPr>
          <a:xfrm>
            <a:off x="722811" y="5019860"/>
            <a:ext cx="391886" cy="278674"/>
          </a:xfrm>
          <a:prstGeom prst="rect">
            <a:avLst/>
          </a:prstGeom>
          <a:solidFill>
            <a:srgbClr val="8C8C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FB5338B-9C4B-D93D-8BE3-B19368D56446}"/>
              </a:ext>
            </a:extLst>
          </p:cNvPr>
          <p:cNvSpPr/>
          <p:nvPr/>
        </p:nvSpPr>
        <p:spPr>
          <a:xfrm>
            <a:off x="722811" y="5380638"/>
            <a:ext cx="391886" cy="278674"/>
          </a:xfrm>
          <a:prstGeom prst="rect">
            <a:avLst/>
          </a:prstGeom>
          <a:solidFill>
            <a:srgbClr val="D3AD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768FFC7-4767-6D84-E83E-127DFC4586BE}"/>
              </a:ext>
            </a:extLst>
          </p:cNvPr>
          <p:cNvSpPr/>
          <p:nvPr/>
        </p:nvSpPr>
        <p:spPr>
          <a:xfrm>
            <a:off x="722811" y="5741416"/>
            <a:ext cx="391886" cy="278674"/>
          </a:xfrm>
          <a:prstGeom prst="rect">
            <a:avLst/>
          </a:prstGeom>
          <a:solidFill>
            <a:srgbClr val="9952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3361FBA-BB34-BBC5-B539-9016EA61123E}"/>
              </a:ext>
            </a:extLst>
          </p:cNvPr>
          <p:cNvSpPr/>
          <p:nvPr/>
        </p:nvSpPr>
        <p:spPr>
          <a:xfrm>
            <a:off x="722811" y="6102194"/>
            <a:ext cx="391886" cy="278674"/>
          </a:xfrm>
          <a:prstGeom prst="rect">
            <a:avLst/>
          </a:prstGeom>
          <a:solidFill>
            <a:srgbClr val="8585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27CF94F-D34E-FE37-A8C2-06BF730861E6}"/>
              </a:ext>
            </a:extLst>
          </p:cNvPr>
          <p:cNvSpPr/>
          <p:nvPr/>
        </p:nvSpPr>
        <p:spPr>
          <a:xfrm>
            <a:off x="5908251" y="4640409"/>
            <a:ext cx="391886" cy="278674"/>
          </a:xfrm>
          <a:prstGeom prst="rect">
            <a:avLst/>
          </a:prstGeom>
          <a:solidFill>
            <a:srgbClr val="BA7C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C70B998-C180-E91D-E8DA-D843F5FD974A}"/>
              </a:ext>
            </a:extLst>
          </p:cNvPr>
          <p:cNvSpPr/>
          <p:nvPr/>
        </p:nvSpPr>
        <p:spPr>
          <a:xfrm>
            <a:off x="5908251" y="5019860"/>
            <a:ext cx="391886" cy="278674"/>
          </a:xfrm>
          <a:prstGeom prst="rect">
            <a:avLst/>
          </a:prstGeom>
          <a:solidFill>
            <a:srgbClr val="D957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F13EE41-4C9E-B936-75C9-667681091766}"/>
              </a:ext>
            </a:extLst>
          </p:cNvPr>
          <p:cNvSpPr txBox="1"/>
          <p:nvPr/>
        </p:nvSpPr>
        <p:spPr>
          <a:xfrm>
            <a:off x="1175657" y="4608693"/>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a:t>
            </a:r>
          </a:p>
        </p:txBody>
      </p:sp>
      <p:sp>
        <p:nvSpPr>
          <p:cNvPr id="12" name="TextBox 11">
            <a:extLst>
              <a:ext uri="{FF2B5EF4-FFF2-40B4-BE49-F238E27FC236}">
                <a16:creationId xmlns:a16="http://schemas.microsoft.com/office/drawing/2014/main" id="{B9878155-1985-F927-3D42-912DC81AFECB}"/>
              </a:ext>
            </a:extLst>
          </p:cNvPr>
          <p:cNvSpPr txBox="1"/>
          <p:nvPr/>
        </p:nvSpPr>
        <p:spPr>
          <a:xfrm>
            <a:off x="1175656" y="4969470"/>
            <a:ext cx="38578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a:t>
            </a:r>
          </a:p>
        </p:txBody>
      </p:sp>
      <p:sp>
        <p:nvSpPr>
          <p:cNvPr id="13" name="TextBox 12">
            <a:extLst>
              <a:ext uri="{FF2B5EF4-FFF2-40B4-BE49-F238E27FC236}">
                <a16:creationId xmlns:a16="http://schemas.microsoft.com/office/drawing/2014/main" id="{466B3A4C-AAB7-2FE0-D054-3B5794CE122E}"/>
              </a:ext>
            </a:extLst>
          </p:cNvPr>
          <p:cNvSpPr txBox="1"/>
          <p:nvPr/>
        </p:nvSpPr>
        <p:spPr>
          <a:xfrm>
            <a:off x="1175655" y="5338802"/>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SU liver Abdominal only donor</a:t>
            </a:r>
          </a:p>
        </p:txBody>
      </p:sp>
      <p:sp>
        <p:nvSpPr>
          <p:cNvPr id="14" name="TextBox 13">
            <a:extLst>
              <a:ext uri="{FF2B5EF4-FFF2-40B4-BE49-F238E27FC236}">
                <a16:creationId xmlns:a16="http://schemas.microsoft.com/office/drawing/2014/main" id="{6D9A3A08-F7EA-C309-F17C-081D27A57491}"/>
              </a:ext>
            </a:extLst>
          </p:cNvPr>
          <p:cNvSpPr txBox="1"/>
          <p:nvPr/>
        </p:nvSpPr>
        <p:spPr>
          <a:xfrm>
            <a:off x="1175654" y="5699579"/>
            <a:ext cx="43891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SU liver Abdominal and Cardiothoracic donor</a:t>
            </a:r>
          </a:p>
        </p:txBody>
      </p:sp>
      <p:sp>
        <p:nvSpPr>
          <p:cNvPr id="15" name="TextBox 14">
            <a:extLst>
              <a:ext uri="{FF2B5EF4-FFF2-40B4-BE49-F238E27FC236}">
                <a16:creationId xmlns:a16="http://schemas.microsoft.com/office/drawing/2014/main" id="{C0DAB4AB-DBC9-3685-659D-47ABEB35363C}"/>
              </a:ext>
            </a:extLst>
          </p:cNvPr>
          <p:cNvSpPr txBox="1"/>
          <p:nvPr/>
        </p:nvSpPr>
        <p:spPr>
          <a:xfrm>
            <a:off x="1162592" y="6049156"/>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DCD heart attendance</a:t>
            </a:r>
          </a:p>
        </p:txBody>
      </p:sp>
      <p:sp>
        <p:nvSpPr>
          <p:cNvPr id="16" name="TextBox 15">
            <a:extLst>
              <a:ext uri="{FF2B5EF4-FFF2-40B4-BE49-F238E27FC236}">
                <a16:creationId xmlns:a16="http://schemas.microsoft.com/office/drawing/2014/main" id="{E85A5CA3-60E2-D9C6-6358-C25475498B66}"/>
              </a:ext>
            </a:extLst>
          </p:cNvPr>
          <p:cNvSpPr txBox="1"/>
          <p:nvPr/>
        </p:nvSpPr>
        <p:spPr>
          <a:xfrm>
            <a:off x="6300136" y="4605013"/>
            <a:ext cx="4759235"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moved to next PAW</a:t>
            </a:r>
          </a:p>
        </p:txBody>
      </p:sp>
      <p:sp>
        <p:nvSpPr>
          <p:cNvPr id="17" name="TextBox 16">
            <a:extLst>
              <a:ext uri="{FF2B5EF4-FFF2-40B4-BE49-F238E27FC236}">
                <a16:creationId xmlns:a16="http://schemas.microsoft.com/office/drawing/2014/main" id="{7A3BAB43-3513-510E-3576-2692CECF591D}"/>
              </a:ext>
            </a:extLst>
          </p:cNvPr>
          <p:cNvSpPr txBox="1"/>
          <p:nvPr/>
        </p:nvSpPr>
        <p:spPr>
          <a:xfrm>
            <a:off x="6300136" y="4965790"/>
            <a:ext cx="5613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 moved to next PAW</a:t>
            </a:r>
          </a:p>
        </p:txBody>
      </p:sp>
      <p:sp>
        <p:nvSpPr>
          <p:cNvPr id="18" name="Rectangle 17">
            <a:extLst>
              <a:ext uri="{FF2B5EF4-FFF2-40B4-BE49-F238E27FC236}">
                <a16:creationId xmlns:a16="http://schemas.microsoft.com/office/drawing/2014/main" id="{DAF16E89-B90B-A53C-3029-04DF1EE152C8}"/>
              </a:ext>
            </a:extLst>
          </p:cNvPr>
          <p:cNvSpPr/>
          <p:nvPr/>
        </p:nvSpPr>
        <p:spPr>
          <a:xfrm>
            <a:off x="5908251" y="5380638"/>
            <a:ext cx="391886" cy="278674"/>
          </a:xfrm>
          <a:prstGeom prst="rect">
            <a:avLst/>
          </a:prstGeom>
          <a:solidFill>
            <a:srgbClr val="D9A4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EE9CBD8-902E-53BC-7BF3-082D7CE4A6FD}"/>
              </a:ext>
            </a:extLst>
          </p:cNvPr>
          <p:cNvSpPr/>
          <p:nvPr/>
        </p:nvSpPr>
        <p:spPr>
          <a:xfrm>
            <a:off x="5908251" y="5741416"/>
            <a:ext cx="391886" cy="278674"/>
          </a:xfrm>
          <a:prstGeom prst="rect">
            <a:avLst/>
          </a:prstGeom>
          <a:solidFill>
            <a:srgbClr val="A67D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81CC594-5DE4-AECF-9295-C33644626A86}"/>
              </a:ext>
            </a:extLst>
          </p:cNvPr>
          <p:cNvSpPr txBox="1"/>
          <p:nvPr/>
        </p:nvSpPr>
        <p:spPr>
          <a:xfrm>
            <a:off x="6300136" y="5352604"/>
            <a:ext cx="56132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registered 8am-4pm</a:t>
            </a:r>
          </a:p>
        </p:txBody>
      </p:sp>
      <p:sp>
        <p:nvSpPr>
          <p:cNvPr id="21" name="TextBox 20">
            <a:extLst>
              <a:ext uri="{FF2B5EF4-FFF2-40B4-BE49-F238E27FC236}">
                <a16:creationId xmlns:a16="http://schemas.microsoft.com/office/drawing/2014/main" id="{E72DB443-9A05-D20A-3549-AFD041735344}"/>
              </a:ext>
            </a:extLst>
          </p:cNvPr>
          <p:cNvSpPr txBox="1"/>
          <p:nvPr/>
        </p:nvSpPr>
        <p:spPr>
          <a:xfrm>
            <a:off x="6300136" y="5713381"/>
            <a:ext cx="57089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 registered 8am-4pm</a:t>
            </a:r>
          </a:p>
        </p:txBody>
      </p:sp>
      <p:sp>
        <p:nvSpPr>
          <p:cNvPr id="22" name="Rectangle 21">
            <a:extLst>
              <a:ext uri="{FF2B5EF4-FFF2-40B4-BE49-F238E27FC236}">
                <a16:creationId xmlns:a16="http://schemas.microsoft.com/office/drawing/2014/main" id="{52AD12B9-4812-4776-08C3-A7415FF31BD5}"/>
              </a:ext>
            </a:extLst>
          </p:cNvPr>
          <p:cNvSpPr/>
          <p:nvPr/>
        </p:nvSpPr>
        <p:spPr>
          <a:xfrm>
            <a:off x="5908251" y="6126905"/>
            <a:ext cx="391886" cy="278674"/>
          </a:xfrm>
          <a:prstGeom prst="rect">
            <a:avLst/>
          </a:prstGeom>
          <a:solidFill>
            <a:srgbClr val="B1E5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C45F0EB-DFFC-1379-4D7A-E4B584558FF3}"/>
              </a:ext>
            </a:extLst>
          </p:cNvPr>
          <p:cNvSpPr/>
          <p:nvPr/>
        </p:nvSpPr>
        <p:spPr>
          <a:xfrm>
            <a:off x="5908251" y="6487683"/>
            <a:ext cx="391886" cy="278674"/>
          </a:xfrm>
          <a:prstGeom prst="rect">
            <a:avLst/>
          </a:prstGeom>
          <a:solidFill>
            <a:srgbClr val="76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B477A0F-D442-E211-2595-B590EE319951}"/>
              </a:ext>
            </a:extLst>
          </p:cNvPr>
          <p:cNvSpPr txBox="1"/>
          <p:nvPr/>
        </p:nvSpPr>
        <p:spPr>
          <a:xfrm>
            <a:off x="6300136" y="6098871"/>
            <a:ext cx="57960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registered 8am-4pm facilitated</a:t>
            </a:r>
          </a:p>
        </p:txBody>
      </p:sp>
      <p:sp>
        <p:nvSpPr>
          <p:cNvPr id="25" name="TextBox 24">
            <a:extLst>
              <a:ext uri="{FF2B5EF4-FFF2-40B4-BE49-F238E27FC236}">
                <a16:creationId xmlns:a16="http://schemas.microsoft.com/office/drawing/2014/main" id="{8B719A83-3F40-7237-7165-F00BDE37B25D}"/>
              </a:ext>
            </a:extLst>
          </p:cNvPr>
          <p:cNvSpPr txBox="1"/>
          <p:nvPr/>
        </p:nvSpPr>
        <p:spPr>
          <a:xfrm>
            <a:off x="6300136" y="6459140"/>
            <a:ext cx="58918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 and Cardio donor registered 8am-4pm facilitated</a:t>
            </a:r>
          </a:p>
        </p:txBody>
      </p:sp>
      <p:pic>
        <p:nvPicPr>
          <p:cNvPr id="1026" name="Picture 2" descr="The SGPlot Procedure">
            <a:extLst>
              <a:ext uri="{FF2B5EF4-FFF2-40B4-BE49-F238E27FC236}">
                <a16:creationId xmlns:a16="http://schemas.microsoft.com/office/drawing/2014/main" id="{BD45FF8A-766D-4B1D-6204-936E2EF76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0278"/>
            <a:ext cx="12192000" cy="3382963"/>
          </a:xfrm>
          <a:prstGeom prst="rect">
            <a:avLst/>
          </a:prstGeom>
          <a:noFill/>
          <a:extLst>
            <a:ext uri="{909E8E84-426E-40DD-AFC4-6F175D3DCCD1}">
              <a14:hiddenFill xmlns:a14="http://schemas.microsoft.com/office/drawing/2010/main">
                <a:solidFill>
                  <a:srgbClr val="FFFFFF"/>
                </a:solidFill>
              </a14:hiddenFill>
            </a:ext>
          </a:extLst>
        </p:spPr>
      </p:pic>
      <p:sp>
        <p:nvSpPr>
          <p:cNvPr id="26" name="Title 4">
            <a:extLst>
              <a:ext uri="{FF2B5EF4-FFF2-40B4-BE49-F238E27FC236}">
                <a16:creationId xmlns:a16="http://schemas.microsoft.com/office/drawing/2014/main" id="{37C5BF09-A11B-91B4-5838-6A6A1BED5EF7}"/>
              </a:ext>
            </a:extLst>
          </p:cNvPr>
          <p:cNvSpPr>
            <a:spLocks noGrp="1"/>
          </p:cNvSpPr>
          <p:nvPr>
            <p:ph type="title"/>
          </p:nvPr>
        </p:nvSpPr>
        <p:spPr>
          <a:xfrm>
            <a:off x="520146" y="312119"/>
            <a:ext cx="8745860" cy="622425"/>
          </a:xfrm>
        </p:spPr>
        <p:txBody>
          <a:bodyPr>
            <a:normAutofit/>
          </a:bodyPr>
          <a:lstStyle/>
          <a:p>
            <a:r>
              <a:rPr lang="en-GB" sz="3600" b="1"/>
              <a:t>PAW Plus – 1 – 31 Oct 2023</a:t>
            </a:r>
          </a:p>
        </p:txBody>
      </p:sp>
    </p:spTree>
    <p:extLst>
      <p:ext uri="{BB962C8B-B14F-4D97-AF65-F5344CB8AC3E}">
        <p14:creationId xmlns:p14="http://schemas.microsoft.com/office/powerpoint/2010/main" val="1390839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The SGPlot Procedure">
            <a:extLst>
              <a:ext uri="{FF2B5EF4-FFF2-40B4-BE49-F238E27FC236}">
                <a16:creationId xmlns:a16="http://schemas.microsoft.com/office/drawing/2014/main" id="{A9C66734-1A37-298C-9B4B-6776F8754EAF}"/>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93347" y="5774795"/>
            <a:ext cx="3892576" cy="1080000"/>
          </a:xfrm>
          <a:prstGeom prst="rect">
            <a:avLst/>
          </a:prstGeom>
          <a:noFill/>
          <a:ln>
            <a:noFill/>
          </a:ln>
        </p:spPr>
      </p:pic>
      <p:pic>
        <p:nvPicPr>
          <p:cNvPr id="52" name="Picture 51" descr="The SGPlot Procedure">
            <a:extLst>
              <a:ext uri="{FF2B5EF4-FFF2-40B4-BE49-F238E27FC236}">
                <a16:creationId xmlns:a16="http://schemas.microsoft.com/office/drawing/2014/main" id="{415EBAE9-2A74-6C70-B166-86FA1DD4C133}"/>
              </a:ext>
            </a:extLst>
          </p:cNvPr>
          <p:cNvPicPr>
            <a:picLocks noChangeAspect="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34" y="5776656"/>
            <a:ext cx="3892576" cy="1080000"/>
          </a:xfrm>
          <a:prstGeom prst="rect">
            <a:avLst/>
          </a:prstGeom>
          <a:noFill/>
          <a:ln>
            <a:noFill/>
          </a:ln>
        </p:spPr>
      </p:pic>
      <p:pic>
        <p:nvPicPr>
          <p:cNvPr id="50" name="Picture 49" descr="The SGPlot Procedure">
            <a:extLst>
              <a:ext uri="{FF2B5EF4-FFF2-40B4-BE49-F238E27FC236}">
                <a16:creationId xmlns:a16="http://schemas.microsoft.com/office/drawing/2014/main" id="{ECC7ECE9-8E08-EBB6-D80D-1F1BF160BC7F}"/>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3896401" y="4697186"/>
            <a:ext cx="3892576" cy="1080000"/>
          </a:xfrm>
          <a:prstGeom prst="rect">
            <a:avLst/>
          </a:prstGeom>
          <a:noFill/>
          <a:ln>
            <a:noFill/>
          </a:ln>
        </p:spPr>
      </p:pic>
      <p:pic>
        <p:nvPicPr>
          <p:cNvPr id="49" name="Picture 48" descr="The SGPlot Procedure">
            <a:extLst>
              <a:ext uri="{FF2B5EF4-FFF2-40B4-BE49-F238E27FC236}">
                <a16:creationId xmlns:a16="http://schemas.microsoft.com/office/drawing/2014/main" id="{9A6F3D67-AB02-E0A6-715E-367EE1C842AD}"/>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6765" y="4697186"/>
            <a:ext cx="3892576" cy="1080000"/>
          </a:xfrm>
          <a:prstGeom prst="rect">
            <a:avLst/>
          </a:prstGeom>
          <a:noFill/>
          <a:ln>
            <a:noFill/>
          </a:ln>
        </p:spPr>
      </p:pic>
      <p:pic>
        <p:nvPicPr>
          <p:cNvPr id="48" name="Picture 47" descr="The SGPlot Procedure">
            <a:extLst>
              <a:ext uri="{FF2B5EF4-FFF2-40B4-BE49-F238E27FC236}">
                <a16:creationId xmlns:a16="http://schemas.microsoft.com/office/drawing/2014/main" id="{BAE554F5-3910-5A05-9756-8AA9996C7A69}"/>
              </a:ext>
            </a:extLst>
          </p:cNvPr>
          <p:cNvPicPr>
            <a:picLocks noChangeAspect="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3900360" y="3620324"/>
            <a:ext cx="3892576" cy="1080000"/>
          </a:xfrm>
          <a:prstGeom prst="rect">
            <a:avLst/>
          </a:prstGeom>
          <a:noFill/>
          <a:ln>
            <a:noFill/>
          </a:ln>
        </p:spPr>
      </p:pic>
      <p:pic>
        <p:nvPicPr>
          <p:cNvPr id="47" name="Picture 46" descr="The SGPlot Procedure">
            <a:extLst>
              <a:ext uri="{FF2B5EF4-FFF2-40B4-BE49-F238E27FC236}">
                <a16:creationId xmlns:a16="http://schemas.microsoft.com/office/drawing/2014/main" id="{B7CAA0F0-D059-7402-1FDA-C3939D22C511}"/>
              </a:ext>
            </a:extLst>
          </p:cNvPr>
          <p:cNvPicPr>
            <a:picLocks noChangeAspect="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9819" y="3617186"/>
            <a:ext cx="3892576" cy="1080000"/>
          </a:xfrm>
          <a:prstGeom prst="rect">
            <a:avLst/>
          </a:prstGeom>
          <a:noFill/>
          <a:ln>
            <a:noFill/>
          </a:ln>
        </p:spPr>
      </p:pic>
      <p:pic>
        <p:nvPicPr>
          <p:cNvPr id="46" name="Picture 45" descr="The SGPlot Procedure">
            <a:extLst>
              <a:ext uri="{FF2B5EF4-FFF2-40B4-BE49-F238E27FC236}">
                <a16:creationId xmlns:a16="http://schemas.microsoft.com/office/drawing/2014/main" id="{E70618A0-49E7-5B6D-F298-EA079D0F2D1D}"/>
              </a:ext>
            </a:extLst>
          </p:cNvPr>
          <p:cNvPicPr>
            <a:picLocks noChangeAspect="1"/>
          </p:cNvPicPr>
          <p:nvPr/>
        </p:nvPicPr>
        <p:blipFill>
          <a:blip r:embed="rId15" r:link="rId16">
            <a:extLst>
              <a:ext uri="{28A0092B-C50C-407E-A947-70E740481C1C}">
                <a14:useLocalDpi xmlns:a14="http://schemas.microsoft.com/office/drawing/2010/main" val="0"/>
              </a:ext>
            </a:extLst>
          </a:blip>
          <a:srcRect/>
          <a:stretch>
            <a:fillRect/>
          </a:stretch>
        </p:blipFill>
        <p:spPr bwMode="auto">
          <a:xfrm>
            <a:off x="3900360" y="2539577"/>
            <a:ext cx="3892576" cy="1080000"/>
          </a:xfrm>
          <a:prstGeom prst="rect">
            <a:avLst/>
          </a:prstGeom>
          <a:noFill/>
          <a:ln>
            <a:noFill/>
          </a:ln>
        </p:spPr>
      </p:pic>
      <p:pic>
        <p:nvPicPr>
          <p:cNvPr id="45" name="Picture 44" descr="The SGPlot Procedure">
            <a:extLst>
              <a:ext uri="{FF2B5EF4-FFF2-40B4-BE49-F238E27FC236}">
                <a16:creationId xmlns:a16="http://schemas.microsoft.com/office/drawing/2014/main" id="{1AE79C70-0012-DF77-9EB3-9DE3C5A1FA66}"/>
              </a:ext>
            </a:extLst>
          </p:cNvPr>
          <p:cNvPicPr>
            <a:picLocks noChangeAspect="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11854" y="2539577"/>
            <a:ext cx="3892576" cy="1080000"/>
          </a:xfrm>
          <a:prstGeom prst="rect">
            <a:avLst/>
          </a:prstGeom>
          <a:noFill/>
          <a:ln>
            <a:noFill/>
          </a:ln>
        </p:spPr>
      </p:pic>
      <p:pic>
        <p:nvPicPr>
          <p:cNvPr id="44" name="Picture 43" descr="The SGPlot Procedure">
            <a:extLst>
              <a:ext uri="{FF2B5EF4-FFF2-40B4-BE49-F238E27FC236}">
                <a16:creationId xmlns:a16="http://schemas.microsoft.com/office/drawing/2014/main" id="{B6A36144-90DA-792F-974C-08B380675775}"/>
              </a:ext>
            </a:extLst>
          </p:cNvPr>
          <p:cNvPicPr>
            <a:picLocks noChangeAspect="1"/>
          </p:cNvPicPr>
          <p:nvPr/>
        </p:nvPicPr>
        <p:blipFill>
          <a:blip r:embed="rId19" r:link="rId20">
            <a:extLst>
              <a:ext uri="{28A0092B-C50C-407E-A947-70E740481C1C}">
                <a14:useLocalDpi xmlns:a14="http://schemas.microsoft.com/office/drawing/2010/main" val="0"/>
              </a:ext>
            </a:extLst>
          </a:blip>
          <a:srcRect/>
          <a:stretch>
            <a:fillRect/>
          </a:stretch>
        </p:blipFill>
        <p:spPr bwMode="auto">
          <a:xfrm>
            <a:off x="3895268" y="1465962"/>
            <a:ext cx="3892576" cy="1080000"/>
          </a:xfrm>
          <a:prstGeom prst="rect">
            <a:avLst/>
          </a:prstGeom>
          <a:noFill/>
          <a:ln>
            <a:noFill/>
          </a:ln>
        </p:spPr>
      </p:pic>
      <p:pic>
        <p:nvPicPr>
          <p:cNvPr id="43" name="Picture 42" descr="The SGPlot Procedure">
            <a:extLst>
              <a:ext uri="{FF2B5EF4-FFF2-40B4-BE49-F238E27FC236}">
                <a16:creationId xmlns:a16="http://schemas.microsoft.com/office/drawing/2014/main" id="{9339BAFB-A7B5-9D3D-794F-091F69E50801}"/>
              </a:ext>
            </a:extLst>
          </p:cNvPr>
          <p:cNvPicPr>
            <a:picLocks noChangeAspect="1"/>
          </p:cNvPicPr>
          <p:nvPr/>
        </p:nvPicPr>
        <p:blipFill>
          <a:blip r:embed="rId21" r:link="rId22">
            <a:extLst>
              <a:ext uri="{28A0092B-C50C-407E-A947-70E740481C1C}">
                <a14:useLocalDpi xmlns:a14="http://schemas.microsoft.com/office/drawing/2010/main" val="0"/>
              </a:ext>
            </a:extLst>
          </a:blip>
          <a:srcRect/>
          <a:stretch>
            <a:fillRect/>
          </a:stretch>
        </p:blipFill>
        <p:spPr bwMode="auto">
          <a:xfrm>
            <a:off x="6765" y="1464592"/>
            <a:ext cx="3892576" cy="1080000"/>
          </a:xfrm>
          <a:prstGeom prst="rect">
            <a:avLst/>
          </a:prstGeom>
          <a:noFill/>
          <a:ln>
            <a:noFill/>
          </a:ln>
        </p:spPr>
      </p:pic>
      <p:pic>
        <p:nvPicPr>
          <p:cNvPr id="42" name="Picture 41" descr="The SGPlot Procedure">
            <a:extLst>
              <a:ext uri="{FF2B5EF4-FFF2-40B4-BE49-F238E27FC236}">
                <a16:creationId xmlns:a16="http://schemas.microsoft.com/office/drawing/2014/main" id="{A8453D5C-FE36-CF4A-7764-ABD81B041060}"/>
              </a:ext>
            </a:extLst>
          </p:cNvPr>
          <p:cNvPicPr>
            <a:picLocks noChangeAspect="1"/>
          </p:cNvPicPr>
          <p:nvPr/>
        </p:nvPicPr>
        <p:blipFill>
          <a:blip r:embed="rId23" r:link="rId24">
            <a:extLst>
              <a:ext uri="{28A0092B-C50C-407E-A947-70E740481C1C}">
                <a14:useLocalDpi xmlns:a14="http://schemas.microsoft.com/office/drawing/2010/main" val="0"/>
              </a:ext>
            </a:extLst>
          </a:blip>
          <a:srcRect/>
          <a:stretch>
            <a:fillRect/>
          </a:stretch>
        </p:blipFill>
        <p:spPr bwMode="auto">
          <a:xfrm>
            <a:off x="3895268" y="387767"/>
            <a:ext cx="3892576" cy="1080000"/>
          </a:xfrm>
          <a:prstGeom prst="rect">
            <a:avLst/>
          </a:prstGeom>
          <a:noFill/>
          <a:ln>
            <a:noFill/>
          </a:ln>
        </p:spPr>
      </p:pic>
      <p:pic>
        <p:nvPicPr>
          <p:cNvPr id="15" name="Picture 14" descr="The SGPlot Procedure">
            <a:extLst>
              <a:ext uri="{FF2B5EF4-FFF2-40B4-BE49-F238E27FC236}">
                <a16:creationId xmlns:a16="http://schemas.microsoft.com/office/drawing/2014/main" id="{66236D2E-6E9B-3899-CBCC-7A9CD7EBCF1B}"/>
              </a:ext>
            </a:extLst>
          </p:cNvPr>
          <p:cNvPicPr>
            <a:picLocks noChangeAspect="1"/>
          </p:cNvPicPr>
          <p:nvPr/>
        </p:nvPicPr>
        <p:blipFill>
          <a:blip r:embed="rId25" r:link="rId26">
            <a:extLst>
              <a:ext uri="{28A0092B-C50C-407E-A947-70E740481C1C}">
                <a14:useLocalDpi xmlns:a14="http://schemas.microsoft.com/office/drawing/2010/main" val="0"/>
              </a:ext>
            </a:extLst>
          </a:blip>
          <a:srcRect/>
          <a:stretch>
            <a:fillRect/>
          </a:stretch>
        </p:blipFill>
        <p:spPr bwMode="auto">
          <a:xfrm>
            <a:off x="5177" y="387767"/>
            <a:ext cx="3892576" cy="1080000"/>
          </a:xfrm>
          <a:prstGeom prst="rect">
            <a:avLst/>
          </a:prstGeom>
          <a:noFill/>
          <a:ln>
            <a:noFill/>
          </a:ln>
        </p:spPr>
      </p:pic>
      <p:sp>
        <p:nvSpPr>
          <p:cNvPr id="2" name="Title 1">
            <a:extLst>
              <a:ext uri="{FF2B5EF4-FFF2-40B4-BE49-F238E27FC236}">
                <a16:creationId xmlns:a16="http://schemas.microsoft.com/office/drawing/2014/main" id="{8092A53F-5EFD-C837-5E78-332F5E12AE7E}"/>
              </a:ext>
            </a:extLst>
          </p:cNvPr>
          <p:cNvSpPr>
            <a:spLocks noGrp="1"/>
          </p:cNvSpPr>
          <p:nvPr>
            <p:ph type="title"/>
          </p:nvPr>
        </p:nvSpPr>
        <p:spPr>
          <a:xfrm>
            <a:off x="388721" y="8113"/>
            <a:ext cx="8745860" cy="381494"/>
          </a:xfrm>
        </p:spPr>
        <p:txBody>
          <a:bodyPr>
            <a:noAutofit/>
          </a:bodyPr>
          <a:lstStyle/>
          <a:p>
            <a:r>
              <a:rPr lang="en-GB" sz="2200" b="1"/>
              <a:t>PAW Plus: 2023 – current set-up (8 AB, 3 CT – 1 DCD heart)</a:t>
            </a:r>
          </a:p>
        </p:txBody>
      </p:sp>
      <p:sp>
        <p:nvSpPr>
          <p:cNvPr id="5" name="TextBox 4">
            <a:extLst>
              <a:ext uri="{FF2B5EF4-FFF2-40B4-BE49-F238E27FC236}">
                <a16:creationId xmlns:a16="http://schemas.microsoft.com/office/drawing/2014/main" id="{C286FECF-17EA-9B38-618D-1A6C78299E45}"/>
              </a:ext>
            </a:extLst>
          </p:cNvPr>
          <p:cNvSpPr txBox="1"/>
          <p:nvPr/>
        </p:nvSpPr>
        <p:spPr>
          <a:xfrm>
            <a:off x="9022327" y="1226957"/>
            <a:ext cx="297180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rPr>
              <a:t>Between 1 Jan – 31 Dec 23: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1758 donors attended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Of these, 267 donors registered between 8am and 4pm - eligible for window starting next evening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However, 203/267 able to be facilitated that evening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1726/1758 (98%) accommodated in planned window or earlier window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Only 32 (2%) moved to following planned arrival window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41962AF9-B122-2CD4-C02E-728D5785DFD3}"/>
              </a:ext>
            </a:extLst>
          </p:cNvPr>
          <p:cNvSpPr/>
          <p:nvPr/>
        </p:nvSpPr>
        <p:spPr>
          <a:xfrm>
            <a:off x="822178" y="1006935"/>
            <a:ext cx="173831" cy="176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763CB49D-22B7-47C7-5301-944738FA0CB4}"/>
              </a:ext>
            </a:extLst>
          </p:cNvPr>
          <p:cNvSpPr/>
          <p:nvPr/>
        </p:nvSpPr>
        <p:spPr>
          <a:xfrm>
            <a:off x="6651895" y="1095391"/>
            <a:ext cx="173831" cy="1673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9F03C54-F92C-8DA6-7CC0-39F2AABB488B}"/>
              </a:ext>
            </a:extLst>
          </p:cNvPr>
          <p:cNvSpPr/>
          <p:nvPr/>
        </p:nvSpPr>
        <p:spPr>
          <a:xfrm>
            <a:off x="6781276" y="109539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F80563E-6683-67A1-0E98-F398A03DF175}"/>
              </a:ext>
            </a:extLst>
          </p:cNvPr>
          <p:cNvSpPr/>
          <p:nvPr/>
        </p:nvSpPr>
        <p:spPr>
          <a:xfrm>
            <a:off x="1893125" y="217310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16EFBF5-84C9-77FD-91E8-EF5FFE8B025F}"/>
              </a:ext>
            </a:extLst>
          </p:cNvPr>
          <p:cNvSpPr/>
          <p:nvPr/>
        </p:nvSpPr>
        <p:spPr>
          <a:xfrm>
            <a:off x="2735983" y="208414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7EEFCFA-BB9A-4A27-A495-6542AF2FD13F}"/>
              </a:ext>
            </a:extLst>
          </p:cNvPr>
          <p:cNvSpPr/>
          <p:nvPr/>
        </p:nvSpPr>
        <p:spPr>
          <a:xfrm>
            <a:off x="2858717" y="217949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E9FCB91-D61F-B515-BEF4-469A1AC5DF29}"/>
              </a:ext>
            </a:extLst>
          </p:cNvPr>
          <p:cNvSpPr/>
          <p:nvPr/>
        </p:nvSpPr>
        <p:spPr>
          <a:xfrm>
            <a:off x="4127797" y="218235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D24DA9D-49DA-4B03-4494-B203A0E2C2BE}"/>
              </a:ext>
            </a:extLst>
          </p:cNvPr>
          <p:cNvSpPr/>
          <p:nvPr/>
        </p:nvSpPr>
        <p:spPr>
          <a:xfrm>
            <a:off x="5846648" y="217949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4E13AF9-3997-235F-C9C7-430F7B916BA3}"/>
              </a:ext>
            </a:extLst>
          </p:cNvPr>
          <p:cNvSpPr/>
          <p:nvPr/>
        </p:nvSpPr>
        <p:spPr>
          <a:xfrm>
            <a:off x="3446348" y="4349534"/>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17678B4-02AE-11F9-3548-CE09906D552F}"/>
              </a:ext>
            </a:extLst>
          </p:cNvPr>
          <p:cNvSpPr/>
          <p:nvPr/>
        </p:nvSpPr>
        <p:spPr>
          <a:xfrm>
            <a:off x="1465148" y="541934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49E8F4D-B1F1-335B-ABA1-64A8E79E1865}"/>
              </a:ext>
            </a:extLst>
          </p:cNvPr>
          <p:cNvSpPr/>
          <p:nvPr/>
        </p:nvSpPr>
        <p:spPr>
          <a:xfrm>
            <a:off x="1949878" y="5419346"/>
            <a:ext cx="173831" cy="1375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F0A4111-3A95-87F7-8750-4B495A556895}"/>
              </a:ext>
            </a:extLst>
          </p:cNvPr>
          <p:cNvSpPr/>
          <p:nvPr/>
        </p:nvSpPr>
        <p:spPr>
          <a:xfrm>
            <a:off x="2571721" y="5419346"/>
            <a:ext cx="173831" cy="1779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155E89F-B98D-E2F0-586E-6A86ADF831AA}"/>
              </a:ext>
            </a:extLst>
          </p:cNvPr>
          <p:cNvSpPr/>
          <p:nvPr/>
        </p:nvSpPr>
        <p:spPr>
          <a:xfrm>
            <a:off x="3182781" y="541934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BE7664E-2C28-9F5F-AC36-5C25D74793ED}"/>
              </a:ext>
            </a:extLst>
          </p:cNvPr>
          <p:cNvSpPr/>
          <p:nvPr/>
        </p:nvSpPr>
        <p:spPr>
          <a:xfrm>
            <a:off x="4601072" y="531458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1D8B3285-095C-4E1D-99D2-0A89BA13D26F}"/>
              </a:ext>
            </a:extLst>
          </p:cNvPr>
          <p:cNvSpPr/>
          <p:nvPr/>
        </p:nvSpPr>
        <p:spPr>
          <a:xfrm>
            <a:off x="5317273" y="5314583"/>
            <a:ext cx="173831" cy="2422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AC285FF-A81B-1457-34EC-47887A3F3863}"/>
              </a:ext>
            </a:extLst>
          </p:cNvPr>
          <p:cNvSpPr/>
          <p:nvPr/>
        </p:nvSpPr>
        <p:spPr>
          <a:xfrm>
            <a:off x="6141481" y="5325927"/>
            <a:ext cx="173831" cy="28627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8495A3BA-F948-2A24-E6E6-39C89AF5414C}"/>
              </a:ext>
            </a:extLst>
          </p:cNvPr>
          <p:cNvSpPr/>
          <p:nvPr/>
        </p:nvSpPr>
        <p:spPr>
          <a:xfrm>
            <a:off x="6253330" y="536272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3F966DFE-ADE8-7FC8-4307-3366C7D77F6A}"/>
              </a:ext>
            </a:extLst>
          </p:cNvPr>
          <p:cNvSpPr/>
          <p:nvPr/>
        </p:nvSpPr>
        <p:spPr>
          <a:xfrm>
            <a:off x="6370025" y="543394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3C07FFD-7688-B27E-D808-2EA3CB8AB121}"/>
              </a:ext>
            </a:extLst>
          </p:cNvPr>
          <p:cNvSpPr/>
          <p:nvPr/>
        </p:nvSpPr>
        <p:spPr>
          <a:xfrm>
            <a:off x="6484297" y="532592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F95BCEDF-A412-B4F6-421C-AFF69096AD6C}"/>
              </a:ext>
            </a:extLst>
          </p:cNvPr>
          <p:cNvSpPr/>
          <p:nvPr/>
        </p:nvSpPr>
        <p:spPr>
          <a:xfrm>
            <a:off x="5793073" y="649488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E0F41F62-6268-35AC-FC66-AF131C53C724}"/>
              </a:ext>
            </a:extLst>
          </p:cNvPr>
          <p:cNvSpPr/>
          <p:nvPr/>
        </p:nvSpPr>
        <p:spPr>
          <a:xfrm>
            <a:off x="5656504" y="640109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B461A3D0-6D79-EB3F-9EA0-10B976B95FBA}"/>
              </a:ext>
            </a:extLst>
          </p:cNvPr>
          <p:cNvSpPr/>
          <p:nvPr/>
        </p:nvSpPr>
        <p:spPr>
          <a:xfrm>
            <a:off x="4716909" y="6491882"/>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B87B23C-17FA-2423-CF33-60CD1FA0B3A9}"/>
              </a:ext>
            </a:extLst>
          </p:cNvPr>
          <p:cNvSpPr/>
          <p:nvPr/>
        </p:nvSpPr>
        <p:spPr>
          <a:xfrm>
            <a:off x="3069342" y="6401090"/>
            <a:ext cx="173831" cy="2761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8B236570-17AA-2B97-2D15-B172D7DA8606}"/>
              </a:ext>
            </a:extLst>
          </p:cNvPr>
          <p:cNvSpPr/>
          <p:nvPr/>
        </p:nvSpPr>
        <p:spPr>
          <a:xfrm>
            <a:off x="2571721" y="5014059"/>
            <a:ext cx="173831" cy="1779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6A165078-CB58-07A8-FCF1-A34E38A584F8}"/>
              </a:ext>
            </a:extLst>
          </p:cNvPr>
          <p:cNvSpPr/>
          <p:nvPr/>
        </p:nvSpPr>
        <p:spPr>
          <a:xfrm>
            <a:off x="6647382" y="896747"/>
            <a:ext cx="173831" cy="1673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CD0627E0-830C-E55E-901B-638E1CE371DF}"/>
              </a:ext>
            </a:extLst>
          </p:cNvPr>
          <p:cNvSpPr/>
          <p:nvPr/>
        </p:nvSpPr>
        <p:spPr>
          <a:xfrm>
            <a:off x="6842791" y="3255820"/>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A8BE0BDE-D342-4AC8-C055-02206576A046}"/>
              </a:ext>
            </a:extLst>
          </p:cNvPr>
          <p:cNvSpPr/>
          <p:nvPr/>
        </p:nvSpPr>
        <p:spPr>
          <a:xfrm>
            <a:off x="4252798" y="433661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3202523E-523D-1474-A4E3-D73A47C00886}"/>
              </a:ext>
            </a:extLst>
          </p:cNvPr>
          <p:cNvSpPr/>
          <p:nvPr/>
        </p:nvSpPr>
        <p:spPr>
          <a:xfrm>
            <a:off x="588419" y="1006935"/>
            <a:ext cx="173831" cy="176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D97173BB-2BC0-90EF-B1F8-961FC4348CA3}"/>
              </a:ext>
            </a:extLst>
          </p:cNvPr>
          <p:cNvSpPr/>
          <p:nvPr/>
        </p:nvSpPr>
        <p:spPr>
          <a:xfrm>
            <a:off x="5552594" y="5421120"/>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92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36" grpId="0" animBg="1"/>
      <p:bldP spid="53" grpId="0" animBg="1"/>
      <p:bldP spid="54" grpId="0" animBg="1"/>
      <p:bldP spid="55" grpId="0" animBg="1"/>
      <p:bldP spid="59"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C8AE9464-2FB3-270E-8B05-C584699E462D}"/>
              </a:ext>
            </a:extLst>
          </p:cNvPr>
          <p:cNvSpPr txBox="1">
            <a:spLocks/>
          </p:cNvSpPr>
          <p:nvPr/>
        </p:nvSpPr>
        <p:spPr>
          <a:xfrm>
            <a:off x="838200" y="365125"/>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Factors affecting what time NORS will arrive within PAW</a:t>
            </a:r>
            <a:endParaRPr lang="en-GB" sz="2800" b="1"/>
          </a:p>
        </p:txBody>
      </p:sp>
      <p:graphicFrame>
        <p:nvGraphicFramePr>
          <p:cNvPr id="11" name="Diagram 10">
            <a:extLst>
              <a:ext uri="{FF2B5EF4-FFF2-40B4-BE49-F238E27FC236}">
                <a16:creationId xmlns:a16="http://schemas.microsoft.com/office/drawing/2014/main" id="{A814D957-F75E-EE30-5DCC-5250DDACB693}"/>
              </a:ext>
            </a:extLst>
          </p:cNvPr>
          <p:cNvGraphicFramePr/>
          <p:nvPr>
            <p:extLst>
              <p:ext uri="{D42A27DB-BD31-4B8C-83A1-F6EECF244321}">
                <p14:modId xmlns:p14="http://schemas.microsoft.com/office/powerpoint/2010/main" val="621377354"/>
              </p:ext>
            </p:extLst>
          </p:nvPr>
        </p:nvGraphicFramePr>
        <p:xfrm>
          <a:off x="908444" y="1535285"/>
          <a:ext cx="10284800" cy="3537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1DA5CA15-DBED-25FA-2E50-28877F374285}"/>
              </a:ext>
            </a:extLst>
          </p:cNvPr>
          <p:cNvSpPr txBox="1"/>
          <p:nvPr/>
        </p:nvSpPr>
        <p:spPr>
          <a:xfrm>
            <a:off x="840710" y="5232403"/>
            <a:ext cx="10352533" cy="646331"/>
          </a:xfrm>
          <a:prstGeom prst="rect">
            <a:avLst/>
          </a:prstGeom>
          <a:noFill/>
        </p:spPr>
        <p:txBody>
          <a:bodyPr wrap="square" rtlCol="0">
            <a:spAutoFit/>
          </a:bodyPr>
          <a:lstStyle/>
          <a:p>
            <a:r>
              <a:rPr lang="en-GB">
                <a:solidFill>
                  <a:schemeClr val="accent1">
                    <a:lumMod val="50000"/>
                  </a:schemeClr>
                </a:solidFill>
                <a:latin typeface="Arial" panose="020B0604020202020204" pitchFamily="34" charset="0"/>
                <a:cs typeface="Arial" panose="020B0604020202020204" pitchFamily="34" charset="0"/>
              </a:rPr>
              <a:t>The </a:t>
            </a:r>
            <a:r>
              <a:rPr lang="en-GB" b="1">
                <a:solidFill>
                  <a:schemeClr val="accent1">
                    <a:lumMod val="50000"/>
                  </a:schemeClr>
                </a:solidFill>
                <a:latin typeface="Arial" panose="020B0604020202020204" pitchFamily="34" charset="0"/>
                <a:cs typeface="Arial" panose="020B0604020202020204" pitchFamily="34" charset="0"/>
              </a:rPr>
              <a:t>introduction of a clinical decision maker in the hub </a:t>
            </a:r>
            <a:r>
              <a:rPr lang="en-GB">
                <a:solidFill>
                  <a:schemeClr val="accent1">
                    <a:lumMod val="50000"/>
                  </a:schemeClr>
                </a:solidFill>
                <a:latin typeface="Arial" panose="020B0604020202020204" pitchFamily="34" charset="0"/>
                <a:cs typeface="Arial" panose="020B0604020202020204" pitchFamily="34" charset="0"/>
              </a:rPr>
              <a:t>to oversee NORS allocation and mobilisation will enable good decisions being made regarding arrival times.</a:t>
            </a:r>
          </a:p>
        </p:txBody>
      </p:sp>
    </p:spTree>
    <p:extLst>
      <p:ext uri="{BB962C8B-B14F-4D97-AF65-F5344CB8AC3E}">
        <p14:creationId xmlns:p14="http://schemas.microsoft.com/office/powerpoint/2010/main" val="3485113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a:xfrm>
            <a:off x="838201" y="-92070"/>
            <a:ext cx="8745860" cy="1325563"/>
          </a:xfrm>
        </p:spPr>
        <p:txBody>
          <a:bodyPr>
            <a:normAutofit/>
          </a:bodyPr>
          <a:lstStyle/>
          <a:p>
            <a:r>
              <a:rPr lang="en-GB" sz="3600" b="1"/>
              <a:t>Clinical decisions in pathway</a:t>
            </a:r>
          </a:p>
        </p:txBody>
      </p:sp>
      <p:graphicFrame>
        <p:nvGraphicFramePr>
          <p:cNvPr id="4" name="Content Placeholder 3">
            <a:extLst>
              <a:ext uri="{FF2B5EF4-FFF2-40B4-BE49-F238E27FC236}">
                <a16:creationId xmlns:a16="http://schemas.microsoft.com/office/drawing/2014/main" id="{47C7E555-1290-5C13-961B-0BFC92E7610C}"/>
              </a:ext>
            </a:extLst>
          </p:cNvPr>
          <p:cNvGraphicFramePr>
            <a:graphicFrameLocks/>
          </p:cNvGraphicFramePr>
          <p:nvPr>
            <p:extLst>
              <p:ext uri="{D42A27DB-BD31-4B8C-83A1-F6EECF244321}">
                <p14:modId xmlns:p14="http://schemas.microsoft.com/office/powerpoint/2010/main" val="2165480810"/>
              </p:ext>
            </p:extLst>
          </p:nvPr>
        </p:nvGraphicFramePr>
        <p:xfrm>
          <a:off x="1035551" y="1100757"/>
          <a:ext cx="10120898" cy="5291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9559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endParaRPr sz="2400"/>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4800" b="1">
                <a:solidFill>
                  <a:schemeClr val="lt1"/>
                </a:solidFill>
              </a:rPr>
              <a:t>Offering</a:t>
            </a:r>
            <a:endParaRPr sz="4800" b="1">
              <a:solidFill>
                <a:srgbClr val="FFFFFF"/>
              </a:solidFill>
            </a:endParaRPr>
          </a:p>
        </p:txBody>
      </p:sp>
    </p:spTree>
    <p:extLst>
      <p:ext uri="{BB962C8B-B14F-4D97-AF65-F5344CB8AC3E}">
        <p14:creationId xmlns:p14="http://schemas.microsoft.com/office/powerpoint/2010/main" val="1381936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B6B8A69-4DC4-FA2E-F0D9-997DDDC55C21}"/>
              </a:ext>
            </a:extLst>
          </p:cNvPr>
          <p:cNvGraphicFramePr>
            <a:graphicFrameLocks noGrp="1"/>
          </p:cNvGraphicFramePr>
          <p:nvPr>
            <p:ph sz="half" idx="4294967295"/>
            <p:extLst>
              <p:ext uri="{D42A27DB-BD31-4B8C-83A1-F6EECF244321}">
                <p14:modId xmlns:p14="http://schemas.microsoft.com/office/powerpoint/2010/main" val="1401121003"/>
              </p:ext>
            </p:extLst>
          </p:nvPr>
        </p:nvGraphicFramePr>
        <p:xfrm>
          <a:off x="637053" y="1382751"/>
          <a:ext cx="11231562" cy="4917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4">
            <a:extLst>
              <a:ext uri="{FF2B5EF4-FFF2-40B4-BE49-F238E27FC236}">
                <a16:creationId xmlns:a16="http://schemas.microsoft.com/office/drawing/2014/main" id="{FC968396-114D-7CC5-AFFF-3B18312BE127}"/>
              </a:ext>
            </a:extLst>
          </p:cNvPr>
          <p:cNvSpPr txBox="1">
            <a:spLocks/>
          </p:cNvSpPr>
          <p:nvPr/>
        </p:nvSpPr>
        <p:spPr>
          <a:xfrm>
            <a:off x="838201" y="365127"/>
            <a:ext cx="8745860"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Offering proposals – Options considered </a:t>
            </a:r>
          </a:p>
        </p:txBody>
      </p:sp>
    </p:spTree>
    <p:extLst>
      <p:ext uri="{BB962C8B-B14F-4D97-AF65-F5344CB8AC3E}">
        <p14:creationId xmlns:p14="http://schemas.microsoft.com/office/powerpoint/2010/main" val="170650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DD9365-A07F-CAB6-4AB3-0D574A2F3FB5}"/>
              </a:ext>
            </a:extLst>
          </p:cNvPr>
          <p:cNvSpPr>
            <a:spLocks noGrp="1"/>
          </p:cNvSpPr>
          <p:nvPr>
            <p:ph idx="1"/>
          </p:nvPr>
        </p:nvSpPr>
        <p:spPr>
          <a:xfrm>
            <a:off x="692532" y="3401341"/>
            <a:ext cx="2552002" cy="6427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CT offers</a:t>
            </a:r>
          </a:p>
        </p:txBody>
      </p:sp>
      <p:sp>
        <p:nvSpPr>
          <p:cNvPr id="6" name="Arrow: Right 5">
            <a:extLst>
              <a:ext uri="{FF2B5EF4-FFF2-40B4-BE49-F238E27FC236}">
                <a16:creationId xmlns:a16="http://schemas.microsoft.com/office/drawing/2014/main" id="{8B5896A1-6062-18E7-F4C2-C2C52BA53049}"/>
              </a:ext>
            </a:extLst>
          </p:cNvPr>
          <p:cNvSpPr/>
          <p:nvPr/>
        </p:nvSpPr>
        <p:spPr>
          <a:xfrm>
            <a:off x="3302750" y="3391394"/>
            <a:ext cx="53747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F089F388-1DD7-E216-185F-A78D1AABC480}"/>
              </a:ext>
            </a:extLst>
          </p:cNvPr>
          <p:cNvGrpSpPr/>
          <p:nvPr/>
        </p:nvGrpSpPr>
        <p:grpSpPr>
          <a:xfrm>
            <a:off x="406926" y="5396548"/>
            <a:ext cx="11378147" cy="1065539"/>
            <a:chOff x="-79995" y="5277907"/>
            <a:chExt cx="12423205" cy="1065539"/>
          </a:xfrm>
        </p:grpSpPr>
        <p:sp>
          <p:nvSpPr>
            <p:cNvPr id="8" name="TextBox 17">
              <a:extLst>
                <a:ext uri="{FF2B5EF4-FFF2-40B4-BE49-F238E27FC236}">
                  <a16:creationId xmlns:a16="http://schemas.microsoft.com/office/drawing/2014/main" id="{E989C9FC-A115-9015-9476-4C2AA7A1B1E2}"/>
                </a:ext>
              </a:extLst>
            </p:cNvPr>
            <p:cNvSpPr txBox="1"/>
            <p:nvPr/>
          </p:nvSpPr>
          <p:spPr>
            <a:xfrm>
              <a:off x="-79995" y="5962151"/>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a:t>
              </a:r>
            </a:p>
          </p:txBody>
        </p:sp>
        <p:sp>
          <p:nvSpPr>
            <p:cNvPr id="9" name="TextBox 19">
              <a:extLst>
                <a:ext uri="{FF2B5EF4-FFF2-40B4-BE49-F238E27FC236}">
                  <a16:creationId xmlns:a16="http://schemas.microsoft.com/office/drawing/2014/main" id="{D2BC5A1A-A051-0F0F-B172-F77C7FB2C694}"/>
                </a:ext>
              </a:extLst>
            </p:cNvPr>
            <p:cNvSpPr txBox="1"/>
            <p:nvPr/>
          </p:nvSpPr>
          <p:spPr>
            <a:xfrm>
              <a:off x="5513168"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12:00</a:t>
              </a:r>
            </a:p>
          </p:txBody>
        </p:sp>
        <p:sp>
          <p:nvSpPr>
            <p:cNvPr id="10" name="TextBox 20">
              <a:extLst>
                <a:ext uri="{FF2B5EF4-FFF2-40B4-BE49-F238E27FC236}">
                  <a16:creationId xmlns:a16="http://schemas.microsoft.com/office/drawing/2014/main" id="{7428BCA7-6279-4EE6-B133-81027BC6BA48}"/>
                </a:ext>
              </a:extLst>
            </p:cNvPr>
            <p:cNvSpPr txBox="1"/>
            <p:nvPr/>
          </p:nvSpPr>
          <p:spPr>
            <a:xfrm>
              <a:off x="2592761"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10:00</a:t>
              </a:r>
            </a:p>
          </p:txBody>
        </p:sp>
        <p:sp>
          <p:nvSpPr>
            <p:cNvPr id="11" name="TextBox 8">
              <a:extLst>
                <a:ext uri="{FF2B5EF4-FFF2-40B4-BE49-F238E27FC236}">
                  <a16:creationId xmlns:a16="http://schemas.microsoft.com/office/drawing/2014/main" id="{BAB3C9EA-A44E-93BD-4A50-7E0DAC50D472}"/>
                </a:ext>
              </a:extLst>
            </p:cNvPr>
            <p:cNvSpPr txBox="1"/>
            <p:nvPr/>
          </p:nvSpPr>
          <p:spPr>
            <a:xfrm>
              <a:off x="11562255" y="58964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12" name="TextBox 39">
              <a:extLst>
                <a:ext uri="{FF2B5EF4-FFF2-40B4-BE49-F238E27FC236}">
                  <a16:creationId xmlns:a16="http://schemas.microsoft.com/office/drawing/2014/main" id="{999657EB-D163-A3A7-7FBE-26A1CF8DFB70}"/>
                </a:ext>
              </a:extLst>
            </p:cNvPr>
            <p:cNvSpPr txBox="1"/>
            <p:nvPr/>
          </p:nvSpPr>
          <p:spPr>
            <a:xfrm>
              <a:off x="4110032"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grpSp>
          <p:nvGrpSpPr>
            <p:cNvPr id="13" name="Group 12">
              <a:extLst>
                <a:ext uri="{FF2B5EF4-FFF2-40B4-BE49-F238E27FC236}">
                  <a16:creationId xmlns:a16="http://schemas.microsoft.com/office/drawing/2014/main" id="{CF0676CA-F65B-59AA-7B99-389C2E08D726}"/>
                </a:ext>
              </a:extLst>
            </p:cNvPr>
            <p:cNvGrpSpPr/>
            <p:nvPr/>
          </p:nvGrpSpPr>
          <p:grpSpPr>
            <a:xfrm>
              <a:off x="211990" y="5277907"/>
              <a:ext cx="11839802" cy="689117"/>
              <a:chOff x="211990" y="5277907"/>
              <a:chExt cx="11839802" cy="689117"/>
            </a:xfrm>
          </p:grpSpPr>
          <p:cxnSp>
            <p:nvCxnSpPr>
              <p:cNvPr id="18" name="Straight Connector 17">
                <a:extLst>
                  <a:ext uri="{FF2B5EF4-FFF2-40B4-BE49-F238E27FC236}">
                    <a16:creationId xmlns:a16="http://schemas.microsoft.com/office/drawing/2014/main" id="{D5C20007-123F-A49D-6767-F72C721E85BE}"/>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C426ABD-7FB3-78F4-39FA-48055E4E46B4}"/>
                  </a:ext>
                </a:extLst>
              </p:cNvPr>
              <p:cNvCxnSpPr/>
              <p:nvPr/>
            </p:nvCxnSpPr>
            <p:spPr>
              <a:xfrm>
                <a:off x="4537254" y="529921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57A11E7-871E-28EC-C137-ADA4A9DAFDDC}"/>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E14310-B269-FEFA-5D70-3D33476AE2F7}"/>
                  </a:ext>
                </a:extLst>
              </p:cNvPr>
              <p:cNvCxnSpPr/>
              <p:nvPr/>
            </p:nvCxnSpPr>
            <p:spPr>
              <a:xfrm>
                <a:off x="590364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77E902-31BC-27DF-37B9-6AC1AF4DD9B6}"/>
                  </a:ext>
                </a:extLst>
              </p:cNvPr>
              <p:cNvCxnSpPr/>
              <p:nvPr/>
            </p:nvCxnSpPr>
            <p:spPr>
              <a:xfrm>
                <a:off x="2998398"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E89529C-74C9-5D8D-7DC7-A2222846354F}"/>
                  </a:ext>
                </a:extLst>
              </p:cNvPr>
              <p:cNvCxnSpPr/>
              <p:nvPr/>
            </p:nvCxnSpPr>
            <p:spPr>
              <a:xfrm>
                <a:off x="10503992" y="5313384"/>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C7A73B-C876-B591-0B6A-BAFCA9C9C0D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4C40D9-BD38-61DA-01AA-F46051CC882E}"/>
                  </a:ext>
                </a:extLst>
              </p:cNvPr>
              <p:cNvCxnSpPr/>
              <p:nvPr/>
            </p:nvCxnSpPr>
            <p:spPr>
              <a:xfrm>
                <a:off x="1649877"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450F711-27C0-1E58-E8DC-499F2471905F}"/>
                  </a:ext>
                </a:extLst>
              </p:cNvPr>
              <p:cNvCxnSpPr/>
              <p:nvPr/>
            </p:nvCxnSpPr>
            <p:spPr>
              <a:xfrm>
                <a:off x="7496766" y="52779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B573175-F431-3842-3649-DCD109845826}"/>
                  </a:ext>
                </a:extLst>
              </p:cNvPr>
              <p:cNvCxnSpPr/>
              <p:nvPr/>
            </p:nvCxnSpPr>
            <p:spPr>
              <a:xfrm>
                <a:off x="8893334" y="5345232"/>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4" name="TextBox 16">
              <a:extLst>
                <a:ext uri="{FF2B5EF4-FFF2-40B4-BE49-F238E27FC236}">
                  <a16:creationId xmlns:a16="http://schemas.microsoft.com/office/drawing/2014/main" id="{CC622F80-9E48-25A1-CB65-0F0F4A2EFCDF}"/>
                </a:ext>
              </a:extLst>
            </p:cNvPr>
            <p:cNvSpPr txBox="1"/>
            <p:nvPr/>
          </p:nvSpPr>
          <p:spPr>
            <a:xfrm>
              <a:off x="1251383" y="5931703"/>
              <a:ext cx="86028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09:00</a:t>
              </a:r>
            </a:p>
          </p:txBody>
        </p:sp>
        <p:sp>
          <p:nvSpPr>
            <p:cNvPr id="15" name="TextBox 23">
              <a:extLst>
                <a:ext uri="{FF2B5EF4-FFF2-40B4-BE49-F238E27FC236}">
                  <a16:creationId xmlns:a16="http://schemas.microsoft.com/office/drawing/2014/main" id="{54910979-989D-0F2E-56D8-A17EF58200F3}"/>
                </a:ext>
              </a:extLst>
            </p:cNvPr>
            <p:cNvSpPr txBox="1"/>
            <p:nvPr/>
          </p:nvSpPr>
          <p:spPr>
            <a:xfrm>
              <a:off x="7115441" y="58996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16" name="TextBox 24">
              <a:extLst>
                <a:ext uri="{FF2B5EF4-FFF2-40B4-BE49-F238E27FC236}">
                  <a16:creationId xmlns:a16="http://schemas.microsoft.com/office/drawing/2014/main" id="{4AF280E2-06D4-4B3C-6878-952D0A25CBD5}"/>
                </a:ext>
              </a:extLst>
            </p:cNvPr>
            <p:cNvSpPr txBox="1"/>
            <p:nvPr/>
          </p:nvSpPr>
          <p:spPr>
            <a:xfrm>
              <a:off x="8483860" y="593714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sp>
          <p:nvSpPr>
            <p:cNvPr id="17" name="TextBox 27">
              <a:extLst>
                <a:ext uri="{FF2B5EF4-FFF2-40B4-BE49-F238E27FC236}">
                  <a16:creationId xmlns:a16="http://schemas.microsoft.com/office/drawing/2014/main" id="{61A8754E-FC0B-8304-382B-579A80A7EFB7}"/>
                </a:ext>
              </a:extLst>
            </p:cNvPr>
            <p:cNvSpPr txBox="1"/>
            <p:nvPr/>
          </p:nvSpPr>
          <p:spPr>
            <a:xfrm>
              <a:off x="10098032" y="594589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grpSp>
      <p:sp>
        <p:nvSpPr>
          <p:cNvPr id="28" name="TextBox 27">
            <a:extLst>
              <a:ext uri="{FF2B5EF4-FFF2-40B4-BE49-F238E27FC236}">
                <a16:creationId xmlns:a16="http://schemas.microsoft.com/office/drawing/2014/main" id="{6A471C2D-9FFF-2A0F-C984-4D1E6E515BED}"/>
              </a:ext>
            </a:extLst>
          </p:cNvPr>
          <p:cNvSpPr txBox="1"/>
          <p:nvPr/>
        </p:nvSpPr>
        <p:spPr>
          <a:xfrm>
            <a:off x="9783149" y="4457162"/>
            <a:ext cx="243080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Offering and allocation  must end by 16:00 to enabled NORS mobilisation and transplant logistics</a:t>
            </a:r>
          </a:p>
        </p:txBody>
      </p:sp>
      <p:sp>
        <p:nvSpPr>
          <p:cNvPr id="29" name="Arrow: Right 28">
            <a:extLst>
              <a:ext uri="{FF2B5EF4-FFF2-40B4-BE49-F238E27FC236}">
                <a16:creationId xmlns:a16="http://schemas.microsoft.com/office/drawing/2014/main" id="{5B27738D-13E4-B273-45AD-6757BDA5AE29}"/>
              </a:ext>
            </a:extLst>
          </p:cNvPr>
          <p:cNvSpPr/>
          <p:nvPr/>
        </p:nvSpPr>
        <p:spPr>
          <a:xfrm>
            <a:off x="4026696" y="4599210"/>
            <a:ext cx="2718525" cy="703669"/>
          </a:xfrm>
          <a:prstGeom prst="rightArrow">
            <a:avLst>
              <a:gd name="adj1" fmla="val 53169"/>
              <a:gd name="adj2" fmla="val 5000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Liver &amp; Bowel offers</a:t>
            </a:r>
          </a:p>
        </p:txBody>
      </p:sp>
      <p:sp>
        <p:nvSpPr>
          <p:cNvPr id="30" name="Arrow: Right 29">
            <a:extLst>
              <a:ext uri="{FF2B5EF4-FFF2-40B4-BE49-F238E27FC236}">
                <a16:creationId xmlns:a16="http://schemas.microsoft.com/office/drawing/2014/main" id="{6E6D7C4F-F52D-0E8C-8E5F-1641BF34AD48}"/>
              </a:ext>
            </a:extLst>
          </p:cNvPr>
          <p:cNvSpPr/>
          <p:nvPr/>
        </p:nvSpPr>
        <p:spPr>
          <a:xfrm>
            <a:off x="7346319" y="3373990"/>
            <a:ext cx="2754253" cy="81046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Renal &amp; Pancreas simultaneous offers</a:t>
            </a:r>
          </a:p>
        </p:txBody>
      </p:sp>
      <p:sp>
        <p:nvSpPr>
          <p:cNvPr id="38" name="Arrow: Right 37">
            <a:extLst>
              <a:ext uri="{FF2B5EF4-FFF2-40B4-BE49-F238E27FC236}">
                <a16:creationId xmlns:a16="http://schemas.microsoft.com/office/drawing/2014/main" id="{281A94CA-4897-D5DA-E385-148A88243738}"/>
              </a:ext>
            </a:extLst>
          </p:cNvPr>
          <p:cNvSpPr/>
          <p:nvPr/>
        </p:nvSpPr>
        <p:spPr>
          <a:xfrm>
            <a:off x="6759164" y="4599210"/>
            <a:ext cx="537475" cy="703669"/>
          </a:xfrm>
          <a:prstGeom prst="rightArrow">
            <a:avLst>
              <a:gd name="adj1" fmla="val 50000"/>
              <a:gd name="adj2" fmla="val 4645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Arrow: Right 49">
            <a:extLst>
              <a:ext uri="{FF2B5EF4-FFF2-40B4-BE49-F238E27FC236}">
                <a16:creationId xmlns:a16="http://schemas.microsoft.com/office/drawing/2014/main" id="{407B1109-3B2E-86B4-6B92-04D0E140FFBD}"/>
              </a:ext>
            </a:extLst>
          </p:cNvPr>
          <p:cNvSpPr/>
          <p:nvPr/>
        </p:nvSpPr>
        <p:spPr>
          <a:xfrm>
            <a:off x="10107279" y="3386035"/>
            <a:ext cx="1490803"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F834F87-BB87-7F30-1E31-1DD7C78C6743}"/>
              </a:ext>
            </a:extLst>
          </p:cNvPr>
          <p:cNvSpPr txBox="1"/>
          <p:nvPr/>
        </p:nvSpPr>
        <p:spPr>
          <a:xfrm>
            <a:off x="1090025" y="3189324"/>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 – 10:00 </a:t>
            </a:r>
          </a:p>
        </p:txBody>
      </p:sp>
      <p:sp>
        <p:nvSpPr>
          <p:cNvPr id="3" name="TextBox 2">
            <a:extLst>
              <a:ext uri="{FF2B5EF4-FFF2-40B4-BE49-F238E27FC236}">
                <a16:creationId xmlns:a16="http://schemas.microsoft.com/office/drawing/2014/main" id="{6C6B3F62-97CC-0F64-A880-B03B9EFEFE0B}"/>
              </a:ext>
            </a:extLst>
          </p:cNvPr>
          <p:cNvSpPr txBox="1"/>
          <p:nvPr/>
        </p:nvSpPr>
        <p:spPr>
          <a:xfrm>
            <a:off x="4026696" y="4391545"/>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10:30-12:30</a:t>
            </a:r>
          </a:p>
        </p:txBody>
      </p:sp>
      <p:sp>
        <p:nvSpPr>
          <p:cNvPr id="52" name="TextBox 51">
            <a:extLst>
              <a:ext uri="{FF2B5EF4-FFF2-40B4-BE49-F238E27FC236}">
                <a16:creationId xmlns:a16="http://schemas.microsoft.com/office/drawing/2014/main" id="{400043E3-D3CF-94A6-7F08-76A7EE70E04F}"/>
              </a:ext>
            </a:extLst>
          </p:cNvPr>
          <p:cNvSpPr txBox="1"/>
          <p:nvPr/>
        </p:nvSpPr>
        <p:spPr>
          <a:xfrm>
            <a:off x="7354702" y="3162172"/>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 –  15:00 </a:t>
            </a:r>
          </a:p>
        </p:txBody>
      </p:sp>
      <p:sp>
        <p:nvSpPr>
          <p:cNvPr id="31" name="Content Placeholder 4">
            <a:extLst>
              <a:ext uri="{FF2B5EF4-FFF2-40B4-BE49-F238E27FC236}">
                <a16:creationId xmlns:a16="http://schemas.microsoft.com/office/drawing/2014/main" id="{41047C3A-2427-B4E8-8100-A11C0D97E535}"/>
              </a:ext>
            </a:extLst>
          </p:cNvPr>
          <p:cNvSpPr txBox="1">
            <a:spLocks/>
          </p:cNvSpPr>
          <p:nvPr/>
        </p:nvSpPr>
        <p:spPr>
          <a:xfrm>
            <a:off x="674357" y="1865071"/>
            <a:ext cx="6598889" cy="6427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92500" lnSpcReduction="2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l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Sequential offering TIER A recips </a:t>
            </a:r>
          </a:p>
        </p:txBody>
      </p:sp>
      <p:sp>
        <p:nvSpPr>
          <p:cNvPr id="39" name="TextBox 38">
            <a:extLst>
              <a:ext uri="{FF2B5EF4-FFF2-40B4-BE49-F238E27FC236}">
                <a16:creationId xmlns:a16="http://schemas.microsoft.com/office/drawing/2014/main" id="{D4273417-81EB-C894-098E-B5245BE000E4}"/>
              </a:ext>
            </a:extLst>
          </p:cNvPr>
          <p:cNvSpPr txBox="1"/>
          <p:nvPr/>
        </p:nvSpPr>
        <p:spPr>
          <a:xfrm>
            <a:off x="2569733" y="1654422"/>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 – 13:00 </a:t>
            </a:r>
          </a:p>
        </p:txBody>
      </p:sp>
      <p:sp>
        <p:nvSpPr>
          <p:cNvPr id="32" name="Title 4">
            <a:extLst>
              <a:ext uri="{FF2B5EF4-FFF2-40B4-BE49-F238E27FC236}">
                <a16:creationId xmlns:a16="http://schemas.microsoft.com/office/drawing/2014/main" id="{D7E91463-64C9-9E86-75FB-73EB03D4D541}"/>
              </a:ext>
            </a:extLst>
          </p:cNvPr>
          <p:cNvSpPr txBox="1">
            <a:spLocks/>
          </p:cNvSpPr>
          <p:nvPr/>
        </p:nvSpPr>
        <p:spPr>
          <a:xfrm>
            <a:off x="838200" y="365125"/>
            <a:ext cx="8745860" cy="1325563"/>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600" b="1">
                <a:latin typeface="Arial"/>
                <a:cs typeface="Arial"/>
              </a:rPr>
              <a:t>Proposed Offering System</a:t>
            </a:r>
            <a:endParaRPr lang="en-GB" sz="3600" b="1"/>
          </a:p>
        </p:txBody>
      </p:sp>
    </p:spTree>
    <p:extLst>
      <p:ext uri="{BB962C8B-B14F-4D97-AF65-F5344CB8AC3E}">
        <p14:creationId xmlns:p14="http://schemas.microsoft.com/office/powerpoint/2010/main" val="68921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8" grpId="0"/>
      <p:bldP spid="29" grpId="0" animBg="1"/>
      <p:bldP spid="30" grpId="0" animBg="1"/>
      <p:bldP spid="38" grpId="0" animBg="1"/>
      <p:bldP spid="50" grpId="0" animBg="1"/>
      <p:bldP spid="2" grpId="0"/>
      <p:bldP spid="3" grpId="0"/>
      <p:bldP spid="52" grpId="0"/>
      <p:bldP spid="31" grpId="0" animBg="1"/>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endParaRPr sz="2400"/>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4800" b="1">
                <a:solidFill>
                  <a:schemeClr val="lt1"/>
                </a:solidFill>
              </a:rPr>
              <a:t>Impact across the pathway</a:t>
            </a:r>
            <a:endParaRPr sz="4800" b="1">
              <a:solidFill>
                <a:srgbClr val="FFFFFF"/>
              </a:solidFill>
            </a:endParaRPr>
          </a:p>
        </p:txBody>
      </p:sp>
    </p:spTree>
    <p:extLst>
      <p:ext uri="{BB962C8B-B14F-4D97-AF65-F5344CB8AC3E}">
        <p14:creationId xmlns:p14="http://schemas.microsoft.com/office/powerpoint/2010/main" val="3226004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Impact</a:t>
            </a:r>
          </a:p>
        </p:txBody>
      </p:sp>
      <p:sp>
        <p:nvSpPr>
          <p:cNvPr id="4" name="Content Placeholder 5">
            <a:extLst>
              <a:ext uri="{FF2B5EF4-FFF2-40B4-BE49-F238E27FC236}">
                <a16:creationId xmlns:a16="http://schemas.microsoft.com/office/drawing/2014/main" id="{2DA0798F-8653-3591-7D8B-C713B6C0253C}"/>
              </a:ext>
            </a:extLst>
          </p:cNvPr>
          <p:cNvSpPr>
            <a:spLocks noGrp="1"/>
          </p:cNvSpPr>
          <p:nvPr>
            <p:ph idx="1"/>
          </p:nvPr>
        </p:nvSpPr>
        <p:spPr>
          <a:xfrm>
            <a:off x="1088571" y="4435764"/>
            <a:ext cx="7612439" cy="613363"/>
          </a:xfrm>
        </p:spPr>
        <p:txBody>
          <a:bodyPr>
            <a:noAutofit/>
          </a:bodyPr>
          <a:lstStyle/>
          <a:p>
            <a:pPr>
              <a:lnSpc>
                <a:spcPct val="114000"/>
              </a:lnSpc>
            </a:pPr>
            <a:r>
              <a:rPr lang="en-GB" sz="2000">
                <a:solidFill>
                  <a:srgbClr val="002060"/>
                </a:solidFill>
              </a:rPr>
              <a:t>Each area will need to make changes to accommodate the PAW</a:t>
            </a:r>
          </a:p>
        </p:txBody>
      </p:sp>
      <p:grpSp>
        <p:nvGrpSpPr>
          <p:cNvPr id="6" name="Group 5">
            <a:extLst>
              <a:ext uri="{FF2B5EF4-FFF2-40B4-BE49-F238E27FC236}">
                <a16:creationId xmlns:a16="http://schemas.microsoft.com/office/drawing/2014/main" id="{7BFE0A74-62E1-4EB6-5720-33189481941A}"/>
              </a:ext>
            </a:extLst>
          </p:cNvPr>
          <p:cNvGrpSpPr/>
          <p:nvPr/>
        </p:nvGrpSpPr>
        <p:grpSpPr>
          <a:xfrm>
            <a:off x="838201" y="1762760"/>
            <a:ext cx="1963421" cy="1963421"/>
            <a:chOff x="838201" y="1762760"/>
            <a:chExt cx="1963421" cy="1963421"/>
          </a:xfrm>
        </p:grpSpPr>
        <p:sp>
          <p:nvSpPr>
            <p:cNvPr id="7" name="Oval 6">
              <a:extLst>
                <a:ext uri="{FF2B5EF4-FFF2-40B4-BE49-F238E27FC236}">
                  <a16:creationId xmlns:a16="http://schemas.microsoft.com/office/drawing/2014/main" id="{34B308A2-5367-845B-0EE9-0376C53C8161}"/>
                </a:ext>
              </a:extLst>
            </p:cNvPr>
            <p:cNvSpPr/>
            <p:nvPr/>
          </p:nvSpPr>
          <p:spPr>
            <a:xfrm>
              <a:off x="838201" y="1762760"/>
              <a:ext cx="1963421" cy="1963421"/>
            </a:xfrm>
            <a:prstGeom prst="ellipse">
              <a:avLst/>
            </a:prstGeom>
            <a:noFill/>
            <a:ln w="57150">
              <a:solidFill>
                <a:srgbClr val="AE2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E266958-C8C0-9332-720C-6638FAB9C236}"/>
                </a:ext>
              </a:extLst>
            </p:cNvPr>
            <p:cNvSpPr txBox="1"/>
            <p:nvPr/>
          </p:nvSpPr>
          <p:spPr>
            <a:xfrm>
              <a:off x="1285149" y="2544415"/>
              <a:ext cx="1069524" cy="400110"/>
            </a:xfrm>
            <a:prstGeom prst="rect">
              <a:avLst/>
            </a:prstGeom>
            <a:noFill/>
          </p:spPr>
          <p:txBody>
            <a:bodyPr wrap="square" rtlCol="0">
              <a:spAutoFit/>
            </a:bodyPr>
            <a:lstStyle/>
            <a:p>
              <a:r>
                <a:rPr lang="en-GB" sz="2000" b="1">
                  <a:solidFill>
                    <a:srgbClr val="002060"/>
                  </a:solidFill>
                  <a:latin typeface="Arial" panose="020B0604020202020204" pitchFamily="34" charset="0"/>
                  <a:cs typeface="Arial" panose="020B0604020202020204" pitchFamily="34" charset="0"/>
                </a:rPr>
                <a:t>SNODs</a:t>
              </a:r>
            </a:p>
          </p:txBody>
        </p:sp>
      </p:grpSp>
      <p:grpSp>
        <p:nvGrpSpPr>
          <p:cNvPr id="3" name="Group 2">
            <a:extLst>
              <a:ext uri="{FF2B5EF4-FFF2-40B4-BE49-F238E27FC236}">
                <a16:creationId xmlns:a16="http://schemas.microsoft.com/office/drawing/2014/main" id="{8FBBF779-E386-6825-5942-042BDA386078}"/>
              </a:ext>
            </a:extLst>
          </p:cNvPr>
          <p:cNvGrpSpPr/>
          <p:nvPr/>
        </p:nvGrpSpPr>
        <p:grpSpPr>
          <a:xfrm>
            <a:off x="3787895" y="1690689"/>
            <a:ext cx="1963421" cy="1963421"/>
            <a:chOff x="4424572" y="1844486"/>
            <a:chExt cx="1963421" cy="1963421"/>
          </a:xfrm>
        </p:grpSpPr>
        <p:sp>
          <p:nvSpPr>
            <p:cNvPr id="8" name="Oval 7">
              <a:extLst>
                <a:ext uri="{FF2B5EF4-FFF2-40B4-BE49-F238E27FC236}">
                  <a16:creationId xmlns:a16="http://schemas.microsoft.com/office/drawing/2014/main" id="{4FCD9866-6A59-C6C6-CD67-53A4F61847CA}"/>
                </a:ext>
              </a:extLst>
            </p:cNvPr>
            <p:cNvSpPr/>
            <p:nvPr/>
          </p:nvSpPr>
          <p:spPr>
            <a:xfrm>
              <a:off x="4424572" y="1844486"/>
              <a:ext cx="1963421" cy="1963421"/>
            </a:xfrm>
            <a:prstGeom prst="ellipse">
              <a:avLst/>
            </a:prstGeom>
            <a:noFill/>
            <a:ln w="57150">
              <a:solidFill>
                <a:srgbClr val="3300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A61391A-948C-FC3E-89D6-857374D22FE0}"/>
                </a:ext>
              </a:extLst>
            </p:cNvPr>
            <p:cNvSpPr txBox="1"/>
            <p:nvPr/>
          </p:nvSpPr>
          <p:spPr>
            <a:xfrm>
              <a:off x="4942854" y="2626141"/>
              <a:ext cx="926857" cy="400110"/>
            </a:xfrm>
            <a:prstGeom prst="rect">
              <a:avLst/>
            </a:prstGeom>
            <a:noFill/>
          </p:spPr>
          <p:txBody>
            <a:bodyPr wrap="none" rtlCol="0">
              <a:spAutoFit/>
            </a:bodyPr>
            <a:lstStyle/>
            <a:p>
              <a:r>
                <a:rPr lang="en-GB" sz="2000" b="1">
                  <a:solidFill>
                    <a:srgbClr val="002060"/>
                  </a:solidFill>
                  <a:latin typeface="Arial" panose="020B0604020202020204" pitchFamily="34" charset="0"/>
                  <a:cs typeface="Arial" panose="020B0604020202020204" pitchFamily="34" charset="0"/>
                </a:rPr>
                <a:t>NORS</a:t>
              </a:r>
            </a:p>
          </p:txBody>
        </p:sp>
      </p:grpSp>
      <p:grpSp>
        <p:nvGrpSpPr>
          <p:cNvPr id="2" name="Group 1">
            <a:extLst>
              <a:ext uri="{FF2B5EF4-FFF2-40B4-BE49-F238E27FC236}">
                <a16:creationId xmlns:a16="http://schemas.microsoft.com/office/drawing/2014/main" id="{223CCAB4-4236-985F-1A43-1C0AE8F05F1A}"/>
              </a:ext>
            </a:extLst>
          </p:cNvPr>
          <p:cNvGrpSpPr/>
          <p:nvPr/>
        </p:nvGrpSpPr>
        <p:grpSpPr>
          <a:xfrm>
            <a:off x="6737589" y="1690690"/>
            <a:ext cx="1963421" cy="1963421"/>
            <a:chOff x="8701009" y="1762759"/>
            <a:chExt cx="1963421" cy="1963421"/>
          </a:xfrm>
        </p:grpSpPr>
        <p:sp>
          <p:nvSpPr>
            <p:cNvPr id="9" name="Oval 8">
              <a:extLst>
                <a:ext uri="{FF2B5EF4-FFF2-40B4-BE49-F238E27FC236}">
                  <a16:creationId xmlns:a16="http://schemas.microsoft.com/office/drawing/2014/main" id="{E81EA0EE-7091-FBCB-B0B2-0986B8552D2B}"/>
                </a:ext>
              </a:extLst>
            </p:cNvPr>
            <p:cNvSpPr/>
            <p:nvPr/>
          </p:nvSpPr>
          <p:spPr>
            <a:xfrm>
              <a:off x="8701009" y="1762759"/>
              <a:ext cx="1963421" cy="1963421"/>
            </a:xfrm>
            <a:prstGeom prst="ellipse">
              <a:avLst/>
            </a:prstGeom>
            <a:noFill/>
            <a:ln w="57150">
              <a:solidFill>
                <a:srgbClr val="ED8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B979335-E703-2D8E-28E1-B864AFF997AE}"/>
                </a:ext>
              </a:extLst>
            </p:cNvPr>
            <p:cNvSpPr txBox="1"/>
            <p:nvPr/>
          </p:nvSpPr>
          <p:spPr>
            <a:xfrm>
              <a:off x="8771380" y="2390526"/>
              <a:ext cx="1822678" cy="707886"/>
            </a:xfrm>
            <a:prstGeom prst="rect">
              <a:avLst/>
            </a:prstGeom>
            <a:noFill/>
          </p:spPr>
          <p:txBody>
            <a:bodyPr wrap="square" rtlCol="0">
              <a:spAutoFit/>
            </a:bodyPr>
            <a:lstStyle/>
            <a:p>
              <a:pPr algn="ctr"/>
              <a:r>
                <a:rPr lang="en-GB" sz="2000" b="1">
                  <a:solidFill>
                    <a:srgbClr val="002060"/>
                  </a:solidFill>
                  <a:latin typeface="Arial" panose="020B0604020202020204" pitchFamily="34" charset="0"/>
                  <a:cs typeface="Arial" panose="020B0604020202020204" pitchFamily="34" charset="0"/>
                </a:rPr>
                <a:t>Transplant Centres</a:t>
              </a:r>
            </a:p>
          </p:txBody>
        </p:sp>
      </p:grpSp>
      <p:sp>
        <p:nvSpPr>
          <p:cNvPr id="16" name="Left Bracket 15">
            <a:extLst>
              <a:ext uri="{FF2B5EF4-FFF2-40B4-BE49-F238E27FC236}">
                <a16:creationId xmlns:a16="http://schemas.microsoft.com/office/drawing/2014/main" id="{A972F2F4-1C5E-5E22-44AC-16AE6FFDF983}"/>
              </a:ext>
            </a:extLst>
          </p:cNvPr>
          <p:cNvSpPr/>
          <p:nvPr/>
        </p:nvSpPr>
        <p:spPr>
          <a:xfrm rot="16200000">
            <a:off x="4766710" y="-133216"/>
            <a:ext cx="285750" cy="8142768"/>
          </a:xfrm>
          <a:prstGeom prst="leftBracket">
            <a:avLst>
              <a:gd name="adj" fmla="val 92333"/>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5">
                  <a:lumMod val="75000"/>
                </a:schemeClr>
              </a:solidFill>
            </a:endParaRPr>
          </a:p>
        </p:txBody>
      </p:sp>
    </p:spTree>
    <p:extLst>
      <p:ext uri="{BB962C8B-B14F-4D97-AF65-F5344CB8AC3E}">
        <p14:creationId xmlns:p14="http://schemas.microsoft.com/office/powerpoint/2010/main" val="1761112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Impact to SNODs</a:t>
            </a:r>
          </a:p>
        </p:txBody>
      </p:sp>
      <p:graphicFrame>
        <p:nvGraphicFramePr>
          <p:cNvPr id="2" name="Diagram 1">
            <a:extLst>
              <a:ext uri="{FF2B5EF4-FFF2-40B4-BE49-F238E27FC236}">
                <a16:creationId xmlns:a16="http://schemas.microsoft.com/office/drawing/2014/main" id="{F6A9E7FE-5325-5014-2F2E-5E137D21FCD9}"/>
              </a:ext>
            </a:extLst>
          </p:cNvPr>
          <p:cNvGraphicFramePr/>
          <p:nvPr>
            <p:extLst>
              <p:ext uri="{D42A27DB-BD31-4B8C-83A1-F6EECF244321}">
                <p14:modId xmlns:p14="http://schemas.microsoft.com/office/powerpoint/2010/main" val="2451260367"/>
              </p:ext>
            </p:extLst>
          </p:nvPr>
        </p:nvGraphicFramePr>
        <p:xfrm>
          <a:off x="2837478" y="1567731"/>
          <a:ext cx="6517044" cy="434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3964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Consent / Authorisation</a:t>
            </a:r>
          </a:p>
        </p:txBody>
      </p:sp>
      <p:pic>
        <p:nvPicPr>
          <p:cNvPr id="19" name="Picture 18" descr="A pink heart with white text&#10;&#10;Description automatically generated">
            <a:extLst>
              <a:ext uri="{FF2B5EF4-FFF2-40B4-BE49-F238E27FC236}">
                <a16:creationId xmlns:a16="http://schemas.microsoft.com/office/drawing/2014/main" id="{33E76E14-304D-A702-E099-7452D8944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866" y="2225590"/>
            <a:ext cx="5316267" cy="3437850"/>
          </a:xfrm>
          <a:prstGeom prst="rect">
            <a:avLst/>
          </a:prstGeom>
        </p:spPr>
      </p:pic>
    </p:spTree>
    <p:extLst>
      <p:ext uri="{BB962C8B-B14F-4D97-AF65-F5344CB8AC3E}">
        <p14:creationId xmlns:p14="http://schemas.microsoft.com/office/powerpoint/2010/main" val="2364408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large building with a helipad on top&#10;&#10;Description automatically generated">
            <a:extLst>
              <a:ext uri="{FF2B5EF4-FFF2-40B4-BE49-F238E27FC236}">
                <a16:creationId xmlns:a16="http://schemas.microsoft.com/office/drawing/2014/main" id="{088D88EB-D1CD-95F7-FC75-FB44724AEAF7}"/>
              </a:ext>
            </a:extLst>
          </p:cNvPr>
          <p:cNvPicPr>
            <a:picLocks noChangeAspect="1"/>
          </p:cNvPicPr>
          <p:nvPr/>
        </p:nvPicPr>
        <p:blipFill>
          <a:blip r:embed="rId3"/>
          <a:srcRect l="9541" r="22616"/>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a:extLst>
              <a:ext uri="{FF2B5EF4-FFF2-40B4-BE49-F238E27FC236}">
                <a16:creationId xmlns:a16="http://schemas.microsoft.com/office/drawing/2014/main" id="{BA47D250-06DC-5293-FEF0-30B13C6C6470}"/>
              </a:ext>
            </a:extLst>
          </p:cNvPr>
          <p:cNvSpPr>
            <a:spLocks noGrp="1"/>
          </p:cNvSpPr>
          <p:nvPr>
            <p:ph type="ctrTitle"/>
          </p:nvPr>
        </p:nvSpPr>
        <p:spPr>
          <a:xfrm>
            <a:off x="6124287" y="3881583"/>
            <a:ext cx="6059995" cy="2463951"/>
          </a:xfrm>
        </p:spPr>
        <p:txBody>
          <a:bodyPr anchor="b">
            <a:normAutofit/>
          </a:bodyPr>
          <a:lstStyle/>
          <a:p>
            <a:r>
              <a:rPr lang="en-US" sz="4400" b="1">
                <a:latin typeface="Arial"/>
                <a:cs typeface="Arial"/>
              </a:rPr>
              <a:t> </a:t>
            </a:r>
            <a:r>
              <a:rPr lang="en-US" sz="4400" b="1">
                <a:latin typeface="Calibri"/>
                <a:cs typeface="Arial"/>
              </a:rPr>
              <a:t>Learning from practice at </a:t>
            </a:r>
            <a:br>
              <a:rPr lang="en-US" sz="4400" b="1">
                <a:latin typeface="Calibri"/>
                <a:cs typeface="Arial"/>
              </a:rPr>
            </a:br>
            <a:r>
              <a:rPr lang="en-US" sz="4400" b="1">
                <a:latin typeface="Calibri"/>
                <a:cs typeface="Arial"/>
              </a:rPr>
              <a:t>St George's</a:t>
            </a:r>
            <a:endParaRPr lang="en-US" sz="4400" b="1">
              <a:latin typeface="Calibri"/>
            </a:endParaRPr>
          </a:p>
        </p:txBody>
      </p:sp>
      <p:sp>
        <p:nvSpPr>
          <p:cNvPr id="3" name="Subtitle 2">
            <a:extLst>
              <a:ext uri="{FF2B5EF4-FFF2-40B4-BE49-F238E27FC236}">
                <a16:creationId xmlns:a16="http://schemas.microsoft.com/office/drawing/2014/main" id="{3076F398-A00A-3BA5-8222-16E225C3F527}"/>
              </a:ext>
            </a:extLst>
          </p:cNvPr>
          <p:cNvSpPr>
            <a:spLocks noGrp="1"/>
          </p:cNvSpPr>
          <p:nvPr>
            <p:ph type="subTitle" idx="1"/>
          </p:nvPr>
        </p:nvSpPr>
        <p:spPr>
          <a:xfrm>
            <a:off x="6343650" y="5709565"/>
            <a:ext cx="5395975" cy="646785"/>
          </a:xfrm>
        </p:spPr>
        <p:txBody>
          <a:bodyPr vert="horz" lIns="91440" tIns="45720" rIns="91440" bIns="45720" rtlCol="0">
            <a:normAutofit/>
          </a:bodyPr>
          <a:lstStyle/>
          <a:p>
            <a:pPr algn="l"/>
            <a:endParaRPr lang="en-US"/>
          </a:p>
          <a:p>
            <a:pPr algn="l"/>
            <a:endParaRPr lang="en-US">
              <a:latin typeface="Arial"/>
              <a:cs typeface="Arial"/>
            </a:endParaRPr>
          </a:p>
          <a:p>
            <a:pPr algn="l"/>
            <a:endParaRPr lang="en-US">
              <a:latin typeface="Arial"/>
              <a:cs typeface="Arial"/>
            </a:endParaRPr>
          </a:p>
        </p:txBody>
      </p:sp>
      <p:pic>
        <p:nvPicPr>
          <p:cNvPr id="7" name="Picture 6" descr="A group of people holding hands on a rooftop&#10;&#10;Description automatically generated">
            <a:extLst>
              <a:ext uri="{FF2B5EF4-FFF2-40B4-BE49-F238E27FC236}">
                <a16:creationId xmlns:a16="http://schemas.microsoft.com/office/drawing/2014/main" id="{985C1310-ECC7-E6E5-0348-57E99340F524}"/>
              </a:ext>
            </a:extLst>
          </p:cNvPr>
          <p:cNvPicPr>
            <a:picLocks noChangeAspect="1"/>
          </p:cNvPicPr>
          <p:nvPr/>
        </p:nvPicPr>
        <p:blipFill>
          <a:blip r:embed="rId4"/>
          <a:srcRect l="1602" r="10607" b="-1"/>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solidFill>
            <a:srgbClr val="FFFFFF">
              <a:shade val="85000"/>
            </a:srgbClr>
          </a:solidFill>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05482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Oval 4">
            <a:extLst>
              <a:ext uri="{FF2B5EF4-FFF2-40B4-BE49-F238E27FC236}">
                <a16:creationId xmlns:a16="http://schemas.microsoft.com/office/drawing/2014/main" id="{DDAD3CB9-0A93-F0AA-4FE8-2EE5E34076AA}"/>
              </a:ext>
            </a:extLst>
          </p:cNvPr>
          <p:cNvSpPr/>
          <p:nvPr/>
        </p:nvSpPr>
        <p:spPr>
          <a:xfrm>
            <a:off x="1135058" y="902150"/>
            <a:ext cx="9720775" cy="4396154"/>
          </a:xfrm>
          <a:prstGeom prst="wedgeEllipseCallout">
            <a:avLst>
              <a:gd name="adj1" fmla="val -43988"/>
              <a:gd name="adj2" fmla="val 7786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t>"The most likely scenario is that the operation will take place tomorrow night. By tomorrow afternoon, I should have a better idea of the exact time. However, there are some recipients who are very sick and will need a transplant sooner. In such cases, the operation would be earlier. I will know overnight tonight if </a:t>
            </a:r>
            <a:r>
              <a:rPr lang="en-GB" sz="2400" b="1" u="sng"/>
              <a:t>'X' </a:t>
            </a:r>
            <a:r>
              <a:rPr lang="en-GB" sz="2400"/>
              <a:t>has matched with a patient in this situation and will keep you updated."</a:t>
            </a:r>
            <a:endParaRPr lang="en-US" sz="2400">
              <a:cs typeface="Calibri"/>
            </a:endParaRPr>
          </a:p>
          <a:p>
            <a:pPr algn="ctr"/>
            <a:endParaRPr lang="en-GB"/>
          </a:p>
        </p:txBody>
      </p:sp>
    </p:spTree>
    <p:extLst>
      <p:ext uri="{BB962C8B-B14F-4D97-AF65-F5344CB8AC3E}">
        <p14:creationId xmlns:p14="http://schemas.microsoft.com/office/powerpoint/2010/main" val="554979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282C61-3E80-D969-F115-303D22F57FB8}"/>
              </a:ext>
            </a:extLst>
          </p:cNvPr>
          <p:cNvGrpSpPr/>
          <p:nvPr/>
        </p:nvGrpSpPr>
        <p:grpSpPr>
          <a:xfrm>
            <a:off x="294037" y="269876"/>
            <a:ext cx="1746249" cy="1746249"/>
            <a:chOff x="5307221" y="3669018"/>
            <a:chExt cx="1746249" cy="1746249"/>
          </a:xfrm>
          <a:scene3d>
            <a:camera prst="orthographicFront">
              <a:rot lat="0" lon="0" rev="0"/>
            </a:camera>
            <a:lightRig rig="contrasting" dir="t">
              <a:rot lat="0" lon="0" rev="1200000"/>
            </a:lightRig>
          </a:scene3d>
        </p:grpSpPr>
        <p:sp>
          <p:nvSpPr>
            <p:cNvPr id="3" name="Oval 2">
              <a:extLst>
                <a:ext uri="{FF2B5EF4-FFF2-40B4-BE49-F238E27FC236}">
                  <a16:creationId xmlns:a16="http://schemas.microsoft.com/office/drawing/2014/main" id="{EA98A9E6-1AC1-2CBD-603D-1874FB1D0371}"/>
                </a:ext>
              </a:extLst>
            </p:cNvPr>
            <p:cNvSpPr/>
            <p:nvPr/>
          </p:nvSpPr>
          <p:spPr>
            <a:xfrm>
              <a:off x="5307221"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727682"/>
                <a:satOff val="-41964"/>
                <a:lumOff val="4314"/>
                <a:alphaOff val="0"/>
              </a:schemeClr>
            </a:fillRef>
            <a:effectRef idx="2">
              <a:schemeClr val="accent2">
                <a:hueOff val="-727682"/>
                <a:satOff val="-41964"/>
                <a:lumOff val="4314"/>
                <a:alphaOff val="0"/>
              </a:schemeClr>
            </a:effectRef>
            <a:fontRef idx="minor">
              <a:schemeClr val="lt1"/>
            </a:fontRef>
          </p:style>
          <p:txBody>
            <a:bodyPr/>
            <a:lstStyle/>
            <a:p>
              <a:endParaRPr lang="en-GB"/>
            </a:p>
          </p:txBody>
        </p:sp>
        <p:sp>
          <p:nvSpPr>
            <p:cNvPr id="4" name="Oval 4">
              <a:extLst>
                <a:ext uri="{FF2B5EF4-FFF2-40B4-BE49-F238E27FC236}">
                  <a16:creationId xmlns:a16="http://schemas.microsoft.com/office/drawing/2014/main" id="{BBE8AF73-75E6-56DC-C3F2-0CFF92CFAFFA}"/>
                </a:ext>
              </a:extLst>
            </p:cNvPr>
            <p:cNvSpPr txBox="1"/>
            <p:nvPr/>
          </p:nvSpPr>
          <p:spPr>
            <a:xfrm>
              <a:off x="5562953"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Family care</a:t>
              </a:r>
            </a:p>
          </p:txBody>
        </p:sp>
      </p:grpSp>
      <p:pic>
        <p:nvPicPr>
          <p:cNvPr id="6" name="Picture 5">
            <a:extLst>
              <a:ext uri="{FF2B5EF4-FFF2-40B4-BE49-F238E27FC236}">
                <a16:creationId xmlns:a16="http://schemas.microsoft.com/office/drawing/2014/main" id="{7EE6C8AB-A1D0-CD1C-1972-CDAA85F08E84}"/>
              </a:ext>
            </a:extLst>
          </p:cNvPr>
          <p:cNvPicPr>
            <a:picLocks noChangeAspect="1"/>
          </p:cNvPicPr>
          <p:nvPr/>
        </p:nvPicPr>
        <p:blipFill>
          <a:blip r:embed="rId2"/>
          <a:stretch>
            <a:fillRect/>
          </a:stretch>
        </p:blipFill>
        <p:spPr>
          <a:xfrm>
            <a:off x="6701990" y="1143000"/>
            <a:ext cx="4940241" cy="5007731"/>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25470457-265F-FE74-9C33-707315688B69}"/>
              </a:ext>
            </a:extLst>
          </p:cNvPr>
          <p:cNvSpPr txBox="1"/>
          <p:nvPr/>
        </p:nvSpPr>
        <p:spPr>
          <a:xfrm>
            <a:off x="803193" y="2454544"/>
            <a:ext cx="5195974" cy="2771849"/>
          </a:xfrm>
          <a:prstGeom prst="rect">
            <a:avLst/>
          </a:prstGeom>
          <a:noFill/>
        </p:spPr>
        <p:txBody>
          <a:bodyPr wrap="square" lIns="91440" tIns="45720" rIns="91440" bIns="45720" rtlCol="0" anchor="t">
            <a:spAutoFit/>
          </a:bodyPr>
          <a:lstStyle/>
          <a:p>
            <a:pPr marL="342900" indent="-342900" defTabSz="742950">
              <a:lnSpc>
                <a:spcPct val="114000"/>
              </a:lnSpc>
              <a:spcBef>
                <a:spcPts val="813"/>
              </a:spcBef>
              <a:spcAft>
                <a:spcPts val="600"/>
              </a:spcAft>
              <a:buClr>
                <a:srgbClr val="005EA4"/>
              </a:buClr>
              <a:buSzPct val="50000"/>
              <a:buAutoNum type="arabicPeriod"/>
            </a:pPr>
            <a:r>
              <a:rPr lang="en-GB">
                <a:solidFill>
                  <a:srgbClr val="002060"/>
                </a:solidFill>
                <a:latin typeface="Arial" panose="020B0604020202020204" pitchFamily="34" charset="0"/>
                <a:cs typeface="Arial" panose="020B0604020202020204" pitchFamily="34" charset="0"/>
              </a:rPr>
              <a:t>Feedback from donor families was to ensure  that they are well supported at the bedside including  suggestions about how to fill the time (what they’re allowed to do)</a:t>
            </a:r>
          </a:p>
          <a:p>
            <a:pPr marL="342900" indent="-342900" defTabSz="742950">
              <a:lnSpc>
                <a:spcPct val="114000"/>
              </a:lnSpc>
              <a:spcBef>
                <a:spcPts val="813"/>
              </a:spcBef>
              <a:spcAft>
                <a:spcPts val="600"/>
              </a:spcAft>
              <a:buClr>
                <a:srgbClr val="005EA4"/>
              </a:buClr>
              <a:buSzPct val="50000"/>
              <a:buAutoNum type="arabicPeriod"/>
            </a:pPr>
            <a:r>
              <a:rPr lang="en-GB">
                <a:solidFill>
                  <a:srgbClr val="002060"/>
                </a:solidFill>
                <a:latin typeface="Arial" panose="020B0604020202020204" pitchFamily="34" charset="0"/>
                <a:cs typeface="Arial" panose="020B0604020202020204" pitchFamily="34" charset="0"/>
              </a:rPr>
              <a:t>SNs fed back about ensuring there are mechanisms in place to support the families back to their transport when the hospital has limited entry and exit points</a:t>
            </a:r>
          </a:p>
        </p:txBody>
      </p:sp>
    </p:spTree>
    <p:extLst>
      <p:ext uri="{BB962C8B-B14F-4D97-AF65-F5344CB8AC3E}">
        <p14:creationId xmlns:p14="http://schemas.microsoft.com/office/powerpoint/2010/main" val="2099112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BC4E4354-A957-BFF7-DB22-956EB3142FF8}"/>
              </a:ext>
            </a:extLst>
          </p:cNvPr>
          <p:cNvSpPr txBox="1">
            <a:spLocks/>
          </p:cNvSpPr>
          <p:nvPr/>
        </p:nvSpPr>
        <p:spPr>
          <a:xfrm>
            <a:off x="1420009" y="1134024"/>
            <a:ext cx="4568470" cy="28730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216000">
              <a:lnSpc>
                <a:spcPct val="114000"/>
              </a:lnSpc>
              <a:buFont typeface="Arial" panose="020B0604020202020204" pitchFamily="34" charset="0"/>
              <a:buChar char="•"/>
            </a:pPr>
            <a:r>
              <a:rPr lang="en-GB" sz="1600">
                <a:solidFill>
                  <a:srgbClr val="002060"/>
                </a:solidFill>
              </a:rPr>
              <a:t>Go home/rest/eat​</a:t>
            </a:r>
          </a:p>
          <a:p>
            <a:pPr marL="216000" lvl="1" indent="-216000">
              <a:lnSpc>
                <a:spcPct val="114000"/>
              </a:lnSpc>
              <a:buFont typeface="Arial" panose="020B0604020202020204" pitchFamily="34" charset="0"/>
              <a:buChar char="•"/>
            </a:pPr>
            <a:r>
              <a:rPr lang="en-GB" sz="1600">
                <a:solidFill>
                  <a:srgbClr val="002060"/>
                </a:solidFill>
              </a:rPr>
              <a:t>Spend time together with your family​</a:t>
            </a:r>
          </a:p>
          <a:p>
            <a:pPr marL="216000" lvl="1" indent="-216000">
              <a:lnSpc>
                <a:spcPct val="114000"/>
              </a:lnSpc>
              <a:buFont typeface="Arial" panose="020B0604020202020204" pitchFamily="34" charset="0"/>
              <a:buChar char="•"/>
            </a:pPr>
            <a:r>
              <a:rPr lang="en-GB" sz="1600">
                <a:solidFill>
                  <a:srgbClr val="002060"/>
                </a:solidFill>
              </a:rPr>
              <a:t>Have a cuddle in the bed and/or some protected time together</a:t>
            </a:r>
          </a:p>
        </p:txBody>
      </p:sp>
      <p:sp>
        <p:nvSpPr>
          <p:cNvPr id="5" name="Content Placeholder 5">
            <a:extLst>
              <a:ext uri="{FF2B5EF4-FFF2-40B4-BE49-F238E27FC236}">
                <a16:creationId xmlns:a16="http://schemas.microsoft.com/office/drawing/2014/main" id="{54EED0F7-CE4D-81E3-1DBC-40949E2242EA}"/>
              </a:ext>
            </a:extLst>
          </p:cNvPr>
          <p:cNvSpPr txBox="1">
            <a:spLocks/>
          </p:cNvSpPr>
          <p:nvPr/>
        </p:nvSpPr>
        <p:spPr>
          <a:xfrm>
            <a:off x="1420007" y="3683622"/>
            <a:ext cx="4568471" cy="26450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216000">
              <a:lnSpc>
                <a:spcPct val="114000"/>
              </a:lnSpc>
              <a:buFont typeface="Arial" panose="020B0604020202020204" pitchFamily="34" charset="0"/>
              <a:buChar char="•"/>
            </a:pPr>
            <a:r>
              <a:rPr lang="en-GB" sz="1600">
                <a:solidFill>
                  <a:srgbClr val="002060"/>
                </a:solidFill>
              </a:rPr>
              <a:t>Gather items from home that are important to 'X' (e.g. their favourite photos/things you could use to help care for 'X' like nail polish/favourite aftershave/moisturiser/important books or poems)​</a:t>
            </a:r>
          </a:p>
          <a:p>
            <a:pPr marL="216000" lvl="1" indent="-216000">
              <a:lnSpc>
                <a:spcPct val="114000"/>
              </a:lnSpc>
              <a:buFont typeface="Arial" panose="020B0604020202020204" pitchFamily="34" charset="0"/>
              <a:buChar char="•"/>
            </a:pPr>
            <a:r>
              <a:rPr lang="en-GB" sz="1600">
                <a:solidFill>
                  <a:srgbClr val="002060"/>
                </a:solidFill>
              </a:rPr>
              <a:t>Gather keepsakes​</a:t>
            </a:r>
          </a:p>
          <a:p>
            <a:pPr marL="216000" lvl="1" indent="-216000">
              <a:lnSpc>
                <a:spcPct val="114000"/>
              </a:lnSpc>
              <a:buFont typeface="Arial" panose="020B0604020202020204" pitchFamily="34" charset="0"/>
              <a:buChar char="•"/>
            </a:pPr>
            <a:r>
              <a:rPr lang="en-GB" sz="1600">
                <a:solidFill>
                  <a:srgbClr val="002060"/>
                </a:solidFill>
              </a:rPr>
              <a:t>Consider if there is something important to the donor that needs to happen (pets/favourite music etc.)</a:t>
            </a:r>
          </a:p>
        </p:txBody>
      </p:sp>
      <p:sp>
        <p:nvSpPr>
          <p:cNvPr id="6" name="Content Placeholder 5">
            <a:extLst>
              <a:ext uri="{FF2B5EF4-FFF2-40B4-BE49-F238E27FC236}">
                <a16:creationId xmlns:a16="http://schemas.microsoft.com/office/drawing/2014/main" id="{E5FC2BFC-3F70-EA15-E4A9-D1579290C248}"/>
              </a:ext>
            </a:extLst>
          </p:cNvPr>
          <p:cNvSpPr txBox="1">
            <a:spLocks/>
          </p:cNvSpPr>
          <p:nvPr/>
        </p:nvSpPr>
        <p:spPr>
          <a:xfrm>
            <a:off x="7261412" y="1134025"/>
            <a:ext cx="4468973" cy="188766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216000">
              <a:lnSpc>
                <a:spcPct val="114000"/>
              </a:lnSpc>
              <a:buFont typeface="Arial" panose="020B0604020202020204" pitchFamily="34" charset="0"/>
              <a:buChar char="•"/>
            </a:pPr>
            <a:r>
              <a:rPr lang="en-GB" sz="1700">
                <a:solidFill>
                  <a:srgbClr val="002060"/>
                </a:solidFill>
              </a:rPr>
              <a:t>Time to think about who wants to be there​</a:t>
            </a:r>
          </a:p>
          <a:p>
            <a:pPr marL="216000" lvl="1" indent="-216000">
              <a:lnSpc>
                <a:spcPct val="114000"/>
              </a:lnSpc>
              <a:buFont typeface="Arial" panose="020B0604020202020204" pitchFamily="34" charset="0"/>
              <a:buChar char="•"/>
            </a:pPr>
            <a:r>
              <a:rPr lang="en-GB" sz="1700">
                <a:solidFill>
                  <a:srgbClr val="002060"/>
                </a:solidFill>
              </a:rPr>
              <a:t>You don't have to be there​</a:t>
            </a:r>
          </a:p>
        </p:txBody>
      </p:sp>
      <p:sp>
        <p:nvSpPr>
          <p:cNvPr id="7" name="Content Placeholder 5">
            <a:extLst>
              <a:ext uri="{FF2B5EF4-FFF2-40B4-BE49-F238E27FC236}">
                <a16:creationId xmlns:a16="http://schemas.microsoft.com/office/drawing/2014/main" id="{56C22900-3B4C-4850-0349-5E93FBCF6392}"/>
              </a:ext>
            </a:extLst>
          </p:cNvPr>
          <p:cNvSpPr txBox="1">
            <a:spLocks/>
          </p:cNvSpPr>
          <p:nvPr/>
        </p:nvSpPr>
        <p:spPr>
          <a:xfrm>
            <a:off x="7261412" y="3683622"/>
            <a:ext cx="4468974" cy="26450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216000">
              <a:lnSpc>
                <a:spcPct val="114000"/>
              </a:lnSpc>
              <a:buFont typeface="Arial" panose="020B0604020202020204" pitchFamily="34" charset="0"/>
              <a:buChar char="•"/>
            </a:pPr>
            <a:r>
              <a:rPr lang="en-GB" sz="1700">
                <a:solidFill>
                  <a:srgbClr val="002060"/>
                </a:solidFill>
              </a:rPr>
              <a:t>Signpost to bereavement resources​</a:t>
            </a:r>
          </a:p>
          <a:p>
            <a:pPr marL="216000" lvl="1" indent="-216000">
              <a:lnSpc>
                <a:spcPct val="114000"/>
              </a:lnSpc>
              <a:buFont typeface="Arial" panose="020B0604020202020204" pitchFamily="34" charset="0"/>
              <a:buChar char="•"/>
            </a:pPr>
            <a:r>
              <a:rPr lang="en-GB" sz="1700">
                <a:solidFill>
                  <a:srgbClr val="002060"/>
                </a:solidFill>
              </a:rPr>
              <a:t>Consider if there may be funds available for parking/transport/accommodation and any bespoke services the hospital has​</a:t>
            </a:r>
          </a:p>
        </p:txBody>
      </p:sp>
      <p:sp>
        <p:nvSpPr>
          <p:cNvPr id="8" name="Title 4">
            <a:extLst>
              <a:ext uri="{FF2B5EF4-FFF2-40B4-BE49-F238E27FC236}">
                <a16:creationId xmlns:a16="http://schemas.microsoft.com/office/drawing/2014/main" id="{3C5AA6CA-55EF-9604-4A55-0283BB6038FC}"/>
              </a:ext>
            </a:extLst>
          </p:cNvPr>
          <p:cNvSpPr txBox="1">
            <a:spLocks/>
          </p:cNvSpPr>
          <p:nvPr/>
        </p:nvSpPr>
        <p:spPr>
          <a:xfrm>
            <a:off x="1593419" y="560493"/>
            <a:ext cx="4253819"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Care for self and family</a:t>
            </a:r>
          </a:p>
        </p:txBody>
      </p:sp>
      <p:sp>
        <p:nvSpPr>
          <p:cNvPr id="9" name="Title 4">
            <a:extLst>
              <a:ext uri="{FF2B5EF4-FFF2-40B4-BE49-F238E27FC236}">
                <a16:creationId xmlns:a16="http://schemas.microsoft.com/office/drawing/2014/main" id="{3D1D5D54-F7BD-FA18-DBC0-4FC688A05585}"/>
              </a:ext>
            </a:extLst>
          </p:cNvPr>
          <p:cNvSpPr txBox="1">
            <a:spLocks/>
          </p:cNvSpPr>
          <p:nvPr/>
        </p:nvSpPr>
        <p:spPr>
          <a:xfrm>
            <a:off x="1593419" y="3026076"/>
            <a:ext cx="420854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Prepare for loved one</a:t>
            </a:r>
          </a:p>
        </p:txBody>
      </p:sp>
      <p:pic>
        <p:nvPicPr>
          <p:cNvPr id="10" name="Graphic 9" descr="Polaroid Pictures with solid fill">
            <a:extLst>
              <a:ext uri="{FF2B5EF4-FFF2-40B4-BE49-F238E27FC236}">
                <a16:creationId xmlns:a16="http://schemas.microsoft.com/office/drawing/2014/main" id="{CF9A7C28-46DB-901D-A427-F01A6BE8E7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929" y="2777087"/>
            <a:ext cx="958395" cy="958395"/>
          </a:xfrm>
          <a:prstGeom prst="rect">
            <a:avLst/>
          </a:prstGeom>
        </p:spPr>
      </p:pic>
      <p:sp>
        <p:nvSpPr>
          <p:cNvPr id="11" name="Title 4">
            <a:extLst>
              <a:ext uri="{FF2B5EF4-FFF2-40B4-BE49-F238E27FC236}">
                <a16:creationId xmlns:a16="http://schemas.microsoft.com/office/drawing/2014/main" id="{1B67E749-0C52-AEF0-6A47-0711A1970822}"/>
              </a:ext>
            </a:extLst>
          </p:cNvPr>
          <p:cNvSpPr txBox="1">
            <a:spLocks/>
          </p:cNvSpPr>
          <p:nvPr/>
        </p:nvSpPr>
        <p:spPr>
          <a:xfrm>
            <a:off x="7476565" y="560493"/>
            <a:ext cx="4253819"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Prepare for tomorrow</a:t>
            </a:r>
          </a:p>
        </p:txBody>
      </p:sp>
      <p:sp>
        <p:nvSpPr>
          <p:cNvPr id="12" name="Title 4">
            <a:extLst>
              <a:ext uri="{FF2B5EF4-FFF2-40B4-BE49-F238E27FC236}">
                <a16:creationId xmlns:a16="http://schemas.microsoft.com/office/drawing/2014/main" id="{17897C49-E6EA-111F-16EE-A41B95DE942E}"/>
              </a:ext>
            </a:extLst>
          </p:cNvPr>
          <p:cNvSpPr txBox="1">
            <a:spLocks/>
          </p:cNvSpPr>
          <p:nvPr/>
        </p:nvSpPr>
        <p:spPr>
          <a:xfrm>
            <a:off x="7476565" y="3026077"/>
            <a:ext cx="4253819"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b="1"/>
              <a:t>Support at the hospital</a:t>
            </a:r>
          </a:p>
        </p:txBody>
      </p:sp>
      <p:pic>
        <p:nvPicPr>
          <p:cNvPr id="13" name="Graphic 12" descr="Care with solid fill">
            <a:extLst>
              <a:ext uri="{FF2B5EF4-FFF2-40B4-BE49-F238E27FC236}">
                <a16:creationId xmlns:a16="http://schemas.microsoft.com/office/drawing/2014/main" id="{A0BABFC0-EBA0-C12B-062C-552BABAE8C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928" y="362671"/>
            <a:ext cx="910491" cy="862147"/>
          </a:xfrm>
          <a:prstGeom prst="rect">
            <a:avLst/>
          </a:prstGeom>
        </p:spPr>
      </p:pic>
      <p:pic>
        <p:nvPicPr>
          <p:cNvPr id="14" name="Graphic 13">
            <a:extLst>
              <a:ext uri="{FF2B5EF4-FFF2-40B4-BE49-F238E27FC236}">
                <a16:creationId xmlns:a16="http://schemas.microsoft.com/office/drawing/2014/main" id="{70842840-6F06-1803-15F7-399047792E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12449" y="2877697"/>
            <a:ext cx="757172" cy="757174"/>
          </a:xfrm>
          <a:prstGeom prst="rect">
            <a:avLst/>
          </a:prstGeom>
        </p:spPr>
      </p:pic>
      <p:pic>
        <p:nvPicPr>
          <p:cNvPr id="3" name="Graphic 2">
            <a:extLst>
              <a:ext uri="{FF2B5EF4-FFF2-40B4-BE49-F238E27FC236}">
                <a16:creationId xmlns:a16="http://schemas.microsoft.com/office/drawing/2014/main" id="{6CD93D61-F6A2-D7B9-1CC2-C3BC7EFF055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35789" y="318317"/>
            <a:ext cx="910491" cy="910491"/>
          </a:xfrm>
          <a:prstGeom prst="rect">
            <a:avLst/>
          </a:prstGeom>
        </p:spPr>
      </p:pic>
    </p:spTree>
    <p:extLst>
      <p:ext uri="{BB962C8B-B14F-4D97-AF65-F5344CB8AC3E}">
        <p14:creationId xmlns:p14="http://schemas.microsoft.com/office/powerpoint/2010/main" val="2823985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West </a:t>
            </a:r>
          </a:p>
        </p:txBody>
      </p:sp>
      <p:pic>
        <p:nvPicPr>
          <p:cNvPr id="12" name="Picture 11">
            <a:extLst>
              <a:ext uri="{FF2B5EF4-FFF2-40B4-BE49-F238E27FC236}">
                <a16:creationId xmlns:a16="http://schemas.microsoft.com/office/drawing/2014/main" id="{B2BC05F6-6144-00A7-3D25-DBD1B1CE48D7}"/>
              </a:ext>
            </a:extLst>
          </p:cNvPr>
          <p:cNvPicPr>
            <a:picLocks noChangeAspect="1"/>
          </p:cNvPicPr>
          <p:nvPr/>
        </p:nvPicPr>
        <p:blipFill>
          <a:blip r:embed="rId2"/>
          <a:stretch>
            <a:fillRect/>
          </a:stretch>
        </p:blipFill>
        <p:spPr>
          <a:xfrm>
            <a:off x="6096000" y="2582129"/>
            <a:ext cx="5591175" cy="1181100"/>
          </a:xfrm>
          <a:prstGeom prst="rect">
            <a:avLst/>
          </a:prstGeom>
          <a:ln>
            <a:solidFill>
              <a:schemeClr val="tx1"/>
            </a:solidFill>
          </a:ln>
        </p:spPr>
      </p:pic>
      <p:pic>
        <p:nvPicPr>
          <p:cNvPr id="14" name="Picture 13">
            <a:extLst>
              <a:ext uri="{FF2B5EF4-FFF2-40B4-BE49-F238E27FC236}">
                <a16:creationId xmlns:a16="http://schemas.microsoft.com/office/drawing/2014/main" id="{35CC2BD7-FA44-681A-6232-78CAF01D402F}"/>
              </a:ext>
            </a:extLst>
          </p:cNvPr>
          <p:cNvPicPr>
            <a:picLocks noChangeAspect="1"/>
          </p:cNvPicPr>
          <p:nvPr/>
        </p:nvPicPr>
        <p:blipFill>
          <a:blip r:embed="rId3"/>
          <a:stretch>
            <a:fillRect/>
          </a:stretch>
        </p:blipFill>
        <p:spPr>
          <a:xfrm>
            <a:off x="477492" y="2582129"/>
            <a:ext cx="5524500" cy="1171575"/>
          </a:xfrm>
          <a:prstGeom prst="rect">
            <a:avLst/>
          </a:prstGeom>
          <a:ln>
            <a:solidFill>
              <a:schemeClr val="tx1"/>
            </a:solidFill>
          </a:ln>
        </p:spPr>
      </p:pic>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pic>
        <p:nvPicPr>
          <p:cNvPr id="20" name="Picture 19">
            <a:extLst>
              <a:ext uri="{FF2B5EF4-FFF2-40B4-BE49-F238E27FC236}">
                <a16:creationId xmlns:a16="http://schemas.microsoft.com/office/drawing/2014/main" id="{1726A5EE-F9BC-41C9-6972-6204CF362FA4}"/>
              </a:ext>
            </a:extLst>
          </p:cNvPr>
          <p:cNvPicPr>
            <a:picLocks noChangeAspect="1"/>
          </p:cNvPicPr>
          <p:nvPr/>
        </p:nvPicPr>
        <p:blipFill>
          <a:blip r:embed="rId4"/>
          <a:stretch>
            <a:fillRect/>
          </a:stretch>
        </p:blipFill>
        <p:spPr>
          <a:xfrm>
            <a:off x="477492" y="4491978"/>
            <a:ext cx="5534025" cy="1181100"/>
          </a:xfrm>
          <a:prstGeom prst="rect">
            <a:avLst/>
          </a:prstGeom>
          <a:ln>
            <a:solidFill>
              <a:schemeClr val="tx1"/>
            </a:solidFill>
          </a:ln>
        </p:spPr>
      </p:pic>
      <p:pic>
        <p:nvPicPr>
          <p:cNvPr id="22" name="Picture 21">
            <a:extLst>
              <a:ext uri="{FF2B5EF4-FFF2-40B4-BE49-F238E27FC236}">
                <a16:creationId xmlns:a16="http://schemas.microsoft.com/office/drawing/2014/main" id="{081AD11E-4C06-155A-F399-BFECF30EB98C}"/>
              </a:ext>
            </a:extLst>
          </p:cNvPr>
          <p:cNvPicPr>
            <a:picLocks noChangeAspect="1"/>
          </p:cNvPicPr>
          <p:nvPr/>
        </p:nvPicPr>
        <p:blipFill>
          <a:blip r:embed="rId5"/>
          <a:stretch>
            <a:fillRect/>
          </a:stretch>
        </p:blipFill>
        <p:spPr>
          <a:xfrm>
            <a:off x="6096000" y="4491978"/>
            <a:ext cx="5572125" cy="1171575"/>
          </a:xfrm>
          <a:prstGeom prst="rect">
            <a:avLst/>
          </a:prstGeom>
          <a:ln>
            <a:solidFill>
              <a:schemeClr val="tx1"/>
            </a:solidFill>
          </a:ln>
        </p:spPr>
      </p:pic>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spTree>
    <p:extLst>
      <p:ext uri="{BB962C8B-B14F-4D97-AF65-F5344CB8AC3E}">
        <p14:creationId xmlns:p14="http://schemas.microsoft.com/office/powerpoint/2010/main" val="1927121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pic>
        <p:nvPicPr>
          <p:cNvPr id="3" name="Picture 2">
            <a:extLst>
              <a:ext uri="{FF2B5EF4-FFF2-40B4-BE49-F238E27FC236}">
                <a16:creationId xmlns:a16="http://schemas.microsoft.com/office/drawing/2014/main" id="{DF2524CC-C610-C1E0-F1C4-46F96C4CC742}"/>
              </a:ext>
            </a:extLst>
          </p:cNvPr>
          <p:cNvPicPr>
            <a:picLocks noChangeAspect="1"/>
          </p:cNvPicPr>
          <p:nvPr/>
        </p:nvPicPr>
        <p:blipFill>
          <a:blip r:embed="rId2"/>
          <a:stretch>
            <a:fillRect/>
          </a:stretch>
        </p:blipFill>
        <p:spPr>
          <a:xfrm>
            <a:off x="504825" y="2584336"/>
            <a:ext cx="5505450" cy="1162050"/>
          </a:xfrm>
          <a:prstGeom prst="rect">
            <a:avLst/>
          </a:prstGeom>
          <a:ln>
            <a:solidFill>
              <a:schemeClr val="tx1"/>
            </a:solidFill>
          </a:ln>
        </p:spPr>
      </p:pic>
      <p:pic>
        <p:nvPicPr>
          <p:cNvPr id="6" name="Picture 5">
            <a:extLst>
              <a:ext uri="{FF2B5EF4-FFF2-40B4-BE49-F238E27FC236}">
                <a16:creationId xmlns:a16="http://schemas.microsoft.com/office/drawing/2014/main" id="{8AAA5A21-839E-B639-C831-B6F372D8175D}"/>
              </a:ext>
            </a:extLst>
          </p:cNvPr>
          <p:cNvPicPr>
            <a:picLocks noChangeAspect="1"/>
          </p:cNvPicPr>
          <p:nvPr/>
        </p:nvPicPr>
        <p:blipFill>
          <a:blip r:embed="rId3"/>
          <a:stretch>
            <a:fillRect/>
          </a:stretch>
        </p:blipFill>
        <p:spPr>
          <a:xfrm>
            <a:off x="6095999" y="2582754"/>
            <a:ext cx="5572125" cy="1162050"/>
          </a:xfrm>
          <a:prstGeom prst="rect">
            <a:avLst/>
          </a:prstGeom>
          <a:ln>
            <a:solidFill>
              <a:schemeClr val="tx1"/>
            </a:solidFill>
          </a:ln>
        </p:spPr>
      </p:pic>
      <p:pic>
        <p:nvPicPr>
          <p:cNvPr id="8" name="Picture 7">
            <a:extLst>
              <a:ext uri="{FF2B5EF4-FFF2-40B4-BE49-F238E27FC236}">
                <a16:creationId xmlns:a16="http://schemas.microsoft.com/office/drawing/2014/main" id="{889F555D-4849-503F-28BB-BEA9A126B4CA}"/>
              </a:ext>
            </a:extLst>
          </p:cNvPr>
          <p:cNvPicPr>
            <a:picLocks noChangeAspect="1"/>
          </p:cNvPicPr>
          <p:nvPr/>
        </p:nvPicPr>
        <p:blipFill>
          <a:blip r:embed="rId4"/>
          <a:stretch>
            <a:fillRect/>
          </a:stretch>
        </p:blipFill>
        <p:spPr>
          <a:xfrm>
            <a:off x="490537" y="4501503"/>
            <a:ext cx="5534025" cy="1162050"/>
          </a:xfrm>
          <a:prstGeom prst="rect">
            <a:avLst/>
          </a:prstGeom>
          <a:ln>
            <a:solidFill>
              <a:schemeClr val="tx1"/>
            </a:solidFill>
          </a:ln>
        </p:spPr>
      </p:pic>
      <p:pic>
        <p:nvPicPr>
          <p:cNvPr id="10" name="Picture 9">
            <a:extLst>
              <a:ext uri="{FF2B5EF4-FFF2-40B4-BE49-F238E27FC236}">
                <a16:creationId xmlns:a16="http://schemas.microsoft.com/office/drawing/2014/main" id="{6C87A79A-D79A-AC8B-EF3C-2D08DC010763}"/>
              </a:ext>
            </a:extLst>
          </p:cNvPr>
          <p:cNvPicPr>
            <a:picLocks noChangeAspect="1"/>
          </p:cNvPicPr>
          <p:nvPr/>
        </p:nvPicPr>
        <p:blipFill>
          <a:blip r:embed="rId5"/>
          <a:stretch>
            <a:fillRect/>
          </a:stretch>
        </p:blipFill>
        <p:spPr>
          <a:xfrm>
            <a:off x="6129338" y="4490214"/>
            <a:ext cx="5572125" cy="1171575"/>
          </a:xfrm>
          <a:prstGeom prst="rect">
            <a:avLst/>
          </a:prstGeom>
          <a:ln>
            <a:solidFill>
              <a:schemeClr val="tx1"/>
            </a:solidFill>
          </a:ln>
        </p:spPr>
      </p:pic>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West </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spTree>
    <p:extLst>
      <p:ext uri="{BB962C8B-B14F-4D97-AF65-F5344CB8AC3E}">
        <p14:creationId xmlns:p14="http://schemas.microsoft.com/office/powerpoint/2010/main" val="1980630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Northern team </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2916F168-E9F6-8BA8-F531-0725BF726CAA}"/>
              </a:ext>
            </a:extLst>
          </p:cNvPr>
          <p:cNvPicPr>
            <a:picLocks noChangeAspect="1"/>
          </p:cNvPicPr>
          <p:nvPr/>
        </p:nvPicPr>
        <p:blipFill>
          <a:blip r:embed="rId2"/>
          <a:stretch>
            <a:fillRect/>
          </a:stretch>
        </p:blipFill>
        <p:spPr>
          <a:xfrm>
            <a:off x="383485" y="2626280"/>
            <a:ext cx="5599458" cy="1181100"/>
          </a:xfrm>
          <a:prstGeom prst="rect">
            <a:avLst/>
          </a:prstGeom>
        </p:spPr>
      </p:pic>
      <p:pic>
        <p:nvPicPr>
          <p:cNvPr id="6" name="Picture 5">
            <a:extLst>
              <a:ext uri="{FF2B5EF4-FFF2-40B4-BE49-F238E27FC236}">
                <a16:creationId xmlns:a16="http://schemas.microsoft.com/office/drawing/2014/main" id="{5EE3EA2D-1BBB-75FD-E069-31DBEC5792BB}"/>
              </a:ext>
            </a:extLst>
          </p:cNvPr>
          <p:cNvPicPr>
            <a:picLocks noChangeAspect="1"/>
          </p:cNvPicPr>
          <p:nvPr/>
        </p:nvPicPr>
        <p:blipFill>
          <a:blip r:embed="rId3"/>
          <a:stretch>
            <a:fillRect/>
          </a:stretch>
        </p:blipFill>
        <p:spPr>
          <a:xfrm>
            <a:off x="6209060" y="2577019"/>
            <a:ext cx="5459066" cy="1230361"/>
          </a:xfrm>
          <a:prstGeom prst="rect">
            <a:avLst/>
          </a:prstGeom>
        </p:spPr>
      </p:pic>
      <p:pic>
        <p:nvPicPr>
          <p:cNvPr id="8" name="Picture 7">
            <a:extLst>
              <a:ext uri="{FF2B5EF4-FFF2-40B4-BE49-F238E27FC236}">
                <a16:creationId xmlns:a16="http://schemas.microsoft.com/office/drawing/2014/main" id="{98AFDBFF-1001-271F-D677-222E7A0AECE7}"/>
              </a:ext>
            </a:extLst>
          </p:cNvPr>
          <p:cNvPicPr>
            <a:picLocks noChangeAspect="1"/>
          </p:cNvPicPr>
          <p:nvPr/>
        </p:nvPicPr>
        <p:blipFill>
          <a:blip r:embed="rId4"/>
          <a:stretch>
            <a:fillRect/>
          </a:stretch>
        </p:blipFill>
        <p:spPr>
          <a:xfrm>
            <a:off x="383484" y="4491978"/>
            <a:ext cx="5599458" cy="1216580"/>
          </a:xfrm>
          <a:prstGeom prst="rect">
            <a:avLst/>
          </a:prstGeom>
        </p:spPr>
      </p:pic>
      <p:pic>
        <p:nvPicPr>
          <p:cNvPr id="10" name="Picture 9">
            <a:extLst>
              <a:ext uri="{FF2B5EF4-FFF2-40B4-BE49-F238E27FC236}">
                <a16:creationId xmlns:a16="http://schemas.microsoft.com/office/drawing/2014/main" id="{876D7283-B8C7-4757-D413-2838FF0BED80}"/>
              </a:ext>
            </a:extLst>
          </p:cNvPr>
          <p:cNvPicPr>
            <a:picLocks noChangeAspect="1"/>
          </p:cNvPicPr>
          <p:nvPr/>
        </p:nvPicPr>
        <p:blipFill>
          <a:blip r:embed="rId5"/>
          <a:stretch>
            <a:fillRect/>
          </a:stretch>
        </p:blipFill>
        <p:spPr>
          <a:xfrm>
            <a:off x="6209061" y="4491979"/>
            <a:ext cx="5459066" cy="1216580"/>
          </a:xfrm>
          <a:prstGeom prst="rect">
            <a:avLst/>
          </a:prstGeom>
        </p:spPr>
      </p:pic>
    </p:spTree>
    <p:extLst>
      <p:ext uri="{BB962C8B-B14F-4D97-AF65-F5344CB8AC3E}">
        <p14:creationId xmlns:p14="http://schemas.microsoft.com/office/powerpoint/2010/main" val="3518071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Northern team </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5" name="Picture 4">
            <a:extLst>
              <a:ext uri="{FF2B5EF4-FFF2-40B4-BE49-F238E27FC236}">
                <a16:creationId xmlns:a16="http://schemas.microsoft.com/office/drawing/2014/main" id="{E0624B1E-3179-180A-ADE4-60478F08A954}"/>
              </a:ext>
            </a:extLst>
          </p:cNvPr>
          <p:cNvPicPr>
            <a:picLocks noChangeAspect="1"/>
          </p:cNvPicPr>
          <p:nvPr/>
        </p:nvPicPr>
        <p:blipFill>
          <a:blip r:embed="rId2"/>
          <a:stretch>
            <a:fillRect/>
          </a:stretch>
        </p:blipFill>
        <p:spPr>
          <a:xfrm>
            <a:off x="465940" y="2668930"/>
            <a:ext cx="5558622" cy="1171576"/>
          </a:xfrm>
          <a:prstGeom prst="rect">
            <a:avLst/>
          </a:prstGeom>
        </p:spPr>
      </p:pic>
      <p:pic>
        <p:nvPicPr>
          <p:cNvPr id="9" name="Picture 8">
            <a:extLst>
              <a:ext uri="{FF2B5EF4-FFF2-40B4-BE49-F238E27FC236}">
                <a16:creationId xmlns:a16="http://schemas.microsoft.com/office/drawing/2014/main" id="{FC0090DE-D361-DE3A-A18D-8A69D59C7155}"/>
              </a:ext>
            </a:extLst>
          </p:cNvPr>
          <p:cNvPicPr>
            <a:picLocks noChangeAspect="1"/>
          </p:cNvPicPr>
          <p:nvPr/>
        </p:nvPicPr>
        <p:blipFill>
          <a:blip r:embed="rId3"/>
          <a:stretch>
            <a:fillRect/>
          </a:stretch>
        </p:blipFill>
        <p:spPr>
          <a:xfrm>
            <a:off x="6096000" y="2682258"/>
            <a:ext cx="5605463" cy="1171575"/>
          </a:xfrm>
          <a:prstGeom prst="rect">
            <a:avLst/>
          </a:prstGeom>
        </p:spPr>
      </p:pic>
    </p:spTree>
    <p:extLst>
      <p:ext uri="{BB962C8B-B14F-4D97-AF65-F5344CB8AC3E}">
        <p14:creationId xmlns:p14="http://schemas.microsoft.com/office/powerpoint/2010/main" val="3978057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Eastern</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4" name="Picture 3">
            <a:extLst>
              <a:ext uri="{FF2B5EF4-FFF2-40B4-BE49-F238E27FC236}">
                <a16:creationId xmlns:a16="http://schemas.microsoft.com/office/drawing/2014/main" id="{FF9CF737-43EB-4D25-C2E0-BBE4587FE925}"/>
              </a:ext>
            </a:extLst>
          </p:cNvPr>
          <p:cNvPicPr>
            <a:picLocks noChangeAspect="1"/>
          </p:cNvPicPr>
          <p:nvPr/>
        </p:nvPicPr>
        <p:blipFill>
          <a:blip r:embed="rId2"/>
          <a:stretch>
            <a:fillRect/>
          </a:stretch>
        </p:blipFill>
        <p:spPr>
          <a:xfrm>
            <a:off x="383484" y="2577019"/>
            <a:ext cx="5599457" cy="1230361"/>
          </a:xfrm>
          <a:prstGeom prst="rect">
            <a:avLst/>
          </a:prstGeom>
        </p:spPr>
      </p:pic>
      <p:pic>
        <p:nvPicPr>
          <p:cNvPr id="9" name="Picture 8">
            <a:extLst>
              <a:ext uri="{FF2B5EF4-FFF2-40B4-BE49-F238E27FC236}">
                <a16:creationId xmlns:a16="http://schemas.microsoft.com/office/drawing/2014/main" id="{F02E8F43-E4DC-5633-9959-40DB2AA3B4E9}"/>
              </a:ext>
            </a:extLst>
          </p:cNvPr>
          <p:cNvPicPr>
            <a:picLocks noChangeAspect="1"/>
          </p:cNvPicPr>
          <p:nvPr/>
        </p:nvPicPr>
        <p:blipFill>
          <a:blip r:embed="rId3"/>
          <a:stretch>
            <a:fillRect/>
          </a:stretch>
        </p:blipFill>
        <p:spPr>
          <a:xfrm>
            <a:off x="6209061" y="2577019"/>
            <a:ext cx="5459066" cy="1230361"/>
          </a:xfrm>
          <a:prstGeom prst="rect">
            <a:avLst/>
          </a:prstGeom>
        </p:spPr>
      </p:pic>
      <p:pic>
        <p:nvPicPr>
          <p:cNvPr id="12" name="Picture 11">
            <a:extLst>
              <a:ext uri="{FF2B5EF4-FFF2-40B4-BE49-F238E27FC236}">
                <a16:creationId xmlns:a16="http://schemas.microsoft.com/office/drawing/2014/main" id="{19C61512-661C-6BEC-D1CD-1810767A1A56}"/>
              </a:ext>
            </a:extLst>
          </p:cNvPr>
          <p:cNvPicPr>
            <a:picLocks noChangeAspect="1"/>
          </p:cNvPicPr>
          <p:nvPr/>
        </p:nvPicPr>
        <p:blipFill>
          <a:blip r:embed="rId4"/>
          <a:stretch>
            <a:fillRect/>
          </a:stretch>
        </p:blipFill>
        <p:spPr>
          <a:xfrm>
            <a:off x="383484" y="4491979"/>
            <a:ext cx="5599456" cy="1216580"/>
          </a:xfrm>
          <a:prstGeom prst="rect">
            <a:avLst/>
          </a:prstGeom>
        </p:spPr>
      </p:pic>
      <p:pic>
        <p:nvPicPr>
          <p:cNvPr id="14" name="Picture 13">
            <a:extLst>
              <a:ext uri="{FF2B5EF4-FFF2-40B4-BE49-F238E27FC236}">
                <a16:creationId xmlns:a16="http://schemas.microsoft.com/office/drawing/2014/main" id="{95F576AA-93D2-231B-885D-09648630C6DB}"/>
              </a:ext>
            </a:extLst>
          </p:cNvPr>
          <p:cNvPicPr>
            <a:picLocks noChangeAspect="1"/>
          </p:cNvPicPr>
          <p:nvPr/>
        </p:nvPicPr>
        <p:blipFill>
          <a:blip r:embed="rId5"/>
          <a:stretch>
            <a:fillRect/>
          </a:stretch>
        </p:blipFill>
        <p:spPr>
          <a:xfrm>
            <a:off x="6209062" y="4491978"/>
            <a:ext cx="5459066" cy="1216580"/>
          </a:xfrm>
          <a:prstGeom prst="rect">
            <a:avLst/>
          </a:prstGeom>
        </p:spPr>
      </p:pic>
    </p:spTree>
    <p:extLst>
      <p:ext uri="{BB962C8B-B14F-4D97-AF65-F5344CB8AC3E}">
        <p14:creationId xmlns:p14="http://schemas.microsoft.com/office/powerpoint/2010/main" val="2101166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Eastern</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7" name="Picture 6">
            <a:extLst>
              <a:ext uri="{FF2B5EF4-FFF2-40B4-BE49-F238E27FC236}">
                <a16:creationId xmlns:a16="http://schemas.microsoft.com/office/drawing/2014/main" id="{96601E70-D183-C702-1AD6-1ACA1AF27A38}"/>
              </a:ext>
            </a:extLst>
          </p:cNvPr>
          <p:cNvPicPr>
            <a:picLocks noChangeAspect="1"/>
          </p:cNvPicPr>
          <p:nvPr/>
        </p:nvPicPr>
        <p:blipFill>
          <a:blip r:embed="rId2"/>
          <a:stretch>
            <a:fillRect/>
          </a:stretch>
        </p:blipFill>
        <p:spPr>
          <a:xfrm>
            <a:off x="383484" y="2667000"/>
            <a:ext cx="5558622" cy="1171575"/>
          </a:xfrm>
          <a:prstGeom prst="rect">
            <a:avLst/>
          </a:prstGeom>
        </p:spPr>
      </p:pic>
      <p:pic>
        <p:nvPicPr>
          <p:cNvPr id="10" name="Picture 9">
            <a:extLst>
              <a:ext uri="{FF2B5EF4-FFF2-40B4-BE49-F238E27FC236}">
                <a16:creationId xmlns:a16="http://schemas.microsoft.com/office/drawing/2014/main" id="{AE2767ED-8D76-2453-8076-927A838A00A2}"/>
              </a:ext>
            </a:extLst>
          </p:cNvPr>
          <p:cNvPicPr>
            <a:picLocks noChangeAspect="1"/>
          </p:cNvPicPr>
          <p:nvPr/>
        </p:nvPicPr>
        <p:blipFill>
          <a:blip r:embed="rId3"/>
          <a:stretch>
            <a:fillRect/>
          </a:stretch>
        </p:blipFill>
        <p:spPr>
          <a:xfrm>
            <a:off x="6249897" y="2662238"/>
            <a:ext cx="5558620" cy="1171576"/>
          </a:xfrm>
          <a:prstGeom prst="rect">
            <a:avLst/>
          </a:prstGeom>
        </p:spPr>
      </p:pic>
      <p:pic>
        <p:nvPicPr>
          <p:cNvPr id="12" name="Picture 11">
            <a:extLst>
              <a:ext uri="{FF2B5EF4-FFF2-40B4-BE49-F238E27FC236}">
                <a16:creationId xmlns:a16="http://schemas.microsoft.com/office/drawing/2014/main" id="{CF25DEB4-20F2-B9A9-FA2B-75D542E8D1B7}"/>
              </a:ext>
            </a:extLst>
          </p:cNvPr>
          <p:cNvPicPr>
            <a:picLocks noChangeAspect="1"/>
          </p:cNvPicPr>
          <p:nvPr/>
        </p:nvPicPr>
        <p:blipFill>
          <a:blip r:embed="rId4"/>
          <a:stretch>
            <a:fillRect/>
          </a:stretch>
        </p:blipFill>
        <p:spPr>
          <a:xfrm>
            <a:off x="383484" y="4648200"/>
            <a:ext cx="5558622" cy="1171575"/>
          </a:xfrm>
          <a:prstGeom prst="rect">
            <a:avLst/>
          </a:prstGeom>
        </p:spPr>
      </p:pic>
      <p:pic>
        <p:nvPicPr>
          <p:cNvPr id="14" name="Picture 13">
            <a:extLst>
              <a:ext uri="{FF2B5EF4-FFF2-40B4-BE49-F238E27FC236}">
                <a16:creationId xmlns:a16="http://schemas.microsoft.com/office/drawing/2014/main" id="{D39FBFF7-AEF3-A065-CC9C-79E420F5A670}"/>
              </a:ext>
            </a:extLst>
          </p:cNvPr>
          <p:cNvPicPr>
            <a:picLocks noChangeAspect="1"/>
          </p:cNvPicPr>
          <p:nvPr/>
        </p:nvPicPr>
        <p:blipFill>
          <a:blip r:embed="rId5"/>
          <a:stretch>
            <a:fillRect/>
          </a:stretch>
        </p:blipFill>
        <p:spPr>
          <a:xfrm>
            <a:off x="6249896" y="4648200"/>
            <a:ext cx="5558620" cy="1171575"/>
          </a:xfrm>
          <a:prstGeom prst="rect">
            <a:avLst/>
          </a:prstGeom>
        </p:spPr>
      </p:pic>
    </p:spTree>
    <p:extLst>
      <p:ext uri="{BB962C8B-B14F-4D97-AF65-F5344CB8AC3E}">
        <p14:creationId xmlns:p14="http://schemas.microsoft.com/office/powerpoint/2010/main" val="1497089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London</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81E3CD53-52F8-786F-4252-74DECE5C0E27}"/>
              </a:ext>
            </a:extLst>
          </p:cNvPr>
          <p:cNvPicPr>
            <a:picLocks noChangeAspect="1"/>
          </p:cNvPicPr>
          <p:nvPr/>
        </p:nvPicPr>
        <p:blipFill>
          <a:blip r:embed="rId2"/>
          <a:stretch>
            <a:fillRect/>
          </a:stretch>
        </p:blipFill>
        <p:spPr>
          <a:xfrm>
            <a:off x="383485" y="2577019"/>
            <a:ext cx="5599456" cy="1230361"/>
          </a:xfrm>
          <a:prstGeom prst="rect">
            <a:avLst/>
          </a:prstGeom>
        </p:spPr>
      </p:pic>
      <p:pic>
        <p:nvPicPr>
          <p:cNvPr id="7" name="Picture 6">
            <a:extLst>
              <a:ext uri="{FF2B5EF4-FFF2-40B4-BE49-F238E27FC236}">
                <a16:creationId xmlns:a16="http://schemas.microsoft.com/office/drawing/2014/main" id="{47B4E542-8C54-EB05-3BC3-5DEF66765070}"/>
              </a:ext>
            </a:extLst>
          </p:cNvPr>
          <p:cNvPicPr>
            <a:picLocks noChangeAspect="1"/>
          </p:cNvPicPr>
          <p:nvPr/>
        </p:nvPicPr>
        <p:blipFill>
          <a:blip r:embed="rId3"/>
          <a:stretch>
            <a:fillRect/>
          </a:stretch>
        </p:blipFill>
        <p:spPr>
          <a:xfrm>
            <a:off x="6209062" y="2577019"/>
            <a:ext cx="5459066" cy="1230361"/>
          </a:xfrm>
          <a:prstGeom prst="rect">
            <a:avLst/>
          </a:prstGeom>
        </p:spPr>
      </p:pic>
      <p:pic>
        <p:nvPicPr>
          <p:cNvPr id="10" name="Picture 9">
            <a:extLst>
              <a:ext uri="{FF2B5EF4-FFF2-40B4-BE49-F238E27FC236}">
                <a16:creationId xmlns:a16="http://schemas.microsoft.com/office/drawing/2014/main" id="{B1E03608-5334-5DF5-9875-E25117B7163F}"/>
              </a:ext>
            </a:extLst>
          </p:cNvPr>
          <p:cNvPicPr>
            <a:picLocks noChangeAspect="1"/>
          </p:cNvPicPr>
          <p:nvPr/>
        </p:nvPicPr>
        <p:blipFill>
          <a:blip r:embed="rId4"/>
          <a:stretch>
            <a:fillRect/>
          </a:stretch>
        </p:blipFill>
        <p:spPr>
          <a:xfrm>
            <a:off x="383484" y="4498317"/>
            <a:ext cx="5599455" cy="1210242"/>
          </a:xfrm>
          <a:prstGeom prst="rect">
            <a:avLst/>
          </a:prstGeom>
        </p:spPr>
      </p:pic>
      <p:pic>
        <p:nvPicPr>
          <p:cNvPr id="13" name="Picture 12">
            <a:extLst>
              <a:ext uri="{FF2B5EF4-FFF2-40B4-BE49-F238E27FC236}">
                <a16:creationId xmlns:a16="http://schemas.microsoft.com/office/drawing/2014/main" id="{0D6D83E0-D131-DD9E-C834-4C78C4A80C49}"/>
              </a:ext>
            </a:extLst>
          </p:cNvPr>
          <p:cNvPicPr>
            <a:picLocks noChangeAspect="1"/>
          </p:cNvPicPr>
          <p:nvPr/>
        </p:nvPicPr>
        <p:blipFill>
          <a:blip r:embed="rId5"/>
          <a:stretch>
            <a:fillRect/>
          </a:stretch>
        </p:blipFill>
        <p:spPr>
          <a:xfrm>
            <a:off x="6209063" y="4491978"/>
            <a:ext cx="5459066" cy="1210242"/>
          </a:xfrm>
          <a:prstGeom prst="rect">
            <a:avLst/>
          </a:prstGeom>
        </p:spPr>
      </p:pic>
    </p:spTree>
    <p:extLst>
      <p:ext uri="{BB962C8B-B14F-4D97-AF65-F5344CB8AC3E}">
        <p14:creationId xmlns:p14="http://schemas.microsoft.com/office/powerpoint/2010/main" val="2544634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London </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06C8B63C-A65A-378B-B664-4DB20E0781D8}"/>
              </a:ext>
            </a:extLst>
          </p:cNvPr>
          <p:cNvPicPr>
            <a:picLocks noChangeAspect="1"/>
          </p:cNvPicPr>
          <p:nvPr/>
        </p:nvPicPr>
        <p:blipFill>
          <a:blip r:embed="rId2"/>
          <a:stretch>
            <a:fillRect/>
          </a:stretch>
        </p:blipFill>
        <p:spPr>
          <a:xfrm>
            <a:off x="383484" y="4635609"/>
            <a:ext cx="5668617" cy="1184166"/>
          </a:xfrm>
          <a:prstGeom prst="rect">
            <a:avLst/>
          </a:prstGeom>
        </p:spPr>
      </p:pic>
      <p:pic>
        <p:nvPicPr>
          <p:cNvPr id="6" name="Picture 5">
            <a:extLst>
              <a:ext uri="{FF2B5EF4-FFF2-40B4-BE49-F238E27FC236}">
                <a16:creationId xmlns:a16="http://schemas.microsoft.com/office/drawing/2014/main" id="{A74DC7B5-5253-C844-7C47-CE29AB6E501F}"/>
              </a:ext>
            </a:extLst>
          </p:cNvPr>
          <p:cNvPicPr>
            <a:picLocks noChangeAspect="1"/>
          </p:cNvPicPr>
          <p:nvPr/>
        </p:nvPicPr>
        <p:blipFill>
          <a:blip r:embed="rId3"/>
          <a:stretch>
            <a:fillRect/>
          </a:stretch>
        </p:blipFill>
        <p:spPr>
          <a:xfrm>
            <a:off x="6365183" y="4635609"/>
            <a:ext cx="5668617" cy="1184166"/>
          </a:xfrm>
          <a:prstGeom prst="rect">
            <a:avLst/>
          </a:prstGeom>
        </p:spPr>
      </p:pic>
    </p:spTree>
    <p:extLst>
      <p:ext uri="{BB962C8B-B14F-4D97-AF65-F5344CB8AC3E}">
        <p14:creationId xmlns:p14="http://schemas.microsoft.com/office/powerpoint/2010/main" val="1561717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Midlands</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4" name="Picture 3">
            <a:extLst>
              <a:ext uri="{FF2B5EF4-FFF2-40B4-BE49-F238E27FC236}">
                <a16:creationId xmlns:a16="http://schemas.microsoft.com/office/drawing/2014/main" id="{4CD0BB1A-B15F-B605-90F7-1A2281B87D1C}"/>
              </a:ext>
            </a:extLst>
          </p:cNvPr>
          <p:cNvPicPr>
            <a:picLocks noChangeAspect="1"/>
          </p:cNvPicPr>
          <p:nvPr/>
        </p:nvPicPr>
        <p:blipFill>
          <a:blip r:embed="rId2"/>
          <a:stretch>
            <a:fillRect/>
          </a:stretch>
        </p:blipFill>
        <p:spPr>
          <a:xfrm>
            <a:off x="383484" y="2569860"/>
            <a:ext cx="5599455" cy="1237520"/>
          </a:xfrm>
          <a:prstGeom prst="rect">
            <a:avLst/>
          </a:prstGeom>
        </p:spPr>
      </p:pic>
      <p:pic>
        <p:nvPicPr>
          <p:cNvPr id="8" name="Picture 7">
            <a:extLst>
              <a:ext uri="{FF2B5EF4-FFF2-40B4-BE49-F238E27FC236}">
                <a16:creationId xmlns:a16="http://schemas.microsoft.com/office/drawing/2014/main" id="{95288CFE-8AD8-60A8-516B-1788976FB783}"/>
              </a:ext>
            </a:extLst>
          </p:cNvPr>
          <p:cNvPicPr>
            <a:picLocks noChangeAspect="1"/>
          </p:cNvPicPr>
          <p:nvPr/>
        </p:nvPicPr>
        <p:blipFill>
          <a:blip r:embed="rId3"/>
          <a:stretch>
            <a:fillRect/>
          </a:stretch>
        </p:blipFill>
        <p:spPr>
          <a:xfrm>
            <a:off x="6209063" y="2577019"/>
            <a:ext cx="5459066" cy="1230361"/>
          </a:xfrm>
          <a:prstGeom prst="rect">
            <a:avLst/>
          </a:prstGeom>
        </p:spPr>
      </p:pic>
      <p:pic>
        <p:nvPicPr>
          <p:cNvPr id="11" name="Picture 10">
            <a:extLst>
              <a:ext uri="{FF2B5EF4-FFF2-40B4-BE49-F238E27FC236}">
                <a16:creationId xmlns:a16="http://schemas.microsoft.com/office/drawing/2014/main" id="{84F8F75D-55C8-EA7A-817C-CC71514476CC}"/>
              </a:ext>
            </a:extLst>
          </p:cNvPr>
          <p:cNvPicPr>
            <a:picLocks noChangeAspect="1"/>
          </p:cNvPicPr>
          <p:nvPr/>
        </p:nvPicPr>
        <p:blipFill>
          <a:blip r:embed="rId4"/>
          <a:stretch>
            <a:fillRect/>
          </a:stretch>
        </p:blipFill>
        <p:spPr>
          <a:xfrm>
            <a:off x="383484" y="4491978"/>
            <a:ext cx="5599454" cy="1210242"/>
          </a:xfrm>
          <a:prstGeom prst="rect">
            <a:avLst/>
          </a:prstGeom>
        </p:spPr>
      </p:pic>
      <p:pic>
        <p:nvPicPr>
          <p:cNvPr id="14" name="Picture 13">
            <a:extLst>
              <a:ext uri="{FF2B5EF4-FFF2-40B4-BE49-F238E27FC236}">
                <a16:creationId xmlns:a16="http://schemas.microsoft.com/office/drawing/2014/main" id="{01DC0EC9-0678-231D-4B21-25E09E2BC8EB}"/>
              </a:ext>
            </a:extLst>
          </p:cNvPr>
          <p:cNvPicPr>
            <a:picLocks noChangeAspect="1"/>
          </p:cNvPicPr>
          <p:nvPr/>
        </p:nvPicPr>
        <p:blipFill>
          <a:blip r:embed="rId5"/>
          <a:stretch>
            <a:fillRect/>
          </a:stretch>
        </p:blipFill>
        <p:spPr>
          <a:xfrm>
            <a:off x="6209063" y="4491979"/>
            <a:ext cx="5459066" cy="1210242"/>
          </a:xfrm>
          <a:prstGeom prst="rect">
            <a:avLst/>
          </a:prstGeom>
        </p:spPr>
      </p:pic>
    </p:spTree>
    <p:extLst>
      <p:ext uri="{BB962C8B-B14F-4D97-AF65-F5344CB8AC3E}">
        <p14:creationId xmlns:p14="http://schemas.microsoft.com/office/powerpoint/2010/main" val="3521543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Midlands</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5" name="Picture 4">
            <a:extLst>
              <a:ext uri="{FF2B5EF4-FFF2-40B4-BE49-F238E27FC236}">
                <a16:creationId xmlns:a16="http://schemas.microsoft.com/office/drawing/2014/main" id="{07BA2A52-AFFA-64DC-F4C8-6C18B262382F}"/>
              </a:ext>
            </a:extLst>
          </p:cNvPr>
          <p:cNvPicPr>
            <a:picLocks noChangeAspect="1"/>
          </p:cNvPicPr>
          <p:nvPr/>
        </p:nvPicPr>
        <p:blipFill>
          <a:blip r:embed="rId2"/>
          <a:stretch>
            <a:fillRect/>
          </a:stretch>
        </p:blipFill>
        <p:spPr>
          <a:xfrm>
            <a:off x="383484" y="2560176"/>
            <a:ext cx="5668617" cy="1184166"/>
          </a:xfrm>
          <a:prstGeom prst="rect">
            <a:avLst/>
          </a:prstGeom>
        </p:spPr>
      </p:pic>
      <p:pic>
        <p:nvPicPr>
          <p:cNvPr id="8" name="Picture 7">
            <a:extLst>
              <a:ext uri="{FF2B5EF4-FFF2-40B4-BE49-F238E27FC236}">
                <a16:creationId xmlns:a16="http://schemas.microsoft.com/office/drawing/2014/main" id="{0BBA8BD3-B04A-6C24-67CE-E7FC4CAFB155}"/>
              </a:ext>
            </a:extLst>
          </p:cNvPr>
          <p:cNvPicPr>
            <a:picLocks noChangeAspect="1"/>
          </p:cNvPicPr>
          <p:nvPr/>
        </p:nvPicPr>
        <p:blipFill>
          <a:blip r:embed="rId3"/>
          <a:stretch>
            <a:fillRect/>
          </a:stretch>
        </p:blipFill>
        <p:spPr>
          <a:xfrm>
            <a:off x="6365183" y="2560176"/>
            <a:ext cx="5668617" cy="1184166"/>
          </a:xfrm>
          <a:prstGeom prst="rect">
            <a:avLst/>
          </a:prstGeom>
        </p:spPr>
      </p:pic>
      <p:pic>
        <p:nvPicPr>
          <p:cNvPr id="10" name="Picture 9">
            <a:extLst>
              <a:ext uri="{FF2B5EF4-FFF2-40B4-BE49-F238E27FC236}">
                <a16:creationId xmlns:a16="http://schemas.microsoft.com/office/drawing/2014/main" id="{9F6E2C03-1282-9DF8-F7A2-3E2943798B37}"/>
              </a:ext>
            </a:extLst>
          </p:cNvPr>
          <p:cNvPicPr>
            <a:picLocks noChangeAspect="1"/>
          </p:cNvPicPr>
          <p:nvPr/>
        </p:nvPicPr>
        <p:blipFill>
          <a:blip r:embed="rId4"/>
          <a:stretch>
            <a:fillRect/>
          </a:stretch>
        </p:blipFill>
        <p:spPr>
          <a:xfrm>
            <a:off x="383484" y="4635610"/>
            <a:ext cx="5668617" cy="1184166"/>
          </a:xfrm>
          <a:prstGeom prst="rect">
            <a:avLst/>
          </a:prstGeom>
        </p:spPr>
      </p:pic>
      <p:pic>
        <p:nvPicPr>
          <p:cNvPr id="12" name="Picture 11">
            <a:extLst>
              <a:ext uri="{FF2B5EF4-FFF2-40B4-BE49-F238E27FC236}">
                <a16:creationId xmlns:a16="http://schemas.microsoft.com/office/drawing/2014/main" id="{3337D894-8F77-9713-3C81-7CE99342C317}"/>
              </a:ext>
            </a:extLst>
          </p:cNvPr>
          <p:cNvPicPr>
            <a:picLocks noChangeAspect="1"/>
          </p:cNvPicPr>
          <p:nvPr/>
        </p:nvPicPr>
        <p:blipFill>
          <a:blip r:embed="rId5"/>
          <a:stretch>
            <a:fillRect/>
          </a:stretch>
        </p:blipFill>
        <p:spPr>
          <a:xfrm>
            <a:off x="6365183" y="4638345"/>
            <a:ext cx="5668616" cy="1181431"/>
          </a:xfrm>
          <a:prstGeom prst="rect">
            <a:avLst/>
          </a:prstGeom>
        </p:spPr>
      </p:pic>
    </p:spTree>
    <p:extLst>
      <p:ext uri="{BB962C8B-B14F-4D97-AF65-F5344CB8AC3E}">
        <p14:creationId xmlns:p14="http://schemas.microsoft.com/office/powerpoint/2010/main" val="1623492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 West</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54EFF6AC-B782-6895-130F-F73CEC9CA4C4}"/>
              </a:ext>
            </a:extLst>
          </p:cNvPr>
          <p:cNvPicPr>
            <a:picLocks noChangeAspect="1"/>
          </p:cNvPicPr>
          <p:nvPr/>
        </p:nvPicPr>
        <p:blipFill>
          <a:blip r:embed="rId2"/>
          <a:stretch>
            <a:fillRect/>
          </a:stretch>
        </p:blipFill>
        <p:spPr>
          <a:xfrm>
            <a:off x="383484" y="2577019"/>
            <a:ext cx="5599454" cy="1230361"/>
          </a:xfrm>
          <a:prstGeom prst="rect">
            <a:avLst/>
          </a:prstGeom>
        </p:spPr>
      </p:pic>
      <p:pic>
        <p:nvPicPr>
          <p:cNvPr id="7" name="Picture 6">
            <a:extLst>
              <a:ext uri="{FF2B5EF4-FFF2-40B4-BE49-F238E27FC236}">
                <a16:creationId xmlns:a16="http://schemas.microsoft.com/office/drawing/2014/main" id="{442224A0-67EC-A174-CC75-4F20BA6F7F76}"/>
              </a:ext>
            </a:extLst>
          </p:cNvPr>
          <p:cNvPicPr>
            <a:picLocks noChangeAspect="1"/>
          </p:cNvPicPr>
          <p:nvPr/>
        </p:nvPicPr>
        <p:blipFill>
          <a:blip r:embed="rId3"/>
          <a:stretch>
            <a:fillRect/>
          </a:stretch>
        </p:blipFill>
        <p:spPr>
          <a:xfrm>
            <a:off x="6374709" y="2577019"/>
            <a:ext cx="5599454" cy="1230361"/>
          </a:xfrm>
          <a:prstGeom prst="rect">
            <a:avLst/>
          </a:prstGeom>
        </p:spPr>
      </p:pic>
      <p:pic>
        <p:nvPicPr>
          <p:cNvPr id="10" name="Picture 9">
            <a:extLst>
              <a:ext uri="{FF2B5EF4-FFF2-40B4-BE49-F238E27FC236}">
                <a16:creationId xmlns:a16="http://schemas.microsoft.com/office/drawing/2014/main" id="{D1435744-C4EA-E949-2341-E0E5257E1906}"/>
              </a:ext>
            </a:extLst>
          </p:cNvPr>
          <p:cNvPicPr>
            <a:picLocks noChangeAspect="1"/>
          </p:cNvPicPr>
          <p:nvPr/>
        </p:nvPicPr>
        <p:blipFill>
          <a:blip r:embed="rId4"/>
          <a:stretch>
            <a:fillRect/>
          </a:stretch>
        </p:blipFill>
        <p:spPr>
          <a:xfrm>
            <a:off x="242887" y="4491978"/>
            <a:ext cx="5740051" cy="1230361"/>
          </a:xfrm>
          <a:prstGeom prst="rect">
            <a:avLst/>
          </a:prstGeom>
        </p:spPr>
      </p:pic>
      <p:pic>
        <p:nvPicPr>
          <p:cNvPr id="13" name="Picture 12">
            <a:extLst>
              <a:ext uri="{FF2B5EF4-FFF2-40B4-BE49-F238E27FC236}">
                <a16:creationId xmlns:a16="http://schemas.microsoft.com/office/drawing/2014/main" id="{1AF77B8B-5430-3B69-7ADD-D447130EA3B1}"/>
              </a:ext>
            </a:extLst>
          </p:cNvPr>
          <p:cNvPicPr>
            <a:picLocks noChangeAspect="1"/>
          </p:cNvPicPr>
          <p:nvPr/>
        </p:nvPicPr>
        <p:blipFill>
          <a:blip r:embed="rId5"/>
          <a:stretch>
            <a:fillRect/>
          </a:stretch>
        </p:blipFill>
        <p:spPr>
          <a:xfrm>
            <a:off x="6374709" y="4491978"/>
            <a:ext cx="5599453" cy="1230361"/>
          </a:xfrm>
          <a:prstGeom prst="rect">
            <a:avLst/>
          </a:prstGeom>
        </p:spPr>
      </p:pic>
    </p:spTree>
    <p:extLst>
      <p:ext uri="{BB962C8B-B14F-4D97-AF65-F5344CB8AC3E}">
        <p14:creationId xmlns:p14="http://schemas.microsoft.com/office/powerpoint/2010/main" val="618561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 West</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90AE48CD-4854-334A-08B5-F546F08AB550}"/>
              </a:ext>
            </a:extLst>
          </p:cNvPr>
          <p:cNvPicPr>
            <a:picLocks noChangeAspect="1"/>
          </p:cNvPicPr>
          <p:nvPr/>
        </p:nvPicPr>
        <p:blipFill>
          <a:blip r:embed="rId2"/>
          <a:stretch>
            <a:fillRect/>
          </a:stretch>
        </p:blipFill>
        <p:spPr>
          <a:xfrm>
            <a:off x="383484" y="2560177"/>
            <a:ext cx="5668617" cy="1184166"/>
          </a:xfrm>
          <a:prstGeom prst="rect">
            <a:avLst/>
          </a:prstGeom>
        </p:spPr>
      </p:pic>
      <p:pic>
        <p:nvPicPr>
          <p:cNvPr id="7" name="Picture 6">
            <a:extLst>
              <a:ext uri="{FF2B5EF4-FFF2-40B4-BE49-F238E27FC236}">
                <a16:creationId xmlns:a16="http://schemas.microsoft.com/office/drawing/2014/main" id="{C0AC857A-CC9F-6BB9-12AC-23F23A3336B5}"/>
              </a:ext>
            </a:extLst>
          </p:cNvPr>
          <p:cNvPicPr>
            <a:picLocks noChangeAspect="1"/>
          </p:cNvPicPr>
          <p:nvPr/>
        </p:nvPicPr>
        <p:blipFill>
          <a:blip r:embed="rId3"/>
          <a:stretch>
            <a:fillRect/>
          </a:stretch>
        </p:blipFill>
        <p:spPr>
          <a:xfrm>
            <a:off x="6355658" y="2560177"/>
            <a:ext cx="5668617" cy="1184166"/>
          </a:xfrm>
          <a:prstGeom prst="rect">
            <a:avLst/>
          </a:prstGeom>
        </p:spPr>
      </p:pic>
      <p:pic>
        <p:nvPicPr>
          <p:cNvPr id="11" name="Picture 10">
            <a:extLst>
              <a:ext uri="{FF2B5EF4-FFF2-40B4-BE49-F238E27FC236}">
                <a16:creationId xmlns:a16="http://schemas.microsoft.com/office/drawing/2014/main" id="{7B4E9E5C-B117-1F97-C60E-0F0242F50CBD}"/>
              </a:ext>
            </a:extLst>
          </p:cNvPr>
          <p:cNvPicPr>
            <a:picLocks noChangeAspect="1"/>
          </p:cNvPicPr>
          <p:nvPr/>
        </p:nvPicPr>
        <p:blipFill>
          <a:blip r:embed="rId4"/>
          <a:stretch>
            <a:fillRect/>
          </a:stretch>
        </p:blipFill>
        <p:spPr>
          <a:xfrm>
            <a:off x="383483" y="4544659"/>
            <a:ext cx="5668617" cy="1184166"/>
          </a:xfrm>
          <a:prstGeom prst="rect">
            <a:avLst/>
          </a:prstGeom>
        </p:spPr>
      </p:pic>
      <p:pic>
        <p:nvPicPr>
          <p:cNvPr id="14" name="Picture 13">
            <a:extLst>
              <a:ext uri="{FF2B5EF4-FFF2-40B4-BE49-F238E27FC236}">
                <a16:creationId xmlns:a16="http://schemas.microsoft.com/office/drawing/2014/main" id="{F76BD357-90ED-7339-13D6-5B8F4F1F3A80}"/>
              </a:ext>
            </a:extLst>
          </p:cNvPr>
          <p:cNvPicPr>
            <a:picLocks noChangeAspect="1"/>
          </p:cNvPicPr>
          <p:nvPr/>
        </p:nvPicPr>
        <p:blipFill>
          <a:blip r:embed="rId5"/>
          <a:stretch>
            <a:fillRect/>
          </a:stretch>
        </p:blipFill>
        <p:spPr>
          <a:xfrm>
            <a:off x="6355658" y="4544660"/>
            <a:ext cx="5668617" cy="1184166"/>
          </a:xfrm>
          <a:prstGeom prst="rect">
            <a:avLst/>
          </a:prstGeom>
        </p:spPr>
      </p:pic>
    </p:spTree>
    <p:extLst>
      <p:ext uri="{BB962C8B-B14F-4D97-AF65-F5344CB8AC3E}">
        <p14:creationId xmlns:p14="http://schemas.microsoft.com/office/powerpoint/2010/main" val="1412961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Northern Ireland</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112BB26F-8079-5122-B464-8EFBC2C903F2}"/>
              </a:ext>
            </a:extLst>
          </p:cNvPr>
          <p:cNvPicPr>
            <a:picLocks noChangeAspect="1"/>
          </p:cNvPicPr>
          <p:nvPr/>
        </p:nvPicPr>
        <p:blipFill>
          <a:blip r:embed="rId2"/>
          <a:stretch>
            <a:fillRect/>
          </a:stretch>
        </p:blipFill>
        <p:spPr>
          <a:xfrm>
            <a:off x="383484" y="2577019"/>
            <a:ext cx="5599456" cy="1230361"/>
          </a:xfrm>
          <a:prstGeom prst="rect">
            <a:avLst/>
          </a:prstGeom>
        </p:spPr>
      </p:pic>
      <p:pic>
        <p:nvPicPr>
          <p:cNvPr id="7" name="Picture 6">
            <a:extLst>
              <a:ext uri="{FF2B5EF4-FFF2-40B4-BE49-F238E27FC236}">
                <a16:creationId xmlns:a16="http://schemas.microsoft.com/office/drawing/2014/main" id="{7430FC0D-82B1-FE7B-4812-39048F3EC934}"/>
              </a:ext>
            </a:extLst>
          </p:cNvPr>
          <p:cNvPicPr>
            <a:picLocks noChangeAspect="1"/>
          </p:cNvPicPr>
          <p:nvPr/>
        </p:nvPicPr>
        <p:blipFill>
          <a:blip r:embed="rId3"/>
          <a:stretch>
            <a:fillRect/>
          </a:stretch>
        </p:blipFill>
        <p:spPr>
          <a:xfrm>
            <a:off x="6209062" y="2577019"/>
            <a:ext cx="5459066" cy="1230361"/>
          </a:xfrm>
          <a:prstGeom prst="rect">
            <a:avLst/>
          </a:prstGeom>
        </p:spPr>
      </p:pic>
      <p:pic>
        <p:nvPicPr>
          <p:cNvPr id="10" name="Picture 9">
            <a:extLst>
              <a:ext uri="{FF2B5EF4-FFF2-40B4-BE49-F238E27FC236}">
                <a16:creationId xmlns:a16="http://schemas.microsoft.com/office/drawing/2014/main" id="{9B9FF5B1-F57F-6E5D-2776-B1A4502162F5}"/>
              </a:ext>
            </a:extLst>
          </p:cNvPr>
          <p:cNvPicPr>
            <a:picLocks noChangeAspect="1"/>
          </p:cNvPicPr>
          <p:nvPr/>
        </p:nvPicPr>
        <p:blipFill>
          <a:blip r:embed="rId4"/>
          <a:stretch>
            <a:fillRect/>
          </a:stretch>
        </p:blipFill>
        <p:spPr>
          <a:xfrm>
            <a:off x="383484" y="4491978"/>
            <a:ext cx="5599455" cy="1216580"/>
          </a:xfrm>
          <a:prstGeom prst="rect">
            <a:avLst/>
          </a:prstGeom>
        </p:spPr>
      </p:pic>
      <p:pic>
        <p:nvPicPr>
          <p:cNvPr id="13" name="Picture 12">
            <a:extLst>
              <a:ext uri="{FF2B5EF4-FFF2-40B4-BE49-F238E27FC236}">
                <a16:creationId xmlns:a16="http://schemas.microsoft.com/office/drawing/2014/main" id="{1800C29E-A626-253E-FB34-9332E4DAE34F}"/>
              </a:ext>
            </a:extLst>
          </p:cNvPr>
          <p:cNvPicPr>
            <a:picLocks noChangeAspect="1"/>
          </p:cNvPicPr>
          <p:nvPr/>
        </p:nvPicPr>
        <p:blipFill>
          <a:blip r:embed="rId5"/>
          <a:stretch>
            <a:fillRect/>
          </a:stretch>
        </p:blipFill>
        <p:spPr>
          <a:xfrm>
            <a:off x="6209063" y="4491979"/>
            <a:ext cx="5459066" cy="1216580"/>
          </a:xfrm>
          <a:prstGeom prst="rect">
            <a:avLst/>
          </a:prstGeom>
        </p:spPr>
      </p:pic>
    </p:spTree>
    <p:extLst>
      <p:ext uri="{BB962C8B-B14F-4D97-AF65-F5344CB8AC3E}">
        <p14:creationId xmlns:p14="http://schemas.microsoft.com/office/powerpoint/2010/main" val="3687063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Northern Ireland</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AB3B09B9-3B34-7D4D-CD89-348E414BB956}"/>
              </a:ext>
            </a:extLst>
          </p:cNvPr>
          <p:cNvPicPr>
            <a:picLocks noChangeAspect="1"/>
          </p:cNvPicPr>
          <p:nvPr/>
        </p:nvPicPr>
        <p:blipFill>
          <a:blip r:embed="rId2"/>
          <a:stretch>
            <a:fillRect/>
          </a:stretch>
        </p:blipFill>
        <p:spPr>
          <a:xfrm>
            <a:off x="296771" y="2662238"/>
            <a:ext cx="5558620" cy="1171576"/>
          </a:xfrm>
          <a:prstGeom prst="rect">
            <a:avLst/>
          </a:prstGeom>
        </p:spPr>
      </p:pic>
      <p:pic>
        <p:nvPicPr>
          <p:cNvPr id="6" name="Picture 5">
            <a:extLst>
              <a:ext uri="{FF2B5EF4-FFF2-40B4-BE49-F238E27FC236}">
                <a16:creationId xmlns:a16="http://schemas.microsoft.com/office/drawing/2014/main" id="{A3560733-79ED-F569-E634-689C5B84A193}"/>
              </a:ext>
            </a:extLst>
          </p:cNvPr>
          <p:cNvPicPr>
            <a:picLocks noChangeAspect="1"/>
          </p:cNvPicPr>
          <p:nvPr/>
        </p:nvPicPr>
        <p:blipFill>
          <a:blip r:embed="rId3"/>
          <a:stretch>
            <a:fillRect/>
          </a:stretch>
        </p:blipFill>
        <p:spPr>
          <a:xfrm>
            <a:off x="6336609" y="2671762"/>
            <a:ext cx="5558620" cy="1162052"/>
          </a:xfrm>
          <a:prstGeom prst="rect">
            <a:avLst/>
          </a:prstGeom>
        </p:spPr>
      </p:pic>
    </p:spTree>
    <p:extLst>
      <p:ext uri="{BB962C8B-B14F-4D97-AF65-F5344CB8AC3E}">
        <p14:creationId xmlns:p14="http://schemas.microsoft.com/office/powerpoint/2010/main" val="8751534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Scotland</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E3576FB7-D725-AE6B-B2D0-F931E7889399}"/>
              </a:ext>
            </a:extLst>
          </p:cNvPr>
          <p:cNvPicPr>
            <a:picLocks noChangeAspect="1"/>
          </p:cNvPicPr>
          <p:nvPr/>
        </p:nvPicPr>
        <p:blipFill>
          <a:blip r:embed="rId2"/>
          <a:stretch>
            <a:fillRect/>
          </a:stretch>
        </p:blipFill>
        <p:spPr>
          <a:xfrm>
            <a:off x="383484" y="2586731"/>
            <a:ext cx="5599456" cy="1216581"/>
          </a:xfrm>
          <a:prstGeom prst="rect">
            <a:avLst/>
          </a:prstGeom>
        </p:spPr>
      </p:pic>
      <p:pic>
        <p:nvPicPr>
          <p:cNvPr id="7" name="Picture 6">
            <a:extLst>
              <a:ext uri="{FF2B5EF4-FFF2-40B4-BE49-F238E27FC236}">
                <a16:creationId xmlns:a16="http://schemas.microsoft.com/office/drawing/2014/main" id="{17A10977-3540-4BF6-17D5-37CC9B6334C1}"/>
              </a:ext>
            </a:extLst>
          </p:cNvPr>
          <p:cNvPicPr>
            <a:picLocks noChangeAspect="1"/>
          </p:cNvPicPr>
          <p:nvPr/>
        </p:nvPicPr>
        <p:blipFill>
          <a:blip r:embed="rId3"/>
          <a:stretch>
            <a:fillRect/>
          </a:stretch>
        </p:blipFill>
        <p:spPr>
          <a:xfrm>
            <a:off x="6209063" y="2567868"/>
            <a:ext cx="5459066" cy="1235444"/>
          </a:xfrm>
          <a:prstGeom prst="rect">
            <a:avLst/>
          </a:prstGeom>
        </p:spPr>
      </p:pic>
      <p:pic>
        <p:nvPicPr>
          <p:cNvPr id="10" name="Picture 9">
            <a:extLst>
              <a:ext uri="{FF2B5EF4-FFF2-40B4-BE49-F238E27FC236}">
                <a16:creationId xmlns:a16="http://schemas.microsoft.com/office/drawing/2014/main" id="{B776B58E-E8E2-D426-2396-AC6A5BA411E6}"/>
              </a:ext>
            </a:extLst>
          </p:cNvPr>
          <p:cNvPicPr>
            <a:picLocks noChangeAspect="1"/>
          </p:cNvPicPr>
          <p:nvPr/>
        </p:nvPicPr>
        <p:blipFill>
          <a:blip r:embed="rId4"/>
          <a:stretch>
            <a:fillRect/>
          </a:stretch>
        </p:blipFill>
        <p:spPr>
          <a:xfrm>
            <a:off x="383484" y="4611319"/>
            <a:ext cx="5599455" cy="1097239"/>
          </a:xfrm>
          <a:prstGeom prst="rect">
            <a:avLst/>
          </a:prstGeom>
        </p:spPr>
      </p:pic>
      <p:pic>
        <p:nvPicPr>
          <p:cNvPr id="13" name="Picture 12">
            <a:extLst>
              <a:ext uri="{FF2B5EF4-FFF2-40B4-BE49-F238E27FC236}">
                <a16:creationId xmlns:a16="http://schemas.microsoft.com/office/drawing/2014/main" id="{012CB464-325D-F46A-5328-A4E6D63F84FA}"/>
              </a:ext>
            </a:extLst>
          </p:cNvPr>
          <p:cNvPicPr>
            <a:picLocks noChangeAspect="1"/>
          </p:cNvPicPr>
          <p:nvPr/>
        </p:nvPicPr>
        <p:blipFill>
          <a:blip r:embed="rId5"/>
          <a:stretch>
            <a:fillRect/>
          </a:stretch>
        </p:blipFill>
        <p:spPr>
          <a:xfrm>
            <a:off x="6209063" y="4630183"/>
            <a:ext cx="5459066" cy="1078376"/>
          </a:xfrm>
          <a:prstGeom prst="rect">
            <a:avLst/>
          </a:prstGeom>
        </p:spPr>
      </p:pic>
    </p:spTree>
    <p:extLst>
      <p:ext uri="{BB962C8B-B14F-4D97-AF65-F5344CB8AC3E}">
        <p14:creationId xmlns:p14="http://schemas.microsoft.com/office/powerpoint/2010/main" val="4011680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Scotland</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D5A43659-47E8-733C-7A1D-E33AD1F4E63F}"/>
              </a:ext>
            </a:extLst>
          </p:cNvPr>
          <p:cNvPicPr>
            <a:picLocks noChangeAspect="1"/>
          </p:cNvPicPr>
          <p:nvPr/>
        </p:nvPicPr>
        <p:blipFill>
          <a:blip r:embed="rId2"/>
          <a:stretch>
            <a:fillRect/>
          </a:stretch>
        </p:blipFill>
        <p:spPr>
          <a:xfrm>
            <a:off x="383483" y="2662239"/>
            <a:ext cx="5558620" cy="1171576"/>
          </a:xfrm>
          <a:prstGeom prst="rect">
            <a:avLst/>
          </a:prstGeom>
        </p:spPr>
      </p:pic>
      <p:pic>
        <p:nvPicPr>
          <p:cNvPr id="6" name="Picture 5">
            <a:extLst>
              <a:ext uri="{FF2B5EF4-FFF2-40B4-BE49-F238E27FC236}">
                <a16:creationId xmlns:a16="http://schemas.microsoft.com/office/drawing/2014/main" id="{AE56FADD-B4AA-33C1-71ED-2F24F0CA5A81}"/>
              </a:ext>
            </a:extLst>
          </p:cNvPr>
          <p:cNvPicPr>
            <a:picLocks noChangeAspect="1"/>
          </p:cNvPicPr>
          <p:nvPr/>
        </p:nvPicPr>
        <p:blipFill>
          <a:blip r:embed="rId3"/>
          <a:stretch>
            <a:fillRect/>
          </a:stretch>
        </p:blipFill>
        <p:spPr>
          <a:xfrm>
            <a:off x="6249896" y="2662239"/>
            <a:ext cx="5558620" cy="1171575"/>
          </a:xfrm>
          <a:prstGeom prst="rect">
            <a:avLst/>
          </a:prstGeom>
        </p:spPr>
      </p:pic>
      <p:pic>
        <p:nvPicPr>
          <p:cNvPr id="9" name="Picture 8">
            <a:extLst>
              <a:ext uri="{FF2B5EF4-FFF2-40B4-BE49-F238E27FC236}">
                <a16:creationId xmlns:a16="http://schemas.microsoft.com/office/drawing/2014/main" id="{5B1C3DAE-CBF4-71AD-CCE7-85BAB585419E}"/>
              </a:ext>
            </a:extLst>
          </p:cNvPr>
          <p:cNvPicPr>
            <a:picLocks noChangeAspect="1"/>
          </p:cNvPicPr>
          <p:nvPr/>
        </p:nvPicPr>
        <p:blipFill>
          <a:blip r:embed="rId4"/>
          <a:stretch>
            <a:fillRect/>
          </a:stretch>
        </p:blipFill>
        <p:spPr>
          <a:xfrm>
            <a:off x="383483" y="4648200"/>
            <a:ext cx="5558620" cy="1171575"/>
          </a:xfrm>
          <a:prstGeom prst="rect">
            <a:avLst/>
          </a:prstGeom>
        </p:spPr>
      </p:pic>
      <p:pic>
        <p:nvPicPr>
          <p:cNvPr id="13" name="Picture 12">
            <a:extLst>
              <a:ext uri="{FF2B5EF4-FFF2-40B4-BE49-F238E27FC236}">
                <a16:creationId xmlns:a16="http://schemas.microsoft.com/office/drawing/2014/main" id="{2AF7D09A-4012-20DE-791B-FD04BA24C899}"/>
              </a:ext>
            </a:extLst>
          </p:cNvPr>
          <p:cNvPicPr>
            <a:picLocks noChangeAspect="1"/>
          </p:cNvPicPr>
          <p:nvPr/>
        </p:nvPicPr>
        <p:blipFill>
          <a:blip r:embed="rId5"/>
          <a:stretch>
            <a:fillRect/>
          </a:stretch>
        </p:blipFill>
        <p:spPr>
          <a:xfrm>
            <a:off x="6249896" y="4648199"/>
            <a:ext cx="5656354" cy="1171575"/>
          </a:xfrm>
          <a:prstGeom prst="rect">
            <a:avLst/>
          </a:prstGeom>
        </p:spPr>
      </p:pic>
    </p:spTree>
    <p:extLst>
      <p:ext uri="{BB962C8B-B14F-4D97-AF65-F5344CB8AC3E}">
        <p14:creationId xmlns:p14="http://schemas.microsoft.com/office/powerpoint/2010/main" val="37682319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Central</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4" name="Picture 3">
            <a:extLst>
              <a:ext uri="{FF2B5EF4-FFF2-40B4-BE49-F238E27FC236}">
                <a16:creationId xmlns:a16="http://schemas.microsoft.com/office/drawing/2014/main" id="{CD7DBB1B-4110-4A58-3801-24F47026F0BB}"/>
              </a:ext>
            </a:extLst>
          </p:cNvPr>
          <p:cNvPicPr>
            <a:picLocks noChangeAspect="1"/>
          </p:cNvPicPr>
          <p:nvPr/>
        </p:nvPicPr>
        <p:blipFill>
          <a:blip r:embed="rId2"/>
          <a:stretch>
            <a:fillRect/>
          </a:stretch>
        </p:blipFill>
        <p:spPr>
          <a:xfrm>
            <a:off x="383484" y="2586732"/>
            <a:ext cx="5599454" cy="1199769"/>
          </a:xfrm>
          <a:prstGeom prst="rect">
            <a:avLst/>
          </a:prstGeom>
        </p:spPr>
      </p:pic>
      <p:pic>
        <p:nvPicPr>
          <p:cNvPr id="8" name="Picture 7">
            <a:extLst>
              <a:ext uri="{FF2B5EF4-FFF2-40B4-BE49-F238E27FC236}">
                <a16:creationId xmlns:a16="http://schemas.microsoft.com/office/drawing/2014/main" id="{2B6FF3A0-E352-B640-7B2A-0639BDBE8C80}"/>
              </a:ext>
            </a:extLst>
          </p:cNvPr>
          <p:cNvPicPr>
            <a:picLocks noChangeAspect="1"/>
          </p:cNvPicPr>
          <p:nvPr/>
        </p:nvPicPr>
        <p:blipFill>
          <a:blip r:embed="rId3"/>
          <a:stretch>
            <a:fillRect/>
          </a:stretch>
        </p:blipFill>
        <p:spPr>
          <a:xfrm>
            <a:off x="6209064" y="2586732"/>
            <a:ext cx="5459066" cy="1199769"/>
          </a:xfrm>
          <a:prstGeom prst="rect">
            <a:avLst/>
          </a:prstGeom>
        </p:spPr>
      </p:pic>
      <p:pic>
        <p:nvPicPr>
          <p:cNvPr id="11" name="Picture 10">
            <a:extLst>
              <a:ext uri="{FF2B5EF4-FFF2-40B4-BE49-F238E27FC236}">
                <a16:creationId xmlns:a16="http://schemas.microsoft.com/office/drawing/2014/main" id="{238D1896-2885-8A0D-9F77-F18CD3425903}"/>
              </a:ext>
            </a:extLst>
          </p:cNvPr>
          <p:cNvPicPr>
            <a:picLocks noChangeAspect="1"/>
          </p:cNvPicPr>
          <p:nvPr/>
        </p:nvPicPr>
        <p:blipFill>
          <a:blip r:embed="rId4"/>
          <a:stretch>
            <a:fillRect/>
          </a:stretch>
        </p:blipFill>
        <p:spPr>
          <a:xfrm>
            <a:off x="383484" y="4613372"/>
            <a:ext cx="5599454" cy="1095187"/>
          </a:xfrm>
          <a:prstGeom prst="rect">
            <a:avLst/>
          </a:prstGeom>
        </p:spPr>
      </p:pic>
      <p:pic>
        <p:nvPicPr>
          <p:cNvPr id="14" name="Picture 13">
            <a:extLst>
              <a:ext uri="{FF2B5EF4-FFF2-40B4-BE49-F238E27FC236}">
                <a16:creationId xmlns:a16="http://schemas.microsoft.com/office/drawing/2014/main" id="{794FCC4A-2505-D006-EF40-2CD5C868D357}"/>
              </a:ext>
            </a:extLst>
          </p:cNvPr>
          <p:cNvPicPr>
            <a:picLocks noChangeAspect="1"/>
          </p:cNvPicPr>
          <p:nvPr/>
        </p:nvPicPr>
        <p:blipFill>
          <a:blip r:embed="rId5"/>
          <a:stretch>
            <a:fillRect/>
          </a:stretch>
        </p:blipFill>
        <p:spPr>
          <a:xfrm>
            <a:off x="6209064" y="4613372"/>
            <a:ext cx="5459066" cy="1095187"/>
          </a:xfrm>
          <a:prstGeom prst="rect">
            <a:avLst/>
          </a:prstGeom>
        </p:spPr>
      </p:pic>
    </p:spTree>
    <p:extLst>
      <p:ext uri="{BB962C8B-B14F-4D97-AF65-F5344CB8AC3E}">
        <p14:creationId xmlns:p14="http://schemas.microsoft.com/office/powerpoint/2010/main" val="2366603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Central</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5" name="Picture 4">
            <a:extLst>
              <a:ext uri="{FF2B5EF4-FFF2-40B4-BE49-F238E27FC236}">
                <a16:creationId xmlns:a16="http://schemas.microsoft.com/office/drawing/2014/main" id="{CBF19D72-32F8-58F5-CC2F-32344D91EC1E}"/>
              </a:ext>
            </a:extLst>
          </p:cNvPr>
          <p:cNvPicPr>
            <a:picLocks noChangeAspect="1"/>
          </p:cNvPicPr>
          <p:nvPr/>
        </p:nvPicPr>
        <p:blipFill>
          <a:blip r:embed="rId2"/>
          <a:stretch>
            <a:fillRect/>
          </a:stretch>
        </p:blipFill>
        <p:spPr>
          <a:xfrm>
            <a:off x="383483" y="2662239"/>
            <a:ext cx="5558620" cy="1171575"/>
          </a:xfrm>
          <a:prstGeom prst="rect">
            <a:avLst/>
          </a:prstGeom>
        </p:spPr>
      </p:pic>
      <p:pic>
        <p:nvPicPr>
          <p:cNvPr id="8" name="Picture 7">
            <a:extLst>
              <a:ext uri="{FF2B5EF4-FFF2-40B4-BE49-F238E27FC236}">
                <a16:creationId xmlns:a16="http://schemas.microsoft.com/office/drawing/2014/main" id="{870E59BB-8B73-1250-F6D4-090B841D4D61}"/>
              </a:ext>
            </a:extLst>
          </p:cNvPr>
          <p:cNvPicPr>
            <a:picLocks noChangeAspect="1"/>
          </p:cNvPicPr>
          <p:nvPr/>
        </p:nvPicPr>
        <p:blipFill>
          <a:blip r:embed="rId3"/>
          <a:stretch>
            <a:fillRect/>
          </a:stretch>
        </p:blipFill>
        <p:spPr>
          <a:xfrm>
            <a:off x="6249894" y="2682199"/>
            <a:ext cx="5656355" cy="1151616"/>
          </a:xfrm>
          <a:prstGeom prst="rect">
            <a:avLst/>
          </a:prstGeom>
        </p:spPr>
      </p:pic>
      <p:pic>
        <p:nvPicPr>
          <p:cNvPr id="11" name="Picture 10">
            <a:extLst>
              <a:ext uri="{FF2B5EF4-FFF2-40B4-BE49-F238E27FC236}">
                <a16:creationId xmlns:a16="http://schemas.microsoft.com/office/drawing/2014/main" id="{D831ABD5-79D0-5F38-18E8-C666F5ED64B8}"/>
              </a:ext>
            </a:extLst>
          </p:cNvPr>
          <p:cNvPicPr>
            <a:picLocks noChangeAspect="1"/>
          </p:cNvPicPr>
          <p:nvPr/>
        </p:nvPicPr>
        <p:blipFill>
          <a:blip r:embed="rId4"/>
          <a:stretch>
            <a:fillRect/>
          </a:stretch>
        </p:blipFill>
        <p:spPr>
          <a:xfrm>
            <a:off x="383484" y="4645134"/>
            <a:ext cx="5558620" cy="1171575"/>
          </a:xfrm>
          <a:prstGeom prst="rect">
            <a:avLst/>
          </a:prstGeom>
        </p:spPr>
      </p:pic>
      <p:pic>
        <p:nvPicPr>
          <p:cNvPr id="14" name="Picture 13">
            <a:extLst>
              <a:ext uri="{FF2B5EF4-FFF2-40B4-BE49-F238E27FC236}">
                <a16:creationId xmlns:a16="http://schemas.microsoft.com/office/drawing/2014/main" id="{D14E38AB-3E79-0DD8-3B1D-EC993E2E16BA}"/>
              </a:ext>
            </a:extLst>
          </p:cNvPr>
          <p:cNvPicPr>
            <a:picLocks noChangeAspect="1"/>
          </p:cNvPicPr>
          <p:nvPr/>
        </p:nvPicPr>
        <p:blipFill>
          <a:blip r:embed="rId5"/>
          <a:stretch>
            <a:fillRect/>
          </a:stretch>
        </p:blipFill>
        <p:spPr>
          <a:xfrm>
            <a:off x="6249893" y="4645135"/>
            <a:ext cx="5656355" cy="1171574"/>
          </a:xfrm>
          <a:prstGeom prst="rect">
            <a:avLst/>
          </a:prstGeom>
        </p:spPr>
      </p:pic>
    </p:spTree>
    <p:extLst>
      <p:ext uri="{BB962C8B-B14F-4D97-AF65-F5344CB8AC3E}">
        <p14:creationId xmlns:p14="http://schemas.microsoft.com/office/powerpoint/2010/main" val="13486926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East</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4EA934CF-3304-894D-9791-34C3C9C83C4F}"/>
              </a:ext>
            </a:extLst>
          </p:cNvPr>
          <p:cNvPicPr>
            <a:picLocks noChangeAspect="1"/>
          </p:cNvPicPr>
          <p:nvPr/>
        </p:nvPicPr>
        <p:blipFill>
          <a:blip r:embed="rId2"/>
          <a:stretch>
            <a:fillRect/>
          </a:stretch>
        </p:blipFill>
        <p:spPr>
          <a:xfrm>
            <a:off x="383484" y="2586732"/>
            <a:ext cx="5599453" cy="1199769"/>
          </a:xfrm>
          <a:prstGeom prst="rect">
            <a:avLst/>
          </a:prstGeom>
        </p:spPr>
      </p:pic>
      <p:pic>
        <p:nvPicPr>
          <p:cNvPr id="7" name="Picture 6">
            <a:extLst>
              <a:ext uri="{FF2B5EF4-FFF2-40B4-BE49-F238E27FC236}">
                <a16:creationId xmlns:a16="http://schemas.microsoft.com/office/drawing/2014/main" id="{92171A74-5862-7A09-7A18-CE73062CB4A0}"/>
              </a:ext>
            </a:extLst>
          </p:cNvPr>
          <p:cNvPicPr>
            <a:picLocks noChangeAspect="1"/>
          </p:cNvPicPr>
          <p:nvPr/>
        </p:nvPicPr>
        <p:blipFill>
          <a:blip r:embed="rId3"/>
          <a:stretch>
            <a:fillRect/>
          </a:stretch>
        </p:blipFill>
        <p:spPr>
          <a:xfrm>
            <a:off x="6209064" y="2577020"/>
            <a:ext cx="5459066" cy="1209482"/>
          </a:xfrm>
          <a:prstGeom prst="rect">
            <a:avLst/>
          </a:prstGeom>
        </p:spPr>
      </p:pic>
      <p:pic>
        <p:nvPicPr>
          <p:cNvPr id="10" name="Picture 9">
            <a:extLst>
              <a:ext uri="{FF2B5EF4-FFF2-40B4-BE49-F238E27FC236}">
                <a16:creationId xmlns:a16="http://schemas.microsoft.com/office/drawing/2014/main" id="{935F1058-99BA-AEEC-CFEE-E4B5203C6C48}"/>
              </a:ext>
            </a:extLst>
          </p:cNvPr>
          <p:cNvPicPr>
            <a:picLocks noChangeAspect="1"/>
          </p:cNvPicPr>
          <p:nvPr/>
        </p:nvPicPr>
        <p:blipFill>
          <a:blip r:embed="rId4"/>
          <a:stretch>
            <a:fillRect/>
          </a:stretch>
        </p:blipFill>
        <p:spPr>
          <a:xfrm>
            <a:off x="383484" y="4613371"/>
            <a:ext cx="5599453" cy="1095187"/>
          </a:xfrm>
          <a:prstGeom prst="rect">
            <a:avLst/>
          </a:prstGeom>
        </p:spPr>
      </p:pic>
      <p:pic>
        <p:nvPicPr>
          <p:cNvPr id="13" name="Picture 12">
            <a:extLst>
              <a:ext uri="{FF2B5EF4-FFF2-40B4-BE49-F238E27FC236}">
                <a16:creationId xmlns:a16="http://schemas.microsoft.com/office/drawing/2014/main" id="{33C9BAFC-D9B4-EA23-CD44-8482E20DECCC}"/>
              </a:ext>
            </a:extLst>
          </p:cNvPr>
          <p:cNvPicPr>
            <a:picLocks noChangeAspect="1"/>
          </p:cNvPicPr>
          <p:nvPr/>
        </p:nvPicPr>
        <p:blipFill>
          <a:blip r:embed="rId5"/>
          <a:stretch>
            <a:fillRect/>
          </a:stretch>
        </p:blipFill>
        <p:spPr>
          <a:xfrm>
            <a:off x="6209063" y="4613371"/>
            <a:ext cx="5459067" cy="1095187"/>
          </a:xfrm>
          <a:prstGeom prst="rect">
            <a:avLst/>
          </a:prstGeom>
        </p:spPr>
      </p:pic>
    </p:spTree>
    <p:extLst>
      <p:ext uri="{BB962C8B-B14F-4D97-AF65-F5344CB8AC3E}">
        <p14:creationId xmlns:p14="http://schemas.microsoft.com/office/powerpoint/2010/main" val="3361466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East</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ECCD4D0E-2495-B790-840D-BBDB0F118F95}"/>
              </a:ext>
            </a:extLst>
          </p:cNvPr>
          <p:cNvPicPr>
            <a:picLocks noChangeAspect="1"/>
          </p:cNvPicPr>
          <p:nvPr/>
        </p:nvPicPr>
        <p:blipFill>
          <a:blip r:embed="rId2"/>
          <a:stretch>
            <a:fillRect/>
          </a:stretch>
        </p:blipFill>
        <p:spPr>
          <a:xfrm>
            <a:off x="383484" y="2712309"/>
            <a:ext cx="5558620" cy="1121506"/>
          </a:xfrm>
          <a:prstGeom prst="rect">
            <a:avLst/>
          </a:prstGeom>
        </p:spPr>
      </p:pic>
      <p:pic>
        <p:nvPicPr>
          <p:cNvPr id="7" name="Picture 6">
            <a:extLst>
              <a:ext uri="{FF2B5EF4-FFF2-40B4-BE49-F238E27FC236}">
                <a16:creationId xmlns:a16="http://schemas.microsoft.com/office/drawing/2014/main" id="{E9D26B9A-C11E-2117-B120-095C70A39399}"/>
              </a:ext>
            </a:extLst>
          </p:cNvPr>
          <p:cNvPicPr>
            <a:picLocks noChangeAspect="1"/>
          </p:cNvPicPr>
          <p:nvPr/>
        </p:nvPicPr>
        <p:blipFill>
          <a:blip r:embed="rId3"/>
          <a:stretch>
            <a:fillRect/>
          </a:stretch>
        </p:blipFill>
        <p:spPr>
          <a:xfrm>
            <a:off x="6249893" y="2712309"/>
            <a:ext cx="5656355" cy="1121506"/>
          </a:xfrm>
          <a:prstGeom prst="rect">
            <a:avLst/>
          </a:prstGeom>
        </p:spPr>
      </p:pic>
      <p:pic>
        <p:nvPicPr>
          <p:cNvPr id="10" name="Picture 9">
            <a:extLst>
              <a:ext uri="{FF2B5EF4-FFF2-40B4-BE49-F238E27FC236}">
                <a16:creationId xmlns:a16="http://schemas.microsoft.com/office/drawing/2014/main" id="{1504468D-0195-2F4A-BC4A-F910B089EF4B}"/>
              </a:ext>
            </a:extLst>
          </p:cNvPr>
          <p:cNvPicPr>
            <a:picLocks noChangeAspect="1"/>
          </p:cNvPicPr>
          <p:nvPr/>
        </p:nvPicPr>
        <p:blipFill>
          <a:blip r:embed="rId4"/>
          <a:stretch>
            <a:fillRect/>
          </a:stretch>
        </p:blipFill>
        <p:spPr>
          <a:xfrm>
            <a:off x="383484" y="4645135"/>
            <a:ext cx="5558620" cy="1171574"/>
          </a:xfrm>
          <a:prstGeom prst="rect">
            <a:avLst/>
          </a:prstGeom>
        </p:spPr>
      </p:pic>
      <p:pic>
        <p:nvPicPr>
          <p:cNvPr id="13" name="Picture 12">
            <a:extLst>
              <a:ext uri="{FF2B5EF4-FFF2-40B4-BE49-F238E27FC236}">
                <a16:creationId xmlns:a16="http://schemas.microsoft.com/office/drawing/2014/main" id="{FB224E4B-2434-F688-4BA6-C0F559D0D004}"/>
              </a:ext>
            </a:extLst>
          </p:cNvPr>
          <p:cNvPicPr>
            <a:picLocks noChangeAspect="1"/>
          </p:cNvPicPr>
          <p:nvPr/>
        </p:nvPicPr>
        <p:blipFill>
          <a:blip r:embed="rId5"/>
          <a:stretch>
            <a:fillRect/>
          </a:stretch>
        </p:blipFill>
        <p:spPr>
          <a:xfrm>
            <a:off x="6162675" y="4645136"/>
            <a:ext cx="5743573" cy="1171574"/>
          </a:xfrm>
          <a:prstGeom prst="rect">
            <a:avLst/>
          </a:prstGeom>
        </p:spPr>
      </p:pic>
    </p:spTree>
    <p:extLst>
      <p:ext uri="{BB962C8B-B14F-4D97-AF65-F5344CB8AC3E}">
        <p14:creationId xmlns:p14="http://schemas.microsoft.com/office/powerpoint/2010/main" val="340558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Wales</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4" name="Picture 3">
            <a:extLst>
              <a:ext uri="{FF2B5EF4-FFF2-40B4-BE49-F238E27FC236}">
                <a16:creationId xmlns:a16="http://schemas.microsoft.com/office/drawing/2014/main" id="{EF27D396-6123-8426-1A39-8FA8E72BE8CB}"/>
              </a:ext>
            </a:extLst>
          </p:cNvPr>
          <p:cNvPicPr>
            <a:picLocks noChangeAspect="1"/>
          </p:cNvPicPr>
          <p:nvPr/>
        </p:nvPicPr>
        <p:blipFill>
          <a:blip r:embed="rId2"/>
          <a:stretch>
            <a:fillRect/>
          </a:stretch>
        </p:blipFill>
        <p:spPr>
          <a:xfrm>
            <a:off x="383484" y="2577019"/>
            <a:ext cx="5599453" cy="1209483"/>
          </a:xfrm>
          <a:prstGeom prst="rect">
            <a:avLst/>
          </a:prstGeom>
        </p:spPr>
      </p:pic>
      <p:pic>
        <p:nvPicPr>
          <p:cNvPr id="8" name="Picture 7">
            <a:extLst>
              <a:ext uri="{FF2B5EF4-FFF2-40B4-BE49-F238E27FC236}">
                <a16:creationId xmlns:a16="http://schemas.microsoft.com/office/drawing/2014/main" id="{466C0898-43E8-9FAD-9FBC-583B38260485}"/>
              </a:ext>
            </a:extLst>
          </p:cNvPr>
          <p:cNvPicPr>
            <a:picLocks noChangeAspect="1"/>
          </p:cNvPicPr>
          <p:nvPr/>
        </p:nvPicPr>
        <p:blipFill>
          <a:blip r:embed="rId3"/>
          <a:stretch>
            <a:fillRect/>
          </a:stretch>
        </p:blipFill>
        <p:spPr>
          <a:xfrm>
            <a:off x="6209063" y="2577019"/>
            <a:ext cx="5459067" cy="1209483"/>
          </a:xfrm>
          <a:prstGeom prst="rect">
            <a:avLst/>
          </a:prstGeom>
        </p:spPr>
      </p:pic>
      <p:pic>
        <p:nvPicPr>
          <p:cNvPr id="11" name="Picture 10">
            <a:extLst>
              <a:ext uri="{FF2B5EF4-FFF2-40B4-BE49-F238E27FC236}">
                <a16:creationId xmlns:a16="http://schemas.microsoft.com/office/drawing/2014/main" id="{3A57780F-D9FD-A339-A048-3C1DCD4ED26D}"/>
              </a:ext>
            </a:extLst>
          </p:cNvPr>
          <p:cNvPicPr>
            <a:picLocks noChangeAspect="1"/>
          </p:cNvPicPr>
          <p:nvPr/>
        </p:nvPicPr>
        <p:blipFill>
          <a:blip r:embed="rId4"/>
          <a:stretch>
            <a:fillRect/>
          </a:stretch>
        </p:blipFill>
        <p:spPr>
          <a:xfrm>
            <a:off x="383484" y="4603660"/>
            <a:ext cx="5599453" cy="1104898"/>
          </a:xfrm>
          <a:prstGeom prst="rect">
            <a:avLst/>
          </a:prstGeom>
        </p:spPr>
      </p:pic>
      <p:pic>
        <p:nvPicPr>
          <p:cNvPr id="14" name="Picture 13">
            <a:extLst>
              <a:ext uri="{FF2B5EF4-FFF2-40B4-BE49-F238E27FC236}">
                <a16:creationId xmlns:a16="http://schemas.microsoft.com/office/drawing/2014/main" id="{A1768079-B5EC-50A6-420F-692648B72257}"/>
              </a:ext>
            </a:extLst>
          </p:cNvPr>
          <p:cNvPicPr>
            <a:picLocks noChangeAspect="1"/>
          </p:cNvPicPr>
          <p:nvPr/>
        </p:nvPicPr>
        <p:blipFill>
          <a:blip r:embed="rId5"/>
          <a:stretch>
            <a:fillRect/>
          </a:stretch>
        </p:blipFill>
        <p:spPr>
          <a:xfrm>
            <a:off x="6209063" y="4603660"/>
            <a:ext cx="5459067" cy="1104898"/>
          </a:xfrm>
          <a:prstGeom prst="rect">
            <a:avLst/>
          </a:prstGeom>
        </p:spPr>
      </p:pic>
    </p:spTree>
    <p:extLst>
      <p:ext uri="{BB962C8B-B14F-4D97-AF65-F5344CB8AC3E}">
        <p14:creationId xmlns:p14="http://schemas.microsoft.com/office/powerpoint/2010/main" val="3970048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South Wales</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5" name="Picture 4">
            <a:extLst>
              <a:ext uri="{FF2B5EF4-FFF2-40B4-BE49-F238E27FC236}">
                <a16:creationId xmlns:a16="http://schemas.microsoft.com/office/drawing/2014/main" id="{EE1DFCB1-DD70-590E-2C5C-B7771540D0DA}"/>
              </a:ext>
            </a:extLst>
          </p:cNvPr>
          <p:cNvPicPr>
            <a:picLocks noChangeAspect="1"/>
          </p:cNvPicPr>
          <p:nvPr/>
        </p:nvPicPr>
        <p:blipFill>
          <a:blip r:embed="rId2"/>
          <a:stretch>
            <a:fillRect/>
          </a:stretch>
        </p:blipFill>
        <p:spPr>
          <a:xfrm>
            <a:off x="383484" y="2712310"/>
            <a:ext cx="5558620" cy="1121506"/>
          </a:xfrm>
          <a:prstGeom prst="rect">
            <a:avLst/>
          </a:prstGeom>
        </p:spPr>
      </p:pic>
      <p:pic>
        <p:nvPicPr>
          <p:cNvPr id="8" name="Picture 7">
            <a:extLst>
              <a:ext uri="{FF2B5EF4-FFF2-40B4-BE49-F238E27FC236}">
                <a16:creationId xmlns:a16="http://schemas.microsoft.com/office/drawing/2014/main" id="{1C93FFB1-2968-1506-0F3B-769F6C02CDE0}"/>
              </a:ext>
            </a:extLst>
          </p:cNvPr>
          <p:cNvPicPr>
            <a:picLocks noChangeAspect="1"/>
          </p:cNvPicPr>
          <p:nvPr/>
        </p:nvPicPr>
        <p:blipFill>
          <a:blip r:embed="rId3"/>
          <a:stretch>
            <a:fillRect/>
          </a:stretch>
        </p:blipFill>
        <p:spPr>
          <a:xfrm>
            <a:off x="6162675" y="2712310"/>
            <a:ext cx="5743573" cy="1121506"/>
          </a:xfrm>
          <a:prstGeom prst="rect">
            <a:avLst/>
          </a:prstGeom>
        </p:spPr>
      </p:pic>
      <p:pic>
        <p:nvPicPr>
          <p:cNvPr id="11" name="Picture 10">
            <a:extLst>
              <a:ext uri="{FF2B5EF4-FFF2-40B4-BE49-F238E27FC236}">
                <a16:creationId xmlns:a16="http://schemas.microsoft.com/office/drawing/2014/main" id="{A5F73081-42A6-7ECA-CA30-12FAC0B31945}"/>
              </a:ext>
            </a:extLst>
          </p:cNvPr>
          <p:cNvPicPr>
            <a:picLocks noChangeAspect="1"/>
          </p:cNvPicPr>
          <p:nvPr/>
        </p:nvPicPr>
        <p:blipFill>
          <a:blip r:embed="rId4"/>
          <a:stretch>
            <a:fillRect/>
          </a:stretch>
        </p:blipFill>
        <p:spPr>
          <a:xfrm>
            <a:off x="383485" y="4614244"/>
            <a:ext cx="5558620" cy="1202466"/>
          </a:xfrm>
          <a:prstGeom prst="rect">
            <a:avLst/>
          </a:prstGeom>
        </p:spPr>
      </p:pic>
      <p:pic>
        <p:nvPicPr>
          <p:cNvPr id="14" name="Picture 13">
            <a:extLst>
              <a:ext uri="{FF2B5EF4-FFF2-40B4-BE49-F238E27FC236}">
                <a16:creationId xmlns:a16="http://schemas.microsoft.com/office/drawing/2014/main" id="{BA3566D9-F7C0-8242-0557-67ABE6FD6C9A}"/>
              </a:ext>
            </a:extLst>
          </p:cNvPr>
          <p:cNvPicPr>
            <a:picLocks noChangeAspect="1"/>
          </p:cNvPicPr>
          <p:nvPr/>
        </p:nvPicPr>
        <p:blipFill>
          <a:blip r:embed="rId5"/>
          <a:stretch>
            <a:fillRect/>
          </a:stretch>
        </p:blipFill>
        <p:spPr>
          <a:xfrm>
            <a:off x="6162675" y="4614244"/>
            <a:ext cx="5743573" cy="1202466"/>
          </a:xfrm>
          <a:prstGeom prst="rect">
            <a:avLst/>
          </a:prstGeom>
        </p:spPr>
      </p:pic>
    </p:spTree>
    <p:extLst>
      <p:ext uri="{BB962C8B-B14F-4D97-AF65-F5344CB8AC3E}">
        <p14:creationId xmlns:p14="http://schemas.microsoft.com/office/powerpoint/2010/main" val="32472789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B0FFEF-2D33-1C22-D2B7-A730825A5966}"/>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Yorkshire</a:t>
            </a:r>
          </a:p>
        </p:txBody>
      </p:sp>
      <p:sp>
        <p:nvSpPr>
          <p:cNvPr id="15" name="TextBox 14">
            <a:extLst>
              <a:ext uri="{FF2B5EF4-FFF2-40B4-BE49-F238E27FC236}">
                <a16:creationId xmlns:a16="http://schemas.microsoft.com/office/drawing/2014/main" id="{AF5D4604-0192-5A4C-8CCB-3287BD4565AA}"/>
              </a:ext>
            </a:extLst>
          </p:cNvPr>
          <p:cNvSpPr txBox="1"/>
          <p:nvPr/>
        </p:nvSpPr>
        <p:spPr>
          <a:xfrm>
            <a:off x="383484" y="2176909"/>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1</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2</a:t>
            </a:r>
          </a:p>
        </p:txBody>
      </p:sp>
      <p:grpSp>
        <p:nvGrpSpPr>
          <p:cNvPr id="30" name="Group 29">
            <a:extLst>
              <a:ext uri="{FF2B5EF4-FFF2-40B4-BE49-F238E27FC236}">
                <a16:creationId xmlns:a16="http://schemas.microsoft.com/office/drawing/2014/main" id="{A585CE11-F5E2-9C4A-0456-01E234E1691C}"/>
              </a:ext>
            </a:extLst>
          </p:cNvPr>
          <p:cNvGrpSpPr/>
          <p:nvPr/>
        </p:nvGrpSpPr>
        <p:grpSpPr>
          <a:xfrm>
            <a:off x="465940" y="261684"/>
            <a:ext cx="1746249" cy="1746249"/>
            <a:chOff x="1074528" y="3669018"/>
            <a:chExt cx="1746249" cy="1746249"/>
          </a:xfrm>
          <a:scene3d>
            <a:camera prst="orthographicFront">
              <a:rot lat="0" lon="0" rev="0"/>
            </a:camera>
            <a:lightRig rig="contrasting" dir="t">
              <a:rot lat="0" lon="0" rev="1200000"/>
            </a:lightRig>
          </a:scene3d>
        </p:grpSpPr>
        <p:sp>
          <p:nvSpPr>
            <p:cNvPr id="31" name="Oval 30">
              <a:extLst>
                <a:ext uri="{FF2B5EF4-FFF2-40B4-BE49-F238E27FC236}">
                  <a16:creationId xmlns:a16="http://schemas.microsoft.com/office/drawing/2014/main" id="{41CE619D-8D6E-2D6E-60B8-56DE79DA2AAF}"/>
                </a:ext>
              </a:extLst>
            </p:cNvPr>
            <p:cNvSpPr/>
            <p:nvPr/>
          </p:nvSpPr>
          <p:spPr>
            <a:xfrm>
              <a:off x="1074528" y="3669018"/>
              <a:ext cx="1746249" cy="1746249"/>
            </a:xfrm>
            <a:prstGeom prst="ellipse">
              <a:avLst/>
            </a:prstGeom>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32" name="Oval 4">
              <a:extLst>
                <a:ext uri="{FF2B5EF4-FFF2-40B4-BE49-F238E27FC236}">
                  <a16:creationId xmlns:a16="http://schemas.microsoft.com/office/drawing/2014/main" id="{13FE353C-5472-C5A5-66F5-4E2D73FE98D8}"/>
                </a:ext>
              </a:extLst>
            </p:cNvPr>
            <p:cNvSpPr txBox="1"/>
            <p:nvPr/>
          </p:nvSpPr>
          <p:spPr>
            <a:xfrm>
              <a:off x="1330260" y="3924750"/>
              <a:ext cx="1234785" cy="12347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grpSp>
      <p:pic>
        <p:nvPicPr>
          <p:cNvPr id="3" name="Picture 2">
            <a:extLst>
              <a:ext uri="{FF2B5EF4-FFF2-40B4-BE49-F238E27FC236}">
                <a16:creationId xmlns:a16="http://schemas.microsoft.com/office/drawing/2014/main" id="{C48D0182-41BB-5720-4831-61EDEE29E3CD}"/>
              </a:ext>
            </a:extLst>
          </p:cNvPr>
          <p:cNvPicPr>
            <a:picLocks noChangeAspect="1"/>
          </p:cNvPicPr>
          <p:nvPr/>
        </p:nvPicPr>
        <p:blipFill>
          <a:blip r:embed="rId2"/>
          <a:stretch>
            <a:fillRect/>
          </a:stretch>
        </p:blipFill>
        <p:spPr>
          <a:xfrm>
            <a:off x="383484" y="2577019"/>
            <a:ext cx="5599453" cy="1209483"/>
          </a:xfrm>
          <a:prstGeom prst="rect">
            <a:avLst/>
          </a:prstGeom>
        </p:spPr>
      </p:pic>
      <p:pic>
        <p:nvPicPr>
          <p:cNvPr id="7" name="Picture 6">
            <a:extLst>
              <a:ext uri="{FF2B5EF4-FFF2-40B4-BE49-F238E27FC236}">
                <a16:creationId xmlns:a16="http://schemas.microsoft.com/office/drawing/2014/main" id="{ED41AD73-F175-24E1-E644-55A8EA4A8982}"/>
              </a:ext>
            </a:extLst>
          </p:cNvPr>
          <p:cNvPicPr>
            <a:picLocks noChangeAspect="1"/>
          </p:cNvPicPr>
          <p:nvPr/>
        </p:nvPicPr>
        <p:blipFill>
          <a:blip r:embed="rId3"/>
          <a:stretch>
            <a:fillRect/>
          </a:stretch>
        </p:blipFill>
        <p:spPr>
          <a:xfrm>
            <a:off x="6207826" y="2577019"/>
            <a:ext cx="5459067" cy="1209483"/>
          </a:xfrm>
          <a:prstGeom prst="rect">
            <a:avLst/>
          </a:prstGeom>
        </p:spPr>
      </p:pic>
      <p:pic>
        <p:nvPicPr>
          <p:cNvPr id="10" name="Picture 9">
            <a:extLst>
              <a:ext uri="{FF2B5EF4-FFF2-40B4-BE49-F238E27FC236}">
                <a16:creationId xmlns:a16="http://schemas.microsoft.com/office/drawing/2014/main" id="{FCD2D85E-BB9A-B0D0-7895-7B1451BF6D3B}"/>
              </a:ext>
            </a:extLst>
          </p:cNvPr>
          <p:cNvPicPr>
            <a:picLocks noChangeAspect="1"/>
          </p:cNvPicPr>
          <p:nvPr/>
        </p:nvPicPr>
        <p:blipFill>
          <a:blip r:embed="rId4"/>
          <a:stretch>
            <a:fillRect/>
          </a:stretch>
        </p:blipFill>
        <p:spPr>
          <a:xfrm>
            <a:off x="383484" y="4603661"/>
            <a:ext cx="5599453" cy="1104898"/>
          </a:xfrm>
          <a:prstGeom prst="rect">
            <a:avLst/>
          </a:prstGeom>
        </p:spPr>
      </p:pic>
      <p:pic>
        <p:nvPicPr>
          <p:cNvPr id="13" name="Picture 12">
            <a:extLst>
              <a:ext uri="{FF2B5EF4-FFF2-40B4-BE49-F238E27FC236}">
                <a16:creationId xmlns:a16="http://schemas.microsoft.com/office/drawing/2014/main" id="{B715480B-317D-783A-5AA5-E75FE2ECDE1A}"/>
              </a:ext>
            </a:extLst>
          </p:cNvPr>
          <p:cNvPicPr>
            <a:picLocks noChangeAspect="1"/>
          </p:cNvPicPr>
          <p:nvPr/>
        </p:nvPicPr>
        <p:blipFill>
          <a:blip r:embed="rId5"/>
          <a:stretch>
            <a:fillRect/>
          </a:stretch>
        </p:blipFill>
        <p:spPr>
          <a:xfrm>
            <a:off x="6207825" y="4603661"/>
            <a:ext cx="5459067" cy="1104898"/>
          </a:xfrm>
          <a:prstGeom prst="rect">
            <a:avLst/>
          </a:prstGeom>
        </p:spPr>
      </p:pic>
    </p:spTree>
    <p:extLst>
      <p:ext uri="{BB962C8B-B14F-4D97-AF65-F5344CB8AC3E}">
        <p14:creationId xmlns:p14="http://schemas.microsoft.com/office/powerpoint/2010/main" val="1537158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F5D4604-0192-5A4C-8CCB-3287BD4565AA}"/>
              </a:ext>
            </a:extLst>
          </p:cNvPr>
          <p:cNvSpPr txBox="1"/>
          <p:nvPr/>
        </p:nvSpPr>
        <p:spPr>
          <a:xfrm>
            <a:off x="383484" y="2160066"/>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3</a:t>
            </a:r>
          </a:p>
        </p:txBody>
      </p:sp>
      <p:sp>
        <p:nvSpPr>
          <p:cNvPr id="16" name="TextBox 15">
            <a:extLst>
              <a:ext uri="{FF2B5EF4-FFF2-40B4-BE49-F238E27FC236}">
                <a16:creationId xmlns:a16="http://schemas.microsoft.com/office/drawing/2014/main" id="{96C36715-6839-43F9-E5FF-F03E60AEFBD1}"/>
              </a:ext>
            </a:extLst>
          </p:cNvPr>
          <p:cNvSpPr txBox="1"/>
          <p:nvPr/>
        </p:nvSpPr>
        <p:spPr>
          <a:xfrm>
            <a:off x="383484" y="4091868"/>
            <a:ext cx="140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Level 4</a:t>
            </a:r>
          </a:p>
        </p:txBody>
      </p:sp>
      <p:sp>
        <p:nvSpPr>
          <p:cNvPr id="2" name="Title 4">
            <a:extLst>
              <a:ext uri="{FF2B5EF4-FFF2-40B4-BE49-F238E27FC236}">
                <a16:creationId xmlns:a16="http://schemas.microsoft.com/office/drawing/2014/main" id="{D37B905A-E1E3-8951-B5B4-9407CCC28DFB}"/>
              </a:ext>
            </a:extLst>
          </p:cNvPr>
          <p:cNvSpPr txBox="1">
            <a:spLocks/>
          </p:cNvSpPr>
          <p:nvPr/>
        </p:nvSpPr>
        <p:spPr>
          <a:xfrm>
            <a:off x="2396707" y="434298"/>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14000"/>
              </a:lnSpc>
            </a:pPr>
            <a:r>
              <a:rPr lang="en-GB" sz="2800" b="1">
                <a:latin typeface="Arial"/>
                <a:cs typeface="Arial"/>
              </a:rPr>
              <a:t>NORS arrival time by hospital level – Yorkshire</a:t>
            </a:r>
          </a:p>
        </p:txBody>
      </p:sp>
      <p:sp>
        <p:nvSpPr>
          <p:cNvPr id="21" name="Oval 20">
            <a:extLst>
              <a:ext uri="{FF2B5EF4-FFF2-40B4-BE49-F238E27FC236}">
                <a16:creationId xmlns:a16="http://schemas.microsoft.com/office/drawing/2014/main" id="{2B04247F-277D-3A55-2F4D-61EB4AF971DB}"/>
              </a:ext>
            </a:extLst>
          </p:cNvPr>
          <p:cNvSpPr/>
          <p:nvPr/>
        </p:nvSpPr>
        <p:spPr>
          <a:xfrm>
            <a:off x="465940" y="261684"/>
            <a:ext cx="1746249" cy="1746249"/>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1455363"/>
              <a:satOff val="-83928"/>
              <a:lumOff val="8628"/>
              <a:alphaOff val="0"/>
            </a:schemeClr>
          </a:fillRef>
          <a:effectRef idx="2">
            <a:schemeClr val="accent2">
              <a:hueOff val="-1455363"/>
              <a:satOff val="-83928"/>
              <a:lumOff val="8628"/>
              <a:alphaOff val="0"/>
            </a:schemeClr>
          </a:effectRef>
          <a:fontRef idx="minor">
            <a:schemeClr val="lt1"/>
          </a:fontRef>
        </p:style>
        <p:txBody>
          <a:bodyPr/>
          <a:lstStyle/>
          <a:p>
            <a:endParaRPr lang="en-GB"/>
          </a:p>
        </p:txBody>
      </p:sp>
      <p:sp>
        <p:nvSpPr>
          <p:cNvPr id="23" name="Oval 4">
            <a:extLst>
              <a:ext uri="{FF2B5EF4-FFF2-40B4-BE49-F238E27FC236}">
                <a16:creationId xmlns:a16="http://schemas.microsoft.com/office/drawing/2014/main" id="{E5A81E80-7466-94E8-78DA-FECF76AE726A}"/>
              </a:ext>
            </a:extLst>
          </p:cNvPr>
          <p:cNvSpPr txBox="1"/>
          <p:nvPr/>
        </p:nvSpPr>
        <p:spPr>
          <a:xfrm>
            <a:off x="721672" y="517416"/>
            <a:ext cx="1234785" cy="123478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t>Local hospital</a:t>
            </a:r>
          </a:p>
        </p:txBody>
      </p:sp>
      <p:pic>
        <p:nvPicPr>
          <p:cNvPr id="4" name="Picture 3">
            <a:extLst>
              <a:ext uri="{FF2B5EF4-FFF2-40B4-BE49-F238E27FC236}">
                <a16:creationId xmlns:a16="http://schemas.microsoft.com/office/drawing/2014/main" id="{E2783848-D914-D567-732B-CE6EEEF41B9D}"/>
              </a:ext>
            </a:extLst>
          </p:cNvPr>
          <p:cNvPicPr>
            <a:picLocks noChangeAspect="1"/>
          </p:cNvPicPr>
          <p:nvPr/>
        </p:nvPicPr>
        <p:blipFill>
          <a:blip r:embed="rId2"/>
          <a:stretch>
            <a:fillRect/>
          </a:stretch>
        </p:blipFill>
        <p:spPr>
          <a:xfrm>
            <a:off x="383484" y="2766132"/>
            <a:ext cx="5558620" cy="1067684"/>
          </a:xfrm>
          <a:prstGeom prst="rect">
            <a:avLst/>
          </a:prstGeom>
        </p:spPr>
      </p:pic>
      <p:pic>
        <p:nvPicPr>
          <p:cNvPr id="7" name="Picture 6">
            <a:extLst>
              <a:ext uri="{FF2B5EF4-FFF2-40B4-BE49-F238E27FC236}">
                <a16:creationId xmlns:a16="http://schemas.microsoft.com/office/drawing/2014/main" id="{557A0004-4C1F-39AA-8566-7CD2F7FA2B8F}"/>
              </a:ext>
            </a:extLst>
          </p:cNvPr>
          <p:cNvPicPr>
            <a:picLocks noChangeAspect="1"/>
          </p:cNvPicPr>
          <p:nvPr/>
        </p:nvPicPr>
        <p:blipFill>
          <a:blip r:embed="rId3"/>
          <a:stretch>
            <a:fillRect/>
          </a:stretch>
        </p:blipFill>
        <p:spPr>
          <a:xfrm>
            <a:off x="6162674" y="2766132"/>
            <a:ext cx="5743573" cy="1067684"/>
          </a:xfrm>
          <a:prstGeom prst="rect">
            <a:avLst/>
          </a:prstGeom>
        </p:spPr>
      </p:pic>
      <p:pic>
        <p:nvPicPr>
          <p:cNvPr id="10" name="Picture 9">
            <a:extLst>
              <a:ext uri="{FF2B5EF4-FFF2-40B4-BE49-F238E27FC236}">
                <a16:creationId xmlns:a16="http://schemas.microsoft.com/office/drawing/2014/main" id="{D7E43E7B-5452-CEA6-F30C-738E8EB730B2}"/>
              </a:ext>
            </a:extLst>
          </p:cNvPr>
          <p:cNvPicPr>
            <a:picLocks noChangeAspect="1"/>
          </p:cNvPicPr>
          <p:nvPr/>
        </p:nvPicPr>
        <p:blipFill>
          <a:blip r:embed="rId4"/>
          <a:stretch>
            <a:fillRect/>
          </a:stretch>
        </p:blipFill>
        <p:spPr>
          <a:xfrm>
            <a:off x="383484" y="4616711"/>
            <a:ext cx="5558620" cy="1199999"/>
          </a:xfrm>
          <a:prstGeom prst="rect">
            <a:avLst/>
          </a:prstGeom>
        </p:spPr>
      </p:pic>
      <p:pic>
        <p:nvPicPr>
          <p:cNvPr id="13" name="Picture 12">
            <a:extLst>
              <a:ext uri="{FF2B5EF4-FFF2-40B4-BE49-F238E27FC236}">
                <a16:creationId xmlns:a16="http://schemas.microsoft.com/office/drawing/2014/main" id="{28AAD6F0-6BBF-FE7F-EC92-752A950184FC}"/>
              </a:ext>
            </a:extLst>
          </p:cNvPr>
          <p:cNvPicPr>
            <a:picLocks noChangeAspect="1"/>
          </p:cNvPicPr>
          <p:nvPr/>
        </p:nvPicPr>
        <p:blipFill>
          <a:blip r:embed="rId5"/>
          <a:stretch>
            <a:fillRect/>
          </a:stretch>
        </p:blipFill>
        <p:spPr>
          <a:xfrm>
            <a:off x="6162674" y="4616711"/>
            <a:ext cx="5743573" cy="1199999"/>
          </a:xfrm>
          <a:prstGeom prst="rect">
            <a:avLst/>
          </a:prstGeom>
        </p:spPr>
      </p:pic>
    </p:spTree>
    <p:extLst>
      <p:ext uri="{BB962C8B-B14F-4D97-AF65-F5344CB8AC3E}">
        <p14:creationId xmlns:p14="http://schemas.microsoft.com/office/powerpoint/2010/main" val="3256157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latin typeface="Arial"/>
                <a:cs typeface="Arial"/>
              </a:rPr>
              <a:t>Impact to NORS Teams</a:t>
            </a:r>
            <a:endParaRPr lang="en-GB" sz="3600" b="1"/>
          </a:p>
        </p:txBody>
      </p:sp>
      <p:grpSp>
        <p:nvGrpSpPr>
          <p:cNvPr id="53" name="Group 52">
            <a:extLst>
              <a:ext uri="{FF2B5EF4-FFF2-40B4-BE49-F238E27FC236}">
                <a16:creationId xmlns:a16="http://schemas.microsoft.com/office/drawing/2014/main" id="{496AF5A2-A481-7CFD-2D3E-47591CF10195}"/>
              </a:ext>
            </a:extLst>
          </p:cNvPr>
          <p:cNvGrpSpPr/>
          <p:nvPr/>
        </p:nvGrpSpPr>
        <p:grpSpPr>
          <a:xfrm>
            <a:off x="958008" y="4104180"/>
            <a:ext cx="2415863" cy="2060516"/>
            <a:chOff x="3633290" y="1903851"/>
            <a:chExt cx="2415863" cy="2060516"/>
          </a:xfrm>
        </p:grpSpPr>
        <p:sp>
          <p:nvSpPr>
            <p:cNvPr id="12" name="Content Placeholder 5">
              <a:extLst>
                <a:ext uri="{FF2B5EF4-FFF2-40B4-BE49-F238E27FC236}">
                  <a16:creationId xmlns:a16="http://schemas.microsoft.com/office/drawing/2014/main" id="{87F842EF-C364-09CA-103B-6E8506F1671C}"/>
                </a:ext>
              </a:extLst>
            </p:cNvPr>
            <p:cNvSpPr txBox="1">
              <a:spLocks/>
            </p:cNvSpPr>
            <p:nvPr/>
          </p:nvSpPr>
          <p:spPr>
            <a:xfrm>
              <a:off x="3633290" y="2938496"/>
              <a:ext cx="2415863"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600" b="1">
                  <a:solidFill>
                    <a:srgbClr val="002060"/>
                  </a:solidFill>
                  <a:latin typeface="Arial"/>
                  <a:cs typeface="Arial"/>
                </a:rPr>
                <a:t>3 cardiothoracic teams </a:t>
              </a:r>
              <a:br>
                <a:rPr lang="en-GB" sz="1600" b="1">
                  <a:solidFill>
                    <a:srgbClr val="002060"/>
                  </a:solidFill>
                  <a:latin typeface="Arial"/>
                  <a:cs typeface="Arial"/>
                </a:rPr>
              </a:br>
              <a:endParaRPr lang="en-GB" sz="1600">
                <a:solidFill>
                  <a:srgbClr val="002060"/>
                </a:solidFill>
                <a:latin typeface="Arial"/>
                <a:cs typeface="Arial"/>
              </a:endParaRPr>
            </a:p>
          </p:txBody>
        </p:sp>
        <p:sp>
          <p:nvSpPr>
            <p:cNvPr id="14" name="Oval 13">
              <a:extLst>
                <a:ext uri="{FF2B5EF4-FFF2-40B4-BE49-F238E27FC236}">
                  <a16:creationId xmlns:a16="http://schemas.microsoft.com/office/drawing/2014/main" id="{1AD55814-14DF-7067-80BB-F18F86CCB0F5}"/>
                </a:ext>
              </a:extLst>
            </p:cNvPr>
            <p:cNvSpPr/>
            <p:nvPr/>
          </p:nvSpPr>
          <p:spPr>
            <a:xfrm>
              <a:off x="4344694" y="1903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a:extLst>
                <a:ext uri="{FF2B5EF4-FFF2-40B4-BE49-F238E27FC236}">
                  <a16:creationId xmlns:a16="http://schemas.microsoft.com/office/drawing/2014/main" id="{30CDE189-6435-C1B7-4CE7-C9F1D2146A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0494" y="2133600"/>
              <a:ext cx="485276" cy="475248"/>
            </a:xfrm>
            <a:prstGeom prst="rect">
              <a:avLst/>
            </a:prstGeom>
          </p:spPr>
        </p:pic>
        <p:sp>
          <p:nvSpPr>
            <p:cNvPr id="21" name="TextBox 20">
              <a:extLst>
                <a:ext uri="{FF2B5EF4-FFF2-40B4-BE49-F238E27FC236}">
                  <a16:creationId xmlns:a16="http://schemas.microsoft.com/office/drawing/2014/main" id="{B80EC6C8-ACC4-FB2C-7F4F-CE1553A05A0B}"/>
                </a:ext>
              </a:extLst>
            </p:cNvPr>
            <p:cNvSpPr txBox="1"/>
            <p:nvPr/>
          </p:nvSpPr>
          <p:spPr>
            <a:xfrm>
              <a:off x="4422337" y="2168605"/>
              <a:ext cx="477253" cy="5332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solidFill>
                    <a:schemeClr val="bg1"/>
                  </a:solidFill>
                  <a:latin typeface="Arial"/>
                  <a:cs typeface="Calibri"/>
                </a:rPr>
                <a:t>3</a:t>
              </a:r>
              <a:endParaRPr lang="en-US" sz="2800" b="1">
                <a:solidFill>
                  <a:schemeClr val="bg1"/>
                </a:solidFill>
                <a:latin typeface="Arial"/>
              </a:endParaRPr>
            </a:p>
          </p:txBody>
        </p:sp>
      </p:grpSp>
      <p:grpSp>
        <p:nvGrpSpPr>
          <p:cNvPr id="52" name="Group 51">
            <a:extLst>
              <a:ext uri="{FF2B5EF4-FFF2-40B4-BE49-F238E27FC236}">
                <a16:creationId xmlns:a16="http://schemas.microsoft.com/office/drawing/2014/main" id="{5CD1F7E6-ABEE-DB68-9EAC-1881988915ED}"/>
              </a:ext>
            </a:extLst>
          </p:cNvPr>
          <p:cNvGrpSpPr/>
          <p:nvPr/>
        </p:nvGrpSpPr>
        <p:grpSpPr>
          <a:xfrm>
            <a:off x="974329" y="1916749"/>
            <a:ext cx="2415864" cy="2068685"/>
            <a:chOff x="974329" y="1916749"/>
            <a:chExt cx="2415864" cy="2068685"/>
          </a:xfrm>
        </p:grpSpPr>
        <p:sp>
          <p:nvSpPr>
            <p:cNvPr id="8" name="Oval 7">
              <a:extLst>
                <a:ext uri="{FF2B5EF4-FFF2-40B4-BE49-F238E27FC236}">
                  <a16:creationId xmlns:a16="http://schemas.microsoft.com/office/drawing/2014/main" id="{300FC2DF-7296-E8D7-94DA-34A9B9E41DDA}"/>
                </a:ext>
              </a:extLst>
            </p:cNvPr>
            <p:cNvSpPr/>
            <p:nvPr/>
          </p:nvSpPr>
          <p:spPr>
            <a:xfrm>
              <a:off x="1653469" y="1916749"/>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Content Placeholder 5">
              <a:extLst>
                <a:ext uri="{FF2B5EF4-FFF2-40B4-BE49-F238E27FC236}">
                  <a16:creationId xmlns:a16="http://schemas.microsoft.com/office/drawing/2014/main" id="{38ED2F1C-6758-5AF7-6C6B-CD7321C2EE34}"/>
                </a:ext>
              </a:extLst>
            </p:cNvPr>
            <p:cNvSpPr txBox="1">
              <a:spLocks/>
            </p:cNvSpPr>
            <p:nvPr/>
          </p:nvSpPr>
          <p:spPr>
            <a:xfrm>
              <a:off x="974329" y="2959563"/>
              <a:ext cx="2415864"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3999"/>
                </a:lnSpc>
              </a:pPr>
              <a:r>
                <a:rPr lang="en-GB" sz="1600" b="1">
                  <a:solidFill>
                    <a:srgbClr val="002060"/>
                  </a:solidFill>
                  <a:latin typeface="Arial"/>
                  <a:cs typeface="Arial"/>
                </a:rPr>
                <a:t>8 abdominal teams </a:t>
              </a:r>
              <a:br>
                <a:rPr lang="en-GB" sz="1600" b="1">
                  <a:solidFill>
                    <a:srgbClr val="002060"/>
                  </a:solidFill>
                  <a:latin typeface="Arial"/>
                  <a:cs typeface="Arial"/>
                </a:rPr>
              </a:br>
              <a:r>
                <a:rPr lang="en-GB" sz="1600">
                  <a:solidFill>
                    <a:srgbClr val="002060"/>
                  </a:solidFill>
                  <a:latin typeface="Arial"/>
                  <a:cs typeface="Arial"/>
                </a:rPr>
                <a:t>2 available 24/7</a:t>
              </a:r>
              <a:endParaRPr lang="en-GB" sz="1600" b="1">
                <a:solidFill>
                  <a:srgbClr val="002060"/>
                </a:solidFill>
                <a:latin typeface="Arial"/>
                <a:cs typeface="Arial"/>
              </a:endParaRPr>
            </a:p>
          </p:txBody>
        </p:sp>
        <p:sp>
          <p:nvSpPr>
            <p:cNvPr id="22" name="TextBox 21">
              <a:extLst>
                <a:ext uri="{FF2B5EF4-FFF2-40B4-BE49-F238E27FC236}">
                  <a16:creationId xmlns:a16="http://schemas.microsoft.com/office/drawing/2014/main" id="{4B647766-1CE8-8985-9747-6C9D98F43D3E}"/>
                </a:ext>
              </a:extLst>
            </p:cNvPr>
            <p:cNvSpPr txBox="1"/>
            <p:nvPr/>
          </p:nvSpPr>
          <p:spPr>
            <a:xfrm>
              <a:off x="1805468" y="2168605"/>
              <a:ext cx="477253" cy="5332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solidFill>
                    <a:schemeClr val="bg1"/>
                  </a:solidFill>
                  <a:latin typeface="Arial"/>
                  <a:cs typeface="Calibri"/>
                </a:rPr>
                <a:t>8</a:t>
              </a:r>
              <a:endParaRPr lang="en-US"/>
            </a:p>
          </p:txBody>
        </p:sp>
        <p:pic>
          <p:nvPicPr>
            <p:cNvPr id="23" name="Graphic 22">
              <a:extLst>
                <a:ext uri="{FF2B5EF4-FFF2-40B4-BE49-F238E27FC236}">
                  <a16:creationId xmlns:a16="http://schemas.microsoft.com/office/drawing/2014/main" id="{D5264AB5-4F11-2C48-3D61-A409C8740D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1516" y="2211805"/>
              <a:ext cx="419100" cy="419100"/>
            </a:xfrm>
            <a:prstGeom prst="rect">
              <a:avLst/>
            </a:prstGeom>
          </p:spPr>
        </p:pic>
      </p:grpSp>
      <p:grpSp>
        <p:nvGrpSpPr>
          <p:cNvPr id="54" name="Group 53">
            <a:extLst>
              <a:ext uri="{FF2B5EF4-FFF2-40B4-BE49-F238E27FC236}">
                <a16:creationId xmlns:a16="http://schemas.microsoft.com/office/drawing/2014/main" id="{7A424C35-3AAF-D9EE-94A9-D49AFC0E695A}"/>
              </a:ext>
            </a:extLst>
          </p:cNvPr>
          <p:cNvGrpSpPr/>
          <p:nvPr/>
        </p:nvGrpSpPr>
        <p:grpSpPr>
          <a:xfrm>
            <a:off x="4040226" y="1917973"/>
            <a:ext cx="2637168" cy="2089248"/>
            <a:chOff x="863678" y="4064745"/>
            <a:chExt cx="2637168" cy="2089248"/>
          </a:xfrm>
        </p:grpSpPr>
        <p:sp>
          <p:nvSpPr>
            <p:cNvPr id="30" name="Content Placeholder 5">
              <a:extLst>
                <a:ext uri="{FF2B5EF4-FFF2-40B4-BE49-F238E27FC236}">
                  <a16:creationId xmlns:a16="http://schemas.microsoft.com/office/drawing/2014/main" id="{4F4612CE-EF4D-6845-CA32-0148D231610E}"/>
                </a:ext>
              </a:extLst>
            </p:cNvPr>
            <p:cNvSpPr txBox="1">
              <a:spLocks/>
            </p:cNvSpPr>
            <p:nvPr/>
          </p:nvSpPr>
          <p:spPr>
            <a:xfrm>
              <a:off x="863678" y="5128122"/>
              <a:ext cx="2637168"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7200">
                <a:lnSpc>
                  <a:spcPct val="100000"/>
                </a:lnSpc>
                <a:spcBef>
                  <a:spcPts val="800"/>
                </a:spcBef>
                <a:spcAft>
                  <a:spcPts val="800"/>
                </a:spcAft>
                <a:defRPr/>
              </a:pPr>
              <a:r>
                <a:rPr lang="en-GB" altLang="en-US" sz="1600" b="1">
                  <a:solidFill>
                    <a:srgbClr val="002060"/>
                  </a:solidFill>
                  <a:latin typeface="Arial"/>
                  <a:cs typeface="Arial"/>
                </a:rPr>
                <a:t>Notification at 1600</a:t>
              </a:r>
              <a:br>
                <a:rPr lang="en-GB" altLang="en-US" sz="1600">
                  <a:solidFill>
                    <a:srgbClr val="002060"/>
                  </a:solidFill>
                  <a:latin typeface="Arial"/>
                  <a:cs typeface="Arial"/>
                </a:rPr>
              </a:br>
              <a:r>
                <a:rPr lang="en-GB" altLang="en-US" sz="1600">
                  <a:solidFill>
                    <a:srgbClr val="002060"/>
                  </a:solidFill>
                  <a:latin typeface="Arial"/>
                  <a:cs typeface="Arial"/>
                </a:rPr>
                <a:t>if they need to mobilise and for what time</a:t>
              </a:r>
              <a:endParaRPr lang="en-US"/>
            </a:p>
          </p:txBody>
        </p:sp>
        <p:sp>
          <p:nvSpPr>
            <p:cNvPr id="32" name="Oval 31">
              <a:extLst>
                <a:ext uri="{FF2B5EF4-FFF2-40B4-BE49-F238E27FC236}">
                  <a16:creationId xmlns:a16="http://schemas.microsoft.com/office/drawing/2014/main" id="{8F459A80-063E-D9F4-89D4-CE951EAE18B3}"/>
                </a:ext>
              </a:extLst>
            </p:cNvPr>
            <p:cNvSpPr/>
            <p:nvPr/>
          </p:nvSpPr>
          <p:spPr>
            <a:xfrm>
              <a:off x="1669326" y="4064745"/>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Clock with solid fill">
              <a:extLst>
                <a:ext uri="{FF2B5EF4-FFF2-40B4-BE49-F238E27FC236}">
                  <a16:creationId xmlns:a16="http://schemas.microsoft.com/office/drawing/2014/main" id="{40973864-D0C2-2DD3-7828-8AC8139E53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76718" y="4268543"/>
              <a:ext cx="633664" cy="613611"/>
            </a:xfrm>
            <a:prstGeom prst="rect">
              <a:avLst/>
            </a:prstGeom>
          </p:spPr>
        </p:pic>
      </p:grpSp>
      <p:grpSp>
        <p:nvGrpSpPr>
          <p:cNvPr id="55" name="Group 54">
            <a:extLst>
              <a:ext uri="{FF2B5EF4-FFF2-40B4-BE49-F238E27FC236}">
                <a16:creationId xmlns:a16="http://schemas.microsoft.com/office/drawing/2014/main" id="{CB7B4830-C35F-59F3-2E1C-0BFA8058240A}"/>
              </a:ext>
            </a:extLst>
          </p:cNvPr>
          <p:cNvGrpSpPr/>
          <p:nvPr/>
        </p:nvGrpSpPr>
        <p:grpSpPr>
          <a:xfrm>
            <a:off x="6997624" y="1870724"/>
            <a:ext cx="2415861" cy="2033462"/>
            <a:chOff x="3649698" y="4059851"/>
            <a:chExt cx="2415861" cy="2033462"/>
          </a:xfrm>
        </p:grpSpPr>
        <p:sp>
          <p:nvSpPr>
            <p:cNvPr id="36" name="Content Placeholder 5">
              <a:extLst>
                <a:ext uri="{FF2B5EF4-FFF2-40B4-BE49-F238E27FC236}">
                  <a16:creationId xmlns:a16="http://schemas.microsoft.com/office/drawing/2014/main" id="{6EA6DC1E-4B10-59F0-DAA9-A22B67DFE674}"/>
                </a:ext>
              </a:extLst>
            </p:cNvPr>
            <p:cNvSpPr txBox="1">
              <a:spLocks/>
            </p:cNvSpPr>
            <p:nvPr/>
          </p:nvSpPr>
          <p:spPr>
            <a:xfrm>
              <a:off x="3649698" y="5067442"/>
              <a:ext cx="2415861" cy="1025871"/>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3999"/>
                </a:lnSpc>
              </a:pPr>
              <a:r>
                <a:rPr lang="en-GB" sz="1600" b="1">
                  <a:solidFill>
                    <a:srgbClr val="002060"/>
                  </a:solidFill>
                  <a:latin typeface="Arial"/>
                  <a:cs typeface="Arial"/>
                </a:rPr>
                <a:t>Increase to overnight retrievals </a:t>
              </a:r>
              <a:br>
                <a:rPr lang="en-GB" sz="1600">
                  <a:solidFill>
                    <a:srgbClr val="002060"/>
                  </a:solidFill>
                  <a:latin typeface="Arial"/>
                  <a:cs typeface="Arial"/>
                </a:rPr>
              </a:br>
              <a:r>
                <a:rPr lang="en-GB" sz="1600">
                  <a:solidFill>
                    <a:srgbClr val="002060"/>
                  </a:solidFill>
                  <a:latin typeface="Arial"/>
                  <a:cs typeface="Arial"/>
                </a:rPr>
                <a:t>(currently 25% attendance between 2000-0300)</a:t>
              </a:r>
              <a:endParaRPr lang="en-US"/>
            </a:p>
          </p:txBody>
        </p:sp>
        <p:sp>
          <p:nvSpPr>
            <p:cNvPr id="38" name="Oval 37">
              <a:extLst>
                <a:ext uri="{FF2B5EF4-FFF2-40B4-BE49-F238E27FC236}">
                  <a16:creationId xmlns:a16="http://schemas.microsoft.com/office/drawing/2014/main" id="{2CA90F5A-C298-6855-F3F9-20E48FD9DFC0}"/>
                </a:ext>
              </a:extLst>
            </p:cNvPr>
            <p:cNvSpPr/>
            <p:nvPr/>
          </p:nvSpPr>
          <p:spPr>
            <a:xfrm>
              <a:off x="4344694" y="4059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logo with a black background&#10;&#10;Description automatically generated">
              <a:extLst>
                <a:ext uri="{FF2B5EF4-FFF2-40B4-BE49-F238E27FC236}">
                  <a16:creationId xmlns:a16="http://schemas.microsoft.com/office/drawing/2014/main" id="{4A0F58D0-FCD1-A97A-1F2A-27A5F5125B86}"/>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4730472" y="4394979"/>
              <a:ext cx="576979" cy="576979"/>
            </a:xfrm>
            <a:prstGeom prst="rect">
              <a:avLst/>
            </a:prstGeom>
            <a:ln>
              <a:noFill/>
            </a:ln>
          </p:spPr>
        </p:pic>
        <p:pic>
          <p:nvPicPr>
            <p:cNvPr id="4" name="Graphic 3" descr="Moon with solid fill">
              <a:extLst>
                <a:ext uri="{FF2B5EF4-FFF2-40B4-BE49-F238E27FC236}">
                  <a16:creationId xmlns:a16="http://schemas.microsoft.com/office/drawing/2014/main" id="{362E0618-B193-7AD5-BBE0-51387AF9635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47429" y="4172953"/>
              <a:ext cx="461066" cy="461066"/>
            </a:xfrm>
            <a:prstGeom prst="rect">
              <a:avLst/>
            </a:prstGeom>
          </p:spPr>
        </p:pic>
      </p:grpSp>
      <p:grpSp>
        <p:nvGrpSpPr>
          <p:cNvPr id="57" name="Group 56">
            <a:extLst>
              <a:ext uri="{FF2B5EF4-FFF2-40B4-BE49-F238E27FC236}">
                <a16:creationId xmlns:a16="http://schemas.microsoft.com/office/drawing/2014/main" id="{FB27FCDE-FC88-51A9-2D5B-18418219BDE2}"/>
              </a:ext>
            </a:extLst>
          </p:cNvPr>
          <p:cNvGrpSpPr/>
          <p:nvPr/>
        </p:nvGrpSpPr>
        <p:grpSpPr>
          <a:xfrm>
            <a:off x="4192855" y="4113929"/>
            <a:ext cx="2415862" cy="2060698"/>
            <a:chOff x="6292250" y="4062414"/>
            <a:chExt cx="2415862" cy="2060698"/>
          </a:xfrm>
        </p:grpSpPr>
        <p:sp>
          <p:nvSpPr>
            <p:cNvPr id="24" name="Content Placeholder 5">
              <a:extLst>
                <a:ext uri="{FF2B5EF4-FFF2-40B4-BE49-F238E27FC236}">
                  <a16:creationId xmlns:a16="http://schemas.microsoft.com/office/drawing/2014/main" id="{4430A365-BCB9-2237-1B01-3ADCCEA99B12}"/>
                </a:ext>
              </a:extLst>
            </p:cNvPr>
            <p:cNvSpPr txBox="1">
              <a:spLocks/>
            </p:cNvSpPr>
            <p:nvPr/>
          </p:nvSpPr>
          <p:spPr>
            <a:xfrm>
              <a:off x="6292250" y="5097241"/>
              <a:ext cx="2415862"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3999"/>
                </a:lnSpc>
              </a:pPr>
              <a:r>
                <a:rPr lang="en-GB" sz="1600">
                  <a:solidFill>
                    <a:srgbClr val="002060"/>
                  </a:solidFill>
                  <a:latin typeface="Arial"/>
                  <a:cs typeface="Arial"/>
                </a:rPr>
                <a:t>Improved allocation to </a:t>
              </a:r>
              <a:r>
                <a:rPr lang="en-GB" sz="1600" b="1">
                  <a:solidFill>
                    <a:srgbClr val="002060"/>
                  </a:solidFill>
                  <a:latin typeface="Arial"/>
                  <a:cs typeface="Arial"/>
                </a:rPr>
                <a:t>reduce travel times</a:t>
              </a:r>
              <a:endParaRPr lang="en-US" b="1"/>
            </a:p>
          </p:txBody>
        </p:sp>
        <p:sp>
          <p:nvSpPr>
            <p:cNvPr id="26" name="Oval 25">
              <a:extLst>
                <a:ext uri="{FF2B5EF4-FFF2-40B4-BE49-F238E27FC236}">
                  <a16:creationId xmlns:a16="http://schemas.microsoft.com/office/drawing/2014/main" id="{6079F36E-49C7-3647-18D6-E92B2FCF285C}"/>
                </a:ext>
              </a:extLst>
            </p:cNvPr>
            <p:cNvSpPr/>
            <p:nvPr/>
          </p:nvSpPr>
          <p:spPr>
            <a:xfrm>
              <a:off x="6958606" y="4062414"/>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55">
              <a:extLst>
                <a:ext uri="{FF2B5EF4-FFF2-40B4-BE49-F238E27FC236}">
                  <a16:creationId xmlns:a16="http://schemas.microsoft.com/office/drawing/2014/main" id="{989829FA-2BEE-92E7-A507-283CE32E0419}"/>
                </a:ext>
              </a:extLst>
            </p:cNvPr>
            <p:cNvGrpSpPr/>
            <p:nvPr/>
          </p:nvGrpSpPr>
          <p:grpSpPr>
            <a:xfrm>
              <a:off x="7166919" y="4305803"/>
              <a:ext cx="664868" cy="504049"/>
              <a:chOff x="7166919" y="4305803"/>
              <a:chExt cx="664868" cy="504049"/>
            </a:xfrm>
          </p:grpSpPr>
          <p:cxnSp>
            <p:nvCxnSpPr>
              <p:cNvPr id="29" name="Straight Arrow Connector 28">
                <a:extLst>
                  <a:ext uri="{FF2B5EF4-FFF2-40B4-BE49-F238E27FC236}">
                    <a16:creationId xmlns:a16="http://schemas.microsoft.com/office/drawing/2014/main" id="{C1A5727D-5E3C-67F2-E89C-413DE3AE4921}"/>
                  </a:ext>
                </a:extLst>
              </p:cNvPr>
              <p:cNvCxnSpPr/>
              <p:nvPr/>
            </p:nvCxnSpPr>
            <p:spPr>
              <a:xfrm>
                <a:off x="7166919" y="4347367"/>
                <a:ext cx="0" cy="44180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22D3E0A-FA0D-6D7D-D438-B491FE495DD6}"/>
                  </a:ext>
                </a:extLst>
              </p:cNvPr>
              <p:cNvCxnSpPr/>
              <p:nvPr/>
            </p:nvCxnSpPr>
            <p:spPr>
              <a:xfrm>
                <a:off x="7305161" y="4347367"/>
                <a:ext cx="0" cy="44180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40" name="Graphic 39" descr="Route (Two Pins With A Path) with solid fill">
                <a:extLst>
                  <a:ext uri="{FF2B5EF4-FFF2-40B4-BE49-F238E27FC236}">
                    <a16:creationId xmlns:a16="http://schemas.microsoft.com/office/drawing/2014/main" id="{8C16D1D3-D3AE-58F4-A130-4BE6678B9AC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27738" y="4305803"/>
                <a:ext cx="504049" cy="504049"/>
              </a:xfrm>
              <a:prstGeom prst="rect">
                <a:avLst/>
              </a:prstGeom>
            </p:spPr>
          </p:pic>
        </p:grpSp>
      </p:grpSp>
      <p:grpSp>
        <p:nvGrpSpPr>
          <p:cNvPr id="58" name="Group 57">
            <a:extLst>
              <a:ext uri="{FF2B5EF4-FFF2-40B4-BE49-F238E27FC236}">
                <a16:creationId xmlns:a16="http://schemas.microsoft.com/office/drawing/2014/main" id="{B7562E75-8F77-AA82-702E-7A8A7B30986A}"/>
              </a:ext>
            </a:extLst>
          </p:cNvPr>
          <p:cNvGrpSpPr/>
          <p:nvPr/>
        </p:nvGrpSpPr>
        <p:grpSpPr>
          <a:xfrm>
            <a:off x="7115392" y="4099702"/>
            <a:ext cx="2415862" cy="2060698"/>
            <a:chOff x="8730688" y="4055373"/>
            <a:chExt cx="2415862" cy="2060698"/>
          </a:xfrm>
        </p:grpSpPr>
        <p:sp>
          <p:nvSpPr>
            <p:cNvPr id="17" name="Oval 16">
              <a:extLst>
                <a:ext uri="{FF2B5EF4-FFF2-40B4-BE49-F238E27FC236}">
                  <a16:creationId xmlns:a16="http://schemas.microsoft.com/office/drawing/2014/main" id="{F8FFCF0A-5D7F-9FA8-C5B6-048CC1A89D53}"/>
                </a:ext>
              </a:extLst>
            </p:cNvPr>
            <p:cNvSpPr/>
            <p:nvPr/>
          </p:nvSpPr>
          <p:spPr>
            <a:xfrm>
              <a:off x="9397044" y="4055373"/>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5">
              <a:extLst>
                <a:ext uri="{FF2B5EF4-FFF2-40B4-BE49-F238E27FC236}">
                  <a16:creationId xmlns:a16="http://schemas.microsoft.com/office/drawing/2014/main" id="{13F1535C-6D38-8550-A1C7-0FBF79959D1D}"/>
                </a:ext>
              </a:extLst>
            </p:cNvPr>
            <p:cNvSpPr txBox="1">
              <a:spLocks/>
            </p:cNvSpPr>
            <p:nvPr/>
          </p:nvSpPr>
          <p:spPr>
            <a:xfrm>
              <a:off x="8730688" y="5090200"/>
              <a:ext cx="2415862"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3999"/>
                </a:lnSpc>
              </a:pPr>
              <a:r>
                <a:rPr lang="en-GB" sz="1600" b="1">
                  <a:solidFill>
                    <a:srgbClr val="002060"/>
                  </a:solidFill>
                  <a:latin typeface="Arial"/>
                  <a:cs typeface="Arial"/>
                </a:rPr>
                <a:t>No back-to-back retrievals</a:t>
              </a:r>
              <a:endParaRPr lang="en-US" b="1"/>
            </a:p>
          </p:txBody>
        </p:sp>
        <p:pic>
          <p:nvPicPr>
            <p:cNvPr id="41" name="Picture 40" descr="A logo with a black background&#10;&#10;Description automatically generated">
              <a:extLst>
                <a:ext uri="{FF2B5EF4-FFF2-40B4-BE49-F238E27FC236}">
                  <a16:creationId xmlns:a16="http://schemas.microsoft.com/office/drawing/2014/main" id="{0987591E-18F2-4476-B374-7E7BCEE30DA8}"/>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9839719" y="4417520"/>
              <a:ext cx="444367" cy="444367"/>
            </a:xfrm>
            <a:prstGeom prst="rect">
              <a:avLst/>
            </a:prstGeom>
            <a:ln>
              <a:noFill/>
            </a:ln>
          </p:spPr>
        </p:pic>
        <p:pic>
          <p:nvPicPr>
            <p:cNvPr id="42" name="Picture 41" descr="A logo with a black background&#10;&#10;Description automatically generated">
              <a:extLst>
                <a:ext uri="{FF2B5EF4-FFF2-40B4-BE49-F238E27FC236}">
                  <a16:creationId xmlns:a16="http://schemas.microsoft.com/office/drawing/2014/main" id="{67DE22EB-8006-E700-A2E3-E7FD2B6626FB}"/>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9527364" y="4216651"/>
              <a:ext cx="444367" cy="444367"/>
            </a:xfrm>
            <a:prstGeom prst="rect">
              <a:avLst/>
            </a:prstGeom>
            <a:ln>
              <a:noFill/>
            </a:ln>
          </p:spPr>
        </p:pic>
        <p:pic>
          <p:nvPicPr>
            <p:cNvPr id="47" name="Graphic 46" descr="Close outline">
              <a:extLst>
                <a:ext uri="{FF2B5EF4-FFF2-40B4-BE49-F238E27FC236}">
                  <a16:creationId xmlns:a16="http://schemas.microsoft.com/office/drawing/2014/main" id="{57F5F31C-E7F3-2EC0-C29F-E7DEC2E8C63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473190" y="4104030"/>
              <a:ext cx="914400" cy="914400"/>
            </a:xfrm>
            <a:prstGeom prst="rect">
              <a:avLst/>
            </a:prstGeom>
          </p:spPr>
        </p:pic>
      </p:grpSp>
      <p:cxnSp>
        <p:nvCxnSpPr>
          <p:cNvPr id="66" name="Straight Connector 65">
            <a:extLst>
              <a:ext uri="{FF2B5EF4-FFF2-40B4-BE49-F238E27FC236}">
                <a16:creationId xmlns:a16="http://schemas.microsoft.com/office/drawing/2014/main" id="{DB6D8139-FAAC-B194-D215-042E15414A41}"/>
              </a:ext>
            </a:extLst>
          </p:cNvPr>
          <p:cNvCxnSpPr/>
          <p:nvPr/>
        </p:nvCxnSpPr>
        <p:spPr>
          <a:xfrm>
            <a:off x="3733800" y="1807182"/>
            <a:ext cx="0" cy="4047518"/>
          </a:xfrm>
          <a:prstGeom prst="line">
            <a:avLst/>
          </a:prstGeom>
        </p:spPr>
        <p:style>
          <a:lnRef idx="1">
            <a:schemeClr val="accent1"/>
          </a:lnRef>
          <a:fillRef idx="0">
            <a:schemeClr val="accent1"/>
          </a:fillRef>
          <a:effectRef idx="0">
            <a:schemeClr val="accent1"/>
          </a:effectRef>
          <a:fontRef idx="minor">
            <a:schemeClr val="tx1"/>
          </a:fontRef>
        </p:style>
      </p:cxnSp>
      <p:sp>
        <p:nvSpPr>
          <p:cNvPr id="2" name="Flowchart: Connector 1">
            <a:extLst>
              <a:ext uri="{FF2B5EF4-FFF2-40B4-BE49-F238E27FC236}">
                <a16:creationId xmlns:a16="http://schemas.microsoft.com/office/drawing/2014/main" id="{EE408AF8-522A-AEE6-A241-DE8755034DDF}"/>
              </a:ext>
            </a:extLst>
          </p:cNvPr>
          <p:cNvSpPr/>
          <p:nvPr/>
        </p:nvSpPr>
        <p:spPr>
          <a:xfrm>
            <a:off x="0" y="6476229"/>
            <a:ext cx="473766" cy="381771"/>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24560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D6F80F85-C022-DDE0-8B01-8145971F19F8}"/>
              </a:ext>
            </a:extLst>
          </p:cNvPr>
          <p:cNvSpPr txBox="1">
            <a:spLocks/>
          </p:cNvSpPr>
          <p:nvPr/>
        </p:nvSpPr>
        <p:spPr>
          <a:xfrm>
            <a:off x="838200" y="365125"/>
            <a:ext cx="4607024" cy="1325563"/>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a:lnSpc>
                <a:spcPct val="124000"/>
              </a:lnSpc>
            </a:pPr>
            <a:r>
              <a:rPr lang="en-GB" sz="3600" b="1"/>
              <a:t>NORS allocation modelling </a:t>
            </a:r>
            <a:br>
              <a:rPr lang="en-GB" sz="3600" b="1"/>
            </a:br>
            <a:r>
              <a:rPr lang="en-GB" sz="3600" b="1"/>
              <a:t>– actual travel times </a:t>
            </a:r>
          </a:p>
        </p:txBody>
      </p:sp>
      <p:pic>
        <p:nvPicPr>
          <p:cNvPr id="6" name="Picture 5" descr="A map of the united kingdom&#10;&#10;Description automatically generated">
            <a:extLst>
              <a:ext uri="{FF2B5EF4-FFF2-40B4-BE49-F238E27FC236}">
                <a16:creationId xmlns:a16="http://schemas.microsoft.com/office/drawing/2014/main" id="{F13ACB16-C0D8-1D6A-45E2-E1BF0CFE65CC}"/>
              </a:ext>
            </a:extLst>
          </p:cNvPr>
          <p:cNvPicPr>
            <a:picLocks/>
          </p:cNvPicPr>
          <p:nvPr/>
        </p:nvPicPr>
        <p:blipFill rotWithShape="1">
          <a:blip r:embed="rId3"/>
          <a:srcRect l="3915" t="-2" r="11175" b="8262"/>
          <a:stretch/>
        </p:blipFill>
        <p:spPr>
          <a:xfrm>
            <a:off x="6327440" y="365125"/>
            <a:ext cx="4607024" cy="6078706"/>
          </a:xfrm>
          <a:prstGeom prst="rect">
            <a:avLst/>
          </a:prstGeom>
          <a:ln>
            <a:noFill/>
          </a:ln>
        </p:spPr>
      </p:pic>
      <p:sp>
        <p:nvSpPr>
          <p:cNvPr id="7" name="Arc 6">
            <a:extLst>
              <a:ext uri="{FF2B5EF4-FFF2-40B4-BE49-F238E27FC236}">
                <a16:creationId xmlns:a16="http://schemas.microsoft.com/office/drawing/2014/main" id="{8A5AEFB6-17FF-6D52-EDFE-10899470C562}"/>
              </a:ext>
            </a:extLst>
          </p:cNvPr>
          <p:cNvSpPr>
            <a:spLocks/>
          </p:cNvSpPr>
          <p:nvPr/>
        </p:nvSpPr>
        <p:spPr>
          <a:xfrm>
            <a:off x="8598131" y="5084930"/>
            <a:ext cx="1306969" cy="602554"/>
          </a:xfrm>
          <a:prstGeom prst="arc">
            <a:avLst>
              <a:gd name="adj1" fmla="val 11547998"/>
              <a:gd name="adj2" fmla="val 166795"/>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34485ED9-B3ED-CDA5-7D54-3D59F8D497D6}"/>
              </a:ext>
            </a:extLst>
          </p:cNvPr>
          <p:cNvSpPr>
            <a:spLocks/>
          </p:cNvSpPr>
          <p:nvPr/>
        </p:nvSpPr>
        <p:spPr>
          <a:xfrm>
            <a:off x="9106414" y="4395646"/>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E4287A7-B445-3240-5972-FD5D810B7833}"/>
              </a:ext>
            </a:extLst>
          </p:cNvPr>
          <p:cNvSpPr>
            <a:spLocks/>
          </p:cNvSpPr>
          <p:nvPr/>
        </p:nvSpPr>
        <p:spPr>
          <a:xfrm>
            <a:off x="8598131" y="5290347"/>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3E0B420-A284-0FD1-C983-287732B31D86}"/>
              </a:ext>
            </a:extLst>
          </p:cNvPr>
          <p:cNvSpPr>
            <a:spLocks/>
          </p:cNvSpPr>
          <p:nvPr/>
        </p:nvSpPr>
        <p:spPr>
          <a:xfrm>
            <a:off x="9363441" y="4277018"/>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c 10">
            <a:extLst>
              <a:ext uri="{FF2B5EF4-FFF2-40B4-BE49-F238E27FC236}">
                <a16:creationId xmlns:a16="http://schemas.microsoft.com/office/drawing/2014/main" id="{6C5EED38-43D5-DBEF-B277-61E374F0E803}"/>
              </a:ext>
            </a:extLst>
          </p:cNvPr>
          <p:cNvSpPr>
            <a:spLocks/>
          </p:cNvSpPr>
          <p:nvPr/>
        </p:nvSpPr>
        <p:spPr>
          <a:xfrm rot="19178707">
            <a:off x="9110394" y="4287034"/>
            <a:ext cx="303555" cy="199283"/>
          </a:xfrm>
          <a:prstGeom prst="arc">
            <a:avLst>
              <a:gd name="adj1" fmla="val 13207471"/>
              <a:gd name="adj2" fmla="val 21262019"/>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FAD6F5BA-278F-11DB-83E9-58BDE29FE049}"/>
              </a:ext>
            </a:extLst>
          </p:cNvPr>
          <p:cNvSpPr>
            <a:spLocks/>
          </p:cNvSpPr>
          <p:nvPr/>
        </p:nvSpPr>
        <p:spPr>
          <a:xfrm>
            <a:off x="9158041" y="2501947"/>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2652A7F3-0EC2-EFF4-018B-F61438032BF6}"/>
              </a:ext>
            </a:extLst>
          </p:cNvPr>
          <p:cNvSpPr>
            <a:spLocks/>
          </p:cNvSpPr>
          <p:nvPr/>
        </p:nvSpPr>
        <p:spPr>
          <a:xfrm>
            <a:off x="9346543" y="3616283"/>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c 13">
            <a:extLst>
              <a:ext uri="{FF2B5EF4-FFF2-40B4-BE49-F238E27FC236}">
                <a16:creationId xmlns:a16="http://schemas.microsoft.com/office/drawing/2014/main" id="{91223B7A-5174-01A4-DD3C-B2158447FF4C}"/>
              </a:ext>
            </a:extLst>
          </p:cNvPr>
          <p:cNvSpPr>
            <a:spLocks/>
          </p:cNvSpPr>
          <p:nvPr/>
        </p:nvSpPr>
        <p:spPr>
          <a:xfrm rot="21115837">
            <a:off x="8609685" y="2524477"/>
            <a:ext cx="1045652" cy="1205843"/>
          </a:xfrm>
          <a:prstGeom prst="arc">
            <a:avLst>
              <a:gd name="adj1" fmla="val 17332554"/>
              <a:gd name="adj2" fmla="val 4177444"/>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5" name="Oval 14">
            <a:extLst>
              <a:ext uri="{FF2B5EF4-FFF2-40B4-BE49-F238E27FC236}">
                <a16:creationId xmlns:a16="http://schemas.microsoft.com/office/drawing/2014/main" id="{3F5BBA34-CB7F-D077-9FA0-8D4CA7261069}"/>
              </a:ext>
            </a:extLst>
          </p:cNvPr>
          <p:cNvSpPr>
            <a:spLocks/>
          </p:cNvSpPr>
          <p:nvPr/>
        </p:nvSpPr>
        <p:spPr>
          <a:xfrm>
            <a:off x="7971739" y="3842020"/>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2A4F8955-285B-1DCC-C85C-346E4961396E}"/>
              </a:ext>
            </a:extLst>
          </p:cNvPr>
          <p:cNvSpPr>
            <a:spLocks/>
          </p:cNvSpPr>
          <p:nvPr/>
        </p:nvSpPr>
        <p:spPr>
          <a:xfrm>
            <a:off x="8828501" y="3139035"/>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7" name="Oval 16">
            <a:extLst>
              <a:ext uri="{FF2B5EF4-FFF2-40B4-BE49-F238E27FC236}">
                <a16:creationId xmlns:a16="http://schemas.microsoft.com/office/drawing/2014/main" id="{0009312C-6888-A9DD-CB9C-85B410068F36}"/>
              </a:ext>
            </a:extLst>
          </p:cNvPr>
          <p:cNvSpPr>
            <a:spLocks/>
          </p:cNvSpPr>
          <p:nvPr/>
        </p:nvSpPr>
        <p:spPr>
          <a:xfrm>
            <a:off x="9866501" y="5489644"/>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c 17">
            <a:extLst>
              <a:ext uri="{FF2B5EF4-FFF2-40B4-BE49-F238E27FC236}">
                <a16:creationId xmlns:a16="http://schemas.microsoft.com/office/drawing/2014/main" id="{FE57ACF4-B829-5131-74E0-180210F6A122}"/>
              </a:ext>
            </a:extLst>
          </p:cNvPr>
          <p:cNvSpPr>
            <a:spLocks/>
          </p:cNvSpPr>
          <p:nvPr/>
        </p:nvSpPr>
        <p:spPr>
          <a:xfrm rot="13809423">
            <a:off x="7986615" y="2983028"/>
            <a:ext cx="969878" cy="1155630"/>
          </a:xfrm>
          <a:prstGeom prst="arc">
            <a:avLst>
              <a:gd name="adj1" fmla="val 16911229"/>
              <a:gd name="adj2" fmla="val 4826479"/>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8513472F-41E0-F070-7481-3B4CCC89A702}"/>
              </a:ext>
            </a:extLst>
          </p:cNvPr>
          <p:cNvSpPr>
            <a:spLocks/>
          </p:cNvSpPr>
          <p:nvPr/>
        </p:nvSpPr>
        <p:spPr>
          <a:xfrm>
            <a:off x="9154014" y="4448368"/>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c 19">
            <a:extLst>
              <a:ext uri="{FF2B5EF4-FFF2-40B4-BE49-F238E27FC236}">
                <a16:creationId xmlns:a16="http://schemas.microsoft.com/office/drawing/2014/main" id="{4E912733-EE66-573A-786A-84BD1FC15DC1}"/>
              </a:ext>
            </a:extLst>
          </p:cNvPr>
          <p:cNvSpPr>
            <a:spLocks/>
          </p:cNvSpPr>
          <p:nvPr/>
        </p:nvSpPr>
        <p:spPr>
          <a:xfrm rot="5754334">
            <a:off x="8191694" y="3049073"/>
            <a:ext cx="1283845" cy="1686251"/>
          </a:xfrm>
          <a:prstGeom prst="arc">
            <a:avLst>
              <a:gd name="adj1" fmla="val 19598221"/>
              <a:gd name="adj2" fmla="val 4955335"/>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A50FBA8C-A0FD-1AA5-98B2-829F9328DE53}"/>
              </a:ext>
            </a:extLst>
          </p:cNvPr>
          <p:cNvSpPr>
            <a:spLocks/>
          </p:cNvSpPr>
          <p:nvPr/>
        </p:nvSpPr>
        <p:spPr>
          <a:xfrm>
            <a:off x="9210135" y="4393726"/>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E5BF85ED-5DC7-8C25-70C5-A113A3006E57}"/>
              </a:ext>
            </a:extLst>
          </p:cNvPr>
          <p:cNvSpPr>
            <a:spLocks/>
          </p:cNvSpPr>
          <p:nvPr/>
        </p:nvSpPr>
        <p:spPr>
          <a:xfrm>
            <a:off x="9261305" y="4965446"/>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c 22">
            <a:extLst>
              <a:ext uri="{FF2B5EF4-FFF2-40B4-BE49-F238E27FC236}">
                <a16:creationId xmlns:a16="http://schemas.microsoft.com/office/drawing/2014/main" id="{ECCA4910-DBD7-9DBF-DFC8-9D5EE0EFC183}"/>
              </a:ext>
            </a:extLst>
          </p:cNvPr>
          <p:cNvSpPr>
            <a:spLocks/>
          </p:cNvSpPr>
          <p:nvPr/>
        </p:nvSpPr>
        <p:spPr>
          <a:xfrm rot="21307509">
            <a:off x="9033223" y="4428183"/>
            <a:ext cx="457516" cy="561050"/>
          </a:xfrm>
          <a:prstGeom prst="arc">
            <a:avLst>
              <a:gd name="adj1" fmla="val 16657550"/>
              <a:gd name="adj2" fmla="val 4842267"/>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4" name="Oval 23">
            <a:extLst>
              <a:ext uri="{FF2B5EF4-FFF2-40B4-BE49-F238E27FC236}">
                <a16:creationId xmlns:a16="http://schemas.microsoft.com/office/drawing/2014/main" id="{78564673-D11A-FC6F-AC9D-28743E1ECCA9}"/>
              </a:ext>
            </a:extLst>
          </p:cNvPr>
          <p:cNvSpPr>
            <a:spLocks/>
          </p:cNvSpPr>
          <p:nvPr/>
        </p:nvSpPr>
        <p:spPr>
          <a:xfrm>
            <a:off x="8507060" y="3167265"/>
            <a:ext cx="52722" cy="52722"/>
          </a:xfrm>
          <a:prstGeom prst="ellipse">
            <a:avLst/>
          </a:prstGeom>
          <a:solidFill>
            <a:srgbClr val="7C285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c 24">
            <a:extLst>
              <a:ext uri="{FF2B5EF4-FFF2-40B4-BE49-F238E27FC236}">
                <a16:creationId xmlns:a16="http://schemas.microsoft.com/office/drawing/2014/main" id="{1D93C4AD-8D36-2618-F13F-D4F49FFA25FD}"/>
              </a:ext>
            </a:extLst>
          </p:cNvPr>
          <p:cNvSpPr>
            <a:spLocks/>
          </p:cNvSpPr>
          <p:nvPr/>
        </p:nvSpPr>
        <p:spPr>
          <a:xfrm rot="20489621">
            <a:off x="7640236" y="3144826"/>
            <a:ext cx="2382876" cy="2998356"/>
          </a:xfrm>
          <a:prstGeom prst="arc">
            <a:avLst>
              <a:gd name="adj1" fmla="val 16761991"/>
              <a:gd name="adj2" fmla="val 3350113"/>
            </a:avLst>
          </a:prstGeom>
          <a:ln w="19050">
            <a:solidFill>
              <a:srgbClr val="7C2855"/>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pic>
        <p:nvPicPr>
          <p:cNvPr id="27" name="Graphic 26" descr="Airplane with solid fill">
            <a:extLst>
              <a:ext uri="{FF2B5EF4-FFF2-40B4-BE49-F238E27FC236}">
                <a16:creationId xmlns:a16="http://schemas.microsoft.com/office/drawing/2014/main" id="{A582B871-77E9-425D-6F3C-D1C558F8DC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902590">
            <a:off x="8007073" y="4266620"/>
            <a:ext cx="234740" cy="234740"/>
          </a:xfrm>
          <a:prstGeom prst="rect">
            <a:avLst/>
          </a:prstGeom>
        </p:spPr>
      </p:pic>
      <p:pic>
        <p:nvPicPr>
          <p:cNvPr id="31" name="Graphic 30" descr="Airplane with solid fill">
            <a:extLst>
              <a:ext uri="{FF2B5EF4-FFF2-40B4-BE49-F238E27FC236}">
                <a16:creationId xmlns:a16="http://schemas.microsoft.com/office/drawing/2014/main" id="{ABDD1E92-A7DE-48EE-3BE5-CB3FEAC8B9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186357">
            <a:off x="9900930" y="3904357"/>
            <a:ext cx="234740" cy="234740"/>
          </a:xfrm>
          <a:prstGeom prst="rect">
            <a:avLst/>
          </a:prstGeom>
        </p:spPr>
      </p:pic>
      <p:pic>
        <p:nvPicPr>
          <p:cNvPr id="34" name="Graphic 33" descr="Airplane with solid fill">
            <a:extLst>
              <a:ext uri="{FF2B5EF4-FFF2-40B4-BE49-F238E27FC236}">
                <a16:creationId xmlns:a16="http://schemas.microsoft.com/office/drawing/2014/main" id="{08212E9C-3B33-AC32-9EBA-A2F2AFDE354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3500000">
            <a:off x="7915750" y="2961559"/>
            <a:ext cx="234740" cy="234740"/>
          </a:xfrm>
          <a:prstGeom prst="rect">
            <a:avLst/>
          </a:prstGeom>
        </p:spPr>
      </p:pic>
    </p:spTree>
    <p:extLst>
      <p:ext uri="{BB962C8B-B14F-4D97-AF65-F5344CB8AC3E}">
        <p14:creationId xmlns:p14="http://schemas.microsoft.com/office/powerpoint/2010/main" val="271914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5" grpId="1" animBg="1"/>
      <p:bldP spid="16" grpId="0" animBg="1"/>
      <p:bldP spid="17" grpId="0" animBg="1"/>
      <p:bldP spid="17" grpId="1"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Impact to Transplant Centres</a:t>
            </a:r>
          </a:p>
        </p:txBody>
      </p:sp>
      <p:sp>
        <p:nvSpPr>
          <p:cNvPr id="8" name="Oval 7">
            <a:extLst>
              <a:ext uri="{FF2B5EF4-FFF2-40B4-BE49-F238E27FC236}">
                <a16:creationId xmlns:a16="http://schemas.microsoft.com/office/drawing/2014/main" id="{300FC2DF-7296-E8D7-94DA-34A9B9E41DDA}"/>
              </a:ext>
            </a:extLst>
          </p:cNvPr>
          <p:cNvSpPr/>
          <p:nvPr/>
        </p:nvSpPr>
        <p:spPr>
          <a:xfrm>
            <a:off x="1653469" y="1916749"/>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Clock outline">
            <a:extLst>
              <a:ext uri="{FF2B5EF4-FFF2-40B4-BE49-F238E27FC236}">
                <a16:creationId xmlns:a16="http://schemas.microsoft.com/office/drawing/2014/main" id="{F4E6F43E-A3CB-5014-B28C-00658A31F9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1861709" y="2126910"/>
            <a:ext cx="501206" cy="501206"/>
          </a:xfrm>
          <a:prstGeom prst="rect">
            <a:avLst/>
          </a:prstGeom>
        </p:spPr>
      </p:pic>
      <p:sp>
        <p:nvSpPr>
          <p:cNvPr id="12" name="Content Placeholder 5">
            <a:extLst>
              <a:ext uri="{FF2B5EF4-FFF2-40B4-BE49-F238E27FC236}">
                <a16:creationId xmlns:a16="http://schemas.microsoft.com/office/drawing/2014/main" id="{87F842EF-C364-09CA-103B-6E8506F1671C}"/>
              </a:ext>
            </a:extLst>
          </p:cNvPr>
          <p:cNvSpPr txBox="1">
            <a:spLocks/>
          </p:cNvSpPr>
          <p:nvPr/>
        </p:nvSpPr>
        <p:spPr>
          <a:xfrm>
            <a:off x="3633290" y="2938496"/>
            <a:ext cx="2415863"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600" b="1">
                <a:solidFill>
                  <a:srgbClr val="002060"/>
                </a:solidFill>
              </a:rPr>
              <a:t>Multiple organs </a:t>
            </a:r>
            <a:r>
              <a:rPr lang="en-GB" sz="1600">
                <a:solidFill>
                  <a:srgbClr val="002060"/>
                </a:solidFill>
              </a:rPr>
              <a:t>arriving at similar times </a:t>
            </a:r>
          </a:p>
        </p:txBody>
      </p:sp>
      <p:sp>
        <p:nvSpPr>
          <p:cNvPr id="14" name="Oval 13">
            <a:extLst>
              <a:ext uri="{FF2B5EF4-FFF2-40B4-BE49-F238E27FC236}">
                <a16:creationId xmlns:a16="http://schemas.microsoft.com/office/drawing/2014/main" id="{1AD55814-14DF-7067-80BB-F18F86CCB0F5}"/>
              </a:ext>
            </a:extLst>
          </p:cNvPr>
          <p:cNvSpPr/>
          <p:nvPr/>
        </p:nvSpPr>
        <p:spPr>
          <a:xfrm>
            <a:off x="4344694" y="1903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Content Placeholder 5">
            <a:extLst>
              <a:ext uri="{FF2B5EF4-FFF2-40B4-BE49-F238E27FC236}">
                <a16:creationId xmlns:a16="http://schemas.microsoft.com/office/drawing/2014/main" id="{4430A365-BCB9-2237-1B01-3ADCCEA99B12}"/>
              </a:ext>
            </a:extLst>
          </p:cNvPr>
          <p:cNvSpPr txBox="1">
            <a:spLocks/>
          </p:cNvSpPr>
          <p:nvPr/>
        </p:nvSpPr>
        <p:spPr>
          <a:xfrm>
            <a:off x="6292250" y="2951609"/>
            <a:ext cx="2415862"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600">
                <a:solidFill>
                  <a:srgbClr val="002060"/>
                </a:solidFill>
              </a:rPr>
              <a:t>Challenge of </a:t>
            </a:r>
            <a:r>
              <a:rPr lang="en-GB" sz="1600" b="1">
                <a:solidFill>
                  <a:srgbClr val="002060"/>
                </a:solidFill>
              </a:rPr>
              <a:t>accessing daytime theatre space </a:t>
            </a:r>
          </a:p>
        </p:txBody>
      </p:sp>
      <p:sp>
        <p:nvSpPr>
          <p:cNvPr id="30" name="Content Placeholder 5">
            <a:extLst>
              <a:ext uri="{FF2B5EF4-FFF2-40B4-BE49-F238E27FC236}">
                <a16:creationId xmlns:a16="http://schemas.microsoft.com/office/drawing/2014/main" id="{4F4612CE-EF4D-6845-CA32-0148D231610E}"/>
              </a:ext>
            </a:extLst>
          </p:cNvPr>
          <p:cNvSpPr txBox="1">
            <a:spLocks/>
          </p:cNvSpPr>
          <p:nvPr/>
        </p:nvSpPr>
        <p:spPr>
          <a:xfrm>
            <a:off x="863678" y="5128122"/>
            <a:ext cx="2637168"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ctr" defTabSz="457200" rtl="0" eaLnBrk="0" fontAlgn="base" latinLnBrk="0" hangingPunct="0">
              <a:lnSpc>
                <a:spcPct val="100000"/>
              </a:lnSpc>
              <a:spcBef>
                <a:spcPts val="800"/>
              </a:spcBef>
              <a:spcAft>
                <a:spcPts val="800"/>
              </a:spcAft>
              <a:buClr>
                <a:srgbClr val="0072C6"/>
              </a:buClr>
              <a:buSzTx/>
              <a:tabLst/>
              <a:defRPr/>
            </a:pPr>
            <a:r>
              <a:rPr lang="en-GB" altLang="en-US" sz="1600">
                <a:solidFill>
                  <a:srgbClr val="002060"/>
                </a:solidFill>
              </a:rPr>
              <a:t>Challenge of </a:t>
            </a:r>
            <a:r>
              <a:rPr lang="en-GB" altLang="en-US" sz="1600" b="1">
                <a:solidFill>
                  <a:srgbClr val="002060"/>
                </a:solidFill>
              </a:rPr>
              <a:t>new offering windows</a:t>
            </a:r>
            <a:r>
              <a:rPr lang="en-GB" altLang="en-US" sz="1600">
                <a:solidFill>
                  <a:srgbClr val="002060"/>
                </a:solidFill>
              </a:rPr>
              <a:t> taking place </a:t>
            </a:r>
            <a:r>
              <a:rPr lang="en-GB" altLang="en-US" sz="1600" b="1">
                <a:solidFill>
                  <a:srgbClr val="002060"/>
                </a:solidFill>
              </a:rPr>
              <a:t>at the same time organs are arriving</a:t>
            </a:r>
          </a:p>
        </p:txBody>
      </p:sp>
      <p:sp>
        <p:nvSpPr>
          <p:cNvPr id="32" name="Oval 31">
            <a:extLst>
              <a:ext uri="{FF2B5EF4-FFF2-40B4-BE49-F238E27FC236}">
                <a16:creationId xmlns:a16="http://schemas.microsoft.com/office/drawing/2014/main" id="{8F459A80-063E-D9F4-89D4-CE951EAE18B3}"/>
              </a:ext>
            </a:extLst>
          </p:cNvPr>
          <p:cNvSpPr/>
          <p:nvPr/>
        </p:nvSpPr>
        <p:spPr>
          <a:xfrm>
            <a:off x="1669326" y="4064745"/>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Content Placeholder 5">
            <a:extLst>
              <a:ext uri="{FF2B5EF4-FFF2-40B4-BE49-F238E27FC236}">
                <a16:creationId xmlns:a16="http://schemas.microsoft.com/office/drawing/2014/main" id="{6EA6DC1E-4B10-59F0-DAA9-A22B67DFE674}"/>
              </a:ext>
            </a:extLst>
          </p:cNvPr>
          <p:cNvSpPr txBox="1">
            <a:spLocks/>
          </p:cNvSpPr>
          <p:nvPr/>
        </p:nvSpPr>
        <p:spPr>
          <a:xfrm>
            <a:off x="3649698" y="5067442"/>
            <a:ext cx="2415861"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600">
                <a:solidFill>
                  <a:srgbClr val="002060"/>
                </a:solidFill>
              </a:rPr>
              <a:t>Screening calls </a:t>
            </a:r>
          </a:p>
        </p:txBody>
      </p:sp>
      <p:sp>
        <p:nvSpPr>
          <p:cNvPr id="38" name="Oval 37">
            <a:extLst>
              <a:ext uri="{FF2B5EF4-FFF2-40B4-BE49-F238E27FC236}">
                <a16:creationId xmlns:a16="http://schemas.microsoft.com/office/drawing/2014/main" id="{2CA90F5A-C298-6855-F3F9-20E48FD9DFC0}"/>
              </a:ext>
            </a:extLst>
          </p:cNvPr>
          <p:cNvSpPr/>
          <p:nvPr/>
        </p:nvSpPr>
        <p:spPr>
          <a:xfrm>
            <a:off x="4344694" y="4059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Content Placeholder 5">
            <a:extLst>
              <a:ext uri="{FF2B5EF4-FFF2-40B4-BE49-F238E27FC236}">
                <a16:creationId xmlns:a16="http://schemas.microsoft.com/office/drawing/2014/main" id="{38ED2F1C-6758-5AF7-6C6B-CD7321C2EE34}"/>
              </a:ext>
            </a:extLst>
          </p:cNvPr>
          <p:cNvSpPr txBox="1">
            <a:spLocks/>
          </p:cNvSpPr>
          <p:nvPr/>
        </p:nvSpPr>
        <p:spPr>
          <a:xfrm>
            <a:off x="974329" y="2959563"/>
            <a:ext cx="2415864"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4000"/>
              </a:lnSpc>
            </a:pPr>
            <a:r>
              <a:rPr lang="en-GB" sz="1600" b="1">
                <a:solidFill>
                  <a:srgbClr val="002060"/>
                </a:solidFill>
              </a:rPr>
              <a:t>Time of organ arrival </a:t>
            </a:r>
            <a:r>
              <a:rPr lang="en-GB" sz="1600">
                <a:solidFill>
                  <a:srgbClr val="002060"/>
                </a:solidFill>
              </a:rPr>
              <a:t>for daytime implant</a:t>
            </a:r>
          </a:p>
        </p:txBody>
      </p:sp>
      <p:pic>
        <p:nvPicPr>
          <p:cNvPr id="46" name="Graphic 45" descr="Heart organ with solid fill">
            <a:extLst>
              <a:ext uri="{FF2B5EF4-FFF2-40B4-BE49-F238E27FC236}">
                <a16:creationId xmlns:a16="http://schemas.microsoft.com/office/drawing/2014/main" id="{09EE5CC1-458A-67E7-B524-1F7AA51D3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75461" y="2316881"/>
            <a:ext cx="475293" cy="475293"/>
          </a:xfrm>
          <a:prstGeom prst="rect">
            <a:avLst/>
          </a:prstGeom>
        </p:spPr>
      </p:pic>
      <p:pic>
        <p:nvPicPr>
          <p:cNvPr id="48" name="Graphic 47" descr="Heart organ with solid fill">
            <a:extLst>
              <a:ext uri="{FF2B5EF4-FFF2-40B4-BE49-F238E27FC236}">
                <a16:creationId xmlns:a16="http://schemas.microsoft.com/office/drawing/2014/main" id="{33A7DE72-7FA5-C66F-5DFC-B19BDC71CA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58534" y="2101423"/>
            <a:ext cx="365363" cy="365363"/>
          </a:xfrm>
          <a:prstGeom prst="rect">
            <a:avLst/>
          </a:prstGeom>
        </p:spPr>
      </p:pic>
      <p:cxnSp>
        <p:nvCxnSpPr>
          <p:cNvPr id="52" name="Straight Arrow Connector 51">
            <a:extLst>
              <a:ext uri="{FF2B5EF4-FFF2-40B4-BE49-F238E27FC236}">
                <a16:creationId xmlns:a16="http://schemas.microsoft.com/office/drawing/2014/main" id="{3CA69A62-4475-F170-6BC0-07E2D54EB902}"/>
              </a:ext>
            </a:extLst>
          </p:cNvPr>
          <p:cNvCxnSpPr/>
          <p:nvPr/>
        </p:nvCxnSpPr>
        <p:spPr>
          <a:xfrm flipH="1">
            <a:off x="4766105" y="4232674"/>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B37DB4A-2ABB-99DB-FC6C-C83D30E9B24B}"/>
              </a:ext>
            </a:extLst>
          </p:cNvPr>
          <p:cNvCxnSpPr/>
          <p:nvPr/>
        </p:nvCxnSpPr>
        <p:spPr>
          <a:xfrm flipH="1">
            <a:off x="4950120" y="4398903"/>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F65D291C-E013-DCA0-7311-91CE4D12E6E5}"/>
              </a:ext>
            </a:extLst>
          </p:cNvPr>
          <p:cNvCxnSpPr/>
          <p:nvPr/>
        </p:nvCxnSpPr>
        <p:spPr>
          <a:xfrm flipH="1">
            <a:off x="5073070" y="2266520"/>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BD9A84C-459F-6B49-BA4A-C7021ECE7CF0}"/>
              </a:ext>
            </a:extLst>
          </p:cNvPr>
          <p:cNvCxnSpPr/>
          <p:nvPr/>
        </p:nvCxnSpPr>
        <p:spPr>
          <a:xfrm flipH="1">
            <a:off x="5094039" y="2358669"/>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54D83C36-68A9-BE54-AEBF-18E48D0D6E5E}"/>
              </a:ext>
            </a:extLst>
          </p:cNvPr>
          <p:cNvGrpSpPr/>
          <p:nvPr/>
        </p:nvGrpSpPr>
        <p:grpSpPr>
          <a:xfrm>
            <a:off x="6958606" y="1916782"/>
            <a:ext cx="1025871" cy="1025871"/>
            <a:chOff x="6603231" y="2013377"/>
            <a:chExt cx="1025871" cy="1025871"/>
          </a:xfrm>
        </p:grpSpPr>
        <p:sp>
          <p:nvSpPr>
            <p:cNvPr id="26" name="Oval 25">
              <a:extLst>
                <a:ext uri="{FF2B5EF4-FFF2-40B4-BE49-F238E27FC236}">
                  <a16:creationId xmlns:a16="http://schemas.microsoft.com/office/drawing/2014/main" id="{6079F36E-49C7-3647-18D6-E92B2FCF285C}"/>
                </a:ext>
              </a:extLst>
            </p:cNvPr>
            <p:cNvSpPr/>
            <p:nvPr/>
          </p:nvSpPr>
          <p:spPr>
            <a:xfrm>
              <a:off x="6603231" y="2013377"/>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9" name="Graphic 58" descr="Dim (Smaller Sun) with solid fill">
              <a:extLst>
                <a:ext uri="{FF2B5EF4-FFF2-40B4-BE49-F238E27FC236}">
                  <a16:creationId xmlns:a16="http://schemas.microsoft.com/office/drawing/2014/main" id="{FE74FA39-FDBF-E907-76E7-F47F1BA158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12118" y="2152294"/>
              <a:ext cx="432688" cy="432688"/>
            </a:xfrm>
            <a:prstGeom prst="rect">
              <a:avLst/>
            </a:prstGeom>
          </p:spPr>
        </p:pic>
      </p:grpSp>
      <p:pic>
        <p:nvPicPr>
          <p:cNvPr id="60" name="Graphic 59" descr="Call center with solid fill">
            <a:extLst>
              <a:ext uri="{FF2B5EF4-FFF2-40B4-BE49-F238E27FC236}">
                <a16:creationId xmlns:a16="http://schemas.microsoft.com/office/drawing/2014/main" id="{7E1F72F4-2918-6F53-5278-63EDA0ED34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13180" y="4199132"/>
            <a:ext cx="400670" cy="400670"/>
          </a:xfrm>
          <a:prstGeom prst="rect">
            <a:avLst/>
          </a:prstGeom>
        </p:spPr>
      </p:pic>
      <p:pic>
        <p:nvPicPr>
          <p:cNvPr id="61" name="Graphic 60" descr="Kidneys with solid fill">
            <a:extLst>
              <a:ext uri="{FF2B5EF4-FFF2-40B4-BE49-F238E27FC236}">
                <a16:creationId xmlns:a16="http://schemas.microsoft.com/office/drawing/2014/main" id="{6A637F66-8860-1959-F209-34B14DD3673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038948" y="4568272"/>
            <a:ext cx="388882" cy="388882"/>
          </a:xfrm>
          <a:prstGeom prst="rect">
            <a:avLst/>
          </a:prstGeom>
        </p:spPr>
      </p:pic>
      <p:cxnSp>
        <p:nvCxnSpPr>
          <p:cNvPr id="62" name="Straight Arrow Connector 61">
            <a:extLst>
              <a:ext uri="{FF2B5EF4-FFF2-40B4-BE49-F238E27FC236}">
                <a16:creationId xmlns:a16="http://schemas.microsoft.com/office/drawing/2014/main" id="{DBB19E6C-BD45-E5FF-133A-740328B560CC}"/>
              </a:ext>
            </a:extLst>
          </p:cNvPr>
          <p:cNvCxnSpPr/>
          <p:nvPr/>
        </p:nvCxnSpPr>
        <p:spPr>
          <a:xfrm flipH="1">
            <a:off x="2377215" y="4476123"/>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943089E-7018-F6BA-A5E4-E111FAC9F2A9}"/>
              </a:ext>
            </a:extLst>
          </p:cNvPr>
          <p:cNvCxnSpPr/>
          <p:nvPr/>
        </p:nvCxnSpPr>
        <p:spPr>
          <a:xfrm flipH="1">
            <a:off x="2223605" y="4428466"/>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5" name="Graphic 64" descr="Heart organ with solid fill">
            <a:extLst>
              <a:ext uri="{FF2B5EF4-FFF2-40B4-BE49-F238E27FC236}">
                <a16:creationId xmlns:a16="http://schemas.microsoft.com/office/drawing/2014/main" id="{8E64A1B3-1534-F531-EED0-20274E8450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28676" y="2454492"/>
            <a:ext cx="365363" cy="365363"/>
          </a:xfrm>
          <a:prstGeom prst="rect">
            <a:avLst/>
          </a:prstGeom>
        </p:spPr>
      </p:pic>
      <p:pic>
        <p:nvPicPr>
          <p:cNvPr id="2" name="Graphic 1" descr="List outline">
            <a:extLst>
              <a:ext uri="{FF2B5EF4-FFF2-40B4-BE49-F238E27FC236}">
                <a16:creationId xmlns:a16="http://schemas.microsoft.com/office/drawing/2014/main" id="{DAE44CF2-AB72-D68A-804F-7DE0F76A60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42094" y="2187389"/>
            <a:ext cx="522195" cy="589429"/>
          </a:xfrm>
          <a:prstGeom prst="rect">
            <a:avLst/>
          </a:prstGeom>
        </p:spPr>
      </p:pic>
      <p:pic>
        <p:nvPicPr>
          <p:cNvPr id="3" name="Graphic 2" descr="Receiver with solid fill">
            <a:extLst>
              <a:ext uri="{FF2B5EF4-FFF2-40B4-BE49-F238E27FC236}">
                <a16:creationId xmlns:a16="http://schemas.microsoft.com/office/drawing/2014/main" id="{C79C28E6-158B-3A7B-56D4-DF5D8ECD3B2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51829" y="4394947"/>
            <a:ext cx="454959" cy="454959"/>
          </a:xfrm>
          <a:prstGeom prst="rect">
            <a:avLst/>
          </a:prstGeom>
        </p:spPr>
      </p:pic>
      <p:cxnSp>
        <p:nvCxnSpPr>
          <p:cNvPr id="4" name="Straight Arrow Connector 3">
            <a:extLst>
              <a:ext uri="{FF2B5EF4-FFF2-40B4-BE49-F238E27FC236}">
                <a16:creationId xmlns:a16="http://schemas.microsoft.com/office/drawing/2014/main" id="{3A2A994E-1616-7EC7-ACCB-79BDF84B6D7F}"/>
              </a:ext>
            </a:extLst>
          </p:cNvPr>
          <p:cNvCxnSpPr>
            <a:cxnSpLocks/>
          </p:cNvCxnSpPr>
          <p:nvPr/>
        </p:nvCxnSpPr>
        <p:spPr>
          <a:xfrm flipH="1">
            <a:off x="4864723" y="4306937"/>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8950320-9BDA-D567-6829-EBFEFA4D6E03}"/>
              </a:ext>
            </a:extLst>
          </p:cNvPr>
          <p:cNvCxnSpPr>
            <a:cxnSpLocks/>
          </p:cNvCxnSpPr>
          <p:nvPr/>
        </p:nvCxnSpPr>
        <p:spPr>
          <a:xfrm flipH="1">
            <a:off x="4822412" y="2005835"/>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A5DADF6-6EC5-7483-66C2-18C108C9C7C8}"/>
              </a:ext>
            </a:extLst>
          </p:cNvPr>
          <p:cNvCxnSpPr>
            <a:cxnSpLocks/>
          </p:cNvCxnSpPr>
          <p:nvPr/>
        </p:nvCxnSpPr>
        <p:spPr>
          <a:xfrm flipH="1">
            <a:off x="4843381" y="2097984"/>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734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D755431-41E1-981C-3732-587D538752E0}"/>
              </a:ext>
            </a:extLst>
          </p:cNvPr>
          <p:cNvPicPr>
            <a:picLocks noGrp="1" noChangeAspect="1"/>
          </p:cNvPicPr>
          <p:nvPr>
            <p:ph sz="half" idx="1"/>
          </p:nvPr>
        </p:nvPicPr>
        <p:blipFill>
          <a:blip r:embed="rId2"/>
          <a:stretch>
            <a:fillRect/>
          </a:stretch>
        </p:blipFill>
        <p:spPr>
          <a:xfrm>
            <a:off x="838201" y="2309815"/>
            <a:ext cx="5181600" cy="2947530"/>
          </a:xfrm>
          <a:prstGeom prst="rect">
            <a:avLst/>
          </a:prstGeom>
        </p:spPr>
      </p:pic>
      <p:pic>
        <p:nvPicPr>
          <p:cNvPr id="8" name="Content Placeholder 7">
            <a:extLst>
              <a:ext uri="{FF2B5EF4-FFF2-40B4-BE49-F238E27FC236}">
                <a16:creationId xmlns:a16="http://schemas.microsoft.com/office/drawing/2014/main" id="{EA68B2D4-9346-E688-8AD1-A69806A059BA}"/>
              </a:ext>
            </a:extLst>
          </p:cNvPr>
          <p:cNvPicPr>
            <a:picLocks noGrp="1" noChangeAspect="1"/>
          </p:cNvPicPr>
          <p:nvPr>
            <p:ph sz="half" idx="2"/>
          </p:nvPr>
        </p:nvPicPr>
        <p:blipFill>
          <a:blip r:embed="rId3"/>
          <a:stretch>
            <a:fillRect/>
          </a:stretch>
        </p:blipFill>
        <p:spPr>
          <a:xfrm>
            <a:off x="6172200" y="2309815"/>
            <a:ext cx="5341318" cy="2947530"/>
          </a:xfrm>
        </p:spPr>
      </p:pic>
      <p:sp>
        <p:nvSpPr>
          <p:cNvPr id="3" name="Title 4">
            <a:extLst>
              <a:ext uri="{FF2B5EF4-FFF2-40B4-BE49-F238E27FC236}">
                <a16:creationId xmlns:a16="http://schemas.microsoft.com/office/drawing/2014/main" id="{CD4E55D7-8F32-497A-2B93-EEB1FB8894FD}"/>
              </a:ext>
            </a:extLst>
          </p:cNvPr>
          <p:cNvSpPr txBox="1">
            <a:spLocks/>
          </p:cNvSpPr>
          <p:nvPr/>
        </p:nvSpPr>
        <p:spPr>
          <a:xfrm>
            <a:off x="838201" y="365127"/>
            <a:ext cx="8745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600" b="1"/>
              <a:t>Manchester - CT transplants </a:t>
            </a:r>
          </a:p>
        </p:txBody>
      </p:sp>
    </p:spTree>
    <p:extLst>
      <p:ext uri="{BB962C8B-B14F-4D97-AF65-F5344CB8AC3E}">
        <p14:creationId xmlns:p14="http://schemas.microsoft.com/office/powerpoint/2010/main" val="25512585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97BA4EC-6AD9-CF39-7146-100D932994F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838201" y="2314347"/>
            <a:ext cx="5167185" cy="2939330"/>
          </a:xfrm>
          <a:prstGeom prst="rect">
            <a:avLst/>
          </a:prstGeom>
          <a:noFill/>
        </p:spPr>
      </p:pic>
      <p:pic>
        <p:nvPicPr>
          <p:cNvPr id="2050" name="Picture 2">
            <a:extLst>
              <a:ext uri="{FF2B5EF4-FFF2-40B4-BE49-F238E27FC236}">
                <a16:creationId xmlns:a16="http://schemas.microsoft.com/office/drawing/2014/main" id="{FBA330A0-EA02-088F-F7E3-98704B27DF5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8397" y="2314347"/>
            <a:ext cx="5167185" cy="29393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a:extLst>
              <a:ext uri="{FF2B5EF4-FFF2-40B4-BE49-F238E27FC236}">
                <a16:creationId xmlns:a16="http://schemas.microsoft.com/office/drawing/2014/main" id="{01146D6B-C11E-42BF-CF47-E3FCF582E6BE}"/>
              </a:ext>
            </a:extLst>
          </p:cNvPr>
          <p:cNvSpPr txBox="1">
            <a:spLocks/>
          </p:cNvSpPr>
          <p:nvPr/>
        </p:nvSpPr>
        <p:spPr>
          <a:xfrm>
            <a:off x="838201" y="365127"/>
            <a:ext cx="8745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600" b="1"/>
              <a:t>Newcastle - Abdominal transplants</a:t>
            </a:r>
          </a:p>
        </p:txBody>
      </p:sp>
    </p:spTree>
    <p:extLst>
      <p:ext uri="{BB962C8B-B14F-4D97-AF65-F5344CB8AC3E}">
        <p14:creationId xmlns:p14="http://schemas.microsoft.com/office/powerpoint/2010/main" val="4110561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D7651-DDDD-F9DF-0E05-E37230067C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90CA4FA-1E49-A5CE-9C55-A1D5D21C1048}"/>
              </a:ext>
            </a:extLst>
          </p:cNvPr>
          <p:cNvGraphicFramePr>
            <a:graphicFrameLocks noGrp="1"/>
          </p:cNvGraphicFramePr>
          <p:nvPr/>
        </p:nvGraphicFramePr>
        <p:xfrm>
          <a:off x="812716" y="264177"/>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sp>
        <p:nvSpPr>
          <p:cNvPr id="4" name="TextBox 3">
            <a:extLst>
              <a:ext uri="{FF2B5EF4-FFF2-40B4-BE49-F238E27FC236}">
                <a16:creationId xmlns:a16="http://schemas.microsoft.com/office/drawing/2014/main" id="{A8197384-EB93-7E43-3E90-90987C81627B}"/>
              </a:ext>
            </a:extLst>
          </p:cNvPr>
          <p:cNvSpPr txBox="1"/>
          <p:nvPr/>
        </p:nvSpPr>
        <p:spPr>
          <a:xfrm>
            <a:off x="102689" y="200469"/>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1</a:t>
            </a:r>
          </a:p>
        </p:txBody>
      </p:sp>
      <p:sp>
        <p:nvSpPr>
          <p:cNvPr id="6" name="TextBox 5">
            <a:extLst>
              <a:ext uri="{FF2B5EF4-FFF2-40B4-BE49-F238E27FC236}">
                <a16:creationId xmlns:a16="http://schemas.microsoft.com/office/drawing/2014/main" id="{FBB0BD39-0519-D24F-3E45-597EDA6EE168}"/>
              </a:ext>
            </a:extLst>
          </p:cNvPr>
          <p:cNvSpPr txBox="1"/>
          <p:nvPr/>
        </p:nvSpPr>
        <p:spPr>
          <a:xfrm>
            <a:off x="102689" y="1530284"/>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2</a:t>
            </a:r>
          </a:p>
        </p:txBody>
      </p:sp>
      <p:sp>
        <p:nvSpPr>
          <p:cNvPr id="7" name="TextBox 6">
            <a:extLst>
              <a:ext uri="{FF2B5EF4-FFF2-40B4-BE49-F238E27FC236}">
                <a16:creationId xmlns:a16="http://schemas.microsoft.com/office/drawing/2014/main" id="{929F2ABC-6E8B-3751-62F9-88A535CF27DD}"/>
              </a:ext>
            </a:extLst>
          </p:cNvPr>
          <p:cNvSpPr txBox="1"/>
          <p:nvPr/>
        </p:nvSpPr>
        <p:spPr>
          <a:xfrm>
            <a:off x="726728" y="459874"/>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8" name="TextBox 7">
            <a:extLst>
              <a:ext uri="{FF2B5EF4-FFF2-40B4-BE49-F238E27FC236}">
                <a16:creationId xmlns:a16="http://schemas.microsoft.com/office/drawing/2014/main" id="{A222284A-26EB-0611-D263-EEF9151D66D7}"/>
              </a:ext>
            </a:extLst>
          </p:cNvPr>
          <p:cNvSpPr txBox="1"/>
          <p:nvPr/>
        </p:nvSpPr>
        <p:spPr>
          <a:xfrm>
            <a:off x="726728" y="1758911"/>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10" name="TextBox 9">
            <a:extLst>
              <a:ext uri="{FF2B5EF4-FFF2-40B4-BE49-F238E27FC236}">
                <a16:creationId xmlns:a16="http://schemas.microsoft.com/office/drawing/2014/main" id="{1CAD5D0B-B6E9-E36A-4C58-AE48849C3282}"/>
              </a:ext>
            </a:extLst>
          </p:cNvPr>
          <p:cNvSpPr txBox="1"/>
          <p:nvPr/>
        </p:nvSpPr>
        <p:spPr>
          <a:xfrm>
            <a:off x="102688" y="5420862"/>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3</a:t>
            </a:r>
          </a:p>
        </p:txBody>
      </p:sp>
      <p:sp>
        <p:nvSpPr>
          <p:cNvPr id="11" name="TextBox 10">
            <a:extLst>
              <a:ext uri="{FF2B5EF4-FFF2-40B4-BE49-F238E27FC236}">
                <a16:creationId xmlns:a16="http://schemas.microsoft.com/office/drawing/2014/main" id="{CC441A79-4E9D-D40B-2E1E-763E4F79A668}"/>
              </a:ext>
            </a:extLst>
          </p:cNvPr>
          <p:cNvSpPr txBox="1"/>
          <p:nvPr/>
        </p:nvSpPr>
        <p:spPr>
          <a:xfrm>
            <a:off x="739851" y="5680543"/>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20" name="TextBox 19">
            <a:extLst>
              <a:ext uri="{FF2B5EF4-FFF2-40B4-BE49-F238E27FC236}">
                <a16:creationId xmlns:a16="http://schemas.microsoft.com/office/drawing/2014/main" id="{3096E643-996E-52A0-1A72-E88DDC377EEF}"/>
              </a:ext>
            </a:extLst>
          </p:cNvPr>
          <p:cNvSpPr txBox="1"/>
          <p:nvPr/>
        </p:nvSpPr>
        <p:spPr>
          <a:xfrm>
            <a:off x="1179482" y="1122175"/>
            <a:ext cx="76334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Referral</a:t>
            </a:r>
          </a:p>
        </p:txBody>
      </p:sp>
      <p:sp>
        <p:nvSpPr>
          <p:cNvPr id="22" name="TextBox 21">
            <a:extLst>
              <a:ext uri="{FF2B5EF4-FFF2-40B4-BE49-F238E27FC236}">
                <a16:creationId xmlns:a16="http://schemas.microsoft.com/office/drawing/2014/main" id="{370EB120-5848-4DAC-FF3D-5F77541F078E}"/>
              </a:ext>
            </a:extLst>
          </p:cNvPr>
          <p:cNvSpPr txBox="1"/>
          <p:nvPr/>
        </p:nvSpPr>
        <p:spPr>
          <a:xfrm>
            <a:off x="8228104" y="1111127"/>
            <a:ext cx="11498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Registration</a:t>
            </a:r>
          </a:p>
        </p:txBody>
      </p:sp>
      <p:graphicFrame>
        <p:nvGraphicFramePr>
          <p:cNvPr id="13" name="Table 12">
            <a:extLst>
              <a:ext uri="{FF2B5EF4-FFF2-40B4-BE49-F238E27FC236}">
                <a16:creationId xmlns:a16="http://schemas.microsoft.com/office/drawing/2014/main" id="{C166077D-D22A-D5B2-7841-8B36EC0CA36C}"/>
              </a:ext>
            </a:extLst>
          </p:cNvPr>
          <p:cNvGraphicFramePr>
            <a:graphicFrameLocks noGrp="1"/>
          </p:cNvGraphicFramePr>
          <p:nvPr/>
        </p:nvGraphicFramePr>
        <p:xfrm>
          <a:off x="810028" y="1577876"/>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graphicFrame>
        <p:nvGraphicFramePr>
          <p:cNvPr id="34" name="Table 33">
            <a:extLst>
              <a:ext uri="{FF2B5EF4-FFF2-40B4-BE49-F238E27FC236}">
                <a16:creationId xmlns:a16="http://schemas.microsoft.com/office/drawing/2014/main" id="{A6ACB345-A9AB-8771-DB7E-669BDAAD29DC}"/>
              </a:ext>
            </a:extLst>
          </p:cNvPr>
          <p:cNvGraphicFramePr>
            <a:graphicFrameLocks noGrp="1"/>
          </p:cNvGraphicFramePr>
          <p:nvPr/>
        </p:nvGraphicFramePr>
        <p:xfrm>
          <a:off x="810028" y="5475839"/>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sp>
        <p:nvSpPr>
          <p:cNvPr id="2" name="TextBox 1">
            <a:extLst>
              <a:ext uri="{FF2B5EF4-FFF2-40B4-BE49-F238E27FC236}">
                <a16:creationId xmlns:a16="http://schemas.microsoft.com/office/drawing/2014/main" id="{64A9ACEE-B6FF-0321-2252-62FD42728F50}"/>
              </a:ext>
            </a:extLst>
          </p:cNvPr>
          <p:cNvSpPr txBox="1"/>
          <p:nvPr/>
        </p:nvSpPr>
        <p:spPr>
          <a:xfrm>
            <a:off x="3353817" y="1114188"/>
            <a:ext cx="20523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Consent / authorisation</a:t>
            </a:r>
          </a:p>
        </p:txBody>
      </p:sp>
      <p:sp>
        <p:nvSpPr>
          <p:cNvPr id="5" name="TextBox 4">
            <a:extLst>
              <a:ext uri="{FF2B5EF4-FFF2-40B4-BE49-F238E27FC236}">
                <a16:creationId xmlns:a16="http://schemas.microsoft.com/office/drawing/2014/main" id="{B8965A08-AF5A-47EF-1629-3A78338C34CB}"/>
              </a:ext>
            </a:extLst>
          </p:cNvPr>
          <p:cNvSpPr txBox="1"/>
          <p:nvPr/>
        </p:nvSpPr>
        <p:spPr>
          <a:xfrm>
            <a:off x="5887208" y="1077568"/>
            <a:ext cx="185982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Donor characterisation</a:t>
            </a:r>
          </a:p>
        </p:txBody>
      </p:sp>
      <p:sp>
        <p:nvSpPr>
          <p:cNvPr id="9" name="TextBox 8">
            <a:extLst>
              <a:ext uri="{FF2B5EF4-FFF2-40B4-BE49-F238E27FC236}">
                <a16:creationId xmlns:a16="http://schemas.microsoft.com/office/drawing/2014/main" id="{DE876BB7-C069-D2A9-2D7C-E037DEFCF64A}"/>
              </a:ext>
            </a:extLst>
          </p:cNvPr>
          <p:cNvSpPr txBox="1"/>
          <p:nvPr/>
        </p:nvSpPr>
        <p:spPr>
          <a:xfrm>
            <a:off x="670281" y="3040479"/>
            <a:ext cx="110596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CT Offering</a:t>
            </a:r>
          </a:p>
        </p:txBody>
      </p:sp>
      <p:sp>
        <p:nvSpPr>
          <p:cNvPr id="12" name="TextBox 11">
            <a:extLst>
              <a:ext uri="{FF2B5EF4-FFF2-40B4-BE49-F238E27FC236}">
                <a16:creationId xmlns:a16="http://schemas.microsoft.com/office/drawing/2014/main" id="{86FD9996-3B79-EE2F-BED9-AB41B52E94E2}"/>
              </a:ext>
            </a:extLst>
          </p:cNvPr>
          <p:cNvSpPr txBox="1"/>
          <p:nvPr/>
        </p:nvSpPr>
        <p:spPr>
          <a:xfrm>
            <a:off x="1620040" y="3070016"/>
            <a:ext cx="194132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Liver &amp; Bowel </a:t>
            </a: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Offering</a:t>
            </a:r>
          </a:p>
        </p:txBody>
      </p:sp>
      <p:sp>
        <p:nvSpPr>
          <p:cNvPr id="14" name="TextBox 13">
            <a:extLst>
              <a:ext uri="{FF2B5EF4-FFF2-40B4-BE49-F238E27FC236}">
                <a16:creationId xmlns:a16="http://schemas.microsoft.com/office/drawing/2014/main" id="{559E2F89-192A-5995-5376-4CD71FE5DDCA}"/>
              </a:ext>
            </a:extLst>
          </p:cNvPr>
          <p:cNvSpPr txBox="1"/>
          <p:nvPr/>
        </p:nvSpPr>
        <p:spPr>
          <a:xfrm>
            <a:off x="3061826" y="3964127"/>
            <a:ext cx="148101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Renal &amp; Pancreas Group Offering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DDC90576-6B3C-F8BE-A277-A8709CEBEB8F}"/>
              </a:ext>
            </a:extLst>
          </p:cNvPr>
          <p:cNvSpPr txBox="1"/>
          <p:nvPr/>
        </p:nvSpPr>
        <p:spPr>
          <a:xfrm>
            <a:off x="1090851" y="3961654"/>
            <a:ext cx="178108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TIER A, D1 offering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2F61E290-A5EF-4DFB-4E33-94816DEC81C4}"/>
              </a:ext>
            </a:extLst>
          </p:cNvPr>
          <p:cNvSpPr txBox="1"/>
          <p:nvPr/>
        </p:nvSpPr>
        <p:spPr>
          <a:xfrm>
            <a:off x="7511844" y="4820001"/>
            <a:ext cx="1491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Overnight Retrieval (PAW)</a:t>
            </a:r>
          </a:p>
        </p:txBody>
      </p:sp>
      <p:sp>
        <p:nvSpPr>
          <p:cNvPr id="17" name="TextBox 16">
            <a:extLst>
              <a:ext uri="{FF2B5EF4-FFF2-40B4-BE49-F238E27FC236}">
                <a16:creationId xmlns:a16="http://schemas.microsoft.com/office/drawing/2014/main" id="{E8D9E9DE-8783-6278-59A1-4A47874C5E36}"/>
              </a:ext>
            </a:extLst>
          </p:cNvPr>
          <p:cNvSpPr txBox="1"/>
          <p:nvPr/>
        </p:nvSpPr>
        <p:spPr>
          <a:xfrm>
            <a:off x="503281" y="6348606"/>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arrival</a:t>
            </a:r>
          </a:p>
        </p:txBody>
      </p:sp>
      <p:sp>
        <p:nvSpPr>
          <p:cNvPr id="19" name="TextBox 18">
            <a:extLst>
              <a:ext uri="{FF2B5EF4-FFF2-40B4-BE49-F238E27FC236}">
                <a16:creationId xmlns:a16="http://schemas.microsoft.com/office/drawing/2014/main" id="{910162FE-2937-9661-ADFE-C60EB2165455}"/>
              </a:ext>
            </a:extLst>
          </p:cNvPr>
          <p:cNvSpPr txBox="1"/>
          <p:nvPr/>
        </p:nvSpPr>
        <p:spPr>
          <a:xfrm>
            <a:off x="1946796" y="4910917"/>
            <a:ext cx="142030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Cross matching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16348DDF-783C-4498-9100-41274CCECFA8}"/>
              </a:ext>
            </a:extLst>
          </p:cNvPr>
          <p:cNvSpPr txBox="1"/>
          <p:nvPr/>
        </p:nvSpPr>
        <p:spPr>
          <a:xfrm>
            <a:off x="4491030" y="4862368"/>
            <a:ext cx="953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NORS allocation</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1AA0908C-BFBF-F382-91FE-BCE8DF42DA78}"/>
              </a:ext>
            </a:extLst>
          </p:cNvPr>
          <p:cNvSpPr txBox="1"/>
          <p:nvPr/>
        </p:nvSpPr>
        <p:spPr>
          <a:xfrm>
            <a:off x="3178949" y="6349392"/>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Implant surgery</a:t>
            </a:r>
          </a:p>
        </p:txBody>
      </p:sp>
      <p:grpSp>
        <p:nvGrpSpPr>
          <p:cNvPr id="149" name="Group 148">
            <a:extLst>
              <a:ext uri="{FF2B5EF4-FFF2-40B4-BE49-F238E27FC236}">
                <a16:creationId xmlns:a16="http://schemas.microsoft.com/office/drawing/2014/main" id="{606F043E-ABEC-055B-B148-2716817D8083}"/>
              </a:ext>
            </a:extLst>
          </p:cNvPr>
          <p:cNvGrpSpPr/>
          <p:nvPr/>
        </p:nvGrpSpPr>
        <p:grpSpPr>
          <a:xfrm>
            <a:off x="1286898" y="654601"/>
            <a:ext cx="520193" cy="518927"/>
            <a:chOff x="740087" y="780417"/>
            <a:chExt cx="520193" cy="518927"/>
          </a:xfrm>
        </p:grpSpPr>
        <p:pic>
          <p:nvPicPr>
            <p:cNvPr id="25" name="Graphic 24">
              <a:extLst>
                <a:ext uri="{FF2B5EF4-FFF2-40B4-BE49-F238E27FC236}">
                  <a16:creationId xmlns:a16="http://schemas.microsoft.com/office/drawing/2014/main" id="{3C83A963-CA00-2EFF-3263-507A1DDA88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177" y="869874"/>
              <a:ext cx="340012" cy="340012"/>
            </a:xfrm>
            <a:prstGeom prst="rect">
              <a:avLst/>
            </a:prstGeom>
          </p:spPr>
        </p:pic>
        <p:sp>
          <p:nvSpPr>
            <p:cNvPr id="27" name="Oval 26">
              <a:extLst>
                <a:ext uri="{FF2B5EF4-FFF2-40B4-BE49-F238E27FC236}">
                  <a16:creationId xmlns:a16="http://schemas.microsoft.com/office/drawing/2014/main" id="{380315D2-328B-2FA9-F23C-5BA772687D7F}"/>
                </a:ext>
              </a:extLst>
            </p:cNvPr>
            <p:cNvSpPr/>
            <p:nvPr/>
          </p:nvSpPr>
          <p:spPr>
            <a:xfrm>
              <a:off x="740087" y="780417"/>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0" name="Group 129">
            <a:extLst>
              <a:ext uri="{FF2B5EF4-FFF2-40B4-BE49-F238E27FC236}">
                <a16:creationId xmlns:a16="http://schemas.microsoft.com/office/drawing/2014/main" id="{83E0FF4A-3D68-5699-033E-000263C1D607}"/>
              </a:ext>
            </a:extLst>
          </p:cNvPr>
          <p:cNvGrpSpPr/>
          <p:nvPr/>
        </p:nvGrpSpPr>
        <p:grpSpPr>
          <a:xfrm>
            <a:off x="4119879" y="657591"/>
            <a:ext cx="520193" cy="518927"/>
            <a:chOff x="3728215" y="3695590"/>
            <a:chExt cx="520193" cy="518927"/>
          </a:xfrm>
        </p:grpSpPr>
        <p:pic>
          <p:nvPicPr>
            <p:cNvPr id="31" name="Picture 30" descr="A pink heart with white text&#10;&#10;Description automatically generated">
              <a:extLst>
                <a:ext uri="{FF2B5EF4-FFF2-40B4-BE49-F238E27FC236}">
                  <a16:creationId xmlns:a16="http://schemas.microsoft.com/office/drawing/2014/main" id="{9A464C68-DAE7-BB76-7E60-2DBE3E738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1276" y="3827637"/>
              <a:ext cx="394071" cy="254832"/>
            </a:xfrm>
            <a:prstGeom prst="rect">
              <a:avLst/>
            </a:prstGeom>
          </p:spPr>
        </p:pic>
        <p:sp>
          <p:nvSpPr>
            <p:cNvPr id="32" name="Oval 31">
              <a:extLst>
                <a:ext uri="{FF2B5EF4-FFF2-40B4-BE49-F238E27FC236}">
                  <a16:creationId xmlns:a16="http://schemas.microsoft.com/office/drawing/2014/main" id="{E7ACD78B-0394-53EC-09D4-4BA9E7CAFFBE}"/>
                </a:ext>
              </a:extLst>
            </p:cNvPr>
            <p:cNvSpPr/>
            <p:nvPr/>
          </p:nvSpPr>
          <p:spPr>
            <a:xfrm>
              <a:off x="3728215" y="369559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4" name="Group 83">
            <a:extLst>
              <a:ext uri="{FF2B5EF4-FFF2-40B4-BE49-F238E27FC236}">
                <a16:creationId xmlns:a16="http://schemas.microsoft.com/office/drawing/2014/main" id="{D36FD52E-B0C3-7A8E-19D2-AC5629F99E16}"/>
              </a:ext>
            </a:extLst>
          </p:cNvPr>
          <p:cNvGrpSpPr/>
          <p:nvPr/>
        </p:nvGrpSpPr>
        <p:grpSpPr>
          <a:xfrm>
            <a:off x="8539988" y="623555"/>
            <a:ext cx="520193" cy="518927"/>
            <a:chOff x="5339982" y="3695590"/>
            <a:chExt cx="520193" cy="518927"/>
          </a:xfrm>
        </p:grpSpPr>
        <p:pic>
          <p:nvPicPr>
            <p:cNvPr id="35" name="Graphic 34">
              <a:extLst>
                <a:ext uri="{FF2B5EF4-FFF2-40B4-BE49-F238E27FC236}">
                  <a16:creationId xmlns:a16="http://schemas.microsoft.com/office/drawing/2014/main" id="{40074BA8-17FF-DA6D-F998-50E24FCD82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46513" y="3727062"/>
              <a:ext cx="468493" cy="468493"/>
            </a:xfrm>
            <a:prstGeom prst="rect">
              <a:avLst/>
            </a:prstGeom>
          </p:spPr>
        </p:pic>
        <p:sp>
          <p:nvSpPr>
            <p:cNvPr id="36" name="Oval 35">
              <a:extLst>
                <a:ext uri="{FF2B5EF4-FFF2-40B4-BE49-F238E27FC236}">
                  <a16:creationId xmlns:a16="http://schemas.microsoft.com/office/drawing/2014/main" id="{2422A504-F41B-3581-1C27-7AA8941FD07D}"/>
                </a:ext>
              </a:extLst>
            </p:cNvPr>
            <p:cNvSpPr/>
            <p:nvPr/>
          </p:nvSpPr>
          <p:spPr>
            <a:xfrm>
              <a:off x="5339982" y="369559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F9884898-2BBA-B0EB-C3B4-3CB1B3F1AF93}"/>
              </a:ext>
            </a:extLst>
          </p:cNvPr>
          <p:cNvGrpSpPr/>
          <p:nvPr/>
        </p:nvGrpSpPr>
        <p:grpSpPr>
          <a:xfrm>
            <a:off x="963166" y="2571962"/>
            <a:ext cx="520193" cy="518927"/>
            <a:chOff x="1386236" y="684356"/>
            <a:chExt cx="520193" cy="518927"/>
          </a:xfrm>
        </p:grpSpPr>
        <p:sp>
          <p:nvSpPr>
            <p:cNvPr id="38" name="Oval 37">
              <a:extLst>
                <a:ext uri="{FF2B5EF4-FFF2-40B4-BE49-F238E27FC236}">
                  <a16:creationId xmlns:a16="http://schemas.microsoft.com/office/drawing/2014/main" id="{21099674-2959-99B1-5A65-A93B81D5E4AC}"/>
                </a:ext>
              </a:extLst>
            </p:cNvPr>
            <p:cNvSpPr/>
            <p:nvPr/>
          </p:nvSpPr>
          <p:spPr>
            <a:xfrm>
              <a:off x="1386236" y="6843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descr="Heart organ with solid fill">
              <a:extLst>
                <a:ext uri="{FF2B5EF4-FFF2-40B4-BE49-F238E27FC236}">
                  <a16:creationId xmlns:a16="http://schemas.microsoft.com/office/drawing/2014/main" id="{A351D941-0666-3E53-A11F-4ACFA21369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03315" y="894831"/>
              <a:ext cx="249728" cy="249120"/>
            </a:xfrm>
            <a:prstGeom prst="rect">
              <a:avLst/>
            </a:prstGeom>
          </p:spPr>
        </p:pic>
        <p:pic>
          <p:nvPicPr>
            <p:cNvPr id="40" name="Graphic 39" descr="Heart organ with solid fill">
              <a:extLst>
                <a:ext uri="{FF2B5EF4-FFF2-40B4-BE49-F238E27FC236}">
                  <a16:creationId xmlns:a16="http://schemas.microsoft.com/office/drawing/2014/main" id="{C97DC27C-7C7D-ACAF-52E4-3588B838EC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7357" y="731331"/>
              <a:ext cx="249728" cy="249120"/>
            </a:xfrm>
            <a:prstGeom prst="rect">
              <a:avLst/>
            </a:prstGeom>
          </p:spPr>
        </p:pic>
      </p:grpSp>
      <p:sp>
        <p:nvSpPr>
          <p:cNvPr id="42" name="Double Bracket 41">
            <a:extLst>
              <a:ext uri="{FF2B5EF4-FFF2-40B4-BE49-F238E27FC236}">
                <a16:creationId xmlns:a16="http://schemas.microsoft.com/office/drawing/2014/main" id="{7DB5CB4F-5E17-CA37-592B-05E2DAA4ACBE}"/>
              </a:ext>
            </a:extLst>
          </p:cNvPr>
          <p:cNvSpPr/>
          <p:nvPr/>
        </p:nvSpPr>
        <p:spPr>
          <a:xfrm>
            <a:off x="784398" y="2550613"/>
            <a:ext cx="906569"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sp>
        <p:nvSpPr>
          <p:cNvPr id="55" name="Double Bracket 54">
            <a:extLst>
              <a:ext uri="{FF2B5EF4-FFF2-40B4-BE49-F238E27FC236}">
                <a16:creationId xmlns:a16="http://schemas.microsoft.com/office/drawing/2014/main" id="{87D31998-BDC8-4D2E-AF15-E9F955F678EC}"/>
              </a:ext>
            </a:extLst>
          </p:cNvPr>
          <p:cNvSpPr/>
          <p:nvPr/>
        </p:nvSpPr>
        <p:spPr>
          <a:xfrm>
            <a:off x="1957455" y="2533929"/>
            <a:ext cx="951301"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grpSp>
        <p:nvGrpSpPr>
          <p:cNvPr id="139" name="Group 138">
            <a:extLst>
              <a:ext uri="{FF2B5EF4-FFF2-40B4-BE49-F238E27FC236}">
                <a16:creationId xmlns:a16="http://schemas.microsoft.com/office/drawing/2014/main" id="{CAAFC55A-5F8A-91AA-E40A-31E930DC1094}"/>
              </a:ext>
            </a:extLst>
          </p:cNvPr>
          <p:cNvGrpSpPr/>
          <p:nvPr/>
        </p:nvGrpSpPr>
        <p:grpSpPr>
          <a:xfrm>
            <a:off x="980618" y="5867578"/>
            <a:ext cx="520193" cy="518928"/>
            <a:chOff x="323727" y="6245955"/>
            <a:chExt cx="520193" cy="518928"/>
          </a:xfrm>
        </p:grpSpPr>
        <p:sp>
          <p:nvSpPr>
            <p:cNvPr id="62" name="Oval 61">
              <a:extLst>
                <a:ext uri="{FF2B5EF4-FFF2-40B4-BE49-F238E27FC236}">
                  <a16:creationId xmlns:a16="http://schemas.microsoft.com/office/drawing/2014/main" id="{E809C3AC-885E-3D63-F27A-24BE1F5E9C4D}"/>
                </a:ext>
              </a:extLst>
            </p:cNvPr>
            <p:cNvSpPr/>
            <p:nvPr/>
          </p:nvSpPr>
          <p:spPr>
            <a:xfrm>
              <a:off x="323727" y="62459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Graphic 63">
              <a:extLst>
                <a:ext uri="{FF2B5EF4-FFF2-40B4-BE49-F238E27FC236}">
                  <a16:creationId xmlns:a16="http://schemas.microsoft.com/office/drawing/2014/main" id="{71517A06-750F-AD6A-B2B4-D097B42225D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359" y="6245955"/>
              <a:ext cx="518928" cy="518928"/>
            </a:xfrm>
            <a:prstGeom prst="rect">
              <a:avLst/>
            </a:prstGeom>
          </p:spPr>
        </p:pic>
      </p:grpSp>
      <p:grpSp>
        <p:nvGrpSpPr>
          <p:cNvPr id="76" name="Group 75">
            <a:extLst>
              <a:ext uri="{FF2B5EF4-FFF2-40B4-BE49-F238E27FC236}">
                <a16:creationId xmlns:a16="http://schemas.microsoft.com/office/drawing/2014/main" id="{50126204-9B2C-1593-741A-0320EE83099D}"/>
              </a:ext>
            </a:extLst>
          </p:cNvPr>
          <p:cNvGrpSpPr/>
          <p:nvPr/>
        </p:nvGrpSpPr>
        <p:grpSpPr>
          <a:xfrm>
            <a:off x="2173008" y="2552140"/>
            <a:ext cx="520193" cy="518927"/>
            <a:chOff x="6594476" y="3553798"/>
            <a:chExt cx="520193" cy="518927"/>
          </a:xfrm>
        </p:grpSpPr>
        <p:pic>
          <p:nvPicPr>
            <p:cNvPr id="71" name="Graphic 70">
              <a:extLst>
                <a:ext uri="{FF2B5EF4-FFF2-40B4-BE49-F238E27FC236}">
                  <a16:creationId xmlns:a16="http://schemas.microsoft.com/office/drawing/2014/main" id="{26595732-23C4-F0AB-BDD0-7D48771951C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98976" y="3772839"/>
              <a:ext cx="228600" cy="228600"/>
            </a:xfrm>
            <a:prstGeom prst="rect">
              <a:avLst/>
            </a:prstGeom>
          </p:spPr>
        </p:pic>
        <p:pic>
          <p:nvPicPr>
            <p:cNvPr id="74" name="Graphic 73">
              <a:extLst>
                <a:ext uri="{FF2B5EF4-FFF2-40B4-BE49-F238E27FC236}">
                  <a16:creationId xmlns:a16="http://schemas.microsoft.com/office/drawing/2014/main" id="{72A20B5E-E3AF-3E5B-3042-2D38D0A9202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643743" y="3601342"/>
              <a:ext cx="270427" cy="270427"/>
            </a:xfrm>
            <a:prstGeom prst="rect">
              <a:avLst/>
            </a:prstGeom>
          </p:spPr>
        </p:pic>
        <p:sp>
          <p:nvSpPr>
            <p:cNvPr id="75" name="Oval 74">
              <a:extLst>
                <a:ext uri="{FF2B5EF4-FFF2-40B4-BE49-F238E27FC236}">
                  <a16:creationId xmlns:a16="http://schemas.microsoft.com/office/drawing/2014/main" id="{910C3DC0-870F-83AC-5F54-B69A8EFC39A7}"/>
                </a:ext>
              </a:extLst>
            </p:cNvPr>
            <p:cNvSpPr/>
            <p:nvPr/>
          </p:nvSpPr>
          <p:spPr>
            <a:xfrm>
              <a:off x="6594476" y="3553798"/>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6" name="Oval 85">
            <a:extLst>
              <a:ext uri="{FF2B5EF4-FFF2-40B4-BE49-F238E27FC236}">
                <a16:creationId xmlns:a16="http://schemas.microsoft.com/office/drawing/2014/main" id="{D08D8B24-29C2-C723-D907-27C5AD176E0F}"/>
              </a:ext>
            </a:extLst>
          </p:cNvPr>
          <p:cNvSpPr/>
          <p:nvPr/>
        </p:nvSpPr>
        <p:spPr>
          <a:xfrm>
            <a:off x="4698010" y="339894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a:extLst>
              <a:ext uri="{FF2B5EF4-FFF2-40B4-BE49-F238E27FC236}">
                <a16:creationId xmlns:a16="http://schemas.microsoft.com/office/drawing/2014/main" id="{2A5BBD2B-2823-5285-3EB9-5C21BF8B31F0}"/>
              </a:ext>
            </a:extLst>
          </p:cNvPr>
          <p:cNvSpPr/>
          <p:nvPr/>
        </p:nvSpPr>
        <p:spPr>
          <a:xfrm>
            <a:off x="4661408" y="2493021"/>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TextBox 90">
            <a:extLst>
              <a:ext uri="{FF2B5EF4-FFF2-40B4-BE49-F238E27FC236}">
                <a16:creationId xmlns:a16="http://schemas.microsoft.com/office/drawing/2014/main" id="{7C473057-921C-3E16-EB50-4620C9936069}"/>
              </a:ext>
            </a:extLst>
          </p:cNvPr>
          <p:cNvSpPr txBox="1"/>
          <p:nvPr/>
        </p:nvSpPr>
        <p:spPr>
          <a:xfrm>
            <a:off x="4419322" y="3001999"/>
            <a:ext cx="1115494" cy="387798"/>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Organ allocation</a:t>
            </a:r>
          </a:p>
        </p:txBody>
      </p:sp>
      <p:grpSp>
        <p:nvGrpSpPr>
          <p:cNvPr id="125" name="Group 124">
            <a:extLst>
              <a:ext uri="{FF2B5EF4-FFF2-40B4-BE49-F238E27FC236}">
                <a16:creationId xmlns:a16="http://schemas.microsoft.com/office/drawing/2014/main" id="{575B2BF9-3143-916A-405B-02D4ED851162}"/>
              </a:ext>
            </a:extLst>
          </p:cNvPr>
          <p:cNvGrpSpPr/>
          <p:nvPr/>
        </p:nvGrpSpPr>
        <p:grpSpPr>
          <a:xfrm>
            <a:off x="3395741" y="3450390"/>
            <a:ext cx="520193" cy="527940"/>
            <a:chOff x="4782656" y="2901060"/>
            <a:chExt cx="520193" cy="527940"/>
          </a:xfrm>
        </p:grpSpPr>
        <p:sp>
          <p:nvSpPr>
            <p:cNvPr id="72" name="Oval 71">
              <a:extLst>
                <a:ext uri="{FF2B5EF4-FFF2-40B4-BE49-F238E27FC236}">
                  <a16:creationId xmlns:a16="http://schemas.microsoft.com/office/drawing/2014/main" id="{9F1B91EA-EECF-3930-5BE4-20BE5546504A}"/>
                </a:ext>
              </a:extLst>
            </p:cNvPr>
            <p:cNvSpPr/>
            <p:nvPr/>
          </p:nvSpPr>
          <p:spPr>
            <a:xfrm>
              <a:off x="4782656" y="290106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Graphic 79" descr="Kidneys with solid fill">
              <a:extLst>
                <a:ext uri="{FF2B5EF4-FFF2-40B4-BE49-F238E27FC236}">
                  <a16:creationId xmlns:a16="http://schemas.microsoft.com/office/drawing/2014/main" id="{49E60B58-EF77-5794-1DB8-5C4DF387819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24335" y="2942106"/>
              <a:ext cx="313456" cy="313456"/>
            </a:xfrm>
            <a:prstGeom prst="rect">
              <a:avLst/>
            </a:prstGeom>
          </p:spPr>
        </p:pic>
        <p:pic>
          <p:nvPicPr>
            <p:cNvPr id="99" name="Graphic 98">
              <a:extLst>
                <a:ext uri="{FF2B5EF4-FFF2-40B4-BE49-F238E27FC236}">
                  <a16:creationId xmlns:a16="http://schemas.microsoft.com/office/drawing/2014/main" id="{FBF26F95-6A08-3FF4-4C31-0AA687252A5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4962160" y="3130757"/>
              <a:ext cx="298243" cy="298243"/>
            </a:xfrm>
            <a:prstGeom prst="rect">
              <a:avLst/>
            </a:prstGeom>
          </p:spPr>
        </p:pic>
      </p:grpSp>
      <p:grpSp>
        <p:nvGrpSpPr>
          <p:cNvPr id="191" name="Group 190">
            <a:extLst>
              <a:ext uri="{FF2B5EF4-FFF2-40B4-BE49-F238E27FC236}">
                <a16:creationId xmlns:a16="http://schemas.microsoft.com/office/drawing/2014/main" id="{5314F608-29EC-EB1D-219B-557D60AC82C8}"/>
              </a:ext>
            </a:extLst>
          </p:cNvPr>
          <p:cNvGrpSpPr/>
          <p:nvPr/>
        </p:nvGrpSpPr>
        <p:grpSpPr>
          <a:xfrm>
            <a:off x="5955242" y="4387427"/>
            <a:ext cx="517309" cy="517309"/>
            <a:chOff x="12406506" y="3985740"/>
            <a:chExt cx="517309" cy="517309"/>
          </a:xfrm>
        </p:grpSpPr>
        <p:sp>
          <p:nvSpPr>
            <p:cNvPr id="108" name="Oval 107">
              <a:extLst>
                <a:ext uri="{FF2B5EF4-FFF2-40B4-BE49-F238E27FC236}">
                  <a16:creationId xmlns:a16="http://schemas.microsoft.com/office/drawing/2014/main" id="{CD469035-2548-C4D1-C303-239E8DD667C7}"/>
                </a:ext>
              </a:extLst>
            </p:cNvPr>
            <p:cNvSpPr/>
            <p:nvPr/>
          </p:nvSpPr>
          <p:spPr>
            <a:xfrm>
              <a:off x="12406506" y="3985740"/>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2" name="Graphic 111" descr="Airplane with solid fill">
              <a:extLst>
                <a:ext uri="{FF2B5EF4-FFF2-40B4-BE49-F238E27FC236}">
                  <a16:creationId xmlns:a16="http://schemas.microsoft.com/office/drawing/2014/main" id="{558C8401-C497-002E-068A-29EB9FA5B228}"/>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3088759">
              <a:off x="12482017" y="3990349"/>
              <a:ext cx="271478" cy="271478"/>
            </a:xfrm>
            <a:prstGeom prst="rect">
              <a:avLst/>
            </a:prstGeom>
          </p:spPr>
        </p:pic>
        <p:pic>
          <p:nvPicPr>
            <p:cNvPr id="114" name="Graphic 113">
              <a:extLst>
                <a:ext uri="{FF2B5EF4-FFF2-40B4-BE49-F238E27FC236}">
                  <a16:creationId xmlns:a16="http://schemas.microsoft.com/office/drawing/2014/main" id="{9678BD03-1C2D-3CE3-FE52-C9FBE91F8DC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583369" y="4229520"/>
              <a:ext cx="231326" cy="231326"/>
            </a:xfrm>
            <a:prstGeom prst="rect">
              <a:avLst/>
            </a:prstGeom>
          </p:spPr>
        </p:pic>
      </p:grpSp>
      <p:grpSp>
        <p:nvGrpSpPr>
          <p:cNvPr id="173" name="Group 172">
            <a:extLst>
              <a:ext uri="{FF2B5EF4-FFF2-40B4-BE49-F238E27FC236}">
                <a16:creationId xmlns:a16="http://schemas.microsoft.com/office/drawing/2014/main" id="{6B26E06D-5015-378B-F06F-80DC02E15C26}"/>
              </a:ext>
            </a:extLst>
          </p:cNvPr>
          <p:cNvGrpSpPr/>
          <p:nvPr/>
        </p:nvGrpSpPr>
        <p:grpSpPr>
          <a:xfrm>
            <a:off x="2401657" y="4464648"/>
            <a:ext cx="520193" cy="518927"/>
            <a:chOff x="2709396" y="3946729"/>
            <a:chExt cx="520193" cy="518927"/>
          </a:xfrm>
        </p:grpSpPr>
        <p:pic>
          <p:nvPicPr>
            <p:cNvPr id="117" name="Graphic 116" descr="Test tubes outline">
              <a:extLst>
                <a:ext uri="{FF2B5EF4-FFF2-40B4-BE49-F238E27FC236}">
                  <a16:creationId xmlns:a16="http://schemas.microsoft.com/office/drawing/2014/main" id="{F89B67AB-CB00-16EA-5854-918723E032C0}"/>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773429" y="4010129"/>
              <a:ext cx="392126" cy="392126"/>
            </a:xfrm>
            <a:prstGeom prst="rect">
              <a:avLst/>
            </a:prstGeom>
          </p:spPr>
        </p:pic>
        <p:sp>
          <p:nvSpPr>
            <p:cNvPr id="118" name="Oval 117">
              <a:extLst>
                <a:ext uri="{FF2B5EF4-FFF2-40B4-BE49-F238E27FC236}">
                  <a16:creationId xmlns:a16="http://schemas.microsoft.com/office/drawing/2014/main" id="{53E016D6-B3B0-FD05-55B5-7D4AF7BA5764}"/>
                </a:ext>
              </a:extLst>
            </p:cNvPr>
            <p:cNvSpPr/>
            <p:nvPr/>
          </p:nvSpPr>
          <p:spPr>
            <a:xfrm>
              <a:off x="2709396" y="3946729"/>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2" name="Group 131">
            <a:extLst>
              <a:ext uri="{FF2B5EF4-FFF2-40B4-BE49-F238E27FC236}">
                <a16:creationId xmlns:a16="http://schemas.microsoft.com/office/drawing/2014/main" id="{54F8303A-7F11-9232-EC33-30D08E160058}"/>
              </a:ext>
            </a:extLst>
          </p:cNvPr>
          <p:cNvGrpSpPr/>
          <p:nvPr/>
        </p:nvGrpSpPr>
        <p:grpSpPr>
          <a:xfrm>
            <a:off x="7951106" y="4366726"/>
            <a:ext cx="517309" cy="517309"/>
            <a:chOff x="7152663" y="5791033"/>
            <a:chExt cx="517309" cy="517309"/>
          </a:xfrm>
        </p:grpSpPr>
        <p:pic>
          <p:nvPicPr>
            <p:cNvPr id="121" name="Picture 120" descr="A hand holding a heart&#10;&#10;Description automatically generated">
              <a:extLst>
                <a:ext uri="{FF2B5EF4-FFF2-40B4-BE49-F238E27FC236}">
                  <a16:creationId xmlns:a16="http://schemas.microsoft.com/office/drawing/2014/main" id="{C6FD4DC7-DABC-8EAE-CC99-17361C7B810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176287" y="5831332"/>
              <a:ext cx="458955" cy="464484"/>
            </a:xfrm>
            <a:prstGeom prst="rect">
              <a:avLst/>
            </a:prstGeom>
          </p:spPr>
        </p:pic>
        <p:sp>
          <p:nvSpPr>
            <p:cNvPr id="122" name="Oval 121">
              <a:extLst>
                <a:ext uri="{FF2B5EF4-FFF2-40B4-BE49-F238E27FC236}">
                  <a16:creationId xmlns:a16="http://schemas.microsoft.com/office/drawing/2014/main" id="{1D23D547-B2AB-F0EC-E79D-6636BFF72F91}"/>
                </a:ext>
              </a:extLst>
            </p:cNvPr>
            <p:cNvSpPr/>
            <p:nvPr/>
          </p:nvSpPr>
          <p:spPr>
            <a:xfrm>
              <a:off x="7152663" y="5791033"/>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4" name="Double Bracket 123">
            <a:extLst>
              <a:ext uri="{FF2B5EF4-FFF2-40B4-BE49-F238E27FC236}">
                <a16:creationId xmlns:a16="http://schemas.microsoft.com/office/drawing/2014/main" id="{32BDA7FB-95AD-6A0C-CC9B-7520F3E261EC}"/>
              </a:ext>
            </a:extLst>
          </p:cNvPr>
          <p:cNvSpPr/>
          <p:nvPr/>
        </p:nvSpPr>
        <p:spPr>
          <a:xfrm>
            <a:off x="3155648" y="3425195"/>
            <a:ext cx="1293372" cy="545795"/>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26" name="Group 125">
            <a:extLst>
              <a:ext uri="{FF2B5EF4-FFF2-40B4-BE49-F238E27FC236}">
                <a16:creationId xmlns:a16="http://schemas.microsoft.com/office/drawing/2014/main" id="{10F6448B-5C41-CD86-D082-B6ACA9B2B1C7}"/>
              </a:ext>
            </a:extLst>
          </p:cNvPr>
          <p:cNvGrpSpPr/>
          <p:nvPr/>
        </p:nvGrpSpPr>
        <p:grpSpPr>
          <a:xfrm>
            <a:off x="1674661" y="3461023"/>
            <a:ext cx="520193" cy="527940"/>
            <a:chOff x="4782656" y="2901060"/>
            <a:chExt cx="520193" cy="527940"/>
          </a:xfrm>
        </p:grpSpPr>
        <p:sp>
          <p:nvSpPr>
            <p:cNvPr id="127" name="Oval 126">
              <a:extLst>
                <a:ext uri="{FF2B5EF4-FFF2-40B4-BE49-F238E27FC236}">
                  <a16:creationId xmlns:a16="http://schemas.microsoft.com/office/drawing/2014/main" id="{B4A5999E-ACD6-80F9-7E7B-2583328063DB}"/>
                </a:ext>
              </a:extLst>
            </p:cNvPr>
            <p:cNvSpPr/>
            <p:nvPr/>
          </p:nvSpPr>
          <p:spPr>
            <a:xfrm>
              <a:off x="4782656" y="290106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8" name="Graphic 127" descr="Kidneys with solid fill">
              <a:extLst>
                <a:ext uri="{FF2B5EF4-FFF2-40B4-BE49-F238E27FC236}">
                  <a16:creationId xmlns:a16="http://schemas.microsoft.com/office/drawing/2014/main" id="{D15CD3AF-3DF8-7C77-A4C3-B8728182C51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24335" y="2942106"/>
              <a:ext cx="313456" cy="313456"/>
            </a:xfrm>
            <a:prstGeom prst="rect">
              <a:avLst/>
            </a:prstGeom>
          </p:spPr>
        </p:pic>
        <p:pic>
          <p:nvPicPr>
            <p:cNvPr id="129" name="Graphic 128">
              <a:extLst>
                <a:ext uri="{FF2B5EF4-FFF2-40B4-BE49-F238E27FC236}">
                  <a16:creationId xmlns:a16="http://schemas.microsoft.com/office/drawing/2014/main" id="{09EBB9F6-8ED3-22A6-617C-437E400CD51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4962160" y="3130757"/>
              <a:ext cx="298243" cy="298243"/>
            </a:xfrm>
            <a:prstGeom prst="rect">
              <a:avLst/>
            </a:prstGeom>
          </p:spPr>
        </p:pic>
      </p:grpSp>
      <p:sp>
        <p:nvSpPr>
          <p:cNvPr id="136" name="TextBox 135">
            <a:extLst>
              <a:ext uri="{FF2B5EF4-FFF2-40B4-BE49-F238E27FC236}">
                <a16:creationId xmlns:a16="http://schemas.microsoft.com/office/drawing/2014/main" id="{3C972085-581B-3EC2-96B8-3108FEDFEA90}"/>
              </a:ext>
            </a:extLst>
          </p:cNvPr>
          <p:cNvSpPr txBox="1"/>
          <p:nvPr/>
        </p:nvSpPr>
        <p:spPr>
          <a:xfrm>
            <a:off x="5017175" y="6339209"/>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Post-op recovery</a:t>
            </a:r>
          </a:p>
        </p:txBody>
      </p:sp>
      <p:sp>
        <p:nvSpPr>
          <p:cNvPr id="137" name="Double Bracket 136">
            <a:extLst>
              <a:ext uri="{FF2B5EF4-FFF2-40B4-BE49-F238E27FC236}">
                <a16:creationId xmlns:a16="http://schemas.microsoft.com/office/drawing/2014/main" id="{A06E573F-2AF9-D0BD-2422-BAA445671E1C}"/>
              </a:ext>
            </a:extLst>
          </p:cNvPr>
          <p:cNvSpPr/>
          <p:nvPr/>
        </p:nvSpPr>
        <p:spPr>
          <a:xfrm>
            <a:off x="799445" y="4426563"/>
            <a:ext cx="3638457" cy="59509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8" name="Oval 137">
            <a:extLst>
              <a:ext uri="{FF2B5EF4-FFF2-40B4-BE49-F238E27FC236}">
                <a16:creationId xmlns:a16="http://schemas.microsoft.com/office/drawing/2014/main" id="{B3B250A9-AF97-0F29-A6BB-51E635161B31}"/>
              </a:ext>
            </a:extLst>
          </p:cNvPr>
          <p:cNvSpPr/>
          <p:nvPr/>
        </p:nvSpPr>
        <p:spPr>
          <a:xfrm>
            <a:off x="4701870" y="4383888"/>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TextBox 139">
            <a:extLst>
              <a:ext uri="{FF2B5EF4-FFF2-40B4-BE49-F238E27FC236}">
                <a16:creationId xmlns:a16="http://schemas.microsoft.com/office/drawing/2014/main" id="{B0EEBEAF-0825-9475-FABB-97B2AA4F2D71}"/>
              </a:ext>
            </a:extLst>
          </p:cNvPr>
          <p:cNvSpPr txBox="1"/>
          <p:nvPr/>
        </p:nvSpPr>
        <p:spPr>
          <a:xfrm>
            <a:off x="4573772" y="3870268"/>
            <a:ext cx="1481016"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Recipient considerations</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8" name="Arrow: Right 147">
            <a:extLst>
              <a:ext uri="{FF2B5EF4-FFF2-40B4-BE49-F238E27FC236}">
                <a16:creationId xmlns:a16="http://schemas.microsoft.com/office/drawing/2014/main" id="{170AD9B4-5051-63CB-7F2D-ACA928FE3E30}"/>
              </a:ext>
            </a:extLst>
          </p:cNvPr>
          <p:cNvSpPr/>
          <p:nvPr/>
        </p:nvSpPr>
        <p:spPr>
          <a:xfrm>
            <a:off x="8467085" y="4599630"/>
            <a:ext cx="1567953" cy="70997"/>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4" name="Group 163">
            <a:extLst>
              <a:ext uri="{FF2B5EF4-FFF2-40B4-BE49-F238E27FC236}">
                <a16:creationId xmlns:a16="http://schemas.microsoft.com/office/drawing/2014/main" id="{A8C90390-DFAE-773D-0E7B-4D8BE95E04F0}"/>
              </a:ext>
            </a:extLst>
          </p:cNvPr>
          <p:cNvGrpSpPr/>
          <p:nvPr/>
        </p:nvGrpSpPr>
        <p:grpSpPr>
          <a:xfrm>
            <a:off x="6557022" y="623555"/>
            <a:ext cx="520193" cy="518927"/>
            <a:chOff x="6617770" y="727384"/>
            <a:chExt cx="520193" cy="518927"/>
          </a:xfrm>
        </p:grpSpPr>
        <p:sp>
          <p:nvSpPr>
            <p:cNvPr id="133" name="Oval 132">
              <a:extLst>
                <a:ext uri="{FF2B5EF4-FFF2-40B4-BE49-F238E27FC236}">
                  <a16:creationId xmlns:a16="http://schemas.microsoft.com/office/drawing/2014/main" id="{7D0A22D9-5A06-AC2A-31C8-179CEAF713D4}"/>
                </a:ext>
              </a:extLst>
            </p:cNvPr>
            <p:cNvSpPr/>
            <p:nvPr/>
          </p:nvSpPr>
          <p:spPr>
            <a:xfrm>
              <a:off x="6617770" y="727384"/>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3" name="Graphic 162" descr="Needle outline">
              <a:extLst>
                <a:ext uri="{FF2B5EF4-FFF2-40B4-BE49-F238E27FC236}">
                  <a16:creationId xmlns:a16="http://schemas.microsoft.com/office/drawing/2014/main" id="{67017B58-B9BD-5602-0C7A-510582F0D84D}"/>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6682516" y="773756"/>
              <a:ext cx="409315" cy="409315"/>
            </a:xfrm>
            <a:prstGeom prst="rect">
              <a:avLst/>
            </a:prstGeom>
          </p:spPr>
        </p:pic>
      </p:grpSp>
      <p:sp>
        <p:nvSpPr>
          <p:cNvPr id="165" name="Arrow: Right 164">
            <a:extLst>
              <a:ext uri="{FF2B5EF4-FFF2-40B4-BE49-F238E27FC236}">
                <a16:creationId xmlns:a16="http://schemas.microsoft.com/office/drawing/2014/main" id="{1B4B535A-D79E-0AE9-FEB8-554F476C48DE}"/>
              </a:ext>
            </a:extLst>
          </p:cNvPr>
          <p:cNvSpPr/>
          <p:nvPr/>
        </p:nvSpPr>
        <p:spPr>
          <a:xfrm>
            <a:off x="6481200" y="4599045"/>
            <a:ext cx="1464565" cy="71582"/>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Arrow: Right 165">
            <a:extLst>
              <a:ext uri="{FF2B5EF4-FFF2-40B4-BE49-F238E27FC236}">
                <a16:creationId xmlns:a16="http://schemas.microsoft.com/office/drawing/2014/main" id="{193F4CCD-E4FF-03C3-A519-BDEB2DD9ADF4}"/>
              </a:ext>
            </a:extLst>
          </p:cNvPr>
          <p:cNvSpPr/>
          <p:nvPr/>
        </p:nvSpPr>
        <p:spPr>
          <a:xfrm>
            <a:off x="4644391" y="884331"/>
            <a:ext cx="1911315"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Arrow: Right 166">
            <a:extLst>
              <a:ext uri="{FF2B5EF4-FFF2-40B4-BE49-F238E27FC236}">
                <a16:creationId xmlns:a16="http://schemas.microsoft.com/office/drawing/2014/main" id="{B77796DB-ADA4-DE0E-5FBA-4DF363B37EFB}"/>
              </a:ext>
            </a:extLst>
          </p:cNvPr>
          <p:cNvSpPr/>
          <p:nvPr/>
        </p:nvSpPr>
        <p:spPr>
          <a:xfrm>
            <a:off x="1814801" y="880601"/>
            <a:ext cx="2300000"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Double Bracket 169">
            <a:extLst>
              <a:ext uri="{FF2B5EF4-FFF2-40B4-BE49-F238E27FC236}">
                <a16:creationId xmlns:a16="http://schemas.microsoft.com/office/drawing/2014/main" id="{07EAFCCC-A119-0314-5C1C-9129B25CF5D1}"/>
              </a:ext>
            </a:extLst>
          </p:cNvPr>
          <p:cNvSpPr/>
          <p:nvPr/>
        </p:nvSpPr>
        <p:spPr>
          <a:xfrm>
            <a:off x="780348" y="3436179"/>
            <a:ext cx="2308819"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sp>
        <p:nvSpPr>
          <p:cNvPr id="171" name="TextBox 170">
            <a:extLst>
              <a:ext uri="{FF2B5EF4-FFF2-40B4-BE49-F238E27FC236}">
                <a16:creationId xmlns:a16="http://schemas.microsoft.com/office/drawing/2014/main" id="{142CB06B-99CA-60A3-94D4-6E38552706A1}"/>
              </a:ext>
            </a:extLst>
          </p:cNvPr>
          <p:cNvSpPr txBox="1"/>
          <p:nvPr/>
        </p:nvSpPr>
        <p:spPr>
          <a:xfrm>
            <a:off x="3342814" y="3541866"/>
            <a:ext cx="14810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x 3</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AAE4BEFC-6C47-EEA9-74C5-B9FFA7F68D1F}"/>
              </a:ext>
            </a:extLst>
          </p:cNvPr>
          <p:cNvSpPr txBox="1"/>
          <p:nvPr/>
        </p:nvSpPr>
        <p:spPr>
          <a:xfrm>
            <a:off x="1814801" y="6339210"/>
            <a:ext cx="1420309" cy="276999"/>
          </a:xfrm>
          <a:prstGeom prst="rect">
            <a:avLst/>
          </a:prstGeom>
          <a:noFill/>
        </p:spPr>
        <p:txBody>
          <a:bodyPr wrap="square" rtlCol="0">
            <a:spAutoFit/>
          </a:bodyPr>
          <a:lstStyle/>
          <a:p>
            <a:pPr lvl="0" algn="ctr">
              <a:defRPr/>
            </a:pPr>
            <a:r>
              <a:rPr lang="en-GB" sz="1200" b="1">
                <a:solidFill>
                  <a:prstClr val="black"/>
                </a:solidFill>
                <a:latin typeface="Arial" panose="020B0604020202020204" pitchFamily="34" charset="0"/>
                <a:cs typeface="Arial" panose="020B0604020202020204" pitchFamily="34" charset="0"/>
              </a:rPr>
              <a:t>Cross matching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3" name="TextBox 192">
            <a:extLst>
              <a:ext uri="{FF2B5EF4-FFF2-40B4-BE49-F238E27FC236}">
                <a16:creationId xmlns:a16="http://schemas.microsoft.com/office/drawing/2014/main" id="{93BB610C-3DB2-13E8-DF79-98BF97F355EB}"/>
              </a:ext>
            </a:extLst>
          </p:cNvPr>
          <p:cNvSpPr txBox="1"/>
          <p:nvPr/>
        </p:nvSpPr>
        <p:spPr>
          <a:xfrm>
            <a:off x="5831575" y="4867336"/>
            <a:ext cx="7416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NORS travel</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4" name="TextBox 193">
            <a:extLst>
              <a:ext uri="{FF2B5EF4-FFF2-40B4-BE49-F238E27FC236}">
                <a16:creationId xmlns:a16="http://schemas.microsoft.com/office/drawing/2014/main" id="{40125D1E-5C9C-2E18-5F51-3654C8A2EC2F}"/>
              </a:ext>
            </a:extLst>
          </p:cNvPr>
          <p:cNvSpPr txBox="1"/>
          <p:nvPr/>
        </p:nvSpPr>
        <p:spPr>
          <a:xfrm>
            <a:off x="9561638" y="4794836"/>
            <a:ext cx="1491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transportation</a:t>
            </a:r>
          </a:p>
        </p:txBody>
      </p:sp>
      <p:sp>
        <p:nvSpPr>
          <p:cNvPr id="195" name="TextBox 194">
            <a:extLst>
              <a:ext uri="{FF2B5EF4-FFF2-40B4-BE49-F238E27FC236}">
                <a16:creationId xmlns:a16="http://schemas.microsoft.com/office/drawing/2014/main" id="{368DCA45-E7AC-573A-E9DC-3DEAC6776204}"/>
              </a:ext>
            </a:extLst>
          </p:cNvPr>
          <p:cNvSpPr txBox="1"/>
          <p:nvPr/>
        </p:nvSpPr>
        <p:spPr>
          <a:xfrm>
            <a:off x="10755818" y="4814515"/>
            <a:ext cx="1049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arrival</a:t>
            </a:r>
          </a:p>
        </p:txBody>
      </p:sp>
      <p:grpSp>
        <p:nvGrpSpPr>
          <p:cNvPr id="196" name="Group 195">
            <a:extLst>
              <a:ext uri="{FF2B5EF4-FFF2-40B4-BE49-F238E27FC236}">
                <a16:creationId xmlns:a16="http://schemas.microsoft.com/office/drawing/2014/main" id="{A08C7740-30A3-25C2-83A1-320B6EBF650E}"/>
              </a:ext>
            </a:extLst>
          </p:cNvPr>
          <p:cNvGrpSpPr/>
          <p:nvPr/>
        </p:nvGrpSpPr>
        <p:grpSpPr>
          <a:xfrm>
            <a:off x="10963062" y="4355784"/>
            <a:ext cx="520193" cy="518928"/>
            <a:chOff x="323727" y="6245955"/>
            <a:chExt cx="520193" cy="518928"/>
          </a:xfrm>
        </p:grpSpPr>
        <p:sp>
          <p:nvSpPr>
            <p:cNvPr id="197" name="Oval 196">
              <a:extLst>
                <a:ext uri="{FF2B5EF4-FFF2-40B4-BE49-F238E27FC236}">
                  <a16:creationId xmlns:a16="http://schemas.microsoft.com/office/drawing/2014/main" id="{4CB8A153-D30F-A82D-9E6B-2508DCC27056}"/>
                </a:ext>
              </a:extLst>
            </p:cNvPr>
            <p:cNvSpPr/>
            <p:nvPr/>
          </p:nvSpPr>
          <p:spPr>
            <a:xfrm>
              <a:off x="323727" y="62459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8" name="Graphic 197">
              <a:extLst>
                <a:ext uri="{FF2B5EF4-FFF2-40B4-BE49-F238E27FC236}">
                  <a16:creationId xmlns:a16="http://schemas.microsoft.com/office/drawing/2014/main" id="{7D587FE2-0B89-B660-7AE6-ABE4F1C2FAF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359" y="6245955"/>
              <a:ext cx="518928" cy="518928"/>
            </a:xfrm>
            <a:prstGeom prst="rect">
              <a:avLst/>
            </a:prstGeom>
          </p:spPr>
        </p:pic>
      </p:grpSp>
      <p:sp>
        <p:nvSpPr>
          <p:cNvPr id="199" name="TextBox 198">
            <a:extLst>
              <a:ext uri="{FF2B5EF4-FFF2-40B4-BE49-F238E27FC236}">
                <a16:creationId xmlns:a16="http://schemas.microsoft.com/office/drawing/2014/main" id="{413285D6-0847-0CF2-DD36-636264869969}"/>
              </a:ext>
            </a:extLst>
          </p:cNvPr>
          <p:cNvSpPr txBox="1"/>
          <p:nvPr/>
        </p:nvSpPr>
        <p:spPr>
          <a:xfrm>
            <a:off x="5853196" y="2431637"/>
            <a:ext cx="12591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Donor / Family / ICU support</a:t>
            </a:r>
          </a:p>
        </p:txBody>
      </p:sp>
      <p:sp>
        <p:nvSpPr>
          <p:cNvPr id="201" name="Arrow: Right 200">
            <a:extLst>
              <a:ext uri="{FF2B5EF4-FFF2-40B4-BE49-F238E27FC236}">
                <a16:creationId xmlns:a16="http://schemas.microsoft.com/office/drawing/2014/main" id="{96AFA3D8-F92B-7C84-33A7-49A3D3657AB4}"/>
              </a:ext>
            </a:extLst>
          </p:cNvPr>
          <p:cNvSpPr/>
          <p:nvPr/>
        </p:nvSpPr>
        <p:spPr>
          <a:xfrm>
            <a:off x="10539165" y="4579127"/>
            <a:ext cx="418800" cy="70997"/>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Oval 204">
            <a:extLst>
              <a:ext uri="{FF2B5EF4-FFF2-40B4-BE49-F238E27FC236}">
                <a16:creationId xmlns:a16="http://schemas.microsoft.com/office/drawing/2014/main" id="{613075F6-55A1-62B5-361A-8BC0F78495CF}"/>
              </a:ext>
            </a:extLst>
          </p:cNvPr>
          <p:cNvSpPr/>
          <p:nvPr/>
        </p:nvSpPr>
        <p:spPr>
          <a:xfrm>
            <a:off x="6200432" y="1945275"/>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6" name="Group 215">
            <a:extLst>
              <a:ext uri="{FF2B5EF4-FFF2-40B4-BE49-F238E27FC236}">
                <a16:creationId xmlns:a16="http://schemas.microsoft.com/office/drawing/2014/main" id="{25F532DD-8106-AC4C-EE76-912D77C9112C}"/>
              </a:ext>
            </a:extLst>
          </p:cNvPr>
          <p:cNvGrpSpPr/>
          <p:nvPr/>
        </p:nvGrpSpPr>
        <p:grpSpPr>
          <a:xfrm>
            <a:off x="5483297" y="5880598"/>
            <a:ext cx="520193" cy="518927"/>
            <a:chOff x="8238089" y="6876356"/>
            <a:chExt cx="520193" cy="518927"/>
          </a:xfrm>
        </p:grpSpPr>
        <p:sp>
          <p:nvSpPr>
            <p:cNvPr id="208" name="Oval 207">
              <a:extLst>
                <a:ext uri="{FF2B5EF4-FFF2-40B4-BE49-F238E27FC236}">
                  <a16:creationId xmlns:a16="http://schemas.microsoft.com/office/drawing/2014/main" id="{A743ACA1-BDD0-A742-5FCA-985D542C3F39}"/>
                </a:ext>
              </a:extLst>
            </p:cNvPr>
            <p:cNvSpPr/>
            <p:nvPr/>
          </p:nvSpPr>
          <p:spPr>
            <a:xfrm>
              <a:off x="8238089" y="68763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0" name="Graphic 209">
              <a:extLst>
                <a:ext uri="{FF2B5EF4-FFF2-40B4-BE49-F238E27FC236}">
                  <a16:creationId xmlns:a16="http://schemas.microsoft.com/office/drawing/2014/main" id="{C6113558-B735-96BE-5410-88BC9B323C63}"/>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328908" y="6984893"/>
              <a:ext cx="338554" cy="338554"/>
            </a:xfrm>
            <a:prstGeom prst="rect">
              <a:avLst/>
            </a:prstGeom>
          </p:spPr>
        </p:pic>
      </p:grpSp>
      <p:grpSp>
        <p:nvGrpSpPr>
          <p:cNvPr id="217" name="Group 216">
            <a:extLst>
              <a:ext uri="{FF2B5EF4-FFF2-40B4-BE49-F238E27FC236}">
                <a16:creationId xmlns:a16="http://schemas.microsoft.com/office/drawing/2014/main" id="{077E8CB1-59D1-B5B0-AB93-52BCFCCE8A64}"/>
              </a:ext>
            </a:extLst>
          </p:cNvPr>
          <p:cNvGrpSpPr/>
          <p:nvPr/>
        </p:nvGrpSpPr>
        <p:grpSpPr>
          <a:xfrm>
            <a:off x="3614580" y="5880598"/>
            <a:ext cx="520193" cy="518927"/>
            <a:chOff x="4777660" y="6865696"/>
            <a:chExt cx="520193" cy="518927"/>
          </a:xfrm>
        </p:grpSpPr>
        <p:sp>
          <p:nvSpPr>
            <p:cNvPr id="212" name="Oval 211">
              <a:extLst>
                <a:ext uri="{FF2B5EF4-FFF2-40B4-BE49-F238E27FC236}">
                  <a16:creationId xmlns:a16="http://schemas.microsoft.com/office/drawing/2014/main" id="{CFE50C42-87B3-1A1C-DE9A-9CFBE970523A}"/>
                </a:ext>
              </a:extLst>
            </p:cNvPr>
            <p:cNvSpPr/>
            <p:nvPr/>
          </p:nvSpPr>
          <p:spPr>
            <a:xfrm>
              <a:off x="4777660" y="686569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4" name="Graphic 213">
              <a:extLst>
                <a:ext uri="{FF2B5EF4-FFF2-40B4-BE49-F238E27FC236}">
                  <a16:creationId xmlns:a16="http://schemas.microsoft.com/office/drawing/2014/main" id="{6987401F-8AEA-941F-BD4D-2EA1F32DFF3D}"/>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983733" y="6968779"/>
              <a:ext cx="282395" cy="282395"/>
            </a:xfrm>
            <a:prstGeom prst="rect">
              <a:avLst/>
            </a:prstGeom>
          </p:spPr>
        </p:pic>
        <p:pic>
          <p:nvPicPr>
            <p:cNvPr id="215" name="Graphic 214">
              <a:extLst>
                <a:ext uri="{FF2B5EF4-FFF2-40B4-BE49-F238E27FC236}">
                  <a16:creationId xmlns:a16="http://schemas.microsoft.com/office/drawing/2014/main" id="{5FE06C01-61EC-F0A8-5A59-7B6D6718FD2A}"/>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4840390" y="7091616"/>
              <a:ext cx="169852" cy="159558"/>
            </a:xfrm>
            <a:prstGeom prst="rect">
              <a:avLst/>
            </a:prstGeom>
          </p:spPr>
        </p:pic>
      </p:grpSp>
      <p:sp>
        <p:nvSpPr>
          <p:cNvPr id="220" name="Right Bracket 219">
            <a:extLst>
              <a:ext uri="{FF2B5EF4-FFF2-40B4-BE49-F238E27FC236}">
                <a16:creationId xmlns:a16="http://schemas.microsoft.com/office/drawing/2014/main" id="{D75AD667-08B6-D6C1-424A-A5BA453373DD}"/>
              </a:ext>
            </a:extLst>
          </p:cNvPr>
          <p:cNvSpPr/>
          <p:nvPr/>
        </p:nvSpPr>
        <p:spPr>
          <a:xfrm>
            <a:off x="4347223" y="2431637"/>
            <a:ext cx="192827" cy="2756279"/>
          </a:xfrm>
          <a:prstGeom prst="rightBracket">
            <a:avLst>
              <a:gd name="adj" fmla="val 84877"/>
            </a:avLst>
          </a:prstGeom>
          <a:noFill/>
          <a:ln w="38100">
            <a:solidFill>
              <a:srgbClr val="AE2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sp>
        <p:nvSpPr>
          <p:cNvPr id="228" name="Arrow: Right 227">
            <a:extLst>
              <a:ext uri="{FF2B5EF4-FFF2-40B4-BE49-F238E27FC236}">
                <a16:creationId xmlns:a16="http://schemas.microsoft.com/office/drawing/2014/main" id="{EAB1C7A7-D1A3-020A-EA7A-D75F01FC0D8B}"/>
              </a:ext>
            </a:extLst>
          </p:cNvPr>
          <p:cNvSpPr/>
          <p:nvPr/>
        </p:nvSpPr>
        <p:spPr>
          <a:xfrm>
            <a:off x="9067801" y="856078"/>
            <a:ext cx="2817042"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Arrow: Right 229">
            <a:extLst>
              <a:ext uri="{FF2B5EF4-FFF2-40B4-BE49-F238E27FC236}">
                <a16:creationId xmlns:a16="http://schemas.microsoft.com/office/drawing/2014/main" id="{1E4EF109-3472-43F9-40D5-CDABB10C7724}"/>
              </a:ext>
            </a:extLst>
          </p:cNvPr>
          <p:cNvSpPr/>
          <p:nvPr/>
        </p:nvSpPr>
        <p:spPr>
          <a:xfrm>
            <a:off x="5218203" y="4603110"/>
            <a:ext cx="741677" cy="71582"/>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Arrow: Right 230">
            <a:extLst>
              <a:ext uri="{FF2B5EF4-FFF2-40B4-BE49-F238E27FC236}">
                <a16:creationId xmlns:a16="http://schemas.microsoft.com/office/drawing/2014/main" id="{0347928F-C11F-FF48-DC4A-664164589356}"/>
              </a:ext>
            </a:extLst>
          </p:cNvPr>
          <p:cNvSpPr/>
          <p:nvPr/>
        </p:nvSpPr>
        <p:spPr>
          <a:xfrm>
            <a:off x="11491236" y="4584405"/>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Arrow: Right 231">
            <a:extLst>
              <a:ext uri="{FF2B5EF4-FFF2-40B4-BE49-F238E27FC236}">
                <a16:creationId xmlns:a16="http://schemas.microsoft.com/office/drawing/2014/main" id="{CA6E1CD0-3126-725F-FFFB-7A9796AE0453}"/>
              </a:ext>
            </a:extLst>
          </p:cNvPr>
          <p:cNvSpPr/>
          <p:nvPr/>
        </p:nvSpPr>
        <p:spPr>
          <a:xfrm>
            <a:off x="6720625" y="2167905"/>
            <a:ext cx="5173397"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Arrow: Right 232">
            <a:extLst>
              <a:ext uri="{FF2B5EF4-FFF2-40B4-BE49-F238E27FC236}">
                <a16:creationId xmlns:a16="http://schemas.microsoft.com/office/drawing/2014/main" id="{41E7BC64-CBA7-587D-9BF1-4B099F249D7D}"/>
              </a:ext>
            </a:extLst>
          </p:cNvPr>
          <p:cNvSpPr/>
          <p:nvPr/>
        </p:nvSpPr>
        <p:spPr>
          <a:xfrm>
            <a:off x="7085296" y="863813"/>
            <a:ext cx="1452914"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Arrow: Right 233">
            <a:extLst>
              <a:ext uri="{FF2B5EF4-FFF2-40B4-BE49-F238E27FC236}">
                <a16:creationId xmlns:a16="http://schemas.microsoft.com/office/drawing/2014/main" id="{2176988E-FCD2-B3B8-A37B-CD0B6992C3AE}"/>
              </a:ext>
            </a:extLst>
          </p:cNvPr>
          <p:cNvSpPr/>
          <p:nvPr/>
        </p:nvSpPr>
        <p:spPr>
          <a:xfrm>
            <a:off x="4141470" y="6107680"/>
            <a:ext cx="1354546"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Arrow: Right 234">
            <a:extLst>
              <a:ext uri="{FF2B5EF4-FFF2-40B4-BE49-F238E27FC236}">
                <a16:creationId xmlns:a16="http://schemas.microsoft.com/office/drawing/2014/main" id="{7D47A07E-B0E0-97FA-0F25-E5A0BBE88A0B}"/>
              </a:ext>
            </a:extLst>
          </p:cNvPr>
          <p:cNvSpPr/>
          <p:nvPr/>
        </p:nvSpPr>
        <p:spPr>
          <a:xfrm>
            <a:off x="1504586" y="6108198"/>
            <a:ext cx="746085"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7" name="Graphic 236" descr="Inpatient outline">
            <a:extLst>
              <a:ext uri="{FF2B5EF4-FFF2-40B4-BE49-F238E27FC236}">
                <a16:creationId xmlns:a16="http://schemas.microsoft.com/office/drawing/2014/main" id="{B466929E-D301-5843-08E5-43FC02EC8DB9}"/>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6256806" y="1980460"/>
            <a:ext cx="422387" cy="422387"/>
          </a:xfrm>
          <a:prstGeom prst="rect">
            <a:avLst/>
          </a:prstGeom>
        </p:spPr>
      </p:pic>
      <p:pic>
        <p:nvPicPr>
          <p:cNvPr id="239" name="Graphic 238" descr="Cycle with people outline">
            <a:extLst>
              <a:ext uri="{FF2B5EF4-FFF2-40B4-BE49-F238E27FC236}">
                <a16:creationId xmlns:a16="http://schemas.microsoft.com/office/drawing/2014/main" id="{BBFF1034-C666-56AC-72CA-36118F53B7B5}"/>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4720358" y="4397771"/>
            <a:ext cx="489363" cy="489363"/>
          </a:xfrm>
          <a:prstGeom prst="rect">
            <a:avLst/>
          </a:prstGeom>
        </p:spPr>
      </p:pic>
      <p:sp>
        <p:nvSpPr>
          <p:cNvPr id="240" name="Arrow: Right 239">
            <a:extLst>
              <a:ext uri="{FF2B5EF4-FFF2-40B4-BE49-F238E27FC236}">
                <a16:creationId xmlns:a16="http://schemas.microsoft.com/office/drawing/2014/main" id="{996E3B05-E66D-98E5-0480-78A2F43F01A9}"/>
              </a:ext>
            </a:extLst>
          </p:cNvPr>
          <p:cNvSpPr/>
          <p:nvPr/>
        </p:nvSpPr>
        <p:spPr>
          <a:xfrm>
            <a:off x="4527634" y="3640488"/>
            <a:ext cx="163331" cy="68871"/>
          </a:xfrm>
          <a:prstGeom prst="rightArrow">
            <a:avLst>
              <a:gd name="adj1" fmla="val 50000"/>
              <a:gd name="adj2" fmla="val 75537"/>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Arrow: Right 240">
            <a:extLst>
              <a:ext uri="{FF2B5EF4-FFF2-40B4-BE49-F238E27FC236}">
                <a16:creationId xmlns:a16="http://schemas.microsoft.com/office/drawing/2014/main" id="{C6FA49C0-3B09-4923-B4C8-F5D4A1518D2F}"/>
              </a:ext>
            </a:extLst>
          </p:cNvPr>
          <p:cNvSpPr/>
          <p:nvPr/>
        </p:nvSpPr>
        <p:spPr>
          <a:xfrm>
            <a:off x="4550854" y="4609644"/>
            <a:ext cx="152576" cy="68871"/>
          </a:xfrm>
          <a:prstGeom prst="rightArrow">
            <a:avLst>
              <a:gd name="adj1" fmla="val 50000"/>
              <a:gd name="adj2" fmla="val 86601"/>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Arrow: Right 241">
            <a:extLst>
              <a:ext uri="{FF2B5EF4-FFF2-40B4-BE49-F238E27FC236}">
                <a16:creationId xmlns:a16="http://schemas.microsoft.com/office/drawing/2014/main" id="{EBCC7EF3-BD42-6A0B-40FD-B94BDB76554B}"/>
              </a:ext>
            </a:extLst>
          </p:cNvPr>
          <p:cNvSpPr/>
          <p:nvPr/>
        </p:nvSpPr>
        <p:spPr>
          <a:xfrm>
            <a:off x="4545061" y="2736039"/>
            <a:ext cx="121358" cy="68871"/>
          </a:xfrm>
          <a:prstGeom prst="rightArrow">
            <a:avLst>
              <a:gd name="adj1" fmla="val 50000"/>
              <a:gd name="adj2" fmla="val 81185"/>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Arrow: Right 242">
            <a:extLst>
              <a:ext uri="{FF2B5EF4-FFF2-40B4-BE49-F238E27FC236}">
                <a16:creationId xmlns:a16="http://schemas.microsoft.com/office/drawing/2014/main" id="{FDE8C714-51C7-F588-3CFD-09CA45B43E4E}"/>
              </a:ext>
            </a:extLst>
          </p:cNvPr>
          <p:cNvSpPr/>
          <p:nvPr/>
        </p:nvSpPr>
        <p:spPr>
          <a:xfrm flipH="1">
            <a:off x="799444" y="2179217"/>
            <a:ext cx="5400987"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Arrow: Right 243">
            <a:extLst>
              <a:ext uri="{FF2B5EF4-FFF2-40B4-BE49-F238E27FC236}">
                <a16:creationId xmlns:a16="http://schemas.microsoft.com/office/drawing/2014/main" id="{099C4C2D-022B-4813-CEEF-10E2476A5616}"/>
              </a:ext>
            </a:extLst>
          </p:cNvPr>
          <p:cNvSpPr/>
          <p:nvPr/>
        </p:nvSpPr>
        <p:spPr>
          <a:xfrm>
            <a:off x="301736" y="3682245"/>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Arrow: Right 244">
            <a:extLst>
              <a:ext uri="{FF2B5EF4-FFF2-40B4-BE49-F238E27FC236}">
                <a16:creationId xmlns:a16="http://schemas.microsoft.com/office/drawing/2014/main" id="{5DA45D89-494A-639F-961A-27E8682BBA59}"/>
              </a:ext>
            </a:extLst>
          </p:cNvPr>
          <p:cNvSpPr/>
          <p:nvPr/>
        </p:nvSpPr>
        <p:spPr>
          <a:xfrm>
            <a:off x="595900" y="6086616"/>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2" name="Group 191">
            <a:extLst>
              <a:ext uri="{FF2B5EF4-FFF2-40B4-BE49-F238E27FC236}">
                <a16:creationId xmlns:a16="http://schemas.microsoft.com/office/drawing/2014/main" id="{32F05592-5DC1-CFC0-189B-EE627C09EDBB}"/>
              </a:ext>
            </a:extLst>
          </p:cNvPr>
          <p:cNvGrpSpPr/>
          <p:nvPr/>
        </p:nvGrpSpPr>
        <p:grpSpPr>
          <a:xfrm>
            <a:off x="10030033" y="4345789"/>
            <a:ext cx="517309" cy="517309"/>
            <a:chOff x="12388145" y="4679069"/>
            <a:chExt cx="517309" cy="517309"/>
          </a:xfrm>
        </p:grpSpPr>
        <p:sp>
          <p:nvSpPr>
            <p:cNvPr id="111" name="Oval 110">
              <a:extLst>
                <a:ext uri="{FF2B5EF4-FFF2-40B4-BE49-F238E27FC236}">
                  <a16:creationId xmlns:a16="http://schemas.microsoft.com/office/drawing/2014/main" id="{490A8F84-15B6-77FB-928B-DA6707F65946}"/>
                </a:ext>
              </a:extLst>
            </p:cNvPr>
            <p:cNvSpPr/>
            <p:nvPr/>
          </p:nvSpPr>
          <p:spPr>
            <a:xfrm>
              <a:off x="12388145" y="4679069"/>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3" name="Graphic 112" descr="Ambulance outline">
              <a:extLst>
                <a:ext uri="{FF2B5EF4-FFF2-40B4-BE49-F238E27FC236}">
                  <a16:creationId xmlns:a16="http://schemas.microsoft.com/office/drawing/2014/main" id="{DC5FA9B3-4292-97FB-0E6A-7FFBB5EB6A4D}"/>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rcRect/>
            <a:stretch/>
          </p:blipFill>
          <p:spPr>
            <a:xfrm>
              <a:off x="12462031" y="4741561"/>
              <a:ext cx="391687" cy="391687"/>
            </a:xfrm>
            <a:prstGeom prst="rect">
              <a:avLst/>
            </a:prstGeom>
          </p:spPr>
        </p:pic>
      </p:grpSp>
      <p:sp>
        <p:nvSpPr>
          <p:cNvPr id="246" name="Arrow: Right 245">
            <a:extLst>
              <a:ext uri="{FF2B5EF4-FFF2-40B4-BE49-F238E27FC236}">
                <a16:creationId xmlns:a16="http://schemas.microsoft.com/office/drawing/2014/main" id="{AFF13ED0-5C1A-9DAA-240C-C8BF445AEDD1}"/>
              </a:ext>
            </a:extLst>
          </p:cNvPr>
          <p:cNvSpPr/>
          <p:nvPr/>
        </p:nvSpPr>
        <p:spPr>
          <a:xfrm>
            <a:off x="2771775" y="6107679"/>
            <a:ext cx="836295"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8" name="Group 187">
            <a:extLst>
              <a:ext uri="{FF2B5EF4-FFF2-40B4-BE49-F238E27FC236}">
                <a16:creationId xmlns:a16="http://schemas.microsoft.com/office/drawing/2014/main" id="{EF6671F5-08C6-F76F-77F7-30331E0D228B}"/>
              </a:ext>
            </a:extLst>
          </p:cNvPr>
          <p:cNvGrpSpPr/>
          <p:nvPr/>
        </p:nvGrpSpPr>
        <p:grpSpPr>
          <a:xfrm>
            <a:off x="2247715" y="5856603"/>
            <a:ext cx="520193" cy="518927"/>
            <a:chOff x="2709396" y="3946729"/>
            <a:chExt cx="520193" cy="518927"/>
          </a:xfrm>
        </p:grpSpPr>
        <p:pic>
          <p:nvPicPr>
            <p:cNvPr id="189" name="Graphic 188" descr="Test tubes outline">
              <a:extLst>
                <a:ext uri="{FF2B5EF4-FFF2-40B4-BE49-F238E27FC236}">
                  <a16:creationId xmlns:a16="http://schemas.microsoft.com/office/drawing/2014/main" id="{3DB023B9-13B4-10B4-EE7B-3E9DE0C1A6CF}"/>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773429" y="4010129"/>
              <a:ext cx="392126" cy="392126"/>
            </a:xfrm>
            <a:prstGeom prst="rect">
              <a:avLst/>
            </a:prstGeom>
          </p:spPr>
        </p:pic>
        <p:sp>
          <p:nvSpPr>
            <p:cNvPr id="190" name="Oval 189">
              <a:extLst>
                <a:ext uri="{FF2B5EF4-FFF2-40B4-BE49-F238E27FC236}">
                  <a16:creationId xmlns:a16="http://schemas.microsoft.com/office/drawing/2014/main" id="{539FAABB-22DD-1DAA-65F6-0C3F455766C6}"/>
                </a:ext>
              </a:extLst>
            </p:cNvPr>
            <p:cNvSpPr/>
            <p:nvPr/>
          </p:nvSpPr>
          <p:spPr>
            <a:xfrm>
              <a:off x="2709396" y="3946729"/>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Diamond 17">
            <a:extLst>
              <a:ext uri="{FF2B5EF4-FFF2-40B4-BE49-F238E27FC236}">
                <a16:creationId xmlns:a16="http://schemas.microsoft.com/office/drawing/2014/main" id="{66BCCDB8-8F81-09F9-0496-85FF8127E819}"/>
              </a:ext>
            </a:extLst>
          </p:cNvPr>
          <p:cNvSpPr/>
          <p:nvPr/>
        </p:nvSpPr>
        <p:spPr>
          <a:xfrm>
            <a:off x="11810882" y="816552"/>
            <a:ext cx="147922" cy="147922"/>
          </a:xfrm>
          <a:prstGeom prst="diamond">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D33C6F3-6631-7CA9-8416-5682A5829C44}"/>
              </a:ext>
            </a:extLst>
          </p:cNvPr>
          <p:cNvSpPr txBox="1"/>
          <p:nvPr/>
        </p:nvSpPr>
        <p:spPr>
          <a:xfrm>
            <a:off x="10369062" y="1076241"/>
            <a:ext cx="172271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Registration cut-off</a:t>
            </a:r>
          </a:p>
        </p:txBody>
      </p:sp>
      <p:pic>
        <p:nvPicPr>
          <p:cNvPr id="30" name="Graphic 29" descr="Branching diagram outline">
            <a:extLst>
              <a:ext uri="{FF2B5EF4-FFF2-40B4-BE49-F238E27FC236}">
                <a16:creationId xmlns:a16="http://schemas.microsoft.com/office/drawing/2014/main" id="{99BC4690-FCD7-7C00-6469-C4B7981F3B2C}"/>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rot="5400000">
            <a:off x="4662165" y="2554664"/>
            <a:ext cx="418069" cy="418069"/>
          </a:xfrm>
          <a:prstGeom prst="rect">
            <a:avLst/>
          </a:prstGeom>
        </p:spPr>
      </p:pic>
      <p:pic>
        <p:nvPicPr>
          <p:cNvPr id="41" name="Graphic 40" descr="Questions outline">
            <a:extLst>
              <a:ext uri="{FF2B5EF4-FFF2-40B4-BE49-F238E27FC236}">
                <a16:creationId xmlns:a16="http://schemas.microsoft.com/office/drawing/2014/main" id="{B6CC3BF7-5ED1-55E9-B0FB-2ABE51D03154}"/>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4752095" y="3452392"/>
            <a:ext cx="412022" cy="412022"/>
          </a:xfrm>
          <a:prstGeom prst="rect">
            <a:avLst/>
          </a:prstGeom>
        </p:spPr>
      </p:pic>
    </p:spTree>
    <p:extLst>
      <p:ext uri="{BB962C8B-B14F-4D97-AF65-F5344CB8AC3E}">
        <p14:creationId xmlns:p14="http://schemas.microsoft.com/office/powerpoint/2010/main" val="4464159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w What Do I Do? – Letters to Will">
            <a:extLst>
              <a:ext uri="{FF2B5EF4-FFF2-40B4-BE49-F238E27FC236}">
                <a16:creationId xmlns:a16="http://schemas.microsoft.com/office/drawing/2014/main" id="{D71F27E9-C4C7-83D9-778D-BFA53F7DE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6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390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EB3B0AA-00BD-7D6F-F9D2-7407EAC06EDF}"/>
              </a:ext>
            </a:extLst>
          </p:cNvPr>
          <p:cNvSpPr/>
          <p:nvPr/>
        </p:nvSpPr>
        <p:spPr>
          <a:xfrm>
            <a:off x="928882" y="1996750"/>
            <a:ext cx="4406812" cy="518448"/>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CBFDF4D5-4101-1100-5221-777F26CA07DE}"/>
              </a:ext>
            </a:extLst>
          </p:cNvPr>
          <p:cNvSpPr/>
          <p:nvPr/>
        </p:nvSpPr>
        <p:spPr>
          <a:xfrm>
            <a:off x="904192" y="2915210"/>
            <a:ext cx="323740" cy="323740"/>
          </a:xfrm>
          <a:prstGeom prst="rect">
            <a:avLst/>
          </a:prstGeom>
          <a:solidFill>
            <a:schemeClr val="accent1">
              <a:alpha val="90000"/>
            </a:schemeClr>
          </a:solid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0520EE6E-7EC2-0963-6A92-68DF12E12B85}"/>
              </a:ext>
            </a:extLst>
          </p:cNvPr>
          <p:cNvSpPr/>
          <p:nvPr/>
        </p:nvSpPr>
        <p:spPr>
          <a:xfrm>
            <a:off x="838201" y="1196030"/>
            <a:ext cx="4406812" cy="931351"/>
          </a:xfrm>
          <a:custGeom>
            <a:avLst/>
            <a:gdLst>
              <a:gd name="connsiteX0" fmla="*/ 0 w 4406812"/>
              <a:gd name="connsiteY0" fmla="*/ 0 h 931351"/>
              <a:gd name="connsiteX1" fmla="*/ 4406812 w 4406812"/>
              <a:gd name="connsiteY1" fmla="*/ 0 h 931351"/>
              <a:gd name="connsiteX2" fmla="*/ 4406812 w 4406812"/>
              <a:gd name="connsiteY2" fmla="*/ 931351 h 931351"/>
              <a:gd name="connsiteX3" fmla="*/ 0 w 4406812"/>
              <a:gd name="connsiteY3" fmla="*/ 931351 h 931351"/>
              <a:gd name="connsiteX4" fmla="*/ 0 w 4406812"/>
              <a:gd name="connsiteY4" fmla="*/ 0 h 93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812" h="931351">
                <a:moveTo>
                  <a:pt x="0" y="0"/>
                </a:moveTo>
                <a:lnTo>
                  <a:pt x="4406812" y="0"/>
                </a:lnTo>
                <a:lnTo>
                  <a:pt x="4406812" y="931351"/>
                </a:lnTo>
                <a:lnTo>
                  <a:pt x="0" y="9313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45720" rIns="68580" bIns="45720" numCol="1" spcCol="1270" anchor="ctr" anchorCtr="0">
            <a:noAutofit/>
          </a:bodyPr>
          <a:lstStyle/>
          <a:p>
            <a:pPr marL="0" lvl="0" indent="0" algn="l" defTabSz="1600200">
              <a:lnSpc>
                <a:spcPct val="90000"/>
              </a:lnSpc>
              <a:spcBef>
                <a:spcPct val="0"/>
              </a:spcBef>
              <a:spcAft>
                <a:spcPct val="35000"/>
              </a:spcAft>
              <a:buNone/>
            </a:pPr>
            <a:r>
              <a:rPr lang="en-US" sz="3600" b="1" kern="1200">
                <a:solidFill>
                  <a:srgbClr val="002060"/>
                </a:solidFill>
                <a:latin typeface="Arial" panose="020B0604020202020204" pitchFamily="34" charset="0"/>
                <a:cs typeface="Arial" panose="020B0604020202020204" pitchFamily="34" charset="0"/>
              </a:rPr>
              <a:t>NHSBT</a:t>
            </a:r>
          </a:p>
        </p:txBody>
      </p:sp>
      <p:sp>
        <p:nvSpPr>
          <p:cNvPr id="13" name="Rectangle 12">
            <a:extLst>
              <a:ext uri="{FF2B5EF4-FFF2-40B4-BE49-F238E27FC236}">
                <a16:creationId xmlns:a16="http://schemas.microsoft.com/office/drawing/2014/main" id="{5A86E9C3-F15E-D817-4301-5A5A4EAE9306}"/>
              </a:ext>
            </a:extLst>
          </p:cNvPr>
          <p:cNvSpPr/>
          <p:nvPr/>
        </p:nvSpPr>
        <p:spPr>
          <a:xfrm>
            <a:off x="928882" y="2946087"/>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1</a:t>
            </a:r>
          </a:p>
        </p:txBody>
      </p:sp>
      <p:sp>
        <p:nvSpPr>
          <p:cNvPr id="14" name="Freeform: Shape 13">
            <a:extLst>
              <a:ext uri="{FF2B5EF4-FFF2-40B4-BE49-F238E27FC236}">
                <a16:creationId xmlns:a16="http://schemas.microsoft.com/office/drawing/2014/main" id="{81D95903-1002-97EE-2C8D-9F7960F8F232}"/>
              </a:ext>
            </a:extLst>
          </p:cNvPr>
          <p:cNvSpPr/>
          <p:nvPr/>
        </p:nvSpPr>
        <p:spPr>
          <a:xfrm>
            <a:off x="1347529" y="4239884"/>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rgbClr val="002060"/>
                </a:solidFill>
                <a:latin typeface="Arial" panose="020B0604020202020204" pitchFamily="34" charset="0"/>
                <a:cs typeface="Arial" panose="020B0604020202020204" pitchFamily="34" charset="0"/>
              </a:rPr>
              <a:t>Covering donor activity</a:t>
            </a:r>
          </a:p>
        </p:txBody>
      </p:sp>
      <p:sp>
        <p:nvSpPr>
          <p:cNvPr id="15" name="Rectangle 14">
            <a:extLst>
              <a:ext uri="{FF2B5EF4-FFF2-40B4-BE49-F238E27FC236}">
                <a16:creationId xmlns:a16="http://schemas.microsoft.com/office/drawing/2014/main" id="{47FCB9F9-3BC5-AFF9-75D2-58A06D597DDE}"/>
              </a:ext>
            </a:extLst>
          </p:cNvPr>
          <p:cNvSpPr/>
          <p:nvPr/>
        </p:nvSpPr>
        <p:spPr>
          <a:xfrm>
            <a:off x="928882" y="3700708"/>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2</a:t>
            </a:r>
          </a:p>
        </p:txBody>
      </p:sp>
      <p:sp>
        <p:nvSpPr>
          <p:cNvPr id="16" name="Freeform: Shape 15">
            <a:extLst>
              <a:ext uri="{FF2B5EF4-FFF2-40B4-BE49-F238E27FC236}">
                <a16:creationId xmlns:a16="http://schemas.microsoft.com/office/drawing/2014/main" id="{E4823A05-55F1-4613-A058-76BA7A0AA330}"/>
              </a:ext>
            </a:extLst>
          </p:cNvPr>
          <p:cNvSpPr/>
          <p:nvPr/>
        </p:nvSpPr>
        <p:spPr>
          <a:xfrm>
            <a:off x="1339902" y="3577446"/>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rgbClr val="002060"/>
                </a:solidFill>
                <a:latin typeface="Arial" panose="020B0604020202020204" pitchFamily="34" charset="0"/>
                <a:cs typeface="Arial" panose="020B0604020202020204" pitchFamily="34" charset="0"/>
              </a:rPr>
              <a:t>What support might you need to make a decision to leave donors once registered?</a:t>
            </a:r>
          </a:p>
        </p:txBody>
      </p:sp>
      <p:sp>
        <p:nvSpPr>
          <p:cNvPr id="17" name="Rectangle 16">
            <a:extLst>
              <a:ext uri="{FF2B5EF4-FFF2-40B4-BE49-F238E27FC236}">
                <a16:creationId xmlns:a16="http://schemas.microsoft.com/office/drawing/2014/main" id="{2D3F5683-8C38-FA1A-04B0-359005A390F3}"/>
              </a:ext>
            </a:extLst>
          </p:cNvPr>
          <p:cNvSpPr/>
          <p:nvPr/>
        </p:nvSpPr>
        <p:spPr>
          <a:xfrm>
            <a:off x="928882" y="4455329"/>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3</a:t>
            </a:r>
          </a:p>
        </p:txBody>
      </p:sp>
      <p:sp>
        <p:nvSpPr>
          <p:cNvPr id="18" name="Freeform: Shape 17">
            <a:extLst>
              <a:ext uri="{FF2B5EF4-FFF2-40B4-BE49-F238E27FC236}">
                <a16:creationId xmlns:a16="http://schemas.microsoft.com/office/drawing/2014/main" id="{07627ADE-42F8-C98E-B615-777E22F2CE56}"/>
              </a:ext>
            </a:extLst>
          </p:cNvPr>
          <p:cNvSpPr/>
          <p:nvPr/>
        </p:nvSpPr>
        <p:spPr>
          <a:xfrm>
            <a:off x="1355157" y="2791194"/>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a:solidFill>
                  <a:srgbClr val="002060"/>
                </a:solidFill>
                <a:latin typeface="Arial" panose="020B0604020202020204" pitchFamily="34" charset="0"/>
                <a:cs typeface="Arial" panose="020B0604020202020204" pitchFamily="34" charset="0"/>
              </a:rPr>
              <a:t>Share experience/ideas of the consent/</a:t>
            </a:r>
            <a:r>
              <a:rPr lang="en-US" sz="1600" err="1">
                <a:solidFill>
                  <a:srgbClr val="002060"/>
                </a:solidFill>
                <a:latin typeface="Arial" panose="020B0604020202020204" pitchFamily="34" charset="0"/>
                <a:cs typeface="Arial" panose="020B0604020202020204" pitchFamily="34" charset="0"/>
              </a:rPr>
              <a:t>authorisation</a:t>
            </a:r>
            <a:r>
              <a:rPr lang="en-US" sz="1600">
                <a:solidFill>
                  <a:srgbClr val="002060"/>
                </a:solidFill>
                <a:latin typeface="Arial" panose="020B0604020202020204" pitchFamily="34" charset="0"/>
                <a:cs typeface="Arial" panose="020B0604020202020204" pitchFamily="34" charset="0"/>
              </a:rPr>
              <a:t> conversation with PDS team. New approach/potential phrasing</a:t>
            </a:r>
            <a:endParaRPr lang="en-US" sz="1600" kern="1200">
              <a:solidFill>
                <a:srgbClr val="002060"/>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2D10C39-CCF1-A0D5-B4FB-B0CF8062F176}"/>
              </a:ext>
            </a:extLst>
          </p:cNvPr>
          <p:cNvSpPr/>
          <p:nvPr/>
        </p:nvSpPr>
        <p:spPr>
          <a:xfrm>
            <a:off x="5556035" y="1996750"/>
            <a:ext cx="4406812" cy="518448"/>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0" name="Rectangle 19">
            <a:extLst>
              <a:ext uri="{FF2B5EF4-FFF2-40B4-BE49-F238E27FC236}">
                <a16:creationId xmlns:a16="http://schemas.microsoft.com/office/drawing/2014/main" id="{569307D3-A143-C179-CD28-1B94A56E3B32}"/>
              </a:ext>
            </a:extLst>
          </p:cNvPr>
          <p:cNvSpPr/>
          <p:nvPr/>
        </p:nvSpPr>
        <p:spPr>
          <a:xfrm>
            <a:off x="5531345" y="2915210"/>
            <a:ext cx="323740" cy="323740"/>
          </a:xfrm>
          <a:prstGeom prst="rect">
            <a:avLst/>
          </a:prstGeom>
          <a:solidFill>
            <a:schemeClr val="accent1">
              <a:alpha val="90000"/>
            </a:schemeClr>
          </a:solid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Freeform: Shape 20">
            <a:extLst>
              <a:ext uri="{FF2B5EF4-FFF2-40B4-BE49-F238E27FC236}">
                <a16:creationId xmlns:a16="http://schemas.microsoft.com/office/drawing/2014/main" id="{CA0E48B1-5569-A313-CBAA-3F001B1E2854}"/>
              </a:ext>
            </a:extLst>
          </p:cNvPr>
          <p:cNvSpPr/>
          <p:nvPr/>
        </p:nvSpPr>
        <p:spPr>
          <a:xfrm>
            <a:off x="5469045" y="1225014"/>
            <a:ext cx="4406812" cy="931351"/>
          </a:xfrm>
          <a:custGeom>
            <a:avLst/>
            <a:gdLst>
              <a:gd name="connsiteX0" fmla="*/ 0 w 4406812"/>
              <a:gd name="connsiteY0" fmla="*/ 0 h 931351"/>
              <a:gd name="connsiteX1" fmla="*/ 4406812 w 4406812"/>
              <a:gd name="connsiteY1" fmla="*/ 0 h 931351"/>
              <a:gd name="connsiteX2" fmla="*/ 4406812 w 4406812"/>
              <a:gd name="connsiteY2" fmla="*/ 931351 h 931351"/>
              <a:gd name="connsiteX3" fmla="*/ 0 w 4406812"/>
              <a:gd name="connsiteY3" fmla="*/ 931351 h 931351"/>
              <a:gd name="connsiteX4" fmla="*/ 0 w 4406812"/>
              <a:gd name="connsiteY4" fmla="*/ 0 h 93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812" h="931351">
                <a:moveTo>
                  <a:pt x="0" y="0"/>
                </a:moveTo>
                <a:lnTo>
                  <a:pt x="4406812" y="0"/>
                </a:lnTo>
                <a:lnTo>
                  <a:pt x="4406812" y="931351"/>
                </a:lnTo>
                <a:lnTo>
                  <a:pt x="0" y="9313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45720" rIns="68580" bIns="45720" numCol="1" spcCol="1270" anchor="ctr" anchorCtr="0">
            <a:noAutofit/>
          </a:bodyPr>
          <a:lstStyle/>
          <a:p>
            <a:pPr marL="0" lvl="0" indent="0" algn="l" defTabSz="1600200">
              <a:lnSpc>
                <a:spcPct val="90000"/>
              </a:lnSpc>
              <a:spcBef>
                <a:spcPct val="0"/>
              </a:spcBef>
              <a:spcAft>
                <a:spcPct val="35000"/>
              </a:spcAft>
              <a:buNone/>
            </a:pPr>
            <a:r>
              <a:rPr lang="en-US" sz="3600" b="1" kern="1200">
                <a:solidFill>
                  <a:srgbClr val="002060"/>
                </a:solidFill>
                <a:latin typeface="Arial" panose="020B0604020202020204" pitchFamily="34" charset="0"/>
                <a:cs typeface="Arial" panose="020B0604020202020204" pitchFamily="34" charset="0"/>
              </a:rPr>
              <a:t>Local hospital</a:t>
            </a:r>
          </a:p>
        </p:txBody>
      </p:sp>
      <p:sp>
        <p:nvSpPr>
          <p:cNvPr id="22" name="Rectangle 21">
            <a:extLst>
              <a:ext uri="{FF2B5EF4-FFF2-40B4-BE49-F238E27FC236}">
                <a16:creationId xmlns:a16="http://schemas.microsoft.com/office/drawing/2014/main" id="{7DA049F4-81E4-3CBD-F30B-77894C2BE7E8}"/>
              </a:ext>
            </a:extLst>
          </p:cNvPr>
          <p:cNvSpPr/>
          <p:nvPr/>
        </p:nvSpPr>
        <p:spPr>
          <a:xfrm>
            <a:off x="5556035" y="2946087"/>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1</a:t>
            </a:r>
          </a:p>
        </p:txBody>
      </p:sp>
      <p:sp>
        <p:nvSpPr>
          <p:cNvPr id="23" name="Freeform: Shape 22">
            <a:extLst>
              <a:ext uri="{FF2B5EF4-FFF2-40B4-BE49-F238E27FC236}">
                <a16:creationId xmlns:a16="http://schemas.microsoft.com/office/drawing/2014/main" id="{79B94C6B-B15C-0D94-01B0-370A7000B0F4}"/>
              </a:ext>
            </a:extLst>
          </p:cNvPr>
          <p:cNvSpPr/>
          <p:nvPr/>
        </p:nvSpPr>
        <p:spPr>
          <a:xfrm>
            <a:off x="5864512" y="2730643"/>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rgbClr val="002060"/>
                </a:solidFill>
                <a:latin typeface="Arial" panose="020B0604020202020204" pitchFamily="34" charset="0"/>
                <a:cs typeface="Arial" panose="020B0604020202020204" pitchFamily="34" charset="0"/>
              </a:rPr>
              <a:t>Decide what</a:t>
            </a:r>
            <a:r>
              <a:rPr lang="en-US" sz="1600">
                <a:solidFill>
                  <a:srgbClr val="002060"/>
                </a:solidFill>
                <a:latin typeface="Arial" panose="020B0604020202020204" pitchFamily="34" charset="0"/>
                <a:cs typeface="Arial" panose="020B0604020202020204" pitchFamily="34" charset="0"/>
              </a:rPr>
              <a:t>/if any engagement is needed in each of your hospitals</a:t>
            </a:r>
            <a:endParaRPr lang="en-US" sz="1600" kern="1200">
              <a:solidFill>
                <a:srgbClr val="002060"/>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66624387-6204-D3C7-552B-227A5D852B58}"/>
              </a:ext>
            </a:extLst>
          </p:cNvPr>
          <p:cNvSpPr/>
          <p:nvPr/>
        </p:nvSpPr>
        <p:spPr>
          <a:xfrm>
            <a:off x="5556035" y="3700708"/>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2</a:t>
            </a:r>
          </a:p>
        </p:txBody>
      </p:sp>
      <p:sp>
        <p:nvSpPr>
          <p:cNvPr id="25" name="Freeform: Shape 24">
            <a:extLst>
              <a:ext uri="{FF2B5EF4-FFF2-40B4-BE49-F238E27FC236}">
                <a16:creationId xmlns:a16="http://schemas.microsoft.com/office/drawing/2014/main" id="{3A468303-540F-09BD-AEDC-56A0C31C92AB}"/>
              </a:ext>
            </a:extLst>
          </p:cNvPr>
          <p:cNvSpPr/>
          <p:nvPr/>
        </p:nvSpPr>
        <p:spPr>
          <a:xfrm>
            <a:off x="5864512" y="3485264"/>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rgbClr val="002060"/>
                </a:solidFill>
                <a:latin typeface="Arial" panose="020B0604020202020204" pitchFamily="34" charset="0"/>
                <a:cs typeface="Arial" panose="020B0604020202020204" pitchFamily="34" charset="0"/>
              </a:rPr>
              <a:t>Mechanism to support donor family out of the hospital</a:t>
            </a:r>
          </a:p>
        </p:txBody>
      </p:sp>
      <p:sp>
        <p:nvSpPr>
          <p:cNvPr id="26" name="Rectangle 25">
            <a:extLst>
              <a:ext uri="{FF2B5EF4-FFF2-40B4-BE49-F238E27FC236}">
                <a16:creationId xmlns:a16="http://schemas.microsoft.com/office/drawing/2014/main" id="{5544C125-972C-598B-CEA9-E4BA4C9DBF0F}"/>
              </a:ext>
            </a:extLst>
          </p:cNvPr>
          <p:cNvSpPr/>
          <p:nvPr/>
        </p:nvSpPr>
        <p:spPr>
          <a:xfrm>
            <a:off x="5571290" y="5205732"/>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4</a:t>
            </a:r>
          </a:p>
        </p:txBody>
      </p:sp>
      <p:sp>
        <p:nvSpPr>
          <p:cNvPr id="27" name="Freeform: Shape 26">
            <a:extLst>
              <a:ext uri="{FF2B5EF4-FFF2-40B4-BE49-F238E27FC236}">
                <a16:creationId xmlns:a16="http://schemas.microsoft.com/office/drawing/2014/main" id="{B4D8AA5F-8F0E-84C5-17CC-4AE97C90FBE1}"/>
              </a:ext>
            </a:extLst>
          </p:cNvPr>
          <p:cNvSpPr/>
          <p:nvPr/>
        </p:nvSpPr>
        <p:spPr>
          <a:xfrm>
            <a:off x="5895022" y="4994504"/>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1" kern="1200">
                <a:solidFill>
                  <a:srgbClr val="AE2573"/>
                </a:solidFill>
                <a:latin typeface="Arial" panose="020B0604020202020204" pitchFamily="34" charset="0"/>
                <a:cs typeface="Arial" panose="020B0604020202020204" pitchFamily="34" charset="0"/>
              </a:rPr>
              <a:t>What else?</a:t>
            </a:r>
          </a:p>
        </p:txBody>
      </p:sp>
      <p:sp>
        <p:nvSpPr>
          <p:cNvPr id="2" name="Title 4">
            <a:extLst>
              <a:ext uri="{FF2B5EF4-FFF2-40B4-BE49-F238E27FC236}">
                <a16:creationId xmlns:a16="http://schemas.microsoft.com/office/drawing/2014/main" id="{857481C7-8E93-13B4-630A-D13D2E363975}"/>
              </a:ext>
            </a:extLst>
          </p:cNvPr>
          <p:cNvSpPr txBox="1">
            <a:spLocks/>
          </p:cNvSpPr>
          <p:nvPr/>
        </p:nvSpPr>
        <p:spPr>
          <a:xfrm>
            <a:off x="753141" y="2427"/>
            <a:ext cx="8745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600" b="1"/>
              <a:t>Asks of you</a:t>
            </a:r>
          </a:p>
        </p:txBody>
      </p:sp>
      <p:sp>
        <p:nvSpPr>
          <p:cNvPr id="3" name="Rectangle 2">
            <a:extLst>
              <a:ext uri="{FF2B5EF4-FFF2-40B4-BE49-F238E27FC236}">
                <a16:creationId xmlns:a16="http://schemas.microsoft.com/office/drawing/2014/main" id="{9D032364-A12E-9AAD-0EA7-098C92B1B41F}"/>
              </a:ext>
            </a:extLst>
          </p:cNvPr>
          <p:cNvSpPr/>
          <p:nvPr/>
        </p:nvSpPr>
        <p:spPr>
          <a:xfrm>
            <a:off x="5571290" y="4455328"/>
            <a:ext cx="323732" cy="323732"/>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GB"/>
              <a:t>3</a:t>
            </a:r>
          </a:p>
        </p:txBody>
      </p:sp>
      <p:sp>
        <p:nvSpPr>
          <p:cNvPr id="4" name="Freeform: Shape 3">
            <a:extLst>
              <a:ext uri="{FF2B5EF4-FFF2-40B4-BE49-F238E27FC236}">
                <a16:creationId xmlns:a16="http://schemas.microsoft.com/office/drawing/2014/main" id="{FB024D6B-CA60-9375-9D6D-9AFC587C48A5}"/>
              </a:ext>
            </a:extLst>
          </p:cNvPr>
          <p:cNvSpPr/>
          <p:nvPr/>
        </p:nvSpPr>
        <p:spPr>
          <a:xfrm>
            <a:off x="5879767" y="4239884"/>
            <a:ext cx="4098335" cy="754620"/>
          </a:xfrm>
          <a:custGeom>
            <a:avLst/>
            <a:gdLst>
              <a:gd name="connsiteX0" fmla="*/ 0 w 4098335"/>
              <a:gd name="connsiteY0" fmla="*/ 0 h 754620"/>
              <a:gd name="connsiteX1" fmla="*/ 4098335 w 4098335"/>
              <a:gd name="connsiteY1" fmla="*/ 0 h 754620"/>
              <a:gd name="connsiteX2" fmla="*/ 4098335 w 4098335"/>
              <a:gd name="connsiteY2" fmla="*/ 754620 h 754620"/>
              <a:gd name="connsiteX3" fmla="*/ 0 w 4098335"/>
              <a:gd name="connsiteY3" fmla="*/ 754620 h 754620"/>
              <a:gd name="connsiteX4" fmla="*/ 0 w 4098335"/>
              <a:gd name="connsiteY4" fmla="*/ 0 h 75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8335" h="754620">
                <a:moveTo>
                  <a:pt x="0" y="0"/>
                </a:moveTo>
                <a:lnTo>
                  <a:pt x="4098335" y="0"/>
                </a:lnTo>
                <a:lnTo>
                  <a:pt x="4098335" y="754620"/>
                </a:lnTo>
                <a:lnTo>
                  <a:pt x="0" y="7546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a:solidFill>
                  <a:srgbClr val="002060"/>
                </a:solidFill>
                <a:latin typeface="Arial" panose="020B0604020202020204" pitchFamily="34" charset="0"/>
                <a:cs typeface="Arial" panose="020B0604020202020204" pitchFamily="34" charset="0"/>
              </a:rPr>
              <a:t>Access to </a:t>
            </a:r>
            <a:r>
              <a:rPr lang="en-US" sz="1600" err="1">
                <a:solidFill>
                  <a:srgbClr val="002060"/>
                </a:solidFill>
                <a:latin typeface="Arial" panose="020B0604020202020204" pitchFamily="34" charset="0"/>
                <a:cs typeface="Arial" panose="020B0604020202020204" pitchFamily="34" charset="0"/>
              </a:rPr>
              <a:t>Echos</a:t>
            </a:r>
            <a:endParaRPr lang="en-US" sz="1600" kern="120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19261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0" y="0"/>
            <a:ext cx="12192000" cy="6858000"/>
          </a:xfrm>
          <a:prstGeom prst="rect">
            <a:avLst/>
          </a:prstGeom>
          <a:solidFill>
            <a:srgbClr val="0062AC"/>
          </a:solidFill>
          <a:ln>
            <a:noFill/>
          </a:ln>
        </p:spPr>
        <p:txBody>
          <a:bodyPr spcFirstLastPara="1" wrap="square" lIns="121900" tIns="121900" rIns="121900" bIns="121900" anchor="ctr" anchorCtr="0">
            <a:noAutofit/>
          </a:bodyPr>
          <a:lstStyle/>
          <a:p>
            <a:endParaRPr sz="2400" dirty="0"/>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419394" y="3722074"/>
            <a:ext cx="10850649" cy="1593640"/>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3600" b="1">
                <a:solidFill>
                  <a:schemeClr val="lt1"/>
                </a:solidFill>
              </a:rPr>
              <a:t>Score Information</a:t>
            </a:r>
            <a:endParaRPr sz="3600" b="1">
              <a:solidFill>
                <a:srgbClr val="FFFFFF"/>
              </a:solidFill>
            </a:endParaRPr>
          </a:p>
        </p:txBody>
      </p:sp>
      <p:sp>
        <p:nvSpPr>
          <p:cNvPr id="6" name="Title 3">
            <a:extLst>
              <a:ext uri="{FF2B5EF4-FFF2-40B4-BE49-F238E27FC236}">
                <a16:creationId xmlns:a16="http://schemas.microsoft.com/office/drawing/2014/main" id="{B3D31BB9-1B8E-F101-B6C7-4D466AF121FB}"/>
              </a:ext>
            </a:extLst>
          </p:cNvPr>
          <p:cNvSpPr txBox="1">
            <a:spLocks/>
          </p:cNvSpPr>
          <p:nvPr/>
        </p:nvSpPr>
        <p:spPr>
          <a:xfrm>
            <a:off x="1295200" y="5192963"/>
            <a:ext cx="10363200" cy="1362075"/>
          </a:xfrm>
          <a:prstGeom prst="rect">
            <a:avLst/>
          </a:prstGeom>
        </p:spPr>
        <p:txBody>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2400">
                <a:solidFill>
                  <a:schemeClr val="bg1"/>
                </a:solidFill>
                <a:hlinkClick r:id="rId3">
                  <a:extLst>
                    <a:ext uri="{A12FA001-AC4F-418D-AE19-62706E023703}">
                      <ahyp:hlinkClr xmlns:ahyp="http://schemas.microsoft.com/office/drawing/2018/hyperlinkcolor" val="tx"/>
                    </a:ext>
                  </a:extLst>
                </a:hlinkClick>
              </a:rPr>
              <a:t>SCORE@nhsbt.nhs.uk</a:t>
            </a:r>
            <a:endParaRPr lang="en-GB" sz="2400"/>
          </a:p>
        </p:txBody>
      </p:sp>
      <p:pic>
        <p:nvPicPr>
          <p:cNvPr id="7" name="Picture 6">
            <a:extLst>
              <a:ext uri="{FF2B5EF4-FFF2-40B4-BE49-F238E27FC236}">
                <a16:creationId xmlns:a16="http://schemas.microsoft.com/office/drawing/2014/main" id="{C57ABBDD-3BF7-8D07-C730-888334B06C0E}"/>
              </a:ext>
            </a:extLst>
          </p:cNvPr>
          <p:cNvPicPr>
            <a:picLocks noChangeAspect="1"/>
          </p:cNvPicPr>
          <p:nvPr/>
        </p:nvPicPr>
        <p:blipFill>
          <a:blip r:embed="rId4">
            <a:lum bright="70000" contrast="-70000"/>
          </a:blip>
          <a:stretch>
            <a:fillRect/>
          </a:stretch>
        </p:blipFill>
        <p:spPr>
          <a:xfrm>
            <a:off x="419394" y="4872436"/>
            <a:ext cx="914479" cy="914479"/>
          </a:xfrm>
          <a:prstGeom prst="rect">
            <a:avLst/>
          </a:prstGeom>
        </p:spPr>
      </p:pic>
      <p:sp>
        <p:nvSpPr>
          <p:cNvPr id="8" name="Google Shape;169;p39">
            <a:extLst>
              <a:ext uri="{FF2B5EF4-FFF2-40B4-BE49-F238E27FC236}">
                <a16:creationId xmlns:a16="http://schemas.microsoft.com/office/drawing/2014/main" id="{BAFFFA79-0CC4-DBC2-0743-6DDF099EBE5B}"/>
              </a:ext>
            </a:extLst>
          </p:cNvPr>
          <p:cNvSpPr txBox="1"/>
          <p:nvPr/>
        </p:nvSpPr>
        <p:spPr>
          <a:xfrm>
            <a:off x="388459" y="1542055"/>
            <a:ext cx="10850649" cy="2386985"/>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4800" b="1" dirty="0">
                <a:solidFill>
                  <a:schemeClr val="lt1"/>
                </a:solidFill>
              </a:rPr>
              <a:t>Thank you.</a:t>
            </a:r>
            <a:endParaRPr sz="4800" b="1" dirty="0">
              <a:solidFill>
                <a:srgbClr val="FFFFFF"/>
              </a:solidFill>
            </a:endParaRPr>
          </a:p>
        </p:txBody>
      </p:sp>
      <p:pic>
        <p:nvPicPr>
          <p:cNvPr id="5" name="Picture 4" descr="A qr code with black squares&#10;&#10;AI-generated content may be incorrect.">
            <a:extLst>
              <a:ext uri="{FF2B5EF4-FFF2-40B4-BE49-F238E27FC236}">
                <a16:creationId xmlns:a16="http://schemas.microsoft.com/office/drawing/2014/main" id="{CC8AE957-9F55-9C92-A573-E8AD064F38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0551" y="1079173"/>
            <a:ext cx="2171700" cy="2171700"/>
          </a:xfrm>
          <a:prstGeom prst="rect">
            <a:avLst/>
          </a:prstGeom>
        </p:spPr>
      </p:pic>
      <p:sp>
        <p:nvSpPr>
          <p:cNvPr id="9" name="Google Shape;169;p39">
            <a:extLst>
              <a:ext uri="{FF2B5EF4-FFF2-40B4-BE49-F238E27FC236}">
                <a16:creationId xmlns:a16="http://schemas.microsoft.com/office/drawing/2014/main" id="{ACC54D4D-5407-5E33-4788-1E731117BCBF}"/>
              </a:ext>
            </a:extLst>
          </p:cNvPr>
          <p:cNvSpPr txBox="1"/>
          <p:nvPr/>
        </p:nvSpPr>
        <p:spPr>
          <a:xfrm>
            <a:off x="9922598" y="1386814"/>
            <a:ext cx="1577552" cy="1556418"/>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4800" b="1" dirty="0">
                <a:solidFill>
                  <a:schemeClr val="lt1"/>
                </a:solidFill>
              </a:rPr>
              <a:t>FAQs</a:t>
            </a:r>
            <a:endParaRPr sz="4800" b="1" dirty="0">
              <a:solidFill>
                <a:srgbClr val="FFFFFF"/>
              </a:solidFill>
            </a:endParaRPr>
          </a:p>
        </p:txBody>
      </p:sp>
      <p:sp>
        <p:nvSpPr>
          <p:cNvPr id="10" name="Rectangle 1">
            <a:extLst>
              <a:ext uri="{FF2B5EF4-FFF2-40B4-BE49-F238E27FC236}">
                <a16:creationId xmlns:a16="http://schemas.microsoft.com/office/drawing/2014/main" id="{3E99A080-61F7-B8E6-E08A-4793FC5AAA5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4" name="Picture 13" descr="A qr code with dots&#10;&#10;AI-generated content may be incorrect.">
            <a:extLst>
              <a:ext uri="{FF2B5EF4-FFF2-40B4-BE49-F238E27FC236}">
                <a16:creationId xmlns:a16="http://schemas.microsoft.com/office/drawing/2014/main" id="{9AB5BD6A-1D16-35B0-B325-2647871B00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0551" y="4232412"/>
            <a:ext cx="2171700" cy="2171700"/>
          </a:xfrm>
          <a:prstGeom prst="rect">
            <a:avLst/>
          </a:prstGeom>
        </p:spPr>
      </p:pic>
      <p:sp>
        <p:nvSpPr>
          <p:cNvPr id="15" name="Google Shape;169;p39">
            <a:extLst>
              <a:ext uri="{FF2B5EF4-FFF2-40B4-BE49-F238E27FC236}">
                <a16:creationId xmlns:a16="http://schemas.microsoft.com/office/drawing/2014/main" id="{6CBCFFD9-CC31-D335-5860-6061D92F8635}"/>
              </a:ext>
            </a:extLst>
          </p:cNvPr>
          <p:cNvSpPr txBox="1"/>
          <p:nvPr/>
        </p:nvSpPr>
        <p:spPr>
          <a:xfrm>
            <a:off x="9775295" y="4707882"/>
            <a:ext cx="2263644" cy="1556418"/>
          </a:xfrm>
          <a:prstGeom prst="rect">
            <a:avLst/>
          </a:prstGeom>
          <a:noFill/>
          <a:ln>
            <a:noFill/>
          </a:ln>
        </p:spPr>
        <p:txBody>
          <a:bodyPr spcFirstLastPara="1" wrap="square" lIns="121900" tIns="121900" rIns="121900" bIns="121900" anchor="ctr" anchorCtr="0">
            <a:noAutofit/>
          </a:bodyPr>
          <a:lstStyle/>
          <a:p>
            <a:pPr>
              <a:spcAft>
                <a:spcPts val="1333"/>
              </a:spcAft>
              <a:buClr>
                <a:schemeClr val="dk1"/>
              </a:buClr>
              <a:buSzPts val="1100"/>
            </a:pPr>
            <a:r>
              <a:rPr lang="en" sz="2800" b="1" dirty="0">
                <a:solidFill>
                  <a:schemeClr val="lt1"/>
                </a:solidFill>
              </a:rPr>
              <a:t>Recording of this presentation</a:t>
            </a:r>
            <a:endParaRPr sz="2800" b="1" dirty="0">
              <a:solidFill>
                <a:srgbClr val="FFFFFF"/>
              </a:solidFill>
            </a:endParaRPr>
          </a:p>
        </p:txBody>
      </p:sp>
    </p:spTree>
    <p:extLst>
      <p:ext uri="{BB962C8B-B14F-4D97-AF65-F5344CB8AC3E}">
        <p14:creationId xmlns:p14="http://schemas.microsoft.com/office/powerpoint/2010/main" val="250583564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6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D0363CC1DE8445AA339B4BFFFEB88C" ma:contentTypeVersion="17" ma:contentTypeDescription="Create a new document." ma:contentTypeScope="" ma:versionID="3e80e3bf4413d61abba850613c50985a">
  <xsd:schema xmlns:xsd="http://www.w3.org/2001/XMLSchema" xmlns:xs="http://www.w3.org/2001/XMLSchema" xmlns:p="http://schemas.microsoft.com/office/2006/metadata/properties" xmlns:ns1="http://schemas.microsoft.com/sharepoint/v3" xmlns:ns2="fdd1431f-5c6f-404f-b04e-42ec79da05a0" xmlns:ns3="5e716803-dbf8-457c-bfae-da8f4ab2d8ba" targetNamespace="http://schemas.microsoft.com/office/2006/metadata/properties" ma:root="true" ma:fieldsID="744ca4e25e2c99d0e693c45382e616c2" ns1:_="" ns2:_="" ns3:_="">
    <xsd:import namespace="http://schemas.microsoft.com/sharepoint/v3"/>
    <xsd:import namespace="fdd1431f-5c6f-404f-b04e-42ec79da05a0"/>
    <xsd:import namespace="5e716803-dbf8-457c-bfae-da8f4ab2d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d1431f-5c6f-404f-b04e-42ec79da05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716803-dbf8-457c-bfae-da8f4ab2d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6b69b65-fd99-409b-8ef5-e5d1e25cb25a}" ma:internalName="TaxCatchAll" ma:showField="CatchAllData" ma:web="5e716803-dbf8-457c-bfae-da8f4ab2d8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dd1431f-5c6f-404f-b04e-42ec79da05a0">
      <Terms xmlns="http://schemas.microsoft.com/office/infopath/2007/PartnerControls"/>
    </lcf76f155ced4ddcb4097134ff3c332f>
    <TaxCatchAll xmlns="5e716803-dbf8-457c-bfae-da8f4ab2d8ba"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826D77F-FEAD-4B26-B61F-B052F46DFE10}">
  <ds:schemaRefs>
    <ds:schemaRef ds:uri="5e716803-dbf8-457c-bfae-da8f4ab2d8ba"/>
    <ds:schemaRef ds:uri="fdd1431f-5c6f-404f-b04e-42ec79da05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A9374E-2E98-4CEF-890E-24A2991EC2B9}">
  <ds:schemaRefs>
    <ds:schemaRef ds:uri="http://schemas.microsoft.com/sharepoint/v3/contenttype/forms"/>
  </ds:schemaRefs>
</ds:datastoreItem>
</file>

<file path=customXml/itemProps3.xml><?xml version="1.0" encoding="utf-8"?>
<ds:datastoreItem xmlns:ds="http://schemas.openxmlformats.org/officeDocument/2006/customXml" ds:itemID="{71EF1896-98F5-40E5-8BE4-E41EF275F009}">
  <ds:schemaRefs>
    <ds:schemaRef ds:uri="fdd1431f-5c6f-404f-b04e-42ec79da05a0"/>
    <ds:schemaRef ds:uri="http://schemas.microsoft.com/office/2006/metadata/properties"/>
    <ds:schemaRef ds:uri="http://schemas.microsoft.com/sharepoint/v3"/>
    <ds:schemaRef ds:uri="http://schemas.microsoft.com/office/2006/documentManagement/types"/>
    <ds:schemaRef ds:uri="http://purl.org/dc/dcmitype/"/>
    <ds:schemaRef ds:uri="5e716803-dbf8-457c-bfae-da8f4ab2d8ba"/>
    <ds:schemaRef ds:uri="http://schemas.microsoft.com/office/infopath/2007/PartnerControls"/>
    <ds:schemaRef ds:uri="http://www.w3.org/XML/1998/namespace"/>
    <ds:schemaRef ds:uri="http://schemas.openxmlformats.org/package/2006/metadata/core-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TotalTime>
  <Words>2918</Words>
  <Application>Microsoft Office PowerPoint</Application>
  <PresentationFormat>Widescreen</PresentationFormat>
  <Paragraphs>555</Paragraphs>
  <Slides>68</Slides>
  <Notes>25</Notes>
  <HiddenSlides>0</HiddenSlides>
  <MMClips>0</MMClips>
  <ScaleCrop>false</ScaleCrop>
  <HeadingPairs>
    <vt:vector size="4" baseType="variant">
      <vt:variant>
        <vt:lpstr>Theme</vt:lpstr>
      </vt:variant>
      <vt:variant>
        <vt:i4>6</vt:i4>
      </vt:variant>
      <vt:variant>
        <vt:lpstr>Slide Titles</vt:lpstr>
      </vt:variant>
      <vt:variant>
        <vt:i4>68</vt:i4>
      </vt:variant>
    </vt:vector>
  </HeadingPairs>
  <TitlesOfParts>
    <vt:vector size="74" baseType="lpstr">
      <vt:lpstr>2_Office Theme</vt:lpstr>
      <vt:lpstr>Office Theme</vt:lpstr>
      <vt:lpstr>4_Office Theme</vt:lpstr>
      <vt:lpstr>3_Office Theme</vt:lpstr>
      <vt:lpstr>16_NHSBT_presentation_style_v2</vt:lpstr>
      <vt:lpstr>1_Office Theme</vt:lpstr>
      <vt:lpstr>PowerPoint Presentation</vt:lpstr>
      <vt:lpstr>This Session</vt:lpstr>
      <vt:lpstr>Journey so far</vt:lpstr>
      <vt:lpstr>Key Issues</vt:lpstr>
      <vt:lpstr>PowerPoint Presentation</vt:lpstr>
      <vt:lpstr>PowerPoint Presentation</vt:lpstr>
      <vt:lpstr>PowerPoint Presentation</vt:lpstr>
      <vt:lpstr>PowerPoint Presentation</vt:lpstr>
      <vt:lpstr>PowerPoint Presentation</vt:lpstr>
      <vt:lpstr>Time of Referral from ICU</vt:lpstr>
      <vt:lpstr>Time of Family Decision</vt:lpstr>
      <vt:lpstr>Retrieval timings – Family decision to Offering </vt:lpstr>
      <vt:lpstr>Retrieval timings – Time of Offering</vt:lpstr>
      <vt:lpstr>PowerPoint Presentation</vt:lpstr>
      <vt:lpstr>PowerPoint Presentation</vt:lpstr>
      <vt:lpstr>PowerPoint Presentation</vt:lpstr>
      <vt:lpstr>Theatre access delays reasons</vt:lpstr>
      <vt:lpstr>Planned Arrival Window</vt:lpstr>
      <vt:lpstr>Registration of donors with hub 2022/23</vt:lpstr>
      <vt:lpstr>Planned Arrival Window PLUS</vt:lpstr>
      <vt:lpstr>PAW Plus – 1 – 31 Oct 2023</vt:lpstr>
      <vt:lpstr>PAW Plus: 2023 – current set-up (8 AB, 3 CT – 1 DCD heart)</vt:lpstr>
      <vt:lpstr>PowerPoint Presentation</vt:lpstr>
      <vt:lpstr>Clinical decisions in pathway</vt:lpstr>
      <vt:lpstr>PowerPoint Presentation</vt:lpstr>
      <vt:lpstr>PowerPoint Presentation</vt:lpstr>
      <vt:lpstr>PowerPoint Presentation</vt:lpstr>
      <vt:lpstr>PowerPoint Presentation</vt:lpstr>
      <vt:lpstr>Impact</vt:lpstr>
      <vt:lpstr>Impact to SNODs</vt:lpstr>
      <vt:lpstr>Consent / Authorisation</vt:lpstr>
      <vt:lpstr> Learning from practice at  St George's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 to NORS Teams</vt:lpstr>
      <vt:lpstr>PowerPoint Presentation</vt:lpstr>
      <vt:lpstr>Impact to Transplant Centres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and Certainty in Organ Retrieval (SCORE)</dc:title>
  <dc:creator>Phil Walton</dc:creator>
  <cp:lastModifiedBy>Phil Walton</cp:lastModifiedBy>
  <cp:revision>2</cp:revision>
  <dcterms:created xsi:type="dcterms:W3CDTF">2024-09-02T09:30:24Z</dcterms:created>
  <dcterms:modified xsi:type="dcterms:W3CDTF">2025-06-11T13:40:11Z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0x0101001ED0363CC1DE8445AA339B4BFFFEB88C</vt:lpwstr>
  </property>
  <property fmtid="{D5CDD505-2E9C-101B-9397-08002B2CF9AE}" pid="3" name="MediaServiceImageTags">
    <vt:lpwstr/>
  </property>
</Properties>
</file>