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3" r:id="rId5"/>
    <p:sldMasterId id="2147483687" r:id="rId6"/>
    <p:sldMasterId id="2147483700" r:id="rId7"/>
    <p:sldMasterId id="2147483728" r:id="rId8"/>
    <p:sldMasterId id="2147483734" r:id="rId9"/>
    <p:sldMasterId id="2147483747" r:id="rId10"/>
  </p:sldMasterIdLst>
  <p:notesMasterIdLst>
    <p:notesMasterId r:id="rId201"/>
  </p:notesMasterIdLst>
  <p:sldIdLst>
    <p:sldId id="2146848191" r:id="rId11"/>
    <p:sldId id="2147483641" r:id="rId12"/>
    <p:sldId id="2146848193" r:id="rId13"/>
    <p:sldId id="2146848194" r:id="rId14"/>
    <p:sldId id="2146848195" r:id="rId15"/>
    <p:sldId id="2146848196" r:id="rId16"/>
    <p:sldId id="2146848197" r:id="rId17"/>
    <p:sldId id="2146848198" r:id="rId18"/>
    <p:sldId id="2146848199" r:id="rId19"/>
    <p:sldId id="2146848200" r:id="rId20"/>
    <p:sldId id="2146848201" r:id="rId21"/>
    <p:sldId id="2146848202" r:id="rId22"/>
    <p:sldId id="2146848203" r:id="rId23"/>
    <p:sldId id="2146848204" r:id="rId24"/>
    <p:sldId id="2146848205" r:id="rId25"/>
    <p:sldId id="2146848206" r:id="rId26"/>
    <p:sldId id="2146848207" r:id="rId27"/>
    <p:sldId id="2146848208" r:id="rId28"/>
    <p:sldId id="2146848209" r:id="rId29"/>
    <p:sldId id="2146848210" r:id="rId30"/>
    <p:sldId id="2146848211" r:id="rId31"/>
    <p:sldId id="2146848212" r:id="rId32"/>
    <p:sldId id="2146848213" r:id="rId33"/>
    <p:sldId id="2146848214" r:id="rId34"/>
    <p:sldId id="2146848215" r:id="rId35"/>
    <p:sldId id="2146848217" r:id="rId36"/>
    <p:sldId id="2146848218" r:id="rId37"/>
    <p:sldId id="2146848219" r:id="rId38"/>
    <p:sldId id="2146848220" r:id="rId39"/>
    <p:sldId id="2146848221" r:id="rId40"/>
    <p:sldId id="2146848222" r:id="rId41"/>
    <p:sldId id="2146848223" r:id="rId42"/>
    <p:sldId id="2146848224" r:id="rId43"/>
    <p:sldId id="2146848225" r:id="rId44"/>
    <p:sldId id="2146848226" r:id="rId45"/>
    <p:sldId id="2146848227" r:id="rId46"/>
    <p:sldId id="2146848228" r:id="rId47"/>
    <p:sldId id="2146848229" r:id="rId48"/>
    <p:sldId id="2146848230" r:id="rId49"/>
    <p:sldId id="2146848231" r:id="rId50"/>
    <p:sldId id="2146848232" r:id="rId51"/>
    <p:sldId id="2146848233" r:id="rId52"/>
    <p:sldId id="2146848235" r:id="rId53"/>
    <p:sldId id="2146848236" r:id="rId54"/>
    <p:sldId id="2146848237" r:id="rId55"/>
    <p:sldId id="2146848238" r:id="rId56"/>
    <p:sldId id="2146848239" r:id="rId57"/>
    <p:sldId id="2146848240" r:id="rId58"/>
    <p:sldId id="2147483643" r:id="rId59"/>
    <p:sldId id="2147483644" r:id="rId60"/>
    <p:sldId id="256" r:id="rId61"/>
    <p:sldId id="2146848243" r:id="rId62"/>
    <p:sldId id="2147483629" r:id="rId63"/>
    <p:sldId id="2147483642" r:id="rId64"/>
    <p:sldId id="2147483640" r:id="rId65"/>
    <p:sldId id="295" r:id="rId66"/>
    <p:sldId id="257" r:id="rId67"/>
    <p:sldId id="258" r:id="rId68"/>
    <p:sldId id="2146847928" r:id="rId69"/>
    <p:sldId id="2146847937" r:id="rId70"/>
    <p:sldId id="2146847938" r:id="rId71"/>
    <p:sldId id="2146847939" r:id="rId72"/>
    <p:sldId id="2146847942" r:id="rId73"/>
    <p:sldId id="2146847943" r:id="rId74"/>
    <p:sldId id="2146847916" r:id="rId75"/>
    <p:sldId id="2146847926" r:id="rId76"/>
    <p:sldId id="259" r:id="rId77"/>
    <p:sldId id="260" r:id="rId78"/>
    <p:sldId id="261" r:id="rId79"/>
    <p:sldId id="262" r:id="rId80"/>
    <p:sldId id="263" r:id="rId81"/>
    <p:sldId id="2146847900" r:id="rId82"/>
    <p:sldId id="2146847901" r:id="rId83"/>
    <p:sldId id="2146847902" r:id="rId84"/>
    <p:sldId id="2146847933" r:id="rId85"/>
    <p:sldId id="2146847934" r:id="rId86"/>
    <p:sldId id="2146847956" r:id="rId87"/>
    <p:sldId id="2146847955" r:id="rId88"/>
    <p:sldId id="2146847924" r:id="rId89"/>
    <p:sldId id="2146847923" r:id="rId90"/>
    <p:sldId id="264" r:id="rId91"/>
    <p:sldId id="265" r:id="rId92"/>
    <p:sldId id="266" r:id="rId93"/>
    <p:sldId id="267" r:id="rId94"/>
    <p:sldId id="268" r:id="rId95"/>
    <p:sldId id="269" r:id="rId96"/>
    <p:sldId id="2146847931" r:id="rId97"/>
    <p:sldId id="2146847946" r:id="rId98"/>
    <p:sldId id="2146847913" r:id="rId99"/>
    <p:sldId id="2146847872" r:id="rId100"/>
    <p:sldId id="2146847911" r:id="rId101"/>
    <p:sldId id="2146847912" r:id="rId102"/>
    <p:sldId id="2146847869" r:id="rId103"/>
    <p:sldId id="2146847870" r:id="rId104"/>
    <p:sldId id="270" r:id="rId105"/>
    <p:sldId id="271" r:id="rId106"/>
    <p:sldId id="272" r:id="rId107"/>
    <p:sldId id="273" r:id="rId108"/>
    <p:sldId id="274" r:id="rId109"/>
    <p:sldId id="2146847910" r:id="rId110"/>
    <p:sldId id="2146847957" r:id="rId111"/>
    <p:sldId id="2146847960" r:id="rId112"/>
    <p:sldId id="2146847958" r:id="rId113"/>
    <p:sldId id="2146847959" r:id="rId114"/>
    <p:sldId id="275" r:id="rId115"/>
    <p:sldId id="276" r:id="rId116"/>
    <p:sldId id="277" r:id="rId117"/>
    <p:sldId id="278" r:id="rId118"/>
    <p:sldId id="279" r:id="rId119"/>
    <p:sldId id="280" r:id="rId120"/>
    <p:sldId id="2146847930" r:id="rId121"/>
    <p:sldId id="2146847944" r:id="rId122"/>
    <p:sldId id="2146847929" r:id="rId123"/>
    <p:sldId id="2146847945" r:id="rId124"/>
    <p:sldId id="2146847950" r:id="rId125"/>
    <p:sldId id="2146847948" r:id="rId126"/>
    <p:sldId id="2146847949" r:id="rId127"/>
    <p:sldId id="281" r:id="rId128"/>
    <p:sldId id="282" r:id="rId129"/>
    <p:sldId id="283" r:id="rId130"/>
    <p:sldId id="284" r:id="rId131"/>
    <p:sldId id="285" r:id="rId132"/>
    <p:sldId id="286" r:id="rId133"/>
    <p:sldId id="287" r:id="rId134"/>
    <p:sldId id="288" r:id="rId135"/>
    <p:sldId id="289" r:id="rId136"/>
    <p:sldId id="2146847917" r:id="rId137"/>
    <p:sldId id="2146847918" r:id="rId138"/>
    <p:sldId id="2146847919" r:id="rId139"/>
    <p:sldId id="2146847920" r:id="rId140"/>
    <p:sldId id="2146847921" r:id="rId141"/>
    <p:sldId id="2146847922" r:id="rId142"/>
    <p:sldId id="2146847925" r:id="rId143"/>
    <p:sldId id="2146847927" r:id="rId144"/>
    <p:sldId id="2146847915" r:id="rId145"/>
    <p:sldId id="2146847936" r:id="rId146"/>
    <p:sldId id="2146847903" r:id="rId147"/>
    <p:sldId id="2146847904" r:id="rId148"/>
    <p:sldId id="2146847905" r:id="rId149"/>
    <p:sldId id="2146847907" r:id="rId150"/>
    <p:sldId id="2146847906" r:id="rId151"/>
    <p:sldId id="2146847908" r:id="rId152"/>
    <p:sldId id="2146847909" r:id="rId153"/>
    <p:sldId id="290" r:id="rId154"/>
    <p:sldId id="291" r:id="rId155"/>
    <p:sldId id="2146847914" r:id="rId156"/>
    <p:sldId id="2146847935" r:id="rId157"/>
    <p:sldId id="298" r:id="rId158"/>
    <p:sldId id="2146847868" r:id="rId159"/>
    <p:sldId id="2146847866" r:id="rId160"/>
    <p:sldId id="2146847874" r:id="rId161"/>
    <p:sldId id="2146847873" r:id="rId162"/>
    <p:sldId id="2146847875" r:id="rId163"/>
    <p:sldId id="2146847876" r:id="rId164"/>
    <p:sldId id="2146847877" r:id="rId165"/>
    <p:sldId id="2146847878" r:id="rId166"/>
    <p:sldId id="2146847879" r:id="rId167"/>
    <p:sldId id="2146847880" r:id="rId168"/>
    <p:sldId id="2146847881" r:id="rId169"/>
    <p:sldId id="2146847882" r:id="rId170"/>
    <p:sldId id="2146847883" r:id="rId171"/>
    <p:sldId id="2147483645" r:id="rId172"/>
    <p:sldId id="2146847885" r:id="rId173"/>
    <p:sldId id="2147483646" r:id="rId174"/>
    <p:sldId id="2146847887" r:id="rId175"/>
    <p:sldId id="2146847888" r:id="rId176"/>
    <p:sldId id="2147483647" r:id="rId177"/>
    <p:sldId id="2146847890" r:id="rId178"/>
    <p:sldId id="2146847891" r:id="rId179"/>
    <p:sldId id="2146847892" r:id="rId180"/>
    <p:sldId id="2146847893" r:id="rId181"/>
    <p:sldId id="2146847894" r:id="rId182"/>
    <p:sldId id="2146847895" r:id="rId183"/>
    <p:sldId id="2146847896" r:id="rId184"/>
    <p:sldId id="2146847897" r:id="rId185"/>
    <p:sldId id="2146847898" r:id="rId186"/>
    <p:sldId id="2146847899" r:id="rId187"/>
    <p:sldId id="299" r:id="rId188"/>
    <p:sldId id="2147483639" r:id="rId189"/>
    <p:sldId id="294" r:id="rId190"/>
    <p:sldId id="296" r:id="rId191"/>
    <p:sldId id="292" r:id="rId192"/>
    <p:sldId id="297" r:id="rId193"/>
    <p:sldId id="293" r:id="rId194"/>
    <p:sldId id="300" r:id="rId195"/>
    <p:sldId id="2147483628" r:id="rId196"/>
    <p:sldId id="2146848278" r:id="rId197"/>
    <p:sldId id="2146848279" r:id="rId198"/>
    <p:sldId id="2146848161" r:id="rId199"/>
    <p:sldId id="2146848282" r:id="rId20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2B35FAA-E59D-761A-0EC7-87D038E0275A}" name="Rasi SURANA" initials="RS" userId="S::rasi.surana@nhsbt.nhs.uk::a5b4e559-2dcd-4464-b14e-87092d4d051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192C"/>
    <a:srgbClr val="F8F8EE"/>
    <a:srgbClr val="003087"/>
    <a:srgbClr val="F3F2E1"/>
    <a:srgbClr val="FAE100"/>
    <a:srgbClr val="E0119D"/>
    <a:srgbClr val="F8D8F1"/>
    <a:srgbClr val="AE25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4D9B7D-BA6F-2089-E911-CC59A27571B4}" v="63" dt="2025-06-06T11:09:43.301"/>
    <p1510:client id="{369D2DE8-F4D9-47BF-9B74-3E18A4649F67}" v="341" dt="2025-06-06T11:09:14.522"/>
    <p1510:client id="{5FA1C669-41A3-42E8-86A9-BD63CD1CCBCA}" v="21" dt="2025-06-06T13:41:59.3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7.xml"/><Relationship Id="rId21" Type="http://schemas.openxmlformats.org/officeDocument/2006/relationships/slide" Target="slides/slide11.xml"/><Relationship Id="rId42" Type="http://schemas.openxmlformats.org/officeDocument/2006/relationships/slide" Target="slides/slide32.xml"/><Relationship Id="rId63" Type="http://schemas.openxmlformats.org/officeDocument/2006/relationships/slide" Target="slides/slide53.xml"/><Relationship Id="rId84" Type="http://schemas.openxmlformats.org/officeDocument/2006/relationships/slide" Target="slides/slide74.xml"/><Relationship Id="rId138" Type="http://schemas.openxmlformats.org/officeDocument/2006/relationships/slide" Target="slides/slide128.xml"/><Relationship Id="rId159" Type="http://schemas.openxmlformats.org/officeDocument/2006/relationships/slide" Target="slides/slide149.xml"/><Relationship Id="rId170" Type="http://schemas.openxmlformats.org/officeDocument/2006/relationships/slide" Target="slides/slide160.xml"/><Relationship Id="rId191" Type="http://schemas.openxmlformats.org/officeDocument/2006/relationships/slide" Target="slides/slide181.xml"/><Relationship Id="rId205" Type="http://schemas.openxmlformats.org/officeDocument/2006/relationships/tableStyles" Target="tableStyles.xml"/><Relationship Id="rId107" Type="http://schemas.openxmlformats.org/officeDocument/2006/relationships/slide" Target="slides/slide97.xml"/><Relationship Id="rId11" Type="http://schemas.openxmlformats.org/officeDocument/2006/relationships/slide" Target="slides/slide1.xml"/><Relationship Id="rId32" Type="http://schemas.openxmlformats.org/officeDocument/2006/relationships/slide" Target="slides/slide22.xml"/><Relationship Id="rId53" Type="http://schemas.openxmlformats.org/officeDocument/2006/relationships/slide" Target="slides/slide43.xml"/><Relationship Id="rId74" Type="http://schemas.openxmlformats.org/officeDocument/2006/relationships/slide" Target="slides/slide64.xml"/><Relationship Id="rId128" Type="http://schemas.openxmlformats.org/officeDocument/2006/relationships/slide" Target="slides/slide118.xml"/><Relationship Id="rId149" Type="http://schemas.openxmlformats.org/officeDocument/2006/relationships/slide" Target="slides/slide139.xml"/><Relationship Id="rId5" Type="http://schemas.openxmlformats.org/officeDocument/2006/relationships/slideMaster" Target="slideMasters/slideMaster2.xml"/><Relationship Id="rId95" Type="http://schemas.openxmlformats.org/officeDocument/2006/relationships/slide" Target="slides/slide85.xml"/><Relationship Id="rId160" Type="http://schemas.openxmlformats.org/officeDocument/2006/relationships/slide" Target="slides/slide150.xml"/><Relationship Id="rId181" Type="http://schemas.openxmlformats.org/officeDocument/2006/relationships/slide" Target="slides/slide171.xml"/><Relationship Id="rId22" Type="http://schemas.openxmlformats.org/officeDocument/2006/relationships/slide" Target="slides/slide12.xml"/><Relationship Id="rId43" Type="http://schemas.openxmlformats.org/officeDocument/2006/relationships/slide" Target="slides/slide33.xml"/><Relationship Id="rId64" Type="http://schemas.openxmlformats.org/officeDocument/2006/relationships/slide" Target="slides/slide54.xml"/><Relationship Id="rId118" Type="http://schemas.openxmlformats.org/officeDocument/2006/relationships/slide" Target="slides/slide108.xml"/><Relationship Id="rId139" Type="http://schemas.openxmlformats.org/officeDocument/2006/relationships/slide" Target="slides/slide129.xml"/><Relationship Id="rId85" Type="http://schemas.openxmlformats.org/officeDocument/2006/relationships/slide" Target="slides/slide75.xml"/><Relationship Id="rId150" Type="http://schemas.openxmlformats.org/officeDocument/2006/relationships/slide" Target="slides/slide140.xml"/><Relationship Id="rId171" Type="http://schemas.openxmlformats.org/officeDocument/2006/relationships/slide" Target="slides/slide161.xml"/><Relationship Id="rId192" Type="http://schemas.openxmlformats.org/officeDocument/2006/relationships/slide" Target="slides/slide182.xml"/><Relationship Id="rId206" Type="http://schemas.microsoft.com/office/2015/10/relationships/revisionInfo" Target="revisionInfo.xml"/><Relationship Id="rId12" Type="http://schemas.openxmlformats.org/officeDocument/2006/relationships/slide" Target="slides/slide2.xml"/><Relationship Id="rId33" Type="http://schemas.openxmlformats.org/officeDocument/2006/relationships/slide" Target="slides/slide23.xml"/><Relationship Id="rId108" Type="http://schemas.openxmlformats.org/officeDocument/2006/relationships/slide" Target="slides/slide98.xml"/><Relationship Id="rId129" Type="http://schemas.openxmlformats.org/officeDocument/2006/relationships/slide" Target="slides/slide119.xml"/><Relationship Id="rId54" Type="http://schemas.openxmlformats.org/officeDocument/2006/relationships/slide" Target="slides/slide44.xml"/><Relationship Id="rId75" Type="http://schemas.openxmlformats.org/officeDocument/2006/relationships/slide" Target="slides/slide65.xml"/><Relationship Id="rId96" Type="http://schemas.openxmlformats.org/officeDocument/2006/relationships/slide" Target="slides/slide86.xml"/><Relationship Id="rId140" Type="http://schemas.openxmlformats.org/officeDocument/2006/relationships/slide" Target="slides/slide130.xml"/><Relationship Id="rId161" Type="http://schemas.openxmlformats.org/officeDocument/2006/relationships/slide" Target="slides/slide151.xml"/><Relationship Id="rId182" Type="http://schemas.openxmlformats.org/officeDocument/2006/relationships/slide" Target="slides/slide172.xml"/><Relationship Id="rId6" Type="http://schemas.openxmlformats.org/officeDocument/2006/relationships/slideMaster" Target="slideMasters/slideMaster3.xml"/><Relationship Id="rId23" Type="http://schemas.openxmlformats.org/officeDocument/2006/relationships/slide" Target="slides/slide13.xml"/><Relationship Id="rId119" Type="http://schemas.openxmlformats.org/officeDocument/2006/relationships/slide" Target="slides/slide109.xml"/><Relationship Id="rId44" Type="http://schemas.openxmlformats.org/officeDocument/2006/relationships/slide" Target="slides/slide34.xml"/><Relationship Id="rId65" Type="http://schemas.openxmlformats.org/officeDocument/2006/relationships/slide" Target="slides/slide55.xml"/><Relationship Id="rId86" Type="http://schemas.openxmlformats.org/officeDocument/2006/relationships/slide" Target="slides/slide76.xml"/><Relationship Id="rId130" Type="http://schemas.openxmlformats.org/officeDocument/2006/relationships/slide" Target="slides/slide120.xml"/><Relationship Id="rId151" Type="http://schemas.openxmlformats.org/officeDocument/2006/relationships/slide" Target="slides/slide141.xml"/><Relationship Id="rId172" Type="http://schemas.openxmlformats.org/officeDocument/2006/relationships/slide" Target="slides/slide162.xml"/><Relationship Id="rId193" Type="http://schemas.openxmlformats.org/officeDocument/2006/relationships/slide" Target="slides/slide183.xml"/><Relationship Id="rId207" Type="http://schemas.microsoft.com/office/2018/10/relationships/authors" Target="authors.xml"/><Relationship Id="rId13" Type="http://schemas.openxmlformats.org/officeDocument/2006/relationships/slide" Target="slides/slide3.xml"/><Relationship Id="rId109" Type="http://schemas.openxmlformats.org/officeDocument/2006/relationships/slide" Target="slides/slide99.xml"/><Relationship Id="rId34" Type="http://schemas.openxmlformats.org/officeDocument/2006/relationships/slide" Target="slides/slide24.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20" Type="http://schemas.openxmlformats.org/officeDocument/2006/relationships/slide" Target="slides/slide110.xml"/><Relationship Id="rId141" Type="http://schemas.openxmlformats.org/officeDocument/2006/relationships/slide" Target="slides/slide131.xml"/><Relationship Id="rId7" Type="http://schemas.openxmlformats.org/officeDocument/2006/relationships/slideMaster" Target="slideMasters/slideMaster4.xml"/><Relationship Id="rId162" Type="http://schemas.openxmlformats.org/officeDocument/2006/relationships/slide" Target="slides/slide152.xml"/><Relationship Id="rId183" Type="http://schemas.openxmlformats.org/officeDocument/2006/relationships/slide" Target="slides/slide173.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15" Type="http://schemas.openxmlformats.org/officeDocument/2006/relationships/slide" Target="slides/slide105.xml"/><Relationship Id="rId131" Type="http://schemas.openxmlformats.org/officeDocument/2006/relationships/slide" Target="slides/slide121.xml"/><Relationship Id="rId136" Type="http://schemas.openxmlformats.org/officeDocument/2006/relationships/slide" Target="slides/slide126.xml"/><Relationship Id="rId157" Type="http://schemas.openxmlformats.org/officeDocument/2006/relationships/slide" Target="slides/slide147.xml"/><Relationship Id="rId178" Type="http://schemas.openxmlformats.org/officeDocument/2006/relationships/slide" Target="slides/slide168.xml"/><Relationship Id="rId61" Type="http://schemas.openxmlformats.org/officeDocument/2006/relationships/slide" Target="slides/slide51.xml"/><Relationship Id="rId82" Type="http://schemas.openxmlformats.org/officeDocument/2006/relationships/slide" Target="slides/slide72.xml"/><Relationship Id="rId152" Type="http://schemas.openxmlformats.org/officeDocument/2006/relationships/slide" Target="slides/slide142.xml"/><Relationship Id="rId173" Type="http://schemas.openxmlformats.org/officeDocument/2006/relationships/slide" Target="slides/slide163.xml"/><Relationship Id="rId194" Type="http://schemas.openxmlformats.org/officeDocument/2006/relationships/slide" Target="slides/slide184.xml"/><Relationship Id="rId199" Type="http://schemas.openxmlformats.org/officeDocument/2006/relationships/slide" Target="slides/slide189.xml"/><Relationship Id="rId203" Type="http://schemas.openxmlformats.org/officeDocument/2006/relationships/viewProps" Target="viewProps.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slide" Target="slides/slide95.xml"/><Relationship Id="rId126" Type="http://schemas.openxmlformats.org/officeDocument/2006/relationships/slide" Target="slides/slide116.xml"/><Relationship Id="rId147" Type="http://schemas.openxmlformats.org/officeDocument/2006/relationships/slide" Target="slides/slide137.xml"/><Relationship Id="rId168" Type="http://schemas.openxmlformats.org/officeDocument/2006/relationships/slide" Target="slides/slide158.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98" Type="http://schemas.openxmlformats.org/officeDocument/2006/relationships/slide" Target="slides/slide88.xml"/><Relationship Id="rId121" Type="http://schemas.openxmlformats.org/officeDocument/2006/relationships/slide" Target="slides/slide111.xml"/><Relationship Id="rId142" Type="http://schemas.openxmlformats.org/officeDocument/2006/relationships/slide" Target="slides/slide132.xml"/><Relationship Id="rId163" Type="http://schemas.openxmlformats.org/officeDocument/2006/relationships/slide" Target="slides/slide153.xml"/><Relationship Id="rId184" Type="http://schemas.openxmlformats.org/officeDocument/2006/relationships/slide" Target="slides/slide174.xml"/><Relationship Id="rId189" Type="http://schemas.openxmlformats.org/officeDocument/2006/relationships/slide" Target="slides/slide179.xml"/><Relationship Id="rId3" Type="http://schemas.openxmlformats.org/officeDocument/2006/relationships/customXml" Target="../customXml/item3.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 Id="rId116" Type="http://schemas.openxmlformats.org/officeDocument/2006/relationships/slide" Target="slides/slide106.xml"/><Relationship Id="rId137" Type="http://schemas.openxmlformats.org/officeDocument/2006/relationships/slide" Target="slides/slide127.xml"/><Relationship Id="rId158" Type="http://schemas.openxmlformats.org/officeDocument/2006/relationships/slide" Target="slides/slide148.xml"/><Relationship Id="rId20" Type="http://schemas.openxmlformats.org/officeDocument/2006/relationships/slide" Target="slides/slide10.xml"/><Relationship Id="rId41" Type="http://schemas.openxmlformats.org/officeDocument/2006/relationships/slide" Target="slides/slide31.xml"/><Relationship Id="rId62" Type="http://schemas.openxmlformats.org/officeDocument/2006/relationships/slide" Target="slides/slide52.xml"/><Relationship Id="rId83" Type="http://schemas.openxmlformats.org/officeDocument/2006/relationships/slide" Target="slides/slide73.xml"/><Relationship Id="rId88" Type="http://schemas.openxmlformats.org/officeDocument/2006/relationships/slide" Target="slides/slide78.xml"/><Relationship Id="rId111" Type="http://schemas.openxmlformats.org/officeDocument/2006/relationships/slide" Target="slides/slide101.xml"/><Relationship Id="rId132" Type="http://schemas.openxmlformats.org/officeDocument/2006/relationships/slide" Target="slides/slide122.xml"/><Relationship Id="rId153" Type="http://schemas.openxmlformats.org/officeDocument/2006/relationships/slide" Target="slides/slide143.xml"/><Relationship Id="rId174" Type="http://schemas.openxmlformats.org/officeDocument/2006/relationships/slide" Target="slides/slide164.xml"/><Relationship Id="rId179" Type="http://schemas.openxmlformats.org/officeDocument/2006/relationships/slide" Target="slides/slide169.xml"/><Relationship Id="rId195" Type="http://schemas.openxmlformats.org/officeDocument/2006/relationships/slide" Target="slides/slide185.xml"/><Relationship Id="rId190" Type="http://schemas.openxmlformats.org/officeDocument/2006/relationships/slide" Target="slides/slide180.xml"/><Relationship Id="rId204" Type="http://schemas.openxmlformats.org/officeDocument/2006/relationships/theme" Target="theme/theme1.xml"/><Relationship Id="rId15" Type="http://schemas.openxmlformats.org/officeDocument/2006/relationships/slide" Target="slides/slide5.xml"/><Relationship Id="rId36" Type="http://schemas.openxmlformats.org/officeDocument/2006/relationships/slide" Target="slides/slide26.xml"/><Relationship Id="rId57" Type="http://schemas.openxmlformats.org/officeDocument/2006/relationships/slide" Target="slides/slide47.xml"/><Relationship Id="rId106" Type="http://schemas.openxmlformats.org/officeDocument/2006/relationships/slide" Target="slides/slide96.xml"/><Relationship Id="rId127" Type="http://schemas.openxmlformats.org/officeDocument/2006/relationships/slide" Target="slides/slide117.xml"/><Relationship Id="rId10" Type="http://schemas.openxmlformats.org/officeDocument/2006/relationships/slideMaster" Target="slideMasters/slideMaster7.xml"/><Relationship Id="rId31" Type="http://schemas.openxmlformats.org/officeDocument/2006/relationships/slide" Target="slides/slide21.xml"/><Relationship Id="rId52" Type="http://schemas.openxmlformats.org/officeDocument/2006/relationships/slide" Target="slides/slide42.xml"/><Relationship Id="rId73" Type="http://schemas.openxmlformats.org/officeDocument/2006/relationships/slide" Target="slides/slide63.xml"/><Relationship Id="rId78" Type="http://schemas.openxmlformats.org/officeDocument/2006/relationships/slide" Target="slides/slide68.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122" Type="http://schemas.openxmlformats.org/officeDocument/2006/relationships/slide" Target="slides/slide112.xml"/><Relationship Id="rId143" Type="http://schemas.openxmlformats.org/officeDocument/2006/relationships/slide" Target="slides/slide133.xml"/><Relationship Id="rId148" Type="http://schemas.openxmlformats.org/officeDocument/2006/relationships/slide" Target="slides/slide138.xml"/><Relationship Id="rId164" Type="http://schemas.openxmlformats.org/officeDocument/2006/relationships/slide" Target="slides/slide154.xml"/><Relationship Id="rId169" Type="http://schemas.openxmlformats.org/officeDocument/2006/relationships/slide" Target="slides/slide159.xml"/><Relationship Id="rId185" Type="http://schemas.openxmlformats.org/officeDocument/2006/relationships/slide" Target="slides/slide175.xml"/><Relationship Id="rId4" Type="http://schemas.openxmlformats.org/officeDocument/2006/relationships/slideMaster" Target="slideMasters/slideMaster1.xml"/><Relationship Id="rId9" Type="http://schemas.openxmlformats.org/officeDocument/2006/relationships/slideMaster" Target="slideMasters/slideMaster6.xml"/><Relationship Id="rId180" Type="http://schemas.openxmlformats.org/officeDocument/2006/relationships/slide" Target="slides/slide170.xml"/><Relationship Id="rId26" Type="http://schemas.openxmlformats.org/officeDocument/2006/relationships/slide" Target="slides/slide16.xml"/><Relationship Id="rId47" Type="http://schemas.openxmlformats.org/officeDocument/2006/relationships/slide" Target="slides/slide37.xml"/><Relationship Id="rId68" Type="http://schemas.openxmlformats.org/officeDocument/2006/relationships/slide" Target="slides/slide58.xml"/><Relationship Id="rId89" Type="http://schemas.openxmlformats.org/officeDocument/2006/relationships/slide" Target="slides/slide79.xml"/><Relationship Id="rId112" Type="http://schemas.openxmlformats.org/officeDocument/2006/relationships/slide" Target="slides/slide102.xml"/><Relationship Id="rId133" Type="http://schemas.openxmlformats.org/officeDocument/2006/relationships/slide" Target="slides/slide123.xml"/><Relationship Id="rId154" Type="http://schemas.openxmlformats.org/officeDocument/2006/relationships/slide" Target="slides/slide144.xml"/><Relationship Id="rId175" Type="http://schemas.openxmlformats.org/officeDocument/2006/relationships/slide" Target="slides/slide165.xml"/><Relationship Id="rId196" Type="http://schemas.openxmlformats.org/officeDocument/2006/relationships/slide" Target="slides/slide186.xml"/><Relationship Id="rId200" Type="http://schemas.openxmlformats.org/officeDocument/2006/relationships/slide" Target="slides/slide190.xml"/><Relationship Id="rId16" Type="http://schemas.openxmlformats.org/officeDocument/2006/relationships/slide" Target="slides/slide6.xml"/><Relationship Id="rId37" Type="http://schemas.openxmlformats.org/officeDocument/2006/relationships/slide" Target="slides/slide27.xml"/><Relationship Id="rId58" Type="http://schemas.openxmlformats.org/officeDocument/2006/relationships/slide" Target="slides/slide48.xml"/><Relationship Id="rId79" Type="http://schemas.openxmlformats.org/officeDocument/2006/relationships/slide" Target="slides/slide69.xml"/><Relationship Id="rId102" Type="http://schemas.openxmlformats.org/officeDocument/2006/relationships/slide" Target="slides/slide92.xml"/><Relationship Id="rId123" Type="http://schemas.openxmlformats.org/officeDocument/2006/relationships/slide" Target="slides/slide113.xml"/><Relationship Id="rId144" Type="http://schemas.openxmlformats.org/officeDocument/2006/relationships/slide" Target="slides/slide134.xml"/><Relationship Id="rId90" Type="http://schemas.openxmlformats.org/officeDocument/2006/relationships/slide" Target="slides/slide80.xml"/><Relationship Id="rId165" Type="http://schemas.openxmlformats.org/officeDocument/2006/relationships/slide" Target="slides/slide155.xml"/><Relationship Id="rId186" Type="http://schemas.openxmlformats.org/officeDocument/2006/relationships/slide" Target="slides/slide176.xml"/><Relationship Id="rId27" Type="http://schemas.openxmlformats.org/officeDocument/2006/relationships/slide" Target="slides/slide17.xml"/><Relationship Id="rId48" Type="http://schemas.openxmlformats.org/officeDocument/2006/relationships/slide" Target="slides/slide38.xml"/><Relationship Id="rId69" Type="http://schemas.openxmlformats.org/officeDocument/2006/relationships/slide" Target="slides/slide59.xml"/><Relationship Id="rId113" Type="http://schemas.openxmlformats.org/officeDocument/2006/relationships/slide" Target="slides/slide103.xml"/><Relationship Id="rId134" Type="http://schemas.openxmlformats.org/officeDocument/2006/relationships/slide" Target="slides/slide124.xml"/><Relationship Id="rId80" Type="http://schemas.openxmlformats.org/officeDocument/2006/relationships/slide" Target="slides/slide70.xml"/><Relationship Id="rId155" Type="http://schemas.openxmlformats.org/officeDocument/2006/relationships/slide" Target="slides/slide145.xml"/><Relationship Id="rId176" Type="http://schemas.openxmlformats.org/officeDocument/2006/relationships/slide" Target="slides/slide166.xml"/><Relationship Id="rId197" Type="http://schemas.openxmlformats.org/officeDocument/2006/relationships/slide" Target="slides/slide187.xml"/><Relationship Id="rId201" Type="http://schemas.openxmlformats.org/officeDocument/2006/relationships/notesMaster" Target="notesMasters/notesMaster1.xml"/><Relationship Id="rId17" Type="http://schemas.openxmlformats.org/officeDocument/2006/relationships/slide" Target="slides/slide7.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slide" Target="slides/slide93.xml"/><Relationship Id="rId124" Type="http://schemas.openxmlformats.org/officeDocument/2006/relationships/slide" Target="slides/slide114.xml"/><Relationship Id="rId70" Type="http://schemas.openxmlformats.org/officeDocument/2006/relationships/slide" Target="slides/slide60.xml"/><Relationship Id="rId91" Type="http://schemas.openxmlformats.org/officeDocument/2006/relationships/slide" Target="slides/slide81.xml"/><Relationship Id="rId145" Type="http://schemas.openxmlformats.org/officeDocument/2006/relationships/slide" Target="slides/slide135.xml"/><Relationship Id="rId166" Type="http://schemas.openxmlformats.org/officeDocument/2006/relationships/slide" Target="slides/slide156.xml"/><Relationship Id="rId187" Type="http://schemas.openxmlformats.org/officeDocument/2006/relationships/slide" Target="slides/slide177.xml"/><Relationship Id="rId1" Type="http://schemas.openxmlformats.org/officeDocument/2006/relationships/customXml" Target="../customXml/item1.xml"/><Relationship Id="rId28" Type="http://schemas.openxmlformats.org/officeDocument/2006/relationships/slide" Target="slides/slide18.xml"/><Relationship Id="rId49" Type="http://schemas.openxmlformats.org/officeDocument/2006/relationships/slide" Target="slides/slide39.xml"/><Relationship Id="rId114" Type="http://schemas.openxmlformats.org/officeDocument/2006/relationships/slide" Target="slides/slide104.xml"/><Relationship Id="rId60" Type="http://schemas.openxmlformats.org/officeDocument/2006/relationships/slide" Target="slides/slide50.xml"/><Relationship Id="rId81" Type="http://schemas.openxmlformats.org/officeDocument/2006/relationships/slide" Target="slides/slide71.xml"/><Relationship Id="rId135" Type="http://schemas.openxmlformats.org/officeDocument/2006/relationships/slide" Target="slides/slide125.xml"/><Relationship Id="rId156" Type="http://schemas.openxmlformats.org/officeDocument/2006/relationships/slide" Target="slides/slide146.xml"/><Relationship Id="rId177" Type="http://schemas.openxmlformats.org/officeDocument/2006/relationships/slide" Target="slides/slide167.xml"/><Relationship Id="rId198" Type="http://schemas.openxmlformats.org/officeDocument/2006/relationships/slide" Target="slides/slide188.xml"/><Relationship Id="rId202" Type="http://schemas.openxmlformats.org/officeDocument/2006/relationships/presProps" Target="presProps.xml"/><Relationship Id="rId18" Type="http://schemas.openxmlformats.org/officeDocument/2006/relationships/slide" Target="slides/slide8.xml"/><Relationship Id="rId39" Type="http://schemas.openxmlformats.org/officeDocument/2006/relationships/slide" Target="slides/slide29.xml"/><Relationship Id="rId50" Type="http://schemas.openxmlformats.org/officeDocument/2006/relationships/slide" Target="slides/slide40.xml"/><Relationship Id="rId104" Type="http://schemas.openxmlformats.org/officeDocument/2006/relationships/slide" Target="slides/slide94.xml"/><Relationship Id="rId125" Type="http://schemas.openxmlformats.org/officeDocument/2006/relationships/slide" Target="slides/slide115.xml"/><Relationship Id="rId146" Type="http://schemas.openxmlformats.org/officeDocument/2006/relationships/slide" Target="slides/slide136.xml"/><Relationship Id="rId167" Type="http://schemas.openxmlformats.org/officeDocument/2006/relationships/slide" Target="slides/slide157.xml"/><Relationship Id="rId188" Type="http://schemas.openxmlformats.org/officeDocument/2006/relationships/slide" Target="slides/slide178.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customXml" Target="../customXml/item2.xml"/><Relationship Id="rId29" Type="http://schemas.openxmlformats.org/officeDocument/2006/relationships/slide" Target="slides/slide19.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7FF64DDB_A6756E20.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Sheet1!$A$2:$A$25</c:f>
              <c:strCache>
                <c:ptCount val="24"/>
                <c:pt idx="0">
                  <c:v>8am</c:v>
                </c:pt>
                <c:pt idx="1">
                  <c:v>9am</c:v>
                </c:pt>
                <c:pt idx="2">
                  <c:v>10am</c:v>
                </c:pt>
                <c:pt idx="3">
                  <c:v>11am</c:v>
                </c:pt>
                <c:pt idx="4">
                  <c:v>Midday</c:v>
                </c:pt>
                <c:pt idx="5">
                  <c:v>1pm</c:v>
                </c:pt>
                <c:pt idx="6">
                  <c:v>2pm</c:v>
                </c:pt>
                <c:pt idx="7">
                  <c:v>3pm</c:v>
                </c:pt>
                <c:pt idx="8">
                  <c:v>4pm</c:v>
                </c:pt>
                <c:pt idx="9">
                  <c:v>5pm</c:v>
                </c:pt>
                <c:pt idx="10">
                  <c:v>6pm</c:v>
                </c:pt>
                <c:pt idx="11">
                  <c:v>7pm</c:v>
                </c:pt>
                <c:pt idx="12">
                  <c:v>8pm</c:v>
                </c:pt>
                <c:pt idx="13">
                  <c:v>9pm</c:v>
                </c:pt>
                <c:pt idx="14">
                  <c:v>10pm</c:v>
                </c:pt>
                <c:pt idx="15">
                  <c:v>11pm</c:v>
                </c:pt>
                <c:pt idx="16">
                  <c:v>Midnight</c:v>
                </c:pt>
                <c:pt idx="17">
                  <c:v>1am</c:v>
                </c:pt>
                <c:pt idx="18">
                  <c:v>2am</c:v>
                </c:pt>
                <c:pt idx="19">
                  <c:v>3am</c:v>
                </c:pt>
                <c:pt idx="20">
                  <c:v>4am</c:v>
                </c:pt>
                <c:pt idx="21">
                  <c:v>5am</c:v>
                </c:pt>
                <c:pt idx="22">
                  <c:v>6am</c:v>
                </c:pt>
                <c:pt idx="23">
                  <c:v>7am</c:v>
                </c:pt>
              </c:strCache>
            </c:strRef>
          </c:cat>
          <c:val>
            <c:numRef>
              <c:f>Sheet1!$B$2:$B$25</c:f>
              <c:numCache>
                <c:formatCode>General</c:formatCode>
                <c:ptCount val="24"/>
                <c:pt idx="0">
                  <c:v>11</c:v>
                </c:pt>
                <c:pt idx="1">
                  <c:v>23</c:v>
                </c:pt>
                <c:pt idx="2">
                  <c:v>34</c:v>
                </c:pt>
                <c:pt idx="3">
                  <c:v>46</c:v>
                </c:pt>
                <c:pt idx="4">
                  <c:v>40</c:v>
                </c:pt>
                <c:pt idx="5">
                  <c:v>39</c:v>
                </c:pt>
                <c:pt idx="6">
                  <c:v>31</c:v>
                </c:pt>
                <c:pt idx="7">
                  <c:v>42</c:v>
                </c:pt>
                <c:pt idx="8">
                  <c:v>40</c:v>
                </c:pt>
                <c:pt idx="9">
                  <c:v>27</c:v>
                </c:pt>
                <c:pt idx="10">
                  <c:v>39</c:v>
                </c:pt>
                <c:pt idx="11">
                  <c:v>47</c:v>
                </c:pt>
                <c:pt idx="12">
                  <c:v>62</c:v>
                </c:pt>
                <c:pt idx="13">
                  <c:v>78</c:v>
                </c:pt>
                <c:pt idx="14">
                  <c:v>123</c:v>
                </c:pt>
                <c:pt idx="15">
                  <c:v>158</c:v>
                </c:pt>
                <c:pt idx="16">
                  <c:v>162</c:v>
                </c:pt>
                <c:pt idx="17">
                  <c:v>153</c:v>
                </c:pt>
                <c:pt idx="18">
                  <c:v>144</c:v>
                </c:pt>
                <c:pt idx="19">
                  <c:v>120</c:v>
                </c:pt>
                <c:pt idx="20">
                  <c:v>114</c:v>
                </c:pt>
                <c:pt idx="21">
                  <c:v>79</c:v>
                </c:pt>
                <c:pt idx="22">
                  <c:v>28</c:v>
                </c:pt>
                <c:pt idx="23">
                  <c:v>16</c:v>
                </c:pt>
              </c:numCache>
            </c:numRef>
          </c:val>
          <c:extLst>
            <c:ext xmlns:c16="http://schemas.microsoft.com/office/drawing/2014/chart" uri="{C3380CC4-5D6E-409C-BE32-E72D297353CC}">
              <c16:uniqueId val="{00000000-D9EB-4C5F-A35B-FF135B91617E}"/>
            </c:ext>
          </c:extLst>
        </c:ser>
        <c:dLbls>
          <c:showLegendKey val="0"/>
          <c:showVal val="0"/>
          <c:showCatName val="0"/>
          <c:showSerName val="0"/>
          <c:showPercent val="0"/>
          <c:showBubbleSize val="0"/>
        </c:dLbls>
        <c:gapWidth val="50"/>
        <c:overlap val="-27"/>
        <c:axId val="1069788880"/>
        <c:axId val="1735728832"/>
      </c:barChart>
      <c:catAx>
        <c:axId val="1069788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5728832"/>
        <c:crosses val="autoZero"/>
        <c:auto val="1"/>
        <c:lblAlgn val="ctr"/>
        <c:lblOffset val="100"/>
        <c:noMultiLvlLbl val="0"/>
      </c:catAx>
      <c:valAx>
        <c:axId val="1735728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69788880"/>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6">
  <a:schemeClr val="accent6"/>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06FCA6-82CF-495A-88D9-96D03178649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5B90A442-329C-4FC9-9A67-C30BEC45B42A}">
      <dgm:prSet phldrT="[Text]" custT="1"/>
      <dgm:spPr/>
      <dgm:t>
        <a:bodyPr/>
        <a:lstStyle/>
        <a:p>
          <a:pPr>
            <a:lnSpc>
              <a:spcPct val="114000"/>
            </a:lnSpc>
          </a:pPr>
          <a:r>
            <a:rPr lang="en-GB" sz="2000" b="1">
              <a:solidFill>
                <a:schemeClr val="bg1"/>
              </a:solidFill>
              <a:latin typeface="Arial" panose="020B0604020202020204" pitchFamily="34" charset="0"/>
              <a:cs typeface="Arial" panose="020B0604020202020204" pitchFamily="34" charset="0"/>
            </a:rPr>
            <a:t>CT Organs</a:t>
          </a:r>
        </a:p>
      </dgm:t>
    </dgm:pt>
    <dgm:pt modelId="{D8ED53E9-73D3-42A0-9167-23A8F6B99B87}" type="parTrans" cxnId="{ED1EBF0C-7840-49C5-923B-3212CF8D81BF}">
      <dgm:prSet/>
      <dgm:spPr/>
      <dgm:t>
        <a:bodyPr/>
        <a:lstStyle/>
        <a:p>
          <a:endParaRPr lang="en-GB"/>
        </a:p>
      </dgm:t>
    </dgm:pt>
    <dgm:pt modelId="{979508CA-E728-48D4-BFEE-FD4F1203BF9E}" type="sibTrans" cxnId="{ED1EBF0C-7840-49C5-923B-3212CF8D81BF}">
      <dgm:prSet/>
      <dgm:spPr/>
      <dgm:t>
        <a:bodyPr/>
        <a:lstStyle/>
        <a:p>
          <a:endParaRPr lang="en-GB"/>
        </a:p>
      </dgm:t>
    </dgm:pt>
    <dgm:pt modelId="{523D5BC8-4016-48AB-A7F2-E264055C5AC5}">
      <dgm:prSet phldrT="[Text]" custT="1"/>
      <dgm:spPr/>
      <dgm:t>
        <a:bodyPr/>
        <a:lstStyle/>
        <a:p>
          <a:pPr>
            <a:lnSpc>
              <a:spcPct val="114000"/>
            </a:lnSpc>
          </a:pPr>
          <a:r>
            <a:rPr lang="en-GB" altLang="en-US" sz="1800" noProof="0">
              <a:solidFill>
                <a:srgbClr val="002060"/>
              </a:solidFill>
              <a:latin typeface="Arial" panose="020B0604020202020204" pitchFamily="34" charset="0"/>
              <a:cs typeface="Arial" panose="020B0604020202020204" pitchFamily="34" charset="0"/>
            </a:rPr>
            <a:t>CT organs have a shorter CIT so teams would need to arrive later in the PAW to ensure daytime implant.</a:t>
          </a:r>
          <a:endParaRPr lang="en-GB" sz="1800">
            <a:solidFill>
              <a:srgbClr val="002060"/>
            </a:solidFill>
            <a:latin typeface="Arial" panose="020B0604020202020204" pitchFamily="34" charset="0"/>
            <a:cs typeface="Arial" panose="020B0604020202020204" pitchFamily="34" charset="0"/>
          </a:endParaRPr>
        </a:p>
      </dgm:t>
    </dgm:pt>
    <dgm:pt modelId="{DF99B473-DF65-4682-9884-E3BB0FFE62EA}" type="parTrans" cxnId="{BE44E1B1-49E9-4BA9-B6C5-E29420678BA7}">
      <dgm:prSet/>
      <dgm:spPr/>
      <dgm:t>
        <a:bodyPr/>
        <a:lstStyle/>
        <a:p>
          <a:endParaRPr lang="en-GB"/>
        </a:p>
      </dgm:t>
    </dgm:pt>
    <dgm:pt modelId="{BE7A2C22-D29E-4BB3-BF46-3FAECFECF6DD}" type="sibTrans" cxnId="{BE44E1B1-49E9-4BA9-B6C5-E29420678BA7}">
      <dgm:prSet/>
      <dgm:spPr/>
      <dgm:t>
        <a:bodyPr/>
        <a:lstStyle/>
        <a:p>
          <a:endParaRPr lang="en-GB"/>
        </a:p>
      </dgm:t>
    </dgm:pt>
    <dgm:pt modelId="{F65BA235-77BA-438E-9335-F006466C550B}">
      <dgm:prSet phldrT="[Text]" custT="1"/>
      <dgm:spPr/>
      <dgm:t>
        <a:bodyPr/>
        <a:lstStyle/>
        <a:p>
          <a:pPr>
            <a:lnSpc>
              <a:spcPct val="114000"/>
            </a:lnSpc>
          </a:pPr>
          <a:r>
            <a:rPr lang="en-GB" sz="2000" b="1">
              <a:solidFill>
                <a:schemeClr val="bg1"/>
              </a:solidFill>
              <a:latin typeface="Arial" panose="020B0604020202020204" pitchFamily="34" charset="0"/>
              <a:cs typeface="Arial" panose="020B0604020202020204" pitchFamily="34" charset="0"/>
            </a:rPr>
            <a:t>Time of organ acceptance</a:t>
          </a:r>
        </a:p>
      </dgm:t>
    </dgm:pt>
    <dgm:pt modelId="{3B92A007-2FFA-42A9-9BE6-7A1CA1840856}" type="parTrans" cxnId="{9F04BE02-F9A5-447C-8B82-DDDAA5565993}">
      <dgm:prSet/>
      <dgm:spPr/>
      <dgm:t>
        <a:bodyPr/>
        <a:lstStyle/>
        <a:p>
          <a:endParaRPr lang="en-GB"/>
        </a:p>
      </dgm:t>
    </dgm:pt>
    <dgm:pt modelId="{7F4BE0C1-5F91-4042-AB21-C94C63D23AE4}" type="sibTrans" cxnId="{9F04BE02-F9A5-447C-8B82-DDDAA5565993}">
      <dgm:prSet/>
      <dgm:spPr/>
      <dgm:t>
        <a:bodyPr/>
        <a:lstStyle/>
        <a:p>
          <a:endParaRPr lang="en-GB"/>
        </a:p>
      </dgm:t>
    </dgm:pt>
    <dgm:pt modelId="{7C786573-657F-4264-84E0-281390428E64}">
      <dgm:prSet phldrT="[Text]" custT="1"/>
      <dgm:spPr/>
      <dgm:t>
        <a:bodyPr/>
        <a:lstStyle/>
        <a:p>
          <a:pPr>
            <a:lnSpc>
              <a:spcPct val="114000"/>
            </a:lnSpc>
          </a:pPr>
          <a:r>
            <a:rPr lang="en-GB" sz="1800">
              <a:solidFill>
                <a:srgbClr val="002060"/>
              </a:solidFill>
              <a:latin typeface="Arial" panose="020B0604020202020204" pitchFamily="34" charset="0"/>
              <a:cs typeface="Arial" panose="020B0604020202020204" pitchFamily="34" charset="0"/>
            </a:rPr>
            <a:t>Current principles apply (1 Abdo/1CT  to be accepted before mobilising)</a:t>
          </a:r>
        </a:p>
      </dgm:t>
    </dgm:pt>
    <dgm:pt modelId="{EF887BB5-7BCE-45E4-90B9-1F0A5FE164BC}" type="parTrans" cxnId="{8511F81F-4440-4727-A28C-B3506BED438C}">
      <dgm:prSet/>
      <dgm:spPr/>
      <dgm:t>
        <a:bodyPr/>
        <a:lstStyle/>
        <a:p>
          <a:endParaRPr lang="en-GB"/>
        </a:p>
      </dgm:t>
    </dgm:pt>
    <dgm:pt modelId="{52460EE9-34AB-4872-955F-753F8A0C7772}" type="sibTrans" cxnId="{8511F81F-4440-4727-A28C-B3506BED438C}">
      <dgm:prSet/>
      <dgm:spPr/>
      <dgm:t>
        <a:bodyPr/>
        <a:lstStyle/>
        <a:p>
          <a:endParaRPr lang="en-GB"/>
        </a:p>
      </dgm:t>
    </dgm:pt>
    <dgm:pt modelId="{8B357AEA-DF32-4155-9833-7F45D43FD34A}">
      <dgm:prSet phldrT="[Text]" custT="1"/>
      <dgm:spPr/>
      <dgm:t>
        <a:bodyPr/>
        <a:lstStyle/>
        <a:p>
          <a:pPr>
            <a:lnSpc>
              <a:spcPct val="114000"/>
            </a:lnSpc>
          </a:pPr>
          <a:r>
            <a:rPr lang="en-GB" sz="1800">
              <a:solidFill>
                <a:srgbClr val="002060"/>
              </a:solidFill>
              <a:latin typeface="Arial" panose="020B0604020202020204" pitchFamily="34" charset="0"/>
              <a:cs typeface="Arial" panose="020B0604020202020204" pitchFamily="34" charset="0"/>
            </a:rPr>
            <a:t>Kidney only donors – complexities of renal offering.</a:t>
          </a:r>
        </a:p>
      </dgm:t>
    </dgm:pt>
    <dgm:pt modelId="{CCE95694-D579-4C48-89C5-3AD0D1C0F474}" type="parTrans" cxnId="{D482817E-6CFD-434F-A819-3D15FEFF43E1}">
      <dgm:prSet/>
      <dgm:spPr/>
      <dgm:t>
        <a:bodyPr/>
        <a:lstStyle/>
        <a:p>
          <a:endParaRPr lang="en-GB"/>
        </a:p>
      </dgm:t>
    </dgm:pt>
    <dgm:pt modelId="{5FFD929D-7B02-4DAC-9B2F-8B3E0591875E}" type="sibTrans" cxnId="{D482817E-6CFD-434F-A819-3D15FEFF43E1}">
      <dgm:prSet/>
      <dgm:spPr/>
      <dgm:t>
        <a:bodyPr/>
        <a:lstStyle/>
        <a:p>
          <a:endParaRPr lang="en-GB"/>
        </a:p>
      </dgm:t>
    </dgm:pt>
    <dgm:pt modelId="{9EE9A0A6-45E9-474A-A2DE-7DB66557C94C}">
      <dgm:prSet phldrT="[Text]" custT="1"/>
      <dgm:spPr/>
      <dgm:t>
        <a:bodyPr/>
        <a:lstStyle/>
        <a:p>
          <a:pPr>
            <a:lnSpc>
              <a:spcPct val="114000"/>
            </a:lnSpc>
          </a:pPr>
          <a:r>
            <a:rPr lang="en-GB" sz="2000" b="1">
              <a:solidFill>
                <a:schemeClr val="bg1"/>
              </a:solidFill>
              <a:latin typeface="Arial" panose="020B0604020202020204" pitchFamily="34" charset="0"/>
              <a:cs typeface="Arial" panose="020B0604020202020204" pitchFamily="34" charset="0"/>
            </a:rPr>
            <a:t>Flights</a:t>
          </a:r>
        </a:p>
      </dgm:t>
    </dgm:pt>
    <dgm:pt modelId="{80E19CE4-CA0F-45E5-8B1C-E50734DD1585}" type="parTrans" cxnId="{CB6CF51F-4148-4417-81E8-75798A0AA8E0}">
      <dgm:prSet/>
      <dgm:spPr/>
      <dgm:t>
        <a:bodyPr/>
        <a:lstStyle/>
        <a:p>
          <a:endParaRPr lang="en-GB"/>
        </a:p>
      </dgm:t>
    </dgm:pt>
    <dgm:pt modelId="{9573ABAB-0FCB-46AB-B9EF-B542AF4F458A}" type="sibTrans" cxnId="{CB6CF51F-4148-4417-81E8-75798A0AA8E0}">
      <dgm:prSet/>
      <dgm:spPr/>
      <dgm:t>
        <a:bodyPr/>
        <a:lstStyle/>
        <a:p>
          <a:endParaRPr lang="en-GB"/>
        </a:p>
      </dgm:t>
    </dgm:pt>
    <dgm:pt modelId="{192FD88D-5A9F-4C46-B998-90F3A35839CC}">
      <dgm:prSet phldrT="[Text]" custT="1"/>
      <dgm:spPr/>
      <dgm:t>
        <a:bodyPr/>
        <a:lstStyle/>
        <a:p>
          <a:pPr>
            <a:lnSpc>
              <a:spcPct val="114000"/>
            </a:lnSpc>
          </a:pPr>
          <a:r>
            <a:rPr lang="en-GB" sz="1800">
              <a:solidFill>
                <a:srgbClr val="002060"/>
              </a:solidFill>
              <a:latin typeface="Arial" panose="020B0604020202020204" pitchFamily="34" charset="0"/>
              <a:cs typeface="Arial" panose="020B0604020202020204" pitchFamily="34" charset="0"/>
            </a:rPr>
            <a:t>Airports around the country have different opening and closing times – this will impact arrival / departure</a:t>
          </a:r>
        </a:p>
      </dgm:t>
    </dgm:pt>
    <dgm:pt modelId="{EDE64EB5-549A-4C65-9C7D-DCA5A051B1EC}" type="parTrans" cxnId="{FEF0BA9A-1D0A-4B3E-8EEC-F7D984B35F06}">
      <dgm:prSet/>
      <dgm:spPr/>
      <dgm:t>
        <a:bodyPr/>
        <a:lstStyle/>
        <a:p>
          <a:endParaRPr lang="en-GB"/>
        </a:p>
      </dgm:t>
    </dgm:pt>
    <dgm:pt modelId="{46EF1CA0-BC14-425C-AC39-29AFF589C723}" type="sibTrans" cxnId="{FEF0BA9A-1D0A-4B3E-8EEC-F7D984B35F06}">
      <dgm:prSet/>
      <dgm:spPr/>
      <dgm:t>
        <a:bodyPr/>
        <a:lstStyle/>
        <a:p>
          <a:endParaRPr lang="en-GB"/>
        </a:p>
      </dgm:t>
    </dgm:pt>
    <dgm:pt modelId="{0F4A5137-1245-47A9-A053-62C28E559BFB}" type="pres">
      <dgm:prSet presAssocID="{AE06FCA6-82CF-495A-88D9-96D031786498}" presName="Name0" presStyleCnt="0">
        <dgm:presLayoutVars>
          <dgm:dir/>
          <dgm:animLvl val="lvl"/>
          <dgm:resizeHandles val="exact"/>
        </dgm:presLayoutVars>
      </dgm:prSet>
      <dgm:spPr/>
    </dgm:pt>
    <dgm:pt modelId="{D0789721-5394-45FE-89E2-850C1EA54390}" type="pres">
      <dgm:prSet presAssocID="{5B90A442-329C-4FC9-9A67-C30BEC45B42A}" presName="composite" presStyleCnt="0"/>
      <dgm:spPr/>
    </dgm:pt>
    <dgm:pt modelId="{09438178-1EC0-41FF-9F66-565B461F38FF}" type="pres">
      <dgm:prSet presAssocID="{5B90A442-329C-4FC9-9A67-C30BEC45B42A}" presName="parTx" presStyleLbl="alignNode1" presStyleIdx="0" presStyleCnt="3">
        <dgm:presLayoutVars>
          <dgm:chMax val="0"/>
          <dgm:chPref val="0"/>
          <dgm:bulletEnabled val="1"/>
        </dgm:presLayoutVars>
      </dgm:prSet>
      <dgm:spPr/>
    </dgm:pt>
    <dgm:pt modelId="{5E50965D-5A58-4A05-ACEC-4958E5BA5A34}" type="pres">
      <dgm:prSet presAssocID="{5B90A442-329C-4FC9-9A67-C30BEC45B42A}" presName="desTx" presStyleLbl="alignAccFollowNode1" presStyleIdx="0" presStyleCnt="3">
        <dgm:presLayoutVars>
          <dgm:bulletEnabled val="1"/>
        </dgm:presLayoutVars>
      </dgm:prSet>
      <dgm:spPr/>
    </dgm:pt>
    <dgm:pt modelId="{E5D351D3-D90D-43A3-A69C-C793F953F6F1}" type="pres">
      <dgm:prSet presAssocID="{979508CA-E728-48D4-BFEE-FD4F1203BF9E}" presName="space" presStyleCnt="0"/>
      <dgm:spPr/>
    </dgm:pt>
    <dgm:pt modelId="{75A1FA40-0E6E-4E7F-974E-0DBA7A1F662B}" type="pres">
      <dgm:prSet presAssocID="{F65BA235-77BA-438E-9335-F006466C550B}" presName="composite" presStyleCnt="0"/>
      <dgm:spPr/>
    </dgm:pt>
    <dgm:pt modelId="{1B889887-6508-4B2A-B834-E9412C007EC2}" type="pres">
      <dgm:prSet presAssocID="{F65BA235-77BA-438E-9335-F006466C550B}" presName="parTx" presStyleLbl="alignNode1" presStyleIdx="1" presStyleCnt="3">
        <dgm:presLayoutVars>
          <dgm:chMax val="0"/>
          <dgm:chPref val="0"/>
          <dgm:bulletEnabled val="1"/>
        </dgm:presLayoutVars>
      </dgm:prSet>
      <dgm:spPr/>
    </dgm:pt>
    <dgm:pt modelId="{E4D74089-2A80-4A6C-B5DF-485CC75E739D}" type="pres">
      <dgm:prSet presAssocID="{F65BA235-77BA-438E-9335-F006466C550B}" presName="desTx" presStyleLbl="alignAccFollowNode1" presStyleIdx="1" presStyleCnt="3">
        <dgm:presLayoutVars>
          <dgm:bulletEnabled val="1"/>
        </dgm:presLayoutVars>
      </dgm:prSet>
      <dgm:spPr/>
    </dgm:pt>
    <dgm:pt modelId="{B4CE7F08-6B3C-45AB-9E38-C9E89DDD762A}" type="pres">
      <dgm:prSet presAssocID="{7F4BE0C1-5F91-4042-AB21-C94C63D23AE4}" presName="space" presStyleCnt="0"/>
      <dgm:spPr/>
    </dgm:pt>
    <dgm:pt modelId="{EB53BE68-0671-4577-B881-A9033E447430}" type="pres">
      <dgm:prSet presAssocID="{9EE9A0A6-45E9-474A-A2DE-7DB66557C94C}" presName="composite" presStyleCnt="0"/>
      <dgm:spPr/>
    </dgm:pt>
    <dgm:pt modelId="{466FE199-19BB-40C7-A067-F19D2138B85B}" type="pres">
      <dgm:prSet presAssocID="{9EE9A0A6-45E9-474A-A2DE-7DB66557C94C}" presName="parTx" presStyleLbl="alignNode1" presStyleIdx="2" presStyleCnt="3">
        <dgm:presLayoutVars>
          <dgm:chMax val="0"/>
          <dgm:chPref val="0"/>
          <dgm:bulletEnabled val="1"/>
        </dgm:presLayoutVars>
      </dgm:prSet>
      <dgm:spPr/>
    </dgm:pt>
    <dgm:pt modelId="{4B9DCC86-2916-48C2-A811-8481B163ECC7}" type="pres">
      <dgm:prSet presAssocID="{9EE9A0A6-45E9-474A-A2DE-7DB66557C94C}" presName="desTx" presStyleLbl="alignAccFollowNode1" presStyleIdx="2" presStyleCnt="3">
        <dgm:presLayoutVars>
          <dgm:bulletEnabled val="1"/>
        </dgm:presLayoutVars>
      </dgm:prSet>
      <dgm:spPr/>
    </dgm:pt>
  </dgm:ptLst>
  <dgm:cxnLst>
    <dgm:cxn modelId="{9F04BE02-F9A5-447C-8B82-DDDAA5565993}" srcId="{AE06FCA6-82CF-495A-88D9-96D031786498}" destId="{F65BA235-77BA-438E-9335-F006466C550B}" srcOrd="1" destOrd="0" parTransId="{3B92A007-2FFA-42A9-9BE6-7A1CA1840856}" sibTransId="{7F4BE0C1-5F91-4042-AB21-C94C63D23AE4}"/>
    <dgm:cxn modelId="{ED1EBF0C-7840-49C5-923B-3212CF8D81BF}" srcId="{AE06FCA6-82CF-495A-88D9-96D031786498}" destId="{5B90A442-329C-4FC9-9A67-C30BEC45B42A}" srcOrd="0" destOrd="0" parTransId="{D8ED53E9-73D3-42A0-9167-23A8F6B99B87}" sibTransId="{979508CA-E728-48D4-BFEE-FD4F1203BF9E}"/>
    <dgm:cxn modelId="{CB6CF51F-4148-4417-81E8-75798A0AA8E0}" srcId="{AE06FCA6-82CF-495A-88D9-96D031786498}" destId="{9EE9A0A6-45E9-474A-A2DE-7DB66557C94C}" srcOrd="2" destOrd="0" parTransId="{80E19CE4-CA0F-45E5-8B1C-E50734DD1585}" sibTransId="{9573ABAB-0FCB-46AB-B9EF-B542AF4F458A}"/>
    <dgm:cxn modelId="{8511F81F-4440-4727-A28C-B3506BED438C}" srcId="{F65BA235-77BA-438E-9335-F006466C550B}" destId="{7C786573-657F-4264-84E0-281390428E64}" srcOrd="0" destOrd="0" parTransId="{EF887BB5-7BCE-45E4-90B9-1F0A5FE164BC}" sibTransId="{52460EE9-34AB-4872-955F-753F8A0C7772}"/>
    <dgm:cxn modelId="{9973096B-717D-44F4-94D8-8B9BF076FB6F}" type="presOf" srcId="{8B357AEA-DF32-4155-9833-7F45D43FD34A}" destId="{E4D74089-2A80-4A6C-B5DF-485CC75E739D}" srcOrd="0" destOrd="1" presId="urn:microsoft.com/office/officeart/2005/8/layout/hList1"/>
    <dgm:cxn modelId="{D482817E-6CFD-434F-A819-3D15FEFF43E1}" srcId="{F65BA235-77BA-438E-9335-F006466C550B}" destId="{8B357AEA-DF32-4155-9833-7F45D43FD34A}" srcOrd="1" destOrd="0" parTransId="{CCE95694-D579-4C48-89C5-3AD0D1C0F474}" sibTransId="{5FFD929D-7B02-4DAC-9B2F-8B3E0591875E}"/>
    <dgm:cxn modelId="{95592884-8A2E-466A-A5B1-FB53B4E5B1DF}" type="presOf" srcId="{523D5BC8-4016-48AB-A7F2-E264055C5AC5}" destId="{5E50965D-5A58-4A05-ACEC-4958E5BA5A34}" srcOrd="0" destOrd="0" presId="urn:microsoft.com/office/officeart/2005/8/layout/hList1"/>
    <dgm:cxn modelId="{DAF63D93-A9F2-4AE6-88B4-31FED7C2690C}" type="presOf" srcId="{5B90A442-329C-4FC9-9A67-C30BEC45B42A}" destId="{09438178-1EC0-41FF-9F66-565B461F38FF}" srcOrd="0" destOrd="0" presId="urn:microsoft.com/office/officeart/2005/8/layout/hList1"/>
    <dgm:cxn modelId="{FEF0BA9A-1D0A-4B3E-8EEC-F7D984B35F06}" srcId="{9EE9A0A6-45E9-474A-A2DE-7DB66557C94C}" destId="{192FD88D-5A9F-4C46-B998-90F3A35839CC}" srcOrd="0" destOrd="0" parTransId="{EDE64EB5-549A-4C65-9C7D-DCA5A051B1EC}" sibTransId="{46EF1CA0-BC14-425C-AC39-29AFF589C723}"/>
    <dgm:cxn modelId="{BE44E1B1-49E9-4BA9-B6C5-E29420678BA7}" srcId="{5B90A442-329C-4FC9-9A67-C30BEC45B42A}" destId="{523D5BC8-4016-48AB-A7F2-E264055C5AC5}" srcOrd="0" destOrd="0" parTransId="{DF99B473-DF65-4682-9884-E3BB0FFE62EA}" sibTransId="{BE7A2C22-D29E-4BB3-BF46-3FAECFECF6DD}"/>
    <dgm:cxn modelId="{D9F61ECD-E74A-4DB5-AE0F-663A093E2889}" type="presOf" srcId="{AE06FCA6-82CF-495A-88D9-96D031786498}" destId="{0F4A5137-1245-47A9-A053-62C28E559BFB}" srcOrd="0" destOrd="0" presId="urn:microsoft.com/office/officeart/2005/8/layout/hList1"/>
    <dgm:cxn modelId="{18E88CE5-356F-4AB0-BB44-680F2A038311}" type="presOf" srcId="{7C786573-657F-4264-84E0-281390428E64}" destId="{E4D74089-2A80-4A6C-B5DF-485CC75E739D}" srcOrd="0" destOrd="0" presId="urn:microsoft.com/office/officeart/2005/8/layout/hList1"/>
    <dgm:cxn modelId="{858DDEEF-3891-48E4-B25F-6CE4EDA0B9F5}" type="presOf" srcId="{192FD88D-5A9F-4C46-B998-90F3A35839CC}" destId="{4B9DCC86-2916-48C2-A811-8481B163ECC7}" srcOrd="0" destOrd="0" presId="urn:microsoft.com/office/officeart/2005/8/layout/hList1"/>
    <dgm:cxn modelId="{9C9DB9F9-A816-433F-A18F-CCD9AEF6C2AA}" type="presOf" srcId="{9EE9A0A6-45E9-474A-A2DE-7DB66557C94C}" destId="{466FE199-19BB-40C7-A067-F19D2138B85B}" srcOrd="0" destOrd="0" presId="urn:microsoft.com/office/officeart/2005/8/layout/hList1"/>
    <dgm:cxn modelId="{ACF98EFA-2A20-4A28-8C84-BA2D38DC64DE}" type="presOf" srcId="{F65BA235-77BA-438E-9335-F006466C550B}" destId="{1B889887-6508-4B2A-B834-E9412C007EC2}" srcOrd="0" destOrd="0" presId="urn:microsoft.com/office/officeart/2005/8/layout/hList1"/>
    <dgm:cxn modelId="{DE214BEA-0368-41CC-9591-E3314DD3816E}" type="presParOf" srcId="{0F4A5137-1245-47A9-A053-62C28E559BFB}" destId="{D0789721-5394-45FE-89E2-850C1EA54390}" srcOrd="0" destOrd="0" presId="urn:microsoft.com/office/officeart/2005/8/layout/hList1"/>
    <dgm:cxn modelId="{15E41A3B-70D3-493A-AAA7-F9D29D283A2B}" type="presParOf" srcId="{D0789721-5394-45FE-89E2-850C1EA54390}" destId="{09438178-1EC0-41FF-9F66-565B461F38FF}" srcOrd="0" destOrd="0" presId="urn:microsoft.com/office/officeart/2005/8/layout/hList1"/>
    <dgm:cxn modelId="{84367917-3EA6-47C0-A88C-758B363EE796}" type="presParOf" srcId="{D0789721-5394-45FE-89E2-850C1EA54390}" destId="{5E50965D-5A58-4A05-ACEC-4958E5BA5A34}" srcOrd="1" destOrd="0" presId="urn:microsoft.com/office/officeart/2005/8/layout/hList1"/>
    <dgm:cxn modelId="{B4591BA7-C94D-4259-8A29-DB026B2982B6}" type="presParOf" srcId="{0F4A5137-1245-47A9-A053-62C28E559BFB}" destId="{E5D351D3-D90D-43A3-A69C-C793F953F6F1}" srcOrd="1" destOrd="0" presId="urn:microsoft.com/office/officeart/2005/8/layout/hList1"/>
    <dgm:cxn modelId="{017D5014-F491-44C0-98AA-8DE2705B56A2}" type="presParOf" srcId="{0F4A5137-1245-47A9-A053-62C28E559BFB}" destId="{75A1FA40-0E6E-4E7F-974E-0DBA7A1F662B}" srcOrd="2" destOrd="0" presId="urn:microsoft.com/office/officeart/2005/8/layout/hList1"/>
    <dgm:cxn modelId="{2AFF0AFC-B714-4B68-A540-10541C45F91D}" type="presParOf" srcId="{75A1FA40-0E6E-4E7F-974E-0DBA7A1F662B}" destId="{1B889887-6508-4B2A-B834-E9412C007EC2}" srcOrd="0" destOrd="0" presId="urn:microsoft.com/office/officeart/2005/8/layout/hList1"/>
    <dgm:cxn modelId="{F9DD27A0-C712-46A2-91C1-860D64C03CE6}" type="presParOf" srcId="{75A1FA40-0E6E-4E7F-974E-0DBA7A1F662B}" destId="{E4D74089-2A80-4A6C-B5DF-485CC75E739D}" srcOrd="1" destOrd="0" presId="urn:microsoft.com/office/officeart/2005/8/layout/hList1"/>
    <dgm:cxn modelId="{BCAC7902-337F-4122-BED6-28341A906AFD}" type="presParOf" srcId="{0F4A5137-1245-47A9-A053-62C28E559BFB}" destId="{B4CE7F08-6B3C-45AB-9E38-C9E89DDD762A}" srcOrd="3" destOrd="0" presId="urn:microsoft.com/office/officeart/2005/8/layout/hList1"/>
    <dgm:cxn modelId="{0113CEB1-46D9-40B0-B8CB-BD45E3C32BC1}" type="presParOf" srcId="{0F4A5137-1245-47A9-A053-62C28E559BFB}" destId="{EB53BE68-0671-4577-B881-A9033E447430}" srcOrd="4" destOrd="0" presId="urn:microsoft.com/office/officeart/2005/8/layout/hList1"/>
    <dgm:cxn modelId="{E3BFABC6-2418-46EE-A55F-4B935481071B}" type="presParOf" srcId="{EB53BE68-0671-4577-B881-A9033E447430}" destId="{466FE199-19BB-40C7-A067-F19D2138B85B}" srcOrd="0" destOrd="0" presId="urn:microsoft.com/office/officeart/2005/8/layout/hList1"/>
    <dgm:cxn modelId="{EA48672E-F45F-4679-AC22-D7E0D87B265D}" type="presParOf" srcId="{EB53BE68-0671-4577-B881-A9033E447430}" destId="{4B9DCC86-2916-48C2-A811-8481B163ECC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75707F-B8B3-4207-A494-4A682058F919}" type="doc">
      <dgm:prSet loTypeId="urn:microsoft.com/office/officeart/2005/8/layout/radial4" loCatId="relationship" qsTypeId="urn:microsoft.com/office/officeart/2005/8/quickstyle/3d1" qsCatId="3D" csTypeId="urn:microsoft.com/office/officeart/2005/8/colors/accent1_2" csCatId="accent1" phldr="1"/>
      <dgm:spPr/>
      <dgm:t>
        <a:bodyPr/>
        <a:lstStyle/>
        <a:p>
          <a:endParaRPr lang="en-GB"/>
        </a:p>
      </dgm:t>
    </dgm:pt>
    <dgm:pt modelId="{495F8CA8-0C1A-4075-BA80-47BD9CB2E310}">
      <dgm:prSet phldrT="[Text]"/>
      <dgm:spPr/>
      <dgm:t>
        <a:bodyPr/>
        <a:lstStyle/>
        <a:p>
          <a:r>
            <a:rPr lang="en-GB"/>
            <a:t>Clinical Decision Maker </a:t>
          </a:r>
        </a:p>
      </dgm:t>
    </dgm:pt>
    <dgm:pt modelId="{078327A7-9B37-4438-A2DB-621221CD1C3B}" type="parTrans" cxnId="{75F02483-C1B9-4C6F-B6D8-76AE65BCF881}">
      <dgm:prSet/>
      <dgm:spPr/>
      <dgm:t>
        <a:bodyPr/>
        <a:lstStyle/>
        <a:p>
          <a:endParaRPr lang="en-GB"/>
        </a:p>
      </dgm:t>
    </dgm:pt>
    <dgm:pt modelId="{4234BCDA-9F35-4429-B621-34A2480C20BD}" type="sibTrans" cxnId="{75F02483-C1B9-4C6F-B6D8-76AE65BCF881}">
      <dgm:prSet/>
      <dgm:spPr/>
      <dgm:t>
        <a:bodyPr/>
        <a:lstStyle/>
        <a:p>
          <a:endParaRPr lang="en-GB"/>
        </a:p>
      </dgm:t>
    </dgm:pt>
    <dgm:pt modelId="{17724AE5-BF00-40F7-A003-995978EA2B6C}">
      <dgm:prSet phldrT="[Text]"/>
      <dgm:spPr/>
      <dgm:t>
        <a:bodyPr/>
        <a:lstStyle/>
        <a:p>
          <a:r>
            <a:rPr lang="en-GB"/>
            <a:t>Which donors?</a:t>
          </a:r>
        </a:p>
      </dgm:t>
    </dgm:pt>
    <dgm:pt modelId="{3409F247-C455-46A5-89B6-939D2AAD6EFC}" type="parTrans" cxnId="{6135A7E8-DD15-4274-ABC3-B4EDD06AEDCB}">
      <dgm:prSet/>
      <dgm:spPr/>
      <dgm:t>
        <a:bodyPr/>
        <a:lstStyle/>
        <a:p>
          <a:endParaRPr lang="en-GB"/>
        </a:p>
      </dgm:t>
    </dgm:pt>
    <dgm:pt modelId="{535EBBF5-4F4B-47BB-8F38-8248CCAB2C95}" type="sibTrans" cxnId="{6135A7E8-DD15-4274-ABC3-B4EDD06AEDCB}">
      <dgm:prSet/>
      <dgm:spPr/>
      <dgm:t>
        <a:bodyPr/>
        <a:lstStyle/>
        <a:p>
          <a:endParaRPr lang="en-GB"/>
        </a:p>
      </dgm:t>
    </dgm:pt>
    <dgm:pt modelId="{502EA687-55C9-4366-9360-A2828159D62E}">
      <dgm:prSet phldrT="[Text]"/>
      <dgm:spPr/>
      <dgm:t>
        <a:bodyPr/>
        <a:lstStyle/>
        <a:p>
          <a:r>
            <a:rPr lang="en-GB"/>
            <a:t>Where in PAW?</a:t>
          </a:r>
        </a:p>
      </dgm:t>
    </dgm:pt>
    <dgm:pt modelId="{6BAB810B-C255-475E-B14E-014A0E3782B2}" type="parTrans" cxnId="{B5E5F6EA-0014-43B9-9696-3E397B7BC008}">
      <dgm:prSet/>
      <dgm:spPr/>
      <dgm:t>
        <a:bodyPr/>
        <a:lstStyle/>
        <a:p>
          <a:endParaRPr lang="en-GB"/>
        </a:p>
      </dgm:t>
    </dgm:pt>
    <dgm:pt modelId="{891A291A-5933-4929-8C14-56446A1DE0E1}" type="sibTrans" cxnId="{B5E5F6EA-0014-43B9-9696-3E397B7BC008}">
      <dgm:prSet/>
      <dgm:spPr/>
      <dgm:t>
        <a:bodyPr/>
        <a:lstStyle/>
        <a:p>
          <a:endParaRPr lang="en-GB"/>
        </a:p>
      </dgm:t>
    </dgm:pt>
    <dgm:pt modelId="{FCC2E915-9276-4E69-9C04-4D23EBF52213}">
      <dgm:prSet phldrT="[Text]"/>
      <dgm:spPr/>
      <dgm:t>
        <a:bodyPr/>
        <a:lstStyle/>
        <a:p>
          <a:r>
            <a:rPr lang="en-GB"/>
            <a:t>PAW +?</a:t>
          </a:r>
        </a:p>
      </dgm:t>
    </dgm:pt>
    <dgm:pt modelId="{0DFFC741-D670-4C60-94A7-C59D1BCE7C64}" type="parTrans" cxnId="{64A4E7C2-7CDD-4889-8341-33F097107C89}">
      <dgm:prSet/>
      <dgm:spPr/>
      <dgm:t>
        <a:bodyPr/>
        <a:lstStyle/>
        <a:p>
          <a:endParaRPr lang="en-GB"/>
        </a:p>
      </dgm:t>
    </dgm:pt>
    <dgm:pt modelId="{3F30D155-160E-4BBA-B000-A081380C4F32}" type="sibTrans" cxnId="{64A4E7C2-7CDD-4889-8341-33F097107C89}">
      <dgm:prSet/>
      <dgm:spPr/>
      <dgm:t>
        <a:bodyPr/>
        <a:lstStyle/>
        <a:p>
          <a:endParaRPr lang="en-GB"/>
        </a:p>
      </dgm:t>
    </dgm:pt>
    <dgm:pt modelId="{24FDCE73-CE5C-41A2-8521-50A776B888EE}">
      <dgm:prSet phldrT="[Text]"/>
      <dgm:spPr/>
      <dgm:t>
        <a:bodyPr/>
        <a:lstStyle/>
        <a:p>
          <a:r>
            <a:rPr lang="en-GB"/>
            <a:t>Fast Track?</a:t>
          </a:r>
        </a:p>
      </dgm:t>
    </dgm:pt>
    <dgm:pt modelId="{843291E5-D4EF-45D9-BD88-F9E34F297BE0}" type="parTrans" cxnId="{ED244116-4E69-494E-BC64-89A0A32B1BC3}">
      <dgm:prSet/>
      <dgm:spPr/>
      <dgm:t>
        <a:bodyPr/>
        <a:lstStyle/>
        <a:p>
          <a:endParaRPr lang="en-GB"/>
        </a:p>
      </dgm:t>
    </dgm:pt>
    <dgm:pt modelId="{1337A00B-EA19-4FF7-A503-9A1DC28A8FEB}" type="sibTrans" cxnId="{ED244116-4E69-494E-BC64-89A0A32B1BC3}">
      <dgm:prSet/>
      <dgm:spPr/>
      <dgm:t>
        <a:bodyPr/>
        <a:lstStyle/>
        <a:p>
          <a:endParaRPr lang="en-GB"/>
        </a:p>
      </dgm:t>
    </dgm:pt>
    <dgm:pt modelId="{187EE8EE-AA50-4BB3-8306-E87D43707890}">
      <dgm:prSet/>
      <dgm:spPr/>
      <dgm:t>
        <a:bodyPr/>
        <a:lstStyle/>
        <a:p>
          <a:r>
            <a:rPr lang="en-GB"/>
            <a:t>Adherence to offering windows?</a:t>
          </a:r>
        </a:p>
      </dgm:t>
    </dgm:pt>
    <dgm:pt modelId="{740F9D22-0755-4DB5-8CC9-26837BC5A5EC}" type="parTrans" cxnId="{40FF00DA-CC50-48AF-8AE7-6EA449EAD839}">
      <dgm:prSet/>
      <dgm:spPr/>
      <dgm:t>
        <a:bodyPr/>
        <a:lstStyle/>
        <a:p>
          <a:endParaRPr lang="en-GB"/>
        </a:p>
      </dgm:t>
    </dgm:pt>
    <dgm:pt modelId="{5255242D-82CE-4A61-9EB7-4A520D34A2A5}" type="sibTrans" cxnId="{40FF00DA-CC50-48AF-8AE7-6EA449EAD839}">
      <dgm:prSet/>
      <dgm:spPr/>
      <dgm:t>
        <a:bodyPr/>
        <a:lstStyle/>
        <a:p>
          <a:endParaRPr lang="en-GB"/>
        </a:p>
      </dgm:t>
    </dgm:pt>
    <dgm:pt modelId="{3315EB47-2D77-4815-831B-9FFEEDF4836F}">
      <dgm:prSet/>
      <dgm:spPr/>
      <dgm:t>
        <a:bodyPr/>
        <a:lstStyle/>
        <a:p>
          <a:r>
            <a:rPr lang="en-GB"/>
            <a:t>Logistics</a:t>
          </a:r>
        </a:p>
        <a:p>
          <a:r>
            <a:rPr lang="en-GB"/>
            <a:t>Flights vs road?</a:t>
          </a:r>
        </a:p>
      </dgm:t>
    </dgm:pt>
    <dgm:pt modelId="{E8B41AE1-6A18-42AD-B68E-6710D34C2613}" type="parTrans" cxnId="{5BB18051-A673-45BA-9242-1B27C1F056EC}">
      <dgm:prSet/>
      <dgm:spPr/>
      <dgm:t>
        <a:bodyPr/>
        <a:lstStyle/>
        <a:p>
          <a:endParaRPr lang="en-GB"/>
        </a:p>
      </dgm:t>
    </dgm:pt>
    <dgm:pt modelId="{3CD552DC-E5D5-4330-9D7F-51170BA5009E}" type="sibTrans" cxnId="{5BB18051-A673-45BA-9242-1B27C1F056EC}">
      <dgm:prSet/>
      <dgm:spPr/>
      <dgm:t>
        <a:bodyPr/>
        <a:lstStyle/>
        <a:p>
          <a:endParaRPr lang="en-GB"/>
        </a:p>
      </dgm:t>
    </dgm:pt>
    <dgm:pt modelId="{88B9066D-468F-4695-BE45-B1CA8D4A27C4}">
      <dgm:prSet/>
      <dgm:spPr/>
      <dgm:t>
        <a:bodyPr/>
        <a:lstStyle/>
        <a:p>
          <a:r>
            <a:rPr lang="en-GB"/>
            <a:t>Allocation of flights? </a:t>
          </a:r>
        </a:p>
      </dgm:t>
    </dgm:pt>
    <dgm:pt modelId="{795054E2-CFE5-4359-A9C5-ED740264085E}" type="parTrans" cxnId="{76ECE181-C607-40EE-A35B-D29B09888361}">
      <dgm:prSet/>
      <dgm:spPr/>
      <dgm:t>
        <a:bodyPr/>
        <a:lstStyle/>
        <a:p>
          <a:endParaRPr lang="en-GB"/>
        </a:p>
      </dgm:t>
    </dgm:pt>
    <dgm:pt modelId="{A5130B7E-3E3B-4509-AC0A-9638FA542354}" type="sibTrans" cxnId="{76ECE181-C607-40EE-A35B-D29B09888361}">
      <dgm:prSet/>
      <dgm:spPr/>
      <dgm:t>
        <a:bodyPr/>
        <a:lstStyle/>
        <a:p>
          <a:endParaRPr lang="en-GB"/>
        </a:p>
      </dgm:t>
    </dgm:pt>
    <dgm:pt modelId="{A878BE7A-8179-4DEF-805C-B23BEE572FDD}">
      <dgm:prSet/>
      <dgm:spPr/>
      <dgm:t>
        <a:bodyPr/>
        <a:lstStyle/>
        <a:p>
          <a:r>
            <a:rPr lang="en-GB"/>
            <a:t>Allocation of teams</a:t>
          </a:r>
        </a:p>
        <a:p>
          <a:r>
            <a:rPr lang="en-GB"/>
            <a:t>Clinical elements  </a:t>
          </a:r>
        </a:p>
      </dgm:t>
    </dgm:pt>
    <dgm:pt modelId="{B917B0DB-6DFD-4BB5-902F-F50767BD4F52}" type="parTrans" cxnId="{F51307AB-B3A8-479A-9189-D14DE15CAAA6}">
      <dgm:prSet/>
      <dgm:spPr/>
      <dgm:t>
        <a:bodyPr/>
        <a:lstStyle/>
        <a:p>
          <a:endParaRPr lang="en-GB"/>
        </a:p>
      </dgm:t>
    </dgm:pt>
    <dgm:pt modelId="{7F768F67-E967-4A84-AFF4-8728EC6A185D}" type="sibTrans" cxnId="{F51307AB-B3A8-479A-9189-D14DE15CAAA6}">
      <dgm:prSet/>
      <dgm:spPr/>
      <dgm:t>
        <a:bodyPr/>
        <a:lstStyle/>
        <a:p>
          <a:endParaRPr lang="en-GB"/>
        </a:p>
      </dgm:t>
    </dgm:pt>
    <dgm:pt modelId="{06066EF5-416A-40A6-96AA-5D727D77E789}">
      <dgm:prSet/>
      <dgm:spPr/>
      <dgm:t>
        <a:bodyPr/>
        <a:lstStyle/>
        <a:p>
          <a:r>
            <a:rPr lang="en-GB"/>
            <a:t>Use of limited resources and allocation to donors </a:t>
          </a:r>
        </a:p>
      </dgm:t>
    </dgm:pt>
    <dgm:pt modelId="{59ACF9F1-7DD3-4ADE-A122-AFFDEFC2E8B9}" type="parTrans" cxnId="{4B5B27A8-D96D-4B14-80A1-95E7E3847653}">
      <dgm:prSet/>
      <dgm:spPr/>
      <dgm:t>
        <a:bodyPr/>
        <a:lstStyle/>
        <a:p>
          <a:endParaRPr lang="en-GB"/>
        </a:p>
      </dgm:t>
    </dgm:pt>
    <dgm:pt modelId="{0A2E9ADC-4D8F-4A54-BFCC-D30D9BD0D0AC}" type="sibTrans" cxnId="{4B5B27A8-D96D-4B14-80A1-95E7E3847653}">
      <dgm:prSet/>
      <dgm:spPr/>
      <dgm:t>
        <a:bodyPr/>
        <a:lstStyle/>
        <a:p>
          <a:endParaRPr lang="en-GB"/>
        </a:p>
      </dgm:t>
    </dgm:pt>
    <dgm:pt modelId="{7B53E0C4-1449-443B-88D9-31E7A7BB81D5}">
      <dgm:prSet/>
      <dgm:spPr/>
      <dgm:t>
        <a:bodyPr/>
        <a:lstStyle/>
        <a:p>
          <a:r>
            <a:rPr lang="en-GB"/>
            <a:t>Accelerated pathway donors – is there capacity </a:t>
          </a:r>
        </a:p>
      </dgm:t>
    </dgm:pt>
    <dgm:pt modelId="{160607D7-B2C6-4B5F-A196-9F51F6433833}" type="parTrans" cxnId="{9799085F-065E-42CA-8F71-6AF27ECA12A2}">
      <dgm:prSet/>
      <dgm:spPr/>
      <dgm:t>
        <a:bodyPr/>
        <a:lstStyle/>
        <a:p>
          <a:endParaRPr lang="en-GB"/>
        </a:p>
      </dgm:t>
    </dgm:pt>
    <dgm:pt modelId="{287941A9-A3E1-4D2C-9433-EAFB97F272B7}" type="sibTrans" cxnId="{9799085F-065E-42CA-8F71-6AF27ECA12A2}">
      <dgm:prSet/>
      <dgm:spPr/>
      <dgm:t>
        <a:bodyPr/>
        <a:lstStyle/>
        <a:p>
          <a:endParaRPr lang="en-GB"/>
        </a:p>
      </dgm:t>
    </dgm:pt>
    <dgm:pt modelId="{4BB8CEF0-F10E-4689-B9A6-B17FA9179935}" type="pres">
      <dgm:prSet presAssocID="{FB75707F-B8B3-4207-A494-4A682058F919}" presName="cycle" presStyleCnt="0">
        <dgm:presLayoutVars>
          <dgm:chMax val="1"/>
          <dgm:dir/>
          <dgm:animLvl val="ctr"/>
          <dgm:resizeHandles val="exact"/>
        </dgm:presLayoutVars>
      </dgm:prSet>
      <dgm:spPr/>
    </dgm:pt>
    <dgm:pt modelId="{4267272A-316D-491D-8522-62221223FF5E}" type="pres">
      <dgm:prSet presAssocID="{495F8CA8-0C1A-4075-BA80-47BD9CB2E310}" presName="centerShape" presStyleLbl="node0" presStyleIdx="0" presStyleCnt="1"/>
      <dgm:spPr/>
    </dgm:pt>
    <dgm:pt modelId="{2F26ECA4-16B5-4E95-938F-A5BCCD040EC5}" type="pres">
      <dgm:prSet presAssocID="{3409F247-C455-46A5-89B6-939D2AAD6EFC}" presName="parTrans" presStyleLbl="bgSibTrans2D1" presStyleIdx="0" presStyleCnt="10"/>
      <dgm:spPr/>
    </dgm:pt>
    <dgm:pt modelId="{D4788317-6EAC-44B0-8E11-1891CA67D5AE}" type="pres">
      <dgm:prSet presAssocID="{17724AE5-BF00-40F7-A003-995978EA2B6C}" presName="node" presStyleLbl="node1" presStyleIdx="0" presStyleCnt="10">
        <dgm:presLayoutVars>
          <dgm:bulletEnabled val="1"/>
        </dgm:presLayoutVars>
      </dgm:prSet>
      <dgm:spPr/>
    </dgm:pt>
    <dgm:pt modelId="{1A218D69-3CE1-4D69-9385-EB408F4370AE}" type="pres">
      <dgm:prSet presAssocID="{160607D7-B2C6-4B5F-A196-9F51F6433833}" presName="parTrans" presStyleLbl="bgSibTrans2D1" presStyleIdx="1" presStyleCnt="10"/>
      <dgm:spPr/>
    </dgm:pt>
    <dgm:pt modelId="{DEECAAD2-60A7-47AB-BB58-3EA66C001BC6}" type="pres">
      <dgm:prSet presAssocID="{7B53E0C4-1449-443B-88D9-31E7A7BB81D5}" presName="node" presStyleLbl="node1" presStyleIdx="1" presStyleCnt="10">
        <dgm:presLayoutVars>
          <dgm:bulletEnabled val="1"/>
        </dgm:presLayoutVars>
      </dgm:prSet>
      <dgm:spPr/>
    </dgm:pt>
    <dgm:pt modelId="{103EFE06-60DC-414F-9DA5-BC2CE762C528}" type="pres">
      <dgm:prSet presAssocID="{6BAB810B-C255-475E-B14E-014A0E3782B2}" presName="parTrans" presStyleLbl="bgSibTrans2D1" presStyleIdx="2" presStyleCnt="10"/>
      <dgm:spPr/>
    </dgm:pt>
    <dgm:pt modelId="{467A4536-1FC4-4458-A68F-85E764E62F9C}" type="pres">
      <dgm:prSet presAssocID="{502EA687-55C9-4366-9360-A2828159D62E}" presName="node" presStyleLbl="node1" presStyleIdx="2" presStyleCnt="10">
        <dgm:presLayoutVars>
          <dgm:bulletEnabled val="1"/>
        </dgm:presLayoutVars>
      </dgm:prSet>
      <dgm:spPr/>
    </dgm:pt>
    <dgm:pt modelId="{CAA7E190-1C00-48B1-B55E-47F62687605C}" type="pres">
      <dgm:prSet presAssocID="{0DFFC741-D670-4C60-94A7-C59D1BCE7C64}" presName="parTrans" presStyleLbl="bgSibTrans2D1" presStyleIdx="3" presStyleCnt="10"/>
      <dgm:spPr/>
    </dgm:pt>
    <dgm:pt modelId="{6A4E12FC-13BB-4AB9-B113-BE895C0ECD60}" type="pres">
      <dgm:prSet presAssocID="{FCC2E915-9276-4E69-9C04-4D23EBF52213}" presName="node" presStyleLbl="node1" presStyleIdx="3" presStyleCnt="10">
        <dgm:presLayoutVars>
          <dgm:bulletEnabled val="1"/>
        </dgm:presLayoutVars>
      </dgm:prSet>
      <dgm:spPr/>
    </dgm:pt>
    <dgm:pt modelId="{408B8927-9C30-4D5B-8DF8-ECF42E17F8DC}" type="pres">
      <dgm:prSet presAssocID="{843291E5-D4EF-45D9-BD88-F9E34F297BE0}" presName="parTrans" presStyleLbl="bgSibTrans2D1" presStyleIdx="4" presStyleCnt="10"/>
      <dgm:spPr/>
    </dgm:pt>
    <dgm:pt modelId="{0639A689-9D03-46F5-8FF1-3866324EF855}" type="pres">
      <dgm:prSet presAssocID="{24FDCE73-CE5C-41A2-8521-50A776B888EE}" presName="node" presStyleLbl="node1" presStyleIdx="4" presStyleCnt="10">
        <dgm:presLayoutVars>
          <dgm:bulletEnabled val="1"/>
        </dgm:presLayoutVars>
      </dgm:prSet>
      <dgm:spPr/>
    </dgm:pt>
    <dgm:pt modelId="{AD4EF077-DEF4-4775-AFFD-6430869B6F8C}" type="pres">
      <dgm:prSet presAssocID="{740F9D22-0755-4DB5-8CC9-26837BC5A5EC}" presName="parTrans" presStyleLbl="bgSibTrans2D1" presStyleIdx="5" presStyleCnt="10"/>
      <dgm:spPr/>
    </dgm:pt>
    <dgm:pt modelId="{B402DF93-57AB-46FB-8E98-B19669F35E6E}" type="pres">
      <dgm:prSet presAssocID="{187EE8EE-AA50-4BB3-8306-E87D43707890}" presName="node" presStyleLbl="node1" presStyleIdx="5" presStyleCnt="10">
        <dgm:presLayoutVars>
          <dgm:bulletEnabled val="1"/>
        </dgm:presLayoutVars>
      </dgm:prSet>
      <dgm:spPr/>
    </dgm:pt>
    <dgm:pt modelId="{663B2164-6056-49D0-9194-A0F9E6F10BE4}" type="pres">
      <dgm:prSet presAssocID="{59ACF9F1-7DD3-4ADE-A122-AFFDEFC2E8B9}" presName="parTrans" presStyleLbl="bgSibTrans2D1" presStyleIdx="6" presStyleCnt="10"/>
      <dgm:spPr/>
    </dgm:pt>
    <dgm:pt modelId="{11267E70-4F13-49FD-BDB8-9F293B69E341}" type="pres">
      <dgm:prSet presAssocID="{06066EF5-416A-40A6-96AA-5D727D77E789}" presName="node" presStyleLbl="node1" presStyleIdx="6" presStyleCnt="10">
        <dgm:presLayoutVars>
          <dgm:bulletEnabled val="1"/>
        </dgm:presLayoutVars>
      </dgm:prSet>
      <dgm:spPr/>
    </dgm:pt>
    <dgm:pt modelId="{1F61382A-1BE0-4D85-A3FD-694E3572951F}" type="pres">
      <dgm:prSet presAssocID="{B917B0DB-6DFD-4BB5-902F-F50767BD4F52}" presName="parTrans" presStyleLbl="bgSibTrans2D1" presStyleIdx="7" presStyleCnt="10"/>
      <dgm:spPr/>
    </dgm:pt>
    <dgm:pt modelId="{F432B205-1C2B-4FD1-A57E-DF463BD34288}" type="pres">
      <dgm:prSet presAssocID="{A878BE7A-8179-4DEF-805C-B23BEE572FDD}" presName="node" presStyleLbl="node1" presStyleIdx="7" presStyleCnt="10">
        <dgm:presLayoutVars>
          <dgm:bulletEnabled val="1"/>
        </dgm:presLayoutVars>
      </dgm:prSet>
      <dgm:spPr/>
    </dgm:pt>
    <dgm:pt modelId="{F29D44B8-C223-4A5E-AD70-304EE8F62056}" type="pres">
      <dgm:prSet presAssocID="{E8B41AE1-6A18-42AD-B68E-6710D34C2613}" presName="parTrans" presStyleLbl="bgSibTrans2D1" presStyleIdx="8" presStyleCnt="10"/>
      <dgm:spPr/>
    </dgm:pt>
    <dgm:pt modelId="{40CB5FE1-5FC6-4771-8A45-A82D6293BA35}" type="pres">
      <dgm:prSet presAssocID="{3315EB47-2D77-4815-831B-9FFEEDF4836F}" presName="node" presStyleLbl="node1" presStyleIdx="8" presStyleCnt="10">
        <dgm:presLayoutVars>
          <dgm:bulletEnabled val="1"/>
        </dgm:presLayoutVars>
      </dgm:prSet>
      <dgm:spPr/>
    </dgm:pt>
    <dgm:pt modelId="{B7A0799E-DEDE-40BA-93A7-423AE8FD8E03}" type="pres">
      <dgm:prSet presAssocID="{795054E2-CFE5-4359-A9C5-ED740264085E}" presName="parTrans" presStyleLbl="bgSibTrans2D1" presStyleIdx="9" presStyleCnt="10"/>
      <dgm:spPr/>
    </dgm:pt>
    <dgm:pt modelId="{3693ABA6-E37E-4B41-A93C-860987978E98}" type="pres">
      <dgm:prSet presAssocID="{88B9066D-468F-4695-BE45-B1CA8D4A27C4}" presName="node" presStyleLbl="node1" presStyleIdx="9" presStyleCnt="10">
        <dgm:presLayoutVars>
          <dgm:bulletEnabled val="1"/>
        </dgm:presLayoutVars>
      </dgm:prSet>
      <dgm:spPr/>
    </dgm:pt>
  </dgm:ptLst>
  <dgm:cxnLst>
    <dgm:cxn modelId="{CDB5520D-1592-4887-8369-884B04A9C785}" type="presOf" srcId="{0DFFC741-D670-4C60-94A7-C59D1BCE7C64}" destId="{CAA7E190-1C00-48B1-B55E-47F62687605C}" srcOrd="0" destOrd="0" presId="urn:microsoft.com/office/officeart/2005/8/layout/radial4"/>
    <dgm:cxn modelId="{ED244116-4E69-494E-BC64-89A0A32B1BC3}" srcId="{495F8CA8-0C1A-4075-BA80-47BD9CB2E310}" destId="{24FDCE73-CE5C-41A2-8521-50A776B888EE}" srcOrd="4" destOrd="0" parTransId="{843291E5-D4EF-45D9-BD88-F9E34F297BE0}" sibTransId="{1337A00B-EA19-4FF7-A503-9A1DC28A8FEB}"/>
    <dgm:cxn modelId="{5896BF21-986C-4B9A-ACEF-9F6CF924B022}" type="presOf" srcId="{187EE8EE-AA50-4BB3-8306-E87D43707890}" destId="{B402DF93-57AB-46FB-8E98-B19669F35E6E}" srcOrd="0" destOrd="0" presId="urn:microsoft.com/office/officeart/2005/8/layout/radial4"/>
    <dgm:cxn modelId="{710AE327-FA82-49F6-AABC-FFAFCB6B0B8F}" type="presOf" srcId="{59ACF9F1-7DD3-4ADE-A122-AFFDEFC2E8B9}" destId="{663B2164-6056-49D0-9194-A0F9E6F10BE4}" srcOrd="0" destOrd="0" presId="urn:microsoft.com/office/officeart/2005/8/layout/radial4"/>
    <dgm:cxn modelId="{E9BCDF3A-053D-4686-8093-5F1954404597}" type="presOf" srcId="{843291E5-D4EF-45D9-BD88-F9E34F297BE0}" destId="{408B8927-9C30-4D5B-8DF8-ECF42E17F8DC}" srcOrd="0" destOrd="0" presId="urn:microsoft.com/office/officeart/2005/8/layout/radial4"/>
    <dgm:cxn modelId="{9799085F-065E-42CA-8F71-6AF27ECA12A2}" srcId="{495F8CA8-0C1A-4075-BA80-47BD9CB2E310}" destId="{7B53E0C4-1449-443B-88D9-31E7A7BB81D5}" srcOrd="1" destOrd="0" parTransId="{160607D7-B2C6-4B5F-A196-9F51F6433833}" sibTransId="{287941A9-A3E1-4D2C-9433-EAFB97F272B7}"/>
    <dgm:cxn modelId="{866CBB62-3C11-4704-BBDD-B4098D84244B}" type="presOf" srcId="{88B9066D-468F-4695-BE45-B1CA8D4A27C4}" destId="{3693ABA6-E37E-4B41-A93C-860987978E98}" srcOrd="0" destOrd="0" presId="urn:microsoft.com/office/officeart/2005/8/layout/radial4"/>
    <dgm:cxn modelId="{FAAAE249-EB1D-4DB5-AF6E-4DA29AB1A926}" type="presOf" srcId="{3315EB47-2D77-4815-831B-9FFEEDF4836F}" destId="{40CB5FE1-5FC6-4771-8A45-A82D6293BA35}" srcOrd="0" destOrd="0" presId="urn:microsoft.com/office/officeart/2005/8/layout/radial4"/>
    <dgm:cxn modelId="{BB2F1D4B-D827-4D6F-9893-21A9AD354136}" type="presOf" srcId="{495F8CA8-0C1A-4075-BA80-47BD9CB2E310}" destId="{4267272A-316D-491D-8522-62221223FF5E}" srcOrd="0" destOrd="0" presId="urn:microsoft.com/office/officeart/2005/8/layout/radial4"/>
    <dgm:cxn modelId="{5BB18051-A673-45BA-9242-1B27C1F056EC}" srcId="{495F8CA8-0C1A-4075-BA80-47BD9CB2E310}" destId="{3315EB47-2D77-4815-831B-9FFEEDF4836F}" srcOrd="8" destOrd="0" parTransId="{E8B41AE1-6A18-42AD-B68E-6710D34C2613}" sibTransId="{3CD552DC-E5D5-4330-9D7F-51170BA5009E}"/>
    <dgm:cxn modelId="{C81A7C53-63D2-4305-892A-C99C87A768B6}" type="presOf" srcId="{7B53E0C4-1449-443B-88D9-31E7A7BB81D5}" destId="{DEECAAD2-60A7-47AB-BB58-3EA66C001BC6}" srcOrd="0" destOrd="0" presId="urn:microsoft.com/office/officeart/2005/8/layout/radial4"/>
    <dgm:cxn modelId="{3A5EE57C-732F-420B-A8E1-628045F1CE19}" type="presOf" srcId="{E8B41AE1-6A18-42AD-B68E-6710D34C2613}" destId="{F29D44B8-C223-4A5E-AD70-304EE8F62056}" srcOrd="0" destOrd="0" presId="urn:microsoft.com/office/officeart/2005/8/layout/radial4"/>
    <dgm:cxn modelId="{76ECE181-C607-40EE-A35B-D29B09888361}" srcId="{495F8CA8-0C1A-4075-BA80-47BD9CB2E310}" destId="{88B9066D-468F-4695-BE45-B1CA8D4A27C4}" srcOrd="9" destOrd="0" parTransId="{795054E2-CFE5-4359-A9C5-ED740264085E}" sibTransId="{A5130B7E-3E3B-4509-AC0A-9638FA542354}"/>
    <dgm:cxn modelId="{75F02483-C1B9-4C6F-B6D8-76AE65BCF881}" srcId="{FB75707F-B8B3-4207-A494-4A682058F919}" destId="{495F8CA8-0C1A-4075-BA80-47BD9CB2E310}" srcOrd="0" destOrd="0" parTransId="{078327A7-9B37-4438-A2DB-621221CD1C3B}" sibTransId="{4234BCDA-9F35-4429-B621-34A2480C20BD}"/>
    <dgm:cxn modelId="{B597DC8E-F8EE-4506-BD0E-1CE529B6AA10}" type="presOf" srcId="{502EA687-55C9-4366-9360-A2828159D62E}" destId="{467A4536-1FC4-4458-A68F-85E764E62F9C}" srcOrd="0" destOrd="0" presId="urn:microsoft.com/office/officeart/2005/8/layout/radial4"/>
    <dgm:cxn modelId="{8C7A9D94-BDE5-440E-AE12-E059822DE87C}" type="presOf" srcId="{740F9D22-0755-4DB5-8CC9-26837BC5A5EC}" destId="{AD4EF077-DEF4-4775-AFFD-6430869B6F8C}" srcOrd="0" destOrd="0" presId="urn:microsoft.com/office/officeart/2005/8/layout/radial4"/>
    <dgm:cxn modelId="{B084A5A5-E2E4-4729-8718-24F4F3FB78DC}" type="presOf" srcId="{FB75707F-B8B3-4207-A494-4A682058F919}" destId="{4BB8CEF0-F10E-4689-B9A6-B17FA9179935}" srcOrd="0" destOrd="0" presId="urn:microsoft.com/office/officeart/2005/8/layout/radial4"/>
    <dgm:cxn modelId="{128B28A7-2473-4990-A2E4-9F58067DF9A3}" type="presOf" srcId="{6BAB810B-C255-475E-B14E-014A0E3782B2}" destId="{103EFE06-60DC-414F-9DA5-BC2CE762C528}" srcOrd="0" destOrd="0" presId="urn:microsoft.com/office/officeart/2005/8/layout/radial4"/>
    <dgm:cxn modelId="{4B5B27A8-D96D-4B14-80A1-95E7E3847653}" srcId="{495F8CA8-0C1A-4075-BA80-47BD9CB2E310}" destId="{06066EF5-416A-40A6-96AA-5D727D77E789}" srcOrd="6" destOrd="0" parTransId="{59ACF9F1-7DD3-4ADE-A122-AFFDEFC2E8B9}" sibTransId="{0A2E9ADC-4D8F-4A54-BFCC-D30D9BD0D0AC}"/>
    <dgm:cxn modelId="{F51307AB-B3A8-479A-9189-D14DE15CAAA6}" srcId="{495F8CA8-0C1A-4075-BA80-47BD9CB2E310}" destId="{A878BE7A-8179-4DEF-805C-B23BEE572FDD}" srcOrd="7" destOrd="0" parTransId="{B917B0DB-6DFD-4BB5-902F-F50767BD4F52}" sibTransId="{7F768F67-E967-4A84-AFF4-8728EC6A185D}"/>
    <dgm:cxn modelId="{9DA595B1-DD22-4809-A401-3EF2DA3D8644}" type="presOf" srcId="{A878BE7A-8179-4DEF-805C-B23BEE572FDD}" destId="{F432B205-1C2B-4FD1-A57E-DF463BD34288}" srcOrd="0" destOrd="0" presId="urn:microsoft.com/office/officeart/2005/8/layout/radial4"/>
    <dgm:cxn modelId="{C4DEF5B2-B8A2-42D2-80EE-2A10E60A0B3B}" type="presOf" srcId="{24FDCE73-CE5C-41A2-8521-50A776B888EE}" destId="{0639A689-9D03-46F5-8FF1-3866324EF855}" srcOrd="0" destOrd="0" presId="urn:microsoft.com/office/officeart/2005/8/layout/radial4"/>
    <dgm:cxn modelId="{BF2804B7-F030-43A1-B994-47BD6E969217}" type="presOf" srcId="{B917B0DB-6DFD-4BB5-902F-F50767BD4F52}" destId="{1F61382A-1BE0-4D85-A3FD-694E3572951F}" srcOrd="0" destOrd="0" presId="urn:microsoft.com/office/officeart/2005/8/layout/radial4"/>
    <dgm:cxn modelId="{9A6933B9-BB40-4AC8-A3F9-EF1871AAA94F}" type="presOf" srcId="{17724AE5-BF00-40F7-A003-995978EA2B6C}" destId="{D4788317-6EAC-44B0-8E11-1891CA67D5AE}" srcOrd="0" destOrd="0" presId="urn:microsoft.com/office/officeart/2005/8/layout/radial4"/>
    <dgm:cxn modelId="{64A4E7C2-7CDD-4889-8341-33F097107C89}" srcId="{495F8CA8-0C1A-4075-BA80-47BD9CB2E310}" destId="{FCC2E915-9276-4E69-9C04-4D23EBF52213}" srcOrd="3" destOrd="0" parTransId="{0DFFC741-D670-4C60-94A7-C59D1BCE7C64}" sibTransId="{3F30D155-160E-4BBA-B000-A081380C4F32}"/>
    <dgm:cxn modelId="{38F040CD-CAEE-4CE2-8C57-9A7B4C20B2EA}" type="presOf" srcId="{160607D7-B2C6-4B5F-A196-9F51F6433833}" destId="{1A218D69-3CE1-4D69-9385-EB408F4370AE}" srcOrd="0" destOrd="0" presId="urn:microsoft.com/office/officeart/2005/8/layout/radial4"/>
    <dgm:cxn modelId="{40FF00DA-CC50-48AF-8AE7-6EA449EAD839}" srcId="{495F8CA8-0C1A-4075-BA80-47BD9CB2E310}" destId="{187EE8EE-AA50-4BB3-8306-E87D43707890}" srcOrd="5" destOrd="0" parTransId="{740F9D22-0755-4DB5-8CC9-26837BC5A5EC}" sibTransId="{5255242D-82CE-4A61-9EB7-4A520D34A2A5}"/>
    <dgm:cxn modelId="{BC9473DA-BDC7-4262-A159-8D4FE74C256D}" type="presOf" srcId="{FCC2E915-9276-4E69-9C04-4D23EBF52213}" destId="{6A4E12FC-13BB-4AB9-B113-BE895C0ECD60}" srcOrd="0" destOrd="0" presId="urn:microsoft.com/office/officeart/2005/8/layout/radial4"/>
    <dgm:cxn modelId="{F968AEE2-14EA-46F4-BBEB-01157C0DCF34}" type="presOf" srcId="{795054E2-CFE5-4359-A9C5-ED740264085E}" destId="{B7A0799E-DEDE-40BA-93A7-423AE8FD8E03}" srcOrd="0" destOrd="0" presId="urn:microsoft.com/office/officeart/2005/8/layout/radial4"/>
    <dgm:cxn modelId="{E3F576E6-FA0A-4348-90B4-69A63EFF2412}" type="presOf" srcId="{3409F247-C455-46A5-89B6-939D2AAD6EFC}" destId="{2F26ECA4-16B5-4E95-938F-A5BCCD040EC5}" srcOrd="0" destOrd="0" presId="urn:microsoft.com/office/officeart/2005/8/layout/radial4"/>
    <dgm:cxn modelId="{6135A7E8-DD15-4274-ABC3-B4EDD06AEDCB}" srcId="{495F8CA8-0C1A-4075-BA80-47BD9CB2E310}" destId="{17724AE5-BF00-40F7-A003-995978EA2B6C}" srcOrd="0" destOrd="0" parTransId="{3409F247-C455-46A5-89B6-939D2AAD6EFC}" sibTransId="{535EBBF5-4F4B-47BB-8F38-8248CCAB2C95}"/>
    <dgm:cxn modelId="{B5E5F6EA-0014-43B9-9696-3E397B7BC008}" srcId="{495F8CA8-0C1A-4075-BA80-47BD9CB2E310}" destId="{502EA687-55C9-4366-9360-A2828159D62E}" srcOrd="2" destOrd="0" parTransId="{6BAB810B-C255-475E-B14E-014A0E3782B2}" sibTransId="{891A291A-5933-4929-8C14-56446A1DE0E1}"/>
    <dgm:cxn modelId="{38AE2EF9-BB59-4E0D-A02D-9C95695E8B5B}" type="presOf" srcId="{06066EF5-416A-40A6-96AA-5D727D77E789}" destId="{11267E70-4F13-49FD-BDB8-9F293B69E341}" srcOrd="0" destOrd="0" presId="urn:microsoft.com/office/officeart/2005/8/layout/radial4"/>
    <dgm:cxn modelId="{69B94D7E-7B45-4CBF-8811-B108743F41F6}" type="presParOf" srcId="{4BB8CEF0-F10E-4689-B9A6-B17FA9179935}" destId="{4267272A-316D-491D-8522-62221223FF5E}" srcOrd="0" destOrd="0" presId="urn:microsoft.com/office/officeart/2005/8/layout/radial4"/>
    <dgm:cxn modelId="{BA51C8CB-4BDB-47A2-BF3F-446C227A0E4B}" type="presParOf" srcId="{4BB8CEF0-F10E-4689-B9A6-B17FA9179935}" destId="{2F26ECA4-16B5-4E95-938F-A5BCCD040EC5}" srcOrd="1" destOrd="0" presId="urn:microsoft.com/office/officeart/2005/8/layout/radial4"/>
    <dgm:cxn modelId="{AA861109-3C45-467C-B916-9CD4179A9420}" type="presParOf" srcId="{4BB8CEF0-F10E-4689-B9A6-B17FA9179935}" destId="{D4788317-6EAC-44B0-8E11-1891CA67D5AE}" srcOrd="2" destOrd="0" presId="urn:microsoft.com/office/officeart/2005/8/layout/radial4"/>
    <dgm:cxn modelId="{18494549-1623-4975-80BD-C2E8AB2BF53E}" type="presParOf" srcId="{4BB8CEF0-F10E-4689-B9A6-B17FA9179935}" destId="{1A218D69-3CE1-4D69-9385-EB408F4370AE}" srcOrd="3" destOrd="0" presId="urn:microsoft.com/office/officeart/2005/8/layout/radial4"/>
    <dgm:cxn modelId="{26F658D4-F9CC-4849-8BE8-3C03FBB1F300}" type="presParOf" srcId="{4BB8CEF0-F10E-4689-B9A6-B17FA9179935}" destId="{DEECAAD2-60A7-47AB-BB58-3EA66C001BC6}" srcOrd="4" destOrd="0" presId="urn:microsoft.com/office/officeart/2005/8/layout/radial4"/>
    <dgm:cxn modelId="{9BC94BC1-30AF-40A8-8FFE-8BF2F369A233}" type="presParOf" srcId="{4BB8CEF0-F10E-4689-B9A6-B17FA9179935}" destId="{103EFE06-60DC-414F-9DA5-BC2CE762C528}" srcOrd="5" destOrd="0" presId="urn:microsoft.com/office/officeart/2005/8/layout/radial4"/>
    <dgm:cxn modelId="{C1D2C7E1-413A-47F0-BC0C-7BF678B7B819}" type="presParOf" srcId="{4BB8CEF0-F10E-4689-B9A6-B17FA9179935}" destId="{467A4536-1FC4-4458-A68F-85E764E62F9C}" srcOrd="6" destOrd="0" presId="urn:microsoft.com/office/officeart/2005/8/layout/radial4"/>
    <dgm:cxn modelId="{C64590B2-7CF3-4029-8E7B-36C944B2D28C}" type="presParOf" srcId="{4BB8CEF0-F10E-4689-B9A6-B17FA9179935}" destId="{CAA7E190-1C00-48B1-B55E-47F62687605C}" srcOrd="7" destOrd="0" presId="urn:microsoft.com/office/officeart/2005/8/layout/radial4"/>
    <dgm:cxn modelId="{FDD9BF18-B059-43DF-B995-5474E53ABC5E}" type="presParOf" srcId="{4BB8CEF0-F10E-4689-B9A6-B17FA9179935}" destId="{6A4E12FC-13BB-4AB9-B113-BE895C0ECD60}" srcOrd="8" destOrd="0" presId="urn:microsoft.com/office/officeart/2005/8/layout/radial4"/>
    <dgm:cxn modelId="{AFCD16DA-7FA9-4A5A-AB97-C2CD05005E49}" type="presParOf" srcId="{4BB8CEF0-F10E-4689-B9A6-B17FA9179935}" destId="{408B8927-9C30-4D5B-8DF8-ECF42E17F8DC}" srcOrd="9" destOrd="0" presId="urn:microsoft.com/office/officeart/2005/8/layout/radial4"/>
    <dgm:cxn modelId="{634BE3F7-35A2-4478-9015-61EAF1A61021}" type="presParOf" srcId="{4BB8CEF0-F10E-4689-B9A6-B17FA9179935}" destId="{0639A689-9D03-46F5-8FF1-3866324EF855}" srcOrd="10" destOrd="0" presId="urn:microsoft.com/office/officeart/2005/8/layout/radial4"/>
    <dgm:cxn modelId="{C90EB1E5-DFEE-4510-BF06-0751881F1628}" type="presParOf" srcId="{4BB8CEF0-F10E-4689-B9A6-B17FA9179935}" destId="{AD4EF077-DEF4-4775-AFFD-6430869B6F8C}" srcOrd="11" destOrd="0" presId="urn:microsoft.com/office/officeart/2005/8/layout/radial4"/>
    <dgm:cxn modelId="{1E53B9F2-352C-4D68-B1EC-B3B9BEF77089}" type="presParOf" srcId="{4BB8CEF0-F10E-4689-B9A6-B17FA9179935}" destId="{B402DF93-57AB-46FB-8E98-B19669F35E6E}" srcOrd="12" destOrd="0" presId="urn:microsoft.com/office/officeart/2005/8/layout/radial4"/>
    <dgm:cxn modelId="{0F4EC414-3A15-47E7-825C-BE4B3BB3FCF1}" type="presParOf" srcId="{4BB8CEF0-F10E-4689-B9A6-B17FA9179935}" destId="{663B2164-6056-49D0-9194-A0F9E6F10BE4}" srcOrd="13" destOrd="0" presId="urn:microsoft.com/office/officeart/2005/8/layout/radial4"/>
    <dgm:cxn modelId="{16C4D986-9A2A-4DA3-B6E9-650D3B8BF0F0}" type="presParOf" srcId="{4BB8CEF0-F10E-4689-B9A6-B17FA9179935}" destId="{11267E70-4F13-49FD-BDB8-9F293B69E341}" srcOrd="14" destOrd="0" presId="urn:microsoft.com/office/officeart/2005/8/layout/radial4"/>
    <dgm:cxn modelId="{74B07FF6-3D07-4409-889F-A5AAB25668CA}" type="presParOf" srcId="{4BB8CEF0-F10E-4689-B9A6-B17FA9179935}" destId="{1F61382A-1BE0-4D85-A3FD-694E3572951F}" srcOrd="15" destOrd="0" presId="urn:microsoft.com/office/officeart/2005/8/layout/radial4"/>
    <dgm:cxn modelId="{E9D194AD-7392-4359-9600-7AD851EAB2AE}" type="presParOf" srcId="{4BB8CEF0-F10E-4689-B9A6-B17FA9179935}" destId="{F432B205-1C2B-4FD1-A57E-DF463BD34288}" srcOrd="16" destOrd="0" presId="urn:microsoft.com/office/officeart/2005/8/layout/radial4"/>
    <dgm:cxn modelId="{FB402DD6-8163-4C27-AD5B-6157A9897901}" type="presParOf" srcId="{4BB8CEF0-F10E-4689-B9A6-B17FA9179935}" destId="{F29D44B8-C223-4A5E-AD70-304EE8F62056}" srcOrd="17" destOrd="0" presId="urn:microsoft.com/office/officeart/2005/8/layout/radial4"/>
    <dgm:cxn modelId="{DF6ED5C9-B756-4FBD-8D7D-A97FAB835B03}" type="presParOf" srcId="{4BB8CEF0-F10E-4689-B9A6-B17FA9179935}" destId="{40CB5FE1-5FC6-4771-8A45-A82D6293BA35}" srcOrd="18" destOrd="0" presId="urn:microsoft.com/office/officeart/2005/8/layout/radial4"/>
    <dgm:cxn modelId="{470347AF-AB72-4556-A3AE-C91705E181BB}" type="presParOf" srcId="{4BB8CEF0-F10E-4689-B9A6-B17FA9179935}" destId="{B7A0799E-DEDE-40BA-93A7-423AE8FD8E03}" srcOrd="19" destOrd="0" presId="urn:microsoft.com/office/officeart/2005/8/layout/radial4"/>
    <dgm:cxn modelId="{58D806BF-7455-4135-A399-7386D84CCFFD}" type="presParOf" srcId="{4BB8CEF0-F10E-4689-B9A6-B17FA9179935}" destId="{3693ABA6-E37E-4B41-A93C-860987978E98}" srcOrd="20"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EDF30E57-ACD9-4C2E-B8D0-32A890FDC40B}" type="doc">
      <dgm:prSet loTypeId="urn:microsoft.com/office/officeart/2005/8/layout/vList5" loCatId="list" qsTypeId="urn:microsoft.com/office/officeart/2005/8/quickstyle/simple2" qsCatId="simple" csTypeId="urn:microsoft.com/office/officeart/2005/8/colors/accent1_2" csCatId="accent1" phldr="1"/>
      <dgm:spPr/>
      <dgm:t>
        <a:bodyPr/>
        <a:lstStyle/>
        <a:p>
          <a:endParaRPr lang="en-US"/>
        </a:p>
      </dgm:t>
    </dgm:pt>
    <dgm:pt modelId="{75F3A77A-395C-4296-A5F0-5616A055C6DF}">
      <dgm:prSet/>
      <dgm:spPr/>
      <dgm:t>
        <a:bodyPr/>
        <a:lstStyle/>
        <a:p>
          <a:r>
            <a:rPr lang="en-GB" b="1"/>
            <a:t>Option 1: Sequential Offering</a:t>
          </a:r>
          <a:endParaRPr lang="en-US"/>
        </a:p>
      </dgm:t>
    </dgm:pt>
    <dgm:pt modelId="{159C7104-9C5F-4F72-B0EA-DA0C4AB644D5}" type="parTrans" cxnId="{6CB26401-5473-46F9-990A-921AC206AD81}">
      <dgm:prSet/>
      <dgm:spPr/>
      <dgm:t>
        <a:bodyPr/>
        <a:lstStyle/>
        <a:p>
          <a:endParaRPr lang="en-US"/>
        </a:p>
      </dgm:t>
    </dgm:pt>
    <dgm:pt modelId="{D485ED6B-DF43-423D-9C78-4FB74246B043}" type="sibTrans" cxnId="{6CB26401-5473-46F9-990A-921AC206AD81}">
      <dgm:prSet/>
      <dgm:spPr/>
      <dgm:t>
        <a:bodyPr/>
        <a:lstStyle/>
        <a:p>
          <a:endParaRPr lang="en-US"/>
        </a:p>
      </dgm:t>
    </dgm:pt>
    <dgm:pt modelId="{F54F2AA1-F798-4053-AD7A-24A7797B2199}">
      <dgm:prSet custT="1"/>
      <dgm:spPr/>
      <dgm:t>
        <a:bodyPr/>
        <a:lstStyle/>
        <a:p>
          <a:r>
            <a:rPr lang="en-GB" sz="1600"/>
            <a:t>Pros: Maintains individual focus on each recipient centre, minimising overlap.</a:t>
          </a:r>
          <a:endParaRPr lang="en-US" sz="1600"/>
        </a:p>
      </dgm:t>
    </dgm:pt>
    <dgm:pt modelId="{9C0A8517-4B9E-4CE2-83EE-5CD883406C9F}" type="parTrans" cxnId="{695F37A2-A2FF-4FE1-A6EC-3859A63D9B79}">
      <dgm:prSet/>
      <dgm:spPr/>
      <dgm:t>
        <a:bodyPr/>
        <a:lstStyle/>
        <a:p>
          <a:endParaRPr lang="en-US"/>
        </a:p>
      </dgm:t>
    </dgm:pt>
    <dgm:pt modelId="{EB01A1C5-AEEC-421D-A738-440A1411B880}" type="sibTrans" cxnId="{695F37A2-A2FF-4FE1-A6EC-3859A63D9B79}">
      <dgm:prSet/>
      <dgm:spPr/>
      <dgm:t>
        <a:bodyPr/>
        <a:lstStyle/>
        <a:p>
          <a:endParaRPr lang="en-US"/>
        </a:p>
      </dgm:t>
    </dgm:pt>
    <dgm:pt modelId="{952FB46B-23F0-4C89-842F-64B0D052330D}">
      <dgm:prSet custT="1"/>
      <dgm:spPr/>
      <dgm:t>
        <a:bodyPr/>
        <a:lstStyle/>
        <a:p>
          <a:r>
            <a:rPr lang="en-GB" sz="1600"/>
            <a:t>Cons: Lengthy process often leading to delays in organ acceptance, impacting retrieval timelines.</a:t>
          </a:r>
          <a:endParaRPr lang="en-US" sz="1600"/>
        </a:p>
      </dgm:t>
    </dgm:pt>
    <dgm:pt modelId="{7CE390C9-8CDA-469F-89CC-9F7280CDC628}" type="parTrans" cxnId="{446BA7B4-C196-4EC0-857D-F35BE8B45D93}">
      <dgm:prSet/>
      <dgm:spPr/>
      <dgm:t>
        <a:bodyPr/>
        <a:lstStyle/>
        <a:p>
          <a:endParaRPr lang="en-US"/>
        </a:p>
      </dgm:t>
    </dgm:pt>
    <dgm:pt modelId="{FD419C1A-6B89-4C2D-A807-378C2EBD2EB1}" type="sibTrans" cxnId="{446BA7B4-C196-4EC0-857D-F35BE8B45D93}">
      <dgm:prSet/>
      <dgm:spPr/>
      <dgm:t>
        <a:bodyPr/>
        <a:lstStyle/>
        <a:p>
          <a:endParaRPr lang="en-US"/>
        </a:p>
      </dgm:t>
    </dgm:pt>
    <dgm:pt modelId="{E84CE4B7-239B-4ADA-968D-8995D7519E81}">
      <dgm:prSet/>
      <dgm:spPr/>
      <dgm:t>
        <a:bodyPr/>
        <a:lstStyle/>
        <a:p>
          <a:r>
            <a:rPr lang="en-GB" b="1"/>
            <a:t>Option 2: Simultaneous Offering of all organs (considered and discounted)</a:t>
          </a:r>
          <a:endParaRPr lang="en-US"/>
        </a:p>
      </dgm:t>
    </dgm:pt>
    <dgm:pt modelId="{BA78BD87-56A2-42F1-A142-4CDBC807263C}" type="parTrans" cxnId="{EDFBE982-B7EB-4E10-8FC1-D205340D0D1A}">
      <dgm:prSet/>
      <dgm:spPr/>
      <dgm:t>
        <a:bodyPr/>
        <a:lstStyle/>
        <a:p>
          <a:endParaRPr lang="en-US"/>
        </a:p>
      </dgm:t>
    </dgm:pt>
    <dgm:pt modelId="{02DD7FEA-BE35-4148-859A-A54FB4951109}" type="sibTrans" cxnId="{EDFBE982-B7EB-4E10-8FC1-D205340D0D1A}">
      <dgm:prSet/>
      <dgm:spPr/>
      <dgm:t>
        <a:bodyPr/>
        <a:lstStyle/>
        <a:p>
          <a:endParaRPr lang="en-US"/>
        </a:p>
      </dgm:t>
    </dgm:pt>
    <dgm:pt modelId="{9E490D6F-9660-47BB-BEB3-A639A0515129}">
      <dgm:prSet custT="1"/>
      <dgm:spPr/>
      <dgm:t>
        <a:bodyPr/>
        <a:lstStyle/>
        <a:p>
          <a:r>
            <a:rPr lang="en-GB" sz="1600"/>
            <a:t>Pros: Reduces offering times, enabling quicker decision-making and supporting timely retrieval.</a:t>
          </a:r>
          <a:endParaRPr lang="en-US" sz="1600"/>
        </a:p>
      </dgm:t>
    </dgm:pt>
    <dgm:pt modelId="{A8796426-6B9D-44E1-94FB-AF49ADDB3D10}" type="parTrans" cxnId="{C0A2506B-1794-49B3-9241-7571B5EF23C0}">
      <dgm:prSet/>
      <dgm:spPr/>
      <dgm:t>
        <a:bodyPr/>
        <a:lstStyle/>
        <a:p>
          <a:endParaRPr lang="en-US"/>
        </a:p>
      </dgm:t>
    </dgm:pt>
    <dgm:pt modelId="{BB618137-3A1E-47E6-AA8E-68964282590F}" type="sibTrans" cxnId="{C0A2506B-1794-49B3-9241-7571B5EF23C0}">
      <dgm:prSet/>
      <dgm:spPr/>
      <dgm:t>
        <a:bodyPr/>
        <a:lstStyle/>
        <a:p>
          <a:endParaRPr lang="en-US"/>
        </a:p>
      </dgm:t>
    </dgm:pt>
    <dgm:pt modelId="{F420BAEF-188D-4E98-9D77-5EE11F56397E}">
      <dgm:prSet custT="1"/>
      <dgm:spPr/>
      <dgm:t>
        <a:bodyPr/>
        <a:lstStyle/>
        <a:p>
          <a:r>
            <a:rPr lang="en-GB" sz="1600"/>
            <a:t>Cons: unmanageable levels of hub support required if all organ types are offered simultaneously; needs immediate IT support to implement.</a:t>
          </a:r>
          <a:endParaRPr lang="en-US" sz="1600"/>
        </a:p>
      </dgm:t>
    </dgm:pt>
    <dgm:pt modelId="{A4B65DCB-8EB4-4A4F-ABA9-0D4C58A26BA0}" type="parTrans" cxnId="{FF4D0076-921B-4195-9EA8-F0EC51FDB300}">
      <dgm:prSet/>
      <dgm:spPr/>
      <dgm:t>
        <a:bodyPr/>
        <a:lstStyle/>
        <a:p>
          <a:endParaRPr lang="en-US"/>
        </a:p>
      </dgm:t>
    </dgm:pt>
    <dgm:pt modelId="{83A63BD7-7FC7-429D-82C4-F8D5A7C714B9}" type="sibTrans" cxnId="{FF4D0076-921B-4195-9EA8-F0EC51FDB300}">
      <dgm:prSet/>
      <dgm:spPr/>
      <dgm:t>
        <a:bodyPr/>
        <a:lstStyle/>
        <a:p>
          <a:endParaRPr lang="en-US"/>
        </a:p>
      </dgm:t>
    </dgm:pt>
    <dgm:pt modelId="{AF2AA3EE-4BB0-46D5-89B0-AD2F5F5000FF}">
      <dgm:prSet/>
      <dgm:spPr/>
      <dgm:t>
        <a:bodyPr/>
        <a:lstStyle/>
        <a:p>
          <a:r>
            <a:rPr lang="en-GB" b="1"/>
            <a:t>Option 3: Simultaneous Offering by organ type with capability for accelerated pathway. (Selected Option)</a:t>
          </a:r>
          <a:endParaRPr lang="en-US"/>
        </a:p>
      </dgm:t>
    </dgm:pt>
    <dgm:pt modelId="{355EAB5C-959B-4C35-8CA1-F770FA008F1D}" type="parTrans" cxnId="{57861762-C7DA-4AC5-9112-55168F37DBAE}">
      <dgm:prSet/>
      <dgm:spPr/>
      <dgm:t>
        <a:bodyPr/>
        <a:lstStyle/>
        <a:p>
          <a:endParaRPr lang="en-US"/>
        </a:p>
      </dgm:t>
    </dgm:pt>
    <dgm:pt modelId="{73770133-1049-4AEE-AA1F-C3F933164B45}" type="sibTrans" cxnId="{57861762-C7DA-4AC5-9112-55168F37DBAE}">
      <dgm:prSet/>
      <dgm:spPr/>
      <dgm:t>
        <a:bodyPr/>
        <a:lstStyle/>
        <a:p>
          <a:endParaRPr lang="en-US"/>
        </a:p>
      </dgm:t>
    </dgm:pt>
    <dgm:pt modelId="{385A318E-97C6-43DE-B8F2-2B678E2348DC}">
      <dgm:prSet custT="1"/>
      <dgm:spPr/>
      <dgm:t>
        <a:bodyPr/>
        <a:lstStyle/>
        <a:p>
          <a:r>
            <a:rPr lang="en-GB" sz="1600"/>
            <a:t>Pros: Reduces offering times compared to sequential offering, enabling quicker decision-making and supporting timely retrieval.</a:t>
          </a:r>
          <a:endParaRPr lang="en-US" sz="1600"/>
        </a:p>
      </dgm:t>
    </dgm:pt>
    <dgm:pt modelId="{7B8224A2-B1D9-4E5F-8EC9-509E3D924F0B}" type="parTrans" cxnId="{D6B38C06-D0FF-4FFA-8B20-7B97094C716F}">
      <dgm:prSet/>
      <dgm:spPr/>
      <dgm:t>
        <a:bodyPr/>
        <a:lstStyle/>
        <a:p>
          <a:endParaRPr lang="en-US"/>
        </a:p>
      </dgm:t>
    </dgm:pt>
    <dgm:pt modelId="{930D795C-975C-46C6-B8EF-B02A02173498}" type="sibTrans" cxnId="{D6B38C06-D0FF-4FFA-8B20-7B97094C716F}">
      <dgm:prSet/>
      <dgm:spPr/>
      <dgm:t>
        <a:bodyPr/>
        <a:lstStyle/>
        <a:p>
          <a:endParaRPr lang="en-US"/>
        </a:p>
      </dgm:t>
    </dgm:pt>
    <dgm:pt modelId="{BBCD499B-7FDB-4799-BD88-91156B5BDC95}">
      <dgm:prSet custT="1"/>
      <dgm:spPr/>
      <dgm:t>
        <a:bodyPr/>
        <a:lstStyle/>
        <a:p>
          <a:r>
            <a:rPr lang="en-GB" sz="1600"/>
            <a:t>Enables accelerated pathway</a:t>
          </a:r>
          <a:endParaRPr lang="en-US" sz="1600"/>
        </a:p>
      </dgm:t>
    </dgm:pt>
    <dgm:pt modelId="{8AB2572E-BFC9-4F20-A8B9-3837D8AA17D0}" type="parTrans" cxnId="{AFBB702B-D235-430A-A11A-CE79588C8B4E}">
      <dgm:prSet/>
      <dgm:spPr/>
      <dgm:t>
        <a:bodyPr/>
        <a:lstStyle/>
        <a:p>
          <a:endParaRPr lang="en-US"/>
        </a:p>
      </dgm:t>
    </dgm:pt>
    <dgm:pt modelId="{6B06240E-C7DE-4554-BC6A-3562BDED6860}" type="sibTrans" cxnId="{AFBB702B-D235-430A-A11A-CE79588C8B4E}">
      <dgm:prSet/>
      <dgm:spPr/>
      <dgm:t>
        <a:bodyPr/>
        <a:lstStyle/>
        <a:p>
          <a:endParaRPr lang="en-US"/>
        </a:p>
      </dgm:t>
    </dgm:pt>
    <dgm:pt modelId="{4D8BEF03-C89B-4F85-9847-9FE9BDE61586}">
      <dgm:prSet custT="1"/>
      <dgm:spPr/>
      <dgm:t>
        <a:bodyPr/>
        <a:lstStyle/>
        <a:p>
          <a:r>
            <a:rPr lang="en-GB" sz="1600"/>
            <a:t>Cons: Potential increased administrative workload for the Hub, but less so than option 2</a:t>
          </a:r>
          <a:endParaRPr lang="en-US" sz="1600"/>
        </a:p>
      </dgm:t>
    </dgm:pt>
    <dgm:pt modelId="{06400527-6284-4F42-B1F2-A3F60C6D291B}" type="parTrans" cxnId="{3F6AACA4-99F4-439B-B353-90B99497A2E4}">
      <dgm:prSet/>
      <dgm:spPr/>
      <dgm:t>
        <a:bodyPr/>
        <a:lstStyle/>
        <a:p>
          <a:endParaRPr lang="en-US"/>
        </a:p>
      </dgm:t>
    </dgm:pt>
    <dgm:pt modelId="{65E6D68F-D639-48C9-848B-ACA8DCBD2671}" type="sibTrans" cxnId="{3F6AACA4-99F4-439B-B353-90B99497A2E4}">
      <dgm:prSet/>
      <dgm:spPr/>
      <dgm:t>
        <a:bodyPr/>
        <a:lstStyle/>
        <a:p>
          <a:endParaRPr lang="en-US"/>
        </a:p>
      </dgm:t>
    </dgm:pt>
    <dgm:pt modelId="{3EF0B2F6-3606-4635-BF40-7FC816CB47C7}" type="pres">
      <dgm:prSet presAssocID="{EDF30E57-ACD9-4C2E-B8D0-32A890FDC40B}" presName="Name0" presStyleCnt="0">
        <dgm:presLayoutVars>
          <dgm:dir/>
          <dgm:animLvl val="lvl"/>
          <dgm:resizeHandles val="exact"/>
        </dgm:presLayoutVars>
      </dgm:prSet>
      <dgm:spPr/>
    </dgm:pt>
    <dgm:pt modelId="{28AECFDA-7148-4269-BB2F-ED39EAF611EB}" type="pres">
      <dgm:prSet presAssocID="{75F3A77A-395C-4296-A5F0-5616A055C6DF}" presName="linNode" presStyleCnt="0"/>
      <dgm:spPr/>
    </dgm:pt>
    <dgm:pt modelId="{C1F54F14-A241-44A1-A68B-53C9B2168A48}" type="pres">
      <dgm:prSet presAssocID="{75F3A77A-395C-4296-A5F0-5616A055C6DF}" presName="parentText" presStyleLbl="node1" presStyleIdx="0" presStyleCnt="3">
        <dgm:presLayoutVars>
          <dgm:chMax val="1"/>
          <dgm:bulletEnabled val="1"/>
        </dgm:presLayoutVars>
      </dgm:prSet>
      <dgm:spPr/>
    </dgm:pt>
    <dgm:pt modelId="{EA247F65-76BC-499A-B080-2EDA5DF3303A}" type="pres">
      <dgm:prSet presAssocID="{75F3A77A-395C-4296-A5F0-5616A055C6DF}" presName="descendantText" presStyleLbl="alignAccFollowNode1" presStyleIdx="0" presStyleCnt="3">
        <dgm:presLayoutVars>
          <dgm:bulletEnabled val="1"/>
        </dgm:presLayoutVars>
      </dgm:prSet>
      <dgm:spPr/>
    </dgm:pt>
    <dgm:pt modelId="{FBDCB14E-314B-49E9-87BE-D4DDAB8EB090}" type="pres">
      <dgm:prSet presAssocID="{D485ED6B-DF43-423D-9C78-4FB74246B043}" presName="sp" presStyleCnt="0"/>
      <dgm:spPr/>
    </dgm:pt>
    <dgm:pt modelId="{4810C3A5-58B7-4F9B-A09B-76D83462977D}" type="pres">
      <dgm:prSet presAssocID="{E84CE4B7-239B-4ADA-968D-8995D7519E81}" presName="linNode" presStyleCnt="0"/>
      <dgm:spPr/>
    </dgm:pt>
    <dgm:pt modelId="{6E014F6C-9C11-425E-9D2A-0400F9E026AB}" type="pres">
      <dgm:prSet presAssocID="{E84CE4B7-239B-4ADA-968D-8995D7519E81}" presName="parentText" presStyleLbl="node1" presStyleIdx="1" presStyleCnt="3">
        <dgm:presLayoutVars>
          <dgm:chMax val="1"/>
          <dgm:bulletEnabled val="1"/>
        </dgm:presLayoutVars>
      </dgm:prSet>
      <dgm:spPr/>
    </dgm:pt>
    <dgm:pt modelId="{A321933A-3E19-4571-B8D3-152A7A32CBF5}" type="pres">
      <dgm:prSet presAssocID="{E84CE4B7-239B-4ADA-968D-8995D7519E81}" presName="descendantText" presStyleLbl="alignAccFollowNode1" presStyleIdx="1" presStyleCnt="3">
        <dgm:presLayoutVars>
          <dgm:bulletEnabled val="1"/>
        </dgm:presLayoutVars>
      </dgm:prSet>
      <dgm:spPr/>
    </dgm:pt>
    <dgm:pt modelId="{950F5929-3730-436C-BBB5-C8FC46B194EB}" type="pres">
      <dgm:prSet presAssocID="{02DD7FEA-BE35-4148-859A-A54FB4951109}" presName="sp" presStyleCnt="0"/>
      <dgm:spPr/>
    </dgm:pt>
    <dgm:pt modelId="{555A51A6-DE5F-43B1-8EC7-36A249D851F6}" type="pres">
      <dgm:prSet presAssocID="{AF2AA3EE-4BB0-46D5-89B0-AD2F5F5000FF}" presName="linNode" presStyleCnt="0"/>
      <dgm:spPr/>
    </dgm:pt>
    <dgm:pt modelId="{F6371D6E-D989-433C-B829-D72E4AC946D7}" type="pres">
      <dgm:prSet presAssocID="{AF2AA3EE-4BB0-46D5-89B0-AD2F5F5000FF}" presName="parentText" presStyleLbl="node1" presStyleIdx="2" presStyleCnt="3">
        <dgm:presLayoutVars>
          <dgm:chMax val="1"/>
          <dgm:bulletEnabled val="1"/>
        </dgm:presLayoutVars>
      </dgm:prSet>
      <dgm:spPr/>
    </dgm:pt>
    <dgm:pt modelId="{D09E3281-4C48-4635-9FA0-6F45CCEDD092}" type="pres">
      <dgm:prSet presAssocID="{AF2AA3EE-4BB0-46D5-89B0-AD2F5F5000FF}" presName="descendantText" presStyleLbl="alignAccFollowNode1" presStyleIdx="2" presStyleCnt="3">
        <dgm:presLayoutVars>
          <dgm:bulletEnabled val="1"/>
        </dgm:presLayoutVars>
      </dgm:prSet>
      <dgm:spPr/>
    </dgm:pt>
  </dgm:ptLst>
  <dgm:cxnLst>
    <dgm:cxn modelId="{6CB26401-5473-46F9-990A-921AC206AD81}" srcId="{EDF30E57-ACD9-4C2E-B8D0-32A890FDC40B}" destId="{75F3A77A-395C-4296-A5F0-5616A055C6DF}" srcOrd="0" destOrd="0" parTransId="{159C7104-9C5F-4F72-B0EA-DA0C4AB644D5}" sibTransId="{D485ED6B-DF43-423D-9C78-4FB74246B043}"/>
    <dgm:cxn modelId="{D6B38C06-D0FF-4FFA-8B20-7B97094C716F}" srcId="{AF2AA3EE-4BB0-46D5-89B0-AD2F5F5000FF}" destId="{385A318E-97C6-43DE-B8F2-2B678E2348DC}" srcOrd="0" destOrd="0" parTransId="{7B8224A2-B1D9-4E5F-8EC9-509E3D924F0B}" sibTransId="{930D795C-975C-46C6-B8EF-B02A02173498}"/>
    <dgm:cxn modelId="{4C5D1D12-593C-4F5D-89D3-901C2C23E423}" type="presOf" srcId="{F54F2AA1-F798-4053-AD7A-24A7797B2199}" destId="{EA247F65-76BC-499A-B080-2EDA5DF3303A}" srcOrd="0" destOrd="0" presId="urn:microsoft.com/office/officeart/2005/8/layout/vList5"/>
    <dgm:cxn modelId="{AFBB702B-D235-430A-A11A-CE79588C8B4E}" srcId="{AF2AA3EE-4BB0-46D5-89B0-AD2F5F5000FF}" destId="{BBCD499B-7FDB-4799-BD88-91156B5BDC95}" srcOrd="1" destOrd="0" parTransId="{8AB2572E-BFC9-4F20-A8B9-3837D8AA17D0}" sibTransId="{6B06240E-C7DE-4554-BC6A-3562BDED6860}"/>
    <dgm:cxn modelId="{2C55D037-DB50-4EC3-9D46-BB17A11C9D9D}" type="presOf" srcId="{BBCD499B-7FDB-4799-BD88-91156B5BDC95}" destId="{D09E3281-4C48-4635-9FA0-6F45CCEDD092}" srcOrd="0" destOrd="1" presId="urn:microsoft.com/office/officeart/2005/8/layout/vList5"/>
    <dgm:cxn modelId="{57861762-C7DA-4AC5-9112-55168F37DBAE}" srcId="{EDF30E57-ACD9-4C2E-B8D0-32A890FDC40B}" destId="{AF2AA3EE-4BB0-46D5-89B0-AD2F5F5000FF}" srcOrd="2" destOrd="0" parTransId="{355EAB5C-959B-4C35-8CA1-F770FA008F1D}" sibTransId="{73770133-1049-4AEE-AA1F-C3F933164B45}"/>
    <dgm:cxn modelId="{50007062-96F6-44EA-B24E-8863B66F9929}" type="presOf" srcId="{AF2AA3EE-4BB0-46D5-89B0-AD2F5F5000FF}" destId="{F6371D6E-D989-433C-B829-D72E4AC946D7}" srcOrd="0" destOrd="0" presId="urn:microsoft.com/office/officeart/2005/8/layout/vList5"/>
    <dgm:cxn modelId="{C0A2506B-1794-49B3-9241-7571B5EF23C0}" srcId="{E84CE4B7-239B-4ADA-968D-8995D7519E81}" destId="{9E490D6F-9660-47BB-BEB3-A639A0515129}" srcOrd="0" destOrd="0" parTransId="{A8796426-6B9D-44E1-94FB-AF49ADDB3D10}" sibTransId="{BB618137-3A1E-47E6-AA8E-68964282590F}"/>
    <dgm:cxn modelId="{A9A4886F-C05F-4E2E-B8EA-41B77FCCF239}" type="presOf" srcId="{75F3A77A-395C-4296-A5F0-5616A055C6DF}" destId="{C1F54F14-A241-44A1-A68B-53C9B2168A48}" srcOrd="0" destOrd="0" presId="urn:microsoft.com/office/officeart/2005/8/layout/vList5"/>
    <dgm:cxn modelId="{FF4D0076-921B-4195-9EA8-F0EC51FDB300}" srcId="{E84CE4B7-239B-4ADA-968D-8995D7519E81}" destId="{F420BAEF-188D-4E98-9D77-5EE11F56397E}" srcOrd="1" destOrd="0" parTransId="{A4B65DCB-8EB4-4A4F-ABA9-0D4C58A26BA0}" sibTransId="{83A63BD7-7FC7-429D-82C4-F8D5A7C714B9}"/>
    <dgm:cxn modelId="{A7FD8B7E-44B3-4313-8553-809E6AD09B5F}" type="presOf" srcId="{E84CE4B7-239B-4ADA-968D-8995D7519E81}" destId="{6E014F6C-9C11-425E-9D2A-0400F9E026AB}" srcOrd="0" destOrd="0" presId="urn:microsoft.com/office/officeart/2005/8/layout/vList5"/>
    <dgm:cxn modelId="{EDFBE982-B7EB-4E10-8FC1-D205340D0D1A}" srcId="{EDF30E57-ACD9-4C2E-B8D0-32A890FDC40B}" destId="{E84CE4B7-239B-4ADA-968D-8995D7519E81}" srcOrd="1" destOrd="0" parTransId="{BA78BD87-56A2-42F1-A142-4CDBC807263C}" sibTransId="{02DD7FEA-BE35-4148-859A-A54FB4951109}"/>
    <dgm:cxn modelId="{3B27F885-86D4-487B-A633-9F4E88489A39}" type="presOf" srcId="{F420BAEF-188D-4E98-9D77-5EE11F56397E}" destId="{A321933A-3E19-4571-B8D3-152A7A32CBF5}" srcOrd="0" destOrd="1" presId="urn:microsoft.com/office/officeart/2005/8/layout/vList5"/>
    <dgm:cxn modelId="{695F37A2-A2FF-4FE1-A6EC-3859A63D9B79}" srcId="{75F3A77A-395C-4296-A5F0-5616A055C6DF}" destId="{F54F2AA1-F798-4053-AD7A-24A7797B2199}" srcOrd="0" destOrd="0" parTransId="{9C0A8517-4B9E-4CE2-83EE-5CD883406C9F}" sibTransId="{EB01A1C5-AEEC-421D-A738-440A1411B880}"/>
    <dgm:cxn modelId="{3F6AACA4-99F4-439B-B353-90B99497A2E4}" srcId="{AF2AA3EE-4BB0-46D5-89B0-AD2F5F5000FF}" destId="{4D8BEF03-C89B-4F85-9847-9FE9BDE61586}" srcOrd="2" destOrd="0" parTransId="{06400527-6284-4F42-B1F2-A3F60C6D291B}" sibTransId="{65E6D68F-D639-48C9-848B-ACA8DCBD2671}"/>
    <dgm:cxn modelId="{930140B1-09F2-450C-A84E-95D2A8A4D748}" type="presOf" srcId="{952FB46B-23F0-4C89-842F-64B0D052330D}" destId="{EA247F65-76BC-499A-B080-2EDA5DF3303A}" srcOrd="0" destOrd="1" presId="urn:microsoft.com/office/officeart/2005/8/layout/vList5"/>
    <dgm:cxn modelId="{27197FB1-8B26-40A6-A12D-33C5CB1C43F6}" type="presOf" srcId="{4D8BEF03-C89B-4F85-9847-9FE9BDE61586}" destId="{D09E3281-4C48-4635-9FA0-6F45CCEDD092}" srcOrd="0" destOrd="2" presId="urn:microsoft.com/office/officeart/2005/8/layout/vList5"/>
    <dgm:cxn modelId="{446BA7B4-C196-4EC0-857D-F35BE8B45D93}" srcId="{75F3A77A-395C-4296-A5F0-5616A055C6DF}" destId="{952FB46B-23F0-4C89-842F-64B0D052330D}" srcOrd="1" destOrd="0" parTransId="{7CE390C9-8CDA-469F-89CC-9F7280CDC628}" sibTransId="{FD419C1A-6B89-4C2D-A807-378C2EBD2EB1}"/>
    <dgm:cxn modelId="{1F5F25C1-9072-474C-B994-F411CA3F443A}" type="presOf" srcId="{9E490D6F-9660-47BB-BEB3-A639A0515129}" destId="{A321933A-3E19-4571-B8D3-152A7A32CBF5}" srcOrd="0" destOrd="0" presId="urn:microsoft.com/office/officeart/2005/8/layout/vList5"/>
    <dgm:cxn modelId="{7FED4DC5-6FA4-4E14-9B62-D2ABDC326A00}" type="presOf" srcId="{EDF30E57-ACD9-4C2E-B8D0-32A890FDC40B}" destId="{3EF0B2F6-3606-4635-BF40-7FC816CB47C7}" srcOrd="0" destOrd="0" presId="urn:microsoft.com/office/officeart/2005/8/layout/vList5"/>
    <dgm:cxn modelId="{959C8DC9-4780-4839-91F2-6DAA82CDEBBC}" type="presOf" srcId="{385A318E-97C6-43DE-B8F2-2B678E2348DC}" destId="{D09E3281-4C48-4635-9FA0-6F45CCEDD092}" srcOrd="0" destOrd="0" presId="urn:microsoft.com/office/officeart/2005/8/layout/vList5"/>
    <dgm:cxn modelId="{BD9F8B55-3F3C-4710-8EA0-7D54CFD420D2}" type="presParOf" srcId="{3EF0B2F6-3606-4635-BF40-7FC816CB47C7}" destId="{28AECFDA-7148-4269-BB2F-ED39EAF611EB}" srcOrd="0" destOrd="0" presId="urn:microsoft.com/office/officeart/2005/8/layout/vList5"/>
    <dgm:cxn modelId="{32334AB4-A8D4-4423-BD75-56E6A1C12051}" type="presParOf" srcId="{28AECFDA-7148-4269-BB2F-ED39EAF611EB}" destId="{C1F54F14-A241-44A1-A68B-53C9B2168A48}" srcOrd="0" destOrd="0" presId="urn:microsoft.com/office/officeart/2005/8/layout/vList5"/>
    <dgm:cxn modelId="{388022BC-F5CB-45E6-9B32-0A17D2B4FDC9}" type="presParOf" srcId="{28AECFDA-7148-4269-BB2F-ED39EAF611EB}" destId="{EA247F65-76BC-499A-B080-2EDA5DF3303A}" srcOrd="1" destOrd="0" presId="urn:microsoft.com/office/officeart/2005/8/layout/vList5"/>
    <dgm:cxn modelId="{997E5833-BD76-4280-8E86-A447D82C23AF}" type="presParOf" srcId="{3EF0B2F6-3606-4635-BF40-7FC816CB47C7}" destId="{FBDCB14E-314B-49E9-87BE-D4DDAB8EB090}" srcOrd="1" destOrd="0" presId="urn:microsoft.com/office/officeart/2005/8/layout/vList5"/>
    <dgm:cxn modelId="{F6C4ED95-B753-4E22-8EDA-AE86169F980E}" type="presParOf" srcId="{3EF0B2F6-3606-4635-BF40-7FC816CB47C7}" destId="{4810C3A5-58B7-4F9B-A09B-76D83462977D}" srcOrd="2" destOrd="0" presId="urn:microsoft.com/office/officeart/2005/8/layout/vList5"/>
    <dgm:cxn modelId="{F7F1D7BD-AFA9-4658-BC60-98A944E7BB7A}" type="presParOf" srcId="{4810C3A5-58B7-4F9B-A09B-76D83462977D}" destId="{6E014F6C-9C11-425E-9D2A-0400F9E026AB}" srcOrd="0" destOrd="0" presId="urn:microsoft.com/office/officeart/2005/8/layout/vList5"/>
    <dgm:cxn modelId="{BE13D263-4B3F-4CAA-994D-C105D13F0B64}" type="presParOf" srcId="{4810C3A5-58B7-4F9B-A09B-76D83462977D}" destId="{A321933A-3E19-4571-B8D3-152A7A32CBF5}" srcOrd="1" destOrd="0" presId="urn:microsoft.com/office/officeart/2005/8/layout/vList5"/>
    <dgm:cxn modelId="{9A7DBED0-455A-4B21-A8B3-F2F83D707A8B}" type="presParOf" srcId="{3EF0B2F6-3606-4635-BF40-7FC816CB47C7}" destId="{950F5929-3730-436C-BBB5-C8FC46B194EB}" srcOrd="3" destOrd="0" presId="urn:microsoft.com/office/officeart/2005/8/layout/vList5"/>
    <dgm:cxn modelId="{294B8233-9AB5-4403-964E-249F52073093}" type="presParOf" srcId="{3EF0B2F6-3606-4635-BF40-7FC816CB47C7}" destId="{555A51A6-DE5F-43B1-8EC7-36A249D851F6}" srcOrd="4" destOrd="0" presId="urn:microsoft.com/office/officeart/2005/8/layout/vList5"/>
    <dgm:cxn modelId="{D8F1EF4E-310F-4921-95EA-7BA3F8A9BEA5}" type="presParOf" srcId="{555A51A6-DE5F-43B1-8EC7-36A249D851F6}" destId="{F6371D6E-D989-433C-B829-D72E4AC946D7}" srcOrd="0" destOrd="0" presId="urn:microsoft.com/office/officeart/2005/8/layout/vList5"/>
    <dgm:cxn modelId="{12C8F7C0-F024-4E89-A83C-5BFEE37345DE}" type="presParOf" srcId="{555A51A6-DE5F-43B1-8EC7-36A249D851F6}" destId="{D09E3281-4C48-4635-9FA0-6F45CCEDD09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A0B5797-B76C-4429-AFBE-4AA5D7D81F05}" type="doc">
      <dgm:prSet loTypeId="urn:microsoft.com/office/officeart/2005/8/layout/radial5" loCatId="cycle" qsTypeId="urn:microsoft.com/office/officeart/2005/8/quickstyle/3d1" qsCatId="3D" csTypeId="urn:microsoft.com/office/officeart/2005/8/colors/accent0_3" csCatId="mainScheme" phldr="1"/>
      <dgm:spPr/>
      <dgm:t>
        <a:bodyPr/>
        <a:lstStyle/>
        <a:p>
          <a:endParaRPr lang="en-GB"/>
        </a:p>
      </dgm:t>
    </dgm:pt>
    <dgm:pt modelId="{DE74A4AB-FFE5-446D-98D6-3EBCF9BDB7F6}">
      <dgm:prSet phldrT="[Text]"/>
      <dgm:spPr>
        <a:solidFill>
          <a:schemeClr val="accent5">
            <a:lumMod val="75000"/>
          </a:schemeClr>
        </a:solidFill>
      </dgm:spPr>
      <dgm:t>
        <a:bodyPr/>
        <a:lstStyle/>
        <a:p>
          <a:r>
            <a:rPr lang="en-GB"/>
            <a:t>SNOD</a:t>
          </a:r>
        </a:p>
      </dgm:t>
    </dgm:pt>
    <dgm:pt modelId="{A21F6F72-6E15-42D6-91CD-28055D51BEE9}" type="parTrans" cxnId="{BE45702F-0A89-47CB-BEEB-845C4975319A}">
      <dgm:prSet/>
      <dgm:spPr/>
      <dgm:t>
        <a:bodyPr/>
        <a:lstStyle/>
        <a:p>
          <a:endParaRPr lang="en-GB"/>
        </a:p>
      </dgm:t>
    </dgm:pt>
    <dgm:pt modelId="{183FF799-A4ED-400F-97F7-19336A9D4A3D}" type="sibTrans" cxnId="{BE45702F-0A89-47CB-BEEB-845C4975319A}">
      <dgm:prSet/>
      <dgm:spPr/>
      <dgm:t>
        <a:bodyPr/>
        <a:lstStyle/>
        <a:p>
          <a:endParaRPr lang="en-GB"/>
        </a:p>
      </dgm:t>
    </dgm:pt>
    <dgm:pt modelId="{4288D01B-27D2-4D8D-825E-5C3944C53D78}">
      <dgm:prSet phldrT="[Text]"/>
      <dgm:spPr>
        <a:solidFill>
          <a:schemeClr val="accent6">
            <a:lumMod val="75000"/>
          </a:schemeClr>
        </a:solidFill>
      </dgm:spPr>
      <dgm:t>
        <a:bodyPr/>
        <a:lstStyle/>
        <a:p>
          <a:r>
            <a:rPr lang="en-GB"/>
            <a:t>Consent / Authorisation</a:t>
          </a:r>
        </a:p>
      </dgm:t>
    </dgm:pt>
    <dgm:pt modelId="{598B77A8-AF44-4870-9A53-ED53DC6BA285}" type="parTrans" cxnId="{99693453-EDB6-49F5-B42A-BB75C543367D}">
      <dgm:prSet/>
      <dgm:spPr/>
      <dgm:t>
        <a:bodyPr/>
        <a:lstStyle/>
        <a:p>
          <a:endParaRPr lang="en-GB"/>
        </a:p>
      </dgm:t>
    </dgm:pt>
    <dgm:pt modelId="{6E16E03D-35A6-4FFA-A60B-08582EF66CF9}" type="sibTrans" cxnId="{99693453-EDB6-49F5-B42A-BB75C543367D}">
      <dgm:prSet/>
      <dgm:spPr/>
      <dgm:t>
        <a:bodyPr/>
        <a:lstStyle/>
        <a:p>
          <a:endParaRPr lang="en-GB"/>
        </a:p>
      </dgm:t>
    </dgm:pt>
    <dgm:pt modelId="{4BDE0467-B4B0-48F2-A9A5-F66825668419}">
      <dgm:prSet phldrT="[Text]"/>
      <dgm:spPr>
        <a:solidFill>
          <a:schemeClr val="accent2">
            <a:lumMod val="75000"/>
          </a:schemeClr>
        </a:solidFill>
      </dgm:spPr>
      <dgm:t>
        <a:bodyPr/>
        <a:lstStyle/>
        <a:p>
          <a:r>
            <a:rPr lang="en-GB"/>
            <a:t>Family care</a:t>
          </a:r>
        </a:p>
      </dgm:t>
    </dgm:pt>
    <dgm:pt modelId="{257D5351-C6C8-4B45-B3F7-016451404223}" type="parTrans" cxnId="{FECC75B7-11FF-433C-AD29-639D7BA959CF}">
      <dgm:prSet/>
      <dgm:spPr/>
      <dgm:t>
        <a:bodyPr/>
        <a:lstStyle/>
        <a:p>
          <a:endParaRPr lang="en-GB"/>
        </a:p>
      </dgm:t>
    </dgm:pt>
    <dgm:pt modelId="{BBAC8C22-AE2A-4C3B-AA1D-8F1097116ABB}" type="sibTrans" cxnId="{FECC75B7-11FF-433C-AD29-639D7BA959CF}">
      <dgm:prSet/>
      <dgm:spPr/>
      <dgm:t>
        <a:bodyPr/>
        <a:lstStyle/>
        <a:p>
          <a:endParaRPr lang="en-GB"/>
        </a:p>
      </dgm:t>
    </dgm:pt>
    <dgm:pt modelId="{4B15FF1A-94C6-4B4C-A46B-DE0588586827}">
      <dgm:prSet phldrT="[Text]"/>
      <dgm:spPr>
        <a:solidFill>
          <a:schemeClr val="bg1">
            <a:lumMod val="65000"/>
          </a:schemeClr>
        </a:solidFill>
      </dgm:spPr>
      <dgm:t>
        <a:bodyPr/>
        <a:lstStyle/>
        <a:p>
          <a:r>
            <a:rPr lang="en-GB"/>
            <a:t>Local hospital</a:t>
          </a:r>
        </a:p>
      </dgm:t>
    </dgm:pt>
    <dgm:pt modelId="{D72E4875-3DEC-4CB8-ACC6-3C01E578728A}" type="parTrans" cxnId="{D716175C-B885-429A-9218-CA30953D1FE3}">
      <dgm:prSet/>
      <dgm:spPr/>
      <dgm:t>
        <a:bodyPr/>
        <a:lstStyle/>
        <a:p>
          <a:endParaRPr lang="en-GB"/>
        </a:p>
      </dgm:t>
    </dgm:pt>
    <dgm:pt modelId="{7FB766A4-EA33-4D1E-9884-28A4274F8937}" type="sibTrans" cxnId="{D716175C-B885-429A-9218-CA30953D1FE3}">
      <dgm:prSet/>
      <dgm:spPr/>
      <dgm:t>
        <a:bodyPr/>
        <a:lstStyle/>
        <a:p>
          <a:endParaRPr lang="en-GB"/>
        </a:p>
      </dgm:t>
    </dgm:pt>
    <dgm:pt modelId="{7094AD05-D310-49FC-A920-7B96B9B80487}" type="pres">
      <dgm:prSet presAssocID="{6A0B5797-B76C-4429-AFBE-4AA5D7D81F05}" presName="Name0" presStyleCnt="0">
        <dgm:presLayoutVars>
          <dgm:chMax val="1"/>
          <dgm:dir/>
          <dgm:animLvl val="ctr"/>
          <dgm:resizeHandles val="exact"/>
        </dgm:presLayoutVars>
      </dgm:prSet>
      <dgm:spPr/>
    </dgm:pt>
    <dgm:pt modelId="{497C8C41-597D-448D-B7D2-F856DB3C7143}" type="pres">
      <dgm:prSet presAssocID="{DE74A4AB-FFE5-446D-98D6-3EBCF9BDB7F6}" presName="centerShape" presStyleLbl="node0" presStyleIdx="0" presStyleCnt="1"/>
      <dgm:spPr/>
    </dgm:pt>
    <dgm:pt modelId="{D0BAD184-768C-45D7-97B2-F978B1932664}" type="pres">
      <dgm:prSet presAssocID="{598B77A8-AF44-4870-9A53-ED53DC6BA285}" presName="parTrans" presStyleLbl="sibTrans2D1" presStyleIdx="0" presStyleCnt="3"/>
      <dgm:spPr/>
    </dgm:pt>
    <dgm:pt modelId="{62B659F2-577D-47BD-AA1B-67614804397F}" type="pres">
      <dgm:prSet presAssocID="{598B77A8-AF44-4870-9A53-ED53DC6BA285}" presName="connectorText" presStyleLbl="sibTrans2D1" presStyleIdx="0" presStyleCnt="3"/>
      <dgm:spPr/>
    </dgm:pt>
    <dgm:pt modelId="{90EECFC5-431D-45E1-B50F-FA759575F774}" type="pres">
      <dgm:prSet presAssocID="{4288D01B-27D2-4D8D-825E-5C3944C53D78}" presName="node" presStyleLbl="node1" presStyleIdx="0" presStyleCnt="3">
        <dgm:presLayoutVars>
          <dgm:bulletEnabled val="1"/>
        </dgm:presLayoutVars>
      </dgm:prSet>
      <dgm:spPr/>
    </dgm:pt>
    <dgm:pt modelId="{F5F4D161-281D-4164-8298-DC36968F3FE2}" type="pres">
      <dgm:prSet presAssocID="{257D5351-C6C8-4B45-B3F7-016451404223}" presName="parTrans" presStyleLbl="sibTrans2D1" presStyleIdx="1" presStyleCnt="3"/>
      <dgm:spPr/>
    </dgm:pt>
    <dgm:pt modelId="{C246F3D2-83EA-4E77-97E5-018E44E9ED96}" type="pres">
      <dgm:prSet presAssocID="{257D5351-C6C8-4B45-B3F7-016451404223}" presName="connectorText" presStyleLbl="sibTrans2D1" presStyleIdx="1" presStyleCnt="3"/>
      <dgm:spPr/>
    </dgm:pt>
    <dgm:pt modelId="{15EB9BE5-FE9C-4CEA-8940-5544A778C3E3}" type="pres">
      <dgm:prSet presAssocID="{4BDE0467-B4B0-48F2-A9A5-F66825668419}" presName="node" presStyleLbl="node1" presStyleIdx="1" presStyleCnt="3">
        <dgm:presLayoutVars>
          <dgm:bulletEnabled val="1"/>
        </dgm:presLayoutVars>
      </dgm:prSet>
      <dgm:spPr/>
    </dgm:pt>
    <dgm:pt modelId="{AA065565-2C8A-4A9B-A36E-59013290D5C6}" type="pres">
      <dgm:prSet presAssocID="{D72E4875-3DEC-4CB8-ACC6-3C01E578728A}" presName="parTrans" presStyleLbl="sibTrans2D1" presStyleIdx="2" presStyleCnt="3"/>
      <dgm:spPr/>
    </dgm:pt>
    <dgm:pt modelId="{55AC1C4A-2093-4261-9F50-951A436BB227}" type="pres">
      <dgm:prSet presAssocID="{D72E4875-3DEC-4CB8-ACC6-3C01E578728A}" presName="connectorText" presStyleLbl="sibTrans2D1" presStyleIdx="2" presStyleCnt="3"/>
      <dgm:spPr/>
    </dgm:pt>
    <dgm:pt modelId="{2B100A81-F635-439E-AD7A-5D44D7CCA7E4}" type="pres">
      <dgm:prSet presAssocID="{4B15FF1A-94C6-4B4C-A46B-DE0588586827}" presName="node" presStyleLbl="node1" presStyleIdx="2" presStyleCnt="3">
        <dgm:presLayoutVars>
          <dgm:bulletEnabled val="1"/>
        </dgm:presLayoutVars>
      </dgm:prSet>
      <dgm:spPr/>
    </dgm:pt>
  </dgm:ptLst>
  <dgm:cxnLst>
    <dgm:cxn modelId="{7B8E5C13-005C-4C3A-9455-0CC65D553917}" type="presOf" srcId="{4B15FF1A-94C6-4B4C-A46B-DE0588586827}" destId="{2B100A81-F635-439E-AD7A-5D44D7CCA7E4}" srcOrd="0" destOrd="0" presId="urn:microsoft.com/office/officeart/2005/8/layout/radial5"/>
    <dgm:cxn modelId="{BE45702F-0A89-47CB-BEEB-845C4975319A}" srcId="{6A0B5797-B76C-4429-AFBE-4AA5D7D81F05}" destId="{DE74A4AB-FFE5-446D-98D6-3EBCF9BDB7F6}" srcOrd="0" destOrd="0" parTransId="{A21F6F72-6E15-42D6-91CD-28055D51BEE9}" sibTransId="{183FF799-A4ED-400F-97F7-19336A9D4A3D}"/>
    <dgm:cxn modelId="{D716175C-B885-429A-9218-CA30953D1FE3}" srcId="{DE74A4AB-FFE5-446D-98D6-3EBCF9BDB7F6}" destId="{4B15FF1A-94C6-4B4C-A46B-DE0588586827}" srcOrd="2" destOrd="0" parTransId="{D72E4875-3DEC-4CB8-ACC6-3C01E578728A}" sibTransId="{7FB766A4-EA33-4D1E-9884-28A4274F8937}"/>
    <dgm:cxn modelId="{EB2C2361-1A29-47F0-B7AB-970D3619C927}" type="presOf" srcId="{598B77A8-AF44-4870-9A53-ED53DC6BA285}" destId="{D0BAD184-768C-45D7-97B2-F978B1932664}" srcOrd="0" destOrd="0" presId="urn:microsoft.com/office/officeart/2005/8/layout/radial5"/>
    <dgm:cxn modelId="{24453761-3435-4D62-9B08-6468554FCEDA}" type="presOf" srcId="{4288D01B-27D2-4D8D-825E-5C3944C53D78}" destId="{90EECFC5-431D-45E1-B50F-FA759575F774}" srcOrd="0" destOrd="0" presId="urn:microsoft.com/office/officeart/2005/8/layout/radial5"/>
    <dgm:cxn modelId="{0C255F70-B4FD-4D7C-8043-06C846630273}" type="presOf" srcId="{257D5351-C6C8-4B45-B3F7-016451404223}" destId="{F5F4D161-281D-4164-8298-DC36968F3FE2}" srcOrd="0" destOrd="0" presId="urn:microsoft.com/office/officeart/2005/8/layout/radial5"/>
    <dgm:cxn modelId="{99693453-EDB6-49F5-B42A-BB75C543367D}" srcId="{DE74A4AB-FFE5-446D-98D6-3EBCF9BDB7F6}" destId="{4288D01B-27D2-4D8D-825E-5C3944C53D78}" srcOrd="0" destOrd="0" parTransId="{598B77A8-AF44-4870-9A53-ED53DC6BA285}" sibTransId="{6E16E03D-35A6-4FFA-A60B-08582EF66CF9}"/>
    <dgm:cxn modelId="{BD384480-0D61-4C2C-A2F9-5F9DEB0FF315}" type="presOf" srcId="{257D5351-C6C8-4B45-B3F7-016451404223}" destId="{C246F3D2-83EA-4E77-97E5-018E44E9ED96}" srcOrd="1" destOrd="0" presId="urn:microsoft.com/office/officeart/2005/8/layout/radial5"/>
    <dgm:cxn modelId="{6BD441A4-46A3-471B-A553-8546620018F6}" type="presOf" srcId="{DE74A4AB-FFE5-446D-98D6-3EBCF9BDB7F6}" destId="{497C8C41-597D-448D-B7D2-F856DB3C7143}" srcOrd="0" destOrd="0" presId="urn:microsoft.com/office/officeart/2005/8/layout/radial5"/>
    <dgm:cxn modelId="{FECC75B7-11FF-433C-AD29-639D7BA959CF}" srcId="{DE74A4AB-FFE5-446D-98D6-3EBCF9BDB7F6}" destId="{4BDE0467-B4B0-48F2-A9A5-F66825668419}" srcOrd="1" destOrd="0" parTransId="{257D5351-C6C8-4B45-B3F7-016451404223}" sibTransId="{BBAC8C22-AE2A-4C3B-AA1D-8F1097116ABB}"/>
    <dgm:cxn modelId="{BD7452D0-E2F7-4E29-9C2B-A20A825AE77A}" type="presOf" srcId="{4BDE0467-B4B0-48F2-A9A5-F66825668419}" destId="{15EB9BE5-FE9C-4CEA-8940-5544A778C3E3}" srcOrd="0" destOrd="0" presId="urn:microsoft.com/office/officeart/2005/8/layout/radial5"/>
    <dgm:cxn modelId="{A1B2FCDF-5B62-40EB-8EEB-29E824744AFA}" type="presOf" srcId="{598B77A8-AF44-4870-9A53-ED53DC6BA285}" destId="{62B659F2-577D-47BD-AA1B-67614804397F}" srcOrd="1" destOrd="0" presId="urn:microsoft.com/office/officeart/2005/8/layout/radial5"/>
    <dgm:cxn modelId="{510A47F2-FFFB-4233-83A7-73C10B5B735C}" type="presOf" srcId="{D72E4875-3DEC-4CB8-ACC6-3C01E578728A}" destId="{55AC1C4A-2093-4261-9F50-951A436BB227}" srcOrd="1" destOrd="0" presId="urn:microsoft.com/office/officeart/2005/8/layout/radial5"/>
    <dgm:cxn modelId="{9C2B7FFC-B4E9-44C1-8E80-4E2C8A0EC8E0}" type="presOf" srcId="{6A0B5797-B76C-4429-AFBE-4AA5D7D81F05}" destId="{7094AD05-D310-49FC-A920-7B96B9B80487}" srcOrd="0" destOrd="0" presId="urn:microsoft.com/office/officeart/2005/8/layout/radial5"/>
    <dgm:cxn modelId="{B24A4EFD-C83D-4052-8F2A-225184BA0C76}" type="presOf" srcId="{D72E4875-3DEC-4CB8-ACC6-3C01E578728A}" destId="{AA065565-2C8A-4A9B-A36E-59013290D5C6}" srcOrd="0" destOrd="0" presId="urn:microsoft.com/office/officeart/2005/8/layout/radial5"/>
    <dgm:cxn modelId="{2022E577-C6F3-4AB5-BDE1-D31194351CC2}" type="presParOf" srcId="{7094AD05-D310-49FC-A920-7B96B9B80487}" destId="{497C8C41-597D-448D-B7D2-F856DB3C7143}" srcOrd="0" destOrd="0" presId="urn:microsoft.com/office/officeart/2005/8/layout/radial5"/>
    <dgm:cxn modelId="{A0B8C6BA-6163-42E1-B3F5-578BCAF187DE}" type="presParOf" srcId="{7094AD05-D310-49FC-A920-7B96B9B80487}" destId="{D0BAD184-768C-45D7-97B2-F978B1932664}" srcOrd="1" destOrd="0" presId="urn:microsoft.com/office/officeart/2005/8/layout/radial5"/>
    <dgm:cxn modelId="{13056AAB-C736-45FC-94C3-F315B5EB576E}" type="presParOf" srcId="{D0BAD184-768C-45D7-97B2-F978B1932664}" destId="{62B659F2-577D-47BD-AA1B-67614804397F}" srcOrd="0" destOrd="0" presId="urn:microsoft.com/office/officeart/2005/8/layout/radial5"/>
    <dgm:cxn modelId="{3BCB3FA8-04FD-466E-9C1D-36D0C454DDEE}" type="presParOf" srcId="{7094AD05-D310-49FC-A920-7B96B9B80487}" destId="{90EECFC5-431D-45E1-B50F-FA759575F774}" srcOrd="2" destOrd="0" presId="urn:microsoft.com/office/officeart/2005/8/layout/radial5"/>
    <dgm:cxn modelId="{141C0420-22CF-4875-8342-1C92BB9ACD3C}" type="presParOf" srcId="{7094AD05-D310-49FC-A920-7B96B9B80487}" destId="{F5F4D161-281D-4164-8298-DC36968F3FE2}" srcOrd="3" destOrd="0" presId="urn:microsoft.com/office/officeart/2005/8/layout/radial5"/>
    <dgm:cxn modelId="{5CC16541-A049-4785-8EF1-EBE754B69AFB}" type="presParOf" srcId="{F5F4D161-281D-4164-8298-DC36968F3FE2}" destId="{C246F3D2-83EA-4E77-97E5-018E44E9ED96}" srcOrd="0" destOrd="0" presId="urn:microsoft.com/office/officeart/2005/8/layout/radial5"/>
    <dgm:cxn modelId="{3030F524-8E46-4385-9BAC-21FC0E59A5DD}" type="presParOf" srcId="{7094AD05-D310-49FC-A920-7B96B9B80487}" destId="{15EB9BE5-FE9C-4CEA-8940-5544A778C3E3}" srcOrd="4" destOrd="0" presId="urn:microsoft.com/office/officeart/2005/8/layout/radial5"/>
    <dgm:cxn modelId="{3A07D247-BD7E-4233-A94F-0CC7DCEC37E4}" type="presParOf" srcId="{7094AD05-D310-49FC-A920-7B96B9B80487}" destId="{AA065565-2C8A-4A9B-A36E-59013290D5C6}" srcOrd="5" destOrd="0" presId="urn:microsoft.com/office/officeart/2005/8/layout/radial5"/>
    <dgm:cxn modelId="{5ECC98C7-A60D-4F9D-AC61-B5B99016BCB3}" type="presParOf" srcId="{AA065565-2C8A-4A9B-A36E-59013290D5C6}" destId="{55AC1C4A-2093-4261-9F50-951A436BB227}" srcOrd="0" destOrd="0" presId="urn:microsoft.com/office/officeart/2005/8/layout/radial5"/>
    <dgm:cxn modelId="{9BEAC630-F452-4FC9-8E54-066F436B0BED}" type="presParOf" srcId="{7094AD05-D310-49FC-A920-7B96B9B80487}" destId="{2B100A81-F635-439E-AD7A-5D44D7CCA7E4}" srcOrd="6" destOrd="0" presId="urn:microsoft.com/office/officeart/2005/8/layout/radial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1158753-2D40-4A2E-8388-9F078EBEABE1}" type="doc">
      <dgm:prSet loTypeId="urn:microsoft.com/office/officeart/2016/7/layout/HorizontalActionList" loCatId="List" qsTypeId="urn:microsoft.com/office/officeart/2005/8/quickstyle/simple1" qsCatId="simple" csTypeId="urn:microsoft.com/office/officeart/2005/8/colors/colorful5" csCatId="colorful" phldr="1"/>
      <dgm:spPr/>
      <dgm:t>
        <a:bodyPr/>
        <a:lstStyle/>
        <a:p>
          <a:endParaRPr lang="en-US"/>
        </a:p>
      </dgm:t>
    </dgm:pt>
    <dgm:pt modelId="{8C758078-B4EB-48F4-ADC0-92F1898DBE6F}">
      <dgm:prSet/>
      <dgm:spPr/>
      <dgm:t>
        <a:bodyPr/>
        <a:lstStyle/>
        <a:p>
          <a:r>
            <a:rPr lang="en-US"/>
            <a:t>Develop</a:t>
          </a:r>
        </a:p>
      </dgm:t>
    </dgm:pt>
    <dgm:pt modelId="{56EBA674-300B-4DD2-A706-1F06426F41ED}" type="parTrans" cxnId="{7E432573-F0AC-4116-81A7-5513A4D08FFE}">
      <dgm:prSet/>
      <dgm:spPr/>
      <dgm:t>
        <a:bodyPr/>
        <a:lstStyle/>
        <a:p>
          <a:endParaRPr lang="en-US"/>
        </a:p>
      </dgm:t>
    </dgm:pt>
    <dgm:pt modelId="{1F9A7D36-B183-433C-9168-AD36A9EBA884}" type="sibTrans" cxnId="{7E432573-F0AC-4116-81A7-5513A4D08FFE}">
      <dgm:prSet/>
      <dgm:spPr/>
      <dgm:t>
        <a:bodyPr/>
        <a:lstStyle/>
        <a:p>
          <a:endParaRPr lang="en-US"/>
        </a:p>
      </dgm:t>
    </dgm:pt>
    <dgm:pt modelId="{EFCABBCD-ECCA-4373-B12B-806F5AECBB5B}">
      <dgm:prSet/>
      <dgm:spPr/>
      <dgm:t>
        <a:bodyPr/>
        <a:lstStyle/>
        <a:p>
          <a:r>
            <a:rPr lang="en-US"/>
            <a:t>Develop mechanisms to accommodate the Planned Arrival Window, being cognizant of both departmental and hospital (or wider) impacts</a:t>
          </a:r>
        </a:p>
      </dgm:t>
    </dgm:pt>
    <dgm:pt modelId="{9CDF5D43-BE04-490D-AE95-08CFEAE0D135}" type="parTrans" cxnId="{D0DC0F3B-1B38-4020-937D-5729D721B44A}">
      <dgm:prSet/>
      <dgm:spPr/>
      <dgm:t>
        <a:bodyPr/>
        <a:lstStyle/>
        <a:p>
          <a:endParaRPr lang="en-US"/>
        </a:p>
      </dgm:t>
    </dgm:pt>
    <dgm:pt modelId="{F915B609-26E3-4D75-BCCF-E2F6465AA39F}" type="sibTrans" cxnId="{D0DC0F3B-1B38-4020-937D-5729D721B44A}">
      <dgm:prSet/>
      <dgm:spPr/>
      <dgm:t>
        <a:bodyPr/>
        <a:lstStyle/>
        <a:p>
          <a:endParaRPr lang="en-US"/>
        </a:p>
      </dgm:t>
    </dgm:pt>
    <dgm:pt modelId="{D6AED5A4-50EA-414A-8E75-4B4A80B823F4}">
      <dgm:prSet/>
      <dgm:spPr/>
      <dgm:t>
        <a:bodyPr/>
        <a:lstStyle/>
        <a:p>
          <a:r>
            <a:rPr lang="en-US"/>
            <a:t>Share</a:t>
          </a:r>
        </a:p>
      </dgm:t>
    </dgm:pt>
    <dgm:pt modelId="{F0D1C5D0-C81C-4C12-B428-A32F5CDB96A3}" type="parTrans" cxnId="{877ED2D6-5FA9-415D-B8D6-CF8B882FF2DC}">
      <dgm:prSet/>
      <dgm:spPr/>
      <dgm:t>
        <a:bodyPr/>
        <a:lstStyle/>
        <a:p>
          <a:endParaRPr lang="en-US"/>
        </a:p>
      </dgm:t>
    </dgm:pt>
    <dgm:pt modelId="{CCA04F05-2DB0-4F99-BA60-E13E7FB58C82}" type="sibTrans" cxnId="{877ED2D6-5FA9-415D-B8D6-CF8B882FF2DC}">
      <dgm:prSet/>
      <dgm:spPr/>
      <dgm:t>
        <a:bodyPr/>
        <a:lstStyle/>
        <a:p>
          <a:endParaRPr lang="en-US"/>
        </a:p>
      </dgm:t>
    </dgm:pt>
    <dgm:pt modelId="{013562F3-A762-49D5-B7F9-5308E94583D6}">
      <dgm:prSet/>
      <dgm:spPr/>
      <dgm:t>
        <a:bodyPr/>
        <a:lstStyle/>
        <a:p>
          <a:r>
            <a:rPr lang="en-US"/>
            <a:t>Share this presentation with your colleagues and key hospital (or wider) stakeholders.</a:t>
          </a:r>
        </a:p>
      </dgm:t>
    </dgm:pt>
    <dgm:pt modelId="{DE82092B-FC77-4FFD-87DD-165D8D362BD9}" type="parTrans" cxnId="{AF52F3D9-FDBD-44FE-B06D-EA9396DE5C3E}">
      <dgm:prSet/>
      <dgm:spPr/>
      <dgm:t>
        <a:bodyPr/>
        <a:lstStyle/>
        <a:p>
          <a:endParaRPr lang="en-US"/>
        </a:p>
      </dgm:t>
    </dgm:pt>
    <dgm:pt modelId="{0C15BA48-82AE-4181-8735-784F61A07AD4}" type="sibTrans" cxnId="{AF52F3D9-FDBD-44FE-B06D-EA9396DE5C3E}">
      <dgm:prSet/>
      <dgm:spPr/>
      <dgm:t>
        <a:bodyPr/>
        <a:lstStyle/>
        <a:p>
          <a:endParaRPr lang="en-US"/>
        </a:p>
      </dgm:t>
    </dgm:pt>
    <dgm:pt modelId="{548E1EB4-10E1-4D60-8380-CC6DAA4FCA56}">
      <dgm:prSet/>
      <dgm:spPr/>
      <dgm:t>
        <a:bodyPr/>
        <a:lstStyle/>
        <a:p>
          <a:r>
            <a:rPr lang="en-US"/>
            <a:t>Progress</a:t>
          </a:r>
        </a:p>
      </dgm:t>
    </dgm:pt>
    <dgm:pt modelId="{3B297665-D3E6-4772-B186-72D989E3D47F}" type="parTrans" cxnId="{FE839296-05CE-444B-B14C-85131DECB9C4}">
      <dgm:prSet/>
      <dgm:spPr/>
      <dgm:t>
        <a:bodyPr/>
        <a:lstStyle/>
        <a:p>
          <a:endParaRPr lang="en-US"/>
        </a:p>
      </dgm:t>
    </dgm:pt>
    <dgm:pt modelId="{ED14C053-CD51-4C66-9B76-3CBAF55DE1F1}" type="sibTrans" cxnId="{FE839296-05CE-444B-B14C-85131DECB9C4}">
      <dgm:prSet/>
      <dgm:spPr/>
      <dgm:t>
        <a:bodyPr/>
        <a:lstStyle/>
        <a:p>
          <a:endParaRPr lang="en-US"/>
        </a:p>
      </dgm:t>
    </dgm:pt>
    <dgm:pt modelId="{64AD4407-5589-4CA6-A731-D5EAEE226C3F}">
      <dgm:prSet/>
      <dgm:spPr/>
      <dgm:t>
        <a:bodyPr/>
        <a:lstStyle/>
        <a:p>
          <a:pPr algn="l"/>
          <a:r>
            <a:rPr lang="en-US"/>
            <a:t>Make progress on implementing any changes you identify.</a:t>
          </a:r>
        </a:p>
        <a:p>
          <a:pPr algn="l"/>
          <a:r>
            <a:rPr lang="en-US"/>
            <a:t>Go-live could be as soon as Spring/Summer 2026</a:t>
          </a:r>
        </a:p>
      </dgm:t>
    </dgm:pt>
    <dgm:pt modelId="{D9C6144D-F3B8-41C8-B2A4-2FAEF5C7F91E}" type="parTrans" cxnId="{D843F6E9-F57D-4B73-B45D-5D6C196D944A}">
      <dgm:prSet/>
      <dgm:spPr/>
      <dgm:t>
        <a:bodyPr/>
        <a:lstStyle/>
        <a:p>
          <a:endParaRPr lang="en-US"/>
        </a:p>
      </dgm:t>
    </dgm:pt>
    <dgm:pt modelId="{B6E5FC29-7B87-4132-B34A-A94ED25E388B}" type="sibTrans" cxnId="{D843F6E9-F57D-4B73-B45D-5D6C196D944A}">
      <dgm:prSet/>
      <dgm:spPr/>
      <dgm:t>
        <a:bodyPr/>
        <a:lstStyle/>
        <a:p>
          <a:endParaRPr lang="en-US"/>
        </a:p>
      </dgm:t>
    </dgm:pt>
    <dgm:pt modelId="{BBF043BC-3352-478F-84CF-71544EC7D05B}" type="pres">
      <dgm:prSet presAssocID="{81158753-2D40-4A2E-8388-9F078EBEABE1}" presName="Name0" presStyleCnt="0">
        <dgm:presLayoutVars>
          <dgm:dir/>
          <dgm:animLvl val="lvl"/>
          <dgm:resizeHandles val="exact"/>
        </dgm:presLayoutVars>
      </dgm:prSet>
      <dgm:spPr/>
    </dgm:pt>
    <dgm:pt modelId="{6C7AF067-3728-4FBE-966C-BCAAD67CFBC4}" type="pres">
      <dgm:prSet presAssocID="{8C758078-B4EB-48F4-ADC0-92F1898DBE6F}" presName="composite" presStyleCnt="0"/>
      <dgm:spPr/>
    </dgm:pt>
    <dgm:pt modelId="{C47DCF96-C85D-415B-B7A8-68B7A06160DE}" type="pres">
      <dgm:prSet presAssocID="{8C758078-B4EB-48F4-ADC0-92F1898DBE6F}" presName="parTx" presStyleLbl="alignNode1" presStyleIdx="0" presStyleCnt="3">
        <dgm:presLayoutVars>
          <dgm:chMax val="0"/>
          <dgm:chPref val="0"/>
        </dgm:presLayoutVars>
      </dgm:prSet>
      <dgm:spPr/>
    </dgm:pt>
    <dgm:pt modelId="{8B0016E9-0C39-41E8-8CE9-9FFBE5EA4D80}" type="pres">
      <dgm:prSet presAssocID="{8C758078-B4EB-48F4-ADC0-92F1898DBE6F}" presName="desTx" presStyleLbl="alignAccFollowNode1" presStyleIdx="0" presStyleCnt="3" custLinFactNeighborX="950">
        <dgm:presLayoutVars/>
      </dgm:prSet>
      <dgm:spPr/>
    </dgm:pt>
    <dgm:pt modelId="{D9546237-34BD-401E-B7BC-0C102FDE3120}" type="pres">
      <dgm:prSet presAssocID="{1F9A7D36-B183-433C-9168-AD36A9EBA884}" presName="space" presStyleCnt="0"/>
      <dgm:spPr/>
    </dgm:pt>
    <dgm:pt modelId="{6B53ECB1-C4D8-4893-BF7E-DE82BD6A890B}" type="pres">
      <dgm:prSet presAssocID="{D6AED5A4-50EA-414A-8E75-4B4A80B823F4}" presName="composite" presStyleCnt="0"/>
      <dgm:spPr/>
    </dgm:pt>
    <dgm:pt modelId="{F8312E59-34A7-419B-816C-F7479EB96CAF}" type="pres">
      <dgm:prSet presAssocID="{D6AED5A4-50EA-414A-8E75-4B4A80B823F4}" presName="parTx" presStyleLbl="alignNode1" presStyleIdx="1" presStyleCnt="3">
        <dgm:presLayoutVars>
          <dgm:chMax val="0"/>
          <dgm:chPref val="0"/>
        </dgm:presLayoutVars>
      </dgm:prSet>
      <dgm:spPr/>
    </dgm:pt>
    <dgm:pt modelId="{69984FDF-DAD9-46E6-8EB4-B9A5E719566B}" type="pres">
      <dgm:prSet presAssocID="{D6AED5A4-50EA-414A-8E75-4B4A80B823F4}" presName="desTx" presStyleLbl="alignAccFollowNode1" presStyleIdx="1" presStyleCnt="3">
        <dgm:presLayoutVars/>
      </dgm:prSet>
      <dgm:spPr/>
    </dgm:pt>
    <dgm:pt modelId="{D00A87F8-3F16-4CAF-BBED-D4631E331D91}" type="pres">
      <dgm:prSet presAssocID="{CCA04F05-2DB0-4F99-BA60-E13E7FB58C82}" presName="space" presStyleCnt="0"/>
      <dgm:spPr/>
    </dgm:pt>
    <dgm:pt modelId="{FBD6DC7D-B5C7-4BDF-9251-5332A1B93439}" type="pres">
      <dgm:prSet presAssocID="{548E1EB4-10E1-4D60-8380-CC6DAA4FCA56}" presName="composite" presStyleCnt="0"/>
      <dgm:spPr/>
    </dgm:pt>
    <dgm:pt modelId="{83B2BBD2-DE29-4313-8513-C773660A738A}" type="pres">
      <dgm:prSet presAssocID="{548E1EB4-10E1-4D60-8380-CC6DAA4FCA56}" presName="parTx" presStyleLbl="alignNode1" presStyleIdx="2" presStyleCnt="3">
        <dgm:presLayoutVars>
          <dgm:chMax val="0"/>
          <dgm:chPref val="0"/>
        </dgm:presLayoutVars>
      </dgm:prSet>
      <dgm:spPr/>
    </dgm:pt>
    <dgm:pt modelId="{7BE0F0A1-EDE2-4015-A814-7131B5E5A157}" type="pres">
      <dgm:prSet presAssocID="{548E1EB4-10E1-4D60-8380-CC6DAA4FCA56}" presName="desTx" presStyleLbl="alignAccFollowNode1" presStyleIdx="2" presStyleCnt="3">
        <dgm:presLayoutVars/>
      </dgm:prSet>
      <dgm:spPr/>
    </dgm:pt>
  </dgm:ptLst>
  <dgm:cxnLst>
    <dgm:cxn modelId="{1E3DF72E-35FC-472D-9189-494D4F451726}" type="presOf" srcId="{548E1EB4-10E1-4D60-8380-CC6DAA4FCA56}" destId="{83B2BBD2-DE29-4313-8513-C773660A738A}" srcOrd="0" destOrd="0" presId="urn:microsoft.com/office/officeart/2016/7/layout/HorizontalActionList"/>
    <dgm:cxn modelId="{D0DC0F3B-1B38-4020-937D-5729D721B44A}" srcId="{8C758078-B4EB-48F4-ADC0-92F1898DBE6F}" destId="{EFCABBCD-ECCA-4373-B12B-806F5AECBB5B}" srcOrd="0" destOrd="0" parTransId="{9CDF5D43-BE04-490D-AE95-08CFEAE0D135}" sibTransId="{F915B609-26E3-4D75-BCCF-E2F6465AA39F}"/>
    <dgm:cxn modelId="{7E432573-F0AC-4116-81A7-5513A4D08FFE}" srcId="{81158753-2D40-4A2E-8388-9F078EBEABE1}" destId="{8C758078-B4EB-48F4-ADC0-92F1898DBE6F}" srcOrd="0" destOrd="0" parTransId="{56EBA674-300B-4DD2-A706-1F06426F41ED}" sibTransId="{1F9A7D36-B183-433C-9168-AD36A9EBA884}"/>
    <dgm:cxn modelId="{BD462276-FB7A-440E-932A-698060A922E4}" type="presOf" srcId="{8C758078-B4EB-48F4-ADC0-92F1898DBE6F}" destId="{C47DCF96-C85D-415B-B7A8-68B7A06160DE}" srcOrd="0" destOrd="0" presId="urn:microsoft.com/office/officeart/2016/7/layout/HorizontalActionList"/>
    <dgm:cxn modelId="{0437F756-6F96-4B4D-B7CF-629D7FB33525}" type="presOf" srcId="{013562F3-A762-49D5-B7F9-5308E94583D6}" destId="{69984FDF-DAD9-46E6-8EB4-B9A5E719566B}" srcOrd="0" destOrd="0" presId="urn:microsoft.com/office/officeart/2016/7/layout/HorizontalActionList"/>
    <dgm:cxn modelId="{599C3C94-034F-4208-9399-5007A8703409}" type="presOf" srcId="{64AD4407-5589-4CA6-A731-D5EAEE226C3F}" destId="{7BE0F0A1-EDE2-4015-A814-7131B5E5A157}" srcOrd="0" destOrd="0" presId="urn:microsoft.com/office/officeart/2016/7/layout/HorizontalActionList"/>
    <dgm:cxn modelId="{FE839296-05CE-444B-B14C-85131DECB9C4}" srcId="{81158753-2D40-4A2E-8388-9F078EBEABE1}" destId="{548E1EB4-10E1-4D60-8380-CC6DAA4FCA56}" srcOrd="2" destOrd="0" parTransId="{3B297665-D3E6-4772-B186-72D989E3D47F}" sibTransId="{ED14C053-CD51-4C66-9B76-3CBAF55DE1F1}"/>
    <dgm:cxn modelId="{314124A6-AAF1-4410-A1C4-62FC65E4BA44}" type="presOf" srcId="{81158753-2D40-4A2E-8388-9F078EBEABE1}" destId="{BBF043BC-3352-478F-84CF-71544EC7D05B}" srcOrd="0" destOrd="0" presId="urn:microsoft.com/office/officeart/2016/7/layout/HorizontalActionList"/>
    <dgm:cxn modelId="{5F8DE3B5-F133-40C4-AFEF-84296AFA735A}" type="presOf" srcId="{EFCABBCD-ECCA-4373-B12B-806F5AECBB5B}" destId="{8B0016E9-0C39-41E8-8CE9-9FFBE5EA4D80}" srcOrd="0" destOrd="0" presId="urn:microsoft.com/office/officeart/2016/7/layout/HorizontalActionList"/>
    <dgm:cxn modelId="{877ED2D6-5FA9-415D-B8D6-CF8B882FF2DC}" srcId="{81158753-2D40-4A2E-8388-9F078EBEABE1}" destId="{D6AED5A4-50EA-414A-8E75-4B4A80B823F4}" srcOrd="1" destOrd="0" parTransId="{F0D1C5D0-C81C-4C12-B428-A32F5CDB96A3}" sibTransId="{CCA04F05-2DB0-4F99-BA60-E13E7FB58C82}"/>
    <dgm:cxn modelId="{AF52F3D9-FDBD-44FE-B06D-EA9396DE5C3E}" srcId="{D6AED5A4-50EA-414A-8E75-4B4A80B823F4}" destId="{013562F3-A762-49D5-B7F9-5308E94583D6}" srcOrd="0" destOrd="0" parTransId="{DE82092B-FC77-4FFD-87DD-165D8D362BD9}" sibTransId="{0C15BA48-82AE-4181-8735-784F61A07AD4}"/>
    <dgm:cxn modelId="{D843F6E9-F57D-4B73-B45D-5D6C196D944A}" srcId="{548E1EB4-10E1-4D60-8380-CC6DAA4FCA56}" destId="{64AD4407-5589-4CA6-A731-D5EAEE226C3F}" srcOrd="0" destOrd="0" parTransId="{D9C6144D-F3B8-41C8-B2A4-2FAEF5C7F91E}" sibTransId="{B6E5FC29-7B87-4132-B34A-A94ED25E388B}"/>
    <dgm:cxn modelId="{7B6B67F4-A35A-47E5-AAAA-F2AA2A97873C}" type="presOf" srcId="{D6AED5A4-50EA-414A-8E75-4B4A80B823F4}" destId="{F8312E59-34A7-419B-816C-F7479EB96CAF}" srcOrd="0" destOrd="0" presId="urn:microsoft.com/office/officeart/2016/7/layout/HorizontalActionList"/>
    <dgm:cxn modelId="{B53865FC-B36A-4ABF-A3FD-B2E4A98DE0B2}" type="presParOf" srcId="{BBF043BC-3352-478F-84CF-71544EC7D05B}" destId="{6C7AF067-3728-4FBE-966C-BCAAD67CFBC4}" srcOrd="0" destOrd="0" presId="urn:microsoft.com/office/officeart/2016/7/layout/HorizontalActionList"/>
    <dgm:cxn modelId="{0D2FA0C7-33D0-4378-ADFE-C20148256FFA}" type="presParOf" srcId="{6C7AF067-3728-4FBE-966C-BCAAD67CFBC4}" destId="{C47DCF96-C85D-415B-B7A8-68B7A06160DE}" srcOrd="0" destOrd="0" presId="urn:microsoft.com/office/officeart/2016/7/layout/HorizontalActionList"/>
    <dgm:cxn modelId="{E767A40F-6834-499F-B5BE-C7F5C8D9DE1B}" type="presParOf" srcId="{6C7AF067-3728-4FBE-966C-BCAAD67CFBC4}" destId="{8B0016E9-0C39-41E8-8CE9-9FFBE5EA4D80}" srcOrd="1" destOrd="0" presId="urn:microsoft.com/office/officeart/2016/7/layout/HorizontalActionList"/>
    <dgm:cxn modelId="{95C98432-FAE4-4942-A4D3-FBF0D8C55A41}" type="presParOf" srcId="{BBF043BC-3352-478F-84CF-71544EC7D05B}" destId="{D9546237-34BD-401E-B7BC-0C102FDE3120}" srcOrd="1" destOrd="0" presId="urn:microsoft.com/office/officeart/2016/7/layout/HorizontalActionList"/>
    <dgm:cxn modelId="{0BFD4D09-3852-4F03-B8C8-F2C2C365B1EA}" type="presParOf" srcId="{BBF043BC-3352-478F-84CF-71544EC7D05B}" destId="{6B53ECB1-C4D8-4893-BF7E-DE82BD6A890B}" srcOrd="2" destOrd="0" presId="urn:microsoft.com/office/officeart/2016/7/layout/HorizontalActionList"/>
    <dgm:cxn modelId="{E3DDE1A3-74E1-4470-908C-7C7FE1917611}" type="presParOf" srcId="{6B53ECB1-C4D8-4893-BF7E-DE82BD6A890B}" destId="{F8312E59-34A7-419B-816C-F7479EB96CAF}" srcOrd="0" destOrd="0" presId="urn:microsoft.com/office/officeart/2016/7/layout/HorizontalActionList"/>
    <dgm:cxn modelId="{6D20F861-81FB-4469-A7D2-E5D0F9875ED7}" type="presParOf" srcId="{6B53ECB1-C4D8-4893-BF7E-DE82BD6A890B}" destId="{69984FDF-DAD9-46E6-8EB4-B9A5E719566B}" srcOrd="1" destOrd="0" presId="urn:microsoft.com/office/officeart/2016/7/layout/HorizontalActionList"/>
    <dgm:cxn modelId="{48D2547E-3489-4101-827D-14E76E9D167B}" type="presParOf" srcId="{BBF043BC-3352-478F-84CF-71544EC7D05B}" destId="{D00A87F8-3F16-4CAF-BBED-D4631E331D91}" srcOrd="3" destOrd="0" presId="urn:microsoft.com/office/officeart/2016/7/layout/HorizontalActionList"/>
    <dgm:cxn modelId="{B10D482D-98F9-4782-AB7F-67D6D08F1746}" type="presParOf" srcId="{BBF043BC-3352-478F-84CF-71544EC7D05B}" destId="{FBD6DC7D-B5C7-4BDF-9251-5332A1B93439}" srcOrd="4" destOrd="0" presId="urn:microsoft.com/office/officeart/2016/7/layout/HorizontalActionList"/>
    <dgm:cxn modelId="{60A9954B-6D08-48C3-AA57-D637F1C7266B}" type="presParOf" srcId="{FBD6DC7D-B5C7-4BDF-9251-5332A1B93439}" destId="{83B2BBD2-DE29-4313-8513-C773660A738A}" srcOrd="0" destOrd="0" presId="urn:microsoft.com/office/officeart/2016/7/layout/HorizontalActionList"/>
    <dgm:cxn modelId="{D24DCE74-8573-4AA4-B916-D13A1605FAD1}" type="presParOf" srcId="{FBD6DC7D-B5C7-4BDF-9251-5332A1B93439}" destId="{7BE0F0A1-EDE2-4015-A814-7131B5E5A157}" srcOrd="1" destOrd="0" presId="urn:microsoft.com/office/officeart/2016/7/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438178-1EC0-41FF-9F66-565B461F38FF}">
      <dsp:nvSpPr>
        <dsp:cNvPr id="0" name=""/>
        <dsp:cNvSpPr/>
      </dsp:nvSpPr>
      <dsp:spPr>
        <a:xfrm>
          <a:off x="3214" y="21824"/>
          <a:ext cx="3133649" cy="125345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114000"/>
            </a:lnSpc>
            <a:spcBef>
              <a:spcPct val="0"/>
            </a:spcBef>
            <a:spcAft>
              <a:spcPct val="35000"/>
            </a:spcAft>
            <a:buNone/>
          </a:pPr>
          <a:r>
            <a:rPr lang="en-GB" sz="2000" b="1" kern="1200">
              <a:solidFill>
                <a:schemeClr val="bg1"/>
              </a:solidFill>
              <a:latin typeface="Arial" panose="020B0604020202020204" pitchFamily="34" charset="0"/>
              <a:cs typeface="Arial" panose="020B0604020202020204" pitchFamily="34" charset="0"/>
            </a:rPr>
            <a:t>CT Organs</a:t>
          </a:r>
        </a:p>
      </dsp:txBody>
      <dsp:txXfrm>
        <a:off x="3214" y="21824"/>
        <a:ext cx="3133649" cy="1253459"/>
      </dsp:txXfrm>
    </dsp:sp>
    <dsp:sp modelId="{5E50965D-5A58-4A05-ACEC-4958E5BA5A34}">
      <dsp:nvSpPr>
        <dsp:cNvPr id="0" name=""/>
        <dsp:cNvSpPr/>
      </dsp:nvSpPr>
      <dsp:spPr>
        <a:xfrm>
          <a:off x="3214" y="1275284"/>
          <a:ext cx="3133649" cy="22399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114000"/>
            </a:lnSpc>
            <a:spcBef>
              <a:spcPct val="0"/>
            </a:spcBef>
            <a:spcAft>
              <a:spcPct val="15000"/>
            </a:spcAft>
            <a:buChar char="•"/>
          </a:pPr>
          <a:r>
            <a:rPr lang="en-GB" altLang="en-US" sz="1800" kern="1200" noProof="0">
              <a:solidFill>
                <a:srgbClr val="002060"/>
              </a:solidFill>
              <a:latin typeface="Arial" panose="020B0604020202020204" pitchFamily="34" charset="0"/>
              <a:cs typeface="Arial" panose="020B0604020202020204" pitchFamily="34" charset="0"/>
            </a:rPr>
            <a:t>CT organs have a shorter CIT so teams would need to arrive later in the PAW to ensure daytime implant.</a:t>
          </a:r>
          <a:endParaRPr lang="en-GB" sz="1800" kern="1200">
            <a:solidFill>
              <a:srgbClr val="002060"/>
            </a:solidFill>
            <a:latin typeface="Arial" panose="020B0604020202020204" pitchFamily="34" charset="0"/>
            <a:cs typeface="Arial" panose="020B0604020202020204" pitchFamily="34" charset="0"/>
          </a:endParaRPr>
        </a:p>
      </dsp:txBody>
      <dsp:txXfrm>
        <a:off x="3214" y="1275284"/>
        <a:ext cx="3133649" cy="2239920"/>
      </dsp:txXfrm>
    </dsp:sp>
    <dsp:sp modelId="{1B889887-6508-4B2A-B834-E9412C007EC2}">
      <dsp:nvSpPr>
        <dsp:cNvPr id="0" name=""/>
        <dsp:cNvSpPr/>
      </dsp:nvSpPr>
      <dsp:spPr>
        <a:xfrm>
          <a:off x="3575575" y="21824"/>
          <a:ext cx="3133649" cy="125345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114000"/>
            </a:lnSpc>
            <a:spcBef>
              <a:spcPct val="0"/>
            </a:spcBef>
            <a:spcAft>
              <a:spcPct val="35000"/>
            </a:spcAft>
            <a:buNone/>
          </a:pPr>
          <a:r>
            <a:rPr lang="en-GB" sz="2000" b="1" kern="1200">
              <a:solidFill>
                <a:schemeClr val="bg1"/>
              </a:solidFill>
              <a:latin typeface="Arial" panose="020B0604020202020204" pitchFamily="34" charset="0"/>
              <a:cs typeface="Arial" panose="020B0604020202020204" pitchFamily="34" charset="0"/>
            </a:rPr>
            <a:t>Time of organ acceptance</a:t>
          </a:r>
        </a:p>
      </dsp:txBody>
      <dsp:txXfrm>
        <a:off x="3575575" y="21824"/>
        <a:ext cx="3133649" cy="1253459"/>
      </dsp:txXfrm>
    </dsp:sp>
    <dsp:sp modelId="{E4D74089-2A80-4A6C-B5DF-485CC75E739D}">
      <dsp:nvSpPr>
        <dsp:cNvPr id="0" name=""/>
        <dsp:cNvSpPr/>
      </dsp:nvSpPr>
      <dsp:spPr>
        <a:xfrm>
          <a:off x="3575575" y="1275284"/>
          <a:ext cx="3133649" cy="22399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114000"/>
            </a:lnSpc>
            <a:spcBef>
              <a:spcPct val="0"/>
            </a:spcBef>
            <a:spcAft>
              <a:spcPct val="15000"/>
            </a:spcAft>
            <a:buChar char="•"/>
          </a:pPr>
          <a:r>
            <a:rPr lang="en-GB" sz="1800" kern="1200">
              <a:solidFill>
                <a:srgbClr val="002060"/>
              </a:solidFill>
              <a:latin typeface="Arial" panose="020B0604020202020204" pitchFamily="34" charset="0"/>
              <a:cs typeface="Arial" panose="020B0604020202020204" pitchFamily="34" charset="0"/>
            </a:rPr>
            <a:t>Current principles apply (1 Abdo/1CT  to be accepted before mobilising)</a:t>
          </a:r>
        </a:p>
        <a:p>
          <a:pPr marL="171450" lvl="1" indent="-171450" algn="l" defTabSz="800100">
            <a:lnSpc>
              <a:spcPct val="114000"/>
            </a:lnSpc>
            <a:spcBef>
              <a:spcPct val="0"/>
            </a:spcBef>
            <a:spcAft>
              <a:spcPct val="15000"/>
            </a:spcAft>
            <a:buChar char="•"/>
          </a:pPr>
          <a:r>
            <a:rPr lang="en-GB" sz="1800" kern="1200">
              <a:solidFill>
                <a:srgbClr val="002060"/>
              </a:solidFill>
              <a:latin typeface="Arial" panose="020B0604020202020204" pitchFamily="34" charset="0"/>
              <a:cs typeface="Arial" panose="020B0604020202020204" pitchFamily="34" charset="0"/>
            </a:rPr>
            <a:t>Kidney only donors – complexities of renal offering.</a:t>
          </a:r>
        </a:p>
      </dsp:txBody>
      <dsp:txXfrm>
        <a:off x="3575575" y="1275284"/>
        <a:ext cx="3133649" cy="2239920"/>
      </dsp:txXfrm>
    </dsp:sp>
    <dsp:sp modelId="{466FE199-19BB-40C7-A067-F19D2138B85B}">
      <dsp:nvSpPr>
        <dsp:cNvPr id="0" name=""/>
        <dsp:cNvSpPr/>
      </dsp:nvSpPr>
      <dsp:spPr>
        <a:xfrm>
          <a:off x="7147936" y="21824"/>
          <a:ext cx="3133649" cy="125345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114000"/>
            </a:lnSpc>
            <a:spcBef>
              <a:spcPct val="0"/>
            </a:spcBef>
            <a:spcAft>
              <a:spcPct val="35000"/>
            </a:spcAft>
            <a:buNone/>
          </a:pPr>
          <a:r>
            <a:rPr lang="en-GB" sz="2000" b="1" kern="1200">
              <a:solidFill>
                <a:schemeClr val="bg1"/>
              </a:solidFill>
              <a:latin typeface="Arial" panose="020B0604020202020204" pitchFamily="34" charset="0"/>
              <a:cs typeface="Arial" panose="020B0604020202020204" pitchFamily="34" charset="0"/>
            </a:rPr>
            <a:t>Flights</a:t>
          </a:r>
        </a:p>
      </dsp:txBody>
      <dsp:txXfrm>
        <a:off x="7147936" y="21824"/>
        <a:ext cx="3133649" cy="1253459"/>
      </dsp:txXfrm>
    </dsp:sp>
    <dsp:sp modelId="{4B9DCC86-2916-48C2-A811-8481B163ECC7}">
      <dsp:nvSpPr>
        <dsp:cNvPr id="0" name=""/>
        <dsp:cNvSpPr/>
      </dsp:nvSpPr>
      <dsp:spPr>
        <a:xfrm>
          <a:off x="7147936" y="1275284"/>
          <a:ext cx="3133649" cy="22399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114000"/>
            </a:lnSpc>
            <a:spcBef>
              <a:spcPct val="0"/>
            </a:spcBef>
            <a:spcAft>
              <a:spcPct val="15000"/>
            </a:spcAft>
            <a:buChar char="•"/>
          </a:pPr>
          <a:r>
            <a:rPr lang="en-GB" sz="1800" kern="1200">
              <a:solidFill>
                <a:srgbClr val="002060"/>
              </a:solidFill>
              <a:latin typeface="Arial" panose="020B0604020202020204" pitchFamily="34" charset="0"/>
              <a:cs typeface="Arial" panose="020B0604020202020204" pitchFamily="34" charset="0"/>
            </a:rPr>
            <a:t>Airports around the country have different opening and closing times – this will impact arrival / departure</a:t>
          </a:r>
        </a:p>
      </dsp:txBody>
      <dsp:txXfrm>
        <a:off x="7147936" y="1275284"/>
        <a:ext cx="3133649" cy="22399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67272A-316D-491D-8522-62221223FF5E}">
      <dsp:nvSpPr>
        <dsp:cNvPr id="0" name=""/>
        <dsp:cNvSpPr/>
      </dsp:nvSpPr>
      <dsp:spPr>
        <a:xfrm>
          <a:off x="4294561" y="3757998"/>
          <a:ext cx="1531774" cy="153177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kern="1200"/>
            <a:t>Clinical Decision Maker </a:t>
          </a:r>
        </a:p>
      </dsp:txBody>
      <dsp:txXfrm>
        <a:off x="4518884" y="3982321"/>
        <a:ext cx="1083128" cy="1083128"/>
      </dsp:txXfrm>
    </dsp:sp>
    <dsp:sp modelId="{2F26ECA4-16B5-4E95-938F-A5BCCD040EC5}">
      <dsp:nvSpPr>
        <dsp:cNvPr id="0" name=""/>
        <dsp:cNvSpPr/>
      </dsp:nvSpPr>
      <dsp:spPr>
        <a:xfrm rot="10800000">
          <a:off x="903618" y="4305607"/>
          <a:ext cx="3204441" cy="436555"/>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D4788317-6EAC-44B0-8E11-1891CA67D5AE}">
      <dsp:nvSpPr>
        <dsp:cNvPr id="0" name=""/>
        <dsp:cNvSpPr/>
      </dsp:nvSpPr>
      <dsp:spPr>
        <a:xfrm>
          <a:off x="367497" y="4094988"/>
          <a:ext cx="1072241" cy="8577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kern="1200"/>
            <a:t>Which donors?</a:t>
          </a:r>
        </a:p>
      </dsp:txBody>
      <dsp:txXfrm>
        <a:off x="392621" y="4120112"/>
        <a:ext cx="1021993" cy="807545"/>
      </dsp:txXfrm>
    </dsp:sp>
    <dsp:sp modelId="{1A218D69-3CE1-4D69-9385-EB408F4370AE}">
      <dsp:nvSpPr>
        <dsp:cNvPr id="0" name=""/>
        <dsp:cNvSpPr/>
      </dsp:nvSpPr>
      <dsp:spPr>
        <a:xfrm rot="12000000">
          <a:off x="1057680" y="3431879"/>
          <a:ext cx="3204441" cy="436555"/>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DEECAAD2-60A7-47AB-BB58-3EA66C001BC6}">
      <dsp:nvSpPr>
        <dsp:cNvPr id="0" name=""/>
        <dsp:cNvSpPr/>
      </dsp:nvSpPr>
      <dsp:spPr>
        <a:xfrm>
          <a:off x="618185" y="2673268"/>
          <a:ext cx="1072241" cy="8577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kern="1200"/>
            <a:t>Accelerated pathway donors – is there capacity </a:t>
          </a:r>
        </a:p>
      </dsp:txBody>
      <dsp:txXfrm>
        <a:off x="643309" y="2698392"/>
        <a:ext cx="1021993" cy="807545"/>
      </dsp:txXfrm>
    </dsp:sp>
    <dsp:sp modelId="{103EFE06-60DC-414F-9DA5-BC2CE762C528}">
      <dsp:nvSpPr>
        <dsp:cNvPr id="0" name=""/>
        <dsp:cNvSpPr/>
      </dsp:nvSpPr>
      <dsp:spPr>
        <a:xfrm rot="13200000">
          <a:off x="1501283" y="2663535"/>
          <a:ext cx="3204441" cy="436555"/>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467A4536-1FC4-4458-A68F-85E764E62F9C}">
      <dsp:nvSpPr>
        <dsp:cNvPr id="0" name=""/>
        <dsp:cNvSpPr/>
      </dsp:nvSpPr>
      <dsp:spPr>
        <a:xfrm>
          <a:off x="1340011" y="1423029"/>
          <a:ext cx="1072241" cy="8577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kern="1200"/>
            <a:t>Where in PAW?</a:t>
          </a:r>
        </a:p>
      </dsp:txBody>
      <dsp:txXfrm>
        <a:off x="1365135" y="1448153"/>
        <a:ext cx="1021993" cy="807545"/>
      </dsp:txXfrm>
    </dsp:sp>
    <dsp:sp modelId="{CAA7E190-1C00-48B1-B55E-47F62687605C}">
      <dsp:nvSpPr>
        <dsp:cNvPr id="0" name=""/>
        <dsp:cNvSpPr/>
      </dsp:nvSpPr>
      <dsp:spPr>
        <a:xfrm rot="14400000">
          <a:off x="2180923" y="2093250"/>
          <a:ext cx="3204441" cy="436555"/>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6A4E12FC-13BB-4AB9-B113-BE895C0ECD60}">
      <dsp:nvSpPr>
        <dsp:cNvPr id="0" name=""/>
        <dsp:cNvSpPr/>
      </dsp:nvSpPr>
      <dsp:spPr>
        <a:xfrm>
          <a:off x="2445912" y="495067"/>
          <a:ext cx="1072241" cy="8577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kern="1200"/>
            <a:t>PAW +?</a:t>
          </a:r>
        </a:p>
      </dsp:txBody>
      <dsp:txXfrm>
        <a:off x="2471036" y="520191"/>
        <a:ext cx="1021993" cy="807545"/>
      </dsp:txXfrm>
    </dsp:sp>
    <dsp:sp modelId="{408B8927-9C30-4D5B-8DF8-ECF42E17F8DC}">
      <dsp:nvSpPr>
        <dsp:cNvPr id="0" name=""/>
        <dsp:cNvSpPr/>
      </dsp:nvSpPr>
      <dsp:spPr>
        <a:xfrm rot="15600000">
          <a:off x="3014624" y="1789807"/>
          <a:ext cx="3204441" cy="436555"/>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0639A689-9D03-46F5-8FF1-3866324EF855}">
      <dsp:nvSpPr>
        <dsp:cNvPr id="0" name=""/>
        <dsp:cNvSpPr/>
      </dsp:nvSpPr>
      <dsp:spPr>
        <a:xfrm>
          <a:off x="3802501" y="1309"/>
          <a:ext cx="1072241" cy="8577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kern="1200"/>
            <a:t>Fast Track?</a:t>
          </a:r>
        </a:p>
      </dsp:txBody>
      <dsp:txXfrm>
        <a:off x="3827625" y="26433"/>
        <a:ext cx="1021993" cy="807545"/>
      </dsp:txXfrm>
    </dsp:sp>
    <dsp:sp modelId="{AD4EF077-DEF4-4775-AFFD-6430869B6F8C}">
      <dsp:nvSpPr>
        <dsp:cNvPr id="0" name=""/>
        <dsp:cNvSpPr/>
      </dsp:nvSpPr>
      <dsp:spPr>
        <a:xfrm rot="16800000">
          <a:off x="3901831" y="1789807"/>
          <a:ext cx="3204441" cy="436555"/>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B402DF93-57AB-46FB-8E98-B19669F35E6E}">
      <dsp:nvSpPr>
        <dsp:cNvPr id="0" name=""/>
        <dsp:cNvSpPr/>
      </dsp:nvSpPr>
      <dsp:spPr>
        <a:xfrm>
          <a:off x="5246154" y="1309"/>
          <a:ext cx="1072241" cy="8577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kern="1200"/>
            <a:t>Adherence to offering windows?</a:t>
          </a:r>
        </a:p>
      </dsp:txBody>
      <dsp:txXfrm>
        <a:off x="5271278" y="26433"/>
        <a:ext cx="1021993" cy="807545"/>
      </dsp:txXfrm>
    </dsp:sp>
    <dsp:sp modelId="{663B2164-6056-49D0-9194-A0F9E6F10BE4}">
      <dsp:nvSpPr>
        <dsp:cNvPr id="0" name=""/>
        <dsp:cNvSpPr/>
      </dsp:nvSpPr>
      <dsp:spPr>
        <a:xfrm rot="18000000">
          <a:off x="4735533" y="2093250"/>
          <a:ext cx="3204441" cy="436555"/>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1267E70-4F13-49FD-BDB8-9F293B69E341}">
      <dsp:nvSpPr>
        <dsp:cNvPr id="0" name=""/>
        <dsp:cNvSpPr/>
      </dsp:nvSpPr>
      <dsp:spPr>
        <a:xfrm>
          <a:off x="6602743" y="495067"/>
          <a:ext cx="1072241" cy="8577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kern="1200"/>
            <a:t>Use of limited resources and allocation to donors </a:t>
          </a:r>
        </a:p>
      </dsp:txBody>
      <dsp:txXfrm>
        <a:off x="6627867" y="520191"/>
        <a:ext cx="1021993" cy="807545"/>
      </dsp:txXfrm>
    </dsp:sp>
    <dsp:sp modelId="{1F61382A-1BE0-4D85-A3FD-694E3572951F}">
      <dsp:nvSpPr>
        <dsp:cNvPr id="0" name=""/>
        <dsp:cNvSpPr/>
      </dsp:nvSpPr>
      <dsp:spPr>
        <a:xfrm rot="19200000">
          <a:off x="5415172" y="2663535"/>
          <a:ext cx="3204441" cy="436555"/>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F432B205-1C2B-4FD1-A57E-DF463BD34288}">
      <dsp:nvSpPr>
        <dsp:cNvPr id="0" name=""/>
        <dsp:cNvSpPr/>
      </dsp:nvSpPr>
      <dsp:spPr>
        <a:xfrm>
          <a:off x="7708644" y="1423029"/>
          <a:ext cx="1072241" cy="8577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kern="1200"/>
            <a:t>Allocation of teams</a:t>
          </a:r>
        </a:p>
        <a:p>
          <a:pPr marL="0" lvl="0" indent="0" algn="ctr" defTabSz="533400">
            <a:lnSpc>
              <a:spcPct val="90000"/>
            </a:lnSpc>
            <a:spcBef>
              <a:spcPct val="0"/>
            </a:spcBef>
            <a:spcAft>
              <a:spcPct val="35000"/>
            </a:spcAft>
            <a:buNone/>
          </a:pPr>
          <a:r>
            <a:rPr lang="en-GB" sz="1200" kern="1200"/>
            <a:t>Clinical elements  </a:t>
          </a:r>
        </a:p>
      </dsp:txBody>
      <dsp:txXfrm>
        <a:off x="7733768" y="1448153"/>
        <a:ext cx="1021993" cy="807545"/>
      </dsp:txXfrm>
    </dsp:sp>
    <dsp:sp modelId="{F29D44B8-C223-4A5E-AD70-304EE8F62056}">
      <dsp:nvSpPr>
        <dsp:cNvPr id="0" name=""/>
        <dsp:cNvSpPr/>
      </dsp:nvSpPr>
      <dsp:spPr>
        <a:xfrm rot="20400000">
          <a:off x="5858776" y="3431879"/>
          <a:ext cx="3204441" cy="436555"/>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40CB5FE1-5FC6-4771-8A45-A82D6293BA35}">
      <dsp:nvSpPr>
        <dsp:cNvPr id="0" name=""/>
        <dsp:cNvSpPr/>
      </dsp:nvSpPr>
      <dsp:spPr>
        <a:xfrm>
          <a:off x="8430470" y="2673268"/>
          <a:ext cx="1072241" cy="8577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kern="1200"/>
            <a:t>Logistics</a:t>
          </a:r>
        </a:p>
        <a:p>
          <a:pPr marL="0" lvl="0" indent="0" algn="ctr" defTabSz="533400">
            <a:lnSpc>
              <a:spcPct val="90000"/>
            </a:lnSpc>
            <a:spcBef>
              <a:spcPct val="0"/>
            </a:spcBef>
            <a:spcAft>
              <a:spcPct val="35000"/>
            </a:spcAft>
            <a:buNone/>
          </a:pPr>
          <a:r>
            <a:rPr lang="en-GB" sz="1200" kern="1200"/>
            <a:t>Flights vs road?</a:t>
          </a:r>
        </a:p>
      </dsp:txBody>
      <dsp:txXfrm>
        <a:off x="8455594" y="2698392"/>
        <a:ext cx="1021993" cy="807545"/>
      </dsp:txXfrm>
    </dsp:sp>
    <dsp:sp modelId="{B7A0799E-DEDE-40BA-93A7-423AE8FD8E03}">
      <dsp:nvSpPr>
        <dsp:cNvPr id="0" name=""/>
        <dsp:cNvSpPr/>
      </dsp:nvSpPr>
      <dsp:spPr>
        <a:xfrm>
          <a:off x="6012837" y="4305607"/>
          <a:ext cx="3204441" cy="436555"/>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693ABA6-E37E-4B41-A93C-860987978E98}">
      <dsp:nvSpPr>
        <dsp:cNvPr id="0" name=""/>
        <dsp:cNvSpPr/>
      </dsp:nvSpPr>
      <dsp:spPr>
        <a:xfrm>
          <a:off x="8681158" y="4094988"/>
          <a:ext cx="1072241" cy="85779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GB" sz="1200" kern="1200"/>
            <a:t>Allocation of flights? </a:t>
          </a:r>
        </a:p>
      </dsp:txBody>
      <dsp:txXfrm>
        <a:off x="8706282" y="4120112"/>
        <a:ext cx="1021993" cy="8075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247F65-76BC-499A-B080-2EDA5DF3303A}">
      <dsp:nvSpPr>
        <dsp:cNvPr id="0" name=""/>
        <dsp:cNvSpPr/>
      </dsp:nvSpPr>
      <dsp:spPr>
        <a:xfrm rot="5400000">
          <a:off x="7003541" y="-2799297"/>
          <a:ext cx="1267841" cy="718819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GB" sz="1600" kern="1200"/>
            <a:t>Pros: Maintains individual focus on each recipient centre, minimising overlap.</a:t>
          </a:r>
          <a:endParaRPr lang="en-US" sz="1600" kern="1200"/>
        </a:p>
        <a:p>
          <a:pPr marL="171450" lvl="1" indent="-171450" algn="l" defTabSz="711200">
            <a:lnSpc>
              <a:spcPct val="90000"/>
            </a:lnSpc>
            <a:spcBef>
              <a:spcPct val="0"/>
            </a:spcBef>
            <a:spcAft>
              <a:spcPct val="15000"/>
            </a:spcAft>
            <a:buChar char="•"/>
          </a:pPr>
          <a:r>
            <a:rPr lang="en-GB" sz="1600" kern="1200"/>
            <a:t>Cons: Lengthy process often leading to delays in organ acceptance, impacting retrieval timelines.</a:t>
          </a:r>
          <a:endParaRPr lang="en-US" sz="1600" kern="1200"/>
        </a:p>
      </dsp:txBody>
      <dsp:txXfrm rot="-5400000">
        <a:off x="4043363" y="222772"/>
        <a:ext cx="7126308" cy="1144059"/>
      </dsp:txXfrm>
    </dsp:sp>
    <dsp:sp modelId="{C1F54F14-A241-44A1-A68B-53C9B2168A48}">
      <dsp:nvSpPr>
        <dsp:cNvPr id="0" name=""/>
        <dsp:cNvSpPr/>
      </dsp:nvSpPr>
      <dsp:spPr>
        <a:xfrm>
          <a:off x="0" y="2401"/>
          <a:ext cx="4043362" cy="158480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GB" sz="2300" b="1" kern="1200"/>
            <a:t>Option 1: Sequential Offering</a:t>
          </a:r>
          <a:endParaRPr lang="en-US" sz="2300" kern="1200"/>
        </a:p>
      </dsp:txBody>
      <dsp:txXfrm>
        <a:off x="77364" y="79765"/>
        <a:ext cx="3888634" cy="1430073"/>
      </dsp:txXfrm>
    </dsp:sp>
    <dsp:sp modelId="{A321933A-3E19-4571-B8D3-152A7A32CBF5}">
      <dsp:nvSpPr>
        <dsp:cNvPr id="0" name=""/>
        <dsp:cNvSpPr/>
      </dsp:nvSpPr>
      <dsp:spPr>
        <a:xfrm rot="5400000">
          <a:off x="7003541" y="-1135255"/>
          <a:ext cx="1267841" cy="718819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GB" sz="1600" kern="1200"/>
            <a:t>Pros: Reduces offering times, enabling quicker decision-making and supporting timely retrieval.</a:t>
          </a:r>
          <a:endParaRPr lang="en-US" sz="1600" kern="1200"/>
        </a:p>
        <a:p>
          <a:pPr marL="171450" lvl="1" indent="-171450" algn="l" defTabSz="711200">
            <a:lnSpc>
              <a:spcPct val="90000"/>
            </a:lnSpc>
            <a:spcBef>
              <a:spcPct val="0"/>
            </a:spcBef>
            <a:spcAft>
              <a:spcPct val="15000"/>
            </a:spcAft>
            <a:buChar char="•"/>
          </a:pPr>
          <a:r>
            <a:rPr lang="en-GB" sz="1600" kern="1200"/>
            <a:t>Cons: unmanageable levels of hub support required if all organ types are offered simultaneously; needs immediate IT support to implement.</a:t>
          </a:r>
          <a:endParaRPr lang="en-US" sz="1600" kern="1200"/>
        </a:p>
      </dsp:txBody>
      <dsp:txXfrm rot="-5400000">
        <a:off x="4043363" y="1886814"/>
        <a:ext cx="7126308" cy="1144059"/>
      </dsp:txXfrm>
    </dsp:sp>
    <dsp:sp modelId="{6E014F6C-9C11-425E-9D2A-0400F9E026AB}">
      <dsp:nvSpPr>
        <dsp:cNvPr id="0" name=""/>
        <dsp:cNvSpPr/>
      </dsp:nvSpPr>
      <dsp:spPr>
        <a:xfrm>
          <a:off x="0" y="1666443"/>
          <a:ext cx="4043362" cy="158480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GB" sz="2300" b="1" kern="1200"/>
            <a:t>Option 2: Simultaneous Offering of all organs (considered and discounted)</a:t>
          </a:r>
          <a:endParaRPr lang="en-US" sz="2300" kern="1200"/>
        </a:p>
      </dsp:txBody>
      <dsp:txXfrm>
        <a:off x="77364" y="1743807"/>
        <a:ext cx="3888634" cy="1430073"/>
      </dsp:txXfrm>
    </dsp:sp>
    <dsp:sp modelId="{D09E3281-4C48-4635-9FA0-6F45CCEDD092}">
      <dsp:nvSpPr>
        <dsp:cNvPr id="0" name=""/>
        <dsp:cNvSpPr/>
      </dsp:nvSpPr>
      <dsp:spPr>
        <a:xfrm rot="5400000">
          <a:off x="7003541" y="528786"/>
          <a:ext cx="1267841" cy="718819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GB" sz="1600" kern="1200"/>
            <a:t>Pros: Reduces offering times compared to sequential offering, enabling quicker decision-making and supporting timely retrieval.</a:t>
          </a:r>
          <a:endParaRPr lang="en-US" sz="1600" kern="1200"/>
        </a:p>
        <a:p>
          <a:pPr marL="171450" lvl="1" indent="-171450" algn="l" defTabSz="711200">
            <a:lnSpc>
              <a:spcPct val="90000"/>
            </a:lnSpc>
            <a:spcBef>
              <a:spcPct val="0"/>
            </a:spcBef>
            <a:spcAft>
              <a:spcPct val="15000"/>
            </a:spcAft>
            <a:buChar char="•"/>
          </a:pPr>
          <a:r>
            <a:rPr lang="en-GB" sz="1600" kern="1200"/>
            <a:t>Enables accelerated pathway</a:t>
          </a:r>
          <a:endParaRPr lang="en-US" sz="1600" kern="1200"/>
        </a:p>
        <a:p>
          <a:pPr marL="171450" lvl="1" indent="-171450" algn="l" defTabSz="711200">
            <a:lnSpc>
              <a:spcPct val="90000"/>
            </a:lnSpc>
            <a:spcBef>
              <a:spcPct val="0"/>
            </a:spcBef>
            <a:spcAft>
              <a:spcPct val="15000"/>
            </a:spcAft>
            <a:buChar char="•"/>
          </a:pPr>
          <a:r>
            <a:rPr lang="en-GB" sz="1600" kern="1200"/>
            <a:t>Cons: Potential increased administrative workload for the Hub, but less so than option 2</a:t>
          </a:r>
          <a:endParaRPr lang="en-US" sz="1600" kern="1200"/>
        </a:p>
      </dsp:txBody>
      <dsp:txXfrm rot="-5400000">
        <a:off x="4043363" y="3550856"/>
        <a:ext cx="7126308" cy="1144059"/>
      </dsp:txXfrm>
    </dsp:sp>
    <dsp:sp modelId="{F6371D6E-D989-433C-B829-D72E4AC946D7}">
      <dsp:nvSpPr>
        <dsp:cNvPr id="0" name=""/>
        <dsp:cNvSpPr/>
      </dsp:nvSpPr>
      <dsp:spPr>
        <a:xfrm>
          <a:off x="0" y="3330484"/>
          <a:ext cx="4043362" cy="158480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GB" sz="2300" b="1" kern="1200"/>
            <a:t>Option 3: Simultaneous Offering by organ type with capability for accelerated pathway. (Selected Option)</a:t>
          </a:r>
          <a:endParaRPr lang="en-US" sz="2300" kern="1200"/>
        </a:p>
      </dsp:txBody>
      <dsp:txXfrm>
        <a:off x="77364" y="3407848"/>
        <a:ext cx="3888634" cy="14300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7C8C41-597D-448D-B7D2-F856DB3C7143}">
      <dsp:nvSpPr>
        <dsp:cNvPr id="0" name=""/>
        <dsp:cNvSpPr/>
      </dsp:nvSpPr>
      <dsp:spPr>
        <a:xfrm>
          <a:off x="1704811" y="2597902"/>
          <a:ext cx="1176023" cy="1176023"/>
        </a:xfrm>
        <a:prstGeom prst="ellipse">
          <a:avLst/>
        </a:prstGeom>
        <a:solidFill>
          <a:schemeClr val="accent5">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GB" sz="2500" kern="1200"/>
            <a:t>SNOD</a:t>
          </a:r>
        </a:p>
      </dsp:txBody>
      <dsp:txXfrm>
        <a:off x="1877036" y="2770127"/>
        <a:ext cx="831573" cy="831573"/>
      </dsp:txXfrm>
    </dsp:sp>
    <dsp:sp modelId="{D0BAD184-768C-45D7-97B2-F978B1932664}">
      <dsp:nvSpPr>
        <dsp:cNvPr id="0" name=""/>
        <dsp:cNvSpPr/>
      </dsp:nvSpPr>
      <dsp:spPr>
        <a:xfrm rot="16200000">
          <a:off x="2167667" y="2198696"/>
          <a:ext cx="250311" cy="340296"/>
        </a:xfrm>
        <a:prstGeom prst="rightArrow">
          <a:avLst>
            <a:gd name="adj1" fmla="val 60000"/>
            <a:gd name="adj2" fmla="val 50000"/>
          </a:avLst>
        </a:prstGeom>
        <a:gradFill rotWithShape="0">
          <a:gsLst>
            <a:gs pos="0">
              <a:schemeClr val="dk2">
                <a:tint val="60000"/>
                <a:hueOff val="0"/>
                <a:satOff val="0"/>
                <a:lumOff val="0"/>
                <a:alphaOff val="0"/>
                <a:satMod val="103000"/>
                <a:lumMod val="102000"/>
                <a:tint val="94000"/>
              </a:schemeClr>
            </a:gs>
            <a:gs pos="50000">
              <a:schemeClr val="dk2">
                <a:tint val="60000"/>
                <a:hueOff val="0"/>
                <a:satOff val="0"/>
                <a:lumOff val="0"/>
                <a:alphaOff val="0"/>
                <a:satMod val="110000"/>
                <a:lumMod val="100000"/>
                <a:shade val="100000"/>
              </a:schemeClr>
            </a:gs>
            <a:gs pos="100000">
              <a:schemeClr val="dk2">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2205214" y="2304302"/>
        <a:ext cx="175218" cy="204178"/>
      </dsp:txXfrm>
    </dsp:sp>
    <dsp:sp modelId="{90EECFC5-431D-45E1-B50F-FA759575F774}">
      <dsp:nvSpPr>
        <dsp:cNvPr id="0" name=""/>
        <dsp:cNvSpPr/>
      </dsp:nvSpPr>
      <dsp:spPr>
        <a:xfrm>
          <a:off x="1557808" y="655587"/>
          <a:ext cx="1470029" cy="1470029"/>
        </a:xfrm>
        <a:prstGeom prst="ellipse">
          <a:avLst/>
        </a:prstGeom>
        <a:solidFill>
          <a:schemeClr val="accent6">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t>Consent / Authorisation</a:t>
          </a:r>
        </a:p>
      </dsp:txBody>
      <dsp:txXfrm>
        <a:off x="1773089" y="870868"/>
        <a:ext cx="1039467" cy="1039467"/>
      </dsp:txXfrm>
    </dsp:sp>
    <dsp:sp modelId="{F5F4D161-281D-4164-8298-DC36968F3FE2}">
      <dsp:nvSpPr>
        <dsp:cNvPr id="0" name=""/>
        <dsp:cNvSpPr/>
      </dsp:nvSpPr>
      <dsp:spPr>
        <a:xfrm rot="1800000">
          <a:off x="2875270" y="3424301"/>
          <a:ext cx="250311" cy="340296"/>
        </a:xfrm>
        <a:prstGeom prst="rightArrow">
          <a:avLst>
            <a:gd name="adj1" fmla="val 60000"/>
            <a:gd name="adj2" fmla="val 50000"/>
          </a:avLst>
        </a:prstGeom>
        <a:gradFill rotWithShape="0">
          <a:gsLst>
            <a:gs pos="0">
              <a:schemeClr val="dk2">
                <a:tint val="60000"/>
                <a:hueOff val="0"/>
                <a:satOff val="0"/>
                <a:lumOff val="0"/>
                <a:alphaOff val="0"/>
                <a:satMod val="103000"/>
                <a:lumMod val="102000"/>
                <a:tint val="94000"/>
              </a:schemeClr>
            </a:gs>
            <a:gs pos="50000">
              <a:schemeClr val="dk2">
                <a:tint val="60000"/>
                <a:hueOff val="0"/>
                <a:satOff val="0"/>
                <a:lumOff val="0"/>
                <a:alphaOff val="0"/>
                <a:satMod val="110000"/>
                <a:lumMod val="100000"/>
                <a:shade val="100000"/>
              </a:schemeClr>
            </a:gs>
            <a:gs pos="100000">
              <a:schemeClr val="dk2">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2880300" y="3473587"/>
        <a:ext cx="175218" cy="204178"/>
      </dsp:txXfrm>
    </dsp:sp>
    <dsp:sp modelId="{15EB9BE5-FE9C-4CEA-8940-5544A778C3E3}">
      <dsp:nvSpPr>
        <dsp:cNvPr id="0" name=""/>
        <dsp:cNvSpPr/>
      </dsp:nvSpPr>
      <dsp:spPr>
        <a:xfrm>
          <a:off x="3112594" y="3348555"/>
          <a:ext cx="1470029" cy="1470029"/>
        </a:xfrm>
        <a:prstGeom prst="ellipse">
          <a:avLst/>
        </a:prstGeom>
        <a:solidFill>
          <a:schemeClr val="accent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t>Family care</a:t>
          </a:r>
        </a:p>
      </dsp:txBody>
      <dsp:txXfrm>
        <a:off x="3327875" y="3563836"/>
        <a:ext cx="1039467" cy="1039467"/>
      </dsp:txXfrm>
    </dsp:sp>
    <dsp:sp modelId="{AA065565-2C8A-4A9B-A36E-59013290D5C6}">
      <dsp:nvSpPr>
        <dsp:cNvPr id="0" name=""/>
        <dsp:cNvSpPr/>
      </dsp:nvSpPr>
      <dsp:spPr>
        <a:xfrm rot="9000000">
          <a:off x="1460063" y="3424301"/>
          <a:ext cx="250311" cy="340296"/>
        </a:xfrm>
        <a:prstGeom prst="rightArrow">
          <a:avLst>
            <a:gd name="adj1" fmla="val 60000"/>
            <a:gd name="adj2" fmla="val 50000"/>
          </a:avLst>
        </a:prstGeom>
        <a:gradFill rotWithShape="0">
          <a:gsLst>
            <a:gs pos="0">
              <a:schemeClr val="dk2">
                <a:tint val="60000"/>
                <a:hueOff val="0"/>
                <a:satOff val="0"/>
                <a:lumOff val="0"/>
                <a:alphaOff val="0"/>
                <a:satMod val="103000"/>
                <a:lumMod val="102000"/>
                <a:tint val="94000"/>
              </a:schemeClr>
            </a:gs>
            <a:gs pos="50000">
              <a:schemeClr val="dk2">
                <a:tint val="60000"/>
                <a:hueOff val="0"/>
                <a:satOff val="0"/>
                <a:lumOff val="0"/>
                <a:alphaOff val="0"/>
                <a:satMod val="110000"/>
                <a:lumMod val="100000"/>
                <a:shade val="100000"/>
              </a:schemeClr>
            </a:gs>
            <a:gs pos="100000">
              <a:schemeClr val="dk2">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rot="10800000">
        <a:off x="1530126" y="3473587"/>
        <a:ext cx="175218" cy="204178"/>
      </dsp:txXfrm>
    </dsp:sp>
    <dsp:sp modelId="{2B100A81-F635-439E-AD7A-5D44D7CCA7E4}">
      <dsp:nvSpPr>
        <dsp:cNvPr id="0" name=""/>
        <dsp:cNvSpPr/>
      </dsp:nvSpPr>
      <dsp:spPr>
        <a:xfrm>
          <a:off x="3022" y="3348555"/>
          <a:ext cx="1470029" cy="1470029"/>
        </a:xfrm>
        <a:prstGeom prst="ellipse">
          <a:avLst/>
        </a:prstGeom>
        <a:solidFill>
          <a:schemeClr val="bg1">
            <a:lumMod val="6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t>Local hospital</a:t>
          </a:r>
        </a:p>
      </dsp:txBody>
      <dsp:txXfrm>
        <a:off x="218303" y="3563836"/>
        <a:ext cx="1039467" cy="10394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7DCF96-C85D-415B-B7A8-68B7A06160DE}">
      <dsp:nvSpPr>
        <dsp:cNvPr id="0" name=""/>
        <dsp:cNvSpPr/>
      </dsp:nvSpPr>
      <dsp:spPr>
        <a:xfrm>
          <a:off x="11057" y="869829"/>
          <a:ext cx="3984698" cy="1195409"/>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4880" tIns="314880" rIns="314880" bIns="314880" numCol="1" spcCol="1270" anchor="ctr" anchorCtr="0">
          <a:noAutofit/>
        </a:bodyPr>
        <a:lstStyle/>
        <a:p>
          <a:pPr marL="0" lvl="0" indent="0" algn="ctr" defTabSz="1778000">
            <a:lnSpc>
              <a:spcPct val="90000"/>
            </a:lnSpc>
            <a:spcBef>
              <a:spcPct val="0"/>
            </a:spcBef>
            <a:spcAft>
              <a:spcPct val="35000"/>
            </a:spcAft>
            <a:buNone/>
          </a:pPr>
          <a:r>
            <a:rPr lang="en-US" sz="4000" kern="1200"/>
            <a:t>Develop</a:t>
          </a:r>
        </a:p>
      </dsp:txBody>
      <dsp:txXfrm>
        <a:off x="11057" y="869829"/>
        <a:ext cx="3984698" cy="1195409"/>
      </dsp:txXfrm>
    </dsp:sp>
    <dsp:sp modelId="{8B0016E9-0C39-41E8-8CE9-9FFBE5EA4D80}">
      <dsp:nvSpPr>
        <dsp:cNvPr id="0" name=""/>
        <dsp:cNvSpPr/>
      </dsp:nvSpPr>
      <dsp:spPr>
        <a:xfrm>
          <a:off x="48912" y="2065239"/>
          <a:ext cx="3984698" cy="392293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600" tIns="393600" rIns="393600" bIns="393600" numCol="1" spcCol="1270" anchor="t" anchorCtr="0">
          <a:noAutofit/>
        </a:bodyPr>
        <a:lstStyle/>
        <a:p>
          <a:pPr marL="0" lvl="0" indent="0" algn="l" defTabSz="1244600">
            <a:lnSpc>
              <a:spcPct val="90000"/>
            </a:lnSpc>
            <a:spcBef>
              <a:spcPct val="0"/>
            </a:spcBef>
            <a:spcAft>
              <a:spcPct val="35000"/>
            </a:spcAft>
            <a:buNone/>
          </a:pPr>
          <a:r>
            <a:rPr lang="en-US" sz="2800" kern="1200"/>
            <a:t>Develop mechanisms to accommodate the Planned Arrival Window, being cognizant of both departmental and hospital (or wider) impacts</a:t>
          </a:r>
        </a:p>
      </dsp:txBody>
      <dsp:txXfrm>
        <a:off x="48912" y="2065239"/>
        <a:ext cx="3984698" cy="3922930"/>
      </dsp:txXfrm>
    </dsp:sp>
    <dsp:sp modelId="{F8312E59-34A7-419B-816C-F7479EB96CAF}">
      <dsp:nvSpPr>
        <dsp:cNvPr id="0" name=""/>
        <dsp:cNvSpPr/>
      </dsp:nvSpPr>
      <dsp:spPr>
        <a:xfrm>
          <a:off x="4103650" y="869829"/>
          <a:ext cx="3984698" cy="1195409"/>
        </a:xfrm>
        <a:prstGeom prst="rect">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4880" tIns="314880" rIns="314880" bIns="314880" numCol="1" spcCol="1270" anchor="ctr" anchorCtr="0">
          <a:noAutofit/>
        </a:bodyPr>
        <a:lstStyle/>
        <a:p>
          <a:pPr marL="0" lvl="0" indent="0" algn="ctr" defTabSz="1778000">
            <a:lnSpc>
              <a:spcPct val="90000"/>
            </a:lnSpc>
            <a:spcBef>
              <a:spcPct val="0"/>
            </a:spcBef>
            <a:spcAft>
              <a:spcPct val="35000"/>
            </a:spcAft>
            <a:buNone/>
          </a:pPr>
          <a:r>
            <a:rPr lang="en-US" sz="4000" kern="1200"/>
            <a:t>Share</a:t>
          </a:r>
        </a:p>
      </dsp:txBody>
      <dsp:txXfrm>
        <a:off x="4103650" y="869829"/>
        <a:ext cx="3984698" cy="1195409"/>
      </dsp:txXfrm>
    </dsp:sp>
    <dsp:sp modelId="{69984FDF-DAD9-46E6-8EB4-B9A5E719566B}">
      <dsp:nvSpPr>
        <dsp:cNvPr id="0" name=""/>
        <dsp:cNvSpPr/>
      </dsp:nvSpPr>
      <dsp:spPr>
        <a:xfrm>
          <a:off x="4103650" y="2065239"/>
          <a:ext cx="3984698" cy="3922930"/>
        </a:xfrm>
        <a:prstGeom prst="rect">
          <a:avLst/>
        </a:prstGeom>
        <a:solidFill>
          <a:schemeClr val="accent5">
            <a:tint val="40000"/>
            <a:alpha val="90000"/>
            <a:hueOff val="-3369881"/>
            <a:satOff val="-11416"/>
            <a:lumOff val="-1464"/>
            <a:alphaOff val="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600" tIns="393600" rIns="393600" bIns="393600" numCol="1" spcCol="1270" anchor="t" anchorCtr="0">
          <a:noAutofit/>
        </a:bodyPr>
        <a:lstStyle/>
        <a:p>
          <a:pPr marL="0" lvl="0" indent="0" algn="l" defTabSz="1244600">
            <a:lnSpc>
              <a:spcPct val="90000"/>
            </a:lnSpc>
            <a:spcBef>
              <a:spcPct val="0"/>
            </a:spcBef>
            <a:spcAft>
              <a:spcPct val="35000"/>
            </a:spcAft>
            <a:buNone/>
          </a:pPr>
          <a:r>
            <a:rPr lang="en-US" sz="2800" kern="1200"/>
            <a:t>Share this presentation with your colleagues and key hospital (or wider) stakeholders.</a:t>
          </a:r>
        </a:p>
      </dsp:txBody>
      <dsp:txXfrm>
        <a:off x="4103650" y="2065239"/>
        <a:ext cx="3984698" cy="3922930"/>
      </dsp:txXfrm>
    </dsp:sp>
    <dsp:sp modelId="{83B2BBD2-DE29-4313-8513-C773660A738A}">
      <dsp:nvSpPr>
        <dsp:cNvPr id="0" name=""/>
        <dsp:cNvSpPr/>
      </dsp:nvSpPr>
      <dsp:spPr>
        <a:xfrm>
          <a:off x="8196243" y="869829"/>
          <a:ext cx="3984698" cy="1195409"/>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4880" tIns="314880" rIns="314880" bIns="314880" numCol="1" spcCol="1270" anchor="ctr" anchorCtr="0">
          <a:noAutofit/>
        </a:bodyPr>
        <a:lstStyle/>
        <a:p>
          <a:pPr marL="0" lvl="0" indent="0" algn="ctr" defTabSz="1778000">
            <a:lnSpc>
              <a:spcPct val="90000"/>
            </a:lnSpc>
            <a:spcBef>
              <a:spcPct val="0"/>
            </a:spcBef>
            <a:spcAft>
              <a:spcPct val="35000"/>
            </a:spcAft>
            <a:buNone/>
          </a:pPr>
          <a:r>
            <a:rPr lang="en-US" sz="4000" kern="1200"/>
            <a:t>Progress</a:t>
          </a:r>
        </a:p>
      </dsp:txBody>
      <dsp:txXfrm>
        <a:off x="8196243" y="869829"/>
        <a:ext cx="3984698" cy="1195409"/>
      </dsp:txXfrm>
    </dsp:sp>
    <dsp:sp modelId="{7BE0F0A1-EDE2-4015-A814-7131B5E5A157}">
      <dsp:nvSpPr>
        <dsp:cNvPr id="0" name=""/>
        <dsp:cNvSpPr/>
      </dsp:nvSpPr>
      <dsp:spPr>
        <a:xfrm>
          <a:off x="8196243" y="2065239"/>
          <a:ext cx="3984698" cy="3922930"/>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600" tIns="393600" rIns="393600" bIns="393600" numCol="1" spcCol="1270" anchor="t" anchorCtr="0">
          <a:noAutofit/>
        </a:bodyPr>
        <a:lstStyle/>
        <a:p>
          <a:pPr marL="0" lvl="0" indent="0" algn="l" defTabSz="1244600">
            <a:lnSpc>
              <a:spcPct val="90000"/>
            </a:lnSpc>
            <a:spcBef>
              <a:spcPct val="0"/>
            </a:spcBef>
            <a:spcAft>
              <a:spcPct val="35000"/>
            </a:spcAft>
            <a:buNone/>
          </a:pPr>
          <a:r>
            <a:rPr lang="en-US" sz="2800" kern="1200"/>
            <a:t>Make progress on implementing any changes you identify.</a:t>
          </a:r>
        </a:p>
        <a:p>
          <a:pPr marL="0" lvl="0" indent="0" algn="l" defTabSz="1244600">
            <a:lnSpc>
              <a:spcPct val="90000"/>
            </a:lnSpc>
            <a:spcBef>
              <a:spcPct val="0"/>
            </a:spcBef>
            <a:spcAft>
              <a:spcPct val="35000"/>
            </a:spcAft>
            <a:buNone/>
          </a:pPr>
          <a:r>
            <a:rPr lang="en-US" sz="2800" kern="1200"/>
            <a:t>Go-live could be as soon as Spring/Summer 2026</a:t>
          </a:r>
        </a:p>
      </dsp:txBody>
      <dsp:txXfrm>
        <a:off x="8196243" y="2065239"/>
        <a:ext cx="3984698" cy="392293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C8AB95-FE25-424A-B72E-CC1E2640A497}" type="datetimeFigureOut">
              <a:rPr lang="en-GB" smtClean="0"/>
              <a:t>11/06/2025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0BBD14-7FD4-4B73-A075-3F40CC8F7F11}" type="slidenum">
              <a:rPr lang="en-GB" smtClean="0"/>
              <a:t>‹#›</a:t>
            </a:fld>
            <a:endParaRPr lang="en-GB"/>
          </a:p>
        </p:txBody>
      </p:sp>
    </p:spTree>
    <p:extLst>
      <p:ext uri="{BB962C8B-B14F-4D97-AF65-F5344CB8AC3E}">
        <p14:creationId xmlns:p14="http://schemas.microsoft.com/office/powerpoint/2010/main" val="31657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9586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A0BBD14-7FD4-4B73-A075-3F40CC8F7F11}" type="slidenum">
              <a:rPr lang="en-GB" smtClean="0"/>
              <a:t>2</a:t>
            </a:fld>
            <a:endParaRPr lang="en-GB"/>
          </a:p>
        </p:txBody>
      </p:sp>
    </p:spTree>
    <p:extLst>
      <p:ext uri="{BB962C8B-B14F-4D97-AF65-F5344CB8AC3E}">
        <p14:creationId xmlns:p14="http://schemas.microsoft.com/office/powerpoint/2010/main" val="2821727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solidFill>
                  <a:srgbClr val="002060"/>
                </a:solidFill>
                <a:cs typeface="Arial" panose="020B0604020202020204" pitchFamily="34" charset="0"/>
              </a:rPr>
              <a:t>Redesign a service as a whole that’s robust, sustainable, more predictable and able to cope with future demands</a:t>
            </a:r>
          </a:p>
          <a:p>
            <a:r>
              <a:rPr lang="en-GB" sz="1200" b="1">
                <a:solidFill>
                  <a:srgbClr val="002060"/>
                </a:solidFill>
                <a:cs typeface="Arial" panose="020B0604020202020204" pitchFamily="34" charset="0"/>
              </a:rPr>
              <a:t>A service designed to maximise our ability to save lives.</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071317-AEB7-4A5C-BAD5-51A027427AC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0374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071317-AEB7-4A5C-BAD5-51A027427AC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7832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473855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Pathway Intelligence Group (PIG) data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1662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Time taken to move from family decision to offering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071317-AEB7-4A5C-BAD5-51A027427AC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5115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Offering was an evening activity, the majority is now in the early hours of the morning.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9221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Offering was an evening activity, the majority is now in the early hours of the morning.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9929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Offering was an evening activity, the majority is now in the early hours of the morning.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1048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asked the donation pathway which times they would consider avoiding or accepting for their individual parts of the pathway. </a:t>
            </a:r>
          </a:p>
          <a:p>
            <a:endParaRPr lang="en-GB"/>
          </a:p>
          <a:p>
            <a:r>
              <a:rPr lang="en-GB"/>
              <a:t>SNODs were asked considering the families needs which times of day to very much avoid or generally accept transferring the pt from ICU to theatres for DBD donors…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3573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And for DCD donors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71914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CLODs were asked considering the needs of the family, the ICU, theatres and wider hospital perspective what time should we very much avoid or generally accept transferring a pt to theatres for a DBD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90240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And a DCD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04277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NORS surgeons, and senior </a:t>
            </a:r>
            <a:r>
              <a:rPr lang="en-GB" err="1"/>
              <a:t>periop</a:t>
            </a:r>
            <a:r>
              <a:rPr lang="en-GB"/>
              <a:t> staff were asked what times of day should we very much avoid or generally accept starting a CT/SB </a:t>
            </a:r>
            <a:r>
              <a:rPr lang="en-GB" err="1"/>
              <a:t>retreival</a:t>
            </a:r>
            <a:r>
              <a:rPr lang="en-GB"/>
              <a:t> for DBD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770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And DCD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9453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Transplant consultants, transplant anaesthetic consultants and senior transplant perioperative staff were asked what time should we very much avoid or generally accept starting a transplant (KTS) time for a routine recipient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03235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And for a more complex recipient requiring additional consultant support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55840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672876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BBD14-7FD4-4B73-A075-3F40CC8F7F1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04780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BBD14-7FD4-4B73-A075-3F40CC8F7F1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32060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D4CEF6-57D7-40BA-8EA8-9E2F3B23081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47051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Without PAW Plus, strict PAW with 8 / 3 / 1, 60 (3%) of donors would have to be moved to next PAW so PAW plus reduces this by 28</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D4CEF6-57D7-40BA-8EA8-9E2F3B23081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7149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3803208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Key – the dotted line after 2300 notes the end of the day. The dotted window around 7am notes the Hub Operations shift handover</a:t>
            </a:r>
          </a:p>
          <a:p>
            <a:r>
              <a:rPr lang="en-GB"/>
              <a:t>Where it states ‘NORS arrival’ data is missing to mark the end of the retrieval.</a:t>
            </a:r>
          </a:p>
          <a:p>
            <a:r>
              <a:rPr lang="en-GB"/>
              <a:t>Where known we have stated any onward offering and histopathology – but this data is not complete.</a:t>
            </a:r>
          </a:p>
          <a:p>
            <a:r>
              <a:rPr lang="en-GB"/>
              <a:t>Colour on donor numbers aligns with Sarah’s key</a:t>
            </a:r>
          </a:p>
          <a:p>
            <a:r>
              <a:rPr lang="en-GB"/>
              <a:t>Colour on activity in heat map is to provide differentiation between donors and has no meaning</a:t>
            </a:r>
          </a:p>
          <a:p>
            <a:r>
              <a:rPr lang="en-GB"/>
              <a:t>AB = abdominal only retrieval</a:t>
            </a:r>
          </a:p>
          <a:p>
            <a:r>
              <a:rPr lang="en-GB"/>
              <a:t>AB+CT = abdominal and CT retrieval</a:t>
            </a:r>
          </a:p>
          <a:p>
            <a:r>
              <a:rPr lang="en-GB"/>
              <a:t>K or K’s offered on = kidney or kidneys were offered on</a:t>
            </a:r>
          </a:p>
          <a:p>
            <a:r>
              <a:rPr lang="en-GB"/>
              <a:t>L offered on = liver was offered on</a:t>
            </a:r>
          </a:p>
          <a:p>
            <a:r>
              <a:rPr lang="en-GB" err="1"/>
              <a:t>Histo</a:t>
            </a:r>
            <a:r>
              <a:rPr lang="en-GB"/>
              <a:t> – Histopathology was requested</a:t>
            </a:r>
          </a:p>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44C9B-877D-431A-978E-6A6DAADCD44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88495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As registrations most occurs overnight, no change in offering would see instances of offering period coinciding with the PAW of that day. This would lead to a peak of activity for Hub Operations where organs may require offering on (and therefore potential change in transport etc) from the day's retrievals while the organs for the next PAW are offered.</a:t>
            </a:r>
          </a:p>
          <a:p>
            <a:endParaRPr lang="en-GB"/>
          </a:p>
          <a:p>
            <a:r>
              <a:rPr lang="en-GB"/>
              <a:t>As we do not know when in the PAW the retrieval will start, the thick dotted box represents the potential time the retrieval could last depending on the PAW of the team.</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544C9B-877D-431A-978E-6A6DAADCD44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66181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89596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Note that we have more CT organs accepted than teams available (also a team out for the SU donor).</a:t>
            </a:r>
          </a:p>
          <a:p>
            <a:r>
              <a:rPr lang="en-GB"/>
              <a:t>Trigger clinical decision making on what to do here – we’re not going to talk through that now as we want to focus on the offering model</a:t>
            </a:r>
          </a:p>
          <a:p>
            <a:r>
              <a:rPr lang="en-GB" sz="1800" b="0" i="0" u="none" strike="noStrike">
                <a:solidFill>
                  <a:srgbClr val="000000"/>
                </a:solidFill>
                <a:effectLst/>
                <a:latin typeface="Calibri" panose="020F0502020204030204" pitchFamily="34" charset="0"/>
              </a:rPr>
              <a:t>(Further explored in NORS Service Model) – capacity and alignments – nothing decided.</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70207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40127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Renal offering will be different in that we will still do some sequential offering in the morning with simultaneous offering in the afternoon on rounds of 3 </a:t>
            </a:r>
            <a:r>
              <a:rPr lang="en-US" err="1">
                <a:ea typeface="Calibri"/>
                <a:cs typeface="Calibri"/>
              </a:rPr>
              <a:t>centres</a:t>
            </a:r>
            <a:r>
              <a:rPr lang="en-US">
                <a:ea typeface="Calibri"/>
                <a:cs typeface="Calibri"/>
              </a:rPr>
              <a:t> per round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3445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SU/U hearts and lungs can be allocated after CT offering</a:t>
            </a:r>
          </a:p>
          <a:p>
            <a:r>
              <a:rPr lang="en-GB"/>
              <a:t>Routine heart and lungs can be allocated after CT offering, unless there is a CT/liver recipient then they can be allocated after liver offering</a:t>
            </a:r>
            <a:endParaRPr lang="en-GB">
              <a:ea typeface="Calibri"/>
              <a:cs typeface="Calibri"/>
            </a:endParaRPr>
          </a:p>
          <a:p>
            <a:r>
              <a:rPr lang="en-GB"/>
              <a:t>Tier A KMR kidney only can be allocated on offer</a:t>
            </a:r>
            <a:endParaRPr lang="en-GB">
              <a:ea typeface="Calibri"/>
              <a:cs typeface="Calibri"/>
            </a:endParaRPr>
          </a:p>
          <a:p>
            <a:r>
              <a:rPr lang="en-GB"/>
              <a:t>Tier A KMR SPK/SIK can be allocated on offer, unless bowel is on offer and recipient requires pancreas then it will be allocated after bowel offering</a:t>
            </a:r>
            <a:endParaRPr lang="en-GB">
              <a:ea typeface="Calibri"/>
              <a:cs typeface="Calibri"/>
            </a:endParaRPr>
          </a:p>
          <a:p>
            <a:r>
              <a:rPr lang="en-GB"/>
              <a:t>Liver and bowel can be allocated after liver/bowel offering</a:t>
            </a:r>
            <a:endParaRPr lang="en-GB">
              <a:ea typeface="Calibri"/>
              <a:cs typeface="Calibri"/>
            </a:endParaRPr>
          </a:p>
          <a:p>
            <a:r>
              <a:rPr lang="en-GB"/>
              <a:t>Non-Tier A kidney and pancreases can be allocated after renal/pancreas offering</a:t>
            </a:r>
            <a:endParaRPr lang="en-GB">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1BF4B-EF81-1A46-AF7E-D3E97FD42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2822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083422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Mean number of offers per PAW based on current offering (sequentially) </a:t>
            </a:r>
          </a:p>
          <a:p>
            <a:r>
              <a:rPr lang="en-GB"/>
              <a:t>Newcastle – 2.8 </a:t>
            </a:r>
          </a:p>
          <a:p>
            <a:r>
              <a:rPr lang="en-GB"/>
              <a:t>Leeds - 3.5</a:t>
            </a:r>
          </a:p>
          <a:p>
            <a:r>
              <a:rPr lang="en-GB"/>
              <a:t>Cambridge – 2.8</a:t>
            </a:r>
          </a:p>
          <a:p>
            <a:r>
              <a:rPr lang="en-GB"/>
              <a:t>RFH – 2.7</a:t>
            </a:r>
          </a:p>
          <a:p>
            <a:r>
              <a:rPr lang="en-GB"/>
              <a:t>KCH - 5.2</a:t>
            </a:r>
          </a:p>
          <a:p>
            <a:r>
              <a:rPr lang="en-GB"/>
              <a:t>Bham - 3.9</a:t>
            </a:r>
          </a:p>
          <a:p>
            <a:r>
              <a:rPr lang="en-GB"/>
              <a:t>Edinburgh -  2.7</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A6C7A2-1817-43EF-B752-F6F6D1E187F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67531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Blue boxes are busy offering days/donor activity days – on most days you will get 3 offers/centre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A6C7A2-1817-43EF-B752-F6F6D1E187F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5656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1430903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t>NORs dispatch </a:t>
            </a:r>
          </a:p>
          <a:p>
            <a:r>
              <a:rPr lang="en-GB" sz="1200"/>
              <a:t>Flight allocation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BBD14-7FD4-4B73-A075-3F40CC8F7F1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56916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071317-AEB7-4A5C-BAD5-51A027427AC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09415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Use a list or timetable instead of hospital</a:t>
            </a:r>
          </a:p>
          <a:p>
            <a:r>
              <a:rPr lang="en-GB"/>
              <a:t>Screening call – call to transplant centre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071317-AEB7-4A5C-BAD5-51A027427AC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19371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b="1" u="sng"/>
              <a:t>We need to add in all relevant and up to date data per team and per organ.</a:t>
            </a:r>
          </a:p>
          <a:p>
            <a:endParaRPr lang="en-GB" b="1" u="sng"/>
          </a:p>
          <a:p>
            <a:r>
              <a:rPr lang="en-GB" b="0" u="none"/>
              <a:t>On this slide, please say the following:</a:t>
            </a:r>
          </a:p>
          <a:p>
            <a:endParaRPr lang="en-GB" b="0" u="none"/>
          </a:p>
          <a:p>
            <a:r>
              <a:rPr lang="en-GB" b="0" u="none"/>
              <a:t>“I’m now going to show some centre specific data from </a:t>
            </a:r>
            <a:r>
              <a:rPr lang="en-GB" b="1" u="none">
                <a:solidFill>
                  <a:srgbClr val="FF0000"/>
                </a:solidFill>
              </a:rPr>
              <a:t>XXXXX &lt;insert name of centre&gt; </a:t>
            </a:r>
            <a:r>
              <a:rPr lang="en-GB" b="0" u="none"/>
              <a:t>- this will be used as an example  for you to understand the impact of changes resultant from the planned arrival window in regard to the frequency of organs arriving at your centre, and the number of occasions this may happen in multiples.</a:t>
            </a:r>
          </a:p>
          <a:p>
            <a:endParaRPr lang="en-GB" b="0" u="none"/>
          </a:p>
          <a:p>
            <a:r>
              <a:rPr lang="en-GB" b="0" u="none"/>
              <a:t>To access your own data, please use the QR code presented on the screen, or use the link in the that’s been posted in the video description. This will take you to the </a:t>
            </a:r>
            <a:r>
              <a:rPr lang="en-GB" b="0" u="none" err="1"/>
              <a:t>powerpoint</a:t>
            </a:r>
            <a:r>
              <a:rPr lang="en-GB" b="0" u="none"/>
              <a:t> slides we’ve used in this presentation where you’ll find the data relating to your centre, starting from slide </a:t>
            </a:r>
            <a:r>
              <a:rPr lang="en-GB" b="1" u="none"/>
              <a:t>XXX &lt;confirm slide – currently its slide 56&gt;”</a:t>
            </a:r>
          </a:p>
          <a:p>
            <a:endParaRPr lang="en-GB" b="1" u="none"/>
          </a:p>
          <a:p>
            <a:endParaRPr lang="en-GB" b="1" u="none"/>
          </a:p>
          <a:p>
            <a:r>
              <a:rPr lang="en-GB" b="1" u="none"/>
              <a:t>** </a:t>
            </a:r>
            <a:r>
              <a:rPr lang="en-GB" b="0" u="none"/>
              <a:t>I will create a QR code later and see if I can edit the audio / new place holder so it doesn’t need to be re-recorded**</a:t>
            </a:r>
            <a:endParaRPr lang="en-GB" b="1" u="none"/>
          </a:p>
        </p:txBody>
      </p:sp>
    </p:spTree>
    <p:extLst>
      <p:ext uri="{BB962C8B-B14F-4D97-AF65-F5344CB8AC3E}">
        <p14:creationId xmlns:p14="http://schemas.microsoft.com/office/powerpoint/2010/main" val="31882633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10C6B-FE2B-CD64-1ADF-6E3C27A44A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CF8766-D104-B0A7-648B-289DF77AEC2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E501D39-FCF3-7C1D-9FAC-65EAB40BF7C1}"/>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9940553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24A4A-261F-101A-8897-B0FCD46C8B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6D7E17-46DF-8A62-826A-F04B371EDAD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0955DE6-31BF-BC2B-CFEC-42AE722EB208}"/>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9970014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7D3CF-050B-DE67-97BB-F0BE5514D3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6A82C7-CD79-10D8-D466-1368020C9BB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A20C7CA-A1CA-9A59-2352-F26920B18538}"/>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5718732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B0F2F-9E86-F5F9-6902-287A3DD675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858832-AB6F-F35B-5A4F-4CAABB85A9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955574-97DB-27BD-743B-DE7149C7061F}"/>
              </a:ext>
            </a:extLst>
          </p:cNvPr>
          <p:cNvSpPr>
            <a:spLocks noGrp="1"/>
          </p:cNvSpPr>
          <p:nvPr>
            <p:ph type="body" idx="1"/>
          </p:nvPr>
        </p:nvSpPr>
        <p:spPr/>
        <p:txBody>
          <a:bodyPr/>
          <a:lstStyle/>
          <a:p>
            <a:r>
              <a:rPr lang="en-GB"/>
              <a:t>Show which is which stakeholder’s activity to highlight simultaneous effort?</a:t>
            </a:r>
          </a:p>
          <a:p>
            <a:r>
              <a:rPr lang="en-GB"/>
              <a:t>Use only one </a:t>
            </a:r>
          </a:p>
        </p:txBody>
      </p:sp>
      <p:sp>
        <p:nvSpPr>
          <p:cNvPr id="4" name="Slide Number Placeholder 3">
            <a:extLst>
              <a:ext uri="{FF2B5EF4-FFF2-40B4-BE49-F238E27FC236}">
                <a16:creationId xmlns:a16="http://schemas.microsoft.com/office/drawing/2014/main" id="{AECB4810-FD74-D7EA-7066-72BC440A86EC}"/>
              </a:ext>
            </a:extLst>
          </p:cNvPr>
          <p:cNvSpPr>
            <a:spLocks noGrp="1"/>
          </p:cNvSpPr>
          <p:nvPr>
            <p:ph type="sldNum" sz="quarter" idx="5"/>
          </p:nvPr>
        </p:nvSpPr>
        <p:spPr/>
        <p:txBody>
          <a:bodyPr/>
          <a:lstStyle/>
          <a:p>
            <a:fld id="{BA0BBD14-7FD4-4B73-A075-3F40CC8F7F11}" type="slidenum">
              <a:rPr lang="en-GB" smtClean="0"/>
              <a:t>186</a:t>
            </a:fld>
            <a:endParaRPr lang="en-GB"/>
          </a:p>
        </p:txBody>
      </p:sp>
    </p:spTree>
    <p:extLst>
      <p:ext uri="{BB962C8B-B14F-4D97-AF65-F5344CB8AC3E}">
        <p14:creationId xmlns:p14="http://schemas.microsoft.com/office/powerpoint/2010/main" val="1174821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A0BBD14-7FD4-4B73-A075-3F40CC8F7F11}" type="slidenum">
              <a:rPr lang="en-GB" smtClean="0"/>
              <a:t>189</a:t>
            </a:fld>
            <a:endParaRPr lang="en-GB"/>
          </a:p>
        </p:txBody>
      </p:sp>
    </p:spTree>
    <p:extLst>
      <p:ext uri="{BB962C8B-B14F-4D97-AF65-F5344CB8AC3E}">
        <p14:creationId xmlns:p14="http://schemas.microsoft.com/office/powerpoint/2010/main" val="3987622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0195751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5.xml"/><Relationship Id="rId4" Type="http://schemas.openxmlformats.org/officeDocument/2006/relationships/image" Target="../media/image1.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7.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3200">
                <a:solidFill>
                  <a:schemeClr val="accent1">
                    <a:lumMod val="75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sp>
        <p:nvSpPr>
          <p:cNvPr id="6" name="Slide Number Placeholder 5">
            <a:extLst>
              <a:ext uri="{FF2B5EF4-FFF2-40B4-BE49-F238E27FC236}">
                <a16:creationId xmlns:a16="http://schemas.microsoft.com/office/drawing/2014/main" id="{3FD5798B-DD8B-4789-8C0E-CCEB90109264}"/>
              </a:ext>
            </a:extLst>
          </p:cNvPr>
          <p:cNvSpPr>
            <a:spLocks noGrp="1"/>
          </p:cNvSpPr>
          <p:nvPr>
            <p:ph type="sldNum" sz="quarter" idx="12"/>
          </p:nvPr>
        </p:nvSpPr>
        <p:spPr/>
        <p:txBody>
          <a:bodyPr/>
          <a:lstStyle>
            <a:lvl1pPr>
              <a:defRPr>
                <a:solidFill>
                  <a:schemeClr val="accent1">
                    <a:lumMod val="75000"/>
                  </a:schemeClr>
                </a:solidFill>
              </a:defRPr>
            </a:lvl1pPr>
          </a:lstStyle>
          <a:p>
            <a:fld id="{FB6083EF-2684-40D5-B43E-01D5B4D976DC}" type="slidenum">
              <a:rPr lang="en-GB" smtClean="0"/>
              <a:pPr/>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51D285FC-6478-44F9-9608-E89E3F771D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9840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3200">
                <a:solidFill>
                  <a:schemeClr val="accent1">
                    <a:lumMod val="75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pic>
        <p:nvPicPr>
          <p:cNvPr id="7" name="Picture 6">
            <a:extLst>
              <a:ext uri="{FF2B5EF4-FFF2-40B4-BE49-F238E27FC236}">
                <a16:creationId xmlns:a16="http://schemas.microsoft.com/office/drawing/2014/main" id="{A0F2FB4A-8739-4BAE-9BF7-63E1E3B4B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75038" y="6310981"/>
            <a:ext cx="3738038" cy="328197"/>
          </a:xfrm>
          <a:prstGeom prst="rect">
            <a:avLst/>
          </a:prstGeom>
        </p:spPr>
      </p:pic>
      <p:pic>
        <p:nvPicPr>
          <p:cNvPr id="8" name="Picture 7" descr="A picture containing graphical user interface&#10;&#10;Description automatically generated">
            <a:extLst>
              <a:ext uri="{FF2B5EF4-FFF2-40B4-BE49-F238E27FC236}">
                <a16:creationId xmlns:a16="http://schemas.microsoft.com/office/drawing/2014/main" id="{7CB488FF-0B7B-48C4-8FDA-C79690526F3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562941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1A298-C3F3-4102-9503-F5CAE78A06F8}"/>
              </a:ext>
            </a:extLst>
          </p:cNvPr>
          <p:cNvSpPr>
            <a:spLocks noGrp="1"/>
          </p:cNvSpPr>
          <p:nvPr>
            <p:ph type="title"/>
          </p:nvPr>
        </p:nvSpPr>
        <p:spPr>
          <a:xfrm>
            <a:off x="838200" y="365125"/>
            <a:ext cx="874586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31CC3EF-333B-4089-92F0-F55D3899EF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3CC051-3D0A-46FD-ABFF-9DD2764962E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5" name="Footer Placeholder 4">
            <a:extLst>
              <a:ext uri="{FF2B5EF4-FFF2-40B4-BE49-F238E27FC236}">
                <a16:creationId xmlns:a16="http://schemas.microsoft.com/office/drawing/2014/main" id="{92CA2A79-C783-4642-86CD-0E090E405C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ABB385-4851-4E2F-A52B-C9082842E280}"/>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9B6655AB-8653-4EF7-A96C-F779B09995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1320275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7308A-D01B-47DF-A45D-07C45A5981EF}"/>
              </a:ext>
            </a:extLst>
          </p:cNvPr>
          <p:cNvSpPr>
            <a:spLocks noGrp="1"/>
          </p:cNvSpPr>
          <p:nvPr>
            <p:ph type="title"/>
          </p:nvPr>
        </p:nvSpPr>
        <p:spPr>
          <a:xfrm>
            <a:off x="831850" y="1709738"/>
            <a:ext cx="10515600" cy="2852737"/>
          </a:xfrm>
        </p:spPr>
        <p:txBody>
          <a:bodyPr anchor="b">
            <a:normAutofit/>
          </a:bodyPr>
          <a:lstStyle>
            <a:lvl1pPr>
              <a:defRPr sz="32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BB7D6DA-38A8-437C-82F8-0BB6613E8C61}"/>
              </a:ext>
            </a:extLst>
          </p:cNvPr>
          <p:cNvSpPr>
            <a:spLocks noGrp="1"/>
          </p:cNvSpPr>
          <p:nvPr>
            <p:ph type="body" idx="1"/>
          </p:nvPr>
        </p:nvSpPr>
        <p:spPr>
          <a:xfrm>
            <a:off x="831850" y="4589463"/>
            <a:ext cx="10515600" cy="1500187"/>
          </a:xfrm>
        </p:spPr>
        <p:txBody>
          <a:bodyPr>
            <a:normAutofit/>
          </a:bodyPr>
          <a:lstStyle>
            <a:lvl1pPr marL="0" indent="0">
              <a:buNone/>
              <a:defRPr sz="3600">
                <a:solidFill>
                  <a:schemeClr val="accent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261FA3-E21A-494D-AB66-C7CCAD225199}"/>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5" name="Footer Placeholder 4">
            <a:extLst>
              <a:ext uri="{FF2B5EF4-FFF2-40B4-BE49-F238E27FC236}">
                <a16:creationId xmlns:a16="http://schemas.microsoft.com/office/drawing/2014/main" id="{7FD28C0C-4D48-4F65-82D4-97AFFE83591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B15290-BC0C-4D61-A1CF-F4382152FD37}"/>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1740D380-192E-47CC-B5F3-D8C2641A33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338215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7A651-E98B-4D1B-A199-D8F3E1D84365}"/>
              </a:ext>
            </a:extLst>
          </p:cNvPr>
          <p:cNvSpPr>
            <a:spLocks noGrp="1"/>
          </p:cNvSpPr>
          <p:nvPr>
            <p:ph type="title"/>
          </p:nvPr>
        </p:nvSpPr>
        <p:spPr>
          <a:xfrm>
            <a:off x="838200" y="365125"/>
            <a:ext cx="874586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3815323-64B4-4482-8E1B-2CC9E2FC6457}"/>
              </a:ext>
            </a:extLst>
          </p:cNvPr>
          <p:cNvSpPr>
            <a:spLocks noGrp="1"/>
          </p:cNvSpPr>
          <p:nvPr>
            <p:ph sz="half" idx="1" hasCustomPrompt="1"/>
          </p:nvPr>
        </p:nvSpPr>
        <p:spPr>
          <a:xfrm>
            <a:off x="838200" y="1825625"/>
            <a:ext cx="5181600" cy="4351338"/>
          </a:xfrm>
        </p:spPr>
        <p:txBody>
          <a:bodyPr/>
          <a:lstStyle>
            <a:lvl2pPr marL="800100" indent="-342900">
              <a:buFont typeface="Wingdings" panose="05000000000000000000" pitchFamily="2" charset="2"/>
              <a:buChar char="Ø"/>
              <a:defRPr>
                <a:latin typeface="Arial" panose="020B0604020202020204" pitchFamily="34" charset="0"/>
                <a:cs typeface="Arial" panose="020B0604020202020204" pitchFamily="34" charset="0"/>
              </a:defRPr>
            </a:lvl2pPr>
            <a:lvl3pPr marL="1143000" indent="-228600">
              <a:buFont typeface="Wingdings" panose="05000000000000000000" pitchFamily="2" charset="2"/>
              <a:buChar char="Ø"/>
              <a:defRPr>
                <a:latin typeface="Arial" panose="020B0604020202020204" pitchFamily="34" charset="0"/>
                <a:cs typeface="Arial" panose="020B0604020202020204" pitchFamily="34" charset="0"/>
              </a:defRPr>
            </a:lvl3pPr>
            <a:lvl4pPr marL="1600200" indent="-228600">
              <a:buFont typeface="Wingdings" panose="05000000000000000000" pitchFamily="2" charset="2"/>
              <a:buChar char="Ø"/>
              <a:defRPr>
                <a:latin typeface="Arial" panose="020B0604020202020204" pitchFamily="34" charset="0"/>
                <a:cs typeface="Arial" panose="020B0604020202020204" pitchFamily="34" charset="0"/>
              </a:defRPr>
            </a:lvl4pPr>
            <a:lvl5pPr marL="2057400" indent="-228600">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1AD82CD-B840-4C85-AAAD-4C0F2498673F}"/>
              </a:ext>
            </a:extLst>
          </p:cNvPr>
          <p:cNvSpPr>
            <a:spLocks noGrp="1"/>
          </p:cNvSpPr>
          <p:nvPr>
            <p:ph sz="half" idx="2" hasCustomPrompt="1"/>
          </p:nvPr>
        </p:nvSpPr>
        <p:spPr>
          <a:xfrm>
            <a:off x="6172200" y="1825625"/>
            <a:ext cx="5181600" cy="4351338"/>
          </a:xfrm>
        </p:spPr>
        <p:txBody>
          <a:bodyPr/>
          <a:lstStyle>
            <a:lvl1pPr>
              <a:defRPr>
                <a:latin typeface="+mj-lt"/>
              </a:defRPr>
            </a:lvl1pPr>
            <a:lvl2pPr marL="800100" indent="-342900">
              <a:buFont typeface="Wingdings" panose="05000000000000000000" pitchFamily="2" charset="2"/>
              <a:buChar char="Ø"/>
              <a:defRPr>
                <a:latin typeface="Arial" panose="020B0604020202020204" pitchFamily="34" charset="0"/>
                <a:cs typeface="Arial" panose="020B0604020202020204" pitchFamily="34" charset="0"/>
              </a:defRPr>
            </a:lvl2pPr>
            <a:lvl3pPr marL="1257300" indent="-342900">
              <a:buFont typeface="Wingdings" panose="05000000000000000000" pitchFamily="2" charset="2"/>
              <a:buChar char="Ø"/>
              <a:defRPr>
                <a:latin typeface="Arial" panose="020B0604020202020204" pitchFamily="34" charset="0"/>
                <a:cs typeface="Arial" panose="020B0604020202020204" pitchFamily="34" charset="0"/>
              </a:defRPr>
            </a:lvl3pPr>
            <a:lvl4pPr marL="1657350" indent="-285750">
              <a:buFont typeface="Wingdings" panose="05000000000000000000" pitchFamily="2" charset="2"/>
              <a:buChar char="Ø"/>
              <a:defRPr>
                <a:latin typeface="Arial" panose="020B0604020202020204" pitchFamily="34" charset="0"/>
                <a:cs typeface="Arial" panose="020B0604020202020204" pitchFamily="34" charset="0"/>
              </a:defRPr>
            </a:lvl4pPr>
            <a:lvl5pPr marL="2114550" indent="-285750">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A1BA051-B7E8-428A-8725-3E1C7AACA0AF}"/>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6" name="Footer Placeholder 5">
            <a:extLst>
              <a:ext uri="{FF2B5EF4-FFF2-40B4-BE49-F238E27FC236}">
                <a16:creationId xmlns:a16="http://schemas.microsoft.com/office/drawing/2014/main" id="{6E8E0C42-2B21-4BE3-95CB-489EEBEC699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D5CC47-9E1C-4CDF-B841-D7FF94AC80AB}"/>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95F0787-1F16-4768-ABC4-1D13B50EFF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856186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sp>
        <p:nvSpPr>
          <p:cNvPr id="9" name="Picture Placeholder 8">
            <a:extLst>
              <a:ext uri="{FF2B5EF4-FFF2-40B4-BE49-F238E27FC236}">
                <a16:creationId xmlns:a16="http://schemas.microsoft.com/office/drawing/2014/main" id="{358AD63D-F8C4-42DF-AC62-406FE04D9811}"/>
              </a:ext>
            </a:extLst>
          </p:cNvPr>
          <p:cNvSpPr>
            <a:spLocks noGrp="1"/>
          </p:cNvSpPr>
          <p:nvPr>
            <p:ph type="pic" sz="quarter" idx="13"/>
          </p:nvPr>
        </p:nvSpPr>
        <p:spPr>
          <a:xfrm>
            <a:off x="31751" y="1"/>
            <a:ext cx="5197072" cy="6858000"/>
          </a:xfrm>
        </p:spPr>
        <p:txBody>
          <a:bodyPr/>
          <a:lstStyle>
            <a:lvl1pPr marL="0" indent="0">
              <a:buNone/>
              <a:defRPr>
                <a:latin typeface="Arial" panose="020B0604020202020204" pitchFamily="34" charset="0"/>
                <a:cs typeface="Arial" panose="020B0604020202020204" pitchFamily="34" charset="0"/>
              </a:defRPr>
            </a:lvl1pPr>
          </a:lstStyle>
          <a:p>
            <a:endParaRPr lang="en-GB"/>
          </a:p>
        </p:txBody>
      </p:sp>
      <p:sp>
        <p:nvSpPr>
          <p:cNvPr id="11" name="Text Placeholder 10">
            <a:extLst>
              <a:ext uri="{FF2B5EF4-FFF2-40B4-BE49-F238E27FC236}">
                <a16:creationId xmlns:a16="http://schemas.microsoft.com/office/drawing/2014/main" id="{A4A72E4D-A7BB-4C93-A3B4-43C0F30AB1C2}"/>
              </a:ext>
            </a:extLst>
          </p:cNvPr>
          <p:cNvSpPr>
            <a:spLocks noGrp="1"/>
          </p:cNvSpPr>
          <p:nvPr>
            <p:ph type="body" sz="quarter" idx="14"/>
          </p:nvPr>
        </p:nvSpPr>
        <p:spPr>
          <a:xfrm>
            <a:off x="5873839" y="1445419"/>
            <a:ext cx="5654072" cy="889000"/>
          </a:xfrm>
        </p:spPr>
        <p:txBody>
          <a:bodyPr>
            <a:normAutofit/>
          </a:bodyPr>
          <a:lstStyle>
            <a:lvl1pPr marL="0" indent="0">
              <a:buNone/>
              <a:defRPr sz="3200">
                <a:solidFill>
                  <a:srgbClr val="005EA4"/>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Text Placeholder 12">
            <a:extLst>
              <a:ext uri="{FF2B5EF4-FFF2-40B4-BE49-F238E27FC236}">
                <a16:creationId xmlns:a16="http://schemas.microsoft.com/office/drawing/2014/main" id="{CCFEAE33-5F37-4727-A90F-BBD28BFFE554}"/>
              </a:ext>
            </a:extLst>
          </p:cNvPr>
          <p:cNvSpPr>
            <a:spLocks noGrp="1"/>
          </p:cNvSpPr>
          <p:nvPr>
            <p:ph type="body" sz="quarter" idx="15"/>
          </p:nvPr>
        </p:nvSpPr>
        <p:spPr>
          <a:xfrm>
            <a:off x="5962918" y="3155950"/>
            <a:ext cx="5654072" cy="2446338"/>
          </a:xfrm>
        </p:spPr>
        <p:txBody>
          <a:bodyPr/>
          <a:lstStyle>
            <a:lvl1pPr marL="0" indent="0">
              <a:buNone/>
              <a:defRPr>
                <a:solidFill>
                  <a:srgbClr val="005EA4"/>
                </a:solidFill>
                <a:latin typeface="Arial" panose="020B0604020202020204" pitchFamily="34" charset="0"/>
                <a:cs typeface="Arial" panose="020B0604020202020204" pitchFamily="34" charset="0"/>
              </a:defRPr>
            </a:lvl1pPr>
            <a:lvl2pPr>
              <a:defRPr>
                <a:solidFill>
                  <a:srgbClr val="005EA4"/>
                </a:solidFill>
                <a:latin typeface="Arial" panose="020B0604020202020204" pitchFamily="34" charset="0"/>
                <a:cs typeface="Arial" panose="020B0604020202020204" pitchFamily="34" charset="0"/>
              </a:defRPr>
            </a:lvl2pPr>
            <a:lvl3pPr>
              <a:defRPr>
                <a:solidFill>
                  <a:srgbClr val="005EA4"/>
                </a:solidFill>
                <a:latin typeface="Arial" panose="020B0604020202020204" pitchFamily="34" charset="0"/>
                <a:cs typeface="Arial" panose="020B0604020202020204" pitchFamily="34" charset="0"/>
              </a:defRPr>
            </a:lvl3pPr>
            <a:lvl4pPr>
              <a:defRPr>
                <a:solidFill>
                  <a:srgbClr val="005EA4"/>
                </a:solidFill>
                <a:latin typeface="Arial" panose="020B0604020202020204" pitchFamily="34" charset="0"/>
                <a:cs typeface="Arial" panose="020B0604020202020204" pitchFamily="34" charset="0"/>
              </a:defRPr>
            </a:lvl4pPr>
            <a:lvl5pPr>
              <a:defRPr>
                <a:solidFill>
                  <a:srgbClr val="005EA4"/>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Picture 13" descr="A picture containing graphical user interface&#10;&#10;Description automatically generated">
            <a:extLst>
              <a:ext uri="{FF2B5EF4-FFF2-40B4-BE49-F238E27FC236}">
                <a16:creationId xmlns:a16="http://schemas.microsoft.com/office/drawing/2014/main" id="{F84FFB36-5E89-45E0-8114-7A70E8C6CD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6" name="Picture 12" descr="CEQ">
            <a:extLst>
              <a:ext uri="{FF2B5EF4-FFF2-40B4-BE49-F238E27FC236}">
                <a16:creationId xmlns:a16="http://schemas.microsoft.com/office/drawing/2014/main" id="{E3B54F41-F4E8-B79D-CFB9-BF8E034A1232}"/>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430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7DCEAA5-2A17-417B-8C58-ED2BE4C04690}"/>
              </a:ext>
            </a:extLst>
          </p:cNvPr>
          <p:cNvSpPr>
            <a:spLocks noGrp="1"/>
          </p:cNvSpPr>
          <p:nvPr>
            <p:ph type="sldNum" sz="quarter" idx="12"/>
          </p:nvPr>
        </p:nvSpPr>
        <p:spPr/>
        <p:txBody>
          <a:bodyPr/>
          <a:lstStyle/>
          <a:p>
            <a:fld id="{FB6083EF-2684-40D5-B43E-01D5B4D976DC}" type="slidenum">
              <a:rPr lang="en-GB" smtClean="0"/>
              <a:t>‹#›</a:t>
            </a:fld>
            <a:endParaRPr lang="en-GB"/>
          </a:p>
        </p:txBody>
      </p:sp>
    </p:spTree>
    <p:extLst>
      <p:ext uri="{BB962C8B-B14F-4D97-AF65-F5344CB8AC3E}">
        <p14:creationId xmlns:p14="http://schemas.microsoft.com/office/powerpoint/2010/main" val="1804076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CFFC-8597-4AB6-8C6E-2F53EC07B59E}"/>
              </a:ext>
            </a:extLst>
          </p:cNvPr>
          <p:cNvSpPr>
            <a:spLocks noGrp="1"/>
          </p:cNvSpPr>
          <p:nvPr>
            <p:ph type="title"/>
          </p:nvPr>
        </p:nvSpPr>
        <p:spPr>
          <a:xfrm>
            <a:off x="838200" y="365125"/>
            <a:ext cx="8550499" cy="1325563"/>
          </a:xfr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39A924C-0019-4E08-A56A-9513EE610147}"/>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4" name="Footer Placeholder 3">
            <a:extLst>
              <a:ext uri="{FF2B5EF4-FFF2-40B4-BE49-F238E27FC236}">
                <a16:creationId xmlns:a16="http://schemas.microsoft.com/office/drawing/2014/main" id="{90DDAB1D-4C06-47FB-8B68-C88DEE223A7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A480192-A7CA-4519-ABCA-8E7557B5515D}"/>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6" name="Picture 5" descr="A picture containing graphical user interface&#10;&#10;Description automatically generated">
            <a:extLst>
              <a:ext uri="{FF2B5EF4-FFF2-40B4-BE49-F238E27FC236}">
                <a16:creationId xmlns:a16="http://schemas.microsoft.com/office/drawing/2014/main" id="{9CA29C61-177E-4E5A-8338-BC425F097E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
        <p:nvSpPr>
          <p:cNvPr id="10" name="Text Placeholder 9">
            <a:extLst>
              <a:ext uri="{FF2B5EF4-FFF2-40B4-BE49-F238E27FC236}">
                <a16:creationId xmlns:a16="http://schemas.microsoft.com/office/drawing/2014/main" id="{8BE5B2D8-E9BF-4FAA-B1E0-A30B3A4EE2C9}"/>
              </a:ext>
            </a:extLst>
          </p:cNvPr>
          <p:cNvSpPr>
            <a:spLocks noGrp="1"/>
          </p:cNvSpPr>
          <p:nvPr>
            <p:ph type="body" sz="quarter" idx="13"/>
          </p:nvPr>
        </p:nvSpPr>
        <p:spPr>
          <a:xfrm>
            <a:off x="838200" y="2549525"/>
            <a:ext cx="10515600" cy="3297238"/>
          </a:xfrm>
        </p:spPr>
        <p:txBody>
          <a:bodyPr>
            <a:normAutofit/>
          </a:bodyPr>
          <a:lstStyle>
            <a:lvl1pPr marL="0" indent="0" algn="l">
              <a:buSzPct val="40000"/>
              <a:buFontTx/>
              <a:buNone/>
              <a:defRPr sz="2400">
                <a:latin typeface="Arial" panose="020B0604020202020204" pitchFamily="34" charset="0"/>
                <a:cs typeface="Arial" panose="020B0604020202020204" pitchFamily="34" charset="0"/>
              </a:defRPr>
            </a:lvl1pPr>
            <a:lvl2pPr marL="457200" indent="0" algn="l">
              <a:buNone/>
              <a:defRPr/>
            </a:lvl2pPr>
            <a:lvl3pPr algn="l">
              <a:defRPr/>
            </a:lvl3pPr>
            <a:lvl4pPr algn="l">
              <a:defRPr/>
            </a:lvl4pPr>
            <a:lvl5pPr algn="l">
              <a:defRPr/>
            </a:lvl5pPr>
          </a:lstStyle>
          <a:p>
            <a:pPr lvl="0"/>
            <a:r>
              <a:rPr lang="en-US"/>
              <a:t>Click to edit Master text styles</a:t>
            </a:r>
          </a:p>
          <a:p>
            <a:pPr lvl="0"/>
            <a:endParaRPr lang="en-US"/>
          </a:p>
        </p:txBody>
      </p:sp>
    </p:spTree>
    <p:extLst>
      <p:ext uri="{BB962C8B-B14F-4D97-AF65-F5344CB8AC3E}">
        <p14:creationId xmlns:p14="http://schemas.microsoft.com/office/powerpoint/2010/main" val="3040607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C179B-C30A-4E32-8418-15EA559164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6F0FAE9-F24F-4CE1-BE36-5405EC8B16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28619C-A0D9-4DB1-9D0A-264A3D7B49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7A52A9-938A-4A61-A00C-A8E6E041D93B}"/>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6" name="Footer Placeholder 5">
            <a:extLst>
              <a:ext uri="{FF2B5EF4-FFF2-40B4-BE49-F238E27FC236}">
                <a16:creationId xmlns:a16="http://schemas.microsoft.com/office/drawing/2014/main" id="{CAB612AA-E58C-4C67-91B4-9DD9B066953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9AA872-353F-441C-97E4-CC8F789F6597}"/>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46E44A7-9145-4235-8B77-3D0DDB8311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3536417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87DFD-377B-42A6-8411-FCF8E4D81B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57E449-968B-4459-8830-0CF28F5B0F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ABCBA41-3B6F-4557-85C8-BB10643CBC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C8BF08-51D9-4E0D-A180-855AEFFD2E9D}"/>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6" name="Footer Placeholder 5">
            <a:extLst>
              <a:ext uri="{FF2B5EF4-FFF2-40B4-BE49-F238E27FC236}">
                <a16:creationId xmlns:a16="http://schemas.microsoft.com/office/drawing/2014/main" id="{03A81A18-0A00-4F04-9BB5-75AB10C3483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85BFB8C-B87D-4592-A9BE-07F0A5BE648C}"/>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5C189D1E-7CA2-4CC2-A35C-5DF6986F46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125808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endParaRPr lang="en-GB"/>
          </a:p>
        </p:txBody>
      </p:sp>
      <p:sp>
        <p:nvSpPr>
          <p:cNvPr id="7" name="Text Placeholder 6">
            <a:extLst>
              <a:ext uri="{FF2B5EF4-FFF2-40B4-BE49-F238E27FC236}">
                <a16:creationId xmlns:a16="http://schemas.microsoft.com/office/drawing/2014/main" id="{3B5D9760-624B-4D33-9853-AC71AAA87CB0}"/>
              </a:ext>
            </a:extLst>
          </p:cNvPr>
          <p:cNvSpPr>
            <a:spLocks noGrp="1"/>
          </p:cNvSpPr>
          <p:nvPr>
            <p:ph type="body" sz="quarter" idx="12"/>
          </p:nvPr>
        </p:nvSpPr>
        <p:spPr>
          <a:xfrm>
            <a:off x="550863" y="677863"/>
            <a:ext cx="8513762" cy="963612"/>
          </a:xfrm>
        </p:spPr>
        <p:txBody>
          <a:bodyPr/>
          <a:lstStyle>
            <a:lvl1pPr>
              <a:defRPr sz="3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12" descr="CEQ">
            <a:extLst>
              <a:ext uri="{FF2B5EF4-FFF2-40B4-BE49-F238E27FC236}">
                <a16:creationId xmlns:a16="http://schemas.microsoft.com/office/drawing/2014/main" id="{0FCF6B79-F907-2F0C-BB7F-DF2D6D71098F}"/>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1643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C33A5-5B62-421B-9C7F-657FBA7158C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F053A61-ABCF-4DCA-AA16-629AC8F7CB55}"/>
              </a:ext>
            </a:extLst>
          </p:cNvPr>
          <p:cNvSpPr>
            <a:spLocks noGrp="1"/>
          </p:cNvSpPr>
          <p:nvPr>
            <p:ph type="dt" sz="half" idx="10"/>
          </p:nvPr>
        </p:nvSpPr>
        <p:spPr/>
        <p:txBody>
          <a:bodyPr/>
          <a:lstStyle/>
          <a:p>
            <a:fld id="{974E62BB-FEA1-4C10-9E17-4440644174E0}" type="datetimeFigureOut">
              <a:rPr lang="en-GB" smtClean="0"/>
              <a:t>11/06/2025</a:t>
            </a:fld>
            <a:endParaRPr lang="en-GB"/>
          </a:p>
        </p:txBody>
      </p:sp>
      <p:sp>
        <p:nvSpPr>
          <p:cNvPr id="4" name="Footer Placeholder 3">
            <a:extLst>
              <a:ext uri="{FF2B5EF4-FFF2-40B4-BE49-F238E27FC236}">
                <a16:creationId xmlns:a16="http://schemas.microsoft.com/office/drawing/2014/main" id="{233C666D-F943-4E3E-8A6A-1B3603AB750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E89F686-732A-48F7-A298-2BA960E70E31}"/>
              </a:ext>
            </a:extLst>
          </p:cNvPr>
          <p:cNvSpPr>
            <a:spLocks noGrp="1"/>
          </p:cNvSpPr>
          <p:nvPr>
            <p:ph type="sldNum" sz="quarter" idx="12"/>
          </p:nvPr>
        </p:nvSpPr>
        <p:spPr/>
        <p:txBody>
          <a:bodyPr/>
          <a:lstStyle/>
          <a:p>
            <a:fld id="{F4F22023-E3F7-4EE7-81BC-417B45D2A05C}" type="slidenum">
              <a:rPr lang="en-GB" smtClean="0"/>
              <a:t>‹#›</a:t>
            </a:fld>
            <a:endParaRPr lang="en-GB"/>
          </a:p>
        </p:txBody>
      </p:sp>
    </p:spTree>
    <p:extLst>
      <p:ext uri="{BB962C8B-B14F-4D97-AF65-F5344CB8AC3E}">
        <p14:creationId xmlns:p14="http://schemas.microsoft.com/office/powerpoint/2010/main" val="24635072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2600">
                <a:solidFill>
                  <a:schemeClr val="accent1">
                    <a:lumMod val="75000"/>
                  </a:schemeClr>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2925">
                <a:solidFill>
                  <a:schemeClr val="accent1">
                    <a:lumMod val="75000"/>
                  </a:schemeClr>
                </a:solidFill>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sp>
        <p:nvSpPr>
          <p:cNvPr id="6" name="Slide Number Placeholder 5">
            <a:extLst>
              <a:ext uri="{FF2B5EF4-FFF2-40B4-BE49-F238E27FC236}">
                <a16:creationId xmlns:a16="http://schemas.microsoft.com/office/drawing/2014/main" id="{3FD5798B-DD8B-4789-8C0E-CCEB90109264}"/>
              </a:ext>
            </a:extLst>
          </p:cNvPr>
          <p:cNvSpPr>
            <a:spLocks noGrp="1"/>
          </p:cNvSpPr>
          <p:nvPr>
            <p:ph type="sldNum" sz="quarter" idx="12"/>
          </p:nvPr>
        </p:nvSpPr>
        <p:spPr/>
        <p:txBody>
          <a:bodyPr/>
          <a:lstStyle>
            <a:lvl1pPr>
              <a:defRPr>
                <a:solidFill>
                  <a:schemeClr val="accent1">
                    <a:lumMod val="75000"/>
                  </a:schemeClr>
                </a:solidFill>
              </a:defRPr>
            </a:lvl1pPr>
          </a:lstStyle>
          <a:p>
            <a:fld id="{FB6083EF-2684-40D5-B43E-01D5B4D976DC}" type="slidenum">
              <a:rPr lang="en-GB" smtClean="0"/>
              <a:pPr/>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51D285FC-6478-44F9-9608-E89E3F771D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2435250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2600">
                <a:solidFill>
                  <a:schemeClr val="accent1">
                    <a:lumMod val="75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2925">
                <a:solidFill>
                  <a:schemeClr val="accent1">
                    <a:lumMod val="75000"/>
                  </a:schemeClr>
                </a:solidFill>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7CB488FF-0B7B-48C4-8FDA-C79690526F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33626071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1A298-C3F3-4102-9503-F5CAE78A06F8}"/>
              </a:ext>
            </a:extLst>
          </p:cNvPr>
          <p:cNvSpPr>
            <a:spLocks noGrp="1"/>
          </p:cNvSpPr>
          <p:nvPr>
            <p:ph type="title"/>
          </p:nvPr>
        </p:nvSpPr>
        <p:spPr>
          <a:xfrm>
            <a:off x="838201" y="365127"/>
            <a:ext cx="874586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31CC3EF-333B-4089-92F0-F55D3899EF0C}"/>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3CC051-3D0A-46FD-ABFF-9DD2764962E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5" name="Footer Placeholder 4">
            <a:extLst>
              <a:ext uri="{FF2B5EF4-FFF2-40B4-BE49-F238E27FC236}">
                <a16:creationId xmlns:a16="http://schemas.microsoft.com/office/drawing/2014/main" id="{92CA2A79-C783-4642-86CD-0E090E405CCB}"/>
              </a:ext>
            </a:extLst>
          </p:cNvPr>
          <p:cNvSpPr>
            <a:spLocks noGrp="1"/>
          </p:cNvSpPr>
          <p:nvPr>
            <p:ph type="ftr" sz="quarter" idx="11"/>
          </p:nvPr>
        </p:nvSpPr>
        <p:spPr/>
        <p:txBody>
          <a:bodyPr/>
          <a:lstStyle/>
          <a:p>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9B6655AB-8653-4EF7-A96C-F779B09995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3799754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7308A-D01B-47DF-A45D-07C45A5981EF}"/>
              </a:ext>
            </a:extLst>
          </p:cNvPr>
          <p:cNvSpPr>
            <a:spLocks noGrp="1"/>
          </p:cNvSpPr>
          <p:nvPr>
            <p:ph type="title"/>
          </p:nvPr>
        </p:nvSpPr>
        <p:spPr>
          <a:xfrm>
            <a:off x="831850" y="1709740"/>
            <a:ext cx="10515600" cy="2852737"/>
          </a:xfrm>
        </p:spPr>
        <p:txBody>
          <a:bodyPr anchor="b">
            <a:normAutofit/>
          </a:bodyPr>
          <a:lstStyle>
            <a:lvl1pPr>
              <a:defRPr sz="26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BB7D6DA-38A8-437C-82F8-0BB6613E8C61}"/>
              </a:ext>
            </a:extLst>
          </p:cNvPr>
          <p:cNvSpPr>
            <a:spLocks noGrp="1"/>
          </p:cNvSpPr>
          <p:nvPr>
            <p:ph type="body" idx="1"/>
          </p:nvPr>
        </p:nvSpPr>
        <p:spPr>
          <a:xfrm>
            <a:off x="831850" y="4589465"/>
            <a:ext cx="10515600" cy="1500187"/>
          </a:xfrm>
        </p:spPr>
        <p:txBody>
          <a:bodyPr>
            <a:normAutofit/>
          </a:bodyPr>
          <a:lstStyle>
            <a:lvl1pPr marL="0" indent="0">
              <a:buNone/>
              <a:defRPr sz="2925">
                <a:solidFill>
                  <a:schemeClr val="accent1">
                    <a:lumMod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261FA3-E21A-494D-AB66-C7CCAD225199}"/>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5" name="Footer Placeholder 4">
            <a:extLst>
              <a:ext uri="{FF2B5EF4-FFF2-40B4-BE49-F238E27FC236}">
                <a16:creationId xmlns:a16="http://schemas.microsoft.com/office/drawing/2014/main" id="{7FD28C0C-4D48-4F65-82D4-97AFFE835915}"/>
              </a:ext>
            </a:extLst>
          </p:cNvPr>
          <p:cNvSpPr>
            <a:spLocks noGrp="1"/>
          </p:cNvSpPr>
          <p:nvPr>
            <p:ph type="ftr" sz="quarter" idx="11"/>
          </p:nvPr>
        </p:nvSpPr>
        <p:spPr/>
        <p:txBody>
          <a:bodyPr/>
          <a:lstStyle/>
          <a:p>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1740D380-192E-47CC-B5F3-D8C2641A33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40577818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7A651-E98B-4D1B-A199-D8F3E1D84365}"/>
              </a:ext>
            </a:extLst>
          </p:cNvPr>
          <p:cNvSpPr>
            <a:spLocks noGrp="1"/>
          </p:cNvSpPr>
          <p:nvPr>
            <p:ph type="title"/>
          </p:nvPr>
        </p:nvSpPr>
        <p:spPr>
          <a:xfrm>
            <a:off x="838201" y="365127"/>
            <a:ext cx="874586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3815323-64B4-4482-8E1B-2CC9E2FC6457}"/>
              </a:ext>
            </a:extLst>
          </p:cNvPr>
          <p:cNvSpPr>
            <a:spLocks noGrp="1"/>
          </p:cNvSpPr>
          <p:nvPr>
            <p:ph sz="half" idx="1" hasCustomPrompt="1"/>
          </p:nvPr>
        </p:nvSpPr>
        <p:spPr>
          <a:xfrm>
            <a:off x="838201" y="1825625"/>
            <a:ext cx="5181600" cy="4351338"/>
          </a:xfrm>
        </p:spPr>
        <p:txBody>
          <a:bodyPr/>
          <a:lstStyle>
            <a:lvl2pPr marL="650081" indent="-278606">
              <a:buFont typeface="Wingdings" panose="05000000000000000000" pitchFamily="2" charset="2"/>
              <a:buChar char="Ø"/>
              <a:defRPr>
                <a:latin typeface="Arial" panose="020B0604020202020204" pitchFamily="34" charset="0"/>
                <a:cs typeface="Arial" panose="020B0604020202020204" pitchFamily="34" charset="0"/>
              </a:defRPr>
            </a:lvl2pPr>
            <a:lvl3pPr marL="928688" indent="-185738">
              <a:buFont typeface="Wingdings" panose="05000000000000000000" pitchFamily="2" charset="2"/>
              <a:buChar char="Ø"/>
              <a:defRPr>
                <a:latin typeface="Arial" panose="020B0604020202020204" pitchFamily="34" charset="0"/>
                <a:cs typeface="Arial" panose="020B0604020202020204" pitchFamily="34" charset="0"/>
              </a:defRPr>
            </a:lvl3pPr>
            <a:lvl4pPr marL="1300163" indent="-185738">
              <a:buFont typeface="Wingdings" panose="05000000000000000000" pitchFamily="2" charset="2"/>
              <a:buChar char="Ø"/>
              <a:defRPr>
                <a:latin typeface="Arial" panose="020B0604020202020204" pitchFamily="34" charset="0"/>
                <a:cs typeface="Arial" panose="020B0604020202020204" pitchFamily="34" charset="0"/>
              </a:defRPr>
            </a:lvl4pPr>
            <a:lvl5pPr marL="1671638" indent="-185738">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1AD82CD-B840-4C85-AAAD-4C0F2498673F}"/>
              </a:ext>
            </a:extLst>
          </p:cNvPr>
          <p:cNvSpPr>
            <a:spLocks noGrp="1"/>
          </p:cNvSpPr>
          <p:nvPr>
            <p:ph sz="half" idx="2" hasCustomPrompt="1"/>
          </p:nvPr>
        </p:nvSpPr>
        <p:spPr>
          <a:xfrm>
            <a:off x="6172201" y="1825625"/>
            <a:ext cx="5181600" cy="4351338"/>
          </a:xfrm>
        </p:spPr>
        <p:txBody>
          <a:bodyPr/>
          <a:lstStyle>
            <a:lvl1pPr>
              <a:defRPr>
                <a:latin typeface="+mj-lt"/>
              </a:defRPr>
            </a:lvl1pPr>
            <a:lvl2pPr marL="650081" indent="-278606">
              <a:buFont typeface="Wingdings" panose="05000000000000000000" pitchFamily="2" charset="2"/>
              <a:buChar char="Ø"/>
              <a:defRPr>
                <a:latin typeface="Arial" panose="020B0604020202020204" pitchFamily="34" charset="0"/>
                <a:cs typeface="Arial" panose="020B0604020202020204" pitchFamily="34" charset="0"/>
              </a:defRPr>
            </a:lvl2pPr>
            <a:lvl3pPr marL="1021556" indent="-278606">
              <a:buFont typeface="Wingdings" panose="05000000000000000000" pitchFamily="2" charset="2"/>
              <a:buChar char="Ø"/>
              <a:defRPr>
                <a:latin typeface="Arial" panose="020B0604020202020204" pitchFamily="34" charset="0"/>
                <a:cs typeface="Arial" panose="020B0604020202020204" pitchFamily="34" charset="0"/>
              </a:defRPr>
            </a:lvl3pPr>
            <a:lvl4pPr marL="1346597" indent="-232172">
              <a:buFont typeface="Wingdings" panose="05000000000000000000" pitchFamily="2" charset="2"/>
              <a:buChar char="Ø"/>
              <a:defRPr>
                <a:latin typeface="Arial" panose="020B0604020202020204" pitchFamily="34" charset="0"/>
                <a:cs typeface="Arial" panose="020B0604020202020204" pitchFamily="34" charset="0"/>
              </a:defRPr>
            </a:lvl4pPr>
            <a:lvl5pPr marL="1718072" indent="-232172">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A1BA051-B7E8-428A-8725-3E1C7AACA0AF}"/>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6" name="Footer Placeholder 5">
            <a:extLst>
              <a:ext uri="{FF2B5EF4-FFF2-40B4-BE49-F238E27FC236}">
                <a16:creationId xmlns:a16="http://schemas.microsoft.com/office/drawing/2014/main" id="{6E8E0C42-2B21-4BE3-95CB-489EEBEC699D}"/>
              </a:ext>
            </a:extLst>
          </p:cNvPr>
          <p:cNvSpPr>
            <a:spLocks noGrp="1"/>
          </p:cNvSpPr>
          <p:nvPr>
            <p:ph type="ftr" sz="quarter" idx="11"/>
          </p:nvPr>
        </p:nvSpPr>
        <p:spPr/>
        <p:txBody>
          <a:body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95F0787-1F16-4768-ABC4-1D13B50EFF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32329882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Blank">
    <p:bg>
      <p:bgPr>
        <a:solidFill>
          <a:srgbClr val="F3F2E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baseline="0">
                <a:latin typeface="Arial" panose="020B0604020202020204" pitchFamily="34" charset="0"/>
              </a:defRPr>
            </a:lvl1pPr>
          </a:lstStyle>
          <a:p>
            <a:endParaRPr lang="en-GB"/>
          </a:p>
        </p:txBody>
      </p:sp>
      <p:sp>
        <p:nvSpPr>
          <p:cNvPr id="9" name="Picture Placeholder 8">
            <a:extLst>
              <a:ext uri="{FF2B5EF4-FFF2-40B4-BE49-F238E27FC236}">
                <a16:creationId xmlns:a16="http://schemas.microsoft.com/office/drawing/2014/main" id="{358AD63D-F8C4-42DF-AC62-406FE04D9811}"/>
              </a:ext>
            </a:extLst>
          </p:cNvPr>
          <p:cNvSpPr>
            <a:spLocks noGrp="1"/>
          </p:cNvSpPr>
          <p:nvPr>
            <p:ph type="pic" sz="quarter" idx="13"/>
          </p:nvPr>
        </p:nvSpPr>
        <p:spPr>
          <a:xfrm>
            <a:off x="31752" y="1"/>
            <a:ext cx="5197072" cy="6858000"/>
          </a:xfrm>
        </p:spPr>
        <p:txBody>
          <a:bodyPr/>
          <a:lstStyle>
            <a:lvl1pPr marL="0" indent="0">
              <a:buNone/>
              <a:defRPr>
                <a:latin typeface="Arial" panose="020B0604020202020204" pitchFamily="34" charset="0"/>
                <a:cs typeface="Arial" panose="020B0604020202020204" pitchFamily="34" charset="0"/>
              </a:defRPr>
            </a:lvl1pPr>
          </a:lstStyle>
          <a:p>
            <a:endParaRPr lang="en-GB"/>
          </a:p>
        </p:txBody>
      </p:sp>
      <p:sp>
        <p:nvSpPr>
          <p:cNvPr id="11" name="Text Placeholder 10">
            <a:extLst>
              <a:ext uri="{FF2B5EF4-FFF2-40B4-BE49-F238E27FC236}">
                <a16:creationId xmlns:a16="http://schemas.microsoft.com/office/drawing/2014/main" id="{A4A72E4D-A7BB-4C93-A3B4-43C0F30AB1C2}"/>
              </a:ext>
            </a:extLst>
          </p:cNvPr>
          <p:cNvSpPr>
            <a:spLocks noGrp="1"/>
          </p:cNvSpPr>
          <p:nvPr>
            <p:ph type="body" sz="quarter" idx="14"/>
          </p:nvPr>
        </p:nvSpPr>
        <p:spPr>
          <a:xfrm>
            <a:off x="5873839" y="1445419"/>
            <a:ext cx="5654073" cy="889000"/>
          </a:xfrm>
        </p:spPr>
        <p:txBody>
          <a:bodyPr>
            <a:normAutofit/>
          </a:bodyPr>
          <a:lstStyle>
            <a:lvl1pPr marL="0" indent="0">
              <a:buNone/>
              <a:defRPr sz="2600">
                <a:solidFill>
                  <a:srgbClr val="005EA4"/>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Text Placeholder 12">
            <a:extLst>
              <a:ext uri="{FF2B5EF4-FFF2-40B4-BE49-F238E27FC236}">
                <a16:creationId xmlns:a16="http://schemas.microsoft.com/office/drawing/2014/main" id="{CCFEAE33-5F37-4727-A90F-BBD28BFFE554}"/>
              </a:ext>
            </a:extLst>
          </p:cNvPr>
          <p:cNvSpPr>
            <a:spLocks noGrp="1"/>
          </p:cNvSpPr>
          <p:nvPr>
            <p:ph type="body" sz="quarter" idx="15"/>
          </p:nvPr>
        </p:nvSpPr>
        <p:spPr>
          <a:xfrm>
            <a:off x="5962918" y="3155950"/>
            <a:ext cx="5654073" cy="2446338"/>
          </a:xfrm>
        </p:spPr>
        <p:txBody>
          <a:bodyPr/>
          <a:lstStyle>
            <a:lvl1pPr marL="0" indent="0">
              <a:buNone/>
              <a:defRPr>
                <a:solidFill>
                  <a:srgbClr val="005EA4"/>
                </a:solidFill>
                <a:latin typeface="Arial" panose="020B0604020202020204" pitchFamily="34" charset="0"/>
                <a:cs typeface="Arial" panose="020B0604020202020204" pitchFamily="34" charset="0"/>
              </a:defRPr>
            </a:lvl1pPr>
            <a:lvl2pPr>
              <a:defRPr>
                <a:solidFill>
                  <a:srgbClr val="005EA4"/>
                </a:solidFill>
                <a:latin typeface="Arial" panose="020B0604020202020204" pitchFamily="34" charset="0"/>
                <a:cs typeface="Arial" panose="020B0604020202020204" pitchFamily="34" charset="0"/>
              </a:defRPr>
            </a:lvl2pPr>
            <a:lvl3pPr>
              <a:defRPr>
                <a:solidFill>
                  <a:srgbClr val="005EA4"/>
                </a:solidFill>
                <a:latin typeface="Arial" panose="020B0604020202020204" pitchFamily="34" charset="0"/>
                <a:cs typeface="Arial" panose="020B0604020202020204" pitchFamily="34" charset="0"/>
              </a:defRPr>
            </a:lvl3pPr>
            <a:lvl4pPr>
              <a:defRPr>
                <a:solidFill>
                  <a:srgbClr val="005EA4"/>
                </a:solidFill>
                <a:latin typeface="Arial" panose="020B0604020202020204" pitchFamily="34" charset="0"/>
                <a:cs typeface="Arial" panose="020B0604020202020204" pitchFamily="34" charset="0"/>
              </a:defRPr>
            </a:lvl4pPr>
            <a:lvl5pPr>
              <a:defRPr>
                <a:solidFill>
                  <a:srgbClr val="005EA4"/>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Picture 13" descr="A picture containing graphical user interface&#10;&#10;Description automatically generated">
            <a:extLst>
              <a:ext uri="{FF2B5EF4-FFF2-40B4-BE49-F238E27FC236}">
                <a16:creationId xmlns:a16="http://schemas.microsoft.com/office/drawing/2014/main" id="{F84FFB36-5E89-45E0-8114-7A70E8C6CD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29868116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2_Blank">
    <p:bg>
      <p:bgPr>
        <a:solidFill>
          <a:srgbClr val="F3F2E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spTree>
    <p:extLst>
      <p:ext uri="{BB962C8B-B14F-4D97-AF65-F5344CB8AC3E}">
        <p14:creationId xmlns:p14="http://schemas.microsoft.com/office/powerpoint/2010/main" val="2283038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E170FD47-281E-FA6D-C875-3D1DB69ADFF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1568493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endParaRPr lang="en-GB"/>
          </a:p>
        </p:txBody>
      </p:sp>
      <p:pic>
        <p:nvPicPr>
          <p:cNvPr id="5" name="Picture 12" descr="CEQ">
            <a:extLst>
              <a:ext uri="{FF2B5EF4-FFF2-40B4-BE49-F238E27FC236}">
                <a16:creationId xmlns:a16="http://schemas.microsoft.com/office/drawing/2014/main" id="{A4A125A3-B9B6-D2A9-A063-53F45919D4DA}"/>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picture containing NHSBT logo">
            <a:extLst>
              <a:ext uri="{FF2B5EF4-FFF2-40B4-BE49-F238E27FC236}">
                <a16:creationId xmlns:a16="http://schemas.microsoft.com/office/drawing/2014/main" id="{A34DEC93-99F3-CCF6-EDA3-2BB5CBF382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12500692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CFFC-8597-4AB6-8C6E-2F53EC07B59E}"/>
              </a:ext>
            </a:extLst>
          </p:cNvPr>
          <p:cNvSpPr>
            <a:spLocks noGrp="1"/>
          </p:cNvSpPr>
          <p:nvPr>
            <p:ph type="title"/>
          </p:nvPr>
        </p:nvSpPr>
        <p:spPr>
          <a:xfrm>
            <a:off x="838201" y="365127"/>
            <a:ext cx="8550498" cy="1325563"/>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339A924C-0019-4E08-A56A-9513EE610147}"/>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4" name="Footer Placeholder 3">
            <a:extLst>
              <a:ext uri="{FF2B5EF4-FFF2-40B4-BE49-F238E27FC236}">
                <a16:creationId xmlns:a16="http://schemas.microsoft.com/office/drawing/2014/main" id="{90DDAB1D-4C06-47FB-8B68-C88DEE223A7F}"/>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6" name="Picture 5" descr="A picture containing graphical user interface&#10;&#10;Description automatically generated">
            <a:extLst>
              <a:ext uri="{FF2B5EF4-FFF2-40B4-BE49-F238E27FC236}">
                <a16:creationId xmlns:a16="http://schemas.microsoft.com/office/drawing/2014/main" id="{9CA29C61-177E-4E5A-8338-BC425F097E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
        <p:nvSpPr>
          <p:cNvPr id="10" name="Text Placeholder 9">
            <a:extLst>
              <a:ext uri="{FF2B5EF4-FFF2-40B4-BE49-F238E27FC236}">
                <a16:creationId xmlns:a16="http://schemas.microsoft.com/office/drawing/2014/main" id="{8BE5B2D8-E9BF-4FAA-B1E0-A30B3A4EE2C9}"/>
              </a:ext>
            </a:extLst>
          </p:cNvPr>
          <p:cNvSpPr>
            <a:spLocks noGrp="1"/>
          </p:cNvSpPr>
          <p:nvPr>
            <p:ph type="body" sz="quarter" idx="13"/>
          </p:nvPr>
        </p:nvSpPr>
        <p:spPr>
          <a:xfrm>
            <a:off x="838201" y="2549525"/>
            <a:ext cx="10515600" cy="3297238"/>
          </a:xfrm>
        </p:spPr>
        <p:txBody>
          <a:bodyPr>
            <a:normAutofit/>
          </a:bodyPr>
          <a:lstStyle>
            <a:lvl1pPr marL="0" indent="0" algn="l">
              <a:buSzPct val="40000"/>
              <a:buFontTx/>
              <a:buNone/>
              <a:defRPr sz="1950">
                <a:latin typeface="Arial" panose="020B0604020202020204" pitchFamily="34" charset="0"/>
                <a:cs typeface="Arial" panose="020B0604020202020204" pitchFamily="34" charset="0"/>
              </a:defRPr>
            </a:lvl1pPr>
            <a:lvl2pPr marL="371475" indent="0" algn="l">
              <a:buNone/>
              <a:defRPr/>
            </a:lvl2pPr>
            <a:lvl3pPr algn="l">
              <a:defRPr/>
            </a:lvl3pPr>
            <a:lvl4pPr algn="l">
              <a:defRPr/>
            </a:lvl4pPr>
            <a:lvl5pPr algn="l">
              <a:defRPr/>
            </a:lvl5pPr>
          </a:lstStyle>
          <a:p>
            <a:pPr lvl="0"/>
            <a:r>
              <a:rPr lang="en-US"/>
              <a:t>Click to edit Master text styles</a:t>
            </a:r>
          </a:p>
          <a:p>
            <a:pPr lvl="0"/>
            <a:endParaRPr lang="en-US"/>
          </a:p>
        </p:txBody>
      </p:sp>
    </p:spTree>
    <p:extLst>
      <p:ext uri="{BB962C8B-B14F-4D97-AF65-F5344CB8AC3E}">
        <p14:creationId xmlns:p14="http://schemas.microsoft.com/office/powerpoint/2010/main" val="4999192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C179B-C30A-4E32-8418-15EA5591647E}"/>
              </a:ext>
            </a:extLst>
          </p:cNvPr>
          <p:cNvSpPr>
            <a:spLocks noGrp="1"/>
          </p:cNvSpPr>
          <p:nvPr>
            <p:ph type="title"/>
          </p:nvPr>
        </p:nvSpPr>
        <p:spPr>
          <a:xfrm>
            <a:off x="839789" y="457200"/>
            <a:ext cx="3932238" cy="1600200"/>
          </a:xfrm>
        </p:spPr>
        <p:txBody>
          <a:bodyPr anchor="b"/>
          <a:lstStyle>
            <a:lvl1pPr>
              <a:defRPr sz="26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6F0FAE9-F24F-4CE1-BE36-5405EC8B16EA}"/>
              </a:ext>
            </a:extLst>
          </p:cNvPr>
          <p:cNvSpPr>
            <a:spLocks noGrp="1"/>
          </p:cNvSpPr>
          <p:nvPr>
            <p:ph idx="1"/>
          </p:nvPr>
        </p:nvSpPr>
        <p:spPr>
          <a:xfrm>
            <a:off x="5183188" y="987427"/>
            <a:ext cx="6172201" cy="4873625"/>
          </a:xfrm>
        </p:spPr>
        <p:txBody>
          <a:bodyPr/>
          <a:lstStyle>
            <a:lvl1pPr>
              <a:defRPr sz="2600">
                <a:latin typeface="Arial" panose="020B0604020202020204" pitchFamily="34" charset="0"/>
                <a:cs typeface="Arial" panose="020B0604020202020204" pitchFamily="34" charset="0"/>
              </a:defRPr>
            </a:lvl1pPr>
            <a:lvl2pPr>
              <a:defRPr sz="2275">
                <a:latin typeface="Arial" panose="020B0604020202020204" pitchFamily="34" charset="0"/>
                <a:cs typeface="Arial" panose="020B0604020202020204" pitchFamily="34" charset="0"/>
              </a:defRPr>
            </a:lvl2pPr>
            <a:lvl3pPr>
              <a:defRPr sz="1950">
                <a:latin typeface="Arial" panose="020B0604020202020204" pitchFamily="34" charset="0"/>
                <a:cs typeface="Arial" panose="020B0604020202020204" pitchFamily="34" charset="0"/>
              </a:defRPr>
            </a:lvl3pPr>
            <a:lvl4pPr>
              <a:defRPr sz="1625">
                <a:latin typeface="Arial" panose="020B0604020202020204" pitchFamily="34" charset="0"/>
                <a:cs typeface="Arial" panose="020B0604020202020204" pitchFamily="34" charset="0"/>
              </a:defRPr>
            </a:lvl4pPr>
            <a:lvl5pPr>
              <a:defRPr sz="1625">
                <a:latin typeface="Arial" panose="020B0604020202020204" pitchFamily="34" charset="0"/>
                <a:cs typeface="Arial" panose="020B0604020202020204" pitchFamily="34" charset="0"/>
              </a:defRPr>
            </a:lvl5pPr>
            <a:lvl6pPr>
              <a:defRPr sz="1625"/>
            </a:lvl6pPr>
            <a:lvl7pPr>
              <a:defRPr sz="1625"/>
            </a:lvl7pPr>
            <a:lvl8pPr>
              <a:defRPr sz="1625"/>
            </a:lvl8pPr>
            <a:lvl9pPr>
              <a:defRPr sz="16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28619C-A0D9-4DB1-9D0A-264A3D7B499A}"/>
              </a:ext>
            </a:extLst>
          </p:cNvPr>
          <p:cNvSpPr>
            <a:spLocks noGrp="1"/>
          </p:cNvSpPr>
          <p:nvPr>
            <p:ph type="body" sz="half" idx="2"/>
          </p:nvPr>
        </p:nvSpPr>
        <p:spPr>
          <a:xfrm>
            <a:off x="839789" y="2057400"/>
            <a:ext cx="3932238" cy="3811588"/>
          </a:xfrm>
        </p:spPr>
        <p:txBody>
          <a:bodyPr/>
          <a:lstStyle>
            <a:lvl1pPr marL="0" indent="0">
              <a:buNone/>
              <a:defRPr sz="1300">
                <a:latin typeface="Arial" panose="020B0604020202020204" pitchFamily="34" charset="0"/>
                <a:cs typeface="Arial" panose="020B0604020202020204" pitchFamily="34" charset="0"/>
              </a:defRPr>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US"/>
              <a:t>Click to edit Master text styles</a:t>
            </a:r>
          </a:p>
        </p:txBody>
      </p:sp>
      <p:sp>
        <p:nvSpPr>
          <p:cNvPr id="5" name="Date Placeholder 4">
            <a:extLst>
              <a:ext uri="{FF2B5EF4-FFF2-40B4-BE49-F238E27FC236}">
                <a16:creationId xmlns:a16="http://schemas.microsoft.com/office/drawing/2014/main" id="{CB7A52A9-938A-4A61-A00C-A8E6E041D93B}"/>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6" name="Footer Placeholder 5">
            <a:extLst>
              <a:ext uri="{FF2B5EF4-FFF2-40B4-BE49-F238E27FC236}">
                <a16:creationId xmlns:a16="http://schemas.microsoft.com/office/drawing/2014/main" id="{CAB612AA-E58C-4C67-91B4-9DD9B0669534}"/>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46E44A7-9145-4235-8B77-3D0DDB8311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108651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87DFD-377B-42A6-8411-FCF8E4D81B39}"/>
              </a:ext>
            </a:extLst>
          </p:cNvPr>
          <p:cNvSpPr>
            <a:spLocks noGrp="1"/>
          </p:cNvSpPr>
          <p:nvPr>
            <p:ph type="title"/>
          </p:nvPr>
        </p:nvSpPr>
        <p:spPr>
          <a:xfrm>
            <a:off x="839789" y="457200"/>
            <a:ext cx="3932238" cy="1600200"/>
          </a:xfrm>
        </p:spPr>
        <p:txBody>
          <a:bodyPr anchor="b"/>
          <a:lstStyle>
            <a:lvl1pPr>
              <a:defRPr sz="26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57E449-968B-4459-8830-0CF28F5B0FEF}"/>
              </a:ext>
            </a:extLst>
          </p:cNvPr>
          <p:cNvSpPr>
            <a:spLocks noGrp="1"/>
          </p:cNvSpPr>
          <p:nvPr>
            <p:ph type="pic" idx="1"/>
          </p:nvPr>
        </p:nvSpPr>
        <p:spPr>
          <a:xfrm>
            <a:off x="5067300" y="704154"/>
            <a:ext cx="6172201" cy="4873625"/>
          </a:xfrm>
        </p:spPr>
        <p:txBody>
          <a:bodyPr/>
          <a:lstStyle>
            <a:lvl1pPr marL="0" indent="0">
              <a:buNone/>
              <a:defRPr sz="2600">
                <a:latin typeface="Arial" panose="020B0604020202020204" pitchFamily="34" charset="0"/>
                <a:cs typeface="Arial" panose="020B0604020202020204" pitchFamily="34" charset="0"/>
              </a:defRPr>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lang="en-GB"/>
          </a:p>
        </p:txBody>
      </p:sp>
      <p:sp>
        <p:nvSpPr>
          <p:cNvPr id="4" name="Text Placeholder 3">
            <a:extLst>
              <a:ext uri="{FF2B5EF4-FFF2-40B4-BE49-F238E27FC236}">
                <a16:creationId xmlns:a16="http://schemas.microsoft.com/office/drawing/2014/main" id="{DABCBA41-3B6F-4557-85C8-BB10643CBC7A}"/>
              </a:ext>
            </a:extLst>
          </p:cNvPr>
          <p:cNvSpPr>
            <a:spLocks noGrp="1"/>
          </p:cNvSpPr>
          <p:nvPr>
            <p:ph type="body" sz="half" idx="2"/>
          </p:nvPr>
        </p:nvSpPr>
        <p:spPr>
          <a:xfrm>
            <a:off x="839789" y="2057400"/>
            <a:ext cx="3932238" cy="3811588"/>
          </a:xfrm>
        </p:spPr>
        <p:txBody>
          <a:bodyPr/>
          <a:lstStyle>
            <a:lvl1pPr marL="0" indent="0">
              <a:buNone/>
              <a:defRPr sz="1300">
                <a:latin typeface="Arial" panose="020B0604020202020204" pitchFamily="34" charset="0"/>
                <a:cs typeface="Arial" panose="020B0604020202020204" pitchFamily="34" charset="0"/>
              </a:defRPr>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US"/>
              <a:t>Click to edit Master text styles</a:t>
            </a:r>
          </a:p>
        </p:txBody>
      </p:sp>
      <p:sp>
        <p:nvSpPr>
          <p:cNvPr id="5" name="Date Placeholder 4">
            <a:extLst>
              <a:ext uri="{FF2B5EF4-FFF2-40B4-BE49-F238E27FC236}">
                <a16:creationId xmlns:a16="http://schemas.microsoft.com/office/drawing/2014/main" id="{9CC8BF08-51D9-4E0D-A180-855AEFFD2E9D}"/>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6" name="Footer Placeholder 5">
            <a:extLst>
              <a:ext uri="{FF2B5EF4-FFF2-40B4-BE49-F238E27FC236}">
                <a16:creationId xmlns:a16="http://schemas.microsoft.com/office/drawing/2014/main" id="{03A81A18-0A00-4F04-9BB5-75AB10C34830}"/>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5C189D1E-7CA2-4CC2-A35C-5DF6986F46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1" y="401231"/>
            <a:ext cx="2167879" cy="605847"/>
          </a:xfrm>
          <a:prstGeom prst="rect">
            <a:avLst/>
          </a:prstGeom>
        </p:spPr>
      </p:pic>
    </p:spTree>
    <p:extLst>
      <p:ext uri="{BB962C8B-B14F-4D97-AF65-F5344CB8AC3E}">
        <p14:creationId xmlns:p14="http://schemas.microsoft.com/office/powerpoint/2010/main" val="27933374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3200">
                <a:solidFill>
                  <a:schemeClr val="accent1">
                    <a:lumMod val="75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sp>
        <p:nvSpPr>
          <p:cNvPr id="6" name="Slide Number Placeholder 5">
            <a:extLst>
              <a:ext uri="{FF2B5EF4-FFF2-40B4-BE49-F238E27FC236}">
                <a16:creationId xmlns:a16="http://schemas.microsoft.com/office/drawing/2014/main" id="{3FD5798B-DD8B-4789-8C0E-CCEB90109264}"/>
              </a:ext>
            </a:extLst>
          </p:cNvPr>
          <p:cNvSpPr>
            <a:spLocks noGrp="1"/>
          </p:cNvSpPr>
          <p:nvPr>
            <p:ph type="sldNum" sz="quarter" idx="12"/>
          </p:nvPr>
        </p:nvSpPr>
        <p:spPr/>
        <p:txBody>
          <a:bodyPr/>
          <a:lstStyle>
            <a:lvl1pPr>
              <a:defRPr>
                <a:solidFill>
                  <a:schemeClr val="accent1">
                    <a:lumMod val="75000"/>
                  </a:schemeClr>
                </a:solidFill>
              </a:defRPr>
            </a:lvl1pPr>
          </a:lstStyle>
          <a:p>
            <a:fld id="{FB6083EF-2684-40D5-B43E-01D5B4D976DC}" type="slidenum">
              <a:rPr lang="en-GB" smtClean="0"/>
              <a:pPr/>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51D285FC-6478-44F9-9608-E89E3F771D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1396436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3200">
                <a:solidFill>
                  <a:schemeClr val="accent1">
                    <a:lumMod val="75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pic>
        <p:nvPicPr>
          <p:cNvPr id="7" name="Picture 6">
            <a:extLst>
              <a:ext uri="{FF2B5EF4-FFF2-40B4-BE49-F238E27FC236}">
                <a16:creationId xmlns:a16="http://schemas.microsoft.com/office/drawing/2014/main" id="{A0F2FB4A-8739-4BAE-9BF7-63E1E3B4BF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5038" y="6310981"/>
            <a:ext cx="3738038" cy="328197"/>
          </a:xfrm>
          <a:prstGeom prst="rect">
            <a:avLst/>
          </a:prstGeom>
        </p:spPr>
      </p:pic>
      <p:pic>
        <p:nvPicPr>
          <p:cNvPr id="8" name="Picture 7" descr="A picture containing graphical user interface&#10;&#10;Description automatically generated">
            <a:extLst>
              <a:ext uri="{FF2B5EF4-FFF2-40B4-BE49-F238E27FC236}">
                <a16:creationId xmlns:a16="http://schemas.microsoft.com/office/drawing/2014/main" id="{7CB488FF-0B7B-48C4-8FDA-C79690526F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0257752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1A298-C3F3-4102-9503-F5CAE78A06F8}"/>
              </a:ext>
            </a:extLst>
          </p:cNvPr>
          <p:cNvSpPr>
            <a:spLocks noGrp="1"/>
          </p:cNvSpPr>
          <p:nvPr>
            <p:ph type="title"/>
          </p:nvPr>
        </p:nvSpPr>
        <p:spPr>
          <a:xfrm>
            <a:off x="838200" y="365125"/>
            <a:ext cx="8745860" cy="1325563"/>
          </a:xfrm>
        </p:spPr>
        <p:txBody>
          <a:bodyPr>
            <a:normAutofit/>
          </a:bodyPr>
          <a:lstStyle>
            <a:lvl1pPr>
              <a:defRPr sz="38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31CC3EF-333B-4089-92F0-F55D3899EF0C}"/>
              </a:ext>
            </a:extLst>
          </p:cNvPr>
          <p:cNvSpPr>
            <a:spLocks noGrp="1"/>
          </p:cNvSpPr>
          <p:nvPr>
            <p:ph idx="1"/>
          </p:nvPr>
        </p:nvSpPr>
        <p:spPr/>
        <p:txBody>
          <a:bodyPr>
            <a:normAutofit/>
          </a:bodyPr>
          <a:lstStyle>
            <a:lvl1pPr>
              <a:defRPr sz="2200"/>
            </a:lvl1pPr>
            <a:lvl2pPr>
              <a:defRPr sz="2200"/>
            </a:lvl2pPr>
            <a:lvl3pPr>
              <a:defRPr sz="2200"/>
            </a:lvl3pPr>
            <a:lvl4pPr>
              <a:defRPr sz="2200"/>
            </a:lvl4pPr>
            <a:lvl5pPr>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3CC051-3D0A-46FD-ABFF-9DD2764962E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5" name="Footer Placeholder 4">
            <a:extLst>
              <a:ext uri="{FF2B5EF4-FFF2-40B4-BE49-F238E27FC236}">
                <a16:creationId xmlns:a16="http://schemas.microsoft.com/office/drawing/2014/main" id="{92CA2A79-C783-4642-86CD-0E090E405C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ABB385-4851-4E2F-A52B-C9082842E280}"/>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9B6655AB-8653-4EF7-A96C-F779B09995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14400" y="277200"/>
            <a:ext cx="1908000" cy="533220"/>
          </a:xfrm>
          <a:prstGeom prst="rect">
            <a:avLst/>
          </a:prstGeom>
        </p:spPr>
      </p:pic>
    </p:spTree>
    <p:extLst>
      <p:ext uri="{BB962C8B-B14F-4D97-AF65-F5344CB8AC3E}">
        <p14:creationId xmlns:p14="http://schemas.microsoft.com/office/powerpoint/2010/main" val="31943880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7308A-D01B-47DF-A45D-07C45A5981EF}"/>
              </a:ext>
            </a:extLst>
          </p:cNvPr>
          <p:cNvSpPr>
            <a:spLocks noGrp="1"/>
          </p:cNvSpPr>
          <p:nvPr>
            <p:ph type="title"/>
          </p:nvPr>
        </p:nvSpPr>
        <p:spPr>
          <a:xfrm>
            <a:off x="831850" y="1709738"/>
            <a:ext cx="10515600" cy="2852737"/>
          </a:xfrm>
        </p:spPr>
        <p:txBody>
          <a:bodyPr anchor="b">
            <a:normAutofit/>
          </a:bodyPr>
          <a:lstStyle>
            <a:lvl1pPr>
              <a:defRPr sz="32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BB7D6DA-38A8-437C-82F8-0BB6613E8C61}"/>
              </a:ext>
            </a:extLst>
          </p:cNvPr>
          <p:cNvSpPr>
            <a:spLocks noGrp="1"/>
          </p:cNvSpPr>
          <p:nvPr>
            <p:ph type="body" idx="1"/>
          </p:nvPr>
        </p:nvSpPr>
        <p:spPr>
          <a:xfrm>
            <a:off x="831850" y="4589463"/>
            <a:ext cx="10515600" cy="1500187"/>
          </a:xfrm>
        </p:spPr>
        <p:txBody>
          <a:bodyPr>
            <a:normAutofit/>
          </a:bodyPr>
          <a:lstStyle>
            <a:lvl1pPr marL="0" indent="0">
              <a:buNone/>
              <a:defRPr sz="3600">
                <a:solidFill>
                  <a:schemeClr val="accent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261FA3-E21A-494D-AB66-C7CCAD225199}"/>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5" name="Footer Placeholder 4">
            <a:extLst>
              <a:ext uri="{FF2B5EF4-FFF2-40B4-BE49-F238E27FC236}">
                <a16:creationId xmlns:a16="http://schemas.microsoft.com/office/drawing/2014/main" id="{7FD28C0C-4D48-4F65-82D4-97AFFE83591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B15290-BC0C-4D61-A1CF-F4382152FD37}"/>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1740D380-192E-47CC-B5F3-D8C2641A33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37823838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7A651-E98B-4D1B-A199-D8F3E1D84365}"/>
              </a:ext>
            </a:extLst>
          </p:cNvPr>
          <p:cNvSpPr>
            <a:spLocks noGrp="1"/>
          </p:cNvSpPr>
          <p:nvPr>
            <p:ph type="title"/>
          </p:nvPr>
        </p:nvSpPr>
        <p:spPr>
          <a:xfrm>
            <a:off x="838200" y="365125"/>
            <a:ext cx="874586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3815323-64B4-4482-8E1B-2CC9E2FC6457}"/>
              </a:ext>
            </a:extLst>
          </p:cNvPr>
          <p:cNvSpPr>
            <a:spLocks noGrp="1"/>
          </p:cNvSpPr>
          <p:nvPr>
            <p:ph sz="half" idx="1" hasCustomPrompt="1"/>
          </p:nvPr>
        </p:nvSpPr>
        <p:spPr>
          <a:xfrm>
            <a:off x="838200" y="1825625"/>
            <a:ext cx="5181600" cy="4351338"/>
          </a:xfrm>
        </p:spPr>
        <p:txBody>
          <a:bodyPr/>
          <a:lstStyle>
            <a:lvl2pPr marL="800100" indent="-342900">
              <a:buFont typeface="Wingdings" panose="05000000000000000000" pitchFamily="2" charset="2"/>
              <a:buChar char="Ø"/>
              <a:defRPr>
                <a:latin typeface="Arial" panose="020B0604020202020204" pitchFamily="34" charset="0"/>
                <a:cs typeface="Arial" panose="020B0604020202020204" pitchFamily="34" charset="0"/>
              </a:defRPr>
            </a:lvl2pPr>
            <a:lvl3pPr marL="1143000" indent="-228600">
              <a:buFont typeface="Wingdings" panose="05000000000000000000" pitchFamily="2" charset="2"/>
              <a:buChar char="Ø"/>
              <a:defRPr>
                <a:latin typeface="Arial" panose="020B0604020202020204" pitchFamily="34" charset="0"/>
                <a:cs typeface="Arial" panose="020B0604020202020204" pitchFamily="34" charset="0"/>
              </a:defRPr>
            </a:lvl3pPr>
            <a:lvl4pPr marL="1600200" indent="-228600">
              <a:buFont typeface="Wingdings" panose="05000000000000000000" pitchFamily="2" charset="2"/>
              <a:buChar char="Ø"/>
              <a:defRPr>
                <a:latin typeface="Arial" panose="020B0604020202020204" pitchFamily="34" charset="0"/>
                <a:cs typeface="Arial" panose="020B0604020202020204" pitchFamily="34" charset="0"/>
              </a:defRPr>
            </a:lvl4pPr>
            <a:lvl5pPr marL="2057400" indent="-228600">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1AD82CD-B840-4C85-AAAD-4C0F2498673F}"/>
              </a:ext>
            </a:extLst>
          </p:cNvPr>
          <p:cNvSpPr>
            <a:spLocks noGrp="1"/>
          </p:cNvSpPr>
          <p:nvPr>
            <p:ph sz="half" idx="2" hasCustomPrompt="1"/>
          </p:nvPr>
        </p:nvSpPr>
        <p:spPr>
          <a:xfrm>
            <a:off x="6172200" y="1825625"/>
            <a:ext cx="5181600" cy="4351338"/>
          </a:xfrm>
        </p:spPr>
        <p:txBody>
          <a:bodyPr/>
          <a:lstStyle>
            <a:lvl1pPr>
              <a:defRPr>
                <a:latin typeface="+mj-lt"/>
              </a:defRPr>
            </a:lvl1pPr>
            <a:lvl2pPr marL="800100" indent="-342900">
              <a:buFont typeface="Wingdings" panose="05000000000000000000" pitchFamily="2" charset="2"/>
              <a:buChar char="Ø"/>
              <a:defRPr>
                <a:latin typeface="Arial" panose="020B0604020202020204" pitchFamily="34" charset="0"/>
                <a:cs typeface="Arial" panose="020B0604020202020204" pitchFamily="34" charset="0"/>
              </a:defRPr>
            </a:lvl2pPr>
            <a:lvl3pPr marL="1257300" indent="-342900">
              <a:buFont typeface="Wingdings" panose="05000000000000000000" pitchFamily="2" charset="2"/>
              <a:buChar char="Ø"/>
              <a:defRPr>
                <a:latin typeface="Arial" panose="020B0604020202020204" pitchFamily="34" charset="0"/>
                <a:cs typeface="Arial" panose="020B0604020202020204" pitchFamily="34" charset="0"/>
              </a:defRPr>
            </a:lvl3pPr>
            <a:lvl4pPr marL="1657350" indent="-285750">
              <a:buFont typeface="Wingdings" panose="05000000000000000000" pitchFamily="2" charset="2"/>
              <a:buChar char="Ø"/>
              <a:defRPr>
                <a:latin typeface="Arial" panose="020B0604020202020204" pitchFamily="34" charset="0"/>
                <a:cs typeface="Arial" panose="020B0604020202020204" pitchFamily="34" charset="0"/>
              </a:defRPr>
            </a:lvl4pPr>
            <a:lvl5pPr marL="2114550" indent="-285750">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A1BA051-B7E8-428A-8725-3E1C7AACA0AF}"/>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6" name="Footer Placeholder 5">
            <a:extLst>
              <a:ext uri="{FF2B5EF4-FFF2-40B4-BE49-F238E27FC236}">
                <a16:creationId xmlns:a16="http://schemas.microsoft.com/office/drawing/2014/main" id="{6E8E0C42-2B21-4BE3-95CB-489EEBEC699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D5CC47-9E1C-4CDF-B841-D7FF94AC80AB}"/>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95F0787-1F16-4768-ABC4-1D13B50EFF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7704303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sp>
        <p:nvSpPr>
          <p:cNvPr id="9" name="Picture Placeholder 8">
            <a:extLst>
              <a:ext uri="{FF2B5EF4-FFF2-40B4-BE49-F238E27FC236}">
                <a16:creationId xmlns:a16="http://schemas.microsoft.com/office/drawing/2014/main" id="{358AD63D-F8C4-42DF-AC62-406FE04D9811}"/>
              </a:ext>
            </a:extLst>
          </p:cNvPr>
          <p:cNvSpPr>
            <a:spLocks noGrp="1"/>
          </p:cNvSpPr>
          <p:nvPr>
            <p:ph type="pic" sz="quarter" idx="13"/>
          </p:nvPr>
        </p:nvSpPr>
        <p:spPr>
          <a:xfrm>
            <a:off x="31751" y="1"/>
            <a:ext cx="5197072" cy="6858000"/>
          </a:xfrm>
        </p:spPr>
        <p:txBody>
          <a:bodyPr/>
          <a:lstStyle>
            <a:lvl1pPr marL="0" indent="0">
              <a:buNone/>
              <a:defRPr>
                <a:latin typeface="Arial" panose="020B0604020202020204" pitchFamily="34" charset="0"/>
                <a:cs typeface="Arial" panose="020B0604020202020204" pitchFamily="34" charset="0"/>
              </a:defRPr>
            </a:lvl1pPr>
          </a:lstStyle>
          <a:p>
            <a:r>
              <a:rPr lang="en-US"/>
              <a:t>Click icon to add picture</a:t>
            </a:r>
            <a:endParaRPr lang="en-GB"/>
          </a:p>
        </p:txBody>
      </p:sp>
      <p:sp>
        <p:nvSpPr>
          <p:cNvPr id="11" name="Text Placeholder 10">
            <a:extLst>
              <a:ext uri="{FF2B5EF4-FFF2-40B4-BE49-F238E27FC236}">
                <a16:creationId xmlns:a16="http://schemas.microsoft.com/office/drawing/2014/main" id="{A4A72E4D-A7BB-4C93-A3B4-43C0F30AB1C2}"/>
              </a:ext>
            </a:extLst>
          </p:cNvPr>
          <p:cNvSpPr>
            <a:spLocks noGrp="1"/>
          </p:cNvSpPr>
          <p:nvPr>
            <p:ph type="body" sz="quarter" idx="14"/>
          </p:nvPr>
        </p:nvSpPr>
        <p:spPr>
          <a:xfrm>
            <a:off x="5873839" y="1445419"/>
            <a:ext cx="5654072" cy="889000"/>
          </a:xfrm>
        </p:spPr>
        <p:txBody>
          <a:bodyPr>
            <a:normAutofit/>
          </a:bodyPr>
          <a:lstStyle>
            <a:lvl1pPr marL="0" indent="0">
              <a:buNone/>
              <a:defRPr sz="3200">
                <a:solidFill>
                  <a:srgbClr val="005EA4"/>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Text Placeholder 12">
            <a:extLst>
              <a:ext uri="{FF2B5EF4-FFF2-40B4-BE49-F238E27FC236}">
                <a16:creationId xmlns:a16="http://schemas.microsoft.com/office/drawing/2014/main" id="{CCFEAE33-5F37-4727-A90F-BBD28BFFE554}"/>
              </a:ext>
            </a:extLst>
          </p:cNvPr>
          <p:cNvSpPr>
            <a:spLocks noGrp="1"/>
          </p:cNvSpPr>
          <p:nvPr>
            <p:ph type="body" sz="quarter" idx="15"/>
          </p:nvPr>
        </p:nvSpPr>
        <p:spPr>
          <a:xfrm>
            <a:off x="5962918" y="3155950"/>
            <a:ext cx="5654072" cy="2446338"/>
          </a:xfrm>
        </p:spPr>
        <p:txBody>
          <a:bodyPr/>
          <a:lstStyle>
            <a:lvl1pPr marL="0" indent="0">
              <a:buNone/>
              <a:defRPr>
                <a:solidFill>
                  <a:srgbClr val="005EA4"/>
                </a:solidFill>
                <a:latin typeface="Arial" panose="020B0604020202020204" pitchFamily="34" charset="0"/>
                <a:cs typeface="Arial" panose="020B0604020202020204" pitchFamily="34" charset="0"/>
              </a:defRPr>
            </a:lvl1pPr>
            <a:lvl2pPr>
              <a:defRPr>
                <a:solidFill>
                  <a:srgbClr val="005EA4"/>
                </a:solidFill>
                <a:latin typeface="Arial" panose="020B0604020202020204" pitchFamily="34" charset="0"/>
                <a:cs typeface="Arial" panose="020B0604020202020204" pitchFamily="34" charset="0"/>
              </a:defRPr>
            </a:lvl2pPr>
            <a:lvl3pPr>
              <a:defRPr>
                <a:solidFill>
                  <a:srgbClr val="005EA4"/>
                </a:solidFill>
                <a:latin typeface="Arial" panose="020B0604020202020204" pitchFamily="34" charset="0"/>
                <a:cs typeface="Arial" panose="020B0604020202020204" pitchFamily="34" charset="0"/>
              </a:defRPr>
            </a:lvl3pPr>
            <a:lvl4pPr>
              <a:defRPr>
                <a:solidFill>
                  <a:srgbClr val="005EA4"/>
                </a:solidFill>
                <a:latin typeface="Arial" panose="020B0604020202020204" pitchFamily="34" charset="0"/>
                <a:cs typeface="Arial" panose="020B0604020202020204" pitchFamily="34" charset="0"/>
              </a:defRPr>
            </a:lvl4pPr>
            <a:lvl5pPr>
              <a:defRPr>
                <a:solidFill>
                  <a:srgbClr val="005EA4"/>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Picture 13" descr="A picture containing graphical user interface&#10;&#10;Description automatically generated">
            <a:extLst>
              <a:ext uri="{FF2B5EF4-FFF2-40B4-BE49-F238E27FC236}">
                <a16:creationId xmlns:a16="http://schemas.microsoft.com/office/drawing/2014/main" id="{F84FFB36-5E89-45E0-8114-7A70E8C6CD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6" name="Picture 12" descr="CEQ">
            <a:extLst>
              <a:ext uri="{FF2B5EF4-FFF2-40B4-BE49-F238E27FC236}">
                <a16:creationId xmlns:a16="http://schemas.microsoft.com/office/drawing/2014/main" id="{E3B54F41-F4E8-B79D-CFB9-BF8E034A1232}"/>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15284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7DCEAA5-2A17-417B-8C58-ED2BE4C04690}"/>
              </a:ext>
            </a:extLst>
          </p:cNvPr>
          <p:cNvSpPr>
            <a:spLocks noGrp="1"/>
          </p:cNvSpPr>
          <p:nvPr>
            <p:ph type="sldNum" sz="quarter" idx="12"/>
          </p:nvPr>
        </p:nvSpPr>
        <p:spPr/>
        <p:txBody>
          <a:bodyPr/>
          <a:lstStyle/>
          <a:p>
            <a:fld id="{FB6083EF-2684-40D5-B43E-01D5B4D976DC}" type="slidenum">
              <a:rPr lang="en-GB" smtClean="0"/>
              <a:t>‹#›</a:t>
            </a:fld>
            <a:endParaRPr lang="en-GB"/>
          </a:p>
        </p:txBody>
      </p:sp>
    </p:spTree>
    <p:extLst>
      <p:ext uri="{BB962C8B-B14F-4D97-AF65-F5344CB8AC3E}">
        <p14:creationId xmlns:p14="http://schemas.microsoft.com/office/powerpoint/2010/main" val="36008497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CFFC-8597-4AB6-8C6E-2F53EC07B59E}"/>
              </a:ext>
            </a:extLst>
          </p:cNvPr>
          <p:cNvSpPr>
            <a:spLocks noGrp="1"/>
          </p:cNvSpPr>
          <p:nvPr>
            <p:ph type="title"/>
          </p:nvPr>
        </p:nvSpPr>
        <p:spPr>
          <a:xfrm>
            <a:off x="838200" y="365125"/>
            <a:ext cx="8550499" cy="1325563"/>
          </a:xfr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39A924C-0019-4E08-A56A-9513EE610147}"/>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4" name="Footer Placeholder 3">
            <a:extLst>
              <a:ext uri="{FF2B5EF4-FFF2-40B4-BE49-F238E27FC236}">
                <a16:creationId xmlns:a16="http://schemas.microsoft.com/office/drawing/2014/main" id="{90DDAB1D-4C06-47FB-8B68-C88DEE223A7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A480192-A7CA-4519-ABCA-8E7557B5515D}"/>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6" name="Picture 5" descr="A picture containing graphical user interface&#10;&#10;Description automatically generated">
            <a:extLst>
              <a:ext uri="{FF2B5EF4-FFF2-40B4-BE49-F238E27FC236}">
                <a16:creationId xmlns:a16="http://schemas.microsoft.com/office/drawing/2014/main" id="{9CA29C61-177E-4E5A-8338-BC425F097E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
        <p:nvSpPr>
          <p:cNvPr id="10" name="Text Placeholder 9">
            <a:extLst>
              <a:ext uri="{FF2B5EF4-FFF2-40B4-BE49-F238E27FC236}">
                <a16:creationId xmlns:a16="http://schemas.microsoft.com/office/drawing/2014/main" id="{8BE5B2D8-E9BF-4FAA-B1E0-A30B3A4EE2C9}"/>
              </a:ext>
            </a:extLst>
          </p:cNvPr>
          <p:cNvSpPr>
            <a:spLocks noGrp="1"/>
          </p:cNvSpPr>
          <p:nvPr>
            <p:ph type="body" sz="quarter" idx="13"/>
          </p:nvPr>
        </p:nvSpPr>
        <p:spPr>
          <a:xfrm>
            <a:off x="838200" y="2549525"/>
            <a:ext cx="10515600" cy="3297238"/>
          </a:xfrm>
        </p:spPr>
        <p:txBody>
          <a:bodyPr>
            <a:normAutofit/>
          </a:bodyPr>
          <a:lstStyle>
            <a:lvl1pPr marL="0" indent="0" algn="l">
              <a:buSzPct val="40000"/>
              <a:buFontTx/>
              <a:buNone/>
              <a:defRPr sz="2400">
                <a:latin typeface="Arial" panose="020B0604020202020204" pitchFamily="34" charset="0"/>
                <a:cs typeface="Arial" panose="020B0604020202020204" pitchFamily="34" charset="0"/>
              </a:defRPr>
            </a:lvl1pPr>
            <a:lvl2pPr marL="457200" indent="0" algn="l">
              <a:buNone/>
              <a:defRPr/>
            </a:lvl2pPr>
            <a:lvl3pPr algn="l">
              <a:defRPr/>
            </a:lvl3pPr>
            <a:lvl4pPr algn="l">
              <a:defRPr/>
            </a:lvl4pPr>
            <a:lvl5pPr algn="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1727350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C179B-C30A-4E32-8418-15EA559164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6F0FAE9-F24F-4CE1-BE36-5405EC8B16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28619C-A0D9-4DB1-9D0A-264A3D7B49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7A52A9-938A-4A61-A00C-A8E6E041D93B}"/>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6" name="Footer Placeholder 5">
            <a:extLst>
              <a:ext uri="{FF2B5EF4-FFF2-40B4-BE49-F238E27FC236}">
                <a16:creationId xmlns:a16="http://schemas.microsoft.com/office/drawing/2014/main" id="{CAB612AA-E58C-4C67-91B4-9DD9B066953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9AA872-353F-441C-97E4-CC8F789F6597}"/>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46E44A7-9145-4235-8B77-3D0DDB8311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11319736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87DFD-377B-42A6-8411-FCF8E4D81B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57E449-968B-4459-8830-0CF28F5B0F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DABCBA41-3B6F-4557-85C8-BB10643CBC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C8BF08-51D9-4E0D-A180-855AEFFD2E9D}"/>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6" name="Footer Placeholder 5">
            <a:extLst>
              <a:ext uri="{FF2B5EF4-FFF2-40B4-BE49-F238E27FC236}">
                <a16:creationId xmlns:a16="http://schemas.microsoft.com/office/drawing/2014/main" id="{03A81A18-0A00-4F04-9BB5-75AB10C3483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85BFB8C-B87D-4592-A9BE-07F0A5BE648C}"/>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5C189D1E-7CA2-4CC2-A35C-5DF6986F46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39858939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endParaRPr lang="en-GB"/>
          </a:p>
        </p:txBody>
      </p:sp>
      <p:sp>
        <p:nvSpPr>
          <p:cNvPr id="7" name="Text Placeholder 6">
            <a:extLst>
              <a:ext uri="{FF2B5EF4-FFF2-40B4-BE49-F238E27FC236}">
                <a16:creationId xmlns:a16="http://schemas.microsoft.com/office/drawing/2014/main" id="{3B5D9760-624B-4D33-9853-AC71AAA87CB0}"/>
              </a:ext>
            </a:extLst>
          </p:cNvPr>
          <p:cNvSpPr>
            <a:spLocks noGrp="1"/>
          </p:cNvSpPr>
          <p:nvPr>
            <p:ph type="body" sz="quarter" idx="12"/>
          </p:nvPr>
        </p:nvSpPr>
        <p:spPr>
          <a:xfrm>
            <a:off x="550863" y="677863"/>
            <a:ext cx="8513762" cy="963612"/>
          </a:xfrm>
        </p:spPr>
        <p:txBody>
          <a:bodyPr/>
          <a:lstStyle>
            <a:lvl1pPr>
              <a:defRPr sz="3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12" descr="CEQ">
            <a:extLst>
              <a:ext uri="{FF2B5EF4-FFF2-40B4-BE49-F238E27FC236}">
                <a16:creationId xmlns:a16="http://schemas.microsoft.com/office/drawing/2014/main" id="{0FCF6B79-F907-2F0C-BB7F-DF2D6D71098F}"/>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97902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C33A5-5B62-421B-9C7F-657FBA7158C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F053A61-ABCF-4DCA-AA16-629AC8F7CB55}"/>
              </a:ext>
            </a:extLst>
          </p:cNvPr>
          <p:cNvSpPr>
            <a:spLocks noGrp="1"/>
          </p:cNvSpPr>
          <p:nvPr>
            <p:ph type="dt" sz="half" idx="10"/>
          </p:nvPr>
        </p:nvSpPr>
        <p:spPr/>
        <p:txBody>
          <a:bodyPr/>
          <a:lstStyle/>
          <a:p>
            <a:fld id="{974E62BB-FEA1-4C10-9E17-4440644174E0}" type="datetimeFigureOut">
              <a:rPr lang="en-GB" smtClean="0"/>
              <a:t>11/06/2025</a:t>
            </a:fld>
            <a:endParaRPr lang="en-GB"/>
          </a:p>
        </p:txBody>
      </p:sp>
      <p:sp>
        <p:nvSpPr>
          <p:cNvPr id="4" name="Footer Placeholder 3">
            <a:extLst>
              <a:ext uri="{FF2B5EF4-FFF2-40B4-BE49-F238E27FC236}">
                <a16:creationId xmlns:a16="http://schemas.microsoft.com/office/drawing/2014/main" id="{233C666D-F943-4E3E-8A6A-1B3603AB750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E89F686-732A-48F7-A298-2BA960E70E31}"/>
              </a:ext>
            </a:extLst>
          </p:cNvPr>
          <p:cNvSpPr>
            <a:spLocks noGrp="1"/>
          </p:cNvSpPr>
          <p:nvPr>
            <p:ph type="sldNum" sz="quarter" idx="12"/>
          </p:nvPr>
        </p:nvSpPr>
        <p:spPr/>
        <p:txBody>
          <a:bodyPr/>
          <a:lstStyle/>
          <a:p>
            <a:fld id="{F4F22023-E3F7-4EE7-81BC-417B45D2A05C}" type="slidenum">
              <a:rPr lang="en-GB" smtClean="0"/>
              <a:t>‹#›</a:t>
            </a:fld>
            <a:endParaRPr lang="en-GB"/>
          </a:p>
        </p:txBody>
      </p:sp>
    </p:spTree>
    <p:extLst>
      <p:ext uri="{BB962C8B-B14F-4D97-AF65-F5344CB8AC3E}">
        <p14:creationId xmlns:p14="http://schemas.microsoft.com/office/powerpoint/2010/main" val="23562439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3200">
                <a:solidFill>
                  <a:schemeClr val="accent1">
                    <a:lumMod val="75000"/>
                  </a:schemeClr>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sp>
        <p:nvSpPr>
          <p:cNvPr id="6" name="Slide Number Placeholder 5">
            <a:extLst>
              <a:ext uri="{FF2B5EF4-FFF2-40B4-BE49-F238E27FC236}">
                <a16:creationId xmlns:a16="http://schemas.microsoft.com/office/drawing/2014/main" id="{3FD5798B-DD8B-4789-8C0E-CCEB90109264}"/>
              </a:ext>
            </a:extLst>
          </p:cNvPr>
          <p:cNvSpPr>
            <a:spLocks noGrp="1"/>
          </p:cNvSpPr>
          <p:nvPr>
            <p:ph type="sldNum" sz="quarter" idx="12"/>
          </p:nvPr>
        </p:nvSpPr>
        <p:spPr/>
        <p:txBody>
          <a:bodyPr/>
          <a:lstStyle>
            <a:lvl1pPr>
              <a:defRPr>
                <a:solidFill>
                  <a:schemeClr val="accent1">
                    <a:lumMod val="75000"/>
                  </a:schemeClr>
                </a:solidFill>
              </a:defRPr>
            </a:lvl1pPr>
          </a:lstStyle>
          <a:p>
            <a:fld id="{FB6083EF-2684-40D5-B43E-01D5B4D976DC}" type="slidenum">
              <a:rPr lang="en-GB" smtClean="0"/>
              <a:pPr/>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51D285FC-6478-44F9-9608-E89E3F771D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35726628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3200">
                <a:solidFill>
                  <a:schemeClr val="accent1">
                    <a:lumMod val="75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7CB488FF-0B7B-48C4-8FDA-C79690526F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6" name="Picture 5">
            <a:extLst>
              <a:ext uri="{FF2B5EF4-FFF2-40B4-BE49-F238E27FC236}">
                <a16:creationId xmlns:a16="http://schemas.microsoft.com/office/drawing/2014/main" id="{EDE3DCD4-E2AF-3F54-906B-7CA730FE1EA2}"/>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33314" y="6301735"/>
            <a:ext cx="3827178" cy="308983"/>
          </a:xfrm>
          <a:prstGeom prst="rect">
            <a:avLst/>
          </a:prstGeom>
          <a:solidFill>
            <a:srgbClr val="F3F2E1"/>
          </a:solidFill>
          <a:ln>
            <a:noFill/>
          </a:ln>
        </p:spPr>
      </p:pic>
    </p:spTree>
    <p:extLst>
      <p:ext uri="{BB962C8B-B14F-4D97-AF65-F5344CB8AC3E}">
        <p14:creationId xmlns:p14="http://schemas.microsoft.com/office/powerpoint/2010/main" val="16515969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1A298-C3F3-4102-9503-F5CAE78A06F8}"/>
              </a:ext>
            </a:extLst>
          </p:cNvPr>
          <p:cNvSpPr>
            <a:spLocks noGrp="1"/>
          </p:cNvSpPr>
          <p:nvPr>
            <p:ph type="title"/>
          </p:nvPr>
        </p:nvSpPr>
        <p:spPr>
          <a:xfrm>
            <a:off x="838200" y="365125"/>
            <a:ext cx="874586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31CC3EF-333B-4089-92F0-F55D3899EF0C}"/>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3CC051-3D0A-46FD-ABFF-9DD2764962E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5" name="Footer Placeholder 4">
            <a:extLst>
              <a:ext uri="{FF2B5EF4-FFF2-40B4-BE49-F238E27FC236}">
                <a16:creationId xmlns:a16="http://schemas.microsoft.com/office/drawing/2014/main" id="{92CA2A79-C783-4642-86CD-0E090E405CCB}"/>
              </a:ext>
            </a:extLst>
          </p:cNvPr>
          <p:cNvSpPr>
            <a:spLocks noGrp="1"/>
          </p:cNvSpPr>
          <p:nvPr>
            <p:ph type="ftr" sz="quarter" idx="11"/>
          </p:nvPr>
        </p:nvSpPr>
        <p:spPr/>
        <p:txBody>
          <a:bodyPr/>
          <a:lstStyle/>
          <a:p>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9B6655AB-8653-4EF7-A96C-F779B09995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10" name="Picture 9">
            <a:extLst>
              <a:ext uri="{FF2B5EF4-FFF2-40B4-BE49-F238E27FC236}">
                <a16:creationId xmlns:a16="http://schemas.microsoft.com/office/drawing/2014/main" id="{91201D73-8E25-8C08-0649-8F6115D04C52}"/>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33314" y="6301735"/>
            <a:ext cx="3827178" cy="308983"/>
          </a:xfrm>
          <a:prstGeom prst="rect">
            <a:avLst/>
          </a:prstGeom>
          <a:solidFill>
            <a:srgbClr val="F3F2E1"/>
          </a:solidFill>
          <a:ln>
            <a:noFill/>
          </a:ln>
        </p:spPr>
      </p:pic>
    </p:spTree>
    <p:extLst>
      <p:ext uri="{BB962C8B-B14F-4D97-AF65-F5344CB8AC3E}">
        <p14:creationId xmlns:p14="http://schemas.microsoft.com/office/powerpoint/2010/main" val="23216402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7308A-D01B-47DF-A45D-07C45A5981EF}"/>
              </a:ext>
            </a:extLst>
          </p:cNvPr>
          <p:cNvSpPr>
            <a:spLocks noGrp="1"/>
          </p:cNvSpPr>
          <p:nvPr>
            <p:ph type="title"/>
          </p:nvPr>
        </p:nvSpPr>
        <p:spPr>
          <a:xfrm>
            <a:off x="831850" y="1709738"/>
            <a:ext cx="10515600" cy="2852737"/>
          </a:xfrm>
        </p:spPr>
        <p:txBody>
          <a:bodyPr anchor="b">
            <a:normAutofit/>
          </a:bodyPr>
          <a:lstStyle>
            <a:lvl1pPr>
              <a:defRPr sz="32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BB7D6DA-38A8-437C-82F8-0BB6613E8C61}"/>
              </a:ext>
            </a:extLst>
          </p:cNvPr>
          <p:cNvSpPr>
            <a:spLocks noGrp="1"/>
          </p:cNvSpPr>
          <p:nvPr>
            <p:ph type="body" idx="1"/>
          </p:nvPr>
        </p:nvSpPr>
        <p:spPr>
          <a:xfrm>
            <a:off x="831850" y="4589463"/>
            <a:ext cx="10515600" cy="1500187"/>
          </a:xfrm>
        </p:spPr>
        <p:txBody>
          <a:bodyPr>
            <a:normAutofit/>
          </a:bodyPr>
          <a:lstStyle>
            <a:lvl1pPr marL="0" indent="0">
              <a:buNone/>
              <a:defRPr sz="3600">
                <a:solidFill>
                  <a:schemeClr val="accent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261FA3-E21A-494D-AB66-C7CCAD225199}"/>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5" name="Footer Placeholder 4">
            <a:extLst>
              <a:ext uri="{FF2B5EF4-FFF2-40B4-BE49-F238E27FC236}">
                <a16:creationId xmlns:a16="http://schemas.microsoft.com/office/drawing/2014/main" id="{7FD28C0C-4D48-4F65-82D4-97AFFE835915}"/>
              </a:ext>
            </a:extLst>
          </p:cNvPr>
          <p:cNvSpPr>
            <a:spLocks noGrp="1"/>
          </p:cNvSpPr>
          <p:nvPr>
            <p:ph type="ftr" sz="quarter" idx="11"/>
          </p:nvPr>
        </p:nvSpPr>
        <p:spPr/>
        <p:txBody>
          <a:bodyPr/>
          <a:lstStyle/>
          <a:p>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1740D380-192E-47CC-B5F3-D8C2641A33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10" name="Picture 9">
            <a:extLst>
              <a:ext uri="{FF2B5EF4-FFF2-40B4-BE49-F238E27FC236}">
                <a16:creationId xmlns:a16="http://schemas.microsoft.com/office/drawing/2014/main" id="{804B846F-F3FB-7BF1-5D06-628CD97C7B26}"/>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33314" y="6301735"/>
            <a:ext cx="3827178" cy="308983"/>
          </a:xfrm>
          <a:prstGeom prst="rect">
            <a:avLst/>
          </a:prstGeom>
          <a:solidFill>
            <a:srgbClr val="F3F2E1"/>
          </a:solidFill>
          <a:ln>
            <a:noFill/>
          </a:ln>
        </p:spPr>
      </p:pic>
    </p:spTree>
    <p:extLst>
      <p:ext uri="{BB962C8B-B14F-4D97-AF65-F5344CB8AC3E}">
        <p14:creationId xmlns:p14="http://schemas.microsoft.com/office/powerpoint/2010/main" val="40995299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7A651-E98B-4D1B-A199-D8F3E1D84365}"/>
              </a:ext>
            </a:extLst>
          </p:cNvPr>
          <p:cNvSpPr>
            <a:spLocks noGrp="1"/>
          </p:cNvSpPr>
          <p:nvPr>
            <p:ph type="title"/>
          </p:nvPr>
        </p:nvSpPr>
        <p:spPr>
          <a:xfrm>
            <a:off x="838200" y="365125"/>
            <a:ext cx="874586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3815323-64B4-4482-8E1B-2CC9E2FC6457}"/>
              </a:ext>
            </a:extLst>
          </p:cNvPr>
          <p:cNvSpPr>
            <a:spLocks noGrp="1"/>
          </p:cNvSpPr>
          <p:nvPr>
            <p:ph sz="half" idx="1" hasCustomPrompt="1"/>
          </p:nvPr>
        </p:nvSpPr>
        <p:spPr>
          <a:xfrm>
            <a:off x="838200" y="1825625"/>
            <a:ext cx="5181600" cy="4351338"/>
          </a:xfrm>
        </p:spPr>
        <p:txBody>
          <a:bodyPr/>
          <a:lstStyle>
            <a:lvl2pPr marL="800100" indent="-342900">
              <a:buFont typeface="Wingdings" panose="05000000000000000000" pitchFamily="2" charset="2"/>
              <a:buChar char="Ø"/>
              <a:defRPr>
                <a:latin typeface="Arial" panose="020B0604020202020204" pitchFamily="34" charset="0"/>
                <a:cs typeface="Arial" panose="020B0604020202020204" pitchFamily="34" charset="0"/>
              </a:defRPr>
            </a:lvl2pPr>
            <a:lvl3pPr marL="1143000" indent="-228600">
              <a:buFont typeface="Wingdings" panose="05000000000000000000" pitchFamily="2" charset="2"/>
              <a:buChar char="Ø"/>
              <a:defRPr>
                <a:latin typeface="Arial" panose="020B0604020202020204" pitchFamily="34" charset="0"/>
                <a:cs typeface="Arial" panose="020B0604020202020204" pitchFamily="34" charset="0"/>
              </a:defRPr>
            </a:lvl3pPr>
            <a:lvl4pPr marL="1600200" indent="-228600">
              <a:buFont typeface="Wingdings" panose="05000000000000000000" pitchFamily="2" charset="2"/>
              <a:buChar char="Ø"/>
              <a:defRPr>
                <a:latin typeface="Arial" panose="020B0604020202020204" pitchFamily="34" charset="0"/>
                <a:cs typeface="Arial" panose="020B0604020202020204" pitchFamily="34" charset="0"/>
              </a:defRPr>
            </a:lvl4pPr>
            <a:lvl5pPr marL="2057400" indent="-228600">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1AD82CD-B840-4C85-AAAD-4C0F2498673F}"/>
              </a:ext>
            </a:extLst>
          </p:cNvPr>
          <p:cNvSpPr>
            <a:spLocks noGrp="1"/>
          </p:cNvSpPr>
          <p:nvPr>
            <p:ph sz="half" idx="2" hasCustomPrompt="1"/>
          </p:nvPr>
        </p:nvSpPr>
        <p:spPr>
          <a:xfrm>
            <a:off x="6172200" y="1825625"/>
            <a:ext cx="5181600" cy="4351338"/>
          </a:xfrm>
        </p:spPr>
        <p:txBody>
          <a:bodyPr/>
          <a:lstStyle>
            <a:lvl1pPr>
              <a:defRPr>
                <a:latin typeface="+mj-lt"/>
              </a:defRPr>
            </a:lvl1pPr>
            <a:lvl2pPr marL="800100" indent="-342900">
              <a:buFont typeface="Wingdings" panose="05000000000000000000" pitchFamily="2" charset="2"/>
              <a:buChar char="Ø"/>
              <a:defRPr>
                <a:latin typeface="Arial" panose="020B0604020202020204" pitchFamily="34" charset="0"/>
                <a:cs typeface="Arial" panose="020B0604020202020204" pitchFamily="34" charset="0"/>
              </a:defRPr>
            </a:lvl2pPr>
            <a:lvl3pPr marL="1257300" indent="-342900">
              <a:buFont typeface="Wingdings" panose="05000000000000000000" pitchFamily="2" charset="2"/>
              <a:buChar char="Ø"/>
              <a:defRPr>
                <a:latin typeface="Arial" panose="020B0604020202020204" pitchFamily="34" charset="0"/>
                <a:cs typeface="Arial" panose="020B0604020202020204" pitchFamily="34" charset="0"/>
              </a:defRPr>
            </a:lvl3pPr>
            <a:lvl4pPr marL="1657350" indent="-285750">
              <a:buFont typeface="Wingdings" panose="05000000000000000000" pitchFamily="2" charset="2"/>
              <a:buChar char="Ø"/>
              <a:defRPr>
                <a:latin typeface="Arial" panose="020B0604020202020204" pitchFamily="34" charset="0"/>
                <a:cs typeface="Arial" panose="020B0604020202020204" pitchFamily="34" charset="0"/>
              </a:defRPr>
            </a:lvl4pPr>
            <a:lvl5pPr marL="2114550" indent="-285750">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A1BA051-B7E8-428A-8725-3E1C7AACA0AF}"/>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6" name="Footer Placeholder 5">
            <a:extLst>
              <a:ext uri="{FF2B5EF4-FFF2-40B4-BE49-F238E27FC236}">
                <a16:creationId xmlns:a16="http://schemas.microsoft.com/office/drawing/2014/main" id="{6E8E0C42-2B21-4BE3-95CB-489EEBEC699D}"/>
              </a:ext>
            </a:extLst>
          </p:cNvPr>
          <p:cNvSpPr>
            <a:spLocks noGrp="1"/>
          </p:cNvSpPr>
          <p:nvPr>
            <p:ph type="ftr" sz="quarter" idx="11"/>
          </p:nvPr>
        </p:nvSpPr>
        <p:spPr/>
        <p:txBody>
          <a:body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95F0787-1F16-4768-ABC4-1D13B50EFF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11" name="Picture 10">
            <a:extLst>
              <a:ext uri="{FF2B5EF4-FFF2-40B4-BE49-F238E27FC236}">
                <a16:creationId xmlns:a16="http://schemas.microsoft.com/office/drawing/2014/main" id="{61B1730C-FB51-B8C3-5851-00122BC0B31D}"/>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33314" y="6301735"/>
            <a:ext cx="3827178" cy="308983"/>
          </a:xfrm>
          <a:prstGeom prst="rect">
            <a:avLst/>
          </a:prstGeom>
          <a:solidFill>
            <a:srgbClr val="F3F2E1"/>
          </a:solidFill>
          <a:ln>
            <a:noFill/>
          </a:ln>
        </p:spPr>
      </p:pic>
    </p:spTree>
    <p:extLst>
      <p:ext uri="{BB962C8B-B14F-4D97-AF65-F5344CB8AC3E}">
        <p14:creationId xmlns:p14="http://schemas.microsoft.com/office/powerpoint/2010/main" val="3423899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_Blank">
    <p:bg>
      <p:bgPr>
        <a:solidFill>
          <a:srgbClr val="F3F2E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baseline="0">
                <a:latin typeface="Arial" panose="020B0604020202020204" pitchFamily="34" charset="0"/>
              </a:defRPr>
            </a:lvl1pPr>
          </a:lstStyle>
          <a:p>
            <a:endParaRPr lang="en-GB"/>
          </a:p>
        </p:txBody>
      </p:sp>
      <p:sp>
        <p:nvSpPr>
          <p:cNvPr id="9" name="Picture Placeholder 8">
            <a:extLst>
              <a:ext uri="{FF2B5EF4-FFF2-40B4-BE49-F238E27FC236}">
                <a16:creationId xmlns:a16="http://schemas.microsoft.com/office/drawing/2014/main" id="{358AD63D-F8C4-42DF-AC62-406FE04D9811}"/>
              </a:ext>
            </a:extLst>
          </p:cNvPr>
          <p:cNvSpPr>
            <a:spLocks noGrp="1"/>
          </p:cNvSpPr>
          <p:nvPr>
            <p:ph type="pic" sz="quarter" idx="13"/>
          </p:nvPr>
        </p:nvSpPr>
        <p:spPr>
          <a:xfrm>
            <a:off x="31751" y="1"/>
            <a:ext cx="5197072" cy="6858000"/>
          </a:xfrm>
        </p:spPr>
        <p:txBody>
          <a:bodyPr/>
          <a:lstStyle>
            <a:lvl1pPr marL="0" indent="0">
              <a:buNone/>
              <a:defRPr>
                <a:latin typeface="Arial" panose="020B0604020202020204" pitchFamily="34" charset="0"/>
                <a:cs typeface="Arial" panose="020B0604020202020204" pitchFamily="34" charset="0"/>
              </a:defRPr>
            </a:lvl1pPr>
          </a:lstStyle>
          <a:p>
            <a:endParaRPr lang="en-GB"/>
          </a:p>
        </p:txBody>
      </p:sp>
      <p:sp>
        <p:nvSpPr>
          <p:cNvPr id="11" name="Text Placeholder 10">
            <a:extLst>
              <a:ext uri="{FF2B5EF4-FFF2-40B4-BE49-F238E27FC236}">
                <a16:creationId xmlns:a16="http://schemas.microsoft.com/office/drawing/2014/main" id="{A4A72E4D-A7BB-4C93-A3B4-43C0F30AB1C2}"/>
              </a:ext>
            </a:extLst>
          </p:cNvPr>
          <p:cNvSpPr>
            <a:spLocks noGrp="1"/>
          </p:cNvSpPr>
          <p:nvPr>
            <p:ph type="body" sz="quarter" idx="14"/>
          </p:nvPr>
        </p:nvSpPr>
        <p:spPr>
          <a:xfrm>
            <a:off x="5873839" y="1445419"/>
            <a:ext cx="5654072" cy="889000"/>
          </a:xfrm>
        </p:spPr>
        <p:txBody>
          <a:bodyPr>
            <a:normAutofit/>
          </a:bodyPr>
          <a:lstStyle>
            <a:lvl1pPr marL="0" indent="0">
              <a:buNone/>
              <a:defRPr sz="3200">
                <a:solidFill>
                  <a:srgbClr val="005EA4"/>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Text Placeholder 12">
            <a:extLst>
              <a:ext uri="{FF2B5EF4-FFF2-40B4-BE49-F238E27FC236}">
                <a16:creationId xmlns:a16="http://schemas.microsoft.com/office/drawing/2014/main" id="{CCFEAE33-5F37-4727-A90F-BBD28BFFE554}"/>
              </a:ext>
            </a:extLst>
          </p:cNvPr>
          <p:cNvSpPr>
            <a:spLocks noGrp="1"/>
          </p:cNvSpPr>
          <p:nvPr>
            <p:ph type="body" sz="quarter" idx="15"/>
          </p:nvPr>
        </p:nvSpPr>
        <p:spPr>
          <a:xfrm>
            <a:off x="5962918" y="3155950"/>
            <a:ext cx="5654072" cy="2446338"/>
          </a:xfrm>
        </p:spPr>
        <p:txBody>
          <a:bodyPr/>
          <a:lstStyle>
            <a:lvl1pPr marL="0" indent="0">
              <a:buNone/>
              <a:defRPr>
                <a:solidFill>
                  <a:srgbClr val="005EA4"/>
                </a:solidFill>
                <a:latin typeface="Arial" panose="020B0604020202020204" pitchFamily="34" charset="0"/>
                <a:cs typeface="Arial" panose="020B0604020202020204" pitchFamily="34" charset="0"/>
              </a:defRPr>
            </a:lvl1pPr>
            <a:lvl2pPr>
              <a:defRPr>
                <a:solidFill>
                  <a:srgbClr val="005EA4"/>
                </a:solidFill>
                <a:latin typeface="Arial" panose="020B0604020202020204" pitchFamily="34" charset="0"/>
                <a:cs typeface="Arial" panose="020B0604020202020204" pitchFamily="34" charset="0"/>
              </a:defRPr>
            </a:lvl2pPr>
            <a:lvl3pPr>
              <a:defRPr>
                <a:solidFill>
                  <a:srgbClr val="005EA4"/>
                </a:solidFill>
                <a:latin typeface="Arial" panose="020B0604020202020204" pitchFamily="34" charset="0"/>
                <a:cs typeface="Arial" panose="020B0604020202020204" pitchFamily="34" charset="0"/>
              </a:defRPr>
            </a:lvl3pPr>
            <a:lvl4pPr>
              <a:defRPr>
                <a:solidFill>
                  <a:srgbClr val="005EA4"/>
                </a:solidFill>
                <a:latin typeface="Arial" panose="020B0604020202020204" pitchFamily="34" charset="0"/>
                <a:cs typeface="Arial" panose="020B0604020202020204" pitchFamily="34" charset="0"/>
              </a:defRPr>
            </a:lvl4pPr>
            <a:lvl5pPr>
              <a:defRPr>
                <a:solidFill>
                  <a:srgbClr val="005EA4"/>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Picture 13" descr="A picture containing graphical user interface&#10;&#10;Description automatically generated">
            <a:extLst>
              <a:ext uri="{FF2B5EF4-FFF2-40B4-BE49-F238E27FC236}">
                <a16:creationId xmlns:a16="http://schemas.microsoft.com/office/drawing/2014/main" id="{F84FFB36-5E89-45E0-8114-7A70E8C6CD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5" name="Picture 4">
            <a:extLst>
              <a:ext uri="{FF2B5EF4-FFF2-40B4-BE49-F238E27FC236}">
                <a16:creationId xmlns:a16="http://schemas.microsoft.com/office/drawing/2014/main" id="{FBCA356B-6036-E48D-1FBB-84F2A6C5F688}"/>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33314" y="6301735"/>
            <a:ext cx="3827178" cy="308983"/>
          </a:xfrm>
          <a:prstGeom prst="rect">
            <a:avLst/>
          </a:prstGeom>
          <a:solidFill>
            <a:srgbClr val="F3F2E1"/>
          </a:solidFill>
          <a:ln>
            <a:noFill/>
          </a:ln>
        </p:spPr>
      </p:pic>
    </p:spTree>
    <p:extLst>
      <p:ext uri="{BB962C8B-B14F-4D97-AF65-F5344CB8AC3E}">
        <p14:creationId xmlns:p14="http://schemas.microsoft.com/office/powerpoint/2010/main" val="33093421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blank" preserve="1">
  <p:cSld name="2_Blank">
    <p:bg>
      <p:bgPr>
        <a:solidFill>
          <a:srgbClr val="F3F2E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6" name="Picture 5">
            <a:extLst>
              <a:ext uri="{FF2B5EF4-FFF2-40B4-BE49-F238E27FC236}">
                <a16:creationId xmlns:a16="http://schemas.microsoft.com/office/drawing/2014/main" id="{AA3F6F18-6A78-2572-F9AD-F25B6B13B2E4}"/>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33314" y="6301735"/>
            <a:ext cx="3827178" cy="308983"/>
          </a:xfrm>
          <a:prstGeom prst="rect">
            <a:avLst/>
          </a:prstGeom>
          <a:solidFill>
            <a:srgbClr val="F3F2E1"/>
          </a:solidFill>
          <a:ln>
            <a:noFill/>
          </a:ln>
        </p:spPr>
      </p:pic>
    </p:spTree>
    <p:extLst>
      <p:ext uri="{BB962C8B-B14F-4D97-AF65-F5344CB8AC3E}">
        <p14:creationId xmlns:p14="http://schemas.microsoft.com/office/powerpoint/2010/main" val="9451237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6" name="Picture 5">
            <a:extLst>
              <a:ext uri="{FF2B5EF4-FFF2-40B4-BE49-F238E27FC236}">
                <a16:creationId xmlns:a16="http://schemas.microsoft.com/office/drawing/2014/main" id="{3C8906C4-3A97-ABB7-917F-59271387E598}"/>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33314" y="6301735"/>
            <a:ext cx="3827178" cy="308983"/>
          </a:xfrm>
          <a:prstGeom prst="rect">
            <a:avLst/>
          </a:prstGeom>
          <a:solidFill>
            <a:srgbClr val="F3F2E1"/>
          </a:solidFill>
          <a:ln>
            <a:noFill/>
          </a:ln>
        </p:spPr>
      </p:pic>
      <p:pic>
        <p:nvPicPr>
          <p:cNvPr id="7" name="Picture 6" descr="A picture containing graphical user interface&#10;&#10;Description automatically generated">
            <a:extLst>
              <a:ext uri="{FF2B5EF4-FFF2-40B4-BE49-F238E27FC236}">
                <a16:creationId xmlns:a16="http://schemas.microsoft.com/office/drawing/2014/main" id="{E170FD47-281E-FA6D-C875-3D1DB69ADF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41330758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endParaRPr lang="en-GB"/>
          </a:p>
        </p:txBody>
      </p:sp>
      <p:pic>
        <p:nvPicPr>
          <p:cNvPr id="5" name="Picture 12" descr="CEQ">
            <a:extLst>
              <a:ext uri="{FF2B5EF4-FFF2-40B4-BE49-F238E27FC236}">
                <a16:creationId xmlns:a16="http://schemas.microsoft.com/office/drawing/2014/main" id="{A4A125A3-B9B6-D2A9-A063-53F45919D4DA}"/>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picture containing NHSBT logo">
            <a:extLst>
              <a:ext uri="{FF2B5EF4-FFF2-40B4-BE49-F238E27FC236}">
                <a16:creationId xmlns:a16="http://schemas.microsoft.com/office/drawing/2014/main" id="{A34DEC93-99F3-CCF6-EDA3-2BB5CBF382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4848941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CFFC-8597-4AB6-8C6E-2F53EC07B59E}"/>
              </a:ext>
            </a:extLst>
          </p:cNvPr>
          <p:cNvSpPr>
            <a:spLocks noGrp="1"/>
          </p:cNvSpPr>
          <p:nvPr>
            <p:ph type="title"/>
          </p:nvPr>
        </p:nvSpPr>
        <p:spPr>
          <a:xfrm>
            <a:off x="838200" y="365125"/>
            <a:ext cx="8550499" cy="1325563"/>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339A924C-0019-4E08-A56A-9513EE610147}"/>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4" name="Footer Placeholder 3">
            <a:extLst>
              <a:ext uri="{FF2B5EF4-FFF2-40B4-BE49-F238E27FC236}">
                <a16:creationId xmlns:a16="http://schemas.microsoft.com/office/drawing/2014/main" id="{90DDAB1D-4C06-47FB-8B68-C88DEE223A7F}"/>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6" name="Picture 5" descr="A picture containing graphical user interface&#10;&#10;Description automatically generated">
            <a:extLst>
              <a:ext uri="{FF2B5EF4-FFF2-40B4-BE49-F238E27FC236}">
                <a16:creationId xmlns:a16="http://schemas.microsoft.com/office/drawing/2014/main" id="{9CA29C61-177E-4E5A-8338-BC425F097E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
        <p:nvSpPr>
          <p:cNvPr id="10" name="Text Placeholder 9">
            <a:extLst>
              <a:ext uri="{FF2B5EF4-FFF2-40B4-BE49-F238E27FC236}">
                <a16:creationId xmlns:a16="http://schemas.microsoft.com/office/drawing/2014/main" id="{8BE5B2D8-E9BF-4FAA-B1E0-A30B3A4EE2C9}"/>
              </a:ext>
            </a:extLst>
          </p:cNvPr>
          <p:cNvSpPr>
            <a:spLocks noGrp="1"/>
          </p:cNvSpPr>
          <p:nvPr>
            <p:ph type="body" sz="quarter" idx="13"/>
          </p:nvPr>
        </p:nvSpPr>
        <p:spPr>
          <a:xfrm>
            <a:off x="838200" y="2549525"/>
            <a:ext cx="10515600" cy="3297238"/>
          </a:xfrm>
        </p:spPr>
        <p:txBody>
          <a:bodyPr>
            <a:normAutofit/>
          </a:bodyPr>
          <a:lstStyle>
            <a:lvl1pPr marL="0" indent="0" algn="l">
              <a:buSzPct val="40000"/>
              <a:buFontTx/>
              <a:buNone/>
              <a:defRPr sz="2400">
                <a:latin typeface="Arial" panose="020B0604020202020204" pitchFamily="34" charset="0"/>
                <a:cs typeface="Arial" panose="020B0604020202020204" pitchFamily="34" charset="0"/>
              </a:defRPr>
            </a:lvl1pPr>
            <a:lvl2pPr marL="457200" indent="0" algn="l">
              <a:buNone/>
              <a:defRPr/>
            </a:lvl2pPr>
            <a:lvl3pPr algn="l">
              <a:defRPr/>
            </a:lvl3pPr>
            <a:lvl4pPr algn="l">
              <a:defRPr/>
            </a:lvl4pPr>
            <a:lvl5pPr algn="l">
              <a:defRPr/>
            </a:lvl5pPr>
          </a:lstStyle>
          <a:p>
            <a:pPr lvl="0"/>
            <a:r>
              <a:rPr lang="en-US"/>
              <a:t>Click to edit Master text styles</a:t>
            </a:r>
          </a:p>
          <a:p>
            <a:pPr lvl="0"/>
            <a:endParaRPr lang="en-US"/>
          </a:p>
        </p:txBody>
      </p:sp>
      <p:pic>
        <p:nvPicPr>
          <p:cNvPr id="7" name="Picture 6">
            <a:extLst>
              <a:ext uri="{FF2B5EF4-FFF2-40B4-BE49-F238E27FC236}">
                <a16:creationId xmlns:a16="http://schemas.microsoft.com/office/drawing/2014/main" id="{8AA49910-D10B-EE74-7211-6E823A5D1D9D}"/>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33314" y="6301735"/>
            <a:ext cx="3827178" cy="308983"/>
          </a:xfrm>
          <a:prstGeom prst="rect">
            <a:avLst/>
          </a:prstGeom>
          <a:solidFill>
            <a:srgbClr val="F3F2E1"/>
          </a:solidFill>
          <a:ln>
            <a:noFill/>
          </a:ln>
        </p:spPr>
      </p:pic>
    </p:spTree>
    <p:extLst>
      <p:ext uri="{BB962C8B-B14F-4D97-AF65-F5344CB8AC3E}">
        <p14:creationId xmlns:p14="http://schemas.microsoft.com/office/powerpoint/2010/main" val="1652420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C179B-C30A-4E32-8418-15EA5591647E}"/>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6F0FAE9-F24F-4CE1-BE36-5405EC8B16EA}"/>
              </a:ext>
            </a:extLst>
          </p:cNvPr>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28619C-A0D9-4DB1-9D0A-264A3D7B499A}"/>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7A52A9-938A-4A61-A00C-A8E6E041D93B}"/>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6" name="Footer Placeholder 5">
            <a:extLst>
              <a:ext uri="{FF2B5EF4-FFF2-40B4-BE49-F238E27FC236}">
                <a16:creationId xmlns:a16="http://schemas.microsoft.com/office/drawing/2014/main" id="{CAB612AA-E58C-4C67-91B4-9DD9B0669534}"/>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46E44A7-9145-4235-8B77-3D0DDB8311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10" name="Picture 9">
            <a:extLst>
              <a:ext uri="{FF2B5EF4-FFF2-40B4-BE49-F238E27FC236}">
                <a16:creationId xmlns:a16="http://schemas.microsoft.com/office/drawing/2014/main" id="{F380BCF9-79F9-31FC-0CCD-6517D4CC8CAA}"/>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33314" y="6301735"/>
            <a:ext cx="3827178" cy="308983"/>
          </a:xfrm>
          <a:prstGeom prst="rect">
            <a:avLst/>
          </a:prstGeom>
          <a:solidFill>
            <a:srgbClr val="F3F2E1"/>
          </a:solidFill>
          <a:ln>
            <a:noFill/>
          </a:ln>
        </p:spPr>
      </p:pic>
    </p:spTree>
    <p:extLst>
      <p:ext uri="{BB962C8B-B14F-4D97-AF65-F5344CB8AC3E}">
        <p14:creationId xmlns:p14="http://schemas.microsoft.com/office/powerpoint/2010/main" val="37910417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87DFD-377B-42A6-8411-FCF8E4D81B39}"/>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57E449-968B-4459-8830-0CF28F5B0FEF}"/>
              </a:ext>
            </a:extLst>
          </p:cNvPr>
          <p:cNvSpPr>
            <a:spLocks noGrp="1"/>
          </p:cNvSpPr>
          <p:nvPr>
            <p:ph type="pic" idx="1"/>
          </p:nvPr>
        </p:nvSpPr>
        <p:spPr>
          <a:xfrm>
            <a:off x="5067300" y="704152"/>
            <a:ext cx="6172200" cy="4873625"/>
          </a:xfr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ABCBA41-3B6F-4557-85C8-BB10643CBC7A}"/>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C8BF08-51D9-4E0D-A180-855AEFFD2E9D}"/>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6" name="Footer Placeholder 5">
            <a:extLst>
              <a:ext uri="{FF2B5EF4-FFF2-40B4-BE49-F238E27FC236}">
                <a16:creationId xmlns:a16="http://schemas.microsoft.com/office/drawing/2014/main" id="{03A81A18-0A00-4F04-9BB5-75AB10C34830}"/>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5C189D1E-7CA2-4CC2-A35C-5DF6986F46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10" name="Picture 9">
            <a:extLst>
              <a:ext uri="{FF2B5EF4-FFF2-40B4-BE49-F238E27FC236}">
                <a16:creationId xmlns:a16="http://schemas.microsoft.com/office/drawing/2014/main" id="{CCC5DEF6-ACA0-F792-8FC6-BE46C6B1D0CA}"/>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33314" y="6301735"/>
            <a:ext cx="3827178" cy="308983"/>
          </a:xfrm>
          <a:prstGeom prst="rect">
            <a:avLst/>
          </a:prstGeom>
          <a:solidFill>
            <a:srgbClr val="F3F2E1"/>
          </a:solidFill>
          <a:ln>
            <a:noFill/>
          </a:ln>
        </p:spPr>
      </p:pic>
    </p:spTree>
    <p:extLst>
      <p:ext uri="{BB962C8B-B14F-4D97-AF65-F5344CB8AC3E}">
        <p14:creationId xmlns:p14="http://schemas.microsoft.com/office/powerpoint/2010/main" val="295165030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lide ">
    <p:spTree>
      <p:nvGrpSpPr>
        <p:cNvPr id="1" name=""/>
        <p:cNvGrpSpPr/>
        <p:nvPr/>
      </p:nvGrpSpPr>
      <p:grpSpPr>
        <a:xfrm>
          <a:off x="0" y="0"/>
          <a:ext cx="0" cy="0"/>
          <a:chOff x="0" y="0"/>
          <a:chExt cx="0" cy="0"/>
        </a:xfrm>
      </p:grpSpPr>
      <p:pic>
        <p:nvPicPr>
          <p:cNvPr id="7" name="Picture 6" descr="A black and pink background&#10;&#10;Description automatically generated">
            <a:extLst>
              <a:ext uri="{FF2B5EF4-FFF2-40B4-BE49-F238E27FC236}">
                <a16:creationId xmlns:a16="http://schemas.microsoft.com/office/drawing/2014/main" id="{FE2FFFFC-C6BC-C9ED-D289-235BE3D490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84" y="0"/>
            <a:ext cx="12189631" cy="6858000"/>
          </a:xfrm>
          <a:prstGeom prst="rect">
            <a:avLst/>
          </a:prstGeom>
        </p:spPr>
      </p:pic>
      <p:sp>
        <p:nvSpPr>
          <p:cNvPr id="3" name="Title 1">
            <a:extLst>
              <a:ext uri="{FF2B5EF4-FFF2-40B4-BE49-F238E27FC236}">
                <a16:creationId xmlns:a16="http://schemas.microsoft.com/office/drawing/2014/main" id="{F46162E1-E324-C184-6905-7DA39DE4D674}"/>
              </a:ext>
            </a:extLst>
          </p:cNvPr>
          <p:cNvSpPr>
            <a:spLocks noGrp="1"/>
          </p:cNvSpPr>
          <p:nvPr>
            <p:ph type="title"/>
          </p:nvPr>
        </p:nvSpPr>
        <p:spPr>
          <a:xfrm>
            <a:off x="695324" y="3438906"/>
            <a:ext cx="10548939" cy="763699"/>
          </a:xfrm>
          <a:prstGeom prst="rect">
            <a:avLst/>
          </a:prstGeom>
        </p:spPr>
        <p:txBody>
          <a:bodyPr/>
          <a:lstStyle>
            <a:lvl1pPr algn="l">
              <a:defRPr sz="4800" b="1" cap="none">
                <a:solidFill>
                  <a:srgbClr val="6E2C6B"/>
                </a:solidFill>
                <a:latin typeface="+mj-lt"/>
                <a:cs typeface="Arial" panose="020B0604020202020204" pitchFamily="34" charset="0"/>
              </a:defRPr>
            </a:lvl1pPr>
          </a:lstStyle>
          <a:p>
            <a:r>
              <a:rPr lang="en-US"/>
              <a:t>Click to edit Master title style</a:t>
            </a:r>
            <a:endParaRPr lang="en-GB"/>
          </a:p>
        </p:txBody>
      </p:sp>
      <p:sp>
        <p:nvSpPr>
          <p:cNvPr id="4" name="Text Placeholder 2">
            <a:extLst>
              <a:ext uri="{FF2B5EF4-FFF2-40B4-BE49-F238E27FC236}">
                <a16:creationId xmlns:a16="http://schemas.microsoft.com/office/drawing/2014/main" id="{4A6B002C-AB73-B5A6-2E86-BFF18EE8726D}"/>
              </a:ext>
            </a:extLst>
          </p:cNvPr>
          <p:cNvSpPr>
            <a:spLocks noGrp="1"/>
          </p:cNvSpPr>
          <p:nvPr>
            <p:ph type="body" idx="1"/>
          </p:nvPr>
        </p:nvSpPr>
        <p:spPr>
          <a:xfrm>
            <a:off x="695324" y="4225755"/>
            <a:ext cx="10548939" cy="669607"/>
          </a:xfrm>
          <a:prstGeom prst="rect">
            <a:avLst/>
          </a:prstGeom>
        </p:spPr>
        <p:txBody>
          <a:bodyPr/>
          <a:lstStyle>
            <a:lvl1pPr marL="0" indent="0" algn="l">
              <a:buNone/>
              <a:defRPr sz="3600">
                <a:solidFill>
                  <a:srgbClr val="121212"/>
                </a:solidFill>
                <a:latin typeface="+mn-lt"/>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6" name="Picture 5" descr="A pink heart with black background&#10;&#10;Description automatically generated">
            <a:extLst>
              <a:ext uri="{FF2B5EF4-FFF2-40B4-BE49-F238E27FC236}">
                <a16:creationId xmlns:a16="http://schemas.microsoft.com/office/drawing/2014/main" id="{7C428884-CCA6-58C7-A02C-108716BF91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74163" y="4944546"/>
            <a:ext cx="3639189" cy="2575958"/>
          </a:xfrm>
          <a:prstGeom prst="rect">
            <a:avLst/>
          </a:prstGeom>
        </p:spPr>
      </p:pic>
      <p:pic>
        <p:nvPicPr>
          <p:cNvPr id="2" name="Picture 1" descr="A picture containing graphical user interface&#10;&#10;Description automatically generated">
            <a:extLst>
              <a:ext uri="{FF2B5EF4-FFF2-40B4-BE49-F238E27FC236}">
                <a16:creationId xmlns:a16="http://schemas.microsoft.com/office/drawing/2014/main" id="{999EE45A-E5A8-860A-EEDA-8332A89A991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0638003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21BEFECD-3C89-E3CE-5C51-AFF9D9BF4E7A}"/>
              </a:ext>
            </a:extLst>
          </p:cNvPr>
          <p:cNvSpPr>
            <a:spLocks noGrp="1"/>
          </p:cNvSpPr>
          <p:nvPr>
            <p:ph type="body" sz="quarter" idx="10"/>
          </p:nvPr>
        </p:nvSpPr>
        <p:spPr>
          <a:xfrm>
            <a:off x="695325" y="2651125"/>
            <a:ext cx="10548938" cy="777875"/>
          </a:xfrm>
          <a:prstGeom prst="rect">
            <a:avLst/>
          </a:prstGeom>
        </p:spPr>
        <p:txBody>
          <a:bodyPr/>
          <a:lstStyle>
            <a:lvl1pPr marL="0" indent="0">
              <a:buNone/>
              <a:defRPr sz="4800" b="1">
                <a:solidFill>
                  <a:srgbClr val="6E2C6B"/>
                </a:solidFill>
                <a:latin typeface="+mj-lt"/>
                <a:cs typeface="Arial" panose="020B0604020202020204" pitchFamily="34" charset="0"/>
              </a:defRPr>
            </a:lvl1pPr>
            <a:lvl2pPr marL="447675" indent="-269875">
              <a:spcBef>
                <a:spcPts val="0"/>
              </a:spcBef>
              <a:buFont typeface="Arial" panose="020B0604020202020204" pitchFamily="34" charset="0"/>
              <a:buChar char="•"/>
              <a:defRPr sz="2800">
                <a:solidFill>
                  <a:srgbClr val="121212"/>
                </a:solidFill>
                <a:latin typeface="+mn-lt"/>
                <a:cs typeface="Arial" panose="020B0604020202020204" pitchFamily="34" charset="0"/>
              </a:defRPr>
            </a:lvl2pPr>
            <a:lvl3pPr marL="625475" indent="-177800">
              <a:spcBef>
                <a:spcPts val="0"/>
              </a:spcBef>
              <a:buFont typeface="Arial" panose="020B0604020202020204" pitchFamily="34" charset="0"/>
              <a:buChar char="•"/>
              <a:defRPr sz="2800">
                <a:solidFill>
                  <a:srgbClr val="121212"/>
                </a:solidFill>
                <a:latin typeface="+mn-lt"/>
                <a:cs typeface="Arial" panose="020B0604020202020204" pitchFamily="34" charset="0"/>
              </a:defRPr>
            </a:lvl3pPr>
            <a:lvl4pPr marL="895350" indent="-269875">
              <a:spcBef>
                <a:spcPts val="0"/>
              </a:spcBef>
              <a:buFont typeface="Arial" panose="020B0604020202020204" pitchFamily="34" charset="0"/>
              <a:buChar char="•"/>
              <a:defRPr sz="2800">
                <a:solidFill>
                  <a:srgbClr val="121212"/>
                </a:solidFill>
                <a:latin typeface="+mn-lt"/>
                <a:cs typeface="Arial" panose="020B0604020202020204" pitchFamily="34" charset="0"/>
              </a:defRPr>
            </a:lvl4pPr>
            <a:lvl5pPr marL="1165225" indent="-269875">
              <a:spcBef>
                <a:spcPts val="0"/>
              </a:spcBef>
              <a:buFont typeface="Arial" panose="020B0604020202020204" pitchFamily="34" charset="0"/>
              <a:buChar char="•"/>
              <a:defRPr sz="2800">
                <a:solidFill>
                  <a:srgbClr val="121212"/>
                </a:solidFill>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9" name="Picture 8" descr="A pink heart with black background&#10;&#10;Description automatically generated">
            <a:extLst>
              <a:ext uri="{FF2B5EF4-FFF2-40B4-BE49-F238E27FC236}">
                <a16:creationId xmlns:a16="http://schemas.microsoft.com/office/drawing/2014/main" id="{B79A2079-7EE3-C9D9-483A-4CAA87453AE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74163" y="4944546"/>
            <a:ext cx="3639189" cy="2575958"/>
          </a:xfrm>
          <a:prstGeom prst="rect">
            <a:avLst/>
          </a:prstGeom>
        </p:spPr>
      </p:pic>
      <p:pic>
        <p:nvPicPr>
          <p:cNvPr id="10" name="Picture 9" descr="A picture containing graphical user interface&#10;&#10;Description automatically generated">
            <a:extLst>
              <a:ext uri="{FF2B5EF4-FFF2-40B4-BE49-F238E27FC236}">
                <a16:creationId xmlns:a16="http://schemas.microsoft.com/office/drawing/2014/main" id="{651A8FE1-7FFF-33C9-8889-B0558D8917E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322411500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Content (no bar)">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1E83F17-E3AB-95C1-6B4D-BF408463A38E}"/>
              </a:ext>
            </a:extLst>
          </p:cNvPr>
          <p:cNvSpPr>
            <a:spLocks noGrp="1"/>
          </p:cNvSpPr>
          <p:nvPr>
            <p:ph type="title"/>
          </p:nvPr>
        </p:nvSpPr>
        <p:spPr>
          <a:xfrm>
            <a:off x="947737" y="365125"/>
            <a:ext cx="845395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rgbClr val="6E2C6B"/>
                </a:solidFill>
                <a:latin typeface="Arial" panose="020B0604020202020204" pitchFamily="34" charset="0"/>
                <a:ea typeface="+mj-ea"/>
                <a:cs typeface="Arial" panose="020B0604020202020204" pitchFamily="34" charset="0"/>
              </a:defRPr>
            </a:lvl1pPr>
          </a:lstStyle>
          <a:p>
            <a:r>
              <a:rPr lang="en-US"/>
              <a:t>Click to edit Master title style</a:t>
            </a:r>
            <a:endParaRPr lang="en-GB"/>
          </a:p>
        </p:txBody>
      </p:sp>
      <p:sp>
        <p:nvSpPr>
          <p:cNvPr id="5" name="Content Placeholder 2">
            <a:extLst>
              <a:ext uri="{FF2B5EF4-FFF2-40B4-BE49-F238E27FC236}">
                <a16:creationId xmlns:a16="http://schemas.microsoft.com/office/drawing/2014/main" id="{B3CE2025-30F3-9D51-216A-983B24BCA1A8}"/>
              </a:ext>
            </a:extLst>
          </p:cNvPr>
          <p:cNvSpPr>
            <a:spLocks noGrp="1"/>
          </p:cNvSpPr>
          <p:nvPr>
            <p:ph idx="1"/>
          </p:nvPr>
        </p:nvSpPr>
        <p:spPr>
          <a:xfrm>
            <a:off x="947738" y="1857676"/>
            <a:ext cx="10296526" cy="3647975"/>
          </a:xfrm>
          <a:prstGeom prst="rect">
            <a:avLst/>
          </a:prstGeom>
        </p:spPr>
        <p:txBody>
          <a:bodyPr vert="horz" lIns="91440" tIns="45720" rIns="91440" bIns="45720" rtlCol="0">
            <a:normAutofit/>
          </a:bodyPr>
          <a:lstStyle>
            <a:lvl1pPr marL="342900" indent="-342900" algn="l" defTabSz="914400" rtl="0" eaLnBrk="1" latinLnBrk="0" hangingPunct="1">
              <a:lnSpc>
                <a:spcPct val="100000"/>
              </a:lnSpc>
              <a:spcBef>
                <a:spcPts val="1000"/>
              </a:spcBef>
              <a:spcAft>
                <a:spcPts val="500"/>
              </a:spcAft>
              <a:buClrTx/>
              <a:buSzPct val="100000"/>
              <a:buFont typeface="Arial" panose="020B0604020202020204" pitchFamily="34" charset="0"/>
              <a:buChar char="•"/>
              <a:defRPr sz="2400" kern="1200">
                <a:solidFill>
                  <a:srgbClr val="12121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spcAft>
                <a:spcPts val="500"/>
              </a:spcAft>
              <a:buClrTx/>
              <a:buSzPct val="100000"/>
              <a:buFont typeface="Arial" panose="020B0604020202020204" pitchFamily="34" charset="0"/>
              <a:buChar char="•"/>
              <a:defRPr sz="2400" kern="1200">
                <a:solidFill>
                  <a:srgbClr val="12121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spcAft>
                <a:spcPts val="500"/>
              </a:spcAft>
              <a:buClrTx/>
              <a:buSzPct val="100000"/>
              <a:buFont typeface="Arial" panose="020B0604020202020204" pitchFamily="34" charset="0"/>
              <a:buChar char="•"/>
              <a:defRPr sz="2000" kern="1200">
                <a:solidFill>
                  <a:srgbClr val="12121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spcAft>
                <a:spcPts val="500"/>
              </a:spcAft>
              <a:buClrTx/>
              <a:buSzPct val="100000"/>
              <a:buFont typeface="Arial" panose="020B0604020202020204" pitchFamily="34" charset="0"/>
              <a:buChar char="•"/>
              <a:defRPr sz="1800" kern="1200">
                <a:solidFill>
                  <a:srgbClr val="12121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spcAft>
                <a:spcPts val="500"/>
              </a:spcAft>
              <a:buClrTx/>
              <a:buSzPct val="100000"/>
              <a:buFont typeface="Arial" panose="020B0604020202020204" pitchFamily="34" charset="0"/>
              <a:buChar char="•"/>
              <a:defRPr sz="1800" kern="1200">
                <a:solidFill>
                  <a:srgbClr val="12121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186555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icture with tex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baseline="0">
                <a:latin typeface="Arial" panose="020B0604020202020204" pitchFamily="34" charset="0"/>
              </a:defRPr>
            </a:lvl1pPr>
          </a:lstStyle>
          <a:p>
            <a:endParaRPr lang="en-GB"/>
          </a:p>
        </p:txBody>
      </p:sp>
      <p:sp>
        <p:nvSpPr>
          <p:cNvPr id="9" name="Picture Placeholder 8">
            <a:extLst>
              <a:ext uri="{FF2B5EF4-FFF2-40B4-BE49-F238E27FC236}">
                <a16:creationId xmlns:a16="http://schemas.microsoft.com/office/drawing/2014/main" id="{358AD63D-F8C4-42DF-AC62-406FE04D9811}"/>
              </a:ext>
            </a:extLst>
          </p:cNvPr>
          <p:cNvSpPr>
            <a:spLocks noGrp="1"/>
          </p:cNvSpPr>
          <p:nvPr>
            <p:ph type="pic" sz="quarter" idx="13"/>
          </p:nvPr>
        </p:nvSpPr>
        <p:spPr>
          <a:xfrm>
            <a:off x="0" y="1"/>
            <a:ext cx="5228823" cy="6858000"/>
          </a:xfrm>
        </p:spPr>
        <p:txBody>
          <a:bodyPr/>
          <a:lstStyle>
            <a:lvl1pPr marL="0" indent="0">
              <a:buNone/>
              <a:defRPr>
                <a:latin typeface="Arial" panose="020B0604020202020204" pitchFamily="34" charset="0"/>
                <a:cs typeface="Arial" panose="020B0604020202020204" pitchFamily="34" charset="0"/>
              </a:defRPr>
            </a:lvl1pPr>
          </a:lstStyle>
          <a:p>
            <a:endParaRPr lang="en-GB"/>
          </a:p>
        </p:txBody>
      </p:sp>
      <p:sp>
        <p:nvSpPr>
          <p:cNvPr id="4" name="Text Placeholder 10">
            <a:extLst>
              <a:ext uri="{FF2B5EF4-FFF2-40B4-BE49-F238E27FC236}">
                <a16:creationId xmlns:a16="http://schemas.microsoft.com/office/drawing/2014/main" id="{35C5BFAB-5E35-3812-E4FF-B9DEE2177A13}"/>
              </a:ext>
            </a:extLst>
          </p:cNvPr>
          <p:cNvSpPr>
            <a:spLocks noGrp="1"/>
          </p:cNvSpPr>
          <p:nvPr>
            <p:ph type="body" sz="quarter" idx="14"/>
          </p:nvPr>
        </p:nvSpPr>
        <p:spPr>
          <a:xfrm>
            <a:off x="5857200" y="1445419"/>
            <a:ext cx="4845803" cy="889000"/>
          </a:xfrm>
          <a:prstGeom prst="rect">
            <a:avLst/>
          </a:prstGeom>
        </p:spPr>
        <p:txBody>
          <a:bodyPr>
            <a:normAutofit/>
          </a:bodyPr>
          <a:lstStyle>
            <a:lvl1pPr marL="0" indent="0">
              <a:buNone/>
              <a:defRPr sz="2800" b="1">
                <a:solidFill>
                  <a:srgbClr val="6E2C6B"/>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5" name="Text Placeholder 12">
            <a:extLst>
              <a:ext uri="{FF2B5EF4-FFF2-40B4-BE49-F238E27FC236}">
                <a16:creationId xmlns:a16="http://schemas.microsoft.com/office/drawing/2014/main" id="{C45DF564-7C2D-E7AB-1BCD-026CE75758E0}"/>
              </a:ext>
            </a:extLst>
          </p:cNvPr>
          <p:cNvSpPr>
            <a:spLocks noGrp="1"/>
          </p:cNvSpPr>
          <p:nvPr>
            <p:ph type="body" sz="quarter" idx="15"/>
          </p:nvPr>
        </p:nvSpPr>
        <p:spPr>
          <a:xfrm>
            <a:off x="5857200" y="2610196"/>
            <a:ext cx="5148265" cy="2992092"/>
          </a:xfrm>
          <a:prstGeom prst="rect">
            <a:avLst/>
          </a:prstGeom>
        </p:spPr>
        <p:txBody>
          <a:bodyPr/>
          <a:lstStyle>
            <a:lvl1pPr marL="0" indent="0">
              <a:buNone/>
              <a:defRPr sz="2400">
                <a:solidFill>
                  <a:srgbClr val="121212"/>
                </a:solidFill>
                <a:latin typeface="Arial" panose="020B0604020202020204" pitchFamily="34" charset="0"/>
                <a:cs typeface="Arial" panose="020B0604020202020204" pitchFamily="34" charset="0"/>
              </a:defRPr>
            </a:lvl1pPr>
            <a:lvl2pPr marL="447675" indent="-269875">
              <a:spcBef>
                <a:spcPts val="0"/>
              </a:spcBef>
              <a:spcAft>
                <a:spcPts val="500"/>
              </a:spcAft>
              <a:buFont typeface="Arial" panose="020B0604020202020204" pitchFamily="34" charset="0"/>
              <a:buChar char="•"/>
              <a:defRPr sz="2400">
                <a:solidFill>
                  <a:srgbClr val="121212"/>
                </a:solidFill>
                <a:latin typeface="Arial" panose="020B0604020202020204" pitchFamily="34" charset="0"/>
                <a:cs typeface="Arial" panose="020B0604020202020204" pitchFamily="34" charset="0"/>
              </a:defRPr>
            </a:lvl2pPr>
            <a:lvl3pPr marL="625475" indent="-177800">
              <a:spcBef>
                <a:spcPts val="0"/>
              </a:spcBef>
              <a:spcAft>
                <a:spcPts val="500"/>
              </a:spcAft>
              <a:buFont typeface="Arial" panose="020B0604020202020204" pitchFamily="34" charset="0"/>
              <a:buChar char="•"/>
              <a:defRPr sz="2400">
                <a:solidFill>
                  <a:srgbClr val="121212"/>
                </a:solidFill>
                <a:latin typeface="Arial" panose="020B0604020202020204" pitchFamily="34" charset="0"/>
                <a:cs typeface="Arial" panose="020B0604020202020204" pitchFamily="34" charset="0"/>
              </a:defRPr>
            </a:lvl3pPr>
            <a:lvl4pPr marL="895350" indent="-269875">
              <a:spcBef>
                <a:spcPts val="0"/>
              </a:spcBef>
              <a:spcAft>
                <a:spcPts val="500"/>
              </a:spcAft>
              <a:buFont typeface="Arial" panose="020B0604020202020204" pitchFamily="34" charset="0"/>
              <a:buChar char="•"/>
              <a:defRPr sz="2400">
                <a:solidFill>
                  <a:srgbClr val="121212"/>
                </a:solidFill>
                <a:latin typeface="Arial" panose="020B0604020202020204" pitchFamily="34" charset="0"/>
                <a:cs typeface="Arial" panose="020B0604020202020204" pitchFamily="34" charset="0"/>
              </a:defRPr>
            </a:lvl4pPr>
            <a:lvl5pPr marL="1165225" indent="-269875">
              <a:spcBef>
                <a:spcPts val="0"/>
              </a:spcBef>
              <a:spcAft>
                <a:spcPts val="500"/>
              </a:spcAft>
              <a:buFont typeface="Arial" panose="020B0604020202020204" pitchFamily="34" charset="0"/>
              <a:buChar char="•"/>
              <a:defRPr sz="2400">
                <a:solidFill>
                  <a:srgbClr val="121212"/>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754076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3856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3200">
                <a:solidFill>
                  <a:schemeClr val="accent1">
                    <a:lumMod val="75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sp>
        <p:nvSpPr>
          <p:cNvPr id="6" name="Slide Number Placeholder 5">
            <a:extLst>
              <a:ext uri="{FF2B5EF4-FFF2-40B4-BE49-F238E27FC236}">
                <a16:creationId xmlns:a16="http://schemas.microsoft.com/office/drawing/2014/main" id="{3FD5798B-DD8B-4789-8C0E-CCEB90109264}"/>
              </a:ext>
            </a:extLst>
          </p:cNvPr>
          <p:cNvSpPr>
            <a:spLocks noGrp="1"/>
          </p:cNvSpPr>
          <p:nvPr>
            <p:ph type="sldNum" sz="quarter" idx="12"/>
          </p:nvPr>
        </p:nvSpPr>
        <p:spPr/>
        <p:txBody>
          <a:bodyPr/>
          <a:lstStyle>
            <a:lvl1pPr>
              <a:defRPr>
                <a:solidFill>
                  <a:schemeClr val="accent1">
                    <a:lumMod val="75000"/>
                  </a:schemeClr>
                </a:solidFill>
              </a:defRPr>
            </a:lvl1pPr>
          </a:lstStyle>
          <a:p>
            <a:fld id="{FB6083EF-2684-40D5-B43E-01D5B4D976DC}" type="slidenum">
              <a:rPr lang="en-GB" smtClean="0"/>
              <a:pPr/>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51D285FC-6478-44F9-9608-E89E3F771D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3124378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3200">
                <a:solidFill>
                  <a:schemeClr val="accent1">
                    <a:lumMod val="75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pic>
        <p:nvPicPr>
          <p:cNvPr id="7" name="Picture 6">
            <a:extLst>
              <a:ext uri="{FF2B5EF4-FFF2-40B4-BE49-F238E27FC236}">
                <a16:creationId xmlns:a16="http://schemas.microsoft.com/office/drawing/2014/main" id="{A0F2FB4A-8739-4BAE-9BF7-63E1E3B4B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75038" y="6310981"/>
            <a:ext cx="3738038" cy="328197"/>
          </a:xfrm>
          <a:prstGeom prst="rect">
            <a:avLst/>
          </a:prstGeom>
        </p:spPr>
      </p:pic>
      <p:pic>
        <p:nvPicPr>
          <p:cNvPr id="8" name="Picture 7" descr="A picture containing graphical user interface&#10;&#10;Description automatically generated">
            <a:extLst>
              <a:ext uri="{FF2B5EF4-FFF2-40B4-BE49-F238E27FC236}">
                <a16:creationId xmlns:a16="http://schemas.microsoft.com/office/drawing/2014/main" id="{7CB488FF-0B7B-48C4-8FDA-C79690526F3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69717964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1A298-C3F3-4102-9503-F5CAE78A06F8}"/>
              </a:ext>
            </a:extLst>
          </p:cNvPr>
          <p:cNvSpPr>
            <a:spLocks noGrp="1"/>
          </p:cNvSpPr>
          <p:nvPr>
            <p:ph type="title"/>
          </p:nvPr>
        </p:nvSpPr>
        <p:spPr>
          <a:xfrm>
            <a:off x="838200" y="365125"/>
            <a:ext cx="874586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31CC3EF-333B-4089-92F0-F55D3899EF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3CC051-3D0A-46FD-ABFF-9DD2764962E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5" name="Footer Placeholder 4">
            <a:extLst>
              <a:ext uri="{FF2B5EF4-FFF2-40B4-BE49-F238E27FC236}">
                <a16:creationId xmlns:a16="http://schemas.microsoft.com/office/drawing/2014/main" id="{92CA2A79-C783-4642-86CD-0E090E405C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ABB385-4851-4E2F-A52B-C9082842E280}"/>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9B6655AB-8653-4EF7-A96C-F779B09995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326562991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7308A-D01B-47DF-A45D-07C45A5981EF}"/>
              </a:ext>
            </a:extLst>
          </p:cNvPr>
          <p:cNvSpPr>
            <a:spLocks noGrp="1"/>
          </p:cNvSpPr>
          <p:nvPr>
            <p:ph type="title"/>
          </p:nvPr>
        </p:nvSpPr>
        <p:spPr>
          <a:xfrm>
            <a:off x="831850" y="1709738"/>
            <a:ext cx="10515600" cy="2852737"/>
          </a:xfrm>
        </p:spPr>
        <p:txBody>
          <a:bodyPr anchor="b">
            <a:normAutofit/>
          </a:bodyPr>
          <a:lstStyle>
            <a:lvl1pPr>
              <a:defRPr sz="32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BB7D6DA-38A8-437C-82F8-0BB6613E8C61}"/>
              </a:ext>
            </a:extLst>
          </p:cNvPr>
          <p:cNvSpPr>
            <a:spLocks noGrp="1"/>
          </p:cNvSpPr>
          <p:nvPr>
            <p:ph type="body" idx="1"/>
          </p:nvPr>
        </p:nvSpPr>
        <p:spPr>
          <a:xfrm>
            <a:off x="831850" y="4589463"/>
            <a:ext cx="10515600" cy="1500187"/>
          </a:xfrm>
        </p:spPr>
        <p:txBody>
          <a:bodyPr>
            <a:normAutofit/>
          </a:bodyPr>
          <a:lstStyle>
            <a:lvl1pPr marL="0" indent="0">
              <a:buNone/>
              <a:defRPr sz="3600">
                <a:solidFill>
                  <a:schemeClr val="accent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261FA3-E21A-494D-AB66-C7CCAD225199}"/>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5" name="Footer Placeholder 4">
            <a:extLst>
              <a:ext uri="{FF2B5EF4-FFF2-40B4-BE49-F238E27FC236}">
                <a16:creationId xmlns:a16="http://schemas.microsoft.com/office/drawing/2014/main" id="{7FD28C0C-4D48-4F65-82D4-97AFFE83591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B15290-BC0C-4D61-A1CF-F4382152FD37}"/>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1740D380-192E-47CC-B5F3-D8C2641A33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18802418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7A651-E98B-4D1B-A199-D8F3E1D84365}"/>
              </a:ext>
            </a:extLst>
          </p:cNvPr>
          <p:cNvSpPr>
            <a:spLocks noGrp="1"/>
          </p:cNvSpPr>
          <p:nvPr>
            <p:ph type="title"/>
          </p:nvPr>
        </p:nvSpPr>
        <p:spPr>
          <a:xfrm>
            <a:off x="838200" y="365125"/>
            <a:ext cx="874586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3815323-64B4-4482-8E1B-2CC9E2FC6457}"/>
              </a:ext>
            </a:extLst>
          </p:cNvPr>
          <p:cNvSpPr>
            <a:spLocks noGrp="1"/>
          </p:cNvSpPr>
          <p:nvPr>
            <p:ph sz="half" idx="1" hasCustomPrompt="1"/>
          </p:nvPr>
        </p:nvSpPr>
        <p:spPr>
          <a:xfrm>
            <a:off x="838200" y="1825625"/>
            <a:ext cx="5181600" cy="4351338"/>
          </a:xfrm>
        </p:spPr>
        <p:txBody>
          <a:bodyPr/>
          <a:lstStyle>
            <a:lvl2pPr marL="800100" indent="-342900">
              <a:buFont typeface="Wingdings" panose="05000000000000000000" pitchFamily="2" charset="2"/>
              <a:buChar char="Ø"/>
              <a:defRPr>
                <a:latin typeface="Arial" panose="020B0604020202020204" pitchFamily="34" charset="0"/>
                <a:cs typeface="Arial" panose="020B0604020202020204" pitchFamily="34" charset="0"/>
              </a:defRPr>
            </a:lvl2pPr>
            <a:lvl3pPr marL="1143000" indent="-228600">
              <a:buFont typeface="Wingdings" panose="05000000000000000000" pitchFamily="2" charset="2"/>
              <a:buChar char="Ø"/>
              <a:defRPr>
                <a:latin typeface="Arial" panose="020B0604020202020204" pitchFamily="34" charset="0"/>
                <a:cs typeface="Arial" panose="020B0604020202020204" pitchFamily="34" charset="0"/>
              </a:defRPr>
            </a:lvl3pPr>
            <a:lvl4pPr marL="1600200" indent="-228600">
              <a:buFont typeface="Wingdings" panose="05000000000000000000" pitchFamily="2" charset="2"/>
              <a:buChar char="Ø"/>
              <a:defRPr>
                <a:latin typeface="Arial" panose="020B0604020202020204" pitchFamily="34" charset="0"/>
                <a:cs typeface="Arial" panose="020B0604020202020204" pitchFamily="34" charset="0"/>
              </a:defRPr>
            </a:lvl4pPr>
            <a:lvl5pPr marL="2057400" indent="-228600">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1AD82CD-B840-4C85-AAAD-4C0F2498673F}"/>
              </a:ext>
            </a:extLst>
          </p:cNvPr>
          <p:cNvSpPr>
            <a:spLocks noGrp="1"/>
          </p:cNvSpPr>
          <p:nvPr>
            <p:ph sz="half" idx="2" hasCustomPrompt="1"/>
          </p:nvPr>
        </p:nvSpPr>
        <p:spPr>
          <a:xfrm>
            <a:off x="6172200" y="1825625"/>
            <a:ext cx="5181600" cy="4351338"/>
          </a:xfrm>
        </p:spPr>
        <p:txBody>
          <a:bodyPr/>
          <a:lstStyle>
            <a:lvl1pPr>
              <a:defRPr>
                <a:latin typeface="+mj-lt"/>
              </a:defRPr>
            </a:lvl1pPr>
            <a:lvl2pPr marL="800100" indent="-342900">
              <a:buFont typeface="Wingdings" panose="05000000000000000000" pitchFamily="2" charset="2"/>
              <a:buChar char="Ø"/>
              <a:defRPr>
                <a:latin typeface="Arial" panose="020B0604020202020204" pitchFamily="34" charset="0"/>
                <a:cs typeface="Arial" panose="020B0604020202020204" pitchFamily="34" charset="0"/>
              </a:defRPr>
            </a:lvl2pPr>
            <a:lvl3pPr marL="1257300" indent="-342900">
              <a:buFont typeface="Wingdings" panose="05000000000000000000" pitchFamily="2" charset="2"/>
              <a:buChar char="Ø"/>
              <a:defRPr>
                <a:latin typeface="Arial" panose="020B0604020202020204" pitchFamily="34" charset="0"/>
                <a:cs typeface="Arial" panose="020B0604020202020204" pitchFamily="34" charset="0"/>
              </a:defRPr>
            </a:lvl3pPr>
            <a:lvl4pPr marL="1657350" indent="-285750">
              <a:buFont typeface="Wingdings" panose="05000000000000000000" pitchFamily="2" charset="2"/>
              <a:buChar char="Ø"/>
              <a:defRPr>
                <a:latin typeface="Arial" panose="020B0604020202020204" pitchFamily="34" charset="0"/>
                <a:cs typeface="Arial" panose="020B0604020202020204" pitchFamily="34" charset="0"/>
              </a:defRPr>
            </a:lvl4pPr>
            <a:lvl5pPr marL="2114550" indent="-285750">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A1BA051-B7E8-428A-8725-3E1C7AACA0AF}"/>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6" name="Footer Placeholder 5">
            <a:extLst>
              <a:ext uri="{FF2B5EF4-FFF2-40B4-BE49-F238E27FC236}">
                <a16:creationId xmlns:a16="http://schemas.microsoft.com/office/drawing/2014/main" id="{6E8E0C42-2B21-4BE3-95CB-489EEBEC699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D5CC47-9E1C-4CDF-B841-D7FF94AC80AB}"/>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95F0787-1F16-4768-ABC4-1D13B50EFF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2344184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sp>
        <p:nvSpPr>
          <p:cNvPr id="9" name="Picture Placeholder 8">
            <a:extLst>
              <a:ext uri="{FF2B5EF4-FFF2-40B4-BE49-F238E27FC236}">
                <a16:creationId xmlns:a16="http://schemas.microsoft.com/office/drawing/2014/main" id="{358AD63D-F8C4-42DF-AC62-406FE04D9811}"/>
              </a:ext>
            </a:extLst>
          </p:cNvPr>
          <p:cNvSpPr>
            <a:spLocks noGrp="1"/>
          </p:cNvSpPr>
          <p:nvPr>
            <p:ph type="pic" sz="quarter" idx="13"/>
          </p:nvPr>
        </p:nvSpPr>
        <p:spPr>
          <a:xfrm>
            <a:off x="31751" y="1"/>
            <a:ext cx="5197072" cy="6858000"/>
          </a:xfrm>
        </p:spPr>
        <p:txBody>
          <a:bodyPr/>
          <a:lstStyle>
            <a:lvl1pPr marL="0" indent="0">
              <a:buNone/>
              <a:defRPr>
                <a:latin typeface="Arial" panose="020B0604020202020204" pitchFamily="34" charset="0"/>
                <a:cs typeface="Arial" panose="020B0604020202020204" pitchFamily="34" charset="0"/>
              </a:defRPr>
            </a:lvl1pPr>
          </a:lstStyle>
          <a:p>
            <a:endParaRPr lang="en-GB"/>
          </a:p>
        </p:txBody>
      </p:sp>
      <p:sp>
        <p:nvSpPr>
          <p:cNvPr id="11" name="Text Placeholder 10">
            <a:extLst>
              <a:ext uri="{FF2B5EF4-FFF2-40B4-BE49-F238E27FC236}">
                <a16:creationId xmlns:a16="http://schemas.microsoft.com/office/drawing/2014/main" id="{A4A72E4D-A7BB-4C93-A3B4-43C0F30AB1C2}"/>
              </a:ext>
            </a:extLst>
          </p:cNvPr>
          <p:cNvSpPr>
            <a:spLocks noGrp="1"/>
          </p:cNvSpPr>
          <p:nvPr>
            <p:ph type="body" sz="quarter" idx="14"/>
          </p:nvPr>
        </p:nvSpPr>
        <p:spPr>
          <a:xfrm>
            <a:off x="5873839" y="1445419"/>
            <a:ext cx="5654072" cy="889000"/>
          </a:xfrm>
        </p:spPr>
        <p:txBody>
          <a:bodyPr>
            <a:normAutofit/>
          </a:bodyPr>
          <a:lstStyle>
            <a:lvl1pPr marL="0" indent="0">
              <a:buNone/>
              <a:defRPr sz="3200">
                <a:solidFill>
                  <a:srgbClr val="005EA4"/>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Text Placeholder 12">
            <a:extLst>
              <a:ext uri="{FF2B5EF4-FFF2-40B4-BE49-F238E27FC236}">
                <a16:creationId xmlns:a16="http://schemas.microsoft.com/office/drawing/2014/main" id="{CCFEAE33-5F37-4727-A90F-BBD28BFFE554}"/>
              </a:ext>
            </a:extLst>
          </p:cNvPr>
          <p:cNvSpPr>
            <a:spLocks noGrp="1"/>
          </p:cNvSpPr>
          <p:nvPr>
            <p:ph type="body" sz="quarter" idx="15"/>
          </p:nvPr>
        </p:nvSpPr>
        <p:spPr>
          <a:xfrm>
            <a:off x="5962918" y="3155950"/>
            <a:ext cx="5654072" cy="2446338"/>
          </a:xfrm>
        </p:spPr>
        <p:txBody>
          <a:bodyPr/>
          <a:lstStyle>
            <a:lvl1pPr marL="0" indent="0">
              <a:buNone/>
              <a:defRPr>
                <a:solidFill>
                  <a:srgbClr val="005EA4"/>
                </a:solidFill>
                <a:latin typeface="Arial" panose="020B0604020202020204" pitchFamily="34" charset="0"/>
                <a:cs typeface="Arial" panose="020B0604020202020204" pitchFamily="34" charset="0"/>
              </a:defRPr>
            </a:lvl1pPr>
            <a:lvl2pPr>
              <a:defRPr>
                <a:solidFill>
                  <a:srgbClr val="005EA4"/>
                </a:solidFill>
                <a:latin typeface="Arial" panose="020B0604020202020204" pitchFamily="34" charset="0"/>
                <a:cs typeface="Arial" panose="020B0604020202020204" pitchFamily="34" charset="0"/>
              </a:defRPr>
            </a:lvl2pPr>
            <a:lvl3pPr>
              <a:defRPr>
                <a:solidFill>
                  <a:srgbClr val="005EA4"/>
                </a:solidFill>
                <a:latin typeface="Arial" panose="020B0604020202020204" pitchFamily="34" charset="0"/>
                <a:cs typeface="Arial" panose="020B0604020202020204" pitchFamily="34" charset="0"/>
              </a:defRPr>
            </a:lvl3pPr>
            <a:lvl4pPr>
              <a:defRPr>
                <a:solidFill>
                  <a:srgbClr val="005EA4"/>
                </a:solidFill>
                <a:latin typeface="Arial" panose="020B0604020202020204" pitchFamily="34" charset="0"/>
                <a:cs typeface="Arial" panose="020B0604020202020204" pitchFamily="34" charset="0"/>
              </a:defRPr>
            </a:lvl4pPr>
            <a:lvl5pPr>
              <a:defRPr>
                <a:solidFill>
                  <a:srgbClr val="005EA4"/>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Picture 13" descr="A picture containing graphical user interface&#10;&#10;Description automatically generated">
            <a:extLst>
              <a:ext uri="{FF2B5EF4-FFF2-40B4-BE49-F238E27FC236}">
                <a16:creationId xmlns:a16="http://schemas.microsoft.com/office/drawing/2014/main" id="{F84FFB36-5E89-45E0-8114-7A70E8C6CD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pic>
        <p:nvPicPr>
          <p:cNvPr id="6" name="Picture 12" descr="CEQ">
            <a:extLst>
              <a:ext uri="{FF2B5EF4-FFF2-40B4-BE49-F238E27FC236}">
                <a16:creationId xmlns:a16="http://schemas.microsoft.com/office/drawing/2014/main" id="{E3B54F41-F4E8-B79D-CFB9-BF8E034A1232}"/>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512491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7DCEAA5-2A17-417B-8C58-ED2BE4C04690}"/>
              </a:ext>
            </a:extLst>
          </p:cNvPr>
          <p:cNvSpPr>
            <a:spLocks noGrp="1"/>
          </p:cNvSpPr>
          <p:nvPr>
            <p:ph type="sldNum" sz="quarter" idx="12"/>
          </p:nvPr>
        </p:nvSpPr>
        <p:spPr/>
        <p:txBody>
          <a:bodyPr/>
          <a:lstStyle/>
          <a:p>
            <a:fld id="{FB6083EF-2684-40D5-B43E-01D5B4D976DC}" type="slidenum">
              <a:rPr lang="en-GB" smtClean="0"/>
              <a:t>‹#›</a:t>
            </a:fld>
            <a:endParaRPr lang="en-GB"/>
          </a:p>
        </p:txBody>
      </p:sp>
    </p:spTree>
    <p:extLst>
      <p:ext uri="{BB962C8B-B14F-4D97-AF65-F5344CB8AC3E}">
        <p14:creationId xmlns:p14="http://schemas.microsoft.com/office/powerpoint/2010/main" val="17760658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CFFC-8597-4AB6-8C6E-2F53EC07B59E}"/>
              </a:ext>
            </a:extLst>
          </p:cNvPr>
          <p:cNvSpPr>
            <a:spLocks noGrp="1"/>
          </p:cNvSpPr>
          <p:nvPr>
            <p:ph type="title"/>
          </p:nvPr>
        </p:nvSpPr>
        <p:spPr>
          <a:xfrm>
            <a:off x="838200" y="365125"/>
            <a:ext cx="8550499" cy="1325563"/>
          </a:xfr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39A924C-0019-4E08-A56A-9513EE610147}"/>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4" name="Footer Placeholder 3">
            <a:extLst>
              <a:ext uri="{FF2B5EF4-FFF2-40B4-BE49-F238E27FC236}">
                <a16:creationId xmlns:a16="http://schemas.microsoft.com/office/drawing/2014/main" id="{90DDAB1D-4C06-47FB-8B68-C88DEE223A7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A480192-A7CA-4519-ABCA-8E7557B5515D}"/>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6" name="Picture 5" descr="A picture containing graphical user interface&#10;&#10;Description automatically generated">
            <a:extLst>
              <a:ext uri="{FF2B5EF4-FFF2-40B4-BE49-F238E27FC236}">
                <a16:creationId xmlns:a16="http://schemas.microsoft.com/office/drawing/2014/main" id="{9CA29C61-177E-4E5A-8338-BC425F097E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
        <p:nvSpPr>
          <p:cNvPr id="10" name="Text Placeholder 9">
            <a:extLst>
              <a:ext uri="{FF2B5EF4-FFF2-40B4-BE49-F238E27FC236}">
                <a16:creationId xmlns:a16="http://schemas.microsoft.com/office/drawing/2014/main" id="{8BE5B2D8-E9BF-4FAA-B1E0-A30B3A4EE2C9}"/>
              </a:ext>
            </a:extLst>
          </p:cNvPr>
          <p:cNvSpPr>
            <a:spLocks noGrp="1"/>
          </p:cNvSpPr>
          <p:nvPr>
            <p:ph type="body" sz="quarter" idx="13"/>
          </p:nvPr>
        </p:nvSpPr>
        <p:spPr>
          <a:xfrm>
            <a:off x="838200" y="2549525"/>
            <a:ext cx="10515600" cy="3297238"/>
          </a:xfrm>
        </p:spPr>
        <p:txBody>
          <a:bodyPr>
            <a:normAutofit/>
          </a:bodyPr>
          <a:lstStyle>
            <a:lvl1pPr marL="0" indent="0" algn="l">
              <a:buSzPct val="40000"/>
              <a:buFontTx/>
              <a:buNone/>
              <a:defRPr sz="2400">
                <a:latin typeface="Arial" panose="020B0604020202020204" pitchFamily="34" charset="0"/>
                <a:cs typeface="Arial" panose="020B0604020202020204" pitchFamily="34" charset="0"/>
              </a:defRPr>
            </a:lvl1pPr>
            <a:lvl2pPr marL="457200" indent="0" algn="l">
              <a:buNone/>
              <a:defRPr/>
            </a:lvl2pPr>
            <a:lvl3pPr algn="l">
              <a:defRPr/>
            </a:lvl3pPr>
            <a:lvl4pPr algn="l">
              <a:defRPr/>
            </a:lvl4pPr>
            <a:lvl5pPr algn="l">
              <a:defRPr/>
            </a:lvl5pPr>
          </a:lstStyle>
          <a:p>
            <a:pPr lvl="0"/>
            <a:r>
              <a:rPr lang="en-US"/>
              <a:t>Click to edit Master text styles</a:t>
            </a:r>
          </a:p>
          <a:p>
            <a:pPr lvl="0"/>
            <a:endParaRPr lang="en-US"/>
          </a:p>
        </p:txBody>
      </p:sp>
    </p:spTree>
    <p:extLst>
      <p:ext uri="{BB962C8B-B14F-4D97-AF65-F5344CB8AC3E}">
        <p14:creationId xmlns:p14="http://schemas.microsoft.com/office/powerpoint/2010/main" val="426692373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C179B-C30A-4E32-8418-15EA559164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6F0FAE9-F24F-4CE1-BE36-5405EC8B16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28619C-A0D9-4DB1-9D0A-264A3D7B49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7A52A9-938A-4A61-A00C-A8E6E041D93B}"/>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6" name="Footer Placeholder 5">
            <a:extLst>
              <a:ext uri="{FF2B5EF4-FFF2-40B4-BE49-F238E27FC236}">
                <a16:creationId xmlns:a16="http://schemas.microsoft.com/office/drawing/2014/main" id="{CAB612AA-E58C-4C67-91B4-9DD9B066953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9AA872-353F-441C-97E4-CC8F789F6597}"/>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46E44A7-9145-4235-8B77-3D0DDB8311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128054829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87DFD-377B-42A6-8411-FCF8E4D81B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57E449-968B-4459-8830-0CF28F5B0F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ABCBA41-3B6F-4557-85C8-BB10643CBC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C8BF08-51D9-4E0D-A180-855AEFFD2E9D}"/>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6" name="Footer Placeholder 5">
            <a:extLst>
              <a:ext uri="{FF2B5EF4-FFF2-40B4-BE49-F238E27FC236}">
                <a16:creationId xmlns:a16="http://schemas.microsoft.com/office/drawing/2014/main" id="{03A81A18-0A00-4F04-9BB5-75AB10C3483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85BFB8C-B87D-4592-A9BE-07F0A5BE648C}"/>
              </a:ext>
            </a:extLst>
          </p:cNvPr>
          <p:cNvSpPr>
            <a:spLocks noGrp="1"/>
          </p:cNvSpPr>
          <p:nvPr>
            <p:ph type="sldNum" sz="quarter" idx="12"/>
          </p:nvPr>
        </p:nvSpPr>
        <p:spPr/>
        <p:txBody>
          <a:bodyPr/>
          <a:lstStyle/>
          <a:p>
            <a:fld id="{FB6083EF-2684-40D5-B43E-01D5B4D976DC}" type="slidenum">
              <a:rPr lang="en-GB" smtClean="0"/>
              <a:t>‹#›</a:t>
            </a:fld>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5C189D1E-7CA2-4CC2-A35C-5DF6986F46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6602399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endParaRPr lang="en-GB"/>
          </a:p>
        </p:txBody>
      </p:sp>
      <p:sp>
        <p:nvSpPr>
          <p:cNvPr id="7" name="Text Placeholder 6">
            <a:extLst>
              <a:ext uri="{FF2B5EF4-FFF2-40B4-BE49-F238E27FC236}">
                <a16:creationId xmlns:a16="http://schemas.microsoft.com/office/drawing/2014/main" id="{3B5D9760-624B-4D33-9853-AC71AAA87CB0}"/>
              </a:ext>
            </a:extLst>
          </p:cNvPr>
          <p:cNvSpPr>
            <a:spLocks noGrp="1"/>
          </p:cNvSpPr>
          <p:nvPr>
            <p:ph type="body" sz="quarter" idx="12"/>
          </p:nvPr>
        </p:nvSpPr>
        <p:spPr>
          <a:xfrm>
            <a:off x="550863" y="677863"/>
            <a:ext cx="8513762" cy="963612"/>
          </a:xfrm>
        </p:spPr>
        <p:txBody>
          <a:bodyPr/>
          <a:lstStyle>
            <a:lvl1pPr>
              <a:defRPr sz="3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12" descr="CEQ">
            <a:extLst>
              <a:ext uri="{FF2B5EF4-FFF2-40B4-BE49-F238E27FC236}">
                <a16:creationId xmlns:a16="http://schemas.microsoft.com/office/drawing/2014/main" id="{0FCF6B79-F907-2F0C-BB7F-DF2D6D71098F}"/>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08688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C33A5-5B62-421B-9C7F-657FBA7158C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F053A61-ABCF-4DCA-AA16-629AC8F7CB55}"/>
              </a:ext>
            </a:extLst>
          </p:cNvPr>
          <p:cNvSpPr>
            <a:spLocks noGrp="1"/>
          </p:cNvSpPr>
          <p:nvPr>
            <p:ph type="dt" sz="half" idx="10"/>
          </p:nvPr>
        </p:nvSpPr>
        <p:spPr/>
        <p:txBody>
          <a:bodyPr/>
          <a:lstStyle/>
          <a:p>
            <a:fld id="{974E62BB-FEA1-4C10-9E17-4440644174E0}" type="datetimeFigureOut">
              <a:rPr lang="en-GB" smtClean="0"/>
              <a:t>11/06/2025</a:t>
            </a:fld>
            <a:endParaRPr lang="en-GB"/>
          </a:p>
        </p:txBody>
      </p:sp>
      <p:sp>
        <p:nvSpPr>
          <p:cNvPr id="4" name="Footer Placeholder 3">
            <a:extLst>
              <a:ext uri="{FF2B5EF4-FFF2-40B4-BE49-F238E27FC236}">
                <a16:creationId xmlns:a16="http://schemas.microsoft.com/office/drawing/2014/main" id="{233C666D-F943-4E3E-8A6A-1B3603AB750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E89F686-732A-48F7-A298-2BA960E70E31}"/>
              </a:ext>
            </a:extLst>
          </p:cNvPr>
          <p:cNvSpPr>
            <a:spLocks noGrp="1"/>
          </p:cNvSpPr>
          <p:nvPr>
            <p:ph type="sldNum" sz="quarter" idx="12"/>
          </p:nvPr>
        </p:nvSpPr>
        <p:spPr/>
        <p:txBody>
          <a:bodyPr/>
          <a:lstStyle/>
          <a:p>
            <a:fld id="{F4F22023-E3F7-4EE7-81BC-417B45D2A05C}" type="slidenum">
              <a:rPr lang="en-GB" smtClean="0"/>
              <a:t>‹#›</a:t>
            </a:fld>
            <a:endParaRPr lang="en-GB"/>
          </a:p>
        </p:txBody>
      </p:sp>
    </p:spTree>
    <p:extLst>
      <p:ext uri="{BB962C8B-B14F-4D97-AF65-F5344CB8AC3E}">
        <p14:creationId xmlns:p14="http://schemas.microsoft.com/office/powerpoint/2010/main" val="105264309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3200">
                <a:solidFill>
                  <a:schemeClr val="accent1">
                    <a:lumMod val="75000"/>
                  </a:schemeClr>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sp>
        <p:nvSpPr>
          <p:cNvPr id="6" name="Slide Number Placeholder 5">
            <a:extLst>
              <a:ext uri="{FF2B5EF4-FFF2-40B4-BE49-F238E27FC236}">
                <a16:creationId xmlns:a16="http://schemas.microsoft.com/office/drawing/2014/main" id="{3FD5798B-DD8B-4789-8C0E-CCEB90109264}"/>
              </a:ext>
            </a:extLst>
          </p:cNvPr>
          <p:cNvSpPr>
            <a:spLocks noGrp="1"/>
          </p:cNvSpPr>
          <p:nvPr>
            <p:ph type="sldNum" sz="quarter" idx="12"/>
          </p:nvPr>
        </p:nvSpPr>
        <p:spPr/>
        <p:txBody>
          <a:bodyPr/>
          <a:lstStyle>
            <a:lvl1pPr>
              <a:defRPr>
                <a:solidFill>
                  <a:schemeClr val="accent1">
                    <a:lumMod val="75000"/>
                  </a:schemeClr>
                </a:solidFill>
              </a:defRPr>
            </a:lvl1pPr>
          </a:lstStyle>
          <a:p>
            <a:fld id="{FB6083EF-2684-40D5-B43E-01D5B4D976DC}" type="slidenum">
              <a:rPr lang="en-GB" smtClean="0"/>
              <a:pPr/>
              <a:t>‹#›</a:t>
            </a:fld>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51D285FC-6478-44F9-9608-E89E3F771D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5119163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8C8E-09A6-48B4-BE72-08E08A5D0789}"/>
              </a:ext>
            </a:extLst>
          </p:cNvPr>
          <p:cNvSpPr>
            <a:spLocks noGrp="1"/>
          </p:cNvSpPr>
          <p:nvPr>
            <p:ph type="ctrTitle"/>
          </p:nvPr>
        </p:nvSpPr>
        <p:spPr>
          <a:xfrm>
            <a:off x="1524000" y="1122363"/>
            <a:ext cx="9144000" cy="2387600"/>
          </a:xfrm>
        </p:spPr>
        <p:txBody>
          <a:bodyPr anchor="b">
            <a:normAutofit/>
          </a:bodyPr>
          <a:lstStyle>
            <a:lvl1pPr algn="ctr">
              <a:defRPr sz="3200">
                <a:solidFill>
                  <a:schemeClr val="accent1">
                    <a:lumMod val="75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0AB041A-F026-46E2-B8DB-C2DEDA99AFCF}"/>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6923AD-9EA8-4BD7-8FC9-370EA4F94AB3}"/>
              </a:ext>
            </a:extLst>
          </p:cNvPr>
          <p:cNvSpPr>
            <a:spLocks noGrp="1"/>
          </p:cNvSpPr>
          <p:nvPr>
            <p:ph type="dt" sz="half" idx="10"/>
          </p:nvPr>
        </p:nvSpPr>
        <p:spPr/>
        <p:txBody>
          <a:bodyPr/>
          <a:lstStyle>
            <a:lvl1pPr>
              <a:defRPr>
                <a:solidFill>
                  <a:schemeClr val="accent1">
                    <a:lumMod val="75000"/>
                  </a:schemeClr>
                </a:solidFill>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934AC6B9-F7C5-49B7-8ECD-AB46B5E2382C}"/>
              </a:ext>
            </a:extLst>
          </p:cNvPr>
          <p:cNvSpPr>
            <a:spLocks noGrp="1"/>
          </p:cNvSpPr>
          <p:nvPr>
            <p:ph type="ftr" sz="quarter" idx="11"/>
          </p:nvPr>
        </p:nvSpPr>
        <p:spPr/>
        <p:txBody>
          <a:bodyPr/>
          <a:lstStyle>
            <a:lvl1pPr>
              <a:defRPr>
                <a:solidFill>
                  <a:schemeClr val="accent1">
                    <a:lumMod val="75000"/>
                  </a:schemeClr>
                </a:solidFill>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7CB488FF-0B7B-48C4-8FDA-C79690526F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12033218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1A298-C3F3-4102-9503-F5CAE78A06F8}"/>
              </a:ext>
            </a:extLst>
          </p:cNvPr>
          <p:cNvSpPr>
            <a:spLocks noGrp="1"/>
          </p:cNvSpPr>
          <p:nvPr>
            <p:ph type="title"/>
          </p:nvPr>
        </p:nvSpPr>
        <p:spPr>
          <a:xfrm>
            <a:off x="838200" y="365125"/>
            <a:ext cx="874586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31CC3EF-333B-4089-92F0-F55D3899EF0C}"/>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3CC051-3D0A-46FD-ABFF-9DD2764962E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5" name="Footer Placeholder 4">
            <a:extLst>
              <a:ext uri="{FF2B5EF4-FFF2-40B4-BE49-F238E27FC236}">
                <a16:creationId xmlns:a16="http://schemas.microsoft.com/office/drawing/2014/main" id="{92CA2A79-C783-4642-86CD-0E090E405CCB}"/>
              </a:ext>
            </a:extLst>
          </p:cNvPr>
          <p:cNvSpPr>
            <a:spLocks noGrp="1"/>
          </p:cNvSpPr>
          <p:nvPr>
            <p:ph type="ftr" sz="quarter" idx="11"/>
          </p:nvPr>
        </p:nvSpPr>
        <p:spPr/>
        <p:txBody>
          <a:bodyPr/>
          <a:lstStyle/>
          <a:p>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9B6655AB-8653-4EF7-A96C-F779B09995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128419488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7308A-D01B-47DF-A45D-07C45A5981EF}"/>
              </a:ext>
            </a:extLst>
          </p:cNvPr>
          <p:cNvSpPr>
            <a:spLocks noGrp="1"/>
          </p:cNvSpPr>
          <p:nvPr>
            <p:ph type="title"/>
          </p:nvPr>
        </p:nvSpPr>
        <p:spPr>
          <a:xfrm>
            <a:off x="831850" y="1709738"/>
            <a:ext cx="10515600" cy="2852737"/>
          </a:xfrm>
        </p:spPr>
        <p:txBody>
          <a:bodyPr anchor="b">
            <a:normAutofit/>
          </a:bodyPr>
          <a:lstStyle>
            <a:lvl1pPr>
              <a:defRPr sz="32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BB7D6DA-38A8-437C-82F8-0BB6613E8C61}"/>
              </a:ext>
            </a:extLst>
          </p:cNvPr>
          <p:cNvSpPr>
            <a:spLocks noGrp="1"/>
          </p:cNvSpPr>
          <p:nvPr>
            <p:ph type="body" idx="1"/>
          </p:nvPr>
        </p:nvSpPr>
        <p:spPr>
          <a:xfrm>
            <a:off x="831850" y="4589463"/>
            <a:ext cx="10515600" cy="1500187"/>
          </a:xfrm>
        </p:spPr>
        <p:txBody>
          <a:bodyPr>
            <a:normAutofit/>
          </a:bodyPr>
          <a:lstStyle>
            <a:lvl1pPr marL="0" indent="0">
              <a:buNone/>
              <a:defRPr sz="3600">
                <a:solidFill>
                  <a:schemeClr val="accent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261FA3-E21A-494D-AB66-C7CCAD225199}"/>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5" name="Footer Placeholder 4">
            <a:extLst>
              <a:ext uri="{FF2B5EF4-FFF2-40B4-BE49-F238E27FC236}">
                <a16:creationId xmlns:a16="http://schemas.microsoft.com/office/drawing/2014/main" id="{7FD28C0C-4D48-4F65-82D4-97AFFE835915}"/>
              </a:ext>
            </a:extLst>
          </p:cNvPr>
          <p:cNvSpPr>
            <a:spLocks noGrp="1"/>
          </p:cNvSpPr>
          <p:nvPr>
            <p:ph type="ftr" sz="quarter" idx="11"/>
          </p:nvPr>
        </p:nvSpPr>
        <p:spPr/>
        <p:txBody>
          <a:bodyPr/>
          <a:lstStyle/>
          <a:p>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1740D380-192E-47CC-B5F3-D8C2641A33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394303408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7A651-E98B-4D1B-A199-D8F3E1D84365}"/>
              </a:ext>
            </a:extLst>
          </p:cNvPr>
          <p:cNvSpPr>
            <a:spLocks noGrp="1"/>
          </p:cNvSpPr>
          <p:nvPr>
            <p:ph type="title"/>
          </p:nvPr>
        </p:nvSpPr>
        <p:spPr>
          <a:xfrm>
            <a:off x="838200" y="365125"/>
            <a:ext cx="874586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3815323-64B4-4482-8E1B-2CC9E2FC6457}"/>
              </a:ext>
            </a:extLst>
          </p:cNvPr>
          <p:cNvSpPr>
            <a:spLocks noGrp="1"/>
          </p:cNvSpPr>
          <p:nvPr>
            <p:ph sz="half" idx="1" hasCustomPrompt="1"/>
          </p:nvPr>
        </p:nvSpPr>
        <p:spPr>
          <a:xfrm>
            <a:off x="838200" y="1825625"/>
            <a:ext cx="5181600" cy="4351338"/>
          </a:xfrm>
        </p:spPr>
        <p:txBody>
          <a:bodyPr/>
          <a:lstStyle>
            <a:lvl2pPr marL="800100" indent="-342900">
              <a:buFont typeface="Wingdings" panose="05000000000000000000" pitchFamily="2" charset="2"/>
              <a:buChar char="Ø"/>
              <a:defRPr>
                <a:latin typeface="Arial" panose="020B0604020202020204" pitchFamily="34" charset="0"/>
                <a:cs typeface="Arial" panose="020B0604020202020204" pitchFamily="34" charset="0"/>
              </a:defRPr>
            </a:lvl2pPr>
            <a:lvl3pPr marL="1143000" indent="-228600">
              <a:buFont typeface="Wingdings" panose="05000000000000000000" pitchFamily="2" charset="2"/>
              <a:buChar char="Ø"/>
              <a:defRPr>
                <a:latin typeface="Arial" panose="020B0604020202020204" pitchFamily="34" charset="0"/>
                <a:cs typeface="Arial" panose="020B0604020202020204" pitchFamily="34" charset="0"/>
              </a:defRPr>
            </a:lvl3pPr>
            <a:lvl4pPr marL="1600200" indent="-228600">
              <a:buFont typeface="Wingdings" panose="05000000000000000000" pitchFamily="2" charset="2"/>
              <a:buChar char="Ø"/>
              <a:defRPr>
                <a:latin typeface="Arial" panose="020B0604020202020204" pitchFamily="34" charset="0"/>
                <a:cs typeface="Arial" panose="020B0604020202020204" pitchFamily="34" charset="0"/>
              </a:defRPr>
            </a:lvl4pPr>
            <a:lvl5pPr marL="2057400" indent="-228600">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1AD82CD-B840-4C85-AAAD-4C0F2498673F}"/>
              </a:ext>
            </a:extLst>
          </p:cNvPr>
          <p:cNvSpPr>
            <a:spLocks noGrp="1"/>
          </p:cNvSpPr>
          <p:nvPr>
            <p:ph sz="half" idx="2" hasCustomPrompt="1"/>
          </p:nvPr>
        </p:nvSpPr>
        <p:spPr>
          <a:xfrm>
            <a:off x="6172200" y="1825625"/>
            <a:ext cx="5181600" cy="4351338"/>
          </a:xfrm>
        </p:spPr>
        <p:txBody>
          <a:bodyPr/>
          <a:lstStyle>
            <a:lvl1pPr>
              <a:defRPr>
                <a:latin typeface="+mj-lt"/>
              </a:defRPr>
            </a:lvl1pPr>
            <a:lvl2pPr marL="800100" indent="-342900">
              <a:buFont typeface="Wingdings" panose="05000000000000000000" pitchFamily="2" charset="2"/>
              <a:buChar char="Ø"/>
              <a:defRPr>
                <a:latin typeface="Arial" panose="020B0604020202020204" pitchFamily="34" charset="0"/>
                <a:cs typeface="Arial" panose="020B0604020202020204" pitchFamily="34" charset="0"/>
              </a:defRPr>
            </a:lvl2pPr>
            <a:lvl3pPr marL="1257300" indent="-342900">
              <a:buFont typeface="Wingdings" panose="05000000000000000000" pitchFamily="2" charset="2"/>
              <a:buChar char="Ø"/>
              <a:defRPr>
                <a:latin typeface="Arial" panose="020B0604020202020204" pitchFamily="34" charset="0"/>
                <a:cs typeface="Arial" panose="020B0604020202020204" pitchFamily="34" charset="0"/>
              </a:defRPr>
            </a:lvl3pPr>
            <a:lvl4pPr marL="1657350" indent="-285750">
              <a:buFont typeface="Wingdings" panose="05000000000000000000" pitchFamily="2" charset="2"/>
              <a:buChar char="Ø"/>
              <a:defRPr>
                <a:latin typeface="Arial" panose="020B0604020202020204" pitchFamily="34" charset="0"/>
                <a:cs typeface="Arial" panose="020B0604020202020204" pitchFamily="34" charset="0"/>
              </a:defRPr>
            </a:lvl4pPr>
            <a:lvl5pPr marL="2114550" indent="-285750">
              <a:buFont typeface="Wingdings" panose="05000000000000000000" pitchFamily="2" charset="2"/>
              <a:buChar char="Ø"/>
              <a:defRPr>
                <a:latin typeface="Arial" panose="020B0604020202020204" pitchFamily="34" charset="0"/>
                <a:cs typeface="Arial" panose="020B0604020202020204" pitchFamily="34" charset="0"/>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A1BA051-B7E8-428A-8725-3E1C7AACA0AF}"/>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6" name="Footer Placeholder 5">
            <a:extLst>
              <a:ext uri="{FF2B5EF4-FFF2-40B4-BE49-F238E27FC236}">
                <a16:creationId xmlns:a16="http://schemas.microsoft.com/office/drawing/2014/main" id="{6E8E0C42-2B21-4BE3-95CB-489EEBEC699D}"/>
              </a:ext>
            </a:extLst>
          </p:cNvPr>
          <p:cNvSpPr>
            <a:spLocks noGrp="1"/>
          </p:cNvSpPr>
          <p:nvPr>
            <p:ph type="ftr" sz="quarter" idx="11"/>
          </p:nvPr>
        </p:nvSpPr>
        <p:spPr/>
        <p:txBody>
          <a:body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95F0787-1F16-4768-ABC4-1D13B50EFF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87945983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1_Blank">
    <p:bg>
      <p:bgPr>
        <a:solidFill>
          <a:srgbClr val="F3F2E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baseline="0">
                <a:latin typeface="Arial" panose="020B0604020202020204" pitchFamily="34" charset="0"/>
              </a:defRPr>
            </a:lvl1pPr>
          </a:lstStyle>
          <a:p>
            <a:endParaRPr lang="en-GB"/>
          </a:p>
        </p:txBody>
      </p:sp>
      <p:sp>
        <p:nvSpPr>
          <p:cNvPr id="9" name="Picture Placeholder 8">
            <a:extLst>
              <a:ext uri="{FF2B5EF4-FFF2-40B4-BE49-F238E27FC236}">
                <a16:creationId xmlns:a16="http://schemas.microsoft.com/office/drawing/2014/main" id="{358AD63D-F8C4-42DF-AC62-406FE04D9811}"/>
              </a:ext>
            </a:extLst>
          </p:cNvPr>
          <p:cNvSpPr>
            <a:spLocks noGrp="1"/>
          </p:cNvSpPr>
          <p:nvPr>
            <p:ph type="pic" sz="quarter" idx="13"/>
          </p:nvPr>
        </p:nvSpPr>
        <p:spPr>
          <a:xfrm>
            <a:off x="31751" y="1"/>
            <a:ext cx="5197072" cy="6858000"/>
          </a:xfrm>
        </p:spPr>
        <p:txBody>
          <a:bodyPr/>
          <a:lstStyle>
            <a:lvl1pPr marL="0" indent="0">
              <a:buNone/>
              <a:defRPr>
                <a:latin typeface="Arial" panose="020B0604020202020204" pitchFamily="34" charset="0"/>
                <a:cs typeface="Arial" panose="020B0604020202020204" pitchFamily="34" charset="0"/>
              </a:defRPr>
            </a:lvl1pPr>
          </a:lstStyle>
          <a:p>
            <a:endParaRPr lang="en-GB"/>
          </a:p>
        </p:txBody>
      </p:sp>
      <p:sp>
        <p:nvSpPr>
          <p:cNvPr id="11" name="Text Placeholder 10">
            <a:extLst>
              <a:ext uri="{FF2B5EF4-FFF2-40B4-BE49-F238E27FC236}">
                <a16:creationId xmlns:a16="http://schemas.microsoft.com/office/drawing/2014/main" id="{A4A72E4D-A7BB-4C93-A3B4-43C0F30AB1C2}"/>
              </a:ext>
            </a:extLst>
          </p:cNvPr>
          <p:cNvSpPr>
            <a:spLocks noGrp="1"/>
          </p:cNvSpPr>
          <p:nvPr>
            <p:ph type="body" sz="quarter" idx="14"/>
          </p:nvPr>
        </p:nvSpPr>
        <p:spPr>
          <a:xfrm>
            <a:off x="5873839" y="1445419"/>
            <a:ext cx="5654072" cy="889000"/>
          </a:xfrm>
        </p:spPr>
        <p:txBody>
          <a:bodyPr>
            <a:normAutofit/>
          </a:bodyPr>
          <a:lstStyle>
            <a:lvl1pPr marL="0" indent="0">
              <a:buNone/>
              <a:defRPr sz="3200">
                <a:solidFill>
                  <a:srgbClr val="005EA4"/>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Text Placeholder 12">
            <a:extLst>
              <a:ext uri="{FF2B5EF4-FFF2-40B4-BE49-F238E27FC236}">
                <a16:creationId xmlns:a16="http://schemas.microsoft.com/office/drawing/2014/main" id="{CCFEAE33-5F37-4727-A90F-BBD28BFFE554}"/>
              </a:ext>
            </a:extLst>
          </p:cNvPr>
          <p:cNvSpPr>
            <a:spLocks noGrp="1"/>
          </p:cNvSpPr>
          <p:nvPr>
            <p:ph type="body" sz="quarter" idx="15"/>
          </p:nvPr>
        </p:nvSpPr>
        <p:spPr>
          <a:xfrm>
            <a:off x="5962918" y="3155950"/>
            <a:ext cx="5654072" cy="2446338"/>
          </a:xfrm>
        </p:spPr>
        <p:txBody>
          <a:bodyPr/>
          <a:lstStyle>
            <a:lvl1pPr marL="0" indent="0">
              <a:buNone/>
              <a:defRPr>
                <a:solidFill>
                  <a:srgbClr val="005EA4"/>
                </a:solidFill>
                <a:latin typeface="Arial" panose="020B0604020202020204" pitchFamily="34" charset="0"/>
                <a:cs typeface="Arial" panose="020B0604020202020204" pitchFamily="34" charset="0"/>
              </a:defRPr>
            </a:lvl1pPr>
            <a:lvl2pPr>
              <a:defRPr>
                <a:solidFill>
                  <a:srgbClr val="005EA4"/>
                </a:solidFill>
                <a:latin typeface="Arial" panose="020B0604020202020204" pitchFamily="34" charset="0"/>
                <a:cs typeface="Arial" panose="020B0604020202020204" pitchFamily="34" charset="0"/>
              </a:defRPr>
            </a:lvl2pPr>
            <a:lvl3pPr>
              <a:defRPr>
                <a:solidFill>
                  <a:srgbClr val="005EA4"/>
                </a:solidFill>
                <a:latin typeface="Arial" panose="020B0604020202020204" pitchFamily="34" charset="0"/>
                <a:cs typeface="Arial" panose="020B0604020202020204" pitchFamily="34" charset="0"/>
              </a:defRPr>
            </a:lvl3pPr>
            <a:lvl4pPr>
              <a:defRPr>
                <a:solidFill>
                  <a:srgbClr val="005EA4"/>
                </a:solidFill>
                <a:latin typeface="Arial" panose="020B0604020202020204" pitchFamily="34" charset="0"/>
                <a:cs typeface="Arial" panose="020B0604020202020204" pitchFamily="34" charset="0"/>
              </a:defRPr>
            </a:lvl4pPr>
            <a:lvl5pPr>
              <a:defRPr>
                <a:solidFill>
                  <a:srgbClr val="005EA4"/>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Picture 13" descr="A picture containing graphical user interface&#10;&#10;Description automatically generated">
            <a:extLst>
              <a:ext uri="{FF2B5EF4-FFF2-40B4-BE49-F238E27FC236}">
                <a16:creationId xmlns:a16="http://schemas.microsoft.com/office/drawing/2014/main" id="{F84FFB36-5E89-45E0-8114-7A70E8C6CD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417102604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blank" preserve="1">
  <p:cSld name="2_Blank">
    <p:bg>
      <p:bgPr>
        <a:solidFill>
          <a:srgbClr val="F3F2E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spTree>
    <p:extLst>
      <p:ext uri="{BB962C8B-B14F-4D97-AF65-F5344CB8AC3E}">
        <p14:creationId xmlns:p14="http://schemas.microsoft.com/office/powerpoint/2010/main" val="390725090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E170FD47-281E-FA6D-C875-3D1DB69ADFF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427676995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83684-5462-47D4-9699-A76538B3DE02}"/>
              </a:ext>
            </a:extLst>
          </p:cNvPr>
          <p:cNvSpPr>
            <a:spLocks noGrp="1"/>
          </p:cNvSpPr>
          <p:nvPr>
            <p:ph type="dt" sz="half" idx="10"/>
          </p:nvPr>
        </p:nvSpPr>
        <p:spPr/>
        <p:txBody>
          <a:bodyPr/>
          <a:lstStyle/>
          <a:p>
            <a:fld id="{73F58354-0876-448A-89C0-E86F45F4CBB6}" type="datetimeFigureOut">
              <a:rPr lang="en-GB" smtClean="0"/>
              <a:t>11/06/2025</a:t>
            </a:fld>
            <a:endParaRPr lang="en-GB"/>
          </a:p>
        </p:txBody>
      </p:sp>
      <p:sp>
        <p:nvSpPr>
          <p:cNvPr id="3" name="Footer Placeholder 2">
            <a:extLst>
              <a:ext uri="{FF2B5EF4-FFF2-40B4-BE49-F238E27FC236}">
                <a16:creationId xmlns:a16="http://schemas.microsoft.com/office/drawing/2014/main" id="{10C525F9-7E8F-4425-A799-D1ED6496BA59}"/>
              </a:ext>
            </a:extLst>
          </p:cNvPr>
          <p:cNvSpPr>
            <a:spLocks noGrp="1"/>
          </p:cNvSpPr>
          <p:nvPr>
            <p:ph type="ftr" sz="quarter" idx="11"/>
          </p:nvPr>
        </p:nvSpPr>
        <p:spPr/>
        <p:txBody>
          <a:bodyPr/>
          <a:lstStyle/>
          <a:p>
            <a:endParaRPr lang="en-GB"/>
          </a:p>
        </p:txBody>
      </p:sp>
      <p:pic>
        <p:nvPicPr>
          <p:cNvPr id="5" name="Picture 12" descr="CEQ">
            <a:extLst>
              <a:ext uri="{FF2B5EF4-FFF2-40B4-BE49-F238E27FC236}">
                <a16:creationId xmlns:a16="http://schemas.microsoft.com/office/drawing/2014/main" id="{A4A125A3-B9B6-D2A9-A063-53F45919D4DA}"/>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picture containing NHSBT logo">
            <a:extLst>
              <a:ext uri="{FF2B5EF4-FFF2-40B4-BE49-F238E27FC236}">
                <a16:creationId xmlns:a16="http://schemas.microsoft.com/office/drawing/2014/main" id="{A34DEC93-99F3-CCF6-EDA3-2BB5CBF382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77585451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CFFC-8597-4AB6-8C6E-2F53EC07B59E}"/>
              </a:ext>
            </a:extLst>
          </p:cNvPr>
          <p:cNvSpPr>
            <a:spLocks noGrp="1"/>
          </p:cNvSpPr>
          <p:nvPr>
            <p:ph type="title"/>
          </p:nvPr>
        </p:nvSpPr>
        <p:spPr>
          <a:xfrm>
            <a:off x="838200" y="365125"/>
            <a:ext cx="8550499" cy="1325563"/>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339A924C-0019-4E08-A56A-9513EE610147}"/>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4" name="Footer Placeholder 3">
            <a:extLst>
              <a:ext uri="{FF2B5EF4-FFF2-40B4-BE49-F238E27FC236}">
                <a16:creationId xmlns:a16="http://schemas.microsoft.com/office/drawing/2014/main" id="{90DDAB1D-4C06-47FB-8B68-C88DEE223A7F}"/>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6" name="Picture 5" descr="A picture containing graphical user interface&#10;&#10;Description automatically generated">
            <a:extLst>
              <a:ext uri="{FF2B5EF4-FFF2-40B4-BE49-F238E27FC236}">
                <a16:creationId xmlns:a16="http://schemas.microsoft.com/office/drawing/2014/main" id="{9CA29C61-177E-4E5A-8338-BC425F097E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
        <p:nvSpPr>
          <p:cNvPr id="10" name="Text Placeholder 9">
            <a:extLst>
              <a:ext uri="{FF2B5EF4-FFF2-40B4-BE49-F238E27FC236}">
                <a16:creationId xmlns:a16="http://schemas.microsoft.com/office/drawing/2014/main" id="{8BE5B2D8-E9BF-4FAA-B1E0-A30B3A4EE2C9}"/>
              </a:ext>
            </a:extLst>
          </p:cNvPr>
          <p:cNvSpPr>
            <a:spLocks noGrp="1"/>
          </p:cNvSpPr>
          <p:nvPr>
            <p:ph type="body" sz="quarter" idx="13"/>
          </p:nvPr>
        </p:nvSpPr>
        <p:spPr>
          <a:xfrm>
            <a:off x="838200" y="2549525"/>
            <a:ext cx="10515600" cy="3297238"/>
          </a:xfrm>
        </p:spPr>
        <p:txBody>
          <a:bodyPr>
            <a:normAutofit/>
          </a:bodyPr>
          <a:lstStyle>
            <a:lvl1pPr marL="0" indent="0" algn="l">
              <a:buSzPct val="40000"/>
              <a:buFontTx/>
              <a:buNone/>
              <a:defRPr sz="2400">
                <a:latin typeface="Arial" panose="020B0604020202020204" pitchFamily="34" charset="0"/>
                <a:cs typeface="Arial" panose="020B0604020202020204" pitchFamily="34" charset="0"/>
              </a:defRPr>
            </a:lvl1pPr>
            <a:lvl2pPr marL="457200" indent="0" algn="l">
              <a:buNone/>
              <a:defRPr/>
            </a:lvl2pPr>
            <a:lvl3pPr algn="l">
              <a:defRPr/>
            </a:lvl3pPr>
            <a:lvl4pPr algn="l">
              <a:defRPr/>
            </a:lvl4pPr>
            <a:lvl5pPr algn="l">
              <a:defRPr/>
            </a:lvl5pPr>
          </a:lstStyle>
          <a:p>
            <a:pPr lvl="0"/>
            <a:r>
              <a:rPr lang="en-US"/>
              <a:t>Click to edit Master text styles</a:t>
            </a:r>
          </a:p>
          <a:p>
            <a:pPr lvl="0"/>
            <a:endParaRPr lang="en-US"/>
          </a:p>
        </p:txBody>
      </p:sp>
    </p:spTree>
    <p:extLst>
      <p:ext uri="{BB962C8B-B14F-4D97-AF65-F5344CB8AC3E}">
        <p14:creationId xmlns:p14="http://schemas.microsoft.com/office/powerpoint/2010/main" val="210444310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C179B-C30A-4E32-8418-15EA5591647E}"/>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6F0FAE9-F24F-4CE1-BE36-5405EC8B16EA}"/>
              </a:ext>
            </a:extLst>
          </p:cNvPr>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28619C-A0D9-4DB1-9D0A-264A3D7B499A}"/>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7A52A9-938A-4A61-A00C-A8E6E041D93B}"/>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6" name="Footer Placeholder 5">
            <a:extLst>
              <a:ext uri="{FF2B5EF4-FFF2-40B4-BE49-F238E27FC236}">
                <a16:creationId xmlns:a16="http://schemas.microsoft.com/office/drawing/2014/main" id="{CAB612AA-E58C-4C67-91B4-9DD9B0669534}"/>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846E44A7-9145-4235-8B77-3D0DDB8311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188269078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87DFD-377B-42A6-8411-FCF8E4D81B39}"/>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57E449-968B-4459-8830-0CF28F5B0FEF}"/>
              </a:ext>
            </a:extLst>
          </p:cNvPr>
          <p:cNvSpPr>
            <a:spLocks noGrp="1"/>
          </p:cNvSpPr>
          <p:nvPr>
            <p:ph type="pic" idx="1"/>
          </p:nvPr>
        </p:nvSpPr>
        <p:spPr>
          <a:xfrm>
            <a:off x="5067300" y="704152"/>
            <a:ext cx="6172200" cy="4873625"/>
          </a:xfr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ABCBA41-3B6F-4557-85C8-BB10643CBC7A}"/>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C8BF08-51D9-4E0D-A180-855AEFFD2E9D}"/>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6" name="Footer Placeholder 5">
            <a:extLst>
              <a:ext uri="{FF2B5EF4-FFF2-40B4-BE49-F238E27FC236}">
                <a16:creationId xmlns:a16="http://schemas.microsoft.com/office/drawing/2014/main" id="{03A81A18-0A00-4F04-9BB5-75AB10C34830}"/>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pic>
        <p:nvPicPr>
          <p:cNvPr id="8" name="Picture 7" descr="A picture containing graphical user interface&#10;&#10;Description automatically generated">
            <a:extLst>
              <a:ext uri="{FF2B5EF4-FFF2-40B4-BE49-F238E27FC236}">
                <a16:creationId xmlns:a16="http://schemas.microsoft.com/office/drawing/2014/main" id="{5C189D1E-7CA2-4CC2-A35C-5DF6986F46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20258394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4" name="Picture 5" descr="_0000_NHSBT_Ribbon_NHS_Blue_RGB_WhiteAbv_DRAFT.png">
            <a:extLst>
              <a:ext uri="{FF2B5EF4-FFF2-40B4-BE49-F238E27FC236}">
                <a16:creationId xmlns:a16="http://schemas.microsoft.com/office/drawing/2014/main" id="{97F61FC8-CABD-4B90-BE21-AEFF3CFF0494}"/>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l="2162" t="9860" r="3767"/>
          <a:stretch>
            <a:fillRect/>
          </a:stretch>
        </p:blipFill>
        <p:spPr bwMode="auto">
          <a:xfrm>
            <a:off x="0" y="1"/>
            <a:ext cx="121920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9">
            <a:extLst>
              <a:ext uri="{FF2B5EF4-FFF2-40B4-BE49-F238E27FC236}">
                <a16:creationId xmlns:a16="http://schemas.microsoft.com/office/drawing/2014/main" id="{88742E3E-7657-4265-9675-2215434B96E8}"/>
              </a:ext>
            </a:extLst>
          </p:cNvPr>
          <p:cNvSpPr>
            <a:spLocks noGrp="1"/>
          </p:cNvSpPr>
          <p:nvPr>
            <p:ph type="body" sz="quarter" idx="10"/>
          </p:nvPr>
        </p:nvSpPr>
        <p:spPr>
          <a:xfrm>
            <a:off x="939442" y="3189288"/>
            <a:ext cx="8513763" cy="1017587"/>
          </a:xfrm>
          <a:prstGeom prst="rect">
            <a:avLst/>
          </a:prstGeom>
        </p:spPr>
        <p:txBody>
          <a:bodyPr/>
          <a:lstStyle>
            <a:lvl1pPr marL="0" indent="0">
              <a:buNone/>
              <a:defRPr sz="3600">
                <a:solidFill>
                  <a:srgbClr val="005EA4"/>
                </a:solidFill>
                <a:latin typeface="+mj-lt"/>
                <a:cs typeface="Arial" panose="020B0604020202020204" pitchFamily="34" charset="0"/>
              </a:defRPr>
            </a:lvl1pPr>
            <a:lvl2pPr>
              <a:defRPr sz="2800">
                <a:solidFill>
                  <a:srgbClr val="005EA4"/>
                </a:solidFill>
                <a:latin typeface="+mn-lt"/>
                <a:cs typeface="Arial" panose="020B0604020202020204" pitchFamily="34" charset="0"/>
              </a:defRPr>
            </a:lvl2pPr>
            <a:lvl3pPr>
              <a:defRPr sz="2800">
                <a:solidFill>
                  <a:srgbClr val="005EA4"/>
                </a:solidFill>
                <a:latin typeface="+mn-lt"/>
                <a:cs typeface="Arial" panose="020B0604020202020204" pitchFamily="34" charset="0"/>
              </a:defRPr>
            </a:lvl3pPr>
            <a:lvl4pPr>
              <a:defRPr sz="2800">
                <a:solidFill>
                  <a:srgbClr val="005EA4"/>
                </a:solidFill>
                <a:latin typeface="+mn-lt"/>
                <a:cs typeface="Arial" panose="020B0604020202020204" pitchFamily="34" charset="0"/>
              </a:defRPr>
            </a:lvl4pPr>
            <a:lvl5pPr>
              <a:defRPr sz="2800">
                <a:solidFill>
                  <a:srgbClr val="005EA4"/>
                </a:solidFill>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graphical user interface&#10;&#10;Description automatically generated">
            <a:extLst>
              <a:ext uri="{FF2B5EF4-FFF2-40B4-BE49-F238E27FC236}">
                <a16:creationId xmlns:a16="http://schemas.microsoft.com/office/drawing/2014/main" id="{DB25F666-E45F-4E9A-B53E-33BA99478E6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584060" y="401229"/>
            <a:ext cx="2167879" cy="605847"/>
          </a:xfrm>
          <a:prstGeom prst="rect">
            <a:avLst/>
          </a:prstGeom>
        </p:spPr>
      </p:pic>
    </p:spTree>
    <p:extLst>
      <p:ext uri="{BB962C8B-B14F-4D97-AF65-F5344CB8AC3E}">
        <p14:creationId xmlns:p14="http://schemas.microsoft.com/office/powerpoint/2010/main" val="3805028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51.xml"/><Relationship Id="rId7" Type="http://schemas.openxmlformats.org/officeDocument/2006/relationships/image" Target="../media/image5.png"/><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theme" Target="../theme/theme5.xml"/><Relationship Id="rId5" Type="http://schemas.openxmlformats.org/officeDocument/2006/relationships/slideLayout" Target="../slideLayouts/slideLayout53.xml"/><Relationship Id="rId4"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theme" Target="../theme/theme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image" Target="../media/image3.jpeg"/><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3F2E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13C621-16F5-4456-8016-419C6C67E77D}"/>
              </a:ext>
            </a:extLst>
          </p:cNvPr>
          <p:cNvSpPr>
            <a:spLocks noGrp="1"/>
          </p:cNvSpPr>
          <p:nvPr>
            <p:ph type="title"/>
          </p:nvPr>
        </p:nvSpPr>
        <p:spPr>
          <a:xfrm>
            <a:off x="838200" y="365125"/>
            <a:ext cx="8640651"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448272F-6422-4E6F-B594-20F793F471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3BD94D-F10F-4283-ADCB-2EBADC92A7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1">
                    <a:lumMod val="75000"/>
                  </a:schemeClr>
                </a:solidFill>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06FAA339-DD58-41A6-801B-4E6FCC73C7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lumMod val="75000"/>
                  </a:schemeClr>
                </a:solidFill>
                <a:latin typeface="Arial" panose="020B0604020202020204" pitchFamily="34" charset="0"/>
                <a:cs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E4197CB5-C9B1-4107-A75F-6475553F40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1">
                    <a:lumMod val="75000"/>
                  </a:schemeClr>
                </a:solidFill>
                <a:latin typeface="Arial" panose="020B0604020202020204" pitchFamily="34" charset="0"/>
                <a:cs typeface="Arial" panose="020B0604020202020204" pitchFamily="34" charset="0"/>
              </a:defRPr>
            </a:lvl1pPr>
          </a:lstStyle>
          <a:p>
            <a:fld id="{FB6083EF-2684-40D5-B43E-01D5B4D976DC}" type="slidenum">
              <a:rPr lang="en-GB" smtClean="0"/>
              <a:pPr/>
              <a:t>‹#›</a:t>
            </a:fld>
            <a:endParaRPr lang="en-GB"/>
          </a:p>
        </p:txBody>
      </p:sp>
    </p:spTree>
    <p:extLst>
      <p:ext uri="{BB962C8B-B14F-4D97-AF65-F5344CB8AC3E}">
        <p14:creationId xmlns:p14="http://schemas.microsoft.com/office/powerpoint/2010/main" val="33909888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3F2E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13C621-16F5-4456-8016-419C6C67E77D}"/>
              </a:ext>
            </a:extLst>
          </p:cNvPr>
          <p:cNvSpPr>
            <a:spLocks noGrp="1"/>
          </p:cNvSpPr>
          <p:nvPr>
            <p:ph type="title"/>
          </p:nvPr>
        </p:nvSpPr>
        <p:spPr>
          <a:xfrm>
            <a:off x="838201" y="365127"/>
            <a:ext cx="8640651"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448272F-6422-4E6F-B594-20F793F471A5}"/>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3BD94D-F10F-4283-ADCB-2EBADC92A72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975">
                <a:solidFill>
                  <a:schemeClr val="accent1">
                    <a:lumMod val="75000"/>
                  </a:schemeClr>
                </a:solidFill>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06FAA339-DD58-41A6-801B-4E6FCC73C7D3}"/>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975">
                <a:solidFill>
                  <a:schemeClr val="accent1">
                    <a:lumMod val="75000"/>
                  </a:schemeClr>
                </a:solidFill>
                <a:latin typeface="Arial" panose="020B0604020202020204" pitchFamily="34" charset="0"/>
                <a:cs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E4197CB5-C9B1-4107-A75F-6475553F4085}"/>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975">
                <a:solidFill>
                  <a:schemeClr val="accent1">
                    <a:lumMod val="75000"/>
                  </a:schemeClr>
                </a:solidFill>
                <a:latin typeface="Arial" panose="020B0604020202020204" pitchFamily="34" charset="0"/>
                <a:cs typeface="Arial" panose="020B0604020202020204" pitchFamily="34" charset="0"/>
              </a:defRPr>
            </a:lvl1pPr>
          </a:lstStyle>
          <a:p>
            <a:fld id="{FB6083EF-2684-40D5-B43E-01D5B4D976DC}" type="slidenum">
              <a:rPr lang="en-GB" smtClean="0"/>
              <a:pPr/>
              <a:t>‹#›</a:t>
            </a:fld>
            <a:endParaRPr lang="en-GB"/>
          </a:p>
        </p:txBody>
      </p:sp>
      <p:pic>
        <p:nvPicPr>
          <p:cNvPr id="7" name="Picture 12" descr="CEQ">
            <a:extLst>
              <a:ext uri="{FF2B5EF4-FFF2-40B4-BE49-F238E27FC236}">
                <a16:creationId xmlns:a16="http://schemas.microsoft.com/office/drawing/2014/main" id="{B2EC9A1C-370C-8BF8-F6FB-38B037A3688D}"/>
              </a:ext>
            </a:extLst>
          </p:cNvPr>
          <p:cNvPicPr>
            <a:picLocks noChangeAspect="1" noChangeArrowheads="1"/>
          </p:cNvPicPr>
          <p:nvPr userDrawn="1"/>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663700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p:titleStyle>
    <p:bodyStyle>
      <a:lvl1pPr marL="0" indent="0" algn="l" defTabSz="742950" rtl="0" eaLnBrk="1" latinLnBrk="0" hangingPunct="1">
        <a:lnSpc>
          <a:spcPct val="90000"/>
        </a:lnSpc>
        <a:spcBef>
          <a:spcPts val="813"/>
        </a:spcBef>
        <a:buClr>
          <a:srgbClr val="005EA4"/>
        </a:buClr>
        <a:buSzPct val="50000"/>
        <a:buFont typeface="Wingdings" panose="05000000000000000000" pitchFamily="2" charset="2"/>
        <a:buNone/>
        <a:defRPr sz="2925" kern="1200">
          <a:solidFill>
            <a:schemeClr val="accent1">
              <a:lumMod val="75000"/>
            </a:schemeClr>
          </a:solidFill>
          <a:latin typeface="Arial" panose="020B0604020202020204" pitchFamily="34" charset="0"/>
          <a:ea typeface="+mn-ea"/>
          <a:cs typeface="Arial" panose="020B0604020202020204" pitchFamily="34" charset="0"/>
        </a:defRPr>
      </a:lvl1pPr>
      <a:lvl2pPr marL="557213"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950" kern="1200">
          <a:solidFill>
            <a:schemeClr val="accent1">
              <a:lumMod val="75000"/>
            </a:schemeClr>
          </a:solidFill>
          <a:latin typeface="+mn-lt"/>
          <a:ea typeface="+mn-ea"/>
          <a:cs typeface="+mn-cs"/>
        </a:defRPr>
      </a:lvl2pPr>
      <a:lvl3pPr marL="928688"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625" kern="1200">
          <a:solidFill>
            <a:schemeClr val="accent1">
              <a:lumMod val="75000"/>
            </a:schemeClr>
          </a:solidFill>
          <a:latin typeface="+mn-lt"/>
          <a:ea typeface="+mn-ea"/>
          <a:cs typeface="+mn-cs"/>
        </a:defRPr>
      </a:lvl3pPr>
      <a:lvl4pPr marL="1300163"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463" kern="1200">
          <a:solidFill>
            <a:schemeClr val="accent1">
              <a:lumMod val="75000"/>
            </a:schemeClr>
          </a:solidFill>
          <a:latin typeface="+mn-lt"/>
          <a:ea typeface="+mn-ea"/>
          <a:cs typeface="+mn-cs"/>
        </a:defRPr>
      </a:lvl4pPr>
      <a:lvl5pPr marL="1671638"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463" kern="1200">
          <a:solidFill>
            <a:schemeClr val="accent1">
              <a:lumMod val="75000"/>
            </a:schemeClr>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3F2E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13C621-16F5-4456-8016-419C6C67E77D}"/>
              </a:ext>
            </a:extLst>
          </p:cNvPr>
          <p:cNvSpPr>
            <a:spLocks noGrp="1"/>
          </p:cNvSpPr>
          <p:nvPr>
            <p:ph type="title"/>
          </p:nvPr>
        </p:nvSpPr>
        <p:spPr>
          <a:xfrm>
            <a:off x="838200" y="365125"/>
            <a:ext cx="8640651"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448272F-6422-4E6F-B594-20F793F471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3BD94D-F10F-4283-ADCB-2EBADC92A7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1">
                    <a:lumMod val="75000"/>
                  </a:schemeClr>
                </a:solidFill>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06FAA339-DD58-41A6-801B-4E6FCC73C7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lumMod val="75000"/>
                  </a:schemeClr>
                </a:solidFill>
                <a:latin typeface="Arial" panose="020B0604020202020204" pitchFamily="34" charset="0"/>
                <a:cs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E4197CB5-C9B1-4107-A75F-6475553F40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1">
                    <a:lumMod val="75000"/>
                  </a:schemeClr>
                </a:solidFill>
                <a:latin typeface="Arial" panose="020B0604020202020204" pitchFamily="34" charset="0"/>
                <a:cs typeface="Arial" panose="020B0604020202020204" pitchFamily="34" charset="0"/>
              </a:defRPr>
            </a:lvl1pPr>
          </a:lstStyle>
          <a:p>
            <a:fld id="{FB6083EF-2684-40D5-B43E-01D5B4D976DC}" type="slidenum">
              <a:rPr lang="en-GB" smtClean="0"/>
              <a:pPr/>
              <a:t>‹#›</a:t>
            </a:fld>
            <a:endParaRPr lang="en-GB"/>
          </a:p>
        </p:txBody>
      </p:sp>
    </p:spTree>
    <p:extLst>
      <p:ext uri="{BB962C8B-B14F-4D97-AF65-F5344CB8AC3E}">
        <p14:creationId xmlns:p14="http://schemas.microsoft.com/office/powerpoint/2010/main" val="755794461"/>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3F2E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13C621-16F5-4456-8016-419C6C67E77D}"/>
              </a:ext>
            </a:extLst>
          </p:cNvPr>
          <p:cNvSpPr>
            <a:spLocks noGrp="1"/>
          </p:cNvSpPr>
          <p:nvPr>
            <p:ph type="title"/>
          </p:nvPr>
        </p:nvSpPr>
        <p:spPr>
          <a:xfrm>
            <a:off x="838200" y="365125"/>
            <a:ext cx="8640651"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448272F-6422-4E6F-B594-20F793F471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3BD94D-F10F-4283-ADCB-2EBADC92A7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1">
                    <a:lumMod val="75000"/>
                  </a:schemeClr>
                </a:solidFill>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06FAA339-DD58-41A6-801B-4E6FCC73C7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lumMod val="75000"/>
                  </a:schemeClr>
                </a:solidFill>
                <a:latin typeface="Arial" panose="020B0604020202020204" pitchFamily="34" charset="0"/>
                <a:cs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E4197CB5-C9B1-4107-A75F-6475553F40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1">
                    <a:lumMod val="75000"/>
                  </a:schemeClr>
                </a:solidFill>
                <a:latin typeface="Arial" panose="020B0604020202020204" pitchFamily="34" charset="0"/>
                <a:cs typeface="Arial" panose="020B0604020202020204" pitchFamily="34" charset="0"/>
              </a:defRPr>
            </a:lvl1pPr>
          </a:lstStyle>
          <a:p>
            <a:fld id="{FB6083EF-2684-40D5-B43E-01D5B4D976DC}" type="slidenum">
              <a:rPr lang="en-GB" smtClean="0"/>
              <a:pPr/>
              <a:t>‹#›</a:t>
            </a:fld>
            <a:endParaRPr lang="en-GB"/>
          </a:p>
        </p:txBody>
      </p:sp>
    </p:spTree>
    <p:extLst>
      <p:ext uri="{BB962C8B-B14F-4D97-AF65-F5344CB8AC3E}">
        <p14:creationId xmlns:p14="http://schemas.microsoft.com/office/powerpoint/2010/main" val="238722150"/>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8F8EE"/>
        </a:solidFill>
        <a:effectLst/>
      </p:bgPr>
    </p:bg>
    <p:spTree>
      <p:nvGrpSpPr>
        <p:cNvPr id="1" name=""/>
        <p:cNvGrpSpPr/>
        <p:nvPr/>
      </p:nvGrpSpPr>
      <p:grpSpPr>
        <a:xfrm>
          <a:off x="0" y="0"/>
          <a:ext cx="0" cy="0"/>
          <a:chOff x="0" y="0"/>
          <a:chExt cx="0" cy="0"/>
        </a:xfrm>
      </p:grpSpPr>
      <p:sp>
        <p:nvSpPr>
          <p:cNvPr id="6147" name="Title Placeholder 1">
            <a:extLst>
              <a:ext uri="{FF2B5EF4-FFF2-40B4-BE49-F238E27FC236}">
                <a16:creationId xmlns:a16="http://schemas.microsoft.com/office/drawing/2014/main" id="{8DB49886-2F3D-44F6-B111-0FD7AF6AE8DC}"/>
              </a:ext>
            </a:extLst>
          </p:cNvPr>
          <p:cNvSpPr>
            <a:spLocks noGrp="1"/>
          </p:cNvSpPr>
          <p:nvPr>
            <p:ph type="title"/>
          </p:nvPr>
        </p:nvSpPr>
        <p:spPr bwMode="auto">
          <a:xfrm>
            <a:off x="947738" y="625475"/>
            <a:ext cx="8427756"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pic>
        <p:nvPicPr>
          <p:cNvPr id="5" name="Picture 4" descr="A pink heart with black background&#10;&#10;Description automatically generated">
            <a:extLst>
              <a:ext uri="{FF2B5EF4-FFF2-40B4-BE49-F238E27FC236}">
                <a16:creationId xmlns:a16="http://schemas.microsoft.com/office/drawing/2014/main" id="{79E551A5-BDAA-7867-F90A-742E6BD310EE}"/>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674163" y="4944546"/>
            <a:ext cx="3639189" cy="2575958"/>
          </a:xfrm>
          <a:prstGeom prst="rect">
            <a:avLst/>
          </a:prstGeom>
        </p:spPr>
      </p:pic>
      <p:sp>
        <p:nvSpPr>
          <p:cNvPr id="6" name="Text Placeholder 2">
            <a:extLst>
              <a:ext uri="{FF2B5EF4-FFF2-40B4-BE49-F238E27FC236}">
                <a16:creationId xmlns:a16="http://schemas.microsoft.com/office/drawing/2014/main" id="{75CC5600-7A94-4018-C910-731C8AB00F23}"/>
              </a:ext>
            </a:extLst>
          </p:cNvPr>
          <p:cNvSpPr>
            <a:spLocks noGrp="1"/>
          </p:cNvSpPr>
          <p:nvPr>
            <p:ph type="body" idx="1"/>
          </p:nvPr>
        </p:nvSpPr>
        <p:spPr bwMode="auto">
          <a:xfrm>
            <a:off x="947737" y="1913455"/>
            <a:ext cx="10296525" cy="33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2127796767"/>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Lst>
  <p:txStyles>
    <p:titleStyle>
      <a:lvl1pPr algn="l" defTabSz="457063" rtl="0" eaLnBrk="0" fontAlgn="base" hangingPunct="0">
        <a:spcBef>
          <a:spcPct val="0"/>
        </a:spcBef>
        <a:spcAft>
          <a:spcPct val="0"/>
        </a:spcAft>
        <a:defRPr sz="3200" b="1" kern="1200">
          <a:solidFill>
            <a:srgbClr val="6E2C6B"/>
          </a:solidFill>
          <a:latin typeface="+mj-lt"/>
          <a:ea typeface="+mj-ea"/>
          <a:cs typeface="+mj-cs"/>
        </a:defRPr>
      </a:lvl1pPr>
      <a:lvl2pPr algn="l" defTabSz="457063" rtl="0" eaLnBrk="0" fontAlgn="base" hangingPunct="0">
        <a:spcBef>
          <a:spcPct val="0"/>
        </a:spcBef>
        <a:spcAft>
          <a:spcPct val="0"/>
        </a:spcAft>
        <a:defRPr sz="3799" b="1">
          <a:solidFill>
            <a:srgbClr val="E0119D"/>
          </a:solidFill>
          <a:latin typeface="Arial" panose="020B0604020202020204" pitchFamily="34" charset="0"/>
        </a:defRPr>
      </a:lvl2pPr>
      <a:lvl3pPr algn="l" defTabSz="457063" rtl="0" eaLnBrk="0" fontAlgn="base" hangingPunct="0">
        <a:spcBef>
          <a:spcPct val="0"/>
        </a:spcBef>
        <a:spcAft>
          <a:spcPct val="0"/>
        </a:spcAft>
        <a:defRPr sz="3799" b="1">
          <a:solidFill>
            <a:srgbClr val="E0119D"/>
          </a:solidFill>
          <a:latin typeface="Arial" panose="020B0604020202020204" pitchFamily="34" charset="0"/>
        </a:defRPr>
      </a:lvl3pPr>
      <a:lvl4pPr algn="l" defTabSz="457063" rtl="0" eaLnBrk="0" fontAlgn="base" hangingPunct="0">
        <a:spcBef>
          <a:spcPct val="0"/>
        </a:spcBef>
        <a:spcAft>
          <a:spcPct val="0"/>
        </a:spcAft>
        <a:defRPr sz="3799" b="1">
          <a:solidFill>
            <a:srgbClr val="E0119D"/>
          </a:solidFill>
          <a:latin typeface="Arial" panose="020B0604020202020204" pitchFamily="34" charset="0"/>
        </a:defRPr>
      </a:lvl4pPr>
      <a:lvl5pPr algn="l" defTabSz="457063" rtl="0" eaLnBrk="0" fontAlgn="base" hangingPunct="0">
        <a:spcBef>
          <a:spcPct val="0"/>
        </a:spcBef>
        <a:spcAft>
          <a:spcPct val="0"/>
        </a:spcAft>
        <a:defRPr sz="3799" b="1">
          <a:solidFill>
            <a:srgbClr val="E0119D"/>
          </a:solidFill>
          <a:latin typeface="Arial" panose="020B0604020202020204" pitchFamily="34" charset="0"/>
        </a:defRPr>
      </a:lvl5pPr>
      <a:lvl6pPr marL="457063" algn="l" defTabSz="457063" rtl="0" fontAlgn="base">
        <a:spcBef>
          <a:spcPct val="0"/>
        </a:spcBef>
        <a:spcAft>
          <a:spcPct val="0"/>
        </a:spcAft>
        <a:defRPr sz="3799" b="1">
          <a:solidFill>
            <a:srgbClr val="E0119D"/>
          </a:solidFill>
          <a:latin typeface="Arial" panose="020B0604020202020204" pitchFamily="34" charset="0"/>
        </a:defRPr>
      </a:lvl6pPr>
      <a:lvl7pPr marL="914126" algn="l" defTabSz="457063" rtl="0" fontAlgn="base">
        <a:spcBef>
          <a:spcPct val="0"/>
        </a:spcBef>
        <a:spcAft>
          <a:spcPct val="0"/>
        </a:spcAft>
        <a:defRPr sz="3799" b="1">
          <a:solidFill>
            <a:srgbClr val="E0119D"/>
          </a:solidFill>
          <a:latin typeface="Arial" panose="020B0604020202020204" pitchFamily="34" charset="0"/>
        </a:defRPr>
      </a:lvl7pPr>
      <a:lvl8pPr marL="1371189" algn="l" defTabSz="457063" rtl="0" fontAlgn="base">
        <a:spcBef>
          <a:spcPct val="0"/>
        </a:spcBef>
        <a:spcAft>
          <a:spcPct val="0"/>
        </a:spcAft>
        <a:defRPr sz="3799" b="1">
          <a:solidFill>
            <a:srgbClr val="E0119D"/>
          </a:solidFill>
          <a:latin typeface="Arial" panose="020B0604020202020204" pitchFamily="34" charset="0"/>
        </a:defRPr>
      </a:lvl8pPr>
      <a:lvl9pPr marL="1828251" algn="l" defTabSz="457063" rtl="0" fontAlgn="base">
        <a:spcBef>
          <a:spcPct val="0"/>
        </a:spcBef>
        <a:spcAft>
          <a:spcPct val="0"/>
        </a:spcAft>
        <a:defRPr sz="3799" b="1">
          <a:solidFill>
            <a:srgbClr val="E0119D"/>
          </a:solidFill>
          <a:latin typeface="Arial" panose="020B0604020202020204" pitchFamily="34" charset="0"/>
        </a:defRPr>
      </a:lvl9pPr>
    </p:titleStyle>
    <p:bodyStyle>
      <a:lvl1pPr marL="177747" indent="-177747" algn="l" defTabSz="457063" rtl="0" eaLnBrk="0" fontAlgn="base" hangingPunct="0">
        <a:spcBef>
          <a:spcPts val="800"/>
        </a:spcBef>
        <a:spcAft>
          <a:spcPts val="500"/>
        </a:spcAft>
        <a:buClrTx/>
        <a:buFont typeface="Arial" panose="020B0604020202020204" pitchFamily="34" charset="0"/>
        <a:buChar char="•"/>
        <a:defRPr sz="2400" kern="1200">
          <a:solidFill>
            <a:srgbClr val="121212"/>
          </a:solidFill>
          <a:latin typeface="+mn-lt"/>
          <a:ea typeface="+mn-ea"/>
          <a:cs typeface="+mn-cs"/>
        </a:defRPr>
      </a:lvl1pPr>
      <a:lvl2pPr marL="447541" indent="-269794" algn="l" defTabSz="457063" rtl="0" eaLnBrk="0" fontAlgn="base" hangingPunct="0">
        <a:spcBef>
          <a:spcPts val="400"/>
        </a:spcBef>
        <a:spcAft>
          <a:spcPts val="500"/>
        </a:spcAft>
        <a:buClrTx/>
        <a:buFont typeface="Arial" panose="020B0604020202020204" pitchFamily="34" charset="0"/>
        <a:buChar char="•"/>
        <a:defRPr sz="2400" kern="1200">
          <a:solidFill>
            <a:srgbClr val="121212"/>
          </a:solidFill>
          <a:latin typeface="+mn-lt"/>
          <a:ea typeface="+mn-ea"/>
          <a:cs typeface="+mn-cs"/>
        </a:defRPr>
      </a:lvl2pPr>
      <a:lvl3pPr marL="625287" indent="-177747" algn="l" defTabSz="457063" rtl="0" eaLnBrk="0" fontAlgn="base" hangingPunct="0">
        <a:spcBef>
          <a:spcPts val="400"/>
        </a:spcBef>
        <a:spcAft>
          <a:spcPts val="500"/>
        </a:spcAft>
        <a:buClrTx/>
        <a:buFont typeface="Arial" panose="020B0604020202020204" pitchFamily="34" charset="0"/>
        <a:buChar char="•"/>
        <a:defRPr sz="2400" kern="1200">
          <a:solidFill>
            <a:srgbClr val="121212"/>
          </a:solidFill>
          <a:latin typeface="+mn-lt"/>
          <a:ea typeface="+mn-ea"/>
          <a:cs typeface="+mn-cs"/>
        </a:defRPr>
      </a:lvl3pPr>
      <a:lvl4pPr marL="895081" indent="-269794" algn="l" defTabSz="457063" rtl="0" eaLnBrk="0" fontAlgn="base" hangingPunct="0">
        <a:spcBef>
          <a:spcPts val="400"/>
        </a:spcBef>
        <a:spcAft>
          <a:spcPts val="500"/>
        </a:spcAft>
        <a:buClrTx/>
        <a:buFont typeface="Arial" panose="020B0604020202020204" pitchFamily="34" charset="0"/>
        <a:buChar char="•"/>
        <a:defRPr sz="2400" kern="1200">
          <a:solidFill>
            <a:srgbClr val="121212"/>
          </a:solidFill>
          <a:latin typeface="+mn-lt"/>
          <a:ea typeface="+mn-ea"/>
          <a:cs typeface="+mn-cs"/>
        </a:defRPr>
      </a:lvl4pPr>
      <a:lvl5pPr marL="1164875" indent="-269794" algn="l" defTabSz="457063" rtl="0" eaLnBrk="0" fontAlgn="base" hangingPunct="0">
        <a:spcBef>
          <a:spcPts val="400"/>
        </a:spcBef>
        <a:spcAft>
          <a:spcPts val="500"/>
        </a:spcAft>
        <a:buClrTx/>
        <a:buFont typeface="Arial" panose="020B0604020202020204" pitchFamily="34" charset="0"/>
        <a:buChar char="•"/>
        <a:defRPr sz="2400" kern="1200">
          <a:solidFill>
            <a:srgbClr val="121212"/>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719">
          <p15:clr>
            <a:srgbClr val="F26B43"/>
          </p15:clr>
        </p15:guide>
        <p15:guide id="3" pos="438">
          <p15:clr>
            <a:srgbClr val="F26B43"/>
          </p15:clr>
        </p15:guide>
        <p15:guide id="4" pos="597">
          <p15:clr>
            <a:srgbClr val="F26B43"/>
          </p15:clr>
        </p15:guide>
        <p15:guide id="5" pos="7083">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3F2E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13C621-16F5-4456-8016-419C6C67E77D}"/>
              </a:ext>
            </a:extLst>
          </p:cNvPr>
          <p:cNvSpPr>
            <a:spLocks noGrp="1"/>
          </p:cNvSpPr>
          <p:nvPr>
            <p:ph type="title"/>
          </p:nvPr>
        </p:nvSpPr>
        <p:spPr>
          <a:xfrm>
            <a:off x="838200" y="365125"/>
            <a:ext cx="8640651"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448272F-6422-4E6F-B594-20F793F471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3BD94D-F10F-4283-ADCB-2EBADC92A7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1">
                    <a:lumMod val="75000"/>
                  </a:schemeClr>
                </a:solidFill>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06FAA339-DD58-41A6-801B-4E6FCC73C7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lumMod val="75000"/>
                  </a:schemeClr>
                </a:solidFill>
                <a:latin typeface="Arial" panose="020B0604020202020204" pitchFamily="34" charset="0"/>
                <a:cs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E4197CB5-C9B1-4107-A75F-6475553F40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1">
                    <a:lumMod val="75000"/>
                  </a:schemeClr>
                </a:solidFill>
                <a:latin typeface="Arial" panose="020B0604020202020204" pitchFamily="34" charset="0"/>
                <a:cs typeface="Arial" panose="020B0604020202020204" pitchFamily="34" charset="0"/>
              </a:defRPr>
            </a:lvl1pPr>
          </a:lstStyle>
          <a:p>
            <a:fld id="{FB6083EF-2684-40D5-B43E-01D5B4D976DC}" type="slidenum">
              <a:rPr lang="en-GB" smtClean="0"/>
              <a:pPr/>
              <a:t>‹#›</a:t>
            </a:fld>
            <a:endParaRPr lang="en-GB"/>
          </a:p>
        </p:txBody>
      </p:sp>
    </p:spTree>
    <p:extLst>
      <p:ext uri="{BB962C8B-B14F-4D97-AF65-F5344CB8AC3E}">
        <p14:creationId xmlns:p14="http://schemas.microsoft.com/office/powerpoint/2010/main" val="1153893376"/>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txStyles>
    <p:title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3F2E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13C621-16F5-4456-8016-419C6C67E77D}"/>
              </a:ext>
            </a:extLst>
          </p:cNvPr>
          <p:cNvSpPr>
            <a:spLocks noGrp="1"/>
          </p:cNvSpPr>
          <p:nvPr>
            <p:ph type="title"/>
          </p:nvPr>
        </p:nvSpPr>
        <p:spPr>
          <a:xfrm>
            <a:off x="838200" y="365125"/>
            <a:ext cx="8640651"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448272F-6422-4E6F-B594-20F793F471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3BD94D-F10F-4283-ADCB-2EBADC92A7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1">
                    <a:lumMod val="75000"/>
                  </a:schemeClr>
                </a:solidFill>
                <a:latin typeface="Arial" panose="020B0604020202020204" pitchFamily="34" charset="0"/>
                <a:cs typeface="Arial" panose="020B0604020202020204" pitchFamily="34" charset="0"/>
              </a:defRPr>
            </a:lvl1pPr>
          </a:lstStyle>
          <a:p>
            <a:fld id="{73F58354-0876-448A-89C0-E86F45F4CBB6}" type="datetimeFigureOut">
              <a:rPr lang="en-GB" smtClean="0"/>
              <a:pPr/>
              <a:t>11/06/2025</a:t>
            </a:fld>
            <a:endParaRPr lang="en-GB"/>
          </a:p>
        </p:txBody>
      </p:sp>
      <p:sp>
        <p:nvSpPr>
          <p:cNvPr id="5" name="Footer Placeholder 4">
            <a:extLst>
              <a:ext uri="{FF2B5EF4-FFF2-40B4-BE49-F238E27FC236}">
                <a16:creationId xmlns:a16="http://schemas.microsoft.com/office/drawing/2014/main" id="{06FAA339-DD58-41A6-801B-4E6FCC73C7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lumMod val="75000"/>
                  </a:schemeClr>
                </a:solidFill>
                <a:latin typeface="Arial" panose="020B0604020202020204" pitchFamily="34" charset="0"/>
                <a:cs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E4197CB5-C9B1-4107-A75F-6475553F40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1">
                    <a:lumMod val="75000"/>
                  </a:schemeClr>
                </a:solidFill>
                <a:latin typeface="Arial" panose="020B0604020202020204" pitchFamily="34" charset="0"/>
                <a:cs typeface="Arial" panose="020B0604020202020204" pitchFamily="34" charset="0"/>
              </a:defRPr>
            </a:lvl1pPr>
          </a:lstStyle>
          <a:p>
            <a:fld id="{FB6083EF-2684-40D5-B43E-01D5B4D976DC}" type="slidenum">
              <a:rPr lang="en-GB" smtClean="0"/>
              <a:pPr/>
              <a:t>‹#›</a:t>
            </a:fld>
            <a:endParaRPr lang="en-GB"/>
          </a:p>
        </p:txBody>
      </p:sp>
      <p:pic>
        <p:nvPicPr>
          <p:cNvPr id="7" name="Picture 12" descr="CEQ">
            <a:extLst>
              <a:ext uri="{FF2B5EF4-FFF2-40B4-BE49-F238E27FC236}">
                <a16:creationId xmlns:a16="http://schemas.microsoft.com/office/drawing/2014/main" id="{B2EC9A1C-370C-8BF8-F6FB-38B037A3688D}"/>
              </a:ext>
            </a:extLst>
          </p:cNvPr>
          <p:cNvPicPr>
            <a:picLocks noChangeAspect="1" noChangeArrowheads="1"/>
          </p:cNvPicPr>
          <p:nvPr userDrawn="1"/>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b="37770"/>
          <a:stretch>
            <a:fillRect/>
          </a:stretch>
        </p:blipFill>
        <p:spPr bwMode="auto">
          <a:xfrm>
            <a:off x="8772302" y="6266474"/>
            <a:ext cx="3097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0779953"/>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Lst>
  <p:txStyles>
    <p:title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11.jpe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svg"/><Relationship Id="rId3" Type="http://schemas.openxmlformats.org/officeDocument/2006/relationships/image" Target="../media/image13.svg"/><Relationship Id="rId7" Type="http://schemas.openxmlformats.org/officeDocument/2006/relationships/image" Target="../media/image17.sv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15.xml"/><Relationship Id="rId6" Type="http://schemas.openxmlformats.org/officeDocument/2006/relationships/image" Target="../media/image16.png"/><Relationship Id="rId11" Type="http://schemas.openxmlformats.org/officeDocument/2006/relationships/image" Target="../media/image21.svg"/><Relationship Id="rId5" Type="http://schemas.openxmlformats.org/officeDocument/2006/relationships/image" Target="../media/image15.sv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svg"/></Relationships>
</file>

<file path=ppt/slides/_rels/slide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microsoft.com/office/2007/relationships/hdphoto" Target="../media/hdphoto3.wdp"/><Relationship Id="rId5" Type="http://schemas.openxmlformats.org/officeDocument/2006/relationships/image" Target="../media/image25.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s>
</file>

<file path=ppt/slides/_rels/slide1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3.xml"/><Relationship Id="rId5" Type="http://schemas.openxmlformats.org/officeDocument/2006/relationships/image" Target="../media/image38.emf"/><Relationship Id="rId4" Type="http://schemas.openxmlformats.org/officeDocument/2006/relationships/image" Target="../media/image37.emf"/></Relationships>
</file>

<file path=ppt/slides/_rels/slide13.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42.emf"/><Relationship Id="rId5" Type="http://schemas.openxmlformats.org/officeDocument/2006/relationships/image" Target="../media/image41.emf"/><Relationship Id="rId4" Type="http://schemas.openxmlformats.org/officeDocument/2006/relationships/image" Target="../media/image40.emf"/></Relationships>
</file>

<file path=ppt/slides/_rels/slide14.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46.emf"/><Relationship Id="rId5" Type="http://schemas.openxmlformats.org/officeDocument/2006/relationships/image" Target="../media/image45.emf"/><Relationship Id="rId4" Type="http://schemas.openxmlformats.org/officeDocument/2006/relationships/image" Target="../media/image44.emf"/></Relationships>
</file>

<file path=ppt/slides/_rels/slide15.xml.rels><?xml version="1.0" encoding="UTF-8" standalone="yes"?>
<Relationships xmlns="http://schemas.openxmlformats.org/package/2006/relationships"><Relationship Id="rId8" Type="http://schemas.openxmlformats.org/officeDocument/2006/relationships/image" Target="../media/image52.emf"/><Relationship Id="rId3" Type="http://schemas.openxmlformats.org/officeDocument/2006/relationships/image" Target="../media/image47.emf"/><Relationship Id="rId7" Type="http://schemas.openxmlformats.org/officeDocument/2006/relationships/image" Target="../media/image51.emf"/><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50.emf"/><Relationship Id="rId5" Type="http://schemas.openxmlformats.org/officeDocument/2006/relationships/image" Target="../media/image49.emf"/><Relationship Id="rId4" Type="http://schemas.openxmlformats.org/officeDocument/2006/relationships/image" Target="../media/image48.emf"/></Relationships>
</file>

<file path=ppt/slides/_rels/slide16.xml.rels><?xml version="1.0" encoding="UTF-8" standalone="yes"?>
<Relationships xmlns="http://schemas.openxmlformats.org/package/2006/relationships"><Relationship Id="rId8" Type="http://schemas.openxmlformats.org/officeDocument/2006/relationships/image" Target="../media/image58.emf"/><Relationship Id="rId3" Type="http://schemas.openxmlformats.org/officeDocument/2006/relationships/image" Target="../media/image53.emf"/><Relationship Id="rId7" Type="http://schemas.openxmlformats.org/officeDocument/2006/relationships/image" Target="../media/image57.emf"/><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56.emf"/><Relationship Id="rId5" Type="http://schemas.openxmlformats.org/officeDocument/2006/relationships/image" Target="../media/image55.emf"/><Relationship Id="rId4" Type="http://schemas.openxmlformats.org/officeDocument/2006/relationships/image" Target="../media/image54.emf"/></Relationships>
</file>

<file path=ppt/slides/_rels/slide17.xml.rels><?xml version="1.0" encoding="UTF-8" standalone="yes"?>
<Relationships xmlns="http://schemas.openxmlformats.org/package/2006/relationships"><Relationship Id="rId8" Type="http://schemas.openxmlformats.org/officeDocument/2006/relationships/image" Target="../media/image65.emf"/><Relationship Id="rId3" Type="http://schemas.openxmlformats.org/officeDocument/2006/relationships/image" Target="../media/image60.emf"/><Relationship Id="rId7" Type="http://schemas.openxmlformats.org/officeDocument/2006/relationships/image" Target="../media/image64.emf"/><Relationship Id="rId2" Type="http://schemas.openxmlformats.org/officeDocument/2006/relationships/image" Target="../media/image59.emf"/><Relationship Id="rId1" Type="http://schemas.openxmlformats.org/officeDocument/2006/relationships/slideLayout" Target="../slideLayouts/slideLayout15.xml"/><Relationship Id="rId6" Type="http://schemas.openxmlformats.org/officeDocument/2006/relationships/image" Target="../media/image63.emf"/><Relationship Id="rId5" Type="http://schemas.openxmlformats.org/officeDocument/2006/relationships/image" Target="../media/image62.emf"/><Relationship Id="rId4" Type="http://schemas.openxmlformats.org/officeDocument/2006/relationships/image" Target="../media/image61.emf"/></Relationships>
</file>

<file path=ppt/slides/_rels/slide1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8" Type="http://schemas.openxmlformats.org/officeDocument/2006/relationships/image" Target="../media/image77.svg"/><Relationship Id="rId13" Type="http://schemas.openxmlformats.org/officeDocument/2006/relationships/image" Target="../media/image80.png"/><Relationship Id="rId18" Type="http://schemas.openxmlformats.org/officeDocument/2006/relationships/image" Target="../media/image85.svg"/><Relationship Id="rId26" Type="http://schemas.openxmlformats.org/officeDocument/2006/relationships/image" Target="../media/image93.svg"/><Relationship Id="rId3" Type="http://schemas.openxmlformats.org/officeDocument/2006/relationships/image" Target="../media/image74.png"/><Relationship Id="rId21" Type="http://schemas.openxmlformats.org/officeDocument/2006/relationships/image" Target="../media/image88.png"/><Relationship Id="rId7" Type="http://schemas.openxmlformats.org/officeDocument/2006/relationships/image" Target="../media/image76.png"/><Relationship Id="rId12" Type="http://schemas.openxmlformats.org/officeDocument/2006/relationships/image" Target="../media/image79.svg"/><Relationship Id="rId17" Type="http://schemas.openxmlformats.org/officeDocument/2006/relationships/image" Target="../media/image84.png"/><Relationship Id="rId25" Type="http://schemas.openxmlformats.org/officeDocument/2006/relationships/image" Target="../media/image92.png"/><Relationship Id="rId2" Type="http://schemas.openxmlformats.org/officeDocument/2006/relationships/notesSlide" Target="../notesSlides/notesSlide20.xml"/><Relationship Id="rId16" Type="http://schemas.openxmlformats.org/officeDocument/2006/relationships/image" Target="../media/image83.svg"/><Relationship Id="rId20" Type="http://schemas.openxmlformats.org/officeDocument/2006/relationships/image" Target="../media/image87.svg"/><Relationship Id="rId1" Type="http://schemas.openxmlformats.org/officeDocument/2006/relationships/slideLayout" Target="../slideLayouts/slideLayout3.xml"/><Relationship Id="rId6" Type="http://schemas.openxmlformats.org/officeDocument/2006/relationships/image" Target="../media/image13.svg"/><Relationship Id="rId11" Type="http://schemas.openxmlformats.org/officeDocument/2006/relationships/image" Target="../media/image78.png"/><Relationship Id="rId24" Type="http://schemas.openxmlformats.org/officeDocument/2006/relationships/image" Target="../media/image91.svg"/><Relationship Id="rId5" Type="http://schemas.openxmlformats.org/officeDocument/2006/relationships/image" Target="../media/image12.png"/><Relationship Id="rId15" Type="http://schemas.openxmlformats.org/officeDocument/2006/relationships/image" Target="../media/image82.png"/><Relationship Id="rId23" Type="http://schemas.openxmlformats.org/officeDocument/2006/relationships/image" Target="../media/image90.png"/><Relationship Id="rId10" Type="http://schemas.openxmlformats.org/officeDocument/2006/relationships/image" Target="../media/image17.svg"/><Relationship Id="rId19" Type="http://schemas.openxmlformats.org/officeDocument/2006/relationships/image" Target="../media/image86.png"/><Relationship Id="rId4" Type="http://schemas.openxmlformats.org/officeDocument/2006/relationships/image" Target="../media/image75.svg"/><Relationship Id="rId9" Type="http://schemas.openxmlformats.org/officeDocument/2006/relationships/image" Target="../media/image16.png"/><Relationship Id="rId14" Type="http://schemas.openxmlformats.org/officeDocument/2006/relationships/image" Target="../media/image81.svg"/><Relationship Id="rId22" Type="http://schemas.openxmlformats.org/officeDocument/2006/relationships/image" Target="../media/image89.svg"/></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8" Type="http://schemas.openxmlformats.org/officeDocument/2006/relationships/image" Target="file:///C:\Users\hogg0009.NBS\DataNow\Home\My%20SAS%20Files\Add-In%20for%20Microsoft%20Office\_SOA_SendTo_100096405.473612969\img9.png" TargetMode="External"/><Relationship Id="rId13" Type="http://schemas.openxmlformats.org/officeDocument/2006/relationships/image" Target="../media/image99.png"/><Relationship Id="rId18" Type="http://schemas.openxmlformats.org/officeDocument/2006/relationships/image" Target="file:///C:\Users\hogg0009.NBS\DataNow\Home\My%20SAS%20Files\Add-In%20for%20Microsoft%20Office\_SOA_SendTo_100096405.473612969\img4.png" TargetMode="External"/><Relationship Id="rId26" Type="http://schemas.openxmlformats.org/officeDocument/2006/relationships/image" Target="file:///C:\Users\hogg0009.NBS\DataNow\Home\My%20SAS%20Files\Add-In%20for%20Microsoft%20Office\_SOA_SendTo_100096405.473612969\img0.png" TargetMode="External"/><Relationship Id="rId3" Type="http://schemas.openxmlformats.org/officeDocument/2006/relationships/image" Target="../media/image95.png"/><Relationship Id="rId21" Type="http://schemas.openxmlformats.org/officeDocument/2006/relationships/image" Target="../media/image103.png"/><Relationship Id="rId7" Type="http://schemas.openxmlformats.org/officeDocument/2006/relationships/image" Target="../media/image94.png"/><Relationship Id="rId12" Type="http://schemas.openxmlformats.org/officeDocument/2006/relationships/image" Target="file:///C:\Users\hogg0009.NBS\DataNow\Home\My%20SAS%20Files\Add-In%20for%20Microsoft%20Office\_SOA_SendTo_100096405.473612969\img7.png" TargetMode="External"/><Relationship Id="rId17" Type="http://schemas.openxmlformats.org/officeDocument/2006/relationships/image" Target="../media/image101.png"/><Relationship Id="rId25" Type="http://schemas.openxmlformats.org/officeDocument/2006/relationships/image" Target="../media/image105.png"/><Relationship Id="rId2" Type="http://schemas.openxmlformats.org/officeDocument/2006/relationships/notesSlide" Target="../notesSlides/notesSlide23.xml"/><Relationship Id="rId16" Type="http://schemas.openxmlformats.org/officeDocument/2006/relationships/image" Target="file:///C:\Users\hogg0009.NBS\DataNow\Home\My%20SAS%20Files\Add-In%20for%20Microsoft%20Office\_SOA_SendTo_100096405.473612969\img5.png" TargetMode="External"/><Relationship Id="rId20" Type="http://schemas.openxmlformats.org/officeDocument/2006/relationships/image" Target="file:///C:\Users\hogg0009.NBS\DataNow\Home\My%20SAS%20Files\Add-In%20for%20Microsoft%20Office\_SOA_SendTo_100096405.473612969\img3.png" TargetMode="External"/><Relationship Id="rId1" Type="http://schemas.openxmlformats.org/officeDocument/2006/relationships/slideLayout" Target="../slideLayouts/slideLayout27.xml"/><Relationship Id="rId6" Type="http://schemas.openxmlformats.org/officeDocument/2006/relationships/image" Target="file:///C:\Users\hogg0009.NBS\DataNow\Home\My%20SAS%20Files\Add-In%20for%20Microsoft%20Office\_SOA_SendTo_100096405.473612969\img10.png" TargetMode="External"/><Relationship Id="rId11" Type="http://schemas.openxmlformats.org/officeDocument/2006/relationships/image" Target="../media/image98.png"/><Relationship Id="rId24" Type="http://schemas.openxmlformats.org/officeDocument/2006/relationships/image" Target="file:///C:\Users\hogg0009.NBS\DataNow\Home\My%20SAS%20Files\Add-In%20for%20Microsoft%20Office\_SOA_SendTo_100096405.473612969\img1.png" TargetMode="External"/><Relationship Id="rId5" Type="http://schemas.openxmlformats.org/officeDocument/2006/relationships/image" Target="../media/image96.png"/><Relationship Id="rId15" Type="http://schemas.openxmlformats.org/officeDocument/2006/relationships/image" Target="../media/image100.png"/><Relationship Id="rId23" Type="http://schemas.openxmlformats.org/officeDocument/2006/relationships/image" Target="../media/image104.png"/><Relationship Id="rId10" Type="http://schemas.openxmlformats.org/officeDocument/2006/relationships/image" Target="file:///C:\Users\hogg0009.NBS\DataNow\Home\My%20SAS%20Files\Add-In%20for%20Microsoft%20Office\_SOA_SendTo_100096405.473612969\img8.png" TargetMode="External"/><Relationship Id="rId19" Type="http://schemas.openxmlformats.org/officeDocument/2006/relationships/image" Target="../media/image102.png"/><Relationship Id="rId4" Type="http://schemas.openxmlformats.org/officeDocument/2006/relationships/image" Target="file:///C:\Users\hogg0009.NBS\DataNow\Home\My%20SAS%20Files\Add-In%20for%20Microsoft%20Office\_SOA_SendTo_100096405.473612969\img11.png" TargetMode="External"/><Relationship Id="rId9" Type="http://schemas.openxmlformats.org/officeDocument/2006/relationships/image" Target="../media/image97.png"/><Relationship Id="rId14" Type="http://schemas.openxmlformats.org/officeDocument/2006/relationships/image" Target="file:///C:\Users\hogg0009.NBS\DataNow\Home\My%20SAS%20Files\Add-In%20for%20Microsoft%20Office\_SOA_SendTo_100096405.473612969\img6.png" TargetMode="External"/><Relationship Id="rId22" Type="http://schemas.openxmlformats.org/officeDocument/2006/relationships/image" Target="file:///C:\Users\hogg0009.NBS\DataNow\Home\My%20SAS%20Files\Add-In%20for%20Microsoft%20Office\_SOA_SendTo_100096405.473612969\img2.png" TargetMode="Externa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5.xml"/><Relationship Id="rId1" Type="http://schemas.openxmlformats.org/officeDocument/2006/relationships/slideLayout" Target="../slideLayouts/slideLayout15.xml"/><Relationship Id="rId4" Type="http://schemas.openxmlformats.org/officeDocument/2006/relationships/image" Target="../media/image107.png"/></Relationships>
</file>

<file path=ppt/slides/_rels/slide3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26.xml"/><Relationship Id="rId1" Type="http://schemas.openxmlformats.org/officeDocument/2006/relationships/slideLayout" Target="../slideLayouts/slideLayout15.xml"/><Relationship Id="rId4" Type="http://schemas.openxmlformats.org/officeDocument/2006/relationships/image" Target="../media/image107.png"/></Relationships>
</file>

<file path=ppt/slides/_rels/slide38.xml.rels><?xml version="1.0" encoding="UTF-8" standalone="yes"?>
<Relationships xmlns="http://schemas.openxmlformats.org/package/2006/relationships"><Relationship Id="rId8" Type="http://schemas.openxmlformats.org/officeDocument/2006/relationships/image" Target="../media/image114.svg"/><Relationship Id="rId3" Type="http://schemas.openxmlformats.org/officeDocument/2006/relationships/image" Target="../media/image109.png"/><Relationship Id="rId7" Type="http://schemas.openxmlformats.org/officeDocument/2006/relationships/image" Target="../media/image113.png"/><Relationship Id="rId2" Type="http://schemas.openxmlformats.org/officeDocument/2006/relationships/notesSlide" Target="../notesSlides/notesSlide27.xml"/><Relationship Id="rId1" Type="http://schemas.openxmlformats.org/officeDocument/2006/relationships/slideLayout" Target="../slideLayouts/slideLayout15.xml"/><Relationship Id="rId6" Type="http://schemas.openxmlformats.org/officeDocument/2006/relationships/image" Target="../media/image112.svg"/><Relationship Id="rId5" Type="http://schemas.openxmlformats.org/officeDocument/2006/relationships/image" Target="../media/image111.png"/><Relationship Id="rId4" Type="http://schemas.openxmlformats.org/officeDocument/2006/relationships/image" Target="../media/image110.svg"/></Relationships>
</file>

<file path=ppt/slides/_rels/slide39.xml.rels><?xml version="1.0" encoding="UTF-8" standalone="yes"?>
<Relationships xmlns="http://schemas.openxmlformats.org/package/2006/relationships"><Relationship Id="rId8" Type="http://schemas.openxmlformats.org/officeDocument/2006/relationships/image" Target="../media/image116.svg"/><Relationship Id="rId3" Type="http://schemas.openxmlformats.org/officeDocument/2006/relationships/image" Target="../media/image111.png"/><Relationship Id="rId7" Type="http://schemas.openxmlformats.org/officeDocument/2006/relationships/image" Target="../media/image115.png"/><Relationship Id="rId2" Type="http://schemas.openxmlformats.org/officeDocument/2006/relationships/notesSlide" Target="../notesSlides/notesSlide28.xml"/><Relationship Id="rId1" Type="http://schemas.openxmlformats.org/officeDocument/2006/relationships/slideLayout" Target="../slideLayouts/slideLayout15.xml"/><Relationship Id="rId6" Type="http://schemas.openxmlformats.org/officeDocument/2006/relationships/image" Target="../media/image114.svg"/><Relationship Id="rId5" Type="http://schemas.openxmlformats.org/officeDocument/2006/relationships/image" Target="../media/image113.png"/><Relationship Id="rId10" Type="http://schemas.openxmlformats.org/officeDocument/2006/relationships/image" Target="../media/image118.svg"/><Relationship Id="rId4" Type="http://schemas.openxmlformats.org/officeDocument/2006/relationships/image" Target="../media/image112.svg"/><Relationship Id="rId9" Type="http://schemas.openxmlformats.org/officeDocument/2006/relationships/image" Target="../media/image117.png"/></Relationships>
</file>

<file path=ppt/slides/_rels/slide4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9.xml"/><Relationship Id="rId1" Type="http://schemas.openxmlformats.org/officeDocument/2006/relationships/slideLayout" Target="../slideLayouts/slideLayout15.xml"/><Relationship Id="rId6" Type="http://schemas.openxmlformats.org/officeDocument/2006/relationships/image" Target="../media/image114.svg"/><Relationship Id="rId5" Type="http://schemas.openxmlformats.org/officeDocument/2006/relationships/image" Target="../media/image113.png"/><Relationship Id="rId4" Type="http://schemas.openxmlformats.org/officeDocument/2006/relationships/image" Target="../media/image112.sv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33.xml"/><Relationship Id="rId1" Type="http://schemas.openxmlformats.org/officeDocument/2006/relationships/slideLayout" Target="../slideLayouts/slideLayout20.xml"/><Relationship Id="rId5" Type="http://schemas.openxmlformats.org/officeDocument/2006/relationships/image" Target="../media/image121.png"/><Relationship Id="rId4" Type="http://schemas.openxmlformats.org/officeDocument/2006/relationships/image" Target="../media/image120.png"/></Relationships>
</file>

<file path=ppt/slides/_rels/slide45.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image" Target="../media/image120.png"/><Relationship Id="rId7" Type="http://schemas.openxmlformats.org/officeDocument/2006/relationships/image" Target="../media/image124.png"/><Relationship Id="rId12" Type="http://schemas.openxmlformats.org/officeDocument/2006/relationships/image" Target="../media/image128.png"/><Relationship Id="rId2" Type="http://schemas.openxmlformats.org/officeDocument/2006/relationships/notesSlide" Target="../notesSlides/notesSlide34.xml"/><Relationship Id="rId1" Type="http://schemas.openxmlformats.org/officeDocument/2006/relationships/slideLayout" Target="../slideLayouts/slideLayout15.xml"/><Relationship Id="rId6" Type="http://schemas.openxmlformats.org/officeDocument/2006/relationships/image" Target="../media/image121.png"/><Relationship Id="rId11" Type="http://schemas.openxmlformats.org/officeDocument/2006/relationships/image" Target="../media/image119.png"/><Relationship Id="rId5" Type="http://schemas.openxmlformats.org/officeDocument/2006/relationships/image" Target="../media/image123.png"/><Relationship Id="rId10" Type="http://schemas.openxmlformats.org/officeDocument/2006/relationships/image" Target="../media/image127.png"/><Relationship Id="rId4" Type="http://schemas.openxmlformats.org/officeDocument/2006/relationships/image" Target="../media/image122.png"/><Relationship Id="rId9" Type="http://schemas.openxmlformats.org/officeDocument/2006/relationships/image" Target="../media/image126.png"/></Relationships>
</file>

<file path=ppt/slides/_rels/slide4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15.xml"/><Relationship Id="rId4" Type="http://schemas.openxmlformats.org/officeDocument/2006/relationships/image" Target="../media/image131.png"/></Relationships>
</file>

<file path=ppt/slides/_rels/slide4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135.png"/><Relationship Id="rId7" Type="http://schemas.openxmlformats.org/officeDocument/2006/relationships/diagramQuickStyle" Target="../diagrams/quickStyle4.xml"/><Relationship Id="rId2" Type="http://schemas.openxmlformats.org/officeDocument/2006/relationships/image" Target="../media/image134.png"/><Relationship Id="rId1" Type="http://schemas.openxmlformats.org/officeDocument/2006/relationships/slideLayout" Target="../slideLayouts/slideLayout15.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136.jpeg"/><Relationship Id="rId9" Type="http://schemas.microsoft.com/office/2007/relationships/diagramDrawing" Target="../diagrams/drawing4.xml"/></Relationships>
</file>

<file path=ppt/slides/_rels/slide51.xml.rels><?xml version="1.0" encoding="UTF-8" standalone="yes"?>
<Relationships xmlns="http://schemas.openxmlformats.org/package/2006/relationships"><Relationship Id="rId8" Type="http://schemas.openxmlformats.org/officeDocument/2006/relationships/image" Target="../media/image142.svg"/><Relationship Id="rId13" Type="http://schemas.openxmlformats.org/officeDocument/2006/relationships/image" Target="../media/image145.png"/><Relationship Id="rId18" Type="http://schemas.openxmlformats.org/officeDocument/2006/relationships/image" Target="../media/image150.svg"/><Relationship Id="rId3" Type="http://schemas.openxmlformats.org/officeDocument/2006/relationships/image" Target="../media/image137.png"/><Relationship Id="rId7" Type="http://schemas.openxmlformats.org/officeDocument/2006/relationships/image" Target="../media/image141.png"/><Relationship Id="rId12" Type="http://schemas.openxmlformats.org/officeDocument/2006/relationships/image" Target="../media/image79.svg"/><Relationship Id="rId17" Type="http://schemas.openxmlformats.org/officeDocument/2006/relationships/image" Target="../media/image149.png"/><Relationship Id="rId2" Type="http://schemas.openxmlformats.org/officeDocument/2006/relationships/notesSlide" Target="../notesSlides/notesSlide36.xml"/><Relationship Id="rId16" Type="http://schemas.openxmlformats.org/officeDocument/2006/relationships/image" Target="../media/image148.svg"/><Relationship Id="rId20" Type="http://schemas.openxmlformats.org/officeDocument/2006/relationships/image" Target="../media/image152.svg"/><Relationship Id="rId1" Type="http://schemas.openxmlformats.org/officeDocument/2006/relationships/slideLayout" Target="../slideLayouts/slideLayout61.xml"/><Relationship Id="rId6" Type="http://schemas.openxmlformats.org/officeDocument/2006/relationships/image" Target="../media/image140.svg"/><Relationship Id="rId11" Type="http://schemas.openxmlformats.org/officeDocument/2006/relationships/image" Target="../media/image78.png"/><Relationship Id="rId5" Type="http://schemas.openxmlformats.org/officeDocument/2006/relationships/image" Target="../media/image139.png"/><Relationship Id="rId15" Type="http://schemas.openxmlformats.org/officeDocument/2006/relationships/image" Target="../media/image147.png"/><Relationship Id="rId10" Type="http://schemas.openxmlformats.org/officeDocument/2006/relationships/image" Target="../media/image144.svg"/><Relationship Id="rId19" Type="http://schemas.openxmlformats.org/officeDocument/2006/relationships/image" Target="../media/image151.png"/><Relationship Id="rId4" Type="http://schemas.openxmlformats.org/officeDocument/2006/relationships/image" Target="../media/image138.svg"/><Relationship Id="rId9" Type="http://schemas.openxmlformats.org/officeDocument/2006/relationships/image" Target="../media/image143.png"/><Relationship Id="rId14" Type="http://schemas.openxmlformats.org/officeDocument/2006/relationships/image" Target="../media/image146.svg"/></Relationships>
</file>

<file path=ppt/slides/_rels/slide52.xml.rels><?xml version="1.0" encoding="UTF-8" standalone="yes"?>
<Relationships xmlns="http://schemas.openxmlformats.org/package/2006/relationships"><Relationship Id="rId8" Type="http://schemas.openxmlformats.org/officeDocument/2006/relationships/image" Target="../media/image158.svg"/><Relationship Id="rId13" Type="http://schemas.openxmlformats.org/officeDocument/2006/relationships/image" Target="../media/image162.png"/><Relationship Id="rId3" Type="http://schemas.openxmlformats.org/officeDocument/2006/relationships/image" Target="../media/image153.png"/><Relationship Id="rId7" Type="http://schemas.openxmlformats.org/officeDocument/2006/relationships/image" Target="../media/image157.png"/><Relationship Id="rId12" Type="http://schemas.openxmlformats.org/officeDocument/2006/relationships/image" Target="../media/image161.svg"/><Relationship Id="rId2" Type="http://schemas.openxmlformats.org/officeDocument/2006/relationships/notesSlide" Target="../notesSlides/notesSlide37.xml"/><Relationship Id="rId16" Type="http://schemas.openxmlformats.org/officeDocument/2006/relationships/image" Target="../media/image165.svg"/><Relationship Id="rId1" Type="http://schemas.openxmlformats.org/officeDocument/2006/relationships/slideLayout" Target="../slideLayouts/slideLayout15.xml"/><Relationship Id="rId6" Type="http://schemas.openxmlformats.org/officeDocument/2006/relationships/image" Target="../media/image156.svg"/><Relationship Id="rId11" Type="http://schemas.openxmlformats.org/officeDocument/2006/relationships/image" Target="../media/image160.png"/><Relationship Id="rId5" Type="http://schemas.openxmlformats.org/officeDocument/2006/relationships/image" Target="../media/image155.png"/><Relationship Id="rId15" Type="http://schemas.openxmlformats.org/officeDocument/2006/relationships/image" Target="../media/image164.png"/><Relationship Id="rId10" Type="http://schemas.microsoft.com/office/2007/relationships/hdphoto" Target="../media/hdphoto4.wdp"/><Relationship Id="rId4" Type="http://schemas.openxmlformats.org/officeDocument/2006/relationships/image" Target="../media/image154.svg"/><Relationship Id="rId9" Type="http://schemas.openxmlformats.org/officeDocument/2006/relationships/image" Target="../media/image159.png"/><Relationship Id="rId14" Type="http://schemas.openxmlformats.org/officeDocument/2006/relationships/image" Target="../media/image163.svg"/></Relationships>
</file>

<file path=ppt/slides/_rels/slide53.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19.xml"/><Relationship Id="rId4" Type="http://schemas.openxmlformats.org/officeDocument/2006/relationships/image" Target="../media/image168.svg"/></Relationships>
</file>

<file path=ppt/slides/_rels/slide54.xml.rels><?xml version="1.0" encoding="UTF-8" standalone="yes"?>
<Relationships xmlns="http://schemas.openxmlformats.org/package/2006/relationships"><Relationship Id="rId8" Type="http://schemas.openxmlformats.org/officeDocument/2006/relationships/image" Target="../media/image89.svg"/><Relationship Id="rId13" Type="http://schemas.openxmlformats.org/officeDocument/2006/relationships/image" Target="../media/image171.png"/><Relationship Id="rId3" Type="http://schemas.openxmlformats.org/officeDocument/2006/relationships/image" Target="../media/image84.png"/><Relationship Id="rId7" Type="http://schemas.openxmlformats.org/officeDocument/2006/relationships/image" Target="../media/image88.png"/><Relationship Id="rId12" Type="http://schemas.openxmlformats.org/officeDocument/2006/relationships/image" Target="../media/image146.svg"/><Relationship Id="rId2" Type="http://schemas.openxmlformats.org/officeDocument/2006/relationships/notesSlide" Target="../notesSlides/notesSlide38.xml"/><Relationship Id="rId16" Type="http://schemas.openxmlformats.org/officeDocument/2006/relationships/image" Target="../media/image174.svg"/><Relationship Id="rId1" Type="http://schemas.openxmlformats.org/officeDocument/2006/relationships/slideLayout" Target="../slideLayouts/slideLayout15.xml"/><Relationship Id="rId6" Type="http://schemas.openxmlformats.org/officeDocument/2006/relationships/image" Target="../media/image170.svg"/><Relationship Id="rId11" Type="http://schemas.openxmlformats.org/officeDocument/2006/relationships/image" Target="../media/image145.png"/><Relationship Id="rId5" Type="http://schemas.openxmlformats.org/officeDocument/2006/relationships/image" Target="../media/image169.png"/><Relationship Id="rId15" Type="http://schemas.openxmlformats.org/officeDocument/2006/relationships/image" Target="../media/image173.png"/><Relationship Id="rId10" Type="http://schemas.openxmlformats.org/officeDocument/2006/relationships/image" Target="../media/image79.svg"/><Relationship Id="rId4" Type="http://schemas.openxmlformats.org/officeDocument/2006/relationships/image" Target="../media/image85.svg"/><Relationship Id="rId9" Type="http://schemas.openxmlformats.org/officeDocument/2006/relationships/image" Target="../media/image78.png"/><Relationship Id="rId14" Type="http://schemas.openxmlformats.org/officeDocument/2006/relationships/image" Target="../media/image172.sv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58.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7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60.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slideLayout" Target="../slideLayouts/slideLayout70.xml"/></Relationships>
</file>

<file path=ppt/slides/_rels/slide61.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70.xml"/></Relationships>
</file>

<file path=ppt/slides/_rels/slide62.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70.xml"/></Relationships>
</file>

<file path=ppt/slides/_rels/slide63.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70.xml"/></Relationships>
</file>

<file path=ppt/slides/_rels/slide64.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7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66.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7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68.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9.png"/><Relationship Id="rId1" Type="http://schemas.openxmlformats.org/officeDocument/2006/relationships/slideLayout" Target="../slideLayouts/slideLayout70.xml"/></Relationships>
</file>

<file path=ppt/slides/_rels/slide69.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70.xml"/></Relationships>
</file>

<file path=ppt/slides/_rels/slide70.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png"/><Relationship Id="rId1" Type="http://schemas.openxmlformats.org/officeDocument/2006/relationships/slideLayout" Target="../slideLayouts/slideLayout70.xml"/></Relationships>
</file>

<file path=ppt/slides/_rels/slide71.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70.xml"/></Relationships>
</file>

<file path=ppt/slides/_rels/slide72.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70.xml"/></Relationships>
</file>

<file path=ppt/slides/_rels/slide73.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9.png"/><Relationship Id="rId1" Type="http://schemas.openxmlformats.org/officeDocument/2006/relationships/slideLayout" Target="../slideLayouts/slideLayout70.xml"/></Relationships>
</file>

<file path=ppt/slides/_rels/slide74.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slideLayout" Target="../slideLayouts/slideLayout7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76.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png"/><Relationship Id="rId1" Type="http://schemas.openxmlformats.org/officeDocument/2006/relationships/slideLayout" Target="../slideLayouts/slideLayout70.xml"/></Relationships>
</file>

<file path=ppt/slides/_rels/slide77.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5.png"/><Relationship Id="rId1" Type="http://schemas.openxmlformats.org/officeDocument/2006/relationships/slideLayout" Target="../slideLayouts/slideLayout70.xml"/></Relationships>
</file>

<file path=ppt/slides/_rels/slide78.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7.png"/><Relationship Id="rId1" Type="http://schemas.openxmlformats.org/officeDocument/2006/relationships/slideLayout" Target="../slideLayouts/slideLayout7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80.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9.png"/><Relationship Id="rId1" Type="http://schemas.openxmlformats.org/officeDocument/2006/relationships/slideLayout" Target="../slideLayouts/slideLayout7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82.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1.png"/><Relationship Id="rId1" Type="http://schemas.openxmlformats.org/officeDocument/2006/relationships/slideLayout" Target="../slideLayouts/slideLayout70.xml"/></Relationships>
</file>

<file path=ppt/slides/_rels/slide83.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70.xml"/></Relationships>
</file>

<file path=ppt/slides/_rels/slide84.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70.xml"/></Relationships>
</file>

<file path=ppt/slides/_rels/slide85.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217.png"/><Relationship Id="rId1" Type="http://schemas.openxmlformats.org/officeDocument/2006/relationships/slideLayout" Target="../slideLayouts/slideLayout70.xml"/></Relationships>
</file>

<file path=ppt/slides/_rels/slide86.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7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88.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image" Target="../media/image221.png"/><Relationship Id="rId1" Type="http://schemas.openxmlformats.org/officeDocument/2006/relationships/slideLayout" Target="../slideLayouts/slideLayout70.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0.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image" Target="../media/image223.png"/><Relationship Id="rId1" Type="http://schemas.openxmlformats.org/officeDocument/2006/relationships/slideLayout" Target="../slideLayouts/slideLayout7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2.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slideLayout" Target="../slideLayouts/slideLayout70.xml"/></Relationships>
</file>

<file path=ppt/slides/_rels/slide93.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7.png"/><Relationship Id="rId1" Type="http://schemas.openxmlformats.org/officeDocument/2006/relationships/slideLayout" Target="../slideLayouts/slideLayout70.xml"/></Relationships>
</file>

<file path=ppt/slides/_rels/slide94.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9.png"/><Relationship Id="rId1" Type="http://schemas.openxmlformats.org/officeDocument/2006/relationships/slideLayout" Target="../slideLayouts/slideLayout70.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6.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image" Target="../media/image231.png"/><Relationship Id="rId1" Type="http://schemas.openxmlformats.org/officeDocument/2006/relationships/slideLayout" Target="../slideLayouts/slideLayout70.xml"/></Relationships>
</file>

<file path=ppt/slides/_rels/slide97.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image" Target="../media/image233.png"/><Relationship Id="rId1" Type="http://schemas.openxmlformats.org/officeDocument/2006/relationships/slideLayout" Target="../slideLayouts/slideLayout70.xml"/></Relationships>
</file>

<file path=ppt/slides/_rels/slide98.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image" Target="../media/image235.png"/><Relationship Id="rId1" Type="http://schemas.openxmlformats.org/officeDocument/2006/relationships/slideLayout" Target="../slideLayouts/slideLayout70.xml"/></Relationships>
</file>

<file path=ppt/slides/_rels/slide99.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70.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01.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9.png"/><Relationship Id="rId1" Type="http://schemas.openxmlformats.org/officeDocument/2006/relationships/slideLayout" Target="../slideLayouts/slideLayout70.xml"/></Relationships>
</file>

<file path=ppt/slides/_rels/slide102.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image" Target="../media/image241.png"/><Relationship Id="rId1" Type="http://schemas.openxmlformats.org/officeDocument/2006/relationships/slideLayout" Target="../slideLayouts/slideLayout70.xml"/></Relationships>
</file>

<file path=ppt/slides/_rels/slide103.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image" Target="../media/image243.png"/><Relationship Id="rId1" Type="http://schemas.openxmlformats.org/officeDocument/2006/relationships/slideLayout" Target="../slideLayouts/slideLayout70.xml"/></Relationships>
</file>

<file path=ppt/slides/_rels/slide104.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image" Target="../media/image245.png"/><Relationship Id="rId1" Type="http://schemas.openxmlformats.org/officeDocument/2006/relationships/slideLayout" Target="../slideLayouts/slideLayout70.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06.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image" Target="../media/image247.png"/><Relationship Id="rId1" Type="http://schemas.openxmlformats.org/officeDocument/2006/relationships/slideLayout" Target="../slideLayouts/slideLayout70.xml"/></Relationships>
</file>

<file path=ppt/slides/_rels/slide107.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image" Target="../media/image249.png"/><Relationship Id="rId1" Type="http://schemas.openxmlformats.org/officeDocument/2006/relationships/slideLayout" Target="../slideLayouts/slideLayout70.xml"/></Relationships>
</file>

<file path=ppt/slides/_rels/slide108.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1.png"/><Relationship Id="rId1" Type="http://schemas.openxmlformats.org/officeDocument/2006/relationships/slideLayout" Target="../slideLayouts/slideLayout70.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10.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image" Target="../media/image253.png"/><Relationship Id="rId1" Type="http://schemas.openxmlformats.org/officeDocument/2006/relationships/slideLayout" Target="../slideLayouts/slideLayout7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12.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image" Target="../media/image255.png"/><Relationship Id="rId1" Type="http://schemas.openxmlformats.org/officeDocument/2006/relationships/slideLayout" Target="../slideLayouts/slideLayout70.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14.xml.rels><?xml version="1.0" encoding="UTF-8" standalone="yes"?>
<Relationships xmlns="http://schemas.openxmlformats.org/package/2006/relationships"><Relationship Id="rId3" Type="http://schemas.openxmlformats.org/officeDocument/2006/relationships/image" Target="../media/image258.png"/><Relationship Id="rId2" Type="http://schemas.openxmlformats.org/officeDocument/2006/relationships/image" Target="../media/image257.png"/><Relationship Id="rId1" Type="http://schemas.openxmlformats.org/officeDocument/2006/relationships/slideLayout" Target="../slideLayouts/slideLayout70.xml"/></Relationships>
</file>

<file path=ppt/slides/_rels/slide115.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59.png"/><Relationship Id="rId1" Type="http://schemas.openxmlformats.org/officeDocument/2006/relationships/slideLayout" Target="../slideLayouts/slideLayout70.xml"/></Relationships>
</file>

<file path=ppt/slides/_rels/slide116.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image" Target="../media/image261.png"/><Relationship Id="rId1" Type="http://schemas.openxmlformats.org/officeDocument/2006/relationships/slideLayout" Target="../slideLayouts/slideLayout70.xml"/></Relationships>
</file>

<file path=ppt/slides/_rels/slide117.xml.rels><?xml version="1.0" encoding="UTF-8" standalone="yes"?>
<Relationships xmlns="http://schemas.openxmlformats.org/package/2006/relationships"><Relationship Id="rId3" Type="http://schemas.openxmlformats.org/officeDocument/2006/relationships/image" Target="../media/image264.png"/><Relationship Id="rId2" Type="http://schemas.openxmlformats.org/officeDocument/2006/relationships/image" Target="../media/image263.png"/><Relationship Id="rId1" Type="http://schemas.openxmlformats.org/officeDocument/2006/relationships/slideLayout" Target="../slideLayouts/slideLayout70.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19.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image" Target="../media/image265.png"/><Relationship Id="rId1" Type="http://schemas.openxmlformats.org/officeDocument/2006/relationships/slideLayout" Target="../slideLayouts/slideLayout70.xml"/></Relationships>
</file>

<file path=ppt/slides/_rels/slide120.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image" Target="../media/image267.png"/><Relationship Id="rId1" Type="http://schemas.openxmlformats.org/officeDocument/2006/relationships/slideLayout" Target="../slideLayouts/slideLayout70.xml"/></Relationships>
</file>

<file path=ppt/slides/_rels/slide121.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269.png"/><Relationship Id="rId1" Type="http://schemas.openxmlformats.org/officeDocument/2006/relationships/slideLayout" Target="../slideLayouts/slideLayout70.xml"/></Relationships>
</file>

<file path=ppt/slides/_rels/slide122.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image" Target="../media/image271.png"/><Relationship Id="rId1" Type="http://schemas.openxmlformats.org/officeDocument/2006/relationships/slideLayout" Target="../slideLayouts/slideLayout70.xml"/></Relationships>
</file>

<file path=ppt/slides/_rels/slide123.xml.rels><?xml version="1.0" encoding="UTF-8" standalone="yes"?>
<Relationships xmlns="http://schemas.openxmlformats.org/package/2006/relationships"><Relationship Id="rId3" Type="http://schemas.openxmlformats.org/officeDocument/2006/relationships/image" Target="../media/image274.png"/><Relationship Id="rId2" Type="http://schemas.openxmlformats.org/officeDocument/2006/relationships/image" Target="../media/image273.png"/><Relationship Id="rId1" Type="http://schemas.openxmlformats.org/officeDocument/2006/relationships/slideLayout" Target="../slideLayouts/slideLayout70.xml"/></Relationships>
</file>

<file path=ppt/slides/_rels/slide124.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image" Target="../media/image275.png"/><Relationship Id="rId1" Type="http://schemas.openxmlformats.org/officeDocument/2006/relationships/slideLayout" Target="../slideLayouts/slideLayout70.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26.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image" Target="../media/image277.png"/><Relationship Id="rId1" Type="http://schemas.openxmlformats.org/officeDocument/2006/relationships/slideLayout" Target="../slideLayouts/slideLayout70.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28.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image" Target="../media/image279.png"/><Relationship Id="rId1" Type="http://schemas.openxmlformats.org/officeDocument/2006/relationships/slideLayout" Target="../slideLayouts/slideLayout70.xml"/></Relationships>
</file>

<file path=ppt/slides/_rels/slide129.xml.rels><?xml version="1.0" encoding="UTF-8" standalone="yes"?>
<Relationships xmlns="http://schemas.openxmlformats.org/package/2006/relationships"><Relationship Id="rId3" Type="http://schemas.openxmlformats.org/officeDocument/2006/relationships/image" Target="../media/image282.png"/><Relationship Id="rId2" Type="http://schemas.openxmlformats.org/officeDocument/2006/relationships/image" Target="../media/image281.png"/><Relationship Id="rId1" Type="http://schemas.openxmlformats.org/officeDocument/2006/relationships/slideLayout" Target="../slideLayouts/slideLayout70.xml"/></Relationships>
</file>

<file path=ppt/slides/_rels/slide130.xml.rels><?xml version="1.0" encoding="UTF-8" standalone="yes"?>
<Relationships xmlns="http://schemas.openxmlformats.org/package/2006/relationships"><Relationship Id="rId3" Type="http://schemas.openxmlformats.org/officeDocument/2006/relationships/image" Target="../media/image284.png"/><Relationship Id="rId2" Type="http://schemas.openxmlformats.org/officeDocument/2006/relationships/image" Target="../media/image283.png"/><Relationship Id="rId1" Type="http://schemas.openxmlformats.org/officeDocument/2006/relationships/slideLayout" Target="../slideLayouts/slideLayout70.xml"/></Relationships>
</file>

<file path=ppt/slides/_rels/slide131.xml.rels><?xml version="1.0" encoding="UTF-8" standalone="yes"?>
<Relationships xmlns="http://schemas.openxmlformats.org/package/2006/relationships"><Relationship Id="rId3" Type="http://schemas.openxmlformats.org/officeDocument/2006/relationships/image" Target="../media/image286.png"/><Relationship Id="rId2" Type="http://schemas.openxmlformats.org/officeDocument/2006/relationships/image" Target="../media/image285.png"/><Relationship Id="rId1" Type="http://schemas.openxmlformats.org/officeDocument/2006/relationships/slideLayout" Target="../slideLayouts/slideLayout70.xml"/></Relationships>
</file>

<file path=ppt/slides/_rels/slide132.xml.rels><?xml version="1.0" encoding="UTF-8" standalone="yes"?>
<Relationships xmlns="http://schemas.openxmlformats.org/package/2006/relationships"><Relationship Id="rId3" Type="http://schemas.openxmlformats.org/officeDocument/2006/relationships/image" Target="../media/image288.png"/><Relationship Id="rId2" Type="http://schemas.openxmlformats.org/officeDocument/2006/relationships/image" Target="../media/image287.png"/><Relationship Id="rId1" Type="http://schemas.openxmlformats.org/officeDocument/2006/relationships/slideLayout" Target="../slideLayouts/slideLayout70.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34.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image" Target="../media/image289.png"/><Relationship Id="rId1" Type="http://schemas.openxmlformats.org/officeDocument/2006/relationships/slideLayout" Target="../slideLayouts/slideLayout70.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36.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image" Target="../media/image291.png"/><Relationship Id="rId1" Type="http://schemas.openxmlformats.org/officeDocument/2006/relationships/slideLayout" Target="../slideLayouts/slideLayout70.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38.xml.rels><?xml version="1.0" encoding="UTF-8" standalone="yes"?>
<Relationships xmlns="http://schemas.openxmlformats.org/package/2006/relationships"><Relationship Id="rId3" Type="http://schemas.openxmlformats.org/officeDocument/2006/relationships/image" Target="../media/image294.png"/><Relationship Id="rId2" Type="http://schemas.openxmlformats.org/officeDocument/2006/relationships/image" Target="../media/image293.png"/><Relationship Id="rId1" Type="http://schemas.openxmlformats.org/officeDocument/2006/relationships/slideLayout" Target="../slideLayouts/slideLayout70.xml"/></Relationships>
</file>

<file path=ppt/slides/_rels/slide139.xml.rels><?xml version="1.0" encoding="UTF-8" standalone="yes"?>
<Relationships xmlns="http://schemas.openxmlformats.org/package/2006/relationships"><Relationship Id="rId3" Type="http://schemas.openxmlformats.org/officeDocument/2006/relationships/image" Target="../media/image296.png"/><Relationship Id="rId2" Type="http://schemas.openxmlformats.org/officeDocument/2006/relationships/image" Target="../media/image295.png"/><Relationship Id="rId1" Type="http://schemas.openxmlformats.org/officeDocument/2006/relationships/slideLayout" Target="../slideLayouts/slideLayout70.xml"/></Relationships>
</file>

<file path=ppt/slides/_rels/slide140.xml.rels><?xml version="1.0" encoding="UTF-8" standalone="yes"?>
<Relationships xmlns="http://schemas.openxmlformats.org/package/2006/relationships"><Relationship Id="rId3" Type="http://schemas.openxmlformats.org/officeDocument/2006/relationships/image" Target="../media/image298.png"/><Relationship Id="rId2" Type="http://schemas.openxmlformats.org/officeDocument/2006/relationships/image" Target="../media/image297.png"/><Relationship Id="rId1" Type="http://schemas.openxmlformats.org/officeDocument/2006/relationships/slideLayout" Target="../slideLayouts/slideLayout70.xml"/></Relationships>
</file>

<file path=ppt/slides/_rels/slide141.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image" Target="../media/image299.png"/><Relationship Id="rId1" Type="http://schemas.openxmlformats.org/officeDocument/2006/relationships/slideLayout" Target="../slideLayouts/slideLayout70.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43.xml.rels><?xml version="1.0" encoding="UTF-8" standalone="yes"?>
<Relationships xmlns="http://schemas.openxmlformats.org/package/2006/relationships"><Relationship Id="rId3" Type="http://schemas.openxmlformats.org/officeDocument/2006/relationships/image" Target="../media/image302.png"/><Relationship Id="rId2" Type="http://schemas.openxmlformats.org/officeDocument/2006/relationships/image" Target="../media/image301.png"/><Relationship Id="rId1" Type="http://schemas.openxmlformats.org/officeDocument/2006/relationships/slideLayout" Target="../slideLayouts/slideLayout70.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45.xml.rels><?xml version="1.0" encoding="UTF-8" standalone="yes"?>
<Relationships xmlns="http://schemas.openxmlformats.org/package/2006/relationships"><Relationship Id="rId3" Type="http://schemas.openxmlformats.org/officeDocument/2006/relationships/image" Target="../media/image304.png"/><Relationship Id="rId2" Type="http://schemas.openxmlformats.org/officeDocument/2006/relationships/image" Target="../media/image303.png"/><Relationship Id="rId1" Type="http://schemas.openxmlformats.org/officeDocument/2006/relationships/slideLayout" Target="../slideLayouts/slideLayout70.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47.xml.rels><?xml version="1.0" encoding="UTF-8" standalone="yes"?>
<Relationships xmlns="http://schemas.openxmlformats.org/package/2006/relationships"><Relationship Id="rId3" Type="http://schemas.openxmlformats.org/officeDocument/2006/relationships/image" Target="../media/image306.png"/><Relationship Id="rId2" Type="http://schemas.openxmlformats.org/officeDocument/2006/relationships/image" Target="../media/image305.png"/><Relationship Id="rId1" Type="http://schemas.openxmlformats.org/officeDocument/2006/relationships/slideLayout" Target="../slideLayouts/slideLayout7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0.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50.xml.rels><?xml version="1.0" encoding="UTF-8" standalone="yes"?>
<Relationships xmlns="http://schemas.openxmlformats.org/package/2006/relationships"><Relationship Id="rId3" Type="http://schemas.openxmlformats.org/officeDocument/2006/relationships/image" Target="../media/image308.emf"/><Relationship Id="rId2" Type="http://schemas.openxmlformats.org/officeDocument/2006/relationships/image" Target="../media/image307.emf"/><Relationship Id="rId1" Type="http://schemas.openxmlformats.org/officeDocument/2006/relationships/slideLayout" Target="../slideLayouts/slideLayout70.xml"/></Relationships>
</file>

<file path=ppt/slides/_rels/slide151.xml.rels><?xml version="1.0" encoding="UTF-8" standalone="yes"?>
<Relationships xmlns="http://schemas.openxmlformats.org/package/2006/relationships"><Relationship Id="rId3" Type="http://schemas.openxmlformats.org/officeDocument/2006/relationships/image" Target="../media/image310.emf"/><Relationship Id="rId2" Type="http://schemas.openxmlformats.org/officeDocument/2006/relationships/image" Target="../media/image309.emf"/><Relationship Id="rId1" Type="http://schemas.openxmlformats.org/officeDocument/2006/relationships/slideLayout" Target="../slideLayouts/slideLayout70.xml"/></Relationships>
</file>

<file path=ppt/slides/_rels/slide152.xml.rels><?xml version="1.0" encoding="UTF-8" standalone="yes"?>
<Relationships xmlns="http://schemas.openxmlformats.org/package/2006/relationships"><Relationship Id="rId3" Type="http://schemas.openxmlformats.org/officeDocument/2006/relationships/image" Target="../media/image312.emf"/><Relationship Id="rId2" Type="http://schemas.openxmlformats.org/officeDocument/2006/relationships/image" Target="../media/image311.emf"/><Relationship Id="rId1" Type="http://schemas.openxmlformats.org/officeDocument/2006/relationships/slideLayout" Target="../slideLayouts/slideLayout70.xml"/></Relationships>
</file>

<file path=ppt/slides/_rels/slide153.xml.rels><?xml version="1.0" encoding="UTF-8" standalone="yes"?>
<Relationships xmlns="http://schemas.openxmlformats.org/package/2006/relationships"><Relationship Id="rId3" Type="http://schemas.openxmlformats.org/officeDocument/2006/relationships/image" Target="../media/image314.emf"/><Relationship Id="rId2" Type="http://schemas.openxmlformats.org/officeDocument/2006/relationships/image" Target="../media/image313.emf"/><Relationship Id="rId1" Type="http://schemas.openxmlformats.org/officeDocument/2006/relationships/slideLayout" Target="../slideLayouts/slideLayout70.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55.xml.rels><?xml version="1.0" encoding="UTF-8" standalone="yes"?>
<Relationships xmlns="http://schemas.openxmlformats.org/package/2006/relationships"><Relationship Id="rId3" Type="http://schemas.openxmlformats.org/officeDocument/2006/relationships/image" Target="../media/image316.emf"/><Relationship Id="rId2" Type="http://schemas.openxmlformats.org/officeDocument/2006/relationships/image" Target="../media/image315.emf"/><Relationship Id="rId1" Type="http://schemas.openxmlformats.org/officeDocument/2006/relationships/slideLayout" Target="../slideLayouts/slideLayout70.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57.xml.rels><?xml version="1.0" encoding="UTF-8" standalone="yes"?>
<Relationships xmlns="http://schemas.openxmlformats.org/package/2006/relationships"><Relationship Id="rId3" Type="http://schemas.openxmlformats.org/officeDocument/2006/relationships/image" Target="../media/image318.emf"/><Relationship Id="rId2" Type="http://schemas.openxmlformats.org/officeDocument/2006/relationships/image" Target="../media/image317.emf"/><Relationship Id="rId1" Type="http://schemas.openxmlformats.org/officeDocument/2006/relationships/slideLayout" Target="../slideLayouts/slideLayout70.xml"/></Relationships>
</file>

<file path=ppt/slides/_rels/slide158.xml.rels><?xml version="1.0" encoding="UTF-8" standalone="yes"?>
<Relationships xmlns="http://schemas.openxmlformats.org/package/2006/relationships"><Relationship Id="rId3" Type="http://schemas.openxmlformats.org/officeDocument/2006/relationships/image" Target="../media/image320.emf"/><Relationship Id="rId2" Type="http://schemas.openxmlformats.org/officeDocument/2006/relationships/image" Target="../media/image319.emf"/><Relationship Id="rId1" Type="http://schemas.openxmlformats.org/officeDocument/2006/relationships/slideLayout" Target="../slideLayouts/slideLayout70.xml"/></Relationships>
</file>

<file path=ppt/slides/_rels/slide159.xml.rels><?xml version="1.0" encoding="UTF-8" standalone="yes"?>
<Relationships xmlns="http://schemas.openxmlformats.org/package/2006/relationships"><Relationship Id="rId3" Type="http://schemas.openxmlformats.org/officeDocument/2006/relationships/image" Target="../media/image322.emf"/><Relationship Id="rId2" Type="http://schemas.openxmlformats.org/officeDocument/2006/relationships/image" Target="../media/image321.emf"/><Relationship Id="rId1" Type="http://schemas.openxmlformats.org/officeDocument/2006/relationships/slideLayout" Target="../slideLayouts/slideLayout70.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61.xml.rels><?xml version="1.0" encoding="UTF-8" standalone="yes"?>
<Relationships xmlns="http://schemas.openxmlformats.org/package/2006/relationships"><Relationship Id="rId3" Type="http://schemas.openxmlformats.org/officeDocument/2006/relationships/image" Target="../media/image324.emf"/><Relationship Id="rId2" Type="http://schemas.openxmlformats.org/officeDocument/2006/relationships/image" Target="../media/image323.emf"/><Relationship Id="rId1" Type="http://schemas.openxmlformats.org/officeDocument/2006/relationships/slideLayout" Target="../slideLayouts/slideLayout70.xml"/></Relationships>
</file>

<file path=ppt/slides/_rels/slide162.xml.rels><?xml version="1.0" encoding="UTF-8" standalone="yes"?>
<Relationships xmlns="http://schemas.openxmlformats.org/package/2006/relationships"><Relationship Id="rId3" Type="http://schemas.openxmlformats.org/officeDocument/2006/relationships/image" Target="../media/image326.emf"/><Relationship Id="rId2" Type="http://schemas.openxmlformats.org/officeDocument/2006/relationships/image" Target="../media/image325.emf"/><Relationship Id="rId1" Type="http://schemas.openxmlformats.org/officeDocument/2006/relationships/slideLayout" Target="../slideLayouts/slideLayout70.xml"/></Relationships>
</file>

<file path=ppt/slides/_rels/slide163.xml.rels><?xml version="1.0" encoding="UTF-8" standalone="yes"?>
<Relationships xmlns="http://schemas.openxmlformats.org/package/2006/relationships"><Relationship Id="rId3" Type="http://schemas.openxmlformats.org/officeDocument/2006/relationships/image" Target="../media/image328.emf"/><Relationship Id="rId2" Type="http://schemas.openxmlformats.org/officeDocument/2006/relationships/image" Target="../media/image327.emf"/><Relationship Id="rId1" Type="http://schemas.openxmlformats.org/officeDocument/2006/relationships/slideLayout" Target="../slideLayouts/slideLayout70.xml"/></Relationships>
</file>

<file path=ppt/slides/_rels/slide164.xml.rels><?xml version="1.0" encoding="UTF-8" standalone="yes"?>
<Relationships xmlns="http://schemas.openxmlformats.org/package/2006/relationships"><Relationship Id="rId3" Type="http://schemas.openxmlformats.org/officeDocument/2006/relationships/image" Target="../media/image330.emf"/><Relationship Id="rId2" Type="http://schemas.openxmlformats.org/officeDocument/2006/relationships/image" Target="../media/image329.emf"/><Relationship Id="rId1" Type="http://schemas.openxmlformats.org/officeDocument/2006/relationships/slideLayout" Target="../slideLayouts/slideLayout70.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66.xml.rels><?xml version="1.0" encoding="UTF-8" standalone="yes"?>
<Relationships xmlns="http://schemas.openxmlformats.org/package/2006/relationships"><Relationship Id="rId3" Type="http://schemas.openxmlformats.org/officeDocument/2006/relationships/image" Target="../media/image332.emf"/><Relationship Id="rId2" Type="http://schemas.openxmlformats.org/officeDocument/2006/relationships/image" Target="../media/image331.emf"/><Relationship Id="rId1" Type="http://schemas.openxmlformats.org/officeDocument/2006/relationships/slideLayout" Target="../slideLayouts/slideLayout70.xml"/></Relationships>
</file>

<file path=ppt/slides/_rels/slide167.xml.rels><?xml version="1.0" encoding="UTF-8" standalone="yes"?>
<Relationships xmlns="http://schemas.openxmlformats.org/package/2006/relationships"><Relationship Id="rId3" Type="http://schemas.openxmlformats.org/officeDocument/2006/relationships/image" Target="../media/image334.emf"/><Relationship Id="rId2" Type="http://schemas.openxmlformats.org/officeDocument/2006/relationships/image" Target="../media/image333.emf"/><Relationship Id="rId1" Type="http://schemas.openxmlformats.org/officeDocument/2006/relationships/slideLayout" Target="../slideLayouts/slideLayout70.xml"/></Relationships>
</file>

<file path=ppt/slides/_rels/slide168.xml.rels><?xml version="1.0" encoding="UTF-8" standalone="yes"?>
<Relationships xmlns="http://schemas.openxmlformats.org/package/2006/relationships"><Relationship Id="rId3" Type="http://schemas.openxmlformats.org/officeDocument/2006/relationships/image" Target="../media/image336.emf"/><Relationship Id="rId2" Type="http://schemas.openxmlformats.org/officeDocument/2006/relationships/image" Target="../media/image335.emf"/><Relationship Id="rId1" Type="http://schemas.openxmlformats.org/officeDocument/2006/relationships/slideLayout" Target="../slideLayouts/slideLayout70.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70.xml.rels><?xml version="1.0" encoding="UTF-8" standalone="yes"?>
<Relationships xmlns="http://schemas.openxmlformats.org/package/2006/relationships"><Relationship Id="rId3" Type="http://schemas.openxmlformats.org/officeDocument/2006/relationships/image" Target="../media/image338.emf"/><Relationship Id="rId2" Type="http://schemas.openxmlformats.org/officeDocument/2006/relationships/image" Target="../media/image337.emf"/><Relationship Id="rId1" Type="http://schemas.openxmlformats.org/officeDocument/2006/relationships/slideLayout" Target="../slideLayouts/slideLayout70.xml"/></Relationships>
</file>

<file path=ppt/slides/_rels/slide171.xml.rels><?xml version="1.0" encoding="UTF-8" standalone="yes"?>
<Relationships xmlns="http://schemas.openxmlformats.org/package/2006/relationships"><Relationship Id="rId3" Type="http://schemas.openxmlformats.org/officeDocument/2006/relationships/image" Target="../media/image340.emf"/><Relationship Id="rId2" Type="http://schemas.openxmlformats.org/officeDocument/2006/relationships/image" Target="../media/image339.emf"/><Relationship Id="rId1" Type="http://schemas.openxmlformats.org/officeDocument/2006/relationships/slideLayout" Target="../slideLayouts/slideLayout70.xml"/></Relationships>
</file>

<file path=ppt/slides/_rels/slide172.xml.rels><?xml version="1.0" encoding="UTF-8" standalone="yes"?>
<Relationships xmlns="http://schemas.openxmlformats.org/package/2006/relationships"><Relationship Id="rId3" Type="http://schemas.openxmlformats.org/officeDocument/2006/relationships/image" Target="../media/image342.emf"/><Relationship Id="rId2" Type="http://schemas.openxmlformats.org/officeDocument/2006/relationships/image" Target="../media/image341.emf"/><Relationship Id="rId1" Type="http://schemas.openxmlformats.org/officeDocument/2006/relationships/slideLayout" Target="../slideLayouts/slideLayout70.xml"/></Relationships>
</file>

<file path=ppt/slides/_rels/slide173.xml.rels><?xml version="1.0" encoding="UTF-8" standalone="yes"?>
<Relationships xmlns="http://schemas.openxmlformats.org/package/2006/relationships"><Relationship Id="rId3" Type="http://schemas.openxmlformats.org/officeDocument/2006/relationships/image" Target="../media/image344.emf"/><Relationship Id="rId2" Type="http://schemas.openxmlformats.org/officeDocument/2006/relationships/image" Target="../media/image343.emf"/><Relationship Id="rId1" Type="http://schemas.openxmlformats.org/officeDocument/2006/relationships/slideLayout" Target="../slideLayouts/slideLayout70.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75.xml.rels><?xml version="1.0" encoding="UTF-8" standalone="yes"?>
<Relationships xmlns="http://schemas.openxmlformats.org/package/2006/relationships"><Relationship Id="rId3" Type="http://schemas.openxmlformats.org/officeDocument/2006/relationships/image" Target="../media/image346.png"/><Relationship Id="rId2" Type="http://schemas.openxmlformats.org/officeDocument/2006/relationships/image" Target="../media/image345.png"/><Relationship Id="rId1" Type="http://schemas.openxmlformats.org/officeDocument/2006/relationships/slideLayout" Target="../slideLayouts/slideLayout70.xml"/></Relationships>
</file>

<file path=ppt/slides/_rels/slide176.xml.rels><?xml version="1.0" encoding="UTF-8" standalone="yes"?>
<Relationships xmlns="http://schemas.openxmlformats.org/package/2006/relationships"><Relationship Id="rId3" Type="http://schemas.openxmlformats.org/officeDocument/2006/relationships/image" Target="../media/image348.emf"/><Relationship Id="rId2" Type="http://schemas.openxmlformats.org/officeDocument/2006/relationships/image" Target="../media/image347.png"/><Relationship Id="rId1" Type="http://schemas.openxmlformats.org/officeDocument/2006/relationships/slideLayout" Target="../slideLayouts/slideLayout70.xml"/></Relationships>
</file>

<file path=ppt/slides/_rels/slide177.xml.rels><?xml version="1.0" encoding="UTF-8" standalone="yes"?>
<Relationships xmlns="http://schemas.openxmlformats.org/package/2006/relationships"><Relationship Id="rId3" Type="http://schemas.openxmlformats.org/officeDocument/2006/relationships/image" Target="../media/image350.emf"/><Relationship Id="rId2" Type="http://schemas.openxmlformats.org/officeDocument/2006/relationships/image" Target="../media/image349.emf"/><Relationship Id="rId1" Type="http://schemas.openxmlformats.org/officeDocument/2006/relationships/slideLayout" Target="../slideLayouts/slideLayout70.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0.xml"/></Relationships>
</file>

<file path=ppt/slides/_rels/slide179.xml.rels><?xml version="1.0" encoding="UTF-8" standalone="yes"?>
<Relationships xmlns="http://schemas.openxmlformats.org/package/2006/relationships"><Relationship Id="rId2" Type="http://schemas.openxmlformats.org/officeDocument/2006/relationships/image" Target="../media/image351.png"/><Relationship Id="rId1" Type="http://schemas.openxmlformats.org/officeDocument/2006/relationships/slideLayout" Target="../slideLayouts/slideLayout20.xml"/></Relationships>
</file>

<file path=ppt/slides/_rels/slide180.xml.rels><?xml version="1.0" encoding="UTF-8" standalone="yes"?>
<Relationships xmlns="http://schemas.openxmlformats.org/package/2006/relationships"><Relationship Id="rId2" Type="http://schemas.openxmlformats.org/officeDocument/2006/relationships/image" Target="../media/image352.png"/><Relationship Id="rId1" Type="http://schemas.openxmlformats.org/officeDocument/2006/relationships/slideLayout" Target="../slideLayouts/slideLayout20.xml"/></Relationships>
</file>

<file path=ppt/slides/_rels/slide181.xml.rels><?xml version="1.0" encoding="UTF-8" standalone="yes"?>
<Relationships xmlns="http://schemas.openxmlformats.org/package/2006/relationships"><Relationship Id="rId2" Type="http://schemas.openxmlformats.org/officeDocument/2006/relationships/image" Target="../media/image353.png"/><Relationship Id="rId1" Type="http://schemas.openxmlformats.org/officeDocument/2006/relationships/slideLayout" Target="../slideLayouts/slideLayout20.xml"/></Relationships>
</file>

<file path=ppt/slides/_rels/slide182.xml.rels><?xml version="1.0" encoding="UTF-8" standalone="yes"?>
<Relationships xmlns="http://schemas.openxmlformats.org/package/2006/relationships"><Relationship Id="rId2" Type="http://schemas.openxmlformats.org/officeDocument/2006/relationships/image" Target="../media/image354.png"/><Relationship Id="rId1" Type="http://schemas.openxmlformats.org/officeDocument/2006/relationships/slideLayout" Target="../slideLayouts/slideLayout20.xml"/></Relationships>
</file>

<file path=ppt/slides/_rels/slide183.xml.rels><?xml version="1.0" encoding="UTF-8" standalone="yes"?>
<Relationships xmlns="http://schemas.openxmlformats.org/package/2006/relationships"><Relationship Id="rId2" Type="http://schemas.openxmlformats.org/officeDocument/2006/relationships/image" Target="../media/image355.png"/><Relationship Id="rId1" Type="http://schemas.openxmlformats.org/officeDocument/2006/relationships/slideLayout" Target="../slideLayouts/slideLayout20.xml"/></Relationships>
</file>

<file path=ppt/slides/_rels/slide184.xml.rels><?xml version="1.0" encoding="UTF-8" standalone="yes"?>
<Relationships xmlns="http://schemas.openxmlformats.org/package/2006/relationships"><Relationship Id="rId2" Type="http://schemas.openxmlformats.org/officeDocument/2006/relationships/image" Target="../media/image356.png"/><Relationship Id="rId1" Type="http://schemas.openxmlformats.org/officeDocument/2006/relationships/slideLayout" Target="../slideLayouts/slideLayout20.xml"/></Relationships>
</file>

<file path=ppt/slides/_rels/slide185.xml.rels><?xml version="1.0" encoding="UTF-8" standalone="yes"?>
<Relationships xmlns="http://schemas.openxmlformats.org/package/2006/relationships"><Relationship Id="rId2" Type="http://schemas.openxmlformats.org/officeDocument/2006/relationships/image" Target="../media/image357.png"/><Relationship Id="rId1" Type="http://schemas.openxmlformats.org/officeDocument/2006/relationships/slideLayout" Target="../slideLayouts/slideLayout20.xml"/></Relationships>
</file>

<file path=ppt/slides/_rels/slide186.xml.rels><?xml version="1.0" encoding="UTF-8" standalone="yes"?>
<Relationships xmlns="http://schemas.openxmlformats.org/package/2006/relationships"><Relationship Id="rId13" Type="http://schemas.openxmlformats.org/officeDocument/2006/relationships/image" Target="../media/image367.svg"/><Relationship Id="rId18" Type="http://schemas.openxmlformats.org/officeDocument/2006/relationships/image" Target="../media/image372.png"/><Relationship Id="rId26" Type="http://schemas.openxmlformats.org/officeDocument/2006/relationships/image" Target="../media/image380.png"/><Relationship Id="rId39" Type="http://schemas.openxmlformats.org/officeDocument/2006/relationships/image" Target="../media/image393.png"/><Relationship Id="rId21" Type="http://schemas.openxmlformats.org/officeDocument/2006/relationships/image" Target="../media/image375.svg"/><Relationship Id="rId34" Type="http://schemas.openxmlformats.org/officeDocument/2006/relationships/image" Target="../media/image388.svg"/><Relationship Id="rId42" Type="http://schemas.openxmlformats.org/officeDocument/2006/relationships/image" Target="../media/image396.svg"/><Relationship Id="rId7" Type="http://schemas.openxmlformats.org/officeDocument/2006/relationships/image" Target="../media/image361.svg"/><Relationship Id="rId2" Type="http://schemas.openxmlformats.org/officeDocument/2006/relationships/notesSlide" Target="../notesSlides/notesSlide43.xml"/><Relationship Id="rId16" Type="http://schemas.openxmlformats.org/officeDocument/2006/relationships/image" Target="../media/image370.png"/><Relationship Id="rId20" Type="http://schemas.openxmlformats.org/officeDocument/2006/relationships/image" Target="../media/image374.png"/><Relationship Id="rId29" Type="http://schemas.openxmlformats.org/officeDocument/2006/relationships/image" Target="../media/image383.png"/><Relationship Id="rId41" Type="http://schemas.openxmlformats.org/officeDocument/2006/relationships/image" Target="../media/image395.png"/><Relationship Id="rId1" Type="http://schemas.openxmlformats.org/officeDocument/2006/relationships/slideLayout" Target="../slideLayouts/slideLayout12.xml"/><Relationship Id="rId6" Type="http://schemas.openxmlformats.org/officeDocument/2006/relationships/image" Target="../media/image360.png"/><Relationship Id="rId11" Type="http://schemas.openxmlformats.org/officeDocument/2006/relationships/image" Target="../media/image365.svg"/><Relationship Id="rId24" Type="http://schemas.openxmlformats.org/officeDocument/2006/relationships/image" Target="../media/image378.png"/><Relationship Id="rId32" Type="http://schemas.openxmlformats.org/officeDocument/2006/relationships/image" Target="../media/image386.svg"/><Relationship Id="rId37" Type="http://schemas.openxmlformats.org/officeDocument/2006/relationships/image" Target="../media/image391.png"/><Relationship Id="rId40" Type="http://schemas.openxmlformats.org/officeDocument/2006/relationships/image" Target="../media/image394.svg"/><Relationship Id="rId5" Type="http://schemas.openxmlformats.org/officeDocument/2006/relationships/image" Target="../media/image135.png"/><Relationship Id="rId15" Type="http://schemas.openxmlformats.org/officeDocument/2006/relationships/image" Target="../media/image369.svg"/><Relationship Id="rId23" Type="http://schemas.openxmlformats.org/officeDocument/2006/relationships/image" Target="../media/image377.svg"/><Relationship Id="rId28" Type="http://schemas.openxmlformats.org/officeDocument/2006/relationships/image" Target="../media/image382.svg"/><Relationship Id="rId36" Type="http://schemas.openxmlformats.org/officeDocument/2006/relationships/image" Target="../media/image390.svg"/><Relationship Id="rId10" Type="http://schemas.openxmlformats.org/officeDocument/2006/relationships/image" Target="../media/image364.png"/><Relationship Id="rId19" Type="http://schemas.openxmlformats.org/officeDocument/2006/relationships/image" Target="../media/image373.svg"/><Relationship Id="rId31" Type="http://schemas.openxmlformats.org/officeDocument/2006/relationships/image" Target="../media/image385.png"/><Relationship Id="rId44" Type="http://schemas.openxmlformats.org/officeDocument/2006/relationships/image" Target="../media/image398.svg"/><Relationship Id="rId4" Type="http://schemas.openxmlformats.org/officeDocument/2006/relationships/image" Target="../media/image359.svg"/><Relationship Id="rId9" Type="http://schemas.openxmlformats.org/officeDocument/2006/relationships/image" Target="../media/image363.svg"/><Relationship Id="rId14" Type="http://schemas.openxmlformats.org/officeDocument/2006/relationships/image" Target="../media/image368.png"/><Relationship Id="rId22" Type="http://schemas.openxmlformats.org/officeDocument/2006/relationships/image" Target="../media/image376.png"/><Relationship Id="rId27" Type="http://schemas.openxmlformats.org/officeDocument/2006/relationships/image" Target="../media/image381.png"/><Relationship Id="rId30" Type="http://schemas.openxmlformats.org/officeDocument/2006/relationships/image" Target="../media/image384.svg"/><Relationship Id="rId35" Type="http://schemas.openxmlformats.org/officeDocument/2006/relationships/image" Target="../media/image389.png"/><Relationship Id="rId43" Type="http://schemas.openxmlformats.org/officeDocument/2006/relationships/image" Target="../media/image397.png"/><Relationship Id="rId8" Type="http://schemas.openxmlformats.org/officeDocument/2006/relationships/image" Target="../media/image362.png"/><Relationship Id="rId3" Type="http://schemas.openxmlformats.org/officeDocument/2006/relationships/image" Target="../media/image358.png"/><Relationship Id="rId12" Type="http://schemas.openxmlformats.org/officeDocument/2006/relationships/image" Target="../media/image366.png"/><Relationship Id="rId17" Type="http://schemas.openxmlformats.org/officeDocument/2006/relationships/image" Target="../media/image371.svg"/><Relationship Id="rId25" Type="http://schemas.openxmlformats.org/officeDocument/2006/relationships/image" Target="../media/image379.svg"/><Relationship Id="rId33" Type="http://schemas.openxmlformats.org/officeDocument/2006/relationships/image" Target="../media/image387.png"/><Relationship Id="rId38" Type="http://schemas.openxmlformats.org/officeDocument/2006/relationships/image" Target="../media/image392.svg"/></Relationships>
</file>

<file path=ppt/slides/_rels/slide187.xml.rels><?xml version="1.0" encoding="UTF-8" standalone="yes"?>
<Relationships xmlns="http://schemas.openxmlformats.org/package/2006/relationships"><Relationship Id="rId2" Type="http://schemas.openxmlformats.org/officeDocument/2006/relationships/image" Target="../media/image399.jpeg"/><Relationship Id="rId1" Type="http://schemas.openxmlformats.org/officeDocument/2006/relationships/slideLayout" Target="../slideLayouts/slideLayout3.xml"/></Relationships>
</file>

<file path=ppt/slides/_rels/slide188.xml.rels><?xml version="1.0" encoding="UTF-8" standalone="yes"?>
<Relationships xmlns="http://schemas.openxmlformats.org/package/2006/relationships"><Relationship Id="rId2" Type="http://schemas.openxmlformats.org/officeDocument/2006/relationships/image" Target="../media/image400.jpeg"/><Relationship Id="rId1" Type="http://schemas.openxmlformats.org/officeDocument/2006/relationships/slideLayout" Target="../slideLayouts/slideLayout3.xml"/></Relationships>
</file>

<file path=ppt/slides/_rels/slide18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4.xml"/><Relationship Id="rId1" Type="http://schemas.openxmlformats.org/officeDocument/2006/relationships/slideLayout" Target="../slideLayouts/slideLayout20.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0.xml.rels><?xml version="1.0" encoding="UTF-8" standalone="yes"?>
<Relationships xmlns="http://schemas.openxmlformats.org/package/2006/relationships"><Relationship Id="rId8" Type="http://schemas.openxmlformats.org/officeDocument/2006/relationships/image" Target="../media/image405.png"/><Relationship Id="rId3" Type="http://schemas.openxmlformats.org/officeDocument/2006/relationships/image" Target="../media/image401.png"/><Relationship Id="rId7" Type="http://schemas.openxmlformats.org/officeDocument/2006/relationships/image" Target="../media/image404.sv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403.png"/><Relationship Id="rId5" Type="http://schemas.openxmlformats.org/officeDocument/2006/relationships/hyperlink" Target="https://www.odt.nhs.uk/retrieval/sustainability-and-certainty-in-organ-retrieval-score/" TargetMode="External"/><Relationship Id="rId4" Type="http://schemas.openxmlformats.org/officeDocument/2006/relationships/image" Target="../media/image40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3FBE689-5D04-CB39-B7F7-93BB90B962D9}"/>
              </a:ext>
            </a:extLst>
          </p:cNvPr>
          <p:cNvSpPr txBox="1">
            <a:spLocks/>
          </p:cNvSpPr>
          <p:nvPr/>
        </p:nvSpPr>
        <p:spPr>
          <a:xfrm>
            <a:off x="6829223" y="2287402"/>
            <a:ext cx="5115734" cy="154890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600" b="1" i="0" u="none" strike="noStrike" kern="1200" cap="none" spc="0" normalizeH="0" baseline="0" noProof="0">
                <a:ln>
                  <a:noFill/>
                </a:ln>
                <a:solidFill>
                  <a:srgbClr val="002060"/>
                </a:solidFill>
                <a:effectLst/>
                <a:uLnTx/>
                <a:uFillTx/>
                <a:latin typeface="Arial" panose="020B0604020202020204" pitchFamily="34" charset="0"/>
                <a:ea typeface="+mj-ea"/>
                <a:cs typeface="Arial" panose="020B0604020202020204" pitchFamily="34" charset="0"/>
              </a:rPr>
              <a:t>Sustainability and Certainty in Organ Retrieval (SCORE)</a:t>
            </a:r>
          </a:p>
        </p:txBody>
      </p:sp>
      <p:pic>
        <p:nvPicPr>
          <p:cNvPr id="5122" name="Picture 2" descr="Transplant Coordinators Course - MOHAN Foundation">
            <a:extLst>
              <a:ext uri="{FF2B5EF4-FFF2-40B4-BE49-F238E27FC236}">
                <a16:creationId xmlns:a16="http://schemas.microsoft.com/office/drawing/2014/main" id="{1E4BF860-4BC4-C82E-273E-D611C5AC85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748" r="10365" b="2"/>
          <a:stretch/>
        </p:blipFill>
        <p:spPr bwMode="auto">
          <a:xfrm>
            <a:off x="0" y="10"/>
            <a:ext cx="6096000"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5127" name="Group 5126">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5128" name="Rectangle 5127">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29" name="Rectangle 5128">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 name="Text Placeholder 2">
            <a:extLst>
              <a:ext uri="{FF2B5EF4-FFF2-40B4-BE49-F238E27FC236}">
                <a16:creationId xmlns:a16="http://schemas.microsoft.com/office/drawing/2014/main" id="{3D39FD81-CAD0-B8F5-CF98-B6E44F2FF68B}"/>
              </a:ext>
            </a:extLst>
          </p:cNvPr>
          <p:cNvSpPr txBox="1">
            <a:spLocks/>
          </p:cNvSpPr>
          <p:nvPr/>
        </p:nvSpPr>
        <p:spPr>
          <a:xfrm>
            <a:off x="6829223" y="4018150"/>
            <a:ext cx="5048924" cy="350650"/>
          </a:xfrm>
          <a:prstGeom prst="rect">
            <a:avLst/>
          </a:prstGeom>
          <a:noFill/>
        </p:spPr>
        <p:txBody>
          <a:bodyPr>
            <a:normAutofit fontScale="85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1350"/>
              </a:spcAft>
              <a:buClr>
                <a:srgbClr val="000000"/>
              </a:buClr>
              <a:buSzTx/>
              <a:buFont typeface="Arial"/>
              <a:buNone/>
              <a:tabLst/>
              <a:defRPr/>
            </a:pPr>
            <a:r>
              <a:rPr kumimoji="0" lang="en-GB" altLang="en-US" sz="1800" b="0" i="0" u="none" strike="noStrike" kern="1200" cap="none" spc="0" normalizeH="0" baseline="0" noProof="0">
                <a:ln>
                  <a:noFill/>
                </a:ln>
                <a:solidFill>
                  <a:prstClr val="black"/>
                </a:solidFill>
                <a:effectLst/>
                <a:uLnTx/>
                <a:uFillTx/>
                <a:latin typeface="Arial"/>
                <a:cs typeface="Arial"/>
                <a:sym typeface="Arial"/>
              </a:rPr>
              <a:t>Transplant Centre Updates, Autumn / Winter 2024/25</a:t>
            </a:r>
          </a:p>
        </p:txBody>
      </p:sp>
    </p:spTree>
    <p:extLst>
      <p:ext uri="{BB962C8B-B14F-4D97-AF65-F5344CB8AC3E}">
        <p14:creationId xmlns:p14="http://schemas.microsoft.com/office/powerpoint/2010/main" val="3900138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8EE"/>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0C6CCF1-55DB-D41B-B77D-DB26E43D3F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0" y="1219200"/>
            <a:ext cx="3810000" cy="3810000"/>
          </a:xfrm>
          <a:prstGeom prst="rect">
            <a:avLst/>
          </a:prstGeom>
          <a:noFill/>
          <a:scene3d>
            <a:camera prst="orthographicFront"/>
            <a:lightRig rig="threePt" dir="t"/>
          </a:scene3d>
          <a:sp3d>
            <a:bevelT w="127000" h="127000"/>
            <a:bevelB w="127000" h="127000"/>
          </a:sp3d>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7F15774-4EE9-DF7E-2DF0-0366C68DDD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1219200"/>
            <a:ext cx="3810000" cy="3810000"/>
          </a:xfrm>
          <a:prstGeom prst="rect">
            <a:avLst/>
          </a:prstGeom>
          <a:noFill/>
          <a:scene3d>
            <a:camera prst="orthographicFront"/>
            <a:lightRig rig="threePt" dir="t"/>
          </a:scene3d>
          <a:sp3d>
            <a:bevelT w="127000" h="127000"/>
            <a:bevelB w="127000" h="127000"/>
          </a:sp3d>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2603E2D5-F016-09B9-5CE3-2749501B91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19200"/>
            <a:ext cx="3810000" cy="3810000"/>
          </a:xfrm>
          <a:prstGeom prst="rect">
            <a:avLst/>
          </a:prstGeom>
          <a:noFill/>
          <a:scene3d>
            <a:camera prst="orthographicFront"/>
            <a:lightRig rig="threePt" dir="t"/>
          </a:scene3d>
          <a:sp3d>
            <a:bevelT w="127000" h="127000"/>
            <a:bevelB w="127000" h="127000"/>
          </a:sp3d>
          <a:extLst>
            <a:ext uri="{909E8E84-426E-40DD-AFC4-6F175D3DCCD1}">
              <a14:hiddenFill xmlns:a14="http://schemas.microsoft.com/office/drawing/2010/main">
                <a:solidFill>
                  <a:srgbClr val="FFFFFF"/>
                </a:solidFill>
              </a14:hiddenFill>
            </a:ext>
          </a:extLst>
        </p:spPr>
      </p:pic>
      <p:sp>
        <p:nvSpPr>
          <p:cNvPr id="4" name="Rectangle: Rounded Corners 3">
            <a:extLst>
              <a:ext uri="{FF2B5EF4-FFF2-40B4-BE49-F238E27FC236}">
                <a16:creationId xmlns:a16="http://schemas.microsoft.com/office/drawing/2014/main" id="{13141937-FDDE-2E3C-D87E-0E0403428D8A}"/>
              </a:ext>
            </a:extLst>
          </p:cNvPr>
          <p:cNvSpPr/>
          <p:nvPr/>
        </p:nvSpPr>
        <p:spPr>
          <a:xfrm>
            <a:off x="262647" y="5311302"/>
            <a:ext cx="3180944" cy="1118681"/>
          </a:xfrm>
          <a:prstGeom prst="roundRect">
            <a:avLst/>
          </a:prstGeom>
          <a:solidFill>
            <a:srgbClr val="00308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Phil Walton</a:t>
            </a:r>
          </a:p>
          <a:p>
            <a:pPr algn="ctr"/>
            <a:r>
              <a:rPr lang="en-GB"/>
              <a:t>Communication and Engagement Lead: SCORE Programme</a:t>
            </a:r>
          </a:p>
        </p:txBody>
      </p:sp>
      <p:sp>
        <p:nvSpPr>
          <p:cNvPr id="5" name="Rectangle: Rounded Corners 4">
            <a:extLst>
              <a:ext uri="{FF2B5EF4-FFF2-40B4-BE49-F238E27FC236}">
                <a16:creationId xmlns:a16="http://schemas.microsoft.com/office/drawing/2014/main" id="{E39282A8-4ED1-3B3A-5A5E-9ACF461FA44B}"/>
              </a:ext>
            </a:extLst>
          </p:cNvPr>
          <p:cNvSpPr/>
          <p:nvPr/>
        </p:nvSpPr>
        <p:spPr>
          <a:xfrm>
            <a:off x="4505528" y="5311302"/>
            <a:ext cx="3180944" cy="1118681"/>
          </a:xfrm>
          <a:prstGeom prst="roundRect">
            <a:avLst/>
          </a:prstGeom>
          <a:solidFill>
            <a:srgbClr val="00308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Sarah Beale</a:t>
            </a:r>
          </a:p>
          <a:p>
            <a:pPr algn="ctr"/>
            <a:r>
              <a:rPr lang="en-GB"/>
              <a:t>Service Development Manager:</a:t>
            </a:r>
          </a:p>
          <a:p>
            <a:pPr algn="ctr"/>
            <a:r>
              <a:rPr lang="en-GB"/>
              <a:t> Retrieval Technologies</a:t>
            </a:r>
          </a:p>
        </p:txBody>
      </p:sp>
      <p:sp>
        <p:nvSpPr>
          <p:cNvPr id="6" name="Rectangle: Rounded Corners 5">
            <a:extLst>
              <a:ext uri="{FF2B5EF4-FFF2-40B4-BE49-F238E27FC236}">
                <a16:creationId xmlns:a16="http://schemas.microsoft.com/office/drawing/2014/main" id="{B9ADE23C-BEF1-F804-4220-932A8A02F6C2}"/>
              </a:ext>
            </a:extLst>
          </p:cNvPr>
          <p:cNvSpPr/>
          <p:nvPr/>
        </p:nvSpPr>
        <p:spPr>
          <a:xfrm>
            <a:off x="8748411" y="5311302"/>
            <a:ext cx="3180944" cy="1118681"/>
          </a:xfrm>
          <a:prstGeom prst="roundRect">
            <a:avLst/>
          </a:prstGeom>
          <a:solidFill>
            <a:srgbClr val="00308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Julie Whitney</a:t>
            </a:r>
          </a:p>
          <a:p>
            <a:pPr algn="ctr"/>
            <a:r>
              <a:rPr lang="en-GB"/>
              <a:t>Head of Service Delivery: </a:t>
            </a:r>
          </a:p>
          <a:p>
            <a:pPr algn="ctr"/>
            <a:r>
              <a:rPr lang="en-GB"/>
              <a:t>ODT Hub</a:t>
            </a:r>
          </a:p>
        </p:txBody>
      </p:sp>
      <p:sp>
        <p:nvSpPr>
          <p:cNvPr id="7" name="Title 4">
            <a:extLst>
              <a:ext uri="{FF2B5EF4-FFF2-40B4-BE49-F238E27FC236}">
                <a16:creationId xmlns:a16="http://schemas.microsoft.com/office/drawing/2014/main" id="{6D26BB3E-9C4C-5A66-1F3A-8770D34469C7}"/>
              </a:ext>
            </a:extLst>
          </p:cNvPr>
          <p:cNvSpPr>
            <a:spLocks noGrp="1"/>
          </p:cNvSpPr>
          <p:nvPr>
            <p:ph type="title"/>
          </p:nvPr>
        </p:nvSpPr>
        <p:spPr>
          <a:xfrm>
            <a:off x="132598" y="-60646"/>
            <a:ext cx="2707879" cy="1325563"/>
          </a:xfrm>
        </p:spPr>
        <p:txBody>
          <a:bodyPr>
            <a:normAutofit/>
          </a:bodyPr>
          <a:lstStyle/>
          <a:p>
            <a:r>
              <a:rPr lang="en-GB" sz="3600" b="1">
                <a:solidFill>
                  <a:srgbClr val="003087"/>
                </a:solidFill>
              </a:rPr>
              <a:t>Presenters</a:t>
            </a:r>
          </a:p>
        </p:txBody>
      </p:sp>
    </p:spTree>
    <p:extLst>
      <p:ext uri="{BB962C8B-B14F-4D97-AF65-F5344CB8AC3E}">
        <p14:creationId xmlns:p14="http://schemas.microsoft.com/office/powerpoint/2010/main" val="3912315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p:txBody>
          <a:bodyPr>
            <a:normAutofit/>
          </a:bodyPr>
          <a:lstStyle/>
          <a:p>
            <a:r>
              <a:rPr lang="en-GB" sz="3600" b="1">
                <a:solidFill>
                  <a:srgbClr val="003087"/>
                </a:solidFill>
              </a:rPr>
              <a:t>This Session</a:t>
            </a:r>
          </a:p>
        </p:txBody>
      </p:sp>
      <p:sp>
        <p:nvSpPr>
          <p:cNvPr id="6" name="Content Placeholder 5">
            <a:extLst>
              <a:ext uri="{FF2B5EF4-FFF2-40B4-BE49-F238E27FC236}">
                <a16:creationId xmlns:a16="http://schemas.microsoft.com/office/drawing/2014/main" id="{837C4307-CCB5-556F-AD1F-84D50FED5456}"/>
              </a:ext>
            </a:extLst>
          </p:cNvPr>
          <p:cNvSpPr>
            <a:spLocks noGrp="1"/>
          </p:cNvSpPr>
          <p:nvPr>
            <p:ph idx="1"/>
          </p:nvPr>
        </p:nvSpPr>
        <p:spPr>
          <a:xfrm>
            <a:off x="838201" y="1825625"/>
            <a:ext cx="10515600" cy="3009422"/>
          </a:xfrm>
        </p:spPr>
        <p:txBody>
          <a:bodyPr/>
          <a:lstStyle/>
          <a:p>
            <a:pPr marL="571500" indent="-571500">
              <a:lnSpc>
                <a:spcPct val="114000"/>
              </a:lnSpc>
              <a:buFont typeface="+mj-lt"/>
              <a:buAutoNum type="arabicPeriod"/>
            </a:pPr>
            <a:r>
              <a:rPr lang="en-GB" sz="2800">
                <a:solidFill>
                  <a:srgbClr val="002060"/>
                </a:solidFill>
              </a:rPr>
              <a:t>Why we need change</a:t>
            </a:r>
          </a:p>
          <a:p>
            <a:pPr marL="571500" indent="-571500">
              <a:lnSpc>
                <a:spcPct val="114000"/>
              </a:lnSpc>
              <a:buFont typeface="+mj-lt"/>
              <a:buAutoNum type="arabicPeriod"/>
            </a:pPr>
            <a:r>
              <a:rPr lang="en-GB" sz="2800">
                <a:solidFill>
                  <a:srgbClr val="002060"/>
                </a:solidFill>
              </a:rPr>
              <a:t>What is the Planned Arrival Window (PAW)</a:t>
            </a:r>
          </a:p>
          <a:p>
            <a:pPr marL="571500" indent="-571500">
              <a:lnSpc>
                <a:spcPct val="114000"/>
              </a:lnSpc>
              <a:buFont typeface="+mj-lt"/>
              <a:buAutoNum type="arabicPeriod"/>
            </a:pPr>
            <a:r>
              <a:rPr lang="en-GB" sz="2800">
                <a:solidFill>
                  <a:srgbClr val="002060"/>
                </a:solidFill>
              </a:rPr>
              <a:t>What are the impacts across the pathway?</a:t>
            </a:r>
          </a:p>
          <a:p>
            <a:pPr marL="571500" indent="-571500">
              <a:lnSpc>
                <a:spcPct val="114000"/>
              </a:lnSpc>
              <a:buFont typeface="+mj-lt"/>
              <a:buAutoNum type="arabicPeriod"/>
            </a:pPr>
            <a:r>
              <a:rPr lang="en-GB" sz="2800">
                <a:solidFill>
                  <a:srgbClr val="002060"/>
                </a:solidFill>
              </a:rPr>
              <a:t>How you can support the change</a:t>
            </a:r>
          </a:p>
          <a:p>
            <a:pPr>
              <a:lnSpc>
                <a:spcPct val="114000"/>
              </a:lnSpc>
            </a:pPr>
            <a:endParaRPr lang="en-GB" sz="2800" strike="sngStrike">
              <a:solidFill>
                <a:srgbClr val="002060"/>
              </a:solidFill>
            </a:endParaRPr>
          </a:p>
          <a:p>
            <a:endParaRPr lang="en-GB"/>
          </a:p>
        </p:txBody>
      </p:sp>
    </p:spTree>
    <p:extLst>
      <p:ext uri="{BB962C8B-B14F-4D97-AF65-F5344CB8AC3E}">
        <p14:creationId xmlns:p14="http://schemas.microsoft.com/office/powerpoint/2010/main" val="1321465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a:xfrm>
            <a:off x="838201" y="365127"/>
            <a:ext cx="6341917" cy="1325563"/>
          </a:xfrm>
        </p:spPr>
        <p:txBody>
          <a:bodyPr>
            <a:normAutofit/>
          </a:bodyPr>
          <a:lstStyle/>
          <a:p>
            <a:r>
              <a:rPr lang="en-GB" sz="3600" b="1">
                <a:solidFill>
                  <a:srgbClr val="003087"/>
                </a:solidFill>
              </a:rPr>
              <a:t>Journey so far</a:t>
            </a:r>
          </a:p>
        </p:txBody>
      </p:sp>
      <p:sp>
        <p:nvSpPr>
          <p:cNvPr id="16" name="Content Placeholder 5">
            <a:extLst>
              <a:ext uri="{FF2B5EF4-FFF2-40B4-BE49-F238E27FC236}">
                <a16:creationId xmlns:a16="http://schemas.microsoft.com/office/drawing/2014/main" id="{837C4307-CCB5-556F-AD1F-84D50FED5456}"/>
              </a:ext>
            </a:extLst>
          </p:cNvPr>
          <p:cNvSpPr>
            <a:spLocks noGrp="1"/>
          </p:cNvSpPr>
          <p:nvPr>
            <p:ph idx="1"/>
          </p:nvPr>
        </p:nvSpPr>
        <p:spPr>
          <a:xfrm>
            <a:off x="6935391" y="2102440"/>
            <a:ext cx="4680208" cy="3271054"/>
          </a:xfrm>
        </p:spPr>
        <p:txBody>
          <a:bodyPr>
            <a:normAutofit/>
          </a:bodyPr>
          <a:lstStyle/>
          <a:p>
            <a:pPr marL="571500" indent="-571500">
              <a:lnSpc>
                <a:spcPct val="134000"/>
              </a:lnSpc>
              <a:buFont typeface="+mj-lt"/>
              <a:buAutoNum type="arabicPeriod"/>
            </a:pPr>
            <a:r>
              <a:rPr lang="en-GB" sz="1800">
                <a:solidFill>
                  <a:srgbClr val="002060"/>
                </a:solidFill>
              </a:rPr>
              <a:t>Jan 2023 Extraordinary NORS summit – serious concerns about the sustainability of the NORS service.</a:t>
            </a:r>
          </a:p>
          <a:p>
            <a:pPr marL="571500" indent="-571500">
              <a:lnSpc>
                <a:spcPct val="134000"/>
              </a:lnSpc>
              <a:buFont typeface="+mj-lt"/>
              <a:buAutoNum type="arabicPeriod"/>
            </a:pPr>
            <a:r>
              <a:rPr lang="en-GB" sz="1800">
                <a:solidFill>
                  <a:srgbClr val="002060"/>
                </a:solidFill>
              </a:rPr>
              <a:t>NHSBT agreed to set up a programme to address issues, make changes and secure future sustainability.</a:t>
            </a:r>
          </a:p>
          <a:p>
            <a:pPr marL="571500" indent="-571500">
              <a:lnSpc>
                <a:spcPct val="134000"/>
              </a:lnSpc>
              <a:buFont typeface="+mj-lt"/>
              <a:buAutoNum type="arabicPeriod"/>
            </a:pPr>
            <a:r>
              <a:rPr lang="en-GB" sz="1800">
                <a:solidFill>
                  <a:srgbClr val="002060"/>
                </a:solidFill>
              </a:rPr>
              <a:t>4 operational workstreams established (7 workstreams in total)</a:t>
            </a:r>
          </a:p>
        </p:txBody>
      </p:sp>
      <p:grpSp>
        <p:nvGrpSpPr>
          <p:cNvPr id="2" name="Group 1">
            <a:extLst>
              <a:ext uri="{FF2B5EF4-FFF2-40B4-BE49-F238E27FC236}">
                <a16:creationId xmlns:a16="http://schemas.microsoft.com/office/drawing/2014/main" id="{DC36A262-D0A6-8F13-9892-19C4DABB8C8C}"/>
              </a:ext>
            </a:extLst>
          </p:cNvPr>
          <p:cNvGrpSpPr/>
          <p:nvPr/>
        </p:nvGrpSpPr>
        <p:grpSpPr>
          <a:xfrm>
            <a:off x="838201" y="1561054"/>
            <a:ext cx="5282839" cy="4931817"/>
            <a:chOff x="645856" y="1417023"/>
            <a:chExt cx="5470562" cy="5107071"/>
          </a:xfrm>
        </p:grpSpPr>
        <p:sp>
          <p:nvSpPr>
            <p:cNvPr id="7" name="Oval 6">
              <a:extLst>
                <a:ext uri="{FF2B5EF4-FFF2-40B4-BE49-F238E27FC236}">
                  <a16:creationId xmlns:a16="http://schemas.microsoft.com/office/drawing/2014/main" id="{BF4AD099-E074-C76D-3779-F251A31224F2}"/>
                </a:ext>
              </a:extLst>
            </p:cNvPr>
            <p:cNvSpPr/>
            <p:nvPr/>
          </p:nvSpPr>
          <p:spPr>
            <a:xfrm>
              <a:off x="2611319" y="1417023"/>
              <a:ext cx="1539636" cy="1534043"/>
            </a:xfrm>
            <a:prstGeom prst="ellipse">
              <a:avLst/>
            </a:prstGeom>
            <a:solidFill>
              <a:schemeClr val="accent5">
                <a:lumMod val="75000"/>
              </a:schemeClr>
            </a:solid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5B9BD5">
                    <a:lumMod val="75000"/>
                  </a:srgbClr>
                </a:solidFill>
                <a:effectLst/>
                <a:uLnTx/>
                <a:uFillTx/>
                <a:latin typeface="Arial" panose="020B0604020202020204" pitchFamily="34" charset="0"/>
                <a:ea typeface="+mn-ea"/>
                <a:cs typeface="Arial" panose="020B0604020202020204" pitchFamily="34" charset="0"/>
              </a:endParaRPr>
            </a:p>
          </p:txBody>
        </p:sp>
        <p:cxnSp>
          <p:nvCxnSpPr>
            <p:cNvPr id="13" name="Straight Arrow Connector 12">
              <a:extLst>
                <a:ext uri="{FF2B5EF4-FFF2-40B4-BE49-F238E27FC236}">
                  <a16:creationId xmlns:a16="http://schemas.microsoft.com/office/drawing/2014/main" id="{7D762006-35D1-7649-5C6F-78F43F9B8AA9}"/>
                </a:ext>
              </a:extLst>
            </p:cNvPr>
            <p:cNvCxnSpPr>
              <a:cxnSpLocks/>
              <a:endCxn id="7" idx="4"/>
            </p:cNvCxnSpPr>
            <p:nvPr/>
          </p:nvCxnSpPr>
          <p:spPr>
            <a:xfrm flipV="1">
              <a:off x="3375171" y="2951066"/>
              <a:ext cx="5966" cy="25247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1646E85-6FCD-E220-2A81-71976FF6234F}"/>
                </a:ext>
              </a:extLst>
            </p:cNvPr>
            <p:cNvCxnSpPr>
              <a:cxnSpLocks/>
            </p:cNvCxnSpPr>
            <p:nvPr/>
          </p:nvCxnSpPr>
          <p:spPr>
            <a:xfrm>
              <a:off x="4150955" y="3970558"/>
              <a:ext cx="417462"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97CD092-2C2C-F5DE-7D51-7BF968E214D5}"/>
                </a:ext>
              </a:extLst>
            </p:cNvPr>
            <p:cNvCxnSpPr>
              <a:cxnSpLocks/>
            </p:cNvCxnSpPr>
            <p:nvPr/>
          </p:nvCxnSpPr>
          <p:spPr>
            <a:xfrm flipH="1">
              <a:off x="2185492" y="3970559"/>
              <a:ext cx="417462"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C688822B-5075-FBDF-C880-A4F9E773FEE7}"/>
                </a:ext>
              </a:extLst>
            </p:cNvPr>
            <p:cNvSpPr txBox="1"/>
            <p:nvPr/>
          </p:nvSpPr>
          <p:spPr>
            <a:xfrm>
              <a:off x="2662983" y="2069745"/>
              <a:ext cx="1469084" cy="6055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NORS Workforce</a:t>
              </a:r>
            </a:p>
          </p:txBody>
        </p:sp>
        <p:sp>
          <p:nvSpPr>
            <p:cNvPr id="14" name="Oval 13">
              <a:extLst>
                <a:ext uri="{FF2B5EF4-FFF2-40B4-BE49-F238E27FC236}">
                  <a16:creationId xmlns:a16="http://schemas.microsoft.com/office/drawing/2014/main" id="{36D7F6E6-6843-90E3-7685-D6832A018CF9}"/>
                </a:ext>
              </a:extLst>
            </p:cNvPr>
            <p:cNvSpPr/>
            <p:nvPr/>
          </p:nvSpPr>
          <p:spPr>
            <a:xfrm>
              <a:off x="2611319" y="4990051"/>
              <a:ext cx="1539636" cy="1534043"/>
            </a:xfrm>
            <a:prstGeom prst="ellipse">
              <a:avLst/>
            </a:prstGeom>
            <a:solidFill>
              <a:schemeClr val="accent5">
                <a:lumMod val="75000"/>
              </a:schemeClr>
            </a:solid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5B9BD5">
                    <a:lumMod val="75000"/>
                  </a:srgbClr>
                </a:solidFill>
                <a:effectLst/>
                <a:uLnTx/>
                <a:uFillTx/>
                <a:latin typeface="Arial" panose="020B0604020202020204" pitchFamily="34" charset="0"/>
                <a:ea typeface="+mn-ea"/>
                <a:cs typeface="Arial" panose="020B0604020202020204" pitchFamily="34" charset="0"/>
              </a:endParaRPr>
            </a:p>
          </p:txBody>
        </p:sp>
        <p:sp>
          <p:nvSpPr>
            <p:cNvPr id="17" name="Oval 16">
              <a:extLst>
                <a:ext uri="{FF2B5EF4-FFF2-40B4-BE49-F238E27FC236}">
                  <a16:creationId xmlns:a16="http://schemas.microsoft.com/office/drawing/2014/main" id="{28D34C20-64FD-1CF0-45F0-78EF9F280512}"/>
                </a:ext>
              </a:extLst>
            </p:cNvPr>
            <p:cNvSpPr/>
            <p:nvPr/>
          </p:nvSpPr>
          <p:spPr>
            <a:xfrm>
              <a:off x="2611319" y="3203537"/>
              <a:ext cx="1539636" cy="1534043"/>
            </a:xfrm>
            <a:prstGeom prst="ellipse">
              <a:avLst/>
            </a:prstGeom>
            <a:no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5B9BD5">
                    <a:lumMod val="75000"/>
                  </a:srgbClr>
                </a:solidFill>
                <a:effectLst/>
                <a:uLnTx/>
                <a:uFillTx/>
                <a:latin typeface="Arial" panose="020B0604020202020204" pitchFamily="34" charset="0"/>
                <a:ea typeface="+mn-ea"/>
                <a:cs typeface="Arial" panose="020B0604020202020204" pitchFamily="34" charset="0"/>
              </a:endParaRPr>
            </a:p>
          </p:txBody>
        </p:sp>
        <p:sp>
          <p:nvSpPr>
            <p:cNvPr id="18" name="Oval 17">
              <a:extLst>
                <a:ext uri="{FF2B5EF4-FFF2-40B4-BE49-F238E27FC236}">
                  <a16:creationId xmlns:a16="http://schemas.microsoft.com/office/drawing/2014/main" id="{801FA7F3-624B-5761-07E6-32B88C44B9E3}"/>
                </a:ext>
              </a:extLst>
            </p:cNvPr>
            <p:cNvSpPr/>
            <p:nvPr/>
          </p:nvSpPr>
          <p:spPr>
            <a:xfrm>
              <a:off x="645856" y="3235664"/>
              <a:ext cx="1539636" cy="1534042"/>
            </a:xfrm>
            <a:prstGeom prst="ellipse">
              <a:avLst/>
            </a:prstGeom>
            <a:solidFill>
              <a:schemeClr val="accent5">
                <a:lumMod val="75000"/>
              </a:schemeClr>
            </a:solid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5B9BD5">
                    <a:lumMod val="75000"/>
                  </a:srgbClr>
                </a:solidFill>
                <a:effectLst/>
                <a:uLnTx/>
                <a:uFillTx/>
                <a:latin typeface="Arial" panose="020B0604020202020204" pitchFamily="34" charset="0"/>
                <a:ea typeface="+mn-ea"/>
                <a:cs typeface="Arial" panose="020B0604020202020204" pitchFamily="34" charset="0"/>
              </a:endParaRPr>
            </a:p>
          </p:txBody>
        </p:sp>
        <p:sp>
          <p:nvSpPr>
            <p:cNvPr id="20" name="Oval 19">
              <a:extLst>
                <a:ext uri="{FF2B5EF4-FFF2-40B4-BE49-F238E27FC236}">
                  <a16:creationId xmlns:a16="http://schemas.microsoft.com/office/drawing/2014/main" id="{8344BFA8-4DD0-36DB-731B-69613D70F093}"/>
                </a:ext>
              </a:extLst>
            </p:cNvPr>
            <p:cNvSpPr/>
            <p:nvPr/>
          </p:nvSpPr>
          <p:spPr>
            <a:xfrm>
              <a:off x="4576782" y="3203536"/>
              <a:ext cx="1539636" cy="1534043"/>
            </a:xfrm>
            <a:prstGeom prst="ellipse">
              <a:avLst/>
            </a:prstGeom>
            <a:solidFill>
              <a:schemeClr val="accent5">
                <a:lumMod val="75000"/>
              </a:schemeClr>
            </a:solid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5B9BD5">
                    <a:lumMod val="75000"/>
                  </a:srgbClr>
                </a:solidFill>
                <a:effectLst/>
                <a:uLnTx/>
                <a:uFillTx/>
                <a:latin typeface="Arial" panose="020B0604020202020204" pitchFamily="34" charset="0"/>
                <a:ea typeface="+mn-ea"/>
                <a:cs typeface="Arial" panose="020B0604020202020204" pitchFamily="34" charset="0"/>
              </a:endParaRPr>
            </a:p>
          </p:txBody>
        </p:sp>
        <p:pic>
          <p:nvPicPr>
            <p:cNvPr id="25" name="Graphic 24" descr="First aid kit with solid fill">
              <a:extLst>
                <a:ext uri="{FF2B5EF4-FFF2-40B4-BE49-F238E27FC236}">
                  <a16:creationId xmlns:a16="http://schemas.microsoft.com/office/drawing/2014/main" id="{975AFC73-3AFF-28A5-3477-FAF36DBCEB2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141091" y="1556997"/>
              <a:ext cx="485063" cy="485063"/>
            </a:xfrm>
            <a:prstGeom prst="rect">
              <a:avLst/>
            </a:prstGeom>
          </p:spPr>
        </p:pic>
        <p:cxnSp>
          <p:nvCxnSpPr>
            <p:cNvPr id="28" name="Straight Arrow Connector 27">
              <a:extLst>
                <a:ext uri="{FF2B5EF4-FFF2-40B4-BE49-F238E27FC236}">
                  <a16:creationId xmlns:a16="http://schemas.microsoft.com/office/drawing/2014/main" id="{6C9140B2-C146-D79B-23D7-A3132ECA6E00}"/>
                </a:ext>
              </a:extLst>
            </p:cNvPr>
            <p:cNvCxnSpPr>
              <a:cxnSpLocks/>
              <a:stCxn id="17" idx="4"/>
              <a:endCxn id="14" idx="0"/>
            </p:cNvCxnSpPr>
            <p:nvPr/>
          </p:nvCxnSpPr>
          <p:spPr>
            <a:xfrm>
              <a:off x="3381137" y="4737580"/>
              <a:ext cx="0" cy="25247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31" name="Graphic 30" descr="Gantt Chart with solid fill">
              <a:extLst>
                <a:ext uri="{FF2B5EF4-FFF2-40B4-BE49-F238E27FC236}">
                  <a16:creationId xmlns:a16="http://schemas.microsoft.com/office/drawing/2014/main" id="{F66EA115-107C-A0DB-67B4-E40AD10116D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81497" y="3320844"/>
              <a:ext cx="519692" cy="519693"/>
            </a:xfrm>
            <a:prstGeom prst="rect">
              <a:avLst/>
            </a:prstGeom>
          </p:spPr>
        </p:pic>
        <p:sp>
          <p:nvSpPr>
            <p:cNvPr id="32" name="TextBox 31">
              <a:extLst>
                <a:ext uri="{FF2B5EF4-FFF2-40B4-BE49-F238E27FC236}">
                  <a16:creationId xmlns:a16="http://schemas.microsoft.com/office/drawing/2014/main" id="{7985C922-4466-E90B-654F-FA3C6144B403}"/>
                </a:ext>
              </a:extLst>
            </p:cNvPr>
            <p:cNvSpPr txBox="1"/>
            <p:nvPr/>
          </p:nvSpPr>
          <p:spPr>
            <a:xfrm>
              <a:off x="694179" y="3863420"/>
              <a:ext cx="1469084" cy="6055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NORS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Model</a:t>
              </a:r>
            </a:p>
          </p:txBody>
        </p:sp>
        <p:pic>
          <p:nvPicPr>
            <p:cNvPr id="34" name="Graphic 33" descr="Airplane with solid fill">
              <a:extLst>
                <a:ext uri="{FF2B5EF4-FFF2-40B4-BE49-F238E27FC236}">
                  <a16:creationId xmlns:a16="http://schemas.microsoft.com/office/drawing/2014/main" id="{7832513B-4840-AA69-6320-9C8B563E2A3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3063069">
              <a:off x="2979506" y="5135024"/>
              <a:ext cx="590463" cy="590464"/>
            </a:xfrm>
            <a:prstGeom prst="rect">
              <a:avLst/>
            </a:prstGeom>
          </p:spPr>
        </p:pic>
        <p:pic>
          <p:nvPicPr>
            <p:cNvPr id="36" name="Graphic 35" descr="Microscope with solid fill">
              <a:extLst>
                <a:ext uri="{FF2B5EF4-FFF2-40B4-BE49-F238E27FC236}">
                  <a16:creationId xmlns:a16="http://schemas.microsoft.com/office/drawing/2014/main" id="{9902687F-C6FC-EAAF-C447-6445CAED79D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416723" y="5328739"/>
              <a:ext cx="402637" cy="402636"/>
            </a:xfrm>
            <a:prstGeom prst="rect">
              <a:avLst/>
            </a:prstGeom>
          </p:spPr>
        </p:pic>
        <p:sp>
          <p:nvSpPr>
            <p:cNvPr id="37" name="TextBox 36">
              <a:extLst>
                <a:ext uri="{FF2B5EF4-FFF2-40B4-BE49-F238E27FC236}">
                  <a16:creationId xmlns:a16="http://schemas.microsoft.com/office/drawing/2014/main" id="{7225B0B9-F231-A062-D3DA-A86966E7A96C}"/>
                </a:ext>
              </a:extLst>
            </p:cNvPr>
            <p:cNvSpPr txBox="1"/>
            <p:nvPr/>
          </p:nvSpPr>
          <p:spPr>
            <a:xfrm>
              <a:off x="2662983" y="5759059"/>
              <a:ext cx="1469084" cy="6055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Support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Services</a:t>
              </a:r>
            </a:p>
          </p:txBody>
        </p:sp>
        <p:pic>
          <p:nvPicPr>
            <p:cNvPr id="39" name="Graphic 38" descr="Protecting hand with solid fill">
              <a:extLst>
                <a:ext uri="{FF2B5EF4-FFF2-40B4-BE49-F238E27FC236}">
                  <a16:creationId xmlns:a16="http://schemas.microsoft.com/office/drawing/2014/main" id="{B298D574-B2F3-4113-A663-B85A7BBBE22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186344" y="3324782"/>
              <a:ext cx="455182" cy="455182"/>
            </a:xfrm>
            <a:prstGeom prst="rect">
              <a:avLst/>
            </a:prstGeom>
          </p:spPr>
        </p:pic>
        <p:pic>
          <p:nvPicPr>
            <p:cNvPr id="41" name="Graphic 40" descr="Open hand with solid fill">
              <a:extLst>
                <a:ext uri="{FF2B5EF4-FFF2-40B4-BE49-F238E27FC236}">
                  <a16:creationId xmlns:a16="http://schemas.microsoft.com/office/drawing/2014/main" id="{D922AC09-C9B4-94A3-361E-FE77B12B63A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044961" y="3547504"/>
              <a:ext cx="455182" cy="455182"/>
            </a:xfrm>
            <a:prstGeom prst="rect">
              <a:avLst/>
            </a:prstGeom>
          </p:spPr>
        </p:pic>
        <p:sp>
          <p:nvSpPr>
            <p:cNvPr id="42" name="TextBox 41">
              <a:extLst>
                <a:ext uri="{FF2B5EF4-FFF2-40B4-BE49-F238E27FC236}">
                  <a16:creationId xmlns:a16="http://schemas.microsoft.com/office/drawing/2014/main" id="{8C64E9AC-700F-2B5E-106C-3CC72145BC47}"/>
                </a:ext>
              </a:extLst>
            </p:cNvPr>
            <p:cNvSpPr txBox="1"/>
            <p:nvPr/>
          </p:nvSpPr>
          <p:spPr>
            <a:xfrm>
              <a:off x="4616525" y="3919138"/>
              <a:ext cx="1469084" cy="6055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Donation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Offering</a:t>
              </a:r>
            </a:p>
          </p:txBody>
        </p:sp>
        <p:sp>
          <p:nvSpPr>
            <p:cNvPr id="43" name="TextBox 42">
              <a:extLst>
                <a:ext uri="{FF2B5EF4-FFF2-40B4-BE49-F238E27FC236}">
                  <a16:creationId xmlns:a16="http://schemas.microsoft.com/office/drawing/2014/main" id="{85E109F9-35B1-33DB-C8E5-DACB7F5881F3}"/>
                </a:ext>
              </a:extLst>
            </p:cNvPr>
            <p:cNvSpPr txBox="1"/>
            <p:nvPr/>
          </p:nvSpPr>
          <p:spPr>
            <a:xfrm>
              <a:off x="2642697" y="3739726"/>
              <a:ext cx="1469084" cy="414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5B9BD5">
                      <a:lumMod val="75000"/>
                    </a:srgbClr>
                  </a:solidFill>
                  <a:effectLst/>
                  <a:uLnTx/>
                  <a:uFillTx/>
                  <a:latin typeface="Arial" panose="020B0604020202020204" pitchFamily="34" charset="0"/>
                  <a:ea typeface="+mn-ea"/>
                  <a:cs typeface="Arial" panose="020B0604020202020204" pitchFamily="34" charset="0"/>
                </a:rPr>
                <a:t>SCORE</a:t>
              </a:r>
            </a:p>
          </p:txBody>
        </p:sp>
      </p:grpSp>
    </p:spTree>
    <p:extLst>
      <p:ext uri="{BB962C8B-B14F-4D97-AF65-F5344CB8AC3E}">
        <p14:creationId xmlns:p14="http://schemas.microsoft.com/office/powerpoint/2010/main" val="4185312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p:txBody>
          <a:bodyPr>
            <a:normAutofit/>
          </a:bodyPr>
          <a:lstStyle/>
          <a:p>
            <a:r>
              <a:rPr lang="en-GB" sz="3600" b="1">
                <a:solidFill>
                  <a:srgbClr val="003087"/>
                </a:solidFill>
              </a:rPr>
              <a:t>Key Issues</a:t>
            </a:r>
          </a:p>
        </p:txBody>
      </p:sp>
      <p:sp>
        <p:nvSpPr>
          <p:cNvPr id="6" name="Content Placeholder 5">
            <a:extLst>
              <a:ext uri="{FF2B5EF4-FFF2-40B4-BE49-F238E27FC236}">
                <a16:creationId xmlns:a16="http://schemas.microsoft.com/office/drawing/2014/main" id="{837C4307-CCB5-556F-AD1F-84D50FED5456}"/>
              </a:ext>
            </a:extLst>
          </p:cNvPr>
          <p:cNvSpPr>
            <a:spLocks noGrp="1"/>
          </p:cNvSpPr>
          <p:nvPr>
            <p:ph idx="1"/>
          </p:nvPr>
        </p:nvSpPr>
        <p:spPr>
          <a:xfrm>
            <a:off x="838201" y="1825625"/>
            <a:ext cx="6632863" cy="4351338"/>
          </a:xfrm>
        </p:spPr>
        <p:txBody>
          <a:bodyPr>
            <a:normAutofit fontScale="62500" lnSpcReduction="20000"/>
          </a:bodyPr>
          <a:lstStyle/>
          <a:p>
            <a:pPr marL="571500" indent="-571500">
              <a:lnSpc>
                <a:spcPct val="114000"/>
              </a:lnSpc>
              <a:buFont typeface="+mj-lt"/>
              <a:buAutoNum type="arabicPeriod"/>
            </a:pPr>
            <a:r>
              <a:rPr lang="en-GB" sz="2800" b="1">
                <a:solidFill>
                  <a:srgbClr val="002060"/>
                </a:solidFill>
              </a:rPr>
              <a:t>Fast as possible model </a:t>
            </a:r>
            <a:r>
              <a:rPr lang="en-GB" sz="2800">
                <a:solidFill>
                  <a:srgbClr val="002060"/>
                </a:solidFill>
              </a:rPr>
              <a:t>removes all planning across the system (no improvement on LOP despite efforts)</a:t>
            </a:r>
          </a:p>
          <a:p>
            <a:pPr marL="571500" indent="-571500">
              <a:lnSpc>
                <a:spcPct val="114000"/>
              </a:lnSpc>
              <a:buFont typeface="+mj-lt"/>
              <a:buAutoNum type="arabicPeriod"/>
            </a:pPr>
            <a:r>
              <a:rPr lang="en-GB" sz="2800">
                <a:solidFill>
                  <a:srgbClr val="002060"/>
                </a:solidFill>
              </a:rPr>
              <a:t>No </a:t>
            </a:r>
            <a:r>
              <a:rPr lang="en-GB" sz="2800" b="1">
                <a:solidFill>
                  <a:srgbClr val="002060"/>
                </a:solidFill>
              </a:rPr>
              <a:t>oversight</a:t>
            </a:r>
            <a:r>
              <a:rPr lang="en-GB" sz="2800">
                <a:solidFill>
                  <a:srgbClr val="002060"/>
                </a:solidFill>
              </a:rPr>
              <a:t> of activity = reactive deployment of resources</a:t>
            </a:r>
          </a:p>
          <a:p>
            <a:pPr marL="571500" indent="-571500">
              <a:lnSpc>
                <a:spcPct val="114000"/>
              </a:lnSpc>
              <a:buFont typeface="+mj-lt"/>
              <a:buAutoNum type="arabicPeriod"/>
            </a:pPr>
            <a:r>
              <a:rPr lang="en-GB" sz="2800">
                <a:solidFill>
                  <a:srgbClr val="002060"/>
                </a:solidFill>
              </a:rPr>
              <a:t>Frequent </a:t>
            </a:r>
            <a:r>
              <a:rPr lang="en-GB" sz="2800" b="1">
                <a:solidFill>
                  <a:srgbClr val="002060"/>
                </a:solidFill>
              </a:rPr>
              <a:t>delays</a:t>
            </a:r>
            <a:r>
              <a:rPr lang="en-GB" sz="2800">
                <a:solidFill>
                  <a:srgbClr val="002060"/>
                </a:solidFill>
              </a:rPr>
              <a:t> , most notable at retrieval and has a resultant negative impact across the system</a:t>
            </a:r>
          </a:p>
          <a:p>
            <a:pPr marL="571500" indent="-571500">
              <a:lnSpc>
                <a:spcPct val="114000"/>
              </a:lnSpc>
              <a:buFont typeface="+mj-lt"/>
              <a:buAutoNum type="arabicPeriod"/>
            </a:pPr>
            <a:r>
              <a:rPr lang="en-GB" sz="2800">
                <a:solidFill>
                  <a:srgbClr val="002060"/>
                </a:solidFill>
              </a:rPr>
              <a:t>LOP now means that complex implant surgery is performed out of hours</a:t>
            </a:r>
          </a:p>
          <a:p>
            <a:pPr marL="571500" indent="-571500">
              <a:lnSpc>
                <a:spcPct val="114000"/>
              </a:lnSpc>
              <a:buFont typeface="+mj-lt"/>
              <a:buAutoNum type="arabicPeriod"/>
            </a:pPr>
            <a:r>
              <a:rPr lang="en-GB" sz="2800" b="1">
                <a:solidFill>
                  <a:srgbClr val="002060"/>
                </a:solidFill>
              </a:rPr>
              <a:t>Fragility</a:t>
            </a:r>
            <a:r>
              <a:rPr lang="en-GB" sz="2800">
                <a:solidFill>
                  <a:srgbClr val="002060"/>
                </a:solidFill>
              </a:rPr>
              <a:t> of NORS teams resulting in teams standing down from retrieval commitments</a:t>
            </a:r>
          </a:p>
          <a:p>
            <a:pPr marL="571500" indent="-571500">
              <a:lnSpc>
                <a:spcPct val="114000"/>
              </a:lnSpc>
              <a:buFont typeface="+mj-lt"/>
              <a:buAutoNum type="arabicPeriod"/>
            </a:pPr>
            <a:r>
              <a:rPr lang="en-GB" sz="2800">
                <a:solidFill>
                  <a:srgbClr val="002060"/>
                </a:solidFill>
              </a:rPr>
              <a:t>NORS teams asked to attend more than 1 donor in 24 hours</a:t>
            </a:r>
          </a:p>
          <a:p>
            <a:pPr marL="571500" indent="-571500">
              <a:lnSpc>
                <a:spcPct val="114000"/>
              </a:lnSpc>
              <a:buFont typeface="+mj-lt"/>
              <a:buAutoNum type="arabicPeriod"/>
            </a:pPr>
            <a:r>
              <a:rPr lang="en-GB" sz="2800">
                <a:solidFill>
                  <a:srgbClr val="002060"/>
                </a:solidFill>
              </a:rPr>
              <a:t>Increase in NORS travel time over </a:t>
            </a:r>
            <a:r>
              <a:rPr lang="en-GB" sz="2800" b="1">
                <a:solidFill>
                  <a:srgbClr val="002060"/>
                </a:solidFill>
              </a:rPr>
              <a:t>3 hours</a:t>
            </a:r>
          </a:p>
        </p:txBody>
      </p:sp>
      <p:sp>
        <p:nvSpPr>
          <p:cNvPr id="2" name="Content Placeholder 5">
            <a:extLst>
              <a:ext uri="{FF2B5EF4-FFF2-40B4-BE49-F238E27FC236}">
                <a16:creationId xmlns:a16="http://schemas.microsoft.com/office/drawing/2014/main" id="{2685FB19-FBA9-05CD-3B55-7E0C3198D781}"/>
              </a:ext>
            </a:extLst>
          </p:cNvPr>
          <p:cNvSpPr txBox="1">
            <a:spLocks/>
          </p:cNvSpPr>
          <p:nvPr/>
        </p:nvSpPr>
        <p:spPr>
          <a:xfrm>
            <a:off x="8121093" y="3374164"/>
            <a:ext cx="3609108" cy="1821584"/>
          </a:xfrm>
          <a:prstGeom prst="rect">
            <a:avLst/>
          </a:prstGeom>
        </p:spPr>
        <p:txBody>
          <a:bodyPr vert="horz" lIns="91440" tIns="45720" rIns="91440" bIns="45720" rtlCol="0">
            <a:normAutofit/>
          </a:bodyPr>
          <a:lstStyle>
            <a:lvl1pPr marL="0" indent="0" algn="l" defTabSz="742950" rtl="0" eaLnBrk="1" latinLnBrk="0" hangingPunct="1">
              <a:lnSpc>
                <a:spcPct val="90000"/>
              </a:lnSpc>
              <a:spcBef>
                <a:spcPts val="813"/>
              </a:spcBef>
              <a:buClr>
                <a:srgbClr val="005EA4"/>
              </a:buClr>
              <a:buSzPct val="50000"/>
              <a:buFont typeface="Wingdings" panose="05000000000000000000" pitchFamily="2" charset="2"/>
              <a:buNone/>
              <a:defRPr sz="2925" kern="1200">
                <a:solidFill>
                  <a:schemeClr val="accent1">
                    <a:lumMod val="75000"/>
                  </a:schemeClr>
                </a:solidFill>
                <a:latin typeface="Arial" panose="020B0604020202020204" pitchFamily="34" charset="0"/>
                <a:ea typeface="+mn-ea"/>
                <a:cs typeface="Arial" panose="020B0604020202020204" pitchFamily="34" charset="0"/>
              </a:defRPr>
            </a:lvl1pPr>
            <a:lvl2pPr marL="557213"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950" kern="1200">
                <a:solidFill>
                  <a:schemeClr val="accent1">
                    <a:lumMod val="75000"/>
                  </a:schemeClr>
                </a:solidFill>
                <a:latin typeface="+mn-lt"/>
                <a:ea typeface="+mn-ea"/>
                <a:cs typeface="+mn-cs"/>
              </a:defRPr>
            </a:lvl2pPr>
            <a:lvl3pPr marL="928688"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625" kern="1200">
                <a:solidFill>
                  <a:schemeClr val="accent1">
                    <a:lumMod val="75000"/>
                  </a:schemeClr>
                </a:solidFill>
                <a:latin typeface="+mn-lt"/>
                <a:ea typeface="+mn-ea"/>
                <a:cs typeface="+mn-cs"/>
              </a:defRPr>
            </a:lvl3pPr>
            <a:lvl4pPr marL="1300163"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463" kern="1200">
                <a:solidFill>
                  <a:schemeClr val="accent1">
                    <a:lumMod val="75000"/>
                  </a:schemeClr>
                </a:solidFill>
                <a:latin typeface="+mn-lt"/>
                <a:ea typeface="+mn-ea"/>
                <a:cs typeface="+mn-cs"/>
              </a:defRPr>
            </a:lvl4pPr>
            <a:lvl5pPr marL="1671638" indent="-185738" algn="l" defTabSz="742950" rtl="0" eaLnBrk="1" latinLnBrk="0" hangingPunct="1">
              <a:lnSpc>
                <a:spcPct val="90000"/>
              </a:lnSpc>
              <a:spcBef>
                <a:spcPts val="406"/>
              </a:spcBef>
              <a:buClr>
                <a:srgbClr val="005EA4"/>
              </a:buClr>
              <a:buSzPct val="50000"/>
              <a:buFont typeface="Wingdings" panose="05000000000000000000" pitchFamily="2" charset="2"/>
              <a:buChar char=""/>
              <a:defRPr sz="1463" kern="1200">
                <a:solidFill>
                  <a:schemeClr val="accent1">
                    <a:lumMod val="75000"/>
                  </a:schemeClr>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0" marR="0" lvl="0" indent="0" algn="l" defTabSz="742950" rtl="0" eaLnBrk="1" fontAlgn="auto" latinLnBrk="0" hangingPunct="1">
              <a:lnSpc>
                <a:spcPct val="114000"/>
              </a:lnSpc>
              <a:spcBef>
                <a:spcPts val="813"/>
              </a:spcBef>
              <a:spcAft>
                <a:spcPts val="0"/>
              </a:spcAft>
              <a:buClr>
                <a:srgbClr val="005EA4"/>
              </a:buClr>
              <a:buSzPct val="50000"/>
              <a:buFont typeface="Wingdings" panose="05000000000000000000" pitchFamily="2" charset="2"/>
              <a:buNone/>
              <a:tabLst/>
              <a:defRPr/>
            </a:pPr>
            <a:r>
              <a:rPr kumimoji="0" lang="en-GB" sz="20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After identification of the key issues relating to the fragility of the NORS service, SCORE set about designing a solution.</a:t>
            </a:r>
          </a:p>
        </p:txBody>
      </p:sp>
      <p:grpSp>
        <p:nvGrpSpPr>
          <p:cNvPr id="8" name="Group 7">
            <a:extLst>
              <a:ext uri="{FF2B5EF4-FFF2-40B4-BE49-F238E27FC236}">
                <a16:creationId xmlns:a16="http://schemas.microsoft.com/office/drawing/2014/main" id="{2DF95EB3-6738-98E6-271A-A22611855871}"/>
              </a:ext>
            </a:extLst>
          </p:cNvPr>
          <p:cNvGrpSpPr/>
          <p:nvPr/>
        </p:nvGrpSpPr>
        <p:grpSpPr>
          <a:xfrm>
            <a:off x="8996524" y="1897063"/>
            <a:ext cx="1330396" cy="1325563"/>
            <a:chOff x="838201" y="3286261"/>
            <a:chExt cx="1486803" cy="1481402"/>
          </a:xfrm>
        </p:grpSpPr>
        <p:sp>
          <p:nvSpPr>
            <p:cNvPr id="3" name="Oval 2">
              <a:extLst>
                <a:ext uri="{FF2B5EF4-FFF2-40B4-BE49-F238E27FC236}">
                  <a16:creationId xmlns:a16="http://schemas.microsoft.com/office/drawing/2014/main" id="{418B1931-060F-57B3-2979-C67995AC0987}"/>
                </a:ext>
              </a:extLst>
            </p:cNvPr>
            <p:cNvSpPr/>
            <p:nvPr/>
          </p:nvSpPr>
          <p:spPr>
            <a:xfrm>
              <a:off x="838201" y="3286261"/>
              <a:ext cx="1486803" cy="1481402"/>
            </a:xfrm>
            <a:prstGeom prst="ellipse">
              <a:avLst/>
            </a:prstGeom>
            <a:solidFill>
              <a:schemeClr val="accent5">
                <a:lumMod val="75000"/>
              </a:schemeClr>
            </a:solid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5B9BD5">
                    <a:lumMod val="75000"/>
                  </a:srgbClr>
                </a:solidFill>
                <a:effectLst/>
                <a:uLnTx/>
                <a:uFillTx/>
                <a:latin typeface="Arial" panose="020B0604020202020204" pitchFamily="34" charset="0"/>
                <a:ea typeface="+mn-ea"/>
                <a:cs typeface="Arial" panose="020B0604020202020204" pitchFamily="34" charset="0"/>
              </a:endParaRPr>
            </a:p>
          </p:txBody>
        </p:sp>
        <p:pic>
          <p:nvPicPr>
            <p:cNvPr id="4" name="Graphic 3" descr="Gantt Chart with solid fill">
              <a:extLst>
                <a:ext uri="{FF2B5EF4-FFF2-40B4-BE49-F238E27FC236}">
                  <a16:creationId xmlns:a16="http://schemas.microsoft.com/office/drawing/2014/main" id="{1C2995F6-8168-51EF-E50C-DDEBBCCDDAB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11848" y="3455614"/>
              <a:ext cx="564708" cy="564708"/>
            </a:xfrm>
            <a:prstGeom prst="rect">
              <a:avLst/>
            </a:prstGeom>
          </p:spPr>
        </p:pic>
        <p:sp>
          <p:nvSpPr>
            <p:cNvPr id="7" name="TextBox 6">
              <a:extLst>
                <a:ext uri="{FF2B5EF4-FFF2-40B4-BE49-F238E27FC236}">
                  <a16:creationId xmlns:a16="http://schemas.microsoft.com/office/drawing/2014/main" id="{25AE23EF-5140-5EE0-D3A3-BC893B0A6DA7}"/>
                </a:ext>
              </a:extLst>
            </p:cNvPr>
            <p:cNvSpPr txBox="1"/>
            <p:nvPr/>
          </p:nvSpPr>
          <p:spPr>
            <a:xfrm>
              <a:off x="884866" y="4020322"/>
              <a:ext cx="141867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NORS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Model</a:t>
              </a:r>
            </a:p>
          </p:txBody>
        </p:sp>
      </p:grpSp>
    </p:spTree>
    <p:extLst>
      <p:ext uri="{BB962C8B-B14F-4D97-AF65-F5344CB8AC3E}">
        <p14:creationId xmlns:p14="http://schemas.microsoft.com/office/powerpoint/2010/main" val="1725269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ontrol-Alt-Delete in the World of VDI">
            <a:extLst>
              <a:ext uri="{FF2B5EF4-FFF2-40B4-BE49-F238E27FC236}">
                <a16:creationId xmlns:a16="http://schemas.microsoft.com/office/drawing/2014/main" id="{FDB27A64-5FBD-E235-E582-3D7C4C5B002A}"/>
              </a:ext>
            </a:extLst>
          </p:cNvPr>
          <p:cNvPicPr>
            <a:picLocks noChangeAspect="1" noChangeArrowheads="1"/>
          </p:cNvPicPr>
          <p:nvPr/>
        </p:nvPicPr>
        <p:blipFill>
          <a:blip r:embed="rId3">
            <a:duotone>
              <a:srgbClr val="A5A5A5">
                <a:shade val="45000"/>
                <a:satMod val="135000"/>
              </a:srgbClr>
              <a:prstClr val="white"/>
            </a:duotone>
            <a:extLst>
              <a:ext uri="{BEBA8EAE-BF5A-486C-A8C5-ECC9F3942E4B}">
                <a14:imgProps xmlns:a14="http://schemas.microsoft.com/office/drawing/2010/main">
                  <a14:imgLayer r:embed="rId4">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201538" y="206821"/>
            <a:ext cx="4829495" cy="322217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09F0976C-1084-1A86-54E3-7E49141B4720}"/>
              </a:ext>
            </a:extLst>
          </p:cNvPr>
          <p:cNvSpPr/>
          <p:nvPr/>
        </p:nvSpPr>
        <p:spPr>
          <a:xfrm>
            <a:off x="5561261" y="962432"/>
            <a:ext cx="3624147" cy="1710955"/>
          </a:xfrm>
          <a:prstGeom prst="roundRect">
            <a:avLst/>
          </a:prstGeom>
          <a:solidFill>
            <a:schemeClr val="accent6">
              <a:lumMod val="60000"/>
              <a:lumOff val="40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Donation, retrieval and transplantation needs a </a:t>
            </a: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reset.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It will require many changes across the pathway</a:t>
            </a:r>
          </a:p>
        </p:txBody>
      </p:sp>
      <p:pic>
        <p:nvPicPr>
          <p:cNvPr id="1026" name="Picture 2" descr="See related image detail. Das ABC der Kosenamen - Service - Lindenstraße - Das Erste">
            <a:extLst>
              <a:ext uri="{FF2B5EF4-FFF2-40B4-BE49-F238E27FC236}">
                <a16:creationId xmlns:a16="http://schemas.microsoft.com/office/drawing/2014/main" id="{0EE2F17B-CF4A-DED8-077F-9F4C4E97744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artisticPaintBrush/>
                    </a14:imgEffect>
                  </a14:imgLayer>
                </a14:imgProps>
              </a:ext>
              <a:ext uri="{28A0092B-C50C-407E-A947-70E740481C1C}">
                <a14:useLocalDpi xmlns:a14="http://schemas.microsoft.com/office/drawing/2010/main" val="0"/>
              </a:ext>
            </a:extLst>
          </a:blip>
          <a:srcRect/>
          <a:stretch>
            <a:fillRect/>
          </a:stretch>
        </p:blipFill>
        <p:spPr bwMode="auto">
          <a:xfrm>
            <a:off x="5031033" y="3429000"/>
            <a:ext cx="3608226" cy="322217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C01B6C29-A346-6582-FA2C-0D0182E9B923}"/>
              </a:ext>
            </a:extLst>
          </p:cNvPr>
          <p:cNvSpPr/>
          <p:nvPr/>
        </p:nvSpPr>
        <p:spPr>
          <a:xfrm>
            <a:off x="1814141" y="3836019"/>
            <a:ext cx="2397512" cy="2941897"/>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Redesign a service that’s robust, sustainable, more predictable and able to cope with future demands</a:t>
            </a:r>
          </a:p>
        </p:txBody>
      </p:sp>
      <p:sp>
        <p:nvSpPr>
          <p:cNvPr id="13" name="Rectangle: Rounded Corners 12">
            <a:extLst>
              <a:ext uri="{FF2B5EF4-FFF2-40B4-BE49-F238E27FC236}">
                <a16:creationId xmlns:a16="http://schemas.microsoft.com/office/drawing/2014/main" id="{DC084A97-C168-B6A1-5EAF-A916B9B5B50C}"/>
              </a:ext>
            </a:extLst>
          </p:cNvPr>
          <p:cNvSpPr/>
          <p:nvPr/>
        </p:nvSpPr>
        <p:spPr>
          <a:xfrm>
            <a:off x="9458639" y="3836019"/>
            <a:ext cx="2397512" cy="2941897"/>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A service designed to maximise our ability to save lives.</a:t>
            </a:r>
          </a:p>
        </p:txBody>
      </p:sp>
    </p:spTree>
    <p:extLst>
      <p:ext uri="{BB962C8B-B14F-4D97-AF65-F5344CB8AC3E}">
        <p14:creationId xmlns:p14="http://schemas.microsoft.com/office/powerpoint/2010/main" val="2546083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additive="base">
                                        <p:cTn id="15" dur="500" fill="hold"/>
                                        <p:tgtEl>
                                          <p:spTgt spid="1026"/>
                                        </p:tgtEl>
                                        <p:attrNameLst>
                                          <p:attrName>ppt_x</p:attrName>
                                        </p:attrNameLst>
                                      </p:cBhvr>
                                      <p:tavLst>
                                        <p:tav tm="0">
                                          <p:val>
                                            <p:strVal val="#ppt_x"/>
                                          </p:val>
                                        </p:tav>
                                        <p:tav tm="100000">
                                          <p:val>
                                            <p:strVal val="#ppt_x"/>
                                          </p:val>
                                        </p:tav>
                                      </p:tavLst>
                                    </p:anim>
                                    <p:anim calcmode="lin" valueType="num">
                                      <p:cBhvr additive="base">
                                        <p:cTn id="16"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ollage of a drawing of a colorful swirl and a blue background&#10;&#10;Description automatically generated with medium confidence">
            <a:extLst>
              <a:ext uri="{FF2B5EF4-FFF2-40B4-BE49-F238E27FC236}">
                <a16:creationId xmlns:a16="http://schemas.microsoft.com/office/drawing/2014/main" id="{F4D9CCA5-0220-7824-FEA1-5248ADD95D9B}"/>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t="21875" b="21875"/>
          <a:stretch/>
        </p:blipFill>
        <p:spPr>
          <a:xfrm>
            <a:off x="0" y="0"/>
            <a:ext cx="12192000" cy="6858000"/>
          </a:xfrm>
          <a:prstGeom prst="rect">
            <a:avLst/>
          </a:prstGeom>
        </p:spPr>
      </p:pic>
    </p:spTree>
    <p:extLst>
      <p:ext uri="{BB962C8B-B14F-4D97-AF65-F5344CB8AC3E}">
        <p14:creationId xmlns:p14="http://schemas.microsoft.com/office/powerpoint/2010/main" val="3529722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0BDE82D-4CEF-AD4E-544E-AFF13805F8D1}"/>
              </a:ext>
            </a:extLst>
          </p:cNvPr>
          <p:cNvGrpSpPr/>
          <p:nvPr/>
        </p:nvGrpSpPr>
        <p:grpSpPr>
          <a:xfrm>
            <a:off x="1524000" y="1050995"/>
            <a:ext cx="9144000" cy="5046097"/>
            <a:chOff x="1524000" y="1119753"/>
            <a:chExt cx="9144000" cy="5046097"/>
          </a:xfrm>
        </p:grpSpPr>
        <p:pic>
          <p:nvPicPr>
            <p:cNvPr id="2050" name="Picture 3">
              <a:extLst>
                <a:ext uri="{FF2B5EF4-FFF2-40B4-BE49-F238E27FC236}">
                  <a16:creationId xmlns:a16="http://schemas.microsoft.com/office/drawing/2014/main" id="{67452CE8-67B7-E4D6-AD7C-49ABFAF9E2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119753"/>
              <a:ext cx="4200045" cy="5046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9F50BD40-01DE-67C1-FF2D-72FCEEFC8BF4}"/>
                </a:ext>
              </a:extLst>
            </p:cNvPr>
            <p:cNvPicPr>
              <a:picLocks noChangeAspect="1"/>
            </p:cNvPicPr>
            <p:nvPr/>
          </p:nvPicPr>
          <p:blipFill>
            <a:blip r:embed="rId3"/>
            <a:stretch>
              <a:fillRect/>
            </a:stretch>
          </p:blipFill>
          <p:spPr>
            <a:xfrm>
              <a:off x="6096000" y="1119753"/>
              <a:ext cx="4572000" cy="5040508"/>
            </a:xfrm>
            <a:prstGeom prst="round2DiagRect">
              <a:avLst>
                <a:gd name="adj1" fmla="val 0"/>
                <a:gd name="adj2" fmla="val 0"/>
              </a:avLst>
            </a:prstGeom>
            <a:ln w="88900" cap="sq">
              <a:noFill/>
              <a:miter lim="800000"/>
            </a:ln>
            <a:effectLst/>
          </p:spPr>
        </p:pic>
      </p:grpSp>
    </p:spTree>
    <p:extLst>
      <p:ext uri="{BB962C8B-B14F-4D97-AF65-F5344CB8AC3E}">
        <p14:creationId xmlns:p14="http://schemas.microsoft.com/office/powerpoint/2010/main" val="4218737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68;p39">
            <a:extLst>
              <a:ext uri="{FF2B5EF4-FFF2-40B4-BE49-F238E27FC236}">
                <a16:creationId xmlns:a16="http://schemas.microsoft.com/office/drawing/2014/main" id="{7C8C0F4B-2709-4AF5-A310-5B708B7D877B}"/>
              </a:ext>
            </a:extLst>
          </p:cNvPr>
          <p:cNvSpPr/>
          <p:nvPr/>
        </p:nvSpPr>
        <p:spPr>
          <a:xfrm>
            <a:off x="100" y="-67"/>
            <a:ext cx="12192000" cy="7077272"/>
          </a:xfrm>
          <a:prstGeom prst="rect">
            <a:avLst/>
          </a:prstGeom>
          <a:solidFill>
            <a:srgbClr val="0062AC"/>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Google Shape;169;p39">
            <a:extLst>
              <a:ext uri="{FF2B5EF4-FFF2-40B4-BE49-F238E27FC236}">
                <a16:creationId xmlns:a16="http://schemas.microsoft.com/office/drawing/2014/main" id="{32CA5188-2C21-4DC8-A9C3-B2AD4C9B10D4}"/>
              </a:ext>
            </a:extLst>
          </p:cNvPr>
          <p:cNvSpPr txBox="1"/>
          <p:nvPr/>
        </p:nvSpPr>
        <p:spPr>
          <a:xfrm>
            <a:off x="388460" y="595021"/>
            <a:ext cx="10850649" cy="5400163"/>
          </a:xfrm>
          <a:prstGeom prst="rect">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1333"/>
              </a:spcAft>
              <a:buClr>
                <a:prstClr val="black"/>
              </a:buClr>
              <a:buSzPts val="1100"/>
              <a:buFontTx/>
              <a:buNone/>
              <a:tabLst/>
              <a:defRPr/>
            </a:pPr>
            <a:r>
              <a:rPr kumimoji="0" lang="en" sz="4800" b="1" i="0" u="none" strike="noStrike" kern="1200" cap="none" spc="0" normalizeH="0" baseline="0" noProof="0">
                <a:ln>
                  <a:noFill/>
                </a:ln>
                <a:solidFill>
                  <a:prstClr val="white"/>
                </a:solidFill>
                <a:effectLst/>
                <a:uLnTx/>
                <a:uFillTx/>
                <a:latin typeface="Calibri" panose="020F0502020204030204"/>
                <a:ea typeface="+mn-ea"/>
                <a:cs typeface="+mn-cs"/>
              </a:rPr>
              <a:t>Need for Change</a:t>
            </a:r>
            <a:endParaRPr kumimoji="0" sz="4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3307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15A79C22-D95C-C480-9323-2AAEE189FC61}"/>
              </a:ext>
            </a:extLst>
          </p:cNvPr>
          <p:cNvPicPr>
            <a:picLocks noGrp="1" noChangeAspect="1"/>
          </p:cNvPicPr>
          <p:nvPr>
            <p:ph idx="1"/>
          </p:nvPr>
        </p:nvPicPr>
        <p:blipFill>
          <a:blip r:embed="rId2"/>
          <a:stretch>
            <a:fillRect/>
          </a:stretch>
        </p:blipFill>
        <p:spPr>
          <a:xfrm>
            <a:off x="6258007" y="1237232"/>
            <a:ext cx="5900465" cy="3740184"/>
          </a:xfrm>
        </p:spPr>
      </p:pic>
      <p:pic>
        <p:nvPicPr>
          <p:cNvPr id="5" name="Picture 4">
            <a:extLst>
              <a:ext uri="{FF2B5EF4-FFF2-40B4-BE49-F238E27FC236}">
                <a16:creationId xmlns:a16="http://schemas.microsoft.com/office/drawing/2014/main" id="{0D9D59EA-F744-4AF3-04A9-17E63912ADA6}"/>
              </a:ext>
            </a:extLst>
          </p:cNvPr>
          <p:cNvPicPr>
            <a:picLocks noChangeAspect="1"/>
          </p:cNvPicPr>
          <p:nvPr/>
        </p:nvPicPr>
        <p:blipFill>
          <a:blip r:embed="rId3"/>
          <a:stretch>
            <a:fillRect/>
          </a:stretch>
        </p:blipFill>
        <p:spPr>
          <a:xfrm>
            <a:off x="0" y="1237231"/>
            <a:ext cx="5900466" cy="3740183"/>
          </a:xfrm>
          <a:prstGeom prst="rect">
            <a:avLst/>
          </a:prstGeom>
        </p:spPr>
      </p:pic>
      <p:sp>
        <p:nvSpPr>
          <p:cNvPr id="8" name="TextBox 7">
            <a:extLst>
              <a:ext uri="{FF2B5EF4-FFF2-40B4-BE49-F238E27FC236}">
                <a16:creationId xmlns:a16="http://schemas.microsoft.com/office/drawing/2014/main" id="{133B3602-A47E-A162-3D61-8EF93C3930C7}"/>
              </a:ext>
            </a:extLst>
          </p:cNvPr>
          <p:cNvSpPr txBox="1"/>
          <p:nvPr/>
        </p:nvSpPr>
        <p:spPr>
          <a:xfrm>
            <a:off x="2403710" y="890682"/>
            <a:ext cx="102669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DBD</a:t>
            </a:r>
          </a:p>
        </p:txBody>
      </p:sp>
      <p:sp>
        <p:nvSpPr>
          <p:cNvPr id="9" name="TextBox 8">
            <a:extLst>
              <a:ext uri="{FF2B5EF4-FFF2-40B4-BE49-F238E27FC236}">
                <a16:creationId xmlns:a16="http://schemas.microsoft.com/office/drawing/2014/main" id="{3248D5E0-FDC9-0759-E6D7-DC784F07F970}"/>
              </a:ext>
            </a:extLst>
          </p:cNvPr>
          <p:cNvSpPr txBox="1"/>
          <p:nvPr/>
        </p:nvSpPr>
        <p:spPr>
          <a:xfrm>
            <a:off x="8707031" y="890681"/>
            <a:ext cx="102669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DCD</a:t>
            </a:r>
          </a:p>
        </p:txBody>
      </p:sp>
      <p:sp>
        <p:nvSpPr>
          <p:cNvPr id="10" name="Rectangle 9">
            <a:extLst>
              <a:ext uri="{FF2B5EF4-FFF2-40B4-BE49-F238E27FC236}">
                <a16:creationId xmlns:a16="http://schemas.microsoft.com/office/drawing/2014/main" id="{70DD8C7A-E50A-9A92-1A80-C6511B85E804}"/>
              </a:ext>
            </a:extLst>
          </p:cNvPr>
          <p:cNvSpPr/>
          <p:nvPr/>
        </p:nvSpPr>
        <p:spPr>
          <a:xfrm>
            <a:off x="888397" y="1871905"/>
            <a:ext cx="760403" cy="1794294"/>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462FD7A-4A3E-97E3-57E6-969E5CD2F755}"/>
              </a:ext>
            </a:extLst>
          </p:cNvPr>
          <p:cNvSpPr/>
          <p:nvPr/>
        </p:nvSpPr>
        <p:spPr>
          <a:xfrm>
            <a:off x="2537197" y="2475755"/>
            <a:ext cx="799866" cy="2438168"/>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5994FBF-99A8-E83C-D6A6-D71C8DCCFAF4}"/>
              </a:ext>
            </a:extLst>
          </p:cNvPr>
          <p:cNvSpPr/>
          <p:nvPr/>
        </p:nvSpPr>
        <p:spPr>
          <a:xfrm>
            <a:off x="1682367" y="2475755"/>
            <a:ext cx="827160" cy="631567"/>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C06AECE-D1AA-EC92-562F-963762782BD1}"/>
              </a:ext>
            </a:extLst>
          </p:cNvPr>
          <p:cNvSpPr/>
          <p:nvPr/>
        </p:nvSpPr>
        <p:spPr>
          <a:xfrm>
            <a:off x="7057871" y="1871905"/>
            <a:ext cx="861175" cy="1794294"/>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0C7DA42C-83D4-4781-BE8C-AA44930A6CCA}"/>
              </a:ext>
            </a:extLst>
          </p:cNvPr>
          <p:cNvSpPr/>
          <p:nvPr/>
        </p:nvSpPr>
        <p:spPr>
          <a:xfrm>
            <a:off x="8746582" y="2769052"/>
            <a:ext cx="833351" cy="2208362"/>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60D87254-DDA1-2CE4-E00F-51EF28921CB8}"/>
              </a:ext>
            </a:extLst>
          </p:cNvPr>
          <p:cNvSpPr/>
          <p:nvPr/>
        </p:nvSpPr>
        <p:spPr>
          <a:xfrm>
            <a:off x="7934323" y="2769052"/>
            <a:ext cx="784588" cy="338270"/>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id="{120AB536-4E06-EC1B-22F8-02C1239DDAE9}"/>
              </a:ext>
            </a:extLst>
          </p:cNvPr>
          <p:cNvSpPr/>
          <p:nvPr/>
        </p:nvSpPr>
        <p:spPr>
          <a:xfrm>
            <a:off x="612373" y="5134145"/>
            <a:ext cx="2205560" cy="1218172"/>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2060"/>
                </a:solidFill>
                <a:effectLst/>
                <a:uLnTx/>
                <a:uFillTx/>
                <a:latin typeface="Calibri" panose="020F0502020204030204"/>
                <a:ea typeface="+mn-ea"/>
                <a:cs typeface="+mn-cs"/>
              </a:rPr>
              <a:t>Donor hospital elective lists (+/- fines for cancelled surgery)</a:t>
            </a:r>
          </a:p>
        </p:txBody>
      </p:sp>
      <p:sp>
        <p:nvSpPr>
          <p:cNvPr id="4" name="Rectangle: Rounded Corners 3">
            <a:extLst>
              <a:ext uri="{FF2B5EF4-FFF2-40B4-BE49-F238E27FC236}">
                <a16:creationId xmlns:a16="http://schemas.microsoft.com/office/drawing/2014/main" id="{7A5DEA87-0E27-F506-DD13-D38D2688DBC7}"/>
              </a:ext>
            </a:extLst>
          </p:cNvPr>
          <p:cNvSpPr/>
          <p:nvPr/>
        </p:nvSpPr>
        <p:spPr>
          <a:xfrm>
            <a:off x="9340544" y="5131062"/>
            <a:ext cx="2205560" cy="1215930"/>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2060"/>
                </a:solidFill>
                <a:effectLst/>
                <a:uLnTx/>
                <a:uFillTx/>
                <a:latin typeface="Calibri" panose="020F0502020204030204"/>
                <a:ea typeface="+mn-ea"/>
                <a:cs typeface="+mn-cs"/>
              </a:rPr>
              <a:t>Implanting surgery (now nighttime activity)</a:t>
            </a:r>
          </a:p>
        </p:txBody>
      </p:sp>
      <p:sp>
        <p:nvSpPr>
          <p:cNvPr id="6" name="Rectangle: Rounded Corners 5">
            <a:extLst>
              <a:ext uri="{FF2B5EF4-FFF2-40B4-BE49-F238E27FC236}">
                <a16:creationId xmlns:a16="http://schemas.microsoft.com/office/drawing/2014/main" id="{C3C7500D-F9B7-CEF5-0A2D-5F611B88B775}"/>
              </a:ext>
            </a:extLst>
          </p:cNvPr>
          <p:cNvSpPr/>
          <p:nvPr/>
        </p:nvSpPr>
        <p:spPr>
          <a:xfrm>
            <a:off x="4976458" y="5131062"/>
            <a:ext cx="2205560" cy="1218172"/>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2060"/>
                </a:solidFill>
                <a:effectLst/>
                <a:uLnTx/>
                <a:uFillTx/>
                <a:latin typeface="Calibri" panose="020F0502020204030204"/>
                <a:ea typeface="+mn-ea"/>
                <a:cs typeface="+mn-cs"/>
              </a:rPr>
              <a:t>Delays and challenges accessing daytime theatres </a:t>
            </a:r>
          </a:p>
        </p:txBody>
      </p:sp>
      <p:sp>
        <p:nvSpPr>
          <p:cNvPr id="16" name="Title 4">
            <a:extLst>
              <a:ext uri="{FF2B5EF4-FFF2-40B4-BE49-F238E27FC236}">
                <a16:creationId xmlns:a16="http://schemas.microsoft.com/office/drawing/2014/main" id="{52324E46-F7F3-6C84-9D67-9FF2D7B54509}"/>
              </a:ext>
            </a:extLst>
          </p:cNvPr>
          <p:cNvSpPr txBox="1">
            <a:spLocks/>
          </p:cNvSpPr>
          <p:nvPr/>
        </p:nvSpPr>
        <p:spPr>
          <a:xfrm>
            <a:off x="506894" y="312119"/>
            <a:ext cx="8745860" cy="622425"/>
          </a:xfrm>
          <a:prstGeom prst="rect">
            <a:avLst/>
          </a:prstGeom>
        </p:spPr>
        <p:txBody>
          <a:bodyPr vert="horz" lIns="91440" tIns="45720" rIns="91440" bIns="45720" rtlCol="0" anchor="ctr">
            <a:normAutofit/>
          </a:bodyPr>
          <a:lst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a:lstStyle>
          <a:p>
            <a:pPr marL="0" marR="0" lvl="0" indent="0" algn="l" defTabSz="742950" rtl="0" eaLnBrk="1" fontAlgn="auto" latinLnBrk="0" hangingPunct="1">
              <a:lnSpc>
                <a:spcPct val="90000"/>
              </a:lnSpc>
              <a:spcBef>
                <a:spcPct val="0"/>
              </a:spcBef>
              <a:spcAft>
                <a:spcPts val="0"/>
              </a:spcAft>
              <a:buClrTx/>
              <a:buSzTx/>
              <a:buFontTx/>
              <a:buNone/>
              <a:tabLst/>
              <a:defRPr/>
            </a:pPr>
            <a:r>
              <a:rPr kumimoji="0" lang="en-GB" sz="2600" b="1" i="0" u="none" strike="noStrike" kern="1200" cap="none" spc="0" normalizeH="0" baseline="0" noProof="0">
                <a:ln>
                  <a:noFill/>
                </a:ln>
                <a:solidFill>
                  <a:srgbClr val="003087"/>
                </a:solidFill>
                <a:effectLst/>
                <a:uLnTx/>
                <a:uFillTx/>
                <a:latin typeface="Arial" panose="020B0604020202020204" pitchFamily="34" charset="0"/>
                <a:ea typeface="+mj-ea"/>
                <a:cs typeface="Arial" panose="020B0604020202020204" pitchFamily="34" charset="0"/>
              </a:rPr>
              <a:t>NORS Arrival Time </a:t>
            </a:r>
          </a:p>
        </p:txBody>
      </p:sp>
    </p:spTree>
    <p:extLst>
      <p:ext uri="{BB962C8B-B14F-4D97-AF65-F5344CB8AC3E}">
        <p14:creationId xmlns:p14="http://schemas.microsoft.com/office/powerpoint/2010/main" val="1885101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E15D399-69A6-E8DA-5F57-4B01368F6F0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9738" y="1027906"/>
            <a:ext cx="4910702" cy="2790485"/>
          </a:xfrm>
          <a:prstGeom prst="rect">
            <a:avLst/>
          </a:prstGeom>
          <a:noFill/>
          <a:ln>
            <a:noFill/>
          </a:ln>
        </p:spPr>
      </p:pic>
      <p:pic>
        <p:nvPicPr>
          <p:cNvPr id="5" name="Picture 4">
            <a:extLst>
              <a:ext uri="{FF2B5EF4-FFF2-40B4-BE49-F238E27FC236}">
                <a16:creationId xmlns:a16="http://schemas.microsoft.com/office/drawing/2014/main" id="{969C5DC8-0A0B-D658-F797-61D199EF76E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17418" y="988140"/>
            <a:ext cx="5036382" cy="2861902"/>
          </a:xfrm>
          <a:prstGeom prst="rect">
            <a:avLst/>
          </a:prstGeom>
          <a:noFill/>
          <a:ln>
            <a:noFill/>
          </a:ln>
        </p:spPr>
      </p:pic>
      <p:pic>
        <p:nvPicPr>
          <p:cNvPr id="6" name="Picture 5">
            <a:extLst>
              <a:ext uri="{FF2B5EF4-FFF2-40B4-BE49-F238E27FC236}">
                <a16:creationId xmlns:a16="http://schemas.microsoft.com/office/drawing/2014/main" id="{61859FE5-459E-81E8-5A34-2C6890599C6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9738" y="3938985"/>
            <a:ext cx="4863712" cy="2763783"/>
          </a:xfrm>
          <a:prstGeom prst="rect">
            <a:avLst/>
          </a:prstGeom>
          <a:noFill/>
          <a:ln>
            <a:noFill/>
          </a:ln>
        </p:spPr>
      </p:pic>
      <p:pic>
        <p:nvPicPr>
          <p:cNvPr id="7" name="Picture 6">
            <a:extLst>
              <a:ext uri="{FF2B5EF4-FFF2-40B4-BE49-F238E27FC236}">
                <a16:creationId xmlns:a16="http://schemas.microsoft.com/office/drawing/2014/main" id="{824D308F-F3B2-764E-C7C6-67D76942C8A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17418" y="3854590"/>
            <a:ext cx="5036380" cy="2861901"/>
          </a:xfrm>
          <a:prstGeom prst="rect">
            <a:avLst/>
          </a:prstGeom>
          <a:noFill/>
          <a:ln>
            <a:noFill/>
          </a:ln>
        </p:spPr>
      </p:pic>
      <p:sp>
        <p:nvSpPr>
          <p:cNvPr id="10" name="TextBox 9">
            <a:extLst>
              <a:ext uri="{FF2B5EF4-FFF2-40B4-BE49-F238E27FC236}">
                <a16:creationId xmlns:a16="http://schemas.microsoft.com/office/drawing/2014/main" id="{7A731210-E62C-3CC0-D3D3-49008EDF7516}"/>
              </a:ext>
            </a:extLst>
          </p:cNvPr>
          <p:cNvSpPr txBox="1"/>
          <p:nvPr/>
        </p:nvSpPr>
        <p:spPr>
          <a:xfrm>
            <a:off x="5552666" y="1248779"/>
            <a:ext cx="594880"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DBD</a:t>
            </a:r>
          </a:p>
        </p:txBody>
      </p:sp>
      <p:sp>
        <p:nvSpPr>
          <p:cNvPr id="11" name="TextBox 10">
            <a:extLst>
              <a:ext uri="{FF2B5EF4-FFF2-40B4-BE49-F238E27FC236}">
                <a16:creationId xmlns:a16="http://schemas.microsoft.com/office/drawing/2014/main" id="{AB413A2B-4889-041F-4277-659C170E4F1C}"/>
              </a:ext>
            </a:extLst>
          </p:cNvPr>
          <p:cNvSpPr txBox="1"/>
          <p:nvPr/>
        </p:nvSpPr>
        <p:spPr>
          <a:xfrm>
            <a:off x="5584389" y="4150443"/>
            <a:ext cx="593278"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DCD</a:t>
            </a:r>
          </a:p>
        </p:txBody>
      </p:sp>
      <p:sp>
        <p:nvSpPr>
          <p:cNvPr id="25" name="TextBox 24">
            <a:extLst>
              <a:ext uri="{FF2B5EF4-FFF2-40B4-BE49-F238E27FC236}">
                <a16:creationId xmlns:a16="http://schemas.microsoft.com/office/drawing/2014/main" id="{B2CDF781-ABC9-8054-FF2F-3AB783D6999E}"/>
              </a:ext>
            </a:extLst>
          </p:cNvPr>
          <p:cNvSpPr txBox="1"/>
          <p:nvPr/>
        </p:nvSpPr>
        <p:spPr>
          <a:xfrm>
            <a:off x="3121861" y="1350419"/>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2011</a:t>
            </a:r>
          </a:p>
        </p:txBody>
      </p:sp>
      <p:sp>
        <p:nvSpPr>
          <p:cNvPr id="26" name="TextBox 25">
            <a:extLst>
              <a:ext uri="{FF2B5EF4-FFF2-40B4-BE49-F238E27FC236}">
                <a16:creationId xmlns:a16="http://schemas.microsoft.com/office/drawing/2014/main" id="{57FE6457-1BCC-3F52-6B0D-0B83CEEBDEC3}"/>
              </a:ext>
            </a:extLst>
          </p:cNvPr>
          <p:cNvSpPr txBox="1"/>
          <p:nvPr/>
        </p:nvSpPr>
        <p:spPr>
          <a:xfrm>
            <a:off x="8927365" y="1315760"/>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2021</a:t>
            </a:r>
          </a:p>
        </p:txBody>
      </p:sp>
      <p:cxnSp>
        <p:nvCxnSpPr>
          <p:cNvPr id="8" name="Straight Connector 7">
            <a:extLst>
              <a:ext uri="{FF2B5EF4-FFF2-40B4-BE49-F238E27FC236}">
                <a16:creationId xmlns:a16="http://schemas.microsoft.com/office/drawing/2014/main" id="{F4160D01-DB1B-421D-59CC-C41CC2F075F4}"/>
              </a:ext>
            </a:extLst>
          </p:cNvPr>
          <p:cNvCxnSpPr>
            <a:cxnSpLocks/>
          </p:cNvCxnSpPr>
          <p:nvPr/>
        </p:nvCxnSpPr>
        <p:spPr>
          <a:xfrm flipV="1">
            <a:off x="2895600" y="1246775"/>
            <a:ext cx="0" cy="5469716"/>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2077688-F2EA-13B2-05E6-2776657BFDD3}"/>
              </a:ext>
            </a:extLst>
          </p:cNvPr>
          <p:cNvCxnSpPr>
            <a:cxnSpLocks/>
          </p:cNvCxnSpPr>
          <p:nvPr/>
        </p:nvCxnSpPr>
        <p:spPr>
          <a:xfrm flipV="1">
            <a:off x="8686800" y="1183854"/>
            <a:ext cx="0" cy="5532637"/>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4" name="Title 4">
            <a:extLst>
              <a:ext uri="{FF2B5EF4-FFF2-40B4-BE49-F238E27FC236}">
                <a16:creationId xmlns:a16="http://schemas.microsoft.com/office/drawing/2014/main" id="{4B768339-EAA9-568B-14A9-97EC0C20A4F6}"/>
              </a:ext>
            </a:extLst>
          </p:cNvPr>
          <p:cNvSpPr>
            <a:spLocks noGrp="1"/>
          </p:cNvSpPr>
          <p:nvPr>
            <p:ph type="title"/>
          </p:nvPr>
        </p:nvSpPr>
        <p:spPr>
          <a:xfrm>
            <a:off x="506894" y="312119"/>
            <a:ext cx="8745860" cy="622425"/>
          </a:xfrm>
        </p:spPr>
        <p:txBody>
          <a:bodyPr>
            <a:normAutofit/>
          </a:bodyPr>
          <a:lstStyle/>
          <a:p>
            <a:r>
              <a:rPr lang="en-GB" b="1">
                <a:solidFill>
                  <a:srgbClr val="003087"/>
                </a:solidFill>
              </a:rPr>
              <a:t>Time of Referral from ICU</a:t>
            </a:r>
          </a:p>
        </p:txBody>
      </p:sp>
    </p:spTree>
    <p:extLst>
      <p:ext uri="{BB962C8B-B14F-4D97-AF65-F5344CB8AC3E}">
        <p14:creationId xmlns:p14="http://schemas.microsoft.com/office/powerpoint/2010/main" val="1898040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1E4FAD-8E03-A907-C00A-A06407B851A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7260" y="994480"/>
            <a:ext cx="5043828" cy="2866130"/>
          </a:xfrm>
          <a:prstGeom prst="rect">
            <a:avLst/>
          </a:prstGeom>
          <a:noFill/>
          <a:ln>
            <a:noFill/>
          </a:ln>
        </p:spPr>
      </p:pic>
      <p:pic>
        <p:nvPicPr>
          <p:cNvPr id="9" name="Picture 8">
            <a:extLst>
              <a:ext uri="{FF2B5EF4-FFF2-40B4-BE49-F238E27FC236}">
                <a16:creationId xmlns:a16="http://schemas.microsoft.com/office/drawing/2014/main" id="{9BE779ED-FEC6-47BC-407F-D6A0F228308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0341" y="3885090"/>
            <a:ext cx="5000748" cy="2841649"/>
          </a:xfrm>
          <a:prstGeom prst="rect">
            <a:avLst/>
          </a:prstGeom>
          <a:noFill/>
          <a:ln>
            <a:noFill/>
          </a:ln>
        </p:spPr>
      </p:pic>
      <p:pic>
        <p:nvPicPr>
          <p:cNvPr id="8" name="Picture 7">
            <a:extLst>
              <a:ext uri="{FF2B5EF4-FFF2-40B4-BE49-F238E27FC236}">
                <a16:creationId xmlns:a16="http://schemas.microsoft.com/office/drawing/2014/main" id="{F584391A-45FE-461F-B1C7-2F9B8087C52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10434" y="961310"/>
            <a:ext cx="5175595" cy="2873545"/>
          </a:xfrm>
          <a:prstGeom prst="rect">
            <a:avLst/>
          </a:prstGeom>
          <a:noFill/>
          <a:ln>
            <a:noFill/>
          </a:ln>
        </p:spPr>
      </p:pic>
      <p:pic>
        <p:nvPicPr>
          <p:cNvPr id="16" name="Picture 15">
            <a:extLst>
              <a:ext uri="{FF2B5EF4-FFF2-40B4-BE49-F238E27FC236}">
                <a16:creationId xmlns:a16="http://schemas.microsoft.com/office/drawing/2014/main" id="{7143A051-A42D-E566-B981-6E28C1F1927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10435" y="3765211"/>
            <a:ext cx="5197671" cy="2953551"/>
          </a:xfrm>
          <a:prstGeom prst="rect">
            <a:avLst/>
          </a:prstGeom>
          <a:noFill/>
          <a:ln>
            <a:noFill/>
          </a:ln>
        </p:spPr>
      </p:pic>
      <p:sp>
        <p:nvSpPr>
          <p:cNvPr id="10" name="TextBox 9">
            <a:extLst>
              <a:ext uri="{FF2B5EF4-FFF2-40B4-BE49-F238E27FC236}">
                <a16:creationId xmlns:a16="http://schemas.microsoft.com/office/drawing/2014/main" id="{7A731210-E62C-3CC0-D3D3-49008EDF7516}"/>
              </a:ext>
            </a:extLst>
          </p:cNvPr>
          <p:cNvSpPr txBox="1"/>
          <p:nvPr/>
        </p:nvSpPr>
        <p:spPr>
          <a:xfrm>
            <a:off x="5584927" y="1258116"/>
            <a:ext cx="594880"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DBD</a:t>
            </a:r>
          </a:p>
        </p:txBody>
      </p:sp>
      <p:sp>
        <p:nvSpPr>
          <p:cNvPr id="11" name="TextBox 10">
            <a:extLst>
              <a:ext uri="{FF2B5EF4-FFF2-40B4-BE49-F238E27FC236}">
                <a16:creationId xmlns:a16="http://schemas.microsoft.com/office/drawing/2014/main" id="{AB413A2B-4889-041F-4277-659C170E4F1C}"/>
              </a:ext>
            </a:extLst>
          </p:cNvPr>
          <p:cNvSpPr txBox="1"/>
          <p:nvPr/>
        </p:nvSpPr>
        <p:spPr>
          <a:xfrm>
            <a:off x="5584927" y="4068740"/>
            <a:ext cx="593278"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DCD</a:t>
            </a:r>
          </a:p>
        </p:txBody>
      </p:sp>
      <p:sp>
        <p:nvSpPr>
          <p:cNvPr id="25" name="TextBox 24">
            <a:extLst>
              <a:ext uri="{FF2B5EF4-FFF2-40B4-BE49-F238E27FC236}">
                <a16:creationId xmlns:a16="http://schemas.microsoft.com/office/drawing/2014/main" id="{B2CDF781-ABC9-8054-FF2F-3AB783D6999E}"/>
              </a:ext>
            </a:extLst>
          </p:cNvPr>
          <p:cNvSpPr txBox="1"/>
          <p:nvPr/>
        </p:nvSpPr>
        <p:spPr>
          <a:xfrm>
            <a:off x="3097181" y="1232553"/>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2011</a:t>
            </a:r>
          </a:p>
        </p:txBody>
      </p:sp>
      <p:sp>
        <p:nvSpPr>
          <p:cNvPr id="26" name="TextBox 25">
            <a:extLst>
              <a:ext uri="{FF2B5EF4-FFF2-40B4-BE49-F238E27FC236}">
                <a16:creationId xmlns:a16="http://schemas.microsoft.com/office/drawing/2014/main" id="{57FE6457-1BCC-3F52-6B0D-0B83CEEBDEC3}"/>
              </a:ext>
            </a:extLst>
          </p:cNvPr>
          <p:cNvSpPr txBox="1"/>
          <p:nvPr/>
        </p:nvSpPr>
        <p:spPr>
          <a:xfrm>
            <a:off x="8281011" y="1232553"/>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2021</a:t>
            </a:r>
          </a:p>
        </p:txBody>
      </p:sp>
      <p:cxnSp>
        <p:nvCxnSpPr>
          <p:cNvPr id="5" name="Straight Connector 4">
            <a:extLst>
              <a:ext uri="{FF2B5EF4-FFF2-40B4-BE49-F238E27FC236}">
                <a16:creationId xmlns:a16="http://schemas.microsoft.com/office/drawing/2014/main" id="{8579DA96-8B38-11D3-E183-473168962E15}"/>
              </a:ext>
            </a:extLst>
          </p:cNvPr>
          <p:cNvCxnSpPr>
            <a:cxnSpLocks/>
          </p:cNvCxnSpPr>
          <p:nvPr/>
        </p:nvCxnSpPr>
        <p:spPr>
          <a:xfrm flipV="1">
            <a:off x="4038600" y="1282105"/>
            <a:ext cx="0" cy="5332375"/>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B6AD9C6-0995-FCCC-B17F-FADC40322883}"/>
              </a:ext>
            </a:extLst>
          </p:cNvPr>
          <p:cNvCxnSpPr>
            <a:cxnSpLocks/>
          </p:cNvCxnSpPr>
          <p:nvPr/>
        </p:nvCxnSpPr>
        <p:spPr>
          <a:xfrm flipV="1">
            <a:off x="9922497" y="1386387"/>
            <a:ext cx="0" cy="5332375"/>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2" name="Title 4">
            <a:extLst>
              <a:ext uri="{FF2B5EF4-FFF2-40B4-BE49-F238E27FC236}">
                <a16:creationId xmlns:a16="http://schemas.microsoft.com/office/drawing/2014/main" id="{E3E0F61C-2E1D-7E43-9B0B-B7202E979ADE}"/>
              </a:ext>
            </a:extLst>
          </p:cNvPr>
          <p:cNvSpPr>
            <a:spLocks noGrp="1"/>
          </p:cNvSpPr>
          <p:nvPr>
            <p:ph type="title"/>
          </p:nvPr>
        </p:nvSpPr>
        <p:spPr>
          <a:xfrm>
            <a:off x="520146" y="312119"/>
            <a:ext cx="8745860" cy="622425"/>
          </a:xfrm>
        </p:spPr>
        <p:txBody>
          <a:bodyPr>
            <a:normAutofit/>
          </a:bodyPr>
          <a:lstStyle/>
          <a:p>
            <a:r>
              <a:rPr lang="en-GB" b="1">
                <a:solidFill>
                  <a:srgbClr val="003087"/>
                </a:solidFill>
              </a:rPr>
              <a:t>Time of Family Decision</a:t>
            </a:r>
          </a:p>
        </p:txBody>
      </p:sp>
    </p:spTree>
    <p:extLst>
      <p:ext uri="{BB962C8B-B14F-4D97-AF65-F5344CB8AC3E}">
        <p14:creationId xmlns:p14="http://schemas.microsoft.com/office/powerpoint/2010/main" val="3556295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1F2921-7771-90ED-529E-82DDE77FA33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3752" y="993058"/>
            <a:ext cx="4925830" cy="2799078"/>
          </a:xfrm>
          <a:prstGeom prst="rect">
            <a:avLst/>
          </a:prstGeom>
          <a:noFill/>
          <a:ln>
            <a:noFill/>
          </a:ln>
        </p:spPr>
      </p:pic>
      <p:pic>
        <p:nvPicPr>
          <p:cNvPr id="5" name="Picture 4">
            <a:extLst>
              <a:ext uri="{FF2B5EF4-FFF2-40B4-BE49-F238E27FC236}">
                <a16:creationId xmlns:a16="http://schemas.microsoft.com/office/drawing/2014/main" id="{267ABB08-A814-49CA-28AF-2169C20B8D2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42409" y="1042427"/>
            <a:ext cx="4925828" cy="2799078"/>
          </a:xfrm>
          <a:prstGeom prst="rect">
            <a:avLst/>
          </a:prstGeom>
          <a:noFill/>
          <a:ln>
            <a:noFill/>
          </a:ln>
        </p:spPr>
      </p:pic>
      <p:pic>
        <p:nvPicPr>
          <p:cNvPr id="6" name="Picture 5">
            <a:extLst>
              <a:ext uri="{FF2B5EF4-FFF2-40B4-BE49-F238E27FC236}">
                <a16:creationId xmlns:a16="http://schemas.microsoft.com/office/drawing/2014/main" id="{4DA0C964-6686-A445-F569-19BB9576CE5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2669" y="3857077"/>
            <a:ext cx="5018371" cy="2851665"/>
          </a:xfrm>
          <a:prstGeom prst="rect">
            <a:avLst/>
          </a:prstGeom>
          <a:noFill/>
          <a:ln>
            <a:noFill/>
          </a:ln>
        </p:spPr>
      </p:pic>
      <p:pic>
        <p:nvPicPr>
          <p:cNvPr id="7" name="Picture 6">
            <a:extLst>
              <a:ext uri="{FF2B5EF4-FFF2-40B4-BE49-F238E27FC236}">
                <a16:creationId xmlns:a16="http://schemas.microsoft.com/office/drawing/2014/main" id="{6CB03059-5E36-C936-8164-50F134E3A97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42409" y="3872014"/>
            <a:ext cx="4907212" cy="2788500"/>
          </a:xfrm>
          <a:prstGeom prst="rect">
            <a:avLst/>
          </a:prstGeom>
          <a:noFill/>
          <a:ln>
            <a:noFill/>
          </a:ln>
        </p:spPr>
      </p:pic>
      <p:sp>
        <p:nvSpPr>
          <p:cNvPr id="10" name="TextBox 9">
            <a:extLst>
              <a:ext uri="{FF2B5EF4-FFF2-40B4-BE49-F238E27FC236}">
                <a16:creationId xmlns:a16="http://schemas.microsoft.com/office/drawing/2014/main" id="{7A731210-E62C-3CC0-D3D3-49008EDF7516}"/>
              </a:ext>
            </a:extLst>
          </p:cNvPr>
          <p:cNvSpPr txBox="1"/>
          <p:nvPr/>
        </p:nvSpPr>
        <p:spPr>
          <a:xfrm>
            <a:off x="5501120" y="1444083"/>
            <a:ext cx="594880"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DBD</a:t>
            </a:r>
          </a:p>
        </p:txBody>
      </p:sp>
      <p:sp>
        <p:nvSpPr>
          <p:cNvPr id="11" name="TextBox 10">
            <a:extLst>
              <a:ext uri="{FF2B5EF4-FFF2-40B4-BE49-F238E27FC236}">
                <a16:creationId xmlns:a16="http://schemas.microsoft.com/office/drawing/2014/main" id="{AB413A2B-4889-041F-4277-659C170E4F1C}"/>
              </a:ext>
            </a:extLst>
          </p:cNvPr>
          <p:cNvSpPr txBox="1"/>
          <p:nvPr/>
        </p:nvSpPr>
        <p:spPr>
          <a:xfrm>
            <a:off x="5502722" y="4301588"/>
            <a:ext cx="593278"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DCD</a:t>
            </a:r>
          </a:p>
        </p:txBody>
      </p:sp>
      <p:sp>
        <p:nvSpPr>
          <p:cNvPr id="25" name="TextBox 24">
            <a:extLst>
              <a:ext uri="{FF2B5EF4-FFF2-40B4-BE49-F238E27FC236}">
                <a16:creationId xmlns:a16="http://schemas.microsoft.com/office/drawing/2014/main" id="{B2CDF781-ABC9-8054-FF2F-3AB783D6999E}"/>
              </a:ext>
            </a:extLst>
          </p:cNvPr>
          <p:cNvSpPr txBox="1"/>
          <p:nvPr/>
        </p:nvSpPr>
        <p:spPr>
          <a:xfrm>
            <a:off x="2898519" y="1600321"/>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2011</a:t>
            </a:r>
          </a:p>
        </p:txBody>
      </p:sp>
      <p:sp>
        <p:nvSpPr>
          <p:cNvPr id="26" name="TextBox 25">
            <a:extLst>
              <a:ext uri="{FF2B5EF4-FFF2-40B4-BE49-F238E27FC236}">
                <a16:creationId xmlns:a16="http://schemas.microsoft.com/office/drawing/2014/main" id="{57FE6457-1BCC-3F52-6B0D-0B83CEEBDEC3}"/>
              </a:ext>
            </a:extLst>
          </p:cNvPr>
          <p:cNvSpPr txBox="1"/>
          <p:nvPr/>
        </p:nvSpPr>
        <p:spPr>
          <a:xfrm>
            <a:off x="8805323" y="1546885"/>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2021</a:t>
            </a:r>
          </a:p>
        </p:txBody>
      </p:sp>
      <p:cxnSp>
        <p:nvCxnSpPr>
          <p:cNvPr id="46" name="Straight Connector 45">
            <a:extLst>
              <a:ext uri="{FF2B5EF4-FFF2-40B4-BE49-F238E27FC236}">
                <a16:creationId xmlns:a16="http://schemas.microsoft.com/office/drawing/2014/main" id="{8C6CA70D-DA63-64EC-4475-E5309FF88FBE}"/>
              </a:ext>
            </a:extLst>
          </p:cNvPr>
          <p:cNvCxnSpPr>
            <a:cxnSpLocks/>
          </p:cNvCxnSpPr>
          <p:nvPr/>
        </p:nvCxnSpPr>
        <p:spPr>
          <a:xfrm flipV="1">
            <a:off x="1558932" y="1205826"/>
            <a:ext cx="0" cy="5332375"/>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0B19170-F84D-70DD-8572-ADE8F866DE49}"/>
              </a:ext>
            </a:extLst>
          </p:cNvPr>
          <p:cNvSpPr txBox="1"/>
          <p:nvPr/>
        </p:nvSpPr>
        <p:spPr>
          <a:xfrm>
            <a:off x="2781914" y="4546161"/>
            <a:ext cx="885781"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3 hours</a:t>
            </a:r>
          </a:p>
        </p:txBody>
      </p:sp>
      <p:sp>
        <p:nvSpPr>
          <p:cNvPr id="8" name="TextBox 7">
            <a:extLst>
              <a:ext uri="{FF2B5EF4-FFF2-40B4-BE49-F238E27FC236}">
                <a16:creationId xmlns:a16="http://schemas.microsoft.com/office/drawing/2014/main" id="{0AAB5C61-6B18-43C8-5D2B-3054FC8172B0}"/>
              </a:ext>
            </a:extLst>
          </p:cNvPr>
          <p:cNvSpPr txBox="1"/>
          <p:nvPr/>
        </p:nvSpPr>
        <p:spPr>
          <a:xfrm>
            <a:off x="2814467" y="2133167"/>
            <a:ext cx="885781"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3 hours</a:t>
            </a:r>
          </a:p>
        </p:txBody>
      </p:sp>
      <p:sp>
        <p:nvSpPr>
          <p:cNvPr id="9" name="TextBox 8">
            <a:extLst>
              <a:ext uri="{FF2B5EF4-FFF2-40B4-BE49-F238E27FC236}">
                <a16:creationId xmlns:a16="http://schemas.microsoft.com/office/drawing/2014/main" id="{BB14AA58-A600-93A9-406E-9F2666504369}"/>
              </a:ext>
            </a:extLst>
          </p:cNvPr>
          <p:cNvSpPr txBox="1"/>
          <p:nvPr/>
        </p:nvSpPr>
        <p:spPr>
          <a:xfrm>
            <a:off x="8708250" y="2133167"/>
            <a:ext cx="885781"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9 hours</a:t>
            </a:r>
          </a:p>
        </p:txBody>
      </p:sp>
      <p:sp>
        <p:nvSpPr>
          <p:cNvPr id="12" name="TextBox 11">
            <a:extLst>
              <a:ext uri="{FF2B5EF4-FFF2-40B4-BE49-F238E27FC236}">
                <a16:creationId xmlns:a16="http://schemas.microsoft.com/office/drawing/2014/main" id="{43381072-41C6-C048-365C-60073D44E43F}"/>
              </a:ext>
            </a:extLst>
          </p:cNvPr>
          <p:cNvSpPr txBox="1"/>
          <p:nvPr/>
        </p:nvSpPr>
        <p:spPr>
          <a:xfrm>
            <a:off x="8835959" y="4546266"/>
            <a:ext cx="885781"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9 hours</a:t>
            </a:r>
          </a:p>
        </p:txBody>
      </p:sp>
      <p:cxnSp>
        <p:nvCxnSpPr>
          <p:cNvPr id="48" name="Straight Connector 47">
            <a:extLst>
              <a:ext uri="{FF2B5EF4-FFF2-40B4-BE49-F238E27FC236}">
                <a16:creationId xmlns:a16="http://schemas.microsoft.com/office/drawing/2014/main" id="{2711BD48-C20B-4814-D0F7-5FA90CB605C2}"/>
              </a:ext>
            </a:extLst>
          </p:cNvPr>
          <p:cNvCxnSpPr>
            <a:cxnSpLocks/>
          </p:cNvCxnSpPr>
          <p:nvPr/>
        </p:nvCxnSpPr>
        <p:spPr>
          <a:xfrm flipV="1">
            <a:off x="8040834" y="1205826"/>
            <a:ext cx="5186" cy="5332375"/>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7" name="Rectangle: Rounded Corners 16">
            <a:extLst>
              <a:ext uri="{FF2B5EF4-FFF2-40B4-BE49-F238E27FC236}">
                <a16:creationId xmlns:a16="http://schemas.microsoft.com/office/drawing/2014/main" id="{0BCDDDB2-096E-9B64-CEFF-561765E6275E}"/>
              </a:ext>
            </a:extLst>
          </p:cNvPr>
          <p:cNvSpPr/>
          <p:nvPr/>
        </p:nvSpPr>
        <p:spPr>
          <a:xfrm>
            <a:off x="9554163" y="3440531"/>
            <a:ext cx="2621949" cy="862964"/>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002060"/>
                </a:solidFill>
                <a:effectLst/>
                <a:uLnTx/>
                <a:uFillTx/>
                <a:latin typeface="Calibri" panose="020F0502020204030204"/>
                <a:ea typeface="+mn-ea"/>
                <a:cs typeface="+mn-cs"/>
              </a:rPr>
              <a:t>6 hours longer</a:t>
            </a:r>
          </a:p>
        </p:txBody>
      </p:sp>
      <p:sp>
        <p:nvSpPr>
          <p:cNvPr id="2" name="Title 4">
            <a:extLst>
              <a:ext uri="{FF2B5EF4-FFF2-40B4-BE49-F238E27FC236}">
                <a16:creationId xmlns:a16="http://schemas.microsoft.com/office/drawing/2014/main" id="{E41D0128-754B-6427-F99E-E8F1D258899D}"/>
              </a:ext>
            </a:extLst>
          </p:cNvPr>
          <p:cNvSpPr>
            <a:spLocks noGrp="1"/>
          </p:cNvSpPr>
          <p:nvPr>
            <p:ph type="title"/>
          </p:nvPr>
        </p:nvSpPr>
        <p:spPr>
          <a:xfrm>
            <a:off x="467138" y="312119"/>
            <a:ext cx="8745860" cy="622425"/>
          </a:xfrm>
        </p:spPr>
        <p:txBody>
          <a:bodyPr>
            <a:normAutofit fontScale="90000"/>
          </a:bodyPr>
          <a:lstStyle/>
          <a:p>
            <a:r>
              <a:rPr lang="en-GB" b="1">
                <a:solidFill>
                  <a:srgbClr val="003087"/>
                </a:solidFill>
              </a:rPr>
              <a:t>Retrieval timings – Family decision to Offering </a:t>
            </a:r>
          </a:p>
        </p:txBody>
      </p:sp>
    </p:spTree>
    <p:extLst>
      <p:ext uri="{BB962C8B-B14F-4D97-AF65-F5344CB8AC3E}">
        <p14:creationId xmlns:p14="http://schemas.microsoft.com/office/powerpoint/2010/main" val="2922303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4CB0796-2412-BC2C-79F9-4CA3944C50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367" y="3875714"/>
            <a:ext cx="4980913" cy="2830379"/>
          </a:xfrm>
          <a:prstGeom prst="rect">
            <a:avLst/>
          </a:prstGeom>
          <a:noFill/>
          <a:ln>
            <a:noFill/>
          </a:ln>
        </p:spPr>
      </p:pic>
      <p:pic>
        <p:nvPicPr>
          <p:cNvPr id="8" name="Picture 7">
            <a:extLst>
              <a:ext uri="{FF2B5EF4-FFF2-40B4-BE49-F238E27FC236}">
                <a16:creationId xmlns:a16="http://schemas.microsoft.com/office/drawing/2014/main" id="{503EDA28-FF32-8BD6-EF13-CA7D676DFF0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83428" y="1075049"/>
            <a:ext cx="4805874" cy="2730914"/>
          </a:xfrm>
          <a:prstGeom prst="rect">
            <a:avLst/>
          </a:prstGeom>
          <a:noFill/>
          <a:ln>
            <a:noFill/>
          </a:ln>
        </p:spPr>
      </p:pic>
      <p:pic>
        <p:nvPicPr>
          <p:cNvPr id="12" name="Picture 11">
            <a:extLst>
              <a:ext uri="{FF2B5EF4-FFF2-40B4-BE49-F238E27FC236}">
                <a16:creationId xmlns:a16="http://schemas.microsoft.com/office/drawing/2014/main" id="{EC5CA0C7-7447-F53D-67AD-4B0FBF72BAF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40883" y="3875714"/>
            <a:ext cx="4908182" cy="2789050"/>
          </a:xfrm>
          <a:prstGeom prst="rect">
            <a:avLst/>
          </a:prstGeom>
          <a:noFill/>
          <a:ln>
            <a:noFill/>
          </a:ln>
        </p:spPr>
      </p:pic>
      <p:pic>
        <p:nvPicPr>
          <p:cNvPr id="3" name="Picture 2">
            <a:extLst>
              <a:ext uri="{FF2B5EF4-FFF2-40B4-BE49-F238E27FC236}">
                <a16:creationId xmlns:a16="http://schemas.microsoft.com/office/drawing/2014/main" id="{8924ECEB-8397-EB99-B129-431FFB9028C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14315" y="982669"/>
            <a:ext cx="4968445" cy="2823294"/>
          </a:xfrm>
          <a:prstGeom prst="rect">
            <a:avLst/>
          </a:prstGeom>
          <a:noFill/>
          <a:ln>
            <a:noFill/>
          </a:ln>
        </p:spPr>
      </p:pic>
      <p:sp>
        <p:nvSpPr>
          <p:cNvPr id="10" name="TextBox 9">
            <a:extLst>
              <a:ext uri="{FF2B5EF4-FFF2-40B4-BE49-F238E27FC236}">
                <a16:creationId xmlns:a16="http://schemas.microsoft.com/office/drawing/2014/main" id="{7A731210-E62C-3CC0-D3D3-49008EDF7516}"/>
              </a:ext>
            </a:extLst>
          </p:cNvPr>
          <p:cNvSpPr txBox="1"/>
          <p:nvPr/>
        </p:nvSpPr>
        <p:spPr>
          <a:xfrm>
            <a:off x="5651669" y="1246776"/>
            <a:ext cx="594880"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DBD</a:t>
            </a:r>
          </a:p>
        </p:txBody>
      </p:sp>
      <p:sp>
        <p:nvSpPr>
          <p:cNvPr id="11" name="TextBox 10">
            <a:extLst>
              <a:ext uri="{FF2B5EF4-FFF2-40B4-BE49-F238E27FC236}">
                <a16:creationId xmlns:a16="http://schemas.microsoft.com/office/drawing/2014/main" id="{AB413A2B-4889-041F-4277-659C170E4F1C}"/>
              </a:ext>
            </a:extLst>
          </p:cNvPr>
          <p:cNvSpPr txBox="1"/>
          <p:nvPr/>
        </p:nvSpPr>
        <p:spPr>
          <a:xfrm>
            <a:off x="5747605" y="4080078"/>
            <a:ext cx="593278"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DCD</a:t>
            </a:r>
          </a:p>
        </p:txBody>
      </p:sp>
      <p:sp>
        <p:nvSpPr>
          <p:cNvPr id="25" name="TextBox 24">
            <a:extLst>
              <a:ext uri="{FF2B5EF4-FFF2-40B4-BE49-F238E27FC236}">
                <a16:creationId xmlns:a16="http://schemas.microsoft.com/office/drawing/2014/main" id="{B2CDF781-ABC9-8054-FF2F-3AB783D6999E}"/>
              </a:ext>
            </a:extLst>
          </p:cNvPr>
          <p:cNvSpPr txBox="1"/>
          <p:nvPr/>
        </p:nvSpPr>
        <p:spPr>
          <a:xfrm>
            <a:off x="2880842" y="1271276"/>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2011</a:t>
            </a:r>
          </a:p>
        </p:txBody>
      </p:sp>
      <p:sp>
        <p:nvSpPr>
          <p:cNvPr id="26" name="TextBox 25">
            <a:extLst>
              <a:ext uri="{FF2B5EF4-FFF2-40B4-BE49-F238E27FC236}">
                <a16:creationId xmlns:a16="http://schemas.microsoft.com/office/drawing/2014/main" id="{57FE6457-1BCC-3F52-6B0D-0B83CEEBDEC3}"/>
              </a:ext>
            </a:extLst>
          </p:cNvPr>
          <p:cNvSpPr txBox="1"/>
          <p:nvPr/>
        </p:nvSpPr>
        <p:spPr>
          <a:xfrm>
            <a:off x="8606882" y="1271276"/>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2021</a:t>
            </a:r>
          </a:p>
        </p:txBody>
      </p:sp>
      <p:cxnSp>
        <p:nvCxnSpPr>
          <p:cNvPr id="46" name="Straight Connector 45">
            <a:extLst>
              <a:ext uri="{FF2B5EF4-FFF2-40B4-BE49-F238E27FC236}">
                <a16:creationId xmlns:a16="http://schemas.microsoft.com/office/drawing/2014/main" id="{8C6CA70D-DA63-64EC-4475-E5309FF88FBE}"/>
              </a:ext>
            </a:extLst>
          </p:cNvPr>
          <p:cNvCxnSpPr>
            <a:cxnSpLocks/>
          </p:cNvCxnSpPr>
          <p:nvPr/>
        </p:nvCxnSpPr>
        <p:spPr>
          <a:xfrm flipV="1">
            <a:off x="4839458" y="1206491"/>
            <a:ext cx="0" cy="5394121"/>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711BD48-C20B-4814-D0F7-5FA90CB605C2}"/>
              </a:ext>
            </a:extLst>
          </p:cNvPr>
          <p:cNvCxnSpPr>
            <a:cxnSpLocks/>
          </p:cNvCxnSpPr>
          <p:nvPr/>
        </p:nvCxnSpPr>
        <p:spPr>
          <a:xfrm flipV="1">
            <a:off x="7329609" y="1140903"/>
            <a:ext cx="0" cy="5459709"/>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3" name="Rectangle: Rounded Corners 12">
            <a:extLst>
              <a:ext uri="{FF2B5EF4-FFF2-40B4-BE49-F238E27FC236}">
                <a16:creationId xmlns:a16="http://schemas.microsoft.com/office/drawing/2014/main" id="{15708638-C8BE-100C-EF7A-1D0B9EF9EE31}"/>
              </a:ext>
            </a:extLst>
          </p:cNvPr>
          <p:cNvSpPr/>
          <p:nvPr/>
        </p:nvSpPr>
        <p:spPr>
          <a:xfrm>
            <a:off x="9946390" y="3294465"/>
            <a:ext cx="2205560" cy="1218172"/>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002060"/>
                </a:solidFill>
                <a:effectLst/>
                <a:uLnTx/>
                <a:uFillTx/>
                <a:latin typeface="Calibri" panose="020F0502020204030204"/>
                <a:ea typeface="+mn-ea"/>
                <a:cs typeface="+mn-cs"/>
              </a:rPr>
              <a:t>6 hours later</a:t>
            </a:r>
          </a:p>
        </p:txBody>
      </p:sp>
      <p:sp>
        <p:nvSpPr>
          <p:cNvPr id="2" name="Title 4">
            <a:extLst>
              <a:ext uri="{FF2B5EF4-FFF2-40B4-BE49-F238E27FC236}">
                <a16:creationId xmlns:a16="http://schemas.microsoft.com/office/drawing/2014/main" id="{A390B67F-0C04-B5FA-BE88-9797EA34EA4C}"/>
              </a:ext>
            </a:extLst>
          </p:cNvPr>
          <p:cNvSpPr>
            <a:spLocks noGrp="1"/>
          </p:cNvSpPr>
          <p:nvPr>
            <p:ph type="title"/>
          </p:nvPr>
        </p:nvSpPr>
        <p:spPr>
          <a:xfrm>
            <a:off x="520146" y="312119"/>
            <a:ext cx="8745860" cy="622425"/>
          </a:xfrm>
        </p:spPr>
        <p:txBody>
          <a:bodyPr>
            <a:normAutofit/>
          </a:bodyPr>
          <a:lstStyle/>
          <a:p>
            <a:r>
              <a:rPr lang="en-GB" b="1">
                <a:solidFill>
                  <a:srgbClr val="003087"/>
                </a:solidFill>
              </a:rPr>
              <a:t>Retrieval timings – Time of Offering</a:t>
            </a:r>
          </a:p>
        </p:txBody>
      </p:sp>
    </p:spTree>
    <p:extLst>
      <p:ext uri="{BB962C8B-B14F-4D97-AF65-F5344CB8AC3E}">
        <p14:creationId xmlns:p14="http://schemas.microsoft.com/office/powerpoint/2010/main" val="3627410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D58A3B6-3B4D-A2A7-492F-E6965CD23B4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0595" y="767560"/>
            <a:ext cx="3902915" cy="2217813"/>
          </a:xfrm>
          <a:prstGeom prst="rect">
            <a:avLst/>
          </a:prstGeom>
          <a:noFill/>
          <a:ln>
            <a:noFill/>
          </a:ln>
        </p:spPr>
      </p:pic>
      <p:pic>
        <p:nvPicPr>
          <p:cNvPr id="7" name="Picture 6">
            <a:extLst>
              <a:ext uri="{FF2B5EF4-FFF2-40B4-BE49-F238E27FC236}">
                <a16:creationId xmlns:a16="http://schemas.microsoft.com/office/drawing/2014/main" id="{77800798-2CA8-6AC7-8F18-3FE3925390F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24585" y="760647"/>
            <a:ext cx="4046154" cy="2299209"/>
          </a:xfrm>
          <a:prstGeom prst="rect">
            <a:avLst/>
          </a:prstGeom>
          <a:noFill/>
          <a:ln>
            <a:noFill/>
          </a:ln>
        </p:spPr>
      </p:pic>
      <p:sp>
        <p:nvSpPr>
          <p:cNvPr id="14" name="TextBox 13">
            <a:extLst>
              <a:ext uri="{FF2B5EF4-FFF2-40B4-BE49-F238E27FC236}">
                <a16:creationId xmlns:a16="http://schemas.microsoft.com/office/drawing/2014/main" id="{E0932570-1FAF-DE53-BA4B-3614F536BA6D}"/>
              </a:ext>
            </a:extLst>
          </p:cNvPr>
          <p:cNvSpPr txBox="1"/>
          <p:nvPr/>
        </p:nvSpPr>
        <p:spPr>
          <a:xfrm>
            <a:off x="296082" y="556244"/>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2011</a:t>
            </a:r>
          </a:p>
        </p:txBody>
      </p:sp>
      <p:sp>
        <p:nvSpPr>
          <p:cNvPr id="15" name="TextBox 14">
            <a:extLst>
              <a:ext uri="{FF2B5EF4-FFF2-40B4-BE49-F238E27FC236}">
                <a16:creationId xmlns:a16="http://schemas.microsoft.com/office/drawing/2014/main" id="{76E1CDD8-4656-B2F9-42FE-2F96BE3890DB}"/>
              </a:ext>
            </a:extLst>
          </p:cNvPr>
          <p:cNvSpPr txBox="1"/>
          <p:nvPr/>
        </p:nvSpPr>
        <p:spPr>
          <a:xfrm>
            <a:off x="6147162" y="550664"/>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2021</a:t>
            </a:r>
          </a:p>
        </p:txBody>
      </p:sp>
      <p:pic>
        <p:nvPicPr>
          <p:cNvPr id="16" name="Picture 15">
            <a:extLst>
              <a:ext uri="{FF2B5EF4-FFF2-40B4-BE49-F238E27FC236}">
                <a16:creationId xmlns:a16="http://schemas.microsoft.com/office/drawing/2014/main" id="{E790FF7C-9822-EDF4-7988-23FB83B6A7F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25434" y="4624711"/>
            <a:ext cx="3974535" cy="2258511"/>
          </a:xfrm>
          <a:prstGeom prst="rect">
            <a:avLst/>
          </a:prstGeom>
          <a:noFill/>
          <a:ln>
            <a:noFill/>
          </a:ln>
        </p:spPr>
      </p:pic>
      <p:pic>
        <p:nvPicPr>
          <p:cNvPr id="17" name="Picture 16">
            <a:extLst>
              <a:ext uri="{FF2B5EF4-FFF2-40B4-BE49-F238E27FC236}">
                <a16:creationId xmlns:a16="http://schemas.microsoft.com/office/drawing/2014/main" id="{EF01E471-373B-073F-D6E4-979F8856298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504697" y="4629537"/>
            <a:ext cx="3966042" cy="2253685"/>
          </a:xfrm>
          <a:prstGeom prst="rect">
            <a:avLst/>
          </a:prstGeom>
          <a:noFill/>
          <a:ln>
            <a:noFill/>
          </a:ln>
        </p:spPr>
      </p:pic>
      <p:pic>
        <p:nvPicPr>
          <p:cNvPr id="18" name="Picture 17">
            <a:extLst>
              <a:ext uri="{FF2B5EF4-FFF2-40B4-BE49-F238E27FC236}">
                <a16:creationId xmlns:a16="http://schemas.microsoft.com/office/drawing/2014/main" id="{560E261B-5FF5-C355-D990-CCC59A6183C2}"/>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53816" y="2895581"/>
            <a:ext cx="4046153" cy="2299208"/>
          </a:xfrm>
          <a:prstGeom prst="rect">
            <a:avLst/>
          </a:prstGeom>
          <a:noFill/>
          <a:ln>
            <a:noFill/>
          </a:ln>
        </p:spPr>
      </p:pic>
      <p:pic>
        <p:nvPicPr>
          <p:cNvPr id="19" name="Picture 18">
            <a:extLst>
              <a:ext uri="{FF2B5EF4-FFF2-40B4-BE49-F238E27FC236}">
                <a16:creationId xmlns:a16="http://schemas.microsoft.com/office/drawing/2014/main" id="{FD66FD26-EE0E-2AC3-4E19-D29BA466AA2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424585" y="2875446"/>
            <a:ext cx="4046154" cy="2299209"/>
          </a:xfrm>
          <a:prstGeom prst="rect">
            <a:avLst/>
          </a:prstGeom>
          <a:noFill/>
          <a:ln>
            <a:noFill/>
          </a:ln>
        </p:spPr>
      </p:pic>
      <p:sp>
        <p:nvSpPr>
          <p:cNvPr id="20" name="TextBox 19">
            <a:extLst>
              <a:ext uri="{FF2B5EF4-FFF2-40B4-BE49-F238E27FC236}">
                <a16:creationId xmlns:a16="http://schemas.microsoft.com/office/drawing/2014/main" id="{67360322-A05B-91BD-C789-D145EF97037C}"/>
              </a:ext>
            </a:extLst>
          </p:cNvPr>
          <p:cNvSpPr txBox="1"/>
          <p:nvPr/>
        </p:nvSpPr>
        <p:spPr>
          <a:xfrm>
            <a:off x="5312243" y="1507240"/>
            <a:ext cx="692886" cy="369226"/>
          </a:xfrm>
          <a:prstGeom prst="rect">
            <a:avLst/>
          </a:prstGeom>
          <a:noFill/>
        </p:spPr>
        <p:txBody>
          <a:bodyPr wrap="squar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Liver</a:t>
            </a:r>
          </a:p>
        </p:txBody>
      </p:sp>
      <p:sp>
        <p:nvSpPr>
          <p:cNvPr id="21" name="TextBox 20">
            <a:extLst>
              <a:ext uri="{FF2B5EF4-FFF2-40B4-BE49-F238E27FC236}">
                <a16:creationId xmlns:a16="http://schemas.microsoft.com/office/drawing/2014/main" id="{B9EF6C50-7874-9AAD-00AE-BF44C97ECCEC}"/>
              </a:ext>
            </a:extLst>
          </p:cNvPr>
          <p:cNvSpPr txBox="1"/>
          <p:nvPr/>
        </p:nvSpPr>
        <p:spPr>
          <a:xfrm>
            <a:off x="5325004" y="3860583"/>
            <a:ext cx="936800" cy="369204"/>
          </a:xfrm>
          <a:prstGeom prst="rect">
            <a:avLst/>
          </a:prstGeom>
          <a:noFill/>
        </p:spPr>
        <p:txBody>
          <a:bodyPr wrap="squar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Kidney</a:t>
            </a:r>
          </a:p>
        </p:txBody>
      </p:sp>
      <p:sp>
        <p:nvSpPr>
          <p:cNvPr id="22" name="TextBox 21">
            <a:extLst>
              <a:ext uri="{FF2B5EF4-FFF2-40B4-BE49-F238E27FC236}">
                <a16:creationId xmlns:a16="http://schemas.microsoft.com/office/drawing/2014/main" id="{DCC2203B-4C8E-788E-4B00-496E256C8759}"/>
              </a:ext>
            </a:extLst>
          </p:cNvPr>
          <p:cNvSpPr txBox="1"/>
          <p:nvPr/>
        </p:nvSpPr>
        <p:spPr>
          <a:xfrm>
            <a:off x="5258207" y="5957950"/>
            <a:ext cx="1070394" cy="369236"/>
          </a:xfrm>
          <a:prstGeom prst="rect">
            <a:avLst/>
          </a:prstGeom>
          <a:noFill/>
        </p:spPr>
        <p:txBody>
          <a:bodyPr wrap="squar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Pancreas</a:t>
            </a:r>
          </a:p>
        </p:txBody>
      </p:sp>
      <p:sp>
        <p:nvSpPr>
          <p:cNvPr id="23" name="Oval 22">
            <a:extLst>
              <a:ext uri="{FF2B5EF4-FFF2-40B4-BE49-F238E27FC236}">
                <a16:creationId xmlns:a16="http://schemas.microsoft.com/office/drawing/2014/main" id="{0B1CBC9C-C277-C029-B0B6-78CAED2F6111}"/>
              </a:ext>
            </a:extLst>
          </p:cNvPr>
          <p:cNvSpPr/>
          <p:nvPr/>
        </p:nvSpPr>
        <p:spPr>
          <a:xfrm>
            <a:off x="6733862" y="997531"/>
            <a:ext cx="1436745" cy="201045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CF2B291B-FC07-C677-C134-3811B0F2FA92}"/>
              </a:ext>
            </a:extLst>
          </p:cNvPr>
          <p:cNvSpPr/>
          <p:nvPr/>
        </p:nvSpPr>
        <p:spPr>
          <a:xfrm>
            <a:off x="6799735" y="5015402"/>
            <a:ext cx="1370871" cy="180461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B994030F-B35A-09FD-76F4-C1779CFD6A53}"/>
              </a:ext>
            </a:extLst>
          </p:cNvPr>
          <p:cNvSpPr/>
          <p:nvPr/>
        </p:nvSpPr>
        <p:spPr>
          <a:xfrm>
            <a:off x="2373943" y="905302"/>
            <a:ext cx="1436745" cy="201045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1FDE3634-802A-4C48-63F9-630BD02599E6}"/>
              </a:ext>
            </a:extLst>
          </p:cNvPr>
          <p:cNvSpPr/>
          <p:nvPr/>
        </p:nvSpPr>
        <p:spPr>
          <a:xfrm>
            <a:off x="9601201" y="990558"/>
            <a:ext cx="1008250" cy="170585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0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itle 4">
            <a:extLst>
              <a:ext uri="{FF2B5EF4-FFF2-40B4-BE49-F238E27FC236}">
                <a16:creationId xmlns:a16="http://schemas.microsoft.com/office/drawing/2014/main" id="{0556366C-3AAF-4BD2-5F81-8BC68133ED2A}"/>
              </a:ext>
            </a:extLst>
          </p:cNvPr>
          <p:cNvSpPr txBox="1">
            <a:spLocks/>
          </p:cNvSpPr>
          <p:nvPr/>
        </p:nvSpPr>
        <p:spPr>
          <a:xfrm>
            <a:off x="574628" y="63761"/>
            <a:ext cx="8745860" cy="622425"/>
          </a:xfrm>
          <a:prstGeom prst="rect">
            <a:avLst/>
          </a:prstGeom>
        </p:spPr>
        <p:txBody>
          <a:bodyPr vert="horz" lIns="91440" tIns="45720" rIns="91440" bIns="45720" rtlCol="0" anchor="ctr">
            <a:normAutofit/>
          </a:bodyPr>
          <a:lst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a:lstStyle>
          <a:p>
            <a:pPr marL="0" marR="0" lvl="0" indent="0" algn="l" defTabSz="742950" rtl="0" eaLnBrk="1" fontAlgn="auto" latinLnBrk="0" hangingPunct="1">
              <a:lnSpc>
                <a:spcPct val="90000"/>
              </a:lnSpc>
              <a:spcBef>
                <a:spcPct val="0"/>
              </a:spcBef>
              <a:spcAft>
                <a:spcPts val="0"/>
              </a:spcAft>
              <a:buClrTx/>
              <a:buSzTx/>
              <a:buFontTx/>
              <a:buNone/>
              <a:tabLst/>
              <a:defRPr/>
            </a:pPr>
            <a:r>
              <a:rPr kumimoji="0" lang="en-GB" sz="2600" b="1" i="0" u="none" strike="noStrike" kern="1200" cap="none" spc="0" normalizeH="0" baseline="0" noProof="0">
                <a:ln>
                  <a:noFill/>
                </a:ln>
                <a:solidFill>
                  <a:srgbClr val="003087"/>
                </a:solidFill>
                <a:effectLst/>
                <a:uLnTx/>
                <a:uFillTx/>
                <a:latin typeface="Arial" panose="020B0604020202020204" pitchFamily="34" charset="0"/>
                <a:ea typeface="+mj-ea"/>
                <a:cs typeface="Arial" panose="020B0604020202020204" pitchFamily="34" charset="0"/>
              </a:rPr>
              <a:t>Time of Reperfusion – DBD Abdominal Organs</a:t>
            </a:r>
          </a:p>
        </p:txBody>
      </p:sp>
    </p:spTree>
    <p:extLst>
      <p:ext uri="{BB962C8B-B14F-4D97-AF65-F5344CB8AC3E}">
        <p14:creationId xmlns:p14="http://schemas.microsoft.com/office/powerpoint/2010/main" val="3894952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9E9C819-A8AD-9141-7CEB-764C1416FA2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6899" y="806818"/>
            <a:ext cx="3963591" cy="2252293"/>
          </a:xfrm>
          <a:prstGeom prst="rect">
            <a:avLst/>
          </a:prstGeom>
          <a:noFill/>
          <a:ln>
            <a:noFill/>
          </a:ln>
        </p:spPr>
      </p:pic>
      <p:pic>
        <p:nvPicPr>
          <p:cNvPr id="3" name="Picture 2">
            <a:extLst>
              <a:ext uri="{FF2B5EF4-FFF2-40B4-BE49-F238E27FC236}">
                <a16:creationId xmlns:a16="http://schemas.microsoft.com/office/drawing/2014/main" id="{C265F18E-D279-0159-9DCF-FF628E27F36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21831" y="687433"/>
            <a:ext cx="4080380" cy="2318657"/>
          </a:xfrm>
          <a:prstGeom prst="rect">
            <a:avLst/>
          </a:prstGeom>
          <a:noFill/>
          <a:ln>
            <a:noFill/>
          </a:ln>
        </p:spPr>
      </p:pic>
      <p:pic>
        <p:nvPicPr>
          <p:cNvPr id="4" name="Picture 3">
            <a:extLst>
              <a:ext uri="{FF2B5EF4-FFF2-40B4-BE49-F238E27FC236}">
                <a16:creationId xmlns:a16="http://schemas.microsoft.com/office/drawing/2014/main" id="{BB5E14E0-9ADB-2042-EDB4-4192F9CBA67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3478" y="4679736"/>
            <a:ext cx="3963591" cy="2252292"/>
          </a:xfrm>
          <a:prstGeom prst="rect">
            <a:avLst/>
          </a:prstGeom>
          <a:noFill/>
          <a:ln>
            <a:noFill/>
          </a:ln>
        </p:spPr>
      </p:pic>
      <p:pic>
        <p:nvPicPr>
          <p:cNvPr id="5" name="Picture 4">
            <a:extLst>
              <a:ext uri="{FF2B5EF4-FFF2-40B4-BE49-F238E27FC236}">
                <a16:creationId xmlns:a16="http://schemas.microsoft.com/office/drawing/2014/main" id="{FC3B7C42-8CC6-FD9C-44C5-E1DBE45CFDD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468967" y="4601819"/>
            <a:ext cx="4100709" cy="2330209"/>
          </a:xfrm>
          <a:prstGeom prst="rect">
            <a:avLst/>
          </a:prstGeom>
          <a:noFill/>
          <a:ln>
            <a:noFill/>
          </a:ln>
        </p:spPr>
      </p:pic>
      <p:pic>
        <p:nvPicPr>
          <p:cNvPr id="8" name="Picture 7">
            <a:extLst>
              <a:ext uri="{FF2B5EF4-FFF2-40B4-BE49-F238E27FC236}">
                <a16:creationId xmlns:a16="http://schemas.microsoft.com/office/drawing/2014/main" id="{39D243BB-F707-0674-A631-51A559942D9C}"/>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96899" y="2901675"/>
            <a:ext cx="4038058" cy="2294608"/>
          </a:xfrm>
          <a:prstGeom prst="rect">
            <a:avLst/>
          </a:prstGeom>
          <a:noFill/>
          <a:ln>
            <a:noFill/>
          </a:ln>
        </p:spPr>
      </p:pic>
      <p:pic>
        <p:nvPicPr>
          <p:cNvPr id="9" name="Picture 8">
            <a:extLst>
              <a:ext uri="{FF2B5EF4-FFF2-40B4-BE49-F238E27FC236}">
                <a16:creationId xmlns:a16="http://schemas.microsoft.com/office/drawing/2014/main" id="{C703DFD7-3AF4-836E-08D8-E392D9BAC8CD}"/>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468967" y="2901674"/>
            <a:ext cx="4041233" cy="2296413"/>
          </a:xfrm>
          <a:prstGeom prst="rect">
            <a:avLst/>
          </a:prstGeom>
          <a:noFill/>
          <a:ln>
            <a:noFill/>
          </a:ln>
        </p:spPr>
      </p:pic>
      <p:sp>
        <p:nvSpPr>
          <p:cNvPr id="10" name="TextBox 9">
            <a:extLst>
              <a:ext uri="{FF2B5EF4-FFF2-40B4-BE49-F238E27FC236}">
                <a16:creationId xmlns:a16="http://schemas.microsoft.com/office/drawing/2014/main" id="{782B6606-A203-1428-995E-D388756591A7}"/>
              </a:ext>
            </a:extLst>
          </p:cNvPr>
          <p:cNvSpPr txBox="1"/>
          <p:nvPr/>
        </p:nvSpPr>
        <p:spPr>
          <a:xfrm>
            <a:off x="324019" y="622200"/>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2011</a:t>
            </a:r>
          </a:p>
        </p:txBody>
      </p:sp>
      <p:sp>
        <p:nvSpPr>
          <p:cNvPr id="11" name="TextBox 10">
            <a:extLst>
              <a:ext uri="{FF2B5EF4-FFF2-40B4-BE49-F238E27FC236}">
                <a16:creationId xmlns:a16="http://schemas.microsoft.com/office/drawing/2014/main" id="{7DD391EA-D768-41F5-C789-6EFFA159DD01}"/>
              </a:ext>
            </a:extLst>
          </p:cNvPr>
          <p:cNvSpPr txBox="1"/>
          <p:nvPr/>
        </p:nvSpPr>
        <p:spPr>
          <a:xfrm>
            <a:off x="5372527" y="1670322"/>
            <a:ext cx="692886" cy="369226"/>
          </a:xfrm>
          <a:prstGeom prst="rect">
            <a:avLst/>
          </a:prstGeom>
          <a:noFill/>
        </p:spPr>
        <p:txBody>
          <a:bodyPr wrap="squar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Liver</a:t>
            </a:r>
          </a:p>
        </p:txBody>
      </p:sp>
      <p:sp>
        <p:nvSpPr>
          <p:cNvPr id="12" name="TextBox 11">
            <a:extLst>
              <a:ext uri="{FF2B5EF4-FFF2-40B4-BE49-F238E27FC236}">
                <a16:creationId xmlns:a16="http://schemas.microsoft.com/office/drawing/2014/main" id="{0A1AED36-D7F0-80F3-FC5A-A9A1040D0AE1}"/>
              </a:ext>
            </a:extLst>
          </p:cNvPr>
          <p:cNvSpPr txBox="1"/>
          <p:nvPr/>
        </p:nvSpPr>
        <p:spPr>
          <a:xfrm>
            <a:off x="5340993" y="3829666"/>
            <a:ext cx="1070394" cy="369236"/>
          </a:xfrm>
          <a:prstGeom prst="rect">
            <a:avLst/>
          </a:prstGeom>
          <a:noFill/>
        </p:spPr>
        <p:txBody>
          <a:bodyPr wrap="squar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Kidney</a:t>
            </a:r>
          </a:p>
        </p:txBody>
      </p:sp>
      <p:sp>
        <p:nvSpPr>
          <p:cNvPr id="13" name="TextBox 12">
            <a:extLst>
              <a:ext uri="{FF2B5EF4-FFF2-40B4-BE49-F238E27FC236}">
                <a16:creationId xmlns:a16="http://schemas.microsoft.com/office/drawing/2014/main" id="{1177886B-8881-189F-8E9C-EE3438E41418}"/>
              </a:ext>
            </a:extLst>
          </p:cNvPr>
          <p:cNvSpPr txBox="1"/>
          <p:nvPr/>
        </p:nvSpPr>
        <p:spPr>
          <a:xfrm>
            <a:off x="5244411" y="5989020"/>
            <a:ext cx="1070394" cy="369236"/>
          </a:xfrm>
          <a:prstGeom prst="rect">
            <a:avLst/>
          </a:prstGeom>
          <a:noFill/>
        </p:spPr>
        <p:txBody>
          <a:bodyPr wrap="squar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Pancreas</a:t>
            </a:r>
          </a:p>
        </p:txBody>
      </p:sp>
      <p:sp>
        <p:nvSpPr>
          <p:cNvPr id="25" name="Rectangle 24">
            <a:extLst>
              <a:ext uri="{FF2B5EF4-FFF2-40B4-BE49-F238E27FC236}">
                <a16:creationId xmlns:a16="http://schemas.microsoft.com/office/drawing/2014/main" id="{BE6A9F0B-0899-9DE3-1F6C-FFABB41498B4}"/>
              </a:ext>
            </a:extLst>
          </p:cNvPr>
          <p:cNvSpPr/>
          <p:nvPr/>
        </p:nvSpPr>
        <p:spPr>
          <a:xfrm>
            <a:off x="1828800" y="780425"/>
            <a:ext cx="1143000" cy="2017621"/>
          </a:xfrm>
          <a:prstGeom prst="rect">
            <a:avLst/>
          </a:prstGeom>
          <a:noFill/>
          <a:ln w="38100">
            <a:solidFill>
              <a:srgbClr val="DA29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E92F77B3-0F40-5337-A10F-F71485EDF5CB}"/>
              </a:ext>
            </a:extLst>
          </p:cNvPr>
          <p:cNvSpPr/>
          <p:nvPr/>
        </p:nvSpPr>
        <p:spPr>
          <a:xfrm>
            <a:off x="6777450" y="740862"/>
            <a:ext cx="537750" cy="2057185"/>
          </a:xfrm>
          <a:prstGeom prst="rect">
            <a:avLst/>
          </a:prstGeom>
          <a:noFill/>
          <a:ln w="38100">
            <a:solidFill>
              <a:srgbClr val="DA29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4E2CD172-FE06-590C-7161-BAAE960F24EF}"/>
              </a:ext>
            </a:extLst>
          </p:cNvPr>
          <p:cNvSpPr/>
          <p:nvPr/>
        </p:nvSpPr>
        <p:spPr>
          <a:xfrm>
            <a:off x="9220200" y="760643"/>
            <a:ext cx="1143000" cy="2017621"/>
          </a:xfrm>
          <a:prstGeom prst="rect">
            <a:avLst/>
          </a:prstGeom>
          <a:noFill/>
          <a:ln w="38100">
            <a:solidFill>
              <a:srgbClr val="DA29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9FE3DF2-52B8-8769-0FEF-600C426536D9}"/>
              </a:ext>
            </a:extLst>
          </p:cNvPr>
          <p:cNvSpPr/>
          <p:nvPr/>
        </p:nvSpPr>
        <p:spPr>
          <a:xfrm>
            <a:off x="2745823" y="5131797"/>
            <a:ext cx="1143000" cy="1478435"/>
          </a:xfrm>
          <a:prstGeom prst="rect">
            <a:avLst/>
          </a:prstGeom>
          <a:noFill/>
          <a:ln w="38100">
            <a:solidFill>
              <a:srgbClr val="DA29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46C55478-867B-C939-1E20-B9DACBB49A60}"/>
              </a:ext>
            </a:extLst>
          </p:cNvPr>
          <p:cNvSpPr/>
          <p:nvPr/>
        </p:nvSpPr>
        <p:spPr>
          <a:xfrm>
            <a:off x="6797075" y="5249802"/>
            <a:ext cx="1143000" cy="1478435"/>
          </a:xfrm>
          <a:prstGeom prst="rect">
            <a:avLst/>
          </a:prstGeom>
          <a:noFill/>
          <a:ln w="38100">
            <a:solidFill>
              <a:srgbClr val="DA29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itle 4">
            <a:extLst>
              <a:ext uri="{FF2B5EF4-FFF2-40B4-BE49-F238E27FC236}">
                <a16:creationId xmlns:a16="http://schemas.microsoft.com/office/drawing/2014/main" id="{672A5516-4EE8-37EB-C944-2C7C44581B49}"/>
              </a:ext>
            </a:extLst>
          </p:cNvPr>
          <p:cNvSpPr txBox="1">
            <a:spLocks/>
          </p:cNvSpPr>
          <p:nvPr/>
        </p:nvSpPr>
        <p:spPr>
          <a:xfrm>
            <a:off x="585917" y="63761"/>
            <a:ext cx="8745860" cy="622425"/>
          </a:xfrm>
          <a:prstGeom prst="rect">
            <a:avLst/>
          </a:prstGeom>
        </p:spPr>
        <p:txBody>
          <a:bodyPr vert="horz" lIns="91440" tIns="45720" rIns="91440" bIns="45720" rtlCol="0" anchor="ctr">
            <a:normAutofit/>
          </a:bodyPr>
          <a:lst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a:lstStyle>
          <a:p>
            <a:pPr marL="0" marR="0" lvl="0" indent="0" algn="l" defTabSz="742950" rtl="0" eaLnBrk="1" fontAlgn="auto" latinLnBrk="0" hangingPunct="1">
              <a:lnSpc>
                <a:spcPct val="90000"/>
              </a:lnSpc>
              <a:spcBef>
                <a:spcPct val="0"/>
              </a:spcBef>
              <a:spcAft>
                <a:spcPts val="0"/>
              </a:spcAft>
              <a:buClrTx/>
              <a:buSzTx/>
              <a:buFontTx/>
              <a:buNone/>
              <a:tabLst/>
              <a:defRPr/>
            </a:pPr>
            <a:r>
              <a:rPr kumimoji="0" lang="en-GB" sz="2600" b="1" i="0" u="none" strike="noStrike" kern="1200" cap="none" spc="0" normalizeH="0" baseline="0" noProof="0">
                <a:ln>
                  <a:noFill/>
                </a:ln>
                <a:solidFill>
                  <a:srgbClr val="003087"/>
                </a:solidFill>
                <a:effectLst/>
                <a:uLnTx/>
                <a:uFillTx/>
                <a:latin typeface="Arial" panose="020B0604020202020204" pitchFamily="34" charset="0"/>
                <a:ea typeface="+mj-ea"/>
                <a:cs typeface="Arial" panose="020B0604020202020204" pitchFamily="34" charset="0"/>
              </a:rPr>
              <a:t>Time of Reperfusion – DCD Abdominal Organs</a:t>
            </a:r>
          </a:p>
        </p:txBody>
      </p:sp>
    </p:spTree>
    <p:extLst>
      <p:ext uri="{BB962C8B-B14F-4D97-AF65-F5344CB8AC3E}">
        <p14:creationId xmlns:p14="http://schemas.microsoft.com/office/powerpoint/2010/main" val="3107916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A0B24C5E-1706-46B7-7C51-5C09E914BA8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36188" y="4088642"/>
            <a:ext cx="3055812" cy="1736451"/>
          </a:xfrm>
          <a:prstGeom prst="rect">
            <a:avLst/>
          </a:prstGeom>
          <a:noFill/>
          <a:ln>
            <a:noFill/>
          </a:ln>
        </p:spPr>
      </p:pic>
      <p:pic>
        <p:nvPicPr>
          <p:cNvPr id="13" name="Picture 12">
            <a:extLst>
              <a:ext uri="{FF2B5EF4-FFF2-40B4-BE49-F238E27FC236}">
                <a16:creationId xmlns:a16="http://schemas.microsoft.com/office/drawing/2014/main" id="{D8B8E0E1-557F-9CEC-0788-9306195F957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2094" y="4063007"/>
            <a:ext cx="3112230" cy="1768510"/>
          </a:xfrm>
          <a:prstGeom prst="rect">
            <a:avLst/>
          </a:prstGeom>
          <a:noFill/>
          <a:ln>
            <a:noFill/>
          </a:ln>
        </p:spPr>
      </p:pic>
      <p:pic>
        <p:nvPicPr>
          <p:cNvPr id="18" name="Picture 17">
            <a:extLst>
              <a:ext uri="{FF2B5EF4-FFF2-40B4-BE49-F238E27FC236}">
                <a16:creationId xmlns:a16="http://schemas.microsoft.com/office/drawing/2014/main" id="{33C3F543-5F5B-FBB7-5E57-3CA6640E29E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983148" y="1909832"/>
            <a:ext cx="3161253" cy="1796368"/>
          </a:xfrm>
          <a:prstGeom prst="rect">
            <a:avLst/>
          </a:prstGeom>
          <a:noFill/>
          <a:ln>
            <a:noFill/>
          </a:ln>
        </p:spPr>
      </p:pic>
      <p:pic>
        <p:nvPicPr>
          <p:cNvPr id="12" name="Picture 11">
            <a:extLst>
              <a:ext uri="{FF2B5EF4-FFF2-40B4-BE49-F238E27FC236}">
                <a16:creationId xmlns:a16="http://schemas.microsoft.com/office/drawing/2014/main" id="{7D17E714-1CAD-2E3F-47D2-6F12EB86EA4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75574" y="1939153"/>
            <a:ext cx="3004490" cy="1707287"/>
          </a:xfrm>
          <a:prstGeom prst="rect">
            <a:avLst/>
          </a:prstGeom>
          <a:noFill/>
          <a:ln>
            <a:noFill/>
          </a:ln>
        </p:spPr>
      </p:pic>
      <p:pic>
        <p:nvPicPr>
          <p:cNvPr id="9" name="Picture 8">
            <a:extLst>
              <a:ext uri="{FF2B5EF4-FFF2-40B4-BE49-F238E27FC236}">
                <a16:creationId xmlns:a16="http://schemas.microsoft.com/office/drawing/2014/main" id="{BC60F7D9-7AD0-255A-8E88-53546C057A0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14448" y="4056583"/>
            <a:ext cx="3112231" cy="1768510"/>
          </a:xfrm>
          <a:prstGeom prst="rect">
            <a:avLst/>
          </a:prstGeom>
          <a:noFill/>
          <a:ln>
            <a:noFill/>
          </a:ln>
        </p:spPr>
      </p:pic>
      <p:pic>
        <p:nvPicPr>
          <p:cNvPr id="8" name="Picture 7">
            <a:extLst>
              <a:ext uri="{FF2B5EF4-FFF2-40B4-BE49-F238E27FC236}">
                <a16:creationId xmlns:a16="http://schemas.microsoft.com/office/drawing/2014/main" id="{A6BFEB5B-D3B7-7C7C-5E40-CAE4FE1EB05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1140" y="4088642"/>
            <a:ext cx="3004491" cy="1707288"/>
          </a:xfrm>
          <a:prstGeom prst="rect">
            <a:avLst/>
          </a:prstGeom>
          <a:noFill/>
          <a:ln>
            <a:noFill/>
          </a:ln>
        </p:spPr>
      </p:pic>
      <p:pic>
        <p:nvPicPr>
          <p:cNvPr id="3" name="Picture 2">
            <a:extLst>
              <a:ext uri="{FF2B5EF4-FFF2-40B4-BE49-F238E27FC236}">
                <a16:creationId xmlns:a16="http://schemas.microsoft.com/office/drawing/2014/main" id="{3B53DFE3-1DED-9CBB-0BD0-75F96EA1417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9459" y="1909832"/>
            <a:ext cx="3004491" cy="1707288"/>
          </a:xfrm>
          <a:prstGeom prst="rect">
            <a:avLst/>
          </a:prstGeom>
          <a:noFill/>
          <a:ln>
            <a:noFill/>
          </a:ln>
        </p:spPr>
      </p:pic>
      <p:sp>
        <p:nvSpPr>
          <p:cNvPr id="10" name="TextBox 9">
            <a:extLst>
              <a:ext uri="{FF2B5EF4-FFF2-40B4-BE49-F238E27FC236}">
                <a16:creationId xmlns:a16="http://schemas.microsoft.com/office/drawing/2014/main" id="{7A731210-E62C-3CC0-D3D3-49008EDF7516}"/>
              </a:ext>
            </a:extLst>
          </p:cNvPr>
          <p:cNvSpPr txBox="1"/>
          <p:nvPr/>
        </p:nvSpPr>
        <p:spPr>
          <a:xfrm>
            <a:off x="2771964" y="1429218"/>
            <a:ext cx="652573" cy="40000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999"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DBD</a:t>
            </a:r>
          </a:p>
        </p:txBody>
      </p:sp>
      <p:sp>
        <p:nvSpPr>
          <p:cNvPr id="11" name="TextBox 10">
            <a:extLst>
              <a:ext uri="{FF2B5EF4-FFF2-40B4-BE49-F238E27FC236}">
                <a16:creationId xmlns:a16="http://schemas.microsoft.com/office/drawing/2014/main" id="{AB413A2B-4889-041F-4277-659C170E4F1C}"/>
              </a:ext>
            </a:extLst>
          </p:cNvPr>
          <p:cNvSpPr txBox="1"/>
          <p:nvPr/>
        </p:nvSpPr>
        <p:spPr>
          <a:xfrm>
            <a:off x="8740610" y="1444603"/>
            <a:ext cx="593278"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DCD</a:t>
            </a:r>
          </a:p>
        </p:txBody>
      </p:sp>
      <p:sp>
        <p:nvSpPr>
          <p:cNvPr id="25" name="TextBox 24">
            <a:extLst>
              <a:ext uri="{FF2B5EF4-FFF2-40B4-BE49-F238E27FC236}">
                <a16:creationId xmlns:a16="http://schemas.microsoft.com/office/drawing/2014/main" id="{B2CDF781-ABC9-8054-FF2F-3AB783D6999E}"/>
              </a:ext>
            </a:extLst>
          </p:cNvPr>
          <p:cNvSpPr txBox="1"/>
          <p:nvPr/>
        </p:nvSpPr>
        <p:spPr>
          <a:xfrm>
            <a:off x="1207344" y="1459988"/>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2011</a:t>
            </a:r>
          </a:p>
        </p:txBody>
      </p:sp>
      <p:sp>
        <p:nvSpPr>
          <p:cNvPr id="26" name="TextBox 25">
            <a:extLst>
              <a:ext uri="{FF2B5EF4-FFF2-40B4-BE49-F238E27FC236}">
                <a16:creationId xmlns:a16="http://schemas.microsoft.com/office/drawing/2014/main" id="{57FE6457-1BCC-3F52-6B0D-0B83CEEBDEC3}"/>
              </a:ext>
            </a:extLst>
          </p:cNvPr>
          <p:cNvSpPr txBox="1"/>
          <p:nvPr/>
        </p:nvSpPr>
        <p:spPr>
          <a:xfrm>
            <a:off x="4273063" y="1458391"/>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2021</a:t>
            </a:r>
          </a:p>
        </p:txBody>
      </p:sp>
      <p:sp>
        <p:nvSpPr>
          <p:cNvPr id="57" name="TextBox 56">
            <a:extLst>
              <a:ext uri="{FF2B5EF4-FFF2-40B4-BE49-F238E27FC236}">
                <a16:creationId xmlns:a16="http://schemas.microsoft.com/office/drawing/2014/main" id="{51560B6A-3C00-0B1C-DA7D-61EBE87D397B}"/>
              </a:ext>
            </a:extLst>
          </p:cNvPr>
          <p:cNvSpPr txBox="1"/>
          <p:nvPr/>
        </p:nvSpPr>
        <p:spPr>
          <a:xfrm>
            <a:off x="7266366" y="1457098"/>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2011</a:t>
            </a:r>
          </a:p>
        </p:txBody>
      </p:sp>
      <p:sp>
        <p:nvSpPr>
          <p:cNvPr id="58" name="TextBox 57">
            <a:extLst>
              <a:ext uri="{FF2B5EF4-FFF2-40B4-BE49-F238E27FC236}">
                <a16:creationId xmlns:a16="http://schemas.microsoft.com/office/drawing/2014/main" id="{F2C168FB-2D68-2C59-144A-0BD90D5C3EDB}"/>
              </a:ext>
            </a:extLst>
          </p:cNvPr>
          <p:cNvSpPr txBox="1"/>
          <p:nvPr/>
        </p:nvSpPr>
        <p:spPr>
          <a:xfrm>
            <a:off x="10422441" y="1425239"/>
            <a:ext cx="652573" cy="369236"/>
          </a:xfrm>
          <a:prstGeom prst="rect">
            <a:avLst/>
          </a:prstGeom>
          <a:noFill/>
        </p:spPr>
        <p:txBody>
          <a:bodyPr wrap="non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2021</a:t>
            </a:r>
          </a:p>
        </p:txBody>
      </p:sp>
      <p:sp>
        <p:nvSpPr>
          <p:cNvPr id="78" name="TextBox 77">
            <a:extLst>
              <a:ext uri="{FF2B5EF4-FFF2-40B4-BE49-F238E27FC236}">
                <a16:creationId xmlns:a16="http://schemas.microsoft.com/office/drawing/2014/main" id="{87DEA55C-C19B-C287-F926-B864B84F1C09}"/>
              </a:ext>
            </a:extLst>
          </p:cNvPr>
          <p:cNvSpPr txBox="1"/>
          <p:nvPr/>
        </p:nvSpPr>
        <p:spPr>
          <a:xfrm>
            <a:off x="240589" y="1687693"/>
            <a:ext cx="797675" cy="369236"/>
          </a:xfrm>
          <a:prstGeom prst="rect">
            <a:avLst/>
          </a:prstGeom>
          <a:noFill/>
        </p:spPr>
        <p:txBody>
          <a:bodyPr wrap="squar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Heart</a:t>
            </a:r>
          </a:p>
        </p:txBody>
      </p:sp>
      <p:sp>
        <p:nvSpPr>
          <p:cNvPr id="81" name="TextBox 80">
            <a:extLst>
              <a:ext uri="{FF2B5EF4-FFF2-40B4-BE49-F238E27FC236}">
                <a16:creationId xmlns:a16="http://schemas.microsoft.com/office/drawing/2014/main" id="{7E8893A2-06A4-CF28-B732-AF6D0B09B222}"/>
              </a:ext>
            </a:extLst>
          </p:cNvPr>
          <p:cNvSpPr txBox="1"/>
          <p:nvPr/>
        </p:nvSpPr>
        <p:spPr>
          <a:xfrm>
            <a:off x="240589" y="3790027"/>
            <a:ext cx="644482" cy="369236"/>
          </a:xfrm>
          <a:prstGeom prst="rect">
            <a:avLst/>
          </a:prstGeom>
          <a:noFill/>
        </p:spPr>
        <p:txBody>
          <a:bodyPr wrap="squar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Lung</a:t>
            </a:r>
          </a:p>
        </p:txBody>
      </p:sp>
      <p:sp>
        <p:nvSpPr>
          <p:cNvPr id="84" name="TextBox 83">
            <a:extLst>
              <a:ext uri="{FF2B5EF4-FFF2-40B4-BE49-F238E27FC236}">
                <a16:creationId xmlns:a16="http://schemas.microsoft.com/office/drawing/2014/main" id="{84C83F7F-D94C-8BD4-30E4-1910877A5D84}"/>
              </a:ext>
            </a:extLst>
          </p:cNvPr>
          <p:cNvSpPr txBox="1"/>
          <p:nvPr/>
        </p:nvSpPr>
        <p:spPr>
          <a:xfrm>
            <a:off x="11296137" y="1718465"/>
            <a:ext cx="791079" cy="369236"/>
          </a:xfrm>
          <a:prstGeom prst="rect">
            <a:avLst/>
          </a:prstGeom>
          <a:noFill/>
        </p:spPr>
        <p:txBody>
          <a:bodyPr wrap="squar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Heart</a:t>
            </a:r>
          </a:p>
        </p:txBody>
      </p:sp>
      <p:sp>
        <p:nvSpPr>
          <p:cNvPr id="85" name="TextBox 84">
            <a:extLst>
              <a:ext uri="{FF2B5EF4-FFF2-40B4-BE49-F238E27FC236}">
                <a16:creationId xmlns:a16="http://schemas.microsoft.com/office/drawing/2014/main" id="{025CE1DB-3822-F5C3-546A-FA81FCE9EAD2}"/>
              </a:ext>
            </a:extLst>
          </p:cNvPr>
          <p:cNvSpPr txBox="1"/>
          <p:nvPr/>
        </p:nvSpPr>
        <p:spPr>
          <a:xfrm>
            <a:off x="11342010" y="3904287"/>
            <a:ext cx="699331" cy="369236"/>
          </a:xfrm>
          <a:prstGeom prst="rect">
            <a:avLst/>
          </a:prstGeom>
          <a:noFill/>
        </p:spPr>
        <p:txBody>
          <a:bodyPr wrap="square" rtlCol="0">
            <a:spAutoFit/>
          </a:bodyPr>
          <a:lstStyle/>
          <a:p>
            <a:pPr marL="0" marR="0" lvl="0" indent="0" algn="l" defTabSz="4570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Lung</a:t>
            </a:r>
          </a:p>
        </p:txBody>
      </p:sp>
      <p:sp>
        <p:nvSpPr>
          <p:cNvPr id="5" name="Rectangle 4">
            <a:extLst>
              <a:ext uri="{FF2B5EF4-FFF2-40B4-BE49-F238E27FC236}">
                <a16:creationId xmlns:a16="http://schemas.microsoft.com/office/drawing/2014/main" id="{D482665F-986D-5A31-39CC-05B7AA7A2B44}"/>
              </a:ext>
            </a:extLst>
          </p:cNvPr>
          <p:cNvSpPr/>
          <p:nvPr/>
        </p:nvSpPr>
        <p:spPr>
          <a:xfrm>
            <a:off x="1447800" y="2300746"/>
            <a:ext cx="609600" cy="1164540"/>
          </a:xfrm>
          <a:prstGeom prst="rect">
            <a:avLst/>
          </a:prstGeom>
          <a:noFill/>
          <a:ln w="38100">
            <a:solidFill>
              <a:srgbClr val="DA29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DB4CBBDE-A1E8-439B-9DCC-698B7E49E2FE}"/>
              </a:ext>
            </a:extLst>
          </p:cNvPr>
          <p:cNvSpPr/>
          <p:nvPr/>
        </p:nvSpPr>
        <p:spPr>
          <a:xfrm>
            <a:off x="5045698" y="2130607"/>
            <a:ext cx="821701" cy="1334679"/>
          </a:xfrm>
          <a:prstGeom prst="rect">
            <a:avLst/>
          </a:prstGeom>
          <a:noFill/>
          <a:ln w="38100">
            <a:solidFill>
              <a:srgbClr val="DA29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A9D7A53-19AA-7EF7-4AD4-DC59F83DD33E}"/>
              </a:ext>
            </a:extLst>
          </p:cNvPr>
          <p:cNvSpPr/>
          <p:nvPr/>
        </p:nvSpPr>
        <p:spPr>
          <a:xfrm>
            <a:off x="1447800" y="4319963"/>
            <a:ext cx="609600" cy="1273808"/>
          </a:xfrm>
          <a:prstGeom prst="rect">
            <a:avLst/>
          </a:prstGeom>
          <a:noFill/>
          <a:ln w="38100">
            <a:solidFill>
              <a:srgbClr val="DA29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2D6CA8E2-381B-C99F-24C5-313E41FCBB53}"/>
              </a:ext>
            </a:extLst>
          </p:cNvPr>
          <p:cNvSpPr/>
          <p:nvPr/>
        </p:nvSpPr>
        <p:spPr>
          <a:xfrm>
            <a:off x="5271549" y="4464164"/>
            <a:ext cx="595850" cy="1164540"/>
          </a:xfrm>
          <a:prstGeom prst="rect">
            <a:avLst/>
          </a:prstGeom>
          <a:noFill/>
          <a:ln w="38100">
            <a:solidFill>
              <a:srgbClr val="DA29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367BB9E-1D0B-9C79-8289-440A94EB983B}"/>
              </a:ext>
            </a:extLst>
          </p:cNvPr>
          <p:cNvSpPr/>
          <p:nvPr/>
        </p:nvSpPr>
        <p:spPr>
          <a:xfrm>
            <a:off x="3150671" y="4487941"/>
            <a:ext cx="430729" cy="1164540"/>
          </a:xfrm>
          <a:prstGeom prst="rect">
            <a:avLst/>
          </a:prstGeom>
          <a:noFill/>
          <a:ln w="38100">
            <a:solidFill>
              <a:srgbClr val="DA29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itle 4">
            <a:extLst>
              <a:ext uri="{FF2B5EF4-FFF2-40B4-BE49-F238E27FC236}">
                <a16:creationId xmlns:a16="http://schemas.microsoft.com/office/drawing/2014/main" id="{5E79E69C-825F-5876-3F45-B18F09C9C81B}"/>
              </a:ext>
            </a:extLst>
          </p:cNvPr>
          <p:cNvSpPr txBox="1">
            <a:spLocks/>
          </p:cNvSpPr>
          <p:nvPr/>
        </p:nvSpPr>
        <p:spPr>
          <a:xfrm>
            <a:off x="478464" y="227462"/>
            <a:ext cx="8745860" cy="1325563"/>
          </a:xfrm>
          <a:prstGeom prst="rect">
            <a:avLst/>
          </a:prstGeom>
        </p:spPr>
        <p:txBody>
          <a:bodyPr vert="horz" lIns="91440" tIns="45720" rIns="91440" bIns="45720" rtlCol="0" anchor="ctr">
            <a:normAutofit/>
          </a:bodyPr>
          <a:lst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a:lstStyle>
          <a:p>
            <a:pPr marL="0" marR="0" lvl="0" indent="0" algn="l" defTabSz="742950" rtl="0" eaLnBrk="1" fontAlgn="auto" latinLnBrk="0" hangingPunct="1">
              <a:lnSpc>
                <a:spcPct val="90000"/>
              </a:lnSpc>
              <a:spcBef>
                <a:spcPct val="0"/>
              </a:spcBef>
              <a:spcAft>
                <a:spcPts val="0"/>
              </a:spcAft>
              <a:buClrTx/>
              <a:buSzTx/>
              <a:buFontTx/>
              <a:buNone/>
              <a:tabLst/>
              <a:defRPr/>
            </a:pPr>
            <a:r>
              <a:rPr kumimoji="0" lang="en-GB" sz="2600" b="1" i="0" u="none" strike="noStrike" kern="1200" cap="none" spc="0" normalizeH="0" baseline="0" noProof="0">
                <a:ln>
                  <a:noFill/>
                </a:ln>
                <a:solidFill>
                  <a:srgbClr val="003087"/>
                </a:solidFill>
                <a:effectLst/>
                <a:uLnTx/>
                <a:uFillTx/>
                <a:latin typeface="Arial" panose="020B0604020202020204" pitchFamily="34" charset="0"/>
                <a:ea typeface="+mj-ea"/>
                <a:cs typeface="Arial" panose="020B0604020202020204" pitchFamily="34" charset="0"/>
              </a:rPr>
              <a:t>Time of Reperfusion – Cardiothoracic Organs</a:t>
            </a:r>
          </a:p>
        </p:txBody>
      </p:sp>
    </p:spTree>
    <p:extLst>
      <p:ext uri="{BB962C8B-B14F-4D97-AF65-F5344CB8AC3E}">
        <p14:creationId xmlns:p14="http://schemas.microsoft.com/office/powerpoint/2010/main" val="2157183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430204E-DABE-710F-60DE-BC320E2A18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6817" y="2391788"/>
            <a:ext cx="3154710" cy="415498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D0A3102-FC17-5493-73F0-331AF6B2240C}"/>
              </a:ext>
            </a:extLst>
          </p:cNvPr>
          <p:cNvSpPr txBox="1"/>
          <p:nvPr/>
        </p:nvSpPr>
        <p:spPr>
          <a:xfrm>
            <a:off x="357891" y="764498"/>
            <a:ext cx="11109584"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b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Considering Organ Donation following Death by Neurological Criteria. </a:t>
            </a:r>
            <a:b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br>
            <a:b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b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Considering the needs of the family, what time(s) should we </a:t>
            </a: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very much avoid</a:t>
            </a: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 or </a:t>
            </a: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generally accept</a:t>
            </a: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 transferring the patient from ICU to the operating theatre?</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9C5109E-D197-AF32-81C2-CCE8F48A0C0B}"/>
              </a:ext>
            </a:extLst>
          </p:cNvPr>
          <p:cNvSpPr txBox="1"/>
          <p:nvPr/>
        </p:nvSpPr>
        <p:spPr>
          <a:xfrm>
            <a:off x="305424" y="374966"/>
            <a:ext cx="9460983"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242424"/>
                </a:solidFill>
                <a:effectLst/>
                <a:uLnTx/>
                <a:uFillTx/>
                <a:latin typeface="Segoe UI" panose="020B0502040204020203" pitchFamily="34" charset="0"/>
                <a:ea typeface="+mn-ea"/>
                <a:cs typeface="+mn-cs"/>
              </a:rPr>
              <a:t>NHSBT: Survey for Specialist Nurses in OTDT (n=74)</a:t>
            </a:r>
            <a:endParaRPr kumimoji="0" lang="en-GB" sz="2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ABEFBDC8-C378-948D-9D68-3F6622BCE955}"/>
              </a:ext>
            </a:extLst>
          </p:cNvPr>
          <p:cNvSpPr txBox="1"/>
          <p:nvPr/>
        </p:nvSpPr>
        <p:spPr>
          <a:xfrm>
            <a:off x="3207895" y="2328050"/>
            <a:ext cx="1412566" cy="415498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0000-0200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0200-0400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0400-0600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0600-0800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0800-1000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1000-1200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1200-1400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1400-1600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1600-1800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1800-2000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2000-2200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2200-2400</a:t>
            </a:r>
          </a:p>
        </p:txBody>
      </p:sp>
    </p:spTree>
    <p:extLst>
      <p:ext uri="{BB962C8B-B14F-4D97-AF65-F5344CB8AC3E}">
        <p14:creationId xmlns:p14="http://schemas.microsoft.com/office/powerpoint/2010/main" val="533824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A8468C72-8113-2F85-94AF-C792CC59B5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1833" y="2398426"/>
            <a:ext cx="3153600" cy="415352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8148D0C-76DB-97EE-CE15-70F90ABA725C}"/>
              </a:ext>
            </a:extLst>
          </p:cNvPr>
          <p:cNvSpPr txBox="1"/>
          <p:nvPr/>
        </p:nvSpPr>
        <p:spPr>
          <a:xfrm>
            <a:off x="3207895" y="2328050"/>
            <a:ext cx="1412566" cy="415498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0000-0200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0200-0400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0400-0600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0600-0800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0800-1000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1000-1200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1200-1400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1400-1600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1600-1800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1800-2000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2000-2200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2200-2400</a:t>
            </a:r>
          </a:p>
        </p:txBody>
      </p:sp>
      <p:sp>
        <p:nvSpPr>
          <p:cNvPr id="5" name="TextBox 4">
            <a:extLst>
              <a:ext uri="{FF2B5EF4-FFF2-40B4-BE49-F238E27FC236}">
                <a16:creationId xmlns:a16="http://schemas.microsoft.com/office/drawing/2014/main" id="{1F387980-BF0F-2B3C-79B3-B2716F39EDF2}"/>
              </a:ext>
            </a:extLst>
          </p:cNvPr>
          <p:cNvSpPr txBox="1"/>
          <p:nvPr/>
        </p:nvSpPr>
        <p:spPr>
          <a:xfrm>
            <a:off x="357891" y="764498"/>
            <a:ext cx="11109584"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b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Considering Organ Donation following Death by Circulatory Criteria. </a:t>
            </a:r>
            <a:b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br>
            <a:b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b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Considering the needs of the family, what time(s) should we </a:t>
            </a: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very much avoid</a:t>
            </a: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 or </a:t>
            </a: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generally accept</a:t>
            </a: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 transferring the patient from ICU to the operating theatre?</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38B32E8-8214-0E61-80F3-D26106E8EF28}"/>
              </a:ext>
            </a:extLst>
          </p:cNvPr>
          <p:cNvSpPr txBox="1"/>
          <p:nvPr/>
        </p:nvSpPr>
        <p:spPr>
          <a:xfrm>
            <a:off x="305424" y="374966"/>
            <a:ext cx="974529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242424"/>
                </a:solidFill>
                <a:effectLst/>
                <a:uLnTx/>
                <a:uFillTx/>
                <a:latin typeface="Segoe UI" panose="020B0502040204020203" pitchFamily="34" charset="0"/>
                <a:ea typeface="+mn-ea"/>
                <a:cs typeface="+mn-cs"/>
              </a:rPr>
              <a:t>NHSBT: Survey for Specialist Nurses in OTDT (n=74)</a:t>
            </a:r>
            <a:endParaRPr kumimoji="0" lang="en-GB" sz="2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6975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BEFBDC8-C378-948D-9D68-3F6622BCE955}"/>
              </a:ext>
            </a:extLst>
          </p:cNvPr>
          <p:cNvSpPr txBox="1"/>
          <p:nvPr/>
        </p:nvSpPr>
        <p:spPr>
          <a:xfrm>
            <a:off x="3207895" y="2328050"/>
            <a:ext cx="1412566" cy="415498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0000-0200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0200-0400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0400-0600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0600-0800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0800-1000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1000-1200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1200-1400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1400-1600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1600-1800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1800-2000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2000-2200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2200-2400</a:t>
            </a:r>
          </a:p>
        </p:txBody>
      </p:sp>
      <p:pic>
        <p:nvPicPr>
          <p:cNvPr id="4098" name="Picture 2">
            <a:extLst>
              <a:ext uri="{FF2B5EF4-FFF2-40B4-BE49-F238E27FC236}">
                <a16:creationId xmlns:a16="http://schemas.microsoft.com/office/drawing/2014/main" id="{9211EE44-6926-1D98-F730-45A129F12E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9200" y="2379641"/>
            <a:ext cx="3153600" cy="415352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6C25055-4312-D327-4F92-E1E71165B738}"/>
              </a:ext>
            </a:extLst>
          </p:cNvPr>
          <p:cNvSpPr txBox="1"/>
          <p:nvPr/>
        </p:nvSpPr>
        <p:spPr>
          <a:xfrm>
            <a:off x="357891" y="397353"/>
            <a:ext cx="1089163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242424"/>
                </a:solidFill>
                <a:effectLst/>
                <a:uLnTx/>
                <a:uFillTx/>
                <a:latin typeface="Segoe UI" panose="020B0502040204020203" pitchFamily="34" charset="0"/>
                <a:ea typeface="+mn-ea"/>
                <a:cs typeface="+mn-cs"/>
              </a:rPr>
              <a:t>NHSBT: Survey for Clinical Leads for Organ Donation (n=76)</a:t>
            </a:r>
            <a:endParaRPr kumimoji="0" lang="en-GB" sz="2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B00B63B6-B66C-5253-F8AB-ED9FCF911E67}"/>
              </a:ext>
            </a:extLst>
          </p:cNvPr>
          <p:cNvSpPr txBox="1"/>
          <p:nvPr/>
        </p:nvSpPr>
        <p:spPr>
          <a:xfrm>
            <a:off x="357891" y="800282"/>
            <a:ext cx="11643561"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b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Considering Organ Donation following Death by Neurological Criteria (DNC; formerly known as DBD). </a:t>
            </a:r>
            <a:b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br>
            <a:b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b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Considering the needs of the family, those caring for the patient and the wider hospital perspective, what time(s) should we </a:t>
            </a: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very much avoid</a:t>
            </a: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 or </a:t>
            </a: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generally accept</a:t>
            </a: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 transferring the patient from ICU to the operating theatre? </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61790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BEFBDC8-C378-948D-9D68-3F6622BCE955}"/>
              </a:ext>
            </a:extLst>
          </p:cNvPr>
          <p:cNvSpPr txBox="1"/>
          <p:nvPr/>
        </p:nvSpPr>
        <p:spPr>
          <a:xfrm>
            <a:off x="3207895" y="2328050"/>
            <a:ext cx="1412566" cy="415498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0000-0200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0200-0400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0400-0600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0600-0800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0800-1000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1000-1200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1200-1400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1400-1600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1600-1800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1800-2000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2000-2200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2200-2400</a:t>
            </a:r>
          </a:p>
        </p:txBody>
      </p:sp>
      <p:sp>
        <p:nvSpPr>
          <p:cNvPr id="4" name="TextBox 3">
            <a:extLst>
              <a:ext uri="{FF2B5EF4-FFF2-40B4-BE49-F238E27FC236}">
                <a16:creationId xmlns:a16="http://schemas.microsoft.com/office/drawing/2014/main" id="{66C25055-4312-D327-4F92-E1E71165B738}"/>
              </a:ext>
            </a:extLst>
          </p:cNvPr>
          <p:cNvSpPr txBox="1"/>
          <p:nvPr/>
        </p:nvSpPr>
        <p:spPr>
          <a:xfrm>
            <a:off x="357891" y="397353"/>
            <a:ext cx="1089163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242424"/>
                </a:solidFill>
                <a:effectLst/>
                <a:uLnTx/>
                <a:uFillTx/>
                <a:latin typeface="Segoe UI" panose="020B0502040204020203" pitchFamily="34" charset="0"/>
                <a:ea typeface="+mn-ea"/>
                <a:cs typeface="+mn-cs"/>
              </a:rPr>
              <a:t>NHSBT: Survey for Clinical Leads for Organ Donation (n=76)</a:t>
            </a:r>
            <a:endParaRPr kumimoji="0" lang="en-GB" sz="2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B00B63B6-B66C-5253-F8AB-ED9FCF911E67}"/>
              </a:ext>
            </a:extLst>
          </p:cNvPr>
          <p:cNvSpPr txBox="1"/>
          <p:nvPr/>
        </p:nvSpPr>
        <p:spPr>
          <a:xfrm>
            <a:off x="357891" y="800282"/>
            <a:ext cx="11643561"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b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Considering Organ Donation following Death by Circulatory Criteria (DCD). </a:t>
            </a:r>
            <a:b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br>
            <a:b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b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Considering the needs of the family, those caring for the patient and the wider hospital perspective, what time(s) should we </a:t>
            </a: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very much avoid</a:t>
            </a: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 or </a:t>
            </a: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generally accept</a:t>
            </a: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 the withdrawal of life sustaining treatment?</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122" name="Picture 2">
            <a:extLst>
              <a:ext uri="{FF2B5EF4-FFF2-40B4-BE49-F238E27FC236}">
                <a16:creationId xmlns:a16="http://schemas.microsoft.com/office/drawing/2014/main" id="{328EEFB0-5FAE-565F-DB54-9D55FC9331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9200" y="2379952"/>
            <a:ext cx="3153600" cy="4153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81211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BEFBDC8-C378-948D-9D68-3F6622BCE955}"/>
              </a:ext>
            </a:extLst>
          </p:cNvPr>
          <p:cNvSpPr txBox="1"/>
          <p:nvPr/>
        </p:nvSpPr>
        <p:spPr>
          <a:xfrm>
            <a:off x="3207895" y="2328050"/>
            <a:ext cx="1412566" cy="415498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0000-0200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0200-0400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0400-0600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0600-0800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0800-1000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1000-1200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1200-1400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1400-1600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1600-1800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1800-2000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2000-2200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2200-2400</a:t>
            </a:r>
          </a:p>
        </p:txBody>
      </p:sp>
      <p:sp>
        <p:nvSpPr>
          <p:cNvPr id="4" name="TextBox 3">
            <a:extLst>
              <a:ext uri="{FF2B5EF4-FFF2-40B4-BE49-F238E27FC236}">
                <a16:creationId xmlns:a16="http://schemas.microsoft.com/office/drawing/2014/main" id="{66C25055-4312-D327-4F92-E1E71165B738}"/>
              </a:ext>
            </a:extLst>
          </p:cNvPr>
          <p:cNvSpPr txBox="1"/>
          <p:nvPr/>
        </p:nvSpPr>
        <p:spPr>
          <a:xfrm>
            <a:off x="357891" y="397353"/>
            <a:ext cx="1089163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242424"/>
                </a:solidFill>
                <a:effectLst/>
                <a:uLnTx/>
                <a:uFillTx/>
                <a:latin typeface="Segoe UI" panose="020B0502040204020203" pitchFamily="34" charset="0"/>
                <a:ea typeface="+mn-ea"/>
                <a:cs typeface="+mn-cs"/>
              </a:rPr>
              <a:t>NHSBT: NORS Timings (n=157)</a:t>
            </a:r>
            <a:endParaRPr kumimoji="0" lang="en-GB" sz="2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B00B63B6-B66C-5253-F8AB-ED9FCF911E67}"/>
              </a:ext>
            </a:extLst>
          </p:cNvPr>
          <p:cNvSpPr txBox="1"/>
          <p:nvPr/>
        </p:nvSpPr>
        <p:spPr>
          <a:xfrm>
            <a:off x="357891" y="800282"/>
            <a:ext cx="11643561"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b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For Joint Cardiothoracic and Abdominal Retrievals - DBD only</a:t>
            </a:r>
            <a:b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br>
            <a:b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b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What times in the 24-hour day should we </a:t>
            </a: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very much avoid</a:t>
            </a: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 or </a:t>
            </a: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generally accept</a:t>
            </a: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 starting joint CT/AB DBD retrievals (knife to skin time), as below.</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170" name="Picture 2">
            <a:extLst>
              <a:ext uri="{FF2B5EF4-FFF2-40B4-BE49-F238E27FC236}">
                <a16:creationId xmlns:a16="http://schemas.microsoft.com/office/drawing/2014/main" id="{125B3AFA-FE90-B71C-837A-1B11D6AE9D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9200" y="2364584"/>
            <a:ext cx="3153600" cy="4153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8685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BEFBDC8-C378-948D-9D68-3F6622BCE955}"/>
              </a:ext>
            </a:extLst>
          </p:cNvPr>
          <p:cNvSpPr txBox="1"/>
          <p:nvPr/>
        </p:nvSpPr>
        <p:spPr>
          <a:xfrm>
            <a:off x="3207895" y="2328050"/>
            <a:ext cx="1412566" cy="415498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0000-0200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0200-0400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0400-0600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0600-0800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0800-1000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1000-1200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1200-1400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1400-1600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1600-1800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1800-2000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2000-2200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2200-2400</a:t>
            </a:r>
          </a:p>
        </p:txBody>
      </p:sp>
      <p:sp>
        <p:nvSpPr>
          <p:cNvPr id="4" name="TextBox 3">
            <a:extLst>
              <a:ext uri="{FF2B5EF4-FFF2-40B4-BE49-F238E27FC236}">
                <a16:creationId xmlns:a16="http://schemas.microsoft.com/office/drawing/2014/main" id="{66C25055-4312-D327-4F92-E1E71165B738}"/>
              </a:ext>
            </a:extLst>
          </p:cNvPr>
          <p:cNvSpPr txBox="1"/>
          <p:nvPr/>
        </p:nvSpPr>
        <p:spPr>
          <a:xfrm>
            <a:off x="357891" y="397353"/>
            <a:ext cx="1089163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242424"/>
                </a:solidFill>
                <a:effectLst/>
                <a:uLnTx/>
                <a:uFillTx/>
                <a:latin typeface="Segoe UI" panose="020B0502040204020203" pitchFamily="34" charset="0"/>
                <a:ea typeface="+mn-ea"/>
                <a:cs typeface="+mn-cs"/>
              </a:rPr>
              <a:t>NHSBT: NORS Timings (n=157)</a:t>
            </a:r>
            <a:endParaRPr kumimoji="0" lang="en-GB" sz="2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B00B63B6-B66C-5253-F8AB-ED9FCF911E67}"/>
              </a:ext>
            </a:extLst>
          </p:cNvPr>
          <p:cNvSpPr txBox="1"/>
          <p:nvPr/>
        </p:nvSpPr>
        <p:spPr>
          <a:xfrm>
            <a:off x="357891" y="800282"/>
            <a:ext cx="11643561"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b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For Joint Cardiothoracic and Abdominal Retrievals - DCD only </a:t>
            </a:r>
            <a:b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br>
            <a:b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b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What times in the 24-hour day should we </a:t>
            </a: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very much avoid</a:t>
            </a: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 or </a:t>
            </a: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generally accept</a:t>
            </a: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 starting joint CT/AB DCD retrievals (knife to skin time), as below.</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194" name="Picture 2">
            <a:extLst>
              <a:ext uri="{FF2B5EF4-FFF2-40B4-BE49-F238E27FC236}">
                <a16:creationId xmlns:a16="http://schemas.microsoft.com/office/drawing/2014/main" id="{91ADCC76-0ABC-6E1F-D7C7-AE4AF0FAEB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9200" y="2360248"/>
            <a:ext cx="3153600" cy="4153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65470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BEFBDC8-C378-948D-9D68-3F6622BCE955}"/>
              </a:ext>
            </a:extLst>
          </p:cNvPr>
          <p:cNvSpPr txBox="1"/>
          <p:nvPr/>
        </p:nvSpPr>
        <p:spPr>
          <a:xfrm>
            <a:off x="3207895" y="2328050"/>
            <a:ext cx="1412566" cy="415498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0000-0200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0200-0400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0400-0600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0600-0800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0800-1000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1000-1200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1200-1400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1400-1600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1600-1800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1800-2000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2000-2200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2200-2400</a:t>
            </a:r>
          </a:p>
        </p:txBody>
      </p:sp>
      <p:sp>
        <p:nvSpPr>
          <p:cNvPr id="4" name="TextBox 3">
            <a:extLst>
              <a:ext uri="{FF2B5EF4-FFF2-40B4-BE49-F238E27FC236}">
                <a16:creationId xmlns:a16="http://schemas.microsoft.com/office/drawing/2014/main" id="{66C25055-4312-D327-4F92-E1E71165B738}"/>
              </a:ext>
            </a:extLst>
          </p:cNvPr>
          <p:cNvSpPr txBox="1"/>
          <p:nvPr/>
        </p:nvSpPr>
        <p:spPr>
          <a:xfrm>
            <a:off x="357891" y="397353"/>
            <a:ext cx="1089163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242424"/>
                </a:solidFill>
                <a:effectLst/>
                <a:uLnTx/>
                <a:uFillTx/>
                <a:latin typeface="Segoe UI" panose="020B0502040204020203" pitchFamily="34" charset="0"/>
                <a:ea typeface="+mn-ea"/>
                <a:cs typeface="+mn-cs"/>
              </a:rPr>
              <a:t>NHSBT: Timing of Deceased Donor Transplantation (n=683) </a:t>
            </a:r>
            <a:endParaRPr kumimoji="0" lang="en-GB" sz="2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B00B63B6-B66C-5253-F8AB-ED9FCF911E67}"/>
              </a:ext>
            </a:extLst>
          </p:cNvPr>
          <p:cNvSpPr txBox="1"/>
          <p:nvPr/>
        </p:nvSpPr>
        <p:spPr>
          <a:xfrm>
            <a:off x="357891" y="800282"/>
            <a:ext cx="11643561"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Some operation start times could disadvantage organ transplantation because of demands made on the wider transplant team, as well as supporting services, across the 24-hour day. </a:t>
            </a:r>
            <a:b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br>
            <a:b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b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What times in the 24-hour day should we </a:t>
            </a: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very much avoid</a:t>
            </a: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 or </a:t>
            </a: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generally accept</a:t>
            </a: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 starting a transplant (knife to skin time), as below.</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218" name="Picture 2">
            <a:extLst>
              <a:ext uri="{FF2B5EF4-FFF2-40B4-BE49-F238E27FC236}">
                <a16:creationId xmlns:a16="http://schemas.microsoft.com/office/drawing/2014/main" id="{AB087F52-73C5-ECC9-32A4-FF6BFBDA43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9200" y="2364584"/>
            <a:ext cx="3153600" cy="4153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897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BEFBDC8-C378-948D-9D68-3F6622BCE955}"/>
              </a:ext>
            </a:extLst>
          </p:cNvPr>
          <p:cNvSpPr txBox="1"/>
          <p:nvPr/>
        </p:nvSpPr>
        <p:spPr>
          <a:xfrm>
            <a:off x="3207895" y="2328050"/>
            <a:ext cx="1412566" cy="415498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0000-0200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0200-0400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0400-0600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0600-0800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0800-1000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1000-1200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1200-1400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1400-1600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1600-1800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1800-2000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2000-2200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2200-2400</a:t>
            </a:r>
          </a:p>
        </p:txBody>
      </p:sp>
      <p:sp>
        <p:nvSpPr>
          <p:cNvPr id="4" name="TextBox 3">
            <a:extLst>
              <a:ext uri="{FF2B5EF4-FFF2-40B4-BE49-F238E27FC236}">
                <a16:creationId xmlns:a16="http://schemas.microsoft.com/office/drawing/2014/main" id="{66C25055-4312-D327-4F92-E1E71165B738}"/>
              </a:ext>
            </a:extLst>
          </p:cNvPr>
          <p:cNvSpPr txBox="1"/>
          <p:nvPr/>
        </p:nvSpPr>
        <p:spPr>
          <a:xfrm>
            <a:off x="357891" y="397353"/>
            <a:ext cx="1089163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242424"/>
                </a:solidFill>
                <a:effectLst/>
                <a:uLnTx/>
                <a:uFillTx/>
                <a:latin typeface="Segoe UI" panose="020B0502040204020203" pitchFamily="34" charset="0"/>
                <a:ea typeface="+mn-ea"/>
                <a:cs typeface="+mn-cs"/>
              </a:rPr>
              <a:t>NHSBT: Timing of Deceased Donor Transplantation (n=683) </a:t>
            </a:r>
            <a:endParaRPr kumimoji="0" lang="en-GB" sz="2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B00B63B6-B66C-5253-F8AB-ED9FCF911E67}"/>
              </a:ext>
            </a:extLst>
          </p:cNvPr>
          <p:cNvSpPr txBox="1"/>
          <p:nvPr/>
        </p:nvSpPr>
        <p:spPr>
          <a:xfrm>
            <a:off x="357891" y="800282"/>
            <a:ext cx="11643561"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Some recipients have increased intra-operative needs, requiring </a:t>
            </a: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additional consultant support. </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br>
            <a:b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b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What times in the 24-hour day should we </a:t>
            </a: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very much avoid </a:t>
            </a: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or</a:t>
            </a: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 generally accept </a:t>
            </a: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starting this </a:t>
            </a:r>
            <a:r>
              <a:rPr kumimoji="0" lang="en-GB" sz="1800" b="1" i="0" u="none" strike="noStrike" kern="1200" cap="none" spc="0" normalizeH="0" baseline="0" noProof="0">
                <a:ln>
                  <a:noFill/>
                </a:ln>
                <a:solidFill>
                  <a:srgbClr val="212121"/>
                </a:solidFill>
                <a:effectLst/>
                <a:uLnTx/>
                <a:uFillTx/>
                <a:latin typeface="Segoe UI" panose="020B0502040204020203" pitchFamily="34" charset="0"/>
                <a:ea typeface="+mn-ea"/>
                <a:cs typeface="+mn-cs"/>
              </a:rPr>
              <a:t>more complex</a:t>
            </a:r>
            <a:r>
              <a:rPr kumimoji="0" lang="en-GB" sz="1800" b="0" i="0" u="none" strike="noStrike" kern="1200" cap="none" spc="0" normalizeH="0" baseline="0" noProof="0">
                <a:ln>
                  <a:noFill/>
                </a:ln>
                <a:solidFill>
                  <a:srgbClr val="212121"/>
                </a:solidFill>
                <a:effectLst/>
                <a:uLnTx/>
                <a:uFillTx/>
                <a:latin typeface="Segoe UI" panose="020B0502040204020203" pitchFamily="34" charset="0"/>
                <a:ea typeface="+mn-ea"/>
                <a:cs typeface="+mn-cs"/>
              </a:rPr>
              <a:t> transplant (knife to skin time), as below.</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242" name="Picture 2">
            <a:extLst>
              <a:ext uri="{FF2B5EF4-FFF2-40B4-BE49-F238E27FC236}">
                <a16:creationId xmlns:a16="http://schemas.microsoft.com/office/drawing/2014/main" id="{CBBCDFD0-1AA0-2F70-BE37-D68556FB44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9200" y="2366470"/>
            <a:ext cx="3153600" cy="4153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08858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68;p39">
            <a:extLst>
              <a:ext uri="{FF2B5EF4-FFF2-40B4-BE49-F238E27FC236}">
                <a16:creationId xmlns:a16="http://schemas.microsoft.com/office/drawing/2014/main" id="{7C8C0F4B-2709-4AF5-A310-5B708B7D877B}"/>
              </a:ext>
            </a:extLst>
          </p:cNvPr>
          <p:cNvSpPr/>
          <p:nvPr/>
        </p:nvSpPr>
        <p:spPr>
          <a:xfrm>
            <a:off x="100" y="-67"/>
            <a:ext cx="12192000" cy="6858000"/>
          </a:xfrm>
          <a:prstGeom prst="rect">
            <a:avLst/>
          </a:prstGeom>
          <a:solidFill>
            <a:srgbClr val="0062AC"/>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Google Shape;169;p39">
            <a:extLst>
              <a:ext uri="{FF2B5EF4-FFF2-40B4-BE49-F238E27FC236}">
                <a16:creationId xmlns:a16="http://schemas.microsoft.com/office/drawing/2014/main" id="{32CA5188-2C21-4DC8-A9C3-B2AD4C9B10D4}"/>
              </a:ext>
            </a:extLst>
          </p:cNvPr>
          <p:cNvSpPr txBox="1"/>
          <p:nvPr/>
        </p:nvSpPr>
        <p:spPr>
          <a:xfrm>
            <a:off x="388460" y="595021"/>
            <a:ext cx="10850649" cy="5400163"/>
          </a:xfrm>
          <a:prstGeom prst="rect">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1333"/>
              </a:spcAft>
              <a:buClr>
                <a:prstClr val="black"/>
              </a:buClr>
              <a:buSzPts val="1100"/>
              <a:buFontTx/>
              <a:buNone/>
              <a:tabLst/>
              <a:defRPr/>
            </a:pPr>
            <a:r>
              <a:rPr kumimoji="0" lang="en" sz="4800" b="1" i="0" u="none" strike="noStrike" kern="1200" cap="none" spc="0" normalizeH="0" baseline="0" noProof="0">
                <a:ln>
                  <a:noFill/>
                </a:ln>
                <a:solidFill>
                  <a:prstClr val="white"/>
                </a:solidFill>
                <a:effectLst/>
                <a:uLnTx/>
                <a:uFillTx/>
                <a:latin typeface="Calibri" panose="020F0502020204030204"/>
                <a:ea typeface="+mn-ea"/>
                <a:cs typeface="+mn-cs"/>
              </a:rPr>
              <a:t>Planned Arrival Window</a:t>
            </a:r>
            <a:endParaRPr kumimoji="0" sz="4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31635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6ECF67A9-CC54-2153-B2BF-B2A321C4FB0D}"/>
              </a:ext>
            </a:extLst>
          </p:cNvPr>
          <p:cNvGrpSpPr/>
          <p:nvPr/>
        </p:nvGrpSpPr>
        <p:grpSpPr>
          <a:xfrm>
            <a:off x="8265565" y="2241540"/>
            <a:ext cx="1217074" cy="1217074"/>
            <a:chOff x="5291905" y="3420475"/>
            <a:chExt cx="1316236" cy="1316236"/>
          </a:xfrm>
        </p:grpSpPr>
        <p:sp>
          <p:nvSpPr>
            <p:cNvPr id="55" name="Oval 54">
              <a:extLst>
                <a:ext uri="{FF2B5EF4-FFF2-40B4-BE49-F238E27FC236}">
                  <a16:creationId xmlns:a16="http://schemas.microsoft.com/office/drawing/2014/main" id="{ADD253E5-17F2-F6FE-B59F-1AA822A638D7}"/>
                </a:ext>
              </a:extLst>
            </p:cNvPr>
            <p:cNvSpPr/>
            <p:nvPr/>
          </p:nvSpPr>
          <p:spPr>
            <a:xfrm>
              <a:off x="5291905" y="3420475"/>
              <a:ext cx="1316236" cy="1316236"/>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9" name="Group 48">
              <a:extLst>
                <a:ext uri="{FF2B5EF4-FFF2-40B4-BE49-F238E27FC236}">
                  <a16:creationId xmlns:a16="http://schemas.microsoft.com/office/drawing/2014/main" id="{581CF821-B05B-7899-7CBA-89ABA1B53850}"/>
                </a:ext>
              </a:extLst>
            </p:cNvPr>
            <p:cNvGrpSpPr/>
            <p:nvPr/>
          </p:nvGrpSpPr>
          <p:grpSpPr>
            <a:xfrm>
              <a:off x="5526726" y="3700224"/>
              <a:ext cx="894931" cy="756016"/>
              <a:chOff x="6992469" y="4664915"/>
              <a:chExt cx="1244249" cy="1051112"/>
            </a:xfrm>
            <a:solidFill>
              <a:schemeClr val="bg1"/>
            </a:solidFill>
          </p:grpSpPr>
          <p:pic>
            <p:nvPicPr>
              <p:cNvPr id="11" name="Graphic 10" descr="Flowchart with solid fill">
                <a:extLst>
                  <a:ext uri="{FF2B5EF4-FFF2-40B4-BE49-F238E27FC236}">
                    <a16:creationId xmlns:a16="http://schemas.microsoft.com/office/drawing/2014/main" id="{8EDA76F7-96D6-DC84-190E-B6BF0D52403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22318" y="4801627"/>
                <a:ext cx="914400" cy="914400"/>
              </a:xfrm>
              <a:prstGeom prst="rect">
                <a:avLst/>
              </a:prstGeom>
            </p:spPr>
          </p:pic>
          <p:pic>
            <p:nvPicPr>
              <p:cNvPr id="13" name="Graphic 12" descr="First aid kit with solid fill">
                <a:extLst>
                  <a:ext uri="{FF2B5EF4-FFF2-40B4-BE49-F238E27FC236}">
                    <a16:creationId xmlns:a16="http://schemas.microsoft.com/office/drawing/2014/main" id="{36E6D537-2254-58E9-79AE-749B2CC28AB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92469" y="4664915"/>
                <a:ext cx="640977" cy="640977"/>
              </a:xfrm>
              <a:prstGeom prst="rect">
                <a:avLst/>
              </a:prstGeom>
            </p:spPr>
          </p:pic>
        </p:grpSp>
      </p:grpSp>
      <p:grpSp>
        <p:nvGrpSpPr>
          <p:cNvPr id="63" name="Group 62">
            <a:extLst>
              <a:ext uri="{FF2B5EF4-FFF2-40B4-BE49-F238E27FC236}">
                <a16:creationId xmlns:a16="http://schemas.microsoft.com/office/drawing/2014/main" id="{989FF2D7-D5D9-8E1D-10F0-2A8AE3FAAF2A}"/>
              </a:ext>
            </a:extLst>
          </p:cNvPr>
          <p:cNvGrpSpPr/>
          <p:nvPr/>
        </p:nvGrpSpPr>
        <p:grpSpPr>
          <a:xfrm>
            <a:off x="10221518" y="2241540"/>
            <a:ext cx="1217074" cy="1217074"/>
            <a:chOff x="8728035" y="1815622"/>
            <a:chExt cx="1316236" cy="1316236"/>
          </a:xfrm>
        </p:grpSpPr>
        <p:sp>
          <p:nvSpPr>
            <p:cNvPr id="60" name="Oval 59">
              <a:extLst>
                <a:ext uri="{FF2B5EF4-FFF2-40B4-BE49-F238E27FC236}">
                  <a16:creationId xmlns:a16="http://schemas.microsoft.com/office/drawing/2014/main" id="{55B99C83-28C5-F2DF-5C00-D9E046ABD0E0}"/>
                </a:ext>
              </a:extLst>
            </p:cNvPr>
            <p:cNvSpPr/>
            <p:nvPr/>
          </p:nvSpPr>
          <p:spPr>
            <a:xfrm>
              <a:off x="8728035" y="1815622"/>
              <a:ext cx="1316236" cy="1316236"/>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1" name="Group 50">
              <a:extLst>
                <a:ext uri="{FF2B5EF4-FFF2-40B4-BE49-F238E27FC236}">
                  <a16:creationId xmlns:a16="http://schemas.microsoft.com/office/drawing/2014/main" id="{9ABC0CFE-63A6-EE92-7A3A-5F5603D5EF5A}"/>
                </a:ext>
              </a:extLst>
            </p:cNvPr>
            <p:cNvGrpSpPr/>
            <p:nvPr/>
          </p:nvGrpSpPr>
          <p:grpSpPr>
            <a:xfrm>
              <a:off x="8930661" y="2130551"/>
              <a:ext cx="989516" cy="596314"/>
              <a:chOff x="9836652" y="3775822"/>
              <a:chExt cx="1530283" cy="922198"/>
            </a:xfrm>
            <a:solidFill>
              <a:schemeClr val="bg1"/>
            </a:solidFill>
          </p:grpSpPr>
          <p:pic>
            <p:nvPicPr>
              <p:cNvPr id="19" name="Graphic 18" descr="Train with solid fill">
                <a:extLst>
                  <a:ext uri="{FF2B5EF4-FFF2-40B4-BE49-F238E27FC236}">
                    <a16:creationId xmlns:a16="http://schemas.microsoft.com/office/drawing/2014/main" id="{49741E57-D424-A00A-441D-1D1419F030F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836652" y="3783620"/>
                <a:ext cx="914400" cy="914400"/>
              </a:xfrm>
              <a:prstGeom prst="rect">
                <a:avLst/>
              </a:prstGeom>
            </p:spPr>
          </p:pic>
          <p:pic>
            <p:nvPicPr>
              <p:cNvPr id="21" name="Graphic 20" descr="Airplane with solid fill">
                <a:extLst>
                  <a:ext uri="{FF2B5EF4-FFF2-40B4-BE49-F238E27FC236}">
                    <a16:creationId xmlns:a16="http://schemas.microsoft.com/office/drawing/2014/main" id="{F2730233-17B5-3DDE-B620-8E1E08748C9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452534" y="3775822"/>
                <a:ext cx="914401" cy="914401"/>
              </a:xfrm>
              <a:prstGeom prst="rect">
                <a:avLst/>
              </a:prstGeom>
            </p:spPr>
          </p:pic>
        </p:grpSp>
      </p:grpSp>
      <p:grpSp>
        <p:nvGrpSpPr>
          <p:cNvPr id="58" name="Group 57">
            <a:extLst>
              <a:ext uri="{FF2B5EF4-FFF2-40B4-BE49-F238E27FC236}">
                <a16:creationId xmlns:a16="http://schemas.microsoft.com/office/drawing/2014/main" id="{9DE71B6B-9CEA-443D-1F67-4EBC222FEF4C}"/>
              </a:ext>
            </a:extLst>
          </p:cNvPr>
          <p:cNvGrpSpPr/>
          <p:nvPr/>
        </p:nvGrpSpPr>
        <p:grpSpPr>
          <a:xfrm>
            <a:off x="6057836" y="4370805"/>
            <a:ext cx="1217074" cy="1217074"/>
            <a:chOff x="6836290" y="4509194"/>
            <a:chExt cx="1316236" cy="1316236"/>
          </a:xfrm>
        </p:grpSpPr>
        <p:sp>
          <p:nvSpPr>
            <p:cNvPr id="57" name="Oval 56">
              <a:extLst>
                <a:ext uri="{FF2B5EF4-FFF2-40B4-BE49-F238E27FC236}">
                  <a16:creationId xmlns:a16="http://schemas.microsoft.com/office/drawing/2014/main" id="{37DC53FA-9319-653E-2AA6-487019ABDE5A}"/>
                </a:ext>
              </a:extLst>
            </p:cNvPr>
            <p:cNvSpPr/>
            <p:nvPr/>
          </p:nvSpPr>
          <p:spPr>
            <a:xfrm>
              <a:off x="6836290" y="4509194"/>
              <a:ext cx="1316236" cy="1316236"/>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0" name="Group 49">
              <a:extLst>
                <a:ext uri="{FF2B5EF4-FFF2-40B4-BE49-F238E27FC236}">
                  <a16:creationId xmlns:a16="http://schemas.microsoft.com/office/drawing/2014/main" id="{FBDB74AD-F7DE-1999-8846-A09F1E15A45F}"/>
                </a:ext>
              </a:extLst>
            </p:cNvPr>
            <p:cNvGrpSpPr/>
            <p:nvPr/>
          </p:nvGrpSpPr>
          <p:grpSpPr>
            <a:xfrm>
              <a:off x="7064530" y="4736711"/>
              <a:ext cx="915319" cy="795469"/>
              <a:chOff x="8277849" y="4308849"/>
              <a:chExt cx="1299092" cy="1128992"/>
            </a:xfrm>
            <a:solidFill>
              <a:schemeClr val="bg1"/>
            </a:solidFill>
          </p:grpSpPr>
          <p:pic>
            <p:nvPicPr>
              <p:cNvPr id="15" name="Graphic 14" descr="Call center with solid fill">
                <a:extLst>
                  <a:ext uri="{FF2B5EF4-FFF2-40B4-BE49-F238E27FC236}">
                    <a16:creationId xmlns:a16="http://schemas.microsoft.com/office/drawing/2014/main" id="{31B50EF1-F055-A70C-FCE4-18B7C837DEF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662541" y="4523441"/>
                <a:ext cx="914400" cy="914400"/>
              </a:xfrm>
              <a:prstGeom prst="rect">
                <a:avLst/>
              </a:prstGeom>
            </p:spPr>
          </p:pic>
          <p:pic>
            <p:nvPicPr>
              <p:cNvPr id="17" name="Graphic 16" descr="Blueprint outline">
                <a:extLst>
                  <a:ext uri="{FF2B5EF4-FFF2-40B4-BE49-F238E27FC236}">
                    <a16:creationId xmlns:a16="http://schemas.microsoft.com/office/drawing/2014/main" id="{91D302EA-CD22-BBD1-5F29-D77B764BFE1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277849" y="4308849"/>
                <a:ext cx="914400" cy="914400"/>
              </a:xfrm>
              <a:prstGeom prst="rect">
                <a:avLst/>
              </a:prstGeom>
            </p:spPr>
          </p:pic>
        </p:grpSp>
      </p:grpSp>
      <p:grpSp>
        <p:nvGrpSpPr>
          <p:cNvPr id="4" name="Group 3">
            <a:extLst>
              <a:ext uri="{FF2B5EF4-FFF2-40B4-BE49-F238E27FC236}">
                <a16:creationId xmlns:a16="http://schemas.microsoft.com/office/drawing/2014/main" id="{DF3D98A3-EDF7-B78D-8C02-1AF3BB9DF612}"/>
              </a:ext>
            </a:extLst>
          </p:cNvPr>
          <p:cNvGrpSpPr/>
          <p:nvPr/>
        </p:nvGrpSpPr>
        <p:grpSpPr>
          <a:xfrm>
            <a:off x="10221518" y="4375576"/>
            <a:ext cx="1217074" cy="1217074"/>
            <a:chOff x="9745335" y="4194477"/>
            <a:chExt cx="1025871" cy="1025871"/>
          </a:xfrm>
        </p:grpSpPr>
        <p:sp>
          <p:nvSpPr>
            <p:cNvPr id="61" name="Oval 60">
              <a:extLst>
                <a:ext uri="{FF2B5EF4-FFF2-40B4-BE49-F238E27FC236}">
                  <a16:creationId xmlns:a16="http://schemas.microsoft.com/office/drawing/2014/main" id="{2D97C1C8-1D97-3C6E-31E9-92A4077A51D3}"/>
                </a:ext>
              </a:extLst>
            </p:cNvPr>
            <p:cNvSpPr/>
            <p:nvPr/>
          </p:nvSpPr>
          <p:spPr>
            <a:xfrm>
              <a:off x="9745335" y="4194477"/>
              <a:ext cx="1025871" cy="1025871"/>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4" name="Graphic 43" descr="Man and woman with solid fill">
              <a:extLst>
                <a:ext uri="{FF2B5EF4-FFF2-40B4-BE49-F238E27FC236}">
                  <a16:creationId xmlns:a16="http://schemas.microsoft.com/office/drawing/2014/main" id="{290AA5EF-F8DA-BF07-EEE1-C8E8CBFBCC5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9948674" y="4397418"/>
              <a:ext cx="619987" cy="619987"/>
            </a:xfrm>
            <a:prstGeom prst="rect">
              <a:avLst/>
            </a:prstGeom>
          </p:spPr>
        </p:pic>
      </p:grpSp>
      <p:grpSp>
        <p:nvGrpSpPr>
          <p:cNvPr id="10" name="Group 9">
            <a:extLst>
              <a:ext uri="{FF2B5EF4-FFF2-40B4-BE49-F238E27FC236}">
                <a16:creationId xmlns:a16="http://schemas.microsoft.com/office/drawing/2014/main" id="{95B3E566-05B8-379D-6894-574367126306}"/>
              </a:ext>
            </a:extLst>
          </p:cNvPr>
          <p:cNvGrpSpPr/>
          <p:nvPr/>
        </p:nvGrpSpPr>
        <p:grpSpPr>
          <a:xfrm>
            <a:off x="6083224" y="2241540"/>
            <a:ext cx="1250868" cy="1217074"/>
            <a:chOff x="5894287" y="2208595"/>
            <a:chExt cx="1217074" cy="1217074"/>
          </a:xfrm>
        </p:grpSpPr>
        <p:grpSp>
          <p:nvGrpSpPr>
            <p:cNvPr id="72" name="Group 71">
              <a:extLst>
                <a:ext uri="{FF2B5EF4-FFF2-40B4-BE49-F238E27FC236}">
                  <a16:creationId xmlns:a16="http://schemas.microsoft.com/office/drawing/2014/main" id="{CA3AF2B0-4609-D1AF-6CBA-06BBF963947A}"/>
                </a:ext>
              </a:extLst>
            </p:cNvPr>
            <p:cNvGrpSpPr/>
            <p:nvPr/>
          </p:nvGrpSpPr>
          <p:grpSpPr>
            <a:xfrm>
              <a:off x="5894287" y="2208595"/>
              <a:ext cx="1217074" cy="1217074"/>
              <a:chOff x="5970060" y="1901029"/>
              <a:chExt cx="1025871" cy="1025871"/>
            </a:xfrm>
          </p:grpSpPr>
          <p:sp>
            <p:nvSpPr>
              <p:cNvPr id="48" name="Oval 47">
                <a:extLst>
                  <a:ext uri="{FF2B5EF4-FFF2-40B4-BE49-F238E27FC236}">
                    <a16:creationId xmlns:a16="http://schemas.microsoft.com/office/drawing/2014/main" id="{34D44D0E-A2F7-9C36-64D1-9D199BEF7549}"/>
                  </a:ext>
                </a:extLst>
              </p:cNvPr>
              <p:cNvSpPr/>
              <p:nvPr/>
            </p:nvSpPr>
            <p:spPr>
              <a:xfrm>
                <a:off x="5970060" y="1901029"/>
                <a:ext cx="1025871" cy="1025871"/>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Graphic 7" descr="Clock outline">
                <a:extLst>
                  <a:ext uri="{FF2B5EF4-FFF2-40B4-BE49-F238E27FC236}">
                    <a16:creationId xmlns:a16="http://schemas.microsoft.com/office/drawing/2014/main" id="{30FBC815-81FE-A112-8E27-86EFDC1632CF}"/>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178015" y="2094437"/>
                <a:ext cx="501206" cy="501206"/>
              </a:xfrm>
              <a:prstGeom prst="rect">
                <a:avLst/>
              </a:prstGeom>
            </p:spPr>
          </p:pic>
        </p:grpSp>
        <p:pic>
          <p:nvPicPr>
            <p:cNvPr id="2" name="Graphic 1" descr="Shield Tick with solid fill">
              <a:extLst>
                <a:ext uri="{FF2B5EF4-FFF2-40B4-BE49-F238E27FC236}">
                  <a16:creationId xmlns:a16="http://schemas.microsoft.com/office/drawing/2014/main" id="{173F38D1-0CF4-AA59-7725-6E9BBE91DBCD}"/>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6477098" y="2708738"/>
              <a:ext cx="470619" cy="460593"/>
            </a:xfrm>
            <a:prstGeom prst="rect">
              <a:avLst/>
            </a:prstGeom>
          </p:spPr>
        </p:pic>
      </p:grpSp>
      <p:grpSp>
        <p:nvGrpSpPr>
          <p:cNvPr id="9" name="Group 8">
            <a:extLst>
              <a:ext uri="{FF2B5EF4-FFF2-40B4-BE49-F238E27FC236}">
                <a16:creationId xmlns:a16="http://schemas.microsoft.com/office/drawing/2014/main" id="{52A3DA0B-DE72-767F-A8D4-C2A258B96214}"/>
              </a:ext>
            </a:extLst>
          </p:cNvPr>
          <p:cNvGrpSpPr/>
          <p:nvPr/>
        </p:nvGrpSpPr>
        <p:grpSpPr>
          <a:xfrm>
            <a:off x="8300451" y="4375576"/>
            <a:ext cx="1217074" cy="1217074"/>
            <a:chOff x="7886738" y="4194477"/>
            <a:chExt cx="1025871" cy="1025871"/>
          </a:xfrm>
        </p:grpSpPr>
        <p:sp>
          <p:nvSpPr>
            <p:cNvPr id="59" name="Oval 58">
              <a:extLst>
                <a:ext uri="{FF2B5EF4-FFF2-40B4-BE49-F238E27FC236}">
                  <a16:creationId xmlns:a16="http://schemas.microsoft.com/office/drawing/2014/main" id="{5E01C6CB-D81B-454C-652A-F844331B63EA}"/>
                </a:ext>
              </a:extLst>
            </p:cNvPr>
            <p:cNvSpPr/>
            <p:nvPr/>
          </p:nvSpPr>
          <p:spPr>
            <a:xfrm>
              <a:off x="7886738" y="4194477"/>
              <a:ext cx="1025871" cy="1025871"/>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7" name="Graphic 36" descr="Dim (Smaller Sun) with solid fill">
              <a:extLst>
                <a:ext uri="{FF2B5EF4-FFF2-40B4-BE49-F238E27FC236}">
                  <a16:creationId xmlns:a16="http://schemas.microsoft.com/office/drawing/2014/main" id="{7366410B-CDCE-0E7B-40F8-77846D14645D}"/>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7890288" y="4261714"/>
              <a:ext cx="556612" cy="556613"/>
            </a:xfrm>
            <a:prstGeom prst="rect">
              <a:avLst/>
            </a:prstGeom>
          </p:spPr>
        </p:pic>
        <p:pic>
          <p:nvPicPr>
            <p:cNvPr id="3" name="Graphic 2">
              <a:extLst>
                <a:ext uri="{FF2B5EF4-FFF2-40B4-BE49-F238E27FC236}">
                  <a16:creationId xmlns:a16="http://schemas.microsoft.com/office/drawing/2014/main" id="{A0A79C37-7E73-CA08-8B5A-0C10FA74C2EB}"/>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8343900" y="4533900"/>
              <a:ext cx="466725" cy="466725"/>
            </a:xfrm>
            <a:prstGeom prst="rect">
              <a:avLst/>
            </a:prstGeom>
          </p:spPr>
        </p:pic>
        <p:pic>
          <p:nvPicPr>
            <p:cNvPr id="7" name="Graphic 6">
              <a:extLst>
                <a:ext uri="{FF2B5EF4-FFF2-40B4-BE49-F238E27FC236}">
                  <a16:creationId xmlns:a16="http://schemas.microsoft.com/office/drawing/2014/main" id="{B500C871-2C58-21CA-0F89-9BBE4F40461A}"/>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8164512" y="4786312"/>
              <a:ext cx="219075" cy="219075"/>
            </a:xfrm>
            <a:prstGeom prst="rect">
              <a:avLst/>
            </a:prstGeom>
          </p:spPr>
        </p:pic>
      </p:grpSp>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p:txBody>
          <a:bodyPr>
            <a:normAutofit/>
          </a:bodyPr>
          <a:lstStyle/>
          <a:p>
            <a:r>
              <a:rPr lang="en-GB" sz="3600" b="1">
                <a:solidFill>
                  <a:srgbClr val="003087"/>
                </a:solidFill>
              </a:rPr>
              <a:t>Planned Arrival Window</a:t>
            </a:r>
          </a:p>
        </p:txBody>
      </p:sp>
      <p:sp>
        <p:nvSpPr>
          <p:cNvPr id="6" name="Content Placeholder 5">
            <a:extLst>
              <a:ext uri="{FF2B5EF4-FFF2-40B4-BE49-F238E27FC236}">
                <a16:creationId xmlns:a16="http://schemas.microsoft.com/office/drawing/2014/main" id="{837C4307-CCB5-556F-AD1F-84D50FED5456}"/>
              </a:ext>
            </a:extLst>
          </p:cNvPr>
          <p:cNvSpPr>
            <a:spLocks noGrp="1"/>
          </p:cNvSpPr>
          <p:nvPr>
            <p:ph idx="1"/>
          </p:nvPr>
        </p:nvSpPr>
        <p:spPr>
          <a:xfrm>
            <a:off x="5570759" y="3463845"/>
            <a:ext cx="2242004" cy="1025871"/>
          </a:xfrm>
        </p:spPr>
        <p:txBody>
          <a:bodyPr>
            <a:noAutofit/>
          </a:bodyPr>
          <a:lstStyle/>
          <a:p>
            <a:pPr algn="ctr">
              <a:lnSpc>
                <a:spcPct val="114000"/>
              </a:lnSpc>
            </a:pPr>
            <a:r>
              <a:rPr lang="en-GB" sz="1300" b="1">
                <a:solidFill>
                  <a:srgbClr val="002060"/>
                </a:solidFill>
              </a:rPr>
              <a:t>Certainty around timings</a:t>
            </a:r>
            <a:endParaRPr lang="en-GB" sz="1300">
              <a:solidFill>
                <a:srgbClr val="002060"/>
              </a:solidFill>
            </a:endParaRPr>
          </a:p>
        </p:txBody>
      </p:sp>
      <p:sp>
        <p:nvSpPr>
          <p:cNvPr id="53" name="Content Placeholder 5">
            <a:extLst>
              <a:ext uri="{FF2B5EF4-FFF2-40B4-BE49-F238E27FC236}">
                <a16:creationId xmlns:a16="http://schemas.microsoft.com/office/drawing/2014/main" id="{493FF0F2-9C1A-1772-2146-C7FC59E24493}"/>
              </a:ext>
            </a:extLst>
          </p:cNvPr>
          <p:cNvSpPr txBox="1">
            <a:spLocks/>
          </p:cNvSpPr>
          <p:nvPr/>
        </p:nvSpPr>
        <p:spPr>
          <a:xfrm>
            <a:off x="819336" y="1690688"/>
            <a:ext cx="4455381" cy="382844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4000"/>
              </a:lnSpc>
              <a:spcBef>
                <a:spcPts val="1000"/>
              </a:spcBef>
              <a:spcAft>
                <a:spcPts val="0"/>
              </a:spcAft>
              <a:buClr>
                <a:srgbClr val="005EA4"/>
              </a:buClr>
              <a:buSzPct val="50000"/>
              <a:buFont typeface="Wingdings" panose="05000000000000000000" pitchFamily="2" charset="2"/>
              <a:buNone/>
              <a:tabLst/>
              <a:defRPr/>
            </a:pPr>
            <a:r>
              <a:rPr kumimoji="0" lang="en-GB" sz="21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NORS team to arrive between </a:t>
            </a:r>
            <a:r>
              <a:rPr kumimoji="0" lang="en-GB" sz="2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20:00 and 03:00</a:t>
            </a:r>
            <a:r>
              <a:rPr kumimoji="0" lang="en-GB" sz="21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34000"/>
              </a:lnSpc>
              <a:spcBef>
                <a:spcPts val="1000"/>
              </a:spcBef>
              <a:spcAft>
                <a:spcPts val="0"/>
              </a:spcAft>
              <a:buClr>
                <a:srgbClr val="005EA4"/>
              </a:buClr>
              <a:buSzPct val="50000"/>
              <a:buFont typeface="Wingdings" panose="05000000000000000000" pitchFamily="2" charset="2"/>
              <a:buNone/>
              <a:tabLst/>
              <a:defRPr/>
            </a:pPr>
            <a:r>
              <a:rPr kumimoji="0" lang="en-GB" sz="21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14000"/>
              </a:lnSpc>
              <a:spcBef>
                <a:spcPts val="1000"/>
              </a:spcBef>
              <a:spcAft>
                <a:spcPts val="0"/>
              </a:spcAft>
              <a:buClr>
                <a:srgbClr val="005EA4"/>
              </a:buClr>
              <a:buSzPct val="50000"/>
              <a:buFont typeface="Wingdings" panose="05000000000000000000" pitchFamily="2" charset="2"/>
              <a:buNone/>
              <a:tabLst/>
              <a:defRPr/>
            </a:pPr>
            <a:r>
              <a:rPr kumimoji="0" lang="en-GB" sz="2100" b="1" i="0" u="none" strike="noStrike" kern="1200" cap="none" spc="0" normalizeH="0" baseline="0" noProof="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3 assumptions for PAW</a:t>
            </a:r>
          </a:p>
          <a:p>
            <a:pPr marL="288000" marR="0" lvl="0" indent="-288000" algn="l" defTabSz="914400" rtl="0" eaLnBrk="1" fontAlgn="auto" latinLnBrk="0" hangingPunct="1">
              <a:lnSpc>
                <a:spcPct val="114000"/>
              </a:lnSpc>
              <a:spcBef>
                <a:spcPts val="1000"/>
              </a:spcBef>
              <a:spcAft>
                <a:spcPts val="0"/>
              </a:spcAft>
              <a:buClr>
                <a:srgbClr val="005EA4"/>
              </a:buClr>
              <a:buSzPct val="50000"/>
              <a:buFont typeface="Arial" panose="020B0604020202020204" pitchFamily="34" charset="0"/>
              <a:buChar char="•"/>
              <a:tabLst/>
              <a:defRPr/>
            </a:pPr>
            <a:r>
              <a:rPr kumimoji="0" lang="en-GB" sz="2100" b="0" i="0" u="none" strike="noStrike" kern="1200" cap="none" spc="0" normalizeH="0" baseline="0" noProof="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1 retrieval per team per window</a:t>
            </a:r>
          </a:p>
          <a:p>
            <a:pPr marL="288000" marR="0" lvl="0" indent="-288000" algn="l" defTabSz="914400" rtl="0" eaLnBrk="1" fontAlgn="auto" latinLnBrk="0" hangingPunct="1">
              <a:lnSpc>
                <a:spcPct val="114000"/>
              </a:lnSpc>
              <a:spcBef>
                <a:spcPts val="1000"/>
              </a:spcBef>
              <a:spcAft>
                <a:spcPts val="0"/>
              </a:spcAft>
              <a:buClr>
                <a:srgbClr val="005EA4"/>
              </a:buClr>
              <a:buSzPct val="50000"/>
              <a:buFont typeface="Arial" panose="020B0604020202020204" pitchFamily="34" charset="0"/>
              <a:buChar char="•"/>
              <a:tabLst/>
              <a:defRPr/>
            </a:pPr>
            <a:r>
              <a:rPr kumimoji="0" lang="en-GB" sz="2100" b="0" i="0" u="none" strike="noStrike" kern="1200" cap="none" spc="0" normalizeH="0" baseline="0" noProof="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Donors registered by 8 am </a:t>
            </a:r>
          </a:p>
          <a:p>
            <a:pPr marL="288000" marR="0" lvl="0" indent="-288000" algn="l" defTabSz="914400" rtl="0" eaLnBrk="1" fontAlgn="auto" latinLnBrk="0" hangingPunct="1">
              <a:lnSpc>
                <a:spcPct val="114000"/>
              </a:lnSpc>
              <a:spcBef>
                <a:spcPts val="1000"/>
              </a:spcBef>
              <a:spcAft>
                <a:spcPts val="0"/>
              </a:spcAft>
              <a:buClr>
                <a:srgbClr val="005EA4"/>
              </a:buClr>
              <a:buSzPct val="50000"/>
              <a:buFont typeface="Arial" panose="020B0604020202020204" pitchFamily="34" charset="0"/>
              <a:buChar char="•"/>
              <a:tabLst/>
              <a:defRPr/>
            </a:pPr>
            <a:r>
              <a:rPr kumimoji="0" lang="en-GB" sz="2100" b="0" i="0" u="none" strike="noStrike" kern="1200" cap="none" spc="0" normalizeH="0" baseline="0" noProof="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Provision for accelerated pathway, e.g. SU liver and paediatrics</a:t>
            </a:r>
          </a:p>
        </p:txBody>
      </p:sp>
      <p:sp>
        <p:nvSpPr>
          <p:cNvPr id="66" name="Content Placeholder 5">
            <a:extLst>
              <a:ext uri="{FF2B5EF4-FFF2-40B4-BE49-F238E27FC236}">
                <a16:creationId xmlns:a16="http://schemas.microsoft.com/office/drawing/2014/main" id="{A1F960F0-5D4B-09D9-8275-CEAB352CB48C}"/>
              </a:ext>
            </a:extLst>
          </p:cNvPr>
          <p:cNvSpPr txBox="1">
            <a:spLocks/>
          </p:cNvSpPr>
          <p:nvPr/>
        </p:nvSpPr>
        <p:spPr>
          <a:xfrm>
            <a:off x="5632730" y="5606231"/>
            <a:ext cx="2067286" cy="102587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4000"/>
              </a:lnSpc>
              <a:spcBef>
                <a:spcPts val="1000"/>
              </a:spcBef>
              <a:spcAft>
                <a:spcPts val="0"/>
              </a:spcAft>
              <a:buClr>
                <a:srgbClr val="005EA4"/>
              </a:buClr>
              <a:buSzPct val="50000"/>
              <a:buFont typeface="Wingdings" panose="05000000000000000000" pitchFamily="2" charset="2"/>
              <a:buNone/>
              <a:tabLst/>
              <a:defRPr/>
            </a:pPr>
            <a:r>
              <a:rPr kumimoji="0" lang="en-GB" sz="13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Efficient organ offering systems</a:t>
            </a:r>
          </a:p>
        </p:txBody>
      </p:sp>
      <p:sp>
        <p:nvSpPr>
          <p:cNvPr id="67" name="Content Placeholder 5">
            <a:extLst>
              <a:ext uri="{FF2B5EF4-FFF2-40B4-BE49-F238E27FC236}">
                <a16:creationId xmlns:a16="http://schemas.microsoft.com/office/drawing/2014/main" id="{D69FCC63-77B6-BFB2-9D46-380DC9FE6ABD}"/>
              </a:ext>
            </a:extLst>
          </p:cNvPr>
          <p:cNvSpPr txBox="1">
            <a:spLocks/>
          </p:cNvSpPr>
          <p:nvPr/>
        </p:nvSpPr>
        <p:spPr>
          <a:xfrm>
            <a:off x="7961866" y="3458596"/>
            <a:ext cx="1824472" cy="102587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4000"/>
              </a:lnSpc>
              <a:spcBef>
                <a:spcPts val="1000"/>
              </a:spcBef>
              <a:spcAft>
                <a:spcPts val="0"/>
              </a:spcAft>
              <a:buClr>
                <a:srgbClr val="005EA4"/>
              </a:buClr>
              <a:buSzPct val="50000"/>
              <a:buFont typeface="Wingdings" panose="05000000000000000000" pitchFamily="2" charset="2"/>
              <a:buNone/>
              <a:tabLst/>
              <a:defRPr/>
            </a:pPr>
            <a:r>
              <a:rPr kumimoji="0" lang="en-GB" sz="13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Better utilisation </a:t>
            </a:r>
            <a:r>
              <a:rPr kumimoji="0" lang="en-GB" sz="13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of NORS teams</a:t>
            </a:r>
          </a:p>
        </p:txBody>
      </p:sp>
      <p:sp>
        <p:nvSpPr>
          <p:cNvPr id="69" name="Content Placeholder 5">
            <a:extLst>
              <a:ext uri="{FF2B5EF4-FFF2-40B4-BE49-F238E27FC236}">
                <a16:creationId xmlns:a16="http://schemas.microsoft.com/office/drawing/2014/main" id="{9E9E8A21-D7B9-1ADB-2C19-01C2CE8C72CD}"/>
              </a:ext>
            </a:extLst>
          </p:cNvPr>
          <p:cNvSpPr txBox="1">
            <a:spLocks/>
          </p:cNvSpPr>
          <p:nvPr/>
        </p:nvSpPr>
        <p:spPr>
          <a:xfrm>
            <a:off x="9917819" y="3458595"/>
            <a:ext cx="1824472" cy="102587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4000"/>
              </a:lnSpc>
              <a:spcBef>
                <a:spcPts val="1000"/>
              </a:spcBef>
              <a:spcAft>
                <a:spcPts val="0"/>
              </a:spcAft>
              <a:buClr>
                <a:srgbClr val="005EA4"/>
              </a:buClr>
              <a:buSzPct val="50000"/>
              <a:buFont typeface="Wingdings" panose="05000000000000000000" pitchFamily="2" charset="2"/>
              <a:buNone/>
              <a:tabLst/>
              <a:defRPr/>
            </a:pPr>
            <a:r>
              <a:rPr kumimoji="0" lang="en-GB" sz="13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Planned and </a:t>
            </a:r>
            <a:r>
              <a:rPr kumimoji="0" lang="en-GB" sz="13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efficient use of transport</a:t>
            </a:r>
          </a:p>
        </p:txBody>
      </p:sp>
      <p:sp>
        <p:nvSpPr>
          <p:cNvPr id="71" name="Content Placeholder 5">
            <a:extLst>
              <a:ext uri="{FF2B5EF4-FFF2-40B4-BE49-F238E27FC236}">
                <a16:creationId xmlns:a16="http://schemas.microsoft.com/office/drawing/2014/main" id="{08B80EFE-5477-1E60-EA84-777D87645685}"/>
              </a:ext>
            </a:extLst>
          </p:cNvPr>
          <p:cNvSpPr txBox="1">
            <a:spLocks/>
          </p:cNvSpPr>
          <p:nvPr/>
        </p:nvSpPr>
        <p:spPr>
          <a:xfrm>
            <a:off x="7875345" y="5606230"/>
            <a:ext cx="2067286" cy="102587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4000"/>
              </a:lnSpc>
              <a:spcBef>
                <a:spcPts val="1000"/>
              </a:spcBef>
              <a:spcAft>
                <a:spcPts val="0"/>
              </a:spcAft>
              <a:buClr>
                <a:srgbClr val="005EA4"/>
              </a:buClr>
              <a:buSzPct val="50000"/>
              <a:buFont typeface="Wingdings" panose="05000000000000000000" pitchFamily="2" charset="2"/>
              <a:buNone/>
              <a:tabLst/>
              <a:defRPr/>
            </a:pPr>
            <a:r>
              <a:rPr kumimoji="0" lang="en-GB" sz="13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Daytime transplantation</a:t>
            </a:r>
          </a:p>
        </p:txBody>
      </p:sp>
      <p:sp>
        <p:nvSpPr>
          <p:cNvPr id="73" name="Content Placeholder 5">
            <a:extLst>
              <a:ext uri="{FF2B5EF4-FFF2-40B4-BE49-F238E27FC236}">
                <a16:creationId xmlns:a16="http://schemas.microsoft.com/office/drawing/2014/main" id="{7ADCD0B0-AA0C-7448-ED17-C2DD909C76F5}"/>
              </a:ext>
            </a:extLst>
          </p:cNvPr>
          <p:cNvSpPr txBox="1">
            <a:spLocks/>
          </p:cNvSpPr>
          <p:nvPr/>
        </p:nvSpPr>
        <p:spPr>
          <a:xfrm>
            <a:off x="9917819" y="5619810"/>
            <a:ext cx="1824472" cy="102587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4000"/>
              </a:lnSpc>
              <a:spcBef>
                <a:spcPts val="1000"/>
              </a:spcBef>
              <a:spcAft>
                <a:spcPts val="0"/>
              </a:spcAft>
              <a:buClr>
                <a:srgbClr val="005EA4"/>
              </a:buClr>
              <a:buSzPct val="50000"/>
              <a:buFont typeface="Wingdings" panose="05000000000000000000" pitchFamily="2" charset="2"/>
              <a:buNone/>
              <a:tabLst/>
              <a:defRPr/>
            </a:pPr>
            <a:r>
              <a:rPr kumimoji="0" lang="en-GB" sz="13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Predictability and certainty for donor families</a:t>
            </a:r>
          </a:p>
        </p:txBody>
      </p:sp>
      <p:sp>
        <p:nvSpPr>
          <p:cNvPr id="12" name="TextBox 11">
            <a:extLst>
              <a:ext uri="{FF2B5EF4-FFF2-40B4-BE49-F238E27FC236}">
                <a16:creationId xmlns:a16="http://schemas.microsoft.com/office/drawing/2014/main" id="{7D240924-8F55-3FBE-7D45-A29059CD8B7D}"/>
              </a:ext>
            </a:extLst>
          </p:cNvPr>
          <p:cNvSpPr txBox="1"/>
          <p:nvPr/>
        </p:nvSpPr>
        <p:spPr>
          <a:xfrm>
            <a:off x="5578417" y="1646417"/>
            <a:ext cx="280557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Benefits of PAW</a:t>
            </a:r>
          </a:p>
        </p:txBody>
      </p:sp>
    </p:spTree>
    <p:extLst>
      <p:ext uri="{BB962C8B-B14F-4D97-AF65-F5344CB8AC3E}">
        <p14:creationId xmlns:p14="http://schemas.microsoft.com/office/powerpoint/2010/main" val="36507545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a:xfrm>
            <a:off x="66675" y="77552"/>
            <a:ext cx="8745860" cy="1325563"/>
          </a:xfrm>
        </p:spPr>
        <p:txBody>
          <a:bodyPr>
            <a:normAutofit/>
          </a:bodyPr>
          <a:lstStyle/>
          <a:p>
            <a:r>
              <a:rPr lang="en-GB" sz="3600" b="1">
                <a:solidFill>
                  <a:srgbClr val="003087"/>
                </a:solidFill>
              </a:rPr>
              <a:t>Registration of donors with hub 2022/23*</a:t>
            </a:r>
            <a:endParaRPr lang="en-GB" sz="3600" b="1">
              <a:solidFill>
                <a:srgbClr val="003087"/>
              </a:solidFill>
              <a:highlight>
                <a:srgbClr val="FFFF00"/>
              </a:highlight>
            </a:endParaRPr>
          </a:p>
        </p:txBody>
      </p:sp>
      <p:graphicFrame>
        <p:nvGraphicFramePr>
          <p:cNvPr id="2" name="Chart 1">
            <a:extLst>
              <a:ext uri="{FF2B5EF4-FFF2-40B4-BE49-F238E27FC236}">
                <a16:creationId xmlns:a16="http://schemas.microsoft.com/office/drawing/2014/main" id="{4990B508-0980-2A9D-F46D-C4129C40D465}"/>
              </a:ext>
            </a:extLst>
          </p:cNvPr>
          <p:cNvGraphicFramePr/>
          <p:nvPr>
            <p:extLst>
              <p:ext uri="{D42A27DB-BD31-4B8C-83A1-F6EECF244321}">
                <p14:modId xmlns:p14="http://schemas.microsoft.com/office/powerpoint/2010/main" val="4027585040"/>
              </p:ext>
            </p:extLst>
          </p:nvPr>
        </p:nvGraphicFramePr>
        <p:xfrm>
          <a:off x="861389" y="1704974"/>
          <a:ext cx="11068050" cy="4810125"/>
        </p:xfrm>
        <a:graphic>
          <a:graphicData uri="http://schemas.openxmlformats.org/drawingml/2006/chart">
            <c:chart xmlns:c="http://schemas.openxmlformats.org/drawingml/2006/chart" xmlns:r="http://schemas.openxmlformats.org/officeDocument/2006/relationships" r:id="rId2"/>
          </a:graphicData>
        </a:graphic>
      </p:graphicFrame>
      <p:cxnSp>
        <p:nvCxnSpPr>
          <p:cNvPr id="3" name="Straight Arrow Connector 2">
            <a:extLst>
              <a:ext uri="{FF2B5EF4-FFF2-40B4-BE49-F238E27FC236}">
                <a16:creationId xmlns:a16="http://schemas.microsoft.com/office/drawing/2014/main" id="{7752F4FB-ECC2-1F52-3AEA-A51B55305005}"/>
              </a:ext>
            </a:extLst>
          </p:cNvPr>
          <p:cNvCxnSpPr>
            <a:cxnSpLocks/>
          </p:cNvCxnSpPr>
          <p:nvPr/>
        </p:nvCxnSpPr>
        <p:spPr>
          <a:xfrm>
            <a:off x="1397098" y="6438900"/>
            <a:ext cx="10341841"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 name="Rectangle: Rounded Corners 3">
            <a:extLst>
              <a:ext uri="{FF2B5EF4-FFF2-40B4-BE49-F238E27FC236}">
                <a16:creationId xmlns:a16="http://schemas.microsoft.com/office/drawing/2014/main" id="{C1F21F39-80B0-FB43-638F-2BCB6F758C84}"/>
              </a:ext>
            </a:extLst>
          </p:cNvPr>
          <p:cNvSpPr/>
          <p:nvPr/>
        </p:nvSpPr>
        <p:spPr>
          <a:xfrm>
            <a:off x="7424571" y="1704974"/>
            <a:ext cx="3532890" cy="4130208"/>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E7CE01DE-1E2A-F0B8-3FC0-4FE51B62B325}"/>
              </a:ext>
            </a:extLst>
          </p:cNvPr>
          <p:cNvSpPr/>
          <p:nvPr/>
        </p:nvSpPr>
        <p:spPr>
          <a:xfrm>
            <a:off x="9775933" y="1972639"/>
            <a:ext cx="1058238" cy="544530"/>
          </a:xfrm>
          <a:prstGeom prst="roundRect">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white"/>
                </a:solidFill>
                <a:effectLst/>
                <a:uLnTx/>
                <a:uFillTx/>
                <a:latin typeface="Calibri" panose="020F0502020204030204"/>
                <a:ea typeface="+mn-ea"/>
                <a:cs typeface="+mn-cs"/>
              </a:rPr>
              <a:t>64%</a:t>
            </a:r>
          </a:p>
        </p:txBody>
      </p:sp>
      <p:sp>
        <p:nvSpPr>
          <p:cNvPr id="7" name="TextBox 6">
            <a:extLst>
              <a:ext uri="{FF2B5EF4-FFF2-40B4-BE49-F238E27FC236}">
                <a16:creationId xmlns:a16="http://schemas.microsoft.com/office/drawing/2014/main" id="{C3B53902-3768-FD99-FA73-64A3ED6E1AD2}"/>
              </a:ext>
            </a:extLst>
          </p:cNvPr>
          <p:cNvSpPr txBox="1"/>
          <p:nvPr/>
        </p:nvSpPr>
        <p:spPr>
          <a:xfrm>
            <a:off x="0" y="1148833"/>
            <a:ext cx="7086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 Also represents the start of offering</a:t>
            </a:r>
          </a:p>
        </p:txBody>
      </p:sp>
    </p:spTree>
    <p:extLst>
      <p:ext uri="{BB962C8B-B14F-4D97-AF65-F5344CB8AC3E}">
        <p14:creationId xmlns:p14="http://schemas.microsoft.com/office/powerpoint/2010/main" val="2792713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p:txBody>
          <a:bodyPr>
            <a:normAutofit/>
          </a:bodyPr>
          <a:lstStyle/>
          <a:p>
            <a:r>
              <a:rPr lang="en-GB" sz="3600" b="1">
                <a:solidFill>
                  <a:srgbClr val="003087"/>
                </a:solidFill>
              </a:rPr>
              <a:t>Planned Arrival Window PLUS</a:t>
            </a:r>
          </a:p>
        </p:txBody>
      </p:sp>
      <p:sp>
        <p:nvSpPr>
          <p:cNvPr id="53" name="Content Placeholder 5">
            <a:extLst>
              <a:ext uri="{FF2B5EF4-FFF2-40B4-BE49-F238E27FC236}">
                <a16:creationId xmlns:a16="http://schemas.microsoft.com/office/drawing/2014/main" id="{493FF0F2-9C1A-1772-2146-C7FC59E24493}"/>
              </a:ext>
            </a:extLst>
          </p:cNvPr>
          <p:cNvSpPr txBox="1">
            <a:spLocks/>
          </p:cNvSpPr>
          <p:nvPr/>
        </p:nvSpPr>
        <p:spPr>
          <a:xfrm>
            <a:off x="838200" y="2098205"/>
            <a:ext cx="4455381" cy="16726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4000"/>
              </a:lnSpc>
              <a:spcBef>
                <a:spcPts val="1000"/>
              </a:spcBef>
              <a:spcAft>
                <a:spcPts val="0"/>
              </a:spcAft>
              <a:buClr>
                <a:srgbClr val="005EA4"/>
              </a:buClr>
              <a:buSzPct val="50000"/>
              <a:buFont typeface="Wingdings" panose="05000000000000000000" pitchFamily="2" charset="2"/>
              <a:buNone/>
              <a:tabLst/>
              <a:defRPr/>
            </a:pPr>
            <a:r>
              <a:rPr kumimoji="0" lang="en-GB" sz="2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For registrations after 8 am</a:t>
            </a:r>
            <a:endParaRPr kumimoji="0" lang="en-GB" sz="21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a:p>
            <a:pPr marL="288000" marR="0" lvl="0" indent="-288000" algn="l" defTabSz="914400" rtl="0" eaLnBrk="1" fontAlgn="auto" latinLnBrk="0" hangingPunct="1">
              <a:lnSpc>
                <a:spcPct val="114000"/>
              </a:lnSpc>
              <a:spcBef>
                <a:spcPts val="1000"/>
              </a:spcBef>
              <a:spcAft>
                <a:spcPts val="0"/>
              </a:spcAft>
              <a:buClr>
                <a:srgbClr val="005EA4"/>
              </a:buClr>
              <a:buSzPct val="50000"/>
              <a:buFont typeface="Arial" panose="020B0604020202020204" pitchFamily="34" charset="0"/>
              <a:buChar char="•"/>
              <a:tabLst/>
              <a:defRPr/>
            </a:pPr>
            <a:r>
              <a:rPr kumimoji="0" lang="en-GB" sz="2100" b="0" i="0" u="none" strike="noStrike" kern="1200" cap="none" spc="0" normalizeH="0" baseline="0" noProof="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If organs are accepted</a:t>
            </a:r>
          </a:p>
          <a:p>
            <a:pPr marL="288000" marR="0" lvl="0" indent="-288000" algn="l" defTabSz="914400" rtl="0" eaLnBrk="1" fontAlgn="auto" latinLnBrk="0" hangingPunct="1">
              <a:lnSpc>
                <a:spcPct val="114000"/>
              </a:lnSpc>
              <a:spcBef>
                <a:spcPts val="1000"/>
              </a:spcBef>
              <a:spcAft>
                <a:spcPts val="0"/>
              </a:spcAft>
              <a:buClr>
                <a:srgbClr val="005EA4"/>
              </a:buClr>
              <a:buSzPct val="50000"/>
              <a:buFont typeface="Arial" panose="020B0604020202020204" pitchFamily="34" charset="0"/>
              <a:buChar char="•"/>
              <a:tabLst/>
              <a:defRPr/>
            </a:pPr>
            <a:r>
              <a:rPr kumimoji="0" lang="en-GB" sz="2100" b="0" i="0" u="none" strike="noStrike" kern="1200" cap="none" spc="0" normalizeH="0" baseline="0" noProof="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NORS teams are available</a:t>
            </a:r>
          </a:p>
        </p:txBody>
      </p:sp>
      <p:sp>
        <p:nvSpPr>
          <p:cNvPr id="20" name="TextBox 19">
            <a:extLst>
              <a:ext uri="{FF2B5EF4-FFF2-40B4-BE49-F238E27FC236}">
                <a16:creationId xmlns:a16="http://schemas.microsoft.com/office/drawing/2014/main" id="{732CD56A-CFC3-AF99-A3C9-59E53B9F67CC}"/>
              </a:ext>
            </a:extLst>
          </p:cNvPr>
          <p:cNvSpPr txBox="1"/>
          <p:nvPr/>
        </p:nvSpPr>
        <p:spPr>
          <a:xfrm>
            <a:off x="6750969" y="2262142"/>
            <a:ext cx="2597426" cy="1166858"/>
          </a:xfrm>
          <a:prstGeom prst="rect">
            <a:avLst/>
          </a:prstGeom>
          <a:noFill/>
        </p:spPr>
        <p:txBody>
          <a:bodyPr wrap="square">
            <a:spAutoFit/>
          </a:bodyPr>
          <a:lstStyle/>
          <a:p>
            <a:pPr marL="0" marR="0" lvl="0" indent="0" algn="l" defTabSz="914400" rtl="0" eaLnBrk="1" fontAlgn="auto" latinLnBrk="0" hangingPunct="1">
              <a:lnSpc>
                <a:spcPct val="114000"/>
              </a:lnSpc>
              <a:spcBef>
                <a:spcPts val="1000"/>
              </a:spcBef>
              <a:spcAft>
                <a:spcPts val="0"/>
              </a:spcAft>
              <a:buClr>
                <a:srgbClr val="005EA4"/>
              </a:buClr>
              <a:buSzPct val="50000"/>
              <a:buFontTx/>
              <a:buNone/>
              <a:tabLst/>
              <a:defRPr/>
            </a:pPr>
            <a:r>
              <a:rPr kumimoji="0" lang="en-GB" sz="2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Donors will be registered in the same day’s PAW</a:t>
            </a:r>
          </a:p>
        </p:txBody>
      </p:sp>
      <p:cxnSp>
        <p:nvCxnSpPr>
          <p:cNvPr id="26" name="Straight Connector 25">
            <a:extLst>
              <a:ext uri="{FF2B5EF4-FFF2-40B4-BE49-F238E27FC236}">
                <a16:creationId xmlns:a16="http://schemas.microsoft.com/office/drawing/2014/main" id="{33561EBD-92C7-ED2E-9FAA-37818C93C3E2}"/>
              </a:ext>
            </a:extLst>
          </p:cNvPr>
          <p:cNvCxnSpPr/>
          <p:nvPr/>
        </p:nvCxnSpPr>
        <p:spPr>
          <a:xfrm>
            <a:off x="4702376" y="1970370"/>
            <a:ext cx="36799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6ADC36C-0399-4032-0AF6-DF93378A20B1}"/>
              </a:ext>
            </a:extLst>
          </p:cNvPr>
          <p:cNvCxnSpPr/>
          <p:nvPr/>
        </p:nvCxnSpPr>
        <p:spPr>
          <a:xfrm>
            <a:off x="5070366" y="1960385"/>
            <a:ext cx="0" cy="167268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ECE98A5-B418-4158-B4A0-5C1D1D8A6804}"/>
              </a:ext>
            </a:extLst>
          </p:cNvPr>
          <p:cNvCxnSpPr/>
          <p:nvPr/>
        </p:nvCxnSpPr>
        <p:spPr>
          <a:xfrm flipH="1">
            <a:off x="4702376" y="3630219"/>
            <a:ext cx="36799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FC397F45-C14B-A5A7-40C3-4E3DB10F78C0}"/>
              </a:ext>
            </a:extLst>
          </p:cNvPr>
          <p:cNvCxnSpPr/>
          <p:nvPr/>
        </p:nvCxnSpPr>
        <p:spPr>
          <a:xfrm>
            <a:off x="5070366" y="2745275"/>
            <a:ext cx="15735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Content Placeholder 5">
            <a:extLst>
              <a:ext uri="{FF2B5EF4-FFF2-40B4-BE49-F238E27FC236}">
                <a16:creationId xmlns:a16="http://schemas.microsoft.com/office/drawing/2014/main" id="{E81BC566-CBF8-8A41-A664-83346E7FEC7A}"/>
              </a:ext>
            </a:extLst>
          </p:cNvPr>
          <p:cNvSpPr txBox="1">
            <a:spLocks/>
          </p:cNvSpPr>
          <p:nvPr/>
        </p:nvSpPr>
        <p:spPr>
          <a:xfrm>
            <a:off x="838200" y="4089272"/>
            <a:ext cx="4711262" cy="16726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4000"/>
              </a:lnSpc>
              <a:spcBef>
                <a:spcPts val="1000"/>
              </a:spcBef>
              <a:spcAft>
                <a:spcPts val="0"/>
              </a:spcAft>
              <a:buClr>
                <a:srgbClr val="005EA4"/>
              </a:buClr>
              <a:buSzPct val="50000"/>
              <a:buFont typeface="Wingdings" panose="05000000000000000000" pitchFamily="2" charset="2"/>
              <a:buNone/>
              <a:tabLst/>
              <a:defRPr/>
            </a:pPr>
            <a:r>
              <a:rPr kumimoji="0" lang="en-GB" sz="21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Modelling the 2023 data,</a:t>
            </a:r>
            <a:r>
              <a:rPr kumimoji="0" lang="en-GB" sz="2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 203 of 267 </a:t>
            </a:r>
            <a:r>
              <a:rPr kumimoji="0" lang="en-GB" sz="21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would be accommodated in the same PAW window. </a:t>
            </a:r>
            <a:endParaRPr kumimoji="0" lang="en-GB" sz="2100" b="0" i="0" u="none" strike="noStrike" kern="1200" cap="none" spc="0" normalizeH="0" baseline="0" noProof="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1500405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94B7005-AD54-20E6-3A39-D5A6575188F6}"/>
              </a:ext>
            </a:extLst>
          </p:cNvPr>
          <p:cNvSpPr/>
          <p:nvPr/>
        </p:nvSpPr>
        <p:spPr>
          <a:xfrm>
            <a:off x="722811" y="4659082"/>
            <a:ext cx="391886" cy="278674"/>
          </a:xfrm>
          <a:prstGeom prst="rect">
            <a:avLst/>
          </a:prstGeom>
          <a:solidFill>
            <a:srgbClr val="BFBF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20BDD916-F243-A5EC-2560-700AC6514E22}"/>
              </a:ext>
            </a:extLst>
          </p:cNvPr>
          <p:cNvSpPr/>
          <p:nvPr/>
        </p:nvSpPr>
        <p:spPr>
          <a:xfrm>
            <a:off x="722811" y="5019860"/>
            <a:ext cx="391886" cy="278674"/>
          </a:xfrm>
          <a:prstGeom prst="rect">
            <a:avLst/>
          </a:prstGeom>
          <a:solidFill>
            <a:srgbClr val="8C8C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3FB5338B-9C4B-D93D-8BE3-B19368D56446}"/>
              </a:ext>
            </a:extLst>
          </p:cNvPr>
          <p:cNvSpPr/>
          <p:nvPr/>
        </p:nvSpPr>
        <p:spPr>
          <a:xfrm>
            <a:off x="722811" y="5380638"/>
            <a:ext cx="391886" cy="278674"/>
          </a:xfrm>
          <a:prstGeom prst="rect">
            <a:avLst/>
          </a:prstGeom>
          <a:solidFill>
            <a:srgbClr val="D3ADD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7768FFC7-4767-6D84-E83E-127DFC4586BE}"/>
              </a:ext>
            </a:extLst>
          </p:cNvPr>
          <p:cNvSpPr/>
          <p:nvPr/>
        </p:nvSpPr>
        <p:spPr>
          <a:xfrm>
            <a:off x="722811" y="5741416"/>
            <a:ext cx="391886" cy="278674"/>
          </a:xfrm>
          <a:prstGeom prst="rect">
            <a:avLst/>
          </a:prstGeom>
          <a:solidFill>
            <a:srgbClr val="9952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53361FBA-BB34-BBC5-B539-9016EA61123E}"/>
              </a:ext>
            </a:extLst>
          </p:cNvPr>
          <p:cNvSpPr/>
          <p:nvPr/>
        </p:nvSpPr>
        <p:spPr>
          <a:xfrm>
            <a:off x="722811" y="6102194"/>
            <a:ext cx="391886" cy="278674"/>
          </a:xfrm>
          <a:prstGeom prst="rect">
            <a:avLst/>
          </a:prstGeom>
          <a:solidFill>
            <a:srgbClr val="8585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B27CF94F-D34E-FE37-A8C2-06BF730861E6}"/>
              </a:ext>
            </a:extLst>
          </p:cNvPr>
          <p:cNvSpPr/>
          <p:nvPr/>
        </p:nvSpPr>
        <p:spPr>
          <a:xfrm>
            <a:off x="5908251" y="4640409"/>
            <a:ext cx="391886" cy="278674"/>
          </a:xfrm>
          <a:prstGeom prst="rect">
            <a:avLst/>
          </a:prstGeom>
          <a:solidFill>
            <a:srgbClr val="BA7C8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C70B998-C180-E91D-E8DA-D843F5FD974A}"/>
              </a:ext>
            </a:extLst>
          </p:cNvPr>
          <p:cNvSpPr/>
          <p:nvPr/>
        </p:nvSpPr>
        <p:spPr>
          <a:xfrm>
            <a:off x="5908251" y="5019860"/>
            <a:ext cx="391886" cy="278674"/>
          </a:xfrm>
          <a:prstGeom prst="rect">
            <a:avLst/>
          </a:prstGeom>
          <a:solidFill>
            <a:srgbClr val="D9576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4F13EE41-4C9E-B936-75C9-667681091766}"/>
              </a:ext>
            </a:extLst>
          </p:cNvPr>
          <p:cNvSpPr txBox="1"/>
          <p:nvPr/>
        </p:nvSpPr>
        <p:spPr>
          <a:xfrm>
            <a:off x="1175657" y="4608693"/>
            <a:ext cx="3596640" cy="3794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Abdominal only donor</a:t>
            </a:r>
          </a:p>
        </p:txBody>
      </p:sp>
      <p:sp>
        <p:nvSpPr>
          <p:cNvPr id="12" name="TextBox 11">
            <a:extLst>
              <a:ext uri="{FF2B5EF4-FFF2-40B4-BE49-F238E27FC236}">
                <a16:creationId xmlns:a16="http://schemas.microsoft.com/office/drawing/2014/main" id="{B9878155-1985-F927-3D42-912DC81AFECB}"/>
              </a:ext>
            </a:extLst>
          </p:cNvPr>
          <p:cNvSpPr txBox="1"/>
          <p:nvPr/>
        </p:nvSpPr>
        <p:spPr>
          <a:xfrm>
            <a:off x="1175656" y="4969470"/>
            <a:ext cx="385789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Abdominal and Cardiothoracic donor</a:t>
            </a:r>
          </a:p>
        </p:txBody>
      </p:sp>
      <p:sp>
        <p:nvSpPr>
          <p:cNvPr id="13" name="TextBox 12">
            <a:extLst>
              <a:ext uri="{FF2B5EF4-FFF2-40B4-BE49-F238E27FC236}">
                <a16:creationId xmlns:a16="http://schemas.microsoft.com/office/drawing/2014/main" id="{466B3A4C-AAB7-2FE0-D054-3B5794CE122E}"/>
              </a:ext>
            </a:extLst>
          </p:cNvPr>
          <p:cNvSpPr txBox="1"/>
          <p:nvPr/>
        </p:nvSpPr>
        <p:spPr>
          <a:xfrm>
            <a:off x="1175655" y="5338802"/>
            <a:ext cx="3596640" cy="3794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SU liver Abdominal only donor</a:t>
            </a:r>
          </a:p>
        </p:txBody>
      </p:sp>
      <p:sp>
        <p:nvSpPr>
          <p:cNvPr id="14" name="TextBox 13">
            <a:extLst>
              <a:ext uri="{FF2B5EF4-FFF2-40B4-BE49-F238E27FC236}">
                <a16:creationId xmlns:a16="http://schemas.microsoft.com/office/drawing/2014/main" id="{6D9A3A08-F7EA-C309-F17C-081D27A57491}"/>
              </a:ext>
            </a:extLst>
          </p:cNvPr>
          <p:cNvSpPr txBox="1"/>
          <p:nvPr/>
        </p:nvSpPr>
        <p:spPr>
          <a:xfrm>
            <a:off x="1175654" y="5699579"/>
            <a:ext cx="43891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SU liver Abdominal and Cardiothoracic donor</a:t>
            </a:r>
          </a:p>
        </p:txBody>
      </p:sp>
      <p:sp>
        <p:nvSpPr>
          <p:cNvPr id="15" name="TextBox 14">
            <a:extLst>
              <a:ext uri="{FF2B5EF4-FFF2-40B4-BE49-F238E27FC236}">
                <a16:creationId xmlns:a16="http://schemas.microsoft.com/office/drawing/2014/main" id="{C0DAB4AB-DBC9-3685-659D-47ABEB35363C}"/>
              </a:ext>
            </a:extLst>
          </p:cNvPr>
          <p:cNvSpPr txBox="1"/>
          <p:nvPr/>
        </p:nvSpPr>
        <p:spPr>
          <a:xfrm>
            <a:off x="1162592" y="6049156"/>
            <a:ext cx="3596640" cy="3794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DCD heart attendance</a:t>
            </a:r>
          </a:p>
        </p:txBody>
      </p:sp>
      <p:sp>
        <p:nvSpPr>
          <p:cNvPr id="16" name="TextBox 15">
            <a:extLst>
              <a:ext uri="{FF2B5EF4-FFF2-40B4-BE49-F238E27FC236}">
                <a16:creationId xmlns:a16="http://schemas.microsoft.com/office/drawing/2014/main" id="{E85A5CA3-60E2-D9C6-6358-C25475498B66}"/>
              </a:ext>
            </a:extLst>
          </p:cNvPr>
          <p:cNvSpPr txBox="1"/>
          <p:nvPr/>
        </p:nvSpPr>
        <p:spPr>
          <a:xfrm>
            <a:off x="6300136" y="4605013"/>
            <a:ext cx="4759235" cy="3794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Abdominal only donor moved to next PAW</a:t>
            </a:r>
          </a:p>
        </p:txBody>
      </p:sp>
      <p:sp>
        <p:nvSpPr>
          <p:cNvPr id="17" name="TextBox 16">
            <a:extLst>
              <a:ext uri="{FF2B5EF4-FFF2-40B4-BE49-F238E27FC236}">
                <a16:creationId xmlns:a16="http://schemas.microsoft.com/office/drawing/2014/main" id="{7A3BAB43-3513-510E-3576-2692CECF591D}"/>
              </a:ext>
            </a:extLst>
          </p:cNvPr>
          <p:cNvSpPr txBox="1"/>
          <p:nvPr/>
        </p:nvSpPr>
        <p:spPr>
          <a:xfrm>
            <a:off x="6300136" y="4965790"/>
            <a:ext cx="561328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Abdominal and Cardiothoracic donor moved to next PAW</a:t>
            </a:r>
          </a:p>
        </p:txBody>
      </p:sp>
      <p:sp>
        <p:nvSpPr>
          <p:cNvPr id="18" name="Rectangle 17">
            <a:extLst>
              <a:ext uri="{FF2B5EF4-FFF2-40B4-BE49-F238E27FC236}">
                <a16:creationId xmlns:a16="http://schemas.microsoft.com/office/drawing/2014/main" id="{DAF16E89-B90B-A53C-3029-04DF1EE152C8}"/>
              </a:ext>
            </a:extLst>
          </p:cNvPr>
          <p:cNvSpPr/>
          <p:nvPr/>
        </p:nvSpPr>
        <p:spPr>
          <a:xfrm>
            <a:off x="5908251" y="5380638"/>
            <a:ext cx="391886" cy="278674"/>
          </a:xfrm>
          <a:prstGeom prst="rect">
            <a:avLst/>
          </a:prstGeom>
          <a:solidFill>
            <a:srgbClr val="D9A4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4EE9CBD8-902E-53BC-7BF3-082D7CE4A6FD}"/>
              </a:ext>
            </a:extLst>
          </p:cNvPr>
          <p:cNvSpPr/>
          <p:nvPr/>
        </p:nvSpPr>
        <p:spPr>
          <a:xfrm>
            <a:off x="5908251" y="5741416"/>
            <a:ext cx="391886" cy="278674"/>
          </a:xfrm>
          <a:prstGeom prst="rect">
            <a:avLst/>
          </a:prstGeom>
          <a:solidFill>
            <a:srgbClr val="A67D4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981CC594-5DE4-AECF-9295-C33644626A86}"/>
              </a:ext>
            </a:extLst>
          </p:cNvPr>
          <p:cNvSpPr txBox="1"/>
          <p:nvPr/>
        </p:nvSpPr>
        <p:spPr>
          <a:xfrm>
            <a:off x="6300136" y="5352604"/>
            <a:ext cx="561327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Abdominal only donor registered 8am-4pm</a:t>
            </a:r>
          </a:p>
        </p:txBody>
      </p:sp>
      <p:sp>
        <p:nvSpPr>
          <p:cNvPr id="21" name="TextBox 20">
            <a:extLst>
              <a:ext uri="{FF2B5EF4-FFF2-40B4-BE49-F238E27FC236}">
                <a16:creationId xmlns:a16="http://schemas.microsoft.com/office/drawing/2014/main" id="{E72DB443-9A05-D20A-3549-AFD041735344}"/>
              </a:ext>
            </a:extLst>
          </p:cNvPr>
          <p:cNvSpPr txBox="1"/>
          <p:nvPr/>
        </p:nvSpPr>
        <p:spPr>
          <a:xfrm>
            <a:off x="6300136" y="5713381"/>
            <a:ext cx="57089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Abdominal and Cardiothoracic donor registered 8am-4pm</a:t>
            </a:r>
          </a:p>
        </p:txBody>
      </p:sp>
      <p:sp>
        <p:nvSpPr>
          <p:cNvPr id="22" name="Rectangle 21">
            <a:extLst>
              <a:ext uri="{FF2B5EF4-FFF2-40B4-BE49-F238E27FC236}">
                <a16:creationId xmlns:a16="http://schemas.microsoft.com/office/drawing/2014/main" id="{52AD12B9-4812-4776-08C3-A7415FF31BD5}"/>
              </a:ext>
            </a:extLst>
          </p:cNvPr>
          <p:cNvSpPr/>
          <p:nvPr/>
        </p:nvSpPr>
        <p:spPr>
          <a:xfrm>
            <a:off x="5908251" y="6126905"/>
            <a:ext cx="391886" cy="278674"/>
          </a:xfrm>
          <a:prstGeom prst="rect">
            <a:avLst/>
          </a:prstGeom>
          <a:solidFill>
            <a:srgbClr val="B1E5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6C45F0EB-DFFC-1379-4D7A-E4B584558FF3}"/>
              </a:ext>
            </a:extLst>
          </p:cNvPr>
          <p:cNvSpPr/>
          <p:nvPr/>
        </p:nvSpPr>
        <p:spPr>
          <a:xfrm>
            <a:off x="5908251" y="6487683"/>
            <a:ext cx="391886" cy="278674"/>
          </a:xfrm>
          <a:prstGeom prst="rect">
            <a:avLst/>
          </a:prstGeom>
          <a:solidFill>
            <a:srgbClr val="7699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AB477A0F-D442-E211-2595-B590EE319951}"/>
              </a:ext>
            </a:extLst>
          </p:cNvPr>
          <p:cNvSpPr txBox="1"/>
          <p:nvPr/>
        </p:nvSpPr>
        <p:spPr>
          <a:xfrm>
            <a:off x="6300136" y="6098871"/>
            <a:ext cx="579607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Abdominal only donor registered 8am-4pm facilitated</a:t>
            </a:r>
          </a:p>
        </p:txBody>
      </p:sp>
      <p:sp>
        <p:nvSpPr>
          <p:cNvPr id="25" name="TextBox 24">
            <a:extLst>
              <a:ext uri="{FF2B5EF4-FFF2-40B4-BE49-F238E27FC236}">
                <a16:creationId xmlns:a16="http://schemas.microsoft.com/office/drawing/2014/main" id="{8B719A83-3F40-7237-7165-F00BDE37B25D}"/>
              </a:ext>
            </a:extLst>
          </p:cNvPr>
          <p:cNvSpPr txBox="1"/>
          <p:nvPr/>
        </p:nvSpPr>
        <p:spPr>
          <a:xfrm>
            <a:off x="6300136" y="6459140"/>
            <a:ext cx="589186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Abdo and Cardio donor registered 8am-4pm facilitated</a:t>
            </a:r>
          </a:p>
        </p:txBody>
      </p:sp>
      <p:pic>
        <p:nvPicPr>
          <p:cNvPr id="1026" name="Picture 2" descr="The SGPlot Procedure">
            <a:extLst>
              <a:ext uri="{FF2B5EF4-FFF2-40B4-BE49-F238E27FC236}">
                <a16:creationId xmlns:a16="http://schemas.microsoft.com/office/drawing/2014/main" id="{BD45FF8A-766D-4B1D-6204-936E2EF76D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0278"/>
            <a:ext cx="12192000" cy="3382963"/>
          </a:xfrm>
          <a:prstGeom prst="rect">
            <a:avLst/>
          </a:prstGeom>
          <a:noFill/>
          <a:extLst>
            <a:ext uri="{909E8E84-426E-40DD-AFC4-6F175D3DCCD1}">
              <a14:hiddenFill xmlns:a14="http://schemas.microsoft.com/office/drawing/2010/main">
                <a:solidFill>
                  <a:srgbClr val="FFFFFF"/>
                </a:solidFill>
              </a14:hiddenFill>
            </a:ext>
          </a:extLst>
        </p:spPr>
      </p:pic>
      <p:sp>
        <p:nvSpPr>
          <p:cNvPr id="26" name="Title 4">
            <a:extLst>
              <a:ext uri="{FF2B5EF4-FFF2-40B4-BE49-F238E27FC236}">
                <a16:creationId xmlns:a16="http://schemas.microsoft.com/office/drawing/2014/main" id="{37C5BF09-A11B-91B4-5838-6A6A1BED5EF7}"/>
              </a:ext>
            </a:extLst>
          </p:cNvPr>
          <p:cNvSpPr>
            <a:spLocks noGrp="1"/>
          </p:cNvSpPr>
          <p:nvPr>
            <p:ph type="title"/>
          </p:nvPr>
        </p:nvSpPr>
        <p:spPr>
          <a:xfrm>
            <a:off x="520146" y="312119"/>
            <a:ext cx="8745860" cy="622425"/>
          </a:xfrm>
        </p:spPr>
        <p:txBody>
          <a:bodyPr>
            <a:normAutofit/>
          </a:bodyPr>
          <a:lstStyle/>
          <a:p>
            <a:r>
              <a:rPr lang="en-GB" sz="3600" b="1"/>
              <a:t>PAW Plus – 1 – 31 Oct 2023</a:t>
            </a:r>
          </a:p>
        </p:txBody>
      </p:sp>
    </p:spTree>
    <p:extLst>
      <p:ext uri="{BB962C8B-B14F-4D97-AF65-F5344CB8AC3E}">
        <p14:creationId xmlns:p14="http://schemas.microsoft.com/office/powerpoint/2010/main" val="410934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56" descr="The SGPlot Procedure">
            <a:extLst>
              <a:ext uri="{FF2B5EF4-FFF2-40B4-BE49-F238E27FC236}">
                <a16:creationId xmlns:a16="http://schemas.microsoft.com/office/drawing/2014/main" id="{A9C66734-1A37-298C-9B4B-6776F8754EAF}"/>
              </a:ext>
            </a:extLst>
          </p:cNvPr>
          <p:cNvPicPr>
            <a:picLocks noChangeAspect="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3893347" y="5774795"/>
            <a:ext cx="3892576" cy="1080000"/>
          </a:xfrm>
          <a:prstGeom prst="rect">
            <a:avLst/>
          </a:prstGeom>
          <a:noFill/>
          <a:ln>
            <a:noFill/>
          </a:ln>
        </p:spPr>
      </p:pic>
      <p:pic>
        <p:nvPicPr>
          <p:cNvPr id="52" name="Picture 51" descr="The SGPlot Procedure">
            <a:extLst>
              <a:ext uri="{FF2B5EF4-FFF2-40B4-BE49-F238E27FC236}">
                <a16:creationId xmlns:a16="http://schemas.microsoft.com/office/drawing/2014/main" id="{415EBAE9-2A74-6C70-B166-86FA1DD4C133}"/>
              </a:ext>
            </a:extLst>
          </p:cNvPr>
          <p:cNvPicPr>
            <a:picLocks noChangeAspect="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134" y="5776656"/>
            <a:ext cx="3892576" cy="1080000"/>
          </a:xfrm>
          <a:prstGeom prst="rect">
            <a:avLst/>
          </a:prstGeom>
          <a:noFill/>
          <a:ln>
            <a:noFill/>
          </a:ln>
        </p:spPr>
      </p:pic>
      <p:pic>
        <p:nvPicPr>
          <p:cNvPr id="50" name="Picture 49" descr="The SGPlot Procedure">
            <a:extLst>
              <a:ext uri="{FF2B5EF4-FFF2-40B4-BE49-F238E27FC236}">
                <a16:creationId xmlns:a16="http://schemas.microsoft.com/office/drawing/2014/main" id="{ECC7ECE9-8E08-EBB6-D80D-1F1BF160BC7F}"/>
              </a:ext>
            </a:extLst>
          </p:cNvPr>
          <p:cNvPicPr>
            <a:picLocks noChangeAspect="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3896401" y="4697186"/>
            <a:ext cx="3892576" cy="1080000"/>
          </a:xfrm>
          <a:prstGeom prst="rect">
            <a:avLst/>
          </a:prstGeom>
          <a:noFill/>
          <a:ln>
            <a:noFill/>
          </a:ln>
        </p:spPr>
      </p:pic>
      <p:pic>
        <p:nvPicPr>
          <p:cNvPr id="49" name="Picture 48" descr="The SGPlot Procedure">
            <a:extLst>
              <a:ext uri="{FF2B5EF4-FFF2-40B4-BE49-F238E27FC236}">
                <a16:creationId xmlns:a16="http://schemas.microsoft.com/office/drawing/2014/main" id="{9A6F3D67-AB02-E0A6-715E-367EE1C842AD}"/>
              </a:ext>
            </a:extLst>
          </p:cNvPr>
          <p:cNvPicPr>
            <a:picLocks noChangeAspect="1"/>
          </p:cNvPicPr>
          <p:nvPr/>
        </p:nvPicPr>
        <p:blipFill>
          <a:blip r:embed="rId9" r:link="rId10">
            <a:extLst>
              <a:ext uri="{28A0092B-C50C-407E-A947-70E740481C1C}">
                <a14:useLocalDpi xmlns:a14="http://schemas.microsoft.com/office/drawing/2010/main" val="0"/>
              </a:ext>
            </a:extLst>
          </a:blip>
          <a:srcRect/>
          <a:stretch>
            <a:fillRect/>
          </a:stretch>
        </p:blipFill>
        <p:spPr bwMode="auto">
          <a:xfrm>
            <a:off x="6765" y="4697186"/>
            <a:ext cx="3892576" cy="1080000"/>
          </a:xfrm>
          <a:prstGeom prst="rect">
            <a:avLst/>
          </a:prstGeom>
          <a:noFill/>
          <a:ln>
            <a:noFill/>
          </a:ln>
        </p:spPr>
      </p:pic>
      <p:pic>
        <p:nvPicPr>
          <p:cNvPr id="48" name="Picture 47" descr="The SGPlot Procedure">
            <a:extLst>
              <a:ext uri="{FF2B5EF4-FFF2-40B4-BE49-F238E27FC236}">
                <a16:creationId xmlns:a16="http://schemas.microsoft.com/office/drawing/2014/main" id="{BAE554F5-3910-5A05-9756-8AA9996C7A69}"/>
              </a:ext>
            </a:extLst>
          </p:cNvPr>
          <p:cNvPicPr>
            <a:picLocks noChangeAspect="1"/>
          </p:cNvPicPr>
          <p:nvPr/>
        </p:nvPicPr>
        <p:blipFill>
          <a:blip r:embed="rId11" r:link="rId12">
            <a:extLst>
              <a:ext uri="{28A0092B-C50C-407E-A947-70E740481C1C}">
                <a14:useLocalDpi xmlns:a14="http://schemas.microsoft.com/office/drawing/2010/main" val="0"/>
              </a:ext>
            </a:extLst>
          </a:blip>
          <a:srcRect/>
          <a:stretch>
            <a:fillRect/>
          </a:stretch>
        </p:blipFill>
        <p:spPr bwMode="auto">
          <a:xfrm>
            <a:off x="3900360" y="3620324"/>
            <a:ext cx="3892576" cy="1080000"/>
          </a:xfrm>
          <a:prstGeom prst="rect">
            <a:avLst/>
          </a:prstGeom>
          <a:noFill/>
          <a:ln>
            <a:noFill/>
          </a:ln>
        </p:spPr>
      </p:pic>
      <p:pic>
        <p:nvPicPr>
          <p:cNvPr id="47" name="Picture 46" descr="The SGPlot Procedure">
            <a:extLst>
              <a:ext uri="{FF2B5EF4-FFF2-40B4-BE49-F238E27FC236}">
                <a16:creationId xmlns:a16="http://schemas.microsoft.com/office/drawing/2014/main" id="{B7CAA0F0-D059-7402-1FDA-C3939D22C511}"/>
              </a:ext>
            </a:extLst>
          </p:cNvPr>
          <p:cNvPicPr>
            <a:picLocks noChangeAspect="1"/>
          </p:cNvPicPr>
          <p:nvPr/>
        </p:nvPicPr>
        <p:blipFill>
          <a:blip r:embed="rId13" r:link="rId14">
            <a:extLst>
              <a:ext uri="{28A0092B-C50C-407E-A947-70E740481C1C}">
                <a14:useLocalDpi xmlns:a14="http://schemas.microsoft.com/office/drawing/2010/main" val="0"/>
              </a:ext>
            </a:extLst>
          </a:blip>
          <a:srcRect/>
          <a:stretch>
            <a:fillRect/>
          </a:stretch>
        </p:blipFill>
        <p:spPr bwMode="auto">
          <a:xfrm>
            <a:off x="9819" y="3617186"/>
            <a:ext cx="3892576" cy="1080000"/>
          </a:xfrm>
          <a:prstGeom prst="rect">
            <a:avLst/>
          </a:prstGeom>
          <a:noFill/>
          <a:ln>
            <a:noFill/>
          </a:ln>
        </p:spPr>
      </p:pic>
      <p:pic>
        <p:nvPicPr>
          <p:cNvPr id="46" name="Picture 45" descr="The SGPlot Procedure">
            <a:extLst>
              <a:ext uri="{FF2B5EF4-FFF2-40B4-BE49-F238E27FC236}">
                <a16:creationId xmlns:a16="http://schemas.microsoft.com/office/drawing/2014/main" id="{E70618A0-49E7-5B6D-F298-EA079D0F2D1D}"/>
              </a:ext>
            </a:extLst>
          </p:cNvPr>
          <p:cNvPicPr>
            <a:picLocks noChangeAspect="1"/>
          </p:cNvPicPr>
          <p:nvPr/>
        </p:nvPicPr>
        <p:blipFill>
          <a:blip r:embed="rId15" r:link="rId16">
            <a:extLst>
              <a:ext uri="{28A0092B-C50C-407E-A947-70E740481C1C}">
                <a14:useLocalDpi xmlns:a14="http://schemas.microsoft.com/office/drawing/2010/main" val="0"/>
              </a:ext>
            </a:extLst>
          </a:blip>
          <a:srcRect/>
          <a:stretch>
            <a:fillRect/>
          </a:stretch>
        </p:blipFill>
        <p:spPr bwMode="auto">
          <a:xfrm>
            <a:off x="3900360" y="2539577"/>
            <a:ext cx="3892576" cy="1080000"/>
          </a:xfrm>
          <a:prstGeom prst="rect">
            <a:avLst/>
          </a:prstGeom>
          <a:noFill/>
          <a:ln>
            <a:noFill/>
          </a:ln>
        </p:spPr>
      </p:pic>
      <p:pic>
        <p:nvPicPr>
          <p:cNvPr id="45" name="Picture 44" descr="The SGPlot Procedure">
            <a:extLst>
              <a:ext uri="{FF2B5EF4-FFF2-40B4-BE49-F238E27FC236}">
                <a16:creationId xmlns:a16="http://schemas.microsoft.com/office/drawing/2014/main" id="{1AE79C70-0012-DF77-9EB3-9DE3C5A1FA66}"/>
              </a:ext>
            </a:extLst>
          </p:cNvPr>
          <p:cNvPicPr>
            <a:picLocks noChangeAspect="1"/>
          </p:cNvPicPr>
          <p:nvPr/>
        </p:nvPicPr>
        <p:blipFill>
          <a:blip r:embed="rId17" r:link="rId18">
            <a:extLst>
              <a:ext uri="{28A0092B-C50C-407E-A947-70E740481C1C}">
                <a14:useLocalDpi xmlns:a14="http://schemas.microsoft.com/office/drawing/2010/main" val="0"/>
              </a:ext>
            </a:extLst>
          </a:blip>
          <a:srcRect/>
          <a:stretch>
            <a:fillRect/>
          </a:stretch>
        </p:blipFill>
        <p:spPr bwMode="auto">
          <a:xfrm>
            <a:off x="11854" y="2539577"/>
            <a:ext cx="3892576" cy="1080000"/>
          </a:xfrm>
          <a:prstGeom prst="rect">
            <a:avLst/>
          </a:prstGeom>
          <a:noFill/>
          <a:ln>
            <a:noFill/>
          </a:ln>
        </p:spPr>
      </p:pic>
      <p:pic>
        <p:nvPicPr>
          <p:cNvPr id="44" name="Picture 43" descr="The SGPlot Procedure">
            <a:extLst>
              <a:ext uri="{FF2B5EF4-FFF2-40B4-BE49-F238E27FC236}">
                <a16:creationId xmlns:a16="http://schemas.microsoft.com/office/drawing/2014/main" id="{B6A36144-90DA-792F-974C-08B380675775}"/>
              </a:ext>
            </a:extLst>
          </p:cNvPr>
          <p:cNvPicPr>
            <a:picLocks noChangeAspect="1"/>
          </p:cNvPicPr>
          <p:nvPr/>
        </p:nvPicPr>
        <p:blipFill>
          <a:blip r:embed="rId19" r:link="rId20">
            <a:extLst>
              <a:ext uri="{28A0092B-C50C-407E-A947-70E740481C1C}">
                <a14:useLocalDpi xmlns:a14="http://schemas.microsoft.com/office/drawing/2010/main" val="0"/>
              </a:ext>
            </a:extLst>
          </a:blip>
          <a:srcRect/>
          <a:stretch>
            <a:fillRect/>
          </a:stretch>
        </p:blipFill>
        <p:spPr bwMode="auto">
          <a:xfrm>
            <a:off x="3895268" y="1465962"/>
            <a:ext cx="3892576" cy="1080000"/>
          </a:xfrm>
          <a:prstGeom prst="rect">
            <a:avLst/>
          </a:prstGeom>
          <a:noFill/>
          <a:ln>
            <a:noFill/>
          </a:ln>
        </p:spPr>
      </p:pic>
      <p:pic>
        <p:nvPicPr>
          <p:cNvPr id="43" name="Picture 42" descr="The SGPlot Procedure">
            <a:extLst>
              <a:ext uri="{FF2B5EF4-FFF2-40B4-BE49-F238E27FC236}">
                <a16:creationId xmlns:a16="http://schemas.microsoft.com/office/drawing/2014/main" id="{9339BAFB-A7B5-9D3D-794F-091F69E50801}"/>
              </a:ext>
            </a:extLst>
          </p:cNvPr>
          <p:cNvPicPr>
            <a:picLocks noChangeAspect="1"/>
          </p:cNvPicPr>
          <p:nvPr/>
        </p:nvPicPr>
        <p:blipFill>
          <a:blip r:embed="rId21" r:link="rId22">
            <a:extLst>
              <a:ext uri="{28A0092B-C50C-407E-A947-70E740481C1C}">
                <a14:useLocalDpi xmlns:a14="http://schemas.microsoft.com/office/drawing/2010/main" val="0"/>
              </a:ext>
            </a:extLst>
          </a:blip>
          <a:srcRect/>
          <a:stretch>
            <a:fillRect/>
          </a:stretch>
        </p:blipFill>
        <p:spPr bwMode="auto">
          <a:xfrm>
            <a:off x="6765" y="1464592"/>
            <a:ext cx="3892576" cy="1080000"/>
          </a:xfrm>
          <a:prstGeom prst="rect">
            <a:avLst/>
          </a:prstGeom>
          <a:noFill/>
          <a:ln>
            <a:noFill/>
          </a:ln>
        </p:spPr>
      </p:pic>
      <p:pic>
        <p:nvPicPr>
          <p:cNvPr id="42" name="Picture 41" descr="The SGPlot Procedure">
            <a:extLst>
              <a:ext uri="{FF2B5EF4-FFF2-40B4-BE49-F238E27FC236}">
                <a16:creationId xmlns:a16="http://schemas.microsoft.com/office/drawing/2014/main" id="{A8453D5C-FE36-CF4A-7764-ABD81B041060}"/>
              </a:ext>
            </a:extLst>
          </p:cNvPr>
          <p:cNvPicPr>
            <a:picLocks noChangeAspect="1"/>
          </p:cNvPicPr>
          <p:nvPr/>
        </p:nvPicPr>
        <p:blipFill>
          <a:blip r:embed="rId23" r:link="rId24">
            <a:extLst>
              <a:ext uri="{28A0092B-C50C-407E-A947-70E740481C1C}">
                <a14:useLocalDpi xmlns:a14="http://schemas.microsoft.com/office/drawing/2010/main" val="0"/>
              </a:ext>
            </a:extLst>
          </a:blip>
          <a:srcRect/>
          <a:stretch>
            <a:fillRect/>
          </a:stretch>
        </p:blipFill>
        <p:spPr bwMode="auto">
          <a:xfrm>
            <a:off x="3895268" y="387767"/>
            <a:ext cx="3892576" cy="1080000"/>
          </a:xfrm>
          <a:prstGeom prst="rect">
            <a:avLst/>
          </a:prstGeom>
          <a:noFill/>
          <a:ln>
            <a:noFill/>
          </a:ln>
        </p:spPr>
      </p:pic>
      <p:pic>
        <p:nvPicPr>
          <p:cNvPr id="15" name="Picture 14" descr="The SGPlot Procedure">
            <a:extLst>
              <a:ext uri="{FF2B5EF4-FFF2-40B4-BE49-F238E27FC236}">
                <a16:creationId xmlns:a16="http://schemas.microsoft.com/office/drawing/2014/main" id="{66236D2E-6E9B-3899-CBCC-7A9CD7EBCF1B}"/>
              </a:ext>
            </a:extLst>
          </p:cNvPr>
          <p:cNvPicPr>
            <a:picLocks noChangeAspect="1"/>
          </p:cNvPicPr>
          <p:nvPr/>
        </p:nvPicPr>
        <p:blipFill>
          <a:blip r:embed="rId25" r:link="rId26">
            <a:extLst>
              <a:ext uri="{28A0092B-C50C-407E-A947-70E740481C1C}">
                <a14:useLocalDpi xmlns:a14="http://schemas.microsoft.com/office/drawing/2010/main" val="0"/>
              </a:ext>
            </a:extLst>
          </a:blip>
          <a:srcRect/>
          <a:stretch>
            <a:fillRect/>
          </a:stretch>
        </p:blipFill>
        <p:spPr bwMode="auto">
          <a:xfrm>
            <a:off x="5177" y="387767"/>
            <a:ext cx="3892576" cy="1080000"/>
          </a:xfrm>
          <a:prstGeom prst="rect">
            <a:avLst/>
          </a:prstGeom>
          <a:noFill/>
          <a:ln>
            <a:noFill/>
          </a:ln>
        </p:spPr>
      </p:pic>
      <p:sp>
        <p:nvSpPr>
          <p:cNvPr id="2" name="Title 1">
            <a:extLst>
              <a:ext uri="{FF2B5EF4-FFF2-40B4-BE49-F238E27FC236}">
                <a16:creationId xmlns:a16="http://schemas.microsoft.com/office/drawing/2014/main" id="{8092A53F-5EFD-C837-5E78-332F5E12AE7E}"/>
              </a:ext>
            </a:extLst>
          </p:cNvPr>
          <p:cNvSpPr>
            <a:spLocks noGrp="1"/>
          </p:cNvSpPr>
          <p:nvPr>
            <p:ph type="title"/>
          </p:nvPr>
        </p:nvSpPr>
        <p:spPr>
          <a:xfrm>
            <a:off x="388721" y="8113"/>
            <a:ext cx="8745860" cy="381494"/>
          </a:xfrm>
        </p:spPr>
        <p:txBody>
          <a:bodyPr>
            <a:noAutofit/>
          </a:bodyPr>
          <a:lstStyle/>
          <a:p>
            <a:r>
              <a:rPr lang="en-GB" sz="2200" b="1"/>
              <a:t>PAW Plus: 2023 – current set-up (8 AB, 3 CT – 1 DCD heart)</a:t>
            </a:r>
          </a:p>
        </p:txBody>
      </p:sp>
      <p:sp>
        <p:nvSpPr>
          <p:cNvPr id="5" name="TextBox 4">
            <a:extLst>
              <a:ext uri="{FF2B5EF4-FFF2-40B4-BE49-F238E27FC236}">
                <a16:creationId xmlns:a16="http://schemas.microsoft.com/office/drawing/2014/main" id="{C286FECF-17EA-9B38-618D-1A6C78299E45}"/>
              </a:ext>
            </a:extLst>
          </p:cNvPr>
          <p:cNvSpPr txBox="1"/>
          <p:nvPr/>
        </p:nvSpPr>
        <p:spPr>
          <a:xfrm>
            <a:off x="8436300" y="1108014"/>
            <a:ext cx="2971800" cy="52629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4472C4">
                    <a:lumMod val="75000"/>
                  </a:srgbClr>
                </a:solidFill>
                <a:effectLst/>
                <a:uLnTx/>
                <a:uFillTx/>
                <a:latin typeface="Arial" panose="020B0604020202020204" pitchFamily="34" charset="0"/>
                <a:ea typeface="+mn-ea"/>
                <a:cs typeface="Arial" panose="020B0604020202020204" pitchFamily="34" charset="0"/>
              </a:rPr>
              <a:t>Between 1 Jan – 31 Dec 23: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1758 donors attended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Of these, 267 donors registered between 8am and 4pm - eligible for window starting next evening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However, 203/267 able to be facilitated that evening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1726/1758 (98%) accommodated in planned window or earlier window</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Only 32 (2%) moved to following planned arrival window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41962AF9-B122-2CD4-C02E-728D5785DFD3}"/>
              </a:ext>
            </a:extLst>
          </p:cNvPr>
          <p:cNvSpPr/>
          <p:nvPr/>
        </p:nvSpPr>
        <p:spPr>
          <a:xfrm>
            <a:off x="822178" y="1006935"/>
            <a:ext cx="173831" cy="17691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763CB49D-22B7-47C7-5301-944738FA0CB4}"/>
              </a:ext>
            </a:extLst>
          </p:cNvPr>
          <p:cNvSpPr/>
          <p:nvPr/>
        </p:nvSpPr>
        <p:spPr>
          <a:xfrm>
            <a:off x="6651895" y="1095391"/>
            <a:ext cx="173831" cy="16733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49F03C54-F92C-8DA6-7CC0-39F2AABB488B}"/>
              </a:ext>
            </a:extLst>
          </p:cNvPr>
          <p:cNvSpPr/>
          <p:nvPr/>
        </p:nvSpPr>
        <p:spPr>
          <a:xfrm>
            <a:off x="6781276" y="1095391"/>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F80563E-6683-67A1-0E98-F398A03DF175}"/>
              </a:ext>
            </a:extLst>
          </p:cNvPr>
          <p:cNvSpPr/>
          <p:nvPr/>
        </p:nvSpPr>
        <p:spPr>
          <a:xfrm>
            <a:off x="1893125" y="2173103"/>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016EFBF5-84C9-77FD-91E8-EF5FFE8B025F}"/>
              </a:ext>
            </a:extLst>
          </p:cNvPr>
          <p:cNvSpPr/>
          <p:nvPr/>
        </p:nvSpPr>
        <p:spPr>
          <a:xfrm>
            <a:off x="2735983" y="2084141"/>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C7EEFCFA-BB9A-4A27-A495-6542AF2FD13F}"/>
              </a:ext>
            </a:extLst>
          </p:cNvPr>
          <p:cNvSpPr/>
          <p:nvPr/>
        </p:nvSpPr>
        <p:spPr>
          <a:xfrm>
            <a:off x="2858717" y="2179496"/>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DE9FCB91-D61F-B515-BEF4-469A1AC5DF29}"/>
              </a:ext>
            </a:extLst>
          </p:cNvPr>
          <p:cNvSpPr/>
          <p:nvPr/>
        </p:nvSpPr>
        <p:spPr>
          <a:xfrm>
            <a:off x="4127797" y="2182357"/>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ED24DA9D-49DA-4B03-4494-B203A0E2C2BE}"/>
              </a:ext>
            </a:extLst>
          </p:cNvPr>
          <p:cNvSpPr/>
          <p:nvPr/>
        </p:nvSpPr>
        <p:spPr>
          <a:xfrm>
            <a:off x="5846648" y="2179496"/>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C4E13AF9-3997-235F-C9C7-430F7B916BA3}"/>
              </a:ext>
            </a:extLst>
          </p:cNvPr>
          <p:cNvSpPr/>
          <p:nvPr/>
        </p:nvSpPr>
        <p:spPr>
          <a:xfrm>
            <a:off x="3446348" y="4349534"/>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117678B4-02AE-11F9-3548-CE09906D552F}"/>
              </a:ext>
            </a:extLst>
          </p:cNvPr>
          <p:cNvSpPr/>
          <p:nvPr/>
        </p:nvSpPr>
        <p:spPr>
          <a:xfrm>
            <a:off x="1465148" y="5419347"/>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D49E8F4D-B1F1-335B-ABA1-64A8E79E1865}"/>
              </a:ext>
            </a:extLst>
          </p:cNvPr>
          <p:cNvSpPr/>
          <p:nvPr/>
        </p:nvSpPr>
        <p:spPr>
          <a:xfrm>
            <a:off x="1949878" y="5419346"/>
            <a:ext cx="173831" cy="13751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DF0A4111-3A95-87F7-8750-4B495A556895}"/>
              </a:ext>
            </a:extLst>
          </p:cNvPr>
          <p:cNvSpPr/>
          <p:nvPr/>
        </p:nvSpPr>
        <p:spPr>
          <a:xfrm>
            <a:off x="2571721" y="5419346"/>
            <a:ext cx="173831" cy="17792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1155E89F-B98D-E2F0-586E-6A86ADF831AA}"/>
              </a:ext>
            </a:extLst>
          </p:cNvPr>
          <p:cNvSpPr/>
          <p:nvPr/>
        </p:nvSpPr>
        <p:spPr>
          <a:xfrm>
            <a:off x="3182781" y="5419347"/>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3BE7664E-2C28-9F5F-AC36-5C25D74793ED}"/>
              </a:ext>
            </a:extLst>
          </p:cNvPr>
          <p:cNvSpPr/>
          <p:nvPr/>
        </p:nvSpPr>
        <p:spPr>
          <a:xfrm>
            <a:off x="4601072" y="5314583"/>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1D8B3285-095C-4E1D-99D2-0A89BA13D26F}"/>
              </a:ext>
            </a:extLst>
          </p:cNvPr>
          <p:cNvSpPr/>
          <p:nvPr/>
        </p:nvSpPr>
        <p:spPr>
          <a:xfrm>
            <a:off x="5317273" y="5314583"/>
            <a:ext cx="173831" cy="24227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0AC285FF-A81B-1457-34EC-47887A3F3863}"/>
              </a:ext>
            </a:extLst>
          </p:cNvPr>
          <p:cNvSpPr/>
          <p:nvPr/>
        </p:nvSpPr>
        <p:spPr>
          <a:xfrm>
            <a:off x="6141481" y="5325927"/>
            <a:ext cx="173831" cy="28627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8495A3BA-F948-2A24-E6E6-39C89AF5414C}"/>
              </a:ext>
            </a:extLst>
          </p:cNvPr>
          <p:cNvSpPr/>
          <p:nvPr/>
        </p:nvSpPr>
        <p:spPr>
          <a:xfrm>
            <a:off x="6253330" y="5362727"/>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3F966DFE-ADE8-7FC8-4307-3366C7D77F6A}"/>
              </a:ext>
            </a:extLst>
          </p:cNvPr>
          <p:cNvSpPr/>
          <p:nvPr/>
        </p:nvSpPr>
        <p:spPr>
          <a:xfrm>
            <a:off x="6370025" y="5433946"/>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03C07FFD-7688-B27E-D808-2EA3CB8AB121}"/>
              </a:ext>
            </a:extLst>
          </p:cNvPr>
          <p:cNvSpPr/>
          <p:nvPr/>
        </p:nvSpPr>
        <p:spPr>
          <a:xfrm>
            <a:off x="6484297" y="5325927"/>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F95BCEDF-A412-B4F6-421C-AFF69096AD6C}"/>
              </a:ext>
            </a:extLst>
          </p:cNvPr>
          <p:cNvSpPr/>
          <p:nvPr/>
        </p:nvSpPr>
        <p:spPr>
          <a:xfrm>
            <a:off x="5793073" y="6494887"/>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E0F41F62-6268-35AC-FC66-AF131C53C724}"/>
              </a:ext>
            </a:extLst>
          </p:cNvPr>
          <p:cNvSpPr/>
          <p:nvPr/>
        </p:nvSpPr>
        <p:spPr>
          <a:xfrm>
            <a:off x="5656504" y="6401091"/>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B461A3D0-6D79-EB3F-9EA0-10B976B95FBA}"/>
              </a:ext>
            </a:extLst>
          </p:cNvPr>
          <p:cNvSpPr/>
          <p:nvPr/>
        </p:nvSpPr>
        <p:spPr>
          <a:xfrm>
            <a:off x="4716909" y="6491882"/>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B87B23C-17FA-2423-CF33-60CD1FA0B3A9}"/>
              </a:ext>
            </a:extLst>
          </p:cNvPr>
          <p:cNvSpPr/>
          <p:nvPr/>
        </p:nvSpPr>
        <p:spPr>
          <a:xfrm>
            <a:off x="3069342" y="6401090"/>
            <a:ext cx="173831" cy="27617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8B236570-17AA-2B97-2D15-B172D7DA8606}"/>
              </a:ext>
            </a:extLst>
          </p:cNvPr>
          <p:cNvSpPr/>
          <p:nvPr/>
        </p:nvSpPr>
        <p:spPr>
          <a:xfrm>
            <a:off x="2571721" y="5014059"/>
            <a:ext cx="173831" cy="17792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6A165078-CB58-07A8-FCF1-A34E38A584F8}"/>
              </a:ext>
            </a:extLst>
          </p:cNvPr>
          <p:cNvSpPr/>
          <p:nvPr/>
        </p:nvSpPr>
        <p:spPr>
          <a:xfrm>
            <a:off x="6647382" y="896747"/>
            <a:ext cx="173831" cy="16733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Rectangle 53">
            <a:extLst>
              <a:ext uri="{FF2B5EF4-FFF2-40B4-BE49-F238E27FC236}">
                <a16:creationId xmlns:a16="http://schemas.microsoft.com/office/drawing/2014/main" id="{CD0627E0-830C-E55E-901B-638E1CE371DF}"/>
              </a:ext>
            </a:extLst>
          </p:cNvPr>
          <p:cNvSpPr/>
          <p:nvPr/>
        </p:nvSpPr>
        <p:spPr>
          <a:xfrm>
            <a:off x="6842791" y="3255820"/>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A8BE0BDE-D342-4AC8-C055-02206576A046}"/>
              </a:ext>
            </a:extLst>
          </p:cNvPr>
          <p:cNvSpPr/>
          <p:nvPr/>
        </p:nvSpPr>
        <p:spPr>
          <a:xfrm>
            <a:off x="4252798" y="4336613"/>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Rectangle 58">
            <a:extLst>
              <a:ext uri="{FF2B5EF4-FFF2-40B4-BE49-F238E27FC236}">
                <a16:creationId xmlns:a16="http://schemas.microsoft.com/office/drawing/2014/main" id="{3202523E-523D-1474-A4E3-D73A47C00886}"/>
              </a:ext>
            </a:extLst>
          </p:cNvPr>
          <p:cNvSpPr/>
          <p:nvPr/>
        </p:nvSpPr>
        <p:spPr>
          <a:xfrm>
            <a:off x="588419" y="1006935"/>
            <a:ext cx="173831" cy="17691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D97173BB-2BC0-90EF-B1F8-961FC4348CA3}"/>
              </a:ext>
            </a:extLst>
          </p:cNvPr>
          <p:cNvSpPr/>
          <p:nvPr/>
        </p:nvSpPr>
        <p:spPr>
          <a:xfrm>
            <a:off x="5552594" y="5421120"/>
            <a:ext cx="173831" cy="1779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0941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7" grpId="0" animBg="1"/>
      <p:bldP spid="38" grpId="0" animBg="1"/>
      <p:bldP spid="39" grpId="0" animBg="1"/>
      <p:bldP spid="40" grpId="0" animBg="1"/>
      <p:bldP spid="36" grpId="0" animBg="1"/>
      <p:bldP spid="53" grpId="0" animBg="1"/>
      <p:bldP spid="54" grpId="0" animBg="1"/>
      <p:bldP spid="55" grpId="0" animBg="1"/>
      <p:bldP spid="59" grpId="0" animBg="1"/>
      <p:bldP spid="5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C8AE9464-2FB3-270E-8B05-C584699E462D}"/>
              </a:ext>
            </a:extLst>
          </p:cNvPr>
          <p:cNvSpPr txBox="1">
            <a:spLocks/>
          </p:cNvSpPr>
          <p:nvPr/>
        </p:nvSpPr>
        <p:spPr>
          <a:xfrm>
            <a:off x="838200" y="365125"/>
            <a:ext cx="5668617"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14000"/>
              </a:lnSpc>
              <a:spcBef>
                <a:spcPct val="0"/>
              </a:spcBef>
              <a:spcAft>
                <a:spcPts val="0"/>
              </a:spcAft>
              <a:buClrTx/>
              <a:buSzTx/>
              <a:buFontTx/>
              <a:buNone/>
              <a:tabLst/>
              <a:defRPr/>
            </a:pPr>
            <a:r>
              <a:rPr kumimoji="0" lang="en-GB" sz="2800" b="1" i="0" u="none" strike="noStrike" kern="1200" cap="none" spc="0" normalizeH="0" baseline="0" noProof="0">
                <a:ln>
                  <a:noFill/>
                </a:ln>
                <a:solidFill>
                  <a:srgbClr val="4472C4">
                    <a:lumMod val="75000"/>
                  </a:srgbClr>
                </a:solidFill>
                <a:effectLst/>
                <a:uLnTx/>
                <a:uFillTx/>
                <a:latin typeface="Arial"/>
                <a:ea typeface="+mj-ea"/>
                <a:cs typeface="Arial"/>
              </a:rPr>
              <a:t>Factors affecting what time NORS will arrive within PAW</a:t>
            </a:r>
            <a:endParaRPr kumimoji="0" lang="en-GB" sz="2800" b="1" i="0" u="none" strike="noStrike" kern="1200" cap="none" spc="0" normalizeH="0" baseline="0" noProof="0">
              <a:ln>
                <a:noFill/>
              </a:ln>
              <a:solidFill>
                <a:srgbClr val="4472C4">
                  <a:lumMod val="75000"/>
                </a:srgbClr>
              </a:solidFill>
              <a:effectLst/>
              <a:uLnTx/>
              <a:uFillTx/>
              <a:latin typeface="Arial" panose="020B0604020202020204" pitchFamily="34" charset="0"/>
              <a:ea typeface="+mj-ea"/>
              <a:cs typeface="Arial" panose="020B0604020202020204" pitchFamily="34" charset="0"/>
            </a:endParaRPr>
          </a:p>
        </p:txBody>
      </p:sp>
      <p:graphicFrame>
        <p:nvGraphicFramePr>
          <p:cNvPr id="11" name="Diagram 10">
            <a:extLst>
              <a:ext uri="{FF2B5EF4-FFF2-40B4-BE49-F238E27FC236}">
                <a16:creationId xmlns:a16="http://schemas.microsoft.com/office/drawing/2014/main" id="{A814D957-F75E-EE30-5DCC-5250DDACB693}"/>
              </a:ext>
            </a:extLst>
          </p:cNvPr>
          <p:cNvGraphicFramePr/>
          <p:nvPr/>
        </p:nvGraphicFramePr>
        <p:xfrm>
          <a:off x="908444" y="1535285"/>
          <a:ext cx="10284800" cy="35370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a:extLst>
              <a:ext uri="{FF2B5EF4-FFF2-40B4-BE49-F238E27FC236}">
                <a16:creationId xmlns:a16="http://schemas.microsoft.com/office/drawing/2014/main" id="{1DA5CA15-DBED-25FA-2E50-28877F374285}"/>
              </a:ext>
            </a:extLst>
          </p:cNvPr>
          <p:cNvSpPr txBox="1"/>
          <p:nvPr/>
        </p:nvSpPr>
        <p:spPr>
          <a:xfrm>
            <a:off x="840711" y="5232403"/>
            <a:ext cx="10427305" cy="6463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4472C4">
                    <a:lumMod val="75000"/>
                  </a:srgbClr>
                </a:solidFill>
                <a:effectLst/>
                <a:uLnTx/>
                <a:uFillTx/>
                <a:latin typeface="Arial"/>
                <a:ea typeface="+mn-ea"/>
                <a:cs typeface="Arial"/>
              </a:rPr>
              <a:t>The </a:t>
            </a:r>
            <a:r>
              <a:rPr kumimoji="0" lang="en-GB" sz="1800" b="1" i="0" u="none" strike="noStrike" kern="1200" cap="none" spc="0" normalizeH="0" baseline="0" noProof="0">
                <a:ln>
                  <a:noFill/>
                </a:ln>
                <a:solidFill>
                  <a:srgbClr val="4472C4">
                    <a:lumMod val="75000"/>
                  </a:srgbClr>
                </a:solidFill>
                <a:effectLst/>
                <a:uLnTx/>
                <a:uFillTx/>
                <a:latin typeface="Arial"/>
                <a:ea typeface="+mn-ea"/>
                <a:cs typeface="Arial"/>
              </a:rPr>
              <a:t>introduction of a clinical decision maker in the hub </a:t>
            </a:r>
            <a:r>
              <a:rPr kumimoji="0" lang="en-GB" sz="1800" b="0" i="0" u="none" strike="noStrike" kern="1200" cap="none" spc="0" normalizeH="0" baseline="0" noProof="0">
                <a:ln>
                  <a:noFill/>
                </a:ln>
                <a:solidFill>
                  <a:srgbClr val="4472C4">
                    <a:lumMod val="75000"/>
                  </a:srgbClr>
                </a:solidFill>
                <a:effectLst/>
                <a:uLnTx/>
                <a:uFillTx/>
                <a:latin typeface="Arial"/>
                <a:ea typeface="+mn-ea"/>
                <a:cs typeface="Arial"/>
              </a:rPr>
              <a:t>to oversee NORS allocation and mobilisation will enable the best decisions regarding arrival times based on clinical need.</a:t>
            </a:r>
          </a:p>
        </p:txBody>
      </p:sp>
    </p:spTree>
    <p:extLst>
      <p:ext uri="{BB962C8B-B14F-4D97-AF65-F5344CB8AC3E}">
        <p14:creationId xmlns:p14="http://schemas.microsoft.com/office/powerpoint/2010/main" val="32830764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a:xfrm>
            <a:off x="0" y="-196621"/>
            <a:ext cx="8745860" cy="1325563"/>
          </a:xfrm>
        </p:spPr>
        <p:txBody>
          <a:bodyPr>
            <a:normAutofit/>
          </a:bodyPr>
          <a:lstStyle/>
          <a:p>
            <a:r>
              <a:rPr lang="en-GB" sz="3600" b="1">
                <a:latin typeface="Arial"/>
                <a:cs typeface="Arial"/>
              </a:rPr>
              <a:t>Clinical decisions in pathway </a:t>
            </a:r>
            <a:endParaRPr lang="en-GB" sz="3600" b="1">
              <a:solidFill>
                <a:srgbClr val="FF0000"/>
              </a:solidFill>
            </a:endParaRPr>
          </a:p>
        </p:txBody>
      </p:sp>
      <p:graphicFrame>
        <p:nvGraphicFramePr>
          <p:cNvPr id="4" name="Content Placeholder 3">
            <a:extLst>
              <a:ext uri="{FF2B5EF4-FFF2-40B4-BE49-F238E27FC236}">
                <a16:creationId xmlns:a16="http://schemas.microsoft.com/office/drawing/2014/main" id="{47C7E555-1290-5C13-961B-0BFC92E7610C}"/>
              </a:ext>
            </a:extLst>
          </p:cNvPr>
          <p:cNvGraphicFramePr>
            <a:graphicFrameLocks/>
          </p:cNvGraphicFramePr>
          <p:nvPr/>
        </p:nvGraphicFramePr>
        <p:xfrm>
          <a:off x="1035551" y="1100757"/>
          <a:ext cx="10120898" cy="52910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lowchart: Alternate Process 2">
            <a:extLst>
              <a:ext uri="{FF2B5EF4-FFF2-40B4-BE49-F238E27FC236}">
                <a16:creationId xmlns:a16="http://schemas.microsoft.com/office/drawing/2014/main" id="{1296EA77-3CBA-5F09-97D5-1CBE1373B352}"/>
              </a:ext>
            </a:extLst>
          </p:cNvPr>
          <p:cNvSpPr/>
          <p:nvPr/>
        </p:nvSpPr>
        <p:spPr>
          <a:xfrm>
            <a:off x="9963151" y="1295400"/>
            <a:ext cx="2152650" cy="1628775"/>
          </a:xfrm>
          <a:prstGeom prst="flowChartAlternateProcess">
            <a:avLst/>
          </a:prstGeom>
          <a:solidFill>
            <a:srgbClr val="0E192C"/>
          </a:solidFill>
          <a:effectLst>
            <a:outerShdw blurRad="76200" dir="18900000" sy="23000" kx="-1200000" algn="bl" rotWithShape="0">
              <a:prstClr val="black">
                <a:alpha val="20000"/>
              </a:prstClr>
            </a:outerShdw>
          </a:effectLst>
          <a:scene3d>
            <a:camera prst="perspectiveHeroicExtremeLef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What other benefits do you see to the clinical decision maker?</a:t>
            </a:r>
          </a:p>
        </p:txBody>
      </p:sp>
    </p:spTree>
    <p:extLst>
      <p:ext uri="{BB962C8B-B14F-4D97-AF65-F5344CB8AC3E}">
        <p14:creationId xmlns:p14="http://schemas.microsoft.com/office/powerpoint/2010/main" val="27069809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68;p39">
            <a:extLst>
              <a:ext uri="{FF2B5EF4-FFF2-40B4-BE49-F238E27FC236}">
                <a16:creationId xmlns:a16="http://schemas.microsoft.com/office/drawing/2014/main" id="{7C8C0F4B-2709-4AF5-A310-5B708B7D877B}"/>
              </a:ext>
            </a:extLst>
          </p:cNvPr>
          <p:cNvSpPr/>
          <p:nvPr/>
        </p:nvSpPr>
        <p:spPr>
          <a:xfrm>
            <a:off x="100" y="-67"/>
            <a:ext cx="12192000" cy="6858000"/>
          </a:xfrm>
          <a:prstGeom prst="rect">
            <a:avLst/>
          </a:prstGeom>
          <a:solidFill>
            <a:srgbClr val="0062AC"/>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Google Shape;169;p39">
            <a:extLst>
              <a:ext uri="{FF2B5EF4-FFF2-40B4-BE49-F238E27FC236}">
                <a16:creationId xmlns:a16="http://schemas.microsoft.com/office/drawing/2014/main" id="{32CA5188-2C21-4DC8-A9C3-B2AD4C9B10D4}"/>
              </a:ext>
            </a:extLst>
          </p:cNvPr>
          <p:cNvSpPr txBox="1"/>
          <p:nvPr/>
        </p:nvSpPr>
        <p:spPr>
          <a:xfrm>
            <a:off x="388460" y="595021"/>
            <a:ext cx="10850649" cy="5400163"/>
          </a:xfrm>
          <a:prstGeom prst="rect">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1333"/>
              </a:spcAft>
              <a:buClr>
                <a:prstClr val="black"/>
              </a:buClr>
              <a:buSzPts val="1100"/>
              <a:buFontTx/>
              <a:buNone/>
              <a:tabLst/>
              <a:defRPr/>
            </a:pPr>
            <a:r>
              <a:rPr kumimoji="0" lang="en" sz="4800" b="1" i="0" u="none" strike="noStrike" kern="1200" cap="none" spc="0" normalizeH="0" baseline="0" noProof="0">
                <a:ln>
                  <a:noFill/>
                </a:ln>
                <a:solidFill>
                  <a:prstClr val="white"/>
                </a:solidFill>
                <a:effectLst/>
                <a:uLnTx/>
                <a:uFillTx/>
                <a:latin typeface="Calibri" panose="020F0502020204030204"/>
                <a:ea typeface="+mn-ea"/>
                <a:cs typeface="+mn-cs"/>
              </a:rPr>
              <a:t>Offering</a:t>
            </a:r>
            <a:endParaRPr kumimoji="0" sz="4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24891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7B6B8A69-4DC4-FA2E-F0D9-997DDDC55C21}"/>
              </a:ext>
            </a:extLst>
          </p:cNvPr>
          <p:cNvGraphicFramePr>
            <a:graphicFrameLocks noGrp="1"/>
          </p:cNvGraphicFramePr>
          <p:nvPr>
            <p:ph sz="half" idx="4294967295"/>
          </p:nvPr>
        </p:nvGraphicFramePr>
        <p:xfrm>
          <a:off x="637053" y="1382751"/>
          <a:ext cx="11231562" cy="4917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4">
            <a:extLst>
              <a:ext uri="{FF2B5EF4-FFF2-40B4-BE49-F238E27FC236}">
                <a16:creationId xmlns:a16="http://schemas.microsoft.com/office/drawing/2014/main" id="{FC968396-114D-7CC5-AFFF-3B18312BE127}"/>
              </a:ext>
            </a:extLst>
          </p:cNvPr>
          <p:cNvSpPr txBox="1">
            <a:spLocks/>
          </p:cNvSpPr>
          <p:nvPr/>
        </p:nvSpPr>
        <p:spPr>
          <a:xfrm>
            <a:off x="838201" y="365127"/>
            <a:ext cx="8745860"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srgbClr val="4472C4">
                    <a:lumMod val="75000"/>
                  </a:srgbClr>
                </a:solidFill>
                <a:effectLst/>
                <a:uLnTx/>
                <a:uFillTx/>
                <a:latin typeface="Arial" panose="020B0604020202020204" pitchFamily="34" charset="0"/>
                <a:ea typeface="+mj-ea"/>
                <a:cs typeface="Arial" panose="020B0604020202020204" pitchFamily="34" charset="0"/>
              </a:rPr>
              <a:t>Offering proposals – Options considered </a:t>
            </a:r>
          </a:p>
        </p:txBody>
      </p:sp>
    </p:spTree>
    <p:extLst>
      <p:ext uri="{BB962C8B-B14F-4D97-AF65-F5344CB8AC3E}">
        <p14:creationId xmlns:p14="http://schemas.microsoft.com/office/powerpoint/2010/main" val="28805925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786C9-F269-6D19-34F2-DFD026FF5FAA}"/>
              </a:ext>
            </a:extLst>
          </p:cNvPr>
          <p:cNvSpPr>
            <a:spLocks noGrp="1"/>
          </p:cNvSpPr>
          <p:nvPr>
            <p:ph type="title"/>
          </p:nvPr>
        </p:nvSpPr>
        <p:spPr>
          <a:xfrm>
            <a:off x="482601" y="4818"/>
            <a:ext cx="8745860" cy="1325563"/>
          </a:xfrm>
        </p:spPr>
        <p:txBody>
          <a:bodyPr>
            <a:normAutofit/>
          </a:bodyPr>
          <a:lstStyle/>
          <a:p>
            <a:r>
              <a:rPr lang="en-GB" sz="3200" b="1"/>
              <a:t>As is activity</a:t>
            </a:r>
          </a:p>
        </p:txBody>
      </p:sp>
      <p:sp>
        <p:nvSpPr>
          <p:cNvPr id="6" name="TextBox 5">
            <a:extLst>
              <a:ext uri="{FF2B5EF4-FFF2-40B4-BE49-F238E27FC236}">
                <a16:creationId xmlns:a16="http://schemas.microsoft.com/office/drawing/2014/main" id="{AC992BB6-DC32-C20B-F53A-F1C8A528B05F}"/>
              </a:ext>
            </a:extLst>
          </p:cNvPr>
          <p:cNvSpPr txBox="1"/>
          <p:nvPr/>
        </p:nvSpPr>
        <p:spPr>
          <a:xfrm>
            <a:off x="482601" y="1202424"/>
            <a:ext cx="9224962"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The image below gives the view of the offering and retrieval activity for a 48hr period from 15:00 on 28</a:t>
            </a:r>
            <a:r>
              <a:rPr kumimoji="0" lang="en-GB" sz="1800" b="0" i="0" u="none" strike="noStrike" kern="1200" cap="none" spc="0" normalizeH="0" baseline="30000" noProof="0">
                <a:ln>
                  <a:noFill/>
                </a:ln>
                <a:solidFill>
                  <a:prstClr val="black"/>
                </a:solidFill>
                <a:effectLst/>
                <a:uLnTx/>
                <a:uFillTx/>
                <a:latin typeface="Calibri" panose="020F0502020204030204"/>
                <a:ea typeface="+mn-ea"/>
                <a:cs typeface="+mn-cs"/>
              </a:rPr>
              <a:t>th</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July 2023.</a:t>
            </a:r>
          </a:p>
        </p:txBody>
      </p:sp>
      <p:grpSp>
        <p:nvGrpSpPr>
          <p:cNvPr id="9" name="Group 8">
            <a:extLst>
              <a:ext uri="{FF2B5EF4-FFF2-40B4-BE49-F238E27FC236}">
                <a16:creationId xmlns:a16="http://schemas.microsoft.com/office/drawing/2014/main" id="{4800FE14-CBC4-9495-486C-B73F31201266}"/>
              </a:ext>
            </a:extLst>
          </p:cNvPr>
          <p:cNvGrpSpPr/>
          <p:nvPr/>
        </p:nvGrpSpPr>
        <p:grpSpPr>
          <a:xfrm>
            <a:off x="0" y="2016349"/>
            <a:ext cx="12192000" cy="4641624"/>
            <a:chOff x="0" y="2016349"/>
            <a:chExt cx="12192000" cy="4641624"/>
          </a:xfrm>
        </p:grpSpPr>
        <p:pic>
          <p:nvPicPr>
            <p:cNvPr id="7" name="Picture 6">
              <a:extLst>
                <a:ext uri="{FF2B5EF4-FFF2-40B4-BE49-F238E27FC236}">
                  <a16:creationId xmlns:a16="http://schemas.microsoft.com/office/drawing/2014/main" id="{6C5F7F36-BCDE-8D50-216C-0AF9F3B27AA9}"/>
                </a:ext>
              </a:extLst>
            </p:cNvPr>
            <p:cNvPicPr>
              <a:picLocks noChangeAspect="1"/>
            </p:cNvPicPr>
            <p:nvPr/>
          </p:nvPicPr>
          <p:blipFill>
            <a:blip r:embed="rId3"/>
            <a:stretch>
              <a:fillRect/>
            </a:stretch>
          </p:blipFill>
          <p:spPr>
            <a:xfrm>
              <a:off x="0" y="2016349"/>
              <a:ext cx="12192000" cy="4641624"/>
            </a:xfrm>
            <a:prstGeom prst="rect">
              <a:avLst/>
            </a:prstGeom>
          </p:spPr>
        </p:pic>
        <p:pic>
          <p:nvPicPr>
            <p:cNvPr id="4" name="Picture 3">
              <a:extLst>
                <a:ext uri="{FF2B5EF4-FFF2-40B4-BE49-F238E27FC236}">
                  <a16:creationId xmlns:a16="http://schemas.microsoft.com/office/drawing/2014/main" id="{562D837F-C357-B2DC-3BEB-5A1AF2210C66}"/>
                </a:ext>
              </a:extLst>
            </p:cNvPr>
            <p:cNvPicPr>
              <a:picLocks noChangeAspect="1"/>
            </p:cNvPicPr>
            <p:nvPr/>
          </p:nvPicPr>
          <p:blipFill>
            <a:blip r:embed="rId4"/>
            <a:stretch>
              <a:fillRect/>
            </a:stretch>
          </p:blipFill>
          <p:spPr>
            <a:xfrm>
              <a:off x="10664681" y="2466487"/>
              <a:ext cx="1423409" cy="528917"/>
            </a:xfrm>
            <a:prstGeom prst="rect">
              <a:avLst/>
            </a:prstGeom>
          </p:spPr>
        </p:pic>
      </p:grpSp>
    </p:spTree>
    <p:extLst>
      <p:ext uri="{BB962C8B-B14F-4D97-AF65-F5344CB8AC3E}">
        <p14:creationId xmlns:p14="http://schemas.microsoft.com/office/powerpoint/2010/main" val="21263257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786C9-F269-6D19-34F2-DFD026FF5FAA}"/>
              </a:ext>
            </a:extLst>
          </p:cNvPr>
          <p:cNvSpPr>
            <a:spLocks noGrp="1"/>
          </p:cNvSpPr>
          <p:nvPr>
            <p:ph type="title"/>
          </p:nvPr>
        </p:nvSpPr>
        <p:spPr>
          <a:xfrm>
            <a:off x="241329" y="48704"/>
            <a:ext cx="9868442" cy="998528"/>
          </a:xfrm>
        </p:spPr>
        <p:txBody>
          <a:bodyPr>
            <a:normAutofit/>
          </a:bodyPr>
          <a:lstStyle/>
          <a:p>
            <a:r>
              <a:rPr lang="en-GB" sz="3200" b="1"/>
              <a:t>Impact of PAW on the Hub and Recipient Centres</a:t>
            </a:r>
          </a:p>
        </p:txBody>
      </p:sp>
      <p:sp>
        <p:nvSpPr>
          <p:cNvPr id="6" name="TextBox 5">
            <a:extLst>
              <a:ext uri="{FF2B5EF4-FFF2-40B4-BE49-F238E27FC236}">
                <a16:creationId xmlns:a16="http://schemas.microsoft.com/office/drawing/2014/main" id="{45A280E9-8EB4-A47A-8238-6F489335E119}"/>
              </a:ext>
            </a:extLst>
          </p:cNvPr>
          <p:cNvSpPr txBox="1"/>
          <p:nvPr/>
        </p:nvSpPr>
        <p:spPr>
          <a:xfrm>
            <a:off x="838201" y="998528"/>
            <a:ext cx="10515598"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Below is the same 48hr period with the PAW and no changes to the offering progress.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This shift shows an unsustainable peak of activity for Hub Operations overnight and in the morning, with a less busy period during the afternoon.</a:t>
            </a:r>
          </a:p>
        </p:txBody>
      </p:sp>
      <p:grpSp>
        <p:nvGrpSpPr>
          <p:cNvPr id="13" name="Group 12">
            <a:extLst>
              <a:ext uri="{FF2B5EF4-FFF2-40B4-BE49-F238E27FC236}">
                <a16:creationId xmlns:a16="http://schemas.microsoft.com/office/drawing/2014/main" id="{F98758C0-BCBF-230A-CF2C-BDBF0CFEAC2C}"/>
              </a:ext>
            </a:extLst>
          </p:cNvPr>
          <p:cNvGrpSpPr/>
          <p:nvPr/>
        </p:nvGrpSpPr>
        <p:grpSpPr>
          <a:xfrm>
            <a:off x="0" y="1916511"/>
            <a:ext cx="12192000" cy="4941489"/>
            <a:chOff x="0" y="1916511"/>
            <a:chExt cx="12192000" cy="4941489"/>
          </a:xfrm>
        </p:grpSpPr>
        <p:grpSp>
          <p:nvGrpSpPr>
            <p:cNvPr id="11" name="Group 10">
              <a:extLst>
                <a:ext uri="{FF2B5EF4-FFF2-40B4-BE49-F238E27FC236}">
                  <a16:creationId xmlns:a16="http://schemas.microsoft.com/office/drawing/2014/main" id="{97322E04-4AE6-9426-A13E-9744001594A1}"/>
                </a:ext>
              </a:extLst>
            </p:cNvPr>
            <p:cNvGrpSpPr/>
            <p:nvPr/>
          </p:nvGrpSpPr>
          <p:grpSpPr>
            <a:xfrm>
              <a:off x="0" y="1916511"/>
              <a:ext cx="12192000" cy="4941489"/>
              <a:chOff x="0" y="1916511"/>
              <a:chExt cx="12192000" cy="4941489"/>
            </a:xfrm>
          </p:grpSpPr>
          <p:pic>
            <p:nvPicPr>
              <p:cNvPr id="5" name="Picture 4">
                <a:extLst>
                  <a:ext uri="{FF2B5EF4-FFF2-40B4-BE49-F238E27FC236}">
                    <a16:creationId xmlns:a16="http://schemas.microsoft.com/office/drawing/2014/main" id="{F66C712C-A3CD-74A9-C88F-2014275BBC37}"/>
                  </a:ext>
                </a:extLst>
              </p:cNvPr>
              <p:cNvPicPr>
                <a:picLocks noChangeAspect="1"/>
              </p:cNvPicPr>
              <p:nvPr/>
            </p:nvPicPr>
            <p:blipFill>
              <a:blip r:embed="rId3"/>
              <a:stretch>
                <a:fillRect/>
              </a:stretch>
            </p:blipFill>
            <p:spPr>
              <a:xfrm>
                <a:off x="0" y="1916511"/>
                <a:ext cx="12192000" cy="4941489"/>
              </a:xfrm>
              <a:prstGeom prst="rect">
                <a:avLst/>
              </a:prstGeom>
            </p:spPr>
          </p:pic>
          <p:sp>
            <p:nvSpPr>
              <p:cNvPr id="7" name="Rectangle 6">
                <a:extLst>
                  <a:ext uri="{FF2B5EF4-FFF2-40B4-BE49-F238E27FC236}">
                    <a16:creationId xmlns:a16="http://schemas.microsoft.com/office/drawing/2014/main" id="{8C9AA8E3-BDCC-B8BC-8098-E1ABE0593751}"/>
                  </a:ext>
                </a:extLst>
              </p:cNvPr>
              <p:cNvSpPr/>
              <p:nvPr/>
            </p:nvSpPr>
            <p:spPr>
              <a:xfrm>
                <a:off x="2368502" y="2051059"/>
                <a:ext cx="2546389" cy="4677741"/>
              </a:xfrm>
              <a:prstGeom prst="rect">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1A3327B5-61B3-7B7C-1E11-3FD33413794B}"/>
                  </a:ext>
                </a:extLst>
              </p:cNvPr>
              <p:cNvSpPr/>
              <p:nvPr/>
            </p:nvSpPr>
            <p:spPr>
              <a:xfrm>
                <a:off x="7960574" y="2051057"/>
                <a:ext cx="2546389" cy="4677743"/>
              </a:xfrm>
              <a:prstGeom prst="rect">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grpSp>
        <p:pic>
          <p:nvPicPr>
            <p:cNvPr id="12" name="Picture 11">
              <a:extLst>
                <a:ext uri="{FF2B5EF4-FFF2-40B4-BE49-F238E27FC236}">
                  <a16:creationId xmlns:a16="http://schemas.microsoft.com/office/drawing/2014/main" id="{BB23D978-CF69-EE03-9A02-1AB6ABAAC543}"/>
                </a:ext>
              </a:extLst>
            </p:cNvPr>
            <p:cNvPicPr>
              <a:picLocks noChangeAspect="1"/>
            </p:cNvPicPr>
            <p:nvPr/>
          </p:nvPicPr>
          <p:blipFill>
            <a:blip r:embed="rId4"/>
            <a:stretch>
              <a:fillRect/>
            </a:stretch>
          </p:blipFill>
          <p:spPr>
            <a:xfrm>
              <a:off x="10599375" y="2372418"/>
              <a:ext cx="1508847" cy="560664"/>
            </a:xfrm>
            <a:prstGeom prst="rect">
              <a:avLst/>
            </a:prstGeom>
          </p:spPr>
        </p:pic>
      </p:grpSp>
    </p:spTree>
    <p:extLst>
      <p:ext uri="{BB962C8B-B14F-4D97-AF65-F5344CB8AC3E}">
        <p14:creationId xmlns:p14="http://schemas.microsoft.com/office/powerpoint/2010/main" val="28767065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descr="TEXT BOX">
            <a:extLst>
              <a:ext uri="{FF2B5EF4-FFF2-40B4-BE49-F238E27FC236}">
                <a16:creationId xmlns:a16="http://schemas.microsoft.com/office/drawing/2014/main" id="{86E2DD35-C311-4B6B-449D-4B6D53C3CF8D}"/>
              </a:ext>
            </a:extLst>
          </p:cNvPr>
          <p:cNvSpPr txBox="1">
            <a:spLocks/>
          </p:cNvSpPr>
          <p:nvPr/>
        </p:nvSpPr>
        <p:spPr>
          <a:xfrm>
            <a:off x="838200" y="164332"/>
            <a:ext cx="874586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3200" b="0" i="0" u="none" strike="noStrike" kern="1200" cap="none" spc="0" normalizeH="0" baseline="0" noProof="0">
              <a:ln>
                <a:noFill/>
              </a:ln>
              <a:solidFill>
                <a:srgbClr val="4472C4">
                  <a:lumMod val="75000"/>
                </a:srgbClr>
              </a:solidFill>
              <a:effectLst/>
              <a:uLnTx/>
              <a:uFillTx/>
              <a:latin typeface="Arial" panose="020B0604020202020204" pitchFamily="34" charset="0"/>
              <a:ea typeface="+mj-ea"/>
              <a:cs typeface="Arial" panose="020B0604020202020204" pitchFamily="34" charset="0"/>
            </a:endParaRPr>
          </a:p>
        </p:txBody>
      </p:sp>
      <p:sp>
        <p:nvSpPr>
          <p:cNvPr id="23" name="TextBox 22">
            <a:extLst>
              <a:ext uri="{FF2B5EF4-FFF2-40B4-BE49-F238E27FC236}">
                <a16:creationId xmlns:a16="http://schemas.microsoft.com/office/drawing/2014/main" id="{33193DE7-AE79-D725-16DB-2C1D716AC6FC}"/>
              </a:ext>
            </a:extLst>
          </p:cNvPr>
          <p:cNvSpPr txBox="1"/>
          <p:nvPr/>
        </p:nvSpPr>
        <p:spPr>
          <a:xfrm>
            <a:off x="2401481" y="6456695"/>
            <a:ext cx="301506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29</a:t>
            </a:r>
            <a:r>
              <a:rPr kumimoji="0" lang="en-GB" sz="1800" b="0" i="0" u="none" strike="noStrike" kern="1200" cap="none" spc="0" normalizeH="0" baseline="30000" noProof="0">
                <a:ln>
                  <a:noFill/>
                </a:ln>
                <a:solidFill>
                  <a:prstClr val="black"/>
                </a:solidFill>
                <a:effectLst/>
                <a:uLnTx/>
                <a:uFillTx/>
                <a:latin typeface="Calibri" panose="020F0502020204030204"/>
                <a:ea typeface="+mn-ea"/>
                <a:cs typeface="+mn-cs"/>
              </a:rPr>
              <a:t>th</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July </a:t>
            </a:r>
          </a:p>
        </p:txBody>
      </p:sp>
      <p:sp>
        <p:nvSpPr>
          <p:cNvPr id="2" name="Speech Bubble: Rectangle with Corners Rounded 1">
            <a:extLst>
              <a:ext uri="{FF2B5EF4-FFF2-40B4-BE49-F238E27FC236}">
                <a16:creationId xmlns:a16="http://schemas.microsoft.com/office/drawing/2014/main" id="{F6E758BE-5DF5-B85B-37CC-7D469E3B5D36}"/>
              </a:ext>
            </a:extLst>
          </p:cNvPr>
          <p:cNvSpPr/>
          <p:nvPr/>
        </p:nvSpPr>
        <p:spPr>
          <a:xfrm>
            <a:off x="3183257" y="923544"/>
            <a:ext cx="1279015" cy="562998"/>
          </a:xfrm>
          <a:prstGeom prst="wedgeRoundRectCallou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AC6E40A0-252A-BEBD-E408-BA357BCC63E5}"/>
              </a:ext>
            </a:extLst>
          </p:cNvPr>
          <p:cNvSpPr/>
          <p:nvPr/>
        </p:nvSpPr>
        <p:spPr>
          <a:xfrm>
            <a:off x="8788186" y="6212190"/>
            <a:ext cx="3015069" cy="490728"/>
          </a:xfrm>
          <a:prstGeom prst="rect">
            <a:avLst/>
          </a:prstGeom>
          <a:solidFill>
            <a:srgbClr val="F3F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7" name="Straight Arrow Connector 46">
            <a:extLst>
              <a:ext uri="{FF2B5EF4-FFF2-40B4-BE49-F238E27FC236}">
                <a16:creationId xmlns:a16="http://schemas.microsoft.com/office/drawing/2014/main" id="{ABCE4413-A8A7-DEF2-A96E-C1507A3D4306}"/>
              </a:ext>
            </a:extLst>
          </p:cNvPr>
          <p:cNvCxnSpPr>
            <a:cxnSpLocks/>
          </p:cNvCxnSpPr>
          <p:nvPr/>
        </p:nvCxnSpPr>
        <p:spPr>
          <a:xfrm flipV="1">
            <a:off x="512064" y="6420081"/>
            <a:ext cx="7013448" cy="30480"/>
          </a:xfrm>
          <a:prstGeom prst="straightConnector1">
            <a:avLst/>
          </a:prstGeom>
          <a:ln w="222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78C8EDDF-FE53-E5E8-8B8E-DE9C6589BCB6}"/>
              </a:ext>
            </a:extLst>
          </p:cNvPr>
          <p:cNvCxnSpPr>
            <a:cxnSpLocks/>
          </p:cNvCxnSpPr>
          <p:nvPr/>
        </p:nvCxnSpPr>
        <p:spPr>
          <a:xfrm flipV="1">
            <a:off x="7525512" y="6380049"/>
            <a:ext cx="4055424" cy="39641"/>
          </a:xfrm>
          <a:prstGeom prst="straightConnector1">
            <a:avLst/>
          </a:prstGeom>
          <a:ln w="222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F8035258-E927-0C5F-434D-51B36A26728E}"/>
              </a:ext>
            </a:extLst>
          </p:cNvPr>
          <p:cNvSpPr txBox="1"/>
          <p:nvPr/>
        </p:nvSpPr>
        <p:spPr>
          <a:xfrm>
            <a:off x="8070676" y="6456695"/>
            <a:ext cx="301506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30</a:t>
            </a:r>
            <a:r>
              <a:rPr kumimoji="0" lang="en-GB" sz="1800" b="0" i="0" u="none" strike="noStrike" kern="1200" cap="none" spc="0" normalizeH="0" baseline="30000" noProof="0">
                <a:ln>
                  <a:noFill/>
                </a:ln>
                <a:solidFill>
                  <a:prstClr val="black"/>
                </a:solidFill>
                <a:effectLst/>
                <a:uLnTx/>
                <a:uFillTx/>
                <a:latin typeface="Calibri" panose="020F0502020204030204"/>
                <a:ea typeface="+mn-ea"/>
                <a:cs typeface="+mn-cs"/>
              </a:rPr>
              <a:t>th</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July</a:t>
            </a:r>
          </a:p>
        </p:txBody>
      </p:sp>
      <p:sp>
        <p:nvSpPr>
          <p:cNvPr id="92" name="Rectangle 91">
            <a:extLst>
              <a:ext uri="{FF2B5EF4-FFF2-40B4-BE49-F238E27FC236}">
                <a16:creationId xmlns:a16="http://schemas.microsoft.com/office/drawing/2014/main" id="{1F444C99-3332-EABB-E0EF-AE345EF293C4}"/>
              </a:ext>
            </a:extLst>
          </p:cNvPr>
          <p:cNvSpPr/>
          <p:nvPr/>
        </p:nvSpPr>
        <p:spPr>
          <a:xfrm>
            <a:off x="8954426" y="153901"/>
            <a:ext cx="3015069" cy="1026934"/>
          </a:xfrm>
          <a:prstGeom prst="rect">
            <a:avLst/>
          </a:prstGeom>
          <a:solidFill>
            <a:srgbClr val="F3F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1" name="Group 30">
            <a:extLst>
              <a:ext uri="{FF2B5EF4-FFF2-40B4-BE49-F238E27FC236}">
                <a16:creationId xmlns:a16="http://schemas.microsoft.com/office/drawing/2014/main" id="{CA7F0305-E263-D2B8-DA58-258CD92C7E2D}"/>
              </a:ext>
            </a:extLst>
          </p:cNvPr>
          <p:cNvGrpSpPr/>
          <p:nvPr/>
        </p:nvGrpSpPr>
        <p:grpSpPr>
          <a:xfrm>
            <a:off x="1878088" y="4323791"/>
            <a:ext cx="1414110" cy="461665"/>
            <a:chOff x="2142305" y="2311582"/>
            <a:chExt cx="1414110" cy="461665"/>
          </a:xfrm>
        </p:grpSpPr>
        <p:sp>
          <p:nvSpPr>
            <p:cNvPr id="93" name="TextBox 92">
              <a:extLst>
                <a:ext uri="{FF2B5EF4-FFF2-40B4-BE49-F238E27FC236}">
                  <a16:creationId xmlns:a16="http://schemas.microsoft.com/office/drawing/2014/main" id="{BD3F5486-71E3-513D-A4DE-6BBDCDFC812E}"/>
                </a:ext>
              </a:extLst>
            </p:cNvPr>
            <p:cNvSpPr txBox="1"/>
            <p:nvPr/>
          </p:nvSpPr>
          <p:spPr>
            <a:xfrm>
              <a:off x="2449159" y="2311582"/>
              <a:ext cx="110725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SU liver offer accepted</a:t>
              </a:r>
            </a:p>
          </p:txBody>
        </p:sp>
        <p:pic>
          <p:nvPicPr>
            <p:cNvPr id="95" name="Graphic 94" descr="Warning with solid fill">
              <a:extLst>
                <a:ext uri="{FF2B5EF4-FFF2-40B4-BE49-F238E27FC236}">
                  <a16:creationId xmlns:a16="http://schemas.microsoft.com/office/drawing/2014/main" id="{93029854-74C0-00E3-1D17-8EBF846D2CA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42305" y="2360529"/>
              <a:ext cx="392393" cy="392393"/>
            </a:xfrm>
            <a:prstGeom prst="rect">
              <a:avLst/>
            </a:prstGeom>
          </p:spPr>
        </p:pic>
      </p:grpSp>
      <p:sp>
        <p:nvSpPr>
          <p:cNvPr id="96" name="TextBox 95">
            <a:extLst>
              <a:ext uri="{FF2B5EF4-FFF2-40B4-BE49-F238E27FC236}">
                <a16:creationId xmlns:a16="http://schemas.microsoft.com/office/drawing/2014/main" id="{D44A4DD6-2731-F5E7-EA37-46008E3AC893}"/>
              </a:ext>
            </a:extLst>
          </p:cNvPr>
          <p:cNvSpPr txBox="1"/>
          <p:nvPr/>
        </p:nvSpPr>
        <p:spPr>
          <a:xfrm>
            <a:off x="7442514" y="3782216"/>
            <a:ext cx="110725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2x SU liver offers made – offers declined</a:t>
            </a:r>
          </a:p>
        </p:txBody>
      </p:sp>
      <p:sp>
        <p:nvSpPr>
          <p:cNvPr id="97" name="TextBox 96">
            <a:extLst>
              <a:ext uri="{FF2B5EF4-FFF2-40B4-BE49-F238E27FC236}">
                <a16:creationId xmlns:a16="http://schemas.microsoft.com/office/drawing/2014/main" id="{84D8608A-1AC0-8B7E-87CC-2E111FB1A9DE}"/>
              </a:ext>
            </a:extLst>
          </p:cNvPr>
          <p:cNvSpPr txBox="1"/>
          <p:nvPr/>
        </p:nvSpPr>
        <p:spPr>
          <a:xfrm>
            <a:off x="8363933" y="3288421"/>
            <a:ext cx="110725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2x SU liver offers made – offers declined</a:t>
            </a:r>
          </a:p>
        </p:txBody>
      </p:sp>
      <p:grpSp>
        <p:nvGrpSpPr>
          <p:cNvPr id="107" name="Group 106">
            <a:extLst>
              <a:ext uri="{FF2B5EF4-FFF2-40B4-BE49-F238E27FC236}">
                <a16:creationId xmlns:a16="http://schemas.microsoft.com/office/drawing/2014/main" id="{03FDD456-CDFF-8410-3A4D-FCB92327454E}"/>
              </a:ext>
            </a:extLst>
          </p:cNvPr>
          <p:cNvGrpSpPr/>
          <p:nvPr/>
        </p:nvGrpSpPr>
        <p:grpSpPr>
          <a:xfrm>
            <a:off x="9362312" y="31109"/>
            <a:ext cx="2772784" cy="1093832"/>
            <a:chOff x="211990" y="266281"/>
            <a:chExt cx="2772784" cy="1093832"/>
          </a:xfrm>
        </p:grpSpPr>
        <p:pic>
          <p:nvPicPr>
            <p:cNvPr id="100" name="Graphic 99" descr="User with solid fill">
              <a:extLst>
                <a:ext uri="{FF2B5EF4-FFF2-40B4-BE49-F238E27FC236}">
                  <a16:creationId xmlns:a16="http://schemas.microsoft.com/office/drawing/2014/main" id="{D004EA4B-A327-E6FF-AD37-DBA1EB3FB6E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1990" y="266281"/>
              <a:ext cx="560832" cy="560832"/>
            </a:xfrm>
            <a:prstGeom prst="rect">
              <a:avLst/>
            </a:prstGeom>
          </p:spPr>
        </p:pic>
        <p:pic>
          <p:nvPicPr>
            <p:cNvPr id="103" name="Graphic 102" descr="User with solid fill">
              <a:extLst>
                <a:ext uri="{FF2B5EF4-FFF2-40B4-BE49-F238E27FC236}">
                  <a16:creationId xmlns:a16="http://schemas.microsoft.com/office/drawing/2014/main" id="{2ED59361-EC90-808A-86A5-8288147895B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6189" y="799281"/>
              <a:ext cx="560832" cy="560832"/>
            </a:xfrm>
            <a:prstGeom prst="rect">
              <a:avLst/>
            </a:prstGeom>
          </p:spPr>
        </p:pic>
        <p:sp>
          <p:nvSpPr>
            <p:cNvPr id="105" name="TextBox 104">
              <a:extLst>
                <a:ext uri="{FF2B5EF4-FFF2-40B4-BE49-F238E27FC236}">
                  <a16:creationId xmlns:a16="http://schemas.microsoft.com/office/drawing/2014/main" id="{459EC68D-74E8-0935-F997-3FFE4468DABC}"/>
                </a:ext>
              </a:extLst>
            </p:cNvPr>
            <p:cNvSpPr txBox="1"/>
            <p:nvPr/>
          </p:nvSpPr>
          <p:spPr>
            <a:xfrm>
              <a:off x="667793" y="371174"/>
              <a:ext cx="2316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CT + AB organs offered</a:t>
              </a:r>
            </a:p>
          </p:txBody>
        </p:sp>
        <p:sp>
          <p:nvSpPr>
            <p:cNvPr id="106" name="TextBox 105">
              <a:extLst>
                <a:ext uri="{FF2B5EF4-FFF2-40B4-BE49-F238E27FC236}">
                  <a16:creationId xmlns:a16="http://schemas.microsoft.com/office/drawing/2014/main" id="{FEDB5202-7584-45D0-CFEB-C3BE186D549A}"/>
                </a:ext>
              </a:extLst>
            </p:cNvPr>
            <p:cNvSpPr txBox="1"/>
            <p:nvPr/>
          </p:nvSpPr>
          <p:spPr>
            <a:xfrm>
              <a:off x="687321" y="899166"/>
              <a:ext cx="185897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AB organs offered</a:t>
              </a:r>
            </a:p>
          </p:txBody>
        </p:sp>
      </p:grpSp>
      <p:grpSp>
        <p:nvGrpSpPr>
          <p:cNvPr id="34" name="Group 33">
            <a:extLst>
              <a:ext uri="{FF2B5EF4-FFF2-40B4-BE49-F238E27FC236}">
                <a16:creationId xmlns:a16="http://schemas.microsoft.com/office/drawing/2014/main" id="{8E20146D-2648-C7A0-60C4-14079B217F94}"/>
              </a:ext>
            </a:extLst>
          </p:cNvPr>
          <p:cNvGrpSpPr/>
          <p:nvPr/>
        </p:nvGrpSpPr>
        <p:grpSpPr>
          <a:xfrm>
            <a:off x="388745" y="5318186"/>
            <a:ext cx="11317971" cy="1043386"/>
            <a:chOff x="-79995" y="5288097"/>
            <a:chExt cx="12357509" cy="1043386"/>
          </a:xfrm>
        </p:grpSpPr>
        <p:sp>
          <p:nvSpPr>
            <p:cNvPr id="18" name="TextBox 17">
              <a:extLst>
                <a:ext uri="{FF2B5EF4-FFF2-40B4-BE49-F238E27FC236}">
                  <a16:creationId xmlns:a16="http://schemas.microsoft.com/office/drawing/2014/main" id="{44D1DD93-C04F-08D9-A8FA-E38C9B5DC555}"/>
                </a:ext>
              </a:extLst>
            </p:cNvPr>
            <p:cNvSpPr txBox="1"/>
            <p:nvPr/>
          </p:nvSpPr>
          <p:spPr>
            <a:xfrm>
              <a:off x="-79995" y="5962151"/>
              <a:ext cx="7152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11:00</a:t>
              </a:r>
            </a:p>
          </p:txBody>
        </p:sp>
        <p:sp>
          <p:nvSpPr>
            <p:cNvPr id="20" name="TextBox 19">
              <a:extLst>
                <a:ext uri="{FF2B5EF4-FFF2-40B4-BE49-F238E27FC236}">
                  <a16:creationId xmlns:a16="http://schemas.microsoft.com/office/drawing/2014/main" id="{67B9DF8A-D4FD-1733-0DB2-5F44A5073D04}"/>
                </a:ext>
              </a:extLst>
            </p:cNvPr>
            <p:cNvSpPr txBox="1"/>
            <p:nvPr/>
          </p:nvSpPr>
          <p:spPr>
            <a:xfrm>
              <a:off x="5371455" y="5942970"/>
              <a:ext cx="7152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21:00</a:t>
              </a:r>
            </a:p>
          </p:txBody>
        </p:sp>
        <p:sp>
          <p:nvSpPr>
            <p:cNvPr id="21" name="TextBox 20">
              <a:extLst>
                <a:ext uri="{FF2B5EF4-FFF2-40B4-BE49-F238E27FC236}">
                  <a16:creationId xmlns:a16="http://schemas.microsoft.com/office/drawing/2014/main" id="{270969E4-6C5B-D1EA-01B9-3703D0427DD0}"/>
                </a:ext>
              </a:extLst>
            </p:cNvPr>
            <p:cNvSpPr txBox="1"/>
            <p:nvPr/>
          </p:nvSpPr>
          <p:spPr>
            <a:xfrm>
              <a:off x="3155115" y="5940369"/>
              <a:ext cx="7152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17:00</a:t>
              </a:r>
            </a:p>
          </p:txBody>
        </p:sp>
        <p:sp>
          <p:nvSpPr>
            <p:cNvPr id="22" name="TextBox 21">
              <a:extLst>
                <a:ext uri="{FF2B5EF4-FFF2-40B4-BE49-F238E27FC236}">
                  <a16:creationId xmlns:a16="http://schemas.microsoft.com/office/drawing/2014/main" id="{8E7A634A-5439-6DEA-86E1-285B3946F322}"/>
                </a:ext>
              </a:extLst>
            </p:cNvPr>
            <p:cNvSpPr txBox="1"/>
            <p:nvPr/>
          </p:nvSpPr>
          <p:spPr>
            <a:xfrm>
              <a:off x="9324139" y="5911568"/>
              <a:ext cx="7152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03:00</a:t>
              </a:r>
            </a:p>
          </p:txBody>
        </p:sp>
        <p:sp>
          <p:nvSpPr>
            <p:cNvPr id="4" name="TextBox 3">
              <a:extLst>
                <a:ext uri="{FF2B5EF4-FFF2-40B4-BE49-F238E27FC236}">
                  <a16:creationId xmlns:a16="http://schemas.microsoft.com/office/drawing/2014/main" id="{41C0279D-6EC6-4F7E-58E1-E573B548A213}"/>
                </a:ext>
              </a:extLst>
            </p:cNvPr>
            <p:cNvSpPr txBox="1"/>
            <p:nvPr/>
          </p:nvSpPr>
          <p:spPr>
            <a:xfrm>
              <a:off x="905190" y="5940369"/>
              <a:ext cx="7152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13:00</a:t>
              </a:r>
            </a:p>
          </p:txBody>
        </p:sp>
        <p:sp>
          <p:nvSpPr>
            <p:cNvPr id="9" name="TextBox 8">
              <a:extLst>
                <a:ext uri="{FF2B5EF4-FFF2-40B4-BE49-F238E27FC236}">
                  <a16:creationId xmlns:a16="http://schemas.microsoft.com/office/drawing/2014/main" id="{847F6630-E3F3-2E53-A942-EF5910F022F1}"/>
                </a:ext>
              </a:extLst>
            </p:cNvPr>
            <p:cNvSpPr txBox="1"/>
            <p:nvPr/>
          </p:nvSpPr>
          <p:spPr>
            <a:xfrm>
              <a:off x="11562254" y="5896499"/>
              <a:ext cx="7152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07:00</a:t>
              </a:r>
            </a:p>
          </p:txBody>
        </p:sp>
        <p:sp>
          <p:nvSpPr>
            <p:cNvPr id="39" name="TextBox 38">
              <a:extLst>
                <a:ext uri="{FF2B5EF4-FFF2-40B4-BE49-F238E27FC236}">
                  <a16:creationId xmlns:a16="http://schemas.microsoft.com/office/drawing/2014/main" id="{C79EA7EB-7742-C0C1-C3BB-DD1216C13825}"/>
                </a:ext>
              </a:extLst>
            </p:cNvPr>
            <p:cNvSpPr txBox="1"/>
            <p:nvPr/>
          </p:nvSpPr>
          <p:spPr>
            <a:xfrm>
              <a:off x="10555821" y="5880864"/>
              <a:ext cx="7152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05:00</a:t>
              </a:r>
            </a:p>
          </p:txBody>
        </p:sp>
        <p:sp>
          <p:nvSpPr>
            <p:cNvPr id="40" name="TextBox 39">
              <a:extLst>
                <a:ext uri="{FF2B5EF4-FFF2-40B4-BE49-F238E27FC236}">
                  <a16:creationId xmlns:a16="http://schemas.microsoft.com/office/drawing/2014/main" id="{F689E38C-E8DD-836D-B7F6-97BCFE3FA863}"/>
                </a:ext>
              </a:extLst>
            </p:cNvPr>
            <p:cNvSpPr txBox="1"/>
            <p:nvPr/>
          </p:nvSpPr>
          <p:spPr>
            <a:xfrm>
              <a:off x="4273534" y="5945024"/>
              <a:ext cx="7152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19:00</a:t>
              </a:r>
            </a:p>
          </p:txBody>
        </p:sp>
        <p:grpSp>
          <p:nvGrpSpPr>
            <p:cNvPr id="33" name="Group 32">
              <a:extLst>
                <a:ext uri="{FF2B5EF4-FFF2-40B4-BE49-F238E27FC236}">
                  <a16:creationId xmlns:a16="http://schemas.microsoft.com/office/drawing/2014/main" id="{A3509BDD-1034-C8F6-84BE-DDE4C31FF4BD}"/>
                </a:ext>
              </a:extLst>
            </p:cNvPr>
            <p:cNvGrpSpPr/>
            <p:nvPr/>
          </p:nvGrpSpPr>
          <p:grpSpPr>
            <a:xfrm>
              <a:off x="211990" y="5288097"/>
              <a:ext cx="11839802" cy="661416"/>
              <a:chOff x="211990" y="5288097"/>
              <a:chExt cx="11839802" cy="661416"/>
            </a:xfrm>
          </p:grpSpPr>
          <p:cxnSp>
            <p:nvCxnSpPr>
              <p:cNvPr id="8" name="Straight Connector 7">
                <a:extLst>
                  <a:ext uri="{FF2B5EF4-FFF2-40B4-BE49-F238E27FC236}">
                    <a16:creationId xmlns:a16="http://schemas.microsoft.com/office/drawing/2014/main" id="{29E6F69E-D905-3130-8DB4-C297B6033F64}"/>
                  </a:ext>
                </a:extLst>
              </p:cNvPr>
              <p:cNvCxnSpPr>
                <a:cxnSpLocks/>
              </p:cNvCxnSpPr>
              <p:nvPr/>
            </p:nvCxnSpPr>
            <p:spPr>
              <a:xfrm flipV="1">
                <a:off x="211990" y="5598993"/>
                <a:ext cx="11839802" cy="3048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9052E6C-6DEA-A5A3-7CFC-4B6F0BB0352A}"/>
                  </a:ext>
                </a:extLst>
              </p:cNvPr>
              <p:cNvCxnSpPr/>
              <p:nvPr/>
            </p:nvCxnSpPr>
            <p:spPr>
              <a:xfrm>
                <a:off x="4620128"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C3D479F-5DB7-39AA-30A2-C72D381C7DF0}"/>
                  </a:ext>
                </a:extLst>
              </p:cNvPr>
              <p:cNvCxnSpPr/>
              <p:nvPr/>
            </p:nvCxnSpPr>
            <p:spPr>
              <a:xfrm>
                <a:off x="215060" y="5327721"/>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80250E7-442E-5B03-0330-46C449983160}"/>
                  </a:ext>
                </a:extLst>
              </p:cNvPr>
              <p:cNvCxnSpPr/>
              <p:nvPr/>
            </p:nvCxnSpPr>
            <p:spPr>
              <a:xfrm>
                <a:off x="5720040"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5055A18-DD5B-C944-5296-B32D7FBEF3D2}"/>
                  </a:ext>
                </a:extLst>
              </p:cNvPr>
              <p:cNvCxnSpPr/>
              <p:nvPr/>
            </p:nvCxnSpPr>
            <p:spPr>
              <a:xfrm>
                <a:off x="10900039"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103DD91-7DF5-7C72-B6F2-E5FE44996F34}"/>
                  </a:ext>
                </a:extLst>
              </p:cNvPr>
              <p:cNvCxnSpPr/>
              <p:nvPr/>
            </p:nvCxnSpPr>
            <p:spPr>
              <a:xfrm>
                <a:off x="1256746" y="530333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AC6CECB-D839-439E-415C-5B6F1BBBEA11}"/>
                  </a:ext>
                </a:extLst>
              </p:cNvPr>
              <p:cNvCxnSpPr/>
              <p:nvPr/>
            </p:nvCxnSpPr>
            <p:spPr>
              <a:xfrm>
                <a:off x="3494861" y="530333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1A5A6EC-1C60-3EA6-16B7-C5C385373896}"/>
                  </a:ext>
                </a:extLst>
              </p:cNvPr>
              <p:cNvCxnSpPr/>
              <p:nvPr/>
            </p:nvCxnSpPr>
            <p:spPr>
              <a:xfrm>
                <a:off x="7076085"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57A97ED-ECE1-E803-96F9-2379DBF88C32}"/>
                  </a:ext>
                </a:extLst>
              </p:cNvPr>
              <p:cNvCxnSpPr/>
              <p:nvPr/>
            </p:nvCxnSpPr>
            <p:spPr>
              <a:xfrm>
                <a:off x="12042580"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FAED97-C2AA-EF75-54DA-B487BE42175C}"/>
                  </a:ext>
                </a:extLst>
              </p:cNvPr>
              <p:cNvCxnSpPr/>
              <p:nvPr/>
            </p:nvCxnSpPr>
            <p:spPr>
              <a:xfrm>
                <a:off x="9669958"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B1B1E7-9244-0FB9-E323-5F456D5DAA2E}"/>
                  </a:ext>
                </a:extLst>
              </p:cNvPr>
              <p:cNvCxnSpPr/>
              <p:nvPr/>
            </p:nvCxnSpPr>
            <p:spPr>
              <a:xfrm>
                <a:off x="2339638"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7E7F917-D1D6-3F4C-0DF1-4B52FE02E35C}"/>
                  </a:ext>
                </a:extLst>
              </p:cNvPr>
              <p:cNvCxnSpPr/>
              <p:nvPr/>
            </p:nvCxnSpPr>
            <p:spPr>
              <a:xfrm>
                <a:off x="8359321"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36788DE1-3F99-CBE2-3312-0A163160E3CE}"/>
                </a:ext>
              </a:extLst>
            </p:cNvPr>
            <p:cNvSpPr txBox="1"/>
            <p:nvPr/>
          </p:nvSpPr>
          <p:spPr>
            <a:xfrm>
              <a:off x="1980259" y="5945024"/>
              <a:ext cx="86028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15:00</a:t>
              </a:r>
            </a:p>
          </p:txBody>
        </p:sp>
        <p:sp>
          <p:nvSpPr>
            <p:cNvPr id="24" name="TextBox 23">
              <a:extLst>
                <a:ext uri="{FF2B5EF4-FFF2-40B4-BE49-F238E27FC236}">
                  <a16:creationId xmlns:a16="http://schemas.microsoft.com/office/drawing/2014/main" id="{3FC13D5A-392B-35FA-E22E-8CC5960A3BDE}"/>
                </a:ext>
              </a:extLst>
            </p:cNvPr>
            <p:cNvSpPr txBox="1"/>
            <p:nvPr/>
          </p:nvSpPr>
          <p:spPr>
            <a:xfrm>
              <a:off x="7998913" y="5931703"/>
              <a:ext cx="7152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01:00</a:t>
              </a:r>
            </a:p>
          </p:txBody>
        </p:sp>
        <p:sp>
          <p:nvSpPr>
            <p:cNvPr id="25" name="TextBox 24">
              <a:extLst>
                <a:ext uri="{FF2B5EF4-FFF2-40B4-BE49-F238E27FC236}">
                  <a16:creationId xmlns:a16="http://schemas.microsoft.com/office/drawing/2014/main" id="{52B4908F-0D0D-52A0-2F41-E12DF32110D6}"/>
                </a:ext>
              </a:extLst>
            </p:cNvPr>
            <p:cNvSpPr txBox="1"/>
            <p:nvPr/>
          </p:nvSpPr>
          <p:spPr>
            <a:xfrm>
              <a:off x="6707157" y="5927897"/>
              <a:ext cx="7152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23:00</a:t>
              </a:r>
            </a:p>
          </p:txBody>
        </p:sp>
      </p:grpSp>
      <p:sp>
        <p:nvSpPr>
          <p:cNvPr id="32" name="Arrow: Right 31">
            <a:extLst>
              <a:ext uri="{FF2B5EF4-FFF2-40B4-BE49-F238E27FC236}">
                <a16:creationId xmlns:a16="http://schemas.microsoft.com/office/drawing/2014/main" id="{318B9BC3-B276-D492-85FE-F3304CF8880D}"/>
              </a:ext>
            </a:extLst>
          </p:cNvPr>
          <p:cNvSpPr/>
          <p:nvPr/>
        </p:nvSpPr>
        <p:spPr>
          <a:xfrm>
            <a:off x="1761547" y="4708864"/>
            <a:ext cx="2426401" cy="31546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SU liver pathway</a:t>
            </a:r>
          </a:p>
        </p:txBody>
      </p:sp>
      <p:sp>
        <p:nvSpPr>
          <p:cNvPr id="19" name="Title 1">
            <a:extLst>
              <a:ext uri="{FF2B5EF4-FFF2-40B4-BE49-F238E27FC236}">
                <a16:creationId xmlns:a16="http://schemas.microsoft.com/office/drawing/2014/main" id="{8A7BDE4C-2E00-C7AE-1EFB-7828F08645AB}"/>
              </a:ext>
            </a:extLst>
          </p:cNvPr>
          <p:cNvSpPr>
            <a:spLocks noGrp="1"/>
          </p:cNvSpPr>
          <p:nvPr>
            <p:ph type="title"/>
          </p:nvPr>
        </p:nvSpPr>
        <p:spPr>
          <a:xfrm>
            <a:off x="89342" y="89132"/>
            <a:ext cx="8745860" cy="991027"/>
          </a:xfrm>
        </p:spPr>
        <p:txBody>
          <a:bodyPr>
            <a:normAutofit/>
          </a:bodyPr>
          <a:lstStyle/>
          <a:p>
            <a:r>
              <a:rPr lang="en-GB" sz="3200" b="1"/>
              <a:t>Let’s work through an example – 30</a:t>
            </a:r>
            <a:r>
              <a:rPr lang="en-GB" sz="3200" b="1" baseline="30000"/>
              <a:t>th</a:t>
            </a:r>
            <a:r>
              <a:rPr lang="en-GB" sz="3200" b="1"/>
              <a:t> July PAW</a:t>
            </a:r>
          </a:p>
        </p:txBody>
      </p:sp>
      <p:grpSp>
        <p:nvGrpSpPr>
          <p:cNvPr id="3" name="Group 2">
            <a:extLst>
              <a:ext uri="{FF2B5EF4-FFF2-40B4-BE49-F238E27FC236}">
                <a16:creationId xmlns:a16="http://schemas.microsoft.com/office/drawing/2014/main" id="{A43E361B-FC84-7AFC-A551-B4CF18D6F63B}"/>
              </a:ext>
            </a:extLst>
          </p:cNvPr>
          <p:cNvGrpSpPr/>
          <p:nvPr/>
        </p:nvGrpSpPr>
        <p:grpSpPr>
          <a:xfrm>
            <a:off x="381810" y="4468958"/>
            <a:ext cx="1090254" cy="936910"/>
            <a:chOff x="-250012" y="4169811"/>
            <a:chExt cx="1090254" cy="936910"/>
          </a:xfrm>
        </p:grpSpPr>
        <p:pic>
          <p:nvPicPr>
            <p:cNvPr id="27" name="Graphic 26" descr="User with solid fill">
              <a:extLst>
                <a:ext uri="{FF2B5EF4-FFF2-40B4-BE49-F238E27FC236}">
                  <a16:creationId xmlns:a16="http://schemas.microsoft.com/office/drawing/2014/main" id="{C094D37D-C6AE-7F90-CFBD-E03ACD2F1A7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521" y="4545889"/>
              <a:ext cx="560832" cy="560832"/>
            </a:xfrm>
            <a:prstGeom prst="rect">
              <a:avLst/>
            </a:prstGeom>
          </p:spPr>
        </p:pic>
        <p:sp>
          <p:nvSpPr>
            <p:cNvPr id="28" name="TextBox 27">
              <a:extLst>
                <a:ext uri="{FF2B5EF4-FFF2-40B4-BE49-F238E27FC236}">
                  <a16:creationId xmlns:a16="http://schemas.microsoft.com/office/drawing/2014/main" id="{7F0566E7-8149-7362-E28D-84F1E9C07D8D}"/>
                </a:ext>
              </a:extLst>
            </p:cNvPr>
            <p:cNvSpPr txBox="1"/>
            <p:nvPr/>
          </p:nvSpPr>
          <p:spPr>
            <a:xfrm>
              <a:off x="-120921" y="4169811"/>
              <a:ext cx="69573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1.DCD</a:t>
              </a:r>
            </a:p>
          </p:txBody>
        </p:sp>
        <p:sp>
          <p:nvSpPr>
            <p:cNvPr id="35" name="TextBox 34">
              <a:extLst>
                <a:ext uri="{FF2B5EF4-FFF2-40B4-BE49-F238E27FC236}">
                  <a16:creationId xmlns:a16="http://schemas.microsoft.com/office/drawing/2014/main" id="{6A8CD8AA-8B50-4D47-435D-2BAFDD56BF72}"/>
                </a:ext>
              </a:extLst>
            </p:cNvPr>
            <p:cNvSpPr txBox="1"/>
            <p:nvPr/>
          </p:nvSpPr>
          <p:spPr>
            <a:xfrm>
              <a:off x="-250012" y="4363080"/>
              <a:ext cx="109025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Cambridge</a:t>
              </a:r>
            </a:p>
          </p:txBody>
        </p:sp>
      </p:grpSp>
      <p:grpSp>
        <p:nvGrpSpPr>
          <p:cNvPr id="36" name="Group 35">
            <a:extLst>
              <a:ext uri="{FF2B5EF4-FFF2-40B4-BE49-F238E27FC236}">
                <a16:creationId xmlns:a16="http://schemas.microsoft.com/office/drawing/2014/main" id="{2DE69576-80CE-7A6B-398B-4351E5797DA4}"/>
              </a:ext>
            </a:extLst>
          </p:cNvPr>
          <p:cNvGrpSpPr/>
          <p:nvPr/>
        </p:nvGrpSpPr>
        <p:grpSpPr>
          <a:xfrm>
            <a:off x="1316907" y="3927366"/>
            <a:ext cx="663353" cy="899089"/>
            <a:chOff x="1026994" y="3709734"/>
            <a:chExt cx="663353" cy="899089"/>
          </a:xfrm>
        </p:grpSpPr>
        <p:pic>
          <p:nvPicPr>
            <p:cNvPr id="37" name="Graphic 36" descr="User with solid fill">
              <a:extLst>
                <a:ext uri="{FF2B5EF4-FFF2-40B4-BE49-F238E27FC236}">
                  <a16:creationId xmlns:a16="http://schemas.microsoft.com/office/drawing/2014/main" id="{A1E1B9DD-63B3-22B3-6C36-816788C1002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97562" y="4047991"/>
              <a:ext cx="560832" cy="560832"/>
            </a:xfrm>
            <a:prstGeom prst="rect">
              <a:avLst/>
            </a:prstGeom>
          </p:spPr>
        </p:pic>
        <p:sp>
          <p:nvSpPr>
            <p:cNvPr id="38" name="TextBox 37">
              <a:extLst>
                <a:ext uri="{FF2B5EF4-FFF2-40B4-BE49-F238E27FC236}">
                  <a16:creationId xmlns:a16="http://schemas.microsoft.com/office/drawing/2014/main" id="{F1B8D98B-469D-4571-712F-D676C1B75DBC}"/>
                </a:ext>
              </a:extLst>
            </p:cNvPr>
            <p:cNvSpPr txBox="1"/>
            <p:nvPr/>
          </p:nvSpPr>
          <p:spPr>
            <a:xfrm>
              <a:off x="1026994" y="3709734"/>
              <a:ext cx="63991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2.DBD</a:t>
              </a:r>
            </a:p>
          </p:txBody>
        </p:sp>
        <p:sp>
          <p:nvSpPr>
            <p:cNvPr id="41" name="TextBox 40">
              <a:extLst>
                <a:ext uri="{FF2B5EF4-FFF2-40B4-BE49-F238E27FC236}">
                  <a16:creationId xmlns:a16="http://schemas.microsoft.com/office/drawing/2014/main" id="{545E5CBE-6264-C6F1-B96E-0BD374F31F97}"/>
                </a:ext>
              </a:extLst>
            </p:cNvPr>
            <p:cNvSpPr txBox="1"/>
            <p:nvPr/>
          </p:nvSpPr>
          <p:spPr>
            <a:xfrm>
              <a:off x="1043631" y="3857493"/>
              <a:ext cx="64671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Exeter</a:t>
              </a:r>
            </a:p>
          </p:txBody>
        </p:sp>
      </p:grpSp>
      <p:grpSp>
        <p:nvGrpSpPr>
          <p:cNvPr id="42" name="Group 41">
            <a:extLst>
              <a:ext uri="{FF2B5EF4-FFF2-40B4-BE49-F238E27FC236}">
                <a16:creationId xmlns:a16="http://schemas.microsoft.com/office/drawing/2014/main" id="{26B79FEF-D936-739C-63DF-FFF905036D53}"/>
              </a:ext>
            </a:extLst>
          </p:cNvPr>
          <p:cNvGrpSpPr/>
          <p:nvPr/>
        </p:nvGrpSpPr>
        <p:grpSpPr>
          <a:xfrm>
            <a:off x="2211808" y="3274807"/>
            <a:ext cx="859402" cy="899089"/>
            <a:chOff x="1644239" y="3207603"/>
            <a:chExt cx="859402" cy="899089"/>
          </a:xfrm>
        </p:grpSpPr>
        <p:pic>
          <p:nvPicPr>
            <p:cNvPr id="43" name="Graphic 42" descr="User with solid fill">
              <a:extLst>
                <a:ext uri="{FF2B5EF4-FFF2-40B4-BE49-F238E27FC236}">
                  <a16:creationId xmlns:a16="http://schemas.microsoft.com/office/drawing/2014/main" id="{FE698C5B-3415-45F3-EA1C-AA1A90AB549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97518" y="3545860"/>
              <a:ext cx="560832" cy="560832"/>
            </a:xfrm>
            <a:prstGeom prst="rect">
              <a:avLst/>
            </a:prstGeom>
          </p:spPr>
        </p:pic>
        <p:sp>
          <p:nvSpPr>
            <p:cNvPr id="44" name="TextBox 43">
              <a:extLst>
                <a:ext uri="{FF2B5EF4-FFF2-40B4-BE49-F238E27FC236}">
                  <a16:creationId xmlns:a16="http://schemas.microsoft.com/office/drawing/2014/main" id="{B644DD70-F6C3-8344-EBB4-63135F9489DB}"/>
                </a:ext>
              </a:extLst>
            </p:cNvPr>
            <p:cNvSpPr txBox="1"/>
            <p:nvPr/>
          </p:nvSpPr>
          <p:spPr>
            <a:xfrm>
              <a:off x="1730965" y="3207603"/>
              <a:ext cx="63831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3.DCD</a:t>
              </a:r>
            </a:p>
          </p:txBody>
        </p:sp>
        <p:sp>
          <p:nvSpPr>
            <p:cNvPr id="46" name="TextBox 45">
              <a:extLst>
                <a:ext uri="{FF2B5EF4-FFF2-40B4-BE49-F238E27FC236}">
                  <a16:creationId xmlns:a16="http://schemas.microsoft.com/office/drawing/2014/main" id="{4E87D889-6DA1-3075-6545-DD40C27F1DDE}"/>
                </a:ext>
              </a:extLst>
            </p:cNvPr>
            <p:cNvSpPr txBox="1"/>
            <p:nvPr/>
          </p:nvSpPr>
          <p:spPr>
            <a:xfrm>
              <a:off x="1644239" y="3338643"/>
              <a:ext cx="85940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Liverpool</a:t>
              </a:r>
            </a:p>
          </p:txBody>
        </p:sp>
      </p:grpSp>
      <p:grpSp>
        <p:nvGrpSpPr>
          <p:cNvPr id="49" name="Group 48">
            <a:extLst>
              <a:ext uri="{FF2B5EF4-FFF2-40B4-BE49-F238E27FC236}">
                <a16:creationId xmlns:a16="http://schemas.microsoft.com/office/drawing/2014/main" id="{4A791FA3-DCD5-6D73-5FF2-DC20988D174D}"/>
              </a:ext>
            </a:extLst>
          </p:cNvPr>
          <p:cNvGrpSpPr/>
          <p:nvPr/>
        </p:nvGrpSpPr>
        <p:grpSpPr>
          <a:xfrm>
            <a:off x="7267869" y="3011934"/>
            <a:ext cx="1018356" cy="875207"/>
            <a:chOff x="798155" y="3712395"/>
            <a:chExt cx="1018356" cy="875207"/>
          </a:xfrm>
        </p:grpSpPr>
        <p:pic>
          <p:nvPicPr>
            <p:cNvPr id="50" name="Graphic 49" descr="User with solid fill">
              <a:extLst>
                <a:ext uri="{FF2B5EF4-FFF2-40B4-BE49-F238E27FC236}">
                  <a16:creationId xmlns:a16="http://schemas.microsoft.com/office/drawing/2014/main" id="{195494ED-1932-E6EA-A42F-9E9493F4334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07377" y="4026770"/>
              <a:ext cx="560832" cy="560832"/>
            </a:xfrm>
            <a:prstGeom prst="rect">
              <a:avLst/>
            </a:prstGeom>
          </p:spPr>
        </p:pic>
        <p:sp>
          <p:nvSpPr>
            <p:cNvPr id="51" name="TextBox 50">
              <a:extLst>
                <a:ext uri="{FF2B5EF4-FFF2-40B4-BE49-F238E27FC236}">
                  <a16:creationId xmlns:a16="http://schemas.microsoft.com/office/drawing/2014/main" id="{B3D2C51C-0776-2EA5-8C68-6642DB6C9427}"/>
                </a:ext>
              </a:extLst>
            </p:cNvPr>
            <p:cNvSpPr txBox="1"/>
            <p:nvPr/>
          </p:nvSpPr>
          <p:spPr>
            <a:xfrm>
              <a:off x="959069" y="3712395"/>
              <a:ext cx="63991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4.DBD</a:t>
              </a:r>
            </a:p>
          </p:txBody>
        </p:sp>
        <p:sp>
          <p:nvSpPr>
            <p:cNvPr id="52" name="TextBox 51">
              <a:extLst>
                <a:ext uri="{FF2B5EF4-FFF2-40B4-BE49-F238E27FC236}">
                  <a16:creationId xmlns:a16="http://schemas.microsoft.com/office/drawing/2014/main" id="{1BAB7348-9F3C-F13C-6661-F81B6117172D}"/>
                </a:ext>
              </a:extLst>
            </p:cNvPr>
            <p:cNvSpPr txBox="1"/>
            <p:nvPr/>
          </p:nvSpPr>
          <p:spPr>
            <a:xfrm>
              <a:off x="798155" y="3837653"/>
              <a:ext cx="101835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Chelmsford</a:t>
              </a:r>
            </a:p>
          </p:txBody>
        </p:sp>
      </p:grpSp>
      <p:grpSp>
        <p:nvGrpSpPr>
          <p:cNvPr id="53" name="Group 52">
            <a:extLst>
              <a:ext uri="{FF2B5EF4-FFF2-40B4-BE49-F238E27FC236}">
                <a16:creationId xmlns:a16="http://schemas.microsoft.com/office/drawing/2014/main" id="{B3ABE833-A489-4CF0-BCF5-95F117AF005C}"/>
              </a:ext>
            </a:extLst>
          </p:cNvPr>
          <p:cNvGrpSpPr/>
          <p:nvPr/>
        </p:nvGrpSpPr>
        <p:grpSpPr>
          <a:xfrm>
            <a:off x="8099341" y="2542257"/>
            <a:ext cx="1074333" cy="874338"/>
            <a:chOff x="832220" y="3711493"/>
            <a:chExt cx="1074333" cy="874338"/>
          </a:xfrm>
        </p:grpSpPr>
        <p:pic>
          <p:nvPicPr>
            <p:cNvPr id="58" name="Graphic 57" descr="User with solid fill">
              <a:extLst>
                <a:ext uri="{FF2B5EF4-FFF2-40B4-BE49-F238E27FC236}">
                  <a16:creationId xmlns:a16="http://schemas.microsoft.com/office/drawing/2014/main" id="{0DF54F7F-7DF9-53F9-0E41-F761E8C4072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4025" y="4024999"/>
              <a:ext cx="560832" cy="560832"/>
            </a:xfrm>
            <a:prstGeom prst="rect">
              <a:avLst/>
            </a:prstGeom>
          </p:spPr>
        </p:pic>
        <p:sp>
          <p:nvSpPr>
            <p:cNvPr id="59" name="TextBox 58">
              <a:extLst>
                <a:ext uri="{FF2B5EF4-FFF2-40B4-BE49-F238E27FC236}">
                  <a16:creationId xmlns:a16="http://schemas.microsoft.com/office/drawing/2014/main" id="{7EE27E7F-D663-B875-4397-684C9FF6E602}"/>
                </a:ext>
              </a:extLst>
            </p:cNvPr>
            <p:cNvSpPr txBox="1"/>
            <p:nvPr/>
          </p:nvSpPr>
          <p:spPr>
            <a:xfrm>
              <a:off x="993739" y="3711493"/>
              <a:ext cx="63991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5.DBD</a:t>
              </a:r>
            </a:p>
          </p:txBody>
        </p:sp>
        <p:sp>
          <p:nvSpPr>
            <p:cNvPr id="60" name="TextBox 59">
              <a:extLst>
                <a:ext uri="{FF2B5EF4-FFF2-40B4-BE49-F238E27FC236}">
                  <a16:creationId xmlns:a16="http://schemas.microsoft.com/office/drawing/2014/main" id="{11255853-0CA3-1596-A897-5B50F09F35AC}"/>
                </a:ext>
              </a:extLst>
            </p:cNvPr>
            <p:cNvSpPr txBox="1"/>
            <p:nvPr/>
          </p:nvSpPr>
          <p:spPr>
            <a:xfrm>
              <a:off x="832220" y="3840256"/>
              <a:ext cx="107433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Birmingham</a:t>
              </a:r>
            </a:p>
          </p:txBody>
        </p:sp>
      </p:grpSp>
      <p:grpSp>
        <p:nvGrpSpPr>
          <p:cNvPr id="61" name="Group 60">
            <a:extLst>
              <a:ext uri="{FF2B5EF4-FFF2-40B4-BE49-F238E27FC236}">
                <a16:creationId xmlns:a16="http://schemas.microsoft.com/office/drawing/2014/main" id="{C84F1E1A-DA89-009B-28AB-F0904E824837}"/>
              </a:ext>
            </a:extLst>
          </p:cNvPr>
          <p:cNvGrpSpPr/>
          <p:nvPr/>
        </p:nvGrpSpPr>
        <p:grpSpPr>
          <a:xfrm>
            <a:off x="9923144" y="2391319"/>
            <a:ext cx="949119" cy="870129"/>
            <a:chOff x="-192900" y="4179300"/>
            <a:chExt cx="949119" cy="870129"/>
          </a:xfrm>
        </p:grpSpPr>
        <p:pic>
          <p:nvPicPr>
            <p:cNvPr id="62" name="Graphic 61" descr="User with solid fill">
              <a:extLst>
                <a:ext uri="{FF2B5EF4-FFF2-40B4-BE49-F238E27FC236}">
                  <a16:creationId xmlns:a16="http://schemas.microsoft.com/office/drawing/2014/main" id="{CFA6EBB3-EE9C-B424-B377-52B83B1CED2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893" y="4488597"/>
              <a:ext cx="560832" cy="560832"/>
            </a:xfrm>
            <a:prstGeom prst="rect">
              <a:avLst/>
            </a:prstGeom>
          </p:spPr>
        </p:pic>
        <p:sp>
          <p:nvSpPr>
            <p:cNvPr id="64" name="TextBox 63">
              <a:extLst>
                <a:ext uri="{FF2B5EF4-FFF2-40B4-BE49-F238E27FC236}">
                  <a16:creationId xmlns:a16="http://schemas.microsoft.com/office/drawing/2014/main" id="{480603BF-0BD1-3C5B-0B23-33637EB45ACF}"/>
                </a:ext>
              </a:extLst>
            </p:cNvPr>
            <p:cNvSpPr txBox="1"/>
            <p:nvPr/>
          </p:nvSpPr>
          <p:spPr>
            <a:xfrm>
              <a:off x="-87499" y="4179300"/>
              <a:ext cx="63991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6.DCD</a:t>
              </a:r>
            </a:p>
          </p:txBody>
        </p:sp>
        <p:sp>
          <p:nvSpPr>
            <p:cNvPr id="65" name="TextBox 64">
              <a:extLst>
                <a:ext uri="{FF2B5EF4-FFF2-40B4-BE49-F238E27FC236}">
                  <a16:creationId xmlns:a16="http://schemas.microsoft.com/office/drawing/2014/main" id="{EE970303-294E-2C36-BE85-06C6CB2CA75F}"/>
                </a:ext>
              </a:extLst>
            </p:cNvPr>
            <p:cNvSpPr txBox="1"/>
            <p:nvPr/>
          </p:nvSpPr>
          <p:spPr>
            <a:xfrm>
              <a:off x="-192900" y="4314781"/>
              <a:ext cx="94911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Aberdeen</a:t>
              </a:r>
            </a:p>
          </p:txBody>
        </p:sp>
      </p:grpSp>
      <p:grpSp>
        <p:nvGrpSpPr>
          <p:cNvPr id="66" name="Group 65">
            <a:extLst>
              <a:ext uri="{FF2B5EF4-FFF2-40B4-BE49-F238E27FC236}">
                <a16:creationId xmlns:a16="http://schemas.microsoft.com/office/drawing/2014/main" id="{D5997421-44AE-CF8C-9A7A-A96389CBBC0A}"/>
              </a:ext>
            </a:extLst>
          </p:cNvPr>
          <p:cNvGrpSpPr/>
          <p:nvPr/>
        </p:nvGrpSpPr>
        <p:grpSpPr>
          <a:xfrm>
            <a:off x="10383393" y="1764378"/>
            <a:ext cx="803105" cy="911775"/>
            <a:chOff x="895478" y="3733224"/>
            <a:chExt cx="803105" cy="911775"/>
          </a:xfrm>
        </p:grpSpPr>
        <p:pic>
          <p:nvPicPr>
            <p:cNvPr id="67" name="Graphic 66" descr="User with solid fill">
              <a:extLst>
                <a:ext uri="{FF2B5EF4-FFF2-40B4-BE49-F238E27FC236}">
                  <a16:creationId xmlns:a16="http://schemas.microsoft.com/office/drawing/2014/main" id="{9F4A296E-991F-5366-721A-EFBF8EA6427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24120" y="4084167"/>
              <a:ext cx="560832" cy="560832"/>
            </a:xfrm>
            <a:prstGeom prst="rect">
              <a:avLst/>
            </a:prstGeom>
          </p:spPr>
        </p:pic>
        <p:sp>
          <p:nvSpPr>
            <p:cNvPr id="69" name="TextBox 68">
              <a:extLst>
                <a:ext uri="{FF2B5EF4-FFF2-40B4-BE49-F238E27FC236}">
                  <a16:creationId xmlns:a16="http://schemas.microsoft.com/office/drawing/2014/main" id="{AD7662FF-C1CF-F988-B70D-DCB6BDDEC9CD}"/>
                </a:ext>
              </a:extLst>
            </p:cNvPr>
            <p:cNvSpPr txBox="1"/>
            <p:nvPr/>
          </p:nvSpPr>
          <p:spPr>
            <a:xfrm>
              <a:off x="977072" y="3733224"/>
              <a:ext cx="63991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7.DBD</a:t>
              </a:r>
            </a:p>
          </p:txBody>
        </p:sp>
        <p:sp>
          <p:nvSpPr>
            <p:cNvPr id="70" name="TextBox 69">
              <a:extLst>
                <a:ext uri="{FF2B5EF4-FFF2-40B4-BE49-F238E27FC236}">
                  <a16:creationId xmlns:a16="http://schemas.microsoft.com/office/drawing/2014/main" id="{9599DE60-4443-0717-4A9C-DD830D017BD3}"/>
                </a:ext>
              </a:extLst>
            </p:cNvPr>
            <p:cNvSpPr txBox="1"/>
            <p:nvPr/>
          </p:nvSpPr>
          <p:spPr>
            <a:xfrm>
              <a:off x="895478" y="3890467"/>
              <a:ext cx="8031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Glasgow</a:t>
              </a:r>
            </a:p>
          </p:txBody>
        </p:sp>
      </p:grpSp>
      <p:grpSp>
        <p:nvGrpSpPr>
          <p:cNvPr id="71" name="Group 70">
            <a:extLst>
              <a:ext uri="{FF2B5EF4-FFF2-40B4-BE49-F238E27FC236}">
                <a16:creationId xmlns:a16="http://schemas.microsoft.com/office/drawing/2014/main" id="{77DDAD91-3D0E-5F07-27DC-DB112BDC9786}"/>
              </a:ext>
            </a:extLst>
          </p:cNvPr>
          <p:cNvGrpSpPr/>
          <p:nvPr/>
        </p:nvGrpSpPr>
        <p:grpSpPr>
          <a:xfrm>
            <a:off x="10935404" y="1090107"/>
            <a:ext cx="650627" cy="921505"/>
            <a:chOff x="1732625" y="3204548"/>
            <a:chExt cx="650627" cy="921505"/>
          </a:xfrm>
        </p:grpSpPr>
        <p:pic>
          <p:nvPicPr>
            <p:cNvPr id="72" name="Graphic 71" descr="User with solid fill">
              <a:extLst>
                <a:ext uri="{FF2B5EF4-FFF2-40B4-BE49-F238E27FC236}">
                  <a16:creationId xmlns:a16="http://schemas.microsoft.com/office/drawing/2014/main" id="{07A972CD-08C1-3F1B-E8FF-A9B84432432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77522" y="3565221"/>
              <a:ext cx="560832" cy="560832"/>
            </a:xfrm>
            <a:prstGeom prst="rect">
              <a:avLst/>
            </a:prstGeom>
          </p:spPr>
        </p:pic>
        <p:sp>
          <p:nvSpPr>
            <p:cNvPr id="73" name="TextBox 72">
              <a:extLst>
                <a:ext uri="{FF2B5EF4-FFF2-40B4-BE49-F238E27FC236}">
                  <a16:creationId xmlns:a16="http://schemas.microsoft.com/office/drawing/2014/main" id="{AF07A968-3C4E-68DF-B9AA-99B17A131353}"/>
                </a:ext>
              </a:extLst>
            </p:cNvPr>
            <p:cNvSpPr txBox="1"/>
            <p:nvPr/>
          </p:nvSpPr>
          <p:spPr>
            <a:xfrm>
              <a:off x="1744936" y="3204548"/>
              <a:ext cx="63831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8.DCD</a:t>
              </a:r>
            </a:p>
          </p:txBody>
        </p:sp>
        <p:sp>
          <p:nvSpPr>
            <p:cNvPr id="94" name="TextBox 93">
              <a:extLst>
                <a:ext uri="{FF2B5EF4-FFF2-40B4-BE49-F238E27FC236}">
                  <a16:creationId xmlns:a16="http://schemas.microsoft.com/office/drawing/2014/main" id="{0D21F7ED-E2EB-9C4D-46BF-46A8FE1AA964}"/>
                </a:ext>
              </a:extLst>
            </p:cNvPr>
            <p:cNvSpPr txBox="1"/>
            <p:nvPr/>
          </p:nvSpPr>
          <p:spPr>
            <a:xfrm>
              <a:off x="1732625" y="3358436"/>
              <a:ext cx="65062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Bristol</a:t>
              </a:r>
            </a:p>
          </p:txBody>
        </p:sp>
      </p:grpSp>
    </p:spTree>
    <p:extLst>
      <p:ext uri="{BB962C8B-B14F-4D97-AF65-F5344CB8AC3E}">
        <p14:creationId xmlns:p14="http://schemas.microsoft.com/office/powerpoint/2010/main" val="5822921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descr="TEXT BOX">
            <a:extLst>
              <a:ext uri="{FF2B5EF4-FFF2-40B4-BE49-F238E27FC236}">
                <a16:creationId xmlns:a16="http://schemas.microsoft.com/office/drawing/2014/main" id="{86E2DD35-C311-4B6B-449D-4B6D53C3CF8D}"/>
              </a:ext>
            </a:extLst>
          </p:cNvPr>
          <p:cNvSpPr txBox="1">
            <a:spLocks/>
          </p:cNvSpPr>
          <p:nvPr/>
        </p:nvSpPr>
        <p:spPr>
          <a:xfrm>
            <a:off x="838200" y="164332"/>
            <a:ext cx="874586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3200" b="0" i="0" u="none" strike="noStrike" kern="1200" cap="none" spc="0" normalizeH="0" baseline="0" noProof="0">
              <a:ln>
                <a:noFill/>
              </a:ln>
              <a:solidFill>
                <a:srgbClr val="4472C4">
                  <a:lumMod val="75000"/>
                </a:srgbClr>
              </a:solidFill>
              <a:effectLst/>
              <a:uLnTx/>
              <a:uFillTx/>
              <a:latin typeface="Arial" panose="020B0604020202020204" pitchFamily="34" charset="0"/>
              <a:ea typeface="+mj-ea"/>
              <a:cs typeface="Arial" panose="020B0604020202020204" pitchFamily="34" charset="0"/>
            </a:endParaRPr>
          </a:p>
        </p:txBody>
      </p:sp>
      <p:sp>
        <p:nvSpPr>
          <p:cNvPr id="2" name="Speech Bubble: Rectangle with Corners Rounded 1">
            <a:extLst>
              <a:ext uri="{FF2B5EF4-FFF2-40B4-BE49-F238E27FC236}">
                <a16:creationId xmlns:a16="http://schemas.microsoft.com/office/drawing/2014/main" id="{F6E758BE-5DF5-B85B-37CC-7D469E3B5D36}"/>
              </a:ext>
            </a:extLst>
          </p:cNvPr>
          <p:cNvSpPr/>
          <p:nvPr/>
        </p:nvSpPr>
        <p:spPr>
          <a:xfrm>
            <a:off x="3183257" y="923544"/>
            <a:ext cx="1279015" cy="562998"/>
          </a:xfrm>
          <a:prstGeom prst="wedgeRoundRectCallou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AC6E40A0-252A-BEBD-E408-BA357BCC63E5}"/>
              </a:ext>
            </a:extLst>
          </p:cNvPr>
          <p:cNvSpPr/>
          <p:nvPr/>
        </p:nvSpPr>
        <p:spPr>
          <a:xfrm>
            <a:off x="8788186" y="6212190"/>
            <a:ext cx="3015069" cy="490728"/>
          </a:xfrm>
          <a:prstGeom prst="rect">
            <a:avLst/>
          </a:prstGeom>
          <a:solidFill>
            <a:srgbClr val="F3F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F8035258-E927-0C5F-434D-51B36A26728E}"/>
              </a:ext>
            </a:extLst>
          </p:cNvPr>
          <p:cNvSpPr txBox="1"/>
          <p:nvPr/>
        </p:nvSpPr>
        <p:spPr>
          <a:xfrm>
            <a:off x="4251303" y="6441076"/>
            <a:ext cx="301506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30</a:t>
            </a:r>
            <a:r>
              <a:rPr kumimoji="0" lang="en-GB" sz="1800" b="0" i="0" u="none" strike="noStrike" kern="1200" cap="none" spc="0" normalizeH="0" baseline="30000" noProof="0">
                <a:ln>
                  <a:noFill/>
                </a:ln>
                <a:solidFill>
                  <a:prstClr val="black"/>
                </a:solidFill>
                <a:effectLst/>
                <a:uLnTx/>
                <a:uFillTx/>
                <a:latin typeface="Calibri" panose="020F0502020204030204"/>
                <a:ea typeface="+mn-ea"/>
                <a:cs typeface="+mn-cs"/>
              </a:rPr>
              <a:t>th</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July</a:t>
            </a:r>
          </a:p>
        </p:txBody>
      </p:sp>
      <p:sp>
        <p:nvSpPr>
          <p:cNvPr id="92" name="Rectangle 91">
            <a:extLst>
              <a:ext uri="{FF2B5EF4-FFF2-40B4-BE49-F238E27FC236}">
                <a16:creationId xmlns:a16="http://schemas.microsoft.com/office/drawing/2014/main" id="{1F444C99-3332-EABB-E0EF-AE345EF293C4}"/>
              </a:ext>
            </a:extLst>
          </p:cNvPr>
          <p:cNvSpPr/>
          <p:nvPr/>
        </p:nvSpPr>
        <p:spPr>
          <a:xfrm>
            <a:off x="8954426" y="153901"/>
            <a:ext cx="3015069" cy="1026934"/>
          </a:xfrm>
          <a:prstGeom prst="rect">
            <a:avLst/>
          </a:prstGeom>
          <a:solidFill>
            <a:srgbClr val="F3F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7" name="Group 106">
            <a:extLst>
              <a:ext uri="{FF2B5EF4-FFF2-40B4-BE49-F238E27FC236}">
                <a16:creationId xmlns:a16="http://schemas.microsoft.com/office/drawing/2014/main" id="{03FDD456-CDFF-8410-3A4D-FCB92327454E}"/>
              </a:ext>
            </a:extLst>
          </p:cNvPr>
          <p:cNvGrpSpPr/>
          <p:nvPr/>
        </p:nvGrpSpPr>
        <p:grpSpPr>
          <a:xfrm>
            <a:off x="9331617" y="168833"/>
            <a:ext cx="2772784" cy="1093832"/>
            <a:chOff x="211990" y="266281"/>
            <a:chExt cx="2772784" cy="1093832"/>
          </a:xfrm>
        </p:grpSpPr>
        <p:pic>
          <p:nvPicPr>
            <p:cNvPr id="100" name="Graphic 99" descr="User with solid fill">
              <a:extLst>
                <a:ext uri="{FF2B5EF4-FFF2-40B4-BE49-F238E27FC236}">
                  <a16:creationId xmlns:a16="http://schemas.microsoft.com/office/drawing/2014/main" id="{D004EA4B-A327-E6FF-AD37-DBA1EB3FB6E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1990" y="266281"/>
              <a:ext cx="560832" cy="560832"/>
            </a:xfrm>
            <a:prstGeom prst="rect">
              <a:avLst/>
            </a:prstGeom>
          </p:spPr>
        </p:pic>
        <p:pic>
          <p:nvPicPr>
            <p:cNvPr id="103" name="Graphic 102" descr="User with solid fill">
              <a:extLst>
                <a:ext uri="{FF2B5EF4-FFF2-40B4-BE49-F238E27FC236}">
                  <a16:creationId xmlns:a16="http://schemas.microsoft.com/office/drawing/2014/main" id="{2ED59361-EC90-808A-86A5-8288147895B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6189" y="799281"/>
              <a:ext cx="560832" cy="560832"/>
            </a:xfrm>
            <a:prstGeom prst="rect">
              <a:avLst/>
            </a:prstGeom>
          </p:spPr>
        </p:pic>
        <p:sp>
          <p:nvSpPr>
            <p:cNvPr id="105" name="TextBox 104">
              <a:extLst>
                <a:ext uri="{FF2B5EF4-FFF2-40B4-BE49-F238E27FC236}">
                  <a16:creationId xmlns:a16="http://schemas.microsoft.com/office/drawing/2014/main" id="{459EC68D-74E8-0935-F997-3FFE4468DABC}"/>
                </a:ext>
              </a:extLst>
            </p:cNvPr>
            <p:cNvSpPr txBox="1"/>
            <p:nvPr/>
          </p:nvSpPr>
          <p:spPr>
            <a:xfrm>
              <a:off x="667793" y="371174"/>
              <a:ext cx="2316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CT + AB organs offered</a:t>
              </a:r>
            </a:p>
          </p:txBody>
        </p:sp>
        <p:sp>
          <p:nvSpPr>
            <p:cNvPr id="106" name="TextBox 105">
              <a:extLst>
                <a:ext uri="{FF2B5EF4-FFF2-40B4-BE49-F238E27FC236}">
                  <a16:creationId xmlns:a16="http://schemas.microsoft.com/office/drawing/2014/main" id="{FEDB5202-7584-45D0-CFEB-C3BE186D549A}"/>
                </a:ext>
              </a:extLst>
            </p:cNvPr>
            <p:cNvSpPr txBox="1"/>
            <p:nvPr/>
          </p:nvSpPr>
          <p:spPr>
            <a:xfrm>
              <a:off x="687321" y="899166"/>
              <a:ext cx="185897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AB organs offered</a:t>
              </a:r>
            </a:p>
          </p:txBody>
        </p:sp>
      </p:grpSp>
      <p:grpSp>
        <p:nvGrpSpPr>
          <p:cNvPr id="34" name="Group 33">
            <a:extLst>
              <a:ext uri="{FF2B5EF4-FFF2-40B4-BE49-F238E27FC236}">
                <a16:creationId xmlns:a16="http://schemas.microsoft.com/office/drawing/2014/main" id="{8E20146D-2648-C7A0-60C4-14079B217F94}"/>
              </a:ext>
            </a:extLst>
          </p:cNvPr>
          <p:cNvGrpSpPr/>
          <p:nvPr/>
        </p:nvGrpSpPr>
        <p:grpSpPr>
          <a:xfrm>
            <a:off x="287777" y="5349753"/>
            <a:ext cx="11378141" cy="1091323"/>
            <a:chOff x="-79995" y="5277907"/>
            <a:chExt cx="12423205" cy="1091323"/>
          </a:xfrm>
        </p:grpSpPr>
        <p:sp>
          <p:nvSpPr>
            <p:cNvPr id="18" name="TextBox 17">
              <a:extLst>
                <a:ext uri="{FF2B5EF4-FFF2-40B4-BE49-F238E27FC236}">
                  <a16:creationId xmlns:a16="http://schemas.microsoft.com/office/drawing/2014/main" id="{44D1DD93-C04F-08D9-A8FA-E38C9B5DC555}"/>
                </a:ext>
              </a:extLst>
            </p:cNvPr>
            <p:cNvSpPr txBox="1"/>
            <p:nvPr/>
          </p:nvSpPr>
          <p:spPr>
            <a:xfrm>
              <a:off x="-79995" y="5962151"/>
              <a:ext cx="7809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08:00</a:t>
              </a:r>
            </a:p>
          </p:txBody>
        </p:sp>
        <p:sp>
          <p:nvSpPr>
            <p:cNvPr id="20" name="TextBox 19">
              <a:extLst>
                <a:ext uri="{FF2B5EF4-FFF2-40B4-BE49-F238E27FC236}">
                  <a16:creationId xmlns:a16="http://schemas.microsoft.com/office/drawing/2014/main" id="{67B9DF8A-D4FD-1733-0DB2-5F44A5073D04}"/>
                </a:ext>
              </a:extLst>
            </p:cNvPr>
            <p:cNvSpPr txBox="1"/>
            <p:nvPr/>
          </p:nvSpPr>
          <p:spPr>
            <a:xfrm>
              <a:off x="5513168" y="5974114"/>
              <a:ext cx="7809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12:00</a:t>
              </a:r>
            </a:p>
          </p:txBody>
        </p:sp>
        <p:sp>
          <p:nvSpPr>
            <p:cNvPr id="21" name="TextBox 20">
              <a:extLst>
                <a:ext uri="{FF2B5EF4-FFF2-40B4-BE49-F238E27FC236}">
                  <a16:creationId xmlns:a16="http://schemas.microsoft.com/office/drawing/2014/main" id="{270969E4-6C5B-D1EA-01B9-3703D0427DD0}"/>
                </a:ext>
              </a:extLst>
            </p:cNvPr>
            <p:cNvSpPr txBox="1"/>
            <p:nvPr/>
          </p:nvSpPr>
          <p:spPr>
            <a:xfrm>
              <a:off x="2592761" y="5974114"/>
              <a:ext cx="7809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10:00</a:t>
              </a:r>
            </a:p>
          </p:txBody>
        </p:sp>
        <p:sp>
          <p:nvSpPr>
            <p:cNvPr id="9" name="TextBox 8">
              <a:extLst>
                <a:ext uri="{FF2B5EF4-FFF2-40B4-BE49-F238E27FC236}">
                  <a16:creationId xmlns:a16="http://schemas.microsoft.com/office/drawing/2014/main" id="{847F6630-E3F3-2E53-A942-EF5910F022F1}"/>
                </a:ext>
              </a:extLst>
            </p:cNvPr>
            <p:cNvSpPr txBox="1"/>
            <p:nvPr/>
          </p:nvSpPr>
          <p:spPr>
            <a:xfrm>
              <a:off x="11562255" y="5896499"/>
              <a:ext cx="7809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16:00</a:t>
              </a:r>
            </a:p>
          </p:txBody>
        </p:sp>
        <p:sp>
          <p:nvSpPr>
            <p:cNvPr id="40" name="TextBox 39">
              <a:extLst>
                <a:ext uri="{FF2B5EF4-FFF2-40B4-BE49-F238E27FC236}">
                  <a16:creationId xmlns:a16="http://schemas.microsoft.com/office/drawing/2014/main" id="{F689E38C-E8DD-836D-B7F6-97BCFE3FA863}"/>
                </a:ext>
              </a:extLst>
            </p:cNvPr>
            <p:cNvSpPr txBox="1"/>
            <p:nvPr/>
          </p:nvSpPr>
          <p:spPr>
            <a:xfrm>
              <a:off x="4110032" y="5974114"/>
              <a:ext cx="7809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11:00</a:t>
              </a:r>
            </a:p>
          </p:txBody>
        </p:sp>
        <p:grpSp>
          <p:nvGrpSpPr>
            <p:cNvPr id="33" name="Group 32">
              <a:extLst>
                <a:ext uri="{FF2B5EF4-FFF2-40B4-BE49-F238E27FC236}">
                  <a16:creationId xmlns:a16="http://schemas.microsoft.com/office/drawing/2014/main" id="{A3509BDD-1034-C8F6-84BE-DDE4C31FF4BD}"/>
                </a:ext>
              </a:extLst>
            </p:cNvPr>
            <p:cNvGrpSpPr/>
            <p:nvPr/>
          </p:nvGrpSpPr>
          <p:grpSpPr>
            <a:xfrm>
              <a:off x="211990" y="5277907"/>
              <a:ext cx="11839802" cy="689117"/>
              <a:chOff x="211990" y="5277907"/>
              <a:chExt cx="11839802" cy="689117"/>
            </a:xfrm>
          </p:grpSpPr>
          <p:cxnSp>
            <p:nvCxnSpPr>
              <p:cNvPr id="8" name="Straight Connector 7">
                <a:extLst>
                  <a:ext uri="{FF2B5EF4-FFF2-40B4-BE49-F238E27FC236}">
                    <a16:creationId xmlns:a16="http://schemas.microsoft.com/office/drawing/2014/main" id="{29E6F69E-D905-3130-8DB4-C297B6033F64}"/>
                  </a:ext>
                </a:extLst>
              </p:cNvPr>
              <p:cNvCxnSpPr>
                <a:cxnSpLocks/>
              </p:cNvCxnSpPr>
              <p:nvPr/>
            </p:nvCxnSpPr>
            <p:spPr>
              <a:xfrm flipV="1">
                <a:off x="211990" y="5598993"/>
                <a:ext cx="11839802" cy="3048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9052E6C-6DEA-A5A3-7CFC-4B6F0BB0352A}"/>
                  </a:ext>
                </a:extLst>
              </p:cNvPr>
              <p:cNvCxnSpPr/>
              <p:nvPr/>
            </p:nvCxnSpPr>
            <p:spPr>
              <a:xfrm>
                <a:off x="4537254" y="5299211"/>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C3D479F-5DB7-39AA-30A2-C72D381C7DF0}"/>
                  </a:ext>
                </a:extLst>
              </p:cNvPr>
              <p:cNvCxnSpPr/>
              <p:nvPr/>
            </p:nvCxnSpPr>
            <p:spPr>
              <a:xfrm>
                <a:off x="215060" y="5327721"/>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80250E7-442E-5B03-0330-46C449983160}"/>
                  </a:ext>
                </a:extLst>
              </p:cNvPr>
              <p:cNvCxnSpPr/>
              <p:nvPr/>
            </p:nvCxnSpPr>
            <p:spPr>
              <a:xfrm>
                <a:off x="5903645"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AC6CECB-D839-439E-415C-5B6F1BBBEA11}"/>
                  </a:ext>
                </a:extLst>
              </p:cNvPr>
              <p:cNvCxnSpPr/>
              <p:nvPr/>
            </p:nvCxnSpPr>
            <p:spPr>
              <a:xfrm>
                <a:off x="2998398" y="530333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1A5A6EC-1C60-3EA6-16B7-C5C385373896}"/>
                  </a:ext>
                </a:extLst>
              </p:cNvPr>
              <p:cNvCxnSpPr/>
              <p:nvPr/>
            </p:nvCxnSpPr>
            <p:spPr>
              <a:xfrm>
                <a:off x="10503992" y="5313384"/>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57A97ED-ECE1-E803-96F9-2379DBF88C32}"/>
                  </a:ext>
                </a:extLst>
              </p:cNvPr>
              <p:cNvCxnSpPr/>
              <p:nvPr/>
            </p:nvCxnSpPr>
            <p:spPr>
              <a:xfrm>
                <a:off x="12042580"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B1B1E7-9244-0FB9-E323-5F456D5DAA2E}"/>
                  </a:ext>
                </a:extLst>
              </p:cNvPr>
              <p:cNvCxnSpPr/>
              <p:nvPr/>
            </p:nvCxnSpPr>
            <p:spPr>
              <a:xfrm>
                <a:off x="1649877"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7E7F917-D1D6-3F4C-0DF1-4B52FE02E35C}"/>
                  </a:ext>
                </a:extLst>
              </p:cNvPr>
              <p:cNvCxnSpPr/>
              <p:nvPr/>
            </p:nvCxnSpPr>
            <p:spPr>
              <a:xfrm>
                <a:off x="7496766" y="527790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7C54DEC-A4DA-5F27-BDF2-92FA40BA6A50}"/>
                  </a:ext>
                </a:extLst>
              </p:cNvPr>
              <p:cNvCxnSpPr/>
              <p:nvPr/>
            </p:nvCxnSpPr>
            <p:spPr>
              <a:xfrm>
                <a:off x="8893334" y="5345232"/>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36788DE1-3F99-CBE2-3312-0A163160E3CE}"/>
                </a:ext>
              </a:extLst>
            </p:cNvPr>
            <p:cNvSpPr txBox="1"/>
            <p:nvPr/>
          </p:nvSpPr>
          <p:spPr>
            <a:xfrm>
              <a:off x="1251383" y="5931703"/>
              <a:ext cx="86028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09:00</a:t>
              </a:r>
            </a:p>
          </p:txBody>
        </p:sp>
        <p:sp>
          <p:nvSpPr>
            <p:cNvPr id="24" name="TextBox 23">
              <a:extLst>
                <a:ext uri="{FF2B5EF4-FFF2-40B4-BE49-F238E27FC236}">
                  <a16:creationId xmlns:a16="http://schemas.microsoft.com/office/drawing/2014/main" id="{3FC13D5A-392B-35FA-E22E-8CC5960A3BDE}"/>
                </a:ext>
              </a:extLst>
            </p:cNvPr>
            <p:cNvSpPr txBox="1"/>
            <p:nvPr/>
          </p:nvSpPr>
          <p:spPr>
            <a:xfrm>
              <a:off x="7115441" y="5899699"/>
              <a:ext cx="7809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13:00</a:t>
              </a:r>
            </a:p>
          </p:txBody>
        </p:sp>
        <p:sp>
          <p:nvSpPr>
            <p:cNvPr id="25" name="TextBox 24">
              <a:extLst>
                <a:ext uri="{FF2B5EF4-FFF2-40B4-BE49-F238E27FC236}">
                  <a16:creationId xmlns:a16="http://schemas.microsoft.com/office/drawing/2014/main" id="{52B4908F-0D0D-52A0-2F41-E12DF32110D6}"/>
                </a:ext>
              </a:extLst>
            </p:cNvPr>
            <p:cNvSpPr txBox="1"/>
            <p:nvPr/>
          </p:nvSpPr>
          <p:spPr>
            <a:xfrm>
              <a:off x="8483860" y="5999898"/>
              <a:ext cx="7809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14:00</a:t>
              </a:r>
            </a:p>
          </p:txBody>
        </p:sp>
        <p:sp>
          <p:nvSpPr>
            <p:cNvPr id="28" name="TextBox 27">
              <a:extLst>
                <a:ext uri="{FF2B5EF4-FFF2-40B4-BE49-F238E27FC236}">
                  <a16:creationId xmlns:a16="http://schemas.microsoft.com/office/drawing/2014/main" id="{C7A7E5E4-347A-6C96-EC85-CC7191E7AA12}"/>
                </a:ext>
              </a:extLst>
            </p:cNvPr>
            <p:cNvSpPr txBox="1"/>
            <p:nvPr/>
          </p:nvSpPr>
          <p:spPr>
            <a:xfrm>
              <a:off x="10098032" y="5945893"/>
              <a:ext cx="7809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15:00</a:t>
              </a:r>
            </a:p>
          </p:txBody>
        </p:sp>
      </p:grpSp>
      <p:sp>
        <p:nvSpPr>
          <p:cNvPr id="35" name="Arrow: Right 34">
            <a:extLst>
              <a:ext uri="{FF2B5EF4-FFF2-40B4-BE49-F238E27FC236}">
                <a16:creationId xmlns:a16="http://schemas.microsoft.com/office/drawing/2014/main" id="{E1E3EA7B-13DE-AE87-EED5-9B3382DFE651}"/>
              </a:ext>
            </a:extLst>
          </p:cNvPr>
          <p:cNvSpPr/>
          <p:nvPr/>
        </p:nvSpPr>
        <p:spPr>
          <a:xfrm>
            <a:off x="1040012" y="2615414"/>
            <a:ext cx="2031437" cy="70366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id="{8ED551C0-52FC-70F6-F506-8C792AADC20E}"/>
              </a:ext>
            </a:extLst>
          </p:cNvPr>
          <p:cNvSpPr txBox="1"/>
          <p:nvPr/>
        </p:nvSpPr>
        <p:spPr>
          <a:xfrm>
            <a:off x="1004042" y="3310422"/>
            <a:ext cx="232877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4 Hearts offered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5 Pairs of lungs offered</a:t>
            </a:r>
          </a:p>
        </p:txBody>
      </p:sp>
      <p:sp>
        <p:nvSpPr>
          <p:cNvPr id="37" name="TextBox 36">
            <a:extLst>
              <a:ext uri="{FF2B5EF4-FFF2-40B4-BE49-F238E27FC236}">
                <a16:creationId xmlns:a16="http://schemas.microsoft.com/office/drawing/2014/main" id="{281EAF74-2112-A4C8-0435-61BDDD8A4592}"/>
              </a:ext>
            </a:extLst>
          </p:cNvPr>
          <p:cNvSpPr txBox="1"/>
          <p:nvPr/>
        </p:nvSpPr>
        <p:spPr>
          <a:xfrm>
            <a:off x="3327505" y="1934396"/>
            <a:ext cx="2670090" cy="584775"/>
          </a:xfrm>
          <a:prstGeom prst="rect">
            <a:avLst/>
          </a:prstGeom>
          <a:noFill/>
          <a:ln w="38100">
            <a:solidFill>
              <a:schemeClr val="bg1">
                <a:lumMod val="50000"/>
              </a:schemeClr>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Donor 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Lungs declined by all centres</a:t>
            </a:r>
          </a:p>
        </p:txBody>
      </p:sp>
      <p:sp>
        <p:nvSpPr>
          <p:cNvPr id="38" name="TextBox 37">
            <a:extLst>
              <a:ext uri="{FF2B5EF4-FFF2-40B4-BE49-F238E27FC236}">
                <a16:creationId xmlns:a16="http://schemas.microsoft.com/office/drawing/2014/main" id="{C313206A-29AE-7650-FD9F-599EE186C2D5}"/>
              </a:ext>
            </a:extLst>
          </p:cNvPr>
          <p:cNvSpPr txBox="1"/>
          <p:nvPr/>
        </p:nvSpPr>
        <p:spPr>
          <a:xfrm>
            <a:off x="3328797" y="4481614"/>
            <a:ext cx="2667712" cy="830997"/>
          </a:xfrm>
          <a:prstGeom prst="rect">
            <a:avLst/>
          </a:prstGeom>
          <a:noFill/>
          <a:ln w="38100">
            <a:solidFill>
              <a:schemeClr val="accent6"/>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Donor 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Heart accepted for SU Adult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Lungs accepted for R Adult</a:t>
            </a:r>
          </a:p>
        </p:txBody>
      </p:sp>
      <p:sp>
        <p:nvSpPr>
          <p:cNvPr id="41" name="TextBox 40">
            <a:extLst>
              <a:ext uri="{FF2B5EF4-FFF2-40B4-BE49-F238E27FC236}">
                <a16:creationId xmlns:a16="http://schemas.microsoft.com/office/drawing/2014/main" id="{BBD55395-6B9B-F8D5-C6B9-7A520B638EA6}"/>
              </a:ext>
            </a:extLst>
          </p:cNvPr>
          <p:cNvSpPr txBox="1"/>
          <p:nvPr/>
        </p:nvSpPr>
        <p:spPr>
          <a:xfrm>
            <a:off x="3328796" y="3540461"/>
            <a:ext cx="2667713" cy="830997"/>
          </a:xfrm>
          <a:prstGeom prst="rect">
            <a:avLst/>
          </a:prstGeom>
          <a:noFill/>
          <a:ln w="38100">
            <a:solidFill>
              <a:schemeClr val="accent6"/>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Donor 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Heart accepted for U Adult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Lungs accepted for R Adult</a:t>
            </a:r>
          </a:p>
        </p:txBody>
      </p:sp>
      <p:sp>
        <p:nvSpPr>
          <p:cNvPr id="43" name="TextBox 42">
            <a:extLst>
              <a:ext uri="{FF2B5EF4-FFF2-40B4-BE49-F238E27FC236}">
                <a16:creationId xmlns:a16="http://schemas.microsoft.com/office/drawing/2014/main" id="{9621FDB4-D24C-B33F-7F79-B6B06C61CB2B}"/>
              </a:ext>
            </a:extLst>
          </p:cNvPr>
          <p:cNvSpPr txBox="1"/>
          <p:nvPr/>
        </p:nvSpPr>
        <p:spPr>
          <a:xfrm>
            <a:off x="3326419" y="976362"/>
            <a:ext cx="2670090" cy="830997"/>
          </a:xfrm>
          <a:prstGeom prst="rect">
            <a:avLst/>
          </a:prstGeom>
          <a:noFill/>
          <a:ln w="38100">
            <a:solidFill>
              <a:schemeClr val="accent6"/>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Donor 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Heart accepted for R Adult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Lungs declined by all centres</a:t>
            </a:r>
          </a:p>
        </p:txBody>
      </p:sp>
      <p:sp>
        <p:nvSpPr>
          <p:cNvPr id="23" name="Title 1">
            <a:extLst>
              <a:ext uri="{FF2B5EF4-FFF2-40B4-BE49-F238E27FC236}">
                <a16:creationId xmlns:a16="http://schemas.microsoft.com/office/drawing/2014/main" id="{F65CC833-537A-7031-E8E5-C057A01A6D37}"/>
              </a:ext>
            </a:extLst>
          </p:cNvPr>
          <p:cNvSpPr>
            <a:spLocks noGrp="1"/>
          </p:cNvSpPr>
          <p:nvPr>
            <p:ph type="title"/>
          </p:nvPr>
        </p:nvSpPr>
        <p:spPr>
          <a:xfrm>
            <a:off x="89342" y="89133"/>
            <a:ext cx="4098448" cy="827002"/>
          </a:xfrm>
        </p:spPr>
        <p:txBody>
          <a:bodyPr>
            <a:normAutofit/>
          </a:bodyPr>
          <a:lstStyle/>
          <a:p>
            <a:r>
              <a:rPr lang="en-GB" sz="2800"/>
              <a:t>Cardiothoracic offering</a:t>
            </a:r>
          </a:p>
        </p:txBody>
      </p:sp>
      <p:pic>
        <p:nvPicPr>
          <p:cNvPr id="44" name="Graphic 43" descr="Doctor female with solid fill">
            <a:extLst>
              <a:ext uri="{FF2B5EF4-FFF2-40B4-BE49-F238E27FC236}">
                <a16:creationId xmlns:a16="http://schemas.microsoft.com/office/drawing/2014/main" id="{E2CB2B98-6AC6-762D-1E8F-D975BE564F0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34406" y="2901064"/>
            <a:ext cx="1317545" cy="1317545"/>
          </a:xfrm>
          <a:prstGeom prst="rect">
            <a:avLst/>
          </a:prstGeom>
        </p:spPr>
      </p:pic>
      <p:pic>
        <p:nvPicPr>
          <p:cNvPr id="98" name="Graphic 97" descr="Warning with solid fill">
            <a:extLst>
              <a:ext uri="{FF2B5EF4-FFF2-40B4-BE49-F238E27FC236}">
                <a16:creationId xmlns:a16="http://schemas.microsoft.com/office/drawing/2014/main" id="{466744D1-4CD6-B701-949C-D1DEDE902D1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135979" y="1909551"/>
            <a:ext cx="914400" cy="914400"/>
          </a:xfrm>
          <a:prstGeom prst="rect">
            <a:avLst/>
          </a:prstGeom>
        </p:spPr>
      </p:pic>
      <p:sp>
        <p:nvSpPr>
          <p:cNvPr id="99" name="TextBox 98">
            <a:extLst>
              <a:ext uri="{FF2B5EF4-FFF2-40B4-BE49-F238E27FC236}">
                <a16:creationId xmlns:a16="http://schemas.microsoft.com/office/drawing/2014/main" id="{5A2876E2-E698-F677-E975-88E5A36AB10F}"/>
              </a:ext>
            </a:extLst>
          </p:cNvPr>
          <p:cNvSpPr txBox="1"/>
          <p:nvPr/>
        </p:nvSpPr>
        <p:spPr>
          <a:xfrm>
            <a:off x="8079667" y="1881622"/>
            <a:ext cx="266771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More CT organs have been accepted than available NORS teams</a:t>
            </a:r>
          </a:p>
        </p:txBody>
      </p:sp>
      <p:sp>
        <p:nvSpPr>
          <p:cNvPr id="101" name="TextBox 100">
            <a:extLst>
              <a:ext uri="{FF2B5EF4-FFF2-40B4-BE49-F238E27FC236}">
                <a16:creationId xmlns:a16="http://schemas.microsoft.com/office/drawing/2014/main" id="{BE8EB4C8-4853-7F97-BA00-DBA44FC3F5D6}"/>
              </a:ext>
            </a:extLst>
          </p:cNvPr>
          <p:cNvSpPr txBox="1"/>
          <p:nvPr/>
        </p:nvSpPr>
        <p:spPr>
          <a:xfrm>
            <a:off x="8168235" y="3301813"/>
            <a:ext cx="26677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Clinical decision point</a:t>
            </a:r>
          </a:p>
        </p:txBody>
      </p:sp>
      <p:grpSp>
        <p:nvGrpSpPr>
          <p:cNvPr id="3" name="Group 2">
            <a:extLst>
              <a:ext uri="{FF2B5EF4-FFF2-40B4-BE49-F238E27FC236}">
                <a16:creationId xmlns:a16="http://schemas.microsoft.com/office/drawing/2014/main" id="{9CAAD1FA-E16B-E0DA-A71B-11FA0CF66F06}"/>
              </a:ext>
            </a:extLst>
          </p:cNvPr>
          <p:cNvGrpSpPr/>
          <p:nvPr/>
        </p:nvGrpSpPr>
        <p:grpSpPr>
          <a:xfrm>
            <a:off x="80654" y="4462270"/>
            <a:ext cx="1090254" cy="897673"/>
            <a:chOff x="-265252" y="4169811"/>
            <a:chExt cx="1090254" cy="897673"/>
          </a:xfrm>
        </p:grpSpPr>
        <p:pic>
          <p:nvPicPr>
            <p:cNvPr id="4" name="Graphic 3" descr="User with solid fill">
              <a:extLst>
                <a:ext uri="{FF2B5EF4-FFF2-40B4-BE49-F238E27FC236}">
                  <a16:creationId xmlns:a16="http://schemas.microsoft.com/office/drawing/2014/main" id="{47E26CD4-07F7-E768-4F65-38167A3C824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731" y="4506652"/>
              <a:ext cx="560832" cy="560832"/>
            </a:xfrm>
            <a:prstGeom prst="rect">
              <a:avLst/>
            </a:prstGeom>
          </p:spPr>
        </p:pic>
        <p:sp>
          <p:nvSpPr>
            <p:cNvPr id="15" name="TextBox 14">
              <a:extLst>
                <a:ext uri="{FF2B5EF4-FFF2-40B4-BE49-F238E27FC236}">
                  <a16:creationId xmlns:a16="http://schemas.microsoft.com/office/drawing/2014/main" id="{D1EE5C26-42F6-7945-48BC-374451B76A56}"/>
                </a:ext>
              </a:extLst>
            </p:cNvPr>
            <p:cNvSpPr txBox="1"/>
            <p:nvPr/>
          </p:nvSpPr>
          <p:spPr>
            <a:xfrm>
              <a:off x="-120921" y="4169811"/>
              <a:ext cx="69573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1.DCD</a:t>
              </a:r>
            </a:p>
          </p:txBody>
        </p:sp>
        <p:sp>
          <p:nvSpPr>
            <p:cNvPr id="16" name="TextBox 15">
              <a:extLst>
                <a:ext uri="{FF2B5EF4-FFF2-40B4-BE49-F238E27FC236}">
                  <a16:creationId xmlns:a16="http://schemas.microsoft.com/office/drawing/2014/main" id="{1400A752-E969-29DF-8488-7744EC8AD19B}"/>
                </a:ext>
              </a:extLst>
            </p:cNvPr>
            <p:cNvSpPr txBox="1"/>
            <p:nvPr/>
          </p:nvSpPr>
          <p:spPr>
            <a:xfrm>
              <a:off x="-265252" y="4334798"/>
              <a:ext cx="109025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Cambridge</a:t>
              </a:r>
            </a:p>
          </p:txBody>
        </p:sp>
      </p:grpSp>
      <p:grpSp>
        <p:nvGrpSpPr>
          <p:cNvPr id="19" name="Group 18">
            <a:extLst>
              <a:ext uri="{FF2B5EF4-FFF2-40B4-BE49-F238E27FC236}">
                <a16:creationId xmlns:a16="http://schemas.microsoft.com/office/drawing/2014/main" id="{2690CC9B-3895-F7F8-EF0D-27837294041F}"/>
              </a:ext>
            </a:extLst>
          </p:cNvPr>
          <p:cNvGrpSpPr/>
          <p:nvPr/>
        </p:nvGrpSpPr>
        <p:grpSpPr>
          <a:xfrm>
            <a:off x="7305995" y="-12401"/>
            <a:ext cx="859402" cy="894948"/>
            <a:chOff x="1644912" y="3207603"/>
            <a:chExt cx="859402" cy="894948"/>
          </a:xfrm>
        </p:grpSpPr>
        <p:pic>
          <p:nvPicPr>
            <p:cNvPr id="22" name="Graphic 21" descr="User with solid fill">
              <a:extLst>
                <a:ext uri="{FF2B5EF4-FFF2-40B4-BE49-F238E27FC236}">
                  <a16:creationId xmlns:a16="http://schemas.microsoft.com/office/drawing/2014/main" id="{F355726A-8030-DE06-DA09-04E88A32CFE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08449" y="3541719"/>
              <a:ext cx="560832" cy="560832"/>
            </a:xfrm>
            <a:prstGeom prst="rect">
              <a:avLst/>
            </a:prstGeom>
          </p:spPr>
        </p:pic>
        <p:sp>
          <p:nvSpPr>
            <p:cNvPr id="30" name="TextBox 29">
              <a:extLst>
                <a:ext uri="{FF2B5EF4-FFF2-40B4-BE49-F238E27FC236}">
                  <a16:creationId xmlns:a16="http://schemas.microsoft.com/office/drawing/2014/main" id="{1773D182-79D7-B102-CF14-81FE50839723}"/>
                </a:ext>
              </a:extLst>
            </p:cNvPr>
            <p:cNvSpPr txBox="1"/>
            <p:nvPr/>
          </p:nvSpPr>
          <p:spPr>
            <a:xfrm>
              <a:off x="1730965" y="3207603"/>
              <a:ext cx="63831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3.DCD</a:t>
              </a:r>
            </a:p>
          </p:txBody>
        </p:sp>
        <p:sp>
          <p:nvSpPr>
            <p:cNvPr id="31" name="TextBox 30">
              <a:extLst>
                <a:ext uri="{FF2B5EF4-FFF2-40B4-BE49-F238E27FC236}">
                  <a16:creationId xmlns:a16="http://schemas.microsoft.com/office/drawing/2014/main" id="{E267C7B5-F1F8-DF39-E343-F17C8E45E117}"/>
                </a:ext>
              </a:extLst>
            </p:cNvPr>
            <p:cNvSpPr txBox="1"/>
            <p:nvPr/>
          </p:nvSpPr>
          <p:spPr>
            <a:xfrm>
              <a:off x="1644912" y="3356206"/>
              <a:ext cx="85940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Liverpool</a:t>
              </a:r>
            </a:p>
          </p:txBody>
        </p:sp>
      </p:grpSp>
      <p:grpSp>
        <p:nvGrpSpPr>
          <p:cNvPr id="39" name="Group 38">
            <a:extLst>
              <a:ext uri="{FF2B5EF4-FFF2-40B4-BE49-F238E27FC236}">
                <a16:creationId xmlns:a16="http://schemas.microsoft.com/office/drawing/2014/main" id="{3EAF11CC-3B0C-F6E9-7299-1EF0E01257E1}"/>
              </a:ext>
            </a:extLst>
          </p:cNvPr>
          <p:cNvGrpSpPr/>
          <p:nvPr/>
        </p:nvGrpSpPr>
        <p:grpSpPr>
          <a:xfrm>
            <a:off x="80654" y="3592398"/>
            <a:ext cx="1018356" cy="895969"/>
            <a:chOff x="818114" y="3712395"/>
            <a:chExt cx="1018356" cy="895969"/>
          </a:xfrm>
        </p:grpSpPr>
        <p:pic>
          <p:nvPicPr>
            <p:cNvPr id="54" name="Graphic 53" descr="User with solid fill">
              <a:extLst>
                <a:ext uri="{FF2B5EF4-FFF2-40B4-BE49-F238E27FC236}">
                  <a16:creationId xmlns:a16="http://schemas.microsoft.com/office/drawing/2014/main" id="{137F6D93-0382-53E5-F67F-E3A45B2C76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7742" y="4047532"/>
              <a:ext cx="560832" cy="560832"/>
            </a:xfrm>
            <a:prstGeom prst="rect">
              <a:avLst/>
            </a:prstGeom>
          </p:spPr>
        </p:pic>
        <p:sp>
          <p:nvSpPr>
            <p:cNvPr id="56" name="TextBox 55">
              <a:extLst>
                <a:ext uri="{FF2B5EF4-FFF2-40B4-BE49-F238E27FC236}">
                  <a16:creationId xmlns:a16="http://schemas.microsoft.com/office/drawing/2014/main" id="{3B1A825D-D614-F415-9B08-B347EC0D40D9}"/>
                </a:ext>
              </a:extLst>
            </p:cNvPr>
            <p:cNvSpPr txBox="1"/>
            <p:nvPr/>
          </p:nvSpPr>
          <p:spPr>
            <a:xfrm>
              <a:off x="959069" y="3712395"/>
              <a:ext cx="63991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4.DBD</a:t>
              </a:r>
            </a:p>
          </p:txBody>
        </p:sp>
        <p:sp>
          <p:nvSpPr>
            <p:cNvPr id="57" name="TextBox 56">
              <a:extLst>
                <a:ext uri="{FF2B5EF4-FFF2-40B4-BE49-F238E27FC236}">
                  <a16:creationId xmlns:a16="http://schemas.microsoft.com/office/drawing/2014/main" id="{9663610F-6C1F-44DA-8E1B-AC0E4035FACD}"/>
                </a:ext>
              </a:extLst>
            </p:cNvPr>
            <p:cNvSpPr txBox="1"/>
            <p:nvPr/>
          </p:nvSpPr>
          <p:spPr>
            <a:xfrm>
              <a:off x="818114" y="3866283"/>
              <a:ext cx="101835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Chelmsford</a:t>
              </a:r>
            </a:p>
          </p:txBody>
        </p:sp>
      </p:grpSp>
      <p:grpSp>
        <p:nvGrpSpPr>
          <p:cNvPr id="63" name="Group 62">
            <a:extLst>
              <a:ext uri="{FF2B5EF4-FFF2-40B4-BE49-F238E27FC236}">
                <a16:creationId xmlns:a16="http://schemas.microsoft.com/office/drawing/2014/main" id="{901B9341-5105-2D67-6CBA-77D221725670}"/>
              </a:ext>
            </a:extLst>
          </p:cNvPr>
          <p:cNvGrpSpPr/>
          <p:nvPr/>
        </p:nvGrpSpPr>
        <p:grpSpPr>
          <a:xfrm>
            <a:off x="44347" y="2655063"/>
            <a:ext cx="1074333" cy="902204"/>
            <a:chOff x="813322" y="3711493"/>
            <a:chExt cx="1074333" cy="902204"/>
          </a:xfrm>
        </p:grpSpPr>
        <p:pic>
          <p:nvPicPr>
            <p:cNvPr id="69" name="Graphic 68" descr="User with solid fill">
              <a:extLst>
                <a:ext uri="{FF2B5EF4-FFF2-40B4-BE49-F238E27FC236}">
                  <a16:creationId xmlns:a16="http://schemas.microsoft.com/office/drawing/2014/main" id="{82859528-4D4E-A8DA-195C-1FB8CCD7B5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9561" y="4052865"/>
              <a:ext cx="560832" cy="560832"/>
            </a:xfrm>
            <a:prstGeom prst="rect">
              <a:avLst/>
            </a:prstGeom>
          </p:spPr>
        </p:pic>
        <p:sp>
          <p:nvSpPr>
            <p:cNvPr id="70" name="TextBox 69">
              <a:extLst>
                <a:ext uri="{FF2B5EF4-FFF2-40B4-BE49-F238E27FC236}">
                  <a16:creationId xmlns:a16="http://schemas.microsoft.com/office/drawing/2014/main" id="{D7EF6748-0DA8-B09B-15D6-BB39BB70693A}"/>
                </a:ext>
              </a:extLst>
            </p:cNvPr>
            <p:cNvSpPr txBox="1"/>
            <p:nvPr/>
          </p:nvSpPr>
          <p:spPr>
            <a:xfrm>
              <a:off x="993739" y="3711493"/>
              <a:ext cx="63991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5.DBD</a:t>
              </a:r>
            </a:p>
          </p:txBody>
        </p:sp>
        <p:sp>
          <p:nvSpPr>
            <p:cNvPr id="74" name="TextBox 73">
              <a:extLst>
                <a:ext uri="{FF2B5EF4-FFF2-40B4-BE49-F238E27FC236}">
                  <a16:creationId xmlns:a16="http://schemas.microsoft.com/office/drawing/2014/main" id="{4606829D-4F18-A6A8-3036-DE87990A5F93}"/>
                </a:ext>
              </a:extLst>
            </p:cNvPr>
            <p:cNvSpPr txBox="1"/>
            <p:nvPr/>
          </p:nvSpPr>
          <p:spPr>
            <a:xfrm>
              <a:off x="813322" y="3860192"/>
              <a:ext cx="107433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Birmingham</a:t>
              </a:r>
            </a:p>
          </p:txBody>
        </p:sp>
      </p:grpSp>
      <p:grpSp>
        <p:nvGrpSpPr>
          <p:cNvPr id="76" name="Group 75">
            <a:extLst>
              <a:ext uri="{FF2B5EF4-FFF2-40B4-BE49-F238E27FC236}">
                <a16:creationId xmlns:a16="http://schemas.microsoft.com/office/drawing/2014/main" id="{C0ADACAB-27D3-13E7-EB76-5F5FAED0C034}"/>
              </a:ext>
            </a:extLst>
          </p:cNvPr>
          <p:cNvGrpSpPr/>
          <p:nvPr/>
        </p:nvGrpSpPr>
        <p:grpSpPr>
          <a:xfrm>
            <a:off x="102115" y="1844979"/>
            <a:ext cx="949119" cy="890791"/>
            <a:chOff x="-197893" y="4179300"/>
            <a:chExt cx="949119" cy="890791"/>
          </a:xfrm>
        </p:grpSpPr>
        <p:pic>
          <p:nvPicPr>
            <p:cNvPr id="77" name="Graphic 76" descr="User with solid fill">
              <a:extLst>
                <a:ext uri="{FF2B5EF4-FFF2-40B4-BE49-F238E27FC236}">
                  <a16:creationId xmlns:a16="http://schemas.microsoft.com/office/drawing/2014/main" id="{1C5C7CE7-C6A0-0B09-AC54-F99A151285B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487" y="4509259"/>
              <a:ext cx="560832" cy="560832"/>
            </a:xfrm>
            <a:prstGeom prst="rect">
              <a:avLst/>
            </a:prstGeom>
          </p:spPr>
        </p:pic>
        <p:sp>
          <p:nvSpPr>
            <p:cNvPr id="78" name="TextBox 77">
              <a:extLst>
                <a:ext uri="{FF2B5EF4-FFF2-40B4-BE49-F238E27FC236}">
                  <a16:creationId xmlns:a16="http://schemas.microsoft.com/office/drawing/2014/main" id="{3DDB10C7-E385-BD29-B57A-CE4F413C63BE}"/>
                </a:ext>
              </a:extLst>
            </p:cNvPr>
            <p:cNvSpPr txBox="1"/>
            <p:nvPr/>
          </p:nvSpPr>
          <p:spPr>
            <a:xfrm>
              <a:off x="-87499" y="4179300"/>
              <a:ext cx="63991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6.DCD</a:t>
              </a:r>
            </a:p>
          </p:txBody>
        </p:sp>
        <p:sp>
          <p:nvSpPr>
            <p:cNvPr id="79" name="TextBox 78">
              <a:extLst>
                <a:ext uri="{FF2B5EF4-FFF2-40B4-BE49-F238E27FC236}">
                  <a16:creationId xmlns:a16="http://schemas.microsoft.com/office/drawing/2014/main" id="{4AC9F839-4282-F490-19DD-4F56C4A6BAED}"/>
                </a:ext>
              </a:extLst>
            </p:cNvPr>
            <p:cNvSpPr txBox="1"/>
            <p:nvPr/>
          </p:nvSpPr>
          <p:spPr>
            <a:xfrm>
              <a:off x="-197893" y="4321973"/>
              <a:ext cx="94911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Aberdeen</a:t>
              </a:r>
            </a:p>
          </p:txBody>
        </p:sp>
      </p:grpSp>
      <p:grpSp>
        <p:nvGrpSpPr>
          <p:cNvPr id="80" name="Group 79">
            <a:extLst>
              <a:ext uri="{FF2B5EF4-FFF2-40B4-BE49-F238E27FC236}">
                <a16:creationId xmlns:a16="http://schemas.microsoft.com/office/drawing/2014/main" id="{109CC6FD-A0F6-39DF-50A3-8E7FAC041B2C}"/>
              </a:ext>
            </a:extLst>
          </p:cNvPr>
          <p:cNvGrpSpPr/>
          <p:nvPr/>
        </p:nvGrpSpPr>
        <p:grpSpPr>
          <a:xfrm>
            <a:off x="149449" y="988303"/>
            <a:ext cx="803105" cy="894278"/>
            <a:chOff x="915969" y="3733224"/>
            <a:chExt cx="803105" cy="894278"/>
          </a:xfrm>
        </p:grpSpPr>
        <p:pic>
          <p:nvPicPr>
            <p:cNvPr id="81" name="Graphic 80" descr="User with solid fill">
              <a:extLst>
                <a:ext uri="{FF2B5EF4-FFF2-40B4-BE49-F238E27FC236}">
                  <a16:creationId xmlns:a16="http://schemas.microsoft.com/office/drawing/2014/main" id="{1F75D7E9-4CB2-04C1-CCD2-C3AE8D88536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5425" y="4066670"/>
              <a:ext cx="560832" cy="560832"/>
            </a:xfrm>
            <a:prstGeom prst="rect">
              <a:avLst/>
            </a:prstGeom>
          </p:spPr>
        </p:pic>
        <p:sp>
          <p:nvSpPr>
            <p:cNvPr id="82" name="TextBox 81">
              <a:extLst>
                <a:ext uri="{FF2B5EF4-FFF2-40B4-BE49-F238E27FC236}">
                  <a16:creationId xmlns:a16="http://schemas.microsoft.com/office/drawing/2014/main" id="{D36FCB6F-1EAC-7C78-D4FC-7434DBF5342C}"/>
                </a:ext>
              </a:extLst>
            </p:cNvPr>
            <p:cNvSpPr txBox="1"/>
            <p:nvPr/>
          </p:nvSpPr>
          <p:spPr>
            <a:xfrm>
              <a:off x="977072" y="3733224"/>
              <a:ext cx="63991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7.DBD</a:t>
              </a:r>
            </a:p>
          </p:txBody>
        </p:sp>
        <p:sp>
          <p:nvSpPr>
            <p:cNvPr id="83" name="TextBox 82">
              <a:extLst>
                <a:ext uri="{FF2B5EF4-FFF2-40B4-BE49-F238E27FC236}">
                  <a16:creationId xmlns:a16="http://schemas.microsoft.com/office/drawing/2014/main" id="{99E42AEE-799C-D16C-5D5B-EDF8712B268B}"/>
                </a:ext>
              </a:extLst>
            </p:cNvPr>
            <p:cNvSpPr txBox="1"/>
            <p:nvPr/>
          </p:nvSpPr>
          <p:spPr>
            <a:xfrm>
              <a:off x="915969" y="3868604"/>
              <a:ext cx="8031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Glasgow</a:t>
              </a:r>
            </a:p>
          </p:txBody>
        </p:sp>
      </p:grpSp>
      <p:grpSp>
        <p:nvGrpSpPr>
          <p:cNvPr id="84" name="Group 83">
            <a:extLst>
              <a:ext uri="{FF2B5EF4-FFF2-40B4-BE49-F238E27FC236}">
                <a16:creationId xmlns:a16="http://schemas.microsoft.com/office/drawing/2014/main" id="{E0DB39C0-2BEF-FC12-B76B-329E02BC9603}"/>
              </a:ext>
            </a:extLst>
          </p:cNvPr>
          <p:cNvGrpSpPr/>
          <p:nvPr/>
        </p:nvGrpSpPr>
        <p:grpSpPr>
          <a:xfrm>
            <a:off x="8050379" y="-4731"/>
            <a:ext cx="668124" cy="879923"/>
            <a:chOff x="1744936" y="3204548"/>
            <a:chExt cx="668124" cy="879923"/>
          </a:xfrm>
        </p:grpSpPr>
        <p:pic>
          <p:nvPicPr>
            <p:cNvPr id="85" name="Graphic 84" descr="User with solid fill">
              <a:extLst>
                <a:ext uri="{FF2B5EF4-FFF2-40B4-BE49-F238E27FC236}">
                  <a16:creationId xmlns:a16="http://schemas.microsoft.com/office/drawing/2014/main" id="{DBFEEB04-D494-F5B9-6BA8-D867DFAE606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14102" y="3523639"/>
              <a:ext cx="560832" cy="560832"/>
            </a:xfrm>
            <a:prstGeom prst="rect">
              <a:avLst/>
            </a:prstGeom>
          </p:spPr>
        </p:pic>
        <p:sp>
          <p:nvSpPr>
            <p:cNvPr id="86" name="TextBox 85">
              <a:extLst>
                <a:ext uri="{FF2B5EF4-FFF2-40B4-BE49-F238E27FC236}">
                  <a16:creationId xmlns:a16="http://schemas.microsoft.com/office/drawing/2014/main" id="{668361AC-2CA0-4AF6-078B-3A6AF69D234A}"/>
                </a:ext>
              </a:extLst>
            </p:cNvPr>
            <p:cNvSpPr txBox="1"/>
            <p:nvPr/>
          </p:nvSpPr>
          <p:spPr>
            <a:xfrm>
              <a:off x="1744936" y="3204548"/>
              <a:ext cx="63831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8.DCD</a:t>
              </a:r>
            </a:p>
          </p:txBody>
        </p:sp>
        <p:sp>
          <p:nvSpPr>
            <p:cNvPr id="87" name="TextBox 86">
              <a:extLst>
                <a:ext uri="{FF2B5EF4-FFF2-40B4-BE49-F238E27FC236}">
                  <a16:creationId xmlns:a16="http://schemas.microsoft.com/office/drawing/2014/main" id="{6BA42202-42E2-3DE0-C6D3-D2442398389B}"/>
                </a:ext>
              </a:extLst>
            </p:cNvPr>
            <p:cNvSpPr txBox="1"/>
            <p:nvPr/>
          </p:nvSpPr>
          <p:spPr>
            <a:xfrm>
              <a:off x="1762433" y="3334915"/>
              <a:ext cx="65062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Bristol</a:t>
              </a:r>
            </a:p>
          </p:txBody>
        </p:sp>
      </p:grpSp>
      <p:sp>
        <p:nvSpPr>
          <p:cNvPr id="32" name="Arrow: Right 31">
            <a:extLst>
              <a:ext uri="{FF2B5EF4-FFF2-40B4-BE49-F238E27FC236}">
                <a16:creationId xmlns:a16="http://schemas.microsoft.com/office/drawing/2014/main" id="{3A397922-4450-D396-8908-98325AFEF376}"/>
              </a:ext>
            </a:extLst>
          </p:cNvPr>
          <p:cNvSpPr/>
          <p:nvPr/>
        </p:nvSpPr>
        <p:spPr>
          <a:xfrm>
            <a:off x="3067573" y="2607999"/>
            <a:ext cx="537475" cy="70366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Speech Bubble: Rectangle with Corners Rounded 45">
            <a:extLst>
              <a:ext uri="{FF2B5EF4-FFF2-40B4-BE49-F238E27FC236}">
                <a16:creationId xmlns:a16="http://schemas.microsoft.com/office/drawing/2014/main" id="{F4BA56B5-59A6-17A7-96A8-E7D8BFE87064}"/>
              </a:ext>
            </a:extLst>
          </p:cNvPr>
          <p:cNvSpPr/>
          <p:nvPr/>
        </p:nvSpPr>
        <p:spPr>
          <a:xfrm>
            <a:off x="1463490" y="1032975"/>
            <a:ext cx="1474979" cy="805707"/>
          </a:xfrm>
          <a:prstGeom prst="wedgeRoundRectCallout">
            <a:avLst>
              <a:gd name="adj1" fmla="val 70593"/>
              <a:gd name="adj2" fmla="val 160282"/>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Hub offering admin</a:t>
            </a:r>
          </a:p>
        </p:txBody>
      </p:sp>
      <p:sp>
        <p:nvSpPr>
          <p:cNvPr id="42" name="TextBox 41">
            <a:extLst>
              <a:ext uri="{FF2B5EF4-FFF2-40B4-BE49-F238E27FC236}">
                <a16:creationId xmlns:a16="http://schemas.microsoft.com/office/drawing/2014/main" id="{65EBDE19-F5FE-EBFE-06E6-34A863094E38}"/>
              </a:ext>
            </a:extLst>
          </p:cNvPr>
          <p:cNvSpPr txBox="1"/>
          <p:nvPr/>
        </p:nvSpPr>
        <p:spPr>
          <a:xfrm>
            <a:off x="3328796" y="2616028"/>
            <a:ext cx="2667713" cy="830997"/>
          </a:xfrm>
          <a:prstGeom prst="rect">
            <a:avLst/>
          </a:prstGeom>
          <a:solidFill>
            <a:srgbClr val="F3F2E1"/>
          </a:solidFill>
          <a:ln w="38100">
            <a:solidFill>
              <a:schemeClr val="accent6"/>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Donor 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Heart accepted for U Adult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Lungs accepted for R Adult</a:t>
            </a:r>
          </a:p>
        </p:txBody>
      </p:sp>
    </p:spTree>
    <p:extLst>
      <p:ext uri="{BB962C8B-B14F-4D97-AF65-F5344CB8AC3E}">
        <p14:creationId xmlns:p14="http://schemas.microsoft.com/office/powerpoint/2010/main" val="358931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fade">
                                      <p:cBhvr>
                                        <p:cTn id="18" dur="500"/>
                                        <p:tgtEl>
                                          <p:spTgt spid="4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500"/>
                                        <p:tgtEl>
                                          <p:spTgt spid="3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8"/>
                                        </p:tgtEl>
                                        <p:attrNameLst>
                                          <p:attrName>style.visibility</p:attrName>
                                        </p:attrNameLst>
                                      </p:cBhvr>
                                      <p:to>
                                        <p:strVal val="visible"/>
                                      </p:to>
                                    </p:set>
                                    <p:animEffect transition="in" filter="fade">
                                      <p:cBhvr>
                                        <p:cTn id="42" dur="500"/>
                                        <p:tgtEl>
                                          <p:spTgt spid="9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99"/>
                                        </p:tgtEl>
                                        <p:attrNameLst>
                                          <p:attrName>style.visibility</p:attrName>
                                        </p:attrNameLst>
                                      </p:cBhvr>
                                      <p:to>
                                        <p:strVal val="visible"/>
                                      </p:to>
                                    </p:set>
                                    <p:animEffect transition="in" filter="fade">
                                      <p:cBhvr>
                                        <p:cTn id="45" dur="500"/>
                                        <p:tgtEl>
                                          <p:spTgt spid="9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fade">
                                      <p:cBhvr>
                                        <p:cTn id="50" dur="500"/>
                                        <p:tgtEl>
                                          <p:spTgt spid="4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01"/>
                                        </p:tgtEl>
                                        <p:attrNameLst>
                                          <p:attrName>style.visibility</p:attrName>
                                        </p:attrNameLst>
                                      </p:cBhvr>
                                      <p:to>
                                        <p:strVal val="visible"/>
                                      </p:to>
                                    </p:set>
                                    <p:animEffect transition="in" filter="fade">
                                      <p:cBhvr>
                                        <p:cTn id="53"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37" grpId="0" animBg="1"/>
      <p:bldP spid="38" grpId="0" animBg="1"/>
      <p:bldP spid="41" grpId="0" animBg="1"/>
      <p:bldP spid="43" grpId="0" animBg="1"/>
      <p:bldP spid="99" grpId="0"/>
      <p:bldP spid="101" grpId="0"/>
      <p:bldP spid="32" grpId="0" animBg="1"/>
      <p:bldP spid="46" grpId="0" animBg="1"/>
      <p:bldP spid="4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descr="TEXT BOX">
            <a:extLst>
              <a:ext uri="{FF2B5EF4-FFF2-40B4-BE49-F238E27FC236}">
                <a16:creationId xmlns:a16="http://schemas.microsoft.com/office/drawing/2014/main" id="{86E2DD35-C311-4B6B-449D-4B6D53C3CF8D}"/>
              </a:ext>
            </a:extLst>
          </p:cNvPr>
          <p:cNvSpPr txBox="1">
            <a:spLocks/>
          </p:cNvSpPr>
          <p:nvPr/>
        </p:nvSpPr>
        <p:spPr>
          <a:xfrm>
            <a:off x="838200" y="164332"/>
            <a:ext cx="874586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3200" b="0" i="0" u="none" strike="noStrike" kern="1200" cap="none" spc="0" normalizeH="0" baseline="0" noProof="0">
              <a:ln>
                <a:noFill/>
              </a:ln>
              <a:solidFill>
                <a:srgbClr val="4472C4">
                  <a:lumMod val="75000"/>
                </a:srgbClr>
              </a:solidFill>
              <a:effectLst/>
              <a:uLnTx/>
              <a:uFillTx/>
              <a:latin typeface="Arial" panose="020B0604020202020204" pitchFamily="34" charset="0"/>
              <a:ea typeface="+mj-ea"/>
              <a:cs typeface="Arial" panose="020B0604020202020204" pitchFamily="34" charset="0"/>
            </a:endParaRPr>
          </a:p>
        </p:txBody>
      </p:sp>
      <p:sp>
        <p:nvSpPr>
          <p:cNvPr id="2" name="Speech Bubble: Rectangle with Corners Rounded 1">
            <a:extLst>
              <a:ext uri="{FF2B5EF4-FFF2-40B4-BE49-F238E27FC236}">
                <a16:creationId xmlns:a16="http://schemas.microsoft.com/office/drawing/2014/main" id="{F6E758BE-5DF5-B85B-37CC-7D469E3B5D36}"/>
              </a:ext>
            </a:extLst>
          </p:cNvPr>
          <p:cNvSpPr/>
          <p:nvPr/>
        </p:nvSpPr>
        <p:spPr>
          <a:xfrm>
            <a:off x="3183257" y="923544"/>
            <a:ext cx="1279015" cy="562998"/>
          </a:xfrm>
          <a:prstGeom prst="wedgeRoundRectCallou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AC6E40A0-252A-BEBD-E408-BA357BCC63E5}"/>
              </a:ext>
            </a:extLst>
          </p:cNvPr>
          <p:cNvSpPr/>
          <p:nvPr/>
        </p:nvSpPr>
        <p:spPr>
          <a:xfrm>
            <a:off x="8788186" y="6212190"/>
            <a:ext cx="3015069" cy="490728"/>
          </a:xfrm>
          <a:prstGeom prst="rect">
            <a:avLst/>
          </a:prstGeom>
          <a:solidFill>
            <a:srgbClr val="F3F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F8035258-E927-0C5F-434D-51B36A26728E}"/>
              </a:ext>
            </a:extLst>
          </p:cNvPr>
          <p:cNvSpPr txBox="1"/>
          <p:nvPr/>
        </p:nvSpPr>
        <p:spPr>
          <a:xfrm>
            <a:off x="4251303" y="6441076"/>
            <a:ext cx="301506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30</a:t>
            </a:r>
            <a:r>
              <a:rPr kumimoji="0" lang="en-GB" sz="1800" b="0" i="0" u="none" strike="noStrike" kern="1200" cap="none" spc="0" normalizeH="0" baseline="30000" noProof="0">
                <a:ln>
                  <a:noFill/>
                </a:ln>
                <a:solidFill>
                  <a:prstClr val="black"/>
                </a:solidFill>
                <a:effectLst/>
                <a:uLnTx/>
                <a:uFillTx/>
                <a:latin typeface="Calibri" panose="020F0502020204030204"/>
                <a:ea typeface="+mn-ea"/>
                <a:cs typeface="+mn-cs"/>
              </a:rPr>
              <a:t>th</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July</a:t>
            </a:r>
          </a:p>
        </p:txBody>
      </p:sp>
      <p:sp>
        <p:nvSpPr>
          <p:cNvPr id="92" name="Rectangle 91">
            <a:extLst>
              <a:ext uri="{FF2B5EF4-FFF2-40B4-BE49-F238E27FC236}">
                <a16:creationId xmlns:a16="http://schemas.microsoft.com/office/drawing/2014/main" id="{1F444C99-3332-EABB-E0EF-AE345EF293C4}"/>
              </a:ext>
            </a:extLst>
          </p:cNvPr>
          <p:cNvSpPr/>
          <p:nvPr/>
        </p:nvSpPr>
        <p:spPr>
          <a:xfrm>
            <a:off x="8954426" y="153901"/>
            <a:ext cx="3015069" cy="1026934"/>
          </a:xfrm>
          <a:prstGeom prst="rect">
            <a:avLst/>
          </a:prstGeom>
          <a:solidFill>
            <a:srgbClr val="F3F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4" name="Group 33">
            <a:extLst>
              <a:ext uri="{FF2B5EF4-FFF2-40B4-BE49-F238E27FC236}">
                <a16:creationId xmlns:a16="http://schemas.microsoft.com/office/drawing/2014/main" id="{8E20146D-2648-C7A0-60C4-14079B217F94}"/>
              </a:ext>
            </a:extLst>
          </p:cNvPr>
          <p:cNvGrpSpPr/>
          <p:nvPr/>
        </p:nvGrpSpPr>
        <p:grpSpPr>
          <a:xfrm>
            <a:off x="287777" y="5349753"/>
            <a:ext cx="11378141" cy="1091323"/>
            <a:chOff x="-79995" y="5277907"/>
            <a:chExt cx="12423205" cy="1091323"/>
          </a:xfrm>
        </p:grpSpPr>
        <p:sp>
          <p:nvSpPr>
            <p:cNvPr id="18" name="TextBox 17">
              <a:extLst>
                <a:ext uri="{FF2B5EF4-FFF2-40B4-BE49-F238E27FC236}">
                  <a16:creationId xmlns:a16="http://schemas.microsoft.com/office/drawing/2014/main" id="{44D1DD93-C04F-08D9-A8FA-E38C9B5DC555}"/>
                </a:ext>
              </a:extLst>
            </p:cNvPr>
            <p:cNvSpPr txBox="1"/>
            <p:nvPr/>
          </p:nvSpPr>
          <p:spPr>
            <a:xfrm>
              <a:off x="-79995" y="5962151"/>
              <a:ext cx="7809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08:00</a:t>
              </a:r>
            </a:p>
          </p:txBody>
        </p:sp>
        <p:sp>
          <p:nvSpPr>
            <p:cNvPr id="20" name="TextBox 19">
              <a:extLst>
                <a:ext uri="{FF2B5EF4-FFF2-40B4-BE49-F238E27FC236}">
                  <a16:creationId xmlns:a16="http://schemas.microsoft.com/office/drawing/2014/main" id="{67B9DF8A-D4FD-1733-0DB2-5F44A5073D04}"/>
                </a:ext>
              </a:extLst>
            </p:cNvPr>
            <p:cNvSpPr txBox="1"/>
            <p:nvPr/>
          </p:nvSpPr>
          <p:spPr>
            <a:xfrm>
              <a:off x="5513168" y="5974114"/>
              <a:ext cx="7809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12:00</a:t>
              </a:r>
            </a:p>
          </p:txBody>
        </p:sp>
        <p:sp>
          <p:nvSpPr>
            <p:cNvPr id="21" name="TextBox 20">
              <a:extLst>
                <a:ext uri="{FF2B5EF4-FFF2-40B4-BE49-F238E27FC236}">
                  <a16:creationId xmlns:a16="http://schemas.microsoft.com/office/drawing/2014/main" id="{270969E4-6C5B-D1EA-01B9-3703D0427DD0}"/>
                </a:ext>
              </a:extLst>
            </p:cNvPr>
            <p:cNvSpPr txBox="1"/>
            <p:nvPr/>
          </p:nvSpPr>
          <p:spPr>
            <a:xfrm>
              <a:off x="2592761" y="5974114"/>
              <a:ext cx="7809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10:00</a:t>
              </a:r>
            </a:p>
          </p:txBody>
        </p:sp>
        <p:sp>
          <p:nvSpPr>
            <p:cNvPr id="9" name="TextBox 8">
              <a:extLst>
                <a:ext uri="{FF2B5EF4-FFF2-40B4-BE49-F238E27FC236}">
                  <a16:creationId xmlns:a16="http://schemas.microsoft.com/office/drawing/2014/main" id="{847F6630-E3F3-2E53-A942-EF5910F022F1}"/>
                </a:ext>
              </a:extLst>
            </p:cNvPr>
            <p:cNvSpPr txBox="1"/>
            <p:nvPr/>
          </p:nvSpPr>
          <p:spPr>
            <a:xfrm>
              <a:off x="11562255" y="5896499"/>
              <a:ext cx="7809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16:00</a:t>
              </a:r>
            </a:p>
          </p:txBody>
        </p:sp>
        <p:sp>
          <p:nvSpPr>
            <p:cNvPr id="40" name="TextBox 39">
              <a:extLst>
                <a:ext uri="{FF2B5EF4-FFF2-40B4-BE49-F238E27FC236}">
                  <a16:creationId xmlns:a16="http://schemas.microsoft.com/office/drawing/2014/main" id="{F689E38C-E8DD-836D-B7F6-97BCFE3FA863}"/>
                </a:ext>
              </a:extLst>
            </p:cNvPr>
            <p:cNvSpPr txBox="1"/>
            <p:nvPr/>
          </p:nvSpPr>
          <p:spPr>
            <a:xfrm>
              <a:off x="4110032" y="5974114"/>
              <a:ext cx="7809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11:00</a:t>
              </a:r>
            </a:p>
          </p:txBody>
        </p:sp>
        <p:grpSp>
          <p:nvGrpSpPr>
            <p:cNvPr id="33" name="Group 32">
              <a:extLst>
                <a:ext uri="{FF2B5EF4-FFF2-40B4-BE49-F238E27FC236}">
                  <a16:creationId xmlns:a16="http://schemas.microsoft.com/office/drawing/2014/main" id="{A3509BDD-1034-C8F6-84BE-DDE4C31FF4BD}"/>
                </a:ext>
              </a:extLst>
            </p:cNvPr>
            <p:cNvGrpSpPr/>
            <p:nvPr/>
          </p:nvGrpSpPr>
          <p:grpSpPr>
            <a:xfrm>
              <a:off x="211990" y="5277907"/>
              <a:ext cx="11839802" cy="689117"/>
              <a:chOff x="211990" y="5277907"/>
              <a:chExt cx="11839802" cy="689117"/>
            </a:xfrm>
          </p:grpSpPr>
          <p:cxnSp>
            <p:nvCxnSpPr>
              <p:cNvPr id="8" name="Straight Connector 7">
                <a:extLst>
                  <a:ext uri="{FF2B5EF4-FFF2-40B4-BE49-F238E27FC236}">
                    <a16:creationId xmlns:a16="http://schemas.microsoft.com/office/drawing/2014/main" id="{29E6F69E-D905-3130-8DB4-C297B6033F64}"/>
                  </a:ext>
                </a:extLst>
              </p:cNvPr>
              <p:cNvCxnSpPr>
                <a:cxnSpLocks/>
              </p:cNvCxnSpPr>
              <p:nvPr/>
            </p:nvCxnSpPr>
            <p:spPr>
              <a:xfrm flipV="1">
                <a:off x="211990" y="5598993"/>
                <a:ext cx="11839802" cy="3048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9052E6C-6DEA-A5A3-7CFC-4B6F0BB0352A}"/>
                  </a:ext>
                </a:extLst>
              </p:cNvPr>
              <p:cNvCxnSpPr/>
              <p:nvPr/>
            </p:nvCxnSpPr>
            <p:spPr>
              <a:xfrm>
                <a:off x="4537254" y="5299211"/>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C3D479F-5DB7-39AA-30A2-C72D381C7DF0}"/>
                  </a:ext>
                </a:extLst>
              </p:cNvPr>
              <p:cNvCxnSpPr/>
              <p:nvPr/>
            </p:nvCxnSpPr>
            <p:spPr>
              <a:xfrm>
                <a:off x="215060" y="5327721"/>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80250E7-442E-5B03-0330-46C449983160}"/>
                  </a:ext>
                </a:extLst>
              </p:cNvPr>
              <p:cNvCxnSpPr/>
              <p:nvPr/>
            </p:nvCxnSpPr>
            <p:spPr>
              <a:xfrm>
                <a:off x="5903645"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AC6CECB-D839-439E-415C-5B6F1BBBEA11}"/>
                  </a:ext>
                </a:extLst>
              </p:cNvPr>
              <p:cNvCxnSpPr/>
              <p:nvPr/>
            </p:nvCxnSpPr>
            <p:spPr>
              <a:xfrm>
                <a:off x="2998398" y="530333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1A5A6EC-1C60-3EA6-16B7-C5C385373896}"/>
                  </a:ext>
                </a:extLst>
              </p:cNvPr>
              <p:cNvCxnSpPr/>
              <p:nvPr/>
            </p:nvCxnSpPr>
            <p:spPr>
              <a:xfrm>
                <a:off x="10503992" y="5313384"/>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57A97ED-ECE1-E803-96F9-2379DBF88C32}"/>
                  </a:ext>
                </a:extLst>
              </p:cNvPr>
              <p:cNvCxnSpPr/>
              <p:nvPr/>
            </p:nvCxnSpPr>
            <p:spPr>
              <a:xfrm>
                <a:off x="12042580"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B1B1E7-9244-0FB9-E323-5F456D5DAA2E}"/>
                  </a:ext>
                </a:extLst>
              </p:cNvPr>
              <p:cNvCxnSpPr/>
              <p:nvPr/>
            </p:nvCxnSpPr>
            <p:spPr>
              <a:xfrm>
                <a:off x="1649877"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7E7F917-D1D6-3F4C-0DF1-4B52FE02E35C}"/>
                  </a:ext>
                </a:extLst>
              </p:cNvPr>
              <p:cNvCxnSpPr/>
              <p:nvPr/>
            </p:nvCxnSpPr>
            <p:spPr>
              <a:xfrm>
                <a:off x="7496766" y="527790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7C54DEC-A4DA-5F27-BDF2-92FA40BA6A50}"/>
                  </a:ext>
                </a:extLst>
              </p:cNvPr>
              <p:cNvCxnSpPr/>
              <p:nvPr/>
            </p:nvCxnSpPr>
            <p:spPr>
              <a:xfrm>
                <a:off x="8893334" y="5345232"/>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36788DE1-3F99-CBE2-3312-0A163160E3CE}"/>
                </a:ext>
              </a:extLst>
            </p:cNvPr>
            <p:cNvSpPr txBox="1"/>
            <p:nvPr/>
          </p:nvSpPr>
          <p:spPr>
            <a:xfrm>
              <a:off x="1251383" y="5931703"/>
              <a:ext cx="86028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09:00</a:t>
              </a:r>
            </a:p>
          </p:txBody>
        </p:sp>
        <p:sp>
          <p:nvSpPr>
            <p:cNvPr id="24" name="TextBox 23">
              <a:extLst>
                <a:ext uri="{FF2B5EF4-FFF2-40B4-BE49-F238E27FC236}">
                  <a16:creationId xmlns:a16="http://schemas.microsoft.com/office/drawing/2014/main" id="{3FC13D5A-392B-35FA-E22E-8CC5960A3BDE}"/>
                </a:ext>
              </a:extLst>
            </p:cNvPr>
            <p:cNvSpPr txBox="1"/>
            <p:nvPr/>
          </p:nvSpPr>
          <p:spPr>
            <a:xfrm>
              <a:off x="7115441" y="5899699"/>
              <a:ext cx="7809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13:00</a:t>
              </a:r>
            </a:p>
          </p:txBody>
        </p:sp>
        <p:sp>
          <p:nvSpPr>
            <p:cNvPr id="25" name="TextBox 24">
              <a:extLst>
                <a:ext uri="{FF2B5EF4-FFF2-40B4-BE49-F238E27FC236}">
                  <a16:creationId xmlns:a16="http://schemas.microsoft.com/office/drawing/2014/main" id="{52B4908F-0D0D-52A0-2F41-E12DF32110D6}"/>
                </a:ext>
              </a:extLst>
            </p:cNvPr>
            <p:cNvSpPr txBox="1"/>
            <p:nvPr/>
          </p:nvSpPr>
          <p:spPr>
            <a:xfrm>
              <a:off x="8483860" y="5999898"/>
              <a:ext cx="7809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14:00</a:t>
              </a:r>
            </a:p>
          </p:txBody>
        </p:sp>
        <p:sp>
          <p:nvSpPr>
            <p:cNvPr id="28" name="TextBox 27">
              <a:extLst>
                <a:ext uri="{FF2B5EF4-FFF2-40B4-BE49-F238E27FC236}">
                  <a16:creationId xmlns:a16="http://schemas.microsoft.com/office/drawing/2014/main" id="{C7A7E5E4-347A-6C96-EC85-CC7191E7AA12}"/>
                </a:ext>
              </a:extLst>
            </p:cNvPr>
            <p:cNvSpPr txBox="1"/>
            <p:nvPr/>
          </p:nvSpPr>
          <p:spPr>
            <a:xfrm>
              <a:off x="10098032" y="5945893"/>
              <a:ext cx="7809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15:00</a:t>
              </a:r>
            </a:p>
          </p:txBody>
        </p:sp>
      </p:grpSp>
      <p:sp>
        <p:nvSpPr>
          <p:cNvPr id="35" name="Arrow: Right 34">
            <a:extLst>
              <a:ext uri="{FF2B5EF4-FFF2-40B4-BE49-F238E27FC236}">
                <a16:creationId xmlns:a16="http://schemas.microsoft.com/office/drawing/2014/main" id="{E1E3EA7B-13DE-AE87-EED5-9B3382DFE651}"/>
              </a:ext>
            </a:extLst>
          </p:cNvPr>
          <p:cNvSpPr/>
          <p:nvPr/>
        </p:nvSpPr>
        <p:spPr>
          <a:xfrm>
            <a:off x="1040012" y="2615414"/>
            <a:ext cx="2031437" cy="70366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id="{8ED551C0-52FC-70F6-F506-8C792AADC20E}"/>
              </a:ext>
            </a:extLst>
          </p:cNvPr>
          <p:cNvSpPr txBox="1"/>
          <p:nvPr/>
        </p:nvSpPr>
        <p:spPr>
          <a:xfrm>
            <a:off x="1004042" y="3310422"/>
            <a:ext cx="232877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4 Hearts offered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5 Pairs of lungs offered</a:t>
            </a:r>
          </a:p>
        </p:txBody>
      </p:sp>
      <p:sp>
        <p:nvSpPr>
          <p:cNvPr id="38" name="TextBox 37">
            <a:extLst>
              <a:ext uri="{FF2B5EF4-FFF2-40B4-BE49-F238E27FC236}">
                <a16:creationId xmlns:a16="http://schemas.microsoft.com/office/drawing/2014/main" id="{C313206A-29AE-7650-FD9F-599EE186C2D5}"/>
              </a:ext>
            </a:extLst>
          </p:cNvPr>
          <p:cNvSpPr txBox="1"/>
          <p:nvPr/>
        </p:nvSpPr>
        <p:spPr>
          <a:xfrm>
            <a:off x="6618669" y="4985865"/>
            <a:ext cx="2611005" cy="584775"/>
          </a:xfrm>
          <a:prstGeom prst="rect">
            <a:avLst/>
          </a:prstGeom>
          <a:solidFill>
            <a:srgbClr val="F3F2E1"/>
          </a:solidFill>
          <a:ln w="38100">
            <a:solidFill>
              <a:schemeClr val="accent6"/>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Donor 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Liver accepted</a:t>
            </a:r>
          </a:p>
        </p:txBody>
      </p:sp>
      <p:sp>
        <p:nvSpPr>
          <p:cNvPr id="41" name="TextBox 40">
            <a:extLst>
              <a:ext uri="{FF2B5EF4-FFF2-40B4-BE49-F238E27FC236}">
                <a16:creationId xmlns:a16="http://schemas.microsoft.com/office/drawing/2014/main" id="{BBD55395-6B9B-F8D5-C6B9-7A520B638EA6}"/>
              </a:ext>
            </a:extLst>
          </p:cNvPr>
          <p:cNvSpPr txBox="1"/>
          <p:nvPr/>
        </p:nvSpPr>
        <p:spPr>
          <a:xfrm>
            <a:off x="6622673" y="3397395"/>
            <a:ext cx="2605491" cy="830997"/>
          </a:xfrm>
          <a:prstGeom prst="rect">
            <a:avLst/>
          </a:prstGeom>
          <a:noFill/>
          <a:ln w="38100">
            <a:solidFill>
              <a:schemeClr val="accent6"/>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Donor 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Left lobe accepted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Bowel &amp; Pancreas accepted</a:t>
            </a:r>
          </a:p>
        </p:txBody>
      </p:sp>
      <p:sp>
        <p:nvSpPr>
          <p:cNvPr id="43" name="TextBox 42">
            <a:extLst>
              <a:ext uri="{FF2B5EF4-FFF2-40B4-BE49-F238E27FC236}">
                <a16:creationId xmlns:a16="http://schemas.microsoft.com/office/drawing/2014/main" id="{9621FDB4-D24C-B33F-7F79-B6B06C61CB2B}"/>
              </a:ext>
            </a:extLst>
          </p:cNvPr>
          <p:cNvSpPr txBox="1"/>
          <p:nvPr/>
        </p:nvSpPr>
        <p:spPr>
          <a:xfrm>
            <a:off x="6623973" y="977383"/>
            <a:ext cx="2600399" cy="584775"/>
          </a:xfrm>
          <a:prstGeom prst="rect">
            <a:avLst/>
          </a:prstGeom>
          <a:noFill/>
          <a:ln w="38100">
            <a:solidFill>
              <a:schemeClr val="accent6"/>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Donor 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Left &amp; right lobes accepted</a:t>
            </a:r>
          </a:p>
        </p:txBody>
      </p:sp>
      <p:sp>
        <p:nvSpPr>
          <p:cNvPr id="23" name="Title 1">
            <a:extLst>
              <a:ext uri="{FF2B5EF4-FFF2-40B4-BE49-F238E27FC236}">
                <a16:creationId xmlns:a16="http://schemas.microsoft.com/office/drawing/2014/main" id="{F65CC833-537A-7031-E8E5-C057A01A6D37}"/>
              </a:ext>
            </a:extLst>
          </p:cNvPr>
          <p:cNvSpPr>
            <a:spLocks noGrp="1"/>
          </p:cNvSpPr>
          <p:nvPr>
            <p:ph type="title"/>
          </p:nvPr>
        </p:nvSpPr>
        <p:spPr>
          <a:xfrm>
            <a:off x="89342" y="89133"/>
            <a:ext cx="4098448" cy="827002"/>
          </a:xfrm>
        </p:spPr>
        <p:txBody>
          <a:bodyPr>
            <a:normAutofit/>
          </a:bodyPr>
          <a:lstStyle/>
          <a:p>
            <a:r>
              <a:rPr lang="en-GB" sz="2800"/>
              <a:t>Liver &amp; Bowel offering</a:t>
            </a:r>
          </a:p>
        </p:txBody>
      </p:sp>
      <p:sp>
        <p:nvSpPr>
          <p:cNvPr id="3" name="Arrow: Right 2">
            <a:extLst>
              <a:ext uri="{FF2B5EF4-FFF2-40B4-BE49-F238E27FC236}">
                <a16:creationId xmlns:a16="http://schemas.microsoft.com/office/drawing/2014/main" id="{C39F2D0B-B65A-904F-B37E-DD54B431088E}"/>
              </a:ext>
            </a:extLst>
          </p:cNvPr>
          <p:cNvSpPr/>
          <p:nvPr/>
        </p:nvSpPr>
        <p:spPr>
          <a:xfrm>
            <a:off x="3067573" y="2607999"/>
            <a:ext cx="537475" cy="70366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peech Bubble: Rectangle with Corners Rounded 3">
            <a:extLst>
              <a:ext uri="{FF2B5EF4-FFF2-40B4-BE49-F238E27FC236}">
                <a16:creationId xmlns:a16="http://schemas.microsoft.com/office/drawing/2014/main" id="{4C55ED8A-8C02-1694-6A53-B1EE68099575}"/>
              </a:ext>
            </a:extLst>
          </p:cNvPr>
          <p:cNvSpPr/>
          <p:nvPr/>
        </p:nvSpPr>
        <p:spPr>
          <a:xfrm>
            <a:off x="1463490" y="1032975"/>
            <a:ext cx="1474979" cy="805707"/>
          </a:xfrm>
          <a:prstGeom prst="wedgeRoundRectCallout">
            <a:avLst>
              <a:gd name="adj1" fmla="val 70593"/>
              <a:gd name="adj2" fmla="val 160282"/>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Hub offering admin</a:t>
            </a:r>
          </a:p>
        </p:txBody>
      </p:sp>
      <p:grpSp>
        <p:nvGrpSpPr>
          <p:cNvPr id="84" name="Group 83">
            <a:extLst>
              <a:ext uri="{FF2B5EF4-FFF2-40B4-BE49-F238E27FC236}">
                <a16:creationId xmlns:a16="http://schemas.microsoft.com/office/drawing/2014/main" id="{AC4DBEAC-A402-1F65-E98E-7DC6A31A8C6D}"/>
              </a:ext>
            </a:extLst>
          </p:cNvPr>
          <p:cNvGrpSpPr/>
          <p:nvPr/>
        </p:nvGrpSpPr>
        <p:grpSpPr>
          <a:xfrm>
            <a:off x="9331617" y="168833"/>
            <a:ext cx="2772784" cy="1520933"/>
            <a:chOff x="9331617" y="168833"/>
            <a:chExt cx="2772784" cy="1520933"/>
          </a:xfrm>
        </p:grpSpPr>
        <p:grpSp>
          <p:nvGrpSpPr>
            <p:cNvPr id="107" name="Group 106">
              <a:extLst>
                <a:ext uri="{FF2B5EF4-FFF2-40B4-BE49-F238E27FC236}">
                  <a16:creationId xmlns:a16="http://schemas.microsoft.com/office/drawing/2014/main" id="{03FDD456-CDFF-8410-3A4D-FCB92327454E}"/>
                </a:ext>
              </a:extLst>
            </p:cNvPr>
            <p:cNvGrpSpPr/>
            <p:nvPr/>
          </p:nvGrpSpPr>
          <p:grpSpPr>
            <a:xfrm>
              <a:off x="9331617" y="168833"/>
              <a:ext cx="2772784" cy="1093832"/>
              <a:chOff x="211990" y="266281"/>
              <a:chExt cx="2772784" cy="1093832"/>
            </a:xfrm>
          </p:grpSpPr>
          <p:pic>
            <p:nvPicPr>
              <p:cNvPr id="100" name="Graphic 99" descr="User with solid fill">
                <a:extLst>
                  <a:ext uri="{FF2B5EF4-FFF2-40B4-BE49-F238E27FC236}">
                    <a16:creationId xmlns:a16="http://schemas.microsoft.com/office/drawing/2014/main" id="{D004EA4B-A327-E6FF-AD37-DBA1EB3FB6E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1990" y="266281"/>
                <a:ext cx="560832" cy="560832"/>
              </a:xfrm>
              <a:prstGeom prst="rect">
                <a:avLst/>
              </a:prstGeom>
            </p:spPr>
          </p:pic>
          <p:pic>
            <p:nvPicPr>
              <p:cNvPr id="103" name="Graphic 102" descr="User with solid fill">
                <a:extLst>
                  <a:ext uri="{FF2B5EF4-FFF2-40B4-BE49-F238E27FC236}">
                    <a16:creationId xmlns:a16="http://schemas.microsoft.com/office/drawing/2014/main" id="{2ED59361-EC90-808A-86A5-8288147895B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6189" y="799281"/>
                <a:ext cx="560832" cy="560832"/>
              </a:xfrm>
              <a:prstGeom prst="rect">
                <a:avLst/>
              </a:prstGeom>
            </p:spPr>
          </p:pic>
          <p:sp>
            <p:nvSpPr>
              <p:cNvPr id="105" name="TextBox 104">
                <a:extLst>
                  <a:ext uri="{FF2B5EF4-FFF2-40B4-BE49-F238E27FC236}">
                    <a16:creationId xmlns:a16="http://schemas.microsoft.com/office/drawing/2014/main" id="{459EC68D-74E8-0935-F997-3FFE4468DABC}"/>
                  </a:ext>
                </a:extLst>
              </p:cNvPr>
              <p:cNvSpPr txBox="1"/>
              <p:nvPr/>
            </p:nvSpPr>
            <p:spPr>
              <a:xfrm>
                <a:off x="667793" y="371174"/>
                <a:ext cx="2316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CT + AB organs offered</a:t>
                </a:r>
              </a:p>
            </p:txBody>
          </p:sp>
          <p:sp>
            <p:nvSpPr>
              <p:cNvPr id="106" name="TextBox 105">
                <a:extLst>
                  <a:ext uri="{FF2B5EF4-FFF2-40B4-BE49-F238E27FC236}">
                    <a16:creationId xmlns:a16="http://schemas.microsoft.com/office/drawing/2014/main" id="{FEDB5202-7584-45D0-CFEB-C3BE186D549A}"/>
                  </a:ext>
                </a:extLst>
              </p:cNvPr>
              <p:cNvSpPr txBox="1"/>
              <p:nvPr/>
            </p:nvSpPr>
            <p:spPr>
              <a:xfrm>
                <a:off x="687321" y="899166"/>
                <a:ext cx="185897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AB organs offered</a:t>
                </a:r>
              </a:p>
            </p:txBody>
          </p:sp>
        </p:grpSp>
        <p:sp>
          <p:nvSpPr>
            <p:cNvPr id="82" name="TextBox 81">
              <a:extLst>
                <a:ext uri="{FF2B5EF4-FFF2-40B4-BE49-F238E27FC236}">
                  <a16:creationId xmlns:a16="http://schemas.microsoft.com/office/drawing/2014/main" id="{A3770616-BFA2-EA1D-3504-0D4779A14F6B}"/>
                </a:ext>
              </a:extLst>
            </p:cNvPr>
            <p:cNvSpPr txBox="1"/>
            <p:nvPr/>
          </p:nvSpPr>
          <p:spPr>
            <a:xfrm>
              <a:off x="9891000" y="1303403"/>
              <a:ext cx="14995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Bowel offered</a:t>
              </a:r>
            </a:p>
          </p:txBody>
        </p:sp>
        <p:sp>
          <p:nvSpPr>
            <p:cNvPr id="83" name="Rectangle: Rounded Corners 82">
              <a:extLst>
                <a:ext uri="{FF2B5EF4-FFF2-40B4-BE49-F238E27FC236}">
                  <a16:creationId xmlns:a16="http://schemas.microsoft.com/office/drawing/2014/main" id="{45E5487A-3B3E-8CB9-2730-52B21366AFAE}"/>
                </a:ext>
              </a:extLst>
            </p:cNvPr>
            <p:cNvSpPr/>
            <p:nvPr/>
          </p:nvSpPr>
          <p:spPr>
            <a:xfrm>
              <a:off x="9427616" y="1286372"/>
              <a:ext cx="396272" cy="403394"/>
            </a:xfrm>
            <a:prstGeom prst="roundRect">
              <a:avLst/>
            </a:prstGeom>
            <a:noFill/>
            <a:ln w="34925"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85" name="Rectangle: Rounded Corners 84">
            <a:extLst>
              <a:ext uri="{FF2B5EF4-FFF2-40B4-BE49-F238E27FC236}">
                <a16:creationId xmlns:a16="http://schemas.microsoft.com/office/drawing/2014/main" id="{C3A0BC50-161E-6D8E-6D9B-5F3536CDB54A}"/>
              </a:ext>
            </a:extLst>
          </p:cNvPr>
          <p:cNvSpPr/>
          <p:nvPr/>
        </p:nvSpPr>
        <p:spPr>
          <a:xfrm>
            <a:off x="3480794" y="3278343"/>
            <a:ext cx="940614" cy="786011"/>
          </a:xfrm>
          <a:prstGeom prst="roundRect">
            <a:avLst/>
          </a:prstGeom>
          <a:noFill/>
          <a:ln w="34925"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Rectangle: Rounded Corners 85">
            <a:extLst>
              <a:ext uri="{FF2B5EF4-FFF2-40B4-BE49-F238E27FC236}">
                <a16:creationId xmlns:a16="http://schemas.microsoft.com/office/drawing/2014/main" id="{C3EC9746-400D-FBD2-6D5F-597CA852E4F9}"/>
              </a:ext>
            </a:extLst>
          </p:cNvPr>
          <p:cNvSpPr/>
          <p:nvPr/>
        </p:nvSpPr>
        <p:spPr>
          <a:xfrm>
            <a:off x="3472288" y="2495152"/>
            <a:ext cx="949119" cy="786011"/>
          </a:xfrm>
          <a:prstGeom prst="roundRect">
            <a:avLst/>
          </a:prstGeom>
          <a:noFill/>
          <a:ln w="34925"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Arrow: Right 86">
            <a:extLst>
              <a:ext uri="{FF2B5EF4-FFF2-40B4-BE49-F238E27FC236}">
                <a16:creationId xmlns:a16="http://schemas.microsoft.com/office/drawing/2014/main" id="{4FB2C547-08DE-CD32-13C9-6AA7B4B581BB}"/>
              </a:ext>
            </a:extLst>
          </p:cNvPr>
          <p:cNvSpPr/>
          <p:nvPr/>
        </p:nvSpPr>
        <p:spPr>
          <a:xfrm>
            <a:off x="4540978" y="2610632"/>
            <a:ext cx="2017476" cy="70366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TextBox 87">
            <a:extLst>
              <a:ext uri="{FF2B5EF4-FFF2-40B4-BE49-F238E27FC236}">
                <a16:creationId xmlns:a16="http://schemas.microsoft.com/office/drawing/2014/main" id="{695BEA60-6EC9-3FC0-C421-465164D147CF}"/>
              </a:ext>
            </a:extLst>
          </p:cNvPr>
          <p:cNvSpPr txBox="1"/>
          <p:nvPr/>
        </p:nvSpPr>
        <p:spPr>
          <a:xfrm>
            <a:off x="4482961" y="3370445"/>
            <a:ext cx="182215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2 Bowels offered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7 Livers offered</a:t>
            </a:r>
          </a:p>
        </p:txBody>
      </p:sp>
      <p:sp>
        <p:nvSpPr>
          <p:cNvPr id="90" name="TextBox 89">
            <a:extLst>
              <a:ext uri="{FF2B5EF4-FFF2-40B4-BE49-F238E27FC236}">
                <a16:creationId xmlns:a16="http://schemas.microsoft.com/office/drawing/2014/main" id="{0308FD68-4548-0CA4-E1B9-09E2179AE370}"/>
              </a:ext>
            </a:extLst>
          </p:cNvPr>
          <p:cNvSpPr txBox="1"/>
          <p:nvPr/>
        </p:nvSpPr>
        <p:spPr>
          <a:xfrm>
            <a:off x="6626423" y="4306429"/>
            <a:ext cx="2601517" cy="584775"/>
          </a:xfrm>
          <a:prstGeom prst="rect">
            <a:avLst/>
          </a:prstGeom>
          <a:noFill/>
          <a:ln w="38100">
            <a:solidFill>
              <a:schemeClr val="bg1">
                <a:lumMod val="50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Donor 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Liver declined by all centres</a:t>
            </a:r>
          </a:p>
        </p:txBody>
      </p:sp>
      <p:sp>
        <p:nvSpPr>
          <p:cNvPr id="91" name="TextBox 90">
            <a:extLst>
              <a:ext uri="{FF2B5EF4-FFF2-40B4-BE49-F238E27FC236}">
                <a16:creationId xmlns:a16="http://schemas.microsoft.com/office/drawing/2014/main" id="{589A7F28-9FF8-D251-5C9D-36C75F6694B3}"/>
              </a:ext>
            </a:extLst>
          </p:cNvPr>
          <p:cNvSpPr txBox="1"/>
          <p:nvPr/>
        </p:nvSpPr>
        <p:spPr>
          <a:xfrm>
            <a:off x="6622449" y="1764012"/>
            <a:ext cx="2605491" cy="584775"/>
          </a:xfrm>
          <a:prstGeom prst="rect">
            <a:avLst/>
          </a:prstGeom>
          <a:noFill/>
          <a:ln w="38100">
            <a:solidFill>
              <a:schemeClr val="accent6"/>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Donor 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Liver accepted</a:t>
            </a:r>
          </a:p>
        </p:txBody>
      </p:sp>
      <p:sp>
        <p:nvSpPr>
          <p:cNvPr id="97" name="TextBox 96">
            <a:extLst>
              <a:ext uri="{FF2B5EF4-FFF2-40B4-BE49-F238E27FC236}">
                <a16:creationId xmlns:a16="http://schemas.microsoft.com/office/drawing/2014/main" id="{7C7F566A-1DED-8A5B-94F6-2C4AB0B440AB}"/>
              </a:ext>
            </a:extLst>
          </p:cNvPr>
          <p:cNvSpPr txBox="1"/>
          <p:nvPr/>
        </p:nvSpPr>
        <p:spPr>
          <a:xfrm>
            <a:off x="6626423" y="181474"/>
            <a:ext cx="2591604" cy="584775"/>
          </a:xfrm>
          <a:prstGeom prst="rect">
            <a:avLst/>
          </a:prstGeom>
          <a:noFill/>
          <a:ln w="38100">
            <a:solidFill>
              <a:schemeClr val="accent6"/>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Donor 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Liver accepted</a:t>
            </a:r>
          </a:p>
        </p:txBody>
      </p:sp>
      <p:grpSp>
        <p:nvGrpSpPr>
          <p:cNvPr id="37" name="Group 36">
            <a:extLst>
              <a:ext uri="{FF2B5EF4-FFF2-40B4-BE49-F238E27FC236}">
                <a16:creationId xmlns:a16="http://schemas.microsoft.com/office/drawing/2014/main" id="{E04CAE14-E199-F796-8F89-A68C34802649}"/>
              </a:ext>
            </a:extLst>
          </p:cNvPr>
          <p:cNvGrpSpPr/>
          <p:nvPr/>
        </p:nvGrpSpPr>
        <p:grpSpPr>
          <a:xfrm>
            <a:off x="3476061" y="4836163"/>
            <a:ext cx="1090254" cy="897673"/>
            <a:chOff x="-265252" y="4169811"/>
            <a:chExt cx="1090254" cy="897673"/>
          </a:xfrm>
        </p:grpSpPr>
        <p:pic>
          <p:nvPicPr>
            <p:cNvPr id="44" name="Graphic 43" descr="User with solid fill">
              <a:extLst>
                <a:ext uri="{FF2B5EF4-FFF2-40B4-BE49-F238E27FC236}">
                  <a16:creationId xmlns:a16="http://schemas.microsoft.com/office/drawing/2014/main" id="{B9122DA1-9048-8E81-FA46-6749798B1B0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731" y="4506652"/>
              <a:ext cx="560832" cy="560832"/>
            </a:xfrm>
            <a:prstGeom prst="rect">
              <a:avLst/>
            </a:prstGeom>
          </p:spPr>
        </p:pic>
        <p:sp>
          <p:nvSpPr>
            <p:cNvPr id="89" name="TextBox 88">
              <a:extLst>
                <a:ext uri="{FF2B5EF4-FFF2-40B4-BE49-F238E27FC236}">
                  <a16:creationId xmlns:a16="http://schemas.microsoft.com/office/drawing/2014/main" id="{2BAC100D-7DB6-F2E5-2BB1-F80351244E77}"/>
                </a:ext>
              </a:extLst>
            </p:cNvPr>
            <p:cNvSpPr txBox="1"/>
            <p:nvPr/>
          </p:nvSpPr>
          <p:spPr>
            <a:xfrm>
              <a:off x="-120921" y="4169811"/>
              <a:ext cx="69573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1.DCD</a:t>
              </a:r>
            </a:p>
          </p:txBody>
        </p:sp>
        <p:sp>
          <p:nvSpPr>
            <p:cNvPr id="98" name="TextBox 97">
              <a:extLst>
                <a:ext uri="{FF2B5EF4-FFF2-40B4-BE49-F238E27FC236}">
                  <a16:creationId xmlns:a16="http://schemas.microsoft.com/office/drawing/2014/main" id="{10F2405C-BF0C-EE34-6F70-9591E397CCFA}"/>
                </a:ext>
              </a:extLst>
            </p:cNvPr>
            <p:cNvSpPr txBox="1"/>
            <p:nvPr/>
          </p:nvSpPr>
          <p:spPr>
            <a:xfrm>
              <a:off x="-265252" y="4334798"/>
              <a:ext cx="109025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Cambridge</a:t>
              </a:r>
            </a:p>
          </p:txBody>
        </p:sp>
      </p:grpSp>
      <p:grpSp>
        <p:nvGrpSpPr>
          <p:cNvPr id="99" name="Group 98">
            <a:extLst>
              <a:ext uri="{FF2B5EF4-FFF2-40B4-BE49-F238E27FC236}">
                <a16:creationId xmlns:a16="http://schemas.microsoft.com/office/drawing/2014/main" id="{6C841178-E182-89A4-81AB-CBAAFDE1C048}"/>
              </a:ext>
            </a:extLst>
          </p:cNvPr>
          <p:cNvGrpSpPr/>
          <p:nvPr/>
        </p:nvGrpSpPr>
        <p:grpSpPr>
          <a:xfrm>
            <a:off x="3525402" y="4070783"/>
            <a:ext cx="859402" cy="894948"/>
            <a:chOff x="1644912" y="3207603"/>
            <a:chExt cx="859402" cy="894948"/>
          </a:xfrm>
        </p:grpSpPr>
        <p:pic>
          <p:nvPicPr>
            <p:cNvPr id="101" name="Graphic 100" descr="User with solid fill">
              <a:extLst>
                <a:ext uri="{FF2B5EF4-FFF2-40B4-BE49-F238E27FC236}">
                  <a16:creationId xmlns:a16="http://schemas.microsoft.com/office/drawing/2014/main" id="{11179016-D614-711B-B1A7-A06B2BE1A24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08449" y="3541719"/>
              <a:ext cx="560832" cy="560832"/>
            </a:xfrm>
            <a:prstGeom prst="rect">
              <a:avLst/>
            </a:prstGeom>
          </p:spPr>
        </p:pic>
        <p:sp>
          <p:nvSpPr>
            <p:cNvPr id="102" name="TextBox 101">
              <a:extLst>
                <a:ext uri="{FF2B5EF4-FFF2-40B4-BE49-F238E27FC236}">
                  <a16:creationId xmlns:a16="http://schemas.microsoft.com/office/drawing/2014/main" id="{BB033748-32C1-BE29-B95C-6EF8F4FDC3D8}"/>
                </a:ext>
              </a:extLst>
            </p:cNvPr>
            <p:cNvSpPr txBox="1"/>
            <p:nvPr/>
          </p:nvSpPr>
          <p:spPr>
            <a:xfrm>
              <a:off x="1730965" y="3207603"/>
              <a:ext cx="63831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3.DCD</a:t>
              </a:r>
            </a:p>
          </p:txBody>
        </p:sp>
        <p:sp>
          <p:nvSpPr>
            <p:cNvPr id="104" name="TextBox 103">
              <a:extLst>
                <a:ext uri="{FF2B5EF4-FFF2-40B4-BE49-F238E27FC236}">
                  <a16:creationId xmlns:a16="http://schemas.microsoft.com/office/drawing/2014/main" id="{0C46F146-BAB7-354B-FAEC-14530B13258B}"/>
                </a:ext>
              </a:extLst>
            </p:cNvPr>
            <p:cNvSpPr txBox="1"/>
            <p:nvPr/>
          </p:nvSpPr>
          <p:spPr>
            <a:xfrm>
              <a:off x="1644912" y="3356206"/>
              <a:ext cx="85940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Liverpool</a:t>
              </a:r>
            </a:p>
          </p:txBody>
        </p:sp>
      </p:grpSp>
      <p:grpSp>
        <p:nvGrpSpPr>
          <p:cNvPr id="108" name="Group 107">
            <a:extLst>
              <a:ext uri="{FF2B5EF4-FFF2-40B4-BE49-F238E27FC236}">
                <a16:creationId xmlns:a16="http://schemas.microsoft.com/office/drawing/2014/main" id="{ED017E80-7363-8709-2DFD-88DC001272BB}"/>
              </a:ext>
            </a:extLst>
          </p:cNvPr>
          <p:cNvGrpSpPr/>
          <p:nvPr/>
        </p:nvGrpSpPr>
        <p:grpSpPr>
          <a:xfrm>
            <a:off x="3438771" y="3220555"/>
            <a:ext cx="1018356" cy="895969"/>
            <a:chOff x="818114" y="3712395"/>
            <a:chExt cx="1018356" cy="895969"/>
          </a:xfrm>
        </p:grpSpPr>
        <p:pic>
          <p:nvPicPr>
            <p:cNvPr id="109" name="Graphic 108" descr="User with solid fill">
              <a:extLst>
                <a:ext uri="{FF2B5EF4-FFF2-40B4-BE49-F238E27FC236}">
                  <a16:creationId xmlns:a16="http://schemas.microsoft.com/office/drawing/2014/main" id="{BC041E53-F1DE-BD89-441D-680103D270C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7742" y="4047532"/>
              <a:ext cx="560832" cy="560832"/>
            </a:xfrm>
            <a:prstGeom prst="rect">
              <a:avLst/>
            </a:prstGeom>
          </p:spPr>
        </p:pic>
        <p:sp>
          <p:nvSpPr>
            <p:cNvPr id="110" name="TextBox 109">
              <a:extLst>
                <a:ext uri="{FF2B5EF4-FFF2-40B4-BE49-F238E27FC236}">
                  <a16:creationId xmlns:a16="http://schemas.microsoft.com/office/drawing/2014/main" id="{658552F4-5022-A30A-5C6A-194633EE28FA}"/>
                </a:ext>
              </a:extLst>
            </p:cNvPr>
            <p:cNvSpPr txBox="1"/>
            <p:nvPr/>
          </p:nvSpPr>
          <p:spPr>
            <a:xfrm>
              <a:off x="959069" y="3712395"/>
              <a:ext cx="63991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4.DBD</a:t>
              </a:r>
            </a:p>
          </p:txBody>
        </p:sp>
        <p:sp>
          <p:nvSpPr>
            <p:cNvPr id="111" name="TextBox 110">
              <a:extLst>
                <a:ext uri="{FF2B5EF4-FFF2-40B4-BE49-F238E27FC236}">
                  <a16:creationId xmlns:a16="http://schemas.microsoft.com/office/drawing/2014/main" id="{C59F6B60-15A7-EF28-7D6D-5F4CB7341B40}"/>
                </a:ext>
              </a:extLst>
            </p:cNvPr>
            <p:cNvSpPr txBox="1"/>
            <p:nvPr/>
          </p:nvSpPr>
          <p:spPr>
            <a:xfrm>
              <a:off x="818114" y="3866283"/>
              <a:ext cx="101835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Chelmsford</a:t>
              </a:r>
            </a:p>
          </p:txBody>
        </p:sp>
      </p:grpSp>
      <p:grpSp>
        <p:nvGrpSpPr>
          <p:cNvPr id="112" name="Group 111">
            <a:extLst>
              <a:ext uri="{FF2B5EF4-FFF2-40B4-BE49-F238E27FC236}">
                <a16:creationId xmlns:a16="http://schemas.microsoft.com/office/drawing/2014/main" id="{6D92EF93-0292-26E5-99E1-352A3E9CE065}"/>
              </a:ext>
            </a:extLst>
          </p:cNvPr>
          <p:cNvGrpSpPr/>
          <p:nvPr/>
        </p:nvGrpSpPr>
        <p:grpSpPr>
          <a:xfrm>
            <a:off x="3431789" y="2431902"/>
            <a:ext cx="1074333" cy="902204"/>
            <a:chOff x="813322" y="3711493"/>
            <a:chExt cx="1074333" cy="902204"/>
          </a:xfrm>
        </p:grpSpPr>
        <p:pic>
          <p:nvPicPr>
            <p:cNvPr id="113" name="Graphic 112" descr="User with solid fill">
              <a:extLst>
                <a:ext uri="{FF2B5EF4-FFF2-40B4-BE49-F238E27FC236}">
                  <a16:creationId xmlns:a16="http://schemas.microsoft.com/office/drawing/2014/main" id="{794A8940-26AC-8818-D06E-F04A4A2B68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9561" y="4052865"/>
              <a:ext cx="560832" cy="560832"/>
            </a:xfrm>
            <a:prstGeom prst="rect">
              <a:avLst/>
            </a:prstGeom>
          </p:spPr>
        </p:pic>
        <p:sp>
          <p:nvSpPr>
            <p:cNvPr id="114" name="TextBox 113">
              <a:extLst>
                <a:ext uri="{FF2B5EF4-FFF2-40B4-BE49-F238E27FC236}">
                  <a16:creationId xmlns:a16="http://schemas.microsoft.com/office/drawing/2014/main" id="{58317B95-7B0A-0074-48EA-EB9A31DF4A1F}"/>
                </a:ext>
              </a:extLst>
            </p:cNvPr>
            <p:cNvSpPr txBox="1"/>
            <p:nvPr/>
          </p:nvSpPr>
          <p:spPr>
            <a:xfrm>
              <a:off x="993739" y="3711493"/>
              <a:ext cx="63991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5.DBD</a:t>
              </a:r>
            </a:p>
          </p:txBody>
        </p:sp>
        <p:sp>
          <p:nvSpPr>
            <p:cNvPr id="115" name="TextBox 114">
              <a:extLst>
                <a:ext uri="{FF2B5EF4-FFF2-40B4-BE49-F238E27FC236}">
                  <a16:creationId xmlns:a16="http://schemas.microsoft.com/office/drawing/2014/main" id="{657AAC77-B858-CD22-965C-D1CBD353865B}"/>
                </a:ext>
              </a:extLst>
            </p:cNvPr>
            <p:cNvSpPr txBox="1"/>
            <p:nvPr/>
          </p:nvSpPr>
          <p:spPr>
            <a:xfrm>
              <a:off x="813322" y="3860192"/>
              <a:ext cx="107433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Birmingham</a:t>
              </a:r>
            </a:p>
          </p:txBody>
        </p:sp>
      </p:grpSp>
      <p:grpSp>
        <p:nvGrpSpPr>
          <p:cNvPr id="116" name="Group 115">
            <a:extLst>
              <a:ext uri="{FF2B5EF4-FFF2-40B4-BE49-F238E27FC236}">
                <a16:creationId xmlns:a16="http://schemas.microsoft.com/office/drawing/2014/main" id="{9B609A5B-0FA6-2460-E6E3-3FA0302954C5}"/>
              </a:ext>
            </a:extLst>
          </p:cNvPr>
          <p:cNvGrpSpPr/>
          <p:nvPr/>
        </p:nvGrpSpPr>
        <p:grpSpPr>
          <a:xfrm>
            <a:off x="3505844" y="1620362"/>
            <a:ext cx="949119" cy="890791"/>
            <a:chOff x="-197893" y="4179300"/>
            <a:chExt cx="949119" cy="890791"/>
          </a:xfrm>
        </p:grpSpPr>
        <p:pic>
          <p:nvPicPr>
            <p:cNvPr id="117" name="Graphic 116" descr="User with solid fill">
              <a:extLst>
                <a:ext uri="{FF2B5EF4-FFF2-40B4-BE49-F238E27FC236}">
                  <a16:creationId xmlns:a16="http://schemas.microsoft.com/office/drawing/2014/main" id="{314E3F0B-08E9-21F3-0F9E-1E078637E4E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487" y="4509259"/>
              <a:ext cx="560832" cy="560832"/>
            </a:xfrm>
            <a:prstGeom prst="rect">
              <a:avLst/>
            </a:prstGeom>
          </p:spPr>
        </p:pic>
        <p:sp>
          <p:nvSpPr>
            <p:cNvPr id="118" name="TextBox 117">
              <a:extLst>
                <a:ext uri="{FF2B5EF4-FFF2-40B4-BE49-F238E27FC236}">
                  <a16:creationId xmlns:a16="http://schemas.microsoft.com/office/drawing/2014/main" id="{9D031A69-9F28-4444-5E22-0C186AE67C67}"/>
                </a:ext>
              </a:extLst>
            </p:cNvPr>
            <p:cNvSpPr txBox="1"/>
            <p:nvPr/>
          </p:nvSpPr>
          <p:spPr>
            <a:xfrm>
              <a:off x="-87499" y="4179300"/>
              <a:ext cx="63991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6.DCD</a:t>
              </a:r>
            </a:p>
          </p:txBody>
        </p:sp>
        <p:sp>
          <p:nvSpPr>
            <p:cNvPr id="119" name="TextBox 118">
              <a:extLst>
                <a:ext uri="{FF2B5EF4-FFF2-40B4-BE49-F238E27FC236}">
                  <a16:creationId xmlns:a16="http://schemas.microsoft.com/office/drawing/2014/main" id="{09126F80-AE55-1CB9-1EC0-5784076DB340}"/>
                </a:ext>
              </a:extLst>
            </p:cNvPr>
            <p:cNvSpPr txBox="1"/>
            <p:nvPr/>
          </p:nvSpPr>
          <p:spPr>
            <a:xfrm>
              <a:off x="-197893" y="4321973"/>
              <a:ext cx="94911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Aberdeen</a:t>
              </a:r>
            </a:p>
          </p:txBody>
        </p:sp>
      </p:grpSp>
      <p:grpSp>
        <p:nvGrpSpPr>
          <p:cNvPr id="120" name="Group 119">
            <a:extLst>
              <a:ext uri="{FF2B5EF4-FFF2-40B4-BE49-F238E27FC236}">
                <a16:creationId xmlns:a16="http://schemas.microsoft.com/office/drawing/2014/main" id="{0D63FF0C-E572-B5C2-8543-F337F4F52165}"/>
              </a:ext>
            </a:extLst>
          </p:cNvPr>
          <p:cNvGrpSpPr/>
          <p:nvPr/>
        </p:nvGrpSpPr>
        <p:grpSpPr>
          <a:xfrm>
            <a:off x="3553550" y="853183"/>
            <a:ext cx="803105" cy="894278"/>
            <a:chOff x="915969" y="3733224"/>
            <a:chExt cx="803105" cy="894278"/>
          </a:xfrm>
        </p:grpSpPr>
        <p:pic>
          <p:nvPicPr>
            <p:cNvPr id="121" name="Graphic 120" descr="User with solid fill">
              <a:extLst>
                <a:ext uri="{FF2B5EF4-FFF2-40B4-BE49-F238E27FC236}">
                  <a16:creationId xmlns:a16="http://schemas.microsoft.com/office/drawing/2014/main" id="{25B69A87-C61F-393F-4857-13DE960217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5425" y="4066670"/>
              <a:ext cx="560832" cy="560832"/>
            </a:xfrm>
            <a:prstGeom prst="rect">
              <a:avLst/>
            </a:prstGeom>
          </p:spPr>
        </p:pic>
        <p:sp>
          <p:nvSpPr>
            <p:cNvPr id="122" name="TextBox 121">
              <a:extLst>
                <a:ext uri="{FF2B5EF4-FFF2-40B4-BE49-F238E27FC236}">
                  <a16:creationId xmlns:a16="http://schemas.microsoft.com/office/drawing/2014/main" id="{36469AEB-FB8A-486D-F244-C00E65F3540B}"/>
                </a:ext>
              </a:extLst>
            </p:cNvPr>
            <p:cNvSpPr txBox="1"/>
            <p:nvPr/>
          </p:nvSpPr>
          <p:spPr>
            <a:xfrm>
              <a:off x="977072" y="3733224"/>
              <a:ext cx="63991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7.DBD</a:t>
              </a:r>
            </a:p>
          </p:txBody>
        </p:sp>
        <p:sp>
          <p:nvSpPr>
            <p:cNvPr id="123" name="TextBox 122">
              <a:extLst>
                <a:ext uri="{FF2B5EF4-FFF2-40B4-BE49-F238E27FC236}">
                  <a16:creationId xmlns:a16="http://schemas.microsoft.com/office/drawing/2014/main" id="{B74BBBBF-A1F5-D146-13E0-8772C0DA1FE6}"/>
                </a:ext>
              </a:extLst>
            </p:cNvPr>
            <p:cNvSpPr txBox="1"/>
            <p:nvPr/>
          </p:nvSpPr>
          <p:spPr>
            <a:xfrm>
              <a:off x="915969" y="3868604"/>
              <a:ext cx="8031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Glasgow</a:t>
              </a:r>
            </a:p>
          </p:txBody>
        </p:sp>
      </p:grpSp>
      <p:grpSp>
        <p:nvGrpSpPr>
          <p:cNvPr id="124" name="Group 123">
            <a:extLst>
              <a:ext uri="{FF2B5EF4-FFF2-40B4-BE49-F238E27FC236}">
                <a16:creationId xmlns:a16="http://schemas.microsoft.com/office/drawing/2014/main" id="{CF534BDE-CF55-6D53-796C-8E3BD7F61DC5}"/>
              </a:ext>
            </a:extLst>
          </p:cNvPr>
          <p:cNvGrpSpPr/>
          <p:nvPr/>
        </p:nvGrpSpPr>
        <p:grpSpPr>
          <a:xfrm>
            <a:off x="3612785" y="78069"/>
            <a:ext cx="668124" cy="879923"/>
            <a:chOff x="1744936" y="3204548"/>
            <a:chExt cx="668124" cy="879923"/>
          </a:xfrm>
        </p:grpSpPr>
        <p:pic>
          <p:nvPicPr>
            <p:cNvPr id="125" name="Graphic 124" descr="User with solid fill">
              <a:extLst>
                <a:ext uri="{FF2B5EF4-FFF2-40B4-BE49-F238E27FC236}">
                  <a16:creationId xmlns:a16="http://schemas.microsoft.com/office/drawing/2014/main" id="{80F79794-D507-89A4-F399-BBABB89E9A0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14102" y="3523639"/>
              <a:ext cx="560832" cy="560832"/>
            </a:xfrm>
            <a:prstGeom prst="rect">
              <a:avLst/>
            </a:prstGeom>
          </p:spPr>
        </p:pic>
        <p:sp>
          <p:nvSpPr>
            <p:cNvPr id="126" name="TextBox 125">
              <a:extLst>
                <a:ext uri="{FF2B5EF4-FFF2-40B4-BE49-F238E27FC236}">
                  <a16:creationId xmlns:a16="http://schemas.microsoft.com/office/drawing/2014/main" id="{53B76993-E3C9-05AA-2461-E922F1564DB2}"/>
                </a:ext>
              </a:extLst>
            </p:cNvPr>
            <p:cNvSpPr txBox="1"/>
            <p:nvPr/>
          </p:nvSpPr>
          <p:spPr>
            <a:xfrm>
              <a:off x="1744936" y="3204548"/>
              <a:ext cx="63831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8.DCD</a:t>
              </a:r>
            </a:p>
          </p:txBody>
        </p:sp>
        <p:sp>
          <p:nvSpPr>
            <p:cNvPr id="127" name="TextBox 126">
              <a:extLst>
                <a:ext uri="{FF2B5EF4-FFF2-40B4-BE49-F238E27FC236}">
                  <a16:creationId xmlns:a16="http://schemas.microsoft.com/office/drawing/2014/main" id="{4CBEACB8-2F5A-D363-66E1-628DFEB0CD30}"/>
                </a:ext>
              </a:extLst>
            </p:cNvPr>
            <p:cNvSpPr txBox="1"/>
            <p:nvPr/>
          </p:nvSpPr>
          <p:spPr>
            <a:xfrm>
              <a:off x="1762433" y="3334915"/>
              <a:ext cx="65062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Bristol</a:t>
              </a:r>
            </a:p>
          </p:txBody>
        </p:sp>
      </p:grpSp>
      <p:grpSp>
        <p:nvGrpSpPr>
          <p:cNvPr id="148" name="Group 147">
            <a:extLst>
              <a:ext uri="{FF2B5EF4-FFF2-40B4-BE49-F238E27FC236}">
                <a16:creationId xmlns:a16="http://schemas.microsoft.com/office/drawing/2014/main" id="{5C161008-69E6-E029-9915-0C08FD6CD281}"/>
              </a:ext>
            </a:extLst>
          </p:cNvPr>
          <p:cNvGrpSpPr/>
          <p:nvPr/>
        </p:nvGrpSpPr>
        <p:grpSpPr>
          <a:xfrm>
            <a:off x="80654" y="4462270"/>
            <a:ext cx="1090254" cy="897673"/>
            <a:chOff x="-265252" y="4169811"/>
            <a:chExt cx="1090254" cy="897673"/>
          </a:xfrm>
        </p:grpSpPr>
        <p:pic>
          <p:nvPicPr>
            <p:cNvPr id="149" name="Graphic 148" descr="User with solid fill">
              <a:extLst>
                <a:ext uri="{FF2B5EF4-FFF2-40B4-BE49-F238E27FC236}">
                  <a16:creationId xmlns:a16="http://schemas.microsoft.com/office/drawing/2014/main" id="{63646F00-0AAC-3169-5210-BFEB891142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731" y="4506652"/>
              <a:ext cx="560832" cy="560832"/>
            </a:xfrm>
            <a:prstGeom prst="rect">
              <a:avLst/>
            </a:prstGeom>
          </p:spPr>
        </p:pic>
        <p:sp>
          <p:nvSpPr>
            <p:cNvPr id="150" name="TextBox 149">
              <a:extLst>
                <a:ext uri="{FF2B5EF4-FFF2-40B4-BE49-F238E27FC236}">
                  <a16:creationId xmlns:a16="http://schemas.microsoft.com/office/drawing/2014/main" id="{CDA58105-FD53-D1AC-0C82-E3CF2FEBF3F9}"/>
                </a:ext>
              </a:extLst>
            </p:cNvPr>
            <p:cNvSpPr txBox="1"/>
            <p:nvPr/>
          </p:nvSpPr>
          <p:spPr>
            <a:xfrm>
              <a:off x="-120921" y="4169811"/>
              <a:ext cx="69573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1.DCD</a:t>
              </a:r>
            </a:p>
          </p:txBody>
        </p:sp>
        <p:sp>
          <p:nvSpPr>
            <p:cNvPr id="151" name="TextBox 150">
              <a:extLst>
                <a:ext uri="{FF2B5EF4-FFF2-40B4-BE49-F238E27FC236}">
                  <a16:creationId xmlns:a16="http://schemas.microsoft.com/office/drawing/2014/main" id="{5ED1CF22-C915-C2FD-FDC9-CCA69AEF7D63}"/>
                </a:ext>
              </a:extLst>
            </p:cNvPr>
            <p:cNvSpPr txBox="1"/>
            <p:nvPr/>
          </p:nvSpPr>
          <p:spPr>
            <a:xfrm>
              <a:off x="-265252" y="4334798"/>
              <a:ext cx="109025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Cambridge</a:t>
              </a:r>
            </a:p>
          </p:txBody>
        </p:sp>
      </p:grpSp>
      <p:grpSp>
        <p:nvGrpSpPr>
          <p:cNvPr id="152" name="Group 151">
            <a:extLst>
              <a:ext uri="{FF2B5EF4-FFF2-40B4-BE49-F238E27FC236}">
                <a16:creationId xmlns:a16="http://schemas.microsoft.com/office/drawing/2014/main" id="{E0D2D27E-A288-8D6D-E9D7-EAFA06F93EE8}"/>
              </a:ext>
            </a:extLst>
          </p:cNvPr>
          <p:cNvGrpSpPr/>
          <p:nvPr/>
        </p:nvGrpSpPr>
        <p:grpSpPr>
          <a:xfrm>
            <a:off x="80654" y="3592398"/>
            <a:ext cx="1018356" cy="895969"/>
            <a:chOff x="818114" y="3712395"/>
            <a:chExt cx="1018356" cy="895969"/>
          </a:xfrm>
        </p:grpSpPr>
        <p:pic>
          <p:nvPicPr>
            <p:cNvPr id="153" name="Graphic 152" descr="User with solid fill">
              <a:extLst>
                <a:ext uri="{FF2B5EF4-FFF2-40B4-BE49-F238E27FC236}">
                  <a16:creationId xmlns:a16="http://schemas.microsoft.com/office/drawing/2014/main" id="{563D688A-3CDC-B7B0-FDF5-7EBDB49281A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7742" y="4047532"/>
              <a:ext cx="560832" cy="560832"/>
            </a:xfrm>
            <a:prstGeom prst="rect">
              <a:avLst/>
            </a:prstGeom>
          </p:spPr>
        </p:pic>
        <p:sp>
          <p:nvSpPr>
            <p:cNvPr id="154" name="TextBox 153">
              <a:extLst>
                <a:ext uri="{FF2B5EF4-FFF2-40B4-BE49-F238E27FC236}">
                  <a16:creationId xmlns:a16="http://schemas.microsoft.com/office/drawing/2014/main" id="{2914E5E6-5902-760A-4B37-4E8D18131019}"/>
                </a:ext>
              </a:extLst>
            </p:cNvPr>
            <p:cNvSpPr txBox="1"/>
            <p:nvPr/>
          </p:nvSpPr>
          <p:spPr>
            <a:xfrm>
              <a:off x="959069" y="3712395"/>
              <a:ext cx="63991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4.DBD</a:t>
              </a:r>
            </a:p>
          </p:txBody>
        </p:sp>
        <p:sp>
          <p:nvSpPr>
            <p:cNvPr id="155" name="TextBox 154">
              <a:extLst>
                <a:ext uri="{FF2B5EF4-FFF2-40B4-BE49-F238E27FC236}">
                  <a16:creationId xmlns:a16="http://schemas.microsoft.com/office/drawing/2014/main" id="{8B0566A2-DE37-4B1F-1350-061A76BE187B}"/>
                </a:ext>
              </a:extLst>
            </p:cNvPr>
            <p:cNvSpPr txBox="1"/>
            <p:nvPr/>
          </p:nvSpPr>
          <p:spPr>
            <a:xfrm>
              <a:off x="818114" y="3866283"/>
              <a:ext cx="101835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Chelmsford</a:t>
              </a:r>
            </a:p>
          </p:txBody>
        </p:sp>
      </p:grpSp>
      <p:grpSp>
        <p:nvGrpSpPr>
          <p:cNvPr id="156" name="Group 155">
            <a:extLst>
              <a:ext uri="{FF2B5EF4-FFF2-40B4-BE49-F238E27FC236}">
                <a16:creationId xmlns:a16="http://schemas.microsoft.com/office/drawing/2014/main" id="{CCEF1CD1-E502-3898-A6B7-26E9C0DE6D1B}"/>
              </a:ext>
            </a:extLst>
          </p:cNvPr>
          <p:cNvGrpSpPr/>
          <p:nvPr/>
        </p:nvGrpSpPr>
        <p:grpSpPr>
          <a:xfrm>
            <a:off x="44347" y="2655063"/>
            <a:ext cx="1074333" cy="902204"/>
            <a:chOff x="813322" y="3711493"/>
            <a:chExt cx="1074333" cy="902204"/>
          </a:xfrm>
        </p:grpSpPr>
        <p:pic>
          <p:nvPicPr>
            <p:cNvPr id="157" name="Graphic 156" descr="User with solid fill">
              <a:extLst>
                <a:ext uri="{FF2B5EF4-FFF2-40B4-BE49-F238E27FC236}">
                  <a16:creationId xmlns:a16="http://schemas.microsoft.com/office/drawing/2014/main" id="{4AB3B67E-054E-FC47-8B3C-483187706A7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9561" y="4052865"/>
              <a:ext cx="560832" cy="560832"/>
            </a:xfrm>
            <a:prstGeom prst="rect">
              <a:avLst/>
            </a:prstGeom>
          </p:spPr>
        </p:pic>
        <p:sp>
          <p:nvSpPr>
            <p:cNvPr id="158" name="TextBox 157">
              <a:extLst>
                <a:ext uri="{FF2B5EF4-FFF2-40B4-BE49-F238E27FC236}">
                  <a16:creationId xmlns:a16="http://schemas.microsoft.com/office/drawing/2014/main" id="{27733C1B-A8EC-7F46-6903-15A0DD956133}"/>
                </a:ext>
              </a:extLst>
            </p:cNvPr>
            <p:cNvSpPr txBox="1"/>
            <p:nvPr/>
          </p:nvSpPr>
          <p:spPr>
            <a:xfrm>
              <a:off x="993739" y="3711493"/>
              <a:ext cx="63991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5.DBD</a:t>
              </a:r>
            </a:p>
          </p:txBody>
        </p:sp>
        <p:sp>
          <p:nvSpPr>
            <p:cNvPr id="159" name="TextBox 158">
              <a:extLst>
                <a:ext uri="{FF2B5EF4-FFF2-40B4-BE49-F238E27FC236}">
                  <a16:creationId xmlns:a16="http://schemas.microsoft.com/office/drawing/2014/main" id="{38021313-9278-CA63-0EF6-8A4128AA1181}"/>
                </a:ext>
              </a:extLst>
            </p:cNvPr>
            <p:cNvSpPr txBox="1"/>
            <p:nvPr/>
          </p:nvSpPr>
          <p:spPr>
            <a:xfrm>
              <a:off x="813322" y="3860192"/>
              <a:ext cx="107433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Birmingham</a:t>
              </a:r>
            </a:p>
          </p:txBody>
        </p:sp>
      </p:grpSp>
      <p:grpSp>
        <p:nvGrpSpPr>
          <p:cNvPr id="160" name="Group 159">
            <a:extLst>
              <a:ext uri="{FF2B5EF4-FFF2-40B4-BE49-F238E27FC236}">
                <a16:creationId xmlns:a16="http://schemas.microsoft.com/office/drawing/2014/main" id="{CF6D6DE1-EFC4-EB3C-AEF2-921C7F95EBA7}"/>
              </a:ext>
            </a:extLst>
          </p:cNvPr>
          <p:cNvGrpSpPr/>
          <p:nvPr/>
        </p:nvGrpSpPr>
        <p:grpSpPr>
          <a:xfrm>
            <a:off x="102115" y="1844979"/>
            <a:ext cx="949119" cy="890791"/>
            <a:chOff x="-197893" y="4179300"/>
            <a:chExt cx="949119" cy="890791"/>
          </a:xfrm>
        </p:grpSpPr>
        <p:pic>
          <p:nvPicPr>
            <p:cNvPr id="161" name="Graphic 160" descr="User with solid fill">
              <a:extLst>
                <a:ext uri="{FF2B5EF4-FFF2-40B4-BE49-F238E27FC236}">
                  <a16:creationId xmlns:a16="http://schemas.microsoft.com/office/drawing/2014/main" id="{16B00FB8-BDD3-13F9-5507-2BD64AD126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487" y="4509259"/>
              <a:ext cx="560832" cy="560832"/>
            </a:xfrm>
            <a:prstGeom prst="rect">
              <a:avLst/>
            </a:prstGeom>
          </p:spPr>
        </p:pic>
        <p:sp>
          <p:nvSpPr>
            <p:cNvPr id="162" name="TextBox 161">
              <a:extLst>
                <a:ext uri="{FF2B5EF4-FFF2-40B4-BE49-F238E27FC236}">
                  <a16:creationId xmlns:a16="http://schemas.microsoft.com/office/drawing/2014/main" id="{E13FCD19-E950-E243-9A56-0CAD172F6A92}"/>
                </a:ext>
              </a:extLst>
            </p:cNvPr>
            <p:cNvSpPr txBox="1"/>
            <p:nvPr/>
          </p:nvSpPr>
          <p:spPr>
            <a:xfrm>
              <a:off x="-87499" y="4179300"/>
              <a:ext cx="63991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6.DCD</a:t>
              </a:r>
            </a:p>
          </p:txBody>
        </p:sp>
        <p:sp>
          <p:nvSpPr>
            <p:cNvPr id="163" name="TextBox 162">
              <a:extLst>
                <a:ext uri="{FF2B5EF4-FFF2-40B4-BE49-F238E27FC236}">
                  <a16:creationId xmlns:a16="http://schemas.microsoft.com/office/drawing/2014/main" id="{986F5B35-929D-0C0F-DEBF-0B2EEA375E41}"/>
                </a:ext>
              </a:extLst>
            </p:cNvPr>
            <p:cNvSpPr txBox="1"/>
            <p:nvPr/>
          </p:nvSpPr>
          <p:spPr>
            <a:xfrm>
              <a:off x="-197893" y="4321973"/>
              <a:ext cx="94911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Aberdeen</a:t>
              </a:r>
            </a:p>
          </p:txBody>
        </p:sp>
      </p:grpSp>
      <p:grpSp>
        <p:nvGrpSpPr>
          <p:cNvPr id="164" name="Group 163">
            <a:extLst>
              <a:ext uri="{FF2B5EF4-FFF2-40B4-BE49-F238E27FC236}">
                <a16:creationId xmlns:a16="http://schemas.microsoft.com/office/drawing/2014/main" id="{ED39A04B-9F03-32F7-776B-7B3C6A79DD52}"/>
              </a:ext>
            </a:extLst>
          </p:cNvPr>
          <p:cNvGrpSpPr/>
          <p:nvPr/>
        </p:nvGrpSpPr>
        <p:grpSpPr>
          <a:xfrm>
            <a:off x="149449" y="988303"/>
            <a:ext cx="803105" cy="894278"/>
            <a:chOff x="915969" y="3733224"/>
            <a:chExt cx="803105" cy="894278"/>
          </a:xfrm>
        </p:grpSpPr>
        <p:pic>
          <p:nvPicPr>
            <p:cNvPr id="165" name="Graphic 164" descr="User with solid fill">
              <a:extLst>
                <a:ext uri="{FF2B5EF4-FFF2-40B4-BE49-F238E27FC236}">
                  <a16:creationId xmlns:a16="http://schemas.microsoft.com/office/drawing/2014/main" id="{64BC9CA7-3F9B-A3C8-7AEF-870EC14B47B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5425" y="4066670"/>
              <a:ext cx="560832" cy="560832"/>
            </a:xfrm>
            <a:prstGeom prst="rect">
              <a:avLst/>
            </a:prstGeom>
          </p:spPr>
        </p:pic>
        <p:sp>
          <p:nvSpPr>
            <p:cNvPr id="166" name="TextBox 165">
              <a:extLst>
                <a:ext uri="{FF2B5EF4-FFF2-40B4-BE49-F238E27FC236}">
                  <a16:creationId xmlns:a16="http://schemas.microsoft.com/office/drawing/2014/main" id="{FACF4DAA-DD0D-2A15-7647-104BC94075CB}"/>
                </a:ext>
              </a:extLst>
            </p:cNvPr>
            <p:cNvSpPr txBox="1"/>
            <p:nvPr/>
          </p:nvSpPr>
          <p:spPr>
            <a:xfrm>
              <a:off x="977072" y="3733224"/>
              <a:ext cx="63991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7.DBD</a:t>
              </a:r>
            </a:p>
          </p:txBody>
        </p:sp>
        <p:sp>
          <p:nvSpPr>
            <p:cNvPr id="167" name="TextBox 166">
              <a:extLst>
                <a:ext uri="{FF2B5EF4-FFF2-40B4-BE49-F238E27FC236}">
                  <a16:creationId xmlns:a16="http://schemas.microsoft.com/office/drawing/2014/main" id="{98A4D223-0D24-7303-E0CE-E9F02DADEBA6}"/>
                </a:ext>
              </a:extLst>
            </p:cNvPr>
            <p:cNvSpPr txBox="1"/>
            <p:nvPr/>
          </p:nvSpPr>
          <p:spPr>
            <a:xfrm>
              <a:off x="915969" y="3868604"/>
              <a:ext cx="8031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Glasgow</a:t>
              </a:r>
            </a:p>
          </p:txBody>
        </p:sp>
      </p:grpSp>
      <p:sp>
        <p:nvSpPr>
          <p:cNvPr id="15" name="Arrow: Right 14">
            <a:extLst>
              <a:ext uri="{FF2B5EF4-FFF2-40B4-BE49-F238E27FC236}">
                <a16:creationId xmlns:a16="http://schemas.microsoft.com/office/drawing/2014/main" id="{551F7F00-23BE-1362-A446-6509E86194CB}"/>
              </a:ext>
            </a:extLst>
          </p:cNvPr>
          <p:cNvSpPr/>
          <p:nvPr/>
        </p:nvSpPr>
        <p:spPr>
          <a:xfrm>
            <a:off x="6549112" y="2615414"/>
            <a:ext cx="537475" cy="70366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Speech Bubble: Rectangle with Corners Rounded 15">
            <a:extLst>
              <a:ext uri="{FF2B5EF4-FFF2-40B4-BE49-F238E27FC236}">
                <a16:creationId xmlns:a16="http://schemas.microsoft.com/office/drawing/2014/main" id="{B5281C09-5BC6-10BB-0889-BA8DF2B00A3C}"/>
              </a:ext>
            </a:extLst>
          </p:cNvPr>
          <p:cNvSpPr/>
          <p:nvPr/>
        </p:nvSpPr>
        <p:spPr>
          <a:xfrm>
            <a:off x="4945029" y="1040390"/>
            <a:ext cx="1474979" cy="805707"/>
          </a:xfrm>
          <a:prstGeom prst="wedgeRoundRectCallout">
            <a:avLst>
              <a:gd name="adj1" fmla="val 70593"/>
              <a:gd name="adj2" fmla="val 160282"/>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Hub offering admin</a:t>
            </a:r>
          </a:p>
        </p:txBody>
      </p:sp>
      <p:sp>
        <p:nvSpPr>
          <p:cNvPr id="42" name="TextBox 41">
            <a:extLst>
              <a:ext uri="{FF2B5EF4-FFF2-40B4-BE49-F238E27FC236}">
                <a16:creationId xmlns:a16="http://schemas.microsoft.com/office/drawing/2014/main" id="{65EBDE19-F5FE-EBFE-06E6-34A863094E38}"/>
              </a:ext>
            </a:extLst>
          </p:cNvPr>
          <p:cNvSpPr txBox="1"/>
          <p:nvPr/>
        </p:nvSpPr>
        <p:spPr>
          <a:xfrm>
            <a:off x="6623061" y="2462471"/>
            <a:ext cx="2605491" cy="830997"/>
          </a:xfrm>
          <a:prstGeom prst="rect">
            <a:avLst/>
          </a:prstGeom>
          <a:solidFill>
            <a:srgbClr val="F3F2E1"/>
          </a:solidFill>
          <a:ln w="38100">
            <a:solidFill>
              <a:schemeClr val="accent6"/>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Donor 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Liver accepted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Bowel &amp; Pancreas accepted</a:t>
            </a:r>
          </a:p>
        </p:txBody>
      </p:sp>
    </p:spTree>
    <p:extLst>
      <p:ext uri="{BB962C8B-B14F-4D97-AF65-F5344CB8AC3E}">
        <p14:creationId xmlns:p14="http://schemas.microsoft.com/office/powerpoint/2010/main" val="1609371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99"/>
                                        </p:tgtEl>
                                        <p:attrNameLst>
                                          <p:attrName>style.visibility</p:attrName>
                                        </p:attrNameLst>
                                      </p:cBhvr>
                                      <p:to>
                                        <p:strVal val="visible"/>
                                      </p:to>
                                    </p:set>
                                    <p:animEffect transition="in" filter="fade">
                                      <p:cBhvr>
                                        <p:cTn id="10" dur="500"/>
                                        <p:tgtEl>
                                          <p:spTgt spid="99"/>
                                        </p:tgtEl>
                                      </p:cBhvr>
                                    </p:animEffect>
                                  </p:childTnLst>
                                </p:cTn>
                              </p:par>
                              <p:par>
                                <p:cTn id="11" presetID="10" presetClass="entr" presetSubtype="0" fill="hold" nodeType="withEffect">
                                  <p:stCondLst>
                                    <p:cond delay="0"/>
                                  </p:stCondLst>
                                  <p:childTnLst>
                                    <p:set>
                                      <p:cBhvr>
                                        <p:cTn id="12" dur="1" fill="hold">
                                          <p:stCondLst>
                                            <p:cond delay="0"/>
                                          </p:stCondLst>
                                        </p:cTn>
                                        <p:tgtEl>
                                          <p:spTgt spid="108"/>
                                        </p:tgtEl>
                                        <p:attrNameLst>
                                          <p:attrName>style.visibility</p:attrName>
                                        </p:attrNameLst>
                                      </p:cBhvr>
                                      <p:to>
                                        <p:strVal val="visible"/>
                                      </p:to>
                                    </p:set>
                                    <p:animEffect transition="in" filter="fade">
                                      <p:cBhvr>
                                        <p:cTn id="13" dur="500"/>
                                        <p:tgtEl>
                                          <p:spTgt spid="10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5"/>
                                        </p:tgtEl>
                                        <p:attrNameLst>
                                          <p:attrName>style.visibility</p:attrName>
                                        </p:attrNameLst>
                                      </p:cBhvr>
                                      <p:to>
                                        <p:strVal val="visible"/>
                                      </p:to>
                                    </p:set>
                                    <p:animEffect transition="in" filter="fade">
                                      <p:cBhvr>
                                        <p:cTn id="16" dur="500"/>
                                        <p:tgtEl>
                                          <p:spTgt spid="85"/>
                                        </p:tgtEl>
                                      </p:cBhvr>
                                    </p:animEffect>
                                  </p:childTnLst>
                                </p:cTn>
                              </p:par>
                              <p:par>
                                <p:cTn id="17" presetID="10" presetClass="entr" presetSubtype="0" fill="hold" nodeType="withEffect">
                                  <p:stCondLst>
                                    <p:cond delay="0"/>
                                  </p:stCondLst>
                                  <p:childTnLst>
                                    <p:set>
                                      <p:cBhvr>
                                        <p:cTn id="18" dur="1" fill="hold">
                                          <p:stCondLst>
                                            <p:cond delay="0"/>
                                          </p:stCondLst>
                                        </p:cTn>
                                        <p:tgtEl>
                                          <p:spTgt spid="112"/>
                                        </p:tgtEl>
                                        <p:attrNameLst>
                                          <p:attrName>style.visibility</p:attrName>
                                        </p:attrNameLst>
                                      </p:cBhvr>
                                      <p:to>
                                        <p:strVal val="visible"/>
                                      </p:to>
                                    </p:set>
                                    <p:animEffect transition="in" filter="fade">
                                      <p:cBhvr>
                                        <p:cTn id="19" dur="500"/>
                                        <p:tgtEl>
                                          <p:spTgt spid="1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500"/>
                                        <p:tgtEl>
                                          <p:spTgt spid="86"/>
                                        </p:tgtEl>
                                      </p:cBhvr>
                                    </p:animEffect>
                                  </p:childTnLst>
                                </p:cTn>
                              </p:par>
                              <p:par>
                                <p:cTn id="23" presetID="10" presetClass="entr" presetSubtype="0" fill="hold" nodeType="withEffect">
                                  <p:stCondLst>
                                    <p:cond delay="0"/>
                                  </p:stCondLst>
                                  <p:childTnLst>
                                    <p:set>
                                      <p:cBhvr>
                                        <p:cTn id="24" dur="1" fill="hold">
                                          <p:stCondLst>
                                            <p:cond delay="0"/>
                                          </p:stCondLst>
                                        </p:cTn>
                                        <p:tgtEl>
                                          <p:spTgt spid="116"/>
                                        </p:tgtEl>
                                        <p:attrNameLst>
                                          <p:attrName>style.visibility</p:attrName>
                                        </p:attrNameLst>
                                      </p:cBhvr>
                                      <p:to>
                                        <p:strVal val="visible"/>
                                      </p:to>
                                    </p:set>
                                    <p:animEffect transition="in" filter="fade">
                                      <p:cBhvr>
                                        <p:cTn id="25" dur="500"/>
                                        <p:tgtEl>
                                          <p:spTgt spid="116"/>
                                        </p:tgtEl>
                                      </p:cBhvr>
                                    </p:animEffect>
                                  </p:childTnLst>
                                </p:cTn>
                              </p:par>
                              <p:par>
                                <p:cTn id="26" presetID="10" presetClass="entr" presetSubtype="0" fill="hold" nodeType="withEffect">
                                  <p:stCondLst>
                                    <p:cond delay="0"/>
                                  </p:stCondLst>
                                  <p:childTnLst>
                                    <p:set>
                                      <p:cBhvr>
                                        <p:cTn id="27" dur="1" fill="hold">
                                          <p:stCondLst>
                                            <p:cond delay="0"/>
                                          </p:stCondLst>
                                        </p:cTn>
                                        <p:tgtEl>
                                          <p:spTgt spid="120"/>
                                        </p:tgtEl>
                                        <p:attrNameLst>
                                          <p:attrName>style.visibility</p:attrName>
                                        </p:attrNameLst>
                                      </p:cBhvr>
                                      <p:to>
                                        <p:strVal val="visible"/>
                                      </p:to>
                                    </p:set>
                                    <p:animEffect transition="in" filter="fade">
                                      <p:cBhvr>
                                        <p:cTn id="28" dur="500"/>
                                        <p:tgtEl>
                                          <p:spTgt spid="120"/>
                                        </p:tgtEl>
                                      </p:cBhvr>
                                    </p:animEffect>
                                  </p:childTnLst>
                                </p:cTn>
                              </p:par>
                              <p:par>
                                <p:cTn id="29" presetID="10" presetClass="entr" presetSubtype="0" fill="hold" nodeType="withEffect">
                                  <p:stCondLst>
                                    <p:cond delay="0"/>
                                  </p:stCondLst>
                                  <p:childTnLst>
                                    <p:set>
                                      <p:cBhvr>
                                        <p:cTn id="30" dur="1" fill="hold">
                                          <p:stCondLst>
                                            <p:cond delay="0"/>
                                          </p:stCondLst>
                                        </p:cTn>
                                        <p:tgtEl>
                                          <p:spTgt spid="124"/>
                                        </p:tgtEl>
                                        <p:attrNameLst>
                                          <p:attrName>style.visibility</p:attrName>
                                        </p:attrNameLst>
                                      </p:cBhvr>
                                      <p:to>
                                        <p:strVal val="visible"/>
                                      </p:to>
                                    </p:set>
                                    <p:animEffect transition="in" filter="fade">
                                      <p:cBhvr>
                                        <p:cTn id="31" dur="500"/>
                                        <p:tgtEl>
                                          <p:spTgt spid="12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8"/>
                                        </p:tgtEl>
                                        <p:attrNameLst>
                                          <p:attrName>style.visibility</p:attrName>
                                        </p:attrNameLst>
                                      </p:cBhvr>
                                      <p:to>
                                        <p:strVal val="visible"/>
                                      </p:to>
                                    </p:set>
                                    <p:animEffect transition="in" filter="fade">
                                      <p:cBhvr>
                                        <p:cTn id="36" dur="500"/>
                                        <p:tgtEl>
                                          <p:spTgt spid="8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7"/>
                                        </p:tgtEl>
                                        <p:attrNameLst>
                                          <p:attrName>style.visibility</p:attrName>
                                        </p:attrNameLst>
                                      </p:cBhvr>
                                      <p:to>
                                        <p:strVal val="visible"/>
                                      </p:to>
                                    </p:set>
                                    <p:animEffect transition="in" filter="fade">
                                      <p:cBhvr>
                                        <p:cTn id="39" dur="500"/>
                                        <p:tgtEl>
                                          <p:spTgt spid="8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90"/>
                                        </p:tgtEl>
                                        <p:attrNameLst>
                                          <p:attrName>style.visibility</p:attrName>
                                        </p:attrNameLst>
                                      </p:cBhvr>
                                      <p:to>
                                        <p:strVal val="visible"/>
                                      </p:to>
                                    </p:set>
                                    <p:animEffect transition="in" filter="fade">
                                      <p:cBhvr>
                                        <p:cTn id="52" dur="500"/>
                                        <p:tgtEl>
                                          <p:spTgt spid="9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500"/>
                                        <p:tgtEl>
                                          <p:spTgt spid="3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fade">
                                      <p:cBhvr>
                                        <p:cTn id="60" dur="500"/>
                                        <p:tgtEl>
                                          <p:spTgt spid="4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91"/>
                                        </p:tgtEl>
                                        <p:attrNameLst>
                                          <p:attrName>style.visibility</p:attrName>
                                        </p:attrNameLst>
                                      </p:cBhvr>
                                      <p:to>
                                        <p:strVal val="visible"/>
                                      </p:to>
                                    </p:set>
                                    <p:animEffect transition="in" filter="fade">
                                      <p:cBhvr>
                                        <p:cTn id="66" dur="500"/>
                                        <p:tgtEl>
                                          <p:spTgt spid="9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fade">
                                      <p:cBhvr>
                                        <p:cTn id="69" dur="500"/>
                                        <p:tgtEl>
                                          <p:spTgt spid="4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97"/>
                                        </p:tgtEl>
                                        <p:attrNameLst>
                                          <p:attrName>style.visibility</p:attrName>
                                        </p:attrNameLst>
                                      </p:cBhvr>
                                      <p:to>
                                        <p:strVal val="visible"/>
                                      </p:to>
                                    </p:set>
                                    <p:animEffect transition="in" filter="fade">
                                      <p:cBhvr>
                                        <p:cTn id="72"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1" grpId="0" animBg="1"/>
      <p:bldP spid="43" grpId="0" animBg="1"/>
      <p:bldP spid="85" grpId="0" animBg="1"/>
      <p:bldP spid="86" grpId="0" animBg="1"/>
      <p:bldP spid="87" grpId="0" animBg="1"/>
      <p:bldP spid="88" grpId="0"/>
      <p:bldP spid="90" grpId="0" animBg="1"/>
      <p:bldP spid="91" grpId="0" animBg="1"/>
      <p:bldP spid="97" grpId="0" animBg="1"/>
      <p:bldP spid="15" grpId="0" animBg="1"/>
      <p:bldP spid="16" grpId="0" animBg="1"/>
      <p:bldP spid="4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881E9-B6DD-1FA9-FDC9-C34A3B5173AB}"/>
              </a:ext>
            </a:extLst>
          </p:cNvPr>
          <p:cNvSpPr>
            <a:spLocks noGrp="1"/>
          </p:cNvSpPr>
          <p:nvPr>
            <p:ph type="title"/>
          </p:nvPr>
        </p:nvSpPr>
        <p:spPr/>
        <p:txBody>
          <a:bodyPr/>
          <a:lstStyle/>
          <a:p>
            <a:r>
              <a:rPr lang="en-GB"/>
              <a:t>Renal/Pancreas ‘spotlight’ Offering </a:t>
            </a:r>
          </a:p>
        </p:txBody>
      </p:sp>
      <p:grpSp>
        <p:nvGrpSpPr>
          <p:cNvPr id="4" name="Group 3">
            <a:extLst>
              <a:ext uri="{FF2B5EF4-FFF2-40B4-BE49-F238E27FC236}">
                <a16:creationId xmlns:a16="http://schemas.microsoft.com/office/drawing/2014/main" id="{A824351B-B3F8-6BA0-4C8E-EBBA5770B55F}"/>
              </a:ext>
            </a:extLst>
          </p:cNvPr>
          <p:cNvGrpSpPr/>
          <p:nvPr/>
        </p:nvGrpSpPr>
        <p:grpSpPr>
          <a:xfrm>
            <a:off x="329012" y="2348292"/>
            <a:ext cx="11378147" cy="1065539"/>
            <a:chOff x="-79995" y="5277907"/>
            <a:chExt cx="12423205" cy="1065539"/>
          </a:xfrm>
        </p:grpSpPr>
        <p:sp>
          <p:nvSpPr>
            <p:cNvPr id="5" name="TextBox 17">
              <a:extLst>
                <a:ext uri="{FF2B5EF4-FFF2-40B4-BE49-F238E27FC236}">
                  <a16:creationId xmlns:a16="http://schemas.microsoft.com/office/drawing/2014/main" id="{37240591-A5A3-3DD1-1B4E-FE8CFCD59606}"/>
                </a:ext>
              </a:extLst>
            </p:cNvPr>
            <p:cNvSpPr txBox="1"/>
            <p:nvPr/>
          </p:nvSpPr>
          <p:spPr>
            <a:xfrm>
              <a:off x="-79995" y="5962151"/>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08:00</a:t>
              </a:r>
            </a:p>
          </p:txBody>
        </p:sp>
        <p:sp>
          <p:nvSpPr>
            <p:cNvPr id="6" name="TextBox 19">
              <a:extLst>
                <a:ext uri="{FF2B5EF4-FFF2-40B4-BE49-F238E27FC236}">
                  <a16:creationId xmlns:a16="http://schemas.microsoft.com/office/drawing/2014/main" id="{87C952DA-6BE1-6EE4-610B-70EE510E7799}"/>
                </a:ext>
              </a:extLst>
            </p:cNvPr>
            <p:cNvSpPr txBox="1"/>
            <p:nvPr/>
          </p:nvSpPr>
          <p:spPr>
            <a:xfrm>
              <a:off x="5513168" y="5974114"/>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12:00</a:t>
              </a:r>
            </a:p>
          </p:txBody>
        </p:sp>
        <p:sp>
          <p:nvSpPr>
            <p:cNvPr id="7" name="TextBox 20">
              <a:extLst>
                <a:ext uri="{FF2B5EF4-FFF2-40B4-BE49-F238E27FC236}">
                  <a16:creationId xmlns:a16="http://schemas.microsoft.com/office/drawing/2014/main" id="{D37B7662-BB3D-6444-CC5A-1032447C18CF}"/>
                </a:ext>
              </a:extLst>
            </p:cNvPr>
            <p:cNvSpPr txBox="1"/>
            <p:nvPr/>
          </p:nvSpPr>
          <p:spPr>
            <a:xfrm>
              <a:off x="2592761" y="5974114"/>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10:00</a:t>
              </a:r>
            </a:p>
          </p:txBody>
        </p:sp>
        <p:sp>
          <p:nvSpPr>
            <p:cNvPr id="8" name="TextBox 8">
              <a:extLst>
                <a:ext uri="{FF2B5EF4-FFF2-40B4-BE49-F238E27FC236}">
                  <a16:creationId xmlns:a16="http://schemas.microsoft.com/office/drawing/2014/main" id="{3241CD8F-A171-5E05-8920-21C33B8C18F8}"/>
                </a:ext>
              </a:extLst>
            </p:cNvPr>
            <p:cNvSpPr txBox="1"/>
            <p:nvPr/>
          </p:nvSpPr>
          <p:spPr>
            <a:xfrm>
              <a:off x="11562255" y="5896499"/>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16:00</a:t>
              </a:r>
            </a:p>
          </p:txBody>
        </p:sp>
        <p:sp>
          <p:nvSpPr>
            <p:cNvPr id="9" name="TextBox 39">
              <a:extLst>
                <a:ext uri="{FF2B5EF4-FFF2-40B4-BE49-F238E27FC236}">
                  <a16:creationId xmlns:a16="http://schemas.microsoft.com/office/drawing/2014/main" id="{6DFCCB7D-2CBF-4ED9-1780-270CE107E443}"/>
                </a:ext>
              </a:extLst>
            </p:cNvPr>
            <p:cNvSpPr txBox="1"/>
            <p:nvPr/>
          </p:nvSpPr>
          <p:spPr>
            <a:xfrm>
              <a:off x="4110032" y="5974114"/>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11:00</a:t>
              </a:r>
            </a:p>
          </p:txBody>
        </p:sp>
        <p:grpSp>
          <p:nvGrpSpPr>
            <p:cNvPr id="10" name="Group 9">
              <a:extLst>
                <a:ext uri="{FF2B5EF4-FFF2-40B4-BE49-F238E27FC236}">
                  <a16:creationId xmlns:a16="http://schemas.microsoft.com/office/drawing/2014/main" id="{CA38E5B1-5C21-B1D8-0F65-B0A6BE2D1B4F}"/>
                </a:ext>
              </a:extLst>
            </p:cNvPr>
            <p:cNvGrpSpPr/>
            <p:nvPr/>
          </p:nvGrpSpPr>
          <p:grpSpPr>
            <a:xfrm>
              <a:off x="211990" y="5277907"/>
              <a:ext cx="11839802" cy="689117"/>
              <a:chOff x="211990" y="5277907"/>
              <a:chExt cx="11839802" cy="689117"/>
            </a:xfrm>
          </p:grpSpPr>
          <p:cxnSp>
            <p:nvCxnSpPr>
              <p:cNvPr id="15" name="Straight Connector 14">
                <a:extLst>
                  <a:ext uri="{FF2B5EF4-FFF2-40B4-BE49-F238E27FC236}">
                    <a16:creationId xmlns:a16="http://schemas.microsoft.com/office/drawing/2014/main" id="{7D8314E2-B019-0F4C-89E7-E34A967B9CBF}"/>
                  </a:ext>
                </a:extLst>
              </p:cNvPr>
              <p:cNvCxnSpPr>
                <a:cxnSpLocks/>
              </p:cNvCxnSpPr>
              <p:nvPr/>
            </p:nvCxnSpPr>
            <p:spPr>
              <a:xfrm flipV="1">
                <a:off x="211990" y="5598993"/>
                <a:ext cx="11839802" cy="3048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588D1D4-4582-78D0-7168-C88A6A4AF9AE}"/>
                  </a:ext>
                </a:extLst>
              </p:cNvPr>
              <p:cNvCxnSpPr/>
              <p:nvPr/>
            </p:nvCxnSpPr>
            <p:spPr>
              <a:xfrm>
                <a:off x="4537254" y="5299211"/>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F5BEC68-98C2-0811-77F7-58EB2C1C2AC7}"/>
                  </a:ext>
                </a:extLst>
              </p:cNvPr>
              <p:cNvCxnSpPr/>
              <p:nvPr/>
            </p:nvCxnSpPr>
            <p:spPr>
              <a:xfrm>
                <a:off x="215060" y="5327721"/>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531A792-D0A0-1C79-1ADF-25A457D3EEC5}"/>
                  </a:ext>
                </a:extLst>
              </p:cNvPr>
              <p:cNvCxnSpPr/>
              <p:nvPr/>
            </p:nvCxnSpPr>
            <p:spPr>
              <a:xfrm>
                <a:off x="5903645"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29A3242-7B3D-D30B-CE20-04A49749394A}"/>
                  </a:ext>
                </a:extLst>
              </p:cNvPr>
              <p:cNvCxnSpPr/>
              <p:nvPr/>
            </p:nvCxnSpPr>
            <p:spPr>
              <a:xfrm>
                <a:off x="2998398" y="530333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09D005C-AEFC-D508-9455-CE4ECE51E85A}"/>
                  </a:ext>
                </a:extLst>
              </p:cNvPr>
              <p:cNvCxnSpPr/>
              <p:nvPr/>
            </p:nvCxnSpPr>
            <p:spPr>
              <a:xfrm>
                <a:off x="10503992" y="5313384"/>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16FC74D-F179-C11C-1BA2-82EEB6E033B7}"/>
                  </a:ext>
                </a:extLst>
              </p:cNvPr>
              <p:cNvCxnSpPr/>
              <p:nvPr/>
            </p:nvCxnSpPr>
            <p:spPr>
              <a:xfrm>
                <a:off x="12042580"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A235E3-9092-5C29-A37F-2DA79EF059BB}"/>
                  </a:ext>
                </a:extLst>
              </p:cNvPr>
              <p:cNvCxnSpPr/>
              <p:nvPr/>
            </p:nvCxnSpPr>
            <p:spPr>
              <a:xfrm>
                <a:off x="1649877"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84FAB02-72B0-65CC-124B-EEF28BB5B6C4}"/>
                  </a:ext>
                </a:extLst>
              </p:cNvPr>
              <p:cNvCxnSpPr/>
              <p:nvPr/>
            </p:nvCxnSpPr>
            <p:spPr>
              <a:xfrm>
                <a:off x="7496766" y="527790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4811DFF-3BE3-B274-36DD-BA5C299F37EC}"/>
                  </a:ext>
                </a:extLst>
              </p:cNvPr>
              <p:cNvCxnSpPr/>
              <p:nvPr/>
            </p:nvCxnSpPr>
            <p:spPr>
              <a:xfrm>
                <a:off x="8893334" y="5345232"/>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grpSp>
        <p:sp>
          <p:nvSpPr>
            <p:cNvPr id="11" name="TextBox 16">
              <a:extLst>
                <a:ext uri="{FF2B5EF4-FFF2-40B4-BE49-F238E27FC236}">
                  <a16:creationId xmlns:a16="http://schemas.microsoft.com/office/drawing/2014/main" id="{EBB78F4E-449E-02B9-094E-E4271C7DCDD6}"/>
                </a:ext>
              </a:extLst>
            </p:cNvPr>
            <p:cNvSpPr txBox="1"/>
            <p:nvPr/>
          </p:nvSpPr>
          <p:spPr>
            <a:xfrm>
              <a:off x="1251383" y="5931703"/>
              <a:ext cx="86028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09:00</a:t>
              </a:r>
            </a:p>
          </p:txBody>
        </p:sp>
        <p:sp>
          <p:nvSpPr>
            <p:cNvPr id="12" name="TextBox 23">
              <a:extLst>
                <a:ext uri="{FF2B5EF4-FFF2-40B4-BE49-F238E27FC236}">
                  <a16:creationId xmlns:a16="http://schemas.microsoft.com/office/drawing/2014/main" id="{0F6F5A25-6301-0CF7-8799-67CE5B18C79B}"/>
                </a:ext>
              </a:extLst>
            </p:cNvPr>
            <p:cNvSpPr txBox="1"/>
            <p:nvPr/>
          </p:nvSpPr>
          <p:spPr>
            <a:xfrm>
              <a:off x="7115441" y="5899699"/>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13:00</a:t>
              </a:r>
            </a:p>
          </p:txBody>
        </p:sp>
        <p:sp>
          <p:nvSpPr>
            <p:cNvPr id="13" name="TextBox 24">
              <a:extLst>
                <a:ext uri="{FF2B5EF4-FFF2-40B4-BE49-F238E27FC236}">
                  <a16:creationId xmlns:a16="http://schemas.microsoft.com/office/drawing/2014/main" id="{9397102D-4254-4E15-49B1-F873A3616418}"/>
                </a:ext>
              </a:extLst>
            </p:cNvPr>
            <p:cNvSpPr txBox="1"/>
            <p:nvPr/>
          </p:nvSpPr>
          <p:spPr>
            <a:xfrm>
              <a:off x="8483860" y="5937143"/>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14:00</a:t>
              </a:r>
            </a:p>
          </p:txBody>
        </p:sp>
        <p:sp>
          <p:nvSpPr>
            <p:cNvPr id="14" name="TextBox 27">
              <a:extLst>
                <a:ext uri="{FF2B5EF4-FFF2-40B4-BE49-F238E27FC236}">
                  <a16:creationId xmlns:a16="http://schemas.microsoft.com/office/drawing/2014/main" id="{EC5FF3A3-EC2F-2465-21D2-241E0A271084}"/>
                </a:ext>
              </a:extLst>
            </p:cNvPr>
            <p:cNvSpPr txBox="1"/>
            <p:nvPr/>
          </p:nvSpPr>
          <p:spPr>
            <a:xfrm>
              <a:off x="10098032" y="5945893"/>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15:00</a:t>
              </a:r>
            </a:p>
          </p:txBody>
        </p:sp>
      </p:grpSp>
      <p:cxnSp>
        <p:nvCxnSpPr>
          <p:cNvPr id="32" name="Straight Connector 31">
            <a:extLst>
              <a:ext uri="{FF2B5EF4-FFF2-40B4-BE49-F238E27FC236}">
                <a16:creationId xmlns:a16="http://schemas.microsoft.com/office/drawing/2014/main" id="{42BB3DE2-2CF4-8A62-8814-86575CB7C26E}"/>
              </a:ext>
            </a:extLst>
          </p:cNvPr>
          <p:cNvCxnSpPr/>
          <p:nvPr/>
        </p:nvCxnSpPr>
        <p:spPr>
          <a:xfrm flipV="1">
            <a:off x="674349" y="3392386"/>
            <a:ext cx="10687474" cy="84221"/>
          </a:xfrm>
          <a:prstGeom prst="line">
            <a:avLst/>
          </a:prstGeom>
          <a:ln>
            <a:solidFill>
              <a:srgbClr val="0069B4"/>
            </a:solidFill>
            <a:prstDash val="dash"/>
          </a:ln>
        </p:spPr>
        <p:style>
          <a:lnRef idx="1">
            <a:schemeClr val="accent1"/>
          </a:lnRef>
          <a:fillRef idx="0">
            <a:schemeClr val="accent1"/>
          </a:fillRef>
          <a:effectRef idx="0">
            <a:schemeClr val="accent1"/>
          </a:effectRef>
          <a:fontRef idx="minor">
            <a:schemeClr val="tx1"/>
          </a:fontRef>
        </p:style>
      </p:cxnSp>
      <p:sp>
        <p:nvSpPr>
          <p:cNvPr id="33" name="Content Placeholder 4">
            <a:extLst>
              <a:ext uri="{FF2B5EF4-FFF2-40B4-BE49-F238E27FC236}">
                <a16:creationId xmlns:a16="http://schemas.microsoft.com/office/drawing/2014/main" id="{02E09E68-3FC4-898C-56D7-9AA9E6DB1A70}"/>
              </a:ext>
            </a:extLst>
          </p:cNvPr>
          <p:cNvSpPr txBox="1">
            <a:spLocks/>
          </p:cNvSpPr>
          <p:nvPr/>
        </p:nvSpPr>
        <p:spPr>
          <a:xfrm>
            <a:off x="674349" y="1301740"/>
            <a:ext cx="6598889" cy="64270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fontScale="85000" lnSpcReduction="10000"/>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lt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Sequential offering TIER A recipients , D1 donors</a:t>
            </a:r>
            <a:r>
              <a:rPr kumimoji="0" lang="en-GB" sz="1800" b="0" i="0" u="none" strike="noStrike" kern="1200" cap="none" spc="0" normalizeH="0" baseline="0" noProof="0">
                <a:ln>
                  <a:noFill/>
                </a:ln>
                <a:solidFill>
                  <a:srgbClr val="FF0000"/>
                </a:solidFill>
                <a:effectLst/>
                <a:uLnTx/>
                <a:uFillTx/>
                <a:latin typeface="Calibri" panose="020F0502020204030204"/>
                <a:ea typeface="+mn-ea"/>
                <a:cs typeface="Arial" panose="020B0604020202020204" pitchFamily="34" charset="0"/>
              </a:rPr>
              <a:t> </a:t>
            </a:r>
            <a:r>
              <a:rPr kumimoji="0" lang="en-GB"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and Pancreas where possible</a:t>
            </a:r>
          </a:p>
        </p:txBody>
      </p:sp>
      <p:sp>
        <p:nvSpPr>
          <p:cNvPr id="36" name="Arrow: Right 35">
            <a:extLst>
              <a:ext uri="{FF2B5EF4-FFF2-40B4-BE49-F238E27FC236}">
                <a16:creationId xmlns:a16="http://schemas.microsoft.com/office/drawing/2014/main" id="{0DC64EF0-6389-E5EB-26A9-95D0D62EE0EE}"/>
              </a:ext>
            </a:extLst>
          </p:cNvPr>
          <p:cNvSpPr/>
          <p:nvPr/>
        </p:nvSpPr>
        <p:spPr>
          <a:xfrm>
            <a:off x="7354702" y="936521"/>
            <a:ext cx="2754253" cy="1373145"/>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mn-cs"/>
              </a:rPr>
              <a:t>Renal &amp; Pancreas simultaneous offers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mn-cs"/>
              </a:rPr>
              <a:t>3 centres at a time </a:t>
            </a:r>
          </a:p>
        </p:txBody>
      </p:sp>
      <p:grpSp>
        <p:nvGrpSpPr>
          <p:cNvPr id="3" name="Group 2">
            <a:extLst>
              <a:ext uri="{FF2B5EF4-FFF2-40B4-BE49-F238E27FC236}">
                <a16:creationId xmlns:a16="http://schemas.microsoft.com/office/drawing/2014/main" id="{D1B23F33-9807-07D9-1397-36386EF410CA}"/>
              </a:ext>
            </a:extLst>
          </p:cNvPr>
          <p:cNvGrpSpPr/>
          <p:nvPr/>
        </p:nvGrpSpPr>
        <p:grpSpPr>
          <a:xfrm>
            <a:off x="246722" y="5801224"/>
            <a:ext cx="11460437" cy="1056776"/>
            <a:chOff x="-79995" y="5274707"/>
            <a:chExt cx="12513053" cy="1056776"/>
          </a:xfrm>
        </p:grpSpPr>
        <p:sp>
          <p:nvSpPr>
            <p:cNvPr id="25" name="TextBox 17">
              <a:extLst>
                <a:ext uri="{FF2B5EF4-FFF2-40B4-BE49-F238E27FC236}">
                  <a16:creationId xmlns:a16="http://schemas.microsoft.com/office/drawing/2014/main" id="{DB63DD18-B480-8B98-9CE5-4CF834B58AFE}"/>
                </a:ext>
              </a:extLst>
            </p:cNvPr>
            <p:cNvSpPr txBox="1"/>
            <p:nvPr/>
          </p:nvSpPr>
          <p:spPr>
            <a:xfrm>
              <a:off x="-79995" y="5962151"/>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13:00</a:t>
              </a:r>
            </a:p>
          </p:txBody>
        </p:sp>
        <p:sp>
          <p:nvSpPr>
            <p:cNvPr id="26" name="TextBox 8">
              <a:extLst>
                <a:ext uri="{FF2B5EF4-FFF2-40B4-BE49-F238E27FC236}">
                  <a16:creationId xmlns:a16="http://schemas.microsoft.com/office/drawing/2014/main" id="{A3FDAE29-8388-06C6-7852-62524787F2E1}"/>
                </a:ext>
              </a:extLst>
            </p:cNvPr>
            <p:cNvSpPr txBox="1"/>
            <p:nvPr/>
          </p:nvSpPr>
          <p:spPr>
            <a:xfrm>
              <a:off x="8752404" y="5889296"/>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16:00</a:t>
              </a:r>
            </a:p>
          </p:txBody>
        </p:sp>
        <p:sp>
          <p:nvSpPr>
            <p:cNvPr id="27" name="TextBox 39">
              <a:extLst>
                <a:ext uri="{FF2B5EF4-FFF2-40B4-BE49-F238E27FC236}">
                  <a16:creationId xmlns:a16="http://schemas.microsoft.com/office/drawing/2014/main" id="{981E427D-B2CA-1F16-140D-747D9B5CDD9B}"/>
                </a:ext>
              </a:extLst>
            </p:cNvPr>
            <p:cNvSpPr txBox="1"/>
            <p:nvPr/>
          </p:nvSpPr>
          <p:spPr>
            <a:xfrm>
              <a:off x="2840191" y="5940369"/>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14:00</a:t>
              </a:r>
            </a:p>
          </p:txBody>
        </p:sp>
        <p:grpSp>
          <p:nvGrpSpPr>
            <p:cNvPr id="28" name="Group 27">
              <a:extLst>
                <a:ext uri="{FF2B5EF4-FFF2-40B4-BE49-F238E27FC236}">
                  <a16:creationId xmlns:a16="http://schemas.microsoft.com/office/drawing/2014/main" id="{362D669B-E321-C635-1640-DEAC8621E151}"/>
                </a:ext>
              </a:extLst>
            </p:cNvPr>
            <p:cNvGrpSpPr/>
            <p:nvPr/>
          </p:nvGrpSpPr>
          <p:grpSpPr>
            <a:xfrm>
              <a:off x="211990" y="5274707"/>
              <a:ext cx="11839802" cy="674806"/>
              <a:chOff x="211990" y="5274707"/>
              <a:chExt cx="11839802" cy="674806"/>
            </a:xfrm>
          </p:grpSpPr>
          <p:cxnSp>
            <p:nvCxnSpPr>
              <p:cNvPr id="31" name="Straight Connector 30">
                <a:extLst>
                  <a:ext uri="{FF2B5EF4-FFF2-40B4-BE49-F238E27FC236}">
                    <a16:creationId xmlns:a16="http://schemas.microsoft.com/office/drawing/2014/main" id="{6244092C-17A6-31EB-2060-CE406FFA9424}"/>
                  </a:ext>
                </a:extLst>
              </p:cNvPr>
              <p:cNvCxnSpPr>
                <a:cxnSpLocks/>
              </p:cNvCxnSpPr>
              <p:nvPr/>
            </p:nvCxnSpPr>
            <p:spPr>
              <a:xfrm flipV="1">
                <a:off x="211990" y="5598993"/>
                <a:ext cx="11839802" cy="3048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2D341F6-B04D-3D74-C81F-F0BAD218CE19}"/>
                  </a:ext>
                </a:extLst>
              </p:cNvPr>
              <p:cNvCxnSpPr/>
              <p:nvPr/>
            </p:nvCxnSpPr>
            <p:spPr>
              <a:xfrm>
                <a:off x="215060" y="5327721"/>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E0E3BDE-5A62-6E14-2DDF-4C2564F188A6}"/>
                  </a:ext>
                </a:extLst>
              </p:cNvPr>
              <p:cNvCxnSpPr/>
              <p:nvPr/>
            </p:nvCxnSpPr>
            <p:spPr>
              <a:xfrm>
                <a:off x="3230669"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C7F3E79-9C93-BE15-426C-F4A03AB955F0}"/>
                  </a:ext>
                </a:extLst>
              </p:cNvPr>
              <p:cNvCxnSpPr/>
              <p:nvPr/>
            </p:nvCxnSpPr>
            <p:spPr>
              <a:xfrm>
                <a:off x="9104983" y="527470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AD3742E-880E-4E97-E96A-CE2800604FF2}"/>
                  </a:ext>
                </a:extLst>
              </p:cNvPr>
              <p:cNvCxnSpPr/>
              <p:nvPr/>
            </p:nvCxnSpPr>
            <p:spPr>
              <a:xfrm>
                <a:off x="12042580"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54EFEA2-621D-FD97-7C7B-996411738D25}"/>
                  </a:ext>
                </a:extLst>
              </p:cNvPr>
              <p:cNvCxnSpPr/>
              <p:nvPr/>
            </p:nvCxnSpPr>
            <p:spPr>
              <a:xfrm>
                <a:off x="6131890" y="527470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grpSp>
        <p:sp>
          <p:nvSpPr>
            <p:cNvPr id="29" name="TextBox 27">
              <a:extLst>
                <a:ext uri="{FF2B5EF4-FFF2-40B4-BE49-F238E27FC236}">
                  <a16:creationId xmlns:a16="http://schemas.microsoft.com/office/drawing/2014/main" id="{80B0CA60-D0CA-1EC9-B7C8-52E39F666518}"/>
                </a:ext>
              </a:extLst>
            </p:cNvPr>
            <p:cNvSpPr txBox="1"/>
            <p:nvPr/>
          </p:nvSpPr>
          <p:spPr>
            <a:xfrm>
              <a:off x="5714222" y="5896800"/>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15:00</a:t>
              </a:r>
            </a:p>
          </p:txBody>
        </p:sp>
        <p:sp>
          <p:nvSpPr>
            <p:cNvPr id="30" name="TextBox 8">
              <a:extLst>
                <a:ext uri="{FF2B5EF4-FFF2-40B4-BE49-F238E27FC236}">
                  <a16:creationId xmlns:a16="http://schemas.microsoft.com/office/drawing/2014/main" id="{F0FA0A05-9B60-1806-A08A-7BA1C8E74427}"/>
                </a:ext>
              </a:extLst>
            </p:cNvPr>
            <p:cNvSpPr txBox="1"/>
            <p:nvPr/>
          </p:nvSpPr>
          <p:spPr>
            <a:xfrm>
              <a:off x="11652103" y="5889296"/>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17:00</a:t>
              </a:r>
            </a:p>
          </p:txBody>
        </p:sp>
      </p:grpSp>
      <p:sp>
        <p:nvSpPr>
          <p:cNvPr id="40" name="Arrow: Right 39">
            <a:extLst>
              <a:ext uri="{FF2B5EF4-FFF2-40B4-BE49-F238E27FC236}">
                <a16:creationId xmlns:a16="http://schemas.microsoft.com/office/drawing/2014/main" id="{42DFF713-E5BF-3227-FA01-D8E9D9B44438}"/>
              </a:ext>
            </a:extLst>
          </p:cNvPr>
          <p:cNvSpPr/>
          <p:nvPr/>
        </p:nvSpPr>
        <p:spPr>
          <a:xfrm>
            <a:off x="514145" y="4668091"/>
            <a:ext cx="2349660" cy="70366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mn-cs"/>
              </a:rPr>
              <a:t>Round 1 offering</a:t>
            </a:r>
          </a:p>
        </p:txBody>
      </p:sp>
      <p:sp>
        <p:nvSpPr>
          <p:cNvPr id="41" name="Arrow: Right 40">
            <a:extLst>
              <a:ext uri="{FF2B5EF4-FFF2-40B4-BE49-F238E27FC236}">
                <a16:creationId xmlns:a16="http://schemas.microsoft.com/office/drawing/2014/main" id="{3399608D-DA04-8621-75DC-C5BC8BB15D0A}"/>
              </a:ext>
            </a:extLst>
          </p:cNvPr>
          <p:cNvSpPr/>
          <p:nvPr/>
        </p:nvSpPr>
        <p:spPr>
          <a:xfrm>
            <a:off x="2863805" y="4686030"/>
            <a:ext cx="1005665" cy="70366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Calibri" panose="020F0502020204030204"/>
                <a:ea typeface="+mn-ea"/>
                <a:cs typeface="+mn-cs"/>
              </a:rPr>
              <a:t>Allocation &amp; Admin</a:t>
            </a:r>
          </a:p>
        </p:txBody>
      </p:sp>
      <p:sp>
        <p:nvSpPr>
          <p:cNvPr id="42" name="Arrow: Right 41">
            <a:extLst>
              <a:ext uri="{FF2B5EF4-FFF2-40B4-BE49-F238E27FC236}">
                <a16:creationId xmlns:a16="http://schemas.microsoft.com/office/drawing/2014/main" id="{31647EF2-D049-EA97-624E-48AD5409B210}"/>
              </a:ext>
            </a:extLst>
          </p:cNvPr>
          <p:cNvSpPr/>
          <p:nvPr/>
        </p:nvSpPr>
        <p:spPr>
          <a:xfrm>
            <a:off x="3866523" y="4685729"/>
            <a:ext cx="2349660" cy="70366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mn-cs"/>
              </a:rPr>
              <a:t>Round 2 offering</a:t>
            </a:r>
          </a:p>
        </p:txBody>
      </p:sp>
      <p:sp>
        <p:nvSpPr>
          <p:cNvPr id="43" name="Arrow: Right 42">
            <a:extLst>
              <a:ext uri="{FF2B5EF4-FFF2-40B4-BE49-F238E27FC236}">
                <a16:creationId xmlns:a16="http://schemas.microsoft.com/office/drawing/2014/main" id="{57E7DC43-E12C-BF85-4B83-0626A6E274A1}"/>
              </a:ext>
            </a:extLst>
          </p:cNvPr>
          <p:cNvSpPr/>
          <p:nvPr/>
        </p:nvSpPr>
        <p:spPr>
          <a:xfrm>
            <a:off x="6216183" y="4668090"/>
            <a:ext cx="1052222" cy="70366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Calibri" panose="020F0502020204030204"/>
                <a:ea typeface="+mn-ea"/>
                <a:cs typeface="+mn-cs"/>
              </a:rPr>
              <a:t>Allocation &amp; Admin</a:t>
            </a:r>
          </a:p>
        </p:txBody>
      </p:sp>
      <p:sp>
        <p:nvSpPr>
          <p:cNvPr id="44" name="Arrow: Right 43">
            <a:extLst>
              <a:ext uri="{FF2B5EF4-FFF2-40B4-BE49-F238E27FC236}">
                <a16:creationId xmlns:a16="http://schemas.microsoft.com/office/drawing/2014/main" id="{E4E38419-33DA-ACD9-D990-3CB7D8BBCA3B}"/>
              </a:ext>
            </a:extLst>
          </p:cNvPr>
          <p:cNvSpPr/>
          <p:nvPr/>
        </p:nvSpPr>
        <p:spPr>
          <a:xfrm>
            <a:off x="7234400" y="4701951"/>
            <a:ext cx="2349660" cy="70366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mn-cs"/>
              </a:rPr>
              <a:t>Round 3 offering</a:t>
            </a:r>
          </a:p>
        </p:txBody>
      </p:sp>
      <p:sp>
        <p:nvSpPr>
          <p:cNvPr id="45" name="Arrow: Right 44">
            <a:extLst>
              <a:ext uri="{FF2B5EF4-FFF2-40B4-BE49-F238E27FC236}">
                <a16:creationId xmlns:a16="http://schemas.microsoft.com/office/drawing/2014/main" id="{483FCDE3-7209-58FF-47ED-E438FEDF7C2F}"/>
              </a:ext>
            </a:extLst>
          </p:cNvPr>
          <p:cNvSpPr/>
          <p:nvPr/>
        </p:nvSpPr>
        <p:spPr>
          <a:xfrm>
            <a:off x="9568561" y="4735812"/>
            <a:ext cx="1052222" cy="70366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Calibri" panose="020F0502020204030204"/>
                <a:ea typeface="+mn-ea"/>
                <a:cs typeface="+mn-cs"/>
              </a:rPr>
              <a:t>Allocation &amp; Admin</a:t>
            </a:r>
          </a:p>
        </p:txBody>
      </p:sp>
    </p:spTree>
    <p:extLst>
      <p:ext uri="{BB962C8B-B14F-4D97-AF65-F5344CB8AC3E}">
        <p14:creationId xmlns:p14="http://schemas.microsoft.com/office/powerpoint/2010/main" val="702211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500"/>
                                        <p:tgtEl>
                                          <p:spTgt spid="4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6" grpId="0" animBg="1"/>
      <p:bldP spid="40" grpId="0" animBg="1"/>
      <p:bldP spid="41" grpId="0" animBg="1"/>
      <p:bldP spid="42" grpId="0" animBg="1"/>
      <p:bldP spid="43" grpId="0" animBg="1"/>
      <p:bldP spid="44" grpId="0" animBg="1"/>
      <p:bldP spid="4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5DD9365-A07F-CAB6-4AB3-0D574A2F3FB5}"/>
              </a:ext>
            </a:extLst>
          </p:cNvPr>
          <p:cNvSpPr>
            <a:spLocks noGrp="1"/>
          </p:cNvSpPr>
          <p:nvPr>
            <p:ph idx="1"/>
          </p:nvPr>
        </p:nvSpPr>
        <p:spPr>
          <a:xfrm>
            <a:off x="692532" y="3401341"/>
            <a:ext cx="2552002" cy="64270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CT offers</a:t>
            </a:r>
          </a:p>
        </p:txBody>
      </p:sp>
      <p:sp>
        <p:nvSpPr>
          <p:cNvPr id="6" name="Arrow: Right 5">
            <a:extLst>
              <a:ext uri="{FF2B5EF4-FFF2-40B4-BE49-F238E27FC236}">
                <a16:creationId xmlns:a16="http://schemas.microsoft.com/office/drawing/2014/main" id="{8B5896A1-6062-18E7-F4C2-C2C52BA53049}"/>
              </a:ext>
            </a:extLst>
          </p:cNvPr>
          <p:cNvSpPr/>
          <p:nvPr/>
        </p:nvSpPr>
        <p:spPr>
          <a:xfrm>
            <a:off x="3302750" y="3391394"/>
            <a:ext cx="537475" cy="70366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F089F388-1DD7-E216-185F-A78D1AABC480}"/>
              </a:ext>
            </a:extLst>
          </p:cNvPr>
          <p:cNvGrpSpPr/>
          <p:nvPr/>
        </p:nvGrpSpPr>
        <p:grpSpPr>
          <a:xfrm>
            <a:off x="406926" y="5396548"/>
            <a:ext cx="11378147" cy="1065539"/>
            <a:chOff x="-79995" y="5277907"/>
            <a:chExt cx="12423205" cy="1065539"/>
          </a:xfrm>
        </p:grpSpPr>
        <p:sp>
          <p:nvSpPr>
            <p:cNvPr id="8" name="TextBox 17">
              <a:extLst>
                <a:ext uri="{FF2B5EF4-FFF2-40B4-BE49-F238E27FC236}">
                  <a16:creationId xmlns:a16="http://schemas.microsoft.com/office/drawing/2014/main" id="{E989C9FC-A115-9015-9476-4C2AA7A1B1E2}"/>
                </a:ext>
              </a:extLst>
            </p:cNvPr>
            <p:cNvSpPr txBox="1"/>
            <p:nvPr/>
          </p:nvSpPr>
          <p:spPr>
            <a:xfrm>
              <a:off x="-79995" y="5962151"/>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08:00</a:t>
              </a:r>
            </a:p>
          </p:txBody>
        </p:sp>
        <p:sp>
          <p:nvSpPr>
            <p:cNvPr id="9" name="TextBox 19">
              <a:extLst>
                <a:ext uri="{FF2B5EF4-FFF2-40B4-BE49-F238E27FC236}">
                  <a16:creationId xmlns:a16="http://schemas.microsoft.com/office/drawing/2014/main" id="{D2BC5A1A-A051-0F0F-B172-F77C7FB2C694}"/>
                </a:ext>
              </a:extLst>
            </p:cNvPr>
            <p:cNvSpPr txBox="1"/>
            <p:nvPr/>
          </p:nvSpPr>
          <p:spPr>
            <a:xfrm>
              <a:off x="5513168" y="5974114"/>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12:00</a:t>
              </a:r>
            </a:p>
          </p:txBody>
        </p:sp>
        <p:sp>
          <p:nvSpPr>
            <p:cNvPr id="10" name="TextBox 20">
              <a:extLst>
                <a:ext uri="{FF2B5EF4-FFF2-40B4-BE49-F238E27FC236}">
                  <a16:creationId xmlns:a16="http://schemas.microsoft.com/office/drawing/2014/main" id="{7428BCA7-6279-4EE6-B133-81027BC6BA48}"/>
                </a:ext>
              </a:extLst>
            </p:cNvPr>
            <p:cNvSpPr txBox="1"/>
            <p:nvPr/>
          </p:nvSpPr>
          <p:spPr>
            <a:xfrm>
              <a:off x="2592761" y="5974114"/>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10:00</a:t>
              </a:r>
            </a:p>
          </p:txBody>
        </p:sp>
        <p:sp>
          <p:nvSpPr>
            <p:cNvPr id="11" name="TextBox 8">
              <a:extLst>
                <a:ext uri="{FF2B5EF4-FFF2-40B4-BE49-F238E27FC236}">
                  <a16:creationId xmlns:a16="http://schemas.microsoft.com/office/drawing/2014/main" id="{BAB3C9EA-A44E-93BD-4A50-7E0DAC50D472}"/>
                </a:ext>
              </a:extLst>
            </p:cNvPr>
            <p:cNvSpPr txBox="1"/>
            <p:nvPr/>
          </p:nvSpPr>
          <p:spPr>
            <a:xfrm>
              <a:off x="11562255" y="5896499"/>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16:00</a:t>
              </a:r>
            </a:p>
          </p:txBody>
        </p:sp>
        <p:sp>
          <p:nvSpPr>
            <p:cNvPr id="12" name="TextBox 39">
              <a:extLst>
                <a:ext uri="{FF2B5EF4-FFF2-40B4-BE49-F238E27FC236}">
                  <a16:creationId xmlns:a16="http://schemas.microsoft.com/office/drawing/2014/main" id="{999657EB-D163-A3A7-7FBE-26A1CF8DFB70}"/>
                </a:ext>
              </a:extLst>
            </p:cNvPr>
            <p:cNvSpPr txBox="1"/>
            <p:nvPr/>
          </p:nvSpPr>
          <p:spPr>
            <a:xfrm>
              <a:off x="4110032" y="5974114"/>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11:00</a:t>
              </a:r>
            </a:p>
          </p:txBody>
        </p:sp>
        <p:grpSp>
          <p:nvGrpSpPr>
            <p:cNvPr id="13" name="Group 12">
              <a:extLst>
                <a:ext uri="{FF2B5EF4-FFF2-40B4-BE49-F238E27FC236}">
                  <a16:creationId xmlns:a16="http://schemas.microsoft.com/office/drawing/2014/main" id="{CF0676CA-F65B-59AA-7B99-389C2E08D726}"/>
                </a:ext>
              </a:extLst>
            </p:cNvPr>
            <p:cNvGrpSpPr/>
            <p:nvPr/>
          </p:nvGrpSpPr>
          <p:grpSpPr>
            <a:xfrm>
              <a:off x="211990" y="5277907"/>
              <a:ext cx="11839802" cy="689117"/>
              <a:chOff x="211990" y="5277907"/>
              <a:chExt cx="11839802" cy="689117"/>
            </a:xfrm>
          </p:grpSpPr>
          <p:cxnSp>
            <p:nvCxnSpPr>
              <p:cNvPr id="18" name="Straight Connector 17">
                <a:extLst>
                  <a:ext uri="{FF2B5EF4-FFF2-40B4-BE49-F238E27FC236}">
                    <a16:creationId xmlns:a16="http://schemas.microsoft.com/office/drawing/2014/main" id="{D5C20007-123F-A49D-6767-F72C721E85BE}"/>
                  </a:ext>
                </a:extLst>
              </p:cNvPr>
              <p:cNvCxnSpPr>
                <a:cxnSpLocks/>
              </p:cNvCxnSpPr>
              <p:nvPr/>
            </p:nvCxnSpPr>
            <p:spPr>
              <a:xfrm flipV="1">
                <a:off x="211990" y="5598993"/>
                <a:ext cx="11839802" cy="3048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C426ABD-7FB3-78F4-39FA-48055E4E46B4}"/>
                  </a:ext>
                </a:extLst>
              </p:cNvPr>
              <p:cNvCxnSpPr/>
              <p:nvPr/>
            </p:nvCxnSpPr>
            <p:spPr>
              <a:xfrm>
                <a:off x="4537254" y="5299211"/>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57A11E7-871E-28EC-C137-ADA4A9DAFDDC}"/>
                  </a:ext>
                </a:extLst>
              </p:cNvPr>
              <p:cNvCxnSpPr/>
              <p:nvPr/>
            </p:nvCxnSpPr>
            <p:spPr>
              <a:xfrm>
                <a:off x="215060" y="5327721"/>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BE14310-B269-FEFA-5D70-3D33476AE2F7}"/>
                  </a:ext>
                </a:extLst>
              </p:cNvPr>
              <p:cNvCxnSpPr/>
              <p:nvPr/>
            </p:nvCxnSpPr>
            <p:spPr>
              <a:xfrm>
                <a:off x="5903645"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A77E902-31BC-27DF-37B9-6AC1AF4DD9B6}"/>
                  </a:ext>
                </a:extLst>
              </p:cNvPr>
              <p:cNvCxnSpPr/>
              <p:nvPr/>
            </p:nvCxnSpPr>
            <p:spPr>
              <a:xfrm>
                <a:off x="2998398" y="530333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E89529C-74C9-5D8D-7DC7-A2222846354F}"/>
                  </a:ext>
                </a:extLst>
              </p:cNvPr>
              <p:cNvCxnSpPr/>
              <p:nvPr/>
            </p:nvCxnSpPr>
            <p:spPr>
              <a:xfrm>
                <a:off x="10503992" y="5313384"/>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AC7A73B-C876-B591-0B6A-BAFCA9C9C0D2}"/>
                  </a:ext>
                </a:extLst>
              </p:cNvPr>
              <p:cNvCxnSpPr/>
              <p:nvPr/>
            </p:nvCxnSpPr>
            <p:spPr>
              <a:xfrm>
                <a:off x="12042580"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74C40D9-BD38-61DA-01AA-F46051CC882E}"/>
                  </a:ext>
                </a:extLst>
              </p:cNvPr>
              <p:cNvCxnSpPr/>
              <p:nvPr/>
            </p:nvCxnSpPr>
            <p:spPr>
              <a:xfrm>
                <a:off x="1649877" y="528809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450F711-27C0-1E58-E8DC-499F2471905F}"/>
                  </a:ext>
                </a:extLst>
              </p:cNvPr>
              <p:cNvCxnSpPr/>
              <p:nvPr/>
            </p:nvCxnSpPr>
            <p:spPr>
              <a:xfrm>
                <a:off x="7496766" y="5277907"/>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B573175-F431-3842-3649-DCD109845826}"/>
                  </a:ext>
                </a:extLst>
              </p:cNvPr>
              <p:cNvCxnSpPr/>
              <p:nvPr/>
            </p:nvCxnSpPr>
            <p:spPr>
              <a:xfrm>
                <a:off x="8893334" y="5345232"/>
                <a:ext cx="0" cy="621792"/>
              </a:xfrm>
              <a:prstGeom prst="line">
                <a:avLst/>
              </a:prstGeom>
              <a:ln w="25400"/>
            </p:spPr>
            <p:style>
              <a:lnRef idx="1">
                <a:schemeClr val="accent1"/>
              </a:lnRef>
              <a:fillRef idx="0">
                <a:schemeClr val="accent1"/>
              </a:fillRef>
              <a:effectRef idx="0">
                <a:schemeClr val="accent1"/>
              </a:effectRef>
              <a:fontRef idx="minor">
                <a:schemeClr val="tx1"/>
              </a:fontRef>
            </p:style>
          </p:cxnSp>
        </p:grpSp>
        <p:sp>
          <p:nvSpPr>
            <p:cNvPr id="14" name="TextBox 16">
              <a:extLst>
                <a:ext uri="{FF2B5EF4-FFF2-40B4-BE49-F238E27FC236}">
                  <a16:creationId xmlns:a16="http://schemas.microsoft.com/office/drawing/2014/main" id="{CC622F80-9E48-25A1-CB65-0F0F4A2EFCDF}"/>
                </a:ext>
              </a:extLst>
            </p:cNvPr>
            <p:cNvSpPr txBox="1"/>
            <p:nvPr/>
          </p:nvSpPr>
          <p:spPr>
            <a:xfrm>
              <a:off x="1251383" y="5931703"/>
              <a:ext cx="86028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09:00</a:t>
              </a:r>
            </a:p>
          </p:txBody>
        </p:sp>
        <p:sp>
          <p:nvSpPr>
            <p:cNvPr id="15" name="TextBox 23">
              <a:extLst>
                <a:ext uri="{FF2B5EF4-FFF2-40B4-BE49-F238E27FC236}">
                  <a16:creationId xmlns:a16="http://schemas.microsoft.com/office/drawing/2014/main" id="{54910979-989D-0F2E-56D8-A17EF58200F3}"/>
                </a:ext>
              </a:extLst>
            </p:cNvPr>
            <p:cNvSpPr txBox="1"/>
            <p:nvPr/>
          </p:nvSpPr>
          <p:spPr>
            <a:xfrm>
              <a:off x="7115441" y="5899699"/>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13:00</a:t>
              </a:r>
            </a:p>
          </p:txBody>
        </p:sp>
        <p:sp>
          <p:nvSpPr>
            <p:cNvPr id="16" name="TextBox 24">
              <a:extLst>
                <a:ext uri="{FF2B5EF4-FFF2-40B4-BE49-F238E27FC236}">
                  <a16:creationId xmlns:a16="http://schemas.microsoft.com/office/drawing/2014/main" id="{4AF280E2-06D4-4B3C-6878-952D0A25CBD5}"/>
                </a:ext>
              </a:extLst>
            </p:cNvPr>
            <p:cNvSpPr txBox="1"/>
            <p:nvPr/>
          </p:nvSpPr>
          <p:spPr>
            <a:xfrm>
              <a:off x="8483860" y="5937143"/>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14:00</a:t>
              </a:r>
            </a:p>
          </p:txBody>
        </p:sp>
        <p:sp>
          <p:nvSpPr>
            <p:cNvPr id="17" name="TextBox 27">
              <a:extLst>
                <a:ext uri="{FF2B5EF4-FFF2-40B4-BE49-F238E27FC236}">
                  <a16:creationId xmlns:a16="http://schemas.microsoft.com/office/drawing/2014/main" id="{61A8754E-FC0B-8304-382B-579A80A7EFB7}"/>
                </a:ext>
              </a:extLst>
            </p:cNvPr>
            <p:cNvSpPr txBox="1"/>
            <p:nvPr/>
          </p:nvSpPr>
          <p:spPr>
            <a:xfrm>
              <a:off x="10098032" y="5945893"/>
              <a:ext cx="78095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15:00</a:t>
              </a:r>
            </a:p>
          </p:txBody>
        </p:sp>
      </p:grpSp>
      <p:sp>
        <p:nvSpPr>
          <p:cNvPr id="28" name="TextBox 27">
            <a:extLst>
              <a:ext uri="{FF2B5EF4-FFF2-40B4-BE49-F238E27FC236}">
                <a16:creationId xmlns:a16="http://schemas.microsoft.com/office/drawing/2014/main" id="{6A471C2D-9FFF-2A0F-C984-4D1E6E515BED}"/>
              </a:ext>
            </a:extLst>
          </p:cNvPr>
          <p:cNvSpPr txBox="1"/>
          <p:nvPr/>
        </p:nvSpPr>
        <p:spPr>
          <a:xfrm>
            <a:off x="9783149" y="4457162"/>
            <a:ext cx="243080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Offering and allocation  must end by 16:00 to enabled NORS mobilisation and transplant logistics</a:t>
            </a:r>
          </a:p>
        </p:txBody>
      </p:sp>
      <p:sp>
        <p:nvSpPr>
          <p:cNvPr id="29" name="Arrow: Right 28">
            <a:extLst>
              <a:ext uri="{FF2B5EF4-FFF2-40B4-BE49-F238E27FC236}">
                <a16:creationId xmlns:a16="http://schemas.microsoft.com/office/drawing/2014/main" id="{5B27738D-13E4-B273-45AD-6757BDA5AE29}"/>
              </a:ext>
            </a:extLst>
          </p:cNvPr>
          <p:cNvSpPr/>
          <p:nvPr/>
        </p:nvSpPr>
        <p:spPr>
          <a:xfrm>
            <a:off x="4026696" y="4599210"/>
            <a:ext cx="2718525" cy="703669"/>
          </a:xfrm>
          <a:prstGeom prst="rightArrow">
            <a:avLst>
              <a:gd name="adj1" fmla="val 53169"/>
              <a:gd name="adj2" fmla="val 50000"/>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Liver &amp; Bowel offers</a:t>
            </a:r>
          </a:p>
        </p:txBody>
      </p:sp>
      <p:sp>
        <p:nvSpPr>
          <p:cNvPr id="30" name="Arrow: Right 29">
            <a:extLst>
              <a:ext uri="{FF2B5EF4-FFF2-40B4-BE49-F238E27FC236}">
                <a16:creationId xmlns:a16="http://schemas.microsoft.com/office/drawing/2014/main" id="{6E6D7C4F-F52D-0E8C-8E5F-1641BF34AD48}"/>
              </a:ext>
            </a:extLst>
          </p:cNvPr>
          <p:cNvSpPr/>
          <p:nvPr/>
        </p:nvSpPr>
        <p:spPr>
          <a:xfrm>
            <a:off x="7346319" y="3373990"/>
            <a:ext cx="2754253" cy="810465"/>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mn-cs"/>
              </a:rPr>
              <a:t>Renal &amp; Pancreas simultaneous offers</a:t>
            </a:r>
          </a:p>
        </p:txBody>
      </p:sp>
      <p:sp>
        <p:nvSpPr>
          <p:cNvPr id="38" name="Arrow: Right 37">
            <a:extLst>
              <a:ext uri="{FF2B5EF4-FFF2-40B4-BE49-F238E27FC236}">
                <a16:creationId xmlns:a16="http://schemas.microsoft.com/office/drawing/2014/main" id="{281A94CA-4897-D5DA-E385-148A88243738}"/>
              </a:ext>
            </a:extLst>
          </p:cNvPr>
          <p:cNvSpPr/>
          <p:nvPr/>
        </p:nvSpPr>
        <p:spPr>
          <a:xfrm>
            <a:off x="6759164" y="4599210"/>
            <a:ext cx="537475" cy="703669"/>
          </a:xfrm>
          <a:prstGeom prst="rightArrow">
            <a:avLst>
              <a:gd name="adj1" fmla="val 50000"/>
              <a:gd name="adj2" fmla="val 46456"/>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Arrow: Right 49">
            <a:extLst>
              <a:ext uri="{FF2B5EF4-FFF2-40B4-BE49-F238E27FC236}">
                <a16:creationId xmlns:a16="http://schemas.microsoft.com/office/drawing/2014/main" id="{407B1109-3B2E-86B4-6B92-04D0E140FFBD}"/>
              </a:ext>
            </a:extLst>
          </p:cNvPr>
          <p:cNvSpPr/>
          <p:nvPr/>
        </p:nvSpPr>
        <p:spPr>
          <a:xfrm>
            <a:off x="10107279" y="3386035"/>
            <a:ext cx="1490803" cy="70366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4F834F87-BB87-7F30-1E31-1DD7C78C6743}"/>
              </a:ext>
            </a:extLst>
          </p:cNvPr>
          <p:cNvSpPr txBox="1"/>
          <p:nvPr/>
        </p:nvSpPr>
        <p:spPr>
          <a:xfrm>
            <a:off x="1090025" y="3189324"/>
            <a:ext cx="243080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08:00 – 10:00 </a:t>
            </a:r>
          </a:p>
        </p:txBody>
      </p:sp>
      <p:sp>
        <p:nvSpPr>
          <p:cNvPr id="3" name="TextBox 2">
            <a:extLst>
              <a:ext uri="{FF2B5EF4-FFF2-40B4-BE49-F238E27FC236}">
                <a16:creationId xmlns:a16="http://schemas.microsoft.com/office/drawing/2014/main" id="{6C6B3F62-97CC-0F64-A880-B03B9EFEFE0B}"/>
              </a:ext>
            </a:extLst>
          </p:cNvPr>
          <p:cNvSpPr txBox="1"/>
          <p:nvPr/>
        </p:nvSpPr>
        <p:spPr>
          <a:xfrm>
            <a:off x="4026696" y="4391545"/>
            <a:ext cx="243080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10:30-12:30</a:t>
            </a:r>
          </a:p>
        </p:txBody>
      </p:sp>
      <p:sp>
        <p:nvSpPr>
          <p:cNvPr id="52" name="TextBox 51">
            <a:extLst>
              <a:ext uri="{FF2B5EF4-FFF2-40B4-BE49-F238E27FC236}">
                <a16:creationId xmlns:a16="http://schemas.microsoft.com/office/drawing/2014/main" id="{400043E3-D3CF-94A6-7F08-76A7EE70E04F}"/>
              </a:ext>
            </a:extLst>
          </p:cNvPr>
          <p:cNvSpPr txBox="1"/>
          <p:nvPr/>
        </p:nvSpPr>
        <p:spPr>
          <a:xfrm>
            <a:off x="7354702" y="3162172"/>
            <a:ext cx="243080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13:00 –  15:00 </a:t>
            </a:r>
          </a:p>
        </p:txBody>
      </p:sp>
      <p:sp>
        <p:nvSpPr>
          <p:cNvPr id="31" name="Content Placeholder 4">
            <a:extLst>
              <a:ext uri="{FF2B5EF4-FFF2-40B4-BE49-F238E27FC236}">
                <a16:creationId xmlns:a16="http://schemas.microsoft.com/office/drawing/2014/main" id="{41047C3A-2427-B4E8-8100-A11C0D97E535}"/>
              </a:ext>
            </a:extLst>
          </p:cNvPr>
          <p:cNvSpPr txBox="1">
            <a:spLocks/>
          </p:cNvSpPr>
          <p:nvPr/>
        </p:nvSpPr>
        <p:spPr>
          <a:xfrm>
            <a:off x="674357" y="1865071"/>
            <a:ext cx="6598889" cy="64270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fontScale="92500" lnSpcReduction="20000"/>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lt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Sequential offering TIER A recips </a:t>
            </a:r>
          </a:p>
        </p:txBody>
      </p:sp>
      <p:sp>
        <p:nvSpPr>
          <p:cNvPr id="39" name="TextBox 38">
            <a:extLst>
              <a:ext uri="{FF2B5EF4-FFF2-40B4-BE49-F238E27FC236}">
                <a16:creationId xmlns:a16="http://schemas.microsoft.com/office/drawing/2014/main" id="{D4273417-81EB-C894-098E-B5245BE000E4}"/>
              </a:ext>
            </a:extLst>
          </p:cNvPr>
          <p:cNvSpPr txBox="1"/>
          <p:nvPr/>
        </p:nvSpPr>
        <p:spPr>
          <a:xfrm>
            <a:off x="2569733" y="1654422"/>
            <a:ext cx="243080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08:00 – 13:00 </a:t>
            </a:r>
          </a:p>
        </p:txBody>
      </p:sp>
      <p:sp>
        <p:nvSpPr>
          <p:cNvPr id="32" name="Title 4">
            <a:extLst>
              <a:ext uri="{FF2B5EF4-FFF2-40B4-BE49-F238E27FC236}">
                <a16:creationId xmlns:a16="http://schemas.microsoft.com/office/drawing/2014/main" id="{D7E91463-64C9-9E86-75FB-73EB03D4D541}"/>
              </a:ext>
            </a:extLst>
          </p:cNvPr>
          <p:cNvSpPr txBox="1">
            <a:spLocks/>
          </p:cNvSpPr>
          <p:nvPr/>
        </p:nvSpPr>
        <p:spPr>
          <a:xfrm>
            <a:off x="838200" y="365125"/>
            <a:ext cx="8745860" cy="1325563"/>
          </a:xfrm>
          <a:prstGeom prst="rect">
            <a:avLst/>
          </a:prstGeom>
        </p:spPr>
        <p:txBody>
          <a:bodyPr vert="horz" lIns="91440" tIns="45720" rIns="91440" bIns="45720" rtlCol="0" anchor="ctr">
            <a:normAutofit/>
          </a:bodyPr>
          <a:lst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a:lstStyle>
          <a:p>
            <a:pPr marL="0" marR="0" lvl="0" indent="0" algn="l" defTabSz="74295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a:ln>
                  <a:noFill/>
                </a:ln>
                <a:solidFill>
                  <a:srgbClr val="4472C4">
                    <a:lumMod val="75000"/>
                  </a:srgbClr>
                </a:solidFill>
                <a:effectLst/>
                <a:uLnTx/>
                <a:uFillTx/>
                <a:latin typeface="Arial"/>
                <a:ea typeface="+mj-ea"/>
                <a:cs typeface="Arial"/>
              </a:rPr>
              <a:t>Proposed Offering System</a:t>
            </a:r>
            <a:endParaRPr kumimoji="0" lang="en-GB" sz="3600" b="1" i="0" u="none" strike="noStrike" kern="1200" cap="none" spc="0" normalizeH="0" baseline="0" noProof="0">
              <a:ln>
                <a:noFill/>
              </a:ln>
              <a:solidFill>
                <a:srgbClr val="4472C4">
                  <a:lumMod val="75000"/>
                </a:srgbClr>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163318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500"/>
                                        <p:tgtEl>
                                          <p:spTgt spid="5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fade">
                                      <p:cBhvr>
                                        <p:cTn id="34" dur="500"/>
                                        <p:tgtEl>
                                          <p:spTgt spid="5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8" grpId="0"/>
      <p:bldP spid="29" grpId="0" animBg="1"/>
      <p:bldP spid="30" grpId="0" animBg="1"/>
      <p:bldP spid="38" grpId="0" animBg="1"/>
      <p:bldP spid="50" grpId="0" animBg="1"/>
      <p:bldP spid="2" grpId="0"/>
      <p:bldP spid="3" grpId="0"/>
      <p:bldP spid="52" grpId="0"/>
      <p:bldP spid="31" grpId="0" animBg="1"/>
      <p:bldP spid="3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68;p39">
            <a:extLst>
              <a:ext uri="{FF2B5EF4-FFF2-40B4-BE49-F238E27FC236}">
                <a16:creationId xmlns:a16="http://schemas.microsoft.com/office/drawing/2014/main" id="{7C8C0F4B-2709-4AF5-A310-5B708B7D877B}"/>
              </a:ext>
            </a:extLst>
          </p:cNvPr>
          <p:cNvSpPr/>
          <p:nvPr/>
        </p:nvSpPr>
        <p:spPr>
          <a:xfrm>
            <a:off x="100" y="-67"/>
            <a:ext cx="12192000" cy="6858000"/>
          </a:xfrm>
          <a:prstGeom prst="rect">
            <a:avLst/>
          </a:prstGeom>
          <a:solidFill>
            <a:srgbClr val="0062AC"/>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Google Shape;169;p39">
            <a:extLst>
              <a:ext uri="{FF2B5EF4-FFF2-40B4-BE49-F238E27FC236}">
                <a16:creationId xmlns:a16="http://schemas.microsoft.com/office/drawing/2014/main" id="{32CA5188-2C21-4DC8-A9C3-B2AD4C9B10D4}"/>
              </a:ext>
            </a:extLst>
          </p:cNvPr>
          <p:cNvSpPr txBox="1"/>
          <p:nvPr/>
        </p:nvSpPr>
        <p:spPr>
          <a:xfrm>
            <a:off x="388460" y="595021"/>
            <a:ext cx="10850649" cy="5400163"/>
          </a:xfrm>
          <a:prstGeom prst="rect">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1333"/>
              </a:spcAft>
              <a:buClr>
                <a:prstClr val="black"/>
              </a:buClr>
              <a:buSzPts val="1100"/>
              <a:buFontTx/>
              <a:buNone/>
              <a:tabLst/>
              <a:defRPr/>
            </a:pPr>
            <a:r>
              <a:rPr kumimoji="0" lang="en" sz="4800" b="1" i="0" u="none" strike="noStrike" kern="1200" cap="none" spc="0" normalizeH="0" baseline="0" noProof="0">
                <a:ln>
                  <a:noFill/>
                </a:ln>
                <a:solidFill>
                  <a:prstClr val="white"/>
                </a:solidFill>
                <a:effectLst/>
                <a:uLnTx/>
                <a:uFillTx/>
                <a:latin typeface="Calibri" panose="020F0502020204030204"/>
                <a:ea typeface="+mn-ea"/>
                <a:cs typeface="+mn-cs"/>
              </a:rPr>
              <a:t>Modelling data </a:t>
            </a:r>
            <a:endParaRPr kumimoji="0" sz="4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91820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5" name="Picture 31" descr="The SGPlot Procedure">
            <a:extLst>
              <a:ext uri="{FF2B5EF4-FFF2-40B4-BE49-F238E27FC236}">
                <a16:creationId xmlns:a16="http://schemas.microsoft.com/office/drawing/2014/main" id="{3211FDC3-FB48-A993-F203-74E3F40CEB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92138"/>
            <a:ext cx="12192000" cy="338296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1">
            <a:extLst>
              <a:ext uri="{FF2B5EF4-FFF2-40B4-BE49-F238E27FC236}">
                <a16:creationId xmlns:a16="http://schemas.microsoft.com/office/drawing/2014/main" id="{65829A34-CC2E-C44E-7619-E8AAF636AF75}"/>
              </a:ext>
            </a:extLst>
          </p:cNvPr>
          <p:cNvPicPr>
            <a:picLocks noChangeArrowheads="1"/>
          </p:cNvPicPr>
          <p:nvPr/>
        </p:nvPicPr>
        <p:blipFill rotWithShape="1">
          <a:blip r:embed="rId3">
            <a:extLst>
              <a:ext uri="{28A0092B-C50C-407E-A947-70E740481C1C}">
                <a14:useLocalDpi xmlns:a14="http://schemas.microsoft.com/office/drawing/2010/main" val="0"/>
              </a:ext>
            </a:extLst>
          </a:blip>
          <a:srcRect l="58899" t="70485" r="38355" b="20693"/>
          <a:stretch/>
        </p:blipFill>
        <p:spPr bwMode="auto">
          <a:xfrm>
            <a:off x="1164061" y="4310481"/>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1" descr="The SGPlot Procedure">
            <a:extLst>
              <a:ext uri="{FF2B5EF4-FFF2-40B4-BE49-F238E27FC236}">
                <a16:creationId xmlns:a16="http://schemas.microsoft.com/office/drawing/2014/main" id="{765D2B67-E6DC-662B-65BA-17C3F68EB610}"/>
              </a:ext>
            </a:extLst>
          </p:cNvPr>
          <p:cNvPicPr>
            <a:picLocks noChangeArrowheads="1"/>
          </p:cNvPicPr>
          <p:nvPr/>
        </p:nvPicPr>
        <p:blipFill rotWithShape="1">
          <a:blip r:embed="rId3">
            <a:extLst>
              <a:ext uri="{28A0092B-C50C-407E-A947-70E740481C1C}">
                <a14:useLocalDpi xmlns:a14="http://schemas.microsoft.com/office/drawing/2010/main" val="0"/>
              </a:ext>
            </a:extLst>
          </a:blip>
          <a:srcRect l="55840" t="51995" r="41410" b="38574"/>
          <a:stretch/>
        </p:blipFill>
        <p:spPr bwMode="auto">
          <a:xfrm>
            <a:off x="1164061" y="4985861"/>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The SGPlot Procedure">
            <a:extLst>
              <a:ext uri="{FF2B5EF4-FFF2-40B4-BE49-F238E27FC236}">
                <a16:creationId xmlns:a16="http://schemas.microsoft.com/office/drawing/2014/main" id="{0BE5B85C-1B15-9263-777C-30C5FF66CD58}"/>
              </a:ext>
            </a:extLst>
          </p:cNvPr>
          <p:cNvPicPr>
            <a:picLocks noChangeArrowheads="1"/>
          </p:cNvPicPr>
          <p:nvPr/>
        </p:nvPicPr>
        <p:blipFill rotWithShape="1">
          <a:blip r:embed="rId4">
            <a:extLst>
              <a:ext uri="{28A0092B-C50C-407E-A947-70E740481C1C}">
                <a14:useLocalDpi xmlns:a14="http://schemas.microsoft.com/office/drawing/2010/main" val="0"/>
              </a:ext>
            </a:extLst>
          </a:blip>
          <a:srcRect l="4199" t="34186" r="92813" b="57227"/>
          <a:stretch/>
        </p:blipFill>
        <p:spPr bwMode="auto">
          <a:xfrm>
            <a:off x="1164061" y="5661241"/>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The SGPlot Procedure">
            <a:extLst>
              <a:ext uri="{FF2B5EF4-FFF2-40B4-BE49-F238E27FC236}">
                <a16:creationId xmlns:a16="http://schemas.microsoft.com/office/drawing/2014/main" id="{B2BD56F2-608F-62D0-1B7E-AFDBB1FCD3ED}"/>
              </a:ext>
            </a:extLst>
          </p:cNvPr>
          <p:cNvPicPr>
            <a:picLocks noChangeArrowheads="1"/>
          </p:cNvPicPr>
          <p:nvPr/>
        </p:nvPicPr>
        <p:blipFill rotWithShape="1">
          <a:blip r:embed="rId5">
            <a:extLst>
              <a:ext uri="{28A0092B-C50C-407E-A947-70E740481C1C}">
                <a14:useLocalDpi xmlns:a14="http://schemas.microsoft.com/office/drawing/2010/main" val="0"/>
              </a:ext>
            </a:extLst>
          </a:blip>
          <a:srcRect l="52831" t="16912" r="44415" b="73347"/>
          <a:stretch/>
        </p:blipFill>
        <p:spPr bwMode="auto">
          <a:xfrm>
            <a:off x="4383224" y="4981198"/>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The SGPlot Procedure">
            <a:extLst>
              <a:ext uri="{FF2B5EF4-FFF2-40B4-BE49-F238E27FC236}">
                <a16:creationId xmlns:a16="http://schemas.microsoft.com/office/drawing/2014/main" id="{22328BBD-9C08-77FB-32DC-D3D44CA888CC}"/>
              </a:ext>
            </a:extLst>
          </p:cNvPr>
          <p:cNvPicPr>
            <a:picLocks noChangeArrowheads="1"/>
          </p:cNvPicPr>
          <p:nvPr/>
        </p:nvPicPr>
        <p:blipFill rotWithShape="1">
          <a:blip r:embed="rId5">
            <a:extLst>
              <a:ext uri="{28A0092B-C50C-407E-A947-70E740481C1C}">
                <a14:useLocalDpi xmlns:a14="http://schemas.microsoft.com/office/drawing/2010/main" val="0"/>
              </a:ext>
            </a:extLst>
          </a:blip>
          <a:srcRect l="67988" t="28132" r="29219" b="64547"/>
          <a:stretch/>
        </p:blipFill>
        <p:spPr bwMode="auto">
          <a:xfrm>
            <a:off x="4383224" y="4310481"/>
            <a:ext cx="540000" cy="54000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B9DD1CBB-9551-322B-7518-4F8CD53B3EBC}"/>
              </a:ext>
            </a:extLst>
          </p:cNvPr>
          <p:cNvSpPr txBox="1"/>
          <p:nvPr/>
        </p:nvSpPr>
        <p:spPr>
          <a:xfrm>
            <a:off x="1870745" y="4395815"/>
            <a:ext cx="8899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Kidney</a:t>
            </a:r>
          </a:p>
        </p:txBody>
      </p:sp>
      <p:sp>
        <p:nvSpPr>
          <p:cNvPr id="19" name="TextBox 18">
            <a:extLst>
              <a:ext uri="{FF2B5EF4-FFF2-40B4-BE49-F238E27FC236}">
                <a16:creationId xmlns:a16="http://schemas.microsoft.com/office/drawing/2014/main" id="{4E0F0FAB-511E-8BBB-E58B-F36C480E5E7A}"/>
              </a:ext>
            </a:extLst>
          </p:cNvPr>
          <p:cNvSpPr txBox="1"/>
          <p:nvPr/>
        </p:nvSpPr>
        <p:spPr>
          <a:xfrm>
            <a:off x="1870744" y="5066532"/>
            <a:ext cx="68480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Liver</a:t>
            </a:r>
          </a:p>
        </p:txBody>
      </p:sp>
      <p:sp>
        <p:nvSpPr>
          <p:cNvPr id="20" name="TextBox 19">
            <a:extLst>
              <a:ext uri="{FF2B5EF4-FFF2-40B4-BE49-F238E27FC236}">
                <a16:creationId xmlns:a16="http://schemas.microsoft.com/office/drawing/2014/main" id="{56561217-C0D5-1989-491C-46912632278E}"/>
              </a:ext>
            </a:extLst>
          </p:cNvPr>
          <p:cNvSpPr txBox="1"/>
          <p:nvPr/>
        </p:nvSpPr>
        <p:spPr>
          <a:xfrm>
            <a:off x="1870744" y="5737249"/>
            <a:ext cx="115929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Pancreas</a:t>
            </a:r>
          </a:p>
        </p:txBody>
      </p:sp>
      <p:sp>
        <p:nvSpPr>
          <p:cNvPr id="21" name="TextBox 20">
            <a:extLst>
              <a:ext uri="{FF2B5EF4-FFF2-40B4-BE49-F238E27FC236}">
                <a16:creationId xmlns:a16="http://schemas.microsoft.com/office/drawing/2014/main" id="{E375F908-E496-7243-5323-A07679050ADE}"/>
              </a:ext>
            </a:extLst>
          </p:cNvPr>
          <p:cNvSpPr txBox="1"/>
          <p:nvPr/>
        </p:nvSpPr>
        <p:spPr>
          <a:xfrm>
            <a:off x="5068349" y="4395815"/>
            <a:ext cx="7489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Heart</a:t>
            </a:r>
          </a:p>
        </p:txBody>
      </p:sp>
      <p:sp>
        <p:nvSpPr>
          <p:cNvPr id="22" name="TextBox 21">
            <a:extLst>
              <a:ext uri="{FF2B5EF4-FFF2-40B4-BE49-F238E27FC236}">
                <a16:creationId xmlns:a16="http://schemas.microsoft.com/office/drawing/2014/main" id="{C4EB9A1E-F111-4777-3F73-B24523A10BEA}"/>
              </a:ext>
            </a:extLst>
          </p:cNvPr>
          <p:cNvSpPr txBox="1"/>
          <p:nvPr/>
        </p:nvSpPr>
        <p:spPr>
          <a:xfrm>
            <a:off x="5068348" y="5066532"/>
            <a:ext cx="6976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Lung</a:t>
            </a:r>
          </a:p>
        </p:txBody>
      </p:sp>
      <p:sp>
        <p:nvSpPr>
          <p:cNvPr id="5" name="Title 1">
            <a:extLst>
              <a:ext uri="{FF2B5EF4-FFF2-40B4-BE49-F238E27FC236}">
                <a16:creationId xmlns:a16="http://schemas.microsoft.com/office/drawing/2014/main" id="{CF8A43AF-643D-E3FD-59EB-3C69BB07A39C}"/>
              </a:ext>
            </a:extLst>
          </p:cNvPr>
          <p:cNvSpPr txBox="1">
            <a:spLocks/>
          </p:cNvSpPr>
          <p:nvPr/>
        </p:nvSpPr>
        <p:spPr>
          <a:xfrm>
            <a:off x="107974" y="40232"/>
            <a:ext cx="8550499" cy="1325563"/>
          </a:xfrm>
          <a:prstGeom prst="rect">
            <a:avLst/>
          </a:prstGeom>
        </p:spPr>
        <p:txBody>
          <a:bodyP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6000" b="0" i="0" u="none" strike="noStrike" kern="1200" cap="none" spc="0" normalizeH="0" baseline="0" noProof="0">
                <a:ln>
                  <a:noFill/>
                </a:ln>
                <a:solidFill>
                  <a:srgbClr val="4472C4">
                    <a:lumMod val="75000"/>
                  </a:srgbClr>
                </a:solidFill>
                <a:effectLst/>
                <a:uLnTx/>
                <a:uFillTx/>
                <a:latin typeface="Arial" panose="020B0604020202020204" pitchFamily="34" charset="0"/>
                <a:ea typeface="+mj-ea"/>
                <a:cs typeface="Arial" panose="020B0604020202020204" pitchFamily="34" charset="0"/>
              </a:rPr>
              <a:t>Number of offers/PAW</a:t>
            </a:r>
          </a:p>
        </p:txBody>
      </p:sp>
    </p:spTree>
    <p:extLst>
      <p:ext uri="{BB962C8B-B14F-4D97-AF65-F5344CB8AC3E}">
        <p14:creationId xmlns:p14="http://schemas.microsoft.com/office/powerpoint/2010/main" val="23609552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The SGPlot Procedure">
            <a:extLst>
              <a:ext uri="{FF2B5EF4-FFF2-40B4-BE49-F238E27FC236}">
                <a16:creationId xmlns:a16="http://schemas.microsoft.com/office/drawing/2014/main" id="{F298C035-BDC0-EEF2-AD2F-7CE3541716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7357" y="1702230"/>
            <a:ext cx="4268508" cy="1184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The SGPlot Procedure">
            <a:extLst>
              <a:ext uri="{FF2B5EF4-FFF2-40B4-BE49-F238E27FC236}">
                <a16:creationId xmlns:a16="http://schemas.microsoft.com/office/drawing/2014/main" id="{C630F6B7-F72F-9EFD-EC79-089576EE9F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3294" y="412307"/>
            <a:ext cx="4268508" cy="11844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The SGPlot Procedure">
            <a:extLst>
              <a:ext uri="{FF2B5EF4-FFF2-40B4-BE49-F238E27FC236}">
                <a16:creationId xmlns:a16="http://schemas.microsoft.com/office/drawing/2014/main" id="{5F88CE6A-2485-9145-0C0B-1F358D3C42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1702230"/>
            <a:ext cx="4268507" cy="11844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The SGPlot Procedure">
            <a:extLst>
              <a:ext uri="{FF2B5EF4-FFF2-40B4-BE49-F238E27FC236}">
                <a16:creationId xmlns:a16="http://schemas.microsoft.com/office/drawing/2014/main" id="{CE73318B-B3D2-88A1-9559-299012EAB61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7357" y="2985324"/>
            <a:ext cx="4268358" cy="11844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The SGPlot Procedure">
            <a:extLst>
              <a:ext uri="{FF2B5EF4-FFF2-40B4-BE49-F238E27FC236}">
                <a16:creationId xmlns:a16="http://schemas.microsoft.com/office/drawing/2014/main" id="{74DC1534-A710-D23E-2DE1-E956E458052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7207" y="4291100"/>
            <a:ext cx="4268508" cy="11844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The SGPlot Procedure">
            <a:extLst>
              <a:ext uri="{FF2B5EF4-FFF2-40B4-BE49-F238E27FC236}">
                <a16:creationId xmlns:a16="http://schemas.microsoft.com/office/drawing/2014/main" id="{E48AEC48-0C99-D17B-7178-4A326EF6DD2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7207" y="5573553"/>
            <a:ext cx="4268508" cy="11844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The SGPlot Procedure">
            <a:extLst>
              <a:ext uri="{FF2B5EF4-FFF2-40B4-BE49-F238E27FC236}">
                <a16:creationId xmlns:a16="http://schemas.microsoft.com/office/drawing/2014/main" id="{8D11EFF1-099B-8F4B-8964-19E4F31E65C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83294" y="3008647"/>
            <a:ext cx="4268507" cy="11844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The SGPlot Procedure">
            <a:extLst>
              <a:ext uri="{FF2B5EF4-FFF2-40B4-BE49-F238E27FC236}">
                <a16:creationId xmlns:a16="http://schemas.microsoft.com/office/drawing/2014/main" id="{07280780-54FB-4989-AA78-29A1D15AAE0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97307" y="4291100"/>
            <a:ext cx="4268509" cy="11844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1" descr="The SGPlot Procedure">
            <a:extLst>
              <a:ext uri="{FF2B5EF4-FFF2-40B4-BE49-F238E27FC236}">
                <a16:creationId xmlns:a16="http://schemas.microsoft.com/office/drawing/2014/main" id="{1B4370EB-3D99-E2B2-01A7-126D37370A0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39938" y="419136"/>
            <a:ext cx="4268508" cy="11844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The SGPlot Procedure">
            <a:extLst>
              <a:ext uri="{FF2B5EF4-FFF2-40B4-BE49-F238E27FC236}">
                <a16:creationId xmlns:a16="http://schemas.microsoft.com/office/drawing/2014/main" id="{E20A4823-F873-7FB0-D941-C95C6F88C88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83293" y="5573553"/>
            <a:ext cx="4268508" cy="1184400"/>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8D85A122-A612-65AF-000E-20E51BB42F05}"/>
              </a:ext>
            </a:extLst>
          </p:cNvPr>
          <p:cNvSpPr/>
          <p:nvPr/>
        </p:nvSpPr>
        <p:spPr>
          <a:xfrm>
            <a:off x="1543050" y="495300"/>
            <a:ext cx="297148" cy="887200"/>
          </a:xfrm>
          <a:prstGeom prst="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E4C95EDC-E896-E1DA-4C53-189964A5E3CB}"/>
              </a:ext>
            </a:extLst>
          </p:cNvPr>
          <p:cNvSpPr/>
          <p:nvPr/>
        </p:nvSpPr>
        <p:spPr>
          <a:xfrm>
            <a:off x="9134475" y="519800"/>
            <a:ext cx="297148" cy="887200"/>
          </a:xfrm>
          <a:prstGeom prst="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82524F4F-9AE4-C835-B8CC-B076D237EF00}"/>
              </a:ext>
            </a:extLst>
          </p:cNvPr>
          <p:cNvSpPr/>
          <p:nvPr/>
        </p:nvSpPr>
        <p:spPr>
          <a:xfrm>
            <a:off x="6202648" y="534985"/>
            <a:ext cx="297148" cy="887200"/>
          </a:xfrm>
          <a:prstGeom prst="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4217CF7-ABE8-D4C3-906B-A624C45A166C}"/>
              </a:ext>
            </a:extLst>
          </p:cNvPr>
          <p:cNvSpPr/>
          <p:nvPr/>
        </p:nvSpPr>
        <p:spPr>
          <a:xfrm>
            <a:off x="1171334" y="1839489"/>
            <a:ext cx="297148" cy="887200"/>
          </a:xfrm>
          <a:prstGeom prst="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75542F98-E2EF-5639-D6D2-02E391EF3E46}"/>
              </a:ext>
            </a:extLst>
          </p:cNvPr>
          <p:cNvSpPr/>
          <p:nvPr/>
        </p:nvSpPr>
        <p:spPr>
          <a:xfrm>
            <a:off x="3191461" y="3051556"/>
            <a:ext cx="297148" cy="887200"/>
          </a:xfrm>
          <a:prstGeom prst="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6950C22C-E3FB-A935-D877-B85665F7EB09}"/>
              </a:ext>
            </a:extLst>
          </p:cNvPr>
          <p:cNvSpPr/>
          <p:nvPr/>
        </p:nvSpPr>
        <p:spPr>
          <a:xfrm>
            <a:off x="3857625" y="3051556"/>
            <a:ext cx="297148" cy="887200"/>
          </a:xfrm>
          <a:prstGeom prst="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FAAA188D-F495-4EF5-48B5-E71899AC33E8}"/>
              </a:ext>
            </a:extLst>
          </p:cNvPr>
          <p:cNvSpPr/>
          <p:nvPr/>
        </p:nvSpPr>
        <p:spPr>
          <a:xfrm>
            <a:off x="2352675" y="4439700"/>
            <a:ext cx="297148" cy="887200"/>
          </a:xfrm>
          <a:prstGeom prst="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CB47936E-11F3-1095-A24C-B8943527DA23}"/>
              </a:ext>
            </a:extLst>
          </p:cNvPr>
          <p:cNvSpPr/>
          <p:nvPr/>
        </p:nvSpPr>
        <p:spPr>
          <a:xfrm>
            <a:off x="3709051" y="4412030"/>
            <a:ext cx="297148" cy="887200"/>
          </a:xfrm>
          <a:prstGeom prst="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86010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9956F-B561-ED74-8027-0A43C0CEACCB}"/>
              </a:ext>
            </a:extLst>
          </p:cNvPr>
          <p:cNvSpPr>
            <a:spLocks noGrp="1"/>
          </p:cNvSpPr>
          <p:nvPr>
            <p:ph type="title"/>
          </p:nvPr>
        </p:nvSpPr>
        <p:spPr>
          <a:xfrm>
            <a:off x="114300" y="88900"/>
            <a:ext cx="8745860" cy="1325563"/>
          </a:xfrm>
        </p:spPr>
        <p:txBody>
          <a:bodyPr/>
          <a:lstStyle/>
          <a:p>
            <a:r>
              <a:rPr lang="en-GB"/>
              <a:t>Offers /PAW frequency liver, Pancreas and Kidney </a:t>
            </a:r>
          </a:p>
        </p:txBody>
      </p:sp>
      <p:pic>
        <p:nvPicPr>
          <p:cNvPr id="2051" name="Picture 3">
            <a:extLst>
              <a:ext uri="{FF2B5EF4-FFF2-40B4-BE49-F238E27FC236}">
                <a16:creationId xmlns:a16="http://schemas.microsoft.com/office/drawing/2014/main" id="{B594EC69-6F41-9DF0-54FD-4410CF47A6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5160" y="1199025"/>
            <a:ext cx="4581525" cy="289108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8EFEAE18-8210-AC18-FEAD-207ABDA234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0450" y="4090105"/>
            <a:ext cx="4991100" cy="2678995"/>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a:extLst>
              <a:ext uri="{FF2B5EF4-FFF2-40B4-BE49-F238E27FC236}">
                <a16:creationId xmlns:a16="http://schemas.microsoft.com/office/drawing/2014/main" id="{C6D63978-A8E6-EBAF-9CEC-7954952411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525" y="1233488"/>
            <a:ext cx="4581525" cy="285914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6BFC723-CA4D-562E-73E9-8FC2B1E93A19}"/>
              </a:ext>
            </a:extLst>
          </p:cNvPr>
          <p:cNvSpPr/>
          <p:nvPr/>
        </p:nvSpPr>
        <p:spPr>
          <a:xfrm>
            <a:off x="4262052" y="1682316"/>
            <a:ext cx="2605474" cy="717547"/>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white"/>
                </a:solidFill>
                <a:effectLst/>
                <a:uLnTx/>
                <a:uFillTx/>
                <a:latin typeface="Calibri" panose="020F0502020204030204"/>
                <a:ea typeface="+mn-ea"/>
                <a:cs typeface="+mn-cs"/>
              </a:rPr>
              <a:t>4.4 Liver offers/day average</a:t>
            </a:r>
          </a:p>
        </p:txBody>
      </p:sp>
      <p:sp>
        <p:nvSpPr>
          <p:cNvPr id="7" name="Rectangle 6">
            <a:extLst>
              <a:ext uri="{FF2B5EF4-FFF2-40B4-BE49-F238E27FC236}">
                <a16:creationId xmlns:a16="http://schemas.microsoft.com/office/drawing/2014/main" id="{150A58CD-80D7-DE74-B9F9-7F61F7C3E870}"/>
              </a:ext>
            </a:extLst>
          </p:cNvPr>
          <p:cNvSpPr/>
          <p:nvPr/>
        </p:nvSpPr>
        <p:spPr>
          <a:xfrm>
            <a:off x="788955" y="5265738"/>
            <a:ext cx="2605474" cy="717547"/>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white"/>
                </a:solidFill>
                <a:effectLst/>
                <a:uLnTx/>
                <a:uFillTx/>
                <a:latin typeface="Calibri" panose="020F0502020204030204"/>
                <a:ea typeface="+mn-ea"/>
                <a:cs typeface="+mn-cs"/>
              </a:rPr>
              <a:t>2.13 Pancreas offers/day average</a:t>
            </a:r>
          </a:p>
        </p:txBody>
      </p:sp>
      <p:sp>
        <p:nvSpPr>
          <p:cNvPr id="8" name="Rectangle 7">
            <a:extLst>
              <a:ext uri="{FF2B5EF4-FFF2-40B4-BE49-F238E27FC236}">
                <a16:creationId xmlns:a16="http://schemas.microsoft.com/office/drawing/2014/main" id="{60134A60-C0F7-17F2-0A97-7ACBAA14F020}"/>
              </a:ext>
            </a:extLst>
          </p:cNvPr>
          <p:cNvSpPr/>
          <p:nvPr/>
        </p:nvSpPr>
        <p:spPr>
          <a:xfrm>
            <a:off x="9047130" y="4245330"/>
            <a:ext cx="2605474" cy="717547"/>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white"/>
                </a:solidFill>
                <a:effectLst/>
                <a:uLnTx/>
                <a:uFillTx/>
                <a:latin typeface="Calibri" panose="020F0502020204030204"/>
                <a:ea typeface="+mn-ea"/>
                <a:cs typeface="+mn-cs"/>
              </a:rPr>
              <a:t>9 kidney offers/day average</a:t>
            </a:r>
          </a:p>
        </p:txBody>
      </p:sp>
    </p:spTree>
    <p:extLst>
      <p:ext uri="{BB962C8B-B14F-4D97-AF65-F5344CB8AC3E}">
        <p14:creationId xmlns:p14="http://schemas.microsoft.com/office/powerpoint/2010/main" val="23340432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D28F3-B6C6-3240-118A-E6A23020F1B3}"/>
              </a:ext>
            </a:extLst>
          </p:cNvPr>
          <p:cNvSpPr>
            <a:spLocks noGrp="1"/>
          </p:cNvSpPr>
          <p:nvPr>
            <p:ph type="title"/>
          </p:nvPr>
        </p:nvSpPr>
        <p:spPr/>
        <p:txBody>
          <a:bodyPr/>
          <a:lstStyle/>
          <a:p>
            <a:r>
              <a:rPr lang="en-GB"/>
              <a:t>Offers /PAW frequency</a:t>
            </a:r>
          </a:p>
        </p:txBody>
      </p:sp>
      <p:pic>
        <p:nvPicPr>
          <p:cNvPr id="4" name="Picture 1">
            <a:extLst>
              <a:ext uri="{FF2B5EF4-FFF2-40B4-BE49-F238E27FC236}">
                <a16:creationId xmlns:a16="http://schemas.microsoft.com/office/drawing/2014/main" id="{79A0BA30-F476-617C-38AC-72F91E62E69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4019" y="3721486"/>
            <a:ext cx="6572250" cy="3086100"/>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1">
            <a:extLst>
              <a:ext uri="{FF2B5EF4-FFF2-40B4-BE49-F238E27FC236}">
                <a16:creationId xmlns:a16="http://schemas.microsoft.com/office/drawing/2014/main" id="{9F969DAC-7C8C-6301-0F9E-7800B32843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425" y="1129004"/>
            <a:ext cx="6572250" cy="2905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01AB0482-68DC-67D1-4FEA-FCF3D956B192}"/>
              </a:ext>
            </a:extLst>
          </p:cNvPr>
          <p:cNvSpPr/>
          <p:nvPr/>
        </p:nvSpPr>
        <p:spPr>
          <a:xfrm>
            <a:off x="1892076" y="2711453"/>
            <a:ext cx="2605474" cy="717547"/>
          </a:xfrm>
          <a:prstGeom prst="rect">
            <a:avLst/>
          </a:prstGeom>
          <a:solidFill>
            <a:srgbClr val="C618A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white"/>
                </a:solidFill>
                <a:effectLst/>
                <a:uLnTx/>
                <a:uFillTx/>
                <a:latin typeface="Calibri" panose="020F0502020204030204"/>
                <a:ea typeface="+mn-ea"/>
                <a:cs typeface="+mn-cs"/>
              </a:rPr>
              <a:t>1.6 Heart offers/day average</a:t>
            </a:r>
          </a:p>
        </p:txBody>
      </p:sp>
      <p:sp>
        <p:nvSpPr>
          <p:cNvPr id="6" name="Rectangle 5">
            <a:extLst>
              <a:ext uri="{FF2B5EF4-FFF2-40B4-BE49-F238E27FC236}">
                <a16:creationId xmlns:a16="http://schemas.microsoft.com/office/drawing/2014/main" id="{D69785BF-029E-EA50-76C2-E6DEF6B8654D}"/>
              </a:ext>
            </a:extLst>
          </p:cNvPr>
          <p:cNvSpPr/>
          <p:nvPr/>
        </p:nvSpPr>
        <p:spPr>
          <a:xfrm>
            <a:off x="9104640" y="4229573"/>
            <a:ext cx="2605474" cy="717547"/>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white"/>
                </a:solidFill>
                <a:effectLst/>
                <a:uLnTx/>
                <a:uFillTx/>
                <a:latin typeface="Calibri" panose="020F0502020204030204"/>
                <a:ea typeface="+mn-ea"/>
                <a:cs typeface="+mn-cs"/>
              </a:rPr>
              <a:t>2.2 Lungs offers/day average</a:t>
            </a:r>
          </a:p>
        </p:txBody>
      </p:sp>
    </p:spTree>
    <p:extLst>
      <p:ext uri="{BB962C8B-B14F-4D97-AF65-F5344CB8AC3E}">
        <p14:creationId xmlns:p14="http://schemas.microsoft.com/office/powerpoint/2010/main" val="34155468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68;p39">
            <a:extLst>
              <a:ext uri="{FF2B5EF4-FFF2-40B4-BE49-F238E27FC236}">
                <a16:creationId xmlns:a16="http://schemas.microsoft.com/office/drawing/2014/main" id="{7C8C0F4B-2709-4AF5-A310-5B708B7D877B}"/>
              </a:ext>
            </a:extLst>
          </p:cNvPr>
          <p:cNvSpPr/>
          <p:nvPr/>
        </p:nvSpPr>
        <p:spPr>
          <a:xfrm>
            <a:off x="100" y="-67"/>
            <a:ext cx="12192000" cy="6858000"/>
          </a:xfrm>
          <a:prstGeom prst="rect">
            <a:avLst/>
          </a:prstGeom>
          <a:solidFill>
            <a:srgbClr val="0062AC"/>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Google Shape;169;p39">
            <a:extLst>
              <a:ext uri="{FF2B5EF4-FFF2-40B4-BE49-F238E27FC236}">
                <a16:creationId xmlns:a16="http://schemas.microsoft.com/office/drawing/2014/main" id="{32CA5188-2C21-4DC8-A9C3-B2AD4C9B10D4}"/>
              </a:ext>
            </a:extLst>
          </p:cNvPr>
          <p:cNvSpPr txBox="1"/>
          <p:nvPr/>
        </p:nvSpPr>
        <p:spPr>
          <a:xfrm>
            <a:off x="388460" y="595021"/>
            <a:ext cx="10850649" cy="5400163"/>
          </a:xfrm>
          <a:prstGeom prst="rect">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1333"/>
              </a:spcAft>
              <a:buClr>
                <a:prstClr val="black"/>
              </a:buClr>
              <a:buSzPts val="1100"/>
              <a:buFontTx/>
              <a:buNone/>
              <a:tabLst/>
              <a:defRPr/>
            </a:pPr>
            <a:r>
              <a:rPr kumimoji="0" lang="en" sz="4800" b="1" i="0" u="none" strike="noStrike" kern="1200" cap="none" spc="0" normalizeH="0" baseline="0" noProof="0">
                <a:ln>
                  <a:noFill/>
                </a:ln>
                <a:solidFill>
                  <a:prstClr val="white"/>
                </a:solidFill>
                <a:effectLst/>
                <a:uLnTx/>
                <a:uFillTx/>
                <a:latin typeface="Calibri" panose="020F0502020204030204"/>
                <a:ea typeface="+mn-ea"/>
                <a:cs typeface="+mn-cs"/>
              </a:rPr>
              <a:t>Impact across the pathway</a:t>
            </a:r>
            <a:endParaRPr kumimoji="0" sz="4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17819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p:txBody>
          <a:bodyPr>
            <a:normAutofit/>
          </a:bodyPr>
          <a:lstStyle/>
          <a:p>
            <a:r>
              <a:rPr lang="en-GB" sz="3600" b="1"/>
              <a:t>Impact</a:t>
            </a:r>
          </a:p>
        </p:txBody>
      </p:sp>
      <p:sp>
        <p:nvSpPr>
          <p:cNvPr id="4" name="Content Placeholder 5">
            <a:extLst>
              <a:ext uri="{FF2B5EF4-FFF2-40B4-BE49-F238E27FC236}">
                <a16:creationId xmlns:a16="http://schemas.microsoft.com/office/drawing/2014/main" id="{2DA0798F-8653-3591-7D8B-C713B6C0253C}"/>
              </a:ext>
            </a:extLst>
          </p:cNvPr>
          <p:cNvSpPr>
            <a:spLocks noGrp="1"/>
          </p:cNvSpPr>
          <p:nvPr>
            <p:ph idx="1"/>
          </p:nvPr>
        </p:nvSpPr>
        <p:spPr>
          <a:xfrm>
            <a:off x="1088571" y="4435764"/>
            <a:ext cx="10101512" cy="613363"/>
          </a:xfrm>
        </p:spPr>
        <p:txBody>
          <a:bodyPr>
            <a:noAutofit/>
          </a:bodyPr>
          <a:lstStyle/>
          <a:p>
            <a:pPr>
              <a:lnSpc>
                <a:spcPct val="114000"/>
              </a:lnSpc>
            </a:pPr>
            <a:r>
              <a:rPr lang="en-GB" sz="2000">
                <a:solidFill>
                  <a:srgbClr val="002060"/>
                </a:solidFill>
              </a:rPr>
              <a:t>Each area will need to make changes to accommodate the PAW</a:t>
            </a:r>
          </a:p>
        </p:txBody>
      </p:sp>
      <p:grpSp>
        <p:nvGrpSpPr>
          <p:cNvPr id="6" name="Group 5">
            <a:extLst>
              <a:ext uri="{FF2B5EF4-FFF2-40B4-BE49-F238E27FC236}">
                <a16:creationId xmlns:a16="http://schemas.microsoft.com/office/drawing/2014/main" id="{7BFE0A74-62E1-4EB6-5720-33189481941A}"/>
              </a:ext>
            </a:extLst>
          </p:cNvPr>
          <p:cNvGrpSpPr/>
          <p:nvPr/>
        </p:nvGrpSpPr>
        <p:grpSpPr>
          <a:xfrm>
            <a:off x="838201" y="1762760"/>
            <a:ext cx="1963421" cy="1963421"/>
            <a:chOff x="838201" y="1762760"/>
            <a:chExt cx="1963421" cy="1963421"/>
          </a:xfrm>
          <a:effectLst>
            <a:outerShdw blurRad="50800" dist="38100" dir="13500000" algn="br" rotWithShape="0">
              <a:prstClr val="black">
                <a:alpha val="40000"/>
              </a:prstClr>
            </a:outerShdw>
          </a:effectLst>
        </p:grpSpPr>
        <p:sp>
          <p:nvSpPr>
            <p:cNvPr id="7" name="Oval 6">
              <a:extLst>
                <a:ext uri="{FF2B5EF4-FFF2-40B4-BE49-F238E27FC236}">
                  <a16:creationId xmlns:a16="http://schemas.microsoft.com/office/drawing/2014/main" id="{34B308A2-5367-845B-0EE9-0376C53C8161}"/>
                </a:ext>
              </a:extLst>
            </p:cNvPr>
            <p:cNvSpPr/>
            <p:nvPr/>
          </p:nvSpPr>
          <p:spPr>
            <a:xfrm>
              <a:off x="838201" y="1762760"/>
              <a:ext cx="1963421" cy="1963421"/>
            </a:xfrm>
            <a:prstGeom prst="ellipse">
              <a:avLst/>
            </a:prstGeom>
            <a:noFill/>
            <a:ln w="57150">
              <a:solidFill>
                <a:srgbClr val="AE25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8E266958-C8C0-9332-720C-6638FAB9C236}"/>
                </a:ext>
              </a:extLst>
            </p:cNvPr>
            <p:cNvSpPr txBox="1"/>
            <p:nvPr/>
          </p:nvSpPr>
          <p:spPr>
            <a:xfrm>
              <a:off x="1285149" y="2544415"/>
              <a:ext cx="106952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SNODs</a:t>
              </a:r>
            </a:p>
          </p:txBody>
        </p:sp>
      </p:grpSp>
      <p:grpSp>
        <p:nvGrpSpPr>
          <p:cNvPr id="3" name="Group 2">
            <a:extLst>
              <a:ext uri="{FF2B5EF4-FFF2-40B4-BE49-F238E27FC236}">
                <a16:creationId xmlns:a16="http://schemas.microsoft.com/office/drawing/2014/main" id="{8FBBF779-E386-6825-5942-042BDA386078}"/>
              </a:ext>
            </a:extLst>
          </p:cNvPr>
          <p:cNvGrpSpPr/>
          <p:nvPr/>
        </p:nvGrpSpPr>
        <p:grpSpPr>
          <a:xfrm>
            <a:off x="6524847" y="1759801"/>
            <a:ext cx="1963421" cy="1963421"/>
            <a:chOff x="4468987" y="1913599"/>
            <a:chExt cx="1963421" cy="1963421"/>
          </a:xfrm>
          <a:effectLst>
            <a:outerShdw blurRad="50800" dist="38100" dir="13500000" algn="br" rotWithShape="0">
              <a:prstClr val="black">
                <a:alpha val="40000"/>
              </a:prstClr>
            </a:outerShdw>
          </a:effectLst>
        </p:grpSpPr>
        <p:sp>
          <p:nvSpPr>
            <p:cNvPr id="8" name="Oval 7">
              <a:extLst>
                <a:ext uri="{FF2B5EF4-FFF2-40B4-BE49-F238E27FC236}">
                  <a16:creationId xmlns:a16="http://schemas.microsoft.com/office/drawing/2014/main" id="{4FCD9866-6A59-C6C6-CD67-53A4F61847CA}"/>
                </a:ext>
              </a:extLst>
            </p:cNvPr>
            <p:cNvSpPr/>
            <p:nvPr/>
          </p:nvSpPr>
          <p:spPr>
            <a:xfrm>
              <a:off x="4468987" y="1913599"/>
              <a:ext cx="1963421" cy="1963421"/>
            </a:xfrm>
            <a:prstGeom prst="ellipse">
              <a:avLst/>
            </a:prstGeom>
            <a:noFill/>
            <a:ln w="57150">
              <a:solidFill>
                <a:srgbClr val="3300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5A61391A-948C-FC3E-89D6-857374D22FE0}"/>
                </a:ext>
              </a:extLst>
            </p:cNvPr>
            <p:cNvSpPr txBox="1"/>
            <p:nvPr/>
          </p:nvSpPr>
          <p:spPr>
            <a:xfrm>
              <a:off x="4942854" y="2626141"/>
              <a:ext cx="92685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NORS</a:t>
              </a:r>
            </a:p>
          </p:txBody>
        </p:sp>
      </p:grpSp>
      <p:grpSp>
        <p:nvGrpSpPr>
          <p:cNvPr id="2" name="Group 1">
            <a:extLst>
              <a:ext uri="{FF2B5EF4-FFF2-40B4-BE49-F238E27FC236}">
                <a16:creationId xmlns:a16="http://schemas.microsoft.com/office/drawing/2014/main" id="{223CCAB4-4236-985F-1A43-1C0AE8F05F1A}"/>
              </a:ext>
            </a:extLst>
          </p:cNvPr>
          <p:cNvGrpSpPr/>
          <p:nvPr/>
        </p:nvGrpSpPr>
        <p:grpSpPr>
          <a:xfrm>
            <a:off x="9390378" y="1759800"/>
            <a:ext cx="1963421" cy="1963421"/>
            <a:chOff x="8701009" y="1762759"/>
            <a:chExt cx="1963421" cy="1963421"/>
          </a:xfrm>
          <a:effectLst>
            <a:outerShdw blurRad="50800" dist="38100" dir="13500000" algn="br" rotWithShape="0">
              <a:prstClr val="black">
                <a:alpha val="40000"/>
              </a:prstClr>
            </a:outerShdw>
          </a:effectLst>
        </p:grpSpPr>
        <p:sp>
          <p:nvSpPr>
            <p:cNvPr id="9" name="Oval 8">
              <a:extLst>
                <a:ext uri="{FF2B5EF4-FFF2-40B4-BE49-F238E27FC236}">
                  <a16:creationId xmlns:a16="http://schemas.microsoft.com/office/drawing/2014/main" id="{E81EA0EE-7091-FBCB-B0B2-0986B8552D2B}"/>
                </a:ext>
              </a:extLst>
            </p:cNvPr>
            <p:cNvSpPr/>
            <p:nvPr/>
          </p:nvSpPr>
          <p:spPr>
            <a:xfrm>
              <a:off x="8701009" y="1762759"/>
              <a:ext cx="1963421" cy="1963421"/>
            </a:xfrm>
            <a:prstGeom prst="ellipse">
              <a:avLst/>
            </a:prstGeom>
            <a:noFill/>
            <a:ln w="57150">
              <a:solidFill>
                <a:srgbClr val="ED8B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DB979335-E703-2D8E-28E1-B864AFF997AE}"/>
                </a:ext>
              </a:extLst>
            </p:cNvPr>
            <p:cNvSpPr txBox="1"/>
            <p:nvPr/>
          </p:nvSpPr>
          <p:spPr>
            <a:xfrm>
              <a:off x="8771380" y="2390526"/>
              <a:ext cx="182267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Transplant Centres</a:t>
              </a:r>
            </a:p>
          </p:txBody>
        </p:sp>
      </p:grpSp>
      <p:sp>
        <p:nvSpPr>
          <p:cNvPr id="16" name="Left Bracket 15">
            <a:extLst>
              <a:ext uri="{FF2B5EF4-FFF2-40B4-BE49-F238E27FC236}">
                <a16:creationId xmlns:a16="http://schemas.microsoft.com/office/drawing/2014/main" id="{A972F2F4-1C5E-5E22-44AC-16AE6FFDF983}"/>
              </a:ext>
            </a:extLst>
          </p:cNvPr>
          <p:cNvSpPr/>
          <p:nvPr/>
        </p:nvSpPr>
        <p:spPr>
          <a:xfrm rot="16200000">
            <a:off x="6133817" y="-1500324"/>
            <a:ext cx="285750" cy="10876983"/>
          </a:xfrm>
          <a:prstGeom prst="leftBracket">
            <a:avLst>
              <a:gd name="adj" fmla="val 92333"/>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5B9BD5">
                  <a:lumMod val="75000"/>
                </a:srgbClr>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B43B96C3-CA30-1846-65F9-5012A0E19E94}"/>
              </a:ext>
            </a:extLst>
          </p:cNvPr>
          <p:cNvGrpSpPr/>
          <p:nvPr/>
        </p:nvGrpSpPr>
        <p:grpSpPr>
          <a:xfrm>
            <a:off x="3659316" y="1761279"/>
            <a:ext cx="1963421" cy="1963421"/>
            <a:chOff x="838201" y="1762760"/>
            <a:chExt cx="1963421" cy="1963421"/>
          </a:xfrm>
          <a:effectLst>
            <a:outerShdw blurRad="50800" dist="38100" dir="13500000" algn="br" rotWithShape="0">
              <a:prstClr val="black">
                <a:alpha val="40000"/>
              </a:prstClr>
            </a:outerShdw>
          </a:effectLst>
        </p:grpSpPr>
        <p:sp>
          <p:nvSpPr>
            <p:cNvPr id="14" name="Oval 13">
              <a:extLst>
                <a:ext uri="{FF2B5EF4-FFF2-40B4-BE49-F238E27FC236}">
                  <a16:creationId xmlns:a16="http://schemas.microsoft.com/office/drawing/2014/main" id="{F932474C-63FB-A4EE-2A18-ABD045C00120}"/>
                </a:ext>
              </a:extLst>
            </p:cNvPr>
            <p:cNvSpPr/>
            <p:nvPr/>
          </p:nvSpPr>
          <p:spPr>
            <a:xfrm>
              <a:off x="838201" y="1762760"/>
              <a:ext cx="1963421" cy="1963421"/>
            </a:xfrm>
            <a:prstGeom prst="ellipse">
              <a:avLst/>
            </a:prstGeom>
            <a:noFill/>
            <a:ln w="57150">
              <a:solidFill>
                <a:srgbClr val="AE25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0AE865C7-0958-114F-7A56-6C21D778EEE9}"/>
                </a:ext>
              </a:extLst>
            </p:cNvPr>
            <p:cNvSpPr txBox="1"/>
            <p:nvPr/>
          </p:nvSpPr>
          <p:spPr>
            <a:xfrm>
              <a:off x="1198624" y="2544415"/>
              <a:ext cx="136707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Hub Ops</a:t>
              </a:r>
            </a:p>
          </p:txBody>
        </p:sp>
      </p:grpSp>
    </p:spTree>
    <p:extLst>
      <p:ext uri="{BB962C8B-B14F-4D97-AF65-F5344CB8AC3E}">
        <p14:creationId xmlns:p14="http://schemas.microsoft.com/office/powerpoint/2010/main" val="4609456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410AB-7B12-FC8C-CD9A-41499A238F0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F9F0ADC-6999-D1D9-FFB5-590DC7F4BB57}"/>
              </a:ext>
            </a:extLst>
          </p:cNvPr>
          <p:cNvSpPr>
            <a:spLocks noGrp="1"/>
          </p:cNvSpPr>
          <p:nvPr>
            <p:ph type="title"/>
          </p:nvPr>
        </p:nvSpPr>
        <p:spPr>
          <a:xfrm>
            <a:off x="762000" y="460707"/>
            <a:ext cx="4792635" cy="1811645"/>
          </a:xfrm>
        </p:spPr>
        <p:txBody>
          <a:bodyPr anchor="ctr">
            <a:normAutofit/>
          </a:bodyPr>
          <a:lstStyle/>
          <a:p>
            <a:r>
              <a:rPr lang="en-GB" sz="4000" b="1"/>
              <a:t>Impact to SNODs</a:t>
            </a:r>
          </a:p>
        </p:txBody>
      </p:sp>
      <p:pic>
        <p:nvPicPr>
          <p:cNvPr id="6" name="Picture 5" descr="A person and person in a hospital bed&#10;&#10;Description automatically generated">
            <a:extLst>
              <a:ext uri="{FF2B5EF4-FFF2-40B4-BE49-F238E27FC236}">
                <a16:creationId xmlns:a16="http://schemas.microsoft.com/office/drawing/2014/main" id="{DE35619F-0B64-EF1E-05F7-FF64236CEAA6}"/>
              </a:ext>
            </a:extLst>
          </p:cNvPr>
          <p:cNvPicPr>
            <a:picLocks noChangeAspect="1"/>
          </p:cNvPicPr>
          <p:nvPr/>
        </p:nvPicPr>
        <p:blipFill>
          <a:blip r:embed="rId2"/>
          <a:srcRect l="11287" r="10863"/>
          <a:stretch/>
        </p:blipFill>
        <p:spPr>
          <a:xfrm>
            <a:off x="-1" y="2743200"/>
            <a:ext cx="3163331" cy="4114800"/>
          </a:xfrm>
          <a:prstGeom prst="rect">
            <a:avLst/>
          </a:prstGeom>
        </p:spPr>
      </p:pic>
      <p:pic>
        <p:nvPicPr>
          <p:cNvPr id="3" name="Picture 2" descr="A pink heart with white text&#10;&#10;Description automatically generated">
            <a:extLst>
              <a:ext uri="{FF2B5EF4-FFF2-40B4-BE49-F238E27FC236}">
                <a16:creationId xmlns:a16="http://schemas.microsoft.com/office/drawing/2014/main" id="{3821B867-5F33-A2A0-C1F1-718259E3F2E0}"/>
              </a:ext>
            </a:extLst>
          </p:cNvPr>
          <p:cNvPicPr>
            <a:picLocks noChangeAspect="1"/>
          </p:cNvPicPr>
          <p:nvPr/>
        </p:nvPicPr>
        <p:blipFill>
          <a:blip r:embed="rId3">
            <a:extLst>
              <a:ext uri="{28A0092B-C50C-407E-A947-70E740481C1C}">
                <a14:useLocalDpi xmlns:a14="http://schemas.microsoft.com/office/drawing/2010/main" val="0"/>
              </a:ext>
            </a:extLst>
          </a:blip>
          <a:srcRect l="3997" r="4724" b="-3"/>
          <a:stretch/>
        </p:blipFill>
        <p:spPr>
          <a:xfrm>
            <a:off x="3158317" y="2743200"/>
            <a:ext cx="2935555" cy="2079751"/>
          </a:xfrm>
          <a:prstGeom prst="rect">
            <a:avLst/>
          </a:prstGeom>
        </p:spPr>
      </p:pic>
      <p:pic>
        <p:nvPicPr>
          <p:cNvPr id="1026" name="Picture 2" descr="Image result for royal st georges hospital from above">
            <a:extLst>
              <a:ext uri="{FF2B5EF4-FFF2-40B4-BE49-F238E27FC236}">
                <a16:creationId xmlns:a16="http://schemas.microsoft.com/office/drawing/2014/main" id="{AD8DF569-5FF8-B329-0814-E483E569AB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83" r="3" b="3"/>
          <a:stretch/>
        </p:blipFill>
        <p:spPr bwMode="auto">
          <a:xfrm>
            <a:off x="3157724" y="4798911"/>
            <a:ext cx="2935555" cy="206942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Diagram 1">
            <a:extLst>
              <a:ext uri="{FF2B5EF4-FFF2-40B4-BE49-F238E27FC236}">
                <a16:creationId xmlns:a16="http://schemas.microsoft.com/office/drawing/2014/main" id="{4743CD3A-276A-EFEB-F088-52261DF7D1D8}"/>
              </a:ext>
            </a:extLst>
          </p:cNvPr>
          <p:cNvGraphicFramePr/>
          <p:nvPr/>
        </p:nvGraphicFramePr>
        <p:xfrm>
          <a:off x="6803410" y="743803"/>
          <a:ext cx="4585646" cy="547417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8868397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32837-B814-9798-1A62-B7FDF5B3F2E5}"/>
              </a:ext>
            </a:extLst>
          </p:cNvPr>
          <p:cNvSpPr>
            <a:spLocks noGrp="1"/>
          </p:cNvSpPr>
          <p:nvPr>
            <p:ph type="title"/>
          </p:nvPr>
        </p:nvSpPr>
        <p:spPr/>
        <p:txBody>
          <a:bodyPr>
            <a:normAutofit fontScale="90000"/>
          </a:bodyPr>
          <a:lstStyle/>
          <a:p>
            <a:pPr algn="l"/>
            <a:br>
              <a:rPr lang="en-GB" sz="2000"/>
            </a:br>
            <a:br>
              <a:rPr lang="en-GB" sz="2000"/>
            </a:br>
            <a:br>
              <a:rPr lang="en-GB" sz="2000"/>
            </a:br>
            <a:br>
              <a:rPr lang="en-GB" sz="2000"/>
            </a:br>
            <a:br>
              <a:rPr lang="en-GB" sz="2000"/>
            </a:br>
            <a:br>
              <a:rPr lang="en-GB" sz="2000"/>
            </a:br>
            <a:br>
              <a:rPr lang="en-GB" sz="2000"/>
            </a:br>
            <a:endParaRPr lang="en-GB" sz="2000"/>
          </a:p>
        </p:txBody>
      </p:sp>
      <p:sp>
        <p:nvSpPr>
          <p:cNvPr id="17" name="Oval 16">
            <a:extLst>
              <a:ext uri="{FF2B5EF4-FFF2-40B4-BE49-F238E27FC236}">
                <a16:creationId xmlns:a16="http://schemas.microsoft.com/office/drawing/2014/main" id="{50BCB53D-8820-838F-982B-9E59A93DB333}"/>
              </a:ext>
            </a:extLst>
          </p:cNvPr>
          <p:cNvSpPr/>
          <p:nvPr/>
        </p:nvSpPr>
        <p:spPr>
          <a:xfrm>
            <a:off x="4722679" y="1496807"/>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Content Placeholder 5">
            <a:extLst>
              <a:ext uri="{FF2B5EF4-FFF2-40B4-BE49-F238E27FC236}">
                <a16:creationId xmlns:a16="http://schemas.microsoft.com/office/drawing/2014/main" id="{F6B84328-88B9-786A-59F3-92EA6325681B}"/>
              </a:ext>
            </a:extLst>
          </p:cNvPr>
          <p:cNvSpPr txBox="1">
            <a:spLocks/>
          </p:cNvSpPr>
          <p:nvPr/>
        </p:nvSpPr>
        <p:spPr>
          <a:xfrm>
            <a:off x="4010765" y="2512316"/>
            <a:ext cx="2415864" cy="1449802"/>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4000"/>
              </a:lnSpc>
              <a:spcBef>
                <a:spcPts val="1000"/>
              </a:spcBef>
              <a:spcAft>
                <a:spcPts val="0"/>
              </a:spcAft>
              <a:buClr>
                <a:srgbClr val="005EA4"/>
              </a:buClr>
              <a:buSzPct val="50000"/>
              <a:buFont typeface="Wingdings" panose="05000000000000000000" pitchFamily="2" charset="2"/>
              <a:buNone/>
              <a:tabLst/>
              <a:defRPr/>
            </a:pPr>
            <a:r>
              <a:rPr kumimoji="0" lang="en-GB"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Time of organ offering Windows</a:t>
            </a:r>
          </a:p>
          <a:p>
            <a:pPr marL="0" marR="0" lvl="0" indent="0" algn="ctr" defTabSz="914400" rtl="0" eaLnBrk="1" fontAlgn="auto" latinLnBrk="0" hangingPunct="1">
              <a:lnSpc>
                <a:spcPct val="114000"/>
              </a:lnSpc>
              <a:spcBef>
                <a:spcPts val="1000"/>
              </a:spcBef>
              <a:spcAft>
                <a:spcPts val="0"/>
              </a:spcAft>
              <a:buClr>
                <a:srgbClr val="005EA4"/>
              </a:buClr>
              <a:buSzPct val="50000"/>
              <a:buFont typeface="Wingdings" panose="05000000000000000000" pitchFamily="2" charset="2"/>
              <a:buNone/>
              <a:tabLst/>
              <a:defRPr/>
            </a:pPr>
            <a:r>
              <a:rPr kumimoji="0" lang="en-GB" sz="16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CT/Liver </a:t>
            </a:r>
          </a:p>
          <a:p>
            <a:pPr marL="0" marR="0" lvl="0" indent="0" algn="ctr" defTabSz="914400" rtl="0" eaLnBrk="1" fontAlgn="auto" latinLnBrk="0" hangingPunct="1">
              <a:lnSpc>
                <a:spcPct val="114000"/>
              </a:lnSpc>
              <a:spcBef>
                <a:spcPts val="1000"/>
              </a:spcBef>
              <a:spcAft>
                <a:spcPts val="0"/>
              </a:spcAft>
              <a:buClr>
                <a:srgbClr val="005EA4"/>
              </a:buClr>
              <a:buSzPct val="50000"/>
              <a:buFont typeface="Wingdings" panose="05000000000000000000" pitchFamily="2" charset="2"/>
              <a:buNone/>
              <a:tabLst/>
              <a:defRPr/>
            </a:pPr>
            <a:r>
              <a:rPr kumimoji="0" lang="en-GB" sz="16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 8:00-10:00 &amp; 10:30-12:30</a:t>
            </a:r>
          </a:p>
          <a:p>
            <a:pPr marL="0" marR="0" lvl="0" indent="0" algn="ctr" defTabSz="914400" rtl="0" eaLnBrk="1" fontAlgn="auto" latinLnBrk="0" hangingPunct="1">
              <a:lnSpc>
                <a:spcPct val="114000"/>
              </a:lnSpc>
              <a:spcBef>
                <a:spcPts val="1000"/>
              </a:spcBef>
              <a:spcAft>
                <a:spcPts val="0"/>
              </a:spcAft>
              <a:buClr>
                <a:srgbClr val="005EA4"/>
              </a:buClr>
              <a:buSzPct val="50000"/>
              <a:buFont typeface="Wingdings" panose="05000000000000000000" pitchFamily="2" charset="2"/>
              <a:buNone/>
              <a:tabLst/>
              <a:defRPr/>
            </a:pPr>
            <a:endParaRPr kumimoji="0" lang="en-GB" sz="16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grpSp>
        <p:nvGrpSpPr>
          <p:cNvPr id="27" name="Group 26">
            <a:extLst>
              <a:ext uri="{FF2B5EF4-FFF2-40B4-BE49-F238E27FC236}">
                <a16:creationId xmlns:a16="http://schemas.microsoft.com/office/drawing/2014/main" id="{C4ADC73E-0D2F-B2EC-C037-36F6688BD232}"/>
              </a:ext>
            </a:extLst>
          </p:cNvPr>
          <p:cNvGrpSpPr/>
          <p:nvPr/>
        </p:nvGrpSpPr>
        <p:grpSpPr>
          <a:xfrm>
            <a:off x="886334" y="4223851"/>
            <a:ext cx="2415864" cy="2051742"/>
            <a:chOff x="974329" y="1933692"/>
            <a:chExt cx="2415864" cy="2051742"/>
          </a:xfrm>
        </p:grpSpPr>
        <p:sp>
          <p:nvSpPr>
            <p:cNvPr id="28" name="Oval 27">
              <a:extLst>
                <a:ext uri="{FF2B5EF4-FFF2-40B4-BE49-F238E27FC236}">
                  <a16:creationId xmlns:a16="http://schemas.microsoft.com/office/drawing/2014/main" id="{8B9EFFC2-E844-3DD6-CC6B-A296A752487B}"/>
                </a:ext>
              </a:extLst>
            </p:cNvPr>
            <p:cNvSpPr/>
            <p:nvPr/>
          </p:nvSpPr>
          <p:spPr>
            <a:xfrm>
              <a:off x="1681532" y="1933692"/>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Content Placeholder 5">
              <a:extLst>
                <a:ext uri="{FF2B5EF4-FFF2-40B4-BE49-F238E27FC236}">
                  <a16:creationId xmlns:a16="http://schemas.microsoft.com/office/drawing/2014/main" id="{7FE2B23B-788A-5525-C3CE-7AB219799067}"/>
                </a:ext>
              </a:extLst>
            </p:cNvPr>
            <p:cNvSpPr txBox="1">
              <a:spLocks/>
            </p:cNvSpPr>
            <p:nvPr/>
          </p:nvSpPr>
          <p:spPr>
            <a:xfrm>
              <a:off x="974329" y="2959563"/>
              <a:ext cx="2415864" cy="1025871"/>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3999"/>
                </a:lnSpc>
                <a:spcBef>
                  <a:spcPts val="1000"/>
                </a:spcBef>
                <a:spcAft>
                  <a:spcPts val="0"/>
                </a:spcAft>
                <a:buClr>
                  <a:srgbClr val="005EA4"/>
                </a:buClr>
                <a:buSzPct val="50000"/>
                <a:buFont typeface="Wingdings" panose="05000000000000000000" pitchFamily="2" charset="2"/>
                <a:buNone/>
                <a:tabLst/>
                <a:defRPr/>
              </a:pPr>
              <a:r>
                <a:rPr kumimoji="0" lang="en-GB" sz="1600" b="1" i="0" u="none" strike="noStrike" kern="1200" cap="none" spc="0" normalizeH="0" baseline="0" noProof="0">
                  <a:ln>
                    <a:noFill/>
                  </a:ln>
                  <a:solidFill>
                    <a:srgbClr val="002060"/>
                  </a:solidFill>
                  <a:effectLst/>
                  <a:uLnTx/>
                  <a:uFillTx/>
                  <a:latin typeface="Arial"/>
                  <a:ea typeface="+mn-ea"/>
                  <a:cs typeface="Arial"/>
                </a:rPr>
                <a:t>Anatomy confirmation </a:t>
              </a:r>
            </a:p>
            <a:p>
              <a:pPr marL="0" marR="0" lvl="0" indent="0" algn="ctr" defTabSz="914400" rtl="0" eaLnBrk="1" fontAlgn="auto" latinLnBrk="0" hangingPunct="1">
                <a:lnSpc>
                  <a:spcPct val="113999"/>
                </a:lnSpc>
                <a:spcBef>
                  <a:spcPts val="1000"/>
                </a:spcBef>
                <a:spcAft>
                  <a:spcPts val="0"/>
                </a:spcAft>
                <a:buClr>
                  <a:srgbClr val="005EA4"/>
                </a:buClr>
                <a:buSzPct val="50000"/>
                <a:buFont typeface="Wingdings" panose="05000000000000000000" pitchFamily="2" charset="2"/>
                <a:buNone/>
                <a:tabLst/>
                <a:defRPr/>
              </a:pPr>
              <a:r>
                <a:rPr kumimoji="0" lang="en-GB" sz="1600" b="0" i="0" u="none" strike="noStrike" kern="1200" cap="none" spc="0" normalizeH="0" baseline="0" noProof="0">
                  <a:ln>
                    <a:noFill/>
                  </a:ln>
                  <a:solidFill>
                    <a:srgbClr val="002060"/>
                  </a:solidFill>
                  <a:effectLst/>
                  <a:uLnTx/>
                  <a:uFillTx/>
                  <a:latin typeface="Arial"/>
                  <a:ea typeface="+mn-ea"/>
                  <a:cs typeface="Arial"/>
                </a:rPr>
                <a:t>Overnight/Morning time  </a:t>
              </a:r>
            </a:p>
          </p:txBody>
        </p:sp>
        <p:sp>
          <p:nvSpPr>
            <p:cNvPr id="30" name="TextBox 29">
              <a:extLst>
                <a:ext uri="{FF2B5EF4-FFF2-40B4-BE49-F238E27FC236}">
                  <a16:creationId xmlns:a16="http://schemas.microsoft.com/office/drawing/2014/main" id="{0DD48118-1748-FFDD-8598-0515AAD5830B}"/>
                </a:ext>
              </a:extLst>
            </p:cNvPr>
            <p:cNvSpPr txBox="1"/>
            <p:nvPr/>
          </p:nvSpPr>
          <p:spPr>
            <a:xfrm>
              <a:off x="1805468" y="2168605"/>
              <a:ext cx="47725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8" name="Group 37">
            <a:extLst>
              <a:ext uri="{FF2B5EF4-FFF2-40B4-BE49-F238E27FC236}">
                <a16:creationId xmlns:a16="http://schemas.microsoft.com/office/drawing/2014/main" id="{99094241-67D8-9B2B-9AAF-660569AA0D1F}"/>
              </a:ext>
            </a:extLst>
          </p:cNvPr>
          <p:cNvGrpSpPr/>
          <p:nvPr/>
        </p:nvGrpSpPr>
        <p:grpSpPr>
          <a:xfrm>
            <a:off x="7121625" y="1486445"/>
            <a:ext cx="2415864" cy="2051742"/>
            <a:chOff x="974329" y="1933692"/>
            <a:chExt cx="2415864" cy="2051742"/>
          </a:xfrm>
        </p:grpSpPr>
        <p:sp>
          <p:nvSpPr>
            <p:cNvPr id="39" name="Oval 38">
              <a:extLst>
                <a:ext uri="{FF2B5EF4-FFF2-40B4-BE49-F238E27FC236}">
                  <a16:creationId xmlns:a16="http://schemas.microsoft.com/office/drawing/2014/main" id="{DCD556FE-FF3E-8754-2F74-7253A546F89C}"/>
                </a:ext>
              </a:extLst>
            </p:cNvPr>
            <p:cNvSpPr/>
            <p:nvPr/>
          </p:nvSpPr>
          <p:spPr>
            <a:xfrm>
              <a:off x="1681532" y="1933692"/>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Content Placeholder 5">
              <a:extLst>
                <a:ext uri="{FF2B5EF4-FFF2-40B4-BE49-F238E27FC236}">
                  <a16:creationId xmlns:a16="http://schemas.microsoft.com/office/drawing/2014/main" id="{F32DE109-B4CC-3731-E27E-DE616BD20A84}"/>
                </a:ext>
              </a:extLst>
            </p:cNvPr>
            <p:cNvSpPr txBox="1">
              <a:spLocks/>
            </p:cNvSpPr>
            <p:nvPr/>
          </p:nvSpPr>
          <p:spPr>
            <a:xfrm>
              <a:off x="974329" y="2959563"/>
              <a:ext cx="2415864" cy="1025871"/>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3999"/>
                </a:lnSpc>
                <a:spcBef>
                  <a:spcPts val="1000"/>
                </a:spcBef>
                <a:spcAft>
                  <a:spcPts val="0"/>
                </a:spcAft>
                <a:buClr>
                  <a:srgbClr val="005EA4"/>
                </a:buClr>
                <a:buSzPct val="50000"/>
                <a:buFont typeface="Wingdings" panose="05000000000000000000" pitchFamily="2" charset="2"/>
                <a:buNone/>
                <a:tabLst/>
                <a:defRPr/>
              </a:pPr>
              <a:r>
                <a:rPr kumimoji="0" lang="en-GB" sz="1600" b="1" i="0" u="none" strike="noStrike" kern="1200" cap="none" spc="0" normalizeH="0" baseline="0" noProof="0">
                  <a:ln>
                    <a:noFill/>
                  </a:ln>
                  <a:solidFill>
                    <a:srgbClr val="002060"/>
                  </a:solidFill>
                  <a:effectLst/>
                  <a:uLnTx/>
                  <a:uFillTx/>
                  <a:latin typeface="Arial"/>
                  <a:ea typeface="+mn-ea"/>
                  <a:cs typeface="Arial"/>
                </a:rPr>
                <a:t>Renal Offering </a:t>
              </a:r>
            </a:p>
            <a:p>
              <a:pPr marL="0" marR="0" lvl="0" indent="0" algn="ctr" defTabSz="914400" rtl="0" eaLnBrk="1" fontAlgn="auto" latinLnBrk="0" hangingPunct="1">
                <a:lnSpc>
                  <a:spcPct val="113999"/>
                </a:lnSpc>
                <a:spcBef>
                  <a:spcPts val="1000"/>
                </a:spcBef>
                <a:spcAft>
                  <a:spcPts val="0"/>
                </a:spcAft>
                <a:buClr>
                  <a:srgbClr val="005EA4"/>
                </a:buClr>
                <a:buSzPct val="50000"/>
                <a:buFont typeface="Wingdings" panose="05000000000000000000" pitchFamily="2" charset="2"/>
                <a:buNone/>
                <a:tabLst/>
                <a:defRPr/>
              </a:pPr>
              <a:r>
                <a:rPr kumimoji="0" lang="en-GB" sz="1600" b="0" i="0" u="none" strike="noStrike" kern="1200" cap="none" spc="0" normalizeH="0" baseline="0" noProof="0">
                  <a:ln>
                    <a:noFill/>
                  </a:ln>
                  <a:solidFill>
                    <a:srgbClr val="002060"/>
                  </a:solidFill>
                  <a:effectLst/>
                  <a:uLnTx/>
                  <a:uFillTx/>
                  <a:latin typeface="Arial"/>
                  <a:ea typeface="+mn-ea"/>
                  <a:cs typeface="Arial"/>
                </a:rPr>
                <a:t>Sequential am/Group offering pm</a:t>
              </a:r>
            </a:p>
          </p:txBody>
        </p:sp>
        <p:sp>
          <p:nvSpPr>
            <p:cNvPr id="41" name="TextBox 40">
              <a:extLst>
                <a:ext uri="{FF2B5EF4-FFF2-40B4-BE49-F238E27FC236}">
                  <a16:creationId xmlns:a16="http://schemas.microsoft.com/office/drawing/2014/main" id="{49E269C5-7DF8-BEDB-B8FD-23D0F1442365}"/>
                </a:ext>
              </a:extLst>
            </p:cNvPr>
            <p:cNvSpPr txBox="1"/>
            <p:nvPr/>
          </p:nvSpPr>
          <p:spPr>
            <a:xfrm>
              <a:off x="1815301" y="2255027"/>
              <a:ext cx="47725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2" name="Group 41">
            <a:extLst>
              <a:ext uri="{FF2B5EF4-FFF2-40B4-BE49-F238E27FC236}">
                <a16:creationId xmlns:a16="http://schemas.microsoft.com/office/drawing/2014/main" id="{507E577E-1DD3-6B0F-BD3E-2378BFC89E1A}"/>
              </a:ext>
            </a:extLst>
          </p:cNvPr>
          <p:cNvGrpSpPr/>
          <p:nvPr/>
        </p:nvGrpSpPr>
        <p:grpSpPr>
          <a:xfrm>
            <a:off x="886334" y="1515100"/>
            <a:ext cx="2415864" cy="2051742"/>
            <a:chOff x="974329" y="1933692"/>
            <a:chExt cx="2415864" cy="2051742"/>
          </a:xfrm>
        </p:grpSpPr>
        <p:sp>
          <p:nvSpPr>
            <p:cNvPr id="43" name="Oval 42">
              <a:extLst>
                <a:ext uri="{FF2B5EF4-FFF2-40B4-BE49-F238E27FC236}">
                  <a16:creationId xmlns:a16="http://schemas.microsoft.com/office/drawing/2014/main" id="{CCFC52C3-0088-F04F-20D4-9491DA56F21B}"/>
                </a:ext>
              </a:extLst>
            </p:cNvPr>
            <p:cNvSpPr/>
            <p:nvPr/>
          </p:nvSpPr>
          <p:spPr>
            <a:xfrm>
              <a:off x="1681532" y="1933692"/>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Content Placeholder 5">
              <a:extLst>
                <a:ext uri="{FF2B5EF4-FFF2-40B4-BE49-F238E27FC236}">
                  <a16:creationId xmlns:a16="http://schemas.microsoft.com/office/drawing/2014/main" id="{03CC89C9-AC6F-6C1C-57CD-D2374CEFF250}"/>
                </a:ext>
              </a:extLst>
            </p:cNvPr>
            <p:cNvSpPr txBox="1">
              <a:spLocks/>
            </p:cNvSpPr>
            <p:nvPr/>
          </p:nvSpPr>
          <p:spPr>
            <a:xfrm>
              <a:off x="974329" y="2959563"/>
              <a:ext cx="2415864" cy="1025871"/>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3999"/>
                </a:lnSpc>
                <a:spcBef>
                  <a:spcPts val="1000"/>
                </a:spcBef>
                <a:spcAft>
                  <a:spcPts val="0"/>
                </a:spcAft>
                <a:buClr>
                  <a:srgbClr val="005EA4"/>
                </a:buClr>
                <a:buSzPct val="50000"/>
                <a:buFont typeface="Wingdings" panose="05000000000000000000" pitchFamily="2" charset="2"/>
                <a:buNone/>
                <a:tabLst/>
                <a:defRPr/>
              </a:pPr>
              <a:r>
                <a:rPr kumimoji="0" lang="en-GB" sz="1600" b="1" i="0" u="none" strike="noStrike" kern="1200" cap="none" spc="0" normalizeH="0" baseline="0" noProof="0">
                  <a:ln>
                    <a:noFill/>
                  </a:ln>
                  <a:solidFill>
                    <a:srgbClr val="002060"/>
                  </a:solidFill>
                  <a:effectLst/>
                  <a:uLnTx/>
                  <a:uFillTx/>
                  <a:latin typeface="Arial"/>
                  <a:ea typeface="+mn-ea"/>
                  <a:cs typeface="Arial"/>
                </a:rPr>
                <a:t>Registration as usual </a:t>
              </a:r>
              <a:r>
                <a:rPr kumimoji="0" lang="en-GB" sz="1600" b="0" i="0" u="none" strike="noStrike" kern="1200" cap="none" spc="0" normalizeH="0" baseline="0" noProof="0">
                  <a:ln>
                    <a:noFill/>
                  </a:ln>
                  <a:solidFill>
                    <a:srgbClr val="002060"/>
                  </a:solidFill>
                  <a:effectLst/>
                  <a:uLnTx/>
                  <a:uFillTx/>
                  <a:latin typeface="Arial"/>
                  <a:ea typeface="+mn-ea"/>
                  <a:cs typeface="Arial"/>
                </a:rPr>
                <a:t>Holding area until </a:t>
              </a:r>
            </a:p>
            <a:p>
              <a:pPr marL="0" marR="0" lvl="0" indent="0" algn="ctr" defTabSz="914400" rtl="0" eaLnBrk="1" fontAlgn="auto" latinLnBrk="0" hangingPunct="1">
                <a:lnSpc>
                  <a:spcPct val="113999"/>
                </a:lnSpc>
                <a:spcBef>
                  <a:spcPts val="1000"/>
                </a:spcBef>
                <a:spcAft>
                  <a:spcPts val="0"/>
                </a:spcAft>
                <a:buClr>
                  <a:srgbClr val="005EA4"/>
                </a:buClr>
                <a:buSzPct val="50000"/>
                <a:buFont typeface="Wingdings" panose="05000000000000000000" pitchFamily="2" charset="2"/>
                <a:buNone/>
                <a:tabLst/>
                <a:defRPr/>
              </a:pPr>
              <a:r>
                <a:rPr kumimoji="0" lang="en-GB" sz="1600" b="0" i="0" u="none" strike="noStrike" kern="1200" cap="none" spc="0" normalizeH="0" baseline="0" noProof="0">
                  <a:ln>
                    <a:noFill/>
                  </a:ln>
                  <a:solidFill>
                    <a:srgbClr val="002060"/>
                  </a:solidFill>
                  <a:effectLst/>
                  <a:uLnTx/>
                  <a:uFillTx/>
                  <a:latin typeface="Arial"/>
                  <a:ea typeface="+mn-ea"/>
                  <a:cs typeface="Arial"/>
                </a:rPr>
                <a:t>08:00</a:t>
              </a:r>
            </a:p>
          </p:txBody>
        </p:sp>
        <p:sp>
          <p:nvSpPr>
            <p:cNvPr id="45" name="TextBox 44">
              <a:extLst>
                <a:ext uri="{FF2B5EF4-FFF2-40B4-BE49-F238E27FC236}">
                  <a16:creationId xmlns:a16="http://schemas.microsoft.com/office/drawing/2014/main" id="{EAF8F7E9-BF84-74EE-395D-28450DCDDB53}"/>
                </a:ext>
              </a:extLst>
            </p:cNvPr>
            <p:cNvSpPr txBox="1"/>
            <p:nvPr/>
          </p:nvSpPr>
          <p:spPr>
            <a:xfrm>
              <a:off x="1815301" y="2255027"/>
              <a:ext cx="47725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47" name="Graphic 46" descr="Alarm clock with solid fill">
            <a:extLst>
              <a:ext uri="{FF2B5EF4-FFF2-40B4-BE49-F238E27FC236}">
                <a16:creationId xmlns:a16="http://schemas.microsoft.com/office/drawing/2014/main" id="{0C28B0FB-C972-1030-21D4-8647AEF0B92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62658" y="1576277"/>
            <a:ext cx="914400" cy="946401"/>
          </a:xfrm>
          <a:prstGeom prst="rect">
            <a:avLst/>
          </a:prstGeom>
        </p:spPr>
      </p:pic>
      <p:pic>
        <p:nvPicPr>
          <p:cNvPr id="49" name="Graphic 48" descr="Stopwatch 66% with solid fill">
            <a:extLst>
              <a:ext uri="{FF2B5EF4-FFF2-40B4-BE49-F238E27FC236}">
                <a16:creationId xmlns:a16="http://schemas.microsoft.com/office/drawing/2014/main" id="{3DA4E340-6E2F-415D-6D66-FB7FBABDA1D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09771" y="1685024"/>
            <a:ext cx="552034" cy="552034"/>
          </a:xfrm>
          <a:prstGeom prst="rect">
            <a:avLst/>
          </a:prstGeom>
        </p:spPr>
      </p:pic>
      <p:pic>
        <p:nvPicPr>
          <p:cNvPr id="51" name="Graphic 50" descr="Window outline">
            <a:extLst>
              <a:ext uri="{FF2B5EF4-FFF2-40B4-BE49-F238E27FC236}">
                <a16:creationId xmlns:a16="http://schemas.microsoft.com/office/drawing/2014/main" id="{45C479D1-1FE7-AC7D-925B-4C7218C369F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08610" y="1703519"/>
            <a:ext cx="563425" cy="563425"/>
          </a:xfrm>
          <a:prstGeom prst="rect">
            <a:avLst/>
          </a:prstGeom>
        </p:spPr>
      </p:pic>
      <p:pic>
        <p:nvPicPr>
          <p:cNvPr id="53" name="Graphic 52" descr="Kidneys outline">
            <a:extLst>
              <a:ext uri="{FF2B5EF4-FFF2-40B4-BE49-F238E27FC236}">
                <a16:creationId xmlns:a16="http://schemas.microsoft.com/office/drawing/2014/main" id="{3EBEFA6D-761D-4C74-3BC8-612B5A87CEC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649272" y="4246207"/>
            <a:ext cx="914400" cy="914400"/>
          </a:xfrm>
          <a:prstGeom prst="rect">
            <a:avLst/>
          </a:prstGeom>
        </p:spPr>
      </p:pic>
      <p:sp>
        <p:nvSpPr>
          <p:cNvPr id="56" name="Title 4">
            <a:extLst>
              <a:ext uri="{FF2B5EF4-FFF2-40B4-BE49-F238E27FC236}">
                <a16:creationId xmlns:a16="http://schemas.microsoft.com/office/drawing/2014/main" id="{C7DFD089-4409-F9CE-843F-0C7525774619}"/>
              </a:ext>
            </a:extLst>
          </p:cNvPr>
          <p:cNvSpPr txBox="1">
            <a:spLocks/>
          </p:cNvSpPr>
          <p:nvPr/>
        </p:nvSpPr>
        <p:spPr>
          <a:xfrm>
            <a:off x="838200" y="123261"/>
            <a:ext cx="874586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a:ln>
                  <a:noFill/>
                </a:ln>
                <a:solidFill>
                  <a:srgbClr val="4472C4">
                    <a:lumMod val="75000"/>
                  </a:srgbClr>
                </a:solidFill>
                <a:effectLst/>
                <a:uLnTx/>
                <a:uFillTx/>
                <a:latin typeface="Arial"/>
                <a:ea typeface="+mj-ea"/>
                <a:cs typeface="Arial"/>
              </a:rPr>
              <a:t>Impact to ODT Hub Operations </a:t>
            </a:r>
            <a:endParaRPr kumimoji="0" lang="en-GB" sz="3600" b="1" i="0" u="none" strike="noStrike" kern="1200" cap="none" spc="0" normalizeH="0" baseline="0" noProof="0">
              <a:ln>
                <a:noFill/>
              </a:ln>
              <a:solidFill>
                <a:srgbClr val="4472C4">
                  <a:lumMod val="75000"/>
                </a:srgbClr>
              </a:solidFill>
              <a:effectLst/>
              <a:uLnTx/>
              <a:uFillTx/>
              <a:latin typeface="Arial" panose="020B0604020202020204" pitchFamily="34" charset="0"/>
              <a:ea typeface="+mj-ea"/>
              <a:cs typeface="Arial" panose="020B0604020202020204" pitchFamily="34" charset="0"/>
            </a:endParaRPr>
          </a:p>
        </p:txBody>
      </p:sp>
      <p:pic>
        <p:nvPicPr>
          <p:cNvPr id="59" name="Graphic 58" descr="Call center with solid fill">
            <a:extLst>
              <a:ext uri="{FF2B5EF4-FFF2-40B4-BE49-F238E27FC236}">
                <a16:creationId xmlns:a16="http://schemas.microsoft.com/office/drawing/2014/main" id="{82180960-E860-E2F5-70CE-288D95F4968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928887" y="1685024"/>
            <a:ext cx="400670" cy="400670"/>
          </a:xfrm>
          <a:prstGeom prst="rect">
            <a:avLst/>
          </a:prstGeom>
        </p:spPr>
      </p:pic>
      <p:pic>
        <p:nvPicPr>
          <p:cNvPr id="63" name="Graphic 62" descr="Kidneys with solid fill">
            <a:extLst>
              <a:ext uri="{FF2B5EF4-FFF2-40B4-BE49-F238E27FC236}">
                <a16:creationId xmlns:a16="http://schemas.microsoft.com/office/drawing/2014/main" id="{7DF828AD-E557-1C86-8B03-CCCA2080F03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281500" y="1809996"/>
            <a:ext cx="510963" cy="510963"/>
          </a:xfrm>
          <a:prstGeom prst="rect">
            <a:avLst/>
          </a:prstGeom>
        </p:spPr>
      </p:pic>
      <p:grpSp>
        <p:nvGrpSpPr>
          <p:cNvPr id="64" name="Group 63">
            <a:extLst>
              <a:ext uri="{FF2B5EF4-FFF2-40B4-BE49-F238E27FC236}">
                <a16:creationId xmlns:a16="http://schemas.microsoft.com/office/drawing/2014/main" id="{60486C97-103C-38FA-2F89-81CCCD93ED17}"/>
              </a:ext>
            </a:extLst>
          </p:cNvPr>
          <p:cNvGrpSpPr/>
          <p:nvPr/>
        </p:nvGrpSpPr>
        <p:grpSpPr>
          <a:xfrm>
            <a:off x="4010765" y="4147105"/>
            <a:ext cx="2415864" cy="2051742"/>
            <a:chOff x="974329" y="1933692"/>
            <a:chExt cx="2415864" cy="2051742"/>
          </a:xfrm>
        </p:grpSpPr>
        <p:sp>
          <p:nvSpPr>
            <p:cNvPr id="65" name="Oval 64">
              <a:extLst>
                <a:ext uri="{FF2B5EF4-FFF2-40B4-BE49-F238E27FC236}">
                  <a16:creationId xmlns:a16="http://schemas.microsoft.com/office/drawing/2014/main" id="{02320E97-5807-0267-0699-C21F5A0557E5}"/>
                </a:ext>
              </a:extLst>
            </p:cNvPr>
            <p:cNvSpPr/>
            <p:nvPr/>
          </p:nvSpPr>
          <p:spPr>
            <a:xfrm>
              <a:off x="1681532" y="1933692"/>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Content Placeholder 5">
              <a:extLst>
                <a:ext uri="{FF2B5EF4-FFF2-40B4-BE49-F238E27FC236}">
                  <a16:creationId xmlns:a16="http://schemas.microsoft.com/office/drawing/2014/main" id="{770D779B-FD17-0BEA-637A-9A1285843F77}"/>
                </a:ext>
              </a:extLst>
            </p:cNvPr>
            <p:cNvSpPr txBox="1">
              <a:spLocks/>
            </p:cNvSpPr>
            <p:nvPr/>
          </p:nvSpPr>
          <p:spPr>
            <a:xfrm>
              <a:off x="974329" y="2959563"/>
              <a:ext cx="2415864" cy="1025871"/>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3999"/>
                </a:lnSpc>
                <a:spcBef>
                  <a:spcPts val="1000"/>
                </a:spcBef>
                <a:spcAft>
                  <a:spcPts val="0"/>
                </a:spcAft>
                <a:buClr>
                  <a:srgbClr val="005EA4"/>
                </a:buClr>
                <a:buSzPct val="50000"/>
                <a:buFont typeface="Wingdings" panose="05000000000000000000" pitchFamily="2" charset="2"/>
                <a:buNone/>
                <a:tabLst/>
                <a:defRPr/>
              </a:pPr>
              <a:r>
                <a:rPr kumimoji="0" lang="en-GB" sz="1600" b="1" i="0" u="none" strike="noStrike" kern="1200" cap="none" spc="0" normalizeH="0" baseline="0" noProof="0">
                  <a:ln>
                    <a:noFill/>
                  </a:ln>
                  <a:solidFill>
                    <a:srgbClr val="002060"/>
                  </a:solidFill>
                  <a:effectLst/>
                  <a:uLnTx/>
                  <a:uFillTx/>
                  <a:latin typeface="Arial"/>
                  <a:ea typeface="+mn-ea"/>
                  <a:cs typeface="Arial"/>
                </a:rPr>
                <a:t>Expedited pathway</a:t>
              </a:r>
            </a:p>
            <a:p>
              <a:pPr marL="0" marR="0" lvl="0" indent="0" algn="ctr" defTabSz="914400" rtl="0" eaLnBrk="1" fontAlgn="auto" latinLnBrk="0" hangingPunct="1">
                <a:lnSpc>
                  <a:spcPct val="113999"/>
                </a:lnSpc>
                <a:spcBef>
                  <a:spcPts val="1000"/>
                </a:spcBef>
                <a:spcAft>
                  <a:spcPts val="0"/>
                </a:spcAft>
                <a:buClr>
                  <a:srgbClr val="005EA4"/>
                </a:buClr>
                <a:buSzPct val="50000"/>
                <a:buFont typeface="Wingdings" panose="05000000000000000000" pitchFamily="2" charset="2"/>
                <a:buNone/>
                <a:tabLst/>
                <a:defRPr/>
              </a:pPr>
              <a:r>
                <a:rPr kumimoji="0" lang="en-GB" sz="1600" b="0" i="0" u="none" strike="noStrike" kern="1200" cap="none" spc="0" normalizeH="0" baseline="0" noProof="0">
                  <a:ln>
                    <a:noFill/>
                  </a:ln>
                  <a:solidFill>
                    <a:srgbClr val="002060"/>
                  </a:solidFill>
                  <a:effectLst/>
                  <a:uLnTx/>
                  <a:uFillTx/>
                  <a:latin typeface="Arial"/>
                  <a:ea typeface="+mn-ea"/>
                  <a:cs typeface="Arial"/>
                </a:rPr>
                <a:t>SU liver recipients</a:t>
              </a:r>
            </a:p>
            <a:p>
              <a:pPr marL="0" marR="0" lvl="0" indent="0" algn="ctr" defTabSz="914400" rtl="0" eaLnBrk="1" fontAlgn="auto" latinLnBrk="0" hangingPunct="1">
                <a:lnSpc>
                  <a:spcPct val="113999"/>
                </a:lnSpc>
                <a:spcBef>
                  <a:spcPts val="1000"/>
                </a:spcBef>
                <a:spcAft>
                  <a:spcPts val="0"/>
                </a:spcAft>
                <a:buClr>
                  <a:srgbClr val="005EA4"/>
                </a:buClr>
                <a:buSzPct val="50000"/>
                <a:buFont typeface="Wingdings" panose="05000000000000000000" pitchFamily="2" charset="2"/>
                <a:buNone/>
                <a:tabLst/>
                <a:defRPr/>
              </a:pPr>
              <a:endParaRPr kumimoji="0" lang="en-GB" sz="1600" b="1" i="0" u="none" strike="noStrike" kern="1200" cap="none" spc="0" normalizeH="0" baseline="0" noProof="0">
                <a:ln>
                  <a:noFill/>
                </a:ln>
                <a:solidFill>
                  <a:srgbClr val="002060"/>
                </a:solidFill>
                <a:effectLst/>
                <a:uLnTx/>
                <a:uFillTx/>
                <a:latin typeface="Arial"/>
                <a:ea typeface="+mn-ea"/>
                <a:cs typeface="Arial"/>
              </a:endParaRPr>
            </a:p>
          </p:txBody>
        </p:sp>
        <p:sp>
          <p:nvSpPr>
            <p:cNvPr id="67" name="TextBox 66">
              <a:extLst>
                <a:ext uri="{FF2B5EF4-FFF2-40B4-BE49-F238E27FC236}">
                  <a16:creationId xmlns:a16="http://schemas.microsoft.com/office/drawing/2014/main" id="{49283D50-8DBA-015C-15DA-12C5D561E7A8}"/>
                </a:ext>
              </a:extLst>
            </p:cNvPr>
            <p:cNvSpPr txBox="1"/>
            <p:nvPr/>
          </p:nvSpPr>
          <p:spPr>
            <a:xfrm>
              <a:off x="1815301" y="2255027"/>
              <a:ext cx="47725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69" name="Graphic 68" descr="End with solid fill">
            <a:extLst>
              <a:ext uri="{FF2B5EF4-FFF2-40B4-BE49-F238E27FC236}">
                <a16:creationId xmlns:a16="http://schemas.microsoft.com/office/drawing/2014/main" id="{1D8AC789-3504-6FE7-D516-63298EE5D4D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773703" y="4223851"/>
            <a:ext cx="914400" cy="914400"/>
          </a:xfrm>
          <a:prstGeom prst="rect">
            <a:avLst/>
          </a:prstGeom>
        </p:spPr>
      </p:pic>
      <p:grpSp>
        <p:nvGrpSpPr>
          <p:cNvPr id="70" name="Group 69">
            <a:extLst>
              <a:ext uri="{FF2B5EF4-FFF2-40B4-BE49-F238E27FC236}">
                <a16:creationId xmlns:a16="http://schemas.microsoft.com/office/drawing/2014/main" id="{15FD9BF9-64B7-2C80-54E6-06A796B16D78}"/>
              </a:ext>
            </a:extLst>
          </p:cNvPr>
          <p:cNvGrpSpPr/>
          <p:nvPr/>
        </p:nvGrpSpPr>
        <p:grpSpPr>
          <a:xfrm>
            <a:off x="7121625" y="4112380"/>
            <a:ext cx="2415864" cy="2380495"/>
            <a:chOff x="974329" y="1933692"/>
            <a:chExt cx="2415864" cy="2380495"/>
          </a:xfrm>
        </p:grpSpPr>
        <p:sp>
          <p:nvSpPr>
            <p:cNvPr id="71" name="Oval 70">
              <a:extLst>
                <a:ext uri="{FF2B5EF4-FFF2-40B4-BE49-F238E27FC236}">
                  <a16:creationId xmlns:a16="http://schemas.microsoft.com/office/drawing/2014/main" id="{010EC3A0-EACA-AF08-E7F0-68B32468F813}"/>
                </a:ext>
              </a:extLst>
            </p:cNvPr>
            <p:cNvSpPr/>
            <p:nvPr/>
          </p:nvSpPr>
          <p:spPr>
            <a:xfrm>
              <a:off x="1681532" y="1933692"/>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Content Placeholder 5">
              <a:extLst>
                <a:ext uri="{FF2B5EF4-FFF2-40B4-BE49-F238E27FC236}">
                  <a16:creationId xmlns:a16="http://schemas.microsoft.com/office/drawing/2014/main" id="{FBC6A5C5-0D12-8C98-63FC-B9D3072707FB}"/>
                </a:ext>
              </a:extLst>
            </p:cNvPr>
            <p:cNvSpPr txBox="1">
              <a:spLocks/>
            </p:cNvSpPr>
            <p:nvPr/>
          </p:nvSpPr>
          <p:spPr>
            <a:xfrm>
              <a:off x="974329" y="2959563"/>
              <a:ext cx="2415864" cy="1354624"/>
            </a:xfrm>
            <a:prstGeom prst="rect">
              <a:avLst/>
            </a:prstGeom>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3999"/>
                </a:lnSpc>
                <a:spcBef>
                  <a:spcPts val="1000"/>
                </a:spcBef>
                <a:spcAft>
                  <a:spcPts val="0"/>
                </a:spcAft>
                <a:buClr>
                  <a:srgbClr val="005EA4"/>
                </a:buClr>
                <a:buSzPct val="50000"/>
                <a:buFont typeface="Wingdings" panose="05000000000000000000" pitchFamily="2" charset="2"/>
                <a:buNone/>
                <a:tabLst/>
                <a:defRPr/>
              </a:pPr>
              <a:r>
                <a:rPr kumimoji="0" lang="en-GB" sz="1600" b="1" i="0" u="none" strike="noStrike" kern="1200" cap="none" spc="0" normalizeH="0" baseline="0" noProof="0">
                  <a:ln>
                    <a:noFill/>
                  </a:ln>
                  <a:solidFill>
                    <a:srgbClr val="002060"/>
                  </a:solidFill>
                  <a:effectLst/>
                  <a:uLnTx/>
                  <a:uFillTx/>
                  <a:latin typeface="Arial"/>
                  <a:ea typeface="+mn-ea"/>
                  <a:cs typeface="Arial"/>
                </a:rPr>
                <a:t>Clinical Support for Hub</a:t>
              </a:r>
            </a:p>
            <a:p>
              <a:pPr marL="0" marR="0" lvl="0" indent="0" algn="ctr" defTabSz="914400" rtl="0" eaLnBrk="1" fontAlgn="auto" latinLnBrk="0" hangingPunct="1">
                <a:lnSpc>
                  <a:spcPct val="113999"/>
                </a:lnSpc>
                <a:spcBef>
                  <a:spcPts val="1000"/>
                </a:spcBef>
                <a:spcAft>
                  <a:spcPts val="0"/>
                </a:spcAft>
                <a:buClr>
                  <a:srgbClr val="005EA4"/>
                </a:buClr>
                <a:buSzPct val="50000"/>
                <a:buFont typeface="Wingdings" panose="05000000000000000000" pitchFamily="2" charset="2"/>
                <a:buNone/>
                <a:tabLst/>
                <a:defRPr/>
              </a:pPr>
              <a:r>
                <a:rPr kumimoji="0" lang="en-GB" sz="1600" b="0" i="0" u="none" strike="noStrike" kern="1200" cap="none" spc="0" normalizeH="0" baseline="0" noProof="0">
                  <a:ln>
                    <a:noFill/>
                  </a:ln>
                  <a:solidFill>
                    <a:srgbClr val="002060"/>
                  </a:solidFill>
                  <a:effectLst/>
                  <a:uLnTx/>
                  <a:uFillTx/>
                  <a:latin typeface="Arial"/>
                  <a:ea typeface="+mn-ea"/>
                  <a:cs typeface="Arial"/>
                </a:rPr>
                <a:t>Dedicated support in Hub</a:t>
              </a:r>
            </a:p>
            <a:p>
              <a:pPr marL="0" marR="0" lvl="0" indent="0" algn="ctr" defTabSz="914400" rtl="0" eaLnBrk="1" fontAlgn="auto" latinLnBrk="0" hangingPunct="1">
                <a:lnSpc>
                  <a:spcPct val="113999"/>
                </a:lnSpc>
                <a:spcBef>
                  <a:spcPts val="1000"/>
                </a:spcBef>
                <a:spcAft>
                  <a:spcPts val="0"/>
                </a:spcAft>
                <a:buClr>
                  <a:srgbClr val="005EA4"/>
                </a:buClr>
                <a:buSzPct val="50000"/>
                <a:buFont typeface="Wingdings" panose="05000000000000000000" pitchFamily="2" charset="2"/>
                <a:buNone/>
                <a:tabLst/>
                <a:defRPr/>
              </a:pPr>
              <a:r>
                <a:rPr kumimoji="0" lang="en-GB" sz="1600" b="0" i="0" u="none" strike="noStrike" kern="1200" cap="none" spc="0" normalizeH="0" baseline="0" noProof="0">
                  <a:ln>
                    <a:noFill/>
                  </a:ln>
                  <a:solidFill>
                    <a:srgbClr val="002060"/>
                  </a:solidFill>
                  <a:effectLst/>
                  <a:uLnTx/>
                  <a:uFillTx/>
                  <a:latin typeface="Arial"/>
                  <a:ea typeface="+mn-ea"/>
                  <a:cs typeface="Arial"/>
                </a:rPr>
                <a:t>Coordination of retrieval pathway</a:t>
              </a:r>
            </a:p>
          </p:txBody>
        </p:sp>
        <p:sp>
          <p:nvSpPr>
            <p:cNvPr id="73" name="TextBox 72">
              <a:extLst>
                <a:ext uri="{FF2B5EF4-FFF2-40B4-BE49-F238E27FC236}">
                  <a16:creationId xmlns:a16="http://schemas.microsoft.com/office/drawing/2014/main" id="{2563C691-DBD2-AF61-1F6D-ECDD9BF97D37}"/>
                </a:ext>
              </a:extLst>
            </p:cNvPr>
            <p:cNvSpPr txBox="1"/>
            <p:nvPr/>
          </p:nvSpPr>
          <p:spPr>
            <a:xfrm>
              <a:off x="1815301" y="2255027"/>
              <a:ext cx="47725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75" name="Graphic 74" descr="Doctor female with solid fill">
            <a:extLst>
              <a:ext uri="{FF2B5EF4-FFF2-40B4-BE49-F238E27FC236}">
                <a16:creationId xmlns:a16="http://schemas.microsoft.com/office/drawing/2014/main" id="{C829C0DE-EFB1-D286-1A79-2AF235FDD790}"/>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884563" y="4159467"/>
            <a:ext cx="914400" cy="914400"/>
          </a:xfrm>
          <a:prstGeom prst="rect">
            <a:avLst/>
          </a:prstGeom>
        </p:spPr>
      </p:pic>
      <p:grpSp>
        <p:nvGrpSpPr>
          <p:cNvPr id="76" name="Group 75">
            <a:extLst>
              <a:ext uri="{FF2B5EF4-FFF2-40B4-BE49-F238E27FC236}">
                <a16:creationId xmlns:a16="http://schemas.microsoft.com/office/drawing/2014/main" id="{F3DE54D0-909E-E443-EE89-AAD8352CA670}"/>
              </a:ext>
            </a:extLst>
          </p:cNvPr>
          <p:cNvGrpSpPr/>
          <p:nvPr/>
        </p:nvGrpSpPr>
        <p:grpSpPr>
          <a:xfrm>
            <a:off x="9537489" y="2847520"/>
            <a:ext cx="2415864" cy="2051742"/>
            <a:chOff x="974329" y="1933692"/>
            <a:chExt cx="2415864" cy="2051742"/>
          </a:xfrm>
        </p:grpSpPr>
        <p:sp>
          <p:nvSpPr>
            <p:cNvPr id="77" name="Oval 76">
              <a:extLst>
                <a:ext uri="{FF2B5EF4-FFF2-40B4-BE49-F238E27FC236}">
                  <a16:creationId xmlns:a16="http://schemas.microsoft.com/office/drawing/2014/main" id="{84B812F5-E608-399D-AD3A-163598DA9C91}"/>
                </a:ext>
              </a:extLst>
            </p:cNvPr>
            <p:cNvSpPr/>
            <p:nvPr/>
          </p:nvSpPr>
          <p:spPr>
            <a:xfrm>
              <a:off x="1681532" y="1933692"/>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Content Placeholder 5">
              <a:extLst>
                <a:ext uri="{FF2B5EF4-FFF2-40B4-BE49-F238E27FC236}">
                  <a16:creationId xmlns:a16="http://schemas.microsoft.com/office/drawing/2014/main" id="{D4E1449C-DB33-6FE1-39B9-98497CDA2653}"/>
                </a:ext>
              </a:extLst>
            </p:cNvPr>
            <p:cNvSpPr txBox="1">
              <a:spLocks/>
            </p:cNvSpPr>
            <p:nvPr/>
          </p:nvSpPr>
          <p:spPr>
            <a:xfrm>
              <a:off x="974329" y="2959563"/>
              <a:ext cx="2415864" cy="1025871"/>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3999"/>
                </a:lnSpc>
                <a:spcBef>
                  <a:spcPts val="1000"/>
                </a:spcBef>
                <a:spcAft>
                  <a:spcPts val="0"/>
                </a:spcAft>
                <a:buClr>
                  <a:srgbClr val="005EA4"/>
                </a:buClr>
                <a:buSzPct val="50000"/>
                <a:buFont typeface="Wingdings" panose="05000000000000000000" pitchFamily="2" charset="2"/>
                <a:buNone/>
                <a:tabLst/>
                <a:defRPr/>
              </a:pPr>
              <a:r>
                <a:rPr kumimoji="0" lang="en-GB" sz="1600" b="1" i="0" u="none" strike="noStrike" kern="1200" cap="none" spc="0" normalizeH="0" baseline="0" noProof="0">
                  <a:ln>
                    <a:noFill/>
                  </a:ln>
                  <a:solidFill>
                    <a:srgbClr val="002060"/>
                  </a:solidFill>
                  <a:effectLst/>
                  <a:uLnTx/>
                  <a:uFillTx/>
                  <a:latin typeface="Arial"/>
                  <a:ea typeface="+mn-ea"/>
                  <a:cs typeface="Arial"/>
                </a:rPr>
                <a:t>Digital accept &amp; Decline </a:t>
              </a:r>
              <a:endParaRPr kumimoji="0" lang="en-GB" sz="1600" b="0" i="0" u="none" strike="noStrike" kern="1200" cap="none" spc="0" normalizeH="0" baseline="0" noProof="0">
                <a:ln>
                  <a:noFill/>
                </a:ln>
                <a:solidFill>
                  <a:srgbClr val="002060"/>
                </a:solidFill>
                <a:effectLst/>
                <a:uLnTx/>
                <a:uFillTx/>
                <a:latin typeface="Arial"/>
                <a:ea typeface="+mn-ea"/>
                <a:cs typeface="Arial"/>
              </a:endParaRPr>
            </a:p>
          </p:txBody>
        </p:sp>
        <p:sp>
          <p:nvSpPr>
            <p:cNvPr id="79" name="TextBox 78">
              <a:extLst>
                <a:ext uri="{FF2B5EF4-FFF2-40B4-BE49-F238E27FC236}">
                  <a16:creationId xmlns:a16="http://schemas.microsoft.com/office/drawing/2014/main" id="{60530C1A-030F-A791-BF7F-A67AC6434631}"/>
                </a:ext>
              </a:extLst>
            </p:cNvPr>
            <p:cNvSpPr txBox="1"/>
            <p:nvPr/>
          </p:nvSpPr>
          <p:spPr>
            <a:xfrm>
              <a:off x="1815301" y="2255027"/>
              <a:ext cx="47725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81" name="Graphic 80" descr="Cloud Computing with solid fill">
            <a:extLst>
              <a:ext uri="{FF2B5EF4-FFF2-40B4-BE49-F238E27FC236}">
                <a16:creationId xmlns:a16="http://schemas.microsoft.com/office/drawing/2014/main" id="{5D2C54BD-85F3-6FB3-B63F-3894C9391DD2}"/>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0358031" y="2903255"/>
            <a:ext cx="914400" cy="914400"/>
          </a:xfrm>
          <a:prstGeom prst="rect">
            <a:avLst/>
          </a:prstGeom>
        </p:spPr>
      </p:pic>
      <p:cxnSp>
        <p:nvCxnSpPr>
          <p:cNvPr id="82" name="Straight Connector 81">
            <a:extLst>
              <a:ext uri="{FF2B5EF4-FFF2-40B4-BE49-F238E27FC236}">
                <a16:creationId xmlns:a16="http://schemas.microsoft.com/office/drawing/2014/main" id="{4E6CE4AC-0E8B-03DA-E567-80F885280F1D}"/>
              </a:ext>
            </a:extLst>
          </p:cNvPr>
          <p:cNvCxnSpPr/>
          <p:nvPr/>
        </p:nvCxnSpPr>
        <p:spPr>
          <a:xfrm>
            <a:off x="9744636" y="1685024"/>
            <a:ext cx="0" cy="4047518"/>
          </a:xfrm>
          <a:prstGeom prst="line">
            <a:avLst/>
          </a:prstGeom>
          <a:ln w="603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30353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p:txBody>
          <a:bodyPr>
            <a:normAutofit/>
          </a:bodyPr>
          <a:lstStyle/>
          <a:p>
            <a:r>
              <a:rPr lang="en-GB" sz="3600" b="1">
                <a:latin typeface="Arial"/>
                <a:cs typeface="Arial"/>
              </a:rPr>
              <a:t>Impact to NORS Teams</a:t>
            </a:r>
            <a:endParaRPr lang="en-GB" sz="3600" b="1"/>
          </a:p>
        </p:txBody>
      </p:sp>
      <p:grpSp>
        <p:nvGrpSpPr>
          <p:cNvPr id="53" name="Group 52">
            <a:extLst>
              <a:ext uri="{FF2B5EF4-FFF2-40B4-BE49-F238E27FC236}">
                <a16:creationId xmlns:a16="http://schemas.microsoft.com/office/drawing/2014/main" id="{496AF5A2-A481-7CFD-2D3E-47591CF10195}"/>
              </a:ext>
            </a:extLst>
          </p:cNvPr>
          <p:cNvGrpSpPr/>
          <p:nvPr/>
        </p:nvGrpSpPr>
        <p:grpSpPr>
          <a:xfrm>
            <a:off x="958008" y="4104180"/>
            <a:ext cx="2415863" cy="2060516"/>
            <a:chOff x="3633290" y="1903851"/>
            <a:chExt cx="2415863" cy="2060516"/>
          </a:xfrm>
        </p:grpSpPr>
        <p:sp>
          <p:nvSpPr>
            <p:cNvPr id="12" name="Content Placeholder 5">
              <a:extLst>
                <a:ext uri="{FF2B5EF4-FFF2-40B4-BE49-F238E27FC236}">
                  <a16:creationId xmlns:a16="http://schemas.microsoft.com/office/drawing/2014/main" id="{87F842EF-C364-09CA-103B-6E8506F1671C}"/>
                </a:ext>
              </a:extLst>
            </p:cNvPr>
            <p:cNvSpPr txBox="1">
              <a:spLocks/>
            </p:cNvSpPr>
            <p:nvPr/>
          </p:nvSpPr>
          <p:spPr>
            <a:xfrm>
              <a:off x="3633290" y="2938496"/>
              <a:ext cx="2415863" cy="1025871"/>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4000"/>
                </a:lnSpc>
                <a:spcBef>
                  <a:spcPts val="1000"/>
                </a:spcBef>
                <a:spcAft>
                  <a:spcPts val="0"/>
                </a:spcAft>
                <a:buClr>
                  <a:srgbClr val="005EA4"/>
                </a:buClr>
                <a:buSzPct val="50000"/>
                <a:buFont typeface="Wingdings" panose="05000000000000000000" pitchFamily="2" charset="2"/>
                <a:buNone/>
                <a:tabLst/>
                <a:defRPr/>
              </a:pPr>
              <a:r>
                <a:rPr kumimoji="0" lang="en-GB" sz="1600" b="1" i="0" u="none" strike="noStrike" kern="1200" cap="none" spc="0" normalizeH="0" baseline="0" noProof="0">
                  <a:ln>
                    <a:noFill/>
                  </a:ln>
                  <a:solidFill>
                    <a:srgbClr val="002060"/>
                  </a:solidFill>
                  <a:effectLst/>
                  <a:uLnTx/>
                  <a:uFillTx/>
                  <a:latin typeface="Arial"/>
                  <a:ea typeface="+mn-ea"/>
                  <a:cs typeface="Arial"/>
                </a:rPr>
                <a:t>3 cardiothoracic teams </a:t>
              </a:r>
              <a:br>
                <a:rPr kumimoji="0" lang="en-GB" sz="1600" b="1" i="0" u="none" strike="noStrike" kern="1200" cap="none" spc="0" normalizeH="0" baseline="0" noProof="0">
                  <a:ln>
                    <a:noFill/>
                  </a:ln>
                  <a:solidFill>
                    <a:srgbClr val="002060"/>
                  </a:solidFill>
                  <a:effectLst/>
                  <a:uLnTx/>
                  <a:uFillTx/>
                  <a:latin typeface="Arial"/>
                  <a:ea typeface="+mn-ea"/>
                  <a:cs typeface="Arial"/>
                </a:rPr>
              </a:br>
              <a:endParaRPr kumimoji="0" lang="en-GB" sz="1600" b="0" i="0" u="none" strike="noStrike" kern="1200" cap="none" spc="0" normalizeH="0" baseline="0" noProof="0">
                <a:ln>
                  <a:noFill/>
                </a:ln>
                <a:solidFill>
                  <a:srgbClr val="002060"/>
                </a:solidFill>
                <a:effectLst/>
                <a:uLnTx/>
                <a:uFillTx/>
                <a:latin typeface="Arial"/>
                <a:ea typeface="+mn-ea"/>
                <a:cs typeface="Arial"/>
              </a:endParaRPr>
            </a:p>
          </p:txBody>
        </p:sp>
        <p:sp>
          <p:nvSpPr>
            <p:cNvPr id="14" name="Oval 13">
              <a:extLst>
                <a:ext uri="{FF2B5EF4-FFF2-40B4-BE49-F238E27FC236}">
                  <a16:creationId xmlns:a16="http://schemas.microsoft.com/office/drawing/2014/main" id="{1AD55814-14DF-7067-80BB-F18F86CCB0F5}"/>
                </a:ext>
              </a:extLst>
            </p:cNvPr>
            <p:cNvSpPr/>
            <p:nvPr/>
          </p:nvSpPr>
          <p:spPr>
            <a:xfrm>
              <a:off x="4344694" y="1903851"/>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 name="Graphic 19">
              <a:extLst>
                <a:ext uri="{FF2B5EF4-FFF2-40B4-BE49-F238E27FC236}">
                  <a16:creationId xmlns:a16="http://schemas.microsoft.com/office/drawing/2014/main" id="{30CDE189-6435-C1B7-4CE7-C9F1D2146A2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0494" y="2133600"/>
              <a:ext cx="485276" cy="475248"/>
            </a:xfrm>
            <a:prstGeom prst="rect">
              <a:avLst/>
            </a:prstGeom>
          </p:spPr>
        </p:pic>
        <p:sp>
          <p:nvSpPr>
            <p:cNvPr id="21" name="TextBox 20">
              <a:extLst>
                <a:ext uri="{FF2B5EF4-FFF2-40B4-BE49-F238E27FC236}">
                  <a16:creationId xmlns:a16="http://schemas.microsoft.com/office/drawing/2014/main" id="{B80EC6C8-ACC4-FB2C-7F4F-CE1553A05A0B}"/>
                </a:ext>
              </a:extLst>
            </p:cNvPr>
            <p:cNvSpPr txBox="1"/>
            <p:nvPr/>
          </p:nvSpPr>
          <p:spPr>
            <a:xfrm>
              <a:off x="4422337" y="2168605"/>
              <a:ext cx="477253" cy="5332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Arial"/>
                  <a:ea typeface="+mn-ea"/>
                  <a:cs typeface="Calibri"/>
                </a:rPr>
                <a:t>3</a:t>
              </a:r>
              <a:endParaRPr kumimoji="0" lang="en-US" sz="2800" b="1" i="0" u="none" strike="noStrike" kern="1200" cap="none" spc="0" normalizeH="0" baseline="0" noProof="0">
                <a:ln>
                  <a:noFill/>
                </a:ln>
                <a:solidFill>
                  <a:prstClr val="white"/>
                </a:solidFill>
                <a:effectLst/>
                <a:uLnTx/>
                <a:uFillTx/>
                <a:latin typeface="Arial"/>
                <a:ea typeface="+mn-ea"/>
                <a:cs typeface="+mn-cs"/>
              </a:endParaRPr>
            </a:p>
          </p:txBody>
        </p:sp>
      </p:grpSp>
      <p:grpSp>
        <p:nvGrpSpPr>
          <p:cNvPr id="52" name="Group 51">
            <a:extLst>
              <a:ext uri="{FF2B5EF4-FFF2-40B4-BE49-F238E27FC236}">
                <a16:creationId xmlns:a16="http://schemas.microsoft.com/office/drawing/2014/main" id="{5CD1F7E6-ABEE-DB68-9EAC-1881988915ED}"/>
              </a:ext>
            </a:extLst>
          </p:cNvPr>
          <p:cNvGrpSpPr/>
          <p:nvPr/>
        </p:nvGrpSpPr>
        <p:grpSpPr>
          <a:xfrm>
            <a:off x="974329" y="1916749"/>
            <a:ext cx="2415864" cy="2068685"/>
            <a:chOff x="974329" y="1916749"/>
            <a:chExt cx="2415864" cy="2068685"/>
          </a:xfrm>
        </p:grpSpPr>
        <p:sp>
          <p:nvSpPr>
            <p:cNvPr id="8" name="Oval 7">
              <a:extLst>
                <a:ext uri="{FF2B5EF4-FFF2-40B4-BE49-F238E27FC236}">
                  <a16:creationId xmlns:a16="http://schemas.microsoft.com/office/drawing/2014/main" id="{300FC2DF-7296-E8D7-94DA-34A9B9E41DDA}"/>
                </a:ext>
              </a:extLst>
            </p:cNvPr>
            <p:cNvSpPr/>
            <p:nvPr/>
          </p:nvSpPr>
          <p:spPr>
            <a:xfrm>
              <a:off x="1653469" y="1916749"/>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Content Placeholder 5">
              <a:extLst>
                <a:ext uri="{FF2B5EF4-FFF2-40B4-BE49-F238E27FC236}">
                  <a16:creationId xmlns:a16="http://schemas.microsoft.com/office/drawing/2014/main" id="{38ED2F1C-6758-5AF7-6C6B-CD7321C2EE34}"/>
                </a:ext>
              </a:extLst>
            </p:cNvPr>
            <p:cNvSpPr txBox="1">
              <a:spLocks/>
            </p:cNvSpPr>
            <p:nvPr/>
          </p:nvSpPr>
          <p:spPr>
            <a:xfrm>
              <a:off x="974329" y="2959563"/>
              <a:ext cx="2415864" cy="1025871"/>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3999"/>
                </a:lnSpc>
                <a:spcBef>
                  <a:spcPts val="1000"/>
                </a:spcBef>
                <a:spcAft>
                  <a:spcPts val="0"/>
                </a:spcAft>
                <a:buClr>
                  <a:srgbClr val="005EA4"/>
                </a:buClr>
                <a:buSzPct val="50000"/>
                <a:buFont typeface="Wingdings" panose="05000000000000000000" pitchFamily="2" charset="2"/>
                <a:buNone/>
                <a:tabLst/>
                <a:defRPr/>
              </a:pPr>
              <a:r>
                <a:rPr kumimoji="0" lang="en-GB" sz="1600" b="1" i="0" u="none" strike="noStrike" kern="1200" cap="none" spc="0" normalizeH="0" baseline="0" noProof="0">
                  <a:ln>
                    <a:noFill/>
                  </a:ln>
                  <a:solidFill>
                    <a:srgbClr val="002060"/>
                  </a:solidFill>
                  <a:effectLst/>
                  <a:uLnTx/>
                  <a:uFillTx/>
                  <a:latin typeface="Arial"/>
                  <a:ea typeface="+mn-ea"/>
                  <a:cs typeface="Arial"/>
                </a:rPr>
                <a:t>8 abdominal teams </a:t>
              </a:r>
              <a:br>
                <a:rPr kumimoji="0" lang="en-GB" sz="1600" b="1" i="0" u="none" strike="noStrike" kern="1200" cap="none" spc="0" normalizeH="0" baseline="0" noProof="0">
                  <a:ln>
                    <a:noFill/>
                  </a:ln>
                  <a:solidFill>
                    <a:srgbClr val="002060"/>
                  </a:solidFill>
                  <a:effectLst/>
                  <a:uLnTx/>
                  <a:uFillTx/>
                  <a:latin typeface="Arial"/>
                  <a:ea typeface="+mn-ea"/>
                  <a:cs typeface="Arial"/>
                </a:rPr>
              </a:br>
              <a:r>
                <a:rPr kumimoji="0" lang="en-GB" sz="1600" b="0" i="0" u="none" strike="noStrike" kern="1200" cap="none" spc="0" normalizeH="0" baseline="0" noProof="0">
                  <a:ln>
                    <a:noFill/>
                  </a:ln>
                  <a:solidFill>
                    <a:srgbClr val="002060"/>
                  </a:solidFill>
                  <a:effectLst/>
                  <a:uLnTx/>
                  <a:uFillTx/>
                  <a:latin typeface="Arial"/>
                  <a:ea typeface="+mn-ea"/>
                  <a:cs typeface="Arial"/>
                </a:rPr>
                <a:t>2 available 24/7</a:t>
              </a:r>
              <a:endParaRPr kumimoji="0" lang="en-GB" sz="1600" b="1" i="0" u="none" strike="noStrike" kern="1200" cap="none" spc="0" normalizeH="0" baseline="0" noProof="0">
                <a:ln>
                  <a:noFill/>
                </a:ln>
                <a:solidFill>
                  <a:srgbClr val="002060"/>
                </a:solidFill>
                <a:effectLst/>
                <a:uLnTx/>
                <a:uFillTx/>
                <a:latin typeface="Arial"/>
                <a:ea typeface="+mn-ea"/>
                <a:cs typeface="Arial"/>
              </a:endParaRPr>
            </a:p>
          </p:txBody>
        </p:sp>
        <p:sp>
          <p:nvSpPr>
            <p:cNvPr id="22" name="TextBox 21">
              <a:extLst>
                <a:ext uri="{FF2B5EF4-FFF2-40B4-BE49-F238E27FC236}">
                  <a16:creationId xmlns:a16="http://schemas.microsoft.com/office/drawing/2014/main" id="{4B647766-1CE8-8985-9747-6C9D98F43D3E}"/>
                </a:ext>
              </a:extLst>
            </p:cNvPr>
            <p:cNvSpPr txBox="1"/>
            <p:nvPr/>
          </p:nvSpPr>
          <p:spPr>
            <a:xfrm>
              <a:off x="1805468" y="2168605"/>
              <a:ext cx="477253" cy="5332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Arial"/>
                  <a:ea typeface="+mn-ea"/>
                  <a:cs typeface="Calibri"/>
                </a:rPr>
                <a:t>8</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3" name="Graphic 22">
              <a:extLst>
                <a:ext uri="{FF2B5EF4-FFF2-40B4-BE49-F238E27FC236}">
                  <a16:creationId xmlns:a16="http://schemas.microsoft.com/office/drawing/2014/main" id="{D5264AB5-4F11-2C48-3D61-A409C8740D5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01516" y="2211805"/>
              <a:ext cx="419100" cy="419100"/>
            </a:xfrm>
            <a:prstGeom prst="rect">
              <a:avLst/>
            </a:prstGeom>
          </p:spPr>
        </p:pic>
      </p:grpSp>
      <p:grpSp>
        <p:nvGrpSpPr>
          <p:cNvPr id="54" name="Group 53">
            <a:extLst>
              <a:ext uri="{FF2B5EF4-FFF2-40B4-BE49-F238E27FC236}">
                <a16:creationId xmlns:a16="http://schemas.microsoft.com/office/drawing/2014/main" id="{7A424C35-3AAF-D9EE-94A9-D49AFC0E695A}"/>
              </a:ext>
            </a:extLst>
          </p:cNvPr>
          <p:cNvGrpSpPr/>
          <p:nvPr/>
        </p:nvGrpSpPr>
        <p:grpSpPr>
          <a:xfrm>
            <a:off x="4040226" y="1917973"/>
            <a:ext cx="2637168" cy="2089248"/>
            <a:chOff x="863678" y="4064745"/>
            <a:chExt cx="2637168" cy="2089248"/>
          </a:xfrm>
        </p:grpSpPr>
        <p:sp>
          <p:nvSpPr>
            <p:cNvPr id="30" name="Content Placeholder 5">
              <a:extLst>
                <a:ext uri="{FF2B5EF4-FFF2-40B4-BE49-F238E27FC236}">
                  <a16:creationId xmlns:a16="http://schemas.microsoft.com/office/drawing/2014/main" id="{4F4612CE-EF4D-6845-CA32-0148D231610E}"/>
                </a:ext>
              </a:extLst>
            </p:cNvPr>
            <p:cNvSpPr txBox="1">
              <a:spLocks/>
            </p:cNvSpPr>
            <p:nvPr/>
          </p:nvSpPr>
          <p:spPr>
            <a:xfrm>
              <a:off x="863678" y="5128122"/>
              <a:ext cx="2637168" cy="10258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800"/>
                </a:spcBef>
                <a:spcAft>
                  <a:spcPts val="800"/>
                </a:spcAft>
                <a:buClr>
                  <a:srgbClr val="005EA4"/>
                </a:buClr>
                <a:buSzPct val="50000"/>
                <a:buFont typeface="Wingdings" panose="05000000000000000000" pitchFamily="2" charset="2"/>
                <a:buNone/>
                <a:tabLst/>
                <a:defRPr/>
              </a:pPr>
              <a:r>
                <a:rPr kumimoji="0" lang="en-GB" altLang="en-US" sz="1600" b="1" i="0" u="none" strike="noStrike" kern="1200" cap="none" spc="0" normalizeH="0" baseline="0" noProof="0">
                  <a:ln>
                    <a:noFill/>
                  </a:ln>
                  <a:solidFill>
                    <a:srgbClr val="002060"/>
                  </a:solidFill>
                  <a:effectLst/>
                  <a:uLnTx/>
                  <a:uFillTx/>
                  <a:latin typeface="Arial"/>
                  <a:ea typeface="+mn-ea"/>
                  <a:cs typeface="Arial"/>
                </a:rPr>
                <a:t>Notification at 1600</a:t>
              </a:r>
              <a:br>
                <a:rPr kumimoji="0" lang="en-GB" altLang="en-US" sz="1600" b="0" i="0" u="none" strike="noStrike" kern="1200" cap="none" spc="0" normalizeH="0" baseline="0" noProof="0">
                  <a:ln>
                    <a:noFill/>
                  </a:ln>
                  <a:solidFill>
                    <a:srgbClr val="002060"/>
                  </a:solidFill>
                  <a:effectLst/>
                  <a:uLnTx/>
                  <a:uFillTx/>
                  <a:latin typeface="Arial"/>
                  <a:ea typeface="+mn-ea"/>
                  <a:cs typeface="Arial"/>
                </a:rPr>
              </a:br>
              <a:r>
                <a:rPr kumimoji="0" lang="en-GB" altLang="en-US" sz="1600" b="0" i="0" u="none" strike="noStrike" kern="1200" cap="none" spc="0" normalizeH="0" baseline="0" noProof="0">
                  <a:ln>
                    <a:noFill/>
                  </a:ln>
                  <a:solidFill>
                    <a:srgbClr val="002060"/>
                  </a:solidFill>
                  <a:effectLst/>
                  <a:uLnTx/>
                  <a:uFillTx/>
                  <a:latin typeface="Arial"/>
                  <a:ea typeface="+mn-ea"/>
                  <a:cs typeface="Arial"/>
                </a:rPr>
                <a:t>if they need to mobilise and for what time</a:t>
              </a:r>
              <a:endParaRPr kumimoji="0" lang="en-US" sz="3600" b="0" i="0" u="none" strike="noStrike" kern="1200" cap="none" spc="0" normalizeH="0" baseline="0" noProof="0">
                <a:ln>
                  <a:noFill/>
                </a:ln>
                <a:solidFill>
                  <a:srgbClr val="4472C4">
                    <a:lumMod val="75000"/>
                  </a:srgbClr>
                </a:solidFill>
                <a:effectLst/>
                <a:uLnTx/>
                <a:uFillTx/>
                <a:latin typeface="Arial" panose="020B0604020202020204" pitchFamily="34" charset="0"/>
                <a:ea typeface="+mn-ea"/>
                <a:cs typeface="Arial" panose="020B0604020202020204" pitchFamily="34" charset="0"/>
              </a:endParaRPr>
            </a:p>
          </p:txBody>
        </p:sp>
        <p:sp>
          <p:nvSpPr>
            <p:cNvPr id="32" name="Oval 31">
              <a:extLst>
                <a:ext uri="{FF2B5EF4-FFF2-40B4-BE49-F238E27FC236}">
                  <a16:creationId xmlns:a16="http://schemas.microsoft.com/office/drawing/2014/main" id="{8F459A80-063E-D9F4-89D4-CE951EAE18B3}"/>
                </a:ext>
              </a:extLst>
            </p:cNvPr>
            <p:cNvSpPr/>
            <p:nvPr/>
          </p:nvSpPr>
          <p:spPr>
            <a:xfrm>
              <a:off x="1669326" y="4064745"/>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5" name="Graphic 24" descr="Clock with solid fill">
              <a:extLst>
                <a:ext uri="{FF2B5EF4-FFF2-40B4-BE49-F238E27FC236}">
                  <a16:creationId xmlns:a16="http://schemas.microsoft.com/office/drawing/2014/main" id="{40973864-D0C2-2DD3-7828-8AC8139E53E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876718" y="4268543"/>
              <a:ext cx="633664" cy="613611"/>
            </a:xfrm>
            <a:prstGeom prst="rect">
              <a:avLst/>
            </a:prstGeom>
          </p:spPr>
        </p:pic>
      </p:grpSp>
      <p:grpSp>
        <p:nvGrpSpPr>
          <p:cNvPr id="55" name="Group 54">
            <a:extLst>
              <a:ext uri="{FF2B5EF4-FFF2-40B4-BE49-F238E27FC236}">
                <a16:creationId xmlns:a16="http://schemas.microsoft.com/office/drawing/2014/main" id="{CB7B4830-C35F-59F3-2E1C-0BFA8058240A}"/>
              </a:ext>
            </a:extLst>
          </p:cNvPr>
          <p:cNvGrpSpPr/>
          <p:nvPr/>
        </p:nvGrpSpPr>
        <p:grpSpPr>
          <a:xfrm>
            <a:off x="6997624" y="1870724"/>
            <a:ext cx="2415861" cy="2033462"/>
            <a:chOff x="3649698" y="4059851"/>
            <a:chExt cx="2415861" cy="2033462"/>
          </a:xfrm>
        </p:grpSpPr>
        <p:sp>
          <p:nvSpPr>
            <p:cNvPr id="36" name="Content Placeholder 5">
              <a:extLst>
                <a:ext uri="{FF2B5EF4-FFF2-40B4-BE49-F238E27FC236}">
                  <a16:creationId xmlns:a16="http://schemas.microsoft.com/office/drawing/2014/main" id="{6EA6DC1E-4B10-59F0-DAA9-A22B67DFE674}"/>
                </a:ext>
              </a:extLst>
            </p:cNvPr>
            <p:cNvSpPr txBox="1">
              <a:spLocks/>
            </p:cNvSpPr>
            <p:nvPr/>
          </p:nvSpPr>
          <p:spPr>
            <a:xfrm>
              <a:off x="3649698" y="5067442"/>
              <a:ext cx="2415861" cy="1025871"/>
            </a:xfrm>
            <a:prstGeom prst="rect">
              <a:avLst/>
            </a:prstGeom>
          </p:spPr>
          <p:txBody>
            <a:bodyPr vert="horz" lIns="91440" tIns="45720" rIns="91440" bIns="45720" rtlCol="0" anchor="t">
              <a:normAutofit fontScale="92500" lnSpcReduction="20000"/>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3999"/>
                </a:lnSpc>
                <a:spcBef>
                  <a:spcPts val="1000"/>
                </a:spcBef>
                <a:spcAft>
                  <a:spcPts val="0"/>
                </a:spcAft>
                <a:buClr>
                  <a:srgbClr val="005EA4"/>
                </a:buClr>
                <a:buSzPct val="50000"/>
                <a:buFont typeface="Wingdings" panose="05000000000000000000" pitchFamily="2" charset="2"/>
                <a:buNone/>
                <a:tabLst/>
                <a:defRPr/>
              </a:pPr>
              <a:r>
                <a:rPr kumimoji="0" lang="en-GB" sz="1600" b="1" i="0" u="none" strike="noStrike" kern="1200" cap="none" spc="0" normalizeH="0" baseline="0" noProof="0">
                  <a:ln>
                    <a:noFill/>
                  </a:ln>
                  <a:solidFill>
                    <a:srgbClr val="002060"/>
                  </a:solidFill>
                  <a:effectLst/>
                  <a:uLnTx/>
                  <a:uFillTx/>
                  <a:latin typeface="Arial"/>
                  <a:ea typeface="+mn-ea"/>
                  <a:cs typeface="Arial"/>
                </a:rPr>
                <a:t>Increase to overnight retrievals </a:t>
              </a:r>
              <a:br>
                <a:rPr kumimoji="0" lang="en-GB" sz="1600" b="0" i="0" u="none" strike="noStrike" kern="1200" cap="none" spc="0" normalizeH="0" baseline="0" noProof="0">
                  <a:ln>
                    <a:noFill/>
                  </a:ln>
                  <a:solidFill>
                    <a:srgbClr val="002060"/>
                  </a:solidFill>
                  <a:effectLst/>
                  <a:uLnTx/>
                  <a:uFillTx/>
                  <a:latin typeface="Arial"/>
                  <a:ea typeface="+mn-ea"/>
                  <a:cs typeface="Arial"/>
                </a:rPr>
              </a:br>
              <a:r>
                <a:rPr kumimoji="0" lang="en-GB" sz="1600" b="0" i="0" u="none" strike="noStrike" kern="1200" cap="none" spc="0" normalizeH="0" baseline="0" noProof="0">
                  <a:ln>
                    <a:noFill/>
                  </a:ln>
                  <a:solidFill>
                    <a:srgbClr val="002060"/>
                  </a:solidFill>
                  <a:effectLst/>
                  <a:uLnTx/>
                  <a:uFillTx/>
                  <a:latin typeface="Arial"/>
                  <a:ea typeface="+mn-ea"/>
                  <a:cs typeface="Arial"/>
                </a:rPr>
                <a:t>(currently 25% attendance between 2000-0300)</a:t>
              </a:r>
              <a:endParaRPr kumimoji="0" lang="en-US" sz="3600" b="0" i="0" u="none" strike="noStrike" kern="1200" cap="none" spc="0" normalizeH="0" baseline="0" noProof="0">
                <a:ln>
                  <a:noFill/>
                </a:ln>
                <a:solidFill>
                  <a:srgbClr val="4472C4">
                    <a:lumMod val="75000"/>
                  </a:srgbClr>
                </a:solidFill>
                <a:effectLst/>
                <a:uLnTx/>
                <a:uFillTx/>
                <a:latin typeface="Arial" panose="020B0604020202020204" pitchFamily="34" charset="0"/>
                <a:ea typeface="+mn-ea"/>
                <a:cs typeface="Arial" panose="020B0604020202020204" pitchFamily="34" charset="0"/>
              </a:endParaRPr>
            </a:p>
          </p:txBody>
        </p:sp>
        <p:sp>
          <p:nvSpPr>
            <p:cNvPr id="38" name="Oval 37">
              <a:extLst>
                <a:ext uri="{FF2B5EF4-FFF2-40B4-BE49-F238E27FC236}">
                  <a16:creationId xmlns:a16="http://schemas.microsoft.com/office/drawing/2014/main" id="{2CA90F5A-C298-6855-F3F9-20E48FD9DFC0}"/>
                </a:ext>
              </a:extLst>
            </p:cNvPr>
            <p:cNvSpPr/>
            <p:nvPr/>
          </p:nvSpPr>
          <p:spPr>
            <a:xfrm>
              <a:off x="4344694" y="4059851"/>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descr="A logo with a black background&#10;&#10;Description automatically generated">
              <a:extLst>
                <a:ext uri="{FF2B5EF4-FFF2-40B4-BE49-F238E27FC236}">
                  <a16:creationId xmlns:a16="http://schemas.microsoft.com/office/drawing/2014/main" id="{4A0F58D0-FCD1-A97A-1F2A-27A5F5125B86}"/>
                </a:ext>
              </a:extLst>
            </p:cNvPr>
            <p:cNvPicPr>
              <a:picLocks noChangeAspect="1"/>
            </p:cNvPicPr>
            <p:nvPr/>
          </p:nvPicPr>
          <p:blipFill>
            <a:blip r:embed="rId9">
              <a:extLst>
                <a:ext uri="{BEBA8EAE-BF5A-486C-A8C5-ECC9F3942E4B}">
                  <a14:imgProps xmlns:a14="http://schemas.microsoft.com/office/drawing/2010/main">
                    <a14:imgLayer r:embed="rId10">
                      <a14:imgEffect>
                        <a14:saturation sat="400000"/>
                      </a14:imgEffect>
                      <a14:imgEffect>
                        <a14:brightnessContrast bright="100000" contrast="100000"/>
                      </a14:imgEffect>
                    </a14:imgLayer>
                  </a14:imgProps>
                </a:ext>
              </a:extLst>
            </a:blip>
            <a:stretch>
              <a:fillRect/>
            </a:stretch>
          </p:blipFill>
          <p:spPr>
            <a:xfrm>
              <a:off x="4730472" y="4394979"/>
              <a:ext cx="576979" cy="576979"/>
            </a:xfrm>
            <a:prstGeom prst="rect">
              <a:avLst/>
            </a:prstGeom>
            <a:ln>
              <a:noFill/>
            </a:ln>
          </p:spPr>
        </p:pic>
        <p:pic>
          <p:nvPicPr>
            <p:cNvPr id="4" name="Graphic 3" descr="Moon with solid fill">
              <a:extLst>
                <a:ext uri="{FF2B5EF4-FFF2-40B4-BE49-F238E27FC236}">
                  <a16:creationId xmlns:a16="http://schemas.microsoft.com/office/drawing/2014/main" id="{362E0618-B193-7AD5-BBE0-51387AF9635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447429" y="4172953"/>
              <a:ext cx="461066" cy="461066"/>
            </a:xfrm>
            <a:prstGeom prst="rect">
              <a:avLst/>
            </a:prstGeom>
          </p:spPr>
        </p:pic>
      </p:grpSp>
      <p:grpSp>
        <p:nvGrpSpPr>
          <p:cNvPr id="57" name="Group 56">
            <a:extLst>
              <a:ext uri="{FF2B5EF4-FFF2-40B4-BE49-F238E27FC236}">
                <a16:creationId xmlns:a16="http://schemas.microsoft.com/office/drawing/2014/main" id="{FB27FCDE-FC88-51A9-2D5B-18418219BDE2}"/>
              </a:ext>
            </a:extLst>
          </p:cNvPr>
          <p:cNvGrpSpPr/>
          <p:nvPr/>
        </p:nvGrpSpPr>
        <p:grpSpPr>
          <a:xfrm>
            <a:off x="4192855" y="4113929"/>
            <a:ext cx="2415862" cy="2060698"/>
            <a:chOff x="6292250" y="4062414"/>
            <a:chExt cx="2415862" cy="2060698"/>
          </a:xfrm>
        </p:grpSpPr>
        <p:sp>
          <p:nvSpPr>
            <p:cNvPr id="24" name="Content Placeholder 5">
              <a:extLst>
                <a:ext uri="{FF2B5EF4-FFF2-40B4-BE49-F238E27FC236}">
                  <a16:creationId xmlns:a16="http://schemas.microsoft.com/office/drawing/2014/main" id="{4430A365-BCB9-2237-1B01-3ADCCEA99B12}"/>
                </a:ext>
              </a:extLst>
            </p:cNvPr>
            <p:cNvSpPr txBox="1">
              <a:spLocks/>
            </p:cNvSpPr>
            <p:nvPr/>
          </p:nvSpPr>
          <p:spPr>
            <a:xfrm>
              <a:off x="6292250" y="5097241"/>
              <a:ext cx="2415862" cy="10258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3999"/>
                </a:lnSpc>
                <a:spcBef>
                  <a:spcPts val="1000"/>
                </a:spcBef>
                <a:spcAft>
                  <a:spcPts val="0"/>
                </a:spcAft>
                <a:buClr>
                  <a:srgbClr val="005EA4"/>
                </a:buClr>
                <a:buSzPct val="50000"/>
                <a:buFont typeface="Wingdings" panose="05000000000000000000" pitchFamily="2" charset="2"/>
                <a:buNone/>
                <a:tabLst/>
                <a:defRPr/>
              </a:pPr>
              <a:r>
                <a:rPr kumimoji="0" lang="en-GB" sz="1600" b="0" i="0" u="none" strike="noStrike" kern="1200" cap="none" spc="0" normalizeH="0" baseline="0" noProof="0">
                  <a:ln>
                    <a:noFill/>
                  </a:ln>
                  <a:solidFill>
                    <a:srgbClr val="002060"/>
                  </a:solidFill>
                  <a:effectLst/>
                  <a:uLnTx/>
                  <a:uFillTx/>
                  <a:latin typeface="Arial"/>
                  <a:ea typeface="+mn-ea"/>
                  <a:cs typeface="Arial"/>
                </a:rPr>
                <a:t>Improved allocation to </a:t>
              </a:r>
              <a:r>
                <a:rPr kumimoji="0" lang="en-GB" sz="1600" b="1" i="0" u="none" strike="noStrike" kern="1200" cap="none" spc="0" normalizeH="0" baseline="0" noProof="0">
                  <a:ln>
                    <a:noFill/>
                  </a:ln>
                  <a:solidFill>
                    <a:srgbClr val="002060"/>
                  </a:solidFill>
                  <a:effectLst/>
                  <a:uLnTx/>
                  <a:uFillTx/>
                  <a:latin typeface="Arial"/>
                  <a:ea typeface="+mn-ea"/>
                  <a:cs typeface="Arial"/>
                </a:rPr>
                <a:t>reduce travel times</a:t>
              </a:r>
              <a:endParaRPr kumimoji="0" lang="en-US" sz="3600" b="1" i="0" u="none" strike="noStrike" kern="1200" cap="none" spc="0" normalizeH="0" baseline="0" noProof="0">
                <a:ln>
                  <a:noFill/>
                </a:ln>
                <a:solidFill>
                  <a:srgbClr val="4472C4">
                    <a:lumMod val="75000"/>
                  </a:srgbClr>
                </a:solidFill>
                <a:effectLst/>
                <a:uLnTx/>
                <a:uFillTx/>
                <a:latin typeface="Arial" panose="020B0604020202020204" pitchFamily="34" charset="0"/>
                <a:ea typeface="+mn-ea"/>
                <a:cs typeface="Arial" panose="020B0604020202020204" pitchFamily="34" charset="0"/>
              </a:endParaRPr>
            </a:p>
          </p:txBody>
        </p:sp>
        <p:sp>
          <p:nvSpPr>
            <p:cNvPr id="26" name="Oval 25">
              <a:extLst>
                <a:ext uri="{FF2B5EF4-FFF2-40B4-BE49-F238E27FC236}">
                  <a16:creationId xmlns:a16="http://schemas.microsoft.com/office/drawing/2014/main" id="{6079F36E-49C7-3647-18D6-E92B2FCF285C}"/>
                </a:ext>
              </a:extLst>
            </p:cNvPr>
            <p:cNvSpPr/>
            <p:nvPr/>
          </p:nvSpPr>
          <p:spPr>
            <a:xfrm>
              <a:off x="6958606" y="4062414"/>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6" name="Group 55">
              <a:extLst>
                <a:ext uri="{FF2B5EF4-FFF2-40B4-BE49-F238E27FC236}">
                  <a16:creationId xmlns:a16="http://schemas.microsoft.com/office/drawing/2014/main" id="{989829FA-2BEE-92E7-A507-283CE32E0419}"/>
                </a:ext>
              </a:extLst>
            </p:cNvPr>
            <p:cNvGrpSpPr/>
            <p:nvPr/>
          </p:nvGrpSpPr>
          <p:grpSpPr>
            <a:xfrm>
              <a:off x="7166919" y="4305803"/>
              <a:ext cx="664868" cy="504049"/>
              <a:chOff x="7166919" y="4305803"/>
              <a:chExt cx="664868" cy="504049"/>
            </a:xfrm>
          </p:grpSpPr>
          <p:cxnSp>
            <p:nvCxnSpPr>
              <p:cNvPr id="29" name="Straight Arrow Connector 28">
                <a:extLst>
                  <a:ext uri="{FF2B5EF4-FFF2-40B4-BE49-F238E27FC236}">
                    <a16:creationId xmlns:a16="http://schemas.microsoft.com/office/drawing/2014/main" id="{C1A5727D-5E3C-67F2-E89C-413DE3AE4921}"/>
                  </a:ext>
                </a:extLst>
              </p:cNvPr>
              <p:cNvCxnSpPr/>
              <p:nvPr/>
            </p:nvCxnSpPr>
            <p:spPr>
              <a:xfrm>
                <a:off x="7166919" y="4347367"/>
                <a:ext cx="0" cy="441809"/>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22D3E0A-FA0D-6D7D-D438-B491FE495DD6}"/>
                  </a:ext>
                </a:extLst>
              </p:cNvPr>
              <p:cNvCxnSpPr/>
              <p:nvPr/>
            </p:nvCxnSpPr>
            <p:spPr>
              <a:xfrm>
                <a:off x="7305161" y="4347367"/>
                <a:ext cx="0" cy="441809"/>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40" name="Graphic 39" descr="Route (Two Pins With A Path) with solid fill">
                <a:extLst>
                  <a:ext uri="{FF2B5EF4-FFF2-40B4-BE49-F238E27FC236}">
                    <a16:creationId xmlns:a16="http://schemas.microsoft.com/office/drawing/2014/main" id="{8C16D1D3-D3AE-58F4-A130-4BE6678B9AC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327738" y="4305803"/>
                <a:ext cx="504049" cy="504049"/>
              </a:xfrm>
              <a:prstGeom prst="rect">
                <a:avLst/>
              </a:prstGeom>
            </p:spPr>
          </p:pic>
        </p:grpSp>
      </p:grpSp>
      <p:grpSp>
        <p:nvGrpSpPr>
          <p:cNvPr id="58" name="Group 57">
            <a:extLst>
              <a:ext uri="{FF2B5EF4-FFF2-40B4-BE49-F238E27FC236}">
                <a16:creationId xmlns:a16="http://schemas.microsoft.com/office/drawing/2014/main" id="{B7562E75-8F77-AA82-702E-7A8A7B30986A}"/>
              </a:ext>
            </a:extLst>
          </p:cNvPr>
          <p:cNvGrpSpPr/>
          <p:nvPr/>
        </p:nvGrpSpPr>
        <p:grpSpPr>
          <a:xfrm>
            <a:off x="7115392" y="4099702"/>
            <a:ext cx="2415862" cy="2060698"/>
            <a:chOff x="8730688" y="4055373"/>
            <a:chExt cx="2415862" cy="2060698"/>
          </a:xfrm>
        </p:grpSpPr>
        <p:sp>
          <p:nvSpPr>
            <p:cNvPr id="17" name="Oval 16">
              <a:extLst>
                <a:ext uri="{FF2B5EF4-FFF2-40B4-BE49-F238E27FC236}">
                  <a16:creationId xmlns:a16="http://schemas.microsoft.com/office/drawing/2014/main" id="{F8FFCF0A-5D7F-9FA8-C5B6-048CC1A89D53}"/>
                </a:ext>
              </a:extLst>
            </p:cNvPr>
            <p:cNvSpPr/>
            <p:nvPr/>
          </p:nvSpPr>
          <p:spPr>
            <a:xfrm>
              <a:off x="9397044" y="4055373"/>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Content Placeholder 5">
              <a:extLst>
                <a:ext uri="{FF2B5EF4-FFF2-40B4-BE49-F238E27FC236}">
                  <a16:creationId xmlns:a16="http://schemas.microsoft.com/office/drawing/2014/main" id="{13F1535C-6D38-8550-A1C7-0FBF79959D1D}"/>
                </a:ext>
              </a:extLst>
            </p:cNvPr>
            <p:cNvSpPr txBox="1">
              <a:spLocks/>
            </p:cNvSpPr>
            <p:nvPr/>
          </p:nvSpPr>
          <p:spPr>
            <a:xfrm>
              <a:off x="8730688" y="5090200"/>
              <a:ext cx="2415862" cy="10258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3999"/>
                </a:lnSpc>
                <a:spcBef>
                  <a:spcPts val="1000"/>
                </a:spcBef>
                <a:spcAft>
                  <a:spcPts val="0"/>
                </a:spcAft>
                <a:buClr>
                  <a:srgbClr val="005EA4"/>
                </a:buClr>
                <a:buSzPct val="50000"/>
                <a:buFont typeface="Wingdings" panose="05000000000000000000" pitchFamily="2" charset="2"/>
                <a:buNone/>
                <a:tabLst/>
                <a:defRPr/>
              </a:pPr>
              <a:r>
                <a:rPr kumimoji="0" lang="en-GB" sz="1600" b="1" i="0" u="none" strike="noStrike" kern="1200" cap="none" spc="0" normalizeH="0" baseline="0" noProof="0">
                  <a:ln>
                    <a:noFill/>
                  </a:ln>
                  <a:solidFill>
                    <a:srgbClr val="002060"/>
                  </a:solidFill>
                  <a:effectLst/>
                  <a:uLnTx/>
                  <a:uFillTx/>
                  <a:latin typeface="Arial"/>
                  <a:ea typeface="+mn-ea"/>
                  <a:cs typeface="Arial"/>
                </a:rPr>
                <a:t>No back-to-back retrievals</a:t>
              </a:r>
              <a:endParaRPr kumimoji="0" lang="en-US" sz="3600" b="1" i="0" u="none" strike="noStrike" kern="1200" cap="none" spc="0" normalizeH="0" baseline="0" noProof="0">
                <a:ln>
                  <a:noFill/>
                </a:ln>
                <a:solidFill>
                  <a:srgbClr val="4472C4">
                    <a:lumMod val="75000"/>
                  </a:srgbClr>
                </a:solidFill>
                <a:effectLst/>
                <a:uLnTx/>
                <a:uFillTx/>
                <a:latin typeface="Arial" panose="020B0604020202020204" pitchFamily="34" charset="0"/>
                <a:ea typeface="+mn-ea"/>
                <a:cs typeface="Arial" panose="020B0604020202020204" pitchFamily="34" charset="0"/>
              </a:endParaRPr>
            </a:p>
          </p:txBody>
        </p:sp>
        <p:pic>
          <p:nvPicPr>
            <p:cNvPr id="41" name="Picture 40" descr="A logo with a black background&#10;&#10;Description automatically generated">
              <a:extLst>
                <a:ext uri="{FF2B5EF4-FFF2-40B4-BE49-F238E27FC236}">
                  <a16:creationId xmlns:a16="http://schemas.microsoft.com/office/drawing/2014/main" id="{0987591E-18F2-4476-B374-7E7BCEE30DA8}"/>
                </a:ext>
              </a:extLst>
            </p:cNvPr>
            <p:cNvPicPr>
              <a:picLocks noChangeAspect="1"/>
            </p:cNvPicPr>
            <p:nvPr/>
          </p:nvPicPr>
          <p:blipFill>
            <a:blip r:embed="rId9">
              <a:extLst>
                <a:ext uri="{BEBA8EAE-BF5A-486C-A8C5-ECC9F3942E4B}">
                  <a14:imgProps xmlns:a14="http://schemas.microsoft.com/office/drawing/2010/main">
                    <a14:imgLayer r:embed="rId10">
                      <a14:imgEffect>
                        <a14:saturation sat="400000"/>
                      </a14:imgEffect>
                      <a14:imgEffect>
                        <a14:brightnessContrast bright="100000" contrast="100000"/>
                      </a14:imgEffect>
                    </a14:imgLayer>
                  </a14:imgProps>
                </a:ext>
              </a:extLst>
            </a:blip>
            <a:stretch>
              <a:fillRect/>
            </a:stretch>
          </p:blipFill>
          <p:spPr>
            <a:xfrm>
              <a:off x="9839719" y="4417520"/>
              <a:ext cx="444367" cy="444367"/>
            </a:xfrm>
            <a:prstGeom prst="rect">
              <a:avLst/>
            </a:prstGeom>
            <a:ln>
              <a:noFill/>
            </a:ln>
          </p:spPr>
        </p:pic>
        <p:pic>
          <p:nvPicPr>
            <p:cNvPr id="42" name="Picture 41" descr="A logo with a black background&#10;&#10;Description automatically generated">
              <a:extLst>
                <a:ext uri="{FF2B5EF4-FFF2-40B4-BE49-F238E27FC236}">
                  <a16:creationId xmlns:a16="http://schemas.microsoft.com/office/drawing/2014/main" id="{67DE22EB-8006-E700-A2E3-E7FD2B6626FB}"/>
                </a:ext>
              </a:extLst>
            </p:cNvPr>
            <p:cNvPicPr>
              <a:picLocks noChangeAspect="1"/>
            </p:cNvPicPr>
            <p:nvPr/>
          </p:nvPicPr>
          <p:blipFill>
            <a:blip r:embed="rId9">
              <a:extLst>
                <a:ext uri="{BEBA8EAE-BF5A-486C-A8C5-ECC9F3942E4B}">
                  <a14:imgProps xmlns:a14="http://schemas.microsoft.com/office/drawing/2010/main">
                    <a14:imgLayer r:embed="rId10">
                      <a14:imgEffect>
                        <a14:saturation sat="400000"/>
                      </a14:imgEffect>
                      <a14:imgEffect>
                        <a14:brightnessContrast bright="100000" contrast="100000"/>
                      </a14:imgEffect>
                    </a14:imgLayer>
                  </a14:imgProps>
                </a:ext>
              </a:extLst>
            </a:blip>
            <a:stretch>
              <a:fillRect/>
            </a:stretch>
          </p:blipFill>
          <p:spPr>
            <a:xfrm>
              <a:off x="9527364" y="4216651"/>
              <a:ext cx="444367" cy="444367"/>
            </a:xfrm>
            <a:prstGeom prst="rect">
              <a:avLst/>
            </a:prstGeom>
            <a:ln>
              <a:noFill/>
            </a:ln>
          </p:spPr>
        </p:pic>
        <p:pic>
          <p:nvPicPr>
            <p:cNvPr id="47" name="Graphic 46" descr="Close outline">
              <a:extLst>
                <a:ext uri="{FF2B5EF4-FFF2-40B4-BE49-F238E27FC236}">
                  <a16:creationId xmlns:a16="http://schemas.microsoft.com/office/drawing/2014/main" id="{57F5F31C-E7F3-2EC0-C29F-E7DEC2E8C63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9473190" y="4104030"/>
              <a:ext cx="914400" cy="914400"/>
            </a:xfrm>
            <a:prstGeom prst="rect">
              <a:avLst/>
            </a:prstGeom>
          </p:spPr>
        </p:pic>
      </p:grpSp>
      <p:cxnSp>
        <p:nvCxnSpPr>
          <p:cNvPr id="66" name="Straight Connector 65">
            <a:extLst>
              <a:ext uri="{FF2B5EF4-FFF2-40B4-BE49-F238E27FC236}">
                <a16:creationId xmlns:a16="http://schemas.microsoft.com/office/drawing/2014/main" id="{DB6D8139-FAAC-B194-D215-042E15414A41}"/>
              </a:ext>
            </a:extLst>
          </p:cNvPr>
          <p:cNvCxnSpPr/>
          <p:nvPr/>
        </p:nvCxnSpPr>
        <p:spPr>
          <a:xfrm>
            <a:off x="3733800" y="1807182"/>
            <a:ext cx="0" cy="404751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78729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4C931-187C-6C4B-20BF-75351A3221BB}"/>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CAC138EE-FED6-AA9F-CD48-4F2318B49C78}"/>
              </a:ext>
            </a:extLst>
          </p:cNvPr>
          <p:cNvPicPr>
            <a:picLocks noChangeAspect="1"/>
          </p:cNvPicPr>
          <p:nvPr/>
        </p:nvPicPr>
        <p:blipFill>
          <a:blip r:embed="rId2">
            <a:alphaModFix/>
            <a:extLst>
              <a:ext uri="{28A0092B-C50C-407E-A947-70E740481C1C}">
                <a14:useLocalDpi xmlns:a14="http://schemas.microsoft.com/office/drawing/2010/main" val="0"/>
              </a:ext>
            </a:extLst>
          </a:blip>
          <a:srcRect r="18341"/>
          <a:stretch/>
        </p:blipFill>
        <p:spPr>
          <a:xfrm>
            <a:off x="3817668" y="-11528"/>
            <a:ext cx="8374332" cy="6835899"/>
          </a:xfrm>
          <a:prstGeom prst="rect">
            <a:avLst/>
          </a:prstGeom>
        </p:spPr>
      </p:pic>
      <p:sp>
        <p:nvSpPr>
          <p:cNvPr id="23" name="TextBox 22">
            <a:extLst>
              <a:ext uri="{FF2B5EF4-FFF2-40B4-BE49-F238E27FC236}">
                <a16:creationId xmlns:a16="http://schemas.microsoft.com/office/drawing/2014/main" id="{8D9E254F-88BB-58CF-6593-5FB6229EFCFE}"/>
              </a:ext>
            </a:extLst>
          </p:cNvPr>
          <p:cNvSpPr txBox="1"/>
          <p:nvPr/>
        </p:nvSpPr>
        <p:spPr>
          <a:xfrm>
            <a:off x="8600119" y="3049152"/>
            <a:ext cx="574196" cy="1692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EDINBURGH</a:t>
            </a:r>
          </a:p>
        </p:txBody>
      </p:sp>
      <p:sp>
        <p:nvSpPr>
          <p:cNvPr id="24" name="TextBox 23">
            <a:extLst>
              <a:ext uri="{FF2B5EF4-FFF2-40B4-BE49-F238E27FC236}">
                <a16:creationId xmlns:a16="http://schemas.microsoft.com/office/drawing/2014/main" id="{F9143FF0-9912-2F2D-4912-FFF0D271FD3C}"/>
              </a:ext>
            </a:extLst>
          </p:cNvPr>
          <p:cNvSpPr txBox="1"/>
          <p:nvPr/>
        </p:nvSpPr>
        <p:spPr>
          <a:xfrm>
            <a:off x="8215400" y="3094286"/>
            <a:ext cx="522900" cy="1692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GLASGOW</a:t>
            </a:r>
          </a:p>
        </p:txBody>
      </p:sp>
      <p:sp>
        <p:nvSpPr>
          <p:cNvPr id="25" name="TextBox 24">
            <a:extLst>
              <a:ext uri="{FF2B5EF4-FFF2-40B4-BE49-F238E27FC236}">
                <a16:creationId xmlns:a16="http://schemas.microsoft.com/office/drawing/2014/main" id="{C9B505A2-6557-5E5E-7467-FDC684E6A6E6}"/>
              </a:ext>
            </a:extLst>
          </p:cNvPr>
          <p:cNvSpPr txBox="1"/>
          <p:nvPr/>
        </p:nvSpPr>
        <p:spPr>
          <a:xfrm>
            <a:off x="7494247" y="3787357"/>
            <a:ext cx="479619" cy="1692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BELFAST</a:t>
            </a:r>
          </a:p>
        </p:txBody>
      </p:sp>
      <p:sp>
        <p:nvSpPr>
          <p:cNvPr id="35" name="TextBox 34">
            <a:extLst>
              <a:ext uri="{FF2B5EF4-FFF2-40B4-BE49-F238E27FC236}">
                <a16:creationId xmlns:a16="http://schemas.microsoft.com/office/drawing/2014/main" id="{52BE9348-C725-FC72-C53D-69DD04452FF2}"/>
              </a:ext>
            </a:extLst>
          </p:cNvPr>
          <p:cNvSpPr txBox="1"/>
          <p:nvPr/>
        </p:nvSpPr>
        <p:spPr>
          <a:xfrm>
            <a:off x="9730189" y="5167607"/>
            <a:ext cx="580608" cy="1692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CAMBRIDGE</a:t>
            </a:r>
          </a:p>
        </p:txBody>
      </p:sp>
      <p:sp>
        <p:nvSpPr>
          <p:cNvPr id="36" name="TextBox 35">
            <a:extLst>
              <a:ext uri="{FF2B5EF4-FFF2-40B4-BE49-F238E27FC236}">
                <a16:creationId xmlns:a16="http://schemas.microsoft.com/office/drawing/2014/main" id="{7E36CDC3-F57A-7F5D-7346-004A4A7AA64B}"/>
              </a:ext>
            </a:extLst>
          </p:cNvPr>
          <p:cNvSpPr txBox="1"/>
          <p:nvPr/>
        </p:nvSpPr>
        <p:spPr>
          <a:xfrm>
            <a:off x="8904596" y="5021608"/>
            <a:ext cx="607860" cy="1692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BIRMINGHAM</a:t>
            </a:r>
          </a:p>
        </p:txBody>
      </p:sp>
      <p:sp>
        <p:nvSpPr>
          <p:cNvPr id="38" name="TextBox 37">
            <a:extLst>
              <a:ext uri="{FF2B5EF4-FFF2-40B4-BE49-F238E27FC236}">
                <a16:creationId xmlns:a16="http://schemas.microsoft.com/office/drawing/2014/main" id="{C27C7964-31DD-EB8F-328F-9D3F7739F9A9}"/>
              </a:ext>
            </a:extLst>
          </p:cNvPr>
          <p:cNvSpPr txBox="1"/>
          <p:nvPr/>
        </p:nvSpPr>
        <p:spPr>
          <a:xfrm>
            <a:off x="8974531" y="4556912"/>
            <a:ext cx="638316" cy="1692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MANCHESTER</a:t>
            </a:r>
          </a:p>
        </p:txBody>
      </p:sp>
      <p:sp>
        <p:nvSpPr>
          <p:cNvPr id="41" name="TextBox 40">
            <a:extLst>
              <a:ext uri="{FF2B5EF4-FFF2-40B4-BE49-F238E27FC236}">
                <a16:creationId xmlns:a16="http://schemas.microsoft.com/office/drawing/2014/main" id="{4D755F5F-87F1-A919-AEC9-820462CE403D}"/>
              </a:ext>
            </a:extLst>
          </p:cNvPr>
          <p:cNvSpPr txBox="1"/>
          <p:nvPr/>
        </p:nvSpPr>
        <p:spPr>
          <a:xfrm>
            <a:off x="9281339" y="4386364"/>
            <a:ext cx="465192" cy="1692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OLDHAM</a:t>
            </a:r>
          </a:p>
        </p:txBody>
      </p:sp>
      <p:sp>
        <p:nvSpPr>
          <p:cNvPr id="6" name="Oval 5">
            <a:extLst>
              <a:ext uri="{FF2B5EF4-FFF2-40B4-BE49-F238E27FC236}">
                <a16:creationId xmlns:a16="http://schemas.microsoft.com/office/drawing/2014/main" id="{62DF04A3-9AC8-FA8D-AFD6-8550623308A9}"/>
              </a:ext>
            </a:extLst>
          </p:cNvPr>
          <p:cNvSpPr>
            <a:spLocks/>
          </p:cNvSpPr>
          <p:nvPr/>
        </p:nvSpPr>
        <p:spPr>
          <a:xfrm>
            <a:off x="9390642" y="5139213"/>
            <a:ext cx="52722" cy="52722"/>
          </a:xfrm>
          <a:prstGeom prst="ellipse">
            <a:avLst/>
          </a:prstGeom>
          <a:solidFill>
            <a:schemeClr val="bg2">
              <a:lumMod val="1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4CC52204-44A3-8A09-CA4D-9565C145D91D}"/>
              </a:ext>
            </a:extLst>
          </p:cNvPr>
          <p:cNvSpPr>
            <a:spLocks/>
          </p:cNvSpPr>
          <p:nvPr/>
        </p:nvSpPr>
        <p:spPr>
          <a:xfrm>
            <a:off x="9248637" y="4536863"/>
            <a:ext cx="52722" cy="52722"/>
          </a:xfrm>
          <a:prstGeom prst="ellipse">
            <a:avLst/>
          </a:prstGeom>
          <a:solidFill>
            <a:schemeClr val="bg2">
              <a:lumMod val="1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6FA91D24-623B-38F6-54A5-F2791D5A8576}"/>
              </a:ext>
            </a:extLst>
          </p:cNvPr>
          <p:cNvSpPr>
            <a:spLocks/>
          </p:cNvSpPr>
          <p:nvPr/>
        </p:nvSpPr>
        <p:spPr>
          <a:xfrm>
            <a:off x="8859966" y="3049156"/>
            <a:ext cx="52722" cy="52722"/>
          </a:xfrm>
          <a:prstGeom prst="ellipse">
            <a:avLst/>
          </a:prstGeom>
          <a:solidFill>
            <a:schemeClr val="bg2">
              <a:lumMod val="1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4AD74C6B-510B-5A15-51F7-3C1DB73B88D8}"/>
              </a:ext>
            </a:extLst>
          </p:cNvPr>
          <p:cNvSpPr>
            <a:spLocks/>
          </p:cNvSpPr>
          <p:nvPr/>
        </p:nvSpPr>
        <p:spPr>
          <a:xfrm>
            <a:off x="8449776" y="3090472"/>
            <a:ext cx="52722" cy="52722"/>
          </a:xfrm>
          <a:prstGeom prst="ellipse">
            <a:avLst/>
          </a:prstGeom>
          <a:solidFill>
            <a:schemeClr val="bg2">
              <a:lumMod val="1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F55C612F-839A-5ACF-6EDA-02B87F85F944}"/>
              </a:ext>
            </a:extLst>
          </p:cNvPr>
          <p:cNvSpPr>
            <a:spLocks/>
          </p:cNvSpPr>
          <p:nvPr/>
        </p:nvSpPr>
        <p:spPr>
          <a:xfrm>
            <a:off x="7901785" y="3836521"/>
            <a:ext cx="52722" cy="52722"/>
          </a:xfrm>
          <a:prstGeom prst="ellipse">
            <a:avLst/>
          </a:prstGeom>
          <a:solidFill>
            <a:schemeClr val="bg2">
              <a:lumMod val="1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64FF956B-E8FB-45E9-1FB6-F86D0A8CC398}"/>
              </a:ext>
            </a:extLst>
          </p:cNvPr>
          <p:cNvSpPr>
            <a:spLocks/>
          </p:cNvSpPr>
          <p:nvPr/>
        </p:nvSpPr>
        <p:spPr>
          <a:xfrm>
            <a:off x="9308703" y="4476797"/>
            <a:ext cx="52722" cy="52722"/>
          </a:xfrm>
          <a:prstGeom prst="ellipse">
            <a:avLst/>
          </a:prstGeom>
          <a:solidFill>
            <a:schemeClr val="bg2">
              <a:lumMod val="1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1E17E93B-06D1-824E-119A-DAB2BB49E4AC}"/>
              </a:ext>
            </a:extLst>
          </p:cNvPr>
          <p:cNvSpPr>
            <a:spLocks/>
          </p:cNvSpPr>
          <p:nvPr/>
        </p:nvSpPr>
        <p:spPr>
          <a:xfrm>
            <a:off x="10119555" y="5289669"/>
            <a:ext cx="52722" cy="52722"/>
          </a:xfrm>
          <a:prstGeom prst="ellipse">
            <a:avLst/>
          </a:prstGeom>
          <a:solidFill>
            <a:schemeClr val="bg2">
              <a:lumMod val="1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a:extLst>
              <a:ext uri="{FF2B5EF4-FFF2-40B4-BE49-F238E27FC236}">
                <a16:creationId xmlns:a16="http://schemas.microsoft.com/office/drawing/2014/main" id="{D5C0C933-E3B4-8689-F628-FBBD7898EBEB}"/>
              </a:ext>
            </a:extLst>
          </p:cNvPr>
          <p:cNvSpPr>
            <a:spLocks/>
          </p:cNvSpPr>
          <p:nvPr/>
        </p:nvSpPr>
        <p:spPr>
          <a:xfrm>
            <a:off x="9967771" y="5682569"/>
            <a:ext cx="52722" cy="52722"/>
          </a:xfrm>
          <a:prstGeom prst="ellipse">
            <a:avLst/>
          </a:prstGeom>
          <a:solidFill>
            <a:schemeClr val="bg2">
              <a:lumMod val="1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4">
            <a:extLst>
              <a:ext uri="{FF2B5EF4-FFF2-40B4-BE49-F238E27FC236}">
                <a16:creationId xmlns:a16="http://schemas.microsoft.com/office/drawing/2014/main" id="{E5B2C529-14C0-6D88-594B-0A449419963E}"/>
              </a:ext>
            </a:extLst>
          </p:cNvPr>
          <p:cNvSpPr txBox="1">
            <a:spLocks/>
          </p:cNvSpPr>
          <p:nvPr/>
        </p:nvSpPr>
        <p:spPr>
          <a:xfrm>
            <a:off x="838200" y="365125"/>
            <a:ext cx="4607024" cy="1325563"/>
          </a:xfrm>
          <a:prstGeom prst="rect">
            <a:avLst/>
          </a:prstGeom>
        </p:spPr>
        <p:txBody>
          <a:bodyPr>
            <a:noAutofit/>
          </a:bodyPr>
          <a:lstStyle>
            <a:lvl1pPr algn="l" defTabSz="914400" rtl="0" eaLnBrk="1" latinLnBrk="0" hangingPunct="1">
              <a:lnSpc>
                <a:spcPct val="90000"/>
              </a:lnSpc>
              <a:spcBef>
                <a:spcPct val="0"/>
              </a:spcBef>
              <a:buNone/>
              <a:defRPr sz="3200" kern="1200">
                <a:solidFill>
                  <a:schemeClr val="accent1">
                    <a:lumMod val="75000"/>
                  </a:schemeClr>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24000"/>
              </a:lnSpc>
              <a:spcBef>
                <a:spcPct val="0"/>
              </a:spcBef>
              <a:spcAft>
                <a:spcPts val="0"/>
              </a:spcAft>
              <a:buClrTx/>
              <a:buSzTx/>
              <a:buFontTx/>
              <a:buNone/>
              <a:tabLst/>
              <a:defRPr/>
            </a:pPr>
            <a:r>
              <a:rPr kumimoji="0" lang="en-GB" sz="3600" b="1" i="0" u="none" strike="noStrike" kern="1200" cap="none" spc="0" normalizeH="0" baseline="0" noProof="0">
                <a:ln>
                  <a:noFill/>
                </a:ln>
                <a:solidFill>
                  <a:srgbClr val="4472C4">
                    <a:lumMod val="75000"/>
                  </a:srgbClr>
                </a:solidFill>
                <a:effectLst/>
                <a:uLnTx/>
                <a:uFillTx/>
                <a:latin typeface="Arial" panose="020B0604020202020204" pitchFamily="34" charset="0"/>
                <a:ea typeface="+mj-ea"/>
                <a:cs typeface="Arial" panose="020B0604020202020204" pitchFamily="34" charset="0"/>
              </a:rPr>
              <a:t>NORS allocation</a:t>
            </a:r>
            <a:br>
              <a:rPr kumimoji="0" lang="en-GB" sz="3600" b="1" i="0" u="none" strike="noStrike" kern="1200" cap="none" spc="0" normalizeH="0" baseline="0" noProof="0">
                <a:ln>
                  <a:noFill/>
                </a:ln>
                <a:solidFill>
                  <a:srgbClr val="4472C4">
                    <a:lumMod val="75000"/>
                  </a:srgbClr>
                </a:solidFill>
                <a:effectLst/>
                <a:uLnTx/>
                <a:uFillTx/>
                <a:latin typeface="Arial" panose="020B0604020202020204" pitchFamily="34" charset="0"/>
                <a:ea typeface="+mj-ea"/>
                <a:cs typeface="Arial" panose="020B0604020202020204" pitchFamily="34" charset="0"/>
              </a:rPr>
            </a:br>
            <a:r>
              <a:rPr kumimoji="0" lang="en-GB" sz="3600" b="1" i="0" u="none" strike="noStrike" kern="1200" cap="none" spc="0" normalizeH="0" baseline="0" noProof="0">
                <a:ln>
                  <a:noFill/>
                </a:ln>
                <a:solidFill>
                  <a:srgbClr val="4472C4">
                    <a:lumMod val="75000"/>
                  </a:srgbClr>
                </a:solidFill>
                <a:effectLst/>
                <a:uLnTx/>
                <a:uFillTx/>
                <a:latin typeface="Arial" panose="020B0604020202020204" pitchFamily="34" charset="0"/>
                <a:ea typeface="+mj-ea"/>
                <a:cs typeface="Arial" panose="020B0604020202020204" pitchFamily="34" charset="0"/>
              </a:rPr>
              <a:t>– actual travel</a:t>
            </a:r>
          </a:p>
          <a:p>
            <a:pPr marL="0" marR="0" lvl="0" indent="0" algn="l" defTabSz="914400" rtl="0" eaLnBrk="1" fontAlgn="auto" latinLnBrk="0" hangingPunct="1">
              <a:lnSpc>
                <a:spcPct val="124000"/>
              </a:lnSpc>
              <a:spcBef>
                <a:spcPct val="0"/>
              </a:spcBef>
              <a:spcAft>
                <a:spcPts val="0"/>
              </a:spcAft>
              <a:buClrTx/>
              <a:buSzTx/>
              <a:buFontTx/>
              <a:buNone/>
              <a:tabLst/>
              <a:defRPr/>
            </a:pPr>
            <a:endParaRPr kumimoji="0" lang="en-GB" sz="3600" b="1" i="0" u="none" strike="noStrike" kern="1200" cap="none" spc="0" normalizeH="0" baseline="0" noProof="0">
              <a:ln>
                <a:noFill/>
              </a:ln>
              <a:solidFill>
                <a:srgbClr val="4472C4">
                  <a:lumMod val="75000"/>
                </a:srgbClr>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124000"/>
              </a:lnSpc>
              <a:spcBef>
                <a:spcPct val="0"/>
              </a:spcBef>
              <a:spcAft>
                <a:spcPts val="0"/>
              </a:spcAft>
              <a:buClrTx/>
              <a:buSzTx/>
              <a:buFontTx/>
              <a:buNone/>
              <a:tabLst/>
              <a:defRPr/>
            </a:pPr>
            <a:endParaRPr kumimoji="0" lang="en-GB" sz="3600" b="1" i="0" u="none" strike="noStrike" kern="1200" cap="none" spc="0" normalizeH="0" baseline="0" noProof="0">
              <a:ln>
                <a:noFill/>
              </a:ln>
              <a:solidFill>
                <a:srgbClr val="4472C4">
                  <a:lumMod val="75000"/>
                </a:srgbClr>
              </a:solidFill>
              <a:effectLst/>
              <a:uLnTx/>
              <a:uFillTx/>
              <a:latin typeface="Arial" panose="020B0604020202020204" pitchFamily="34" charset="0"/>
              <a:ea typeface="+mj-ea"/>
              <a:cs typeface="Arial" panose="020B0604020202020204" pitchFamily="34" charset="0"/>
            </a:endParaRPr>
          </a:p>
        </p:txBody>
      </p:sp>
      <p:sp>
        <p:nvSpPr>
          <p:cNvPr id="31" name="TextBox 30">
            <a:extLst>
              <a:ext uri="{FF2B5EF4-FFF2-40B4-BE49-F238E27FC236}">
                <a16:creationId xmlns:a16="http://schemas.microsoft.com/office/drawing/2014/main" id="{3507D05F-12F7-FCD5-9A40-F12ACEEDC328}"/>
              </a:ext>
            </a:extLst>
          </p:cNvPr>
          <p:cNvSpPr txBox="1"/>
          <p:nvPr/>
        </p:nvSpPr>
        <p:spPr>
          <a:xfrm>
            <a:off x="9835993" y="5728765"/>
            <a:ext cx="461986" cy="1692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LONDON</a:t>
            </a:r>
          </a:p>
        </p:txBody>
      </p:sp>
      <p:sp>
        <p:nvSpPr>
          <p:cNvPr id="5" name="Oval 4">
            <a:extLst>
              <a:ext uri="{FF2B5EF4-FFF2-40B4-BE49-F238E27FC236}">
                <a16:creationId xmlns:a16="http://schemas.microsoft.com/office/drawing/2014/main" id="{6E914547-FA53-7B0B-8B69-57DE21636934}"/>
              </a:ext>
            </a:extLst>
          </p:cNvPr>
          <p:cNvSpPr>
            <a:spLocks/>
          </p:cNvSpPr>
          <p:nvPr/>
        </p:nvSpPr>
        <p:spPr>
          <a:xfrm>
            <a:off x="10042609" y="5716536"/>
            <a:ext cx="52722" cy="52722"/>
          </a:xfrm>
          <a:prstGeom prst="ellipse">
            <a:avLst/>
          </a:prstGeom>
          <a:solidFill>
            <a:schemeClr val="bg2">
              <a:lumMod val="1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1E0CC913-E6E2-13B2-6766-F8C2D87CD2CA}"/>
              </a:ext>
            </a:extLst>
          </p:cNvPr>
          <p:cNvSpPr>
            <a:spLocks/>
          </p:cNvSpPr>
          <p:nvPr/>
        </p:nvSpPr>
        <p:spPr>
          <a:xfrm>
            <a:off x="8807244" y="5613689"/>
            <a:ext cx="52722" cy="52722"/>
          </a:xfrm>
          <a:prstGeom prst="ellipse">
            <a:avLst/>
          </a:prstGeom>
          <a:solidFill>
            <a:schemeClr val="bg2">
              <a:lumMod val="1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753C3AA-7BC7-D8D4-79A7-7969BCD5AED4}"/>
              </a:ext>
            </a:extLst>
          </p:cNvPr>
          <p:cNvSpPr txBox="1"/>
          <p:nvPr/>
        </p:nvSpPr>
        <p:spPr>
          <a:xfrm>
            <a:off x="8590066" y="5628203"/>
            <a:ext cx="606256" cy="1692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PONTYPRIDD</a:t>
            </a:r>
          </a:p>
        </p:txBody>
      </p:sp>
      <p:sp>
        <p:nvSpPr>
          <p:cNvPr id="43" name="Arc 42">
            <a:extLst>
              <a:ext uri="{FF2B5EF4-FFF2-40B4-BE49-F238E27FC236}">
                <a16:creationId xmlns:a16="http://schemas.microsoft.com/office/drawing/2014/main" id="{8D7C1E02-D9B6-3CF4-F49E-04B5912428D9}"/>
              </a:ext>
            </a:extLst>
          </p:cNvPr>
          <p:cNvSpPr>
            <a:spLocks/>
          </p:cNvSpPr>
          <p:nvPr/>
        </p:nvSpPr>
        <p:spPr>
          <a:xfrm>
            <a:off x="8807244" y="5419076"/>
            <a:ext cx="1259742" cy="602554"/>
          </a:xfrm>
          <a:prstGeom prst="arc">
            <a:avLst>
              <a:gd name="adj1" fmla="val 11304209"/>
              <a:gd name="adj2" fmla="val 21597885"/>
            </a:avLst>
          </a:prstGeom>
          <a:ln w="19050">
            <a:solidFill>
              <a:schemeClr val="tx1"/>
            </a:solidFill>
            <a:headEnd type="triangle" w="med" len="med"/>
            <a:tailEnd type="none" w="med" len="med"/>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1B874172-948C-2918-8AE6-AF598AE552CC}"/>
              </a:ext>
            </a:extLst>
          </p:cNvPr>
          <p:cNvSpPr txBox="1"/>
          <p:nvPr/>
        </p:nvSpPr>
        <p:spPr>
          <a:xfrm>
            <a:off x="9477128" y="4284743"/>
            <a:ext cx="399468" cy="1692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LEEDS</a:t>
            </a:r>
          </a:p>
        </p:txBody>
      </p:sp>
      <p:sp>
        <p:nvSpPr>
          <p:cNvPr id="42" name="TextBox 41">
            <a:extLst>
              <a:ext uri="{FF2B5EF4-FFF2-40B4-BE49-F238E27FC236}">
                <a16:creationId xmlns:a16="http://schemas.microsoft.com/office/drawing/2014/main" id="{E64A7A86-4DF0-584F-B381-DFBD2D15924D}"/>
              </a:ext>
            </a:extLst>
          </p:cNvPr>
          <p:cNvSpPr txBox="1"/>
          <p:nvPr/>
        </p:nvSpPr>
        <p:spPr>
          <a:xfrm>
            <a:off x="8744171" y="4400426"/>
            <a:ext cx="453971" cy="1692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BOLTON</a:t>
            </a:r>
          </a:p>
        </p:txBody>
      </p:sp>
      <p:sp>
        <p:nvSpPr>
          <p:cNvPr id="7" name="Oval 6">
            <a:extLst>
              <a:ext uri="{FF2B5EF4-FFF2-40B4-BE49-F238E27FC236}">
                <a16:creationId xmlns:a16="http://schemas.microsoft.com/office/drawing/2014/main" id="{656F1D3D-32EA-695F-89B0-032E5574ABB2}"/>
              </a:ext>
            </a:extLst>
          </p:cNvPr>
          <p:cNvSpPr>
            <a:spLocks/>
          </p:cNvSpPr>
          <p:nvPr/>
        </p:nvSpPr>
        <p:spPr>
          <a:xfrm>
            <a:off x="9490320" y="4333670"/>
            <a:ext cx="52722" cy="52722"/>
          </a:xfrm>
          <a:prstGeom prst="ellipse">
            <a:avLst/>
          </a:prstGeom>
          <a:solidFill>
            <a:schemeClr val="bg2">
              <a:lumMod val="1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04C303E4-A9A1-224B-64DB-92519D767FDD}"/>
              </a:ext>
            </a:extLst>
          </p:cNvPr>
          <p:cNvSpPr>
            <a:spLocks/>
          </p:cNvSpPr>
          <p:nvPr/>
        </p:nvSpPr>
        <p:spPr>
          <a:xfrm>
            <a:off x="9118596" y="4484141"/>
            <a:ext cx="52722" cy="52722"/>
          </a:xfrm>
          <a:prstGeom prst="ellipse">
            <a:avLst/>
          </a:prstGeom>
          <a:solidFill>
            <a:schemeClr val="bg2">
              <a:lumMod val="1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Arc 47">
            <a:extLst>
              <a:ext uri="{FF2B5EF4-FFF2-40B4-BE49-F238E27FC236}">
                <a16:creationId xmlns:a16="http://schemas.microsoft.com/office/drawing/2014/main" id="{51700FEF-8F8E-19BA-980A-198C8EC772EC}"/>
              </a:ext>
            </a:extLst>
          </p:cNvPr>
          <p:cNvSpPr>
            <a:spLocks/>
          </p:cNvSpPr>
          <p:nvPr/>
        </p:nvSpPr>
        <p:spPr>
          <a:xfrm rot="19444421">
            <a:off x="9124312" y="4291047"/>
            <a:ext cx="437302" cy="383884"/>
          </a:xfrm>
          <a:prstGeom prst="arc">
            <a:avLst>
              <a:gd name="adj1" fmla="val 12751475"/>
              <a:gd name="adj2" fmla="val 21449714"/>
            </a:avLst>
          </a:prstGeom>
          <a:ln w="19050">
            <a:solidFill>
              <a:schemeClr val="tx1"/>
            </a:solidFill>
            <a:headEnd type="triangle" w="med" len="med"/>
            <a:tailEnd type="none" w="med" len="med"/>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TextBox 38">
            <a:extLst>
              <a:ext uri="{FF2B5EF4-FFF2-40B4-BE49-F238E27FC236}">
                <a16:creationId xmlns:a16="http://schemas.microsoft.com/office/drawing/2014/main" id="{F867E33B-BADD-7C7C-B2E7-D89433BF2C77}"/>
              </a:ext>
            </a:extLst>
          </p:cNvPr>
          <p:cNvSpPr txBox="1"/>
          <p:nvPr/>
        </p:nvSpPr>
        <p:spPr>
          <a:xfrm>
            <a:off x="9457850" y="3551245"/>
            <a:ext cx="984565" cy="1692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NEWCASTLE UPON TYNE</a:t>
            </a:r>
          </a:p>
        </p:txBody>
      </p:sp>
      <p:sp>
        <p:nvSpPr>
          <p:cNvPr id="13" name="Oval 12">
            <a:extLst>
              <a:ext uri="{FF2B5EF4-FFF2-40B4-BE49-F238E27FC236}">
                <a16:creationId xmlns:a16="http://schemas.microsoft.com/office/drawing/2014/main" id="{A850AF6D-6475-D870-8039-D4B93316A031}"/>
              </a:ext>
            </a:extLst>
          </p:cNvPr>
          <p:cNvSpPr>
            <a:spLocks/>
          </p:cNvSpPr>
          <p:nvPr/>
        </p:nvSpPr>
        <p:spPr>
          <a:xfrm>
            <a:off x="9417003" y="3625590"/>
            <a:ext cx="52722" cy="52722"/>
          </a:xfrm>
          <a:prstGeom prst="ellipse">
            <a:avLst/>
          </a:prstGeom>
          <a:solidFill>
            <a:schemeClr val="bg2">
              <a:lumMod val="1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CC4349A4-88D0-8C68-6E7C-B4741813576F}"/>
              </a:ext>
            </a:extLst>
          </p:cNvPr>
          <p:cNvSpPr>
            <a:spLocks/>
          </p:cNvSpPr>
          <p:nvPr/>
        </p:nvSpPr>
        <p:spPr>
          <a:xfrm>
            <a:off x="9222276" y="2310160"/>
            <a:ext cx="52722" cy="52722"/>
          </a:xfrm>
          <a:prstGeom prst="ellipse">
            <a:avLst/>
          </a:prstGeom>
          <a:solidFill>
            <a:schemeClr val="bg2">
              <a:lumMod val="1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6E4AFD23-42DB-ADFF-FC9F-D41CC234608E}"/>
              </a:ext>
            </a:extLst>
          </p:cNvPr>
          <p:cNvSpPr txBox="1"/>
          <p:nvPr/>
        </p:nvSpPr>
        <p:spPr>
          <a:xfrm>
            <a:off x="9195807" y="2208054"/>
            <a:ext cx="546946" cy="1692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ABERDEEN</a:t>
            </a:r>
          </a:p>
        </p:txBody>
      </p:sp>
      <p:sp>
        <p:nvSpPr>
          <p:cNvPr id="49" name="Arc 48">
            <a:extLst>
              <a:ext uri="{FF2B5EF4-FFF2-40B4-BE49-F238E27FC236}">
                <a16:creationId xmlns:a16="http://schemas.microsoft.com/office/drawing/2014/main" id="{AB6A2B05-8966-0477-9748-6642D4BB930D}"/>
              </a:ext>
            </a:extLst>
          </p:cNvPr>
          <p:cNvSpPr>
            <a:spLocks/>
          </p:cNvSpPr>
          <p:nvPr/>
        </p:nvSpPr>
        <p:spPr>
          <a:xfrm rot="21152310">
            <a:off x="8579265" y="2301348"/>
            <a:ext cx="1128484" cy="1445169"/>
          </a:xfrm>
          <a:prstGeom prst="arc">
            <a:avLst>
              <a:gd name="adj1" fmla="val 17276187"/>
              <a:gd name="adj2" fmla="val 4331774"/>
            </a:avLst>
          </a:prstGeom>
          <a:ln w="19050">
            <a:solidFill>
              <a:schemeClr val="tx1"/>
            </a:solidFill>
            <a:headEnd type="triangle" w="med" len="med"/>
            <a:tailEnd type="none" w="med" len="med"/>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Arc 49">
            <a:extLst>
              <a:ext uri="{FF2B5EF4-FFF2-40B4-BE49-F238E27FC236}">
                <a16:creationId xmlns:a16="http://schemas.microsoft.com/office/drawing/2014/main" id="{2338BDE1-0E6D-AB6A-64D0-B7632EA2B016}"/>
              </a:ext>
            </a:extLst>
          </p:cNvPr>
          <p:cNvSpPr>
            <a:spLocks/>
          </p:cNvSpPr>
          <p:nvPr/>
        </p:nvSpPr>
        <p:spPr>
          <a:xfrm rot="13809423">
            <a:off x="7970686" y="2896583"/>
            <a:ext cx="969878" cy="1258507"/>
          </a:xfrm>
          <a:prstGeom prst="arc">
            <a:avLst>
              <a:gd name="adj1" fmla="val 16728072"/>
              <a:gd name="adj2" fmla="val 4886209"/>
            </a:avLst>
          </a:prstGeom>
          <a:ln w="19050">
            <a:solidFill>
              <a:schemeClr val="tx1"/>
            </a:solidFill>
            <a:headEnd type="triangle" w="med" len="med"/>
            <a:tailEnd type="none" w="med" len="med"/>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Arc 50">
            <a:extLst>
              <a:ext uri="{FF2B5EF4-FFF2-40B4-BE49-F238E27FC236}">
                <a16:creationId xmlns:a16="http://schemas.microsoft.com/office/drawing/2014/main" id="{1FB4E585-7EC3-8576-AF51-7C1698CD0355}"/>
              </a:ext>
            </a:extLst>
          </p:cNvPr>
          <p:cNvSpPr>
            <a:spLocks/>
          </p:cNvSpPr>
          <p:nvPr/>
        </p:nvSpPr>
        <p:spPr>
          <a:xfrm rot="5754334">
            <a:off x="8225874" y="2929990"/>
            <a:ext cx="1355882" cy="1965561"/>
          </a:xfrm>
          <a:prstGeom prst="arc">
            <a:avLst>
              <a:gd name="adj1" fmla="val 19524996"/>
              <a:gd name="adj2" fmla="val 5192984"/>
            </a:avLst>
          </a:prstGeom>
          <a:ln w="19050">
            <a:solidFill>
              <a:schemeClr val="tx1"/>
            </a:solidFill>
            <a:headEnd type="triangl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Arc 51">
            <a:extLst>
              <a:ext uri="{FF2B5EF4-FFF2-40B4-BE49-F238E27FC236}">
                <a16:creationId xmlns:a16="http://schemas.microsoft.com/office/drawing/2014/main" id="{D148D224-9651-AA1C-01CF-11C3700161E4}"/>
              </a:ext>
            </a:extLst>
          </p:cNvPr>
          <p:cNvSpPr>
            <a:spLocks/>
          </p:cNvSpPr>
          <p:nvPr/>
        </p:nvSpPr>
        <p:spPr>
          <a:xfrm rot="21307509">
            <a:off x="9118480" y="4505244"/>
            <a:ext cx="514161" cy="664106"/>
          </a:xfrm>
          <a:prstGeom prst="arc">
            <a:avLst>
              <a:gd name="adj1" fmla="val 16221842"/>
              <a:gd name="adj2" fmla="val 5013793"/>
            </a:avLst>
          </a:prstGeom>
          <a:ln w="19050">
            <a:solidFill>
              <a:schemeClr val="tx1"/>
            </a:solidFill>
            <a:headEnd type="triangle" w="med" len="med"/>
            <a:tailEnd type="none" w="med" len="med"/>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Arc 61">
            <a:extLst>
              <a:ext uri="{FF2B5EF4-FFF2-40B4-BE49-F238E27FC236}">
                <a16:creationId xmlns:a16="http://schemas.microsoft.com/office/drawing/2014/main" id="{9F388E38-8ADC-C048-F163-E52E81E9ADCA}"/>
              </a:ext>
            </a:extLst>
          </p:cNvPr>
          <p:cNvSpPr/>
          <p:nvPr/>
        </p:nvSpPr>
        <p:spPr>
          <a:xfrm rot="9952574">
            <a:off x="10010655" y="5686223"/>
            <a:ext cx="58636" cy="58636"/>
          </a:xfrm>
          <a:prstGeom prst="arc">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Arc 62">
            <a:extLst>
              <a:ext uri="{FF2B5EF4-FFF2-40B4-BE49-F238E27FC236}">
                <a16:creationId xmlns:a16="http://schemas.microsoft.com/office/drawing/2014/main" id="{E0A9DC12-D21F-DBC3-2548-316C6881B0D9}"/>
              </a:ext>
            </a:extLst>
          </p:cNvPr>
          <p:cNvSpPr>
            <a:spLocks/>
          </p:cNvSpPr>
          <p:nvPr/>
        </p:nvSpPr>
        <p:spPr>
          <a:xfrm rot="20753466">
            <a:off x="7398719" y="3041982"/>
            <a:ext cx="3079640" cy="3195897"/>
          </a:xfrm>
          <a:prstGeom prst="arc">
            <a:avLst>
              <a:gd name="adj1" fmla="val 16046827"/>
              <a:gd name="adj2" fmla="val 3473894"/>
            </a:avLst>
          </a:prstGeom>
          <a:ln w="19050">
            <a:solidFill>
              <a:schemeClr val="tx1"/>
            </a:solidFill>
            <a:headEnd type="triangle" w="med" len="med"/>
            <a:tailEnd type="none" w="med" len="med"/>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4" name="Graphic 63" descr="Airplane with solid fill">
            <a:extLst>
              <a:ext uri="{FF2B5EF4-FFF2-40B4-BE49-F238E27FC236}">
                <a16:creationId xmlns:a16="http://schemas.microsoft.com/office/drawing/2014/main" id="{6FC639EE-C080-9863-1186-C51A822F25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8902590">
            <a:off x="7943065" y="4266620"/>
            <a:ext cx="234740" cy="234740"/>
          </a:xfrm>
          <a:prstGeom prst="rect">
            <a:avLst/>
          </a:prstGeom>
        </p:spPr>
      </p:pic>
      <p:pic>
        <p:nvPicPr>
          <p:cNvPr id="65" name="Graphic 64" descr="Airplane with solid fill">
            <a:extLst>
              <a:ext uri="{FF2B5EF4-FFF2-40B4-BE49-F238E27FC236}">
                <a16:creationId xmlns:a16="http://schemas.microsoft.com/office/drawing/2014/main" id="{FE1F662C-1681-D4BE-E53C-396F743E0BB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0186357">
            <a:off x="10350105" y="3811507"/>
            <a:ext cx="234740" cy="234740"/>
          </a:xfrm>
          <a:prstGeom prst="rect">
            <a:avLst/>
          </a:prstGeom>
        </p:spPr>
      </p:pic>
      <p:pic>
        <p:nvPicPr>
          <p:cNvPr id="66" name="Graphic 65" descr="Airplane with solid fill">
            <a:extLst>
              <a:ext uri="{FF2B5EF4-FFF2-40B4-BE49-F238E27FC236}">
                <a16:creationId xmlns:a16="http://schemas.microsoft.com/office/drawing/2014/main" id="{1A5864B1-14A2-F043-7C5B-EE10F488D8E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2328037">
            <a:off x="7711102" y="3240275"/>
            <a:ext cx="234740" cy="234740"/>
          </a:xfrm>
          <a:prstGeom prst="rect">
            <a:avLst/>
          </a:prstGeom>
        </p:spPr>
      </p:pic>
      <p:grpSp>
        <p:nvGrpSpPr>
          <p:cNvPr id="2" name="Group 1">
            <a:extLst>
              <a:ext uri="{FF2B5EF4-FFF2-40B4-BE49-F238E27FC236}">
                <a16:creationId xmlns:a16="http://schemas.microsoft.com/office/drawing/2014/main" id="{3FD85C48-8742-4AFC-12B0-8CA31E4E8115}"/>
              </a:ext>
            </a:extLst>
          </p:cNvPr>
          <p:cNvGrpSpPr/>
          <p:nvPr/>
        </p:nvGrpSpPr>
        <p:grpSpPr>
          <a:xfrm>
            <a:off x="752765" y="4416196"/>
            <a:ext cx="2130550" cy="589551"/>
            <a:chOff x="5091379" y="4483425"/>
            <a:chExt cx="2130550" cy="589551"/>
          </a:xfrm>
        </p:grpSpPr>
        <p:sp>
          <p:nvSpPr>
            <p:cNvPr id="21" name="TextBox 20">
              <a:extLst>
                <a:ext uri="{FF2B5EF4-FFF2-40B4-BE49-F238E27FC236}">
                  <a16:creationId xmlns:a16="http://schemas.microsoft.com/office/drawing/2014/main" id="{0B4B3B45-CC77-0AB0-9453-DCC25E26300B}"/>
                </a:ext>
              </a:extLst>
            </p:cNvPr>
            <p:cNvSpPr txBox="1"/>
            <p:nvPr/>
          </p:nvSpPr>
          <p:spPr>
            <a:xfrm>
              <a:off x="5679519" y="4811366"/>
              <a:ext cx="1542410"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ABDOMINAL TEAMS</a:t>
              </a:r>
            </a:p>
          </p:txBody>
        </p:sp>
        <p:cxnSp>
          <p:nvCxnSpPr>
            <p:cNvPr id="22" name="Straight Connector 21">
              <a:extLst>
                <a:ext uri="{FF2B5EF4-FFF2-40B4-BE49-F238E27FC236}">
                  <a16:creationId xmlns:a16="http://schemas.microsoft.com/office/drawing/2014/main" id="{482304CB-A3A2-74FA-23AB-F8DA2949E57B}"/>
                </a:ext>
              </a:extLst>
            </p:cNvPr>
            <p:cNvCxnSpPr/>
            <p:nvPr/>
          </p:nvCxnSpPr>
          <p:spPr>
            <a:xfrm>
              <a:off x="5169010" y="4931479"/>
              <a:ext cx="46522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CF01040E-D64E-BFCB-F5D1-D5B3B86A478B}"/>
                </a:ext>
              </a:extLst>
            </p:cNvPr>
            <p:cNvSpPr txBox="1"/>
            <p:nvPr/>
          </p:nvSpPr>
          <p:spPr>
            <a:xfrm>
              <a:off x="5091379" y="4483425"/>
              <a:ext cx="774571"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LEGEND</a:t>
              </a:r>
            </a:p>
          </p:txBody>
        </p:sp>
      </p:grpSp>
    </p:spTree>
    <p:extLst>
      <p:ext uri="{BB962C8B-B14F-4D97-AF65-F5344CB8AC3E}">
        <p14:creationId xmlns:p14="http://schemas.microsoft.com/office/powerpoint/2010/main" val="2818051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1" nodeType="clickEffect">
                                  <p:stCondLst>
                                    <p:cond delay="0"/>
                                  </p:stCondLst>
                                  <p:childTnLst>
                                    <p:set>
                                      <p:cBhvr>
                                        <p:cTn id="56" dur="1" fill="hold">
                                          <p:stCondLst>
                                            <p:cond delay="0"/>
                                          </p:stCondLst>
                                        </p:cTn>
                                        <p:tgtEl>
                                          <p:spTgt spid="1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1"/>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4"/>
                                        </p:tgtEl>
                                        <p:attrNameLst>
                                          <p:attrName>style.visibility</p:attrName>
                                        </p:attrNameLst>
                                      </p:cBhvr>
                                      <p:to>
                                        <p:strVal val="visible"/>
                                      </p:to>
                                    </p:set>
                                  </p:childTnLst>
                                </p:cTn>
                              </p:par>
                              <p:par>
                                <p:cTn id="65" presetID="1" presetClass="entr" presetSubtype="0" fill="hold" grpId="1" nodeType="withEffect">
                                  <p:stCondLst>
                                    <p:cond delay="0"/>
                                  </p:stCondLst>
                                  <p:childTnLst>
                                    <p:set>
                                      <p:cBhvr>
                                        <p:cTn id="66" dur="1" fill="hold">
                                          <p:stCondLst>
                                            <p:cond delay="0"/>
                                          </p:stCondLst>
                                        </p:cTn>
                                        <p:tgtEl>
                                          <p:spTgt spid="2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4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5"/>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6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3"/>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31"/>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2" nodeType="clickEffect">
                                  <p:stCondLst>
                                    <p:cond delay="0"/>
                                  </p:stCondLst>
                                  <p:childTnLst>
                                    <p:set>
                                      <p:cBhvr>
                                        <p:cTn id="92" dur="1" fill="hold">
                                          <p:stCondLst>
                                            <p:cond delay="0"/>
                                          </p:stCondLst>
                                        </p:cTn>
                                        <p:tgtEl>
                                          <p:spTgt spid="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63"/>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1"/>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24"/>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65"/>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18"/>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5" grpId="1"/>
      <p:bldP spid="35" grpId="0"/>
      <p:bldP spid="36" grpId="0"/>
      <p:bldP spid="38" grpId="0"/>
      <p:bldP spid="41" grpId="0"/>
      <p:bldP spid="6" grpId="0" animBg="1"/>
      <p:bldP spid="9" grpId="0" animBg="1"/>
      <p:bldP spid="10" grpId="0" animBg="1"/>
      <p:bldP spid="11" grpId="0" animBg="1"/>
      <p:bldP spid="12" grpId="0" animBg="1"/>
      <p:bldP spid="12" grpId="1" animBg="1"/>
      <p:bldP spid="17" grpId="0" animBg="1"/>
      <p:bldP spid="18" grpId="0" animBg="1"/>
      <p:bldP spid="53" grpId="0" animBg="1"/>
      <p:bldP spid="31" grpId="0"/>
      <p:bldP spid="31" grpId="1"/>
      <p:bldP spid="5" grpId="0" animBg="1"/>
      <p:bldP spid="5" grpId="1" animBg="1"/>
      <p:bldP spid="5" grpId="2" animBg="1"/>
      <p:bldP spid="15" grpId="0" animBg="1"/>
      <p:bldP spid="3" grpId="0"/>
      <p:bldP spid="43" grpId="0" animBg="1"/>
      <p:bldP spid="26" grpId="0"/>
      <p:bldP spid="42" grpId="0"/>
      <p:bldP spid="7" grpId="0" animBg="1"/>
      <p:bldP spid="16" grpId="0" animBg="1"/>
      <p:bldP spid="48" grpId="0" animBg="1"/>
      <p:bldP spid="39" grpId="0"/>
      <p:bldP spid="13" grpId="0" animBg="1"/>
      <p:bldP spid="14" grpId="0" animBg="1"/>
      <p:bldP spid="40" grpId="0"/>
      <p:bldP spid="49" grpId="0" animBg="1"/>
      <p:bldP spid="50" grpId="0" animBg="1"/>
      <p:bldP spid="51" grpId="0" animBg="1"/>
      <p:bldP spid="52" grpId="0" animBg="1"/>
      <p:bldP spid="62" grpId="0" animBg="1"/>
      <p:bldP spid="6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07C40-CACF-03DF-6D11-74DF5977BADB}"/>
              </a:ext>
            </a:extLst>
          </p:cNvPr>
          <p:cNvSpPr>
            <a:spLocks noGrp="1"/>
          </p:cNvSpPr>
          <p:nvPr>
            <p:ph type="title"/>
          </p:nvPr>
        </p:nvSpPr>
        <p:spPr/>
        <p:txBody>
          <a:bodyPr>
            <a:normAutofit/>
          </a:bodyPr>
          <a:lstStyle/>
          <a:p>
            <a:r>
              <a:rPr lang="en-GB" sz="3600" b="1"/>
              <a:t>Impact to Transplant Centres</a:t>
            </a:r>
          </a:p>
        </p:txBody>
      </p:sp>
      <p:sp>
        <p:nvSpPr>
          <p:cNvPr id="8" name="Oval 7">
            <a:extLst>
              <a:ext uri="{FF2B5EF4-FFF2-40B4-BE49-F238E27FC236}">
                <a16:creationId xmlns:a16="http://schemas.microsoft.com/office/drawing/2014/main" id="{300FC2DF-7296-E8D7-94DA-34A9B9E41DDA}"/>
              </a:ext>
            </a:extLst>
          </p:cNvPr>
          <p:cNvSpPr/>
          <p:nvPr/>
        </p:nvSpPr>
        <p:spPr>
          <a:xfrm>
            <a:off x="1653469" y="1916749"/>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Graphic 10" descr="Clock outline">
            <a:extLst>
              <a:ext uri="{FF2B5EF4-FFF2-40B4-BE49-F238E27FC236}">
                <a16:creationId xmlns:a16="http://schemas.microsoft.com/office/drawing/2014/main" id="{F4E6F43E-A3CB-5014-B28C-00658A31F9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1861709" y="2126910"/>
            <a:ext cx="501206" cy="501206"/>
          </a:xfrm>
          <a:prstGeom prst="rect">
            <a:avLst/>
          </a:prstGeom>
        </p:spPr>
      </p:pic>
      <p:sp>
        <p:nvSpPr>
          <p:cNvPr id="12" name="Content Placeholder 5">
            <a:extLst>
              <a:ext uri="{FF2B5EF4-FFF2-40B4-BE49-F238E27FC236}">
                <a16:creationId xmlns:a16="http://schemas.microsoft.com/office/drawing/2014/main" id="{87F842EF-C364-09CA-103B-6E8506F1671C}"/>
              </a:ext>
            </a:extLst>
          </p:cNvPr>
          <p:cNvSpPr txBox="1">
            <a:spLocks/>
          </p:cNvSpPr>
          <p:nvPr/>
        </p:nvSpPr>
        <p:spPr>
          <a:xfrm>
            <a:off x="3633290" y="2938496"/>
            <a:ext cx="2415863" cy="102587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4000"/>
              </a:lnSpc>
              <a:spcBef>
                <a:spcPts val="1000"/>
              </a:spcBef>
              <a:spcAft>
                <a:spcPts val="0"/>
              </a:spcAft>
              <a:buClr>
                <a:srgbClr val="005EA4"/>
              </a:buClr>
              <a:buSzPct val="50000"/>
              <a:buFont typeface="Wingdings" panose="05000000000000000000" pitchFamily="2" charset="2"/>
              <a:buNone/>
              <a:tabLst/>
              <a:defRPr/>
            </a:pPr>
            <a:r>
              <a:rPr kumimoji="0" lang="en-GB"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O</a:t>
            </a:r>
            <a:r>
              <a:rPr kumimoji="0" lang="en-GB" sz="1600" b="1" i="0" u="none" strike="noStrike" kern="1200" cap="none" spc="0" normalizeH="0" baseline="0" noProof="0" err="1">
                <a:ln>
                  <a:noFill/>
                </a:ln>
                <a:solidFill>
                  <a:srgbClr val="002060"/>
                </a:solidFill>
                <a:effectLst/>
                <a:uLnTx/>
                <a:uFillTx/>
                <a:latin typeface="Arial" panose="020B0604020202020204" pitchFamily="34" charset="0"/>
                <a:ea typeface="+mn-ea"/>
                <a:cs typeface="Arial" panose="020B0604020202020204" pitchFamily="34" charset="0"/>
              </a:rPr>
              <a:t>rgan</a:t>
            </a:r>
            <a:r>
              <a:rPr kumimoji="0" lang="en-GB"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(s) </a:t>
            </a:r>
            <a:r>
              <a:rPr kumimoji="0" lang="en-GB" sz="16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arriving at similar times </a:t>
            </a:r>
          </a:p>
        </p:txBody>
      </p:sp>
      <p:sp>
        <p:nvSpPr>
          <p:cNvPr id="14" name="Oval 13">
            <a:extLst>
              <a:ext uri="{FF2B5EF4-FFF2-40B4-BE49-F238E27FC236}">
                <a16:creationId xmlns:a16="http://schemas.microsoft.com/office/drawing/2014/main" id="{1AD55814-14DF-7067-80BB-F18F86CCB0F5}"/>
              </a:ext>
            </a:extLst>
          </p:cNvPr>
          <p:cNvSpPr/>
          <p:nvPr/>
        </p:nvSpPr>
        <p:spPr>
          <a:xfrm>
            <a:off x="4344694" y="1903851"/>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Content Placeholder 5">
            <a:extLst>
              <a:ext uri="{FF2B5EF4-FFF2-40B4-BE49-F238E27FC236}">
                <a16:creationId xmlns:a16="http://schemas.microsoft.com/office/drawing/2014/main" id="{4430A365-BCB9-2237-1B01-3ADCCEA99B12}"/>
              </a:ext>
            </a:extLst>
          </p:cNvPr>
          <p:cNvSpPr txBox="1">
            <a:spLocks/>
          </p:cNvSpPr>
          <p:nvPr/>
        </p:nvSpPr>
        <p:spPr>
          <a:xfrm>
            <a:off x="6292250" y="2951609"/>
            <a:ext cx="2415862" cy="102587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4000"/>
              </a:lnSpc>
              <a:spcBef>
                <a:spcPts val="1000"/>
              </a:spcBef>
              <a:spcAft>
                <a:spcPts val="0"/>
              </a:spcAft>
              <a:buClr>
                <a:srgbClr val="005EA4"/>
              </a:buClr>
              <a:buSzPct val="50000"/>
              <a:buFont typeface="Wingdings" panose="05000000000000000000" pitchFamily="2" charset="2"/>
              <a:buNone/>
              <a:tabLst/>
              <a:defRPr/>
            </a:pPr>
            <a:r>
              <a:rPr kumimoji="0" lang="en-GB" sz="16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Challenge of </a:t>
            </a:r>
            <a:r>
              <a:rPr kumimoji="0" lang="en-GB"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accessing daytime theatre space </a:t>
            </a:r>
          </a:p>
        </p:txBody>
      </p:sp>
      <p:sp>
        <p:nvSpPr>
          <p:cNvPr id="30" name="Content Placeholder 5">
            <a:extLst>
              <a:ext uri="{FF2B5EF4-FFF2-40B4-BE49-F238E27FC236}">
                <a16:creationId xmlns:a16="http://schemas.microsoft.com/office/drawing/2014/main" id="{4F4612CE-EF4D-6845-CA32-0148D231610E}"/>
              </a:ext>
            </a:extLst>
          </p:cNvPr>
          <p:cNvSpPr txBox="1">
            <a:spLocks/>
          </p:cNvSpPr>
          <p:nvPr/>
        </p:nvSpPr>
        <p:spPr>
          <a:xfrm>
            <a:off x="863678" y="5128122"/>
            <a:ext cx="2637168" cy="102587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ts val="800"/>
              </a:spcBef>
              <a:spcAft>
                <a:spcPts val="800"/>
              </a:spcAft>
              <a:buClr>
                <a:srgbClr val="0072C6"/>
              </a:buClr>
              <a:buSzTx/>
              <a:buFont typeface="Wingdings" panose="05000000000000000000" pitchFamily="2" charset="2"/>
              <a:buNone/>
              <a:tabLst/>
              <a:defRPr/>
            </a:pPr>
            <a:r>
              <a:rPr kumimoji="0" lang="en-GB" altLang="en-US" sz="16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Challenge of </a:t>
            </a:r>
            <a:r>
              <a:rPr kumimoji="0" lang="en-GB"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new offering windows</a:t>
            </a:r>
            <a:r>
              <a:rPr kumimoji="0" lang="en-GB" altLang="en-US" sz="16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 taking place </a:t>
            </a:r>
            <a:r>
              <a:rPr kumimoji="0" lang="en-GB"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at the same time organs are arriving</a:t>
            </a:r>
          </a:p>
        </p:txBody>
      </p:sp>
      <p:sp>
        <p:nvSpPr>
          <p:cNvPr id="32" name="Oval 31">
            <a:extLst>
              <a:ext uri="{FF2B5EF4-FFF2-40B4-BE49-F238E27FC236}">
                <a16:creationId xmlns:a16="http://schemas.microsoft.com/office/drawing/2014/main" id="{8F459A80-063E-D9F4-89D4-CE951EAE18B3}"/>
              </a:ext>
            </a:extLst>
          </p:cNvPr>
          <p:cNvSpPr/>
          <p:nvPr/>
        </p:nvSpPr>
        <p:spPr>
          <a:xfrm>
            <a:off x="1669326" y="4064745"/>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Content Placeholder 5">
            <a:extLst>
              <a:ext uri="{FF2B5EF4-FFF2-40B4-BE49-F238E27FC236}">
                <a16:creationId xmlns:a16="http://schemas.microsoft.com/office/drawing/2014/main" id="{6EA6DC1E-4B10-59F0-DAA9-A22B67DFE674}"/>
              </a:ext>
            </a:extLst>
          </p:cNvPr>
          <p:cNvSpPr txBox="1">
            <a:spLocks/>
          </p:cNvSpPr>
          <p:nvPr/>
        </p:nvSpPr>
        <p:spPr>
          <a:xfrm>
            <a:off x="3649698" y="5067442"/>
            <a:ext cx="2415861" cy="102587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4000"/>
              </a:lnSpc>
              <a:spcBef>
                <a:spcPts val="1000"/>
              </a:spcBef>
              <a:spcAft>
                <a:spcPts val="0"/>
              </a:spcAft>
              <a:buClr>
                <a:srgbClr val="005EA4"/>
              </a:buClr>
              <a:buSzPct val="50000"/>
              <a:buFont typeface="Wingdings" panose="05000000000000000000" pitchFamily="2" charset="2"/>
              <a:buNone/>
              <a:tabLst/>
              <a:defRPr/>
            </a:pPr>
            <a:r>
              <a:rPr kumimoji="0" lang="en-GB"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Screening calls </a:t>
            </a:r>
          </a:p>
        </p:txBody>
      </p:sp>
      <p:sp>
        <p:nvSpPr>
          <p:cNvPr id="38" name="Oval 37">
            <a:extLst>
              <a:ext uri="{FF2B5EF4-FFF2-40B4-BE49-F238E27FC236}">
                <a16:creationId xmlns:a16="http://schemas.microsoft.com/office/drawing/2014/main" id="{2CA90F5A-C298-6855-F3F9-20E48FD9DFC0}"/>
              </a:ext>
            </a:extLst>
          </p:cNvPr>
          <p:cNvSpPr/>
          <p:nvPr/>
        </p:nvSpPr>
        <p:spPr>
          <a:xfrm>
            <a:off x="4344694" y="4059851"/>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Content Placeholder 5">
            <a:extLst>
              <a:ext uri="{FF2B5EF4-FFF2-40B4-BE49-F238E27FC236}">
                <a16:creationId xmlns:a16="http://schemas.microsoft.com/office/drawing/2014/main" id="{38ED2F1C-6758-5AF7-6C6B-CD7321C2EE34}"/>
              </a:ext>
            </a:extLst>
          </p:cNvPr>
          <p:cNvSpPr txBox="1">
            <a:spLocks/>
          </p:cNvSpPr>
          <p:nvPr/>
        </p:nvSpPr>
        <p:spPr>
          <a:xfrm>
            <a:off x="974329" y="2959563"/>
            <a:ext cx="2415864" cy="102587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005EA4"/>
              </a:buClr>
              <a:buSzPct val="50000"/>
              <a:buFont typeface="Wingdings" panose="05000000000000000000" pitchFamily="2" charset="2"/>
              <a:buNone/>
              <a:defRPr sz="3600" kern="1200">
                <a:solidFill>
                  <a:schemeClr val="accent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2000" kern="1200">
                <a:solidFill>
                  <a:schemeClr val="accent1">
                    <a:lumMod val="75000"/>
                  </a:schemeClr>
                </a:solidFill>
                <a:latin typeface="+mn-lt"/>
                <a:ea typeface="+mn-ea"/>
                <a:cs typeface="+mn-cs"/>
              </a:defRPr>
            </a:lvl3pPr>
            <a:lvl4pPr marL="16002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4pPr>
            <a:lvl5pPr marL="2057400" indent="-228600" algn="l" defTabSz="914400" rtl="0" eaLnBrk="1" latinLnBrk="0" hangingPunct="1">
              <a:lnSpc>
                <a:spcPct val="90000"/>
              </a:lnSpc>
              <a:spcBef>
                <a:spcPts val="500"/>
              </a:spcBef>
              <a:buClr>
                <a:srgbClr val="005EA4"/>
              </a:buClr>
              <a:buSzPct val="50000"/>
              <a:buFont typeface="Wingdings" panose="05000000000000000000" pitchFamily="2" charset="2"/>
              <a:buChar char=""/>
              <a:defRPr sz="1800"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4000"/>
              </a:lnSpc>
              <a:spcBef>
                <a:spcPts val="1000"/>
              </a:spcBef>
              <a:spcAft>
                <a:spcPts val="0"/>
              </a:spcAft>
              <a:buClr>
                <a:srgbClr val="005EA4"/>
              </a:buClr>
              <a:buSzPct val="50000"/>
              <a:buFont typeface="Wingdings" panose="05000000000000000000" pitchFamily="2" charset="2"/>
              <a:buNone/>
              <a:tabLst/>
              <a:defRPr/>
            </a:pPr>
            <a:r>
              <a:rPr kumimoji="0" lang="en-GB"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Time of organ arrival </a:t>
            </a:r>
            <a:r>
              <a:rPr kumimoji="0" lang="en-GB" sz="16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for daytime implant</a:t>
            </a:r>
          </a:p>
        </p:txBody>
      </p:sp>
      <p:pic>
        <p:nvPicPr>
          <p:cNvPr id="46" name="Graphic 45" descr="Heart organ with solid fill">
            <a:extLst>
              <a:ext uri="{FF2B5EF4-FFF2-40B4-BE49-F238E27FC236}">
                <a16:creationId xmlns:a16="http://schemas.microsoft.com/office/drawing/2014/main" id="{09EE5CC1-458A-67E7-B524-1F7AA51D344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75461" y="2316881"/>
            <a:ext cx="475293" cy="475293"/>
          </a:xfrm>
          <a:prstGeom prst="rect">
            <a:avLst/>
          </a:prstGeom>
        </p:spPr>
      </p:pic>
      <p:pic>
        <p:nvPicPr>
          <p:cNvPr id="48" name="Graphic 47" descr="Heart organ with solid fill">
            <a:extLst>
              <a:ext uri="{FF2B5EF4-FFF2-40B4-BE49-F238E27FC236}">
                <a16:creationId xmlns:a16="http://schemas.microsoft.com/office/drawing/2014/main" id="{33A7DE72-7FA5-C66F-5DFC-B19BDC71CAB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58534" y="2101423"/>
            <a:ext cx="365363" cy="365363"/>
          </a:xfrm>
          <a:prstGeom prst="rect">
            <a:avLst/>
          </a:prstGeom>
        </p:spPr>
      </p:pic>
      <p:cxnSp>
        <p:nvCxnSpPr>
          <p:cNvPr id="52" name="Straight Arrow Connector 51">
            <a:extLst>
              <a:ext uri="{FF2B5EF4-FFF2-40B4-BE49-F238E27FC236}">
                <a16:creationId xmlns:a16="http://schemas.microsoft.com/office/drawing/2014/main" id="{3CA69A62-4475-F170-6BC0-07E2D54EB902}"/>
              </a:ext>
            </a:extLst>
          </p:cNvPr>
          <p:cNvCxnSpPr/>
          <p:nvPr/>
        </p:nvCxnSpPr>
        <p:spPr>
          <a:xfrm flipH="1">
            <a:off x="4766105" y="4232674"/>
            <a:ext cx="184298" cy="18429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4B37DB4A-2ABB-99DB-FC6C-C83D30E9B24B}"/>
              </a:ext>
            </a:extLst>
          </p:cNvPr>
          <p:cNvCxnSpPr/>
          <p:nvPr/>
        </p:nvCxnSpPr>
        <p:spPr>
          <a:xfrm flipH="1">
            <a:off x="4950120" y="4398903"/>
            <a:ext cx="184298" cy="18429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F65D291C-E013-DCA0-7311-91CE4D12E6E5}"/>
              </a:ext>
            </a:extLst>
          </p:cNvPr>
          <p:cNvCxnSpPr/>
          <p:nvPr/>
        </p:nvCxnSpPr>
        <p:spPr>
          <a:xfrm flipH="1">
            <a:off x="5073070" y="2266520"/>
            <a:ext cx="184298" cy="18429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9BD9A84C-459F-6B49-BA4A-C7021ECE7CF0}"/>
              </a:ext>
            </a:extLst>
          </p:cNvPr>
          <p:cNvCxnSpPr/>
          <p:nvPr/>
        </p:nvCxnSpPr>
        <p:spPr>
          <a:xfrm flipH="1">
            <a:off x="5094039" y="2358669"/>
            <a:ext cx="184298" cy="18429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54D83C36-68A9-BE54-AEBF-18E48D0D6E5E}"/>
              </a:ext>
            </a:extLst>
          </p:cNvPr>
          <p:cNvGrpSpPr/>
          <p:nvPr/>
        </p:nvGrpSpPr>
        <p:grpSpPr>
          <a:xfrm>
            <a:off x="6958606" y="1916782"/>
            <a:ext cx="1025871" cy="1025871"/>
            <a:chOff x="6603231" y="2013377"/>
            <a:chExt cx="1025871" cy="1025871"/>
          </a:xfrm>
        </p:grpSpPr>
        <p:sp>
          <p:nvSpPr>
            <p:cNvPr id="26" name="Oval 25">
              <a:extLst>
                <a:ext uri="{FF2B5EF4-FFF2-40B4-BE49-F238E27FC236}">
                  <a16:creationId xmlns:a16="http://schemas.microsoft.com/office/drawing/2014/main" id="{6079F36E-49C7-3647-18D6-E92B2FCF285C}"/>
                </a:ext>
              </a:extLst>
            </p:cNvPr>
            <p:cNvSpPr/>
            <p:nvPr/>
          </p:nvSpPr>
          <p:spPr>
            <a:xfrm>
              <a:off x="6603231" y="2013377"/>
              <a:ext cx="1025871" cy="1025871"/>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9" name="Graphic 58" descr="Dim (Smaller Sun) with solid fill">
              <a:extLst>
                <a:ext uri="{FF2B5EF4-FFF2-40B4-BE49-F238E27FC236}">
                  <a16:creationId xmlns:a16="http://schemas.microsoft.com/office/drawing/2014/main" id="{FE74FA39-FDBF-E907-76E7-F47F1BA158D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12118" y="2152294"/>
              <a:ext cx="432688" cy="432688"/>
            </a:xfrm>
            <a:prstGeom prst="rect">
              <a:avLst/>
            </a:prstGeom>
          </p:spPr>
        </p:pic>
      </p:grpSp>
      <p:pic>
        <p:nvPicPr>
          <p:cNvPr id="60" name="Graphic 59" descr="Call center with solid fill">
            <a:extLst>
              <a:ext uri="{FF2B5EF4-FFF2-40B4-BE49-F238E27FC236}">
                <a16:creationId xmlns:a16="http://schemas.microsoft.com/office/drawing/2014/main" id="{7E1F72F4-2918-6F53-5278-63EDA0ED349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813180" y="4199132"/>
            <a:ext cx="400670" cy="400670"/>
          </a:xfrm>
          <a:prstGeom prst="rect">
            <a:avLst/>
          </a:prstGeom>
        </p:spPr>
      </p:pic>
      <p:pic>
        <p:nvPicPr>
          <p:cNvPr id="61" name="Graphic 60" descr="Kidneys with solid fill">
            <a:extLst>
              <a:ext uri="{FF2B5EF4-FFF2-40B4-BE49-F238E27FC236}">
                <a16:creationId xmlns:a16="http://schemas.microsoft.com/office/drawing/2014/main" id="{6A637F66-8860-1959-F209-34B14DD3673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038948" y="4568272"/>
            <a:ext cx="388882" cy="388882"/>
          </a:xfrm>
          <a:prstGeom prst="rect">
            <a:avLst/>
          </a:prstGeom>
        </p:spPr>
      </p:pic>
      <p:cxnSp>
        <p:nvCxnSpPr>
          <p:cNvPr id="62" name="Straight Arrow Connector 61">
            <a:extLst>
              <a:ext uri="{FF2B5EF4-FFF2-40B4-BE49-F238E27FC236}">
                <a16:creationId xmlns:a16="http://schemas.microsoft.com/office/drawing/2014/main" id="{DBB19E6C-BD45-E5FF-133A-740328B560CC}"/>
              </a:ext>
            </a:extLst>
          </p:cNvPr>
          <p:cNvCxnSpPr/>
          <p:nvPr/>
        </p:nvCxnSpPr>
        <p:spPr>
          <a:xfrm flipH="1">
            <a:off x="2377215" y="4476123"/>
            <a:ext cx="184298" cy="18429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8943089E-7018-F6BA-A5E4-E111FAC9F2A9}"/>
              </a:ext>
            </a:extLst>
          </p:cNvPr>
          <p:cNvCxnSpPr/>
          <p:nvPr/>
        </p:nvCxnSpPr>
        <p:spPr>
          <a:xfrm flipH="1">
            <a:off x="2223605" y="4428466"/>
            <a:ext cx="184298" cy="18429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65" name="Graphic 64" descr="Heart organ with solid fill">
            <a:extLst>
              <a:ext uri="{FF2B5EF4-FFF2-40B4-BE49-F238E27FC236}">
                <a16:creationId xmlns:a16="http://schemas.microsoft.com/office/drawing/2014/main" id="{8E64A1B3-1534-F531-EED0-20274E8450A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28676" y="2454492"/>
            <a:ext cx="365363" cy="365363"/>
          </a:xfrm>
          <a:prstGeom prst="rect">
            <a:avLst/>
          </a:prstGeom>
        </p:spPr>
      </p:pic>
      <p:pic>
        <p:nvPicPr>
          <p:cNvPr id="2" name="Graphic 1" descr="List outline">
            <a:extLst>
              <a:ext uri="{FF2B5EF4-FFF2-40B4-BE49-F238E27FC236}">
                <a16:creationId xmlns:a16="http://schemas.microsoft.com/office/drawing/2014/main" id="{DAE44CF2-AB72-D68A-804F-7DE0F76A608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342094" y="2187389"/>
            <a:ext cx="522195" cy="589429"/>
          </a:xfrm>
          <a:prstGeom prst="rect">
            <a:avLst/>
          </a:prstGeom>
        </p:spPr>
      </p:pic>
      <p:pic>
        <p:nvPicPr>
          <p:cNvPr id="3" name="Graphic 2" descr="Receiver with solid fill">
            <a:extLst>
              <a:ext uri="{FF2B5EF4-FFF2-40B4-BE49-F238E27FC236}">
                <a16:creationId xmlns:a16="http://schemas.microsoft.com/office/drawing/2014/main" id="{C79C28E6-158B-3A7B-56D4-DF5D8ECD3B22}"/>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551829" y="4394947"/>
            <a:ext cx="454959" cy="454959"/>
          </a:xfrm>
          <a:prstGeom prst="rect">
            <a:avLst/>
          </a:prstGeom>
        </p:spPr>
      </p:pic>
      <p:cxnSp>
        <p:nvCxnSpPr>
          <p:cNvPr id="4" name="Straight Arrow Connector 3">
            <a:extLst>
              <a:ext uri="{FF2B5EF4-FFF2-40B4-BE49-F238E27FC236}">
                <a16:creationId xmlns:a16="http://schemas.microsoft.com/office/drawing/2014/main" id="{3A2A994E-1616-7EC7-ACCB-79BDF84B6D7F}"/>
              </a:ext>
            </a:extLst>
          </p:cNvPr>
          <p:cNvCxnSpPr>
            <a:cxnSpLocks/>
          </p:cNvCxnSpPr>
          <p:nvPr/>
        </p:nvCxnSpPr>
        <p:spPr>
          <a:xfrm flipH="1">
            <a:off x="4864723" y="4306937"/>
            <a:ext cx="184298" cy="18429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38950320-9BDA-D567-6829-EBFEFA4D6E03}"/>
              </a:ext>
            </a:extLst>
          </p:cNvPr>
          <p:cNvCxnSpPr>
            <a:cxnSpLocks/>
          </p:cNvCxnSpPr>
          <p:nvPr/>
        </p:nvCxnSpPr>
        <p:spPr>
          <a:xfrm flipH="1">
            <a:off x="4822412" y="2005835"/>
            <a:ext cx="184298" cy="18429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DA5DADF6-6EC5-7483-66C2-18C108C9C7C8}"/>
              </a:ext>
            </a:extLst>
          </p:cNvPr>
          <p:cNvCxnSpPr>
            <a:cxnSpLocks/>
          </p:cNvCxnSpPr>
          <p:nvPr/>
        </p:nvCxnSpPr>
        <p:spPr>
          <a:xfrm flipH="1">
            <a:off x="4843381" y="2097984"/>
            <a:ext cx="184298" cy="18429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37871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68;p39">
            <a:extLst>
              <a:ext uri="{FF2B5EF4-FFF2-40B4-BE49-F238E27FC236}">
                <a16:creationId xmlns:a16="http://schemas.microsoft.com/office/drawing/2014/main" id="{7C8C0F4B-2709-4AF5-A310-5B708B7D877B}"/>
              </a:ext>
            </a:extLst>
          </p:cNvPr>
          <p:cNvSpPr/>
          <p:nvPr/>
        </p:nvSpPr>
        <p:spPr>
          <a:xfrm>
            <a:off x="100" y="-67"/>
            <a:ext cx="12192000" cy="6858000"/>
          </a:xfrm>
          <a:prstGeom prst="rect">
            <a:avLst/>
          </a:prstGeom>
          <a:solidFill>
            <a:srgbClr val="0062AC"/>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Google Shape;169;p39">
            <a:extLst>
              <a:ext uri="{FF2B5EF4-FFF2-40B4-BE49-F238E27FC236}">
                <a16:creationId xmlns:a16="http://schemas.microsoft.com/office/drawing/2014/main" id="{32CA5188-2C21-4DC8-A9C3-B2AD4C9B10D4}"/>
              </a:ext>
            </a:extLst>
          </p:cNvPr>
          <p:cNvSpPr txBox="1"/>
          <p:nvPr/>
        </p:nvSpPr>
        <p:spPr>
          <a:xfrm>
            <a:off x="3264395" y="728851"/>
            <a:ext cx="5993679" cy="5400163"/>
          </a:xfrm>
          <a:prstGeom prst="rect">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1333"/>
              </a:spcAft>
              <a:buClr>
                <a:prstClr val="black"/>
              </a:buClr>
              <a:buSzPts val="1100"/>
              <a:buFontTx/>
              <a:buNone/>
              <a:tabLst/>
              <a:defRPr/>
            </a:pPr>
            <a:r>
              <a:rPr kumimoji="0" lang="en" sz="4800" b="1" i="0" u="none" strike="noStrike" kern="1200" cap="none" spc="0" normalizeH="0" baseline="0" noProof="0">
                <a:ln>
                  <a:noFill/>
                </a:ln>
                <a:solidFill>
                  <a:prstClr val="white"/>
                </a:solidFill>
                <a:effectLst/>
                <a:uLnTx/>
                <a:uFillTx/>
                <a:latin typeface="Calibri" panose="020F0502020204030204"/>
                <a:ea typeface="+mn-ea"/>
                <a:cs typeface="+mn-cs"/>
              </a:rPr>
              <a:t>Individual centre data</a:t>
            </a:r>
            <a:endParaRPr kumimoji="0" sz="4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53634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507E0-291E-6B7D-B565-B519884648E9}"/>
            </a:ext>
          </a:extLst>
        </p:cNvPr>
        <p:cNvGrpSpPr/>
        <p:nvPr/>
      </p:nvGrpSpPr>
      <p:grpSpPr>
        <a:xfrm>
          <a:off x="0" y="0"/>
          <a:ext cx="0" cy="0"/>
          <a:chOff x="0" y="0"/>
          <a:chExt cx="0" cy="0"/>
        </a:xfrm>
      </p:grpSpPr>
      <p:sp>
        <p:nvSpPr>
          <p:cNvPr id="2" name="Google Shape;168;p39">
            <a:extLst>
              <a:ext uri="{FF2B5EF4-FFF2-40B4-BE49-F238E27FC236}">
                <a16:creationId xmlns:a16="http://schemas.microsoft.com/office/drawing/2014/main" id="{2D00FD95-367B-B9B2-B969-CF0844CFE0DA}"/>
              </a:ext>
            </a:extLst>
          </p:cNvPr>
          <p:cNvSpPr/>
          <p:nvPr/>
        </p:nvSpPr>
        <p:spPr>
          <a:xfrm>
            <a:off x="100" y="-67"/>
            <a:ext cx="12192000" cy="6858000"/>
          </a:xfrm>
          <a:prstGeom prst="rect">
            <a:avLst/>
          </a:prstGeom>
          <a:solidFill>
            <a:srgbClr val="0062AC"/>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Google Shape;169;p39">
            <a:extLst>
              <a:ext uri="{FF2B5EF4-FFF2-40B4-BE49-F238E27FC236}">
                <a16:creationId xmlns:a16="http://schemas.microsoft.com/office/drawing/2014/main" id="{6E2E93E2-E906-2A99-9724-C703D4B2E973}"/>
              </a:ext>
            </a:extLst>
          </p:cNvPr>
          <p:cNvSpPr txBox="1"/>
          <p:nvPr/>
        </p:nvSpPr>
        <p:spPr>
          <a:xfrm>
            <a:off x="388460" y="595021"/>
            <a:ext cx="10850649" cy="5400163"/>
          </a:xfrm>
          <a:prstGeom prst="rect">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1333"/>
              </a:spcAft>
              <a:buClr>
                <a:prstClr val="black"/>
              </a:buClr>
              <a:buSzPts val="1100"/>
              <a:buFontTx/>
              <a:buNone/>
              <a:tabLst/>
              <a:defRPr/>
            </a:pPr>
            <a:r>
              <a:rPr lang="en" sz="4800" b="1">
                <a:solidFill>
                  <a:prstClr val="white"/>
                </a:solidFill>
                <a:latin typeface="Calibri" panose="020F0502020204030204"/>
              </a:rPr>
              <a:t>Abdominal Transplant Centres A-Z</a:t>
            </a:r>
            <a:endParaRPr kumimoji="0" sz="4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78481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Belfast 2024 data </a:t>
            </a:r>
          </a:p>
        </p:txBody>
      </p:sp>
    </p:spTree>
    <p:extLst>
      <p:ext uri="{BB962C8B-B14F-4D97-AF65-F5344CB8AC3E}">
        <p14:creationId xmlns:p14="http://schemas.microsoft.com/office/powerpoint/2010/main" val="28491001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Belfast -  transplants (per centre)</a:t>
            </a:r>
          </a:p>
        </p:txBody>
      </p:sp>
      <p:pic>
        <p:nvPicPr>
          <p:cNvPr id="4" name="Picture 3">
            <a:extLst>
              <a:ext uri="{FF2B5EF4-FFF2-40B4-BE49-F238E27FC236}">
                <a16:creationId xmlns:a16="http://schemas.microsoft.com/office/drawing/2014/main" id="{CB974AFA-818E-97D8-F585-7A796514AF90}"/>
              </a:ext>
            </a:extLst>
          </p:cNvPr>
          <p:cNvPicPr>
            <a:picLocks noChangeAspect="1"/>
          </p:cNvPicPr>
          <p:nvPr/>
        </p:nvPicPr>
        <p:blipFill>
          <a:blip r:embed="rId2"/>
          <a:stretch>
            <a:fillRect/>
          </a:stretch>
        </p:blipFill>
        <p:spPr>
          <a:xfrm>
            <a:off x="678081" y="2543269"/>
            <a:ext cx="5205412" cy="2937541"/>
          </a:xfrm>
          <a:prstGeom prst="rect">
            <a:avLst/>
          </a:prstGeom>
        </p:spPr>
      </p:pic>
      <p:pic>
        <p:nvPicPr>
          <p:cNvPr id="8" name="Picture 7">
            <a:extLst>
              <a:ext uri="{FF2B5EF4-FFF2-40B4-BE49-F238E27FC236}">
                <a16:creationId xmlns:a16="http://schemas.microsoft.com/office/drawing/2014/main" id="{14B3B0DB-9C9A-6BB8-CD0B-FC0C0CE286DB}"/>
              </a:ext>
            </a:extLst>
          </p:cNvPr>
          <p:cNvPicPr>
            <a:picLocks noChangeAspect="1"/>
          </p:cNvPicPr>
          <p:nvPr/>
        </p:nvPicPr>
        <p:blipFill>
          <a:blip r:embed="rId3"/>
          <a:stretch>
            <a:fillRect/>
          </a:stretch>
        </p:blipFill>
        <p:spPr>
          <a:xfrm>
            <a:off x="6308509" y="2543268"/>
            <a:ext cx="5195460" cy="2937541"/>
          </a:xfrm>
          <a:prstGeom prst="rect">
            <a:avLst/>
          </a:prstGeom>
        </p:spPr>
      </p:pic>
    </p:spTree>
    <p:extLst>
      <p:ext uri="{BB962C8B-B14F-4D97-AF65-F5344CB8AC3E}">
        <p14:creationId xmlns:p14="http://schemas.microsoft.com/office/powerpoint/2010/main" val="24081523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Birmingham 2024 data </a:t>
            </a:r>
          </a:p>
        </p:txBody>
      </p:sp>
    </p:spTree>
    <p:extLst>
      <p:ext uri="{BB962C8B-B14F-4D97-AF65-F5344CB8AC3E}">
        <p14:creationId xmlns:p14="http://schemas.microsoft.com/office/powerpoint/2010/main" val="13356930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Birmingham -  transplants (per centre)</a:t>
            </a:r>
          </a:p>
        </p:txBody>
      </p:sp>
      <p:pic>
        <p:nvPicPr>
          <p:cNvPr id="4" name="Picture 3">
            <a:extLst>
              <a:ext uri="{FF2B5EF4-FFF2-40B4-BE49-F238E27FC236}">
                <a16:creationId xmlns:a16="http://schemas.microsoft.com/office/drawing/2014/main" id="{A3C3E701-1E91-CB69-C87D-3D4E94F92379}"/>
              </a:ext>
            </a:extLst>
          </p:cNvPr>
          <p:cNvPicPr>
            <a:picLocks noChangeAspect="1"/>
          </p:cNvPicPr>
          <p:nvPr/>
        </p:nvPicPr>
        <p:blipFill>
          <a:blip r:embed="rId2"/>
          <a:stretch>
            <a:fillRect/>
          </a:stretch>
        </p:blipFill>
        <p:spPr>
          <a:xfrm>
            <a:off x="557763" y="2550224"/>
            <a:ext cx="5158147" cy="2909579"/>
          </a:xfrm>
          <a:prstGeom prst="rect">
            <a:avLst/>
          </a:prstGeom>
        </p:spPr>
      </p:pic>
      <p:pic>
        <p:nvPicPr>
          <p:cNvPr id="7" name="Picture 6">
            <a:extLst>
              <a:ext uri="{FF2B5EF4-FFF2-40B4-BE49-F238E27FC236}">
                <a16:creationId xmlns:a16="http://schemas.microsoft.com/office/drawing/2014/main" id="{6A595AE7-28C8-56CF-9D18-9ED2A72CF644}"/>
              </a:ext>
            </a:extLst>
          </p:cNvPr>
          <p:cNvPicPr>
            <a:picLocks noChangeAspect="1"/>
          </p:cNvPicPr>
          <p:nvPr/>
        </p:nvPicPr>
        <p:blipFill>
          <a:blip r:embed="rId3"/>
          <a:stretch>
            <a:fillRect/>
          </a:stretch>
        </p:blipFill>
        <p:spPr>
          <a:xfrm>
            <a:off x="6476092" y="2550224"/>
            <a:ext cx="5181442" cy="2909579"/>
          </a:xfrm>
          <a:prstGeom prst="rect">
            <a:avLst/>
          </a:prstGeom>
        </p:spPr>
      </p:pic>
    </p:spTree>
    <p:extLst>
      <p:ext uri="{BB962C8B-B14F-4D97-AF65-F5344CB8AC3E}">
        <p14:creationId xmlns:p14="http://schemas.microsoft.com/office/powerpoint/2010/main" val="19304631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Birmingham -  transplants (per organ – kidney only)</a:t>
            </a:r>
          </a:p>
        </p:txBody>
      </p:sp>
      <p:pic>
        <p:nvPicPr>
          <p:cNvPr id="3" name="Picture 2">
            <a:extLst>
              <a:ext uri="{FF2B5EF4-FFF2-40B4-BE49-F238E27FC236}">
                <a16:creationId xmlns:a16="http://schemas.microsoft.com/office/drawing/2014/main" id="{F8E932E9-704F-9837-2642-5B23AE9C8F0D}"/>
              </a:ext>
            </a:extLst>
          </p:cNvPr>
          <p:cNvPicPr>
            <a:picLocks noChangeAspect="1"/>
          </p:cNvPicPr>
          <p:nvPr/>
        </p:nvPicPr>
        <p:blipFill>
          <a:blip r:embed="rId2"/>
          <a:stretch>
            <a:fillRect/>
          </a:stretch>
        </p:blipFill>
        <p:spPr>
          <a:xfrm>
            <a:off x="491759" y="2538464"/>
            <a:ext cx="5257532" cy="2937866"/>
          </a:xfrm>
          <a:prstGeom prst="rect">
            <a:avLst/>
          </a:prstGeom>
        </p:spPr>
      </p:pic>
      <p:pic>
        <p:nvPicPr>
          <p:cNvPr id="7" name="Picture 6">
            <a:extLst>
              <a:ext uri="{FF2B5EF4-FFF2-40B4-BE49-F238E27FC236}">
                <a16:creationId xmlns:a16="http://schemas.microsoft.com/office/drawing/2014/main" id="{6CE8050C-16B4-EA4B-1A98-92B0FD765D32}"/>
              </a:ext>
            </a:extLst>
          </p:cNvPr>
          <p:cNvPicPr>
            <a:picLocks noChangeAspect="1"/>
          </p:cNvPicPr>
          <p:nvPr/>
        </p:nvPicPr>
        <p:blipFill>
          <a:blip r:embed="rId3"/>
          <a:stretch>
            <a:fillRect/>
          </a:stretch>
        </p:blipFill>
        <p:spPr>
          <a:xfrm>
            <a:off x="6442711" y="2538464"/>
            <a:ext cx="5221598" cy="2937866"/>
          </a:xfrm>
          <a:prstGeom prst="rect">
            <a:avLst/>
          </a:prstGeom>
        </p:spPr>
      </p:pic>
    </p:spTree>
    <p:extLst>
      <p:ext uri="{BB962C8B-B14F-4D97-AF65-F5344CB8AC3E}">
        <p14:creationId xmlns:p14="http://schemas.microsoft.com/office/powerpoint/2010/main" val="11947141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Birmingham -  transplants (per organ – liver only)</a:t>
            </a:r>
          </a:p>
        </p:txBody>
      </p:sp>
      <p:pic>
        <p:nvPicPr>
          <p:cNvPr id="4" name="Picture 3">
            <a:extLst>
              <a:ext uri="{FF2B5EF4-FFF2-40B4-BE49-F238E27FC236}">
                <a16:creationId xmlns:a16="http://schemas.microsoft.com/office/drawing/2014/main" id="{2E7DBF35-4CD0-DE0D-520D-D12216BEFBED}"/>
              </a:ext>
            </a:extLst>
          </p:cNvPr>
          <p:cNvPicPr>
            <a:picLocks noChangeAspect="1"/>
          </p:cNvPicPr>
          <p:nvPr/>
        </p:nvPicPr>
        <p:blipFill>
          <a:blip r:embed="rId2"/>
          <a:stretch>
            <a:fillRect/>
          </a:stretch>
        </p:blipFill>
        <p:spPr>
          <a:xfrm>
            <a:off x="712787" y="2535498"/>
            <a:ext cx="5148264" cy="2922595"/>
          </a:xfrm>
          <a:prstGeom prst="rect">
            <a:avLst/>
          </a:prstGeom>
        </p:spPr>
      </p:pic>
      <p:pic>
        <p:nvPicPr>
          <p:cNvPr id="8" name="Picture 7">
            <a:extLst>
              <a:ext uri="{FF2B5EF4-FFF2-40B4-BE49-F238E27FC236}">
                <a16:creationId xmlns:a16="http://schemas.microsoft.com/office/drawing/2014/main" id="{FC8F2B7E-20C4-9E8A-3F76-04C0D36201C5}"/>
              </a:ext>
            </a:extLst>
          </p:cNvPr>
          <p:cNvPicPr>
            <a:picLocks noChangeAspect="1"/>
          </p:cNvPicPr>
          <p:nvPr/>
        </p:nvPicPr>
        <p:blipFill>
          <a:blip r:embed="rId3"/>
          <a:stretch>
            <a:fillRect/>
          </a:stretch>
        </p:blipFill>
        <p:spPr>
          <a:xfrm>
            <a:off x="6330951" y="2535498"/>
            <a:ext cx="5175546" cy="2922595"/>
          </a:xfrm>
          <a:prstGeom prst="rect">
            <a:avLst/>
          </a:prstGeom>
        </p:spPr>
      </p:pic>
    </p:spTree>
    <p:extLst>
      <p:ext uri="{BB962C8B-B14F-4D97-AF65-F5344CB8AC3E}">
        <p14:creationId xmlns:p14="http://schemas.microsoft.com/office/powerpoint/2010/main" val="41997485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Birmingham -  transplants (per organ – small bowel)</a:t>
            </a:r>
          </a:p>
        </p:txBody>
      </p:sp>
      <p:pic>
        <p:nvPicPr>
          <p:cNvPr id="4" name="Picture 3">
            <a:extLst>
              <a:ext uri="{FF2B5EF4-FFF2-40B4-BE49-F238E27FC236}">
                <a16:creationId xmlns:a16="http://schemas.microsoft.com/office/drawing/2014/main" id="{6F0D4F4F-4348-175B-3F0D-72FE0BECD425}"/>
              </a:ext>
            </a:extLst>
          </p:cNvPr>
          <p:cNvPicPr>
            <a:picLocks noChangeAspect="1"/>
          </p:cNvPicPr>
          <p:nvPr/>
        </p:nvPicPr>
        <p:blipFill>
          <a:blip r:embed="rId2"/>
          <a:stretch>
            <a:fillRect/>
          </a:stretch>
        </p:blipFill>
        <p:spPr>
          <a:xfrm>
            <a:off x="450375" y="2532697"/>
            <a:ext cx="5298915" cy="2958609"/>
          </a:xfrm>
          <a:prstGeom prst="rect">
            <a:avLst/>
          </a:prstGeom>
        </p:spPr>
      </p:pic>
      <p:pic>
        <p:nvPicPr>
          <p:cNvPr id="8" name="Picture 7">
            <a:extLst>
              <a:ext uri="{FF2B5EF4-FFF2-40B4-BE49-F238E27FC236}">
                <a16:creationId xmlns:a16="http://schemas.microsoft.com/office/drawing/2014/main" id="{0E7C05C9-183B-D96B-29A4-C32FA1685180}"/>
              </a:ext>
            </a:extLst>
          </p:cNvPr>
          <p:cNvPicPr>
            <a:picLocks noChangeAspect="1"/>
          </p:cNvPicPr>
          <p:nvPr/>
        </p:nvPicPr>
        <p:blipFill>
          <a:blip r:embed="rId3"/>
          <a:stretch>
            <a:fillRect/>
          </a:stretch>
        </p:blipFill>
        <p:spPr>
          <a:xfrm>
            <a:off x="6442712" y="2532697"/>
            <a:ext cx="5298915" cy="2960481"/>
          </a:xfrm>
          <a:prstGeom prst="rect">
            <a:avLst/>
          </a:prstGeom>
        </p:spPr>
      </p:pic>
    </p:spTree>
    <p:extLst>
      <p:ext uri="{BB962C8B-B14F-4D97-AF65-F5344CB8AC3E}">
        <p14:creationId xmlns:p14="http://schemas.microsoft.com/office/powerpoint/2010/main" val="32394565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Birmingham -  transplants (per organ – other AB only multi-organ)</a:t>
            </a:r>
          </a:p>
        </p:txBody>
      </p:sp>
      <p:pic>
        <p:nvPicPr>
          <p:cNvPr id="4" name="Picture 3">
            <a:extLst>
              <a:ext uri="{FF2B5EF4-FFF2-40B4-BE49-F238E27FC236}">
                <a16:creationId xmlns:a16="http://schemas.microsoft.com/office/drawing/2014/main" id="{D7C0640C-C61C-1ADD-BC11-DDFF2F74C3A2}"/>
              </a:ext>
            </a:extLst>
          </p:cNvPr>
          <p:cNvPicPr>
            <a:picLocks noChangeAspect="1"/>
          </p:cNvPicPr>
          <p:nvPr/>
        </p:nvPicPr>
        <p:blipFill>
          <a:blip r:embed="rId2"/>
          <a:stretch>
            <a:fillRect/>
          </a:stretch>
        </p:blipFill>
        <p:spPr>
          <a:xfrm>
            <a:off x="462280" y="2532699"/>
            <a:ext cx="5287010" cy="2949413"/>
          </a:xfrm>
          <a:prstGeom prst="rect">
            <a:avLst/>
          </a:prstGeom>
        </p:spPr>
      </p:pic>
      <p:pic>
        <p:nvPicPr>
          <p:cNvPr id="8" name="Picture 7">
            <a:extLst>
              <a:ext uri="{FF2B5EF4-FFF2-40B4-BE49-F238E27FC236}">
                <a16:creationId xmlns:a16="http://schemas.microsoft.com/office/drawing/2014/main" id="{F522AD7F-82DB-B092-D05F-BDE0975E5397}"/>
              </a:ext>
            </a:extLst>
          </p:cNvPr>
          <p:cNvPicPr>
            <a:picLocks noChangeAspect="1"/>
          </p:cNvPicPr>
          <p:nvPr/>
        </p:nvPicPr>
        <p:blipFill>
          <a:blip r:embed="rId3"/>
          <a:stretch>
            <a:fillRect/>
          </a:stretch>
        </p:blipFill>
        <p:spPr>
          <a:xfrm>
            <a:off x="6442712" y="2532698"/>
            <a:ext cx="5265587" cy="2949413"/>
          </a:xfrm>
          <a:prstGeom prst="rect">
            <a:avLst/>
          </a:prstGeom>
        </p:spPr>
      </p:pic>
    </p:spTree>
    <p:extLst>
      <p:ext uri="{BB962C8B-B14F-4D97-AF65-F5344CB8AC3E}">
        <p14:creationId xmlns:p14="http://schemas.microsoft.com/office/powerpoint/2010/main" val="40800899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Bristol 2024 data </a:t>
            </a:r>
          </a:p>
        </p:txBody>
      </p:sp>
    </p:spTree>
    <p:extLst>
      <p:ext uri="{BB962C8B-B14F-4D97-AF65-F5344CB8AC3E}">
        <p14:creationId xmlns:p14="http://schemas.microsoft.com/office/powerpoint/2010/main" val="35668985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Bristol -  transplants (per centre)</a:t>
            </a:r>
          </a:p>
        </p:txBody>
      </p:sp>
      <p:pic>
        <p:nvPicPr>
          <p:cNvPr id="4" name="Picture 3">
            <a:extLst>
              <a:ext uri="{FF2B5EF4-FFF2-40B4-BE49-F238E27FC236}">
                <a16:creationId xmlns:a16="http://schemas.microsoft.com/office/drawing/2014/main" id="{12B4161D-D9BE-7C3F-0023-53775549B97F}"/>
              </a:ext>
            </a:extLst>
          </p:cNvPr>
          <p:cNvPicPr>
            <a:picLocks noChangeAspect="1"/>
          </p:cNvPicPr>
          <p:nvPr/>
        </p:nvPicPr>
        <p:blipFill>
          <a:blip r:embed="rId2"/>
          <a:stretch>
            <a:fillRect/>
          </a:stretch>
        </p:blipFill>
        <p:spPr>
          <a:xfrm>
            <a:off x="614882" y="2529749"/>
            <a:ext cx="5404920" cy="2943090"/>
          </a:xfrm>
          <a:prstGeom prst="rect">
            <a:avLst/>
          </a:prstGeom>
        </p:spPr>
      </p:pic>
      <p:pic>
        <p:nvPicPr>
          <p:cNvPr id="7" name="Picture 6">
            <a:extLst>
              <a:ext uri="{FF2B5EF4-FFF2-40B4-BE49-F238E27FC236}">
                <a16:creationId xmlns:a16="http://schemas.microsoft.com/office/drawing/2014/main" id="{662607F0-CD5D-1AA2-7465-742ECA98D0B9}"/>
              </a:ext>
            </a:extLst>
          </p:cNvPr>
          <p:cNvPicPr>
            <a:picLocks noChangeAspect="1"/>
          </p:cNvPicPr>
          <p:nvPr/>
        </p:nvPicPr>
        <p:blipFill>
          <a:blip r:embed="rId3"/>
          <a:stretch>
            <a:fillRect/>
          </a:stretch>
        </p:blipFill>
        <p:spPr>
          <a:xfrm>
            <a:off x="6272880" y="2529749"/>
            <a:ext cx="5304238" cy="2948141"/>
          </a:xfrm>
          <a:prstGeom prst="rect">
            <a:avLst/>
          </a:prstGeom>
        </p:spPr>
      </p:pic>
    </p:spTree>
    <p:extLst>
      <p:ext uri="{BB962C8B-B14F-4D97-AF65-F5344CB8AC3E}">
        <p14:creationId xmlns:p14="http://schemas.microsoft.com/office/powerpoint/2010/main" val="11413094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Cambridge 2024 data </a:t>
            </a:r>
          </a:p>
        </p:txBody>
      </p:sp>
    </p:spTree>
    <p:extLst>
      <p:ext uri="{BB962C8B-B14F-4D97-AF65-F5344CB8AC3E}">
        <p14:creationId xmlns:p14="http://schemas.microsoft.com/office/powerpoint/2010/main" val="26632756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Cambridge -  transplants (per centre)</a:t>
            </a:r>
          </a:p>
        </p:txBody>
      </p:sp>
      <p:pic>
        <p:nvPicPr>
          <p:cNvPr id="4" name="Picture 3">
            <a:extLst>
              <a:ext uri="{FF2B5EF4-FFF2-40B4-BE49-F238E27FC236}">
                <a16:creationId xmlns:a16="http://schemas.microsoft.com/office/drawing/2014/main" id="{5C3C8E5A-549F-94B0-BDEB-FACAE43360A7}"/>
              </a:ext>
            </a:extLst>
          </p:cNvPr>
          <p:cNvPicPr>
            <a:picLocks noChangeAspect="1"/>
          </p:cNvPicPr>
          <p:nvPr/>
        </p:nvPicPr>
        <p:blipFill>
          <a:blip r:embed="rId2"/>
          <a:stretch>
            <a:fillRect/>
          </a:stretch>
        </p:blipFill>
        <p:spPr>
          <a:xfrm>
            <a:off x="480917" y="2537019"/>
            <a:ext cx="5402579" cy="2940920"/>
          </a:xfrm>
          <a:prstGeom prst="rect">
            <a:avLst/>
          </a:prstGeom>
        </p:spPr>
      </p:pic>
      <p:pic>
        <p:nvPicPr>
          <p:cNvPr id="8" name="Picture 7">
            <a:extLst>
              <a:ext uri="{FF2B5EF4-FFF2-40B4-BE49-F238E27FC236}">
                <a16:creationId xmlns:a16="http://schemas.microsoft.com/office/drawing/2014/main" id="{3BB38456-F9CC-F27C-749C-DDF17E3FC2C7}"/>
              </a:ext>
            </a:extLst>
          </p:cNvPr>
          <p:cNvPicPr>
            <a:picLocks noChangeAspect="1"/>
          </p:cNvPicPr>
          <p:nvPr/>
        </p:nvPicPr>
        <p:blipFill>
          <a:blip r:embed="rId3"/>
          <a:stretch>
            <a:fillRect/>
          </a:stretch>
        </p:blipFill>
        <p:spPr>
          <a:xfrm>
            <a:off x="6308506" y="2541991"/>
            <a:ext cx="5242242" cy="2935948"/>
          </a:xfrm>
          <a:prstGeom prst="rect">
            <a:avLst/>
          </a:prstGeom>
        </p:spPr>
      </p:pic>
    </p:spTree>
    <p:extLst>
      <p:ext uri="{BB962C8B-B14F-4D97-AF65-F5344CB8AC3E}">
        <p14:creationId xmlns:p14="http://schemas.microsoft.com/office/powerpoint/2010/main" val="319900718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Cambridge -  transplants (per organ – kidney only)</a:t>
            </a:r>
          </a:p>
        </p:txBody>
      </p:sp>
      <p:pic>
        <p:nvPicPr>
          <p:cNvPr id="4" name="Picture 3">
            <a:extLst>
              <a:ext uri="{FF2B5EF4-FFF2-40B4-BE49-F238E27FC236}">
                <a16:creationId xmlns:a16="http://schemas.microsoft.com/office/drawing/2014/main" id="{D254B130-471E-7BB6-BC5B-1208E1DFFECD}"/>
              </a:ext>
            </a:extLst>
          </p:cNvPr>
          <p:cNvPicPr>
            <a:picLocks noChangeAspect="1"/>
          </p:cNvPicPr>
          <p:nvPr/>
        </p:nvPicPr>
        <p:blipFill>
          <a:blip r:embed="rId2"/>
          <a:stretch>
            <a:fillRect/>
          </a:stretch>
        </p:blipFill>
        <p:spPr>
          <a:xfrm>
            <a:off x="557662" y="2532698"/>
            <a:ext cx="5191630" cy="2943632"/>
          </a:xfrm>
          <a:prstGeom prst="rect">
            <a:avLst/>
          </a:prstGeom>
        </p:spPr>
      </p:pic>
      <p:pic>
        <p:nvPicPr>
          <p:cNvPr id="8" name="Picture 7">
            <a:extLst>
              <a:ext uri="{FF2B5EF4-FFF2-40B4-BE49-F238E27FC236}">
                <a16:creationId xmlns:a16="http://schemas.microsoft.com/office/drawing/2014/main" id="{F25084C6-A2D0-B013-061C-FE04DD8AC8BF}"/>
              </a:ext>
            </a:extLst>
          </p:cNvPr>
          <p:cNvPicPr>
            <a:picLocks noChangeAspect="1"/>
          </p:cNvPicPr>
          <p:nvPr/>
        </p:nvPicPr>
        <p:blipFill>
          <a:blip r:embed="rId3"/>
          <a:stretch>
            <a:fillRect/>
          </a:stretch>
        </p:blipFill>
        <p:spPr>
          <a:xfrm>
            <a:off x="6442710" y="2532698"/>
            <a:ext cx="5257532" cy="2943632"/>
          </a:xfrm>
          <a:prstGeom prst="rect">
            <a:avLst/>
          </a:prstGeom>
        </p:spPr>
      </p:pic>
    </p:spTree>
    <p:extLst>
      <p:ext uri="{BB962C8B-B14F-4D97-AF65-F5344CB8AC3E}">
        <p14:creationId xmlns:p14="http://schemas.microsoft.com/office/powerpoint/2010/main" val="36809165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Cambridge -  transplants (per organ – liver only)</a:t>
            </a:r>
          </a:p>
        </p:txBody>
      </p:sp>
      <p:pic>
        <p:nvPicPr>
          <p:cNvPr id="3" name="Picture 2">
            <a:extLst>
              <a:ext uri="{FF2B5EF4-FFF2-40B4-BE49-F238E27FC236}">
                <a16:creationId xmlns:a16="http://schemas.microsoft.com/office/drawing/2014/main" id="{0631B18B-4497-E467-D06B-D8D211469A5C}"/>
              </a:ext>
            </a:extLst>
          </p:cNvPr>
          <p:cNvPicPr>
            <a:picLocks noChangeAspect="1"/>
          </p:cNvPicPr>
          <p:nvPr/>
        </p:nvPicPr>
        <p:blipFill>
          <a:blip r:embed="rId2"/>
          <a:stretch>
            <a:fillRect/>
          </a:stretch>
        </p:blipFill>
        <p:spPr>
          <a:xfrm>
            <a:off x="630906" y="2532699"/>
            <a:ext cx="5206332" cy="2925394"/>
          </a:xfrm>
          <a:prstGeom prst="rect">
            <a:avLst/>
          </a:prstGeom>
        </p:spPr>
      </p:pic>
      <p:pic>
        <p:nvPicPr>
          <p:cNvPr id="7" name="Picture 6">
            <a:extLst>
              <a:ext uri="{FF2B5EF4-FFF2-40B4-BE49-F238E27FC236}">
                <a16:creationId xmlns:a16="http://schemas.microsoft.com/office/drawing/2014/main" id="{3306FB51-0FD9-BDFE-6248-5043DFC6B933}"/>
              </a:ext>
            </a:extLst>
          </p:cNvPr>
          <p:cNvPicPr>
            <a:picLocks noChangeAspect="1"/>
          </p:cNvPicPr>
          <p:nvPr/>
        </p:nvPicPr>
        <p:blipFill>
          <a:blip r:embed="rId3"/>
          <a:stretch>
            <a:fillRect/>
          </a:stretch>
        </p:blipFill>
        <p:spPr>
          <a:xfrm>
            <a:off x="6354764" y="2535498"/>
            <a:ext cx="5206332" cy="2922595"/>
          </a:xfrm>
          <a:prstGeom prst="rect">
            <a:avLst/>
          </a:prstGeom>
        </p:spPr>
      </p:pic>
    </p:spTree>
    <p:extLst>
      <p:ext uri="{BB962C8B-B14F-4D97-AF65-F5344CB8AC3E}">
        <p14:creationId xmlns:p14="http://schemas.microsoft.com/office/powerpoint/2010/main" val="15399213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Cambridge -  transplants (per organ – pancreas or islets only)</a:t>
            </a:r>
          </a:p>
        </p:txBody>
      </p:sp>
      <p:pic>
        <p:nvPicPr>
          <p:cNvPr id="3" name="Picture 2">
            <a:extLst>
              <a:ext uri="{FF2B5EF4-FFF2-40B4-BE49-F238E27FC236}">
                <a16:creationId xmlns:a16="http://schemas.microsoft.com/office/drawing/2014/main" id="{E547DAE0-78F8-E84B-1D92-C0ACECD823AE}"/>
              </a:ext>
            </a:extLst>
          </p:cNvPr>
          <p:cNvPicPr>
            <a:picLocks noChangeAspect="1"/>
          </p:cNvPicPr>
          <p:nvPr/>
        </p:nvPicPr>
        <p:blipFill>
          <a:blip r:embed="rId2"/>
          <a:stretch>
            <a:fillRect/>
          </a:stretch>
        </p:blipFill>
        <p:spPr>
          <a:xfrm>
            <a:off x="518571" y="2532698"/>
            <a:ext cx="5230720" cy="2943633"/>
          </a:xfrm>
          <a:prstGeom prst="rect">
            <a:avLst/>
          </a:prstGeom>
        </p:spPr>
      </p:pic>
      <p:pic>
        <p:nvPicPr>
          <p:cNvPr id="7" name="Picture 6">
            <a:extLst>
              <a:ext uri="{FF2B5EF4-FFF2-40B4-BE49-F238E27FC236}">
                <a16:creationId xmlns:a16="http://schemas.microsoft.com/office/drawing/2014/main" id="{42CE5432-7C9C-CA61-4A13-B6709B3FDA94}"/>
              </a:ext>
            </a:extLst>
          </p:cNvPr>
          <p:cNvPicPr>
            <a:picLocks noChangeAspect="1"/>
          </p:cNvPicPr>
          <p:nvPr/>
        </p:nvPicPr>
        <p:blipFill>
          <a:blip r:embed="rId3"/>
          <a:stretch>
            <a:fillRect/>
          </a:stretch>
        </p:blipFill>
        <p:spPr>
          <a:xfrm>
            <a:off x="6442711" y="2531829"/>
            <a:ext cx="5308916" cy="2944502"/>
          </a:xfrm>
          <a:prstGeom prst="rect">
            <a:avLst/>
          </a:prstGeom>
        </p:spPr>
      </p:pic>
    </p:spTree>
    <p:extLst>
      <p:ext uri="{BB962C8B-B14F-4D97-AF65-F5344CB8AC3E}">
        <p14:creationId xmlns:p14="http://schemas.microsoft.com/office/powerpoint/2010/main" val="12756051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Cambridge -  transplants (per organ – SPK or SIK only)</a:t>
            </a:r>
          </a:p>
        </p:txBody>
      </p:sp>
      <p:pic>
        <p:nvPicPr>
          <p:cNvPr id="3" name="Picture 2">
            <a:extLst>
              <a:ext uri="{FF2B5EF4-FFF2-40B4-BE49-F238E27FC236}">
                <a16:creationId xmlns:a16="http://schemas.microsoft.com/office/drawing/2014/main" id="{74E57158-CB77-A430-79F4-8642912F8DB7}"/>
              </a:ext>
            </a:extLst>
          </p:cNvPr>
          <p:cNvPicPr>
            <a:picLocks noChangeAspect="1"/>
          </p:cNvPicPr>
          <p:nvPr/>
        </p:nvPicPr>
        <p:blipFill>
          <a:blip r:embed="rId2"/>
          <a:stretch>
            <a:fillRect/>
          </a:stretch>
        </p:blipFill>
        <p:spPr>
          <a:xfrm>
            <a:off x="462469" y="2532698"/>
            <a:ext cx="5286822" cy="2943632"/>
          </a:xfrm>
          <a:prstGeom prst="rect">
            <a:avLst/>
          </a:prstGeom>
        </p:spPr>
      </p:pic>
      <p:pic>
        <p:nvPicPr>
          <p:cNvPr id="7" name="Picture 6">
            <a:extLst>
              <a:ext uri="{FF2B5EF4-FFF2-40B4-BE49-F238E27FC236}">
                <a16:creationId xmlns:a16="http://schemas.microsoft.com/office/drawing/2014/main" id="{4B3D88EF-A687-C937-F09D-52FB298BE28C}"/>
              </a:ext>
            </a:extLst>
          </p:cNvPr>
          <p:cNvPicPr>
            <a:picLocks noChangeAspect="1"/>
          </p:cNvPicPr>
          <p:nvPr/>
        </p:nvPicPr>
        <p:blipFill>
          <a:blip r:embed="rId3"/>
          <a:stretch>
            <a:fillRect/>
          </a:stretch>
        </p:blipFill>
        <p:spPr>
          <a:xfrm>
            <a:off x="6442711" y="2532698"/>
            <a:ext cx="5335333" cy="2943632"/>
          </a:xfrm>
          <a:prstGeom prst="rect">
            <a:avLst/>
          </a:prstGeom>
        </p:spPr>
      </p:pic>
    </p:spTree>
    <p:extLst>
      <p:ext uri="{BB962C8B-B14F-4D97-AF65-F5344CB8AC3E}">
        <p14:creationId xmlns:p14="http://schemas.microsoft.com/office/powerpoint/2010/main" val="19724536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Cambridge -  transplants (per organ – small bowel)</a:t>
            </a:r>
          </a:p>
        </p:txBody>
      </p:sp>
      <p:pic>
        <p:nvPicPr>
          <p:cNvPr id="3" name="Picture 2">
            <a:extLst>
              <a:ext uri="{FF2B5EF4-FFF2-40B4-BE49-F238E27FC236}">
                <a16:creationId xmlns:a16="http://schemas.microsoft.com/office/drawing/2014/main" id="{07AD8C1E-7A0A-106E-083C-3FE7BA2A7983}"/>
              </a:ext>
            </a:extLst>
          </p:cNvPr>
          <p:cNvPicPr>
            <a:picLocks noChangeAspect="1"/>
          </p:cNvPicPr>
          <p:nvPr/>
        </p:nvPicPr>
        <p:blipFill>
          <a:blip r:embed="rId2"/>
          <a:stretch>
            <a:fillRect/>
          </a:stretch>
        </p:blipFill>
        <p:spPr>
          <a:xfrm>
            <a:off x="412434" y="2532698"/>
            <a:ext cx="5336857" cy="2955798"/>
          </a:xfrm>
          <a:prstGeom prst="rect">
            <a:avLst/>
          </a:prstGeom>
        </p:spPr>
      </p:pic>
      <p:pic>
        <p:nvPicPr>
          <p:cNvPr id="7" name="Picture 6">
            <a:extLst>
              <a:ext uri="{FF2B5EF4-FFF2-40B4-BE49-F238E27FC236}">
                <a16:creationId xmlns:a16="http://schemas.microsoft.com/office/drawing/2014/main" id="{E90A8130-43CB-A041-08F1-A2F49FADD375}"/>
              </a:ext>
            </a:extLst>
          </p:cNvPr>
          <p:cNvPicPr>
            <a:picLocks noChangeAspect="1"/>
          </p:cNvPicPr>
          <p:nvPr/>
        </p:nvPicPr>
        <p:blipFill>
          <a:blip r:embed="rId3"/>
          <a:stretch>
            <a:fillRect/>
          </a:stretch>
        </p:blipFill>
        <p:spPr>
          <a:xfrm>
            <a:off x="6442711" y="2532698"/>
            <a:ext cx="5222558" cy="2956302"/>
          </a:xfrm>
          <a:prstGeom prst="rect">
            <a:avLst/>
          </a:prstGeom>
        </p:spPr>
      </p:pic>
    </p:spTree>
    <p:extLst>
      <p:ext uri="{BB962C8B-B14F-4D97-AF65-F5344CB8AC3E}">
        <p14:creationId xmlns:p14="http://schemas.microsoft.com/office/powerpoint/2010/main" val="25731725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Cambridge -  transplants (per organ – other AB only multi-organ)</a:t>
            </a:r>
          </a:p>
        </p:txBody>
      </p:sp>
      <p:pic>
        <p:nvPicPr>
          <p:cNvPr id="3" name="Picture 2">
            <a:extLst>
              <a:ext uri="{FF2B5EF4-FFF2-40B4-BE49-F238E27FC236}">
                <a16:creationId xmlns:a16="http://schemas.microsoft.com/office/drawing/2014/main" id="{51A48E40-C235-CBF8-701E-29C1832FE589}"/>
              </a:ext>
            </a:extLst>
          </p:cNvPr>
          <p:cNvPicPr>
            <a:picLocks noChangeAspect="1"/>
          </p:cNvPicPr>
          <p:nvPr/>
        </p:nvPicPr>
        <p:blipFill>
          <a:blip r:embed="rId2"/>
          <a:stretch>
            <a:fillRect/>
          </a:stretch>
        </p:blipFill>
        <p:spPr>
          <a:xfrm>
            <a:off x="491758" y="2532698"/>
            <a:ext cx="5257533" cy="2947738"/>
          </a:xfrm>
          <a:prstGeom prst="rect">
            <a:avLst/>
          </a:prstGeom>
        </p:spPr>
      </p:pic>
      <p:pic>
        <p:nvPicPr>
          <p:cNvPr id="7" name="Picture 6">
            <a:extLst>
              <a:ext uri="{FF2B5EF4-FFF2-40B4-BE49-F238E27FC236}">
                <a16:creationId xmlns:a16="http://schemas.microsoft.com/office/drawing/2014/main" id="{9753CAED-D9EE-ED59-BA47-FBD3EF083E6D}"/>
              </a:ext>
            </a:extLst>
          </p:cNvPr>
          <p:cNvPicPr>
            <a:picLocks noChangeAspect="1"/>
          </p:cNvPicPr>
          <p:nvPr/>
        </p:nvPicPr>
        <p:blipFill>
          <a:blip r:embed="rId3"/>
          <a:stretch>
            <a:fillRect/>
          </a:stretch>
        </p:blipFill>
        <p:spPr>
          <a:xfrm>
            <a:off x="6442711" y="2532699"/>
            <a:ext cx="5206204" cy="2947738"/>
          </a:xfrm>
          <a:prstGeom prst="rect">
            <a:avLst/>
          </a:prstGeom>
        </p:spPr>
      </p:pic>
    </p:spTree>
    <p:extLst>
      <p:ext uri="{BB962C8B-B14F-4D97-AF65-F5344CB8AC3E}">
        <p14:creationId xmlns:p14="http://schemas.microsoft.com/office/powerpoint/2010/main" val="12283725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Cardiff 2024 data </a:t>
            </a:r>
          </a:p>
        </p:txBody>
      </p:sp>
    </p:spTree>
    <p:extLst>
      <p:ext uri="{BB962C8B-B14F-4D97-AF65-F5344CB8AC3E}">
        <p14:creationId xmlns:p14="http://schemas.microsoft.com/office/powerpoint/2010/main" val="742416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Cardiff -  transplants (per centre)</a:t>
            </a:r>
          </a:p>
        </p:txBody>
      </p:sp>
      <p:pic>
        <p:nvPicPr>
          <p:cNvPr id="3" name="Picture 2">
            <a:extLst>
              <a:ext uri="{FF2B5EF4-FFF2-40B4-BE49-F238E27FC236}">
                <a16:creationId xmlns:a16="http://schemas.microsoft.com/office/drawing/2014/main" id="{B1E732E8-D596-5E2C-D8C2-5927F4EAF5D9}"/>
              </a:ext>
            </a:extLst>
          </p:cNvPr>
          <p:cNvPicPr>
            <a:picLocks noChangeAspect="1"/>
          </p:cNvPicPr>
          <p:nvPr/>
        </p:nvPicPr>
        <p:blipFill>
          <a:blip r:embed="rId2"/>
          <a:stretch>
            <a:fillRect/>
          </a:stretch>
        </p:blipFill>
        <p:spPr>
          <a:xfrm>
            <a:off x="671185" y="2529748"/>
            <a:ext cx="5247936" cy="2948141"/>
          </a:xfrm>
          <a:prstGeom prst="rect">
            <a:avLst/>
          </a:prstGeom>
        </p:spPr>
      </p:pic>
      <p:pic>
        <p:nvPicPr>
          <p:cNvPr id="8" name="Picture 7">
            <a:extLst>
              <a:ext uri="{FF2B5EF4-FFF2-40B4-BE49-F238E27FC236}">
                <a16:creationId xmlns:a16="http://schemas.microsoft.com/office/drawing/2014/main" id="{A336EEC5-A4E8-A289-B0D7-6C7CF0C959A2}"/>
              </a:ext>
            </a:extLst>
          </p:cNvPr>
          <p:cNvPicPr>
            <a:picLocks noChangeAspect="1"/>
          </p:cNvPicPr>
          <p:nvPr/>
        </p:nvPicPr>
        <p:blipFill>
          <a:blip r:embed="rId3"/>
          <a:stretch>
            <a:fillRect/>
          </a:stretch>
        </p:blipFill>
        <p:spPr>
          <a:xfrm>
            <a:off x="6272881" y="2528587"/>
            <a:ext cx="5247934" cy="2949302"/>
          </a:xfrm>
          <a:prstGeom prst="rect">
            <a:avLst/>
          </a:prstGeom>
        </p:spPr>
      </p:pic>
    </p:spTree>
    <p:extLst>
      <p:ext uri="{BB962C8B-B14F-4D97-AF65-F5344CB8AC3E}">
        <p14:creationId xmlns:p14="http://schemas.microsoft.com/office/powerpoint/2010/main" val="8368928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Cardiff -  transplants (per organ – kidney only)</a:t>
            </a:r>
          </a:p>
        </p:txBody>
      </p:sp>
      <p:pic>
        <p:nvPicPr>
          <p:cNvPr id="4" name="Picture 3">
            <a:extLst>
              <a:ext uri="{FF2B5EF4-FFF2-40B4-BE49-F238E27FC236}">
                <a16:creationId xmlns:a16="http://schemas.microsoft.com/office/drawing/2014/main" id="{1F36498F-D6A0-6C6C-6BF9-D08F54117B4E}"/>
              </a:ext>
            </a:extLst>
          </p:cNvPr>
          <p:cNvPicPr>
            <a:picLocks noChangeAspect="1"/>
          </p:cNvPicPr>
          <p:nvPr/>
        </p:nvPicPr>
        <p:blipFill>
          <a:blip r:embed="rId2"/>
          <a:stretch>
            <a:fillRect/>
          </a:stretch>
        </p:blipFill>
        <p:spPr>
          <a:xfrm>
            <a:off x="587069" y="2532698"/>
            <a:ext cx="5162223" cy="2959524"/>
          </a:xfrm>
          <a:prstGeom prst="rect">
            <a:avLst/>
          </a:prstGeom>
        </p:spPr>
      </p:pic>
      <p:pic>
        <p:nvPicPr>
          <p:cNvPr id="8" name="Picture 7">
            <a:extLst>
              <a:ext uri="{FF2B5EF4-FFF2-40B4-BE49-F238E27FC236}">
                <a16:creationId xmlns:a16="http://schemas.microsoft.com/office/drawing/2014/main" id="{867E5DA6-CC21-A9DB-9814-FE12450694B5}"/>
              </a:ext>
            </a:extLst>
          </p:cNvPr>
          <p:cNvPicPr>
            <a:picLocks noChangeAspect="1"/>
          </p:cNvPicPr>
          <p:nvPr/>
        </p:nvPicPr>
        <p:blipFill>
          <a:blip r:embed="rId3"/>
          <a:stretch>
            <a:fillRect/>
          </a:stretch>
        </p:blipFill>
        <p:spPr>
          <a:xfrm>
            <a:off x="6442710" y="2532698"/>
            <a:ext cx="5249291" cy="2959524"/>
          </a:xfrm>
          <a:prstGeom prst="rect">
            <a:avLst/>
          </a:prstGeom>
        </p:spPr>
      </p:pic>
    </p:spTree>
    <p:extLst>
      <p:ext uri="{BB962C8B-B14F-4D97-AF65-F5344CB8AC3E}">
        <p14:creationId xmlns:p14="http://schemas.microsoft.com/office/powerpoint/2010/main" val="8869499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Cardiff -  transplants (per organ – SPK or SIK only)</a:t>
            </a:r>
          </a:p>
        </p:txBody>
      </p:sp>
      <p:pic>
        <p:nvPicPr>
          <p:cNvPr id="3" name="Picture 2">
            <a:extLst>
              <a:ext uri="{FF2B5EF4-FFF2-40B4-BE49-F238E27FC236}">
                <a16:creationId xmlns:a16="http://schemas.microsoft.com/office/drawing/2014/main" id="{7B52301B-EEB7-B47C-D6D1-992C2C4522F9}"/>
              </a:ext>
            </a:extLst>
          </p:cNvPr>
          <p:cNvPicPr>
            <a:picLocks noChangeAspect="1"/>
          </p:cNvPicPr>
          <p:nvPr/>
        </p:nvPicPr>
        <p:blipFill>
          <a:blip r:embed="rId2"/>
          <a:stretch>
            <a:fillRect/>
          </a:stretch>
        </p:blipFill>
        <p:spPr>
          <a:xfrm>
            <a:off x="511593" y="2530470"/>
            <a:ext cx="5262514" cy="2945181"/>
          </a:xfrm>
          <a:prstGeom prst="rect">
            <a:avLst/>
          </a:prstGeom>
        </p:spPr>
      </p:pic>
      <p:pic>
        <p:nvPicPr>
          <p:cNvPr id="7" name="Picture 6">
            <a:extLst>
              <a:ext uri="{FF2B5EF4-FFF2-40B4-BE49-F238E27FC236}">
                <a16:creationId xmlns:a16="http://schemas.microsoft.com/office/drawing/2014/main" id="{51591FA1-1318-AE40-505D-3DF087EE06A3}"/>
              </a:ext>
            </a:extLst>
          </p:cNvPr>
          <p:cNvPicPr>
            <a:picLocks noChangeAspect="1"/>
          </p:cNvPicPr>
          <p:nvPr/>
        </p:nvPicPr>
        <p:blipFill>
          <a:blip r:embed="rId3"/>
          <a:stretch>
            <a:fillRect/>
          </a:stretch>
        </p:blipFill>
        <p:spPr>
          <a:xfrm>
            <a:off x="6417895" y="2489830"/>
            <a:ext cx="5200704" cy="2945181"/>
          </a:xfrm>
          <a:prstGeom prst="rect">
            <a:avLst/>
          </a:prstGeom>
        </p:spPr>
      </p:pic>
    </p:spTree>
    <p:extLst>
      <p:ext uri="{BB962C8B-B14F-4D97-AF65-F5344CB8AC3E}">
        <p14:creationId xmlns:p14="http://schemas.microsoft.com/office/powerpoint/2010/main" val="38534032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Coventry 2024 data </a:t>
            </a:r>
          </a:p>
        </p:txBody>
      </p:sp>
    </p:spTree>
    <p:extLst>
      <p:ext uri="{BB962C8B-B14F-4D97-AF65-F5344CB8AC3E}">
        <p14:creationId xmlns:p14="http://schemas.microsoft.com/office/powerpoint/2010/main" val="6844302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Coventry -  transplants (per centre)</a:t>
            </a:r>
          </a:p>
        </p:txBody>
      </p:sp>
      <p:pic>
        <p:nvPicPr>
          <p:cNvPr id="3" name="Picture 2">
            <a:extLst>
              <a:ext uri="{FF2B5EF4-FFF2-40B4-BE49-F238E27FC236}">
                <a16:creationId xmlns:a16="http://schemas.microsoft.com/office/drawing/2014/main" id="{B48580F3-8379-4B25-191F-7E62FAA41873}"/>
              </a:ext>
            </a:extLst>
          </p:cNvPr>
          <p:cNvPicPr>
            <a:picLocks noChangeAspect="1"/>
          </p:cNvPicPr>
          <p:nvPr/>
        </p:nvPicPr>
        <p:blipFill>
          <a:blip r:embed="rId2"/>
          <a:stretch>
            <a:fillRect/>
          </a:stretch>
        </p:blipFill>
        <p:spPr>
          <a:xfrm>
            <a:off x="456704" y="2550224"/>
            <a:ext cx="5259208" cy="2902140"/>
          </a:xfrm>
          <a:prstGeom prst="rect">
            <a:avLst/>
          </a:prstGeom>
        </p:spPr>
      </p:pic>
      <p:pic>
        <p:nvPicPr>
          <p:cNvPr id="10" name="Picture 9">
            <a:extLst>
              <a:ext uri="{FF2B5EF4-FFF2-40B4-BE49-F238E27FC236}">
                <a16:creationId xmlns:a16="http://schemas.microsoft.com/office/drawing/2014/main" id="{86B98567-6C4E-B723-F49A-86622C04550B}"/>
              </a:ext>
            </a:extLst>
          </p:cNvPr>
          <p:cNvPicPr>
            <a:picLocks noChangeAspect="1"/>
          </p:cNvPicPr>
          <p:nvPr/>
        </p:nvPicPr>
        <p:blipFill>
          <a:blip r:embed="rId3"/>
          <a:stretch>
            <a:fillRect/>
          </a:stretch>
        </p:blipFill>
        <p:spPr>
          <a:xfrm>
            <a:off x="6476090" y="2550224"/>
            <a:ext cx="5357177" cy="2903339"/>
          </a:xfrm>
          <a:prstGeom prst="rect">
            <a:avLst/>
          </a:prstGeom>
        </p:spPr>
      </p:pic>
    </p:spTree>
    <p:extLst>
      <p:ext uri="{BB962C8B-B14F-4D97-AF65-F5344CB8AC3E}">
        <p14:creationId xmlns:p14="http://schemas.microsoft.com/office/powerpoint/2010/main" val="405922598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Edinburgh 2024 data </a:t>
            </a:r>
          </a:p>
        </p:txBody>
      </p:sp>
    </p:spTree>
    <p:extLst>
      <p:ext uri="{BB962C8B-B14F-4D97-AF65-F5344CB8AC3E}">
        <p14:creationId xmlns:p14="http://schemas.microsoft.com/office/powerpoint/2010/main" val="14925428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Edinburgh -  transplants (per centre)</a:t>
            </a:r>
          </a:p>
        </p:txBody>
      </p:sp>
      <p:pic>
        <p:nvPicPr>
          <p:cNvPr id="4" name="Picture 3">
            <a:extLst>
              <a:ext uri="{FF2B5EF4-FFF2-40B4-BE49-F238E27FC236}">
                <a16:creationId xmlns:a16="http://schemas.microsoft.com/office/drawing/2014/main" id="{F8FA405B-41BC-495C-63A4-2111088AA830}"/>
              </a:ext>
            </a:extLst>
          </p:cNvPr>
          <p:cNvPicPr>
            <a:picLocks noChangeAspect="1"/>
          </p:cNvPicPr>
          <p:nvPr/>
        </p:nvPicPr>
        <p:blipFill>
          <a:blip r:embed="rId2"/>
          <a:stretch>
            <a:fillRect/>
          </a:stretch>
        </p:blipFill>
        <p:spPr>
          <a:xfrm>
            <a:off x="624800" y="2550224"/>
            <a:ext cx="5091111" cy="2906806"/>
          </a:xfrm>
          <a:prstGeom prst="rect">
            <a:avLst/>
          </a:prstGeom>
        </p:spPr>
      </p:pic>
      <p:pic>
        <p:nvPicPr>
          <p:cNvPr id="7" name="Picture 6">
            <a:extLst>
              <a:ext uri="{FF2B5EF4-FFF2-40B4-BE49-F238E27FC236}">
                <a16:creationId xmlns:a16="http://schemas.microsoft.com/office/drawing/2014/main" id="{87DEC784-C699-9B61-9A4D-F8B4218EA8AA}"/>
              </a:ext>
            </a:extLst>
          </p:cNvPr>
          <p:cNvPicPr>
            <a:picLocks noChangeAspect="1"/>
          </p:cNvPicPr>
          <p:nvPr/>
        </p:nvPicPr>
        <p:blipFill>
          <a:blip r:embed="rId3"/>
          <a:stretch>
            <a:fillRect/>
          </a:stretch>
        </p:blipFill>
        <p:spPr>
          <a:xfrm>
            <a:off x="6476091" y="2554997"/>
            <a:ext cx="5194300" cy="2902033"/>
          </a:xfrm>
          <a:prstGeom prst="rect">
            <a:avLst/>
          </a:prstGeom>
        </p:spPr>
      </p:pic>
    </p:spTree>
    <p:extLst>
      <p:ext uri="{BB962C8B-B14F-4D97-AF65-F5344CB8AC3E}">
        <p14:creationId xmlns:p14="http://schemas.microsoft.com/office/powerpoint/2010/main" val="4082480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kumimoji="0" lang="en-GB" sz="3200" b="0" i="0" u="none" strike="noStrike" kern="1200" cap="none" spc="0" normalizeH="0" baseline="0" noProof="0">
                <a:ln>
                  <a:noFill/>
                </a:ln>
                <a:solidFill>
                  <a:srgbClr val="4472C4">
                    <a:lumMod val="75000"/>
                  </a:srgbClr>
                </a:solidFill>
                <a:effectLst/>
                <a:uLnTx/>
                <a:uFillTx/>
                <a:latin typeface="Arial" panose="020B0604020202020204" pitchFamily="34" charset="0"/>
                <a:ea typeface="+mj-ea"/>
                <a:cs typeface="Arial" panose="020B0604020202020204" pitchFamily="34" charset="0"/>
              </a:rPr>
              <a:t>Edinburgh</a:t>
            </a:r>
            <a:r>
              <a:rPr lang="en-GB"/>
              <a:t> -  transplants (per organ – kidney only)</a:t>
            </a:r>
          </a:p>
        </p:txBody>
      </p:sp>
      <p:pic>
        <p:nvPicPr>
          <p:cNvPr id="3" name="Picture 2">
            <a:extLst>
              <a:ext uri="{FF2B5EF4-FFF2-40B4-BE49-F238E27FC236}">
                <a16:creationId xmlns:a16="http://schemas.microsoft.com/office/drawing/2014/main" id="{809A52C3-F14C-558B-C215-CBBA0A2B29A6}"/>
              </a:ext>
            </a:extLst>
          </p:cNvPr>
          <p:cNvPicPr>
            <a:picLocks noChangeAspect="1"/>
          </p:cNvPicPr>
          <p:nvPr/>
        </p:nvPicPr>
        <p:blipFill>
          <a:blip r:embed="rId2"/>
          <a:stretch>
            <a:fillRect/>
          </a:stretch>
        </p:blipFill>
        <p:spPr>
          <a:xfrm>
            <a:off x="496480" y="2532698"/>
            <a:ext cx="5252811" cy="2943632"/>
          </a:xfrm>
          <a:prstGeom prst="rect">
            <a:avLst/>
          </a:prstGeom>
        </p:spPr>
      </p:pic>
      <p:pic>
        <p:nvPicPr>
          <p:cNvPr id="7" name="Picture 6">
            <a:extLst>
              <a:ext uri="{FF2B5EF4-FFF2-40B4-BE49-F238E27FC236}">
                <a16:creationId xmlns:a16="http://schemas.microsoft.com/office/drawing/2014/main" id="{DCE6E46D-62D2-1145-0DD0-7FC90719589A}"/>
              </a:ext>
            </a:extLst>
          </p:cNvPr>
          <p:cNvPicPr>
            <a:picLocks noChangeAspect="1"/>
          </p:cNvPicPr>
          <p:nvPr/>
        </p:nvPicPr>
        <p:blipFill>
          <a:blip r:embed="rId3"/>
          <a:stretch>
            <a:fillRect/>
          </a:stretch>
        </p:blipFill>
        <p:spPr>
          <a:xfrm>
            <a:off x="6442711" y="2532698"/>
            <a:ext cx="5330508" cy="2945351"/>
          </a:xfrm>
          <a:prstGeom prst="rect">
            <a:avLst/>
          </a:prstGeom>
        </p:spPr>
      </p:pic>
    </p:spTree>
    <p:extLst>
      <p:ext uri="{BB962C8B-B14F-4D97-AF65-F5344CB8AC3E}">
        <p14:creationId xmlns:p14="http://schemas.microsoft.com/office/powerpoint/2010/main" val="169201755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kumimoji="0" lang="en-GB" sz="3200" b="0" i="0" u="none" strike="noStrike" kern="1200" cap="none" spc="0" normalizeH="0" baseline="0" noProof="0">
                <a:ln>
                  <a:noFill/>
                </a:ln>
                <a:solidFill>
                  <a:srgbClr val="4472C4">
                    <a:lumMod val="75000"/>
                  </a:srgbClr>
                </a:solidFill>
                <a:effectLst/>
                <a:uLnTx/>
                <a:uFillTx/>
                <a:latin typeface="Arial" panose="020B0604020202020204" pitchFamily="34" charset="0"/>
                <a:ea typeface="+mj-ea"/>
                <a:cs typeface="Arial" panose="020B0604020202020204" pitchFamily="34" charset="0"/>
              </a:rPr>
              <a:t>Edinburgh</a:t>
            </a:r>
            <a:r>
              <a:rPr lang="en-GB"/>
              <a:t> -  transplants (per organ – liver only)</a:t>
            </a:r>
          </a:p>
        </p:txBody>
      </p:sp>
      <p:pic>
        <p:nvPicPr>
          <p:cNvPr id="4" name="Picture 3">
            <a:extLst>
              <a:ext uri="{FF2B5EF4-FFF2-40B4-BE49-F238E27FC236}">
                <a16:creationId xmlns:a16="http://schemas.microsoft.com/office/drawing/2014/main" id="{CACCF4DB-7031-9F84-82B0-E48E1397C2B0}"/>
              </a:ext>
            </a:extLst>
          </p:cNvPr>
          <p:cNvPicPr>
            <a:picLocks noChangeAspect="1"/>
          </p:cNvPicPr>
          <p:nvPr/>
        </p:nvPicPr>
        <p:blipFill>
          <a:blip r:embed="rId2"/>
          <a:stretch>
            <a:fillRect/>
          </a:stretch>
        </p:blipFill>
        <p:spPr>
          <a:xfrm>
            <a:off x="630904" y="2535498"/>
            <a:ext cx="5206332" cy="2928208"/>
          </a:xfrm>
          <a:prstGeom prst="rect">
            <a:avLst/>
          </a:prstGeom>
        </p:spPr>
      </p:pic>
      <p:pic>
        <p:nvPicPr>
          <p:cNvPr id="8" name="Picture 7">
            <a:extLst>
              <a:ext uri="{FF2B5EF4-FFF2-40B4-BE49-F238E27FC236}">
                <a16:creationId xmlns:a16="http://schemas.microsoft.com/office/drawing/2014/main" id="{02CA1325-011D-041C-4E4B-DE288029748C}"/>
              </a:ext>
            </a:extLst>
          </p:cNvPr>
          <p:cNvPicPr>
            <a:picLocks noChangeAspect="1"/>
          </p:cNvPicPr>
          <p:nvPr/>
        </p:nvPicPr>
        <p:blipFill>
          <a:blip r:embed="rId3"/>
          <a:stretch>
            <a:fillRect/>
          </a:stretch>
        </p:blipFill>
        <p:spPr>
          <a:xfrm>
            <a:off x="6354766" y="2532266"/>
            <a:ext cx="5099368" cy="2931440"/>
          </a:xfrm>
          <a:prstGeom prst="rect">
            <a:avLst/>
          </a:prstGeom>
        </p:spPr>
      </p:pic>
    </p:spTree>
    <p:extLst>
      <p:ext uri="{BB962C8B-B14F-4D97-AF65-F5344CB8AC3E}">
        <p14:creationId xmlns:p14="http://schemas.microsoft.com/office/powerpoint/2010/main" val="1666189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kumimoji="0" lang="en-GB" sz="3200" b="0" i="0" u="none" strike="noStrike" kern="1200" cap="none" spc="0" normalizeH="0" baseline="0" noProof="0">
                <a:ln>
                  <a:noFill/>
                </a:ln>
                <a:solidFill>
                  <a:srgbClr val="4472C4">
                    <a:lumMod val="75000"/>
                  </a:srgbClr>
                </a:solidFill>
                <a:effectLst/>
                <a:uLnTx/>
                <a:uFillTx/>
                <a:latin typeface="Arial" panose="020B0604020202020204" pitchFamily="34" charset="0"/>
                <a:ea typeface="+mj-ea"/>
                <a:cs typeface="Arial" panose="020B0604020202020204" pitchFamily="34" charset="0"/>
              </a:rPr>
              <a:t>Edinburgh</a:t>
            </a:r>
            <a:r>
              <a:rPr lang="en-GB"/>
              <a:t> -  transplants (per organ – pancreas or islets only)</a:t>
            </a:r>
          </a:p>
        </p:txBody>
      </p:sp>
      <p:pic>
        <p:nvPicPr>
          <p:cNvPr id="4" name="Picture 3">
            <a:extLst>
              <a:ext uri="{FF2B5EF4-FFF2-40B4-BE49-F238E27FC236}">
                <a16:creationId xmlns:a16="http://schemas.microsoft.com/office/drawing/2014/main" id="{77DEE5DB-C471-DA93-7B1E-BFAA9D9C2AB1}"/>
              </a:ext>
            </a:extLst>
          </p:cNvPr>
          <p:cNvPicPr>
            <a:picLocks noChangeAspect="1"/>
          </p:cNvPicPr>
          <p:nvPr/>
        </p:nvPicPr>
        <p:blipFill>
          <a:blip r:embed="rId2"/>
          <a:stretch>
            <a:fillRect/>
          </a:stretch>
        </p:blipFill>
        <p:spPr>
          <a:xfrm>
            <a:off x="557819" y="2531829"/>
            <a:ext cx="5191471" cy="2944502"/>
          </a:xfrm>
          <a:prstGeom prst="rect">
            <a:avLst/>
          </a:prstGeom>
        </p:spPr>
      </p:pic>
      <p:pic>
        <p:nvPicPr>
          <p:cNvPr id="8" name="Picture 7">
            <a:extLst>
              <a:ext uri="{FF2B5EF4-FFF2-40B4-BE49-F238E27FC236}">
                <a16:creationId xmlns:a16="http://schemas.microsoft.com/office/drawing/2014/main" id="{65B70DD2-15FA-2D80-034B-A2F06475D47A}"/>
              </a:ext>
            </a:extLst>
          </p:cNvPr>
          <p:cNvPicPr>
            <a:picLocks noChangeAspect="1"/>
          </p:cNvPicPr>
          <p:nvPr/>
        </p:nvPicPr>
        <p:blipFill>
          <a:blip r:embed="rId3"/>
          <a:stretch>
            <a:fillRect/>
          </a:stretch>
        </p:blipFill>
        <p:spPr>
          <a:xfrm>
            <a:off x="6442712" y="2531829"/>
            <a:ext cx="5277803" cy="2948525"/>
          </a:xfrm>
          <a:prstGeom prst="rect">
            <a:avLst/>
          </a:prstGeom>
        </p:spPr>
      </p:pic>
    </p:spTree>
    <p:extLst>
      <p:ext uri="{BB962C8B-B14F-4D97-AF65-F5344CB8AC3E}">
        <p14:creationId xmlns:p14="http://schemas.microsoft.com/office/powerpoint/2010/main" val="209900515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kumimoji="0" lang="en-GB" sz="3200" b="0" i="0" u="none" strike="noStrike" kern="1200" cap="none" spc="0" normalizeH="0" baseline="0" noProof="0">
                <a:ln>
                  <a:noFill/>
                </a:ln>
                <a:solidFill>
                  <a:srgbClr val="4472C4">
                    <a:lumMod val="75000"/>
                  </a:srgbClr>
                </a:solidFill>
                <a:effectLst/>
                <a:uLnTx/>
                <a:uFillTx/>
                <a:latin typeface="Arial" panose="020B0604020202020204" pitchFamily="34" charset="0"/>
                <a:ea typeface="+mj-ea"/>
                <a:cs typeface="Arial" panose="020B0604020202020204" pitchFamily="34" charset="0"/>
              </a:rPr>
              <a:t>Edinburgh</a:t>
            </a:r>
            <a:r>
              <a:rPr lang="en-GB"/>
              <a:t> -  transplants (per organ – SPK or SIK only)</a:t>
            </a:r>
          </a:p>
        </p:txBody>
      </p:sp>
      <p:pic>
        <p:nvPicPr>
          <p:cNvPr id="4" name="Picture 3">
            <a:extLst>
              <a:ext uri="{FF2B5EF4-FFF2-40B4-BE49-F238E27FC236}">
                <a16:creationId xmlns:a16="http://schemas.microsoft.com/office/drawing/2014/main" id="{A5CD212C-2463-AE6E-ECC9-5E6F7AE82C57}"/>
              </a:ext>
            </a:extLst>
          </p:cNvPr>
          <p:cNvPicPr>
            <a:picLocks noChangeAspect="1"/>
          </p:cNvPicPr>
          <p:nvPr/>
        </p:nvPicPr>
        <p:blipFill>
          <a:blip r:embed="rId2"/>
          <a:stretch>
            <a:fillRect/>
          </a:stretch>
        </p:blipFill>
        <p:spPr>
          <a:xfrm>
            <a:off x="504262" y="2532698"/>
            <a:ext cx="5244600" cy="2943632"/>
          </a:xfrm>
          <a:prstGeom prst="rect">
            <a:avLst/>
          </a:prstGeom>
        </p:spPr>
      </p:pic>
      <p:pic>
        <p:nvPicPr>
          <p:cNvPr id="8" name="Picture 7">
            <a:extLst>
              <a:ext uri="{FF2B5EF4-FFF2-40B4-BE49-F238E27FC236}">
                <a16:creationId xmlns:a16="http://schemas.microsoft.com/office/drawing/2014/main" id="{A20F3890-BB52-3B7A-69E2-3244657D5812}"/>
              </a:ext>
            </a:extLst>
          </p:cNvPr>
          <p:cNvPicPr>
            <a:picLocks noChangeAspect="1"/>
          </p:cNvPicPr>
          <p:nvPr/>
        </p:nvPicPr>
        <p:blipFill>
          <a:blip r:embed="rId3"/>
          <a:stretch>
            <a:fillRect/>
          </a:stretch>
        </p:blipFill>
        <p:spPr>
          <a:xfrm>
            <a:off x="6443140" y="2532698"/>
            <a:ext cx="5244600" cy="2941537"/>
          </a:xfrm>
          <a:prstGeom prst="rect">
            <a:avLst/>
          </a:prstGeom>
        </p:spPr>
      </p:pic>
    </p:spTree>
    <p:extLst>
      <p:ext uri="{BB962C8B-B14F-4D97-AF65-F5344CB8AC3E}">
        <p14:creationId xmlns:p14="http://schemas.microsoft.com/office/powerpoint/2010/main" val="4029875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Glasgow 2024 data </a:t>
            </a:r>
          </a:p>
        </p:txBody>
      </p:sp>
    </p:spTree>
    <p:extLst>
      <p:ext uri="{BB962C8B-B14F-4D97-AF65-F5344CB8AC3E}">
        <p14:creationId xmlns:p14="http://schemas.microsoft.com/office/powerpoint/2010/main" val="19083962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Glasgow -  transplants (per centre)</a:t>
            </a:r>
          </a:p>
        </p:txBody>
      </p:sp>
      <p:pic>
        <p:nvPicPr>
          <p:cNvPr id="4" name="Picture 3">
            <a:extLst>
              <a:ext uri="{FF2B5EF4-FFF2-40B4-BE49-F238E27FC236}">
                <a16:creationId xmlns:a16="http://schemas.microsoft.com/office/drawing/2014/main" id="{ACD50784-0879-4BFB-8EB8-1DE7F00AA948}"/>
              </a:ext>
            </a:extLst>
          </p:cNvPr>
          <p:cNvPicPr>
            <a:picLocks noChangeAspect="1"/>
          </p:cNvPicPr>
          <p:nvPr/>
        </p:nvPicPr>
        <p:blipFill>
          <a:blip r:embed="rId2"/>
          <a:stretch>
            <a:fillRect/>
          </a:stretch>
        </p:blipFill>
        <p:spPr>
          <a:xfrm>
            <a:off x="565006" y="2550223"/>
            <a:ext cx="5150905" cy="2903339"/>
          </a:xfrm>
          <a:prstGeom prst="rect">
            <a:avLst/>
          </a:prstGeom>
        </p:spPr>
      </p:pic>
      <p:pic>
        <p:nvPicPr>
          <p:cNvPr id="7" name="Picture 6">
            <a:extLst>
              <a:ext uri="{FF2B5EF4-FFF2-40B4-BE49-F238E27FC236}">
                <a16:creationId xmlns:a16="http://schemas.microsoft.com/office/drawing/2014/main" id="{D7D3F457-A8B2-4D79-2A1C-01F8177A89B3}"/>
              </a:ext>
            </a:extLst>
          </p:cNvPr>
          <p:cNvPicPr>
            <a:picLocks noChangeAspect="1"/>
          </p:cNvPicPr>
          <p:nvPr/>
        </p:nvPicPr>
        <p:blipFill>
          <a:blip r:embed="rId3"/>
          <a:stretch>
            <a:fillRect/>
          </a:stretch>
        </p:blipFill>
        <p:spPr>
          <a:xfrm>
            <a:off x="6470100" y="2550223"/>
            <a:ext cx="5182543" cy="2903339"/>
          </a:xfrm>
          <a:prstGeom prst="rect">
            <a:avLst/>
          </a:prstGeom>
        </p:spPr>
      </p:pic>
    </p:spTree>
    <p:extLst>
      <p:ext uri="{BB962C8B-B14F-4D97-AF65-F5344CB8AC3E}">
        <p14:creationId xmlns:p14="http://schemas.microsoft.com/office/powerpoint/2010/main" val="40041230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GOSH 2024 data </a:t>
            </a:r>
          </a:p>
        </p:txBody>
      </p:sp>
    </p:spTree>
    <p:extLst>
      <p:ext uri="{BB962C8B-B14F-4D97-AF65-F5344CB8AC3E}">
        <p14:creationId xmlns:p14="http://schemas.microsoft.com/office/powerpoint/2010/main" val="100900670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GOSH -  transplants (per centre)</a:t>
            </a:r>
          </a:p>
        </p:txBody>
      </p:sp>
      <p:pic>
        <p:nvPicPr>
          <p:cNvPr id="4" name="Picture 3">
            <a:extLst>
              <a:ext uri="{FF2B5EF4-FFF2-40B4-BE49-F238E27FC236}">
                <a16:creationId xmlns:a16="http://schemas.microsoft.com/office/drawing/2014/main" id="{128BF691-7D18-D60F-A32C-948EEB2E2AB7}"/>
              </a:ext>
            </a:extLst>
          </p:cNvPr>
          <p:cNvPicPr>
            <a:picLocks noChangeAspect="1"/>
          </p:cNvPicPr>
          <p:nvPr/>
        </p:nvPicPr>
        <p:blipFill>
          <a:blip r:embed="rId2"/>
          <a:stretch>
            <a:fillRect/>
          </a:stretch>
        </p:blipFill>
        <p:spPr>
          <a:xfrm>
            <a:off x="481746" y="2550031"/>
            <a:ext cx="5181600" cy="2922808"/>
          </a:xfrm>
          <a:prstGeom prst="rect">
            <a:avLst/>
          </a:prstGeom>
        </p:spPr>
      </p:pic>
      <p:pic>
        <p:nvPicPr>
          <p:cNvPr id="9" name="Content Placeholder 8">
            <a:extLst>
              <a:ext uri="{FF2B5EF4-FFF2-40B4-BE49-F238E27FC236}">
                <a16:creationId xmlns:a16="http://schemas.microsoft.com/office/drawing/2014/main" id="{24B8E23D-E7B6-85C3-8517-E5E54541AA30}"/>
              </a:ext>
            </a:extLst>
          </p:cNvPr>
          <p:cNvPicPr>
            <a:picLocks noGrp="1" noChangeAspect="1"/>
          </p:cNvPicPr>
          <p:nvPr>
            <p:ph sz="half" idx="2"/>
          </p:nvPr>
        </p:nvPicPr>
        <p:blipFill>
          <a:blip r:embed="rId3"/>
          <a:stretch>
            <a:fillRect/>
          </a:stretch>
        </p:blipFill>
        <p:spPr>
          <a:xfrm>
            <a:off x="6172200" y="2550224"/>
            <a:ext cx="5181600" cy="2902140"/>
          </a:xfrm>
        </p:spPr>
      </p:pic>
    </p:spTree>
    <p:extLst>
      <p:ext uri="{BB962C8B-B14F-4D97-AF65-F5344CB8AC3E}">
        <p14:creationId xmlns:p14="http://schemas.microsoft.com/office/powerpoint/2010/main" val="9112130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Guys 2024 data </a:t>
            </a:r>
          </a:p>
        </p:txBody>
      </p:sp>
    </p:spTree>
    <p:extLst>
      <p:ext uri="{BB962C8B-B14F-4D97-AF65-F5344CB8AC3E}">
        <p14:creationId xmlns:p14="http://schemas.microsoft.com/office/powerpoint/2010/main" val="216489399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Guys -  transplants (per centre)</a:t>
            </a:r>
          </a:p>
        </p:txBody>
      </p:sp>
      <p:pic>
        <p:nvPicPr>
          <p:cNvPr id="3" name="Picture 2">
            <a:extLst>
              <a:ext uri="{FF2B5EF4-FFF2-40B4-BE49-F238E27FC236}">
                <a16:creationId xmlns:a16="http://schemas.microsoft.com/office/drawing/2014/main" id="{2F4DE927-8B18-1DE3-384B-75CBF9F7E398}"/>
              </a:ext>
            </a:extLst>
          </p:cNvPr>
          <p:cNvPicPr>
            <a:picLocks noChangeAspect="1"/>
          </p:cNvPicPr>
          <p:nvPr/>
        </p:nvPicPr>
        <p:blipFill>
          <a:blip r:embed="rId2"/>
          <a:stretch>
            <a:fillRect/>
          </a:stretch>
        </p:blipFill>
        <p:spPr>
          <a:xfrm>
            <a:off x="635635" y="2527529"/>
            <a:ext cx="5293823" cy="2947530"/>
          </a:xfrm>
          <a:prstGeom prst="rect">
            <a:avLst/>
          </a:prstGeom>
        </p:spPr>
      </p:pic>
      <p:pic>
        <p:nvPicPr>
          <p:cNvPr id="12" name="Content Placeholder 11">
            <a:extLst>
              <a:ext uri="{FF2B5EF4-FFF2-40B4-BE49-F238E27FC236}">
                <a16:creationId xmlns:a16="http://schemas.microsoft.com/office/drawing/2014/main" id="{7FD4C83C-DD3A-12C2-138F-44797C521397}"/>
              </a:ext>
            </a:extLst>
          </p:cNvPr>
          <p:cNvPicPr>
            <a:picLocks noGrp="1" noChangeAspect="1"/>
          </p:cNvPicPr>
          <p:nvPr>
            <p:ph sz="half" idx="2"/>
          </p:nvPr>
        </p:nvPicPr>
        <p:blipFill>
          <a:blip r:embed="rId3"/>
          <a:stretch>
            <a:fillRect/>
          </a:stretch>
        </p:blipFill>
        <p:spPr>
          <a:xfrm>
            <a:off x="6172200" y="2529749"/>
            <a:ext cx="5181600" cy="2943090"/>
          </a:xfrm>
        </p:spPr>
      </p:pic>
    </p:spTree>
    <p:extLst>
      <p:ext uri="{BB962C8B-B14F-4D97-AF65-F5344CB8AC3E}">
        <p14:creationId xmlns:p14="http://schemas.microsoft.com/office/powerpoint/2010/main" val="230440578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Guy’s -  kidney only transplants</a:t>
            </a:r>
          </a:p>
        </p:txBody>
      </p:sp>
      <p:pic>
        <p:nvPicPr>
          <p:cNvPr id="4" name="Picture 3">
            <a:extLst>
              <a:ext uri="{FF2B5EF4-FFF2-40B4-BE49-F238E27FC236}">
                <a16:creationId xmlns:a16="http://schemas.microsoft.com/office/drawing/2014/main" id="{17454E82-7CF4-436D-040E-B1984F183F64}"/>
              </a:ext>
            </a:extLst>
          </p:cNvPr>
          <p:cNvPicPr>
            <a:picLocks noChangeAspect="1"/>
          </p:cNvPicPr>
          <p:nvPr/>
        </p:nvPicPr>
        <p:blipFill>
          <a:blip r:embed="rId2"/>
          <a:stretch>
            <a:fillRect/>
          </a:stretch>
        </p:blipFill>
        <p:spPr>
          <a:xfrm>
            <a:off x="775684" y="2529749"/>
            <a:ext cx="5244117" cy="2947530"/>
          </a:xfrm>
          <a:prstGeom prst="rect">
            <a:avLst/>
          </a:prstGeom>
        </p:spPr>
      </p:pic>
      <p:pic>
        <p:nvPicPr>
          <p:cNvPr id="9" name="Content Placeholder 8">
            <a:extLst>
              <a:ext uri="{FF2B5EF4-FFF2-40B4-BE49-F238E27FC236}">
                <a16:creationId xmlns:a16="http://schemas.microsoft.com/office/drawing/2014/main" id="{D975E147-9AE1-C31D-E6F7-ABACFEB28633}"/>
              </a:ext>
            </a:extLst>
          </p:cNvPr>
          <p:cNvPicPr>
            <a:picLocks noGrp="1" noChangeAspect="1"/>
          </p:cNvPicPr>
          <p:nvPr>
            <p:ph sz="half" idx="2"/>
          </p:nvPr>
        </p:nvPicPr>
        <p:blipFill>
          <a:blip r:embed="rId3"/>
          <a:stretch>
            <a:fillRect/>
          </a:stretch>
        </p:blipFill>
        <p:spPr>
          <a:xfrm>
            <a:off x="6172200" y="2538511"/>
            <a:ext cx="5181600" cy="2925566"/>
          </a:xfrm>
        </p:spPr>
      </p:pic>
    </p:spTree>
    <p:extLst>
      <p:ext uri="{BB962C8B-B14F-4D97-AF65-F5344CB8AC3E}">
        <p14:creationId xmlns:p14="http://schemas.microsoft.com/office/powerpoint/2010/main" val="16675411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Guy’s -  SPK or SIK transplants</a:t>
            </a:r>
          </a:p>
        </p:txBody>
      </p:sp>
      <p:pic>
        <p:nvPicPr>
          <p:cNvPr id="3" name="Picture 2">
            <a:extLst>
              <a:ext uri="{FF2B5EF4-FFF2-40B4-BE49-F238E27FC236}">
                <a16:creationId xmlns:a16="http://schemas.microsoft.com/office/drawing/2014/main" id="{54DBD3E1-A1E2-CB1C-1ABC-D025894C2469}"/>
              </a:ext>
            </a:extLst>
          </p:cNvPr>
          <p:cNvPicPr>
            <a:picLocks noChangeAspect="1"/>
          </p:cNvPicPr>
          <p:nvPr/>
        </p:nvPicPr>
        <p:blipFill>
          <a:blip r:embed="rId2"/>
          <a:stretch>
            <a:fillRect/>
          </a:stretch>
        </p:blipFill>
        <p:spPr>
          <a:xfrm>
            <a:off x="760731" y="2538511"/>
            <a:ext cx="5259070" cy="2915993"/>
          </a:xfrm>
          <a:prstGeom prst="rect">
            <a:avLst/>
          </a:prstGeom>
        </p:spPr>
      </p:pic>
      <p:pic>
        <p:nvPicPr>
          <p:cNvPr id="10" name="Content Placeholder 9">
            <a:extLst>
              <a:ext uri="{FF2B5EF4-FFF2-40B4-BE49-F238E27FC236}">
                <a16:creationId xmlns:a16="http://schemas.microsoft.com/office/drawing/2014/main" id="{404B65FB-F4B8-06F3-8926-67B617050BD0}"/>
              </a:ext>
            </a:extLst>
          </p:cNvPr>
          <p:cNvPicPr>
            <a:picLocks noGrp="1" noChangeAspect="1"/>
          </p:cNvPicPr>
          <p:nvPr>
            <p:ph sz="half" idx="2"/>
          </p:nvPr>
        </p:nvPicPr>
        <p:blipFill>
          <a:blip r:embed="rId3"/>
          <a:stretch>
            <a:fillRect/>
          </a:stretch>
        </p:blipFill>
        <p:spPr>
          <a:xfrm>
            <a:off x="6172200" y="2542608"/>
            <a:ext cx="5181600" cy="2917371"/>
          </a:xfrm>
        </p:spPr>
      </p:pic>
    </p:spTree>
    <p:extLst>
      <p:ext uri="{BB962C8B-B14F-4D97-AF65-F5344CB8AC3E}">
        <p14:creationId xmlns:p14="http://schemas.microsoft.com/office/powerpoint/2010/main" val="172083744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Hammersmith 2024 data </a:t>
            </a:r>
          </a:p>
        </p:txBody>
      </p:sp>
    </p:spTree>
    <p:extLst>
      <p:ext uri="{BB962C8B-B14F-4D97-AF65-F5344CB8AC3E}">
        <p14:creationId xmlns:p14="http://schemas.microsoft.com/office/powerpoint/2010/main" val="22112923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Hammersmith -  transplants (per centre)</a:t>
            </a:r>
          </a:p>
        </p:txBody>
      </p:sp>
      <p:pic>
        <p:nvPicPr>
          <p:cNvPr id="3" name="Picture 2">
            <a:extLst>
              <a:ext uri="{FF2B5EF4-FFF2-40B4-BE49-F238E27FC236}">
                <a16:creationId xmlns:a16="http://schemas.microsoft.com/office/drawing/2014/main" id="{84D4E7D8-07AA-9B0E-C63C-26292C49D6C7}"/>
              </a:ext>
            </a:extLst>
          </p:cNvPr>
          <p:cNvPicPr>
            <a:picLocks noChangeAspect="1"/>
          </p:cNvPicPr>
          <p:nvPr/>
        </p:nvPicPr>
        <p:blipFill>
          <a:blip r:embed="rId2"/>
          <a:stretch>
            <a:fillRect/>
          </a:stretch>
        </p:blipFill>
        <p:spPr>
          <a:xfrm>
            <a:off x="765334" y="2539017"/>
            <a:ext cx="5118161" cy="2938922"/>
          </a:xfrm>
          <a:prstGeom prst="rect">
            <a:avLst/>
          </a:prstGeom>
        </p:spPr>
      </p:pic>
      <p:pic>
        <p:nvPicPr>
          <p:cNvPr id="7" name="Picture 6">
            <a:extLst>
              <a:ext uri="{FF2B5EF4-FFF2-40B4-BE49-F238E27FC236}">
                <a16:creationId xmlns:a16="http://schemas.microsoft.com/office/drawing/2014/main" id="{52328111-1C34-5225-3681-DFDD2ED18EEE}"/>
              </a:ext>
            </a:extLst>
          </p:cNvPr>
          <p:cNvPicPr>
            <a:picLocks noChangeAspect="1"/>
          </p:cNvPicPr>
          <p:nvPr/>
        </p:nvPicPr>
        <p:blipFill>
          <a:blip r:embed="rId3"/>
          <a:stretch>
            <a:fillRect/>
          </a:stretch>
        </p:blipFill>
        <p:spPr>
          <a:xfrm>
            <a:off x="6308507" y="2543269"/>
            <a:ext cx="5205412" cy="2934670"/>
          </a:xfrm>
          <a:prstGeom prst="rect">
            <a:avLst/>
          </a:prstGeom>
        </p:spPr>
      </p:pic>
    </p:spTree>
    <p:extLst>
      <p:ext uri="{BB962C8B-B14F-4D97-AF65-F5344CB8AC3E}">
        <p14:creationId xmlns:p14="http://schemas.microsoft.com/office/powerpoint/2010/main" val="110632711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Hammersmith -  transplants (per organ – kidney only)</a:t>
            </a:r>
          </a:p>
        </p:txBody>
      </p:sp>
      <p:pic>
        <p:nvPicPr>
          <p:cNvPr id="3" name="Picture 2">
            <a:extLst>
              <a:ext uri="{FF2B5EF4-FFF2-40B4-BE49-F238E27FC236}">
                <a16:creationId xmlns:a16="http://schemas.microsoft.com/office/drawing/2014/main" id="{757E8AE4-DD2F-3FC1-B0AB-2D44280F39D6}"/>
              </a:ext>
            </a:extLst>
          </p:cNvPr>
          <p:cNvPicPr>
            <a:picLocks noChangeAspect="1"/>
          </p:cNvPicPr>
          <p:nvPr/>
        </p:nvPicPr>
        <p:blipFill>
          <a:blip r:embed="rId2"/>
          <a:stretch>
            <a:fillRect/>
          </a:stretch>
        </p:blipFill>
        <p:spPr>
          <a:xfrm>
            <a:off x="441572" y="2532698"/>
            <a:ext cx="5307719" cy="2943632"/>
          </a:xfrm>
          <a:prstGeom prst="rect">
            <a:avLst/>
          </a:prstGeom>
        </p:spPr>
      </p:pic>
      <p:pic>
        <p:nvPicPr>
          <p:cNvPr id="7" name="Picture 6">
            <a:extLst>
              <a:ext uri="{FF2B5EF4-FFF2-40B4-BE49-F238E27FC236}">
                <a16:creationId xmlns:a16="http://schemas.microsoft.com/office/drawing/2014/main" id="{3B1ED82A-A321-524D-774F-8097208D9140}"/>
              </a:ext>
            </a:extLst>
          </p:cNvPr>
          <p:cNvPicPr>
            <a:picLocks noChangeAspect="1"/>
          </p:cNvPicPr>
          <p:nvPr/>
        </p:nvPicPr>
        <p:blipFill>
          <a:blip r:embed="rId3"/>
          <a:stretch>
            <a:fillRect/>
          </a:stretch>
        </p:blipFill>
        <p:spPr>
          <a:xfrm>
            <a:off x="6442709" y="2532698"/>
            <a:ext cx="5307719" cy="2959524"/>
          </a:xfrm>
          <a:prstGeom prst="rect">
            <a:avLst/>
          </a:prstGeom>
        </p:spPr>
      </p:pic>
    </p:spTree>
    <p:extLst>
      <p:ext uri="{BB962C8B-B14F-4D97-AF65-F5344CB8AC3E}">
        <p14:creationId xmlns:p14="http://schemas.microsoft.com/office/powerpoint/2010/main" val="5111762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Hammersmith -  transplants (per organ – pancreas or islets only)</a:t>
            </a:r>
          </a:p>
        </p:txBody>
      </p:sp>
      <p:pic>
        <p:nvPicPr>
          <p:cNvPr id="4" name="Picture 3">
            <a:extLst>
              <a:ext uri="{FF2B5EF4-FFF2-40B4-BE49-F238E27FC236}">
                <a16:creationId xmlns:a16="http://schemas.microsoft.com/office/drawing/2014/main" id="{55A1AA32-CCE1-9023-D3FD-F628D49762C5}"/>
              </a:ext>
            </a:extLst>
          </p:cNvPr>
          <p:cNvPicPr>
            <a:picLocks noChangeAspect="1"/>
          </p:cNvPicPr>
          <p:nvPr/>
        </p:nvPicPr>
        <p:blipFill>
          <a:blip r:embed="rId2"/>
          <a:stretch>
            <a:fillRect/>
          </a:stretch>
        </p:blipFill>
        <p:spPr>
          <a:xfrm>
            <a:off x="529590" y="2539172"/>
            <a:ext cx="5307647" cy="2918921"/>
          </a:xfrm>
          <a:prstGeom prst="rect">
            <a:avLst/>
          </a:prstGeom>
        </p:spPr>
      </p:pic>
      <p:pic>
        <p:nvPicPr>
          <p:cNvPr id="8" name="Picture 7">
            <a:extLst>
              <a:ext uri="{FF2B5EF4-FFF2-40B4-BE49-F238E27FC236}">
                <a16:creationId xmlns:a16="http://schemas.microsoft.com/office/drawing/2014/main" id="{01BCE506-5A7C-22B3-E80B-D1A9367A4EE7}"/>
              </a:ext>
            </a:extLst>
          </p:cNvPr>
          <p:cNvPicPr>
            <a:picLocks noChangeAspect="1"/>
          </p:cNvPicPr>
          <p:nvPr/>
        </p:nvPicPr>
        <p:blipFill>
          <a:blip r:embed="rId3"/>
          <a:stretch>
            <a:fillRect/>
          </a:stretch>
        </p:blipFill>
        <p:spPr>
          <a:xfrm>
            <a:off x="6354765" y="2539172"/>
            <a:ext cx="5223628" cy="2918921"/>
          </a:xfrm>
          <a:prstGeom prst="rect">
            <a:avLst/>
          </a:prstGeom>
        </p:spPr>
      </p:pic>
    </p:spTree>
    <p:extLst>
      <p:ext uri="{BB962C8B-B14F-4D97-AF65-F5344CB8AC3E}">
        <p14:creationId xmlns:p14="http://schemas.microsoft.com/office/powerpoint/2010/main" val="51157690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Hammersmith -  transplants (per organ – SPK or SIK only)</a:t>
            </a:r>
          </a:p>
        </p:txBody>
      </p:sp>
      <p:pic>
        <p:nvPicPr>
          <p:cNvPr id="4" name="Picture 3">
            <a:extLst>
              <a:ext uri="{FF2B5EF4-FFF2-40B4-BE49-F238E27FC236}">
                <a16:creationId xmlns:a16="http://schemas.microsoft.com/office/drawing/2014/main" id="{418420D5-6A42-F67E-05E7-5E906EE3FBB9}"/>
              </a:ext>
            </a:extLst>
          </p:cNvPr>
          <p:cNvPicPr>
            <a:picLocks noChangeAspect="1"/>
          </p:cNvPicPr>
          <p:nvPr/>
        </p:nvPicPr>
        <p:blipFill>
          <a:blip r:embed="rId2"/>
          <a:stretch>
            <a:fillRect/>
          </a:stretch>
        </p:blipFill>
        <p:spPr>
          <a:xfrm>
            <a:off x="598579" y="2531829"/>
            <a:ext cx="5175529" cy="2944502"/>
          </a:xfrm>
          <a:prstGeom prst="rect">
            <a:avLst/>
          </a:prstGeom>
        </p:spPr>
      </p:pic>
      <p:pic>
        <p:nvPicPr>
          <p:cNvPr id="10" name="Picture 9">
            <a:extLst>
              <a:ext uri="{FF2B5EF4-FFF2-40B4-BE49-F238E27FC236}">
                <a16:creationId xmlns:a16="http://schemas.microsoft.com/office/drawing/2014/main" id="{92804E91-B035-E6E5-024C-EE89206DF03C}"/>
              </a:ext>
            </a:extLst>
          </p:cNvPr>
          <p:cNvPicPr>
            <a:picLocks noChangeAspect="1"/>
          </p:cNvPicPr>
          <p:nvPr/>
        </p:nvPicPr>
        <p:blipFill>
          <a:blip r:embed="rId3"/>
          <a:stretch>
            <a:fillRect/>
          </a:stretch>
        </p:blipFill>
        <p:spPr>
          <a:xfrm>
            <a:off x="6417894" y="2531829"/>
            <a:ext cx="5262514" cy="2944502"/>
          </a:xfrm>
          <a:prstGeom prst="rect">
            <a:avLst/>
          </a:prstGeom>
        </p:spPr>
      </p:pic>
    </p:spTree>
    <p:extLst>
      <p:ext uri="{BB962C8B-B14F-4D97-AF65-F5344CB8AC3E}">
        <p14:creationId xmlns:p14="http://schemas.microsoft.com/office/powerpoint/2010/main" val="57905214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Kings College 2024 data </a:t>
            </a:r>
          </a:p>
        </p:txBody>
      </p:sp>
    </p:spTree>
    <p:extLst>
      <p:ext uri="{BB962C8B-B14F-4D97-AF65-F5344CB8AC3E}">
        <p14:creationId xmlns:p14="http://schemas.microsoft.com/office/powerpoint/2010/main" val="94769505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Kings College -  transplants (per centre)</a:t>
            </a:r>
          </a:p>
        </p:txBody>
      </p:sp>
      <p:pic>
        <p:nvPicPr>
          <p:cNvPr id="4" name="Picture 3">
            <a:extLst>
              <a:ext uri="{FF2B5EF4-FFF2-40B4-BE49-F238E27FC236}">
                <a16:creationId xmlns:a16="http://schemas.microsoft.com/office/drawing/2014/main" id="{EB23338F-9A5E-F416-632B-9F3A800C54A0}"/>
              </a:ext>
            </a:extLst>
          </p:cNvPr>
          <p:cNvPicPr>
            <a:picLocks noChangeAspect="1"/>
          </p:cNvPicPr>
          <p:nvPr/>
        </p:nvPicPr>
        <p:blipFill>
          <a:blip r:embed="rId2"/>
          <a:stretch>
            <a:fillRect/>
          </a:stretch>
        </p:blipFill>
        <p:spPr>
          <a:xfrm>
            <a:off x="575627" y="2525308"/>
            <a:ext cx="5258533" cy="2947531"/>
          </a:xfrm>
          <a:prstGeom prst="rect">
            <a:avLst/>
          </a:prstGeom>
        </p:spPr>
      </p:pic>
      <p:pic>
        <p:nvPicPr>
          <p:cNvPr id="9" name="Picture 8">
            <a:extLst>
              <a:ext uri="{FF2B5EF4-FFF2-40B4-BE49-F238E27FC236}">
                <a16:creationId xmlns:a16="http://schemas.microsoft.com/office/drawing/2014/main" id="{A62F42A1-29BD-9AF0-94FF-FA12D5C561D6}"/>
              </a:ext>
            </a:extLst>
          </p:cNvPr>
          <p:cNvPicPr>
            <a:picLocks noChangeAspect="1"/>
          </p:cNvPicPr>
          <p:nvPr/>
        </p:nvPicPr>
        <p:blipFill>
          <a:blip r:embed="rId3"/>
          <a:stretch>
            <a:fillRect/>
          </a:stretch>
        </p:blipFill>
        <p:spPr>
          <a:xfrm>
            <a:off x="6357842" y="2525307"/>
            <a:ext cx="5272425" cy="2947531"/>
          </a:xfrm>
          <a:prstGeom prst="rect">
            <a:avLst/>
          </a:prstGeom>
        </p:spPr>
      </p:pic>
    </p:spTree>
    <p:extLst>
      <p:ext uri="{BB962C8B-B14F-4D97-AF65-F5344CB8AC3E}">
        <p14:creationId xmlns:p14="http://schemas.microsoft.com/office/powerpoint/2010/main" val="128487422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kumimoji="0" lang="en-GB" sz="3200" b="0" i="0" u="none" strike="noStrike" kern="1200" cap="none" spc="0" normalizeH="0" baseline="0" noProof="0">
                <a:ln>
                  <a:noFill/>
                </a:ln>
                <a:solidFill>
                  <a:srgbClr val="4472C4">
                    <a:lumMod val="75000"/>
                  </a:srgbClr>
                </a:solidFill>
                <a:effectLst/>
                <a:uLnTx/>
                <a:uFillTx/>
                <a:latin typeface="Arial" panose="020B0604020202020204" pitchFamily="34" charset="0"/>
                <a:ea typeface="+mj-ea"/>
                <a:cs typeface="Arial" panose="020B0604020202020204" pitchFamily="34" charset="0"/>
              </a:rPr>
              <a:t>Kings College </a:t>
            </a:r>
            <a:r>
              <a:rPr lang="en-GB"/>
              <a:t>-  transplants (per organ – liver only)</a:t>
            </a:r>
          </a:p>
        </p:txBody>
      </p:sp>
      <p:pic>
        <p:nvPicPr>
          <p:cNvPr id="4" name="Picture 3">
            <a:extLst>
              <a:ext uri="{FF2B5EF4-FFF2-40B4-BE49-F238E27FC236}">
                <a16:creationId xmlns:a16="http://schemas.microsoft.com/office/drawing/2014/main" id="{26C08206-AB45-0720-39D2-48EECD32740E}"/>
              </a:ext>
            </a:extLst>
          </p:cNvPr>
          <p:cNvPicPr>
            <a:picLocks noChangeAspect="1"/>
          </p:cNvPicPr>
          <p:nvPr/>
        </p:nvPicPr>
        <p:blipFill>
          <a:blip r:embed="rId2"/>
          <a:stretch>
            <a:fillRect/>
          </a:stretch>
        </p:blipFill>
        <p:spPr>
          <a:xfrm>
            <a:off x="498959" y="2530143"/>
            <a:ext cx="5250333" cy="2956887"/>
          </a:xfrm>
          <a:prstGeom prst="rect">
            <a:avLst/>
          </a:prstGeom>
        </p:spPr>
      </p:pic>
      <p:pic>
        <p:nvPicPr>
          <p:cNvPr id="8" name="Picture 7">
            <a:extLst>
              <a:ext uri="{FF2B5EF4-FFF2-40B4-BE49-F238E27FC236}">
                <a16:creationId xmlns:a16="http://schemas.microsoft.com/office/drawing/2014/main" id="{2010CCCF-1714-8260-8930-B648AC9F6EB1}"/>
              </a:ext>
            </a:extLst>
          </p:cNvPr>
          <p:cNvPicPr>
            <a:picLocks noChangeAspect="1"/>
          </p:cNvPicPr>
          <p:nvPr/>
        </p:nvPicPr>
        <p:blipFill>
          <a:blip r:embed="rId3"/>
          <a:stretch>
            <a:fillRect/>
          </a:stretch>
        </p:blipFill>
        <p:spPr>
          <a:xfrm>
            <a:off x="6442710" y="2530143"/>
            <a:ext cx="5201407" cy="2956887"/>
          </a:xfrm>
          <a:prstGeom prst="rect">
            <a:avLst/>
          </a:prstGeom>
        </p:spPr>
      </p:pic>
    </p:spTree>
    <p:extLst>
      <p:ext uri="{BB962C8B-B14F-4D97-AF65-F5344CB8AC3E}">
        <p14:creationId xmlns:p14="http://schemas.microsoft.com/office/powerpoint/2010/main" val="198162749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kumimoji="0" lang="en-GB" sz="3200" b="0" i="0" u="none" strike="noStrike" kern="1200" cap="none" spc="0" normalizeH="0" baseline="0" noProof="0">
                <a:ln>
                  <a:noFill/>
                </a:ln>
                <a:solidFill>
                  <a:srgbClr val="4472C4">
                    <a:lumMod val="75000"/>
                  </a:srgbClr>
                </a:solidFill>
                <a:effectLst/>
                <a:uLnTx/>
                <a:uFillTx/>
                <a:latin typeface="Arial" panose="020B0604020202020204" pitchFamily="34" charset="0"/>
                <a:ea typeface="+mj-ea"/>
                <a:cs typeface="Arial" panose="020B0604020202020204" pitchFamily="34" charset="0"/>
              </a:rPr>
              <a:t>Kings College</a:t>
            </a:r>
            <a:r>
              <a:rPr lang="en-GB"/>
              <a:t> -  transplants (per organ – small bowel)</a:t>
            </a:r>
          </a:p>
        </p:txBody>
      </p:sp>
      <p:pic>
        <p:nvPicPr>
          <p:cNvPr id="4" name="Picture 3">
            <a:extLst>
              <a:ext uri="{FF2B5EF4-FFF2-40B4-BE49-F238E27FC236}">
                <a16:creationId xmlns:a16="http://schemas.microsoft.com/office/drawing/2014/main" id="{6882F8AC-E858-584E-8251-4A9B64CA8500}"/>
              </a:ext>
            </a:extLst>
          </p:cNvPr>
          <p:cNvPicPr>
            <a:picLocks noChangeAspect="1"/>
          </p:cNvPicPr>
          <p:nvPr/>
        </p:nvPicPr>
        <p:blipFill>
          <a:blip r:embed="rId2"/>
          <a:stretch>
            <a:fillRect/>
          </a:stretch>
        </p:blipFill>
        <p:spPr>
          <a:xfrm>
            <a:off x="548705" y="2532698"/>
            <a:ext cx="5200585" cy="2956302"/>
          </a:xfrm>
          <a:prstGeom prst="rect">
            <a:avLst/>
          </a:prstGeom>
        </p:spPr>
      </p:pic>
      <p:pic>
        <p:nvPicPr>
          <p:cNvPr id="8" name="Picture 7">
            <a:extLst>
              <a:ext uri="{FF2B5EF4-FFF2-40B4-BE49-F238E27FC236}">
                <a16:creationId xmlns:a16="http://schemas.microsoft.com/office/drawing/2014/main" id="{3738AE58-C4D9-DA53-8746-7E664045D053}"/>
              </a:ext>
            </a:extLst>
          </p:cNvPr>
          <p:cNvPicPr>
            <a:picLocks noChangeAspect="1"/>
          </p:cNvPicPr>
          <p:nvPr/>
        </p:nvPicPr>
        <p:blipFill>
          <a:blip r:embed="rId3"/>
          <a:stretch>
            <a:fillRect/>
          </a:stretch>
        </p:blipFill>
        <p:spPr>
          <a:xfrm>
            <a:off x="6442712" y="2532698"/>
            <a:ext cx="5290501" cy="2959680"/>
          </a:xfrm>
          <a:prstGeom prst="rect">
            <a:avLst/>
          </a:prstGeom>
        </p:spPr>
      </p:pic>
    </p:spTree>
    <p:extLst>
      <p:ext uri="{BB962C8B-B14F-4D97-AF65-F5344CB8AC3E}">
        <p14:creationId xmlns:p14="http://schemas.microsoft.com/office/powerpoint/2010/main" val="377135027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kumimoji="0" lang="en-GB" sz="3200" b="0" i="0" u="none" strike="noStrike" kern="1200" cap="none" spc="0" normalizeH="0" baseline="0" noProof="0">
                <a:ln>
                  <a:noFill/>
                </a:ln>
                <a:solidFill>
                  <a:srgbClr val="4472C4">
                    <a:lumMod val="75000"/>
                  </a:srgbClr>
                </a:solidFill>
                <a:effectLst/>
                <a:uLnTx/>
                <a:uFillTx/>
                <a:latin typeface="Arial" panose="020B0604020202020204" pitchFamily="34" charset="0"/>
                <a:ea typeface="+mj-ea"/>
                <a:cs typeface="Arial" panose="020B0604020202020204" pitchFamily="34" charset="0"/>
              </a:rPr>
              <a:t>Kings College</a:t>
            </a:r>
            <a:r>
              <a:rPr lang="en-GB"/>
              <a:t> -  transplants (per organ – other AB only multi-organ)</a:t>
            </a:r>
          </a:p>
        </p:txBody>
      </p:sp>
      <p:pic>
        <p:nvPicPr>
          <p:cNvPr id="4" name="Picture 3">
            <a:extLst>
              <a:ext uri="{FF2B5EF4-FFF2-40B4-BE49-F238E27FC236}">
                <a16:creationId xmlns:a16="http://schemas.microsoft.com/office/drawing/2014/main" id="{198BC71A-E791-5608-320B-7F5783B4F89E}"/>
              </a:ext>
            </a:extLst>
          </p:cNvPr>
          <p:cNvPicPr>
            <a:picLocks noChangeAspect="1"/>
          </p:cNvPicPr>
          <p:nvPr/>
        </p:nvPicPr>
        <p:blipFill>
          <a:blip r:embed="rId2"/>
          <a:stretch>
            <a:fillRect/>
          </a:stretch>
        </p:blipFill>
        <p:spPr>
          <a:xfrm>
            <a:off x="460534" y="2535236"/>
            <a:ext cx="5288755" cy="2945201"/>
          </a:xfrm>
          <a:prstGeom prst="rect">
            <a:avLst/>
          </a:prstGeom>
        </p:spPr>
      </p:pic>
      <p:pic>
        <p:nvPicPr>
          <p:cNvPr id="8" name="Picture 7">
            <a:extLst>
              <a:ext uri="{FF2B5EF4-FFF2-40B4-BE49-F238E27FC236}">
                <a16:creationId xmlns:a16="http://schemas.microsoft.com/office/drawing/2014/main" id="{4E6C58EF-F50E-5E99-D6F9-ECC6190C8F54}"/>
              </a:ext>
            </a:extLst>
          </p:cNvPr>
          <p:cNvPicPr>
            <a:picLocks noChangeAspect="1"/>
          </p:cNvPicPr>
          <p:nvPr/>
        </p:nvPicPr>
        <p:blipFill>
          <a:blip r:embed="rId3"/>
          <a:stretch>
            <a:fillRect/>
          </a:stretch>
        </p:blipFill>
        <p:spPr>
          <a:xfrm>
            <a:off x="6442713" y="2535236"/>
            <a:ext cx="5235469" cy="2950281"/>
          </a:xfrm>
          <a:prstGeom prst="rect">
            <a:avLst/>
          </a:prstGeom>
        </p:spPr>
      </p:pic>
    </p:spTree>
    <p:extLst>
      <p:ext uri="{BB962C8B-B14F-4D97-AF65-F5344CB8AC3E}">
        <p14:creationId xmlns:p14="http://schemas.microsoft.com/office/powerpoint/2010/main" val="340570664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Leeds 2024 data </a:t>
            </a:r>
          </a:p>
        </p:txBody>
      </p:sp>
    </p:spTree>
    <p:extLst>
      <p:ext uri="{BB962C8B-B14F-4D97-AF65-F5344CB8AC3E}">
        <p14:creationId xmlns:p14="http://schemas.microsoft.com/office/powerpoint/2010/main" val="375454900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Leeds -  transplants (per centre)</a:t>
            </a:r>
          </a:p>
        </p:txBody>
      </p:sp>
      <p:pic>
        <p:nvPicPr>
          <p:cNvPr id="3" name="Picture 2">
            <a:extLst>
              <a:ext uri="{FF2B5EF4-FFF2-40B4-BE49-F238E27FC236}">
                <a16:creationId xmlns:a16="http://schemas.microsoft.com/office/drawing/2014/main" id="{A7E61701-E3BB-9725-DD73-E2A9EA9C3C42}"/>
              </a:ext>
            </a:extLst>
          </p:cNvPr>
          <p:cNvPicPr>
            <a:picLocks noChangeAspect="1"/>
          </p:cNvPicPr>
          <p:nvPr/>
        </p:nvPicPr>
        <p:blipFill>
          <a:blip r:embed="rId2"/>
          <a:stretch>
            <a:fillRect/>
          </a:stretch>
        </p:blipFill>
        <p:spPr>
          <a:xfrm>
            <a:off x="558801" y="2537019"/>
            <a:ext cx="5324696" cy="2945890"/>
          </a:xfrm>
          <a:prstGeom prst="rect">
            <a:avLst/>
          </a:prstGeom>
        </p:spPr>
      </p:pic>
      <p:pic>
        <p:nvPicPr>
          <p:cNvPr id="7" name="Picture 6">
            <a:extLst>
              <a:ext uri="{FF2B5EF4-FFF2-40B4-BE49-F238E27FC236}">
                <a16:creationId xmlns:a16="http://schemas.microsoft.com/office/drawing/2014/main" id="{E9E2AEDB-AB9D-02D5-76CF-CAF4CC900B29}"/>
              </a:ext>
            </a:extLst>
          </p:cNvPr>
          <p:cNvPicPr>
            <a:picLocks noChangeAspect="1"/>
          </p:cNvPicPr>
          <p:nvPr/>
        </p:nvPicPr>
        <p:blipFill>
          <a:blip r:embed="rId3"/>
          <a:stretch>
            <a:fillRect/>
          </a:stretch>
        </p:blipFill>
        <p:spPr>
          <a:xfrm>
            <a:off x="6308505" y="2537019"/>
            <a:ext cx="5264211" cy="2945890"/>
          </a:xfrm>
          <a:prstGeom prst="rect">
            <a:avLst/>
          </a:prstGeom>
        </p:spPr>
      </p:pic>
    </p:spTree>
    <p:extLst>
      <p:ext uri="{BB962C8B-B14F-4D97-AF65-F5344CB8AC3E}">
        <p14:creationId xmlns:p14="http://schemas.microsoft.com/office/powerpoint/2010/main" val="32850101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Leeds -  transplants (per organ – Liver only)</a:t>
            </a:r>
          </a:p>
        </p:txBody>
      </p:sp>
      <p:pic>
        <p:nvPicPr>
          <p:cNvPr id="3" name="Picture 2">
            <a:extLst>
              <a:ext uri="{FF2B5EF4-FFF2-40B4-BE49-F238E27FC236}">
                <a16:creationId xmlns:a16="http://schemas.microsoft.com/office/drawing/2014/main" id="{40E86D11-13E7-970D-D164-81FC41F573E8}"/>
              </a:ext>
            </a:extLst>
          </p:cNvPr>
          <p:cNvPicPr>
            <a:picLocks noChangeAspect="1"/>
          </p:cNvPicPr>
          <p:nvPr/>
        </p:nvPicPr>
        <p:blipFill>
          <a:blip r:embed="rId2"/>
          <a:stretch>
            <a:fillRect/>
          </a:stretch>
        </p:blipFill>
        <p:spPr>
          <a:xfrm>
            <a:off x="503873" y="2532698"/>
            <a:ext cx="5245418" cy="2943631"/>
          </a:xfrm>
          <a:prstGeom prst="rect">
            <a:avLst/>
          </a:prstGeom>
        </p:spPr>
      </p:pic>
      <p:pic>
        <p:nvPicPr>
          <p:cNvPr id="7" name="Picture 6">
            <a:extLst>
              <a:ext uri="{FF2B5EF4-FFF2-40B4-BE49-F238E27FC236}">
                <a16:creationId xmlns:a16="http://schemas.microsoft.com/office/drawing/2014/main" id="{5DC83AE3-4449-5127-34D3-095BE7E6E066}"/>
              </a:ext>
            </a:extLst>
          </p:cNvPr>
          <p:cNvPicPr>
            <a:picLocks noChangeAspect="1"/>
          </p:cNvPicPr>
          <p:nvPr/>
        </p:nvPicPr>
        <p:blipFill>
          <a:blip r:embed="rId3"/>
          <a:stretch>
            <a:fillRect/>
          </a:stretch>
        </p:blipFill>
        <p:spPr>
          <a:xfrm>
            <a:off x="6442709" y="2532698"/>
            <a:ext cx="5245418" cy="2943262"/>
          </a:xfrm>
          <a:prstGeom prst="rect">
            <a:avLst/>
          </a:prstGeom>
        </p:spPr>
      </p:pic>
    </p:spTree>
    <p:extLst>
      <p:ext uri="{BB962C8B-B14F-4D97-AF65-F5344CB8AC3E}">
        <p14:creationId xmlns:p14="http://schemas.microsoft.com/office/powerpoint/2010/main" val="49211087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Leeds -  transplants (per organ - kidney)</a:t>
            </a:r>
          </a:p>
        </p:txBody>
      </p:sp>
      <p:pic>
        <p:nvPicPr>
          <p:cNvPr id="4" name="Picture 3">
            <a:extLst>
              <a:ext uri="{FF2B5EF4-FFF2-40B4-BE49-F238E27FC236}">
                <a16:creationId xmlns:a16="http://schemas.microsoft.com/office/drawing/2014/main" id="{ED47AFAF-8965-7219-1870-58BAD885C72F}"/>
              </a:ext>
            </a:extLst>
          </p:cNvPr>
          <p:cNvPicPr>
            <a:picLocks noChangeAspect="1"/>
          </p:cNvPicPr>
          <p:nvPr/>
        </p:nvPicPr>
        <p:blipFill>
          <a:blip r:embed="rId2"/>
          <a:stretch>
            <a:fillRect/>
          </a:stretch>
        </p:blipFill>
        <p:spPr>
          <a:xfrm>
            <a:off x="677863" y="2532698"/>
            <a:ext cx="5275898" cy="2925394"/>
          </a:xfrm>
          <a:prstGeom prst="rect">
            <a:avLst/>
          </a:prstGeom>
        </p:spPr>
      </p:pic>
      <p:pic>
        <p:nvPicPr>
          <p:cNvPr id="8" name="Picture 7">
            <a:extLst>
              <a:ext uri="{FF2B5EF4-FFF2-40B4-BE49-F238E27FC236}">
                <a16:creationId xmlns:a16="http://schemas.microsoft.com/office/drawing/2014/main" id="{3611C21E-73B7-0CFB-36C9-9EAD67ECC895}"/>
              </a:ext>
            </a:extLst>
          </p:cNvPr>
          <p:cNvPicPr>
            <a:picLocks noChangeAspect="1"/>
          </p:cNvPicPr>
          <p:nvPr/>
        </p:nvPicPr>
        <p:blipFill>
          <a:blip r:embed="rId3"/>
          <a:stretch>
            <a:fillRect/>
          </a:stretch>
        </p:blipFill>
        <p:spPr>
          <a:xfrm>
            <a:off x="6354763" y="2532699"/>
            <a:ext cx="5335396" cy="2925394"/>
          </a:xfrm>
          <a:prstGeom prst="rect">
            <a:avLst/>
          </a:prstGeom>
        </p:spPr>
      </p:pic>
    </p:spTree>
    <p:extLst>
      <p:ext uri="{BB962C8B-B14F-4D97-AF65-F5344CB8AC3E}">
        <p14:creationId xmlns:p14="http://schemas.microsoft.com/office/powerpoint/2010/main" val="144191777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Leicester 2024 data </a:t>
            </a:r>
          </a:p>
        </p:txBody>
      </p:sp>
    </p:spTree>
    <p:extLst>
      <p:ext uri="{BB962C8B-B14F-4D97-AF65-F5344CB8AC3E}">
        <p14:creationId xmlns:p14="http://schemas.microsoft.com/office/powerpoint/2010/main" val="426420280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Leicester -  transplants (per centre)</a:t>
            </a:r>
          </a:p>
        </p:txBody>
      </p:sp>
      <p:pic>
        <p:nvPicPr>
          <p:cNvPr id="4" name="Picture 3">
            <a:extLst>
              <a:ext uri="{FF2B5EF4-FFF2-40B4-BE49-F238E27FC236}">
                <a16:creationId xmlns:a16="http://schemas.microsoft.com/office/drawing/2014/main" id="{55F40917-E4E5-E53A-EDED-BD5D38085685}"/>
              </a:ext>
            </a:extLst>
          </p:cNvPr>
          <p:cNvPicPr>
            <a:picLocks noChangeAspect="1"/>
          </p:cNvPicPr>
          <p:nvPr/>
        </p:nvPicPr>
        <p:blipFill>
          <a:blip r:embed="rId2"/>
          <a:stretch>
            <a:fillRect/>
          </a:stretch>
        </p:blipFill>
        <p:spPr>
          <a:xfrm>
            <a:off x="578637" y="2543267"/>
            <a:ext cx="5271221" cy="2941147"/>
          </a:xfrm>
          <a:prstGeom prst="rect">
            <a:avLst/>
          </a:prstGeom>
        </p:spPr>
      </p:pic>
      <p:pic>
        <p:nvPicPr>
          <p:cNvPr id="8" name="Picture 7">
            <a:extLst>
              <a:ext uri="{FF2B5EF4-FFF2-40B4-BE49-F238E27FC236}">
                <a16:creationId xmlns:a16="http://schemas.microsoft.com/office/drawing/2014/main" id="{4531B921-94EE-5C36-080D-21B28B96D09B}"/>
              </a:ext>
            </a:extLst>
          </p:cNvPr>
          <p:cNvPicPr>
            <a:picLocks noChangeAspect="1"/>
          </p:cNvPicPr>
          <p:nvPr/>
        </p:nvPicPr>
        <p:blipFill>
          <a:blip r:embed="rId3"/>
          <a:stretch>
            <a:fillRect/>
          </a:stretch>
        </p:blipFill>
        <p:spPr>
          <a:xfrm>
            <a:off x="6342144" y="2543267"/>
            <a:ext cx="5202259" cy="2941147"/>
          </a:xfrm>
          <a:prstGeom prst="rect">
            <a:avLst/>
          </a:prstGeom>
        </p:spPr>
      </p:pic>
    </p:spTree>
    <p:extLst>
      <p:ext uri="{BB962C8B-B14F-4D97-AF65-F5344CB8AC3E}">
        <p14:creationId xmlns:p14="http://schemas.microsoft.com/office/powerpoint/2010/main" val="357324747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Liverpool 2024 data </a:t>
            </a:r>
          </a:p>
        </p:txBody>
      </p:sp>
    </p:spTree>
    <p:extLst>
      <p:ext uri="{BB962C8B-B14F-4D97-AF65-F5344CB8AC3E}">
        <p14:creationId xmlns:p14="http://schemas.microsoft.com/office/powerpoint/2010/main" val="20614167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Liverpool -  transplants (per centre)</a:t>
            </a:r>
          </a:p>
        </p:txBody>
      </p:sp>
      <p:pic>
        <p:nvPicPr>
          <p:cNvPr id="4" name="Picture 3">
            <a:extLst>
              <a:ext uri="{FF2B5EF4-FFF2-40B4-BE49-F238E27FC236}">
                <a16:creationId xmlns:a16="http://schemas.microsoft.com/office/drawing/2014/main" id="{FB15E7DF-5962-1686-28A0-5A5965708C3C}"/>
              </a:ext>
            </a:extLst>
          </p:cNvPr>
          <p:cNvPicPr>
            <a:picLocks noChangeAspect="1"/>
          </p:cNvPicPr>
          <p:nvPr/>
        </p:nvPicPr>
        <p:blipFill>
          <a:blip r:embed="rId2"/>
          <a:stretch>
            <a:fillRect/>
          </a:stretch>
        </p:blipFill>
        <p:spPr>
          <a:xfrm>
            <a:off x="432972" y="2550223"/>
            <a:ext cx="5282939" cy="2903339"/>
          </a:xfrm>
          <a:prstGeom prst="rect">
            <a:avLst/>
          </a:prstGeom>
        </p:spPr>
      </p:pic>
      <p:pic>
        <p:nvPicPr>
          <p:cNvPr id="7" name="Picture 6">
            <a:extLst>
              <a:ext uri="{FF2B5EF4-FFF2-40B4-BE49-F238E27FC236}">
                <a16:creationId xmlns:a16="http://schemas.microsoft.com/office/drawing/2014/main" id="{BE1C8D6F-DC5B-B798-525B-8E6E68663DD5}"/>
              </a:ext>
            </a:extLst>
          </p:cNvPr>
          <p:cNvPicPr>
            <a:picLocks noChangeAspect="1"/>
          </p:cNvPicPr>
          <p:nvPr/>
        </p:nvPicPr>
        <p:blipFill>
          <a:blip r:embed="rId3"/>
          <a:stretch>
            <a:fillRect/>
          </a:stretch>
        </p:blipFill>
        <p:spPr>
          <a:xfrm>
            <a:off x="6476091" y="2550223"/>
            <a:ext cx="5265859" cy="2903339"/>
          </a:xfrm>
          <a:prstGeom prst="rect">
            <a:avLst/>
          </a:prstGeom>
        </p:spPr>
      </p:pic>
    </p:spTree>
    <p:extLst>
      <p:ext uri="{BB962C8B-B14F-4D97-AF65-F5344CB8AC3E}">
        <p14:creationId xmlns:p14="http://schemas.microsoft.com/office/powerpoint/2010/main" val="111380403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Manchester 2024 data </a:t>
            </a:r>
          </a:p>
        </p:txBody>
      </p:sp>
    </p:spTree>
    <p:extLst>
      <p:ext uri="{BB962C8B-B14F-4D97-AF65-F5344CB8AC3E}">
        <p14:creationId xmlns:p14="http://schemas.microsoft.com/office/powerpoint/2010/main" val="385958530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Manchester -  transplants (per centre)</a:t>
            </a:r>
          </a:p>
        </p:txBody>
      </p:sp>
      <p:pic>
        <p:nvPicPr>
          <p:cNvPr id="4" name="Picture 3">
            <a:extLst>
              <a:ext uri="{FF2B5EF4-FFF2-40B4-BE49-F238E27FC236}">
                <a16:creationId xmlns:a16="http://schemas.microsoft.com/office/drawing/2014/main" id="{674A4AB3-6F98-40A0-21D5-B2F0DD51F316}"/>
              </a:ext>
            </a:extLst>
          </p:cNvPr>
          <p:cNvPicPr>
            <a:picLocks noChangeAspect="1"/>
          </p:cNvPicPr>
          <p:nvPr/>
        </p:nvPicPr>
        <p:blipFill>
          <a:blip r:embed="rId2"/>
          <a:stretch>
            <a:fillRect/>
          </a:stretch>
        </p:blipFill>
        <p:spPr>
          <a:xfrm>
            <a:off x="495538" y="2550224"/>
            <a:ext cx="5220373" cy="2903339"/>
          </a:xfrm>
          <a:prstGeom prst="rect">
            <a:avLst/>
          </a:prstGeom>
        </p:spPr>
      </p:pic>
      <p:pic>
        <p:nvPicPr>
          <p:cNvPr id="7" name="Picture 6">
            <a:extLst>
              <a:ext uri="{FF2B5EF4-FFF2-40B4-BE49-F238E27FC236}">
                <a16:creationId xmlns:a16="http://schemas.microsoft.com/office/drawing/2014/main" id="{E56B70AB-658F-1DD8-9C05-4BB8A3079E3A}"/>
              </a:ext>
            </a:extLst>
          </p:cNvPr>
          <p:cNvPicPr>
            <a:picLocks noChangeAspect="1"/>
          </p:cNvPicPr>
          <p:nvPr/>
        </p:nvPicPr>
        <p:blipFill>
          <a:blip r:embed="rId3"/>
          <a:stretch>
            <a:fillRect/>
          </a:stretch>
        </p:blipFill>
        <p:spPr>
          <a:xfrm>
            <a:off x="6476088" y="2550223"/>
            <a:ext cx="5198738" cy="2903339"/>
          </a:xfrm>
          <a:prstGeom prst="rect">
            <a:avLst/>
          </a:prstGeom>
        </p:spPr>
      </p:pic>
    </p:spTree>
    <p:extLst>
      <p:ext uri="{BB962C8B-B14F-4D97-AF65-F5344CB8AC3E}">
        <p14:creationId xmlns:p14="http://schemas.microsoft.com/office/powerpoint/2010/main" val="376740723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Manchester -  transplants (per organ – kidney only)</a:t>
            </a:r>
          </a:p>
        </p:txBody>
      </p:sp>
      <p:pic>
        <p:nvPicPr>
          <p:cNvPr id="4" name="Picture 3">
            <a:extLst>
              <a:ext uri="{FF2B5EF4-FFF2-40B4-BE49-F238E27FC236}">
                <a16:creationId xmlns:a16="http://schemas.microsoft.com/office/drawing/2014/main" id="{43E809F3-7253-E3D9-E545-D129184BF698}"/>
              </a:ext>
            </a:extLst>
          </p:cNvPr>
          <p:cNvPicPr>
            <a:picLocks noChangeAspect="1"/>
          </p:cNvPicPr>
          <p:nvPr/>
        </p:nvPicPr>
        <p:blipFill>
          <a:blip r:embed="rId2"/>
          <a:stretch>
            <a:fillRect/>
          </a:stretch>
        </p:blipFill>
        <p:spPr>
          <a:xfrm>
            <a:off x="549779" y="2538464"/>
            <a:ext cx="5199511" cy="2937866"/>
          </a:xfrm>
          <a:prstGeom prst="rect">
            <a:avLst/>
          </a:prstGeom>
        </p:spPr>
      </p:pic>
      <p:pic>
        <p:nvPicPr>
          <p:cNvPr id="8" name="Picture 7">
            <a:extLst>
              <a:ext uri="{FF2B5EF4-FFF2-40B4-BE49-F238E27FC236}">
                <a16:creationId xmlns:a16="http://schemas.microsoft.com/office/drawing/2014/main" id="{C7DE1AC9-9FC4-3313-A997-DFDDD86BF479}"/>
              </a:ext>
            </a:extLst>
          </p:cNvPr>
          <p:cNvPicPr>
            <a:picLocks noChangeAspect="1"/>
          </p:cNvPicPr>
          <p:nvPr/>
        </p:nvPicPr>
        <p:blipFill>
          <a:blip r:embed="rId3"/>
          <a:stretch>
            <a:fillRect/>
          </a:stretch>
        </p:blipFill>
        <p:spPr>
          <a:xfrm>
            <a:off x="6442712" y="2538464"/>
            <a:ext cx="5241290" cy="2937866"/>
          </a:xfrm>
          <a:prstGeom prst="rect">
            <a:avLst/>
          </a:prstGeom>
        </p:spPr>
      </p:pic>
    </p:spTree>
    <p:extLst>
      <p:ext uri="{BB962C8B-B14F-4D97-AF65-F5344CB8AC3E}">
        <p14:creationId xmlns:p14="http://schemas.microsoft.com/office/powerpoint/2010/main" val="124588121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Manchester -  transplants (per organ – pancreas or islets only)</a:t>
            </a:r>
          </a:p>
        </p:txBody>
      </p:sp>
      <p:pic>
        <p:nvPicPr>
          <p:cNvPr id="3" name="Picture 2">
            <a:extLst>
              <a:ext uri="{FF2B5EF4-FFF2-40B4-BE49-F238E27FC236}">
                <a16:creationId xmlns:a16="http://schemas.microsoft.com/office/drawing/2014/main" id="{4E52EDE9-18CD-A73E-D1AA-2A7EFD675400}"/>
              </a:ext>
            </a:extLst>
          </p:cNvPr>
          <p:cNvPicPr>
            <a:picLocks noChangeAspect="1"/>
          </p:cNvPicPr>
          <p:nvPr/>
        </p:nvPicPr>
        <p:blipFill>
          <a:blip r:embed="rId2"/>
          <a:stretch>
            <a:fillRect/>
          </a:stretch>
        </p:blipFill>
        <p:spPr>
          <a:xfrm>
            <a:off x="525269" y="2532698"/>
            <a:ext cx="5224022" cy="2949229"/>
          </a:xfrm>
          <a:prstGeom prst="rect">
            <a:avLst/>
          </a:prstGeom>
        </p:spPr>
      </p:pic>
      <p:pic>
        <p:nvPicPr>
          <p:cNvPr id="7" name="Picture 6">
            <a:extLst>
              <a:ext uri="{FF2B5EF4-FFF2-40B4-BE49-F238E27FC236}">
                <a16:creationId xmlns:a16="http://schemas.microsoft.com/office/drawing/2014/main" id="{88D1F349-D8DA-5CFB-40A7-29D51105A7CD}"/>
              </a:ext>
            </a:extLst>
          </p:cNvPr>
          <p:cNvPicPr>
            <a:picLocks noChangeAspect="1"/>
          </p:cNvPicPr>
          <p:nvPr/>
        </p:nvPicPr>
        <p:blipFill>
          <a:blip r:embed="rId3"/>
          <a:stretch>
            <a:fillRect/>
          </a:stretch>
        </p:blipFill>
        <p:spPr>
          <a:xfrm>
            <a:off x="6442708" y="2532698"/>
            <a:ext cx="5224023" cy="2946006"/>
          </a:xfrm>
          <a:prstGeom prst="rect">
            <a:avLst/>
          </a:prstGeom>
        </p:spPr>
      </p:pic>
    </p:spTree>
    <p:extLst>
      <p:ext uri="{BB962C8B-B14F-4D97-AF65-F5344CB8AC3E}">
        <p14:creationId xmlns:p14="http://schemas.microsoft.com/office/powerpoint/2010/main" val="10364831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Manchester -  transplants (per organ – SPK or SIK)</a:t>
            </a:r>
          </a:p>
        </p:txBody>
      </p:sp>
      <p:pic>
        <p:nvPicPr>
          <p:cNvPr id="4" name="Picture 3">
            <a:extLst>
              <a:ext uri="{FF2B5EF4-FFF2-40B4-BE49-F238E27FC236}">
                <a16:creationId xmlns:a16="http://schemas.microsoft.com/office/drawing/2014/main" id="{6ED80CAA-5558-064A-8A99-6CD840C59000}"/>
              </a:ext>
            </a:extLst>
          </p:cNvPr>
          <p:cNvPicPr>
            <a:picLocks noChangeAspect="1"/>
          </p:cNvPicPr>
          <p:nvPr/>
        </p:nvPicPr>
        <p:blipFill>
          <a:blip r:embed="rId2"/>
          <a:stretch>
            <a:fillRect/>
          </a:stretch>
        </p:blipFill>
        <p:spPr>
          <a:xfrm>
            <a:off x="538799" y="2538188"/>
            <a:ext cx="5210491" cy="2954695"/>
          </a:xfrm>
          <a:prstGeom prst="rect">
            <a:avLst/>
          </a:prstGeom>
        </p:spPr>
      </p:pic>
      <p:pic>
        <p:nvPicPr>
          <p:cNvPr id="8" name="Picture 7">
            <a:extLst>
              <a:ext uri="{FF2B5EF4-FFF2-40B4-BE49-F238E27FC236}">
                <a16:creationId xmlns:a16="http://schemas.microsoft.com/office/drawing/2014/main" id="{6451E22E-D788-965F-C6BB-83A1DED162B4}"/>
              </a:ext>
            </a:extLst>
          </p:cNvPr>
          <p:cNvPicPr>
            <a:picLocks noChangeAspect="1"/>
          </p:cNvPicPr>
          <p:nvPr/>
        </p:nvPicPr>
        <p:blipFill>
          <a:blip r:embed="rId3"/>
          <a:stretch>
            <a:fillRect/>
          </a:stretch>
        </p:blipFill>
        <p:spPr>
          <a:xfrm>
            <a:off x="6442711" y="2538188"/>
            <a:ext cx="5224489" cy="2954695"/>
          </a:xfrm>
          <a:prstGeom prst="rect">
            <a:avLst/>
          </a:prstGeom>
        </p:spPr>
      </p:pic>
    </p:spTree>
    <p:extLst>
      <p:ext uri="{BB962C8B-B14F-4D97-AF65-F5344CB8AC3E}">
        <p14:creationId xmlns:p14="http://schemas.microsoft.com/office/powerpoint/2010/main" val="379241239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Newcastle 2024 data </a:t>
            </a:r>
          </a:p>
        </p:txBody>
      </p:sp>
    </p:spTree>
    <p:extLst>
      <p:ext uri="{BB962C8B-B14F-4D97-AF65-F5344CB8AC3E}">
        <p14:creationId xmlns:p14="http://schemas.microsoft.com/office/powerpoint/2010/main" val="87017403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Newcastle -  transplants (per centre)</a:t>
            </a:r>
          </a:p>
        </p:txBody>
      </p:sp>
      <p:pic>
        <p:nvPicPr>
          <p:cNvPr id="3" name="Picture 2">
            <a:extLst>
              <a:ext uri="{FF2B5EF4-FFF2-40B4-BE49-F238E27FC236}">
                <a16:creationId xmlns:a16="http://schemas.microsoft.com/office/drawing/2014/main" id="{96220738-6E23-F193-EE96-8410FC28B1D7}"/>
              </a:ext>
            </a:extLst>
          </p:cNvPr>
          <p:cNvPicPr>
            <a:picLocks noChangeAspect="1"/>
          </p:cNvPicPr>
          <p:nvPr/>
        </p:nvPicPr>
        <p:blipFill>
          <a:blip r:embed="rId2"/>
          <a:stretch>
            <a:fillRect/>
          </a:stretch>
        </p:blipFill>
        <p:spPr>
          <a:xfrm>
            <a:off x="578639" y="2543267"/>
            <a:ext cx="5304853" cy="2937541"/>
          </a:xfrm>
          <a:prstGeom prst="rect">
            <a:avLst/>
          </a:prstGeom>
        </p:spPr>
      </p:pic>
      <p:pic>
        <p:nvPicPr>
          <p:cNvPr id="7" name="Picture 6">
            <a:extLst>
              <a:ext uri="{FF2B5EF4-FFF2-40B4-BE49-F238E27FC236}">
                <a16:creationId xmlns:a16="http://schemas.microsoft.com/office/drawing/2014/main" id="{870E486D-CDB3-A7FD-331C-0D01B6B9EB9F}"/>
              </a:ext>
            </a:extLst>
          </p:cNvPr>
          <p:cNvPicPr>
            <a:picLocks noChangeAspect="1"/>
          </p:cNvPicPr>
          <p:nvPr/>
        </p:nvPicPr>
        <p:blipFill>
          <a:blip r:embed="rId3"/>
          <a:stretch>
            <a:fillRect/>
          </a:stretch>
        </p:blipFill>
        <p:spPr>
          <a:xfrm>
            <a:off x="6308510" y="2543267"/>
            <a:ext cx="5209223" cy="2941147"/>
          </a:xfrm>
          <a:prstGeom prst="rect">
            <a:avLst/>
          </a:prstGeom>
        </p:spPr>
      </p:pic>
    </p:spTree>
    <p:extLst>
      <p:ext uri="{BB962C8B-B14F-4D97-AF65-F5344CB8AC3E}">
        <p14:creationId xmlns:p14="http://schemas.microsoft.com/office/powerpoint/2010/main" val="305679466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Newcastle -  transplants (per organ – kidney only)</a:t>
            </a:r>
          </a:p>
        </p:txBody>
      </p:sp>
      <p:pic>
        <p:nvPicPr>
          <p:cNvPr id="4" name="Picture 3">
            <a:extLst>
              <a:ext uri="{FF2B5EF4-FFF2-40B4-BE49-F238E27FC236}">
                <a16:creationId xmlns:a16="http://schemas.microsoft.com/office/drawing/2014/main" id="{1A9E6B4A-7DA1-4BD4-C161-F702AD7245CF}"/>
              </a:ext>
            </a:extLst>
          </p:cNvPr>
          <p:cNvPicPr>
            <a:picLocks noChangeAspect="1"/>
          </p:cNvPicPr>
          <p:nvPr/>
        </p:nvPicPr>
        <p:blipFill>
          <a:blip r:embed="rId2"/>
          <a:stretch>
            <a:fillRect/>
          </a:stretch>
        </p:blipFill>
        <p:spPr>
          <a:xfrm>
            <a:off x="597751" y="2537040"/>
            <a:ext cx="5285740" cy="2947374"/>
          </a:xfrm>
          <a:prstGeom prst="rect">
            <a:avLst/>
          </a:prstGeom>
        </p:spPr>
      </p:pic>
      <p:pic>
        <p:nvPicPr>
          <p:cNvPr id="8" name="Picture 7">
            <a:extLst>
              <a:ext uri="{FF2B5EF4-FFF2-40B4-BE49-F238E27FC236}">
                <a16:creationId xmlns:a16="http://schemas.microsoft.com/office/drawing/2014/main" id="{A311B221-3527-B028-6A9E-A9AF26F554FB}"/>
              </a:ext>
            </a:extLst>
          </p:cNvPr>
          <p:cNvPicPr>
            <a:picLocks noChangeAspect="1"/>
          </p:cNvPicPr>
          <p:nvPr/>
        </p:nvPicPr>
        <p:blipFill>
          <a:blip r:embed="rId3"/>
          <a:stretch>
            <a:fillRect/>
          </a:stretch>
        </p:blipFill>
        <p:spPr>
          <a:xfrm>
            <a:off x="6308511" y="2537040"/>
            <a:ext cx="5237259" cy="2947375"/>
          </a:xfrm>
          <a:prstGeom prst="rect">
            <a:avLst/>
          </a:prstGeom>
        </p:spPr>
      </p:pic>
    </p:spTree>
    <p:extLst>
      <p:ext uri="{BB962C8B-B14F-4D97-AF65-F5344CB8AC3E}">
        <p14:creationId xmlns:p14="http://schemas.microsoft.com/office/powerpoint/2010/main" val="361438055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Newcastle -  transplants (per organ – liver only)</a:t>
            </a:r>
          </a:p>
        </p:txBody>
      </p:sp>
      <p:pic>
        <p:nvPicPr>
          <p:cNvPr id="4" name="Picture 3">
            <a:extLst>
              <a:ext uri="{FF2B5EF4-FFF2-40B4-BE49-F238E27FC236}">
                <a16:creationId xmlns:a16="http://schemas.microsoft.com/office/drawing/2014/main" id="{7C17019D-D6B5-7502-5E59-1E697F9205D6}"/>
              </a:ext>
            </a:extLst>
          </p:cNvPr>
          <p:cNvPicPr>
            <a:picLocks noChangeAspect="1"/>
          </p:cNvPicPr>
          <p:nvPr/>
        </p:nvPicPr>
        <p:blipFill>
          <a:blip r:embed="rId2"/>
          <a:stretch>
            <a:fillRect/>
          </a:stretch>
        </p:blipFill>
        <p:spPr>
          <a:xfrm>
            <a:off x="597751" y="2537040"/>
            <a:ext cx="5285740" cy="2947374"/>
          </a:xfrm>
          <a:prstGeom prst="rect">
            <a:avLst/>
          </a:prstGeom>
        </p:spPr>
      </p:pic>
      <p:pic>
        <p:nvPicPr>
          <p:cNvPr id="8" name="Picture 7">
            <a:extLst>
              <a:ext uri="{FF2B5EF4-FFF2-40B4-BE49-F238E27FC236}">
                <a16:creationId xmlns:a16="http://schemas.microsoft.com/office/drawing/2014/main" id="{135212B0-25EB-E208-6281-4681DC19026D}"/>
              </a:ext>
            </a:extLst>
          </p:cNvPr>
          <p:cNvPicPr>
            <a:picLocks noChangeAspect="1"/>
          </p:cNvPicPr>
          <p:nvPr/>
        </p:nvPicPr>
        <p:blipFill>
          <a:blip r:embed="rId3"/>
          <a:stretch>
            <a:fillRect/>
          </a:stretch>
        </p:blipFill>
        <p:spPr>
          <a:xfrm>
            <a:off x="6308511" y="2537040"/>
            <a:ext cx="5203507" cy="2948845"/>
          </a:xfrm>
          <a:prstGeom prst="rect">
            <a:avLst/>
          </a:prstGeom>
        </p:spPr>
      </p:pic>
    </p:spTree>
    <p:extLst>
      <p:ext uri="{BB962C8B-B14F-4D97-AF65-F5344CB8AC3E}">
        <p14:creationId xmlns:p14="http://schemas.microsoft.com/office/powerpoint/2010/main" val="222295675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Newcastle -  transplants (per organ – pancreas or islets only)</a:t>
            </a:r>
          </a:p>
        </p:txBody>
      </p:sp>
      <p:pic>
        <p:nvPicPr>
          <p:cNvPr id="3" name="Picture 2">
            <a:extLst>
              <a:ext uri="{FF2B5EF4-FFF2-40B4-BE49-F238E27FC236}">
                <a16:creationId xmlns:a16="http://schemas.microsoft.com/office/drawing/2014/main" id="{7265CD3B-9AD9-AD13-D2E3-4098F2F66318}"/>
              </a:ext>
            </a:extLst>
          </p:cNvPr>
          <p:cNvPicPr>
            <a:picLocks noChangeAspect="1"/>
          </p:cNvPicPr>
          <p:nvPr/>
        </p:nvPicPr>
        <p:blipFill>
          <a:blip r:embed="rId2"/>
          <a:stretch>
            <a:fillRect/>
          </a:stretch>
        </p:blipFill>
        <p:spPr>
          <a:xfrm>
            <a:off x="691576" y="2537040"/>
            <a:ext cx="5191914" cy="2947375"/>
          </a:xfrm>
          <a:prstGeom prst="rect">
            <a:avLst/>
          </a:prstGeom>
        </p:spPr>
      </p:pic>
      <p:pic>
        <p:nvPicPr>
          <p:cNvPr id="7" name="Picture 6">
            <a:extLst>
              <a:ext uri="{FF2B5EF4-FFF2-40B4-BE49-F238E27FC236}">
                <a16:creationId xmlns:a16="http://schemas.microsoft.com/office/drawing/2014/main" id="{F3733BD4-FA7A-B655-F35E-EAE80F19ADF3}"/>
              </a:ext>
            </a:extLst>
          </p:cNvPr>
          <p:cNvPicPr>
            <a:picLocks noChangeAspect="1"/>
          </p:cNvPicPr>
          <p:nvPr/>
        </p:nvPicPr>
        <p:blipFill>
          <a:blip r:embed="rId3"/>
          <a:stretch>
            <a:fillRect/>
          </a:stretch>
        </p:blipFill>
        <p:spPr>
          <a:xfrm>
            <a:off x="6308512" y="2537040"/>
            <a:ext cx="5302954" cy="2947375"/>
          </a:xfrm>
          <a:prstGeom prst="rect">
            <a:avLst/>
          </a:prstGeom>
        </p:spPr>
      </p:pic>
    </p:spTree>
    <p:extLst>
      <p:ext uri="{BB962C8B-B14F-4D97-AF65-F5344CB8AC3E}">
        <p14:creationId xmlns:p14="http://schemas.microsoft.com/office/powerpoint/2010/main" val="119950122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Newcastle -  transplants (per organ – SPK or SIK only)</a:t>
            </a:r>
          </a:p>
        </p:txBody>
      </p:sp>
      <p:pic>
        <p:nvPicPr>
          <p:cNvPr id="3" name="Picture 2">
            <a:extLst>
              <a:ext uri="{FF2B5EF4-FFF2-40B4-BE49-F238E27FC236}">
                <a16:creationId xmlns:a16="http://schemas.microsoft.com/office/drawing/2014/main" id="{9C43E258-523C-93FE-0482-485295FB866A}"/>
              </a:ext>
            </a:extLst>
          </p:cNvPr>
          <p:cNvPicPr>
            <a:picLocks noChangeAspect="1"/>
          </p:cNvPicPr>
          <p:nvPr/>
        </p:nvPicPr>
        <p:blipFill>
          <a:blip r:embed="rId2"/>
          <a:stretch>
            <a:fillRect/>
          </a:stretch>
        </p:blipFill>
        <p:spPr>
          <a:xfrm>
            <a:off x="646230" y="2537040"/>
            <a:ext cx="5255904" cy="2936956"/>
          </a:xfrm>
          <a:prstGeom prst="rect">
            <a:avLst/>
          </a:prstGeom>
        </p:spPr>
      </p:pic>
      <p:pic>
        <p:nvPicPr>
          <p:cNvPr id="7" name="Picture 6">
            <a:extLst>
              <a:ext uri="{FF2B5EF4-FFF2-40B4-BE49-F238E27FC236}">
                <a16:creationId xmlns:a16="http://schemas.microsoft.com/office/drawing/2014/main" id="{CE10F2A1-9521-A7E9-B5E5-2CB890475376}"/>
              </a:ext>
            </a:extLst>
          </p:cNvPr>
          <p:cNvPicPr>
            <a:picLocks noChangeAspect="1"/>
          </p:cNvPicPr>
          <p:nvPr/>
        </p:nvPicPr>
        <p:blipFill>
          <a:blip r:embed="rId3"/>
          <a:stretch>
            <a:fillRect/>
          </a:stretch>
        </p:blipFill>
        <p:spPr>
          <a:xfrm>
            <a:off x="6289868" y="2537040"/>
            <a:ext cx="5149533" cy="2936975"/>
          </a:xfrm>
          <a:prstGeom prst="rect">
            <a:avLst/>
          </a:prstGeom>
        </p:spPr>
      </p:pic>
    </p:spTree>
    <p:extLst>
      <p:ext uri="{BB962C8B-B14F-4D97-AF65-F5344CB8AC3E}">
        <p14:creationId xmlns:p14="http://schemas.microsoft.com/office/powerpoint/2010/main" val="300972861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Newcastle -  transplants (per organ – other AB  multi-organ only)</a:t>
            </a:r>
          </a:p>
        </p:txBody>
      </p:sp>
      <p:pic>
        <p:nvPicPr>
          <p:cNvPr id="12" name="Picture 11">
            <a:extLst>
              <a:ext uri="{FF2B5EF4-FFF2-40B4-BE49-F238E27FC236}">
                <a16:creationId xmlns:a16="http://schemas.microsoft.com/office/drawing/2014/main" id="{98229302-D530-0A23-413A-6BF817F54CA6}"/>
              </a:ext>
            </a:extLst>
          </p:cNvPr>
          <p:cNvPicPr>
            <a:picLocks noChangeAspect="1"/>
          </p:cNvPicPr>
          <p:nvPr/>
        </p:nvPicPr>
        <p:blipFill>
          <a:blip r:embed="rId2"/>
          <a:stretch>
            <a:fillRect/>
          </a:stretch>
        </p:blipFill>
        <p:spPr>
          <a:xfrm>
            <a:off x="678875" y="2536268"/>
            <a:ext cx="5204614" cy="2948147"/>
          </a:xfrm>
          <a:prstGeom prst="rect">
            <a:avLst/>
          </a:prstGeom>
        </p:spPr>
      </p:pic>
      <p:pic>
        <p:nvPicPr>
          <p:cNvPr id="14" name="Picture 13">
            <a:extLst>
              <a:ext uri="{FF2B5EF4-FFF2-40B4-BE49-F238E27FC236}">
                <a16:creationId xmlns:a16="http://schemas.microsoft.com/office/drawing/2014/main" id="{00A33341-611A-55E2-8EAA-9E2FAF4BF40F}"/>
              </a:ext>
            </a:extLst>
          </p:cNvPr>
          <p:cNvPicPr>
            <a:picLocks noChangeAspect="1"/>
          </p:cNvPicPr>
          <p:nvPr/>
        </p:nvPicPr>
        <p:blipFill>
          <a:blip r:embed="rId3"/>
          <a:stretch>
            <a:fillRect/>
          </a:stretch>
        </p:blipFill>
        <p:spPr>
          <a:xfrm>
            <a:off x="6308513" y="2536267"/>
            <a:ext cx="5159257" cy="2948147"/>
          </a:xfrm>
          <a:prstGeom prst="rect">
            <a:avLst/>
          </a:prstGeom>
        </p:spPr>
      </p:pic>
    </p:spTree>
    <p:extLst>
      <p:ext uri="{BB962C8B-B14F-4D97-AF65-F5344CB8AC3E}">
        <p14:creationId xmlns:p14="http://schemas.microsoft.com/office/powerpoint/2010/main" val="375969211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Nottingham 2024 data </a:t>
            </a:r>
          </a:p>
        </p:txBody>
      </p:sp>
    </p:spTree>
    <p:extLst>
      <p:ext uri="{BB962C8B-B14F-4D97-AF65-F5344CB8AC3E}">
        <p14:creationId xmlns:p14="http://schemas.microsoft.com/office/powerpoint/2010/main" val="135608325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Nottingham -  transplants (per centre)</a:t>
            </a:r>
          </a:p>
        </p:txBody>
      </p:sp>
      <p:pic>
        <p:nvPicPr>
          <p:cNvPr id="4" name="Picture 3">
            <a:extLst>
              <a:ext uri="{FF2B5EF4-FFF2-40B4-BE49-F238E27FC236}">
                <a16:creationId xmlns:a16="http://schemas.microsoft.com/office/drawing/2014/main" id="{CFC3656A-D5EF-F3A6-E6C3-FC83C65BC0BB}"/>
              </a:ext>
            </a:extLst>
          </p:cNvPr>
          <p:cNvPicPr>
            <a:picLocks noChangeAspect="1"/>
          </p:cNvPicPr>
          <p:nvPr/>
        </p:nvPicPr>
        <p:blipFill>
          <a:blip r:embed="rId2"/>
          <a:stretch>
            <a:fillRect/>
          </a:stretch>
        </p:blipFill>
        <p:spPr>
          <a:xfrm>
            <a:off x="645285" y="2543266"/>
            <a:ext cx="5238206" cy="2941147"/>
          </a:xfrm>
          <a:prstGeom prst="rect">
            <a:avLst/>
          </a:prstGeom>
        </p:spPr>
      </p:pic>
      <p:pic>
        <p:nvPicPr>
          <p:cNvPr id="8" name="Picture 7">
            <a:extLst>
              <a:ext uri="{FF2B5EF4-FFF2-40B4-BE49-F238E27FC236}">
                <a16:creationId xmlns:a16="http://schemas.microsoft.com/office/drawing/2014/main" id="{E7FAEAA8-C767-AE18-8F7D-3A35AD892FAF}"/>
              </a:ext>
            </a:extLst>
          </p:cNvPr>
          <p:cNvPicPr>
            <a:picLocks noChangeAspect="1"/>
          </p:cNvPicPr>
          <p:nvPr/>
        </p:nvPicPr>
        <p:blipFill>
          <a:blip r:embed="rId3"/>
          <a:stretch>
            <a:fillRect/>
          </a:stretch>
        </p:blipFill>
        <p:spPr>
          <a:xfrm>
            <a:off x="6308508" y="2543266"/>
            <a:ext cx="5298688" cy="2941147"/>
          </a:xfrm>
          <a:prstGeom prst="rect">
            <a:avLst/>
          </a:prstGeom>
        </p:spPr>
      </p:pic>
    </p:spTree>
    <p:extLst>
      <p:ext uri="{BB962C8B-B14F-4D97-AF65-F5344CB8AC3E}">
        <p14:creationId xmlns:p14="http://schemas.microsoft.com/office/powerpoint/2010/main" val="272579183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Oxford 2024 data </a:t>
            </a:r>
          </a:p>
        </p:txBody>
      </p:sp>
    </p:spTree>
    <p:extLst>
      <p:ext uri="{BB962C8B-B14F-4D97-AF65-F5344CB8AC3E}">
        <p14:creationId xmlns:p14="http://schemas.microsoft.com/office/powerpoint/2010/main" val="255297554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Oxford -  transplants (per centre)</a:t>
            </a:r>
          </a:p>
        </p:txBody>
      </p:sp>
      <p:pic>
        <p:nvPicPr>
          <p:cNvPr id="4" name="Picture 3">
            <a:extLst>
              <a:ext uri="{FF2B5EF4-FFF2-40B4-BE49-F238E27FC236}">
                <a16:creationId xmlns:a16="http://schemas.microsoft.com/office/drawing/2014/main" id="{D6A182D1-FF4E-FC57-6D7F-43ADCADC7A6E}"/>
              </a:ext>
            </a:extLst>
          </p:cNvPr>
          <p:cNvPicPr>
            <a:picLocks noChangeAspect="1"/>
          </p:cNvPicPr>
          <p:nvPr/>
        </p:nvPicPr>
        <p:blipFill>
          <a:blip r:embed="rId2"/>
          <a:stretch>
            <a:fillRect/>
          </a:stretch>
        </p:blipFill>
        <p:spPr>
          <a:xfrm>
            <a:off x="838200" y="2539818"/>
            <a:ext cx="5045297" cy="2943090"/>
          </a:xfrm>
          <a:prstGeom prst="rect">
            <a:avLst/>
          </a:prstGeom>
        </p:spPr>
      </p:pic>
      <p:pic>
        <p:nvPicPr>
          <p:cNvPr id="9" name="Picture 8">
            <a:extLst>
              <a:ext uri="{FF2B5EF4-FFF2-40B4-BE49-F238E27FC236}">
                <a16:creationId xmlns:a16="http://schemas.microsoft.com/office/drawing/2014/main" id="{562043F4-3991-6230-03FB-47FD4207A823}"/>
              </a:ext>
            </a:extLst>
          </p:cNvPr>
          <p:cNvPicPr>
            <a:picLocks noChangeAspect="1"/>
          </p:cNvPicPr>
          <p:nvPr/>
        </p:nvPicPr>
        <p:blipFill>
          <a:blip r:embed="rId3"/>
          <a:stretch>
            <a:fillRect/>
          </a:stretch>
        </p:blipFill>
        <p:spPr>
          <a:xfrm>
            <a:off x="6308504" y="2537019"/>
            <a:ext cx="5324695" cy="2945890"/>
          </a:xfrm>
          <a:prstGeom prst="rect">
            <a:avLst/>
          </a:prstGeom>
        </p:spPr>
      </p:pic>
    </p:spTree>
    <p:extLst>
      <p:ext uri="{BB962C8B-B14F-4D97-AF65-F5344CB8AC3E}">
        <p14:creationId xmlns:p14="http://schemas.microsoft.com/office/powerpoint/2010/main" val="68444795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Oxford -  transplants (per organ - kidney)</a:t>
            </a:r>
          </a:p>
        </p:txBody>
      </p:sp>
      <p:pic>
        <p:nvPicPr>
          <p:cNvPr id="3" name="Picture 2">
            <a:extLst>
              <a:ext uri="{FF2B5EF4-FFF2-40B4-BE49-F238E27FC236}">
                <a16:creationId xmlns:a16="http://schemas.microsoft.com/office/drawing/2014/main" id="{85BCC478-65A9-E9AB-0E23-32B3B9123622}"/>
              </a:ext>
            </a:extLst>
          </p:cNvPr>
          <p:cNvPicPr>
            <a:picLocks noChangeAspect="1"/>
          </p:cNvPicPr>
          <p:nvPr/>
        </p:nvPicPr>
        <p:blipFill>
          <a:blip r:embed="rId2"/>
          <a:stretch>
            <a:fillRect/>
          </a:stretch>
        </p:blipFill>
        <p:spPr>
          <a:xfrm>
            <a:off x="337819" y="2532698"/>
            <a:ext cx="5199381" cy="2950210"/>
          </a:xfrm>
          <a:prstGeom prst="rect">
            <a:avLst/>
          </a:prstGeom>
        </p:spPr>
      </p:pic>
      <p:pic>
        <p:nvPicPr>
          <p:cNvPr id="7" name="Picture 6">
            <a:extLst>
              <a:ext uri="{FF2B5EF4-FFF2-40B4-BE49-F238E27FC236}">
                <a16:creationId xmlns:a16="http://schemas.microsoft.com/office/drawing/2014/main" id="{5DB65D77-48D4-3A7A-EBB7-BE6BDCB4C3DE}"/>
              </a:ext>
            </a:extLst>
          </p:cNvPr>
          <p:cNvPicPr>
            <a:picLocks noChangeAspect="1"/>
          </p:cNvPicPr>
          <p:nvPr/>
        </p:nvPicPr>
        <p:blipFill>
          <a:blip r:embed="rId3"/>
          <a:stretch>
            <a:fillRect/>
          </a:stretch>
        </p:blipFill>
        <p:spPr>
          <a:xfrm>
            <a:off x="6442709" y="2532698"/>
            <a:ext cx="5199381" cy="2923752"/>
          </a:xfrm>
          <a:prstGeom prst="rect">
            <a:avLst/>
          </a:prstGeom>
        </p:spPr>
      </p:pic>
    </p:spTree>
    <p:extLst>
      <p:ext uri="{BB962C8B-B14F-4D97-AF65-F5344CB8AC3E}">
        <p14:creationId xmlns:p14="http://schemas.microsoft.com/office/powerpoint/2010/main" val="63767355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Oxford -  transplants (per organ – pancreas or islets only)</a:t>
            </a:r>
          </a:p>
        </p:txBody>
      </p:sp>
      <p:pic>
        <p:nvPicPr>
          <p:cNvPr id="4" name="Picture 3">
            <a:extLst>
              <a:ext uri="{FF2B5EF4-FFF2-40B4-BE49-F238E27FC236}">
                <a16:creationId xmlns:a16="http://schemas.microsoft.com/office/drawing/2014/main" id="{5620B210-A738-ED38-471C-1D9B7D702150}"/>
              </a:ext>
            </a:extLst>
          </p:cNvPr>
          <p:cNvPicPr>
            <a:picLocks noChangeAspect="1"/>
          </p:cNvPicPr>
          <p:nvPr/>
        </p:nvPicPr>
        <p:blipFill>
          <a:blip r:embed="rId2"/>
          <a:stretch>
            <a:fillRect/>
          </a:stretch>
        </p:blipFill>
        <p:spPr>
          <a:xfrm>
            <a:off x="549911" y="2532698"/>
            <a:ext cx="5199381" cy="2949229"/>
          </a:xfrm>
          <a:prstGeom prst="rect">
            <a:avLst/>
          </a:prstGeom>
        </p:spPr>
      </p:pic>
      <p:pic>
        <p:nvPicPr>
          <p:cNvPr id="8" name="Picture 7">
            <a:extLst>
              <a:ext uri="{FF2B5EF4-FFF2-40B4-BE49-F238E27FC236}">
                <a16:creationId xmlns:a16="http://schemas.microsoft.com/office/drawing/2014/main" id="{78E1565B-2C98-6971-12C6-D16054D1A818}"/>
              </a:ext>
            </a:extLst>
          </p:cNvPr>
          <p:cNvPicPr>
            <a:picLocks noChangeAspect="1"/>
          </p:cNvPicPr>
          <p:nvPr/>
        </p:nvPicPr>
        <p:blipFill>
          <a:blip r:embed="rId3"/>
          <a:stretch>
            <a:fillRect/>
          </a:stretch>
        </p:blipFill>
        <p:spPr>
          <a:xfrm>
            <a:off x="6442710" y="2532698"/>
            <a:ext cx="5320468" cy="2949229"/>
          </a:xfrm>
          <a:prstGeom prst="rect">
            <a:avLst/>
          </a:prstGeom>
        </p:spPr>
      </p:pic>
    </p:spTree>
    <p:extLst>
      <p:ext uri="{BB962C8B-B14F-4D97-AF65-F5344CB8AC3E}">
        <p14:creationId xmlns:p14="http://schemas.microsoft.com/office/powerpoint/2010/main" val="273110013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Oxford -  transplants (per organ – SPK or SIK)</a:t>
            </a:r>
          </a:p>
        </p:txBody>
      </p:sp>
      <p:pic>
        <p:nvPicPr>
          <p:cNvPr id="3" name="Picture 2">
            <a:extLst>
              <a:ext uri="{FF2B5EF4-FFF2-40B4-BE49-F238E27FC236}">
                <a16:creationId xmlns:a16="http://schemas.microsoft.com/office/drawing/2014/main" id="{4C42A2D8-5DB0-A900-5DBF-1F4B382BA0E8}"/>
              </a:ext>
            </a:extLst>
          </p:cNvPr>
          <p:cNvPicPr>
            <a:picLocks noChangeAspect="1"/>
          </p:cNvPicPr>
          <p:nvPr/>
        </p:nvPicPr>
        <p:blipFill>
          <a:blip r:embed="rId2"/>
          <a:stretch>
            <a:fillRect/>
          </a:stretch>
        </p:blipFill>
        <p:spPr>
          <a:xfrm>
            <a:off x="539228" y="2532697"/>
            <a:ext cx="5210063" cy="2949229"/>
          </a:xfrm>
          <a:prstGeom prst="rect">
            <a:avLst/>
          </a:prstGeom>
        </p:spPr>
      </p:pic>
      <p:pic>
        <p:nvPicPr>
          <p:cNvPr id="7" name="Picture 6">
            <a:extLst>
              <a:ext uri="{FF2B5EF4-FFF2-40B4-BE49-F238E27FC236}">
                <a16:creationId xmlns:a16="http://schemas.microsoft.com/office/drawing/2014/main" id="{CCC574A4-8A59-53FB-2C48-EBA45333F8D5}"/>
              </a:ext>
            </a:extLst>
          </p:cNvPr>
          <p:cNvPicPr>
            <a:picLocks noChangeAspect="1"/>
          </p:cNvPicPr>
          <p:nvPr/>
        </p:nvPicPr>
        <p:blipFill>
          <a:blip r:embed="rId3"/>
          <a:stretch>
            <a:fillRect/>
          </a:stretch>
        </p:blipFill>
        <p:spPr>
          <a:xfrm>
            <a:off x="6442711" y="2537777"/>
            <a:ext cx="5067935" cy="2955106"/>
          </a:xfrm>
          <a:prstGeom prst="rect">
            <a:avLst/>
          </a:prstGeom>
        </p:spPr>
      </p:pic>
    </p:spTree>
    <p:extLst>
      <p:ext uri="{BB962C8B-B14F-4D97-AF65-F5344CB8AC3E}">
        <p14:creationId xmlns:p14="http://schemas.microsoft.com/office/powerpoint/2010/main" val="55994615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Oxford -  transplants (per organ – small bowel)</a:t>
            </a:r>
          </a:p>
        </p:txBody>
      </p:sp>
      <p:pic>
        <p:nvPicPr>
          <p:cNvPr id="3" name="Picture 2">
            <a:extLst>
              <a:ext uri="{FF2B5EF4-FFF2-40B4-BE49-F238E27FC236}">
                <a16:creationId xmlns:a16="http://schemas.microsoft.com/office/drawing/2014/main" id="{1B5F37BA-B17E-B5D2-45D2-49D5825B3A4C}"/>
              </a:ext>
            </a:extLst>
          </p:cNvPr>
          <p:cNvPicPr>
            <a:picLocks noChangeAspect="1"/>
          </p:cNvPicPr>
          <p:nvPr/>
        </p:nvPicPr>
        <p:blipFill>
          <a:blip r:embed="rId2"/>
          <a:stretch>
            <a:fillRect/>
          </a:stretch>
        </p:blipFill>
        <p:spPr>
          <a:xfrm>
            <a:off x="534353" y="2535634"/>
            <a:ext cx="5214938" cy="2946293"/>
          </a:xfrm>
          <a:prstGeom prst="rect">
            <a:avLst/>
          </a:prstGeom>
        </p:spPr>
      </p:pic>
      <p:pic>
        <p:nvPicPr>
          <p:cNvPr id="7" name="Picture 6">
            <a:extLst>
              <a:ext uri="{FF2B5EF4-FFF2-40B4-BE49-F238E27FC236}">
                <a16:creationId xmlns:a16="http://schemas.microsoft.com/office/drawing/2014/main" id="{B556DFAF-4710-691F-E763-B9802691B035}"/>
              </a:ext>
            </a:extLst>
          </p:cNvPr>
          <p:cNvPicPr>
            <a:picLocks noChangeAspect="1"/>
          </p:cNvPicPr>
          <p:nvPr/>
        </p:nvPicPr>
        <p:blipFill>
          <a:blip r:embed="rId3"/>
          <a:stretch>
            <a:fillRect/>
          </a:stretch>
        </p:blipFill>
        <p:spPr>
          <a:xfrm>
            <a:off x="6442711" y="2542598"/>
            <a:ext cx="5214939" cy="2939329"/>
          </a:xfrm>
          <a:prstGeom prst="rect">
            <a:avLst/>
          </a:prstGeom>
        </p:spPr>
      </p:pic>
    </p:spTree>
    <p:extLst>
      <p:ext uri="{BB962C8B-B14F-4D97-AF65-F5344CB8AC3E}">
        <p14:creationId xmlns:p14="http://schemas.microsoft.com/office/powerpoint/2010/main" val="195312656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Plymouth 2024 data </a:t>
            </a:r>
          </a:p>
        </p:txBody>
      </p:sp>
    </p:spTree>
    <p:extLst>
      <p:ext uri="{BB962C8B-B14F-4D97-AF65-F5344CB8AC3E}">
        <p14:creationId xmlns:p14="http://schemas.microsoft.com/office/powerpoint/2010/main" val="165799065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Plymouth -  transplants (per centre)</a:t>
            </a:r>
          </a:p>
        </p:txBody>
      </p:sp>
      <p:pic>
        <p:nvPicPr>
          <p:cNvPr id="3" name="Picture 2">
            <a:extLst>
              <a:ext uri="{FF2B5EF4-FFF2-40B4-BE49-F238E27FC236}">
                <a16:creationId xmlns:a16="http://schemas.microsoft.com/office/drawing/2014/main" id="{1C1005D3-C2DE-7324-5ADB-D95AA7AE4E79}"/>
              </a:ext>
            </a:extLst>
          </p:cNvPr>
          <p:cNvPicPr>
            <a:picLocks noChangeAspect="1"/>
          </p:cNvPicPr>
          <p:nvPr/>
        </p:nvPicPr>
        <p:blipFill>
          <a:blip r:embed="rId2"/>
          <a:stretch>
            <a:fillRect/>
          </a:stretch>
        </p:blipFill>
        <p:spPr>
          <a:xfrm>
            <a:off x="711544" y="2529748"/>
            <a:ext cx="5207577" cy="2948141"/>
          </a:xfrm>
          <a:prstGeom prst="rect">
            <a:avLst/>
          </a:prstGeom>
        </p:spPr>
      </p:pic>
      <p:pic>
        <p:nvPicPr>
          <p:cNvPr id="8" name="Picture 7">
            <a:extLst>
              <a:ext uri="{FF2B5EF4-FFF2-40B4-BE49-F238E27FC236}">
                <a16:creationId xmlns:a16="http://schemas.microsoft.com/office/drawing/2014/main" id="{48FFC541-7CD5-A757-83A3-D8A40CFECD1B}"/>
              </a:ext>
            </a:extLst>
          </p:cNvPr>
          <p:cNvPicPr>
            <a:picLocks noChangeAspect="1"/>
          </p:cNvPicPr>
          <p:nvPr/>
        </p:nvPicPr>
        <p:blipFill>
          <a:blip r:embed="rId3"/>
          <a:stretch>
            <a:fillRect/>
          </a:stretch>
        </p:blipFill>
        <p:spPr>
          <a:xfrm>
            <a:off x="6272879" y="2529748"/>
            <a:ext cx="5187767" cy="2948141"/>
          </a:xfrm>
          <a:prstGeom prst="rect">
            <a:avLst/>
          </a:prstGeom>
        </p:spPr>
      </p:pic>
    </p:spTree>
    <p:extLst>
      <p:ext uri="{BB962C8B-B14F-4D97-AF65-F5344CB8AC3E}">
        <p14:creationId xmlns:p14="http://schemas.microsoft.com/office/powerpoint/2010/main" val="252499504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Portsmouth 2024 data </a:t>
            </a:r>
          </a:p>
        </p:txBody>
      </p:sp>
    </p:spTree>
    <p:extLst>
      <p:ext uri="{BB962C8B-B14F-4D97-AF65-F5344CB8AC3E}">
        <p14:creationId xmlns:p14="http://schemas.microsoft.com/office/powerpoint/2010/main" val="186582034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Portsmouth -  transplants (per centre)</a:t>
            </a:r>
          </a:p>
        </p:txBody>
      </p:sp>
      <p:pic>
        <p:nvPicPr>
          <p:cNvPr id="3" name="Picture 2">
            <a:extLst>
              <a:ext uri="{FF2B5EF4-FFF2-40B4-BE49-F238E27FC236}">
                <a16:creationId xmlns:a16="http://schemas.microsoft.com/office/drawing/2014/main" id="{7AF3BBCC-4FEF-1943-9171-7C66C7745CB4}"/>
              </a:ext>
            </a:extLst>
          </p:cNvPr>
          <p:cNvPicPr>
            <a:picLocks noChangeAspect="1"/>
          </p:cNvPicPr>
          <p:nvPr/>
        </p:nvPicPr>
        <p:blipFill>
          <a:blip r:embed="rId2"/>
          <a:stretch>
            <a:fillRect/>
          </a:stretch>
        </p:blipFill>
        <p:spPr>
          <a:xfrm>
            <a:off x="596879" y="2537018"/>
            <a:ext cx="5286618" cy="2945891"/>
          </a:xfrm>
          <a:prstGeom prst="rect">
            <a:avLst/>
          </a:prstGeom>
        </p:spPr>
      </p:pic>
      <p:pic>
        <p:nvPicPr>
          <p:cNvPr id="7" name="Picture 6">
            <a:extLst>
              <a:ext uri="{FF2B5EF4-FFF2-40B4-BE49-F238E27FC236}">
                <a16:creationId xmlns:a16="http://schemas.microsoft.com/office/drawing/2014/main" id="{CCBA4B6B-0937-026B-30E4-2A8DACC2183F}"/>
              </a:ext>
            </a:extLst>
          </p:cNvPr>
          <p:cNvPicPr>
            <a:picLocks noChangeAspect="1"/>
          </p:cNvPicPr>
          <p:nvPr/>
        </p:nvPicPr>
        <p:blipFill>
          <a:blip r:embed="rId3"/>
          <a:stretch>
            <a:fillRect/>
          </a:stretch>
        </p:blipFill>
        <p:spPr>
          <a:xfrm>
            <a:off x="6308505" y="2537018"/>
            <a:ext cx="5204460" cy="2941651"/>
          </a:xfrm>
          <a:prstGeom prst="rect">
            <a:avLst/>
          </a:prstGeom>
        </p:spPr>
      </p:pic>
    </p:spTree>
    <p:extLst>
      <p:ext uri="{BB962C8B-B14F-4D97-AF65-F5344CB8AC3E}">
        <p14:creationId xmlns:p14="http://schemas.microsoft.com/office/powerpoint/2010/main" val="230900707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Royal Free 2024 data </a:t>
            </a:r>
          </a:p>
        </p:txBody>
      </p:sp>
    </p:spTree>
    <p:extLst>
      <p:ext uri="{BB962C8B-B14F-4D97-AF65-F5344CB8AC3E}">
        <p14:creationId xmlns:p14="http://schemas.microsoft.com/office/powerpoint/2010/main" val="255433904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Royal Free -  transplants (per centre)</a:t>
            </a:r>
          </a:p>
        </p:txBody>
      </p:sp>
      <p:pic>
        <p:nvPicPr>
          <p:cNvPr id="4" name="Picture 3">
            <a:extLst>
              <a:ext uri="{FF2B5EF4-FFF2-40B4-BE49-F238E27FC236}">
                <a16:creationId xmlns:a16="http://schemas.microsoft.com/office/drawing/2014/main" id="{F0DA6318-EC5E-CFF1-3F1F-0FFDEDD51A02}"/>
              </a:ext>
            </a:extLst>
          </p:cNvPr>
          <p:cNvPicPr>
            <a:picLocks noChangeAspect="1"/>
          </p:cNvPicPr>
          <p:nvPr/>
        </p:nvPicPr>
        <p:blipFill>
          <a:blip r:embed="rId2"/>
          <a:stretch>
            <a:fillRect/>
          </a:stretch>
        </p:blipFill>
        <p:spPr>
          <a:xfrm>
            <a:off x="580289" y="2543268"/>
            <a:ext cx="5303205" cy="2934671"/>
          </a:xfrm>
          <a:prstGeom prst="rect">
            <a:avLst/>
          </a:prstGeom>
        </p:spPr>
      </p:pic>
      <p:pic>
        <p:nvPicPr>
          <p:cNvPr id="8" name="Picture 7">
            <a:extLst>
              <a:ext uri="{FF2B5EF4-FFF2-40B4-BE49-F238E27FC236}">
                <a16:creationId xmlns:a16="http://schemas.microsoft.com/office/drawing/2014/main" id="{E833D37A-322D-2745-226C-FE59EC1071DE}"/>
              </a:ext>
            </a:extLst>
          </p:cNvPr>
          <p:cNvPicPr>
            <a:picLocks noChangeAspect="1"/>
          </p:cNvPicPr>
          <p:nvPr/>
        </p:nvPicPr>
        <p:blipFill>
          <a:blip r:embed="rId3"/>
          <a:stretch>
            <a:fillRect/>
          </a:stretch>
        </p:blipFill>
        <p:spPr>
          <a:xfrm>
            <a:off x="6302729" y="2543267"/>
            <a:ext cx="5308982" cy="2934671"/>
          </a:xfrm>
          <a:prstGeom prst="rect">
            <a:avLst/>
          </a:prstGeom>
        </p:spPr>
      </p:pic>
    </p:spTree>
    <p:extLst>
      <p:ext uri="{BB962C8B-B14F-4D97-AF65-F5344CB8AC3E}">
        <p14:creationId xmlns:p14="http://schemas.microsoft.com/office/powerpoint/2010/main" val="59938678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Royal Free -  transplants (per organ – kidney only)</a:t>
            </a:r>
          </a:p>
        </p:txBody>
      </p:sp>
      <p:pic>
        <p:nvPicPr>
          <p:cNvPr id="4" name="Picture 3">
            <a:extLst>
              <a:ext uri="{FF2B5EF4-FFF2-40B4-BE49-F238E27FC236}">
                <a16:creationId xmlns:a16="http://schemas.microsoft.com/office/drawing/2014/main" id="{3AA98EBB-C288-1333-E769-9A91D902097A}"/>
              </a:ext>
            </a:extLst>
          </p:cNvPr>
          <p:cNvPicPr>
            <a:picLocks noChangeAspect="1"/>
          </p:cNvPicPr>
          <p:nvPr/>
        </p:nvPicPr>
        <p:blipFill>
          <a:blip r:embed="rId2"/>
          <a:stretch>
            <a:fillRect/>
          </a:stretch>
        </p:blipFill>
        <p:spPr>
          <a:xfrm>
            <a:off x="367916" y="2527614"/>
            <a:ext cx="5381376" cy="2962066"/>
          </a:xfrm>
          <a:prstGeom prst="rect">
            <a:avLst/>
          </a:prstGeom>
        </p:spPr>
      </p:pic>
      <p:pic>
        <p:nvPicPr>
          <p:cNvPr id="8" name="Picture 7">
            <a:extLst>
              <a:ext uri="{FF2B5EF4-FFF2-40B4-BE49-F238E27FC236}">
                <a16:creationId xmlns:a16="http://schemas.microsoft.com/office/drawing/2014/main" id="{E1CC2F94-6A99-1F97-1D4B-611DFEE43EF7}"/>
              </a:ext>
            </a:extLst>
          </p:cNvPr>
          <p:cNvPicPr>
            <a:picLocks noChangeAspect="1"/>
          </p:cNvPicPr>
          <p:nvPr/>
        </p:nvPicPr>
        <p:blipFill>
          <a:blip r:embed="rId3"/>
          <a:stretch>
            <a:fillRect/>
          </a:stretch>
        </p:blipFill>
        <p:spPr>
          <a:xfrm>
            <a:off x="6442710" y="2527614"/>
            <a:ext cx="5280978" cy="2959416"/>
          </a:xfrm>
          <a:prstGeom prst="rect">
            <a:avLst/>
          </a:prstGeom>
        </p:spPr>
      </p:pic>
    </p:spTree>
    <p:extLst>
      <p:ext uri="{BB962C8B-B14F-4D97-AF65-F5344CB8AC3E}">
        <p14:creationId xmlns:p14="http://schemas.microsoft.com/office/powerpoint/2010/main" val="293981259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Royal Free -  transplants (per organ – liver only)</a:t>
            </a:r>
          </a:p>
        </p:txBody>
      </p:sp>
      <p:pic>
        <p:nvPicPr>
          <p:cNvPr id="3" name="Picture 2">
            <a:extLst>
              <a:ext uri="{FF2B5EF4-FFF2-40B4-BE49-F238E27FC236}">
                <a16:creationId xmlns:a16="http://schemas.microsoft.com/office/drawing/2014/main" id="{02503EEC-FFCC-4D53-4504-3CBF4ACB2463}"/>
              </a:ext>
            </a:extLst>
          </p:cNvPr>
          <p:cNvPicPr>
            <a:picLocks noChangeAspect="1"/>
          </p:cNvPicPr>
          <p:nvPr/>
        </p:nvPicPr>
        <p:blipFill>
          <a:blip r:embed="rId2"/>
          <a:stretch>
            <a:fillRect/>
          </a:stretch>
        </p:blipFill>
        <p:spPr>
          <a:xfrm>
            <a:off x="468313" y="2533852"/>
            <a:ext cx="5280978" cy="2953178"/>
          </a:xfrm>
          <a:prstGeom prst="rect">
            <a:avLst/>
          </a:prstGeom>
        </p:spPr>
      </p:pic>
      <p:pic>
        <p:nvPicPr>
          <p:cNvPr id="7" name="Picture 6">
            <a:extLst>
              <a:ext uri="{FF2B5EF4-FFF2-40B4-BE49-F238E27FC236}">
                <a16:creationId xmlns:a16="http://schemas.microsoft.com/office/drawing/2014/main" id="{32831BB9-B13A-D3FB-11C8-E0745F6A8750}"/>
              </a:ext>
            </a:extLst>
          </p:cNvPr>
          <p:cNvPicPr>
            <a:picLocks noChangeAspect="1"/>
          </p:cNvPicPr>
          <p:nvPr/>
        </p:nvPicPr>
        <p:blipFill>
          <a:blip r:embed="rId3"/>
          <a:stretch>
            <a:fillRect/>
          </a:stretch>
        </p:blipFill>
        <p:spPr>
          <a:xfrm>
            <a:off x="6442709" y="2530143"/>
            <a:ext cx="5280978" cy="2956887"/>
          </a:xfrm>
          <a:prstGeom prst="rect">
            <a:avLst/>
          </a:prstGeom>
        </p:spPr>
      </p:pic>
    </p:spTree>
    <p:extLst>
      <p:ext uri="{BB962C8B-B14F-4D97-AF65-F5344CB8AC3E}">
        <p14:creationId xmlns:p14="http://schemas.microsoft.com/office/powerpoint/2010/main" val="3449918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Royal Free -  transplants (per organ – other AB multi-organ only)</a:t>
            </a:r>
          </a:p>
        </p:txBody>
      </p:sp>
      <p:pic>
        <p:nvPicPr>
          <p:cNvPr id="3" name="Picture 2">
            <a:extLst>
              <a:ext uri="{FF2B5EF4-FFF2-40B4-BE49-F238E27FC236}">
                <a16:creationId xmlns:a16="http://schemas.microsoft.com/office/drawing/2014/main" id="{AA8EFF22-3137-0296-7452-05EF6BD163DD}"/>
              </a:ext>
            </a:extLst>
          </p:cNvPr>
          <p:cNvPicPr>
            <a:picLocks noChangeAspect="1"/>
          </p:cNvPicPr>
          <p:nvPr/>
        </p:nvPicPr>
        <p:blipFill>
          <a:blip r:embed="rId2"/>
          <a:stretch>
            <a:fillRect/>
          </a:stretch>
        </p:blipFill>
        <p:spPr>
          <a:xfrm>
            <a:off x="468313" y="2527614"/>
            <a:ext cx="5280978" cy="2958272"/>
          </a:xfrm>
          <a:prstGeom prst="rect">
            <a:avLst/>
          </a:prstGeom>
        </p:spPr>
      </p:pic>
      <p:pic>
        <p:nvPicPr>
          <p:cNvPr id="7" name="Picture 6">
            <a:extLst>
              <a:ext uri="{FF2B5EF4-FFF2-40B4-BE49-F238E27FC236}">
                <a16:creationId xmlns:a16="http://schemas.microsoft.com/office/drawing/2014/main" id="{58B267D9-C235-C691-314A-8B804C4B34AF}"/>
              </a:ext>
            </a:extLst>
          </p:cNvPr>
          <p:cNvPicPr>
            <a:picLocks noChangeAspect="1"/>
          </p:cNvPicPr>
          <p:nvPr/>
        </p:nvPicPr>
        <p:blipFill>
          <a:blip r:embed="rId3"/>
          <a:stretch>
            <a:fillRect/>
          </a:stretch>
        </p:blipFill>
        <p:spPr>
          <a:xfrm>
            <a:off x="6442709" y="2527614"/>
            <a:ext cx="5260429" cy="2958272"/>
          </a:xfrm>
          <a:prstGeom prst="rect">
            <a:avLst/>
          </a:prstGeom>
        </p:spPr>
      </p:pic>
    </p:spTree>
    <p:extLst>
      <p:ext uri="{BB962C8B-B14F-4D97-AF65-F5344CB8AC3E}">
        <p14:creationId xmlns:p14="http://schemas.microsoft.com/office/powerpoint/2010/main" val="428092559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Royal London 2024 data </a:t>
            </a:r>
          </a:p>
        </p:txBody>
      </p:sp>
    </p:spTree>
    <p:extLst>
      <p:ext uri="{BB962C8B-B14F-4D97-AF65-F5344CB8AC3E}">
        <p14:creationId xmlns:p14="http://schemas.microsoft.com/office/powerpoint/2010/main" val="266441614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Royal London -  transplants (per centre)</a:t>
            </a:r>
          </a:p>
        </p:txBody>
      </p:sp>
      <p:pic>
        <p:nvPicPr>
          <p:cNvPr id="4" name="Picture 3">
            <a:extLst>
              <a:ext uri="{FF2B5EF4-FFF2-40B4-BE49-F238E27FC236}">
                <a16:creationId xmlns:a16="http://schemas.microsoft.com/office/drawing/2014/main" id="{AD522035-BF44-9BCE-F328-F13007AB06D3}"/>
              </a:ext>
            </a:extLst>
          </p:cNvPr>
          <p:cNvPicPr>
            <a:picLocks noChangeAspect="1"/>
          </p:cNvPicPr>
          <p:nvPr/>
        </p:nvPicPr>
        <p:blipFill>
          <a:blip r:embed="rId2"/>
          <a:stretch>
            <a:fillRect/>
          </a:stretch>
        </p:blipFill>
        <p:spPr>
          <a:xfrm>
            <a:off x="678082" y="2543269"/>
            <a:ext cx="5165474" cy="2934670"/>
          </a:xfrm>
          <a:prstGeom prst="rect">
            <a:avLst/>
          </a:prstGeom>
        </p:spPr>
      </p:pic>
      <p:pic>
        <p:nvPicPr>
          <p:cNvPr id="8" name="Picture 7">
            <a:extLst>
              <a:ext uri="{FF2B5EF4-FFF2-40B4-BE49-F238E27FC236}">
                <a16:creationId xmlns:a16="http://schemas.microsoft.com/office/drawing/2014/main" id="{329E2512-ABFE-54C1-CDC7-25C9246A9D31}"/>
              </a:ext>
            </a:extLst>
          </p:cNvPr>
          <p:cNvPicPr>
            <a:picLocks noChangeAspect="1"/>
          </p:cNvPicPr>
          <p:nvPr/>
        </p:nvPicPr>
        <p:blipFill>
          <a:blip r:embed="rId3"/>
          <a:stretch>
            <a:fillRect/>
          </a:stretch>
        </p:blipFill>
        <p:spPr>
          <a:xfrm>
            <a:off x="6348446" y="2543269"/>
            <a:ext cx="5242517" cy="2934670"/>
          </a:xfrm>
          <a:prstGeom prst="rect">
            <a:avLst/>
          </a:prstGeom>
        </p:spPr>
      </p:pic>
    </p:spTree>
    <p:extLst>
      <p:ext uri="{BB962C8B-B14F-4D97-AF65-F5344CB8AC3E}">
        <p14:creationId xmlns:p14="http://schemas.microsoft.com/office/powerpoint/2010/main" val="347980840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Sheffield 2024 data </a:t>
            </a:r>
          </a:p>
        </p:txBody>
      </p:sp>
    </p:spTree>
    <p:extLst>
      <p:ext uri="{BB962C8B-B14F-4D97-AF65-F5344CB8AC3E}">
        <p14:creationId xmlns:p14="http://schemas.microsoft.com/office/powerpoint/2010/main" val="84897487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Sheffield -  transplants (per centre)</a:t>
            </a:r>
          </a:p>
        </p:txBody>
      </p:sp>
      <p:pic>
        <p:nvPicPr>
          <p:cNvPr id="3" name="Picture 2">
            <a:extLst>
              <a:ext uri="{FF2B5EF4-FFF2-40B4-BE49-F238E27FC236}">
                <a16:creationId xmlns:a16="http://schemas.microsoft.com/office/drawing/2014/main" id="{F3646EBC-0E71-27ED-E77D-FC16348B5C40}"/>
              </a:ext>
            </a:extLst>
          </p:cNvPr>
          <p:cNvPicPr>
            <a:picLocks noChangeAspect="1"/>
          </p:cNvPicPr>
          <p:nvPr/>
        </p:nvPicPr>
        <p:blipFill>
          <a:blip r:embed="rId2"/>
          <a:stretch>
            <a:fillRect/>
          </a:stretch>
        </p:blipFill>
        <p:spPr>
          <a:xfrm>
            <a:off x="629798" y="2543266"/>
            <a:ext cx="5253695" cy="2941147"/>
          </a:xfrm>
          <a:prstGeom prst="rect">
            <a:avLst/>
          </a:prstGeom>
        </p:spPr>
      </p:pic>
      <p:pic>
        <p:nvPicPr>
          <p:cNvPr id="7" name="Picture 6">
            <a:extLst>
              <a:ext uri="{FF2B5EF4-FFF2-40B4-BE49-F238E27FC236}">
                <a16:creationId xmlns:a16="http://schemas.microsoft.com/office/drawing/2014/main" id="{942FCCEB-4739-C8D8-ECA2-843B31990DB1}"/>
              </a:ext>
            </a:extLst>
          </p:cNvPr>
          <p:cNvPicPr>
            <a:picLocks noChangeAspect="1"/>
          </p:cNvPicPr>
          <p:nvPr/>
        </p:nvPicPr>
        <p:blipFill>
          <a:blip r:embed="rId3"/>
          <a:stretch>
            <a:fillRect/>
          </a:stretch>
        </p:blipFill>
        <p:spPr>
          <a:xfrm>
            <a:off x="6308509" y="2543265"/>
            <a:ext cx="5226806" cy="2941147"/>
          </a:xfrm>
          <a:prstGeom prst="rect">
            <a:avLst/>
          </a:prstGeom>
        </p:spPr>
      </p:pic>
    </p:spTree>
    <p:extLst>
      <p:ext uri="{BB962C8B-B14F-4D97-AF65-F5344CB8AC3E}">
        <p14:creationId xmlns:p14="http://schemas.microsoft.com/office/powerpoint/2010/main" val="7109542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St George’s 2024 data </a:t>
            </a:r>
          </a:p>
        </p:txBody>
      </p:sp>
    </p:spTree>
    <p:extLst>
      <p:ext uri="{BB962C8B-B14F-4D97-AF65-F5344CB8AC3E}">
        <p14:creationId xmlns:p14="http://schemas.microsoft.com/office/powerpoint/2010/main" val="207208398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St George’s -  transplants (per centre)</a:t>
            </a:r>
          </a:p>
        </p:txBody>
      </p:sp>
      <p:pic>
        <p:nvPicPr>
          <p:cNvPr id="3" name="Picture 2">
            <a:extLst>
              <a:ext uri="{FF2B5EF4-FFF2-40B4-BE49-F238E27FC236}">
                <a16:creationId xmlns:a16="http://schemas.microsoft.com/office/drawing/2014/main" id="{8EB16DFD-61E0-DD5A-DBD8-B545931937D4}"/>
              </a:ext>
            </a:extLst>
          </p:cNvPr>
          <p:cNvPicPr>
            <a:picLocks noChangeAspect="1"/>
          </p:cNvPicPr>
          <p:nvPr/>
        </p:nvPicPr>
        <p:blipFill>
          <a:blip r:embed="rId2"/>
          <a:stretch>
            <a:fillRect/>
          </a:stretch>
        </p:blipFill>
        <p:spPr>
          <a:xfrm>
            <a:off x="610698" y="2537019"/>
            <a:ext cx="5272799" cy="2945890"/>
          </a:xfrm>
          <a:prstGeom prst="rect">
            <a:avLst/>
          </a:prstGeom>
        </p:spPr>
      </p:pic>
      <p:pic>
        <p:nvPicPr>
          <p:cNvPr id="7" name="Picture 6">
            <a:extLst>
              <a:ext uri="{FF2B5EF4-FFF2-40B4-BE49-F238E27FC236}">
                <a16:creationId xmlns:a16="http://schemas.microsoft.com/office/drawing/2014/main" id="{C45ABAEE-0003-C98C-ED5D-F80E5C2C075F}"/>
              </a:ext>
            </a:extLst>
          </p:cNvPr>
          <p:cNvPicPr>
            <a:picLocks noChangeAspect="1"/>
          </p:cNvPicPr>
          <p:nvPr/>
        </p:nvPicPr>
        <p:blipFill>
          <a:blip r:embed="rId3"/>
          <a:stretch>
            <a:fillRect/>
          </a:stretch>
        </p:blipFill>
        <p:spPr>
          <a:xfrm>
            <a:off x="6308505" y="2537018"/>
            <a:ext cx="5242882" cy="2945891"/>
          </a:xfrm>
          <a:prstGeom prst="rect">
            <a:avLst/>
          </a:prstGeom>
        </p:spPr>
      </p:pic>
    </p:spTree>
    <p:extLst>
      <p:ext uri="{BB962C8B-B14F-4D97-AF65-F5344CB8AC3E}">
        <p14:creationId xmlns:p14="http://schemas.microsoft.com/office/powerpoint/2010/main" val="213358660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22E6F-A866-253F-1CC4-326AD4E6F030}"/>
            </a:ext>
          </a:extLst>
        </p:cNvPr>
        <p:cNvGrpSpPr/>
        <p:nvPr/>
      </p:nvGrpSpPr>
      <p:grpSpPr>
        <a:xfrm>
          <a:off x="0" y="0"/>
          <a:ext cx="0" cy="0"/>
          <a:chOff x="0" y="0"/>
          <a:chExt cx="0" cy="0"/>
        </a:xfrm>
      </p:grpSpPr>
      <p:sp>
        <p:nvSpPr>
          <p:cNvPr id="2" name="Google Shape;168;p39">
            <a:extLst>
              <a:ext uri="{FF2B5EF4-FFF2-40B4-BE49-F238E27FC236}">
                <a16:creationId xmlns:a16="http://schemas.microsoft.com/office/drawing/2014/main" id="{93000D4D-2313-B841-0743-F3B4768255CC}"/>
              </a:ext>
            </a:extLst>
          </p:cNvPr>
          <p:cNvSpPr/>
          <p:nvPr/>
        </p:nvSpPr>
        <p:spPr>
          <a:xfrm>
            <a:off x="100" y="-67"/>
            <a:ext cx="12192000" cy="6858000"/>
          </a:xfrm>
          <a:prstGeom prst="rect">
            <a:avLst/>
          </a:prstGeom>
          <a:solidFill>
            <a:srgbClr val="0062AC"/>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Google Shape;169;p39">
            <a:extLst>
              <a:ext uri="{FF2B5EF4-FFF2-40B4-BE49-F238E27FC236}">
                <a16:creationId xmlns:a16="http://schemas.microsoft.com/office/drawing/2014/main" id="{CAA1314F-E1C5-B22E-0742-DCD5F2018672}"/>
              </a:ext>
            </a:extLst>
          </p:cNvPr>
          <p:cNvSpPr txBox="1"/>
          <p:nvPr/>
        </p:nvSpPr>
        <p:spPr>
          <a:xfrm>
            <a:off x="415621" y="558807"/>
            <a:ext cx="10850649" cy="5400163"/>
          </a:xfrm>
          <a:prstGeom prst="rect">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1333"/>
              </a:spcAft>
              <a:buClr>
                <a:prstClr val="black"/>
              </a:buClr>
              <a:buSzPts val="1100"/>
              <a:buFontTx/>
              <a:buNone/>
              <a:tabLst/>
              <a:defRPr/>
            </a:pPr>
            <a:r>
              <a:rPr lang="en" sz="4800" b="1">
                <a:solidFill>
                  <a:prstClr val="white"/>
                </a:solidFill>
                <a:latin typeface="Calibri" panose="020F0502020204030204"/>
              </a:rPr>
              <a:t>Cardiothoracic</a:t>
            </a:r>
            <a:r>
              <a:rPr kumimoji="0" lang="en" sz="4800" b="1" i="0" u="none" strike="noStrike" kern="1200" cap="none" spc="0" normalizeH="0" baseline="0" noProof="0">
                <a:ln>
                  <a:noFill/>
                </a:ln>
                <a:solidFill>
                  <a:prstClr val="white"/>
                </a:solidFill>
                <a:effectLst/>
                <a:uLnTx/>
                <a:uFillTx/>
                <a:latin typeface="Calibri" panose="020F0502020204030204"/>
                <a:ea typeface="+mn-ea"/>
                <a:cs typeface="+mn-cs"/>
              </a:rPr>
              <a:t> Transplant Centres A-Z</a:t>
            </a:r>
            <a:endParaRPr kumimoji="0" sz="4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079175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Birmingham 2024 data </a:t>
            </a:r>
          </a:p>
        </p:txBody>
      </p:sp>
    </p:spTree>
    <p:extLst>
      <p:ext uri="{BB962C8B-B14F-4D97-AF65-F5344CB8AC3E}">
        <p14:creationId xmlns:p14="http://schemas.microsoft.com/office/powerpoint/2010/main" val="254461589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Birmingham -  transplants (per centre)</a:t>
            </a:r>
          </a:p>
        </p:txBody>
      </p:sp>
      <p:pic>
        <p:nvPicPr>
          <p:cNvPr id="3078" name="Picture 6">
            <a:extLst>
              <a:ext uri="{FF2B5EF4-FFF2-40B4-BE49-F238E27FC236}">
                <a16:creationId xmlns:a16="http://schemas.microsoft.com/office/drawing/2014/main" id="{35D10FAB-F45D-2631-1EA3-5CDCD0E26B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323" y="2545096"/>
            <a:ext cx="5161227" cy="2932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7">
            <a:extLst>
              <a:ext uri="{FF2B5EF4-FFF2-40B4-BE49-F238E27FC236}">
                <a16:creationId xmlns:a16="http://schemas.microsoft.com/office/drawing/2014/main" id="{E49D9705-FD5E-F299-66AD-E1FD8E299F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5449" y="2545096"/>
            <a:ext cx="5161227" cy="2932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988225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Birmingham -  transplants (per organ – heart only)</a:t>
            </a:r>
          </a:p>
        </p:txBody>
      </p:sp>
      <p:pic>
        <p:nvPicPr>
          <p:cNvPr id="1031" name="Picture 7">
            <a:extLst>
              <a:ext uri="{FF2B5EF4-FFF2-40B4-BE49-F238E27FC236}">
                <a16:creationId xmlns:a16="http://schemas.microsoft.com/office/drawing/2014/main" id="{09074D21-CB68-ECEE-C706-A02317EE7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338" y="2532075"/>
            <a:ext cx="5207953" cy="2959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8">
            <a:extLst>
              <a:ext uri="{FF2B5EF4-FFF2-40B4-BE49-F238E27FC236}">
                <a16:creationId xmlns:a16="http://schemas.microsoft.com/office/drawing/2014/main" id="{1668A008-D16A-2841-5771-0B3F13A5F0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2708" y="2532075"/>
            <a:ext cx="5207954" cy="2959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38494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Birmingham -  transplants (per organ – lung only)</a:t>
            </a:r>
          </a:p>
        </p:txBody>
      </p:sp>
      <p:pic>
        <p:nvPicPr>
          <p:cNvPr id="2056" name="Picture 8">
            <a:extLst>
              <a:ext uri="{FF2B5EF4-FFF2-40B4-BE49-F238E27FC236}">
                <a16:creationId xmlns:a16="http://schemas.microsoft.com/office/drawing/2014/main" id="{2A3DD00F-E193-4A03-33D8-20AD809469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885" y="2545247"/>
            <a:ext cx="5126037" cy="2912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Picture 9">
            <a:extLst>
              <a:ext uri="{FF2B5EF4-FFF2-40B4-BE49-F238E27FC236}">
                <a16:creationId xmlns:a16="http://schemas.microsoft.com/office/drawing/2014/main" id="{A8907D97-9AE5-A6D5-AA6F-E8D4898796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2077" y="2545247"/>
            <a:ext cx="5126038" cy="2912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659342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4AA71-8950-8098-E8BF-1B6277638F8D}"/>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BA84ED0C-168F-AA24-59CD-BBF164382E22}"/>
              </a:ext>
            </a:extLst>
          </p:cNvPr>
          <p:cNvSpPr>
            <a:spLocks noGrp="1"/>
          </p:cNvSpPr>
          <p:nvPr>
            <p:ph type="title"/>
          </p:nvPr>
        </p:nvSpPr>
        <p:spPr>
          <a:xfrm>
            <a:off x="838200" y="365125"/>
            <a:ext cx="8745538" cy="1325563"/>
          </a:xfrm>
        </p:spPr>
        <p:txBody>
          <a:bodyPr/>
          <a:lstStyle/>
          <a:p>
            <a:r>
              <a:rPr lang="en-GB"/>
              <a:t>Birmingham -  transplants (per organ – heart/lung only)</a:t>
            </a:r>
          </a:p>
        </p:txBody>
      </p:sp>
      <p:pic>
        <p:nvPicPr>
          <p:cNvPr id="4102" name="Picture 6">
            <a:extLst>
              <a:ext uri="{FF2B5EF4-FFF2-40B4-BE49-F238E27FC236}">
                <a16:creationId xmlns:a16="http://schemas.microsoft.com/office/drawing/2014/main" id="{CBDF2AEB-0BC9-BEF0-8C30-DDD09E469A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643" y="2545247"/>
            <a:ext cx="5126038" cy="2912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7">
            <a:extLst>
              <a:ext uri="{FF2B5EF4-FFF2-40B4-BE49-F238E27FC236}">
                <a16:creationId xmlns:a16="http://schemas.microsoft.com/office/drawing/2014/main" id="{980F041C-8A1C-EA06-E741-B0FD461276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0317" y="2545245"/>
            <a:ext cx="5126039" cy="2912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096044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r>
              <a:rPr lang="en-GB">
                <a:latin typeface="Arial" panose="020B0604020202020204" pitchFamily="34" charset="0"/>
              </a:rPr>
              <a:t>Glasgow 2024 data </a:t>
            </a:r>
          </a:p>
        </p:txBody>
      </p:sp>
    </p:spTree>
    <p:extLst>
      <p:ext uri="{BB962C8B-B14F-4D97-AF65-F5344CB8AC3E}">
        <p14:creationId xmlns:p14="http://schemas.microsoft.com/office/powerpoint/2010/main" val="147759698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Glasgow -  transplants (per centre)</a:t>
            </a:r>
          </a:p>
        </p:txBody>
      </p:sp>
      <p:pic>
        <p:nvPicPr>
          <p:cNvPr id="3082" name="Picture 10">
            <a:extLst>
              <a:ext uri="{FF2B5EF4-FFF2-40B4-BE49-F238E27FC236}">
                <a16:creationId xmlns:a16="http://schemas.microsoft.com/office/drawing/2014/main" id="{BCA92847-59C3-0454-693A-6042C26D8A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324" y="2545094"/>
            <a:ext cx="5161228" cy="2932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3" name="Picture 11">
            <a:extLst>
              <a:ext uri="{FF2B5EF4-FFF2-40B4-BE49-F238E27FC236}">
                <a16:creationId xmlns:a16="http://schemas.microsoft.com/office/drawing/2014/main" id="{39FB03C3-683C-BE02-BA79-5BC791F136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5448" y="2545093"/>
            <a:ext cx="5161228" cy="2932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303930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r>
              <a:rPr lang="en-GB">
                <a:latin typeface="Arial" panose="020B0604020202020204" pitchFamily="34" charset="0"/>
              </a:rPr>
              <a:t>Great Ormond Street 2024 data </a:t>
            </a:r>
          </a:p>
        </p:txBody>
      </p:sp>
    </p:spTree>
    <p:extLst>
      <p:ext uri="{BB962C8B-B14F-4D97-AF65-F5344CB8AC3E}">
        <p14:creationId xmlns:p14="http://schemas.microsoft.com/office/powerpoint/2010/main" val="33671556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GOSH -  transplants (per centre)</a:t>
            </a:r>
          </a:p>
        </p:txBody>
      </p:sp>
      <p:pic>
        <p:nvPicPr>
          <p:cNvPr id="3084" name="Picture 12">
            <a:extLst>
              <a:ext uri="{FF2B5EF4-FFF2-40B4-BE49-F238E27FC236}">
                <a16:creationId xmlns:a16="http://schemas.microsoft.com/office/drawing/2014/main" id="{A6598652-24A2-BEF6-0E0C-944A9FD904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324" y="2545092"/>
            <a:ext cx="5161228" cy="2932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5" name="Picture 13">
            <a:extLst>
              <a:ext uri="{FF2B5EF4-FFF2-40B4-BE49-F238E27FC236}">
                <a16:creationId xmlns:a16="http://schemas.microsoft.com/office/drawing/2014/main" id="{236C69B4-2F9C-5049-BEE5-C4B3978CE4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5448" y="2545093"/>
            <a:ext cx="5161228" cy="2932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488213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GOSH -  transplants (per organ – heart only)</a:t>
            </a:r>
          </a:p>
        </p:txBody>
      </p:sp>
      <p:pic>
        <p:nvPicPr>
          <p:cNvPr id="5122" name="Picture 2">
            <a:extLst>
              <a:ext uri="{FF2B5EF4-FFF2-40B4-BE49-F238E27FC236}">
                <a16:creationId xmlns:a16="http://schemas.microsoft.com/office/drawing/2014/main" id="{32452562-E2AE-F5E3-B60D-5E7360B62B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339" y="2532072"/>
            <a:ext cx="5207955" cy="2959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4">
            <a:extLst>
              <a:ext uri="{FF2B5EF4-FFF2-40B4-BE49-F238E27FC236}">
                <a16:creationId xmlns:a16="http://schemas.microsoft.com/office/drawing/2014/main" id="{EAC76F9C-D559-92EF-670B-FA3B1DCF46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2705" y="2532071"/>
            <a:ext cx="5207955" cy="2959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302735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GOSH -  transplants (per organ – lung only)</a:t>
            </a:r>
          </a:p>
        </p:txBody>
      </p:sp>
      <p:pic>
        <p:nvPicPr>
          <p:cNvPr id="6146" name="Picture 2">
            <a:extLst>
              <a:ext uri="{FF2B5EF4-FFF2-40B4-BE49-F238E27FC236}">
                <a16:creationId xmlns:a16="http://schemas.microsoft.com/office/drawing/2014/main" id="{B3E533C0-C616-9460-3798-BDF6801CCA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886" y="2545244"/>
            <a:ext cx="5126039" cy="2912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a:extLst>
              <a:ext uri="{FF2B5EF4-FFF2-40B4-BE49-F238E27FC236}">
                <a16:creationId xmlns:a16="http://schemas.microsoft.com/office/drawing/2014/main" id="{CE231B5D-4CC5-9333-3E5D-9E9D8BD8E4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2074" y="2544731"/>
            <a:ext cx="5126039" cy="2913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80586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Harefield 2024 data </a:t>
            </a:r>
          </a:p>
        </p:txBody>
      </p:sp>
    </p:spTree>
    <p:extLst>
      <p:ext uri="{BB962C8B-B14F-4D97-AF65-F5344CB8AC3E}">
        <p14:creationId xmlns:p14="http://schemas.microsoft.com/office/powerpoint/2010/main" val="54810009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Harfield -  transplants (per centre)</a:t>
            </a:r>
          </a:p>
        </p:txBody>
      </p:sp>
      <p:pic>
        <p:nvPicPr>
          <p:cNvPr id="3076" name="Picture 4">
            <a:extLst>
              <a:ext uri="{FF2B5EF4-FFF2-40B4-BE49-F238E27FC236}">
                <a16:creationId xmlns:a16="http://schemas.microsoft.com/office/drawing/2014/main" id="{994E5E50-DB30-75E3-00B8-DFF440047E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266" y="2545096"/>
            <a:ext cx="5161226" cy="2932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5">
            <a:extLst>
              <a:ext uri="{FF2B5EF4-FFF2-40B4-BE49-F238E27FC236}">
                <a16:creationId xmlns:a16="http://schemas.microsoft.com/office/drawing/2014/main" id="{1D8D27DB-B594-BE64-A7A5-6784D9146E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7845" y="2545096"/>
            <a:ext cx="5161227" cy="2932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243872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Harefield -  transplants (per organ – heart only)</a:t>
            </a:r>
          </a:p>
        </p:txBody>
      </p:sp>
      <p:pic>
        <p:nvPicPr>
          <p:cNvPr id="1029" name="Picture 5">
            <a:extLst>
              <a:ext uri="{FF2B5EF4-FFF2-40B4-BE49-F238E27FC236}">
                <a16:creationId xmlns:a16="http://schemas.microsoft.com/office/drawing/2014/main" id="{24C8C4D0-1316-7B00-55C0-7140767167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337" y="2532076"/>
            <a:ext cx="5207952" cy="295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a:extLst>
              <a:ext uri="{FF2B5EF4-FFF2-40B4-BE49-F238E27FC236}">
                <a16:creationId xmlns:a16="http://schemas.microsoft.com/office/drawing/2014/main" id="{20D88907-538C-10B6-529D-ADC2A8DD15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2709" y="2532075"/>
            <a:ext cx="5207953" cy="2959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004288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Harefield -  transplants (per organ – lung only)</a:t>
            </a:r>
          </a:p>
        </p:txBody>
      </p:sp>
      <p:pic>
        <p:nvPicPr>
          <p:cNvPr id="2054" name="Picture 6">
            <a:extLst>
              <a:ext uri="{FF2B5EF4-FFF2-40B4-BE49-F238E27FC236}">
                <a16:creationId xmlns:a16="http://schemas.microsoft.com/office/drawing/2014/main" id="{69D600C0-7765-1791-1C02-C9BFC288BF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884" y="2545247"/>
            <a:ext cx="5126037" cy="2912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Picture 7">
            <a:extLst>
              <a:ext uri="{FF2B5EF4-FFF2-40B4-BE49-F238E27FC236}">
                <a16:creationId xmlns:a16="http://schemas.microsoft.com/office/drawing/2014/main" id="{A740ABED-DA65-D95C-3740-31A5CE4F6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2078" y="2545247"/>
            <a:ext cx="5126037" cy="2912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171115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4AA71-8950-8098-E8BF-1B6277638F8D}"/>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BA84ED0C-168F-AA24-59CD-BBF164382E22}"/>
              </a:ext>
            </a:extLst>
          </p:cNvPr>
          <p:cNvSpPr>
            <a:spLocks noGrp="1"/>
          </p:cNvSpPr>
          <p:nvPr>
            <p:ph type="title"/>
          </p:nvPr>
        </p:nvSpPr>
        <p:spPr>
          <a:xfrm>
            <a:off x="838200" y="365125"/>
            <a:ext cx="8745538" cy="1325563"/>
          </a:xfrm>
        </p:spPr>
        <p:txBody>
          <a:bodyPr/>
          <a:lstStyle/>
          <a:p>
            <a:r>
              <a:rPr lang="en-GB"/>
              <a:t>Harefield -  transplants (per organ – heart/lung only)</a:t>
            </a:r>
          </a:p>
        </p:txBody>
      </p:sp>
      <p:pic>
        <p:nvPicPr>
          <p:cNvPr id="4100" name="Picture 4">
            <a:extLst>
              <a:ext uri="{FF2B5EF4-FFF2-40B4-BE49-F238E27FC236}">
                <a16:creationId xmlns:a16="http://schemas.microsoft.com/office/drawing/2014/main" id="{74E830A0-3914-FE9C-8BD4-184FD7ED59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884" y="2545247"/>
            <a:ext cx="5126037" cy="2912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5">
            <a:extLst>
              <a:ext uri="{FF2B5EF4-FFF2-40B4-BE49-F238E27FC236}">
                <a16:creationId xmlns:a16="http://schemas.microsoft.com/office/drawing/2014/main" id="{50B9A0DB-E12F-2EEF-934F-7A31E90B04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2078" y="2545247"/>
            <a:ext cx="5126038" cy="2912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214221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Manchester 2024 data </a:t>
            </a:r>
          </a:p>
        </p:txBody>
      </p:sp>
    </p:spTree>
    <p:extLst>
      <p:ext uri="{BB962C8B-B14F-4D97-AF65-F5344CB8AC3E}">
        <p14:creationId xmlns:p14="http://schemas.microsoft.com/office/powerpoint/2010/main" val="386834898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Manchester -  transplants (per centre)</a:t>
            </a:r>
          </a:p>
        </p:txBody>
      </p:sp>
      <p:pic>
        <p:nvPicPr>
          <p:cNvPr id="3080" name="Picture 8">
            <a:extLst>
              <a:ext uri="{FF2B5EF4-FFF2-40B4-BE49-F238E27FC236}">
                <a16:creationId xmlns:a16="http://schemas.microsoft.com/office/drawing/2014/main" id="{38C86B2D-B502-BE90-71CE-425DBD9C94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324" y="2545096"/>
            <a:ext cx="5161227" cy="2932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1" name="Picture 9">
            <a:extLst>
              <a:ext uri="{FF2B5EF4-FFF2-40B4-BE49-F238E27FC236}">
                <a16:creationId xmlns:a16="http://schemas.microsoft.com/office/drawing/2014/main" id="{21707754-C41E-0AE2-CE51-72A77A3653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5448" y="2545096"/>
            <a:ext cx="5161228" cy="2932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330619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Manchester -  transplants (per organ – heart only)</a:t>
            </a:r>
          </a:p>
        </p:txBody>
      </p:sp>
      <p:pic>
        <p:nvPicPr>
          <p:cNvPr id="1033" name="Picture 9">
            <a:extLst>
              <a:ext uri="{FF2B5EF4-FFF2-40B4-BE49-F238E27FC236}">
                <a16:creationId xmlns:a16="http://schemas.microsoft.com/office/drawing/2014/main" id="{0B05124B-E2BA-1046-5C77-8640795290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338" y="2532075"/>
            <a:ext cx="5207954" cy="2959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a:extLst>
              <a:ext uri="{FF2B5EF4-FFF2-40B4-BE49-F238E27FC236}">
                <a16:creationId xmlns:a16="http://schemas.microsoft.com/office/drawing/2014/main" id="{F3C63058-83DD-01E4-D51D-0E57DF4537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2706" y="2532073"/>
            <a:ext cx="5207955" cy="2959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960054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Manchester -  transplants (per organ – lung only)</a:t>
            </a:r>
          </a:p>
        </p:txBody>
      </p:sp>
      <p:pic>
        <p:nvPicPr>
          <p:cNvPr id="2058" name="Picture 10">
            <a:extLst>
              <a:ext uri="{FF2B5EF4-FFF2-40B4-BE49-F238E27FC236}">
                <a16:creationId xmlns:a16="http://schemas.microsoft.com/office/drawing/2014/main" id="{5494715A-B025-713D-595D-6C25949D24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885" y="2545247"/>
            <a:ext cx="5126038" cy="2912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11">
            <a:extLst>
              <a:ext uri="{FF2B5EF4-FFF2-40B4-BE49-F238E27FC236}">
                <a16:creationId xmlns:a16="http://schemas.microsoft.com/office/drawing/2014/main" id="{4C2A4393-57A1-79C0-3339-9F59BBBE5F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2075" y="2545245"/>
            <a:ext cx="5126039" cy="2912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811148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Newcastle 2024 data </a:t>
            </a:r>
          </a:p>
        </p:txBody>
      </p:sp>
    </p:spTree>
    <p:extLst>
      <p:ext uri="{BB962C8B-B14F-4D97-AF65-F5344CB8AC3E}">
        <p14:creationId xmlns:p14="http://schemas.microsoft.com/office/powerpoint/2010/main" val="20450693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Newcastle -  transplants (per centre)</a:t>
            </a:r>
          </a:p>
        </p:txBody>
      </p:sp>
      <p:pic>
        <p:nvPicPr>
          <p:cNvPr id="3074" name="Picture 2">
            <a:extLst>
              <a:ext uri="{FF2B5EF4-FFF2-40B4-BE49-F238E27FC236}">
                <a16:creationId xmlns:a16="http://schemas.microsoft.com/office/drawing/2014/main" id="{7B8ADBBB-3FA6-03E5-259A-3D9D2F6591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269" y="2545098"/>
            <a:ext cx="5161225" cy="2932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a:extLst>
              <a:ext uri="{FF2B5EF4-FFF2-40B4-BE49-F238E27FC236}">
                <a16:creationId xmlns:a16="http://schemas.microsoft.com/office/drawing/2014/main" id="{98635038-6FC7-1FAE-05AD-BA5E40D33C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8508" y="2545096"/>
            <a:ext cx="5161226" cy="2932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312519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Newcastle -  transplants (per organ – heart only)</a:t>
            </a:r>
          </a:p>
        </p:txBody>
      </p:sp>
      <p:pic>
        <p:nvPicPr>
          <p:cNvPr id="1027" name="Picture 3">
            <a:extLst>
              <a:ext uri="{FF2B5EF4-FFF2-40B4-BE49-F238E27FC236}">
                <a16:creationId xmlns:a16="http://schemas.microsoft.com/office/drawing/2014/main" id="{9AA56E0C-D6C1-5FFB-2712-94B3E21BB4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337" y="2532078"/>
            <a:ext cx="5207952" cy="295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a:extLst>
              <a:ext uri="{FF2B5EF4-FFF2-40B4-BE49-F238E27FC236}">
                <a16:creationId xmlns:a16="http://schemas.microsoft.com/office/drawing/2014/main" id="{CBD8368E-93F9-B96D-AA59-0BB5809DEC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2711" y="2532077"/>
            <a:ext cx="5207952" cy="295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897378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Newcastle -  transplants (per organ – lung only)</a:t>
            </a:r>
          </a:p>
        </p:txBody>
      </p:sp>
      <p:pic>
        <p:nvPicPr>
          <p:cNvPr id="2052" name="Picture 4">
            <a:extLst>
              <a:ext uri="{FF2B5EF4-FFF2-40B4-BE49-F238E27FC236}">
                <a16:creationId xmlns:a16="http://schemas.microsoft.com/office/drawing/2014/main" id="{4C7699E1-EFFD-93BC-F671-E64A58796F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883" y="2545247"/>
            <a:ext cx="5126037" cy="2912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a:extLst>
              <a:ext uri="{FF2B5EF4-FFF2-40B4-BE49-F238E27FC236}">
                <a16:creationId xmlns:a16="http://schemas.microsoft.com/office/drawing/2014/main" id="{6324EC92-C0CA-80AE-7C84-3D9D742490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2080" y="2545247"/>
            <a:ext cx="5126037" cy="2912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381535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4AA71-8950-8098-E8BF-1B6277638F8D}"/>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BA84ED0C-168F-AA24-59CD-BBF164382E22}"/>
              </a:ext>
            </a:extLst>
          </p:cNvPr>
          <p:cNvSpPr>
            <a:spLocks noGrp="1"/>
          </p:cNvSpPr>
          <p:nvPr>
            <p:ph type="title"/>
          </p:nvPr>
        </p:nvSpPr>
        <p:spPr>
          <a:xfrm>
            <a:off x="838200" y="365125"/>
            <a:ext cx="8745538" cy="1325563"/>
          </a:xfrm>
        </p:spPr>
        <p:txBody>
          <a:bodyPr/>
          <a:lstStyle/>
          <a:p>
            <a:r>
              <a:rPr lang="en-GB"/>
              <a:t>Newcastle -  transplants (per organ – heart/lung only)</a:t>
            </a:r>
          </a:p>
        </p:txBody>
      </p:sp>
      <p:pic>
        <p:nvPicPr>
          <p:cNvPr id="4098" name="Picture 2">
            <a:extLst>
              <a:ext uri="{FF2B5EF4-FFF2-40B4-BE49-F238E27FC236}">
                <a16:creationId xmlns:a16="http://schemas.microsoft.com/office/drawing/2014/main" id="{6259D676-71A7-2E56-016A-6CA89C8235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883" y="2545247"/>
            <a:ext cx="5126037" cy="2912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a:extLst>
              <a:ext uri="{FF2B5EF4-FFF2-40B4-BE49-F238E27FC236}">
                <a16:creationId xmlns:a16="http://schemas.microsoft.com/office/drawing/2014/main" id="{BAB447FB-D69B-670B-2554-CD9E3A7844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2080" y="2545247"/>
            <a:ext cx="5126037" cy="2912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528217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C26A9-AFE9-8C19-0150-55B491A8AAF9}"/>
              </a:ext>
            </a:extLst>
          </p:cNvPr>
          <p:cNvSpPr>
            <a:spLocks noGrp="1"/>
          </p:cNvSpPr>
          <p:nvPr>
            <p:ph type="body" sz="quarter" idx="10"/>
          </p:nvPr>
        </p:nvSpPr>
        <p:spPr>
          <a:xfrm>
            <a:off x="939442" y="3189288"/>
            <a:ext cx="10510878" cy="2490152"/>
          </a:xfrm>
        </p:spPr>
        <p:txBody>
          <a:bodyPr>
            <a:normAutofit/>
          </a:bodyPr>
          <a:lstStyle/>
          <a:p>
            <a:r>
              <a:rPr lang="en-GB">
                <a:latin typeface="Arial" panose="020B0604020202020204" pitchFamily="34" charset="0"/>
              </a:rPr>
              <a:t>SCORE modelling – Transplants arriving per day</a:t>
            </a:r>
          </a:p>
          <a:p>
            <a:endParaRPr lang="en-GB">
              <a:latin typeface="Arial" panose="020B0604020202020204" pitchFamily="34" charset="0"/>
            </a:endParaRPr>
          </a:p>
          <a:p>
            <a:r>
              <a:rPr lang="en-GB">
                <a:latin typeface="Arial" panose="020B0604020202020204" pitchFamily="34" charset="0"/>
              </a:rPr>
              <a:t>Papworth 2024 data </a:t>
            </a:r>
          </a:p>
        </p:txBody>
      </p:sp>
    </p:spTree>
    <p:extLst>
      <p:ext uri="{BB962C8B-B14F-4D97-AF65-F5344CB8AC3E}">
        <p14:creationId xmlns:p14="http://schemas.microsoft.com/office/powerpoint/2010/main" val="190216553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Papworth -  transplants (per centre)</a:t>
            </a:r>
          </a:p>
        </p:txBody>
      </p:sp>
      <p:pic>
        <p:nvPicPr>
          <p:cNvPr id="4" name="Picture 3">
            <a:extLst>
              <a:ext uri="{FF2B5EF4-FFF2-40B4-BE49-F238E27FC236}">
                <a16:creationId xmlns:a16="http://schemas.microsoft.com/office/drawing/2014/main" id="{82E3E5CD-6CC9-BEE4-93C9-4EE993897AB1}"/>
              </a:ext>
            </a:extLst>
          </p:cNvPr>
          <p:cNvPicPr>
            <a:picLocks noChangeAspect="1"/>
          </p:cNvPicPr>
          <p:nvPr/>
        </p:nvPicPr>
        <p:blipFill>
          <a:blip r:embed="rId2"/>
          <a:stretch>
            <a:fillRect/>
          </a:stretch>
        </p:blipFill>
        <p:spPr>
          <a:xfrm>
            <a:off x="627700" y="2543269"/>
            <a:ext cx="5255794" cy="2934670"/>
          </a:xfrm>
          <a:prstGeom prst="rect">
            <a:avLst/>
          </a:prstGeom>
        </p:spPr>
      </p:pic>
      <p:pic>
        <p:nvPicPr>
          <p:cNvPr id="8" name="Picture 7">
            <a:extLst>
              <a:ext uri="{FF2B5EF4-FFF2-40B4-BE49-F238E27FC236}">
                <a16:creationId xmlns:a16="http://schemas.microsoft.com/office/drawing/2014/main" id="{1235CC7C-C9D7-0D34-B810-D8796DEB850B}"/>
              </a:ext>
            </a:extLst>
          </p:cNvPr>
          <p:cNvPicPr>
            <a:picLocks noChangeAspect="1"/>
          </p:cNvPicPr>
          <p:nvPr/>
        </p:nvPicPr>
        <p:blipFill>
          <a:blip r:embed="rId3"/>
          <a:stretch>
            <a:fillRect/>
          </a:stretch>
        </p:blipFill>
        <p:spPr>
          <a:xfrm>
            <a:off x="6308506" y="2543268"/>
            <a:ext cx="5161225" cy="2934671"/>
          </a:xfrm>
          <a:prstGeom prst="rect">
            <a:avLst/>
          </a:prstGeom>
        </p:spPr>
      </p:pic>
    </p:spTree>
    <p:extLst>
      <p:ext uri="{BB962C8B-B14F-4D97-AF65-F5344CB8AC3E}">
        <p14:creationId xmlns:p14="http://schemas.microsoft.com/office/powerpoint/2010/main" val="182074341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Papworth -  transplants (per organ – heart only)</a:t>
            </a:r>
          </a:p>
        </p:txBody>
      </p:sp>
      <p:pic>
        <p:nvPicPr>
          <p:cNvPr id="4" name="Picture 3">
            <a:extLst>
              <a:ext uri="{FF2B5EF4-FFF2-40B4-BE49-F238E27FC236}">
                <a16:creationId xmlns:a16="http://schemas.microsoft.com/office/drawing/2014/main" id="{3C5A487F-CDA3-70B6-89B0-243CDFE2173B}"/>
              </a:ext>
            </a:extLst>
          </p:cNvPr>
          <p:cNvPicPr>
            <a:picLocks noChangeAspect="1"/>
          </p:cNvPicPr>
          <p:nvPr/>
        </p:nvPicPr>
        <p:blipFill>
          <a:blip r:embed="rId2"/>
          <a:stretch>
            <a:fillRect/>
          </a:stretch>
        </p:blipFill>
        <p:spPr>
          <a:xfrm>
            <a:off x="441572" y="2533578"/>
            <a:ext cx="5307719" cy="2958644"/>
          </a:xfrm>
          <a:prstGeom prst="rect">
            <a:avLst/>
          </a:prstGeom>
        </p:spPr>
      </p:pic>
      <p:pic>
        <p:nvPicPr>
          <p:cNvPr id="1026" name="Picture 2">
            <a:extLst>
              <a:ext uri="{FF2B5EF4-FFF2-40B4-BE49-F238E27FC236}">
                <a16:creationId xmlns:a16="http://schemas.microsoft.com/office/drawing/2014/main" id="{0176DFE8-DD1B-AABD-C0DB-CCD8309AD7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2711" y="2532079"/>
            <a:ext cx="5207952" cy="295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900987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5E536-B7B7-E7AB-71C9-7439072753DB}"/>
              </a:ext>
            </a:extLst>
          </p:cNvPr>
          <p:cNvSpPr>
            <a:spLocks noGrp="1"/>
          </p:cNvSpPr>
          <p:nvPr>
            <p:ph type="title"/>
          </p:nvPr>
        </p:nvSpPr>
        <p:spPr>
          <a:xfrm>
            <a:off x="838200" y="365125"/>
            <a:ext cx="8745538" cy="1325563"/>
          </a:xfrm>
        </p:spPr>
        <p:txBody>
          <a:bodyPr/>
          <a:lstStyle/>
          <a:p>
            <a:r>
              <a:rPr lang="en-GB"/>
              <a:t>Papworth -  transplants (per organ – lung only)</a:t>
            </a:r>
          </a:p>
        </p:txBody>
      </p:sp>
      <p:pic>
        <p:nvPicPr>
          <p:cNvPr id="2050" name="Picture 2">
            <a:extLst>
              <a:ext uri="{FF2B5EF4-FFF2-40B4-BE49-F238E27FC236}">
                <a16:creationId xmlns:a16="http://schemas.microsoft.com/office/drawing/2014/main" id="{01831159-8814-8A30-AF4A-A4420DC1D2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199" y="2545247"/>
            <a:ext cx="5126037" cy="2912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a:extLst>
              <a:ext uri="{FF2B5EF4-FFF2-40B4-BE49-F238E27FC236}">
                <a16:creationId xmlns:a16="http://schemas.microsoft.com/office/drawing/2014/main" id="{B00235C6-0957-2ECF-6426-B4DACE2B86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4766" y="2545247"/>
            <a:ext cx="5126037" cy="2912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399922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61C70-D641-23AF-3F29-1915BBA02207}"/>
            </a:ext>
          </a:extLst>
        </p:cNvPr>
        <p:cNvGrpSpPr/>
        <p:nvPr/>
      </p:nvGrpSpPr>
      <p:grpSpPr>
        <a:xfrm>
          <a:off x="0" y="0"/>
          <a:ext cx="0" cy="0"/>
          <a:chOff x="0" y="0"/>
          <a:chExt cx="0" cy="0"/>
        </a:xfrm>
      </p:grpSpPr>
      <p:sp>
        <p:nvSpPr>
          <p:cNvPr id="2" name="Google Shape;168;p39">
            <a:extLst>
              <a:ext uri="{FF2B5EF4-FFF2-40B4-BE49-F238E27FC236}">
                <a16:creationId xmlns:a16="http://schemas.microsoft.com/office/drawing/2014/main" id="{6F895515-E87C-B7B2-173A-4316AA6C81D8}"/>
              </a:ext>
            </a:extLst>
          </p:cNvPr>
          <p:cNvSpPr/>
          <p:nvPr/>
        </p:nvSpPr>
        <p:spPr>
          <a:xfrm>
            <a:off x="100" y="-67"/>
            <a:ext cx="12192000" cy="6858000"/>
          </a:xfrm>
          <a:prstGeom prst="rect">
            <a:avLst/>
          </a:prstGeom>
          <a:solidFill>
            <a:srgbClr val="0062AC"/>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Google Shape;169;p39">
            <a:extLst>
              <a:ext uri="{FF2B5EF4-FFF2-40B4-BE49-F238E27FC236}">
                <a16:creationId xmlns:a16="http://schemas.microsoft.com/office/drawing/2014/main" id="{464AE781-6766-91AA-C442-DA8C96AF8389}"/>
              </a:ext>
            </a:extLst>
          </p:cNvPr>
          <p:cNvSpPr txBox="1"/>
          <p:nvPr/>
        </p:nvSpPr>
        <p:spPr>
          <a:xfrm>
            <a:off x="415621" y="558807"/>
            <a:ext cx="10850649" cy="5400163"/>
          </a:xfrm>
          <a:prstGeom prst="rect">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1333"/>
              </a:spcAft>
              <a:buClr>
                <a:prstClr val="black"/>
              </a:buClr>
              <a:buSzPts val="1100"/>
              <a:buFontTx/>
              <a:buNone/>
              <a:tabLst/>
              <a:defRPr/>
            </a:pPr>
            <a:r>
              <a:rPr lang="en" sz="4800" b="1">
                <a:solidFill>
                  <a:prstClr val="white"/>
                </a:solidFill>
                <a:latin typeface="Calibri" panose="020F0502020204030204"/>
              </a:rPr>
              <a:t>Heat maps to show organ arrival time at transplant centres by organ group and centre (A-Z) for round 1 of shadow modelling</a:t>
            </a:r>
            <a:endParaRPr kumimoji="0" sz="4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580990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FE70977-B2D0-9A9F-30A7-248EE36B9B8D}"/>
              </a:ext>
            </a:extLst>
          </p:cNvPr>
          <p:cNvSpPr txBox="1">
            <a:spLocks/>
          </p:cNvSpPr>
          <p:nvPr/>
        </p:nvSpPr>
        <p:spPr>
          <a:xfrm>
            <a:off x="291382" y="334441"/>
            <a:ext cx="8745538" cy="1325563"/>
          </a:xfrm>
          <a:prstGeom prst="rect">
            <a:avLst/>
          </a:prstGeom>
        </p:spPr>
        <p:txBody>
          <a:bodyPr/>
          <a:lst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sz="3200">
                <a:solidFill>
                  <a:srgbClr val="4472C4">
                    <a:lumMod val="75000"/>
                  </a:srgbClr>
                </a:solidFill>
              </a:rPr>
              <a:t>Modelling - Organ Arrival Heatmaps</a:t>
            </a:r>
            <a:endParaRPr lang="en-GB"/>
          </a:p>
        </p:txBody>
      </p:sp>
      <p:sp>
        <p:nvSpPr>
          <p:cNvPr id="12" name="Title 1">
            <a:extLst>
              <a:ext uri="{FF2B5EF4-FFF2-40B4-BE49-F238E27FC236}">
                <a16:creationId xmlns:a16="http://schemas.microsoft.com/office/drawing/2014/main" id="{2CD32057-0819-ADBC-987F-3DA62B17D0DD}"/>
              </a:ext>
            </a:extLst>
          </p:cNvPr>
          <p:cNvSpPr txBox="1">
            <a:spLocks/>
          </p:cNvSpPr>
          <p:nvPr/>
        </p:nvSpPr>
        <p:spPr>
          <a:xfrm>
            <a:off x="344897" y="863711"/>
            <a:ext cx="3522407" cy="667956"/>
          </a:xfrm>
          <a:prstGeom prst="rect">
            <a:avLst/>
          </a:prstGeom>
        </p:spPr>
        <p:txBody>
          <a:bodyPr/>
          <a:lst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sz="2800">
                <a:solidFill>
                  <a:srgbClr val="4472C4">
                    <a:lumMod val="75000"/>
                  </a:srgbClr>
                </a:solidFill>
              </a:rPr>
              <a:t>By organ group</a:t>
            </a:r>
            <a:endParaRPr lang="en-GB" sz="2800"/>
          </a:p>
        </p:txBody>
      </p:sp>
      <p:pic>
        <p:nvPicPr>
          <p:cNvPr id="4" name="Picture 3">
            <a:extLst>
              <a:ext uri="{FF2B5EF4-FFF2-40B4-BE49-F238E27FC236}">
                <a16:creationId xmlns:a16="http://schemas.microsoft.com/office/drawing/2014/main" id="{BAF5F0A5-A5CA-D8F3-340B-67FD1078E42D}"/>
              </a:ext>
            </a:extLst>
          </p:cNvPr>
          <p:cNvPicPr>
            <a:picLocks noChangeAspect="1"/>
          </p:cNvPicPr>
          <p:nvPr/>
        </p:nvPicPr>
        <p:blipFill>
          <a:blip r:embed="rId2"/>
          <a:stretch>
            <a:fillRect/>
          </a:stretch>
        </p:blipFill>
        <p:spPr>
          <a:xfrm>
            <a:off x="2647950" y="1321528"/>
            <a:ext cx="5847121" cy="5136421"/>
          </a:xfrm>
          <a:prstGeom prst="rect">
            <a:avLst/>
          </a:prstGeom>
        </p:spPr>
      </p:pic>
    </p:spTree>
    <p:extLst>
      <p:ext uri="{BB962C8B-B14F-4D97-AF65-F5344CB8AC3E}">
        <p14:creationId xmlns:p14="http://schemas.microsoft.com/office/powerpoint/2010/main" val="166076408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9C90AA-DFB0-103F-A4EC-20D785030FCA}"/>
              </a:ext>
            </a:extLst>
          </p:cNvPr>
          <p:cNvPicPr>
            <a:picLocks noChangeAspect="1"/>
          </p:cNvPicPr>
          <p:nvPr/>
        </p:nvPicPr>
        <p:blipFill>
          <a:blip r:embed="rId2"/>
          <a:stretch>
            <a:fillRect/>
          </a:stretch>
        </p:blipFill>
        <p:spPr>
          <a:xfrm>
            <a:off x="3352511" y="915699"/>
            <a:ext cx="5810250" cy="5857875"/>
          </a:xfrm>
          <a:prstGeom prst="rect">
            <a:avLst/>
          </a:prstGeom>
        </p:spPr>
      </p:pic>
      <p:sp>
        <p:nvSpPr>
          <p:cNvPr id="4" name="Title 1">
            <a:extLst>
              <a:ext uri="{FF2B5EF4-FFF2-40B4-BE49-F238E27FC236}">
                <a16:creationId xmlns:a16="http://schemas.microsoft.com/office/drawing/2014/main" id="{2D9EF036-715C-6244-B519-E2B7B943044F}"/>
              </a:ext>
            </a:extLst>
          </p:cNvPr>
          <p:cNvSpPr txBox="1">
            <a:spLocks/>
          </p:cNvSpPr>
          <p:nvPr/>
        </p:nvSpPr>
        <p:spPr>
          <a:xfrm>
            <a:off x="291382" y="334441"/>
            <a:ext cx="8745538" cy="1325563"/>
          </a:xfrm>
          <a:prstGeom prst="rect">
            <a:avLst/>
          </a:prstGeom>
        </p:spPr>
        <p:txBody>
          <a:bodyPr lIns="91440" tIns="45720" rIns="91440" bIns="45720" anchor="t"/>
          <a:lst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sz="3200">
                <a:solidFill>
                  <a:srgbClr val="4472C4">
                    <a:lumMod val="75000"/>
                  </a:srgbClr>
                </a:solidFill>
                <a:latin typeface="Arial"/>
                <a:cs typeface="Arial"/>
              </a:rPr>
              <a:t>Modelling - Organ Arrival Heatmaps</a:t>
            </a:r>
          </a:p>
          <a:p>
            <a:r>
              <a:rPr lang="en-GB" sz="3200">
                <a:latin typeface="Arial"/>
                <a:cs typeface="Arial"/>
              </a:rPr>
              <a:t>CT – centres </a:t>
            </a:r>
            <a:endParaRPr lang="en-GB" sz="3200"/>
          </a:p>
        </p:txBody>
      </p:sp>
    </p:spTree>
    <p:extLst>
      <p:ext uri="{BB962C8B-B14F-4D97-AF65-F5344CB8AC3E}">
        <p14:creationId xmlns:p14="http://schemas.microsoft.com/office/powerpoint/2010/main" val="405630065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1B67658-FE4E-F920-5D1C-E9D99A03AD31}"/>
              </a:ext>
            </a:extLst>
          </p:cNvPr>
          <p:cNvSpPr txBox="1">
            <a:spLocks/>
          </p:cNvSpPr>
          <p:nvPr/>
        </p:nvSpPr>
        <p:spPr>
          <a:xfrm>
            <a:off x="291382" y="334441"/>
            <a:ext cx="8745538" cy="1325563"/>
          </a:xfrm>
          <a:prstGeom prst="rect">
            <a:avLst/>
          </a:prstGeom>
        </p:spPr>
        <p:txBody>
          <a:bodyPr lIns="91440" tIns="45720" rIns="91440" bIns="45720" anchor="t"/>
          <a:lst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sz="3200">
                <a:solidFill>
                  <a:srgbClr val="4472C4">
                    <a:lumMod val="75000"/>
                  </a:srgbClr>
                </a:solidFill>
                <a:latin typeface="Arial"/>
                <a:cs typeface="Arial"/>
              </a:rPr>
              <a:t>Modelling - Organ Arrival Heatmaps</a:t>
            </a:r>
          </a:p>
          <a:p>
            <a:r>
              <a:rPr lang="en-GB" sz="3200">
                <a:latin typeface="Arial"/>
                <a:cs typeface="Arial"/>
              </a:rPr>
              <a:t>Abdominal Centres </a:t>
            </a:r>
            <a:endParaRPr lang="en-GB" sz="3200"/>
          </a:p>
        </p:txBody>
      </p:sp>
      <p:pic>
        <p:nvPicPr>
          <p:cNvPr id="4" name="Picture 3" descr="A screenshot of a chart&#10;&#10;AI-generated content may be incorrect.">
            <a:extLst>
              <a:ext uri="{FF2B5EF4-FFF2-40B4-BE49-F238E27FC236}">
                <a16:creationId xmlns:a16="http://schemas.microsoft.com/office/drawing/2014/main" id="{A47BC395-3B6F-FAC5-A736-27278A188A4B}"/>
              </a:ext>
            </a:extLst>
          </p:cNvPr>
          <p:cNvPicPr>
            <a:picLocks noChangeAspect="1"/>
          </p:cNvPicPr>
          <p:nvPr/>
        </p:nvPicPr>
        <p:blipFill>
          <a:blip r:embed="rId2"/>
          <a:stretch>
            <a:fillRect/>
          </a:stretch>
        </p:blipFill>
        <p:spPr>
          <a:xfrm>
            <a:off x="2232624" y="1333231"/>
            <a:ext cx="7252299" cy="5054180"/>
          </a:xfrm>
          <a:prstGeom prst="rect">
            <a:avLst/>
          </a:prstGeom>
        </p:spPr>
      </p:pic>
    </p:spTree>
    <p:extLst>
      <p:ext uri="{BB962C8B-B14F-4D97-AF65-F5344CB8AC3E}">
        <p14:creationId xmlns:p14="http://schemas.microsoft.com/office/powerpoint/2010/main" val="2311065725"/>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7FF3F43-63C7-382D-E341-6E703CBED4B3}"/>
              </a:ext>
            </a:extLst>
          </p:cNvPr>
          <p:cNvPicPr>
            <a:picLocks noChangeAspect="1"/>
          </p:cNvPicPr>
          <p:nvPr/>
        </p:nvPicPr>
        <p:blipFill>
          <a:blip r:embed="rId2"/>
          <a:stretch>
            <a:fillRect/>
          </a:stretch>
        </p:blipFill>
        <p:spPr>
          <a:xfrm>
            <a:off x="2437959" y="1340258"/>
            <a:ext cx="6824382" cy="4890247"/>
          </a:xfrm>
          <a:prstGeom prst="rect">
            <a:avLst/>
          </a:prstGeom>
        </p:spPr>
      </p:pic>
      <p:sp>
        <p:nvSpPr>
          <p:cNvPr id="4" name="Title 1">
            <a:extLst>
              <a:ext uri="{FF2B5EF4-FFF2-40B4-BE49-F238E27FC236}">
                <a16:creationId xmlns:a16="http://schemas.microsoft.com/office/drawing/2014/main" id="{6520D861-8104-9739-2674-00986CE6DBB6}"/>
              </a:ext>
            </a:extLst>
          </p:cNvPr>
          <p:cNvSpPr txBox="1">
            <a:spLocks/>
          </p:cNvSpPr>
          <p:nvPr/>
        </p:nvSpPr>
        <p:spPr>
          <a:xfrm>
            <a:off x="291382" y="334441"/>
            <a:ext cx="8745538" cy="1325563"/>
          </a:xfrm>
          <a:prstGeom prst="rect">
            <a:avLst/>
          </a:prstGeom>
        </p:spPr>
        <p:txBody>
          <a:bodyPr lIns="91440" tIns="45720" rIns="91440" bIns="45720" anchor="t"/>
          <a:lst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sz="3200">
                <a:solidFill>
                  <a:srgbClr val="4472C4">
                    <a:lumMod val="75000"/>
                  </a:srgbClr>
                </a:solidFill>
                <a:latin typeface="Arial"/>
                <a:cs typeface="Arial"/>
              </a:rPr>
              <a:t>Modelling - Organ Arrival Heatmaps</a:t>
            </a:r>
          </a:p>
          <a:p>
            <a:r>
              <a:rPr lang="en-GB" sz="3200">
                <a:latin typeface="Arial"/>
                <a:cs typeface="Arial"/>
              </a:rPr>
              <a:t>Abdominal Centres </a:t>
            </a:r>
            <a:endParaRPr lang="en-GB" sz="3200"/>
          </a:p>
        </p:txBody>
      </p:sp>
    </p:spTree>
    <p:extLst>
      <p:ext uri="{BB962C8B-B14F-4D97-AF65-F5344CB8AC3E}">
        <p14:creationId xmlns:p14="http://schemas.microsoft.com/office/powerpoint/2010/main" val="115105508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8F08386-9219-1919-7782-F1CCA26E6996}"/>
              </a:ext>
            </a:extLst>
          </p:cNvPr>
          <p:cNvPicPr>
            <a:picLocks noChangeAspect="1"/>
          </p:cNvPicPr>
          <p:nvPr/>
        </p:nvPicPr>
        <p:blipFill>
          <a:blip r:embed="rId2"/>
          <a:stretch>
            <a:fillRect/>
          </a:stretch>
        </p:blipFill>
        <p:spPr>
          <a:xfrm>
            <a:off x="2541152" y="1265224"/>
            <a:ext cx="6687089" cy="5085631"/>
          </a:xfrm>
          <a:prstGeom prst="rect">
            <a:avLst/>
          </a:prstGeom>
        </p:spPr>
      </p:pic>
      <p:sp>
        <p:nvSpPr>
          <p:cNvPr id="4" name="Title 1">
            <a:extLst>
              <a:ext uri="{FF2B5EF4-FFF2-40B4-BE49-F238E27FC236}">
                <a16:creationId xmlns:a16="http://schemas.microsoft.com/office/drawing/2014/main" id="{20649718-F559-27AA-C69F-E0EB68316B0D}"/>
              </a:ext>
            </a:extLst>
          </p:cNvPr>
          <p:cNvSpPr txBox="1">
            <a:spLocks/>
          </p:cNvSpPr>
          <p:nvPr/>
        </p:nvSpPr>
        <p:spPr>
          <a:xfrm>
            <a:off x="291382" y="334441"/>
            <a:ext cx="8745538" cy="1325563"/>
          </a:xfrm>
          <a:prstGeom prst="rect">
            <a:avLst/>
          </a:prstGeom>
        </p:spPr>
        <p:txBody>
          <a:bodyPr lIns="91440" tIns="45720" rIns="91440" bIns="45720" anchor="t"/>
          <a:lst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sz="3200">
                <a:solidFill>
                  <a:srgbClr val="4472C4">
                    <a:lumMod val="75000"/>
                  </a:srgbClr>
                </a:solidFill>
                <a:latin typeface="Arial"/>
                <a:cs typeface="Arial"/>
              </a:rPr>
              <a:t>Modelling - Organ Arrival Heatmaps</a:t>
            </a:r>
          </a:p>
          <a:p>
            <a:r>
              <a:rPr lang="en-GB" sz="3200">
                <a:latin typeface="Arial"/>
                <a:cs typeface="Arial"/>
              </a:rPr>
              <a:t>Abdominal Centres </a:t>
            </a:r>
            <a:endParaRPr lang="en-GB" sz="3200"/>
          </a:p>
        </p:txBody>
      </p:sp>
    </p:spTree>
    <p:extLst>
      <p:ext uri="{BB962C8B-B14F-4D97-AF65-F5344CB8AC3E}">
        <p14:creationId xmlns:p14="http://schemas.microsoft.com/office/powerpoint/2010/main" val="377621853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hart&#10;&#10;AI-generated content may be incorrect.">
            <a:extLst>
              <a:ext uri="{FF2B5EF4-FFF2-40B4-BE49-F238E27FC236}">
                <a16:creationId xmlns:a16="http://schemas.microsoft.com/office/drawing/2014/main" id="{1FD305A5-ADAB-5BE9-5E8E-2735C6378DF6}"/>
              </a:ext>
            </a:extLst>
          </p:cNvPr>
          <p:cNvPicPr>
            <a:picLocks noChangeAspect="1"/>
          </p:cNvPicPr>
          <p:nvPr/>
        </p:nvPicPr>
        <p:blipFill>
          <a:blip r:embed="rId2"/>
          <a:stretch>
            <a:fillRect/>
          </a:stretch>
        </p:blipFill>
        <p:spPr>
          <a:xfrm>
            <a:off x="2581454" y="1355277"/>
            <a:ext cx="6758975" cy="4933410"/>
          </a:xfrm>
          <a:prstGeom prst="rect">
            <a:avLst/>
          </a:prstGeom>
        </p:spPr>
      </p:pic>
      <p:sp>
        <p:nvSpPr>
          <p:cNvPr id="4" name="Title 1">
            <a:extLst>
              <a:ext uri="{FF2B5EF4-FFF2-40B4-BE49-F238E27FC236}">
                <a16:creationId xmlns:a16="http://schemas.microsoft.com/office/drawing/2014/main" id="{D776855E-74F5-824D-F803-467F543A2C11}"/>
              </a:ext>
            </a:extLst>
          </p:cNvPr>
          <p:cNvSpPr txBox="1">
            <a:spLocks/>
          </p:cNvSpPr>
          <p:nvPr/>
        </p:nvSpPr>
        <p:spPr>
          <a:xfrm>
            <a:off x="291382" y="334441"/>
            <a:ext cx="8745538" cy="1325563"/>
          </a:xfrm>
          <a:prstGeom prst="rect">
            <a:avLst/>
          </a:prstGeom>
        </p:spPr>
        <p:txBody>
          <a:bodyPr lIns="91440" tIns="45720" rIns="91440" bIns="45720" anchor="t"/>
          <a:lst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sz="3200">
                <a:solidFill>
                  <a:srgbClr val="4472C4">
                    <a:lumMod val="75000"/>
                  </a:srgbClr>
                </a:solidFill>
                <a:latin typeface="Arial"/>
                <a:cs typeface="Arial"/>
              </a:rPr>
              <a:t>Modelling - Organ Arrival Heatmaps</a:t>
            </a:r>
          </a:p>
          <a:p>
            <a:r>
              <a:rPr lang="en-GB" sz="3200">
                <a:latin typeface="Arial"/>
                <a:cs typeface="Arial"/>
              </a:rPr>
              <a:t>Abdominal Centres </a:t>
            </a:r>
            <a:endParaRPr lang="en-GB" sz="3200"/>
          </a:p>
        </p:txBody>
      </p:sp>
    </p:spTree>
    <p:extLst>
      <p:ext uri="{BB962C8B-B14F-4D97-AF65-F5344CB8AC3E}">
        <p14:creationId xmlns:p14="http://schemas.microsoft.com/office/powerpoint/2010/main" val="108806078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0BCB7B1-8500-D547-7803-15CC0F632385}"/>
              </a:ext>
            </a:extLst>
          </p:cNvPr>
          <p:cNvPicPr>
            <a:picLocks noChangeAspect="1"/>
          </p:cNvPicPr>
          <p:nvPr/>
        </p:nvPicPr>
        <p:blipFill>
          <a:blip r:embed="rId2"/>
          <a:stretch>
            <a:fillRect/>
          </a:stretch>
        </p:blipFill>
        <p:spPr>
          <a:xfrm>
            <a:off x="2806855" y="1426335"/>
            <a:ext cx="6581775" cy="4985169"/>
          </a:xfrm>
          <a:prstGeom prst="rect">
            <a:avLst/>
          </a:prstGeom>
        </p:spPr>
      </p:pic>
      <p:sp>
        <p:nvSpPr>
          <p:cNvPr id="4" name="Title 1">
            <a:extLst>
              <a:ext uri="{FF2B5EF4-FFF2-40B4-BE49-F238E27FC236}">
                <a16:creationId xmlns:a16="http://schemas.microsoft.com/office/drawing/2014/main" id="{83F158B3-5A6D-34CA-6F2B-D8757AAD8815}"/>
              </a:ext>
            </a:extLst>
          </p:cNvPr>
          <p:cNvSpPr txBox="1">
            <a:spLocks/>
          </p:cNvSpPr>
          <p:nvPr/>
        </p:nvSpPr>
        <p:spPr>
          <a:xfrm>
            <a:off x="291382" y="334441"/>
            <a:ext cx="8745538" cy="1325563"/>
          </a:xfrm>
          <a:prstGeom prst="rect">
            <a:avLst/>
          </a:prstGeom>
        </p:spPr>
        <p:txBody>
          <a:bodyPr lIns="91440" tIns="45720" rIns="91440" bIns="45720" anchor="t"/>
          <a:lstStyle>
            <a:lvl1pPr algn="l" defTabSz="742950" rtl="0" eaLnBrk="1" latinLnBrk="0" hangingPunct="1">
              <a:lnSpc>
                <a:spcPct val="90000"/>
              </a:lnSpc>
              <a:spcBef>
                <a:spcPct val="0"/>
              </a:spcBef>
              <a:buNone/>
              <a:defRPr sz="2600" kern="1200">
                <a:solidFill>
                  <a:schemeClr val="accent1">
                    <a:lumMod val="75000"/>
                  </a:schemeClr>
                </a:solidFill>
                <a:latin typeface="Arial" panose="020B0604020202020204" pitchFamily="34" charset="0"/>
                <a:ea typeface="+mj-ea"/>
                <a:cs typeface="Arial" panose="020B0604020202020204" pitchFamily="34" charset="0"/>
              </a:defRPr>
            </a:lvl1pPr>
          </a:lstStyle>
          <a:p>
            <a:r>
              <a:rPr lang="en-GB" sz="3200">
                <a:solidFill>
                  <a:srgbClr val="4472C4">
                    <a:lumMod val="75000"/>
                  </a:srgbClr>
                </a:solidFill>
                <a:latin typeface="Arial"/>
                <a:cs typeface="Arial"/>
              </a:rPr>
              <a:t>Modelling - Organ Arrival Heatmaps</a:t>
            </a:r>
          </a:p>
          <a:p>
            <a:r>
              <a:rPr lang="en-GB" sz="3200">
                <a:latin typeface="Arial"/>
                <a:cs typeface="Arial"/>
              </a:rPr>
              <a:t>Abdominal Centres </a:t>
            </a:r>
            <a:endParaRPr lang="en-GB" sz="3200"/>
          </a:p>
        </p:txBody>
      </p:sp>
    </p:spTree>
    <p:extLst>
      <p:ext uri="{BB962C8B-B14F-4D97-AF65-F5344CB8AC3E}">
        <p14:creationId xmlns:p14="http://schemas.microsoft.com/office/powerpoint/2010/main" val="1566306359"/>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D7651-DDDD-F9DF-0E05-E37230067C02}"/>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90CA4FA-1E49-A5CE-9C55-A1D5D21C1048}"/>
              </a:ext>
            </a:extLst>
          </p:cNvPr>
          <p:cNvGraphicFramePr>
            <a:graphicFrameLocks noGrp="1"/>
          </p:cNvGraphicFramePr>
          <p:nvPr/>
        </p:nvGraphicFramePr>
        <p:xfrm>
          <a:off x="812716" y="264177"/>
          <a:ext cx="11109624" cy="228600"/>
        </p:xfrm>
        <a:graphic>
          <a:graphicData uri="http://schemas.openxmlformats.org/drawingml/2006/table">
            <a:tbl>
              <a:tblPr firstRow="1" bandRow="1">
                <a:tableStyleId>{5C22544A-7EE6-4342-B048-85BDC9FD1C3A}</a:tableStyleId>
              </a:tblPr>
              <a:tblGrid>
                <a:gridCol w="462901">
                  <a:extLst>
                    <a:ext uri="{9D8B030D-6E8A-4147-A177-3AD203B41FA5}">
                      <a16:colId xmlns:a16="http://schemas.microsoft.com/office/drawing/2014/main" val="345915062"/>
                    </a:ext>
                  </a:extLst>
                </a:gridCol>
                <a:gridCol w="462901">
                  <a:extLst>
                    <a:ext uri="{9D8B030D-6E8A-4147-A177-3AD203B41FA5}">
                      <a16:colId xmlns:a16="http://schemas.microsoft.com/office/drawing/2014/main" val="246523967"/>
                    </a:ext>
                  </a:extLst>
                </a:gridCol>
                <a:gridCol w="462901">
                  <a:extLst>
                    <a:ext uri="{9D8B030D-6E8A-4147-A177-3AD203B41FA5}">
                      <a16:colId xmlns:a16="http://schemas.microsoft.com/office/drawing/2014/main" val="4148924896"/>
                    </a:ext>
                  </a:extLst>
                </a:gridCol>
                <a:gridCol w="462901">
                  <a:extLst>
                    <a:ext uri="{9D8B030D-6E8A-4147-A177-3AD203B41FA5}">
                      <a16:colId xmlns:a16="http://schemas.microsoft.com/office/drawing/2014/main" val="2415120569"/>
                    </a:ext>
                  </a:extLst>
                </a:gridCol>
                <a:gridCol w="462901">
                  <a:extLst>
                    <a:ext uri="{9D8B030D-6E8A-4147-A177-3AD203B41FA5}">
                      <a16:colId xmlns:a16="http://schemas.microsoft.com/office/drawing/2014/main" val="1495021464"/>
                    </a:ext>
                  </a:extLst>
                </a:gridCol>
                <a:gridCol w="462901">
                  <a:extLst>
                    <a:ext uri="{9D8B030D-6E8A-4147-A177-3AD203B41FA5}">
                      <a16:colId xmlns:a16="http://schemas.microsoft.com/office/drawing/2014/main" val="1613168296"/>
                    </a:ext>
                  </a:extLst>
                </a:gridCol>
                <a:gridCol w="462901">
                  <a:extLst>
                    <a:ext uri="{9D8B030D-6E8A-4147-A177-3AD203B41FA5}">
                      <a16:colId xmlns:a16="http://schemas.microsoft.com/office/drawing/2014/main" val="3520739572"/>
                    </a:ext>
                  </a:extLst>
                </a:gridCol>
                <a:gridCol w="462901">
                  <a:extLst>
                    <a:ext uri="{9D8B030D-6E8A-4147-A177-3AD203B41FA5}">
                      <a16:colId xmlns:a16="http://schemas.microsoft.com/office/drawing/2014/main" val="3929008392"/>
                    </a:ext>
                  </a:extLst>
                </a:gridCol>
                <a:gridCol w="462901">
                  <a:extLst>
                    <a:ext uri="{9D8B030D-6E8A-4147-A177-3AD203B41FA5}">
                      <a16:colId xmlns:a16="http://schemas.microsoft.com/office/drawing/2014/main" val="1823482591"/>
                    </a:ext>
                  </a:extLst>
                </a:gridCol>
                <a:gridCol w="462901">
                  <a:extLst>
                    <a:ext uri="{9D8B030D-6E8A-4147-A177-3AD203B41FA5}">
                      <a16:colId xmlns:a16="http://schemas.microsoft.com/office/drawing/2014/main" val="2662944565"/>
                    </a:ext>
                  </a:extLst>
                </a:gridCol>
                <a:gridCol w="462901">
                  <a:extLst>
                    <a:ext uri="{9D8B030D-6E8A-4147-A177-3AD203B41FA5}">
                      <a16:colId xmlns:a16="http://schemas.microsoft.com/office/drawing/2014/main" val="3998768418"/>
                    </a:ext>
                  </a:extLst>
                </a:gridCol>
                <a:gridCol w="462901">
                  <a:extLst>
                    <a:ext uri="{9D8B030D-6E8A-4147-A177-3AD203B41FA5}">
                      <a16:colId xmlns:a16="http://schemas.microsoft.com/office/drawing/2014/main" val="3207505701"/>
                    </a:ext>
                  </a:extLst>
                </a:gridCol>
                <a:gridCol w="462901">
                  <a:extLst>
                    <a:ext uri="{9D8B030D-6E8A-4147-A177-3AD203B41FA5}">
                      <a16:colId xmlns:a16="http://schemas.microsoft.com/office/drawing/2014/main" val="1557473691"/>
                    </a:ext>
                  </a:extLst>
                </a:gridCol>
                <a:gridCol w="462901">
                  <a:extLst>
                    <a:ext uri="{9D8B030D-6E8A-4147-A177-3AD203B41FA5}">
                      <a16:colId xmlns:a16="http://schemas.microsoft.com/office/drawing/2014/main" val="2809098013"/>
                    </a:ext>
                  </a:extLst>
                </a:gridCol>
                <a:gridCol w="462901">
                  <a:extLst>
                    <a:ext uri="{9D8B030D-6E8A-4147-A177-3AD203B41FA5}">
                      <a16:colId xmlns:a16="http://schemas.microsoft.com/office/drawing/2014/main" val="4206880058"/>
                    </a:ext>
                  </a:extLst>
                </a:gridCol>
                <a:gridCol w="462901">
                  <a:extLst>
                    <a:ext uri="{9D8B030D-6E8A-4147-A177-3AD203B41FA5}">
                      <a16:colId xmlns:a16="http://schemas.microsoft.com/office/drawing/2014/main" val="2983196447"/>
                    </a:ext>
                  </a:extLst>
                </a:gridCol>
                <a:gridCol w="462901">
                  <a:extLst>
                    <a:ext uri="{9D8B030D-6E8A-4147-A177-3AD203B41FA5}">
                      <a16:colId xmlns:a16="http://schemas.microsoft.com/office/drawing/2014/main" val="4218874935"/>
                    </a:ext>
                  </a:extLst>
                </a:gridCol>
                <a:gridCol w="462901">
                  <a:extLst>
                    <a:ext uri="{9D8B030D-6E8A-4147-A177-3AD203B41FA5}">
                      <a16:colId xmlns:a16="http://schemas.microsoft.com/office/drawing/2014/main" val="2111276700"/>
                    </a:ext>
                  </a:extLst>
                </a:gridCol>
                <a:gridCol w="462901">
                  <a:extLst>
                    <a:ext uri="{9D8B030D-6E8A-4147-A177-3AD203B41FA5}">
                      <a16:colId xmlns:a16="http://schemas.microsoft.com/office/drawing/2014/main" val="1405596754"/>
                    </a:ext>
                  </a:extLst>
                </a:gridCol>
                <a:gridCol w="462901">
                  <a:extLst>
                    <a:ext uri="{9D8B030D-6E8A-4147-A177-3AD203B41FA5}">
                      <a16:colId xmlns:a16="http://schemas.microsoft.com/office/drawing/2014/main" val="569166343"/>
                    </a:ext>
                  </a:extLst>
                </a:gridCol>
                <a:gridCol w="462901">
                  <a:extLst>
                    <a:ext uri="{9D8B030D-6E8A-4147-A177-3AD203B41FA5}">
                      <a16:colId xmlns:a16="http://schemas.microsoft.com/office/drawing/2014/main" val="4153944873"/>
                    </a:ext>
                  </a:extLst>
                </a:gridCol>
                <a:gridCol w="462901">
                  <a:extLst>
                    <a:ext uri="{9D8B030D-6E8A-4147-A177-3AD203B41FA5}">
                      <a16:colId xmlns:a16="http://schemas.microsoft.com/office/drawing/2014/main" val="2187364582"/>
                    </a:ext>
                  </a:extLst>
                </a:gridCol>
                <a:gridCol w="462901">
                  <a:extLst>
                    <a:ext uri="{9D8B030D-6E8A-4147-A177-3AD203B41FA5}">
                      <a16:colId xmlns:a16="http://schemas.microsoft.com/office/drawing/2014/main" val="795614799"/>
                    </a:ext>
                  </a:extLst>
                </a:gridCol>
                <a:gridCol w="462901">
                  <a:extLst>
                    <a:ext uri="{9D8B030D-6E8A-4147-A177-3AD203B41FA5}">
                      <a16:colId xmlns:a16="http://schemas.microsoft.com/office/drawing/2014/main" val="3397925450"/>
                    </a:ext>
                  </a:extLst>
                </a:gridCol>
              </a:tblGrid>
              <a:tr h="200055">
                <a:tc>
                  <a:txBody>
                    <a:bodyPr/>
                    <a:lstStyle/>
                    <a:p>
                      <a:pPr lvl="0" algn="ctr">
                        <a:buNone/>
                      </a:pPr>
                      <a:r>
                        <a:rPr lang="en-GB" sz="900" b="1">
                          <a:latin typeface="Arial"/>
                          <a:cs typeface="Arial"/>
                        </a:rPr>
                        <a:t>0800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0900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1000</a:t>
                      </a:r>
                      <a:endParaRPr lang="en-US"/>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1100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1200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1300</a:t>
                      </a:r>
                      <a:endParaRPr lang="en-US"/>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1400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1500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1600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1700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1800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1900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solidFill>
                            <a:sysClr val="windowText" lastClr="000000"/>
                          </a:solidFill>
                          <a:latin typeface="Arial"/>
                          <a:cs typeface="Arial"/>
                        </a:rPr>
                        <a:t>2000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2100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2200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2300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2400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0100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0200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0300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latin typeface="Arial"/>
                          <a:cs typeface="Arial"/>
                        </a:rPr>
                        <a:t>0400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0500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0600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0700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extLst>
                  <a:ext uri="{0D108BD9-81ED-4DB2-BD59-A6C34878D82A}">
                    <a16:rowId xmlns:a16="http://schemas.microsoft.com/office/drawing/2014/main" val="911440757"/>
                  </a:ext>
                </a:extLst>
              </a:tr>
            </a:tbl>
          </a:graphicData>
        </a:graphic>
      </p:graphicFrame>
      <p:sp>
        <p:nvSpPr>
          <p:cNvPr id="4" name="TextBox 3">
            <a:extLst>
              <a:ext uri="{FF2B5EF4-FFF2-40B4-BE49-F238E27FC236}">
                <a16:creationId xmlns:a16="http://schemas.microsoft.com/office/drawing/2014/main" id="{A8197384-EB93-7E43-3E90-90987C81627B}"/>
              </a:ext>
            </a:extLst>
          </p:cNvPr>
          <p:cNvSpPr txBox="1"/>
          <p:nvPr/>
        </p:nvSpPr>
        <p:spPr>
          <a:xfrm>
            <a:off x="102689" y="200469"/>
            <a:ext cx="7648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3087"/>
                </a:solidFill>
                <a:effectLst/>
                <a:uLnTx/>
                <a:uFillTx/>
                <a:latin typeface="Arial" panose="020B0604020202020204" pitchFamily="34" charset="0"/>
                <a:ea typeface="+mn-ea"/>
                <a:cs typeface="Arial" panose="020B0604020202020204" pitchFamily="34" charset="0"/>
              </a:rPr>
              <a:t>DAY 1</a:t>
            </a:r>
          </a:p>
        </p:txBody>
      </p:sp>
      <p:sp>
        <p:nvSpPr>
          <p:cNvPr id="6" name="TextBox 5">
            <a:extLst>
              <a:ext uri="{FF2B5EF4-FFF2-40B4-BE49-F238E27FC236}">
                <a16:creationId xmlns:a16="http://schemas.microsoft.com/office/drawing/2014/main" id="{FBB0BD39-0519-D24F-3E45-597EDA6EE168}"/>
              </a:ext>
            </a:extLst>
          </p:cNvPr>
          <p:cNvSpPr txBox="1"/>
          <p:nvPr/>
        </p:nvSpPr>
        <p:spPr>
          <a:xfrm>
            <a:off x="102689" y="1530284"/>
            <a:ext cx="7648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3087"/>
                </a:solidFill>
                <a:effectLst/>
                <a:uLnTx/>
                <a:uFillTx/>
                <a:latin typeface="Arial" panose="020B0604020202020204" pitchFamily="34" charset="0"/>
                <a:ea typeface="+mn-ea"/>
                <a:cs typeface="Arial" panose="020B0604020202020204" pitchFamily="34" charset="0"/>
              </a:rPr>
              <a:t>DAY 2</a:t>
            </a:r>
          </a:p>
        </p:txBody>
      </p:sp>
      <p:sp>
        <p:nvSpPr>
          <p:cNvPr id="7" name="TextBox 6">
            <a:extLst>
              <a:ext uri="{FF2B5EF4-FFF2-40B4-BE49-F238E27FC236}">
                <a16:creationId xmlns:a16="http://schemas.microsoft.com/office/drawing/2014/main" id="{929F2ABC-6E8B-3751-62F9-88A535CF27DD}"/>
              </a:ext>
            </a:extLst>
          </p:cNvPr>
          <p:cNvSpPr txBox="1"/>
          <p:nvPr/>
        </p:nvSpPr>
        <p:spPr>
          <a:xfrm>
            <a:off x="726728" y="459874"/>
            <a:ext cx="898003" cy="200055"/>
          </a:xfrm>
          <a:prstGeom prst="rect">
            <a:avLst/>
          </a:prstGeom>
          <a:noFill/>
        </p:spPr>
        <p:txBody>
          <a:bodyPr wrap="none" rtlCol="0">
            <a:spAutoFit/>
          </a:bodyPr>
          <a:lstStyle/>
          <a:p>
            <a:r>
              <a:rPr lang="en-GB" sz="700" i="1">
                <a:solidFill>
                  <a:srgbClr val="002060"/>
                </a:solidFill>
                <a:latin typeface="Arial" panose="020B0604020202020204" pitchFamily="34" charset="0"/>
                <a:cs typeface="Arial" panose="020B0604020202020204" pitchFamily="34" charset="0"/>
              </a:rPr>
              <a:t>hour commencing</a:t>
            </a:r>
          </a:p>
        </p:txBody>
      </p:sp>
      <p:sp>
        <p:nvSpPr>
          <p:cNvPr id="8" name="TextBox 7">
            <a:extLst>
              <a:ext uri="{FF2B5EF4-FFF2-40B4-BE49-F238E27FC236}">
                <a16:creationId xmlns:a16="http://schemas.microsoft.com/office/drawing/2014/main" id="{A222284A-26EB-0611-D263-EEF9151D66D7}"/>
              </a:ext>
            </a:extLst>
          </p:cNvPr>
          <p:cNvSpPr txBox="1"/>
          <p:nvPr/>
        </p:nvSpPr>
        <p:spPr>
          <a:xfrm>
            <a:off x="726728" y="1758911"/>
            <a:ext cx="898003" cy="200055"/>
          </a:xfrm>
          <a:prstGeom prst="rect">
            <a:avLst/>
          </a:prstGeom>
          <a:noFill/>
        </p:spPr>
        <p:txBody>
          <a:bodyPr wrap="none" rtlCol="0">
            <a:spAutoFit/>
          </a:bodyPr>
          <a:lstStyle/>
          <a:p>
            <a:r>
              <a:rPr lang="en-GB" sz="700" i="1">
                <a:solidFill>
                  <a:srgbClr val="002060"/>
                </a:solidFill>
                <a:latin typeface="Arial" panose="020B0604020202020204" pitchFamily="34" charset="0"/>
                <a:cs typeface="Arial" panose="020B0604020202020204" pitchFamily="34" charset="0"/>
              </a:rPr>
              <a:t>hour commencing</a:t>
            </a:r>
          </a:p>
        </p:txBody>
      </p:sp>
      <p:sp>
        <p:nvSpPr>
          <p:cNvPr id="10" name="TextBox 9">
            <a:extLst>
              <a:ext uri="{FF2B5EF4-FFF2-40B4-BE49-F238E27FC236}">
                <a16:creationId xmlns:a16="http://schemas.microsoft.com/office/drawing/2014/main" id="{1CAD5D0B-B6E9-E36A-4C58-AE48849C3282}"/>
              </a:ext>
            </a:extLst>
          </p:cNvPr>
          <p:cNvSpPr txBox="1"/>
          <p:nvPr/>
        </p:nvSpPr>
        <p:spPr>
          <a:xfrm>
            <a:off x="102688" y="5420862"/>
            <a:ext cx="7648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3087"/>
                </a:solidFill>
                <a:effectLst/>
                <a:uLnTx/>
                <a:uFillTx/>
                <a:latin typeface="Arial" panose="020B0604020202020204" pitchFamily="34" charset="0"/>
                <a:ea typeface="+mn-ea"/>
                <a:cs typeface="Arial" panose="020B0604020202020204" pitchFamily="34" charset="0"/>
              </a:rPr>
              <a:t>DAY 3</a:t>
            </a:r>
          </a:p>
        </p:txBody>
      </p:sp>
      <p:sp>
        <p:nvSpPr>
          <p:cNvPr id="11" name="TextBox 10">
            <a:extLst>
              <a:ext uri="{FF2B5EF4-FFF2-40B4-BE49-F238E27FC236}">
                <a16:creationId xmlns:a16="http://schemas.microsoft.com/office/drawing/2014/main" id="{CC441A79-4E9D-D40B-2E1E-763E4F79A668}"/>
              </a:ext>
            </a:extLst>
          </p:cNvPr>
          <p:cNvSpPr txBox="1"/>
          <p:nvPr/>
        </p:nvSpPr>
        <p:spPr>
          <a:xfrm>
            <a:off x="739851" y="5680543"/>
            <a:ext cx="898003" cy="200055"/>
          </a:xfrm>
          <a:prstGeom prst="rect">
            <a:avLst/>
          </a:prstGeom>
          <a:noFill/>
        </p:spPr>
        <p:txBody>
          <a:bodyPr wrap="none" rtlCol="0">
            <a:spAutoFit/>
          </a:bodyPr>
          <a:lstStyle/>
          <a:p>
            <a:r>
              <a:rPr lang="en-GB" sz="700" i="1">
                <a:solidFill>
                  <a:srgbClr val="002060"/>
                </a:solidFill>
                <a:latin typeface="Arial" panose="020B0604020202020204" pitchFamily="34" charset="0"/>
                <a:cs typeface="Arial" panose="020B0604020202020204" pitchFamily="34" charset="0"/>
              </a:rPr>
              <a:t>hour commencing</a:t>
            </a:r>
          </a:p>
        </p:txBody>
      </p:sp>
      <p:sp>
        <p:nvSpPr>
          <p:cNvPr id="20" name="TextBox 19">
            <a:extLst>
              <a:ext uri="{FF2B5EF4-FFF2-40B4-BE49-F238E27FC236}">
                <a16:creationId xmlns:a16="http://schemas.microsoft.com/office/drawing/2014/main" id="{3096E643-996E-52A0-1A72-E88DDC377EEF}"/>
              </a:ext>
            </a:extLst>
          </p:cNvPr>
          <p:cNvSpPr txBox="1"/>
          <p:nvPr/>
        </p:nvSpPr>
        <p:spPr>
          <a:xfrm>
            <a:off x="1179482" y="1122175"/>
            <a:ext cx="763349"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Referral</a:t>
            </a:r>
          </a:p>
        </p:txBody>
      </p:sp>
      <p:sp>
        <p:nvSpPr>
          <p:cNvPr id="22" name="TextBox 21">
            <a:extLst>
              <a:ext uri="{FF2B5EF4-FFF2-40B4-BE49-F238E27FC236}">
                <a16:creationId xmlns:a16="http://schemas.microsoft.com/office/drawing/2014/main" id="{370EB120-5848-4DAC-FF3D-5F77541F078E}"/>
              </a:ext>
            </a:extLst>
          </p:cNvPr>
          <p:cNvSpPr txBox="1"/>
          <p:nvPr/>
        </p:nvSpPr>
        <p:spPr>
          <a:xfrm>
            <a:off x="8228104" y="1111127"/>
            <a:ext cx="1149816"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Registration</a:t>
            </a:r>
          </a:p>
        </p:txBody>
      </p:sp>
      <p:graphicFrame>
        <p:nvGraphicFramePr>
          <p:cNvPr id="13" name="Table 12">
            <a:extLst>
              <a:ext uri="{FF2B5EF4-FFF2-40B4-BE49-F238E27FC236}">
                <a16:creationId xmlns:a16="http://schemas.microsoft.com/office/drawing/2014/main" id="{C166077D-D22A-D5B2-7841-8B36EC0CA36C}"/>
              </a:ext>
            </a:extLst>
          </p:cNvPr>
          <p:cNvGraphicFramePr>
            <a:graphicFrameLocks noGrp="1"/>
          </p:cNvGraphicFramePr>
          <p:nvPr/>
        </p:nvGraphicFramePr>
        <p:xfrm>
          <a:off x="810028" y="1577876"/>
          <a:ext cx="11109624" cy="228600"/>
        </p:xfrm>
        <a:graphic>
          <a:graphicData uri="http://schemas.openxmlformats.org/drawingml/2006/table">
            <a:tbl>
              <a:tblPr firstRow="1" bandRow="1">
                <a:tableStyleId>{5C22544A-7EE6-4342-B048-85BDC9FD1C3A}</a:tableStyleId>
              </a:tblPr>
              <a:tblGrid>
                <a:gridCol w="462901">
                  <a:extLst>
                    <a:ext uri="{9D8B030D-6E8A-4147-A177-3AD203B41FA5}">
                      <a16:colId xmlns:a16="http://schemas.microsoft.com/office/drawing/2014/main" val="345915062"/>
                    </a:ext>
                  </a:extLst>
                </a:gridCol>
                <a:gridCol w="462901">
                  <a:extLst>
                    <a:ext uri="{9D8B030D-6E8A-4147-A177-3AD203B41FA5}">
                      <a16:colId xmlns:a16="http://schemas.microsoft.com/office/drawing/2014/main" val="246523967"/>
                    </a:ext>
                  </a:extLst>
                </a:gridCol>
                <a:gridCol w="462901">
                  <a:extLst>
                    <a:ext uri="{9D8B030D-6E8A-4147-A177-3AD203B41FA5}">
                      <a16:colId xmlns:a16="http://schemas.microsoft.com/office/drawing/2014/main" val="4148924896"/>
                    </a:ext>
                  </a:extLst>
                </a:gridCol>
                <a:gridCol w="462901">
                  <a:extLst>
                    <a:ext uri="{9D8B030D-6E8A-4147-A177-3AD203B41FA5}">
                      <a16:colId xmlns:a16="http://schemas.microsoft.com/office/drawing/2014/main" val="2415120569"/>
                    </a:ext>
                  </a:extLst>
                </a:gridCol>
                <a:gridCol w="462901">
                  <a:extLst>
                    <a:ext uri="{9D8B030D-6E8A-4147-A177-3AD203B41FA5}">
                      <a16:colId xmlns:a16="http://schemas.microsoft.com/office/drawing/2014/main" val="1495021464"/>
                    </a:ext>
                  </a:extLst>
                </a:gridCol>
                <a:gridCol w="462901">
                  <a:extLst>
                    <a:ext uri="{9D8B030D-6E8A-4147-A177-3AD203B41FA5}">
                      <a16:colId xmlns:a16="http://schemas.microsoft.com/office/drawing/2014/main" val="1613168296"/>
                    </a:ext>
                  </a:extLst>
                </a:gridCol>
                <a:gridCol w="462901">
                  <a:extLst>
                    <a:ext uri="{9D8B030D-6E8A-4147-A177-3AD203B41FA5}">
                      <a16:colId xmlns:a16="http://schemas.microsoft.com/office/drawing/2014/main" val="3520739572"/>
                    </a:ext>
                  </a:extLst>
                </a:gridCol>
                <a:gridCol w="462901">
                  <a:extLst>
                    <a:ext uri="{9D8B030D-6E8A-4147-A177-3AD203B41FA5}">
                      <a16:colId xmlns:a16="http://schemas.microsoft.com/office/drawing/2014/main" val="3929008392"/>
                    </a:ext>
                  </a:extLst>
                </a:gridCol>
                <a:gridCol w="462901">
                  <a:extLst>
                    <a:ext uri="{9D8B030D-6E8A-4147-A177-3AD203B41FA5}">
                      <a16:colId xmlns:a16="http://schemas.microsoft.com/office/drawing/2014/main" val="1823482591"/>
                    </a:ext>
                  </a:extLst>
                </a:gridCol>
                <a:gridCol w="462901">
                  <a:extLst>
                    <a:ext uri="{9D8B030D-6E8A-4147-A177-3AD203B41FA5}">
                      <a16:colId xmlns:a16="http://schemas.microsoft.com/office/drawing/2014/main" val="2662944565"/>
                    </a:ext>
                  </a:extLst>
                </a:gridCol>
                <a:gridCol w="462901">
                  <a:extLst>
                    <a:ext uri="{9D8B030D-6E8A-4147-A177-3AD203B41FA5}">
                      <a16:colId xmlns:a16="http://schemas.microsoft.com/office/drawing/2014/main" val="3998768418"/>
                    </a:ext>
                  </a:extLst>
                </a:gridCol>
                <a:gridCol w="462901">
                  <a:extLst>
                    <a:ext uri="{9D8B030D-6E8A-4147-A177-3AD203B41FA5}">
                      <a16:colId xmlns:a16="http://schemas.microsoft.com/office/drawing/2014/main" val="3207505701"/>
                    </a:ext>
                  </a:extLst>
                </a:gridCol>
                <a:gridCol w="462901">
                  <a:extLst>
                    <a:ext uri="{9D8B030D-6E8A-4147-A177-3AD203B41FA5}">
                      <a16:colId xmlns:a16="http://schemas.microsoft.com/office/drawing/2014/main" val="1557473691"/>
                    </a:ext>
                  </a:extLst>
                </a:gridCol>
                <a:gridCol w="462901">
                  <a:extLst>
                    <a:ext uri="{9D8B030D-6E8A-4147-A177-3AD203B41FA5}">
                      <a16:colId xmlns:a16="http://schemas.microsoft.com/office/drawing/2014/main" val="2809098013"/>
                    </a:ext>
                  </a:extLst>
                </a:gridCol>
                <a:gridCol w="462901">
                  <a:extLst>
                    <a:ext uri="{9D8B030D-6E8A-4147-A177-3AD203B41FA5}">
                      <a16:colId xmlns:a16="http://schemas.microsoft.com/office/drawing/2014/main" val="4206880058"/>
                    </a:ext>
                  </a:extLst>
                </a:gridCol>
                <a:gridCol w="462901">
                  <a:extLst>
                    <a:ext uri="{9D8B030D-6E8A-4147-A177-3AD203B41FA5}">
                      <a16:colId xmlns:a16="http://schemas.microsoft.com/office/drawing/2014/main" val="2983196447"/>
                    </a:ext>
                  </a:extLst>
                </a:gridCol>
                <a:gridCol w="462901">
                  <a:extLst>
                    <a:ext uri="{9D8B030D-6E8A-4147-A177-3AD203B41FA5}">
                      <a16:colId xmlns:a16="http://schemas.microsoft.com/office/drawing/2014/main" val="4218874935"/>
                    </a:ext>
                  </a:extLst>
                </a:gridCol>
                <a:gridCol w="462901">
                  <a:extLst>
                    <a:ext uri="{9D8B030D-6E8A-4147-A177-3AD203B41FA5}">
                      <a16:colId xmlns:a16="http://schemas.microsoft.com/office/drawing/2014/main" val="2111276700"/>
                    </a:ext>
                  </a:extLst>
                </a:gridCol>
                <a:gridCol w="462901">
                  <a:extLst>
                    <a:ext uri="{9D8B030D-6E8A-4147-A177-3AD203B41FA5}">
                      <a16:colId xmlns:a16="http://schemas.microsoft.com/office/drawing/2014/main" val="1405596754"/>
                    </a:ext>
                  </a:extLst>
                </a:gridCol>
                <a:gridCol w="462901">
                  <a:extLst>
                    <a:ext uri="{9D8B030D-6E8A-4147-A177-3AD203B41FA5}">
                      <a16:colId xmlns:a16="http://schemas.microsoft.com/office/drawing/2014/main" val="569166343"/>
                    </a:ext>
                  </a:extLst>
                </a:gridCol>
                <a:gridCol w="462901">
                  <a:extLst>
                    <a:ext uri="{9D8B030D-6E8A-4147-A177-3AD203B41FA5}">
                      <a16:colId xmlns:a16="http://schemas.microsoft.com/office/drawing/2014/main" val="4153944873"/>
                    </a:ext>
                  </a:extLst>
                </a:gridCol>
                <a:gridCol w="462901">
                  <a:extLst>
                    <a:ext uri="{9D8B030D-6E8A-4147-A177-3AD203B41FA5}">
                      <a16:colId xmlns:a16="http://schemas.microsoft.com/office/drawing/2014/main" val="2187364582"/>
                    </a:ext>
                  </a:extLst>
                </a:gridCol>
                <a:gridCol w="462901">
                  <a:extLst>
                    <a:ext uri="{9D8B030D-6E8A-4147-A177-3AD203B41FA5}">
                      <a16:colId xmlns:a16="http://schemas.microsoft.com/office/drawing/2014/main" val="795614799"/>
                    </a:ext>
                  </a:extLst>
                </a:gridCol>
                <a:gridCol w="462901">
                  <a:extLst>
                    <a:ext uri="{9D8B030D-6E8A-4147-A177-3AD203B41FA5}">
                      <a16:colId xmlns:a16="http://schemas.microsoft.com/office/drawing/2014/main" val="3397925450"/>
                    </a:ext>
                  </a:extLst>
                </a:gridCol>
              </a:tblGrid>
              <a:tr h="200055">
                <a:tc>
                  <a:txBody>
                    <a:bodyPr/>
                    <a:lstStyle/>
                    <a:p>
                      <a:pPr lvl="0" algn="ctr">
                        <a:buNone/>
                      </a:pPr>
                      <a:r>
                        <a:rPr lang="en-GB" sz="900" b="1">
                          <a:latin typeface="Arial"/>
                          <a:cs typeface="Arial"/>
                        </a:rPr>
                        <a:t>0800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0900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1000</a:t>
                      </a:r>
                      <a:endParaRPr lang="en-US"/>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1100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1200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1300</a:t>
                      </a:r>
                      <a:endParaRPr lang="en-US"/>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1400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1500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1600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1700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1800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1900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solidFill>
                            <a:sysClr val="windowText" lastClr="000000"/>
                          </a:solidFill>
                          <a:latin typeface="Arial"/>
                          <a:cs typeface="Arial"/>
                        </a:rPr>
                        <a:t>2000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2100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2200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2300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2400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0100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0200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0300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latin typeface="Arial"/>
                          <a:cs typeface="Arial"/>
                        </a:rPr>
                        <a:t>0400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0500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0600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0700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extLst>
                  <a:ext uri="{0D108BD9-81ED-4DB2-BD59-A6C34878D82A}">
                    <a16:rowId xmlns:a16="http://schemas.microsoft.com/office/drawing/2014/main" val="911440757"/>
                  </a:ext>
                </a:extLst>
              </a:tr>
            </a:tbl>
          </a:graphicData>
        </a:graphic>
      </p:graphicFrame>
      <p:graphicFrame>
        <p:nvGraphicFramePr>
          <p:cNvPr id="34" name="Table 33">
            <a:extLst>
              <a:ext uri="{FF2B5EF4-FFF2-40B4-BE49-F238E27FC236}">
                <a16:creationId xmlns:a16="http://schemas.microsoft.com/office/drawing/2014/main" id="{A6ACB345-A9AB-8771-DB7E-669BDAAD29DC}"/>
              </a:ext>
            </a:extLst>
          </p:cNvPr>
          <p:cNvGraphicFramePr>
            <a:graphicFrameLocks noGrp="1"/>
          </p:cNvGraphicFramePr>
          <p:nvPr/>
        </p:nvGraphicFramePr>
        <p:xfrm>
          <a:off x="810028" y="5475839"/>
          <a:ext cx="11109624" cy="228600"/>
        </p:xfrm>
        <a:graphic>
          <a:graphicData uri="http://schemas.openxmlformats.org/drawingml/2006/table">
            <a:tbl>
              <a:tblPr firstRow="1" bandRow="1">
                <a:tableStyleId>{5C22544A-7EE6-4342-B048-85BDC9FD1C3A}</a:tableStyleId>
              </a:tblPr>
              <a:tblGrid>
                <a:gridCol w="462901">
                  <a:extLst>
                    <a:ext uri="{9D8B030D-6E8A-4147-A177-3AD203B41FA5}">
                      <a16:colId xmlns:a16="http://schemas.microsoft.com/office/drawing/2014/main" val="345915062"/>
                    </a:ext>
                  </a:extLst>
                </a:gridCol>
                <a:gridCol w="462901">
                  <a:extLst>
                    <a:ext uri="{9D8B030D-6E8A-4147-A177-3AD203B41FA5}">
                      <a16:colId xmlns:a16="http://schemas.microsoft.com/office/drawing/2014/main" val="246523967"/>
                    </a:ext>
                  </a:extLst>
                </a:gridCol>
                <a:gridCol w="462901">
                  <a:extLst>
                    <a:ext uri="{9D8B030D-6E8A-4147-A177-3AD203B41FA5}">
                      <a16:colId xmlns:a16="http://schemas.microsoft.com/office/drawing/2014/main" val="4148924896"/>
                    </a:ext>
                  </a:extLst>
                </a:gridCol>
                <a:gridCol w="462901">
                  <a:extLst>
                    <a:ext uri="{9D8B030D-6E8A-4147-A177-3AD203B41FA5}">
                      <a16:colId xmlns:a16="http://schemas.microsoft.com/office/drawing/2014/main" val="2415120569"/>
                    </a:ext>
                  </a:extLst>
                </a:gridCol>
                <a:gridCol w="462901">
                  <a:extLst>
                    <a:ext uri="{9D8B030D-6E8A-4147-A177-3AD203B41FA5}">
                      <a16:colId xmlns:a16="http://schemas.microsoft.com/office/drawing/2014/main" val="1495021464"/>
                    </a:ext>
                  </a:extLst>
                </a:gridCol>
                <a:gridCol w="462901">
                  <a:extLst>
                    <a:ext uri="{9D8B030D-6E8A-4147-A177-3AD203B41FA5}">
                      <a16:colId xmlns:a16="http://schemas.microsoft.com/office/drawing/2014/main" val="1613168296"/>
                    </a:ext>
                  </a:extLst>
                </a:gridCol>
                <a:gridCol w="462901">
                  <a:extLst>
                    <a:ext uri="{9D8B030D-6E8A-4147-A177-3AD203B41FA5}">
                      <a16:colId xmlns:a16="http://schemas.microsoft.com/office/drawing/2014/main" val="3520739572"/>
                    </a:ext>
                  </a:extLst>
                </a:gridCol>
                <a:gridCol w="462901">
                  <a:extLst>
                    <a:ext uri="{9D8B030D-6E8A-4147-A177-3AD203B41FA5}">
                      <a16:colId xmlns:a16="http://schemas.microsoft.com/office/drawing/2014/main" val="3929008392"/>
                    </a:ext>
                  </a:extLst>
                </a:gridCol>
                <a:gridCol w="462901">
                  <a:extLst>
                    <a:ext uri="{9D8B030D-6E8A-4147-A177-3AD203B41FA5}">
                      <a16:colId xmlns:a16="http://schemas.microsoft.com/office/drawing/2014/main" val="1823482591"/>
                    </a:ext>
                  </a:extLst>
                </a:gridCol>
                <a:gridCol w="462901">
                  <a:extLst>
                    <a:ext uri="{9D8B030D-6E8A-4147-A177-3AD203B41FA5}">
                      <a16:colId xmlns:a16="http://schemas.microsoft.com/office/drawing/2014/main" val="2662944565"/>
                    </a:ext>
                  </a:extLst>
                </a:gridCol>
                <a:gridCol w="462901">
                  <a:extLst>
                    <a:ext uri="{9D8B030D-6E8A-4147-A177-3AD203B41FA5}">
                      <a16:colId xmlns:a16="http://schemas.microsoft.com/office/drawing/2014/main" val="3998768418"/>
                    </a:ext>
                  </a:extLst>
                </a:gridCol>
                <a:gridCol w="462901">
                  <a:extLst>
                    <a:ext uri="{9D8B030D-6E8A-4147-A177-3AD203B41FA5}">
                      <a16:colId xmlns:a16="http://schemas.microsoft.com/office/drawing/2014/main" val="3207505701"/>
                    </a:ext>
                  </a:extLst>
                </a:gridCol>
                <a:gridCol w="462901">
                  <a:extLst>
                    <a:ext uri="{9D8B030D-6E8A-4147-A177-3AD203B41FA5}">
                      <a16:colId xmlns:a16="http://schemas.microsoft.com/office/drawing/2014/main" val="1557473691"/>
                    </a:ext>
                  </a:extLst>
                </a:gridCol>
                <a:gridCol w="462901">
                  <a:extLst>
                    <a:ext uri="{9D8B030D-6E8A-4147-A177-3AD203B41FA5}">
                      <a16:colId xmlns:a16="http://schemas.microsoft.com/office/drawing/2014/main" val="2809098013"/>
                    </a:ext>
                  </a:extLst>
                </a:gridCol>
                <a:gridCol w="462901">
                  <a:extLst>
                    <a:ext uri="{9D8B030D-6E8A-4147-A177-3AD203B41FA5}">
                      <a16:colId xmlns:a16="http://schemas.microsoft.com/office/drawing/2014/main" val="4206880058"/>
                    </a:ext>
                  </a:extLst>
                </a:gridCol>
                <a:gridCol w="462901">
                  <a:extLst>
                    <a:ext uri="{9D8B030D-6E8A-4147-A177-3AD203B41FA5}">
                      <a16:colId xmlns:a16="http://schemas.microsoft.com/office/drawing/2014/main" val="2983196447"/>
                    </a:ext>
                  </a:extLst>
                </a:gridCol>
                <a:gridCol w="462901">
                  <a:extLst>
                    <a:ext uri="{9D8B030D-6E8A-4147-A177-3AD203B41FA5}">
                      <a16:colId xmlns:a16="http://schemas.microsoft.com/office/drawing/2014/main" val="4218874935"/>
                    </a:ext>
                  </a:extLst>
                </a:gridCol>
                <a:gridCol w="462901">
                  <a:extLst>
                    <a:ext uri="{9D8B030D-6E8A-4147-A177-3AD203B41FA5}">
                      <a16:colId xmlns:a16="http://schemas.microsoft.com/office/drawing/2014/main" val="2111276700"/>
                    </a:ext>
                  </a:extLst>
                </a:gridCol>
                <a:gridCol w="462901">
                  <a:extLst>
                    <a:ext uri="{9D8B030D-6E8A-4147-A177-3AD203B41FA5}">
                      <a16:colId xmlns:a16="http://schemas.microsoft.com/office/drawing/2014/main" val="1405596754"/>
                    </a:ext>
                  </a:extLst>
                </a:gridCol>
                <a:gridCol w="462901">
                  <a:extLst>
                    <a:ext uri="{9D8B030D-6E8A-4147-A177-3AD203B41FA5}">
                      <a16:colId xmlns:a16="http://schemas.microsoft.com/office/drawing/2014/main" val="569166343"/>
                    </a:ext>
                  </a:extLst>
                </a:gridCol>
                <a:gridCol w="462901">
                  <a:extLst>
                    <a:ext uri="{9D8B030D-6E8A-4147-A177-3AD203B41FA5}">
                      <a16:colId xmlns:a16="http://schemas.microsoft.com/office/drawing/2014/main" val="4153944873"/>
                    </a:ext>
                  </a:extLst>
                </a:gridCol>
                <a:gridCol w="462901">
                  <a:extLst>
                    <a:ext uri="{9D8B030D-6E8A-4147-A177-3AD203B41FA5}">
                      <a16:colId xmlns:a16="http://schemas.microsoft.com/office/drawing/2014/main" val="2187364582"/>
                    </a:ext>
                  </a:extLst>
                </a:gridCol>
                <a:gridCol w="462901">
                  <a:extLst>
                    <a:ext uri="{9D8B030D-6E8A-4147-A177-3AD203B41FA5}">
                      <a16:colId xmlns:a16="http://schemas.microsoft.com/office/drawing/2014/main" val="795614799"/>
                    </a:ext>
                  </a:extLst>
                </a:gridCol>
                <a:gridCol w="462901">
                  <a:extLst>
                    <a:ext uri="{9D8B030D-6E8A-4147-A177-3AD203B41FA5}">
                      <a16:colId xmlns:a16="http://schemas.microsoft.com/office/drawing/2014/main" val="3397925450"/>
                    </a:ext>
                  </a:extLst>
                </a:gridCol>
              </a:tblGrid>
              <a:tr h="200055">
                <a:tc>
                  <a:txBody>
                    <a:bodyPr/>
                    <a:lstStyle/>
                    <a:p>
                      <a:pPr lvl="0" algn="ctr">
                        <a:buNone/>
                      </a:pPr>
                      <a:r>
                        <a:rPr lang="en-GB" sz="900" b="1">
                          <a:latin typeface="Arial"/>
                          <a:cs typeface="Arial"/>
                        </a:rPr>
                        <a:t>0800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0900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1000</a:t>
                      </a:r>
                      <a:endParaRPr lang="en-US"/>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1100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1200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1300</a:t>
                      </a:r>
                      <a:endParaRPr lang="en-US"/>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1400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1500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1600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1700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1800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1900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solidFill>
                            <a:sysClr val="windowText" lastClr="000000"/>
                          </a:solidFill>
                          <a:latin typeface="Arial"/>
                          <a:cs typeface="Arial"/>
                        </a:rPr>
                        <a:t>2000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2100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2200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2300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2400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0100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0200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solidFill>
                            <a:sysClr val="windowText" lastClr="000000"/>
                          </a:solidFill>
                          <a:latin typeface="Arial"/>
                          <a:cs typeface="Arial"/>
                        </a:rPr>
                        <a:t>0300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AE100"/>
                    </a:solidFill>
                  </a:tcPr>
                </a:tc>
                <a:tc>
                  <a:txBody>
                    <a:bodyPr/>
                    <a:lstStyle/>
                    <a:p>
                      <a:pPr lvl="0" algn="ctr">
                        <a:buNone/>
                      </a:pPr>
                      <a:r>
                        <a:rPr lang="en-GB" sz="900" b="1">
                          <a:latin typeface="Arial"/>
                          <a:cs typeface="Arial"/>
                        </a:rPr>
                        <a:t>0400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0500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0600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tc>
                  <a:txBody>
                    <a:bodyPr/>
                    <a:lstStyle/>
                    <a:p>
                      <a:pPr lvl="0" algn="ctr">
                        <a:buNone/>
                      </a:pPr>
                      <a:r>
                        <a:rPr lang="en-GB" sz="900" b="1">
                          <a:latin typeface="Arial"/>
                          <a:cs typeface="Arial"/>
                        </a:rPr>
                        <a:t>0700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3087"/>
                    </a:solidFill>
                  </a:tcPr>
                </a:tc>
                <a:extLst>
                  <a:ext uri="{0D108BD9-81ED-4DB2-BD59-A6C34878D82A}">
                    <a16:rowId xmlns:a16="http://schemas.microsoft.com/office/drawing/2014/main" val="911440757"/>
                  </a:ext>
                </a:extLst>
              </a:tr>
            </a:tbl>
          </a:graphicData>
        </a:graphic>
      </p:graphicFrame>
      <p:sp>
        <p:nvSpPr>
          <p:cNvPr id="2" name="TextBox 1">
            <a:extLst>
              <a:ext uri="{FF2B5EF4-FFF2-40B4-BE49-F238E27FC236}">
                <a16:creationId xmlns:a16="http://schemas.microsoft.com/office/drawing/2014/main" id="{64A9ACEE-B6FF-0321-2252-62FD42728F50}"/>
              </a:ext>
            </a:extLst>
          </p:cNvPr>
          <p:cNvSpPr txBox="1"/>
          <p:nvPr/>
        </p:nvSpPr>
        <p:spPr>
          <a:xfrm>
            <a:off x="3353817" y="1114188"/>
            <a:ext cx="2052316"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Consent / authorisation</a:t>
            </a:r>
          </a:p>
        </p:txBody>
      </p:sp>
      <p:sp>
        <p:nvSpPr>
          <p:cNvPr id="5" name="TextBox 4">
            <a:extLst>
              <a:ext uri="{FF2B5EF4-FFF2-40B4-BE49-F238E27FC236}">
                <a16:creationId xmlns:a16="http://schemas.microsoft.com/office/drawing/2014/main" id="{B8965A08-AF5A-47EF-1629-3A78338C34CB}"/>
              </a:ext>
            </a:extLst>
          </p:cNvPr>
          <p:cNvSpPr txBox="1"/>
          <p:nvPr/>
        </p:nvSpPr>
        <p:spPr>
          <a:xfrm>
            <a:off x="5887208" y="1077568"/>
            <a:ext cx="1859821"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Donor characterisation</a:t>
            </a:r>
          </a:p>
        </p:txBody>
      </p:sp>
      <p:sp>
        <p:nvSpPr>
          <p:cNvPr id="9" name="TextBox 8">
            <a:extLst>
              <a:ext uri="{FF2B5EF4-FFF2-40B4-BE49-F238E27FC236}">
                <a16:creationId xmlns:a16="http://schemas.microsoft.com/office/drawing/2014/main" id="{DE876BB7-C069-D2A9-2D7C-E037DEFCF64A}"/>
              </a:ext>
            </a:extLst>
          </p:cNvPr>
          <p:cNvSpPr txBox="1"/>
          <p:nvPr/>
        </p:nvSpPr>
        <p:spPr>
          <a:xfrm>
            <a:off x="670281" y="3040479"/>
            <a:ext cx="1105961"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CT Offering</a:t>
            </a:r>
          </a:p>
        </p:txBody>
      </p:sp>
      <p:sp>
        <p:nvSpPr>
          <p:cNvPr id="12" name="TextBox 11">
            <a:extLst>
              <a:ext uri="{FF2B5EF4-FFF2-40B4-BE49-F238E27FC236}">
                <a16:creationId xmlns:a16="http://schemas.microsoft.com/office/drawing/2014/main" id="{86FD9996-3B79-EE2F-BED9-AB41B52E94E2}"/>
              </a:ext>
            </a:extLst>
          </p:cNvPr>
          <p:cNvSpPr txBox="1"/>
          <p:nvPr/>
        </p:nvSpPr>
        <p:spPr>
          <a:xfrm>
            <a:off x="1620040" y="3070016"/>
            <a:ext cx="194132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prstClr val="black"/>
                </a:solidFill>
                <a:latin typeface="Arial" panose="020B0604020202020204" pitchFamily="34" charset="0"/>
                <a:cs typeface="Arial" panose="020B0604020202020204" pitchFamily="34" charset="0"/>
              </a:rPr>
              <a:t>Liver &amp; Bowel </a:t>
            </a: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Offering</a:t>
            </a:r>
          </a:p>
        </p:txBody>
      </p:sp>
      <p:sp>
        <p:nvSpPr>
          <p:cNvPr id="14" name="TextBox 13">
            <a:extLst>
              <a:ext uri="{FF2B5EF4-FFF2-40B4-BE49-F238E27FC236}">
                <a16:creationId xmlns:a16="http://schemas.microsoft.com/office/drawing/2014/main" id="{559E2F89-192A-5995-5376-4CD71FE5DDCA}"/>
              </a:ext>
            </a:extLst>
          </p:cNvPr>
          <p:cNvSpPr txBox="1"/>
          <p:nvPr/>
        </p:nvSpPr>
        <p:spPr>
          <a:xfrm>
            <a:off x="3061826" y="3964127"/>
            <a:ext cx="148101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prstClr val="black"/>
                </a:solidFill>
                <a:latin typeface="Arial" panose="020B0604020202020204" pitchFamily="34" charset="0"/>
                <a:cs typeface="Arial" panose="020B0604020202020204" pitchFamily="34" charset="0"/>
              </a:rPr>
              <a:t>Renal &amp; Pancreas Group Offering</a:t>
            </a: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DDC90576-6B3C-F8BE-A277-A8709CEBEB8F}"/>
              </a:ext>
            </a:extLst>
          </p:cNvPr>
          <p:cNvSpPr txBox="1"/>
          <p:nvPr/>
        </p:nvSpPr>
        <p:spPr>
          <a:xfrm>
            <a:off x="1090851" y="3961654"/>
            <a:ext cx="178108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prstClr val="black"/>
                </a:solidFill>
                <a:latin typeface="Arial" panose="020B0604020202020204" pitchFamily="34" charset="0"/>
                <a:cs typeface="Arial" panose="020B0604020202020204" pitchFamily="34" charset="0"/>
              </a:rPr>
              <a:t>TIER A, D1 offering</a:t>
            </a: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2F61E290-A5EF-4DFB-4E33-94816DEC81C4}"/>
              </a:ext>
            </a:extLst>
          </p:cNvPr>
          <p:cNvSpPr txBox="1"/>
          <p:nvPr/>
        </p:nvSpPr>
        <p:spPr>
          <a:xfrm>
            <a:off x="7511844" y="4820001"/>
            <a:ext cx="14912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Overnight Retrieval (PAW)</a:t>
            </a:r>
          </a:p>
        </p:txBody>
      </p:sp>
      <p:sp>
        <p:nvSpPr>
          <p:cNvPr id="17" name="TextBox 16">
            <a:extLst>
              <a:ext uri="{FF2B5EF4-FFF2-40B4-BE49-F238E27FC236}">
                <a16:creationId xmlns:a16="http://schemas.microsoft.com/office/drawing/2014/main" id="{E8D9E9DE-8783-6278-59A1-4A47874C5E36}"/>
              </a:ext>
            </a:extLst>
          </p:cNvPr>
          <p:cNvSpPr txBox="1"/>
          <p:nvPr/>
        </p:nvSpPr>
        <p:spPr>
          <a:xfrm>
            <a:off x="503281" y="6348606"/>
            <a:ext cx="149121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Organ arrival</a:t>
            </a:r>
          </a:p>
        </p:txBody>
      </p:sp>
      <p:sp>
        <p:nvSpPr>
          <p:cNvPr id="19" name="TextBox 18">
            <a:extLst>
              <a:ext uri="{FF2B5EF4-FFF2-40B4-BE49-F238E27FC236}">
                <a16:creationId xmlns:a16="http://schemas.microsoft.com/office/drawing/2014/main" id="{910162FE-2937-9661-ADFE-C60EB2165455}"/>
              </a:ext>
            </a:extLst>
          </p:cNvPr>
          <p:cNvSpPr txBox="1"/>
          <p:nvPr/>
        </p:nvSpPr>
        <p:spPr>
          <a:xfrm>
            <a:off x="1946796" y="4910917"/>
            <a:ext cx="142030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prstClr val="black"/>
                </a:solidFill>
                <a:latin typeface="Arial" panose="020B0604020202020204" pitchFamily="34" charset="0"/>
                <a:cs typeface="Arial" panose="020B0604020202020204" pitchFamily="34" charset="0"/>
              </a:rPr>
              <a:t>Cross matching</a:t>
            </a: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 name="TextBox 20">
            <a:extLst>
              <a:ext uri="{FF2B5EF4-FFF2-40B4-BE49-F238E27FC236}">
                <a16:creationId xmlns:a16="http://schemas.microsoft.com/office/drawing/2014/main" id="{16348DDF-783C-4498-9100-41274CCECFA8}"/>
              </a:ext>
            </a:extLst>
          </p:cNvPr>
          <p:cNvSpPr txBox="1"/>
          <p:nvPr/>
        </p:nvSpPr>
        <p:spPr>
          <a:xfrm>
            <a:off x="4491030" y="4862368"/>
            <a:ext cx="95392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prstClr val="black"/>
                </a:solidFill>
                <a:latin typeface="Arial" panose="020B0604020202020204" pitchFamily="34" charset="0"/>
                <a:cs typeface="Arial" panose="020B0604020202020204" pitchFamily="34" charset="0"/>
              </a:rPr>
              <a:t>NORS allocation</a:t>
            </a: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1AA0908C-BFBF-F382-91FE-BCE8DF42DA78}"/>
              </a:ext>
            </a:extLst>
          </p:cNvPr>
          <p:cNvSpPr txBox="1"/>
          <p:nvPr/>
        </p:nvSpPr>
        <p:spPr>
          <a:xfrm>
            <a:off x="3178949" y="6349392"/>
            <a:ext cx="149121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Implant surgery</a:t>
            </a:r>
          </a:p>
        </p:txBody>
      </p:sp>
      <p:grpSp>
        <p:nvGrpSpPr>
          <p:cNvPr id="149" name="Group 148">
            <a:extLst>
              <a:ext uri="{FF2B5EF4-FFF2-40B4-BE49-F238E27FC236}">
                <a16:creationId xmlns:a16="http://schemas.microsoft.com/office/drawing/2014/main" id="{606F043E-ABEC-055B-B148-2716817D8083}"/>
              </a:ext>
            </a:extLst>
          </p:cNvPr>
          <p:cNvGrpSpPr/>
          <p:nvPr/>
        </p:nvGrpSpPr>
        <p:grpSpPr>
          <a:xfrm>
            <a:off x="1286898" y="654601"/>
            <a:ext cx="520193" cy="518927"/>
            <a:chOff x="740087" y="780417"/>
            <a:chExt cx="520193" cy="518927"/>
          </a:xfrm>
        </p:grpSpPr>
        <p:pic>
          <p:nvPicPr>
            <p:cNvPr id="25" name="Graphic 24">
              <a:extLst>
                <a:ext uri="{FF2B5EF4-FFF2-40B4-BE49-F238E27FC236}">
                  <a16:creationId xmlns:a16="http://schemas.microsoft.com/office/drawing/2014/main" id="{3C83A963-CA00-2EFF-3263-507A1DDA88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0177" y="869874"/>
              <a:ext cx="340012" cy="340012"/>
            </a:xfrm>
            <a:prstGeom prst="rect">
              <a:avLst/>
            </a:prstGeom>
          </p:spPr>
        </p:pic>
        <p:sp>
          <p:nvSpPr>
            <p:cNvPr id="27" name="Oval 26">
              <a:extLst>
                <a:ext uri="{FF2B5EF4-FFF2-40B4-BE49-F238E27FC236}">
                  <a16:creationId xmlns:a16="http://schemas.microsoft.com/office/drawing/2014/main" id="{380315D2-328B-2FA9-F23C-5BA772687D7F}"/>
                </a:ext>
              </a:extLst>
            </p:cNvPr>
            <p:cNvSpPr/>
            <p:nvPr/>
          </p:nvSpPr>
          <p:spPr>
            <a:xfrm>
              <a:off x="740087" y="780417"/>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0" name="Group 129">
            <a:extLst>
              <a:ext uri="{FF2B5EF4-FFF2-40B4-BE49-F238E27FC236}">
                <a16:creationId xmlns:a16="http://schemas.microsoft.com/office/drawing/2014/main" id="{83E0FF4A-3D68-5699-033E-000263C1D607}"/>
              </a:ext>
            </a:extLst>
          </p:cNvPr>
          <p:cNvGrpSpPr/>
          <p:nvPr/>
        </p:nvGrpSpPr>
        <p:grpSpPr>
          <a:xfrm>
            <a:off x="4119879" y="657591"/>
            <a:ext cx="520193" cy="518927"/>
            <a:chOff x="3728215" y="3695590"/>
            <a:chExt cx="520193" cy="518927"/>
          </a:xfrm>
        </p:grpSpPr>
        <p:pic>
          <p:nvPicPr>
            <p:cNvPr id="31" name="Picture 30" descr="A pink heart with white text&#10;&#10;Description automatically generated">
              <a:extLst>
                <a:ext uri="{FF2B5EF4-FFF2-40B4-BE49-F238E27FC236}">
                  <a16:creationId xmlns:a16="http://schemas.microsoft.com/office/drawing/2014/main" id="{9A464C68-DAE7-BB76-7E60-2DBE3E738A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91276" y="3827637"/>
              <a:ext cx="394071" cy="254832"/>
            </a:xfrm>
            <a:prstGeom prst="rect">
              <a:avLst/>
            </a:prstGeom>
          </p:spPr>
        </p:pic>
        <p:sp>
          <p:nvSpPr>
            <p:cNvPr id="32" name="Oval 31">
              <a:extLst>
                <a:ext uri="{FF2B5EF4-FFF2-40B4-BE49-F238E27FC236}">
                  <a16:creationId xmlns:a16="http://schemas.microsoft.com/office/drawing/2014/main" id="{E7ACD78B-0394-53EC-09D4-4BA9E7CAFFBE}"/>
                </a:ext>
              </a:extLst>
            </p:cNvPr>
            <p:cNvSpPr/>
            <p:nvPr/>
          </p:nvSpPr>
          <p:spPr>
            <a:xfrm>
              <a:off x="3728215" y="3695590"/>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4" name="Group 83">
            <a:extLst>
              <a:ext uri="{FF2B5EF4-FFF2-40B4-BE49-F238E27FC236}">
                <a16:creationId xmlns:a16="http://schemas.microsoft.com/office/drawing/2014/main" id="{D36FD52E-B0C3-7A8E-19D2-AC5629F99E16}"/>
              </a:ext>
            </a:extLst>
          </p:cNvPr>
          <p:cNvGrpSpPr/>
          <p:nvPr/>
        </p:nvGrpSpPr>
        <p:grpSpPr>
          <a:xfrm>
            <a:off x="8539988" y="623555"/>
            <a:ext cx="520193" cy="518927"/>
            <a:chOff x="5339982" y="3695590"/>
            <a:chExt cx="520193" cy="518927"/>
          </a:xfrm>
        </p:grpSpPr>
        <p:pic>
          <p:nvPicPr>
            <p:cNvPr id="35" name="Graphic 34">
              <a:extLst>
                <a:ext uri="{FF2B5EF4-FFF2-40B4-BE49-F238E27FC236}">
                  <a16:creationId xmlns:a16="http://schemas.microsoft.com/office/drawing/2014/main" id="{40074BA8-17FF-DA6D-F998-50E24FCD82C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46513" y="3727062"/>
              <a:ext cx="468493" cy="468493"/>
            </a:xfrm>
            <a:prstGeom prst="rect">
              <a:avLst/>
            </a:prstGeom>
          </p:spPr>
        </p:pic>
        <p:sp>
          <p:nvSpPr>
            <p:cNvPr id="36" name="Oval 35">
              <a:extLst>
                <a:ext uri="{FF2B5EF4-FFF2-40B4-BE49-F238E27FC236}">
                  <a16:creationId xmlns:a16="http://schemas.microsoft.com/office/drawing/2014/main" id="{2422A504-F41B-3581-1C27-7AA8941FD07D}"/>
                </a:ext>
              </a:extLst>
            </p:cNvPr>
            <p:cNvSpPr/>
            <p:nvPr/>
          </p:nvSpPr>
          <p:spPr>
            <a:xfrm>
              <a:off x="5339982" y="3695590"/>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 name="Group 36">
            <a:extLst>
              <a:ext uri="{FF2B5EF4-FFF2-40B4-BE49-F238E27FC236}">
                <a16:creationId xmlns:a16="http://schemas.microsoft.com/office/drawing/2014/main" id="{F9884898-2BBA-B0EB-C3B4-3CB1B3F1AF93}"/>
              </a:ext>
            </a:extLst>
          </p:cNvPr>
          <p:cNvGrpSpPr/>
          <p:nvPr/>
        </p:nvGrpSpPr>
        <p:grpSpPr>
          <a:xfrm>
            <a:off x="963166" y="2571962"/>
            <a:ext cx="520193" cy="518927"/>
            <a:chOff x="1386236" y="684356"/>
            <a:chExt cx="520193" cy="518927"/>
          </a:xfrm>
        </p:grpSpPr>
        <p:sp>
          <p:nvSpPr>
            <p:cNvPr id="38" name="Oval 37">
              <a:extLst>
                <a:ext uri="{FF2B5EF4-FFF2-40B4-BE49-F238E27FC236}">
                  <a16:creationId xmlns:a16="http://schemas.microsoft.com/office/drawing/2014/main" id="{21099674-2959-99B1-5A65-A93B81D5E4AC}"/>
                </a:ext>
              </a:extLst>
            </p:cNvPr>
            <p:cNvSpPr/>
            <p:nvPr/>
          </p:nvSpPr>
          <p:spPr>
            <a:xfrm>
              <a:off x="1386236" y="684356"/>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9" name="Graphic 38" descr="Heart organ with solid fill">
              <a:extLst>
                <a:ext uri="{FF2B5EF4-FFF2-40B4-BE49-F238E27FC236}">
                  <a16:creationId xmlns:a16="http://schemas.microsoft.com/office/drawing/2014/main" id="{A351D941-0666-3E53-A11F-4ACFA21369C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03315" y="894831"/>
              <a:ext cx="249728" cy="249120"/>
            </a:xfrm>
            <a:prstGeom prst="rect">
              <a:avLst/>
            </a:prstGeom>
          </p:spPr>
        </p:pic>
        <p:pic>
          <p:nvPicPr>
            <p:cNvPr id="40" name="Graphic 39" descr="Heart organ with solid fill">
              <a:extLst>
                <a:ext uri="{FF2B5EF4-FFF2-40B4-BE49-F238E27FC236}">
                  <a16:creationId xmlns:a16="http://schemas.microsoft.com/office/drawing/2014/main" id="{C97DC27C-7C7D-ACAF-52E4-3588B838ECF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37357" y="731331"/>
              <a:ext cx="249728" cy="249120"/>
            </a:xfrm>
            <a:prstGeom prst="rect">
              <a:avLst/>
            </a:prstGeom>
          </p:spPr>
        </p:pic>
      </p:grpSp>
      <p:sp>
        <p:nvSpPr>
          <p:cNvPr id="42" name="Double Bracket 41">
            <a:extLst>
              <a:ext uri="{FF2B5EF4-FFF2-40B4-BE49-F238E27FC236}">
                <a16:creationId xmlns:a16="http://schemas.microsoft.com/office/drawing/2014/main" id="{7DB5CB4F-5E17-CA37-592B-05E2DAA4ACBE}"/>
              </a:ext>
            </a:extLst>
          </p:cNvPr>
          <p:cNvSpPr/>
          <p:nvPr/>
        </p:nvSpPr>
        <p:spPr>
          <a:xfrm>
            <a:off x="784398" y="2550613"/>
            <a:ext cx="906569" cy="540276"/>
          </a:xfrm>
          <a:prstGeom prst="bracketPair">
            <a:avLst/>
          </a:prstGeom>
          <a:noFill/>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b="1"/>
          </a:p>
        </p:txBody>
      </p:sp>
      <p:sp>
        <p:nvSpPr>
          <p:cNvPr id="55" name="Double Bracket 54">
            <a:extLst>
              <a:ext uri="{FF2B5EF4-FFF2-40B4-BE49-F238E27FC236}">
                <a16:creationId xmlns:a16="http://schemas.microsoft.com/office/drawing/2014/main" id="{87D31998-BDC8-4D2E-AF15-E9F955F678EC}"/>
              </a:ext>
            </a:extLst>
          </p:cNvPr>
          <p:cNvSpPr/>
          <p:nvPr/>
        </p:nvSpPr>
        <p:spPr>
          <a:xfrm>
            <a:off x="1957455" y="2533929"/>
            <a:ext cx="951301" cy="540276"/>
          </a:xfrm>
          <a:prstGeom prst="bracketPair">
            <a:avLst/>
          </a:prstGeom>
          <a:noFill/>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b="1"/>
          </a:p>
        </p:txBody>
      </p:sp>
      <p:grpSp>
        <p:nvGrpSpPr>
          <p:cNvPr id="139" name="Group 138">
            <a:extLst>
              <a:ext uri="{FF2B5EF4-FFF2-40B4-BE49-F238E27FC236}">
                <a16:creationId xmlns:a16="http://schemas.microsoft.com/office/drawing/2014/main" id="{CAAFC55A-5F8A-91AA-E40A-31E930DC1094}"/>
              </a:ext>
            </a:extLst>
          </p:cNvPr>
          <p:cNvGrpSpPr/>
          <p:nvPr/>
        </p:nvGrpSpPr>
        <p:grpSpPr>
          <a:xfrm>
            <a:off x="980618" y="5867578"/>
            <a:ext cx="520193" cy="518928"/>
            <a:chOff x="323727" y="6245955"/>
            <a:chExt cx="520193" cy="518928"/>
          </a:xfrm>
        </p:grpSpPr>
        <p:sp>
          <p:nvSpPr>
            <p:cNvPr id="62" name="Oval 61">
              <a:extLst>
                <a:ext uri="{FF2B5EF4-FFF2-40B4-BE49-F238E27FC236}">
                  <a16:creationId xmlns:a16="http://schemas.microsoft.com/office/drawing/2014/main" id="{E809C3AC-885E-3D63-F27A-24BE1F5E9C4D}"/>
                </a:ext>
              </a:extLst>
            </p:cNvPr>
            <p:cNvSpPr/>
            <p:nvPr/>
          </p:nvSpPr>
          <p:spPr>
            <a:xfrm>
              <a:off x="323727" y="6245956"/>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4" name="Graphic 63">
              <a:extLst>
                <a:ext uri="{FF2B5EF4-FFF2-40B4-BE49-F238E27FC236}">
                  <a16:creationId xmlns:a16="http://schemas.microsoft.com/office/drawing/2014/main" id="{71517A06-750F-AD6A-B2B4-D097B42225D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4359" y="6245955"/>
              <a:ext cx="518928" cy="518928"/>
            </a:xfrm>
            <a:prstGeom prst="rect">
              <a:avLst/>
            </a:prstGeom>
          </p:spPr>
        </p:pic>
      </p:grpSp>
      <p:grpSp>
        <p:nvGrpSpPr>
          <p:cNvPr id="76" name="Group 75">
            <a:extLst>
              <a:ext uri="{FF2B5EF4-FFF2-40B4-BE49-F238E27FC236}">
                <a16:creationId xmlns:a16="http://schemas.microsoft.com/office/drawing/2014/main" id="{50126204-9B2C-1593-741A-0320EE83099D}"/>
              </a:ext>
            </a:extLst>
          </p:cNvPr>
          <p:cNvGrpSpPr/>
          <p:nvPr/>
        </p:nvGrpSpPr>
        <p:grpSpPr>
          <a:xfrm>
            <a:off x="2173008" y="2552140"/>
            <a:ext cx="520193" cy="518927"/>
            <a:chOff x="6594476" y="3553798"/>
            <a:chExt cx="520193" cy="518927"/>
          </a:xfrm>
        </p:grpSpPr>
        <p:pic>
          <p:nvPicPr>
            <p:cNvPr id="71" name="Graphic 70">
              <a:extLst>
                <a:ext uri="{FF2B5EF4-FFF2-40B4-BE49-F238E27FC236}">
                  <a16:creationId xmlns:a16="http://schemas.microsoft.com/office/drawing/2014/main" id="{26595732-23C4-F0AB-BDD0-7D48771951C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798976" y="3772839"/>
              <a:ext cx="228600" cy="228600"/>
            </a:xfrm>
            <a:prstGeom prst="rect">
              <a:avLst/>
            </a:prstGeom>
          </p:spPr>
        </p:pic>
        <p:pic>
          <p:nvPicPr>
            <p:cNvPr id="74" name="Graphic 73">
              <a:extLst>
                <a:ext uri="{FF2B5EF4-FFF2-40B4-BE49-F238E27FC236}">
                  <a16:creationId xmlns:a16="http://schemas.microsoft.com/office/drawing/2014/main" id="{72A20B5E-E3AF-3E5B-3042-2D38D0A92026}"/>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643743" y="3601342"/>
              <a:ext cx="270427" cy="270427"/>
            </a:xfrm>
            <a:prstGeom prst="rect">
              <a:avLst/>
            </a:prstGeom>
          </p:spPr>
        </p:pic>
        <p:sp>
          <p:nvSpPr>
            <p:cNvPr id="75" name="Oval 74">
              <a:extLst>
                <a:ext uri="{FF2B5EF4-FFF2-40B4-BE49-F238E27FC236}">
                  <a16:creationId xmlns:a16="http://schemas.microsoft.com/office/drawing/2014/main" id="{910C3DC0-870F-83AC-5F54-B69A8EFC39A7}"/>
                </a:ext>
              </a:extLst>
            </p:cNvPr>
            <p:cNvSpPr/>
            <p:nvPr/>
          </p:nvSpPr>
          <p:spPr>
            <a:xfrm>
              <a:off x="6594476" y="3553798"/>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6" name="Oval 85">
            <a:extLst>
              <a:ext uri="{FF2B5EF4-FFF2-40B4-BE49-F238E27FC236}">
                <a16:creationId xmlns:a16="http://schemas.microsoft.com/office/drawing/2014/main" id="{D08D8B24-29C2-C723-D907-27C5AD176E0F}"/>
              </a:ext>
            </a:extLst>
          </p:cNvPr>
          <p:cNvSpPr/>
          <p:nvPr/>
        </p:nvSpPr>
        <p:spPr>
          <a:xfrm>
            <a:off x="4698010" y="3398940"/>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Oval 89">
            <a:extLst>
              <a:ext uri="{FF2B5EF4-FFF2-40B4-BE49-F238E27FC236}">
                <a16:creationId xmlns:a16="http://schemas.microsoft.com/office/drawing/2014/main" id="{2A5BBD2B-2823-5285-3EB9-5C21BF8B31F0}"/>
              </a:ext>
            </a:extLst>
          </p:cNvPr>
          <p:cNvSpPr/>
          <p:nvPr/>
        </p:nvSpPr>
        <p:spPr>
          <a:xfrm>
            <a:off x="4661408" y="2493021"/>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TextBox 90">
            <a:extLst>
              <a:ext uri="{FF2B5EF4-FFF2-40B4-BE49-F238E27FC236}">
                <a16:creationId xmlns:a16="http://schemas.microsoft.com/office/drawing/2014/main" id="{7C473057-921C-3E16-EB50-4620C9936069}"/>
              </a:ext>
            </a:extLst>
          </p:cNvPr>
          <p:cNvSpPr txBox="1"/>
          <p:nvPr/>
        </p:nvSpPr>
        <p:spPr>
          <a:xfrm>
            <a:off x="4419322" y="3001999"/>
            <a:ext cx="1115494" cy="387798"/>
          </a:xfrm>
          <a:prstGeom prst="rect">
            <a:avLst/>
          </a:prstGeom>
          <a:noFill/>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GB" sz="1200" b="1">
                <a:solidFill>
                  <a:prstClr val="black"/>
                </a:solidFill>
                <a:latin typeface="Arial" panose="020B0604020202020204" pitchFamily="34" charset="0"/>
                <a:cs typeface="Arial" panose="020B0604020202020204" pitchFamily="34" charset="0"/>
              </a:rPr>
              <a:t>Organ allocation</a:t>
            </a:r>
          </a:p>
        </p:txBody>
      </p:sp>
      <p:grpSp>
        <p:nvGrpSpPr>
          <p:cNvPr id="125" name="Group 124">
            <a:extLst>
              <a:ext uri="{FF2B5EF4-FFF2-40B4-BE49-F238E27FC236}">
                <a16:creationId xmlns:a16="http://schemas.microsoft.com/office/drawing/2014/main" id="{575B2BF9-3143-916A-405B-02D4ED851162}"/>
              </a:ext>
            </a:extLst>
          </p:cNvPr>
          <p:cNvGrpSpPr/>
          <p:nvPr/>
        </p:nvGrpSpPr>
        <p:grpSpPr>
          <a:xfrm>
            <a:off x="3395741" y="3450390"/>
            <a:ext cx="520193" cy="527940"/>
            <a:chOff x="4782656" y="2901060"/>
            <a:chExt cx="520193" cy="527940"/>
          </a:xfrm>
        </p:grpSpPr>
        <p:sp>
          <p:nvSpPr>
            <p:cNvPr id="72" name="Oval 71">
              <a:extLst>
                <a:ext uri="{FF2B5EF4-FFF2-40B4-BE49-F238E27FC236}">
                  <a16:creationId xmlns:a16="http://schemas.microsoft.com/office/drawing/2014/main" id="{9F1B91EA-EECF-3930-5BE4-20BE5546504A}"/>
                </a:ext>
              </a:extLst>
            </p:cNvPr>
            <p:cNvSpPr/>
            <p:nvPr/>
          </p:nvSpPr>
          <p:spPr>
            <a:xfrm>
              <a:off x="4782656" y="2901060"/>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0" name="Graphic 79" descr="Kidneys with solid fill">
              <a:extLst>
                <a:ext uri="{FF2B5EF4-FFF2-40B4-BE49-F238E27FC236}">
                  <a16:creationId xmlns:a16="http://schemas.microsoft.com/office/drawing/2014/main" id="{49E60B58-EF77-5794-1DB8-5C4DF387819C}"/>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824335" y="2942106"/>
              <a:ext cx="313456" cy="313456"/>
            </a:xfrm>
            <a:prstGeom prst="rect">
              <a:avLst/>
            </a:prstGeom>
          </p:spPr>
        </p:pic>
        <p:pic>
          <p:nvPicPr>
            <p:cNvPr id="99" name="Graphic 98">
              <a:extLst>
                <a:ext uri="{FF2B5EF4-FFF2-40B4-BE49-F238E27FC236}">
                  <a16:creationId xmlns:a16="http://schemas.microsoft.com/office/drawing/2014/main" id="{FBF26F95-6A08-3FF4-4C31-0AA687252A5F}"/>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p:blipFill>
          <p:spPr>
            <a:xfrm>
              <a:off x="4962160" y="3130757"/>
              <a:ext cx="298243" cy="298243"/>
            </a:xfrm>
            <a:prstGeom prst="rect">
              <a:avLst/>
            </a:prstGeom>
          </p:spPr>
        </p:pic>
      </p:grpSp>
      <p:grpSp>
        <p:nvGrpSpPr>
          <p:cNvPr id="191" name="Group 190">
            <a:extLst>
              <a:ext uri="{FF2B5EF4-FFF2-40B4-BE49-F238E27FC236}">
                <a16:creationId xmlns:a16="http://schemas.microsoft.com/office/drawing/2014/main" id="{5314F608-29EC-EB1D-219B-557D60AC82C8}"/>
              </a:ext>
            </a:extLst>
          </p:cNvPr>
          <p:cNvGrpSpPr/>
          <p:nvPr/>
        </p:nvGrpSpPr>
        <p:grpSpPr>
          <a:xfrm>
            <a:off x="5955242" y="4387427"/>
            <a:ext cx="517309" cy="517309"/>
            <a:chOff x="12406506" y="3985740"/>
            <a:chExt cx="517309" cy="517309"/>
          </a:xfrm>
        </p:grpSpPr>
        <p:sp>
          <p:nvSpPr>
            <p:cNvPr id="108" name="Oval 107">
              <a:extLst>
                <a:ext uri="{FF2B5EF4-FFF2-40B4-BE49-F238E27FC236}">
                  <a16:creationId xmlns:a16="http://schemas.microsoft.com/office/drawing/2014/main" id="{CD469035-2548-C4D1-C303-239E8DD667C7}"/>
                </a:ext>
              </a:extLst>
            </p:cNvPr>
            <p:cNvSpPr/>
            <p:nvPr/>
          </p:nvSpPr>
          <p:spPr>
            <a:xfrm>
              <a:off x="12406506" y="3985740"/>
              <a:ext cx="517309" cy="517309"/>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2" name="Graphic 111" descr="Airplane with solid fill">
              <a:extLst>
                <a:ext uri="{FF2B5EF4-FFF2-40B4-BE49-F238E27FC236}">
                  <a16:creationId xmlns:a16="http://schemas.microsoft.com/office/drawing/2014/main" id="{558C8401-C497-002E-068A-29EB9FA5B228}"/>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rot="3088759">
              <a:off x="12482017" y="3990349"/>
              <a:ext cx="271478" cy="271478"/>
            </a:xfrm>
            <a:prstGeom prst="rect">
              <a:avLst/>
            </a:prstGeom>
          </p:spPr>
        </p:pic>
        <p:pic>
          <p:nvPicPr>
            <p:cNvPr id="114" name="Graphic 113">
              <a:extLst>
                <a:ext uri="{FF2B5EF4-FFF2-40B4-BE49-F238E27FC236}">
                  <a16:creationId xmlns:a16="http://schemas.microsoft.com/office/drawing/2014/main" id="{9678BD03-1C2D-3CE3-FE52-C9FBE91F8DC3}"/>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2583369" y="4229520"/>
              <a:ext cx="231326" cy="231326"/>
            </a:xfrm>
            <a:prstGeom prst="rect">
              <a:avLst/>
            </a:prstGeom>
          </p:spPr>
        </p:pic>
      </p:grpSp>
      <p:grpSp>
        <p:nvGrpSpPr>
          <p:cNvPr id="173" name="Group 172">
            <a:extLst>
              <a:ext uri="{FF2B5EF4-FFF2-40B4-BE49-F238E27FC236}">
                <a16:creationId xmlns:a16="http://schemas.microsoft.com/office/drawing/2014/main" id="{6B26E06D-5015-378B-F06F-80DC02E15C26}"/>
              </a:ext>
            </a:extLst>
          </p:cNvPr>
          <p:cNvGrpSpPr/>
          <p:nvPr/>
        </p:nvGrpSpPr>
        <p:grpSpPr>
          <a:xfrm>
            <a:off x="2401657" y="4464648"/>
            <a:ext cx="520193" cy="518927"/>
            <a:chOff x="2709396" y="3946729"/>
            <a:chExt cx="520193" cy="518927"/>
          </a:xfrm>
        </p:grpSpPr>
        <p:pic>
          <p:nvPicPr>
            <p:cNvPr id="117" name="Graphic 116" descr="Test tubes outline">
              <a:extLst>
                <a:ext uri="{FF2B5EF4-FFF2-40B4-BE49-F238E27FC236}">
                  <a16:creationId xmlns:a16="http://schemas.microsoft.com/office/drawing/2014/main" id="{F89B67AB-CB00-16EA-5854-918723E032C0}"/>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2773429" y="4010129"/>
              <a:ext cx="392126" cy="392126"/>
            </a:xfrm>
            <a:prstGeom prst="rect">
              <a:avLst/>
            </a:prstGeom>
          </p:spPr>
        </p:pic>
        <p:sp>
          <p:nvSpPr>
            <p:cNvPr id="118" name="Oval 117">
              <a:extLst>
                <a:ext uri="{FF2B5EF4-FFF2-40B4-BE49-F238E27FC236}">
                  <a16:creationId xmlns:a16="http://schemas.microsoft.com/office/drawing/2014/main" id="{53E016D6-B3B0-FD05-55B5-7D4AF7BA5764}"/>
                </a:ext>
              </a:extLst>
            </p:cNvPr>
            <p:cNvSpPr/>
            <p:nvPr/>
          </p:nvSpPr>
          <p:spPr>
            <a:xfrm>
              <a:off x="2709396" y="3946729"/>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2" name="Group 131">
            <a:extLst>
              <a:ext uri="{FF2B5EF4-FFF2-40B4-BE49-F238E27FC236}">
                <a16:creationId xmlns:a16="http://schemas.microsoft.com/office/drawing/2014/main" id="{54F8303A-7F11-9232-EC33-30D08E160058}"/>
              </a:ext>
            </a:extLst>
          </p:cNvPr>
          <p:cNvGrpSpPr/>
          <p:nvPr/>
        </p:nvGrpSpPr>
        <p:grpSpPr>
          <a:xfrm>
            <a:off x="7951106" y="4366726"/>
            <a:ext cx="517309" cy="517309"/>
            <a:chOff x="7152663" y="5791033"/>
            <a:chExt cx="517309" cy="517309"/>
          </a:xfrm>
        </p:grpSpPr>
        <p:pic>
          <p:nvPicPr>
            <p:cNvPr id="121" name="Picture 120" descr="A hand holding a heart&#10;&#10;Description automatically generated">
              <a:extLst>
                <a:ext uri="{FF2B5EF4-FFF2-40B4-BE49-F238E27FC236}">
                  <a16:creationId xmlns:a16="http://schemas.microsoft.com/office/drawing/2014/main" id="{C6FD4DC7-DABC-8EAE-CC99-17361C7B810A}"/>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7176287" y="5831332"/>
              <a:ext cx="458955" cy="464484"/>
            </a:xfrm>
            <a:prstGeom prst="rect">
              <a:avLst/>
            </a:prstGeom>
          </p:spPr>
        </p:pic>
        <p:sp>
          <p:nvSpPr>
            <p:cNvPr id="122" name="Oval 121">
              <a:extLst>
                <a:ext uri="{FF2B5EF4-FFF2-40B4-BE49-F238E27FC236}">
                  <a16:creationId xmlns:a16="http://schemas.microsoft.com/office/drawing/2014/main" id="{1D23D547-B2AB-F0EC-E79D-6636BFF72F91}"/>
                </a:ext>
              </a:extLst>
            </p:cNvPr>
            <p:cNvSpPr/>
            <p:nvPr/>
          </p:nvSpPr>
          <p:spPr>
            <a:xfrm>
              <a:off x="7152663" y="5791033"/>
              <a:ext cx="517309" cy="517309"/>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4" name="Double Bracket 123">
            <a:extLst>
              <a:ext uri="{FF2B5EF4-FFF2-40B4-BE49-F238E27FC236}">
                <a16:creationId xmlns:a16="http://schemas.microsoft.com/office/drawing/2014/main" id="{32BDA7FB-95AD-6A0C-CC9B-7520F3E261EC}"/>
              </a:ext>
            </a:extLst>
          </p:cNvPr>
          <p:cNvSpPr/>
          <p:nvPr/>
        </p:nvSpPr>
        <p:spPr>
          <a:xfrm>
            <a:off x="3155648" y="3425195"/>
            <a:ext cx="1293372" cy="545795"/>
          </a:xfrm>
          <a:prstGeom prst="bracketPair">
            <a:avLst/>
          </a:prstGeom>
          <a:noFill/>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126" name="Group 125">
            <a:extLst>
              <a:ext uri="{FF2B5EF4-FFF2-40B4-BE49-F238E27FC236}">
                <a16:creationId xmlns:a16="http://schemas.microsoft.com/office/drawing/2014/main" id="{10F6448B-5C41-CD86-D082-B6ACA9B2B1C7}"/>
              </a:ext>
            </a:extLst>
          </p:cNvPr>
          <p:cNvGrpSpPr/>
          <p:nvPr/>
        </p:nvGrpSpPr>
        <p:grpSpPr>
          <a:xfrm>
            <a:off x="1674661" y="3461023"/>
            <a:ext cx="520193" cy="527940"/>
            <a:chOff x="4782656" y="2901060"/>
            <a:chExt cx="520193" cy="527940"/>
          </a:xfrm>
        </p:grpSpPr>
        <p:sp>
          <p:nvSpPr>
            <p:cNvPr id="127" name="Oval 126">
              <a:extLst>
                <a:ext uri="{FF2B5EF4-FFF2-40B4-BE49-F238E27FC236}">
                  <a16:creationId xmlns:a16="http://schemas.microsoft.com/office/drawing/2014/main" id="{B4A5999E-ACD6-80F9-7E7B-2583328063DB}"/>
                </a:ext>
              </a:extLst>
            </p:cNvPr>
            <p:cNvSpPr/>
            <p:nvPr/>
          </p:nvSpPr>
          <p:spPr>
            <a:xfrm>
              <a:off x="4782656" y="2901060"/>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8" name="Graphic 127" descr="Kidneys with solid fill">
              <a:extLst>
                <a:ext uri="{FF2B5EF4-FFF2-40B4-BE49-F238E27FC236}">
                  <a16:creationId xmlns:a16="http://schemas.microsoft.com/office/drawing/2014/main" id="{D15CD3AF-3DF8-7C77-A4C3-B8728182C51B}"/>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824335" y="2942106"/>
              <a:ext cx="313456" cy="313456"/>
            </a:xfrm>
            <a:prstGeom prst="rect">
              <a:avLst/>
            </a:prstGeom>
          </p:spPr>
        </p:pic>
        <p:pic>
          <p:nvPicPr>
            <p:cNvPr id="129" name="Graphic 128">
              <a:extLst>
                <a:ext uri="{FF2B5EF4-FFF2-40B4-BE49-F238E27FC236}">
                  <a16:creationId xmlns:a16="http://schemas.microsoft.com/office/drawing/2014/main" id="{09EBB9F6-8ED3-22A6-617C-437E400CD51F}"/>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p:blipFill>
          <p:spPr>
            <a:xfrm>
              <a:off x="4962160" y="3130757"/>
              <a:ext cx="298243" cy="298243"/>
            </a:xfrm>
            <a:prstGeom prst="rect">
              <a:avLst/>
            </a:prstGeom>
          </p:spPr>
        </p:pic>
      </p:grpSp>
      <p:sp>
        <p:nvSpPr>
          <p:cNvPr id="136" name="TextBox 135">
            <a:extLst>
              <a:ext uri="{FF2B5EF4-FFF2-40B4-BE49-F238E27FC236}">
                <a16:creationId xmlns:a16="http://schemas.microsoft.com/office/drawing/2014/main" id="{3C972085-581B-3EC2-96B8-3108FEDFEA90}"/>
              </a:ext>
            </a:extLst>
          </p:cNvPr>
          <p:cNvSpPr txBox="1"/>
          <p:nvPr/>
        </p:nvSpPr>
        <p:spPr>
          <a:xfrm>
            <a:off x="5017175" y="6339209"/>
            <a:ext cx="149121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Post-op recovery</a:t>
            </a:r>
          </a:p>
        </p:txBody>
      </p:sp>
      <p:sp>
        <p:nvSpPr>
          <p:cNvPr id="137" name="Double Bracket 136">
            <a:extLst>
              <a:ext uri="{FF2B5EF4-FFF2-40B4-BE49-F238E27FC236}">
                <a16:creationId xmlns:a16="http://schemas.microsoft.com/office/drawing/2014/main" id="{A06E573F-2AF9-D0BD-2422-BAA445671E1C}"/>
              </a:ext>
            </a:extLst>
          </p:cNvPr>
          <p:cNvSpPr/>
          <p:nvPr/>
        </p:nvSpPr>
        <p:spPr>
          <a:xfrm>
            <a:off x="799445" y="4426563"/>
            <a:ext cx="3638457" cy="595096"/>
          </a:xfrm>
          <a:prstGeom prst="bracketPair">
            <a:avLst/>
          </a:prstGeom>
          <a:noFill/>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8" name="Oval 137">
            <a:extLst>
              <a:ext uri="{FF2B5EF4-FFF2-40B4-BE49-F238E27FC236}">
                <a16:creationId xmlns:a16="http://schemas.microsoft.com/office/drawing/2014/main" id="{B3B250A9-AF97-0F29-A6BB-51E635161B31}"/>
              </a:ext>
            </a:extLst>
          </p:cNvPr>
          <p:cNvSpPr/>
          <p:nvPr/>
        </p:nvSpPr>
        <p:spPr>
          <a:xfrm>
            <a:off x="4701870" y="4383888"/>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0" name="TextBox 139">
            <a:extLst>
              <a:ext uri="{FF2B5EF4-FFF2-40B4-BE49-F238E27FC236}">
                <a16:creationId xmlns:a16="http://schemas.microsoft.com/office/drawing/2014/main" id="{B0EEBEAF-0825-9475-FABB-97B2AA4F2D71}"/>
              </a:ext>
            </a:extLst>
          </p:cNvPr>
          <p:cNvSpPr txBox="1"/>
          <p:nvPr/>
        </p:nvSpPr>
        <p:spPr>
          <a:xfrm>
            <a:off x="4573772" y="3870268"/>
            <a:ext cx="1481016"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1200" b="1">
                <a:solidFill>
                  <a:prstClr val="black"/>
                </a:solidFill>
                <a:latin typeface="Arial" panose="020B0604020202020204" pitchFamily="34" charset="0"/>
                <a:cs typeface="Arial" panose="020B0604020202020204" pitchFamily="34" charset="0"/>
              </a:rPr>
              <a:t>Recipient considerations</a:t>
            </a: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8" name="Arrow: Right 147">
            <a:extLst>
              <a:ext uri="{FF2B5EF4-FFF2-40B4-BE49-F238E27FC236}">
                <a16:creationId xmlns:a16="http://schemas.microsoft.com/office/drawing/2014/main" id="{170AD9B4-5051-63CB-7F2D-ACA928FE3E30}"/>
              </a:ext>
            </a:extLst>
          </p:cNvPr>
          <p:cNvSpPr/>
          <p:nvPr/>
        </p:nvSpPr>
        <p:spPr>
          <a:xfrm>
            <a:off x="8467085" y="4599630"/>
            <a:ext cx="1567953" cy="70997"/>
          </a:xfrm>
          <a:prstGeom prst="rightArrow">
            <a:avLst>
              <a:gd name="adj1" fmla="val 50000"/>
              <a:gd name="adj2" fmla="val 0"/>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64" name="Group 163">
            <a:extLst>
              <a:ext uri="{FF2B5EF4-FFF2-40B4-BE49-F238E27FC236}">
                <a16:creationId xmlns:a16="http://schemas.microsoft.com/office/drawing/2014/main" id="{A8C90390-DFAE-773D-0E7B-4D8BE95E04F0}"/>
              </a:ext>
            </a:extLst>
          </p:cNvPr>
          <p:cNvGrpSpPr/>
          <p:nvPr/>
        </p:nvGrpSpPr>
        <p:grpSpPr>
          <a:xfrm>
            <a:off x="6557022" y="623555"/>
            <a:ext cx="520193" cy="518927"/>
            <a:chOff x="6617770" y="727384"/>
            <a:chExt cx="520193" cy="518927"/>
          </a:xfrm>
        </p:grpSpPr>
        <p:sp>
          <p:nvSpPr>
            <p:cNvPr id="133" name="Oval 132">
              <a:extLst>
                <a:ext uri="{FF2B5EF4-FFF2-40B4-BE49-F238E27FC236}">
                  <a16:creationId xmlns:a16="http://schemas.microsoft.com/office/drawing/2014/main" id="{7D0A22D9-5A06-AC2A-31C8-179CEAF713D4}"/>
                </a:ext>
              </a:extLst>
            </p:cNvPr>
            <p:cNvSpPr/>
            <p:nvPr/>
          </p:nvSpPr>
          <p:spPr>
            <a:xfrm>
              <a:off x="6617770" y="727384"/>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3" name="Graphic 162" descr="Needle outline">
              <a:extLst>
                <a:ext uri="{FF2B5EF4-FFF2-40B4-BE49-F238E27FC236}">
                  <a16:creationId xmlns:a16="http://schemas.microsoft.com/office/drawing/2014/main" id="{67017B58-B9BD-5602-0C7A-510582F0D84D}"/>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6682516" y="773756"/>
              <a:ext cx="409315" cy="409315"/>
            </a:xfrm>
            <a:prstGeom prst="rect">
              <a:avLst/>
            </a:prstGeom>
          </p:spPr>
        </p:pic>
      </p:grpSp>
      <p:sp>
        <p:nvSpPr>
          <p:cNvPr id="165" name="Arrow: Right 164">
            <a:extLst>
              <a:ext uri="{FF2B5EF4-FFF2-40B4-BE49-F238E27FC236}">
                <a16:creationId xmlns:a16="http://schemas.microsoft.com/office/drawing/2014/main" id="{1B4B535A-D79E-0AE9-FEB8-554F476C48DE}"/>
              </a:ext>
            </a:extLst>
          </p:cNvPr>
          <p:cNvSpPr/>
          <p:nvPr/>
        </p:nvSpPr>
        <p:spPr>
          <a:xfrm>
            <a:off x="6481200" y="4599045"/>
            <a:ext cx="1464565" cy="71582"/>
          </a:xfrm>
          <a:prstGeom prst="rightArrow">
            <a:avLst>
              <a:gd name="adj1" fmla="val 50000"/>
              <a:gd name="adj2" fmla="val 0"/>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6" name="Arrow: Right 165">
            <a:extLst>
              <a:ext uri="{FF2B5EF4-FFF2-40B4-BE49-F238E27FC236}">
                <a16:creationId xmlns:a16="http://schemas.microsoft.com/office/drawing/2014/main" id="{193F4CCD-E4FF-03C3-A519-BDEB2DD9ADF4}"/>
              </a:ext>
            </a:extLst>
          </p:cNvPr>
          <p:cNvSpPr/>
          <p:nvPr/>
        </p:nvSpPr>
        <p:spPr>
          <a:xfrm>
            <a:off x="4644391" y="884331"/>
            <a:ext cx="1911315" cy="68871"/>
          </a:xfrm>
          <a:prstGeom prst="rightArrow">
            <a:avLst>
              <a:gd name="adj1" fmla="val 50000"/>
              <a:gd name="adj2" fmla="val 0"/>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7" name="Arrow: Right 166">
            <a:extLst>
              <a:ext uri="{FF2B5EF4-FFF2-40B4-BE49-F238E27FC236}">
                <a16:creationId xmlns:a16="http://schemas.microsoft.com/office/drawing/2014/main" id="{B77796DB-ADA4-DE0E-5FBA-4DF363B37EFB}"/>
              </a:ext>
            </a:extLst>
          </p:cNvPr>
          <p:cNvSpPr/>
          <p:nvPr/>
        </p:nvSpPr>
        <p:spPr>
          <a:xfrm>
            <a:off x="1814801" y="880601"/>
            <a:ext cx="2300000" cy="74013"/>
          </a:xfrm>
          <a:prstGeom prst="rightArrow">
            <a:avLst>
              <a:gd name="adj1" fmla="val 50000"/>
              <a:gd name="adj2" fmla="val 0"/>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Double Bracket 169">
            <a:extLst>
              <a:ext uri="{FF2B5EF4-FFF2-40B4-BE49-F238E27FC236}">
                <a16:creationId xmlns:a16="http://schemas.microsoft.com/office/drawing/2014/main" id="{07EAFCCC-A119-0314-5C1C-9129B25CF5D1}"/>
              </a:ext>
            </a:extLst>
          </p:cNvPr>
          <p:cNvSpPr/>
          <p:nvPr/>
        </p:nvSpPr>
        <p:spPr>
          <a:xfrm>
            <a:off x="780348" y="3436179"/>
            <a:ext cx="2308819" cy="540276"/>
          </a:xfrm>
          <a:prstGeom prst="bracketPair">
            <a:avLst/>
          </a:prstGeom>
          <a:noFill/>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b="1"/>
          </a:p>
        </p:txBody>
      </p:sp>
      <p:sp>
        <p:nvSpPr>
          <p:cNvPr id="171" name="TextBox 170">
            <a:extLst>
              <a:ext uri="{FF2B5EF4-FFF2-40B4-BE49-F238E27FC236}">
                <a16:creationId xmlns:a16="http://schemas.microsoft.com/office/drawing/2014/main" id="{142CB06B-99CA-60A3-94D4-6E38552706A1}"/>
              </a:ext>
            </a:extLst>
          </p:cNvPr>
          <p:cNvSpPr txBox="1"/>
          <p:nvPr/>
        </p:nvSpPr>
        <p:spPr>
          <a:xfrm>
            <a:off x="3342814" y="3541866"/>
            <a:ext cx="1481016"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prstClr val="black"/>
                </a:solidFill>
                <a:latin typeface="Arial" panose="020B0604020202020204" pitchFamily="34" charset="0"/>
                <a:cs typeface="Arial" panose="020B0604020202020204" pitchFamily="34" charset="0"/>
              </a:rPr>
              <a:t>x 3</a:t>
            </a: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7" name="TextBox 186">
            <a:extLst>
              <a:ext uri="{FF2B5EF4-FFF2-40B4-BE49-F238E27FC236}">
                <a16:creationId xmlns:a16="http://schemas.microsoft.com/office/drawing/2014/main" id="{AAE4BEFC-6C47-EEA9-74C5-B9FFA7F68D1F}"/>
              </a:ext>
            </a:extLst>
          </p:cNvPr>
          <p:cNvSpPr txBox="1"/>
          <p:nvPr/>
        </p:nvSpPr>
        <p:spPr>
          <a:xfrm>
            <a:off x="1814801" y="6339210"/>
            <a:ext cx="1420309" cy="276999"/>
          </a:xfrm>
          <a:prstGeom prst="rect">
            <a:avLst/>
          </a:prstGeom>
          <a:noFill/>
        </p:spPr>
        <p:txBody>
          <a:bodyPr wrap="square" rtlCol="0">
            <a:spAutoFit/>
          </a:bodyPr>
          <a:lstStyle/>
          <a:p>
            <a:pPr lvl="0" algn="ctr">
              <a:defRPr/>
            </a:pPr>
            <a:r>
              <a:rPr lang="en-GB" sz="1200" b="1">
                <a:solidFill>
                  <a:prstClr val="black"/>
                </a:solidFill>
                <a:latin typeface="Arial" panose="020B0604020202020204" pitchFamily="34" charset="0"/>
                <a:cs typeface="Arial" panose="020B0604020202020204" pitchFamily="34" charset="0"/>
              </a:rPr>
              <a:t>Cross matching</a:t>
            </a: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3" name="TextBox 192">
            <a:extLst>
              <a:ext uri="{FF2B5EF4-FFF2-40B4-BE49-F238E27FC236}">
                <a16:creationId xmlns:a16="http://schemas.microsoft.com/office/drawing/2014/main" id="{93BB610C-3DB2-13E8-DF79-98BF97F355EB}"/>
              </a:ext>
            </a:extLst>
          </p:cNvPr>
          <p:cNvSpPr txBox="1"/>
          <p:nvPr/>
        </p:nvSpPr>
        <p:spPr>
          <a:xfrm>
            <a:off x="5831575" y="4867336"/>
            <a:ext cx="74167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prstClr val="black"/>
                </a:solidFill>
                <a:latin typeface="Arial" panose="020B0604020202020204" pitchFamily="34" charset="0"/>
                <a:cs typeface="Arial" panose="020B0604020202020204" pitchFamily="34" charset="0"/>
              </a:rPr>
              <a:t>NORS travel</a:t>
            </a: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4" name="TextBox 193">
            <a:extLst>
              <a:ext uri="{FF2B5EF4-FFF2-40B4-BE49-F238E27FC236}">
                <a16:creationId xmlns:a16="http://schemas.microsoft.com/office/drawing/2014/main" id="{40125D1E-5C9C-2E18-5F51-3654C8A2EC2F}"/>
              </a:ext>
            </a:extLst>
          </p:cNvPr>
          <p:cNvSpPr txBox="1"/>
          <p:nvPr/>
        </p:nvSpPr>
        <p:spPr>
          <a:xfrm>
            <a:off x="9561638" y="4794836"/>
            <a:ext cx="14912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Organ transportation</a:t>
            </a:r>
          </a:p>
        </p:txBody>
      </p:sp>
      <p:sp>
        <p:nvSpPr>
          <p:cNvPr id="195" name="TextBox 194">
            <a:extLst>
              <a:ext uri="{FF2B5EF4-FFF2-40B4-BE49-F238E27FC236}">
                <a16:creationId xmlns:a16="http://schemas.microsoft.com/office/drawing/2014/main" id="{368DCA45-E7AC-573A-E9DC-3DEAC6776204}"/>
              </a:ext>
            </a:extLst>
          </p:cNvPr>
          <p:cNvSpPr txBox="1"/>
          <p:nvPr/>
        </p:nvSpPr>
        <p:spPr>
          <a:xfrm>
            <a:off x="10755818" y="4814515"/>
            <a:ext cx="104917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Organ arrival</a:t>
            </a:r>
          </a:p>
        </p:txBody>
      </p:sp>
      <p:grpSp>
        <p:nvGrpSpPr>
          <p:cNvPr id="196" name="Group 195">
            <a:extLst>
              <a:ext uri="{FF2B5EF4-FFF2-40B4-BE49-F238E27FC236}">
                <a16:creationId xmlns:a16="http://schemas.microsoft.com/office/drawing/2014/main" id="{A08C7740-30A3-25C2-83A1-320B6EBF650E}"/>
              </a:ext>
            </a:extLst>
          </p:cNvPr>
          <p:cNvGrpSpPr/>
          <p:nvPr/>
        </p:nvGrpSpPr>
        <p:grpSpPr>
          <a:xfrm>
            <a:off x="10963062" y="4355784"/>
            <a:ext cx="520193" cy="518928"/>
            <a:chOff x="323727" y="6245955"/>
            <a:chExt cx="520193" cy="518928"/>
          </a:xfrm>
        </p:grpSpPr>
        <p:sp>
          <p:nvSpPr>
            <p:cNvPr id="197" name="Oval 196">
              <a:extLst>
                <a:ext uri="{FF2B5EF4-FFF2-40B4-BE49-F238E27FC236}">
                  <a16:creationId xmlns:a16="http://schemas.microsoft.com/office/drawing/2014/main" id="{4CB8A153-D30F-A82D-9E6B-2508DCC27056}"/>
                </a:ext>
              </a:extLst>
            </p:cNvPr>
            <p:cNvSpPr/>
            <p:nvPr/>
          </p:nvSpPr>
          <p:spPr>
            <a:xfrm>
              <a:off x="323727" y="6245956"/>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8" name="Graphic 197">
              <a:extLst>
                <a:ext uri="{FF2B5EF4-FFF2-40B4-BE49-F238E27FC236}">
                  <a16:creationId xmlns:a16="http://schemas.microsoft.com/office/drawing/2014/main" id="{7D587FE2-0B89-B660-7AE6-ABE4F1C2FAF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4359" y="6245955"/>
              <a:ext cx="518928" cy="518928"/>
            </a:xfrm>
            <a:prstGeom prst="rect">
              <a:avLst/>
            </a:prstGeom>
          </p:spPr>
        </p:pic>
      </p:grpSp>
      <p:sp>
        <p:nvSpPr>
          <p:cNvPr id="199" name="TextBox 198">
            <a:extLst>
              <a:ext uri="{FF2B5EF4-FFF2-40B4-BE49-F238E27FC236}">
                <a16:creationId xmlns:a16="http://schemas.microsoft.com/office/drawing/2014/main" id="{413285D6-0847-0CF2-DD36-636264869969}"/>
              </a:ext>
            </a:extLst>
          </p:cNvPr>
          <p:cNvSpPr txBox="1"/>
          <p:nvPr/>
        </p:nvSpPr>
        <p:spPr>
          <a:xfrm>
            <a:off x="5853196" y="2431637"/>
            <a:ext cx="125913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Donor / Family / ICU support</a:t>
            </a:r>
          </a:p>
        </p:txBody>
      </p:sp>
      <p:sp>
        <p:nvSpPr>
          <p:cNvPr id="201" name="Arrow: Right 200">
            <a:extLst>
              <a:ext uri="{FF2B5EF4-FFF2-40B4-BE49-F238E27FC236}">
                <a16:creationId xmlns:a16="http://schemas.microsoft.com/office/drawing/2014/main" id="{96AFA3D8-F92B-7C84-33A7-49A3D3657AB4}"/>
              </a:ext>
            </a:extLst>
          </p:cNvPr>
          <p:cNvSpPr/>
          <p:nvPr/>
        </p:nvSpPr>
        <p:spPr>
          <a:xfrm>
            <a:off x="10539165" y="4579127"/>
            <a:ext cx="418800" cy="70997"/>
          </a:xfrm>
          <a:prstGeom prst="rightArrow">
            <a:avLst>
              <a:gd name="adj1" fmla="val 50000"/>
              <a:gd name="adj2" fmla="val 0"/>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5" name="Oval 204">
            <a:extLst>
              <a:ext uri="{FF2B5EF4-FFF2-40B4-BE49-F238E27FC236}">
                <a16:creationId xmlns:a16="http://schemas.microsoft.com/office/drawing/2014/main" id="{613075F6-55A1-62B5-361A-8BC0F78495CF}"/>
              </a:ext>
            </a:extLst>
          </p:cNvPr>
          <p:cNvSpPr/>
          <p:nvPr/>
        </p:nvSpPr>
        <p:spPr>
          <a:xfrm>
            <a:off x="6200432" y="1945275"/>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6" name="Group 215">
            <a:extLst>
              <a:ext uri="{FF2B5EF4-FFF2-40B4-BE49-F238E27FC236}">
                <a16:creationId xmlns:a16="http://schemas.microsoft.com/office/drawing/2014/main" id="{25F532DD-8106-AC4C-EE76-912D77C9112C}"/>
              </a:ext>
            </a:extLst>
          </p:cNvPr>
          <p:cNvGrpSpPr/>
          <p:nvPr/>
        </p:nvGrpSpPr>
        <p:grpSpPr>
          <a:xfrm>
            <a:off x="5483297" y="5880598"/>
            <a:ext cx="520193" cy="518927"/>
            <a:chOff x="8238089" y="6876356"/>
            <a:chExt cx="520193" cy="518927"/>
          </a:xfrm>
        </p:grpSpPr>
        <p:sp>
          <p:nvSpPr>
            <p:cNvPr id="208" name="Oval 207">
              <a:extLst>
                <a:ext uri="{FF2B5EF4-FFF2-40B4-BE49-F238E27FC236}">
                  <a16:creationId xmlns:a16="http://schemas.microsoft.com/office/drawing/2014/main" id="{A743ACA1-BDD0-A742-5FCA-985D542C3F39}"/>
                </a:ext>
              </a:extLst>
            </p:cNvPr>
            <p:cNvSpPr/>
            <p:nvPr/>
          </p:nvSpPr>
          <p:spPr>
            <a:xfrm>
              <a:off x="8238089" y="6876356"/>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0" name="Graphic 209">
              <a:extLst>
                <a:ext uri="{FF2B5EF4-FFF2-40B4-BE49-F238E27FC236}">
                  <a16:creationId xmlns:a16="http://schemas.microsoft.com/office/drawing/2014/main" id="{C6113558-B735-96BE-5410-88BC9B323C63}"/>
                </a:ext>
              </a:extLst>
            </p:cNvPr>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8328908" y="6984893"/>
              <a:ext cx="338554" cy="338554"/>
            </a:xfrm>
            <a:prstGeom prst="rect">
              <a:avLst/>
            </a:prstGeom>
          </p:spPr>
        </p:pic>
      </p:grpSp>
      <p:grpSp>
        <p:nvGrpSpPr>
          <p:cNvPr id="217" name="Group 216">
            <a:extLst>
              <a:ext uri="{FF2B5EF4-FFF2-40B4-BE49-F238E27FC236}">
                <a16:creationId xmlns:a16="http://schemas.microsoft.com/office/drawing/2014/main" id="{077E8CB1-59D1-B5B0-AB93-52BCFCCE8A64}"/>
              </a:ext>
            </a:extLst>
          </p:cNvPr>
          <p:cNvGrpSpPr/>
          <p:nvPr/>
        </p:nvGrpSpPr>
        <p:grpSpPr>
          <a:xfrm>
            <a:off x="3614580" y="5880598"/>
            <a:ext cx="520193" cy="518927"/>
            <a:chOff x="4777660" y="6865696"/>
            <a:chExt cx="520193" cy="518927"/>
          </a:xfrm>
        </p:grpSpPr>
        <p:sp>
          <p:nvSpPr>
            <p:cNvPr id="212" name="Oval 211">
              <a:extLst>
                <a:ext uri="{FF2B5EF4-FFF2-40B4-BE49-F238E27FC236}">
                  <a16:creationId xmlns:a16="http://schemas.microsoft.com/office/drawing/2014/main" id="{CFE50C42-87B3-1A1C-DE9A-9CFBE970523A}"/>
                </a:ext>
              </a:extLst>
            </p:cNvPr>
            <p:cNvSpPr/>
            <p:nvPr/>
          </p:nvSpPr>
          <p:spPr>
            <a:xfrm>
              <a:off x="4777660" y="6865696"/>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4" name="Graphic 213">
              <a:extLst>
                <a:ext uri="{FF2B5EF4-FFF2-40B4-BE49-F238E27FC236}">
                  <a16:creationId xmlns:a16="http://schemas.microsoft.com/office/drawing/2014/main" id="{6987401F-8AEA-941F-BD4D-2EA1F32DFF3D}"/>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4983733" y="6968779"/>
              <a:ext cx="282395" cy="282395"/>
            </a:xfrm>
            <a:prstGeom prst="rect">
              <a:avLst/>
            </a:prstGeom>
          </p:spPr>
        </p:pic>
        <p:pic>
          <p:nvPicPr>
            <p:cNvPr id="215" name="Graphic 214">
              <a:extLst>
                <a:ext uri="{FF2B5EF4-FFF2-40B4-BE49-F238E27FC236}">
                  <a16:creationId xmlns:a16="http://schemas.microsoft.com/office/drawing/2014/main" id="{5FE06C01-61EC-F0A8-5A59-7B6D6718FD2A}"/>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4840390" y="7091616"/>
              <a:ext cx="169852" cy="159558"/>
            </a:xfrm>
            <a:prstGeom prst="rect">
              <a:avLst/>
            </a:prstGeom>
          </p:spPr>
        </p:pic>
      </p:grpSp>
      <p:sp>
        <p:nvSpPr>
          <p:cNvPr id="220" name="Right Bracket 219">
            <a:extLst>
              <a:ext uri="{FF2B5EF4-FFF2-40B4-BE49-F238E27FC236}">
                <a16:creationId xmlns:a16="http://schemas.microsoft.com/office/drawing/2014/main" id="{D75AD667-08B6-D6C1-424A-A5BA453373DD}"/>
              </a:ext>
            </a:extLst>
          </p:cNvPr>
          <p:cNvSpPr/>
          <p:nvPr/>
        </p:nvSpPr>
        <p:spPr>
          <a:xfrm>
            <a:off x="4347223" y="2431637"/>
            <a:ext cx="192827" cy="2756279"/>
          </a:xfrm>
          <a:prstGeom prst="rightBracket">
            <a:avLst>
              <a:gd name="adj" fmla="val 84877"/>
            </a:avLst>
          </a:prstGeom>
          <a:noFill/>
          <a:ln w="38100">
            <a:solidFill>
              <a:srgbClr val="AE25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lt1"/>
              </a:solidFill>
            </a:endParaRPr>
          </a:p>
        </p:txBody>
      </p:sp>
      <p:sp>
        <p:nvSpPr>
          <p:cNvPr id="228" name="Arrow: Right 227">
            <a:extLst>
              <a:ext uri="{FF2B5EF4-FFF2-40B4-BE49-F238E27FC236}">
                <a16:creationId xmlns:a16="http://schemas.microsoft.com/office/drawing/2014/main" id="{EAB1C7A7-D1A3-020A-EA7A-D75F01FC0D8B}"/>
              </a:ext>
            </a:extLst>
          </p:cNvPr>
          <p:cNvSpPr/>
          <p:nvPr/>
        </p:nvSpPr>
        <p:spPr>
          <a:xfrm>
            <a:off x="9067801" y="856078"/>
            <a:ext cx="2817042" cy="68871"/>
          </a:xfrm>
          <a:prstGeom prst="rightArrow">
            <a:avLst>
              <a:gd name="adj1" fmla="val 50000"/>
              <a:gd name="adj2" fmla="val 0"/>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0" name="Arrow: Right 229">
            <a:extLst>
              <a:ext uri="{FF2B5EF4-FFF2-40B4-BE49-F238E27FC236}">
                <a16:creationId xmlns:a16="http://schemas.microsoft.com/office/drawing/2014/main" id="{1E4EF109-3472-43F9-40D5-CDABB10C7724}"/>
              </a:ext>
            </a:extLst>
          </p:cNvPr>
          <p:cNvSpPr/>
          <p:nvPr/>
        </p:nvSpPr>
        <p:spPr>
          <a:xfrm>
            <a:off x="5218203" y="4603110"/>
            <a:ext cx="741677" cy="71582"/>
          </a:xfrm>
          <a:prstGeom prst="rightArrow">
            <a:avLst>
              <a:gd name="adj1" fmla="val 50000"/>
              <a:gd name="adj2" fmla="val 0"/>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1" name="Arrow: Right 230">
            <a:extLst>
              <a:ext uri="{FF2B5EF4-FFF2-40B4-BE49-F238E27FC236}">
                <a16:creationId xmlns:a16="http://schemas.microsoft.com/office/drawing/2014/main" id="{0347928F-C11F-FF48-DC4A-664164589356}"/>
              </a:ext>
            </a:extLst>
          </p:cNvPr>
          <p:cNvSpPr/>
          <p:nvPr/>
        </p:nvSpPr>
        <p:spPr>
          <a:xfrm>
            <a:off x="11491236" y="4584405"/>
            <a:ext cx="387582" cy="68871"/>
          </a:xfrm>
          <a:prstGeom prst="rightArrow">
            <a:avLst>
              <a:gd name="adj1" fmla="val 50000"/>
              <a:gd name="adj2" fmla="val 120072"/>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2" name="Arrow: Right 231">
            <a:extLst>
              <a:ext uri="{FF2B5EF4-FFF2-40B4-BE49-F238E27FC236}">
                <a16:creationId xmlns:a16="http://schemas.microsoft.com/office/drawing/2014/main" id="{CA6E1CD0-3126-725F-FFFB-7A9796AE0453}"/>
              </a:ext>
            </a:extLst>
          </p:cNvPr>
          <p:cNvSpPr/>
          <p:nvPr/>
        </p:nvSpPr>
        <p:spPr>
          <a:xfrm>
            <a:off x="6720625" y="2167905"/>
            <a:ext cx="5173397" cy="68871"/>
          </a:xfrm>
          <a:prstGeom prst="rightArrow">
            <a:avLst>
              <a:gd name="adj1" fmla="val 50000"/>
              <a:gd name="adj2" fmla="val 120072"/>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3" name="Arrow: Right 232">
            <a:extLst>
              <a:ext uri="{FF2B5EF4-FFF2-40B4-BE49-F238E27FC236}">
                <a16:creationId xmlns:a16="http://schemas.microsoft.com/office/drawing/2014/main" id="{41E7BC64-CBA7-587D-9BF1-4B099F249D7D}"/>
              </a:ext>
            </a:extLst>
          </p:cNvPr>
          <p:cNvSpPr/>
          <p:nvPr/>
        </p:nvSpPr>
        <p:spPr>
          <a:xfrm>
            <a:off x="7085296" y="863813"/>
            <a:ext cx="1452914" cy="68871"/>
          </a:xfrm>
          <a:prstGeom prst="rightArrow">
            <a:avLst>
              <a:gd name="adj1" fmla="val 50000"/>
              <a:gd name="adj2" fmla="val 0"/>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4" name="Arrow: Right 233">
            <a:extLst>
              <a:ext uri="{FF2B5EF4-FFF2-40B4-BE49-F238E27FC236}">
                <a16:creationId xmlns:a16="http://schemas.microsoft.com/office/drawing/2014/main" id="{2176988E-FCD2-B3B8-A37B-CD0B6992C3AE}"/>
              </a:ext>
            </a:extLst>
          </p:cNvPr>
          <p:cNvSpPr/>
          <p:nvPr/>
        </p:nvSpPr>
        <p:spPr>
          <a:xfrm>
            <a:off x="4141470" y="6107680"/>
            <a:ext cx="1354546" cy="68871"/>
          </a:xfrm>
          <a:prstGeom prst="rightArrow">
            <a:avLst>
              <a:gd name="adj1" fmla="val 50000"/>
              <a:gd name="adj2" fmla="val 120072"/>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5" name="Arrow: Right 234">
            <a:extLst>
              <a:ext uri="{FF2B5EF4-FFF2-40B4-BE49-F238E27FC236}">
                <a16:creationId xmlns:a16="http://schemas.microsoft.com/office/drawing/2014/main" id="{7D47A07E-B0E0-97FA-0F25-E5A0BBE88A0B}"/>
              </a:ext>
            </a:extLst>
          </p:cNvPr>
          <p:cNvSpPr/>
          <p:nvPr/>
        </p:nvSpPr>
        <p:spPr>
          <a:xfrm>
            <a:off x="1504586" y="6108198"/>
            <a:ext cx="746085" cy="74013"/>
          </a:xfrm>
          <a:prstGeom prst="rightArrow">
            <a:avLst>
              <a:gd name="adj1" fmla="val 50000"/>
              <a:gd name="adj2" fmla="val 0"/>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7" name="Graphic 236" descr="Inpatient outline">
            <a:extLst>
              <a:ext uri="{FF2B5EF4-FFF2-40B4-BE49-F238E27FC236}">
                <a16:creationId xmlns:a16="http://schemas.microsoft.com/office/drawing/2014/main" id="{B466929E-D301-5843-08E5-43FC02EC8DB9}"/>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6256806" y="1980460"/>
            <a:ext cx="422387" cy="422387"/>
          </a:xfrm>
          <a:prstGeom prst="rect">
            <a:avLst/>
          </a:prstGeom>
        </p:spPr>
      </p:pic>
      <p:pic>
        <p:nvPicPr>
          <p:cNvPr id="239" name="Graphic 238" descr="Cycle with people outline">
            <a:extLst>
              <a:ext uri="{FF2B5EF4-FFF2-40B4-BE49-F238E27FC236}">
                <a16:creationId xmlns:a16="http://schemas.microsoft.com/office/drawing/2014/main" id="{BBFF1034-C666-56AC-72CA-36118F53B7B5}"/>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4720358" y="4397771"/>
            <a:ext cx="489363" cy="489363"/>
          </a:xfrm>
          <a:prstGeom prst="rect">
            <a:avLst/>
          </a:prstGeom>
        </p:spPr>
      </p:pic>
      <p:sp>
        <p:nvSpPr>
          <p:cNvPr id="240" name="Arrow: Right 239">
            <a:extLst>
              <a:ext uri="{FF2B5EF4-FFF2-40B4-BE49-F238E27FC236}">
                <a16:creationId xmlns:a16="http://schemas.microsoft.com/office/drawing/2014/main" id="{996E3B05-E66D-98E5-0480-78A2F43F01A9}"/>
              </a:ext>
            </a:extLst>
          </p:cNvPr>
          <p:cNvSpPr/>
          <p:nvPr/>
        </p:nvSpPr>
        <p:spPr>
          <a:xfrm>
            <a:off x="4527634" y="3640488"/>
            <a:ext cx="163331" cy="68871"/>
          </a:xfrm>
          <a:prstGeom prst="rightArrow">
            <a:avLst>
              <a:gd name="adj1" fmla="val 50000"/>
              <a:gd name="adj2" fmla="val 75537"/>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1" name="Arrow: Right 240">
            <a:extLst>
              <a:ext uri="{FF2B5EF4-FFF2-40B4-BE49-F238E27FC236}">
                <a16:creationId xmlns:a16="http://schemas.microsoft.com/office/drawing/2014/main" id="{C6FA49C0-3B09-4923-B4C8-F5D4A1518D2F}"/>
              </a:ext>
            </a:extLst>
          </p:cNvPr>
          <p:cNvSpPr/>
          <p:nvPr/>
        </p:nvSpPr>
        <p:spPr>
          <a:xfrm>
            <a:off x="4550854" y="4609644"/>
            <a:ext cx="152576" cy="68871"/>
          </a:xfrm>
          <a:prstGeom prst="rightArrow">
            <a:avLst>
              <a:gd name="adj1" fmla="val 50000"/>
              <a:gd name="adj2" fmla="val 86601"/>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2" name="Arrow: Right 241">
            <a:extLst>
              <a:ext uri="{FF2B5EF4-FFF2-40B4-BE49-F238E27FC236}">
                <a16:creationId xmlns:a16="http://schemas.microsoft.com/office/drawing/2014/main" id="{EBCC7EF3-BD42-6A0B-40FD-B94BDB76554B}"/>
              </a:ext>
            </a:extLst>
          </p:cNvPr>
          <p:cNvSpPr/>
          <p:nvPr/>
        </p:nvSpPr>
        <p:spPr>
          <a:xfrm>
            <a:off x="4545061" y="2736039"/>
            <a:ext cx="121358" cy="68871"/>
          </a:xfrm>
          <a:prstGeom prst="rightArrow">
            <a:avLst>
              <a:gd name="adj1" fmla="val 50000"/>
              <a:gd name="adj2" fmla="val 81185"/>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3" name="Arrow: Right 242">
            <a:extLst>
              <a:ext uri="{FF2B5EF4-FFF2-40B4-BE49-F238E27FC236}">
                <a16:creationId xmlns:a16="http://schemas.microsoft.com/office/drawing/2014/main" id="{FDE8C714-51C7-F588-3CFD-09CA45B43E4E}"/>
              </a:ext>
            </a:extLst>
          </p:cNvPr>
          <p:cNvSpPr/>
          <p:nvPr/>
        </p:nvSpPr>
        <p:spPr>
          <a:xfrm flipH="1">
            <a:off x="799444" y="2179217"/>
            <a:ext cx="5400987" cy="68871"/>
          </a:xfrm>
          <a:prstGeom prst="rightArrow">
            <a:avLst>
              <a:gd name="adj1" fmla="val 50000"/>
              <a:gd name="adj2" fmla="val 120072"/>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4" name="Arrow: Right 243">
            <a:extLst>
              <a:ext uri="{FF2B5EF4-FFF2-40B4-BE49-F238E27FC236}">
                <a16:creationId xmlns:a16="http://schemas.microsoft.com/office/drawing/2014/main" id="{099C4C2D-022B-4813-CEEF-10E2476A5616}"/>
              </a:ext>
            </a:extLst>
          </p:cNvPr>
          <p:cNvSpPr/>
          <p:nvPr/>
        </p:nvSpPr>
        <p:spPr>
          <a:xfrm>
            <a:off x="301736" y="3682245"/>
            <a:ext cx="387582" cy="68871"/>
          </a:xfrm>
          <a:prstGeom prst="rightArrow">
            <a:avLst>
              <a:gd name="adj1" fmla="val 50000"/>
              <a:gd name="adj2" fmla="val 120072"/>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5" name="Arrow: Right 244">
            <a:extLst>
              <a:ext uri="{FF2B5EF4-FFF2-40B4-BE49-F238E27FC236}">
                <a16:creationId xmlns:a16="http://schemas.microsoft.com/office/drawing/2014/main" id="{5DA45D89-494A-639F-961A-27E8682BBA59}"/>
              </a:ext>
            </a:extLst>
          </p:cNvPr>
          <p:cNvSpPr/>
          <p:nvPr/>
        </p:nvSpPr>
        <p:spPr>
          <a:xfrm>
            <a:off x="595900" y="6086616"/>
            <a:ext cx="387582" cy="68871"/>
          </a:xfrm>
          <a:prstGeom prst="rightArrow">
            <a:avLst>
              <a:gd name="adj1" fmla="val 50000"/>
              <a:gd name="adj2" fmla="val 120072"/>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92" name="Group 191">
            <a:extLst>
              <a:ext uri="{FF2B5EF4-FFF2-40B4-BE49-F238E27FC236}">
                <a16:creationId xmlns:a16="http://schemas.microsoft.com/office/drawing/2014/main" id="{32F05592-5DC1-CFC0-189B-EE627C09EDBB}"/>
              </a:ext>
            </a:extLst>
          </p:cNvPr>
          <p:cNvGrpSpPr/>
          <p:nvPr/>
        </p:nvGrpSpPr>
        <p:grpSpPr>
          <a:xfrm>
            <a:off x="10030033" y="4345789"/>
            <a:ext cx="517309" cy="517309"/>
            <a:chOff x="12388145" y="4679069"/>
            <a:chExt cx="517309" cy="517309"/>
          </a:xfrm>
        </p:grpSpPr>
        <p:sp>
          <p:nvSpPr>
            <p:cNvPr id="111" name="Oval 110">
              <a:extLst>
                <a:ext uri="{FF2B5EF4-FFF2-40B4-BE49-F238E27FC236}">
                  <a16:creationId xmlns:a16="http://schemas.microsoft.com/office/drawing/2014/main" id="{490A8F84-15B6-77FB-928B-DA6707F65946}"/>
                </a:ext>
              </a:extLst>
            </p:cNvPr>
            <p:cNvSpPr/>
            <p:nvPr/>
          </p:nvSpPr>
          <p:spPr>
            <a:xfrm>
              <a:off x="12388145" y="4679069"/>
              <a:ext cx="517309" cy="517309"/>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3" name="Graphic 112" descr="Ambulance outline">
              <a:extLst>
                <a:ext uri="{FF2B5EF4-FFF2-40B4-BE49-F238E27FC236}">
                  <a16:creationId xmlns:a16="http://schemas.microsoft.com/office/drawing/2014/main" id="{DC5FA9B3-4292-97FB-0E6A-7FFBB5EB6A4D}"/>
                </a:ext>
              </a:extLst>
            </p:cNvPr>
            <p:cNvPicPr>
              <a:picLocks noChangeAspect="1"/>
            </p:cNvPicPr>
            <p:nvPr/>
          </p:nvPicPr>
          <p:blipFill>
            <a:blip r:embed="rId39">
              <a:extLst>
                <a:ext uri="{28A0092B-C50C-407E-A947-70E740481C1C}">
                  <a14:useLocalDpi xmlns:a14="http://schemas.microsoft.com/office/drawing/2010/main" val="0"/>
                </a:ext>
                <a:ext uri="{96DAC541-7B7A-43D3-8B79-37D633B846F1}">
                  <asvg:svgBlip xmlns:asvg="http://schemas.microsoft.com/office/drawing/2016/SVG/main" r:embed="rId40"/>
                </a:ext>
              </a:extLst>
            </a:blip>
            <a:srcRect/>
            <a:stretch/>
          </p:blipFill>
          <p:spPr>
            <a:xfrm>
              <a:off x="12462031" y="4741561"/>
              <a:ext cx="391687" cy="391687"/>
            </a:xfrm>
            <a:prstGeom prst="rect">
              <a:avLst/>
            </a:prstGeom>
          </p:spPr>
        </p:pic>
      </p:grpSp>
      <p:sp>
        <p:nvSpPr>
          <p:cNvPr id="246" name="Arrow: Right 245">
            <a:extLst>
              <a:ext uri="{FF2B5EF4-FFF2-40B4-BE49-F238E27FC236}">
                <a16:creationId xmlns:a16="http://schemas.microsoft.com/office/drawing/2014/main" id="{AFF13ED0-5C1A-9DAA-240C-C8BF445AEDD1}"/>
              </a:ext>
            </a:extLst>
          </p:cNvPr>
          <p:cNvSpPr/>
          <p:nvPr/>
        </p:nvSpPr>
        <p:spPr>
          <a:xfrm>
            <a:off x="2771775" y="6107679"/>
            <a:ext cx="836295" cy="74013"/>
          </a:xfrm>
          <a:prstGeom prst="rightArrow">
            <a:avLst>
              <a:gd name="adj1" fmla="val 50000"/>
              <a:gd name="adj2" fmla="val 0"/>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88" name="Group 187">
            <a:extLst>
              <a:ext uri="{FF2B5EF4-FFF2-40B4-BE49-F238E27FC236}">
                <a16:creationId xmlns:a16="http://schemas.microsoft.com/office/drawing/2014/main" id="{EF6671F5-08C6-F76F-77F7-30331E0D228B}"/>
              </a:ext>
            </a:extLst>
          </p:cNvPr>
          <p:cNvGrpSpPr/>
          <p:nvPr/>
        </p:nvGrpSpPr>
        <p:grpSpPr>
          <a:xfrm>
            <a:off x="2247715" y="5856603"/>
            <a:ext cx="520193" cy="518927"/>
            <a:chOff x="2709396" y="3946729"/>
            <a:chExt cx="520193" cy="518927"/>
          </a:xfrm>
        </p:grpSpPr>
        <p:pic>
          <p:nvPicPr>
            <p:cNvPr id="189" name="Graphic 188" descr="Test tubes outline">
              <a:extLst>
                <a:ext uri="{FF2B5EF4-FFF2-40B4-BE49-F238E27FC236}">
                  <a16:creationId xmlns:a16="http://schemas.microsoft.com/office/drawing/2014/main" id="{3DB023B9-13B4-10B4-EE7B-3E9DE0C1A6CF}"/>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2773429" y="4010129"/>
              <a:ext cx="392126" cy="392126"/>
            </a:xfrm>
            <a:prstGeom prst="rect">
              <a:avLst/>
            </a:prstGeom>
          </p:spPr>
        </p:pic>
        <p:sp>
          <p:nvSpPr>
            <p:cNvPr id="190" name="Oval 189">
              <a:extLst>
                <a:ext uri="{FF2B5EF4-FFF2-40B4-BE49-F238E27FC236}">
                  <a16:creationId xmlns:a16="http://schemas.microsoft.com/office/drawing/2014/main" id="{539FAABB-22DD-1DAA-65F6-0C3F455766C6}"/>
                </a:ext>
              </a:extLst>
            </p:cNvPr>
            <p:cNvSpPr/>
            <p:nvPr/>
          </p:nvSpPr>
          <p:spPr>
            <a:xfrm>
              <a:off x="2709396" y="3946729"/>
              <a:ext cx="520193" cy="518927"/>
            </a:xfrm>
            <a:prstGeom prst="ellipse">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8" name="Diamond 17">
            <a:extLst>
              <a:ext uri="{FF2B5EF4-FFF2-40B4-BE49-F238E27FC236}">
                <a16:creationId xmlns:a16="http://schemas.microsoft.com/office/drawing/2014/main" id="{66BCCDB8-8F81-09F9-0496-85FF8127E819}"/>
              </a:ext>
            </a:extLst>
          </p:cNvPr>
          <p:cNvSpPr/>
          <p:nvPr/>
        </p:nvSpPr>
        <p:spPr>
          <a:xfrm>
            <a:off x="11810882" y="816552"/>
            <a:ext cx="147922" cy="147922"/>
          </a:xfrm>
          <a:prstGeom prst="diamond">
            <a:avLst/>
          </a:prstGeom>
          <a:solidFill>
            <a:srgbClr val="AE2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DD33C6F3-6631-7CA9-8416-5682A5829C44}"/>
              </a:ext>
            </a:extLst>
          </p:cNvPr>
          <p:cNvSpPr txBox="1"/>
          <p:nvPr/>
        </p:nvSpPr>
        <p:spPr>
          <a:xfrm>
            <a:off x="10369062" y="1076241"/>
            <a:ext cx="1722712"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Registration cut-off</a:t>
            </a:r>
          </a:p>
        </p:txBody>
      </p:sp>
      <p:pic>
        <p:nvPicPr>
          <p:cNvPr id="30" name="Graphic 29" descr="Branching diagram outline">
            <a:extLst>
              <a:ext uri="{FF2B5EF4-FFF2-40B4-BE49-F238E27FC236}">
                <a16:creationId xmlns:a16="http://schemas.microsoft.com/office/drawing/2014/main" id="{99BC4690-FCD7-7C00-6469-C4B7981F3B2C}"/>
              </a:ext>
            </a:extLst>
          </p:cNvPr>
          <p:cNvPicPr>
            <a:picLocks noChangeAspect="1"/>
          </p:cNvPicPr>
          <p:nvPr/>
        </p:nvPicPr>
        <p:blipFill>
          <a:blip r:embed="rId41">
            <a:extLst>
              <a:ext uri="{96DAC541-7B7A-43D3-8B79-37D633B846F1}">
                <asvg:svgBlip xmlns:asvg="http://schemas.microsoft.com/office/drawing/2016/SVG/main" r:embed="rId42"/>
              </a:ext>
            </a:extLst>
          </a:blip>
          <a:stretch>
            <a:fillRect/>
          </a:stretch>
        </p:blipFill>
        <p:spPr>
          <a:xfrm rot="5400000">
            <a:off x="4662165" y="2554664"/>
            <a:ext cx="418069" cy="418069"/>
          </a:xfrm>
          <a:prstGeom prst="rect">
            <a:avLst/>
          </a:prstGeom>
        </p:spPr>
      </p:pic>
      <p:pic>
        <p:nvPicPr>
          <p:cNvPr id="41" name="Graphic 40" descr="Questions outline">
            <a:extLst>
              <a:ext uri="{FF2B5EF4-FFF2-40B4-BE49-F238E27FC236}">
                <a16:creationId xmlns:a16="http://schemas.microsoft.com/office/drawing/2014/main" id="{B6CC3BF7-5ED1-55E9-B0FB-2ABE51D03154}"/>
              </a:ext>
            </a:extLst>
          </p:cNvPr>
          <p:cNvPicPr>
            <a:picLocks noChangeAspect="1"/>
          </p:cNvPicPr>
          <p:nvPr/>
        </p:nvPicPr>
        <p:blipFill>
          <a:blip r:embed="rId43">
            <a:extLst>
              <a:ext uri="{96DAC541-7B7A-43D3-8B79-37D633B846F1}">
                <asvg:svgBlip xmlns:asvg="http://schemas.microsoft.com/office/drawing/2016/SVG/main" r:embed="rId44"/>
              </a:ext>
            </a:extLst>
          </a:blip>
          <a:stretch>
            <a:fillRect/>
          </a:stretch>
        </p:blipFill>
        <p:spPr>
          <a:xfrm>
            <a:off x="4752095" y="3452392"/>
            <a:ext cx="412022" cy="412022"/>
          </a:xfrm>
          <a:prstGeom prst="rect">
            <a:avLst/>
          </a:prstGeom>
        </p:spPr>
      </p:pic>
    </p:spTree>
    <p:extLst>
      <p:ext uri="{BB962C8B-B14F-4D97-AF65-F5344CB8AC3E}">
        <p14:creationId xmlns:p14="http://schemas.microsoft.com/office/powerpoint/2010/main" val="446415989"/>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ow What Do I Do? – Letters to Will">
            <a:extLst>
              <a:ext uri="{FF2B5EF4-FFF2-40B4-BE49-F238E27FC236}">
                <a16:creationId xmlns:a16="http://schemas.microsoft.com/office/drawing/2014/main" id="{D71F27E9-C4C7-83D9-778D-BFA53F7DE2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65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43613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5: Editing video for education – Learning X">
            <a:extLst>
              <a:ext uri="{FF2B5EF4-FFF2-40B4-BE49-F238E27FC236}">
                <a16:creationId xmlns:a16="http://schemas.microsoft.com/office/drawing/2014/main" id="{E6799485-961B-6DCA-5334-E4890F44D91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6454" b="1727"/>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6660659"/>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2">
            <a:extLst>
              <a:ext uri="{FF2B5EF4-FFF2-40B4-BE49-F238E27FC236}">
                <a16:creationId xmlns:a16="http://schemas.microsoft.com/office/drawing/2014/main" id="{DB1D3E60-D6F6-4C4C-80F9-2D64C9B48C92}"/>
              </a:ext>
            </a:extLst>
          </p:cNvPr>
          <p:cNvGraphicFramePr/>
          <p:nvPr>
            <p:extLst>
              <p:ext uri="{D42A27DB-BD31-4B8C-83A1-F6EECF244321}">
                <p14:modId xmlns:p14="http://schemas.microsoft.com/office/powerpoint/2010/main" val="2214591533"/>
              </p:ext>
            </p:extLst>
          </p:nvPr>
        </p:nvGraphicFramePr>
        <p:xfrm>
          <a:off x="0" y="167951"/>
          <a:ext cx="12192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3834128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68;p39">
            <a:extLst>
              <a:ext uri="{FF2B5EF4-FFF2-40B4-BE49-F238E27FC236}">
                <a16:creationId xmlns:a16="http://schemas.microsoft.com/office/drawing/2014/main" id="{7C8C0F4B-2709-4AF5-A310-5B708B7D877B}"/>
              </a:ext>
            </a:extLst>
          </p:cNvPr>
          <p:cNvSpPr/>
          <p:nvPr/>
        </p:nvSpPr>
        <p:spPr>
          <a:xfrm>
            <a:off x="0" y="0"/>
            <a:ext cx="12192000" cy="6858000"/>
          </a:xfrm>
          <a:prstGeom prst="rect">
            <a:avLst/>
          </a:prstGeom>
          <a:solidFill>
            <a:srgbClr val="0062AC"/>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Google Shape;169;p39">
            <a:extLst>
              <a:ext uri="{FF2B5EF4-FFF2-40B4-BE49-F238E27FC236}">
                <a16:creationId xmlns:a16="http://schemas.microsoft.com/office/drawing/2014/main" id="{BAFFFA79-0CC4-DBC2-0743-6DDF099EBE5B}"/>
              </a:ext>
            </a:extLst>
          </p:cNvPr>
          <p:cNvSpPr txBox="1"/>
          <p:nvPr/>
        </p:nvSpPr>
        <p:spPr>
          <a:xfrm>
            <a:off x="1474856" y="262647"/>
            <a:ext cx="3822222" cy="891605"/>
          </a:xfrm>
          <a:prstGeom prst="rect">
            <a:avLst/>
          </a:prstGeom>
          <a:no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1333"/>
              </a:spcAft>
              <a:buClr>
                <a:prstClr val="black"/>
              </a:buClr>
              <a:buSzPts val="1100"/>
              <a:buFontTx/>
              <a:buNone/>
              <a:tabLst/>
              <a:defRPr/>
            </a:pPr>
            <a:r>
              <a:rPr kumimoji="0" lang="en" sz="4800" b="1" i="0" u="none" strike="noStrike" kern="1200" cap="none" spc="0" normalizeH="0" baseline="0" noProof="0">
                <a:ln>
                  <a:noFill/>
                </a:ln>
                <a:solidFill>
                  <a:prstClr val="white"/>
                </a:solidFill>
                <a:effectLst/>
                <a:uLnTx/>
                <a:uFillTx/>
                <a:latin typeface="Calibri" panose="020F0502020204030204"/>
                <a:ea typeface="+mn-ea"/>
                <a:cs typeface="+mn-cs"/>
              </a:rPr>
              <a:t>Thank you</a:t>
            </a:r>
            <a:endParaRPr kumimoji="0" sz="4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Graphic 10" descr="Internet with solid fill">
            <a:extLst>
              <a:ext uri="{FF2B5EF4-FFF2-40B4-BE49-F238E27FC236}">
                <a16:creationId xmlns:a16="http://schemas.microsoft.com/office/drawing/2014/main" id="{7C85AE74-E63A-007D-1668-D6193F847CB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7872" y="2027237"/>
            <a:ext cx="914400" cy="914400"/>
          </a:xfrm>
          <a:prstGeom prst="rect">
            <a:avLst/>
          </a:prstGeom>
        </p:spPr>
      </p:pic>
      <p:sp>
        <p:nvSpPr>
          <p:cNvPr id="12" name="Google Shape;169;p39">
            <a:extLst>
              <a:ext uri="{FF2B5EF4-FFF2-40B4-BE49-F238E27FC236}">
                <a16:creationId xmlns:a16="http://schemas.microsoft.com/office/drawing/2014/main" id="{B083D608-626E-EF0D-EF65-67F563E75DAC}"/>
              </a:ext>
            </a:extLst>
          </p:cNvPr>
          <p:cNvSpPr txBox="1"/>
          <p:nvPr/>
        </p:nvSpPr>
        <p:spPr>
          <a:xfrm>
            <a:off x="8832715" y="4142776"/>
            <a:ext cx="1832043" cy="1275360"/>
          </a:xfrm>
          <a:prstGeom prst="rect">
            <a:avLst/>
          </a:prstGeom>
          <a:no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1333"/>
              </a:spcAft>
              <a:buClr>
                <a:prstClr val="black"/>
              </a:buClr>
              <a:buSzPts val="1100"/>
              <a:buFontTx/>
              <a:buNone/>
              <a:tabLst/>
              <a:defRPr/>
            </a:pPr>
            <a:r>
              <a:rPr kumimoji="0" lang="en" sz="4800" b="1" i="0" u="none" strike="noStrike" kern="1200" cap="none" spc="0" normalizeH="0" baseline="0" noProof="0">
                <a:ln>
                  <a:noFill/>
                </a:ln>
                <a:solidFill>
                  <a:prstClr val="white"/>
                </a:solidFill>
                <a:effectLst/>
                <a:uLnTx/>
                <a:uFillTx/>
                <a:latin typeface="Calibri" panose="020F0502020204030204"/>
                <a:ea typeface="+mn-ea"/>
                <a:cs typeface="+mn-cs"/>
              </a:rPr>
              <a:t>FAQs</a:t>
            </a:r>
            <a:endParaRPr kumimoji="0" sz="4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4" name="Straight Connector 13">
            <a:extLst>
              <a:ext uri="{FF2B5EF4-FFF2-40B4-BE49-F238E27FC236}">
                <a16:creationId xmlns:a16="http://schemas.microsoft.com/office/drawing/2014/main" id="{68F7A89E-884F-E78C-116E-F0AAA5CED899}"/>
              </a:ext>
            </a:extLst>
          </p:cNvPr>
          <p:cNvCxnSpPr/>
          <p:nvPr/>
        </p:nvCxnSpPr>
        <p:spPr>
          <a:xfrm>
            <a:off x="6284068" y="719847"/>
            <a:ext cx="0" cy="5245557"/>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8ACCE6E-C3C3-A860-2CE4-83F8F04DAEB2}"/>
              </a:ext>
            </a:extLst>
          </p:cNvPr>
          <p:cNvSpPr txBox="1"/>
          <p:nvPr/>
        </p:nvSpPr>
        <p:spPr>
          <a:xfrm>
            <a:off x="1474856" y="2027237"/>
            <a:ext cx="4433071" cy="914400"/>
          </a:xfrm>
          <a:prstGeom prst="rect">
            <a:avLst/>
          </a:prstGeom>
          <a:noFill/>
        </p:spPr>
        <p:txBody>
          <a:bodyPr wrap="square" rtlCol="0">
            <a:spAutoFit/>
          </a:bodyPr>
          <a:lstStyle/>
          <a:p>
            <a:r>
              <a:rPr lang="en-GB">
                <a:solidFill>
                  <a:schemeClr val="bg1"/>
                </a:solidFill>
                <a:hlinkClick r:id="rId5">
                  <a:extLst>
                    <a:ext uri="{A12FA001-AC4F-418D-AE19-62706E023703}">
                      <ahyp:hlinkClr xmlns:ahyp="http://schemas.microsoft.com/office/drawing/2018/hyperlinkcolor" val="tx"/>
                    </a:ext>
                  </a:extLst>
                </a:hlinkClick>
              </a:rPr>
              <a:t>Sustainability and Certainty in Organ Retrieval (SCORE) - ODT Clinical - NHS Blood and Transplant</a:t>
            </a:r>
            <a:endParaRPr lang="en-GB">
              <a:solidFill>
                <a:schemeClr val="bg1"/>
              </a:solidFill>
            </a:endParaRPr>
          </a:p>
        </p:txBody>
      </p:sp>
      <p:pic>
        <p:nvPicPr>
          <p:cNvPr id="7" name="Graphic 6" descr="Email with solid fill">
            <a:extLst>
              <a:ext uri="{FF2B5EF4-FFF2-40B4-BE49-F238E27FC236}">
                <a16:creationId xmlns:a16="http://schemas.microsoft.com/office/drawing/2014/main" id="{66C96A10-A4AA-92E5-3666-2F01149074B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87872" y="3985418"/>
            <a:ext cx="914400" cy="914400"/>
          </a:xfrm>
          <a:prstGeom prst="rect">
            <a:avLst/>
          </a:prstGeom>
        </p:spPr>
      </p:pic>
      <p:sp>
        <p:nvSpPr>
          <p:cNvPr id="10" name="TextBox 9">
            <a:extLst>
              <a:ext uri="{FF2B5EF4-FFF2-40B4-BE49-F238E27FC236}">
                <a16:creationId xmlns:a16="http://schemas.microsoft.com/office/drawing/2014/main" id="{239F6A5E-8576-D682-1926-9036C8317B71}"/>
              </a:ext>
            </a:extLst>
          </p:cNvPr>
          <p:cNvSpPr txBox="1"/>
          <p:nvPr/>
        </p:nvSpPr>
        <p:spPr>
          <a:xfrm>
            <a:off x="1490144" y="4332851"/>
            <a:ext cx="4417789" cy="369332"/>
          </a:xfrm>
          <a:prstGeom prst="rect">
            <a:avLst/>
          </a:prstGeom>
          <a:noFill/>
        </p:spPr>
        <p:txBody>
          <a:bodyPr wrap="square" rtlCol="0">
            <a:spAutoFit/>
          </a:bodyPr>
          <a:lstStyle/>
          <a:p>
            <a:r>
              <a:rPr lang="en-GB">
                <a:solidFill>
                  <a:schemeClr val="bg1"/>
                </a:solidFill>
              </a:rPr>
              <a:t>SCORE@nhsbt.nhs.uk</a:t>
            </a:r>
          </a:p>
        </p:txBody>
      </p:sp>
      <p:pic>
        <p:nvPicPr>
          <p:cNvPr id="3" name="Picture 2" descr="A qr code with black squares&#10;&#10;AI-generated content may be incorrect.">
            <a:extLst>
              <a:ext uri="{FF2B5EF4-FFF2-40B4-BE49-F238E27FC236}">
                <a16:creationId xmlns:a16="http://schemas.microsoft.com/office/drawing/2014/main" id="{F2267C0C-3827-0D50-3645-8BC07EB7380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93058" y="1813718"/>
            <a:ext cx="2171700" cy="2171700"/>
          </a:xfrm>
          <a:prstGeom prst="rect">
            <a:avLst/>
          </a:prstGeom>
        </p:spPr>
      </p:pic>
    </p:spTree>
    <p:extLst>
      <p:ext uri="{BB962C8B-B14F-4D97-AF65-F5344CB8AC3E}">
        <p14:creationId xmlns:p14="http://schemas.microsoft.com/office/powerpoint/2010/main" val="2659371586"/>
      </p:ext>
    </p:extLst>
  </p:cSld>
  <p:clrMapOvr>
    <a:masterClrMapping/>
  </p:clrMapOvr>
</p:sld>
</file>

<file path=ppt/theme/theme1.xml><?xml version="1.0" encoding="utf-8"?>
<a:theme xmlns:a="http://schemas.openxmlformats.org/drawingml/2006/main" name="2_Office Them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Yes I donate">
  <a:themeElements>
    <a:clrScheme name="NHSBT colour theme">
      <a:dk1>
        <a:srgbClr val="121212"/>
      </a:dk1>
      <a:lt1>
        <a:srgbClr val="F8F8EE"/>
      </a:lt1>
      <a:dk2>
        <a:srgbClr val="00518E"/>
      </a:dk2>
      <a:lt2>
        <a:srgbClr val="F8F8EE"/>
      </a:lt2>
      <a:accent1>
        <a:srgbClr val="005EB8"/>
      </a:accent1>
      <a:accent2>
        <a:srgbClr val="0072CE"/>
      </a:accent2>
      <a:accent3>
        <a:srgbClr val="41B6E6"/>
      </a:accent3>
      <a:accent4>
        <a:srgbClr val="00A9CE"/>
      </a:accent4>
      <a:accent5>
        <a:srgbClr val="003087"/>
      </a:accent5>
      <a:accent6>
        <a:srgbClr val="425563"/>
      </a:accent6>
      <a:hlink>
        <a:srgbClr val="00518E"/>
      </a:hlink>
      <a:folHlink>
        <a:srgbClr val="003087"/>
      </a:folHlink>
    </a:clrScheme>
    <a:fontScheme name="NHSBT typography">
      <a:majorFont>
        <a:latin typeface="Arial Bold"/>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1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NHSBT PowerPoint widescreen template 2021.potx" id="{1B7D834A-F187-46EF-A269-28398B970CAA}" vid="{9824D68E-8E8E-4E78-BF1B-09DA18BDF9C4}"/>
    </a:ext>
  </a:ext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ED0363CC1DE8445AA339B4BFFFEB88C" ma:contentTypeVersion="17" ma:contentTypeDescription="Create a new document." ma:contentTypeScope="" ma:versionID="3e80e3bf4413d61abba850613c50985a">
  <xsd:schema xmlns:xsd="http://www.w3.org/2001/XMLSchema" xmlns:xs="http://www.w3.org/2001/XMLSchema" xmlns:p="http://schemas.microsoft.com/office/2006/metadata/properties" xmlns:ns1="http://schemas.microsoft.com/sharepoint/v3" xmlns:ns2="fdd1431f-5c6f-404f-b04e-42ec79da05a0" xmlns:ns3="5e716803-dbf8-457c-bfae-da8f4ab2d8ba" targetNamespace="http://schemas.microsoft.com/office/2006/metadata/properties" ma:root="true" ma:fieldsID="744ca4e25e2c99d0e693c45382e616c2" ns1:_="" ns2:_="" ns3:_="">
    <xsd:import namespace="http://schemas.microsoft.com/sharepoint/v3"/>
    <xsd:import namespace="fdd1431f-5c6f-404f-b04e-42ec79da05a0"/>
    <xsd:import namespace="5e716803-dbf8-457c-bfae-da8f4ab2d8b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dd1431f-5c6f-404f-b04e-42ec79da05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e4d4c276-3e6c-4cc9-8c7e-f782a92f0864"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716803-dbf8-457c-bfae-da8f4ab2d8b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a6b69b65-fd99-409b-8ef5-e5d1e25cb25a}" ma:internalName="TaxCatchAll" ma:showField="CatchAllData" ma:web="5e716803-dbf8-457c-bfae-da8f4ab2d8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dd1431f-5c6f-404f-b04e-42ec79da05a0">
      <Terms xmlns="http://schemas.microsoft.com/office/infopath/2007/PartnerControls"/>
    </lcf76f155ced4ddcb4097134ff3c332f>
    <TaxCatchAll xmlns="5e716803-dbf8-457c-bfae-da8f4ab2d8ba" xsi:nil="true"/>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BC4EE9-8F25-4C31-A8A2-45EDFB816ADC}">
  <ds:schemaRefs>
    <ds:schemaRef ds:uri="5e716803-dbf8-457c-bfae-da8f4ab2d8ba"/>
    <ds:schemaRef ds:uri="fdd1431f-5c6f-404f-b04e-42ec79da05a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DCF8556-9F15-468B-AE6C-F47BE7C47257}">
  <ds:schemaRefs>
    <ds:schemaRef ds:uri="5e716803-dbf8-457c-bfae-da8f4ab2d8ba"/>
    <ds:schemaRef ds:uri="fdd1431f-5c6f-404f-b04e-42ec79da05a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986D18E-B68E-41C7-AD57-0AFAADFB0D2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190</Slides>
  <Notes>45</Notes>
  <HiddenSlides>0</HiddenSlides>
  <ScaleCrop>false</ScaleCrop>
  <HeadingPairs>
    <vt:vector size="4" baseType="variant">
      <vt:variant>
        <vt:lpstr>Theme</vt:lpstr>
      </vt:variant>
      <vt:variant>
        <vt:i4>7</vt:i4>
      </vt:variant>
      <vt:variant>
        <vt:lpstr>Slide Titles</vt:lpstr>
      </vt:variant>
      <vt:variant>
        <vt:i4>190</vt:i4>
      </vt:variant>
    </vt:vector>
  </HeadingPairs>
  <TitlesOfParts>
    <vt:vector size="197" baseType="lpstr">
      <vt:lpstr>2_Office Theme</vt:lpstr>
      <vt:lpstr>4_Office Theme</vt:lpstr>
      <vt:lpstr>3_Office Theme</vt:lpstr>
      <vt:lpstr>1_Office Theme</vt:lpstr>
      <vt:lpstr>Yes I donate</vt:lpstr>
      <vt:lpstr>6_Office Theme</vt:lpstr>
      <vt:lpstr>7_Office Theme</vt:lpstr>
      <vt:lpstr>PowerPoint Presentation</vt:lpstr>
      <vt:lpstr>Presenters</vt:lpstr>
      <vt:lpstr>This Session</vt:lpstr>
      <vt:lpstr>Journey so far</vt:lpstr>
      <vt:lpstr>Key Issues</vt:lpstr>
      <vt:lpstr>PowerPoint Presentation</vt:lpstr>
      <vt:lpstr>PowerPoint Presentation</vt:lpstr>
      <vt:lpstr>PowerPoint Presentation</vt:lpstr>
      <vt:lpstr>PowerPoint Presentation</vt:lpstr>
      <vt:lpstr>PowerPoint Presentation</vt:lpstr>
      <vt:lpstr>Time of Referral from ICU</vt:lpstr>
      <vt:lpstr>Time of Family Decision</vt:lpstr>
      <vt:lpstr>Retrieval timings – Family decision to Offering </vt:lpstr>
      <vt:lpstr>Retrieval timings – Time of Offering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Planned Arrival Window</vt:lpstr>
      <vt:lpstr>Registration of donors with hub 2022/23*</vt:lpstr>
      <vt:lpstr>Planned Arrival Window PLUS</vt:lpstr>
      <vt:lpstr>PAW Plus – 1 – 31 Oct 2023</vt:lpstr>
      <vt:lpstr>PAW Plus: 2023 – current set-up (8 AB, 3 CT – 1 DCD heart)</vt:lpstr>
      <vt:lpstr>PowerPoint Presentation</vt:lpstr>
      <vt:lpstr>Clinical decisions in pathway </vt:lpstr>
      <vt:lpstr>PowerPoint Presentation</vt:lpstr>
      <vt:lpstr>PowerPoint Presentation</vt:lpstr>
      <vt:lpstr>As is activity</vt:lpstr>
      <vt:lpstr>Impact of PAW on the Hub and Recipient Centres</vt:lpstr>
      <vt:lpstr>Let’s work through an example – 30th July PAW</vt:lpstr>
      <vt:lpstr>Cardiothoracic offering</vt:lpstr>
      <vt:lpstr>Liver &amp; Bowel offering</vt:lpstr>
      <vt:lpstr>Renal/Pancreas ‘spotlight’ Offering </vt:lpstr>
      <vt:lpstr>PowerPoint Presentation</vt:lpstr>
      <vt:lpstr>PowerPoint Presentation</vt:lpstr>
      <vt:lpstr>PowerPoint Presentation</vt:lpstr>
      <vt:lpstr>PowerPoint Presentation</vt:lpstr>
      <vt:lpstr>Offers /PAW frequency liver, Pancreas and Kidney </vt:lpstr>
      <vt:lpstr>Offers /PAW frequency</vt:lpstr>
      <vt:lpstr>PowerPoint Presentation</vt:lpstr>
      <vt:lpstr>Impact</vt:lpstr>
      <vt:lpstr>Impact to SNODs</vt:lpstr>
      <vt:lpstr>       </vt:lpstr>
      <vt:lpstr>Impact to NORS Teams</vt:lpstr>
      <vt:lpstr>PowerPoint Presentation</vt:lpstr>
      <vt:lpstr>Impact to Transplant Centres</vt:lpstr>
      <vt:lpstr>PowerPoint Presentation</vt:lpstr>
      <vt:lpstr>PowerPoint Presentation</vt:lpstr>
      <vt:lpstr>PowerPoint Presentation</vt:lpstr>
      <vt:lpstr>Belfast -  transplants (per centre)</vt:lpstr>
      <vt:lpstr>PowerPoint Presentation</vt:lpstr>
      <vt:lpstr>Birmingham -  transplants (per centre)</vt:lpstr>
      <vt:lpstr>Birmingham -  transplants (per organ – kidney only)</vt:lpstr>
      <vt:lpstr>Birmingham -  transplants (per organ – liver only)</vt:lpstr>
      <vt:lpstr>Birmingham -  transplants (per organ – small bowel)</vt:lpstr>
      <vt:lpstr>Birmingham -  transplants (per organ – other AB only multi-organ)</vt:lpstr>
      <vt:lpstr>PowerPoint Presentation</vt:lpstr>
      <vt:lpstr>Bristol -  transplants (per centre)</vt:lpstr>
      <vt:lpstr>PowerPoint Presentation</vt:lpstr>
      <vt:lpstr>Cambridge -  transplants (per centre)</vt:lpstr>
      <vt:lpstr>Cambridge -  transplants (per organ – kidney only)</vt:lpstr>
      <vt:lpstr>Cambridge -  transplants (per organ – liver only)</vt:lpstr>
      <vt:lpstr>Cambridge -  transplants (per organ – pancreas or islets only)</vt:lpstr>
      <vt:lpstr>Cambridge -  transplants (per organ – SPK or SIK only)</vt:lpstr>
      <vt:lpstr>Cambridge -  transplants (per organ – small bowel)</vt:lpstr>
      <vt:lpstr>Cambridge -  transplants (per organ – other AB only multi-organ)</vt:lpstr>
      <vt:lpstr>PowerPoint Presentation</vt:lpstr>
      <vt:lpstr>Cardiff -  transplants (per centre)</vt:lpstr>
      <vt:lpstr>Cardiff -  transplants (per organ – kidney only)</vt:lpstr>
      <vt:lpstr>Cardiff -  transplants (per organ – SPK or SIK only)</vt:lpstr>
      <vt:lpstr>PowerPoint Presentation</vt:lpstr>
      <vt:lpstr>Coventry -  transplants (per centre)</vt:lpstr>
      <vt:lpstr>PowerPoint Presentation</vt:lpstr>
      <vt:lpstr>Edinburgh -  transplants (per centre)</vt:lpstr>
      <vt:lpstr>Edinburgh -  transplants (per organ – kidney only)</vt:lpstr>
      <vt:lpstr>Edinburgh -  transplants (per organ – liver only)</vt:lpstr>
      <vt:lpstr>Edinburgh -  transplants (per organ – pancreas or islets only)</vt:lpstr>
      <vt:lpstr>Edinburgh -  transplants (per organ – SPK or SIK only)</vt:lpstr>
      <vt:lpstr>PowerPoint Presentation</vt:lpstr>
      <vt:lpstr>Glasgow -  transplants (per centre)</vt:lpstr>
      <vt:lpstr>PowerPoint Presentation</vt:lpstr>
      <vt:lpstr>GOSH -  transplants (per centre)</vt:lpstr>
      <vt:lpstr>PowerPoint Presentation</vt:lpstr>
      <vt:lpstr>Guys -  transplants (per centre)</vt:lpstr>
      <vt:lpstr>Guy’s -  kidney only transplants</vt:lpstr>
      <vt:lpstr>Guy’s -  SPK or SIK transplants</vt:lpstr>
      <vt:lpstr>PowerPoint Presentation</vt:lpstr>
      <vt:lpstr>Hammersmith -  transplants (per centre)</vt:lpstr>
      <vt:lpstr>Hammersmith -  transplants (per organ – kidney only)</vt:lpstr>
      <vt:lpstr>Hammersmith -  transplants (per organ – pancreas or islets only)</vt:lpstr>
      <vt:lpstr>Hammersmith -  transplants (per organ – SPK or SIK only)</vt:lpstr>
      <vt:lpstr>PowerPoint Presentation</vt:lpstr>
      <vt:lpstr>Kings College -  transplants (per centre)</vt:lpstr>
      <vt:lpstr>Kings College -  transplants (per organ – liver only)</vt:lpstr>
      <vt:lpstr>Kings College -  transplants (per organ – small bowel)</vt:lpstr>
      <vt:lpstr>Kings College -  transplants (per organ – other AB only multi-organ)</vt:lpstr>
      <vt:lpstr>PowerPoint Presentation</vt:lpstr>
      <vt:lpstr>Leeds -  transplants (per centre)</vt:lpstr>
      <vt:lpstr>Leeds -  transplants (per organ – Liver only)</vt:lpstr>
      <vt:lpstr>Leeds -  transplants (per organ - kidney)</vt:lpstr>
      <vt:lpstr>PowerPoint Presentation</vt:lpstr>
      <vt:lpstr>Leicester -  transplants (per centre)</vt:lpstr>
      <vt:lpstr>PowerPoint Presentation</vt:lpstr>
      <vt:lpstr>Liverpool -  transplants (per centre)</vt:lpstr>
      <vt:lpstr>PowerPoint Presentation</vt:lpstr>
      <vt:lpstr>Manchester -  transplants (per centre)</vt:lpstr>
      <vt:lpstr>Manchester -  transplants (per organ – kidney only)</vt:lpstr>
      <vt:lpstr>Manchester -  transplants (per organ – pancreas or islets only)</vt:lpstr>
      <vt:lpstr>Manchester -  transplants (per organ – SPK or SIK)</vt:lpstr>
      <vt:lpstr>PowerPoint Presentation</vt:lpstr>
      <vt:lpstr>Newcastle -  transplants (per centre)</vt:lpstr>
      <vt:lpstr>Newcastle -  transplants (per organ – kidney only)</vt:lpstr>
      <vt:lpstr>Newcastle -  transplants (per organ – liver only)</vt:lpstr>
      <vt:lpstr>Newcastle -  transplants (per organ – pancreas or islets only)</vt:lpstr>
      <vt:lpstr>Newcastle -  transplants (per organ – SPK or SIK only)</vt:lpstr>
      <vt:lpstr>Newcastle -  transplants (per organ – other AB  multi-organ only)</vt:lpstr>
      <vt:lpstr>PowerPoint Presentation</vt:lpstr>
      <vt:lpstr>Nottingham -  transplants (per centre)</vt:lpstr>
      <vt:lpstr>PowerPoint Presentation</vt:lpstr>
      <vt:lpstr>Oxford -  transplants (per centre)</vt:lpstr>
      <vt:lpstr>Oxford -  transplants (per organ - kidney)</vt:lpstr>
      <vt:lpstr>Oxford -  transplants (per organ – pancreas or islets only)</vt:lpstr>
      <vt:lpstr>Oxford -  transplants (per organ – SPK or SIK)</vt:lpstr>
      <vt:lpstr>Oxford -  transplants (per organ – small bowel)</vt:lpstr>
      <vt:lpstr>PowerPoint Presentation</vt:lpstr>
      <vt:lpstr>Plymouth -  transplants (per centre)</vt:lpstr>
      <vt:lpstr>PowerPoint Presentation</vt:lpstr>
      <vt:lpstr>Portsmouth -  transplants (per centre)</vt:lpstr>
      <vt:lpstr>PowerPoint Presentation</vt:lpstr>
      <vt:lpstr>Royal Free -  transplants (per centre)</vt:lpstr>
      <vt:lpstr>Royal Free -  transplants (per organ – kidney only)</vt:lpstr>
      <vt:lpstr>Royal Free -  transplants (per organ – liver only)</vt:lpstr>
      <vt:lpstr>Royal Free -  transplants (per organ – other AB multi-organ only)</vt:lpstr>
      <vt:lpstr>PowerPoint Presentation</vt:lpstr>
      <vt:lpstr>Royal London -  transplants (per centre)</vt:lpstr>
      <vt:lpstr>PowerPoint Presentation</vt:lpstr>
      <vt:lpstr>Sheffield -  transplants (per centre)</vt:lpstr>
      <vt:lpstr>PowerPoint Presentation</vt:lpstr>
      <vt:lpstr>St George’s -  transplants (per centre)</vt:lpstr>
      <vt:lpstr>PowerPoint Presentation</vt:lpstr>
      <vt:lpstr>PowerPoint Presentation</vt:lpstr>
      <vt:lpstr>Birmingham -  transplants (per centre)</vt:lpstr>
      <vt:lpstr>Birmingham -  transplants (per organ – heart only)</vt:lpstr>
      <vt:lpstr>Birmingham -  transplants (per organ – lung only)</vt:lpstr>
      <vt:lpstr>Birmingham -  transplants (per organ – heart/lung only)</vt:lpstr>
      <vt:lpstr>PowerPoint Presentation</vt:lpstr>
      <vt:lpstr>Glasgow -  transplants (per centre)</vt:lpstr>
      <vt:lpstr>PowerPoint Presentation</vt:lpstr>
      <vt:lpstr>GOSH -  transplants (per centre)</vt:lpstr>
      <vt:lpstr>GOSH -  transplants (per organ – heart only)</vt:lpstr>
      <vt:lpstr>GOSH -  transplants (per organ – lung only)</vt:lpstr>
      <vt:lpstr>PowerPoint Presentation</vt:lpstr>
      <vt:lpstr>Harfield -  transplants (per centre)</vt:lpstr>
      <vt:lpstr>Harefield -  transplants (per organ – heart only)</vt:lpstr>
      <vt:lpstr>Harefield -  transplants (per organ – lung only)</vt:lpstr>
      <vt:lpstr>Harefield -  transplants (per organ – heart/lung only)</vt:lpstr>
      <vt:lpstr>PowerPoint Presentation</vt:lpstr>
      <vt:lpstr>Manchester -  transplants (per centre)</vt:lpstr>
      <vt:lpstr>Manchester -  transplants (per organ – heart only)</vt:lpstr>
      <vt:lpstr>Manchester -  transplants (per organ – lung only)</vt:lpstr>
      <vt:lpstr>PowerPoint Presentation</vt:lpstr>
      <vt:lpstr>Newcastle -  transplants (per centre)</vt:lpstr>
      <vt:lpstr>Newcastle -  transplants (per organ – heart only)</vt:lpstr>
      <vt:lpstr>Newcastle -  transplants (per organ – lung only)</vt:lpstr>
      <vt:lpstr>Newcastle -  transplants (per organ – heart/lung only)</vt:lpstr>
      <vt:lpstr>PowerPoint Presentation</vt:lpstr>
      <vt:lpstr>Papworth -  transplants (per centre)</vt:lpstr>
      <vt:lpstr>Papworth -  transplants (per organ – heart only)</vt:lpstr>
      <vt:lpstr>Papworth -  transplants (per organ – lung only)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 Walton</dc:creator>
  <cp:revision>2</cp:revision>
  <dcterms:created xsi:type="dcterms:W3CDTF">2024-11-11T09:36:53Z</dcterms:created>
  <dcterms:modified xsi:type="dcterms:W3CDTF">2025-06-11T12:47:49Z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0x0101001ED0363CC1DE8445AA339B4BFFFEB88C</vt:lpwstr>
  </property>
  <property fmtid="{D5CDD505-2E9C-101B-9397-08002B2CF9AE}" pid="3" name="MediaServiceImageTags">
    <vt:lpwstr/>
  </property>
</Properties>
</file>