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7" d="100"/>
          <a:sy n="97" d="100"/>
        </p:scale>
        <p:origin x="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0001-E90F-4AC3-B04D-C9C047B1B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7EB73-7B1F-4916-8C1B-B5E043B70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16B41-141F-4633-A919-ED8A10EE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85FE6-99FB-426E-904F-08B03A3D7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9268D-A9F6-46E9-A4DB-8A516B195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90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18AD-FCC1-46F3-B7E3-66AAF99E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D50B-4F1D-4F84-81CF-D7BB23395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1627F-1054-4CFC-8F5B-2BFDC16AE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0C2ED-B464-4211-BA8C-3FD43D46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37F5F-07DB-4CB4-AC97-A4227D63F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15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C9E1-5836-4698-BC41-7F177C5B6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D44D9-B404-431B-BA1E-4B022E1F0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CB5C1-8A73-49A3-ACAD-8E4206D5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B348-F33D-4054-9C0C-9E0F8660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363DB-8542-4EC0-BC17-26B66F89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62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93D03-C1FB-4F35-982D-D8EA8BE8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4FD06-01E7-4F64-BCC1-DE519B36F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801C6-1FAA-422B-8339-3AE0B6756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8878B-9950-4B87-9516-4A41DCC5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DD361-9E4E-4F9B-AA50-2BDE015F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B2719-6780-48DB-8790-3909ED3F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02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35-B2F6-4EC2-B436-493AA75E5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CFD01-0D92-44B2-BBF2-36E651E9B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0058D-DE15-4110-9FF9-376E3513E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E6304F-117C-46D1-9E19-5784AE0B7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F06037-DFE2-4463-A931-A79A7D633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7A3E3B-C273-449F-B8AD-0E1288692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0ED1E-46E0-4924-87C1-28415514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052B6-A215-4A17-A330-186944347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8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78B76-9D77-4B62-AF35-86A67FE1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1D16F-D647-4E41-8F53-EDB84F90A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8D8B0F-08AD-4DF4-ACAC-A46DFA042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A3E28A-921B-4E12-8DB0-E88692FC0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56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0F0DE-C0C9-428E-9C6B-31D024D1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505BE0-FB00-4047-872A-E4ECCFB5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D42EF-D4B1-4F54-B796-17DDF8A1B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06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21B4-F9A4-445E-81A4-58BC844BF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BE20D-71D8-414A-9113-2BBFE858F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ACBAF-6916-4B9A-8799-3D024E5D5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9A095-AF34-4F2D-BF95-AED68723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4C559D-8EE6-4E5C-8CB3-5C950C93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005D2-8B1B-4B8C-8AD8-BE0A524DD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3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2622C-6CDE-47BD-BC8B-18501C9BF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A50CD8-BF48-4310-9803-239BE70FB2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D75F2-6392-4429-8F6B-DFD81DDD8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042AF-F081-405F-8480-2F9E18A6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B8F30-AB4F-47BD-9EDF-44F277546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9CC91-0F5D-4941-B897-68C472D8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539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5A96-C959-40F8-BA96-38B5DAA2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33A480-8358-451A-948E-07EC5F477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E67CC-6471-4B5F-89D5-F1203BAEB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8492E-85F6-4653-BFB0-1F37EA17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20D95-B107-4964-AE45-13C6C5B6F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18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0676EB-1905-41A2-9000-8289D1673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0E1AF6-21CC-4C59-810C-3AC1806DC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F3C0A-6D0D-47D7-A914-6D15D57DF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A228F-2F5F-4D24-8755-984D30769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C8E67-5653-4047-8B04-2E250F6C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52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58099D-1F9D-41F9-8C14-BD30D92B6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EC675-0B11-421B-8EA0-5A392BCEB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DFE77-E8BB-4A4A-9724-C5CBF9DB7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8CE36-77C0-4714-AF4F-C1E799652316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DC09F-0544-4471-9236-4A8428B40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C1D05-B44A-4547-AA7F-5F95CF8E1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1FBE3-36D1-4A15-8722-21510FF34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46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hsbt.ldltproctorteam@nhs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D943D-A197-468F-9F3A-0248379FD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097" y="762858"/>
            <a:ext cx="10550012" cy="4258857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b="1" dirty="0"/>
              <a:t>Living Donor Liver Transplantation Proctor MDT</a:t>
            </a:r>
            <a:br>
              <a:rPr lang="en-GB" sz="4000" dirty="0"/>
            </a:br>
            <a:r>
              <a:rPr lang="en-GB" sz="2700" dirty="0"/>
              <a:t>Minimum data set for MDT discussion</a:t>
            </a:r>
            <a:br>
              <a:rPr lang="en-GB" sz="2700" dirty="0"/>
            </a:br>
            <a:r>
              <a:rPr lang="en-GB" sz="2700" dirty="0"/>
              <a:t>Local team to fill first 6 slides*</a:t>
            </a:r>
            <a:br>
              <a:rPr lang="en-GB" sz="2700" dirty="0"/>
            </a:br>
            <a:br>
              <a:rPr lang="en-GB" sz="2700" dirty="0"/>
            </a:br>
            <a:r>
              <a:rPr lang="en-GB" sz="2700" dirty="0"/>
              <a:t>*Early discussion between referring/local MDT and Proctor MDT advised to</a:t>
            </a:r>
            <a:br>
              <a:rPr lang="en-GB" sz="2700" dirty="0"/>
            </a:br>
            <a:r>
              <a:rPr lang="en-GB" sz="2700" dirty="0"/>
              <a:t>  confirm recipient and donor characterisation investigations, case-by-case</a:t>
            </a:r>
            <a:br>
              <a:rPr lang="en-GB" sz="2700" dirty="0"/>
            </a:br>
            <a:r>
              <a:rPr lang="en-GB" sz="2700" dirty="0"/>
              <a:t> </a:t>
            </a:r>
            <a:br>
              <a:rPr lang="en-GB" sz="2700" dirty="0"/>
            </a:br>
            <a:r>
              <a:rPr lang="en-GB" sz="2700" dirty="0"/>
              <a:t>*Please send completed/update slide set to </a:t>
            </a:r>
            <a:r>
              <a:rPr lang="en-GB" sz="2700" dirty="0">
                <a:hlinkClick r:id="rId2"/>
              </a:rPr>
              <a:t>nhsbt.ldltproctorteam@nhs.net</a:t>
            </a:r>
            <a:r>
              <a:rPr lang="en-GB" sz="2700" dirty="0"/>
              <a:t> </a:t>
            </a:r>
            <a:br>
              <a:rPr lang="en-GB" sz="2700" dirty="0"/>
            </a:br>
            <a:br>
              <a:rPr lang="en-GB" sz="2700" dirty="0"/>
            </a:br>
            <a:endParaRPr lang="en-GB" sz="27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D691971-9F63-4CB5-B701-145AA72B7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623460"/>
              </p:ext>
            </p:extLst>
          </p:nvPr>
        </p:nvGraphicFramePr>
        <p:xfrm>
          <a:off x="3211120" y="4834902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1654499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0498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Referring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70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Referring Consultant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72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Date slide set emailed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7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Donor/Recipient Relationship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8873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BE7F476-0C22-AA03-3E29-4234349BBFB3}"/>
              </a:ext>
            </a:extLst>
          </p:cNvPr>
          <p:cNvSpPr txBox="1"/>
          <p:nvPr/>
        </p:nvSpPr>
        <p:spPr>
          <a:xfrm>
            <a:off x="9379560" y="6410633"/>
            <a:ext cx="2116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Version 4, June 2025</a:t>
            </a:r>
          </a:p>
        </p:txBody>
      </p:sp>
    </p:spTree>
    <p:extLst>
      <p:ext uri="{BB962C8B-B14F-4D97-AF65-F5344CB8AC3E}">
        <p14:creationId xmlns:p14="http://schemas.microsoft.com/office/powerpoint/2010/main" val="2396976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AFA70-1CF0-4F91-9C75-C133B2DC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Slide 2: Recipient Details- required to activate referral to PT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6534420-FE7F-4999-932B-36D592AFCFC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31660376"/>
              </p:ext>
            </p:extLst>
          </p:nvPr>
        </p:nvGraphicFramePr>
        <p:xfrm>
          <a:off x="855677" y="1825625"/>
          <a:ext cx="5164123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0705">
                  <a:extLst>
                    <a:ext uri="{9D8B030D-6E8A-4147-A177-3AD203B41FA5}">
                      <a16:colId xmlns:a16="http://schemas.microsoft.com/office/drawing/2014/main" val="3303218201"/>
                    </a:ext>
                  </a:extLst>
                </a:gridCol>
                <a:gridCol w="2043418">
                  <a:extLst>
                    <a:ext uri="{9D8B030D-6E8A-4147-A177-3AD203B41FA5}">
                      <a16:colId xmlns:a16="http://schemas.microsoft.com/office/drawing/2014/main" val="23408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3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First name</a:t>
                      </a:r>
                      <a:endParaRPr lang="en-GB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6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Surname</a:t>
                      </a:r>
                      <a:endParaRPr lang="en-GB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31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DOB</a:t>
                      </a:r>
                      <a:endParaRPr lang="en-GB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0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NHS Number (or equivalent)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7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8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Liver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8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Indications for listing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7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Date of Listing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5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Latest UKELD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36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Latest TBS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70986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BA6DAD1-8F14-47CD-8861-1EDBF4B0A77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02855593"/>
              </p:ext>
            </p:extLst>
          </p:nvPr>
        </p:nvGraphicFramePr>
        <p:xfrm>
          <a:off x="6172200" y="1825625"/>
          <a:ext cx="5181600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136">
                  <a:extLst>
                    <a:ext uri="{9D8B030D-6E8A-4147-A177-3AD203B41FA5}">
                      <a16:colId xmlns:a16="http://schemas.microsoft.com/office/drawing/2014/main" val="1435337676"/>
                    </a:ext>
                  </a:extLst>
                </a:gridCol>
                <a:gridCol w="2008464">
                  <a:extLst>
                    <a:ext uri="{9D8B030D-6E8A-4147-A177-3AD203B41FA5}">
                      <a16:colId xmlns:a16="http://schemas.microsoft.com/office/drawing/2014/main" val="3716195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8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Blood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96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7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Height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64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BMI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4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Suitable for Living Donor Graft as per your MDT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6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latest waiting list clinic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9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Push Latest CT imaging including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2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Push latest MRCP imaging including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87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95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A3FD-1747-46AB-B239-F1D77DEE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Slide 3: Donor Details- required to activate referral to PT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8F5A76D-9136-4280-AB39-C4374DA92B1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60560763"/>
              </p:ext>
            </p:extLst>
          </p:nvPr>
        </p:nvGraphicFramePr>
        <p:xfrm>
          <a:off x="6172199" y="1825625"/>
          <a:ext cx="5522054" cy="458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027">
                  <a:extLst>
                    <a:ext uri="{9D8B030D-6E8A-4147-A177-3AD203B41FA5}">
                      <a16:colId xmlns:a16="http://schemas.microsoft.com/office/drawing/2014/main" val="3975814977"/>
                    </a:ext>
                  </a:extLst>
                </a:gridCol>
                <a:gridCol w="2761027">
                  <a:extLst>
                    <a:ext uri="{9D8B030D-6E8A-4147-A177-3AD203B41FA5}">
                      <a16:colId xmlns:a16="http://schemas.microsoft.com/office/drawing/2014/main" val="170031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Completed/Not 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59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Consent for LD </a:t>
                      </a:r>
                      <a:r>
                        <a:rPr lang="en-GB" dirty="0" err="1"/>
                        <a:t>Assmt</a:t>
                      </a:r>
                      <a:r>
                        <a:rPr lang="en-GB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Donor Health Questionnaire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Donor GP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7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Donor Physician </a:t>
                      </a:r>
                      <a:r>
                        <a:rPr lang="en-GB" dirty="0" err="1"/>
                        <a:t>Assmt</a:t>
                      </a:r>
                      <a:r>
                        <a:rPr lang="en-GB" dirty="0"/>
                        <a:t>. Letter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0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Donor Surgical </a:t>
                      </a:r>
                      <a:r>
                        <a:rPr lang="en-GB" dirty="0" err="1"/>
                        <a:t>Assmt</a:t>
                      </a:r>
                      <a:r>
                        <a:rPr lang="en-GB" dirty="0"/>
                        <a:t>.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4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Donor Anaesthetic </a:t>
                      </a:r>
                      <a:r>
                        <a:rPr lang="en-GB" dirty="0" err="1"/>
                        <a:t>Assmt</a:t>
                      </a:r>
                      <a:r>
                        <a:rPr lang="en-GB" dirty="0"/>
                        <a:t>.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51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Independent Advocate </a:t>
                      </a:r>
                      <a:r>
                        <a:rPr lang="en-GB" dirty="0" err="1"/>
                        <a:t>Assmt</a:t>
                      </a:r>
                      <a:r>
                        <a:rPr lang="en-GB" dirty="0"/>
                        <a:t>. 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59810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C7052C9-809E-4402-AF44-DCC23D8D381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024332"/>
              </p:ext>
            </p:extLst>
          </p:nvPr>
        </p:nvGraphicFramePr>
        <p:xfrm>
          <a:off x="838200" y="1825625"/>
          <a:ext cx="5164123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0705">
                  <a:extLst>
                    <a:ext uri="{9D8B030D-6E8A-4147-A177-3AD203B41FA5}">
                      <a16:colId xmlns:a16="http://schemas.microsoft.com/office/drawing/2014/main" val="3303218201"/>
                    </a:ext>
                  </a:extLst>
                </a:gridCol>
                <a:gridCol w="2043418">
                  <a:extLst>
                    <a:ext uri="{9D8B030D-6E8A-4147-A177-3AD203B41FA5}">
                      <a16:colId xmlns:a16="http://schemas.microsoft.com/office/drawing/2014/main" val="23408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3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First name</a:t>
                      </a:r>
                      <a:endParaRPr lang="en-GB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6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Surname</a:t>
                      </a:r>
                      <a:endParaRPr lang="en-GB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31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DOB</a:t>
                      </a:r>
                      <a:endParaRPr lang="en-GB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0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NHS Number (or equivalent)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7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8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Blood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8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7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Height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5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BMI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36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Blood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70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188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3857-70F1-495A-9A51-EA87267E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Slide 4: Donor Blood Work up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3BC0191-600E-4586-9FD7-EE79DCAEDA8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04649140"/>
              </p:ext>
            </p:extLst>
          </p:nvPr>
        </p:nvGraphicFramePr>
        <p:xfrm>
          <a:off x="544585" y="1351915"/>
          <a:ext cx="1644942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471">
                  <a:extLst>
                    <a:ext uri="{9D8B030D-6E8A-4147-A177-3AD203B41FA5}">
                      <a16:colId xmlns:a16="http://schemas.microsoft.com/office/drawing/2014/main" val="1285787473"/>
                    </a:ext>
                  </a:extLst>
                </a:gridCol>
                <a:gridCol w="822471">
                  <a:extLst>
                    <a:ext uri="{9D8B030D-6E8A-4147-A177-3AD203B41FA5}">
                      <a16:colId xmlns:a16="http://schemas.microsoft.com/office/drawing/2014/main" val="1690785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58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3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Plts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1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APTT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4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8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43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3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3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Creat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0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9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4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8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68875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96903DA-30D2-4D78-8297-A78EFD537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294643"/>
              </p:ext>
            </p:extLst>
          </p:nvPr>
        </p:nvGraphicFramePr>
        <p:xfrm>
          <a:off x="2923913" y="1351915"/>
          <a:ext cx="2420574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287">
                  <a:extLst>
                    <a:ext uri="{9D8B030D-6E8A-4147-A177-3AD203B41FA5}">
                      <a16:colId xmlns:a16="http://schemas.microsoft.com/office/drawing/2014/main" val="3056711915"/>
                    </a:ext>
                  </a:extLst>
                </a:gridCol>
                <a:gridCol w="1210287">
                  <a:extLst>
                    <a:ext uri="{9D8B030D-6E8A-4147-A177-3AD203B41FA5}">
                      <a16:colId xmlns:a16="http://schemas.microsoft.com/office/drawing/2014/main" val="64787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 Bili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8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3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6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Cor 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3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HbA1c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3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 Chol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05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2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7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93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55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93765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278A1E0-697D-44BF-B556-B8E731A3D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263888"/>
              </p:ext>
            </p:extLst>
          </p:nvPr>
        </p:nvGraphicFramePr>
        <p:xfrm>
          <a:off x="5886626" y="1351915"/>
          <a:ext cx="2567030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518">
                  <a:extLst>
                    <a:ext uri="{9D8B030D-6E8A-4147-A177-3AD203B41FA5}">
                      <a16:colId xmlns:a16="http://schemas.microsoft.com/office/drawing/2014/main" val="3056711915"/>
                    </a:ext>
                  </a:extLst>
                </a:gridCol>
                <a:gridCol w="981512">
                  <a:extLst>
                    <a:ext uri="{9D8B030D-6E8A-4147-A177-3AD203B41FA5}">
                      <a16:colId xmlns:a16="http://schemas.microsoft.com/office/drawing/2014/main" val="64787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Ferritin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8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Iron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A1AT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3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6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3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3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Ceruloplasmin (aged&lt;45 </a:t>
                      </a:r>
                      <a:r>
                        <a:rPr lang="en-GB" dirty="0" err="1"/>
                        <a:t>yrs</a:t>
                      </a:r>
                      <a:r>
                        <a:rPr lang="en-GB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4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7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19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4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97254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0A082E60-EDD5-4046-907D-AA385C431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82620"/>
              </p:ext>
            </p:extLst>
          </p:nvPr>
        </p:nvGraphicFramePr>
        <p:xfrm>
          <a:off x="8953328" y="1250315"/>
          <a:ext cx="2567029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742">
                  <a:extLst>
                    <a:ext uri="{9D8B030D-6E8A-4147-A177-3AD203B41FA5}">
                      <a16:colId xmlns:a16="http://schemas.microsoft.com/office/drawing/2014/main" val="3056711915"/>
                    </a:ext>
                  </a:extLst>
                </a:gridCol>
                <a:gridCol w="1027287">
                  <a:extLst>
                    <a:ext uri="{9D8B030D-6E8A-4147-A177-3AD203B41FA5}">
                      <a16:colId xmlns:a16="http://schemas.microsoft.com/office/drawing/2014/main" val="64787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HBSAg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8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HB Core 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HCV 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3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Hep E 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6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Syphilis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HTLV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3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HHV8 </a:t>
                      </a:r>
                      <a:r>
                        <a:rPr lang="en-GB" sz="1400" dirty="0"/>
                        <a:t>(serology)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HHV8 </a:t>
                      </a:r>
                      <a:r>
                        <a:rPr lang="en-GB" sz="1400" dirty="0"/>
                        <a:t>(PCR/NAT)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6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IgG EBV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3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IgG CMV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4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IgG HSV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7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IgG VZV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4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IgG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Toxo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900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35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3857-70F1-495A-9A51-EA87267EA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723"/>
          </a:xfrm>
        </p:spPr>
        <p:txBody>
          <a:bodyPr>
            <a:normAutofit/>
          </a:bodyPr>
          <a:lstStyle/>
          <a:p>
            <a:r>
              <a:rPr lang="en-GB" sz="3000" dirty="0"/>
              <a:t>Slide 5: Other Donor Work up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96903DA-30D2-4D78-8297-A78EFD537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524126"/>
              </p:ext>
            </p:extLst>
          </p:nvPr>
        </p:nvGraphicFramePr>
        <p:xfrm>
          <a:off x="977666" y="1288531"/>
          <a:ext cx="439128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644">
                  <a:extLst>
                    <a:ext uri="{9D8B030D-6E8A-4147-A177-3AD203B41FA5}">
                      <a16:colId xmlns:a16="http://schemas.microsoft.com/office/drawing/2014/main" val="3056711915"/>
                    </a:ext>
                  </a:extLst>
                </a:gridCol>
                <a:gridCol w="2195644">
                  <a:extLst>
                    <a:ext uri="{9D8B030D-6E8A-4147-A177-3AD203B41FA5}">
                      <a16:colId xmlns:a16="http://schemas.microsoft.com/office/drawing/2014/main" val="64787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MRSA 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4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CPE Swab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7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71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Urine Dip Stick 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4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Urine  PCR 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90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87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Urine Pregnancy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71671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07A86D24-AF3E-4AF0-9F74-D954F404D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26137"/>
              </p:ext>
            </p:extLst>
          </p:nvPr>
        </p:nvGraphicFramePr>
        <p:xfrm>
          <a:off x="5629011" y="1317072"/>
          <a:ext cx="550318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1590">
                  <a:extLst>
                    <a:ext uri="{9D8B030D-6E8A-4147-A177-3AD203B41FA5}">
                      <a16:colId xmlns:a16="http://schemas.microsoft.com/office/drawing/2014/main" val="3056711915"/>
                    </a:ext>
                  </a:extLst>
                </a:gridCol>
                <a:gridCol w="2751590">
                  <a:extLst>
                    <a:ext uri="{9D8B030D-6E8A-4147-A177-3AD203B41FA5}">
                      <a16:colId xmlns:a16="http://schemas.microsoft.com/office/drawing/2014/main" val="647877575"/>
                    </a:ext>
                  </a:extLst>
                </a:gridCol>
              </a:tblGrid>
              <a:tr h="34229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XR Chest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8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ECG 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ECHO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3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Enclose PFTs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63799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DA8F820-AAE6-40FD-8BB4-9D127F04B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533435"/>
              </p:ext>
            </p:extLst>
          </p:nvPr>
        </p:nvGraphicFramePr>
        <p:xfrm>
          <a:off x="977666" y="5031608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80620908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6549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Other if relevant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6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Cervical Smear result if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92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National Breast Cancer Screening result if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999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FE77-BA2F-4AED-9CC2-68F3B3D6B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Slide 6: Donor Radiology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0ACA0D-BBDE-45D8-BDFA-F930238340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422678"/>
              </p:ext>
            </p:extLst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3229497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698837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Completed/Not 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66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Donor CT with volumetry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6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Push Donor CT 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68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Enclose MRCP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73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Push MRCP 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38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Liver Attenuation Index if performed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46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MR Fat Fraction if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9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CAP reading if performed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03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85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65C06-A906-4743-B3B2-B4EDD92C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Slide 7: Proctor MDT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76C9A2E-92CA-4F6E-A6DC-AB93EC4F317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17941296"/>
              </p:ext>
            </p:extLst>
          </p:nvPr>
        </p:nvGraphicFramePr>
        <p:xfrm>
          <a:off x="838199" y="1825625"/>
          <a:ext cx="1041144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5240">
                  <a:extLst>
                    <a:ext uri="{9D8B030D-6E8A-4147-A177-3AD203B41FA5}">
                      <a16:colId xmlns:a16="http://schemas.microsoft.com/office/drawing/2014/main" val="112882946"/>
                    </a:ext>
                  </a:extLst>
                </a:gridCol>
                <a:gridCol w="1735240">
                  <a:extLst>
                    <a:ext uri="{9D8B030D-6E8A-4147-A177-3AD203B41FA5}">
                      <a16:colId xmlns:a16="http://schemas.microsoft.com/office/drawing/2014/main" val="2324895885"/>
                    </a:ext>
                  </a:extLst>
                </a:gridCol>
                <a:gridCol w="1735240">
                  <a:extLst>
                    <a:ext uri="{9D8B030D-6E8A-4147-A177-3AD203B41FA5}">
                      <a16:colId xmlns:a16="http://schemas.microsoft.com/office/drawing/2014/main" val="935383717"/>
                    </a:ext>
                  </a:extLst>
                </a:gridCol>
                <a:gridCol w="1735240">
                  <a:extLst>
                    <a:ext uri="{9D8B030D-6E8A-4147-A177-3AD203B41FA5}">
                      <a16:colId xmlns:a16="http://schemas.microsoft.com/office/drawing/2014/main" val="2732072882"/>
                    </a:ext>
                  </a:extLst>
                </a:gridCol>
                <a:gridCol w="1735240">
                  <a:extLst>
                    <a:ext uri="{9D8B030D-6E8A-4147-A177-3AD203B41FA5}">
                      <a16:colId xmlns:a16="http://schemas.microsoft.com/office/drawing/2014/main" val="3032462492"/>
                    </a:ext>
                  </a:extLst>
                </a:gridCol>
                <a:gridCol w="1735240">
                  <a:extLst>
                    <a:ext uri="{9D8B030D-6E8A-4147-A177-3AD203B41FA5}">
                      <a16:colId xmlns:a16="http://schemas.microsoft.com/office/drawing/2014/main" val="360022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 Yes/No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Proctor Team at MDT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Local Team at MDT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Any outstanding issues/Add </a:t>
                      </a:r>
                      <a:r>
                        <a:rPr lang="en-GB" dirty="0" err="1"/>
                        <a:t>inv</a:t>
                      </a:r>
                      <a:r>
                        <a:rPr lang="en-GB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Proceed/Not Proceed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09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Recipient Suitable for LDLT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17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imaging reviewed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41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Volumetry r/</a:t>
                      </a:r>
                      <a:r>
                        <a:rPr lang="en-GB" dirty="0" err="1"/>
                        <a:t>vd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0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suitable(</a:t>
                      </a:r>
                      <a:r>
                        <a:rPr lang="en-GB" dirty="0" err="1"/>
                        <a:t>Phy</a:t>
                      </a:r>
                      <a:r>
                        <a:rPr lang="en-GB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84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suitable(</a:t>
                      </a:r>
                      <a:r>
                        <a:rPr lang="en-GB" dirty="0" err="1"/>
                        <a:t>Psy</a:t>
                      </a:r>
                      <a:r>
                        <a:rPr lang="en-GB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41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suitable (</a:t>
                      </a:r>
                      <a:r>
                        <a:rPr lang="en-GB" dirty="0" err="1"/>
                        <a:t>Anaes</a:t>
                      </a:r>
                      <a:r>
                        <a:rPr lang="en-GB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3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Donor suitable Ind Advocate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6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68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0211-4460-4426-A113-BA572579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Slide 8: Proctor MDT Outcome &amp; Next Steps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D5A5F4D-6CDB-4E22-B87B-E0F1FCF20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092691"/>
              </p:ext>
            </p:extLst>
          </p:nvPr>
        </p:nvGraphicFramePr>
        <p:xfrm>
          <a:off x="838200" y="1825625"/>
          <a:ext cx="105156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89249781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83593536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6847516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8734514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98697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Procced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Await additional </a:t>
                      </a:r>
                      <a:r>
                        <a:rPr lang="en-GB" dirty="0" err="1"/>
                        <a:t>Ix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Terminate asst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Reasons for termination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6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Proctor MDT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59469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501B272-F57C-4BD9-AF75-96087B23E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664400"/>
              </p:ext>
            </p:extLst>
          </p:nvPr>
        </p:nvGraphicFramePr>
        <p:xfrm>
          <a:off x="838200" y="3752216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3238759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15093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Next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6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HTA Approval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7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Date for 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7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Surgical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2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46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16992</TotalTime>
  <Words>491</Words>
  <Application>Microsoft Office PowerPoint</Application>
  <PresentationFormat>Widescreen</PresentationFormat>
  <Paragraphs>137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Living Donor Liver Transplantation Proctor MDT Minimum data set for MDT discussion Local team to fill first 6 slides*  *Early discussion between referring/local MDT and Proctor MDT advised to   confirm recipient and donor characterisation investigations, case-by-case   *Please send completed/update slide set to nhsbt.ldltproctorteam@nhs.net   </vt:lpstr>
      <vt:lpstr>Slide 2: Recipient Details- required to activate referral to PT</vt:lpstr>
      <vt:lpstr>Slide 3: Donor Details- required to activate referral to PT</vt:lpstr>
      <vt:lpstr>Slide 4: Donor Blood Work up</vt:lpstr>
      <vt:lpstr>Slide 5: Other Donor Work up</vt:lpstr>
      <vt:lpstr>Slide 6: Donor Radiology</vt:lpstr>
      <vt:lpstr>Slide 7: Proctor MDT</vt:lpstr>
      <vt:lpstr>Slide 8: Proctor MDT Outcome &amp; 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Liver Donor Proctor MDT</dc:title>
  <dc:creator>CHIMAKURTHI, Chenchu (LEEDS TEACHING HOSPITALS NHS TRUST)</dc:creator>
  <cp:lastModifiedBy>Lisa Burnapp</cp:lastModifiedBy>
  <cp:revision>25</cp:revision>
  <dcterms:created xsi:type="dcterms:W3CDTF">2024-05-12T20:24:05Z</dcterms:created>
  <dcterms:modified xsi:type="dcterms:W3CDTF">2025-06-02T13:16:00Z</dcterms:modified>
</cp:coreProperties>
</file>