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FFFFB-5E3A-6CF8-0E56-3CFC788A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8FF40-0BC7-D3D1-E1D7-FE97D1452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6C57-C52D-4C0C-A0FA-42D331424299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BBBF5-1082-BA92-4D2A-4DD85A6E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E6B9E-D0AD-B60D-3C7F-A83F00F36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5196-4175-4E56-85F5-0A4522FF0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28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F91979-B8D2-9222-B522-6FE0874D3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E5DF0-168C-CED5-37EF-994E0128F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60D7D-D98E-BFE4-D404-CAB8E6CB9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56C57-C52D-4C0C-A0FA-42D331424299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6B9F-8A62-A132-9BF0-7ED879ABA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D5B57-A873-35E1-E6E4-1695CA0BE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F5196-4175-4E56-85F5-0A4522FF0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8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0016F-BF41-B1EA-6E69-5F301347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86C0B5-1349-B1E4-FB0F-46A756F3D6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4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BBB5B6-22AE-9EEB-23D3-DEC4C7B3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8018C-0AB2-0011-27E7-1AACEB146A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3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9CA03D-DA18-0BC1-88CE-F05DC484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Introduction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EC9AD-188B-A499-6EF3-DFD3B58D8D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2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7AB8AF-40E8-9FCE-42F4-EFF1B37B3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Introduction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B06A9-1CD4-F59B-ED51-7109E3E882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4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EBC1C1-14F7-848D-55CE-A8A1473AC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Outline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D1B498-5457-EEC5-F120-78D111AF8B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44795A-32CC-41BB-9018-7A26E5DB0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DCD heart programme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133AD4-A47C-1D4C-F575-D71A59C75A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4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96200C-8502-D46A-875C-5662C4951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DCD heart programme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71031C-E554-CA80-84FF-B138CFEB82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1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96D322-0993-B782-561C-72FA4427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>
                <a:solidFill>
                  <a:schemeClr val="tx1"/>
                </a:solidFill>
                <a:latin typeface="DIN 2014" panose="020B0504020202020204"/>
              </a:rPr>
              <a:t>Heart and lung transplants by age group</a:t>
            </a:r>
            <a:br>
              <a:rPr lang="en-GB" sz="3200">
                <a:solidFill>
                  <a:schemeClr val="tx1"/>
                </a:solidFill>
                <a:latin typeface="DIN 2014" panose="020B0504020202020204"/>
              </a:rPr>
            </a:br>
            <a:r>
              <a:rPr lang="en-GB" sz="2400">
                <a:solidFill>
                  <a:schemeClr val="tx1"/>
                </a:solidFill>
                <a:latin typeface="DIN 2014" panose="020B0504020202020204"/>
              </a:rPr>
              <a:t>1 April 2014 – 31 March 2024</a:t>
            </a:r>
            <a:br>
              <a:rPr lang="en-GB" sz="4400" b="1">
                <a:solidFill>
                  <a:schemeClr val="tx1"/>
                </a:solidFill>
                <a:latin typeface="DIN 2014" panose="020B0504020202020204"/>
              </a:rPr>
            </a:b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CCEE6-4B15-6185-81B1-7CC99D3441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1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8FE011-4F59-8439-C217-ABD75369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>
                <a:solidFill>
                  <a:schemeClr val="tx1"/>
                </a:solidFill>
                <a:latin typeface="DIN 2014" panose="020B0504020202020204"/>
              </a:rPr>
              <a:t>Heart and lung transplants by age group</a:t>
            </a:r>
            <a:br>
              <a:rPr lang="en-GB" sz="3200">
                <a:solidFill>
                  <a:schemeClr val="tx1"/>
                </a:solidFill>
                <a:latin typeface="DIN 2014" panose="020B0504020202020204"/>
              </a:rPr>
            </a:br>
            <a:r>
              <a:rPr lang="en-GB" sz="2400">
                <a:solidFill>
                  <a:schemeClr val="tx1"/>
                </a:solidFill>
                <a:latin typeface="DIN 2014" panose="020B0504020202020204"/>
              </a:rPr>
              <a:t>1 April 2014 – 31 March 2024</a:t>
            </a:r>
            <a:br>
              <a:rPr lang="en-GB" sz="4400" b="1">
                <a:solidFill>
                  <a:schemeClr val="tx1"/>
                </a:solidFill>
                <a:latin typeface="DIN 2014" panose="020B0504020202020204"/>
              </a:rPr>
            </a:b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6991EA-9A7D-24B6-95A8-0CBFA8E0DB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6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6DF2C3-6357-9670-0B3F-2711F9E7E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Heart allocation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EDF905-EEFD-8D11-151D-BF1F44EA12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74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E4698F-E607-2904-857B-EDB1F372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DIN 2014" panose="020B0504020202020204"/>
              </a:rPr>
              <a:t>Lung allocation</a:t>
            </a:r>
            <a:endParaRPr lang="en-US" b="1" dirty="0">
              <a:solidFill>
                <a:schemeClr val="tx1"/>
              </a:solidFill>
              <a:latin typeface="DIN 2014" panose="020B05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1E46E-0144-F0CD-E33B-ED80FB531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1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267AC9-34B6-DACF-EBA5-8CB37265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Heart transplant list outcomes</a:t>
            </a:r>
            <a:br>
              <a:rPr lang="en-US" b="1">
                <a:solidFill>
                  <a:schemeClr val="tx1"/>
                </a:solidFill>
                <a:latin typeface="+mn-lt"/>
              </a:rPr>
            </a:br>
            <a:r>
              <a:rPr lang="en-GB" sz="2000">
                <a:solidFill>
                  <a:schemeClr val="tx1"/>
                </a:solidFill>
                <a:latin typeface="DIN 2014" panose="020B0504020202020204"/>
              </a:rPr>
              <a:t>Patients registered 1 April 2019 – 31 March 2021</a:t>
            </a:r>
            <a:br>
              <a:rPr lang="en-GB" sz="2400">
                <a:solidFill>
                  <a:srgbClr val="005EA4"/>
                </a:solidFill>
              </a:rPr>
            </a:b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3088D7-4C9C-39C7-B49F-AE58CC2F75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83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D3874E-6E00-F2E8-9355-0304E7550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Heart transplant list outcomes</a:t>
            </a:r>
            <a:br>
              <a:rPr lang="en-US" b="1">
                <a:solidFill>
                  <a:schemeClr val="tx1"/>
                </a:solidFill>
                <a:latin typeface="+mn-lt"/>
              </a:rPr>
            </a:br>
            <a:r>
              <a:rPr lang="en-GB" sz="2000">
                <a:solidFill>
                  <a:schemeClr val="tx1"/>
                </a:solidFill>
                <a:latin typeface="DIN 2014" panose="020B0504020202020204"/>
              </a:rPr>
              <a:t>Patients registered 1 April 2019 – 31 March 2021</a:t>
            </a:r>
            <a:br>
              <a:rPr lang="en-GB" sz="2400">
                <a:solidFill>
                  <a:srgbClr val="005EA4"/>
                </a:solidFill>
              </a:rPr>
            </a:b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5EC3B-3EE7-961C-C753-F4659AD0B6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62C3F1-795D-A574-AB94-11ACA326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Lung transplant list outcomes</a:t>
            </a:r>
            <a:br>
              <a:rPr lang="en-US" b="1">
                <a:solidFill>
                  <a:schemeClr val="tx1"/>
                </a:solidFill>
                <a:latin typeface="+mn-lt"/>
              </a:rPr>
            </a:br>
            <a:r>
              <a:rPr lang="en-GB" sz="2000">
                <a:solidFill>
                  <a:schemeClr val="tx1"/>
                </a:solidFill>
                <a:latin typeface="DIN 2014" panose="020B0504020202020204"/>
              </a:rPr>
              <a:t>Patients registered 1 April 2019 – 31 March 2021</a:t>
            </a:r>
            <a:br>
              <a:rPr lang="en-GB" sz="2400">
                <a:solidFill>
                  <a:srgbClr val="005EA4"/>
                </a:solidFill>
              </a:rPr>
            </a:b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4D7B0-FE8D-E64F-121E-4AB0D96E10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59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59E5B3-279D-4C5C-A585-2F88F7D4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+mn-lt"/>
              </a:rPr>
              <a:t>Lung transplant list outcomes</a:t>
            </a:r>
            <a:br>
              <a:rPr lang="en-US" b="1">
                <a:solidFill>
                  <a:schemeClr val="tx1"/>
                </a:solidFill>
                <a:latin typeface="+mn-lt"/>
              </a:rPr>
            </a:br>
            <a:r>
              <a:rPr lang="en-GB" sz="2000">
                <a:solidFill>
                  <a:schemeClr val="tx1"/>
                </a:solidFill>
                <a:latin typeface="DIN 2014" panose="020B0504020202020204"/>
              </a:rPr>
              <a:t>Patients registered 1 April 2019 – 31 March 2021</a:t>
            </a:r>
            <a:br>
              <a:rPr lang="en-GB" sz="2400">
                <a:solidFill>
                  <a:srgbClr val="005EA4"/>
                </a:solidFill>
              </a:rPr>
            </a:br>
            <a:endParaRPr lang="en-US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F2B1F-4A0A-20CE-BE90-016D8BA82D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05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AF4B10-1067-8E10-FB68-AE1AA6876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A56A0-A2C2-6CC6-2E5F-AA55AC0005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94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EC454D-FBFE-9963-CF07-C62891E3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1B5A9C-890A-EADC-515E-5A373E425F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80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FE3FE2-CDDB-A739-155E-F9CBC467E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FE5B4B-469B-91F6-F0D4-B75A2E6773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84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13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DIN 2014</vt:lpstr>
      <vt:lpstr>Office Theme</vt:lpstr>
      <vt:lpstr>PowerPoint Presentation</vt:lpstr>
      <vt:lpstr>PowerPoint Presentation</vt:lpstr>
      <vt:lpstr>Introduction</vt:lpstr>
      <vt:lpstr>Introduction</vt:lpstr>
      <vt:lpstr>Outline</vt:lpstr>
      <vt:lpstr>DCD heart programme</vt:lpstr>
      <vt:lpstr>DCD heart programme</vt:lpstr>
      <vt:lpstr>Heart and lung transplants by age group 1 April 2014 – 31 March 2024 </vt:lpstr>
      <vt:lpstr>Heart and lung transplants by age group 1 April 2014 – 31 March 2024 </vt:lpstr>
      <vt:lpstr>Heart allocation</vt:lpstr>
      <vt:lpstr>Lung allocation</vt:lpstr>
      <vt:lpstr>Heart transplant list outcomes Patients registered 1 April 2019 – 31 March 2021 </vt:lpstr>
      <vt:lpstr>Heart transplant list outcomes Patients registered 1 April 2019 – 31 March 2021 </vt:lpstr>
      <vt:lpstr>Lung transplant list outcomes Patients registered 1 April 2019 – 31 March 2021 </vt:lpstr>
      <vt:lpstr>Lung transplant list outcomes Patients registered 1 April 2019 – 31 March 2021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Ibtisam Musa</dc:creator>
  <cp:lastModifiedBy>Ibtisam Musa</cp:lastModifiedBy>
  <cp:revision>1</cp:revision>
  <dcterms:created xsi:type="dcterms:W3CDTF">2025-05-21T15:31:04Z</dcterms:created>
  <dcterms:modified xsi:type="dcterms:W3CDTF">2025-05-21T15:31:04Z</dcterms:modified>
</cp:coreProperties>
</file>