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4"/>
    <p:sldMasterId id="2147483788" r:id="rId5"/>
    <p:sldMasterId id="2147483800" r:id="rId6"/>
    <p:sldMasterId id="2147483812" r:id="rId7"/>
    <p:sldMasterId id="2147483825" r:id="rId8"/>
    <p:sldMasterId id="2147483838" r:id="rId9"/>
    <p:sldMasterId id="2147483841" r:id="rId10"/>
  </p:sldMasterIdLst>
  <p:notesMasterIdLst>
    <p:notesMasterId r:id="rId70"/>
  </p:notesMasterIdLst>
  <p:sldIdLst>
    <p:sldId id="416" r:id="rId11"/>
    <p:sldId id="422" r:id="rId12"/>
    <p:sldId id="427" r:id="rId13"/>
    <p:sldId id="1819" r:id="rId14"/>
    <p:sldId id="1319" r:id="rId15"/>
    <p:sldId id="1818" r:id="rId16"/>
    <p:sldId id="1394" r:id="rId17"/>
    <p:sldId id="1684" r:id="rId18"/>
    <p:sldId id="1685" r:id="rId19"/>
    <p:sldId id="1687" r:id="rId20"/>
    <p:sldId id="1682" r:id="rId21"/>
    <p:sldId id="1686" r:id="rId22"/>
    <p:sldId id="1812" r:id="rId23"/>
    <p:sldId id="1688" r:id="rId24"/>
    <p:sldId id="1692" r:id="rId25"/>
    <p:sldId id="1811" r:id="rId26"/>
    <p:sldId id="1691" r:id="rId27"/>
    <p:sldId id="1293" r:id="rId28"/>
    <p:sldId id="1327" r:id="rId29"/>
    <p:sldId id="1821" r:id="rId30"/>
    <p:sldId id="263" r:id="rId31"/>
    <p:sldId id="1822" r:id="rId32"/>
    <p:sldId id="6625" r:id="rId33"/>
    <p:sldId id="1380" r:id="rId34"/>
    <p:sldId id="1381" r:id="rId35"/>
    <p:sldId id="1382" r:id="rId36"/>
    <p:sldId id="6618" r:id="rId37"/>
    <p:sldId id="6631" r:id="rId38"/>
    <p:sldId id="1383" r:id="rId39"/>
    <p:sldId id="1384" r:id="rId40"/>
    <p:sldId id="1385" r:id="rId41"/>
    <p:sldId id="768" r:id="rId42"/>
    <p:sldId id="770" r:id="rId43"/>
    <p:sldId id="1830" r:id="rId44"/>
    <p:sldId id="803" r:id="rId45"/>
    <p:sldId id="6641" r:id="rId46"/>
    <p:sldId id="798" r:id="rId47"/>
    <p:sldId id="801" r:id="rId48"/>
    <p:sldId id="6632" r:id="rId49"/>
    <p:sldId id="771" r:id="rId50"/>
    <p:sldId id="772" r:id="rId51"/>
    <p:sldId id="773" r:id="rId52"/>
    <p:sldId id="6633" r:id="rId53"/>
    <p:sldId id="774" r:id="rId54"/>
    <p:sldId id="775" r:id="rId55"/>
    <p:sldId id="1829" r:id="rId56"/>
    <p:sldId id="6634" r:id="rId57"/>
    <p:sldId id="6619" r:id="rId58"/>
    <p:sldId id="6635" r:id="rId59"/>
    <p:sldId id="6636" r:id="rId60"/>
    <p:sldId id="1816" r:id="rId61"/>
    <p:sldId id="1817" r:id="rId62"/>
    <p:sldId id="6620" r:id="rId63"/>
    <p:sldId id="6637" r:id="rId64"/>
    <p:sldId id="6638" r:id="rId65"/>
    <p:sldId id="1820" r:id="rId66"/>
    <p:sldId id="6621" r:id="rId67"/>
    <p:sldId id="6626" r:id="rId68"/>
    <p:sldId id="1321" r:id="rId6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367A"/>
    <a:srgbClr val="E0119D"/>
    <a:srgbClr val="6E2C6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00" autoAdjust="0"/>
    <p:restoredTop sz="84227" autoAdjust="0"/>
  </p:normalViewPr>
  <p:slideViewPr>
    <p:cSldViewPr snapToGrid="0" snapToObjects="1">
      <p:cViewPr varScale="1">
        <p:scale>
          <a:sx n="116" d="100"/>
          <a:sy n="116" d="100"/>
        </p:scale>
        <p:origin x="648" y="96"/>
      </p:cViewPr>
      <p:guideLst>
        <p:guide orient="horz" pos="1620"/>
        <p:guide pos="2880"/>
      </p:guideLst>
    </p:cSldViewPr>
  </p:slideViewPr>
  <p:outlineViewPr>
    <p:cViewPr>
      <p:scale>
        <a:sx n="33" d="100"/>
        <a:sy n="33" d="100"/>
      </p:scale>
      <p:origin x="0" y="54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 Type="http://schemas.openxmlformats.org/officeDocument/2006/relationships/slideMaster" Target="slideMasters/slideMaster4.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Volumes\Samsung_T5\Backups.backupdb\2020%20MacBook%20Pro\2020-12-11-080449\Macintosh%20HD%20-%20Data\Users\dalegardiner\Dropbox\CLOD\NHSBT%20Statistics\Referral%20Rate%20over%20Time.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3200" dirty="0">
                <a:solidFill>
                  <a:srgbClr val="E0119D"/>
                </a:solidFill>
              </a:rPr>
              <a:t>UK Referral Rate over Time</a:t>
            </a:r>
          </a:p>
        </c:rich>
      </c:tx>
      <c:overlay val="0"/>
    </c:title>
    <c:autoTitleDeleted val="0"/>
    <c:plotArea>
      <c:layout>
        <c:manualLayout>
          <c:layoutTarget val="inner"/>
          <c:xMode val="edge"/>
          <c:yMode val="edge"/>
          <c:x val="0.14151437052309801"/>
          <c:y val="0.15908318121134499"/>
          <c:w val="0.78558486340448996"/>
          <c:h val="0.58855788355175298"/>
        </c:manualLayout>
      </c:layout>
      <c:lineChart>
        <c:grouping val="standard"/>
        <c:varyColors val="0"/>
        <c:ser>
          <c:idx val="0"/>
          <c:order val="0"/>
          <c:tx>
            <c:strRef>
              <c:f>Sheet1!$B$2</c:f>
              <c:strCache>
                <c:ptCount val="1"/>
                <c:pt idx="0">
                  <c:v>DBD</c:v>
                </c:pt>
              </c:strCache>
            </c:strRef>
          </c:tx>
          <c:spPr>
            <a:ln w="63500"/>
          </c:spPr>
          <c:marker>
            <c:symbol val="none"/>
          </c:marker>
          <c:dLbls>
            <c:dLbl>
              <c:idx val="0"/>
              <c:layout>
                <c:manualLayout>
                  <c:x val="-2.4922770658182401E-2"/>
                  <c:y val="-6.4135084325531999E-2"/>
                </c:manualLayout>
              </c:layout>
              <c:tx>
                <c:rich>
                  <a:bodyPr/>
                  <a:lstStyle/>
                  <a:p>
                    <a:r>
                      <a:rPr lang="en-US"/>
                      <a:t>83%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6B7-AA4C-867E-226B0D01B692}"/>
                </c:ext>
              </c:extLst>
            </c:dLbl>
            <c:dLbl>
              <c:idx val="7"/>
              <c:layout>
                <c:manualLayout>
                  <c:x val="0.27036163057742785"/>
                  <c:y val="-6.3817975190276738E-2"/>
                </c:manualLayout>
              </c:layout>
              <c:tx>
                <c:rich>
                  <a:bodyPr/>
                  <a:lstStyle/>
                  <a:p>
                    <a:r>
                      <a:rPr lang="en-US"/>
                      <a:t>99%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6B7-AA4C-867E-226B0D01B692}"/>
                </c:ext>
              </c:extLst>
            </c:dLbl>
            <c:spPr>
              <a:noFill/>
              <a:ln>
                <a:noFill/>
              </a:ln>
              <a:effectLst/>
            </c:spPr>
            <c:txPr>
              <a:bodyPr/>
              <a:lstStyle/>
              <a:p>
                <a:pPr>
                  <a:defRPr sz="2400" b="1"/>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Sheet1!$A$3:$A$15</c:f>
              <c:strCache>
                <c:ptCount val="13"/>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pt idx="12">
                  <c:v>2019-20</c:v>
                </c:pt>
              </c:strCache>
            </c:strRef>
          </c:cat>
          <c:val>
            <c:numRef>
              <c:f>Sheet1!$B$3:$B$15</c:f>
              <c:numCache>
                <c:formatCode>General</c:formatCode>
                <c:ptCount val="13"/>
                <c:pt idx="0">
                  <c:v>83</c:v>
                </c:pt>
                <c:pt idx="1">
                  <c:v>86</c:v>
                </c:pt>
                <c:pt idx="2">
                  <c:v>88</c:v>
                </c:pt>
                <c:pt idx="3">
                  <c:v>85.8</c:v>
                </c:pt>
                <c:pt idx="4">
                  <c:v>92.4</c:v>
                </c:pt>
                <c:pt idx="5">
                  <c:v>92.4</c:v>
                </c:pt>
                <c:pt idx="6">
                  <c:v>95.4</c:v>
                </c:pt>
                <c:pt idx="7">
                  <c:v>96.4</c:v>
                </c:pt>
                <c:pt idx="8">
                  <c:v>96.4</c:v>
                </c:pt>
                <c:pt idx="9">
                  <c:v>97.4</c:v>
                </c:pt>
                <c:pt idx="10">
                  <c:v>98.7</c:v>
                </c:pt>
                <c:pt idx="11">
                  <c:v>98.9</c:v>
                </c:pt>
                <c:pt idx="12">
                  <c:v>99.1</c:v>
                </c:pt>
              </c:numCache>
            </c:numRef>
          </c:val>
          <c:smooth val="0"/>
          <c:extLst>
            <c:ext xmlns:c16="http://schemas.microsoft.com/office/drawing/2014/chart" uri="{C3380CC4-5D6E-409C-BE32-E72D297353CC}">
              <c16:uniqueId val="{00000002-F6B7-AA4C-867E-226B0D01B692}"/>
            </c:ext>
          </c:extLst>
        </c:ser>
        <c:ser>
          <c:idx val="1"/>
          <c:order val="1"/>
          <c:tx>
            <c:strRef>
              <c:f>Sheet1!$C$2</c:f>
              <c:strCache>
                <c:ptCount val="1"/>
                <c:pt idx="0">
                  <c:v>DCD</c:v>
                </c:pt>
              </c:strCache>
            </c:strRef>
          </c:tx>
          <c:spPr>
            <a:ln w="63500"/>
          </c:spPr>
          <c:marker>
            <c:symbol val="none"/>
          </c:marker>
          <c:dLbls>
            <c:dLbl>
              <c:idx val="0"/>
              <c:layout>
                <c:manualLayout>
                  <c:x val="-2.0656250000000001E-2"/>
                  <c:y val="-5.8407195843707953E-2"/>
                </c:manualLayout>
              </c:layout>
              <c:tx>
                <c:rich>
                  <a:bodyPr/>
                  <a:lstStyle/>
                  <a:p>
                    <a:r>
                      <a:rPr lang="en-US"/>
                      <a:t>36%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6B7-AA4C-867E-226B0D01B692}"/>
                </c:ext>
              </c:extLst>
            </c:dLbl>
            <c:dLbl>
              <c:idx val="7"/>
              <c:layout>
                <c:manualLayout>
                  <c:x val="0.25938443241469816"/>
                  <c:y val="-5.536336036372088E-2"/>
                </c:manualLayout>
              </c:layout>
              <c:tx>
                <c:rich>
                  <a:bodyPr/>
                  <a:lstStyle/>
                  <a:p>
                    <a:r>
                      <a:rPr lang="en-US"/>
                      <a:t>93%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6B7-AA4C-867E-226B0D01B692}"/>
                </c:ext>
              </c:extLst>
            </c:dLbl>
            <c:spPr>
              <a:noFill/>
              <a:ln>
                <a:noFill/>
              </a:ln>
              <a:effectLst/>
            </c:spPr>
            <c:txPr>
              <a:bodyPr/>
              <a:lstStyle/>
              <a:p>
                <a:pPr>
                  <a:defRPr sz="2400" b="1"/>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Sheet1!$A$3:$A$15</c:f>
              <c:strCache>
                <c:ptCount val="13"/>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pt idx="12">
                  <c:v>2019-20</c:v>
                </c:pt>
              </c:strCache>
            </c:strRef>
          </c:cat>
          <c:val>
            <c:numRef>
              <c:f>Sheet1!$C$3:$C$15</c:f>
              <c:numCache>
                <c:formatCode>General</c:formatCode>
                <c:ptCount val="13"/>
                <c:pt idx="0">
                  <c:v>36</c:v>
                </c:pt>
                <c:pt idx="1">
                  <c:v>42</c:v>
                </c:pt>
                <c:pt idx="2">
                  <c:v>48</c:v>
                </c:pt>
                <c:pt idx="3">
                  <c:v>44.3</c:v>
                </c:pt>
                <c:pt idx="4">
                  <c:v>52.6</c:v>
                </c:pt>
                <c:pt idx="5">
                  <c:v>62.5</c:v>
                </c:pt>
                <c:pt idx="6">
                  <c:v>70.900000000000006</c:v>
                </c:pt>
                <c:pt idx="7">
                  <c:v>76.3</c:v>
                </c:pt>
                <c:pt idx="8">
                  <c:v>83</c:v>
                </c:pt>
                <c:pt idx="9">
                  <c:v>85.6</c:v>
                </c:pt>
                <c:pt idx="10">
                  <c:v>89.4</c:v>
                </c:pt>
                <c:pt idx="11">
                  <c:v>92.7</c:v>
                </c:pt>
                <c:pt idx="12">
                  <c:v>92.3</c:v>
                </c:pt>
              </c:numCache>
            </c:numRef>
          </c:val>
          <c:smooth val="0"/>
          <c:extLst>
            <c:ext xmlns:c16="http://schemas.microsoft.com/office/drawing/2014/chart" uri="{C3380CC4-5D6E-409C-BE32-E72D297353CC}">
              <c16:uniqueId val="{00000005-F6B7-AA4C-867E-226B0D01B692}"/>
            </c:ext>
          </c:extLst>
        </c:ser>
        <c:dLbls>
          <c:showLegendKey val="0"/>
          <c:showVal val="0"/>
          <c:showCatName val="0"/>
          <c:showSerName val="0"/>
          <c:showPercent val="0"/>
          <c:showBubbleSize val="0"/>
        </c:dLbls>
        <c:smooth val="0"/>
        <c:axId val="-594164688"/>
        <c:axId val="-594162368"/>
      </c:lineChart>
      <c:catAx>
        <c:axId val="-594164688"/>
        <c:scaling>
          <c:orientation val="minMax"/>
        </c:scaling>
        <c:delete val="0"/>
        <c:axPos val="b"/>
        <c:numFmt formatCode="General" sourceLinked="0"/>
        <c:majorTickMark val="out"/>
        <c:minorTickMark val="none"/>
        <c:tickLblPos val="nextTo"/>
        <c:txPr>
          <a:bodyPr rot="-2700000"/>
          <a:lstStyle/>
          <a:p>
            <a:pPr>
              <a:defRPr sz="2400" b="0"/>
            </a:pPr>
            <a:endParaRPr lang="en-US"/>
          </a:p>
        </c:txPr>
        <c:crossAx val="-594162368"/>
        <c:crosses val="autoZero"/>
        <c:auto val="1"/>
        <c:lblAlgn val="ctr"/>
        <c:lblOffset val="100"/>
        <c:noMultiLvlLbl val="0"/>
      </c:catAx>
      <c:valAx>
        <c:axId val="-594162368"/>
        <c:scaling>
          <c:orientation val="minMax"/>
          <c:max val="100"/>
        </c:scaling>
        <c:delete val="0"/>
        <c:axPos val="l"/>
        <c:majorGridlines/>
        <c:title>
          <c:tx>
            <c:rich>
              <a:bodyPr rot="-5400000" vert="horz"/>
              <a:lstStyle/>
              <a:p>
                <a:pPr>
                  <a:defRPr sz="2800"/>
                </a:pPr>
                <a:r>
                  <a:rPr lang="en-US" sz="2800"/>
                  <a:t>Referral</a:t>
                </a:r>
                <a:r>
                  <a:rPr lang="en-US" sz="2800" baseline="0"/>
                  <a:t> Rate %</a:t>
                </a:r>
                <a:endParaRPr lang="en-US" sz="2800"/>
              </a:p>
            </c:rich>
          </c:tx>
          <c:layout>
            <c:manualLayout>
              <c:xMode val="edge"/>
              <c:yMode val="edge"/>
              <c:x val="2.1983841863517057E-2"/>
              <c:y val="0.22872928619367494"/>
            </c:manualLayout>
          </c:layout>
          <c:overlay val="0"/>
        </c:title>
        <c:numFmt formatCode="General" sourceLinked="1"/>
        <c:majorTickMark val="out"/>
        <c:minorTickMark val="none"/>
        <c:tickLblPos val="nextTo"/>
        <c:txPr>
          <a:bodyPr/>
          <a:lstStyle/>
          <a:p>
            <a:pPr>
              <a:defRPr sz="2800"/>
            </a:pPr>
            <a:endParaRPr lang="en-US"/>
          </a:p>
        </c:txPr>
        <c:crossAx val="-594164688"/>
        <c:crosses val="autoZero"/>
        <c:crossBetween val="between"/>
      </c:valAx>
    </c:plotArea>
    <c:legend>
      <c:legendPos val="r"/>
      <c:layout>
        <c:manualLayout>
          <c:xMode val="edge"/>
          <c:yMode val="edge"/>
          <c:x val="0.79164025590551179"/>
          <c:y val="0.36392702317800868"/>
          <c:w val="9.8973015091863542E-2"/>
          <c:h val="0.259540092090565"/>
        </c:manualLayout>
      </c:layout>
      <c:overlay val="0"/>
      <c:txPr>
        <a:bodyPr/>
        <a:lstStyle/>
        <a:p>
          <a:pPr>
            <a:defRPr sz="3200"/>
          </a:pPr>
          <a:endParaRPr lang="en-US"/>
        </a:p>
      </c:txPr>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31021E-DAAA-5E41-A32C-8FABF0F2E3DE}" type="datetimeFigureOut">
              <a:rPr lang="en-US" smtClean="0"/>
              <a:t>5/9/2025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EF218-7006-3B44-9E45-2A520B6FACEE}" type="slidenum">
              <a:rPr lang="en-US" smtClean="0"/>
              <a:t>‹#›</a:t>
            </a:fld>
            <a:endParaRPr lang="en-US"/>
          </a:p>
        </p:txBody>
      </p:sp>
    </p:spTree>
    <p:extLst>
      <p:ext uri="{BB962C8B-B14F-4D97-AF65-F5344CB8AC3E}">
        <p14:creationId xmlns:p14="http://schemas.microsoft.com/office/powerpoint/2010/main" val="3341000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Tree>
    <p:extLst>
      <p:ext uri="{BB962C8B-B14F-4D97-AF65-F5344CB8AC3E}">
        <p14:creationId xmlns:p14="http://schemas.microsoft.com/office/powerpoint/2010/main" val="4128494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7097C-1EDF-2343-AFB3-100515BF5BF3}" type="slidenum">
              <a:rPr lang="en-GB">
                <a:solidFill>
                  <a:prstClr val="black"/>
                </a:solidFill>
                <a:latin typeface="Calibri"/>
              </a:rPr>
              <a:pPr/>
              <a:t>3</a:t>
            </a:fld>
            <a:endParaRPr lang="en-GB">
              <a:solidFill>
                <a:prstClr val="black"/>
              </a:solidFill>
              <a:latin typeface="Calibri"/>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1239312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2D84E45E-49F0-4A11-82BA-EA858917A3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C7F1E395-4C11-4688-A77F-37E63E083E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5364" name="Slide Number Placeholder 3">
            <a:extLst>
              <a:ext uri="{FF2B5EF4-FFF2-40B4-BE49-F238E27FC236}">
                <a16:creationId xmlns:a16="http://schemas.microsoft.com/office/drawing/2014/main" id="{AE3BA912-0D7C-426A-9148-2A5A7EAB2C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C137369-EFFD-4340-AE95-D77DAACCE034}"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2767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2D84E45E-49F0-4A11-82BA-EA858917A3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C7F1E395-4C11-4688-A77F-37E63E083E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5364" name="Slide Number Placeholder 3">
            <a:extLst>
              <a:ext uri="{FF2B5EF4-FFF2-40B4-BE49-F238E27FC236}">
                <a16:creationId xmlns:a16="http://schemas.microsoft.com/office/drawing/2014/main" id="{AE3BA912-0D7C-426A-9148-2A5A7EAB2C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C137369-EFFD-4340-AE95-D77DAACCE034}"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7288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Probably what most of you want to know is what changes.</a:t>
            </a:r>
          </a:p>
          <a:p>
            <a:endParaRPr lang="en-GB" dirty="0"/>
          </a:p>
          <a:p>
            <a:r>
              <a:rPr lang="en-GB" dirty="0"/>
              <a:t>Well these are the four steps for exploring consent for organ donation in England.</a:t>
            </a:r>
          </a:p>
          <a:p>
            <a:endParaRPr lang="en-GB" dirty="0"/>
          </a:p>
          <a:p>
            <a:r>
              <a:rPr lang="en-GB" dirty="0"/>
              <a:t>Step 1 remains completely unchanged – refer, break bad news, and approach the family with a SNOD / SR.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100% referral is expected.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As we observed in Wales families expect donation to be discussed and they are not surprised when we do. Our colleagues in Wales tell us that often families will bring up donation first, or when it is raised they say ‘We were expecting that, we have talked about this, and the answer 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Additionally from public consultations there has emerged a societal expectation that donation WILL be discussed at the end of life – even if just to explain why donation can not go ahead or that we are aware they have ‘opted out’.  The last bit is very important. Some members of society have expressed concern that the ability to opt out is ‘fake’ or a ‘gimmick’. That we won’t really check the register and just take organs. Every time we go into a room and say “We have checked the register and we have seen that [name] has opted out. That’s what we will be following….” provides huge reassurance to these communities that Opting Out is real. That we do check. And peoples’ donation decision is respected.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In Guidelines for the Provision of Intensive Care Services Edition 2 (GPICS 2) it states what best practice for approaching families for organ donation involves - the consultant leads on breaking bad news before handing over to the SNOD when it is clear that the family have accepted the inevitability of their loss AND are ready to consider what may happen next.</a:t>
            </a:r>
            <a:endParaRPr kumimoji="0" lang="en-US" sz="1400" b="0" i="1" u="none" strike="noStrike" kern="1200" cap="none" spc="0" normalizeH="0" baseline="0" noProof="0" dirty="0">
              <a:ln>
                <a:noFill/>
              </a:ln>
              <a:solidFill>
                <a:srgbClr val="000000"/>
              </a:solidFill>
              <a:effectLst/>
              <a:uLnTx/>
              <a:uFillTx/>
              <a:latin typeface="Arial"/>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61555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Step 2 the SNOD / SR will establish if an expressed decision regarding donation has been made by the patient.</a:t>
            </a:r>
          </a:p>
          <a:p>
            <a:endParaRPr lang="en-GB" dirty="0"/>
          </a:p>
          <a:p>
            <a:r>
              <a:rPr lang="en-GB" dirty="0"/>
              <a:t>A prior expressed decision does not just have to be written, verbally – as in a conversation with a family – is equally valid.</a:t>
            </a:r>
          </a:p>
          <a:p>
            <a:endParaRPr lang="en-GB" dirty="0"/>
          </a:p>
          <a:p>
            <a:r>
              <a:rPr lang="en-GB" dirty="0"/>
              <a:t>A written expressed decision is discovered by checking the ODR.</a:t>
            </a:r>
          </a:p>
          <a:p>
            <a:endParaRPr lang="en-GB" dirty="0"/>
          </a:p>
          <a:p>
            <a:r>
              <a:rPr lang="en-GB" dirty="0"/>
              <a:t>To discover a verbal decision the SNOD will have to discuss with the family. This is not always as easy as it sounds.</a:t>
            </a:r>
          </a:p>
          <a:p>
            <a:endParaRPr lang="en-GB" dirty="0"/>
          </a:p>
          <a:p>
            <a:r>
              <a:rPr lang="en-GB" dirty="0"/>
              <a:t>It is the last known decision which is the one that carries legal weight.</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0817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that does not apply – there is no prior expressed decision – then deemed consent might apply. </a:t>
            </a:r>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99584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Deemed consent will not apply </a:t>
            </a:r>
          </a:p>
          <a:p>
            <a:pPr marL="228600" indent="-228600">
              <a:buAutoNum type="arabicPeriod"/>
            </a:pPr>
            <a:r>
              <a:rPr lang="en-GB" dirty="0"/>
              <a:t>If a donation decision has already been made as we saw on the previous slides</a:t>
            </a:r>
          </a:p>
          <a:p>
            <a:pPr marL="228600" indent="-228600">
              <a:buAutoNum type="arabicPeriod"/>
            </a:pPr>
            <a:r>
              <a:rPr lang="en-GB" dirty="0"/>
              <a:t>Those under 18</a:t>
            </a:r>
          </a:p>
          <a:p>
            <a:pPr marL="228600" indent="-228600">
              <a:buAutoNum type="arabicPeriod"/>
            </a:pPr>
            <a:r>
              <a:rPr lang="en-GB" dirty="0"/>
              <a:t>People who have lived in England for less than 12 months or are not living here voluntarily.</a:t>
            </a:r>
          </a:p>
          <a:p>
            <a:pPr marL="228600" indent="-228600">
              <a:buAutoNum type="arabicPeriod"/>
            </a:pPr>
            <a:r>
              <a:rPr lang="en-GB" dirty="0"/>
              <a:t>Those who lack the capacity to understand the new arrangements and take necessary action.</a:t>
            </a:r>
          </a:p>
          <a:p>
            <a:pPr marL="228600" indent="-228600">
              <a:buAutoNum type="arabicPeriod"/>
            </a:pPr>
            <a:r>
              <a:rPr lang="en-GB" dirty="0"/>
              <a:t>Novel transplants.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2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There is no family / friend of long standing to consult.</a:t>
            </a:r>
          </a:p>
          <a:p>
            <a:endParaRPr lang="en-GB" dirty="0"/>
          </a:p>
          <a:p>
            <a:r>
              <a:rPr lang="en-GB" b="1" dirty="0"/>
              <a:t>FAQ (great to have a SNOD/SR in the audience for this slide)</a:t>
            </a:r>
          </a:p>
          <a:p>
            <a:r>
              <a:rPr lang="en-GB" dirty="0"/>
              <a:t>Not living here voluntarily means deemed consent does not apply to:</a:t>
            </a:r>
          </a:p>
          <a:p>
            <a:pPr marL="171450" indent="-171450">
              <a:buFontTx/>
              <a:buChar char="-"/>
            </a:pPr>
            <a:r>
              <a:rPr lang="en-GB" dirty="0"/>
              <a:t>Tourists</a:t>
            </a:r>
          </a:p>
          <a:p>
            <a:pPr marL="171450" indent="-171450">
              <a:buFontTx/>
              <a:buChar char="-"/>
            </a:pPr>
            <a:r>
              <a:rPr lang="en-GB" dirty="0"/>
              <a:t>Prisoners</a:t>
            </a:r>
          </a:p>
          <a:p>
            <a:pPr marL="171450" indent="-171450">
              <a:buFontTx/>
              <a:buChar char="-"/>
            </a:pPr>
            <a:r>
              <a:rPr lang="en-GB" dirty="0"/>
              <a:t>Military </a:t>
            </a:r>
            <a:r>
              <a:rPr lang="en-GB" dirty="0" err="1"/>
              <a:t>Personnell</a:t>
            </a:r>
            <a:endParaRPr lang="en-GB" dirty="0"/>
          </a:p>
          <a:p>
            <a:pPr marL="171450" indent="-171450">
              <a:buFontTx/>
              <a:buChar char="-"/>
            </a:pPr>
            <a:r>
              <a:rPr lang="en-GB" dirty="0"/>
              <a:t>Asylum seekers (its complicated)</a:t>
            </a:r>
          </a:p>
          <a:p>
            <a:pPr marL="171450" indent="-171450">
              <a:buFontTx/>
              <a:buChar char="-"/>
            </a:pPr>
            <a:r>
              <a:rPr lang="en-GB" dirty="0"/>
              <a:t>Those who live in Wales or Scotland and die in England</a:t>
            </a:r>
          </a:p>
          <a:p>
            <a:pPr marL="171450" indent="-171450">
              <a:buFontTx/>
              <a:buChar char="-"/>
            </a:pPr>
            <a:endParaRPr lang="en-GB" dirty="0"/>
          </a:p>
          <a:p>
            <a:pPr marL="171450" indent="-171450">
              <a:buFontTx/>
              <a:buChar cha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Those who lack the capacity to understand the new arrangements and take necessary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This is interpreted in the Code of Practice as for 12 calendar months prior to the admission.</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8636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 IMCA can not consent for organ Donation</a:t>
            </a:r>
          </a:p>
          <a:p>
            <a:endParaRPr lang="en-GB" dirty="0"/>
          </a:p>
          <a:p>
            <a:r>
              <a:rPr lang="en-GB" dirty="0"/>
              <a:t>The legislation is a SOFT opt out.</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Families </a:t>
            </a:r>
            <a:r>
              <a:rPr kumimoji="0" lang="en-GB" sz="1200" b="1" i="0" u="none" strike="noStrike" kern="1200" cap="none" spc="0" normalizeH="0" baseline="0" noProof="0" dirty="0">
                <a:ln>
                  <a:noFill/>
                </a:ln>
                <a:solidFill>
                  <a:srgbClr val="000000"/>
                </a:solidFill>
                <a:effectLst/>
                <a:uLnTx/>
                <a:uFillTx/>
                <a:latin typeface="Arial"/>
                <a:ea typeface="+mn-ea"/>
                <a:cs typeface="+mn-cs"/>
              </a:rPr>
              <a:t>must</a:t>
            </a:r>
            <a:r>
              <a:rPr kumimoji="0" lang="en-GB" sz="1200" b="0" i="0" u="none" strike="noStrike" kern="1200" cap="none" spc="0" normalizeH="0" baseline="0" noProof="0" dirty="0">
                <a:ln>
                  <a:noFill/>
                </a:ln>
                <a:solidFill>
                  <a:srgbClr val="000000"/>
                </a:solidFill>
                <a:effectLst/>
                <a:uLnTx/>
                <a:uFillTx/>
                <a:latin typeface="Arial"/>
                <a:ea typeface="+mn-ea"/>
                <a:cs typeface="+mn-cs"/>
              </a:rPr>
              <a:t> be consulted. </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Family objection will be respected.</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In Wales you can see this occurring. The deemed consent rate is not 100%, family objection is respected.</a:t>
            </a:r>
            <a:endParaRPr lang="en-GB" dirty="0"/>
          </a:p>
          <a:p>
            <a:endParaRPr lang="en-GB" dirty="0"/>
          </a:p>
          <a:p>
            <a:pPr marL="0" marR="0" lvl="0" indent="0" algn="l" defTabSz="457200" rtl="0" eaLnBrk="0" fontAlgn="base" latinLnBrk="0" hangingPunct="0">
              <a:lnSpc>
                <a:spcPct val="100000"/>
              </a:lnSpc>
              <a:spcBef>
                <a:spcPct val="0"/>
              </a:spcBef>
              <a:spcAft>
                <a:spcPct val="0"/>
              </a:spcAft>
              <a:buClr>
                <a:srgbClr val="E0119D"/>
              </a:buClr>
              <a:buSzTx/>
              <a:buFontTx/>
              <a:buNone/>
              <a:tabLst/>
              <a:defRPr/>
            </a:pPr>
            <a:r>
              <a:rPr kumimoji="0" lang="en-GB" sz="1100" b="1" i="0" u="none" strike="noStrike" kern="1200" cap="none" spc="0" normalizeH="0" baseline="0" noProof="0" dirty="0">
                <a:ln>
                  <a:noFill/>
                </a:ln>
                <a:solidFill>
                  <a:srgbClr val="000000"/>
                </a:solidFill>
                <a:effectLst/>
                <a:uLnTx/>
                <a:uFillTx/>
                <a:latin typeface="Arial"/>
                <a:ea typeface="+mn-ea"/>
                <a:cs typeface="+mn-cs"/>
              </a:rPr>
              <a:t>SNODs/SRs have received additional training to lead these conversations so they can:</a:t>
            </a:r>
          </a:p>
          <a:p>
            <a:pPr marL="457200" marR="0" lvl="0" indent="-457200" algn="l" defTabSz="457200" rtl="0" eaLnBrk="0" fontAlgn="base" latinLnBrk="0" hangingPunct="0">
              <a:lnSpc>
                <a:spcPct val="100000"/>
              </a:lnSpc>
              <a:spcBef>
                <a:spcPct val="0"/>
              </a:spcBef>
              <a:spcAft>
                <a:spcPct val="0"/>
              </a:spcAft>
              <a:buClr>
                <a:srgbClr val="000000"/>
              </a:buClr>
              <a:buSzTx/>
              <a:buFont typeface="+mj-lt"/>
              <a:buAutoNum type="arabicPeriod"/>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Follow the law.</a:t>
            </a:r>
          </a:p>
          <a:p>
            <a:pPr marL="457200" marR="0" lvl="0" indent="-457200" algn="l" defTabSz="457200" rtl="0" eaLnBrk="0" fontAlgn="base" latinLnBrk="0" hangingPunct="0">
              <a:lnSpc>
                <a:spcPct val="100000"/>
              </a:lnSpc>
              <a:spcBef>
                <a:spcPct val="0"/>
              </a:spcBef>
              <a:spcAft>
                <a:spcPct val="0"/>
              </a:spcAft>
              <a:buClr>
                <a:srgbClr val="000000"/>
              </a:buClr>
              <a:buSzTx/>
              <a:buFont typeface="+mj-lt"/>
              <a:buAutoNum type="arabicPeriod"/>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Follow the associated (</a:t>
            </a:r>
            <a:r>
              <a:rPr kumimoji="0" lang="en-US" sz="1200" b="1" i="0" u="none" strike="noStrike" kern="1200" cap="none" spc="0" normalizeH="0" baseline="0" noProof="0" dirty="0">
                <a:ln>
                  <a:noFill/>
                </a:ln>
                <a:solidFill>
                  <a:srgbClr val="000000"/>
                </a:solidFill>
                <a:effectLst/>
                <a:uLnTx/>
                <a:uFillTx/>
                <a:latin typeface="Arial"/>
                <a:ea typeface="+mn-ea"/>
                <a:cs typeface="+mn-cs"/>
              </a:rPr>
              <a:t>and detailed</a:t>
            </a:r>
            <a:r>
              <a:rPr kumimoji="0" lang="en-US" sz="1200" b="0" i="0" u="none" strike="noStrike" kern="1200" cap="none" spc="0" normalizeH="0" baseline="0" noProof="0" dirty="0">
                <a:ln>
                  <a:noFill/>
                </a:ln>
                <a:solidFill>
                  <a:srgbClr val="000000"/>
                </a:solidFill>
                <a:effectLst/>
                <a:uLnTx/>
                <a:uFillTx/>
                <a:latin typeface="Arial"/>
                <a:ea typeface="+mn-ea"/>
                <a:cs typeface="+mn-cs"/>
              </a:rPr>
              <a:t>) Human Tissue Authority Code of Practice. (It is complex, most doctors – including CLODs, probably have little interest in reading and remembering the HTA – that’s why bring your SNOD/SR in to talk to the families)</a:t>
            </a:r>
          </a:p>
          <a:p>
            <a:pPr marL="457200" marR="0" lvl="0" indent="-457200" algn="l" defTabSz="457200" rtl="0" eaLnBrk="0" fontAlgn="base" latinLnBrk="0" hangingPunct="0">
              <a:lnSpc>
                <a:spcPct val="100000"/>
              </a:lnSpc>
              <a:spcBef>
                <a:spcPct val="0"/>
              </a:spcBef>
              <a:spcAft>
                <a:spcPct val="0"/>
              </a:spcAft>
              <a:buClr>
                <a:srgbClr val="000000"/>
              </a:buClr>
              <a:buSzTx/>
              <a:buFont typeface="+mj-lt"/>
              <a:buAutoNum type="arabicPeriod"/>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Approach and support families.</a:t>
            </a:r>
          </a:p>
          <a:p>
            <a:endParaRPr lang="en-GB" dirty="0"/>
          </a:p>
          <a:p>
            <a:endParaRPr lang="en-GB" dirty="0"/>
          </a:p>
          <a:p>
            <a:r>
              <a:rPr lang="en-GB" b="1" dirty="0"/>
              <a:t>FAQ</a:t>
            </a:r>
          </a:p>
          <a:p>
            <a:r>
              <a:rPr lang="en-GB" dirty="0"/>
              <a:t>More about IMCA or lasting power of attorney (LPA)</a:t>
            </a:r>
          </a:p>
          <a:p>
            <a:r>
              <a:rPr lang="en-GB" dirty="0"/>
              <a:t>At death IMCA and LPA no longer have legal force (via Mental Capacity Act).</a:t>
            </a:r>
          </a:p>
          <a:p>
            <a:r>
              <a:rPr lang="en-GB" dirty="0"/>
              <a:t>So in DBD, no legal role.</a:t>
            </a:r>
          </a:p>
          <a:p>
            <a:r>
              <a:rPr lang="en-GB" dirty="0"/>
              <a:t>In DCD it is more complex. Because the patient is alive, even though the IMCA or LPA can not consent to donation (which occurs after death), they can change how the care in life is delivered. So in effect they could veto the necessary time and pre-mortem interventions required to allow DCD to occur. </a:t>
            </a:r>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5937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if deemed consent doesn’t apply – then we are back to exactly as we have been doing it for years. And legal consent comes from the family.</a:t>
            </a:r>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58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381000" y="685800"/>
            <a:ext cx="6094413" cy="3429000"/>
          </a:xfrm>
          <a:ln/>
        </p:spPr>
      </p:sp>
      <p:sp>
        <p:nvSpPr>
          <p:cNvPr id="50179"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r>
              <a:rPr lang="en-GB" dirty="0">
                <a:latin typeface="Calibri" charset="0"/>
              </a:rPr>
              <a:t>The steps in the sequence of gaining consent have only changed with the addition of deemed consent. </a:t>
            </a:r>
          </a:p>
          <a:p>
            <a:r>
              <a:rPr lang="en-GB" sz="1200" dirty="0">
                <a:solidFill>
                  <a:srgbClr val="000000"/>
                </a:solidFill>
              </a:rPr>
              <a:t>Not</a:t>
            </a:r>
            <a:r>
              <a:rPr lang="en-GB" sz="1200" baseline="0" dirty="0">
                <a:solidFill>
                  <a:srgbClr val="000000"/>
                </a:solidFill>
              </a:rPr>
              <a:t> on the ODR, </a:t>
            </a:r>
            <a:r>
              <a:rPr lang="en-GB" sz="1200" dirty="0">
                <a:solidFill>
                  <a:srgbClr val="000000"/>
                </a:solidFill>
              </a:rPr>
              <a:t>first person consent: may have been a conversation the family recall during which the patient had expressed a wish to be a donor, or recorded their wish to donate in some other way.</a:t>
            </a:r>
          </a:p>
          <a:p>
            <a:r>
              <a:rPr lang="en-GB" dirty="0">
                <a:latin typeface="Calibri" charset="0"/>
              </a:rPr>
              <a:t>Once it has been identified that the patient had neither made a decision nor appointed a representative then their consent may be deemed in Wales unless they are a child or excepted adult.</a:t>
            </a:r>
          </a:p>
          <a:p>
            <a:r>
              <a:rPr lang="en-GB" dirty="0">
                <a:latin typeface="Calibri" charset="0"/>
              </a:rPr>
              <a:t>The family are involved in these discussions as they must be given the opportunity to produce evidence that the person did not want to be a donor.</a:t>
            </a:r>
          </a:p>
          <a:p>
            <a:r>
              <a:rPr lang="en-GB" dirty="0">
                <a:latin typeface="Calibri" charset="0"/>
              </a:rPr>
              <a:t>If deemed consent does not apply to the patient then consent must be sought from those in the qualifying relationship – as outlined by the relevant Human Tissue Acts: </a:t>
            </a:r>
            <a:r>
              <a:rPr lang="en-GB" sz="1200" kern="1200" dirty="0">
                <a:solidFill>
                  <a:schemeClr val="tx1"/>
                </a:solidFill>
                <a:effectLst/>
                <a:latin typeface="+mn-lt"/>
                <a:ea typeface="ＭＳ Ｐゴシック" charset="0"/>
                <a:cs typeface="ＭＳ Ｐゴシック" charset="0"/>
              </a:rPr>
              <a:t>HTA 2004 (England, Wales and Northern Ireland), HT(S)A 2006 (Scotland).</a:t>
            </a:r>
            <a:endParaRPr lang="en-GB" dirty="0">
              <a:latin typeface="Calibri" charset="0"/>
            </a:endParaRPr>
          </a:p>
        </p:txBody>
      </p:sp>
    </p:spTree>
    <p:extLst>
      <p:ext uri="{BB962C8B-B14F-4D97-AF65-F5344CB8AC3E}">
        <p14:creationId xmlns:p14="http://schemas.microsoft.com/office/powerpoint/2010/main" val="285097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as Paul Frost said at the beginning of this talk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Arial"/>
                <a:ea typeface="Arial"/>
                <a:cs typeface="Arial"/>
              </a:rPr>
              <a:t>Some clinicians, like Paul, have worries and concerns</a:t>
            </a:r>
          </a:p>
          <a:p>
            <a:endParaRPr lang="en-GB" dirty="0"/>
          </a:p>
          <a:p>
            <a:r>
              <a:rPr lang="en-GB" dirty="0"/>
              <a:t>One of these is, will it even work – is all this effort and money worth it.</a:t>
            </a:r>
          </a:p>
          <a:p>
            <a:endParaRPr lang="en-GB" dirty="0"/>
          </a:p>
          <a:p>
            <a:r>
              <a:rPr lang="en-GB" dirty="0"/>
              <a:t>Consent Rate in Wales 2014/15 – worst in UK. By 2019/20 – best.</a:t>
            </a:r>
          </a:p>
          <a:p>
            <a:endParaRPr lang="en-GB" dirty="0"/>
          </a:p>
          <a:p>
            <a:r>
              <a:rPr lang="en-GB" dirty="0"/>
              <a:t>We have carried out a statistical analysis comparing Wale to England.</a:t>
            </a:r>
          </a:p>
          <a:p>
            <a:r>
              <a:rPr lang="en-GB" dirty="0"/>
              <a:t>DBD (but not DCD) reached statistical significance in Wales. 10% difference at 0.05 significance.</a:t>
            </a:r>
          </a:p>
          <a:p>
            <a:r>
              <a:rPr lang="en-GB" dirty="0"/>
              <a:t>A risk adjusted logistic regression analysis revealed that there was a 2.1 times higher chance of gaining consent in Wales compared to England at the end of the study period.</a:t>
            </a:r>
          </a:p>
          <a:p>
            <a:r>
              <a:rPr lang="en-GB" dirty="0"/>
              <a:t>This data has ben accepted for publication in an Anaesthesia special edition on organ donation timed for deemed consent coming out in May 2020.</a:t>
            </a:r>
          </a:p>
          <a:p>
            <a:endParaRPr lang="en-GB" dirty="0"/>
          </a:p>
          <a:p>
            <a:r>
              <a:rPr lang="en-GB" dirty="0"/>
              <a:t>Similarly</a:t>
            </a:r>
          </a:p>
          <a:p>
            <a:r>
              <a:rPr lang="en-GB" dirty="0"/>
              <a:t>Donation numbers in Wales 2014/15 – weren’t too bad, 2</a:t>
            </a:r>
            <a:r>
              <a:rPr lang="en-GB" baseline="30000" dirty="0"/>
              <a:t>nd</a:t>
            </a:r>
            <a:r>
              <a:rPr lang="en-GB" dirty="0"/>
              <a:t> best in UK. By 2019/20 – way out in front.</a:t>
            </a:r>
          </a:p>
          <a:p>
            <a:endParaRPr lang="en-GB" dirty="0"/>
          </a:p>
          <a:p>
            <a:r>
              <a:rPr lang="en-GB" dirty="0"/>
              <a:t>Why did it work?</a:t>
            </a:r>
          </a:p>
          <a:p>
            <a:r>
              <a:rPr lang="en-GB" dirty="0"/>
              <a:t>Probably going to be arguing for years.</a:t>
            </a:r>
          </a:p>
          <a:p>
            <a:endParaRPr lang="en-GB" dirty="0"/>
          </a:p>
          <a:p>
            <a:r>
              <a:rPr lang="en-GB" dirty="0"/>
              <a:t>Here are 2 theories</a:t>
            </a:r>
          </a:p>
          <a:p>
            <a:pPr marL="228600" indent="-228600">
              <a:buAutoNum type="arabicPeriod"/>
            </a:pPr>
            <a:r>
              <a:rPr lang="en-GB" dirty="0"/>
              <a:t>Greater public awareness. As we said earlier ‘</a:t>
            </a:r>
            <a:r>
              <a:rPr kumimoji="0" lang="en-GB" sz="1200" b="0" i="0" u="none" strike="noStrike" kern="1200" cap="none" spc="0" normalizeH="0" baseline="0" noProof="0" dirty="0">
                <a:ln>
                  <a:noFill/>
                </a:ln>
                <a:solidFill>
                  <a:srgbClr val="000000"/>
                </a:solidFill>
                <a:effectLst/>
                <a:uLnTx/>
                <a:uFillTx/>
                <a:latin typeface="Arial"/>
                <a:ea typeface="+mn-ea"/>
                <a:cs typeface="+mn-cs"/>
              </a:rPr>
              <a:t>in Wales families expect donation to be discussed and they are not surprised when we do. Our colleagues in Wales tell us that often families will bring up donation first, or when it is raised they say ‘We were expecting that, we have talked about this, and the answer is…”</a:t>
            </a:r>
          </a:p>
          <a:p>
            <a:pPr marL="228600" indent="-228600">
              <a:buAutoNum type="arabicPeriod"/>
            </a:pPr>
            <a:r>
              <a:rPr kumimoji="0" lang="en-GB" sz="1200" b="0" i="0" u="none" strike="noStrike" kern="1200" cap="none" spc="0" normalizeH="0" baseline="0" noProof="0" dirty="0">
                <a:ln>
                  <a:noFill/>
                </a:ln>
                <a:solidFill>
                  <a:srgbClr val="000000"/>
                </a:solidFill>
                <a:effectLst/>
                <a:uLnTx/>
                <a:uFillTx/>
                <a:latin typeface="Arial"/>
                <a:ea typeface="+mn-ea"/>
                <a:cs typeface="+mn-cs"/>
              </a:rPr>
              <a:t>Greater clinical confidence. This one is a bit subtler. But with so much public and political support for donation there appears to be greater confidence in Wales – not just in the SNOD /SR but the Dr and bedside nurse – such that going into explore donation is the natural and right thing to do. It’s just expected and with that comes greater confidence – especially when more and more families keep saying yes.</a:t>
            </a:r>
          </a:p>
          <a:p>
            <a:pPr marL="228600" indent="-228600">
              <a:buAutoNum type="arabicPeriod"/>
            </a:pPr>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10805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have a philosophical concern.</a:t>
            </a:r>
          </a:p>
          <a:p>
            <a:r>
              <a:rPr lang="en-GB" dirty="0"/>
              <a:t>Will enough people know they need to opt out.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Marketing budget </a:t>
            </a:r>
            <a:r>
              <a:rPr kumimoji="0" lang="en-GB" sz="1200" b="0" i="0" u="none" strike="noStrike" kern="1200" cap="none" spc="0" normalizeH="0" baseline="0" noProof="0" dirty="0">
                <a:ln>
                  <a:noFill/>
                </a:ln>
                <a:solidFill>
                  <a:srgbClr val="000000"/>
                </a:solidFill>
                <a:effectLst/>
                <a:uLnTx/>
                <a:uFillTx/>
                <a:latin typeface="Arial"/>
                <a:ea typeface="+mn-ea"/>
                <a:cs typeface="+mn-cs"/>
              </a:rPr>
              <a:t>= </a:t>
            </a:r>
            <a:r>
              <a:rPr lang="en-GB" dirty="0">
                <a:solidFill>
                  <a:srgbClr val="000000"/>
                </a:solidFill>
                <a:latin typeface="Arial"/>
              </a:rPr>
              <a:t>£11.7 million over two years</a:t>
            </a:r>
            <a:endParaRPr kumimoji="0" lang="en-GB" sz="1200" b="0" i="0" u="none" strike="noStrike" kern="1200" cap="none" spc="0" normalizeH="0" baseline="0" noProof="0" dirty="0">
              <a:ln>
                <a:noFill/>
              </a:ln>
              <a:solidFill>
                <a:srgbClr val="000000"/>
              </a:solidFill>
              <a:effectLst/>
              <a:uLnTx/>
              <a:uFillTx/>
              <a:latin typeface="Arial"/>
              <a:ea typeface="+mn-ea"/>
              <a:cs typeface="+mn-cs"/>
            </a:endParaRPr>
          </a:p>
          <a:p>
            <a:endParaRPr lang="en-GB" dirty="0"/>
          </a:p>
          <a:p>
            <a:r>
              <a:rPr lang="en-GB" dirty="0"/>
              <a:t>In marketing terms they talk about</a:t>
            </a:r>
          </a:p>
          <a:p>
            <a:pPr marL="228600" indent="-228600">
              <a:buFont typeface="+mj-lt"/>
              <a:buAutoNum type="arabicPeriod"/>
            </a:pPr>
            <a:r>
              <a:rPr lang="en-GB" dirty="0"/>
              <a:t>Reach – how many people could have been exposed to the marketing– this is running &gt; 90% which is excellent.</a:t>
            </a:r>
          </a:p>
          <a:p>
            <a:pPr marL="228600" indent="-228600">
              <a:buFont typeface="+mj-lt"/>
              <a:buAutoNum type="arabicPeriod"/>
            </a:pPr>
            <a:r>
              <a:rPr lang="en-GB" dirty="0"/>
              <a:t>Awareness – have people seen or heard something about the law change. The goal was 60% by the law implementation. This goal has been hit already with a few months to spare. </a:t>
            </a:r>
          </a:p>
          <a:p>
            <a:pPr marL="228600" indent="-228600">
              <a:buFont typeface="+mj-lt"/>
              <a:buAutoNum type="arabicPeriod"/>
            </a:pPr>
            <a:r>
              <a:rPr lang="en-GB" dirty="0"/>
              <a:t>Our market research has shown that 54% of people have had a discussion regarding organ donation.</a:t>
            </a:r>
          </a:p>
          <a:p>
            <a:pPr marL="228600" indent="-228600">
              <a:buFont typeface="+mj-lt"/>
              <a:buAutoNum type="arabicPeriod"/>
            </a:pPr>
            <a:endParaRPr lang="en-GB" dirty="0"/>
          </a:p>
          <a:p>
            <a:pPr marL="228600" indent="-228600">
              <a:buFont typeface="+mj-lt"/>
              <a:buAutoNum type="arabicPeriod"/>
            </a:pPr>
            <a:r>
              <a:rPr lang="en-GB" dirty="0"/>
              <a:t>Many have gone onto record their decision.</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9055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ffectLst/>
              </a:rPr>
              <a:t>Opt in continues to rise.</a:t>
            </a:r>
          </a:p>
          <a:p>
            <a:endParaRPr lang="en-GB" dirty="0">
              <a:effectLst/>
            </a:endParaRPr>
          </a:p>
          <a:p>
            <a:r>
              <a:rPr lang="en-GB" dirty="0">
                <a:effectLst/>
              </a:rPr>
              <a:t>In Wales 6% of the population opted out.</a:t>
            </a:r>
          </a:p>
          <a:p>
            <a:endParaRPr lang="en-GB" dirty="0">
              <a:effectLst/>
            </a:endParaRPr>
          </a:p>
          <a:p>
            <a:r>
              <a:rPr lang="en-GB" dirty="0">
                <a:effectLst/>
              </a:rPr>
              <a:t>We suspect a similar percent will opt out in England, perhaps a bit more.</a:t>
            </a:r>
          </a:p>
          <a:p>
            <a:endParaRPr lang="en-GB" dirty="0">
              <a:effectLst/>
            </a:endParaRPr>
          </a:p>
          <a:p>
            <a:endParaRPr lang="en-GB" dirty="0">
              <a:effectLst/>
            </a:endParaRPr>
          </a:p>
          <a:p>
            <a:r>
              <a:rPr lang="en-GB" dirty="0">
                <a:effectLst/>
              </a:rPr>
              <a:t>FAQ</a:t>
            </a:r>
          </a:p>
          <a:p>
            <a:r>
              <a:rPr lang="en-GB" dirty="0">
                <a:effectLst/>
              </a:rPr>
              <a:t>Population ONS 2018</a:t>
            </a:r>
          </a:p>
          <a:p>
            <a:r>
              <a:rPr lang="en-GB" dirty="0">
                <a:effectLst/>
              </a:rPr>
              <a:t>England </a:t>
            </a:r>
            <a:r>
              <a:rPr lang="en-GB" sz="1200" b="0" i="0" u="none" strike="noStrike" kern="1200" dirty="0">
                <a:solidFill>
                  <a:schemeClr val="tx1"/>
                </a:solidFill>
                <a:effectLst/>
                <a:latin typeface="+mn-lt"/>
                <a:ea typeface="+mn-ea"/>
                <a:cs typeface="+mn-cs"/>
              </a:rPr>
              <a:t>55,977,000</a:t>
            </a:r>
          </a:p>
          <a:p>
            <a:r>
              <a:rPr lang="en-GB" dirty="0">
                <a:effectLst/>
              </a:rPr>
              <a:t>Northern Ireland </a:t>
            </a:r>
            <a:r>
              <a:rPr lang="en-GB" sz="1200" b="0" i="0" u="none" strike="noStrike" kern="1200" dirty="0">
                <a:solidFill>
                  <a:schemeClr val="tx1"/>
                </a:solidFill>
                <a:effectLst/>
                <a:latin typeface="+mn-lt"/>
                <a:ea typeface="+mn-ea"/>
                <a:cs typeface="+mn-cs"/>
              </a:rPr>
              <a:t>1,882,000</a:t>
            </a:r>
          </a:p>
          <a:p>
            <a:r>
              <a:rPr lang="en-GB" dirty="0">
                <a:effectLst/>
              </a:rPr>
              <a:t>Scotland </a:t>
            </a:r>
            <a:r>
              <a:rPr lang="en-GB" sz="1200" b="0" i="0" u="none" strike="noStrike" kern="1200" dirty="0">
                <a:solidFill>
                  <a:schemeClr val="tx1"/>
                </a:solidFill>
                <a:effectLst/>
                <a:latin typeface="+mn-lt"/>
                <a:ea typeface="+mn-ea"/>
                <a:cs typeface="+mn-cs"/>
              </a:rPr>
              <a:t>5,438,000</a:t>
            </a:r>
            <a:endParaRPr lang="en-GB" dirty="0">
              <a:effectLst/>
            </a:endParaRPr>
          </a:p>
          <a:p>
            <a:r>
              <a:rPr lang="en-GB" dirty="0">
                <a:effectLst/>
              </a:rPr>
              <a:t>Wales </a:t>
            </a:r>
            <a:r>
              <a:rPr lang="en-GB" sz="1200" b="0" i="0" u="none" strike="noStrike" kern="1200" dirty="0">
                <a:solidFill>
                  <a:schemeClr val="tx1"/>
                </a:solidFill>
                <a:effectLst/>
                <a:latin typeface="+mn-lt"/>
                <a:ea typeface="+mn-ea"/>
                <a:cs typeface="+mn-cs"/>
              </a:rPr>
              <a:t>3,139,000</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4100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concern some people have, which we heard Paul talk about, is that deemed consent changes or devalues the gift of organ donation.</a:t>
            </a:r>
          </a:p>
          <a:p>
            <a:endParaRPr lang="en-GB" dirty="0"/>
          </a:p>
          <a:p>
            <a:r>
              <a:rPr lang="en-GB" dirty="0"/>
              <a:t>In Wales – we have absolutely no evidence of this.</a:t>
            </a:r>
          </a:p>
          <a:p>
            <a:endParaRPr lang="en-GB" dirty="0"/>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Joanna Duckworth was one of the first deemed consent families in Wales.</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This is her speaking in the opening plenary at the ICS SOA 2019 (just after Paul Frost)</a:t>
            </a:r>
          </a:p>
          <a:p>
            <a:pPr>
              <a:spcAft>
                <a:spcPts val="0"/>
              </a:spcAft>
              <a:defRPr/>
            </a:pPr>
            <a:r>
              <a:rPr kumimoji="0" lang="en-GB" b="1" i="1"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a:rPr>
              <a:t>“I am so happy that Scott was able to donate as it brings me so much comfort that he has saved other peoples</a:t>
            </a:r>
            <a:r>
              <a:rPr lang="en-GB" b="1" i="1" dirty="0">
                <a:solidFill>
                  <a:srgbClr val="000000"/>
                </a:solidFill>
                <a:latin typeface="+mn-lt"/>
                <a:ea typeface="Calibri" panose="020F0502020204030204" pitchFamily="34" charset="0"/>
                <a:cs typeface="Times New Roman"/>
              </a:rPr>
              <a:t>'</a:t>
            </a:r>
            <a:r>
              <a:rPr kumimoji="0" lang="en-GB" b="1" i="1"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a:rPr>
              <a:t> lives.</a:t>
            </a:r>
            <a:r>
              <a:rPr lang="en-GB" b="1" i="1" dirty="0">
                <a:solidFill>
                  <a:srgbClr val="000000"/>
                </a:solidFill>
                <a:latin typeface="+mn-lt"/>
                <a:ea typeface="Calibri" panose="020F0502020204030204" pitchFamily="34" charset="0"/>
                <a:cs typeface="Times New Roman"/>
              </a:rPr>
              <a:t> </a:t>
            </a:r>
            <a:endParaRPr lang="en-GB" b="1" i="1"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endParaRPr>
          </a:p>
          <a:p>
            <a:pPr marL="0" marR="0" lvl="0" indent="0" algn="l" defTabSz="457200" rtl="0" eaLnBrk="0" fontAlgn="base" latinLnBrk="0" hangingPunct="0">
              <a:lnSpc>
                <a:spcPct val="100000"/>
              </a:lnSpc>
              <a:spcBef>
                <a:spcPct val="0"/>
              </a:spcBef>
              <a:spcAft>
                <a:spcPts val="0"/>
              </a:spcAft>
              <a:buClrTx/>
              <a:buSzTx/>
              <a:buFontTx/>
              <a:buNone/>
              <a:tabLst/>
              <a:defRPr/>
            </a:pPr>
            <a:r>
              <a:rPr kumimoji="0" lang="en-GB" b="1" i="1"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a:rPr>
              <a:t>His life has not been in vain.</a:t>
            </a:r>
            <a:endParaRPr lang="en-GB" b="1" i="1"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a:endParaRPr>
          </a:p>
          <a:p>
            <a:pPr marL="0" marR="0" lvl="0" indent="0" algn="l" defTabSz="457200" rtl="0" eaLnBrk="0" fontAlgn="base" latinLnBrk="0" hangingPunct="0">
              <a:lnSpc>
                <a:spcPct val="100000"/>
              </a:lnSpc>
              <a:spcBef>
                <a:spcPct val="0"/>
              </a:spcBef>
              <a:spcAft>
                <a:spcPts val="0"/>
              </a:spcAft>
              <a:buClrTx/>
              <a:buSzTx/>
              <a:buFontTx/>
              <a:buNone/>
              <a:tabLst/>
              <a:defRPr/>
            </a:pPr>
            <a:r>
              <a:rPr kumimoji="0" lang="en-GB" b="1" i="1"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a:rPr>
              <a:t>His son knows he is a hero.”</a:t>
            </a:r>
            <a:endParaRPr lang="en-GB" b="1" i="1"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a:endParaRPr>
          </a:p>
          <a:p>
            <a:pPr marL="0" marR="0" lvl="0" indent="0" algn="l" defTabSz="457200" rtl="0" eaLnBrk="0" fontAlgn="base" latinLnBrk="0" hangingPunct="0">
              <a:lnSpc>
                <a:spcPct val="100000"/>
              </a:lnSpc>
              <a:spcBef>
                <a:spcPct val="0"/>
              </a:spcBef>
              <a:spcAft>
                <a:spcPct val="0"/>
              </a:spcAft>
              <a:buClrTx/>
              <a:buSzTx/>
              <a:buFontTx/>
              <a:buNone/>
              <a:tabLst/>
              <a:defRPr/>
            </a:pPr>
            <a:r>
              <a:rPr lang="en-GB" dirty="0"/>
              <a:t>She received a standing ovation!</a:t>
            </a:r>
          </a:p>
          <a:p>
            <a:pPr marL="0" marR="0" lvl="0" indent="0" algn="l" defTabSz="457200" rtl="0" eaLnBrk="0" fontAlgn="base" latinLnBrk="0" hangingPunct="0">
              <a:lnSpc>
                <a:spcPct val="100000"/>
              </a:lnSpc>
              <a:spcBef>
                <a:spcPct val="0"/>
              </a:spcBef>
              <a:spcAft>
                <a:spcPct val="0"/>
              </a:spcAft>
              <a:buClrTx/>
              <a:buSzTx/>
              <a:buFontTx/>
              <a:buNone/>
              <a:tabLst/>
              <a:defRPr/>
            </a:pPr>
            <a:endParaRPr lang="en-GB" dirty="0"/>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Some families from Wales have told us that deemed consent took the pressure off their decision – made it easier.</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And they all remain PROUD.</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We continue to recognise the gift of donation and say thank you through the NHSBT gold pins – available to donor families. Like the pink heart but gold for donor families.</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And the Order of St John Award for Organ Donation – was established in 2013 as a national (and approved by HM The Queen) posthumous award for the donor.</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69E10ACB-52BF-4F96-8A06-FF1342ED75BA}"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0" fontAlgn="base" latinLnBrk="0" hangingPunct="0">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0332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8EF218-7006-3B44-9E45-2A520B6FACE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7275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We have NICE Guidance telling us WHO to refer.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2787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There is a GMC duty to refer.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962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alibri" charset="0"/>
                <a:ea typeface="ＭＳ Ｐゴシック" charset="0"/>
                <a:cs typeface="ＭＳ Ｐゴシック" charset="0"/>
              </a:rPr>
              <a:t>These are the UK rates of donor referral – having shown great improvement. </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Of those who met the referral criteria and were not referred, the reason given was that the patient was not </a:t>
            </a:r>
            <a:r>
              <a:rPr lang="en-GB" sz="1200" b="1" dirty="0">
                <a:latin typeface="Calibri" charset="0"/>
                <a:ea typeface="ＭＳ Ｐゴシック" charset="0"/>
                <a:cs typeface="ＭＳ Ｐゴシック" charset="0"/>
              </a:rPr>
              <a:t>identified</a:t>
            </a:r>
            <a:r>
              <a:rPr lang="en-GB" sz="1200" dirty="0">
                <a:latin typeface="Calibri" charset="0"/>
                <a:ea typeface="ＭＳ Ｐゴシック" charset="0"/>
                <a:cs typeface="ＭＳ Ｐゴシック" charset="0"/>
              </a:rPr>
              <a:t> as a potential donor or organ donation was </a:t>
            </a:r>
            <a:r>
              <a:rPr lang="en-GB" sz="1200" b="1" dirty="0">
                <a:latin typeface="Calibri" charset="0"/>
                <a:ea typeface="ＭＳ Ｐゴシック" charset="0"/>
                <a:cs typeface="ＭＳ Ｐゴシック" charset="0"/>
              </a:rPr>
              <a:t>not considered </a:t>
            </a:r>
            <a:r>
              <a:rPr lang="en-GB" sz="1200" dirty="0">
                <a:latin typeface="Calibri" charset="0"/>
                <a:ea typeface="ＭＳ Ｐゴシック" charset="0"/>
                <a:cs typeface="ＭＳ Ｐゴシック" charset="0"/>
              </a:rPr>
              <a:t>in 25% of cases. </a:t>
            </a:r>
          </a:p>
          <a:p>
            <a:endParaRPr lang="en-GB" sz="1200" dirty="0">
              <a:latin typeface="Calibri" charset="0"/>
              <a:ea typeface="ＭＳ Ｐゴシック" charset="0"/>
              <a:cs typeface="ＭＳ Ｐゴシック" charset="0"/>
            </a:endParaRPr>
          </a:p>
          <a:p>
            <a:r>
              <a:rPr lang="en-GB" sz="1200" dirty="0">
                <a:latin typeface="Calibri" charset="0"/>
                <a:ea typeface="ＭＳ Ｐゴシック" charset="0"/>
                <a:cs typeface="ＭＳ Ｐゴシック" charset="0"/>
              </a:rPr>
              <a:t>The reason given for 43% of DCD was medical contraindications i.e. Clinical staff are deciding that the patient is not suitable without discussion. May be correct on many occasions but not necessarily always</a:t>
            </a:r>
          </a:p>
          <a:p>
            <a:endParaRPr lang="en-US" dirty="0"/>
          </a:p>
        </p:txBody>
      </p:sp>
      <p:sp>
        <p:nvSpPr>
          <p:cNvPr id="4" name="Slide Number Placeholder 3"/>
          <p:cNvSpPr>
            <a:spLocks noGrp="1"/>
          </p:cNvSpPr>
          <p:nvPr>
            <p:ph type="sldNum" sz="quarter" idx="5"/>
          </p:nvPr>
        </p:nvSpPr>
        <p:spPr/>
        <p:txBody>
          <a:bodyPr/>
          <a:lstStyle/>
          <a:p>
            <a:fld id="{72D5F80B-3FE5-8544-9165-3A185B1A8053}" type="slidenum">
              <a:rPr lang="en-GB" smtClean="0"/>
              <a:pPr/>
              <a:t>35</a:t>
            </a:fld>
            <a:endParaRPr lang="en-GB"/>
          </a:p>
        </p:txBody>
      </p:sp>
    </p:spTree>
    <p:extLst>
      <p:ext uri="{BB962C8B-B14F-4D97-AF65-F5344CB8AC3E}">
        <p14:creationId xmlns:p14="http://schemas.microsoft.com/office/powerpoint/2010/main" val="2917694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No ethical issue seen with early notification</a:t>
            </a:r>
            <a:r>
              <a:rPr lang="en-GB" baseline="0" dirty="0"/>
              <a:t> and many advantages.</a:t>
            </a:r>
            <a:endParaRPr lang="en-GB"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5F80B-3FE5-8544-9165-3A185B1A8053}" type="slidenum">
              <a:rPr kumimoji="0" lang="en-GB"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352481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7097C-1EDF-2343-AFB3-100515BF5BF3}"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20194" name="Rectangle 2"/>
          <p:cNvSpPr>
            <a:spLocks noGrp="1" noRot="1" noChangeAspect="1" noChangeArrowheads="1" noTextEdit="1"/>
          </p:cNvSpPr>
          <p:nvPr>
            <p:ph type="sldImg"/>
          </p:nvPr>
        </p:nvSpPr>
        <p:spPr>
          <a:xfrm>
            <a:off x="381000" y="685800"/>
            <a:ext cx="6096000" cy="3429000"/>
          </a:xfrm>
          <a:ln/>
        </p:spPr>
      </p:sp>
      <p:sp>
        <p:nvSpPr>
          <p:cNvPr id="52019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888311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Organ Donation, Past Present and Future</a:t>
            </a:r>
          </a:p>
        </p:txBody>
      </p:sp>
    </p:spTree>
    <p:extLst>
      <p:ext uri="{BB962C8B-B14F-4D97-AF65-F5344CB8AC3E}">
        <p14:creationId xmlns:p14="http://schemas.microsoft.com/office/powerpoint/2010/main" val="4034605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7330642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361511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3793799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058661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81542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04244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480718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484561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593787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478010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0A7BD7A-C987-3444-83F2-CBCC114A42A7}" type="datetimeFigureOut">
              <a:rPr lang="en-US" smtClean="0">
                <a:solidFill>
                  <a:prstClr val="black">
                    <a:tint val="75000"/>
                  </a:prstClr>
                </a:solidFill>
                <a:latin typeface="Calibri"/>
              </a:rPr>
              <a:pPr/>
              <a:t>5/9/2025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7280B8B-3FF0-8E43-AD8C-87DCD77D533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23280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lgn="ctr">
              <a:defRPr/>
            </a:lvl1p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5820794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3161920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t>Click to edit Master text styles</a:t>
            </a:r>
          </a:p>
        </p:txBody>
      </p:sp>
    </p:spTree>
    <p:extLst>
      <p:ext uri="{BB962C8B-B14F-4D97-AF65-F5344CB8AC3E}">
        <p14:creationId xmlns:p14="http://schemas.microsoft.com/office/powerpoint/2010/main" val="277506344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1"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022726" y="1394222"/>
            <a:ext cx="3413125" cy="25181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853643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0374015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5266172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8310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31060659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41394132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2638467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469106"/>
            <a:ext cx="1744662" cy="344328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469106"/>
            <a:ext cx="5081588" cy="34432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9328870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257175" indent="0" algn="ctr">
              <a:buNone/>
              <a:defRPr/>
            </a:lvl2pPr>
            <a:lvl3pPr marL="514350" indent="0" algn="ctr">
              <a:buNone/>
              <a:defRPr/>
            </a:lvl3pPr>
            <a:lvl4pPr marL="771525" indent="0" algn="ctr">
              <a:buNone/>
              <a:defRPr/>
            </a:lvl4pPr>
            <a:lvl5pPr marL="1028700" indent="0" algn="ctr">
              <a:buNone/>
              <a:defRPr/>
            </a:lvl5pPr>
            <a:lvl6pPr marL="1285875" indent="0" algn="ctr">
              <a:buNone/>
              <a:defRPr/>
            </a:lvl6pPr>
            <a:lvl7pPr marL="1543050" indent="0" algn="ctr">
              <a:buNone/>
              <a:defRPr/>
            </a:lvl7pPr>
            <a:lvl8pPr marL="1800225" indent="0" algn="ctr">
              <a:buNone/>
              <a:defRPr/>
            </a:lvl8pPr>
            <a:lvl9pPr marL="20574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66758609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6659162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225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125"/>
            </a:lvl1pPr>
            <a:lvl2pPr marL="257175" indent="0">
              <a:buNone/>
              <a:defRPr sz="1013"/>
            </a:lvl2pPr>
            <a:lvl3pPr marL="514350" indent="0">
              <a:buNone/>
              <a:defRPr sz="900"/>
            </a:lvl3pPr>
            <a:lvl4pPr marL="771525" indent="0">
              <a:buNone/>
              <a:defRPr sz="788"/>
            </a:lvl4pPr>
            <a:lvl5pPr marL="1028700" indent="0">
              <a:buNone/>
              <a:defRPr sz="788"/>
            </a:lvl5pPr>
            <a:lvl6pPr marL="1285875" indent="0">
              <a:buNone/>
              <a:defRPr sz="788"/>
            </a:lvl6pPr>
            <a:lvl7pPr marL="1543050" indent="0">
              <a:buNone/>
              <a:defRPr sz="788"/>
            </a:lvl7pPr>
            <a:lvl8pPr marL="1800225" indent="0">
              <a:buNone/>
              <a:defRPr sz="788"/>
            </a:lvl8pPr>
            <a:lvl9pPr marL="2057400" indent="0">
              <a:buNone/>
              <a:defRPr sz="788"/>
            </a:lvl9pPr>
          </a:lstStyle>
          <a:p>
            <a:pPr lvl="0"/>
            <a:r>
              <a:rPr lang="en-US"/>
              <a:t>Click to edit Master text styles</a:t>
            </a:r>
          </a:p>
        </p:txBody>
      </p:sp>
    </p:spTree>
    <p:extLst>
      <p:ext uri="{BB962C8B-B14F-4D97-AF65-F5344CB8AC3E}">
        <p14:creationId xmlns:p14="http://schemas.microsoft.com/office/powerpoint/2010/main" val="183270400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3" y="1394223"/>
            <a:ext cx="3413125" cy="25181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022728" y="1394223"/>
            <a:ext cx="3413125" cy="25181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985859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nchor="ctr" anchorCtr="0"/>
          <a:lstStyle>
            <a:lvl1pPr algn="ctr">
              <a:defRPr sz="1800" b="0">
                <a:solidFill>
                  <a:srgbClr val="E0119D"/>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039412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29629" y="134570"/>
            <a:ext cx="6978650" cy="866775"/>
          </a:xfrm>
        </p:spPr>
        <p:txBody>
          <a:bodyPr anchor="ctr" anchorCtr="0"/>
          <a:lstStyle>
            <a:lvl1pPr algn="ctr">
              <a:defRPr sz="1800" b="0">
                <a:solidFill>
                  <a:srgbClr val="E0119D"/>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73038587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39639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1125" b="1"/>
            </a:lvl1pPr>
          </a:lstStyle>
          <a:p>
            <a:r>
              <a:rPr lang="en-US"/>
              <a:t>Click to edit Master title style</a:t>
            </a:r>
            <a:endParaRPr lang="en-GB"/>
          </a:p>
        </p:txBody>
      </p:sp>
      <p:sp>
        <p:nvSpPr>
          <p:cNvPr id="3" name="Content Placehold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3"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Tree>
    <p:extLst>
      <p:ext uri="{BB962C8B-B14F-4D97-AF65-F5344CB8AC3E}">
        <p14:creationId xmlns:p14="http://schemas.microsoft.com/office/powerpoint/2010/main" val="139892874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125"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GB"/>
          </a:p>
        </p:txBody>
      </p:sp>
      <p:sp>
        <p:nvSpPr>
          <p:cNvPr id="4" name="Text Placeholder 3"/>
          <p:cNvSpPr>
            <a:spLocks noGrp="1"/>
          </p:cNvSpPr>
          <p:nvPr>
            <p:ph type="body" sz="half" idx="2"/>
          </p:nvPr>
        </p:nvSpPr>
        <p:spPr>
          <a:xfrm>
            <a:off x="1792288" y="4025504"/>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Tree>
    <p:extLst>
      <p:ext uri="{BB962C8B-B14F-4D97-AF65-F5344CB8AC3E}">
        <p14:creationId xmlns:p14="http://schemas.microsoft.com/office/powerpoint/2010/main" val="128040786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287082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88" y="469107"/>
            <a:ext cx="1744662" cy="34432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469107"/>
            <a:ext cx="5081588" cy="3443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9464037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8"/>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178" indent="0" algn="ctr">
              <a:buNone/>
              <a:defRPr/>
            </a:lvl2pPr>
            <a:lvl3pPr marL="914354" indent="0" algn="ctr">
              <a:buNone/>
              <a:defRPr/>
            </a:lvl3pPr>
            <a:lvl4pPr marL="1371532" indent="0" algn="ctr">
              <a:buNone/>
              <a:defRPr/>
            </a:lvl4pPr>
            <a:lvl5pPr marL="1828709" indent="0" algn="ctr">
              <a:buNone/>
              <a:defRPr/>
            </a:lvl5pPr>
            <a:lvl6pPr marL="2285886" indent="0" algn="ctr">
              <a:buNone/>
              <a:defRPr/>
            </a:lvl6pPr>
            <a:lvl7pPr marL="2743063" indent="0" algn="ctr">
              <a:buNone/>
              <a:defRPr/>
            </a:lvl7pPr>
            <a:lvl8pPr marL="3200240" indent="0" algn="ctr">
              <a:buNone/>
              <a:defRPr/>
            </a:lvl8pPr>
            <a:lvl9pPr marL="3657418"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105235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95313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178" indent="0">
              <a:buNone/>
              <a:defRPr sz="1800"/>
            </a:lvl2pPr>
            <a:lvl3pPr marL="914354" indent="0">
              <a:buNone/>
              <a:defRPr sz="1600"/>
            </a:lvl3pPr>
            <a:lvl4pPr marL="1371532" indent="0">
              <a:buNone/>
              <a:defRPr sz="1400"/>
            </a:lvl4pPr>
            <a:lvl5pPr marL="1828709" indent="0">
              <a:buNone/>
              <a:defRPr sz="1400"/>
            </a:lvl5pPr>
            <a:lvl6pPr marL="2285886" indent="0">
              <a:buNone/>
              <a:defRPr sz="1400"/>
            </a:lvl6pPr>
            <a:lvl7pPr marL="2743063" indent="0">
              <a:buNone/>
              <a:defRPr sz="1400"/>
            </a:lvl7pPr>
            <a:lvl8pPr marL="3200240" indent="0">
              <a:buNone/>
              <a:defRPr sz="1400"/>
            </a:lvl8pPr>
            <a:lvl9pPr marL="3657418" indent="0">
              <a:buNone/>
              <a:defRPr sz="1400"/>
            </a:lvl9pPr>
          </a:lstStyle>
          <a:p>
            <a:pPr lvl="0"/>
            <a:r>
              <a:rPr lang="en-US"/>
              <a:t>Click to edit Master text styles</a:t>
            </a:r>
          </a:p>
        </p:txBody>
      </p:sp>
    </p:spTree>
    <p:extLst>
      <p:ext uri="{BB962C8B-B14F-4D97-AF65-F5344CB8AC3E}">
        <p14:creationId xmlns:p14="http://schemas.microsoft.com/office/powerpoint/2010/main" val="8328291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4" y="1394223"/>
            <a:ext cx="3413125" cy="25181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022728" y="1394223"/>
            <a:ext cx="3413125" cy="25181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033040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3" y="1151335"/>
            <a:ext cx="4040188" cy="47982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4" y="1151335"/>
            <a:ext cx="4041775" cy="47982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4"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276688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08992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9762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4" y="204797"/>
            <a:ext cx="5111751"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9" y="1076328"/>
            <a:ext cx="3008313" cy="3518297"/>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Master text styles</a:t>
            </a:r>
          </a:p>
        </p:txBody>
      </p:sp>
    </p:spTree>
    <p:extLst>
      <p:ext uri="{BB962C8B-B14F-4D97-AF65-F5344CB8AC3E}">
        <p14:creationId xmlns:p14="http://schemas.microsoft.com/office/powerpoint/2010/main" val="15004195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8" indent="0">
              <a:buNone/>
              <a:defRPr sz="2000"/>
            </a:lvl9pPr>
          </a:lstStyle>
          <a:p>
            <a:endParaRPr lang="en-GB"/>
          </a:p>
        </p:txBody>
      </p:sp>
      <p:sp>
        <p:nvSpPr>
          <p:cNvPr id="4" name="Text Placeholder 3"/>
          <p:cNvSpPr>
            <a:spLocks noGrp="1"/>
          </p:cNvSpPr>
          <p:nvPr>
            <p:ph type="body" sz="half" idx="2"/>
          </p:nvPr>
        </p:nvSpPr>
        <p:spPr>
          <a:xfrm>
            <a:off x="1792288" y="4025512"/>
            <a:ext cx="5486400" cy="603647"/>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Master text styles</a:t>
            </a:r>
          </a:p>
        </p:txBody>
      </p:sp>
    </p:spTree>
    <p:extLst>
      <p:ext uri="{BB962C8B-B14F-4D97-AF65-F5344CB8AC3E}">
        <p14:creationId xmlns:p14="http://schemas.microsoft.com/office/powerpoint/2010/main" val="36403627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789588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91193" y="469107"/>
            <a:ext cx="1744663" cy="34432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3" y="469107"/>
            <a:ext cx="5081588" cy="3443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02414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270003" y="295340"/>
            <a:ext cx="8600156" cy="303089"/>
          </a:xfrm>
          <a:prstGeom prst="rect">
            <a:avLst/>
          </a:prstGeom>
        </p:spPr>
        <p:txBody>
          <a:bodyPr rtlCol="0">
            <a:noAutofit/>
          </a:bodyPr>
          <a:lstStyle>
            <a:lvl1pPr>
              <a:defRPr sz="1575"/>
            </a:lvl1pPr>
          </a:lstStyle>
          <a:p>
            <a:r>
              <a:rPr lang="en-US"/>
              <a:t>Click to edit Master title style</a:t>
            </a:r>
            <a:endParaRPr lang="en-GB"/>
          </a:p>
        </p:txBody>
      </p:sp>
      <p:sp>
        <p:nvSpPr>
          <p:cNvPr id="7" name="Text Placeholder 2"/>
          <p:cNvSpPr>
            <a:spLocks noGrp="1"/>
          </p:cNvSpPr>
          <p:nvPr>
            <p:ph type="body" sz="quarter" idx="17"/>
          </p:nvPr>
        </p:nvSpPr>
        <p:spPr>
          <a:xfrm>
            <a:off x="267897" y="634349"/>
            <a:ext cx="8607999" cy="297656"/>
          </a:xfrm>
        </p:spPr>
        <p:txBody>
          <a:bodyPr/>
          <a:lstStyle>
            <a:lvl1pPr>
              <a:defRPr sz="1350"/>
            </a:lvl1pPr>
          </a:lstStyle>
          <a:p>
            <a:pPr lvl="0"/>
            <a:r>
              <a:rPr lang="en-US"/>
              <a:t>Edit Master text styles</a:t>
            </a:r>
          </a:p>
        </p:txBody>
      </p:sp>
      <p:sp>
        <p:nvSpPr>
          <p:cNvPr id="9" name="Text Placeholder 17"/>
          <p:cNvSpPr>
            <a:spLocks noGrp="1"/>
          </p:cNvSpPr>
          <p:nvPr>
            <p:ph type="body" sz="quarter" idx="18"/>
          </p:nvPr>
        </p:nvSpPr>
        <p:spPr>
          <a:xfrm>
            <a:off x="4572003" y="4795132"/>
            <a:ext cx="3503084" cy="148344"/>
          </a:xfrm>
        </p:spPr>
        <p:txBody>
          <a:bodyPr anchor="ctr">
            <a:noAutofit/>
          </a:bodyPr>
          <a:lstStyle>
            <a:lvl1pPr>
              <a:spcBef>
                <a:spcPts val="338"/>
              </a:spcBef>
              <a:defRPr sz="450">
                <a:solidFill>
                  <a:schemeClr val="tx1"/>
                </a:solidFill>
              </a:defRPr>
            </a:lvl1pPr>
          </a:lstStyle>
          <a:p>
            <a:pPr lvl="0"/>
            <a:r>
              <a:rPr lang="en-US"/>
              <a:t>Edit Master text styles</a:t>
            </a:r>
          </a:p>
        </p:txBody>
      </p:sp>
      <p:sp>
        <p:nvSpPr>
          <p:cNvPr id="5" name="Slide Number Placeholder 5">
            <a:extLst>
              <a:ext uri="{FF2B5EF4-FFF2-40B4-BE49-F238E27FC236}">
                <a16:creationId xmlns:a16="http://schemas.microsoft.com/office/drawing/2014/main" id="{3FFD7282-A129-4110-A680-DBBA0BE0763C}"/>
              </a:ext>
            </a:extLst>
          </p:cNvPr>
          <p:cNvSpPr>
            <a:spLocks noGrp="1"/>
          </p:cNvSpPr>
          <p:nvPr>
            <p:ph type="sldNum" sz="quarter" idx="19"/>
          </p:nvPr>
        </p:nvSpPr>
        <p:spPr>
          <a:xfrm>
            <a:off x="8142690" y="4795837"/>
            <a:ext cx="728663" cy="147638"/>
          </a:xfrm>
        </p:spPr>
        <p:txBody>
          <a:bodyPr lIns="0" tIns="0" rIns="0" bIns="0"/>
          <a:lstStyle>
            <a:lvl1pPr algn="r">
              <a:defRPr sz="563">
                <a:solidFill>
                  <a:schemeClr val="tx1"/>
                </a:solidFill>
              </a:defRPr>
            </a:lvl1pPr>
          </a:lstStyle>
          <a:p>
            <a:pPr>
              <a:defRPr/>
            </a:pPr>
            <a:fld id="{B6D3EBA1-B298-4F36-AA52-7D1A44EE1D5E}" type="slidenum">
              <a:rPr lang="en-GB"/>
              <a:pPr>
                <a:defRPr/>
              </a:pPr>
              <a:t>‹#›</a:t>
            </a:fld>
            <a:endParaRPr lang="en-GB"/>
          </a:p>
        </p:txBody>
      </p:sp>
    </p:spTree>
    <p:extLst>
      <p:ext uri="{BB962C8B-B14F-4D97-AF65-F5344CB8AC3E}">
        <p14:creationId xmlns:p14="http://schemas.microsoft.com/office/powerpoint/2010/main" val="1242077799"/>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10"/>
          </p:nvPr>
        </p:nvSpPr>
        <p:spPr/>
        <p:txBody>
          <a:bodyPr/>
          <a:lstStyle>
            <a:lvl1pPr>
              <a:defRPr smtClean="0"/>
            </a:lvl1pPr>
          </a:lstStyle>
          <a:p>
            <a:r>
              <a:rPr lang="en-GB">
                <a:solidFill>
                  <a:srgbClr val="FFFFFF"/>
                </a:solidFill>
                <a:latin typeface="Arial"/>
                <a:ea typeface="Arial"/>
                <a:cs typeface="Arial"/>
              </a:rPr>
              <a:t>Organ Donation, Past Present and Future</a:t>
            </a:r>
          </a:p>
        </p:txBody>
      </p:sp>
    </p:spTree>
    <p:extLst>
      <p:ext uri="{BB962C8B-B14F-4D97-AF65-F5344CB8AC3E}">
        <p14:creationId xmlns:p14="http://schemas.microsoft.com/office/powerpoint/2010/main" val="328152793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8303389"/>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B520-1656-BC7F-A0E0-E1FE9014168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32ED0E66-EA5F-6C6B-6F54-CFADF6CFFB8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CCE504F-460A-2ED9-9E5D-925089EC1A8A}"/>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5" name="Footer Placeholder 4">
            <a:extLst>
              <a:ext uri="{FF2B5EF4-FFF2-40B4-BE49-F238E27FC236}">
                <a16:creationId xmlns:a16="http://schemas.microsoft.com/office/drawing/2014/main" id="{A1AFABDF-CF0C-6FE0-58D9-90814C046B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A39714-7B7B-5D09-B1CB-44DA0AF5E203}"/>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15272651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E093-1195-4A69-5CEC-651FF9973B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1FA3AD-D072-037B-30FA-C379AF02EE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8F6295-09B8-C376-DE2E-D0D3326B6CDA}"/>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5" name="Footer Placeholder 4">
            <a:extLst>
              <a:ext uri="{FF2B5EF4-FFF2-40B4-BE49-F238E27FC236}">
                <a16:creationId xmlns:a16="http://schemas.microsoft.com/office/drawing/2014/main" id="{8C76C165-B399-4E8C-7C1D-70F94C908D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A36E15-2D3C-46E5-D4DC-FC8526DAF0B3}"/>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931911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34F87-52B4-A92C-307E-7D1557FE3CE7}"/>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68FF215-CE75-EE20-37C9-B275E4B70AB9}"/>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8A9CA3-DE6C-DCDA-E4DF-CB32D0DE3A72}"/>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5" name="Footer Placeholder 4">
            <a:extLst>
              <a:ext uri="{FF2B5EF4-FFF2-40B4-BE49-F238E27FC236}">
                <a16:creationId xmlns:a16="http://schemas.microsoft.com/office/drawing/2014/main" id="{9CD80590-EB2C-4A32-FEE9-62E2F225A2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EF462F-249D-7BD1-A0AF-C05D9FAA2CFB}"/>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24882675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434A-0735-53F2-6898-3B0761BFEC8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D1AFF2-4CA2-7E7A-2CA9-4F5B67D1DCC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D3FFD44-F5EF-32C5-006D-1CFC5BFCA6BA}"/>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8B909F-BE57-D774-9F26-C8A01FAE7842}"/>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6" name="Footer Placeholder 5">
            <a:extLst>
              <a:ext uri="{FF2B5EF4-FFF2-40B4-BE49-F238E27FC236}">
                <a16:creationId xmlns:a16="http://schemas.microsoft.com/office/drawing/2014/main" id="{2EC6E658-48EB-CBD7-D873-6C2D797592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A45549-791A-A25E-EE91-EED3CE17475B}"/>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16662296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B33C-27CD-BAFD-3E1B-66CB6BF6A614}"/>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7716C3F-5852-11DD-4B25-2CD1F22017A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95C56-4147-CF42-C898-461C7ABF6B80}"/>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80E2670-6BBC-9B5C-C5B0-AB2159D5CAF2}"/>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01FED8A-0CD9-CB70-2621-F738589DB4DC}"/>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87CDC9-2FA9-D5A6-86DC-7A99D6D6FC0C}"/>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8" name="Footer Placeholder 7">
            <a:extLst>
              <a:ext uri="{FF2B5EF4-FFF2-40B4-BE49-F238E27FC236}">
                <a16:creationId xmlns:a16="http://schemas.microsoft.com/office/drawing/2014/main" id="{61202A86-07E0-0969-2011-4285BFB2BB8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6AF5054-F79F-AE99-6B38-B3548B216408}"/>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17042788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14CBD-5C0B-523A-4D99-270DE3B451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04B318-9CC6-0722-A18E-E76D0B1BFD34}"/>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4" name="Footer Placeholder 3">
            <a:extLst>
              <a:ext uri="{FF2B5EF4-FFF2-40B4-BE49-F238E27FC236}">
                <a16:creationId xmlns:a16="http://schemas.microsoft.com/office/drawing/2014/main" id="{1C7FE49E-1BBB-9D54-72E6-910D1A5E58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5FF1C04-64A7-A4AA-1EE6-AE8A1B5428C1}"/>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42648152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90DE3A-CCF0-D1DF-B19F-67A1B65AAAE3}"/>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3" name="Footer Placeholder 2">
            <a:extLst>
              <a:ext uri="{FF2B5EF4-FFF2-40B4-BE49-F238E27FC236}">
                <a16:creationId xmlns:a16="http://schemas.microsoft.com/office/drawing/2014/main" id="{7F20C62E-75A5-29C9-A8FA-F3F80E0521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F3536F-0F19-44C1-EBFF-4E6E7249FF41}"/>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17875557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4238D-6093-0B44-A200-207F9D8120E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F19D8B-AFFB-0A58-E2ED-705DA8DC5ACD}"/>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A10F51E-FAF0-7E78-7D71-AB7BAC04364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B15781F-2920-9202-E2E4-D32F0EDBE6ED}"/>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6" name="Footer Placeholder 5">
            <a:extLst>
              <a:ext uri="{FF2B5EF4-FFF2-40B4-BE49-F238E27FC236}">
                <a16:creationId xmlns:a16="http://schemas.microsoft.com/office/drawing/2014/main" id="{063BEC55-608E-F50D-6124-6CF2C23DA3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498BD7-84AD-69B4-9009-5995D2E8EB93}"/>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28160246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141E-9003-75D7-DB12-2051AB74B6C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925311A-0289-CC2A-70B4-67239E29ECF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D4D9D8D6-530A-7FD8-2A3E-526BAE79609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9455CC7-954E-9A65-569E-9B7451DF7215}"/>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6" name="Footer Placeholder 5">
            <a:extLst>
              <a:ext uri="{FF2B5EF4-FFF2-40B4-BE49-F238E27FC236}">
                <a16:creationId xmlns:a16="http://schemas.microsoft.com/office/drawing/2014/main" id="{6DA61FFB-7767-82B7-84D5-24746F09BC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D19C30-9463-10A2-44D3-A5D3BDB65109}"/>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29721930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B3E95-3C32-1BF3-FF02-C169A013911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6AD35C0-47FA-56DF-F405-88A3779E78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636BE1-AF73-4568-EBAF-0AFD28D7C6D6}"/>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5" name="Footer Placeholder 4">
            <a:extLst>
              <a:ext uri="{FF2B5EF4-FFF2-40B4-BE49-F238E27FC236}">
                <a16:creationId xmlns:a16="http://schemas.microsoft.com/office/drawing/2014/main" id="{A041DEDB-DB35-63B9-0EA3-529C3E5191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DCAEF8-E27C-530C-B232-FA269AFB88C8}"/>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16518054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F2466B-DB09-E8C0-A5BA-4BC55C38929A}"/>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460065-6826-3A2C-5EE9-A00D81BDEFC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7D461D-D6CA-A16E-1E77-53E4EED91F66}"/>
              </a:ext>
            </a:extLst>
          </p:cNvPr>
          <p:cNvSpPr>
            <a:spLocks noGrp="1"/>
          </p:cNvSpPr>
          <p:nvPr>
            <p:ph type="dt" sz="half" idx="10"/>
          </p:nvPr>
        </p:nvSpPr>
        <p:spPr/>
        <p:txBody>
          <a:bodyPr/>
          <a:lstStyle/>
          <a:p>
            <a:fld id="{AC4FAD40-DD8A-451C-9282-9D6D44290BFC}" type="datetimeFigureOut">
              <a:rPr lang="en-GB" smtClean="0"/>
              <a:t>09/05/2025</a:t>
            </a:fld>
            <a:endParaRPr lang="en-GB"/>
          </a:p>
        </p:txBody>
      </p:sp>
      <p:sp>
        <p:nvSpPr>
          <p:cNvPr id="5" name="Footer Placeholder 4">
            <a:extLst>
              <a:ext uri="{FF2B5EF4-FFF2-40B4-BE49-F238E27FC236}">
                <a16:creationId xmlns:a16="http://schemas.microsoft.com/office/drawing/2014/main" id="{97261839-FF8E-D5B7-0820-552F5E1AF5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A61981-D687-0891-5A1A-E5EC2E1DF2F4}"/>
              </a:ext>
            </a:extLst>
          </p:cNvPr>
          <p:cNvSpPr>
            <a:spLocks noGrp="1"/>
          </p:cNvSpPr>
          <p:nvPr>
            <p:ph type="sldNum" sz="quarter" idx="12"/>
          </p:nvPr>
        </p:nvSpPr>
        <p:spPr/>
        <p:txBody>
          <a:bodyPr/>
          <a:lstStyle/>
          <a:p>
            <a:fld id="{01F69D4F-E504-4146-8815-43FE07C0127F}" type="slidenum">
              <a:rPr lang="en-GB" smtClean="0"/>
              <a:t>‹#›</a:t>
            </a:fld>
            <a:endParaRPr lang="en-GB"/>
          </a:p>
        </p:txBody>
      </p:sp>
    </p:spTree>
    <p:extLst>
      <p:ext uri="{BB962C8B-B14F-4D97-AF65-F5344CB8AC3E}">
        <p14:creationId xmlns:p14="http://schemas.microsoft.com/office/powerpoint/2010/main" val="279985342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7.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48829"/>
            <a:ext cx="82296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200151"/>
            <a:ext cx="8229600" cy="3394472"/>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4704160"/>
            <a:ext cx="9144000" cy="459581"/>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pPr defTabSz="914400" fontAlgn="base">
              <a:spcBef>
                <a:spcPct val="0"/>
              </a:spcBef>
              <a:spcAft>
                <a:spcPct val="0"/>
              </a:spcAft>
            </a:pPr>
            <a:r>
              <a:rPr lang="en-GB">
                <a:solidFill>
                  <a:srgbClr val="FFFFFF"/>
                </a:solidFill>
              </a:rPr>
              <a:t>The Deceased Donation Course (ICM)</a:t>
            </a:r>
            <a:endParaRPr lang="en-GB" dirty="0">
              <a:solidFill>
                <a:srgbClr val="FFFFFF"/>
              </a:solidFill>
            </a:endParaRPr>
          </a:p>
        </p:txBody>
      </p:sp>
    </p:spTree>
    <p:extLst>
      <p:ext uri="{BB962C8B-B14F-4D97-AF65-F5344CB8AC3E}">
        <p14:creationId xmlns:p14="http://schemas.microsoft.com/office/powerpoint/2010/main" val="2687958182"/>
      </p:ext>
    </p:extLst>
  </p:cSld>
  <p:clrMap bg1="lt1" tx1="dk1" bg2="lt2" tx2="dk2" accent1="accent1" accent2="accent2" accent3="accent3" accent4="accent4" accent5="accent5" accent6="accent6" hlink="hlink" folHlink="folHlink"/>
  <p:sldLayoutIdLst>
    <p:sldLayoutId id="2147483745" r:id="rId1"/>
  </p:sldLayoutIdLst>
  <p:transition>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F0A7BD7A-C987-3444-83F2-CBCC114A42A7}" type="datetimeFigureOut">
              <a:rPr lang="en-US" smtClean="0">
                <a:solidFill>
                  <a:prstClr val="black">
                    <a:tint val="75000"/>
                  </a:prstClr>
                </a:solidFill>
                <a:latin typeface="Calibri"/>
              </a:rPr>
              <a:pPr fontAlgn="auto">
                <a:spcBef>
                  <a:spcPts val="0"/>
                </a:spcBef>
                <a:spcAft>
                  <a:spcPts val="0"/>
                </a:spcAft>
              </a:pPr>
              <a:t>5/9/2025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F7280B8B-3FF0-8E43-AD8C-87DCD77D533A}"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646109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ransition>
    <p:fade/>
  </p:transition>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2807494"/>
            <a:ext cx="9144000" cy="2702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457200" y="469106"/>
            <a:ext cx="6978650" cy="866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457200" y="1394222"/>
            <a:ext cx="6978650" cy="25181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641881016"/>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ransition>
    <p:fade/>
  </p:transition>
  <p:txStyles>
    <p:titleStyle>
      <a:lvl1pPr algn="l"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p:titleStyle>
    <p:bodyStyle>
      <a:lvl1pPr marL="133350" indent="-133350" algn="l" defTabSz="342900" rtl="0" eaLnBrk="0" fontAlgn="base" hangingPunct="0">
        <a:spcBef>
          <a:spcPts val="600"/>
        </a:spcBef>
        <a:spcAft>
          <a:spcPts val="600"/>
        </a:spcAft>
        <a:buClr>
          <a:srgbClr val="E0119D"/>
        </a:buClr>
        <a:buFont typeface="Arial" charset="0"/>
        <a:buChar char="•"/>
        <a:defRPr sz="1650">
          <a:solidFill>
            <a:schemeClr val="tx1"/>
          </a:solidFill>
          <a:latin typeface="+mn-lt"/>
          <a:ea typeface="+mn-ea"/>
          <a:cs typeface="+mn-cs"/>
        </a:defRPr>
      </a:lvl1pPr>
      <a:lvl2pPr marL="335756" indent="-202406" algn="l" defTabSz="342900" rtl="0" eaLnBrk="0" fontAlgn="base" hangingPunct="0">
        <a:spcBef>
          <a:spcPts val="300"/>
        </a:spcBef>
        <a:spcAft>
          <a:spcPct val="0"/>
        </a:spcAft>
        <a:buClr>
          <a:srgbClr val="E0119D"/>
        </a:buClr>
        <a:buFont typeface="Arial" charset="0"/>
        <a:buChar char="–"/>
        <a:defRPr sz="1650">
          <a:solidFill>
            <a:schemeClr val="tx1"/>
          </a:solidFill>
          <a:latin typeface="+mn-lt"/>
          <a:ea typeface="+mn-ea"/>
        </a:defRPr>
      </a:lvl2pPr>
      <a:lvl3pPr marL="469106" indent="-133350"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3pPr>
      <a:lvl4pPr marL="671513"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4pPr>
      <a:lvl5pPr marL="873919" indent="-202406" algn="l" defTabSz="342900" rtl="0" eaLnBrk="0" fontAlgn="base" hangingPunct="0">
        <a:spcBef>
          <a:spcPts val="300"/>
        </a:spcBef>
        <a:spcAft>
          <a:spcPct val="0"/>
        </a:spcAft>
        <a:buClr>
          <a:srgbClr val="E0119D"/>
        </a:buClr>
        <a:buFont typeface="Lucida Grande" charset="0"/>
        <a:buChar char="–"/>
        <a:defRPr sz="1650">
          <a:solidFill>
            <a:schemeClr val="tx1"/>
          </a:solidFill>
          <a:latin typeface="+mn-lt"/>
          <a:ea typeface="+mn-ea"/>
        </a:defRPr>
      </a:lvl5pPr>
      <a:lvl6pPr marL="12168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6pPr>
      <a:lvl7pPr marL="15597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7pPr>
      <a:lvl8pPr marL="19026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8pPr>
      <a:lvl9pPr marL="2245519" indent="-202406" algn="l" defTabSz="342900" rtl="0" fontAlgn="base">
        <a:spcBef>
          <a:spcPts val="300"/>
        </a:spcBef>
        <a:spcAft>
          <a:spcPct val="0"/>
        </a:spcAft>
        <a:buClr>
          <a:srgbClr val="E0119D"/>
        </a:buClr>
        <a:buFont typeface="Lucida Grande" charset="0"/>
        <a:buChar char="–"/>
        <a:defRPr sz="1650">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7" name="Title Placeholder 1"/>
          <p:cNvSpPr>
            <a:spLocks noGrp="1"/>
          </p:cNvSpPr>
          <p:nvPr>
            <p:ph type="title"/>
          </p:nvPr>
        </p:nvSpPr>
        <p:spPr bwMode="auto">
          <a:xfrm>
            <a:off x="457200" y="469106"/>
            <a:ext cx="6978650" cy="86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1268" name="Text Placeholder 2"/>
          <p:cNvSpPr>
            <a:spLocks noGrp="1"/>
          </p:cNvSpPr>
          <p:nvPr>
            <p:ph type="body" idx="1"/>
          </p:nvPr>
        </p:nvSpPr>
        <p:spPr bwMode="auto">
          <a:xfrm>
            <a:off x="457200" y="1394223"/>
            <a:ext cx="6978650" cy="2518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91939090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fade/>
  </p:transition>
  <p:txStyles>
    <p:titleStyle>
      <a:lvl1pPr algn="l" defTabSz="257175" rtl="0" fontAlgn="base">
        <a:spcBef>
          <a:spcPct val="0"/>
        </a:spcBef>
        <a:spcAft>
          <a:spcPct val="0"/>
        </a:spcAft>
        <a:defRPr sz="2138" b="1">
          <a:solidFill>
            <a:srgbClr val="0072C6"/>
          </a:solidFill>
          <a:latin typeface="+mj-lt"/>
          <a:ea typeface="+mj-ea"/>
          <a:cs typeface="+mj-cs"/>
        </a:defRPr>
      </a:lvl1pPr>
      <a:lvl2pPr algn="l" defTabSz="257175" rtl="0" fontAlgn="base">
        <a:spcBef>
          <a:spcPct val="0"/>
        </a:spcBef>
        <a:spcAft>
          <a:spcPct val="0"/>
        </a:spcAft>
        <a:defRPr sz="2138" b="1">
          <a:solidFill>
            <a:srgbClr val="0072C6"/>
          </a:solidFill>
          <a:latin typeface="Arial" pitchFamily="34" charset="0"/>
        </a:defRPr>
      </a:lvl2pPr>
      <a:lvl3pPr algn="l" defTabSz="257175" rtl="0" fontAlgn="base">
        <a:spcBef>
          <a:spcPct val="0"/>
        </a:spcBef>
        <a:spcAft>
          <a:spcPct val="0"/>
        </a:spcAft>
        <a:defRPr sz="2138" b="1">
          <a:solidFill>
            <a:srgbClr val="0072C6"/>
          </a:solidFill>
          <a:latin typeface="Arial" pitchFamily="34" charset="0"/>
        </a:defRPr>
      </a:lvl3pPr>
      <a:lvl4pPr algn="l" defTabSz="257175" rtl="0" fontAlgn="base">
        <a:spcBef>
          <a:spcPct val="0"/>
        </a:spcBef>
        <a:spcAft>
          <a:spcPct val="0"/>
        </a:spcAft>
        <a:defRPr sz="2138" b="1">
          <a:solidFill>
            <a:srgbClr val="0072C6"/>
          </a:solidFill>
          <a:latin typeface="Arial" pitchFamily="34" charset="0"/>
        </a:defRPr>
      </a:lvl4pPr>
      <a:lvl5pPr algn="l" defTabSz="257175" rtl="0" fontAlgn="base">
        <a:spcBef>
          <a:spcPct val="0"/>
        </a:spcBef>
        <a:spcAft>
          <a:spcPct val="0"/>
        </a:spcAft>
        <a:defRPr sz="2138" b="1">
          <a:solidFill>
            <a:srgbClr val="0072C6"/>
          </a:solidFill>
          <a:latin typeface="Arial" pitchFamily="34" charset="0"/>
        </a:defRPr>
      </a:lvl5pPr>
      <a:lvl6pPr marL="257175" algn="l" defTabSz="257175" rtl="0" fontAlgn="base">
        <a:spcBef>
          <a:spcPct val="0"/>
        </a:spcBef>
        <a:spcAft>
          <a:spcPct val="0"/>
        </a:spcAft>
        <a:defRPr sz="2138" b="1">
          <a:solidFill>
            <a:srgbClr val="0072C6"/>
          </a:solidFill>
          <a:latin typeface="Arial" pitchFamily="34" charset="0"/>
        </a:defRPr>
      </a:lvl6pPr>
      <a:lvl7pPr marL="514350" algn="l" defTabSz="257175" rtl="0" fontAlgn="base">
        <a:spcBef>
          <a:spcPct val="0"/>
        </a:spcBef>
        <a:spcAft>
          <a:spcPct val="0"/>
        </a:spcAft>
        <a:defRPr sz="2138" b="1">
          <a:solidFill>
            <a:srgbClr val="0072C6"/>
          </a:solidFill>
          <a:latin typeface="Arial" pitchFamily="34" charset="0"/>
        </a:defRPr>
      </a:lvl7pPr>
      <a:lvl8pPr marL="771525" algn="l" defTabSz="257175" rtl="0" fontAlgn="base">
        <a:spcBef>
          <a:spcPct val="0"/>
        </a:spcBef>
        <a:spcAft>
          <a:spcPct val="0"/>
        </a:spcAft>
        <a:defRPr sz="2138" b="1">
          <a:solidFill>
            <a:srgbClr val="0072C6"/>
          </a:solidFill>
          <a:latin typeface="Arial" pitchFamily="34" charset="0"/>
        </a:defRPr>
      </a:lvl8pPr>
      <a:lvl9pPr marL="1028700" algn="l" defTabSz="257175" rtl="0" fontAlgn="base">
        <a:spcBef>
          <a:spcPct val="0"/>
        </a:spcBef>
        <a:spcAft>
          <a:spcPct val="0"/>
        </a:spcAft>
        <a:defRPr sz="2138" b="1">
          <a:solidFill>
            <a:srgbClr val="0072C6"/>
          </a:solidFill>
          <a:latin typeface="Arial" pitchFamily="34" charset="0"/>
        </a:defRPr>
      </a:lvl9pPr>
    </p:titleStyle>
    <p:bodyStyle>
      <a:lvl1pPr marL="100013" indent="-100013" algn="l" defTabSz="257175" rtl="0" fontAlgn="base">
        <a:spcBef>
          <a:spcPts val="450"/>
        </a:spcBef>
        <a:spcAft>
          <a:spcPts val="450"/>
        </a:spcAft>
        <a:buClr>
          <a:srgbClr val="0072C6"/>
        </a:buClr>
        <a:buFont typeface="Arial" pitchFamily="34" charset="0"/>
        <a:buChar char="•"/>
        <a:defRPr sz="1238">
          <a:solidFill>
            <a:schemeClr val="tx1"/>
          </a:solidFill>
          <a:latin typeface="+mn-lt"/>
          <a:ea typeface="+mn-ea"/>
          <a:cs typeface="+mn-cs"/>
        </a:defRPr>
      </a:lvl1pPr>
      <a:lvl2pPr marL="251817" indent="-151805" algn="l" defTabSz="257175" rtl="0" fontAlgn="base">
        <a:spcBef>
          <a:spcPts val="225"/>
        </a:spcBef>
        <a:spcAft>
          <a:spcPct val="0"/>
        </a:spcAft>
        <a:buFont typeface="Arial" pitchFamily="34" charset="0"/>
        <a:buChar char="–"/>
        <a:defRPr sz="1238">
          <a:solidFill>
            <a:schemeClr val="tx1"/>
          </a:solidFill>
          <a:latin typeface="+mn-lt"/>
        </a:defRPr>
      </a:lvl2pPr>
      <a:lvl3pPr marL="351830" indent="-100013" algn="l" defTabSz="257175" rtl="0" fontAlgn="base">
        <a:spcBef>
          <a:spcPts val="225"/>
        </a:spcBef>
        <a:spcAft>
          <a:spcPct val="0"/>
        </a:spcAft>
        <a:buFont typeface="Lucida Grande"/>
        <a:buChar char="–"/>
        <a:defRPr sz="1238">
          <a:solidFill>
            <a:schemeClr val="tx1"/>
          </a:solidFill>
          <a:latin typeface="+mn-lt"/>
        </a:defRPr>
      </a:lvl3pPr>
      <a:lvl4pPr marL="503635" indent="-151805" algn="l" defTabSz="257175" rtl="0" fontAlgn="base">
        <a:spcBef>
          <a:spcPts val="225"/>
        </a:spcBef>
        <a:spcAft>
          <a:spcPct val="0"/>
        </a:spcAft>
        <a:buFont typeface="Lucida Grande"/>
        <a:buChar char="–"/>
        <a:defRPr sz="1238">
          <a:solidFill>
            <a:schemeClr val="tx1"/>
          </a:solidFill>
          <a:latin typeface="+mn-lt"/>
        </a:defRPr>
      </a:lvl4pPr>
      <a:lvl5pPr marL="655439" indent="-151805" algn="l" defTabSz="257175" rtl="0" fontAlgn="base">
        <a:spcBef>
          <a:spcPts val="225"/>
        </a:spcBef>
        <a:spcAft>
          <a:spcPct val="0"/>
        </a:spcAft>
        <a:buFont typeface="Lucida Grande"/>
        <a:buChar char="–"/>
        <a:defRPr sz="1238">
          <a:solidFill>
            <a:schemeClr val="tx1"/>
          </a:solidFill>
          <a:latin typeface="+mn-lt"/>
        </a:defRPr>
      </a:lvl5pPr>
      <a:lvl6pPr marL="912614" indent="-151805" algn="l" defTabSz="257175" rtl="0" fontAlgn="base">
        <a:spcBef>
          <a:spcPts val="225"/>
        </a:spcBef>
        <a:spcAft>
          <a:spcPct val="0"/>
        </a:spcAft>
        <a:buFont typeface="Lucida Grande"/>
        <a:buChar char="–"/>
        <a:defRPr sz="1238">
          <a:solidFill>
            <a:schemeClr val="tx1"/>
          </a:solidFill>
          <a:latin typeface="+mn-lt"/>
        </a:defRPr>
      </a:lvl6pPr>
      <a:lvl7pPr marL="1169789" indent="-151805" algn="l" defTabSz="257175" rtl="0" fontAlgn="base">
        <a:spcBef>
          <a:spcPts val="225"/>
        </a:spcBef>
        <a:spcAft>
          <a:spcPct val="0"/>
        </a:spcAft>
        <a:buFont typeface="Lucida Grande"/>
        <a:buChar char="–"/>
        <a:defRPr sz="1238">
          <a:solidFill>
            <a:schemeClr val="tx1"/>
          </a:solidFill>
          <a:latin typeface="+mn-lt"/>
        </a:defRPr>
      </a:lvl7pPr>
      <a:lvl8pPr marL="1426964" indent="-151805" algn="l" defTabSz="257175" rtl="0" fontAlgn="base">
        <a:spcBef>
          <a:spcPts val="225"/>
        </a:spcBef>
        <a:spcAft>
          <a:spcPct val="0"/>
        </a:spcAft>
        <a:buFont typeface="Lucida Grande"/>
        <a:buChar char="–"/>
        <a:defRPr sz="1238">
          <a:solidFill>
            <a:schemeClr val="tx1"/>
          </a:solidFill>
          <a:latin typeface="+mn-lt"/>
        </a:defRPr>
      </a:lvl8pPr>
      <a:lvl9pPr marL="1684139" indent="-151805" algn="l" defTabSz="257175" rtl="0" fontAlgn="base">
        <a:spcBef>
          <a:spcPts val="225"/>
        </a:spcBef>
        <a:spcAft>
          <a:spcPct val="0"/>
        </a:spcAft>
        <a:buFont typeface="Lucida Grande"/>
        <a:buChar char="–"/>
        <a:defRPr sz="1238">
          <a:solidFill>
            <a:schemeClr val="tx1"/>
          </a:solidFill>
          <a:latin typeface="+mn-lt"/>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alpha val="0"/>
          </a:schemeClr>
        </a:solidFill>
        <a:effectLst/>
      </p:bgPr>
    </p:bg>
    <p:spTree>
      <p:nvGrpSpPr>
        <p:cNvPr id="1" name=""/>
        <p:cNvGrpSpPr/>
        <p:nvPr/>
      </p:nvGrpSpPr>
      <p:grpSpPr>
        <a:xfrm>
          <a:off x="0" y="0"/>
          <a:ext cx="0" cy="0"/>
          <a:chOff x="0" y="0"/>
          <a:chExt cx="0" cy="0"/>
        </a:xfrm>
      </p:grpSpPr>
      <p:sp>
        <p:nvSpPr>
          <p:cNvPr id="11267" name="Title Placeholder 1"/>
          <p:cNvSpPr>
            <a:spLocks noGrp="1"/>
          </p:cNvSpPr>
          <p:nvPr>
            <p:ph type="title"/>
          </p:nvPr>
        </p:nvSpPr>
        <p:spPr bwMode="auto">
          <a:xfrm>
            <a:off x="457201" y="469107"/>
            <a:ext cx="6978651" cy="866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1268" name="Text Placeholder 2"/>
          <p:cNvSpPr>
            <a:spLocks noGrp="1"/>
          </p:cNvSpPr>
          <p:nvPr>
            <p:ph type="body" idx="1"/>
          </p:nvPr>
        </p:nvSpPr>
        <p:spPr bwMode="auto">
          <a:xfrm>
            <a:off x="457201" y="1394223"/>
            <a:ext cx="6978651" cy="25181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3155469575"/>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Lst>
  <p:txStyles>
    <p:titleStyle>
      <a:lvl1pPr algn="l" defTabSz="457178" rtl="0" fontAlgn="base">
        <a:spcBef>
          <a:spcPct val="0"/>
        </a:spcBef>
        <a:spcAft>
          <a:spcPct val="0"/>
        </a:spcAft>
        <a:defRPr sz="3800" b="1">
          <a:solidFill>
            <a:srgbClr val="0072C6"/>
          </a:solidFill>
          <a:latin typeface="+mj-lt"/>
          <a:ea typeface="+mj-ea"/>
          <a:cs typeface="+mj-cs"/>
        </a:defRPr>
      </a:lvl1pPr>
      <a:lvl2pPr algn="l" defTabSz="457178" rtl="0" fontAlgn="base">
        <a:spcBef>
          <a:spcPct val="0"/>
        </a:spcBef>
        <a:spcAft>
          <a:spcPct val="0"/>
        </a:spcAft>
        <a:defRPr sz="3800" b="1">
          <a:solidFill>
            <a:srgbClr val="0072C6"/>
          </a:solidFill>
          <a:latin typeface="Arial" pitchFamily="34" charset="0"/>
        </a:defRPr>
      </a:lvl2pPr>
      <a:lvl3pPr algn="l" defTabSz="457178" rtl="0" fontAlgn="base">
        <a:spcBef>
          <a:spcPct val="0"/>
        </a:spcBef>
        <a:spcAft>
          <a:spcPct val="0"/>
        </a:spcAft>
        <a:defRPr sz="3800" b="1">
          <a:solidFill>
            <a:srgbClr val="0072C6"/>
          </a:solidFill>
          <a:latin typeface="Arial" pitchFamily="34" charset="0"/>
        </a:defRPr>
      </a:lvl3pPr>
      <a:lvl4pPr algn="l" defTabSz="457178" rtl="0" fontAlgn="base">
        <a:spcBef>
          <a:spcPct val="0"/>
        </a:spcBef>
        <a:spcAft>
          <a:spcPct val="0"/>
        </a:spcAft>
        <a:defRPr sz="3800" b="1">
          <a:solidFill>
            <a:srgbClr val="0072C6"/>
          </a:solidFill>
          <a:latin typeface="Arial" pitchFamily="34" charset="0"/>
        </a:defRPr>
      </a:lvl4pPr>
      <a:lvl5pPr algn="l" defTabSz="457178" rtl="0" fontAlgn="base">
        <a:spcBef>
          <a:spcPct val="0"/>
        </a:spcBef>
        <a:spcAft>
          <a:spcPct val="0"/>
        </a:spcAft>
        <a:defRPr sz="3800" b="1">
          <a:solidFill>
            <a:srgbClr val="0072C6"/>
          </a:solidFill>
          <a:latin typeface="Arial" pitchFamily="34" charset="0"/>
        </a:defRPr>
      </a:lvl5pPr>
      <a:lvl6pPr marL="457178" algn="l" defTabSz="457178" rtl="0" fontAlgn="base">
        <a:spcBef>
          <a:spcPct val="0"/>
        </a:spcBef>
        <a:spcAft>
          <a:spcPct val="0"/>
        </a:spcAft>
        <a:defRPr sz="3800" b="1">
          <a:solidFill>
            <a:srgbClr val="0072C6"/>
          </a:solidFill>
          <a:latin typeface="Arial" pitchFamily="34" charset="0"/>
        </a:defRPr>
      </a:lvl6pPr>
      <a:lvl7pPr marL="914354" algn="l" defTabSz="457178" rtl="0" fontAlgn="base">
        <a:spcBef>
          <a:spcPct val="0"/>
        </a:spcBef>
        <a:spcAft>
          <a:spcPct val="0"/>
        </a:spcAft>
        <a:defRPr sz="3800" b="1">
          <a:solidFill>
            <a:srgbClr val="0072C6"/>
          </a:solidFill>
          <a:latin typeface="Arial" pitchFamily="34" charset="0"/>
        </a:defRPr>
      </a:lvl7pPr>
      <a:lvl8pPr marL="1371532" algn="l" defTabSz="457178" rtl="0" fontAlgn="base">
        <a:spcBef>
          <a:spcPct val="0"/>
        </a:spcBef>
        <a:spcAft>
          <a:spcPct val="0"/>
        </a:spcAft>
        <a:defRPr sz="3800" b="1">
          <a:solidFill>
            <a:srgbClr val="0072C6"/>
          </a:solidFill>
          <a:latin typeface="Arial" pitchFamily="34" charset="0"/>
        </a:defRPr>
      </a:lvl8pPr>
      <a:lvl9pPr marL="1828709" algn="l" defTabSz="457178" rtl="0" fontAlgn="base">
        <a:spcBef>
          <a:spcPct val="0"/>
        </a:spcBef>
        <a:spcAft>
          <a:spcPct val="0"/>
        </a:spcAft>
        <a:defRPr sz="3800" b="1">
          <a:solidFill>
            <a:srgbClr val="0072C6"/>
          </a:solidFill>
          <a:latin typeface="Arial" pitchFamily="34" charset="0"/>
        </a:defRPr>
      </a:lvl9pPr>
    </p:titleStyle>
    <p:bodyStyle>
      <a:lvl1pPr marL="177791" indent="-177791" algn="l" defTabSz="457178" rtl="0" fontAlgn="base">
        <a:spcBef>
          <a:spcPts val="800"/>
        </a:spcBef>
        <a:spcAft>
          <a:spcPts val="800"/>
        </a:spcAft>
        <a:buClr>
          <a:srgbClr val="0072C6"/>
        </a:buClr>
        <a:buFont typeface="Arial" pitchFamily="34" charset="0"/>
        <a:buChar char="•"/>
        <a:defRPr sz="2200">
          <a:solidFill>
            <a:schemeClr val="tx1"/>
          </a:solidFill>
          <a:latin typeface="+mn-lt"/>
          <a:ea typeface="+mn-ea"/>
          <a:cs typeface="+mn-cs"/>
        </a:defRPr>
      </a:lvl1pPr>
      <a:lvl2pPr marL="447652" indent="-269861" algn="l" defTabSz="457178" rtl="0" fontAlgn="base">
        <a:spcBef>
          <a:spcPts val="400"/>
        </a:spcBef>
        <a:spcAft>
          <a:spcPct val="0"/>
        </a:spcAft>
        <a:buFont typeface="Arial" pitchFamily="34" charset="0"/>
        <a:buChar char="–"/>
        <a:defRPr sz="2200">
          <a:solidFill>
            <a:schemeClr val="tx1"/>
          </a:solidFill>
          <a:latin typeface="+mn-lt"/>
        </a:defRPr>
      </a:lvl2pPr>
      <a:lvl3pPr marL="625443" indent="-177791" algn="l" defTabSz="457178" rtl="0" fontAlgn="base">
        <a:spcBef>
          <a:spcPts val="400"/>
        </a:spcBef>
        <a:spcAft>
          <a:spcPct val="0"/>
        </a:spcAft>
        <a:buFont typeface="Lucida Grande"/>
        <a:buChar char="–"/>
        <a:defRPr sz="2200">
          <a:solidFill>
            <a:schemeClr val="tx1"/>
          </a:solidFill>
          <a:latin typeface="+mn-lt"/>
        </a:defRPr>
      </a:lvl3pPr>
      <a:lvl4pPr marL="895306" indent="-269861" algn="l" defTabSz="457178" rtl="0" fontAlgn="base">
        <a:spcBef>
          <a:spcPts val="400"/>
        </a:spcBef>
        <a:spcAft>
          <a:spcPct val="0"/>
        </a:spcAft>
        <a:buFont typeface="Lucida Grande"/>
        <a:buChar char="–"/>
        <a:defRPr sz="2200">
          <a:solidFill>
            <a:schemeClr val="tx1"/>
          </a:solidFill>
          <a:latin typeface="+mn-lt"/>
        </a:defRPr>
      </a:lvl4pPr>
      <a:lvl5pPr marL="1165167" indent="-269861" algn="l" defTabSz="457178" rtl="0" fontAlgn="base">
        <a:spcBef>
          <a:spcPts val="400"/>
        </a:spcBef>
        <a:spcAft>
          <a:spcPct val="0"/>
        </a:spcAft>
        <a:buFont typeface="Lucida Grande"/>
        <a:buChar char="–"/>
        <a:defRPr sz="2200">
          <a:solidFill>
            <a:schemeClr val="tx1"/>
          </a:solidFill>
          <a:latin typeface="+mn-lt"/>
        </a:defRPr>
      </a:lvl5pPr>
      <a:lvl6pPr marL="1622345" indent="-269861" algn="l" defTabSz="457178" rtl="0" fontAlgn="base">
        <a:spcBef>
          <a:spcPts val="400"/>
        </a:spcBef>
        <a:spcAft>
          <a:spcPct val="0"/>
        </a:spcAft>
        <a:buFont typeface="Lucida Grande"/>
        <a:buChar char="–"/>
        <a:defRPr sz="2200">
          <a:solidFill>
            <a:schemeClr val="tx1"/>
          </a:solidFill>
          <a:latin typeface="+mn-lt"/>
        </a:defRPr>
      </a:lvl6pPr>
      <a:lvl7pPr marL="2079521" indent="-269861" algn="l" defTabSz="457178" rtl="0" fontAlgn="base">
        <a:spcBef>
          <a:spcPts val="400"/>
        </a:spcBef>
        <a:spcAft>
          <a:spcPct val="0"/>
        </a:spcAft>
        <a:buFont typeface="Lucida Grande"/>
        <a:buChar char="–"/>
        <a:defRPr sz="2200">
          <a:solidFill>
            <a:schemeClr val="tx1"/>
          </a:solidFill>
          <a:latin typeface="+mn-lt"/>
        </a:defRPr>
      </a:lvl7pPr>
      <a:lvl8pPr marL="2536699" indent="-269861" algn="l" defTabSz="457178" rtl="0" fontAlgn="base">
        <a:spcBef>
          <a:spcPts val="400"/>
        </a:spcBef>
        <a:spcAft>
          <a:spcPct val="0"/>
        </a:spcAft>
        <a:buFont typeface="Lucida Grande"/>
        <a:buChar char="–"/>
        <a:defRPr sz="2200">
          <a:solidFill>
            <a:schemeClr val="tx1"/>
          </a:solidFill>
          <a:latin typeface="+mn-lt"/>
        </a:defRPr>
      </a:lvl8pPr>
      <a:lvl9pPr marL="2993876" indent="-269861" algn="l" defTabSz="457178" rtl="0" fontAlgn="base">
        <a:spcBef>
          <a:spcPts val="400"/>
        </a:spcBef>
        <a:spcAft>
          <a:spcPct val="0"/>
        </a:spcAft>
        <a:buFont typeface="Lucida Grande"/>
        <a:buChar char="–"/>
        <a:defRPr sz="2200">
          <a:solidFill>
            <a:schemeClr val="tx1"/>
          </a:solidFill>
          <a:latin typeface="+mn-lt"/>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3"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148829"/>
            <a:ext cx="8229600" cy="857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195" name="Rectangle 3"/>
          <p:cNvSpPr>
            <a:spLocks noGrp="1" noChangeArrowheads="1"/>
          </p:cNvSpPr>
          <p:nvPr>
            <p:ph type="body" idx="1"/>
          </p:nvPr>
        </p:nvSpPr>
        <p:spPr bwMode="auto">
          <a:xfrm>
            <a:off x="457200" y="1200151"/>
            <a:ext cx="8229600" cy="3394472"/>
          </a:xfrm>
          <a:prstGeom prst="rect">
            <a:avLst/>
          </a:prstGeom>
          <a:solidFill>
            <a:srgbClr val="F8F8F8"/>
          </a:solidFill>
          <a:ln w="28575">
            <a:solidFill>
              <a:schemeClr val="accent2"/>
            </a:solid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p:cNvSpPr>
            <a:spLocks noGrp="1" noChangeArrowheads="1"/>
          </p:cNvSpPr>
          <p:nvPr>
            <p:ph type="ftr" sz="quarter" idx="3"/>
          </p:nvPr>
        </p:nvSpPr>
        <p:spPr bwMode="auto">
          <a:xfrm>
            <a:off x="0" y="4704160"/>
            <a:ext cx="9144000" cy="459581"/>
          </a:xfrm>
          <a:prstGeom prst="rect">
            <a:avLst/>
          </a:prstGeom>
          <a:solidFill>
            <a:schemeClr val="accent2"/>
          </a:solid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sz="1800">
                <a:solidFill>
                  <a:schemeClr val="bg1"/>
                </a:solidFill>
              </a:defRPr>
            </a:lvl1pPr>
          </a:lstStyle>
          <a:p>
            <a:pPr defTabSz="914400" fontAlgn="base">
              <a:spcBef>
                <a:spcPct val="0"/>
              </a:spcBef>
              <a:spcAft>
                <a:spcPct val="0"/>
              </a:spcAft>
            </a:pPr>
            <a:r>
              <a:rPr lang="en-GB">
                <a:solidFill>
                  <a:srgbClr val="FFFFFF"/>
                </a:solidFill>
              </a:rPr>
              <a:t>Peri-Mortem Interventions - background</a:t>
            </a:r>
            <a:endParaRPr lang="en-GB" dirty="0">
              <a:solidFill>
                <a:srgbClr val="FFFFFF"/>
              </a:solidFill>
            </a:endParaRPr>
          </a:p>
        </p:txBody>
      </p:sp>
    </p:spTree>
    <p:extLst>
      <p:ext uri="{BB962C8B-B14F-4D97-AF65-F5344CB8AC3E}">
        <p14:creationId xmlns:p14="http://schemas.microsoft.com/office/powerpoint/2010/main" val="3112786"/>
      </p:ext>
    </p:extLst>
  </p:cSld>
  <p:clrMap bg1="lt1" tx1="dk1" bg2="lt2" tx2="dk2" accent1="accent1" accent2="accent2" accent3="accent3" accent4="accent4" accent5="accent5" accent6="accent6" hlink="hlink" folHlink="folHlink"/>
  <p:sldLayoutIdLst>
    <p:sldLayoutId id="2147483839" r:id="rId1"/>
    <p:sldLayoutId id="2147483840" r:id="rId2"/>
  </p:sldLayoutIdLst>
  <p:transition>
    <p:fade/>
  </p:transition>
  <p:hf sldNum="0" hdr="0" dt="0"/>
  <p:txStyles>
    <p:title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mn-ea"/>
          <a:cs typeface="+mn-cs"/>
        </a:defRPr>
      </a:lvl2pPr>
      <a:lvl3pPr marL="1143000" indent="-228600" algn="l" rtl="0" fontAlgn="base">
        <a:spcBef>
          <a:spcPct val="20000"/>
        </a:spcBef>
        <a:spcAft>
          <a:spcPct val="0"/>
        </a:spcAft>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7B5C41-56CD-01EB-EA4B-E389812C134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52143B-A31F-5BD2-BAAF-AE75A453115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DA0B8A-DE4B-EF31-68CC-FAE446D70B2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4FAD40-DD8A-451C-9282-9D6D44290BFC}" type="datetimeFigureOut">
              <a:rPr lang="en-GB" smtClean="0"/>
              <a:t>09/05/2025</a:t>
            </a:fld>
            <a:endParaRPr lang="en-GB"/>
          </a:p>
        </p:txBody>
      </p:sp>
      <p:sp>
        <p:nvSpPr>
          <p:cNvPr id="5" name="Footer Placeholder 4">
            <a:extLst>
              <a:ext uri="{FF2B5EF4-FFF2-40B4-BE49-F238E27FC236}">
                <a16:creationId xmlns:a16="http://schemas.microsoft.com/office/drawing/2014/main" id="{808D725B-F6AC-DCF6-37B3-70A4E4C10DC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A747EE-FB7B-D6A6-A82F-E17EF7423A73}"/>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1F69D4F-E504-4146-8815-43FE07C0127F}" type="slidenum">
              <a:rPr lang="en-GB" smtClean="0"/>
              <a:t>‹#›</a:t>
            </a:fld>
            <a:endParaRPr lang="en-GB"/>
          </a:p>
        </p:txBody>
      </p:sp>
    </p:spTree>
    <p:extLst>
      <p:ext uri="{BB962C8B-B14F-4D97-AF65-F5344CB8AC3E}">
        <p14:creationId xmlns:p14="http://schemas.microsoft.com/office/powerpoint/2010/main" val="1014496618"/>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30.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image" Target="../media/image17.png"/><Relationship Id="rId5" Type="http://schemas.openxmlformats.org/officeDocument/2006/relationships/image" Target="../media/image22.pn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1.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1.xml"/><Relationship Id="rId5" Type="http://schemas.openxmlformats.org/officeDocument/2006/relationships/image" Target="../media/image21.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1.xml"/><Relationship Id="rId5" Type="http://schemas.openxmlformats.org/officeDocument/2006/relationships/image" Target="../media/image21.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image" Target="../media/image3.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1.xml"/><Relationship Id="rId5" Type="http://schemas.openxmlformats.org/officeDocument/2006/relationships/image" Target="../media/image21.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tmp"/><Relationship Id="rId1" Type="http://schemas.openxmlformats.org/officeDocument/2006/relationships/slideLayout" Target="../slideLayouts/slideLayout30.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33.tiff"/><Relationship Id="rId7" Type="http://schemas.openxmlformats.org/officeDocument/2006/relationships/image" Target="../media/image37.tiff"/><Relationship Id="rId2" Type="http://schemas.openxmlformats.org/officeDocument/2006/relationships/notesSlide" Target="../notesSlides/notesSlide16.xml"/><Relationship Id="rId1" Type="http://schemas.openxmlformats.org/officeDocument/2006/relationships/slideLayout" Target="../slideLayouts/slideLayout48.xml"/><Relationship Id="rId6" Type="http://schemas.openxmlformats.org/officeDocument/2006/relationships/image" Target="../media/image36.tiff"/><Relationship Id="rId5" Type="http://schemas.openxmlformats.org/officeDocument/2006/relationships/image" Target="../media/image35.tiff"/><Relationship Id="rId4" Type="http://schemas.openxmlformats.org/officeDocument/2006/relationships/image" Target="../media/image34.jpg"/><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jpeg"/><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52.xml"/><Relationship Id="rId5" Type="http://schemas.openxmlformats.org/officeDocument/2006/relationships/image" Target="../media/image3.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55.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55.xml"/><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jpg"/><Relationship Id="rId1" Type="http://schemas.openxmlformats.org/officeDocument/2006/relationships/slideLayout" Target="../slideLayouts/slideLayout50.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55.xml"/><Relationship Id="rId4" Type="http://schemas.openxmlformats.org/officeDocument/2006/relationships/chart" Target="../charts/char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55.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55.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55.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jpeg"/><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jpeg"/><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1.jpeg"/><Relationship Id="rId1" Type="http://schemas.openxmlformats.org/officeDocument/2006/relationships/slideLayout" Target="../slideLayouts/slideLayout5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52.xml"/><Relationship Id="rId5" Type="http://schemas.openxmlformats.org/officeDocument/2006/relationships/image" Target="../media/image3.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eg"/><Relationship Id="rId1" Type="http://schemas.openxmlformats.org/officeDocument/2006/relationships/slideLayout" Target="../slideLayouts/slideLayout5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jpeg"/><Relationship Id="rId1" Type="http://schemas.openxmlformats.org/officeDocument/2006/relationships/slideLayout" Target="../slideLayouts/slideLayout5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jpeg"/><Relationship Id="rId1" Type="http://schemas.openxmlformats.org/officeDocument/2006/relationships/slideLayout" Target="../slideLayouts/slideLayout5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6.png"/><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jpeg"/><Relationship Id="rId1" Type="http://schemas.openxmlformats.org/officeDocument/2006/relationships/slideLayout" Target="../slideLayouts/slideLayout52.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52.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0.xml"/></Relationships>
</file>

<file path=ppt/slides/_rels/slide58.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3.png"/><Relationship Id="rId7" Type="http://schemas.openxmlformats.org/officeDocument/2006/relationships/image" Target="../media/image63.png"/><Relationship Id="rId12" Type="http://schemas.openxmlformats.org/officeDocument/2006/relationships/image" Target="../media/image67.png"/><Relationship Id="rId2" Type="http://schemas.openxmlformats.org/officeDocument/2006/relationships/image" Target="../media/image59.png"/><Relationship Id="rId1" Type="http://schemas.openxmlformats.org/officeDocument/2006/relationships/slideLayout" Target="../slideLayouts/slideLayout55.xml"/><Relationship Id="rId6" Type="http://schemas.openxmlformats.org/officeDocument/2006/relationships/image" Target="../media/image62.png"/><Relationship Id="rId11" Type="http://schemas.openxmlformats.org/officeDocument/2006/relationships/image" Target="../media/image40.png"/><Relationship Id="rId5" Type="http://schemas.openxmlformats.org/officeDocument/2006/relationships/image" Target="../media/image61.jpeg"/><Relationship Id="rId10" Type="http://schemas.openxmlformats.org/officeDocument/2006/relationships/image" Target="../media/image66.png"/><Relationship Id="rId4" Type="http://schemas.openxmlformats.org/officeDocument/2006/relationships/image" Target="../media/image60.jpeg"/><Relationship Id="rId9" Type="http://schemas.openxmlformats.org/officeDocument/2006/relationships/image" Target="../media/image65.png"/></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73CC6-C282-CB4F-9C22-17368BF7C577}"/>
              </a:ext>
            </a:extLst>
          </p:cNvPr>
          <p:cNvSpPr txBox="1"/>
          <p:nvPr/>
        </p:nvSpPr>
        <p:spPr>
          <a:xfrm>
            <a:off x="7006518" y="196684"/>
            <a:ext cx="2137482" cy="92333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ODTEdandGov</a:t>
            </a: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DDsim</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3B2A5949-B6B4-104D-BBA9-241A21500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244" y="388016"/>
            <a:ext cx="4999512" cy="4367467"/>
          </a:xfrm>
          <a:prstGeom prst="rect">
            <a:avLst/>
          </a:prstGeom>
        </p:spPr>
      </p:pic>
    </p:spTree>
    <p:extLst>
      <p:ext uri="{BB962C8B-B14F-4D97-AF65-F5344CB8AC3E}">
        <p14:creationId xmlns:p14="http://schemas.microsoft.com/office/powerpoint/2010/main" val="95228779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3EB186-FB6B-FE46-8786-572B44D82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3187" y="3549454"/>
            <a:ext cx="1708484" cy="1492496"/>
          </a:xfrm>
          <a:prstGeom prst="rect">
            <a:avLst/>
          </a:prstGeom>
        </p:spPr>
      </p:pic>
      <p:pic>
        <p:nvPicPr>
          <p:cNvPr id="6" name="Picture 5">
            <a:extLst>
              <a:ext uri="{FF2B5EF4-FFF2-40B4-BE49-F238E27FC236}">
                <a16:creationId xmlns:a16="http://schemas.microsoft.com/office/drawing/2014/main" id="{2D9EE7C3-BBB2-854A-A167-08592115C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2643" y="169505"/>
            <a:ext cx="2514630" cy="702468"/>
          </a:xfrm>
          <a:prstGeom prst="rect">
            <a:avLst/>
          </a:prstGeom>
        </p:spPr>
      </p:pic>
      <p:sp>
        <p:nvSpPr>
          <p:cNvPr id="8" name="Rectangle 2">
            <a:extLst>
              <a:ext uri="{FF2B5EF4-FFF2-40B4-BE49-F238E27FC236}">
                <a16:creationId xmlns:a16="http://schemas.microsoft.com/office/drawing/2014/main" id="{F525D020-BA06-BF4C-9D54-1E0ECB080046}"/>
              </a:ext>
            </a:extLst>
          </p:cNvPr>
          <p:cNvSpPr txBox="1">
            <a:spLocks/>
          </p:cNvSpPr>
          <p:nvPr/>
        </p:nvSpPr>
        <p:spPr bwMode="auto">
          <a:xfrm>
            <a:off x="875406" y="1907540"/>
            <a:ext cx="7393187" cy="936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ctr" defTabSz="342900" rtl="0" eaLnBrk="0" fontAlgn="base" hangingPunct="0">
              <a:spcBef>
                <a:spcPct val="0"/>
              </a:spcBef>
              <a:spcAft>
                <a:spcPct val="0"/>
              </a:spcAft>
              <a:defRPr sz="2850" b="1">
                <a:solidFill>
                  <a:srgbClr val="E0119D"/>
                </a:solidFill>
                <a:latin typeface="+mj-lt"/>
                <a:ea typeface="+mj-ea"/>
                <a:cs typeface="+mj-cs"/>
              </a:defRPr>
            </a:lvl1pPr>
            <a:lvl2pPr algn="l" defTabSz="342900" rtl="0" eaLnBrk="0" fontAlgn="base" hangingPunct="0">
              <a:spcBef>
                <a:spcPct val="0"/>
              </a:spcBef>
              <a:spcAft>
                <a:spcPct val="0"/>
              </a:spcAft>
              <a:defRPr sz="2850" b="1">
                <a:solidFill>
                  <a:srgbClr val="E0119D"/>
                </a:solidFill>
                <a:latin typeface="Arial" charset="0"/>
                <a:ea typeface="ＭＳ Ｐゴシック" charset="0"/>
              </a:defRPr>
            </a:lvl2pPr>
            <a:lvl3pPr algn="l" defTabSz="342900" rtl="0" eaLnBrk="0" fontAlgn="base" hangingPunct="0">
              <a:spcBef>
                <a:spcPct val="0"/>
              </a:spcBef>
              <a:spcAft>
                <a:spcPct val="0"/>
              </a:spcAft>
              <a:defRPr sz="2850" b="1">
                <a:solidFill>
                  <a:srgbClr val="E0119D"/>
                </a:solidFill>
                <a:latin typeface="Arial" charset="0"/>
                <a:ea typeface="ＭＳ Ｐゴシック" charset="0"/>
              </a:defRPr>
            </a:lvl3pPr>
            <a:lvl4pPr algn="l" defTabSz="342900" rtl="0" eaLnBrk="0" fontAlgn="base" hangingPunct="0">
              <a:spcBef>
                <a:spcPct val="0"/>
              </a:spcBef>
              <a:spcAft>
                <a:spcPct val="0"/>
              </a:spcAft>
              <a:defRPr sz="2850" b="1">
                <a:solidFill>
                  <a:srgbClr val="E0119D"/>
                </a:solidFill>
                <a:latin typeface="Arial" charset="0"/>
                <a:ea typeface="ＭＳ Ｐゴシック" charset="0"/>
              </a:defRPr>
            </a:lvl4pPr>
            <a:lvl5pPr algn="l" defTabSz="342900" rtl="0" eaLnBrk="0" fontAlgn="base" hangingPunct="0">
              <a:spcBef>
                <a:spcPct val="0"/>
              </a:spcBef>
              <a:spcAft>
                <a:spcPct val="0"/>
              </a:spcAft>
              <a:defRPr sz="2850" b="1">
                <a:solidFill>
                  <a:srgbClr val="E0119D"/>
                </a:solidFill>
                <a:latin typeface="Arial" charset="0"/>
                <a:ea typeface="ＭＳ Ｐゴシック" charset="0"/>
              </a:defRPr>
            </a:lvl5pPr>
            <a:lvl6pPr marL="342900" algn="l" defTabSz="342900" rtl="0" fontAlgn="base">
              <a:spcBef>
                <a:spcPct val="0"/>
              </a:spcBef>
              <a:spcAft>
                <a:spcPct val="0"/>
              </a:spcAft>
              <a:defRPr sz="2850" b="1">
                <a:solidFill>
                  <a:srgbClr val="E0119D"/>
                </a:solidFill>
                <a:latin typeface="Arial" charset="0"/>
                <a:ea typeface="ＭＳ Ｐゴシック" charset="0"/>
              </a:defRPr>
            </a:lvl6pPr>
            <a:lvl7pPr marL="685800" algn="l" defTabSz="342900" rtl="0" fontAlgn="base">
              <a:spcBef>
                <a:spcPct val="0"/>
              </a:spcBef>
              <a:spcAft>
                <a:spcPct val="0"/>
              </a:spcAft>
              <a:defRPr sz="2850" b="1">
                <a:solidFill>
                  <a:srgbClr val="E0119D"/>
                </a:solidFill>
                <a:latin typeface="Arial" charset="0"/>
                <a:ea typeface="ＭＳ Ｐゴシック" charset="0"/>
              </a:defRPr>
            </a:lvl7pPr>
            <a:lvl8pPr marL="1028700" algn="l" defTabSz="342900" rtl="0" fontAlgn="base">
              <a:spcBef>
                <a:spcPct val="0"/>
              </a:spcBef>
              <a:spcAft>
                <a:spcPct val="0"/>
              </a:spcAft>
              <a:defRPr sz="2850" b="1">
                <a:solidFill>
                  <a:srgbClr val="E0119D"/>
                </a:solidFill>
                <a:latin typeface="Arial" charset="0"/>
                <a:ea typeface="ＭＳ Ｐゴシック" charset="0"/>
              </a:defRPr>
            </a:lvl8pPr>
            <a:lvl9pPr marL="1371600" algn="l" defTabSz="342900" rtl="0" fontAlgn="base">
              <a:spcBef>
                <a:spcPct val="0"/>
              </a:spcBef>
              <a:spcAft>
                <a:spcPct val="0"/>
              </a:spcAft>
              <a:defRPr sz="2850" b="1">
                <a:solidFill>
                  <a:srgbClr val="E0119D"/>
                </a:solidFill>
                <a:latin typeface="Arial" charset="0"/>
                <a:ea typeface="ＭＳ Ｐゴシック" charset="0"/>
              </a:defRPr>
            </a:lvl9pPr>
          </a:lstStyle>
          <a:p>
            <a:pPr eaLnBrk="1" hangingPunct="1"/>
            <a:r>
              <a:rPr lang="en-GB" sz="3600" kern="0" dirty="0"/>
              <a:t>Ethical, Legal and Professional </a:t>
            </a:r>
            <a:r>
              <a:rPr lang="en-GB" sz="2800" kern="0" dirty="0">
                <a:solidFill>
                  <a:srgbClr val="6E2C6B"/>
                </a:solidFill>
              </a:rPr>
              <a:t>The Law around Donation</a:t>
            </a:r>
            <a:endParaRPr lang="en-GB" altLang="en-US" sz="3600" kern="0" dirty="0"/>
          </a:p>
        </p:txBody>
      </p:sp>
    </p:spTree>
    <p:extLst>
      <p:ext uri="{BB962C8B-B14F-4D97-AF65-F5344CB8AC3E}">
        <p14:creationId xmlns:p14="http://schemas.microsoft.com/office/powerpoint/2010/main" val="367661478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AoMRC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004" y="180534"/>
            <a:ext cx="1281050" cy="180000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pic>
        <p:nvPicPr>
          <p:cNvPr id="11" name="Picture 4" descr="legal guidanc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5296" y="380451"/>
            <a:ext cx="1274950" cy="1800000"/>
          </a:xfrm>
          <a:prstGeom prst="rect">
            <a:avLst/>
          </a:prstGeom>
          <a:noFill/>
          <a:ln w="28575">
            <a:solidFill>
              <a:schemeClr val="bg2"/>
            </a:solidFill>
            <a:miter lim="800000"/>
            <a:headEnd/>
            <a:tailEnd/>
          </a:ln>
          <a:effectLst>
            <a:outerShdw blurRad="63500" dist="107763" dir="13500000" algn="ctr" rotWithShape="0">
              <a:srgbClr val="000000">
                <a:alpha val="50000"/>
              </a:srgbClr>
            </a:outerShdw>
          </a:effectLst>
        </p:spPr>
      </p:pic>
      <p:pic>
        <p:nvPicPr>
          <p:cNvPr id="12" name="Picture 22" descr="GMC EoLC front"/>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01878" y="616756"/>
            <a:ext cx="1311250" cy="1800000"/>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pic>
        <p:nvPicPr>
          <p:cNvPr id="13" name="Picture 6" descr="DCD doc.jpg                                                    00086142Macintosh HD                   7C2681A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155636" y="800406"/>
            <a:ext cx="1281550" cy="1800000"/>
          </a:xfrm>
          <a:prstGeom prst="rect">
            <a:avLst/>
          </a:prstGeom>
          <a:noFill/>
          <a:ln w="28575">
            <a:solidFill>
              <a:schemeClr val="bg2"/>
            </a:solidFill>
            <a:miter lim="800000"/>
            <a:headEnd/>
            <a:tailEnd/>
          </a:ln>
          <a:effectLst>
            <a:outerShdw blurRad="63500" dist="107823" dir="13500000" algn="tl" rotWithShape="0">
              <a:srgbClr val="000000">
                <a:alpha val="50000"/>
              </a:srgbClr>
            </a:outerShdw>
          </a:effectLst>
        </p:spPr>
      </p:pic>
      <p:pic>
        <p:nvPicPr>
          <p:cNvPr id="14" name="Picture 13" descr="Screen Shot 2011-12-15 at 11.35.15.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01255" y="1017668"/>
            <a:ext cx="1267700" cy="1800000"/>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15" name="Picture 14" descr="Screen Shot 2011-12-15 at 11.27.25.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93260" y="1254499"/>
            <a:ext cx="1277700" cy="1800000"/>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91215" y="1571970"/>
            <a:ext cx="1271750" cy="1800000"/>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19" name="Rectangle 2"/>
          <p:cNvSpPr txBox="1">
            <a:spLocks noChangeArrowheads="1"/>
          </p:cNvSpPr>
          <p:nvPr/>
        </p:nvSpPr>
        <p:spPr bwMode="auto">
          <a:xfrm>
            <a:off x="3445654" y="36360"/>
            <a:ext cx="5550264" cy="7236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defTabSz="914400"/>
            <a:r>
              <a:rPr lang="en-GB" sz="3600" kern="0" dirty="0">
                <a:solidFill>
                  <a:srgbClr val="E0119D"/>
                </a:solidFill>
                <a:latin typeface="Arial" charset="0"/>
                <a:ea typeface="ＭＳ Ｐゴシック" charset="0"/>
                <a:cs typeface="Arial" charset="0"/>
              </a:rPr>
              <a:t>Framework of UK Practice</a:t>
            </a:r>
          </a:p>
        </p:txBody>
      </p:sp>
      <p:sp>
        <p:nvSpPr>
          <p:cNvPr id="20" name="Rectangle 2"/>
          <p:cNvSpPr txBox="1">
            <a:spLocks noChangeArrowheads="1"/>
          </p:cNvSpPr>
          <p:nvPr/>
        </p:nvSpPr>
        <p:spPr bwMode="auto">
          <a:xfrm>
            <a:off x="6015884" y="1226558"/>
            <a:ext cx="2677666" cy="671215"/>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1588" indent="0" algn="just">
              <a:buNone/>
              <a:tabLst>
                <a:tab pos="6842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en-GB" sz="1800" dirty="0">
                <a:solidFill>
                  <a:srgbClr val="000000"/>
                </a:solidFill>
                <a:latin typeface="Constantia" charset="0"/>
                <a:ea typeface="Arial"/>
                <a:cs typeface="Arial"/>
              </a:rPr>
              <a:t>How the UK satisfies the Dead Donor Rule</a:t>
            </a:r>
          </a:p>
        </p:txBody>
      </p:sp>
      <p:sp>
        <p:nvSpPr>
          <p:cNvPr id="21" name="Rectangle 2"/>
          <p:cNvSpPr txBox="1">
            <a:spLocks noChangeArrowheads="1"/>
          </p:cNvSpPr>
          <p:nvPr/>
        </p:nvSpPr>
        <p:spPr bwMode="auto">
          <a:xfrm>
            <a:off x="6015884" y="2154499"/>
            <a:ext cx="2677666" cy="616548"/>
          </a:xfrm>
          <a:prstGeom prst="rect">
            <a:avLst/>
          </a:prstGeom>
          <a:solidFill>
            <a:srgbClr val="F8F8F8"/>
          </a:solidFill>
          <a:ln w="28575">
            <a:solidFill>
              <a:srgbClr val="6E2C6B"/>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1588" indent="0" algn="just">
              <a:buNone/>
              <a:tabLst>
                <a:tab pos="6842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en-GB" sz="1800" dirty="0">
                <a:solidFill>
                  <a:srgbClr val="000000"/>
                </a:solidFill>
                <a:latin typeface="Constantia" charset="0"/>
                <a:ea typeface="Arial"/>
                <a:cs typeface="Arial"/>
              </a:rPr>
              <a:t>How the UK satisfies the Consenting Donor Rule</a:t>
            </a:r>
          </a:p>
        </p:txBody>
      </p:sp>
      <p:sp>
        <p:nvSpPr>
          <p:cNvPr id="18" name="Rectangle 17">
            <a:extLst>
              <a:ext uri="{FF2B5EF4-FFF2-40B4-BE49-F238E27FC236}">
                <a16:creationId xmlns:a16="http://schemas.microsoft.com/office/drawing/2014/main" id="{25E9F1E0-F31D-784E-99E5-C6AACD84FBB4}"/>
              </a:ext>
            </a:extLst>
          </p:cNvPr>
          <p:cNvSpPr/>
          <p:nvPr/>
        </p:nvSpPr>
        <p:spPr bwMode="auto">
          <a:xfrm>
            <a:off x="0" y="4569148"/>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3" name="Picture 2" descr="A screenshot of a phone&#10;&#10;Description automatically generated with low confidence">
            <a:extLst>
              <a:ext uri="{FF2B5EF4-FFF2-40B4-BE49-F238E27FC236}">
                <a16:creationId xmlns:a16="http://schemas.microsoft.com/office/drawing/2014/main" id="{ECB96E79-37A2-7F41-B314-C5CC90D83468}"/>
              </a:ext>
            </a:extLst>
          </p:cNvPr>
          <p:cNvPicPr>
            <a:picLocks noChangeAspect="1"/>
          </p:cNvPicPr>
          <p:nvPr/>
        </p:nvPicPr>
        <p:blipFill>
          <a:blip r:embed="rId10"/>
          <a:stretch>
            <a:fillRect/>
          </a:stretch>
        </p:blipFill>
        <p:spPr>
          <a:xfrm>
            <a:off x="8011375" y="3641045"/>
            <a:ext cx="951934" cy="1346443"/>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5" name="Picture 4" descr="A picture containing text, person&#10;&#10;Description automatically generated">
            <a:extLst>
              <a:ext uri="{FF2B5EF4-FFF2-40B4-BE49-F238E27FC236}">
                <a16:creationId xmlns:a16="http://schemas.microsoft.com/office/drawing/2014/main" id="{C297640D-3FF9-1746-9479-D17FCB6F789A}"/>
              </a:ext>
            </a:extLst>
          </p:cNvPr>
          <p:cNvPicPr>
            <a:picLocks noChangeAspect="1"/>
          </p:cNvPicPr>
          <p:nvPr/>
        </p:nvPicPr>
        <p:blipFill>
          <a:blip r:embed="rId11"/>
          <a:stretch>
            <a:fillRect/>
          </a:stretch>
        </p:blipFill>
        <p:spPr>
          <a:xfrm>
            <a:off x="6878750" y="3639643"/>
            <a:ext cx="951934" cy="1347845"/>
          </a:xfrm>
          <a:prstGeom prst="rect">
            <a:avLst/>
          </a:prstGeom>
          <a:ln w="28575">
            <a:solidFill>
              <a:schemeClr val="bg2"/>
            </a:solidFill>
            <a:miter lim="800000"/>
          </a:ln>
          <a:effectLst>
            <a:outerShdw blurRad="63500" dist="107823" dir="13500000" algn="tl" rotWithShape="0">
              <a:srgbClr val="000000">
                <a:alpha val="50000"/>
              </a:srgbClr>
            </a:outerShdw>
          </a:effectLst>
        </p:spPr>
      </p:pic>
      <p:pic>
        <p:nvPicPr>
          <p:cNvPr id="7" name="Picture 6">
            <a:extLst>
              <a:ext uri="{FF2B5EF4-FFF2-40B4-BE49-F238E27FC236}">
                <a16:creationId xmlns:a16="http://schemas.microsoft.com/office/drawing/2014/main" id="{3098B61D-1237-5B42-992F-E803DEB22AB5}"/>
              </a:ext>
            </a:extLst>
          </p:cNvPr>
          <p:cNvPicPr>
            <a:picLocks noChangeAspect="1"/>
          </p:cNvPicPr>
          <p:nvPr/>
        </p:nvPicPr>
        <p:blipFill>
          <a:blip r:embed="rId12"/>
          <a:stretch>
            <a:fillRect/>
          </a:stretch>
        </p:blipFill>
        <p:spPr>
          <a:xfrm>
            <a:off x="5755690" y="3636088"/>
            <a:ext cx="942369" cy="1346443"/>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8" name="TextBox 7">
            <a:extLst>
              <a:ext uri="{FF2B5EF4-FFF2-40B4-BE49-F238E27FC236}">
                <a16:creationId xmlns:a16="http://schemas.microsoft.com/office/drawing/2014/main" id="{8C57ACE5-BB78-E844-A79A-C85EE67B8022}"/>
              </a:ext>
            </a:extLst>
          </p:cNvPr>
          <p:cNvSpPr txBox="1"/>
          <p:nvPr/>
        </p:nvSpPr>
        <p:spPr>
          <a:xfrm>
            <a:off x="6015884" y="4448154"/>
            <a:ext cx="2677666" cy="369332"/>
          </a:xfrm>
          <a:prstGeom prst="rect">
            <a:avLst/>
          </a:prstGeom>
          <a:solidFill>
            <a:schemeClr val="bg1">
              <a:alpha val="80000"/>
            </a:schemeClr>
          </a:solidFill>
        </p:spPr>
        <p:txBody>
          <a:bodyPr wrap="square" rtlCol="0">
            <a:spAutoFit/>
          </a:bodyPr>
          <a:lstStyle/>
          <a:p>
            <a:pPr algn="ctr"/>
            <a:r>
              <a:rPr lang="en-GB" dirty="0"/>
              <a:t>Legal Codes of Practice</a:t>
            </a:r>
          </a:p>
        </p:txBody>
      </p:sp>
      <p:sp>
        <p:nvSpPr>
          <p:cNvPr id="519170" name="Rectangle 2"/>
          <p:cNvSpPr>
            <a:spLocks noGrp="1" noChangeArrowheads="1"/>
          </p:cNvSpPr>
          <p:nvPr>
            <p:ph type="body" sz="half" idx="2"/>
          </p:nvPr>
        </p:nvSpPr>
        <p:spPr>
          <a:xfrm>
            <a:off x="138571" y="3291330"/>
            <a:ext cx="4810764" cy="1156824"/>
          </a:xfrm>
          <a:ln>
            <a:solidFill>
              <a:srgbClr val="6E2C6B"/>
            </a:solidFill>
          </a:ln>
        </p:spPr>
        <p:txBody>
          <a:bodyPr/>
          <a:lstStyle/>
          <a:p>
            <a:pPr marL="1588" indent="0" algn="just">
              <a:buNone/>
              <a:tabLst>
                <a:tab pos="6842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en-GB" sz="1800" dirty="0">
                <a:latin typeface="Constantia" charset="0"/>
                <a:ea typeface="ＭＳ Ｐゴシック" charset="0"/>
                <a:cs typeface="Arial" charset="0"/>
              </a:rPr>
              <a:t>The ethical, legal and professional framework that underpins the deceased organ donation programme in the UK is arguably, the strongest in the world.</a:t>
            </a:r>
          </a:p>
        </p:txBody>
      </p:sp>
    </p:spTree>
    <p:extLst>
      <p:ext uri="{BB962C8B-B14F-4D97-AF65-F5344CB8AC3E}">
        <p14:creationId xmlns:p14="http://schemas.microsoft.com/office/powerpoint/2010/main" val="12095347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40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60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80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100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120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140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9170">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9170">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519170"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room, drawing&#10;&#10;Description automatically generated">
            <a:extLst>
              <a:ext uri="{FF2B5EF4-FFF2-40B4-BE49-F238E27FC236}">
                <a16:creationId xmlns:a16="http://schemas.microsoft.com/office/drawing/2014/main" id="{C7C845AF-3AC5-9F42-9415-58157FE1D3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0720" y="974874"/>
            <a:ext cx="1283668" cy="770201"/>
          </a:xfrm>
          <a:prstGeom prst="rect">
            <a:avLst/>
          </a:prstGeom>
          <a:noFill/>
          <a:ln w="9525">
            <a:solidFill>
              <a:srgbClr val="000000"/>
            </a:solidFill>
            <a:miter lim="800000"/>
            <a:headEnd/>
            <a:tailEnd/>
          </a:ln>
        </p:spPr>
      </p:pic>
      <p:sp>
        <p:nvSpPr>
          <p:cNvPr id="9219" name="Content Placeholder 2">
            <a:extLst>
              <a:ext uri="{FF2B5EF4-FFF2-40B4-BE49-F238E27FC236}">
                <a16:creationId xmlns:a16="http://schemas.microsoft.com/office/drawing/2014/main" id="{0CFAA91F-DD05-4C1E-B048-E9FFFD740610}"/>
              </a:ext>
            </a:extLst>
          </p:cNvPr>
          <p:cNvSpPr>
            <a:spLocks/>
          </p:cNvSpPr>
          <p:nvPr/>
        </p:nvSpPr>
        <p:spPr bwMode="auto">
          <a:xfrm>
            <a:off x="75540" y="898924"/>
            <a:ext cx="6301979" cy="251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77800" indent="-177800">
              <a:spcBef>
                <a:spcPts val="800"/>
              </a:spcBef>
              <a:spcAft>
                <a:spcPts val="800"/>
              </a:spcAft>
              <a:buClr>
                <a:srgbClr val="E0119D"/>
              </a:buClr>
              <a:buFont typeface="Arial" panose="020B0604020202020204" pitchFamily="34" charset="0"/>
              <a:buChar char="•"/>
              <a:defRPr sz="2200">
                <a:solidFill>
                  <a:schemeClr val="tx1"/>
                </a:solidFill>
                <a:latin typeface="Arial" panose="020B0604020202020204" pitchFamily="34" charset="0"/>
              </a:defRPr>
            </a:lvl1pPr>
            <a:lvl2pPr marL="742950" indent="-285750">
              <a:spcBef>
                <a:spcPts val="400"/>
              </a:spcBef>
              <a:buClr>
                <a:srgbClr val="E0119D"/>
              </a:buClr>
              <a:buFont typeface="Arial" panose="020B0604020202020204" pitchFamily="34" charset="0"/>
              <a:buChar char="–"/>
              <a:defRPr sz="2200">
                <a:solidFill>
                  <a:schemeClr val="tx1"/>
                </a:solidFill>
                <a:latin typeface="Arial" panose="020B0604020202020204" pitchFamily="34" charset="0"/>
              </a:defRPr>
            </a:lvl2pPr>
            <a:lvl3pPr marL="1143000" indent="-228600">
              <a:spcBef>
                <a:spcPts val="400"/>
              </a:spcBef>
              <a:buClr>
                <a:srgbClr val="E0119D"/>
              </a:buClr>
              <a:buFont typeface="Lucida Grande"/>
              <a:buChar char="–"/>
              <a:defRPr sz="2200">
                <a:solidFill>
                  <a:schemeClr val="tx1"/>
                </a:solidFill>
                <a:latin typeface="Arial" panose="020B0604020202020204" pitchFamily="34" charset="0"/>
              </a:defRPr>
            </a:lvl3pPr>
            <a:lvl4pPr marL="1600200" indent="-228600">
              <a:spcBef>
                <a:spcPts val="400"/>
              </a:spcBef>
              <a:buClr>
                <a:srgbClr val="E0119D"/>
              </a:buClr>
              <a:buFont typeface="Lucida Grande"/>
              <a:buChar char="–"/>
              <a:defRPr sz="2200">
                <a:solidFill>
                  <a:schemeClr val="tx1"/>
                </a:solidFill>
                <a:latin typeface="Arial" panose="020B0604020202020204" pitchFamily="34" charset="0"/>
              </a:defRPr>
            </a:lvl4pPr>
            <a:lvl5pPr marL="2057400" indent="-228600">
              <a:spcBef>
                <a:spcPts val="400"/>
              </a:spcBef>
              <a:buClr>
                <a:srgbClr val="E0119D"/>
              </a:buClr>
              <a:buFont typeface="Lucida Grande"/>
              <a:buChar char="–"/>
              <a:defRPr sz="2200">
                <a:solidFill>
                  <a:schemeClr val="tx1"/>
                </a:solidFill>
                <a:latin typeface="Arial" panose="020B0604020202020204" pitchFamily="34" charset="0"/>
              </a:defRPr>
            </a:lvl5pPr>
            <a:lvl6pPr marL="25146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6pPr>
            <a:lvl7pPr marL="29718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7pPr>
            <a:lvl8pPr marL="34290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8pPr>
            <a:lvl9pPr marL="38862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9pPr>
          </a:lstStyle>
          <a:p>
            <a:pPr marL="0" marR="0" lvl="0" indent="0" algn="l" defTabSz="685783" rtl="0" eaLnBrk="1" fontAlgn="auto" latinLnBrk="0" hangingPunct="1">
              <a:lnSpc>
                <a:spcPct val="100000"/>
              </a:lnSpc>
              <a:spcBef>
                <a:spcPts val="600"/>
              </a:spcBef>
              <a:spcAft>
                <a:spcPts val="600"/>
              </a:spcAft>
              <a:buClr>
                <a:srgbClr val="E0119D"/>
              </a:buClr>
              <a:buSzTx/>
              <a:buFont typeface="Arial" panose="020B0604020202020204" pitchFamily="34" charset="0"/>
              <a:buNone/>
              <a:tabLst/>
              <a:defRPr/>
            </a:pPr>
            <a:endParaRPr kumimoji="0" lang="en-GB" altLang="en-US" sz="1800" b="0" i="0" u="none" strike="noStrike" kern="1200" cap="none" spc="0" normalizeH="0" baseline="0" noProof="0">
              <a:ln>
                <a:noFill/>
              </a:ln>
              <a:solidFill>
                <a:prstClr val="black"/>
              </a:solidFill>
              <a:effectLst/>
              <a:uLnTx/>
              <a:uFillTx/>
              <a:latin typeface="Arial"/>
              <a:ea typeface="+mn-ea"/>
              <a:cs typeface="Arial" panose="020B0604020202020204" pitchFamily="34" charset="0"/>
            </a:endParaRPr>
          </a:p>
        </p:txBody>
      </p:sp>
      <p:sp>
        <p:nvSpPr>
          <p:cNvPr id="14339" name="Title 1">
            <a:extLst>
              <a:ext uri="{FF2B5EF4-FFF2-40B4-BE49-F238E27FC236}">
                <a16:creationId xmlns:a16="http://schemas.microsoft.com/office/drawing/2014/main" id="{4AB57712-FD28-4E45-B5FB-682A3E3C62BE}"/>
              </a:ext>
            </a:extLst>
          </p:cNvPr>
          <p:cNvSpPr>
            <a:spLocks/>
          </p:cNvSpPr>
          <p:nvPr/>
        </p:nvSpPr>
        <p:spPr bwMode="auto">
          <a:xfrm>
            <a:off x="189735" y="202155"/>
            <a:ext cx="7204647"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783"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altLang="en-US" sz="2850" b="1" i="0" u="none" strike="noStrike" kern="1200" cap="none" spc="0" normalizeH="0" baseline="0" noProof="0" dirty="0">
                <a:ln>
                  <a:noFill/>
                </a:ln>
                <a:solidFill>
                  <a:srgbClr val="E0119D"/>
                </a:solidFill>
                <a:effectLst/>
                <a:uLnTx/>
                <a:uFillTx/>
                <a:latin typeface="Arial" panose="020B0604020202020204" pitchFamily="34" charset="0"/>
                <a:ea typeface="+mn-ea"/>
                <a:cs typeface="Arial" panose="020B0604020202020204" pitchFamily="34" charset="0"/>
              </a:rPr>
              <a:t>Deemed (Opt Out) Legislation in the UK</a:t>
            </a:r>
          </a:p>
        </p:txBody>
      </p:sp>
      <p:sp>
        <p:nvSpPr>
          <p:cNvPr id="19" name="Rectangle: Rounded Corners 3">
            <a:extLst>
              <a:ext uri="{FF2B5EF4-FFF2-40B4-BE49-F238E27FC236}">
                <a16:creationId xmlns:a16="http://schemas.microsoft.com/office/drawing/2014/main" id="{D70D948E-1C99-6A4A-BDB1-BCD83080FF33}"/>
              </a:ext>
            </a:extLst>
          </p:cNvPr>
          <p:cNvSpPr/>
          <p:nvPr/>
        </p:nvSpPr>
        <p:spPr>
          <a:xfrm>
            <a:off x="730015" y="864320"/>
            <a:ext cx="2238797" cy="4011214"/>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AB39"/>
                </a:solidFill>
                <a:effectLst/>
                <a:uLnTx/>
                <a:uFillTx/>
                <a:latin typeface="Arial"/>
                <a:ea typeface="+mn-ea"/>
                <a:cs typeface="+mn-cs"/>
              </a:rPr>
              <a:t>Commenced December 2015</a:t>
            </a:r>
          </a:p>
        </p:txBody>
      </p:sp>
      <p:sp>
        <p:nvSpPr>
          <p:cNvPr id="20" name="Rectangle: Rounded Corners 4">
            <a:extLst>
              <a:ext uri="{FF2B5EF4-FFF2-40B4-BE49-F238E27FC236}">
                <a16:creationId xmlns:a16="http://schemas.microsoft.com/office/drawing/2014/main" id="{008C075D-01E1-CE4A-9884-EC14E8658D68}"/>
              </a:ext>
            </a:extLst>
          </p:cNvPr>
          <p:cNvSpPr/>
          <p:nvPr/>
        </p:nvSpPr>
        <p:spPr>
          <a:xfrm>
            <a:off x="6245857" y="864319"/>
            <a:ext cx="2238797" cy="4010087"/>
          </a:xfrm>
          <a:prstGeom prst="roundRect">
            <a:avLst/>
          </a:prstGeom>
          <a:noFill/>
          <a:ln w="38100">
            <a:solidFill>
              <a:srgbClr val="0065BD"/>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825"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025"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65BE"/>
                </a:solidFill>
                <a:effectLst/>
                <a:uLnTx/>
                <a:uFillTx/>
                <a:latin typeface="Arial"/>
                <a:ea typeface="+mn-ea"/>
                <a:cs typeface="+mn-cs"/>
              </a:rPr>
              <a:t>Commenced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65BE"/>
                </a:solidFill>
                <a:effectLst/>
                <a:uLnTx/>
                <a:uFillTx/>
                <a:latin typeface="Arial"/>
                <a:ea typeface="+mn-ea"/>
                <a:cs typeface="+mn-cs"/>
              </a:rPr>
              <a:t>March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65BE"/>
                </a:solidFill>
                <a:effectLst/>
                <a:uLnTx/>
                <a:uFillTx/>
                <a:latin typeface="Arial"/>
                <a:ea typeface="+mn-ea"/>
                <a:cs typeface="+mn-cs"/>
              </a:rPr>
              <a:t>2021</a:t>
            </a:r>
          </a:p>
        </p:txBody>
      </p:sp>
      <p:pic>
        <p:nvPicPr>
          <p:cNvPr id="22" name="Picture 4">
            <a:extLst>
              <a:ext uri="{FF2B5EF4-FFF2-40B4-BE49-F238E27FC236}">
                <a16:creationId xmlns:a16="http://schemas.microsoft.com/office/drawing/2014/main" id="{BF4B8E12-2689-544E-9D87-2231D63E2A9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54979" y="974874"/>
            <a:ext cx="1250402" cy="7702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C5E7D58D-7B1F-E447-BD40-4940D7E1FE3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52036" y="1016982"/>
            <a:ext cx="1284086" cy="7702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6" name="Rectangle: Rounded Corners 3">
            <a:extLst>
              <a:ext uri="{FF2B5EF4-FFF2-40B4-BE49-F238E27FC236}">
                <a16:creationId xmlns:a16="http://schemas.microsoft.com/office/drawing/2014/main" id="{3BA2CF1C-7EBD-254F-8CFE-21840377F690}"/>
              </a:ext>
            </a:extLst>
          </p:cNvPr>
          <p:cNvSpPr/>
          <p:nvPr/>
        </p:nvSpPr>
        <p:spPr>
          <a:xfrm>
            <a:off x="3502002" y="864320"/>
            <a:ext cx="2293875" cy="401008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0" i="0" u="none" strike="noStrike" kern="1200" cap="none" spc="0" normalizeH="0" baseline="0" noProof="0" dirty="0">
              <a:ln>
                <a:noFill/>
              </a:ln>
              <a:solidFill>
                <a:srgbClr val="000000"/>
              </a:solidFill>
              <a:effectLst/>
              <a:uLnTx/>
              <a:uFillTx/>
              <a:latin typeface="Arial"/>
              <a:ea typeface="+mn-ea"/>
              <a:cs typeface="+mn-cs"/>
            </a:endParaRPr>
          </a:p>
          <a:p>
            <a:pPr marL="285743" marR="0" lvl="0" indent="-28574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25" b="0" i="0" u="none" strike="noStrike" kern="1200" cap="none" spc="0" normalizeH="0" baseline="0" noProof="0" dirty="0">
              <a:ln>
                <a:noFill/>
              </a:ln>
              <a:solidFill>
                <a:srgbClr val="000000"/>
              </a:solidFill>
              <a:effectLst/>
              <a:uLnTx/>
              <a:uFillTx/>
              <a:latin typeface="Arial"/>
              <a:ea typeface="+mn-ea"/>
              <a:cs typeface="+mn-cs"/>
            </a:endParaRPr>
          </a:p>
          <a:p>
            <a:pPr marL="285743" marR="0" lvl="0" indent="-28574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25"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025"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E0001"/>
                </a:solidFill>
                <a:effectLst/>
                <a:uLnTx/>
                <a:uFillTx/>
                <a:latin typeface="Arial"/>
                <a:ea typeface="+mn-ea"/>
                <a:cs typeface="+mn-cs"/>
              </a:rPr>
              <a:t>Commenced</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E0001"/>
                </a:solidFill>
                <a:effectLst/>
                <a:uLnTx/>
                <a:uFillTx/>
                <a:latin typeface="Arial"/>
                <a:ea typeface="+mn-ea"/>
                <a:cs typeface="+mn-cs"/>
              </a:rPr>
              <a:t>May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E0001"/>
                </a:solidFill>
                <a:effectLst/>
                <a:uLnTx/>
                <a:uFillTx/>
                <a:latin typeface="Arial"/>
                <a:ea typeface="+mn-ea"/>
                <a:cs typeface="+mn-cs"/>
              </a:rPr>
              <a:t>2020</a:t>
            </a:r>
          </a:p>
        </p:txBody>
      </p:sp>
      <p:sp>
        <p:nvSpPr>
          <p:cNvPr id="14" name="TextBox 13">
            <a:extLst>
              <a:ext uri="{FF2B5EF4-FFF2-40B4-BE49-F238E27FC236}">
                <a16:creationId xmlns:a16="http://schemas.microsoft.com/office/drawing/2014/main" id="{8E53993C-E0E8-5841-B954-DDEEBE0060D8}"/>
              </a:ext>
            </a:extLst>
          </p:cNvPr>
          <p:cNvSpPr txBox="1"/>
          <p:nvPr/>
        </p:nvSpPr>
        <p:spPr>
          <a:xfrm>
            <a:off x="6824219" y="3567440"/>
            <a:ext cx="1284086" cy="1077218"/>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Final Vote</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Yes 116</a:t>
            </a:r>
            <a:b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3</a:t>
            </a:r>
            <a:b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Abstain 2</a:t>
            </a:r>
          </a:p>
        </p:txBody>
      </p:sp>
      <p:sp>
        <p:nvSpPr>
          <p:cNvPr id="16" name="TextBox 15">
            <a:extLst>
              <a:ext uri="{FF2B5EF4-FFF2-40B4-BE49-F238E27FC236}">
                <a16:creationId xmlns:a16="http://schemas.microsoft.com/office/drawing/2014/main" id="{D6B05A27-35C2-D347-8A96-B30483C15593}"/>
              </a:ext>
            </a:extLst>
          </p:cNvPr>
          <p:cNvSpPr txBox="1"/>
          <p:nvPr/>
        </p:nvSpPr>
        <p:spPr>
          <a:xfrm>
            <a:off x="1300178" y="3567440"/>
            <a:ext cx="1284086" cy="1077218"/>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Final Vote</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Yes 43</a:t>
            </a:r>
            <a:b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8</a:t>
            </a:r>
            <a:b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Abstain 2</a:t>
            </a:r>
          </a:p>
        </p:txBody>
      </p:sp>
      <p:sp>
        <p:nvSpPr>
          <p:cNvPr id="17" name="TextBox 16">
            <a:extLst>
              <a:ext uri="{FF2B5EF4-FFF2-40B4-BE49-F238E27FC236}">
                <a16:creationId xmlns:a16="http://schemas.microsoft.com/office/drawing/2014/main" id="{15164376-7DA8-C74B-B358-C3FBF90174B8}"/>
              </a:ext>
            </a:extLst>
          </p:cNvPr>
          <p:cNvSpPr txBox="1"/>
          <p:nvPr/>
        </p:nvSpPr>
        <p:spPr>
          <a:xfrm>
            <a:off x="3706897" y="3528642"/>
            <a:ext cx="2073702" cy="830997"/>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Private members bill</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No one formally objected!</a:t>
            </a:r>
          </a:p>
        </p:txBody>
      </p:sp>
      <p:pic>
        <p:nvPicPr>
          <p:cNvPr id="15" name="Picture 14">
            <a:extLst>
              <a:ext uri="{FF2B5EF4-FFF2-40B4-BE49-F238E27FC236}">
                <a16:creationId xmlns:a16="http://schemas.microsoft.com/office/drawing/2014/main" id="{01383CEA-39CE-C144-B3DC-27FD1EAD79D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08799" y="147450"/>
            <a:ext cx="1481528" cy="413869"/>
          </a:xfrm>
          <a:prstGeom prst="rect">
            <a:avLst/>
          </a:prstGeom>
        </p:spPr>
      </p:pic>
    </p:spTree>
    <p:extLst>
      <p:ext uri="{BB962C8B-B14F-4D97-AF65-F5344CB8AC3E}">
        <p14:creationId xmlns:p14="http://schemas.microsoft.com/office/powerpoint/2010/main" val="4125570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4">
            <a:extLst>
              <a:ext uri="{FF2B5EF4-FFF2-40B4-BE49-F238E27FC236}">
                <a16:creationId xmlns:a16="http://schemas.microsoft.com/office/drawing/2014/main" id="{DE7DDD9B-6995-3046-988D-31F3EFDF1D78}"/>
              </a:ext>
            </a:extLst>
          </p:cNvPr>
          <p:cNvSpPr/>
          <p:nvPr/>
        </p:nvSpPr>
        <p:spPr>
          <a:xfrm>
            <a:off x="713138" y="1176550"/>
            <a:ext cx="1663564" cy="1413147"/>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514350" eaLnBrk="1" fontAlgn="auto" hangingPunct="1">
              <a:spcBef>
                <a:spcPts val="0"/>
              </a:spcBef>
              <a:spcAft>
                <a:spcPts val="0"/>
              </a:spcAft>
              <a:defRPr/>
            </a:pPr>
            <a:r>
              <a:rPr lang="en-GB" sz="1500" b="1" dirty="0">
                <a:solidFill>
                  <a:prstClr val="black"/>
                </a:solidFill>
                <a:latin typeface="Arial"/>
              </a:rPr>
              <a:t>Northern Ireland</a:t>
            </a:r>
          </a:p>
          <a:p>
            <a:pPr algn="ctr" defTabSz="514350" eaLnBrk="1" fontAlgn="auto" hangingPunct="1">
              <a:spcBef>
                <a:spcPts val="0"/>
              </a:spcBef>
              <a:spcAft>
                <a:spcPts val="0"/>
              </a:spcAft>
              <a:defRPr/>
            </a:pPr>
            <a:r>
              <a:rPr lang="en-GB" sz="1500" b="1" dirty="0">
                <a:solidFill>
                  <a:prstClr val="black"/>
                </a:solidFill>
                <a:latin typeface="Arial"/>
              </a:rPr>
              <a:t>‘</a:t>
            </a:r>
            <a:r>
              <a:rPr lang="en-GB" sz="1500" b="1" dirty="0" err="1">
                <a:solidFill>
                  <a:prstClr val="black"/>
                </a:solidFill>
                <a:latin typeface="Arial"/>
              </a:rPr>
              <a:t>Dáithí’s</a:t>
            </a:r>
            <a:r>
              <a:rPr lang="en-GB" sz="1500" b="1" dirty="0">
                <a:solidFill>
                  <a:prstClr val="black"/>
                </a:solidFill>
                <a:latin typeface="Arial"/>
              </a:rPr>
              <a:t> Law’</a:t>
            </a:r>
          </a:p>
          <a:p>
            <a:pPr algn="ctr" defTabSz="514350" eaLnBrk="1" fontAlgn="auto" hangingPunct="1">
              <a:spcBef>
                <a:spcPts val="0"/>
              </a:spcBef>
              <a:spcAft>
                <a:spcPts val="0"/>
              </a:spcAft>
              <a:defRPr/>
            </a:pPr>
            <a:r>
              <a:rPr lang="en-GB" sz="1500" b="1" dirty="0">
                <a:solidFill>
                  <a:prstClr val="black"/>
                </a:solidFill>
                <a:latin typeface="Arial"/>
              </a:rPr>
              <a:t>Legislation</a:t>
            </a:r>
          </a:p>
          <a:p>
            <a:pPr algn="ctr" defTabSz="514350" eaLnBrk="1" fontAlgn="auto" hangingPunct="1">
              <a:spcBef>
                <a:spcPts val="0"/>
              </a:spcBef>
              <a:spcAft>
                <a:spcPts val="0"/>
              </a:spcAft>
              <a:defRPr/>
            </a:pPr>
            <a:r>
              <a:rPr lang="en-GB" sz="1500" b="1" dirty="0">
                <a:solidFill>
                  <a:prstClr val="black"/>
                </a:solidFill>
                <a:latin typeface="Arial"/>
              </a:rPr>
              <a:t>February 2022</a:t>
            </a:r>
          </a:p>
        </p:txBody>
      </p:sp>
      <p:sp>
        <p:nvSpPr>
          <p:cNvPr id="19" name="Rectangle: Rounded Corners 3">
            <a:extLst>
              <a:ext uri="{FF2B5EF4-FFF2-40B4-BE49-F238E27FC236}">
                <a16:creationId xmlns:a16="http://schemas.microsoft.com/office/drawing/2014/main" id="{DC823CF5-0FD4-8347-8CC9-FC54F89EC25A}"/>
              </a:ext>
            </a:extLst>
          </p:cNvPr>
          <p:cNvSpPr/>
          <p:nvPr/>
        </p:nvSpPr>
        <p:spPr>
          <a:xfrm>
            <a:off x="6055397" y="1142819"/>
            <a:ext cx="1663564" cy="1067959"/>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50" eaLnBrk="1" fontAlgn="auto" hangingPunct="1">
              <a:spcBef>
                <a:spcPts val="0"/>
              </a:spcBef>
              <a:spcAft>
                <a:spcPts val="0"/>
              </a:spcAft>
              <a:defRPr/>
            </a:pPr>
            <a:r>
              <a:rPr lang="en-GB" sz="1500" b="1" dirty="0">
                <a:solidFill>
                  <a:srgbClr val="92D050"/>
                </a:solidFill>
                <a:latin typeface="Arial"/>
              </a:rPr>
              <a:t>Isle of Man</a:t>
            </a:r>
          </a:p>
          <a:p>
            <a:pPr algn="ctr" defTabSz="514350" eaLnBrk="1" fontAlgn="auto" hangingPunct="1">
              <a:spcBef>
                <a:spcPts val="0"/>
              </a:spcBef>
              <a:spcAft>
                <a:spcPts val="0"/>
              </a:spcAft>
              <a:defRPr/>
            </a:pPr>
            <a:r>
              <a:rPr lang="en-GB" sz="1500" b="1" dirty="0">
                <a:solidFill>
                  <a:srgbClr val="92D050"/>
                </a:solidFill>
                <a:latin typeface="Arial"/>
              </a:rPr>
              <a:t>‘Daniel’s Law’ </a:t>
            </a:r>
          </a:p>
          <a:p>
            <a:pPr algn="ctr" defTabSz="514350" eaLnBrk="1" fontAlgn="auto" hangingPunct="1">
              <a:spcBef>
                <a:spcPts val="0"/>
              </a:spcBef>
              <a:spcAft>
                <a:spcPts val="0"/>
              </a:spcAft>
              <a:defRPr/>
            </a:pPr>
            <a:r>
              <a:rPr lang="en-GB" sz="1500" b="1" dirty="0">
                <a:solidFill>
                  <a:srgbClr val="92D050"/>
                </a:solidFill>
                <a:latin typeface="Arial"/>
              </a:rPr>
              <a:t>Royal Assent </a:t>
            </a:r>
          </a:p>
          <a:p>
            <a:pPr algn="ctr" defTabSz="514350" eaLnBrk="1" fontAlgn="auto" hangingPunct="1">
              <a:spcBef>
                <a:spcPts val="0"/>
              </a:spcBef>
              <a:spcAft>
                <a:spcPts val="0"/>
              </a:spcAft>
              <a:defRPr/>
            </a:pPr>
            <a:r>
              <a:rPr lang="en-GB" sz="1500" b="1" dirty="0">
                <a:solidFill>
                  <a:srgbClr val="92D050"/>
                </a:solidFill>
                <a:latin typeface="Arial"/>
              </a:rPr>
              <a:t>July 2021</a:t>
            </a:r>
          </a:p>
        </p:txBody>
      </p:sp>
      <p:sp>
        <p:nvSpPr>
          <p:cNvPr id="21" name="Rectangle: Rounded Corners 3">
            <a:extLst>
              <a:ext uri="{FF2B5EF4-FFF2-40B4-BE49-F238E27FC236}">
                <a16:creationId xmlns:a16="http://schemas.microsoft.com/office/drawing/2014/main" id="{7832C57B-B1FE-6C4F-AAF2-7DEEF62C4C4C}"/>
              </a:ext>
            </a:extLst>
          </p:cNvPr>
          <p:cNvSpPr/>
          <p:nvPr/>
        </p:nvSpPr>
        <p:spPr>
          <a:xfrm>
            <a:off x="3359830" y="3036258"/>
            <a:ext cx="1711690" cy="860888"/>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50" eaLnBrk="1" fontAlgn="auto" hangingPunct="1">
              <a:spcBef>
                <a:spcPts val="0"/>
              </a:spcBef>
              <a:spcAft>
                <a:spcPts val="0"/>
              </a:spcAft>
              <a:defRPr/>
            </a:pPr>
            <a:r>
              <a:rPr lang="en-GB" sz="1500" b="1" dirty="0">
                <a:solidFill>
                  <a:srgbClr val="E9102D"/>
                </a:solidFill>
                <a:latin typeface="Arial"/>
              </a:rPr>
              <a:t>Guernsey</a:t>
            </a:r>
          </a:p>
          <a:p>
            <a:pPr algn="ctr" defTabSz="514350" eaLnBrk="1" fontAlgn="auto" hangingPunct="1">
              <a:spcBef>
                <a:spcPts val="0"/>
              </a:spcBef>
              <a:spcAft>
                <a:spcPts val="0"/>
              </a:spcAft>
              <a:defRPr/>
            </a:pPr>
            <a:r>
              <a:rPr lang="en-GB" sz="1500" b="1" dirty="0">
                <a:solidFill>
                  <a:srgbClr val="E9102D"/>
                </a:solidFill>
                <a:latin typeface="Arial"/>
              </a:rPr>
              <a:t>Royal Assent</a:t>
            </a:r>
          </a:p>
          <a:p>
            <a:pPr algn="ctr" defTabSz="514350" eaLnBrk="1" fontAlgn="auto" hangingPunct="1">
              <a:spcBef>
                <a:spcPts val="0"/>
              </a:spcBef>
              <a:spcAft>
                <a:spcPts val="0"/>
              </a:spcAft>
              <a:defRPr/>
            </a:pPr>
            <a:r>
              <a:rPr lang="en-GB" sz="1500" b="1" dirty="0">
                <a:solidFill>
                  <a:srgbClr val="E9102D"/>
                </a:solidFill>
                <a:latin typeface="Arial"/>
              </a:rPr>
              <a:t>May 2020</a:t>
            </a:r>
          </a:p>
        </p:txBody>
      </p:sp>
      <p:sp>
        <p:nvSpPr>
          <p:cNvPr id="18" name="Rectangle: Rounded Corners 3">
            <a:extLst>
              <a:ext uri="{FF2B5EF4-FFF2-40B4-BE49-F238E27FC236}">
                <a16:creationId xmlns:a16="http://schemas.microsoft.com/office/drawing/2014/main" id="{5AC0DD32-F561-6747-8922-BEB7CFF49EF1}"/>
              </a:ext>
            </a:extLst>
          </p:cNvPr>
          <p:cNvSpPr/>
          <p:nvPr/>
        </p:nvSpPr>
        <p:spPr>
          <a:xfrm>
            <a:off x="3359830" y="1246355"/>
            <a:ext cx="1711690" cy="860888"/>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514350" eaLnBrk="1" fontAlgn="auto" hangingPunct="1">
              <a:spcBef>
                <a:spcPts val="0"/>
              </a:spcBef>
              <a:spcAft>
                <a:spcPts val="0"/>
              </a:spcAft>
              <a:defRPr/>
            </a:pPr>
            <a:r>
              <a:rPr lang="en-GB" sz="1500" b="1" dirty="0">
                <a:solidFill>
                  <a:srgbClr val="FF0000"/>
                </a:solidFill>
                <a:latin typeface="Arial"/>
              </a:rPr>
              <a:t>Jersey</a:t>
            </a:r>
          </a:p>
          <a:p>
            <a:pPr algn="ctr" defTabSz="514350" eaLnBrk="1" fontAlgn="auto" hangingPunct="1">
              <a:spcBef>
                <a:spcPts val="0"/>
              </a:spcBef>
              <a:spcAft>
                <a:spcPts val="0"/>
              </a:spcAft>
              <a:defRPr/>
            </a:pPr>
            <a:r>
              <a:rPr lang="en-GB" sz="1500" b="1" dirty="0">
                <a:solidFill>
                  <a:srgbClr val="FF0000"/>
                </a:solidFill>
                <a:latin typeface="Arial"/>
              </a:rPr>
              <a:t>Commenced July 2019</a:t>
            </a:r>
          </a:p>
        </p:txBody>
      </p:sp>
      <p:pic>
        <p:nvPicPr>
          <p:cNvPr id="5" name="Picture 4" descr="A picture containing person, outdoor, person&#10;&#10;Description automatically generated">
            <a:extLst>
              <a:ext uri="{FF2B5EF4-FFF2-40B4-BE49-F238E27FC236}">
                <a16:creationId xmlns:a16="http://schemas.microsoft.com/office/drawing/2014/main" id="{890195B1-2B9D-8D48-B3A5-2EDDEFACCF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3138" y="3012678"/>
            <a:ext cx="1779423" cy="1184429"/>
          </a:xfrm>
          <a:prstGeom prst="rect">
            <a:avLst/>
          </a:prstGeom>
          <a:solidFill>
            <a:srgbClr val="FFFFFF">
              <a:shade val="85000"/>
            </a:srgbClr>
          </a:solidFill>
          <a:ln w="1270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descr="A picture containing person, smiling, posing&#10;&#10;Description automatically generated">
            <a:extLst>
              <a:ext uri="{FF2B5EF4-FFF2-40B4-BE49-F238E27FC236}">
                <a16:creationId xmlns:a16="http://schemas.microsoft.com/office/drawing/2014/main" id="{85FC7088-F947-A24F-BA66-33249703BD87}"/>
              </a:ext>
            </a:extLst>
          </p:cNvPr>
          <p:cNvPicPr>
            <a:picLocks noChangeAspect="1"/>
          </p:cNvPicPr>
          <p:nvPr/>
        </p:nvPicPr>
        <p:blipFill>
          <a:blip r:embed="rId3"/>
          <a:stretch>
            <a:fillRect/>
          </a:stretch>
        </p:blipFill>
        <p:spPr>
          <a:xfrm>
            <a:off x="6248255" y="2618894"/>
            <a:ext cx="1276350" cy="1857375"/>
          </a:xfrm>
          <a:prstGeom prst="rect">
            <a:avLst/>
          </a:prstGeom>
          <a:solidFill>
            <a:srgbClr val="FFFFFF">
              <a:shade val="85000"/>
            </a:srgbClr>
          </a:solidFill>
          <a:ln w="1270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1F66946E-7CD9-5742-84D3-EE6173CAF4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20" name="Title 1">
            <a:extLst>
              <a:ext uri="{FF2B5EF4-FFF2-40B4-BE49-F238E27FC236}">
                <a16:creationId xmlns:a16="http://schemas.microsoft.com/office/drawing/2014/main" id="{1E636FE2-E31B-9346-BBCA-6C9BFEED024D}"/>
              </a:ext>
            </a:extLst>
          </p:cNvPr>
          <p:cNvSpPr>
            <a:spLocks/>
          </p:cNvSpPr>
          <p:nvPr/>
        </p:nvSpPr>
        <p:spPr bwMode="auto">
          <a:xfrm>
            <a:off x="189735" y="202155"/>
            <a:ext cx="7204647"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783"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altLang="en-US" sz="2850" b="1" i="0" u="none" strike="noStrike" kern="1200" cap="none" spc="0" normalizeH="0" baseline="0" noProof="0" dirty="0">
                <a:ln>
                  <a:noFill/>
                </a:ln>
                <a:solidFill>
                  <a:srgbClr val="E0119D"/>
                </a:solidFill>
                <a:effectLst/>
                <a:uLnTx/>
                <a:uFillTx/>
                <a:latin typeface="Arial" panose="020B0604020202020204" pitchFamily="34" charset="0"/>
                <a:ea typeface="+mn-ea"/>
                <a:cs typeface="Arial" panose="020B0604020202020204" pitchFamily="34" charset="0"/>
              </a:rPr>
              <a:t>Deemed (Opt Out) Legislation in the UK</a:t>
            </a:r>
          </a:p>
        </p:txBody>
      </p:sp>
      <p:sp>
        <p:nvSpPr>
          <p:cNvPr id="10" name="Rectangle: Rounded Corners 3">
            <a:extLst>
              <a:ext uri="{FF2B5EF4-FFF2-40B4-BE49-F238E27FC236}">
                <a16:creationId xmlns:a16="http://schemas.microsoft.com/office/drawing/2014/main" id="{64DDA6EE-8804-894C-8592-8CC4432E1798}"/>
              </a:ext>
            </a:extLst>
          </p:cNvPr>
          <p:cNvSpPr/>
          <p:nvPr/>
        </p:nvSpPr>
        <p:spPr>
          <a:xfrm>
            <a:off x="425522" y="884654"/>
            <a:ext cx="2238797" cy="401121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p:txBody>
      </p:sp>
      <p:sp>
        <p:nvSpPr>
          <p:cNvPr id="11" name="Rectangle: Rounded Corners 3">
            <a:extLst>
              <a:ext uri="{FF2B5EF4-FFF2-40B4-BE49-F238E27FC236}">
                <a16:creationId xmlns:a16="http://schemas.microsoft.com/office/drawing/2014/main" id="{DE23C567-B782-1143-8FC4-A4CF2B107BDC}"/>
              </a:ext>
            </a:extLst>
          </p:cNvPr>
          <p:cNvSpPr/>
          <p:nvPr/>
        </p:nvSpPr>
        <p:spPr>
          <a:xfrm>
            <a:off x="3136817" y="884654"/>
            <a:ext cx="2238797" cy="401121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p:txBody>
      </p:sp>
      <p:sp>
        <p:nvSpPr>
          <p:cNvPr id="12" name="Rectangle: Rounded Corners 3">
            <a:extLst>
              <a:ext uri="{FF2B5EF4-FFF2-40B4-BE49-F238E27FC236}">
                <a16:creationId xmlns:a16="http://schemas.microsoft.com/office/drawing/2014/main" id="{269A01E5-D5EB-9D4A-B768-2A7FB92D6E7B}"/>
              </a:ext>
            </a:extLst>
          </p:cNvPr>
          <p:cNvSpPr/>
          <p:nvPr/>
        </p:nvSpPr>
        <p:spPr>
          <a:xfrm>
            <a:off x="5767031" y="885388"/>
            <a:ext cx="2238797" cy="4011214"/>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2025" b="1" i="0" u="none" strike="noStrike" kern="1200" cap="none" spc="0" normalizeH="0" baseline="0" noProof="0" dirty="0">
              <a:ln>
                <a:noFill/>
              </a:ln>
              <a:solidFill>
                <a:srgbClr val="00AB39"/>
              </a:solidFill>
              <a:effectLst/>
              <a:uLnTx/>
              <a:uFillTx/>
              <a:latin typeface="Arial"/>
              <a:ea typeface="+mn-ea"/>
              <a:cs typeface="+mn-cs"/>
            </a:endParaRPr>
          </a:p>
        </p:txBody>
      </p:sp>
    </p:spTree>
    <p:extLst>
      <p:ext uri="{BB962C8B-B14F-4D97-AF65-F5344CB8AC3E}">
        <p14:creationId xmlns:p14="http://schemas.microsoft.com/office/powerpoint/2010/main" val="37069440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3">
            <a:extLst>
              <a:ext uri="{FF2B5EF4-FFF2-40B4-BE49-F238E27FC236}">
                <a16:creationId xmlns:a16="http://schemas.microsoft.com/office/drawing/2014/main" id="{D70D948E-1C99-6A4A-BDB1-BCD83080FF33}"/>
              </a:ext>
            </a:extLst>
          </p:cNvPr>
          <p:cNvSpPr/>
          <p:nvPr/>
        </p:nvSpPr>
        <p:spPr>
          <a:xfrm>
            <a:off x="217455" y="898923"/>
            <a:ext cx="3067379" cy="4011214"/>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0" fontAlgn="base" latinLnBrk="0" hangingPunct="0">
              <a:lnSpc>
                <a:spcPct val="100000"/>
              </a:lnSpc>
              <a:spcBef>
                <a:spcPct val="0"/>
              </a:spcBef>
              <a:spcAft>
                <a:spcPct val="0"/>
              </a:spcAft>
              <a:buClrTx/>
              <a:buSzTx/>
              <a:tabLst/>
              <a:defRPr/>
            </a:pPr>
            <a:endParaRPr kumimoji="0" lang="en-GB" sz="1600"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0" fontAlgn="base" latinLnBrk="0" hangingPunct="0">
              <a:lnSpc>
                <a:spcPct val="100000"/>
              </a:lnSpc>
              <a:spcBef>
                <a:spcPct val="0"/>
              </a:spcBef>
              <a:spcAft>
                <a:spcPct val="0"/>
              </a:spcAft>
              <a:buClrTx/>
              <a:buSzTx/>
              <a:tabLst/>
              <a:defRPr/>
            </a:pPr>
            <a:r>
              <a:rPr kumimoji="0" lang="en-GB" sz="2000" b="0" i="0" u="none" strike="noStrike" kern="1200" cap="none" spc="0" normalizeH="0" baseline="0" noProof="0" dirty="0">
                <a:ln>
                  <a:noFill/>
                </a:ln>
                <a:solidFill>
                  <a:srgbClr val="000000"/>
                </a:solidFill>
                <a:effectLst/>
                <a:highlight>
                  <a:srgbClr val="FFFF00"/>
                </a:highlight>
                <a:uLnTx/>
                <a:uFillTx/>
                <a:latin typeface="Arial"/>
                <a:ea typeface="+mn-ea"/>
                <a:cs typeface="+mn-cs"/>
              </a:rPr>
              <a:t>‘Deemed Consent’</a:t>
            </a:r>
          </a:p>
          <a:p>
            <a:pPr marR="0" lvl="0" algn="l" defTabSz="457200" rtl="0" eaLnBrk="0" fontAlgn="base" latinLnBrk="0" hangingPunct="0">
              <a:lnSpc>
                <a:spcPct val="100000"/>
              </a:lnSpc>
              <a:spcBef>
                <a:spcPct val="0"/>
              </a:spcBef>
              <a:spcAft>
                <a:spcPct val="0"/>
              </a:spcAft>
              <a:buClrTx/>
              <a:buSzTx/>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If you haven’t registered an organ or tissue donation decision, you will be considered to have no objection to becoming a donor.</a:t>
            </a:r>
          </a:p>
        </p:txBody>
      </p:sp>
      <p:sp>
        <p:nvSpPr>
          <p:cNvPr id="26" name="Rectangle: Rounded Corners 3">
            <a:extLst>
              <a:ext uri="{FF2B5EF4-FFF2-40B4-BE49-F238E27FC236}">
                <a16:creationId xmlns:a16="http://schemas.microsoft.com/office/drawing/2014/main" id="{3BA2CF1C-7EBD-254F-8CFE-21840377F690}"/>
              </a:ext>
            </a:extLst>
          </p:cNvPr>
          <p:cNvSpPr/>
          <p:nvPr/>
        </p:nvSpPr>
        <p:spPr>
          <a:xfrm>
            <a:off x="3493574" y="898924"/>
            <a:ext cx="2524671" cy="401008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R="0" lvl="0" algn="l" defTabSz="457200" rtl="0" eaLnBrk="0" fontAlgn="base" latinLnBrk="0" hangingPunct="0">
              <a:lnSpc>
                <a:spcPct val="100000"/>
              </a:lnSpc>
              <a:spcBef>
                <a:spcPct val="0"/>
              </a:spcBef>
              <a:spcAft>
                <a:spcPct val="0"/>
              </a:spcAft>
              <a:buClrTx/>
              <a:buSzTx/>
              <a:tabLst/>
              <a:defRPr/>
            </a:pPr>
            <a:r>
              <a:rPr kumimoji="0" lang="en-GB" b="0" i="0" u="none" strike="noStrike" kern="1200" cap="none" spc="0" normalizeH="0" baseline="0" noProof="0" dirty="0">
                <a:ln>
                  <a:noFill/>
                </a:ln>
                <a:solidFill>
                  <a:srgbClr val="000000"/>
                </a:solidFill>
                <a:effectLst/>
                <a:highlight>
                  <a:srgbClr val="FFFF00"/>
                </a:highlight>
                <a:uLnTx/>
                <a:uFillTx/>
                <a:latin typeface="Arial"/>
              </a:rPr>
              <a:t>‘Deemed Consent’</a:t>
            </a:r>
          </a:p>
          <a:p>
            <a:pPr marR="0" lvl="0" algn="l" defTabSz="457200" rtl="0" eaLnBrk="0" fontAlgn="base" latinLnBrk="0" hangingPunct="0">
              <a:lnSpc>
                <a:spcPct val="100000"/>
              </a:lnSpc>
              <a:spcBef>
                <a:spcPct val="0"/>
              </a:spcBef>
              <a:spcAft>
                <a:spcPct val="0"/>
              </a:spcAft>
              <a:buClrTx/>
              <a:buSzTx/>
              <a:tabLst/>
              <a:defRPr/>
            </a:pPr>
            <a:r>
              <a:rPr kumimoji="0" lang="en-GB" sz="1600" b="0" i="0" u="none" strike="noStrike" kern="1200" cap="none" spc="0" normalizeH="0" baseline="0" noProof="0" dirty="0">
                <a:ln>
                  <a:noFill/>
                </a:ln>
                <a:solidFill>
                  <a:srgbClr val="000000"/>
                </a:solidFill>
                <a:effectLst/>
                <a:uLnTx/>
                <a:uFillTx/>
                <a:latin typeface="Arial"/>
              </a:rPr>
              <a:t>All adults </a:t>
            </a:r>
            <a:r>
              <a:rPr lang="en-GB" sz="1600" dirty="0">
                <a:solidFill>
                  <a:srgbClr val="000000"/>
                </a:solidFill>
                <a:latin typeface="Arial"/>
              </a:rPr>
              <a:t>are now considered to have agreed to be an organ donor when they die unless they have recorded a decision not to donate or are in one of the excluded groups.</a:t>
            </a:r>
          </a:p>
        </p:txBody>
      </p:sp>
      <p:pic>
        <p:nvPicPr>
          <p:cNvPr id="3" name="Picture 2" descr="A picture containing room, drawing&#10;&#10;Description automatically generated">
            <a:extLst>
              <a:ext uri="{FF2B5EF4-FFF2-40B4-BE49-F238E27FC236}">
                <a16:creationId xmlns:a16="http://schemas.microsoft.com/office/drawing/2014/main" id="{C7C845AF-3AC5-9F42-9415-58157FE1D374}"/>
              </a:ext>
            </a:extLst>
          </p:cNvPr>
          <p:cNvPicPr>
            <a:picLocks noChangeAspect="1"/>
          </p:cNvPicPr>
          <p:nvPr/>
        </p:nvPicPr>
        <p:blipFill>
          <a:blip r:embed="rId3"/>
          <a:stretch>
            <a:fillRect/>
          </a:stretch>
        </p:blipFill>
        <p:spPr>
          <a:xfrm>
            <a:off x="1210730" y="1050459"/>
            <a:ext cx="1283668" cy="770201"/>
          </a:xfrm>
          <a:prstGeom prst="rect">
            <a:avLst/>
          </a:prstGeom>
          <a:noFill/>
          <a:ln w="9525">
            <a:solidFill>
              <a:srgbClr val="000000"/>
            </a:solidFill>
            <a:miter lim="800000"/>
            <a:headEnd/>
            <a:tailEnd/>
          </a:ln>
        </p:spPr>
      </p:pic>
      <p:sp>
        <p:nvSpPr>
          <p:cNvPr id="9219" name="Content Placeholder 2">
            <a:extLst>
              <a:ext uri="{FF2B5EF4-FFF2-40B4-BE49-F238E27FC236}">
                <a16:creationId xmlns:a16="http://schemas.microsoft.com/office/drawing/2014/main" id="{0CFAA91F-DD05-4C1E-B048-E9FFFD740610}"/>
              </a:ext>
            </a:extLst>
          </p:cNvPr>
          <p:cNvSpPr>
            <a:spLocks/>
          </p:cNvSpPr>
          <p:nvPr/>
        </p:nvSpPr>
        <p:spPr bwMode="auto">
          <a:xfrm>
            <a:off x="264319" y="898923"/>
            <a:ext cx="6301979" cy="251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77800" indent="-177800">
              <a:spcBef>
                <a:spcPts val="800"/>
              </a:spcBef>
              <a:spcAft>
                <a:spcPts val="800"/>
              </a:spcAft>
              <a:buClr>
                <a:srgbClr val="E0119D"/>
              </a:buClr>
              <a:buFont typeface="Arial" panose="020B0604020202020204" pitchFamily="34" charset="0"/>
              <a:buChar char="•"/>
              <a:defRPr sz="2200">
                <a:solidFill>
                  <a:schemeClr val="tx1"/>
                </a:solidFill>
                <a:latin typeface="Arial" panose="020B0604020202020204" pitchFamily="34" charset="0"/>
              </a:defRPr>
            </a:lvl1pPr>
            <a:lvl2pPr marL="742950" indent="-285750">
              <a:spcBef>
                <a:spcPts val="400"/>
              </a:spcBef>
              <a:buClr>
                <a:srgbClr val="E0119D"/>
              </a:buClr>
              <a:buFont typeface="Arial" panose="020B0604020202020204" pitchFamily="34" charset="0"/>
              <a:buChar char="–"/>
              <a:defRPr sz="2200">
                <a:solidFill>
                  <a:schemeClr val="tx1"/>
                </a:solidFill>
                <a:latin typeface="Arial" panose="020B0604020202020204" pitchFamily="34" charset="0"/>
              </a:defRPr>
            </a:lvl2pPr>
            <a:lvl3pPr marL="1143000" indent="-228600">
              <a:spcBef>
                <a:spcPts val="400"/>
              </a:spcBef>
              <a:buClr>
                <a:srgbClr val="E0119D"/>
              </a:buClr>
              <a:buFont typeface="Lucida Grande"/>
              <a:buChar char="–"/>
              <a:defRPr sz="2200">
                <a:solidFill>
                  <a:schemeClr val="tx1"/>
                </a:solidFill>
                <a:latin typeface="Arial" panose="020B0604020202020204" pitchFamily="34" charset="0"/>
              </a:defRPr>
            </a:lvl3pPr>
            <a:lvl4pPr marL="1600200" indent="-228600">
              <a:spcBef>
                <a:spcPts val="400"/>
              </a:spcBef>
              <a:buClr>
                <a:srgbClr val="E0119D"/>
              </a:buClr>
              <a:buFont typeface="Lucida Grande"/>
              <a:buChar char="–"/>
              <a:defRPr sz="2200">
                <a:solidFill>
                  <a:schemeClr val="tx1"/>
                </a:solidFill>
                <a:latin typeface="Arial" panose="020B0604020202020204" pitchFamily="34" charset="0"/>
              </a:defRPr>
            </a:lvl4pPr>
            <a:lvl5pPr marL="2057400" indent="-228600">
              <a:spcBef>
                <a:spcPts val="400"/>
              </a:spcBef>
              <a:buClr>
                <a:srgbClr val="E0119D"/>
              </a:buClr>
              <a:buFont typeface="Lucida Grande"/>
              <a:buChar char="–"/>
              <a:defRPr sz="2200">
                <a:solidFill>
                  <a:schemeClr val="tx1"/>
                </a:solidFill>
                <a:latin typeface="Arial" panose="020B0604020202020204" pitchFamily="34" charset="0"/>
              </a:defRPr>
            </a:lvl5pPr>
            <a:lvl6pPr marL="25146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6pPr>
            <a:lvl7pPr marL="29718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7pPr>
            <a:lvl8pPr marL="34290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8pPr>
            <a:lvl9pPr marL="3886200" indent="-228600" defTabSz="457200" eaLnBrk="0" fontAlgn="base" hangingPunct="0">
              <a:spcBef>
                <a:spcPts val="400"/>
              </a:spcBef>
              <a:spcAft>
                <a:spcPct val="0"/>
              </a:spcAft>
              <a:buClr>
                <a:srgbClr val="E0119D"/>
              </a:buClr>
              <a:buFont typeface="Lucida Grande"/>
              <a:buChar char="–"/>
              <a:defRPr sz="2200">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600"/>
              </a:spcBef>
              <a:spcAft>
                <a:spcPts val="600"/>
              </a:spcAft>
              <a:buClr>
                <a:srgbClr val="E0119D"/>
              </a:buClr>
              <a:buSzTx/>
              <a:buFont typeface="Arial" panose="020B0604020202020204" pitchFamily="34" charset="0"/>
              <a:buNone/>
              <a:tabLst/>
              <a:defRPr/>
            </a:pPr>
            <a:endParaRPr kumimoji="0" lang="en-GB" altLang="en-US" sz="1800" b="0" i="0" u="none" strike="noStrike" kern="1200" cap="none" spc="0" normalizeH="0" baseline="0" noProof="0">
              <a:ln>
                <a:noFill/>
              </a:ln>
              <a:solidFill>
                <a:prstClr val="black"/>
              </a:solidFill>
              <a:effectLst/>
              <a:uLnTx/>
              <a:uFillTx/>
              <a:latin typeface="Arial"/>
              <a:ea typeface="+mn-ea"/>
              <a:cs typeface="Arial" panose="020B0604020202020204" pitchFamily="34" charset="0"/>
            </a:endParaRPr>
          </a:p>
        </p:txBody>
      </p:sp>
      <p:sp>
        <p:nvSpPr>
          <p:cNvPr id="14339" name="Title 1">
            <a:extLst>
              <a:ext uri="{FF2B5EF4-FFF2-40B4-BE49-F238E27FC236}">
                <a16:creationId xmlns:a16="http://schemas.microsoft.com/office/drawing/2014/main" id="{4AB57712-FD28-4E45-B5FB-682A3E3C62BE}"/>
              </a:ext>
            </a:extLst>
          </p:cNvPr>
          <p:cNvSpPr>
            <a:spLocks/>
          </p:cNvSpPr>
          <p:nvPr/>
        </p:nvSpPr>
        <p:spPr bwMode="auto">
          <a:xfrm>
            <a:off x="1852564" y="145814"/>
            <a:ext cx="5710429"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altLang="en-US" sz="2850" b="1" i="0" u="none" strike="noStrike" kern="1200" cap="none" spc="0" normalizeH="0" baseline="0" noProof="0">
                <a:ln>
                  <a:noFill/>
                </a:ln>
                <a:solidFill>
                  <a:srgbClr val="E0119D"/>
                </a:solidFill>
                <a:effectLst/>
                <a:uLnTx/>
                <a:uFillTx/>
                <a:latin typeface="Arial" panose="020B0604020202020204" pitchFamily="34" charset="0"/>
                <a:ea typeface="+mn-ea"/>
                <a:cs typeface="Arial" panose="020B0604020202020204" pitchFamily="34" charset="0"/>
              </a:rPr>
              <a:t>Deemed Legislation in the UK</a:t>
            </a:r>
          </a:p>
        </p:txBody>
      </p:sp>
      <p:sp>
        <p:nvSpPr>
          <p:cNvPr id="20" name="Rectangle: Rounded Corners 4">
            <a:extLst>
              <a:ext uri="{FF2B5EF4-FFF2-40B4-BE49-F238E27FC236}">
                <a16:creationId xmlns:a16="http://schemas.microsoft.com/office/drawing/2014/main" id="{008C075D-01E1-CE4A-9884-EC14E8658D68}"/>
              </a:ext>
            </a:extLst>
          </p:cNvPr>
          <p:cNvSpPr/>
          <p:nvPr/>
        </p:nvSpPr>
        <p:spPr>
          <a:xfrm>
            <a:off x="6226985" y="898923"/>
            <a:ext cx="2767416" cy="4010087"/>
          </a:xfrm>
          <a:prstGeom prst="roundRect">
            <a:avLst/>
          </a:prstGeom>
          <a:noFill/>
          <a:ln w="38100">
            <a:solidFill>
              <a:srgbClr val="0065BD"/>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8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lang="en-GB" sz="2000" dirty="0">
              <a:solidFill>
                <a:srgbClr val="000000"/>
              </a:solidFill>
              <a:latin typeface="Arial"/>
            </a:endParaRPr>
          </a:p>
          <a:p>
            <a:pPr marL="0" marR="0" lvl="0" indent="0" defTabSz="457200" rtl="0" eaLnBrk="0" fontAlgn="base" latinLnBrk="0" hangingPunct="0">
              <a:lnSpc>
                <a:spcPct val="100000"/>
              </a:lnSpc>
              <a:spcBef>
                <a:spcPct val="0"/>
              </a:spcBef>
              <a:spcAft>
                <a:spcPct val="0"/>
              </a:spcAft>
              <a:buClrTx/>
              <a:buSzTx/>
              <a:buFontTx/>
              <a:buNone/>
              <a:tabLst/>
              <a:defRPr/>
            </a:pPr>
            <a:r>
              <a:rPr lang="en-GB" sz="1600" dirty="0">
                <a:solidFill>
                  <a:srgbClr val="000000"/>
                </a:solidFill>
                <a:highlight>
                  <a:srgbClr val="FFFF00"/>
                </a:highlight>
                <a:latin typeface="Arial"/>
              </a:rPr>
              <a:t>‘Deemed Authorisation’</a:t>
            </a:r>
          </a:p>
          <a:p>
            <a:pPr marL="0" marR="0" lvl="0" indent="0" defTabSz="457200" rtl="0" eaLnBrk="0" fontAlgn="base" latinLnBrk="0" hangingPunct="0">
              <a:lnSpc>
                <a:spcPct val="100000"/>
              </a:lnSpc>
              <a:spcBef>
                <a:spcPct val="0"/>
              </a:spcBef>
              <a:spcAft>
                <a:spcPct val="0"/>
              </a:spcAft>
              <a:buClrTx/>
              <a:buSzTx/>
              <a:buFontTx/>
              <a:buNone/>
              <a:tabLst/>
              <a:defRPr/>
            </a:pPr>
            <a:r>
              <a:rPr lang="en-GB" sz="1600" dirty="0">
                <a:solidFill>
                  <a:srgbClr val="000000"/>
                </a:solidFill>
                <a:latin typeface="Arial"/>
              </a:rPr>
              <a:t>If you have not confirmed whether you want to be a donor or not, you will be considered to be willing to donate your organs and tissues when you die. </a:t>
            </a:r>
          </a:p>
          <a:p>
            <a:pPr marL="285750" marR="0" lvl="0" indent="-285750"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a:solidFill>
                  <a:srgbClr val="000000"/>
                </a:solidFill>
                <a:highlight>
                  <a:srgbClr val="FFFF00"/>
                </a:highlight>
                <a:latin typeface="Arial"/>
              </a:rPr>
              <a:t>Duty to Inquire</a:t>
            </a:r>
          </a:p>
          <a:p>
            <a:pPr marL="285750" marR="0" lvl="0" indent="-285750"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a:solidFill>
                  <a:srgbClr val="000000"/>
                </a:solidFill>
                <a:highlight>
                  <a:srgbClr val="FFFF00"/>
                </a:highlight>
                <a:latin typeface="Arial"/>
              </a:rPr>
              <a:t>Pre-Death Procedures</a:t>
            </a:r>
          </a:p>
          <a:p>
            <a:pPr marL="285750" marR="0" lvl="0" indent="-285750"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GB" sz="1600" dirty="0">
              <a:solidFill>
                <a:srgbClr val="000000"/>
              </a:solidFill>
              <a:latin typeface="Arial"/>
            </a:endParaRPr>
          </a:p>
          <a:p>
            <a:pPr marL="0" marR="0" lvl="0" indent="0" defTabSz="457200" rtl="0" eaLnBrk="0" fontAlgn="base" latinLnBrk="0" hangingPunct="0">
              <a:lnSpc>
                <a:spcPct val="100000"/>
              </a:lnSpc>
              <a:spcBef>
                <a:spcPct val="0"/>
              </a:spcBef>
              <a:spcAft>
                <a:spcPct val="0"/>
              </a:spcAft>
              <a:buClrTx/>
              <a:buSzTx/>
              <a:buFontTx/>
              <a:buNone/>
              <a:tabLst/>
              <a:defRPr/>
            </a:pPr>
            <a:endParaRPr lang="en-GB" dirty="0">
              <a:solidFill>
                <a:srgbClr val="000000"/>
              </a:solidFill>
              <a:latin typeface="Arial"/>
            </a:endParaRPr>
          </a:p>
        </p:txBody>
      </p:sp>
      <p:pic>
        <p:nvPicPr>
          <p:cNvPr id="22" name="Picture 4">
            <a:extLst>
              <a:ext uri="{FF2B5EF4-FFF2-40B4-BE49-F238E27FC236}">
                <a16:creationId xmlns:a16="http://schemas.microsoft.com/office/drawing/2014/main" id="{BF4B8E12-2689-544E-9D87-2231D63E2A97}"/>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082577" y="1050459"/>
            <a:ext cx="1250402" cy="7702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C5E7D58D-7B1F-E447-BD40-4940D7E1FE3A}"/>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991044" y="1070813"/>
            <a:ext cx="1284086" cy="7702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3ACE40CA-2443-674F-815A-E9997B90BF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08799" y="147450"/>
            <a:ext cx="1481528" cy="413869"/>
          </a:xfrm>
          <a:prstGeom prst="rect">
            <a:avLst/>
          </a:prstGeom>
        </p:spPr>
      </p:pic>
    </p:spTree>
    <p:extLst>
      <p:ext uri="{BB962C8B-B14F-4D97-AF65-F5344CB8AC3E}">
        <p14:creationId xmlns:p14="http://schemas.microsoft.com/office/powerpoint/2010/main" val="2826896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Steps for exploring consent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for organ donation</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31" name="Text Box 3">
            <a:extLst>
              <a:ext uri="{FF2B5EF4-FFF2-40B4-BE49-F238E27FC236}">
                <a16:creationId xmlns:a16="http://schemas.microsoft.com/office/drawing/2014/main" id="{BC4B5961-BD98-2647-8822-25CEF5712F5D}"/>
              </a:ext>
            </a:extLst>
          </p:cNvPr>
          <p:cNvSpPr txBox="1">
            <a:spLocks noChangeArrowheads="1"/>
          </p:cNvSpPr>
          <p:nvPr/>
        </p:nvSpPr>
        <p:spPr bwMode="auto">
          <a:xfrm>
            <a:off x="261035" y="3683479"/>
            <a:ext cx="8509797" cy="1055608"/>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457200" rtl="0" eaLnBrk="0" fontAlgn="base" latinLnBrk="0" hangingPunct="0">
              <a:lnSpc>
                <a:spcPct val="100000"/>
              </a:lnSpc>
              <a:spcBef>
                <a:spcPct val="0"/>
              </a:spcBef>
              <a:spcAft>
                <a:spcPct val="0"/>
              </a:spcAft>
              <a:buClr>
                <a:srgbClr val="E0119D"/>
              </a:buClr>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j-ea"/>
                <a:cs typeface="+mj-cs"/>
              </a:rPr>
              <a:t>Follow GPICS2. </a:t>
            </a:r>
            <a:r>
              <a:rPr kumimoji="0" lang="en-GB" sz="1800" b="0" i="0" u="none" strike="noStrike" kern="1200" cap="none" spc="0" normalizeH="0" baseline="0" noProof="0" dirty="0">
                <a:ln>
                  <a:noFill/>
                </a:ln>
                <a:solidFill>
                  <a:srgbClr val="000000"/>
                </a:solidFill>
                <a:effectLst/>
                <a:uLnTx/>
                <a:uFillTx/>
                <a:latin typeface="Arial"/>
                <a:ea typeface="+mj-ea"/>
                <a:cs typeface="+mj-cs"/>
              </a:rPr>
              <a:t>The consultant leads on breaking bad news before handing over to the SNOD </a:t>
            </a:r>
            <a:r>
              <a:rPr kumimoji="0" lang="en-GB" sz="1800" b="0" i="1" u="none" strike="noStrike" kern="1200" cap="none" spc="0" normalizeH="0" baseline="0" noProof="0" dirty="0">
                <a:ln>
                  <a:noFill/>
                </a:ln>
                <a:solidFill>
                  <a:srgbClr val="000000"/>
                </a:solidFill>
                <a:effectLst/>
                <a:uLnTx/>
                <a:uFillTx/>
                <a:latin typeface="Arial"/>
                <a:ea typeface="+mj-ea"/>
                <a:cs typeface="+mj-cs"/>
              </a:rPr>
              <a:t>when it is clear that the family have accepted the inevitability of their loss</a:t>
            </a:r>
            <a:r>
              <a:rPr kumimoji="0" lang="en-GB" sz="1800" b="0" i="0" u="none" strike="noStrike" kern="1200" cap="none" spc="0" normalizeH="0" baseline="0" noProof="0" dirty="0">
                <a:ln>
                  <a:noFill/>
                </a:ln>
                <a:solidFill>
                  <a:srgbClr val="000000"/>
                </a:solidFill>
                <a:effectLst/>
                <a:uLnTx/>
                <a:uFillTx/>
                <a:latin typeface="Arial"/>
                <a:ea typeface="+mj-ea"/>
                <a:cs typeface="+mj-cs"/>
              </a:rPr>
              <a:t> </a:t>
            </a:r>
            <a:r>
              <a:rPr kumimoji="0" lang="en-GB" sz="1800" b="1" i="0" u="none" strike="noStrike" kern="1200" cap="none" spc="0" normalizeH="0" baseline="0" noProof="0" dirty="0">
                <a:ln>
                  <a:noFill/>
                </a:ln>
                <a:solidFill>
                  <a:srgbClr val="000000"/>
                </a:solidFill>
                <a:effectLst/>
                <a:uLnTx/>
                <a:uFillTx/>
                <a:latin typeface="Arial"/>
                <a:ea typeface="+mj-ea"/>
                <a:cs typeface="+mj-cs"/>
              </a:rPr>
              <a:t>AND</a:t>
            </a:r>
            <a:r>
              <a:rPr kumimoji="0" lang="en-GB" sz="1800" b="0" i="0" u="none" strike="noStrike" kern="1200" cap="none" spc="0" normalizeH="0" baseline="0" noProof="0" dirty="0">
                <a:ln>
                  <a:noFill/>
                </a:ln>
                <a:solidFill>
                  <a:srgbClr val="000000"/>
                </a:solidFill>
                <a:effectLst/>
                <a:uLnTx/>
                <a:uFillTx/>
                <a:latin typeface="Arial"/>
                <a:ea typeface="+mj-ea"/>
                <a:cs typeface="+mj-cs"/>
              </a:rPr>
              <a:t> </a:t>
            </a:r>
            <a:r>
              <a:rPr kumimoji="0" lang="en-GB" sz="1800" b="0" i="1" u="none" strike="noStrike" kern="1200" cap="none" spc="0" normalizeH="0" baseline="0" noProof="0" dirty="0">
                <a:ln>
                  <a:noFill/>
                </a:ln>
                <a:solidFill>
                  <a:srgbClr val="000000"/>
                </a:solidFill>
                <a:effectLst/>
                <a:uLnTx/>
                <a:uFillTx/>
                <a:latin typeface="Arial"/>
                <a:ea typeface="+mj-ea"/>
                <a:cs typeface="+mj-cs"/>
              </a:rPr>
              <a:t>are ready to consider what may happen next.</a:t>
            </a:r>
            <a:endParaRPr kumimoji="0" lang="en-US" sz="2000" b="0" i="1" u="none" strike="noStrike" kern="1200" cap="none" spc="0" normalizeH="0" baseline="0" noProof="0" dirty="0">
              <a:ln>
                <a:noFill/>
              </a:ln>
              <a:solidFill>
                <a:srgbClr val="000000"/>
              </a:solidFill>
              <a:effectLst/>
              <a:uLnTx/>
              <a:uFillTx/>
              <a:latin typeface="Arial"/>
              <a:ea typeface="+mj-ea"/>
              <a:cs typeface="+mj-cs"/>
            </a:endParaRPr>
          </a:p>
        </p:txBody>
      </p:sp>
      <p:sp>
        <p:nvSpPr>
          <p:cNvPr id="33" name="Text Box 3">
            <a:extLst>
              <a:ext uri="{FF2B5EF4-FFF2-40B4-BE49-F238E27FC236}">
                <a16:creationId xmlns:a16="http://schemas.microsoft.com/office/drawing/2014/main" id="{9B45283B-C724-814D-B6C7-9C56B048C499}"/>
              </a:ext>
            </a:extLst>
          </p:cNvPr>
          <p:cNvSpPr txBox="1">
            <a:spLocks noChangeArrowheads="1"/>
          </p:cNvSpPr>
          <p:nvPr/>
        </p:nvSpPr>
        <p:spPr bwMode="auto">
          <a:xfrm>
            <a:off x="3020462" y="1025772"/>
            <a:ext cx="5750370" cy="2281476"/>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457200" rtl="0" eaLnBrk="0" fontAlgn="base" latinLnBrk="0" hangingPunct="0">
              <a:lnSpc>
                <a:spcPct val="100000"/>
              </a:lnSpc>
              <a:spcBef>
                <a:spcPct val="0"/>
              </a:spcBef>
              <a:spcAft>
                <a:spcPct val="0"/>
              </a:spcAft>
              <a:buClr>
                <a:srgbClr val="E0119D"/>
              </a:buClr>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j-ea"/>
                <a:cs typeface="+mj-cs"/>
              </a:rPr>
              <a:t>100% referral is expected. </a:t>
            </a:r>
            <a:r>
              <a:rPr kumimoji="0" lang="en-GB" sz="1800" b="0" i="0" u="none" strike="noStrike" kern="1200" cap="none" spc="0" normalizeH="0" baseline="0" noProof="0" dirty="0">
                <a:ln>
                  <a:noFill/>
                </a:ln>
                <a:solidFill>
                  <a:srgbClr val="000000"/>
                </a:solidFill>
                <a:effectLst/>
                <a:uLnTx/>
                <a:uFillTx/>
                <a:latin typeface="Arial"/>
                <a:ea typeface="+mj-ea"/>
                <a:cs typeface="+mj-cs"/>
              </a:rPr>
              <a:t>As we observed in Wales families expect donation to be discussed. Additionally from public consultations there has emerged a societal expectation that donation will be discussed at the end of life – even if just to explain why donation can not go ahead or that we are aware they have ‘opted out’.  </a:t>
            </a:r>
            <a:endParaRPr kumimoji="0" lang="en-US" sz="2000" b="0" i="1" u="none" strike="noStrike" kern="1200" cap="none" spc="0" normalizeH="0" baseline="0" noProof="0" dirty="0">
              <a:ln>
                <a:noFill/>
              </a:ln>
              <a:solidFill>
                <a:srgbClr val="000000"/>
              </a:solidFill>
              <a:effectLst/>
              <a:uLnTx/>
              <a:uFillTx/>
              <a:latin typeface="Arial"/>
              <a:ea typeface="+mj-ea"/>
              <a:cs typeface="+mj-cs"/>
            </a:endParaRPr>
          </a:p>
        </p:txBody>
      </p:sp>
      <p:sp>
        <p:nvSpPr>
          <p:cNvPr id="35" name="AutoShape 5">
            <a:extLst>
              <a:ext uri="{FF2B5EF4-FFF2-40B4-BE49-F238E27FC236}">
                <a16:creationId xmlns:a16="http://schemas.microsoft.com/office/drawing/2014/main" id="{23758A5A-146C-7541-BC45-E49B4858A06B}"/>
              </a:ext>
            </a:extLst>
          </p:cNvPr>
          <p:cNvSpPr>
            <a:spLocks noChangeArrowheads="1"/>
          </p:cNvSpPr>
          <p:nvPr/>
        </p:nvSpPr>
        <p:spPr bwMode="auto">
          <a:xfrm>
            <a:off x="252192" y="1836249"/>
            <a:ext cx="2523666" cy="1470999"/>
          </a:xfrm>
          <a:prstGeom prst="roundRect">
            <a:avLst>
              <a:gd name="adj" fmla="val 16667"/>
            </a:avLst>
          </a:prstGeom>
          <a:solidFill>
            <a:schemeClr val="tx1"/>
          </a:solidFill>
          <a:ln w="9525">
            <a:noFill/>
            <a:round/>
            <a:headEnd/>
            <a:tailEnd/>
          </a:ln>
          <a:scene3d>
            <a:camera prst="legacyObliqueTopLeft"/>
            <a:lightRig rig="legacyFlat3" dir="t"/>
          </a:scene3d>
          <a:sp3d extrusionH="430200" prstMaterial="legacyMatte">
            <a:bevelT w="13500" h="13500" prst="angle"/>
            <a:bevelB w="13500" h="13500" prst="angle"/>
            <a:extrusionClr>
              <a:schemeClr val="tx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Step 1 - Unchanged</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Referral</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Breaking Bad News</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Approach the family with a SNOD/SR</a:t>
            </a:r>
          </a:p>
        </p:txBody>
      </p:sp>
      <p:pic>
        <p:nvPicPr>
          <p:cNvPr id="1026" name="Picture 2" descr="Flag of the United Kingdom - Wikipedia">
            <a:extLst>
              <a:ext uri="{FF2B5EF4-FFF2-40B4-BE49-F238E27FC236}">
                <a16:creationId xmlns:a16="http://schemas.microsoft.com/office/drawing/2014/main" id="{618A7B12-64E1-DA40-81EF-C99A798216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168" y="388944"/>
            <a:ext cx="1540402" cy="770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126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Steps for exploring consent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for organ donation</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15" name="Text Box 3">
            <a:extLst>
              <a:ext uri="{FF2B5EF4-FFF2-40B4-BE49-F238E27FC236}">
                <a16:creationId xmlns:a16="http://schemas.microsoft.com/office/drawing/2014/main" id="{EB1BF3D8-04E5-1946-AA43-57B077FC1E11}"/>
              </a:ext>
            </a:extLst>
          </p:cNvPr>
          <p:cNvSpPr txBox="1">
            <a:spLocks noChangeArrowheads="1"/>
          </p:cNvSpPr>
          <p:nvPr/>
        </p:nvSpPr>
        <p:spPr bwMode="auto">
          <a:xfrm>
            <a:off x="5105399" y="913696"/>
            <a:ext cx="3868655" cy="1668542"/>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Check of the ODR</a:t>
            </a:r>
          </a:p>
          <a:p>
            <a:pPr marL="342900" marR="0" lvl="0" indent="-342900" algn="l" defTabSz="4572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Arial"/>
                <a:ea typeface="+mj-ea"/>
                <a:cs typeface="+mj-cs"/>
              </a:rPr>
              <a:t>Opt</a:t>
            </a:r>
            <a:r>
              <a:rPr kumimoji="0" lang="en-US" sz="1800" b="0" i="0" u="none" strike="noStrike" kern="1200" cap="none" spc="0" normalizeH="0" baseline="0" noProof="0" dirty="0">
                <a:ln>
                  <a:noFill/>
                </a:ln>
                <a:solidFill>
                  <a:srgbClr val="000000"/>
                </a:solidFill>
                <a:effectLst/>
                <a:uLnTx/>
                <a:uFillTx/>
                <a:latin typeface="Arial"/>
                <a:ea typeface="+mj-ea"/>
                <a:cs typeface="+mj-cs"/>
              </a:rPr>
              <a:t> in</a:t>
            </a:r>
          </a:p>
          <a:p>
            <a:pPr marL="342900" marR="0" lvl="0" indent="-342900" algn="l" defTabSz="4572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Arial"/>
                <a:ea typeface="+mj-ea"/>
                <a:cs typeface="+mj-cs"/>
              </a:rPr>
              <a:t>Opt</a:t>
            </a:r>
            <a:r>
              <a:rPr kumimoji="0" lang="en-US" sz="1800" b="0" i="0" u="none" strike="noStrike" kern="1200" cap="none" spc="0" normalizeH="0" baseline="0" noProof="0" dirty="0">
                <a:ln>
                  <a:noFill/>
                </a:ln>
                <a:solidFill>
                  <a:srgbClr val="000000"/>
                </a:solidFill>
                <a:effectLst/>
                <a:uLnTx/>
                <a:uFillTx/>
                <a:latin typeface="Arial"/>
                <a:ea typeface="+mj-ea"/>
                <a:cs typeface="+mj-cs"/>
              </a:rPr>
              <a:t> out</a:t>
            </a:r>
          </a:p>
          <a:p>
            <a:pPr marL="342900" marR="0" lvl="0" indent="-342900" algn="l" defTabSz="4572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j-ea"/>
                <a:cs typeface="+mj-cs"/>
              </a:rPr>
              <a:t>Nominated Representative (not Scotland)</a:t>
            </a:r>
          </a:p>
        </p:txBody>
      </p:sp>
      <p:sp>
        <p:nvSpPr>
          <p:cNvPr id="17" name="Text Box 3">
            <a:extLst>
              <a:ext uri="{FF2B5EF4-FFF2-40B4-BE49-F238E27FC236}">
                <a16:creationId xmlns:a16="http://schemas.microsoft.com/office/drawing/2014/main" id="{6652D97B-38DB-4843-8194-3F873A031BDF}"/>
              </a:ext>
            </a:extLst>
          </p:cNvPr>
          <p:cNvSpPr txBox="1">
            <a:spLocks noChangeArrowheads="1"/>
          </p:cNvSpPr>
          <p:nvPr/>
        </p:nvSpPr>
        <p:spPr bwMode="auto">
          <a:xfrm>
            <a:off x="303854" y="3495066"/>
            <a:ext cx="3444993" cy="1464231"/>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Expressed decision can be:</a:t>
            </a:r>
          </a:p>
          <a:p>
            <a:pPr marL="342900" marR="0" lvl="0" indent="-342900" algn="l" defTabSz="4572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Written</a:t>
            </a:r>
          </a:p>
          <a:p>
            <a:pPr marL="342900" marR="0" lvl="0" indent="-342900" algn="l" defTabSz="4572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Verbal</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And both are equally valid.</a:t>
            </a:r>
          </a:p>
        </p:txBody>
      </p:sp>
      <p:sp>
        <p:nvSpPr>
          <p:cNvPr id="20" name="Text Box 3">
            <a:extLst>
              <a:ext uri="{FF2B5EF4-FFF2-40B4-BE49-F238E27FC236}">
                <a16:creationId xmlns:a16="http://schemas.microsoft.com/office/drawing/2014/main" id="{1958A9DD-5122-C04D-A4B3-C0C61530D3EA}"/>
              </a:ext>
            </a:extLst>
          </p:cNvPr>
          <p:cNvSpPr txBox="1">
            <a:spLocks noChangeArrowheads="1"/>
          </p:cNvSpPr>
          <p:nvPr/>
        </p:nvSpPr>
        <p:spPr bwMode="auto">
          <a:xfrm>
            <a:off x="5117229" y="2698133"/>
            <a:ext cx="3856825" cy="1021556"/>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j-ea"/>
                <a:cs typeface="+mj-cs"/>
              </a:rPr>
              <a:t>SNOD/SR will lead a discussion with family to ascertain if a verbal decision was made in life.  </a:t>
            </a:r>
          </a:p>
        </p:txBody>
      </p:sp>
      <p:sp>
        <p:nvSpPr>
          <p:cNvPr id="24" name="Text Box 3">
            <a:extLst>
              <a:ext uri="{FF2B5EF4-FFF2-40B4-BE49-F238E27FC236}">
                <a16:creationId xmlns:a16="http://schemas.microsoft.com/office/drawing/2014/main" id="{C8B09244-79F6-1A48-ADF2-BAE1F073F03C}"/>
              </a:ext>
            </a:extLst>
          </p:cNvPr>
          <p:cNvSpPr txBox="1">
            <a:spLocks noChangeArrowheads="1"/>
          </p:cNvSpPr>
          <p:nvPr/>
        </p:nvSpPr>
        <p:spPr bwMode="auto">
          <a:xfrm>
            <a:off x="4102716" y="3956882"/>
            <a:ext cx="4871338" cy="783193"/>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Last known decision is the one that carries legal weight.</a:t>
            </a:r>
          </a:p>
        </p:txBody>
      </p:sp>
      <p:sp>
        <p:nvSpPr>
          <p:cNvPr id="25" name="AutoShape 5">
            <a:extLst>
              <a:ext uri="{FF2B5EF4-FFF2-40B4-BE49-F238E27FC236}">
                <a16:creationId xmlns:a16="http://schemas.microsoft.com/office/drawing/2014/main" id="{16000041-93E9-8F47-9CB2-0783DBE7C3FC}"/>
              </a:ext>
            </a:extLst>
          </p:cNvPr>
          <p:cNvSpPr>
            <a:spLocks noChangeArrowheads="1"/>
          </p:cNvSpPr>
          <p:nvPr/>
        </p:nvSpPr>
        <p:spPr bwMode="auto">
          <a:xfrm>
            <a:off x="252192" y="1836249"/>
            <a:ext cx="2523666" cy="1470999"/>
          </a:xfrm>
          <a:prstGeom prst="roundRect">
            <a:avLst>
              <a:gd name="adj" fmla="val 16667"/>
            </a:avLst>
          </a:prstGeom>
          <a:solidFill>
            <a:schemeClr val="tx1"/>
          </a:solidFill>
          <a:ln w="9525">
            <a:noFill/>
            <a:round/>
            <a:headEnd/>
            <a:tailEnd/>
          </a:ln>
          <a:scene3d>
            <a:camera prst="legacyObliqueTopLeft"/>
            <a:lightRig rig="legacyFlat3" dir="t"/>
          </a:scene3d>
          <a:sp3d extrusionH="430200" prstMaterial="legacyMatte">
            <a:bevelT w="13500" h="13500" prst="angle"/>
            <a:bevelB w="13500" h="13500" prst="angle"/>
            <a:extrusionClr>
              <a:schemeClr val="tx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Step 1 - Unchanged</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Referral</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Breaking Bad News</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Approach the family with a SNOD/SR</a:t>
            </a:r>
          </a:p>
        </p:txBody>
      </p:sp>
      <p:sp>
        <p:nvSpPr>
          <p:cNvPr id="26" name="AutoShape 5">
            <a:extLst>
              <a:ext uri="{FF2B5EF4-FFF2-40B4-BE49-F238E27FC236}">
                <a16:creationId xmlns:a16="http://schemas.microsoft.com/office/drawing/2014/main" id="{C817B1E2-88A6-FA41-8FBC-901A72F6CAEC}"/>
              </a:ext>
            </a:extLst>
          </p:cNvPr>
          <p:cNvSpPr>
            <a:spLocks noChangeArrowheads="1"/>
          </p:cNvSpPr>
          <p:nvPr/>
        </p:nvSpPr>
        <p:spPr bwMode="auto">
          <a:xfrm>
            <a:off x="2967005" y="1872347"/>
            <a:ext cx="1771873" cy="1470999"/>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Step 2</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SNOD/SR will establish if expressed decision</a:t>
            </a:r>
          </a:p>
        </p:txBody>
      </p:sp>
      <p:pic>
        <p:nvPicPr>
          <p:cNvPr id="11" name="Picture 10" descr="A picture containing room, drawing&#10;&#10;Description automatically generated">
            <a:extLst>
              <a:ext uri="{FF2B5EF4-FFF2-40B4-BE49-F238E27FC236}">
                <a16:creationId xmlns:a16="http://schemas.microsoft.com/office/drawing/2014/main" id="{328434EC-BCBB-E849-BA92-47349CF94DB3}"/>
              </a:ext>
            </a:extLst>
          </p:cNvPr>
          <p:cNvPicPr>
            <a:picLocks noChangeAspect="1"/>
          </p:cNvPicPr>
          <p:nvPr/>
        </p:nvPicPr>
        <p:blipFill>
          <a:blip r:embed="rId4"/>
          <a:stretch>
            <a:fillRect/>
          </a:stretch>
        </p:blipFill>
        <p:spPr>
          <a:xfrm>
            <a:off x="831468" y="110294"/>
            <a:ext cx="991178" cy="594707"/>
          </a:xfrm>
          <a:prstGeom prst="rect">
            <a:avLst/>
          </a:prstGeom>
          <a:noFill/>
          <a:ln w="9525">
            <a:solidFill>
              <a:srgbClr val="000000"/>
            </a:solidFill>
            <a:miter lim="800000"/>
            <a:headEnd/>
            <a:tailEnd/>
          </a:ln>
        </p:spPr>
      </p:pic>
      <p:pic>
        <p:nvPicPr>
          <p:cNvPr id="12" name="Picture 4">
            <a:extLst>
              <a:ext uri="{FF2B5EF4-FFF2-40B4-BE49-F238E27FC236}">
                <a16:creationId xmlns:a16="http://schemas.microsoft.com/office/drawing/2014/main" id="{48AB879A-66B0-D24D-8BBE-C9B8F793A77D}"/>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23893" y="800929"/>
            <a:ext cx="998753" cy="6151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904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0"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Steps for exploring consent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for organ donation </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9" name="AutoShape 5">
            <a:extLst>
              <a:ext uri="{FF2B5EF4-FFF2-40B4-BE49-F238E27FC236}">
                <a16:creationId xmlns:a16="http://schemas.microsoft.com/office/drawing/2014/main" id="{CBF8D0CC-2189-224D-A1B5-EDE4A9BE0098}"/>
              </a:ext>
            </a:extLst>
          </p:cNvPr>
          <p:cNvSpPr>
            <a:spLocks noChangeArrowheads="1"/>
          </p:cNvSpPr>
          <p:nvPr/>
        </p:nvSpPr>
        <p:spPr bwMode="auto">
          <a:xfrm>
            <a:off x="2967005" y="1872347"/>
            <a:ext cx="1771873" cy="1470999"/>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Step 2</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SNOD/SR will establish if expressed decision</a:t>
            </a:r>
          </a:p>
        </p:txBody>
      </p:sp>
      <p:sp>
        <p:nvSpPr>
          <p:cNvPr id="14" name="AutoShape 5">
            <a:extLst>
              <a:ext uri="{FF2B5EF4-FFF2-40B4-BE49-F238E27FC236}">
                <a16:creationId xmlns:a16="http://schemas.microsoft.com/office/drawing/2014/main" id="{DE2CB4D1-AAA2-8B4C-B2DA-4618A6E78468}"/>
              </a:ext>
            </a:extLst>
          </p:cNvPr>
          <p:cNvSpPr>
            <a:spLocks noChangeArrowheads="1"/>
          </p:cNvSpPr>
          <p:nvPr/>
        </p:nvSpPr>
        <p:spPr bwMode="auto">
          <a:xfrm>
            <a:off x="252192" y="1836249"/>
            <a:ext cx="2523666" cy="1470999"/>
          </a:xfrm>
          <a:prstGeom prst="roundRect">
            <a:avLst>
              <a:gd name="adj" fmla="val 16667"/>
            </a:avLst>
          </a:prstGeom>
          <a:solidFill>
            <a:schemeClr val="tx1"/>
          </a:solidFill>
          <a:ln w="9525">
            <a:noFill/>
            <a:round/>
            <a:headEnd/>
            <a:tailEnd/>
          </a:ln>
          <a:scene3d>
            <a:camera prst="legacyObliqueTopLeft"/>
            <a:lightRig rig="legacyFlat3" dir="t"/>
          </a:scene3d>
          <a:sp3d extrusionH="430200" prstMaterial="legacyMatte">
            <a:bevelT w="13500" h="13500" prst="angle"/>
            <a:bevelB w="13500" h="13500" prst="angle"/>
            <a:extrusionClr>
              <a:schemeClr val="tx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Step 1 - Unchanged</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Referral</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Breaking Bad News</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Approach the family with a SNOD/SR</a:t>
            </a:r>
          </a:p>
        </p:txBody>
      </p:sp>
      <p:sp>
        <p:nvSpPr>
          <p:cNvPr id="12" name="AutoShape 5">
            <a:extLst>
              <a:ext uri="{FF2B5EF4-FFF2-40B4-BE49-F238E27FC236}">
                <a16:creationId xmlns:a16="http://schemas.microsoft.com/office/drawing/2014/main" id="{4CF07CD6-0232-5E42-9073-DE6B0B8D5A5B}"/>
              </a:ext>
            </a:extLst>
          </p:cNvPr>
          <p:cNvSpPr>
            <a:spLocks noChangeArrowheads="1"/>
          </p:cNvSpPr>
          <p:nvPr/>
        </p:nvSpPr>
        <p:spPr bwMode="auto">
          <a:xfrm>
            <a:off x="4930025" y="1872347"/>
            <a:ext cx="2100341" cy="1470999"/>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Step 3</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SNOD/SR will establish if consent can be deemed</a:t>
            </a:r>
          </a:p>
        </p:txBody>
      </p:sp>
      <p:sp>
        <p:nvSpPr>
          <p:cNvPr id="4" name="U-turn Arrow 3">
            <a:extLst>
              <a:ext uri="{FF2B5EF4-FFF2-40B4-BE49-F238E27FC236}">
                <a16:creationId xmlns:a16="http://schemas.microsoft.com/office/drawing/2014/main" id="{343F82AB-4482-F342-B20F-68B09C29FE26}"/>
              </a:ext>
            </a:extLst>
          </p:cNvPr>
          <p:cNvSpPr/>
          <p:nvPr/>
        </p:nvSpPr>
        <p:spPr>
          <a:xfrm>
            <a:off x="4079991" y="1320758"/>
            <a:ext cx="1317773" cy="269138"/>
          </a:xfrm>
          <a:prstGeom prst="uturnArrow">
            <a:avLst>
              <a:gd name="adj1" fmla="val 25000"/>
              <a:gd name="adj2" fmla="val 25000"/>
              <a:gd name="adj3" fmla="val 28571"/>
              <a:gd name="adj4" fmla="val 43750"/>
              <a:gd name="adj5" fmla="val 100000"/>
            </a:avLst>
          </a:prstGeom>
          <a:solidFill>
            <a:srgbClr val="FE000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TextBox 4">
            <a:extLst>
              <a:ext uri="{FF2B5EF4-FFF2-40B4-BE49-F238E27FC236}">
                <a16:creationId xmlns:a16="http://schemas.microsoft.com/office/drawing/2014/main" id="{CE86E8DD-7084-2A43-8DDE-F71BA70376DB}"/>
              </a:ext>
            </a:extLst>
          </p:cNvPr>
          <p:cNvSpPr txBox="1"/>
          <p:nvPr/>
        </p:nvSpPr>
        <p:spPr>
          <a:xfrm>
            <a:off x="4310113" y="1361790"/>
            <a:ext cx="857528"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if no</a:t>
            </a:r>
          </a:p>
        </p:txBody>
      </p:sp>
      <p:pic>
        <p:nvPicPr>
          <p:cNvPr id="10" name="Picture 9" descr="A picture containing room, drawing&#10;&#10;Description automatically generated">
            <a:extLst>
              <a:ext uri="{FF2B5EF4-FFF2-40B4-BE49-F238E27FC236}">
                <a16:creationId xmlns:a16="http://schemas.microsoft.com/office/drawing/2014/main" id="{E15AFDE4-798A-4A42-80CB-898F654A1240}"/>
              </a:ext>
            </a:extLst>
          </p:cNvPr>
          <p:cNvPicPr>
            <a:picLocks noChangeAspect="1"/>
          </p:cNvPicPr>
          <p:nvPr/>
        </p:nvPicPr>
        <p:blipFill>
          <a:blip r:embed="rId4"/>
          <a:stretch>
            <a:fillRect/>
          </a:stretch>
        </p:blipFill>
        <p:spPr>
          <a:xfrm>
            <a:off x="831468" y="110294"/>
            <a:ext cx="991178" cy="594707"/>
          </a:xfrm>
          <a:prstGeom prst="rect">
            <a:avLst/>
          </a:prstGeom>
          <a:noFill/>
          <a:ln w="9525">
            <a:solidFill>
              <a:srgbClr val="000000"/>
            </a:solidFill>
            <a:miter lim="800000"/>
            <a:headEnd/>
            <a:tailEnd/>
          </a:ln>
        </p:spPr>
      </p:pic>
      <p:pic>
        <p:nvPicPr>
          <p:cNvPr id="11" name="Picture 4">
            <a:extLst>
              <a:ext uri="{FF2B5EF4-FFF2-40B4-BE49-F238E27FC236}">
                <a16:creationId xmlns:a16="http://schemas.microsoft.com/office/drawing/2014/main" id="{9AA3C9EE-370F-B744-80DB-F17E61BE2BE4}"/>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23893" y="800929"/>
            <a:ext cx="998753" cy="6151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418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5">
            <a:extLst>
              <a:ext uri="{FF2B5EF4-FFF2-40B4-BE49-F238E27FC236}">
                <a16:creationId xmlns:a16="http://schemas.microsoft.com/office/drawing/2014/main" id="{FD652659-9EB5-274A-8915-4F8283684D9A}"/>
              </a:ext>
            </a:extLst>
          </p:cNvPr>
          <p:cNvSpPr txBox="1">
            <a:spLocks/>
          </p:cNvSpPr>
          <p:nvPr/>
        </p:nvSpPr>
        <p:spPr bwMode="auto">
          <a:xfrm>
            <a:off x="2276676" y="1018743"/>
            <a:ext cx="3274636" cy="59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77800" indent="-177800" algn="l" defTabSz="457200" rtl="0" eaLnBrk="0" fontAlgn="base" hangingPunct="0">
              <a:spcBef>
                <a:spcPts val="800"/>
              </a:spcBef>
              <a:spcAft>
                <a:spcPts val="800"/>
              </a:spcAft>
              <a:buClr>
                <a:srgbClr val="0072C6"/>
              </a:buClr>
              <a:buFont typeface="Arial" panose="020B0604020202020204" pitchFamily="34" charset="0"/>
              <a:buChar char="•"/>
              <a:defRPr sz="2200" kern="1200">
                <a:solidFill>
                  <a:schemeClr val="tx1"/>
                </a:solidFill>
                <a:latin typeface="+mn-lt"/>
                <a:ea typeface="+mn-ea"/>
                <a:cs typeface="+mn-cs"/>
              </a:defRPr>
            </a:lvl1pPr>
            <a:lvl2pPr marL="447675" indent="-269875" algn="l" defTabSz="457200" rtl="0" eaLnBrk="0" fontAlgn="base" hangingPunct="0">
              <a:spcBef>
                <a:spcPts val="400"/>
              </a:spcBef>
              <a:spcAft>
                <a:spcPct val="0"/>
              </a:spcAft>
              <a:buFont typeface="Arial" panose="020B0604020202020204" pitchFamily="34" charset="0"/>
              <a:buChar char="–"/>
              <a:defRPr sz="2200" kern="1200">
                <a:solidFill>
                  <a:schemeClr val="tx1"/>
                </a:solidFill>
                <a:latin typeface="+mn-lt"/>
                <a:ea typeface="+mn-ea"/>
                <a:cs typeface="+mn-cs"/>
              </a:defRPr>
            </a:lvl2pPr>
            <a:lvl3pPr marL="625475" indent="-177800"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3pPr>
            <a:lvl4pPr marL="895350"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4pPr>
            <a:lvl5pPr marL="1165225" indent="-269875" algn="l" defTabSz="457200" rtl="0" eaLnBrk="0" fontAlgn="base" hangingPunct="0">
              <a:spcBef>
                <a:spcPts val="400"/>
              </a:spcBef>
              <a:spcAft>
                <a:spcPct val="0"/>
              </a:spcAft>
              <a:buFont typeface="Lucida Grande"/>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None/>
              <a:tabLst/>
              <a:defRPr/>
            </a:pPr>
            <a:r>
              <a:rPr kumimoji="0" lang="en-GB" sz="2400" b="1" i="0" u="sng" strike="noStrike" kern="1200" cap="none" spc="0" normalizeH="0" baseline="0" noProof="0" dirty="0">
                <a:ln>
                  <a:noFill/>
                </a:ln>
                <a:solidFill>
                  <a:srgbClr val="FE0001"/>
                </a:solidFill>
                <a:effectLst/>
                <a:uLnTx/>
                <a:uFillTx/>
                <a:latin typeface="Arial"/>
                <a:ea typeface="+mn-ea"/>
                <a:cs typeface="+mn-cs"/>
              </a:rPr>
              <a:t>DOES</a:t>
            </a:r>
            <a:r>
              <a:rPr kumimoji="0" lang="en-GB" sz="2400" b="1" i="0" u="none" strike="noStrike" kern="1200" cap="none" spc="0" normalizeH="0" baseline="0" noProof="0" dirty="0">
                <a:ln>
                  <a:noFill/>
                </a:ln>
                <a:solidFill>
                  <a:srgbClr val="FE0001"/>
                </a:solidFill>
                <a:effectLst/>
                <a:uLnTx/>
                <a:uFillTx/>
                <a:latin typeface="Arial"/>
                <a:ea typeface="+mn-ea"/>
                <a:cs typeface="+mn-cs"/>
              </a:rPr>
              <a:t> </a:t>
            </a:r>
            <a:r>
              <a:rPr kumimoji="0" lang="en-GB" sz="2400" b="1" i="0" u="sng" strike="noStrike" kern="1200" cap="none" spc="0" normalizeH="0" baseline="0" noProof="0" dirty="0">
                <a:ln>
                  <a:noFill/>
                </a:ln>
                <a:solidFill>
                  <a:srgbClr val="FE0001"/>
                </a:solidFill>
                <a:effectLst/>
                <a:uLnTx/>
                <a:uFillTx/>
                <a:latin typeface="Arial"/>
                <a:ea typeface="+mn-ea"/>
                <a:cs typeface="+mn-cs"/>
              </a:rPr>
              <a:t>NOT</a:t>
            </a:r>
            <a:r>
              <a:rPr kumimoji="0" lang="en-GB" sz="2400" b="1" i="0" u="none" strike="noStrike" kern="1200" cap="none" spc="0" normalizeH="0" baseline="0" noProof="0" dirty="0">
                <a:ln>
                  <a:noFill/>
                </a:ln>
                <a:solidFill>
                  <a:srgbClr val="FE0001"/>
                </a:solidFill>
                <a:effectLst/>
                <a:uLnTx/>
                <a:uFillTx/>
                <a:latin typeface="Arial"/>
                <a:ea typeface="+mn-ea"/>
                <a:cs typeface="+mn-cs"/>
              </a:rPr>
              <a:t> apply to</a:t>
            </a:r>
          </a:p>
          <a:p>
            <a:pPr marL="177800" marR="0" lvl="0" indent="-177800" algn="l" defTabSz="457200" rtl="0" eaLnBrk="0" fontAlgn="base" latinLnBrk="0" hangingPunct="0">
              <a:lnSpc>
                <a:spcPct val="100000"/>
              </a:lnSpc>
              <a:spcBef>
                <a:spcPts val="800"/>
              </a:spcBef>
              <a:spcAft>
                <a:spcPts val="800"/>
              </a:spcAft>
              <a:buClr>
                <a:srgbClr val="0072C6"/>
              </a:buClr>
              <a:buSzTx/>
              <a:buFont typeface="Arial" panose="020B0604020202020204" pitchFamily="34" charset="0"/>
              <a:buChar char="•"/>
              <a:tabLst/>
              <a:defRPr/>
            </a:pPr>
            <a:endParaRPr kumimoji="0" lang="en-GB" sz="1800" b="1" i="0" u="none" strike="noStrike" kern="1200" cap="none" spc="0" normalizeH="0" baseline="0" noProof="0" dirty="0">
              <a:ln>
                <a:noFill/>
              </a:ln>
              <a:solidFill>
                <a:srgbClr val="000000"/>
              </a:solidFill>
              <a:effectLst/>
              <a:uLnTx/>
              <a:uFillTx/>
              <a:latin typeface="Arial"/>
              <a:ea typeface="+mn-ea"/>
              <a:cs typeface="Arial"/>
            </a:endParaRPr>
          </a:p>
        </p:txBody>
      </p:sp>
      <p:pic>
        <p:nvPicPr>
          <p:cNvPr id="3" name="Picture 2" descr="A picture containing holding&#10;&#10;Description automatically generated">
            <a:extLst>
              <a:ext uri="{FF2B5EF4-FFF2-40B4-BE49-F238E27FC236}">
                <a16:creationId xmlns:a16="http://schemas.microsoft.com/office/drawing/2014/main" id="{F7E89A7D-B0B1-CE4B-A4EC-D979C57D8D3F}"/>
              </a:ext>
            </a:extLst>
          </p:cNvPr>
          <p:cNvPicPr>
            <a:picLocks noChangeAspect="1"/>
          </p:cNvPicPr>
          <p:nvPr/>
        </p:nvPicPr>
        <p:blipFill>
          <a:blip r:embed="rId3"/>
          <a:stretch>
            <a:fillRect/>
          </a:stretch>
        </p:blipFill>
        <p:spPr>
          <a:xfrm>
            <a:off x="-122036" y="2285033"/>
            <a:ext cx="2398713" cy="2858467"/>
          </a:xfrm>
          <a:prstGeom prst="rect">
            <a:avLst/>
          </a:prstGeom>
        </p:spPr>
      </p:pic>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1" name="AutoShape 10">
            <a:extLst>
              <a:ext uri="{FF2B5EF4-FFF2-40B4-BE49-F238E27FC236}">
                <a16:creationId xmlns:a16="http://schemas.microsoft.com/office/drawing/2014/main" id="{97C70CAA-4246-8049-AC0C-BA59FE040037}"/>
              </a:ext>
            </a:extLst>
          </p:cNvPr>
          <p:cNvSpPr>
            <a:spLocks noChangeArrowheads="1"/>
          </p:cNvSpPr>
          <p:nvPr/>
        </p:nvSpPr>
        <p:spPr bwMode="auto">
          <a:xfrm>
            <a:off x="2276677" y="11975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Deemed Consent</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21" name="Text Box 3">
            <a:extLst>
              <a:ext uri="{FF2B5EF4-FFF2-40B4-BE49-F238E27FC236}">
                <a16:creationId xmlns:a16="http://schemas.microsoft.com/office/drawing/2014/main" id="{A42D7215-4C67-804D-89D8-E5F441390BA5}"/>
              </a:ext>
            </a:extLst>
          </p:cNvPr>
          <p:cNvSpPr txBox="1">
            <a:spLocks noChangeArrowheads="1"/>
          </p:cNvSpPr>
          <p:nvPr/>
        </p:nvSpPr>
        <p:spPr bwMode="auto">
          <a:xfrm>
            <a:off x="2276676" y="4403344"/>
            <a:ext cx="2240894" cy="442674"/>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pitchFamily="34" charset="0"/>
                <a:ea typeface="MS PGothic" pitchFamily="34" charset="-128"/>
                <a:cs typeface="+mj-cs"/>
              </a:rPr>
              <a:t>Novel transplants.</a:t>
            </a:r>
          </a:p>
        </p:txBody>
      </p:sp>
      <p:sp>
        <p:nvSpPr>
          <p:cNvPr id="22" name="Text Box 3">
            <a:extLst>
              <a:ext uri="{FF2B5EF4-FFF2-40B4-BE49-F238E27FC236}">
                <a16:creationId xmlns:a16="http://schemas.microsoft.com/office/drawing/2014/main" id="{12BD328B-BDF2-C441-80DC-05E380437ACF}"/>
              </a:ext>
            </a:extLst>
          </p:cNvPr>
          <p:cNvSpPr txBox="1">
            <a:spLocks noChangeArrowheads="1"/>
          </p:cNvSpPr>
          <p:nvPr/>
        </p:nvSpPr>
        <p:spPr bwMode="auto">
          <a:xfrm>
            <a:off x="2276677" y="2316764"/>
            <a:ext cx="5727031" cy="783193"/>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pitchFamily="34" charset="0"/>
                <a:ea typeface="MS PGothic" pitchFamily="34" charset="-128"/>
                <a:cs typeface="+mj-cs"/>
              </a:rPr>
              <a:t>People who have lived in the country for less than 12 months or are not living here voluntarily.</a:t>
            </a:r>
          </a:p>
        </p:txBody>
      </p:sp>
      <p:sp>
        <p:nvSpPr>
          <p:cNvPr id="23" name="Text Box 3">
            <a:extLst>
              <a:ext uri="{FF2B5EF4-FFF2-40B4-BE49-F238E27FC236}">
                <a16:creationId xmlns:a16="http://schemas.microsoft.com/office/drawing/2014/main" id="{FD11E2C5-5406-3842-A7FA-9EF7C2350304}"/>
              </a:ext>
            </a:extLst>
          </p:cNvPr>
          <p:cNvSpPr txBox="1">
            <a:spLocks noChangeArrowheads="1"/>
          </p:cNvSpPr>
          <p:nvPr/>
        </p:nvSpPr>
        <p:spPr bwMode="auto">
          <a:xfrm>
            <a:off x="5353721" y="1020337"/>
            <a:ext cx="3688694" cy="442674"/>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Calibri" pitchFamily="34" charset="0"/>
                <a:ea typeface="MS PGothic" pitchFamily="34" charset="-128"/>
                <a:cs typeface="+mj-cs"/>
              </a:rPr>
              <a:t>If a donation decision is known.</a:t>
            </a:r>
          </a:p>
        </p:txBody>
      </p:sp>
      <p:sp>
        <p:nvSpPr>
          <p:cNvPr id="25" name="Text Box 3">
            <a:extLst>
              <a:ext uri="{FF2B5EF4-FFF2-40B4-BE49-F238E27FC236}">
                <a16:creationId xmlns:a16="http://schemas.microsoft.com/office/drawing/2014/main" id="{6432C741-875F-184A-AADC-F70E3F8806B7}"/>
              </a:ext>
            </a:extLst>
          </p:cNvPr>
          <p:cNvSpPr txBox="1">
            <a:spLocks noChangeArrowheads="1"/>
          </p:cNvSpPr>
          <p:nvPr/>
        </p:nvSpPr>
        <p:spPr bwMode="auto">
          <a:xfrm>
            <a:off x="2276676" y="3322669"/>
            <a:ext cx="5727031" cy="783193"/>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pitchFamily="34" charset="0"/>
                <a:ea typeface="MS PGothic" pitchFamily="34" charset="-128"/>
                <a:cs typeface="+mj-cs"/>
              </a:rPr>
              <a:t>Those who lack the capacity to understand the new arrangements and take necessary action.</a:t>
            </a:r>
          </a:p>
        </p:txBody>
      </p:sp>
      <p:sp>
        <p:nvSpPr>
          <p:cNvPr id="26" name="Text Box 3">
            <a:extLst>
              <a:ext uri="{FF2B5EF4-FFF2-40B4-BE49-F238E27FC236}">
                <a16:creationId xmlns:a16="http://schemas.microsoft.com/office/drawing/2014/main" id="{F2E1432D-4FEC-8341-A1D1-E9BD1E78F9A0}"/>
              </a:ext>
            </a:extLst>
          </p:cNvPr>
          <p:cNvSpPr txBox="1">
            <a:spLocks noChangeArrowheads="1"/>
          </p:cNvSpPr>
          <p:nvPr/>
        </p:nvSpPr>
        <p:spPr bwMode="auto">
          <a:xfrm>
            <a:off x="2276676" y="1668303"/>
            <a:ext cx="3089980" cy="442674"/>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Calibri" pitchFamily="34" charset="0"/>
                <a:ea typeface="MS PGothic" pitchFamily="34" charset="-128"/>
                <a:cs typeface="+mj-cs"/>
              </a:rPr>
              <a:t>Those under the age of 18</a:t>
            </a:r>
          </a:p>
        </p:txBody>
      </p:sp>
      <p:sp>
        <p:nvSpPr>
          <p:cNvPr id="13" name="Text Box 3">
            <a:extLst>
              <a:ext uri="{FF2B5EF4-FFF2-40B4-BE49-F238E27FC236}">
                <a16:creationId xmlns:a16="http://schemas.microsoft.com/office/drawing/2014/main" id="{525D1482-5ABA-8A42-9990-5E989C754F61}"/>
              </a:ext>
            </a:extLst>
          </p:cNvPr>
          <p:cNvSpPr txBox="1">
            <a:spLocks noChangeArrowheads="1"/>
          </p:cNvSpPr>
          <p:nvPr/>
        </p:nvSpPr>
        <p:spPr bwMode="auto">
          <a:xfrm>
            <a:off x="4966018" y="4240549"/>
            <a:ext cx="3616749" cy="783193"/>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pitchFamily="34" charset="0"/>
                <a:ea typeface="MS PGothic" pitchFamily="34" charset="-128"/>
                <a:cs typeface="+mj-cs"/>
              </a:rPr>
              <a:t>There is no family / friend of long standing to consult.</a:t>
            </a:r>
          </a:p>
        </p:txBody>
      </p:sp>
      <p:sp>
        <p:nvSpPr>
          <p:cNvPr id="14" name="AutoShape 5">
            <a:extLst>
              <a:ext uri="{FF2B5EF4-FFF2-40B4-BE49-F238E27FC236}">
                <a16:creationId xmlns:a16="http://schemas.microsoft.com/office/drawing/2014/main" id="{96C6A69A-BB74-3F42-A9E2-71C2720BE70B}"/>
              </a:ext>
            </a:extLst>
          </p:cNvPr>
          <p:cNvSpPr>
            <a:spLocks noChangeArrowheads="1"/>
          </p:cNvSpPr>
          <p:nvPr/>
        </p:nvSpPr>
        <p:spPr bwMode="auto">
          <a:xfrm>
            <a:off x="413440" y="563175"/>
            <a:ext cx="1646928" cy="1167474"/>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4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Step 3</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SNOD/SR will establish if consent can be deemed</a:t>
            </a:r>
          </a:p>
        </p:txBody>
      </p:sp>
    </p:spTree>
    <p:extLst>
      <p:ext uri="{BB962C8B-B14F-4D97-AF65-F5344CB8AC3E}">
        <p14:creationId xmlns:p14="http://schemas.microsoft.com/office/powerpoint/2010/main" val="1254524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animBg="1"/>
      <p:bldP spid="23" grpId="0" animBg="1"/>
      <p:bldP spid="25" grpId="0" animBg="1"/>
      <p:bldP spid="26"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holding&#10;&#10;Description automatically generated">
            <a:extLst>
              <a:ext uri="{FF2B5EF4-FFF2-40B4-BE49-F238E27FC236}">
                <a16:creationId xmlns:a16="http://schemas.microsoft.com/office/drawing/2014/main" id="{F7E89A7D-B0B1-CE4B-A4EC-D979C57D8D3F}"/>
              </a:ext>
            </a:extLst>
          </p:cNvPr>
          <p:cNvPicPr>
            <a:picLocks noChangeAspect="1"/>
          </p:cNvPicPr>
          <p:nvPr/>
        </p:nvPicPr>
        <p:blipFill>
          <a:blip r:embed="rId3"/>
          <a:stretch>
            <a:fillRect/>
          </a:stretch>
        </p:blipFill>
        <p:spPr>
          <a:xfrm>
            <a:off x="-122036" y="2285033"/>
            <a:ext cx="2398713" cy="2858467"/>
          </a:xfrm>
          <a:prstGeom prst="rect">
            <a:avLst/>
          </a:prstGeom>
        </p:spPr>
      </p:pic>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7" name="Rectangle: Rounded Corners 3">
            <a:extLst>
              <a:ext uri="{FF2B5EF4-FFF2-40B4-BE49-F238E27FC236}">
                <a16:creationId xmlns:a16="http://schemas.microsoft.com/office/drawing/2014/main" id="{28C6E89C-9D5C-CF4D-8B33-F8E1418485B7}"/>
              </a:ext>
            </a:extLst>
          </p:cNvPr>
          <p:cNvSpPr/>
          <p:nvPr/>
        </p:nvSpPr>
        <p:spPr>
          <a:xfrm>
            <a:off x="1898210" y="1856702"/>
            <a:ext cx="4118098" cy="101275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Soft Opt – OUT</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Families </a:t>
            </a:r>
            <a:r>
              <a:rPr kumimoji="0" lang="en-GB" sz="1800" b="1" i="0" u="none" strike="noStrike" kern="1200" cap="none" spc="0" normalizeH="0" baseline="0" noProof="0" dirty="0">
                <a:ln>
                  <a:noFill/>
                </a:ln>
                <a:solidFill>
                  <a:srgbClr val="000000"/>
                </a:solidFill>
                <a:effectLst/>
                <a:uLnTx/>
                <a:uFillTx/>
                <a:latin typeface="Arial"/>
                <a:ea typeface="+mn-ea"/>
                <a:cs typeface="+mn-cs"/>
              </a:rPr>
              <a:t>must</a:t>
            </a:r>
            <a:r>
              <a:rPr kumimoji="0" lang="en-GB" sz="1800" b="0" i="0" u="none" strike="noStrike" kern="1200" cap="none" spc="0" normalizeH="0" baseline="0" noProof="0" dirty="0">
                <a:ln>
                  <a:noFill/>
                </a:ln>
                <a:solidFill>
                  <a:srgbClr val="000000"/>
                </a:solidFill>
                <a:effectLst/>
                <a:uLnTx/>
                <a:uFillTx/>
                <a:latin typeface="Arial"/>
                <a:ea typeface="+mn-ea"/>
                <a:cs typeface="+mn-cs"/>
              </a:rPr>
              <a:t> be consulted. </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Family objection will be respected.</a:t>
            </a:r>
          </a:p>
        </p:txBody>
      </p:sp>
      <p:sp>
        <p:nvSpPr>
          <p:cNvPr id="11" name="AutoShape 10">
            <a:extLst>
              <a:ext uri="{FF2B5EF4-FFF2-40B4-BE49-F238E27FC236}">
                <a16:creationId xmlns:a16="http://schemas.microsoft.com/office/drawing/2014/main" id="{97C70CAA-4246-8049-AC0C-BA59FE040037}"/>
              </a:ext>
            </a:extLst>
          </p:cNvPr>
          <p:cNvSpPr>
            <a:spLocks noChangeArrowheads="1"/>
          </p:cNvSpPr>
          <p:nvPr/>
        </p:nvSpPr>
        <p:spPr bwMode="auto">
          <a:xfrm>
            <a:off x="2276677" y="11975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Deemed Consent </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15" name="AutoShape 5">
            <a:extLst>
              <a:ext uri="{FF2B5EF4-FFF2-40B4-BE49-F238E27FC236}">
                <a16:creationId xmlns:a16="http://schemas.microsoft.com/office/drawing/2014/main" id="{E7E02268-1958-BC4E-AD20-11B18C76B129}"/>
              </a:ext>
            </a:extLst>
          </p:cNvPr>
          <p:cNvSpPr>
            <a:spLocks noChangeArrowheads="1"/>
          </p:cNvSpPr>
          <p:nvPr/>
        </p:nvSpPr>
        <p:spPr bwMode="auto">
          <a:xfrm>
            <a:off x="413440" y="563175"/>
            <a:ext cx="1646928" cy="1167474"/>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4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Step 3</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SNOD/SR will establish if consent can be deemed</a:t>
            </a:r>
          </a:p>
        </p:txBody>
      </p:sp>
      <p:sp>
        <p:nvSpPr>
          <p:cNvPr id="27" name="Text Box 3">
            <a:extLst>
              <a:ext uri="{FF2B5EF4-FFF2-40B4-BE49-F238E27FC236}">
                <a16:creationId xmlns:a16="http://schemas.microsoft.com/office/drawing/2014/main" id="{9E6333A7-7CDE-464D-94F7-6DB140E7C3E1}"/>
              </a:ext>
            </a:extLst>
          </p:cNvPr>
          <p:cNvSpPr txBox="1">
            <a:spLocks noChangeArrowheads="1"/>
          </p:cNvSpPr>
          <p:nvPr/>
        </p:nvSpPr>
        <p:spPr bwMode="auto">
          <a:xfrm>
            <a:off x="1898209" y="2998939"/>
            <a:ext cx="6984533" cy="2077164"/>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457200" rtl="0" eaLnBrk="0" fontAlgn="base" latinLnBrk="0" hangingPunct="0">
              <a:lnSpc>
                <a:spcPct val="100000"/>
              </a:lnSpc>
              <a:spcBef>
                <a:spcPct val="0"/>
              </a:spcBef>
              <a:spcAft>
                <a:spcPct val="0"/>
              </a:spcAft>
              <a:buClr>
                <a:srgbClr val="E0119D"/>
              </a:buClr>
              <a:buSzTx/>
              <a:buFontTx/>
              <a:buNone/>
              <a:tabLst/>
              <a:defRPr/>
            </a:pPr>
            <a:r>
              <a:rPr kumimoji="0" lang="en-GB" sz="1800" b="1" i="0" u="none" strike="noStrike" kern="1200" cap="none" spc="0" normalizeH="0" baseline="0" noProof="0" dirty="0">
                <a:ln>
                  <a:noFill/>
                </a:ln>
                <a:solidFill>
                  <a:srgbClr val="000000"/>
                </a:solidFill>
                <a:effectLst/>
                <a:uLnTx/>
                <a:uFillTx/>
                <a:latin typeface="Arial"/>
                <a:ea typeface="+mj-ea"/>
                <a:cs typeface="+mj-cs"/>
              </a:rPr>
              <a:t>SNODs/SRs have received additional training to lead these conversations so they can:</a:t>
            </a:r>
          </a:p>
          <a:p>
            <a:pPr marL="457200" marR="0" lvl="0" indent="-457200" algn="l" defTabSz="457200" rtl="0" eaLnBrk="0" fontAlgn="base" latinLnBrk="0" hangingPunct="0">
              <a:lnSpc>
                <a:spcPct val="100000"/>
              </a:lnSpc>
              <a:spcBef>
                <a:spcPct val="0"/>
              </a:spcBef>
              <a:spcAft>
                <a:spcPct val="0"/>
              </a:spcAft>
              <a:buClr>
                <a:srgbClr val="000000"/>
              </a:buClr>
              <a:buSzTx/>
              <a:buFont typeface="+mj-lt"/>
              <a:buAutoNum type="arabicPeriod"/>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Follow the law.</a:t>
            </a:r>
          </a:p>
          <a:p>
            <a:pPr marL="457200" marR="0" lvl="0" indent="-457200" algn="l" defTabSz="457200" rtl="0" eaLnBrk="0" fontAlgn="base" latinLnBrk="0" hangingPunct="0">
              <a:lnSpc>
                <a:spcPct val="100000"/>
              </a:lnSpc>
              <a:spcBef>
                <a:spcPct val="0"/>
              </a:spcBef>
              <a:spcAft>
                <a:spcPct val="0"/>
              </a:spcAft>
              <a:buClr>
                <a:srgbClr val="000000"/>
              </a:buClr>
              <a:buSzTx/>
              <a:buFont typeface="+mj-lt"/>
              <a:buAutoNum type="arabicPeriod"/>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Follow the associated (and detailed) Human Tissue Authority Code of Practice.</a:t>
            </a:r>
          </a:p>
          <a:p>
            <a:pPr marL="457200" marR="0" lvl="0" indent="-457200" algn="l" defTabSz="457200" rtl="0" eaLnBrk="0" fontAlgn="base" latinLnBrk="0" hangingPunct="0">
              <a:lnSpc>
                <a:spcPct val="100000"/>
              </a:lnSpc>
              <a:spcBef>
                <a:spcPct val="0"/>
              </a:spcBef>
              <a:spcAft>
                <a:spcPct val="0"/>
              </a:spcAft>
              <a:buClr>
                <a:srgbClr val="000000"/>
              </a:buClr>
              <a:buSzTx/>
              <a:buFont typeface="+mj-lt"/>
              <a:buAutoNum type="arabicPeriod"/>
              <a:tabLst/>
              <a:defRPr/>
            </a:pPr>
            <a:r>
              <a:rPr kumimoji="0" lang="en-US" sz="2000" b="0" i="0" u="none" strike="noStrike" kern="1200" cap="none" spc="0" normalizeH="0" baseline="0" noProof="0" dirty="0">
                <a:ln>
                  <a:noFill/>
                </a:ln>
                <a:solidFill>
                  <a:srgbClr val="000000"/>
                </a:solidFill>
                <a:effectLst/>
                <a:uLnTx/>
                <a:uFillTx/>
                <a:latin typeface="Arial"/>
                <a:ea typeface="+mj-ea"/>
                <a:cs typeface="+mj-cs"/>
              </a:rPr>
              <a:t>Approach and support families.</a:t>
            </a:r>
          </a:p>
        </p:txBody>
      </p:sp>
      <p:sp>
        <p:nvSpPr>
          <p:cNvPr id="28" name="Text Box 3">
            <a:extLst>
              <a:ext uri="{FF2B5EF4-FFF2-40B4-BE49-F238E27FC236}">
                <a16:creationId xmlns:a16="http://schemas.microsoft.com/office/drawing/2014/main" id="{C804F32B-44B7-0C44-87B2-943FF3B06A7A}"/>
              </a:ext>
            </a:extLst>
          </p:cNvPr>
          <p:cNvSpPr txBox="1">
            <a:spLocks noChangeArrowheads="1"/>
          </p:cNvSpPr>
          <p:nvPr/>
        </p:nvSpPr>
        <p:spPr bwMode="auto">
          <a:xfrm>
            <a:off x="2818113" y="924875"/>
            <a:ext cx="3616749" cy="783193"/>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Calibri" pitchFamily="34" charset="0"/>
                <a:ea typeface="MS PGothic" pitchFamily="34" charset="-128"/>
                <a:cs typeface="+mj-cs"/>
              </a:rPr>
              <a:t>There is no family / friend of long standing to consult.</a:t>
            </a:r>
          </a:p>
        </p:txBody>
      </p:sp>
      <p:sp>
        <p:nvSpPr>
          <p:cNvPr id="29" name="Rectangle: Rounded Corners 3">
            <a:extLst>
              <a:ext uri="{FF2B5EF4-FFF2-40B4-BE49-F238E27FC236}">
                <a16:creationId xmlns:a16="http://schemas.microsoft.com/office/drawing/2014/main" id="{D79A692B-FAF6-7240-880C-761A186F5239}"/>
              </a:ext>
            </a:extLst>
          </p:cNvPr>
          <p:cNvSpPr/>
          <p:nvPr/>
        </p:nvSpPr>
        <p:spPr>
          <a:xfrm>
            <a:off x="6128657" y="1837549"/>
            <a:ext cx="2830286" cy="1031909"/>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Wales - deemed consent in 2018/19 was 79%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err="1">
                <a:ln>
                  <a:noFill/>
                </a:ln>
                <a:solidFill>
                  <a:srgbClr val="000000"/>
                </a:solidFill>
                <a:effectLst/>
                <a:uLnTx/>
                <a:uFillTx/>
                <a:latin typeface="Arial"/>
                <a:ea typeface="+mn-ea"/>
                <a:cs typeface="+mn-cs"/>
              </a:rPr>
              <a:t>ie</a:t>
            </a:r>
            <a:r>
              <a:rPr kumimoji="0" lang="en-GB" sz="1800" b="0" i="0" u="none" strike="noStrike" kern="1200" cap="none" spc="0" normalizeH="0" baseline="0" noProof="0">
                <a:ln>
                  <a:noFill/>
                </a:ln>
                <a:solidFill>
                  <a:srgbClr val="000000"/>
                </a:solidFill>
                <a:effectLst/>
                <a:uLnTx/>
                <a:uFillTx/>
                <a:latin typeface="Arial"/>
                <a:ea typeface="+mn-ea"/>
                <a:cs typeface="+mn-cs"/>
              </a:rPr>
              <a:t> not 100%</a:t>
            </a:r>
          </a:p>
        </p:txBody>
      </p:sp>
      <p:sp>
        <p:nvSpPr>
          <p:cNvPr id="30" name="Text Box 3">
            <a:extLst>
              <a:ext uri="{FF2B5EF4-FFF2-40B4-BE49-F238E27FC236}">
                <a16:creationId xmlns:a16="http://schemas.microsoft.com/office/drawing/2014/main" id="{DCFA2C4A-DBE5-9B46-9608-C3E3348FF4E2}"/>
              </a:ext>
            </a:extLst>
          </p:cNvPr>
          <p:cNvSpPr txBox="1">
            <a:spLocks noChangeArrowheads="1"/>
          </p:cNvSpPr>
          <p:nvPr/>
        </p:nvSpPr>
        <p:spPr bwMode="auto">
          <a:xfrm>
            <a:off x="6651171" y="907658"/>
            <a:ext cx="2307772" cy="783193"/>
          </a:xfrm>
          <a:prstGeom prst="roundRect">
            <a:avLst/>
          </a:prstGeom>
          <a:solidFill>
            <a:srgbClr val="F8F8F8"/>
          </a:solidFill>
          <a:ln w="28575">
            <a:solidFill>
              <a:srgbClr val="E2424A"/>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377" rtl="0" eaLnBrk="1" fontAlgn="base" latinLnBrk="0" hangingPunct="1">
              <a:lnSpc>
                <a:spcPct val="100000"/>
              </a:lnSpc>
              <a:spcBef>
                <a:spcPts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Calibri" pitchFamily="34" charset="0"/>
                <a:ea typeface="MS PGothic" pitchFamily="34" charset="-128"/>
                <a:cs typeface="+mj-cs"/>
              </a:rPr>
              <a:t>Note - IMCA can not consent for OD</a:t>
            </a:r>
          </a:p>
        </p:txBody>
      </p:sp>
    </p:spTree>
    <p:extLst>
      <p:ext uri="{BB962C8B-B14F-4D97-AF65-F5344CB8AC3E}">
        <p14:creationId xmlns:p14="http://schemas.microsoft.com/office/powerpoint/2010/main" val="3573916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Steps for exploring consent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for organ donation </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9" name="AutoShape 5">
            <a:extLst>
              <a:ext uri="{FF2B5EF4-FFF2-40B4-BE49-F238E27FC236}">
                <a16:creationId xmlns:a16="http://schemas.microsoft.com/office/drawing/2014/main" id="{CBF8D0CC-2189-224D-A1B5-EDE4A9BE0098}"/>
              </a:ext>
            </a:extLst>
          </p:cNvPr>
          <p:cNvSpPr>
            <a:spLocks noChangeArrowheads="1"/>
          </p:cNvSpPr>
          <p:nvPr/>
        </p:nvSpPr>
        <p:spPr bwMode="auto">
          <a:xfrm>
            <a:off x="2967005" y="1872347"/>
            <a:ext cx="1771873" cy="1470999"/>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Step 2</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SNOD/SR will establish if expressed decision</a:t>
            </a:r>
          </a:p>
        </p:txBody>
      </p:sp>
      <p:sp>
        <p:nvSpPr>
          <p:cNvPr id="14" name="AutoShape 5">
            <a:extLst>
              <a:ext uri="{FF2B5EF4-FFF2-40B4-BE49-F238E27FC236}">
                <a16:creationId xmlns:a16="http://schemas.microsoft.com/office/drawing/2014/main" id="{DE2CB4D1-AAA2-8B4C-B2DA-4618A6E78468}"/>
              </a:ext>
            </a:extLst>
          </p:cNvPr>
          <p:cNvSpPr>
            <a:spLocks noChangeArrowheads="1"/>
          </p:cNvSpPr>
          <p:nvPr/>
        </p:nvSpPr>
        <p:spPr bwMode="auto">
          <a:xfrm>
            <a:off x="252192" y="1836249"/>
            <a:ext cx="2523666" cy="1470999"/>
          </a:xfrm>
          <a:prstGeom prst="roundRect">
            <a:avLst>
              <a:gd name="adj" fmla="val 16667"/>
            </a:avLst>
          </a:prstGeom>
          <a:solidFill>
            <a:schemeClr val="tx1"/>
          </a:solidFill>
          <a:ln w="9525">
            <a:noFill/>
            <a:round/>
            <a:headEnd/>
            <a:tailEnd/>
          </a:ln>
          <a:scene3d>
            <a:camera prst="legacyObliqueTopLeft"/>
            <a:lightRig rig="legacyFlat3" dir="t"/>
          </a:scene3d>
          <a:sp3d extrusionH="430200" prstMaterial="legacyMatte">
            <a:bevelT w="13500" h="13500" prst="angle"/>
            <a:bevelB w="13500" h="13500" prst="angle"/>
            <a:extrusionClr>
              <a:schemeClr val="tx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Step 1 - Unchanged</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Referral</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Breaking Bad News</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Approach the family with a SNOD/SR</a:t>
            </a:r>
          </a:p>
        </p:txBody>
      </p:sp>
      <p:sp>
        <p:nvSpPr>
          <p:cNvPr id="12" name="AutoShape 5">
            <a:extLst>
              <a:ext uri="{FF2B5EF4-FFF2-40B4-BE49-F238E27FC236}">
                <a16:creationId xmlns:a16="http://schemas.microsoft.com/office/drawing/2014/main" id="{4CF07CD6-0232-5E42-9073-DE6B0B8D5A5B}"/>
              </a:ext>
            </a:extLst>
          </p:cNvPr>
          <p:cNvSpPr>
            <a:spLocks noChangeArrowheads="1"/>
          </p:cNvSpPr>
          <p:nvPr/>
        </p:nvSpPr>
        <p:spPr bwMode="auto">
          <a:xfrm>
            <a:off x="4930025" y="1872347"/>
            <a:ext cx="2100341" cy="1470999"/>
          </a:xfrm>
          <a:prstGeom prst="roundRect">
            <a:avLst>
              <a:gd name="adj" fmla="val 16667"/>
            </a:avLst>
          </a:prstGeom>
          <a:solidFill>
            <a:srgbClr val="FE0001"/>
          </a:solidFill>
          <a:ln w="9525">
            <a:noFill/>
            <a:round/>
            <a:headEnd/>
            <a:tailEnd/>
          </a:ln>
          <a:scene3d>
            <a:camera prst="legacyObliqueTopLeft"/>
            <a:lightRig rig="legacyFlat3" dir="t"/>
          </a:scene3d>
          <a:sp3d extrusionH="430200" prstMaterial="legacyMatte">
            <a:bevelT w="13500" h="13500" prst="angle"/>
            <a:bevelB w="13500" h="13500" prst="angle"/>
            <a:extrusionClr>
              <a:srgbClr val="FE000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Step 3</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rPr>
              <a:t>SNOD/SR will establish if consent can be deemed</a:t>
            </a:r>
          </a:p>
        </p:txBody>
      </p:sp>
      <p:sp>
        <p:nvSpPr>
          <p:cNvPr id="13" name="AutoShape 5">
            <a:extLst>
              <a:ext uri="{FF2B5EF4-FFF2-40B4-BE49-F238E27FC236}">
                <a16:creationId xmlns:a16="http://schemas.microsoft.com/office/drawing/2014/main" id="{377A82A4-B6BC-E24F-98AD-ABA03937B512}"/>
              </a:ext>
            </a:extLst>
          </p:cNvPr>
          <p:cNvSpPr>
            <a:spLocks noChangeArrowheads="1"/>
          </p:cNvSpPr>
          <p:nvPr/>
        </p:nvSpPr>
        <p:spPr bwMode="auto">
          <a:xfrm>
            <a:off x="7220842" y="1872347"/>
            <a:ext cx="1821573" cy="1470999"/>
          </a:xfrm>
          <a:prstGeom prst="roundRect">
            <a:avLst>
              <a:gd name="adj" fmla="val 16667"/>
            </a:avLst>
          </a:prstGeom>
          <a:solidFill>
            <a:schemeClr val="tx1"/>
          </a:solidFill>
          <a:ln w="9525">
            <a:noFill/>
            <a:round/>
            <a:headEnd/>
            <a:tailEnd/>
          </a:ln>
          <a:scene3d>
            <a:camera prst="legacyObliqueTopLeft"/>
            <a:lightRig rig="legacyFlat3" dir="t"/>
          </a:scene3d>
          <a:sp3d extrusionH="430200" prstMaterial="legacyMatte">
            <a:bevelT w="13500" h="13500" prst="angle"/>
            <a:bevelB w="13500" h="13500" prst="angle"/>
            <a:extrusionClr>
              <a:schemeClr val="tx1"/>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dirty="0">
                <a:ln>
                  <a:noFill/>
                </a:ln>
                <a:solidFill>
                  <a:srgbClr val="FFFFFF"/>
                </a:solidFill>
                <a:effectLst/>
                <a:uLnTx/>
                <a:uFillTx/>
                <a:latin typeface="Arial" pitchFamily="34" charset="0"/>
                <a:ea typeface="MS PGothic" pitchFamily="34" charset="-128"/>
                <a:cs typeface="Arial" pitchFamily="34" charset="0"/>
              </a:rPr>
              <a:t>Step 4</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pitchFamily="34" charset="0"/>
                <a:ea typeface="MS PGothic" pitchFamily="34" charset="-128"/>
                <a:cs typeface="Arial" pitchFamily="34" charset="0"/>
              </a:rPr>
              <a:t>SNOD/SR will establish if consent from family</a:t>
            </a:r>
          </a:p>
        </p:txBody>
      </p:sp>
      <p:sp>
        <p:nvSpPr>
          <p:cNvPr id="4" name="U-turn Arrow 3">
            <a:extLst>
              <a:ext uri="{FF2B5EF4-FFF2-40B4-BE49-F238E27FC236}">
                <a16:creationId xmlns:a16="http://schemas.microsoft.com/office/drawing/2014/main" id="{343F82AB-4482-F342-B20F-68B09C29FE26}"/>
              </a:ext>
            </a:extLst>
          </p:cNvPr>
          <p:cNvSpPr/>
          <p:nvPr/>
        </p:nvSpPr>
        <p:spPr>
          <a:xfrm>
            <a:off x="4079991" y="1320758"/>
            <a:ext cx="1317773" cy="269138"/>
          </a:xfrm>
          <a:prstGeom prst="uturnArrow">
            <a:avLst>
              <a:gd name="adj1" fmla="val 25000"/>
              <a:gd name="adj2" fmla="val 25000"/>
              <a:gd name="adj3" fmla="val 28571"/>
              <a:gd name="adj4" fmla="val 43750"/>
              <a:gd name="adj5" fmla="val 100000"/>
            </a:avLst>
          </a:prstGeom>
          <a:solidFill>
            <a:srgbClr val="FE00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TextBox 4">
            <a:extLst>
              <a:ext uri="{FF2B5EF4-FFF2-40B4-BE49-F238E27FC236}">
                <a16:creationId xmlns:a16="http://schemas.microsoft.com/office/drawing/2014/main" id="{CE86E8DD-7084-2A43-8DDE-F71BA70376DB}"/>
              </a:ext>
            </a:extLst>
          </p:cNvPr>
          <p:cNvSpPr txBox="1"/>
          <p:nvPr/>
        </p:nvSpPr>
        <p:spPr>
          <a:xfrm>
            <a:off x="4310113" y="1361790"/>
            <a:ext cx="857528"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if no</a:t>
            </a:r>
          </a:p>
        </p:txBody>
      </p:sp>
      <p:sp>
        <p:nvSpPr>
          <p:cNvPr id="22" name="U-turn Arrow 21">
            <a:extLst>
              <a:ext uri="{FF2B5EF4-FFF2-40B4-BE49-F238E27FC236}">
                <a16:creationId xmlns:a16="http://schemas.microsoft.com/office/drawing/2014/main" id="{ECAE3809-691E-0A4A-B840-465683D7BB59}"/>
              </a:ext>
            </a:extLst>
          </p:cNvPr>
          <p:cNvSpPr/>
          <p:nvPr/>
        </p:nvSpPr>
        <p:spPr>
          <a:xfrm>
            <a:off x="6371480" y="1320758"/>
            <a:ext cx="1317773" cy="269138"/>
          </a:xfrm>
          <a:prstGeom prst="uturnArrow">
            <a:avLst>
              <a:gd name="adj1" fmla="val 25000"/>
              <a:gd name="adj2" fmla="val 25000"/>
              <a:gd name="adj3" fmla="val 28571"/>
              <a:gd name="adj4" fmla="val 43750"/>
              <a:gd name="adj5" fmla="val 100000"/>
            </a:avLst>
          </a:prstGeom>
          <a:solidFill>
            <a:srgbClr val="FE00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3" name="TextBox 22">
            <a:extLst>
              <a:ext uri="{FF2B5EF4-FFF2-40B4-BE49-F238E27FC236}">
                <a16:creationId xmlns:a16="http://schemas.microsoft.com/office/drawing/2014/main" id="{27D70AFF-6026-1A4E-9921-C4D7DE84247F}"/>
              </a:ext>
            </a:extLst>
          </p:cNvPr>
          <p:cNvSpPr txBox="1"/>
          <p:nvPr/>
        </p:nvSpPr>
        <p:spPr>
          <a:xfrm>
            <a:off x="6601602" y="1361790"/>
            <a:ext cx="857528"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if no</a:t>
            </a:r>
          </a:p>
        </p:txBody>
      </p:sp>
      <p:sp>
        <p:nvSpPr>
          <p:cNvPr id="15" name="Text Box 3">
            <a:extLst>
              <a:ext uri="{FF2B5EF4-FFF2-40B4-BE49-F238E27FC236}">
                <a16:creationId xmlns:a16="http://schemas.microsoft.com/office/drawing/2014/main" id="{0EB9C5BE-2EEA-2846-ADCF-DDE98F5BE94E}"/>
              </a:ext>
            </a:extLst>
          </p:cNvPr>
          <p:cNvSpPr txBox="1">
            <a:spLocks noChangeArrowheads="1"/>
          </p:cNvSpPr>
          <p:nvPr/>
        </p:nvSpPr>
        <p:spPr bwMode="auto">
          <a:xfrm>
            <a:off x="2132654" y="3822739"/>
            <a:ext cx="4907194" cy="749141"/>
          </a:xfrm>
          <a:prstGeom prst="roundRect">
            <a:avLst/>
          </a:prstGeom>
          <a:solidFill>
            <a:srgbClr val="F8F8F8"/>
          </a:solidFill>
          <a:ln w="28575">
            <a:solidFill>
              <a:srgbClr val="00853C"/>
            </a:solidFill>
            <a:miter lim="800000"/>
            <a:headEnd/>
            <a:tailEnd/>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457200" rtl="0" eaLnBrk="0" fontAlgn="base" latinLnBrk="0" hangingPunct="0">
              <a:lnSpc>
                <a:spcPct val="100000"/>
              </a:lnSpc>
              <a:spcBef>
                <a:spcPct val="0"/>
              </a:spcBef>
              <a:spcAft>
                <a:spcPct val="0"/>
              </a:spcAft>
              <a:buClr>
                <a:srgbClr val="E0119D"/>
              </a:buClr>
              <a:buSzTx/>
              <a:buFontTx/>
              <a:buNone/>
              <a:tabLst/>
              <a:defRPr/>
            </a:pPr>
            <a:r>
              <a:rPr kumimoji="0" lang="en-GB" sz="1800" b="1" i="0" u="none" strike="noStrike" kern="1200" cap="none" spc="0" normalizeH="0" baseline="0" noProof="0">
                <a:ln>
                  <a:noFill/>
                </a:ln>
                <a:solidFill>
                  <a:srgbClr val="000000"/>
                </a:solidFill>
                <a:effectLst/>
                <a:uLnTx/>
                <a:uFillTx/>
                <a:latin typeface="Arial"/>
                <a:ea typeface="+mj-ea"/>
                <a:cs typeface="+mj-cs"/>
              </a:rPr>
              <a:t>Step 4 is anyone else</a:t>
            </a:r>
          </a:p>
          <a:p>
            <a:pPr marL="0" marR="0" lvl="0" indent="0" algn="ctr" defTabSz="457200" rtl="0" eaLnBrk="0" fontAlgn="base" latinLnBrk="0" hangingPunct="0">
              <a:lnSpc>
                <a:spcPct val="100000"/>
              </a:lnSpc>
              <a:spcBef>
                <a:spcPct val="0"/>
              </a:spcBef>
              <a:spcAft>
                <a:spcPct val="0"/>
              </a:spcAft>
              <a:buClr>
                <a:srgbClr val="E0119D"/>
              </a:buClr>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j-ea"/>
                <a:cs typeface="+mj-cs"/>
              </a:rPr>
              <a:t>= exactly as we have been doing it</a:t>
            </a:r>
          </a:p>
        </p:txBody>
      </p:sp>
    </p:spTree>
    <p:extLst>
      <p:ext uri="{BB962C8B-B14F-4D97-AF65-F5344CB8AC3E}">
        <p14:creationId xmlns:p14="http://schemas.microsoft.com/office/powerpoint/2010/main" val="1146760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animBg="1"/>
      <p:bldP spid="23" grpId="0"/>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Flag of the United Kingdom - Wikipedia">
            <a:extLst>
              <a:ext uri="{FF2B5EF4-FFF2-40B4-BE49-F238E27FC236}">
                <a16:creationId xmlns:a16="http://schemas.microsoft.com/office/drawing/2014/main" id="{03943622-F98D-4D41-902A-79D95C41CD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104" y="1509833"/>
            <a:ext cx="970864" cy="4854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HTA200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67" y="2238775"/>
            <a:ext cx="2913546" cy="11658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descr="Screen Shot 2012-10-31 at 12.32.51.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454239" y="213243"/>
            <a:ext cx="1422998" cy="1859754"/>
          </a:xfrm>
          <a:prstGeom prst="rect">
            <a:avLst/>
          </a:prstGeom>
          <a:ln w="28575">
            <a:solidFill>
              <a:schemeClr val="bg2"/>
            </a:solidFill>
          </a:ln>
          <a:effectLst>
            <a:outerShdw blurRad="63500" dist="107823" dir="13500000" algn="tl" rotWithShape="0">
              <a:srgbClr val="000000">
                <a:alpha val="50000"/>
              </a:srgbClr>
            </a:outerShdw>
          </a:effectLst>
        </p:spPr>
      </p:pic>
      <p:sp>
        <p:nvSpPr>
          <p:cNvPr id="21" name="TextBox 20"/>
          <p:cNvSpPr txBox="1"/>
          <p:nvPr/>
        </p:nvSpPr>
        <p:spPr>
          <a:xfrm>
            <a:off x="2154874" y="505741"/>
            <a:ext cx="919942" cy="400110"/>
          </a:xfrm>
          <a:prstGeom prst="rect">
            <a:avLst/>
          </a:prstGeom>
          <a:noFill/>
        </p:spPr>
        <p:txBody>
          <a:bodyPr wrap="square" rtlCol="0">
            <a:spAutoFit/>
          </a:bodyPr>
          <a:lstStyle/>
          <a:p>
            <a:r>
              <a:rPr lang="en-US" sz="2000" dirty="0">
                <a:solidFill>
                  <a:srgbClr val="000000"/>
                </a:solidFill>
                <a:latin typeface="Arial"/>
                <a:ea typeface="Arial"/>
                <a:cs typeface="Arial"/>
              </a:rPr>
              <a:t>2004</a:t>
            </a:r>
          </a:p>
        </p:txBody>
      </p:sp>
      <p:sp>
        <p:nvSpPr>
          <p:cNvPr id="2" name="Rectangle 1"/>
          <p:cNvSpPr/>
          <p:nvPr/>
        </p:nvSpPr>
        <p:spPr>
          <a:xfrm>
            <a:off x="3099639" y="213243"/>
            <a:ext cx="5196658" cy="3170099"/>
          </a:xfrm>
          <a:prstGeom prst="rect">
            <a:avLst/>
          </a:prstGeom>
        </p:spPr>
        <p:txBody>
          <a:bodyPr wrap="square">
            <a:spAutoFit/>
          </a:bodyPr>
          <a:lstStyle/>
          <a:p>
            <a:r>
              <a:rPr lang="en-US" sz="2000" b="1" dirty="0">
                <a:solidFill>
                  <a:srgbClr val="E0119D"/>
                </a:solidFill>
                <a:latin typeface="Arial"/>
                <a:ea typeface="Arial"/>
                <a:cs typeface="Arial"/>
              </a:rPr>
              <a:t>Hierarchy (England, Wales, NI)</a:t>
            </a:r>
          </a:p>
          <a:p>
            <a:r>
              <a:rPr lang="en-US" dirty="0">
                <a:solidFill>
                  <a:srgbClr val="000000"/>
                </a:solidFill>
                <a:latin typeface="Arial"/>
                <a:ea typeface="Arial"/>
                <a:cs typeface="Arial"/>
              </a:rPr>
              <a:t>1. spouse or partner (including civil or same sex partner) </a:t>
            </a:r>
          </a:p>
          <a:p>
            <a:r>
              <a:rPr lang="en-US" dirty="0">
                <a:solidFill>
                  <a:srgbClr val="000000"/>
                </a:solidFill>
                <a:latin typeface="Arial"/>
                <a:ea typeface="Arial"/>
                <a:cs typeface="Arial"/>
              </a:rPr>
              <a:t>2. parent or child (in this context a child can be any age and means a biological or adopted child)</a:t>
            </a:r>
          </a:p>
          <a:p>
            <a:r>
              <a:rPr lang="en-US" dirty="0">
                <a:solidFill>
                  <a:srgbClr val="000000"/>
                </a:solidFill>
                <a:latin typeface="Arial"/>
                <a:ea typeface="Arial"/>
                <a:cs typeface="Arial"/>
              </a:rPr>
              <a:t>3. brother or sister</a:t>
            </a:r>
          </a:p>
          <a:p>
            <a:r>
              <a:rPr lang="en-US" dirty="0">
                <a:solidFill>
                  <a:srgbClr val="000000"/>
                </a:solidFill>
                <a:latin typeface="Arial"/>
                <a:ea typeface="Arial"/>
                <a:cs typeface="Arial"/>
              </a:rPr>
              <a:t>4. grandparent or grandchild</a:t>
            </a:r>
          </a:p>
          <a:p>
            <a:r>
              <a:rPr lang="en-US" dirty="0">
                <a:solidFill>
                  <a:srgbClr val="000000"/>
                </a:solidFill>
                <a:latin typeface="Arial"/>
                <a:ea typeface="Arial"/>
                <a:cs typeface="Arial"/>
              </a:rPr>
              <a:t>5. niece or nephew</a:t>
            </a:r>
          </a:p>
          <a:p>
            <a:r>
              <a:rPr lang="en-US" dirty="0">
                <a:solidFill>
                  <a:srgbClr val="000000"/>
                </a:solidFill>
                <a:latin typeface="Arial"/>
                <a:ea typeface="Arial"/>
                <a:cs typeface="Arial"/>
              </a:rPr>
              <a:t>6. stepfather or stepmother</a:t>
            </a:r>
          </a:p>
          <a:p>
            <a:r>
              <a:rPr lang="en-US" dirty="0">
                <a:solidFill>
                  <a:srgbClr val="000000"/>
                </a:solidFill>
                <a:latin typeface="Arial"/>
                <a:ea typeface="Arial"/>
                <a:cs typeface="Arial"/>
              </a:rPr>
              <a:t>7. half-brother or half-sister</a:t>
            </a:r>
          </a:p>
          <a:p>
            <a:r>
              <a:rPr lang="en-US" dirty="0">
                <a:solidFill>
                  <a:srgbClr val="000000"/>
                </a:solidFill>
                <a:latin typeface="Arial"/>
                <a:ea typeface="Arial"/>
                <a:cs typeface="Arial"/>
              </a:rPr>
              <a:t>8. Friend of longstanding</a:t>
            </a:r>
          </a:p>
        </p:txBody>
      </p:sp>
      <p:sp>
        <p:nvSpPr>
          <p:cNvPr id="3" name="Rectangle 2"/>
          <p:cNvSpPr/>
          <p:nvPr/>
        </p:nvSpPr>
        <p:spPr>
          <a:xfrm>
            <a:off x="50990" y="3383342"/>
            <a:ext cx="9093010" cy="1754326"/>
          </a:xfrm>
          <a:prstGeom prst="rect">
            <a:avLst/>
          </a:prstGeom>
        </p:spPr>
        <p:txBody>
          <a:bodyPr wrap="square">
            <a:spAutoFit/>
          </a:bodyPr>
          <a:lstStyle/>
          <a:p>
            <a:r>
              <a:rPr lang="en-US" dirty="0">
                <a:solidFill>
                  <a:srgbClr val="000000"/>
                </a:solidFill>
                <a:latin typeface="Arial"/>
                <a:ea typeface="Arial"/>
                <a:cs typeface="Arial"/>
              </a:rPr>
              <a:t>a) the adult’s spouse or civil partner; b) person living with the adult in a relationship which had the characteristics of the relationship between civil partners and had been so living for a period of not less than 6 months; c) the adult’s child; d) the adult’s parent; e) the adults brother or sister; f) the adult’s grandparent; g) the adult s grandchild; h) the adult’s uncle or aunt; </a:t>
            </a:r>
            <a:r>
              <a:rPr lang="en-US" dirty="0" err="1">
                <a:solidFill>
                  <a:srgbClr val="000000"/>
                </a:solidFill>
                <a:latin typeface="Arial"/>
                <a:ea typeface="Arial"/>
                <a:cs typeface="Arial"/>
              </a:rPr>
              <a:t>i</a:t>
            </a:r>
            <a:r>
              <a:rPr lang="en-US" dirty="0">
                <a:solidFill>
                  <a:srgbClr val="000000"/>
                </a:solidFill>
                <a:latin typeface="Arial"/>
                <a:ea typeface="Arial"/>
                <a:cs typeface="Arial"/>
              </a:rPr>
              <a:t>) the adult’s cousin; j) the adult’s niece or nephew; and</a:t>
            </a:r>
          </a:p>
          <a:p>
            <a:r>
              <a:rPr lang="en-US" dirty="0">
                <a:solidFill>
                  <a:srgbClr val="000000"/>
                </a:solidFill>
                <a:latin typeface="Arial"/>
                <a:ea typeface="Arial"/>
                <a:cs typeface="Arial"/>
              </a:rPr>
              <a:t>k) a friend of longstanding of the adult.</a:t>
            </a:r>
          </a:p>
        </p:txBody>
      </p:sp>
      <p:pic>
        <p:nvPicPr>
          <p:cNvPr id="11" name="Picture 10">
            <a:extLst>
              <a:ext uri="{FF2B5EF4-FFF2-40B4-BE49-F238E27FC236}">
                <a16:creationId xmlns:a16="http://schemas.microsoft.com/office/drawing/2014/main" id="{A850A4B0-0319-F24F-9DF4-B9C0F9B937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sp>
        <p:nvSpPr>
          <p:cNvPr id="12" name="Line 10">
            <a:extLst>
              <a:ext uri="{FF2B5EF4-FFF2-40B4-BE49-F238E27FC236}">
                <a16:creationId xmlns:a16="http://schemas.microsoft.com/office/drawing/2014/main" id="{2A621762-65D6-EF4B-A5C9-7FEE3234291E}"/>
              </a:ext>
            </a:extLst>
          </p:cNvPr>
          <p:cNvSpPr>
            <a:spLocks noChangeShapeType="1"/>
          </p:cNvSpPr>
          <p:nvPr/>
        </p:nvSpPr>
        <p:spPr bwMode="auto">
          <a:xfrm>
            <a:off x="3162114" y="3381754"/>
            <a:ext cx="5634155" cy="1588"/>
          </a:xfrm>
          <a:prstGeom prst="line">
            <a:avLst/>
          </a:prstGeom>
          <a:noFill/>
          <a:ln w="28575">
            <a:solidFill>
              <a:srgbClr val="6E2C6B"/>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latin typeface="Arial"/>
              <a:ea typeface="Arial"/>
              <a:cs typeface="Arial"/>
            </a:endParaRPr>
          </a:p>
        </p:txBody>
      </p:sp>
    </p:spTree>
    <p:extLst>
      <p:ext uri="{BB962C8B-B14F-4D97-AF65-F5344CB8AC3E}">
        <p14:creationId xmlns:p14="http://schemas.microsoft.com/office/powerpoint/2010/main" val="1584245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a:ea typeface="Arial"/>
                <a:cs typeface="Arial"/>
              </a:rPr>
              <a:t>Challenges, worries and concerns</a:t>
            </a:r>
            <a:endParaRPr kumimoji="0" lang="en-GB" sz="1800" b="0" i="0" u="none" strike="noStrike" kern="1200" cap="none" spc="0" normalizeH="0" baseline="0" noProof="0" dirty="0">
              <a:ln>
                <a:noFill/>
              </a:ln>
              <a:solidFill>
                <a:srgbClr val="FFFFFF"/>
              </a:solidFill>
              <a:effectLst/>
              <a:uLnTx/>
              <a:uFillTx/>
              <a:latin typeface="Arial"/>
              <a:ea typeface="Arial"/>
              <a:cs typeface="Arial"/>
            </a:endParaRPr>
          </a:p>
        </p:txBody>
      </p:sp>
      <p:sp>
        <p:nvSpPr>
          <p:cNvPr id="14" name="AutoShape 5">
            <a:extLst>
              <a:ext uri="{FF2B5EF4-FFF2-40B4-BE49-F238E27FC236}">
                <a16:creationId xmlns:a16="http://schemas.microsoft.com/office/drawing/2014/main" id="{DE2CB4D1-AAA2-8B4C-B2DA-4618A6E78468}"/>
              </a:ext>
            </a:extLst>
          </p:cNvPr>
          <p:cNvSpPr>
            <a:spLocks noChangeArrowheads="1"/>
          </p:cNvSpPr>
          <p:nvPr/>
        </p:nvSpPr>
        <p:spPr bwMode="auto">
          <a:xfrm>
            <a:off x="271212" y="1589896"/>
            <a:ext cx="1861442" cy="735501"/>
          </a:xfrm>
          <a:prstGeom prst="roundRect">
            <a:avLst>
              <a:gd name="adj" fmla="val 16667"/>
            </a:avLst>
          </a:prstGeom>
          <a:solidFill>
            <a:srgbClr val="00AB39"/>
          </a:solidFill>
          <a:ln w="9525">
            <a:noFill/>
            <a:round/>
            <a:headEnd/>
            <a:tailEnd/>
          </a:ln>
          <a:scene3d>
            <a:camera prst="legacyObliqueTopLeft"/>
            <a:lightRig rig="legacyFlat3" dir="t"/>
          </a:scene3d>
          <a:sp3d extrusionH="430200" prstMaterial="legacyMatte">
            <a:bevelT w="13500" h="13500" prst="angle"/>
            <a:bevelB w="13500" h="13500" prst="angle"/>
            <a:extrusionClr>
              <a:srgbClr val="00AB39"/>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Does it even work?</a:t>
            </a:r>
            <a:endPar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endParaRPr>
          </a:p>
        </p:txBody>
      </p:sp>
      <p:pic>
        <p:nvPicPr>
          <p:cNvPr id="17" name="Picture 16" descr="A picture containing room, drawing&#10;&#10;Description automatically generated">
            <a:extLst>
              <a:ext uri="{FF2B5EF4-FFF2-40B4-BE49-F238E27FC236}">
                <a16:creationId xmlns:a16="http://schemas.microsoft.com/office/drawing/2014/main" id="{CBD40B47-54DE-9D4C-9B2E-BA7CBC759F4B}"/>
              </a:ext>
            </a:extLst>
          </p:cNvPr>
          <p:cNvPicPr>
            <a:picLocks noChangeAspect="1"/>
          </p:cNvPicPr>
          <p:nvPr/>
        </p:nvPicPr>
        <p:blipFill>
          <a:blip r:embed="rId4"/>
          <a:stretch>
            <a:fillRect/>
          </a:stretch>
        </p:blipFill>
        <p:spPr>
          <a:xfrm>
            <a:off x="704967" y="329855"/>
            <a:ext cx="993931" cy="596359"/>
          </a:xfrm>
          <a:prstGeom prst="rect">
            <a:avLst/>
          </a:prstGeom>
          <a:noFill/>
          <a:ln w="9525">
            <a:solidFill>
              <a:srgbClr val="000000"/>
            </a:solidFill>
            <a:miter lim="800000"/>
            <a:headEnd/>
            <a:tailEnd/>
          </a:ln>
        </p:spPr>
      </p:pic>
      <p:sp>
        <p:nvSpPr>
          <p:cNvPr id="20" name="Title 1">
            <a:extLst>
              <a:ext uri="{FF2B5EF4-FFF2-40B4-BE49-F238E27FC236}">
                <a16:creationId xmlns:a16="http://schemas.microsoft.com/office/drawing/2014/main" id="{F1E1CBFC-F3B4-794E-838E-2D83CE5C42B8}"/>
              </a:ext>
            </a:extLst>
          </p:cNvPr>
          <p:cNvSpPr>
            <a:spLocks/>
          </p:cNvSpPr>
          <p:nvPr/>
        </p:nvSpPr>
        <p:spPr bwMode="auto">
          <a:xfrm>
            <a:off x="2551935" y="858890"/>
            <a:ext cx="4676255"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altLang="en-US" sz="2850" b="1" i="0" u="none" strike="noStrike" kern="1200" cap="none" spc="0" normalizeH="0" baseline="0" noProof="0">
                <a:ln>
                  <a:noFill/>
                </a:ln>
                <a:solidFill>
                  <a:srgbClr val="00AB39"/>
                </a:solidFill>
                <a:effectLst/>
                <a:uLnTx/>
                <a:uFillTx/>
                <a:latin typeface="Arial" panose="020B0604020202020204" pitchFamily="34" charset="0"/>
                <a:ea typeface="+mn-ea"/>
                <a:cs typeface="Arial" panose="020B0604020202020204" pitchFamily="34" charset="0"/>
              </a:rPr>
              <a:t>What happened in Wales?</a:t>
            </a:r>
          </a:p>
        </p:txBody>
      </p:sp>
      <p:sp>
        <p:nvSpPr>
          <p:cNvPr id="24" name="Rectangle: Rounded Corners 3">
            <a:extLst>
              <a:ext uri="{FF2B5EF4-FFF2-40B4-BE49-F238E27FC236}">
                <a16:creationId xmlns:a16="http://schemas.microsoft.com/office/drawing/2014/main" id="{309D79BE-4523-8A40-A255-8921285F527B}"/>
              </a:ext>
            </a:extLst>
          </p:cNvPr>
          <p:cNvSpPr/>
          <p:nvPr/>
        </p:nvSpPr>
        <p:spPr>
          <a:xfrm>
            <a:off x="2551935" y="4044282"/>
            <a:ext cx="6468514" cy="904931"/>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Donors per million population</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23.7 donors pmp 2014/15 </a:t>
            </a:r>
            <a:r>
              <a:rPr kumimoji="0" lang="en-GB" sz="1800" b="0" i="0" u="none" strike="noStrike" kern="1200" cap="none" spc="0" normalizeH="0" baseline="0" noProof="0">
                <a:ln>
                  <a:noFill/>
                </a:ln>
                <a:solidFill>
                  <a:srgbClr val="000000"/>
                </a:solidFill>
                <a:effectLst/>
                <a:uLnTx/>
                <a:uFillTx/>
                <a:latin typeface="Arial"/>
                <a:ea typeface="+mn-ea"/>
                <a:cs typeface="+mn-cs"/>
              </a:rPr>
              <a:t>(</a:t>
            </a:r>
            <a:r>
              <a:rPr kumimoji="0" lang="en-GB" sz="1800" b="0" i="0" u="none" strike="noStrike" kern="1200" cap="none" spc="0" normalizeH="0" baseline="0" noProof="0" err="1">
                <a:ln>
                  <a:noFill/>
                </a:ln>
                <a:solidFill>
                  <a:srgbClr val="000000"/>
                </a:solidFill>
                <a:effectLst/>
                <a:uLnTx/>
                <a:uFillTx/>
                <a:latin typeface="Arial"/>
                <a:ea typeface="+mn-ea"/>
                <a:cs typeface="+mn-cs"/>
              </a:rPr>
              <a:t>Eng</a:t>
            </a:r>
            <a:r>
              <a:rPr kumimoji="0" lang="en-GB" sz="1800" b="0" i="0" u="none" strike="noStrike" kern="1200" cap="none" spc="0" normalizeH="0" baseline="0" noProof="0">
                <a:ln>
                  <a:noFill/>
                </a:ln>
                <a:solidFill>
                  <a:srgbClr val="000000"/>
                </a:solidFill>
                <a:effectLst/>
                <a:uLnTx/>
                <a:uFillTx/>
                <a:latin typeface="Arial"/>
                <a:ea typeface="+mn-ea"/>
                <a:cs typeface="+mn-cs"/>
              </a:rPr>
              <a:t> 19.6, Scot 18.4, NI 26.2) </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30.7 donors pmp 2018/19 </a:t>
            </a:r>
            <a:r>
              <a:rPr kumimoji="0" lang="en-GB" sz="1800" b="0" i="0" u="none" strike="noStrike" kern="1200" cap="none" spc="0" normalizeH="0" baseline="0" noProof="0">
                <a:ln>
                  <a:noFill/>
                </a:ln>
                <a:solidFill>
                  <a:srgbClr val="000000"/>
                </a:solidFill>
                <a:effectLst/>
                <a:uLnTx/>
                <a:uFillTx/>
                <a:latin typeface="Arial"/>
                <a:ea typeface="+mn-ea"/>
                <a:cs typeface="+mn-cs"/>
              </a:rPr>
              <a:t>(</a:t>
            </a:r>
            <a:r>
              <a:rPr kumimoji="0" lang="en-GB" sz="1800" b="0" i="0" u="none" strike="noStrike" kern="1200" cap="none" spc="0" normalizeH="0" baseline="0" noProof="0" err="1">
                <a:ln>
                  <a:noFill/>
                </a:ln>
                <a:solidFill>
                  <a:srgbClr val="000000"/>
                </a:solidFill>
                <a:effectLst/>
                <a:uLnTx/>
                <a:uFillTx/>
                <a:latin typeface="Arial"/>
                <a:ea typeface="+mn-ea"/>
                <a:cs typeface="+mn-cs"/>
              </a:rPr>
              <a:t>Eng</a:t>
            </a:r>
            <a:r>
              <a:rPr kumimoji="0" lang="en-GB" sz="1800" b="0" i="0" u="none" strike="noStrike" kern="1200" cap="none" spc="0" normalizeH="0" baseline="0" noProof="0">
                <a:ln>
                  <a:noFill/>
                </a:ln>
                <a:solidFill>
                  <a:srgbClr val="000000"/>
                </a:solidFill>
                <a:effectLst/>
                <a:uLnTx/>
                <a:uFillTx/>
                <a:latin typeface="Arial"/>
                <a:ea typeface="+mn-ea"/>
                <a:cs typeface="+mn-cs"/>
              </a:rPr>
              <a:t> 24.5, Scot 17.9, NI 23.0)</a:t>
            </a:r>
          </a:p>
        </p:txBody>
      </p:sp>
      <p:sp>
        <p:nvSpPr>
          <p:cNvPr id="25" name="Rectangle: Rounded Corners 3">
            <a:extLst>
              <a:ext uri="{FF2B5EF4-FFF2-40B4-BE49-F238E27FC236}">
                <a16:creationId xmlns:a16="http://schemas.microsoft.com/office/drawing/2014/main" id="{02FAF476-E50D-5043-BADA-6BDB80A866C6}"/>
              </a:ext>
            </a:extLst>
          </p:cNvPr>
          <p:cNvSpPr/>
          <p:nvPr/>
        </p:nvSpPr>
        <p:spPr>
          <a:xfrm>
            <a:off x="2551935" y="2527075"/>
            <a:ext cx="6299206" cy="1345361"/>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Statistical Analysis compared to England </a:t>
            </a:r>
            <a:r>
              <a:rPr kumimoji="0" lang="en-GB" sz="1200" b="0" i="0" u="none" strike="noStrike" kern="1200" cap="none" spc="0" normalizeH="0" baseline="0" noProof="0" dirty="0">
                <a:ln>
                  <a:noFill/>
                </a:ln>
                <a:solidFill>
                  <a:srgbClr val="000000"/>
                </a:solidFill>
                <a:effectLst/>
                <a:uLnTx/>
                <a:uFillTx/>
                <a:latin typeface="Arial"/>
                <a:ea typeface="+mn-ea"/>
                <a:cs typeface="+mn-cs"/>
              </a:rPr>
              <a:t>(</a:t>
            </a:r>
            <a:r>
              <a:rPr kumimoji="0" lang="en-GB" sz="1200" b="0" i="1" u="none" strike="noStrike" kern="1200" cap="none" spc="0" normalizeH="0" baseline="0" noProof="0" dirty="0">
                <a:ln>
                  <a:noFill/>
                </a:ln>
                <a:solidFill>
                  <a:srgbClr val="000000"/>
                </a:solidFill>
                <a:effectLst/>
                <a:uLnTx/>
                <a:uFillTx/>
                <a:latin typeface="Arial"/>
                <a:ea typeface="+mn-ea"/>
                <a:cs typeface="+mn-cs"/>
              </a:rPr>
              <a:t>Anaesthesia</a:t>
            </a:r>
            <a:r>
              <a:rPr kumimoji="0" lang="en-GB" sz="1200" b="0" i="0" u="none" strike="noStrike" kern="1200" cap="none" spc="0" normalizeH="0" baseline="0" noProof="0" dirty="0">
                <a:ln>
                  <a:noFill/>
                </a:ln>
                <a:solidFill>
                  <a:srgbClr val="000000"/>
                </a:solidFill>
                <a:effectLst/>
                <a:uLnTx/>
                <a:uFillTx/>
                <a:latin typeface="Arial"/>
                <a:ea typeface="+mn-ea"/>
                <a:cs typeface="+mn-cs"/>
              </a:rPr>
              <a:t> May 2020)</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Welsh DBD consent 10% &gt; England (p&lt;0.05)</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Risk-adjusted logistic regression analysis 2.1 times higher chance consent in Wales (95% CI 1.26 – 3.41) </a:t>
            </a:r>
          </a:p>
        </p:txBody>
      </p:sp>
      <p:sp>
        <p:nvSpPr>
          <p:cNvPr id="26" name="Rectangle: Rounded Corners 3">
            <a:extLst>
              <a:ext uri="{FF2B5EF4-FFF2-40B4-BE49-F238E27FC236}">
                <a16:creationId xmlns:a16="http://schemas.microsoft.com/office/drawing/2014/main" id="{F855EF01-14E7-4648-B2BC-10D84A88E3C9}"/>
              </a:ext>
            </a:extLst>
          </p:cNvPr>
          <p:cNvSpPr/>
          <p:nvPr/>
        </p:nvSpPr>
        <p:spPr>
          <a:xfrm>
            <a:off x="123551" y="2571749"/>
            <a:ext cx="2275114" cy="2020638"/>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Why did it work?</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Theories…</a:t>
            </a:r>
          </a:p>
          <a:p>
            <a:pPr marL="342900" marR="0" lvl="0" indent="-342900" algn="l" defTabSz="457200" rtl="0" eaLnBrk="0" fontAlgn="base" latinLnBrk="0" hangingPunct="0">
              <a:lnSpc>
                <a:spcPct val="100000"/>
              </a:lnSpc>
              <a:spcBef>
                <a:spcPct val="0"/>
              </a:spcBef>
              <a:spcAft>
                <a:spcPct val="0"/>
              </a:spcAft>
              <a:buClrTx/>
              <a:buSzTx/>
              <a:buFontTx/>
              <a:buAutoNum type="arabicPeriod"/>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Greater Public Awareness</a:t>
            </a:r>
          </a:p>
          <a:p>
            <a:pPr marL="342900" marR="0" lvl="0" indent="-342900" algn="l" defTabSz="457200" rtl="0" eaLnBrk="0" fontAlgn="base" latinLnBrk="0" hangingPunct="0">
              <a:lnSpc>
                <a:spcPct val="100000"/>
              </a:lnSpc>
              <a:spcBef>
                <a:spcPct val="0"/>
              </a:spcBef>
              <a:spcAft>
                <a:spcPct val="0"/>
              </a:spcAft>
              <a:buClrTx/>
              <a:buSzTx/>
              <a:buFontTx/>
              <a:buAutoNum type="arabicPeriod"/>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Greater Clinical Confidence</a:t>
            </a:r>
          </a:p>
        </p:txBody>
      </p:sp>
      <p:sp>
        <p:nvSpPr>
          <p:cNvPr id="27" name="Rectangle: Rounded Corners 3">
            <a:extLst>
              <a:ext uri="{FF2B5EF4-FFF2-40B4-BE49-F238E27FC236}">
                <a16:creationId xmlns:a16="http://schemas.microsoft.com/office/drawing/2014/main" id="{5405F8DF-2DF3-D34B-9764-2BC5265CE0B9}"/>
              </a:ext>
            </a:extLst>
          </p:cNvPr>
          <p:cNvSpPr/>
          <p:nvPr/>
        </p:nvSpPr>
        <p:spPr>
          <a:xfrm>
            <a:off x="2551935" y="1450298"/>
            <a:ext cx="6299206" cy="904931"/>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Consent Rate</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49% 2014/15 </a:t>
            </a:r>
            <a:r>
              <a:rPr kumimoji="0" lang="en-GB" sz="1800" b="0" i="0" u="none" strike="noStrike" kern="1200" cap="none" spc="0" normalizeH="0" baseline="0" noProof="0">
                <a:ln>
                  <a:noFill/>
                </a:ln>
                <a:solidFill>
                  <a:srgbClr val="000000"/>
                </a:solidFill>
                <a:effectLst/>
                <a:uLnTx/>
                <a:uFillTx/>
                <a:latin typeface="Arial"/>
                <a:ea typeface="+mn-ea"/>
                <a:cs typeface="+mn-cs"/>
              </a:rPr>
              <a:t>(</a:t>
            </a:r>
            <a:r>
              <a:rPr kumimoji="0" lang="en-GB" sz="1800" b="0" i="0" u="none" strike="noStrike" kern="1200" cap="none" spc="0" normalizeH="0" baseline="0" noProof="0" err="1">
                <a:ln>
                  <a:noFill/>
                </a:ln>
                <a:solidFill>
                  <a:srgbClr val="000000"/>
                </a:solidFill>
                <a:effectLst/>
                <a:uLnTx/>
                <a:uFillTx/>
                <a:latin typeface="Arial"/>
                <a:ea typeface="+mn-ea"/>
                <a:cs typeface="+mn-cs"/>
              </a:rPr>
              <a:t>Eng</a:t>
            </a:r>
            <a:r>
              <a:rPr kumimoji="0" lang="en-GB" sz="1800" b="0" i="0" u="none" strike="noStrike" kern="1200" cap="none" spc="0" normalizeH="0" baseline="0" noProof="0">
                <a:ln>
                  <a:noFill/>
                </a:ln>
                <a:solidFill>
                  <a:srgbClr val="000000"/>
                </a:solidFill>
                <a:effectLst/>
                <a:uLnTx/>
                <a:uFillTx/>
                <a:latin typeface="Arial"/>
                <a:ea typeface="+mn-ea"/>
                <a:cs typeface="+mn-cs"/>
              </a:rPr>
              <a:t> 59%, Scot 54%, NI 60%) </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77% 2018/19 </a:t>
            </a:r>
            <a:r>
              <a:rPr kumimoji="0" lang="en-GB" sz="1800" b="0" i="0" u="none" strike="noStrike" kern="1200" cap="none" spc="0" normalizeH="0" baseline="0" noProof="0">
                <a:ln>
                  <a:noFill/>
                </a:ln>
                <a:solidFill>
                  <a:srgbClr val="000000"/>
                </a:solidFill>
                <a:effectLst/>
                <a:uLnTx/>
                <a:uFillTx/>
                <a:latin typeface="Arial"/>
                <a:ea typeface="+mn-ea"/>
                <a:cs typeface="+mn-cs"/>
              </a:rPr>
              <a:t>(</a:t>
            </a:r>
            <a:r>
              <a:rPr kumimoji="0" lang="en-GB" sz="1800" b="0" i="0" u="none" strike="noStrike" kern="1200" cap="none" spc="0" normalizeH="0" baseline="0" noProof="0" err="1">
                <a:ln>
                  <a:noFill/>
                </a:ln>
                <a:solidFill>
                  <a:srgbClr val="000000"/>
                </a:solidFill>
                <a:effectLst/>
                <a:uLnTx/>
                <a:uFillTx/>
                <a:latin typeface="Arial"/>
                <a:ea typeface="+mn-ea"/>
                <a:cs typeface="+mn-cs"/>
              </a:rPr>
              <a:t>Eng</a:t>
            </a:r>
            <a:r>
              <a:rPr kumimoji="0" lang="en-GB" sz="1800" b="0" i="0" u="none" strike="noStrike" kern="1200" cap="none" spc="0" normalizeH="0" baseline="0" noProof="0">
                <a:ln>
                  <a:noFill/>
                </a:ln>
                <a:solidFill>
                  <a:srgbClr val="000000"/>
                </a:solidFill>
                <a:effectLst/>
                <a:uLnTx/>
                <a:uFillTx/>
                <a:latin typeface="Arial"/>
                <a:ea typeface="+mn-ea"/>
                <a:cs typeface="+mn-cs"/>
              </a:rPr>
              <a:t> 67%, Scot 64%, NI 63%)</a:t>
            </a:r>
          </a:p>
        </p:txBody>
      </p:sp>
    </p:spTree>
    <p:extLst>
      <p:ext uri="{BB962C8B-B14F-4D97-AF65-F5344CB8AC3E}">
        <p14:creationId xmlns:p14="http://schemas.microsoft.com/office/powerpoint/2010/main" val="42353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p:bldP spid="24"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a:ea typeface="Arial"/>
                <a:cs typeface="Arial"/>
              </a:rPr>
              <a:t>Challenges, worries and concerns</a:t>
            </a:r>
            <a:endParaRPr kumimoji="0" lang="en-GB" sz="1800" b="0" i="0" u="none" strike="noStrike" kern="1200" cap="none" spc="0" normalizeH="0" baseline="0" noProof="0">
              <a:ln>
                <a:noFill/>
              </a:ln>
              <a:solidFill>
                <a:srgbClr val="FFFFFF"/>
              </a:solidFill>
              <a:effectLst/>
              <a:uLnTx/>
              <a:uFillTx/>
              <a:latin typeface="Arial"/>
              <a:ea typeface="Arial"/>
              <a:cs typeface="Arial"/>
            </a:endParaRPr>
          </a:p>
        </p:txBody>
      </p:sp>
      <p:sp>
        <p:nvSpPr>
          <p:cNvPr id="14" name="AutoShape 5">
            <a:extLst>
              <a:ext uri="{FF2B5EF4-FFF2-40B4-BE49-F238E27FC236}">
                <a16:creationId xmlns:a16="http://schemas.microsoft.com/office/drawing/2014/main" id="{DE2CB4D1-AAA2-8B4C-B2DA-4618A6E78468}"/>
              </a:ext>
            </a:extLst>
          </p:cNvPr>
          <p:cNvSpPr>
            <a:spLocks noChangeArrowheads="1"/>
          </p:cNvSpPr>
          <p:nvPr/>
        </p:nvSpPr>
        <p:spPr bwMode="auto">
          <a:xfrm>
            <a:off x="271212" y="1589896"/>
            <a:ext cx="1861442" cy="735501"/>
          </a:xfrm>
          <a:prstGeom prst="roundRect">
            <a:avLst>
              <a:gd name="adj" fmla="val 16667"/>
            </a:avLst>
          </a:prstGeom>
          <a:solidFill>
            <a:srgbClr val="00AB39"/>
          </a:solidFill>
          <a:ln w="9525">
            <a:noFill/>
            <a:round/>
            <a:headEnd/>
            <a:tailEnd/>
          </a:ln>
          <a:scene3d>
            <a:camera prst="legacyObliqueTopLeft"/>
            <a:lightRig rig="legacyFlat3" dir="t"/>
          </a:scene3d>
          <a:sp3d extrusionH="430200" prstMaterial="legacyMatte">
            <a:bevelT w="13500" h="13500" prst="angle"/>
            <a:bevelB w="13500" h="13500" prst="angle"/>
            <a:extrusionClr>
              <a:srgbClr val="00AB39"/>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alpha val="50000"/>
                  </a:srgbClr>
                </a:solidFill>
                <a:effectLst/>
                <a:uLnTx/>
                <a:uFillTx/>
                <a:latin typeface="Arial" panose="020B0604020202020204" pitchFamily="34" charset="0"/>
                <a:ea typeface="MS PGothic" pitchFamily="34" charset="-128"/>
                <a:cs typeface="Arial" panose="020B0604020202020204" pitchFamily="34" charset="0"/>
              </a:rPr>
              <a:t>Does it even work?</a:t>
            </a:r>
            <a:endParaRPr kumimoji="0" lang="en-GB" sz="1800" b="1" i="0" u="none" strike="noStrike" kern="1200" cap="none" spc="0" normalizeH="0" baseline="0" noProof="0">
              <a:ln>
                <a:noFill/>
              </a:ln>
              <a:solidFill>
                <a:srgbClr val="FFFFFF">
                  <a:alpha val="50000"/>
                </a:srgbClr>
              </a:solidFill>
              <a:effectLst/>
              <a:uLnTx/>
              <a:uFillTx/>
              <a:latin typeface="Arial" panose="020B0604020202020204" pitchFamily="34" charset="0"/>
              <a:ea typeface="MS PGothic" pitchFamily="34" charset="-128"/>
              <a:cs typeface="Arial" panose="020B0604020202020204" pitchFamily="34" charset="0"/>
            </a:endParaRPr>
          </a:p>
        </p:txBody>
      </p:sp>
      <p:sp>
        <p:nvSpPr>
          <p:cNvPr id="25" name="Rectangle: Rounded Corners 3">
            <a:extLst>
              <a:ext uri="{FF2B5EF4-FFF2-40B4-BE49-F238E27FC236}">
                <a16:creationId xmlns:a16="http://schemas.microsoft.com/office/drawing/2014/main" id="{02FAF476-E50D-5043-BADA-6BDB80A866C6}"/>
              </a:ext>
            </a:extLst>
          </p:cNvPr>
          <p:cNvSpPr/>
          <p:nvPr/>
        </p:nvSpPr>
        <p:spPr>
          <a:xfrm>
            <a:off x="2551936" y="3147144"/>
            <a:ext cx="4699620" cy="482271"/>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Reach &gt; 90% (exposed to)</a:t>
            </a:r>
          </a:p>
        </p:txBody>
      </p:sp>
      <p:sp>
        <p:nvSpPr>
          <p:cNvPr id="13" name="AutoShape 5">
            <a:extLst>
              <a:ext uri="{FF2B5EF4-FFF2-40B4-BE49-F238E27FC236}">
                <a16:creationId xmlns:a16="http://schemas.microsoft.com/office/drawing/2014/main" id="{58D1FFA5-7F72-A44B-9799-AE09EA7C3B6D}"/>
              </a:ext>
            </a:extLst>
          </p:cNvPr>
          <p:cNvSpPr>
            <a:spLocks noChangeArrowheads="1"/>
          </p:cNvSpPr>
          <p:nvPr/>
        </p:nvSpPr>
        <p:spPr bwMode="auto">
          <a:xfrm>
            <a:off x="292859" y="2527075"/>
            <a:ext cx="1861442" cy="1211176"/>
          </a:xfrm>
          <a:prstGeom prst="roundRect">
            <a:avLst>
              <a:gd name="adj" fmla="val 16667"/>
            </a:avLst>
          </a:prstGeom>
          <a:solidFill>
            <a:srgbClr val="00AB39"/>
          </a:solidFill>
          <a:ln w="9525">
            <a:noFill/>
            <a:round/>
            <a:headEnd/>
            <a:tailEnd/>
          </a:ln>
          <a:scene3d>
            <a:camera prst="legacyObliqueTopLeft"/>
            <a:lightRig rig="legacyFlat3" dir="t"/>
          </a:scene3d>
          <a:sp3d extrusionH="430200" prstMaterial="legacyMatte">
            <a:bevelT w="13500" h="13500" prst="angle"/>
            <a:bevelB w="13500" h="13500" prst="angle"/>
            <a:extrusionClr>
              <a:srgbClr val="00AB39"/>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alpha val="50000"/>
                  </a:srgbClr>
                </a:solidFill>
                <a:effectLst/>
                <a:uLnTx/>
                <a:uFillTx/>
                <a:latin typeface="Arial" panose="020B0604020202020204" pitchFamily="34" charset="0"/>
                <a:ea typeface="MS PGothic" pitchFamily="34" charset="-128"/>
                <a:cs typeface="Arial" panose="020B0604020202020204" pitchFamily="34" charset="0"/>
              </a:rPr>
              <a:t>It will work too well… </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alpha val="50000"/>
                  </a:srgbClr>
                </a:solidFill>
                <a:effectLst/>
                <a:uLnTx/>
                <a:uFillTx/>
                <a:latin typeface="Arial" panose="020B0604020202020204" pitchFamily="34" charset="0"/>
                <a:ea typeface="MS PGothic" pitchFamily="34" charset="-128"/>
                <a:cs typeface="Arial" panose="020B0604020202020204" pitchFamily="34" charset="0"/>
              </a:rPr>
              <a:t>we don’t have enough beds.</a:t>
            </a:r>
            <a:endParaRPr kumimoji="0" lang="en-GB" sz="1800" b="1" i="0" u="none" strike="noStrike" kern="1200" cap="none" spc="0" normalizeH="0" baseline="0" noProof="0">
              <a:ln>
                <a:noFill/>
              </a:ln>
              <a:solidFill>
                <a:srgbClr val="FFFFFF">
                  <a:alpha val="50000"/>
                </a:srgbClr>
              </a:solidFill>
              <a:effectLst/>
              <a:uLnTx/>
              <a:uFillTx/>
              <a:latin typeface="Arial" panose="020B0604020202020204" pitchFamily="34" charset="0"/>
              <a:ea typeface="MS PGothic" pitchFamily="34" charset="-128"/>
              <a:cs typeface="Arial" panose="020B0604020202020204" pitchFamily="34" charset="0"/>
            </a:endParaRPr>
          </a:p>
        </p:txBody>
      </p:sp>
      <p:sp>
        <p:nvSpPr>
          <p:cNvPr id="11" name="AutoShape 5">
            <a:extLst>
              <a:ext uri="{FF2B5EF4-FFF2-40B4-BE49-F238E27FC236}">
                <a16:creationId xmlns:a16="http://schemas.microsoft.com/office/drawing/2014/main" id="{03588FF9-5355-6242-8715-1895E52ADCFA}"/>
              </a:ext>
            </a:extLst>
          </p:cNvPr>
          <p:cNvSpPr>
            <a:spLocks noChangeArrowheads="1"/>
          </p:cNvSpPr>
          <p:nvPr/>
        </p:nvSpPr>
        <p:spPr bwMode="auto">
          <a:xfrm>
            <a:off x="330387" y="3939929"/>
            <a:ext cx="1861442" cy="1093990"/>
          </a:xfrm>
          <a:prstGeom prst="roundRect">
            <a:avLst>
              <a:gd name="adj" fmla="val 16667"/>
            </a:avLst>
          </a:prstGeom>
          <a:solidFill>
            <a:srgbClr val="00AB39"/>
          </a:solidFill>
          <a:ln w="9525">
            <a:noFill/>
            <a:round/>
            <a:headEnd/>
            <a:tailEnd/>
          </a:ln>
          <a:scene3d>
            <a:camera prst="legacyObliqueTopLeft"/>
            <a:lightRig rig="legacyFlat3" dir="t"/>
          </a:scene3d>
          <a:sp3d extrusionH="430200" prstMaterial="legacyMatte">
            <a:bevelT w="13500" h="13500" prst="angle"/>
            <a:bevelB w="13500" h="13500" prst="angle"/>
            <a:extrusionClr>
              <a:srgbClr val="00AB39"/>
            </a:extrusionClr>
          </a:sp3d>
        </p:spPr>
        <p:txBody>
          <a:bodyPr anchor="ctr" anchorCtr="1">
            <a:flatTx/>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People won’t know about the law.</a:t>
            </a:r>
            <a:endPar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endParaRPr>
          </a:p>
        </p:txBody>
      </p:sp>
      <p:pic>
        <p:nvPicPr>
          <p:cNvPr id="12" name="Picture 11">
            <a:extLst>
              <a:ext uri="{FF2B5EF4-FFF2-40B4-BE49-F238E27FC236}">
                <a16:creationId xmlns:a16="http://schemas.microsoft.com/office/drawing/2014/main" id="{3CCC55E1-A315-3948-BCEF-C3BB4729DFF7}"/>
              </a:ext>
            </a:extLst>
          </p:cNvPr>
          <p:cNvPicPr>
            <a:picLocks noChangeAspect="1"/>
          </p:cNvPicPr>
          <p:nvPr/>
        </p:nvPicPr>
        <p:blipFill rotWithShape="1">
          <a:blip r:embed="rId4">
            <a:extLst>
              <a:ext uri="{28A0092B-C50C-407E-A947-70E740481C1C}">
                <a14:useLocalDpi xmlns:a14="http://schemas.microsoft.com/office/drawing/2010/main" val="0"/>
              </a:ext>
            </a:extLst>
          </a:blip>
          <a:srcRect l="25764"/>
          <a:stretch/>
        </p:blipFill>
        <p:spPr>
          <a:xfrm>
            <a:off x="2551936" y="1004989"/>
            <a:ext cx="3727449" cy="19433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7" name="Rectangle: Rounded Corners 3">
            <a:extLst>
              <a:ext uri="{FF2B5EF4-FFF2-40B4-BE49-F238E27FC236}">
                <a16:creationId xmlns:a16="http://schemas.microsoft.com/office/drawing/2014/main" id="{5405F8DF-2DF3-D34B-9764-2BC5265CE0B9}"/>
              </a:ext>
            </a:extLst>
          </p:cNvPr>
          <p:cNvSpPr/>
          <p:nvPr/>
        </p:nvSpPr>
        <p:spPr>
          <a:xfrm>
            <a:off x="6564087" y="1204455"/>
            <a:ext cx="2413574" cy="1428750"/>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Marketing budget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 £11.7 million over two years</a:t>
            </a:r>
          </a:p>
        </p:txBody>
      </p:sp>
      <p:sp>
        <p:nvSpPr>
          <p:cNvPr id="15" name="Rectangle: Rounded Corners 3">
            <a:extLst>
              <a:ext uri="{FF2B5EF4-FFF2-40B4-BE49-F238E27FC236}">
                <a16:creationId xmlns:a16="http://schemas.microsoft.com/office/drawing/2014/main" id="{14B469EF-BE4F-3349-9544-9E6D82E7EE5E}"/>
              </a:ext>
            </a:extLst>
          </p:cNvPr>
          <p:cNvSpPr/>
          <p:nvPr/>
        </p:nvSpPr>
        <p:spPr>
          <a:xfrm>
            <a:off x="2551936" y="3828222"/>
            <a:ext cx="4699620" cy="482271"/>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Awareness = 62% (seen or heard) </a:t>
            </a:r>
          </a:p>
        </p:txBody>
      </p:sp>
      <p:sp>
        <p:nvSpPr>
          <p:cNvPr id="17" name="Rectangle: Rounded Corners 3">
            <a:extLst>
              <a:ext uri="{FF2B5EF4-FFF2-40B4-BE49-F238E27FC236}">
                <a16:creationId xmlns:a16="http://schemas.microsoft.com/office/drawing/2014/main" id="{AA89BD66-7273-5247-9E8D-702B2D99E95F}"/>
              </a:ext>
            </a:extLst>
          </p:cNvPr>
          <p:cNvSpPr/>
          <p:nvPr/>
        </p:nvSpPr>
        <p:spPr>
          <a:xfrm>
            <a:off x="2551936" y="4486924"/>
            <a:ext cx="4699620" cy="482271"/>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Discussion = 54% (had a discussion) </a:t>
            </a:r>
          </a:p>
        </p:txBody>
      </p:sp>
      <p:sp>
        <p:nvSpPr>
          <p:cNvPr id="20" name="Rectangle: Rounded Corners 3">
            <a:extLst>
              <a:ext uri="{FF2B5EF4-FFF2-40B4-BE49-F238E27FC236}">
                <a16:creationId xmlns:a16="http://schemas.microsoft.com/office/drawing/2014/main" id="{CD2704C2-E0BD-874D-AE28-F8367EFB2E32}"/>
              </a:ext>
            </a:extLst>
          </p:cNvPr>
          <p:cNvSpPr/>
          <p:nvPr/>
        </p:nvSpPr>
        <p:spPr>
          <a:xfrm>
            <a:off x="7485143" y="3550248"/>
            <a:ext cx="1365998" cy="874446"/>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Recorded Decision</a:t>
            </a:r>
          </a:p>
        </p:txBody>
      </p:sp>
      <p:pic>
        <p:nvPicPr>
          <p:cNvPr id="18" name="Picture 4">
            <a:extLst>
              <a:ext uri="{FF2B5EF4-FFF2-40B4-BE49-F238E27FC236}">
                <a16:creationId xmlns:a16="http://schemas.microsoft.com/office/drawing/2014/main" id="{7D24226D-2926-8B4A-9DA7-85FC584508D7}"/>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21261" y="263162"/>
            <a:ext cx="998753" cy="6151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243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15" grpId="0" animBg="1"/>
      <p:bldP spid="17"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p:cNvSpPr>
          <p:nvPr/>
        </p:nvSpPr>
        <p:spPr bwMode="auto">
          <a:xfrm>
            <a:off x="297019" y="324089"/>
            <a:ext cx="870236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kern="1200">
                <a:solidFill>
                  <a:srgbClr val="0072C6"/>
                </a:solidFill>
                <a:latin typeface="+mj-lt"/>
                <a:ea typeface="ＭＳ Ｐゴシック" charset="0"/>
                <a:cs typeface="+mj-cs"/>
              </a:defRPr>
            </a:lvl1pPr>
            <a:lvl2pPr algn="l" defTabSz="457200" rtl="0" eaLnBrk="0" fontAlgn="base" hangingPunct="0">
              <a:spcBef>
                <a:spcPct val="0"/>
              </a:spcBef>
              <a:spcAft>
                <a:spcPct val="0"/>
              </a:spcAft>
              <a:defRPr sz="3800" b="1">
                <a:solidFill>
                  <a:srgbClr val="0072C6"/>
                </a:solidFill>
                <a:latin typeface="Arial" pitchFamily="34" charset="0"/>
                <a:ea typeface="ＭＳ Ｐゴシック" charset="0"/>
              </a:defRPr>
            </a:lvl2pPr>
            <a:lvl3pPr algn="l" defTabSz="457200" rtl="0" eaLnBrk="0" fontAlgn="base" hangingPunct="0">
              <a:spcBef>
                <a:spcPct val="0"/>
              </a:spcBef>
              <a:spcAft>
                <a:spcPct val="0"/>
              </a:spcAft>
              <a:defRPr sz="3800" b="1">
                <a:solidFill>
                  <a:srgbClr val="0072C6"/>
                </a:solidFill>
                <a:latin typeface="Arial" pitchFamily="34" charset="0"/>
                <a:ea typeface="ＭＳ Ｐゴシック" charset="0"/>
              </a:defRPr>
            </a:lvl3pPr>
            <a:lvl4pPr algn="l" defTabSz="457200" rtl="0" eaLnBrk="0" fontAlgn="base" hangingPunct="0">
              <a:spcBef>
                <a:spcPct val="0"/>
              </a:spcBef>
              <a:spcAft>
                <a:spcPct val="0"/>
              </a:spcAft>
              <a:defRPr sz="3800" b="1">
                <a:solidFill>
                  <a:srgbClr val="0072C6"/>
                </a:solidFill>
                <a:latin typeface="Arial" pitchFamily="34" charset="0"/>
                <a:ea typeface="ＭＳ Ｐゴシック" charset="0"/>
              </a:defRPr>
            </a:lvl4pPr>
            <a:lvl5pPr algn="l" defTabSz="457200" rtl="0" eaLnBrk="0" fontAlgn="base" hangingPunct="0">
              <a:spcBef>
                <a:spcPct val="0"/>
              </a:spcBef>
              <a:spcAft>
                <a:spcPct val="0"/>
              </a:spcAft>
              <a:defRPr sz="3800" b="1">
                <a:solidFill>
                  <a:srgbClr val="0072C6"/>
                </a:solidFill>
                <a:latin typeface="Arial" pitchFamily="34" charset="0"/>
                <a:ea typeface="ＭＳ Ｐゴシック" charset="0"/>
              </a:defRPr>
            </a:lvl5pPr>
            <a:lvl6pPr marL="457200" algn="l" defTabSz="457200" rtl="0" fontAlgn="base">
              <a:spcBef>
                <a:spcPct val="0"/>
              </a:spcBef>
              <a:spcAft>
                <a:spcPct val="0"/>
              </a:spcAft>
              <a:defRPr sz="3800" b="1">
                <a:solidFill>
                  <a:srgbClr val="0072C6"/>
                </a:solidFill>
                <a:latin typeface="Arial" pitchFamily="34" charset="0"/>
              </a:defRPr>
            </a:lvl6pPr>
            <a:lvl7pPr marL="914400" algn="l" defTabSz="457200" rtl="0" fontAlgn="base">
              <a:spcBef>
                <a:spcPct val="0"/>
              </a:spcBef>
              <a:spcAft>
                <a:spcPct val="0"/>
              </a:spcAft>
              <a:defRPr sz="3800" b="1">
                <a:solidFill>
                  <a:srgbClr val="0072C6"/>
                </a:solidFill>
                <a:latin typeface="Arial" pitchFamily="34" charset="0"/>
              </a:defRPr>
            </a:lvl7pPr>
            <a:lvl8pPr marL="1371600" algn="l" defTabSz="457200" rtl="0" fontAlgn="base">
              <a:spcBef>
                <a:spcPct val="0"/>
              </a:spcBef>
              <a:spcAft>
                <a:spcPct val="0"/>
              </a:spcAft>
              <a:defRPr sz="3800" b="1">
                <a:solidFill>
                  <a:srgbClr val="0072C6"/>
                </a:solidFill>
                <a:latin typeface="Arial" pitchFamily="34" charset="0"/>
              </a:defRPr>
            </a:lvl8pPr>
            <a:lvl9pPr marL="1828800" algn="l" defTabSz="457200" rtl="0" fontAlgn="base">
              <a:spcBef>
                <a:spcPct val="0"/>
              </a:spcBef>
              <a:spcAft>
                <a:spcPct val="0"/>
              </a:spcAft>
              <a:defRPr sz="3800" b="1">
                <a:solidFill>
                  <a:srgbClr val="0072C6"/>
                </a:solidFill>
                <a:latin typeface="Arial"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2800" b="1" i="0" u="none" strike="noStrike" kern="1200" cap="none" spc="0" normalizeH="0" baseline="0" noProof="0">
                <a:ln>
                  <a:noFill/>
                </a:ln>
                <a:solidFill>
                  <a:srgbClr val="0072C6"/>
                </a:solidFill>
                <a:effectLst/>
                <a:uLnTx/>
                <a:uFillTx/>
                <a:latin typeface="Arial" charset="0"/>
                <a:ea typeface="ＭＳ Ｐゴシック" charset="0"/>
                <a:cs typeface="Arial"/>
              </a:rPr>
              <a:t>ODR registrations by nation</a:t>
            </a:r>
            <a:endParaRPr kumimoji="0" lang="en-GB" sz="3800" b="1" i="0" u="none" strike="noStrike" kern="1200" cap="none" spc="0" normalizeH="0" baseline="0" noProof="0">
              <a:ln>
                <a:noFill/>
              </a:ln>
              <a:solidFill>
                <a:srgbClr val="0072C6"/>
              </a:solidFill>
              <a:effectLst/>
              <a:uLnTx/>
              <a:uFillTx/>
              <a:latin typeface="Arial" charset="0"/>
              <a:ea typeface="ＭＳ Ｐゴシック" charset="0"/>
              <a:cs typeface="Arial"/>
            </a:endParaRPr>
          </a:p>
        </p:txBody>
      </p:sp>
      <p:graphicFrame>
        <p:nvGraphicFramePr>
          <p:cNvPr id="5" name="Table 4">
            <a:extLst>
              <a:ext uri="{FF2B5EF4-FFF2-40B4-BE49-F238E27FC236}">
                <a16:creationId xmlns:a16="http://schemas.microsoft.com/office/drawing/2014/main" id="{9B3DA12E-25C8-C146-81FE-C7683AD6CC28}"/>
              </a:ext>
            </a:extLst>
          </p:cNvPr>
          <p:cNvGraphicFramePr>
            <a:graphicFrameLocks noGrp="1"/>
          </p:cNvGraphicFramePr>
          <p:nvPr>
            <p:extLst>
              <p:ext uri="{D42A27DB-BD31-4B8C-83A1-F6EECF244321}">
                <p14:modId xmlns:p14="http://schemas.microsoft.com/office/powerpoint/2010/main" val="3228397125"/>
              </p:ext>
            </p:extLst>
          </p:nvPr>
        </p:nvGraphicFramePr>
        <p:xfrm>
          <a:off x="533400" y="1064465"/>
          <a:ext cx="8229600" cy="34317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546307000"/>
                    </a:ext>
                  </a:extLst>
                </a:gridCol>
                <a:gridCol w="2743200">
                  <a:extLst>
                    <a:ext uri="{9D8B030D-6E8A-4147-A177-3AD203B41FA5}">
                      <a16:colId xmlns:a16="http://schemas.microsoft.com/office/drawing/2014/main" val="2419222821"/>
                    </a:ext>
                  </a:extLst>
                </a:gridCol>
                <a:gridCol w="2743200">
                  <a:extLst>
                    <a:ext uri="{9D8B030D-6E8A-4147-A177-3AD203B41FA5}">
                      <a16:colId xmlns:a16="http://schemas.microsoft.com/office/drawing/2014/main" val="3329366029"/>
                    </a:ext>
                  </a:extLst>
                </a:gridCol>
              </a:tblGrid>
              <a:tr h="686356">
                <a:tc>
                  <a:txBody>
                    <a:bodyPr/>
                    <a:lstStyle/>
                    <a:p>
                      <a:pPr algn="ctr"/>
                      <a:r>
                        <a:rPr lang="en-US" sz="2800"/>
                        <a:t>Nation</a:t>
                      </a:r>
                    </a:p>
                  </a:txBody>
                  <a:tcPr anchor="ctr"/>
                </a:tc>
                <a:tc>
                  <a:txBody>
                    <a:bodyPr/>
                    <a:lstStyle/>
                    <a:p>
                      <a:pPr algn="ctr"/>
                      <a:r>
                        <a:rPr lang="en-US" sz="2800"/>
                        <a:t>OPT IN (%)</a:t>
                      </a:r>
                    </a:p>
                  </a:txBody>
                  <a:tcPr anchor="ctr"/>
                </a:tc>
                <a:tc>
                  <a:txBody>
                    <a:bodyPr/>
                    <a:lstStyle/>
                    <a:p>
                      <a:pPr algn="ctr"/>
                      <a:r>
                        <a:rPr lang="en-US" sz="2800"/>
                        <a:t>OPT OUT (%)</a:t>
                      </a:r>
                    </a:p>
                  </a:txBody>
                  <a:tcPr anchor="ctr"/>
                </a:tc>
                <a:extLst>
                  <a:ext uri="{0D108BD9-81ED-4DB2-BD59-A6C34878D82A}">
                    <a16:rowId xmlns:a16="http://schemas.microsoft.com/office/drawing/2014/main" val="15371161"/>
                  </a:ext>
                </a:extLst>
              </a:tr>
              <a:tr h="686356">
                <a:tc>
                  <a:txBody>
                    <a:bodyPr/>
                    <a:lstStyle/>
                    <a:p>
                      <a:r>
                        <a:rPr lang="en-US" sz="2400"/>
                        <a:t>England</a:t>
                      </a:r>
                    </a:p>
                  </a:txBody>
                  <a:tcPr anchor="ctr"/>
                </a:tc>
                <a:tc>
                  <a:txBody>
                    <a:bodyPr/>
                    <a:lstStyle/>
                    <a:p>
                      <a:pPr algn="ctr"/>
                      <a:r>
                        <a:rPr lang="en-US" sz="2400" dirty="0"/>
                        <a:t>22,910,987 (41)</a:t>
                      </a:r>
                    </a:p>
                  </a:txBody>
                  <a:tcPr anchor="ctr"/>
                </a:tc>
                <a:tc>
                  <a:txBody>
                    <a:bodyPr/>
                    <a:lstStyle/>
                    <a:p>
                      <a:pPr algn="ctr"/>
                      <a:r>
                        <a:rPr lang="en-US" sz="2400" dirty="0"/>
                        <a:t>2,035,853 (4.0)</a:t>
                      </a:r>
                    </a:p>
                  </a:txBody>
                  <a:tcPr anchor="ctr"/>
                </a:tc>
                <a:extLst>
                  <a:ext uri="{0D108BD9-81ED-4DB2-BD59-A6C34878D82A}">
                    <a16:rowId xmlns:a16="http://schemas.microsoft.com/office/drawing/2014/main" val="24470225"/>
                  </a:ext>
                </a:extLst>
              </a:tr>
              <a:tr h="686356">
                <a:tc>
                  <a:txBody>
                    <a:bodyPr/>
                    <a:lstStyle/>
                    <a:p>
                      <a:r>
                        <a:rPr lang="en-US" sz="2400"/>
                        <a:t>Northern Ireland</a:t>
                      </a:r>
                    </a:p>
                  </a:txBody>
                  <a:tcPr anchor="ctr"/>
                </a:tc>
                <a:tc>
                  <a:txBody>
                    <a:bodyPr/>
                    <a:lstStyle/>
                    <a:p>
                      <a:pPr algn="ctr"/>
                      <a:r>
                        <a:rPr lang="en-US" sz="2400" dirty="0"/>
                        <a:t>991,327 (52)</a:t>
                      </a:r>
                    </a:p>
                  </a:txBody>
                  <a:tcPr anchor="ctr"/>
                </a:tc>
                <a:tc>
                  <a:txBody>
                    <a:bodyPr/>
                    <a:lstStyle/>
                    <a:p>
                      <a:pPr algn="ctr"/>
                      <a:r>
                        <a:rPr lang="en-US" sz="2400" dirty="0"/>
                        <a:t>5,194 (0.3)</a:t>
                      </a:r>
                    </a:p>
                  </a:txBody>
                  <a:tcPr anchor="ctr"/>
                </a:tc>
                <a:extLst>
                  <a:ext uri="{0D108BD9-81ED-4DB2-BD59-A6C34878D82A}">
                    <a16:rowId xmlns:a16="http://schemas.microsoft.com/office/drawing/2014/main" val="3573192864"/>
                  </a:ext>
                </a:extLst>
              </a:tr>
              <a:tr h="686356">
                <a:tc>
                  <a:txBody>
                    <a:bodyPr/>
                    <a:lstStyle/>
                    <a:p>
                      <a:r>
                        <a:rPr lang="en-US" sz="2400"/>
                        <a:t>Wales</a:t>
                      </a:r>
                    </a:p>
                  </a:txBody>
                  <a:tcPr anchor="ctr"/>
                </a:tc>
                <a:tc>
                  <a:txBody>
                    <a:bodyPr/>
                    <a:lstStyle/>
                    <a:p>
                      <a:pPr algn="ctr"/>
                      <a:r>
                        <a:rPr lang="en-US" sz="2400" dirty="0"/>
                        <a:t>1,384,296 (44)</a:t>
                      </a:r>
                    </a:p>
                  </a:txBody>
                  <a:tcPr anchor="ctr"/>
                </a:tc>
                <a:tc>
                  <a:txBody>
                    <a:bodyPr/>
                    <a:lstStyle/>
                    <a:p>
                      <a:pPr algn="ctr"/>
                      <a:r>
                        <a:rPr lang="en-US" sz="2400" dirty="0"/>
                        <a:t>199,078 (6.2)</a:t>
                      </a:r>
                    </a:p>
                  </a:txBody>
                  <a:tcPr anchor="ctr"/>
                </a:tc>
                <a:extLst>
                  <a:ext uri="{0D108BD9-81ED-4DB2-BD59-A6C34878D82A}">
                    <a16:rowId xmlns:a16="http://schemas.microsoft.com/office/drawing/2014/main" val="1186120035"/>
                  </a:ext>
                </a:extLst>
              </a:tr>
              <a:tr h="686356">
                <a:tc>
                  <a:txBody>
                    <a:bodyPr/>
                    <a:lstStyle/>
                    <a:p>
                      <a:r>
                        <a:rPr lang="en-US" sz="2400"/>
                        <a:t>Scotland</a:t>
                      </a:r>
                    </a:p>
                  </a:txBody>
                  <a:tcPr anchor="ctr"/>
                </a:tc>
                <a:tc>
                  <a:txBody>
                    <a:bodyPr/>
                    <a:lstStyle/>
                    <a:p>
                      <a:pPr algn="ctr"/>
                      <a:r>
                        <a:rPr lang="en-US" sz="2400" dirty="0"/>
                        <a:t>2,896,079 (53)</a:t>
                      </a:r>
                    </a:p>
                  </a:txBody>
                  <a:tcPr anchor="ctr"/>
                </a:tc>
                <a:tc>
                  <a:txBody>
                    <a:bodyPr/>
                    <a:lstStyle/>
                    <a:p>
                      <a:pPr algn="ctr"/>
                      <a:r>
                        <a:rPr lang="en-US" sz="2400" dirty="0"/>
                        <a:t>172,547 (3.2)</a:t>
                      </a:r>
                    </a:p>
                  </a:txBody>
                  <a:tcPr anchor="ctr"/>
                </a:tc>
                <a:extLst>
                  <a:ext uri="{0D108BD9-81ED-4DB2-BD59-A6C34878D82A}">
                    <a16:rowId xmlns:a16="http://schemas.microsoft.com/office/drawing/2014/main" val="4252261844"/>
                  </a:ext>
                </a:extLst>
              </a:tr>
            </a:tbl>
          </a:graphicData>
        </a:graphic>
      </p:graphicFrame>
      <p:sp>
        <p:nvSpPr>
          <p:cNvPr id="2" name="TextBox 1">
            <a:extLst>
              <a:ext uri="{FF2B5EF4-FFF2-40B4-BE49-F238E27FC236}">
                <a16:creationId xmlns:a16="http://schemas.microsoft.com/office/drawing/2014/main" id="{33F3C23B-BA78-3C4C-9CD3-7F61F3525AE0}"/>
              </a:ext>
            </a:extLst>
          </p:cNvPr>
          <p:cNvSpPr txBox="1"/>
          <p:nvPr/>
        </p:nvSpPr>
        <p:spPr>
          <a:xfrm>
            <a:off x="435429" y="4774168"/>
            <a:ext cx="5927272" cy="369332"/>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Figures as of 31 </a:t>
            </a:r>
            <a:r>
              <a:rPr lang="en-US" dirty="0">
                <a:solidFill>
                  <a:srgbClr val="000000"/>
                </a:solidFill>
                <a:latin typeface="Arial" panose="020B0604020202020204" pitchFamily="34" charset="0"/>
                <a:cs typeface="Arial" panose="020B0604020202020204" pitchFamily="34" charset="0"/>
              </a:rPr>
              <a:t>September 2022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Source NHSBT</a:t>
            </a:r>
          </a:p>
        </p:txBody>
      </p:sp>
      <p:pic>
        <p:nvPicPr>
          <p:cNvPr id="7" name="Picture 6">
            <a:extLst>
              <a:ext uri="{FF2B5EF4-FFF2-40B4-BE49-F238E27FC236}">
                <a16:creationId xmlns:a16="http://schemas.microsoft.com/office/drawing/2014/main" id="{ABDC1D9D-0C5E-2349-9CBD-391C372538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08799" y="147450"/>
            <a:ext cx="1481528" cy="413869"/>
          </a:xfrm>
          <a:prstGeom prst="rect">
            <a:avLst/>
          </a:prstGeom>
        </p:spPr>
      </p:pic>
      <p:sp>
        <p:nvSpPr>
          <p:cNvPr id="3" name="Rectangle 2">
            <a:extLst>
              <a:ext uri="{FF2B5EF4-FFF2-40B4-BE49-F238E27FC236}">
                <a16:creationId xmlns:a16="http://schemas.microsoft.com/office/drawing/2014/main" id="{D0020ACF-9F51-1A44-B765-2CBD28AE785E}"/>
              </a:ext>
            </a:extLst>
          </p:cNvPr>
          <p:cNvSpPr/>
          <p:nvPr/>
        </p:nvSpPr>
        <p:spPr>
          <a:xfrm>
            <a:off x="6077327" y="4497169"/>
            <a:ext cx="2862943" cy="646331"/>
          </a:xfrm>
          <a:prstGeom prst="rect">
            <a:avLst/>
          </a:prstGeom>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Arial" panose="020B0604020202020204" pitchFamily="34" charset="0"/>
              </a:rPr>
              <a:t>Since 2015 anyone in the UK could opt out on ODR</a:t>
            </a:r>
          </a:p>
        </p:txBody>
      </p:sp>
      <p:sp>
        <p:nvSpPr>
          <p:cNvPr id="8" name="Rectangle: Rounded Corners 3">
            <a:extLst>
              <a:ext uri="{FF2B5EF4-FFF2-40B4-BE49-F238E27FC236}">
                <a16:creationId xmlns:a16="http://schemas.microsoft.com/office/drawing/2014/main" id="{685EDD2C-9677-9546-98E3-1A26BDBA0CBA}"/>
              </a:ext>
            </a:extLst>
          </p:cNvPr>
          <p:cNvSpPr/>
          <p:nvPr/>
        </p:nvSpPr>
        <p:spPr>
          <a:xfrm>
            <a:off x="153673" y="124096"/>
            <a:ext cx="1365998" cy="874446"/>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Recorded Decision</a:t>
            </a:r>
          </a:p>
        </p:txBody>
      </p:sp>
    </p:spTree>
    <p:extLst>
      <p:ext uri="{BB962C8B-B14F-4D97-AF65-F5344CB8AC3E}">
        <p14:creationId xmlns:p14="http://schemas.microsoft.com/office/powerpoint/2010/main" val="403553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BB2D671-A718-8542-8826-C9FD444614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8961" y="153666"/>
            <a:ext cx="1323454" cy="369711"/>
          </a:xfrm>
          <a:prstGeom prst="rect">
            <a:avLst/>
          </a:prstGeom>
        </p:spPr>
      </p:pic>
      <p:sp>
        <p:nvSpPr>
          <p:cNvPr id="19" name="Rectangle 18">
            <a:extLst>
              <a:ext uri="{FF2B5EF4-FFF2-40B4-BE49-F238E27FC236}">
                <a16:creationId xmlns:a16="http://schemas.microsoft.com/office/drawing/2014/main" id="{999BB610-E15C-D04D-9847-257B66F76170}"/>
              </a:ext>
            </a:extLst>
          </p:cNvPr>
          <p:cNvSpPr/>
          <p:nvPr/>
        </p:nvSpPr>
        <p:spPr>
          <a:xfrm>
            <a:off x="636527" y="551113"/>
            <a:ext cx="1249162" cy="30777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itchFamily="34" charset="0"/>
                <a:ea typeface="MS PGothic" pitchFamily="34" charset="-128"/>
                <a:cs typeface="Arial" pitchFamily="34" charset="0"/>
              </a:rPr>
              <a:t> 20 May 2020 </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itchFamily="34" charset="0"/>
            </a:endParaRPr>
          </a:p>
        </p:txBody>
      </p:sp>
      <p:sp>
        <p:nvSpPr>
          <p:cNvPr id="21" name="AutoShape 10">
            <a:extLst>
              <a:ext uri="{FF2B5EF4-FFF2-40B4-BE49-F238E27FC236}">
                <a16:creationId xmlns:a16="http://schemas.microsoft.com/office/drawing/2014/main" id="{E9AB9EDF-F3D2-F044-A47A-002F35F3DBDB}"/>
              </a:ext>
            </a:extLst>
          </p:cNvPr>
          <p:cNvSpPr>
            <a:spLocks noChangeArrowheads="1"/>
          </p:cNvSpPr>
          <p:nvPr/>
        </p:nvSpPr>
        <p:spPr bwMode="auto">
          <a:xfrm>
            <a:off x="2551936" y="179338"/>
            <a:ext cx="4699622" cy="594707"/>
          </a:xfrm>
          <a:prstGeom prst="flowChartAlternateProcess">
            <a:avLst/>
          </a:prstGeom>
          <a:solidFill>
            <a:srgbClr val="FE0001"/>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EEECE1">
                      <a:alpha val="74998"/>
                    </a:srgbClr>
                  </a:outerShdw>
                </a:effectLst>
              </a14:hiddenEffects>
            </a:ext>
          </a:ex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a:ea typeface="Arial"/>
                <a:cs typeface="Arial"/>
              </a:rPr>
              <a:t>Challenges, worries and concerns</a:t>
            </a:r>
            <a:endParaRPr kumimoji="0" lang="en-GB" sz="1800" b="0" i="0" u="none" strike="noStrike" kern="1200" cap="none" spc="0" normalizeH="0" baseline="0" noProof="0">
              <a:ln>
                <a:noFill/>
              </a:ln>
              <a:solidFill>
                <a:srgbClr val="FFFFFF"/>
              </a:solidFill>
              <a:effectLst/>
              <a:uLnTx/>
              <a:uFillTx/>
              <a:latin typeface="Arial"/>
              <a:ea typeface="Arial"/>
              <a:cs typeface="Arial"/>
            </a:endParaRPr>
          </a:p>
        </p:txBody>
      </p:sp>
      <p:sp>
        <p:nvSpPr>
          <p:cNvPr id="27" name="Rectangle: Rounded Corners 3">
            <a:extLst>
              <a:ext uri="{FF2B5EF4-FFF2-40B4-BE49-F238E27FC236}">
                <a16:creationId xmlns:a16="http://schemas.microsoft.com/office/drawing/2014/main" id="{5405F8DF-2DF3-D34B-9764-2BC5265CE0B9}"/>
              </a:ext>
            </a:extLst>
          </p:cNvPr>
          <p:cNvSpPr/>
          <p:nvPr/>
        </p:nvSpPr>
        <p:spPr>
          <a:xfrm>
            <a:off x="2551933" y="1192555"/>
            <a:ext cx="2542581" cy="411422"/>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mn-cs"/>
              </a:rPr>
              <a:t>Wales – no evidence.</a:t>
            </a:r>
          </a:p>
        </p:txBody>
      </p:sp>
      <p:sp>
        <p:nvSpPr>
          <p:cNvPr id="11" name="AutoShape 5">
            <a:extLst>
              <a:ext uri="{FF2B5EF4-FFF2-40B4-BE49-F238E27FC236}">
                <a16:creationId xmlns:a16="http://schemas.microsoft.com/office/drawing/2014/main" id="{16152612-7AD0-0348-8B2F-39431A66383F}"/>
              </a:ext>
            </a:extLst>
          </p:cNvPr>
          <p:cNvSpPr>
            <a:spLocks noChangeArrowheads="1"/>
          </p:cNvSpPr>
          <p:nvPr/>
        </p:nvSpPr>
        <p:spPr bwMode="auto">
          <a:xfrm>
            <a:off x="354547" y="1603977"/>
            <a:ext cx="1861442" cy="1093990"/>
          </a:xfrm>
          <a:prstGeom prst="roundRect">
            <a:avLst>
              <a:gd name="adj" fmla="val 16667"/>
            </a:avLst>
          </a:prstGeom>
          <a:solidFill>
            <a:srgbClr val="00AB39"/>
          </a:solidFill>
          <a:ln w="9525">
            <a:noFill/>
            <a:round/>
            <a:headEnd/>
            <a:tailEnd/>
          </a:ln>
          <a:scene3d>
            <a:camera prst="legacyObliqueTopLeft"/>
            <a:lightRig rig="legacyFlat3" dir="t"/>
          </a:scene3d>
          <a:sp3d extrusionH="430200" prstMaterial="legacyMatte">
            <a:bevelT w="13500" h="13500" prst="angle"/>
            <a:bevelB w="13500" h="13500" prst="angle"/>
            <a:extrusionClr>
              <a:srgbClr val="00AB39"/>
            </a:extrusionClr>
          </a:sp3d>
        </p:spPr>
        <p:txBody>
          <a:bodyPr anchor="ctr" anchorCtr="1">
            <a:flatTx/>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Changes the GIFT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of donation?</a:t>
            </a:r>
            <a:endParaRPr kumimoji="0" lang="en-GB" sz="1800" b="1" i="0" u="none" strike="noStrike" kern="1200" cap="none" spc="0" normalizeH="0" baseline="0" noProof="0">
              <a:ln>
                <a:noFill/>
              </a:ln>
              <a:solidFill>
                <a:srgbClr val="FFFFFF"/>
              </a:solidFill>
              <a:effectLst/>
              <a:uLnTx/>
              <a:uFillTx/>
              <a:latin typeface="Arial" pitchFamily="34" charset="0"/>
              <a:ea typeface="MS PGothic" pitchFamily="34" charset="-128"/>
              <a:cs typeface="Arial" pitchFamily="34" charset="0"/>
            </a:endParaRPr>
          </a:p>
        </p:txBody>
      </p:sp>
      <p:pic>
        <p:nvPicPr>
          <p:cNvPr id="3" name="Picture 2" descr="A person standing in front of a computer&#10;&#10;Description automatically generated">
            <a:extLst>
              <a:ext uri="{FF2B5EF4-FFF2-40B4-BE49-F238E27FC236}">
                <a16:creationId xmlns:a16="http://schemas.microsoft.com/office/drawing/2014/main" id="{C917309F-AA53-BF42-B9CF-F4F9CCBE9698}"/>
              </a:ext>
            </a:extLst>
          </p:cNvPr>
          <p:cNvPicPr>
            <a:picLocks noChangeAspect="1"/>
          </p:cNvPicPr>
          <p:nvPr/>
        </p:nvPicPr>
        <p:blipFill>
          <a:blip r:embed="rId4"/>
          <a:stretch>
            <a:fillRect/>
          </a:stretch>
        </p:blipFill>
        <p:spPr>
          <a:xfrm>
            <a:off x="5766403" y="978583"/>
            <a:ext cx="2887740" cy="1925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030A35F5-0B84-5B43-B543-2322456D6E7A}"/>
              </a:ext>
            </a:extLst>
          </p:cNvPr>
          <p:cNvSpPr txBox="1"/>
          <p:nvPr/>
        </p:nvSpPr>
        <p:spPr>
          <a:xfrm>
            <a:off x="2520869" y="1774403"/>
            <a:ext cx="3049512" cy="1200329"/>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Joanna Duckworth (one of the first deemed consent families in Wales),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speaking at ICS SOA 2019</a:t>
            </a:r>
          </a:p>
        </p:txBody>
      </p:sp>
      <p:sp>
        <p:nvSpPr>
          <p:cNvPr id="5" name="Rectangle 4">
            <a:extLst>
              <a:ext uri="{FF2B5EF4-FFF2-40B4-BE49-F238E27FC236}">
                <a16:creationId xmlns:a16="http://schemas.microsoft.com/office/drawing/2014/main" id="{0A607B07-972B-B545-BC32-CF950E981057}"/>
              </a:ext>
            </a:extLst>
          </p:cNvPr>
          <p:cNvSpPr/>
          <p:nvPr/>
        </p:nvSpPr>
        <p:spPr>
          <a:xfrm>
            <a:off x="2443207" y="2930346"/>
            <a:ext cx="4799622" cy="1477328"/>
          </a:xfrm>
          <a:prstGeom prst="rect">
            <a:avLst/>
          </a:prstGeom>
        </p:spPr>
        <p:txBody>
          <a:bodyPr wrap="square" anchor="t">
            <a:spAutoFit/>
          </a:bodyPr>
          <a:lstStyle/>
          <a:p>
            <a:pPr marL="0" marR="0" lvl="0" indent="0" algn="l" defTabSz="457200" rtl="0" eaLnBrk="0" fontAlgn="base" latinLnBrk="0" hangingPunct="0">
              <a:lnSpc>
                <a:spcPct val="100000"/>
              </a:lnSpc>
              <a:spcBef>
                <a:spcPct val="0"/>
              </a:spcBef>
              <a:spcAft>
                <a:spcPts val="0"/>
              </a:spcAft>
              <a:buClrTx/>
              <a:buSzTx/>
              <a:buFontTx/>
              <a:buNone/>
              <a:tabLst/>
              <a:defRPr/>
            </a:pPr>
            <a:r>
              <a:rPr kumimoji="0" lang="en-GB" sz="1800" b="0" i="1" u="none" strike="noStrike" kern="1200" cap="none" spc="0" normalizeH="0" baseline="0" noProof="0" dirty="0">
                <a:ln>
                  <a:noFill/>
                </a:ln>
                <a:solidFill>
                  <a:srgbClr val="000000"/>
                </a:solidFill>
                <a:effectLst/>
                <a:uLnTx/>
                <a:uFillTx/>
                <a:latin typeface="Calibri"/>
                <a:ea typeface="Calibri" panose="020F0502020204030204" pitchFamily="34" charset="0"/>
                <a:cs typeface="Times New Roman"/>
              </a:rPr>
              <a:t>“I am so happy that Scott was able to donate as it brings me so much comfort that he has saved other peoples' lives. </a:t>
            </a:r>
            <a:endParaRPr kumimoji="0" lang="en-GB" sz="1800" b="0" i="1" u="none" strike="noStrike" kern="1200" cap="none" spc="0" normalizeH="0" baseline="0" noProof="0" dirty="0">
              <a:ln>
                <a:noFill/>
              </a:ln>
              <a:solidFill>
                <a:srgbClr val="000000"/>
              </a:solidFill>
              <a:effectLst/>
              <a:uLnTx/>
              <a:uFillTx/>
              <a:latin typeface="Calibri"/>
              <a:ea typeface="Calibri" panose="020F0502020204030204" pitchFamily="34" charset="0"/>
              <a:cs typeface="Times New Roman" panose="02020603050405020304" pitchFamily="18" charset="0"/>
            </a:endParaRPr>
          </a:p>
          <a:p>
            <a:pPr marL="0" marR="0" lvl="0" indent="0" algn="l" defTabSz="457200" rtl="0" eaLnBrk="0" fontAlgn="base" latinLnBrk="0" hangingPunct="0">
              <a:lnSpc>
                <a:spcPct val="100000"/>
              </a:lnSpc>
              <a:spcBef>
                <a:spcPct val="0"/>
              </a:spcBef>
              <a:spcAft>
                <a:spcPts val="0"/>
              </a:spcAft>
              <a:buClrTx/>
              <a:buSzTx/>
              <a:buFontTx/>
              <a:buNone/>
              <a:tabLst/>
              <a:defRPr/>
            </a:pPr>
            <a:r>
              <a:rPr kumimoji="0" lang="en-GB" sz="1800" b="0" i="1" u="none" strike="noStrike" kern="1200" cap="none" spc="0" normalizeH="0" baseline="0" noProof="0" dirty="0">
                <a:ln>
                  <a:noFill/>
                </a:ln>
                <a:solidFill>
                  <a:srgbClr val="000000"/>
                </a:solidFill>
                <a:effectLst/>
                <a:uLnTx/>
                <a:uFillTx/>
                <a:latin typeface="Calibri"/>
                <a:ea typeface="Calibri" panose="020F0502020204030204" pitchFamily="34" charset="0"/>
                <a:cs typeface="Times New Roman"/>
              </a:rPr>
              <a:t>His life has not been in vain.</a:t>
            </a:r>
          </a:p>
          <a:p>
            <a:pPr marL="0" marR="0" lvl="0" indent="0" algn="l" defTabSz="457200" rtl="0" eaLnBrk="0" fontAlgn="base" latinLnBrk="0" hangingPunct="0">
              <a:lnSpc>
                <a:spcPct val="100000"/>
              </a:lnSpc>
              <a:spcBef>
                <a:spcPct val="0"/>
              </a:spcBef>
              <a:spcAft>
                <a:spcPts val="0"/>
              </a:spcAft>
              <a:buClrTx/>
              <a:buSzTx/>
              <a:buFontTx/>
              <a:buNone/>
              <a:tabLst/>
              <a:defRPr/>
            </a:pPr>
            <a:r>
              <a:rPr kumimoji="0" lang="en-GB" sz="1800" b="0" i="1" u="none" strike="noStrike" kern="1200" cap="none" spc="0" normalizeH="0" baseline="0" noProof="0" dirty="0">
                <a:ln>
                  <a:noFill/>
                </a:ln>
                <a:solidFill>
                  <a:srgbClr val="000000"/>
                </a:solidFill>
                <a:effectLst/>
                <a:uLnTx/>
                <a:uFillTx/>
                <a:latin typeface="Calibri"/>
                <a:ea typeface="Calibri" panose="020F0502020204030204" pitchFamily="34" charset="0"/>
                <a:cs typeface="Times New Roman"/>
              </a:rPr>
              <a:t>His son knows he is a hero.”</a:t>
            </a:r>
          </a:p>
        </p:txBody>
      </p:sp>
      <p:sp>
        <p:nvSpPr>
          <p:cNvPr id="20" name="Rectangle: Rounded Corners 3">
            <a:extLst>
              <a:ext uri="{FF2B5EF4-FFF2-40B4-BE49-F238E27FC236}">
                <a16:creationId xmlns:a16="http://schemas.microsoft.com/office/drawing/2014/main" id="{D90B1E4D-EC52-A340-B9F1-08C3F9F7A148}"/>
              </a:ext>
            </a:extLst>
          </p:cNvPr>
          <p:cNvSpPr/>
          <p:nvPr/>
        </p:nvSpPr>
        <p:spPr>
          <a:xfrm>
            <a:off x="126269" y="2902243"/>
            <a:ext cx="2317997" cy="2052733"/>
          </a:xfrm>
          <a:prstGeom prst="roundRect">
            <a:avLst/>
          </a:prstGeom>
          <a:noFill/>
          <a:ln w="38100">
            <a:solidFill>
              <a:srgbClr val="00AB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1700" b="0" i="0" u="none" strike="noStrike" kern="1200" cap="none" spc="0" normalizeH="0" baseline="0" noProof="0" dirty="0">
                <a:ln>
                  <a:noFill/>
                </a:ln>
                <a:solidFill>
                  <a:srgbClr val="000000"/>
                </a:solidFill>
                <a:effectLst/>
                <a:uLnTx/>
                <a:uFillTx/>
                <a:latin typeface="Arial"/>
                <a:ea typeface="+mn-ea"/>
                <a:cs typeface="+mn-cs"/>
              </a:rPr>
              <a:t>Some families from Wales say that deemed consent took the pressure off their decision – and they all remain PROUD.</a:t>
            </a:r>
          </a:p>
        </p:txBody>
      </p:sp>
      <p:sp>
        <p:nvSpPr>
          <p:cNvPr id="22" name="TextBox 21">
            <a:extLst>
              <a:ext uri="{FF2B5EF4-FFF2-40B4-BE49-F238E27FC236}">
                <a16:creationId xmlns:a16="http://schemas.microsoft.com/office/drawing/2014/main" id="{1F7D4E5D-699A-8C44-8B66-E014D2D71B26}"/>
              </a:ext>
            </a:extLst>
          </p:cNvPr>
          <p:cNvSpPr txBox="1"/>
          <p:nvPr/>
        </p:nvSpPr>
        <p:spPr>
          <a:xfrm>
            <a:off x="2092932" y="4684473"/>
            <a:ext cx="3338861" cy="461665"/>
          </a:xfrm>
          <a:prstGeom prst="rect">
            <a:avLst/>
          </a:prstGeom>
          <a:noFill/>
        </p:spPr>
        <p:txBody>
          <a:bodyPr wrap="square" rtlCol="0" anchor="t">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a:ea typeface="+mn-ea"/>
                <a:cs typeface="Arial"/>
              </a:rPr>
              <a:t>NHSBT Gold Heart Pins and </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a:ea typeface="+mn-ea"/>
                <a:cs typeface="Arial"/>
              </a:rPr>
              <a:t>Order of St John Award for Organ Donation</a:t>
            </a: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 name="Picture 6" descr="A picture containing indoor, clock, paper, sitting&#10;&#10;Description generated with very high confidence">
            <a:extLst>
              <a:ext uri="{FF2B5EF4-FFF2-40B4-BE49-F238E27FC236}">
                <a16:creationId xmlns:a16="http://schemas.microsoft.com/office/drawing/2014/main" id="{4DDF2302-031F-4473-AAA6-750479271218}"/>
              </a:ext>
            </a:extLst>
          </p:cNvPr>
          <p:cNvPicPr>
            <a:picLocks noChangeAspect="1"/>
          </p:cNvPicPr>
          <p:nvPr/>
        </p:nvPicPr>
        <p:blipFill>
          <a:blip r:embed="rId5"/>
          <a:stretch>
            <a:fillRect/>
          </a:stretch>
        </p:blipFill>
        <p:spPr>
          <a:xfrm>
            <a:off x="5434445" y="3548496"/>
            <a:ext cx="1974273" cy="14962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9" descr="A picture containing sitting, black, table, white&#10;&#10;Description generated with very high confidence">
            <a:extLst>
              <a:ext uri="{FF2B5EF4-FFF2-40B4-BE49-F238E27FC236}">
                <a16:creationId xmlns:a16="http://schemas.microsoft.com/office/drawing/2014/main" id="{45FD4020-021A-4041-8CC7-B380C14E4065}"/>
              </a:ext>
            </a:extLst>
          </p:cNvPr>
          <p:cNvPicPr>
            <a:picLocks noChangeAspect="1"/>
          </p:cNvPicPr>
          <p:nvPr/>
        </p:nvPicPr>
        <p:blipFill rotWithShape="1">
          <a:blip r:embed="rId6"/>
          <a:srcRect t="127" r="21591" b="284"/>
          <a:stretch/>
        </p:blipFill>
        <p:spPr>
          <a:xfrm>
            <a:off x="7481454" y="2411086"/>
            <a:ext cx="1558638" cy="26327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A picture containing room, drawing&#10;&#10;Description automatically generated">
            <a:extLst>
              <a:ext uri="{FF2B5EF4-FFF2-40B4-BE49-F238E27FC236}">
                <a16:creationId xmlns:a16="http://schemas.microsoft.com/office/drawing/2014/main" id="{B17AD2A7-185F-9F4D-A702-423DB4139256}"/>
              </a:ext>
            </a:extLst>
          </p:cNvPr>
          <p:cNvPicPr>
            <a:picLocks noChangeAspect="1"/>
          </p:cNvPicPr>
          <p:nvPr/>
        </p:nvPicPr>
        <p:blipFill>
          <a:blip r:embed="rId7"/>
          <a:stretch>
            <a:fillRect/>
          </a:stretch>
        </p:blipFill>
        <p:spPr>
          <a:xfrm>
            <a:off x="732046" y="265046"/>
            <a:ext cx="991178" cy="594707"/>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2778512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p:bldP spid="5" grpId="0"/>
      <p:bldP spid="20" grpId="0" animBg="1"/>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2DA0844-A7CB-CE4B-B298-E1FA78107115}"/>
              </a:ext>
            </a:extLst>
          </p:cNvPr>
          <p:cNvSpPr>
            <a:spLocks/>
          </p:cNvSpPr>
          <p:nvPr/>
        </p:nvSpPr>
        <p:spPr bwMode="auto">
          <a:xfrm>
            <a:off x="128052" y="155497"/>
            <a:ext cx="9240289" cy="69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342900" rtl="0" eaLnBrk="0" fontAlgn="base" latinLnBrk="0" hangingPunct="0">
              <a:lnSpc>
                <a:spcPct val="100000"/>
              </a:lnSpc>
              <a:spcBef>
                <a:spcPts val="600"/>
              </a:spcBef>
              <a:spcAft>
                <a:spcPts val="600"/>
              </a:spcAft>
              <a:buClr>
                <a:srgbClr val="E0119D"/>
              </a:buClr>
              <a:buSzTx/>
              <a:buNone/>
              <a:tabLst/>
              <a:defRPr/>
            </a:pPr>
            <a:r>
              <a:rPr kumimoji="0" lang="en-GB" altLang="en-US" sz="2400" b="0" i="0" u="none" strike="noStrike" kern="1200" cap="none" spc="0" normalizeH="0" baseline="0" noProof="0" dirty="0">
                <a:ln>
                  <a:noFill/>
                </a:ln>
                <a:solidFill>
                  <a:srgbClr val="E0119D"/>
                </a:solidFill>
                <a:effectLst/>
                <a:uLnTx/>
                <a:uFillTx/>
                <a:latin typeface="Arial" panose="020B0604020202020204" pitchFamily="34" charset="0"/>
                <a:ea typeface="+mn-ea"/>
                <a:cs typeface="Arial" panose="020B0604020202020204" pitchFamily="34" charset="0"/>
              </a:rPr>
              <a:t>Faith/ Beliefs Declaration introduced in December 2018</a:t>
            </a:r>
            <a:endParaRPr kumimoji="0" lang="en-GB" altLang="en-US" sz="800" b="0" i="0" u="none" strike="noStrike" kern="1200" cap="none" spc="0" normalizeH="0" baseline="0" noProof="0" dirty="0">
              <a:ln>
                <a:noFill/>
              </a:ln>
              <a:solidFill>
                <a:srgbClr val="E0119D"/>
              </a:solidFill>
              <a:effectLst/>
              <a:uLnTx/>
              <a:uFillTx/>
              <a:latin typeface="Arial" panose="020B0604020202020204" pitchFamily="34" charset="0"/>
              <a:ea typeface="+mn-ea"/>
              <a:cs typeface="Arial" panose="020B0604020202020204" pitchFamily="34" charset="0"/>
            </a:endParaRPr>
          </a:p>
          <a:p>
            <a:pPr marL="214313" marR="0" lvl="0" indent="-214313" algn="l" defTabSz="342900" rtl="0" eaLnBrk="0" fontAlgn="base" latinLnBrk="0" hangingPunct="0">
              <a:lnSpc>
                <a:spcPct val="100000"/>
              </a:lnSpc>
              <a:spcBef>
                <a:spcPts val="600"/>
              </a:spcBef>
              <a:spcAft>
                <a:spcPts val="600"/>
              </a:spcAft>
              <a:buClr>
                <a:srgbClr val="E0119D"/>
              </a:buClr>
              <a:buSzTx/>
              <a:buFont typeface="Arial" panose="020B0604020202020204" pitchFamily="34" charset="0"/>
              <a:buChar char="•"/>
              <a:tabLst/>
              <a:defRPr/>
            </a:pPr>
            <a:endParaRPr kumimoji="0" lang="en-GB" alt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algn="l" defTabSz="342900" rtl="0" eaLnBrk="0" fontAlgn="base" latinLnBrk="0" hangingPunct="0">
              <a:lnSpc>
                <a:spcPct val="100000"/>
              </a:lnSpc>
              <a:spcBef>
                <a:spcPts val="600"/>
              </a:spcBef>
              <a:spcAft>
                <a:spcPts val="600"/>
              </a:spcAft>
              <a:buClr>
                <a:srgbClr val="E0119D"/>
              </a:buClr>
              <a:buSzTx/>
              <a:buFont typeface="Arial" panose="020B0604020202020204" pitchFamily="34" charset="0"/>
              <a:buChar char="•"/>
              <a:tabLst/>
              <a:defRPr/>
            </a:pPr>
            <a:endParaRPr kumimoji="0" lang="en-GB" alt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algn="l" defTabSz="342900" rtl="0" eaLnBrk="0" fontAlgn="base" latinLnBrk="0" hangingPunct="0">
              <a:lnSpc>
                <a:spcPct val="100000"/>
              </a:lnSpc>
              <a:spcBef>
                <a:spcPts val="600"/>
              </a:spcBef>
              <a:spcAft>
                <a:spcPts val="600"/>
              </a:spcAft>
              <a:buClr>
                <a:srgbClr val="E0119D"/>
              </a:buClr>
              <a:buSzTx/>
              <a:buFont typeface="Arial" panose="020B0604020202020204" pitchFamily="34" charset="0"/>
              <a:buChar char="•"/>
              <a:tabLst/>
              <a:defRPr/>
            </a:pPr>
            <a:endParaRPr kumimoji="0" lang="en-GB" alt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algn="l" defTabSz="342900" rtl="0" eaLnBrk="0" fontAlgn="base" latinLnBrk="0" hangingPunct="0">
              <a:lnSpc>
                <a:spcPct val="100000"/>
              </a:lnSpc>
              <a:spcBef>
                <a:spcPts val="600"/>
              </a:spcBef>
              <a:spcAft>
                <a:spcPts val="600"/>
              </a:spcAft>
              <a:buClr>
                <a:srgbClr val="E0119D"/>
              </a:buClr>
              <a:buSzTx/>
              <a:buFont typeface="Arial" panose="020B0604020202020204" pitchFamily="34" charset="0"/>
              <a:buChar char="•"/>
              <a:tabLst/>
              <a:defRPr/>
            </a:pPr>
            <a:endParaRPr kumimoji="0" lang="en-GB" alt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algn="l" defTabSz="342900" rtl="0" eaLnBrk="0" fontAlgn="base" latinLnBrk="0" hangingPunct="0">
              <a:lnSpc>
                <a:spcPct val="100000"/>
              </a:lnSpc>
              <a:spcBef>
                <a:spcPts val="600"/>
              </a:spcBef>
              <a:spcAft>
                <a:spcPts val="600"/>
              </a:spcAft>
              <a:buClr>
                <a:srgbClr val="E0119D"/>
              </a:buClr>
              <a:buSzTx/>
              <a:buFont typeface="Arial" panose="020B0604020202020204" pitchFamily="34" charset="0"/>
              <a:buChar char="•"/>
              <a:tabLst/>
              <a:defRPr/>
            </a:pPr>
            <a:endParaRPr kumimoji="0" lang="en-GB" alt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algn="l" defTabSz="342900" rtl="0" eaLnBrk="0" fontAlgn="base" latinLnBrk="0" hangingPunct="0">
              <a:lnSpc>
                <a:spcPct val="100000"/>
              </a:lnSpc>
              <a:spcBef>
                <a:spcPts val="600"/>
              </a:spcBef>
              <a:spcAft>
                <a:spcPts val="600"/>
              </a:spcAft>
              <a:buClr>
                <a:srgbClr val="E0119D"/>
              </a:buClr>
              <a:buSzTx/>
              <a:buFont typeface="Arial" panose="020B0604020202020204" pitchFamily="34" charset="0"/>
              <a:buChar char="•"/>
              <a:tabLst/>
              <a:defRPr/>
            </a:pPr>
            <a:endParaRPr kumimoji="0" lang="en-GB" alt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Picture 7" descr="A screenshot of a social media post&#10;&#10;Description generated with very high confidence">
            <a:extLst>
              <a:ext uri="{FF2B5EF4-FFF2-40B4-BE49-F238E27FC236}">
                <a16:creationId xmlns:a16="http://schemas.microsoft.com/office/drawing/2014/main" id="{49CBB08C-9B54-4B4D-8E79-79C5588F9D36}"/>
              </a:ext>
            </a:extLst>
          </p:cNvPr>
          <p:cNvPicPr>
            <a:picLocks noChangeAspect="1"/>
          </p:cNvPicPr>
          <p:nvPr/>
        </p:nvPicPr>
        <p:blipFill>
          <a:blip r:embed="rId2"/>
          <a:stretch>
            <a:fillRect/>
          </a:stretch>
        </p:blipFill>
        <p:spPr>
          <a:xfrm>
            <a:off x="225683" y="684928"/>
            <a:ext cx="8243888" cy="2249091"/>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4A226F99-C7F2-524E-8660-728127210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69" y="114771"/>
            <a:ext cx="1289563" cy="360242"/>
          </a:xfrm>
          <a:prstGeom prst="rect">
            <a:avLst/>
          </a:prstGeom>
        </p:spPr>
      </p:pic>
      <p:pic>
        <p:nvPicPr>
          <p:cNvPr id="10" name="Picture 2" descr="A screenshot of a cell phone&#10;&#10;Description generated with very high confidence">
            <a:extLst>
              <a:ext uri="{FF2B5EF4-FFF2-40B4-BE49-F238E27FC236}">
                <a16:creationId xmlns:a16="http://schemas.microsoft.com/office/drawing/2014/main" id="{40E77252-2E93-EF40-BA7A-19F6943825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5927" y="2220252"/>
            <a:ext cx="6030097" cy="21386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A28DE69A-DD65-AB47-A393-454AD2A6ED05}"/>
              </a:ext>
            </a:extLst>
          </p:cNvPr>
          <p:cNvSpPr/>
          <p:nvPr/>
        </p:nvSpPr>
        <p:spPr bwMode="auto">
          <a:xfrm>
            <a:off x="0" y="4569148"/>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4545650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p:cNvSpPr>
          <p:nvPr>
            <p:ph type="title" idx="4294967295"/>
          </p:nvPr>
        </p:nvSpPr>
        <p:spPr>
          <a:xfrm>
            <a:off x="225241" y="89939"/>
            <a:ext cx="8536328" cy="770020"/>
          </a:xfrm>
        </p:spPr>
        <p:txBody>
          <a:bodyPr/>
          <a:lstStyle/>
          <a:p>
            <a:pPr algn="l"/>
            <a:r>
              <a:rPr lang="en-GB" sz="2800" b="1" dirty="0">
                <a:solidFill>
                  <a:srgbClr val="E0119D"/>
                </a:solidFill>
                <a:latin typeface="Arial" charset="0"/>
              </a:rPr>
              <a:t>Donation Actions Framework</a:t>
            </a:r>
            <a:endParaRPr lang="en-GB" sz="2400" b="1" dirty="0">
              <a:solidFill>
                <a:srgbClr val="E0119D"/>
              </a:solidFill>
              <a:latin typeface="Arial" charset="0"/>
            </a:endParaRPr>
          </a:p>
        </p:txBody>
      </p:sp>
      <p:sp>
        <p:nvSpPr>
          <p:cNvPr id="2" name="Rectangle 1">
            <a:extLst>
              <a:ext uri="{FF2B5EF4-FFF2-40B4-BE49-F238E27FC236}">
                <a16:creationId xmlns:a16="http://schemas.microsoft.com/office/drawing/2014/main" id="{9BFD0540-7C48-6945-9FD7-420CA71AFCF1}"/>
              </a:ext>
            </a:extLst>
          </p:cNvPr>
          <p:cNvSpPr/>
          <p:nvPr/>
        </p:nvSpPr>
        <p:spPr>
          <a:xfrm>
            <a:off x="225241" y="774930"/>
            <a:ext cx="6138237" cy="4154984"/>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444"/>
                </a:solidFill>
                <a:effectLst/>
                <a:uLnTx/>
                <a:uFillTx/>
                <a:latin typeface="Cambria" panose="02040503050406030204" pitchFamily="18" charset="0"/>
                <a:ea typeface="Times New Roman" panose="02020603050405020304" pitchFamily="18" charset="0"/>
                <a:cs typeface="Times New Roman" panose="02020603050405020304" pitchFamily="18" charset="0"/>
              </a:rPr>
              <a:t>Donation actions are activities or interventions carried out on a potential donor, either before or after death, for the purpose of exploring donation eligibility or facilitating deceased organ donation.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4444"/>
              </a:solidFill>
              <a:effectLst/>
              <a:uLnTx/>
              <a:uFillTx/>
              <a:latin typeface="Cambria" panose="02040503050406030204" pitchFamily="18" charset="0"/>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4444"/>
              </a:solidFill>
              <a:effectLst/>
              <a:uLnTx/>
              <a:uFillTx/>
              <a:latin typeface="Cambria" panose="02040503050406030204" pitchFamily="18" charset="0"/>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44444"/>
                </a:solidFill>
                <a:effectLst/>
                <a:uLnTx/>
                <a:uFillTx/>
                <a:latin typeface="Cambria" panose="02040503050406030204" pitchFamily="18" charset="0"/>
                <a:cs typeface="Times New Roman" panose="02020603050405020304" pitchFamily="18" charset="0"/>
              </a:rPr>
              <a:t>Donation actions can range in complexity from simple activities like checking the NHS Organ Donor Register or talking to family about a person’s willingness to be an organ donor after death, to more complex interventions such as investigations to ascertain suitability for donation or after death procedures to enhance organ function. </a:t>
            </a:r>
          </a:p>
        </p:txBody>
      </p:sp>
      <p:pic>
        <p:nvPicPr>
          <p:cNvPr id="4" name="Picture 3">
            <a:extLst>
              <a:ext uri="{FF2B5EF4-FFF2-40B4-BE49-F238E27FC236}">
                <a16:creationId xmlns:a16="http://schemas.microsoft.com/office/drawing/2014/main" id="{2E54BF5B-9827-3A43-AA09-661FB5B63819}"/>
              </a:ext>
            </a:extLst>
          </p:cNvPr>
          <p:cNvPicPr>
            <a:picLocks noChangeAspect="1"/>
          </p:cNvPicPr>
          <p:nvPr/>
        </p:nvPicPr>
        <p:blipFill>
          <a:blip r:embed="rId3"/>
          <a:stretch>
            <a:fillRect/>
          </a:stretch>
        </p:blipFill>
        <p:spPr>
          <a:xfrm>
            <a:off x="6989246" y="1556388"/>
            <a:ext cx="1500015" cy="1500015"/>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F99C35D8-EF26-0C44-B489-50767C24BD8E}"/>
              </a:ext>
            </a:extLst>
          </p:cNvPr>
          <p:cNvPicPr>
            <a:picLocks noChangeAspect="1"/>
          </p:cNvPicPr>
          <p:nvPr/>
        </p:nvPicPr>
        <p:blipFill>
          <a:blip r:embed="rId4"/>
          <a:stretch>
            <a:fillRect/>
          </a:stretch>
        </p:blipFill>
        <p:spPr>
          <a:xfrm>
            <a:off x="7016620" y="156484"/>
            <a:ext cx="1960121" cy="547778"/>
          </a:xfrm>
          <a:prstGeom prst="rect">
            <a:avLst/>
          </a:prstGeom>
        </p:spPr>
      </p:pic>
      <p:pic>
        <p:nvPicPr>
          <p:cNvPr id="7" name="Picture 6">
            <a:extLst>
              <a:ext uri="{FF2B5EF4-FFF2-40B4-BE49-F238E27FC236}">
                <a16:creationId xmlns:a16="http://schemas.microsoft.com/office/drawing/2014/main" id="{EF496E79-7D1B-AF4D-B700-097268FD612A}"/>
              </a:ext>
            </a:extLst>
          </p:cNvPr>
          <p:cNvPicPr>
            <a:picLocks noChangeAspect="1"/>
          </p:cNvPicPr>
          <p:nvPr/>
        </p:nvPicPr>
        <p:blipFill>
          <a:blip r:embed="rId5"/>
          <a:stretch>
            <a:fillRect/>
          </a:stretch>
        </p:blipFill>
        <p:spPr>
          <a:xfrm>
            <a:off x="7160717" y="4272877"/>
            <a:ext cx="1157069" cy="837122"/>
          </a:xfrm>
          <a:prstGeom prst="rect">
            <a:avLst/>
          </a:prstGeom>
        </p:spPr>
      </p:pic>
      <p:pic>
        <p:nvPicPr>
          <p:cNvPr id="8" name="Picture 7">
            <a:extLst>
              <a:ext uri="{FF2B5EF4-FFF2-40B4-BE49-F238E27FC236}">
                <a16:creationId xmlns:a16="http://schemas.microsoft.com/office/drawing/2014/main" id="{90CEA6AA-C7DB-6241-AD59-C170B9DACA47}"/>
              </a:ext>
            </a:extLst>
          </p:cNvPr>
          <p:cNvPicPr>
            <a:picLocks noChangeAspect="1"/>
          </p:cNvPicPr>
          <p:nvPr/>
        </p:nvPicPr>
        <p:blipFill>
          <a:blip r:embed="rId6"/>
          <a:stretch>
            <a:fillRect/>
          </a:stretch>
        </p:blipFill>
        <p:spPr>
          <a:xfrm>
            <a:off x="6643837" y="3500282"/>
            <a:ext cx="745565" cy="745565"/>
          </a:xfrm>
          <a:prstGeom prst="rect">
            <a:avLst/>
          </a:prstGeom>
        </p:spPr>
      </p:pic>
      <p:pic>
        <p:nvPicPr>
          <p:cNvPr id="9" name="Picture 8">
            <a:extLst>
              <a:ext uri="{FF2B5EF4-FFF2-40B4-BE49-F238E27FC236}">
                <a16:creationId xmlns:a16="http://schemas.microsoft.com/office/drawing/2014/main" id="{49325E63-AD2C-DA4B-A025-90390CC0769F}"/>
              </a:ext>
            </a:extLst>
          </p:cNvPr>
          <p:cNvPicPr>
            <a:picLocks noChangeAspect="1"/>
          </p:cNvPicPr>
          <p:nvPr/>
        </p:nvPicPr>
        <p:blipFill>
          <a:blip r:embed="rId7"/>
          <a:stretch>
            <a:fillRect/>
          </a:stretch>
        </p:blipFill>
        <p:spPr>
          <a:xfrm>
            <a:off x="7819672" y="3574572"/>
            <a:ext cx="1157069" cy="533211"/>
          </a:xfrm>
          <a:prstGeom prst="rect">
            <a:avLst/>
          </a:prstGeom>
        </p:spPr>
      </p:pic>
      <p:pic>
        <p:nvPicPr>
          <p:cNvPr id="10" name="Picture 9">
            <a:extLst>
              <a:ext uri="{FF2B5EF4-FFF2-40B4-BE49-F238E27FC236}">
                <a16:creationId xmlns:a16="http://schemas.microsoft.com/office/drawing/2014/main" id="{23F3B7C0-F0E4-4D43-8CE7-6938F44D3FAC}"/>
              </a:ext>
            </a:extLst>
          </p:cNvPr>
          <p:cNvPicPr>
            <a:picLocks noChangeAspect="1"/>
          </p:cNvPicPr>
          <p:nvPr/>
        </p:nvPicPr>
        <p:blipFill>
          <a:blip r:embed="rId8"/>
          <a:stretch>
            <a:fillRect/>
          </a:stretch>
        </p:blipFill>
        <p:spPr>
          <a:xfrm>
            <a:off x="7058624" y="2796013"/>
            <a:ext cx="1361257" cy="501159"/>
          </a:xfrm>
          <a:prstGeom prst="rect">
            <a:avLst/>
          </a:prstGeom>
        </p:spPr>
      </p:pic>
      <p:pic>
        <p:nvPicPr>
          <p:cNvPr id="11" name="Picture 10" descr="Graphical user interface, text&#10;&#10;Description automatically generated">
            <a:extLst>
              <a:ext uri="{FF2B5EF4-FFF2-40B4-BE49-F238E27FC236}">
                <a16:creationId xmlns:a16="http://schemas.microsoft.com/office/drawing/2014/main" id="{3C2C95EC-3EC2-ED41-9FD2-56A16FF88192}"/>
              </a:ext>
            </a:extLst>
          </p:cNvPr>
          <p:cNvPicPr>
            <a:picLocks noChangeAspect="1"/>
          </p:cNvPicPr>
          <p:nvPr/>
        </p:nvPicPr>
        <p:blipFill>
          <a:blip r:embed="rId9"/>
          <a:stretch>
            <a:fillRect/>
          </a:stretch>
        </p:blipFill>
        <p:spPr>
          <a:xfrm>
            <a:off x="6793413" y="960821"/>
            <a:ext cx="2149869" cy="719146"/>
          </a:xfrm>
          <a:prstGeom prst="rect">
            <a:avLst/>
          </a:prstGeom>
        </p:spPr>
      </p:pic>
    </p:spTree>
    <p:extLst>
      <p:ext uri="{BB962C8B-B14F-4D97-AF65-F5344CB8AC3E}">
        <p14:creationId xmlns:p14="http://schemas.microsoft.com/office/powerpoint/2010/main" val="2344902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icon&#10;&#10;Description automatically generated">
            <a:extLst>
              <a:ext uri="{FF2B5EF4-FFF2-40B4-BE49-F238E27FC236}">
                <a16:creationId xmlns:a16="http://schemas.microsoft.com/office/drawing/2014/main" id="{9680D244-D2F9-BA49-C0BC-8083235CCC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7211" y="262411"/>
            <a:ext cx="3275510" cy="4618228"/>
          </a:xfrm>
          <a:prstGeom prst="rect">
            <a:avLst/>
          </a:prstGeom>
          <a:noFill/>
          <a:ln w="28575">
            <a:solidFill>
              <a:schemeClr val="bg2"/>
            </a:solidFill>
            <a:miter lim="800000"/>
            <a:headEnd/>
            <a:tailEnd/>
          </a:ln>
          <a:effectLst>
            <a:outerShdw blurRad="63500" dist="107763" dir="13500000" algn="ctr" rotWithShape="0">
              <a:srgbClr val="000000">
                <a:alpha val="50000"/>
              </a:srgbClr>
            </a:outerShdw>
          </a:effectLst>
        </p:spPr>
      </p:pic>
    </p:spTree>
    <p:extLst>
      <p:ext uri="{BB962C8B-B14F-4D97-AF65-F5344CB8AC3E}">
        <p14:creationId xmlns:p14="http://schemas.microsoft.com/office/powerpoint/2010/main" val="266139913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ABCA62-8F8B-D673-F236-5C0BA38DF48B}"/>
              </a:ext>
            </a:extLst>
          </p:cNvPr>
          <p:cNvSpPr>
            <a:spLocks noGrp="1"/>
          </p:cNvSpPr>
          <p:nvPr>
            <p:ph sz="half" idx="1"/>
          </p:nvPr>
        </p:nvSpPr>
        <p:spPr>
          <a:xfrm>
            <a:off x="723027" y="1922892"/>
            <a:ext cx="2466887" cy="1952822"/>
          </a:xfrm>
          <a:ln w="38100" cmpd="dbl">
            <a:solidFill>
              <a:schemeClr val="tx1"/>
            </a:solidFill>
          </a:ln>
        </p:spPr>
        <p:txBody>
          <a:bodyPr anchor="ctr">
            <a:normAutofit/>
          </a:bodyPr>
          <a:lstStyle/>
          <a:p>
            <a:pPr marL="0" indent="0" algn="ctr">
              <a:buNone/>
            </a:pPr>
            <a:r>
              <a:rPr lang="en-GB" b="1" dirty="0">
                <a:solidFill>
                  <a:srgbClr val="E0119D"/>
                </a:solidFill>
              </a:rPr>
              <a:t>Two key events:</a:t>
            </a:r>
          </a:p>
          <a:p>
            <a:pPr marL="0" indent="0" algn="ctr">
              <a:buNone/>
            </a:pPr>
            <a:endParaRPr lang="en-GB" dirty="0">
              <a:solidFill>
                <a:srgbClr val="E0119D"/>
              </a:solidFill>
            </a:endParaRPr>
          </a:p>
          <a:p>
            <a:pPr marL="0" indent="0" algn="ctr">
              <a:buNone/>
            </a:pPr>
            <a:r>
              <a:rPr lang="en-GB" dirty="0"/>
              <a:t>Death</a:t>
            </a:r>
          </a:p>
          <a:p>
            <a:pPr marL="0" indent="0" algn="ctr">
              <a:buNone/>
            </a:pPr>
            <a:endParaRPr lang="en-GB" dirty="0"/>
          </a:p>
          <a:p>
            <a:pPr marL="0" indent="0" algn="ctr">
              <a:buNone/>
            </a:pPr>
            <a:r>
              <a:rPr lang="en-GB" dirty="0"/>
              <a:t>Consent</a:t>
            </a:r>
          </a:p>
        </p:txBody>
      </p:sp>
      <p:sp>
        <p:nvSpPr>
          <p:cNvPr id="6" name="Content Placeholder 5">
            <a:extLst>
              <a:ext uri="{FF2B5EF4-FFF2-40B4-BE49-F238E27FC236}">
                <a16:creationId xmlns:a16="http://schemas.microsoft.com/office/drawing/2014/main" id="{FACD0749-28CE-74F5-CD54-AFF1E580EF4B}"/>
              </a:ext>
            </a:extLst>
          </p:cNvPr>
          <p:cNvSpPr>
            <a:spLocks noGrp="1"/>
          </p:cNvSpPr>
          <p:nvPr>
            <p:ph sz="half" idx="2"/>
          </p:nvPr>
        </p:nvSpPr>
        <p:spPr>
          <a:xfrm>
            <a:off x="4629151" y="1369219"/>
            <a:ext cx="3367655" cy="3236337"/>
          </a:xfrm>
          <a:ln w="38100" cap="rnd" cmpd="dbl">
            <a:solidFill>
              <a:schemeClr val="tx1"/>
            </a:solidFill>
          </a:ln>
        </p:spPr>
        <p:txBody>
          <a:bodyPr anchor="ctr">
            <a:normAutofit/>
          </a:bodyPr>
          <a:lstStyle/>
          <a:p>
            <a:pPr marL="0" indent="0" algn="ctr">
              <a:buNone/>
            </a:pPr>
            <a:r>
              <a:rPr lang="en-GB" b="1" dirty="0">
                <a:solidFill>
                  <a:srgbClr val="E0119D"/>
                </a:solidFill>
              </a:rPr>
              <a:t>Four main time points:</a:t>
            </a:r>
          </a:p>
          <a:p>
            <a:pPr marL="0" indent="0" algn="ctr">
              <a:buNone/>
            </a:pPr>
            <a:endParaRPr lang="en-GB" dirty="0"/>
          </a:p>
          <a:p>
            <a:pPr marL="0" indent="0" algn="ctr">
              <a:buNone/>
            </a:pPr>
            <a:r>
              <a:rPr lang="en-GB" dirty="0"/>
              <a:t>Before death, before consent</a:t>
            </a:r>
          </a:p>
          <a:p>
            <a:pPr marL="0" indent="0" algn="ctr">
              <a:buNone/>
            </a:pPr>
            <a:endParaRPr lang="en-GB" dirty="0"/>
          </a:p>
          <a:p>
            <a:pPr marL="0" indent="0" algn="ctr">
              <a:buNone/>
            </a:pPr>
            <a:r>
              <a:rPr lang="en-GB" dirty="0"/>
              <a:t>Before death, after consent</a:t>
            </a:r>
          </a:p>
          <a:p>
            <a:pPr marL="0" indent="0" algn="ctr">
              <a:buNone/>
            </a:pPr>
            <a:endParaRPr lang="en-GB" dirty="0"/>
          </a:p>
          <a:p>
            <a:pPr marL="0" indent="0" algn="ctr">
              <a:buNone/>
            </a:pPr>
            <a:r>
              <a:rPr lang="en-GB" dirty="0"/>
              <a:t>After death, before consent</a:t>
            </a:r>
          </a:p>
          <a:p>
            <a:pPr marL="0" indent="0" algn="ctr">
              <a:buNone/>
            </a:pPr>
            <a:endParaRPr lang="en-GB" dirty="0"/>
          </a:p>
          <a:p>
            <a:pPr marL="0" indent="0" algn="ctr">
              <a:buNone/>
            </a:pPr>
            <a:r>
              <a:rPr lang="en-GB" dirty="0"/>
              <a:t>After death, after consent</a:t>
            </a:r>
          </a:p>
        </p:txBody>
      </p:sp>
      <p:sp>
        <p:nvSpPr>
          <p:cNvPr id="7" name="Arrow: Right 6">
            <a:extLst>
              <a:ext uri="{FF2B5EF4-FFF2-40B4-BE49-F238E27FC236}">
                <a16:creationId xmlns:a16="http://schemas.microsoft.com/office/drawing/2014/main" id="{43DCA24C-84BB-7049-DF5D-907134A8D29F}"/>
              </a:ext>
            </a:extLst>
          </p:cNvPr>
          <p:cNvSpPr/>
          <p:nvPr/>
        </p:nvSpPr>
        <p:spPr>
          <a:xfrm>
            <a:off x="3259123" y="2571751"/>
            <a:ext cx="1312877" cy="290993"/>
          </a:xfrm>
          <a:prstGeom prst="rightArrow">
            <a:avLst/>
          </a:prstGeom>
          <a:solidFill>
            <a:srgbClr val="6E2C6B"/>
          </a:solidFill>
          <a:ln>
            <a:solidFill>
              <a:srgbClr val="E011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61666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76AAC-57D3-8E9E-778F-8ACC4B4F3146}"/>
              </a:ext>
            </a:extLst>
          </p:cNvPr>
          <p:cNvSpPr>
            <a:spLocks noGrp="1"/>
          </p:cNvSpPr>
          <p:nvPr>
            <p:ph type="title"/>
          </p:nvPr>
        </p:nvSpPr>
        <p:spPr/>
        <p:txBody>
          <a:bodyPr/>
          <a:lstStyle/>
          <a:p>
            <a:r>
              <a:rPr lang="en-GB" b="1" dirty="0">
                <a:solidFill>
                  <a:srgbClr val="E0119D"/>
                </a:solidFill>
                <a:latin typeface="+mn-lt"/>
              </a:rPr>
              <a:t>Categorisation of actions</a:t>
            </a:r>
          </a:p>
        </p:txBody>
      </p:sp>
      <p:sp>
        <p:nvSpPr>
          <p:cNvPr id="5" name="Content Placeholder 4">
            <a:extLst>
              <a:ext uri="{FF2B5EF4-FFF2-40B4-BE49-F238E27FC236}">
                <a16:creationId xmlns:a16="http://schemas.microsoft.com/office/drawing/2014/main" id="{840AA13D-8ABD-79FF-FAE5-215532546003}"/>
              </a:ext>
            </a:extLst>
          </p:cNvPr>
          <p:cNvSpPr>
            <a:spLocks noGrp="1"/>
          </p:cNvSpPr>
          <p:nvPr>
            <p:ph idx="1"/>
          </p:nvPr>
        </p:nvSpPr>
        <p:spPr>
          <a:xfrm>
            <a:off x="293914" y="1388317"/>
            <a:ext cx="5388429" cy="3263504"/>
          </a:xfrm>
        </p:spPr>
        <p:txBody>
          <a:bodyPr>
            <a:normAutofit/>
          </a:bodyPr>
          <a:lstStyle/>
          <a:p>
            <a:pPr marL="0" indent="0">
              <a:buNone/>
            </a:pPr>
            <a:r>
              <a:rPr lang="en-GB" dirty="0"/>
              <a:t>VERY LIKELY to be in best interests</a:t>
            </a:r>
          </a:p>
          <a:p>
            <a:pPr marL="0" indent="0">
              <a:buNone/>
            </a:pPr>
            <a:endParaRPr lang="en-GB" dirty="0"/>
          </a:p>
          <a:p>
            <a:pPr marL="0" indent="0">
              <a:buNone/>
            </a:pPr>
            <a:r>
              <a:rPr lang="en-GB" dirty="0"/>
              <a:t>LIKELY to be in best interests</a:t>
            </a:r>
          </a:p>
          <a:p>
            <a:pPr marL="0" indent="0">
              <a:buNone/>
            </a:pPr>
            <a:endParaRPr lang="en-GB" dirty="0"/>
          </a:p>
          <a:p>
            <a:pPr marL="0" indent="0">
              <a:buNone/>
            </a:pPr>
            <a:r>
              <a:rPr lang="en-GB" dirty="0"/>
              <a:t>UNLIKELY to be in best interests</a:t>
            </a:r>
          </a:p>
          <a:p>
            <a:pPr marL="0" indent="0">
              <a:buNone/>
            </a:pPr>
            <a:endParaRPr lang="en-GB" dirty="0"/>
          </a:p>
          <a:p>
            <a:pPr marL="0" indent="0">
              <a:buNone/>
            </a:pPr>
            <a:r>
              <a:rPr lang="en-GB" dirty="0"/>
              <a:t>AGAINST current legal or ethical guidance</a:t>
            </a:r>
          </a:p>
        </p:txBody>
      </p:sp>
      <p:sp>
        <p:nvSpPr>
          <p:cNvPr id="4" name="TextBox 3">
            <a:extLst>
              <a:ext uri="{FF2B5EF4-FFF2-40B4-BE49-F238E27FC236}">
                <a16:creationId xmlns:a16="http://schemas.microsoft.com/office/drawing/2014/main" id="{A878BED6-CA78-FE08-8A79-CAC591E275CB}"/>
              </a:ext>
            </a:extLst>
          </p:cNvPr>
          <p:cNvSpPr txBox="1"/>
          <p:nvPr/>
        </p:nvSpPr>
        <p:spPr>
          <a:xfrm>
            <a:off x="5682343" y="2848819"/>
            <a:ext cx="3065186" cy="1754326"/>
          </a:xfrm>
          <a:prstGeom prst="rect">
            <a:avLst/>
          </a:prstGeom>
          <a:solidFill>
            <a:srgbClr val="7C5480"/>
          </a:solidFill>
          <a:ln w="28575">
            <a:solidFill>
              <a:srgbClr val="6E2C6B"/>
            </a:solidFill>
            <a:miter lim="800000"/>
            <a:headEnd/>
            <a:tailEnd/>
          </a:ln>
        </p:spPr>
        <p:style>
          <a:lnRef idx="0">
            <a:scrgbClr r="0" g="0" b="0"/>
          </a:lnRef>
          <a:fillRef idx="0">
            <a:scrgbClr r="0" g="0" b="0"/>
          </a:fillRef>
          <a:effectRef idx="0">
            <a:scrgbClr r="0" g="0" b="0"/>
          </a:effectRef>
          <a:fontRef idx="major"/>
        </p:style>
        <p:txBody>
          <a:bodyPr wrap="square">
            <a:spAutoFit/>
          </a:bodyPr>
          <a:lstStyle>
            <a:defPPr>
              <a:defRPr lang="en-US"/>
            </a:defPPr>
            <a:lvl1pPr marR="0" lvl="0" indent="0" algn="ctr" defTabSz="609585" eaLnBrk="0" fontAlgn="base" hangingPunct="0">
              <a:lnSpc>
                <a:spcPct val="100000"/>
              </a:lnSpc>
              <a:spcBef>
                <a:spcPct val="0"/>
              </a:spcBef>
              <a:spcAft>
                <a:spcPct val="0"/>
              </a:spcAft>
              <a:buClr>
                <a:srgbClr val="E0119D"/>
              </a:buClr>
              <a:buSzTx/>
              <a:buFontTx/>
              <a:buNone/>
              <a:tabLst/>
              <a:defRPr kumimoji="0" sz="2000" b="0" i="0" u="none" strike="noStrike" cap="none" spc="0" normalizeH="0" baseline="0">
                <a:ln>
                  <a:noFill/>
                </a:ln>
                <a:solidFill>
                  <a:srgbClr val="FFFFFF"/>
                </a:solidFill>
                <a:effectLst/>
                <a:uLnTx/>
                <a:uFillTx/>
                <a:latin typeface="Cambria" panose="02040503050406030204" pitchFamily="18" charset="0"/>
                <a:ea typeface="Times New Roman" panose="02020603050405020304" pitchFamily="18" charset="0"/>
                <a:cs typeface="Arial"/>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457189" rtl="0" eaLnBrk="0" fontAlgn="base" latinLnBrk="0" hangingPunct="0">
              <a:lnSpc>
                <a:spcPct val="100000"/>
              </a:lnSpc>
              <a:spcBef>
                <a:spcPct val="0"/>
              </a:spcBef>
              <a:spcAft>
                <a:spcPct val="0"/>
              </a:spcAft>
              <a:buClr>
                <a:srgbClr val="E0119D"/>
              </a:buClr>
              <a:buSzTx/>
              <a:buFontTx/>
              <a:buNone/>
              <a:tabLst/>
              <a:defRPr/>
            </a:pPr>
            <a:r>
              <a:rPr kumimoji="0" lang="en-GB" sz="1800" b="0" i="0" u="none" strike="noStrike" kern="1200" cap="none" spc="0" normalizeH="0" baseline="0" noProof="0" dirty="0">
                <a:ln>
                  <a:noFill/>
                </a:ln>
                <a:solidFill>
                  <a:srgbClr val="FFFFFF"/>
                </a:solidFill>
                <a:effectLst/>
                <a:uLnTx/>
                <a:uFillTx/>
                <a:latin typeface="Cambria" panose="02040503050406030204" pitchFamily="18" charset="0"/>
                <a:cs typeface="Arial"/>
              </a:rPr>
              <a:t>BEST INTERESTS</a:t>
            </a:r>
          </a:p>
          <a:p>
            <a:pPr marL="0" marR="0" lvl="0" indent="0" algn="ctr" defTabSz="457189" rtl="0" eaLnBrk="0" fontAlgn="base" latinLnBrk="0" hangingPunct="0">
              <a:lnSpc>
                <a:spcPct val="100000"/>
              </a:lnSpc>
              <a:spcBef>
                <a:spcPct val="0"/>
              </a:spcBef>
              <a:spcAft>
                <a:spcPct val="0"/>
              </a:spcAft>
              <a:buClr>
                <a:srgbClr val="E0119D"/>
              </a:buClr>
              <a:buSzTx/>
              <a:buFontTx/>
              <a:buNone/>
              <a:tabLst/>
              <a:defRPr/>
            </a:pPr>
            <a:r>
              <a:rPr kumimoji="0" lang="en-GB" sz="1800" b="0" i="0" u="none" strike="noStrike" kern="1200" cap="none" spc="0" normalizeH="0" baseline="0" noProof="0" dirty="0">
                <a:ln>
                  <a:noFill/>
                </a:ln>
                <a:solidFill>
                  <a:srgbClr val="FFFFFF"/>
                </a:solidFill>
                <a:effectLst/>
                <a:uLnTx/>
                <a:uFillTx/>
                <a:latin typeface="Cambria" panose="02040503050406030204" pitchFamily="18" charset="0"/>
                <a:cs typeface="Arial"/>
              </a:rPr>
              <a:t>require balancing </a:t>
            </a:r>
          </a:p>
          <a:p>
            <a:pPr marL="0" marR="0" lvl="0" indent="0" algn="ctr" defTabSz="457189" rtl="0" eaLnBrk="0" fontAlgn="base" latinLnBrk="0" hangingPunct="0">
              <a:lnSpc>
                <a:spcPct val="100000"/>
              </a:lnSpc>
              <a:spcBef>
                <a:spcPct val="0"/>
              </a:spcBef>
              <a:spcAft>
                <a:spcPct val="0"/>
              </a:spcAft>
              <a:buClr>
                <a:srgbClr val="E0119D"/>
              </a:buClr>
              <a:buSzTx/>
              <a:buFontTx/>
              <a:buNone/>
              <a:tabLst/>
              <a:defRPr/>
            </a:pPr>
            <a:r>
              <a:rPr kumimoji="0" lang="en-GB" sz="1800" b="0" i="1" u="none" strike="noStrike" kern="1200" cap="none" spc="0" normalizeH="0" baseline="0" noProof="0" dirty="0">
                <a:ln>
                  <a:noFill/>
                </a:ln>
                <a:solidFill>
                  <a:srgbClr val="FFFFFF"/>
                </a:solidFill>
                <a:effectLst/>
                <a:uLnTx/>
                <a:uFillTx/>
                <a:latin typeface="Cambria" panose="02040503050406030204" pitchFamily="18" charset="0"/>
                <a:cs typeface="Arial"/>
              </a:rPr>
              <a:t>benefits vs harms of donation process</a:t>
            </a:r>
          </a:p>
          <a:p>
            <a:pPr marL="0" marR="0" lvl="0" indent="0" algn="ctr" defTabSz="457189" rtl="0" eaLnBrk="0" fontAlgn="base" latinLnBrk="0" hangingPunct="0">
              <a:lnSpc>
                <a:spcPct val="100000"/>
              </a:lnSpc>
              <a:spcBef>
                <a:spcPct val="0"/>
              </a:spcBef>
              <a:spcAft>
                <a:spcPct val="0"/>
              </a:spcAft>
              <a:buClr>
                <a:srgbClr val="E0119D"/>
              </a:buClr>
              <a:buSzTx/>
              <a:buFontTx/>
              <a:buNone/>
              <a:tabLst/>
              <a:defRPr/>
            </a:pPr>
            <a:r>
              <a:rPr kumimoji="0" lang="en-GB" sz="1800" b="0" i="1" u="none" strike="noStrike" kern="1200" cap="none" spc="0" normalizeH="0" baseline="0" noProof="0" dirty="0">
                <a:ln>
                  <a:noFill/>
                </a:ln>
                <a:solidFill>
                  <a:srgbClr val="FFFFFF"/>
                </a:solidFill>
                <a:effectLst/>
                <a:uLnTx/>
                <a:uFillTx/>
                <a:latin typeface="Cambria" panose="02040503050406030204" pitchFamily="18" charset="0"/>
                <a:cs typeface="Arial"/>
              </a:rPr>
              <a:t>(weighted by the willingness to donate) </a:t>
            </a:r>
          </a:p>
        </p:txBody>
      </p:sp>
      <p:sp>
        <p:nvSpPr>
          <p:cNvPr id="3" name="TextBox 2">
            <a:extLst>
              <a:ext uri="{FF2B5EF4-FFF2-40B4-BE49-F238E27FC236}">
                <a16:creationId xmlns:a16="http://schemas.microsoft.com/office/drawing/2014/main" id="{ED0415F2-D401-9C57-5F04-BFF7A4954572}"/>
              </a:ext>
            </a:extLst>
          </p:cNvPr>
          <p:cNvSpPr txBox="1"/>
          <p:nvPr/>
        </p:nvSpPr>
        <p:spPr>
          <a:xfrm>
            <a:off x="5682343" y="914400"/>
            <a:ext cx="3075895" cy="1754326"/>
          </a:xfrm>
          <a:prstGeom prst="rect">
            <a:avLst/>
          </a:prstGeom>
          <a:noFill/>
          <a:ln w="38100" cmpd="dbl">
            <a:solidFill>
              <a:srgbClr val="7030A0"/>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Best interests (legal)</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More than just physical</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Do not all stop at the moment of death (2009)</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Not restricted to self-interest (2010)</a:t>
            </a:r>
          </a:p>
        </p:txBody>
      </p:sp>
    </p:spTree>
    <p:extLst>
      <p:ext uri="{BB962C8B-B14F-4D97-AF65-F5344CB8AC3E}">
        <p14:creationId xmlns:p14="http://schemas.microsoft.com/office/powerpoint/2010/main" val="289765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11E988-80E9-BFC7-044B-99C6BEC33E2A}"/>
              </a:ext>
            </a:extLst>
          </p:cNvPr>
          <p:cNvPicPr>
            <a:picLocks noChangeAspect="1"/>
          </p:cNvPicPr>
          <p:nvPr/>
        </p:nvPicPr>
        <p:blipFill>
          <a:blip r:embed="rId2"/>
          <a:stretch>
            <a:fillRect/>
          </a:stretch>
        </p:blipFill>
        <p:spPr>
          <a:xfrm>
            <a:off x="2457451" y="110729"/>
            <a:ext cx="4066442" cy="4732734"/>
          </a:xfrm>
          <a:prstGeom prst="rect">
            <a:avLst/>
          </a:prstGeom>
        </p:spPr>
      </p:pic>
    </p:spTree>
    <p:extLst>
      <p:ext uri="{BB962C8B-B14F-4D97-AF65-F5344CB8AC3E}">
        <p14:creationId xmlns:p14="http://schemas.microsoft.com/office/powerpoint/2010/main" val="2374678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ADD6-B7CC-4FA1-5493-FC00C4B2FA39}"/>
              </a:ext>
            </a:extLst>
          </p:cNvPr>
          <p:cNvSpPr>
            <a:spLocks noGrp="1"/>
          </p:cNvSpPr>
          <p:nvPr>
            <p:ph type="title"/>
          </p:nvPr>
        </p:nvSpPr>
        <p:spPr/>
        <p:txBody>
          <a:bodyPr/>
          <a:lstStyle/>
          <a:p>
            <a:r>
              <a:rPr lang="en-US" dirty="0">
                <a:solidFill>
                  <a:srgbClr val="C0247A"/>
                </a:solidFill>
              </a:rPr>
              <a:t>The stories of ‘Amina’ and ‘John’</a:t>
            </a:r>
          </a:p>
        </p:txBody>
      </p:sp>
      <p:sp>
        <p:nvSpPr>
          <p:cNvPr id="3" name="Content Placeholder 2">
            <a:extLst>
              <a:ext uri="{FF2B5EF4-FFF2-40B4-BE49-F238E27FC236}">
                <a16:creationId xmlns:a16="http://schemas.microsoft.com/office/drawing/2014/main" id="{86CA025C-931B-0A8C-30A8-3F8432A2024C}"/>
              </a:ext>
            </a:extLst>
          </p:cNvPr>
          <p:cNvSpPr>
            <a:spLocks noGrp="1"/>
          </p:cNvSpPr>
          <p:nvPr>
            <p:ph idx="1"/>
          </p:nvPr>
        </p:nvSpPr>
        <p:spPr>
          <a:xfrm>
            <a:off x="628651" y="1369219"/>
            <a:ext cx="5630360" cy="1634412"/>
          </a:xfrm>
        </p:spPr>
        <p:txBody>
          <a:bodyPr/>
          <a:lstStyle/>
          <a:p>
            <a:r>
              <a:rPr lang="en-US" dirty="0"/>
              <a:t>2 donation stories</a:t>
            </a:r>
          </a:p>
          <a:p>
            <a:r>
              <a:rPr lang="en-US" dirty="0"/>
              <a:t>Decision points and audience participation</a:t>
            </a:r>
          </a:p>
          <a:p>
            <a:r>
              <a:rPr lang="en-US" dirty="0"/>
              <a:t>See how we use the DAF to aid decisions</a:t>
            </a:r>
          </a:p>
        </p:txBody>
      </p:sp>
      <p:pic>
        <p:nvPicPr>
          <p:cNvPr id="8" name="Picture 7" descr="Graphical user interface, icon&#10;&#10;Description automatically generated">
            <a:extLst>
              <a:ext uri="{FF2B5EF4-FFF2-40B4-BE49-F238E27FC236}">
                <a16:creationId xmlns:a16="http://schemas.microsoft.com/office/drawing/2014/main" id="{5EF6C089-883B-04F9-7810-A15F66FB3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2710" y="1268016"/>
            <a:ext cx="2330450" cy="3285764"/>
          </a:xfrm>
          <a:prstGeom prst="rect">
            <a:avLst/>
          </a:prstGeom>
          <a:noFill/>
          <a:ln w="28575">
            <a:solidFill>
              <a:schemeClr val="bg2"/>
            </a:solidFill>
            <a:miter lim="800000"/>
            <a:headEnd/>
            <a:tailEnd/>
          </a:ln>
          <a:effectLst>
            <a:outerShdw blurRad="63500" dist="107763" dir="13500000" algn="ctr" rotWithShape="0">
              <a:srgbClr val="000000">
                <a:alpha val="50000"/>
              </a:srgbClr>
            </a:outerShdw>
          </a:effectLst>
        </p:spPr>
      </p:pic>
      <p:pic>
        <p:nvPicPr>
          <p:cNvPr id="4" name="Picture 3">
            <a:extLst>
              <a:ext uri="{FF2B5EF4-FFF2-40B4-BE49-F238E27FC236}">
                <a16:creationId xmlns:a16="http://schemas.microsoft.com/office/drawing/2014/main" id="{CE0CFF57-9B65-738B-627D-2711A0BAD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843152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CBF3D-7EE6-428D-9A3B-1834D72754FA}"/>
              </a:ext>
            </a:extLst>
          </p:cNvPr>
          <p:cNvSpPr>
            <a:spLocks noGrp="1"/>
          </p:cNvSpPr>
          <p:nvPr>
            <p:ph type="title"/>
          </p:nvPr>
        </p:nvSpPr>
        <p:spPr/>
        <p:txBody>
          <a:bodyPr/>
          <a:lstStyle/>
          <a:p>
            <a:r>
              <a:rPr lang="en-US" dirty="0">
                <a:solidFill>
                  <a:srgbClr val="C0247A"/>
                </a:solidFill>
              </a:rPr>
              <a:t>Are we showing the ‘right’ answer?</a:t>
            </a:r>
          </a:p>
        </p:txBody>
      </p:sp>
      <p:sp>
        <p:nvSpPr>
          <p:cNvPr id="3" name="Content Placeholder 2">
            <a:extLst>
              <a:ext uri="{FF2B5EF4-FFF2-40B4-BE49-F238E27FC236}">
                <a16:creationId xmlns:a16="http://schemas.microsoft.com/office/drawing/2014/main" id="{9E92DD5E-0AB3-9C6A-521F-8170350EA09F}"/>
              </a:ext>
            </a:extLst>
          </p:cNvPr>
          <p:cNvSpPr>
            <a:spLocks noGrp="1"/>
          </p:cNvSpPr>
          <p:nvPr>
            <p:ph idx="1"/>
          </p:nvPr>
        </p:nvSpPr>
        <p:spPr>
          <a:xfrm>
            <a:off x="628650" y="1369219"/>
            <a:ext cx="8141018" cy="3263504"/>
          </a:xfrm>
        </p:spPr>
        <p:txBody>
          <a:bodyPr/>
          <a:lstStyle/>
          <a:p>
            <a:r>
              <a:rPr lang="en-US" dirty="0">
                <a:solidFill>
                  <a:srgbClr val="6E2C6B"/>
                </a:solidFill>
              </a:rPr>
              <a:t>Not necessarily </a:t>
            </a:r>
            <a:r>
              <a:rPr lang="en-US" dirty="0"/>
              <a:t>– the DAF is a tool. Helps to form and justify decisions about the management of any potential organ donor.</a:t>
            </a:r>
          </a:p>
          <a:p>
            <a:r>
              <a:rPr lang="en-US" dirty="0"/>
              <a:t>Some scenarios have clear guidance in place – these are the </a:t>
            </a:r>
            <a:r>
              <a:rPr lang="en-US" dirty="0">
                <a:solidFill>
                  <a:srgbClr val="00B050"/>
                </a:solidFill>
              </a:rPr>
              <a:t>easy</a:t>
            </a:r>
            <a:r>
              <a:rPr lang="en-US" dirty="0"/>
              <a:t> ones!</a:t>
            </a:r>
          </a:p>
          <a:p>
            <a:r>
              <a:rPr lang="en-US" dirty="0">
                <a:solidFill>
                  <a:schemeClr val="bg1">
                    <a:lumMod val="50000"/>
                  </a:schemeClr>
                </a:solidFill>
              </a:rPr>
              <a:t>Grey cases </a:t>
            </a:r>
            <a:r>
              <a:rPr lang="en-US" dirty="0"/>
              <a:t>are where the DAF comes into its own.</a:t>
            </a:r>
          </a:p>
          <a:p>
            <a:endParaRPr lang="en-US" dirty="0"/>
          </a:p>
          <a:p>
            <a:r>
              <a:rPr lang="en-US" dirty="0"/>
              <a:t>Remember – this is all about </a:t>
            </a:r>
            <a:r>
              <a:rPr lang="en-US" dirty="0">
                <a:solidFill>
                  <a:srgbClr val="6E2C6B"/>
                </a:solidFill>
              </a:rPr>
              <a:t>Best Interests</a:t>
            </a:r>
          </a:p>
        </p:txBody>
      </p:sp>
      <p:pic>
        <p:nvPicPr>
          <p:cNvPr id="4" name="Picture 3">
            <a:extLst>
              <a:ext uri="{FF2B5EF4-FFF2-40B4-BE49-F238E27FC236}">
                <a16:creationId xmlns:a16="http://schemas.microsoft.com/office/drawing/2014/main" id="{7608986A-AF83-F013-9925-E7ECFAD34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3184013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5E0A-9BE9-10DC-1F00-43970E6BE5DB}"/>
              </a:ext>
            </a:extLst>
          </p:cNvPr>
          <p:cNvSpPr>
            <a:spLocks noGrp="1"/>
          </p:cNvSpPr>
          <p:nvPr>
            <p:ph type="title"/>
          </p:nvPr>
        </p:nvSpPr>
        <p:spPr/>
        <p:txBody>
          <a:bodyPr>
            <a:normAutofit/>
          </a:bodyPr>
          <a:lstStyle/>
          <a:p>
            <a:r>
              <a:rPr lang="en-US" dirty="0">
                <a:solidFill>
                  <a:srgbClr val="C0247A"/>
                </a:solidFill>
              </a:rPr>
              <a:t>Let’s meet our first patient…</a:t>
            </a:r>
          </a:p>
        </p:txBody>
      </p:sp>
      <p:pic>
        <p:nvPicPr>
          <p:cNvPr id="3" name="Picture 2">
            <a:extLst>
              <a:ext uri="{FF2B5EF4-FFF2-40B4-BE49-F238E27FC236}">
                <a16:creationId xmlns:a16="http://schemas.microsoft.com/office/drawing/2014/main" id="{FEC40E6D-BC33-B2CE-7A54-128E704C6B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3772653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4761282D-FDCC-41AD-40B5-EB1530BCF42D}"/>
              </a:ext>
            </a:extLst>
          </p:cNvPr>
          <p:cNvSpPr>
            <a:spLocks noGrp="1"/>
          </p:cNvSpPr>
          <p:nvPr>
            <p:ph type="title"/>
          </p:nvPr>
        </p:nvSpPr>
        <p:spPr>
          <a:xfrm>
            <a:off x="628651" y="417892"/>
            <a:ext cx="2974847" cy="4178925"/>
          </a:xfrm>
        </p:spPr>
        <p:txBody>
          <a:bodyPr vert="horz" lIns="68580" tIns="34290" rIns="68580" bIns="34290" rtlCol="0" anchor="ctr">
            <a:normAutofit/>
          </a:bodyPr>
          <a:lstStyle/>
          <a:p>
            <a:r>
              <a:rPr lang="en-US" sz="3900" dirty="0">
                <a:solidFill>
                  <a:srgbClr val="E0119D"/>
                </a:solidFill>
              </a:rPr>
              <a:t>Case 1 – DCD</a:t>
            </a:r>
          </a:p>
        </p:txBody>
      </p:sp>
      <p:pic>
        <p:nvPicPr>
          <p:cNvPr id="9" name="Picture 8" descr="A red heart with a black background&#10;&#10;Description automatically generated with low confidence">
            <a:extLst>
              <a:ext uri="{FF2B5EF4-FFF2-40B4-BE49-F238E27FC236}">
                <a16:creationId xmlns:a16="http://schemas.microsoft.com/office/drawing/2014/main" id="{010CA1F1-DFAA-0526-F522-2B6C75F44AAF}"/>
              </a:ext>
            </a:extLst>
          </p:cNvPr>
          <p:cNvPicPr>
            <a:picLocks noChangeAspect="1"/>
          </p:cNvPicPr>
          <p:nvPr/>
        </p:nvPicPr>
        <p:blipFill rotWithShape="1">
          <a:blip r:embed="rId2">
            <a:extLst>
              <a:ext uri="{28A0092B-C50C-407E-A947-70E740481C1C}">
                <a14:useLocalDpi xmlns:a14="http://schemas.microsoft.com/office/drawing/2010/main" val="0"/>
              </a:ext>
            </a:extLst>
          </a:blip>
          <a:srcRect l="5904" r="2317" b="3"/>
          <a:stretch/>
        </p:blipFill>
        <p:spPr>
          <a:xfrm>
            <a:off x="3882683" y="540143"/>
            <a:ext cx="5125386" cy="4188265"/>
          </a:xfrm>
          <a:prstGeom prst="rect">
            <a:avLst/>
          </a:prstGeom>
        </p:spPr>
      </p:pic>
      <p:pic>
        <p:nvPicPr>
          <p:cNvPr id="3" name="Picture 2">
            <a:extLst>
              <a:ext uri="{FF2B5EF4-FFF2-40B4-BE49-F238E27FC236}">
                <a16:creationId xmlns:a16="http://schemas.microsoft.com/office/drawing/2014/main" id="{B37BE706-D1F2-FD3D-A1FF-993EE847A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2139686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018C-ED86-16DC-9F04-DD106EA4DB80}"/>
              </a:ext>
            </a:extLst>
          </p:cNvPr>
          <p:cNvSpPr>
            <a:spLocks noGrp="1"/>
          </p:cNvSpPr>
          <p:nvPr>
            <p:ph type="title"/>
          </p:nvPr>
        </p:nvSpPr>
        <p:spPr/>
        <p:txBody>
          <a:bodyPr/>
          <a:lstStyle/>
          <a:p>
            <a:r>
              <a:rPr lang="en-US" dirty="0">
                <a:solidFill>
                  <a:srgbClr val="E0119D"/>
                </a:solidFill>
              </a:rPr>
              <a:t>Amina</a:t>
            </a:r>
            <a:endParaRPr lang="en-US" dirty="0"/>
          </a:p>
        </p:txBody>
      </p:sp>
      <p:sp>
        <p:nvSpPr>
          <p:cNvPr id="3" name="Content Placeholder 2">
            <a:extLst>
              <a:ext uri="{FF2B5EF4-FFF2-40B4-BE49-F238E27FC236}">
                <a16:creationId xmlns:a16="http://schemas.microsoft.com/office/drawing/2014/main" id="{E5124F5B-B537-E3BD-66E1-85296D804873}"/>
              </a:ext>
            </a:extLst>
          </p:cNvPr>
          <p:cNvSpPr>
            <a:spLocks noGrp="1"/>
          </p:cNvSpPr>
          <p:nvPr>
            <p:ph sz="half" idx="1"/>
          </p:nvPr>
        </p:nvSpPr>
        <p:spPr>
          <a:solidFill>
            <a:schemeClr val="bg2"/>
          </a:solidFill>
          <a:ln>
            <a:solidFill>
              <a:schemeClr val="tx1"/>
            </a:solidFill>
          </a:ln>
        </p:spPr>
        <p:txBody>
          <a:bodyPr>
            <a:normAutofit fontScale="92500" lnSpcReduction="10000"/>
          </a:bodyPr>
          <a:lstStyle/>
          <a:p>
            <a:r>
              <a:rPr lang="en-US" sz="3300" dirty="0"/>
              <a:t>Fit and well 32 year old lady presenting with perceived DBI secondary to SAH</a:t>
            </a:r>
          </a:p>
          <a:p>
            <a:r>
              <a:rPr lang="en-US" sz="3300" dirty="0"/>
              <a:t>No neurosurgical intervention – admitted for prognostication</a:t>
            </a:r>
          </a:p>
          <a:p>
            <a:endParaRPr lang="en-US" dirty="0"/>
          </a:p>
          <a:p>
            <a:pPr marL="0" indent="0">
              <a:buNone/>
            </a:pPr>
            <a:endParaRPr lang="en-US" dirty="0"/>
          </a:p>
        </p:txBody>
      </p:sp>
      <p:pic>
        <p:nvPicPr>
          <p:cNvPr id="1026" name="Picture 2" descr="Free Happy young ethnic female student in casual clothes and hijab smiling and looking away while standing on street with notebook in hand after university Stock Photo">
            <a:extLst>
              <a:ext uri="{FF2B5EF4-FFF2-40B4-BE49-F238E27FC236}">
                <a16:creationId xmlns:a16="http://schemas.microsoft.com/office/drawing/2014/main" id="{46C03BD5-E0B7-63A5-AF5A-1A57DEADB1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29150" y="1705571"/>
            <a:ext cx="38862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C37BBD5-35BC-C1D0-E8E6-14D846F9A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4261798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090E8-2EA1-D43D-04CD-A92621657722}"/>
              </a:ext>
            </a:extLst>
          </p:cNvPr>
          <p:cNvSpPr>
            <a:spLocks noGrp="1"/>
          </p:cNvSpPr>
          <p:nvPr>
            <p:ph type="title"/>
          </p:nvPr>
        </p:nvSpPr>
        <p:spPr/>
        <p:txBody>
          <a:bodyPr/>
          <a:lstStyle/>
          <a:p>
            <a:r>
              <a:rPr lang="en-US" dirty="0">
                <a:solidFill>
                  <a:srgbClr val="E0119D"/>
                </a:solidFill>
              </a:rPr>
              <a:t>Decision point 1</a:t>
            </a:r>
          </a:p>
        </p:txBody>
      </p:sp>
      <p:sp>
        <p:nvSpPr>
          <p:cNvPr id="3" name="Content Placeholder 2">
            <a:extLst>
              <a:ext uri="{FF2B5EF4-FFF2-40B4-BE49-F238E27FC236}">
                <a16:creationId xmlns:a16="http://schemas.microsoft.com/office/drawing/2014/main" id="{97BD0AFD-22A7-2E85-D0E6-E34A0F251E13}"/>
              </a:ext>
            </a:extLst>
          </p:cNvPr>
          <p:cNvSpPr>
            <a:spLocks noGrp="1"/>
          </p:cNvSpPr>
          <p:nvPr>
            <p:ph sz="half" idx="1"/>
          </p:nvPr>
        </p:nvSpPr>
        <p:spPr>
          <a:solidFill>
            <a:schemeClr val="bg2"/>
          </a:solidFill>
          <a:ln>
            <a:solidFill>
              <a:schemeClr val="tx1"/>
            </a:solidFill>
          </a:ln>
        </p:spPr>
        <p:txBody>
          <a:bodyPr/>
          <a:lstStyle/>
          <a:p>
            <a:pPr marL="0" indent="0">
              <a:buNone/>
            </a:pPr>
            <a:r>
              <a:rPr lang="en-US" dirty="0"/>
              <a:t>Inform the SNOD now?</a:t>
            </a:r>
          </a:p>
          <a:p>
            <a:pPr marL="0" indent="0">
              <a:buNone/>
            </a:pPr>
            <a:endParaRPr lang="en-US" dirty="0"/>
          </a:p>
        </p:txBody>
      </p:sp>
      <p:sp>
        <p:nvSpPr>
          <p:cNvPr id="5" name="Content Placeholder 4">
            <a:extLst>
              <a:ext uri="{FF2B5EF4-FFF2-40B4-BE49-F238E27FC236}">
                <a16:creationId xmlns:a16="http://schemas.microsoft.com/office/drawing/2014/main" id="{9FE65120-3A7C-E3F4-B4F7-1E3AD5388B9C}"/>
              </a:ext>
            </a:extLst>
          </p:cNvPr>
          <p:cNvSpPr>
            <a:spLocks noGrp="1"/>
          </p:cNvSpPr>
          <p:nvPr>
            <p:ph sz="half" idx="2"/>
          </p:nvPr>
        </p:nvSpPr>
        <p:spPr>
          <a:xfrm>
            <a:off x="5010150" y="1369219"/>
            <a:ext cx="3886200" cy="3263504"/>
          </a:xfrm>
          <a:solidFill>
            <a:schemeClr val="bg2"/>
          </a:solidFill>
          <a:ln>
            <a:solidFill>
              <a:schemeClr val="tx1"/>
            </a:solidFill>
          </a:ln>
        </p:spPr>
        <p:txBody>
          <a:bodyPr/>
          <a:lstStyle/>
          <a:p>
            <a:pPr marL="0" indent="0">
              <a:buNone/>
            </a:pPr>
            <a:r>
              <a:rPr lang="en-US" dirty="0"/>
              <a:t>Wait for decision to palliate?</a:t>
            </a:r>
          </a:p>
          <a:p>
            <a:endParaRPr lang="en-US" dirty="0"/>
          </a:p>
        </p:txBody>
      </p:sp>
      <p:pic>
        <p:nvPicPr>
          <p:cNvPr id="1026" name="Picture 2" descr="Wait | Ged Carroll | Flickr">
            <a:extLst>
              <a:ext uri="{FF2B5EF4-FFF2-40B4-BE49-F238E27FC236}">
                <a16:creationId xmlns:a16="http://schemas.microsoft.com/office/drawing/2014/main" id="{62DBC85C-1160-BF4F-1AA7-BF73B5AC9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4513" y="2077046"/>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83B3B55-A529-FA33-796A-DCA2F14B827A}"/>
              </a:ext>
            </a:extLst>
          </p:cNvPr>
          <p:cNvPicPr>
            <a:picLocks noChangeAspect="1"/>
          </p:cNvPicPr>
          <p:nvPr/>
        </p:nvPicPr>
        <p:blipFill>
          <a:blip r:embed="rId3"/>
          <a:stretch>
            <a:fillRect/>
          </a:stretch>
        </p:blipFill>
        <p:spPr>
          <a:xfrm>
            <a:off x="1643063" y="3940442"/>
            <a:ext cx="1857375" cy="457200"/>
          </a:xfrm>
          <a:prstGeom prst="rect">
            <a:avLst/>
          </a:prstGeom>
        </p:spPr>
      </p:pic>
      <p:pic>
        <p:nvPicPr>
          <p:cNvPr id="7" name="Picture 6" descr="Shape, circle&#10;&#10;Description automatically generated">
            <a:extLst>
              <a:ext uri="{FF2B5EF4-FFF2-40B4-BE49-F238E27FC236}">
                <a16:creationId xmlns:a16="http://schemas.microsoft.com/office/drawing/2014/main" id="{D6D788B2-92B4-0FFA-9427-2B23C25C2C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79" y="1717062"/>
            <a:ext cx="2356668" cy="2157232"/>
          </a:xfrm>
          <a:prstGeom prst="rect">
            <a:avLst/>
          </a:prstGeom>
        </p:spPr>
      </p:pic>
      <p:pic>
        <p:nvPicPr>
          <p:cNvPr id="4" name="Picture 3">
            <a:extLst>
              <a:ext uri="{FF2B5EF4-FFF2-40B4-BE49-F238E27FC236}">
                <a16:creationId xmlns:a16="http://schemas.microsoft.com/office/drawing/2014/main" id="{F17300CA-ED67-5BA4-467C-D26E4E8D7D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515665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EB690-CAC5-1237-60A1-24B3B350A231}"/>
              </a:ext>
            </a:extLst>
          </p:cNvPr>
          <p:cNvSpPr>
            <a:spLocks noGrp="1"/>
          </p:cNvSpPr>
          <p:nvPr>
            <p:ph type="title"/>
          </p:nvPr>
        </p:nvSpPr>
        <p:spPr/>
        <p:txBody>
          <a:bodyPr/>
          <a:lstStyle/>
          <a:p>
            <a:r>
              <a:rPr lang="en-US" dirty="0"/>
              <a:t>Results of </a:t>
            </a:r>
            <a:r>
              <a:rPr lang="en-US" dirty="0" err="1"/>
              <a:t>slido</a:t>
            </a:r>
            <a:r>
              <a:rPr lang="en-US" dirty="0"/>
              <a:t> poll</a:t>
            </a:r>
          </a:p>
        </p:txBody>
      </p:sp>
      <p:sp>
        <p:nvSpPr>
          <p:cNvPr id="3" name="Content Placeholder 2">
            <a:extLst>
              <a:ext uri="{FF2B5EF4-FFF2-40B4-BE49-F238E27FC236}">
                <a16:creationId xmlns:a16="http://schemas.microsoft.com/office/drawing/2014/main" id="{4CC738C2-0FB7-3D82-A67C-7E2F65A0B33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68257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DCCE0-4BBA-3FC2-D337-DF51F935986E}"/>
              </a:ext>
            </a:extLst>
          </p:cNvPr>
          <p:cNvSpPr>
            <a:spLocks noGrp="1"/>
          </p:cNvSpPr>
          <p:nvPr>
            <p:ph type="title"/>
          </p:nvPr>
        </p:nvSpPr>
        <p:spPr/>
        <p:txBody>
          <a:bodyPr/>
          <a:lstStyle/>
          <a:p>
            <a:r>
              <a:rPr lang="en-US" dirty="0">
                <a:solidFill>
                  <a:srgbClr val="E0119D"/>
                </a:solidFill>
              </a:rPr>
              <a:t>What does the DAF say?</a:t>
            </a:r>
          </a:p>
        </p:txBody>
      </p:sp>
      <p:sp>
        <p:nvSpPr>
          <p:cNvPr id="3" name="Content Placeholder 2">
            <a:extLst>
              <a:ext uri="{FF2B5EF4-FFF2-40B4-BE49-F238E27FC236}">
                <a16:creationId xmlns:a16="http://schemas.microsoft.com/office/drawing/2014/main" id="{A7208627-7B34-2CF3-6542-7AA5DF2A6FC5}"/>
              </a:ext>
            </a:extLst>
          </p:cNvPr>
          <p:cNvSpPr>
            <a:spLocks noGrp="1"/>
          </p:cNvSpPr>
          <p:nvPr>
            <p:ph idx="1"/>
          </p:nvPr>
        </p:nvSpPr>
        <p:spPr/>
        <p:txBody>
          <a:bodyPr/>
          <a:lstStyle/>
          <a:p>
            <a:r>
              <a:rPr lang="en-US" dirty="0"/>
              <a:t>Remember - the patient is not dead (Before Death), and there is currently no consent for donation (Before Consent).</a:t>
            </a:r>
          </a:p>
          <a:p>
            <a:endParaRPr lang="en-US" dirty="0"/>
          </a:p>
          <a:p>
            <a:r>
              <a:rPr lang="en-US" dirty="0"/>
              <a:t>But - there is long established national guidance here</a:t>
            </a:r>
          </a:p>
        </p:txBody>
      </p:sp>
      <p:pic>
        <p:nvPicPr>
          <p:cNvPr id="4" name="Picture 3">
            <a:extLst>
              <a:ext uri="{FF2B5EF4-FFF2-40B4-BE49-F238E27FC236}">
                <a16:creationId xmlns:a16="http://schemas.microsoft.com/office/drawing/2014/main" id="{931D4A10-9E8D-563D-A132-DABE57E89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2289717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456897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hangingPunct="0">
              <a:defRPr/>
            </a:pPr>
            <a:endParaRPr lang="en-US" dirty="0">
              <a:solidFill>
                <a:srgbClr val="FFFFFF"/>
              </a:solidFill>
              <a:latin typeface="Arial"/>
              <a:ea typeface="ＭＳ Ｐゴシック" charset="-128"/>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pic>
        <p:nvPicPr>
          <p:cNvPr id="24" name="Picture 23" descr="Screen Shot 2011-12-15 at 11.27.25.png">
            <a:extLst>
              <a:ext uri="{FF2B5EF4-FFF2-40B4-BE49-F238E27FC236}">
                <a16:creationId xmlns:a16="http://schemas.microsoft.com/office/drawing/2014/main" id="{1648E55D-AADC-8244-B457-C93CA952EA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7574" y="812548"/>
            <a:ext cx="2527246" cy="3560291"/>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25" name="Rectangle 2">
            <a:extLst>
              <a:ext uri="{FF2B5EF4-FFF2-40B4-BE49-F238E27FC236}">
                <a16:creationId xmlns:a16="http://schemas.microsoft.com/office/drawing/2014/main" id="{7573DDCC-E275-AE41-8B82-BD75B08E0804}"/>
              </a:ext>
            </a:extLst>
          </p:cNvPr>
          <p:cNvSpPr txBox="1">
            <a:spLocks noChangeArrowheads="1"/>
          </p:cNvSpPr>
          <p:nvPr/>
        </p:nvSpPr>
        <p:spPr bwMode="auto">
          <a:xfrm>
            <a:off x="3967851" y="1011712"/>
            <a:ext cx="4788024" cy="3161963"/>
          </a:xfrm>
          <a:prstGeom prst="rect">
            <a:avLst/>
          </a:prstGeom>
          <a:solidFill>
            <a:srgbClr val="F8F8F8"/>
          </a:solidFill>
          <a:ln w="28575">
            <a:solidFill>
              <a:srgbClr val="002060"/>
            </a:solidFill>
            <a:miter lim="800000"/>
            <a:headEnd/>
            <a:tailEnd/>
          </a:ln>
          <a:effectLst/>
        </p:spPr>
        <p:txBody>
          <a:bodyPr vert="horz" wrap="square" lIns="68580" tIns="34290" rIns="68580" bIns="3429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defTabSz="342892" eaLnBrk="0" hangingPunct="0">
              <a:buNone/>
              <a:defRPr/>
            </a:pPr>
            <a:r>
              <a:rPr lang="en-US" sz="2400" dirty="0">
                <a:solidFill>
                  <a:srgbClr val="002060"/>
                </a:solidFill>
                <a:latin typeface="Arial"/>
                <a:ea typeface="ＭＳ Ｐゴシック" charset="-128"/>
                <a:cs typeface="Arial" charset="0"/>
              </a:rPr>
              <a:t>Triggered Notification</a:t>
            </a:r>
          </a:p>
          <a:p>
            <a:pPr marL="33338" indent="158354" defTabSz="342892" eaLnBrk="0" hangingPunct="0">
              <a:buFont typeface="+mj-lt"/>
              <a:buAutoNum type="arabicPeriod"/>
              <a:defRPr/>
            </a:pPr>
            <a:r>
              <a:rPr lang="en-US" sz="2100" dirty="0">
                <a:solidFill>
                  <a:prstClr val="black"/>
                </a:solidFill>
                <a:latin typeface="Arial"/>
                <a:ea typeface="ＭＳ Ｐゴシック" charset="-128"/>
                <a:cs typeface="Arial" charset="0"/>
              </a:rPr>
              <a:t>Plan to withdraw life-sustaining treatment</a:t>
            </a:r>
          </a:p>
          <a:p>
            <a:pPr marL="33338" indent="158354" defTabSz="342892" eaLnBrk="0" hangingPunct="0">
              <a:buFont typeface="+mj-lt"/>
              <a:buAutoNum type="arabicPeriod"/>
              <a:defRPr/>
            </a:pPr>
            <a:endParaRPr lang="en-US" sz="1800" dirty="0">
              <a:solidFill>
                <a:srgbClr val="002060"/>
              </a:solidFill>
              <a:latin typeface="Arial"/>
              <a:ea typeface="ＭＳ Ｐゴシック" charset="-128"/>
              <a:cs typeface="Arial" charset="0"/>
            </a:endParaRPr>
          </a:p>
          <a:p>
            <a:pPr marL="33338" indent="158354" defTabSz="342892" eaLnBrk="0" hangingPunct="0">
              <a:buFont typeface="+mj-lt"/>
              <a:buAutoNum type="arabicPeriod"/>
              <a:defRPr/>
            </a:pPr>
            <a:r>
              <a:rPr lang="en-US" sz="2100" dirty="0">
                <a:solidFill>
                  <a:prstClr val="black"/>
                </a:solidFill>
                <a:latin typeface="Arial"/>
                <a:ea typeface="ＭＳ Ｐゴシック" charset="-128"/>
                <a:cs typeface="Arial" charset="0"/>
              </a:rPr>
              <a:t>Plan to perform brain death testing</a:t>
            </a:r>
          </a:p>
          <a:p>
            <a:pPr marL="33338" indent="158354" defTabSz="342892" eaLnBrk="0" hangingPunct="0">
              <a:buFont typeface="+mj-lt"/>
              <a:buAutoNum type="arabicPeriod"/>
              <a:defRPr/>
            </a:pPr>
            <a:endParaRPr lang="en-US" sz="1800" dirty="0">
              <a:solidFill>
                <a:srgbClr val="002060"/>
              </a:solidFill>
              <a:latin typeface="Arial"/>
              <a:ea typeface="ＭＳ Ｐゴシック" charset="-128"/>
              <a:cs typeface="Arial" charset="0"/>
            </a:endParaRPr>
          </a:p>
          <a:p>
            <a:pPr marL="33338" indent="158354" defTabSz="342892" eaLnBrk="0" hangingPunct="0">
              <a:buFont typeface="+mj-lt"/>
              <a:buAutoNum type="arabicPeriod"/>
              <a:defRPr/>
            </a:pPr>
            <a:r>
              <a:rPr lang="en-US" sz="2100" dirty="0">
                <a:solidFill>
                  <a:prstClr val="black"/>
                </a:solidFill>
                <a:latin typeface="Arial"/>
                <a:ea typeface="ＭＳ Ｐゴシック" charset="-128"/>
                <a:cs typeface="Arial" charset="0"/>
              </a:rPr>
              <a:t>Early referral = </a:t>
            </a:r>
            <a:r>
              <a:rPr lang="en-US" sz="1800" dirty="0">
                <a:solidFill>
                  <a:prstClr val="black"/>
                </a:solidFill>
                <a:latin typeface="Arial"/>
                <a:ea typeface="ＭＳ Ｐゴシック" charset="-128"/>
                <a:cs typeface="Arial" charset="0"/>
              </a:rPr>
              <a:t>Catastrophic brain injury</a:t>
            </a:r>
          </a:p>
          <a:p>
            <a:pPr marL="33338" lvl="1" indent="158354" defTabSz="342892" eaLnBrk="0" hangingPunct="0">
              <a:buNone/>
              <a:defRPr/>
            </a:pPr>
            <a:r>
              <a:rPr lang="en-US" sz="1500" dirty="0">
                <a:solidFill>
                  <a:prstClr val="black"/>
                </a:solidFill>
                <a:latin typeface="Arial"/>
                <a:ea typeface="ＭＳ Ｐゴシック" charset="-128"/>
                <a:cs typeface="Arial" charset="0"/>
              </a:rPr>
              <a:t> + GCS of ≤ 4, not explained by sedation</a:t>
            </a:r>
          </a:p>
          <a:p>
            <a:pPr marL="33338" lvl="1" indent="158354" defTabSz="342892" eaLnBrk="0" hangingPunct="0">
              <a:buNone/>
              <a:defRPr/>
            </a:pPr>
            <a:r>
              <a:rPr lang="en-US" sz="1500" dirty="0">
                <a:solidFill>
                  <a:prstClr val="black"/>
                </a:solidFill>
                <a:latin typeface="Arial"/>
                <a:ea typeface="ＭＳ Ｐゴシック" charset="-128"/>
                <a:cs typeface="Arial" charset="0"/>
              </a:rPr>
              <a:t> + Loss of 1 cranial reflex</a:t>
            </a:r>
          </a:p>
        </p:txBody>
      </p:sp>
      <p:sp>
        <p:nvSpPr>
          <p:cNvPr id="26" name="Title 1">
            <a:extLst>
              <a:ext uri="{FF2B5EF4-FFF2-40B4-BE49-F238E27FC236}">
                <a16:creationId xmlns:a16="http://schemas.microsoft.com/office/drawing/2014/main" id="{D501B5A1-D5CD-7C4F-8E40-59388CF063D0}"/>
              </a:ext>
            </a:extLst>
          </p:cNvPr>
          <p:cNvSpPr txBox="1">
            <a:spLocks/>
          </p:cNvSpPr>
          <p:nvPr/>
        </p:nvSpPr>
        <p:spPr bwMode="auto">
          <a:xfrm>
            <a:off x="1552330" y="1204383"/>
            <a:ext cx="2415521" cy="935129"/>
          </a:xfrm>
          <a:prstGeom prst="rect">
            <a:avLst/>
          </a:prstGeom>
          <a:noFill/>
          <a:ln w="9525">
            <a:noFill/>
            <a:miter lim="800000"/>
            <a:headEnd/>
            <a:tailEnd/>
          </a:ln>
        </p:spPr>
        <p:txBody>
          <a:bodyPr anchor="ctr">
            <a:prstTxWarp prst="textNoShape">
              <a:avLst/>
            </a:prstTxWarp>
          </a:bodyPr>
          <a:lstStyle/>
          <a:p>
            <a:pPr algn="ctr" defTabSz="342892">
              <a:defRPr/>
            </a:pPr>
            <a:r>
              <a:rPr lang="en-US" sz="2100" kern="0" dirty="0">
                <a:solidFill>
                  <a:srgbClr val="000000"/>
                </a:solidFill>
                <a:latin typeface="Calibri" panose="020F0502020204030204"/>
                <a:ea typeface="Arial" charset="0"/>
                <a:cs typeface="Arial" charset="0"/>
              </a:rPr>
              <a:t>2011</a:t>
            </a:r>
          </a:p>
        </p:txBody>
      </p:sp>
      <p:sp>
        <p:nvSpPr>
          <p:cNvPr id="27" name="Rectangle 26">
            <a:extLst>
              <a:ext uri="{FF2B5EF4-FFF2-40B4-BE49-F238E27FC236}">
                <a16:creationId xmlns:a16="http://schemas.microsoft.com/office/drawing/2014/main" id="{728772FF-C966-4542-AE2F-1212D76BAA3F}"/>
              </a:ext>
            </a:extLst>
          </p:cNvPr>
          <p:cNvSpPr/>
          <p:nvPr/>
        </p:nvSpPr>
        <p:spPr>
          <a:xfrm>
            <a:off x="739720" y="119251"/>
            <a:ext cx="6456262" cy="646331"/>
          </a:xfrm>
          <a:prstGeom prst="rect">
            <a:avLst/>
          </a:prstGeom>
        </p:spPr>
        <p:txBody>
          <a:bodyPr wrap="square">
            <a:spAutoFit/>
          </a:bodyPr>
          <a:lstStyle/>
          <a:p>
            <a:pPr algn="ctr" defTabSz="685800">
              <a:defRPr/>
            </a:pPr>
            <a:r>
              <a:rPr lang="en-US" sz="2100" b="1" dirty="0">
                <a:solidFill>
                  <a:srgbClr val="E0119D"/>
                </a:solidFill>
                <a:latin typeface="Calibri" panose="020F0502020204030204"/>
                <a:cs typeface="Arial" charset="0"/>
              </a:rPr>
              <a:t>National Institute for Health and Care Excellence (NICE)</a:t>
            </a:r>
          </a:p>
          <a:p>
            <a:pPr algn="ctr" defTabSz="685800" eaLnBrk="0" hangingPunct="0">
              <a:defRPr/>
            </a:pPr>
            <a:endParaRPr lang="en-US" sz="1500" dirty="0">
              <a:solidFill>
                <a:srgbClr val="008000"/>
              </a:solidFill>
              <a:latin typeface="Calibri" panose="020F0502020204030204"/>
              <a:ea typeface="ＭＳ Ｐゴシック" charset="-128"/>
              <a:cs typeface="Arial" charset="0"/>
            </a:endParaRPr>
          </a:p>
        </p:txBody>
      </p:sp>
    </p:spTree>
    <p:extLst>
      <p:ext uri="{BB962C8B-B14F-4D97-AF65-F5344CB8AC3E}">
        <p14:creationId xmlns:p14="http://schemas.microsoft.com/office/powerpoint/2010/main" val="2967085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456897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hangingPunct="0">
              <a:defRPr/>
            </a:pPr>
            <a:endParaRPr lang="en-US" dirty="0">
              <a:solidFill>
                <a:srgbClr val="FFFFFF"/>
              </a:solidFill>
              <a:latin typeface="Arial"/>
              <a:ea typeface="ＭＳ Ｐゴシック" charset="-128"/>
            </a:endParaRP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pic>
        <p:nvPicPr>
          <p:cNvPr id="19" name="Picture 22" descr="GMC EoLC front">
            <a:extLst>
              <a:ext uri="{FF2B5EF4-FFF2-40B4-BE49-F238E27FC236}">
                <a16:creationId xmlns:a16="http://schemas.microsoft.com/office/drawing/2014/main" id="{9584329D-1A67-064F-B24F-337C7C64336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40305" y="815655"/>
            <a:ext cx="2079980" cy="2855264"/>
          </a:xfrm>
          <a:prstGeom prst="rect">
            <a:avLst/>
          </a:prstGeom>
          <a:noFill/>
          <a:ln w="28575">
            <a:solidFill>
              <a:schemeClr val="bg2"/>
            </a:solidFill>
            <a:miter lim="800000"/>
            <a:headEnd/>
            <a:tailEnd/>
          </a:ln>
          <a:effectLst>
            <a:outerShdw blurRad="63500" dist="107822" dir="13500000" algn="tl" rotWithShape="0">
              <a:srgbClr val="000000">
                <a:alpha val="50000"/>
              </a:srgbClr>
            </a:outerShdw>
          </a:effectLst>
        </p:spPr>
      </p:pic>
      <p:sp>
        <p:nvSpPr>
          <p:cNvPr id="15" name="Title 1">
            <a:extLst>
              <a:ext uri="{FF2B5EF4-FFF2-40B4-BE49-F238E27FC236}">
                <a16:creationId xmlns:a16="http://schemas.microsoft.com/office/drawing/2014/main" id="{2C00CFA1-2A30-5644-B749-EDEB6CC07619}"/>
              </a:ext>
            </a:extLst>
          </p:cNvPr>
          <p:cNvSpPr txBox="1">
            <a:spLocks/>
          </p:cNvSpPr>
          <p:nvPr/>
        </p:nvSpPr>
        <p:spPr bwMode="auto">
          <a:xfrm>
            <a:off x="431054" y="758116"/>
            <a:ext cx="1409700" cy="717947"/>
          </a:xfrm>
          <a:prstGeom prst="rect">
            <a:avLst/>
          </a:prstGeom>
          <a:noFill/>
          <a:ln w="9525">
            <a:noFill/>
            <a:miter lim="800000"/>
            <a:headEnd/>
            <a:tailEnd/>
          </a:ln>
        </p:spPr>
        <p:txBody>
          <a:bodyPr anchor="ctr">
            <a:prstTxWarp prst="textNoShape">
              <a:avLst/>
            </a:prstTxWarp>
          </a:bodyPr>
          <a:lstStyle/>
          <a:p>
            <a:pPr algn="ctr" defTabSz="685800">
              <a:defRPr/>
            </a:pPr>
            <a:r>
              <a:rPr lang="en-US" sz="2100" kern="0" dirty="0">
                <a:solidFill>
                  <a:prstClr val="white"/>
                </a:solidFill>
                <a:latin typeface="Calibri" panose="020F0502020204030204"/>
                <a:ea typeface="Arial" charset="0"/>
                <a:cs typeface="Arial" charset="0"/>
              </a:rPr>
              <a:t>2010</a:t>
            </a:r>
          </a:p>
        </p:txBody>
      </p:sp>
      <p:sp>
        <p:nvSpPr>
          <p:cNvPr id="29" name="Rectangle 2">
            <a:extLst>
              <a:ext uri="{FF2B5EF4-FFF2-40B4-BE49-F238E27FC236}">
                <a16:creationId xmlns:a16="http://schemas.microsoft.com/office/drawing/2014/main" id="{F5AEB907-3499-174F-9580-CDE669B49B2A}"/>
              </a:ext>
            </a:extLst>
          </p:cNvPr>
          <p:cNvSpPr txBox="1">
            <a:spLocks noChangeArrowheads="1"/>
          </p:cNvSpPr>
          <p:nvPr/>
        </p:nvSpPr>
        <p:spPr bwMode="auto">
          <a:xfrm>
            <a:off x="3826680" y="731907"/>
            <a:ext cx="5128130" cy="3422733"/>
          </a:xfrm>
          <a:prstGeom prst="rect">
            <a:avLst/>
          </a:prstGeom>
          <a:solidFill>
            <a:srgbClr val="F8F8F8"/>
          </a:solidFill>
          <a:ln w="28575">
            <a:solidFill>
              <a:srgbClr val="6E2C6B"/>
            </a:solidFill>
            <a:miter lim="800000"/>
            <a:headEnd/>
            <a:tailEnd/>
          </a:ln>
          <a:effectLst/>
        </p:spPr>
        <p:txBody>
          <a:bodyPr vert="horz" wrap="square" lIns="68580" tIns="34290" rIns="68580" bIns="3429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defTabSz="685800">
              <a:buNone/>
              <a:defRPr/>
            </a:pPr>
            <a:r>
              <a:rPr lang="en-US" sz="1800" b="1" dirty="0">
                <a:solidFill>
                  <a:srgbClr val="E0119D"/>
                </a:solidFill>
                <a:latin typeface="Times" pitchFamily="-84" charset="0"/>
              </a:rPr>
              <a:t>Organ donation</a:t>
            </a:r>
          </a:p>
          <a:p>
            <a:pPr marL="257175" indent="-257175" defTabSz="685800">
              <a:defRPr/>
            </a:pPr>
            <a:r>
              <a:rPr lang="en-US" sz="1800" dirty="0">
                <a:solidFill>
                  <a:srgbClr val="E0119D"/>
                </a:solidFill>
                <a:latin typeface="Times" pitchFamily="-84" charset="0"/>
              </a:rPr>
              <a:t>81</a:t>
            </a:r>
            <a:r>
              <a:rPr lang="en-US" sz="1800" dirty="0">
                <a:solidFill>
                  <a:prstClr val="black"/>
                </a:solidFill>
                <a:latin typeface="Times" pitchFamily="-84" charset="0"/>
              </a:rPr>
              <a:t>  If a patient is close to death and their views cannot be determined, you should be prepared to explore with those close to them whether they had expressed any views about organ or tissue donation, if donation is likely to be a possibility.</a:t>
            </a:r>
          </a:p>
          <a:p>
            <a:pPr marL="257175" indent="-257175" defTabSz="685800">
              <a:defRPr/>
            </a:pPr>
            <a:endParaRPr lang="en-US" sz="1800" dirty="0">
              <a:solidFill>
                <a:srgbClr val="008000"/>
              </a:solidFill>
              <a:latin typeface="Times" pitchFamily="-84" charset="0"/>
            </a:endParaRPr>
          </a:p>
          <a:p>
            <a:pPr marL="257175" indent="-257175" defTabSz="685800">
              <a:defRPr/>
            </a:pPr>
            <a:r>
              <a:rPr lang="en-US" sz="1800" b="1" dirty="0">
                <a:solidFill>
                  <a:srgbClr val="E0119D"/>
                </a:solidFill>
                <a:latin typeface="Times" pitchFamily="-84" charset="0"/>
              </a:rPr>
              <a:t>82</a:t>
            </a:r>
            <a:r>
              <a:rPr lang="en-US" sz="1800" dirty="0">
                <a:solidFill>
                  <a:srgbClr val="E0119D"/>
                </a:solidFill>
                <a:latin typeface="Times" pitchFamily="-84" charset="0"/>
              </a:rPr>
              <a:t> </a:t>
            </a:r>
            <a:r>
              <a:rPr lang="en-US" sz="1800" b="1" dirty="0">
                <a:solidFill>
                  <a:prstClr val="black"/>
                </a:solidFill>
                <a:latin typeface="Times" pitchFamily="-84" charset="0"/>
              </a:rPr>
              <a:t>You should follow any national procedures for identifying potential organ donors and, in appropriate cases, for notifying the local transplant coordinator. </a:t>
            </a:r>
          </a:p>
          <a:p>
            <a:pPr marL="0" indent="0" defTabSz="685800">
              <a:buNone/>
              <a:defRPr/>
            </a:pPr>
            <a:endParaRPr lang="en-US" sz="1500" dirty="0">
              <a:solidFill>
                <a:prstClr val="black"/>
              </a:solidFill>
              <a:latin typeface="Calibri"/>
            </a:endParaRPr>
          </a:p>
        </p:txBody>
      </p:sp>
      <p:sp>
        <p:nvSpPr>
          <p:cNvPr id="30" name="Rectangle 29">
            <a:extLst>
              <a:ext uri="{FF2B5EF4-FFF2-40B4-BE49-F238E27FC236}">
                <a16:creationId xmlns:a16="http://schemas.microsoft.com/office/drawing/2014/main" id="{FB8E38C6-A2A8-6444-9307-2659557E9E76}"/>
              </a:ext>
            </a:extLst>
          </p:cNvPr>
          <p:cNvSpPr/>
          <p:nvPr/>
        </p:nvSpPr>
        <p:spPr>
          <a:xfrm>
            <a:off x="73278" y="3913673"/>
            <a:ext cx="3740905" cy="627864"/>
          </a:xfrm>
          <a:prstGeom prst="rect">
            <a:avLst/>
          </a:prstGeom>
        </p:spPr>
        <p:txBody>
          <a:bodyPr wrap="square">
            <a:spAutoFit/>
          </a:bodyPr>
          <a:lstStyle/>
          <a:p>
            <a:pPr algn="just" defTabSz="685800">
              <a:lnSpc>
                <a:spcPct val="120000"/>
              </a:lnSpc>
              <a:defRPr/>
            </a:pPr>
            <a:r>
              <a:rPr lang="en-GB" sz="1500" kern="0" dirty="0">
                <a:solidFill>
                  <a:srgbClr val="002060"/>
                </a:solidFill>
                <a:latin typeface="Calibri" panose="020F0502020204030204"/>
              </a:rPr>
              <a:t>Establishes a duty on doctors to explore donation and follow national procedures. </a:t>
            </a:r>
          </a:p>
        </p:txBody>
      </p:sp>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flipV="1">
            <a:off x="189191" y="3790431"/>
            <a:ext cx="3303128" cy="3729"/>
          </a:xfrm>
          <a:prstGeom prst="line">
            <a:avLst/>
          </a:prstGeom>
          <a:noFill/>
          <a:ln w="28575">
            <a:solidFill>
              <a:srgbClr val="002060"/>
            </a:solidFill>
            <a:round/>
            <a:headEnd/>
            <a:tailEnd/>
          </a:ln>
          <a:extLst>
            <a:ext uri="{909E8E84-426E-40dd-AFC4-6F175D3DCCD1}">
              <a14:hiddenFill xmlns="" xmlns:a14="http://schemas.microsoft.com/office/drawing/2010/main">
                <a:noFill/>
              </a14:hiddenFill>
            </a:ext>
          </a:extLst>
        </p:spPr>
        <p:txBody>
          <a:bodyPr/>
          <a:lstStyle/>
          <a:p>
            <a:pPr defTabSz="685800">
              <a:defRPr/>
            </a:pPr>
            <a:endParaRPr lang="en-US" sz="1350">
              <a:solidFill>
                <a:srgbClr val="000000"/>
              </a:solidFill>
              <a:latin typeface="Calibri" panose="020F0502020204030204"/>
              <a:cs typeface="Arial"/>
            </a:endParaRPr>
          </a:p>
        </p:txBody>
      </p:sp>
      <p:sp>
        <p:nvSpPr>
          <p:cNvPr id="32" name="Rectangle 31">
            <a:extLst>
              <a:ext uri="{FF2B5EF4-FFF2-40B4-BE49-F238E27FC236}">
                <a16:creationId xmlns:a16="http://schemas.microsoft.com/office/drawing/2014/main" id="{1F2E0D4B-2E35-014C-A683-2018413D8360}"/>
              </a:ext>
            </a:extLst>
          </p:cNvPr>
          <p:cNvSpPr/>
          <p:nvPr/>
        </p:nvSpPr>
        <p:spPr>
          <a:xfrm>
            <a:off x="2385224" y="106249"/>
            <a:ext cx="4373553" cy="507831"/>
          </a:xfrm>
          <a:prstGeom prst="rect">
            <a:avLst/>
          </a:prstGeom>
        </p:spPr>
        <p:txBody>
          <a:bodyPr wrap="square">
            <a:spAutoFit/>
          </a:bodyPr>
          <a:lstStyle/>
          <a:p>
            <a:pPr defTabSz="342892">
              <a:defRPr/>
            </a:pPr>
            <a:r>
              <a:rPr lang="en-US" sz="2700" dirty="0">
                <a:solidFill>
                  <a:srgbClr val="E0119D"/>
                </a:solidFill>
                <a:latin typeface="Calibri" panose="020F0502020204030204"/>
                <a:ea typeface="ＭＳ Ｐゴシック" charset="-128"/>
                <a:cs typeface="Arial" charset="0"/>
              </a:rPr>
              <a:t>General Medical Council</a:t>
            </a:r>
          </a:p>
        </p:txBody>
      </p:sp>
    </p:spTree>
    <p:extLst>
      <p:ext uri="{BB962C8B-B14F-4D97-AF65-F5344CB8AC3E}">
        <p14:creationId xmlns:p14="http://schemas.microsoft.com/office/powerpoint/2010/main" val="1102540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160AE-4040-6D18-D0A7-0AE00C754D27}"/>
              </a:ext>
            </a:extLst>
          </p:cNvPr>
          <p:cNvSpPr>
            <a:spLocks noGrp="1"/>
          </p:cNvSpPr>
          <p:nvPr>
            <p:ph type="title"/>
          </p:nvPr>
        </p:nvSpPr>
        <p:spPr/>
        <p:txBody>
          <a:bodyPr/>
          <a:lstStyle/>
          <a:p>
            <a:r>
              <a:rPr lang="en-GB" dirty="0">
                <a:solidFill>
                  <a:srgbClr val="E0119D"/>
                </a:solidFill>
              </a:rPr>
              <a:t>Therefore…</a:t>
            </a:r>
          </a:p>
        </p:txBody>
      </p:sp>
      <p:sp>
        <p:nvSpPr>
          <p:cNvPr id="3" name="Content Placeholder 2">
            <a:extLst>
              <a:ext uri="{FF2B5EF4-FFF2-40B4-BE49-F238E27FC236}">
                <a16:creationId xmlns:a16="http://schemas.microsoft.com/office/drawing/2014/main" id="{B5299110-4F3F-B5D4-EA23-AF3BFAB1B4B2}"/>
              </a:ext>
            </a:extLst>
          </p:cNvPr>
          <p:cNvSpPr>
            <a:spLocks noGrp="1"/>
          </p:cNvSpPr>
          <p:nvPr>
            <p:ph idx="1"/>
          </p:nvPr>
        </p:nvSpPr>
        <p:spPr>
          <a:xfrm>
            <a:off x="3979506" y="2135314"/>
            <a:ext cx="4535844" cy="994172"/>
          </a:xfrm>
          <a:solidFill>
            <a:schemeClr val="bg2"/>
          </a:solidFill>
          <a:ln w="15875">
            <a:solidFill>
              <a:schemeClr val="accent1">
                <a:shade val="50000"/>
              </a:schemeClr>
            </a:solidFill>
          </a:ln>
        </p:spPr>
        <p:txBody>
          <a:bodyPr>
            <a:normAutofit/>
          </a:bodyPr>
          <a:lstStyle/>
          <a:p>
            <a:pPr marL="0" indent="0" algn="ctr">
              <a:buNone/>
            </a:pPr>
            <a:r>
              <a:rPr lang="en-GB" dirty="0"/>
              <a:t>Notification of the specialist nurse for organ donation is VERY LIKELY to be in the patient’s best interests</a:t>
            </a:r>
          </a:p>
        </p:txBody>
      </p:sp>
      <p:pic>
        <p:nvPicPr>
          <p:cNvPr id="10" name="Picture 9" descr="A pink wrist watch&#10;&#10;Description automatically generated with low confidence">
            <a:extLst>
              <a:ext uri="{FF2B5EF4-FFF2-40B4-BE49-F238E27FC236}">
                <a16:creationId xmlns:a16="http://schemas.microsoft.com/office/drawing/2014/main" id="{BD514F5A-28E7-20F8-E1E2-584E9A44B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16" y="1353905"/>
            <a:ext cx="3628663" cy="2721497"/>
          </a:xfrm>
          <a:prstGeom prst="rect">
            <a:avLst/>
          </a:prstGeom>
        </p:spPr>
      </p:pic>
      <p:pic>
        <p:nvPicPr>
          <p:cNvPr id="11" name="Picture 10" descr="Shape, circle&#10;&#10;Description automatically generated">
            <a:extLst>
              <a:ext uri="{FF2B5EF4-FFF2-40B4-BE49-F238E27FC236}">
                <a16:creationId xmlns:a16="http://schemas.microsoft.com/office/drawing/2014/main" id="{A00D3E02-AAF3-29DC-ED2D-E8B3158DA9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927" y="2873082"/>
            <a:ext cx="667034" cy="610586"/>
          </a:xfrm>
          <a:prstGeom prst="rect">
            <a:avLst/>
          </a:prstGeom>
        </p:spPr>
      </p:pic>
      <p:pic>
        <p:nvPicPr>
          <p:cNvPr id="4" name="Picture 3">
            <a:extLst>
              <a:ext uri="{FF2B5EF4-FFF2-40B4-BE49-F238E27FC236}">
                <a16:creationId xmlns:a16="http://schemas.microsoft.com/office/drawing/2014/main" id="{F78164F2-B5BD-04DC-823B-84D25D15E8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1493952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456897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hangingPunct="0"/>
            <a:r>
              <a:rPr lang="en-US" dirty="0">
                <a:solidFill>
                  <a:srgbClr val="FFFFFF"/>
                </a:solidFill>
                <a:latin typeface="Arial"/>
                <a:ea typeface="ＭＳ Ｐゴシック" charset="-128"/>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graphicFrame>
        <p:nvGraphicFramePr>
          <p:cNvPr id="6" name="Chart 5">
            <a:extLst>
              <a:ext uri="{FF2B5EF4-FFF2-40B4-BE49-F238E27FC236}">
                <a16:creationId xmlns:a16="http://schemas.microsoft.com/office/drawing/2014/main" id="{00000000-0008-0000-0000-000002000000}"/>
              </a:ext>
            </a:extLst>
          </p:cNvPr>
          <p:cNvGraphicFramePr>
            <a:graphicFrameLocks/>
          </p:cNvGraphicFramePr>
          <p:nvPr/>
        </p:nvGraphicFramePr>
        <p:xfrm>
          <a:off x="0" y="303498"/>
          <a:ext cx="9144000" cy="43068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9393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4AF93C9-E554-2447-ACA0-EDB6E7E52B23}"/>
              </a:ext>
            </a:extLst>
          </p:cNvPr>
          <p:cNvSpPr/>
          <p:nvPr/>
        </p:nvSpPr>
        <p:spPr>
          <a:xfrm>
            <a:off x="282135" y="3788992"/>
            <a:ext cx="3453359" cy="646331"/>
          </a:xfrm>
          <a:prstGeom prst="rect">
            <a:avLst/>
          </a:prstGeom>
        </p:spPr>
        <p:txBody>
          <a:bodyPr wrap="square">
            <a:spAutoFit/>
          </a:bodyPr>
          <a:lstStyle/>
          <a:p>
            <a:pPr lvl="0"/>
            <a:r>
              <a:rPr lang="en-GB" b="1" dirty="0">
                <a:solidFill>
                  <a:srgbClr val="E0119D"/>
                </a:solidFill>
              </a:rPr>
              <a:t>Benefits of early notification accrue to the family and ICU.</a:t>
            </a: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456897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fontAlgn="base" hangingPunct="0">
              <a:spcBef>
                <a:spcPct val="0"/>
              </a:spcBef>
              <a:spcAft>
                <a:spcPct val="0"/>
              </a:spcAft>
              <a:defRPr/>
            </a:pPr>
            <a:r>
              <a:rPr lang="en-US" dirty="0">
                <a:solidFill>
                  <a:srgbClr val="FFFFFF"/>
                </a:solidFill>
                <a:latin typeface="Arial"/>
                <a:ea typeface="ＭＳ Ｐゴシック" charset="-128"/>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
        <p:nvSpPr>
          <p:cNvPr id="31" name="Line 10">
            <a:extLst>
              <a:ext uri="{FF2B5EF4-FFF2-40B4-BE49-F238E27FC236}">
                <a16:creationId xmlns:a16="http://schemas.microsoft.com/office/drawing/2014/main" id="{021D8F85-E3C6-BA4E-BABC-04D2D08F236D}"/>
              </a:ext>
            </a:extLst>
          </p:cNvPr>
          <p:cNvSpPr>
            <a:spLocks noChangeShapeType="1"/>
          </p:cNvSpPr>
          <p:nvPr/>
        </p:nvSpPr>
        <p:spPr bwMode="auto">
          <a:xfrm>
            <a:off x="282135" y="3597563"/>
            <a:ext cx="3209746" cy="0"/>
          </a:xfrm>
          <a:prstGeom prst="line">
            <a:avLst/>
          </a:prstGeom>
          <a:noFill/>
          <a:ln w="28575">
            <a:solidFill>
              <a:srgbClr val="002060"/>
            </a:solidFill>
            <a:round/>
            <a:headEnd/>
            <a:tailEnd/>
          </a:ln>
          <a:extLst>
            <a:ext uri="{909E8E84-426E-40dd-AFC4-6F175D3DCCD1}">
              <a14:hiddenFill xmlns="" xmlns:a14="http://schemas.microsoft.com/office/drawing/2010/main">
                <a:noFill/>
              </a14:hiddenFill>
            </a:ext>
          </a:extLst>
        </p:spPr>
        <p:txBody>
          <a:bodyPr/>
          <a:lstStyle/>
          <a:p>
            <a:pPr defTabSz="685800" fontAlgn="base">
              <a:spcBef>
                <a:spcPct val="0"/>
              </a:spcBef>
              <a:spcAft>
                <a:spcPct val="0"/>
              </a:spcAft>
              <a:defRPr/>
            </a:pPr>
            <a:endParaRPr lang="en-US" sz="1350">
              <a:solidFill>
                <a:srgbClr val="000000"/>
              </a:solidFill>
              <a:latin typeface="Arial" charset="0"/>
              <a:ea typeface="ＭＳ Ｐゴシック" charset="0"/>
              <a:cs typeface="Arial"/>
            </a:endParaRPr>
          </a:p>
        </p:txBody>
      </p:sp>
      <p:pic>
        <p:nvPicPr>
          <p:cNvPr id="12" name="Picture 11" descr="Screen Shot 2011-12-15 at 11.35.15.png">
            <a:extLst>
              <a:ext uri="{FF2B5EF4-FFF2-40B4-BE49-F238E27FC236}">
                <a16:creationId xmlns:a16="http://schemas.microsoft.com/office/drawing/2014/main" id="{5B227409-1ED6-F242-A053-593229EF4E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3568" y="660958"/>
            <a:ext cx="1859493" cy="2640320"/>
          </a:xfrm>
          <a:prstGeom prst="rect">
            <a:avLst/>
          </a:prstGeom>
          <a:ln w="28575">
            <a:solidFill>
              <a:schemeClr val="bg2"/>
            </a:solidFill>
            <a:miter lim="800000"/>
          </a:ln>
          <a:effectLst>
            <a:outerShdw blurRad="63500" dist="107823" dir="13500000" algn="tl" rotWithShape="0">
              <a:srgbClr val="000000">
                <a:alpha val="50000"/>
              </a:srgbClr>
            </a:outerShdw>
          </a:effectLst>
        </p:spPr>
      </p:pic>
      <p:sp>
        <p:nvSpPr>
          <p:cNvPr id="15" name="Title 1">
            <a:extLst>
              <a:ext uri="{FF2B5EF4-FFF2-40B4-BE49-F238E27FC236}">
                <a16:creationId xmlns:a16="http://schemas.microsoft.com/office/drawing/2014/main" id="{292998E0-AD6A-9344-B6DC-90FD65BE20E3}"/>
              </a:ext>
            </a:extLst>
          </p:cNvPr>
          <p:cNvSpPr txBox="1">
            <a:spLocks/>
          </p:cNvSpPr>
          <p:nvPr/>
        </p:nvSpPr>
        <p:spPr bwMode="auto">
          <a:xfrm>
            <a:off x="1662685" y="2777853"/>
            <a:ext cx="1160183" cy="662977"/>
          </a:xfrm>
          <a:prstGeom prst="rect">
            <a:avLst/>
          </a:prstGeom>
          <a:noFill/>
          <a:ln w="9525">
            <a:noFill/>
            <a:miter lim="800000"/>
            <a:headEnd/>
            <a:tailEnd/>
          </a:ln>
        </p:spPr>
        <p:txBody>
          <a:bodyPr anchor="ctr">
            <a:prstTxWarp prst="textNoShape">
              <a:avLst/>
            </a:prstTxWarp>
          </a:bodyPr>
          <a:lstStyle/>
          <a:p>
            <a:pPr algn="ctr">
              <a:defRPr/>
            </a:pPr>
            <a:r>
              <a:rPr lang="en-US" sz="2100" kern="0" dirty="0">
                <a:solidFill>
                  <a:srgbClr val="000000"/>
                </a:solidFill>
                <a:ea typeface="Arial" charset="0"/>
                <a:cs typeface="Arial" charset="0"/>
              </a:rPr>
              <a:t>2011</a:t>
            </a:r>
          </a:p>
        </p:txBody>
      </p:sp>
      <p:sp>
        <p:nvSpPr>
          <p:cNvPr id="19" name="Rectangle 18">
            <a:extLst>
              <a:ext uri="{FF2B5EF4-FFF2-40B4-BE49-F238E27FC236}">
                <a16:creationId xmlns:a16="http://schemas.microsoft.com/office/drawing/2014/main" id="{EBDD6FAD-466E-0843-A302-0B8B6C42BF05}"/>
              </a:ext>
            </a:extLst>
          </p:cNvPr>
          <p:cNvSpPr/>
          <p:nvPr/>
        </p:nvSpPr>
        <p:spPr>
          <a:xfrm>
            <a:off x="1331641" y="95270"/>
            <a:ext cx="5839418" cy="461665"/>
          </a:xfrm>
          <a:prstGeom prst="rect">
            <a:avLst/>
          </a:prstGeom>
        </p:spPr>
        <p:txBody>
          <a:bodyPr wrap="square">
            <a:spAutoFit/>
          </a:bodyPr>
          <a:lstStyle/>
          <a:p>
            <a:r>
              <a:rPr lang="en-US" sz="2400" b="1" dirty="0">
                <a:solidFill>
                  <a:srgbClr val="E0119D"/>
                </a:solidFill>
                <a:ea typeface="ＭＳ Ｐゴシック" charset="-128"/>
                <a:cs typeface="Arial" charset="0"/>
              </a:rPr>
              <a:t>UK Donation Ethics Committee Advice</a:t>
            </a:r>
          </a:p>
        </p:txBody>
      </p:sp>
      <p:sp>
        <p:nvSpPr>
          <p:cNvPr id="21" name="Rectangle 2">
            <a:extLst>
              <a:ext uri="{FF2B5EF4-FFF2-40B4-BE49-F238E27FC236}">
                <a16:creationId xmlns:a16="http://schemas.microsoft.com/office/drawing/2014/main" id="{389ACFEF-EE4A-B946-A977-9EF79644299B}"/>
              </a:ext>
            </a:extLst>
          </p:cNvPr>
          <p:cNvSpPr txBox="1">
            <a:spLocks noChangeArrowheads="1"/>
          </p:cNvSpPr>
          <p:nvPr/>
        </p:nvSpPr>
        <p:spPr bwMode="auto">
          <a:xfrm>
            <a:off x="3716187" y="690585"/>
            <a:ext cx="5209894" cy="3721651"/>
          </a:xfrm>
          <a:prstGeom prst="rect">
            <a:avLst/>
          </a:prstGeom>
          <a:solidFill>
            <a:srgbClr val="F8F8F8"/>
          </a:solidFill>
          <a:ln w="28575">
            <a:solidFill>
              <a:srgbClr val="6E2C6B"/>
            </a:solidFill>
            <a:miter lim="800000"/>
            <a:headEnd/>
            <a:tailEnd/>
          </a:ln>
          <a:effectLst/>
        </p:spPr>
        <p:txBody>
          <a:bodyPr vert="horz" wrap="square" lIns="68580" tIns="34290" rIns="68580" bIns="34290" numCol="1" anchor="t" anchorCtr="0" compatLnSpc="1">
            <a:prstTxWarp prst="textNoShape">
              <a:avLst/>
            </a:prstTxWarp>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accent2"/>
                </a:solidFill>
                <a:latin typeface="+mn-lt"/>
                <a:ea typeface="+mn-ea"/>
                <a:cs typeface="+mn-cs"/>
              </a:defRPr>
            </a:lvl2pPr>
            <a:lvl3pPr marL="1143000" indent="-228600" algn="l" rtl="0" fontAlgn="base">
              <a:spcBef>
                <a:spcPct val="20000"/>
              </a:spcBef>
              <a:spcAft>
                <a:spcPct val="0"/>
              </a:spcAft>
              <a:buChar char="•"/>
              <a:defRPr sz="2000">
                <a:solidFill>
                  <a:schemeClr val="tx1"/>
                </a:solidFill>
                <a:latin typeface="+mn-lt"/>
                <a:ea typeface="+mn-ea"/>
                <a:cs typeface="+mn-cs"/>
              </a:defRPr>
            </a:lvl3pPr>
            <a:lvl4pPr marL="1600200" indent="-228600" algn="l" rtl="0" fontAlgn="base">
              <a:spcBef>
                <a:spcPct val="20000"/>
              </a:spcBef>
              <a:spcAft>
                <a:spcPct val="0"/>
              </a:spcAft>
              <a:buChar char="–"/>
              <a:defRPr sz="1800">
                <a:solidFill>
                  <a:schemeClr val="tx1"/>
                </a:solidFill>
                <a:latin typeface="+mn-lt"/>
                <a:ea typeface="+mn-ea"/>
                <a:cs typeface="+mn-cs"/>
              </a:defRPr>
            </a:lvl4pPr>
            <a:lvl5pPr marL="2057400" indent="-228600" algn="l" rtl="0" fontAlgn="base">
              <a:spcBef>
                <a:spcPct val="20000"/>
              </a:spcBef>
              <a:spcAft>
                <a:spcPct val="0"/>
              </a:spcAft>
              <a:buChar char="»"/>
              <a:defRPr sz="1800">
                <a:solidFill>
                  <a:schemeClr val="tx1"/>
                </a:solidFill>
                <a:latin typeface="+mn-lt"/>
                <a:ea typeface="+mn-ea"/>
                <a:cs typeface="+mn-cs"/>
              </a:defRPr>
            </a:lvl5pPr>
            <a:lvl6pPr marL="2514600" indent="-228600" algn="l" rtl="0" fontAlgn="base">
              <a:spcBef>
                <a:spcPct val="20000"/>
              </a:spcBef>
              <a:spcAft>
                <a:spcPct val="0"/>
              </a:spcAft>
              <a:buChar char="»"/>
              <a:defRPr sz="1800">
                <a:solidFill>
                  <a:schemeClr val="tx1"/>
                </a:solidFill>
                <a:latin typeface="+mn-lt"/>
                <a:ea typeface="+mn-ea"/>
                <a:cs typeface="+mn-cs"/>
              </a:defRPr>
            </a:lvl6pPr>
            <a:lvl7pPr marL="2971800" indent="-228600" algn="l" rtl="0" fontAlgn="base">
              <a:spcBef>
                <a:spcPct val="20000"/>
              </a:spcBef>
              <a:spcAft>
                <a:spcPct val="0"/>
              </a:spcAft>
              <a:buChar char="»"/>
              <a:defRPr sz="1800">
                <a:solidFill>
                  <a:schemeClr val="tx1"/>
                </a:solidFill>
                <a:latin typeface="+mn-lt"/>
                <a:ea typeface="+mn-ea"/>
                <a:cs typeface="+mn-cs"/>
              </a:defRPr>
            </a:lvl7pPr>
            <a:lvl8pPr marL="3429000" indent="-228600" algn="l" rtl="0" fontAlgn="base">
              <a:spcBef>
                <a:spcPct val="20000"/>
              </a:spcBef>
              <a:spcAft>
                <a:spcPct val="0"/>
              </a:spcAft>
              <a:buChar char="»"/>
              <a:defRPr sz="1800">
                <a:solidFill>
                  <a:schemeClr val="tx1"/>
                </a:solidFill>
                <a:latin typeface="+mn-lt"/>
                <a:ea typeface="+mn-ea"/>
                <a:cs typeface="+mn-cs"/>
              </a:defRPr>
            </a:lvl8pPr>
            <a:lvl9pPr marL="3886200" indent="-228600" algn="l" rtl="0" fontAlgn="base">
              <a:spcBef>
                <a:spcPct val="20000"/>
              </a:spcBef>
              <a:spcAft>
                <a:spcPct val="0"/>
              </a:spcAft>
              <a:buChar char="»"/>
              <a:defRPr sz="1800">
                <a:solidFill>
                  <a:schemeClr val="tx1"/>
                </a:solidFill>
                <a:latin typeface="+mn-lt"/>
                <a:ea typeface="+mn-ea"/>
                <a:cs typeface="+mn-cs"/>
              </a:defRPr>
            </a:lvl9pPr>
          </a:lstStyle>
          <a:p>
            <a:pPr marL="0" indent="0" algn="just">
              <a:lnSpc>
                <a:spcPct val="120000"/>
              </a:lnSpc>
              <a:spcBef>
                <a:spcPct val="50000"/>
              </a:spcBef>
              <a:buNone/>
            </a:pPr>
            <a:r>
              <a:rPr lang="en-GB" sz="1350" dirty="0">
                <a:solidFill>
                  <a:srgbClr val="6E2C6B"/>
                </a:solidFill>
              </a:rPr>
              <a:t>“There is </a:t>
            </a:r>
            <a:r>
              <a:rPr lang="en-GB" sz="1500" b="1" dirty="0">
                <a:solidFill>
                  <a:srgbClr val="6E2C6B"/>
                </a:solidFill>
              </a:rPr>
              <a:t>no ethical dilemma </a:t>
            </a:r>
            <a:r>
              <a:rPr lang="en-GB" sz="1350" dirty="0">
                <a:solidFill>
                  <a:srgbClr val="6E2C6B"/>
                </a:solidFill>
              </a:rPr>
              <a:t>if the treating clinician wishes to make </a:t>
            </a:r>
            <a:r>
              <a:rPr lang="en-GB" sz="1500" b="1" dirty="0">
                <a:solidFill>
                  <a:srgbClr val="6E2C6B"/>
                </a:solidFill>
              </a:rPr>
              <a:t>contact with the SNOD </a:t>
            </a:r>
            <a:r>
              <a:rPr lang="en-GB" sz="1350" dirty="0">
                <a:solidFill>
                  <a:srgbClr val="6E2C6B"/>
                </a:solidFill>
              </a:rPr>
              <a:t>at an early stage, while the patient is seriously ill and death is likely, but </a:t>
            </a:r>
            <a:r>
              <a:rPr lang="en-GB" sz="1500" b="1" dirty="0">
                <a:solidFill>
                  <a:srgbClr val="6E2C6B"/>
                </a:solidFill>
              </a:rPr>
              <a:t>before a formal decision has been made to withdraw life-sustaining treatment</a:t>
            </a:r>
            <a:r>
              <a:rPr lang="en-GB" sz="1350" dirty="0">
                <a:solidFill>
                  <a:srgbClr val="6E2C6B"/>
                </a:solidFill>
              </a:rPr>
              <a:t>.”</a:t>
            </a:r>
          </a:p>
          <a:p>
            <a:pPr marL="0" indent="0" algn="just">
              <a:lnSpc>
                <a:spcPct val="120000"/>
              </a:lnSpc>
              <a:spcBef>
                <a:spcPct val="50000"/>
              </a:spcBef>
              <a:buNone/>
            </a:pPr>
            <a:endParaRPr lang="en-GB" sz="1350" dirty="0">
              <a:solidFill>
                <a:srgbClr val="6E2C6B"/>
              </a:solidFill>
            </a:endParaRPr>
          </a:p>
          <a:p>
            <a:pPr marL="0" indent="0" algn="just">
              <a:lnSpc>
                <a:spcPct val="120000"/>
              </a:lnSpc>
              <a:spcBef>
                <a:spcPct val="50000"/>
              </a:spcBef>
              <a:buNone/>
            </a:pPr>
            <a:r>
              <a:rPr lang="en-GB" sz="1500" b="1" dirty="0">
                <a:solidFill>
                  <a:srgbClr val="6E2C6B"/>
                </a:solidFill>
              </a:rPr>
              <a:t>[“Benefits] include establishing whether there are contra-indications for organ donation……</a:t>
            </a:r>
          </a:p>
          <a:p>
            <a:pPr marL="0" indent="0" algn="just">
              <a:lnSpc>
                <a:spcPct val="120000"/>
              </a:lnSpc>
              <a:spcBef>
                <a:spcPct val="50000"/>
              </a:spcBef>
              <a:buNone/>
            </a:pPr>
            <a:r>
              <a:rPr lang="en-GB" sz="1500" b="1" dirty="0">
                <a:solidFill>
                  <a:srgbClr val="6E2C6B"/>
                </a:solidFill>
              </a:rPr>
              <a:t>Other practical and organisational factors might be relevant – if the SN-OD is based at a distant location then early contact can help to minimise distressing delays for the family.”</a:t>
            </a:r>
          </a:p>
        </p:txBody>
      </p:sp>
    </p:spTree>
    <p:extLst>
      <p:ext uri="{BB962C8B-B14F-4D97-AF65-F5344CB8AC3E}">
        <p14:creationId xmlns:p14="http://schemas.microsoft.com/office/powerpoint/2010/main" val="2732943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61C29-7294-6545-AB12-0192ED4CECD7}"/>
              </a:ext>
            </a:extLst>
          </p:cNvPr>
          <p:cNvSpPr/>
          <p:nvPr/>
        </p:nvSpPr>
        <p:spPr bwMode="auto">
          <a:xfrm>
            <a:off x="0" y="456897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hangingPunct="0"/>
            <a:r>
              <a:rPr lang="en-US" dirty="0">
                <a:solidFill>
                  <a:srgbClr val="FFFFFF"/>
                </a:solidFill>
                <a:latin typeface="Arial"/>
                <a:ea typeface="ＭＳ Ｐゴシック" charset="-128"/>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
        <p:nvSpPr>
          <p:cNvPr id="2" name="TextBox 1">
            <a:extLst>
              <a:ext uri="{FF2B5EF4-FFF2-40B4-BE49-F238E27FC236}">
                <a16:creationId xmlns:a16="http://schemas.microsoft.com/office/drawing/2014/main" id="{FBB6CDBD-E0A9-F64B-A439-E1DB872131BC}"/>
              </a:ext>
            </a:extLst>
          </p:cNvPr>
          <p:cNvSpPr txBox="1"/>
          <p:nvPr/>
        </p:nvSpPr>
        <p:spPr>
          <a:xfrm>
            <a:off x="3471365" y="601296"/>
            <a:ext cx="3996444" cy="461665"/>
          </a:xfrm>
          <a:prstGeom prst="rect">
            <a:avLst/>
          </a:prstGeom>
          <a:noFill/>
        </p:spPr>
        <p:txBody>
          <a:bodyPr wrap="square" rtlCol="0">
            <a:spAutoFit/>
          </a:bodyPr>
          <a:lstStyle/>
          <a:p>
            <a:r>
              <a:rPr lang="en-US" sz="2400" b="1" dirty="0"/>
              <a:t>Is paediatrics different?</a:t>
            </a:r>
          </a:p>
        </p:txBody>
      </p:sp>
      <p:sp>
        <p:nvSpPr>
          <p:cNvPr id="6" name="Rectangle 5">
            <a:extLst>
              <a:ext uri="{FF2B5EF4-FFF2-40B4-BE49-F238E27FC236}">
                <a16:creationId xmlns:a16="http://schemas.microsoft.com/office/drawing/2014/main" id="{7AB84CE9-04F7-7941-A39D-79118C97EBB0}"/>
              </a:ext>
            </a:extLst>
          </p:cNvPr>
          <p:cNvSpPr/>
          <p:nvPr/>
        </p:nvSpPr>
        <p:spPr>
          <a:xfrm>
            <a:off x="3491880" y="1851738"/>
            <a:ext cx="5295120" cy="1874103"/>
          </a:xfrm>
          <a:prstGeom prst="rect">
            <a:avLst/>
          </a:prstGeom>
          <a:solidFill>
            <a:srgbClr val="F8F8F8"/>
          </a:solidFill>
          <a:ln w="28575">
            <a:solidFill>
              <a:srgbClr val="6E2C6B"/>
            </a:solidFill>
            <a:miter lim="800000"/>
            <a:headEnd/>
            <a:tailEnd/>
          </a:ln>
        </p:spPr>
        <p:txBody>
          <a:bodyPr wrap="square">
            <a:spAutoFit/>
          </a:bodyPr>
          <a:lstStyle/>
          <a:p>
            <a:pPr marL="385754" indent="-385754">
              <a:lnSpc>
                <a:spcPct val="115000"/>
              </a:lnSpc>
              <a:spcBef>
                <a:spcPct val="25000"/>
              </a:spcBef>
              <a:buFont typeface="+mj-lt"/>
              <a:buAutoNum type="arabicPeriod"/>
            </a:pPr>
            <a:r>
              <a:rPr lang="en-GB" altLang="en-US" b="1" dirty="0">
                <a:latin typeface="Calibri" charset="0"/>
              </a:rPr>
              <a:t>Plan to diagnose death using neurological criteria</a:t>
            </a:r>
          </a:p>
          <a:p>
            <a:pPr marL="385754" indent="-385754">
              <a:lnSpc>
                <a:spcPct val="115000"/>
              </a:lnSpc>
              <a:spcBef>
                <a:spcPct val="25000"/>
              </a:spcBef>
              <a:buFont typeface="+mj-lt"/>
              <a:buAutoNum type="arabicPeriod"/>
            </a:pPr>
            <a:r>
              <a:rPr lang="en-GB" altLang="en-US" b="1" dirty="0">
                <a:latin typeface="Calibri" charset="0"/>
              </a:rPr>
              <a:t>Plan to withdraw life-sustaining treatment</a:t>
            </a:r>
          </a:p>
          <a:p>
            <a:pPr marL="385754" indent="-385754">
              <a:lnSpc>
                <a:spcPct val="115000"/>
              </a:lnSpc>
              <a:spcBef>
                <a:spcPct val="25000"/>
              </a:spcBef>
              <a:buFont typeface="+mj-lt"/>
              <a:buAutoNum type="arabicPeriod"/>
            </a:pPr>
            <a:r>
              <a:rPr lang="en-GB" altLang="en-US" b="1" dirty="0">
                <a:latin typeface="Calibri" charset="0"/>
              </a:rPr>
              <a:t>Early planning for end of life care</a:t>
            </a:r>
          </a:p>
          <a:p>
            <a:pPr marL="385754" indent="-385754">
              <a:lnSpc>
                <a:spcPct val="115000"/>
              </a:lnSpc>
              <a:spcBef>
                <a:spcPct val="25000"/>
              </a:spcBef>
              <a:buFont typeface="+mj-lt"/>
              <a:buAutoNum type="arabicPeriod"/>
            </a:pPr>
            <a:r>
              <a:rPr lang="en-GB" altLang="en-US" b="1" dirty="0">
                <a:latin typeface="Calibri" charset="0"/>
              </a:rPr>
              <a:t>Plan for MDT meeting to discuss appropriateness of care</a:t>
            </a:r>
          </a:p>
        </p:txBody>
      </p:sp>
      <p:sp>
        <p:nvSpPr>
          <p:cNvPr id="7" name="TextBox 6">
            <a:extLst>
              <a:ext uri="{FF2B5EF4-FFF2-40B4-BE49-F238E27FC236}">
                <a16:creationId xmlns:a16="http://schemas.microsoft.com/office/drawing/2014/main" id="{29351FCB-09F2-DA4D-8F03-6CDCB2D8BF25}"/>
              </a:ext>
            </a:extLst>
          </p:cNvPr>
          <p:cNvSpPr txBox="1"/>
          <p:nvPr/>
        </p:nvSpPr>
        <p:spPr>
          <a:xfrm>
            <a:off x="3428969" y="1253685"/>
            <a:ext cx="4050450" cy="553998"/>
          </a:xfrm>
          <a:prstGeom prst="rect">
            <a:avLst/>
          </a:prstGeom>
          <a:noFill/>
        </p:spPr>
        <p:txBody>
          <a:bodyPr wrap="square" rtlCol="0">
            <a:spAutoFit/>
          </a:bodyPr>
          <a:lstStyle/>
          <a:p>
            <a:r>
              <a:rPr lang="en-US" sz="3000" dirty="0">
                <a:solidFill>
                  <a:srgbClr val="E0119D"/>
                </a:solidFill>
              </a:rPr>
              <a:t>Notification Triggers</a:t>
            </a:r>
          </a:p>
        </p:txBody>
      </p:sp>
      <p:pic>
        <p:nvPicPr>
          <p:cNvPr id="8" name="Picture 7" descr="A group of stuffed animals&#10;&#10;Description automatically generated with low confidence">
            <a:extLst>
              <a:ext uri="{FF2B5EF4-FFF2-40B4-BE49-F238E27FC236}">
                <a16:creationId xmlns:a16="http://schemas.microsoft.com/office/drawing/2014/main" id="{6C398C96-7F02-8F48-968F-87F4E881B0ED}"/>
              </a:ext>
            </a:extLst>
          </p:cNvPr>
          <p:cNvPicPr>
            <a:picLocks noChangeAspect="1"/>
          </p:cNvPicPr>
          <p:nvPr/>
        </p:nvPicPr>
        <p:blipFill>
          <a:blip r:embed="rId3"/>
          <a:stretch>
            <a:fillRect/>
          </a:stretch>
        </p:blipFill>
        <p:spPr>
          <a:xfrm>
            <a:off x="305526" y="156204"/>
            <a:ext cx="3024336" cy="4293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86883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B6CDBD-E0A9-F64B-A439-E1DB872131BC}"/>
              </a:ext>
            </a:extLst>
          </p:cNvPr>
          <p:cNvSpPr txBox="1"/>
          <p:nvPr/>
        </p:nvSpPr>
        <p:spPr>
          <a:xfrm>
            <a:off x="3527022" y="897564"/>
            <a:ext cx="5419464" cy="4154984"/>
          </a:xfrm>
          <a:prstGeom prst="rect">
            <a:avLst/>
          </a:prstGeom>
          <a:noFill/>
        </p:spPr>
        <p:txBody>
          <a:bodyPr wrap="square" rtlCol="0">
            <a:spAutoFit/>
          </a:bodyPr>
          <a:lstStyle/>
          <a:p>
            <a:r>
              <a:rPr lang="en-US" sz="2400" dirty="0">
                <a:solidFill>
                  <a:srgbClr val="E0119D"/>
                </a:solidFill>
              </a:rPr>
              <a:t>Paediatric care planning often works in parallel.</a:t>
            </a:r>
          </a:p>
          <a:p>
            <a:endParaRPr lang="en-US" sz="2400" dirty="0">
              <a:solidFill>
                <a:srgbClr val="E0119D"/>
              </a:solidFill>
            </a:endParaRPr>
          </a:p>
          <a:p>
            <a:endParaRPr lang="en-US" sz="2400" dirty="0">
              <a:solidFill>
                <a:srgbClr val="E0119D"/>
              </a:solidFill>
            </a:endParaRPr>
          </a:p>
          <a:p>
            <a:endParaRPr lang="en-US" sz="2400" dirty="0">
              <a:solidFill>
                <a:srgbClr val="E0119D"/>
              </a:solidFill>
            </a:endParaRPr>
          </a:p>
          <a:p>
            <a:endParaRPr lang="en-US" sz="2400" dirty="0">
              <a:solidFill>
                <a:srgbClr val="E0119D"/>
              </a:solidFill>
            </a:endParaRPr>
          </a:p>
          <a:p>
            <a:r>
              <a:rPr lang="en-US" sz="2400" dirty="0">
                <a:solidFill>
                  <a:srgbClr val="E0119D"/>
                </a:solidFill>
              </a:rPr>
              <a:t>Explicit consideration of donation prior to team/parental decision re futility may be required (unusual in adults)</a:t>
            </a:r>
          </a:p>
          <a:p>
            <a:endParaRPr lang="en-US" sz="2400" dirty="0">
              <a:solidFill>
                <a:srgbClr val="E0119D"/>
              </a:solidFill>
            </a:endParaRPr>
          </a:p>
          <a:p>
            <a:endParaRPr lang="en-US" sz="2400" dirty="0">
              <a:solidFill>
                <a:srgbClr val="E0119D"/>
              </a:solidFill>
            </a:endParaRPr>
          </a:p>
        </p:txBody>
      </p:sp>
      <p:sp>
        <p:nvSpPr>
          <p:cNvPr id="9" name="Rectangle 8">
            <a:extLst>
              <a:ext uri="{FF2B5EF4-FFF2-40B4-BE49-F238E27FC236}">
                <a16:creationId xmlns:a16="http://schemas.microsoft.com/office/drawing/2014/main" id="{D5661C29-7294-6545-AB12-0192ED4CECD7}"/>
              </a:ext>
            </a:extLst>
          </p:cNvPr>
          <p:cNvSpPr/>
          <p:nvPr/>
        </p:nvSpPr>
        <p:spPr bwMode="auto">
          <a:xfrm>
            <a:off x="0" y="4568973"/>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189" eaLnBrk="0" hangingPunct="0"/>
            <a:r>
              <a:rPr lang="en-US" dirty="0">
                <a:solidFill>
                  <a:srgbClr val="FFFFFF"/>
                </a:solidFill>
                <a:latin typeface="Arial"/>
                <a:ea typeface="ＭＳ Ｐゴシック" charset="-128"/>
              </a:rPr>
              <a:t>The Deceased Donation Course (ICM) </a:t>
            </a:r>
          </a:p>
        </p:txBody>
      </p:sp>
      <p:pic>
        <p:nvPicPr>
          <p:cNvPr id="17" name="Picture 16">
            <a:extLst>
              <a:ext uri="{FF2B5EF4-FFF2-40B4-BE49-F238E27FC236}">
                <a16:creationId xmlns:a16="http://schemas.microsoft.com/office/drawing/2014/main" id="{E35AF769-380D-A74B-9837-0AA3F9DBC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pic>
        <p:nvPicPr>
          <p:cNvPr id="6" name="Picture 5" descr="A group of stuffed animals&#10;&#10;Description automatically generated with low confidence">
            <a:extLst>
              <a:ext uri="{FF2B5EF4-FFF2-40B4-BE49-F238E27FC236}">
                <a16:creationId xmlns:a16="http://schemas.microsoft.com/office/drawing/2014/main" id="{070D8B0E-670D-4641-975A-566B788D9368}"/>
              </a:ext>
            </a:extLst>
          </p:cNvPr>
          <p:cNvPicPr>
            <a:picLocks noChangeAspect="1"/>
          </p:cNvPicPr>
          <p:nvPr/>
        </p:nvPicPr>
        <p:blipFill>
          <a:blip r:embed="rId3"/>
          <a:stretch>
            <a:fillRect/>
          </a:stretch>
        </p:blipFill>
        <p:spPr>
          <a:xfrm>
            <a:off x="305526" y="156204"/>
            <a:ext cx="3024336" cy="4293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4" name="Straight Connector 3">
            <a:extLst>
              <a:ext uri="{FF2B5EF4-FFF2-40B4-BE49-F238E27FC236}">
                <a16:creationId xmlns:a16="http://schemas.microsoft.com/office/drawing/2014/main" id="{35F91684-D503-ED44-A517-5135F03C8C50}"/>
              </a:ext>
            </a:extLst>
          </p:cNvPr>
          <p:cNvCxnSpPr>
            <a:cxnSpLocks/>
          </p:cNvCxnSpPr>
          <p:nvPr/>
        </p:nvCxnSpPr>
        <p:spPr bwMode="auto">
          <a:xfrm flipV="1">
            <a:off x="4708525" y="1383618"/>
            <a:ext cx="1645673" cy="1565445"/>
          </a:xfrm>
          <a:prstGeom prst="line">
            <a:avLst/>
          </a:prstGeom>
          <a:solidFill>
            <a:schemeClr val="accent1"/>
          </a:solidFill>
          <a:ln w="76200" cap="flat" cmpd="sng" algn="ctr">
            <a:solidFill>
              <a:srgbClr val="00B0F0"/>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A8682D1-D1E1-7A46-AD84-5E39E54A2E78}"/>
              </a:ext>
            </a:extLst>
          </p:cNvPr>
          <p:cNvCxnSpPr>
            <a:cxnSpLocks/>
          </p:cNvCxnSpPr>
          <p:nvPr/>
        </p:nvCxnSpPr>
        <p:spPr bwMode="auto">
          <a:xfrm flipV="1">
            <a:off x="5475485" y="1557390"/>
            <a:ext cx="1522539" cy="1491520"/>
          </a:xfrm>
          <a:prstGeom prst="line">
            <a:avLst/>
          </a:prstGeom>
          <a:solidFill>
            <a:schemeClr val="accent1"/>
          </a:solidFill>
          <a:ln w="76200" cap="flat" cmpd="sng" algn="ctr">
            <a:solidFill>
              <a:srgbClr val="00B050"/>
            </a:solidFill>
            <a:prstDash val="solid"/>
            <a:round/>
            <a:headEnd type="none" w="med" len="med"/>
            <a:tailEnd type="none" w="med" len="med"/>
          </a:ln>
          <a:effectLst/>
        </p:spPr>
      </p:cxnSp>
    </p:spTree>
    <p:extLst>
      <p:ext uri="{BB962C8B-B14F-4D97-AF65-F5344CB8AC3E}">
        <p14:creationId xmlns:p14="http://schemas.microsoft.com/office/powerpoint/2010/main" val="3650023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018C-ED86-16DC-9F04-DD106EA4DB80}"/>
              </a:ext>
            </a:extLst>
          </p:cNvPr>
          <p:cNvSpPr>
            <a:spLocks noGrp="1"/>
          </p:cNvSpPr>
          <p:nvPr>
            <p:ph type="title"/>
          </p:nvPr>
        </p:nvSpPr>
        <p:spPr/>
        <p:txBody>
          <a:bodyPr/>
          <a:lstStyle/>
          <a:p>
            <a:r>
              <a:rPr lang="en-US" dirty="0">
                <a:solidFill>
                  <a:srgbClr val="E0119D"/>
                </a:solidFill>
              </a:rPr>
              <a:t>Amina</a:t>
            </a:r>
            <a:endParaRPr lang="en-US" dirty="0"/>
          </a:p>
        </p:txBody>
      </p:sp>
      <p:sp>
        <p:nvSpPr>
          <p:cNvPr id="3" name="Content Placeholder 2">
            <a:extLst>
              <a:ext uri="{FF2B5EF4-FFF2-40B4-BE49-F238E27FC236}">
                <a16:creationId xmlns:a16="http://schemas.microsoft.com/office/drawing/2014/main" id="{E5124F5B-B537-E3BD-66E1-85296D804873}"/>
              </a:ext>
            </a:extLst>
          </p:cNvPr>
          <p:cNvSpPr>
            <a:spLocks noGrp="1"/>
          </p:cNvSpPr>
          <p:nvPr>
            <p:ph sz="half" idx="1"/>
          </p:nvPr>
        </p:nvSpPr>
        <p:spPr>
          <a:solidFill>
            <a:schemeClr val="bg2"/>
          </a:solidFill>
          <a:ln>
            <a:solidFill>
              <a:schemeClr val="tx1"/>
            </a:solidFill>
          </a:ln>
        </p:spPr>
        <p:txBody>
          <a:bodyPr>
            <a:normAutofit/>
          </a:bodyPr>
          <a:lstStyle/>
          <a:p>
            <a:r>
              <a:rPr lang="en-US" sz="2400" dirty="0"/>
              <a:t>Decision now taken for EOLC</a:t>
            </a:r>
          </a:p>
          <a:p>
            <a:r>
              <a:rPr lang="en-US" sz="2400" dirty="0"/>
              <a:t>Registered on ODR</a:t>
            </a:r>
          </a:p>
          <a:p>
            <a:r>
              <a:rPr lang="en-US" sz="2400" dirty="0"/>
              <a:t>Husband actively supportive</a:t>
            </a:r>
          </a:p>
          <a:p>
            <a:r>
              <a:rPr lang="en-US" sz="2400" dirty="0"/>
              <a:t>Cardiothoracic team have been in contact.  They request</a:t>
            </a:r>
          </a:p>
          <a:p>
            <a:pPr marL="728663" lvl="1" indent="-385763">
              <a:buFont typeface="+mj-lt"/>
              <a:buAutoNum type="arabicPeriod"/>
            </a:pPr>
            <a:r>
              <a:rPr lang="en-US" sz="2100" dirty="0"/>
              <a:t>Bronchoscopy</a:t>
            </a:r>
          </a:p>
          <a:p>
            <a:pPr marL="728663" lvl="1" indent="-385763">
              <a:buFont typeface="+mj-lt"/>
              <a:buAutoNum type="arabicPeriod"/>
            </a:pPr>
            <a:r>
              <a:rPr lang="en-US" sz="2100" dirty="0"/>
              <a:t>Coronary angiogram</a:t>
            </a:r>
          </a:p>
          <a:p>
            <a:pPr marL="0" indent="0">
              <a:buNone/>
            </a:pPr>
            <a:endParaRPr lang="en-US" dirty="0"/>
          </a:p>
        </p:txBody>
      </p:sp>
      <p:pic>
        <p:nvPicPr>
          <p:cNvPr id="1026" name="Picture 2" descr="Free Happy young ethnic female student in casual clothes and hijab smiling and looking away while standing on street with notebook in hand after university Stock Photo">
            <a:extLst>
              <a:ext uri="{FF2B5EF4-FFF2-40B4-BE49-F238E27FC236}">
                <a16:creationId xmlns:a16="http://schemas.microsoft.com/office/drawing/2014/main" id="{46C03BD5-E0B7-63A5-AF5A-1A57DEADB1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29150" y="1705571"/>
            <a:ext cx="38862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FC4FBED-1F64-A820-6F5F-44C4E20EE2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3703056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B8D42-DD8C-842E-9C73-257B287E01C5}"/>
              </a:ext>
            </a:extLst>
          </p:cNvPr>
          <p:cNvSpPr>
            <a:spLocks noGrp="1"/>
          </p:cNvSpPr>
          <p:nvPr>
            <p:ph type="title"/>
          </p:nvPr>
        </p:nvSpPr>
        <p:spPr/>
        <p:txBody>
          <a:bodyPr/>
          <a:lstStyle/>
          <a:p>
            <a:r>
              <a:rPr lang="en-US" dirty="0">
                <a:solidFill>
                  <a:srgbClr val="E0119D"/>
                </a:solidFill>
              </a:rPr>
              <a:t>Decision point 2</a:t>
            </a:r>
          </a:p>
        </p:txBody>
      </p:sp>
      <p:sp>
        <p:nvSpPr>
          <p:cNvPr id="3" name="Content Placeholder 2">
            <a:extLst>
              <a:ext uri="{FF2B5EF4-FFF2-40B4-BE49-F238E27FC236}">
                <a16:creationId xmlns:a16="http://schemas.microsoft.com/office/drawing/2014/main" id="{0CC999F0-2584-23E4-A7F5-172C7B6FDA9F}"/>
              </a:ext>
            </a:extLst>
          </p:cNvPr>
          <p:cNvSpPr>
            <a:spLocks noGrp="1"/>
          </p:cNvSpPr>
          <p:nvPr>
            <p:ph sz="half" idx="1"/>
          </p:nvPr>
        </p:nvSpPr>
        <p:spPr>
          <a:xfrm>
            <a:off x="628650" y="1369219"/>
            <a:ext cx="3796904" cy="1588294"/>
          </a:xfrm>
          <a:solidFill>
            <a:schemeClr val="bg2"/>
          </a:solidFill>
          <a:ln>
            <a:solidFill>
              <a:schemeClr val="tx1"/>
            </a:solidFill>
          </a:ln>
        </p:spPr>
        <p:txBody>
          <a:bodyPr anchor="ctr" anchorCtr="0"/>
          <a:lstStyle/>
          <a:p>
            <a:pPr marL="0" indent="0" algn="ctr">
              <a:buNone/>
            </a:pPr>
            <a:r>
              <a:rPr lang="en-US" dirty="0"/>
              <a:t>Perform bronchoscopy only</a:t>
            </a:r>
          </a:p>
        </p:txBody>
      </p:sp>
      <p:sp>
        <p:nvSpPr>
          <p:cNvPr id="4" name="Content Placeholder 3">
            <a:extLst>
              <a:ext uri="{FF2B5EF4-FFF2-40B4-BE49-F238E27FC236}">
                <a16:creationId xmlns:a16="http://schemas.microsoft.com/office/drawing/2014/main" id="{330D9983-2F2C-4254-02D8-C2AEE06DC293}"/>
              </a:ext>
            </a:extLst>
          </p:cNvPr>
          <p:cNvSpPr>
            <a:spLocks noGrp="1"/>
          </p:cNvSpPr>
          <p:nvPr>
            <p:ph sz="half" idx="2"/>
          </p:nvPr>
        </p:nvSpPr>
        <p:spPr>
          <a:xfrm>
            <a:off x="4629150" y="1369219"/>
            <a:ext cx="3886200" cy="1588294"/>
          </a:xfrm>
          <a:solidFill>
            <a:schemeClr val="bg2"/>
          </a:solidFill>
          <a:ln>
            <a:solidFill>
              <a:schemeClr val="tx1"/>
            </a:solidFill>
          </a:ln>
        </p:spPr>
        <p:txBody>
          <a:bodyPr anchor="ctr" anchorCtr="1"/>
          <a:lstStyle/>
          <a:p>
            <a:pPr marL="0" indent="0" algn="ctr">
              <a:buNone/>
            </a:pPr>
            <a:r>
              <a:rPr lang="en-US" dirty="0"/>
              <a:t>Perform coronary angiography only</a:t>
            </a:r>
          </a:p>
        </p:txBody>
      </p:sp>
      <p:sp>
        <p:nvSpPr>
          <p:cNvPr id="5" name="Content Placeholder 2">
            <a:extLst>
              <a:ext uri="{FF2B5EF4-FFF2-40B4-BE49-F238E27FC236}">
                <a16:creationId xmlns:a16="http://schemas.microsoft.com/office/drawing/2014/main" id="{ED5D790B-E519-4BCE-BF7A-009A4A44A558}"/>
              </a:ext>
            </a:extLst>
          </p:cNvPr>
          <p:cNvSpPr txBox="1">
            <a:spLocks/>
          </p:cNvSpPr>
          <p:nvPr/>
        </p:nvSpPr>
        <p:spPr>
          <a:xfrm>
            <a:off x="628650" y="3168386"/>
            <a:ext cx="3796904" cy="1588294"/>
          </a:xfrm>
          <a:prstGeom prst="rect">
            <a:avLst/>
          </a:prstGeom>
          <a:solidFill>
            <a:schemeClr val="bg2"/>
          </a:solidFill>
          <a:ln>
            <a:solidFill>
              <a:schemeClr val="tx1"/>
            </a:solidFill>
          </a:ln>
        </p:spPr>
        <p:txBody>
          <a:bodyPr vert="horz" lIns="68580" tIns="34290" rIns="68580" bIns="34290" rtlCol="0" anchor="ctr" anchorCtr="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defRPr/>
            </a:pPr>
            <a:r>
              <a:rPr lang="en-US" sz="2100" dirty="0">
                <a:solidFill>
                  <a:prstClr val="black"/>
                </a:solidFill>
                <a:latin typeface="Calibri" panose="020F0502020204030204"/>
              </a:rPr>
              <a:t>Perform </a:t>
            </a:r>
            <a:r>
              <a:rPr lang="en-US" sz="2100" b="1" dirty="0">
                <a:solidFill>
                  <a:prstClr val="black"/>
                </a:solidFill>
                <a:latin typeface="Calibri" panose="020F0502020204030204"/>
              </a:rPr>
              <a:t>BOTH</a:t>
            </a:r>
            <a:r>
              <a:rPr lang="en-US" sz="2100" dirty="0">
                <a:solidFill>
                  <a:prstClr val="black"/>
                </a:solidFill>
                <a:latin typeface="Calibri" panose="020F0502020204030204"/>
              </a:rPr>
              <a:t> bronchoscopy and coronary angiography</a:t>
            </a:r>
          </a:p>
        </p:txBody>
      </p:sp>
      <p:sp>
        <p:nvSpPr>
          <p:cNvPr id="7" name="Content Placeholder 3">
            <a:extLst>
              <a:ext uri="{FF2B5EF4-FFF2-40B4-BE49-F238E27FC236}">
                <a16:creationId xmlns:a16="http://schemas.microsoft.com/office/drawing/2014/main" id="{06E14271-D89A-17E8-B190-DF67DA3BF2EC}"/>
              </a:ext>
            </a:extLst>
          </p:cNvPr>
          <p:cNvSpPr txBox="1">
            <a:spLocks/>
          </p:cNvSpPr>
          <p:nvPr/>
        </p:nvSpPr>
        <p:spPr>
          <a:xfrm>
            <a:off x="4629150" y="3168385"/>
            <a:ext cx="3886200" cy="1588294"/>
          </a:xfrm>
          <a:prstGeom prst="rect">
            <a:avLst/>
          </a:prstGeom>
          <a:solidFill>
            <a:schemeClr val="bg2"/>
          </a:solidFill>
          <a:ln>
            <a:solidFill>
              <a:schemeClr val="tx1"/>
            </a:solidFill>
          </a:ln>
        </p:spPr>
        <p:txBody>
          <a:bodyPr vert="horz" lIns="68580" tIns="34290" rIns="68580" bIns="34290" rtlCol="0" anchor="ctr" anchorCtr="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defRPr/>
            </a:pPr>
            <a:r>
              <a:rPr lang="en-US" sz="2100" dirty="0">
                <a:solidFill>
                  <a:prstClr val="black"/>
                </a:solidFill>
                <a:latin typeface="Calibri" panose="020F0502020204030204"/>
              </a:rPr>
              <a:t>Perform neither</a:t>
            </a:r>
          </a:p>
        </p:txBody>
      </p:sp>
      <p:pic>
        <p:nvPicPr>
          <p:cNvPr id="6" name="Picture 5">
            <a:extLst>
              <a:ext uri="{FF2B5EF4-FFF2-40B4-BE49-F238E27FC236}">
                <a16:creationId xmlns:a16="http://schemas.microsoft.com/office/drawing/2014/main" id="{8514C656-4315-FC75-47E3-70882945FE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1953717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4C17-7E97-C50C-1F40-69688783DF6D}"/>
              </a:ext>
            </a:extLst>
          </p:cNvPr>
          <p:cNvSpPr>
            <a:spLocks noGrp="1"/>
          </p:cNvSpPr>
          <p:nvPr>
            <p:ph type="title"/>
          </p:nvPr>
        </p:nvSpPr>
        <p:spPr/>
        <p:txBody>
          <a:bodyPr/>
          <a:lstStyle/>
          <a:p>
            <a:r>
              <a:rPr lang="en-US" dirty="0"/>
              <a:t>Results of poll</a:t>
            </a:r>
          </a:p>
        </p:txBody>
      </p:sp>
      <p:sp>
        <p:nvSpPr>
          <p:cNvPr id="3" name="Content Placeholder 2">
            <a:extLst>
              <a:ext uri="{FF2B5EF4-FFF2-40B4-BE49-F238E27FC236}">
                <a16:creationId xmlns:a16="http://schemas.microsoft.com/office/drawing/2014/main" id="{B70503D0-CB8E-5E0A-31F3-3CF32C35EE6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16352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27EE-1DF8-4F59-60CA-8161C4ACF342}"/>
              </a:ext>
            </a:extLst>
          </p:cNvPr>
          <p:cNvSpPr>
            <a:spLocks noGrp="1"/>
          </p:cNvSpPr>
          <p:nvPr>
            <p:ph type="title"/>
          </p:nvPr>
        </p:nvSpPr>
        <p:spPr/>
        <p:txBody>
          <a:bodyPr/>
          <a:lstStyle/>
          <a:p>
            <a:r>
              <a:rPr lang="en-US" dirty="0">
                <a:solidFill>
                  <a:srgbClr val="E0119D"/>
                </a:solidFill>
              </a:rPr>
              <a:t>How can the DAF help you here?</a:t>
            </a:r>
          </a:p>
        </p:txBody>
      </p:sp>
      <p:sp>
        <p:nvSpPr>
          <p:cNvPr id="3" name="Content Placeholder 2">
            <a:extLst>
              <a:ext uri="{FF2B5EF4-FFF2-40B4-BE49-F238E27FC236}">
                <a16:creationId xmlns:a16="http://schemas.microsoft.com/office/drawing/2014/main" id="{DE3284E8-E821-03A7-ACC7-E3C9FA08F982}"/>
              </a:ext>
            </a:extLst>
          </p:cNvPr>
          <p:cNvSpPr>
            <a:spLocks noGrp="1"/>
          </p:cNvSpPr>
          <p:nvPr>
            <p:ph idx="1"/>
          </p:nvPr>
        </p:nvSpPr>
        <p:spPr>
          <a:xfrm>
            <a:off x="628650" y="1204279"/>
            <a:ext cx="7886700" cy="835139"/>
          </a:xfrm>
        </p:spPr>
        <p:txBody>
          <a:bodyPr/>
          <a:lstStyle/>
          <a:p>
            <a:pPr marL="0" indent="0">
              <a:buNone/>
            </a:pPr>
            <a:r>
              <a:rPr lang="en-US" dirty="0"/>
              <a:t>Remember - this patient is not dead (Before Death), but consent for donation has been ascertained (After Consent).</a:t>
            </a:r>
          </a:p>
          <a:p>
            <a:endParaRPr lang="en-US" dirty="0"/>
          </a:p>
        </p:txBody>
      </p:sp>
      <p:sp>
        <p:nvSpPr>
          <p:cNvPr id="4" name="TextBox 3">
            <a:extLst>
              <a:ext uri="{FF2B5EF4-FFF2-40B4-BE49-F238E27FC236}">
                <a16:creationId xmlns:a16="http://schemas.microsoft.com/office/drawing/2014/main" id="{E8D27AE5-9A54-4AC1-B31E-7A7E95205174}"/>
              </a:ext>
            </a:extLst>
          </p:cNvPr>
          <p:cNvSpPr txBox="1"/>
          <p:nvPr/>
        </p:nvSpPr>
        <p:spPr>
          <a:xfrm>
            <a:off x="936110" y="2198452"/>
            <a:ext cx="7271780" cy="2492990"/>
          </a:xfrm>
          <a:prstGeom prst="rect">
            <a:avLst/>
          </a:prstGeom>
          <a:solidFill>
            <a:schemeClr val="bg2"/>
          </a:solidFill>
          <a:ln w="15875">
            <a:solidFill>
              <a:schemeClr val="accent1">
                <a:shade val="50000"/>
              </a:schemeClr>
            </a:solidFill>
          </a:ln>
        </p:spPr>
        <p:txBody>
          <a:bodyPr wrap="square" rtlCol="0">
            <a:spAutoFit/>
          </a:bodyPr>
          <a:lstStyle/>
          <a:p>
            <a:pPr defTabSz="685800">
              <a:defRPr/>
            </a:pPr>
            <a:r>
              <a:rPr lang="en-US" sz="2100" dirty="0">
                <a:solidFill>
                  <a:prstClr val="black"/>
                </a:solidFill>
                <a:latin typeface="Calibri" panose="020F0502020204030204"/>
              </a:rPr>
              <a:t>Bronchoscopy – minimal risk of harm.</a:t>
            </a:r>
          </a:p>
          <a:p>
            <a:pPr defTabSz="685800">
              <a:defRPr/>
            </a:pPr>
            <a:r>
              <a:rPr lang="en-US" sz="2100" b="1" dirty="0">
                <a:solidFill>
                  <a:prstClr val="black"/>
                </a:solidFill>
                <a:latin typeface="Calibri" panose="020F0502020204030204"/>
              </a:rPr>
              <a:t>LIKELY</a:t>
            </a:r>
            <a:r>
              <a:rPr lang="en-US" sz="2100" dirty="0">
                <a:solidFill>
                  <a:prstClr val="black"/>
                </a:solidFill>
                <a:latin typeface="Calibri" panose="020F0502020204030204"/>
              </a:rPr>
              <a:t> to be in the patient’s best interests in </a:t>
            </a:r>
            <a:r>
              <a:rPr lang="en-US" sz="2100" b="1" dirty="0">
                <a:solidFill>
                  <a:prstClr val="black"/>
                </a:solidFill>
                <a:latin typeface="Calibri" panose="020F0502020204030204"/>
              </a:rPr>
              <a:t>most circumstances.</a:t>
            </a:r>
          </a:p>
          <a:p>
            <a:pPr defTabSz="685800">
              <a:defRPr/>
            </a:pPr>
            <a:endParaRPr lang="en-US" sz="3000" dirty="0">
              <a:solidFill>
                <a:prstClr val="black"/>
              </a:solidFill>
              <a:latin typeface="Calibri" panose="020F0502020204030204"/>
            </a:endParaRPr>
          </a:p>
          <a:p>
            <a:pPr defTabSz="685800">
              <a:defRPr/>
            </a:pPr>
            <a:r>
              <a:rPr lang="en-US" sz="2100" dirty="0">
                <a:solidFill>
                  <a:prstClr val="black"/>
                </a:solidFill>
                <a:latin typeface="Calibri" panose="020F0502020204030204"/>
              </a:rPr>
              <a:t>Coronary angiography – greater potential for harm. </a:t>
            </a:r>
          </a:p>
          <a:p>
            <a:pPr defTabSz="685800">
              <a:defRPr/>
            </a:pPr>
            <a:r>
              <a:rPr lang="en-US" sz="2100" b="1" dirty="0">
                <a:solidFill>
                  <a:prstClr val="black"/>
                </a:solidFill>
                <a:latin typeface="Calibri" panose="020F0502020204030204"/>
              </a:rPr>
              <a:t>UNLIKELY </a:t>
            </a:r>
            <a:r>
              <a:rPr lang="en-US" sz="2100" dirty="0">
                <a:solidFill>
                  <a:prstClr val="black"/>
                </a:solidFill>
                <a:latin typeface="Calibri" panose="020F0502020204030204"/>
              </a:rPr>
              <a:t>to be in the patient’s best interests </a:t>
            </a:r>
            <a:r>
              <a:rPr lang="en-US" sz="2100" b="1" dirty="0">
                <a:solidFill>
                  <a:prstClr val="black"/>
                </a:solidFill>
                <a:latin typeface="Calibri" panose="020F0502020204030204"/>
              </a:rPr>
              <a:t>unless compelling evidence</a:t>
            </a:r>
            <a:r>
              <a:rPr lang="en-US" sz="2100" dirty="0">
                <a:solidFill>
                  <a:prstClr val="black"/>
                </a:solidFill>
                <a:latin typeface="Calibri" panose="020F0502020204030204"/>
              </a:rPr>
              <a:t> of strong desire to donate.</a:t>
            </a:r>
          </a:p>
          <a:p>
            <a:pPr defTabSz="685800">
              <a:defRPr/>
            </a:pPr>
            <a:endParaRPr lang="en-GB" sz="2100" dirty="0">
              <a:solidFill>
                <a:prstClr val="black"/>
              </a:solidFill>
              <a:latin typeface="Calibri" panose="020F0502020204030204"/>
            </a:endParaRPr>
          </a:p>
        </p:txBody>
      </p:sp>
      <p:pic>
        <p:nvPicPr>
          <p:cNvPr id="5" name="Picture 4">
            <a:extLst>
              <a:ext uri="{FF2B5EF4-FFF2-40B4-BE49-F238E27FC236}">
                <a16:creationId xmlns:a16="http://schemas.microsoft.com/office/drawing/2014/main" id="{3C970D95-836E-5A12-2D4A-09F089396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4525489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018C-ED86-16DC-9F04-DD106EA4DB80}"/>
              </a:ext>
            </a:extLst>
          </p:cNvPr>
          <p:cNvSpPr>
            <a:spLocks noGrp="1"/>
          </p:cNvSpPr>
          <p:nvPr>
            <p:ph type="title"/>
          </p:nvPr>
        </p:nvSpPr>
        <p:spPr/>
        <p:txBody>
          <a:bodyPr/>
          <a:lstStyle/>
          <a:p>
            <a:r>
              <a:rPr lang="en-US" dirty="0">
                <a:solidFill>
                  <a:srgbClr val="E0119D"/>
                </a:solidFill>
              </a:rPr>
              <a:t>Amina</a:t>
            </a:r>
            <a:endParaRPr lang="en-US" dirty="0"/>
          </a:p>
        </p:txBody>
      </p:sp>
      <p:sp>
        <p:nvSpPr>
          <p:cNvPr id="3" name="Content Placeholder 2">
            <a:extLst>
              <a:ext uri="{FF2B5EF4-FFF2-40B4-BE49-F238E27FC236}">
                <a16:creationId xmlns:a16="http://schemas.microsoft.com/office/drawing/2014/main" id="{E5124F5B-B537-E3BD-66E1-85296D804873}"/>
              </a:ext>
            </a:extLst>
          </p:cNvPr>
          <p:cNvSpPr>
            <a:spLocks noGrp="1"/>
          </p:cNvSpPr>
          <p:nvPr>
            <p:ph sz="half" idx="1"/>
          </p:nvPr>
        </p:nvSpPr>
        <p:spPr>
          <a:solidFill>
            <a:schemeClr val="bg2"/>
          </a:solidFill>
          <a:ln>
            <a:solidFill>
              <a:schemeClr val="tx1"/>
            </a:solidFill>
          </a:ln>
        </p:spPr>
        <p:txBody>
          <a:bodyPr>
            <a:normAutofit/>
          </a:bodyPr>
          <a:lstStyle/>
          <a:p>
            <a:r>
              <a:rPr lang="en-US" sz="2400" dirty="0"/>
              <a:t>Increasing physiological instability</a:t>
            </a:r>
          </a:p>
          <a:p>
            <a:r>
              <a:rPr lang="en-US" sz="2400" dirty="0"/>
              <a:t>Retrieval team setting up next door</a:t>
            </a:r>
          </a:p>
          <a:p>
            <a:r>
              <a:rPr lang="en-US" sz="2400" dirty="0"/>
              <a:t>Could we give some CPR to get her round to theatre?</a:t>
            </a:r>
            <a:endParaRPr lang="en-US" dirty="0"/>
          </a:p>
          <a:p>
            <a:pPr marL="0" indent="0">
              <a:buNone/>
            </a:pPr>
            <a:endParaRPr lang="en-US" dirty="0"/>
          </a:p>
        </p:txBody>
      </p:sp>
      <p:pic>
        <p:nvPicPr>
          <p:cNvPr id="1026" name="Picture 2" descr="Free Happy young ethnic female student in casual clothes and hijab smiling and looking away while standing on street with notebook in hand after university Stock Photo">
            <a:extLst>
              <a:ext uri="{FF2B5EF4-FFF2-40B4-BE49-F238E27FC236}">
                <a16:creationId xmlns:a16="http://schemas.microsoft.com/office/drawing/2014/main" id="{46C03BD5-E0B7-63A5-AF5A-1A57DEADB1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29150" y="1705571"/>
            <a:ext cx="38862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7C6D9CD-C7D2-6B59-30AC-9B7C64CA2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2787309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A8DB4-1715-192E-9C0C-AC14CBF60676}"/>
              </a:ext>
            </a:extLst>
          </p:cNvPr>
          <p:cNvSpPr>
            <a:spLocks noGrp="1"/>
          </p:cNvSpPr>
          <p:nvPr>
            <p:ph type="title"/>
          </p:nvPr>
        </p:nvSpPr>
        <p:spPr/>
        <p:txBody>
          <a:bodyPr/>
          <a:lstStyle/>
          <a:p>
            <a:r>
              <a:rPr lang="en-US" dirty="0">
                <a:solidFill>
                  <a:srgbClr val="E0119D"/>
                </a:solidFill>
              </a:rPr>
              <a:t>Decision point 3</a:t>
            </a:r>
          </a:p>
        </p:txBody>
      </p:sp>
      <p:sp>
        <p:nvSpPr>
          <p:cNvPr id="3" name="Content Placeholder 2">
            <a:extLst>
              <a:ext uri="{FF2B5EF4-FFF2-40B4-BE49-F238E27FC236}">
                <a16:creationId xmlns:a16="http://schemas.microsoft.com/office/drawing/2014/main" id="{ADB8B18C-B6C7-8AB7-12C7-65F9D48D931A}"/>
              </a:ext>
            </a:extLst>
          </p:cNvPr>
          <p:cNvSpPr>
            <a:spLocks noGrp="1"/>
          </p:cNvSpPr>
          <p:nvPr>
            <p:ph sz="half" idx="1"/>
          </p:nvPr>
        </p:nvSpPr>
        <p:spPr>
          <a:solidFill>
            <a:schemeClr val="bg2"/>
          </a:solidFill>
          <a:ln>
            <a:solidFill>
              <a:schemeClr val="tx1"/>
            </a:solidFill>
          </a:ln>
        </p:spPr>
        <p:txBody>
          <a:bodyPr/>
          <a:lstStyle/>
          <a:p>
            <a:pPr marL="0" indent="0" algn="ctr">
              <a:buNone/>
            </a:pPr>
            <a:r>
              <a:rPr lang="en-US" dirty="0"/>
              <a:t>Give CPR to get round to theatre</a:t>
            </a:r>
          </a:p>
        </p:txBody>
      </p:sp>
      <p:pic>
        <p:nvPicPr>
          <p:cNvPr id="5" name="Picture 2" descr="Making the “Cardiac Arrest Call” number 2222 in Europe - ESA - Newsletter  online | ESA – Newsletter online">
            <a:extLst>
              <a:ext uri="{FF2B5EF4-FFF2-40B4-BE49-F238E27FC236}">
                <a16:creationId xmlns:a16="http://schemas.microsoft.com/office/drawing/2014/main" id="{D7DA33ED-5A9F-A75E-1A25-7FFB31DB3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464" y="2571751"/>
            <a:ext cx="2088573" cy="1301681"/>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3">
            <a:extLst>
              <a:ext uri="{FF2B5EF4-FFF2-40B4-BE49-F238E27FC236}">
                <a16:creationId xmlns:a16="http://schemas.microsoft.com/office/drawing/2014/main" id="{9DFD9EA9-85A0-ADB4-5AF9-6CA5CA0892E7}"/>
              </a:ext>
            </a:extLst>
          </p:cNvPr>
          <p:cNvSpPr>
            <a:spLocks noGrp="1"/>
          </p:cNvSpPr>
          <p:nvPr>
            <p:ph sz="half" idx="2"/>
          </p:nvPr>
        </p:nvSpPr>
        <p:spPr>
          <a:xfrm>
            <a:off x="4629150" y="1369219"/>
            <a:ext cx="3886200" cy="3263504"/>
          </a:xfrm>
          <a:solidFill>
            <a:schemeClr val="bg2"/>
          </a:solidFill>
          <a:ln>
            <a:solidFill>
              <a:schemeClr val="tx1"/>
            </a:solidFill>
          </a:ln>
        </p:spPr>
        <p:txBody>
          <a:bodyPr/>
          <a:lstStyle/>
          <a:p>
            <a:pPr marL="0" indent="0" algn="ctr">
              <a:buNone/>
            </a:pPr>
            <a:r>
              <a:rPr lang="en-US" dirty="0"/>
              <a:t>Allow cardiac arrest and lose donation potential</a:t>
            </a:r>
          </a:p>
        </p:txBody>
      </p:sp>
      <p:pic>
        <p:nvPicPr>
          <p:cNvPr id="12" name="Picture 11" descr="A red heart with a black background&#10;&#10;Description automatically generated with low confidence">
            <a:extLst>
              <a:ext uri="{FF2B5EF4-FFF2-40B4-BE49-F238E27FC236}">
                <a16:creationId xmlns:a16="http://schemas.microsoft.com/office/drawing/2014/main" id="{0C94DB68-D6E1-1A56-5555-04437CC7D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3664" y="2313254"/>
            <a:ext cx="2424896" cy="1818672"/>
          </a:xfrm>
          <a:prstGeom prst="rect">
            <a:avLst/>
          </a:prstGeom>
        </p:spPr>
      </p:pic>
      <p:pic>
        <p:nvPicPr>
          <p:cNvPr id="4" name="Picture 3">
            <a:extLst>
              <a:ext uri="{FF2B5EF4-FFF2-40B4-BE49-F238E27FC236}">
                <a16:creationId xmlns:a16="http://schemas.microsoft.com/office/drawing/2014/main" id="{80F511AD-6252-2E3E-17B4-F0F9B4ADE9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680824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DB7A-25AE-A1E7-8798-5E32F8B343A0}"/>
              </a:ext>
            </a:extLst>
          </p:cNvPr>
          <p:cNvSpPr>
            <a:spLocks noGrp="1"/>
          </p:cNvSpPr>
          <p:nvPr>
            <p:ph type="title"/>
          </p:nvPr>
        </p:nvSpPr>
        <p:spPr/>
        <p:txBody>
          <a:bodyPr/>
          <a:lstStyle/>
          <a:p>
            <a:r>
              <a:rPr lang="en-US" dirty="0"/>
              <a:t>Poll result</a:t>
            </a:r>
          </a:p>
        </p:txBody>
      </p:sp>
      <p:sp>
        <p:nvSpPr>
          <p:cNvPr id="3" name="Content Placeholder 2">
            <a:extLst>
              <a:ext uri="{FF2B5EF4-FFF2-40B4-BE49-F238E27FC236}">
                <a16:creationId xmlns:a16="http://schemas.microsoft.com/office/drawing/2014/main" id="{D2ABF74F-F693-BFD7-8029-6AF45720A5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27039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FCD74-AAAF-3E0F-1332-745662CFB4E2}"/>
              </a:ext>
            </a:extLst>
          </p:cNvPr>
          <p:cNvSpPr>
            <a:spLocks noGrp="1"/>
          </p:cNvSpPr>
          <p:nvPr>
            <p:ph type="title"/>
          </p:nvPr>
        </p:nvSpPr>
        <p:spPr/>
        <p:txBody>
          <a:bodyPr/>
          <a:lstStyle/>
          <a:p>
            <a:r>
              <a:rPr lang="en-US" dirty="0">
                <a:solidFill>
                  <a:srgbClr val="E0119D"/>
                </a:solidFill>
              </a:rPr>
              <a:t>How can the DAF help you here?</a:t>
            </a:r>
          </a:p>
        </p:txBody>
      </p:sp>
      <p:sp>
        <p:nvSpPr>
          <p:cNvPr id="3" name="Content Placeholder 2">
            <a:extLst>
              <a:ext uri="{FF2B5EF4-FFF2-40B4-BE49-F238E27FC236}">
                <a16:creationId xmlns:a16="http://schemas.microsoft.com/office/drawing/2014/main" id="{B6D8DADB-637C-D547-BE0E-7CEBF1DA220B}"/>
              </a:ext>
            </a:extLst>
          </p:cNvPr>
          <p:cNvSpPr>
            <a:spLocks noGrp="1"/>
          </p:cNvSpPr>
          <p:nvPr>
            <p:ph idx="1"/>
          </p:nvPr>
        </p:nvSpPr>
        <p:spPr>
          <a:xfrm>
            <a:off x="628650" y="1369219"/>
            <a:ext cx="7886700" cy="1877834"/>
          </a:xfrm>
        </p:spPr>
        <p:txBody>
          <a:bodyPr/>
          <a:lstStyle/>
          <a:p>
            <a:r>
              <a:rPr lang="en-US" dirty="0"/>
              <a:t>Remember - this patient is not dead (Before Death), but consent for donation has been ascertained (After Consent).</a:t>
            </a:r>
          </a:p>
          <a:p>
            <a:endParaRPr lang="en-US" dirty="0"/>
          </a:p>
          <a:p>
            <a:r>
              <a:rPr lang="en-US" dirty="0">
                <a:solidFill>
                  <a:srgbClr val="C0247A"/>
                </a:solidFill>
              </a:rPr>
              <a:t>BUT decision for withdrawal of life-sustaining treatment includes decision not to perform CPR.</a:t>
            </a:r>
          </a:p>
          <a:p>
            <a:endParaRPr lang="en-US" dirty="0"/>
          </a:p>
        </p:txBody>
      </p:sp>
      <p:sp>
        <p:nvSpPr>
          <p:cNvPr id="4" name="TextBox 3">
            <a:extLst>
              <a:ext uri="{FF2B5EF4-FFF2-40B4-BE49-F238E27FC236}">
                <a16:creationId xmlns:a16="http://schemas.microsoft.com/office/drawing/2014/main" id="{254CDF62-6233-E2A1-2F34-964EAF615035}"/>
              </a:ext>
            </a:extLst>
          </p:cNvPr>
          <p:cNvSpPr txBox="1"/>
          <p:nvPr/>
        </p:nvSpPr>
        <p:spPr>
          <a:xfrm>
            <a:off x="2050402" y="3423420"/>
            <a:ext cx="4814597" cy="1061829"/>
          </a:xfrm>
          <a:prstGeom prst="rect">
            <a:avLst/>
          </a:prstGeom>
          <a:solidFill>
            <a:schemeClr val="bg2"/>
          </a:solidFill>
          <a:ln w="15875">
            <a:solidFill>
              <a:schemeClr val="accent1">
                <a:shade val="50000"/>
              </a:schemeClr>
            </a:solidFill>
          </a:ln>
        </p:spPr>
        <p:txBody>
          <a:bodyPr wrap="square" rtlCol="0">
            <a:spAutoFit/>
          </a:bodyPr>
          <a:lstStyle/>
          <a:p>
            <a:pPr defTabSz="685800">
              <a:defRPr/>
            </a:pPr>
            <a:r>
              <a:rPr lang="en-US" sz="2100" dirty="0">
                <a:solidFill>
                  <a:prstClr val="black"/>
                </a:solidFill>
                <a:latin typeface="Calibri" panose="020F0502020204030204"/>
              </a:rPr>
              <a:t>Performing CPR to facilitate organ donation is </a:t>
            </a:r>
            <a:r>
              <a:rPr lang="en-US" sz="2100" b="1" dirty="0">
                <a:solidFill>
                  <a:prstClr val="black"/>
                </a:solidFill>
                <a:latin typeface="Calibri" panose="020F0502020204030204"/>
              </a:rPr>
              <a:t>AGAINST current guidance </a:t>
            </a:r>
            <a:r>
              <a:rPr lang="en-US" sz="2100" dirty="0">
                <a:solidFill>
                  <a:prstClr val="black"/>
                </a:solidFill>
                <a:latin typeface="Calibri" panose="020F0502020204030204"/>
              </a:rPr>
              <a:t>– when WLST is the planned mode of death</a:t>
            </a:r>
          </a:p>
        </p:txBody>
      </p:sp>
      <p:pic>
        <p:nvPicPr>
          <p:cNvPr id="5" name="Picture 4">
            <a:extLst>
              <a:ext uri="{FF2B5EF4-FFF2-40B4-BE49-F238E27FC236}">
                <a16:creationId xmlns:a16="http://schemas.microsoft.com/office/drawing/2014/main" id="{2EF1212E-0408-04E9-14A0-ECFBF2BEC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3489172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B23A4FE-3F87-3F4F-8EDE-ABCEF6E460A1}"/>
              </a:ext>
            </a:extLst>
          </p:cNvPr>
          <p:cNvSpPr/>
          <p:nvPr/>
        </p:nvSpPr>
        <p:spPr bwMode="auto">
          <a:xfrm>
            <a:off x="0" y="4569149"/>
            <a:ext cx="9144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685800" eaLnBrk="0" fontAlgn="base" hangingPunct="0">
              <a:spcBef>
                <a:spcPct val="0"/>
              </a:spcBef>
              <a:spcAft>
                <a:spcPct val="0"/>
              </a:spcAft>
              <a:defRPr/>
            </a:pPr>
            <a:endParaRPr lang="en-US" dirty="0">
              <a:solidFill>
                <a:srgbClr val="FFFFFF"/>
              </a:solidFill>
              <a:latin typeface="Calibri" panose="020F0502020204030204"/>
              <a:ea typeface="ＭＳ Ｐゴシック" charset="-128"/>
            </a:endParaRPr>
          </a:p>
        </p:txBody>
      </p:sp>
      <p:pic>
        <p:nvPicPr>
          <p:cNvPr id="13" name="Picture 3" descr="Screen shot 2011-09-15 at 15.51.10.png"/>
          <p:cNvPicPr>
            <a:picLocks noChangeAspect="1"/>
          </p:cNvPicPr>
          <p:nvPr/>
        </p:nvPicPr>
        <p:blipFill>
          <a:blip r:embed="rId3"/>
          <a:srcRect/>
          <a:stretch>
            <a:fillRect/>
          </a:stretch>
        </p:blipFill>
        <p:spPr bwMode="auto">
          <a:xfrm>
            <a:off x="6657589" y="1885417"/>
            <a:ext cx="2099561" cy="1251272"/>
          </a:xfrm>
          <a:prstGeom prst="rect">
            <a:avLst/>
          </a:prstGeom>
          <a:noFill/>
          <a:ln w="28575">
            <a:solidFill>
              <a:schemeClr val="bg2"/>
            </a:solidFill>
            <a:miter lim="800000"/>
            <a:headEnd/>
            <a:tailEnd/>
          </a:ln>
          <a:effectLst>
            <a:outerShdw blurRad="63500" dist="107823" dir="13500000" algn="tl" rotWithShape="0">
              <a:srgbClr val="000000">
                <a:alpha val="50000"/>
              </a:srgbClr>
            </a:outerShdw>
          </a:effectLst>
        </p:spPr>
      </p:pic>
      <p:pic>
        <p:nvPicPr>
          <p:cNvPr id="15" name="Picture 4" descr="legal guidance"/>
          <p:cNvPicPr>
            <a:picLocks noChangeAspect="1" noChangeArrowheads="1"/>
          </p:cNvPicPr>
          <p:nvPr/>
        </p:nvPicPr>
        <p:blipFill>
          <a:blip r:embed="rId4"/>
          <a:srcRect/>
          <a:stretch>
            <a:fillRect/>
          </a:stretch>
        </p:blipFill>
        <p:spPr bwMode="auto">
          <a:xfrm>
            <a:off x="131864" y="1338556"/>
            <a:ext cx="1660821" cy="2344994"/>
          </a:xfrm>
          <a:prstGeom prst="rect">
            <a:avLst/>
          </a:prstGeom>
          <a:noFill/>
          <a:ln w="28575">
            <a:solidFill>
              <a:schemeClr val="bg2"/>
            </a:solidFill>
            <a:miter lim="800000"/>
            <a:headEnd/>
            <a:tailEnd/>
          </a:ln>
          <a:effectLst>
            <a:outerShdw blurRad="63500" dist="107763" dir="13500000" algn="ctr" rotWithShape="0">
              <a:srgbClr val="000000">
                <a:alpha val="50000"/>
              </a:srgbClr>
            </a:outerShdw>
          </a:effectLst>
        </p:spPr>
      </p:pic>
      <p:sp>
        <p:nvSpPr>
          <p:cNvPr id="16" name="TextBox 15"/>
          <p:cNvSpPr txBox="1"/>
          <p:nvPr/>
        </p:nvSpPr>
        <p:spPr>
          <a:xfrm>
            <a:off x="131864" y="1338557"/>
            <a:ext cx="1300942" cy="461665"/>
          </a:xfrm>
          <a:prstGeom prst="rect">
            <a:avLst/>
          </a:prstGeom>
          <a:noFill/>
        </p:spPr>
        <p:txBody>
          <a:bodyPr wrap="square" rtlCol="0">
            <a:spAutoFit/>
          </a:bodyPr>
          <a:lstStyle/>
          <a:p>
            <a:pPr defTabSz="685800">
              <a:defRPr/>
            </a:pPr>
            <a:r>
              <a:rPr lang="en-US" sz="2400" dirty="0">
                <a:solidFill>
                  <a:prstClr val="white"/>
                </a:solidFill>
                <a:latin typeface="Arial"/>
                <a:ea typeface="Arial"/>
                <a:cs typeface="Arial"/>
              </a:rPr>
              <a:t>2009</a:t>
            </a:r>
          </a:p>
        </p:txBody>
      </p:sp>
      <p:sp>
        <p:nvSpPr>
          <p:cNvPr id="14" name="Rectangle 2">
            <a:extLst>
              <a:ext uri="{FF2B5EF4-FFF2-40B4-BE49-F238E27FC236}">
                <a16:creationId xmlns:a16="http://schemas.microsoft.com/office/drawing/2014/main" id="{F61F5FC7-AD84-EB48-9171-66C37005DCA7}"/>
              </a:ext>
            </a:extLst>
          </p:cNvPr>
          <p:cNvSpPr txBox="1">
            <a:spLocks noChangeArrowheads="1"/>
          </p:cNvSpPr>
          <p:nvPr/>
        </p:nvSpPr>
        <p:spPr bwMode="auto">
          <a:xfrm>
            <a:off x="1" y="106462"/>
            <a:ext cx="8982643" cy="7236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200">
                <a:solidFill>
                  <a:schemeClr val="accent2"/>
                </a:solidFill>
                <a:latin typeface="+mj-lt"/>
                <a:ea typeface="+mj-ea"/>
                <a:cs typeface="+mj-cs"/>
              </a:defRPr>
            </a:lvl1pPr>
            <a:lvl2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2pPr>
            <a:lvl3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3pPr>
            <a:lvl4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4pPr>
            <a:lvl5pPr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5pPr>
            <a:lvl6pPr marL="4572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6pPr>
            <a:lvl7pPr marL="9144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7pPr>
            <a:lvl8pPr marL="13716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8pPr>
            <a:lvl9pPr marL="1828800" algn="ctr" rtl="0" fontAlgn="base">
              <a:spcBef>
                <a:spcPct val="0"/>
              </a:spcBef>
              <a:spcAft>
                <a:spcPct val="0"/>
              </a:spcAft>
              <a:defRPr sz="3200">
                <a:solidFill>
                  <a:schemeClr val="accent2"/>
                </a:solidFill>
                <a:latin typeface="Arial" pitchFamily="-106" charset="0"/>
                <a:ea typeface="Arial" pitchFamily="-106" charset="0"/>
                <a:cs typeface="Arial" pitchFamily="-106" charset="0"/>
              </a:defRPr>
            </a:lvl9pPr>
          </a:lstStyle>
          <a:p>
            <a:pPr algn="l" defTabSz="914378">
              <a:defRPr/>
            </a:pPr>
            <a:r>
              <a:rPr lang="en-GB" sz="2400" kern="0" dirty="0">
                <a:solidFill>
                  <a:srgbClr val="E0119D"/>
                </a:solidFill>
                <a:latin typeface="Arial" charset="0"/>
                <a:ea typeface="ＭＳ Ｐゴシック" charset="0"/>
                <a:cs typeface="Arial" charset="0"/>
              </a:rPr>
              <a:t>Deciding ‘best interests’ for incapacitated, </a:t>
            </a:r>
          </a:p>
          <a:p>
            <a:pPr algn="l" defTabSz="914378">
              <a:defRPr/>
            </a:pPr>
            <a:r>
              <a:rPr lang="en-GB" sz="2400" kern="0" dirty="0">
                <a:solidFill>
                  <a:srgbClr val="E0119D"/>
                </a:solidFill>
                <a:latin typeface="Arial" charset="0"/>
                <a:ea typeface="ＭＳ Ｐゴシック" charset="0"/>
                <a:cs typeface="Arial" charset="0"/>
              </a:rPr>
              <a:t>but alive patients.</a:t>
            </a:r>
          </a:p>
        </p:txBody>
      </p:sp>
      <p:pic>
        <p:nvPicPr>
          <p:cNvPr id="18" name="Picture 17">
            <a:extLst>
              <a:ext uri="{FF2B5EF4-FFF2-40B4-BE49-F238E27FC236}">
                <a16:creationId xmlns:a16="http://schemas.microsoft.com/office/drawing/2014/main" id="{7E39C0CC-782C-DB4C-B3B7-68E6625C0C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
        <p:nvSpPr>
          <p:cNvPr id="17" name="Rectangle 16">
            <a:extLst>
              <a:ext uri="{FF2B5EF4-FFF2-40B4-BE49-F238E27FC236}">
                <a16:creationId xmlns:a16="http://schemas.microsoft.com/office/drawing/2014/main" id="{3315A4F4-6675-7847-896A-C58359246963}"/>
              </a:ext>
            </a:extLst>
          </p:cNvPr>
          <p:cNvSpPr/>
          <p:nvPr/>
        </p:nvSpPr>
        <p:spPr>
          <a:xfrm>
            <a:off x="2286000" y="1111717"/>
            <a:ext cx="4572000" cy="1231106"/>
          </a:xfrm>
          <a:prstGeom prst="rect">
            <a:avLst/>
          </a:prstGeom>
        </p:spPr>
        <p:txBody>
          <a:bodyPr>
            <a:spAutoFit/>
          </a:bodyPr>
          <a:lstStyle/>
          <a:p>
            <a:pPr defTabSz="685800">
              <a:defRPr/>
            </a:pPr>
            <a:r>
              <a:rPr lang="en-US" sz="2000" dirty="0">
                <a:solidFill>
                  <a:srgbClr val="008000"/>
                </a:solidFill>
                <a:latin typeface="Arial"/>
                <a:ea typeface="ＭＳ Ｐゴシック" charset="-128"/>
                <a:cs typeface="Arial" charset="0"/>
              </a:rPr>
              <a:t>Within guidance</a:t>
            </a:r>
          </a:p>
          <a:p>
            <a:pPr marL="609585" indent="-609585" defTabSz="685800" eaLnBrk="0" hangingPunct="0">
              <a:buFontTx/>
              <a:buAutoNum type="arabicPeriod"/>
              <a:defRPr/>
            </a:pPr>
            <a:r>
              <a:rPr lang="en-US" dirty="0">
                <a:solidFill>
                  <a:srgbClr val="000000"/>
                </a:solidFill>
                <a:latin typeface="Arial"/>
                <a:ea typeface="ＭＳ Ｐゴシック" charset="-128"/>
                <a:cs typeface="Arial" charset="0"/>
              </a:rPr>
              <a:t>Delay Withdrawal</a:t>
            </a:r>
          </a:p>
          <a:p>
            <a:pPr marL="609585" indent="-609585" defTabSz="685800" eaLnBrk="0" hangingPunct="0">
              <a:buFontTx/>
              <a:buAutoNum type="arabicPeriod"/>
              <a:defRPr/>
            </a:pPr>
            <a:r>
              <a:rPr lang="en-US" dirty="0">
                <a:solidFill>
                  <a:srgbClr val="000000"/>
                </a:solidFill>
                <a:latin typeface="Arial"/>
                <a:ea typeface="ＭＳ Ｐゴシック" charset="-128"/>
                <a:cs typeface="Arial" charset="0"/>
              </a:rPr>
              <a:t>Change patient's location</a:t>
            </a:r>
          </a:p>
          <a:p>
            <a:pPr marL="609585" indent="-609585" defTabSz="685800" eaLnBrk="0" hangingPunct="0">
              <a:buFontTx/>
              <a:buAutoNum type="arabicPeriod"/>
              <a:defRPr/>
            </a:pPr>
            <a:r>
              <a:rPr lang="en-US" dirty="0">
                <a:solidFill>
                  <a:srgbClr val="000000"/>
                </a:solidFill>
                <a:latin typeface="Arial"/>
                <a:ea typeface="ＭＳ Ｐゴシック" charset="-128"/>
                <a:cs typeface="Arial" charset="0"/>
              </a:rPr>
              <a:t>Maintain physiological stability</a:t>
            </a:r>
            <a:endParaRPr lang="en-US" dirty="0">
              <a:solidFill>
                <a:srgbClr val="000000"/>
              </a:solidFill>
              <a:latin typeface="Arial"/>
              <a:ea typeface="Arial"/>
              <a:cs typeface="Arial"/>
            </a:endParaRPr>
          </a:p>
        </p:txBody>
      </p:sp>
      <p:sp>
        <p:nvSpPr>
          <p:cNvPr id="22" name="Rectangle 21">
            <a:extLst>
              <a:ext uri="{FF2B5EF4-FFF2-40B4-BE49-F238E27FC236}">
                <a16:creationId xmlns:a16="http://schemas.microsoft.com/office/drawing/2014/main" id="{606FB2B7-91C5-2A47-8F6E-242172BF3D54}"/>
              </a:ext>
            </a:extLst>
          </p:cNvPr>
          <p:cNvSpPr/>
          <p:nvPr/>
        </p:nvSpPr>
        <p:spPr>
          <a:xfrm>
            <a:off x="2286000" y="2828190"/>
            <a:ext cx="4493871" cy="1231106"/>
          </a:xfrm>
          <a:prstGeom prst="rect">
            <a:avLst/>
          </a:prstGeom>
        </p:spPr>
        <p:txBody>
          <a:bodyPr wrap="square">
            <a:spAutoFit/>
          </a:bodyPr>
          <a:lstStyle/>
          <a:p>
            <a:pPr defTabSz="685800" eaLnBrk="0" hangingPunct="0">
              <a:defRPr/>
            </a:pPr>
            <a:r>
              <a:rPr lang="en-US" sz="2000" dirty="0">
                <a:solidFill>
                  <a:srgbClr val="FF0000"/>
                </a:solidFill>
                <a:latin typeface="Arial"/>
                <a:ea typeface="ＭＳ Ｐゴシック" charset="-128"/>
                <a:cs typeface="Arial" charset="0"/>
              </a:rPr>
              <a:t>Against Current G</a:t>
            </a:r>
            <a:r>
              <a:rPr lang="en-US" sz="2000" dirty="0" err="1">
                <a:solidFill>
                  <a:srgbClr val="FF0000"/>
                </a:solidFill>
                <a:latin typeface="Arial"/>
                <a:ea typeface="ＭＳ Ｐゴシック" charset="-128"/>
                <a:cs typeface="Arial" charset="0"/>
              </a:rPr>
              <a:t>uidance</a:t>
            </a:r>
            <a:endParaRPr lang="en-US" sz="2000" dirty="0">
              <a:solidFill>
                <a:srgbClr val="FF0000"/>
              </a:solidFill>
              <a:latin typeface="Arial"/>
              <a:ea typeface="ＭＳ Ｐゴシック" charset="-128"/>
              <a:cs typeface="Arial" charset="0"/>
            </a:endParaRPr>
          </a:p>
          <a:p>
            <a:pPr marL="609585" indent="-609585" defTabSz="685800" eaLnBrk="0" hangingPunct="0">
              <a:buFontTx/>
              <a:buAutoNum type="arabicPeriod"/>
              <a:defRPr/>
            </a:pPr>
            <a:r>
              <a:rPr lang="en-US" dirty="0">
                <a:solidFill>
                  <a:srgbClr val="000000"/>
                </a:solidFill>
                <a:latin typeface="Arial"/>
                <a:ea typeface="Arial"/>
                <a:cs typeface="Arial"/>
              </a:rPr>
              <a:t>Systemic </a:t>
            </a:r>
            <a:r>
              <a:rPr lang="en-US" dirty="0" err="1">
                <a:solidFill>
                  <a:srgbClr val="000000"/>
                </a:solidFill>
                <a:latin typeface="Arial"/>
                <a:ea typeface="Arial"/>
                <a:cs typeface="Arial"/>
              </a:rPr>
              <a:t>heparinisation</a:t>
            </a:r>
            <a:endParaRPr lang="en-US" dirty="0">
              <a:solidFill>
                <a:srgbClr val="000000"/>
              </a:solidFill>
              <a:latin typeface="Arial"/>
              <a:ea typeface="Arial"/>
              <a:cs typeface="Arial"/>
            </a:endParaRPr>
          </a:p>
          <a:p>
            <a:pPr marL="609585" indent="-609585" defTabSz="685800" eaLnBrk="0" hangingPunct="0">
              <a:buFontTx/>
              <a:buAutoNum type="arabicPeriod"/>
              <a:defRPr/>
            </a:pPr>
            <a:r>
              <a:rPr lang="en-US" dirty="0">
                <a:solidFill>
                  <a:srgbClr val="000000"/>
                </a:solidFill>
                <a:highlight>
                  <a:srgbClr val="FFFF00"/>
                </a:highlight>
                <a:latin typeface="Arial"/>
                <a:ea typeface="Arial"/>
                <a:cs typeface="Arial"/>
              </a:rPr>
              <a:t>Resuscitation (CPR)</a:t>
            </a:r>
            <a:endParaRPr lang="en-US" dirty="0">
              <a:solidFill>
                <a:srgbClr val="000000"/>
              </a:solidFill>
              <a:highlight>
                <a:srgbClr val="FFFF00"/>
              </a:highlight>
              <a:latin typeface="Arial"/>
              <a:ea typeface="ＭＳ Ｐゴシック" charset="-128"/>
              <a:cs typeface="Arial" charset="0"/>
            </a:endParaRPr>
          </a:p>
          <a:p>
            <a:pPr marL="609585" indent="-609585" defTabSz="685800" eaLnBrk="0" hangingPunct="0">
              <a:buFontTx/>
              <a:buAutoNum type="arabicPeriod"/>
              <a:defRPr/>
            </a:pPr>
            <a:r>
              <a:rPr lang="en-US" dirty="0">
                <a:solidFill>
                  <a:srgbClr val="000000"/>
                </a:solidFill>
                <a:latin typeface="Arial"/>
                <a:ea typeface="Arial"/>
                <a:cs typeface="Arial"/>
              </a:rPr>
              <a:t>Femoral cannulation (ECMO / NRP)</a:t>
            </a:r>
            <a:endParaRPr lang="en-US" dirty="0">
              <a:solidFill>
                <a:srgbClr val="000000"/>
              </a:solidFill>
              <a:latin typeface="Arial"/>
              <a:ea typeface="ＭＳ Ｐゴシック" charset="-128"/>
              <a:cs typeface="Arial" charset="0"/>
            </a:endParaRPr>
          </a:p>
        </p:txBody>
      </p:sp>
      <p:sp>
        <p:nvSpPr>
          <p:cNvPr id="2" name="TextBox 1">
            <a:extLst>
              <a:ext uri="{FF2B5EF4-FFF2-40B4-BE49-F238E27FC236}">
                <a16:creationId xmlns:a16="http://schemas.microsoft.com/office/drawing/2014/main" id="{C18C2C79-43AD-14E5-79BB-2CD5CEF3235D}"/>
              </a:ext>
            </a:extLst>
          </p:cNvPr>
          <p:cNvSpPr txBox="1"/>
          <p:nvPr/>
        </p:nvSpPr>
        <p:spPr>
          <a:xfrm>
            <a:off x="6888010" y="1500139"/>
            <a:ext cx="1638719" cy="300082"/>
          </a:xfrm>
          <a:prstGeom prst="rect">
            <a:avLst/>
          </a:prstGeom>
          <a:noFill/>
        </p:spPr>
        <p:txBody>
          <a:bodyPr wrap="square" rtlCol="0">
            <a:spAutoFit/>
          </a:bodyPr>
          <a:lstStyle/>
          <a:p>
            <a:pPr algn="ctr" defTabSz="685800">
              <a:defRPr/>
            </a:pPr>
            <a:r>
              <a:rPr lang="en-GB" sz="1350" dirty="0">
                <a:solidFill>
                  <a:prstClr val="black"/>
                </a:solidFill>
                <a:latin typeface="Calibri" panose="020F0502020204030204"/>
              </a:rPr>
              <a:t>Mental Capacity Act</a:t>
            </a:r>
          </a:p>
        </p:txBody>
      </p:sp>
    </p:spTree>
    <p:extLst>
      <p:ext uri="{BB962C8B-B14F-4D97-AF65-F5344CB8AC3E}">
        <p14:creationId xmlns:p14="http://schemas.microsoft.com/office/powerpoint/2010/main" val="2516667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4761282D-FDCC-41AD-40B5-EB1530BCF42D}"/>
              </a:ext>
            </a:extLst>
          </p:cNvPr>
          <p:cNvSpPr>
            <a:spLocks noGrp="1"/>
          </p:cNvSpPr>
          <p:nvPr>
            <p:ph type="title"/>
          </p:nvPr>
        </p:nvSpPr>
        <p:spPr>
          <a:xfrm>
            <a:off x="628651" y="417892"/>
            <a:ext cx="2974847" cy="4178925"/>
          </a:xfrm>
        </p:spPr>
        <p:txBody>
          <a:bodyPr vert="horz" lIns="68580" tIns="34290" rIns="68580" bIns="34290" rtlCol="0" anchor="ctr">
            <a:normAutofit/>
          </a:bodyPr>
          <a:lstStyle/>
          <a:p>
            <a:r>
              <a:rPr lang="en-US" sz="3900" dirty="0">
                <a:solidFill>
                  <a:srgbClr val="E0119D"/>
                </a:solidFill>
              </a:rPr>
              <a:t>Case 2 – DBD</a:t>
            </a:r>
          </a:p>
        </p:txBody>
      </p:sp>
      <p:pic>
        <p:nvPicPr>
          <p:cNvPr id="5" name="Picture 5" descr="iStock_000011132098Small.jpg">
            <a:extLst>
              <a:ext uri="{FF2B5EF4-FFF2-40B4-BE49-F238E27FC236}">
                <a16:creationId xmlns:a16="http://schemas.microsoft.com/office/drawing/2014/main" id="{74E053C8-B1D5-DC5F-1957-4B2ED5723F2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034" r="16739"/>
          <a:stretch/>
        </p:blipFill>
        <p:spPr bwMode="auto">
          <a:xfrm>
            <a:off x="3982633"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pic>
        <p:nvPicPr>
          <p:cNvPr id="3" name="Picture 2">
            <a:extLst>
              <a:ext uri="{FF2B5EF4-FFF2-40B4-BE49-F238E27FC236}">
                <a16:creationId xmlns:a16="http://schemas.microsoft.com/office/drawing/2014/main" id="{E6AEFA16-11F0-674F-41A7-5719E7413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4288889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018C-ED86-16DC-9F04-DD106EA4DB80}"/>
              </a:ext>
            </a:extLst>
          </p:cNvPr>
          <p:cNvSpPr>
            <a:spLocks noGrp="1"/>
          </p:cNvSpPr>
          <p:nvPr>
            <p:ph type="title"/>
          </p:nvPr>
        </p:nvSpPr>
        <p:spPr/>
        <p:txBody>
          <a:bodyPr/>
          <a:lstStyle/>
          <a:p>
            <a:r>
              <a:rPr lang="en-US" dirty="0">
                <a:solidFill>
                  <a:srgbClr val="E0119D"/>
                </a:solidFill>
              </a:rPr>
              <a:t>John</a:t>
            </a:r>
            <a:endParaRPr lang="en-US" dirty="0"/>
          </a:p>
        </p:txBody>
      </p:sp>
      <p:sp>
        <p:nvSpPr>
          <p:cNvPr id="3" name="Content Placeholder 2">
            <a:extLst>
              <a:ext uri="{FF2B5EF4-FFF2-40B4-BE49-F238E27FC236}">
                <a16:creationId xmlns:a16="http://schemas.microsoft.com/office/drawing/2014/main" id="{E5124F5B-B537-E3BD-66E1-85296D804873}"/>
              </a:ext>
            </a:extLst>
          </p:cNvPr>
          <p:cNvSpPr>
            <a:spLocks noGrp="1"/>
          </p:cNvSpPr>
          <p:nvPr>
            <p:ph sz="half" idx="1"/>
          </p:nvPr>
        </p:nvSpPr>
        <p:spPr>
          <a:solidFill>
            <a:schemeClr val="bg2"/>
          </a:solidFill>
          <a:ln>
            <a:solidFill>
              <a:schemeClr val="tx1"/>
            </a:solidFill>
          </a:ln>
        </p:spPr>
        <p:txBody>
          <a:bodyPr>
            <a:normAutofit/>
          </a:bodyPr>
          <a:lstStyle/>
          <a:p>
            <a:r>
              <a:rPr lang="en-US" sz="2400" dirty="0"/>
              <a:t>51 year old man</a:t>
            </a:r>
          </a:p>
          <a:p>
            <a:r>
              <a:rPr lang="en-US" sz="2400" dirty="0"/>
              <a:t>OOHCA yesterday</a:t>
            </a:r>
          </a:p>
          <a:p>
            <a:r>
              <a:rPr lang="en-US" sz="2400" dirty="0"/>
              <a:t>Clinically coned overnight</a:t>
            </a:r>
          </a:p>
          <a:p>
            <a:r>
              <a:rPr lang="en-US" sz="2400" dirty="0"/>
              <a:t>Referred to SNOD on admission – no registered decision</a:t>
            </a:r>
          </a:p>
          <a:p>
            <a:r>
              <a:rPr lang="en-US" sz="2400" dirty="0"/>
              <a:t>Nurses about to send routine bloods</a:t>
            </a:r>
            <a:endParaRPr lang="en-US" dirty="0"/>
          </a:p>
          <a:p>
            <a:pPr marL="0" indent="0">
              <a:buNone/>
            </a:pPr>
            <a:endParaRPr lang="en-US" dirty="0"/>
          </a:p>
        </p:txBody>
      </p:sp>
      <p:pic>
        <p:nvPicPr>
          <p:cNvPr id="5" name="Picture 2" descr="Old Man Free Stock Photo - Public Domain Pictures">
            <a:extLst>
              <a:ext uri="{FF2B5EF4-FFF2-40B4-BE49-F238E27FC236}">
                <a16:creationId xmlns:a16="http://schemas.microsoft.com/office/drawing/2014/main" id="{D5B59664-ACD5-2EEE-07ED-0D997DEFBF2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10163" y="1538883"/>
            <a:ext cx="2924175" cy="29241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A8944F4-BBF5-E986-7D61-279C996213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1785609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018C-ED86-16DC-9F04-DD106EA4DB80}"/>
              </a:ext>
            </a:extLst>
          </p:cNvPr>
          <p:cNvSpPr>
            <a:spLocks noGrp="1"/>
          </p:cNvSpPr>
          <p:nvPr>
            <p:ph type="title"/>
          </p:nvPr>
        </p:nvSpPr>
        <p:spPr/>
        <p:txBody>
          <a:bodyPr/>
          <a:lstStyle/>
          <a:p>
            <a:r>
              <a:rPr lang="en-US" dirty="0">
                <a:solidFill>
                  <a:srgbClr val="E0119D"/>
                </a:solidFill>
              </a:rPr>
              <a:t>John</a:t>
            </a:r>
            <a:endParaRPr lang="en-US" dirty="0"/>
          </a:p>
        </p:txBody>
      </p:sp>
      <p:sp>
        <p:nvSpPr>
          <p:cNvPr id="3" name="Content Placeholder 2">
            <a:extLst>
              <a:ext uri="{FF2B5EF4-FFF2-40B4-BE49-F238E27FC236}">
                <a16:creationId xmlns:a16="http://schemas.microsoft.com/office/drawing/2014/main" id="{E5124F5B-B537-E3BD-66E1-85296D804873}"/>
              </a:ext>
            </a:extLst>
          </p:cNvPr>
          <p:cNvSpPr>
            <a:spLocks noGrp="1"/>
          </p:cNvSpPr>
          <p:nvPr>
            <p:ph sz="half" idx="1"/>
          </p:nvPr>
        </p:nvSpPr>
        <p:spPr>
          <a:solidFill>
            <a:schemeClr val="bg2"/>
          </a:solidFill>
          <a:ln>
            <a:solidFill>
              <a:schemeClr val="tx1"/>
            </a:solidFill>
          </a:ln>
        </p:spPr>
        <p:txBody>
          <a:bodyPr>
            <a:normAutofit/>
          </a:bodyPr>
          <a:lstStyle/>
          <a:p>
            <a:r>
              <a:rPr lang="en-US" sz="2400" dirty="0"/>
              <a:t>Is it ok for the SNOD to be looking through the notes and contacting GP?</a:t>
            </a:r>
          </a:p>
          <a:p>
            <a:r>
              <a:rPr lang="en-US" sz="2400" dirty="0"/>
              <a:t>Should we send ‘donation specific’ bloods with the routines?</a:t>
            </a:r>
            <a:endParaRPr lang="en-US" dirty="0"/>
          </a:p>
          <a:p>
            <a:pPr marL="0" indent="0">
              <a:buNone/>
            </a:pPr>
            <a:endParaRPr lang="en-US" dirty="0"/>
          </a:p>
        </p:txBody>
      </p:sp>
      <p:pic>
        <p:nvPicPr>
          <p:cNvPr id="5" name="Picture 2" descr="Old Man Free Stock Photo - Public Domain Pictures">
            <a:extLst>
              <a:ext uri="{FF2B5EF4-FFF2-40B4-BE49-F238E27FC236}">
                <a16:creationId xmlns:a16="http://schemas.microsoft.com/office/drawing/2014/main" id="{D5B59664-ACD5-2EEE-07ED-0D997DEFBF2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10163" y="1538883"/>
            <a:ext cx="2924175" cy="29241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6DC4C65-50D8-BE73-4776-2C2CC96AD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20676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E3BE-7277-5EA7-DA4B-6CDA6DDCF9F9}"/>
              </a:ext>
            </a:extLst>
          </p:cNvPr>
          <p:cNvSpPr>
            <a:spLocks noGrp="1"/>
          </p:cNvSpPr>
          <p:nvPr>
            <p:ph type="title"/>
          </p:nvPr>
        </p:nvSpPr>
        <p:spPr/>
        <p:txBody>
          <a:bodyPr/>
          <a:lstStyle/>
          <a:p>
            <a:r>
              <a:rPr lang="en-US" dirty="0">
                <a:solidFill>
                  <a:srgbClr val="E0119D"/>
                </a:solidFill>
              </a:rPr>
              <a:t>Decision point 1</a:t>
            </a:r>
          </a:p>
        </p:txBody>
      </p:sp>
      <p:sp>
        <p:nvSpPr>
          <p:cNvPr id="3" name="Content Placeholder 2">
            <a:extLst>
              <a:ext uri="{FF2B5EF4-FFF2-40B4-BE49-F238E27FC236}">
                <a16:creationId xmlns:a16="http://schemas.microsoft.com/office/drawing/2014/main" id="{A2C3178E-0461-9524-621F-76FEB29CEE2E}"/>
              </a:ext>
            </a:extLst>
          </p:cNvPr>
          <p:cNvSpPr>
            <a:spLocks noGrp="1"/>
          </p:cNvSpPr>
          <p:nvPr>
            <p:ph sz="half" idx="1"/>
          </p:nvPr>
        </p:nvSpPr>
        <p:spPr>
          <a:xfrm>
            <a:off x="628650" y="1369219"/>
            <a:ext cx="3886200" cy="1492514"/>
          </a:xfrm>
          <a:solidFill>
            <a:schemeClr val="bg2"/>
          </a:solidFill>
          <a:ln>
            <a:solidFill>
              <a:schemeClr val="tx1"/>
            </a:solidFill>
          </a:ln>
        </p:spPr>
        <p:txBody>
          <a:bodyPr/>
          <a:lstStyle/>
          <a:p>
            <a:pPr marL="0" indent="0" algn="ctr">
              <a:buNone/>
            </a:pPr>
            <a:r>
              <a:rPr lang="en-US" dirty="0"/>
              <a:t>SNOD to look through the notes and contact GP surgery but </a:t>
            </a:r>
          </a:p>
          <a:p>
            <a:pPr marL="0" indent="0" algn="ctr">
              <a:buNone/>
            </a:pPr>
            <a:r>
              <a:rPr lang="en-US" b="1" dirty="0"/>
              <a:t>NOT </a:t>
            </a:r>
            <a:r>
              <a:rPr lang="en-US" dirty="0"/>
              <a:t>do donation specific bloods</a:t>
            </a:r>
            <a:endParaRPr lang="en-US" b="1" dirty="0"/>
          </a:p>
        </p:txBody>
      </p:sp>
      <p:sp>
        <p:nvSpPr>
          <p:cNvPr id="4" name="Content Placeholder 3">
            <a:extLst>
              <a:ext uri="{FF2B5EF4-FFF2-40B4-BE49-F238E27FC236}">
                <a16:creationId xmlns:a16="http://schemas.microsoft.com/office/drawing/2014/main" id="{784238E4-5DF6-4F36-EC8C-C2FE440E2FFB}"/>
              </a:ext>
            </a:extLst>
          </p:cNvPr>
          <p:cNvSpPr>
            <a:spLocks noGrp="1"/>
          </p:cNvSpPr>
          <p:nvPr>
            <p:ph sz="half" idx="2"/>
          </p:nvPr>
        </p:nvSpPr>
        <p:spPr>
          <a:xfrm>
            <a:off x="4629150" y="1369219"/>
            <a:ext cx="3693584" cy="1492514"/>
          </a:xfrm>
          <a:solidFill>
            <a:schemeClr val="bg2"/>
          </a:solidFill>
          <a:ln>
            <a:solidFill>
              <a:schemeClr val="tx1"/>
            </a:solidFill>
          </a:ln>
        </p:spPr>
        <p:txBody>
          <a:bodyPr/>
          <a:lstStyle/>
          <a:p>
            <a:pPr marL="0" indent="0" algn="ctr">
              <a:buNone/>
            </a:pPr>
            <a:r>
              <a:rPr lang="en-US" dirty="0"/>
              <a:t>SNOD to perform donation specific bloods but </a:t>
            </a:r>
          </a:p>
          <a:p>
            <a:pPr marL="0" indent="0" algn="ctr">
              <a:buNone/>
            </a:pPr>
            <a:r>
              <a:rPr lang="en-US" b="1" dirty="0"/>
              <a:t>NOT </a:t>
            </a:r>
            <a:r>
              <a:rPr lang="en-US" dirty="0"/>
              <a:t>contact GP surgery or look through notes</a:t>
            </a:r>
            <a:endParaRPr lang="en-US" b="1" dirty="0"/>
          </a:p>
        </p:txBody>
      </p:sp>
      <p:sp>
        <p:nvSpPr>
          <p:cNvPr id="6" name="Content Placeholder 2">
            <a:extLst>
              <a:ext uri="{FF2B5EF4-FFF2-40B4-BE49-F238E27FC236}">
                <a16:creationId xmlns:a16="http://schemas.microsoft.com/office/drawing/2014/main" id="{1736F17E-FBD7-8E39-1710-1716EE54AEAC}"/>
              </a:ext>
            </a:extLst>
          </p:cNvPr>
          <p:cNvSpPr txBox="1">
            <a:spLocks/>
          </p:cNvSpPr>
          <p:nvPr/>
        </p:nvSpPr>
        <p:spPr>
          <a:xfrm>
            <a:off x="628650" y="2964788"/>
            <a:ext cx="3886200" cy="1492514"/>
          </a:xfrm>
          <a:prstGeom prst="rect">
            <a:avLst/>
          </a:prstGeom>
          <a:solidFill>
            <a:schemeClr val="bg2"/>
          </a:solidFill>
          <a:ln>
            <a:solidFill>
              <a:schemeClr val="tx1"/>
            </a:solid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defRPr/>
            </a:pPr>
            <a:r>
              <a:rPr lang="en-US" sz="2100" dirty="0">
                <a:solidFill>
                  <a:prstClr val="black"/>
                </a:solidFill>
                <a:latin typeface="Calibri" panose="020F0502020204030204"/>
              </a:rPr>
              <a:t>SNOD to look through notes and contact GP surgery </a:t>
            </a:r>
          </a:p>
          <a:p>
            <a:pPr marL="0" indent="0" algn="ctr" defTabSz="685800">
              <a:spcBef>
                <a:spcPts val="750"/>
              </a:spcBef>
              <a:buNone/>
              <a:defRPr/>
            </a:pPr>
            <a:r>
              <a:rPr lang="en-US" sz="2100" b="1" dirty="0">
                <a:solidFill>
                  <a:prstClr val="black"/>
                </a:solidFill>
                <a:latin typeface="Calibri" panose="020F0502020204030204"/>
              </a:rPr>
              <a:t>AND</a:t>
            </a:r>
            <a:r>
              <a:rPr lang="en-US" sz="2100" dirty="0">
                <a:solidFill>
                  <a:prstClr val="black"/>
                </a:solidFill>
                <a:latin typeface="Calibri" panose="020F0502020204030204"/>
              </a:rPr>
              <a:t> perform donation specific bloods</a:t>
            </a:r>
          </a:p>
        </p:txBody>
      </p:sp>
      <p:sp>
        <p:nvSpPr>
          <p:cNvPr id="7" name="Content Placeholder 2">
            <a:extLst>
              <a:ext uri="{FF2B5EF4-FFF2-40B4-BE49-F238E27FC236}">
                <a16:creationId xmlns:a16="http://schemas.microsoft.com/office/drawing/2014/main" id="{2085DCB2-4FFF-C83F-3BEE-80128FBF3A1F}"/>
              </a:ext>
            </a:extLst>
          </p:cNvPr>
          <p:cNvSpPr txBox="1">
            <a:spLocks/>
          </p:cNvSpPr>
          <p:nvPr/>
        </p:nvSpPr>
        <p:spPr>
          <a:xfrm>
            <a:off x="4629150" y="2962936"/>
            <a:ext cx="3693584" cy="1492514"/>
          </a:xfrm>
          <a:prstGeom prst="rect">
            <a:avLst/>
          </a:prstGeom>
          <a:solidFill>
            <a:schemeClr val="bg2"/>
          </a:solidFill>
          <a:ln>
            <a:solidFill>
              <a:schemeClr val="tx1"/>
            </a:solid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defRPr/>
            </a:pPr>
            <a:r>
              <a:rPr lang="en-US" sz="2100" dirty="0">
                <a:solidFill>
                  <a:prstClr val="black"/>
                </a:solidFill>
                <a:latin typeface="Calibri" panose="020F0502020204030204"/>
              </a:rPr>
              <a:t>SNOD </a:t>
            </a:r>
            <a:r>
              <a:rPr lang="en-US" sz="2100" b="1" dirty="0">
                <a:solidFill>
                  <a:prstClr val="black"/>
                </a:solidFill>
                <a:latin typeface="Calibri" panose="020F0502020204030204"/>
              </a:rPr>
              <a:t>NOT </a:t>
            </a:r>
            <a:r>
              <a:rPr lang="en-US" sz="2100" dirty="0">
                <a:solidFill>
                  <a:prstClr val="black"/>
                </a:solidFill>
                <a:latin typeface="Calibri" panose="020F0502020204030204"/>
              </a:rPr>
              <a:t>to</a:t>
            </a:r>
            <a:r>
              <a:rPr lang="en-US" sz="2100" b="1" dirty="0">
                <a:solidFill>
                  <a:prstClr val="black"/>
                </a:solidFill>
                <a:latin typeface="Calibri" panose="020F0502020204030204"/>
              </a:rPr>
              <a:t> </a:t>
            </a:r>
            <a:r>
              <a:rPr lang="en-US" sz="2100" dirty="0">
                <a:solidFill>
                  <a:prstClr val="black"/>
                </a:solidFill>
                <a:latin typeface="Calibri" panose="020F0502020204030204"/>
              </a:rPr>
              <a:t>do either</a:t>
            </a:r>
            <a:endParaRPr lang="en-US" sz="2100" b="1" dirty="0">
              <a:solidFill>
                <a:prstClr val="black"/>
              </a:solidFill>
              <a:latin typeface="Calibri" panose="020F0502020204030204"/>
            </a:endParaRPr>
          </a:p>
        </p:txBody>
      </p:sp>
      <p:pic>
        <p:nvPicPr>
          <p:cNvPr id="5" name="Picture 4">
            <a:extLst>
              <a:ext uri="{FF2B5EF4-FFF2-40B4-BE49-F238E27FC236}">
                <a16:creationId xmlns:a16="http://schemas.microsoft.com/office/drawing/2014/main" id="{11DB52F9-F744-4F64-72F3-60AB7F2CB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2249088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9559-5714-0B5B-695B-32441C6F6C14}"/>
              </a:ext>
            </a:extLst>
          </p:cNvPr>
          <p:cNvSpPr>
            <a:spLocks noGrp="1"/>
          </p:cNvSpPr>
          <p:nvPr>
            <p:ph type="title"/>
          </p:nvPr>
        </p:nvSpPr>
        <p:spPr/>
        <p:txBody>
          <a:bodyPr/>
          <a:lstStyle/>
          <a:p>
            <a:r>
              <a:rPr lang="en-US" dirty="0"/>
              <a:t>Result</a:t>
            </a:r>
          </a:p>
        </p:txBody>
      </p:sp>
      <p:sp>
        <p:nvSpPr>
          <p:cNvPr id="3" name="Content Placeholder 2">
            <a:extLst>
              <a:ext uri="{FF2B5EF4-FFF2-40B4-BE49-F238E27FC236}">
                <a16:creationId xmlns:a16="http://schemas.microsoft.com/office/drawing/2014/main" id="{1C36BC6F-AD74-5CDB-365C-D2982E48D3EF}"/>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E71228F6-19E3-8DDC-2807-FA7AB08FF6BF}"/>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887537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27EE-1DF8-4F59-60CA-8161C4ACF342}"/>
              </a:ext>
            </a:extLst>
          </p:cNvPr>
          <p:cNvSpPr>
            <a:spLocks noGrp="1"/>
          </p:cNvSpPr>
          <p:nvPr>
            <p:ph type="title"/>
          </p:nvPr>
        </p:nvSpPr>
        <p:spPr/>
        <p:txBody>
          <a:bodyPr/>
          <a:lstStyle/>
          <a:p>
            <a:r>
              <a:rPr lang="en-US" dirty="0">
                <a:solidFill>
                  <a:srgbClr val="E0119D"/>
                </a:solidFill>
              </a:rPr>
              <a:t>How can the DAF help you here?</a:t>
            </a:r>
          </a:p>
        </p:txBody>
      </p:sp>
      <p:sp>
        <p:nvSpPr>
          <p:cNvPr id="3" name="Content Placeholder 2">
            <a:extLst>
              <a:ext uri="{FF2B5EF4-FFF2-40B4-BE49-F238E27FC236}">
                <a16:creationId xmlns:a16="http://schemas.microsoft.com/office/drawing/2014/main" id="{DE3284E8-E821-03A7-ACC7-E3C9FA08F982}"/>
              </a:ext>
            </a:extLst>
          </p:cNvPr>
          <p:cNvSpPr>
            <a:spLocks noGrp="1"/>
          </p:cNvSpPr>
          <p:nvPr>
            <p:ph idx="1"/>
          </p:nvPr>
        </p:nvSpPr>
        <p:spPr>
          <a:xfrm>
            <a:off x="628650" y="1204279"/>
            <a:ext cx="7886700" cy="835139"/>
          </a:xfrm>
        </p:spPr>
        <p:txBody>
          <a:bodyPr/>
          <a:lstStyle/>
          <a:p>
            <a:pPr marL="0" indent="0">
              <a:buNone/>
            </a:pPr>
            <a:r>
              <a:rPr lang="en-US" dirty="0"/>
              <a:t>Remember - this patient is not dead (Before Death), and there is currently no consent for donation (Before Consent).</a:t>
            </a:r>
          </a:p>
          <a:p>
            <a:endParaRPr lang="en-US" dirty="0"/>
          </a:p>
        </p:txBody>
      </p:sp>
      <p:sp>
        <p:nvSpPr>
          <p:cNvPr id="4" name="TextBox 3">
            <a:extLst>
              <a:ext uri="{FF2B5EF4-FFF2-40B4-BE49-F238E27FC236}">
                <a16:creationId xmlns:a16="http://schemas.microsoft.com/office/drawing/2014/main" id="{E8D27AE5-9A54-4AC1-B31E-7A7E95205174}"/>
              </a:ext>
            </a:extLst>
          </p:cNvPr>
          <p:cNvSpPr txBox="1"/>
          <p:nvPr/>
        </p:nvSpPr>
        <p:spPr>
          <a:xfrm>
            <a:off x="628651" y="2039418"/>
            <a:ext cx="4150964" cy="3000821"/>
          </a:xfrm>
          <a:prstGeom prst="rect">
            <a:avLst/>
          </a:prstGeom>
          <a:solidFill>
            <a:schemeClr val="bg2"/>
          </a:solidFill>
          <a:ln w="15875">
            <a:solidFill>
              <a:schemeClr val="accent1">
                <a:shade val="50000"/>
              </a:schemeClr>
            </a:solidFill>
          </a:ln>
        </p:spPr>
        <p:txBody>
          <a:bodyPr wrap="square" rtlCol="0">
            <a:spAutoFit/>
          </a:bodyPr>
          <a:lstStyle/>
          <a:p>
            <a:pPr defTabSz="685800">
              <a:defRPr/>
            </a:pPr>
            <a:r>
              <a:rPr lang="en-US" sz="2100" dirty="0">
                <a:solidFill>
                  <a:prstClr val="black"/>
                </a:solidFill>
                <a:latin typeface="Calibri" panose="020F0502020204030204"/>
              </a:rPr>
              <a:t>Gathering and sharing clinical information with the donation team or HM Coroner is </a:t>
            </a:r>
            <a:r>
              <a:rPr lang="en-US" sz="2100" b="1" dirty="0">
                <a:solidFill>
                  <a:prstClr val="black"/>
                </a:solidFill>
                <a:latin typeface="Calibri" panose="020F0502020204030204"/>
              </a:rPr>
              <a:t>VERY LIKELY </a:t>
            </a:r>
            <a:r>
              <a:rPr lang="en-US" sz="2100" dirty="0">
                <a:solidFill>
                  <a:prstClr val="black"/>
                </a:solidFill>
                <a:latin typeface="Calibri" panose="020F0502020204030204"/>
              </a:rPr>
              <a:t>to be in the patient’s best interests </a:t>
            </a:r>
            <a:r>
              <a:rPr lang="en-US" sz="2100" b="1" dirty="0">
                <a:solidFill>
                  <a:prstClr val="black"/>
                </a:solidFill>
                <a:latin typeface="Calibri" panose="020F0502020204030204"/>
              </a:rPr>
              <a:t>unless there is information to the contrary</a:t>
            </a:r>
            <a:r>
              <a:rPr lang="en-US" sz="2100" dirty="0">
                <a:solidFill>
                  <a:prstClr val="black"/>
                </a:solidFill>
                <a:latin typeface="Calibri" panose="020F0502020204030204"/>
              </a:rPr>
              <a:t>. </a:t>
            </a:r>
          </a:p>
          <a:p>
            <a:pPr defTabSz="685800">
              <a:defRPr/>
            </a:pPr>
            <a:r>
              <a:rPr lang="en-US" sz="2100" dirty="0">
                <a:solidFill>
                  <a:prstClr val="black"/>
                </a:solidFill>
                <a:latin typeface="Calibri" panose="020F0502020204030204"/>
              </a:rPr>
              <a:t>GDPR allows for sharing of information between health care providers (Article 6).</a:t>
            </a:r>
          </a:p>
        </p:txBody>
      </p:sp>
      <p:sp>
        <p:nvSpPr>
          <p:cNvPr id="5" name="Content Placeholder 3">
            <a:extLst>
              <a:ext uri="{FF2B5EF4-FFF2-40B4-BE49-F238E27FC236}">
                <a16:creationId xmlns:a16="http://schemas.microsoft.com/office/drawing/2014/main" id="{B54F964F-6D3A-5BC1-28BE-DD805626119F}"/>
              </a:ext>
            </a:extLst>
          </p:cNvPr>
          <p:cNvSpPr txBox="1">
            <a:spLocks/>
          </p:cNvSpPr>
          <p:nvPr/>
        </p:nvSpPr>
        <p:spPr>
          <a:xfrm>
            <a:off x="5002433" y="2039418"/>
            <a:ext cx="3817475" cy="1619515"/>
          </a:xfrm>
          <a:prstGeom prst="rect">
            <a:avLst/>
          </a:prstGeom>
          <a:solidFill>
            <a:schemeClr val="bg2"/>
          </a:solidFill>
          <a:ln w="15875">
            <a:solidFill>
              <a:schemeClr val="accent1">
                <a:shade val="50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en-US" sz="2100" dirty="0">
                <a:solidFill>
                  <a:prstClr val="black"/>
                </a:solidFill>
                <a:latin typeface="Calibri" panose="020F0502020204030204"/>
              </a:rPr>
              <a:t>Without a </a:t>
            </a:r>
            <a:r>
              <a:rPr lang="en-US" sz="2100" b="1" dirty="0">
                <a:solidFill>
                  <a:prstClr val="black"/>
                </a:solidFill>
                <a:latin typeface="Calibri" panose="020F0502020204030204"/>
              </a:rPr>
              <a:t>known</a:t>
            </a:r>
            <a:r>
              <a:rPr lang="en-US" sz="2100" dirty="0">
                <a:solidFill>
                  <a:prstClr val="black"/>
                </a:solidFill>
                <a:latin typeface="Calibri" panose="020F0502020204030204"/>
              </a:rPr>
              <a:t> decision on donation – from Organ Donor Register or family – blood tests solely for purposes of donation is </a:t>
            </a:r>
            <a:r>
              <a:rPr lang="en-US" sz="2100" b="1" dirty="0">
                <a:solidFill>
                  <a:prstClr val="black"/>
                </a:solidFill>
                <a:latin typeface="Calibri" panose="020F0502020204030204"/>
              </a:rPr>
              <a:t>AGAINST </a:t>
            </a:r>
            <a:r>
              <a:rPr lang="en-US" sz="2100" dirty="0">
                <a:solidFill>
                  <a:prstClr val="black"/>
                </a:solidFill>
                <a:latin typeface="Calibri" panose="020F0502020204030204"/>
              </a:rPr>
              <a:t>current guidance (HTA).</a:t>
            </a:r>
          </a:p>
        </p:txBody>
      </p:sp>
      <p:pic>
        <p:nvPicPr>
          <p:cNvPr id="7" name="Picture 6" descr="A picture containing text&#10;&#10;Description automatically generated">
            <a:extLst>
              <a:ext uri="{FF2B5EF4-FFF2-40B4-BE49-F238E27FC236}">
                <a16:creationId xmlns:a16="http://schemas.microsoft.com/office/drawing/2014/main" id="{AE0065B0-43C0-3BB7-74F2-B4245995F7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420" y="3855896"/>
            <a:ext cx="2095500" cy="638175"/>
          </a:xfrm>
          <a:prstGeom prst="rect">
            <a:avLst/>
          </a:prstGeom>
        </p:spPr>
      </p:pic>
      <p:pic>
        <p:nvPicPr>
          <p:cNvPr id="6" name="Picture 5">
            <a:extLst>
              <a:ext uri="{FF2B5EF4-FFF2-40B4-BE49-F238E27FC236}">
                <a16:creationId xmlns:a16="http://schemas.microsoft.com/office/drawing/2014/main" id="{BB31B4F1-BF54-4429-4603-C3CE3261F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1150327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018C-ED86-16DC-9F04-DD106EA4DB80}"/>
              </a:ext>
            </a:extLst>
          </p:cNvPr>
          <p:cNvSpPr>
            <a:spLocks noGrp="1"/>
          </p:cNvSpPr>
          <p:nvPr>
            <p:ph type="title"/>
          </p:nvPr>
        </p:nvSpPr>
        <p:spPr/>
        <p:txBody>
          <a:bodyPr/>
          <a:lstStyle/>
          <a:p>
            <a:r>
              <a:rPr lang="en-US" dirty="0">
                <a:solidFill>
                  <a:srgbClr val="E0119D"/>
                </a:solidFill>
              </a:rPr>
              <a:t>John</a:t>
            </a:r>
            <a:endParaRPr lang="en-US" dirty="0"/>
          </a:p>
        </p:txBody>
      </p:sp>
      <p:sp>
        <p:nvSpPr>
          <p:cNvPr id="3" name="Content Placeholder 2">
            <a:extLst>
              <a:ext uri="{FF2B5EF4-FFF2-40B4-BE49-F238E27FC236}">
                <a16:creationId xmlns:a16="http://schemas.microsoft.com/office/drawing/2014/main" id="{E5124F5B-B537-E3BD-66E1-85296D804873}"/>
              </a:ext>
            </a:extLst>
          </p:cNvPr>
          <p:cNvSpPr>
            <a:spLocks noGrp="1"/>
          </p:cNvSpPr>
          <p:nvPr>
            <p:ph sz="half" idx="1"/>
          </p:nvPr>
        </p:nvSpPr>
        <p:spPr>
          <a:solidFill>
            <a:schemeClr val="bg2"/>
          </a:solidFill>
          <a:ln>
            <a:solidFill>
              <a:schemeClr val="tx1"/>
            </a:solidFill>
          </a:ln>
        </p:spPr>
        <p:txBody>
          <a:bodyPr>
            <a:normAutofit/>
          </a:bodyPr>
          <a:lstStyle/>
          <a:p>
            <a:r>
              <a:rPr lang="en-US" sz="2700" dirty="0"/>
              <a:t>Death confirmed using neurological criteria</a:t>
            </a:r>
          </a:p>
          <a:p>
            <a:r>
              <a:rPr lang="en-US" sz="2700" dirty="0"/>
              <a:t>Family not yet aware (declined observing tests)</a:t>
            </a:r>
          </a:p>
          <a:p>
            <a:r>
              <a:rPr lang="en-US" sz="2700" dirty="0"/>
              <a:t>Now on 15mls/</a:t>
            </a:r>
            <a:r>
              <a:rPr lang="en-US" sz="2700" dirty="0" err="1"/>
              <a:t>hr</a:t>
            </a:r>
            <a:r>
              <a:rPr lang="en-US" sz="2700" dirty="0"/>
              <a:t> metaraminol</a:t>
            </a:r>
          </a:p>
        </p:txBody>
      </p:sp>
      <p:pic>
        <p:nvPicPr>
          <p:cNvPr id="5" name="Picture 2" descr="Old Man Free Stock Photo - Public Domain Pictures">
            <a:extLst>
              <a:ext uri="{FF2B5EF4-FFF2-40B4-BE49-F238E27FC236}">
                <a16:creationId xmlns:a16="http://schemas.microsoft.com/office/drawing/2014/main" id="{D5B59664-ACD5-2EEE-07ED-0D997DEFBF2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10163" y="1538883"/>
            <a:ext cx="2924175" cy="29241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9D00A3A-0D4C-64BE-1345-3D9CE938E2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1142577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F68B-A586-5476-4C98-58559CD7E662}"/>
              </a:ext>
            </a:extLst>
          </p:cNvPr>
          <p:cNvSpPr>
            <a:spLocks noGrp="1"/>
          </p:cNvSpPr>
          <p:nvPr>
            <p:ph type="title"/>
          </p:nvPr>
        </p:nvSpPr>
        <p:spPr/>
        <p:txBody>
          <a:bodyPr/>
          <a:lstStyle/>
          <a:p>
            <a:r>
              <a:rPr lang="en-US" dirty="0">
                <a:solidFill>
                  <a:srgbClr val="E0119D"/>
                </a:solidFill>
              </a:rPr>
              <a:t>Decision point 2</a:t>
            </a:r>
          </a:p>
        </p:txBody>
      </p:sp>
      <p:sp>
        <p:nvSpPr>
          <p:cNvPr id="3" name="Content Placeholder 2">
            <a:extLst>
              <a:ext uri="{FF2B5EF4-FFF2-40B4-BE49-F238E27FC236}">
                <a16:creationId xmlns:a16="http://schemas.microsoft.com/office/drawing/2014/main" id="{6D449F18-0B0E-EC64-E429-D28CA08E46C8}"/>
              </a:ext>
            </a:extLst>
          </p:cNvPr>
          <p:cNvSpPr>
            <a:spLocks noGrp="1"/>
          </p:cNvSpPr>
          <p:nvPr>
            <p:ph sz="half" idx="1"/>
          </p:nvPr>
        </p:nvSpPr>
        <p:spPr>
          <a:xfrm>
            <a:off x="628650" y="1369219"/>
            <a:ext cx="3723217" cy="3263504"/>
          </a:xfrm>
          <a:solidFill>
            <a:schemeClr val="bg2"/>
          </a:solidFill>
          <a:ln>
            <a:solidFill>
              <a:schemeClr val="tx1"/>
            </a:solidFill>
          </a:ln>
        </p:spPr>
        <p:txBody>
          <a:bodyPr/>
          <a:lstStyle/>
          <a:p>
            <a:pPr marL="0" indent="0" algn="ctr">
              <a:buNone/>
            </a:pPr>
            <a:r>
              <a:rPr lang="en-US" dirty="0"/>
              <a:t>Gain central access to start pressors before talking to family</a:t>
            </a:r>
          </a:p>
        </p:txBody>
      </p:sp>
      <p:sp>
        <p:nvSpPr>
          <p:cNvPr id="4" name="Content Placeholder 3">
            <a:extLst>
              <a:ext uri="{FF2B5EF4-FFF2-40B4-BE49-F238E27FC236}">
                <a16:creationId xmlns:a16="http://schemas.microsoft.com/office/drawing/2014/main" id="{4950B677-E4C7-78C8-11B3-B17BED3D39F1}"/>
              </a:ext>
            </a:extLst>
          </p:cNvPr>
          <p:cNvSpPr>
            <a:spLocks noGrp="1"/>
          </p:cNvSpPr>
          <p:nvPr>
            <p:ph sz="half" idx="2"/>
          </p:nvPr>
        </p:nvSpPr>
        <p:spPr>
          <a:solidFill>
            <a:schemeClr val="bg2"/>
          </a:solidFill>
          <a:ln>
            <a:solidFill>
              <a:schemeClr val="tx1"/>
            </a:solidFill>
          </a:ln>
        </p:spPr>
        <p:txBody>
          <a:bodyPr/>
          <a:lstStyle/>
          <a:p>
            <a:pPr marL="0" indent="0" algn="ctr">
              <a:buNone/>
            </a:pPr>
            <a:r>
              <a:rPr lang="en-US" dirty="0"/>
              <a:t>Continue with peripheral pressors until family discussion can occur</a:t>
            </a:r>
          </a:p>
        </p:txBody>
      </p:sp>
      <p:pic>
        <p:nvPicPr>
          <p:cNvPr id="2050" name="Picture 2">
            <a:extLst>
              <a:ext uri="{FF2B5EF4-FFF2-40B4-BE49-F238E27FC236}">
                <a16:creationId xmlns:a16="http://schemas.microsoft.com/office/drawing/2014/main" id="{BD6F170C-578F-D8E5-62AD-9A0AAC42A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7885" y="2380447"/>
            <a:ext cx="1564747" cy="208632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EC84330-FD29-2540-8E88-8A64FF7D2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4884" y="2241551"/>
            <a:ext cx="2734733" cy="20510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788A8F3-102D-3E93-DCC0-DD3D4A8279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3458746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E075-C19B-3C60-C0B8-44B633C6C7A0}"/>
              </a:ext>
            </a:extLst>
          </p:cNvPr>
          <p:cNvSpPr>
            <a:spLocks noGrp="1"/>
          </p:cNvSpPr>
          <p:nvPr>
            <p:ph type="title"/>
          </p:nvPr>
        </p:nvSpPr>
        <p:spPr/>
        <p:txBody>
          <a:bodyPr/>
          <a:lstStyle/>
          <a:p>
            <a:r>
              <a:rPr lang="en-US" dirty="0"/>
              <a:t>Result</a:t>
            </a:r>
          </a:p>
        </p:txBody>
      </p:sp>
      <p:sp>
        <p:nvSpPr>
          <p:cNvPr id="3" name="Content Placeholder 2">
            <a:extLst>
              <a:ext uri="{FF2B5EF4-FFF2-40B4-BE49-F238E27FC236}">
                <a16:creationId xmlns:a16="http://schemas.microsoft.com/office/drawing/2014/main" id="{3A1CCA7C-A27B-6CF6-7F13-9C4A28F10058}"/>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864191C4-4011-B276-8CA2-6EA7D7D66C91}"/>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039862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27EE-1DF8-4F59-60CA-8161C4ACF342}"/>
              </a:ext>
            </a:extLst>
          </p:cNvPr>
          <p:cNvSpPr>
            <a:spLocks noGrp="1"/>
          </p:cNvSpPr>
          <p:nvPr>
            <p:ph type="title"/>
          </p:nvPr>
        </p:nvSpPr>
        <p:spPr/>
        <p:txBody>
          <a:bodyPr/>
          <a:lstStyle/>
          <a:p>
            <a:r>
              <a:rPr lang="en-US" dirty="0">
                <a:solidFill>
                  <a:srgbClr val="E0119D"/>
                </a:solidFill>
              </a:rPr>
              <a:t>How can the DAF help you here?</a:t>
            </a:r>
          </a:p>
        </p:txBody>
      </p:sp>
      <p:sp>
        <p:nvSpPr>
          <p:cNvPr id="3" name="Content Placeholder 2">
            <a:extLst>
              <a:ext uri="{FF2B5EF4-FFF2-40B4-BE49-F238E27FC236}">
                <a16:creationId xmlns:a16="http://schemas.microsoft.com/office/drawing/2014/main" id="{DE3284E8-E821-03A7-ACC7-E3C9FA08F982}"/>
              </a:ext>
            </a:extLst>
          </p:cNvPr>
          <p:cNvSpPr>
            <a:spLocks noGrp="1"/>
          </p:cNvSpPr>
          <p:nvPr>
            <p:ph idx="1"/>
          </p:nvPr>
        </p:nvSpPr>
        <p:spPr>
          <a:xfrm>
            <a:off x="628650" y="1105798"/>
            <a:ext cx="7886700" cy="835139"/>
          </a:xfrm>
        </p:spPr>
        <p:txBody>
          <a:bodyPr>
            <a:normAutofit/>
          </a:bodyPr>
          <a:lstStyle/>
          <a:p>
            <a:pPr marL="0" indent="0">
              <a:buNone/>
            </a:pPr>
            <a:r>
              <a:rPr lang="en-US" dirty="0"/>
              <a:t>Remember - this patient has died (After Death), and there is currently no consent for donation (Before Consent).</a:t>
            </a:r>
          </a:p>
          <a:p>
            <a:pPr marL="0" indent="0">
              <a:buNone/>
            </a:pPr>
            <a:endParaRPr lang="en-US" dirty="0"/>
          </a:p>
          <a:p>
            <a:pPr marL="0" indent="0">
              <a:buNone/>
            </a:pPr>
            <a:endParaRPr lang="en-US" dirty="0"/>
          </a:p>
          <a:p>
            <a:endParaRPr lang="en-US" dirty="0"/>
          </a:p>
        </p:txBody>
      </p:sp>
      <p:sp>
        <p:nvSpPr>
          <p:cNvPr id="4" name="TextBox 3">
            <a:extLst>
              <a:ext uri="{FF2B5EF4-FFF2-40B4-BE49-F238E27FC236}">
                <a16:creationId xmlns:a16="http://schemas.microsoft.com/office/drawing/2014/main" id="{E8D27AE5-9A54-4AC1-B31E-7A7E95205174}"/>
              </a:ext>
            </a:extLst>
          </p:cNvPr>
          <p:cNvSpPr txBox="1"/>
          <p:nvPr/>
        </p:nvSpPr>
        <p:spPr>
          <a:xfrm>
            <a:off x="706779" y="1891918"/>
            <a:ext cx="7522821" cy="2677656"/>
          </a:xfrm>
          <a:prstGeom prst="rect">
            <a:avLst/>
          </a:prstGeom>
          <a:solidFill>
            <a:schemeClr val="bg2"/>
          </a:solidFill>
          <a:ln w="15875">
            <a:solidFill>
              <a:schemeClr val="accent1">
                <a:shade val="50000"/>
              </a:schemeClr>
            </a:solidFill>
          </a:ln>
        </p:spPr>
        <p:txBody>
          <a:bodyPr wrap="square" rtlCol="0">
            <a:spAutoFit/>
          </a:bodyPr>
          <a:lstStyle/>
          <a:p>
            <a:pPr defTabSz="685800">
              <a:defRPr/>
            </a:pPr>
            <a:r>
              <a:rPr lang="en-US" sz="2100" dirty="0">
                <a:solidFill>
                  <a:prstClr val="black"/>
                </a:solidFill>
                <a:latin typeface="Calibri" panose="020F0502020204030204"/>
              </a:rPr>
              <a:t>Maintaining physiological stability allows time for donation to be explored and was supported by the UK Donation Ethics Committee and NICE. Minimal risk of harm – especially after death!</a:t>
            </a:r>
          </a:p>
          <a:p>
            <a:pPr defTabSz="685800">
              <a:defRPr/>
            </a:pPr>
            <a:endParaRPr lang="en-US" sz="2100" dirty="0">
              <a:solidFill>
                <a:prstClr val="black"/>
              </a:solidFill>
              <a:latin typeface="Calibri" panose="020F0502020204030204"/>
            </a:endParaRPr>
          </a:p>
          <a:p>
            <a:pPr defTabSz="685800">
              <a:defRPr/>
            </a:pPr>
            <a:r>
              <a:rPr lang="en-US" sz="2100" dirty="0">
                <a:solidFill>
                  <a:prstClr val="black"/>
                </a:solidFill>
                <a:latin typeface="Calibri" panose="020F0502020204030204"/>
              </a:rPr>
              <a:t>Temporarily maintaining organ function by using more intensive but routine intensive care actions such as introducing inotropic support, anti-arrhythmic or the siting of central and arterial lines is </a:t>
            </a:r>
            <a:r>
              <a:rPr lang="en-US" sz="2100" b="1" dirty="0">
                <a:solidFill>
                  <a:prstClr val="black"/>
                </a:solidFill>
                <a:latin typeface="Calibri" panose="020F0502020204030204"/>
              </a:rPr>
              <a:t>LIKELY </a:t>
            </a:r>
            <a:r>
              <a:rPr lang="en-US" sz="2100" dirty="0">
                <a:solidFill>
                  <a:prstClr val="black"/>
                </a:solidFill>
                <a:latin typeface="Calibri" panose="020F0502020204030204"/>
              </a:rPr>
              <a:t>to be in the patient’s best interests </a:t>
            </a:r>
            <a:r>
              <a:rPr lang="en-US" sz="2100" b="1" dirty="0">
                <a:solidFill>
                  <a:prstClr val="black"/>
                </a:solidFill>
                <a:latin typeface="Calibri" panose="020F0502020204030204"/>
              </a:rPr>
              <a:t>in most circumstances.</a:t>
            </a:r>
            <a:endParaRPr lang="en-US" sz="2100" dirty="0">
              <a:solidFill>
                <a:prstClr val="black"/>
              </a:solidFill>
              <a:latin typeface="Calibri" panose="020F0502020204030204"/>
            </a:endParaRPr>
          </a:p>
        </p:txBody>
      </p:sp>
      <p:pic>
        <p:nvPicPr>
          <p:cNvPr id="5" name="Picture 4">
            <a:extLst>
              <a:ext uri="{FF2B5EF4-FFF2-40B4-BE49-F238E27FC236}">
                <a16:creationId xmlns:a16="http://schemas.microsoft.com/office/drawing/2014/main" id="{665B6A6D-4BD6-860D-90C0-6A547849B9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370" y="114772"/>
            <a:ext cx="1289563" cy="360242"/>
          </a:xfrm>
          <a:prstGeom prst="rect">
            <a:avLst/>
          </a:prstGeom>
        </p:spPr>
      </p:pic>
    </p:spTree>
    <p:extLst>
      <p:ext uri="{BB962C8B-B14F-4D97-AF65-F5344CB8AC3E}">
        <p14:creationId xmlns:p14="http://schemas.microsoft.com/office/powerpoint/2010/main" val="4112085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2" descr="A picture containing text&#10;&#10;Description automatically generated">
            <a:extLst>
              <a:ext uri="{FF2B5EF4-FFF2-40B4-BE49-F238E27FC236}">
                <a16:creationId xmlns:a16="http://schemas.microsoft.com/office/drawing/2014/main" id="{F549BD82-1EEA-875A-0739-5D3587915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3253" y="417269"/>
            <a:ext cx="1880045" cy="894847"/>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5" descr="A picture containing graphical user interface&#10;&#10;Description automatically generated">
            <a:extLst>
              <a:ext uri="{FF2B5EF4-FFF2-40B4-BE49-F238E27FC236}">
                <a16:creationId xmlns:a16="http://schemas.microsoft.com/office/drawing/2014/main" id="{673A0C9E-1B6D-318A-F58A-80B0665EFB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9022" y="296465"/>
            <a:ext cx="2216944" cy="61793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ext&#10;&#10;Description automatically generated">
            <a:extLst>
              <a:ext uri="{FF2B5EF4-FFF2-40B4-BE49-F238E27FC236}">
                <a16:creationId xmlns:a16="http://schemas.microsoft.com/office/drawing/2014/main" id="{76FFAD5A-46D6-6D3D-181C-06E514A08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1081" y="4139945"/>
            <a:ext cx="3664745" cy="773906"/>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3">
            <a:extLst>
              <a:ext uri="{FF2B5EF4-FFF2-40B4-BE49-F238E27FC236}">
                <a16:creationId xmlns:a16="http://schemas.microsoft.com/office/drawing/2014/main" id="{6C7ED160-6BB8-7381-434C-143BB271DD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5852" y="2851418"/>
            <a:ext cx="1047899" cy="114780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2" descr="Shape&#10;&#10;Description automatically generated">
            <a:extLst>
              <a:ext uri="{FF2B5EF4-FFF2-40B4-BE49-F238E27FC236}">
                <a16:creationId xmlns:a16="http://schemas.microsoft.com/office/drawing/2014/main" id="{AC7B5636-0F3F-EAAB-22DC-C8FBF9ADD3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7747" y="3023085"/>
            <a:ext cx="957263" cy="115014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13" descr="A picture containing graphical user interface&#10;&#10;Description automatically generated">
            <a:extLst>
              <a:ext uri="{FF2B5EF4-FFF2-40B4-BE49-F238E27FC236}">
                <a16:creationId xmlns:a16="http://schemas.microsoft.com/office/drawing/2014/main" id="{B8AA3427-5D87-29B3-3C14-928B69D2BF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96581" y="4321419"/>
            <a:ext cx="2000251" cy="80962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38" descr="Logo, company name&#10;&#10;Description automatically generated">
            <a:extLst>
              <a:ext uri="{FF2B5EF4-FFF2-40B4-BE49-F238E27FC236}">
                <a16:creationId xmlns:a16="http://schemas.microsoft.com/office/drawing/2014/main" id="{0EDD97D7-8AE8-75A4-817C-C0423D8557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5127" y="2011507"/>
            <a:ext cx="1797845" cy="87511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9" descr="Logo, company name&#10;&#10;Description automatically generated">
            <a:extLst>
              <a:ext uri="{FF2B5EF4-FFF2-40B4-BE49-F238E27FC236}">
                <a16:creationId xmlns:a16="http://schemas.microsoft.com/office/drawing/2014/main" id="{1362BC11-CE7C-8180-5300-93842D862C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3986" y="1281242"/>
            <a:ext cx="1391840" cy="101084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41" descr="Graphical user interface, text&#10;&#10;Description automatically generated">
            <a:extLst>
              <a:ext uri="{FF2B5EF4-FFF2-40B4-BE49-F238E27FC236}">
                <a16:creationId xmlns:a16="http://schemas.microsoft.com/office/drawing/2014/main" id="{6EA9961E-BF5B-8B93-15B9-1E48A71881C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74514" y="1185534"/>
            <a:ext cx="2493169" cy="8334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1">
            <a:extLst>
              <a:ext uri="{FF2B5EF4-FFF2-40B4-BE49-F238E27FC236}">
                <a16:creationId xmlns:a16="http://schemas.microsoft.com/office/drawing/2014/main" id="{F4C6BE29-42FA-6184-2A9D-32E63F0B0A25}"/>
              </a:ext>
            </a:extLst>
          </p:cNvPr>
          <p:cNvSpPr>
            <a:spLocks noChangeArrowheads="1"/>
          </p:cNvSpPr>
          <p:nvPr/>
        </p:nvSpPr>
        <p:spPr bwMode="auto">
          <a:xfrm>
            <a:off x="1" y="3295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en-GB" sz="1350">
              <a:solidFill>
                <a:prstClr val="black"/>
              </a:solidFill>
              <a:latin typeface="Calibri" panose="020F0502020204030204"/>
            </a:endParaRPr>
          </a:p>
        </p:txBody>
      </p:sp>
      <p:sp>
        <p:nvSpPr>
          <p:cNvPr id="4" name="Rectangle 13">
            <a:extLst>
              <a:ext uri="{FF2B5EF4-FFF2-40B4-BE49-F238E27FC236}">
                <a16:creationId xmlns:a16="http://schemas.microsoft.com/office/drawing/2014/main" id="{D7EED4D6-5543-BDCC-034F-D8C0691B6184}"/>
              </a:ext>
            </a:extLst>
          </p:cNvPr>
          <p:cNvSpPr>
            <a:spLocks noChangeArrowheads="1"/>
          </p:cNvSpPr>
          <p:nvPr/>
        </p:nvSpPr>
        <p:spPr bwMode="auto">
          <a:xfrm>
            <a:off x="1" y="-26431"/>
            <a:ext cx="13856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defRPr/>
            </a:pPr>
            <a:endParaRPr lang="en-GB" altLang="en-US" sz="1500">
              <a:solidFill>
                <a:srgbClr val="17365D"/>
              </a:solidFill>
              <a:latin typeface="Cambria" panose="02040503050406030204" pitchFamily="18" charset="0"/>
              <a:ea typeface="MS ????"/>
            </a:endParaRPr>
          </a:p>
          <a:p>
            <a:pPr defTabSz="685800" eaLnBrk="0" fontAlgn="base" hangingPunct="0">
              <a:spcBef>
                <a:spcPct val="0"/>
              </a:spcBef>
              <a:spcAft>
                <a:spcPct val="0"/>
              </a:spcAft>
              <a:defRPr/>
            </a:pPr>
            <a:br>
              <a:rPr lang="en-GB" altLang="en-US" sz="1500">
                <a:solidFill>
                  <a:srgbClr val="17365D"/>
                </a:solidFill>
                <a:latin typeface="Cambria" panose="02040503050406030204" pitchFamily="18" charset="0"/>
                <a:ea typeface="MS ????"/>
              </a:rPr>
            </a:br>
            <a:endParaRPr lang="en-GB" altLang="en-US" sz="1350">
              <a:solidFill>
                <a:prstClr val="black"/>
              </a:solidFill>
              <a:latin typeface="Arial" panose="020B0604020202020204" pitchFamily="34" charset="0"/>
            </a:endParaRPr>
          </a:p>
        </p:txBody>
      </p:sp>
      <p:pic>
        <p:nvPicPr>
          <p:cNvPr id="13" name="Picture 12" descr="Graphical user interface, icon&#10;&#10;Description automatically generated">
            <a:extLst>
              <a:ext uri="{FF2B5EF4-FFF2-40B4-BE49-F238E27FC236}">
                <a16:creationId xmlns:a16="http://schemas.microsoft.com/office/drawing/2014/main" id="{3B02F910-3AFC-8177-2FF8-613B18DB6F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3944" y="1036852"/>
            <a:ext cx="2330450" cy="3285764"/>
          </a:xfrm>
          <a:prstGeom prst="rect">
            <a:avLst/>
          </a:prstGeom>
          <a:noFill/>
          <a:ln w="28575">
            <a:solidFill>
              <a:schemeClr val="bg2"/>
            </a:solidFill>
            <a:miter lim="800000"/>
            <a:headEnd/>
            <a:tailEnd/>
          </a:ln>
          <a:effectLst>
            <a:outerShdw blurRad="63500" dist="107763" dir="13500000" algn="ctr" rotWithShape="0">
              <a:srgbClr val="000000">
                <a:alpha val="50000"/>
              </a:srgbClr>
            </a:outerShdw>
          </a:effectLst>
        </p:spPr>
      </p:pic>
      <p:pic>
        <p:nvPicPr>
          <p:cNvPr id="5" name="Picture 4" descr="Qr code&#10;&#10;Description automatically generated">
            <a:extLst>
              <a:ext uri="{FF2B5EF4-FFF2-40B4-BE49-F238E27FC236}">
                <a16:creationId xmlns:a16="http://schemas.microsoft.com/office/drawing/2014/main" id="{375C3B2C-7E4F-3827-9231-E853C18B739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36391" y="1938803"/>
            <a:ext cx="1760270" cy="2281310"/>
          </a:xfrm>
          <a:prstGeom prst="rect">
            <a:avLst/>
          </a:prstGeom>
        </p:spPr>
      </p:pic>
    </p:spTree>
    <p:extLst>
      <p:ext uri="{BB962C8B-B14F-4D97-AF65-F5344CB8AC3E}">
        <p14:creationId xmlns:p14="http://schemas.microsoft.com/office/powerpoint/2010/main" val="1231626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73CC6-C282-CB4F-9C22-17368BF7C577}"/>
              </a:ext>
            </a:extLst>
          </p:cNvPr>
          <p:cNvSpPr txBox="1"/>
          <p:nvPr/>
        </p:nvSpPr>
        <p:spPr>
          <a:xfrm>
            <a:off x="7006518" y="196684"/>
            <a:ext cx="2137482" cy="92333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ODTEdandGov</a:t>
            </a: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Arial" pitchFamily="34" charset="0"/>
                <a:ea typeface="+mn-ea"/>
                <a:cs typeface="+mn-cs"/>
              </a:rPr>
              <a:t>DDsim</a:t>
            </a: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pic>
        <p:nvPicPr>
          <p:cNvPr id="4" name="Picture 3">
            <a:extLst>
              <a:ext uri="{FF2B5EF4-FFF2-40B4-BE49-F238E27FC236}">
                <a16:creationId xmlns:a16="http://schemas.microsoft.com/office/drawing/2014/main" id="{3B2A5949-B6B4-104D-BBA9-241A21500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244" y="388016"/>
            <a:ext cx="4999512" cy="4367467"/>
          </a:xfrm>
          <a:prstGeom prst="rect">
            <a:avLst/>
          </a:prstGeom>
        </p:spPr>
      </p:pic>
    </p:spTree>
    <p:extLst>
      <p:ext uri="{BB962C8B-B14F-4D97-AF65-F5344CB8AC3E}">
        <p14:creationId xmlns:p14="http://schemas.microsoft.com/office/powerpoint/2010/main" val="302656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ca_ms_nhsbt_presentation (3)">
  <a:themeElements>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NHSBT_presentation_style_v2">
  <a:themeElements>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2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NHSBT_presentation_style_v2">
  <a:themeElements>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2_NHSBT_presentation_style_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NHSBT_presentation_style_v2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cene3d>
          <a:camera prst="legacyObliqueTopLeft"/>
          <a:lightRig rig="legacyFlat3" dir="t"/>
        </a:scene3d>
        <a:sp3d extrusionH="430200" prstMaterial="legacyMatte">
          <a:bevelT w="13500" h="13500" prst="angle"/>
          <a:bevelB w="13500" h="13500" prst="angle"/>
          <a:extrusionClr>
            <a:schemeClr val="accent1"/>
          </a:extrusionClr>
        </a:sp3d>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pitchFamily="-106" charset="0"/>
            <a:ea typeface="Arial" pitchFamily="-106" charset="0"/>
            <a:cs typeface="Arial" pitchFamily="-10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9EE0E9-9E9A-4110-9A56-D44B0226F15D}">
  <ds:schemaRefs>
    <ds:schemaRef ds:uri="http://schemas.microsoft.com/sharepoint/v3/contenttype/forms"/>
  </ds:schemaRefs>
</ds:datastoreItem>
</file>

<file path=customXml/itemProps2.xml><?xml version="1.0" encoding="utf-8"?>
<ds:datastoreItem xmlns:ds="http://schemas.openxmlformats.org/officeDocument/2006/customXml" ds:itemID="{69CA3B01-5669-4FCF-A137-B4A8C3C83AAE}">
  <ds:schemaRefs>
    <ds:schemaRef ds:uri="http://schemas.microsoft.com/office/infopath/2007/PartnerControls"/>
    <ds:schemaRef ds:uri="http://schemas.microsoft.com/office/2006/documentManagement/types"/>
    <ds:schemaRef ds:uri="http://www.w3.org/XML/1998/namespace"/>
    <ds:schemaRef ds:uri="6dc0cc31-d152-4c57-a5dc-d92704ab0787"/>
    <ds:schemaRef ds:uri="http://purl.org/dc/terms/"/>
    <ds:schemaRef ds:uri="1184d4b9-0856-4329-917a-a00dd4be4299"/>
    <ds:schemaRef ds:uri="http://schemas.microsoft.com/office/2006/metadata/properties"/>
    <ds:schemaRef ds:uri="http://schemas.openxmlformats.org/package/2006/metadata/core-properties"/>
    <ds:schemaRef ds:uri="http://purl.org/dc/dcmitype/"/>
    <ds:schemaRef ds:uri="http://purl.org/dc/elements/1.1/"/>
  </ds:schemaRefs>
</ds:datastoreItem>
</file>

<file path=customXml/itemProps3.xml><?xml version="1.0" encoding="utf-8"?>
<ds:datastoreItem xmlns:ds="http://schemas.openxmlformats.org/officeDocument/2006/customXml" ds:itemID="{B22DE464-0F4B-4C86-A1B4-0AEDA283F6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2746</TotalTime>
  <Words>4623</Words>
  <Application>Microsoft Office PowerPoint</Application>
  <PresentationFormat>On-screen Show (16:9)</PresentationFormat>
  <Paragraphs>585</Paragraphs>
  <Slides>59</Slides>
  <Notes>21</Notes>
  <HiddenSlides>5</HiddenSlides>
  <MMClips>0</MMClips>
  <ScaleCrop>false</ScaleCrop>
  <HeadingPairs>
    <vt:vector size="4" baseType="variant">
      <vt:variant>
        <vt:lpstr>Theme</vt:lpstr>
      </vt:variant>
      <vt:variant>
        <vt:i4>7</vt:i4>
      </vt:variant>
      <vt:variant>
        <vt:lpstr>Slide Titles</vt:lpstr>
      </vt:variant>
      <vt:variant>
        <vt:i4>59</vt:i4>
      </vt:variant>
    </vt:vector>
  </HeadingPairs>
  <TitlesOfParts>
    <vt:vector size="66" baseType="lpstr">
      <vt:lpstr>3_Default Design</vt:lpstr>
      <vt:lpstr>1_Office Theme</vt:lpstr>
      <vt:lpstr>1_cca_ms_nhsbt_presentation (3)</vt:lpstr>
      <vt:lpstr>4_NHSBT_presentation_style_v2</vt:lpstr>
      <vt:lpstr>5_NHSBT_presentation_style_v2</vt:lpstr>
      <vt:lpstr>4_Default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Donation Actions Framework</vt:lpstr>
      <vt:lpstr>PowerPoint Presentation</vt:lpstr>
      <vt:lpstr>PowerPoint Presentation</vt:lpstr>
      <vt:lpstr>Categorisation of actions</vt:lpstr>
      <vt:lpstr>PowerPoint Presentation</vt:lpstr>
      <vt:lpstr>The stories of ‘Amina’ and ‘John’</vt:lpstr>
      <vt:lpstr>Are we showing the ‘right’ answer?</vt:lpstr>
      <vt:lpstr>Let’s meet our first patient…</vt:lpstr>
      <vt:lpstr>Case 1 – DCD</vt:lpstr>
      <vt:lpstr>Amina</vt:lpstr>
      <vt:lpstr>Decision point 1</vt:lpstr>
      <vt:lpstr>Results of slido poll</vt:lpstr>
      <vt:lpstr>What does the DAF say?</vt:lpstr>
      <vt:lpstr>PowerPoint Presentation</vt:lpstr>
      <vt:lpstr>PowerPoint Presentation</vt:lpstr>
      <vt:lpstr>Therefore…</vt:lpstr>
      <vt:lpstr>PowerPoint Presentation</vt:lpstr>
      <vt:lpstr>PowerPoint Presentation</vt:lpstr>
      <vt:lpstr>PowerPoint Presentation</vt:lpstr>
      <vt:lpstr>PowerPoint Presentation</vt:lpstr>
      <vt:lpstr>Amina</vt:lpstr>
      <vt:lpstr>Decision point 2</vt:lpstr>
      <vt:lpstr>Results of poll</vt:lpstr>
      <vt:lpstr>How can the DAF help you here?</vt:lpstr>
      <vt:lpstr>Amina</vt:lpstr>
      <vt:lpstr>Decision point 3</vt:lpstr>
      <vt:lpstr>Poll result</vt:lpstr>
      <vt:lpstr>How can the DAF help you here?</vt:lpstr>
      <vt:lpstr>PowerPoint Presentation</vt:lpstr>
      <vt:lpstr>Case 2 – DBD</vt:lpstr>
      <vt:lpstr>John</vt:lpstr>
      <vt:lpstr>John</vt:lpstr>
      <vt:lpstr>Decision point 1</vt:lpstr>
      <vt:lpstr>Result</vt:lpstr>
      <vt:lpstr>How can the DAF help you here?</vt:lpstr>
      <vt:lpstr>John</vt:lpstr>
      <vt:lpstr>Decision point 2</vt:lpstr>
      <vt:lpstr>Result</vt:lpstr>
      <vt:lpstr>How can the DAF help you here?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Gardiner</dc:creator>
  <cp:lastModifiedBy>Jill Featherstone</cp:lastModifiedBy>
  <cp:revision>152</cp:revision>
  <dcterms:created xsi:type="dcterms:W3CDTF">2013-10-16T20:50:32Z</dcterms:created>
  <dcterms:modified xsi:type="dcterms:W3CDTF">2025-05-09T13:53:08Z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