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1" r:id="rId6"/>
    <p:sldId id="267" r:id="rId7"/>
    <p:sldId id="266" r:id="rId8"/>
    <p:sldId id="270" r:id="rId9"/>
    <p:sldId id="268" r:id="rId10"/>
    <p:sldId id="269" r:id="rId11"/>
    <p:sldId id="271" r:id="rId12"/>
    <p:sldId id="272" r:id="rId1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9" autoAdjust="0"/>
  </p:normalViewPr>
  <p:slideViewPr>
    <p:cSldViewPr snapToGrid="0">
      <p:cViewPr varScale="1">
        <p:scale>
          <a:sx n="96" d="100"/>
          <a:sy n="96" d="100"/>
        </p:scale>
        <p:origin x="12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11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B6E9B04-1670-4EF5-A9CA-ECE5B08C5464}" type="VALUE">
                      <a:rPr lang="en-US" smtClean="0"/>
                      <a:pPr/>
                      <a:t>[VALUE]</a:t>
                    </a:fld>
                    <a:r>
                      <a:rPr lang="en-US"/>
                      <a:t> (4%)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548-41A1-ACFD-7D3F3B5ECBC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r>
                      <a:rPr lang="en-US" baseline="0"/>
                      <a:t> (12%)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548-41A1-ACFD-7D3F3B5ECBC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AED69E2-D49E-4A06-A77F-61BFF83D4212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(15%)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548-41A1-ACFD-7D3F3B5ECBC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5</a:t>
                    </a:r>
                    <a:r>
                      <a:rPr lang="en-US" baseline="0" dirty="0"/>
                      <a:t> (19%)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548-41A1-ACFD-7D3F3B5ECBC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13 (50%)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548-41A1-ACFD-7D3F3B5ECB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Missing</c:v>
                </c:pt>
                <c:pt idx="1">
                  <c:v>Deemed medically unsuitable</c:v>
                </c:pt>
                <c:pt idx="2">
                  <c:v>Not identified as a potential donor</c:v>
                </c:pt>
                <c:pt idx="3">
                  <c:v>Family stated they would not consent/authorise prior to donation decision converstation</c:v>
                </c:pt>
                <c:pt idx="4">
                  <c:v>Coroner/Procurator Fiscal refused permission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48-41A1-ACFD-7D3F3B5ECB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Missing</c:v>
                </c:pt>
                <c:pt idx="1">
                  <c:v>Deemed medically unsuitable</c:v>
                </c:pt>
                <c:pt idx="2">
                  <c:v>Not identified as a potential donor</c:v>
                </c:pt>
                <c:pt idx="3">
                  <c:v>Family stated they would not consent/authorise prior to donation decision converstation</c:v>
                </c:pt>
                <c:pt idx="4">
                  <c:v>Coroner/Procurator Fiscal refused permission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6-D548-41A1-ACFD-7D3F3B5ECB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Missing</c:v>
                </c:pt>
                <c:pt idx="1">
                  <c:v>Deemed medically unsuitable</c:v>
                </c:pt>
                <c:pt idx="2">
                  <c:v>Not identified as a potential donor</c:v>
                </c:pt>
                <c:pt idx="3">
                  <c:v>Family stated they would not consent/authorise prior to donation decision converstation</c:v>
                </c:pt>
                <c:pt idx="4">
                  <c:v>Coroner/Procurator Fiscal refused permission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D548-41A1-ACFD-7D3F3B5ECBC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066906424"/>
        <c:axId val="1066908224"/>
      </c:barChart>
      <c:catAx>
        <c:axId val="106690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6908224"/>
        <c:crosses val="autoZero"/>
        <c:auto val="1"/>
        <c:lblAlgn val="ctr"/>
        <c:lblOffset val="100"/>
        <c:noMultiLvlLbl val="0"/>
      </c:catAx>
      <c:valAx>
        <c:axId val="1066908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6906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D3399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BAD0705-3ED3-40AC-95D4-246B94631137}" type="datetime1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D13D6A-DFDD-4B27-9F53-83C0CD9331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33DDF21-69D4-4BE2-915B-5C11B83E3700}" type="datetime1">
              <a:rPr lang="en-GB" noProof="0" smtClean="0"/>
              <a:t>09/05/2025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A1D7B6F-E65C-42E7-86A5-0A01C6C95227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613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618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562C1-8D8D-785B-47D6-DA214F76C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21C2A-C20C-86E4-4855-DEE15F92D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253638-D5D4-7DB0-640A-96BB78B37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255AC-B76C-B73C-100A-556F49CF2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743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E4990-21D4-4465-620E-7B29D4436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69F43-350A-D6AE-2E4B-1DF32960C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62DD3-AEE4-8BE0-CCFF-578624D5C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1FF90-FDCA-C988-9217-98447A428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23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</a:t>
            </a:r>
          </a:p>
        </p:txBody>
      </p:sp>
      <p:sp>
        <p:nvSpPr>
          <p:cNvPr id="42" name="Picture Placeholder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</a:t>
            </a:r>
            <a:br>
              <a:rPr lang="en-GB" noProof="0"/>
            </a:br>
            <a:r>
              <a:rPr lang="en-GB" noProof="0"/>
              <a:t>Title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MONTH</a:t>
            </a:r>
            <a:br>
              <a:rPr lang="en-GB" noProof="0"/>
            </a:br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Text Layout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Graphic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Text Layout 2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grpSp>
        <p:nvGrpSpPr>
          <p:cNvPr id="22" name="Graphic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aphic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Section 1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Comparison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Section 1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23" name="Chart Placeholder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chart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Table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table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n-GB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5" name="Title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media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en-GB" noProof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aphic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 You!</a:t>
            </a:r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</a:t>
            </a:r>
            <a:br>
              <a:rPr lang="en-GB" noProof="0"/>
            </a:br>
            <a:r>
              <a:rPr lang="en-GB" noProof="0"/>
              <a:t>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title style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4441" y="2373246"/>
            <a:ext cx="9303119" cy="211150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US" noProof="0"/>
              <a:t>MM.DD.20XX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Copyright© NHS Blood and Transplant, Dr Omer Aziz Professional Development Team (2025)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98C0CDE5-970C-4CC4-BF43-0DA127E73E82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en-GB" dirty="0"/>
              <a:t>Paediatric Donation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lnSpcReduction="10000"/>
          </a:bodyPr>
          <a:lstStyle/>
          <a:p>
            <a:r>
              <a:rPr lang="en-GB" dirty="0"/>
              <a:t>Omer Aziz </a:t>
            </a:r>
          </a:p>
          <a:p>
            <a:r>
              <a:rPr lang="en-GB" dirty="0"/>
              <a:t>National Paediatric CLOD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720000">
            <a:off x="9274262" y="203853"/>
            <a:ext cx="2066462" cy="12318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/>
              <a:t>CLOD </a:t>
            </a:r>
            <a:endParaRPr lang="en-US" dirty="0"/>
          </a:p>
          <a:p>
            <a:r>
              <a:rPr lang="en-GB" sz="2000" dirty="0"/>
              <a:t>INDUCTION</a:t>
            </a:r>
            <a:endParaRPr lang="en-GB" dirty="0"/>
          </a:p>
          <a:p>
            <a:r>
              <a:rPr lang="en-GB" sz="2000" dirty="0"/>
              <a:t>April 2025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E70B6AD-BF72-E1AA-3230-19E461E1C0A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7028" r="17028"/>
          <a:stretch/>
        </p:blipFill>
        <p:spPr/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96DF16-F8A7-E4FB-50DC-CC3943335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277"/>
            <a:ext cx="2021262" cy="67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rtlCol="0" anchor="ctr">
            <a:normAutofit/>
          </a:bodyPr>
          <a:lstStyle/>
          <a:p>
            <a:r>
              <a:rPr lang="en-GB" dirty="0"/>
              <a:t>Paediatric Donation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669E9E-ED79-96E1-8260-C49A9FF93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650" y="1825625"/>
            <a:ext cx="7875724" cy="4351338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5ACBDC-D5B0-C06D-6D3D-1A5C1170B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937" y="129157"/>
            <a:ext cx="2021262" cy="67607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C1574-EFE2-4D54-9449-DC57DDED1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1020"/>
            <a:ext cx="6512130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221184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1C00C-9B7F-6BA5-0E40-53AE88F02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Organs per Donor 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120DC2A8-6D87-A436-06F1-0C4373EE2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4058" y="1777048"/>
            <a:ext cx="7613106" cy="4351338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8D8253-F0F3-9A1B-D6C4-C0AD5A753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5937" y="129157"/>
            <a:ext cx="2021262" cy="6760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D966F6-7783-8CDE-D942-D5A46EDA0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1020"/>
            <a:ext cx="5873033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293119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C873A-D951-0523-9E96-544D25EA5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AF4F0D-8602-5C0B-6A55-EC04C7EC8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rtlCol="0" anchor="ctr">
            <a:normAutofit/>
          </a:bodyPr>
          <a:lstStyle/>
          <a:p>
            <a:r>
              <a:rPr lang="en-GB" dirty="0"/>
              <a:t>Consent Rate</a:t>
            </a:r>
            <a:br>
              <a:rPr lang="en-GB" dirty="0"/>
            </a:br>
            <a:r>
              <a:rPr lang="en-GB" dirty="0"/>
              <a:t>2023-2024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F6AA5-B1D1-D459-5074-9FF12AF95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928" y="2117209"/>
            <a:ext cx="7430144" cy="39017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DD0AB0-B66C-5654-FD6A-2D607906F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937" y="129157"/>
            <a:ext cx="2021262" cy="6760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EED47A-84F5-DD98-F462-E77DAF2EE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1020"/>
            <a:ext cx="5548569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2782132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FDE9FD-F6BC-0F44-D7DF-4568E62E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Reasons not to Test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A56DC82-58F0-7DDD-2919-A8DE5E28B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840" y="1857459"/>
            <a:ext cx="6790008" cy="390177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63FEFE-CD3F-19C3-F122-3F4F8CB7A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5937" y="129157"/>
            <a:ext cx="2021262" cy="6760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4E1CD7-503B-95A7-E938-EED0073AE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452" y="6401020"/>
            <a:ext cx="5184775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3632429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93C03-D4A3-5843-DF17-01B5E177D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1624C1-2EF0-1545-F388-60373FF5B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-41178" y="-3670"/>
            <a:ext cx="4984424" cy="1686423"/>
          </a:xfrm>
        </p:spPr>
        <p:txBody>
          <a:bodyPr rtlCol="0" anchor="ctr">
            <a:normAutofit/>
          </a:bodyPr>
          <a:lstStyle/>
          <a:p>
            <a:r>
              <a:rPr lang="en-US" sz="1200" kern="12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Reasons families of medically suitable eligible donors were not approached, April 2023 – March 2024</a:t>
            </a:r>
            <a:endParaRPr lang="en-GB" sz="12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1677003-FC6C-1F41-561D-629FD70832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827146"/>
              </p:ext>
            </p:extLst>
          </p:nvPr>
        </p:nvGraphicFramePr>
        <p:xfrm>
          <a:off x="1697848" y="1867264"/>
          <a:ext cx="9546932" cy="3559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8EBC6DA-E5CF-5EFD-9736-7A04AC114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937" y="129157"/>
            <a:ext cx="2021262" cy="67607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B6155-AF5C-350E-7A0E-16814BEE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967" y="6488503"/>
            <a:ext cx="4968465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131180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543BE4-F576-3EA3-BBCD-005FFD1E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Neonatal Donation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8740154-35AA-4C1C-0FE2-EA1E458CE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078" y="2132331"/>
            <a:ext cx="6744228" cy="435133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9A7386-7D41-2D9B-F1EE-6F829BB68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5974" y="0"/>
            <a:ext cx="4336026" cy="24401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C8DCA8-8FB3-DD13-E822-526A4F99A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93"/>
            <a:ext cx="1812022" cy="60609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D6C902-FDB1-743C-D64E-2B537297C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644" y="6456582"/>
            <a:ext cx="5184775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186590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349F3F-BA77-5E4C-93FB-AA414CBCB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-74347" y="362381"/>
            <a:ext cx="4950088" cy="1325563"/>
          </a:xfrm>
        </p:spPr>
        <p:txBody>
          <a:bodyPr>
            <a:normAutofit/>
          </a:bodyPr>
          <a:lstStyle/>
          <a:p>
            <a:r>
              <a:rPr lang="en-GB" sz="2400" dirty="0"/>
              <a:t>Paediatric Donation Outside the PICU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7941BF-EA67-AB82-352B-16BE0C01B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2015-2020</a:t>
            </a:r>
          </a:p>
          <a:p>
            <a:pPr lvl="1"/>
            <a:r>
              <a:rPr lang="en-GB" dirty="0"/>
              <a:t>14 patients proceeded to donation from an adult ITU</a:t>
            </a:r>
          </a:p>
          <a:p>
            <a:pPr lvl="1"/>
            <a:r>
              <a:rPr lang="en-GB" dirty="0"/>
              <a:t>More than half teenagers</a:t>
            </a:r>
          </a:p>
          <a:p>
            <a:pPr lvl="1"/>
            <a:r>
              <a:rPr lang="en-GB" dirty="0"/>
              <a:t>Youngest 2 years old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8AFB5A-57B5-277E-FA4D-EB3931C87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937" y="129157"/>
            <a:ext cx="2021262" cy="6760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5BBF4F-9B97-E3BA-788C-1F5A9A49C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5184775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1932442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0CB8EC-C93A-1192-319F-D765A626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5499514" cy="365125"/>
          </a:xfrm>
        </p:spPr>
        <p:txBody>
          <a:bodyPr/>
          <a:lstStyle/>
          <a:p>
            <a:pPr rtl="0"/>
            <a:r>
              <a:rPr lang="en-GB" sz="800" noProof="0" dirty="0"/>
              <a:t>Copyright© NHS Blood and Transplant, Dr Omer Aziz Professional Development Team (2025)  </a:t>
            </a:r>
          </a:p>
        </p:txBody>
      </p:sp>
    </p:spTree>
    <p:extLst>
      <p:ext uri="{BB962C8B-B14F-4D97-AF65-F5344CB8AC3E}">
        <p14:creationId xmlns:p14="http://schemas.microsoft.com/office/powerpoint/2010/main" val="1443755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931380_win32_fixed" id="{C59A5AD7-EBEF-4561-BC60-0A23D3BA686D}" vid="{03644F61-548D-4A3E-96B4-34B0193B8A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8" ma:contentTypeDescription="Create a new document." ma:contentTypeScope="" ma:versionID="e7353ba98b9380984c071ef0795febd1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89ca07fa10dd114da7a3a163a8e36d4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Props1.xml><?xml version="1.0" encoding="utf-8"?>
<ds:datastoreItem xmlns:ds="http://schemas.openxmlformats.org/officeDocument/2006/customXml" ds:itemID="{A06520DB-4B8A-4D8A-981B-CD706E6AD3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CA6635-8067-4A7C-A699-69F3AFB2FB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29FE5D-1704-45E5-90FB-684A2D8D9327}">
  <ds:schemaRefs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6dc0cc31-d152-4c57-a5dc-d92704ab0787"/>
    <ds:schemaRef ds:uri="http://schemas.openxmlformats.org/package/2006/metadata/core-properties"/>
    <ds:schemaRef ds:uri="http://schemas.microsoft.com/office/infopath/2007/PartnerControls"/>
    <ds:schemaRef ds:uri="1184d4b9-0856-4329-917a-a00dd4be429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217</Words>
  <Application>Microsoft Office PowerPoint</Application>
  <PresentationFormat>Widescreen</PresentationFormat>
  <Paragraphs>36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Paediatric Donation</vt:lpstr>
      <vt:lpstr>Paediatric Donation </vt:lpstr>
      <vt:lpstr>Organs per Donor </vt:lpstr>
      <vt:lpstr>Consent Rate 2023-2024</vt:lpstr>
      <vt:lpstr>Reasons not to Test </vt:lpstr>
      <vt:lpstr>Reasons families of medically suitable eligible donors were not approached, April 2023 – March 2024</vt:lpstr>
      <vt:lpstr>Neonatal Donation</vt:lpstr>
      <vt:lpstr>Paediatric Donation Outside the PICU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Aziz, Omer</dc:creator>
  <cp:lastModifiedBy>Jill Featherstone</cp:lastModifiedBy>
  <cp:revision>55</cp:revision>
  <dcterms:created xsi:type="dcterms:W3CDTF">2025-04-22T19:53:12Z</dcterms:created>
  <dcterms:modified xsi:type="dcterms:W3CDTF">2025-05-09T13:52:04Z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</Properties>
</file>