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2.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3" r:id="rId5"/>
  </p:sldMasterIdLst>
  <p:notesMasterIdLst>
    <p:notesMasterId r:id="rId35"/>
  </p:notesMasterIdLst>
  <p:sldIdLst>
    <p:sldId id="2146847827" r:id="rId6"/>
    <p:sldId id="2146847862" r:id="rId7"/>
    <p:sldId id="257" r:id="rId8"/>
    <p:sldId id="258" r:id="rId9"/>
    <p:sldId id="786" r:id="rId10"/>
    <p:sldId id="791" r:id="rId11"/>
    <p:sldId id="396" r:id="rId12"/>
    <p:sldId id="261" r:id="rId13"/>
    <p:sldId id="2146847856" r:id="rId14"/>
    <p:sldId id="2146847855" r:id="rId15"/>
    <p:sldId id="2146847858" r:id="rId16"/>
    <p:sldId id="788" r:id="rId17"/>
    <p:sldId id="2146847865" r:id="rId18"/>
    <p:sldId id="2146847850" r:id="rId19"/>
    <p:sldId id="2146847860" r:id="rId20"/>
    <p:sldId id="784" r:id="rId21"/>
    <p:sldId id="2146847861" r:id="rId22"/>
    <p:sldId id="278" r:id="rId23"/>
    <p:sldId id="2146847852" r:id="rId24"/>
    <p:sldId id="259" r:id="rId25"/>
    <p:sldId id="781" r:id="rId26"/>
    <p:sldId id="783" r:id="rId27"/>
    <p:sldId id="794" r:id="rId28"/>
    <p:sldId id="782" r:id="rId29"/>
    <p:sldId id="268" r:id="rId30"/>
    <p:sldId id="271" r:id="rId31"/>
    <p:sldId id="795" r:id="rId32"/>
    <p:sldId id="792" r:id="rId33"/>
    <p:sldId id="2146847853"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F380F2-D824-E574-E731-7520350D0174}" v="45" dt="2025-04-27T18:08:05.5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67266" autoAdjust="0"/>
  </p:normalViewPr>
  <p:slideViewPr>
    <p:cSldViewPr snapToGrid="0">
      <p:cViewPr varScale="1">
        <p:scale>
          <a:sx n="70" d="100"/>
          <a:sy n="70" d="100"/>
        </p:scale>
        <p:origin x="112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Sheet1!$B$3</c:f>
              <c:strCache>
                <c:ptCount val="1"/>
                <c:pt idx="0">
                  <c:v>Number of Attendances</c:v>
                </c:pt>
              </c:strCache>
            </c:strRef>
          </c:tx>
          <c:spPr>
            <a:solidFill>
              <a:schemeClr val="accent1"/>
            </a:solidFill>
            <a:ln>
              <a:noFill/>
            </a:ln>
            <a:effectLst/>
          </c:spPr>
          <c:invertIfNegative val="0"/>
          <c:cat>
            <c:strRef>
              <c:f>Sheet1!$A$4:$A$15</c:f>
              <c:strCache>
                <c:ptCount val="12"/>
                <c:pt idx="0">
                  <c:v>2012/13</c:v>
                </c:pt>
                <c:pt idx="1">
                  <c:v>2013/14</c:v>
                </c:pt>
                <c:pt idx="2">
                  <c:v>2014/15</c:v>
                </c:pt>
                <c:pt idx="3">
                  <c:v>2015/16</c:v>
                </c:pt>
                <c:pt idx="4">
                  <c:v>2016/17</c:v>
                </c:pt>
                <c:pt idx="5">
                  <c:v>2017/18</c:v>
                </c:pt>
                <c:pt idx="6">
                  <c:v>2018/19</c:v>
                </c:pt>
                <c:pt idx="7">
                  <c:v>2019/20</c:v>
                </c:pt>
                <c:pt idx="8">
                  <c:v>2020/21</c:v>
                </c:pt>
                <c:pt idx="9">
                  <c:v>2021/22</c:v>
                </c:pt>
                <c:pt idx="10">
                  <c:v>2022/23</c:v>
                </c:pt>
                <c:pt idx="11">
                  <c:v>2023/24</c:v>
                </c:pt>
              </c:strCache>
            </c:strRef>
          </c:cat>
          <c:val>
            <c:numRef>
              <c:f>Sheet1!$B$4:$B$15</c:f>
              <c:numCache>
                <c:formatCode>General</c:formatCode>
                <c:ptCount val="12"/>
                <c:pt idx="0">
                  <c:v>1585</c:v>
                </c:pt>
                <c:pt idx="1">
                  <c:v>1740</c:v>
                </c:pt>
                <c:pt idx="2">
                  <c:v>1638</c:v>
                </c:pt>
                <c:pt idx="3">
                  <c:v>1709</c:v>
                </c:pt>
                <c:pt idx="4">
                  <c:v>1756</c:v>
                </c:pt>
                <c:pt idx="5">
                  <c:v>1911</c:v>
                </c:pt>
                <c:pt idx="6">
                  <c:v>1942</c:v>
                </c:pt>
                <c:pt idx="7">
                  <c:v>1941</c:v>
                </c:pt>
                <c:pt idx="8">
                  <c:v>1381</c:v>
                </c:pt>
                <c:pt idx="9">
                  <c:v>1633</c:v>
                </c:pt>
                <c:pt idx="10">
                  <c:v>1688</c:v>
                </c:pt>
                <c:pt idx="11">
                  <c:v>1755</c:v>
                </c:pt>
              </c:numCache>
            </c:numRef>
          </c:val>
          <c:extLst>
            <c:ext xmlns:c16="http://schemas.microsoft.com/office/drawing/2014/chart" uri="{C3380CC4-5D6E-409C-BE32-E72D297353CC}">
              <c16:uniqueId val="{00000000-023A-4224-8538-E993484E9F3C}"/>
            </c:ext>
          </c:extLst>
        </c:ser>
        <c:dLbls>
          <c:showLegendKey val="0"/>
          <c:showVal val="0"/>
          <c:showCatName val="0"/>
          <c:showSerName val="0"/>
          <c:showPercent val="0"/>
          <c:showBubbleSize val="0"/>
        </c:dLbls>
        <c:gapWidth val="219"/>
        <c:overlap val="-27"/>
        <c:axId val="495000448"/>
        <c:axId val="595870880"/>
      </c:barChart>
      <c:catAx>
        <c:axId val="495000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95870880"/>
        <c:crosses val="autoZero"/>
        <c:auto val="1"/>
        <c:lblAlgn val="ctr"/>
        <c:lblOffset val="100"/>
        <c:noMultiLvlLbl val="0"/>
      </c:catAx>
      <c:valAx>
        <c:axId val="595870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9500044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'NRP attendances'!$B$7:$B$8</c:f>
              <c:strCache>
                <c:ptCount val="2"/>
                <c:pt idx="1">
                  <c:v>Non Proceeding</c:v>
                </c:pt>
              </c:strCache>
            </c:strRef>
          </c:tx>
          <c:spPr>
            <a:solidFill>
              <a:schemeClr val="bg1">
                <a:lumMod val="75000"/>
              </a:schemeClr>
            </a:solidFill>
            <a:ln>
              <a:noFill/>
            </a:ln>
            <a:effectLst/>
          </c:spPr>
          <c:invertIfNegative val="0"/>
          <c:cat>
            <c:strRef>
              <c:f>'NRP attendances'!$A$9:$A$18</c:f>
              <c:strCache>
                <c:ptCount val="9"/>
                <c:pt idx="0">
                  <c:v>2015/16</c:v>
                </c:pt>
                <c:pt idx="1">
                  <c:v>2016/17</c:v>
                </c:pt>
                <c:pt idx="2">
                  <c:v>2017/18</c:v>
                </c:pt>
                <c:pt idx="3">
                  <c:v>2018/19</c:v>
                </c:pt>
                <c:pt idx="4">
                  <c:v>2019/20</c:v>
                </c:pt>
                <c:pt idx="5">
                  <c:v>2020/21</c:v>
                </c:pt>
                <c:pt idx="6">
                  <c:v>2021/22</c:v>
                </c:pt>
                <c:pt idx="7">
                  <c:v>2022/23</c:v>
                </c:pt>
                <c:pt idx="8">
                  <c:v>2023/24</c:v>
                </c:pt>
              </c:strCache>
            </c:strRef>
          </c:cat>
          <c:val>
            <c:numRef>
              <c:f>'NRP attendances'!$B$9:$B$18</c:f>
              <c:numCache>
                <c:formatCode>General</c:formatCode>
                <c:ptCount val="10"/>
                <c:pt idx="0">
                  <c:v>7</c:v>
                </c:pt>
                <c:pt idx="1">
                  <c:v>7</c:v>
                </c:pt>
                <c:pt idx="2">
                  <c:v>19</c:v>
                </c:pt>
                <c:pt idx="3">
                  <c:v>20</c:v>
                </c:pt>
                <c:pt idx="4">
                  <c:v>27</c:v>
                </c:pt>
                <c:pt idx="5">
                  <c:v>24</c:v>
                </c:pt>
                <c:pt idx="6">
                  <c:v>26</c:v>
                </c:pt>
                <c:pt idx="7">
                  <c:v>8</c:v>
                </c:pt>
                <c:pt idx="8">
                  <c:v>27</c:v>
                </c:pt>
              </c:numCache>
            </c:numRef>
          </c:val>
          <c:extLst>
            <c:ext xmlns:c16="http://schemas.microsoft.com/office/drawing/2014/chart" uri="{C3380CC4-5D6E-409C-BE32-E72D297353CC}">
              <c16:uniqueId val="{00000000-F748-48DF-B8F3-76C3F8E8B5E0}"/>
            </c:ext>
          </c:extLst>
        </c:ser>
        <c:ser>
          <c:idx val="1"/>
          <c:order val="1"/>
          <c:tx>
            <c:strRef>
              <c:f>'NRP attendances'!$C$7:$C$8</c:f>
              <c:strCache>
                <c:ptCount val="2"/>
                <c:pt idx="1">
                  <c:v>Proceeding</c:v>
                </c:pt>
              </c:strCache>
            </c:strRef>
          </c:tx>
          <c:spPr>
            <a:solidFill>
              <a:srgbClr val="0070C0"/>
            </a:solidFill>
            <a:ln>
              <a:noFill/>
            </a:ln>
            <a:effectLst/>
          </c:spPr>
          <c:invertIfNegative val="0"/>
          <c:cat>
            <c:strRef>
              <c:f>'NRP attendances'!$A$9:$A$18</c:f>
              <c:strCache>
                <c:ptCount val="9"/>
                <c:pt idx="0">
                  <c:v>2015/16</c:v>
                </c:pt>
                <c:pt idx="1">
                  <c:v>2016/17</c:v>
                </c:pt>
                <c:pt idx="2">
                  <c:v>2017/18</c:v>
                </c:pt>
                <c:pt idx="3">
                  <c:v>2018/19</c:v>
                </c:pt>
                <c:pt idx="4">
                  <c:v>2019/20</c:v>
                </c:pt>
                <c:pt idx="5">
                  <c:v>2020/21</c:v>
                </c:pt>
                <c:pt idx="6">
                  <c:v>2021/22</c:v>
                </c:pt>
                <c:pt idx="7">
                  <c:v>2022/23</c:v>
                </c:pt>
                <c:pt idx="8">
                  <c:v>2023/24</c:v>
                </c:pt>
              </c:strCache>
            </c:strRef>
          </c:cat>
          <c:val>
            <c:numRef>
              <c:f>'NRP attendances'!$C$9:$C$18</c:f>
              <c:numCache>
                <c:formatCode>General</c:formatCode>
                <c:ptCount val="10"/>
                <c:pt idx="0">
                  <c:v>21</c:v>
                </c:pt>
                <c:pt idx="1">
                  <c:v>16</c:v>
                </c:pt>
                <c:pt idx="2">
                  <c:v>29</c:v>
                </c:pt>
                <c:pt idx="3">
                  <c:v>34</c:v>
                </c:pt>
                <c:pt idx="4">
                  <c:v>32</c:v>
                </c:pt>
                <c:pt idx="5">
                  <c:v>30</c:v>
                </c:pt>
                <c:pt idx="6">
                  <c:v>49</c:v>
                </c:pt>
                <c:pt idx="7">
                  <c:v>58</c:v>
                </c:pt>
                <c:pt idx="8">
                  <c:v>74</c:v>
                </c:pt>
              </c:numCache>
            </c:numRef>
          </c:val>
          <c:extLst>
            <c:ext xmlns:c16="http://schemas.microsoft.com/office/drawing/2014/chart" uri="{C3380CC4-5D6E-409C-BE32-E72D297353CC}">
              <c16:uniqueId val="{00000001-F748-48DF-B8F3-76C3F8E8B5E0}"/>
            </c:ext>
          </c:extLst>
        </c:ser>
        <c:dLbls>
          <c:showLegendKey val="0"/>
          <c:showVal val="0"/>
          <c:showCatName val="0"/>
          <c:showSerName val="0"/>
          <c:showPercent val="0"/>
          <c:showBubbleSize val="0"/>
        </c:dLbls>
        <c:gapWidth val="150"/>
        <c:overlap val="100"/>
        <c:axId val="70743935"/>
        <c:axId val="70743455"/>
      </c:barChart>
      <c:catAx>
        <c:axId val="707439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70743455"/>
        <c:crosses val="autoZero"/>
        <c:auto val="1"/>
        <c:lblAlgn val="ctr"/>
        <c:lblOffset val="100"/>
        <c:noMultiLvlLbl val="0"/>
      </c:catAx>
      <c:valAx>
        <c:axId val="7074345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70743935"/>
        <c:crosses val="autoZero"/>
        <c:crossBetween val="between"/>
      </c:valAx>
      <c:spPr>
        <a:noFill/>
        <a:ln>
          <a:noFill/>
        </a:ln>
        <a:effectLst/>
      </c:spPr>
    </c:plotArea>
    <c:legend>
      <c:legendPos val="b"/>
      <c:layout>
        <c:manualLayout>
          <c:xMode val="edge"/>
          <c:yMode val="edge"/>
          <c:x val="6.873616790049919E-2"/>
          <c:y val="8.9893831159491261E-2"/>
          <c:w val="0.41453530218467299"/>
          <c:h val="4.9660526629768491E-2"/>
        </c:manualLayout>
      </c:layout>
      <c:overlay val="0"/>
      <c:spPr>
        <a:noFill/>
        <a:ln>
          <a:noFill/>
        </a:ln>
        <a:effectLst/>
      </c:spPr>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9624247249362247E-2"/>
          <c:y val="3.2668609898212846E-2"/>
          <c:w val="0.93343094637532686"/>
          <c:h val="0.85657629406576974"/>
        </c:manualLayout>
      </c:layout>
      <c:barChart>
        <c:barDir val="col"/>
        <c:grouping val="stacked"/>
        <c:varyColors val="0"/>
        <c:ser>
          <c:idx val="0"/>
          <c:order val="0"/>
          <c:tx>
            <c:strRef>
              <c:f>'H tx activity '!$B$6</c:f>
              <c:strCache>
                <c:ptCount val="1"/>
                <c:pt idx="0">
                  <c:v>DBD </c:v>
                </c:pt>
              </c:strCache>
            </c:strRef>
          </c:tx>
          <c:spPr>
            <a:solidFill>
              <a:schemeClr val="accent1"/>
            </a:solidFill>
            <a:ln>
              <a:noFill/>
            </a:ln>
            <a:effectLst/>
          </c:spPr>
          <c:invertIfNegative val="0"/>
          <c:cat>
            <c:strRef>
              <c:f>'H tx activity '!$A$7:$A$15</c:f>
              <c:strCache>
                <c:ptCount val="9"/>
                <c:pt idx="0">
                  <c:v>2015/2016</c:v>
                </c:pt>
                <c:pt idx="1">
                  <c:v>2016/2017</c:v>
                </c:pt>
                <c:pt idx="2">
                  <c:v>2017/2018</c:v>
                </c:pt>
                <c:pt idx="3">
                  <c:v>2018/2019</c:v>
                </c:pt>
                <c:pt idx="4">
                  <c:v>2019/2020</c:v>
                </c:pt>
                <c:pt idx="5">
                  <c:v>2020/2021</c:v>
                </c:pt>
                <c:pt idx="6">
                  <c:v>2021/2022</c:v>
                </c:pt>
                <c:pt idx="7">
                  <c:v>2022/2023</c:v>
                </c:pt>
                <c:pt idx="8">
                  <c:v>2023/2024</c:v>
                </c:pt>
              </c:strCache>
            </c:strRef>
          </c:cat>
          <c:val>
            <c:numRef>
              <c:f>'H tx activity '!$B$7:$B$15</c:f>
              <c:numCache>
                <c:formatCode>General</c:formatCode>
                <c:ptCount val="9"/>
                <c:pt idx="0">
                  <c:v>176</c:v>
                </c:pt>
                <c:pt idx="1">
                  <c:v>184</c:v>
                </c:pt>
                <c:pt idx="2">
                  <c:v>173</c:v>
                </c:pt>
                <c:pt idx="3">
                  <c:v>152</c:v>
                </c:pt>
                <c:pt idx="4">
                  <c:v>151</c:v>
                </c:pt>
                <c:pt idx="5">
                  <c:v>139</c:v>
                </c:pt>
                <c:pt idx="6">
                  <c:v>135</c:v>
                </c:pt>
                <c:pt idx="7">
                  <c:v>159</c:v>
                </c:pt>
                <c:pt idx="8">
                  <c:v>170</c:v>
                </c:pt>
              </c:numCache>
            </c:numRef>
          </c:val>
          <c:extLst>
            <c:ext xmlns:c16="http://schemas.microsoft.com/office/drawing/2014/chart" uri="{C3380CC4-5D6E-409C-BE32-E72D297353CC}">
              <c16:uniqueId val="{00000000-8AB2-4207-A983-B02DB0E69EFF}"/>
            </c:ext>
          </c:extLst>
        </c:ser>
        <c:ser>
          <c:idx val="1"/>
          <c:order val="1"/>
          <c:tx>
            <c:strRef>
              <c:f>'H tx activity '!$C$6</c:f>
              <c:strCache>
                <c:ptCount val="1"/>
                <c:pt idx="0">
                  <c:v>DCD </c:v>
                </c:pt>
              </c:strCache>
            </c:strRef>
          </c:tx>
          <c:spPr>
            <a:solidFill>
              <a:schemeClr val="bg1">
                <a:lumMod val="65000"/>
              </a:schemeClr>
            </a:solidFill>
            <a:ln>
              <a:noFill/>
            </a:ln>
            <a:effectLst/>
          </c:spPr>
          <c:invertIfNegative val="0"/>
          <c:cat>
            <c:strRef>
              <c:f>'H tx activity '!$A$7:$A$15</c:f>
              <c:strCache>
                <c:ptCount val="9"/>
                <c:pt idx="0">
                  <c:v>2015/2016</c:v>
                </c:pt>
                <c:pt idx="1">
                  <c:v>2016/2017</c:v>
                </c:pt>
                <c:pt idx="2">
                  <c:v>2017/2018</c:v>
                </c:pt>
                <c:pt idx="3">
                  <c:v>2018/2019</c:v>
                </c:pt>
                <c:pt idx="4">
                  <c:v>2019/2020</c:v>
                </c:pt>
                <c:pt idx="5">
                  <c:v>2020/2021</c:v>
                </c:pt>
                <c:pt idx="6">
                  <c:v>2021/2022</c:v>
                </c:pt>
                <c:pt idx="7">
                  <c:v>2022/2023</c:v>
                </c:pt>
                <c:pt idx="8">
                  <c:v>2023/2024</c:v>
                </c:pt>
              </c:strCache>
            </c:strRef>
          </c:cat>
          <c:val>
            <c:numRef>
              <c:f>'H tx activity '!$C$7:$C$15</c:f>
              <c:numCache>
                <c:formatCode>General</c:formatCode>
                <c:ptCount val="9"/>
                <c:pt idx="0">
                  <c:v>19</c:v>
                </c:pt>
                <c:pt idx="1">
                  <c:v>14</c:v>
                </c:pt>
                <c:pt idx="2">
                  <c:v>25</c:v>
                </c:pt>
                <c:pt idx="3">
                  <c:v>31</c:v>
                </c:pt>
                <c:pt idx="4">
                  <c:v>23</c:v>
                </c:pt>
                <c:pt idx="5">
                  <c:v>22</c:v>
                </c:pt>
                <c:pt idx="6">
                  <c:v>44</c:v>
                </c:pt>
                <c:pt idx="7">
                  <c:v>55</c:v>
                </c:pt>
                <c:pt idx="8">
                  <c:v>65</c:v>
                </c:pt>
              </c:numCache>
            </c:numRef>
          </c:val>
          <c:extLst>
            <c:ext xmlns:c16="http://schemas.microsoft.com/office/drawing/2014/chart" uri="{C3380CC4-5D6E-409C-BE32-E72D297353CC}">
              <c16:uniqueId val="{00000001-8AB2-4207-A983-B02DB0E69EFF}"/>
            </c:ext>
          </c:extLst>
        </c:ser>
        <c:dLbls>
          <c:showLegendKey val="0"/>
          <c:showVal val="0"/>
          <c:showCatName val="0"/>
          <c:showSerName val="0"/>
          <c:showPercent val="0"/>
          <c:showBubbleSize val="0"/>
        </c:dLbls>
        <c:gapWidth val="150"/>
        <c:overlap val="100"/>
        <c:axId val="223842351"/>
        <c:axId val="223841871"/>
      </c:barChart>
      <c:catAx>
        <c:axId val="2238423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223841871"/>
        <c:crosses val="autoZero"/>
        <c:auto val="1"/>
        <c:lblAlgn val="ctr"/>
        <c:lblOffset val="100"/>
        <c:noMultiLvlLbl val="0"/>
      </c:catAx>
      <c:valAx>
        <c:axId val="22384187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3842351"/>
        <c:crosses val="autoZero"/>
        <c:crossBetween val="between"/>
      </c:valAx>
      <c:spPr>
        <a:noFill/>
        <a:ln>
          <a:noFill/>
        </a:ln>
        <a:effectLst/>
      </c:spPr>
    </c:plotArea>
    <c:legend>
      <c:legendPos val="b"/>
      <c:layout>
        <c:manualLayout>
          <c:xMode val="edge"/>
          <c:yMode val="edge"/>
          <c:x val="0.45410923986595514"/>
          <c:y val="4.9961326703897552E-2"/>
          <c:w val="0.16630062851793265"/>
          <c:h val="6.3222758006961727E-2"/>
        </c:manualLayout>
      </c:layout>
      <c:overlay val="0"/>
      <c:spPr>
        <a:noFill/>
        <a:ln>
          <a:noFill/>
        </a:ln>
        <a:effectLst/>
      </c:spPr>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1034587998072015E-2"/>
          <c:y val="3.297149782882644E-2"/>
          <c:w val="0.92720385092200286"/>
          <c:h val="0.79366161798582513"/>
        </c:manualLayout>
      </c:layout>
      <c:barChart>
        <c:barDir val="col"/>
        <c:grouping val="stacked"/>
        <c:varyColors val="0"/>
        <c:ser>
          <c:idx val="0"/>
          <c:order val="0"/>
          <c:tx>
            <c:strRef>
              <c:f>Sheet1!$B$1</c:f>
              <c:strCache>
                <c:ptCount val="1"/>
                <c:pt idx="0">
                  <c:v>Non-proceeding</c:v>
                </c:pt>
              </c:strCache>
            </c:strRef>
          </c:tx>
          <c:spPr>
            <a:solidFill>
              <a:sysClr val="window" lastClr="FFFFFF">
                <a:lumMod val="75000"/>
              </a:sys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Sheet1!$A$4:$A$13</c:f>
              <c:strCache>
                <c:ptCount val="10"/>
                <c:pt idx="0">
                  <c:v>2014/15</c:v>
                </c:pt>
                <c:pt idx="1">
                  <c:v>2015/16</c:v>
                </c:pt>
                <c:pt idx="2">
                  <c:v>2016/17</c:v>
                </c:pt>
                <c:pt idx="3">
                  <c:v>2017/18</c:v>
                </c:pt>
                <c:pt idx="4">
                  <c:v>2018/19</c:v>
                </c:pt>
                <c:pt idx="5">
                  <c:v>2019/20</c:v>
                </c:pt>
                <c:pt idx="6">
                  <c:v>2020/21</c:v>
                </c:pt>
                <c:pt idx="7">
                  <c:v>2021/22</c:v>
                </c:pt>
                <c:pt idx="8">
                  <c:v>2022/23</c:v>
                </c:pt>
                <c:pt idx="9">
                  <c:v>2023/24</c:v>
                </c:pt>
              </c:strCache>
            </c:strRef>
          </c:cat>
          <c:val>
            <c:numRef>
              <c:f>Sheet1!$B$4:$B$13</c:f>
              <c:numCache>
                <c:formatCode>General</c:formatCode>
                <c:ptCount val="10"/>
                <c:pt idx="0">
                  <c:v>2</c:v>
                </c:pt>
                <c:pt idx="1">
                  <c:v>2</c:v>
                </c:pt>
                <c:pt idx="2">
                  <c:v>9</c:v>
                </c:pt>
                <c:pt idx="3">
                  <c:v>10</c:v>
                </c:pt>
                <c:pt idx="4">
                  <c:v>18</c:v>
                </c:pt>
                <c:pt idx="5">
                  <c:v>10</c:v>
                </c:pt>
                <c:pt idx="6">
                  <c:v>17</c:v>
                </c:pt>
                <c:pt idx="7">
                  <c:v>25</c:v>
                </c:pt>
                <c:pt idx="8">
                  <c:v>39</c:v>
                </c:pt>
                <c:pt idx="9">
                  <c:v>32</c:v>
                </c:pt>
              </c:numCache>
            </c:numRef>
          </c:val>
          <c:extLst>
            <c:ext xmlns:c16="http://schemas.microsoft.com/office/drawing/2014/chart" uri="{C3380CC4-5D6E-409C-BE32-E72D297353CC}">
              <c16:uniqueId val="{00000000-D9BE-47B5-9C62-E63612121623}"/>
            </c:ext>
          </c:extLst>
        </c:ser>
        <c:ser>
          <c:idx val="1"/>
          <c:order val="1"/>
          <c:tx>
            <c:strRef>
              <c:f>Sheet1!$C$1</c:f>
              <c:strCache>
                <c:ptCount val="1"/>
                <c:pt idx="0">
                  <c:v>Proceeding</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Sheet1!$A$4:$A$13</c:f>
              <c:strCache>
                <c:ptCount val="10"/>
                <c:pt idx="0">
                  <c:v>2014/15</c:v>
                </c:pt>
                <c:pt idx="1">
                  <c:v>2015/16</c:v>
                </c:pt>
                <c:pt idx="2">
                  <c:v>2016/17</c:v>
                </c:pt>
                <c:pt idx="3">
                  <c:v>2017/18</c:v>
                </c:pt>
                <c:pt idx="4">
                  <c:v>2018/19</c:v>
                </c:pt>
                <c:pt idx="5">
                  <c:v>2019/20</c:v>
                </c:pt>
                <c:pt idx="6">
                  <c:v>2020/21</c:v>
                </c:pt>
                <c:pt idx="7">
                  <c:v>2021/22</c:v>
                </c:pt>
                <c:pt idx="8">
                  <c:v>2022/23</c:v>
                </c:pt>
                <c:pt idx="9">
                  <c:v>2023/24</c:v>
                </c:pt>
              </c:strCache>
            </c:strRef>
          </c:cat>
          <c:val>
            <c:numRef>
              <c:f>Sheet1!$C$4:$C$13</c:f>
              <c:numCache>
                <c:formatCode>General</c:formatCode>
                <c:ptCount val="10"/>
                <c:pt idx="0">
                  <c:v>14</c:v>
                </c:pt>
                <c:pt idx="1">
                  <c:v>12</c:v>
                </c:pt>
                <c:pt idx="2">
                  <c:v>26</c:v>
                </c:pt>
                <c:pt idx="3">
                  <c:v>40</c:v>
                </c:pt>
                <c:pt idx="4">
                  <c:v>36</c:v>
                </c:pt>
                <c:pt idx="5">
                  <c:v>49</c:v>
                </c:pt>
                <c:pt idx="6">
                  <c:v>51</c:v>
                </c:pt>
                <c:pt idx="7">
                  <c:v>86</c:v>
                </c:pt>
                <c:pt idx="8">
                  <c:v>129</c:v>
                </c:pt>
                <c:pt idx="9">
                  <c:v>161</c:v>
                </c:pt>
              </c:numCache>
            </c:numRef>
          </c:val>
          <c:extLst>
            <c:ext xmlns:c16="http://schemas.microsoft.com/office/drawing/2014/chart" uri="{C3380CC4-5D6E-409C-BE32-E72D297353CC}">
              <c16:uniqueId val="{0000000B-D9BE-47B5-9C62-E63612121623}"/>
            </c:ext>
          </c:extLst>
        </c:ser>
        <c:dLbls>
          <c:dLblPos val="ctr"/>
          <c:showLegendKey val="0"/>
          <c:showVal val="1"/>
          <c:showCatName val="0"/>
          <c:showSerName val="0"/>
          <c:showPercent val="0"/>
          <c:showBubbleSize val="0"/>
        </c:dLbls>
        <c:gapWidth val="46"/>
        <c:overlap val="100"/>
        <c:axId val="751074152"/>
        <c:axId val="751070544"/>
      </c:barChart>
      <c:catAx>
        <c:axId val="75107415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51070544"/>
        <c:crosses val="autoZero"/>
        <c:auto val="1"/>
        <c:lblAlgn val="ctr"/>
        <c:lblOffset val="100"/>
        <c:noMultiLvlLbl val="0"/>
      </c:catAx>
      <c:valAx>
        <c:axId val="751070544"/>
        <c:scaling>
          <c:orientation val="minMax"/>
        </c:scaling>
        <c:delete val="0"/>
        <c:axPos val="l"/>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51074152"/>
        <c:crosses val="autoZero"/>
        <c:crossBetween val="between"/>
      </c:valAx>
      <c:spPr>
        <a:noFill/>
        <a:ln>
          <a:noFill/>
        </a:ln>
        <a:effectLst/>
      </c:spPr>
    </c:plotArea>
    <c:legend>
      <c:legendPos val="b"/>
      <c:layout>
        <c:manualLayout>
          <c:xMode val="edge"/>
          <c:yMode val="edge"/>
          <c:x val="0.31868155136268345"/>
          <c:y val="1.0030830541791644E-2"/>
          <c:w val="0.4078988469601677"/>
          <c:h val="5.9800601053806968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0.5652</cdr:x>
      <cdr:y>0.15955</cdr:y>
    </cdr:from>
    <cdr:to>
      <cdr:x>0.83281</cdr:x>
      <cdr:y>0.27083</cdr:y>
    </cdr:to>
    <cdr:sp macro="" textlink="">
      <cdr:nvSpPr>
        <cdr:cNvPr id="2" name="TextBox 7">
          <a:extLst xmlns:a="http://schemas.openxmlformats.org/drawingml/2006/main">
            <a:ext uri="{FF2B5EF4-FFF2-40B4-BE49-F238E27FC236}">
              <a16:creationId xmlns:a16="http://schemas.microsoft.com/office/drawing/2014/main" id="{3B1C0AC2-79EC-4D9F-9154-25345206A180}"/>
            </a:ext>
          </a:extLst>
        </cdr:cNvPr>
        <cdr:cNvSpPr txBox="1"/>
      </cdr:nvSpPr>
      <cdr:spPr>
        <a:xfrm xmlns:a="http://schemas.openxmlformats.org/drawingml/2006/main">
          <a:off x="5351617" y="1014977"/>
          <a:ext cx="2533855" cy="707886"/>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GB" sz="2000" dirty="0">
              <a:solidFill>
                <a:schemeClr val="accent2"/>
              </a:solidFill>
            </a:rPr>
            <a:t>Start of national pilot – Sept 2020</a:t>
          </a:r>
        </a:p>
      </cdr:txBody>
    </cdr:sp>
  </cdr:relSizeAnchor>
  <cdr:relSizeAnchor xmlns:cdr="http://schemas.openxmlformats.org/drawingml/2006/chartDrawing">
    <cdr:from>
      <cdr:x>0.56725</cdr:x>
      <cdr:y>0.18273</cdr:y>
    </cdr:from>
    <cdr:to>
      <cdr:x>0.56725</cdr:x>
      <cdr:y>0.4935</cdr:y>
    </cdr:to>
    <cdr:cxnSp macro="">
      <cdr:nvCxnSpPr>
        <cdr:cNvPr id="3" name="Straight Connector 2">
          <a:extLst xmlns:a="http://schemas.openxmlformats.org/drawingml/2006/main">
            <a:ext uri="{FF2B5EF4-FFF2-40B4-BE49-F238E27FC236}">
              <a16:creationId xmlns:a16="http://schemas.microsoft.com/office/drawing/2014/main" id="{2F73A025-C699-458D-ABD9-4E438F2DA8FB}"/>
            </a:ext>
          </a:extLst>
        </cdr:cNvPr>
        <cdr:cNvCxnSpPr>
          <a:cxnSpLocks xmlns:a="http://schemas.openxmlformats.org/drawingml/2006/main"/>
        </cdr:cNvCxnSpPr>
      </cdr:nvCxnSpPr>
      <cdr:spPr>
        <a:xfrm xmlns:a="http://schemas.openxmlformats.org/drawingml/2006/main">
          <a:off x="5370972" y="1162461"/>
          <a:ext cx="0" cy="1976912"/>
        </a:xfrm>
        <a:prstGeom xmlns:a="http://schemas.openxmlformats.org/drawingml/2006/main" prst="line">
          <a:avLst/>
        </a:prstGeom>
        <a:ln xmlns:a="http://schemas.openxmlformats.org/drawingml/2006/main" w="50800" cap="flat" cmpd="sng" algn="ctr">
          <a:solidFill>
            <a:schemeClr val="accent2"/>
          </a:solidFill>
          <a:prstDash val="dash"/>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028557-5949-4F8C-9FDB-73697060B6E9}" type="datetimeFigureOut">
              <a:rPr lang="en-GB" smtClean="0"/>
              <a:t>09/05/2025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0E17F8-D851-4E37-8F32-D6E7C0C9A65A}" type="slidenum">
              <a:rPr lang="en-GB" smtClean="0"/>
              <a:t>‹#›</a:t>
            </a:fld>
            <a:endParaRPr lang="en-GB"/>
          </a:p>
        </p:txBody>
      </p:sp>
    </p:spTree>
    <p:extLst>
      <p:ext uri="{BB962C8B-B14F-4D97-AF65-F5344CB8AC3E}">
        <p14:creationId xmlns:p14="http://schemas.microsoft.com/office/powerpoint/2010/main" val="4207046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a:t>Commissioned service </a:t>
            </a:r>
            <a:r>
              <a:rPr lang="en-GB"/>
              <a:t>via </a:t>
            </a:r>
            <a:r>
              <a:rPr lang="en-GB" sz="1200"/>
              <a:t>a contract with the 16 NORS organisations </a:t>
            </a:r>
          </a:p>
          <a:p>
            <a:r>
              <a:rPr lang="en-GB" dirty="0"/>
              <a:t>The NORS service cost £30million per year – that’s staffing, equipment, transport</a:t>
            </a:r>
            <a:endParaRPr lang="en-GB" dirty="0">
              <a:ea typeface="Calibri"/>
              <a:cs typeface="Calibri"/>
            </a:endParaRPr>
          </a:p>
          <a:p>
            <a:r>
              <a:rPr lang="en-GB" sz="1200" dirty="0"/>
              <a:t>NORS organisations employ staff and have full responsibility for those staff</a:t>
            </a:r>
          </a:p>
          <a:p>
            <a:r>
              <a:rPr lang="en-GB" sz="1200" dirty="0"/>
              <a:t>10 Abdo and 6 CT</a:t>
            </a:r>
          </a:p>
          <a:p>
            <a:r>
              <a:rPr lang="en-GB" sz="1200" dirty="0"/>
              <a:t>At any one time 8 abdominal teams available and 3 CT teams </a:t>
            </a:r>
            <a:endParaRPr lang="en-GB" sz="1200" dirty="0">
              <a:ea typeface="Calibri"/>
              <a:cs typeface="Calibri"/>
            </a:endParaRPr>
          </a:p>
          <a:p>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3 CT teams cover a rota so are on call 50% of the time - A team covers DCD Hearts another EU cover, Newcastle and Papworth cover a 1 in 2 paediatric rota.</a:t>
            </a:r>
          </a:p>
          <a:p>
            <a:r>
              <a:rPr lang="en-GB" sz="1200" dirty="0"/>
              <a:t>Abdo teams – there are 4 are on call 100% of the time the rest do a proportion. </a:t>
            </a:r>
            <a:endParaRPr lang="en-GB" sz="1200" dirty="0">
              <a:ea typeface="Calibri"/>
              <a:cs typeface="Calibri"/>
            </a:endParaRPr>
          </a:p>
          <a:p>
            <a:endParaRPr lang="en-GB" sz="1200" dirty="0"/>
          </a:p>
          <a:p>
            <a:r>
              <a:rPr lang="en-GB" sz="1200" dirty="0"/>
              <a:t>Transport provided by IMT by means of a national contract  – IMT know who is on call and when, so can prepare vehicles locally.  IMT own 3 planes also </a:t>
            </a:r>
          </a:p>
          <a:p>
            <a:r>
              <a:rPr lang="en-GB" sz="1200" dirty="0"/>
              <a:t>We do have some challenges with flights obviously limited availability as well as airport closures  </a:t>
            </a:r>
            <a:endParaRPr lang="en-GB" sz="1200" dirty="0">
              <a:ea typeface="Calibri"/>
              <a:cs typeface="Calibri"/>
            </a:endParaRPr>
          </a:p>
          <a:p>
            <a:endParaRPr lang="en-GB" dirty="0">
              <a:ea typeface="Calibri" panose="020F0502020204030204"/>
              <a:cs typeface="Calibri" panose="020F0502020204030204"/>
            </a:endParaRPr>
          </a:p>
          <a:p>
            <a:endParaRPr lang="en-GB" dirty="0"/>
          </a:p>
        </p:txBody>
      </p:sp>
      <p:sp>
        <p:nvSpPr>
          <p:cNvPr id="4" name="Slide Number Placeholder 3"/>
          <p:cNvSpPr>
            <a:spLocks noGrp="1"/>
          </p:cNvSpPr>
          <p:nvPr>
            <p:ph type="sldNum" sz="quarter" idx="5"/>
          </p:nvPr>
        </p:nvSpPr>
        <p:spPr/>
        <p:txBody>
          <a:bodyPr/>
          <a:lstStyle/>
          <a:p>
            <a:fld id="{B0D21C50-9696-48E2-AC30-8A653D8345D2}" type="slidenum">
              <a:rPr lang="en-GB" smtClean="0"/>
              <a:t>4</a:t>
            </a:fld>
            <a:endParaRPr lang="en-GB"/>
          </a:p>
        </p:txBody>
      </p:sp>
    </p:spTree>
    <p:extLst>
      <p:ext uri="{BB962C8B-B14F-4D97-AF65-F5344CB8AC3E}">
        <p14:creationId xmlns:p14="http://schemas.microsoft.com/office/powerpoint/2010/main" val="3869748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who's on a NORS teams       This is a standard commissioned team of 4</a:t>
            </a:r>
          </a:p>
          <a:p>
            <a:r>
              <a:rPr lang="en-GB" dirty="0"/>
              <a:t>Additional staff may attend for training opportunities - obviously, we don’t want to overload the theatre with personnel </a:t>
            </a:r>
            <a:endParaRPr lang="en-GB" dirty="0">
              <a:ea typeface="Calibri"/>
              <a:cs typeface="Calibri"/>
            </a:endParaRPr>
          </a:p>
          <a:p>
            <a:r>
              <a:rPr lang="en-GB" dirty="0"/>
              <a:t>Lead surgeon fully signed off</a:t>
            </a:r>
          </a:p>
          <a:p>
            <a:r>
              <a:rPr lang="en-GB" dirty="0"/>
              <a:t>Assistant surgeon – anything from a MS to a non-medically trained surgical assistant – SCPs</a:t>
            </a:r>
          </a:p>
          <a:p>
            <a:r>
              <a:rPr lang="en-GB" dirty="0"/>
              <a:t>The scrub nurse and OPP are qualified Nurses or ODP</a:t>
            </a:r>
          </a:p>
          <a:p>
            <a:r>
              <a:rPr lang="en-GB" dirty="0"/>
              <a:t>How do we train NORS staff – in house experiential learning </a:t>
            </a:r>
            <a:endParaRPr lang="en-GB" dirty="0">
              <a:ea typeface="Calibri"/>
              <a:cs typeface="Calibri"/>
            </a:endParaRPr>
          </a:p>
          <a:p>
            <a:r>
              <a:rPr lang="en-GB" dirty="0"/>
              <a:t>NORS Masterclass attendance for surgeon’s mandatory for sign off – that is VMC  as well as a hands cadaveric course </a:t>
            </a:r>
            <a:endParaRPr lang="en-GB" dirty="0">
              <a:ea typeface="Calibri" panose="020F0502020204030204"/>
              <a:cs typeface="Calibri" panose="020F0502020204030204"/>
            </a:endParaRPr>
          </a:p>
          <a:p>
            <a:r>
              <a:rPr lang="en-GB" dirty="0"/>
              <a:t>The POP can attend and perioperative staff </a:t>
            </a:r>
          </a:p>
          <a:p>
            <a:r>
              <a:rPr lang="en-GB" dirty="0"/>
              <a:t>Hoping to make the V MC  mandatory for all POP</a:t>
            </a:r>
          </a:p>
          <a:p>
            <a:endParaRPr lang="en-GB" dirty="0"/>
          </a:p>
          <a:p>
            <a:r>
              <a:rPr lang="en-GB" dirty="0"/>
              <a:t>POP comprehensive competency document and e learning package completed prior to attendance.</a:t>
            </a:r>
          </a:p>
          <a:p>
            <a:r>
              <a:rPr lang="en-GB" dirty="0"/>
              <a:t>Aim to standardise training for all teams. </a:t>
            </a:r>
          </a:p>
          <a:p>
            <a:endParaRPr lang="en-GB" dirty="0"/>
          </a:p>
          <a:p>
            <a:r>
              <a:rPr lang="en-GB" dirty="0"/>
              <a:t>Some are dual role practitioners, tend to focus on scrub role first. </a:t>
            </a:r>
          </a:p>
          <a:p>
            <a:endParaRPr lang="en-GB" dirty="0"/>
          </a:p>
        </p:txBody>
      </p:sp>
      <p:sp>
        <p:nvSpPr>
          <p:cNvPr id="4" name="Slide Number Placeholder 3"/>
          <p:cNvSpPr>
            <a:spLocks noGrp="1"/>
          </p:cNvSpPr>
          <p:nvPr>
            <p:ph type="sldNum" sz="quarter" idx="5"/>
          </p:nvPr>
        </p:nvSpPr>
        <p:spPr/>
        <p:txBody>
          <a:bodyPr/>
          <a:lstStyle/>
          <a:p>
            <a:fld id="{B0D21C50-9696-48E2-AC30-8A653D8345D2}" type="slidenum">
              <a:rPr lang="en-GB" smtClean="0"/>
              <a:t>5</a:t>
            </a:fld>
            <a:endParaRPr lang="en-GB"/>
          </a:p>
        </p:txBody>
      </p:sp>
    </p:spTree>
    <p:extLst>
      <p:ext uri="{BB962C8B-B14F-4D97-AF65-F5344CB8AC3E}">
        <p14:creationId xmlns:p14="http://schemas.microsoft.com/office/powerpoint/2010/main" val="26533256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Please be aware teams may have travelled for long distances  </a:t>
            </a:r>
          </a:p>
          <a:p>
            <a:r>
              <a:rPr lang="en-GB" dirty="0"/>
              <a:t>Cup of tea? Large theatre, place to handover – full team introduction and brief  </a:t>
            </a:r>
            <a:endParaRPr lang="en-GB" dirty="0">
              <a:ea typeface="Calibri"/>
              <a:cs typeface="Calibri"/>
            </a:endParaRPr>
          </a:p>
          <a:p>
            <a:endParaRPr lang="en-GB" dirty="0"/>
          </a:p>
          <a:p>
            <a:r>
              <a:rPr lang="en-GB" dirty="0"/>
              <a:t>What do we need in theatre – a basic set up – with additional suctions and set of scales </a:t>
            </a:r>
          </a:p>
          <a:p>
            <a:r>
              <a:rPr lang="en-GB" dirty="0"/>
              <a:t>We ask for a local member of staff – familiar with local logistics and to support the NORS team – certainly in terms of the surgical count </a:t>
            </a:r>
          </a:p>
          <a:p>
            <a:endParaRPr lang="en-GB" dirty="0"/>
          </a:p>
          <a:p>
            <a:r>
              <a:rPr lang="en-GB" dirty="0"/>
              <a:t>Often overnight it’s the theatre nearest to where the local staff are working</a:t>
            </a:r>
          </a:p>
          <a:p>
            <a:endParaRPr lang="en-GB" dirty="0"/>
          </a:p>
          <a:p>
            <a:r>
              <a:rPr lang="en-GB" dirty="0"/>
              <a:t>Guide for Donor Hospitals recently updated – some hospitals have a laminated copy in theatre </a:t>
            </a:r>
          </a:p>
          <a:p>
            <a:r>
              <a:rPr lang="en-GB" dirty="0"/>
              <a:t>The NORS perioperative community are working on a presentation to share with donor hospitals detailing the roles/tasks of the NORS team - very grateful for the collaboration with education CLOD </a:t>
            </a:r>
            <a:endParaRPr lang="en-GB" dirty="0">
              <a:ea typeface="Calibri"/>
              <a:cs typeface="Calibri"/>
            </a:endParaRPr>
          </a:p>
          <a:p>
            <a:endParaRPr lang="en-GB" dirty="0"/>
          </a:p>
        </p:txBody>
      </p:sp>
      <p:sp>
        <p:nvSpPr>
          <p:cNvPr id="4" name="Slide Number Placeholder 3"/>
          <p:cNvSpPr>
            <a:spLocks noGrp="1"/>
          </p:cNvSpPr>
          <p:nvPr>
            <p:ph type="sldNum" sz="quarter" idx="5"/>
          </p:nvPr>
        </p:nvSpPr>
        <p:spPr/>
        <p:txBody>
          <a:bodyPr/>
          <a:lstStyle/>
          <a:p>
            <a:fld id="{B0D21C50-9696-48E2-AC30-8A653D8345D2}" type="slidenum">
              <a:rPr lang="en-GB" smtClean="0"/>
              <a:t>6</a:t>
            </a:fld>
            <a:endParaRPr lang="en-GB"/>
          </a:p>
        </p:txBody>
      </p:sp>
    </p:spTree>
    <p:extLst>
      <p:ext uri="{BB962C8B-B14F-4D97-AF65-F5344CB8AC3E}">
        <p14:creationId xmlns:p14="http://schemas.microsoft.com/office/powerpoint/2010/main" val="3912416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t>NORS teams are mobilised to attend donors by the ODT Hub – who are based in Bristol and manage and coordinate all organ offering. </a:t>
            </a:r>
          </a:p>
          <a:p>
            <a:r>
              <a:rPr lang="en-GB" sz="1400" dirty="0"/>
              <a:t>Teams are expected to be ready to mobilise within 90mins from call</a:t>
            </a:r>
            <a:endParaRPr lang="en-GB" sz="1400" dirty="0">
              <a:ea typeface="Calibri"/>
              <a:cs typeface="Calibri"/>
            </a:endParaRPr>
          </a:p>
          <a:p>
            <a:endParaRPr lang="en-GB" sz="1400" dirty="0"/>
          </a:p>
          <a:p>
            <a:r>
              <a:rPr lang="en-GB" sz="1400" dirty="0"/>
              <a:t>When NORS was introduced in 2010 the mobilisation sequence was based on a zonal system, whereby each NORS team had a region of hospitals to which they would retrieve from</a:t>
            </a:r>
          </a:p>
          <a:p>
            <a:r>
              <a:rPr lang="en-GB" sz="1400" dirty="0"/>
              <a:t>A review in 2016 moved to a system based solely on travel times and whether teams were available</a:t>
            </a:r>
            <a:endParaRPr lang="en-GB" sz="1400" dirty="0">
              <a:ea typeface="Calibri"/>
              <a:cs typeface="Calibri"/>
            </a:endParaRPr>
          </a:p>
          <a:p>
            <a:r>
              <a:rPr lang="en-GB" sz="1400" dirty="0"/>
              <a:t>Following the work of the group in February 2019 the sequence moved to a hybrid of these two. You can see an example here, where each hospital has a defined 1</a:t>
            </a:r>
            <a:r>
              <a:rPr lang="en-GB" sz="1400" baseline="30000" dirty="0"/>
              <a:t>st</a:t>
            </a:r>
            <a:r>
              <a:rPr lang="en-GB" sz="1400" dirty="0"/>
              <a:t> and 2</a:t>
            </a:r>
            <a:r>
              <a:rPr lang="en-GB" sz="1400" baseline="30000" dirty="0"/>
              <a:t>nd</a:t>
            </a:r>
            <a:r>
              <a:rPr lang="en-GB" sz="1400" dirty="0"/>
              <a:t> sequence which is not necessarily the closest in terms of travel time. Beyond this teams are still mobilised based on availability and travel times  </a:t>
            </a:r>
            <a:endParaRPr lang="en-GB" sz="1400" dirty="0">
              <a:ea typeface="Calibri"/>
              <a:cs typeface="Calibri"/>
            </a:endParaRPr>
          </a:p>
          <a:p>
            <a:endParaRPr lang="en-GB" sz="1400" dirty="0"/>
          </a:p>
          <a:p>
            <a:r>
              <a:rPr lang="en-GB" sz="1400" dirty="0"/>
              <a:t>Aim for teams to have similar levels of activity but hard to achieve in practice</a:t>
            </a:r>
          </a:p>
          <a:p>
            <a:r>
              <a:rPr lang="en-GB" sz="1400" dirty="0"/>
              <a:t>Commissioning team monitor NORS activity in their monthly KPI’s. </a:t>
            </a:r>
          </a:p>
          <a:p>
            <a:endParaRPr lang="en-GB" sz="1400" dirty="0"/>
          </a:p>
        </p:txBody>
      </p:sp>
      <p:sp>
        <p:nvSpPr>
          <p:cNvPr id="4" name="Slide Number Placeholder 3"/>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36E0A6A9-9F3C-496B-9AF2-3BE2FAC17AB1}"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7200" rtl="0" eaLnBrk="0" fontAlgn="base" latinLnBrk="0" hangingPunct="0">
                <a:lnSpc>
                  <a:spcPct val="100000"/>
                </a:lnSpc>
                <a:spcBef>
                  <a:spcPct val="0"/>
                </a:spcBef>
                <a:spcAft>
                  <a:spcPct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71795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really speaks for itself. </a:t>
            </a:r>
          </a:p>
          <a:p>
            <a:endParaRPr lang="en-GB" dirty="0"/>
          </a:p>
          <a:p>
            <a:r>
              <a:rPr lang="en-GB" dirty="0"/>
              <a:t>Attended donors</a:t>
            </a:r>
          </a:p>
          <a:p>
            <a:r>
              <a:rPr lang="en-GB" dirty="0"/>
              <a:t>If we look at 18/19 &amp; 20 numbers were increasing </a:t>
            </a:r>
            <a:endParaRPr lang="en-GB">
              <a:ea typeface="Calibri"/>
              <a:cs typeface="Calibri"/>
            </a:endParaRPr>
          </a:p>
          <a:p>
            <a:r>
              <a:rPr lang="en-GB" dirty="0"/>
              <a:t>2020 well we know what happen</a:t>
            </a:r>
            <a:endParaRPr lang="en-GB">
              <a:ea typeface="Calibri" panose="020F0502020204030204"/>
              <a:cs typeface="Calibri" panose="020F0502020204030204"/>
            </a:endParaRPr>
          </a:p>
          <a:p>
            <a:r>
              <a:rPr lang="en-GB"/>
              <a:t>Bit of a slow recovery </a:t>
            </a:r>
            <a:endParaRPr lang="en-GB">
              <a:ea typeface="Calibri" panose="020F0502020204030204"/>
              <a:cs typeface="Calibri" panose="020F0502020204030204"/>
            </a:endParaRPr>
          </a:p>
          <a:p>
            <a:r>
              <a:rPr lang="en-GB"/>
              <a:t>Into 22/23 activity on par with 2015/16</a:t>
            </a:r>
            <a:endParaRPr lang="en-GB">
              <a:ea typeface="Calibri" panose="020F0502020204030204"/>
              <a:cs typeface="Calibri" panose="020F0502020204030204"/>
            </a:endParaRPr>
          </a:p>
          <a:p>
            <a:r>
              <a:rPr lang="en-GB" dirty="0"/>
              <a:t>Then 23/24 we are seeing an increase = 1750 attendances = 4% increase on last year </a:t>
            </a:r>
            <a:endParaRPr lang="en-GB">
              <a:ea typeface="Calibri" panose="020F0502020204030204"/>
              <a:cs typeface="Calibri" panose="020F0502020204030204"/>
            </a:endParaRPr>
          </a:p>
          <a:p>
            <a:r>
              <a:rPr lang="en-GB" dirty="0"/>
              <a:t>We know there has been a decrease in 24/25 ? 1550</a:t>
            </a:r>
            <a:endParaRPr lang="en-GB" dirty="0">
              <a:ea typeface="Calibri" panose="020F0502020204030204"/>
              <a:cs typeface="Calibri" panose="020F0502020204030204"/>
            </a:endParaRPr>
          </a:p>
          <a:p>
            <a:endParaRPr lang="en-GB" dirty="0"/>
          </a:p>
        </p:txBody>
      </p:sp>
      <p:sp>
        <p:nvSpPr>
          <p:cNvPr id="4" name="Slide Number Placeholder 3"/>
          <p:cNvSpPr>
            <a:spLocks noGrp="1"/>
          </p:cNvSpPr>
          <p:nvPr>
            <p:ph type="sldNum" sz="quarter" idx="5"/>
          </p:nvPr>
        </p:nvSpPr>
        <p:spPr/>
        <p:txBody>
          <a:bodyPr/>
          <a:lstStyle/>
          <a:p>
            <a:fld id="{BB0E17F8-D851-4E37-8F32-D6E7C0C9A65A}" type="slidenum">
              <a:rPr lang="en-GB" smtClean="0"/>
              <a:t>8</a:t>
            </a:fld>
            <a:endParaRPr lang="en-GB"/>
          </a:p>
        </p:txBody>
      </p:sp>
    </p:spTree>
    <p:extLst>
      <p:ext uri="{BB962C8B-B14F-4D97-AF65-F5344CB8AC3E}">
        <p14:creationId xmlns:p14="http://schemas.microsoft.com/office/powerpoint/2010/main" val="39095625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terms of activity, this shows the average number of attendances by NORS teams per day 2023/2024.</a:t>
            </a:r>
          </a:p>
          <a:p>
            <a:endParaRPr lang="en-GB" dirty="0"/>
          </a:p>
          <a:p>
            <a:r>
              <a:rPr lang="en-GB" dirty="0"/>
              <a:t>As you can see most often there were 5 attendances  in a day, on one occasion there was 11 - We know activity is unpredictable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We try to avoid back-to-back retrievals, but they do happen, this means an extended work period can be more than 24hrs,  if it is B2B then teams are mobilised to attend the closest, if possible</a:t>
            </a:r>
            <a:endParaRPr lang="en-GB" dirty="0">
              <a:ea typeface="Calibri"/>
              <a:cs typeface="Calibri"/>
            </a:endParaRPr>
          </a:p>
          <a:p>
            <a:endParaRPr lang="en-GB" dirty="0"/>
          </a:p>
          <a:p>
            <a:r>
              <a:rPr lang="en-GB" dirty="0"/>
              <a:t>Hopefully in the future with the SCORE programme a Planned Arrival Window each team will attend one donor per day.</a:t>
            </a:r>
          </a:p>
          <a:p>
            <a:endParaRPr lang="en-GB" dirty="0"/>
          </a:p>
        </p:txBody>
      </p:sp>
      <p:sp>
        <p:nvSpPr>
          <p:cNvPr id="4" name="Slide Number Placeholder 3"/>
          <p:cNvSpPr>
            <a:spLocks noGrp="1"/>
          </p:cNvSpPr>
          <p:nvPr>
            <p:ph type="sldNum" sz="quarter" idx="5"/>
          </p:nvPr>
        </p:nvSpPr>
        <p:spPr/>
        <p:txBody>
          <a:bodyPr/>
          <a:lstStyle/>
          <a:p>
            <a:fld id="{BB0E17F8-D851-4E37-8F32-D6E7C0C9A65A}" type="slidenum">
              <a:rPr lang="en-GB" smtClean="0"/>
              <a:t>9</a:t>
            </a:fld>
            <a:endParaRPr lang="en-GB"/>
          </a:p>
        </p:txBody>
      </p:sp>
    </p:spTree>
    <p:extLst>
      <p:ext uri="{BB962C8B-B14F-4D97-AF65-F5344CB8AC3E}">
        <p14:creationId xmlns:p14="http://schemas.microsoft.com/office/powerpoint/2010/main" val="18547464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Showing the 10 abdominal teams </a:t>
            </a:r>
          </a:p>
          <a:p>
            <a:r>
              <a:rPr lang="en-GB" dirty="0"/>
              <a:t>Colours showing the % of times the teams are actually busy v % times the teams are not called out</a:t>
            </a:r>
            <a:endParaRPr lang="en-GB" dirty="0">
              <a:ea typeface="Calibri"/>
              <a:cs typeface="Calibri"/>
            </a:endParaRPr>
          </a:p>
          <a:p>
            <a:r>
              <a:rPr lang="en-GB" dirty="0"/>
              <a:t>Dark blue shows teams not call out </a:t>
            </a:r>
            <a:endParaRPr lang="en-GB" dirty="0">
              <a:ea typeface="Calibri"/>
              <a:cs typeface="Calibri"/>
            </a:endParaRPr>
          </a:p>
          <a:p>
            <a:r>
              <a:rPr lang="en-GB" dirty="0"/>
              <a:t>Light blue team busy</a:t>
            </a:r>
          </a:p>
          <a:p>
            <a:r>
              <a:rPr lang="en-GB" dirty="0"/>
              <a:t>Lilac showing more than 2 donor in a day </a:t>
            </a:r>
          </a:p>
          <a:p>
            <a:r>
              <a:rPr lang="en-GB" dirty="0"/>
              <a:t>White 3 donors </a:t>
            </a:r>
          </a:p>
          <a:p>
            <a:endParaRPr lang="en-GB" dirty="0"/>
          </a:p>
          <a:p>
            <a:r>
              <a:rPr lang="en-GB" dirty="0"/>
              <a:t>Teams are always surprised when they see this – because it always feels busier but remember this work is on top of the day job</a:t>
            </a:r>
          </a:p>
          <a:p>
            <a:r>
              <a:rPr lang="en-GB" dirty="0"/>
              <a:t>There are clearly some teams who are busier than others, with Birmingham and Kings being the busiest. </a:t>
            </a:r>
            <a:endParaRPr lang="en-GB" dirty="0">
              <a:ea typeface="Calibri"/>
              <a:cs typeface="Calibri"/>
            </a:endParaRPr>
          </a:p>
          <a:p>
            <a:pPr>
              <a:defRPr/>
            </a:pPr>
            <a:r>
              <a:rPr lang="en-GB" dirty="0"/>
              <a:t>We must remember we live in a long thin country – variable geography and population density</a:t>
            </a:r>
            <a:endParaRPr lang="en-GB" dirty="0">
              <a:ea typeface="Calibri"/>
              <a:cs typeface="Calibri"/>
            </a:endParaRPr>
          </a:p>
          <a:p>
            <a:endParaRPr lang="en-GB" dirty="0"/>
          </a:p>
        </p:txBody>
      </p:sp>
      <p:sp>
        <p:nvSpPr>
          <p:cNvPr id="4" name="Slide Number Placeholder 3"/>
          <p:cNvSpPr>
            <a:spLocks noGrp="1"/>
          </p:cNvSpPr>
          <p:nvPr>
            <p:ph type="sldNum" sz="quarter" idx="5"/>
          </p:nvPr>
        </p:nvSpPr>
        <p:spPr/>
        <p:txBody>
          <a:bodyPr/>
          <a:lstStyle/>
          <a:p>
            <a:fld id="{BB0E17F8-D851-4E37-8F32-D6E7C0C9A65A}" type="slidenum">
              <a:rPr lang="en-GB" smtClean="0"/>
              <a:t>10</a:t>
            </a:fld>
            <a:endParaRPr lang="en-GB"/>
          </a:p>
        </p:txBody>
      </p:sp>
    </p:spTree>
    <p:extLst>
      <p:ext uri="{BB962C8B-B14F-4D97-AF65-F5344CB8AC3E}">
        <p14:creationId xmlns:p14="http://schemas.microsoft.com/office/powerpoint/2010/main" val="42366675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Showing the 6 CT teams </a:t>
            </a:r>
          </a:p>
          <a:p>
            <a:r>
              <a:rPr lang="en-GB" dirty="0"/>
              <a:t>As we know we have less multi organ - CT donors </a:t>
            </a:r>
          </a:p>
          <a:p>
            <a:endParaRPr lang="en-GB" dirty="0"/>
          </a:p>
          <a:p>
            <a:r>
              <a:rPr lang="en-GB" dirty="0"/>
              <a:t>More Lilac meaning more than one donor in 24 hours – we know that some of that additional activity is DCD hearts – it's important to note that this is an extended call out time if delivering DCD heart on OCS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As commissioners this is a really good measure it reassures us, we have enough capacity in the system </a:t>
            </a:r>
            <a:endParaRPr lang="en-GB" b="1" dirty="0">
              <a:ea typeface="Calibri"/>
              <a:cs typeface="Calibri"/>
            </a:endParaRPr>
          </a:p>
          <a:p>
            <a:endParaRPr lang="en-GB" dirty="0"/>
          </a:p>
        </p:txBody>
      </p:sp>
      <p:sp>
        <p:nvSpPr>
          <p:cNvPr id="4" name="Slide Number Placeholder 3"/>
          <p:cNvSpPr>
            <a:spLocks noGrp="1"/>
          </p:cNvSpPr>
          <p:nvPr>
            <p:ph type="sldNum" sz="quarter" idx="5"/>
          </p:nvPr>
        </p:nvSpPr>
        <p:spPr/>
        <p:txBody>
          <a:bodyPr/>
          <a:lstStyle/>
          <a:p>
            <a:fld id="{BB0E17F8-D851-4E37-8F32-D6E7C0C9A65A}" type="slidenum">
              <a:rPr lang="en-GB" smtClean="0"/>
              <a:t>11</a:t>
            </a:fld>
            <a:endParaRPr lang="en-GB"/>
          </a:p>
        </p:txBody>
      </p:sp>
    </p:spTree>
    <p:extLst>
      <p:ext uri="{BB962C8B-B14F-4D97-AF65-F5344CB8AC3E}">
        <p14:creationId xmlns:p14="http://schemas.microsoft.com/office/powerpoint/2010/main" val="42780507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 teams have a yearly contract review meeting </a:t>
            </a:r>
          </a:p>
          <a:p>
            <a:endParaRPr lang="en-GB" dirty="0"/>
          </a:p>
          <a:p>
            <a:r>
              <a:rPr lang="en-GB" dirty="0"/>
              <a:t>As well as a 6monthly clinical review meeting – these are supportive, a 2-way discussion and  acknowledgement meetings of the work done by the team </a:t>
            </a:r>
          </a:p>
          <a:p>
            <a:r>
              <a:rPr lang="en-GB" dirty="0"/>
              <a:t>But also, an opportunity to highlight any concerns – often its staffing and covering the rota – attrition rates – in the past few years we've seen NORS surgeons leaving to go abroad – amongst the POP the Band 5 staff have the highest attrition rates </a:t>
            </a:r>
          </a:p>
          <a:p>
            <a:endParaRPr lang="en-GB" dirty="0"/>
          </a:p>
          <a:p>
            <a:r>
              <a:rPr lang="en-GB" b="1" dirty="0"/>
              <a:t>RAG</a:t>
            </a:r>
            <a:endParaRPr lang="en-GB" b="1" dirty="0">
              <a:ea typeface="Calibri"/>
              <a:cs typeface="Calibri"/>
            </a:endParaRPr>
          </a:p>
          <a:p>
            <a:r>
              <a:rPr lang="en-GB" dirty="0"/>
              <a:t>Key group – big event for the NORS community </a:t>
            </a:r>
            <a:endParaRPr lang="en-GB" dirty="0">
              <a:ea typeface="Calibri"/>
              <a:cs typeface="Calibri"/>
            </a:endParaRPr>
          </a:p>
          <a:p>
            <a:r>
              <a:rPr lang="en-GB" dirty="0"/>
              <a:t>Usually well attended</a:t>
            </a:r>
            <a:endParaRPr lang="en-GB" dirty="0">
              <a:ea typeface="Calibri" panose="020F0502020204030204"/>
              <a:cs typeface="Calibri" panose="020F0502020204030204"/>
            </a:endParaRPr>
          </a:p>
          <a:p>
            <a:r>
              <a:rPr lang="en-GB" dirty="0"/>
              <a:t>Representation from all teams </a:t>
            </a:r>
            <a:endParaRPr lang="en-GB" dirty="0">
              <a:ea typeface="Calibri" panose="020F0502020204030204"/>
              <a:cs typeface="Calibri" panose="020F0502020204030204"/>
            </a:endParaRPr>
          </a:p>
          <a:p>
            <a:r>
              <a:rPr lang="en-GB" dirty="0"/>
              <a:t>As well as representatives from donation, HUB, research</a:t>
            </a:r>
          </a:p>
          <a:p>
            <a:endParaRPr lang="en-GB" dirty="0"/>
          </a:p>
        </p:txBody>
      </p:sp>
      <p:sp>
        <p:nvSpPr>
          <p:cNvPr id="4" name="Slide Number Placeholder 3"/>
          <p:cNvSpPr>
            <a:spLocks noGrp="1"/>
          </p:cNvSpPr>
          <p:nvPr>
            <p:ph type="sldNum" sz="quarter" idx="5"/>
          </p:nvPr>
        </p:nvSpPr>
        <p:spPr/>
        <p:txBody>
          <a:bodyPr/>
          <a:lstStyle/>
          <a:p>
            <a:fld id="{B0D21C50-9696-48E2-AC30-8A653D8345D2}" type="slidenum">
              <a:rPr lang="en-GB" smtClean="0"/>
              <a:t>12</a:t>
            </a:fld>
            <a:endParaRPr lang="en-GB"/>
          </a:p>
        </p:txBody>
      </p:sp>
    </p:spTree>
    <p:extLst>
      <p:ext uri="{BB962C8B-B14F-4D97-AF65-F5344CB8AC3E}">
        <p14:creationId xmlns:p14="http://schemas.microsoft.com/office/powerpoint/2010/main" val="21427623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Such an interesting slide!</a:t>
            </a:r>
          </a:p>
          <a:p>
            <a:r>
              <a:rPr lang="en-US" dirty="0">
                <a:ea typeface="Calibri"/>
                <a:cs typeface="Calibri"/>
              </a:rPr>
              <a:t>Who's involved in one donor – staggering amount of staff from identification of donor through to transplantation of 4 organs </a:t>
            </a: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B0E17F8-D851-4E37-8F32-D6E7C0C9A65A}" type="slidenum">
              <a:rPr lang="en-GB" smtClean="0"/>
              <a:t>13</a:t>
            </a:fld>
            <a:endParaRPr lang="en-GB"/>
          </a:p>
        </p:txBody>
      </p:sp>
    </p:spTree>
    <p:extLst>
      <p:ext uri="{BB962C8B-B14F-4D97-AF65-F5344CB8AC3E}">
        <p14:creationId xmlns:p14="http://schemas.microsoft.com/office/powerpoint/2010/main" val="18252254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Comparable survival between the 2 groups</a:t>
            </a:r>
          </a:p>
          <a:p>
            <a:endParaRPr lang="en-GB" dirty="0"/>
          </a:p>
        </p:txBody>
      </p:sp>
      <p:sp>
        <p:nvSpPr>
          <p:cNvPr id="4" name="Slide Number Placeholder 3"/>
          <p:cNvSpPr>
            <a:spLocks noGrp="1"/>
          </p:cNvSpPr>
          <p:nvPr>
            <p:ph type="sldNum" sz="quarter" idx="5"/>
          </p:nvPr>
        </p:nvSpPr>
        <p:spPr/>
        <p:txBody>
          <a:bodyPr/>
          <a:lstStyle/>
          <a:p>
            <a:fld id="{B0D21C50-9696-48E2-AC30-8A653D8345D2}" type="slidenum">
              <a:rPr lang="en-GB" smtClean="0"/>
              <a:t>18</a:t>
            </a:fld>
            <a:endParaRPr lang="en-GB"/>
          </a:p>
        </p:txBody>
      </p:sp>
    </p:spTree>
    <p:extLst>
      <p:ext uri="{BB962C8B-B14F-4D97-AF65-F5344CB8AC3E}">
        <p14:creationId xmlns:p14="http://schemas.microsoft.com/office/powerpoint/2010/main" val="15757516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Outside of normal DCD criteria – age/ length of wait post WLST </a:t>
            </a:r>
          </a:p>
        </p:txBody>
      </p:sp>
      <p:sp>
        <p:nvSpPr>
          <p:cNvPr id="4" name="Slide Number Placeholder 3"/>
          <p:cNvSpPr>
            <a:spLocks noGrp="1"/>
          </p:cNvSpPr>
          <p:nvPr>
            <p:ph type="sldNum" sz="quarter" idx="5"/>
          </p:nvPr>
        </p:nvSpPr>
        <p:spPr/>
        <p:txBody>
          <a:bodyPr/>
          <a:lstStyle/>
          <a:p>
            <a:fld id="{B0D21C50-9696-48E2-AC30-8A653D8345D2}" type="slidenum">
              <a:rPr lang="en-GB" smtClean="0"/>
              <a:t>21</a:t>
            </a:fld>
            <a:endParaRPr lang="en-GB"/>
          </a:p>
        </p:txBody>
      </p:sp>
    </p:spTree>
    <p:extLst>
      <p:ext uri="{BB962C8B-B14F-4D97-AF65-F5344CB8AC3E}">
        <p14:creationId xmlns:p14="http://schemas.microsoft.com/office/powerpoint/2010/main" val="23202189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Now have robust mentoring structure in place to support new teams develop their NRP programmes </a:t>
            </a:r>
          </a:p>
          <a:p>
            <a:r>
              <a:rPr lang="en-GB" dirty="0"/>
              <a:t>Regular debrief sessions – shared learning invaluable </a:t>
            </a:r>
          </a:p>
          <a:p>
            <a:endParaRPr lang="en-GB" dirty="0"/>
          </a:p>
        </p:txBody>
      </p:sp>
      <p:sp>
        <p:nvSpPr>
          <p:cNvPr id="4" name="Slide Number Placeholder 3"/>
          <p:cNvSpPr>
            <a:spLocks noGrp="1"/>
          </p:cNvSpPr>
          <p:nvPr>
            <p:ph type="sldNum" sz="quarter" idx="5"/>
          </p:nvPr>
        </p:nvSpPr>
        <p:spPr/>
        <p:txBody>
          <a:bodyPr/>
          <a:lstStyle/>
          <a:p>
            <a:fld id="{B0D21C50-9696-48E2-AC30-8A653D8345D2}" type="slidenum">
              <a:rPr lang="en-GB" smtClean="0"/>
              <a:t>22</a:t>
            </a:fld>
            <a:endParaRPr lang="en-GB"/>
          </a:p>
        </p:txBody>
      </p:sp>
    </p:spTree>
    <p:extLst>
      <p:ext uri="{BB962C8B-B14F-4D97-AF65-F5344CB8AC3E}">
        <p14:creationId xmlns:p14="http://schemas.microsoft.com/office/powerpoint/2010/main" val="3247033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HR 2.023 (0.922-4.439)</a:t>
            </a:r>
          </a:p>
          <a:p>
            <a:endParaRPr lang="en-GB" dirty="0"/>
          </a:p>
          <a:p>
            <a:r>
              <a:rPr lang="en-GB" dirty="0"/>
              <a:t>Transplant survival rate = patient and graft survival rate combination </a:t>
            </a:r>
          </a:p>
          <a:p>
            <a:r>
              <a:rPr lang="en-GB" dirty="0"/>
              <a:t>Time from Tx to graft failure or death whichever happens first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err="1"/>
              <a:t>Boarderline</a:t>
            </a:r>
            <a:r>
              <a:rPr lang="en-GB" dirty="0"/>
              <a:t> significance </a:t>
            </a:r>
          </a:p>
          <a:p>
            <a:endParaRPr lang="en-GB" dirty="0"/>
          </a:p>
          <a:p>
            <a:endParaRPr lang="en-GB" dirty="0"/>
          </a:p>
          <a:p>
            <a:r>
              <a:rPr lang="en-GB" dirty="0"/>
              <a:t>Adjusting for the standard model see it is significantly better outcomes</a:t>
            </a:r>
          </a:p>
          <a:p>
            <a:r>
              <a:rPr lang="en-GB" dirty="0"/>
              <a:t>This is significant. </a:t>
            </a:r>
          </a:p>
        </p:txBody>
      </p:sp>
      <p:sp>
        <p:nvSpPr>
          <p:cNvPr id="4" name="Slide Number Placeholder 3"/>
          <p:cNvSpPr>
            <a:spLocks noGrp="1"/>
          </p:cNvSpPr>
          <p:nvPr>
            <p:ph type="sldNum" sz="quarter" idx="5"/>
          </p:nvPr>
        </p:nvSpPr>
        <p:spPr/>
        <p:txBody>
          <a:bodyPr/>
          <a:lstStyle/>
          <a:p>
            <a:fld id="{B0D21C50-9696-48E2-AC30-8A653D8345D2}" type="slidenum">
              <a:rPr lang="en-GB" smtClean="0"/>
              <a:t>25</a:t>
            </a:fld>
            <a:endParaRPr lang="en-GB"/>
          </a:p>
        </p:txBody>
      </p:sp>
    </p:spTree>
    <p:extLst>
      <p:ext uri="{BB962C8B-B14F-4D97-AF65-F5344CB8AC3E}">
        <p14:creationId xmlns:p14="http://schemas.microsoft.com/office/powerpoint/2010/main" val="3661728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HR: 3.51 (1.30-9.44). eGFR p-value &lt;0.0001</a:t>
            </a:r>
          </a:p>
          <a:p>
            <a:r>
              <a:rPr lang="en-GB" dirty="0"/>
              <a:t>This is significant. </a:t>
            </a:r>
          </a:p>
          <a:p>
            <a:endParaRPr lang="en-GB" sz="1200" dirty="0">
              <a:effectLst/>
              <a:latin typeface="+mn-lt"/>
              <a:ea typeface="+mn-ea"/>
            </a:endParaRPr>
          </a:p>
          <a:p>
            <a:r>
              <a:rPr lang="en-GB" sz="1200" dirty="0">
                <a:effectLst/>
                <a:latin typeface="+mn-lt"/>
                <a:ea typeface="+mn-ea"/>
              </a:rPr>
              <a:t>T</a:t>
            </a:r>
            <a:r>
              <a:rPr lang="en-GB" sz="1800" dirty="0">
                <a:effectLst/>
                <a:latin typeface="Calibri" panose="020F0502020204030204" pitchFamily="34" charset="0"/>
                <a:ea typeface="Calibri" panose="020F0502020204030204" pitchFamily="34" charset="0"/>
              </a:rPr>
              <a:t>he increase in </a:t>
            </a:r>
            <a:r>
              <a:rPr lang="en-GB" sz="1800" dirty="0" err="1">
                <a:effectLst/>
                <a:latin typeface="Calibri" panose="020F0502020204030204" pitchFamily="34" charset="0"/>
                <a:ea typeface="Calibri" panose="020F0502020204030204" pitchFamily="34" charset="0"/>
              </a:rPr>
              <a:t>gfr</a:t>
            </a:r>
            <a:r>
              <a:rPr lang="en-GB" sz="1800" dirty="0">
                <a:effectLst/>
                <a:latin typeface="Calibri" panose="020F0502020204030204" pitchFamily="34" charset="0"/>
                <a:ea typeface="Calibri" panose="020F0502020204030204" pitchFamily="34" charset="0"/>
              </a:rPr>
              <a:t> equates to about 3.2 years extra dialysis free survival per transplant (about £33k saving for each year).</a:t>
            </a:r>
            <a:endParaRPr lang="en-GB" dirty="0"/>
          </a:p>
          <a:p>
            <a:endParaRPr lang="en-GB" dirty="0"/>
          </a:p>
        </p:txBody>
      </p:sp>
      <p:sp>
        <p:nvSpPr>
          <p:cNvPr id="4" name="Slide Number Placeholder 3"/>
          <p:cNvSpPr>
            <a:spLocks noGrp="1"/>
          </p:cNvSpPr>
          <p:nvPr>
            <p:ph type="sldNum" sz="quarter" idx="5"/>
          </p:nvPr>
        </p:nvSpPr>
        <p:spPr/>
        <p:txBody>
          <a:bodyPr/>
          <a:lstStyle/>
          <a:p>
            <a:fld id="{B0D21C50-9696-48E2-AC30-8A653D8345D2}" type="slidenum">
              <a:rPr lang="en-GB" smtClean="0"/>
              <a:t>26</a:t>
            </a:fld>
            <a:endParaRPr lang="en-GB"/>
          </a:p>
        </p:txBody>
      </p:sp>
    </p:spTree>
    <p:extLst>
      <p:ext uri="{BB962C8B-B14F-4D97-AF65-F5344CB8AC3E}">
        <p14:creationId xmlns:p14="http://schemas.microsoft.com/office/powerpoint/2010/main" val="39283162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4" name="Slide Number Placeholder 3">
            <a:extLst>
              <a:ext uri="{FF2B5EF4-FFF2-40B4-BE49-F238E27FC236}">
                <a16:creationId xmlns:a16="http://schemas.microsoft.com/office/drawing/2014/main" id="{D7DCEAA5-2A17-417B-8C58-ED2BE4C04690}"/>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B6083EF-2684-40D5-B43E-01D5B4D976DC}" type="slidenum">
              <a:rPr kumimoji="0" lang="en-GB" sz="18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pic>
        <p:nvPicPr>
          <p:cNvPr id="8" name="Picture 7" descr="A picture containing graphical user interface&#10;&#10;Description automatically generated">
            <a:extLst>
              <a:ext uri="{FF2B5EF4-FFF2-40B4-BE49-F238E27FC236}">
                <a16:creationId xmlns:a16="http://schemas.microsoft.com/office/drawing/2014/main" id="{1282DE59-6FA7-C85A-7B44-8246982F3F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63569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1_Alternative title slide">
    <p:bg>
      <p:bgPr>
        <a:gradFill rotWithShape="1">
          <a:gsLst>
            <a:gs pos="0">
              <a:srgbClr val="0091C9"/>
            </a:gs>
            <a:gs pos="60001">
              <a:srgbClr val="0072C6"/>
            </a:gs>
            <a:gs pos="100000">
              <a:srgbClr val="003893"/>
            </a:gs>
          </a:gsLst>
          <a:lin ang="5400000"/>
        </a:gradFill>
        <a:effectLst/>
      </p:bgPr>
    </p:bg>
    <p:spTree>
      <p:nvGrpSpPr>
        <p:cNvPr id="1" name=""/>
        <p:cNvGrpSpPr/>
        <p:nvPr/>
      </p:nvGrpSpPr>
      <p:grpSpPr>
        <a:xfrm>
          <a:off x="0" y="0"/>
          <a:ext cx="0" cy="0"/>
          <a:chOff x="0" y="0"/>
          <a:chExt cx="0" cy="0"/>
        </a:xfrm>
      </p:grpSpPr>
      <p:sp>
        <p:nvSpPr>
          <p:cNvPr id="4" name="Freeform 5">
            <a:extLst>
              <a:ext uri="{FF2B5EF4-FFF2-40B4-BE49-F238E27FC236}">
                <a16:creationId xmlns:a16="http://schemas.microsoft.com/office/drawing/2014/main" id="{45B79144-7316-4DA3-9C80-B7A28E8B5643}"/>
              </a:ext>
            </a:extLst>
          </p:cNvPr>
          <p:cNvSpPr/>
          <p:nvPr/>
        </p:nvSpPr>
        <p:spPr>
          <a:xfrm>
            <a:off x="-6351" y="-9525"/>
            <a:ext cx="12213168" cy="2019300"/>
          </a:xfrm>
          <a:custGeom>
            <a:avLst/>
            <a:gdLst>
              <a:gd name="connsiteX0" fmla="*/ 0 w 9262587"/>
              <a:gd name="connsiteY0" fmla="*/ 1836110 h 2121727"/>
              <a:gd name="connsiteX1" fmla="*/ 1168024 w 9262587"/>
              <a:gd name="connsiteY1" fmla="*/ 1581095 h 2121727"/>
              <a:gd name="connsiteX2" fmla="*/ 1994312 w 9262587"/>
              <a:gd name="connsiteY2" fmla="*/ 1535192 h 2121727"/>
              <a:gd name="connsiteX3" fmla="*/ 2693087 w 9262587"/>
              <a:gd name="connsiteY3" fmla="*/ 1550493 h 2121727"/>
              <a:gd name="connsiteX4" fmla="*/ 4141641 w 9262587"/>
              <a:gd name="connsiteY4" fmla="*/ 1831010 h 2121727"/>
              <a:gd name="connsiteX5" fmla="*/ 5212756 w 9262587"/>
              <a:gd name="connsiteY5" fmla="*/ 2075824 h 2121727"/>
              <a:gd name="connsiteX6" fmla="*/ 7043851 w 9262587"/>
              <a:gd name="connsiteY6" fmla="*/ 2121727 h 2121727"/>
              <a:gd name="connsiteX7" fmla="*/ 8844343 w 9262587"/>
              <a:gd name="connsiteY7" fmla="*/ 1866712 h 2121727"/>
              <a:gd name="connsiteX8" fmla="*/ 9262587 w 9262587"/>
              <a:gd name="connsiteY8" fmla="*/ 1611696 h 2121727"/>
              <a:gd name="connsiteX9" fmla="*/ 9221783 w 9262587"/>
              <a:gd name="connsiteY9" fmla="*/ 0 h 2121727"/>
              <a:gd name="connsiteX10" fmla="*/ 20402 w 9262587"/>
              <a:gd name="connsiteY10" fmla="*/ 40802 h 2121727"/>
              <a:gd name="connsiteX11" fmla="*/ 0 w 9262587"/>
              <a:gd name="connsiteY11" fmla="*/ 1836110 h 2121727"/>
              <a:gd name="connsiteX0" fmla="*/ 0 w 9221783"/>
              <a:gd name="connsiteY0" fmla="*/ 1836110 h 2121727"/>
              <a:gd name="connsiteX1" fmla="*/ 1168024 w 9221783"/>
              <a:gd name="connsiteY1" fmla="*/ 1581095 h 2121727"/>
              <a:gd name="connsiteX2" fmla="*/ 1994312 w 9221783"/>
              <a:gd name="connsiteY2" fmla="*/ 1535192 h 2121727"/>
              <a:gd name="connsiteX3" fmla="*/ 2693087 w 9221783"/>
              <a:gd name="connsiteY3" fmla="*/ 1550493 h 2121727"/>
              <a:gd name="connsiteX4" fmla="*/ 4141641 w 9221783"/>
              <a:gd name="connsiteY4" fmla="*/ 1831010 h 2121727"/>
              <a:gd name="connsiteX5" fmla="*/ 5212756 w 9221783"/>
              <a:gd name="connsiteY5" fmla="*/ 2075824 h 2121727"/>
              <a:gd name="connsiteX6" fmla="*/ 7043851 w 9221783"/>
              <a:gd name="connsiteY6" fmla="*/ 2121727 h 2121727"/>
              <a:gd name="connsiteX7" fmla="*/ 8844343 w 9221783"/>
              <a:gd name="connsiteY7" fmla="*/ 1866712 h 2121727"/>
              <a:gd name="connsiteX8" fmla="*/ 9170777 w 9221783"/>
              <a:gd name="connsiteY8" fmla="*/ 1662699 h 2121727"/>
              <a:gd name="connsiteX9" fmla="*/ 9221783 w 9221783"/>
              <a:gd name="connsiteY9" fmla="*/ 0 h 2121727"/>
              <a:gd name="connsiteX10" fmla="*/ 20402 w 9221783"/>
              <a:gd name="connsiteY10" fmla="*/ 40802 h 2121727"/>
              <a:gd name="connsiteX11" fmla="*/ 0 w 9221783"/>
              <a:gd name="connsiteY11" fmla="*/ 1836110 h 2121727"/>
              <a:gd name="connsiteX0" fmla="*/ 0 w 9170777"/>
              <a:gd name="connsiteY0" fmla="*/ 1795308 h 2080925"/>
              <a:gd name="connsiteX1" fmla="*/ 1168024 w 9170777"/>
              <a:gd name="connsiteY1" fmla="*/ 1540293 h 2080925"/>
              <a:gd name="connsiteX2" fmla="*/ 1994312 w 9170777"/>
              <a:gd name="connsiteY2" fmla="*/ 1494390 h 2080925"/>
              <a:gd name="connsiteX3" fmla="*/ 2693087 w 9170777"/>
              <a:gd name="connsiteY3" fmla="*/ 1509691 h 2080925"/>
              <a:gd name="connsiteX4" fmla="*/ 4141641 w 9170777"/>
              <a:gd name="connsiteY4" fmla="*/ 1790208 h 2080925"/>
              <a:gd name="connsiteX5" fmla="*/ 5212756 w 9170777"/>
              <a:gd name="connsiteY5" fmla="*/ 2035022 h 2080925"/>
              <a:gd name="connsiteX6" fmla="*/ 7043851 w 9170777"/>
              <a:gd name="connsiteY6" fmla="*/ 2080925 h 2080925"/>
              <a:gd name="connsiteX7" fmla="*/ 8844343 w 9170777"/>
              <a:gd name="connsiteY7" fmla="*/ 1825910 h 2080925"/>
              <a:gd name="connsiteX8" fmla="*/ 9170777 w 9170777"/>
              <a:gd name="connsiteY8" fmla="*/ 1621897 h 2080925"/>
              <a:gd name="connsiteX9" fmla="*/ 9119772 w 9170777"/>
              <a:gd name="connsiteY9" fmla="*/ 61204 h 2080925"/>
              <a:gd name="connsiteX10" fmla="*/ 20402 w 9170777"/>
              <a:gd name="connsiteY10" fmla="*/ 0 h 2080925"/>
              <a:gd name="connsiteX11" fmla="*/ 0 w 9170777"/>
              <a:gd name="connsiteY11" fmla="*/ 1795308 h 2080925"/>
              <a:gd name="connsiteX0" fmla="*/ 0 w 9170777"/>
              <a:gd name="connsiteY0" fmla="*/ 1795308 h 2080925"/>
              <a:gd name="connsiteX1" fmla="*/ 1168024 w 9170777"/>
              <a:gd name="connsiteY1" fmla="*/ 1540293 h 2080925"/>
              <a:gd name="connsiteX2" fmla="*/ 1994312 w 9170777"/>
              <a:gd name="connsiteY2" fmla="*/ 1494390 h 2080925"/>
              <a:gd name="connsiteX3" fmla="*/ 2693087 w 9170777"/>
              <a:gd name="connsiteY3" fmla="*/ 1509691 h 2080925"/>
              <a:gd name="connsiteX4" fmla="*/ 4141641 w 9170777"/>
              <a:gd name="connsiteY4" fmla="*/ 1790208 h 2080925"/>
              <a:gd name="connsiteX5" fmla="*/ 5212756 w 9170777"/>
              <a:gd name="connsiteY5" fmla="*/ 2035022 h 2080925"/>
              <a:gd name="connsiteX6" fmla="*/ 7043851 w 9170777"/>
              <a:gd name="connsiteY6" fmla="*/ 2080925 h 2080925"/>
              <a:gd name="connsiteX7" fmla="*/ 8844343 w 9170777"/>
              <a:gd name="connsiteY7" fmla="*/ 1825910 h 2080925"/>
              <a:gd name="connsiteX8" fmla="*/ 9170777 w 9170777"/>
              <a:gd name="connsiteY8" fmla="*/ 1621897 h 2080925"/>
              <a:gd name="connsiteX9" fmla="*/ 9119772 w 9170777"/>
              <a:gd name="connsiteY9" fmla="*/ 61204 h 2080925"/>
              <a:gd name="connsiteX10" fmla="*/ 20402 w 9170777"/>
              <a:gd name="connsiteY10" fmla="*/ 0 h 2080925"/>
              <a:gd name="connsiteX11" fmla="*/ 0 w 9170777"/>
              <a:gd name="connsiteY11" fmla="*/ 1795308 h 2080925"/>
              <a:gd name="connsiteX0" fmla="*/ 0 w 9119859"/>
              <a:gd name="connsiteY0" fmla="*/ 1795308 h 2080925"/>
              <a:gd name="connsiteX1" fmla="*/ 1168024 w 9119859"/>
              <a:gd name="connsiteY1" fmla="*/ 1540293 h 2080925"/>
              <a:gd name="connsiteX2" fmla="*/ 1994312 w 9119859"/>
              <a:gd name="connsiteY2" fmla="*/ 1494390 h 2080925"/>
              <a:gd name="connsiteX3" fmla="*/ 2693087 w 9119859"/>
              <a:gd name="connsiteY3" fmla="*/ 1509691 h 2080925"/>
              <a:gd name="connsiteX4" fmla="*/ 4141641 w 9119859"/>
              <a:gd name="connsiteY4" fmla="*/ 1790208 h 2080925"/>
              <a:gd name="connsiteX5" fmla="*/ 5212756 w 9119859"/>
              <a:gd name="connsiteY5" fmla="*/ 2035022 h 2080925"/>
              <a:gd name="connsiteX6" fmla="*/ 7043851 w 9119859"/>
              <a:gd name="connsiteY6" fmla="*/ 2080925 h 2080925"/>
              <a:gd name="connsiteX7" fmla="*/ 8844343 w 9119859"/>
              <a:gd name="connsiteY7" fmla="*/ 1825910 h 2080925"/>
              <a:gd name="connsiteX8" fmla="*/ 9114671 w 9119859"/>
              <a:gd name="connsiteY8" fmla="*/ 1667800 h 2080925"/>
              <a:gd name="connsiteX9" fmla="*/ 9119772 w 9119859"/>
              <a:gd name="connsiteY9" fmla="*/ 61204 h 2080925"/>
              <a:gd name="connsiteX10" fmla="*/ 20402 w 9119859"/>
              <a:gd name="connsiteY10" fmla="*/ 0 h 2080925"/>
              <a:gd name="connsiteX11" fmla="*/ 0 w 9119859"/>
              <a:gd name="connsiteY11" fmla="*/ 1795308 h 2080925"/>
              <a:gd name="connsiteX0" fmla="*/ 0 w 9120224"/>
              <a:gd name="connsiteY0" fmla="*/ 1795308 h 2080925"/>
              <a:gd name="connsiteX1" fmla="*/ 1168024 w 9120224"/>
              <a:gd name="connsiteY1" fmla="*/ 1540293 h 2080925"/>
              <a:gd name="connsiteX2" fmla="*/ 1994312 w 9120224"/>
              <a:gd name="connsiteY2" fmla="*/ 1494390 h 2080925"/>
              <a:gd name="connsiteX3" fmla="*/ 2693087 w 9120224"/>
              <a:gd name="connsiteY3" fmla="*/ 1509691 h 2080925"/>
              <a:gd name="connsiteX4" fmla="*/ 4141641 w 9120224"/>
              <a:gd name="connsiteY4" fmla="*/ 1790208 h 2080925"/>
              <a:gd name="connsiteX5" fmla="*/ 5212756 w 9120224"/>
              <a:gd name="connsiteY5" fmla="*/ 2035022 h 2080925"/>
              <a:gd name="connsiteX6" fmla="*/ 7043851 w 9120224"/>
              <a:gd name="connsiteY6" fmla="*/ 2080925 h 2080925"/>
              <a:gd name="connsiteX7" fmla="*/ 8844343 w 9120224"/>
              <a:gd name="connsiteY7" fmla="*/ 1825910 h 2080925"/>
              <a:gd name="connsiteX8" fmla="*/ 9114671 w 9120224"/>
              <a:gd name="connsiteY8" fmla="*/ 1667800 h 2080925"/>
              <a:gd name="connsiteX9" fmla="*/ 9119772 w 9120224"/>
              <a:gd name="connsiteY9" fmla="*/ 61204 h 2080925"/>
              <a:gd name="connsiteX10" fmla="*/ 20402 w 9120224"/>
              <a:gd name="connsiteY10" fmla="*/ 0 h 2080925"/>
              <a:gd name="connsiteX11" fmla="*/ 0 w 9120224"/>
              <a:gd name="connsiteY11" fmla="*/ 1795308 h 2080925"/>
              <a:gd name="connsiteX0" fmla="*/ 40949 w 9161173"/>
              <a:gd name="connsiteY0" fmla="*/ 1734116 h 2019733"/>
              <a:gd name="connsiteX1" fmla="*/ 1208973 w 9161173"/>
              <a:gd name="connsiteY1" fmla="*/ 1479101 h 2019733"/>
              <a:gd name="connsiteX2" fmla="*/ 2035261 w 9161173"/>
              <a:gd name="connsiteY2" fmla="*/ 1433198 h 2019733"/>
              <a:gd name="connsiteX3" fmla="*/ 2734036 w 9161173"/>
              <a:gd name="connsiteY3" fmla="*/ 1448499 h 2019733"/>
              <a:gd name="connsiteX4" fmla="*/ 4182590 w 9161173"/>
              <a:gd name="connsiteY4" fmla="*/ 1729016 h 2019733"/>
              <a:gd name="connsiteX5" fmla="*/ 5253705 w 9161173"/>
              <a:gd name="connsiteY5" fmla="*/ 1973830 h 2019733"/>
              <a:gd name="connsiteX6" fmla="*/ 7084800 w 9161173"/>
              <a:gd name="connsiteY6" fmla="*/ 2019733 h 2019733"/>
              <a:gd name="connsiteX7" fmla="*/ 8885292 w 9161173"/>
              <a:gd name="connsiteY7" fmla="*/ 1764718 h 2019733"/>
              <a:gd name="connsiteX8" fmla="*/ 9155620 w 9161173"/>
              <a:gd name="connsiteY8" fmla="*/ 1606608 h 2019733"/>
              <a:gd name="connsiteX9" fmla="*/ 9160721 w 9161173"/>
              <a:gd name="connsiteY9" fmla="*/ 12 h 2019733"/>
              <a:gd name="connsiteX10" fmla="*/ 144 w 9161173"/>
              <a:gd name="connsiteY10" fmla="*/ 35714 h 2019733"/>
              <a:gd name="connsiteX11" fmla="*/ 40949 w 9161173"/>
              <a:gd name="connsiteY11" fmla="*/ 1734116 h 2019733"/>
              <a:gd name="connsiteX0" fmla="*/ 40805 w 9161029"/>
              <a:gd name="connsiteY0" fmla="*/ 17341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40805 w 9161029"/>
              <a:gd name="connsiteY11" fmla="*/ 17341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8028 w 9169057"/>
              <a:gd name="connsiteY0" fmla="*/ 1739216 h 2019733"/>
              <a:gd name="connsiteX1" fmla="*/ 1216857 w 9169057"/>
              <a:gd name="connsiteY1" fmla="*/ 1479101 h 2019733"/>
              <a:gd name="connsiteX2" fmla="*/ 2043145 w 9169057"/>
              <a:gd name="connsiteY2" fmla="*/ 1433198 h 2019733"/>
              <a:gd name="connsiteX3" fmla="*/ 2741920 w 9169057"/>
              <a:gd name="connsiteY3" fmla="*/ 1448499 h 2019733"/>
              <a:gd name="connsiteX4" fmla="*/ 4190474 w 9169057"/>
              <a:gd name="connsiteY4" fmla="*/ 1729016 h 2019733"/>
              <a:gd name="connsiteX5" fmla="*/ 5261589 w 9169057"/>
              <a:gd name="connsiteY5" fmla="*/ 1973830 h 2019733"/>
              <a:gd name="connsiteX6" fmla="*/ 7092684 w 9169057"/>
              <a:gd name="connsiteY6" fmla="*/ 2019733 h 2019733"/>
              <a:gd name="connsiteX7" fmla="*/ 8893176 w 9169057"/>
              <a:gd name="connsiteY7" fmla="*/ 1764718 h 2019733"/>
              <a:gd name="connsiteX8" fmla="*/ 9163504 w 9169057"/>
              <a:gd name="connsiteY8" fmla="*/ 1606608 h 2019733"/>
              <a:gd name="connsiteX9" fmla="*/ 9168605 w 9169057"/>
              <a:gd name="connsiteY9" fmla="*/ 12 h 2019733"/>
              <a:gd name="connsiteX10" fmla="*/ 8028 w 9169057"/>
              <a:gd name="connsiteY10" fmla="*/ 2639 h 2019733"/>
              <a:gd name="connsiteX11" fmla="*/ 8028 w 9169057"/>
              <a:gd name="connsiteY11" fmla="*/ 1739216 h 2019733"/>
              <a:gd name="connsiteX0" fmla="*/ 737673 w 9898702"/>
              <a:gd name="connsiteY0" fmla="*/ 1739216 h 2019733"/>
              <a:gd name="connsiteX1" fmla="*/ 1946502 w 9898702"/>
              <a:gd name="connsiteY1" fmla="*/ 1479101 h 2019733"/>
              <a:gd name="connsiteX2" fmla="*/ 2772790 w 9898702"/>
              <a:gd name="connsiteY2" fmla="*/ 1433198 h 2019733"/>
              <a:gd name="connsiteX3" fmla="*/ 3471565 w 9898702"/>
              <a:gd name="connsiteY3" fmla="*/ 1448499 h 2019733"/>
              <a:gd name="connsiteX4" fmla="*/ 4920119 w 9898702"/>
              <a:gd name="connsiteY4" fmla="*/ 1729016 h 2019733"/>
              <a:gd name="connsiteX5" fmla="*/ 5991234 w 9898702"/>
              <a:gd name="connsiteY5" fmla="*/ 1973830 h 2019733"/>
              <a:gd name="connsiteX6" fmla="*/ 7822329 w 9898702"/>
              <a:gd name="connsiteY6" fmla="*/ 2019733 h 2019733"/>
              <a:gd name="connsiteX7" fmla="*/ 9622821 w 9898702"/>
              <a:gd name="connsiteY7" fmla="*/ 1764718 h 2019733"/>
              <a:gd name="connsiteX8" fmla="*/ 9893149 w 9898702"/>
              <a:gd name="connsiteY8" fmla="*/ 1606608 h 2019733"/>
              <a:gd name="connsiteX9" fmla="*/ 9898250 w 9898702"/>
              <a:gd name="connsiteY9" fmla="*/ 12 h 2019733"/>
              <a:gd name="connsiteX10" fmla="*/ 737673 w 9898702"/>
              <a:gd name="connsiteY10" fmla="*/ 2639 h 2019733"/>
              <a:gd name="connsiteX11" fmla="*/ 737673 w 9898702"/>
              <a:gd name="connsiteY11" fmla="*/ 1739216 h 2019733"/>
              <a:gd name="connsiteX0" fmla="*/ 753082 w 9914111"/>
              <a:gd name="connsiteY0" fmla="*/ 1739216 h 2019733"/>
              <a:gd name="connsiteX1" fmla="*/ 1961911 w 9914111"/>
              <a:gd name="connsiteY1" fmla="*/ 1479101 h 2019733"/>
              <a:gd name="connsiteX2" fmla="*/ 2788199 w 9914111"/>
              <a:gd name="connsiteY2" fmla="*/ 1433198 h 2019733"/>
              <a:gd name="connsiteX3" fmla="*/ 3486974 w 9914111"/>
              <a:gd name="connsiteY3" fmla="*/ 1448499 h 2019733"/>
              <a:gd name="connsiteX4" fmla="*/ 4935528 w 9914111"/>
              <a:gd name="connsiteY4" fmla="*/ 1729016 h 2019733"/>
              <a:gd name="connsiteX5" fmla="*/ 6006643 w 9914111"/>
              <a:gd name="connsiteY5" fmla="*/ 1973830 h 2019733"/>
              <a:gd name="connsiteX6" fmla="*/ 7837738 w 9914111"/>
              <a:gd name="connsiteY6" fmla="*/ 2019733 h 2019733"/>
              <a:gd name="connsiteX7" fmla="*/ 9638230 w 9914111"/>
              <a:gd name="connsiteY7" fmla="*/ 1764718 h 2019733"/>
              <a:gd name="connsiteX8" fmla="*/ 9908558 w 9914111"/>
              <a:gd name="connsiteY8" fmla="*/ 1606608 h 2019733"/>
              <a:gd name="connsiteX9" fmla="*/ 9913659 w 9914111"/>
              <a:gd name="connsiteY9" fmla="*/ 12 h 2019733"/>
              <a:gd name="connsiteX10" fmla="*/ 753082 w 9914111"/>
              <a:gd name="connsiteY10" fmla="*/ 2639 h 2019733"/>
              <a:gd name="connsiteX11" fmla="*/ 753082 w 9914111"/>
              <a:gd name="connsiteY11" fmla="*/ 1739216 h 2019733"/>
              <a:gd name="connsiteX0" fmla="*/ 678562 w 9839591"/>
              <a:gd name="connsiteY0" fmla="*/ 1739216 h 2019733"/>
              <a:gd name="connsiteX1" fmla="*/ 1887391 w 9839591"/>
              <a:gd name="connsiteY1" fmla="*/ 1479101 h 2019733"/>
              <a:gd name="connsiteX2" fmla="*/ 2713679 w 9839591"/>
              <a:gd name="connsiteY2" fmla="*/ 1433198 h 2019733"/>
              <a:gd name="connsiteX3" fmla="*/ 3412454 w 9839591"/>
              <a:gd name="connsiteY3" fmla="*/ 1448499 h 2019733"/>
              <a:gd name="connsiteX4" fmla="*/ 4861008 w 9839591"/>
              <a:gd name="connsiteY4" fmla="*/ 1729016 h 2019733"/>
              <a:gd name="connsiteX5" fmla="*/ 5932123 w 9839591"/>
              <a:gd name="connsiteY5" fmla="*/ 1973830 h 2019733"/>
              <a:gd name="connsiteX6" fmla="*/ 7763218 w 9839591"/>
              <a:gd name="connsiteY6" fmla="*/ 2019733 h 2019733"/>
              <a:gd name="connsiteX7" fmla="*/ 9563710 w 9839591"/>
              <a:gd name="connsiteY7" fmla="*/ 1764718 h 2019733"/>
              <a:gd name="connsiteX8" fmla="*/ 9834038 w 9839591"/>
              <a:gd name="connsiteY8" fmla="*/ 1606608 h 2019733"/>
              <a:gd name="connsiteX9" fmla="*/ 9839139 w 9839591"/>
              <a:gd name="connsiteY9" fmla="*/ 12 h 2019733"/>
              <a:gd name="connsiteX10" fmla="*/ 678562 w 9839591"/>
              <a:gd name="connsiteY10" fmla="*/ 2639 h 2019733"/>
              <a:gd name="connsiteX11" fmla="*/ 678562 w 9839591"/>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0577"/>
              <a:gd name="connsiteY0" fmla="*/ 1739204 h 2019721"/>
              <a:gd name="connsiteX1" fmla="*/ 1208829 w 9160577"/>
              <a:gd name="connsiteY1" fmla="*/ 1479089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0 w 9160577"/>
              <a:gd name="connsiteY11" fmla="*/ 1739204 h 2019721"/>
              <a:gd name="connsiteX0" fmla="*/ 0 w 9160577"/>
              <a:gd name="connsiteY0" fmla="*/ 1739204 h 2019721"/>
              <a:gd name="connsiteX1" fmla="*/ 1208829 w 9160577"/>
              <a:gd name="connsiteY1" fmla="*/ 1479089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0 w 9160577"/>
              <a:gd name="connsiteY11" fmla="*/ 1739204 h 2019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60577" h="2019721">
                <a:moveTo>
                  <a:pt x="0" y="1739204"/>
                </a:moveTo>
                <a:lnTo>
                  <a:pt x="1208829" y="1479089"/>
                </a:lnTo>
                <a:lnTo>
                  <a:pt x="2035117" y="1433186"/>
                </a:lnTo>
                <a:lnTo>
                  <a:pt x="2733892" y="1448487"/>
                </a:lnTo>
                <a:lnTo>
                  <a:pt x="4182446" y="1729004"/>
                </a:lnTo>
                <a:lnTo>
                  <a:pt x="5253561" y="1973818"/>
                </a:lnTo>
                <a:lnTo>
                  <a:pt x="7084656" y="2019721"/>
                </a:lnTo>
                <a:lnTo>
                  <a:pt x="8885148" y="1764706"/>
                </a:lnTo>
                <a:lnTo>
                  <a:pt x="9155476" y="1606596"/>
                </a:lnTo>
                <a:cubicBezTo>
                  <a:pt x="9158026" y="803298"/>
                  <a:pt x="9158026" y="803298"/>
                  <a:pt x="9160577" y="0"/>
                </a:cubicBezTo>
                <a:lnTo>
                  <a:pt x="0" y="2627"/>
                </a:lnTo>
                <a:lnTo>
                  <a:pt x="0" y="1739204"/>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GB" sz="1800"/>
          </a:p>
        </p:txBody>
      </p:sp>
      <p:pic>
        <p:nvPicPr>
          <p:cNvPr id="5" name="Picture 7" descr="_0000_NHSBT_Ribbon_NHS_Blue_RGB_WhiteAbv_DRAFT.png">
            <a:extLst>
              <a:ext uri="{FF2B5EF4-FFF2-40B4-BE49-F238E27FC236}">
                <a16:creationId xmlns:a16="http://schemas.microsoft.com/office/drawing/2014/main" id="{97BC4CE8-5634-4EBF-8F94-FDC1D30A8D8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rcRect l="2110" t="9514" r="3648"/>
          <a:stretch>
            <a:fillRect/>
          </a:stretch>
        </p:blipFill>
        <p:spPr bwMode="auto">
          <a:xfrm>
            <a:off x="-6351" y="-9525"/>
            <a:ext cx="12213168" cy="2660650"/>
          </a:xfrm>
          <a:prstGeom prst="rect">
            <a:avLst/>
          </a:prstGeom>
          <a:noFill/>
          <a:ln>
            <a:noFill/>
          </a:ln>
        </p:spPr>
      </p:pic>
      <p:sp>
        <p:nvSpPr>
          <p:cNvPr id="2" name="Title 1"/>
          <p:cNvSpPr>
            <a:spLocks noGrp="1"/>
          </p:cNvSpPr>
          <p:nvPr>
            <p:ph type="title"/>
          </p:nvPr>
        </p:nvSpPr>
        <p:spPr>
          <a:xfrm>
            <a:off x="596900" y="3357881"/>
            <a:ext cx="10363200" cy="1362075"/>
          </a:xfrm>
          <a:prstGeom prst="rect">
            <a:avLst/>
          </a:prstGeom>
        </p:spPr>
        <p:txBody>
          <a:bodyPr/>
          <a:lstStyle>
            <a:lvl1pPr algn="l">
              <a:defRPr sz="3600" b="0" cap="none">
                <a:solidFill>
                  <a:schemeClr val="bg1">
                    <a:lumMod val="95000"/>
                  </a:schemeClr>
                </a:solidFill>
                <a:latin typeface="+mj-lt"/>
                <a:cs typeface="Calibri" panose="020F0502020204030204" pitchFamily="34" charset="0"/>
              </a:defRPr>
            </a:lvl1pPr>
          </a:lstStyle>
          <a:p>
            <a:r>
              <a:rPr lang="en-US"/>
              <a:t>Click to edit Master title style</a:t>
            </a:r>
            <a:endParaRPr lang="en-GB"/>
          </a:p>
        </p:txBody>
      </p:sp>
      <p:sp>
        <p:nvSpPr>
          <p:cNvPr id="3" name="Text Placeholder 2"/>
          <p:cNvSpPr>
            <a:spLocks noGrp="1"/>
          </p:cNvSpPr>
          <p:nvPr>
            <p:ph type="body" idx="1"/>
          </p:nvPr>
        </p:nvSpPr>
        <p:spPr>
          <a:xfrm>
            <a:off x="596900" y="4121580"/>
            <a:ext cx="10363200" cy="669607"/>
          </a:xfrm>
          <a:prstGeom prst="rect">
            <a:avLst/>
          </a:prstGeom>
        </p:spPr>
        <p:txBody>
          <a:bodyPr/>
          <a:lstStyle>
            <a:lvl1pPr marL="0" indent="0" algn="l">
              <a:buNone/>
              <a:defRPr sz="3200">
                <a:solidFill>
                  <a:schemeClr val="bg1">
                    <a:lumMod val="95000"/>
                  </a:schemeClr>
                </a:solidFill>
                <a:latin typeface="+mn-lt"/>
                <a:cs typeface="Calibri Light" panose="020F03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picture containing graphical user interface&#10;&#10;Description automatically generated">
            <a:extLst>
              <a:ext uri="{FF2B5EF4-FFF2-40B4-BE49-F238E27FC236}">
                <a16:creationId xmlns:a16="http://schemas.microsoft.com/office/drawing/2014/main" id="{CA312055-5F7F-47AB-B6D3-AA36D31C452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pic>
        <p:nvPicPr>
          <p:cNvPr id="10" name="Picture 12" descr="CEQ">
            <a:extLst>
              <a:ext uri="{FF2B5EF4-FFF2-40B4-BE49-F238E27FC236}">
                <a16:creationId xmlns:a16="http://schemas.microsoft.com/office/drawing/2014/main" id="{4ABB0D18-7561-4F2B-95BE-457B2745B434}"/>
              </a:ext>
            </a:extLst>
          </p:cNvPr>
          <p:cNvPicPr>
            <a:picLocks noChangeAspect="1" noChangeArrowheads="1"/>
          </p:cNvPicPr>
          <p:nvPr userDrawn="1"/>
        </p:nvPicPr>
        <p:blipFill>
          <a:blip r:embed="rId5">
            <a:clrChange>
              <a:clrFrom>
                <a:srgbClr val="FFFFFF"/>
              </a:clrFrom>
              <a:clrTo>
                <a:srgbClr val="FFFFFF">
                  <a:alpha val="0"/>
                </a:srgbClr>
              </a:clrTo>
            </a:clrChange>
            <a:lum bright="70000" contrast="-70000"/>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b="37770"/>
          <a:stretch>
            <a:fillRect/>
          </a:stretch>
        </p:blipFill>
        <p:spPr bwMode="auto">
          <a:xfrm>
            <a:off x="8772299" y="6266757"/>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8240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8C8E-09A6-48B4-BE72-08E08A5D0789}"/>
              </a:ext>
            </a:extLst>
          </p:cNvPr>
          <p:cNvSpPr>
            <a:spLocks noGrp="1"/>
          </p:cNvSpPr>
          <p:nvPr>
            <p:ph type="ctrTitle"/>
          </p:nvPr>
        </p:nvSpPr>
        <p:spPr>
          <a:xfrm>
            <a:off x="1524000" y="1122363"/>
            <a:ext cx="9144000" cy="2387600"/>
          </a:xfrm>
        </p:spPr>
        <p:txBody>
          <a:bodyPr anchor="b">
            <a:normAutofit/>
          </a:bodyPr>
          <a:lstStyle>
            <a:lvl1pPr algn="ctr">
              <a:defRPr sz="2600">
                <a:solidFill>
                  <a:schemeClr val="accent1">
                    <a:lumMod val="75000"/>
                  </a:schemeClr>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00AB041A-F026-46E2-B8DB-C2DEDA99AFCF}"/>
              </a:ext>
            </a:extLst>
          </p:cNvPr>
          <p:cNvSpPr>
            <a:spLocks noGrp="1"/>
          </p:cNvSpPr>
          <p:nvPr>
            <p:ph type="subTitle" idx="1"/>
          </p:nvPr>
        </p:nvSpPr>
        <p:spPr>
          <a:xfrm>
            <a:off x="1524000" y="3602038"/>
            <a:ext cx="9144000" cy="1655762"/>
          </a:xfrm>
        </p:spPr>
        <p:txBody>
          <a:bodyPr>
            <a:normAutofit/>
          </a:bodyPr>
          <a:lstStyle>
            <a:lvl1pPr marL="0" indent="0" algn="ctr">
              <a:buNone/>
              <a:defRPr sz="2925">
                <a:solidFill>
                  <a:schemeClr val="accent1">
                    <a:lumMod val="75000"/>
                  </a:schemeClr>
                </a:solidFill>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76923AD-9EA8-4BD7-8FC9-370EA4F94AB3}"/>
              </a:ext>
            </a:extLst>
          </p:cNvPr>
          <p:cNvSpPr>
            <a:spLocks noGrp="1"/>
          </p:cNvSpPr>
          <p:nvPr>
            <p:ph type="dt" sz="half" idx="10"/>
          </p:nvPr>
        </p:nvSpPr>
        <p:spPr/>
        <p:txBody>
          <a:bodyPr/>
          <a:lstStyle>
            <a:lvl1pPr>
              <a:defRPr>
                <a:solidFill>
                  <a:schemeClr val="accent1">
                    <a:lumMod val="75000"/>
                  </a:schemeClr>
                </a:solidFill>
              </a:defRPr>
            </a:lvl1pPr>
          </a:lstStyle>
          <a:p>
            <a:fld id="{73F58354-0876-448A-89C0-E86F45F4CBB6}" type="datetimeFigureOut">
              <a:rPr lang="en-GB" smtClean="0"/>
              <a:pPr/>
              <a:t>09/05/2025</a:t>
            </a:fld>
            <a:endParaRPr lang="en-GB"/>
          </a:p>
        </p:txBody>
      </p:sp>
      <p:sp>
        <p:nvSpPr>
          <p:cNvPr id="5" name="Footer Placeholder 4">
            <a:extLst>
              <a:ext uri="{FF2B5EF4-FFF2-40B4-BE49-F238E27FC236}">
                <a16:creationId xmlns:a16="http://schemas.microsoft.com/office/drawing/2014/main" id="{934AC6B9-F7C5-49B7-8ECD-AB46B5E2382C}"/>
              </a:ext>
            </a:extLst>
          </p:cNvPr>
          <p:cNvSpPr>
            <a:spLocks noGrp="1"/>
          </p:cNvSpPr>
          <p:nvPr>
            <p:ph type="ftr" sz="quarter" idx="11"/>
          </p:nvPr>
        </p:nvSpPr>
        <p:spPr/>
        <p:txBody>
          <a:bodyPr/>
          <a:lstStyle>
            <a:lvl1pPr>
              <a:defRPr>
                <a:solidFill>
                  <a:schemeClr val="accent1">
                    <a:lumMod val="75000"/>
                  </a:schemeClr>
                </a:solidFill>
              </a:defRPr>
            </a:lvl1pPr>
          </a:lstStyle>
          <a:p>
            <a:endParaRPr lang="en-GB"/>
          </a:p>
        </p:txBody>
      </p:sp>
      <p:sp>
        <p:nvSpPr>
          <p:cNvPr id="6" name="Slide Number Placeholder 5">
            <a:extLst>
              <a:ext uri="{FF2B5EF4-FFF2-40B4-BE49-F238E27FC236}">
                <a16:creationId xmlns:a16="http://schemas.microsoft.com/office/drawing/2014/main" id="{3FD5798B-DD8B-4789-8C0E-CCEB90109264}"/>
              </a:ext>
            </a:extLst>
          </p:cNvPr>
          <p:cNvSpPr>
            <a:spLocks noGrp="1"/>
          </p:cNvSpPr>
          <p:nvPr>
            <p:ph type="sldNum" sz="quarter" idx="12"/>
          </p:nvPr>
        </p:nvSpPr>
        <p:spPr/>
        <p:txBody>
          <a:bodyPr/>
          <a:lstStyle>
            <a:lvl1pPr>
              <a:defRPr>
                <a:solidFill>
                  <a:schemeClr val="accent1">
                    <a:lumMod val="75000"/>
                  </a:schemeClr>
                </a:solidFill>
              </a:defRPr>
            </a:lvl1pPr>
          </a:lstStyle>
          <a:p>
            <a:fld id="{FB6083EF-2684-40D5-B43E-01D5B4D976DC}" type="slidenum">
              <a:rPr lang="en-GB" smtClean="0"/>
              <a:pPr/>
              <a:t>‹#›</a:t>
            </a:fld>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51D285FC-6478-44F9-9608-E89E3F771D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Tree>
    <p:extLst>
      <p:ext uri="{BB962C8B-B14F-4D97-AF65-F5344CB8AC3E}">
        <p14:creationId xmlns:p14="http://schemas.microsoft.com/office/powerpoint/2010/main" val="2704373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8C8E-09A6-48B4-BE72-08E08A5D0789}"/>
              </a:ext>
            </a:extLst>
          </p:cNvPr>
          <p:cNvSpPr>
            <a:spLocks noGrp="1"/>
          </p:cNvSpPr>
          <p:nvPr>
            <p:ph type="ctrTitle"/>
          </p:nvPr>
        </p:nvSpPr>
        <p:spPr>
          <a:xfrm>
            <a:off x="1524000" y="1122363"/>
            <a:ext cx="9144000" cy="2387600"/>
          </a:xfrm>
        </p:spPr>
        <p:txBody>
          <a:bodyPr anchor="b">
            <a:normAutofit/>
          </a:bodyPr>
          <a:lstStyle>
            <a:lvl1pPr algn="ctr">
              <a:defRPr sz="2600">
                <a:solidFill>
                  <a:schemeClr val="accent1">
                    <a:lumMod val="75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00AB041A-F026-46E2-B8DB-C2DEDA99AFCF}"/>
              </a:ext>
            </a:extLst>
          </p:cNvPr>
          <p:cNvSpPr>
            <a:spLocks noGrp="1"/>
          </p:cNvSpPr>
          <p:nvPr>
            <p:ph type="subTitle" idx="1"/>
          </p:nvPr>
        </p:nvSpPr>
        <p:spPr>
          <a:xfrm>
            <a:off x="1524000" y="3602038"/>
            <a:ext cx="9144000" cy="1655762"/>
          </a:xfrm>
        </p:spPr>
        <p:txBody>
          <a:bodyPr>
            <a:normAutofit/>
          </a:bodyPr>
          <a:lstStyle>
            <a:lvl1pPr marL="0" indent="0" algn="ctr">
              <a:buNone/>
              <a:defRPr sz="2925">
                <a:solidFill>
                  <a:schemeClr val="accent1">
                    <a:lumMod val="75000"/>
                  </a:schemeClr>
                </a:solidFill>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76923AD-9EA8-4BD7-8FC9-370EA4F94AB3}"/>
              </a:ext>
            </a:extLst>
          </p:cNvPr>
          <p:cNvSpPr>
            <a:spLocks noGrp="1"/>
          </p:cNvSpPr>
          <p:nvPr>
            <p:ph type="dt" sz="half" idx="10"/>
          </p:nvPr>
        </p:nvSpPr>
        <p:spPr/>
        <p:txBody>
          <a:bodyPr/>
          <a:lstStyle>
            <a:lvl1pPr>
              <a:defRPr>
                <a:solidFill>
                  <a:schemeClr val="accent1">
                    <a:lumMod val="75000"/>
                  </a:schemeClr>
                </a:solidFill>
              </a:defRPr>
            </a:lvl1pPr>
          </a:lstStyle>
          <a:p>
            <a:fld id="{73F58354-0876-448A-89C0-E86F45F4CBB6}" type="datetimeFigureOut">
              <a:rPr lang="en-GB" smtClean="0"/>
              <a:pPr/>
              <a:t>09/05/2025</a:t>
            </a:fld>
            <a:endParaRPr lang="en-GB"/>
          </a:p>
        </p:txBody>
      </p:sp>
      <p:sp>
        <p:nvSpPr>
          <p:cNvPr id="5" name="Footer Placeholder 4">
            <a:extLst>
              <a:ext uri="{FF2B5EF4-FFF2-40B4-BE49-F238E27FC236}">
                <a16:creationId xmlns:a16="http://schemas.microsoft.com/office/drawing/2014/main" id="{934AC6B9-F7C5-49B7-8ECD-AB46B5E2382C}"/>
              </a:ext>
            </a:extLst>
          </p:cNvPr>
          <p:cNvSpPr>
            <a:spLocks noGrp="1"/>
          </p:cNvSpPr>
          <p:nvPr>
            <p:ph type="ftr" sz="quarter" idx="11"/>
          </p:nvPr>
        </p:nvSpPr>
        <p:spPr/>
        <p:txBody>
          <a:bodyPr/>
          <a:lstStyle>
            <a:lvl1pPr>
              <a:defRPr>
                <a:solidFill>
                  <a:schemeClr val="accent1">
                    <a:lumMod val="75000"/>
                  </a:schemeClr>
                </a:solidFill>
              </a:defRPr>
            </a:lvl1p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7CB488FF-0B7B-48C4-8FDA-C79690526F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Tree>
    <p:extLst>
      <p:ext uri="{BB962C8B-B14F-4D97-AF65-F5344CB8AC3E}">
        <p14:creationId xmlns:p14="http://schemas.microsoft.com/office/powerpoint/2010/main" val="4034806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1A298-C3F3-4102-9503-F5CAE78A06F8}"/>
              </a:ext>
            </a:extLst>
          </p:cNvPr>
          <p:cNvSpPr>
            <a:spLocks noGrp="1"/>
          </p:cNvSpPr>
          <p:nvPr>
            <p:ph type="title"/>
          </p:nvPr>
        </p:nvSpPr>
        <p:spPr>
          <a:xfrm>
            <a:off x="838201" y="365127"/>
            <a:ext cx="874586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31CC3EF-333B-4089-92F0-F55D3899EF0C}"/>
              </a:ext>
            </a:extLst>
          </p:cNvPr>
          <p:cNvSpPr>
            <a:spLocks noGrp="1"/>
          </p:cNvSpPr>
          <p:nvPr>
            <p:ph idx="1"/>
          </p:nvPr>
        </p:nvSpPr>
        <p:spPr/>
        <p:txBody>
          <a:bodyPr/>
          <a:lstStyle>
            <a:lvl1pPr>
              <a:defRPr>
                <a:latin typeface="Arial" panose="020B0604020202020204" pitchFamily="34" charset="0"/>
                <a:cs typeface="Arial" panose="020B060402020202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3CC051-3D0A-46FD-ABFF-9DD2764962E2}"/>
              </a:ext>
            </a:extLst>
          </p:cNvPr>
          <p:cNvSpPr>
            <a:spLocks noGrp="1"/>
          </p:cNvSpPr>
          <p:nvPr>
            <p:ph type="dt" sz="half" idx="10"/>
          </p:nvPr>
        </p:nvSpPr>
        <p:spPr/>
        <p:txBody>
          <a:bodyPr/>
          <a:lstStyle/>
          <a:p>
            <a:fld id="{73F58354-0876-448A-89C0-E86F45F4CBB6}" type="datetimeFigureOut">
              <a:rPr lang="en-GB" smtClean="0"/>
              <a:t>09/05/2025</a:t>
            </a:fld>
            <a:endParaRPr lang="en-GB"/>
          </a:p>
        </p:txBody>
      </p:sp>
      <p:sp>
        <p:nvSpPr>
          <p:cNvPr id="5" name="Footer Placeholder 4">
            <a:extLst>
              <a:ext uri="{FF2B5EF4-FFF2-40B4-BE49-F238E27FC236}">
                <a16:creationId xmlns:a16="http://schemas.microsoft.com/office/drawing/2014/main" id="{92CA2A79-C783-4642-86CD-0E090E405CCB}"/>
              </a:ext>
            </a:extLst>
          </p:cNvPr>
          <p:cNvSpPr>
            <a:spLocks noGrp="1"/>
          </p:cNvSpPr>
          <p:nvPr>
            <p:ph type="ftr" sz="quarter" idx="11"/>
          </p:nvPr>
        </p:nvSpPr>
        <p:spPr/>
        <p:txBody>
          <a:bodyPr/>
          <a:lstStyle/>
          <a:p>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9B6655AB-8653-4EF7-A96C-F779B09995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Tree>
    <p:extLst>
      <p:ext uri="{BB962C8B-B14F-4D97-AF65-F5344CB8AC3E}">
        <p14:creationId xmlns:p14="http://schemas.microsoft.com/office/powerpoint/2010/main" val="2753328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7308A-D01B-47DF-A45D-07C45A5981EF}"/>
              </a:ext>
            </a:extLst>
          </p:cNvPr>
          <p:cNvSpPr>
            <a:spLocks noGrp="1"/>
          </p:cNvSpPr>
          <p:nvPr>
            <p:ph type="title"/>
          </p:nvPr>
        </p:nvSpPr>
        <p:spPr>
          <a:xfrm>
            <a:off x="831850" y="1709740"/>
            <a:ext cx="10515600" cy="2852737"/>
          </a:xfrm>
        </p:spPr>
        <p:txBody>
          <a:bodyPr anchor="b">
            <a:normAutofit/>
          </a:bodyPr>
          <a:lstStyle>
            <a:lvl1pPr>
              <a:defRPr sz="26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BB7D6DA-38A8-437C-82F8-0BB6613E8C61}"/>
              </a:ext>
            </a:extLst>
          </p:cNvPr>
          <p:cNvSpPr>
            <a:spLocks noGrp="1"/>
          </p:cNvSpPr>
          <p:nvPr>
            <p:ph type="body" idx="1"/>
          </p:nvPr>
        </p:nvSpPr>
        <p:spPr>
          <a:xfrm>
            <a:off x="831850" y="4589465"/>
            <a:ext cx="10515600" cy="1500187"/>
          </a:xfrm>
        </p:spPr>
        <p:txBody>
          <a:bodyPr>
            <a:normAutofit/>
          </a:bodyPr>
          <a:lstStyle>
            <a:lvl1pPr marL="0" indent="0">
              <a:buNone/>
              <a:defRPr sz="2925">
                <a:solidFill>
                  <a:schemeClr val="accent1">
                    <a:lumMod val="75000"/>
                  </a:schemeClr>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9261FA3-E21A-494D-AB66-C7CCAD225199}"/>
              </a:ext>
            </a:extLst>
          </p:cNvPr>
          <p:cNvSpPr>
            <a:spLocks noGrp="1"/>
          </p:cNvSpPr>
          <p:nvPr>
            <p:ph type="dt" sz="half" idx="10"/>
          </p:nvPr>
        </p:nvSpPr>
        <p:spPr/>
        <p:txBody>
          <a:bodyPr/>
          <a:lstStyle/>
          <a:p>
            <a:fld id="{73F58354-0876-448A-89C0-E86F45F4CBB6}" type="datetimeFigureOut">
              <a:rPr lang="en-GB" smtClean="0"/>
              <a:t>09/05/2025</a:t>
            </a:fld>
            <a:endParaRPr lang="en-GB"/>
          </a:p>
        </p:txBody>
      </p:sp>
      <p:sp>
        <p:nvSpPr>
          <p:cNvPr id="5" name="Footer Placeholder 4">
            <a:extLst>
              <a:ext uri="{FF2B5EF4-FFF2-40B4-BE49-F238E27FC236}">
                <a16:creationId xmlns:a16="http://schemas.microsoft.com/office/drawing/2014/main" id="{7FD28C0C-4D48-4F65-82D4-97AFFE835915}"/>
              </a:ext>
            </a:extLst>
          </p:cNvPr>
          <p:cNvSpPr>
            <a:spLocks noGrp="1"/>
          </p:cNvSpPr>
          <p:nvPr>
            <p:ph type="ftr" sz="quarter" idx="11"/>
          </p:nvPr>
        </p:nvSpPr>
        <p:spPr/>
        <p:txBody>
          <a:bodyPr/>
          <a:lstStyle/>
          <a:p>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1740D380-192E-47CC-B5F3-D8C2641A33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Tree>
    <p:extLst>
      <p:ext uri="{BB962C8B-B14F-4D97-AF65-F5344CB8AC3E}">
        <p14:creationId xmlns:p14="http://schemas.microsoft.com/office/powerpoint/2010/main" val="2223542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7A651-E98B-4D1B-A199-D8F3E1D84365}"/>
              </a:ext>
            </a:extLst>
          </p:cNvPr>
          <p:cNvSpPr>
            <a:spLocks noGrp="1"/>
          </p:cNvSpPr>
          <p:nvPr>
            <p:ph type="title"/>
          </p:nvPr>
        </p:nvSpPr>
        <p:spPr>
          <a:xfrm>
            <a:off x="838201" y="365127"/>
            <a:ext cx="874586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3815323-64B4-4482-8E1B-2CC9E2FC6457}"/>
              </a:ext>
            </a:extLst>
          </p:cNvPr>
          <p:cNvSpPr>
            <a:spLocks noGrp="1"/>
          </p:cNvSpPr>
          <p:nvPr>
            <p:ph sz="half" idx="1" hasCustomPrompt="1"/>
          </p:nvPr>
        </p:nvSpPr>
        <p:spPr>
          <a:xfrm>
            <a:off x="838201" y="1825625"/>
            <a:ext cx="5181600" cy="4351338"/>
          </a:xfrm>
        </p:spPr>
        <p:txBody>
          <a:bodyPr/>
          <a:lstStyle>
            <a:lvl2pPr marL="650081" indent="-278606">
              <a:buFont typeface="Wingdings" panose="05000000000000000000" pitchFamily="2" charset="2"/>
              <a:buChar char="Ø"/>
              <a:defRPr>
                <a:latin typeface="Arial" panose="020B0604020202020204" pitchFamily="34" charset="0"/>
                <a:cs typeface="Arial" panose="020B0604020202020204" pitchFamily="34" charset="0"/>
              </a:defRPr>
            </a:lvl2pPr>
            <a:lvl3pPr marL="928688" indent="-185738">
              <a:buFont typeface="Wingdings" panose="05000000000000000000" pitchFamily="2" charset="2"/>
              <a:buChar char="Ø"/>
              <a:defRPr>
                <a:latin typeface="Arial" panose="020B0604020202020204" pitchFamily="34" charset="0"/>
                <a:cs typeface="Arial" panose="020B0604020202020204" pitchFamily="34" charset="0"/>
              </a:defRPr>
            </a:lvl3pPr>
            <a:lvl4pPr marL="1300163" indent="-185738">
              <a:buFont typeface="Wingdings" panose="05000000000000000000" pitchFamily="2" charset="2"/>
              <a:buChar char="Ø"/>
              <a:defRPr>
                <a:latin typeface="Arial" panose="020B0604020202020204" pitchFamily="34" charset="0"/>
                <a:cs typeface="Arial" panose="020B0604020202020204" pitchFamily="34" charset="0"/>
              </a:defRPr>
            </a:lvl4pPr>
            <a:lvl5pPr marL="1671638" indent="-185738">
              <a:buFont typeface="Wingdings" panose="05000000000000000000" pitchFamily="2" charset="2"/>
              <a:buChar char="Ø"/>
              <a:defRPr>
                <a:latin typeface="Arial" panose="020B0604020202020204" pitchFamily="34" charset="0"/>
                <a:cs typeface="Arial" panose="020B0604020202020204" pitchFamily="34" charset="0"/>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1AD82CD-B840-4C85-AAAD-4C0F2498673F}"/>
              </a:ext>
            </a:extLst>
          </p:cNvPr>
          <p:cNvSpPr>
            <a:spLocks noGrp="1"/>
          </p:cNvSpPr>
          <p:nvPr>
            <p:ph sz="half" idx="2" hasCustomPrompt="1"/>
          </p:nvPr>
        </p:nvSpPr>
        <p:spPr>
          <a:xfrm>
            <a:off x="6172201" y="1825625"/>
            <a:ext cx="5181600" cy="4351338"/>
          </a:xfrm>
        </p:spPr>
        <p:txBody>
          <a:bodyPr/>
          <a:lstStyle>
            <a:lvl1pPr>
              <a:defRPr>
                <a:latin typeface="+mj-lt"/>
              </a:defRPr>
            </a:lvl1pPr>
            <a:lvl2pPr marL="650081" indent="-278606">
              <a:buFont typeface="Wingdings" panose="05000000000000000000" pitchFamily="2" charset="2"/>
              <a:buChar char="Ø"/>
              <a:defRPr>
                <a:latin typeface="Arial" panose="020B0604020202020204" pitchFamily="34" charset="0"/>
                <a:cs typeface="Arial" panose="020B0604020202020204" pitchFamily="34" charset="0"/>
              </a:defRPr>
            </a:lvl2pPr>
            <a:lvl3pPr marL="1021556" indent="-278606">
              <a:buFont typeface="Wingdings" panose="05000000000000000000" pitchFamily="2" charset="2"/>
              <a:buChar char="Ø"/>
              <a:defRPr>
                <a:latin typeface="Arial" panose="020B0604020202020204" pitchFamily="34" charset="0"/>
                <a:cs typeface="Arial" panose="020B0604020202020204" pitchFamily="34" charset="0"/>
              </a:defRPr>
            </a:lvl3pPr>
            <a:lvl4pPr marL="1346597" indent="-232172">
              <a:buFont typeface="Wingdings" panose="05000000000000000000" pitchFamily="2" charset="2"/>
              <a:buChar char="Ø"/>
              <a:defRPr>
                <a:latin typeface="Arial" panose="020B0604020202020204" pitchFamily="34" charset="0"/>
                <a:cs typeface="Arial" panose="020B0604020202020204" pitchFamily="34" charset="0"/>
              </a:defRPr>
            </a:lvl4pPr>
            <a:lvl5pPr marL="1718072" indent="-232172">
              <a:buFont typeface="Wingdings" panose="05000000000000000000" pitchFamily="2" charset="2"/>
              <a:buChar char="Ø"/>
              <a:defRPr>
                <a:latin typeface="Arial" panose="020B0604020202020204" pitchFamily="34" charset="0"/>
                <a:cs typeface="Arial" panose="020B0604020202020204" pitchFamily="34" charset="0"/>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A1BA051-B7E8-428A-8725-3E1C7AACA0AF}"/>
              </a:ext>
            </a:extLst>
          </p:cNvPr>
          <p:cNvSpPr>
            <a:spLocks noGrp="1"/>
          </p:cNvSpPr>
          <p:nvPr>
            <p:ph type="dt" sz="half" idx="10"/>
          </p:nvPr>
        </p:nvSpPr>
        <p:spPr/>
        <p:txBody>
          <a:bodyPr/>
          <a:lstStyle/>
          <a:p>
            <a:fld id="{73F58354-0876-448A-89C0-E86F45F4CBB6}" type="datetimeFigureOut">
              <a:rPr lang="en-GB" smtClean="0"/>
              <a:t>09/05/2025</a:t>
            </a:fld>
            <a:endParaRPr lang="en-GB"/>
          </a:p>
        </p:txBody>
      </p:sp>
      <p:sp>
        <p:nvSpPr>
          <p:cNvPr id="6" name="Footer Placeholder 5">
            <a:extLst>
              <a:ext uri="{FF2B5EF4-FFF2-40B4-BE49-F238E27FC236}">
                <a16:creationId xmlns:a16="http://schemas.microsoft.com/office/drawing/2014/main" id="{6E8E0C42-2B21-4BE3-95CB-489EEBEC699D}"/>
              </a:ext>
            </a:extLst>
          </p:cNvPr>
          <p:cNvSpPr>
            <a:spLocks noGrp="1"/>
          </p:cNvSpPr>
          <p:nvPr>
            <p:ph type="ftr" sz="quarter" idx="11"/>
          </p:nvPr>
        </p:nvSpPr>
        <p:spPr/>
        <p:txBody>
          <a:body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895F0787-1F16-4768-ABC4-1D13B50EFF6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Tree>
    <p:extLst>
      <p:ext uri="{BB962C8B-B14F-4D97-AF65-F5344CB8AC3E}">
        <p14:creationId xmlns:p14="http://schemas.microsoft.com/office/powerpoint/2010/main" val="2735556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Blank">
    <p:bg>
      <p:bgPr>
        <a:solidFill>
          <a:srgbClr val="F3F2E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09/05/2025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lvl1pPr>
              <a:defRPr baseline="0">
                <a:latin typeface="Arial" panose="020B0604020202020204" pitchFamily="34" charset="0"/>
              </a:defRPr>
            </a:lvl1pPr>
          </a:lstStyle>
          <a:p>
            <a:endParaRPr lang="en-GB"/>
          </a:p>
        </p:txBody>
      </p:sp>
      <p:sp>
        <p:nvSpPr>
          <p:cNvPr id="9" name="Picture Placeholder 8">
            <a:extLst>
              <a:ext uri="{FF2B5EF4-FFF2-40B4-BE49-F238E27FC236}">
                <a16:creationId xmlns:a16="http://schemas.microsoft.com/office/drawing/2014/main" id="{358AD63D-F8C4-42DF-AC62-406FE04D9811}"/>
              </a:ext>
            </a:extLst>
          </p:cNvPr>
          <p:cNvSpPr>
            <a:spLocks noGrp="1"/>
          </p:cNvSpPr>
          <p:nvPr>
            <p:ph type="pic" sz="quarter" idx="13"/>
          </p:nvPr>
        </p:nvSpPr>
        <p:spPr>
          <a:xfrm>
            <a:off x="31752" y="1"/>
            <a:ext cx="5197072" cy="6858000"/>
          </a:xfrm>
        </p:spPr>
        <p:txBody>
          <a:bodyPr/>
          <a:lstStyle>
            <a:lvl1pPr marL="0" indent="0">
              <a:buNone/>
              <a:defRPr>
                <a:latin typeface="Arial" panose="020B0604020202020204" pitchFamily="34" charset="0"/>
                <a:cs typeface="Arial" panose="020B0604020202020204" pitchFamily="34" charset="0"/>
              </a:defRPr>
            </a:lvl1pPr>
          </a:lstStyle>
          <a:p>
            <a:endParaRPr lang="en-GB"/>
          </a:p>
        </p:txBody>
      </p:sp>
      <p:sp>
        <p:nvSpPr>
          <p:cNvPr id="11" name="Text Placeholder 10">
            <a:extLst>
              <a:ext uri="{FF2B5EF4-FFF2-40B4-BE49-F238E27FC236}">
                <a16:creationId xmlns:a16="http://schemas.microsoft.com/office/drawing/2014/main" id="{A4A72E4D-A7BB-4C93-A3B4-43C0F30AB1C2}"/>
              </a:ext>
            </a:extLst>
          </p:cNvPr>
          <p:cNvSpPr>
            <a:spLocks noGrp="1"/>
          </p:cNvSpPr>
          <p:nvPr>
            <p:ph type="body" sz="quarter" idx="14"/>
          </p:nvPr>
        </p:nvSpPr>
        <p:spPr>
          <a:xfrm>
            <a:off x="5873839" y="1445419"/>
            <a:ext cx="5654073" cy="889000"/>
          </a:xfrm>
        </p:spPr>
        <p:txBody>
          <a:bodyPr>
            <a:normAutofit/>
          </a:bodyPr>
          <a:lstStyle>
            <a:lvl1pPr marL="0" indent="0">
              <a:buNone/>
              <a:defRPr sz="2600">
                <a:solidFill>
                  <a:srgbClr val="005EA4"/>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3" name="Text Placeholder 12">
            <a:extLst>
              <a:ext uri="{FF2B5EF4-FFF2-40B4-BE49-F238E27FC236}">
                <a16:creationId xmlns:a16="http://schemas.microsoft.com/office/drawing/2014/main" id="{CCFEAE33-5F37-4727-A90F-BBD28BFFE554}"/>
              </a:ext>
            </a:extLst>
          </p:cNvPr>
          <p:cNvSpPr>
            <a:spLocks noGrp="1"/>
          </p:cNvSpPr>
          <p:nvPr>
            <p:ph type="body" sz="quarter" idx="15"/>
          </p:nvPr>
        </p:nvSpPr>
        <p:spPr>
          <a:xfrm>
            <a:off x="5962918" y="3155950"/>
            <a:ext cx="5654073" cy="2446338"/>
          </a:xfrm>
        </p:spPr>
        <p:txBody>
          <a:bodyPr/>
          <a:lstStyle>
            <a:lvl1pPr marL="0" indent="0">
              <a:buNone/>
              <a:defRPr>
                <a:solidFill>
                  <a:srgbClr val="005EA4"/>
                </a:solidFill>
                <a:latin typeface="Arial" panose="020B0604020202020204" pitchFamily="34" charset="0"/>
                <a:cs typeface="Arial" panose="020B0604020202020204" pitchFamily="34" charset="0"/>
              </a:defRPr>
            </a:lvl1pPr>
            <a:lvl2pPr>
              <a:defRPr>
                <a:solidFill>
                  <a:srgbClr val="005EA4"/>
                </a:solidFill>
                <a:latin typeface="Arial" panose="020B0604020202020204" pitchFamily="34" charset="0"/>
                <a:cs typeface="Arial" panose="020B0604020202020204" pitchFamily="34" charset="0"/>
              </a:defRPr>
            </a:lvl2pPr>
            <a:lvl3pPr>
              <a:defRPr>
                <a:solidFill>
                  <a:srgbClr val="005EA4"/>
                </a:solidFill>
                <a:latin typeface="Arial" panose="020B0604020202020204" pitchFamily="34" charset="0"/>
                <a:cs typeface="Arial" panose="020B0604020202020204" pitchFamily="34" charset="0"/>
              </a:defRPr>
            </a:lvl3pPr>
            <a:lvl4pPr>
              <a:defRPr>
                <a:solidFill>
                  <a:srgbClr val="005EA4"/>
                </a:solidFill>
                <a:latin typeface="Arial" panose="020B0604020202020204" pitchFamily="34" charset="0"/>
                <a:cs typeface="Arial" panose="020B0604020202020204" pitchFamily="34" charset="0"/>
              </a:defRPr>
            </a:lvl4pPr>
            <a:lvl5pPr>
              <a:defRPr>
                <a:solidFill>
                  <a:srgbClr val="005EA4"/>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4" name="Picture 13" descr="A picture containing graphical user interface&#10;&#10;Description automatically generated">
            <a:extLst>
              <a:ext uri="{FF2B5EF4-FFF2-40B4-BE49-F238E27FC236}">
                <a16:creationId xmlns:a16="http://schemas.microsoft.com/office/drawing/2014/main" id="{F84FFB36-5E89-45E0-8114-7A70E8C6CD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Tree>
    <p:extLst>
      <p:ext uri="{BB962C8B-B14F-4D97-AF65-F5344CB8AC3E}">
        <p14:creationId xmlns:p14="http://schemas.microsoft.com/office/powerpoint/2010/main" val="3085796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2_Blank">
    <p:bg>
      <p:bgPr>
        <a:solidFill>
          <a:srgbClr val="F3F2E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09/05/2025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spTree>
    <p:extLst>
      <p:ext uri="{BB962C8B-B14F-4D97-AF65-F5344CB8AC3E}">
        <p14:creationId xmlns:p14="http://schemas.microsoft.com/office/powerpoint/2010/main" val="3266056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09/05/2025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E170FD47-281E-FA6D-C875-3D1DB69ADFF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Tree>
    <p:extLst>
      <p:ext uri="{BB962C8B-B14F-4D97-AF65-F5344CB8AC3E}">
        <p14:creationId xmlns:p14="http://schemas.microsoft.com/office/powerpoint/2010/main" val="3534175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09/05/2025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p>
            <a:endParaRPr lang="en-GB"/>
          </a:p>
        </p:txBody>
      </p:sp>
      <p:pic>
        <p:nvPicPr>
          <p:cNvPr id="5" name="Picture 12" descr="CEQ">
            <a:extLst>
              <a:ext uri="{FF2B5EF4-FFF2-40B4-BE49-F238E27FC236}">
                <a16:creationId xmlns:a16="http://schemas.microsoft.com/office/drawing/2014/main" id="{A4A125A3-B9B6-D2A9-A063-53F45919D4DA}"/>
              </a:ext>
            </a:extLst>
          </p:cNvPr>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8772302" y="6266474"/>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picture containing NHSBT logo">
            <a:extLst>
              <a:ext uri="{FF2B5EF4-FFF2-40B4-BE49-F238E27FC236}">
                <a16:creationId xmlns:a16="http://schemas.microsoft.com/office/drawing/2014/main" id="{A34DEC93-99F3-CCF6-EDA3-2BB5CBF382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Tree>
    <p:extLst>
      <p:ext uri="{BB962C8B-B14F-4D97-AF65-F5344CB8AC3E}">
        <p14:creationId xmlns:p14="http://schemas.microsoft.com/office/powerpoint/2010/main" val="21889109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2CFFC-8597-4AB6-8C6E-2F53EC07B59E}"/>
              </a:ext>
            </a:extLst>
          </p:cNvPr>
          <p:cNvSpPr>
            <a:spLocks noGrp="1"/>
          </p:cNvSpPr>
          <p:nvPr>
            <p:ph type="title"/>
          </p:nvPr>
        </p:nvSpPr>
        <p:spPr>
          <a:xfrm>
            <a:off x="838201" y="365127"/>
            <a:ext cx="8550498" cy="1325563"/>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id="{339A924C-0019-4E08-A56A-9513EE610147}"/>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09/05/2025</a:t>
            </a:fld>
            <a:endParaRPr lang="en-GB"/>
          </a:p>
        </p:txBody>
      </p:sp>
      <p:sp>
        <p:nvSpPr>
          <p:cNvPr id="4" name="Footer Placeholder 3">
            <a:extLst>
              <a:ext uri="{FF2B5EF4-FFF2-40B4-BE49-F238E27FC236}">
                <a16:creationId xmlns:a16="http://schemas.microsoft.com/office/drawing/2014/main" id="{90DDAB1D-4C06-47FB-8B68-C88DEE223A7F}"/>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6" name="Picture 5" descr="A picture containing graphical user interface&#10;&#10;Description automatically generated">
            <a:extLst>
              <a:ext uri="{FF2B5EF4-FFF2-40B4-BE49-F238E27FC236}">
                <a16:creationId xmlns:a16="http://schemas.microsoft.com/office/drawing/2014/main" id="{9CA29C61-177E-4E5A-8338-BC425F097E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
        <p:nvSpPr>
          <p:cNvPr id="10" name="Text Placeholder 9">
            <a:extLst>
              <a:ext uri="{FF2B5EF4-FFF2-40B4-BE49-F238E27FC236}">
                <a16:creationId xmlns:a16="http://schemas.microsoft.com/office/drawing/2014/main" id="{8BE5B2D8-E9BF-4FAA-B1E0-A30B3A4EE2C9}"/>
              </a:ext>
            </a:extLst>
          </p:cNvPr>
          <p:cNvSpPr>
            <a:spLocks noGrp="1"/>
          </p:cNvSpPr>
          <p:nvPr>
            <p:ph type="body" sz="quarter" idx="13"/>
          </p:nvPr>
        </p:nvSpPr>
        <p:spPr>
          <a:xfrm>
            <a:off x="838201" y="2549525"/>
            <a:ext cx="10515600" cy="3297238"/>
          </a:xfrm>
        </p:spPr>
        <p:txBody>
          <a:bodyPr>
            <a:normAutofit/>
          </a:bodyPr>
          <a:lstStyle>
            <a:lvl1pPr marL="0" indent="0" algn="l">
              <a:buSzPct val="40000"/>
              <a:buFontTx/>
              <a:buNone/>
              <a:defRPr sz="1950">
                <a:latin typeface="Arial" panose="020B0604020202020204" pitchFamily="34" charset="0"/>
                <a:cs typeface="Arial" panose="020B0604020202020204" pitchFamily="34" charset="0"/>
              </a:defRPr>
            </a:lvl1pPr>
            <a:lvl2pPr marL="371475" indent="0" algn="l">
              <a:buNone/>
              <a:defRPr/>
            </a:lvl2pPr>
            <a:lvl3pPr algn="l">
              <a:defRPr/>
            </a:lvl3pPr>
            <a:lvl4pPr algn="l">
              <a:defRPr/>
            </a:lvl4pPr>
            <a:lvl5pPr algn="l">
              <a:defRPr/>
            </a:lvl5pPr>
          </a:lstStyle>
          <a:p>
            <a:pPr lvl="0"/>
            <a:r>
              <a:rPr lang="en-US"/>
              <a:t>Click to edit Master text styles</a:t>
            </a:r>
          </a:p>
          <a:p>
            <a:pPr lvl="0"/>
            <a:endParaRPr lang="en-US"/>
          </a:p>
        </p:txBody>
      </p:sp>
    </p:spTree>
    <p:extLst>
      <p:ext uri="{BB962C8B-B14F-4D97-AF65-F5344CB8AC3E}">
        <p14:creationId xmlns:p14="http://schemas.microsoft.com/office/powerpoint/2010/main" val="309837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C179B-C30A-4E32-8418-15EA5591647E}"/>
              </a:ext>
            </a:extLst>
          </p:cNvPr>
          <p:cNvSpPr>
            <a:spLocks noGrp="1"/>
          </p:cNvSpPr>
          <p:nvPr>
            <p:ph type="title"/>
          </p:nvPr>
        </p:nvSpPr>
        <p:spPr>
          <a:xfrm>
            <a:off x="839789" y="457200"/>
            <a:ext cx="3932238" cy="1600200"/>
          </a:xfrm>
        </p:spPr>
        <p:txBody>
          <a:bodyPr anchor="b"/>
          <a:lstStyle>
            <a:lvl1pPr>
              <a:defRPr sz="26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6F0FAE9-F24F-4CE1-BE36-5405EC8B16EA}"/>
              </a:ext>
            </a:extLst>
          </p:cNvPr>
          <p:cNvSpPr>
            <a:spLocks noGrp="1"/>
          </p:cNvSpPr>
          <p:nvPr>
            <p:ph idx="1"/>
          </p:nvPr>
        </p:nvSpPr>
        <p:spPr>
          <a:xfrm>
            <a:off x="5183188" y="987427"/>
            <a:ext cx="6172201" cy="4873625"/>
          </a:xfrm>
        </p:spPr>
        <p:txBody>
          <a:bodyPr/>
          <a:lstStyle>
            <a:lvl1pPr>
              <a:defRPr sz="2600">
                <a:latin typeface="Arial" panose="020B0604020202020204" pitchFamily="34" charset="0"/>
                <a:cs typeface="Arial" panose="020B0604020202020204" pitchFamily="34" charset="0"/>
              </a:defRPr>
            </a:lvl1pPr>
            <a:lvl2pPr>
              <a:defRPr sz="2275">
                <a:latin typeface="Arial" panose="020B0604020202020204" pitchFamily="34" charset="0"/>
                <a:cs typeface="Arial" panose="020B0604020202020204" pitchFamily="34" charset="0"/>
              </a:defRPr>
            </a:lvl2pPr>
            <a:lvl3pPr>
              <a:defRPr sz="1950">
                <a:latin typeface="Arial" panose="020B0604020202020204" pitchFamily="34" charset="0"/>
                <a:cs typeface="Arial" panose="020B0604020202020204" pitchFamily="34" charset="0"/>
              </a:defRPr>
            </a:lvl3pPr>
            <a:lvl4pPr>
              <a:defRPr sz="1625">
                <a:latin typeface="Arial" panose="020B0604020202020204" pitchFamily="34" charset="0"/>
                <a:cs typeface="Arial" panose="020B0604020202020204" pitchFamily="34" charset="0"/>
              </a:defRPr>
            </a:lvl4pPr>
            <a:lvl5pPr>
              <a:defRPr sz="1625">
                <a:latin typeface="Arial" panose="020B0604020202020204" pitchFamily="34" charset="0"/>
                <a:cs typeface="Arial" panose="020B0604020202020204" pitchFamily="34" charset="0"/>
              </a:defRPr>
            </a:lvl5pPr>
            <a:lvl6pPr>
              <a:defRPr sz="1625"/>
            </a:lvl6pPr>
            <a:lvl7pPr>
              <a:defRPr sz="1625"/>
            </a:lvl7pPr>
            <a:lvl8pPr>
              <a:defRPr sz="1625"/>
            </a:lvl8pPr>
            <a:lvl9pPr>
              <a:defRPr sz="16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C28619C-A0D9-4DB1-9D0A-264A3D7B499A}"/>
              </a:ext>
            </a:extLst>
          </p:cNvPr>
          <p:cNvSpPr>
            <a:spLocks noGrp="1"/>
          </p:cNvSpPr>
          <p:nvPr>
            <p:ph type="body" sz="half" idx="2"/>
          </p:nvPr>
        </p:nvSpPr>
        <p:spPr>
          <a:xfrm>
            <a:off x="839789" y="2057400"/>
            <a:ext cx="3932238" cy="3811588"/>
          </a:xfrm>
        </p:spPr>
        <p:txBody>
          <a:bodyPr/>
          <a:lstStyle>
            <a:lvl1pPr marL="0" indent="0">
              <a:buNone/>
              <a:defRPr sz="1300">
                <a:latin typeface="Arial" panose="020B0604020202020204" pitchFamily="34" charset="0"/>
                <a:cs typeface="Arial" panose="020B0604020202020204" pitchFamily="34" charset="0"/>
              </a:defRPr>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en-US"/>
              <a:t>Click to edit Master text styles</a:t>
            </a:r>
          </a:p>
        </p:txBody>
      </p:sp>
      <p:sp>
        <p:nvSpPr>
          <p:cNvPr id="5" name="Date Placeholder 4">
            <a:extLst>
              <a:ext uri="{FF2B5EF4-FFF2-40B4-BE49-F238E27FC236}">
                <a16:creationId xmlns:a16="http://schemas.microsoft.com/office/drawing/2014/main" id="{CB7A52A9-938A-4A61-A00C-A8E6E041D93B}"/>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09/05/2025</a:t>
            </a:fld>
            <a:endParaRPr lang="en-GB"/>
          </a:p>
        </p:txBody>
      </p:sp>
      <p:sp>
        <p:nvSpPr>
          <p:cNvPr id="6" name="Footer Placeholder 5">
            <a:extLst>
              <a:ext uri="{FF2B5EF4-FFF2-40B4-BE49-F238E27FC236}">
                <a16:creationId xmlns:a16="http://schemas.microsoft.com/office/drawing/2014/main" id="{CAB612AA-E58C-4C67-91B4-9DD9B0669534}"/>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846E44A7-9145-4235-8B77-3D0DDB8311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Tree>
    <p:extLst>
      <p:ext uri="{BB962C8B-B14F-4D97-AF65-F5344CB8AC3E}">
        <p14:creationId xmlns:p14="http://schemas.microsoft.com/office/powerpoint/2010/main" val="24836650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87DFD-377B-42A6-8411-FCF8E4D81B39}"/>
              </a:ext>
            </a:extLst>
          </p:cNvPr>
          <p:cNvSpPr>
            <a:spLocks noGrp="1"/>
          </p:cNvSpPr>
          <p:nvPr>
            <p:ph type="title"/>
          </p:nvPr>
        </p:nvSpPr>
        <p:spPr>
          <a:xfrm>
            <a:off x="839789" y="457200"/>
            <a:ext cx="3932238" cy="1600200"/>
          </a:xfrm>
        </p:spPr>
        <p:txBody>
          <a:bodyPr anchor="b"/>
          <a:lstStyle>
            <a:lvl1pPr>
              <a:defRPr sz="26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057E449-968B-4459-8830-0CF28F5B0FEF}"/>
              </a:ext>
            </a:extLst>
          </p:cNvPr>
          <p:cNvSpPr>
            <a:spLocks noGrp="1"/>
          </p:cNvSpPr>
          <p:nvPr>
            <p:ph type="pic" idx="1"/>
          </p:nvPr>
        </p:nvSpPr>
        <p:spPr>
          <a:xfrm>
            <a:off x="5067300" y="704154"/>
            <a:ext cx="6172201" cy="4873625"/>
          </a:xfrm>
        </p:spPr>
        <p:txBody>
          <a:bodyPr/>
          <a:lstStyle>
            <a:lvl1pPr marL="0" indent="0">
              <a:buNone/>
              <a:defRPr sz="2600">
                <a:latin typeface="Arial" panose="020B0604020202020204" pitchFamily="34" charset="0"/>
                <a:cs typeface="Arial" panose="020B0604020202020204" pitchFamily="34" charset="0"/>
              </a:defRPr>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endParaRPr lang="en-GB"/>
          </a:p>
        </p:txBody>
      </p:sp>
      <p:sp>
        <p:nvSpPr>
          <p:cNvPr id="4" name="Text Placeholder 3">
            <a:extLst>
              <a:ext uri="{FF2B5EF4-FFF2-40B4-BE49-F238E27FC236}">
                <a16:creationId xmlns:a16="http://schemas.microsoft.com/office/drawing/2014/main" id="{DABCBA41-3B6F-4557-85C8-BB10643CBC7A}"/>
              </a:ext>
            </a:extLst>
          </p:cNvPr>
          <p:cNvSpPr>
            <a:spLocks noGrp="1"/>
          </p:cNvSpPr>
          <p:nvPr>
            <p:ph type="body" sz="half" idx="2"/>
          </p:nvPr>
        </p:nvSpPr>
        <p:spPr>
          <a:xfrm>
            <a:off x="839789" y="2057400"/>
            <a:ext cx="3932238" cy="3811588"/>
          </a:xfrm>
        </p:spPr>
        <p:txBody>
          <a:bodyPr/>
          <a:lstStyle>
            <a:lvl1pPr marL="0" indent="0">
              <a:buNone/>
              <a:defRPr sz="1300">
                <a:latin typeface="Arial" panose="020B0604020202020204" pitchFamily="34" charset="0"/>
                <a:cs typeface="Arial" panose="020B0604020202020204" pitchFamily="34" charset="0"/>
              </a:defRPr>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en-US"/>
              <a:t>Click to edit Master text styles</a:t>
            </a:r>
          </a:p>
        </p:txBody>
      </p:sp>
      <p:sp>
        <p:nvSpPr>
          <p:cNvPr id="5" name="Date Placeholder 4">
            <a:extLst>
              <a:ext uri="{FF2B5EF4-FFF2-40B4-BE49-F238E27FC236}">
                <a16:creationId xmlns:a16="http://schemas.microsoft.com/office/drawing/2014/main" id="{9CC8BF08-51D9-4E0D-A180-855AEFFD2E9D}"/>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09/05/2025</a:t>
            </a:fld>
            <a:endParaRPr lang="en-GB"/>
          </a:p>
        </p:txBody>
      </p:sp>
      <p:sp>
        <p:nvSpPr>
          <p:cNvPr id="6" name="Footer Placeholder 5">
            <a:extLst>
              <a:ext uri="{FF2B5EF4-FFF2-40B4-BE49-F238E27FC236}">
                <a16:creationId xmlns:a16="http://schemas.microsoft.com/office/drawing/2014/main" id="{03A81A18-0A00-4F04-9BB5-75AB10C34830}"/>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5C189D1E-7CA2-4CC2-A35C-5DF6986F46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Tree>
    <p:extLst>
      <p:ext uri="{BB962C8B-B14F-4D97-AF65-F5344CB8AC3E}">
        <p14:creationId xmlns:p14="http://schemas.microsoft.com/office/powerpoint/2010/main" val="14122131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4" name="Picture 5" descr="_0000_NHSBT_Ribbon_NHS_Blue_RGB_WhiteAbv_DRAFT.png">
            <a:extLst>
              <a:ext uri="{FF2B5EF4-FFF2-40B4-BE49-F238E27FC236}">
                <a16:creationId xmlns:a16="http://schemas.microsoft.com/office/drawing/2014/main" id="{97F61FC8-CABD-4B90-BE21-AEFF3CFF0494}"/>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rcRect l="2162" t="9860" r="3767"/>
          <a:stretch>
            <a:fillRect/>
          </a:stretch>
        </p:blipFill>
        <p:spPr bwMode="auto">
          <a:xfrm>
            <a:off x="0" y="3"/>
            <a:ext cx="12192000"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9">
            <a:extLst>
              <a:ext uri="{FF2B5EF4-FFF2-40B4-BE49-F238E27FC236}">
                <a16:creationId xmlns:a16="http://schemas.microsoft.com/office/drawing/2014/main" id="{88742E3E-7657-4265-9675-2215434B96E8}"/>
              </a:ext>
            </a:extLst>
          </p:cNvPr>
          <p:cNvSpPr>
            <a:spLocks noGrp="1"/>
          </p:cNvSpPr>
          <p:nvPr>
            <p:ph type="body" sz="quarter" idx="10"/>
          </p:nvPr>
        </p:nvSpPr>
        <p:spPr>
          <a:xfrm>
            <a:off x="939443" y="3189288"/>
            <a:ext cx="8513762" cy="1017587"/>
          </a:xfrm>
          <a:prstGeom prst="rect">
            <a:avLst/>
          </a:prstGeom>
        </p:spPr>
        <p:txBody>
          <a:bodyPr/>
          <a:lstStyle>
            <a:lvl1pPr marL="0" indent="0">
              <a:buNone/>
              <a:defRPr sz="2925">
                <a:solidFill>
                  <a:srgbClr val="005EA4"/>
                </a:solidFill>
                <a:latin typeface="+mj-lt"/>
                <a:cs typeface="Arial" panose="020B0604020202020204" pitchFamily="34" charset="0"/>
              </a:defRPr>
            </a:lvl1pPr>
            <a:lvl2pPr>
              <a:defRPr sz="2275">
                <a:solidFill>
                  <a:srgbClr val="005EA4"/>
                </a:solidFill>
                <a:latin typeface="+mn-lt"/>
                <a:cs typeface="Arial" panose="020B0604020202020204" pitchFamily="34" charset="0"/>
              </a:defRPr>
            </a:lvl2pPr>
            <a:lvl3pPr>
              <a:defRPr sz="2275">
                <a:solidFill>
                  <a:srgbClr val="005EA4"/>
                </a:solidFill>
                <a:latin typeface="+mn-lt"/>
                <a:cs typeface="Arial" panose="020B0604020202020204" pitchFamily="34" charset="0"/>
              </a:defRPr>
            </a:lvl3pPr>
            <a:lvl4pPr>
              <a:defRPr sz="2275">
                <a:solidFill>
                  <a:srgbClr val="005EA4"/>
                </a:solidFill>
                <a:latin typeface="+mn-lt"/>
                <a:cs typeface="Arial" panose="020B0604020202020204" pitchFamily="34" charset="0"/>
              </a:defRPr>
            </a:lvl4pPr>
            <a:lvl5pPr>
              <a:defRPr sz="2275">
                <a:solidFill>
                  <a:srgbClr val="005EA4"/>
                </a:solidFill>
                <a:latin typeface="+mn-lt"/>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DB25F666-E45F-4E9A-B53E-33BA99478E6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Tree>
    <p:extLst>
      <p:ext uri="{BB962C8B-B14F-4D97-AF65-F5344CB8AC3E}">
        <p14:creationId xmlns:p14="http://schemas.microsoft.com/office/powerpoint/2010/main" val="23807082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eg"/><Relationship Id="rId5" Type="http://schemas.microsoft.com/office/2007/relationships/hdphoto" Target="../media/hdphoto1.wdp"/><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image" Target="../media/image2.jpeg"/><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3F2E1"/>
        </a:solidFill>
        <a:effectLst/>
      </p:bgPr>
    </p:bg>
    <p:spTree>
      <p:nvGrpSpPr>
        <p:cNvPr id="1" name=""/>
        <p:cNvGrpSpPr/>
        <p:nvPr/>
      </p:nvGrpSpPr>
      <p:grpSpPr>
        <a:xfrm>
          <a:off x="0" y="0"/>
          <a:ext cx="0" cy="0"/>
          <a:chOff x="0" y="0"/>
          <a:chExt cx="0" cy="0"/>
        </a:xfrm>
      </p:grpSpPr>
      <p:pic>
        <p:nvPicPr>
          <p:cNvPr id="5" name="Picture 5" descr="_0000_NHSBT_Ribbon_NHS_Blue_RGB_WhiteAbv_DRAFT.png">
            <a:extLst>
              <a:ext uri="{FF2B5EF4-FFF2-40B4-BE49-F238E27FC236}">
                <a16:creationId xmlns:a16="http://schemas.microsoft.com/office/drawing/2014/main" id="{8E99E537-A0B2-4F69-B263-2921F23FA7DC}"/>
              </a:ext>
            </a:extLst>
          </p:cNvPr>
          <p:cNvPicPr>
            <a:picLocks noChangeAspect="1"/>
          </p:cNvPicPr>
          <p:nvPr userDrawn="1"/>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rcRect l="2162" t="9860" r="3767"/>
          <a:stretch>
            <a:fillRect/>
          </a:stretch>
        </p:blipFill>
        <p:spPr bwMode="auto">
          <a:xfrm>
            <a:off x="0" y="1"/>
            <a:ext cx="12192000"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12" descr="CEQ">
            <a:extLst>
              <a:ext uri="{FF2B5EF4-FFF2-40B4-BE49-F238E27FC236}">
                <a16:creationId xmlns:a16="http://schemas.microsoft.com/office/drawing/2014/main" id="{4B71260F-E69E-CCED-E460-63F288001CA0}"/>
              </a:ext>
            </a:extLst>
          </p:cNvPr>
          <p:cNvPicPr>
            <a:picLocks noChangeAspect="1" noChangeArrowheads="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8772302" y="6266474"/>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7074776"/>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p:titleStyle>
    <p:bodyStyle>
      <a:lvl1pPr marL="177800" indent="-177800" algn="l" defTabSz="457200" rtl="0" eaLnBrk="0" fontAlgn="base" hangingPunct="0">
        <a:spcBef>
          <a:spcPts val="800"/>
        </a:spcBef>
        <a:spcAft>
          <a:spcPts val="800"/>
        </a:spcAft>
        <a:buClr>
          <a:srgbClr val="0072C6"/>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0" fontAlgn="base" hangingPunct="0">
        <a:spcBef>
          <a:spcPts val="400"/>
        </a:spcBef>
        <a:spcAft>
          <a:spcPct val="0"/>
        </a:spcAft>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3pPr>
      <a:lvl4pPr marL="895350"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4pPr>
      <a:lvl5pPr marL="1165225"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3F2E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13C621-16F5-4456-8016-419C6C67E77D}"/>
              </a:ext>
            </a:extLst>
          </p:cNvPr>
          <p:cNvSpPr>
            <a:spLocks noGrp="1"/>
          </p:cNvSpPr>
          <p:nvPr>
            <p:ph type="title"/>
          </p:nvPr>
        </p:nvSpPr>
        <p:spPr>
          <a:xfrm>
            <a:off x="838201" y="365127"/>
            <a:ext cx="8640651"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448272F-6422-4E6F-B594-20F793F471A5}"/>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53BD94D-F10F-4283-ADCB-2EBADC92A72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975">
                <a:solidFill>
                  <a:schemeClr val="accent1">
                    <a:lumMod val="75000"/>
                  </a:schemeClr>
                </a:solidFill>
                <a:latin typeface="Arial" panose="020B0604020202020204" pitchFamily="34" charset="0"/>
                <a:cs typeface="Arial" panose="020B0604020202020204" pitchFamily="34" charset="0"/>
              </a:defRPr>
            </a:lvl1pPr>
          </a:lstStyle>
          <a:p>
            <a:fld id="{73F58354-0876-448A-89C0-E86F45F4CBB6}" type="datetimeFigureOut">
              <a:rPr lang="en-GB" smtClean="0"/>
              <a:pPr/>
              <a:t>09/05/2025</a:t>
            </a:fld>
            <a:endParaRPr lang="en-GB"/>
          </a:p>
        </p:txBody>
      </p:sp>
      <p:sp>
        <p:nvSpPr>
          <p:cNvPr id="5" name="Footer Placeholder 4">
            <a:extLst>
              <a:ext uri="{FF2B5EF4-FFF2-40B4-BE49-F238E27FC236}">
                <a16:creationId xmlns:a16="http://schemas.microsoft.com/office/drawing/2014/main" id="{06FAA339-DD58-41A6-801B-4E6FCC73C7D3}"/>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975">
                <a:solidFill>
                  <a:schemeClr val="accent1">
                    <a:lumMod val="75000"/>
                  </a:schemeClr>
                </a:solidFill>
                <a:latin typeface="Arial" panose="020B0604020202020204" pitchFamily="34" charset="0"/>
                <a:cs typeface="Arial" panose="020B0604020202020204" pitchFamily="34" charset="0"/>
              </a:defRPr>
            </a:lvl1pPr>
          </a:lstStyle>
          <a:p>
            <a:endParaRPr lang="en-GB"/>
          </a:p>
        </p:txBody>
      </p:sp>
      <p:sp>
        <p:nvSpPr>
          <p:cNvPr id="6" name="Slide Number Placeholder 5">
            <a:extLst>
              <a:ext uri="{FF2B5EF4-FFF2-40B4-BE49-F238E27FC236}">
                <a16:creationId xmlns:a16="http://schemas.microsoft.com/office/drawing/2014/main" id="{E4197CB5-C9B1-4107-A75F-6475553F4085}"/>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975">
                <a:solidFill>
                  <a:schemeClr val="accent1">
                    <a:lumMod val="75000"/>
                  </a:schemeClr>
                </a:solidFill>
                <a:latin typeface="Arial" panose="020B0604020202020204" pitchFamily="34" charset="0"/>
                <a:cs typeface="Arial" panose="020B0604020202020204" pitchFamily="34" charset="0"/>
              </a:defRPr>
            </a:lvl1pPr>
          </a:lstStyle>
          <a:p>
            <a:fld id="{FB6083EF-2684-40D5-B43E-01D5B4D976DC}" type="slidenum">
              <a:rPr lang="en-GB" smtClean="0"/>
              <a:pPr/>
              <a:t>‹#›</a:t>
            </a:fld>
            <a:endParaRPr lang="en-GB"/>
          </a:p>
        </p:txBody>
      </p:sp>
      <p:pic>
        <p:nvPicPr>
          <p:cNvPr id="7" name="Picture 12" descr="CEQ">
            <a:extLst>
              <a:ext uri="{FF2B5EF4-FFF2-40B4-BE49-F238E27FC236}">
                <a16:creationId xmlns:a16="http://schemas.microsoft.com/office/drawing/2014/main" id="{B2EC9A1C-370C-8BF8-F6FB-38B037A3688D}"/>
              </a:ext>
            </a:extLst>
          </p:cNvPr>
          <p:cNvPicPr>
            <a:picLocks noChangeAspect="1" noChangeArrowheads="1"/>
          </p:cNvPicPr>
          <p:nvPr userDrawn="1"/>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8772302" y="6266474"/>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5450803"/>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Lst>
  <p:txStyles>
    <p:titleStyle>
      <a:lvl1pPr algn="l" defTabSz="742950" rtl="0" eaLnBrk="1" latinLnBrk="0" hangingPunct="1">
        <a:lnSpc>
          <a:spcPct val="90000"/>
        </a:lnSpc>
        <a:spcBef>
          <a:spcPct val="0"/>
        </a:spcBef>
        <a:buNone/>
        <a:defRPr sz="2600" kern="1200">
          <a:solidFill>
            <a:schemeClr val="accent1">
              <a:lumMod val="75000"/>
            </a:schemeClr>
          </a:solidFill>
          <a:latin typeface="Arial" panose="020B0604020202020204" pitchFamily="34" charset="0"/>
          <a:ea typeface="+mj-ea"/>
          <a:cs typeface="Arial" panose="020B0604020202020204" pitchFamily="34" charset="0"/>
        </a:defRPr>
      </a:lvl1pPr>
    </p:titleStyle>
    <p:bodyStyle>
      <a:lvl1pPr marL="0" indent="0" algn="l" defTabSz="742950" rtl="0" eaLnBrk="1" latinLnBrk="0" hangingPunct="1">
        <a:lnSpc>
          <a:spcPct val="90000"/>
        </a:lnSpc>
        <a:spcBef>
          <a:spcPts val="813"/>
        </a:spcBef>
        <a:buClr>
          <a:srgbClr val="005EA4"/>
        </a:buClr>
        <a:buSzPct val="50000"/>
        <a:buFont typeface="Wingdings" panose="05000000000000000000" pitchFamily="2" charset="2"/>
        <a:buNone/>
        <a:defRPr sz="2925" kern="1200">
          <a:solidFill>
            <a:schemeClr val="accent1">
              <a:lumMod val="75000"/>
            </a:schemeClr>
          </a:solidFill>
          <a:latin typeface="Arial" panose="020B0604020202020204" pitchFamily="34" charset="0"/>
          <a:ea typeface="+mn-ea"/>
          <a:cs typeface="Arial" panose="020B0604020202020204" pitchFamily="34" charset="0"/>
        </a:defRPr>
      </a:lvl1pPr>
      <a:lvl2pPr marL="557213" indent="-185738" algn="l" defTabSz="742950" rtl="0" eaLnBrk="1" latinLnBrk="0" hangingPunct="1">
        <a:lnSpc>
          <a:spcPct val="90000"/>
        </a:lnSpc>
        <a:spcBef>
          <a:spcPts val="406"/>
        </a:spcBef>
        <a:buClr>
          <a:srgbClr val="005EA4"/>
        </a:buClr>
        <a:buSzPct val="50000"/>
        <a:buFont typeface="Wingdings" panose="05000000000000000000" pitchFamily="2" charset="2"/>
        <a:buChar char=""/>
        <a:defRPr sz="1950" kern="1200">
          <a:solidFill>
            <a:schemeClr val="accent1">
              <a:lumMod val="75000"/>
            </a:schemeClr>
          </a:solidFill>
          <a:latin typeface="+mn-lt"/>
          <a:ea typeface="+mn-ea"/>
          <a:cs typeface="+mn-cs"/>
        </a:defRPr>
      </a:lvl2pPr>
      <a:lvl3pPr marL="928688" indent="-185738" algn="l" defTabSz="742950" rtl="0" eaLnBrk="1" latinLnBrk="0" hangingPunct="1">
        <a:lnSpc>
          <a:spcPct val="90000"/>
        </a:lnSpc>
        <a:spcBef>
          <a:spcPts val="406"/>
        </a:spcBef>
        <a:buClr>
          <a:srgbClr val="005EA4"/>
        </a:buClr>
        <a:buSzPct val="50000"/>
        <a:buFont typeface="Wingdings" panose="05000000000000000000" pitchFamily="2" charset="2"/>
        <a:buChar char=""/>
        <a:defRPr sz="1625" kern="1200">
          <a:solidFill>
            <a:schemeClr val="accent1">
              <a:lumMod val="75000"/>
            </a:schemeClr>
          </a:solidFill>
          <a:latin typeface="+mn-lt"/>
          <a:ea typeface="+mn-ea"/>
          <a:cs typeface="+mn-cs"/>
        </a:defRPr>
      </a:lvl3pPr>
      <a:lvl4pPr marL="1300163" indent="-185738" algn="l" defTabSz="742950" rtl="0" eaLnBrk="1" latinLnBrk="0" hangingPunct="1">
        <a:lnSpc>
          <a:spcPct val="90000"/>
        </a:lnSpc>
        <a:spcBef>
          <a:spcPts val="406"/>
        </a:spcBef>
        <a:buClr>
          <a:srgbClr val="005EA4"/>
        </a:buClr>
        <a:buSzPct val="50000"/>
        <a:buFont typeface="Wingdings" panose="05000000000000000000" pitchFamily="2" charset="2"/>
        <a:buChar char=""/>
        <a:defRPr sz="1463" kern="1200">
          <a:solidFill>
            <a:schemeClr val="accent1">
              <a:lumMod val="75000"/>
            </a:schemeClr>
          </a:solidFill>
          <a:latin typeface="+mn-lt"/>
          <a:ea typeface="+mn-ea"/>
          <a:cs typeface="+mn-cs"/>
        </a:defRPr>
      </a:lvl4pPr>
      <a:lvl5pPr marL="1671638" indent="-185738" algn="l" defTabSz="742950" rtl="0" eaLnBrk="1" latinLnBrk="0" hangingPunct="1">
        <a:lnSpc>
          <a:spcPct val="90000"/>
        </a:lnSpc>
        <a:spcBef>
          <a:spcPts val="406"/>
        </a:spcBef>
        <a:buClr>
          <a:srgbClr val="005EA4"/>
        </a:buClr>
        <a:buSzPct val="50000"/>
        <a:buFont typeface="Wingdings" panose="05000000000000000000" pitchFamily="2" charset="2"/>
        <a:buChar char=""/>
        <a:defRPr sz="1463" kern="1200">
          <a:solidFill>
            <a:schemeClr val="accent1">
              <a:lumMod val="75000"/>
            </a:schemeClr>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9.emf"/></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www.odt.nhs.uk/retrieval/policies-and-nors-reports/" TargetMode="Externa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8956A-3AC0-1B3C-96FA-04D85CA096EA}"/>
              </a:ext>
            </a:extLst>
          </p:cNvPr>
          <p:cNvSpPr>
            <a:spLocks noGrp="1"/>
          </p:cNvSpPr>
          <p:nvPr>
            <p:ph type="title"/>
          </p:nvPr>
        </p:nvSpPr>
        <p:spPr>
          <a:xfrm>
            <a:off x="596900" y="2495239"/>
            <a:ext cx="10363200" cy="1362075"/>
          </a:xfrm>
        </p:spPr>
        <p:txBody>
          <a:bodyPr lIns="91440" tIns="45720" rIns="91440" bIns="45720" anchor="t">
            <a:normAutofit fontScale="90000"/>
          </a:bodyPr>
          <a:lstStyle/>
          <a:p>
            <a:r>
              <a:rPr lang="en-GB" sz="5400" dirty="0">
                <a:cs typeface="Calibri"/>
              </a:rPr>
              <a:t>NORS and Perfusion Technologies </a:t>
            </a:r>
          </a:p>
        </p:txBody>
      </p:sp>
      <p:sp>
        <p:nvSpPr>
          <p:cNvPr id="3" name="Text Placeholder 2">
            <a:extLst>
              <a:ext uri="{FF2B5EF4-FFF2-40B4-BE49-F238E27FC236}">
                <a16:creationId xmlns:a16="http://schemas.microsoft.com/office/drawing/2014/main" id="{24C2296D-B0DE-72ED-F85B-9B9801B543E6}"/>
              </a:ext>
            </a:extLst>
          </p:cNvPr>
          <p:cNvSpPr>
            <a:spLocks noGrp="1"/>
          </p:cNvSpPr>
          <p:nvPr>
            <p:ph type="body" idx="1"/>
          </p:nvPr>
        </p:nvSpPr>
        <p:spPr/>
        <p:txBody>
          <a:bodyPr/>
          <a:lstStyle/>
          <a:p>
            <a:r>
              <a:rPr lang="en-GB" dirty="0"/>
              <a:t>Cecelia McIntyre and Sarah Beale</a:t>
            </a:r>
          </a:p>
          <a:p>
            <a:r>
              <a:rPr lang="en-GB" dirty="0"/>
              <a:t>OTDT Commissioning and Service Development Team</a:t>
            </a:r>
          </a:p>
        </p:txBody>
      </p:sp>
    </p:spTree>
    <p:extLst>
      <p:ext uri="{BB962C8B-B14F-4D97-AF65-F5344CB8AC3E}">
        <p14:creationId xmlns:p14="http://schemas.microsoft.com/office/powerpoint/2010/main" val="357429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F1E8F-A6E8-EA34-FD43-DB1C3FE227A8}"/>
              </a:ext>
            </a:extLst>
          </p:cNvPr>
          <p:cNvSpPr>
            <a:spLocks noGrp="1"/>
          </p:cNvSpPr>
          <p:nvPr>
            <p:ph type="title"/>
          </p:nvPr>
        </p:nvSpPr>
        <p:spPr/>
        <p:txBody>
          <a:bodyPr/>
          <a:lstStyle/>
          <a:p>
            <a:r>
              <a:rPr lang="en-GB" dirty="0">
                <a:latin typeface="Arial"/>
                <a:cs typeface="Arial"/>
              </a:rPr>
              <a:t>Tweaks for next time...</a:t>
            </a:r>
            <a:endParaRPr lang="en-GB" dirty="0"/>
          </a:p>
        </p:txBody>
      </p:sp>
      <p:sp>
        <p:nvSpPr>
          <p:cNvPr id="3" name="Content Placeholder 2">
            <a:extLst>
              <a:ext uri="{FF2B5EF4-FFF2-40B4-BE49-F238E27FC236}">
                <a16:creationId xmlns:a16="http://schemas.microsoft.com/office/drawing/2014/main" id="{D7A43465-592E-FF3D-2157-E3E527F99804}"/>
              </a:ext>
            </a:extLst>
          </p:cNvPr>
          <p:cNvSpPr>
            <a:spLocks noGrp="1"/>
          </p:cNvSpPr>
          <p:nvPr>
            <p:ph idx="1"/>
          </p:nvPr>
        </p:nvSpPr>
        <p:spPr/>
        <p:txBody>
          <a:bodyPr vert="horz" lIns="91440" tIns="45720" rIns="91440" bIns="45720" rtlCol="0" anchor="t">
            <a:normAutofit/>
          </a:bodyPr>
          <a:lstStyle/>
          <a:p>
            <a:r>
              <a:rPr lang="en-GB" sz="2900" dirty="0">
                <a:latin typeface="Arial"/>
                <a:cs typeface="Arial"/>
              </a:rPr>
              <a:t>Update the 24/25 data –awaiting </a:t>
            </a:r>
          </a:p>
          <a:p>
            <a:r>
              <a:rPr lang="en-GB" sz="2900" dirty="0">
                <a:latin typeface="Arial"/>
                <a:cs typeface="Arial"/>
              </a:rPr>
              <a:t>Use case study re NORS deployment </a:t>
            </a:r>
            <a:r>
              <a:rPr lang="en-GB" sz="2900" err="1">
                <a:latin typeface="Arial"/>
                <a:cs typeface="Arial"/>
              </a:rPr>
              <a:t>eg</a:t>
            </a:r>
            <a:r>
              <a:rPr lang="en-GB" sz="2900" dirty="0">
                <a:latin typeface="Arial"/>
                <a:cs typeface="Arial"/>
              </a:rPr>
              <a:t> SCORE map slide</a:t>
            </a:r>
          </a:p>
          <a:p>
            <a:r>
              <a:rPr lang="en-GB" sz="2900" dirty="0">
                <a:latin typeface="Arial"/>
                <a:cs typeface="Arial"/>
              </a:rPr>
              <a:t>Use hexagons re number of people involved - in</a:t>
            </a:r>
            <a:endParaRPr lang="en-GB" sz="2900" dirty="0"/>
          </a:p>
          <a:p>
            <a:endParaRPr lang="en-GB" sz="2900" dirty="0"/>
          </a:p>
          <a:p>
            <a:r>
              <a:rPr lang="en-GB" sz="2900" dirty="0">
                <a:latin typeface="Arial"/>
                <a:cs typeface="Arial"/>
              </a:rPr>
              <a:t>Remove novel – perfusion tech – done </a:t>
            </a:r>
          </a:p>
        </p:txBody>
      </p:sp>
    </p:spTree>
    <p:extLst>
      <p:ext uri="{BB962C8B-B14F-4D97-AF65-F5344CB8AC3E}">
        <p14:creationId xmlns:p14="http://schemas.microsoft.com/office/powerpoint/2010/main" val="3809712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F967C-124C-47EB-AFE2-50E76F4FBAE1}"/>
              </a:ext>
            </a:extLst>
          </p:cNvPr>
          <p:cNvSpPr>
            <a:spLocks noGrp="1"/>
          </p:cNvSpPr>
          <p:nvPr>
            <p:ph type="title"/>
          </p:nvPr>
        </p:nvSpPr>
        <p:spPr/>
        <p:txBody>
          <a:bodyPr>
            <a:normAutofit/>
          </a:bodyPr>
          <a:lstStyle/>
          <a:p>
            <a:r>
              <a:rPr lang="en-GB" sz="3600" b="1" dirty="0"/>
              <a:t>Overview</a:t>
            </a:r>
          </a:p>
        </p:txBody>
      </p:sp>
      <p:sp>
        <p:nvSpPr>
          <p:cNvPr id="3" name="Content Placeholder 2">
            <a:extLst>
              <a:ext uri="{FF2B5EF4-FFF2-40B4-BE49-F238E27FC236}">
                <a16:creationId xmlns:a16="http://schemas.microsoft.com/office/drawing/2014/main" id="{62F9B29B-0C38-4747-A2F8-041F16C68E5E}"/>
              </a:ext>
            </a:extLst>
          </p:cNvPr>
          <p:cNvSpPr>
            <a:spLocks noGrp="1"/>
          </p:cNvSpPr>
          <p:nvPr>
            <p:ph idx="1"/>
          </p:nvPr>
        </p:nvSpPr>
        <p:spPr/>
        <p:txBody>
          <a:bodyPr vert="horz" lIns="91440" tIns="45720" rIns="91440" bIns="45720" rtlCol="0" anchor="t">
            <a:normAutofit/>
          </a:bodyPr>
          <a:lstStyle/>
          <a:p>
            <a:pPr marL="457200" indent="-457200">
              <a:buFont typeface="Arial" panose="020B0604020202020204" pitchFamily="34" charset="0"/>
              <a:buChar char="•"/>
            </a:pPr>
            <a:r>
              <a:rPr lang="en-GB" dirty="0"/>
              <a:t>An introduction to the National Organ Retrieval Service (NORS)</a:t>
            </a:r>
          </a:p>
          <a:p>
            <a:endParaRPr lang="en-GB" dirty="0"/>
          </a:p>
          <a:p>
            <a:pPr marL="457200" indent="-457200">
              <a:buFont typeface="Arial" panose="020B0604020202020204" pitchFamily="34" charset="0"/>
              <a:buChar char="•"/>
            </a:pPr>
            <a:r>
              <a:rPr lang="en-GB" dirty="0"/>
              <a:t>Current activity</a:t>
            </a:r>
          </a:p>
          <a:p>
            <a:endParaRPr lang="en-GB" dirty="0"/>
          </a:p>
          <a:p>
            <a:pPr marL="457200" indent="-457200">
              <a:buFont typeface="Arial" panose="020B0604020202020204" pitchFamily="34" charset="0"/>
              <a:buChar char="•"/>
            </a:pPr>
            <a:r>
              <a:rPr lang="en-GB" sz="2900" dirty="0">
                <a:latin typeface="Arial"/>
                <a:cs typeface="Arial"/>
              </a:rPr>
              <a:t>Perfusion Technologies in use</a:t>
            </a:r>
          </a:p>
          <a:p>
            <a:pPr marL="556895" lvl="1" indent="-185420"/>
            <a:r>
              <a:rPr lang="en-GB" dirty="0"/>
              <a:t>DCD hearts</a:t>
            </a:r>
            <a:endParaRPr lang="en-GB" dirty="0">
              <a:ea typeface="Calibri" panose="020F0502020204030204"/>
              <a:cs typeface="Calibri" panose="020F0502020204030204"/>
            </a:endParaRPr>
          </a:p>
          <a:p>
            <a:pPr marL="556895" lvl="1" indent="-185420"/>
            <a:r>
              <a:rPr lang="en-GB" dirty="0"/>
              <a:t>Normothermic Regional Perfusion (NRP)</a:t>
            </a:r>
            <a:endParaRPr lang="en-GB" dirty="0">
              <a:ea typeface="Calibri" panose="020F0502020204030204"/>
              <a:cs typeface="Calibri" panose="020F0502020204030204"/>
            </a:endParaRPr>
          </a:p>
        </p:txBody>
      </p:sp>
    </p:spTree>
    <p:extLst>
      <p:ext uri="{BB962C8B-B14F-4D97-AF65-F5344CB8AC3E}">
        <p14:creationId xmlns:p14="http://schemas.microsoft.com/office/powerpoint/2010/main" val="4205839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82B647E-F559-4C4C-BDB0-827CAF95D487}"/>
              </a:ext>
            </a:extLst>
          </p:cNvPr>
          <p:cNvPicPr>
            <a:picLocks noChangeAspect="1"/>
          </p:cNvPicPr>
          <p:nvPr/>
        </p:nvPicPr>
        <p:blipFill rotWithShape="1">
          <a:blip r:embed="rId3"/>
          <a:srcRect l="30966" r="6727" b="16536"/>
          <a:stretch/>
        </p:blipFill>
        <p:spPr>
          <a:xfrm>
            <a:off x="7090871" y="1989203"/>
            <a:ext cx="5015884" cy="3679165"/>
          </a:xfrm>
          <a:prstGeom prst="rect">
            <a:avLst/>
          </a:prstGeom>
        </p:spPr>
      </p:pic>
      <p:sp>
        <p:nvSpPr>
          <p:cNvPr id="2" name="Title 1">
            <a:extLst>
              <a:ext uri="{FF2B5EF4-FFF2-40B4-BE49-F238E27FC236}">
                <a16:creationId xmlns:a16="http://schemas.microsoft.com/office/drawing/2014/main" id="{69885135-0EB5-49D7-BFCB-4EC7E2D76381}"/>
              </a:ext>
            </a:extLst>
          </p:cNvPr>
          <p:cNvSpPr>
            <a:spLocks noGrp="1"/>
          </p:cNvSpPr>
          <p:nvPr>
            <p:ph type="title"/>
          </p:nvPr>
        </p:nvSpPr>
        <p:spPr>
          <a:xfrm>
            <a:off x="609442" y="417426"/>
            <a:ext cx="9305090" cy="1031875"/>
          </a:xfrm>
        </p:spPr>
        <p:txBody>
          <a:bodyPr/>
          <a:lstStyle/>
          <a:p>
            <a:r>
              <a:rPr lang="en-GB" sz="3200" b="1" dirty="0"/>
              <a:t>The National Organ Retrieval Service (NORS)</a:t>
            </a:r>
          </a:p>
        </p:txBody>
      </p:sp>
      <p:sp>
        <p:nvSpPr>
          <p:cNvPr id="3" name="Content Placeholder 2">
            <a:extLst>
              <a:ext uri="{FF2B5EF4-FFF2-40B4-BE49-F238E27FC236}">
                <a16:creationId xmlns:a16="http://schemas.microsoft.com/office/drawing/2014/main" id="{57724B4D-5ABF-4FFC-ACA3-DB4E12F19AE3}"/>
              </a:ext>
            </a:extLst>
          </p:cNvPr>
          <p:cNvSpPr>
            <a:spLocks noGrp="1"/>
          </p:cNvSpPr>
          <p:nvPr>
            <p:ph idx="1"/>
          </p:nvPr>
        </p:nvSpPr>
        <p:spPr>
          <a:xfrm>
            <a:off x="213064" y="1524000"/>
            <a:ext cx="6807168" cy="5211097"/>
          </a:xfrm>
        </p:spPr>
        <p:txBody>
          <a:bodyPr>
            <a:normAutofit/>
          </a:bodyPr>
          <a:lstStyle/>
          <a:p>
            <a:pPr marL="342900" indent="-342900">
              <a:buFont typeface="Arial" panose="020B0604020202020204" pitchFamily="34" charset="0"/>
              <a:buChar char="•"/>
            </a:pPr>
            <a:r>
              <a:rPr lang="en-GB" sz="2000" dirty="0"/>
              <a:t>Introduced in 2010</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Several reviews since introduction leading to current structure</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At any given time, </a:t>
            </a:r>
            <a:r>
              <a:rPr lang="en-GB" sz="2000" b="1" dirty="0"/>
              <a:t>8 abdominal </a:t>
            </a:r>
            <a:r>
              <a:rPr lang="en-GB" sz="2000" dirty="0"/>
              <a:t>and </a:t>
            </a:r>
            <a:r>
              <a:rPr lang="en-GB" sz="2000" b="1" dirty="0"/>
              <a:t>3 cardiothoracic </a:t>
            </a:r>
            <a:r>
              <a:rPr lang="en-GB" sz="2000" dirty="0"/>
              <a:t>teams are on-call for retrieval</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NHSBT commission </a:t>
            </a:r>
            <a:r>
              <a:rPr lang="en-GB" sz="2000" b="1" dirty="0"/>
              <a:t>10 abdominal </a:t>
            </a:r>
            <a:r>
              <a:rPr lang="en-GB" sz="2000" dirty="0"/>
              <a:t>and </a:t>
            </a:r>
            <a:r>
              <a:rPr lang="en-GB" sz="2000" b="1" dirty="0"/>
              <a:t>6 cardiothoracic</a:t>
            </a:r>
            <a:r>
              <a:rPr lang="en-GB" sz="2000" dirty="0"/>
              <a:t> surgical teams to retrieve organs from deceased donors in the UK </a:t>
            </a:r>
          </a:p>
          <a:p>
            <a:endParaRPr lang="en-GB" sz="2000" dirty="0"/>
          </a:p>
          <a:p>
            <a:pPr marL="342900" indent="-342900">
              <a:buFont typeface="Arial" panose="020B0604020202020204" pitchFamily="34" charset="0"/>
              <a:buChar char="•"/>
            </a:pPr>
            <a:r>
              <a:rPr lang="en-GB" sz="2000" dirty="0"/>
              <a:t>Teams are mobilised to donors when at least one organ has been accepted</a:t>
            </a:r>
          </a:p>
          <a:p>
            <a:pPr>
              <a:buFont typeface="Courier New" panose="02070309020205020404" pitchFamily="49" charset="0"/>
              <a:buChar char="o"/>
            </a:pPr>
            <a:endParaRPr lang="en-GB" sz="1600" dirty="0"/>
          </a:p>
          <a:p>
            <a:pPr>
              <a:buFont typeface="Courier New" panose="02070309020205020404" pitchFamily="49" charset="0"/>
              <a:buChar char="o"/>
            </a:pPr>
            <a:endParaRPr lang="en-GB" sz="1600" dirty="0"/>
          </a:p>
          <a:p>
            <a:endParaRPr lang="en-GB" sz="1600" dirty="0"/>
          </a:p>
        </p:txBody>
      </p:sp>
    </p:spTree>
    <p:extLst>
      <p:ext uri="{BB962C8B-B14F-4D97-AF65-F5344CB8AC3E}">
        <p14:creationId xmlns:p14="http://schemas.microsoft.com/office/powerpoint/2010/main" val="2220214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F967C-124C-47EB-AFE2-50E76F4FBAE1}"/>
              </a:ext>
            </a:extLst>
          </p:cNvPr>
          <p:cNvSpPr>
            <a:spLocks noGrp="1"/>
          </p:cNvSpPr>
          <p:nvPr>
            <p:ph type="title"/>
          </p:nvPr>
        </p:nvSpPr>
        <p:spPr>
          <a:xfrm>
            <a:off x="609442" y="365127"/>
            <a:ext cx="8974619" cy="1325563"/>
          </a:xfrm>
        </p:spPr>
        <p:txBody>
          <a:bodyPr>
            <a:normAutofit/>
          </a:bodyPr>
          <a:lstStyle/>
          <a:p>
            <a:r>
              <a:rPr lang="en-GB" sz="3200" b="1" dirty="0"/>
              <a:t>NORS Commissioned Teams  </a:t>
            </a:r>
          </a:p>
        </p:txBody>
      </p:sp>
      <p:sp>
        <p:nvSpPr>
          <p:cNvPr id="8" name="Content Placeholder 2">
            <a:extLst>
              <a:ext uri="{FF2B5EF4-FFF2-40B4-BE49-F238E27FC236}">
                <a16:creationId xmlns:a16="http://schemas.microsoft.com/office/drawing/2014/main" id="{BB6039AA-CC22-4E2B-A8CA-20319638B764}"/>
              </a:ext>
            </a:extLst>
          </p:cNvPr>
          <p:cNvSpPr>
            <a:spLocks noGrp="1"/>
          </p:cNvSpPr>
          <p:nvPr>
            <p:ph idx="1"/>
          </p:nvPr>
        </p:nvSpPr>
        <p:spPr>
          <a:xfrm>
            <a:off x="609442" y="2152945"/>
            <a:ext cx="4623570" cy="2267148"/>
          </a:xfrm>
        </p:spPr>
        <p:txBody>
          <a:bodyPr/>
          <a:lstStyle/>
          <a:p>
            <a:pPr marL="342900" indent="-342900">
              <a:buFont typeface="Arial" panose="020B0604020202020204" pitchFamily="34" charset="0"/>
              <a:buChar char="•"/>
            </a:pPr>
            <a:r>
              <a:rPr lang="en-GB" sz="2000" dirty="0"/>
              <a:t>Cardiothoracic Teams</a:t>
            </a:r>
          </a:p>
          <a:p>
            <a:pPr lvl="1">
              <a:buFont typeface="Arial" panose="020B0604020202020204" pitchFamily="34" charset="0"/>
              <a:buChar char="•"/>
            </a:pPr>
            <a:r>
              <a:rPr lang="en-GB" sz="2000" dirty="0"/>
              <a:t>Lead Surgeon</a:t>
            </a:r>
          </a:p>
          <a:p>
            <a:pPr lvl="1">
              <a:buFont typeface="Arial" panose="020B0604020202020204" pitchFamily="34" charset="0"/>
              <a:buChar char="•"/>
            </a:pPr>
            <a:r>
              <a:rPr lang="en-GB" sz="2000" dirty="0"/>
              <a:t>Assistant Surgeon</a:t>
            </a:r>
          </a:p>
          <a:p>
            <a:pPr lvl="1">
              <a:buFont typeface="Arial" panose="020B0604020202020204" pitchFamily="34" charset="0"/>
              <a:buChar char="•"/>
            </a:pPr>
            <a:r>
              <a:rPr lang="en-GB" sz="2000" dirty="0"/>
              <a:t>Preservation Practitioner</a:t>
            </a:r>
          </a:p>
          <a:p>
            <a:pPr lvl="1">
              <a:buFont typeface="Arial" panose="020B0604020202020204" pitchFamily="34" charset="0"/>
              <a:buChar char="•"/>
            </a:pPr>
            <a:r>
              <a:rPr lang="en-GB" sz="2000" dirty="0"/>
              <a:t>Scrub Practitioner</a:t>
            </a:r>
          </a:p>
        </p:txBody>
      </p:sp>
      <p:pic>
        <p:nvPicPr>
          <p:cNvPr id="10" name="Picture 3" descr="Logo, icon&#10;&#10;Description automatically generated">
            <a:extLst>
              <a:ext uri="{FF2B5EF4-FFF2-40B4-BE49-F238E27FC236}">
                <a16:creationId xmlns:a16="http://schemas.microsoft.com/office/drawing/2014/main" id="{75FC7942-18D6-4029-920F-126D44C9F2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388" y="5396419"/>
            <a:ext cx="11991223" cy="1320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AF0A3EC3-9F8E-54B7-AF93-5B2577B27D72}"/>
              </a:ext>
            </a:extLst>
          </p:cNvPr>
          <p:cNvSpPr txBox="1">
            <a:spLocks/>
          </p:cNvSpPr>
          <p:nvPr/>
        </p:nvSpPr>
        <p:spPr>
          <a:xfrm>
            <a:off x="6810304" y="2151318"/>
            <a:ext cx="4623570" cy="2267148"/>
          </a:xfrm>
          <a:prstGeom prst="rect">
            <a:avLst/>
          </a:prstGeom>
        </p:spPr>
        <p:txBody>
          <a:bodyPr vert="horz" lIns="91440" tIns="45720" rIns="91440" bIns="45720" rtlCol="0">
            <a:normAutofit/>
          </a:bodyPr>
          <a:lstStyle>
            <a:lvl1pPr marL="0" indent="0" algn="l" defTabSz="742950" rtl="0" eaLnBrk="1" latinLnBrk="0" hangingPunct="1">
              <a:lnSpc>
                <a:spcPct val="90000"/>
              </a:lnSpc>
              <a:spcBef>
                <a:spcPts val="813"/>
              </a:spcBef>
              <a:buClr>
                <a:srgbClr val="005EA4"/>
              </a:buClr>
              <a:buSzPct val="50000"/>
              <a:buFont typeface="Wingdings" panose="05000000000000000000" pitchFamily="2" charset="2"/>
              <a:buNone/>
              <a:defRPr sz="2925" kern="1200">
                <a:solidFill>
                  <a:schemeClr val="accent1">
                    <a:lumMod val="75000"/>
                  </a:schemeClr>
                </a:solidFill>
                <a:latin typeface="Arial" panose="020B0604020202020204" pitchFamily="34" charset="0"/>
                <a:ea typeface="+mn-ea"/>
                <a:cs typeface="Arial" panose="020B0604020202020204" pitchFamily="34" charset="0"/>
              </a:defRPr>
            </a:lvl1pPr>
            <a:lvl2pPr marL="557213" indent="-185738" algn="l" defTabSz="742950" rtl="0" eaLnBrk="1" latinLnBrk="0" hangingPunct="1">
              <a:lnSpc>
                <a:spcPct val="90000"/>
              </a:lnSpc>
              <a:spcBef>
                <a:spcPts val="406"/>
              </a:spcBef>
              <a:buClr>
                <a:srgbClr val="005EA4"/>
              </a:buClr>
              <a:buSzPct val="50000"/>
              <a:buFont typeface="Wingdings" panose="05000000000000000000" pitchFamily="2" charset="2"/>
              <a:buChar char=""/>
              <a:defRPr sz="1950" kern="1200">
                <a:solidFill>
                  <a:schemeClr val="accent1">
                    <a:lumMod val="75000"/>
                  </a:schemeClr>
                </a:solidFill>
                <a:latin typeface="+mn-lt"/>
                <a:ea typeface="+mn-ea"/>
                <a:cs typeface="+mn-cs"/>
              </a:defRPr>
            </a:lvl2pPr>
            <a:lvl3pPr marL="928688" indent="-185738" algn="l" defTabSz="742950" rtl="0" eaLnBrk="1" latinLnBrk="0" hangingPunct="1">
              <a:lnSpc>
                <a:spcPct val="90000"/>
              </a:lnSpc>
              <a:spcBef>
                <a:spcPts val="406"/>
              </a:spcBef>
              <a:buClr>
                <a:srgbClr val="005EA4"/>
              </a:buClr>
              <a:buSzPct val="50000"/>
              <a:buFont typeface="Wingdings" panose="05000000000000000000" pitchFamily="2" charset="2"/>
              <a:buChar char=""/>
              <a:defRPr sz="1625" kern="1200">
                <a:solidFill>
                  <a:schemeClr val="accent1">
                    <a:lumMod val="75000"/>
                  </a:schemeClr>
                </a:solidFill>
                <a:latin typeface="+mn-lt"/>
                <a:ea typeface="+mn-ea"/>
                <a:cs typeface="+mn-cs"/>
              </a:defRPr>
            </a:lvl3pPr>
            <a:lvl4pPr marL="1300163" indent="-185738" algn="l" defTabSz="742950" rtl="0" eaLnBrk="1" latinLnBrk="0" hangingPunct="1">
              <a:lnSpc>
                <a:spcPct val="90000"/>
              </a:lnSpc>
              <a:spcBef>
                <a:spcPts val="406"/>
              </a:spcBef>
              <a:buClr>
                <a:srgbClr val="005EA4"/>
              </a:buClr>
              <a:buSzPct val="50000"/>
              <a:buFont typeface="Wingdings" panose="05000000000000000000" pitchFamily="2" charset="2"/>
              <a:buChar char=""/>
              <a:defRPr sz="1463" kern="1200">
                <a:solidFill>
                  <a:schemeClr val="accent1">
                    <a:lumMod val="75000"/>
                  </a:schemeClr>
                </a:solidFill>
                <a:latin typeface="+mn-lt"/>
                <a:ea typeface="+mn-ea"/>
                <a:cs typeface="+mn-cs"/>
              </a:defRPr>
            </a:lvl4pPr>
            <a:lvl5pPr marL="1671638" indent="-185738" algn="l" defTabSz="742950" rtl="0" eaLnBrk="1" latinLnBrk="0" hangingPunct="1">
              <a:lnSpc>
                <a:spcPct val="90000"/>
              </a:lnSpc>
              <a:spcBef>
                <a:spcPts val="406"/>
              </a:spcBef>
              <a:buClr>
                <a:srgbClr val="005EA4"/>
              </a:buClr>
              <a:buSzPct val="50000"/>
              <a:buFont typeface="Wingdings" panose="05000000000000000000" pitchFamily="2" charset="2"/>
              <a:buChar char=""/>
              <a:defRPr sz="1463" kern="1200">
                <a:solidFill>
                  <a:schemeClr val="accent1">
                    <a:lumMod val="75000"/>
                  </a:schemeClr>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342900" indent="-342900">
              <a:buFont typeface="Arial" panose="020B0604020202020204" pitchFamily="34" charset="0"/>
              <a:buChar char="•"/>
            </a:pPr>
            <a:r>
              <a:rPr lang="en-GB" sz="2000" dirty="0"/>
              <a:t>Abdominal Teams</a:t>
            </a:r>
          </a:p>
          <a:p>
            <a:pPr lvl="1">
              <a:buFont typeface="Arial" panose="020B0604020202020204" pitchFamily="34" charset="0"/>
              <a:buChar char="•"/>
            </a:pPr>
            <a:r>
              <a:rPr lang="en-GB" sz="2000" dirty="0"/>
              <a:t>Lead Surgeon</a:t>
            </a:r>
          </a:p>
          <a:p>
            <a:pPr lvl="1">
              <a:buFont typeface="Arial" panose="020B0604020202020204" pitchFamily="34" charset="0"/>
              <a:buChar char="•"/>
            </a:pPr>
            <a:r>
              <a:rPr lang="en-GB" sz="2000" dirty="0"/>
              <a:t>Assistant Surgeon</a:t>
            </a:r>
          </a:p>
          <a:p>
            <a:pPr lvl="1">
              <a:buFont typeface="Arial" panose="020B0604020202020204" pitchFamily="34" charset="0"/>
              <a:buChar char="•"/>
            </a:pPr>
            <a:r>
              <a:rPr lang="en-GB" sz="2000" dirty="0"/>
              <a:t>Preservation Practitioner</a:t>
            </a:r>
          </a:p>
          <a:p>
            <a:pPr lvl="1">
              <a:buFont typeface="Arial" panose="020B0604020202020204" pitchFamily="34" charset="0"/>
              <a:buChar char="•"/>
            </a:pPr>
            <a:r>
              <a:rPr lang="en-GB" sz="2000" dirty="0"/>
              <a:t>Scrub Practitioner</a:t>
            </a:r>
          </a:p>
        </p:txBody>
      </p:sp>
    </p:spTree>
    <p:extLst>
      <p:ext uri="{BB962C8B-B14F-4D97-AF65-F5344CB8AC3E}">
        <p14:creationId xmlns:p14="http://schemas.microsoft.com/office/powerpoint/2010/main" val="3233329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01654-AE92-4FE6-8933-B8600765E8DC}"/>
              </a:ext>
            </a:extLst>
          </p:cNvPr>
          <p:cNvSpPr>
            <a:spLocks noGrp="1"/>
          </p:cNvSpPr>
          <p:nvPr>
            <p:ph type="title"/>
          </p:nvPr>
        </p:nvSpPr>
        <p:spPr>
          <a:xfrm>
            <a:off x="475218" y="357307"/>
            <a:ext cx="9305090" cy="1031875"/>
          </a:xfrm>
        </p:spPr>
        <p:txBody>
          <a:bodyPr>
            <a:normAutofit/>
          </a:bodyPr>
          <a:lstStyle/>
          <a:p>
            <a:r>
              <a:rPr lang="en-GB" sz="3200" b="1" dirty="0"/>
              <a:t>Our ask of donor hospitals</a:t>
            </a:r>
          </a:p>
        </p:txBody>
      </p:sp>
      <p:sp>
        <p:nvSpPr>
          <p:cNvPr id="3" name="Content Placeholder 2">
            <a:extLst>
              <a:ext uri="{FF2B5EF4-FFF2-40B4-BE49-F238E27FC236}">
                <a16:creationId xmlns:a16="http://schemas.microsoft.com/office/drawing/2014/main" id="{C0B0327D-2EC3-4F83-9B36-1811F531F03C}"/>
              </a:ext>
            </a:extLst>
          </p:cNvPr>
          <p:cNvSpPr>
            <a:spLocks noGrp="1"/>
          </p:cNvSpPr>
          <p:nvPr>
            <p:ph idx="1"/>
          </p:nvPr>
        </p:nvSpPr>
        <p:spPr>
          <a:xfrm>
            <a:off x="475218" y="1389181"/>
            <a:ext cx="11328092" cy="4986451"/>
          </a:xfrm>
        </p:spPr>
        <p:txBody>
          <a:bodyPr>
            <a:normAutofit lnSpcReduction="10000"/>
          </a:bodyPr>
          <a:lstStyle/>
          <a:p>
            <a:r>
              <a:rPr lang="en-GB" sz="2800" dirty="0"/>
              <a:t>For a DBD or DCD donor we may need</a:t>
            </a:r>
            <a:r>
              <a:rPr lang="en-GB" dirty="0"/>
              <a:t> </a:t>
            </a:r>
          </a:p>
          <a:p>
            <a:endParaRPr lang="en-GB" dirty="0"/>
          </a:p>
          <a:p>
            <a:pPr lvl="1">
              <a:buFont typeface="Arial" panose="020B0604020202020204" pitchFamily="34" charset="0"/>
              <a:buChar char="•"/>
            </a:pPr>
            <a:r>
              <a:rPr lang="en-GB" dirty="0"/>
              <a:t>Access to scans/</a:t>
            </a:r>
            <a:r>
              <a:rPr lang="en-GB" dirty="0" err="1"/>
              <a:t>Xrays</a:t>
            </a:r>
            <a:endParaRPr lang="en-GB" dirty="0"/>
          </a:p>
          <a:p>
            <a:pPr lvl="1">
              <a:buFont typeface="Arial" panose="020B0604020202020204" pitchFamily="34" charset="0"/>
              <a:buChar char="•"/>
            </a:pPr>
            <a:r>
              <a:rPr lang="en-GB" dirty="0"/>
              <a:t>An anaesthetist</a:t>
            </a:r>
          </a:p>
          <a:p>
            <a:pPr lvl="1">
              <a:buFont typeface="Arial" panose="020B0604020202020204" pitchFamily="34" charset="0"/>
              <a:buChar char="•"/>
            </a:pPr>
            <a:r>
              <a:rPr lang="en-GB" dirty="0"/>
              <a:t>An anaesthetic assistant </a:t>
            </a:r>
          </a:p>
          <a:p>
            <a:pPr lvl="1">
              <a:buFont typeface="Arial" panose="020B0604020202020204" pitchFamily="34" charset="0"/>
              <a:buChar char="•"/>
            </a:pPr>
            <a:r>
              <a:rPr lang="en-GB" dirty="0"/>
              <a:t>A runner </a:t>
            </a:r>
          </a:p>
          <a:p>
            <a:pPr lvl="1">
              <a:buFont typeface="Arial" panose="020B0604020202020204" pitchFamily="34" charset="0"/>
              <a:buChar char="•"/>
            </a:pPr>
            <a:r>
              <a:rPr lang="en-GB" dirty="0"/>
              <a:t>Some basic equipment</a:t>
            </a:r>
          </a:p>
          <a:p>
            <a:pPr lvl="2">
              <a:buFont typeface="Arial" panose="020B0604020202020204" pitchFamily="34" charset="0"/>
              <a:buChar char="•"/>
            </a:pPr>
            <a:r>
              <a:rPr lang="en-GB" dirty="0"/>
              <a:t>Diathermy</a:t>
            </a:r>
          </a:p>
          <a:p>
            <a:pPr lvl="2">
              <a:buFont typeface="Arial" panose="020B0604020202020204" pitchFamily="34" charset="0"/>
              <a:buChar char="•"/>
            </a:pPr>
            <a:r>
              <a:rPr lang="en-GB" dirty="0"/>
              <a:t>Suction </a:t>
            </a:r>
          </a:p>
          <a:p>
            <a:pPr lvl="2">
              <a:buFont typeface="Arial" panose="020B0604020202020204" pitchFamily="34" charset="0"/>
              <a:buChar char="•"/>
            </a:pPr>
            <a:r>
              <a:rPr lang="en-GB" dirty="0"/>
              <a:t>Surgical trolleys/drip stands</a:t>
            </a:r>
          </a:p>
          <a:p>
            <a:pPr lvl="1">
              <a:buFont typeface="Arial" panose="020B0604020202020204" pitchFamily="34" charset="0"/>
              <a:buChar char="•"/>
            </a:pPr>
            <a:r>
              <a:rPr lang="en-GB" dirty="0"/>
              <a:t>Support for the SNOD with last offices</a:t>
            </a:r>
          </a:p>
          <a:p>
            <a:endParaRPr lang="en-GB" dirty="0"/>
          </a:p>
          <a:p>
            <a:r>
              <a:rPr lang="en-GB" sz="2400" dirty="0"/>
              <a:t>Information sheet for Donor Hospital theatres has been recently updated to include differences between DBD/DCD expectations and novel technologies</a:t>
            </a:r>
          </a:p>
          <a:p>
            <a:endParaRPr lang="en-GB" dirty="0"/>
          </a:p>
        </p:txBody>
      </p:sp>
    </p:spTree>
    <p:extLst>
      <p:ext uri="{BB962C8B-B14F-4D97-AF65-F5344CB8AC3E}">
        <p14:creationId xmlns:p14="http://schemas.microsoft.com/office/powerpoint/2010/main" val="12591554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806B4CD-5F12-48EA-ABEB-74C5C1534B97}"/>
              </a:ext>
            </a:extLst>
          </p:cNvPr>
          <p:cNvPicPr>
            <a:picLocks noChangeAspect="1"/>
          </p:cNvPicPr>
          <p:nvPr/>
        </p:nvPicPr>
        <p:blipFill>
          <a:blip r:embed="rId3"/>
          <a:stretch>
            <a:fillRect/>
          </a:stretch>
        </p:blipFill>
        <p:spPr>
          <a:xfrm>
            <a:off x="1834420" y="126657"/>
            <a:ext cx="8173809" cy="5508566"/>
          </a:xfrm>
          <a:prstGeom prst="rect">
            <a:avLst/>
          </a:prstGeom>
        </p:spPr>
      </p:pic>
      <p:pic>
        <p:nvPicPr>
          <p:cNvPr id="6" name="Picture 5">
            <a:extLst>
              <a:ext uri="{FF2B5EF4-FFF2-40B4-BE49-F238E27FC236}">
                <a16:creationId xmlns:a16="http://schemas.microsoft.com/office/drawing/2014/main" id="{AF98C0ED-DDDB-47E8-80EC-967DAB130173}"/>
              </a:ext>
            </a:extLst>
          </p:cNvPr>
          <p:cNvPicPr>
            <a:picLocks noChangeAspect="1"/>
          </p:cNvPicPr>
          <p:nvPr/>
        </p:nvPicPr>
        <p:blipFill rotWithShape="1">
          <a:blip r:embed="rId3"/>
          <a:srcRect r="35767"/>
          <a:stretch/>
        </p:blipFill>
        <p:spPr>
          <a:xfrm>
            <a:off x="1834420" y="126656"/>
            <a:ext cx="5250336" cy="5508566"/>
          </a:xfrm>
          <a:prstGeom prst="rect">
            <a:avLst/>
          </a:prstGeom>
        </p:spPr>
      </p:pic>
      <p:pic>
        <p:nvPicPr>
          <p:cNvPr id="7" name="Picture 6">
            <a:extLst>
              <a:ext uri="{FF2B5EF4-FFF2-40B4-BE49-F238E27FC236}">
                <a16:creationId xmlns:a16="http://schemas.microsoft.com/office/drawing/2014/main" id="{1265C3DA-19FB-42CB-9320-B2B813B8A40F}"/>
              </a:ext>
            </a:extLst>
          </p:cNvPr>
          <p:cNvPicPr>
            <a:picLocks noChangeAspect="1"/>
          </p:cNvPicPr>
          <p:nvPr/>
        </p:nvPicPr>
        <p:blipFill rotWithShape="1">
          <a:blip r:embed="rId3"/>
          <a:srcRect r="72115"/>
          <a:stretch/>
        </p:blipFill>
        <p:spPr>
          <a:xfrm>
            <a:off x="1834421" y="126656"/>
            <a:ext cx="2279309" cy="5508566"/>
          </a:xfrm>
          <a:prstGeom prst="rect">
            <a:avLst/>
          </a:prstGeom>
        </p:spPr>
      </p:pic>
      <p:sp>
        <p:nvSpPr>
          <p:cNvPr id="8" name="TextBox 7">
            <a:extLst>
              <a:ext uri="{FF2B5EF4-FFF2-40B4-BE49-F238E27FC236}">
                <a16:creationId xmlns:a16="http://schemas.microsoft.com/office/drawing/2014/main" id="{8871AB34-9B26-4FDE-A6B1-9A39A9777D09}"/>
              </a:ext>
            </a:extLst>
          </p:cNvPr>
          <p:cNvSpPr txBox="1"/>
          <p:nvPr/>
        </p:nvSpPr>
        <p:spPr>
          <a:xfrm>
            <a:off x="1252640" y="6020055"/>
            <a:ext cx="9054556" cy="400006"/>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999" b="1" i="0" u="none" strike="noStrike" kern="1200" cap="none" spc="0" normalizeH="0" baseline="0" noProof="0" dirty="0">
                <a:ln>
                  <a:noFill/>
                </a:ln>
                <a:solidFill>
                  <a:srgbClr val="0066CC"/>
                </a:solidFill>
                <a:effectLst/>
                <a:uLnTx/>
                <a:uFillTx/>
                <a:latin typeface="Arial" panose="020B0604020202020204" pitchFamily="34" charset="0"/>
                <a:ea typeface="+mn-ea"/>
                <a:cs typeface="Arial" panose="020B0604020202020204" pitchFamily="34" charset="0"/>
              </a:rPr>
              <a:t>Beyond this teams still mobilised based on a closest available system.  </a:t>
            </a:r>
          </a:p>
        </p:txBody>
      </p:sp>
      <p:sp>
        <p:nvSpPr>
          <p:cNvPr id="2" name="TextBox 1">
            <a:extLst>
              <a:ext uri="{FF2B5EF4-FFF2-40B4-BE49-F238E27FC236}">
                <a16:creationId xmlns:a16="http://schemas.microsoft.com/office/drawing/2014/main" id="{14F53335-1DDA-48BB-A52D-12478DFF3FCA}"/>
              </a:ext>
            </a:extLst>
          </p:cNvPr>
          <p:cNvSpPr txBox="1"/>
          <p:nvPr/>
        </p:nvSpPr>
        <p:spPr>
          <a:xfrm>
            <a:off x="882420" y="1102036"/>
            <a:ext cx="10427160" cy="523084"/>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2799" b="0" i="0" u="none" strike="noStrike" kern="1200" cap="none" spc="0" normalizeH="0" baseline="0" noProof="0" dirty="0">
                <a:ln>
                  <a:noFill/>
                </a:ln>
                <a:solidFill>
                  <a:srgbClr val="0066CC"/>
                </a:solidFill>
                <a:effectLst/>
                <a:uLnTx/>
                <a:uFillTx/>
                <a:latin typeface="Arial" panose="020B0604020202020204" pitchFamily="34" charset="0"/>
                <a:ea typeface="+mn-ea"/>
                <a:cs typeface="Arial" panose="020B0604020202020204" pitchFamily="34" charset="0"/>
              </a:rPr>
              <a:t>NORS teams mobilised to attend organ donors by the ODT Hub </a:t>
            </a:r>
          </a:p>
        </p:txBody>
      </p:sp>
      <p:grpSp>
        <p:nvGrpSpPr>
          <p:cNvPr id="9" name="Group 61">
            <a:extLst>
              <a:ext uri="{FF2B5EF4-FFF2-40B4-BE49-F238E27FC236}">
                <a16:creationId xmlns:a16="http://schemas.microsoft.com/office/drawing/2014/main" id="{D5E2E2FD-F383-4A9F-B33F-49D5AF2BA1C1}"/>
              </a:ext>
            </a:extLst>
          </p:cNvPr>
          <p:cNvGrpSpPr>
            <a:grpSpLocks noChangeAspect="1"/>
          </p:cNvGrpSpPr>
          <p:nvPr/>
        </p:nvGrpSpPr>
        <p:grpSpPr bwMode="auto">
          <a:xfrm>
            <a:off x="184897" y="1987538"/>
            <a:ext cx="1569746" cy="2373159"/>
            <a:chOff x="2760" y="1006"/>
            <a:chExt cx="6748" cy="10200"/>
          </a:xfrm>
        </p:grpSpPr>
        <p:pic>
          <p:nvPicPr>
            <p:cNvPr id="10" name="Picture 62">
              <a:extLst>
                <a:ext uri="{FF2B5EF4-FFF2-40B4-BE49-F238E27FC236}">
                  <a16:creationId xmlns:a16="http://schemas.microsoft.com/office/drawing/2014/main" id="{E2708696-8BEA-4F41-87D6-827E0D2A43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7055" r="16780"/>
            <a:stretch>
              <a:fillRect/>
            </a:stretch>
          </p:blipFill>
          <p:spPr bwMode="auto">
            <a:xfrm>
              <a:off x="2760" y="1006"/>
              <a:ext cx="6748" cy="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63">
              <a:extLst>
                <a:ext uri="{FF2B5EF4-FFF2-40B4-BE49-F238E27FC236}">
                  <a16:creationId xmlns:a16="http://schemas.microsoft.com/office/drawing/2014/main" id="{2300D2CF-DDD1-46C6-A4E4-860DDE070F1A}"/>
                </a:ext>
              </a:extLst>
            </p:cNvPr>
            <p:cNvSpPr>
              <a:spLocks noChangeAspect="1" noChangeArrowheads="1"/>
            </p:cNvSpPr>
            <p:nvPr/>
          </p:nvSpPr>
          <p:spPr bwMode="auto">
            <a:xfrm>
              <a:off x="6540" y="3225"/>
              <a:ext cx="810" cy="7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 name="Rectangle 64">
              <a:extLst>
                <a:ext uri="{FF2B5EF4-FFF2-40B4-BE49-F238E27FC236}">
                  <a16:creationId xmlns:a16="http://schemas.microsoft.com/office/drawing/2014/main" id="{5110FEE1-0CFF-444C-B5ED-C60C6931B206}"/>
                </a:ext>
              </a:extLst>
            </p:cNvPr>
            <p:cNvSpPr>
              <a:spLocks noChangeAspect="1" noChangeArrowheads="1"/>
            </p:cNvSpPr>
            <p:nvPr/>
          </p:nvSpPr>
          <p:spPr bwMode="auto">
            <a:xfrm>
              <a:off x="7485" y="3360"/>
              <a:ext cx="675" cy="69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aphicFrame>
        <p:nvGraphicFramePr>
          <p:cNvPr id="4" name="Table 3">
            <a:extLst>
              <a:ext uri="{FF2B5EF4-FFF2-40B4-BE49-F238E27FC236}">
                <a16:creationId xmlns:a16="http://schemas.microsoft.com/office/drawing/2014/main" id="{1C9A226B-61C0-4B2A-B341-1168AB2B45C1}"/>
              </a:ext>
            </a:extLst>
          </p:cNvPr>
          <p:cNvGraphicFramePr>
            <a:graphicFrameLocks noGrp="1"/>
          </p:cNvGraphicFramePr>
          <p:nvPr/>
        </p:nvGraphicFramePr>
        <p:xfrm>
          <a:off x="400661" y="5292098"/>
          <a:ext cx="10997796" cy="741486"/>
        </p:xfrm>
        <a:graphic>
          <a:graphicData uri="http://schemas.openxmlformats.org/drawingml/2006/table">
            <a:tbl>
              <a:tblPr firstRow="1" bandRow="1">
                <a:tableStyleId>{3B4B98B0-60AC-42C2-AFA5-B58CD77FA1E5}</a:tableStyleId>
              </a:tblPr>
              <a:tblGrid>
                <a:gridCol w="3603840">
                  <a:extLst>
                    <a:ext uri="{9D8B030D-6E8A-4147-A177-3AD203B41FA5}">
                      <a16:colId xmlns:a16="http://schemas.microsoft.com/office/drawing/2014/main" val="2124097799"/>
                    </a:ext>
                  </a:extLst>
                </a:gridCol>
                <a:gridCol w="3701460">
                  <a:extLst>
                    <a:ext uri="{9D8B030D-6E8A-4147-A177-3AD203B41FA5}">
                      <a16:colId xmlns:a16="http://schemas.microsoft.com/office/drawing/2014/main" val="1876458014"/>
                    </a:ext>
                  </a:extLst>
                </a:gridCol>
                <a:gridCol w="3692496">
                  <a:extLst>
                    <a:ext uri="{9D8B030D-6E8A-4147-A177-3AD203B41FA5}">
                      <a16:colId xmlns:a16="http://schemas.microsoft.com/office/drawing/2014/main" val="1981172876"/>
                    </a:ext>
                  </a:extLst>
                </a:gridCol>
              </a:tblGrid>
              <a:tr h="370743">
                <a:tc>
                  <a:txBody>
                    <a:bodyPr/>
                    <a:lstStyle/>
                    <a:p>
                      <a:endParaRPr lang="en-GB" sz="1800" dirty="0"/>
                    </a:p>
                  </a:txBody>
                  <a:tcPr marL="91416" marR="91416" marT="45708" marB="45708"/>
                </a:tc>
                <a:tc>
                  <a:txBody>
                    <a:bodyPr/>
                    <a:lstStyle/>
                    <a:p>
                      <a:r>
                        <a:rPr lang="en-GB" sz="1800" dirty="0"/>
                        <a:t>1</a:t>
                      </a:r>
                      <a:r>
                        <a:rPr lang="en-GB" sz="1800" baseline="30000" dirty="0"/>
                        <a:t>st</a:t>
                      </a:r>
                      <a:r>
                        <a:rPr lang="en-GB" sz="1800" dirty="0"/>
                        <a:t> abdominal team in sequence </a:t>
                      </a:r>
                    </a:p>
                  </a:txBody>
                  <a:tcPr marL="91416" marR="91416" marT="45708" marB="45708"/>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dirty="0"/>
                        <a:t>2</a:t>
                      </a:r>
                      <a:r>
                        <a:rPr lang="en-GB" sz="1800" baseline="30000" dirty="0"/>
                        <a:t>nd</a:t>
                      </a:r>
                      <a:r>
                        <a:rPr lang="en-GB" sz="1800" dirty="0"/>
                        <a:t> abdominal team in sequence </a:t>
                      </a:r>
                    </a:p>
                  </a:txBody>
                  <a:tcPr marL="91416" marR="91416" marT="45708" marB="45708"/>
                </a:tc>
                <a:extLst>
                  <a:ext uri="{0D108BD9-81ED-4DB2-BD59-A6C34878D82A}">
                    <a16:rowId xmlns:a16="http://schemas.microsoft.com/office/drawing/2014/main" val="617754796"/>
                  </a:ext>
                </a:extLst>
              </a:tr>
              <a:tr h="370743">
                <a:tc>
                  <a:txBody>
                    <a:bodyPr/>
                    <a:lstStyle/>
                    <a:p>
                      <a:r>
                        <a:rPr lang="en-GB" sz="1800" dirty="0"/>
                        <a:t>Royal Devon and Exeter Hospital</a:t>
                      </a:r>
                    </a:p>
                  </a:txBody>
                  <a:tcPr marL="91416" marR="91416" marT="45708" marB="45708"/>
                </a:tc>
                <a:tc>
                  <a:txBody>
                    <a:bodyPr/>
                    <a:lstStyle/>
                    <a:p>
                      <a:r>
                        <a:rPr lang="en-GB" sz="1800" dirty="0"/>
                        <a:t>Oxford</a:t>
                      </a:r>
                    </a:p>
                  </a:txBody>
                  <a:tcPr marL="91416" marR="91416" marT="45708" marB="45708"/>
                </a:tc>
                <a:tc>
                  <a:txBody>
                    <a:bodyPr/>
                    <a:lstStyle/>
                    <a:p>
                      <a:r>
                        <a:rPr lang="en-GB" sz="1800" dirty="0"/>
                        <a:t>Newcastle</a:t>
                      </a:r>
                    </a:p>
                  </a:txBody>
                  <a:tcPr marL="91416" marR="91416" marT="45708" marB="45708"/>
                </a:tc>
                <a:extLst>
                  <a:ext uri="{0D108BD9-81ED-4DB2-BD59-A6C34878D82A}">
                    <a16:rowId xmlns:a16="http://schemas.microsoft.com/office/drawing/2014/main" val="1892036402"/>
                  </a:ext>
                </a:extLst>
              </a:tr>
            </a:tbl>
          </a:graphicData>
        </a:graphic>
      </p:graphicFrame>
      <p:cxnSp>
        <p:nvCxnSpPr>
          <p:cNvPr id="14" name="Straight Arrow Connector 13">
            <a:extLst>
              <a:ext uri="{FF2B5EF4-FFF2-40B4-BE49-F238E27FC236}">
                <a16:creationId xmlns:a16="http://schemas.microsoft.com/office/drawing/2014/main" id="{21BCD920-4868-4CC2-95E3-58E3A61B7E50}"/>
              </a:ext>
            </a:extLst>
          </p:cNvPr>
          <p:cNvCxnSpPr>
            <a:cxnSpLocks/>
          </p:cNvCxnSpPr>
          <p:nvPr/>
        </p:nvCxnSpPr>
        <p:spPr>
          <a:xfrm>
            <a:off x="8917560" y="3594804"/>
            <a:ext cx="0" cy="1413742"/>
          </a:xfrm>
          <a:prstGeom prst="straightConnector1">
            <a:avLst/>
          </a:prstGeom>
          <a:ln>
            <a:tailEnd type="triangle" w="lg" len="lg"/>
          </a:ln>
          <a:effectLst/>
        </p:spPr>
        <p:style>
          <a:lnRef idx="2">
            <a:schemeClr val="accent1"/>
          </a:lnRef>
          <a:fillRef idx="0">
            <a:schemeClr val="accent1"/>
          </a:fillRef>
          <a:effectRef idx="1">
            <a:schemeClr val="accent1"/>
          </a:effectRef>
          <a:fontRef idx="minor">
            <a:schemeClr val="tx1"/>
          </a:fontRef>
        </p:style>
      </p:cxnSp>
      <p:sp>
        <p:nvSpPr>
          <p:cNvPr id="16" name="Rectangle 15">
            <a:extLst>
              <a:ext uri="{FF2B5EF4-FFF2-40B4-BE49-F238E27FC236}">
                <a16:creationId xmlns:a16="http://schemas.microsoft.com/office/drawing/2014/main" id="{87C60AE3-C1E3-4B95-A720-A6FF74E28CBB}"/>
              </a:ext>
            </a:extLst>
          </p:cNvPr>
          <p:cNvSpPr/>
          <p:nvPr/>
        </p:nvSpPr>
        <p:spPr>
          <a:xfrm>
            <a:off x="1037602" y="4823928"/>
            <a:ext cx="1146170" cy="369236"/>
          </a:xfrm>
          <a:prstGeom prst="rect">
            <a:avLst/>
          </a:prstGeom>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srgbClr val="0066CC"/>
                </a:solidFill>
                <a:effectLst/>
                <a:uLnTx/>
                <a:uFillTx/>
                <a:latin typeface="Arial" panose="020B0604020202020204" pitchFamily="34" charset="0"/>
                <a:ea typeface="+mn-ea"/>
                <a:cs typeface="Arial" panose="020B0604020202020204" pitchFamily="34" charset="0"/>
              </a:rPr>
              <a:t>Example:</a:t>
            </a: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Title Placeholder 1">
            <a:extLst>
              <a:ext uri="{FF2B5EF4-FFF2-40B4-BE49-F238E27FC236}">
                <a16:creationId xmlns:a16="http://schemas.microsoft.com/office/drawing/2014/main" id="{E8763FE9-F53C-4214-AE84-6706E5EF916B}"/>
              </a:ext>
            </a:extLst>
          </p:cNvPr>
          <p:cNvSpPr txBox="1">
            <a:spLocks/>
          </p:cNvSpPr>
          <p:nvPr/>
        </p:nvSpPr>
        <p:spPr bwMode="auto">
          <a:xfrm>
            <a:off x="1834420" y="379890"/>
            <a:ext cx="5616001" cy="6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panose="020B0604020202020204" pitchFamily="34" charset="0"/>
              </a:defRPr>
            </a:lvl2pPr>
            <a:lvl3pPr algn="l" defTabSz="457200" rtl="0" eaLnBrk="0" fontAlgn="base" hangingPunct="0">
              <a:spcBef>
                <a:spcPct val="0"/>
              </a:spcBef>
              <a:spcAft>
                <a:spcPct val="0"/>
              </a:spcAft>
              <a:defRPr sz="3800" b="1">
                <a:solidFill>
                  <a:srgbClr val="E0119D"/>
                </a:solidFill>
                <a:latin typeface="Arial" panose="020B0604020202020204" pitchFamily="34" charset="0"/>
              </a:defRPr>
            </a:lvl3pPr>
            <a:lvl4pPr algn="l" defTabSz="457200" rtl="0" eaLnBrk="0" fontAlgn="base" hangingPunct="0">
              <a:spcBef>
                <a:spcPct val="0"/>
              </a:spcBef>
              <a:spcAft>
                <a:spcPct val="0"/>
              </a:spcAft>
              <a:defRPr sz="3800" b="1">
                <a:solidFill>
                  <a:srgbClr val="E0119D"/>
                </a:solidFill>
                <a:latin typeface="Arial" panose="020B0604020202020204" pitchFamily="34" charset="0"/>
              </a:defRPr>
            </a:lvl4pPr>
            <a:lvl5pPr algn="l" defTabSz="457200" rtl="0" eaLnBrk="0" fontAlgn="base" hangingPunct="0">
              <a:spcBef>
                <a:spcPct val="0"/>
              </a:spcBef>
              <a:spcAft>
                <a:spcPct val="0"/>
              </a:spcAft>
              <a:defRPr sz="3800" b="1">
                <a:solidFill>
                  <a:srgbClr val="E0119D"/>
                </a:solidFill>
                <a:latin typeface="Arial" panose="020B0604020202020204" pitchFamily="34" charset="0"/>
              </a:defRPr>
            </a:lvl5pPr>
            <a:lvl6pPr marL="457200" algn="l" defTabSz="457200" rtl="0" fontAlgn="base">
              <a:spcBef>
                <a:spcPct val="0"/>
              </a:spcBef>
              <a:spcAft>
                <a:spcPct val="0"/>
              </a:spcAft>
              <a:defRPr sz="3800" b="1">
                <a:solidFill>
                  <a:srgbClr val="E0119D"/>
                </a:solidFill>
                <a:latin typeface="Arial" panose="020B0604020202020204" pitchFamily="34" charset="0"/>
              </a:defRPr>
            </a:lvl6pPr>
            <a:lvl7pPr marL="914400" algn="l" defTabSz="457200" rtl="0" fontAlgn="base">
              <a:spcBef>
                <a:spcPct val="0"/>
              </a:spcBef>
              <a:spcAft>
                <a:spcPct val="0"/>
              </a:spcAft>
              <a:defRPr sz="3800" b="1">
                <a:solidFill>
                  <a:srgbClr val="E0119D"/>
                </a:solidFill>
                <a:latin typeface="Arial" panose="020B0604020202020204" pitchFamily="34" charset="0"/>
              </a:defRPr>
            </a:lvl7pPr>
            <a:lvl8pPr marL="1371600" algn="l" defTabSz="457200" rtl="0" fontAlgn="base">
              <a:spcBef>
                <a:spcPct val="0"/>
              </a:spcBef>
              <a:spcAft>
                <a:spcPct val="0"/>
              </a:spcAft>
              <a:defRPr sz="3800" b="1">
                <a:solidFill>
                  <a:srgbClr val="E0119D"/>
                </a:solidFill>
                <a:latin typeface="Arial" panose="020B0604020202020204" pitchFamily="34" charset="0"/>
              </a:defRPr>
            </a:lvl8pPr>
            <a:lvl9pPr marL="1828800" algn="l" defTabSz="457200" rtl="0" fontAlgn="base">
              <a:spcBef>
                <a:spcPct val="0"/>
              </a:spcBef>
              <a:spcAft>
                <a:spcPct val="0"/>
              </a:spcAft>
              <a:defRPr sz="3800" b="1">
                <a:solidFill>
                  <a:srgbClr val="E0119D"/>
                </a:solidFill>
                <a:latin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altLang="en-US" sz="3199" b="1" i="0" u="none" strike="noStrike" kern="1200" cap="none" spc="0" normalizeH="0" baseline="0" noProof="0" dirty="0">
                <a:ln>
                  <a:noFill/>
                </a:ln>
                <a:solidFill>
                  <a:srgbClr val="0066CC"/>
                </a:solidFill>
                <a:effectLst/>
                <a:uLnTx/>
                <a:uFillTx/>
                <a:latin typeface="Arial"/>
                <a:ea typeface="+mj-ea"/>
                <a:cs typeface="+mj-cs"/>
              </a:rPr>
              <a:t>Mobilisation sequence</a:t>
            </a:r>
          </a:p>
        </p:txBody>
      </p:sp>
    </p:spTree>
    <p:extLst>
      <p:ext uri="{BB962C8B-B14F-4D97-AF65-F5344CB8AC3E}">
        <p14:creationId xmlns:p14="http://schemas.microsoft.com/office/powerpoint/2010/main" val="2495208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9"/>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178F2767-D6C4-DC9D-58ED-05058BA3CAC9}"/>
              </a:ext>
            </a:extLst>
          </p:cNvPr>
          <p:cNvGraphicFramePr>
            <a:graphicFrameLocks/>
          </p:cNvGraphicFramePr>
          <p:nvPr>
            <p:extLst>
              <p:ext uri="{D42A27DB-BD31-4B8C-83A1-F6EECF244321}">
                <p14:modId xmlns:p14="http://schemas.microsoft.com/office/powerpoint/2010/main" val="2301592666"/>
              </p:ext>
            </p:extLst>
          </p:nvPr>
        </p:nvGraphicFramePr>
        <p:xfrm>
          <a:off x="1555372" y="1221112"/>
          <a:ext cx="9482357" cy="5041783"/>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3">
            <a:extLst>
              <a:ext uri="{FF2B5EF4-FFF2-40B4-BE49-F238E27FC236}">
                <a16:creationId xmlns:a16="http://schemas.microsoft.com/office/drawing/2014/main" id="{1F648493-4925-4F54-A8A3-5D6D1082299A}"/>
              </a:ext>
            </a:extLst>
          </p:cNvPr>
          <p:cNvSpPr>
            <a:spLocks noGrp="1"/>
          </p:cNvSpPr>
          <p:nvPr>
            <p:ph type="title"/>
          </p:nvPr>
        </p:nvSpPr>
        <p:spPr>
          <a:xfrm>
            <a:off x="609442" y="383870"/>
            <a:ext cx="9305090" cy="1031875"/>
          </a:xfrm>
        </p:spPr>
        <p:txBody>
          <a:bodyPr>
            <a:normAutofit/>
          </a:bodyPr>
          <a:lstStyle/>
          <a:p>
            <a:r>
              <a:rPr lang="en-GB" sz="3200" b="1" dirty="0"/>
              <a:t>Donors attended</a:t>
            </a:r>
          </a:p>
        </p:txBody>
      </p:sp>
      <p:sp>
        <p:nvSpPr>
          <p:cNvPr id="2" name="Arrow: Right 1">
            <a:extLst>
              <a:ext uri="{FF2B5EF4-FFF2-40B4-BE49-F238E27FC236}">
                <a16:creationId xmlns:a16="http://schemas.microsoft.com/office/drawing/2014/main" id="{8B9C7AFC-D559-479B-9E2D-542E6B53FA8C}"/>
              </a:ext>
            </a:extLst>
          </p:cNvPr>
          <p:cNvSpPr/>
          <p:nvPr/>
        </p:nvSpPr>
        <p:spPr>
          <a:xfrm rot="21228542">
            <a:off x="2193523" y="1656993"/>
            <a:ext cx="4503759" cy="54925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1CD56E8B-911F-0C3B-27C8-F1AA9E9376B6}"/>
              </a:ext>
            </a:extLst>
          </p:cNvPr>
          <p:cNvSpPr txBox="1"/>
          <p:nvPr/>
        </p:nvSpPr>
        <p:spPr>
          <a:xfrm>
            <a:off x="5645732" y="6448568"/>
            <a:ext cx="650819" cy="369332"/>
          </a:xfrm>
          <a:prstGeom prst="rect">
            <a:avLst/>
          </a:prstGeom>
          <a:noFill/>
        </p:spPr>
        <p:txBody>
          <a:bodyPr wrap="none" rtlCol="0">
            <a:spAutoFit/>
          </a:bodyPr>
          <a:lstStyle/>
          <a:p>
            <a:r>
              <a:rPr lang="en-GB" dirty="0"/>
              <a:t>Year</a:t>
            </a:r>
          </a:p>
        </p:txBody>
      </p:sp>
      <p:sp>
        <p:nvSpPr>
          <p:cNvPr id="7" name="TextBox 6">
            <a:extLst>
              <a:ext uri="{FF2B5EF4-FFF2-40B4-BE49-F238E27FC236}">
                <a16:creationId xmlns:a16="http://schemas.microsoft.com/office/drawing/2014/main" id="{1F1CC0DC-B82C-4B7F-6EB7-946040148E24}"/>
              </a:ext>
            </a:extLst>
          </p:cNvPr>
          <p:cNvSpPr txBox="1"/>
          <p:nvPr/>
        </p:nvSpPr>
        <p:spPr>
          <a:xfrm rot="-5400000">
            <a:off x="-200297" y="3244334"/>
            <a:ext cx="2800278" cy="369332"/>
          </a:xfrm>
          <a:prstGeom prst="rect">
            <a:avLst/>
          </a:prstGeom>
          <a:noFill/>
        </p:spPr>
        <p:txBody>
          <a:bodyPr wrap="square" rtlCol="0">
            <a:spAutoFit/>
          </a:bodyPr>
          <a:lstStyle/>
          <a:p>
            <a:r>
              <a:rPr lang="en-GB" dirty="0"/>
              <a:t>Number of attendances</a:t>
            </a:r>
          </a:p>
        </p:txBody>
      </p:sp>
    </p:spTree>
    <p:extLst>
      <p:ext uri="{BB962C8B-B14F-4D97-AF65-F5344CB8AC3E}">
        <p14:creationId xmlns:p14="http://schemas.microsoft.com/office/powerpoint/2010/main" val="3196680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DDC5F00-A60E-92ED-155C-95AF7C59F1DB}"/>
              </a:ext>
            </a:extLst>
          </p:cNvPr>
          <p:cNvPicPr>
            <a:picLocks noChangeAspect="1"/>
          </p:cNvPicPr>
          <p:nvPr/>
        </p:nvPicPr>
        <p:blipFill>
          <a:blip r:embed="rId3"/>
          <a:stretch>
            <a:fillRect/>
          </a:stretch>
        </p:blipFill>
        <p:spPr>
          <a:xfrm>
            <a:off x="678119" y="0"/>
            <a:ext cx="10300473" cy="6858000"/>
          </a:xfrm>
          <a:prstGeom prst="rect">
            <a:avLst/>
          </a:prstGeom>
        </p:spPr>
      </p:pic>
    </p:spTree>
    <p:extLst>
      <p:ext uri="{BB962C8B-B14F-4D97-AF65-F5344CB8AC3E}">
        <p14:creationId xmlns:p14="http://schemas.microsoft.com/office/powerpoint/2010/main" val="3520557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16CEC2D-EE82-8BC8-ED40-BA38D763AE92}"/>
              </a:ext>
            </a:extLst>
          </p:cNvPr>
          <p:cNvPicPr>
            <a:picLocks noChangeAspect="1"/>
          </p:cNvPicPr>
          <p:nvPr/>
        </p:nvPicPr>
        <p:blipFill>
          <a:blip r:embed="rId3"/>
          <a:stretch>
            <a:fillRect/>
          </a:stretch>
        </p:blipFill>
        <p:spPr>
          <a:xfrm>
            <a:off x="790575" y="23812"/>
            <a:ext cx="10610850" cy="6810375"/>
          </a:xfrm>
          <a:prstGeom prst="rect">
            <a:avLst/>
          </a:prstGeom>
        </p:spPr>
      </p:pic>
    </p:spTree>
    <p:extLst>
      <p:ext uri="{BB962C8B-B14F-4D97-AF65-F5344CB8AC3E}">
        <p14:creationId xmlns:p14="http://schemas.microsoft.com/office/powerpoint/2010/main" val="2129456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A53BBBC-2D26-0232-1119-6A9D37527C22}"/>
              </a:ext>
            </a:extLst>
          </p:cNvPr>
          <p:cNvPicPr>
            <a:picLocks noChangeAspect="1"/>
          </p:cNvPicPr>
          <p:nvPr/>
        </p:nvPicPr>
        <p:blipFill>
          <a:blip r:embed="rId3"/>
          <a:stretch>
            <a:fillRect/>
          </a:stretch>
        </p:blipFill>
        <p:spPr>
          <a:xfrm>
            <a:off x="710285" y="0"/>
            <a:ext cx="10771429" cy="6858000"/>
          </a:xfrm>
          <a:prstGeom prst="rect">
            <a:avLst/>
          </a:prstGeom>
        </p:spPr>
      </p:pic>
    </p:spTree>
    <p:extLst>
      <p:ext uri="{BB962C8B-B14F-4D97-AF65-F5344CB8AC3E}">
        <p14:creationId xmlns:p14="http://schemas.microsoft.com/office/powerpoint/2010/main" val="38083436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F967C-124C-47EB-AFE2-50E76F4FBAE1}"/>
              </a:ext>
            </a:extLst>
          </p:cNvPr>
          <p:cNvSpPr>
            <a:spLocks noGrp="1"/>
          </p:cNvSpPr>
          <p:nvPr>
            <p:ph type="title"/>
          </p:nvPr>
        </p:nvSpPr>
        <p:spPr/>
        <p:txBody>
          <a:bodyPr>
            <a:normAutofit/>
          </a:bodyPr>
          <a:lstStyle/>
          <a:p>
            <a:r>
              <a:rPr lang="en-GB" sz="3200" b="1" dirty="0"/>
              <a:t>Governance and Support</a:t>
            </a:r>
          </a:p>
        </p:txBody>
      </p:sp>
      <p:sp>
        <p:nvSpPr>
          <p:cNvPr id="3" name="Content Placeholder 2">
            <a:extLst>
              <a:ext uri="{FF2B5EF4-FFF2-40B4-BE49-F238E27FC236}">
                <a16:creationId xmlns:a16="http://schemas.microsoft.com/office/drawing/2014/main" id="{62F9B29B-0C38-4747-A2F8-041F16C68E5E}"/>
              </a:ext>
            </a:extLst>
          </p:cNvPr>
          <p:cNvSpPr>
            <a:spLocks noGrp="1"/>
          </p:cNvSpPr>
          <p:nvPr>
            <p:ph idx="1"/>
          </p:nvPr>
        </p:nvSpPr>
        <p:spPr>
          <a:xfrm>
            <a:off x="838200" y="1511300"/>
            <a:ext cx="11036299" cy="5080000"/>
          </a:xfrm>
        </p:spPr>
        <p:txBody>
          <a:bodyPr>
            <a:normAutofit fontScale="92500" lnSpcReduction="20000"/>
          </a:bodyPr>
          <a:lstStyle/>
          <a:p>
            <a:r>
              <a:rPr lang="en-GB" dirty="0"/>
              <a:t>NORS review meetings with NHSBT Commissioning team</a:t>
            </a:r>
          </a:p>
          <a:p>
            <a:pPr lvl="1">
              <a:buFont typeface="Arial" panose="020B0604020202020204" pitchFamily="34" charset="0"/>
              <a:buChar char="•"/>
            </a:pPr>
            <a:r>
              <a:rPr lang="en-GB" sz="2600" dirty="0">
                <a:solidFill>
                  <a:srgbClr val="4472C4">
                    <a:lumMod val="75000"/>
                  </a:srgbClr>
                </a:solidFill>
                <a:latin typeface="Arial" panose="020B0604020202020204" pitchFamily="34" charset="0"/>
                <a:cs typeface="Arial" panose="020B0604020202020204" pitchFamily="34" charset="0"/>
              </a:rPr>
              <a:t>Contractual and clinical </a:t>
            </a:r>
          </a:p>
          <a:p>
            <a:pPr marL="371475" lvl="1" indent="0">
              <a:buNone/>
            </a:pPr>
            <a:endParaRPr lang="en-GB" dirty="0"/>
          </a:p>
          <a:p>
            <a:r>
              <a:rPr lang="en-GB" dirty="0"/>
              <a:t>Perioperative Forum  </a:t>
            </a:r>
          </a:p>
          <a:p>
            <a:endParaRPr lang="en-GB" dirty="0"/>
          </a:p>
          <a:p>
            <a:r>
              <a:rPr lang="en-GB" dirty="0"/>
              <a:t>NORS management forum </a:t>
            </a:r>
          </a:p>
          <a:p>
            <a:endParaRPr lang="en-GB" dirty="0"/>
          </a:p>
          <a:p>
            <a:r>
              <a:rPr lang="en-GB" dirty="0"/>
              <a:t>Retrieval Advisory Group </a:t>
            </a:r>
          </a:p>
          <a:p>
            <a:pPr marL="457200" indent="-457200">
              <a:buFont typeface="Arial" panose="020B0604020202020204" pitchFamily="34" charset="0"/>
              <a:buChar char="•"/>
            </a:pPr>
            <a:r>
              <a:rPr kumimoji="0" lang="en-GB" sz="2925" b="0" i="0" u="none" strike="noStrike" kern="1200" cap="none" spc="0" normalizeH="0" baseline="0" noProof="0" dirty="0">
                <a:ln>
                  <a:noFill/>
                </a:ln>
                <a:solidFill>
                  <a:srgbClr val="4472C4">
                    <a:lumMod val="75000"/>
                  </a:srgbClr>
                </a:solidFill>
                <a:effectLst/>
                <a:uLnTx/>
                <a:uFillTx/>
                <a:latin typeface="Arial" panose="020B0604020202020204" pitchFamily="34" charset="0"/>
                <a:ea typeface="+mn-ea"/>
                <a:cs typeface="Arial" panose="020B0604020202020204" pitchFamily="34" charset="0"/>
              </a:rPr>
              <a:t>Regularly monitors organ damage rates </a:t>
            </a:r>
          </a:p>
          <a:p>
            <a:pPr marL="1014413" lvl="1" indent="-457200">
              <a:buFont typeface="Arial" panose="020B0604020202020204" pitchFamily="34" charset="0"/>
              <a:buChar char="•"/>
            </a:pPr>
            <a:r>
              <a:rPr lang="en-GB" sz="2600" dirty="0">
                <a:solidFill>
                  <a:srgbClr val="4472C4">
                    <a:lumMod val="75000"/>
                  </a:srgbClr>
                </a:solidFill>
                <a:latin typeface="Arial" panose="020B0604020202020204" pitchFamily="34" charset="0"/>
                <a:cs typeface="Arial" panose="020B0604020202020204" pitchFamily="34" charset="0"/>
              </a:rPr>
              <a:t>Looking across the pathway at timings and impact of daytime retrieval</a:t>
            </a:r>
          </a:p>
          <a:p>
            <a:pPr marL="1014413" lvl="1" indent="-457200">
              <a:buFont typeface="Arial" panose="020B0604020202020204" pitchFamily="34" charset="0"/>
              <a:buChar char="•"/>
            </a:pPr>
            <a:r>
              <a:rPr lang="en-GB" sz="2600" dirty="0">
                <a:solidFill>
                  <a:srgbClr val="4472C4">
                    <a:lumMod val="75000"/>
                  </a:srgbClr>
                </a:solidFill>
                <a:latin typeface="Arial" panose="020B0604020202020204" pitchFamily="34" charset="0"/>
                <a:cs typeface="Arial" panose="020B0604020202020204" pitchFamily="34" charset="0"/>
              </a:rPr>
              <a:t>Supporting novel technologies </a:t>
            </a:r>
          </a:p>
          <a:p>
            <a:pPr marL="1014413" lvl="1" indent="-457200">
              <a:buFont typeface="Arial" panose="020B0604020202020204" pitchFamily="34" charset="0"/>
              <a:buChar char="•"/>
            </a:pPr>
            <a:r>
              <a:rPr lang="en-GB" sz="2600" dirty="0">
                <a:solidFill>
                  <a:srgbClr val="4472C4">
                    <a:lumMod val="75000"/>
                  </a:srgbClr>
                </a:solidFill>
                <a:latin typeface="Arial" panose="020B0604020202020204" pitchFamily="34" charset="0"/>
                <a:cs typeface="Arial" panose="020B0604020202020204" pitchFamily="34" charset="0"/>
              </a:rPr>
              <a:t>Support process changes and monitoring – Super Urgent pathway, paediatric liver pathway, CUSUM development</a:t>
            </a:r>
          </a:p>
          <a:p>
            <a:pPr marL="1014413" lvl="1" indent="-457200">
              <a:buFont typeface="Arial" panose="020B0604020202020204" pitchFamily="34" charset="0"/>
              <a:buChar char="•"/>
            </a:pPr>
            <a:r>
              <a:rPr lang="en-GB" sz="2600" dirty="0">
                <a:solidFill>
                  <a:srgbClr val="4472C4">
                    <a:lumMod val="75000"/>
                  </a:srgbClr>
                </a:solidFill>
                <a:latin typeface="Arial" panose="020B0604020202020204" pitchFamily="34" charset="0"/>
                <a:cs typeface="Arial" panose="020B0604020202020204" pitchFamily="34" charset="0"/>
              </a:rPr>
              <a:t>Reviews regular reports</a:t>
            </a:r>
          </a:p>
          <a:p>
            <a:endParaRPr lang="en-GB" dirty="0"/>
          </a:p>
        </p:txBody>
      </p:sp>
    </p:spTree>
    <p:extLst>
      <p:ext uri="{BB962C8B-B14F-4D97-AF65-F5344CB8AC3E}">
        <p14:creationId xmlns:p14="http://schemas.microsoft.com/office/powerpoint/2010/main" val="1885219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B90E9-286B-85C8-0ADD-D5248C97477C}"/>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302E55F6-F9BF-68E6-F53D-0DD1A0656900}"/>
              </a:ext>
            </a:extLst>
          </p:cNvPr>
          <p:cNvSpPr>
            <a:spLocks noGrp="1"/>
          </p:cNvSpPr>
          <p:nvPr>
            <p:ph type="body" idx="1"/>
          </p:nvPr>
        </p:nvSpPr>
        <p:spPr/>
        <p:txBody>
          <a:bodyPr/>
          <a:lstStyle/>
          <a:p>
            <a:endParaRPr lang="en-GB"/>
          </a:p>
        </p:txBody>
      </p:sp>
      <p:pic>
        <p:nvPicPr>
          <p:cNvPr id="4" name="Picture 3">
            <a:extLst>
              <a:ext uri="{FF2B5EF4-FFF2-40B4-BE49-F238E27FC236}">
                <a16:creationId xmlns:a16="http://schemas.microsoft.com/office/drawing/2014/main" id="{4A90259D-D20E-2CB5-CBB1-8EAA735045BB}"/>
              </a:ext>
            </a:extLst>
          </p:cNvPr>
          <p:cNvPicPr>
            <a:picLocks noChangeAspect="1"/>
          </p:cNvPicPr>
          <p:nvPr/>
        </p:nvPicPr>
        <p:blipFill>
          <a:blip r:embed="rId3"/>
          <a:stretch>
            <a:fillRect/>
          </a:stretch>
        </p:blipFill>
        <p:spPr>
          <a:xfrm>
            <a:off x="0" y="-1564"/>
            <a:ext cx="12192000" cy="6861127"/>
          </a:xfrm>
          <a:prstGeom prst="rect">
            <a:avLst/>
          </a:prstGeom>
        </p:spPr>
      </p:pic>
    </p:spTree>
    <p:extLst>
      <p:ext uri="{BB962C8B-B14F-4D97-AF65-F5344CB8AC3E}">
        <p14:creationId xmlns:p14="http://schemas.microsoft.com/office/powerpoint/2010/main" val="15439056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C39F4-2CC0-1448-376D-AB416B4E9472}"/>
              </a:ext>
            </a:extLst>
          </p:cNvPr>
          <p:cNvSpPr>
            <a:spLocks noGrp="1"/>
          </p:cNvSpPr>
          <p:nvPr>
            <p:ph type="title"/>
          </p:nvPr>
        </p:nvSpPr>
        <p:spPr/>
        <p:txBody>
          <a:bodyPr/>
          <a:lstStyle/>
          <a:p>
            <a:r>
              <a:rPr lang="en-GB" dirty="0"/>
              <a:t>DCD Hearts</a:t>
            </a:r>
          </a:p>
        </p:txBody>
      </p:sp>
    </p:spTree>
    <p:extLst>
      <p:ext uri="{BB962C8B-B14F-4D97-AF65-F5344CB8AC3E}">
        <p14:creationId xmlns:p14="http://schemas.microsoft.com/office/powerpoint/2010/main" val="3491521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C4A47C05-6FB9-1F14-73D9-1D102DFCF0F4}"/>
              </a:ext>
            </a:extLst>
          </p:cNvPr>
          <p:cNvGraphicFramePr>
            <a:graphicFrameLocks/>
          </p:cNvGraphicFramePr>
          <p:nvPr>
            <p:extLst>
              <p:ext uri="{D42A27DB-BD31-4B8C-83A1-F6EECF244321}">
                <p14:modId xmlns:p14="http://schemas.microsoft.com/office/powerpoint/2010/main" val="1613961411"/>
              </p:ext>
            </p:extLst>
          </p:nvPr>
        </p:nvGraphicFramePr>
        <p:xfrm>
          <a:off x="215777" y="817805"/>
          <a:ext cx="9468465" cy="6361471"/>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15E57480-E2EE-4050-2EFD-0F544F92C3BD}"/>
              </a:ext>
            </a:extLst>
          </p:cNvPr>
          <p:cNvSpPr txBox="1"/>
          <p:nvPr/>
        </p:nvSpPr>
        <p:spPr>
          <a:xfrm>
            <a:off x="668594" y="322250"/>
            <a:ext cx="6096000" cy="584775"/>
          </a:xfrm>
          <a:prstGeom prst="rect">
            <a:avLst/>
          </a:prstGeom>
          <a:noFill/>
        </p:spPr>
        <p:txBody>
          <a:bodyPr wrap="square">
            <a:spAutoFit/>
          </a:bodyPr>
          <a:lstStyle/>
          <a:p>
            <a:r>
              <a:rPr kumimoji="0" lang="en-GB" sz="3200" b="1" i="0" u="none" strike="noStrike" kern="1200" cap="none" spc="0" normalizeH="0" baseline="0" noProof="0" dirty="0">
                <a:ln>
                  <a:noFill/>
                </a:ln>
                <a:solidFill>
                  <a:srgbClr val="4472C4">
                    <a:lumMod val="75000"/>
                  </a:srgbClr>
                </a:solidFill>
                <a:effectLst/>
                <a:uLnTx/>
                <a:uFillTx/>
                <a:latin typeface="Arial" panose="020B0604020202020204" pitchFamily="34" charset="0"/>
                <a:ea typeface="+mj-ea"/>
                <a:cs typeface="Arial" panose="020B0604020202020204" pitchFamily="34" charset="0"/>
              </a:rPr>
              <a:t>DCD heart attendances</a:t>
            </a:r>
            <a:endParaRPr lang="en-GB" dirty="0"/>
          </a:p>
        </p:txBody>
      </p:sp>
    </p:spTree>
    <p:extLst>
      <p:ext uri="{BB962C8B-B14F-4D97-AF65-F5344CB8AC3E}">
        <p14:creationId xmlns:p14="http://schemas.microsoft.com/office/powerpoint/2010/main" val="3074269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01654-AE92-4FE6-8933-B8600765E8DC}"/>
              </a:ext>
            </a:extLst>
          </p:cNvPr>
          <p:cNvSpPr>
            <a:spLocks noGrp="1"/>
          </p:cNvSpPr>
          <p:nvPr>
            <p:ph type="title"/>
          </p:nvPr>
        </p:nvSpPr>
        <p:spPr>
          <a:xfrm>
            <a:off x="534797" y="360559"/>
            <a:ext cx="9305090" cy="1031875"/>
          </a:xfrm>
        </p:spPr>
        <p:txBody>
          <a:bodyPr>
            <a:normAutofit/>
          </a:bodyPr>
          <a:lstStyle/>
          <a:p>
            <a:r>
              <a:rPr lang="en-GB" sz="3200" b="1" dirty="0"/>
              <a:t>Governance and Funding </a:t>
            </a:r>
          </a:p>
        </p:txBody>
      </p:sp>
      <p:sp>
        <p:nvSpPr>
          <p:cNvPr id="3" name="Content Placeholder 2">
            <a:extLst>
              <a:ext uri="{FF2B5EF4-FFF2-40B4-BE49-F238E27FC236}">
                <a16:creationId xmlns:a16="http://schemas.microsoft.com/office/drawing/2014/main" id="{C0B0327D-2EC3-4F83-9B36-1811F531F03C}"/>
              </a:ext>
            </a:extLst>
          </p:cNvPr>
          <p:cNvSpPr>
            <a:spLocks noGrp="1"/>
          </p:cNvSpPr>
          <p:nvPr>
            <p:ph idx="1"/>
          </p:nvPr>
        </p:nvSpPr>
        <p:spPr>
          <a:xfrm>
            <a:off x="609442" y="1392434"/>
            <a:ext cx="10756648" cy="4742895"/>
          </a:xfrm>
        </p:spPr>
        <p:txBody>
          <a:bodyPr/>
          <a:lstStyle/>
          <a:p>
            <a:pPr marL="457200" indent="-457200">
              <a:buFont typeface="Arial" panose="020B0604020202020204" pitchFamily="34" charset="0"/>
              <a:buChar char="•"/>
            </a:pPr>
            <a:r>
              <a:rPr lang="en-GB" dirty="0"/>
              <a:t>National Pilot of DCD Hearts the Joint Innovation Fund (JIF) </a:t>
            </a:r>
          </a:p>
          <a:p>
            <a:pPr lvl="1">
              <a:buFont typeface="Arial" panose="020B0604020202020204" pitchFamily="34" charset="0"/>
              <a:buChar char="•"/>
            </a:pPr>
            <a:r>
              <a:rPr lang="en-GB" sz="2000" dirty="0">
                <a:latin typeface="Arial" panose="020B0604020202020204" pitchFamily="34" charset="0"/>
                <a:cs typeface="Arial" panose="020B0604020202020204" pitchFamily="34" charset="0"/>
              </a:rPr>
              <a:t>Comprised of key stakeholders from all CT transplant centres, NHSBT Commissioning, Governance, Operations and all devolved healthcare administrations. </a:t>
            </a:r>
          </a:p>
          <a:p>
            <a:pPr lvl="1">
              <a:buFont typeface="Arial" panose="020B0604020202020204" pitchFamily="34" charset="0"/>
              <a:buChar char="•"/>
            </a:pPr>
            <a:r>
              <a:rPr lang="en-GB" sz="2000" dirty="0">
                <a:latin typeface="Arial" panose="020B0604020202020204" pitchFamily="34" charset="0"/>
                <a:cs typeface="Arial" panose="020B0604020202020204" pitchFamily="34" charset="0"/>
              </a:rPr>
              <a:t>Provided a governance structure for teams to deliver DCD heart programme. </a:t>
            </a:r>
          </a:p>
          <a:p>
            <a:pPr lvl="1">
              <a:buFont typeface="Arial" panose="020B0604020202020204" pitchFamily="34" charset="0"/>
              <a:buChar char="•"/>
            </a:pPr>
            <a:r>
              <a:rPr lang="en-GB" sz="2000" dirty="0">
                <a:latin typeface="Arial" panose="020B0604020202020204" pitchFamily="34" charset="0"/>
                <a:cs typeface="Arial" panose="020B0604020202020204" pitchFamily="34" charset="0"/>
              </a:rPr>
              <a:t>Funding for teams to provide service and to reclaim the costs for consumables used during DCD Heart retrievals using the OCS machine.</a:t>
            </a:r>
          </a:p>
          <a:p>
            <a:pPr lvl="1">
              <a:buFont typeface="Arial" panose="020B0604020202020204" pitchFamily="34" charset="0"/>
              <a:buChar char="•"/>
            </a:pPr>
            <a:r>
              <a:rPr lang="en-GB" sz="2000" dirty="0">
                <a:latin typeface="Arial" panose="020B0604020202020204" pitchFamily="34" charset="0"/>
                <a:cs typeface="Arial" panose="020B0604020202020204" pitchFamily="34" charset="0"/>
              </a:rPr>
              <a:t>The JIF ended in September 2022</a:t>
            </a:r>
          </a:p>
          <a:p>
            <a:pPr lvl="1">
              <a:buFont typeface="Arial" panose="020B0604020202020204" pitchFamily="34" charset="0"/>
              <a:buChar char="•"/>
            </a:pPr>
            <a:endParaRPr lang="en-GB" dirty="0"/>
          </a:p>
          <a:p>
            <a:pPr marL="457200" indent="-457200">
              <a:buFont typeface="Arial" panose="020B0604020202020204" pitchFamily="34" charset="0"/>
              <a:buChar char="•"/>
            </a:pPr>
            <a:r>
              <a:rPr lang="en-GB" dirty="0"/>
              <a:t>The DCD Heart Operational Group (DCD HOG) </a:t>
            </a:r>
          </a:p>
          <a:p>
            <a:pPr lvl="1">
              <a:buFont typeface="Arial" panose="020B0604020202020204" pitchFamily="34" charset="0"/>
              <a:buChar char="•"/>
            </a:pPr>
            <a:r>
              <a:rPr lang="en-GB" sz="2000" dirty="0">
                <a:latin typeface="Arial" panose="020B0604020202020204" pitchFamily="34" charset="0"/>
                <a:cs typeface="Arial" panose="020B0604020202020204" pitchFamily="34" charset="0"/>
              </a:rPr>
              <a:t>Confirmed funding for 2023/2024</a:t>
            </a:r>
          </a:p>
          <a:p>
            <a:pPr lvl="1">
              <a:buFont typeface="Arial" panose="020B0604020202020204" pitchFamily="34" charset="0"/>
              <a:buChar char="•"/>
            </a:pPr>
            <a:r>
              <a:rPr lang="en-GB" sz="2000" dirty="0">
                <a:latin typeface="Arial" panose="020B0604020202020204" pitchFamily="34" charset="0"/>
                <a:cs typeface="Arial" panose="020B0604020202020204" pitchFamily="34" charset="0"/>
              </a:rPr>
              <a:t>Confirmed funding for 2024/2025 </a:t>
            </a:r>
          </a:p>
          <a:p>
            <a:pPr marL="371475" lvl="1" indent="0">
              <a:buNone/>
            </a:pPr>
            <a:endParaRPr lang="en-GB" dirty="0"/>
          </a:p>
        </p:txBody>
      </p:sp>
      <p:sp>
        <p:nvSpPr>
          <p:cNvPr id="6" name="Explosion: 8 Points 5">
            <a:extLst>
              <a:ext uri="{FF2B5EF4-FFF2-40B4-BE49-F238E27FC236}">
                <a16:creationId xmlns:a16="http://schemas.microsoft.com/office/drawing/2014/main" id="{9C73C65D-50C1-9C5B-2A7E-C65E8D9D4042}"/>
              </a:ext>
            </a:extLst>
          </p:cNvPr>
          <p:cNvSpPr/>
          <p:nvPr/>
        </p:nvSpPr>
        <p:spPr>
          <a:xfrm>
            <a:off x="2360049" y="1097592"/>
            <a:ext cx="7554483" cy="5332578"/>
          </a:xfrm>
          <a:prstGeom prst="irregularSeal1">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r>
              <a:rPr lang="en-GB" sz="2400" b="1" dirty="0">
                <a:solidFill>
                  <a:schemeClr val="accent1"/>
                </a:solidFill>
              </a:rPr>
              <a:t>SUBSTANTIVE FUNDING SECURED FROM APRIL 2025 </a:t>
            </a:r>
          </a:p>
        </p:txBody>
      </p:sp>
    </p:spTree>
    <p:extLst>
      <p:ext uri="{BB962C8B-B14F-4D97-AF65-F5344CB8AC3E}">
        <p14:creationId xmlns:p14="http://schemas.microsoft.com/office/powerpoint/2010/main" val="2360603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D76F88EC-5127-FA93-6E36-82F2014AAE9C}"/>
              </a:ext>
            </a:extLst>
          </p:cNvPr>
          <p:cNvGraphicFramePr>
            <a:graphicFrameLocks/>
          </p:cNvGraphicFramePr>
          <p:nvPr>
            <p:extLst>
              <p:ext uri="{D42A27DB-BD31-4B8C-83A1-F6EECF244321}">
                <p14:modId xmlns:p14="http://schemas.microsoft.com/office/powerpoint/2010/main" val="3705738675"/>
              </p:ext>
            </p:extLst>
          </p:nvPr>
        </p:nvGraphicFramePr>
        <p:xfrm>
          <a:off x="285134" y="1150374"/>
          <a:ext cx="8691717" cy="5599471"/>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C9231759-5B9E-5ADD-4E5A-99091880917C}"/>
              </a:ext>
            </a:extLst>
          </p:cNvPr>
          <p:cNvSpPr txBox="1"/>
          <p:nvPr/>
        </p:nvSpPr>
        <p:spPr>
          <a:xfrm>
            <a:off x="668594" y="322250"/>
            <a:ext cx="6096000" cy="584775"/>
          </a:xfrm>
          <a:prstGeom prst="rect">
            <a:avLst/>
          </a:prstGeom>
          <a:noFill/>
        </p:spPr>
        <p:txBody>
          <a:bodyPr wrap="square">
            <a:spAutoFit/>
          </a:bodyPr>
          <a:lstStyle/>
          <a:p>
            <a:r>
              <a:rPr lang="en-GB" sz="3200" b="1" dirty="0">
                <a:solidFill>
                  <a:srgbClr val="4472C4">
                    <a:lumMod val="75000"/>
                  </a:srgbClr>
                </a:solidFill>
                <a:latin typeface="Arial" panose="020B0604020202020204" pitchFamily="34" charset="0"/>
                <a:ea typeface="+mj-ea"/>
                <a:cs typeface="Arial" panose="020B0604020202020204" pitchFamily="34" charset="0"/>
              </a:rPr>
              <a:t>Heart Transplant Activity </a:t>
            </a:r>
            <a:endParaRPr lang="en-GB" dirty="0"/>
          </a:p>
        </p:txBody>
      </p:sp>
      <p:sp>
        <p:nvSpPr>
          <p:cNvPr id="4" name="TextBox 3">
            <a:extLst>
              <a:ext uri="{FF2B5EF4-FFF2-40B4-BE49-F238E27FC236}">
                <a16:creationId xmlns:a16="http://schemas.microsoft.com/office/drawing/2014/main" id="{3D4F43ED-E484-D5DF-ADC8-9ABA6D6E8786}"/>
              </a:ext>
            </a:extLst>
          </p:cNvPr>
          <p:cNvSpPr txBox="1"/>
          <p:nvPr/>
        </p:nvSpPr>
        <p:spPr>
          <a:xfrm>
            <a:off x="9183331" y="2407347"/>
            <a:ext cx="2723535" cy="646331"/>
          </a:xfrm>
          <a:prstGeom prst="rect">
            <a:avLst/>
          </a:prstGeom>
          <a:noFill/>
        </p:spPr>
        <p:txBody>
          <a:bodyPr wrap="square" rtlCol="0">
            <a:spAutoFit/>
          </a:bodyPr>
          <a:lstStyle/>
          <a:p>
            <a:r>
              <a:rPr lang="en-GB" dirty="0"/>
              <a:t>36% of heart transplants in 2023/24 from DCD donors</a:t>
            </a:r>
          </a:p>
        </p:txBody>
      </p:sp>
    </p:spTree>
    <p:extLst>
      <p:ext uri="{BB962C8B-B14F-4D97-AF65-F5344CB8AC3E}">
        <p14:creationId xmlns:p14="http://schemas.microsoft.com/office/powerpoint/2010/main" val="20594052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B114A-0A1D-4B90-857C-06D836CF0035}"/>
              </a:ext>
            </a:extLst>
          </p:cNvPr>
          <p:cNvSpPr>
            <a:spLocks noGrp="1"/>
          </p:cNvSpPr>
          <p:nvPr>
            <p:ph type="title"/>
          </p:nvPr>
        </p:nvSpPr>
        <p:spPr>
          <a:xfrm>
            <a:off x="488144" y="83139"/>
            <a:ext cx="9305090" cy="1031875"/>
          </a:xfrm>
        </p:spPr>
        <p:txBody>
          <a:bodyPr/>
          <a:lstStyle/>
          <a:p>
            <a:r>
              <a:rPr lang="en-GB" dirty="0"/>
              <a:t>Survival – unadjusted</a:t>
            </a:r>
          </a:p>
        </p:txBody>
      </p:sp>
      <p:sp>
        <p:nvSpPr>
          <p:cNvPr id="3" name="Content Placeholder 2">
            <a:extLst>
              <a:ext uri="{FF2B5EF4-FFF2-40B4-BE49-F238E27FC236}">
                <a16:creationId xmlns:a16="http://schemas.microsoft.com/office/drawing/2014/main" id="{4EE19283-3C57-4856-A294-0C68E0BA648E}"/>
              </a:ext>
            </a:extLst>
          </p:cNvPr>
          <p:cNvSpPr>
            <a:spLocks noGrp="1"/>
          </p:cNvSpPr>
          <p:nvPr>
            <p:ph idx="1"/>
          </p:nvPr>
        </p:nvSpPr>
        <p:spPr>
          <a:xfrm>
            <a:off x="413499" y="751867"/>
            <a:ext cx="9305090" cy="3357563"/>
          </a:xfrm>
        </p:spPr>
        <p:txBody>
          <a:bodyPr/>
          <a:lstStyle/>
          <a:p>
            <a:r>
              <a:rPr lang="en-GB" sz="2400" dirty="0"/>
              <a:t>1</a:t>
            </a:r>
            <a:r>
              <a:rPr lang="en-GB" sz="2400" baseline="30000" dirty="0"/>
              <a:t>st</a:t>
            </a:r>
            <a:r>
              <a:rPr lang="en-GB" sz="2400" dirty="0"/>
              <a:t> adult heart only transplant, 7 September 2020 – 30 September 2023</a:t>
            </a:r>
          </a:p>
          <a:p>
            <a:r>
              <a:rPr lang="en-GB" sz="2400" dirty="0"/>
              <a:t>357 DBD, 124 DCD</a:t>
            </a:r>
          </a:p>
          <a:p>
            <a:endParaRPr lang="en-GB" dirty="0"/>
          </a:p>
        </p:txBody>
      </p:sp>
      <p:sp>
        <p:nvSpPr>
          <p:cNvPr id="6" name="TextBox 5">
            <a:extLst>
              <a:ext uri="{FF2B5EF4-FFF2-40B4-BE49-F238E27FC236}">
                <a16:creationId xmlns:a16="http://schemas.microsoft.com/office/drawing/2014/main" id="{85762A65-AD55-4258-AFD6-E8657CF39997}"/>
              </a:ext>
            </a:extLst>
          </p:cNvPr>
          <p:cNvSpPr txBox="1"/>
          <p:nvPr/>
        </p:nvSpPr>
        <p:spPr>
          <a:xfrm>
            <a:off x="8287175" y="2030538"/>
            <a:ext cx="697627" cy="400110"/>
          </a:xfrm>
          <a:prstGeom prst="rect">
            <a:avLst/>
          </a:prstGeom>
          <a:noFill/>
        </p:spPr>
        <p:txBody>
          <a:bodyPr wrap="none" rtlCol="0">
            <a:spAutoFit/>
          </a:bodyPr>
          <a:lstStyle/>
          <a:p>
            <a:r>
              <a:rPr lang="en-GB" sz="2000" dirty="0">
                <a:solidFill>
                  <a:schemeClr val="accent1"/>
                </a:solidFill>
              </a:rPr>
              <a:t>94%</a:t>
            </a:r>
          </a:p>
        </p:txBody>
      </p:sp>
      <p:sp>
        <p:nvSpPr>
          <p:cNvPr id="7" name="TextBox 6">
            <a:extLst>
              <a:ext uri="{FF2B5EF4-FFF2-40B4-BE49-F238E27FC236}">
                <a16:creationId xmlns:a16="http://schemas.microsoft.com/office/drawing/2014/main" id="{E240C7C2-D226-4087-B1C6-B70ACB468FAE}"/>
              </a:ext>
            </a:extLst>
          </p:cNvPr>
          <p:cNvSpPr txBox="1"/>
          <p:nvPr/>
        </p:nvSpPr>
        <p:spPr>
          <a:xfrm>
            <a:off x="8287175" y="2660513"/>
            <a:ext cx="697627" cy="400110"/>
          </a:xfrm>
          <a:prstGeom prst="rect">
            <a:avLst/>
          </a:prstGeom>
          <a:noFill/>
        </p:spPr>
        <p:txBody>
          <a:bodyPr wrap="none" rtlCol="0">
            <a:spAutoFit/>
          </a:bodyPr>
          <a:lstStyle/>
          <a:p>
            <a:r>
              <a:rPr lang="en-GB" sz="2000" dirty="0">
                <a:solidFill>
                  <a:schemeClr val="accent6"/>
                </a:solidFill>
              </a:rPr>
              <a:t>92%</a:t>
            </a:r>
          </a:p>
        </p:txBody>
      </p:sp>
      <p:pic>
        <p:nvPicPr>
          <p:cNvPr id="4" name="Picture 3">
            <a:extLst>
              <a:ext uri="{FF2B5EF4-FFF2-40B4-BE49-F238E27FC236}">
                <a16:creationId xmlns:a16="http://schemas.microsoft.com/office/drawing/2014/main" id="{00BCDACA-0864-7DA2-4E54-0335244044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4615" y="1262255"/>
            <a:ext cx="4856402" cy="5437961"/>
          </a:xfrm>
          <a:prstGeom prst="rect">
            <a:avLst/>
          </a:prstGeom>
        </p:spPr>
      </p:pic>
      <p:sp>
        <p:nvSpPr>
          <p:cNvPr id="9" name="TextBox 8">
            <a:extLst>
              <a:ext uri="{FF2B5EF4-FFF2-40B4-BE49-F238E27FC236}">
                <a16:creationId xmlns:a16="http://schemas.microsoft.com/office/drawing/2014/main" id="{D20ABD94-E9B0-4830-BF80-29F769E69743}"/>
              </a:ext>
            </a:extLst>
          </p:cNvPr>
          <p:cNvSpPr txBox="1"/>
          <p:nvPr/>
        </p:nvSpPr>
        <p:spPr>
          <a:xfrm>
            <a:off x="6931189" y="2010297"/>
            <a:ext cx="742511" cy="400110"/>
          </a:xfrm>
          <a:prstGeom prst="rect">
            <a:avLst/>
          </a:prstGeom>
          <a:noFill/>
        </p:spPr>
        <p:txBody>
          <a:bodyPr wrap="none" rtlCol="0">
            <a:spAutoFit/>
          </a:bodyPr>
          <a:lstStyle/>
          <a:p>
            <a:r>
              <a:rPr lang="en-GB" sz="2000" dirty="0">
                <a:solidFill>
                  <a:schemeClr val="accent1"/>
                </a:solidFill>
              </a:rPr>
              <a:t>DCD</a:t>
            </a:r>
          </a:p>
        </p:txBody>
      </p:sp>
      <p:sp>
        <p:nvSpPr>
          <p:cNvPr id="10" name="TextBox 9">
            <a:extLst>
              <a:ext uri="{FF2B5EF4-FFF2-40B4-BE49-F238E27FC236}">
                <a16:creationId xmlns:a16="http://schemas.microsoft.com/office/drawing/2014/main" id="{6640B1CD-FDDE-43A3-B3CC-4D7104752C67}"/>
              </a:ext>
            </a:extLst>
          </p:cNvPr>
          <p:cNvSpPr txBox="1"/>
          <p:nvPr/>
        </p:nvSpPr>
        <p:spPr>
          <a:xfrm>
            <a:off x="6931189" y="2660513"/>
            <a:ext cx="728084" cy="400110"/>
          </a:xfrm>
          <a:prstGeom prst="rect">
            <a:avLst/>
          </a:prstGeom>
          <a:noFill/>
        </p:spPr>
        <p:txBody>
          <a:bodyPr wrap="none" rtlCol="0">
            <a:spAutoFit/>
          </a:bodyPr>
          <a:lstStyle/>
          <a:p>
            <a:r>
              <a:rPr lang="en-GB" sz="2000" dirty="0">
                <a:solidFill>
                  <a:schemeClr val="accent6"/>
                </a:solidFill>
              </a:rPr>
              <a:t>DBD</a:t>
            </a:r>
          </a:p>
        </p:txBody>
      </p:sp>
      <p:sp>
        <p:nvSpPr>
          <p:cNvPr id="8" name="TextBox 7">
            <a:extLst>
              <a:ext uri="{FF2B5EF4-FFF2-40B4-BE49-F238E27FC236}">
                <a16:creationId xmlns:a16="http://schemas.microsoft.com/office/drawing/2014/main" id="{3F8403B3-E87B-4DA4-A1AA-53FD47D8C323}"/>
              </a:ext>
            </a:extLst>
          </p:cNvPr>
          <p:cNvSpPr txBox="1"/>
          <p:nvPr/>
        </p:nvSpPr>
        <p:spPr>
          <a:xfrm>
            <a:off x="3573147" y="4185333"/>
            <a:ext cx="989373" cy="400110"/>
          </a:xfrm>
          <a:prstGeom prst="rect">
            <a:avLst/>
          </a:prstGeom>
          <a:noFill/>
        </p:spPr>
        <p:txBody>
          <a:bodyPr wrap="none" rtlCol="0">
            <a:spAutoFit/>
          </a:bodyPr>
          <a:lstStyle/>
          <a:p>
            <a:r>
              <a:rPr lang="en-GB" sz="2000" b="1" dirty="0">
                <a:solidFill>
                  <a:schemeClr val="bg1">
                    <a:lumMod val="50000"/>
                  </a:schemeClr>
                </a:solidFill>
              </a:rPr>
              <a:t>p=0.33</a:t>
            </a:r>
          </a:p>
        </p:txBody>
      </p:sp>
    </p:spTree>
    <p:extLst>
      <p:ext uri="{BB962C8B-B14F-4D97-AF65-F5344CB8AC3E}">
        <p14:creationId xmlns:p14="http://schemas.microsoft.com/office/powerpoint/2010/main" val="3550688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C39F4-2CC0-1448-376D-AB416B4E9472}"/>
              </a:ext>
            </a:extLst>
          </p:cNvPr>
          <p:cNvSpPr>
            <a:spLocks noGrp="1"/>
          </p:cNvSpPr>
          <p:nvPr>
            <p:ph type="title"/>
          </p:nvPr>
        </p:nvSpPr>
        <p:spPr/>
        <p:txBody>
          <a:bodyPr/>
          <a:lstStyle/>
          <a:p>
            <a:r>
              <a:rPr lang="en-GB" dirty="0"/>
              <a:t>Normothermic Regional Perfusion (NRP)</a:t>
            </a:r>
          </a:p>
        </p:txBody>
      </p:sp>
    </p:spTree>
    <p:extLst>
      <p:ext uri="{BB962C8B-B14F-4D97-AF65-F5344CB8AC3E}">
        <p14:creationId xmlns:p14="http://schemas.microsoft.com/office/powerpoint/2010/main" val="21589453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90F13A-4483-44CF-B5D4-62641A5D866C}"/>
              </a:ext>
            </a:extLst>
          </p:cNvPr>
          <p:cNvSpPr>
            <a:spLocks noGrp="1"/>
          </p:cNvSpPr>
          <p:nvPr>
            <p:ph type="title"/>
          </p:nvPr>
        </p:nvSpPr>
        <p:spPr/>
        <p:txBody>
          <a:bodyPr>
            <a:normAutofit/>
          </a:bodyPr>
          <a:lstStyle/>
          <a:p>
            <a:r>
              <a:rPr lang="en-GB" sz="3200" b="1" dirty="0"/>
              <a:t>Normothermic Regional Perfusion (NRP)</a:t>
            </a:r>
          </a:p>
        </p:txBody>
      </p:sp>
      <p:sp>
        <p:nvSpPr>
          <p:cNvPr id="5" name="Content Placeholder 4">
            <a:extLst>
              <a:ext uri="{FF2B5EF4-FFF2-40B4-BE49-F238E27FC236}">
                <a16:creationId xmlns:a16="http://schemas.microsoft.com/office/drawing/2014/main" id="{60BC1EBE-DDE2-4D05-A693-E456E0F7C108}"/>
              </a:ext>
            </a:extLst>
          </p:cNvPr>
          <p:cNvSpPr>
            <a:spLocks noGrp="1"/>
          </p:cNvSpPr>
          <p:nvPr>
            <p:ph idx="1"/>
          </p:nvPr>
        </p:nvSpPr>
        <p:spPr>
          <a:xfrm>
            <a:off x="838201" y="1825625"/>
            <a:ext cx="6649964" cy="4351338"/>
          </a:xfrm>
        </p:spPr>
        <p:txBody>
          <a:bodyPr>
            <a:normAutofit fontScale="92500" lnSpcReduction="10000"/>
          </a:bodyPr>
          <a:lstStyle/>
          <a:p>
            <a:r>
              <a:rPr lang="en-GB" dirty="0"/>
              <a:t>Circulatory arrest on ITU / in theatre suite</a:t>
            </a:r>
          </a:p>
          <a:p>
            <a:endParaRPr lang="en-GB" dirty="0"/>
          </a:p>
          <a:p>
            <a:r>
              <a:rPr lang="en-GB" dirty="0"/>
              <a:t>Donor transferred into the operating theatre</a:t>
            </a:r>
          </a:p>
          <a:p>
            <a:endParaRPr lang="en-GB" dirty="0"/>
          </a:p>
          <a:p>
            <a:r>
              <a:rPr lang="en-GB" dirty="0"/>
              <a:t>Restoration of circulation of oxygenated blood at 37C to abdominal organs for 2 hours</a:t>
            </a:r>
          </a:p>
          <a:p>
            <a:endParaRPr lang="en-GB" dirty="0"/>
          </a:p>
          <a:p>
            <a:r>
              <a:rPr lang="en-GB" altLang="x-none" sz="3000" dirty="0">
                <a:ea typeface="ＭＳ Ｐゴシック" charset="-128"/>
              </a:rPr>
              <a:t>Regional perfusion of the abdomen </a:t>
            </a:r>
          </a:p>
          <a:p>
            <a:endParaRPr lang="en-GB" dirty="0"/>
          </a:p>
          <a:p>
            <a:endParaRPr lang="en-GB" dirty="0"/>
          </a:p>
        </p:txBody>
      </p:sp>
      <p:pic>
        <p:nvPicPr>
          <p:cNvPr id="2" name="Picture 1">
            <a:extLst>
              <a:ext uri="{FF2B5EF4-FFF2-40B4-BE49-F238E27FC236}">
                <a16:creationId xmlns:a16="http://schemas.microsoft.com/office/drawing/2014/main" id="{94895F12-1DB5-47B4-A960-88F4F3210843}"/>
              </a:ext>
            </a:extLst>
          </p:cNvPr>
          <p:cNvPicPr>
            <a:picLocks noChangeAspect="1"/>
          </p:cNvPicPr>
          <p:nvPr/>
        </p:nvPicPr>
        <p:blipFill>
          <a:blip r:embed="rId2"/>
          <a:stretch>
            <a:fillRect/>
          </a:stretch>
        </p:blipFill>
        <p:spPr>
          <a:xfrm>
            <a:off x="7476167" y="1690690"/>
            <a:ext cx="4358640" cy="4143756"/>
          </a:xfrm>
          <a:prstGeom prst="rect">
            <a:avLst/>
          </a:prstGeom>
        </p:spPr>
      </p:pic>
      <p:sp>
        <p:nvSpPr>
          <p:cNvPr id="3" name="Minus Sign 2">
            <a:extLst>
              <a:ext uri="{FF2B5EF4-FFF2-40B4-BE49-F238E27FC236}">
                <a16:creationId xmlns:a16="http://schemas.microsoft.com/office/drawing/2014/main" id="{69C693CA-2B0B-E0C9-775D-0D3358656E58}"/>
              </a:ext>
            </a:extLst>
          </p:cNvPr>
          <p:cNvSpPr/>
          <p:nvPr/>
        </p:nvSpPr>
        <p:spPr>
          <a:xfrm>
            <a:off x="9393716" y="3112532"/>
            <a:ext cx="2798284" cy="154237"/>
          </a:xfrm>
          <a:prstGeom prst="mathMin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8" name="Straight Arrow Connector 7">
            <a:extLst>
              <a:ext uri="{FF2B5EF4-FFF2-40B4-BE49-F238E27FC236}">
                <a16:creationId xmlns:a16="http://schemas.microsoft.com/office/drawing/2014/main" id="{E08943D0-9697-C641-A1EB-524603D1021A}"/>
              </a:ext>
            </a:extLst>
          </p:cNvPr>
          <p:cNvCxnSpPr>
            <a:cxnSpLocks/>
          </p:cNvCxnSpPr>
          <p:nvPr/>
        </p:nvCxnSpPr>
        <p:spPr>
          <a:xfrm>
            <a:off x="10620260" y="2371773"/>
            <a:ext cx="683046" cy="37142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856F9A18-B7DD-5A45-1CB1-2FACF1A2B152}"/>
              </a:ext>
            </a:extLst>
          </p:cNvPr>
          <p:cNvSpPr txBox="1"/>
          <p:nvPr/>
        </p:nvSpPr>
        <p:spPr>
          <a:xfrm>
            <a:off x="9731566" y="2002441"/>
            <a:ext cx="1065706" cy="369332"/>
          </a:xfrm>
          <a:prstGeom prst="rect">
            <a:avLst/>
          </a:prstGeom>
          <a:noFill/>
        </p:spPr>
        <p:txBody>
          <a:bodyPr wrap="square" rtlCol="0">
            <a:spAutoFit/>
          </a:bodyPr>
          <a:lstStyle/>
          <a:p>
            <a:r>
              <a:rPr lang="en-GB" dirty="0"/>
              <a:t>cannula</a:t>
            </a:r>
          </a:p>
        </p:txBody>
      </p:sp>
    </p:spTree>
    <p:extLst>
      <p:ext uri="{BB962C8B-B14F-4D97-AF65-F5344CB8AC3E}">
        <p14:creationId xmlns:p14="http://schemas.microsoft.com/office/powerpoint/2010/main" val="38473984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01654-AE92-4FE6-8933-B8600765E8DC}"/>
              </a:ext>
            </a:extLst>
          </p:cNvPr>
          <p:cNvSpPr>
            <a:spLocks noGrp="1"/>
          </p:cNvSpPr>
          <p:nvPr>
            <p:ph type="title"/>
          </p:nvPr>
        </p:nvSpPr>
        <p:spPr>
          <a:xfrm>
            <a:off x="684087" y="351229"/>
            <a:ext cx="9305090" cy="1031875"/>
          </a:xfrm>
        </p:spPr>
        <p:txBody>
          <a:bodyPr>
            <a:normAutofit/>
          </a:bodyPr>
          <a:lstStyle/>
          <a:p>
            <a:r>
              <a:rPr lang="en-GB" sz="3200" b="1" dirty="0"/>
              <a:t>Clinical benefits of NRP</a:t>
            </a:r>
          </a:p>
        </p:txBody>
      </p:sp>
      <p:sp>
        <p:nvSpPr>
          <p:cNvPr id="3" name="Content Placeholder 2">
            <a:extLst>
              <a:ext uri="{FF2B5EF4-FFF2-40B4-BE49-F238E27FC236}">
                <a16:creationId xmlns:a16="http://schemas.microsoft.com/office/drawing/2014/main" id="{C0B0327D-2EC3-4F83-9B36-1811F531F03C}"/>
              </a:ext>
            </a:extLst>
          </p:cNvPr>
          <p:cNvSpPr>
            <a:spLocks noGrp="1"/>
          </p:cNvSpPr>
          <p:nvPr>
            <p:ph idx="1"/>
          </p:nvPr>
        </p:nvSpPr>
        <p:spPr>
          <a:xfrm>
            <a:off x="609442" y="1784352"/>
            <a:ext cx="10756648" cy="4350977"/>
          </a:xfrm>
        </p:spPr>
        <p:txBody>
          <a:bodyPr>
            <a:normAutofit fontScale="92500" lnSpcReduction="20000"/>
          </a:bodyPr>
          <a:lstStyle/>
          <a:p>
            <a:r>
              <a:rPr lang="en-GB" dirty="0"/>
              <a:t>Slows down retrieval process – more like a DBD retrieval</a:t>
            </a:r>
          </a:p>
          <a:p>
            <a:pPr lvl="1">
              <a:buFont typeface="Arial" panose="020B0604020202020204" pitchFamily="34" charset="0"/>
              <a:buChar char="•"/>
            </a:pPr>
            <a:r>
              <a:rPr lang="en-GB" sz="2200" dirty="0">
                <a:latin typeface="Arial" panose="020B0604020202020204" pitchFamily="34" charset="0"/>
                <a:cs typeface="Arial" panose="020B0604020202020204" pitchFamily="34" charset="0"/>
              </a:rPr>
              <a:t>Less retrieval damage than standard DCD</a:t>
            </a:r>
          </a:p>
          <a:p>
            <a:pPr lvl="1">
              <a:buFont typeface="Arial" panose="020B0604020202020204" pitchFamily="34" charset="0"/>
              <a:buChar char="•"/>
            </a:pPr>
            <a:endParaRPr lang="en-GB" dirty="0"/>
          </a:p>
          <a:p>
            <a:r>
              <a:rPr lang="en-GB" dirty="0"/>
              <a:t>Allows biochemical assessment of liver</a:t>
            </a:r>
          </a:p>
          <a:p>
            <a:pPr lvl="1">
              <a:buFont typeface="Arial" panose="020B0604020202020204" pitchFamily="34" charset="0"/>
              <a:buChar char="•"/>
            </a:pPr>
            <a:r>
              <a:rPr lang="en-GB" sz="2200" dirty="0">
                <a:latin typeface="Arial" panose="020B0604020202020204" pitchFamily="34" charset="0"/>
                <a:cs typeface="Arial" panose="020B0604020202020204" pitchFamily="34" charset="0"/>
              </a:rPr>
              <a:t>Lactate, ALT, glucose</a:t>
            </a:r>
          </a:p>
          <a:p>
            <a:pPr lvl="1">
              <a:buFont typeface="Arial" panose="020B0604020202020204" pitchFamily="34" charset="0"/>
              <a:buChar char="•"/>
            </a:pPr>
            <a:endParaRPr lang="en-GB" dirty="0"/>
          </a:p>
          <a:p>
            <a:r>
              <a:rPr lang="en-GB" dirty="0"/>
              <a:t>Removes uncertainty regarding subsequent function</a:t>
            </a:r>
          </a:p>
          <a:p>
            <a:endParaRPr lang="en-GB" dirty="0"/>
          </a:p>
          <a:p>
            <a:r>
              <a:rPr lang="en-GB" dirty="0"/>
              <a:t>Can allow utilisation of donors outside of the normal DCD criteria</a:t>
            </a:r>
          </a:p>
          <a:p>
            <a:pPr lvl="1">
              <a:buFont typeface="Arial" panose="020B0604020202020204" pitchFamily="34" charset="0"/>
              <a:buChar char="•"/>
            </a:pPr>
            <a:r>
              <a:rPr lang="en-GB" sz="2200" dirty="0">
                <a:latin typeface="Arial" panose="020B0604020202020204" pitchFamily="34" charset="0"/>
                <a:cs typeface="Arial" panose="020B0604020202020204" pitchFamily="34" charset="0"/>
              </a:rPr>
              <a:t>Donors with longer warm ischaemic times</a:t>
            </a:r>
          </a:p>
          <a:p>
            <a:pPr lvl="1">
              <a:buFont typeface="Arial" panose="020B0604020202020204" pitchFamily="34" charset="0"/>
              <a:buChar char="•"/>
            </a:pPr>
            <a:r>
              <a:rPr lang="en-GB" sz="2200" dirty="0">
                <a:latin typeface="Arial" panose="020B0604020202020204" pitchFamily="34" charset="0"/>
                <a:cs typeface="Arial" panose="020B0604020202020204" pitchFamily="34" charset="0"/>
              </a:rPr>
              <a:t>Older donors</a:t>
            </a:r>
          </a:p>
          <a:p>
            <a:pPr lvl="1"/>
            <a:endParaRPr lang="en-GB" dirty="0"/>
          </a:p>
          <a:p>
            <a:r>
              <a:rPr lang="en-GB" dirty="0"/>
              <a:t>Benefits to all abdominal organs </a:t>
            </a:r>
          </a:p>
          <a:p>
            <a:endParaRPr lang="en-GB" dirty="0"/>
          </a:p>
        </p:txBody>
      </p:sp>
    </p:spTree>
    <p:extLst>
      <p:ext uri="{BB962C8B-B14F-4D97-AF65-F5344CB8AC3E}">
        <p14:creationId xmlns:p14="http://schemas.microsoft.com/office/powerpoint/2010/main" val="8648187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01654-AE92-4FE6-8933-B8600765E8DC}"/>
              </a:ext>
            </a:extLst>
          </p:cNvPr>
          <p:cNvSpPr>
            <a:spLocks noGrp="1"/>
          </p:cNvSpPr>
          <p:nvPr>
            <p:ph type="title"/>
          </p:nvPr>
        </p:nvSpPr>
        <p:spPr>
          <a:xfrm>
            <a:off x="525467" y="304576"/>
            <a:ext cx="9305090" cy="1031875"/>
          </a:xfrm>
        </p:spPr>
        <p:txBody>
          <a:bodyPr>
            <a:normAutofit/>
          </a:bodyPr>
          <a:lstStyle/>
          <a:p>
            <a:r>
              <a:rPr lang="en-GB" sz="3200" b="1" dirty="0"/>
              <a:t>Governance and Funding </a:t>
            </a:r>
          </a:p>
        </p:txBody>
      </p:sp>
      <p:sp>
        <p:nvSpPr>
          <p:cNvPr id="3" name="Content Placeholder 2">
            <a:extLst>
              <a:ext uri="{FF2B5EF4-FFF2-40B4-BE49-F238E27FC236}">
                <a16:creationId xmlns:a16="http://schemas.microsoft.com/office/drawing/2014/main" id="{C0B0327D-2EC3-4F83-9B36-1811F531F03C}"/>
              </a:ext>
            </a:extLst>
          </p:cNvPr>
          <p:cNvSpPr>
            <a:spLocks noGrp="1"/>
          </p:cNvSpPr>
          <p:nvPr>
            <p:ph idx="1"/>
          </p:nvPr>
        </p:nvSpPr>
        <p:spPr>
          <a:xfrm>
            <a:off x="609442" y="1784352"/>
            <a:ext cx="10756648" cy="4605431"/>
          </a:xfrm>
        </p:spPr>
        <p:txBody>
          <a:bodyPr>
            <a:normAutofit fontScale="85000" lnSpcReduction="20000"/>
          </a:bodyPr>
          <a:lstStyle/>
          <a:p>
            <a:r>
              <a:rPr lang="en-GB" dirty="0"/>
              <a:t>NRP pioneered in the UK by NORS teams in Edinburgh and Cambridge </a:t>
            </a:r>
          </a:p>
          <a:p>
            <a:endParaRPr lang="en-GB" dirty="0"/>
          </a:p>
          <a:p>
            <a:r>
              <a:rPr lang="en-GB" dirty="0"/>
              <a:t>NRP Steering Group established in 2019 </a:t>
            </a:r>
          </a:p>
          <a:p>
            <a:pPr lvl="1">
              <a:buFont typeface="Arial" panose="020B0604020202020204" pitchFamily="34" charset="0"/>
              <a:buChar char="•"/>
            </a:pPr>
            <a:r>
              <a:rPr lang="en-GB" dirty="0"/>
              <a:t>Governance </a:t>
            </a:r>
          </a:p>
          <a:p>
            <a:pPr lvl="1">
              <a:buFont typeface="Arial" panose="020B0604020202020204" pitchFamily="34" charset="0"/>
              <a:buChar char="•"/>
            </a:pPr>
            <a:r>
              <a:rPr lang="en-GB" dirty="0"/>
              <a:t>Protocols </a:t>
            </a:r>
          </a:p>
          <a:p>
            <a:pPr lvl="1">
              <a:buFont typeface="Arial" panose="020B0604020202020204" pitchFamily="34" charset="0"/>
              <a:buChar char="•"/>
            </a:pPr>
            <a:r>
              <a:rPr lang="en-GB" dirty="0"/>
              <a:t>Mentoring direct/indirect</a:t>
            </a:r>
          </a:p>
          <a:p>
            <a:pPr lvl="1">
              <a:buFont typeface="Arial" panose="020B0604020202020204" pitchFamily="34" charset="0"/>
              <a:buChar char="•"/>
            </a:pPr>
            <a:r>
              <a:rPr lang="en-GB" dirty="0"/>
              <a:t>Education and shared practice</a:t>
            </a:r>
          </a:p>
          <a:p>
            <a:endParaRPr lang="en-GB" dirty="0"/>
          </a:p>
          <a:p>
            <a:r>
              <a:rPr lang="en-GB" dirty="0"/>
              <a:t>Interest from other teams has increased over the years</a:t>
            </a:r>
          </a:p>
          <a:p>
            <a:endParaRPr lang="en-GB" dirty="0"/>
          </a:p>
          <a:p>
            <a:r>
              <a:rPr lang="en-GB" dirty="0"/>
              <a:t>Now 7 teams in UK have NRP programmes running </a:t>
            </a:r>
          </a:p>
          <a:p>
            <a:pPr lvl="1">
              <a:buFont typeface="Arial" panose="020B0604020202020204" pitchFamily="34" charset="0"/>
              <a:buChar char="•"/>
            </a:pPr>
            <a:r>
              <a:rPr lang="en-GB" dirty="0"/>
              <a:t>Edinburgh, Cambridge, Royal Free, Cardiff, Birmingham, Newcastle and Kings  </a:t>
            </a:r>
          </a:p>
          <a:p>
            <a:endParaRPr lang="en-GB" dirty="0"/>
          </a:p>
          <a:p>
            <a:r>
              <a:rPr lang="en-GB" dirty="0"/>
              <a:t>Business case submitted to the DHSC</a:t>
            </a:r>
          </a:p>
          <a:p>
            <a:endParaRPr lang="en-GB" dirty="0"/>
          </a:p>
        </p:txBody>
      </p:sp>
      <p:sp>
        <p:nvSpPr>
          <p:cNvPr id="4" name="Explosion: 8 Points 3">
            <a:extLst>
              <a:ext uri="{FF2B5EF4-FFF2-40B4-BE49-F238E27FC236}">
                <a16:creationId xmlns:a16="http://schemas.microsoft.com/office/drawing/2014/main" id="{CCB8433B-8FB9-6F02-6142-BDAB9F31A783}"/>
              </a:ext>
            </a:extLst>
          </p:cNvPr>
          <p:cNvSpPr/>
          <p:nvPr/>
        </p:nvSpPr>
        <p:spPr>
          <a:xfrm>
            <a:off x="1726250" y="1164863"/>
            <a:ext cx="7554483" cy="5332578"/>
          </a:xfrm>
          <a:prstGeom prst="irregularSeal1">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r>
              <a:rPr lang="en-GB" sz="2400" b="1" dirty="0">
                <a:solidFill>
                  <a:schemeClr val="accent1"/>
                </a:solidFill>
              </a:rPr>
              <a:t>SUBSTANTIVE FUNDING SECURED FROM APRIL 2025 </a:t>
            </a:r>
          </a:p>
        </p:txBody>
      </p:sp>
    </p:spTree>
    <p:extLst>
      <p:ext uri="{BB962C8B-B14F-4D97-AF65-F5344CB8AC3E}">
        <p14:creationId xmlns:p14="http://schemas.microsoft.com/office/powerpoint/2010/main" val="2956975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B9862-3374-2D9D-8990-02969E517C8D}"/>
              </a:ext>
            </a:extLst>
          </p:cNvPr>
          <p:cNvSpPr>
            <a:spLocks noGrp="1"/>
          </p:cNvSpPr>
          <p:nvPr>
            <p:ph type="title"/>
          </p:nvPr>
        </p:nvSpPr>
        <p:spPr>
          <a:xfrm>
            <a:off x="609442" y="176271"/>
            <a:ext cx="9305090" cy="705078"/>
          </a:xfrm>
        </p:spPr>
        <p:txBody>
          <a:bodyPr/>
          <a:lstStyle/>
          <a:p>
            <a:r>
              <a:rPr lang="en-GB" dirty="0"/>
              <a:t>NRP Passport </a:t>
            </a:r>
          </a:p>
        </p:txBody>
      </p:sp>
      <p:pic>
        <p:nvPicPr>
          <p:cNvPr id="5" name="Content Placeholder 4">
            <a:extLst>
              <a:ext uri="{FF2B5EF4-FFF2-40B4-BE49-F238E27FC236}">
                <a16:creationId xmlns:a16="http://schemas.microsoft.com/office/drawing/2014/main" id="{E9DE9AF1-FE68-E3C3-2EA8-9531A56AD026}"/>
              </a:ext>
            </a:extLst>
          </p:cNvPr>
          <p:cNvPicPr>
            <a:picLocks noGrp="1" noChangeAspect="1"/>
          </p:cNvPicPr>
          <p:nvPr>
            <p:ph idx="1"/>
          </p:nvPr>
        </p:nvPicPr>
        <p:blipFill>
          <a:blip r:embed="rId2"/>
          <a:stretch>
            <a:fillRect/>
          </a:stretch>
        </p:blipFill>
        <p:spPr>
          <a:xfrm>
            <a:off x="187286" y="801095"/>
            <a:ext cx="5645271" cy="6056905"/>
          </a:xfrm>
        </p:spPr>
      </p:pic>
      <p:pic>
        <p:nvPicPr>
          <p:cNvPr id="7" name="Picture 6">
            <a:extLst>
              <a:ext uri="{FF2B5EF4-FFF2-40B4-BE49-F238E27FC236}">
                <a16:creationId xmlns:a16="http://schemas.microsoft.com/office/drawing/2014/main" id="{538E5844-84D5-3F4D-79CA-F153FE01170B}"/>
              </a:ext>
            </a:extLst>
          </p:cNvPr>
          <p:cNvPicPr>
            <a:picLocks noChangeAspect="1"/>
          </p:cNvPicPr>
          <p:nvPr/>
        </p:nvPicPr>
        <p:blipFill>
          <a:blip r:embed="rId3"/>
          <a:stretch>
            <a:fillRect/>
          </a:stretch>
        </p:blipFill>
        <p:spPr>
          <a:xfrm>
            <a:off x="1491035" y="808167"/>
            <a:ext cx="6236424" cy="6012839"/>
          </a:xfrm>
          <a:prstGeom prst="rect">
            <a:avLst/>
          </a:prstGeom>
        </p:spPr>
      </p:pic>
      <p:pic>
        <p:nvPicPr>
          <p:cNvPr id="9" name="Picture 8">
            <a:extLst>
              <a:ext uri="{FF2B5EF4-FFF2-40B4-BE49-F238E27FC236}">
                <a16:creationId xmlns:a16="http://schemas.microsoft.com/office/drawing/2014/main" id="{06542C9E-FA6E-F033-6E19-29FBCB39B51E}"/>
              </a:ext>
            </a:extLst>
          </p:cNvPr>
          <p:cNvPicPr>
            <a:picLocks noChangeAspect="1"/>
          </p:cNvPicPr>
          <p:nvPr/>
        </p:nvPicPr>
        <p:blipFill>
          <a:blip r:embed="rId4"/>
          <a:stretch>
            <a:fillRect/>
          </a:stretch>
        </p:blipFill>
        <p:spPr>
          <a:xfrm>
            <a:off x="3614030" y="801093"/>
            <a:ext cx="6349182" cy="5944775"/>
          </a:xfrm>
          <a:prstGeom prst="rect">
            <a:avLst/>
          </a:prstGeom>
        </p:spPr>
      </p:pic>
      <p:pic>
        <p:nvPicPr>
          <p:cNvPr id="11" name="Picture 10">
            <a:extLst>
              <a:ext uri="{FF2B5EF4-FFF2-40B4-BE49-F238E27FC236}">
                <a16:creationId xmlns:a16="http://schemas.microsoft.com/office/drawing/2014/main" id="{F616AB42-CF98-9D55-F35F-741599CA5220}"/>
              </a:ext>
            </a:extLst>
          </p:cNvPr>
          <p:cNvPicPr>
            <a:picLocks noChangeAspect="1"/>
          </p:cNvPicPr>
          <p:nvPr/>
        </p:nvPicPr>
        <p:blipFill>
          <a:blip r:embed="rId5"/>
          <a:stretch>
            <a:fillRect/>
          </a:stretch>
        </p:blipFill>
        <p:spPr>
          <a:xfrm>
            <a:off x="5544238" y="801094"/>
            <a:ext cx="6654727" cy="5944775"/>
          </a:xfrm>
          <a:prstGeom prst="rect">
            <a:avLst/>
          </a:prstGeom>
        </p:spPr>
      </p:pic>
    </p:spTree>
    <p:extLst>
      <p:ext uri="{BB962C8B-B14F-4D97-AF65-F5344CB8AC3E}">
        <p14:creationId xmlns:p14="http://schemas.microsoft.com/office/powerpoint/2010/main" val="53388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648493-4925-4F54-A8A3-5D6D1082299A}"/>
              </a:ext>
            </a:extLst>
          </p:cNvPr>
          <p:cNvSpPr>
            <a:spLocks noGrp="1"/>
          </p:cNvSpPr>
          <p:nvPr>
            <p:ph type="title" idx="4294967295"/>
          </p:nvPr>
        </p:nvSpPr>
        <p:spPr>
          <a:xfrm>
            <a:off x="417251" y="379766"/>
            <a:ext cx="9304338" cy="1031875"/>
          </a:xfrm>
        </p:spPr>
        <p:txBody>
          <a:bodyPr/>
          <a:lstStyle/>
          <a:p>
            <a:r>
              <a:rPr lang="en-GB" dirty="0"/>
              <a:t>NRP donor attendances</a:t>
            </a:r>
          </a:p>
        </p:txBody>
      </p:sp>
      <p:sp>
        <p:nvSpPr>
          <p:cNvPr id="2" name="TextBox 1">
            <a:extLst>
              <a:ext uri="{FF2B5EF4-FFF2-40B4-BE49-F238E27FC236}">
                <a16:creationId xmlns:a16="http://schemas.microsoft.com/office/drawing/2014/main" id="{8D11ADDE-0FE3-42D0-AC41-D146F824BDA6}"/>
              </a:ext>
            </a:extLst>
          </p:cNvPr>
          <p:cNvSpPr txBox="1"/>
          <p:nvPr/>
        </p:nvSpPr>
        <p:spPr>
          <a:xfrm>
            <a:off x="9881652" y="2954728"/>
            <a:ext cx="1713390" cy="646331"/>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8% increase last year</a:t>
            </a:r>
          </a:p>
        </p:txBody>
      </p:sp>
      <p:sp>
        <p:nvSpPr>
          <p:cNvPr id="3" name="TextBox 2">
            <a:extLst>
              <a:ext uri="{FF2B5EF4-FFF2-40B4-BE49-F238E27FC236}">
                <a16:creationId xmlns:a16="http://schemas.microsoft.com/office/drawing/2014/main" id="{84D71101-CA90-4E5F-AC5F-19454F739FB0}"/>
              </a:ext>
            </a:extLst>
          </p:cNvPr>
          <p:cNvSpPr txBox="1"/>
          <p:nvPr/>
        </p:nvSpPr>
        <p:spPr>
          <a:xfrm>
            <a:off x="9881652" y="1683851"/>
            <a:ext cx="2011998" cy="646331"/>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768 </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attendances over decade</a:t>
            </a:r>
          </a:p>
        </p:txBody>
      </p:sp>
      <p:sp>
        <p:nvSpPr>
          <p:cNvPr id="8" name="TextBox 7">
            <a:extLst>
              <a:ext uri="{FF2B5EF4-FFF2-40B4-BE49-F238E27FC236}">
                <a16:creationId xmlns:a16="http://schemas.microsoft.com/office/drawing/2014/main" id="{4FCEF768-20D3-457F-8C6D-6179AA3E27E0}"/>
              </a:ext>
            </a:extLst>
          </p:cNvPr>
          <p:cNvSpPr txBox="1"/>
          <p:nvPr/>
        </p:nvSpPr>
        <p:spPr>
          <a:xfrm>
            <a:off x="9881652" y="4343094"/>
            <a:ext cx="2387592" cy="923330"/>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161 (87%) proceeded to donation in 2023/24</a:t>
            </a:r>
          </a:p>
        </p:txBody>
      </p:sp>
      <p:graphicFrame>
        <p:nvGraphicFramePr>
          <p:cNvPr id="10" name="Chart 9">
            <a:extLst>
              <a:ext uri="{FF2B5EF4-FFF2-40B4-BE49-F238E27FC236}">
                <a16:creationId xmlns:a16="http://schemas.microsoft.com/office/drawing/2014/main" id="{44F92832-1468-44B7-9F57-5511F2535573}"/>
              </a:ext>
            </a:extLst>
          </p:cNvPr>
          <p:cNvGraphicFramePr>
            <a:graphicFrameLocks noChangeAspect="1"/>
          </p:cNvGraphicFramePr>
          <p:nvPr/>
        </p:nvGraphicFramePr>
        <p:xfrm>
          <a:off x="372674" y="1059305"/>
          <a:ext cx="9540000" cy="5502336"/>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ED676FD4-5CDD-4D0D-AFD8-F4295E138C87}"/>
              </a:ext>
            </a:extLst>
          </p:cNvPr>
          <p:cNvSpPr txBox="1"/>
          <p:nvPr/>
        </p:nvSpPr>
        <p:spPr>
          <a:xfrm rot="16200000">
            <a:off x="-829386" y="3354617"/>
            <a:ext cx="2234907" cy="400110"/>
          </a:xfrm>
          <a:prstGeom prst="rect">
            <a:avLst/>
          </a:prstGeom>
          <a:noFill/>
        </p:spPr>
        <p:txBody>
          <a:bodyPr wrap="non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Number of donors</a:t>
            </a:r>
          </a:p>
        </p:txBody>
      </p:sp>
    </p:spTree>
    <p:extLst>
      <p:ext uri="{BB962C8B-B14F-4D97-AF65-F5344CB8AC3E}">
        <p14:creationId xmlns:p14="http://schemas.microsoft.com/office/powerpoint/2010/main" val="12195341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98EF7D09-AEA2-4A67-AFDD-2563C51576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3987" y="2331665"/>
            <a:ext cx="3858000" cy="4320000"/>
          </a:xfrm>
          <a:prstGeom prst="rect">
            <a:avLst/>
          </a:prstGeom>
        </p:spPr>
      </p:pic>
      <p:sp>
        <p:nvSpPr>
          <p:cNvPr id="4" name="Title 3">
            <a:extLst>
              <a:ext uri="{FF2B5EF4-FFF2-40B4-BE49-F238E27FC236}">
                <a16:creationId xmlns:a16="http://schemas.microsoft.com/office/drawing/2014/main" id="{1F648493-4925-4F54-A8A3-5D6D1082299A}"/>
              </a:ext>
            </a:extLst>
          </p:cNvPr>
          <p:cNvSpPr>
            <a:spLocks noGrp="1"/>
          </p:cNvSpPr>
          <p:nvPr>
            <p:ph type="title"/>
          </p:nvPr>
        </p:nvSpPr>
        <p:spPr>
          <a:xfrm>
            <a:off x="448983" y="-123889"/>
            <a:ext cx="9305090" cy="1031875"/>
          </a:xfrm>
        </p:spPr>
        <p:txBody>
          <a:bodyPr/>
          <a:lstStyle/>
          <a:p>
            <a:r>
              <a:rPr lang="en-GB" dirty="0"/>
              <a:t>DCD liver outcomes</a:t>
            </a:r>
          </a:p>
        </p:txBody>
      </p:sp>
      <p:sp>
        <p:nvSpPr>
          <p:cNvPr id="5" name="Content Placeholder 4">
            <a:extLst>
              <a:ext uri="{FF2B5EF4-FFF2-40B4-BE49-F238E27FC236}">
                <a16:creationId xmlns:a16="http://schemas.microsoft.com/office/drawing/2014/main" id="{E6DF1B0A-235A-42CF-834C-61558ED77AEB}"/>
              </a:ext>
            </a:extLst>
          </p:cNvPr>
          <p:cNvSpPr>
            <a:spLocks noGrp="1"/>
          </p:cNvSpPr>
          <p:nvPr>
            <p:ph idx="1"/>
          </p:nvPr>
        </p:nvSpPr>
        <p:spPr>
          <a:xfrm>
            <a:off x="448983" y="606962"/>
            <a:ext cx="9305090" cy="3357563"/>
          </a:xfrm>
        </p:spPr>
        <p:txBody>
          <a:bodyPr>
            <a:normAutofit/>
          </a:bodyPr>
          <a:lstStyle/>
          <a:p>
            <a:r>
              <a:rPr lang="en-GB" sz="2400" dirty="0"/>
              <a:t>1</a:t>
            </a:r>
            <a:r>
              <a:rPr lang="en-GB" sz="2400" baseline="30000" dirty="0"/>
              <a:t>st</a:t>
            </a:r>
            <a:r>
              <a:rPr lang="en-GB" sz="2400" dirty="0"/>
              <a:t> adult DCD liver only transplant, January 2011 – December 2019</a:t>
            </a:r>
          </a:p>
          <a:p>
            <a:r>
              <a:rPr lang="en-GB" sz="2400" dirty="0"/>
              <a:t>94 NRP, 1,376 standard DCD</a:t>
            </a:r>
          </a:p>
        </p:txBody>
      </p:sp>
      <p:sp>
        <p:nvSpPr>
          <p:cNvPr id="6" name="TextBox 5">
            <a:extLst>
              <a:ext uri="{FF2B5EF4-FFF2-40B4-BE49-F238E27FC236}">
                <a16:creationId xmlns:a16="http://schemas.microsoft.com/office/drawing/2014/main" id="{CD5E49C7-0121-41FC-85F7-E8F09AE2673E}"/>
              </a:ext>
            </a:extLst>
          </p:cNvPr>
          <p:cNvSpPr txBox="1"/>
          <p:nvPr/>
        </p:nvSpPr>
        <p:spPr>
          <a:xfrm>
            <a:off x="5101529" y="3164119"/>
            <a:ext cx="697627" cy="400110"/>
          </a:xfrm>
          <a:prstGeom prst="rect">
            <a:avLst/>
          </a:prstGeom>
          <a:noFill/>
        </p:spPr>
        <p:txBody>
          <a:bodyPr wrap="none" rtlCol="0">
            <a:spAutoFit/>
          </a:bodyPr>
          <a:lstStyle/>
          <a:p>
            <a:r>
              <a:rPr lang="en-GB" sz="2000" dirty="0">
                <a:solidFill>
                  <a:schemeClr val="accent1"/>
                </a:solidFill>
              </a:rPr>
              <a:t>93%</a:t>
            </a:r>
          </a:p>
        </p:txBody>
      </p:sp>
      <p:sp>
        <p:nvSpPr>
          <p:cNvPr id="7" name="TextBox 6">
            <a:extLst>
              <a:ext uri="{FF2B5EF4-FFF2-40B4-BE49-F238E27FC236}">
                <a16:creationId xmlns:a16="http://schemas.microsoft.com/office/drawing/2014/main" id="{76FB3FAC-D5C0-4592-AD34-4AFDF958DF29}"/>
              </a:ext>
            </a:extLst>
          </p:cNvPr>
          <p:cNvSpPr txBox="1"/>
          <p:nvPr/>
        </p:nvSpPr>
        <p:spPr>
          <a:xfrm>
            <a:off x="5101528" y="3685483"/>
            <a:ext cx="697627" cy="400110"/>
          </a:xfrm>
          <a:prstGeom prst="rect">
            <a:avLst/>
          </a:prstGeom>
          <a:noFill/>
        </p:spPr>
        <p:txBody>
          <a:bodyPr wrap="none" rtlCol="0">
            <a:spAutoFit/>
          </a:bodyPr>
          <a:lstStyle/>
          <a:p>
            <a:r>
              <a:rPr lang="en-GB" sz="2000" dirty="0">
                <a:solidFill>
                  <a:schemeClr val="accent6"/>
                </a:solidFill>
              </a:rPr>
              <a:t>86%</a:t>
            </a:r>
          </a:p>
        </p:txBody>
      </p:sp>
      <p:sp>
        <p:nvSpPr>
          <p:cNvPr id="8" name="TextBox 7">
            <a:extLst>
              <a:ext uri="{FF2B5EF4-FFF2-40B4-BE49-F238E27FC236}">
                <a16:creationId xmlns:a16="http://schemas.microsoft.com/office/drawing/2014/main" id="{36BB004E-162C-4B93-ABC6-9A82CA256A70}"/>
              </a:ext>
            </a:extLst>
          </p:cNvPr>
          <p:cNvSpPr txBox="1"/>
          <p:nvPr/>
        </p:nvSpPr>
        <p:spPr>
          <a:xfrm>
            <a:off x="3361843" y="4120506"/>
            <a:ext cx="989373" cy="400110"/>
          </a:xfrm>
          <a:prstGeom prst="rect">
            <a:avLst/>
          </a:prstGeom>
          <a:noFill/>
        </p:spPr>
        <p:txBody>
          <a:bodyPr wrap="none" rtlCol="0">
            <a:spAutoFit/>
          </a:bodyPr>
          <a:lstStyle/>
          <a:p>
            <a:r>
              <a:rPr lang="en-GB" sz="2000" b="1" dirty="0">
                <a:solidFill>
                  <a:schemeClr val="bg1">
                    <a:lumMod val="50000"/>
                  </a:schemeClr>
                </a:solidFill>
              </a:rPr>
              <a:t>p=0.09</a:t>
            </a:r>
          </a:p>
        </p:txBody>
      </p:sp>
      <p:sp>
        <p:nvSpPr>
          <p:cNvPr id="9" name="TextBox 8">
            <a:extLst>
              <a:ext uri="{FF2B5EF4-FFF2-40B4-BE49-F238E27FC236}">
                <a16:creationId xmlns:a16="http://schemas.microsoft.com/office/drawing/2014/main" id="{8E590743-2D30-4E34-8002-BC86CF17FF06}"/>
              </a:ext>
            </a:extLst>
          </p:cNvPr>
          <p:cNvSpPr txBox="1"/>
          <p:nvPr/>
        </p:nvSpPr>
        <p:spPr>
          <a:xfrm>
            <a:off x="1617240" y="1869999"/>
            <a:ext cx="3833101" cy="461665"/>
          </a:xfrm>
          <a:prstGeom prst="rect">
            <a:avLst/>
          </a:prstGeom>
          <a:noFill/>
        </p:spPr>
        <p:txBody>
          <a:bodyPr wrap="none" rtlCol="0">
            <a:spAutoFit/>
          </a:bodyPr>
          <a:lstStyle/>
          <a:p>
            <a:r>
              <a:rPr lang="en-GB" sz="2400" dirty="0"/>
              <a:t>1 year unadjusted analysis</a:t>
            </a:r>
          </a:p>
        </p:txBody>
      </p:sp>
      <p:sp>
        <p:nvSpPr>
          <p:cNvPr id="10" name="TextBox 9">
            <a:extLst>
              <a:ext uri="{FF2B5EF4-FFF2-40B4-BE49-F238E27FC236}">
                <a16:creationId xmlns:a16="http://schemas.microsoft.com/office/drawing/2014/main" id="{52A2A489-F2A1-42DD-B17A-E67248E51A7B}"/>
              </a:ext>
            </a:extLst>
          </p:cNvPr>
          <p:cNvSpPr txBox="1"/>
          <p:nvPr/>
        </p:nvSpPr>
        <p:spPr>
          <a:xfrm>
            <a:off x="7412286" y="2100832"/>
            <a:ext cx="4071949" cy="461665"/>
          </a:xfrm>
          <a:prstGeom prst="rect">
            <a:avLst/>
          </a:prstGeom>
          <a:noFill/>
        </p:spPr>
        <p:txBody>
          <a:bodyPr wrap="none" rtlCol="0">
            <a:spAutoFit/>
          </a:bodyPr>
          <a:lstStyle/>
          <a:p>
            <a:r>
              <a:rPr lang="en-GB" sz="2400" dirty="0"/>
              <a:t>1 year risk-adjusted analysis</a:t>
            </a:r>
          </a:p>
        </p:txBody>
      </p:sp>
      <p:sp>
        <p:nvSpPr>
          <p:cNvPr id="11" name="Rectangle: Rounded Corners 10">
            <a:extLst>
              <a:ext uri="{FF2B5EF4-FFF2-40B4-BE49-F238E27FC236}">
                <a16:creationId xmlns:a16="http://schemas.microsoft.com/office/drawing/2014/main" id="{54321BA2-09D7-41B8-A29A-2BAC0E7285C9}"/>
              </a:ext>
            </a:extLst>
          </p:cNvPr>
          <p:cNvSpPr/>
          <p:nvPr/>
        </p:nvSpPr>
        <p:spPr>
          <a:xfrm>
            <a:off x="7866511" y="2813451"/>
            <a:ext cx="3448379" cy="1788046"/>
          </a:xfrm>
          <a:prstGeom prst="round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dirty="0"/>
              <a:t>Significantly better outcomes for NRP – 50% reduced chance of transplant failure in NRP group – p=0.05</a:t>
            </a:r>
          </a:p>
        </p:txBody>
      </p:sp>
      <p:sp>
        <p:nvSpPr>
          <p:cNvPr id="2" name="TextBox 1">
            <a:extLst>
              <a:ext uri="{FF2B5EF4-FFF2-40B4-BE49-F238E27FC236}">
                <a16:creationId xmlns:a16="http://schemas.microsoft.com/office/drawing/2014/main" id="{760365FE-9F7F-47F7-AC82-FD1215C348BD}"/>
              </a:ext>
            </a:extLst>
          </p:cNvPr>
          <p:cNvSpPr txBox="1"/>
          <p:nvPr/>
        </p:nvSpPr>
        <p:spPr>
          <a:xfrm>
            <a:off x="8743620" y="5218018"/>
            <a:ext cx="3448380" cy="261610"/>
          </a:xfrm>
          <a:prstGeom prst="rect">
            <a:avLst/>
          </a:prstGeom>
          <a:noFill/>
        </p:spPr>
        <p:txBody>
          <a:bodyPr wrap="none" rtlCol="0">
            <a:spAutoFit/>
          </a:bodyPr>
          <a:lstStyle/>
          <a:p>
            <a:r>
              <a:rPr lang="en-GB" sz="1100" dirty="0"/>
              <a:t>Ref: Oniscu GC et al. Transplantation 2022 </a:t>
            </a:r>
            <a:r>
              <a:rPr lang="en-GB" sz="1100" i="1" dirty="0"/>
              <a:t>in press</a:t>
            </a:r>
            <a:endParaRPr lang="en-GB" sz="1100" dirty="0"/>
          </a:p>
        </p:txBody>
      </p:sp>
      <p:sp>
        <p:nvSpPr>
          <p:cNvPr id="24" name="TextBox 23">
            <a:extLst>
              <a:ext uri="{FF2B5EF4-FFF2-40B4-BE49-F238E27FC236}">
                <a16:creationId xmlns:a16="http://schemas.microsoft.com/office/drawing/2014/main" id="{1BE9EE26-339D-4E5F-BBE6-4202A4B5178A}"/>
              </a:ext>
            </a:extLst>
          </p:cNvPr>
          <p:cNvSpPr txBox="1"/>
          <p:nvPr/>
        </p:nvSpPr>
        <p:spPr>
          <a:xfrm>
            <a:off x="3767934" y="2922926"/>
            <a:ext cx="728084" cy="400110"/>
          </a:xfrm>
          <a:prstGeom prst="rect">
            <a:avLst/>
          </a:prstGeom>
          <a:noFill/>
        </p:spPr>
        <p:txBody>
          <a:bodyPr wrap="none" rtlCol="0">
            <a:spAutoFit/>
          </a:bodyPr>
          <a:lstStyle/>
          <a:p>
            <a:r>
              <a:rPr lang="en-GB" sz="2000" dirty="0">
                <a:solidFill>
                  <a:schemeClr val="accent1"/>
                </a:solidFill>
              </a:rPr>
              <a:t>NRP</a:t>
            </a:r>
          </a:p>
        </p:txBody>
      </p:sp>
      <p:sp>
        <p:nvSpPr>
          <p:cNvPr id="25" name="TextBox 24">
            <a:extLst>
              <a:ext uri="{FF2B5EF4-FFF2-40B4-BE49-F238E27FC236}">
                <a16:creationId xmlns:a16="http://schemas.microsoft.com/office/drawing/2014/main" id="{343BEA37-D900-4A91-A9A0-71E82F3CB19A}"/>
              </a:ext>
            </a:extLst>
          </p:cNvPr>
          <p:cNvSpPr txBox="1"/>
          <p:nvPr/>
        </p:nvSpPr>
        <p:spPr>
          <a:xfrm>
            <a:off x="3672184" y="3379840"/>
            <a:ext cx="1197764" cy="400110"/>
          </a:xfrm>
          <a:prstGeom prst="rect">
            <a:avLst/>
          </a:prstGeom>
          <a:noFill/>
        </p:spPr>
        <p:txBody>
          <a:bodyPr wrap="none" rtlCol="0">
            <a:spAutoFit/>
          </a:bodyPr>
          <a:lstStyle/>
          <a:p>
            <a:r>
              <a:rPr lang="en-GB" sz="2000" dirty="0">
                <a:solidFill>
                  <a:schemeClr val="accent6"/>
                </a:solidFill>
              </a:rPr>
              <a:t>Std DCD</a:t>
            </a:r>
          </a:p>
        </p:txBody>
      </p:sp>
    </p:spTree>
    <p:extLst>
      <p:ext uri="{BB962C8B-B14F-4D97-AF65-F5344CB8AC3E}">
        <p14:creationId xmlns:p14="http://schemas.microsoft.com/office/powerpoint/2010/main" val="4277352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animBg="1"/>
      <p:bldP spid="24" grpId="0"/>
      <p:bldP spid="2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E5CA8AD0-77D4-4DFD-80FF-F41BF10A3A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2039" y="2128396"/>
            <a:ext cx="3858000" cy="4320000"/>
          </a:xfrm>
          <a:prstGeom prst="rect">
            <a:avLst/>
          </a:prstGeom>
        </p:spPr>
      </p:pic>
      <p:sp>
        <p:nvSpPr>
          <p:cNvPr id="4" name="Title 3">
            <a:extLst>
              <a:ext uri="{FF2B5EF4-FFF2-40B4-BE49-F238E27FC236}">
                <a16:creationId xmlns:a16="http://schemas.microsoft.com/office/drawing/2014/main" id="{1F648493-4925-4F54-A8A3-5D6D1082299A}"/>
              </a:ext>
            </a:extLst>
          </p:cNvPr>
          <p:cNvSpPr>
            <a:spLocks noGrp="1"/>
          </p:cNvSpPr>
          <p:nvPr>
            <p:ph type="title"/>
          </p:nvPr>
        </p:nvSpPr>
        <p:spPr>
          <a:xfrm>
            <a:off x="609442" y="-167415"/>
            <a:ext cx="9305090" cy="1031875"/>
          </a:xfrm>
        </p:spPr>
        <p:txBody>
          <a:bodyPr/>
          <a:lstStyle/>
          <a:p>
            <a:r>
              <a:rPr lang="en-GB" dirty="0"/>
              <a:t>DCD kidney outcomes</a:t>
            </a:r>
          </a:p>
        </p:txBody>
      </p:sp>
      <p:sp>
        <p:nvSpPr>
          <p:cNvPr id="5" name="Content Placeholder 4">
            <a:extLst>
              <a:ext uri="{FF2B5EF4-FFF2-40B4-BE49-F238E27FC236}">
                <a16:creationId xmlns:a16="http://schemas.microsoft.com/office/drawing/2014/main" id="{E6DF1B0A-235A-42CF-834C-61558ED77AEB}"/>
              </a:ext>
            </a:extLst>
          </p:cNvPr>
          <p:cNvSpPr>
            <a:spLocks noGrp="1"/>
          </p:cNvSpPr>
          <p:nvPr>
            <p:ph idx="1"/>
          </p:nvPr>
        </p:nvSpPr>
        <p:spPr>
          <a:xfrm>
            <a:off x="609442" y="537054"/>
            <a:ext cx="9305090" cy="3357563"/>
          </a:xfrm>
        </p:spPr>
        <p:txBody>
          <a:bodyPr>
            <a:normAutofit/>
          </a:bodyPr>
          <a:lstStyle/>
          <a:p>
            <a:r>
              <a:rPr lang="en-GB" sz="2400" dirty="0"/>
              <a:t>1</a:t>
            </a:r>
            <a:r>
              <a:rPr lang="en-GB" sz="2400" baseline="30000" dirty="0"/>
              <a:t>st</a:t>
            </a:r>
            <a:r>
              <a:rPr lang="en-GB" sz="2400" dirty="0"/>
              <a:t> adult DCD kidney only transplant, April 2016 – March 2021</a:t>
            </a:r>
          </a:p>
          <a:p>
            <a:r>
              <a:rPr lang="en-GB" sz="2400" dirty="0"/>
              <a:t>258 NRP, 3,501 standard DCD</a:t>
            </a:r>
          </a:p>
        </p:txBody>
      </p:sp>
      <p:sp>
        <p:nvSpPr>
          <p:cNvPr id="9" name="TextBox 8">
            <a:extLst>
              <a:ext uri="{FF2B5EF4-FFF2-40B4-BE49-F238E27FC236}">
                <a16:creationId xmlns:a16="http://schemas.microsoft.com/office/drawing/2014/main" id="{B92DFCB7-D6A4-4F1F-938E-110C898669BE}"/>
              </a:ext>
            </a:extLst>
          </p:cNvPr>
          <p:cNvSpPr txBox="1"/>
          <p:nvPr/>
        </p:nvSpPr>
        <p:spPr>
          <a:xfrm>
            <a:off x="1395569" y="1608282"/>
            <a:ext cx="3833101" cy="461665"/>
          </a:xfrm>
          <a:prstGeom prst="rect">
            <a:avLst/>
          </a:prstGeom>
          <a:noFill/>
        </p:spPr>
        <p:txBody>
          <a:bodyPr wrap="none" rtlCol="0">
            <a:spAutoFit/>
          </a:bodyPr>
          <a:lstStyle/>
          <a:p>
            <a:r>
              <a:rPr lang="en-GB" sz="2400" dirty="0"/>
              <a:t>1 year unadjusted analysis</a:t>
            </a:r>
          </a:p>
        </p:txBody>
      </p:sp>
      <p:sp>
        <p:nvSpPr>
          <p:cNvPr id="10" name="TextBox 9">
            <a:extLst>
              <a:ext uri="{FF2B5EF4-FFF2-40B4-BE49-F238E27FC236}">
                <a16:creationId xmlns:a16="http://schemas.microsoft.com/office/drawing/2014/main" id="{81C3C6F7-A66D-4101-AA43-DBFF58B8E30D}"/>
              </a:ext>
            </a:extLst>
          </p:cNvPr>
          <p:cNvSpPr txBox="1"/>
          <p:nvPr/>
        </p:nvSpPr>
        <p:spPr>
          <a:xfrm>
            <a:off x="6893428" y="1592787"/>
            <a:ext cx="4071949" cy="461665"/>
          </a:xfrm>
          <a:prstGeom prst="rect">
            <a:avLst/>
          </a:prstGeom>
          <a:noFill/>
        </p:spPr>
        <p:txBody>
          <a:bodyPr wrap="none" rtlCol="0">
            <a:spAutoFit/>
          </a:bodyPr>
          <a:lstStyle/>
          <a:p>
            <a:r>
              <a:rPr lang="en-GB" sz="2400" dirty="0"/>
              <a:t>1 year risk-adjusted analysis</a:t>
            </a:r>
          </a:p>
        </p:txBody>
      </p:sp>
      <p:sp>
        <p:nvSpPr>
          <p:cNvPr id="11" name="TextBox 10">
            <a:extLst>
              <a:ext uri="{FF2B5EF4-FFF2-40B4-BE49-F238E27FC236}">
                <a16:creationId xmlns:a16="http://schemas.microsoft.com/office/drawing/2014/main" id="{47065C7D-CF4E-4597-A0C9-191AA0FCC350}"/>
              </a:ext>
            </a:extLst>
          </p:cNvPr>
          <p:cNvSpPr txBox="1"/>
          <p:nvPr/>
        </p:nvSpPr>
        <p:spPr>
          <a:xfrm>
            <a:off x="2284815" y="5083995"/>
            <a:ext cx="1986441" cy="1015663"/>
          </a:xfrm>
          <a:prstGeom prst="rect">
            <a:avLst/>
          </a:prstGeom>
          <a:noFill/>
        </p:spPr>
        <p:txBody>
          <a:bodyPr wrap="none" rtlCol="0">
            <a:spAutoFit/>
          </a:bodyPr>
          <a:lstStyle/>
          <a:p>
            <a:pPr algn="ctr"/>
            <a:r>
              <a:rPr lang="en-GB" sz="2000" dirty="0">
                <a:solidFill>
                  <a:schemeClr val="accent4">
                    <a:lumMod val="75000"/>
                  </a:schemeClr>
                </a:solidFill>
              </a:rPr>
              <a:t>Mean eGFR:</a:t>
            </a:r>
          </a:p>
          <a:p>
            <a:pPr algn="ctr"/>
            <a:r>
              <a:rPr lang="en-GB" sz="2000" dirty="0">
                <a:solidFill>
                  <a:schemeClr val="accent4">
                    <a:lumMod val="75000"/>
                  </a:schemeClr>
                </a:solidFill>
              </a:rPr>
              <a:t>NRP = 55.3</a:t>
            </a:r>
          </a:p>
          <a:p>
            <a:pPr algn="ctr"/>
            <a:r>
              <a:rPr lang="en-GB" sz="2000" dirty="0">
                <a:solidFill>
                  <a:schemeClr val="accent4">
                    <a:lumMod val="75000"/>
                  </a:schemeClr>
                </a:solidFill>
              </a:rPr>
              <a:t>Std DCD = 46.2</a:t>
            </a:r>
          </a:p>
        </p:txBody>
      </p:sp>
      <p:sp>
        <p:nvSpPr>
          <p:cNvPr id="12" name="Rectangle: Rounded Corners 11">
            <a:extLst>
              <a:ext uri="{FF2B5EF4-FFF2-40B4-BE49-F238E27FC236}">
                <a16:creationId xmlns:a16="http://schemas.microsoft.com/office/drawing/2014/main" id="{2BAD6E3C-0EE8-4381-B9D9-C8D4D4FC263B}"/>
              </a:ext>
            </a:extLst>
          </p:cNvPr>
          <p:cNvSpPr/>
          <p:nvPr/>
        </p:nvSpPr>
        <p:spPr>
          <a:xfrm>
            <a:off x="7438865" y="3702596"/>
            <a:ext cx="2981074" cy="979579"/>
          </a:xfrm>
          <a:prstGeom prst="round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dirty="0"/>
              <a:t>73% reduced chance of graft failure in NRP group – p=0.002</a:t>
            </a:r>
          </a:p>
        </p:txBody>
      </p:sp>
      <p:sp>
        <p:nvSpPr>
          <p:cNvPr id="13" name="Rectangle: Rounded Corners 12">
            <a:extLst>
              <a:ext uri="{FF2B5EF4-FFF2-40B4-BE49-F238E27FC236}">
                <a16:creationId xmlns:a16="http://schemas.microsoft.com/office/drawing/2014/main" id="{0661E48F-9C19-4B7D-B687-9FBCBE7B06DC}"/>
              </a:ext>
            </a:extLst>
          </p:cNvPr>
          <p:cNvSpPr/>
          <p:nvPr/>
        </p:nvSpPr>
        <p:spPr>
          <a:xfrm>
            <a:off x="7438865" y="5053025"/>
            <a:ext cx="2981074" cy="1046633"/>
          </a:xfrm>
          <a:prstGeom prst="round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dirty="0"/>
              <a:t>eGFR – </a:t>
            </a:r>
            <a:r>
              <a:rPr lang="en-GB" sz="2000" dirty="0">
                <a:effectLst/>
                <a:latin typeface="Arial" panose="020B0604020202020204" pitchFamily="34" charset="0"/>
                <a:ea typeface="Times New Roman" panose="02020603050405020304" pitchFamily="18" charset="0"/>
              </a:rPr>
              <a:t>7.6 ml/min/1.73m</a:t>
            </a:r>
            <a:r>
              <a:rPr lang="en-GB" sz="2000" baseline="30000" dirty="0">
                <a:effectLst/>
                <a:latin typeface="Arial" panose="020B0604020202020204" pitchFamily="34" charset="0"/>
                <a:ea typeface="Times New Roman" panose="02020603050405020304" pitchFamily="18" charset="0"/>
              </a:rPr>
              <a:t>2</a:t>
            </a:r>
            <a:r>
              <a:rPr lang="en-GB" sz="2000" dirty="0">
                <a:effectLst/>
                <a:latin typeface="Arial" panose="020B0604020202020204" pitchFamily="34" charset="0"/>
                <a:ea typeface="Times New Roman" panose="02020603050405020304" pitchFamily="18" charset="0"/>
              </a:rPr>
              <a:t>  higher if NRP used – p&lt;0.001</a:t>
            </a:r>
            <a:endParaRPr lang="en-GB" sz="2000" dirty="0"/>
          </a:p>
        </p:txBody>
      </p:sp>
      <p:sp>
        <p:nvSpPr>
          <p:cNvPr id="14" name="TextBox 13">
            <a:extLst>
              <a:ext uri="{FF2B5EF4-FFF2-40B4-BE49-F238E27FC236}">
                <a16:creationId xmlns:a16="http://schemas.microsoft.com/office/drawing/2014/main" id="{E969B4FE-1C39-4D0F-8A05-190B579551F4}"/>
              </a:ext>
            </a:extLst>
          </p:cNvPr>
          <p:cNvSpPr txBox="1"/>
          <p:nvPr/>
        </p:nvSpPr>
        <p:spPr>
          <a:xfrm>
            <a:off x="5059724" y="2459799"/>
            <a:ext cx="697627" cy="400110"/>
          </a:xfrm>
          <a:prstGeom prst="rect">
            <a:avLst/>
          </a:prstGeom>
          <a:noFill/>
        </p:spPr>
        <p:txBody>
          <a:bodyPr wrap="none" rtlCol="0">
            <a:spAutoFit/>
          </a:bodyPr>
          <a:lstStyle/>
          <a:p>
            <a:r>
              <a:rPr lang="en-GB" sz="2000" dirty="0">
                <a:solidFill>
                  <a:schemeClr val="accent1"/>
                </a:solidFill>
              </a:rPr>
              <a:t>98%</a:t>
            </a:r>
          </a:p>
        </p:txBody>
      </p:sp>
      <p:sp>
        <p:nvSpPr>
          <p:cNvPr id="15" name="TextBox 14">
            <a:extLst>
              <a:ext uri="{FF2B5EF4-FFF2-40B4-BE49-F238E27FC236}">
                <a16:creationId xmlns:a16="http://schemas.microsoft.com/office/drawing/2014/main" id="{8118ADA8-B5F0-4CE2-AFDC-7C9C885283D0}"/>
              </a:ext>
            </a:extLst>
          </p:cNvPr>
          <p:cNvSpPr txBox="1"/>
          <p:nvPr/>
        </p:nvSpPr>
        <p:spPr>
          <a:xfrm>
            <a:off x="5060875" y="2876537"/>
            <a:ext cx="697627" cy="400110"/>
          </a:xfrm>
          <a:prstGeom prst="rect">
            <a:avLst/>
          </a:prstGeom>
          <a:noFill/>
        </p:spPr>
        <p:txBody>
          <a:bodyPr wrap="none" rtlCol="0">
            <a:spAutoFit/>
          </a:bodyPr>
          <a:lstStyle/>
          <a:p>
            <a:r>
              <a:rPr lang="en-GB" sz="2000" dirty="0">
                <a:solidFill>
                  <a:schemeClr val="accent6"/>
                </a:solidFill>
              </a:rPr>
              <a:t>94%</a:t>
            </a:r>
          </a:p>
        </p:txBody>
      </p:sp>
      <p:sp>
        <p:nvSpPr>
          <p:cNvPr id="16" name="TextBox 15">
            <a:extLst>
              <a:ext uri="{FF2B5EF4-FFF2-40B4-BE49-F238E27FC236}">
                <a16:creationId xmlns:a16="http://schemas.microsoft.com/office/drawing/2014/main" id="{D7AA2CF9-3121-4F11-AE52-AA904B6CDF59}"/>
              </a:ext>
            </a:extLst>
          </p:cNvPr>
          <p:cNvSpPr txBox="1"/>
          <p:nvPr/>
        </p:nvSpPr>
        <p:spPr>
          <a:xfrm>
            <a:off x="2890531" y="3790281"/>
            <a:ext cx="1132041" cy="400110"/>
          </a:xfrm>
          <a:prstGeom prst="rect">
            <a:avLst/>
          </a:prstGeom>
          <a:noFill/>
        </p:spPr>
        <p:txBody>
          <a:bodyPr wrap="none" rtlCol="0">
            <a:spAutoFit/>
          </a:bodyPr>
          <a:lstStyle/>
          <a:p>
            <a:r>
              <a:rPr lang="en-GB" sz="2000" b="1" dirty="0">
                <a:solidFill>
                  <a:schemeClr val="bg1">
                    <a:lumMod val="50000"/>
                  </a:schemeClr>
                </a:solidFill>
              </a:rPr>
              <a:t>p=0.004</a:t>
            </a:r>
          </a:p>
        </p:txBody>
      </p:sp>
      <p:sp>
        <p:nvSpPr>
          <p:cNvPr id="17" name="TextBox 16">
            <a:extLst>
              <a:ext uri="{FF2B5EF4-FFF2-40B4-BE49-F238E27FC236}">
                <a16:creationId xmlns:a16="http://schemas.microsoft.com/office/drawing/2014/main" id="{5B0AA8FD-2D41-4408-AC2F-71FD805DFB1E}"/>
              </a:ext>
            </a:extLst>
          </p:cNvPr>
          <p:cNvSpPr txBox="1"/>
          <p:nvPr/>
        </p:nvSpPr>
        <p:spPr>
          <a:xfrm>
            <a:off x="3759231" y="2305775"/>
            <a:ext cx="728084" cy="400110"/>
          </a:xfrm>
          <a:prstGeom prst="rect">
            <a:avLst/>
          </a:prstGeom>
          <a:noFill/>
        </p:spPr>
        <p:txBody>
          <a:bodyPr wrap="none" rtlCol="0">
            <a:spAutoFit/>
          </a:bodyPr>
          <a:lstStyle/>
          <a:p>
            <a:r>
              <a:rPr lang="en-GB" sz="2000" dirty="0">
                <a:solidFill>
                  <a:schemeClr val="accent1"/>
                </a:solidFill>
              </a:rPr>
              <a:t>NRP</a:t>
            </a:r>
          </a:p>
        </p:txBody>
      </p:sp>
      <p:sp>
        <p:nvSpPr>
          <p:cNvPr id="18" name="TextBox 17">
            <a:extLst>
              <a:ext uri="{FF2B5EF4-FFF2-40B4-BE49-F238E27FC236}">
                <a16:creationId xmlns:a16="http://schemas.microsoft.com/office/drawing/2014/main" id="{AC515FF4-9529-4E47-A87B-8EBCA28A7CCA}"/>
              </a:ext>
            </a:extLst>
          </p:cNvPr>
          <p:cNvSpPr txBox="1"/>
          <p:nvPr/>
        </p:nvSpPr>
        <p:spPr>
          <a:xfrm>
            <a:off x="3423690" y="3087921"/>
            <a:ext cx="1197764" cy="400110"/>
          </a:xfrm>
          <a:prstGeom prst="rect">
            <a:avLst/>
          </a:prstGeom>
          <a:noFill/>
        </p:spPr>
        <p:txBody>
          <a:bodyPr wrap="none" rtlCol="0">
            <a:spAutoFit/>
          </a:bodyPr>
          <a:lstStyle/>
          <a:p>
            <a:r>
              <a:rPr lang="en-GB" sz="2000" dirty="0">
                <a:solidFill>
                  <a:schemeClr val="accent6"/>
                </a:solidFill>
              </a:rPr>
              <a:t>Std DCD</a:t>
            </a:r>
          </a:p>
        </p:txBody>
      </p:sp>
      <p:sp>
        <p:nvSpPr>
          <p:cNvPr id="21" name="Rectangle: Rounded Corners 20">
            <a:extLst>
              <a:ext uri="{FF2B5EF4-FFF2-40B4-BE49-F238E27FC236}">
                <a16:creationId xmlns:a16="http://schemas.microsoft.com/office/drawing/2014/main" id="{5C34C623-6682-4E2C-B030-A1A3456B366C}"/>
              </a:ext>
            </a:extLst>
          </p:cNvPr>
          <p:cNvSpPr/>
          <p:nvPr/>
        </p:nvSpPr>
        <p:spPr>
          <a:xfrm>
            <a:off x="7438865" y="2385412"/>
            <a:ext cx="2981074" cy="979579"/>
          </a:xfrm>
          <a:prstGeom prst="round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dirty="0"/>
              <a:t>Significantly better outcomes for NRP </a:t>
            </a:r>
          </a:p>
        </p:txBody>
      </p:sp>
    </p:spTree>
    <p:extLst>
      <p:ext uri="{BB962C8B-B14F-4D97-AF65-F5344CB8AC3E}">
        <p14:creationId xmlns:p14="http://schemas.microsoft.com/office/powerpoint/2010/main" val="1633847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animBg="1"/>
      <p:bldP spid="13" grpId="0" animBg="1"/>
      <p:bldP spid="14" grpId="0"/>
      <p:bldP spid="15" grpId="0"/>
      <p:bldP spid="16" grpId="0"/>
      <p:bldP spid="17" grpId="0"/>
      <p:bldP spid="18" grpId="0"/>
      <p:bldP spid="2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9A049-DFAF-50A0-5019-6495C73AC918}"/>
              </a:ext>
            </a:extLst>
          </p:cNvPr>
          <p:cNvSpPr>
            <a:spLocks noGrp="1"/>
          </p:cNvSpPr>
          <p:nvPr>
            <p:ph type="title"/>
          </p:nvPr>
        </p:nvSpPr>
        <p:spPr>
          <a:xfrm>
            <a:off x="329523" y="0"/>
            <a:ext cx="11288775" cy="1031875"/>
          </a:xfrm>
        </p:spPr>
        <p:txBody>
          <a:bodyPr>
            <a:normAutofit/>
          </a:bodyPr>
          <a:lstStyle/>
          <a:p>
            <a:r>
              <a:rPr lang="en-GB" sz="3200" b="1" dirty="0"/>
              <a:t>Impact of Novel Technologies on Donor Hospitals </a:t>
            </a:r>
          </a:p>
        </p:txBody>
      </p:sp>
      <p:sp>
        <p:nvSpPr>
          <p:cNvPr id="3" name="Content Placeholder 2">
            <a:extLst>
              <a:ext uri="{FF2B5EF4-FFF2-40B4-BE49-F238E27FC236}">
                <a16:creationId xmlns:a16="http://schemas.microsoft.com/office/drawing/2014/main" id="{B22869D5-8F3C-5502-FC96-F59F347A6BA2}"/>
              </a:ext>
            </a:extLst>
          </p:cNvPr>
          <p:cNvSpPr>
            <a:spLocks noGrp="1"/>
          </p:cNvSpPr>
          <p:nvPr>
            <p:ph idx="1"/>
          </p:nvPr>
        </p:nvSpPr>
        <p:spPr>
          <a:xfrm>
            <a:off x="562788" y="1494247"/>
            <a:ext cx="11288775" cy="4516916"/>
          </a:xfrm>
        </p:spPr>
        <p:txBody>
          <a:bodyPr/>
          <a:lstStyle/>
          <a:p>
            <a:r>
              <a:rPr lang="en-GB" dirty="0"/>
              <a:t>DCD Hearts </a:t>
            </a:r>
          </a:p>
          <a:p>
            <a:pPr lvl="1">
              <a:buFont typeface="Arial" panose="020B0604020202020204" pitchFamily="34" charset="0"/>
              <a:buChar char="•"/>
            </a:pPr>
            <a:r>
              <a:rPr lang="en-GB" sz="2400" dirty="0">
                <a:latin typeface="Arial" panose="020B0604020202020204" pitchFamily="34" charset="0"/>
                <a:cs typeface="Arial" panose="020B0604020202020204" pitchFamily="34" charset="0"/>
              </a:rPr>
              <a:t>NORS team brings more kit – the OCS</a:t>
            </a:r>
          </a:p>
          <a:p>
            <a:pPr lvl="1"/>
            <a:endParaRPr lang="en-GB" dirty="0"/>
          </a:p>
          <a:p>
            <a:r>
              <a:rPr lang="en-GB" dirty="0"/>
              <a:t>NRP </a:t>
            </a:r>
          </a:p>
          <a:p>
            <a:pPr lvl="1">
              <a:buFont typeface="Arial" panose="020B0604020202020204" pitchFamily="34" charset="0"/>
              <a:buChar char="•"/>
            </a:pPr>
            <a:r>
              <a:rPr lang="en-GB" sz="2400" dirty="0">
                <a:latin typeface="Arial" panose="020B0604020202020204" pitchFamily="34" charset="0"/>
                <a:cs typeface="Arial" panose="020B0604020202020204" pitchFamily="34" charset="0"/>
              </a:rPr>
              <a:t>NORS teams brings more kit - </a:t>
            </a:r>
            <a:r>
              <a:rPr lang="en-GB" sz="2400" dirty="0" err="1">
                <a:latin typeface="Arial" panose="020B0604020202020204" pitchFamily="34" charset="0"/>
                <a:cs typeface="Arial" panose="020B0604020202020204" pitchFamily="34" charset="0"/>
              </a:rPr>
              <a:t>cardiohelp</a:t>
            </a:r>
            <a:endParaRPr lang="en-GB" sz="2400" dirty="0">
              <a:latin typeface="Arial" panose="020B0604020202020204" pitchFamily="34" charset="0"/>
              <a:cs typeface="Arial" panose="020B0604020202020204" pitchFamily="34" charset="0"/>
            </a:endParaRPr>
          </a:p>
          <a:p>
            <a:pPr lvl="1">
              <a:buFont typeface="Arial" panose="020B0604020202020204" pitchFamily="34" charset="0"/>
              <a:buChar char="•"/>
            </a:pPr>
            <a:r>
              <a:rPr lang="en-GB" sz="2400" dirty="0">
                <a:latin typeface="Arial" panose="020B0604020202020204" pitchFamily="34" charset="0"/>
                <a:cs typeface="Arial" panose="020B0604020202020204" pitchFamily="34" charset="0"/>
              </a:rPr>
              <a:t>Takes around an hour to set up the circuit</a:t>
            </a:r>
          </a:p>
          <a:p>
            <a:pPr lvl="1">
              <a:buFont typeface="Arial" panose="020B0604020202020204" pitchFamily="34" charset="0"/>
              <a:buChar char="•"/>
            </a:pPr>
            <a:r>
              <a:rPr lang="en-GB" sz="2400" dirty="0">
                <a:latin typeface="Arial" panose="020B0604020202020204" pitchFamily="34" charset="0"/>
                <a:cs typeface="Arial" panose="020B0604020202020204" pitchFamily="34" charset="0"/>
              </a:rPr>
              <a:t>Lengthens the DCD retrieval process </a:t>
            </a:r>
          </a:p>
          <a:p>
            <a:pPr lvl="1"/>
            <a:endParaRPr lang="en-GB" dirty="0"/>
          </a:p>
          <a:p>
            <a:endParaRPr lang="en-GB" dirty="0"/>
          </a:p>
          <a:p>
            <a:r>
              <a:rPr lang="en-GB" sz="2800" dirty="0"/>
              <a:t>The benefit is more organs are able to be utilised for transplantation.</a:t>
            </a:r>
          </a:p>
        </p:txBody>
      </p:sp>
    </p:spTree>
    <p:extLst>
      <p:ext uri="{BB962C8B-B14F-4D97-AF65-F5344CB8AC3E}">
        <p14:creationId xmlns:p14="http://schemas.microsoft.com/office/powerpoint/2010/main" val="36561098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B6EC9E91-0124-4DCA-8327-8BCF5160A432}"/>
              </a:ext>
            </a:extLst>
          </p:cNvPr>
          <p:cNvSpPr txBox="1">
            <a:spLocks/>
          </p:cNvSpPr>
          <p:nvPr/>
        </p:nvSpPr>
        <p:spPr>
          <a:xfrm>
            <a:off x="609442" y="450573"/>
            <a:ext cx="9305090" cy="1031875"/>
          </a:xfrm>
          <a:prstGeom prst="rect">
            <a:avLst/>
          </a:prstGeom>
        </p:spPr>
        <p:txBody>
          <a:bodyPr/>
          <a:lstStyle>
            <a:lvl1pPr algn="l" defTabSz="457063" rtl="0" eaLnBrk="1" fontAlgn="base" hangingPunct="1">
              <a:spcBef>
                <a:spcPct val="0"/>
              </a:spcBef>
              <a:spcAft>
                <a:spcPct val="0"/>
              </a:spcAft>
              <a:defRPr sz="3799" b="1" kern="1200">
                <a:solidFill>
                  <a:srgbClr val="0072C6"/>
                </a:solidFill>
                <a:latin typeface="+mj-lt"/>
                <a:ea typeface="+mj-ea"/>
                <a:cs typeface="+mj-cs"/>
              </a:defRPr>
            </a:lvl1pPr>
            <a:lvl2pPr algn="l" defTabSz="457063" rtl="0" eaLnBrk="1" fontAlgn="base" hangingPunct="1">
              <a:spcBef>
                <a:spcPct val="0"/>
              </a:spcBef>
              <a:spcAft>
                <a:spcPct val="0"/>
              </a:spcAft>
              <a:defRPr sz="3799" b="1">
                <a:solidFill>
                  <a:srgbClr val="0072C6"/>
                </a:solidFill>
                <a:latin typeface="Arial" panose="020B0604020202020204" pitchFamily="34" charset="0"/>
              </a:defRPr>
            </a:lvl2pPr>
            <a:lvl3pPr algn="l" defTabSz="457063" rtl="0" eaLnBrk="1" fontAlgn="base" hangingPunct="1">
              <a:spcBef>
                <a:spcPct val="0"/>
              </a:spcBef>
              <a:spcAft>
                <a:spcPct val="0"/>
              </a:spcAft>
              <a:defRPr sz="3799" b="1">
                <a:solidFill>
                  <a:srgbClr val="0072C6"/>
                </a:solidFill>
                <a:latin typeface="Arial" panose="020B0604020202020204" pitchFamily="34" charset="0"/>
              </a:defRPr>
            </a:lvl3pPr>
            <a:lvl4pPr algn="l" defTabSz="457063" rtl="0" eaLnBrk="1" fontAlgn="base" hangingPunct="1">
              <a:spcBef>
                <a:spcPct val="0"/>
              </a:spcBef>
              <a:spcAft>
                <a:spcPct val="0"/>
              </a:spcAft>
              <a:defRPr sz="3799" b="1">
                <a:solidFill>
                  <a:srgbClr val="0072C6"/>
                </a:solidFill>
                <a:latin typeface="Arial" panose="020B0604020202020204" pitchFamily="34" charset="0"/>
              </a:defRPr>
            </a:lvl4pPr>
            <a:lvl5pPr algn="l" defTabSz="457063" rtl="0" eaLnBrk="1" fontAlgn="base" hangingPunct="1">
              <a:spcBef>
                <a:spcPct val="0"/>
              </a:spcBef>
              <a:spcAft>
                <a:spcPct val="0"/>
              </a:spcAft>
              <a:defRPr sz="3799" b="1">
                <a:solidFill>
                  <a:srgbClr val="0072C6"/>
                </a:solidFill>
                <a:latin typeface="Arial" panose="020B0604020202020204" pitchFamily="34" charset="0"/>
              </a:defRPr>
            </a:lvl5pPr>
            <a:lvl6pPr marL="457063" algn="l" defTabSz="457063" rtl="0" eaLnBrk="1" fontAlgn="base" hangingPunct="1">
              <a:spcBef>
                <a:spcPct val="0"/>
              </a:spcBef>
              <a:spcAft>
                <a:spcPct val="0"/>
              </a:spcAft>
              <a:defRPr sz="3799" b="1">
                <a:solidFill>
                  <a:srgbClr val="0072C6"/>
                </a:solidFill>
                <a:latin typeface="Arial" panose="020B0604020202020204" pitchFamily="34" charset="0"/>
              </a:defRPr>
            </a:lvl6pPr>
            <a:lvl7pPr marL="914126" algn="l" defTabSz="457063" rtl="0" eaLnBrk="1" fontAlgn="base" hangingPunct="1">
              <a:spcBef>
                <a:spcPct val="0"/>
              </a:spcBef>
              <a:spcAft>
                <a:spcPct val="0"/>
              </a:spcAft>
              <a:defRPr sz="3799" b="1">
                <a:solidFill>
                  <a:srgbClr val="0072C6"/>
                </a:solidFill>
                <a:latin typeface="Arial" panose="020B0604020202020204" pitchFamily="34" charset="0"/>
              </a:defRPr>
            </a:lvl7pPr>
            <a:lvl8pPr marL="1371189" algn="l" defTabSz="457063" rtl="0" eaLnBrk="1" fontAlgn="base" hangingPunct="1">
              <a:spcBef>
                <a:spcPct val="0"/>
              </a:spcBef>
              <a:spcAft>
                <a:spcPct val="0"/>
              </a:spcAft>
              <a:defRPr sz="3799" b="1">
                <a:solidFill>
                  <a:srgbClr val="0072C6"/>
                </a:solidFill>
                <a:latin typeface="Arial" panose="020B0604020202020204" pitchFamily="34" charset="0"/>
              </a:defRPr>
            </a:lvl8pPr>
            <a:lvl9pPr marL="1828251" algn="l" defTabSz="457063" rtl="0" eaLnBrk="1" fontAlgn="base" hangingPunct="1">
              <a:spcBef>
                <a:spcPct val="0"/>
              </a:spcBef>
              <a:spcAft>
                <a:spcPct val="0"/>
              </a:spcAft>
              <a:defRPr sz="3799" b="1">
                <a:solidFill>
                  <a:srgbClr val="0072C6"/>
                </a:solidFill>
                <a:latin typeface="Arial" panose="020B0604020202020204" pitchFamily="34" charset="0"/>
              </a:defRPr>
            </a:lvl9pPr>
          </a:lstStyle>
          <a:p>
            <a:r>
              <a:rPr lang="en-GB" dirty="0"/>
              <a:t>Resources available – ODT Microsite </a:t>
            </a:r>
          </a:p>
        </p:txBody>
      </p:sp>
      <p:sp>
        <p:nvSpPr>
          <p:cNvPr id="6" name="TextBox 5">
            <a:extLst>
              <a:ext uri="{FF2B5EF4-FFF2-40B4-BE49-F238E27FC236}">
                <a16:creationId xmlns:a16="http://schemas.microsoft.com/office/drawing/2014/main" id="{397A2F9C-43F2-4400-8E88-3F18D7A08B82}"/>
              </a:ext>
            </a:extLst>
          </p:cNvPr>
          <p:cNvSpPr txBox="1"/>
          <p:nvPr/>
        </p:nvSpPr>
        <p:spPr>
          <a:xfrm>
            <a:off x="7877060" y="3205908"/>
            <a:ext cx="4469176" cy="646331"/>
          </a:xfrm>
          <a:prstGeom prst="rect">
            <a:avLst/>
          </a:prstGeom>
          <a:noFill/>
        </p:spPr>
        <p:txBody>
          <a:bodyPr wrap="square">
            <a:spAutoFit/>
          </a:bodyPr>
          <a:lstStyle/>
          <a:p>
            <a:r>
              <a:rPr lang="en-GB" dirty="0">
                <a:hlinkClick r:id="rId2"/>
              </a:rPr>
              <a:t>https://www.odt.nhs.uk/retrieval/policies-and-nors-reports/</a:t>
            </a:r>
            <a:r>
              <a:rPr lang="en-GB" dirty="0"/>
              <a:t> </a:t>
            </a:r>
          </a:p>
        </p:txBody>
      </p:sp>
      <p:pic>
        <p:nvPicPr>
          <p:cNvPr id="5" name="Picture 4">
            <a:extLst>
              <a:ext uri="{FF2B5EF4-FFF2-40B4-BE49-F238E27FC236}">
                <a16:creationId xmlns:a16="http://schemas.microsoft.com/office/drawing/2014/main" id="{07E08B04-96A8-BBCC-319D-EA690F07020E}"/>
              </a:ext>
            </a:extLst>
          </p:cNvPr>
          <p:cNvPicPr>
            <a:picLocks noChangeAspect="1"/>
          </p:cNvPicPr>
          <p:nvPr/>
        </p:nvPicPr>
        <p:blipFill>
          <a:blip r:embed="rId3"/>
          <a:stretch>
            <a:fillRect/>
          </a:stretch>
        </p:blipFill>
        <p:spPr>
          <a:xfrm>
            <a:off x="609442" y="1119522"/>
            <a:ext cx="6856189" cy="5630543"/>
          </a:xfrm>
          <a:prstGeom prst="rect">
            <a:avLst/>
          </a:prstGeom>
        </p:spPr>
      </p:pic>
    </p:spTree>
    <p:extLst>
      <p:ext uri="{BB962C8B-B14F-4D97-AF65-F5344CB8AC3E}">
        <p14:creationId xmlns:p14="http://schemas.microsoft.com/office/powerpoint/2010/main" val="11239346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790DD-8484-78BE-47EB-5E87CB62A2EE}"/>
              </a:ext>
            </a:extLst>
          </p:cNvPr>
          <p:cNvSpPr>
            <a:spLocks noGrp="1"/>
          </p:cNvSpPr>
          <p:nvPr>
            <p:ph type="title"/>
          </p:nvPr>
        </p:nvSpPr>
        <p:spPr/>
        <p:txBody>
          <a:bodyPr/>
          <a:lstStyle/>
          <a:p>
            <a:r>
              <a:rPr lang="en-GB" dirty="0"/>
              <a:t>Any Questions?</a:t>
            </a:r>
          </a:p>
        </p:txBody>
      </p:sp>
    </p:spTree>
    <p:extLst>
      <p:ext uri="{BB962C8B-B14F-4D97-AF65-F5344CB8AC3E}">
        <p14:creationId xmlns:p14="http://schemas.microsoft.com/office/powerpoint/2010/main" val="1962490148"/>
      </p:ext>
    </p:extLst>
  </p:cSld>
  <p:clrMapOvr>
    <a:masterClrMapping/>
  </p:clrMapOvr>
</p:sld>
</file>

<file path=ppt/theme/theme1.xml><?xml version="1.0" encoding="utf-8"?>
<a:theme xmlns:a="http://schemas.openxmlformats.org/drawingml/2006/main" name="16_NHSBT_presentation_style_v2">
  <a:themeElements>
    <a:clrScheme name="NHSBT">
      <a:dk1>
        <a:sysClr val="windowText" lastClr="000000"/>
      </a:dk1>
      <a:lt1>
        <a:sysClr val="window" lastClr="FFFFFF"/>
      </a:lt1>
      <a:dk2>
        <a:srgbClr val="1F497D"/>
      </a:dk2>
      <a:lt2>
        <a:srgbClr val="EEECE1"/>
      </a:lt2>
      <a:accent1>
        <a:srgbClr val="0072C6"/>
      </a:accent1>
      <a:accent2>
        <a:srgbClr val="0091C9"/>
      </a:accent2>
      <a:accent3>
        <a:srgbClr val="003893"/>
      </a:accent3>
      <a:accent4>
        <a:srgbClr val="56008C"/>
      </a:accent4>
      <a:accent5>
        <a:srgbClr val="009E49"/>
      </a:accent5>
      <a:accent6>
        <a:srgbClr val="D81E05"/>
      </a:accent6>
      <a:hlink>
        <a:srgbClr val="000000"/>
      </a:hlink>
      <a:folHlink>
        <a:srgbClr val="00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6dc0cc31-d152-4c57-a5dc-d92704ab078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BE4FD055F0D6243AEEF3D40D96D6A0C" ma:contentTypeVersion="18" ma:contentTypeDescription="Create a new document." ma:contentTypeScope="" ma:versionID="e7353ba98b9380984c071ef0795febd1">
  <xsd:schema xmlns:xsd="http://www.w3.org/2001/XMLSchema" xmlns:xs="http://www.w3.org/2001/XMLSchema" xmlns:p="http://schemas.microsoft.com/office/2006/metadata/properties" xmlns:ns3="6dc0cc31-d152-4c57-a5dc-d92704ab0787" xmlns:ns4="1184d4b9-0856-4329-917a-a00dd4be4299" targetNamespace="http://schemas.microsoft.com/office/2006/metadata/properties" ma:root="true" ma:fieldsID="89ca07fa10dd114da7a3a163a8e36d47" ns3:_="" ns4:_="">
    <xsd:import namespace="6dc0cc31-d152-4c57-a5dc-d92704ab0787"/>
    <xsd:import namespace="1184d4b9-0856-4329-917a-a00dd4be429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MediaServiceOCR" minOccurs="0"/>
                <xsd:element ref="ns3:_activity" minOccurs="0"/>
                <xsd:element ref="ns3:MediaServiceObjectDetectorVersions" minOccurs="0"/>
                <xsd:element ref="ns3:MediaServiceSystemTags" minOccurs="0"/>
                <xsd:element ref="ns3:MediaServiceSearchPropertie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c0cc31-d152-4c57-a5dc-d92704ab0787"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184d4b9-0856-4329-917a-a00dd4be429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DB9C3D6-C9DF-4BB0-8A94-A06305622341}">
  <ds:schemaRefs>
    <ds:schemaRef ds:uri="http://schemas.microsoft.com/office/infopath/2007/PartnerControls"/>
    <ds:schemaRef ds:uri="1184d4b9-0856-4329-917a-a00dd4be4299"/>
    <ds:schemaRef ds:uri="http://purl.org/dc/dcmitype/"/>
    <ds:schemaRef ds:uri="http://schemas.microsoft.com/office/2006/documentManagement/types"/>
    <ds:schemaRef ds:uri="http://purl.org/dc/elements/1.1/"/>
    <ds:schemaRef ds:uri="6dc0cc31-d152-4c57-a5dc-d92704ab0787"/>
    <ds:schemaRef ds:uri="http://www.w3.org/XML/1998/namespace"/>
    <ds:schemaRef ds:uri="http://schemas.openxmlformats.org/package/2006/metadata/core-propertie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5B422360-ACC4-4194-A0A3-E5F60411859E}">
  <ds:schemaRefs>
    <ds:schemaRef ds:uri="http://schemas.microsoft.com/sharepoint/v3/contenttype/forms"/>
  </ds:schemaRefs>
</ds:datastoreItem>
</file>

<file path=customXml/itemProps3.xml><?xml version="1.0" encoding="utf-8"?>
<ds:datastoreItem xmlns:ds="http://schemas.openxmlformats.org/officeDocument/2006/customXml" ds:itemID="{B1189ADE-31E0-4542-8AE4-7861B95E56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c0cc31-d152-4c57-a5dc-d92704ab0787"/>
    <ds:schemaRef ds:uri="1184d4b9-0856-4329-917a-a00dd4be42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2725</TotalTime>
  <Words>2158</Words>
  <Application>Microsoft Office PowerPoint</Application>
  <PresentationFormat>Widescreen</PresentationFormat>
  <Paragraphs>311</Paragraphs>
  <Slides>29</Slides>
  <Notes>15</Notes>
  <HiddenSlides>0</HiddenSlides>
  <MMClips>0</MMClips>
  <ScaleCrop>false</ScaleCrop>
  <HeadingPairs>
    <vt:vector size="4" baseType="variant">
      <vt:variant>
        <vt:lpstr>Theme</vt:lpstr>
      </vt:variant>
      <vt:variant>
        <vt:i4>2</vt:i4>
      </vt:variant>
      <vt:variant>
        <vt:lpstr>Slide Titles</vt:lpstr>
      </vt:variant>
      <vt:variant>
        <vt:i4>29</vt:i4>
      </vt:variant>
    </vt:vector>
  </HeadingPairs>
  <TitlesOfParts>
    <vt:vector size="31" baseType="lpstr">
      <vt:lpstr>16_NHSBT_presentation_style_v2</vt:lpstr>
      <vt:lpstr>4_Office Theme</vt:lpstr>
      <vt:lpstr>NORS and Perfusion Technologies </vt:lpstr>
      <vt:lpstr>Tweaks for next time...</vt:lpstr>
      <vt:lpstr>Overview</vt:lpstr>
      <vt:lpstr>The National Organ Retrieval Service (NORS)</vt:lpstr>
      <vt:lpstr>NORS Commissioned Teams  </vt:lpstr>
      <vt:lpstr>Our ask of donor hospitals</vt:lpstr>
      <vt:lpstr>PowerPoint Presentation</vt:lpstr>
      <vt:lpstr>Donors attended</vt:lpstr>
      <vt:lpstr>PowerPoint Presentation</vt:lpstr>
      <vt:lpstr>PowerPoint Presentation</vt:lpstr>
      <vt:lpstr>PowerPoint Presentation</vt:lpstr>
      <vt:lpstr>Governance and Support</vt:lpstr>
      <vt:lpstr>PowerPoint Presentation</vt:lpstr>
      <vt:lpstr>DCD Hearts</vt:lpstr>
      <vt:lpstr>PowerPoint Presentation</vt:lpstr>
      <vt:lpstr>Governance and Funding </vt:lpstr>
      <vt:lpstr>PowerPoint Presentation</vt:lpstr>
      <vt:lpstr>Survival – unadjusted</vt:lpstr>
      <vt:lpstr>Normothermic Regional Perfusion (NRP)</vt:lpstr>
      <vt:lpstr>Normothermic Regional Perfusion (NRP)</vt:lpstr>
      <vt:lpstr>Clinical benefits of NRP</vt:lpstr>
      <vt:lpstr>Governance and Funding </vt:lpstr>
      <vt:lpstr>NRP Passport </vt:lpstr>
      <vt:lpstr>NRP donor attendances</vt:lpstr>
      <vt:lpstr>DCD liver outcomes</vt:lpstr>
      <vt:lpstr>DCD kidney outcomes</vt:lpstr>
      <vt:lpstr>Impact of Novel Technologies on Donor Hospitals </vt:lpstr>
      <vt:lpstr>PowerPoint Presentation</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NORS and Novel Technologies </dc:title>
  <dc:creator>Sarah Beale</dc:creator>
  <cp:lastModifiedBy>Jill Featherstone</cp:lastModifiedBy>
  <cp:revision>104</cp:revision>
  <dcterms:created xsi:type="dcterms:W3CDTF">2024-05-14T12:45:15Z</dcterms:created>
  <dcterms:modified xsi:type="dcterms:W3CDTF">2025-05-09T13:50:55Z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0x0101007BE4FD055F0D6243AEEF3D40D96D6A0C</vt:lpwstr>
  </property>
  <property fmtid="{D5CDD505-2E9C-101B-9397-08002B2CF9AE}" pid="3" name="MediaServiceImageTags">
    <vt:lpwstr/>
  </property>
</Properties>
</file>