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ink/ink1.xml" ContentType="application/inkml+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85" r:id="rId6"/>
    <p:sldMasterId id="2147483697" r:id="rId7"/>
  </p:sldMasterIdLst>
  <p:notesMasterIdLst>
    <p:notesMasterId r:id="rId93"/>
  </p:notesMasterIdLst>
  <p:sldIdLst>
    <p:sldId id="468" r:id="rId8"/>
    <p:sldId id="1242" r:id="rId9"/>
    <p:sldId id="1245" r:id="rId10"/>
    <p:sldId id="1244" r:id="rId11"/>
    <p:sldId id="1246" r:id="rId12"/>
    <p:sldId id="1407" r:id="rId13"/>
    <p:sldId id="1255" r:id="rId14"/>
    <p:sldId id="1256" r:id="rId15"/>
    <p:sldId id="1257" r:id="rId16"/>
    <p:sldId id="1211" r:id="rId17"/>
    <p:sldId id="1380" r:id="rId18"/>
    <p:sldId id="1216" r:id="rId19"/>
    <p:sldId id="1217" r:id="rId20"/>
    <p:sldId id="1218" r:id="rId21"/>
    <p:sldId id="1391" r:id="rId22"/>
    <p:sldId id="1219" r:id="rId23"/>
    <p:sldId id="1200" r:id="rId24"/>
    <p:sldId id="1392" r:id="rId25"/>
    <p:sldId id="1264" r:id="rId26"/>
    <p:sldId id="1265" r:id="rId27"/>
    <p:sldId id="1266" r:id="rId28"/>
    <p:sldId id="1365" r:id="rId29"/>
    <p:sldId id="1267" r:id="rId30"/>
    <p:sldId id="1393" r:id="rId31"/>
    <p:sldId id="1268" r:id="rId32"/>
    <p:sldId id="1222" r:id="rId33"/>
    <p:sldId id="1223" r:id="rId34"/>
    <p:sldId id="1224" r:id="rId35"/>
    <p:sldId id="1225" r:id="rId36"/>
    <p:sldId id="1228" r:id="rId37"/>
    <p:sldId id="1226" r:id="rId38"/>
    <p:sldId id="1221" r:id="rId39"/>
    <p:sldId id="1283" r:id="rId40"/>
    <p:sldId id="1284" r:id="rId41"/>
    <p:sldId id="1202" r:id="rId42"/>
    <p:sldId id="1381" r:id="rId43"/>
    <p:sldId id="1285" r:id="rId44"/>
    <p:sldId id="1281" r:id="rId45"/>
    <p:sldId id="1277" r:id="rId46"/>
    <p:sldId id="1201" r:id="rId47"/>
    <p:sldId id="1351" r:id="rId48"/>
    <p:sldId id="1227" r:id="rId49"/>
    <p:sldId id="1386" r:id="rId50"/>
    <p:sldId id="1287" r:id="rId51"/>
    <p:sldId id="1361" r:id="rId52"/>
    <p:sldId id="1346" r:id="rId53"/>
    <p:sldId id="1371" r:id="rId54"/>
    <p:sldId id="1406" r:id="rId55"/>
    <p:sldId id="1347" r:id="rId56"/>
    <p:sldId id="1348" r:id="rId57"/>
    <p:sldId id="1230" r:id="rId58"/>
    <p:sldId id="1375" r:id="rId59"/>
    <p:sldId id="1236" r:id="rId60"/>
    <p:sldId id="1418" r:id="rId61"/>
    <p:sldId id="1397" r:id="rId62"/>
    <p:sldId id="1237" r:id="rId63"/>
    <p:sldId id="1238" r:id="rId64"/>
    <p:sldId id="1203" r:id="rId65"/>
    <p:sldId id="1239" r:id="rId66"/>
    <p:sldId id="1240" r:id="rId67"/>
    <p:sldId id="1398" r:id="rId68"/>
    <p:sldId id="1263" r:id="rId69"/>
    <p:sldId id="1399" r:id="rId70"/>
    <p:sldId id="1269" r:id="rId71"/>
    <p:sldId id="1229" r:id="rId72"/>
    <p:sldId id="1289" r:id="rId73"/>
    <p:sldId id="1372" r:id="rId74"/>
    <p:sldId id="1290" r:id="rId75"/>
    <p:sldId id="1409" r:id="rId76"/>
    <p:sldId id="1410" r:id="rId77"/>
    <p:sldId id="1288" r:id="rId78"/>
    <p:sldId id="1411" r:id="rId79"/>
    <p:sldId id="1412" r:id="rId80"/>
    <p:sldId id="1413" r:id="rId81"/>
    <p:sldId id="1414" r:id="rId82"/>
    <p:sldId id="1415" r:id="rId83"/>
    <p:sldId id="1416" r:id="rId84"/>
    <p:sldId id="1291" r:id="rId85"/>
    <p:sldId id="1292" r:id="rId86"/>
    <p:sldId id="1417" r:id="rId87"/>
    <p:sldId id="1405" r:id="rId88"/>
    <p:sldId id="1205" r:id="rId89"/>
    <p:sldId id="1204" r:id="rId90"/>
    <p:sldId id="1376" r:id="rId91"/>
    <p:sldId id="1419"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44D7AA-2244-4CFD-96EB-0EF45994099E}" v="191" dt="2025-01-27T22:35:34.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65"/>
  </p:normalViewPr>
  <p:slideViewPr>
    <p:cSldViewPr snapToGrid="0">
      <p:cViewPr varScale="1">
        <p:scale>
          <a:sx n="160" d="100"/>
          <a:sy n="160" d="100"/>
        </p:scale>
        <p:origin x="2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viewProps" Target="view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notesMaster" Target="notesMasters/notesMaster1.xml"/><Relationship Id="rId98"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A17B3-CB5B-43F0-85A2-CBF3E4D4C2F4}"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13A6DFF1-EF92-489A-A411-BA0ADD1FB361}">
      <dgm:prSet/>
      <dgm:spPr/>
      <dgm:t>
        <a:bodyPr/>
        <a:lstStyle/>
        <a:p>
          <a:r>
            <a:rPr lang="en-US" dirty="0"/>
            <a:t>Smashed?</a:t>
          </a:r>
        </a:p>
      </dgm:t>
    </dgm:pt>
    <dgm:pt modelId="{1A8D7401-A7BB-4341-8405-5EF257AAC5D8}" type="parTrans" cxnId="{24AF02E0-C4CD-4D3C-BC81-4E33E91DA93F}">
      <dgm:prSet/>
      <dgm:spPr/>
      <dgm:t>
        <a:bodyPr/>
        <a:lstStyle/>
        <a:p>
          <a:endParaRPr lang="en-US"/>
        </a:p>
      </dgm:t>
    </dgm:pt>
    <dgm:pt modelId="{C0F5FB07-BF1C-444C-A03E-A8D3A36ABCC4}" type="sibTrans" cxnId="{24AF02E0-C4CD-4D3C-BC81-4E33E91DA93F}">
      <dgm:prSet/>
      <dgm:spPr/>
      <dgm:t>
        <a:bodyPr/>
        <a:lstStyle/>
        <a:p>
          <a:endParaRPr lang="en-US"/>
        </a:p>
      </dgm:t>
    </dgm:pt>
    <dgm:pt modelId="{23146B74-B871-4889-877F-C9DB7305E347}">
      <dgm:prSet/>
      <dgm:spPr/>
      <dgm:t>
        <a:bodyPr/>
        <a:lstStyle/>
        <a:p>
          <a:r>
            <a:rPr lang="en-US" dirty="0"/>
            <a:t>Collided?</a:t>
          </a:r>
        </a:p>
      </dgm:t>
    </dgm:pt>
    <dgm:pt modelId="{9CDA7895-4C2A-4710-BB8C-D59C242317EC}" type="parTrans" cxnId="{C3B59F9E-F112-4E20-A514-2BBC83AAFB5F}">
      <dgm:prSet/>
      <dgm:spPr/>
      <dgm:t>
        <a:bodyPr/>
        <a:lstStyle/>
        <a:p>
          <a:endParaRPr lang="en-US"/>
        </a:p>
      </dgm:t>
    </dgm:pt>
    <dgm:pt modelId="{82E5F9E2-4C25-4179-9CA7-B4F3ADB28C06}" type="sibTrans" cxnId="{C3B59F9E-F112-4E20-A514-2BBC83AAFB5F}">
      <dgm:prSet/>
      <dgm:spPr/>
      <dgm:t>
        <a:bodyPr/>
        <a:lstStyle/>
        <a:p>
          <a:endParaRPr lang="en-US"/>
        </a:p>
      </dgm:t>
    </dgm:pt>
    <dgm:pt modelId="{21A690F5-CF06-4B31-977B-DB1297927D50}">
      <dgm:prSet/>
      <dgm:spPr/>
      <dgm:t>
        <a:bodyPr/>
        <a:lstStyle/>
        <a:p>
          <a:r>
            <a:rPr lang="en-US" dirty="0"/>
            <a:t>Bumped?</a:t>
          </a:r>
        </a:p>
      </dgm:t>
    </dgm:pt>
    <dgm:pt modelId="{EC546FB2-83EA-4D8C-BBB1-61D5B9693B04}" type="parTrans" cxnId="{C350B4FB-3F73-43E8-B704-116B24984503}">
      <dgm:prSet/>
      <dgm:spPr/>
      <dgm:t>
        <a:bodyPr/>
        <a:lstStyle/>
        <a:p>
          <a:endParaRPr lang="en-US"/>
        </a:p>
      </dgm:t>
    </dgm:pt>
    <dgm:pt modelId="{942142A3-FA41-43D6-BB2D-82B1D265BBB9}" type="sibTrans" cxnId="{C350B4FB-3F73-43E8-B704-116B24984503}">
      <dgm:prSet/>
      <dgm:spPr/>
      <dgm:t>
        <a:bodyPr/>
        <a:lstStyle/>
        <a:p>
          <a:endParaRPr lang="en-US"/>
        </a:p>
      </dgm:t>
    </dgm:pt>
    <dgm:pt modelId="{9FD4D710-B260-4AE4-B7EF-1A13F51A81BF}">
      <dgm:prSet/>
      <dgm:spPr/>
      <dgm:t>
        <a:bodyPr/>
        <a:lstStyle/>
        <a:p>
          <a:r>
            <a:rPr lang="en-US" dirty="0"/>
            <a:t>Hit?</a:t>
          </a:r>
        </a:p>
      </dgm:t>
    </dgm:pt>
    <dgm:pt modelId="{88078470-9CB7-4E8A-B572-B5384507E85C}" type="parTrans" cxnId="{E452AC05-B714-4342-A31D-6E406FB34D67}">
      <dgm:prSet/>
      <dgm:spPr/>
      <dgm:t>
        <a:bodyPr/>
        <a:lstStyle/>
        <a:p>
          <a:endParaRPr lang="en-US"/>
        </a:p>
      </dgm:t>
    </dgm:pt>
    <dgm:pt modelId="{88F2612B-C56C-42F9-B9CE-5318B758248F}" type="sibTrans" cxnId="{E452AC05-B714-4342-A31D-6E406FB34D67}">
      <dgm:prSet/>
      <dgm:spPr/>
      <dgm:t>
        <a:bodyPr/>
        <a:lstStyle/>
        <a:p>
          <a:endParaRPr lang="en-US"/>
        </a:p>
      </dgm:t>
    </dgm:pt>
    <dgm:pt modelId="{2F08BCD6-0AED-41CB-8947-6604CD3E3FCF}">
      <dgm:prSet/>
      <dgm:spPr/>
      <dgm:t>
        <a:bodyPr/>
        <a:lstStyle/>
        <a:p>
          <a:r>
            <a:rPr lang="en-US" dirty="0"/>
            <a:t>Contacted?</a:t>
          </a:r>
        </a:p>
      </dgm:t>
    </dgm:pt>
    <dgm:pt modelId="{9624D805-10F5-4E66-B72E-9732E69EFE83}" type="parTrans" cxnId="{A8BD583F-B110-42D0-A13F-F6296A6563AC}">
      <dgm:prSet/>
      <dgm:spPr/>
      <dgm:t>
        <a:bodyPr/>
        <a:lstStyle/>
        <a:p>
          <a:endParaRPr lang="en-US"/>
        </a:p>
      </dgm:t>
    </dgm:pt>
    <dgm:pt modelId="{D95301CF-12BF-4D1A-ACD0-68948244249E}" type="sibTrans" cxnId="{A8BD583F-B110-42D0-A13F-F6296A6563AC}">
      <dgm:prSet/>
      <dgm:spPr/>
      <dgm:t>
        <a:bodyPr/>
        <a:lstStyle/>
        <a:p>
          <a:endParaRPr lang="en-US"/>
        </a:p>
      </dgm:t>
    </dgm:pt>
    <dgm:pt modelId="{053F1C66-FDDD-C547-A576-7CDACD2C094E}" type="pres">
      <dgm:prSet presAssocID="{E9BA17B3-CB5B-43F0-85A2-CBF3E4D4C2F4}" presName="vert0" presStyleCnt="0">
        <dgm:presLayoutVars>
          <dgm:dir/>
          <dgm:animOne val="branch"/>
          <dgm:animLvl val="lvl"/>
        </dgm:presLayoutVars>
      </dgm:prSet>
      <dgm:spPr/>
    </dgm:pt>
    <dgm:pt modelId="{826199D7-95E2-274F-97B7-22F361F64A45}" type="pres">
      <dgm:prSet presAssocID="{13A6DFF1-EF92-489A-A411-BA0ADD1FB361}" presName="thickLine" presStyleLbl="alignNode1" presStyleIdx="0" presStyleCnt="5"/>
      <dgm:spPr/>
    </dgm:pt>
    <dgm:pt modelId="{5A35AB2C-C507-8245-9C89-E0CB3E4BBB73}" type="pres">
      <dgm:prSet presAssocID="{13A6DFF1-EF92-489A-A411-BA0ADD1FB361}" presName="horz1" presStyleCnt="0"/>
      <dgm:spPr/>
    </dgm:pt>
    <dgm:pt modelId="{E4339FD3-1685-624A-93AA-8CC70B7D0E63}" type="pres">
      <dgm:prSet presAssocID="{13A6DFF1-EF92-489A-A411-BA0ADD1FB361}" presName="tx1" presStyleLbl="revTx" presStyleIdx="0" presStyleCnt="5"/>
      <dgm:spPr/>
    </dgm:pt>
    <dgm:pt modelId="{7459EF83-C0C2-FE41-BC5B-370670B63529}" type="pres">
      <dgm:prSet presAssocID="{13A6DFF1-EF92-489A-A411-BA0ADD1FB361}" presName="vert1" presStyleCnt="0"/>
      <dgm:spPr/>
    </dgm:pt>
    <dgm:pt modelId="{DD53787C-11A3-6840-B310-90B96EB146E1}" type="pres">
      <dgm:prSet presAssocID="{23146B74-B871-4889-877F-C9DB7305E347}" presName="thickLine" presStyleLbl="alignNode1" presStyleIdx="1" presStyleCnt="5"/>
      <dgm:spPr/>
    </dgm:pt>
    <dgm:pt modelId="{790B10E9-0840-B446-802C-65761491F2CF}" type="pres">
      <dgm:prSet presAssocID="{23146B74-B871-4889-877F-C9DB7305E347}" presName="horz1" presStyleCnt="0"/>
      <dgm:spPr/>
    </dgm:pt>
    <dgm:pt modelId="{305D9312-59D6-4145-B3A1-C06CF723A1DF}" type="pres">
      <dgm:prSet presAssocID="{23146B74-B871-4889-877F-C9DB7305E347}" presName="tx1" presStyleLbl="revTx" presStyleIdx="1" presStyleCnt="5"/>
      <dgm:spPr/>
    </dgm:pt>
    <dgm:pt modelId="{2CF1CAA7-B471-6244-96AB-675EC20B1886}" type="pres">
      <dgm:prSet presAssocID="{23146B74-B871-4889-877F-C9DB7305E347}" presName="vert1" presStyleCnt="0"/>
      <dgm:spPr/>
    </dgm:pt>
    <dgm:pt modelId="{924107BB-3773-244E-BC7D-AB7D20CAC99C}" type="pres">
      <dgm:prSet presAssocID="{21A690F5-CF06-4B31-977B-DB1297927D50}" presName="thickLine" presStyleLbl="alignNode1" presStyleIdx="2" presStyleCnt="5"/>
      <dgm:spPr/>
    </dgm:pt>
    <dgm:pt modelId="{271A3588-4BBC-A342-B395-B784ABAEDC08}" type="pres">
      <dgm:prSet presAssocID="{21A690F5-CF06-4B31-977B-DB1297927D50}" presName="horz1" presStyleCnt="0"/>
      <dgm:spPr/>
    </dgm:pt>
    <dgm:pt modelId="{1996FBFE-1BA5-CF4D-BC03-B1FF8BBACFF3}" type="pres">
      <dgm:prSet presAssocID="{21A690F5-CF06-4B31-977B-DB1297927D50}" presName="tx1" presStyleLbl="revTx" presStyleIdx="2" presStyleCnt="5"/>
      <dgm:spPr/>
    </dgm:pt>
    <dgm:pt modelId="{7682AAE5-F022-B24D-94CD-56DCFD307207}" type="pres">
      <dgm:prSet presAssocID="{21A690F5-CF06-4B31-977B-DB1297927D50}" presName="vert1" presStyleCnt="0"/>
      <dgm:spPr/>
    </dgm:pt>
    <dgm:pt modelId="{14F38D28-4A6C-EE44-862D-321E00226586}" type="pres">
      <dgm:prSet presAssocID="{9FD4D710-B260-4AE4-B7EF-1A13F51A81BF}" presName="thickLine" presStyleLbl="alignNode1" presStyleIdx="3" presStyleCnt="5"/>
      <dgm:spPr/>
    </dgm:pt>
    <dgm:pt modelId="{5C0E12FA-B064-5942-AD15-C76123173735}" type="pres">
      <dgm:prSet presAssocID="{9FD4D710-B260-4AE4-B7EF-1A13F51A81BF}" presName="horz1" presStyleCnt="0"/>
      <dgm:spPr/>
    </dgm:pt>
    <dgm:pt modelId="{CCFD4B06-E143-FC4F-9EAC-7E44A04A58E8}" type="pres">
      <dgm:prSet presAssocID="{9FD4D710-B260-4AE4-B7EF-1A13F51A81BF}" presName="tx1" presStyleLbl="revTx" presStyleIdx="3" presStyleCnt="5"/>
      <dgm:spPr/>
    </dgm:pt>
    <dgm:pt modelId="{385448A0-E6AA-534B-8202-151DDE33938C}" type="pres">
      <dgm:prSet presAssocID="{9FD4D710-B260-4AE4-B7EF-1A13F51A81BF}" presName="vert1" presStyleCnt="0"/>
      <dgm:spPr/>
    </dgm:pt>
    <dgm:pt modelId="{0C00C637-9392-144E-A1BF-590EA89A161C}" type="pres">
      <dgm:prSet presAssocID="{2F08BCD6-0AED-41CB-8947-6604CD3E3FCF}" presName="thickLine" presStyleLbl="alignNode1" presStyleIdx="4" presStyleCnt="5"/>
      <dgm:spPr/>
    </dgm:pt>
    <dgm:pt modelId="{67F7ED67-3690-1648-A01C-BA86F2C87251}" type="pres">
      <dgm:prSet presAssocID="{2F08BCD6-0AED-41CB-8947-6604CD3E3FCF}" presName="horz1" presStyleCnt="0"/>
      <dgm:spPr/>
    </dgm:pt>
    <dgm:pt modelId="{0B5F06EC-709C-AA41-A618-77689359746D}" type="pres">
      <dgm:prSet presAssocID="{2F08BCD6-0AED-41CB-8947-6604CD3E3FCF}" presName="tx1" presStyleLbl="revTx" presStyleIdx="4" presStyleCnt="5"/>
      <dgm:spPr/>
    </dgm:pt>
    <dgm:pt modelId="{BAEAD7DA-C2A9-1149-92B0-FE1EAD5BE909}" type="pres">
      <dgm:prSet presAssocID="{2F08BCD6-0AED-41CB-8947-6604CD3E3FCF}" presName="vert1" presStyleCnt="0"/>
      <dgm:spPr/>
    </dgm:pt>
  </dgm:ptLst>
  <dgm:cxnLst>
    <dgm:cxn modelId="{E452AC05-B714-4342-A31D-6E406FB34D67}" srcId="{E9BA17B3-CB5B-43F0-85A2-CBF3E4D4C2F4}" destId="{9FD4D710-B260-4AE4-B7EF-1A13F51A81BF}" srcOrd="3" destOrd="0" parTransId="{88078470-9CB7-4E8A-B572-B5384507E85C}" sibTransId="{88F2612B-C56C-42F9-B9CE-5318B758248F}"/>
    <dgm:cxn modelId="{55FDA512-3797-A04F-BA5C-41B2CAC902AB}" type="presOf" srcId="{9FD4D710-B260-4AE4-B7EF-1A13F51A81BF}" destId="{CCFD4B06-E143-FC4F-9EAC-7E44A04A58E8}" srcOrd="0" destOrd="0" presId="urn:microsoft.com/office/officeart/2008/layout/LinedList"/>
    <dgm:cxn modelId="{C2FA1514-95F4-E246-B3C6-B63C8542F17E}" type="presOf" srcId="{13A6DFF1-EF92-489A-A411-BA0ADD1FB361}" destId="{E4339FD3-1685-624A-93AA-8CC70B7D0E63}" srcOrd="0" destOrd="0" presId="urn:microsoft.com/office/officeart/2008/layout/LinedList"/>
    <dgm:cxn modelId="{68E61118-3E5C-0242-A803-5058AB538210}" type="presOf" srcId="{21A690F5-CF06-4B31-977B-DB1297927D50}" destId="{1996FBFE-1BA5-CF4D-BC03-B1FF8BBACFF3}" srcOrd="0" destOrd="0" presId="urn:microsoft.com/office/officeart/2008/layout/LinedList"/>
    <dgm:cxn modelId="{A8BD583F-B110-42D0-A13F-F6296A6563AC}" srcId="{E9BA17B3-CB5B-43F0-85A2-CBF3E4D4C2F4}" destId="{2F08BCD6-0AED-41CB-8947-6604CD3E3FCF}" srcOrd="4" destOrd="0" parTransId="{9624D805-10F5-4E66-B72E-9732E69EFE83}" sibTransId="{D95301CF-12BF-4D1A-ACD0-68948244249E}"/>
    <dgm:cxn modelId="{B3E8DB7F-573C-5640-A246-6B5B39CBB47B}" type="presOf" srcId="{E9BA17B3-CB5B-43F0-85A2-CBF3E4D4C2F4}" destId="{053F1C66-FDDD-C547-A576-7CDACD2C094E}" srcOrd="0" destOrd="0" presId="urn:microsoft.com/office/officeart/2008/layout/LinedList"/>
    <dgm:cxn modelId="{C3B59F9E-F112-4E20-A514-2BBC83AAFB5F}" srcId="{E9BA17B3-CB5B-43F0-85A2-CBF3E4D4C2F4}" destId="{23146B74-B871-4889-877F-C9DB7305E347}" srcOrd="1" destOrd="0" parTransId="{9CDA7895-4C2A-4710-BB8C-D59C242317EC}" sibTransId="{82E5F9E2-4C25-4179-9CA7-B4F3ADB28C06}"/>
    <dgm:cxn modelId="{9FED6AD1-D593-0E44-9EB4-46F9D99A91B2}" type="presOf" srcId="{23146B74-B871-4889-877F-C9DB7305E347}" destId="{305D9312-59D6-4145-B3A1-C06CF723A1DF}" srcOrd="0" destOrd="0" presId="urn:microsoft.com/office/officeart/2008/layout/LinedList"/>
    <dgm:cxn modelId="{24AF02E0-C4CD-4D3C-BC81-4E33E91DA93F}" srcId="{E9BA17B3-CB5B-43F0-85A2-CBF3E4D4C2F4}" destId="{13A6DFF1-EF92-489A-A411-BA0ADD1FB361}" srcOrd="0" destOrd="0" parTransId="{1A8D7401-A7BB-4341-8405-5EF257AAC5D8}" sibTransId="{C0F5FB07-BF1C-444C-A03E-A8D3A36ABCC4}"/>
    <dgm:cxn modelId="{E80BADEC-DAF4-E942-BEED-85F6EAAE33B5}" type="presOf" srcId="{2F08BCD6-0AED-41CB-8947-6604CD3E3FCF}" destId="{0B5F06EC-709C-AA41-A618-77689359746D}" srcOrd="0" destOrd="0" presId="urn:microsoft.com/office/officeart/2008/layout/LinedList"/>
    <dgm:cxn modelId="{C350B4FB-3F73-43E8-B704-116B24984503}" srcId="{E9BA17B3-CB5B-43F0-85A2-CBF3E4D4C2F4}" destId="{21A690F5-CF06-4B31-977B-DB1297927D50}" srcOrd="2" destOrd="0" parTransId="{EC546FB2-83EA-4D8C-BBB1-61D5B9693B04}" sibTransId="{942142A3-FA41-43D6-BB2D-82B1D265BBB9}"/>
    <dgm:cxn modelId="{0E429678-247A-5841-810E-665633B21BCF}" type="presParOf" srcId="{053F1C66-FDDD-C547-A576-7CDACD2C094E}" destId="{826199D7-95E2-274F-97B7-22F361F64A45}" srcOrd="0" destOrd="0" presId="urn:microsoft.com/office/officeart/2008/layout/LinedList"/>
    <dgm:cxn modelId="{22B8FB72-125B-1D4B-8CA8-B313D978561D}" type="presParOf" srcId="{053F1C66-FDDD-C547-A576-7CDACD2C094E}" destId="{5A35AB2C-C507-8245-9C89-E0CB3E4BBB73}" srcOrd="1" destOrd="0" presId="urn:microsoft.com/office/officeart/2008/layout/LinedList"/>
    <dgm:cxn modelId="{C62B6DF7-69F9-964F-8551-BD7466637520}" type="presParOf" srcId="{5A35AB2C-C507-8245-9C89-E0CB3E4BBB73}" destId="{E4339FD3-1685-624A-93AA-8CC70B7D0E63}" srcOrd="0" destOrd="0" presId="urn:microsoft.com/office/officeart/2008/layout/LinedList"/>
    <dgm:cxn modelId="{69B22BDC-29F2-C14E-97AD-0F2772E3ACB3}" type="presParOf" srcId="{5A35AB2C-C507-8245-9C89-E0CB3E4BBB73}" destId="{7459EF83-C0C2-FE41-BC5B-370670B63529}" srcOrd="1" destOrd="0" presId="urn:microsoft.com/office/officeart/2008/layout/LinedList"/>
    <dgm:cxn modelId="{D90E0812-B89B-6E44-ADF0-47BE01980D3A}" type="presParOf" srcId="{053F1C66-FDDD-C547-A576-7CDACD2C094E}" destId="{DD53787C-11A3-6840-B310-90B96EB146E1}" srcOrd="2" destOrd="0" presId="urn:microsoft.com/office/officeart/2008/layout/LinedList"/>
    <dgm:cxn modelId="{93842DCB-33FB-6148-BC70-0DBBBE9B3790}" type="presParOf" srcId="{053F1C66-FDDD-C547-A576-7CDACD2C094E}" destId="{790B10E9-0840-B446-802C-65761491F2CF}" srcOrd="3" destOrd="0" presId="urn:microsoft.com/office/officeart/2008/layout/LinedList"/>
    <dgm:cxn modelId="{2D2C8395-87FC-8140-92BE-1EEE8D4C5B42}" type="presParOf" srcId="{790B10E9-0840-B446-802C-65761491F2CF}" destId="{305D9312-59D6-4145-B3A1-C06CF723A1DF}" srcOrd="0" destOrd="0" presId="urn:microsoft.com/office/officeart/2008/layout/LinedList"/>
    <dgm:cxn modelId="{0176D923-8F9D-1648-8945-916D23385543}" type="presParOf" srcId="{790B10E9-0840-B446-802C-65761491F2CF}" destId="{2CF1CAA7-B471-6244-96AB-675EC20B1886}" srcOrd="1" destOrd="0" presId="urn:microsoft.com/office/officeart/2008/layout/LinedList"/>
    <dgm:cxn modelId="{8E5A0464-4934-6C4D-8BB3-B5E3F74780A0}" type="presParOf" srcId="{053F1C66-FDDD-C547-A576-7CDACD2C094E}" destId="{924107BB-3773-244E-BC7D-AB7D20CAC99C}" srcOrd="4" destOrd="0" presId="urn:microsoft.com/office/officeart/2008/layout/LinedList"/>
    <dgm:cxn modelId="{61F563B2-8127-2046-ACC1-D8D37DC36D57}" type="presParOf" srcId="{053F1C66-FDDD-C547-A576-7CDACD2C094E}" destId="{271A3588-4BBC-A342-B395-B784ABAEDC08}" srcOrd="5" destOrd="0" presId="urn:microsoft.com/office/officeart/2008/layout/LinedList"/>
    <dgm:cxn modelId="{74F3B987-C58D-CF42-814A-97F744B44BFE}" type="presParOf" srcId="{271A3588-4BBC-A342-B395-B784ABAEDC08}" destId="{1996FBFE-1BA5-CF4D-BC03-B1FF8BBACFF3}" srcOrd="0" destOrd="0" presId="urn:microsoft.com/office/officeart/2008/layout/LinedList"/>
    <dgm:cxn modelId="{DE988B04-09B0-BF4A-B489-F10A9F281ACD}" type="presParOf" srcId="{271A3588-4BBC-A342-B395-B784ABAEDC08}" destId="{7682AAE5-F022-B24D-94CD-56DCFD307207}" srcOrd="1" destOrd="0" presId="urn:microsoft.com/office/officeart/2008/layout/LinedList"/>
    <dgm:cxn modelId="{E06D6A6B-A63C-8E40-A400-3ED37B8CA5A1}" type="presParOf" srcId="{053F1C66-FDDD-C547-A576-7CDACD2C094E}" destId="{14F38D28-4A6C-EE44-862D-321E00226586}" srcOrd="6" destOrd="0" presId="urn:microsoft.com/office/officeart/2008/layout/LinedList"/>
    <dgm:cxn modelId="{C65635A5-5049-5948-8B9B-4103844C6A87}" type="presParOf" srcId="{053F1C66-FDDD-C547-A576-7CDACD2C094E}" destId="{5C0E12FA-B064-5942-AD15-C76123173735}" srcOrd="7" destOrd="0" presId="urn:microsoft.com/office/officeart/2008/layout/LinedList"/>
    <dgm:cxn modelId="{0C92749C-EE0D-1B41-85CB-840A116A016D}" type="presParOf" srcId="{5C0E12FA-B064-5942-AD15-C76123173735}" destId="{CCFD4B06-E143-FC4F-9EAC-7E44A04A58E8}" srcOrd="0" destOrd="0" presId="urn:microsoft.com/office/officeart/2008/layout/LinedList"/>
    <dgm:cxn modelId="{5F0A57C7-8520-9D44-B83E-B67E4B34D238}" type="presParOf" srcId="{5C0E12FA-B064-5942-AD15-C76123173735}" destId="{385448A0-E6AA-534B-8202-151DDE33938C}" srcOrd="1" destOrd="0" presId="urn:microsoft.com/office/officeart/2008/layout/LinedList"/>
    <dgm:cxn modelId="{D448CCD9-9DB6-8241-B1C9-8FF0AA19EAE1}" type="presParOf" srcId="{053F1C66-FDDD-C547-A576-7CDACD2C094E}" destId="{0C00C637-9392-144E-A1BF-590EA89A161C}" srcOrd="8" destOrd="0" presId="urn:microsoft.com/office/officeart/2008/layout/LinedList"/>
    <dgm:cxn modelId="{FE9E0E15-95F3-064E-956D-4983C8A0382D}" type="presParOf" srcId="{053F1C66-FDDD-C547-A576-7CDACD2C094E}" destId="{67F7ED67-3690-1648-A01C-BA86F2C87251}" srcOrd="9" destOrd="0" presId="urn:microsoft.com/office/officeart/2008/layout/LinedList"/>
    <dgm:cxn modelId="{245CD0AF-402F-F44E-853F-233C9855D664}" type="presParOf" srcId="{67F7ED67-3690-1648-A01C-BA86F2C87251}" destId="{0B5F06EC-709C-AA41-A618-77689359746D}" srcOrd="0" destOrd="0" presId="urn:microsoft.com/office/officeart/2008/layout/LinedList"/>
    <dgm:cxn modelId="{6B8F875A-A001-B343-9F77-AF6C3DDBE7B8}" type="presParOf" srcId="{67F7ED67-3690-1648-A01C-BA86F2C87251}" destId="{BAEAD7DA-C2A9-1149-92B0-FE1EAD5BE9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199D7-95E2-274F-97B7-22F361F64A45}">
      <dsp:nvSpPr>
        <dsp:cNvPr id="0" name=""/>
        <dsp:cNvSpPr/>
      </dsp:nvSpPr>
      <dsp:spPr>
        <a:xfrm>
          <a:off x="0" y="482"/>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E4339FD3-1685-624A-93AA-8CC70B7D0E63}">
      <dsp:nvSpPr>
        <dsp:cNvPr id="0" name=""/>
        <dsp:cNvSpPr/>
      </dsp:nvSpPr>
      <dsp:spPr>
        <a:xfrm>
          <a:off x="0" y="482"/>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Smashed?</a:t>
          </a:r>
        </a:p>
      </dsp:txBody>
      <dsp:txXfrm>
        <a:off x="0" y="482"/>
        <a:ext cx="5389033" cy="790064"/>
      </dsp:txXfrm>
    </dsp:sp>
    <dsp:sp modelId="{DD53787C-11A3-6840-B310-90B96EB146E1}">
      <dsp:nvSpPr>
        <dsp:cNvPr id="0" name=""/>
        <dsp:cNvSpPr/>
      </dsp:nvSpPr>
      <dsp:spPr>
        <a:xfrm>
          <a:off x="0" y="790547"/>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05D9312-59D6-4145-B3A1-C06CF723A1DF}">
      <dsp:nvSpPr>
        <dsp:cNvPr id="0" name=""/>
        <dsp:cNvSpPr/>
      </dsp:nvSpPr>
      <dsp:spPr>
        <a:xfrm>
          <a:off x="0" y="790547"/>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Collided?</a:t>
          </a:r>
        </a:p>
      </dsp:txBody>
      <dsp:txXfrm>
        <a:off x="0" y="790547"/>
        <a:ext cx="5389033" cy="790064"/>
      </dsp:txXfrm>
    </dsp:sp>
    <dsp:sp modelId="{924107BB-3773-244E-BC7D-AB7D20CAC99C}">
      <dsp:nvSpPr>
        <dsp:cNvPr id="0" name=""/>
        <dsp:cNvSpPr/>
      </dsp:nvSpPr>
      <dsp:spPr>
        <a:xfrm>
          <a:off x="0" y="1580611"/>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1996FBFE-1BA5-CF4D-BC03-B1FF8BBACFF3}">
      <dsp:nvSpPr>
        <dsp:cNvPr id="0" name=""/>
        <dsp:cNvSpPr/>
      </dsp:nvSpPr>
      <dsp:spPr>
        <a:xfrm>
          <a:off x="0" y="1580611"/>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Bumped?</a:t>
          </a:r>
        </a:p>
      </dsp:txBody>
      <dsp:txXfrm>
        <a:off x="0" y="1580611"/>
        <a:ext cx="5389033" cy="790064"/>
      </dsp:txXfrm>
    </dsp:sp>
    <dsp:sp modelId="{14F38D28-4A6C-EE44-862D-321E00226586}">
      <dsp:nvSpPr>
        <dsp:cNvPr id="0" name=""/>
        <dsp:cNvSpPr/>
      </dsp:nvSpPr>
      <dsp:spPr>
        <a:xfrm>
          <a:off x="0" y="2370676"/>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CCFD4B06-E143-FC4F-9EAC-7E44A04A58E8}">
      <dsp:nvSpPr>
        <dsp:cNvPr id="0" name=""/>
        <dsp:cNvSpPr/>
      </dsp:nvSpPr>
      <dsp:spPr>
        <a:xfrm>
          <a:off x="0" y="2370676"/>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Hit?</a:t>
          </a:r>
        </a:p>
      </dsp:txBody>
      <dsp:txXfrm>
        <a:off x="0" y="2370676"/>
        <a:ext cx="5389033" cy="790064"/>
      </dsp:txXfrm>
    </dsp:sp>
    <dsp:sp modelId="{0C00C637-9392-144E-A1BF-590EA89A161C}">
      <dsp:nvSpPr>
        <dsp:cNvPr id="0" name=""/>
        <dsp:cNvSpPr/>
      </dsp:nvSpPr>
      <dsp:spPr>
        <a:xfrm>
          <a:off x="0" y="3160740"/>
          <a:ext cx="5389033"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B5F06EC-709C-AA41-A618-77689359746D}">
      <dsp:nvSpPr>
        <dsp:cNvPr id="0" name=""/>
        <dsp:cNvSpPr/>
      </dsp:nvSpPr>
      <dsp:spPr>
        <a:xfrm>
          <a:off x="0" y="3160740"/>
          <a:ext cx="5389033" cy="790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Contacted?</a:t>
          </a:r>
        </a:p>
      </dsp:txBody>
      <dsp:txXfrm>
        <a:off x="0" y="3160740"/>
        <a:ext cx="5389033" cy="7900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19T22:46:18.208"/>
    </inkml:context>
    <inkml:brush xml:id="br0">
      <inkml:brushProperty name="width" value="0.05" units="cm"/>
      <inkml:brushProperty name="height" value="0.05" units="cm"/>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8C3D7F-91FC-3A4B-8AC0-735AB5CDB079}" type="datetimeFigureOut">
              <a:rPr lang="en-US" smtClean="0"/>
              <a:t>5/9/2025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EA277-9A6D-7947-B8CC-65DCA0BEE8C3}" type="slidenum">
              <a:rPr lang="en-US" smtClean="0"/>
              <a:t>‹#›</a:t>
            </a:fld>
            <a:endParaRPr lang="en-US"/>
          </a:p>
        </p:txBody>
      </p:sp>
    </p:spTree>
    <p:extLst>
      <p:ext uri="{BB962C8B-B14F-4D97-AF65-F5344CB8AC3E}">
        <p14:creationId xmlns:p14="http://schemas.microsoft.com/office/powerpoint/2010/main" val="3388007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32421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4263302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40908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17963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287597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1851889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71886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3052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87188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DB907-0B79-419A-A2DB-4B4848B825B7}" type="slidenum">
              <a:rPr lang="en-GB"/>
              <a:pPr/>
              <a:t>11</a:t>
            </a:fld>
            <a:endParaRPr lang="en-GB"/>
          </a:p>
        </p:txBody>
      </p:sp>
      <p:sp>
        <p:nvSpPr>
          <p:cNvPr id="829442" name="Rectangle 2"/>
          <p:cNvSpPr>
            <a:spLocks noGrp="1" noRot="1" noChangeAspect="1" noChangeArrowheads="1" noTextEdit="1"/>
          </p:cNvSpPr>
          <p:nvPr>
            <p:ph type="sldImg"/>
          </p:nvPr>
        </p:nvSpPr>
        <p:spPr>
          <a:xfrm>
            <a:off x="381000" y="685800"/>
            <a:ext cx="6096000" cy="3429000"/>
          </a:xfrm>
          <a:ln/>
        </p:spPr>
      </p:sp>
      <p:sp>
        <p:nvSpPr>
          <p:cNvPr id="829443" name="Rectangle 3"/>
          <p:cNvSpPr>
            <a:spLocks noGrp="1" noChangeArrowheads="1"/>
          </p:cNvSpPr>
          <p:nvPr>
            <p:ph type="body" idx="1"/>
          </p:nvPr>
        </p:nvSpPr>
        <p:spPr/>
        <p:txBody>
          <a:bodyPr/>
          <a:lstStyle/>
          <a:p>
            <a:r>
              <a:rPr lang="en-GB" dirty="0"/>
              <a:t>It starts then with the planning phase, in which the members of the multi-disciplinary team meet, in private, to plan how donation should be raised with a family.</a:t>
            </a:r>
          </a:p>
          <a:p>
            <a:endParaRPr lang="en-GB" dirty="0"/>
          </a:p>
          <a:p>
            <a:r>
              <a:rPr lang="en-GB" dirty="0"/>
              <a:t>To identify whether the patient has given, in life, consent for donation – for example by being on the ODR</a:t>
            </a:r>
          </a:p>
          <a:p>
            <a:endParaRPr lang="en-GB" dirty="0"/>
          </a:p>
          <a:p>
            <a:r>
              <a:rPr lang="en-GB" dirty="0"/>
              <a:t>To define who the key family members are</a:t>
            </a:r>
          </a:p>
          <a:p>
            <a:endParaRPr lang="en-GB" dirty="0"/>
          </a:p>
          <a:p>
            <a:r>
              <a:rPr lang="en-GB" dirty="0"/>
              <a:t>To understand the specific issues that might be troubling the family, to anticipate issues that might abruptly precipitate a refusal.</a:t>
            </a:r>
          </a:p>
          <a:p>
            <a:endParaRPr lang="en-GB" dirty="0"/>
          </a:p>
          <a:p>
            <a:r>
              <a:rPr lang="en-GB" dirty="0"/>
              <a:t>To agree who will do what and when.</a:t>
            </a:r>
          </a:p>
          <a:p>
            <a:endParaRPr lang="en-GB" dirty="0"/>
          </a:p>
          <a:p>
            <a:r>
              <a:rPr lang="en-GB" dirty="0"/>
              <a:t>Lets see what this might look like…………………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4609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765935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493766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459225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Tree>
    <p:extLst>
      <p:ext uri="{BB962C8B-B14F-4D97-AF65-F5344CB8AC3E}">
        <p14:creationId xmlns:p14="http://schemas.microsoft.com/office/powerpoint/2010/main" val="265993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often feel that this the aim of the conversation</a:t>
            </a:r>
          </a:p>
        </p:txBody>
      </p:sp>
    </p:spTree>
    <p:extLst>
      <p:ext uri="{BB962C8B-B14F-4D97-AF65-F5344CB8AC3E}">
        <p14:creationId xmlns:p14="http://schemas.microsoft.com/office/powerpoint/2010/main" val="703732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But we also need to deliberately state and display our empathy for our families.  They often need as much intensive care as the patients</a:t>
            </a:r>
          </a:p>
        </p:txBody>
      </p:sp>
    </p:spTree>
    <p:extLst>
      <p:ext uri="{BB962C8B-B14F-4D97-AF65-F5344CB8AC3E}">
        <p14:creationId xmlns:p14="http://schemas.microsoft.com/office/powerpoint/2010/main" val="1214784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Only when relatives understand the facts, have also been allowed time to process them and  feel they can trust the team looking after their loved one, can decisions be made or a  clinical plan accepted </a:t>
            </a:r>
          </a:p>
        </p:txBody>
      </p:sp>
    </p:spTree>
    <p:extLst>
      <p:ext uri="{BB962C8B-B14F-4D97-AF65-F5344CB8AC3E}">
        <p14:creationId xmlns:p14="http://schemas.microsoft.com/office/powerpoint/2010/main" val="2735138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390443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493219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395224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4110645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660401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021966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309225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576654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2318954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313443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35</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978005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2355418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910883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40</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060678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476371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780323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433999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624931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1360789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46</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7128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publicwords.com</a:t>
            </a:r>
            <a:r>
              <a:rPr lang="en-US" dirty="0"/>
              <a:t>/2009/07/23/debunking-the-debunkers-the-</a:t>
            </a:r>
            <a:r>
              <a:rPr lang="en-US" dirty="0" err="1"/>
              <a:t>mehrabian</a:t>
            </a:r>
            <a:r>
              <a:rPr lang="en-US" dirty="0"/>
              <a:t>-myth-explained-correctly/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309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48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402412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490988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3966072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51</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24614699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876858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53</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1161228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193338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899830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58</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759623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993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158AB95-C338-714F-A98C-0B1EEBA9E25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
            </a:endParaRPr>
          </a:p>
        </p:txBody>
      </p:sp>
    </p:spTree>
    <p:extLst>
      <p:ext uri="{BB962C8B-B14F-4D97-AF65-F5344CB8AC3E}">
        <p14:creationId xmlns:p14="http://schemas.microsoft.com/office/powerpoint/2010/main" val="4177912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61</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973732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62</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2615448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63</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9657855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64</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013598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B5FB403-E359-0C4C-AC34-B0C0316205D3}"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65</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93576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SN fit in to the BBN scenario?  </a:t>
            </a:r>
          </a:p>
          <a:p>
            <a:endParaRPr lang="en-GB" dirty="0"/>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66</a:t>
            </a:fld>
            <a:endParaRPr lang="en-US"/>
          </a:p>
        </p:txBody>
      </p:sp>
    </p:spTree>
    <p:extLst>
      <p:ext uri="{BB962C8B-B14F-4D97-AF65-F5344CB8AC3E}">
        <p14:creationId xmlns:p14="http://schemas.microsoft.com/office/powerpoint/2010/main" val="1702369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our chance to do a little reconnaissance take an observers view of how the family are and how they may be coping in readiness for the conversation they will be having, We see below the surface and can start to plan how an approach can be made bespoke to this family</a:t>
            </a:r>
          </a:p>
        </p:txBody>
      </p:sp>
      <p:sp>
        <p:nvSpPr>
          <p:cNvPr id="4" name="Slide Number Placeholder 3"/>
          <p:cNvSpPr>
            <a:spLocks noGrp="1"/>
          </p:cNvSpPr>
          <p:nvPr>
            <p:ph type="sldNum" sz="quarter" idx="5"/>
          </p:nvPr>
        </p:nvSpPr>
        <p:spPr/>
        <p:txBody>
          <a:bodyPr/>
          <a:lstStyle/>
          <a:p>
            <a:pPr>
              <a:defRPr/>
            </a:pPr>
            <a:fld id="{A6B2E353-36D7-4D4D-802D-D83CF98FE0B8}" type="slidenum">
              <a:rPr lang="en-US" smtClean="0"/>
              <a:pPr>
                <a:defRPr/>
              </a:pPr>
              <a:t>68</a:t>
            </a:fld>
            <a:endParaRPr lang="en-US"/>
          </a:p>
        </p:txBody>
      </p:sp>
    </p:spTree>
    <p:extLst>
      <p:ext uri="{BB962C8B-B14F-4D97-AF65-F5344CB8AC3E}">
        <p14:creationId xmlns:p14="http://schemas.microsoft.com/office/powerpoint/2010/main" val="3350939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Prologue: it’s opportunity to assess family readiness for the information to come, their vulnerabilities, unresolved issues, who is taking the lead and the level of awareness, language being used </a:t>
            </a:r>
            <a:r>
              <a:rPr lang="en-US" dirty="0" err="1">
                <a:latin typeface="Calibri"/>
                <a:ea typeface="Calibri"/>
                <a:cs typeface="Calibri"/>
              </a:rPr>
              <a:t>etc</a:t>
            </a:r>
            <a:r>
              <a:rPr lang="en-US" dirty="0">
                <a:latin typeface="Calibri"/>
                <a:ea typeface="Calibri"/>
                <a:cs typeface="Calibri"/>
              </a:rPr>
              <a:t>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69</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379557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Act 1:SNODs  are assessing a family’s understanding not just of the facts, but language and  cultural differences that may be barriers to that information getting through. </a:t>
            </a:r>
          </a:p>
          <a:p>
            <a:pPr eaLnBrk="1" hangingPunct="1">
              <a:spcBef>
                <a:spcPct val="0"/>
              </a:spcBef>
            </a:pPr>
            <a:r>
              <a:rPr lang="en-US" dirty="0">
                <a:latin typeface="Calibri" charset="0"/>
              </a:rPr>
              <a:t>They are hearing what you are saying so it can be mirrored later if family return to this or need help in understanding. </a:t>
            </a:r>
          </a:p>
          <a:p>
            <a:pPr eaLnBrk="1" hangingPunct="1">
              <a:spcBef>
                <a:spcPct val="0"/>
              </a:spcBef>
            </a:pPr>
            <a:r>
              <a:rPr lang="en-US" dirty="0">
                <a:latin typeface="Calibri" charset="0"/>
              </a:rPr>
              <a:t>They are checking body language around what is said and between each other. If this is going to be difficult to support. Families need confidence that donation will sit comfortably with their values but also that donation fits with their own needs. This is vital information.  </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70</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2945594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a:ea typeface="Calibri"/>
                <a:cs typeface="Calibri"/>
              </a:rPr>
              <a:t>Act II: Seeing and knowing the family’s  response is essential information when preparing for what will come next and how they may use the interval or even if they need one! How does that bad news land? What are initial reactions? What are their </a:t>
            </a:r>
            <a:r>
              <a:rPr lang="en-US" dirty="0" err="1">
                <a:latin typeface="Calibri"/>
                <a:ea typeface="Calibri"/>
                <a:cs typeface="Calibri"/>
              </a:rPr>
              <a:t>expreesions</a:t>
            </a:r>
            <a:r>
              <a:rPr lang="en-US" dirty="0">
                <a:latin typeface="Calibri"/>
                <a:ea typeface="Calibri"/>
                <a:cs typeface="Calibri"/>
              </a:rPr>
              <a:t> of need?</a:t>
            </a:r>
          </a:p>
        </p:txBody>
      </p:sp>
      <p:sp>
        <p:nvSpPr>
          <p:cNvPr id="99332" name="Slide Number Placeholder 3"/>
          <p:cNvSpPr txBox="1">
            <a:spLocks noGrp="1"/>
          </p:cNvSpPr>
          <p:nvPr/>
        </p:nvSpPr>
        <p:spPr bwMode="auto">
          <a:xfrm>
            <a:off x="3850443" y="9430091"/>
            <a:ext cx="2945659" cy="496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fontAlgn="auto" hangingPunct="1">
              <a:spcBef>
                <a:spcPts val="0"/>
              </a:spcBef>
              <a:spcAft>
                <a:spcPts val="0"/>
              </a:spcAft>
            </a:pPr>
            <a:fld id="{D158AB95-C338-714F-A98C-0B1EEBA9E25C}" type="slidenum">
              <a:rPr lang="en-US" sz="1200">
                <a:solidFill>
                  <a:srgbClr val="000000"/>
                </a:solidFill>
                <a:latin typeface="Calibri" charset="0"/>
                <a:cs typeface=""/>
              </a:rPr>
              <a:pPr algn="r" eaLnBrk="1" fontAlgn="auto" hangingPunct="1">
                <a:spcBef>
                  <a:spcPts val="0"/>
                </a:spcBef>
                <a:spcAft>
                  <a:spcPts val="0"/>
                </a:spcAft>
              </a:pPr>
              <a:t>71</a:t>
            </a:fld>
            <a:endParaRPr lang="en-US" sz="1200">
              <a:solidFill>
                <a:srgbClr val="000000"/>
              </a:solidFill>
              <a:latin typeface="Calibri" charset="0"/>
              <a:cs typeface=""/>
            </a:endParaRPr>
          </a:p>
        </p:txBody>
      </p:sp>
    </p:spTree>
    <p:extLst>
      <p:ext uri="{BB962C8B-B14F-4D97-AF65-F5344CB8AC3E}">
        <p14:creationId xmlns:p14="http://schemas.microsoft.com/office/powerpoint/2010/main" val="15808482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F2415A89-E10A-4E5C-9AD5-FE36D9E43E23}"/>
              </a:ext>
            </a:extLst>
          </p:cNvPr>
          <p:cNvSpPr>
            <a:spLocks noGrp="1" noRot="1" noChangeAspect="1" noChangeArrowheads="1" noTextEdit="1"/>
          </p:cNvSpPr>
          <p:nvPr>
            <p:ph type="sldImg"/>
          </p:nvPr>
        </p:nvSpPr>
        <p:spPr>
          <a:xfrm>
            <a:off x="-223838" y="808038"/>
            <a:ext cx="7185026" cy="4041775"/>
          </a:xfrm>
          <a:ln/>
        </p:spPr>
      </p:sp>
      <p:sp>
        <p:nvSpPr>
          <p:cNvPr id="13315" name="Notes Placeholder 2">
            <a:extLst>
              <a:ext uri="{FF2B5EF4-FFF2-40B4-BE49-F238E27FC236}">
                <a16:creationId xmlns:a16="http://schemas.microsoft.com/office/drawing/2014/main" id="{F875D610-8EE9-4685-9F62-3B88F1CD436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Collaborative Planning is key for a good family experience and supports a level of professionalism that is much less likely if poor or no planning occurs</a:t>
            </a:r>
          </a:p>
          <a:p>
            <a:endParaRPr lang="en-GB" altLang="en-US" dirty="0"/>
          </a:p>
          <a:p>
            <a:r>
              <a:rPr lang="en-GB" altLang="en-US" dirty="0">
                <a:latin typeface="Calibri"/>
                <a:cs typeface="Calibri"/>
              </a:rPr>
              <a:t>Have a shared vision of what that good experience looks like to everyone – what will that look like? Talk it through what do the family need?</a:t>
            </a:r>
            <a:endParaRPr lang="en-GB" altLang="en-US" dirty="0">
              <a:latin typeface="Calibri"/>
              <a:ea typeface="Calibri"/>
              <a:cs typeface="Calibri"/>
            </a:endParaRPr>
          </a:p>
          <a:p>
            <a:endParaRPr lang="en-GB" altLang="en-US" dirty="0">
              <a:cs typeface="Calibri"/>
            </a:endParaRPr>
          </a:p>
          <a:p>
            <a:r>
              <a:rPr lang="en-GB" altLang="en-US" dirty="0">
                <a:latin typeface="Calibri"/>
                <a:cs typeface="Calibri"/>
              </a:rPr>
              <a:t>It’s hard meeting a family for the first time and break bad news, it is as hard for a SN less familiar with that unit or clinician to pick this up too. Harder still if you don’t have the freedom to test a family’s readiness for the conversation or explore in their own way. Debrief experiences tell us that.</a:t>
            </a:r>
            <a:endParaRPr lang="en-GB" altLang="en-US" dirty="0">
              <a:cs typeface="Calibri"/>
            </a:endParaRPr>
          </a:p>
          <a:p>
            <a:r>
              <a:rPr lang="en-GB" altLang="en-US" dirty="0">
                <a:latin typeface="Calibri"/>
                <a:cs typeface="Calibri"/>
              </a:rPr>
              <a:t>Debriefs from the legislation change has shown us that often planning has not had as much attention in these conversations &amp; this is then reflected on the conversation flow/ missed communication/ or family upset. Where planning has happened conversations go better and family have a better experience. It slows it down for them and their impaired cognition. </a:t>
            </a:r>
            <a:endParaRPr lang="en-GB" altLang="en-US" dirty="0">
              <a:latin typeface="Calibri"/>
              <a:ea typeface="Calibri"/>
              <a:cs typeface="Calibri"/>
            </a:endParaRPr>
          </a:p>
          <a:p>
            <a:r>
              <a:rPr lang="en-GB" altLang="en-US" dirty="0">
                <a:latin typeface="Calibri"/>
                <a:cs typeface="Calibri"/>
              </a:rPr>
              <a:t>They feel safe in their decision making and the conversation is effective. After all who is this conversation for? Family, </a:t>
            </a:r>
            <a:endParaRPr lang="en-GB" altLang="en-US" dirty="0">
              <a:cs typeface="Calibri"/>
            </a:endParaRPr>
          </a:p>
        </p:txBody>
      </p:sp>
      <p:sp>
        <p:nvSpPr>
          <p:cNvPr id="13316" name="Slide Number Placeholder 3">
            <a:extLst>
              <a:ext uri="{FF2B5EF4-FFF2-40B4-BE49-F238E27FC236}">
                <a16:creationId xmlns:a16="http://schemas.microsoft.com/office/drawing/2014/main" id="{B4E95831-FEE7-44D0-B919-35CC6C0145C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75D6D3-EF89-4C01-BF58-8BFF88D4ABB7}" type="slidenum">
              <a:rPr lang="en-GB" altLang="en-US" smtClean="0"/>
              <a:pPr/>
              <a:t>72</a:t>
            </a:fld>
            <a:endParaRPr lang="en-GB"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DA1E027-79DC-40CD-BC71-0AD3441FA675}"/>
              </a:ext>
            </a:extLst>
          </p:cNvPr>
          <p:cNvSpPr>
            <a:spLocks noGrp="1" noRot="1" noChangeAspect="1" noChangeArrowheads="1" noTextEdit="1"/>
          </p:cNvSpPr>
          <p:nvPr>
            <p:ph type="sldImg"/>
          </p:nvPr>
        </p:nvSpPr>
        <p:spPr>
          <a:xfrm>
            <a:off x="-223838" y="808038"/>
            <a:ext cx="7185026" cy="4041775"/>
          </a:xfrm>
          <a:ln/>
        </p:spPr>
      </p:sp>
      <p:sp>
        <p:nvSpPr>
          <p:cNvPr id="17411" name="Notes Placeholder 2">
            <a:extLst>
              <a:ext uri="{FF2B5EF4-FFF2-40B4-BE49-F238E27FC236}">
                <a16:creationId xmlns:a16="http://schemas.microsoft.com/office/drawing/2014/main" id="{290AAB30-E257-46BA-8999-6A3FD26681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The interval of the model gives both family and staff  time.  </a:t>
            </a:r>
          </a:p>
          <a:p>
            <a:r>
              <a:rPr lang="en-GB" altLang="en-US" dirty="0">
                <a:latin typeface="Calibri"/>
                <a:cs typeface="Calibri"/>
              </a:rPr>
              <a:t>Family time with their loved one and to absorb the information</a:t>
            </a:r>
            <a:endParaRPr lang="en-GB" alt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Staff time to reflect on how the family are accepting or not and to put plans in place for further support &amp; EOL discussions. We may need to brief the bedside nurse on the conversation to follow, techniques we may use to ensure the family feel ready, to understand them more fully or to deal with anticipated difficulties.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Calibri"/>
                <a:cs typeface="Calibri"/>
              </a:rPr>
              <a:t>We can also check out anything that they have mentioned that may alter their ability to donate. </a:t>
            </a:r>
          </a:p>
        </p:txBody>
      </p:sp>
      <p:sp>
        <p:nvSpPr>
          <p:cNvPr id="17412" name="Slide Number Placeholder 3">
            <a:extLst>
              <a:ext uri="{FF2B5EF4-FFF2-40B4-BE49-F238E27FC236}">
                <a16:creationId xmlns:a16="http://schemas.microsoft.com/office/drawing/2014/main" id="{83DA8F8D-D5E6-4EA8-969B-26F67B55231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046F40-2653-4B67-8D95-883FA94B1D60}" type="slidenum">
              <a:rPr lang="en-GB" altLang="en-US" smtClean="0"/>
              <a:pPr/>
              <a:t>73</a:t>
            </a:fld>
            <a:endParaRPr lang="en-GB"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6298CC4-93F6-4E24-ADE8-1A3FC15B2785}"/>
              </a:ext>
            </a:extLst>
          </p:cNvPr>
          <p:cNvSpPr>
            <a:spLocks noGrp="1" noRot="1" noChangeAspect="1" noChangeArrowheads="1" noTextEdit="1"/>
          </p:cNvSpPr>
          <p:nvPr>
            <p:ph type="sldImg"/>
          </p:nvPr>
        </p:nvSpPr>
        <p:spPr>
          <a:xfrm>
            <a:off x="-223838" y="808038"/>
            <a:ext cx="7185026" cy="4041775"/>
          </a:xfrm>
          <a:ln/>
        </p:spPr>
      </p:sp>
      <p:sp>
        <p:nvSpPr>
          <p:cNvPr id="15363" name="Notes Placeholder 2">
            <a:extLst>
              <a:ext uri="{FF2B5EF4-FFF2-40B4-BE49-F238E27FC236}">
                <a16:creationId xmlns:a16="http://schemas.microsoft.com/office/drawing/2014/main" id="{086EF913-7A62-48D3-96D6-12A3A2E8CB1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Handing over the baton of trust: There are different points at which you do this –needs to be discussed at planning you will have chance to explore tomorrow. </a:t>
            </a:r>
          </a:p>
          <a:p>
            <a:r>
              <a:rPr lang="en-GB" altLang="en-US" dirty="0"/>
              <a:t>It gives families confidence that you are entrusting the SN to continue the conversation that you have established. </a:t>
            </a:r>
          </a:p>
          <a:p>
            <a:r>
              <a:rPr lang="en-GB" altLang="en-US" dirty="0"/>
              <a:t>Your conversation / terms can be mirrored to help family understand and continues the conversation family don’t have to repeat information.</a:t>
            </a:r>
            <a:endParaRPr lang="en-GB" altLang="en-US" dirty="0">
              <a:ea typeface="Calibri"/>
              <a:cs typeface="Calibri"/>
            </a:endParaRPr>
          </a:p>
          <a:p>
            <a:r>
              <a:rPr lang="en-GB" altLang="en-US" dirty="0"/>
              <a:t>SN are used to you introducing organ donation or them. BE POSITIVE You are not there to ‘seal the deal’ you trust the SN to sensitively handle these challenging conversations that is made bespoke to that family</a:t>
            </a:r>
          </a:p>
        </p:txBody>
      </p:sp>
      <p:sp>
        <p:nvSpPr>
          <p:cNvPr id="15364" name="Slide Number Placeholder 3">
            <a:extLst>
              <a:ext uri="{FF2B5EF4-FFF2-40B4-BE49-F238E27FC236}">
                <a16:creationId xmlns:a16="http://schemas.microsoft.com/office/drawing/2014/main" id="{E1831C0D-AEC4-4118-85A7-DA119F62933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834036-4AB2-41AB-9B7C-ED418E4F8BFB}" type="slidenum">
              <a:rPr lang="en-GB" altLang="en-US" smtClean="0"/>
              <a:pPr/>
              <a:t>74</a:t>
            </a:fld>
            <a:endParaRPr lang="en-GB"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BA4E615C-A4BF-44C8-B69A-710A6F304E18}"/>
              </a:ext>
            </a:extLst>
          </p:cNvPr>
          <p:cNvSpPr>
            <a:spLocks noGrp="1" noRot="1" noChangeAspect="1" noChangeArrowheads="1" noTextEdit="1"/>
          </p:cNvSpPr>
          <p:nvPr>
            <p:ph type="sldImg"/>
          </p:nvPr>
        </p:nvSpPr>
        <p:spPr>
          <a:xfrm>
            <a:off x="-223838" y="808038"/>
            <a:ext cx="7185026" cy="4041775"/>
          </a:xfrm>
          <a:ln/>
        </p:spPr>
      </p:sp>
      <p:sp>
        <p:nvSpPr>
          <p:cNvPr id="21507" name="Notes Placeholder 2">
            <a:extLst>
              <a:ext uri="{FF2B5EF4-FFF2-40B4-BE49-F238E27FC236}">
                <a16:creationId xmlns:a16="http://schemas.microsoft.com/office/drawing/2014/main" id="{853B1714-C65A-46A3-A5B5-C66A34A71E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Calibri"/>
                <a:cs typeface="Calibri"/>
              </a:rPr>
              <a:t>Emotions and reactions don’t follow the set model of how you expect reactions to be. This is often how we find it. It can get complicated. Their world is tumbling out of control or confirming their greatest worry. There may be people in the room at different stages for some it takes a short time to come to a point of readiness, for others it takes much longer. To make that effective a SN will work to get a pace that works for everyone, =EFFECTIVE, SAFE, FAMILY FOCUSSED </a:t>
            </a:r>
            <a:endParaRPr lang="en-GB" altLang="en-US" dirty="0"/>
          </a:p>
        </p:txBody>
      </p:sp>
      <p:sp>
        <p:nvSpPr>
          <p:cNvPr id="21508" name="Slide Number Placeholder 3">
            <a:extLst>
              <a:ext uri="{FF2B5EF4-FFF2-40B4-BE49-F238E27FC236}">
                <a16:creationId xmlns:a16="http://schemas.microsoft.com/office/drawing/2014/main" id="{79550E92-634A-452C-A1EE-B793C10FC9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03A545-0C32-4055-9286-E154751659D0}" type="slidenum">
              <a:rPr lang="en-GB" altLang="en-US" smtClean="0"/>
              <a:pPr/>
              <a:t>75</a:t>
            </a:fld>
            <a:endParaRPr lang="en-GB"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223838" y="808038"/>
            <a:ext cx="7185026" cy="4041775"/>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skills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a:defRPr/>
            </a:pPr>
            <a:fld id="{F3DFBDC1-7711-4940-A630-D4FB29916F3D}" type="slidenum">
              <a:rPr lang="en-GB" altLang="en-US" smtClean="0">
                <a:solidFill>
                  <a:srgbClr val="000000"/>
                </a:solidFill>
                <a:latin typeface="Arial" charset="0"/>
                <a:ea typeface="ＭＳ Ｐゴシック" charset="-128"/>
                <a:cs typeface="+mn-cs"/>
              </a:rPr>
              <a:pPr>
                <a:defRPr/>
              </a:pPr>
              <a:t>76</a:t>
            </a:fld>
            <a:endParaRPr lang="en-GB" altLang="en-US">
              <a:solidFill>
                <a:srgbClr val="000000"/>
              </a:solidFill>
              <a:latin typeface="Arial" charset="0"/>
              <a:ea typeface="ＭＳ Ｐゴシック" charset="-128"/>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77</a:t>
            </a:fld>
            <a:endParaRPr lang="en-GB" altLang="en-US">
              <a:solidFill>
                <a:srgbClr val="000000"/>
              </a:solidFill>
              <a:latin typeface="Arial" charset="0"/>
              <a:ea typeface="ＭＳ Ｐゴシック" charset="-128"/>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SN can advise and guide clinical staff on the legislative requirements.</a:t>
            </a:r>
          </a:p>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a:t>
            </a:r>
          </a:p>
          <a:p>
            <a:r>
              <a:rPr lang="en-GB" altLang="en-US" dirty="0"/>
              <a:t>conflict with ability to establish deemed consent. </a:t>
            </a: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78</a:t>
            </a:fld>
            <a:endParaRPr lang="en-GB" altLang="en-US">
              <a:solidFill>
                <a:srgbClr val="000000"/>
              </a:solidFill>
              <a:latin typeface="Arial" charset="0"/>
              <a:ea typeface="ＭＳ Ｐゴシック" charset="-128"/>
              <a:cs typeface="+mn-cs"/>
            </a:endParaRPr>
          </a:p>
        </p:txBody>
      </p:sp>
    </p:spTree>
    <p:extLst>
      <p:ext uri="{BB962C8B-B14F-4D97-AF65-F5344CB8AC3E}">
        <p14:creationId xmlns:p14="http://schemas.microsoft.com/office/powerpoint/2010/main" val="2471828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5CA3444-6A4F-4D53-A2AB-B2D063E602E4}"/>
              </a:ext>
            </a:extLst>
          </p:cNvPr>
          <p:cNvSpPr>
            <a:spLocks noGrp="1" noRot="1" noChangeAspect="1" noChangeArrowheads="1" noTextEdit="1"/>
          </p:cNvSpPr>
          <p:nvPr>
            <p:ph type="sldImg"/>
          </p:nvPr>
        </p:nvSpPr>
        <p:spPr>
          <a:xfrm>
            <a:off x="-223838" y="808038"/>
            <a:ext cx="7185026" cy="4041775"/>
          </a:xfrm>
          <a:ln/>
        </p:spPr>
      </p:sp>
      <p:sp>
        <p:nvSpPr>
          <p:cNvPr id="29699" name="Notes Placeholder 2">
            <a:extLst>
              <a:ext uri="{FF2B5EF4-FFF2-40B4-BE49-F238E27FC236}">
                <a16:creationId xmlns:a16="http://schemas.microsoft.com/office/drawing/2014/main" id="{A0BAABA5-25E2-44DB-811D-421D3EC09A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a:p>
            <a:r>
              <a:rPr lang="en-GB" altLang="en-US" dirty="0"/>
              <a:t>It is likely that the potential donor’s age and residency has been established but that may be all.  Of course SN would be looking for the criteria being met in full and be alert to anything that may conflict with ability to establish deemed consent. </a:t>
            </a:r>
            <a:endParaRPr lang="en-GB" altLang="en-US" dirty="0">
              <a:ea typeface="Calibri"/>
              <a:cs typeface="Calibri"/>
            </a:endParaRPr>
          </a:p>
          <a:p>
            <a:endParaRPr lang="en-GB" altLang="en-US" dirty="0"/>
          </a:p>
        </p:txBody>
      </p:sp>
      <p:sp>
        <p:nvSpPr>
          <p:cNvPr id="4" name="Slide Number Placeholder 3">
            <a:extLst>
              <a:ext uri="{FF2B5EF4-FFF2-40B4-BE49-F238E27FC236}">
                <a16:creationId xmlns:a16="http://schemas.microsoft.com/office/drawing/2014/main" id="{1DAFE1D8-A909-40B0-8E4F-A983856DA00A}"/>
              </a:ext>
            </a:extLst>
          </p:cNvPr>
          <p:cNvSpPr>
            <a:spLocks noGrp="1"/>
          </p:cNvSpPr>
          <p:nvPr>
            <p:ph type="sldNum" sz="quarter" idx="5"/>
          </p:nvPr>
        </p:nvSpPr>
        <p:spPr/>
        <p:txBody>
          <a:bodyPr/>
          <a:lstStyle/>
          <a:p>
            <a:pPr>
              <a:defRPr/>
            </a:pPr>
            <a:fld id="{8FE2AFB2-05DE-4A4B-858C-B4C7424CB9B3}" type="slidenum">
              <a:rPr lang="en-GB" altLang="en-US" smtClean="0">
                <a:solidFill>
                  <a:srgbClr val="000000"/>
                </a:solidFill>
                <a:latin typeface="Arial" charset="0"/>
                <a:ea typeface="ＭＳ Ｐゴシック" charset="-128"/>
                <a:cs typeface="+mn-cs"/>
              </a:rPr>
              <a:pPr>
                <a:defRPr/>
              </a:pPr>
              <a:t>79</a:t>
            </a:fld>
            <a:endParaRPr lang="en-GB" altLang="en-US">
              <a:solidFill>
                <a:srgbClr val="000000"/>
              </a:solidFill>
              <a:latin typeface="Arial" charset="0"/>
              <a:ea typeface="ＭＳ Ｐゴシック" charset="-128"/>
              <a:cs typeface="+mn-cs"/>
            </a:endParaRPr>
          </a:p>
        </p:txBody>
      </p:sp>
    </p:spTree>
    <p:extLst>
      <p:ext uri="{BB962C8B-B14F-4D97-AF65-F5344CB8AC3E}">
        <p14:creationId xmlns:p14="http://schemas.microsoft.com/office/powerpoint/2010/main" val="349438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r>
              <a:rPr lang="en-GB" dirty="0"/>
              <a:t>Developing the bespoke conversation takes time, it can be very complex. </a:t>
            </a:r>
          </a:p>
          <a:p>
            <a:r>
              <a:rPr lang="en-GB" dirty="0"/>
              <a:t>The techniques a SN may use comes back to the essence of  SAFETY in the family decision making, seeking first to understand, focussing in on the patient’s autonomy and decision, but ensuring a family feels content that in the long term they have been able to be  willing to support their loved one’s decision in a safe and meaningful way. </a:t>
            </a:r>
          </a:p>
        </p:txBody>
      </p:sp>
      <p:sp>
        <p:nvSpPr>
          <p:cNvPr id="4" name="Slide Number Placeholder 3"/>
          <p:cNvSpPr>
            <a:spLocks noGrp="1"/>
          </p:cNvSpPr>
          <p:nvPr>
            <p:ph type="sldNum" sz="quarter" idx="5"/>
          </p:nvPr>
        </p:nvSpPr>
        <p:spPr/>
        <p:txBody>
          <a:bodyPr/>
          <a:lstStyle/>
          <a:p>
            <a:pPr>
              <a:defRPr/>
            </a:pPr>
            <a:fld id="{751E4DB4-5213-490E-8545-F88D4BC6E9A9}" type="slidenum">
              <a:rPr lang="en-GB" altLang="en-US" smtClean="0"/>
              <a:pPr>
                <a:defRPr/>
              </a:pPr>
              <a:t>80</a:t>
            </a:fld>
            <a:endParaRPr lang="en-GB" altLang="en-US"/>
          </a:p>
        </p:txBody>
      </p:sp>
    </p:spTree>
    <p:extLst>
      <p:ext uri="{BB962C8B-B14F-4D97-AF65-F5344CB8AC3E}">
        <p14:creationId xmlns:p14="http://schemas.microsoft.com/office/powerpoint/2010/main" val="1609622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2FCCEA8-0078-4BB1-80EA-5E07328FDEEF}"/>
              </a:ext>
            </a:extLst>
          </p:cNvPr>
          <p:cNvSpPr>
            <a:spLocks noGrp="1" noRot="1" noChangeAspect="1" noChangeArrowheads="1" noTextEdit="1"/>
          </p:cNvSpPr>
          <p:nvPr>
            <p:ph type="sldImg"/>
          </p:nvPr>
        </p:nvSpPr>
        <p:spPr>
          <a:xfrm>
            <a:off x="90488" y="744538"/>
            <a:ext cx="6616700" cy="3722687"/>
          </a:xfrm>
          <a:ln/>
        </p:spPr>
      </p:sp>
      <p:sp>
        <p:nvSpPr>
          <p:cNvPr id="25603" name="Notes Placeholder 2">
            <a:extLst>
              <a:ext uri="{FF2B5EF4-FFF2-40B4-BE49-F238E27FC236}">
                <a16:creationId xmlns:a16="http://schemas.microsoft.com/office/drawing/2014/main" id="{AB09D757-E147-4F3D-A800-EFECB8B2DC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principles of the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1)To SUPPORT and ADVOCATE for a  patient’s donation decision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2) To enable a family to leave with the lasting legacy of least long-term regret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3) NOT to get a yes at all costs</a:t>
            </a:r>
          </a:p>
          <a:p>
            <a:r>
              <a:rPr lang="en-US" altLang="en-US" dirty="0">
                <a:latin typeface="Calibri"/>
                <a:cs typeface="Calibri"/>
              </a:rPr>
              <a:t>Have a family feel safe around decision making. Secure that this is  the decision  that is the correct one for their relative. </a:t>
            </a:r>
          </a:p>
          <a:p>
            <a:r>
              <a:rPr lang="en-US" altLang="en-US" dirty="0">
                <a:latin typeface="Calibri"/>
                <a:cs typeface="Calibri"/>
              </a:rPr>
              <a:t>These conversations are based on principles of doing so NOT a template the skill of a specialist nurse is to know how  and when to employ the right technique at the right time in the right circumstances  </a:t>
            </a:r>
          </a:p>
          <a:p>
            <a:r>
              <a:rPr lang="en-US" altLang="en-US" dirty="0">
                <a:latin typeface="Calibri"/>
                <a:cs typeface="Calibri"/>
              </a:rPr>
              <a:t>The conversations are often lengthy, need layering for understanding when their cognition isn’t at its peak! </a:t>
            </a:r>
          </a:p>
          <a:p>
            <a:endParaRPr lang="en-US" altLang="en-US" dirty="0"/>
          </a:p>
        </p:txBody>
      </p:sp>
      <p:sp>
        <p:nvSpPr>
          <p:cNvPr id="4" name="Slide Number Placeholder 3">
            <a:extLst>
              <a:ext uri="{FF2B5EF4-FFF2-40B4-BE49-F238E27FC236}">
                <a16:creationId xmlns:a16="http://schemas.microsoft.com/office/drawing/2014/main" id="{EB29EB9E-245F-485D-93F4-19C192D8C6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DFBDC1-7711-4940-A630-D4FB29916F3D}" type="slidenum">
              <a:rPr kumimoji="0" lang="en-GB" alt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GB"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1476843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dirty="0">
                <a:ea typeface="Calibri"/>
                <a:cs typeface="Calibri"/>
              </a:rPr>
              <a:t>What happens if donation is mentioned early. Examples? </a:t>
            </a:r>
            <a:endParaRPr lang="en-US" dirty="0"/>
          </a:p>
          <a:p>
            <a:pPr>
              <a:spcBef>
                <a:spcPct val="0"/>
              </a:spcBef>
            </a:pPr>
            <a:r>
              <a:rPr lang="en-GB">
                <a:ea typeface="Calibri"/>
                <a:cs typeface="Calibri"/>
              </a:rPr>
              <a:t>Other parking: when family raise it positively before notification- thank you that's really important that you have mentioned it. I will ensure our local specialist nurse is notified, they will need to assess if that is possible and will want to speak to you to about how we fit that into to the care planning for end of life care with you. </a:t>
            </a:r>
            <a:endParaRPr lang="en-GB"/>
          </a:p>
          <a:p>
            <a:pPr>
              <a:spcBef>
                <a:spcPct val="0"/>
              </a:spcBef>
            </a:pPr>
            <a:r>
              <a:rPr lang="en-GB" dirty="0">
                <a:ea typeface="Calibri"/>
                <a:cs typeface="Calibri"/>
              </a:rPr>
              <a:t>When family raise negatively: thank you for raising it, we do want to ensure we work with families to ensure that the patient's decisions are respected. I would like to ensure we make a check the ODR in case they have registered that decision and as we come to end of life care decisions we will come back to that  to ensure we have that planning right. </a:t>
            </a:r>
          </a:p>
        </p:txBody>
      </p:sp>
    </p:spTree>
    <p:extLst>
      <p:ext uri="{BB962C8B-B14F-4D97-AF65-F5344CB8AC3E}">
        <p14:creationId xmlns:p14="http://schemas.microsoft.com/office/powerpoint/2010/main" val="3255389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fld id="{FB6A3859-B82C-483B-B384-F2BA3E5A415C}" type="slidenum">
              <a:rPr lang="en-GB" smtClean="0">
                <a:solidFill>
                  <a:srgbClr val="000000"/>
                </a:solidFill>
                <a:latin typeface="Calibri" pitchFamily="34" charset="0"/>
              </a:rPr>
              <a:pPr eaLnBrk="1" fontAlgn="base" hangingPunct="1">
                <a:spcBef>
                  <a:spcPct val="0"/>
                </a:spcBef>
                <a:spcAft>
                  <a:spcPct val="0"/>
                </a:spcAft>
              </a:pPr>
              <a:t>83</a:t>
            </a:fld>
            <a:endParaRPr lang="en-GB">
              <a:solidFill>
                <a:srgbClr val="000000"/>
              </a:solidFill>
              <a:latin typeface="Calibri"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Tree>
    <p:extLst>
      <p:ext uri="{BB962C8B-B14F-4D97-AF65-F5344CB8AC3E}">
        <p14:creationId xmlns:p14="http://schemas.microsoft.com/office/powerpoint/2010/main" val="35181066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B6A3859-B82C-483B-B384-F2BA3E5A415C}" type="slidenum">
              <a:rPr kumimoji="0" lang="en-GB" sz="1200" b="0" i="0" u="none" strike="noStrike" kern="1200" cap="none" spc="0" normalizeH="0" baseline="0" noProof="0" smtClean="0">
                <a:ln>
                  <a:noFill/>
                </a:ln>
                <a:solidFill>
                  <a:srgbClr val="000000"/>
                </a:solidFill>
                <a:effectLst/>
                <a:uLnTx/>
                <a:uFillTx/>
                <a:latin typeface="Calibri"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84</a:t>
            </a:fld>
            <a:endParaRPr kumimoji="0" lang="en-GB" sz="12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t>We are often asking families to make decisions (not about treatment withdrawal – that decision has to rest with us, but about donation)</a:t>
            </a:r>
          </a:p>
        </p:txBody>
      </p:sp>
    </p:spTree>
    <p:extLst>
      <p:ext uri="{BB962C8B-B14F-4D97-AF65-F5344CB8AC3E}">
        <p14:creationId xmlns:p14="http://schemas.microsoft.com/office/powerpoint/2010/main" val="762865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70" indent="0" algn="ctr">
              <a:buNone/>
              <a:defRPr/>
            </a:lvl2pPr>
            <a:lvl3pPr marL="1219139" indent="0" algn="ctr">
              <a:buNone/>
              <a:defRPr/>
            </a:lvl3pPr>
            <a:lvl4pPr marL="1828709" indent="0" algn="ctr">
              <a:buNone/>
              <a:defRPr/>
            </a:lvl4pPr>
            <a:lvl5pPr marL="2438278" indent="0" algn="ctr">
              <a:buNone/>
              <a:defRPr/>
            </a:lvl5pPr>
            <a:lvl6pPr marL="3047848" indent="0" algn="ctr">
              <a:buNone/>
              <a:defRPr/>
            </a:lvl6pPr>
            <a:lvl7pPr marL="3657417" indent="0" algn="ctr">
              <a:buNone/>
              <a:defRPr/>
            </a:lvl7pPr>
            <a:lvl8pPr marL="4266987" indent="0" algn="ctr">
              <a:buNone/>
              <a:defRPr/>
            </a:lvl8pPr>
            <a:lvl9pPr marL="487655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109036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035670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70" indent="0">
              <a:buNone/>
              <a:defRPr sz="2400"/>
            </a:lvl2pPr>
            <a:lvl3pPr marL="1219139" indent="0">
              <a:buNone/>
              <a:defRPr sz="2133"/>
            </a:lvl3pPr>
            <a:lvl4pPr marL="1828709" indent="0">
              <a:buNone/>
              <a:defRPr sz="1867"/>
            </a:lvl4pPr>
            <a:lvl5pPr marL="2438278" indent="0">
              <a:buNone/>
              <a:defRPr sz="1867"/>
            </a:lvl5pPr>
            <a:lvl6pPr marL="3047848" indent="0">
              <a:buNone/>
              <a:defRPr sz="1867"/>
            </a:lvl6pPr>
            <a:lvl7pPr marL="3657417" indent="0">
              <a:buNone/>
              <a:defRPr sz="1867"/>
            </a:lvl7pPr>
            <a:lvl8pPr marL="4266987" indent="0">
              <a:buNone/>
              <a:defRPr sz="1867"/>
            </a:lvl8pPr>
            <a:lvl9pPr marL="4876557" indent="0">
              <a:buNone/>
              <a:defRPr sz="1867"/>
            </a:lvl9pPr>
          </a:lstStyle>
          <a:p>
            <a:pPr lvl="0"/>
            <a:r>
              <a:rPr lang="en-US"/>
              <a:t>Click to edit Master text styles</a:t>
            </a:r>
          </a:p>
        </p:txBody>
      </p:sp>
    </p:spTree>
    <p:extLst>
      <p:ext uri="{BB962C8B-B14F-4D97-AF65-F5344CB8AC3E}">
        <p14:creationId xmlns:p14="http://schemas.microsoft.com/office/powerpoint/2010/main" val="95453623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85597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155192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0665705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863367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36078794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pPr lvl="0"/>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29106593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563746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7"/>
            <a:ext cx="2743200" cy="57848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7"/>
            <a:ext cx="8026400" cy="5784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074412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3244652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797768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52396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GB"/>
              <a:t>Click to edit Master text styles</a:t>
            </a:r>
          </a:p>
        </p:txBody>
      </p:sp>
    </p:spTree>
    <p:extLst>
      <p:ext uri="{BB962C8B-B14F-4D97-AF65-F5344CB8AC3E}">
        <p14:creationId xmlns:p14="http://schemas.microsoft.com/office/powerpoint/2010/main" val="1797682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6" y="1858963"/>
            <a:ext cx="4550833"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19149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26291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25039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76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28955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1543455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17805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26437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835073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409849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794834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578586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443578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542994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4031985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08348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688976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38877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1162574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70" indent="0" algn="ctr">
              <a:buNone/>
              <a:defRPr/>
            </a:lvl2pPr>
            <a:lvl3pPr marL="1219139" indent="0" algn="ctr">
              <a:buNone/>
              <a:defRPr/>
            </a:lvl3pPr>
            <a:lvl4pPr marL="1828709" indent="0" algn="ctr">
              <a:buNone/>
              <a:defRPr/>
            </a:lvl4pPr>
            <a:lvl5pPr marL="2438278" indent="0" algn="ctr">
              <a:buNone/>
              <a:defRPr/>
            </a:lvl5pPr>
            <a:lvl6pPr marL="3047848" indent="0" algn="ctr">
              <a:buNone/>
              <a:defRPr/>
            </a:lvl6pPr>
            <a:lvl7pPr marL="3657417" indent="0" algn="ctr">
              <a:buNone/>
              <a:defRPr/>
            </a:lvl7pPr>
            <a:lvl8pPr marL="4266987" indent="0" algn="ctr">
              <a:buNone/>
              <a:defRPr/>
            </a:lvl8pPr>
            <a:lvl9pPr marL="487655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9341946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960984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70" indent="0">
              <a:buNone/>
              <a:defRPr sz="2400"/>
            </a:lvl2pPr>
            <a:lvl3pPr marL="1219139" indent="0">
              <a:buNone/>
              <a:defRPr sz="2133"/>
            </a:lvl3pPr>
            <a:lvl4pPr marL="1828709" indent="0">
              <a:buNone/>
              <a:defRPr sz="1867"/>
            </a:lvl4pPr>
            <a:lvl5pPr marL="2438278" indent="0">
              <a:buNone/>
              <a:defRPr sz="1867"/>
            </a:lvl5pPr>
            <a:lvl6pPr marL="3047848" indent="0">
              <a:buNone/>
              <a:defRPr sz="1867"/>
            </a:lvl6pPr>
            <a:lvl7pPr marL="3657417" indent="0">
              <a:buNone/>
              <a:defRPr sz="1867"/>
            </a:lvl7pPr>
            <a:lvl8pPr marL="4266987" indent="0">
              <a:buNone/>
              <a:defRPr sz="1867"/>
            </a:lvl8pPr>
            <a:lvl9pPr marL="4876557" indent="0">
              <a:buNone/>
              <a:defRPr sz="1867"/>
            </a:lvl9pPr>
          </a:lstStyle>
          <a:p>
            <a:pPr lvl="0"/>
            <a:r>
              <a:rPr lang="en-US"/>
              <a:t>Click to edit Master text styles</a:t>
            </a:r>
          </a:p>
        </p:txBody>
      </p:sp>
    </p:spTree>
    <p:extLst>
      <p:ext uri="{BB962C8B-B14F-4D97-AF65-F5344CB8AC3E}">
        <p14:creationId xmlns:p14="http://schemas.microsoft.com/office/powerpoint/2010/main" val="152070653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608633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70" indent="0">
              <a:buNone/>
              <a:defRPr sz="2667" b="1"/>
            </a:lvl2pPr>
            <a:lvl3pPr marL="1219139" indent="0">
              <a:buNone/>
              <a:defRPr sz="2400" b="1"/>
            </a:lvl3pPr>
            <a:lvl4pPr marL="1828709" indent="0">
              <a:buNone/>
              <a:defRPr sz="2133" b="1"/>
            </a:lvl4pPr>
            <a:lvl5pPr marL="2438278" indent="0">
              <a:buNone/>
              <a:defRPr sz="2133" b="1"/>
            </a:lvl5pPr>
            <a:lvl6pPr marL="3047848" indent="0">
              <a:buNone/>
              <a:defRPr sz="2133" b="1"/>
            </a:lvl6pPr>
            <a:lvl7pPr marL="3657417"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7947608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2440432"/>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022822"/>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251569520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7" indent="0">
              <a:buNone/>
              <a:defRPr sz="2667"/>
            </a:lvl7pPr>
            <a:lvl8pPr marL="4266987" indent="0">
              <a:buNone/>
              <a:defRPr sz="2667"/>
            </a:lvl8pPr>
            <a:lvl9pPr marL="4876557" indent="0">
              <a:buNone/>
              <a:defRPr sz="2667"/>
            </a:lvl9pPr>
          </a:lstStyle>
          <a:p>
            <a:pPr lvl="0"/>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 Master text styles</a:t>
            </a:r>
          </a:p>
        </p:txBody>
      </p:sp>
    </p:spTree>
    <p:extLst>
      <p:ext uri="{BB962C8B-B14F-4D97-AF65-F5344CB8AC3E}">
        <p14:creationId xmlns:p14="http://schemas.microsoft.com/office/powerpoint/2010/main" val="128468801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233888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7"/>
            <a:ext cx="2743200" cy="57848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7"/>
            <a:ext cx="8026400" cy="5784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952414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5477198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198439"/>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30" name="Picture 8"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18604" y="63785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2" name="Picture 11" descr="Organ Donation and Transplantation_REV"/>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05905" y="6340476"/>
            <a:ext cx="2925233"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3" name="Rectangle 12"/>
          <p:cNvSpPr>
            <a:spLocks noChangeArrowheads="1"/>
          </p:cNvSpPr>
          <p:nvPr/>
        </p:nvSpPr>
        <p:spPr bwMode="auto">
          <a:xfrm>
            <a:off x="239187" y="6378577"/>
            <a:ext cx="544091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400">
                <a:solidFill>
                  <a:srgbClr val="FFFFFF"/>
                </a:solidFill>
                <a:latin typeface="Arial" charset="0"/>
                <a:ea typeface="ＭＳ Ｐゴシック" charset="0"/>
                <a:cs typeface="Arial" charset="0"/>
              </a:rPr>
              <a:t>The Deceased Donation Course (ICM)</a:t>
            </a:r>
          </a:p>
        </p:txBody>
      </p:sp>
    </p:spTree>
    <p:extLst>
      <p:ext uri="{BB962C8B-B14F-4D97-AF65-F5344CB8AC3E}">
        <p14:creationId xmlns:p14="http://schemas.microsoft.com/office/powerpoint/2010/main" val="672746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fade/>
  </p:transition>
  <p:hf sldNum="0" hdr="0" dt="0"/>
  <p:txStyles>
    <p:title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p:titleStyle>
    <p:bodyStyle>
      <a:lvl1pPr marL="457177" indent="-457177"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2667">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133">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133">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133">
          <a:solidFill>
            <a:schemeClr val="tx1"/>
          </a:solidFill>
          <a:latin typeface="+mn-lt"/>
          <a:cs typeface="+mn-cs"/>
        </a:defRPr>
      </a:lvl6pPr>
      <a:lvl7pPr marL="3962202" indent="-304784" algn="l" rtl="0" eaLnBrk="0" fontAlgn="base" hangingPunct="0">
        <a:spcBef>
          <a:spcPct val="20000"/>
        </a:spcBef>
        <a:spcAft>
          <a:spcPct val="0"/>
        </a:spcAft>
        <a:buChar char="»"/>
        <a:defRPr sz="2133">
          <a:solidFill>
            <a:schemeClr val="tx1"/>
          </a:solidFill>
          <a:latin typeface="+mn-lt"/>
          <a:cs typeface="+mn-cs"/>
        </a:defRPr>
      </a:lvl7pPr>
      <a:lvl8pPr marL="4571771" indent="-304784" algn="l" rtl="0" eaLnBrk="0" fontAlgn="base" hangingPunct="0">
        <a:spcBef>
          <a:spcPct val="20000"/>
        </a:spcBef>
        <a:spcAft>
          <a:spcPct val="0"/>
        </a:spcAft>
        <a:buChar char="»"/>
        <a:defRPr sz="2133">
          <a:solidFill>
            <a:schemeClr val="tx1"/>
          </a:solidFill>
          <a:latin typeface="+mn-lt"/>
          <a:cs typeface="+mn-cs"/>
        </a:defRPr>
      </a:lvl8pPr>
      <a:lvl9pPr marL="5181341" indent="-304784" algn="l" rtl="0" eaLnBrk="0" fontAlgn="base" hangingPunct="0">
        <a:spcBef>
          <a:spcPct val="20000"/>
        </a:spcBef>
        <a:spcAft>
          <a:spcPct val="0"/>
        </a:spcAft>
        <a:buChar char="»"/>
        <a:defRPr sz="2133">
          <a:solidFill>
            <a:schemeClr val="tx1"/>
          </a:solidFill>
          <a:latin typeface="+mn-lt"/>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3743326"/>
            <a:ext cx="12192000" cy="360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8086566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p:titleStyle>
    <p:bodyStyle>
      <a:lvl1pPr marL="177796" indent="-177796" algn="l" defTabSz="457189"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63" indent="-269868" algn="l" defTabSz="457189"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59" indent="-177796"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28"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196" indent="-269868" algn="l" defTabSz="457189"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385"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573"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762"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3950" indent="-269868" algn="l" defTabSz="457189"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BE02B-6129-CC4C-A02F-3889257D2D93}" type="datetimeFigureOut">
              <a:rPr lang="en-US" smtClean="0"/>
              <a:t>5/9/2025</a:t>
            </a:fld>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19572716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198439"/>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09600" y="1600200"/>
            <a:ext cx="10972800" cy="4383088"/>
          </a:xfrm>
          <a:prstGeom prst="rect">
            <a:avLst/>
          </a:prstGeom>
          <a:solidFill>
            <a:srgbClr val="F8F8F8"/>
          </a:solidFill>
          <a:ln w="28575">
            <a:solidFill>
              <a:schemeClr val="accent2"/>
            </a:solidFill>
            <a:miter lim="800000"/>
            <a:headEnd/>
            <a:tailEnd/>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30" name="Picture 8" descr="Organ Donation and Transplantation_REV"/>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118604" y="6378576"/>
            <a:ext cx="2925233"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2" name="Picture 11" descr="Organ Donation and Transplantation_REV"/>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105905" y="6340476"/>
            <a:ext cx="2925233"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3" name="Rectangle 12"/>
          <p:cNvSpPr>
            <a:spLocks noChangeArrowheads="1"/>
          </p:cNvSpPr>
          <p:nvPr/>
        </p:nvSpPr>
        <p:spPr bwMode="auto">
          <a:xfrm>
            <a:off x="239187" y="6378577"/>
            <a:ext cx="544091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a:solidFill>
                  <a:srgbClr val="FFFFFF"/>
                </a:solidFill>
                <a:latin typeface="Arial" charset="0"/>
                <a:ea typeface="ＭＳ Ｐゴシック" charset="0"/>
                <a:cs typeface="Arial" charset="0"/>
              </a:rPr>
              <a:t>The Deceased Donation Course (ICM)</a:t>
            </a:r>
          </a:p>
        </p:txBody>
      </p:sp>
    </p:spTree>
    <p:extLst>
      <p:ext uri="{BB962C8B-B14F-4D97-AF65-F5344CB8AC3E}">
        <p14:creationId xmlns:p14="http://schemas.microsoft.com/office/powerpoint/2010/main" val="171736874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spd="slow">
    <p:fade/>
  </p:transition>
  <p:hf sldNum="0" hdr="0" dt="0"/>
  <p:txStyles>
    <p:title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p:titleStyle>
    <p:bodyStyle>
      <a:lvl1pPr marL="457177" indent="-457177"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2667">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133">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133">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133">
          <a:solidFill>
            <a:schemeClr val="tx1"/>
          </a:solidFill>
          <a:latin typeface="+mn-lt"/>
          <a:cs typeface="+mn-cs"/>
        </a:defRPr>
      </a:lvl6pPr>
      <a:lvl7pPr marL="3962202" indent="-304784" algn="l" rtl="0" eaLnBrk="0" fontAlgn="base" hangingPunct="0">
        <a:spcBef>
          <a:spcPct val="20000"/>
        </a:spcBef>
        <a:spcAft>
          <a:spcPct val="0"/>
        </a:spcAft>
        <a:buChar char="»"/>
        <a:defRPr sz="2133">
          <a:solidFill>
            <a:schemeClr val="tx1"/>
          </a:solidFill>
          <a:latin typeface="+mn-lt"/>
          <a:cs typeface="+mn-cs"/>
        </a:defRPr>
      </a:lvl7pPr>
      <a:lvl8pPr marL="4571771" indent="-304784" algn="l" rtl="0" eaLnBrk="0" fontAlgn="base" hangingPunct="0">
        <a:spcBef>
          <a:spcPct val="20000"/>
        </a:spcBef>
        <a:spcAft>
          <a:spcPct val="0"/>
        </a:spcAft>
        <a:buChar char="»"/>
        <a:defRPr sz="2133">
          <a:solidFill>
            <a:schemeClr val="tx1"/>
          </a:solidFill>
          <a:latin typeface="+mn-lt"/>
          <a:cs typeface="+mn-cs"/>
        </a:defRPr>
      </a:lvl8pPr>
      <a:lvl9pPr marL="5181341" indent="-304784" algn="l" rtl="0" eaLnBrk="0" fontAlgn="base" hangingPunct="0">
        <a:spcBef>
          <a:spcPct val="20000"/>
        </a:spcBef>
        <a:spcAft>
          <a:spcPct val="0"/>
        </a:spcAft>
        <a:buChar char="»"/>
        <a:defRPr sz="2133">
          <a:solidFill>
            <a:schemeClr val="tx1"/>
          </a:solidFill>
          <a:latin typeface="+mn-lt"/>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9.tiff"/><Relationship Id="rId4" Type="http://schemas.openxmlformats.org/officeDocument/2006/relationships/image" Target="../media/image18.tiff"/></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tiff"/><Relationship Id="rId5" Type="http://schemas.openxmlformats.org/officeDocument/2006/relationships/image" Target="../media/image21.tiff"/><Relationship Id="rId4" Type="http://schemas.openxmlformats.org/officeDocument/2006/relationships/image" Target="../media/image20.tif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5.gif"/><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5.xml"/><Relationship Id="rId4" Type="http://schemas.openxmlformats.org/officeDocument/2006/relationships/image" Target="../media/image23.tiff"/></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5.xml"/><Relationship Id="rId4" Type="http://schemas.openxmlformats.org/officeDocument/2006/relationships/image" Target="../media/image23.tiff"/></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7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customXml" Target="../ink/ink1.xml"/></Relationships>
</file>

<file path=ppt/slides/_rels/slide7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jpe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9" y="2275330"/>
            <a:ext cx="7636896" cy="936625"/>
          </a:xfrm>
        </p:spPr>
        <p:txBody>
          <a:bodyPr>
            <a:normAutofit fontScale="90000"/>
          </a:bodyPr>
          <a:lstStyle/>
          <a:p>
            <a:pPr eaLnBrk="1" hangingPunct="1"/>
            <a:r>
              <a:rPr lang="en-GB" altLang="en-US" sz="3200" dirty="0">
                <a:solidFill>
                  <a:srgbClr val="6E2C6B"/>
                </a:solidFill>
              </a:rPr>
              <a:t>Breaking bad news – the Shakespearean Tragedy Approach</a:t>
            </a:r>
          </a:p>
        </p:txBody>
      </p:sp>
      <p:sp>
        <p:nvSpPr>
          <p:cNvPr id="5122" name="Rectangle 3"/>
          <p:cNvSpPr>
            <a:spLocks noGrp="1"/>
          </p:cNvSpPr>
          <p:nvPr>
            <p:ph type="body" idx="1"/>
          </p:nvPr>
        </p:nvSpPr>
        <p:spPr>
          <a:xfrm>
            <a:off x="601078" y="3430142"/>
            <a:ext cx="9887169" cy="2283271"/>
          </a:xfrm>
        </p:spPr>
        <p:txBody>
          <a:bodyPr/>
          <a:lstStyle/>
          <a:p>
            <a:pPr marL="0" indent="0" eaLnBrk="1" hangingPunct="1">
              <a:spcBef>
                <a:spcPts val="0"/>
              </a:spcBef>
              <a:spcAft>
                <a:spcPts val="0"/>
              </a:spcAft>
              <a:buNone/>
            </a:pPr>
            <a:endParaRPr lang="en-GB" altLang="en-US" sz="2400" dirty="0">
              <a:solidFill>
                <a:srgbClr val="6E2C6B"/>
              </a:solidFill>
            </a:endParaRPr>
          </a:p>
          <a:p>
            <a:pPr marL="0" indent="0" eaLnBrk="1" hangingPunct="1">
              <a:spcBef>
                <a:spcPts val="0"/>
              </a:spcBef>
              <a:spcAft>
                <a:spcPts val="0"/>
              </a:spcAft>
              <a:buNone/>
            </a:pPr>
            <a:endParaRPr lang="en-GB" altLang="en-US" sz="2000" dirty="0">
              <a:solidFill>
                <a:srgbClr val="6E2C6B"/>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90023" y="4790979"/>
            <a:ext cx="2277979" cy="198999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48737" y="359646"/>
            <a:ext cx="2245155" cy="627189"/>
          </a:xfrm>
          <a:prstGeom prst="rect">
            <a:avLst/>
          </a:prstGeom>
        </p:spPr>
      </p:pic>
    </p:spTree>
    <p:extLst>
      <p:ext uri="{BB962C8B-B14F-4D97-AF65-F5344CB8AC3E}">
        <p14:creationId xmlns:p14="http://schemas.microsoft.com/office/powerpoint/2010/main" val="1858408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033507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8194" name="Picture 2" descr="How was Harold Shipman caught?">
            <a:extLst>
              <a:ext uri="{FF2B5EF4-FFF2-40B4-BE49-F238E27FC236}">
                <a16:creationId xmlns:a16="http://schemas.microsoft.com/office/drawing/2014/main" id="{01055310-19C1-3245-B587-375007EFEF9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26874" y="1670875"/>
            <a:ext cx="5589604" cy="4148035"/>
          </a:xfrm>
          <a:prstGeom prst="rect">
            <a:avLst/>
          </a:prstGeom>
          <a:noFill/>
          <a:ln>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50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descr="A person wearing glasses&#10;&#10;Description automatically generated">
            <a:extLst>
              <a:ext uri="{FF2B5EF4-FFF2-40B4-BE49-F238E27FC236}">
                <a16:creationId xmlns:a16="http://schemas.microsoft.com/office/drawing/2014/main" id="{E8D4F66E-7439-7247-9AD3-8A2E166D30B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76106" y="1840643"/>
            <a:ext cx="5156573" cy="3867431"/>
          </a:xfrm>
          <a:prstGeom prst="rect">
            <a:avLst/>
          </a:prstGeom>
          <a:ln w="28575">
            <a:solidFill>
              <a:srgbClr val="7030A0"/>
            </a:solidFill>
          </a:ln>
        </p:spPr>
      </p:pic>
    </p:spTree>
    <p:extLst>
      <p:ext uri="{BB962C8B-B14F-4D97-AF65-F5344CB8AC3E}">
        <p14:creationId xmlns:p14="http://schemas.microsoft.com/office/powerpoint/2010/main" val="2782577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descr="How to Starve Cancer: Without Starving Yourself: McLelland, Jane ...">
            <a:extLst>
              <a:ext uri="{FF2B5EF4-FFF2-40B4-BE49-F238E27FC236}">
                <a16:creationId xmlns:a16="http://schemas.microsoft.com/office/drawing/2014/main" id="{F2539B36-AA63-BD9A-FAAF-5AAF5394D192}"/>
              </a:ext>
            </a:extLst>
          </p:cNvPr>
          <p:cNvPicPr>
            <a:picLocks noChangeAspect="1"/>
          </p:cNvPicPr>
          <p:nvPr/>
        </p:nvPicPr>
        <p:blipFill>
          <a:blip r:embed="rId4"/>
          <a:stretch>
            <a:fillRect/>
          </a:stretch>
        </p:blipFill>
        <p:spPr>
          <a:xfrm>
            <a:off x="758721" y="1435059"/>
            <a:ext cx="3133725" cy="4324350"/>
          </a:xfrm>
          <a:prstGeom prst="rect">
            <a:avLst/>
          </a:prstGeom>
        </p:spPr>
      </p:pic>
    </p:spTree>
    <p:extLst>
      <p:ext uri="{BB962C8B-B14F-4D97-AF65-F5344CB8AC3E}">
        <p14:creationId xmlns:p14="http://schemas.microsoft.com/office/powerpoint/2010/main" val="901527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3"/>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75A987B3-B435-707D-C821-93A34AA5DE1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217430" y="2144890"/>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How to Starve Cancer: Without Starving Yourself: McLelland, Jane ...">
            <a:extLst>
              <a:ext uri="{FF2B5EF4-FFF2-40B4-BE49-F238E27FC236}">
                <a16:creationId xmlns:a16="http://schemas.microsoft.com/office/drawing/2014/main" id="{55781389-884A-0E8F-2B1B-7CB12F62FF69}"/>
              </a:ext>
            </a:extLst>
          </p:cNvPr>
          <p:cNvPicPr>
            <a:picLocks noChangeAspect="1"/>
          </p:cNvPicPr>
          <p:nvPr/>
        </p:nvPicPr>
        <p:blipFill>
          <a:blip r:embed="rId5"/>
          <a:stretch>
            <a:fillRect/>
          </a:stretch>
        </p:blipFill>
        <p:spPr>
          <a:xfrm>
            <a:off x="788410" y="1454851"/>
            <a:ext cx="3133725" cy="4324350"/>
          </a:xfrm>
          <a:prstGeom prst="rect">
            <a:avLst/>
          </a:prstGeom>
        </p:spPr>
      </p:pic>
    </p:spTree>
    <p:extLst>
      <p:ext uri="{BB962C8B-B14F-4D97-AF65-F5344CB8AC3E}">
        <p14:creationId xmlns:p14="http://schemas.microsoft.com/office/powerpoint/2010/main" val="2040216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81521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898642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end of life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chemeClr val="bg2"/>
                </a:solidFill>
                <a:latin typeface="Arial"/>
                <a:cs typeface="Arial"/>
              </a:rPr>
              <a:t>That we feel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chemeClr val="bg2"/>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23491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2347" y="20838"/>
            <a:ext cx="10509973" cy="844551"/>
          </a:xfrm>
        </p:spPr>
        <p:txBody>
          <a:bodyPr>
            <a:normAutofit/>
          </a:bodyPr>
          <a:lstStyle/>
          <a:p>
            <a:pPr algn="l" eaLnBrk="1" hangingPunct="1"/>
            <a:r>
              <a:rPr lang="en-GB" sz="3733" dirty="0">
                <a:solidFill>
                  <a:srgbClr val="E0119D"/>
                </a:solidFill>
              </a:rPr>
              <a:t>Three stage approach</a:t>
            </a:r>
          </a:p>
        </p:txBody>
      </p:sp>
      <p:sp>
        <p:nvSpPr>
          <p:cNvPr id="16387" name="AutoShape 3"/>
          <p:cNvSpPr>
            <a:spLocks noChangeArrowheads="1"/>
          </p:cNvSpPr>
          <p:nvPr/>
        </p:nvSpPr>
        <p:spPr bwMode="auto">
          <a:xfrm>
            <a:off x="578598" y="3047409"/>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a:r>
              <a:rPr lang="en-GB" sz="2400" dirty="0">
                <a:solidFill>
                  <a:srgbClr val="000000"/>
                </a:solidFill>
                <a:ea typeface="MS PGothic" pitchFamily="34" charset="-128"/>
              </a:rPr>
              <a:t>Planning</a:t>
            </a:r>
          </a:p>
        </p:txBody>
      </p:sp>
      <p:sp>
        <p:nvSpPr>
          <p:cNvPr id="16388" name="AutoShape 4"/>
          <p:cNvSpPr>
            <a:spLocks noChangeArrowheads="1"/>
          </p:cNvSpPr>
          <p:nvPr/>
        </p:nvSpPr>
        <p:spPr bwMode="auto">
          <a:xfrm>
            <a:off x="3791199" y="2201767"/>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a:r>
              <a:rPr lang="en-GB" sz="2400" dirty="0">
                <a:solidFill>
                  <a:srgbClr val="000000"/>
                </a:solidFill>
                <a:ea typeface="MS PGothic" pitchFamily="34" charset="-128"/>
              </a:rPr>
              <a:t>Confirming understanding and acceptance of loss and expressing empathy – breaking the news</a:t>
            </a:r>
          </a:p>
        </p:txBody>
      </p:sp>
      <p:sp>
        <p:nvSpPr>
          <p:cNvPr id="16389" name="AutoShape 5"/>
          <p:cNvSpPr>
            <a:spLocks noChangeArrowheads="1"/>
          </p:cNvSpPr>
          <p:nvPr/>
        </p:nvSpPr>
        <p:spPr bwMode="auto">
          <a:xfrm>
            <a:off x="8878023" y="271779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400" dirty="0">
                <a:solidFill>
                  <a:srgbClr val="000000"/>
                </a:solidFill>
                <a:ea typeface="MS PGothic" pitchFamily="34" charset="-128"/>
              </a:rPr>
              <a:t>Discussing </a:t>
            </a:r>
          </a:p>
          <a:p>
            <a:pPr defTabSz="1219139"/>
            <a:r>
              <a:rPr lang="en-GB" sz="2400" dirty="0">
                <a:solidFill>
                  <a:srgbClr val="000000"/>
                </a:solidFill>
                <a:ea typeface="MS PGothic" pitchFamily="34" charset="-128"/>
              </a:rPr>
              <a:t>end of life care</a:t>
            </a:r>
          </a:p>
        </p:txBody>
      </p:sp>
      <p:sp>
        <p:nvSpPr>
          <p:cNvPr id="16390" name="AutoShape 6"/>
          <p:cNvSpPr>
            <a:spLocks noChangeArrowheads="1"/>
          </p:cNvSpPr>
          <p:nvPr/>
        </p:nvSpPr>
        <p:spPr bwMode="auto">
          <a:xfrm rot="16200000">
            <a:off x="2915081" y="2987676"/>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sp>
        <p:nvSpPr>
          <p:cNvPr id="16391" name="AutoShape 7"/>
          <p:cNvSpPr>
            <a:spLocks noChangeArrowheads="1"/>
          </p:cNvSpPr>
          <p:nvPr/>
        </p:nvSpPr>
        <p:spPr bwMode="auto">
          <a:xfrm rot="16200000">
            <a:off x="7691050" y="2987671"/>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a:endParaRPr lang="en-GB" sz="2400">
              <a:solidFill>
                <a:srgbClr val="000000"/>
              </a:solidFill>
              <a:ea typeface="MS PGothic" pitchFamily="34" charset="-128"/>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spTree>
    <p:extLst>
      <p:ext uri="{BB962C8B-B14F-4D97-AF65-F5344CB8AC3E}">
        <p14:creationId xmlns:p14="http://schemas.microsoft.com/office/powerpoint/2010/main" val="109856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animBg="1"/>
      <p:bldP spid="16389" grpId="0" animBg="1"/>
      <p:bldP spid="16390" grpId="0" animBg="1"/>
      <p:bldP spid="163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idx="4294967295"/>
          </p:nvPr>
        </p:nvSpPr>
        <p:spPr>
          <a:xfrm>
            <a:off x="1" y="1"/>
            <a:ext cx="7296151" cy="946641"/>
          </a:xfrm>
        </p:spPr>
        <p:txBody>
          <a:bodyPr/>
          <a:lstStyle/>
          <a:p>
            <a:r>
              <a:rPr lang="en-GB" dirty="0">
                <a:solidFill>
                  <a:srgbClr val="E0119D"/>
                </a:solidFill>
              </a:rPr>
              <a:t>Planning the conversation</a:t>
            </a:r>
          </a:p>
        </p:txBody>
      </p:sp>
      <p:sp>
        <p:nvSpPr>
          <p:cNvPr id="803843" name="AutoShape 3"/>
          <p:cNvSpPr>
            <a:spLocks noChangeArrowheads="1"/>
          </p:cNvSpPr>
          <p:nvPr/>
        </p:nvSpPr>
        <p:spPr bwMode="auto">
          <a:xfrm>
            <a:off x="1390654" y="1238252"/>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algn="l"/>
            <a:r>
              <a:rPr lang="en-GB" sz="2400" b="1">
                <a:solidFill>
                  <a:srgbClr val="000000"/>
                </a:solidFill>
                <a:ea typeface="MS PGothic" pitchFamily="34" charset="-128"/>
              </a:rPr>
              <a:t>Planning</a:t>
            </a:r>
          </a:p>
        </p:txBody>
      </p:sp>
      <p:sp>
        <p:nvSpPr>
          <p:cNvPr id="803844" name="AutoShape 4"/>
          <p:cNvSpPr>
            <a:spLocks noChangeArrowheads="1"/>
          </p:cNvSpPr>
          <p:nvPr/>
        </p:nvSpPr>
        <p:spPr bwMode="auto">
          <a:xfrm>
            <a:off x="4457706" y="1287811"/>
            <a:ext cx="7178665" cy="4792068"/>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wrap="none" anchor="ctr">
            <a:flatTx/>
          </a:bodyPr>
          <a:lstStyle/>
          <a:p>
            <a:endParaRPr lang="en-US" sz="3733">
              <a:solidFill>
                <a:srgbClr val="000000"/>
              </a:solidFill>
              <a:ea typeface="MS PGothic" pitchFamily="34" charset="-128"/>
            </a:endParaRPr>
          </a:p>
        </p:txBody>
      </p:sp>
      <p:sp>
        <p:nvSpPr>
          <p:cNvPr id="803847" name="Line 7"/>
          <p:cNvSpPr>
            <a:spLocks noChangeShapeType="1"/>
          </p:cNvSpPr>
          <p:nvPr/>
        </p:nvSpPr>
        <p:spPr bwMode="auto">
          <a:xfrm>
            <a:off x="617012" y="2376530"/>
            <a:ext cx="3202517"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GB" sz="2400"/>
          </a:p>
        </p:txBody>
      </p:sp>
      <p:sp>
        <p:nvSpPr>
          <p:cNvPr id="803845" name="Rectangle 5"/>
          <p:cNvSpPr>
            <a:spLocks noChangeArrowheads="1"/>
          </p:cNvSpPr>
          <p:nvPr/>
        </p:nvSpPr>
        <p:spPr bwMode="auto">
          <a:xfrm>
            <a:off x="4586395" y="1607452"/>
            <a:ext cx="6815383" cy="4705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32822" indent="-232822">
              <a:lnSpc>
                <a:spcPct val="120000"/>
              </a:lnSpc>
              <a:spcBef>
                <a:spcPct val="30000"/>
              </a:spcBef>
              <a:buFontTx/>
              <a:buChar char="•"/>
            </a:pPr>
            <a:r>
              <a:rPr lang="en-GB" sz="2400" dirty="0">
                <a:solidFill>
                  <a:srgbClr val="FFFFFF"/>
                </a:solidFill>
                <a:ea typeface="MS PGothic" pitchFamily="34" charset="-128"/>
              </a:rPr>
              <a:t>Establish the team (including training opportunities)</a:t>
            </a:r>
          </a:p>
          <a:p>
            <a:pPr marL="232822" indent="-232822">
              <a:lnSpc>
                <a:spcPct val="120000"/>
              </a:lnSpc>
              <a:spcBef>
                <a:spcPct val="30000"/>
              </a:spcBef>
              <a:buFontTx/>
              <a:buChar char="•"/>
            </a:pPr>
            <a:r>
              <a:rPr lang="en-GB" sz="2400" dirty="0">
                <a:solidFill>
                  <a:srgbClr val="FFFFFF"/>
                </a:solidFill>
                <a:ea typeface="MS PGothic" pitchFamily="34" charset="-128"/>
              </a:rPr>
              <a:t>Identify</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members by name</a:t>
            </a:r>
          </a:p>
          <a:p>
            <a:pPr marL="838159" lvl="1" indent="-366167">
              <a:lnSpc>
                <a:spcPct val="120000"/>
              </a:lnSpc>
              <a:spcBef>
                <a:spcPct val="30000"/>
              </a:spcBef>
              <a:buFont typeface="Arial" pitchFamily="34" charset="0"/>
              <a:buChar char="−"/>
            </a:pPr>
            <a:r>
              <a:rPr lang="en-GB" sz="2400" dirty="0">
                <a:solidFill>
                  <a:srgbClr val="FFFFFF"/>
                </a:solidFill>
                <a:ea typeface="MS PGothic" pitchFamily="34" charset="-128"/>
              </a:rPr>
              <a:t>key family issues (e.g. acceptance, anger)</a:t>
            </a:r>
          </a:p>
          <a:p>
            <a:pPr marL="232822" indent="-232822">
              <a:lnSpc>
                <a:spcPct val="120000"/>
              </a:lnSpc>
              <a:spcBef>
                <a:spcPct val="30000"/>
              </a:spcBef>
              <a:buFontTx/>
              <a:buChar char="•"/>
            </a:pPr>
            <a:r>
              <a:rPr lang="en-GB" sz="2400" dirty="0">
                <a:solidFill>
                  <a:srgbClr val="FFFFFF"/>
                </a:solidFill>
                <a:ea typeface="MS PGothic" pitchFamily="34" charset="-128"/>
              </a:rPr>
              <a:t>Agree timing and setting, roles</a:t>
            </a:r>
          </a:p>
          <a:p>
            <a:pPr marL="232822" indent="-232822">
              <a:lnSpc>
                <a:spcPct val="120000"/>
              </a:lnSpc>
              <a:spcBef>
                <a:spcPct val="30000"/>
              </a:spcBef>
              <a:buFontTx/>
              <a:buChar char="•"/>
            </a:pPr>
            <a:r>
              <a:rPr lang="en-GB" sz="2400" dirty="0">
                <a:solidFill>
                  <a:srgbClr val="FFFFFF"/>
                </a:solidFill>
                <a:ea typeface="MS PGothic" pitchFamily="34" charset="-128"/>
              </a:rPr>
              <a:t>Discuss the technical approach planned – how will deliver the news? </a:t>
            </a:r>
          </a:p>
          <a:p>
            <a:pPr>
              <a:lnSpc>
                <a:spcPct val="120000"/>
              </a:lnSpc>
              <a:spcBef>
                <a:spcPct val="30000"/>
              </a:spcBef>
            </a:pPr>
            <a:endParaRPr lang="en-GB" sz="2400" dirty="0">
              <a:solidFill>
                <a:srgbClr val="FFFFFF"/>
              </a:solidFill>
              <a:ea typeface="MS PGothic" pitchFamily="34" charset="-128"/>
            </a:endParaRPr>
          </a:p>
        </p:txBody>
      </p:sp>
      <p:sp>
        <p:nvSpPr>
          <p:cNvPr id="8" name="Rectangle 7"/>
          <p:cNvSpPr/>
          <p:nvPr/>
        </p:nvSpPr>
        <p:spPr bwMode="auto">
          <a:xfrm>
            <a:off x="0" y="613875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9" name="Picture 8">
            <a:extLst>
              <a:ext uri="{FF2B5EF4-FFF2-40B4-BE49-F238E27FC236}">
                <a16:creationId xmlns:a16="http://schemas.microsoft.com/office/drawing/2014/main" id="{E90F2701-3EE6-2948-AA9B-D729C7BBE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descr="A person looking at the camera&#10;&#10;Description generated with high confidence">
            <a:extLst>
              <a:ext uri="{FF2B5EF4-FFF2-40B4-BE49-F238E27FC236}">
                <a16:creationId xmlns:a16="http://schemas.microsoft.com/office/drawing/2014/main" id="{B6BB9C99-828A-7D3C-88D3-620A7CE2F9D3}"/>
              </a:ext>
            </a:extLst>
          </p:cNvPr>
          <p:cNvPicPr>
            <a:picLocks noChangeAspect="1"/>
          </p:cNvPicPr>
          <p:nvPr/>
        </p:nvPicPr>
        <p:blipFill>
          <a:blip r:embed="rId4"/>
          <a:stretch>
            <a:fillRect/>
          </a:stretch>
        </p:blipFill>
        <p:spPr>
          <a:xfrm>
            <a:off x="760606" y="3067281"/>
            <a:ext cx="3050796" cy="238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69147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endParaRPr lang="en-GB" sz="2667" dirty="0">
              <a:solidFill>
                <a:schemeClr val="tx1"/>
              </a:solidFill>
            </a:endParaRP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2406689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6" name="TextBox 15"/>
          <p:cNvSpPr txBox="1"/>
          <p:nvPr/>
        </p:nvSpPr>
        <p:spPr>
          <a:xfrm>
            <a:off x="0" y="6225431"/>
            <a:ext cx="12192000" cy="369332"/>
          </a:xfrm>
          <a:prstGeom prst="rect">
            <a:avLst/>
          </a:prstGeom>
          <a:noFill/>
        </p:spPr>
        <p:txBody>
          <a:bodyPr wrap="square" rtlCol="0">
            <a:spAutoFit/>
          </a:bodyPr>
          <a:lstStyle/>
          <a:p>
            <a:pPr lvl="0" algn="ctr">
              <a:defRPr/>
            </a:pPr>
            <a:r>
              <a:rPr kumimoji="0" lang="en-GB"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Curtis et al.</a:t>
            </a:r>
            <a:r>
              <a:rPr kumimoji="0" lang="en-GB" b="0" i="0" u="none" strike="noStrike" kern="1200" cap="none" spc="0" normalizeH="0" noProof="0" dirty="0">
                <a:ln>
                  <a:noFill/>
                </a:ln>
                <a:solidFill>
                  <a:srgbClr val="FFFFFF"/>
                </a:solidFill>
                <a:effectLst/>
                <a:uLnTx/>
                <a:uFillTx/>
                <a:latin typeface="Times New Roman" panose="02020603050405020304" pitchFamily="18" charset="0"/>
                <a:cs typeface="Times New Roman" panose="02020603050405020304" pitchFamily="18" charset="0"/>
              </a:rPr>
              <a:t> </a:t>
            </a:r>
            <a:r>
              <a:rPr lang="en-GB" dirty="0">
                <a:solidFill>
                  <a:srgbClr val="FFFFFF"/>
                </a:solidFill>
                <a:latin typeface="Times New Roman" panose="02020603050405020304" pitchFamily="18" charset="0"/>
                <a:cs typeface="Times New Roman" panose="02020603050405020304" pitchFamily="18" charset="0"/>
              </a:rPr>
              <a:t>Validation of the factors influencing family consent for organ donation in the UK. </a:t>
            </a:r>
            <a:r>
              <a:rPr kumimoji="0" lang="en-GB" b="0" i="1"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Anaesthesia 2021; </a:t>
            </a:r>
            <a:r>
              <a:rPr lang="mr-IN" i="1" dirty="0">
                <a:solidFill>
                  <a:srgbClr val="FFFFFF"/>
                </a:solidFill>
                <a:latin typeface="Times New Roman" panose="02020603050405020304" pitchFamily="18" charset="0"/>
              </a:rPr>
              <a:t>76:1567-71.</a:t>
            </a:r>
            <a:endParaRPr kumimoji="0" lang="en-GB" b="0" i="1"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ma14="http://schemas.microsoft.com/office/mac/drawingml/2011/main" xmlns=""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2" name="Rectangle 1">
            <a:extLst>
              <a:ext uri="{FF2B5EF4-FFF2-40B4-BE49-F238E27FC236}">
                <a16:creationId xmlns:a16="http://schemas.microsoft.com/office/drawing/2014/main" id="{FED70C3E-AABD-A0D1-98EB-5A7A4778C7EB}"/>
              </a:ext>
            </a:extLst>
          </p:cNvPr>
          <p:cNvSpPr/>
          <p:nvPr/>
        </p:nvSpPr>
        <p:spPr>
          <a:xfrm>
            <a:off x="571643" y="3814711"/>
            <a:ext cx="7150093" cy="1661993"/>
          </a:xfrm>
          <a:prstGeom prst="rect">
            <a:avLst/>
          </a:prstGeom>
        </p:spPr>
        <p:txBody>
          <a:bodyPr wrap="square">
            <a:spAutoFit/>
          </a:bodyPr>
          <a:lstStyle/>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rPr>
              <a:t>Odds Ratio of family support for donation if specialist nurse </a:t>
            </a: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1" i="0" u="none" strike="noStrike" kern="1200" cap="none" spc="0" normalizeH="0" baseline="0" noProof="0" dirty="0">
                <a:ln>
                  <a:noFill/>
                </a:ln>
                <a:solidFill>
                  <a:srgbClr val="E0119D"/>
                </a:solidFill>
                <a:effectLst/>
                <a:uLnTx/>
                <a:uFillTx/>
                <a:latin typeface="Arial"/>
                <a:ea typeface="ＭＳ Ｐゴシック" charset="-128"/>
                <a:cs typeface="Arial" panose="020B0604020202020204" pitchFamily="34" charset="0"/>
              </a:rPr>
              <a:t>NOT</a:t>
            </a:r>
            <a:r>
              <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rPr>
              <a:t> present during approach.</a:t>
            </a:r>
          </a:p>
          <a:p>
            <a:pPr marL="0" marR="0" lvl="0" indent="0" algn="l" defTabSz="457189" rtl="0" eaLnBrk="0" fontAlgn="base" latinLnBrk="0" hangingPunct="0">
              <a:lnSpc>
                <a:spcPct val="100000"/>
              </a:lnSpc>
              <a:spcBef>
                <a:spcPct val="0"/>
              </a:spcBef>
              <a:spcAft>
                <a:spcPts val="20"/>
              </a:spcAft>
              <a:buClrTx/>
              <a:buSzTx/>
              <a:buFontTx/>
              <a:buNone/>
              <a:tabLst/>
              <a:defRPr/>
            </a:pPr>
            <a:endParaRPr kumimoji="0" lang="en-US" sz="1800" b="1" i="0" u="none" strike="noStrike" kern="1200" cap="none" spc="0" normalizeH="0" baseline="0" noProof="0" dirty="0">
              <a:ln>
                <a:noFill/>
              </a:ln>
              <a:solidFill>
                <a:srgbClr val="6E2C6B"/>
              </a:solidFill>
              <a:effectLst/>
              <a:uLnTx/>
              <a:uFillTx/>
              <a:latin typeface="Arial"/>
              <a:ea typeface="ＭＳ Ｐゴシック" charset="-128"/>
              <a:cs typeface="Arial" panose="020B0604020202020204" pitchFamily="34" charset="0"/>
            </a:endParaRP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charset="-128"/>
                <a:cs typeface="Arial" panose="020B0604020202020204" pitchFamily="34" charset="0"/>
              </a:rPr>
              <a:t>DBD 	0.31 (0.23–0.42) n = 6,060 approaches</a:t>
            </a:r>
            <a:endParaRPr kumimoji="0" lang="en-US" sz="1100" b="0" i="0" u="none" strike="noStrike" kern="1200" cap="none" spc="0" normalizeH="0" baseline="0" noProof="0" dirty="0">
              <a:ln>
                <a:noFill/>
              </a:ln>
              <a:solidFill>
                <a:srgbClr val="000000"/>
              </a:solidFill>
              <a:effectLst/>
              <a:uLnTx/>
              <a:uFillTx/>
              <a:latin typeface="Arial"/>
              <a:ea typeface="ＭＳ Ｐゴシック" charset="-128"/>
              <a:cs typeface="Arial" panose="020B0604020202020204" pitchFamily="34" charset="0"/>
            </a:endParaRPr>
          </a:p>
          <a:p>
            <a:pPr marL="0" marR="0" lvl="0" indent="0" algn="l" defTabSz="457189" rtl="0" eaLnBrk="0" fontAlgn="base" latinLnBrk="0" hangingPunct="0">
              <a:lnSpc>
                <a:spcPct val="100000"/>
              </a:lnSpc>
              <a:spcBef>
                <a:spcPct val="0"/>
              </a:spcBef>
              <a:spcAft>
                <a:spcPts val="2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DCD 	</a:t>
            </a:r>
            <a:r>
              <a:rPr kumimoji="0" lang="is-IS"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0.26 (0.22–0.31) </a:t>
            </a:r>
            <a:r>
              <a:rPr kumimoji="0" lang="mr-IN" sz="1800" b="0" i="0" u="none" strike="noStrike" kern="1200" cap="none" spc="0" normalizeH="0" baseline="0" noProof="0" dirty="0" err="1">
                <a:ln>
                  <a:noFill/>
                </a:ln>
                <a:solidFill>
                  <a:prstClr val="black"/>
                </a:solidFill>
                <a:effectLst/>
                <a:uLnTx/>
                <a:uFillTx/>
                <a:latin typeface="Arial"/>
                <a:ea typeface="ＭＳ Ｐゴシック" charset="-128"/>
                <a:cs typeface="+mn-cs"/>
              </a:rPr>
              <a:t>n</a:t>
            </a:r>
            <a:r>
              <a:rPr kumimoji="0" lang="en-GB"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 </a:t>
            </a:r>
            <a:r>
              <a:rPr kumimoji="0" lang="mr-IN" sz="1800" b="0" i="0" u="none" strike="noStrike" kern="1200" cap="none" spc="0" normalizeH="0" baseline="0" noProof="0" dirty="0">
                <a:ln>
                  <a:noFill/>
                </a:ln>
                <a:solidFill>
                  <a:prstClr val="black"/>
                </a:solidFill>
                <a:effectLst/>
                <a:uLnTx/>
                <a:uFillTx/>
                <a:latin typeface="Arial"/>
                <a:ea typeface="ＭＳ Ｐゴシック" charset="-128"/>
                <a:cs typeface="+mn-cs"/>
              </a:rPr>
              <a:t>=</a:t>
            </a:r>
            <a:r>
              <a:rPr kumimoji="0" lang="en-GB" sz="1800" b="0" i="0" u="none" strike="noStrike" kern="1200" cap="none" spc="0" normalizeH="0" baseline="0" noProof="0" dirty="0">
                <a:ln>
                  <a:noFill/>
                </a:ln>
                <a:solidFill>
                  <a:prstClr val="black"/>
                </a:solidFill>
                <a:effectLst/>
                <a:uLnTx/>
                <a:uFillTx/>
                <a:latin typeface="Arial"/>
                <a:ea typeface="ＭＳ Ｐゴシック" charset="-128"/>
                <a:cs typeface="Arial" panose="020B0604020202020204" pitchFamily="34" charset="0"/>
              </a:rPr>
              <a:t> 9,405 approaches</a:t>
            </a:r>
            <a:r>
              <a:rPr kumimoji="0" lang="en-US" sz="1200" b="0" i="1" u="none" strike="noStrike" kern="1200" cap="none" spc="0" normalizeH="0" baseline="0" noProof="0" dirty="0">
                <a:ln>
                  <a:noFill/>
                </a:ln>
                <a:solidFill>
                  <a:prstClr val="black"/>
                </a:solidFill>
                <a:effectLst/>
                <a:uLnTx/>
                <a:uFillTx/>
                <a:latin typeface="Arial" charset="0"/>
                <a:ea typeface="ＭＳ Ｐゴシック" charset="-128"/>
                <a:cs typeface="Arial" panose="020B0604020202020204" pitchFamily="34" charset="0"/>
              </a:rPr>
              <a:t> 		     </a:t>
            </a:r>
          </a:p>
          <a:p>
            <a:pPr marL="0" marR="0" lvl="0" indent="0" algn="l" defTabSz="457189" rtl="0" eaLnBrk="0" fontAlgn="base" latinLnBrk="0" hangingPunct="0">
              <a:lnSpc>
                <a:spcPct val="100000"/>
              </a:lnSpc>
              <a:spcBef>
                <a:spcPct val="0"/>
              </a:spcBef>
              <a:spcAft>
                <a:spcPts val="20"/>
              </a:spcAft>
              <a:buClrTx/>
              <a:buSzTx/>
              <a:buFontTx/>
              <a:buNone/>
              <a:tabLst/>
              <a:defRPr/>
            </a:pPr>
            <a:endParaRPr lang="en-US" sz="1200" i="1" dirty="0">
              <a:solidFill>
                <a:prstClr val="black"/>
              </a:solidFill>
              <a:latin typeface="Arial"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896084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612359" y="1637663"/>
            <a:ext cx="6660520" cy="781903"/>
          </a:xfrm>
        </p:spPr>
        <p:txBody>
          <a:bodyPr/>
          <a:lstStyle/>
          <a:p>
            <a:pPr algn="l" eaLnBrk="1" hangingPunct="1"/>
            <a:r>
              <a:rPr lang="en-GB" sz="2667" dirty="0">
                <a:solidFill>
                  <a:schemeClr val="tx1"/>
                </a:solidFill>
              </a:rPr>
              <a:t>Why do families say ‘yes’?</a:t>
            </a:r>
          </a:p>
        </p:txBody>
      </p:sp>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13" name="Rectangle 16">
            <a:extLst>
              <a:ext uri="{FF2B5EF4-FFF2-40B4-BE49-F238E27FC236}">
                <a16:creationId xmlns:a16="http://schemas.microsoft.com/office/drawing/2014/main" id="{0A0B82CD-BBF2-9D47-99ED-6F43E4BEB452}"/>
              </a:ext>
            </a:extLst>
          </p:cNvPr>
          <p:cNvSpPr txBox="1">
            <a:spLocks noChangeArrowheads="1"/>
          </p:cNvSpPr>
          <p:nvPr/>
        </p:nvSpPr>
        <p:spPr bwMode="auto">
          <a:xfrm>
            <a:off x="5627980" y="1324137"/>
            <a:ext cx="4187513" cy="1600439"/>
          </a:xfrm>
          <a:prstGeom prst="rect">
            <a:avLst/>
          </a:prstGeom>
          <a:solidFill>
            <a:srgbClr val="F8F8F8"/>
          </a:solidFill>
          <a:ln w="28575">
            <a:solidFill>
              <a:srgbClr val="E0119D"/>
            </a:solidFill>
            <a:miter lim="800000"/>
            <a:headEnd/>
            <a:tailEnd/>
          </a:ln>
          <a:extLst>
            <a:ext uri="{FAA26D3D-D897-4be2-8F04-BA451C77F1D7}">
              <ma14:placeholderFlag xmlns="" xmlns:ma14="http://schemas.microsoft.com/office/mac/drawingml/2011/main" val="1"/>
            </a:ext>
          </a:extLst>
        </p:spPr>
        <p:txBody>
          <a:bodyPr vert="horz" wrap="square" lIns="121920" tIns="60960" rIns="121920" bIns="60960" numCol="1" anchor="t" anchorCtr="0" compatLnSpc="1">
            <a:prstTxWarp prst="textNoShape">
              <a:avLst/>
            </a:prstTxWarp>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Ethnicity</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Known wish</a:t>
            </a:r>
          </a:p>
          <a:p>
            <a:pPr marL="609570" marR="0" lvl="0" indent="-609570" algn="l" defTabSz="1219170" rtl="0" eaLnBrk="0" fontAlgn="base" latinLnBrk="0" hangingPunct="0">
              <a:lnSpc>
                <a:spcPct val="110000"/>
              </a:lnSpc>
              <a:spcBef>
                <a:spcPct val="20000"/>
              </a:spcBef>
              <a:spcAft>
                <a:spcPct val="0"/>
              </a:spcAft>
              <a:buClrTx/>
              <a:buSzTx/>
              <a:buFont typeface="+mj-lt"/>
              <a:buAutoNum type="arabicPeriod"/>
              <a:tabLst/>
              <a:defRPr/>
            </a:pPr>
            <a:r>
              <a:rPr kumimoji="0" lang="en-GB" sz="2400" b="1" i="0" u="none" strike="noStrike" kern="0" cap="none" spc="0" normalizeH="0" baseline="0" noProof="0" dirty="0">
                <a:ln>
                  <a:noFill/>
                </a:ln>
                <a:solidFill>
                  <a:srgbClr val="000000"/>
                </a:solidFill>
                <a:effectLst/>
                <a:uLnTx/>
                <a:uFillTx/>
                <a:latin typeface="Arial"/>
                <a:ea typeface="ＭＳ Ｐゴシック" charset="0"/>
                <a:cs typeface="Arial"/>
              </a:rPr>
              <a:t>SNOD involvement</a:t>
            </a:r>
          </a:p>
        </p:txBody>
      </p:sp>
      <p:sp>
        <p:nvSpPr>
          <p:cNvPr id="2" name="TextBox 1">
            <a:extLst>
              <a:ext uri="{FF2B5EF4-FFF2-40B4-BE49-F238E27FC236}">
                <a16:creationId xmlns:a16="http://schemas.microsoft.com/office/drawing/2014/main" id="{A358ED55-4127-A74C-A984-F2328266CB36}"/>
              </a:ext>
            </a:extLst>
          </p:cNvPr>
          <p:cNvSpPr txBox="1"/>
          <p:nvPr/>
        </p:nvSpPr>
        <p:spPr>
          <a:xfrm>
            <a:off x="3979654" y="3749615"/>
            <a:ext cx="58889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At the time we see families, only one of these factors is modifiable</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Tree>
    <p:extLst>
      <p:ext uri="{BB962C8B-B14F-4D97-AF65-F5344CB8AC3E}">
        <p14:creationId xmlns:p14="http://schemas.microsoft.com/office/powerpoint/2010/main" val="827483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0" y="6076443"/>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12" name="Picture 11">
            <a:extLst>
              <a:ext uri="{FF2B5EF4-FFF2-40B4-BE49-F238E27FC236}">
                <a16:creationId xmlns:a16="http://schemas.microsoft.com/office/drawing/2014/main" id="{3529ED45-4AAD-3F4B-8EB2-448E3C3F93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2" name="Picture 21">
            <a:extLst>
              <a:ext uri="{FF2B5EF4-FFF2-40B4-BE49-F238E27FC236}">
                <a16:creationId xmlns:a16="http://schemas.microsoft.com/office/drawing/2014/main" id="{E8448B9D-3A17-6042-915A-8E30F15452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3243" y="2441134"/>
            <a:ext cx="2242372" cy="3359092"/>
          </a:xfrm>
          <a:prstGeom prst="ellipse">
            <a:avLst/>
          </a:prstGeom>
          <a:ln>
            <a:noFill/>
          </a:ln>
          <a:effectLst>
            <a:softEdge rad="112500"/>
          </a:effectLst>
        </p:spPr>
      </p:pic>
      <p:sp>
        <p:nvSpPr>
          <p:cNvPr id="23" name="TextBox 22">
            <a:extLst>
              <a:ext uri="{FF2B5EF4-FFF2-40B4-BE49-F238E27FC236}">
                <a16:creationId xmlns:a16="http://schemas.microsoft.com/office/drawing/2014/main" id="{96FC5A6F-2BFB-4B47-9EC7-F47B9F027E08}"/>
              </a:ext>
            </a:extLst>
          </p:cNvPr>
          <p:cNvSpPr txBox="1"/>
          <p:nvPr/>
        </p:nvSpPr>
        <p:spPr>
          <a:xfrm>
            <a:off x="7413128" y="1637751"/>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69%</a:t>
            </a:r>
          </a:p>
        </p:txBody>
      </p:sp>
      <p:sp>
        <p:nvSpPr>
          <p:cNvPr id="24" name="TextBox 23">
            <a:extLst>
              <a:ext uri="{FF2B5EF4-FFF2-40B4-BE49-F238E27FC236}">
                <a16:creationId xmlns:a16="http://schemas.microsoft.com/office/drawing/2014/main" id="{CCBCED90-103B-8D41-A100-8D869A97423D}"/>
              </a:ext>
            </a:extLst>
          </p:cNvPr>
          <p:cNvSpPr txBox="1"/>
          <p:nvPr/>
        </p:nvSpPr>
        <p:spPr>
          <a:xfrm>
            <a:off x="10573140" y="2194913"/>
            <a:ext cx="914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42%</a:t>
            </a:r>
          </a:p>
        </p:txBody>
      </p:sp>
      <p:sp>
        <p:nvSpPr>
          <p:cNvPr id="3" name="TextBox 2">
            <a:extLst>
              <a:ext uri="{FF2B5EF4-FFF2-40B4-BE49-F238E27FC236}">
                <a16:creationId xmlns:a16="http://schemas.microsoft.com/office/drawing/2014/main" id="{8240050D-1E43-F849-B517-2B23B57D1D0C}"/>
              </a:ext>
            </a:extLst>
          </p:cNvPr>
          <p:cNvSpPr txBox="1"/>
          <p:nvPr/>
        </p:nvSpPr>
        <p:spPr>
          <a:xfrm>
            <a:off x="401781" y="263237"/>
            <a:ext cx="7925747" cy="6667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0" i="0" u="none" strike="noStrike" kern="1200" cap="none" spc="0" normalizeH="0" baseline="0" noProof="0" dirty="0">
                <a:ln>
                  <a:noFill/>
                </a:ln>
                <a:solidFill>
                  <a:srgbClr val="E0119D"/>
                </a:solidFill>
                <a:effectLst/>
                <a:uLnTx/>
                <a:uFillTx/>
                <a:latin typeface="Arial"/>
                <a:ea typeface="+mn-ea"/>
                <a:cs typeface="Arial"/>
              </a:rPr>
              <a:t>Why should we bring in the SN-OD?</a:t>
            </a:r>
          </a:p>
        </p:txBody>
      </p:sp>
      <p:sp>
        <p:nvSpPr>
          <p:cNvPr id="14" name="Rectangle 2">
            <a:extLst>
              <a:ext uri="{FF2B5EF4-FFF2-40B4-BE49-F238E27FC236}">
                <a16:creationId xmlns:a16="http://schemas.microsoft.com/office/drawing/2014/main" id="{000FD1E2-91EC-B845-8E02-953F4CD50134}"/>
              </a:ext>
            </a:extLst>
          </p:cNvPr>
          <p:cNvSpPr txBox="1">
            <a:spLocks noChangeArrowheads="1"/>
          </p:cNvSpPr>
          <p:nvPr/>
        </p:nvSpPr>
        <p:spPr bwMode="auto">
          <a:xfrm>
            <a:off x="4030415" y="1923779"/>
            <a:ext cx="6765427" cy="3296471"/>
          </a:xfrm>
          <a:prstGeom prst="rect">
            <a:avLst/>
          </a:prstGeom>
          <a:solidFill>
            <a:srgbClr val="F8F8F8"/>
          </a:solidFill>
          <a:ln w="28575">
            <a:solidFill>
              <a:srgbClr val="6E2C6B"/>
            </a:solidFill>
            <a:miter lim="800000"/>
            <a:headEnd/>
            <a:tailEnd/>
          </a:ln>
          <a:effectLst/>
        </p:spPr>
        <p:txBody>
          <a:bodyPr vert="horz" wrap="square" lIns="121920" tIns="60960" rIns="121920" bIns="6096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marR="0" lvl="0" indent="0" algn="just" defTabSz="1219139" rtl="0" eaLnBrk="1" fontAlgn="base" latinLnBrk="0" hangingPunct="1">
              <a:lnSpc>
                <a:spcPct val="120000"/>
              </a:lnSpc>
              <a:spcBef>
                <a:spcPct val="50000"/>
              </a:spcBef>
              <a:spcAft>
                <a:spcPct val="0"/>
              </a:spcAft>
              <a:buClrTx/>
              <a:buSzTx/>
              <a:buFontTx/>
              <a:buNone/>
              <a:tabLst/>
              <a:defRPr/>
            </a:pPr>
            <a:r>
              <a:rPr kumimoji="0" lang="en-GB" sz="2133" b="0" i="0" u="none" strike="noStrike" kern="1200" cap="none" spc="0" normalizeH="0" baseline="0" noProof="0" dirty="0">
                <a:ln>
                  <a:noFill/>
                </a:ln>
                <a:solidFill>
                  <a:srgbClr val="6E2C6B"/>
                </a:solidFill>
                <a:effectLst/>
                <a:uLnTx/>
                <a:uFillTx/>
                <a:latin typeface="Arial"/>
                <a:ea typeface="+mn-ea"/>
                <a:cs typeface="Arial"/>
              </a:rPr>
              <a:t>Other benefits of having SN-OD present for the breaking bad news conversation.</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On hand to answer donation questions.</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Better able to support family regardless of eventual donation answer.</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Reinforce the doctor’s message.</a:t>
            </a:r>
          </a:p>
          <a:p>
            <a:pPr marL="342900" marR="0" lvl="0" indent="-342900" algn="l" defTabSz="914400" rtl="0" eaLnBrk="1" fontAlgn="base" latinLnBrk="0" hangingPunct="1">
              <a:lnSpc>
                <a:spcPct val="100000"/>
              </a:lnSpc>
              <a:spcBef>
                <a:spcPct val="20000"/>
              </a:spcBef>
              <a:spcAft>
                <a:spcPct val="0"/>
              </a:spcAft>
              <a:buClrTx/>
              <a:buSzTx/>
              <a:buFontTx/>
              <a:buAutoNum type="arabicPeriod"/>
              <a:tabLst/>
              <a:defRPr/>
            </a:pPr>
            <a:r>
              <a:rPr kumimoji="0" lang="en-GB" sz="2133" b="0" i="0" u="none" strike="noStrike" kern="1200" cap="none" spc="0" normalizeH="0" baseline="0" noProof="0" dirty="0">
                <a:ln>
                  <a:noFill/>
                </a:ln>
                <a:solidFill>
                  <a:srgbClr val="000000"/>
                </a:solidFill>
                <a:effectLst/>
                <a:uLnTx/>
                <a:uFillTx/>
                <a:latin typeface="Arial"/>
                <a:ea typeface="+mn-ea"/>
                <a:cs typeface="Arial"/>
              </a:rPr>
              <a:t>Family don’t have to meet new staff or re-tell their story AGAIN.</a:t>
            </a:r>
          </a:p>
          <a:p>
            <a:pPr marL="0" marR="0" lvl="0" indent="0" algn="just" defTabSz="1219139" rtl="0" eaLnBrk="1" fontAlgn="base" latinLnBrk="0" hangingPunct="1">
              <a:lnSpc>
                <a:spcPct val="120000"/>
              </a:lnSpc>
              <a:spcBef>
                <a:spcPct val="50000"/>
              </a:spcBef>
              <a:spcAft>
                <a:spcPct val="0"/>
              </a:spcAft>
              <a:buClrTx/>
              <a:buSzTx/>
              <a:buFontTx/>
              <a:buNone/>
              <a:tabLst/>
              <a:defRPr/>
            </a:pPr>
            <a:endParaRPr kumimoji="0" lang="en-GB" sz="2133" b="0" i="0" u="none" strike="noStrike" kern="1200" cap="none" spc="0" normalizeH="0" baseline="0" noProof="0" dirty="0">
              <a:ln>
                <a:noFill/>
              </a:ln>
              <a:solidFill>
                <a:srgbClr val="6E2C6B"/>
              </a:solidFill>
              <a:effectLst/>
              <a:uLnTx/>
              <a:uFillTx/>
              <a:latin typeface="Arial"/>
              <a:ea typeface="+mn-ea"/>
              <a:cs typeface="Arial"/>
            </a:endParaRPr>
          </a:p>
        </p:txBody>
      </p:sp>
    </p:spTree>
    <p:extLst>
      <p:ext uri="{BB962C8B-B14F-4D97-AF65-F5344CB8AC3E}">
        <p14:creationId xmlns:p14="http://schemas.microsoft.com/office/powerpoint/2010/main" val="1011372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193019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Is it deception not to mention donation?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E85BF96C-1A73-9643-98D0-18931D8DF116}"/>
              </a:ext>
            </a:extLst>
          </p:cNvPr>
          <p:cNvSpPr txBox="1"/>
          <p:nvPr/>
        </p:nvSpPr>
        <p:spPr>
          <a:xfrm>
            <a:off x="845127" y="1898074"/>
            <a:ext cx="8853055" cy="3375796"/>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Only a problem if we view donation as an imposition rather than an opportunity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No evidence that relatives see it as a problem – the problem is ours and we need to acknowledge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Arial"/>
                <a:ea typeface="+mn-ea"/>
                <a:cs typeface="Arial"/>
              </a:rPr>
              <a:t>Analogous to presence of cancer/palliative care specialist nurses at time of time diagnosis is communicated</a:t>
            </a:r>
          </a:p>
        </p:txBody>
      </p:sp>
    </p:spTree>
    <p:extLst>
      <p:ext uri="{BB962C8B-B14F-4D97-AF65-F5344CB8AC3E}">
        <p14:creationId xmlns:p14="http://schemas.microsoft.com/office/powerpoint/2010/main" val="257709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55894" y="-253996"/>
            <a:ext cx="9252373" cy="1524000"/>
          </a:xfrm>
        </p:spPr>
        <p:txBody>
          <a:bodyPr/>
          <a:lstStyle/>
          <a:p>
            <a:pPr eaLnBrk="1" hangingPunct="1"/>
            <a:r>
              <a:rPr lang="en-GB" dirty="0">
                <a:solidFill>
                  <a:srgbClr val="E0119D"/>
                </a:solidFill>
              </a:rPr>
              <a:t>Introducing the SN-OD</a:t>
            </a:r>
          </a:p>
        </p:txBody>
      </p:sp>
      <p:sp>
        <p:nvSpPr>
          <p:cNvPr id="30727" name="Text Box 7"/>
          <p:cNvSpPr txBox="1">
            <a:spLocks noChangeArrowheads="1"/>
          </p:cNvSpPr>
          <p:nvPr/>
        </p:nvSpPr>
        <p:spPr bwMode="auto">
          <a:xfrm>
            <a:off x="3454400" y="5030228"/>
            <a:ext cx="8371840" cy="913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1219139" rtl="0" eaLnBrk="1" fontAlgn="auto" latinLnBrk="0" hangingPunct="1">
              <a:lnSpc>
                <a:spcPct val="100000"/>
              </a:lnSpc>
              <a:spcBef>
                <a:spcPct val="50000"/>
              </a:spcBef>
              <a:spcAft>
                <a:spcPts val="0"/>
              </a:spcAft>
              <a:buClrTx/>
              <a:buSzTx/>
              <a:buFontTx/>
              <a:buNone/>
              <a:tabLst/>
              <a:defRPr/>
            </a:pPr>
            <a:r>
              <a:rPr kumimoji="0" lang="en-GB" sz="2667" b="0" i="0" u="none" strike="noStrike" kern="1200" cap="none" spc="0" normalizeH="0" baseline="0" noProof="0" dirty="0">
                <a:ln>
                  <a:noFill/>
                </a:ln>
                <a:solidFill>
                  <a:srgbClr val="E0119D"/>
                </a:solidFill>
                <a:effectLst/>
                <a:uLnTx/>
                <a:uFillTx/>
                <a:latin typeface="Calibri" pitchFamily="34" charset="0"/>
                <a:ea typeface="MS PGothic" pitchFamily="34" charset="-128"/>
                <a:cs typeface="Arial" pitchFamily="34" charset="0"/>
              </a:rPr>
              <a:t>Some clinicians may be unsure as to how to introduce the specialist nurse, and fear an accusation of deception.</a:t>
            </a:r>
          </a:p>
        </p:txBody>
      </p:sp>
      <p:sp>
        <p:nvSpPr>
          <p:cNvPr id="30728" name="Line 8"/>
          <p:cNvSpPr>
            <a:spLocks noChangeShapeType="1"/>
          </p:cNvSpPr>
          <p:nvPr/>
        </p:nvSpPr>
        <p:spPr bwMode="auto">
          <a:xfrm>
            <a:off x="3318934" y="4928208"/>
            <a:ext cx="8638121" cy="1"/>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sp>
        <p:nvSpPr>
          <p:cNvPr id="11" name="AutoShape 3"/>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S PGothic" pitchFamily="34" charset="-128"/>
                <a:cs typeface="Arial"/>
              </a:rPr>
              <a:t>Planning</a:t>
            </a:r>
          </a:p>
        </p:txBody>
      </p:sp>
      <p:sp>
        <p:nvSpPr>
          <p:cNvPr id="13" name="AutoShape 5"/>
          <p:cNvSpPr>
            <a:spLocks noChangeArrowheads="1"/>
          </p:cNvSpPr>
          <p:nvPr/>
        </p:nvSpPr>
        <p:spPr bwMode="auto">
          <a:xfrm>
            <a:off x="2063754" y="1682753"/>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sp>
        <p:nvSpPr>
          <p:cNvPr id="14" name="AutoShape 4">
            <a:extLst>
              <a:ext uri="{FF2B5EF4-FFF2-40B4-BE49-F238E27FC236}">
                <a16:creationId xmlns:a16="http://schemas.microsoft.com/office/drawing/2014/main" id="{9779A1FA-A6DE-FB4F-B014-331E4367403F}"/>
              </a:ext>
            </a:extLst>
          </p:cNvPr>
          <p:cNvSpPr>
            <a:spLocks noChangeArrowheads="1"/>
          </p:cNvSpPr>
          <p:nvPr/>
        </p:nvSpPr>
        <p:spPr bwMode="auto">
          <a:xfrm>
            <a:off x="797986" y="2822780"/>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marL="0" marR="0" lvl="0" indent="0" algn="l" defTabSz="1219139"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a:ea typeface="MS PGothic" pitchFamily="34" charset="-128"/>
                <a:cs typeface="Arial"/>
              </a:rPr>
              <a:t>Confirming understanding and acceptance of loss</a:t>
            </a:r>
          </a:p>
        </p:txBody>
      </p:sp>
      <p:pic>
        <p:nvPicPr>
          <p:cNvPr id="16" name="Picture 15">
            <a:extLst>
              <a:ext uri="{FF2B5EF4-FFF2-40B4-BE49-F238E27FC236}">
                <a16:creationId xmlns:a16="http://schemas.microsoft.com/office/drawing/2014/main" id="{FCD5BB61-9275-784E-BAA9-8E795DA68D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12" name="AutoShape 9">
            <a:extLst>
              <a:ext uri="{FF2B5EF4-FFF2-40B4-BE49-F238E27FC236}">
                <a16:creationId xmlns:a16="http://schemas.microsoft.com/office/drawing/2014/main" id="{1AB061FC-82B4-3346-A40F-76248BB14BB1}"/>
              </a:ext>
            </a:extLst>
          </p:cNvPr>
          <p:cNvSpPr>
            <a:spLocks noChangeArrowheads="1"/>
          </p:cNvSpPr>
          <p:nvPr/>
        </p:nvSpPr>
        <p:spPr bwMode="auto">
          <a:xfrm>
            <a:off x="4900503" y="2145670"/>
            <a:ext cx="5227744" cy="1354217"/>
          </a:xfrm>
          <a:prstGeom prst="roundRect">
            <a:avLst>
              <a:gd name="adj" fmla="val 16667"/>
            </a:avLst>
          </a:prstGeom>
          <a:solidFill>
            <a:srgbClr val="FFFF99"/>
          </a:solidFill>
          <a:ln w="9525">
            <a:round/>
            <a:headEnd/>
            <a:tailEnd/>
          </a:ln>
          <a:scene3d>
            <a:camera prst="legacyObliqueTopLeft"/>
            <a:lightRig rig="legacyFlat3" dir="t"/>
          </a:scene3d>
          <a:sp3d extrusionH="430200" prstMaterial="legacyMatte">
            <a:bevelT w="13500" h="13500" prst="angle"/>
            <a:bevelB w="13500" h="13500" prst="angle"/>
            <a:extrusionClr>
              <a:srgbClr val="FFFF99"/>
            </a:extrusionClr>
          </a:sp3d>
        </p:spPr>
        <p:txBody>
          <a:bodyPr anchor="ctr" anchorCtr="1">
            <a:flatTx/>
          </a:bodyPr>
          <a:lstStyle/>
          <a:p>
            <a:pPr marL="0" marR="0" lvl="0" indent="0" algn="ctr" defTabSz="1219139" rtl="0" eaLnBrk="1" fontAlgn="auto" latinLnBrk="0" hangingPunct="1">
              <a:lnSpc>
                <a:spcPct val="12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FFFFFF"/>
                </a:solidFill>
                <a:effectLst/>
                <a:uLnTx/>
                <a:uFillTx/>
                <a:latin typeface="Arial"/>
                <a:ea typeface="MS PGothic" pitchFamily="34" charset="-128"/>
                <a:cs typeface="Arial"/>
              </a:rPr>
              <a:t>“Mrs Smith, this is Lorraine, she is one of our specialist nurses.”</a:t>
            </a:r>
          </a:p>
        </p:txBody>
      </p:sp>
    </p:spTree>
    <p:extLst>
      <p:ext uri="{BB962C8B-B14F-4D97-AF65-F5344CB8AC3E}">
        <p14:creationId xmlns:p14="http://schemas.microsoft.com/office/powerpoint/2010/main" val="311134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3074" name="Picture 2" descr="Bewick's silence on patient complaints at University Hospitals Birmingham  NHS Foundation Trust – Alexander's Excavations">
            <a:extLst>
              <a:ext uri="{FF2B5EF4-FFF2-40B4-BE49-F238E27FC236}">
                <a16:creationId xmlns:a16="http://schemas.microsoft.com/office/drawing/2014/main" id="{F2843405-3FCD-0A9E-AC61-01311A1A93B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36267" y="2060397"/>
            <a:ext cx="5034406" cy="2588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989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ICU comms are high risk comms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547459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Number 1 reason for complaints from families whose relatives have died on ICU</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a:ea typeface="+mn-ea"/>
                <a:cs typeface="Arial"/>
              </a:rPr>
              <a:t>May lead to prolonged, inappropriate treatments</a:t>
            </a:r>
          </a:p>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8ECDACB-75DB-1B0A-C615-E2E385C22428}"/>
              </a:ext>
            </a:extLst>
          </p:cNvPr>
          <p:cNvPicPr/>
          <p:nvPr/>
        </p:nvPicPr>
        <p:blipFill>
          <a:blip r:embed="rId4" cstate="print">
            <a:extLst>
              <a:ext uri="{28A0092B-C50C-407E-A947-70E740481C1C}">
                <a14:useLocalDpi xmlns:a14="http://schemas.microsoft.com/office/drawing/2010/main"/>
              </a:ext>
            </a:extLst>
          </a:blip>
          <a:stretch>
            <a:fillRect/>
          </a:stretch>
        </p:blipFill>
        <p:spPr>
          <a:xfrm>
            <a:off x="6096001" y="2027448"/>
            <a:ext cx="5136444" cy="2994316"/>
          </a:xfrm>
          <a:prstGeom prst="rect">
            <a:avLst/>
          </a:prstGeom>
          <a:scene3d>
            <a:camera prst="perspectiveLeft"/>
            <a:lightRig rig="threePt" dir="t"/>
          </a:scene3d>
        </p:spPr>
      </p:pic>
    </p:spTree>
    <p:extLst>
      <p:ext uri="{BB962C8B-B14F-4D97-AF65-F5344CB8AC3E}">
        <p14:creationId xmlns:p14="http://schemas.microsoft.com/office/powerpoint/2010/main" val="4072176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297398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235200" y="1697482"/>
            <a:ext cx="8303000" cy="4151500"/>
          </a:xfrm>
          <a:prstGeom prst="rect">
            <a:avLst/>
          </a:prstGeom>
        </p:spPr>
      </p:pic>
    </p:spTree>
    <p:extLst>
      <p:ext uri="{BB962C8B-B14F-4D97-AF65-F5344CB8AC3E}">
        <p14:creationId xmlns:p14="http://schemas.microsoft.com/office/powerpoint/2010/main" val="1309031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a:stretch>
            <a:fillRect/>
          </a:stretch>
        </p:blipFill>
        <p:spPr>
          <a:xfrm>
            <a:off x="277792" y="2335905"/>
            <a:ext cx="5681304" cy="2840652"/>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78134" y="2483397"/>
            <a:ext cx="3657028" cy="2497064"/>
          </a:xfrm>
          <a:prstGeom prst="rect">
            <a:avLst/>
          </a:prstGeom>
        </p:spPr>
      </p:pic>
    </p:spTree>
    <p:extLst>
      <p:ext uri="{BB962C8B-B14F-4D97-AF65-F5344CB8AC3E}">
        <p14:creationId xmlns:p14="http://schemas.microsoft.com/office/powerpoint/2010/main" val="1189258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do we hope to achieve in the conversation?</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3" name="Picture 2">
            <a:extLst>
              <a:ext uri="{FF2B5EF4-FFF2-40B4-BE49-F238E27FC236}">
                <a16:creationId xmlns:a16="http://schemas.microsoft.com/office/drawing/2014/main" id="{F96A8F77-0705-0342-B617-B797C93D898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7792" y="1470368"/>
            <a:ext cx="5053765" cy="2526883"/>
          </a:xfrm>
          <a:prstGeom prst="rect">
            <a:avLst/>
          </a:prstGeom>
        </p:spPr>
      </p:pic>
      <p:pic>
        <p:nvPicPr>
          <p:cNvPr id="8" name="Picture 7">
            <a:extLst>
              <a:ext uri="{FF2B5EF4-FFF2-40B4-BE49-F238E27FC236}">
                <a16:creationId xmlns:a16="http://schemas.microsoft.com/office/drawing/2014/main" id="{17591B2F-DABA-9545-9CD1-0747B903BF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82135" y="3844577"/>
            <a:ext cx="3268133" cy="2231521"/>
          </a:xfrm>
          <a:prstGeom prst="rect">
            <a:avLst/>
          </a:prstGeom>
        </p:spPr>
      </p:pic>
      <p:pic>
        <p:nvPicPr>
          <p:cNvPr id="7" name="Picture 6">
            <a:extLst>
              <a:ext uri="{FF2B5EF4-FFF2-40B4-BE49-F238E27FC236}">
                <a16:creationId xmlns:a16="http://schemas.microsoft.com/office/drawing/2014/main" id="{5C43D416-EDE9-4640-96DF-27DAC3F27EE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10400" y="1484259"/>
            <a:ext cx="4512299" cy="4357741"/>
          </a:xfrm>
          <a:prstGeom prst="rect">
            <a:avLst/>
          </a:prstGeom>
        </p:spPr>
      </p:pic>
    </p:spTree>
    <p:extLst>
      <p:ext uri="{BB962C8B-B14F-4D97-AF65-F5344CB8AC3E}">
        <p14:creationId xmlns:p14="http://schemas.microsoft.com/office/powerpoint/2010/main" val="225812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4"/>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p:txBody>
      </p:sp>
      <p:pic>
        <p:nvPicPr>
          <p:cNvPr id="7" name="Picture 11" descr="Scan 05">
            <a:extLst>
              <a:ext uri="{FF2B5EF4-FFF2-40B4-BE49-F238E27FC236}">
                <a16:creationId xmlns:a16="http://schemas.microsoft.com/office/drawing/2014/main" id="{6AB978FC-9739-134E-99A4-BAE205AF4F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60327" y="1980299"/>
            <a:ext cx="3571515" cy="2342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2864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17" name="Content Placeholder 2">
            <a:extLst>
              <a:ext uri="{FF2B5EF4-FFF2-40B4-BE49-F238E27FC236}">
                <a16:creationId xmlns:a16="http://schemas.microsoft.com/office/drawing/2014/main" id="{70E8C3A6-994F-A34E-ABE7-70A159FFB850}"/>
              </a:ext>
            </a:extLst>
          </p:cNvPr>
          <p:cNvSpPr>
            <a:spLocks noGrp="1"/>
          </p:cNvSpPr>
          <p:nvPr>
            <p:ph idx="1"/>
          </p:nvPr>
        </p:nvSpPr>
        <p:spPr>
          <a:xfrm>
            <a:off x="710866" y="2524196"/>
            <a:ext cx="10261935" cy="830528"/>
          </a:xfrm>
          <a:ln>
            <a:solidFill>
              <a:srgbClr val="6E2C6B"/>
            </a:solidFill>
          </a:ln>
        </p:spPr>
        <p:txBody>
          <a:bodyPr anchor="ctr" anchorCtr="1">
            <a:normAutofit fontScale="85000" lnSpcReduction="10000"/>
          </a:bodyPr>
          <a:lstStyle/>
          <a:p>
            <a:pPr marL="0" indent="0">
              <a:lnSpc>
                <a:spcPct val="90000"/>
              </a:lnSpc>
              <a:buNone/>
            </a:pPr>
            <a:r>
              <a:rPr lang="en-GB" sz="3733" dirty="0">
                <a:latin typeface="Calibri" charset="0"/>
              </a:rPr>
              <a:t>Human beings are story tellers. What story are you telling?</a:t>
            </a:r>
          </a:p>
        </p:txBody>
      </p:sp>
      <p:sp>
        <p:nvSpPr>
          <p:cNvPr id="14" name="Rectangle 13">
            <a:extLst>
              <a:ext uri="{FF2B5EF4-FFF2-40B4-BE49-F238E27FC236}">
                <a16:creationId xmlns:a16="http://schemas.microsoft.com/office/drawing/2014/main" id="{408A9A7B-401C-8741-BEFD-C023C9CB1ECC}"/>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794750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8" name="Rectangle 7">
            <a:extLst>
              <a:ext uri="{FF2B5EF4-FFF2-40B4-BE49-F238E27FC236}">
                <a16:creationId xmlns:a16="http://schemas.microsoft.com/office/drawing/2014/main" id="{458E48C6-4667-494C-818D-BF736E9E3768}"/>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0" name="Rectangle 9">
            <a:extLst>
              <a:ext uri="{FF2B5EF4-FFF2-40B4-BE49-F238E27FC236}">
                <a16:creationId xmlns:a16="http://schemas.microsoft.com/office/drawing/2014/main" id="{859B25F8-2D82-CE41-B456-09E627F9DAC0}"/>
              </a:ext>
            </a:extLst>
          </p:cNvPr>
          <p:cNvSpPr/>
          <p:nvPr/>
        </p:nvSpPr>
        <p:spPr>
          <a:xfrm>
            <a:off x="2869609" y="3810184"/>
            <a:ext cx="9286576" cy="1431930"/>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 know you have been through a great deal in the last few days, but can you briefly tell me what your understanding of what the situation is and what has happened to Michael up until now?”</a:t>
            </a:r>
          </a:p>
        </p:txBody>
      </p:sp>
      <p:sp>
        <p:nvSpPr>
          <p:cNvPr id="15" name="Rectangle 14">
            <a:extLst>
              <a:ext uri="{FF2B5EF4-FFF2-40B4-BE49-F238E27FC236}">
                <a16:creationId xmlns:a16="http://schemas.microsoft.com/office/drawing/2014/main" id="{29518F80-3AFD-284A-B3B5-070267CC475D}"/>
              </a:ext>
            </a:extLst>
          </p:cNvPr>
          <p:cNvSpPr/>
          <p:nvPr/>
        </p:nvSpPr>
        <p:spPr>
          <a:xfrm>
            <a:off x="2869610" y="5456901"/>
            <a:ext cx="8947909" cy="508601"/>
          </a:xfrm>
          <a:prstGeom prst="rect">
            <a:avLst/>
          </a:prstGeom>
        </p:spPr>
        <p:txBody>
          <a:bodyPr wrap="square">
            <a:spAutoFit/>
          </a:bodyPr>
          <a:lstStyle/>
          <a:p>
            <a:pPr defTabSz="1219139" fontAlgn="base">
              <a:lnSpc>
                <a:spcPct val="125000"/>
              </a:lnSpc>
              <a:spcBef>
                <a:spcPct val="0"/>
              </a:spcBef>
              <a:spcAft>
                <a:spcPct val="0"/>
              </a:spcAft>
            </a:pPr>
            <a:r>
              <a:rPr lang="en-GB" sz="2400" i="1" dirty="0">
                <a:solidFill>
                  <a:srgbClr val="E0119D"/>
                </a:solidFill>
                <a:latin typeface="Arial" pitchFamily="34" charset="0"/>
                <a:ea typeface="MS PGothic" pitchFamily="34" charset="-128"/>
                <a:cs typeface="Arial" pitchFamily="34" charset="0"/>
              </a:rPr>
              <a:t>“I’m afraid the news isn’t good.” </a:t>
            </a:r>
            <a:r>
              <a:rPr lang="en-GB" sz="2400" i="1" dirty="0">
                <a:solidFill>
                  <a:srgbClr val="000000"/>
                </a:solidFill>
                <a:latin typeface="Arial" pitchFamily="34" charset="0"/>
                <a:ea typeface="MS PGothic" pitchFamily="34" charset="-128"/>
                <a:cs typeface="Arial" pitchFamily="34" charset="0"/>
              </a:rPr>
              <a:t>…be prepared to hurry on</a:t>
            </a:r>
            <a:r>
              <a:rPr lang="en-GB" sz="2400" i="1" dirty="0">
                <a:solidFill>
                  <a:srgbClr val="E0119D"/>
                </a:solidFill>
                <a:latin typeface="Arial" pitchFamily="34" charset="0"/>
                <a:ea typeface="MS PGothic" pitchFamily="34" charset="-128"/>
                <a:cs typeface="Arial" pitchFamily="34" charset="0"/>
              </a:rPr>
              <a:t> </a:t>
            </a:r>
          </a:p>
        </p:txBody>
      </p:sp>
      <p:sp>
        <p:nvSpPr>
          <p:cNvPr id="16" name="Rectangle 15">
            <a:extLst>
              <a:ext uri="{FF2B5EF4-FFF2-40B4-BE49-F238E27FC236}">
                <a16:creationId xmlns:a16="http://schemas.microsoft.com/office/drawing/2014/main" id="{C88ADE1E-C28B-6442-A80B-D3DA21256D48}"/>
              </a:ext>
            </a:extLst>
          </p:cNvPr>
          <p:cNvSpPr/>
          <p:nvPr/>
        </p:nvSpPr>
        <p:spPr>
          <a:xfrm>
            <a:off x="2869610" y="2984865"/>
            <a:ext cx="7994817" cy="508601"/>
          </a:xfrm>
          <a:prstGeom prst="rect">
            <a:avLst/>
          </a:prstGeom>
        </p:spPr>
        <p:txBody>
          <a:bodyPr wrap="square">
            <a:spAutoFit/>
          </a:bodyPr>
          <a:lstStyle/>
          <a:p>
            <a:pPr defTabSz="1219139" fontAlgn="base">
              <a:lnSpc>
                <a:spcPct val="125000"/>
              </a:lnSpc>
              <a:spcBef>
                <a:spcPct val="0"/>
              </a:spcBef>
              <a:spcAft>
                <a:spcPct val="0"/>
              </a:spcAft>
            </a:pPr>
            <a:r>
              <a:rPr lang="en-GB" sz="2400" dirty="0">
                <a:solidFill>
                  <a:srgbClr val="000000"/>
                </a:solidFill>
                <a:latin typeface="Arial" pitchFamily="34" charset="0"/>
                <a:ea typeface="MS PGothic" pitchFamily="34" charset="-128"/>
                <a:cs typeface="Arial" pitchFamily="34" charset="0"/>
              </a:rPr>
              <a:t>It’s a tragedy, not an action rescue.</a:t>
            </a:r>
            <a:endParaRPr lang="en-GB" sz="2400" dirty="0">
              <a:solidFill>
                <a:srgbClr val="E0119D"/>
              </a:solidFill>
              <a:latin typeface="Arial" pitchFamily="34" charset="0"/>
              <a:ea typeface="MS PGothic" pitchFamily="34" charset="-128"/>
              <a:cs typeface="Arial" pitchFamily="34" charset="0"/>
            </a:endParaRPr>
          </a:p>
        </p:txBody>
      </p:sp>
      <p:sp>
        <p:nvSpPr>
          <p:cNvPr id="20" name="Rectangle 19">
            <a:extLst>
              <a:ext uri="{FF2B5EF4-FFF2-40B4-BE49-F238E27FC236}">
                <a16:creationId xmlns:a16="http://schemas.microsoft.com/office/drawing/2014/main" id="{7FEC16B5-4165-974F-A0B7-3E717779DCE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673634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0"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3" name="AutoShape 5">
            <a:extLst>
              <a:ext uri="{FF2B5EF4-FFF2-40B4-BE49-F238E27FC236}">
                <a16:creationId xmlns:a16="http://schemas.microsoft.com/office/drawing/2014/main" id="{2B683272-7FF6-4241-841E-C9A6227F79D5}"/>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15" name="Rectangle 14">
            <a:extLst>
              <a:ext uri="{FF2B5EF4-FFF2-40B4-BE49-F238E27FC236}">
                <a16:creationId xmlns:a16="http://schemas.microsoft.com/office/drawing/2014/main" id="{B3A6FF56-1D02-864B-8102-DE6287BCD7E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Rectangle 15">
            <a:extLst>
              <a:ext uri="{FF2B5EF4-FFF2-40B4-BE49-F238E27FC236}">
                <a16:creationId xmlns:a16="http://schemas.microsoft.com/office/drawing/2014/main" id="{CFF6C31E-8044-9042-B531-DA702050871B}"/>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4" name="Rectangle 3">
            <a:extLst>
              <a:ext uri="{FF2B5EF4-FFF2-40B4-BE49-F238E27FC236}">
                <a16:creationId xmlns:a16="http://schemas.microsoft.com/office/drawing/2014/main" id="{51E075D6-F83B-1B4C-AD68-F5E15C91415E}"/>
              </a:ext>
            </a:extLst>
          </p:cNvPr>
          <p:cNvSpPr/>
          <p:nvPr/>
        </p:nvSpPr>
        <p:spPr>
          <a:xfrm>
            <a:off x="5810464" y="2452195"/>
            <a:ext cx="6096000" cy="3416320"/>
          </a:xfrm>
          <a:prstGeom prst="rect">
            <a:avLst/>
          </a:prstGeom>
        </p:spPr>
        <p:txBody>
          <a:bodyPr>
            <a:spAutoFit/>
          </a:bodyPr>
          <a:lstStyle/>
          <a:p>
            <a:pPr defTabSz="609585" fontAlgn="base">
              <a:spcBef>
                <a:spcPct val="0"/>
              </a:spcBef>
              <a:spcAft>
                <a:spcPct val="0"/>
              </a:spcAft>
            </a:pPr>
            <a:r>
              <a:rPr lang="en-GB" sz="2400" i="1" dirty="0">
                <a:solidFill>
                  <a:srgbClr val="E0119D"/>
                </a:solidFill>
                <a:latin typeface="ArialMT"/>
                <a:cs typeface="Arial" pitchFamily="34" charset="0"/>
              </a:rPr>
              <a:t>"</a:t>
            </a:r>
            <a:r>
              <a:rPr lang="en-GB" sz="2400" i="1" dirty="0">
                <a:solidFill>
                  <a:srgbClr val="E0119D"/>
                </a:solidFill>
                <a:latin typeface="Arial" pitchFamily="34" charset="0"/>
                <a:cs typeface="Arial" pitchFamily="34" charset="0"/>
              </a:rPr>
              <a:t>As you said, Michael has been suffering from a severe pneumonia.  Over the last 5 days with us we have been trying to support his body and help fight the effects of the infection.  Unfortunately, despite these very aggressive treatments, his condition has worsened rather than improved, and he has suffered a severe deterioration over the last few hours”</a:t>
            </a:r>
          </a:p>
        </p:txBody>
      </p:sp>
      <p:sp>
        <p:nvSpPr>
          <p:cNvPr id="18" name="Rectangle 17">
            <a:extLst>
              <a:ext uri="{FF2B5EF4-FFF2-40B4-BE49-F238E27FC236}">
                <a16:creationId xmlns:a16="http://schemas.microsoft.com/office/drawing/2014/main" id="{583E65AF-9349-1346-96B9-9CC8A7900EE5}"/>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19" name="Rectangle 18">
            <a:extLst>
              <a:ext uri="{FF2B5EF4-FFF2-40B4-BE49-F238E27FC236}">
                <a16:creationId xmlns:a16="http://schemas.microsoft.com/office/drawing/2014/main" id="{0919902E-E982-1E4D-9F3A-77152DD5727D}"/>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414404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“I’m afraid that the damage done by the pneumonia is now so severe that our treatments are no longer working.  Michael is dying.  I am so sorry” -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Be prepared to repeat and explain.</a:t>
            </a:r>
            <a:endParaRPr lang="en-US" sz="2400" dirty="0">
              <a:solidFill>
                <a:srgbClr val="000000"/>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428325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02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ea typeface="MS PGothic" pitchFamily="34" charset="-128"/>
                <a:cs typeface="Arial" pitchFamily="34" charset="0"/>
              </a:rPr>
              <a:t>“Now, I suggest you go and spend some time with Michael. Then we will come back and talk some more [and we can plan his end of life care together].</a:t>
            </a:r>
            <a:endParaRPr lang="en-US" sz="2133"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Tree>
    <p:extLst>
      <p:ext uri="{BB962C8B-B14F-4D97-AF65-F5344CB8AC3E}">
        <p14:creationId xmlns:p14="http://schemas.microsoft.com/office/powerpoint/2010/main" val="2199450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4" name="Rectangle 3">
            <a:extLst>
              <a:ext uri="{FF2B5EF4-FFF2-40B4-BE49-F238E27FC236}">
                <a16:creationId xmlns:a16="http://schemas.microsoft.com/office/drawing/2014/main" id="{0073E003-61EC-EC41-AE99-0ACBCA8733D7}"/>
              </a:ext>
            </a:extLst>
          </p:cNvPr>
          <p:cNvSpPr/>
          <p:nvPr/>
        </p:nvSpPr>
        <p:spPr>
          <a:xfrm>
            <a:off x="5443363" y="5481116"/>
            <a:ext cx="5609934" cy="461665"/>
          </a:xfrm>
          <a:prstGeom prst="rect">
            <a:avLst/>
          </a:prstGeom>
        </p:spPr>
        <p:txBody>
          <a:bodyPr wrap="non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Guide the family toward accepting a break. </a:t>
            </a:r>
            <a:endParaRPr lang="en-US" sz="2400" dirty="0">
              <a:solidFill>
                <a:srgbClr val="6E2C6B"/>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230482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4113332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r>
              <a:rPr lang="en-GB" sz="6400" dirty="0">
                <a:latin typeface="Calibri" charset="0"/>
              </a:rPr>
              <a:t>A</a:t>
            </a:r>
            <a:r>
              <a:rPr lang="en-GB" sz="4800" dirty="0">
                <a:latin typeface="Calibri" charset="0"/>
              </a:rPr>
              <a:t>ccuracy	– </a:t>
            </a:r>
            <a:r>
              <a:rPr lang="en-GB" sz="3733" dirty="0">
                <a:latin typeface="Calibri" charset="0"/>
              </a:rPr>
              <a:t>say truth, admit what you don’t know</a:t>
            </a: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r>
              <a:rPr lang="en-GB" sz="3733" dirty="0">
                <a:latin typeface="Calibri" charset="0"/>
              </a:rPr>
              <a:t>			  </a:t>
            </a:r>
            <a:r>
              <a:rPr lang="en-GB" sz="4000" dirty="0">
                <a:latin typeface="Calibri" charset="0"/>
              </a:rPr>
              <a:t>“I think Michael is dying”</a:t>
            </a: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44709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263385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The power of silence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5122" name="Picture 2" descr="Sound Silence Icons - Download Free Vector Icons | Noun Project">
            <a:extLst>
              <a:ext uri="{FF2B5EF4-FFF2-40B4-BE49-F238E27FC236}">
                <a16:creationId xmlns:a16="http://schemas.microsoft.com/office/drawing/2014/main" id="{1B277BBA-466F-7B48-BB6B-8DC6239685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02667" y="1735667"/>
            <a:ext cx="3386667" cy="338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915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B</a:t>
            </a:r>
            <a:r>
              <a:rPr lang="en-GB" sz="4800" dirty="0">
                <a:latin typeface="Calibri" charset="0"/>
              </a:rPr>
              <a:t>revity 	– </a:t>
            </a:r>
            <a:r>
              <a:rPr lang="en-GB" sz="3733" dirty="0">
                <a:latin typeface="Calibri" charset="0"/>
              </a:rPr>
              <a:t>don’t fill the silence with your voice</a:t>
            </a:r>
          </a:p>
          <a:p>
            <a:pPr marL="0" indent="0">
              <a:lnSpc>
                <a:spcPct val="90000"/>
              </a:lnSpc>
              <a:buNone/>
            </a:pPr>
            <a:endParaRPr lang="en-GB" sz="3733" dirty="0">
              <a:latin typeface="Calibri" charset="0"/>
            </a:endParaRPr>
          </a:p>
          <a:p>
            <a:pPr marL="0" indent="0">
              <a:lnSpc>
                <a:spcPct val="90000"/>
              </a:lnSpc>
              <a:buNone/>
            </a:pPr>
            <a:r>
              <a:rPr lang="en-GB" sz="3733" b="1" dirty="0">
                <a:latin typeface="Calibri" charset="0"/>
              </a:rPr>
              <a:t>		     </a:t>
            </a:r>
            <a:r>
              <a:rPr lang="en-GB" sz="3733" dirty="0">
                <a:latin typeface="Calibri" charset="0"/>
              </a:rPr>
              <a:t>Let the family break the silence</a:t>
            </a: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3576133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C</a:t>
            </a:r>
            <a:r>
              <a:rPr lang="en-GB" sz="4800" dirty="0">
                <a:latin typeface="Calibri" charset="0"/>
              </a:rPr>
              <a:t>larity 	– </a:t>
            </a:r>
            <a:r>
              <a:rPr lang="en-GB" sz="3733" dirty="0">
                <a:latin typeface="Calibri" charset="0"/>
              </a:rPr>
              <a:t>use unambiguous, deliberate language</a:t>
            </a:r>
            <a:r>
              <a:rPr lang="en-GB" sz="4800" dirty="0">
                <a:latin typeface="Calibri" charset="0"/>
              </a:rPr>
              <a:t> </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739364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F43EF219-6191-2E50-42C3-9AE05E8B6BC8}"/>
              </a:ext>
            </a:extLst>
          </p:cNvPr>
          <p:cNvSpPr>
            <a:spLocks noGrp="1"/>
          </p:cNvSpPr>
          <p:nvPr>
            <p:ph type="body" sz="quarter" idx="3"/>
          </p:nvPr>
        </p:nvSpPr>
        <p:spPr>
          <a:xfrm>
            <a:off x="609592" y="914719"/>
            <a:ext cx="10972808" cy="757237"/>
          </a:xfrm>
        </p:spPr>
        <p:txBody>
          <a:bodyPr/>
          <a:lstStyle/>
          <a:p>
            <a:r>
              <a:rPr lang="en-US" sz="4267" dirty="0"/>
              <a:t>How fast was the car going when it….</a:t>
            </a:r>
          </a:p>
        </p:txBody>
      </p:sp>
      <p:graphicFrame>
        <p:nvGraphicFramePr>
          <p:cNvPr id="5" name="Content Placeholder 2">
            <a:extLst>
              <a:ext uri="{FF2B5EF4-FFF2-40B4-BE49-F238E27FC236}">
                <a16:creationId xmlns:a16="http://schemas.microsoft.com/office/drawing/2014/main" id="{72022628-2D00-B289-25C9-AC63DB404C97}"/>
              </a:ext>
            </a:extLst>
          </p:cNvPr>
          <p:cNvGraphicFramePr>
            <a:graphicFrameLocks noGrp="1"/>
          </p:cNvGraphicFramePr>
          <p:nvPr>
            <p:ph sz="quarter" idx="4"/>
          </p:nvPr>
        </p:nvGraphicFramePr>
        <p:xfrm>
          <a:off x="6193372" y="2174875"/>
          <a:ext cx="5389033"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2" descr="Five Wheel Car GIFs - Get the best GIF on GIPHY">
            <a:extLst>
              <a:ext uri="{FF2B5EF4-FFF2-40B4-BE49-F238E27FC236}">
                <a16:creationId xmlns:a16="http://schemas.microsoft.com/office/drawing/2014/main" id="{3E54B3CE-9F9B-2942-9C33-BE7F267BCCA7}"/>
              </a:ext>
            </a:extLst>
          </p:cNvPr>
          <p:cNvPicPr>
            <a:picLocks noGrp="1" noChangeAspect="1" noChangeArrowheads="1"/>
          </p:cNvPicPr>
          <p:nvPr>
            <p:ph sz="half" idx="2"/>
          </p:nvPr>
        </p:nvPicPr>
        <p:blipFill>
          <a:blip r:embed="rId7">
            <a:extLst>
              <a:ext uri="{28A0092B-C50C-407E-A947-70E740481C1C}">
                <a14:useLocalDpi xmlns:a14="http://schemas.microsoft.com/office/drawing/2010/main"/>
              </a:ext>
            </a:extLst>
          </a:blip>
          <a:stretch>
            <a:fillRect/>
          </a:stretch>
        </p:blipFill>
        <p:spPr bwMode="auto">
          <a:xfrm>
            <a:off x="609592" y="2174874"/>
            <a:ext cx="5421987" cy="3768407"/>
          </a:xfrm>
          <a:prstGeom prst="rect">
            <a:avLst/>
          </a:prstGeom>
          <a:solidFill>
            <a:srgbClr val="FFFFFF"/>
          </a:solidFill>
        </p:spPr>
      </p:pic>
    </p:spTree>
    <p:extLst>
      <p:ext uri="{BB962C8B-B14F-4D97-AF65-F5344CB8AC3E}">
        <p14:creationId xmlns:p14="http://schemas.microsoft.com/office/powerpoint/2010/main" val="1394624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FD40-A69F-9F4D-95EC-157DDB2380D1}"/>
              </a:ext>
            </a:extLst>
          </p:cNvPr>
          <p:cNvSpPr>
            <a:spLocks noGrp="1"/>
          </p:cNvSpPr>
          <p:nvPr>
            <p:ph type="title"/>
          </p:nvPr>
        </p:nvSpPr>
        <p:spPr/>
        <p:txBody>
          <a:bodyPr/>
          <a:lstStyle/>
          <a:p>
            <a:endParaRPr lang="en-US"/>
          </a:p>
        </p:txBody>
      </p:sp>
      <p:pic>
        <p:nvPicPr>
          <p:cNvPr id="5" name="Content Placeholder 4" descr="Chart, bar chart&#10;&#10;Description automatically generated">
            <a:extLst>
              <a:ext uri="{FF2B5EF4-FFF2-40B4-BE49-F238E27FC236}">
                <a16:creationId xmlns:a16="http://schemas.microsoft.com/office/drawing/2014/main" id="{C45C59E0-3EFB-AE4F-8C12-428904407930}"/>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243385" y="1674142"/>
            <a:ext cx="7200900" cy="4069080"/>
          </a:xfrm>
        </p:spPr>
      </p:pic>
      <p:sp>
        <p:nvSpPr>
          <p:cNvPr id="4" name="TextBox 3">
            <a:extLst>
              <a:ext uri="{FF2B5EF4-FFF2-40B4-BE49-F238E27FC236}">
                <a16:creationId xmlns:a16="http://schemas.microsoft.com/office/drawing/2014/main" id="{3ECF6DC7-E187-D430-CE83-584C846780BD}"/>
              </a:ext>
            </a:extLst>
          </p:cNvPr>
          <p:cNvSpPr txBox="1"/>
          <p:nvPr/>
        </p:nvSpPr>
        <p:spPr>
          <a:xfrm>
            <a:off x="1365955" y="5337261"/>
            <a:ext cx="9742311" cy="1077218"/>
          </a:xfrm>
          <a:prstGeom prst="rect">
            <a:avLst/>
          </a:prstGeom>
          <a:noFill/>
        </p:spPr>
        <p:txBody>
          <a:bodyPr wrap="square">
            <a:spAutoFit/>
          </a:bodyPr>
          <a:lstStyle/>
          <a:p>
            <a:pPr algn="l"/>
            <a:br>
              <a:rPr lang="en-GB" b="0" i="0" dirty="0">
                <a:solidFill>
                  <a:srgbClr val="202124"/>
                </a:solidFill>
                <a:effectLst/>
                <a:latin typeface="arial" panose="020B0604020202020204" pitchFamily="34" charset="0"/>
              </a:rPr>
            </a:br>
            <a:endParaRPr lang="en-GB" b="0" i="0" dirty="0">
              <a:solidFill>
                <a:srgbClr val="202124"/>
              </a:solidFill>
              <a:effectLst/>
              <a:latin typeface="arial" panose="020B0604020202020204" pitchFamily="34" charset="0"/>
            </a:endParaRPr>
          </a:p>
          <a:p>
            <a:pPr algn="l"/>
            <a:r>
              <a:rPr lang="en-GB" sz="1400" b="0" i="0" dirty="0">
                <a:solidFill>
                  <a:srgbClr val="4D5156"/>
                </a:solidFill>
                <a:effectLst/>
                <a:latin typeface="Google Sans"/>
              </a:rPr>
              <a:t>Loftus E. F., &amp; Palmer J. C. (1974). Reconstruction of automobile destruction: An example of the interaction between language and memory. Journal of Verbal Learning and Verbal </a:t>
            </a:r>
            <a:r>
              <a:rPr lang="en-GB" sz="1400" b="0" i="0" dirty="0" err="1">
                <a:solidFill>
                  <a:srgbClr val="4D5156"/>
                </a:solidFill>
                <a:effectLst/>
                <a:latin typeface="Google Sans"/>
              </a:rPr>
              <a:t>Behavior</a:t>
            </a:r>
            <a:r>
              <a:rPr lang="en-GB" sz="1400" b="0" i="0" dirty="0">
                <a:solidFill>
                  <a:srgbClr val="4D5156"/>
                </a:solidFill>
                <a:effectLst/>
                <a:latin typeface="Google Sans"/>
              </a:rPr>
              <a:t>, 13(5), 585–589. Mayer R. E. (Ed.)</a:t>
            </a:r>
            <a:endParaRPr lang="en-GB" sz="1400" b="0" i="0" dirty="0">
              <a:solidFill>
                <a:srgbClr val="202124"/>
              </a:solidFill>
              <a:effectLst/>
              <a:latin typeface="arial" panose="020B0604020202020204" pitchFamily="34" charset="0"/>
            </a:endParaRPr>
          </a:p>
        </p:txBody>
      </p:sp>
    </p:spTree>
    <p:extLst>
      <p:ext uri="{BB962C8B-B14F-4D97-AF65-F5344CB8AC3E}">
        <p14:creationId xmlns:p14="http://schemas.microsoft.com/office/powerpoint/2010/main" val="1491358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803565" y="1690255"/>
            <a:ext cx="8922327" cy="353943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3022382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6FC987E2-4205-D991-C39D-3429BBB793EA}"/>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1223249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extBox 3">
            <a:extLst>
              <a:ext uri="{FF2B5EF4-FFF2-40B4-BE49-F238E27FC236}">
                <a16:creationId xmlns:a16="http://schemas.microsoft.com/office/drawing/2014/main" id="{2563E153-8404-8D29-2FEC-BD7CD184A998}"/>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3103773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How to address WLST</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1102822" y="1494374"/>
            <a:ext cx="9986355"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The dying is the active process – not withdrawing treatment.</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‘My worry now is that by continuing with these active treatments, we may be prolonging their dying rather than prolonging a life’</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We never withdraw care, only treatment. </a:t>
            </a:r>
            <a:r>
              <a:rPr lang="en-US" sz="3200" i="1" dirty="0">
                <a:solidFill>
                  <a:srgbClr val="000000"/>
                </a:solidFill>
                <a:latin typeface="Arial"/>
                <a:cs typeface="Arial"/>
              </a:rPr>
              <a:t>GMC 2010</a:t>
            </a:r>
          </a:p>
        </p:txBody>
      </p:sp>
    </p:spTree>
    <p:extLst>
      <p:ext uri="{BB962C8B-B14F-4D97-AF65-F5344CB8AC3E}">
        <p14:creationId xmlns:p14="http://schemas.microsoft.com/office/powerpoint/2010/main" val="412159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2901367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000" dirty="0">
                <a:latin typeface="Calibri" charset="0"/>
              </a:rPr>
              <a:t>‘Communication is 93% non-verbal’</a:t>
            </a:r>
          </a:p>
          <a:p>
            <a:pPr marL="0" indent="0">
              <a:lnSpc>
                <a:spcPct val="90000"/>
              </a:lnSpc>
              <a:buNone/>
            </a:pPr>
            <a:r>
              <a:rPr lang="en-GB" sz="6400" dirty="0">
                <a:latin typeface="Calibri" charset="0"/>
              </a:rPr>
              <a:t>D</a:t>
            </a:r>
            <a:r>
              <a:rPr lang="en-GB" sz="4800" dirty="0">
                <a:latin typeface="Calibri" charset="0"/>
              </a:rPr>
              <a:t>elivery 	– </a:t>
            </a:r>
            <a:r>
              <a:rPr lang="en-GB" sz="3733" dirty="0">
                <a:latin typeface="Calibri" charset="0"/>
              </a:rPr>
              <a:t>use appropriate non-verbal techniques</a:t>
            </a: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Tree>
    <p:extLst>
      <p:ext uri="{BB962C8B-B14F-4D97-AF65-F5344CB8AC3E}">
        <p14:creationId xmlns:p14="http://schemas.microsoft.com/office/powerpoint/2010/main" val="10737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spTree>
    <p:extLst>
      <p:ext uri="{BB962C8B-B14F-4D97-AF65-F5344CB8AC3E}">
        <p14:creationId xmlns:p14="http://schemas.microsoft.com/office/powerpoint/2010/main" val="298640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2941D3E6-5644-864E-973B-B93D63C983AF}"/>
              </a:ext>
            </a:extLst>
          </p:cNvPr>
          <p:cNvSpPr txBox="1">
            <a:spLocks/>
          </p:cNvSpPr>
          <p:nvPr/>
        </p:nvSpPr>
        <p:spPr bwMode="auto">
          <a:xfrm>
            <a:off x="333268" y="362072"/>
            <a:ext cx="9188104" cy="953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457189" rtl="0" eaLnBrk="0" fontAlgn="base" hangingPunct="0">
              <a:spcBef>
                <a:spcPct val="0"/>
              </a:spcBef>
              <a:spcAft>
                <a:spcPct val="0"/>
              </a:spcAft>
              <a:defRPr sz="3800" b="1">
                <a:solidFill>
                  <a:srgbClr val="E0119D"/>
                </a:solidFill>
                <a:latin typeface="+mj-lt"/>
                <a:ea typeface="+mj-ea"/>
                <a:cs typeface="+mj-cs"/>
              </a:defRPr>
            </a:lvl1pPr>
            <a:lvl2pPr algn="l" defTabSz="457189" rtl="0" eaLnBrk="0" fontAlgn="base" hangingPunct="0">
              <a:spcBef>
                <a:spcPct val="0"/>
              </a:spcBef>
              <a:spcAft>
                <a:spcPct val="0"/>
              </a:spcAft>
              <a:defRPr sz="3800" b="1">
                <a:solidFill>
                  <a:srgbClr val="E0119D"/>
                </a:solidFill>
                <a:latin typeface="Arial" charset="0"/>
                <a:ea typeface="ＭＳ Ｐゴシック" charset="0"/>
              </a:defRPr>
            </a:lvl2pPr>
            <a:lvl3pPr algn="l" defTabSz="457189" rtl="0" eaLnBrk="0" fontAlgn="base" hangingPunct="0">
              <a:spcBef>
                <a:spcPct val="0"/>
              </a:spcBef>
              <a:spcAft>
                <a:spcPct val="0"/>
              </a:spcAft>
              <a:defRPr sz="3800" b="1">
                <a:solidFill>
                  <a:srgbClr val="E0119D"/>
                </a:solidFill>
                <a:latin typeface="Arial" charset="0"/>
                <a:ea typeface="ＭＳ Ｐゴシック" charset="0"/>
              </a:defRPr>
            </a:lvl3pPr>
            <a:lvl4pPr algn="l" defTabSz="457189" rtl="0" eaLnBrk="0" fontAlgn="base" hangingPunct="0">
              <a:spcBef>
                <a:spcPct val="0"/>
              </a:spcBef>
              <a:spcAft>
                <a:spcPct val="0"/>
              </a:spcAft>
              <a:defRPr sz="3800" b="1">
                <a:solidFill>
                  <a:srgbClr val="E0119D"/>
                </a:solidFill>
                <a:latin typeface="Arial" charset="0"/>
                <a:ea typeface="ＭＳ Ｐゴシック" charset="0"/>
              </a:defRPr>
            </a:lvl4pPr>
            <a:lvl5pPr algn="l" defTabSz="457189" rtl="0" eaLnBrk="0" fontAlgn="base" hangingPunct="0">
              <a:spcBef>
                <a:spcPct val="0"/>
              </a:spcBef>
              <a:spcAft>
                <a:spcPct val="0"/>
              </a:spcAft>
              <a:defRPr sz="3800" b="1">
                <a:solidFill>
                  <a:srgbClr val="E0119D"/>
                </a:solidFill>
                <a:latin typeface="Arial" charset="0"/>
                <a:ea typeface="ＭＳ Ｐゴシック" charset="0"/>
              </a:defRPr>
            </a:lvl5pPr>
            <a:lvl6pPr marL="457189" algn="l" defTabSz="457189" rtl="0" fontAlgn="base">
              <a:spcBef>
                <a:spcPct val="0"/>
              </a:spcBef>
              <a:spcAft>
                <a:spcPct val="0"/>
              </a:spcAft>
              <a:defRPr sz="3800" b="1">
                <a:solidFill>
                  <a:srgbClr val="E0119D"/>
                </a:solidFill>
                <a:latin typeface="Arial" charset="0"/>
                <a:ea typeface="ＭＳ Ｐゴシック" charset="0"/>
              </a:defRPr>
            </a:lvl6pPr>
            <a:lvl7pPr marL="914377" algn="l" defTabSz="457189" rtl="0" fontAlgn="base">
              <a:spcBef>
                <a:spcPct val="0"/>
              </a:spcBef>
              <a:spcAft>
                <a:spcPct val="0"/>
              </a:spcAft>
              <a:defRPr sz="3800" b="1">
                <a:solidFill>
                  <a:srgbClr val="E0119D"/>
                </a:solidFill>
                <a:latin typeface="Arial" charset="0"/>
                <a:ea typeface="ＭＳ Ｐゴシック" charset="0"/>
              </a:defRPr>
            </a:lvl7pPr>
            <a:lvl8pPr marL="1371566" algn="l" defTabSz="457189" rtl="0" fontAlgn="base">
              <a:spcBef>
                <a:spcPct val="0"/>
              </a:spcBef>
              <a:spcAft>
                <a:spcPct val="0"/>
              </a:spcAft>
              <a:defRPr sz="3800" b="1">
                <a:solidFill>
                  <a:srgbClr val="E0119D"/>
                </a:solidFill>
                <a:latin typeface="Arial" charset="0"/>
                <a:ea typeface="ＭＳ Ｐゴシック" charset="0"/>
              </a:defRPr>
            </a:lvl8pPr>
            <a:lvl9pPr marL="1828754" algn="l" defTabSz="457189" rtl="0" fontAlgn="base">
              <a:spcBef>
                <a:spcPct val="0"/>
              </a:spcBef>
              <a:spcAft>
                <a:spcPct val="0"/>
              </a:spcAft>
              <a:defRPr sz="3800" b="1">
                <a:solidFill>
                  <a:srgbClr val="E0119D"/>
                </a:solidFill>
                <a:latin typeface="Arial" charset="0"/>
                <a:ea typeface="ＭＳ Ｐゴシック" charset="0"/>
              </a:defRPr>
            </a:lvl9pPr>
          </a:lstStyle>
          <a:p>
            <a:pPr algn="l" defTabSz="609570" eaLnBrk="1" hangingPunct="1">
              <a:defRPr/>
            </a:pPr>
            <a:r>
              <a:rPr lang="en-GB" sz="4800" kern="0" dirty="0">
                <a:latin typeface="Arial"/>
                <a:ea typeface="ＭＳ Ｐゴシック"/>
              </a:rPr>
              <a:t>Is non verbal enough?</a:t>
            </a:r>
            <a:br>
              <a:rPr lang="en-GB" sz="4800" kern="0" dirty="0">
                <a:latin typeface="Arial"/>
                <a:ea typeface="ＭＳ Ｐゴシック"/>
              </a:rPr>
            </a:br>
            <a:endParaRPr lang="en-GB" altLang="en-US" sz="4800" kern="0" dirty="0">
              <a:solidFill>
                <a:srgbClr val="6E2C6B"/>
              </a:solidFill>
              <a:latin typeface="Arial"/>
              <a:ea typeface="ＭＳ Ｐゴシック"/>
            </a:endParaRPr>
          </a:p>
        </p:txBody>
      </p:sp>
      <p:pic>
        <p:nvPicPr>
          <p:cNvPr id="9" name="Picture 8">
            <a:extLst>
              <a:ext uri="{FF2B5EF4-FFF2-40B4-BE49-F238E27FC236}">
                <a16:creationId xmlns:a16="http://schemas.microsoft.com/office/drawing/2014/main" id="{6D54FD51-2D33-1B41-B466-D46E54B509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3268" y="2084272"/>
            <a:ext cx="6245485" cy="2689456"/>
          </a:xfrm>
          <a:prstGeom prst="rect">
            <a:avLst/>
          </a:prstGeom>
        </p:spPr>
      </p:pic>
      <p:pic>
        <p:nvPicPr>
          <p:cNvPr id="2" name="Picture 2" descr="Old style telephone vector clip art | Free SVG">
            <a:extLst>
              <a:ext uri="{FF2B5EF4-FFF2-40B4-BE49-F238E27FC236}">
                <a16:creationId xmlns:a16="http://schemas.microsoft.com/office/drawing/2014/main" id="{F4FC50FC-19A7-BC2E-9CDD-8D9BDAC3B0A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99584" y="324202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EAD788D-18EE-A6C3-6609-FC73A9FD73B7}"/>
              </a:ext>
            </a:extLst>
          </p:cNvPr>
          <p:cNvSpPr/>
          <p:nvPr/>
        </p:nvSpPr>
        <p:spPr>
          <a:xfrm>
            <a:off x="6583825" y="2084272"/>
            <a:ext cx="5274907" cy="74879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defTabSz="609585" eaLnBrk="0" fontAlgn="base" hangingPunct="0">
              <a:spcBef>
                <a:spcPct val="0"/>
              </a:spcBef>
              <a:spcAft>
                <a:spcPct val="0"/>
              </a:spcAft>
            </a:pPr>
            <a:r>
              <a:rPr lang="en-GB" sz="2133" dirty="0">
                <a:solidFill>
                  <a:srgbClr val="000000"/>
                </a:solidFill>
                <a:latin typeface="Calibri" panose="020F0502020204030204" pitchFamily="34" charset="0"/>
                <a:cs typeface="Calibri" panose="020F0502020204030204" pitchFamily="34" charset="0"/>
              </a:rPr>
              <a:t>If this were true, how would we communicate effectively on the telephone or in the dark?</a:t>
            </a:r>
            <a:endParaRPr lang="en-GB" sz="2133" dirty="0">
              <a:solidFill>
                <a:srgbClr val="E0119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9765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if donation isn’t possible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2" name="TextBox 1">
            <a:extLst>
              <a:ext uri="{FF2B5EF4-FFF2-40B4-BE49-F238E27FC236}">
                <a16:creationId xmlns:a16="http://schemas.microsoft.com/office/drawing/2014/main" id="{C05C20BE-7ECA-5941-8306-7BB9130E89F4}"/>
              </a:ext>
            </a:extLst>
          </p:cNvPr>
          <p:cNvSpPr txBox="1"/>
          <p:nvPr/>
        </p:nvSpPr>
        <p:spPr>
          <a:xfrm>
            <a:off x="1051407" y="1470367"/>
            <a:ext cx="8922327" cy="403187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Good practice to mention donation even if contraindicated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Some families may dwell a ‘missed opportunity’ years</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Normalizes consideration of donation for all in ICU – also possibility of tissue.</a:t>
            </a:r>
          </a:p>
        </p:txBody>
      </p:sp>
    </p:spTree>
    <p:extLst>
      <p:ext uri="{BB962C8B-B14F-4D97-AF65-F5344CB8AC3E}">
        <p14:creationId xmlns:p14="http://schemas.microsoft.com/office/powerpoint/2010/main" val="390900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1926676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6091" y="153028"/>
            <a:ext cx="10972800" cy="6803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4800" dirty="0">
                <a:solidFill>
                  <a:srgbClr val="E0119D"/>
                </a:solidFill>
                <a:latin typeface="Calibri" charset="0"/>
              </a:rPr>
              <a:t>A,B,C,D,E won’t let you down</a:t>
            </a:r>
          </a:p>
        </p:txBody>
      </p:sp>
      <p:sp>
        <p:nvSpPr>
          <p:cNvPr id="6" name="Content Placeholder 2"/>
          <p:cNvSpPr>
            <a:spLocks noGrp="1"/>
          </p:cNvSpPr>
          <p:nvPr>
            <p:ph idx="1"/>
          </p:nvPr>
        </p:nvSpPr>
        <p:spPr>
          <a:xfrm>
            <a:off x="196092" y="978113"/>
            <a:ext cx="11799817" cy="4901775"/>
          </a:xfrm>
          <a:ln>
            <a:solidFill>
              <a:srgbClr val="6E2C6B"/>
            </a:solidFill>
          </a:ln>
        </p:spPr>
        <p:txBody>
          <a:bodyPr>
            <a:normAutofit lnSpcReduction="10000"/>
          </a:bodyPr>
          <a:lstStyle/>
          <a:p>
            <a:pPr marL="0" indent="0">
              <a:lnSpc>
                <a:spcPct val="90000"/>
              </a:lnSpc>
              <a:buNone/>
            </a:pPr>
            <a:endParaRPr lang="en-GB" sz="6400" dirty="0">
              <a:latin typeface="Calibri" charset="0"/>
            </a:endParaRP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			    </a:t>
            </a:r>
            <a:r>
              <a:rPr lang="en-GB" sz="4800" dirty="0">
                <a:latin typeface="Calibri" charset="0"/>
              </a:rPr>
              <a:t>“I’m so sorry”</a:t>
            </a:r>
            <a:r>
              <a:rPr lang="en-GB" sz="6400" dirty="0">
                <a:latin typeface="Calibri" charset="0"/>
              </a:rPr>
              <a:t>	</a:t>
            </a:r>
          </a:p>
          <a:p>
            <a:pPr marL="0" indent="0">
              <a:lnSpc>
                <a:spcPct val="90000"/>
              </a:lnSpc>
              <a:buNone/>
            </a:pPr>
            <a:endParaRPr lang="en-GB" sz="6400" dirty="0">
              <a:latin typeface="Calibri" charset="0"/>
            </a:endParaRPr>
          </a:p>
          <a:p>
            <a:pPr marL="0" indent="0">
              <a:lnSpc>
                <a:spcPct val="90000"/>
              </a:lnSpc>
              <a:buNone/>
            </a:pPr>
            <a:r>
              <a:rPr lang="en-GB" sz="6400" dirty="0">
                <a:latin typeface="Calibri" charset="0"/>
              </a:rPr>
              <a:t>E</a:t>
            </a:r>
            <a:r>
              <a:rPr lang="en-GB" sz="4800" dirty="0">
                <a:latin typeface="Calibri" charset="0"/>
              </a:rPr>
              <a:t>mpathy 	</a:t>
            </a:r>
            <a:r>
              <a:rPr lang="mr-IN" sz="4800" dirty="0">
                <a:latin typeface="Calibri" charset="0"/>
              </a:rPr>
              <a:t>–</a:t>
            </a:r>
            <a:r>
              <a:rPr lang="en-GB" sz="4800" dirty="0">
                <a:latin typeface="Calibri" charset="0"/>
              </a:rPr>
              <a:t> </a:t>
            </a:r>
            <a:r>
              <a:rPr lang="en-GB" sz="3733" dirty="0">
                <a:latin typeface="Calibri" charset="0"/>
              </a:rPr>
              <a:t>explicitly state your sympathy</a:t>
            </a:r>
            <a:endParaRPr lang="en-GB" sz="6400"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b="1"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3733" dirty="0">
              <a:latin typeface="Calibri" charset="0"/>
            </a:endParaRPr>
          </a:p>
          <a:p>
            <a:pPr marL="0" indent="0">
              <a:lnSpc>
                <a:spcPct val="90000"/>
              </a:lnSpc>
              <a:buNone/>
            </a:pPr>
            <a:endParaRPr lang="en-GB" sz="4800" dirty="0">
              <a:latin typeface="Calibri" charset="0"/>
            </a:endParaRP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9" name="Rectangle 8">
            <a:extLst>
              <a:ext uri="{FF2B5EF4-FFF2-40B4-BE49-F238E27FC236}">
                <a16:creationId xmlns:a16="http://schemas.microsoft.com/office/drawing/2014/main" id="{7DCDA5C3-052B-4440-B14F-82A14E837E52}"/>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
            </a:endParaRPr>
          </a:p>
        </p:txBody>
      </p:sp>
    </p:spTree>
    <p:extLst>
      <p:ext uri="{BB962C8B-B14F-4D97-AF65-F5344CB8AC3E}">
        <p14:creationId xmlns:p14="http://schemas.microsoft.com/office/powerpoint/2010/main" val="694866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1026" name="Picture 2" descr="Making the “Cardiac Arrest Call” number 2222 in Europe - ESA - Newsletter  online | ESA – Newsletter online">
            <a:extLst>
              <a:ext uri="{FF2B5EF4-FFF2-40B4-BE49-F238E27FC236}">
                <a16:creationId xmlns:a16="http://schemas.microsoft.com/office/drawing/2014/main" id="{7518DEAD-3E25-A446-BED2-D2A192FA31C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7224" y="1972465"/>
            <a:ext cx="3713019" cy="2314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4182940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3561273" y="1836415"/>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3334785" y="2742388"/>
            <a:ext cx="2038356" cy="1200329"/>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Ensure we are all in the same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96092" y="3427661"/>
            <a:ext cx="2361221" cy="1938992"/>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defRPr/>
            </a:pPr>
            <a:r>
              <a:rPr lang="en-GB" sz="2400" dirty="0">
                <a:solidFill>
                  <a:srgbClr val="000000"/>
                </a:solidFill>
                <a:latin typeface="Calibri" pitchFamily="34" charset="0"/>
                <a:ea typeface="MS PGothic" pitchFamily="34" charset="-128"/>
                <a:cs typeface="Arial" pitchFamily="34" charset="0"/>
              </a:rPr>
              <a:t>Give a warning shot.</a:t>
            </a:r>
          </a:p>
          <a:p>
            <a:pPr marL="380990" indent="-380990" defTabSz="609585" fontAlgn="base">
              <a:spcBef>
                <a:spcPct val="0"/>
              </a:spcBef>
              <a:spcAft>
                <a:spcPct val="0"/>
              </a:spcAft>
              <a:buFont typeface="Arial" panose="020B0604020202020204" pitchFamily="34" charset="0"/>
              <a:buChar char="•"/>
              <a:defRPr/>
            </a:pPr>
            <a:r>
              <a:rPr lang="en-GB" sz="2400" dirty="0">
                <a:solidFill>
                  <a:srgbClr val="000000"/>
                </a:solidFill>
                <a:latin typeface="Calibri" pitchFamily="34" charset="0"/>
                <a:ea typeface="MS PGothic" pitchFamily="34" charset="-128"/>
                <a:cs typeface="Arial" pitchFamily="34" charset="0"/>
              </a:rPr>
              <a:t>Deliver the devastating news.</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528167" y="1836419"/>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a:t>
            </a: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5726120" y="1893963"/>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5406716" y="2786968"/>
            <a:ext cx="2131272" cy="1938992"/>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Re-tell the story, highlighting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2764643" y="2071845"/>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defRPr/>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377569" y="2821682"/>
            <a:ext cx="1962464" cy="461665"/>
          </a:xfrm>
          <a:prstGeom prst="rect">
            <a:avLst/>
          </a:prstGeom>
        </p:spPr>
        <p:txBody>
          <a:bodyPr wrap="square">
            <a:spAutoFit/>
          </a:bodyPr>
          <a:lstStyle/>
          <a:p>
            <a:pPr algn="ctr" defTabSz="1219139" fontAlgn="base">
              <a:spcBef>
                <a:spcPct val="0"/>
              </a:spcBef>
              <a:spcAft>
                <a:spcPct val="0"/>
              </a:spcAft>
              <a:defRPr/>
            </a:pPr>
            <a:r>
              <a:rPr lang="en-GB" sz="2400" kern="0" dirty="0">
                <a:solidFill>
                  <a:srgbClr val="1F497D"/>
                </a:solidFill>
                <a:latin typeface="Calibri" charset="0"/>
                <a:cs typeface="Arial" pitchFamily="34" charset="0"/>
              </a:rPr>
              <a:t>REVEAL</a:t>
            </a:r>
          </a:p>
        </p:txBody>
      </p:sp>
      <p:sp>
        <p:nvSpPr>
          <p:cNvPr id="9" name="AutoShape 5">
            <a:extLst>
              <a:ext uri="{FF2B5EF4-FFF2-40B4-BE49-F238E27FC236}">
                <a16:creationId xmlns:a16="http://schemas.microsoft.com/office/drawing/2014/main" id="{750D7A87-6399-A829-EFD2-E9AA83B2C6C8}"/>
              </a:ext>
            </a:extLst>
          </p:cNvPr>
          <p:cNvSpPr>
            <a:spLocks noChangeArrowheads="1"/>
          </p:cNvSpPr>
          <p:nvPr/>
        </p:nvSpPr>
        <p:spPr bwMode="auto">
          <a:xfrm>
            <a:off x="7890967" y="1894519"/>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a:t>
            </a:r>
          </a:p>
        </p:txBody>
      </p:sp>
      <p:sp>
        <p:nvSpPr>
          <p:cNvPr id="10" name="Rectangle 9">
            <a:extLst>
              <a:ext uri="{FF2B5EF4-FFF2-40B4-BE49-F238E27FC236}">
                <a16:creationId xmlns:a16="http://schemas.microsoft.com/office/drawing/2014/main" id="{2B0AF24A-05A3-0F30-B86F-5AD9CC80A0CD}"/>
              </a:ext>
            </a:extLst>
          </p:cNvPr>
          <p:cNvSpPr/>
          <p:nvPr/>
        </p:nvSpPr>
        <p:spPr>
          <a:xfrm>
            <a:off x="7591803" y="2768585"/>
            <a:ext cx="2316127" cy="1200329"/>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Build toward the TELEGRAPHED </a:t>
            </a:r>
          </a:p>
          <a:p>
            <a:pPr defTabSz="1219139" fontAlgn="base">
              <a:spcBef>
                <a:spcPct val="0"/>
              </a:spcBef>
              <a:spcAft>
                <a:spcPct val="0"/>
              </a:spcAft>
              <a:defRPr/>
            </a:pPr>
            <a:r>
              <a:rPr lang="en-GB" sz="2400" kern="0" dirty="0">
                <a:solidFill>
                  <a:srgbClr val="1F497D"/>
                </a:solidFill>
                <a:latin typeface="Calibri" charset="0"/>
                <a:cs typeface="Arial" pitchFamily="34" charset="0"/>
              </a:rPr>
              <a:t>REVEAL</a:t>
            </a:r>
          </a:p>
        </p:txBody>
      </p:sp>
      <p:sp>
        <p:nvSpPr>
          <p:cNvPr id="12" name="AutoShape 4">
            <a:extLst>
              <a:ext uri="{FF2B5EF4-FFF2-40B4-BE49-F238E27FC236}">
                <a16:creationId xmlns:a16="http://schemas.microsoft.com/office/drawing/2014/main" id="{85691385-4302-1510-A0E5-5E05F7EAE9F3}"/>
              </a:ext>
            </a:extLst>
          </p:cNvPr>
          <p:cNvSpPr>
            <a:spLocks noChangeArrowheads="1"/>
          </p:cNvSpPr>
          <p:nvPr/>
        </p:nvSpPr>
        <p:spPr bwMode="auto">
          <a:xfrm>
            <a:off x="10005695" y="2071845"/>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defRPr/>
            </a:pPr>
            <a:r>
              <a:rPr lang="en-GB" sz="2400" dirty="0">
                <a:solidFill>
                  <a:srgbClr val="FFFFFF"/>
                </a:solidFill>
                <a:latin typeface="Arial" pitchFamily="34" charset="0"/>
                <a:ea typeface="MS PGothic" pitchFamily="34" charset="-128"/>
                <a:cs typeface="Arial" pitchFamily="34" charset="0"/>
              </a:rPr>
              <a:t>INTERVAL</a:t>
            </a:r>
          </a:p>
        </p:txBody>
      </p:sp>
      <p:sp>
        <p:nvSpPr>
          <p:cNvPr id="13" name="Rectangle 12">
            <a:extLst>
              <a:ext uri="{FF2B5EF4-FFF2-40B4-BE49-F238E27FC236}">
                <a16:creationId xmlns:a16="http://schemas.microsoft.com/office/drawing/2014/main" id="{E4983D1C-231D-8472-20BA-E85F680409ED}"/>
              </a:ext>
            </a:extLst>
          </p:cNvPr>
          <p:cNvSpPr/>
          <p:nvPr/>
        </p:nvSpPr>
        <p:spPr>
          <a:xfrm>
            <a:off x="10599703" y="2768585"/>
            <a:ext cx="1592299" cy="1569660"/>
          </a:xfrm>
          <a:prstGeom prst="rect">
            <a:avLst/>
          </a:prstGeom>
        </p:spPr>
        <p:txBody>
          <a:bodyPr wrap="square">
            <a:spAutoFit/>
          </a:bodyPr>
          <a:lstStyle/>
          <a:p>
            <a:pPr defTabSz="1219139" fontAlgn="base">
              <a:spcBef>
                <a:spcPct val="0"/>
              </a:spcBef>
              <a:spcAft>
                <a:spcPct val="0"/>
              </a:spcAft>
              <a:defRPr/>
            </a:pPr>
            <a:r>
              <a:rPr lang="en-GB" sz="2400" kern="0" dirty="0">
                <a:solidFill>
                  <a:srgbClr val="1F497D"/>
                </a:solidFill>
                <a:latin typeface="Calibri" charset="0"/>
                <a:cs typeface="Arial" pitchFamily="34" charset="0"/>
              </a:rPr>
              <a:t>Ability of the family to move forward.</a:t>
            </a:r>
          </a:p>
        </p:txBody>
      </p:sp>
      <p:sp>
        <p:nvSpPr>
          <p:cNvPr id="2" name="AutoShape 5">
            <a:extLst>
              <a:ext uri="{FF2B5EF4-FFF2-40B4-BE49-F238E27FC236}">
                <a16:creationId xmlns:a16="http://schemas.microsoft.com/office/drawing/2014/main" id="{AE230D42-EADE-7694-3240-BB06D3DFBAA3}"/>
              </a:ext>
            </a:extLst>
          </p:cNvPr>
          <p:cNvSpPr>
            <a:spLocks noChangeArrowheads="1"/>
          </p:cNvSpPr>
          <p:nvPr/>
        </p:nvSpPr>
        <p:spPr bwMode="auto">
          <a:xfrm>
            <a:off x="10752205" y="1893963"/>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lIns="0" anchor="ctr" anchorCtr="1">
            <a:flatTx/>
          </a:bodyPr>
          <a:lstStyle/>
          <a:p>
            <a:pPr defTabSz="1219139" fontAlgn="base">
              <a:spcBef>
                <a:spcPct val="0"/>
              </a:spcBef>
              <a:spcAft>
                <a:spcPct val="0"/>
              </a:spcAft>
              <a:defRPr/>
            </a:pPr>
            <a:r>
              <a:rPr lang="en-GB" sz="2400" b="1" dirty="0">
                <a:solidFill>
                  <a:srgbClr val="FFFFFF"/>
                </a:solidFill>
                <a:latin typeface="Arial" pitchFamily="34" charset="0"/>
                <a:ea typeface="MS PGothic" pitchFamily="34" charset="-128"/>
                <a:cs typeface="Arial" pitchFamily="34" charset="0"/>
              </a:rPr>
              <a:t>ACT III</a:t>
            </a:r>
          </a:p>
        </p:txBody>
      </p:sp>
      <p:sp>
        <p:nvSpPr>
          <p:cNvPr id="4" name="TextBox 3">
            <a:extLst>
              <a:ext uri="{FF2B5EF4-FFF2-40B4-BE49-F238E27FC236}">
                <a16:creationId xmlns:a16="http://schemas.microsoft.com/office/drawing/2014/main" id="{29CC1170-2B55-6E83-C764-64B83C9C64DA}"/>
              </a:ext>
            </a:extLst>
          </p:cNvPr>
          <p:cNvSpPr txBox="1"/>
          <p:nvPr/>
        </p:nvSpPr>
        <p:spPr>
          <a:xfrm>
            <a:off x="9552972" y="5278057"/>
            <a:ext cx="1592299" cy="830997"/>
          </a:xfrm>
          <a:prstGeom prst="rect">
            <a:avLst/>
          </a:prstGeom>
          <a:noFill/>
        </p:spPr>
        <p:txBody>
          <a:bodyPr wrap="square" rtlCol="0">
            <a:spAutoFit/>
          </a:bodyPr>
          <a:lstStyle/>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Family </a:t>
            </a:r>
          </a:p>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go home</a:t>
            </a:r>
          </a:p>
        </p:txBody>
      </p:sp>
      <p:pic>
        <p:nvPicPr>
          <p:cNvPr id="5" name="Picture 2" descr="Quentin Tarantino">
            <a:extLst>
              <a:ext uri="{FF2B5EF4-FFF2-40B4-BE49-F238E27FC236}">
                <a16:creationId xmlns:a16="http://schemas.microsoft.com/office/drawing/2014/main" id="{E738ABE8-D5EE-8515-F923-79A1E4C77B3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76747" y="0"/>
            <a:ext cx="1720427" cy="172042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4A819084-189B-0131-4C5E-303DCB42528F}"/>
              </a:ext>
            </a:extLst>
          </p:cNvPr>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We have all seen movies which begin with the end. </a:t>
            </a:r>
            <a:br>
              <a:rPr lang="en-GB" sz="3733" dirty="0">
                <a:solidFill>
                  <a:srgbClr val="E0119D"/>
                </a:solidFill>
                <a:latin typeface="Calibri" charset="0"/>
              </a:rPr>
            </a:br>
            <a:r>
              <a:rPr lang="en-GB" sz="3733" dirty="0">
                <a:solidFill>
                  <a:srgbClr val="E0119D"/>
                </a:solidFill>
                <a:latin typeface="Calibri" charset="0"/>
              </a:rPr>
              <a:t>The ‘story’ is all about the HOW…</a:t>
            </a:r>
            <a:endParaRPr lang="en-GB" sz="3733" dirty="0">
              <a:solidFill>
                <a:srgbClr val="6E2C6B"/>
              </a:solidFill>
              <a:latin typeface="Calibri" charset="0"/>
            </a:endParaRPr>
          </a:p>
        </p:txBody>
      </p:sp>
      <p:sp>
        <p:nvSpPr>
          <p:cNvPr id="6" name="TextBox 5">
            <a:extLst>
              <a:ext uri="{FF2B5EF4-FFF2-40B4-BE49-F238E27FC236}">
                <a16:creationId xmlns:a16="http://schemas.microsoft.com/office/drawing/2014/main" id="{FA31F752-59BE-DE4B-E13E-B205FF4A5D38}"/>
              </a:ext>
            </a:extLst>
          </p:cNvPr>
          <p:cNvSpPr txBox="1"/>
          <p:nvPr/>
        </p:nvSpPr>
        <p:spPr>
          <a:xfrm>
            <a:off x="3561273" y="6115825"/>
            <a:ext cx="8535901" cy="707886"/>
          </a:xfrm>
          <a:prstGeom prst="rect">
            <a:avLst/>
          </a:prstGeom>
          <a:noFill/>
        </p:spPr>
        <p:txBody>
          <a:bodyPr wrap="square" rtlCol="0">
            <a:spAutoFit/>
          </a:bodyPr>
          <a:lstStyle/>
          <a:p>
            <a:pPr defTabSz="609585" eaLnBrk="0" fontAlgn="base" hangingPunct="0">
              <a:spcBef>
                <a:spcPct val="0"/>
              </a:spcBef>
              <a:spcAft>
                <a:spcPct val="0"/>
              </a:spcAft>
              <a:defRPr/>
            </a:pPr>
            <a:r>
              <a:rPr lang="en-GB" sz="2000" dirty="0">
                <a:solidFill>
                  <a:srgbClr val="000000"/>
                </a:solidFill>
                <a:latin typeface="Arial" panose="020B0604020202020204" pitchFamily="34" charset="0"/>
                <a:cs typeface="Arial" panose="020B0604020202020204" pitchFamily="34" charset="0"/>
              </a:rPr>
              <a:t>At some point we will need to retell the story</a:t>
            </a:r>
          </a:p>
          <a:p>
            <a:pPr defTabSz="609585" eaLnBrk="0" fontAlgn="base" hangingPunct="0">
              <a:spcBef>
                <a:spcPct val="0"/>
              </a:spcBef>
              <a:spcAft>
                <a:spcPct val="0"/>
              </a:spcAft>
              <a:defRPr/>
            </a:pPr>
            <a:r>
              <a:rPr lang="en-GB" sz="2000" dirty="0">
                <a:solidFill>
                  <a:srgbClr val="000000"/>
                </a:solidFill>
                <a:latin typeface="Arial" panose="020B0604020202020204" pitchFamily="34" charset="0"/>
                <a:cs typeface="Arial" panose="020B0604020202020204" pitchFamily="34" charset="0"/>
              </a:rPr>
              <a:t>e.g., at the time, bereavement meeting, coroners…</a:t>
            </a:r>
          </a:p>
        </p:txBody>
      </p:sp>
      <p:sp>
        <p:nvSpPr>
          <p:cNvPr id="8" name="TextBox 7">
            <a:extLst>
              <a:ext uri="{FF2B5EF4-FFF2-40B4-BE49-F238E27FC236}">
                <a16:creationId xmlns:a16="http://schemas.microsoft.com/office/drawing/2014/main" id="{199EC321-3281-B97C-9A2E-BF10653EF373}"/>
              </a:ext>
            </a:extLst>
          </p:cNvPr>
          <p:cNvSpPr txBox="1"/>
          <p:nvPr/>
        </p:nvSpPr>
        <p:spPr>
          <a:xfrm>
            <a:off x="2307688" y="5167256"/>
            <a:ext cx="1592299" cy="830997"/>
          </a:xfrm>
          <a:prstGeom prst="rect">
            <a:avLst/>
          </a:prstGeom>
          <a:noFill/>
        </p:spPr>
        <p:txBody>
          <a:bodyPr wrap="square" rtlCol="0">
            <a:spAutoFit/>
          </a:bodyPr>
          <a:lstStyle/>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Family </a:t>
            </a:r>
          </a:p>
          <a:p>
            <a:pPr defTabSz="609585" eaLnBrk="0" fontAlgn="base" hangingPunct="0">
              <a:spcBef>
                <a:spcPct val="0"/>
              </a:spcBef>
              <a:spcAft>
                <a:spcPct val="0"/>
              </a:spcAft>
              <a:defRPr/>
            </a:pPr>
            <a:r>
              <a:rPr lang="en-GB" sz="2400" dirty="0">
                <a:solidFill>
                  <a:srgbClr val="000000"/>
                </a:solidFill>
                <a:latin typeface="Arial" panose="020B0604020202020204" pitchFamily="34" charset="0"/>
                <a:cs typeface="Arial" panose="020B0604020202020204" pitchFamily="34" charset="0"/>
              </a:rPr>
              <a:t>go home</a:t>
            </a:r>
          </a:p>
        </p:txBody>
      </p:sp>
    </p:spTree>
    <p:extLst>
      <p:ext uri="{BB962C8B-B14F-4D97-AF65-F5344CB8AC3E}">
        <p14:creationId xmlns:p14="http://schemas.microsoft.com/office/powerpoint/2010/main" val="182934756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What conversations do we have?</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80F4F7F5-8220-034A-8C0C-BA17D6201142}"/>
              </a:ext>
            </a:extLst>
          </p:cNvPr>
          <p:cNvSpPr txBox="1"/>
          <p:nvPr/>
        </p:nvSpPr>
        <p:spPr>
          <a:xfrm>
            <a:off x="497225" y="1487145"/>
            <a:ext cx="7510703" cy="341632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That we conclude that active treatment should be withdrawn</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 patient has unexpectedly died</a:t>
            </a:r>
          </a:p>
          <a:p>
            <a:pPr defTabSz="609585" fontAlgn="base">
              <a:spcBef>
                <a:spcPct val="0"/>
              </a:spcBef>
              <a:spcAft>
                <a:spcPct val="0"/>
              </a:spcAft>
            </a:pPr>
            <a:endParaRPr lang="en-US" sz="24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That the patient has died on the ventilator (brain death)</a:t>
            </a:r>
          </a:p>
        </p:txBody>
      </p:sp>
      <p:pic>
        <p:nvPicPr>
          <p:cNvPr id="8" name="Picture 25" descr="MCA INFARCT POST SAH_1_11">
            <a:extLst>
              <a:ext uri="{FF2B5EF4-FFF2-40B4-BE49-F238E27FC236}">
                <a16:creationId xmlns:a16="http://schemas.microsoft.com/office/drawing/2014/main" id="{D7B8F69B-FE2A-EB47-A8FB-BBDEC5D45C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9371" y="1306367"/>
            <a:ext cx="3695700" cy="36957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50413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21">
            <a:extLst>
              <a:ext uri="{FF2B5EF4-FFF2-40B4-BE49-F238E27FC236}">
                <a16:creationId xmlns:a16="http://schemas.microsoft.com/office/drawing/2014/main" id="{F7192331-F6DF-0E42-8C2F-78A6DF96FF4A}"/>
              </a:ext>
            </a:extLst>
          </p:cNvPr>
          <p:cNvSpPr txBox="1">
            <a:spLocks/>
          </p:cNvSpPr>
          <p:nvPr/>
        </p:nvSpPr>
        <p:spPr>
          <a:xfrm>
            <a:off x="196090" y="20744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E0119D"/>
                </a:solidFill>
                <a:effectLst/>
                <a:uLnTx/>
                <a:uFillTx/>
                <a:latin typeface="Calibri Light" panose="020F0302020204030204"/>
                <a:ea typeface="+mj-ea"/>
                <a:cs typeface="+mj-cs"/>
              </a:rPr>
              <a:t>Communicating to Relatives</a:t>
            </a:r>
            <a:endParaRPr kumimoji="0" lang="en-US" sz="4400" b="1" i="0" u="none" strike="noStrike" kern="1200" cap="none" spc="0" normalizeH="0" baseline="0" noProof="0" dirty="0">
              <a:ln>
                <a:noFill/>
              </a:ln>
              <a:solidFill>
                <a:srgbClr val="E0119D"/>
              </a:solidFill>
              <a:effectLst/>
              <a:uLnTx/>
              <a:uFillTx/>
              <a:latin typeface="Calibri Light" panose="020F0302020204030204"/>
              <a:ea typeface="+mj-ea"/>
              <a:cs typeface="+mj-cs"/>
            </a:endParaRPr>
          </a:p>
        </p:txBody>
      </p:sp>
      <p:sp>
        <p:nvSpPr>
          <p:cNvPr id="6" name="Content Placeholder 1">
            <a:extLst>
              <a:ext uri="{FF2B5EF4-FFF2-40B4-BE49-F238E27FC236}">
                <a16:creationId xmlns:a16="http://schemas.microsoft.com/office/drawing/2014/main" id="{4476E1EE-565A-6C48-879B-2424C52B4D08}"/>
              </a:ext>
            </a:extLst>
          </p:cNvPr>
          <p:cNvSpPr txBox="1">
            <a:spLocks/>
          </p:cNvSpPr>
          <p:nvPr/>
        </p:nvSpPr>
        <p:spPr>
          <a:xfrm>
            <a:off x="267584" y="1028832"/>
            <a:ext cx="4613174" cy="1749741"/>
          </a:xfrm>
          <a:prstGeom prst="rect">
            <a:avLst/>
          </a:prstGeom>
          <a:solidFill>
            <a:srgbClr val="6E2C6B"/>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Essential message</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Death is suspected</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Tests to confirm death</a:t>
            </a:r>
          </a:p>
        </p:txBody>
      </p:sp>
      <p:pic>
        <p:nvPicPr>
          <p:cNvPr id="8" name="Picture 7">
            <a:extLst>
              <a:ext uri="{FF2B5EF4-FFF2-40B4-BE49-F238E27FC236}">
                <a16:creationId xmlns:a16="http://schemas.microsoft.com/office/drawing/2014/main" id="{7766002E-DB5E-5A49-B39E-11AA5F9F1D93}"/>
              </a:ext>
            </a:extLst>
          </p:cNvPr>
          <p:cNvPicPr/>
          <p:nvPr/>
        </p:nvPicPr>
        <p:blipFill>
          <a:blip r:embed="rId3" cstate="print">
            <a:extLst>
              <a:ext uri="{28A0092B-C50C-407E-A947-70E740481C1C}">
                <a14:useLocalDpi xmlns:a14="http://schemas.microsoft.com/office/drawing/2010/main"/>
              </a:ext>
            </a:extLst>
          </a:blip>
          <a:stretch>
            <a:fillRect/>
          </a:stretch>
        </p:blipFill>
        <p:spPr>
          <a:xfrm>
            <a:off x="6303649" y="1074964"/>
            <a:ext cx="5422813" cy="3334079"/>
          </a:xfrm>
          <a:prstGeom prst="rect">
            <a:avLst/>
          </a:prstGeom>
          <a:scene3d>
            <a:camera prst="perspectiveLeft"/>
            <a:lightRig rig="threePt" dir="t"/>
          </a:scene3d>
        </p:spPr>
      </p:pic>
      <p:sp>
        <p:nvSpPr>
          <p:cNvPr id="3" name="TextBox 2">
            <a:extLst>
              <a:ext uri="{FF2B5EF4-FFF2-40B4-BE49-F238E27FC236}">
                <a16:creationId xmlns:a16="http://schemas.microsoft.com/office/drawing/2014/main" id="{0855EA38-1F5F-14B9-D0FA-3EBFC3FFA855}"/>
              </a:ext>
            </a:extLst>
          </p:cNvPr>
          <p:cNvSpPr txBox="1"/>
          <p:nvPr/>
        </p:nvSpPr>
        <p:spPr>
          <a:xfrm>
            <a:off x="196090" y="2939156"/>
            <a:ext cx="5899910"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“The scan of her brain is very abnormal and devastating. My fear is that the damage Margaret has sustained to her brain, is so severe, that she may have already died.” </a:t>
            </a:r>
          </a:p>
        </p:txBody>
      </p:sp>
      <p:sp>
        <p:nvSpPr>
          <p:cNvPr id="12" name="TextBox 11">
            <a:extLst>
              <a:ext uri="{FF2B5EF4-FFF2-40B4-BE49-F238E27FC236}">
                <a16:creationId xmlns:a16="http://schemas.microsoft.com/office/drawing/2014/main" id="{25EEAE36-4760-A9D6-B442-F70DC69631DB}"/>
              </a:ext>
            </a:extLst>
          </p:cNvPr>
          <p:cNvSpPr txBox="1"/>
          <p:nvPr/>
        </p:nvSpPr>
        <p:spPr>
          <a:xfrm>
            <a:off x="267584" y="4730208"/>
            <a:ext cx="11728326"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“Another senior doctor and I are planning to carry out some tests on Margaret to see if she will ever regain any consciousness or ever breathe again. If the tests confirm that these essential brain functions are permanently lost, this will confirm to us, that she has died.” </a:t>
            </a:r>
          </a:p>
        </p:txBody>
      </p:sp>
    </p:spTree>
    <p:extLst>
      <p:ext uri="{BB962C8B-B14F-4D97-AF65-F5344CB8AC3E}">
        <p14:creationId xmlns:p14="http://schemas.microsoft.com/office/powerpoint/2010/main" val="2476762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236D-CAC3-F44C-91D7-0A0C820D84C1}"/>
              </a:ext>
            </a:extLst>
          </p:cNvPr>
          <p:cNvSpPr>
            <a:spLocks noGrp="1"/>
          </p:cNvSpPr>
          <p:nvPr>
            <p:ph type="title"/>
          </p:nvPr>
        </p:nvSpPr>
        <p:spPr/>
        <p:txBody>
          <a:bodyPr/>
          <a:lstStyle/>
          <a:p>
            <a:r>
              <a:rPr lang="en-US" dirty="0">
                <a:solidFill>
                  <a:srgbClr val="E0119D"/>
                </a:solidFill>
              </a:rPr>
              <a:t>Some practical tips</a:t>
            </a:r>
          </a:p>
        </p:txBody>
      </p:sp>
      <p:sp>
        <p:nvSpPr>
          <p:cNvPr id="3" name="Content Placeholder 2">
            <a:extLst>
              <a:ext uri="{FF2B5EF4-FFF2-40B4-BE49-F238E27FC236}">
                <a16:creationId xmlns:a16="http://schemas.microsoft.com/office/drawing/2014/main" id="{5F48718F-FB2D-5E4A-8ECC-250D4A645D20}"/>
              </a:ext>
            </a:extLst>
          </p:cNvPr>
          <p:cNvSpPr>
            <a:spLocks noGrp="1"/>
          </p:cNvSpPr>
          <p:nvPr>
            <p:ph sz="half" idx="1"/>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200" dirty="0"/>
              <a:t>Avoid the terms ‘brain-dead’ and ‘brain-stem death’</a:t>
            </a:r>
          </a:p>
          <a:p>
            <a:pPr marL="0" indent="0">
              <a:buNone/>
            </a:pPr>
            <a:endParaRPr lang="en-US" sz="3200" dirty="0"/>
          </a:p>
          <a:p>
            <a:pPr marL="0" indent="0">
              <a:buNone/>
            </a:pPr>
            <a:r>
              <a:rPr lang="en-US" sz="3200" dirty="0"/>
              <a:t>Don’t describe the tests as ‘positive’ or ‘negative’</a:t>
            </a:r>
          </a:p>
          <a:p>
            <a:pPr marL="0" indent="0">
              <a:buNone/>
            </a:pPr>
            <a:endParaRPr lang="en-US" sz="3200" dirty="0"/>
          </a:p>
          <a:p>
            <a:pPr marL="0" indent="0">
              <a:buNone/>
            </a:pPr>
            <a:r>
              <a:rPr lang="en-US" sz="3200" dirty="0"/>
              <a:t>Don’t get too technical (unless asked)</a:t>
            </a:r>
          </a:p>
          <a:p>
            <a:pPr marL="0" indent="0">
              <a:buNone/>
            </a:pPr>
            <a:endParaRPr lang="en-US" dirty="0"/>
          </a:p>
        </p:txBody>
      </p:sp>
      <p:sp>
        <p:nvSpPr>
          <p:cNvPr id="4" name="Content Placeholder 3">
            <a:extLst>
              <a:ext uri="{FF2B5EF4-FFF2-40B4-BE49-F238E27FC236}">
                <a16:creationId xmlns:a16="http://schemas.microsoft.com/office/drawing/2014/main" id="{E7EF0444-AE6C-BD43-8D9B-429416331F50}"/>
              </a:ext>
            </a:extLst>
          </p:cNvPr>
          <p:cNvSpPr>
            <a:spLocks noGrp="1"/>
          </p:cNvSpPr>
          <p:nvPr>
            <p:ph sz="half" idx="2"/>
          </p:nvPr>
        </p:nvSpPr>
        <p:spPr/>
        <p:style>
          <a:lnRef idx="1">
            <a:schemeClr val="dk1"/>
          </a:lnRef>
          <a:fillRef idx="2">
            <a:schemeClr val="dk1"/>
          </a:fillRef>
          <a:effectRef idx="1">
            <a:schemeClr val="dk1"/>
          </a:effectRef>
          <a:fontRef idx="minor">
            <a:schemeClr val="dk1"/>
          </a:fontRef>
        </p:style>
        <p:txBody>
          <a:bodyPr/>
          <a:lstStyle/>
          <a:p>
            <a:pPr marL="0" indent="0">
              <a:buNone/>
            </a:pPr>
            <a:r>
              <a:rPr lang="en-US" sz="3067" dirty="0"/>
              <a:t>Acknowledge the small uncertainty </a:t>
            </a:r>
            <a:r>
              <a:rPr lang="en-US" sz="3067" u="sng" dirty="0"/>
              <a:t>before</a:t>
            </a:r>
            <a:r>
              <a:rPr lang="en-US" sz="3067" dirty="0"/>
              <a:t> testing and explain the need for confirmation.</a:t>
            </a:r>
          </a:p>
          <a:p>
            <a:pPr marL="0" indent="0">
              <a:buNone/>
            </a:pPr>
            <a:r>
              <a:rPr lang="en-US" sz="3067" dirty="0"/>
              <a:t>The ventilator is not ‘breathing for them’ – a better concept is of a ‘machine that is pushing oxygen in and out of their lungs’</a:t>
            </a:r>
          </a:p>
          <a:p>
            <a:pPr marL="0" indent="0">
              <a:buNone/>
            </a:pPr>
            <a:endParaRPr lang="en-US" sz="3200" dirty="0"/>
          </a:p>
        </p:txBody>
      </p:sp>
      <p:pic>
        <p:nvPicPr>
          <p:cNvPr id="5" name="Picture 4" descr="iStock_000011132098Small png.png">
            <a:extLst>
              <a:ext uri="{FF2B5EF4-FFF2-40B4-BE49-F238E27FC236}">
                <a16:creationId xmlns:a16="http://schemas.microsoft.com/office/drawing/2014/main" id="{B850A0AE-7839-7740-9047-80EFC7EE2B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28045"/>
            <a:ext cx="2257780" cy="1693335"/>
          </a:xfrm>
          <a:prstGeom prst="rect">
            <a:avLst/>
          </a:prstGeom>
        </p:spPr>
      </p:pic>
    </p:spTree>
    <p:extLst>
      <p:ext uri="{BB962C8B-B14F-4D97-AF65-F5344CB8AC3E}">
        <p14:creationId xmlns:p14="http://schemas.microsoft.com/office/powerpoint/2010/main" val="358583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1" name="Rectangle 20">
            <a:extLst>
              <a:ext uri="{FF2B5EF4-FFF2-40B4-BE49-F238E27FC236}">
                <a16:creationId xmlns:a16="http://schemas.microsoft.com/office/drawing/2014/main" id="{EAE78CD3-DF31-094F-A070-CCEA86105C3E}"/>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6" name="Rectangle 5">
            <a:extLst>
              <a:ext uri="{FF2B5EF4-FFF2-40B4-BE49-F238E27FC236}">
                <a16:creationId xmlns:a16="http://schemas.microsoft.com/office/drawing/2014/main" id="{B544D897-5420-6749-BBA9-A4853F8C50A9}"/>
              </a:ext>
            </a:extLst>
          </p:cNvPr>
          <p:cNvSpPr/>
          <p:nvPr/>
        </p:nvSpPr>
        <p:spPr>
          <a:xfrm>
            <a:off x="5539531" y="4536270"/>
            <a:ext cx="6416797" cy="1405256"/>
          </a:xfrm>
          <a:prstGeom prst="rect">
            <a:avLst/>
          </a:prstGeom>
        </p:spPr>
        <p:txBody>
          <a:bodyPr wrap="square">
            <a:spAutoFit/>
          </a:bodyPr>
          <a:lstStyle/>
          <a:p>
            <a:pPr defTabSz="609585" fontAlgn="base">
              <a:spcBef>
                <a:spcPct val="0"/>
              </a:spcBef>
              <a:spcAft>
                <a:spcPct val="0"/>
              </a:spcAft>
            </a:pPr>
            <a:r>
              <a:rPr lang="en-GB" sz="2133" i="1" dirty="0">
                <a:solidFill>
                  <a:srgbClr val="E0119D"/>
                </a:solidFill>
                <a:latin typeface="Arial" pitchFamily="34" charset="0"/>
                <a:cs typeface="Arial" pitchFamily="34" charset="0"/>
              </a:rPr>
              <a:t>“The scan of her brain is very abnormal and devastating. My fear is that the damage Margaret has sustained to her brain, is so severe, that she may have already died. I am so sorry.” SILENCE</a:t>
            </a:r>
          </a:p>
        </p:txBody>
      </p:sp>
      <p:sp>
        <p:nvSpPr>
          <p:cNvPr id="22" name="Rectangle 21">
            <a:extLst>
              <a:ext uri="{FF2B5EF4-FFF2-40B4-BE49-F238E27FC236}">
                <a16:creationId xmlns:a16="http://schemas.microsoft.com/office/drawing/2014/main" id="{B3AAEE31-2DF5-1347-9D86-52BDA61AD1DC}"/>
              </a:ext>
            </a:extLst>
          </p:cNvPr>
          <p:cNvSpPr/>
          <p:nvPr/>
        </p:nvSpPr>
        <p:spPr>
          <a:xfrm>
            <a:off x="5486403" y="3656531"/>
            <a:ext cx="3536279"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Be prepared to repeat and explain.</a:t>
            </a:r>
            <a:endParaRPr lang="en-US" sz="2400" dirty="0">
              <a:solidFill>
                <a:prstClr val="black"/>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CA785B60-7F85-094C-9AA0-941BC6D12C7B}"/>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F51607C8-9FB4-904F-81F6-2612F5068197}"/>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5965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0000"/>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Give a warning shot.</a:t>
            </a:r>
            <a:endParaRPr lang="en-US" sz="2400" dirty="0">
              <a:solidFill>
                <a:prstClr val="black"/>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prstClr val="white"/>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22" name="Rectangle 21">
            <a:extLst>
              <a:ext uri="{FF2B5EF4-FFF2-40B4-BE49-F238E27FC236}">
                <a16:creationId xmlns:a16="http://schemas.microsoft.com/office/drawing/2014/main" id="{B3AAEE31-2DF5-1347-9D86-52BDA61AD1DC}"/>
              </a:ext>
            </a:extLst>
          </p:cNvPr>
          <p:cNvSpPr/>
          <p:nvPr/>
        </p:nvSpPr>
        <p:spPr>
          <a:xfrm>
            <a:off x="10157298" y="789295"/>
            <a:ext cx="2071581" cy="3785652"/>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Decouple. Guide the family toward accepting a break and agree a second conversation to plan next steps or end of life care.</a:t>
            </a:r>
            <a:endParaRPr lang="en-US" sz="2400" dirty="0">
              <a:solidFill>
                <a:srgbClr val="6E2C6B"/>
              </a:solidFill>
              <a:latin typeface="Arial" pitchFamily="34" charset="0"/>
              <a:cs typeface="Arial" pitchFamily="34" charset="0"/>
            </a:endParaRP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prstClr val="white"/>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3" name="Rectangle 22">
            <a:extLst>
              <a:ext uri="{FF2B5EF4-FFF2-40B4-BE49-F238E27FC236}">
                <a16:creationId xmlns:a16="http://schemas.microsoft.com/office/drawing/2014/main" id="{938379F9-CB1B-4E4F-AB22-2DA466DBE86E}"/>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Ask the family to explain their current understanding.</a:t>
            </a:r>
            <a:endParaRPr lang="en-US" sz="2400" dirty="0">
              <a:solidFill>
                <a:prstClr val="black"/>
              </a:solidFill>
              <a:latin typeface="Arial" pitchFamily="34" charset="0"/>
              <a:cs typeface="Arial" pitchFamily="34" charset="0"/>
            </a:endParaRPr>
          </a:p>
        </p:txBody>
      </p:sp>
      <p:sp>
        <p:nvSpPr>
          <p:cNvPr id="24" name="Rectangle 23">
            <a:extLst>
              <a:ext uri="{FF2B5EF4-FFF2-40B4-BE49-F238E27FC236}">
                <a16:creationId xmlns:a16="http://schemas.microsoft.com/office/drawing/2014/main" id="{0AB47221-B016-7A4F-B318-B571D42CE9D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prstClr val="black"/>
                </a:solidFill>
                <a:latin typeface="Calibri" pitchFamily="34" charset="0"/>
                <a:ea typeface="MS PGothic" pitchFamily="34" charset="-128"/>
                <a:cs typeface="Arial" pitchFamily="34" charset="0"/>
              </a:rPr>
              <a:t>Build off what the family have told you.</a:t>
            </a:r>
            <a:endParaRPr lang="en-US" sz="2400" dirty="0">
              <a:solidFill>
                <a:prstClr val="black"/>
              </a:solidFill>
              <a:latin typeface="Arial" pitchFamily="34" charset="0"/>
              <a:cs typeface="Arial" pitchFamily="34" charset="0"/>
            </a:endParaRPr>
          </a:p>
        </p:txBody>
      </p:sp>
      <p:sp>
        <p:nvSpPr>
          <p:cNvPr id="4" name="Rectangle 3">
            <a:extLst>
              <a:ext uri="{FF2B5EF4-FFF2-40B4-BE49-F238E27FC236}">
                <a16:creationId xmlns:a16="http://schemas.microsoft.com/office/drawing/2014/main" id="{AF6B8199-0145-5448-8286-83FF6B991761}"/>
              </a:ext>
            </a:extLst>
          </p:cNvPr>
          <p:cNvSpPr/>
          <p:nvPr/>
        </p:nvSpPr>
        <p:spPr>
          <a:xfrm>
            <a:off x="5486401" y="4915295"/>
            <a:ext cx="6690783" cy="1077218"/>
          </a:xfrm>
          <a:prstGeom prst="rect">
            <a:avLst/>
          </a:prstGeom>
        </p:spPr>
        <p:txBody>
          <a:bodyPr wrap="square">
            <a:spAutoFit/>
          </a:bodyPr>
          <a:lstStyle/>
          <a:p>
            <a:pPr defTabSz="609585" fontAlgn="base">
              <a:spcBef>
                <a:spcPct val="0"/>
              </a:spcBef>
              <a:spcAft>
                <a:spcPct val="0"/>
              </a:spcAft>
            </a:pPr>
            <a:r>
              <a:rPr lang="en-GB" sz="1600" i="1" dirty="0">
                <a:solidFill>
                  <a:srgbClr val="E0119D"/>
                </a:solidFill>
                <a:latin typeface="Arial" pitchFamily="34" charset="0"/>
                <a:ea typeface="MS PGothic" pitchFamily="34" charset="-128"/>
                <a:cs typeface="Arial" pitchFamily="34" charset="0"/>
              </a:rPr>
              <a:t>“Now, I suggest you go and spend some time with Margaret. (SNOD) can answer any questions you might have about the tests.  I will come to perform the tests at 1400.  Families often find it helpful to watch the second set of tests and (SNOD) will be able to tell you more about this”</a:t>
            </a:r>
            <a:endParaRPr lang="en-US" sz="1600" dirty="0">
              <a:solidFill>
                <a:srgbClr val="E0119D"/>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FEA0E31-05F8-B143-8876-06B81B1F715F}"/>
              </a:ext>
            </a:extLst>
          </p:cNvPr>
          <p:cNvSpPr/>
          <p:nvPr/>
        </p:nvSpPr>
        <p:spPr>
          <a:xfrm>
            <a:off x="5456234" y="4547217"/>
            <a:ext cx="3452095" cy="461665"/>
          </a:xfrm>
          <a:prstGeom prst="rect">
            <a:avLst/>
          </a:prstGeom>
        </p:spPr>
        <p:txBody>
          <a:bodyPr wrap="square">
            <a:spAutoFit/>
          </a:bodyPr>
          <a:lstStyle/>
          <a:p>
            <a:pPr defTabSz="609585" fontAlgn="base">
              <a:spcBef>
                <a:spcPct val="0"/>
              </a:spcBef>
              <a:spcAft>
                <a:spcPct val="0"/>
              </a:spcAft>
            </a:pPr>
            <a:r>
              <a:rPr lang="en-GB" sz="2400" dirty="0">
                <a:solidFill>
                  <a:srgbClr val="6E2C6B"/>
                </a:solidFill>
                <a:latin typeface="Calibri" pitchFamily="34" charset="0"/>
                <a:ea typeface="MS PGothic" pitchFamily="34" charset="-128"/>
                <a:cs typeface="Arial" pitchFamily="34" charset="0"/>
              </a:rPr>
              <a:t>“What happens now?”</a:t>
            </a:r>
            <a:endParaRPr lang="en-US" sz="2400" dirty="0">
              <a:solidFill>
                <a:srgbClr val="6E2C6B"/>
              </a:solidFill>
              <a:latin typeface="Arial" pitchFamily="34" charset="0"/>
              <a:cs typeface="Arial" pitchFamily="34" charset="0"/>
            </a:endParaRPr>
          </a:p>
        </p:txBody>
      </p:sp>
    </p:spTree>
    <p:extLst>
      <p:ext uri="{BB962C8B-B14F-4D97-AF65-F5344CB8AC3E}">
        <p14:creationId xmlns:p14="http://schemas.microsoft.com/office/powerpoint/2010/main" val="3067836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After the tests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7" name="Picture 6">
            <a:extLst>
              <a:ext uri="{FF2B5EF4-FFF2-40B4-BE49-F238E27FC236}">
                <a16:creationId xmlns:a16="http://schemas.microsoft.com/office/drawing/2014/main" id="{8C68C7C2-ED60-424E-A45B-1606D00617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55819" y="1782107"/>
            <a:ext cx="5258927" cy="398225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102533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14818" y="2823667"/>
            <a:ext cx="2450676"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Ensure we are 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14818" y="5272893"/>
            <a:ext cx="2465493" cy="830997"/>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Give a warning shot.</a:t>
            </a:r>
            <a:endParaRPr lang="en-US" sz="2400" dirty="0">
              <a:solidFill>
                <a:srgbClr val="000000"/>
              </a:solidFill>
              <a:latin typeface="Arial" pitchFamily="34" charset="0"/>
              <a:cs typeface="Arial" pitchFamily="34" charset="0"/>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fontAlgn="base" hangingPunct="0">
              <a:spcBef>
                <a:spcPct val="0"/>
              </a:spcBef>
              <a:spcAft>
                <a:spcPct val="0"/>
              </a:spcAft>
            </a:pPr>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3088855" y="2823667"/>
            <a:ext cx="2450676" cy="1938992"/>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Re-tell the story, taking care to highlight the facts that make 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sz="2400" dirty="0">
                <a:solidFill>
                  <a:srgbClr val="FFFFFF"/>
                </a:solidFill>
                <a:latin typeface="Arial" pitchFamily="34" charset="0"/>
                <a:ea typeface="MS PGothic" pitchFamily="34" charset="-128"/>
                <a:cs typeface="Arial" pitchFamily="34" charset="0"/>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648476" y="2823667"/>
            <a:ext cx="3415265"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Build toward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133" dirty="0">
                <a:solidFill>
                  <a:srgbClr val="000000"/>
                </a:solidFill>
                <a:latin typeface="Arial" pitchFamily="34" charset="0"/>
                <a:ea typeface="MS PGothic" pitchFamily="34" charset="-128"/>
                <a:cs typeface="Arial" pitchFamily="34" charset="0"/>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sz="2400" b="1" dirty="0">
                <a:solidFill>
                  <a:srgbClr val="FFFFFF"/>
                </a:solidFill>
                <a:latin typeface="Arial" pitchFamily="34" charset="0"/>
                <a:ea typeface="MS PGothic" pitchFamily="34" charset="-128"/>
                <a:cs typeface="Arial" pitchFamily="34" charset="0"/>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4818" y="3752271"/>
            <a:ext cx="2572596" cy="1569660"/>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Ask the family to explain their current understanding.</a:t>
            </a:r>
            <a:endParaRPr lang="en-US" sz="2400" dirty="0">
              <a:solidFill>
                <a:srgbClr val="000000"/>
              </a:solidFill>
              <a:latin typeface="Arial" pitchFamily="34" charset="0"/>
              <a:cs typeface="Arial" pitchFamily="34" charset="0"/>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17922" y="4781315"/>
            <a:ext cx="2572596" cy="1200329"/>
          </a:xfrm>
          <a:prstGeom prst="rect">
            <a:avLst/>
          </a:prstGeom>
        </p:spPr>
        <p:txBody>
          <a:bodyPr wrap="square">
            <a:spAutoFit/>
          </a:bodyPr>
          <a:lstStyle/>
          <a:p>
            <a:pPr marL="380990" indent="-380990" defTabSz="609585" fontAlgn="base">
              <a:spcBef>
                <a:spcPct val="0"/>
              </a:spcBef>
              <a:spcAft>
                <a:spcPct val="0"/>
              </a:spcAft>
              <a:buFont typeface="Arial" panose="020B0604020202020204" pitchFamily="34" charset="0"/>
              <a:buChar char="•"/>
            </a:pPr>
            <a:r>
              <a:rPr lang="en-GB" sz="2400" dirty="0">
                <a:solidFill>
                  <a:srgbClr val="000000"/>
                </a:solidFill>
                <a:latin typeface="Calibri" pitchFamily="34" charset="0"/>
                <a:ea typeface="MS PGothic" pitchFamily="34" charset="-128"/>
                <a:cs typeface="Arial" pitchFamily="34" charset="0"/>
              </a:rPr>
              <a:t>Build off what the family have told you.</a:t>
            </a:r>
            <a:endParaRPr lang="en-US" sz="2400" dirty="0">
              <a:solidFill>
                <a:srgbClr val="000000"/>
              </a:solidFill>
              <a:latin typeface="Arial" pitchFamily="34" charset="0"/>
              <a:cs typeface="Arial" pitchFamily="34" charset="0"/>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fontAlgn="base">
              <a:spcBef>
                <a:spcPct val="0"/>
              </a:spcBef>
              <a:spcAft>
                <a:spcPct val="0"/>
              </a:spcAft>
            </a:pPr>
            <a:r>
              <a:rPr lang="en-GB" sz="2400" kern="0" dirty="0">
                <a:solidFill>
                  <a:srgbClr val="1F497D"/>
                </a:solidFill>
                <a:latin typeface="Calibri" charset="0"/>
                <a:cs typeface="Arial" pitchFamily="34" charset="0"/>
              </a:rPr>
              <a:t>Conclude the story.</a:t>
            </a:r>
          </a:p>
        </p:txBody>
      </p:sp>
    </p:spTree>
    <p:extLst>
      <p:ext uri="{BB962C8B-B14F-4D97-AF65-F5344CB8AC3E}">
        <p14:creationId xmlns:p14="http://schemas.microsoft.com/office/powerpoint/2010/main" val="161260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797984" y="0"/>
            <a:ext cx="10972800" cy="1143000"/>
          </a:xfrm>
        </p:spPr>
        <p:txBody>
          <a:bodyPr/>
          <a:lstStyle/>
          <a:p>
            <a:pPr eaLnBrk="1" hangingPunct="1"/>
            <a:r>
              <a:rPr lang="en-GB" dirty="0">
                <a:solidFill>
                  <a:srgbClr val="E0119D"/>
                </a:solidFill>
              </a:rPr>
              <a:t>Making the transition</a:t>
            </a:r>
          </a:p>
        </p:txBody>
      </p:sp>
      <p:sp>
        <p:nvSpPr>
          <p:cNvPr id="35848" name="Text Box 9"/>
          <p:cNvSpPr txBox="1">
            <a:spLocks noChangeArrowheads="1"/>
          </p:cNvSpPr>
          <p:nvPr/>
        </p:nvSpPr>
        <p:spPr bwMode="auto">
          <a:xfrm>
            <a:off x="5039786" y="5403771"/>
            <a:ext cx="6671733" cy="1323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1219139" eaLnBrk="1" fontAlgn="base" hangingPunct="1">
              <a:spcBef>
                <a:spcPct val="50000"/>
              </a:spcBef>
              <a:spcAft>
                <a:spcPct val="0"/>
              </a:spcAft>
            </a:pPr>
            <a:r>
              <a:rPr lang="en-GB" sz="2667" dirty="0">
                <a:solidFill>
                  <a:srgbClr val="E0119D"/>
                </a:solidFill>
                <a:latin typeface="Calibri" pitchFamily="34" charset="0"/>
                <a:ea typeface="MS PGothic" pitchFamily="34" charset="-128"/>
              </a:rPr>
              <a:t>Who mentions ‘donation’ for the first time is less important than when and how it is introduced. This stems from the planning.</a:t>
            </a:r>
          </a:p>
        </p:txBody>
      </p:sp>
      <p:sp>
        <p:nvSpPr>
          <p:cNvPr id="35849" name="Line 10"/>
          <p:cNvSpPr>
            <a:spLocks noChangeShapeType="1"/>
          </p:cNvSpPr>
          <p:nvPr/>
        </p:nvSpPr>
        <p:spPr bwMode="auto">
          <a:xfrm>
            <a:off x="5039786" y="5249216"/>
            <a:ext cx="6620933" cy="0"/>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pPr defTabSz="609585" fontAlgn="base">
              <a:spcBef>
                <a:spcPct val="0"/>
              </a:spcBef>
              <a:spcAft>
                <a:spcPct val="0"/>
              </a:spcAft>
            </a:pPr>
            <a:endParaRPr lang="en-GB" sz="2400">
              <a:solidFill>
                <a:srgbClr val="000000"/>
              </a:solidFill>
              <a:latin typeface="Arial" pitchFamily="34" charset="0"/>
              <a:cs typeface="Arial" pitchFamily="34" charset="0"/>
            </a:endParaRPr>
          </a:p>
        </p:txBody>
      </p:sp>
      <p:sp>
        <p:nvSpPr>
          <p:cNvPr id="35850" name="AutoShape 11"/>
          <p:cNvSpPr>
            <a:spLocks noChangeArrowheads="1"/>
          </p:cNvSpPr>
          <p:nvPr/>
        </p:nvSpPr>
        <p:spPr bwMode="auto">
          <a:xfrm>
            <a:off x="4770968" y="1497138"/>
            <a:ext cx="6623049" cy="3359151"/>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flatTx/>
          </a:bodyPr>
          <a:lstStyle/>
          <a:p>
            <a:pPr defTabSz="1219139" fontAlgn="base">
              <a:lnSpc>
                <a:spcPct val="125000"/>
              </a:lnSpc>
              <a:spcBef>
                <a:spcPct val="30000"/>
              </a:spcBef>
              <a:spcAft>
                <a:spcPct val="0"/>
              </a:spcAft>
            </a:pPr>
            <a:r>
              <a:rPr lang="en-GB" sz="2667" i="1" dirty="0">
                <a:solidFill>
                  <a:srgbClr val="FFFFFF"/>
                </a:solidFill>
                <a:latin typeface="Arial" pitchFamily="34" charset="0"/>
                <a:ea typeface="MS PGothic" pitchFamily="34" charset="-128"/>
                <a:cs typeface="Arial" pitchFamily="34" charset="0"/>
              </a:rPr>
              <a:t>“We need to talk now about the care we give to Michael at the end of his life</a:t>
            </a:r>
            <a:r>
              <a:rPr lang="en-GB" sz="2667" i="1">
                <a:solidFill>
                  <a:srgbClr val="FFFFFF"/>
                </a:solidFill>
                <a:latin typeface="Arial" pitchFamily="34" charset="0"/>
                <a:ea typeface="MS PGothic" pitchFamily="34" charset="-128"/>
                <a:cs typeface="Arial" pitchFamily="34" charset="0"/>
              </a:rPr>
              <a:t>. Louise </a:t>
            </a:r>
            <a:r>
              <a:rPr lang="en-GB" sz="2667" i="1" dirty="0">
                <a:solidFill>
                  <a:srgbClr val="FFFFFF"/>
                </a:solidFill>
                <a:latin typeface="Arial" pitchFamily="34" charset="0"/>
                <a:ea typeface="MS PGothic" pitchFamily="34" charset="-128"/>
                <a:cs typeface="Arial" pitchFamily="34" charset="0"/>
              </a:rPr>
              <a:t>has special expertise in this - Louise?” </a:t>
            </a:r>
          </a:p>
        </p:txBody>
      </p:sp>
      <p:sp>
        <p:nvSpPr>
          <p:cNvPr id="12" name="AutoShape 3">
            <a:extLst>
              <a:ext uri="{FF2B5EF4-FFF2-40B4-BE49-F238E27FC236}">
                <a16:creationId xmlns:a16="http://schemas.microsoft.com/office/drawing/2014/main" id="{99D1B9D9-0F6C-D747-88F3-6B132E640529}"/>
              </a:ext>
            </a:extLst>
          </p:cNvPr>
          <p:cNvSpPr>
            <a:spLocks noChangeArrowheads="1"/>
          </p:cNvSpPr>
          <p:nvPr/>
        </p:nvSpPr>
        <p:spPr bwMode="auto">
          <a:xfrm>
            <a:off x="1390654" y="75776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Planning</a:t>
            </a:r>
          </a:p>
        </p:txBody>
      </p:sp>
      <p:sp>
        <p:nvSpPr>
          <p:cNvPr id="13" name="AutoShape 5">
            <a:extLst>
              <a:ext uri="{FF2B5EF4-FFF2-40B4-BE49-F238E27FC236}">
                <a16:creationId xmlns:a16="http://schemas.microsoft.com/office/drawing/2014/main" id="{ECE539E7-BF10-454A-B11A-E4D0B07EBF2C}"/>
              </a:ext>
            </a:extLst>
          </p:cNvPr>
          <p:cNvSpPr>
            <a:spLocks noChangeArrowheads="1"/>
          </p:cNvSpPr>
          <p:nvPr/>
        </p:nvSpPr>
        <p:spPr bwMode="auto">
          <a:xfrm>
            <a:off x="2038781" y="1742792"/>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sp>
        <p:nvSpPr>
          <p:cNvPr id="14" name="AutoShape 4">
            <a:extLst>
              <a:ext uri="{FF2B5EF4-FFF2-40B4-BE49-F238E27FC236}">
                <a16:creationId xmlns:a16="http://schemas.microsoft.com/office/drawing/2014/main" id="{F8D1D008-5F00-F240-AF2E-23AF6582E9F2}"/>
              </a:ext>
            </a:extLst>
          </p:cNvPr>
          <p:cNvSpPr>
            <a:spLocks noChangeArrowheads="1"/>
          </p:cNvSpPr>
          <p:nvPr/>
        </p:nvSpPr>
        <p:spPr bwMode="auto">
          <a:xfrm>
            <a:off x="797985" y="2687104"/>
            <a:ext cx="2976033"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fontAlgn="base">
              <a:spcBef>
                <a:spcPct val="0"/>
              </a:spcBef>
              <a:spcAft>
                <a:spcPct val="0"/>
              </a:spcAft>
            </a:pPr>
            <a:r>
              <a:rPr lang="en-GB" sz="2400">
                <a:solidFill>
                  <a:srgbClr val="000000"/>
                </a:solidFill>
                <a:latin typeface="Arial" pitchFamily="34" charset="0"/>
                <a:ea typeface="MS PGothic" pitchFamily="34" charset="-128"/>
                <a:cs typeface="Arial" pitchFamily="34" charset="0"/>
              </a:rPr>
              <a:t>Confirming understanding and acceptance of loss</a:t>
            </a:r>
          </a:p>
        </p:txBody>
      </p:sp>
      <p:sp>
        <p:nvSpPr>
          <p:cNvPr id="15" name="AutoShape 5">
            <a:extLst>
              <a:ext uri="{FF2B5EF4-FFF2-40B4-BE49-F238E27FC236}">
                <a16:creationId xmlns:a16="http://schemas.microsoft.com/office/drawing/2014/main" id="{CE3FB5ED-C56C-B041-98E2-534E3FD775F5}"/>
              </a:ext>
            </a:extLst>
          </p:cNvPr>
          <p:cNvSpPr>
            <a:spLocks noChangeArrowheads="1"/>
          </p:cNvSpPr>
          <p:nvPr/>
        </p:nvSpPr>
        <p:spPr bwMode="auto">
          <a:xfrm>
            <a:off x="1062651" y="5249216"/>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Discussing </a:t>
            </a:r>
          </a:p>
          <a:p>
            <a:pPr defTabSz="1219139" fontAlgn="base">
              <a:spcBef>
                <a:spcPct val="0"/>
              </a:spcBef>
              <a:spcAft>
                <a:spcPct val="0"/>
              </a:spcAft>
            </a:pPr>
            <a:r>
              <a:rPr lang="en-GB" sz="2400" dirty="0">
                <a:solidFill>
                  <a:srgbClr val="000000"/>
                </a:solidFill>
                <a:latin typeface="Arial" pitchFamily="34" charset="0"/>
                <a:ea typeface="MS PGothic" pitchFamily="34" charset="-128"/>
                <a:cs typeface="Arial" pitchFamily="34" charset="0"/>
              </a:rPr>
              <a:t>end of life care (donation)</a:t>
            </a:r>
          </a:p>
        </p:txBody>
      </p:sp>
      <p:sp>
        <p:nvSpPr>
          <p:cNvPr id="17" name="AutoShape 5">
            <a:extLst>
              <a:ext uri="{FF2B5EF4-FFF2-40B4-BE49-F238E27FC236}">
                <a16:creationId xmlns:a16="http://schemas.microsoft.com/office/drawing/2014/main" id="{DEBE58DE-FD6E-3148-9250-8BFEEB0C6718}"/>
              </a:ext>
            </a:extLst>
          </p:cNvPr>
          <p:cNvSpPr>
            <a:spLocks noChangeArrowheads="1"/>
          </p:cNvSpPr>
          <p:nvPr/>
        </p:nvSpPr>
        <p:spPr bwMode="auto">
          <a:xfrm>
            <a:off x="2038781" y="4386897"/>
            <a:ext cx="376767" cy="567595"/>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pPr>
            <a:endParaRPr lang="en-GB" sz="2400">
              <a:solidFill>
                <a:srgbClr val="000000"/>
              </a:solidFill>
              <a:latin typeface="Arial" pitchFamily="34" charset="0"/>
              <a:ea typeface="MS PGothic" pitchFamily="34" charset="-128"/>
              <a:cs typeface="Arial" pitchFamily="34" charset="0"/>
            </a:endParaRPr>
          </a:p>
        </p:txBody>
      </p:sp>
      <p:pic>
        <p:nvPicPr>
          <p:cNvPr id="18" name="Picture 17">
            <a:extLst>
              <a:ext uri="{FF2B5EF4-FFF2-40B4-BE49-F238E27FC236}">
                <a16:creationId xmlns:a16="http://schemas.microsoft.com/office/drawing/2014/main" id="{80F5D6CD-3AD7-8A48-81EE-BD68957CBFA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34010813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2860194" y="387880"/>
            <a:ext cx="6471612" cy="666786"/>
          </a:xfrm>
          <a:prstGeom prst="rect">
            <a:avLst/>
          </a:prstGeom>
          <a:noFill/>
        </p:spPr>
        <p:txBody>
          <a:bodyPr wrap="square" rtlCol="0">
            <a:spAutoFit/>
          </a:bodyPr>
          <a:lstStyle/>
          <a:p>
            <a:pPr algn="ctr" defTabSz="609585" fontAlgn="base">
              <a:spcBef>
                <a:spcPct val="0"/>
              </a:spcBef>
              <a:spcAft>
                <a:spcPct val="0"/>
              </a:spcAft>
            </a:pPr>
            <a:r>
              <a:rPr lang="en-US" sz="3733" dirty="0">
                <a:solidFill>
                  <a:srgbClr val="E0119D"/>
                </a:solidFill>
                <a:latin typeface="Arial" pitchFamily="34" charset="0"/>
                <a:cs typeface="Arial" pitchFamily="34" charset="0"/>
              </a:rPr>
              <a:t>Exit the ICU consultant</a:t>
            </a:r>
          </a:p>
        </p:txBody>
      </p:sp>
      <p:pic>
        <p:nvPicPr>
          <p:cNvPr id="11268" name="Picture 4" descr="Retreat GIFs | Tenor">
            <a:extLst>
              <a:ext uri="{FF2B5EF4-FFF2-40B4-BE49-F238E27FC236}">
                <a16:creationId xmlns:a16="http://schemas.microsoft.com/office/drawing/2014/main" id="{87DAE8ED-3711-AD40-8D63-754A748170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60194" y="1232605"/>
            <a:ext cx="6471612" cy="4861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51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endParaRPr lang="en-US" sz="3200" dirty="0">
              <a:solidFill>
                <a:srgbClr val="000000"/>
              </a:solidFill>
              <a:latin typeface="Arial"/>
              <a:cs typeface="Arial"/>
            </a:endParaRPr>
          </a:p>
        </p:txBody>
      </p:sp>
    </p:spTree>
    <p:extLst>
      <p:ext uri="{BB962C8B-B14F-4D97-AF65-F5344CB8AC3E}">
        <p14:creationId xmlns:p14="http://schemas.microsoft.com/office/powerpoint/2010/main" val="154985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206210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‘Is there anything that we could be doing for you that we are not doing at the moment?’</a:t>
            </a:r>
          </a:p>
        </p:txBody>
      </p:sp>
    </p:spTree>
    <p:extLst>
      <p:ext uri="{BB962C8B-B14F-4D97-AF65-F5344CB8AC3E}">
        <p14:creationId xmlns:p14="http://schemas.microsoft.com/office/powerpoint/2010/main" val="2021785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238805" y="269254"/>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Exit the ICU consultant</a:t>
            </a:r>
          </a:p>
        </p:txBody>
      </p:sp>
      <p:sp>
        <p:nvSpPr>
          <p:cNvPr id="2" name="TextBox 1">
            <a:extLst>
              <a:ext uri="{FF2B5EF4-FFF2-40B4-BE49-F238E27FC236}">
                <a16:creationId xmlns:a16="http://schemas.microsoft.com/office/drawing/2014/main" id="{61748579-8BA0-B647-97BD-56F3134D17F1}"/>
              </a:ext>
            </a:extLst>
          </p:cNvPr>
          <p:cNvSpPr txBox="1"/>
          <p:nvPr/>
        </p:nvSpPr>
        <p:spPr>
          <a:xfrm>
            <a:off x="1780310" y="1745674"/>
            <a:ext cx="8631381" cy="3046988"/>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defTabSz="609585" fontAlgn="base">
              <a:spcBef>
                <a:spcPct val="0"/>
              </a:spcBef>
              <a:spcAft>
                <a:spcPct val="0"/>
              </a:spcAft>
            </a:pPr>
            <a:r>
              <a:rPr lang="en-US" sz="3200" dirty="0">
                <a:solidFill>
                  <a:srgbClr val="000000"/>
                </a:solidFill>
                <a:latin typeface="Arial"/>
                <a:cs typeface="Arial"/>
              </a:rPr>
              <a:t>Toolkit of phrases can be useful</a:t>
            </a:r>
          </a:p>
          <a:p>
            <a:pPr defTabSz="609585" fontAlgn="base">
              <a:spcBef>
                <a:spcPct val="0"/>
              </a:spcBef>
              <a:spcAft>
                <a:spcPct val="0"/>
              </a:spcAft>
            </a:pPr>
            <a:endParaRPr lang="en-US" sz="3200"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a:t>
            </a:r>
            <a:r>
              <a:rPr lang="en-US" sz="3200" strike="sngStrike" dirty="0">
                <a:solidFill>
                  <a:srgbClr val="000000"/>
                </a:solidFill>
                <a:latin typeface="Arial"/>
                <a:cs typeface="Arial"/>
              </a:rPr>
              <a:t>Is there anything that we could be doing for you that we are not doing at the moment?’</a:t>
            </a:r>
          </a:p>
          <a:p>
            <a:pPr defTabSz="609585" fontAlgn="base">
              <a:spcBef>
                <a:spcPct val="0"/>
              </a:spcBef>
              <a:spcAft>
                <a:spcPct val="0"/>
              </a:spcAft>
            </a:pPr>
            <a:endParaRPr lang="en-US" sz="3200" strike="sngStrike" dirty="0">
              <a:solidFill>
                <a:srgbClr val="000000"/>
              </a:solidFill>
              <a:latin typeface="Arial"/>
              <a:cs typeface="Arial"/>
            </a:endParaRPr>
          </a:p>
          <a:p>
            <a:pPr defTabSz="609585" fontAlgn="base">
              <a:spcBef>
                <a:spcPct val="0"/>
              </a:spcBef>
              <a:spcAft>
                <a:spcPct val="0"/>
              </a:spcAft>
            </a:pPr>
            <a:r>
              <a:rPr lang="en-US" sz="3200" dirty="0">
                <a:solidFill>
                  <a:srgbClr val="000000"/>
                </a:solidFill>
                <a:latin typeface="Arial"/>
                <a:cs typeface="Arial"/>
              </a:rPr>
              <a:t>’What else </a:t>
            </a:r>
            <a:r>
              <a:rPr lang="en-US" sz="3200">
                <a:solidFill>
                  <a:srgbClr val="000000"/>
                </a:solidFill>
                <a:latin typeface="Arial"/>
                <a:cs typeface="Arial"/>
              </a:rPr>
              <a:t>do you need us to do for you?’</a:t>
            </a:r>
            <a:endParaRPr lang="en-US" sz="3200" dirty="0">
              <a:solidFill>
                <a:srgbClr val="000000"/>
              </a:solidFill>
              <a:latin typeface="Arial"/>
              <a:cs typeface="Arial"/>
            </a:endParaRPr>
          </a:p>
        </p:txBody>
      </p:sp>
    </p:spTree>
    <p:extLst>
      <p:ext uri="{BB962C8B-B14F-4D97-AF65-F5344CB8AC3E}">
        <p14:creationId xmlns:p14="http://schemas.microsoft.com/office/powerpoint/2010/main" val="4193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6AE5E-AF0B-7449-BE98-E32515EEA889}"/>
              </a:ext>
            </a:extLst>
          </p:cNvPr>
          <p:cNvSpPr/>
          <p:nvPr/>
        </p:nvSpPr>
        <p:spPr bwMode="auto">
          <a:xfrm>
            <a:off x="0" y="6271573"/>
            <a:ext cx="12192000" cy="58642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endParaRPr lang="en-US" sz="2400" dirty="0">
              <a:solidFill>
                <a:srgbClr val="FFFFFF"/>
              </a:solidFill>
              <a:latin typeface="Arial"/>
              <a:ea typeface="ＭＳ Ｐゴシック" charset="-128"/>
              <a:cs typeface="Arial"/>
            </a:endParaRPr>
          </a:p>
        </p:txBody>
      </p:sp>
      <p:sp>
        <p:nvSpPr>
          <p:cNvPr id="3" name="TextBox 2">
            <a:extLst>
              <a:ext uri="{FF2B5EF4-FFF2-40B4-BE49-F238E27FC236}">
                <a16:creationId xmlns:a16="http://schemas.microsoft.com/office/drawing/2014/main" id="{B72A2065-1895-B94C-85D6-2CBCC6E7298F}"/>
              </a:ext>
            </a:extLst>
          </p:cNvPr>
          <p:cNvSpPr txBox="1"/>
          <p:nvPr/>
        </p:nvSpPr>
        <p:spPr>
          <a:xfrm>
            <a:off x="1537900" y="637080"/>
            <a:ext cx="7798280" cy="666786"/>
          </a:xfrm>
          <a:prstGeom prst="rect">
            <a:avLst/>
          </a:prstGeom>
          <a:noFill/>
        </p:spPr>
        <p:txBody>
          <a:bodyPr wrap="square" rtlCol="0">
            <a:spAutoFit/>
          </a:bodyPr>
          <a:lstStyle/>
          <a:p>
            <a:pPr defTabSz="609585" fontAlgn="base">
              <a:spcBef>
                <a:spcPct val="0"/>
              </a:spcBef>
              <a:spcAft>
                <a:spcPct val="0"/>
              </a:spcAft>
            </a:pPr>
            <a:r>
              <a:rPr lang="en-US" sz="2667" dirty="0">
                <a:solidFill>
                  <a:srgbClr val="000000"/>
                </a:solidFill>
                <a:latin typeface="Arial" pitchFamily="34" charset="0"/>
                <a:cs typeface="Arial" pitchFamily="34" charset="0"/>
              </a:rPr>
              <a:t>				</a:t>
            </a:r>
            <a:r>
              <a:rPr lang="en-US" sz="3733" dirty="0">
                <a:solidFill>
                  <a:srgbClr val="E0119D"/>
                </a:solidFill>
                <a:latin typeface="Arial" pitchFamily="34" charset="0"/>
                <a:cs typeface="Arial" pitchFamily="34" charset="0"/>
              </a:rPr>
              <a:t>Enter the SNOD</a:t>
            </a:r>
          </a:p>
        </p:txBody>
      </p:sp>
      <p:pic>
        <p:nvPicPr>
          <p:cNvPr id="4" name="Picture 3">
            <a:extLst>
              <a:ext uri="{FF2B5EF4-FFF2-40B4-BE49-F238E27FC236}">
                <a16:creationId xmlns:a16="http://schemas.microsoft.com/office/drawing/2014/main" id="{F5F88DA7-814E-F943-97E5-4F732721D32E}"/>
              </a:ext>
            </a:extLst>
          </p:cNvPr>
          <p:cNvPicPr>
            <a:picLocks noChangeAspect="1"/>
          </p:cNvPicPr>
          <p:nvPr/>
        </p:nvPicPr>
        <p:blipFill>
          <a:blip r:embed="rId3"/>
          <a:stretch>
            <a:fillRect/>
          </a:stretch>
        </p:blipFill>
        <p:spPr>
          <a:xfrm>
            <a:off x="3234266" y="1591250"/>
            <a:ext cx="5185081" cy="3962884"/>
          </a:xfrm>
          <a:prstGeom prst="rect">
            <a:avLst/>
          </a:prstGeom>
        </p:spPr>
      </p:pic>
    </p:spTree>
    <p:extLst>
      <p:ext uri="{BB962C8B-B14F-4D97-AF65-F5344CB8AC3E}">
        <p14:creationId xmlns:p14="http://schemas.microsoft.com/office/powerpoint/2010/main" val="3713830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and holding piece of white puzzle on blue background">
            <a:extLst>
              <a:ext uri="{FF2B5EF4-FFF2-40B4-BE49-F238E27FC236}">
                <a16:creationId xmlns:a16="http://schemas.microsoft.com/office/drawing/2014/main" id="{AD33DBD9-B911-F142-62F2-FC6F9AB781FA}"/>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noFill/>
        </p:spPr>
      </p:pic>
      <p:sp>
        <p:nvSpPr>
          <p:cNvPr id="2" name="TextBox 1">
            <a:extLst>
              <a:ext uri="{FF2B5EF4-FFF2-40B4-BE49-F238E27FC236}">
                <a16:creationId xmlns:a16="http://schemas.microsoft.com/office/drawing/2014/main" id="{F650A419-75B4-B325-9996-5042E43A8843}"/>
              </a:ext>
            </a:extLst>
          </p:cNvPr>
          <p:cNvSpPr txBox="1"/>
          <p:nvPr/>
        </p:nvSpPr>
        <p:spPr>
          <a:xfrm>
            <a:off x="3281082" y="2762214"/>
            <a:ext cx="2814918" cy="666786"/>
          </a:xfrm>
          <a:prstGeom prst="rect">
            <a:avLst/>
          </a:prstGeom>
          <a:noFill/>
        </p:spPr>
        <p:txBody>
          <a:bodyPr wrap="square" rtlCol="0">
            <a:spAutoFit/>
          </a:bodyPr>
          <a:lstStyle/>
          <a:p>
            <a:pPr algn="ctr" defTabSz="609585" fontAlgn="base">
              <a:spcBef>
                <a:spcPct val="0"/>
              </a:spcBef>
              <a:spcAft>
                <a:spcPct val="0"/>
              </a:spcAft>
            </a:pPr>
            <a:r>
              <a:rPr lang="en-US" sz="3733" dirty="0">
                <a:solidFill>
                  <a:srgbClr val="E0119D"/>
                </a:solidFill>
                <a:latin typeface="Arial" pitchFamily="34" charset="0"/>
                <a:cs typeface="Arial" pitchFamily="34" charset="0"/>
              </a:rPr>
              <a:t>SNOD</a:t>
            </a:r>
          </a:p>
        </p:txBody>
      </p:sp>
      <p:sp>
        <p:nvSpPr>
          <p:cNvPr id="3" name="TextBox 2">
            <a:extLst>
              <a:ext uri="{FF2B5EF4-FFF2-40B4-BE49-F238E27FC236}">
                <a16:creationId xmlns:a16="http://schemas.microsoft.com/office/drawing/2014/main" id="{1DDBEA79-B7AB-68A4-3A8C-D71360597109}"/>
              </a:ext>
            </a:extLst>
          </p:cNvPr>
          <p:cNvSpPr txBox="1"/>
          <p:nvPr/>
        </p:nvSpPr>
        <p:spPr>
          <a:xfrm>
            <a:off x="0" y="380935"/>
            <a:ext cx="4602480" cy="923330"/>
          </a:xfrm>
          <a:prstGeom prst="rect">
            <a:avLst/>
          </a:prstGeom>
          <a:noFill/>
        </p:spPr>
        <p:txBody>
          <a:bodyPr wrap="square" rtlCol="0">
            <a:spAutoFit/>
          </a:bodyPr>
          <a:lstStyle/>
          <a:p>
            <a:pPr algn="ctr" defTabSz="609585" fontAlgn="base">
              <a:spcBef>
                <a:spcPct val="0"/>
              </a:spcBef>
              <a:spcAft>
                <a:spcPct val="0"/>
              </a:spcAft>
            </a:pPr>
            <a:r>
              <a:rPr lang="en-US" sz="5400" dirty="0">
                <a:solidFill>
                  <a:srgbClr val="E0119D"/>
                </a:solidFill>
                <a:latin typeface="Arial" pitchFamily="34" charset="0"/>
                <a:cs typeface="Arial" pitchFamily="34" charset="0"/>
              </a:rPr>
              <a:t>Enter the</a:t>
            </a:r>
          </a:p>
        </p:txBody>
      </p:sp>
    </p:spTree>
    <p:extLst>
      <p:ext uri="{BB962C8B-B14F-4D97-AF65-F5344CB8AC3E}">
        <p14:creationId xmlns:p14="http://schemas.microsoft.com/office/powerpoint/2010/main" val="3361712140"/>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761386" y="538867"/>
            <a:ext cx="4118048" cy="844551"/>
          </a:xfrm>
        </p:spPr>
        <p:txBody>
          <a:bodyPr>
            <a:normAutofit/>
          </a:bodyPr>
          <a:lstStyle/>
          <a:p>
            <a:pPr eaLnBrk="1" hangingPunct="1"/>
            <a:r>
              <a:rPr lang="en-GB" sz="3733" dirty="0">
                <a:solidFill>
                  <a:srgbClr val="E0119D"/>
                </a:solidFill>
              </a:rPr>
              <a:t>Role of the SNOD</a:t>
            </a:r>
          </a:p>
        </p:txBody>
      </p:sp>
      <p:sp>
        <p:nvSpPr>
          <p:cNvPr id="16387" name="AutoShape 3"/>
          <p:cNvSpPr>
            <a:spLocks noChangeArrowheads="1"/>
          </p:cNvSpPr>
          <p:nvPr/>
        </p:nvSpPr>
        <p:spPr bwMode="auto">
          <a:xfrm>
            <a:off x="580431" y="2885227"/>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Planning</a:t>
            </a:r>
          </a:p>
        </p:txBody>
      </p:sp>
      <p:sp>
        <p:nvSpPr>
          <p:cNvPr id="16388" name="AutoShape 4"/>
          <p:cNvSpPr>
            <a:spLocks noChangeArrowheads="1"/>
          </p:cNvSpPr>
          <p:nvPr/>
        </p:nvSpPr>
        <p:spPr bwMode="auto">
          <a:xfrm>
            <a:off x="3793031" y="2039585"/>
            <a:ext cx="3509496" cy="246452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Confirming understanding and acceptance of loss and expressing empathy – breaking the news</a:t>
            </a:r>
          </a:p>
        </p:txBody>
      </p:sp>
      <p:sp>
        <p:nvSpPr>
          <p:cNvPr id="16389" name="AutoShape 5"/>
          <p:cNvSpPr>
            <a:spLocks noChangeArrowheads="1"/>
          </p:cNvSpPr>
          <p:nvPr/>
        </p:nvSpPr>
        <p:spPr bwMode="auto">
          <a:xfrm>
            <a:off x="8879856" y="2555614"/>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08"/>
            <a:r>
              <a:rPr lang="en-GB" sz="2400" dirty="0">
                <a:solidFill>
                  <a:srgbClr val="000000"/>
                </a:solidFill>
                <a:latin typeface="Arial"/>
                <a:ea typeface="MS PGothic" pitchFamily="34" charset="-128"/>
                <a:cs typeface="Arial"/>
              </a:rPr>
              <a:t>Discussing </a:t>
            </a:r>
          </a:p>
          <a:p>
            <a:pPr defTabSz="1219108"/>
            <a:r>
              <a:rPr lang="en-GB" sz="2400" dirty="0">
                <a:solidFill>
                  <a:srgbClr val="000000"/>
                </a:solidFill>
                <a:latin typeface="Arial"/>
                <a:ea typeface="MS PGothic" pitchFamily="34" charset="-128"/>
                <a:cs typeface="Arial"/>
              </a:rPr>
              <a:t>end of life care</a:t>
            </a:r>
          </a:p>
        </p:txBody>
      </p:sp>
      <p:sp>
        <p:nvSpPr>
          <p:cNvPr id="16390" name="AutoShape 6"/>
          <p:cNvSpPr>
            <a:spLocks noChangeArrowheads="1"/>
          </p:cNvSpPr>
          <p:nvPr/>
        </p:nvSpPr>
        <p:spPr bwMode="auto">
          <a:xfrm rot="16200000">
            <a:off x="2916914" y="2825495"/>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16391" name="AutoShape 7"/>
          <p:cNvSpPr>
            <a:spLocks noChangeArrowheads="1"/>
          </p:cNvSpPr>
          <p:nvPr/>
        </p:nvSpPr>
        <p:spPr bwMode="auto">
          <a:xfrm rot="16200000">
            <a:off x="7692883" y="2825490"/>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pic>
        <p:nvPicPr>
          <p:cNvPr id="12" name="Picture 11">
            <a:extLst>
              <a:ext uri="{FF2B5EF4-FFF2-40B4-BE49-F238E27FC236}">
                <a16:creationId xmlns:a16="http://schemas.microsoft.com/office/drawing/2014/main" id="{764424DD-A620-A545-AD85-3E152D62DA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276494" y="153029"/>
            <a:ext cx="1719417" cy="480323"/>
          </a:xfrm>
          <a:prstGeom prst="rect">
            <a:avLst/>
          </a:prstGeom>
        </p:spPr>
      </p:pic>
      <p:sp>
        <p:nvSpPr>
          <p:cNvPr id="13" name="Rectangle 12">
            <a:extLst>
              <a:ext uri="{FF2B5EF4-FFF2-40B4-BE49-F238E27FC236}">
                <a16:creationId xmlns:a16="http://schemas.microsoft.com/office/drawing/2014/main" id="{E04BE5F9-5831-784F-A6D5-5F21BB8B2EF7}"/>
              </a:ext>
            </a:extLst>
          </p:cNvPr>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914377" eaLnBrk="0" hangingPunct="0"/>
            <a:endParaRPr lang="en-US" sz="2400" dirty="0">
              <a:solidFill>
                <a:srgbClr val="FFFFFF"/>
              </a:solidFill>
              <a:latin typeface="Arial"/>
              <a:ea typeface="ＭＳ Ｐゴシック" charset="-128"/>
              <a:cs typeface="Arial"/>
            </a:endParaRPr>
          </a:p>
        </p:txBody>
      </p:sp>
      <p:sp>
        <p:nvSpPr>
          <p:cNvPr id="2" name="Title 1">
            <a:extLst>
              <a:ext uri="{FF2B5EF4-FFF2-40B4-BE49-F238E27FC236}">
                <a16:creationId xmlns:a16="http://schemas.microsoft.com/office/drawing/2014/main" id="{CCC86491-02FF-468C-1E19-F6D7A360C323}"/>
              </a:ext>
            </a:extLst>
          </p:cNvPr>
          <p:cNvSpPr txBox="1">
            <a:spLocks/>
          </p:cNvSpPr>
          <p:nvPr/>
        </p:nvSpPr>
        <p:spPr bwMode="auto">
          <a:xfrm>
            <a:off x="3793031" y="4897115"/>
            <a:ext cx="7290155" cy="844551"/>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a:lstStyle>
          <a:p>
            <a:pPr defTabSz="914377" eaLnBrk="1" hangingPunct="1"/>
            <a:r>
              <a:rPr lang="en-GB" sz="2800" kern="0" dirty="0">
                <a:solidFill>
                  <a:srgbClr val="E0119D"/>
                </a:solidFill>
                <a:latin typeface="Calibri" charset="0"/>
                <a:cs typeface="Arial"/>
              </a:rPr>
              <a:t>Breaking bad news as a Shakespearean tragedy </a:t>
            </a:r>
            <a:endParaRPr lang="en-GB" sz="2800" kern="0" dirty="0">
              <a:solidFill>
                <a:srgbClr val="6E2C6B"/>
              </a:solidFill>
              <a:latin typeface="Calibri" charset="0"/>
              <a:cs typeface="Arial"/>
            </a:endParaRPr>
          </a:p>
        </p:txBody>
      </p:sp>
      <p:sp>
        <p:nvSpPr>
          <p:cNvPr id="3" name="AutoShape 6">
            <a:extLst>
              <a:ext uri="{FF2B5EF4-FFF2-40B4-BE49-F238E27FC236}">
                <a16:creationId xmlns:a16="http://schemas.microsoft.com/office/drawing/2014/main" id="{2879AFB1-6588-F810-7BF0-2F52D2AEEBBF}"/>
              </a:ext>
            </a:extLst>
          </p:cNvPr>
          <p:cNvSpPr>
            <a:spLocks noChangeArrowheads="1"/>
          </p:cNvSpPr>
          <p:nvPr/>
        </p:nvSpPr>
        <p:spPr bwMode="auto">
          <a:xfrm rot="16200000">
            <a:off x="6080964" y="-4539234"/>
            <a:ext cx="376767" cy="11845305"/>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4" name="AutoShape 6">
            <a:extLst>
              <a:ext uri="{FF2B5EF4-FFF2-40B4-BE49-F238E27FC236}">
                <a16:creationId xmlns:a16="http://schemas.microsoft.com/office/drawing/2014/main" id="{CE343C53-71DC-E276-A65F-4566B8B30FCC}"/>
              </a:ext>
            </a:extLst>
          </p:cNvPr>
          <p:cNvSpPr>
            <a:spLocks noChangeArrowheads="1"/>
          </p:cNvSpPr>
          <p:nvPr/>
        </p:nvSpPr>
        <p:spPr bwMode="auto">
          <a:xfrm rot="5400000">
            <a:off x="252941" y="931751"/>
            <a:ext cx="376767" cy="882649"/>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Tree>
    <p:extLst>
      <p:ext uri="{BB962C8B-B14F-4D97-AF65-F5344CB8AC3E}">
        <p14:creationId xmlns:p14="http://schemas.microsoft.com/office/powerpoint/2010/main" val="3058232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by holding flashlight">
            <a:extLst>
              <a:ext uri="{FF2B5EF4-FFF2-40B4-BE49-F238E27FC236}">
                <a16:creationId xmlns:a16="http://schemas.microsoft.com/office/drawing/2014/main" id="{0CEF6B33-6392-BCA7-AA35-798143A1369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p:spTree>
    <p:extLst>
      <p:ext uri="{BB962C8B-B14F-4D97-AF65-F5344CB8AC3E}">
        <p14:creationId xmlns:p14="http://schemas.microsoft.com/office/powerpoint/2010/main" val="34348186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Tree>
    <p:extLst>
      <p:ext uri="{BB962C8B-B14F-4D97-AF65-F5344CB8AC3E}">
        <p14:creationId xmlns:p14="http://schemas.microsoft.com/office/powerpoint/2010/main" val="3577605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Tree>
    <p:extLst>
      <p:ext uri="{BB962C8B-B14F-4D97-AF65-F5344CB8AC3E}">
        <p14:creationId xmlns:p14="http://schemas.microsoft.com/office/powerpoint/2010/main" val="2606933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134843"/>
            <a:ext cx="10972800" cy="97811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lang="en-GB" sz="3733" dirty="0">
                <a:solidFill>
                  <a:srgbClr val="E0119D"/>
                </a:solidFill>
                <a:latin typeface="Calibri" charset="0"/>
              </a:rPr>
              <a:t>Breaking bad news as a Shakespearean tragedy </a:t>
            </a:r>
            <a:br>
              <a:rPr lang="en-GB" sz="3733" dirty="0">
                <a:solidFill>
                  <a:srgbClr val="E0119D"/>
                </a:solidFill>
                <a:latin typeface="Calibri" charset="0"/>
              </a:rPr>
            </a:br>
            <a:r>
              <a:rPr lang="en-GB" sz="3733" dirty="0">
                <a:solidFill>
                  <a:srgbClr val="6E2C6B"/>
                </a:solidFill>
                <a:latin typeface="Calibri" charset="0"/>
              </a:rPr>
              <a:t>(a structured approach)</a:t>
            </a:r>
          </a:p>
        </p:txBody>
      </p:sp>
      <p:pic>
        <p:nvPicPr>
          <p:cNvPr id="5" name="Picture 4">
            <a:extLst>
              <a:ext uri="{FF2B5EF4-FFF2-40B4-BE49-F238E27FC236}">
                <a16:creationId xmlns:a16="http://schemas.microsoft.com/office/drawing/2014/main" id="{E5A3687B-6587-F14F-A66D-71CCB4BC49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 name="Picture 1">
            <a:extLst>
              <a:ext uri="{FF2B5EF4-FFF2-40B4-BE49-F238E27FC236}">
                <a16:creationId xmlns:a16="http://schemas.microsoft.com/office/drawing/2014/main" id="{483A3E93-11BB-7440-84A3-4E79B6936637}"/>
              </a:ext>
            </a:extLst>
          </p:cNvPr>
          <p:cNvPicPr>
            <a:picLocks noChangeAspect="1"/>
          </p:cNvPicPr>
          <p:nvPr/>
        </p:nvPicPr>
        <p:blipFill>
          <a:blip r:embed="rId4"/>
          <a:stretch>
            <a:fillRect/>
          </a:stretch>
        </p:blipFill>
        <p:spPr>
          <a:xfrm>
            <a:off x="9056556" y="23275"/>
            <a:ext cx="1227891" cy="1813147"/>
          </a:xfrm>
          <a:prstGeom prst="ellipse">
            <a:avLst/>
          </a:prstGeom>
          <a:ln>
            <a:noFill/>
          </a:ln>
          <a:effectLst>
            <a:softEdge rad="112500"/>
          </a:effectLst>
        </p:spPr>
      </p:pic>
      <p:sp>
        <p:nvSpPr>
          <p:cNvPr id="7" name="AutoShape 5">
            <a:extLst>
              <a:ext uri="{FF2B5EF4-FFF2-40B4-BE49-F238E27FC236}">
                <a16:creationId xmlns:a16="http://schemas.microsoft.com/office/drawing/2014/main" id="{4C591EC8-56BB-6B4D-9CEA-FF102369E65E}"/>
              </a:ext>
            </a:extLst>
          </p:cNvPr>
          <p:cNvSpPr>
            <a:spLocks noChangeArrowheads="1"/>
          </p:cNvSpPr>
          <p:nvPr/>
        </p:nvSpPr>
        <p:spPr bwMode="auto">
          <a:xfrm>
            <a:off x="414447" y="18364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Prologue</a:t>
            </a:r>
          </a:p>
        </p:txBody>
      </p:sp>
      <p:sp>
        <p:nvSpPr>
          <p:cNvPr id="3" name="Rectangle 2">
            <a:extLst>
              <a:ext uri="{FF2B5EF4-FFF2-40B4-BE49-F238E27FC236}">
                <a16:creationId xmlns:a16="http://schemas.microsoft.com/office/drawing/2014/main" id="{1D72238B-D1EA-674B-A17F-DD9F5480D673}"/>
              </a:ext>
            </a:extLst>
          </p:cNvPr>
          <p:cNvSpPr/>
          <p:nvPr/>
        </p:nvSpPr>
        <p:spPr>
          <a:xfrm>
            <a:off x="-98298" y="2823667"/>
            <a:ext cx="3179793" cy="461665"/>
          </a:xfrm>
          <a:prstGeom prst="rect">
            <a:avLst/>
          </a:prstGeom>
        </p:spPr>
        <p:txBody>
          <a:bodyPr wrap="square">
            <a:spAutoFit/>
          </a:bodyPr>
          <a:lstStyle/>
          <a:p>
            <a:pPr marL="380990" indent="-380990" algn="ctr" defTabSz="1219139">
              <a:buFont typeface="Arial" panose="020B0604020202020204" pitchFamily="34" charset="0"/>
              <a:buChar char="•"/>
            </a:pPr>
            <a:r>
              <a:rPr lang="en-GB" sz="2400" kern="0" dirty="0">
                <a:solidFill>
                  <a:schemeClr val="bg1">
                    <a:lumMod val="75000"/>
                  </a:schemeClr>
                </a:solidFill>
                <a:latin typeface="Calibri" charset="0"/>
              </a:rPr>
              <a:t>All in the right play</a:t>
            </a:r>
          </a:p>
        </p:txBody>
      </p:sp>
      <p:sp>
        <p:nvSpPr>
          <p:cNvPr id="11" name="Rectangle 10">
            <a:extLst>
              <a:ext uri="{FF2B5EF4-FFF2-40B4-BE49-F238E27FC236}">
                <a16:creationId xmlns:a16="http://schemas.microsoft.com/office/drawing/2014/main" id="{5EE85A66-124E-C043-B3A7-FCF086C7EA3C}"/>
              </a:ext>
            </a:extLst>
          </p:cNvPr>
          <p:cNvSpPr/>
          <p:nvPr/>
        </p:nvSpPr>
        <p:spPr>
          <a:xfrm>
            <a:off x="0" y="4008581"/>
            <a:ext cx="3066677"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Give a warning shot.</a:t>
            </a:r>
            <a:endParaRPr lang="en-US" sz="2400" dirty="0">
              <a:solidFill>
                <a:schemeClr val="bg1">
                  <a:lumMod val="75000"/>
                </a:schemeClr>
              </a:solidFill>
            </a:endParaRPr>
          </a:p>
        </p:txBody>
      </p:sp>
      <p:sp>
        <p:nvSpPr>
          <p:cNvPr id="14" name="AutoShape 5">
            <a:extLst>
              <a:ext uri="{FF2B5EF4-FFF2-40B4-BE49-F238E27FC236}">
                <a16:creationId xmlns:a16="http://schemas.microsoft.com/office/drawing/2014/main" id="{6C95B5C5-049A-A248-A75C-F0661B163D8F}"/>
              </a:ext>
            </a:extLst>
          </p:cNvPr>
          <p:cNvSpPr>
            <a:spLocks noChangeArrowheads="1"/>
          </p:cNvSpPr>
          <p:nvPr/>
        </p:nvSpPr>
        <p:spPr bwMode="auto">
          <a:xfrm>
            <a:off x="6402073" y="1836343"/>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a:r>
              <a:rPr lang="en-GB" sz="2400" b="1" dirty="0">
                <a:solidFill>
                  <a:schemeClr val="bg1"/>
                </a:solidFill>
                <a:ea typeface="MS PGothic" pitchFamily="34" charset="-128"/>
              </a:rPr>
              <a:t>ACT II</a:t>
            </a:r>
          </a:p>
        </p:txBody>
      </p:sp>
      <p:sp>
        <p:nvSpPr>
          <p:cNvPr id="18" name="Rectangle 17">
            <a:extLst>
              <a:ext uri="{FF2B5EF4-FFF2-40B4-BE49-F238E27FC236}">
                <a16:creationId xmlns:a16="http://schemas.microsoft.com/office/drawing/2014/main" id="{164F21BE-B8C7-B54B-8F07-52F8411AE263}"/>
              </a:ext>
            </a:extLst>
          </p:cNvPr>
          <p:cNvSpPr/>
          <p:nvPr/>
        </p:nvSpPr>
        <p:spPr bwMode="auto">
          <a:xfrm>
            <a:off x="0" y="6024765"/>
            <a:ext cx="12192000" cy="83323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cs typeface=""/>
            </a:endParaRPr>
          </a:p>
        </p:txBody>
      </p:sp>
      <p:sp>
        <p:nvSpPr>
          <p:cNvPr id="19" name="AutoShape 5">
            <a:extLst>
              <a:ext uri="{FF2B5EF4-FFF2-40B4-BE49-F238E27FC236}">
                <a16:creationId xmlns:a16="http://schemas.microsoft.com/office/drawing/2014/main" id="{62860BD4-D4E9-9D44-A4C3-3C3039A53D26}"/>
              </a:ext>
            </a:extLst>
          </p:cNvPr>
          <p:cNvSpPr>
            <a:spLocks noChangeArrowheads="1"/>
          </p:cNvSpPr>
          <p:nvPr/>
        </p:nvSpPr>
        <p:spPr bwMode="auto">
          <a:xfrm>
            <a:off x="3408260" y="1836421"/>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a:r>
              <a:rPr lang="en-GB" sz="2400" b="1" dirty="0">
                <a:solidFill>
                  <a:schemeClr val="bg1"/>
                </a:solidFill>
                <a:ea typeface="MS PGothic" pitchFamily="34" charset="-128"/>
              </a:rPr>
              <a:t>ACT I</a:t>
            </a:r>
          </a:p>
        </p:txBody>
      </p:sp>
      <p:sp>
        <p:nvSpPr>
          <p:cNvPr id="20" name="Rectangle 19">
            <a:extLst>
              <a:ext uri="{FF2B5EF4-FFF2-40B4-BE49-F238E27FC236}">
                <a16:creationId xmlns:a16="http://schemas.microsoft.com/office/drawing/2014/main" id="{E57DCE7A-BBDD-4245-BD3C-A2390201C6C3}"/>
              </a:ext>
            </a:extLst>
          </p:cNvPr>
          <p:cNvSpPr/>
          <p:nvPr/>
        </p:nvSpPr>
        <p:spPr>
          <a:xfrm>
            <a:off x="2871644" y="2823667"/>
            <a:ext cx="2667888" cy="1200329"/>
          </a:xfrm>
          <a:prstGeom prst="rect">
            <a:avLst/>
          </a:prstGeom>
        </p:spPr>
        <p:txBody>
          <a:bodyPr wrap="square">
            <a:spAutoFit/>
          </a:bodyPr>
          <a:lstStyle/>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Re-tell the story </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Highlight facts</a:t>
            </a:r>
          </a:p>
          <a:p>
            <a:pPr marL="380990" indent="-380990" defTabSz="1219139">
              <a:buFont typeface="Arial" panose="020B0604020202020204" pitchFamily="34" charset="0"/>
              <a:buChar char="•"/>
            </a:pPr>
            <a:r>
              <a:rPr lang="en-GB" sz="2400" kern="0" dirty="0">
                <a:solidFill>
                  <a:schemeClr val="bg1">
                    <a:lumMod val="75000"/>
                  </a:schemeClr>
                </a:solidFill>
                <a:latin typeface="Calibri" charset="0"/>
              </a:rPr>
              <a:t>This a tragedy.</a:t>
            </a:r>
          </a:p>
        </p:txBody>
      </p:sp>
      <p:sp>
        <p:nvSpPr>
          <p:cNvPr id="16" name="AutoShape 4">
            <a:extLst>
              <a:ext uri="{FF2B5EF4-FFF2-40B4-BE49-F238E27FC236}">
                <a16:creationId xmlns:a16="http://schemas.microsoft.com/office/drawing/2014/main" id="{5C73668B-C231-474D-9B66-966CD17ECFA0}"/>
              </a:ext>
            </a:extLst>
          </p:cNvPr>
          <p:cNvSpPr>
            <a:spLocks noChangeArrowheads="1"/>
          </p:cNvSpPr>
          <p:nvPr/>
        </p:nvSpPr>
        <p:spPr bwMode="auto">
          <a:xfrm>
            <a:off x="9174061" y="1886416"/>
            <a:ext cx="443651" cy="3767456"/>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a:r>
              <a:rPr lang="en-GB" sz="2400" dirty="0">
                <a:solidFill>
                  <a:schemeClr val="bg1"/>
                </a:solidFill>
                <a:ea typeface="MS PGothic" pitchFamily="34" charset="-128"/>
              </a:rPr>
              <a:t>INTERVAL</a:t>
            </a:r>
          </a:p>
        </p:txBody>
      </p:sp>
      <p:sp>
        <p:nvSpPr>
          <p:cNvPr id="17" name="Rectangle 16">
            <a:extLst>
              <a:ext uri="{FF2B5EF4-FFF2-40B4-BE49-F238E27FC236}">
                <a16:creationId xmlns:a16="http://schemas.microsoft.com/office/drawing/2014/main" id="{0B1E1847-E300-5E43-90F2-A80CFC89EDB7}"/>
              </a:ext>
            </a:extLst>
          </p:cNvPr>
          <p:cNvSpPr/>
          <p:nvPr/>
        </p:nvSpPr>
        <p:spPr>
          <a:xfrm>
            <a:off x="5539532" y="2823590"/>
            <a:ext cx="3525587" cy="830997"/>
          </a:xfrm>
          <a:prstGeom prst="rect">
            <a:avLst/>
          </a:prstGeom>
        </p:spPr>
        <p:txBody>
          <a:bodyPr wrap="square">
            <a:spAutoFit/>
          </a:bodyPr>
          <a:lstStyle/>
          <a:p>
            <a:pPr algn="ctr" defTabSz="1219139"/>
            <a:r>
              <a:rPr lang="en-GB" sz="2400" kern="0" dirty="0">
                <a:solidFill>
                  <a:schemeClr val="bg1">
                    <a:lumMod val="75000"/>
                  </a:schemeClr>
                </a:solidFill>
                <a:latin typeface="Calibri" charset="0"/>
              </a:rPr>
              <a:t>Build and say the TELEGRAPHED REVEAL</a:t>
            </a:r>
          </a:p>
        </p:txBody>
      </p:sp>
      <p:sp>
        <p:nvSpPr>
          <p:cNvPr id="21" name="AutoShape 5">
            <a:extLst>
              <a:ext uri="{FF2B5EF4-FFF2-40B4-BE49-F238E27FC236}">
                <a16:creationId xmlns:a16="http://schemas.microsoft.com/office/drawing/2014/main" id="{4993825B-5741-914A-BDD0-E3CA70E47135}"/>
              </a:ext>
            </a:extLst>
          </p:cNvPr>
          <p:cNvSpPr>
            <a:spLocks noChangeArrowheads="1"/>
          </p:cNvSpPr>
          <p:nvPr/>
        </p:nvSpPr>
        <p:spPr bwMode="auto">
          <a:xfrm>
            <a:off x="10285719" y="3850204"/>
            <a:ext cx="1710191" cy="1546665"/>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a:r>
              <a:rPr lang="en-GB" sz="2133" dirty="0">
                <a:solidFill>
                  <a:srgbClr val="000000"/>
                </a:solidFill>
                <a:ea typeface="MS PGothic" pitchFamily="34" charset="-128"/>
              </a:rPr>
              <a:t>Discussing </a:t>
            </a:r>
          </a:p>
          <a:p>
            <a:pPr defTabSz="1219139"/>
            <a:r>
              <a:rPr lang="en-GB" sz="2133" dirty="0">
                <a:solidFill>
                  <a:srgbClr val="000000"/>
                </a:solidFill>
                <a:ea typeface="MS PGothic" pitchFamily="34" charset="-128"/>
              </a:rPr>
              <a:t>end of life care (donation)</a:t>
            </a:r>
          </a:p>
        </p:txBody>
      </p:sp>
      <p:sp>
        <p:nvSpPr>
          <p:cNvPr id="23" name="AutoShape 5">
            <a:extLst>
              <a:ext uri="{FF2B5EF4-FFF2-40B4-BE49-F238E27FC236}">
                <a16:creationId xmlns:a16="http://schemas.microsoft.com/office/drawing/2014/main" id="{15FFF606-0D92-774E-9AC4-63E81BF0C9F2}"/>
              </a:ext>
            </a:extLst>
          </p:cNvPr>
          <p:cNvSpPr>
            <a:spLocks noChangeArrowheads="1"/>
          </p:cNvSpPr>
          <p:nvPr/>
        </p:nvSpPr>
        <p:spPr bwMode="auto">
          <a:xfrm>
            <a:off x="10114573" y="1906934"/>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a:r>
              <a:rPr lang="en-GB" sz="2400" b="1" dirty="0">
                <a:solidFill>
                  <a:schemeClr val="bg1"/>
                </a:solidFill>
                <a:ea typeface="MS PGothic" pitchFamily="34" charset="-128"/>
              </a:rPr>
              <a:t>ACT III</a:t>
            </a:r>
          </a:p>
        </p:txBody>
      </p:sp>
      <p:sp>
        <p:nvSpPr>
          <p:cNvPr id="24" name="Rectangle 23">
            <a:extLst>
              <a:ext uri="{FF2B5EF4-FFF2-40B4-BE49-F238E27FC236}">
                <a16:creationId xmlns:a16="http://schemas.microsoft.com/office/drawing/2014/main" id="{837AEADB-3583-BD4B-8C07-E45E704D3DE3}"/>
              </a:ext>
            </a:extLst>
          </p:cNvPr>
          <p:cNvSpPr/>
          <p:nvPr/>
        </p:nvSpPr>
        <p:spPr>
          <a:xfrm>
            <a:off x="1" y="3263895"/>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Family current understanding.</a:t>
            </a:r>
            <a:endParaRPr lang="en-US" sz="2400" dirty="0">
              <a:solidFill>
                <a:schemeClr val="bg1">
                  <a:lumMod val="75000"/>
                </a:schemeClr>
              </a:solidFill>
            </a:endParaRPr>
          </a:p>
        </p:txBody>
      </p:sp>
      <p:sp>
        <p:nvSpPr>
          <p:cNvPr id="25" name="Rectangle 24">
            <a:extLst>
              <a:ext uri="{FF2B5EF4-FFF2-40B4-BE49-F238E27FC236}">
                <a16:creationId xmlns:a16="http://schemas.microsoft.com/office/drawing/2014/main" id="{B0E24FF2-9622-8045-AD21-4D22D9C32C83}"/>
              </a:ext>
            </a:extLst>
          </p:cNvPr>
          <p:cNvSpPr/>
          <p:nvPr/>
        </p:nvSpPr>
        <p:spPr>
          <a:xfrm>
            <a:off x="2871645" y="3962386"/>
            <a:ext cx="2572596" cy="830997"/>
          </a:xfrm>
          <a:prstGeom prst="rect">
            <a:avLst/>
          </a:prstGeom>
        </p:spPr>
        <p:txBody>
          <a:bodyPr wrap="square">
            <a:spAutoFit/>
          </a:bodyPr>
          <a:lstStyle/>
          <a:p>
            <a:pPr marL="380990" indent="-380990">
              <a:buFont typeface="Arial" panose="020B0604020202020204" pitchFamily="34" charset="0"/>
              <a:buChar char="•"/>
            </a:pPr>
            <a:r>
              <a:rPr lang="en-GB" sz="2400" dirty="0">
                <a:solidFill>
                  <a:schemeClr val="bg1">
                    <a:lumMod val="75000"/>
                  </a:schemeClr>
                </a:solidFill>
                <a:latin typeface="Calibri" pitchFamily="34" charset="0"/>
                <a:ea typeface="MS PGothic" pitchFamily="34" charset="-128"/>
              </a:rPr>
              <a:t>Build from family</a:t>
            </a:r>
            <a:endParaRPr lang="en-US" sz="2400" dirty="0">
              <a:solidFill>
                <a:schemeClr val="bg1">
                  <a:lumMod val="75000"/>
                </a:schemeClr>
              </a:solidFill>
            </a:endParaRPr>
          </a:p>
        </p:txBody>
      </p:sp>
      <p:sp>
        <p:nvSpPr>
          <p:cNvPr id="26" name="Rectangle 25">
            <a:extLst>
              <a:ext uri="{FF2B5EF4-FFF2-40B4-BE49-F238E27FC236}">
                <a16:creationId xmlns:a16="http://schemas.microsoft.com/office/drawing/2014/main" id="{25F18D82-DD29-B64B-9430-8B040F38B044}"/>
              </a:ext>
            </a:extLst>
          </p:cNvPr>
          <p:cNvSpPr/>
          <p:nvPr/>
        </p:nvSpPr>
        <p:spPr>
          <a:xfrm>
            <a:off x="10023861" y="2761783"/>
            <a:ext cx="2153323" cy="830997"/>
          </a:xfrm>
          <a:prstGeom prst="rect">
            <a:avLst/>
          </a:prstGeom>
        </p:spPr>
        <p:txBody>
          <a:bodyPr wrap="square">
            <a:spAutoFit/>
          </a:bodyPr>
          <a:lstStyle/>
          <a:p>
            <a:pPr defTabSz="1219139"/>
            <a:r>
              <a:rPr lang="en-GB" sz="2400" kern="0" dirty="0">
                <a:solidFill>
                  <a:srgbClr val="1F497D"/>
                </a:solidFill>
                <a:latin typeface="Calibri" charset="0"/>
              </a:rPr>
              <a:t>Conclude the story.</a:t>
            </a:r>
          </a:p>
        </p:txBody>
      </p:sp>
      <p:sp>
        <p:nvSpPr>
          <p:cNvPr id="4" name="Rectangle 3">
            <a:extLst>
              <a:ext uri="{FF2B5EF4-FFF2-40B4-BE49-F238E27FC236}">
                <a16:creationId xmlns:a16="http://schemas.microsoft.com/office/drawing/2014/main" id="{FEED994E-F4C5-51DE-EE2F-F8FC90C17EC2}"/>
              </a:ext>
            </a:extLst>
          </p:cNvPr>
          <p:cNvSpPr/>
          <p:nvPr/>
        </p:nvSpPr>
        <p:spPr>
          <a:xfrm>
            <a:off x="14817" y="496598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readiness </a:t>
            </a:r>
            <a:endParaRPr lang="en-US" sz="2400" dirty="0">
              <a:solidFill>
                <a:schemeClr val="bg1"/>
              </a:solidFill>
            </a:endParaRPr>
          </a:p>
        </p:txBody>
      </p:sp>
      <p:sp>
        <p:nvSpPr>
          <p:cNvPr id="6" name="Rectangle 5">
            <a:extLst>
              <a:ext uri="{FF2B5EF4-FFF2-40B4-BE49-F238E27FC236}">
                <a16:creationId xmlns:a16="http://schemas.microsoft.com/office/drawing/2014/main" id="{FAC225B4-6609-EEE1-BD62-1AEBC95825C4}"/>
              </a:ext>
            </a:extLst>
          </p:cNvPr>
          <p:cNvSpPr/>
          <p:nvPr/>
        </p:nvSpPr>
        <p:spPr>
          <a:xfrm>
            <a:off x="2968497" y="4965111"/>
            <a:ext cx="2953331"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understanding</a:t>
            </a:r>
            <a:endParaRPr lang="en-US" sz="2400" dirty="0">
              <a:solidFill>
                <a:schemeClr val="bg1"/>
              </a:solidFill>
            </a:endParaRPr>
          </a:p>
        </p:txBody>
      </p:sp>
      <p:sp>
        <p:nvSpPr>
          <p:cNvPr id="8" name="Rectangle 7">
            <a:extLst>
              <a:ext uri="{FF2B5EF4-FFF2-40B4-BE49-F238E27FC236}">
                <a16:creationId xmlns:a16="http://schemas.microsoft.com/office/drawing/2014/main" id="{102EEA31-3863-B140-E60F-AD5F9ECD3127}"/>
              </a:ext>
            </a:extLst>
          </p:cNvPr>
          <p:cNvSpPr/>
          <p:nvPr/>
        </p:nvSpPr>
        <p:spPr>
          <a:xfrm>
            <a:off x="6071279" y="4965111"/>
            <a:ext cx="2856827" cy="830997"/>
          </a:xfrm>
          <a:prstGeom prst="rect">
            <a:avLst/>
          </a:prstGeom>
          <a:solidFill>
            <a:srgbClr val="E0119D"/>
          </a:solidFill>
        </p:spPr>
        <p:txBody>
          <a:bodyPr wrap="square">
            <a:spAutoFit/>
          </a:bodyPr>
          <a:lstStyle/>
          <a:p>
            <a:pPr algn="ctr"/>
            <a:r>
              <a:rPr lang="en-GB" sz="2400" dirty="0">
                <a:solidFill>
                  <a:schemeClr val="bg1"/>
                </a:solidFill>
                <a:latin typeface="Calibri" pitchFamily="34" charset="0"/>
                <a:ea typeface="MS PGothic" pitchFamily="34" charset="-128"/>
              </a:rPr>
              <a:t>Assessing family acceptance</a:t>
            </a:r>
            <a:endParaRPr lang="en-US" sz="2400" dirty="0">
              <a:solidFill>
                <a:schemeClr val="bg1"/>
              </a:solidFill>
            </a:endParaRPr>
          </a:p>
        </p:txBody>
      </p:sp>
    </p:spTree>
    <p:extLst>
      <p:ext uri="{BB962C8B-B14F-4D97-AF65-F5344CB8AC3E}">
        <p14:creationId xmlns:p14="http://schemas.microsoft.com/office/powerpoint/2010/main" val="1147171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rst move of a chess game">
            <a:extLst>
              <a:ext uri="{FF2B5EF4-FFF2-40B4-BE49-F238E27FC236}">
                <a16:creationId xmlns:a16="http://schemas.microsoft.com/office/drawing/2014/main" id="{C1E2AFCA-EA64-5D84-843A-AE93E6A1A47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 y="13"/>
            <a:ext cx="12191973" cy="6857987"/>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66864B-57D5-4C79-A748-18A50A7CFD81}"/>
                  </a:ext>
                </a:extLst>
              </p14:cNvPr>
              <p14:cNvContentPartPr/>
              <p14:nvPr/>
            </p14:nvContentPartPr>
            <p14:xfrm>
              <a:off x="4340297" y="3341756"/>
              <a:ext cx="360" cy="360"/>
            </p14:xfrm>
          </p:contentPart>
        </mc:Choice>
        <mc:Fallback xmlns="">
          <p:pic>
            <p:nvPicPr>
              <p:cNvPr id="2" name="Ink 1">
                <a:extLst>
                  <a:ext uri="{FF2B5EF4-FFF2-40B4-BE49-F238E27FC236}">
                    <a16:creationId xmlns:a16="http://schemas.microsoft.com/office/drawing/2014/main" id="{4E66864B-57D5-4C79-A748-18A50A7CFD81}"/>
                  </a:ext>
                </a:extLst>
              </p:cNvPr>
              <p:cNvPicPr/>
              <p:nvPr/>
            </p:nvPicPr>
            <p:blipFill>
              <a:blip r:embed="rId5"/>
              <a:stretch>
                <a:fillRect/>
              </a:stretch>
            </p:blipFill>
            <p:spPr>
              <a:xfrm>
                <a:off x="4331297" y="3332756"/>
                <a:ext cx="18000" cy="18000"/>
              </a:xfrm>
              <a:prstGeom prst="rect">
                <a:avLst/>
              </a:prstGeom>
            </p:spPr>
          </p:pic>
        </mc:Fallback>
      </mc:AlternateContent>
      <p:sp>
        <p:nvSpPr>
          <p:cNvPr id="8" name="TextBox 7">
            <a:extLst>
              <a:ext uri="{FF2B5EF4-FFF2-40B4-BE49-F238E27FC236}">
                <a16:creationId xmlns:a16="http://schemas.microsoft.com/office/drawing/2014/main" id="{DCC48B14-3203-859D-F9A0-2B15C05BC6C2}"/>
              </a:ext>
            </a:extLst>
          </p:cNvPr>
          <p:cNvSpPr txBox="1"/>
          <p:nvPr/>
        </p:nvSpPr>
        <p:spPr>
          <a:xfrm>
            <a:off x="5895915" y="2382561"/>
            <a:ext cx="5961888" cy="2061911"/>
          </a:xfrm>
          <a:prstGeom prst="rect">
            <a:avLst/>
          </a:prstGeom>
          <a:noFill/>
        </p:spPr>
        <p:txBody>
          <a:bodyPr wrap="none" rtlCol="0">
            <a:spAutoFit/>
          </a:bodyPr>
          <a:lstStyle/>
          <a:p>
            <a:pPr algn="ctr"/>
            <a:r>
              <a:rPr lang="en-GB" sz="5333" dirty="0">
                <a:solidFill>
                  <a:schemeClr val="bg1"/>
                </a:solidFill>
              </a:rPr>
              <a:t>Success is the </a:t>
            </a:r>
          </a:p>
          <a:p>
            <a:pPr algn="ctr"/>
            <a:r>
              <a:rPr lang="en-GB" sz="5333" dirty="0">
                <a:solidFill>
                  <a:schemeClr val="bg1"/>
                </a:solidFill>
              </a:rPr>
              <a:t>residue of planning</a:t>
            </a:r>
          </a:p>
          <a:p>
            <a:pPr algn="ctr"/>
            <a:r>
              <a:rPr lang="en-GB" sz="2133" dirty="0">
                <a:solidFill>
                  <a:schemeClr val="bg1"/>
                </a:solidFill>
              </a:rPr>
              <a:t>Benjamin Franklin </a:t>
            </a:r>
          </a:p>
        </p:txBody>
      </p:sp>
    </p:spTree>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nterval at York Theatre Royal - Picture of York Theatre Royal, York -  Tripadvisor">
            <a:extLst>
              <a:ext uri="{FF2B5EF4-FFF2-40B4-BE49-F238E27FC236}">
                <a16:creationId xmlns:a16="http://schemas.microsoft.com/office/drawing/2014/main" id="{57E60C20-6662-4FEF-ACE1-D058DE998C34}"/>
              </a:ext>
            </a:extLst>
          </p:cNvPr>
          <p:cNvPicPr>
            <a:picLocks noChangeAspect="1" noChangeArrowheads="1"/>
          </p:cNvPicPr>
          <p:nvPr/>
        </p:nvPicPr>
        <p:blipFill rotWithShape="1">
          <a:blip r:embed="rId3"/>
          <a:srcRect/>
          <a:stretch/>
        </p:blipFill>
        <p:spPr bwMode="auto">
          <a:xfrm rot="21600000">
            <a:off x="27" y="13"/>
            <a:ext cx="12191973" cy="6857987"/>
          </a:xfrm>
          <a:prstGeom prst="rect">
            <a:avLst/>
          </a:prstGeom>
          <a:noFill/>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8E9692A-EF58-E0F9-F06A-330546C94322}"/>
              </a:ext>
            </a:extLst>
          </p:cNvPr>
          <p:cNvSpPr txBox="1">
            <a:spLocks noChangeArrowheads="1"/>
          </p:cNvSpPr>
          <p:nvPr/>
        </p:nvSpPr>
        <p:spPr bwMode="auto">
          <a:xfrm rot="-666768">
            <a:off x="2705440" y="2034814"/>
            <a:ext cx="67811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8000" dirty="0">
                <a:solidFill>
                  <a:srgbClr val="FFFF00"/>
                </a:solidFill>
                <a:latin typeface="Broadway" panose="04040905080B02020502" pitchFamily="82" charset="0"/>
              </a:rPr>
              <a:t>Interval</a:t>
            </a:r>
          </a:p>
        </p:txBody>
      </p:sp>
    </p:spTree>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assing the baton: The value of a stellar handoff | Registered Dental  Hygienist (RDH) Magazine">
            <a:extLst>
              <a:ext uri="{FF2B5EF4-FFF2-40B4-BE49-F238E27FC236}">
                <a16:creationId xmlns:a16="http://schemas.microsoft.com/office/drawing/2014/main" id="{F2B909A4-B8AC-43A4-9A91-B24263A0C0D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1"/>
          <a:stretch/>
        </p:blipFill>
        <p:spPr bwMode="auto">
          <a:xfrm>
            <a:off x="22" y="10"/>
            <a:ext cx="6901711" cy="6857991"/>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A1280CE-8938-4ECD-91DF-4F7CFBE8BD6D}"/>
              </a:ext>
            </a:extLst>
          </p:cNvPr>
          <p:cNvSpPr txBox="1"/>
          <p:nvPr/>
        </p:nvSpPr>
        <p:spPr>
          <a:xfrm>
            <a:off x="5943267" y="2984573"/>
            <a:ext cx="6248733" cy="2200377"/>
          </a:xfrm>
          <a:prstGeom prst="rect">
            <a:avLst/>
          </a:prstGeom>
        </p:spPr>
        <p:txBody>
          <a:bodyPr vert="horz" lIns="91440" tIns="45720" rIns="91440" bIns="45720" rtlCol="0">
            <a:normAutofit/>
          </a:bodyPr>
          <a:lstStyle/>
          <a:p>
            <a:pPr algn="ctr">
              <a:lnSpc>
                <a:spcPct val="90000"/>
              </a:lnSpc>
              <a:spcAft>
                <a:spcPts val="600"/>
              </a:spcAft>
              <a:defRPr/>
            </a:pPr>
            <a:r>
              <a:rPr lang="en-US" sz="4400" dirty="0"/>
              <a:t>Entrust the </a:t>
            </a:r>
          </a:p>
          <a:p>
            <a:pPr algn="ctr">
              <a:lnSpc>
                <a:spcPct val="90000"/>
              </a:lnSpc>
              <a:spcAft>
                <a:spcPts val="600"/>
              </a:spcAft>
              <a:defRPr/>
            </a:pPr>
            <a:r>
              <a:rPr lang="en-US" sz="4400" dirty="0"/>
              <a:t>Specialist Nurse </a:t>
            </a:r>
          </a:p>
        </p:txBody>
      </p:sp>
      <p:sp>
        <p:nvSpPr>
          <p:cNvPr id="2" name="TextBox 1">
            <a:extLst>
              <a:ext uri="{FF2B5EF4-FFF2-40B4-BE49-F238E27FC236}">
                <a16:creationId xmlns:a16="http://schemas.microsoft.com/office/drawing/2014/main" id="{3DC4D17B-5015-8A3B-E8BE-A7D5166F7488}"/>
              </a:ext>
            </a:extLst>
          </p:cNvPr>
          <p:cNvSpPr txBox="1"/>
          <p:nvPr/>
        </p:nvSpPr>
        <p:spPr>
          <a:xfrm rot="396729">
            <a:off x="1919759" y="3363898"/>
            <a:ext cx="2397140" cy="748988"/>
          </a:xfrm>
          <a:prstGeom prst="rect">
            <a:avLst/>
          </a:prstGeom>
          <a:noFill/>
        </p:spPr>
        <p:txBody>
          <a:bodyPr wrap="square">
            <a:spAutoFit/>
          </a:bodyPr>
          <a:lstStyle/>
          <a:p>
            <a:pPr>
              <a:defRPr/>
            </a:pPr>
            <a:r>
              <a:rPr lang="en-GB" sz="4267" b="1" dirty="0">
                <a:solidFill>
                  <a:schemeClr val="accent5">
                    <a:lumMod val="20000"/>
                    <a:lumOff val="80000"/>
                  </a:schemeClr>
                </a:solidFill>
              </a:rPr>
              <a:t>TRUST</a:t>
            </a:r>
            <a:r>
              <a:rPr lang="en-GB" sz="2400" dirty="0"/>
              <a:t> </a:t>
            </a:r>
          </a:p>
        </p:txBody>
      </p:sp>
    </p:spTree>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ial view of roiling sea">
            <a:extLst>
              <a:ext uri="{FF2B5EF4-FFF2-40B4-BE49-F238E27FC236}">
                <a16:creationId xmlns:a16="http://schemas.microsoft.com/office/drawing/2014/main" id="{EC1FBEB5-FFD1-ECC9-4466-1F5DDE0617F1}"/>
              </a:ext>
            </a:extLst>
          </p:cNvPr>
          <p:cNvPicPr>
            <a:picLocks noChangeAspect="1"/>
          </p:cNvPicPr>
          <p:nvPr/>
        </p:nvPicPr>
        <p:blipFill rotWithShape="1">
          <a:blip r:embed="rId3"/>
          <a:srcRect/>
          <a:stretch/>
        </p:blipFill>
        <p:spPr>
          <a:xfrm>
            <a:off x="27" y="13"/>
            <a:ext cx="12191973" cy="6857987"/>
          </a:xfrm>
          <a:prstGeom prst="rect">
            <a:avLst/>
          </a:prstGeom>
          <a:noFill/>
        </p:spPr>
      </p:pic>
      <p:sp>
        <p:nvSpPr>
          <p:cNvPr id="4" name="TextBox 3">
            <a:extLst>
              <a:ext uri="{FF2B5EF4-FFF2-40B4-BE49-F238E27FC236}">
                <a16:creationId xmlns:a16="http://schemas.microsoft.com/office/drawing/2014/main" id="{DF9471EB-2834-81E0-017B-9296854842D9}"/>
              </a:ext>
            </a:extLst>
          </p:cNvPr>
          <p:cNvSpPr txBox="1"/>
          <p:nvPr/>
        </p:nvSpPr>
        <p:spPr>
          <a:xfrm>
            <a:off x="3031351" y="790473"/>
            <a:ext cx="5657318" cy="4524315"/>
          </a:xfrm>
          <a:prstGeom prst="rect">
            <a:avLst/>
          </a:prstGeom>
          <a:noFill/>
        </p:spPr>
        <p:txBody>
          <a:bodyPr wrap="none" rtlCol="0">
            <a:spAutoFit/>
          </a:bodyPr>
          <a:lstStyle/>
          <a:p>
            <a:pPr algn="ctr"/>
            <a:r>
              <a:rPr lang="en-GB" sz="9600" dirty="0">
                <a:solidFill>
                  <a:srgbClr val="FFFF00"/>
                </a:solidFill>
              </a:rPr>
              <a:t>Emotions </a:t>
            </a:r>
          </a:p>
          <a:p>
            <a:pPr algn="ctr"/>
            <a:r>
              <a:rPr lang="en-GB" sz="9600" dirty="0">
                <a:solidFill>
                  <a:srgbClr val="FFFF00"/>
                </a:solidFill>
              </a:rPr>
              <a:t>and </a:t>
            </a:r>
          </a:p>
          <a:p>
            <a:pPr algn="ctr"/>
            <a:r>
              <a:rPr lang="en-GB" sz="9600" dirty="0">
                <a:solidFill>
                  <a:srgbClr val="FFFF00"/>
                </a:solidFill>
              </a:rPr>
              <a:t>reactions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224" b="7225"/>
          <a:stretch/>
        </p:blipFill>
        <p:spPr>
          <a:xfrm>
            <a:off x="27" y="13"/>
            <a:ext cx="12191973" cy="6857987"/>
          </a:xfrm>
          <a:prstGeom prst="rect">
            <a:avLst/>
          </a:prstGeom>
          <a:noFill/>
          <a:scene3d>
            <a:camera prst="orthographicFront"/>
            <a:lightRig rig="contrasting" dir="t">
              <a:rot lat="0" lon="0" rev="4200000"/>
            </a:lightRig>
          </a:scene3d>
          <a:sp3d prstMaterial="plastic">
            <a:bevelT w="381000" h="114300" prst="relaxedInset"/>
            <a:contourClr>
              <a:srgbClr val="969696"/>
            </a:contourClr>
          </a:sp3d>
        </p:spPr>
      </p:pic>
      <p:sp>
        <p:nvSpPr>
          <p:cNvPr id="9" name="Text Placeholder 4">
            <a:extLst>
              <a:ext uri="{FF2B5EF4-FFF2-40B4-BE49-F238E27FC236}">
                <a16:creationId xmlns:a16="http://schemas.microsoft.com/office/drawing/2014/main" id="{F09F5EB6-9613-3EC1-E80F-818AFCC35F43}"/>
              </a:ext>
            </a:extLst>
          </p:cNvPr>
          <p:cNvSpPr txBox="1">
            <a:spLocks/>
          </p:cNvSpPr>
          <p:nvPr/>
        </p:nvSpPr>
        <p:spPr>
          <a:xfrm>
            <a:off x="405471" y="3283284"/>
            <a:ext cx="10531966" cy="2544142"/>
          </a:xfrm>
          <a:prstGeom prst="rect">
            <a:avLst/>
          </a:prstGeom>
        </p:spPr>
        <p:txBody>
          <a:bodyPr vert="horz" lIns="91440" tIns="45720" rIns="91440" bIns="45720" rtlCol="0" anchor="t">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altLang="en-US" sz="9600" dirty="0"/>
          </a:p>
          <a:p>
            <a:pPr algn="ctr"/>
            <a:r>
              <a:rPr lang="en-US" altLang="en-US" sz="19200" dirty="0">
                <a:solidFill>
                  <a:schemeClr val="bg1"/>
                </a:solidFill>
              </a:rPr>
              <a:t>Advocate for the patient's decision</a:t>
            </a:r>
          </a:p>
          <a:p>
            <a:pPr algn="ctr"/>
            <a:endParaRPr lang="en-US" altLang="en-US" sz="19200" dirty="0">
              <a:solidFill>
                <a:schemeClr val="bg1"/>
              </a:solidFill>
            </a:endParaRPr>
          </a:p>
          <a:p>
            <a:pPr algn="ctr"/>
            <a:r>
              <a:rPr lang="en-US" altLang="en-US" sz="19200" dirty="0">
                <a:solidFill>
                  <a:schemeClr val="bg1"/>
                </a:solidFill>
              </a:rPr>
              <a:t>Long term legacy</a:t>
            </a:r>
            <a:endParaRPr lang="en-US" dirty="0">
              <a:solidFill>
                <a:schemeClr val="bg1"/>
              </a:solidFill>
            </a:endParaRPr>
          </a:p>
          <a:p>
            <a:pPr algn="ctr"/>
            <a:endParaRPr lang="en-US" altLang="en-US" sz="19200" dirty="0">
              <a:solidFill>
                <a:schemeClr val="bg1"/>
              </a:solidFill>
            </a:endParaRPr>
          </a:p>
          <a:p>
            <a:pPr algn="ctr"/>
            <a:r>
              <a:rPr lang="en-US" altLang="en-US" sz="19200" dirty="0">
                <a:solidFill>
                  <a:schemeClr val="bg1"/>
                </a:solidFill>
              </a:rPr>
              <a:t>NOT to get a yes at all costs</a:t>
            </a:r>
          </a:p>
          <a:p>
            <a:pPr indent="-228594">
              <a:buFont typeface="Arial" panose="020B0604020202020204" pitchFamily="34" charset="0"/>
              <a:buChar char="•"/>
            </a:pPr>
            <a:endParaRPr lang="en-US" sz="2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9391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602118" y="1005044"/>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02401" y="3433604"/>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kern="0" dirty="0">
                <a:solidFill>
                  <a:schemeClr val="bg1"/>
                </a:solidFill>
              </a:rPr>
              <a:t>Criteria, application and terminology not equal</a:t>
            </a:r>
          </a:p>
          <a:p>
            <a:pPr marL="0" indent="0" algn="ctr" defTabSz="1219170">
              <a:buNone/>
            </a:pPr>
            <a:endParaRPr lang="en-US" altLang="en-US" sz="3200" kern="0" dirty="0">
              <a:solidFill>
                <a:schemeClr val="bg1"/>
              </a:solidFill>
            </a:endParaRPr>
          </a:p>
          <a:p>
            <a:pPr marL="0" indent="0" algn="ctr" defTabSz="1219170">
              <a:buNone/>
            </a:pPr>
            <a:r>
              <a:rPr lang="en-US" altLang="en-US" sz="3200" kern="0" dirty="0">
                <a:solidFill>
                  <a:schemeClr val="bg1"/>
                </a:solidFill>
              </a:rPr>
              <a:t>The Specialist Nurse will know these applications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27044"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489692" y="1005044"/>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5733630" y="3850562"/>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It is not possible to know if a consent can be deemed until AFTER talking to family</a:t>
            </a:r>
          </a:p>
          <a:p>
            <a:pPr marL="0" indent="0" algn="ctr" defTabSz="1219170">
              <a:buNone/>
            </a:pPr>
            <a:endParaRPr lang="en-US" altLang="en-US" sz="3200" kern="0" dirty="0">
              <a:solidFill>
                <a:schemeClr val="bg1"/>
              </a:solidFill>
            </a:endParaRPr>
          </a:p>
        </p:txBody>
      </p:sp>
    </p:spTree>
    <p:extLst>
      <p:ext uri="{BB962C8B-B14F-4D97-AF65-F5344CB8AC3E}">
        <p14:creationId xmlns:p14="http://schemas.microsoft.com/office/powerpoint/2010/main" val="1779532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E2EE3A44-F8C2-FC9A-4500-0F544075D4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38088" y="10"/>
            <a:ext cx="9947063" cy="6857991"/>
          </a:xfrm>
          <a:prstGeom prst="rect">
            <a:avLst/>
          </a:prstGeom>
        </p:spPr>
      </p:pic>
      <p:sp>
        <p:nvSpPr>
          <p:cNvPr id="7" name="Title 1">
            <a:extLst>
              <a:ext uri="{FF2B5EF4-FFF2-40B4-BE49-F238E27FC236}">
                <a16:creationId xmlns:a16="http://schemas.microsoft.com/office/drawing/2014/main" id="{78C782F0-9CBD-4273-A9FE-5FE082F38A7C}"/>
              </a:ext>
            </a:extLst>
          </p:cNvPr>
          <p:cNvSpPr>
            <a:spLocks noGrp="1"/>
          </p:cNvSpPr>
          <p:nvPr>
            <p:ph type="title"/>
          </p:nvPr>
        </p:nvSpPr>
        <p:spPr>
          <a:xfrm>
            <a:off x="4139921" y="880126"/>
            <a:ext cx="7194620" cy="711767"/>
          </a:xfrm>
        </p:spPr>
        <p:txBody>
          <a:bodyPr anchor="b">
            <a:noAutofit/>
          </a:bodyPr>
          <a:lstStyle/>
          <a:p>
            <a:r>
              <a:rPr lang="en-US" altLang="en-US" sz="4800" b="1" dirty="0">
                <a:ea typeface="ＭＳ Ｐゴシック"/>
              </a:rPr>
              <a:t>‘Deemed’ conversations</a:t>
            </a:r>
          </a:p>
        </p:txBody>
      </p:sp>
      <p:sp>
        <p:nvSpPr>
          <p:cNvPr id="8" name="Content Placeholder 2">
            <a:extLst>
              <a:ext uri="{FF2B5EF4-FFF2-40B4-BE49-F238E27FC236}">
                <a16:creationId xmlns:a16="http://schemas.microsoft.com/office/drawing/2014/main" id="{9E0B61B1-CF62-3FDC-AC52-2B3F18E5C167}"/>
              </a:ext>
            </a:extLst>
          </p:cNvPr>
          <p:cNvSpPr txBox="1">
            <a:spLocks noChangeArrowheads="1"/>
          </p:cNvSpPr>
          <p:nvPr/>
        </p:nvSpPr>
        <p:spPr bwMode="auto">
          <a:xfrm>
            <a:off x="6241630" y="3701560"/>
            <a:ext cx="5185259" cy="31595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342891" indent="-342891" algn="l" rtl="0" eaLnBrk="0" fontAlgn="base" hangingPunct="0">
              <a:spcBef>
                <a:spcPct val="20000"/>
              </a:spcBef>
              <a:spcAft>
                <a:spcPct val="0"/>
              </a:spcAft>
              <a:buChar char="•"/>
              <a:defRPr sz="2400">
                <a:solidFill>
                  <a:schemeClr val="tx1"/>
                </a:solidFill>
                <a:latin typeface="+mn-lt"/>
                <a:ea typeface="ＭＳ Ｐゴシック" charset="0"/>
                <a:cs typeface="+mn-cs"/>
              </a:defRPr>
            </a:lvl1pPr>
            <a:lvl2pPr marL="742932" indent="-285744" algn="l" rtl="0" eaLnBrk="0" fontAlgn="base" hangingPunct="0">
              <a:spcBef>
                <a:spcPct val="20000"/>
              </a:spcBef>
              <a:spcAft>
                <a:spcPct val="0"/>
              </a:spcAft>
              <a:buChar char="–"/>
              <a:defRPr sz="2000">
                <a:solidFill>
                  <a:schemeClr val="accent2"/>
                </a:solidFill>
                <a:latin typeface="+mn-lt"/>
                <a:ea typeface="Arial" charset="0"/>
                <a:cs typeface="+mn-cs"/>
              </a:defRPr>
            </a:lvl2pPr>
            <a:lvl3pPr marL="1142971" indent="-228594" algn="l" rtl="0" eaLnBrk="0" fontAlgn="base" hangingPunct="0">
              <a:spcBef>
                <a:spcPct val="20000"/>
              </a:spcBef>
              <a:spcAft>
                <a:spcPct val="0"/>
              </a:spcAft>
              <a:buChar char="•"/>
              <a:defRPr>
                <a:solidFill>
                  <a:schemeClr val="tx1"/>
                </a:solidFill>
                <a:latin typeface="+mn-lt"/>
                <a:ea typeface="Arial" charset="0"/>
                <a:cs typeface="+mn-cs"/>
              </a:defRPr>
            </a:lvl3pPr>
            <a:lvl4pPr marL="1600160" indent="-228594" algn="l" rtl="0" eaLnBrk="0" fontAlgn="base" hangingPunct="0">
              <a:spcBef>
                <a:spcPct val="20000"/>
              </a:spcBef>
              <a:spcAft>
                <a:spcPct val="0"/>
              </a:spcAft>
              <a:buChar char="–"/>
              <a:defRPr sz="1600">
                <a:solidFill>
                  <a:schemeClr val="tx1"/>
                </a:solidFill>
                <a:latin typeface="+mn-lt"/>
                <a:ea typeface="Arial" charset="0"/>
                <a:cs typeface="+mn-cs"/>
              </a:defRPr>
            </a:lvl4pPr>
            <a:lvl5pPr marL="2057349" indent="-228594" algn="l" rtl="0" eaLnBrk="0" fontAlgn="base" hangingPunct="0">
              <a:spcBef>
                <a:spcPct val="20000"/>
              </a:spcBef>
              <a:spcAft>
                <a:spcPct val="0"/>
              </a:spcAft>
              <a:buChar char="»"/>
              <a:defRPr sz="1600">
                <a:solidFill>
                  <a:schemeClr val="tx1"/>
                </a:solidFill>
                <a:latin typeface="+mn-lt"/>
                <a:ea typeface="Arial" charset="0"/>
                <a:cs typeface="+mn-cs"/>
              </a:defRPr>
            </a:lvl5pPr>
            <a:lvl6pPr marL="2514537" indent="-228594" algn="l" rtl="0" eaLnBrk="0" fontAlgn="base" hangingPunct="0">
              <a:spcBef>
                <a:spcPct val="20000"/>
              </a:spcBef>
              <a:spcAft>
                <a:spcPct val="0"/>
              </a:spcAft>
              <a:buChar char="»"/>
              <a:defRPr sz="1600">
                <a:solidFill>
                  <a:schemeClr val="tx1"/>
                </a:solidFill>
                <a:latin typeface="+mn-lt"/>
                <a:cs typeface="+mn-cs"/>
              </a:defRPr>
            </a:lvl6pPr>
            <a:lvl7pPr marL="2971726" indent="-228594" algn="l" rtl="0" eaLnBrk="0" fontAlgn="base" hangingPunct="0">
              <a:spcBef>
                <a:spcPct val="20000"/>
              </a:spcBef>
              <a:spcAft>
                <a:spcPct val="0"/>
              </a:spcAft>
              <a:buChar char="»"/>
              <a:defRPr sz="1600">
                <a:solidFill>
                  <a:schemeClr val="tx1"/>
                </a:solidFill>
                <a:latin typeface="+mn-lt"/>
                <a:cs typeface="+mn-cs"/>
              </a:defRPr>
            </a:lvl7pPr>
            <a:lvl8pPr marL="3428914" indent="-228594" algn="l" rtl="0" eaLnBrk="0" fontAlgn="base" hangingPunct="0">
              <a:spcBef>
                <a:spcPct val="20000"/>
              </a:spcBef>
              <a:spcAft>
                <a:spcPct val="0"/>
              </a:spcAft>
              <a:buChar char="»"/>
              <a:defRPr sz="1600">
                <a:solidFill>
                  <a:schemeClr val="tx1"/>
                </a:solidFill>
                <a:latin typeface="+mn-lt"/>
                <a:cs typeface="+mn-cs"/>
              </a:defRPr>
            </a:lvl8pPr>
            <a:lvl9pPr marL="3886103" indent="-228594" algn="l" rtl="0" eaLnBrk="0" fontAlgn="base" hangingPunct="0">
              <a:spcBef>
                <a:spcPct val="20000"/>
              </a:spcBef>
              <a:spcAft>
                <a:spcPct val="0"/>
              </a:spcAft>
              <a:buChar char="»"/>
              <a:defRPr sz="1600">
                <a:solidFill>
                  <a:schemeClr val="tx1"/>
                </a:solidFill>
                <a:latin typeface="+mn-lt"/>
                <a:cs typeface="+mn-cs"/>
              </a:defRPr>
            </a:lvl9pPr>
          </a:lstStyle>
          <a:p>
            <a:pPr marL="0" indent="0" algn="ctr" defTabSz="1219170">
              <a:buNone/>
            </a:pPr>
            <a:r>
              <a:rPr lang="en-US" altLang="en-US" sz="3200" dirty="0">
                <a:solidFill>
                  <a:schemeClr val="bg1"/>
                </a:solidFill>
              </a:rPr>
              <a:t>No stated decision </a:t>
            </a:r>
          </a:p>
          <a:p>
            <a:pPr marL="0" indent="0" algn="ctr" defTabSz="1219170">
              <a:buNone/>
            </a:pPr>
            <a:r>
              <a:rPr lang="en-US" altLang="en-US" sz="3200" dirty="0">
                <a:solidFill>
                  <a:schemeClr val="bg1"/>
                </a:solidFill>
              </a:rPr>
              <a:t>(ODR or verbally) </a:t>
            </a:r>
          </a:p>
          <a:p>
            <a:pPr marL="0" indent="0" algn="ctr" defTabSz="1219170">
              <a:buNone/>
            </a:pPr>
            <a:r>
              <a:rPr lang="en-US" altLang="en-US" sz="3200" dirty="0">
                <a:solidFill>
                  <a:schemeClr val="bg1"/>
                </a:solidFill>
                <a:ea typeface="ＭＳ Ｐゴシック"/>
              </a:rPr>
              <a:t>= likely willing to donate. </a:t>
            </a:r>
            <a:endParaRPr lang="en-US" altLang="en-US" sz="3200" kern="0" dirty="0">
              <a:solidFill>
                <a:schemeClr val="bg1"/>
              </a:solidFill>
              <a:ea typeface="ＭＳ Ｐゴシック"/>
            </a:endParaRPr>
          </a:p>
        </p:txBody>
      </p:sp>
    </p:spTree>
    <p:extLst>
      <p:ext uri="{BB962C8B-B14F-4D97-AF65-F5344CB8AC3E}">
        <p14:creationId xmlns:p14="http://schemas.microsoft.com/office/powerpoint/2010/main" val="353911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8379491-5C80-4EF2-A024-54809303E24B}"/>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a:xfrm>
            <a:off x="116037" y="101942"/>
            <a:ext cx="11782091" cy="6456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05B75CAE-3B6E-40BD-91A4-FF033F140EB8}"/>
              </a:ext>
            </a:extLst>
          </p:cNvPr>
          <p:cNvSpPr/>
          <p:nvPr/>
        </p:nvSpPr>
        <p:spPr>
          <a:xfrm>
            <a:off x="2875640" y="2656376"/>
            <a:ext cx="10352395" cy="3083023"/>
          </a:xfrm>
          <a:prstGeom prst="rect">
            <a:avLst/>
          </a:prstGeom>
          <a:noFill/>
        </p:spPr>
        <p:txBody>
          <a:bodyPr wrap="square" lIns="91440" tIns="45720" rIns="91440" bIns="45720" anchor="t">
            <a:spAutoFit/>
          </a:bodyPr>
          <a:lstStyle/>
          <a:p>
            <a:pPr algn="ctr">
              <a:defRPr/>
            </a:pPr>
            <a:r>
              <a:rPr lang="en-US" sz="4250" dirty="0">
                <a:ln w="0"/>
                <a:solidFill>
                  <a:schemeClr val="bg1"/>
                </a:solidFill>
                <a:effectLst>
                  <a:outerShdw blurRad="38100" dist="25400" dir="5400000" algn="ctr" rotWithShape="0">
                    <a:srgbClr val="6E747A">
                      <a:alpha val="43000"/>
                    </a:srgbClr>
                  </a:outerShdw>
                </a:effectLst>
              </a:rPr>
              <a:t>Bespoke,</a:t>
            </a:r>
            <a:endParaRPr lang="en-US" sz="4250" dirty="0">
              <a:solidFill>
                <a:schemeClr val="bg1"/>
              </a:solidFill>
            </a:endParaRPr>
          </a:p>
          <a:p>
            <a:pPr algn="ctr">
              <a:defRPr/>
            </a:pPr>
            <a:r>
              <a:rPr lang="en-US" sz="4250" dirty="0">
                <a:ln w="0"/>
                <a:solidFill>
                  <a:schemeClr val="bg1"/>
                </a:solidFill>
                <a:effectLst>
                  <a:outerShdw blurRad="38100" dist="25400" dir="5400000" algn="ctr" rotWithShape="0">
                    <a:srgbClr val="6E747A">
                      <a:alpha val="43000"/>
                    </a:srgbClr>
                  </a:outerShdw>
                </a:effectLst>
              </a:rPr>
              <a:t>detailed conversations</a:t>
            </a:r>
            <a:endParaRPr lang="en-US" sz="4250" dirty="0">
              <a:solidFill>
                <a:schemeClr val="bg1"/>
              </a:solidFill>
            </a:endParaRPr>
          </a:p>
          <a:p>
            <a:pPr algn="ctr">
              <a:defRPr/>
            </a:pPr>
            <a:r>
              <a:rPr lang="en-US" sz="4250" dirty="0">
                <a:ln w="0"/>
                <a:solidFill>
                  <a:schemeClr val="bg1"/>
                </a:solidFill>
                <a:effectLst>
                  <a:outerShdw blurRad="38100" dist="25400" dir="5400000" algn="ctr" rotWithShape="0">
                    <a:srgbClr val="6E747A">
                      <a:alpha val="43000"/>
                    </a:srgbClr>
                  </a:outerShdw>
                </a:effectLst>
              </a:rPr>
              <a:t>exploring different opinions,</a:t>
            </a:r>
          </a:p>
          <a:p>
            <a:pPr algn="ctr">
              <a:defRPr/>
            </a:pPr>
            <a:r>
              <a:rPr lang="en-US" sz="4250" dirty="0">
                <a:ln w="0"/>
                <a:solidFill>
                  <a:schemeClr val="bg1"/>
                </a:solidFill>
                <a:effectLst>
                  <a:outerShdw blurRad="38100" dist="25400" dir="5400000" algn="ctr" rotWithShape="0">
                    <a:srgbClr val="6E747A">
                      <a:alpha val="43000"/>
                    </a:srgbClr>
                  </a:outerShdw>
                </a:effectLst>
              </a:rPr>
              <a:t>                    and needs  </a:t>
            </a:r>
          </a:p>
          <a:p>
            <a:pPr algn="ctr">
              <a:defRPr/>
            </a:pPr>
            <a:endParaRPr lang="en-US" sz="2400" dirty="0">
              <a:ln w="0"/>
              <a:solidFill>
                <a:schemeClr val="bg1"/>
              </a:solidFill>
              <a:effectLst>
                <a:outerShdw blurRad="38100" dist="25400" dir="5400000" algn="ctr" rotWithShape="0">
                  <a:srgbClr val="6E747A">
                    <a:alpha val="43000"/>
                  </a:srgbClr>
                </a:outerShdw>
              </a:effectLst>
            </a:endParaRPr>
          </a:p>
        </p:txBody>
      </p:sp>
    </p:spTree>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F8B219-B47E-55CD-71D3-12CAFC032DF2}"/>
              </a:ext>
            </a:extLst>
          </p:cNvPr>
          <p:cNvSpPr>
            <a:spLocks noGrp="1"/>
          </p:cNvSpPr>
          <p:nvPr>
            <p:ph type="title"/>
          </p:nvPr>
        </p:nvSpPr>
        <p:spPr>
          <a:xfrm>
            <a:off x="157164" y="609601"/>
            <a:ext cx="4791025" cy="1333500"/>
          </a:xfrm>
        </p:spPr>
        <p:txBody>
          <a:bodyPr vert="horz" wrap="square" lIns="91440" tIns="45720" rIns="91440" bIns="45720" numCol="1" rtlCol="0" anchor="ctr" anchorCtr="0" compatLnSpc="1">
            <a:prstTxWarp prst="textNoShape">
              <a:avLst/>
            </a:prstTxWarp>
            <a:normAutofit fontScale="90000"/>
          </a:bodyPr>
          <a:lstStyle/>
          <a:p>
            <a:pPr algn="ctr"/>
            <a:r>
              <a:rPr lang="en-US" sz="4400" dirty="0">
                <a:solidFill>
                  <a:srgbClr val="E0119D"/>
                </a:solidFill>
                <a:ea typeface="ＭＳ Ｐゴシック"/>
              </a:rPr>
              <a:t>Specialist Nurse conversation goals</a:t>
            </a:r>
          </a:p>
        </p:txBody>
      </p:sp>
      <p:pic>
        <p:nvPicPr>
          <p:cNvPr id="7" name="Picture 6">
            <a:extLst>
              <a:ext uri="{FF2B5EF4-FFF2-40B4-BE49-F238E27FC236}">
                <a16:creationId xmlns:a16="http://schemas.microsoft.com/office/drawing/2014/main" id="{29FA261A-39E0-4349-97F3-7FF6E76488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48189" y="2"/>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scene3d>
            <a:camera prst="orthographicFront"/>
            <a:lightRig rig="contrasting" dir="t">
              <a:rot lat="0" lon="0" rev="4200000"/>
            </a:lightRig>
          </a:scene3d>
          <a:sp3d prstMaterial="plastic">
            <a:bevelT w="381000" h="114300" prst="relaxedInset"/>
            <a:contourClr>
              <a:srgbClr val="969696"/>
            </a:contourClr>
          </a:sp3d>
        </p:spPr>
      </p:pic>
      <p:sp>
        <p:nvSpPr>
          <p:cNvPr id="13" name="Text Placeholder 4">
            <a:extLst>
              <a:ext uri="{FF2B5EF4-FFF2-40B4-BE49-F238E27FC236}">
                <a16:creationId xmlns:a16="http://schemas.microsoft.com/office/drawing/2014/main" id="{100452D0-2568-5E5A-220B-6B020768BC72}"/>
              </a:ext>
            </a:extLst>
          </p:cNvPr>
          <p:cNvSpPr txBox="1">
            <a:spLocks/>
          </p:cNvSpPr>
          <p:nvPr/>
        </p:nvSpPr>
        <p:spPr>
          <a:xfrm>
            <a:off x="396776" y="5499850"/>
            <a:ext cx="4226003" cy="122001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r>
              <a:rPr lang="en-US" altLang="en-US" sz="3200" dirty="0">
                <a:solidFill>
                  <a:srgbClr val="000000"/>
                </a:solidFill>
                <a:latin typeface="Arial"/>
                <a:cs typeface="Arial"/>
              </a:rPr>
              <a:t>NOT </a:t>
            </a:r>
          </a:p>
          <a:p>
            <a:pPr algn="ctr" defTabSz="1219170" fontAlgn="base">
              <a:spcBef>
                <a:spcPts val="1333"/>
              </a:spcBef>
              <a:spcAft>
                <a:spcPct val="0"/>
              </a:spcAft>
            </a:pPr>
            <a:r>
              <a:rPr lang="en-US" altLang="en-US" sz="3200" dirty="0">
                <a:solidFill>
                  <a:srgbClr val="000000"/>
                </a:solidFill>
                <a:latin typeface="Arial"/>
                <a:cs typeface="Arial"/>
              </a:rPr>
              <a:t>to get a yes at all cost</a:t>
            </a:r>
          </a:p>
          <a:p>
            <a:pPr indent="-228594" defTabSz="1219170" fontAlgn="base">
              <a:spcBef>
                <a:spcPts val="1333"/>
              </a:spcBef>
              <a:spcAft>
                <a:spcPct val="0"/>
              </a:spcAft>
              <a:buFont typeface="Arial" panose="020B0604020202020204" pitchFamily="34" charset="0"/>
              <a:buChar char="•"/>
            </a:pPr>
            <a:endParaRPr lang="en-US" sz="2000" dirty="0">
              <a:solidFill>
                <a:srgbClr val="000000"/>
              </a:solidFill>
              <a:latin typeface="Arial"/>
              <a:cs typeface="Arial"/>
            </a:endParaRPr>
          </a:p>
        </p:txBody>
      </p:sp>
      <p:sp>
        <p:nvSpPr>
          <p:cNvPr id="15" name="Text Placeholder 4">
            <a:extLst>
              <a:ext uri="{FF2B5EF4-FFF2-40B4-BE49-F238E27FC236}">
                <a16:creationId xmlns:a16="http://schemas.microsoft.com/office/drawing/2014/main" id="{33C61C1E-EAFE-A227-7A56-95235C9CD7E2}"/>
              </a:ext>
            </a:extLst>
          </p:cNvPr>
          <p:cNvSpPr txBox="1">
            <a:spLocks/>
          </p:cNvSpPr>
          <p:nvPr/>
        </p:nvSpPr>
        <p:spPr>
          <a:xfrm>
            <a:off x="300777" y="2335248"/>
            <a:ext cx="4647411" cy="158230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1219170" fontAlgn="base">
              <a:spcBef>
                <a:spcPts val="1333"/>
              </a:spcBef>
              <a:spcAft>
                <a:spcPct val="0"/>
              </a:spcAft>
            </a:pPr>
            <a:r>
              <a:rPr lang="en-US" altLang="en-US" sz="3200" dirty="0">
                <a:solidFill>
                  <a:srgbClr val="000000"/>
                </a:solidFill>
                <a:latin typeface="Arial"/>
                <a:cs typeface="Arial"/>
              </a:rPr>
              <a:t>To SUPPORT and ADVOCATE a patient’s donation decision</a:t>
            </a:r>
          </a:p>
        </p:txBody>
      </p:sp>
      <p:sp>
        <p:nvSpPr>
          <p:cNvPr id="10" name="TextBox 9">
            <a:extLst>
              <a:ext uri="{FF2B5EF4-FFF2-40B4-BE49-F238E27FC236}">
                <a16:creationId xmlns:a16="http://schemas.microsoft.com/office/drawing/2014/main" id="{EEE04DB2-1A3B-389A-E0CD-B894181279D6}"/>
              </a:ext>
            </a:extLst>
          </p:cNvPr>
          <p:cNvSpPr txBox="1"/>
          <p:nvPr/>
        </p:nvSpPr>
        <p:spPr>
          <a:xfrm>
            <a:off x="300777" y="3917549"/>
            <a:ext cx="4418003" cy="1421928"/>
          </a:xfrm>
          <a:prstGeom prst="rect">
            <a:avLst/>
          </a:prstGeom>
          <a:noFill/>
        </p:spPr>
        <p:txBody>
          <a:bodyPr wrap="square">
            <a:spAutoFit/>
          </a:bodyPr>
          <a:lstStyle/>
          <a:p>
            <a:pPr algn="ctr" defTabSz="1219170" fontAlgn="base">
              <a:lnSpc>
                <a:spcPct val="90000"/>
              </a:lnSpc>
              <a:spcBef>
                <a:spcPts val="1333"/>
              </a:spcBef>
              <a:spcAft>
                <a:spcPct val="0"/>
              </a:spcAft>
            </a:pPr>
            <a:r>
              <a:rPr lang="en-US" altLang="en-US" sz="3200" dirty="0">
                <a:solidFill>
                  <a:srgbClr val="000000"/>
                </a:solidFill>
                <a:latin typeface="Arial"/>
                <a:cs typeface="Arial"/>
              </a:rPr>
              <a:t>Family leave with the lasting legacy of least long-term regret </a:t>
            </a:r>
          </a:p>
        </p:txBody>
      </p:sp>
    </p:spTree>
    <p:extLst>
      <p:ext uri="{BB962C8B-B14F-4D97-AF65-F5344CB8AC3E}">
        <p14:creationId xmlns:p14="http://schemas.microsoft.com/office/powerpoint/2010/main" val="3662897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ppt_x</p:attrName>
                                        </p:attrNameLst>
                                      </p:cBhvr>
                                      <p:tavLst>
                                        <p:tav tm="0">
                                          <p:val>
                                            <p:strVal val="#ppt_x"/>
                                          </p:val>
                                        </p:tav>
                                        <p:tav tm="100000">
                                          <p:val>
                                            <p:strVal val="#ppt_x"/>
                                          </p:val>
                                        </p:tav>
                                      </p:tavLst>
                                    </p:anim>
                                    <p:anim calcmode="lin" valueType="num">
                                      <p:cBhvr>
                                        <p:cTn id="9"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500"/>
                                        <p:tgtEl>
                                          <p:spTgt spid="13"/>
                                        </p:tgtEl>
                                      </p:cBhvr>
                                    </p:animEffect>
                                    <p:anim calcmode="lin" valueType="num">
                                      <p:cBhvr>
                                        <p:cTn id="22" dur="1500" fill="hold"/>
                                        <p:tgtEl>
                                          <p:spTgt spid="13"/>
                                        </p:tgtEl>
                                        <p:attrNameLst>
                                          <p:attrName>ppt_x</p:attrName>
                                        </p:attrNameLst>
                                      </p:cBhvr>
                                      <p:tavLst>
                                        <p:tav tm="0">
                                          <p:val>
                                            <p:strVal val="#ppt_x"/>
                                          </p:val>
                                        </p:tav>
                                        <p:tav tm="100000">
                                          <p:val>
                                            <p:strVal val="#ppt_x"/>
                                          </p:val>
                                        </p:tav>
                                      </p:tavLst>
                                    </p:anim>
                                    <p:anim calcmode="lin" valueType="num">
                                      <p:cBhvr>
                                        <p:cTn id="23"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fontScale="90000"/>
          </a:bodyPr>
          <a:lstStyle/>
          <a:p>
            <a:pPr eaLnBrk="1" hangingPunct="1"/>
            <a:r>
              <a:rPr lang="en-GB" b="1" dirty="0">
                <a:solidFill>
                  <a:srgbClr val="E0119D"/>
                </a:solidFill>
              </a:rPr>
              <a:t>What if the family talk about donation early, before the SNOD arrives?</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128"/>
              <a:cs typeface="Arial"/>
            </a:endParaRPr>
          </a:p>
        </p:txBody>
      </p:sp>
      <p:pic>
        <p:nvPicPr>
          <p:cNvPr id="6" name="Picture 5">
            <a:extLst>
              <a:ext uri="{FF2B5EF4-FFF2-40B4-BE49-F238E27FC236}">
                <a16:creationId xmlns:a16="http://schemas.microsoft.com/office/drawing/2014/main" id="{0F543682-0F6B-C746-969C-03C07C16A5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Content Placeholder 12" descr="A picture containing clipart&#10;&#10;Description automatically generated">
            <a:extLst>
              <a:ext uri="{FF2B5EF4-FFF2-40B4-BE49-F238E27FC236}">
                <a16:creationId xmlns:a16="http://schemas.microsoft.com/office/drawing/2014/main" id="{7D837E72-1501-9233-3C6B-D67B78B73F59}"/>
              </a:ext>
            </a:extLst>
          </p:cNvPr>
          <p:cNvPicPr>
            <a:picLocks noChangeAspect="1"/>
          </p:cNvPicPr>
          <p:nvPr/>
        </p:nvPicPr>
        <p:blipFill>
          <a:blip r:embed="rId4"/>
          <a:stretch>
            <a:fillRect/>
          </a:stretch>
        </p:blipFill>
        <p:spPr>
          <a:xfrm>
            <a:off x="852409" y="1520726"/>
            <a:ext cx="4273353" cy="4273353"/>
          </a:xfrm>
          <a:prstGeom prst="rect">
            <a:avLst/>
          </a:prstGeom>
        </p:spPr>
      </p:pic>
      <p:sp>
        <p:nvSpPr>
          <p:cNvPr id="9" name="Content Placeholder 10">
            <a:extLst>
              <a:ext uri="{FF2B5EF4-FFF2-40B4-BE49-F238E27FC236}">
                <a16:creationId xmlns:a16="http://schemas.microsoft.com/office/drawing/2014/main" id="{7A6046DE-7CB4-5C43-9CB0-37E07A258669}"/>
              </a:ext>
            </a:extLst>
          </p:cNvPr>
          <p:cNvSpPr>
            <a:spLocks noGrp="1"/>
          </p:cNvSpPr>
          <p:nvPr/>
        </p:nvSpPr>
        <p:spPr bwMode="auto">
          <a:xfrm>
            <a:off x="5251939" y="1470759"/>
            <a:ext cx="6260505" cy="4234738"/>
          </a:xfrm>
          <a:prstGeom prst="rect">
            <a:avLst/>
          </a:prstGeom>
          <a:solidFill>
            <a:srgbClr val="F8F8F8"/>
          </a:solidFill>
          <a:ln w="28575">
            <a:solidFill>
              <a:schemeClr val="accent2"/>
            </a:solidFill>
            <a:miter lim="800000"/>
            <a:headEnd/>
            <a:tailEnd/>
          </a:ln>
          <a:extLst>
            <a:ext uri="{FAA26D3D-D897-4be2-8F04-BA451C77F1D7}">
              <ma14:placeholderFlag xmlns:lc="http://schemas.openxmlformats.org/drawingml/2006/lockedCanvas"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457177" indent="-457177" algn="l" rtl="0" eaLnBrk="0" fontAlgn="base" hangingPunct="0">
              <a:spcBef>
                <a:spcPct val="20000"/>
              </a:spcBef>
              <a:spcAft>
                <a:spcPct val="0"/>
              </a:spcAft>
              <a:buChar char="•"/>
              <a:defRPr sz="3733">
                <a:solidFill>
                  <a:schemeClr val="tx1"/>
                </a:solidFill>
                <a:latin typeface="+mn-lt"/>
                <a:ea typeface="ＭＳ Ｐゴシック" charset="0"/>
                <a:cs typeface="+mn-cs"/>
              </a:defRPr>
            </a:lvl1pPr>
            <a:lvl2pPr marL="990551" indent="-380982" algn="l" rtl="0" eaLnBrk="0" fontAlgn="base" hangingPunct="0">
              <a:spcBef>
                <a:spcPct val="20000"/>
              </a:spcBef>
              <a:spcAft>
                <a:spcPct val="0"/>
              </a:spcAft>
              <a:buChar char="–"/>
              <a:defRPr sz="3200">
                <a:solidFill>
                  <a:schemeClr val="accent2"/>
                </a:solidFill>
                <a:latin typeface="+mn-lt"/>
                <a:ea typeface="Arial" charset="0"/>
                <a:cs typeface="+mn-cs"/>
              </a:defRPr>
            </a:lvl2pPr>
            <a:lvl3pPr marL="1523923" indent="-304784" algn="l" rtl="0" eaLnBrk="0" fontAlgn="base" hangingPunct="0">
              <a:spcBef>
                <a:spcPct val="20000"/>
              </a:spcBef>
              <a:spcAft>
                <a:spcPct val="0"/>
              </a:spcAft>
              <a:buChar char="•"/>
              <a:defRPr sz="2667">
                <a:solidFill>
                  <a:schemeClr val="tx1"/>
                </a:solidFill>
                <a:latin typeface="+mn-lt"/>
                <a:ea typeface="Arial" charset="0"/>
                <a:cs typeface="+mn-cs"/>
              </a:defRPr>
            </a:lvl3pPr>
            <a:lvl4pPr marL="2133493" indent="-304784" algn="l" rtl="0" eaLnBrk="0" fontAlgn="base" hangingPunct="0">
              <a:spcBef>
                <a:spcPct val="20000"/>
              </a:spcBef>
              <a:spcAft>
                <a:spcPct val="0"/>
              </a:spcAft>
              <a:buChar char="–"/>
              <a:defRPr sz="2400">
                <a:solidFill>
                  <a:schemeClr val="tx1"/>
                </a:solidFill>
                <a:latin typeface="+mn-lt"/>
                <a:ea typeface="Arial" charset="0"/>
                <a:cs typeface="+mn-cs"/>
              </a:defRPr>
            </a:lvl4pPr>
            <a:lvl5pPr marL="2743063" indent="-304784" algn="l" rtl="0" eaLnBrk="0" fontAlgn="base" hangingPunct="0">
              <a:spcBef>
                <a:spcPct val="20000"/>
              </a:spcBef>
              <a:spcAft>
                <a:spcPct val="0"/>
              </a:spcAft>
              <a:buChar char="»"/>
              <a:defRPr sz="2400">
                <a:solidFill>
                  <a:schemeClr val="tx1"/>
                </a:solidFill>
                <a:latin typeface="+mn-lt"/>
                <a:ea typeface="Arial" charset="0"/>
                <a:cs typeface="+mn-cs"/>
              </a:defRPr>
            </a:lvl5pPr>
            <a:lvl6pPr marL="3352632" indent="-304784" algn="l" rtl="0" eaLnBrk="0" fontAlgn="base" hangingPunct="0">
              <a:spcBef>
                <a:spcPct val="20000"/>
              </a:spcBef>
              <a:spcAft>
                <a:spcPct val="0"/>
              </a:spcAft>
              <a:buChar char="»"/>
              <a:defRPr sz="2400">
                <a:solidFill>
                  <a:schemeClr val="tx1"/>
                </a:solidFill>
                <a:latin typeface="+mn-lt"/>
                <a:cs typeface="+mn-cs"/>
              </a:defRPr>
            </a:lvl6pPr>
            <a:lvl7pPr marL="3962202" indent="-304784" algn="l" rtl="0" eaLnBrk="0" fontAlgn="base" hangingPunct="0">
              <a:spcBef>
                <a:spcPct val="20000"/>
              </a:spcBef>
              <a:spcAft>
                <a:spcPct val="0"/>
              </a:spcAft>
              <a:buChar char="»"/>
              <a:defRPr sz="2400">
                <a:solidFill>
                  <a:schemeClr val="tx1"/>
                </a:solidFill>
                <a:latin typeface="+mn-lt"/>
                <a:cs typeface="+mn-cs"/>
              </a:defRPr>
            </a:lvl7pPr>
            <a:lvl8pPr marL="4571771" indent="-304784" algn="l" rtl="0" eaLnBrk="0" fontAlgn="base" hangingPunct="0">
              <a:spcBef>
                <a:spcPct val="20000"/>
              </a:spcBef>
              <a:spcAft>
                <a:spcPct val="0"/>
              </a:spcAft>
              <a:buChar char="»"/>
              <a:defRPr sz="2400">
                <a:solidFill>
                  <a:schemeClr val="tx1"/>
                </a:solidFill>
                <a:latin typeface="+mn-lt"/>
                <a:cs typeface="+mn-cs"/>
              </a:defRPr>
            </a:lvl8pPr>
            <a:lvl9pPr marL="5181341" indent="-304784" algn="l" rtl="0" eaLnBrk="0" fontAlgn="base" hangingPunct="0">
              <a:spcBef>
                <a:spcPct val="20000"/>
              </a:spcBef>
              <a:spcAft>
                <a:spcPct val="0"/>
              </a:spcAft>
              <a:buChar char="»"/>
              <a:defRPr sz="2400">
                <a:solidFill>
                  <a:schemeClr val="tx1"/>
                </a:solidFill>
                <a:latin typeface="+mn-lt"/>
                <a:cs typeface="+mn-cs"/>
              </a:defRPr>
            </a:lvl9pPr>
          </a:lstStyle>
          <a:p>
            <a:pPr marL="0" indent="0" algn="ctr">
              <a:buNone/>
            </a:pPr>
            <a:r>
              <a:rPr lang="en-US" sz="3700" dirty="0">
                <a:ea typeface="ＭＳ Ｐゴシック"/>
              </a:rPr>
              <a:t>‘Thank you for mentioning</a:t>
            </a:r>
            <a:endParaRPr lang="en-US" dirty="0"/>
          </a:p>
          <a:p>
            <a:pPr marL="0" indent="0" algn="ctr">
              <a:buNone/>
            </a:pPr>
            <a:r>
              <a:rPr lang="en-US" sz="3700" dirty="0">
                <a:ea typeface="ＭＳ Ｐゴシック"/>
              </a:rPr>
              <a:t> that. It’s an important</a:t>
            </a:r>
            <a:endParaRPr lang="en-US" sz="3700" dirty="0"/>
          </a:p>
          <a:p>
            <a:pPr marL="0" indent="0" algn="ctr">
              <a:buNone/>
            </a:pPr>
            <a:r>
              <a:rPr lang="en-US" sz="3700" dirty="0">
                <a:ea typeface="ＭＳ Ｐゴシック"/>
              </a:rPr>
              <a:t> subject that you’ve raised,</a:t>
            </a:r>
            <a:endParaRPr lang="en-US" sz="3700" dirty="0"/>
          </a:p>
          <a:p>
            <a:pPr marL="0" indent="0" algn="ctr">
              <a:buNone/>
            </a:pPr>
            <a:r>
              <a:rPr lang="en-US" sz="3700" dirty="0">
                <a:ea typeface="ＭＳ Ｐゴシック"/>
              </a:rPr>
              <a:t> and it’ll help us with</a:t>
            </a:r>
            <a:endParaRPr lang="en-US" sz="3700" dirty="0"/>
          </a:p>
          <a:p>
            <a:pPr marL="0" indent="0" algn="ctr">
              <a:buNone/>
            </a:pPr>
            <a:r>
              <a:rPr lang="en-US" sz="3700" dirty="0">
                <a:ea typeface="ＭＳ Ｐゴシック"/>
              </a:rPr>
              <a:t> conversations that we may</a:t>
            </a:r>
            <a:endParaRPr lang="en-US" sz="3700" dirty="0"/>
          </a:p>
          <a:p>
            <a:pPr marL="0" indent="0" algn="ctr">
              <a:buNone/>
            </a:pPr>
            <a:r>
              <a:rPr lang="en-US" sz="3700" dirty="0">
                <a:ea typeface="ＭＳ Ｐゴシック"/>
              </a:rPr>
              <a:t> have later.’</a:t>
            </a:r>
            <a:endParaRPr lang="en-US" sz="3700"/>
          </a:p>
        </p:txBody>
      </p:sp>
    </p:spTree>
    <p:extLst>
      <p:ext uri="{BB962C8B-B14F-4D97-AF65-F5344CB8AC3E}">
        <p14:creationId xmlns:p14="http://schemas.microsoft.com/office/powerpoint/2010/main" val="3919035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277792" y="1"/>
            <a:ext cx="9695941" cy="1470367"/>
          </a:xfrm>
        </p:spPr>
        <p:txBody>
          <a:bodyPr>
            <a:normAutofit/>
          </a:bodyPr>
          <a:lstStyle/>
          <a:p>
            <a:pPr eaLnBrk="1" hangingPunct="1"/>
            <a:r>
              <a:rPr lang="en-GB" b="1" dirty="0">
                <a:solidFill>
                  <a:srgbClr val="E0119D"/>
                </a:solidFill>
              </a:rPr>
              <a:t>Summary</a:t>
            </a:r>
          </a:p>
        </p:txBody>
      </p:sp>
      <p:sp>
        <p:nvSpPr>
          <p:cNvPr id="5" name="Rectangle 4"/>
          <p:cNvSpPr/>
          <p:nvPr/>
        </p:nvSpPr>
        <p:spPr bwMode="auto">
          <a:xfrm>
            <a:off x="0" y="6076098"/>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eaLnBrk="0" hangingPunct="0"/>
            <a:endParaRPr lang="en-US" sz="2400" dirty="0">
              <a:solidFill>
                <a:srgbClr val="FFFFFF"/>
              </a:solidFill>
              <a:latin typeface="Arial"/>
              <a:ea typeface="ＭＳ Ｐゴシック" charset="-128"/>
            </a:endParaRPr>
          </a:p>
        </p:txBody>
      </p:sp>
      <p:pic>
        <p:nvPicPr>
          <p:cNvPr id="2" name="Picture 1">
            <a:extLst>
              <a:ext uri="{FF2B5EF4-FFF2-40B4-BE49-F238E27FC236}">
                <a16:creationId xmlns:a16="http://schemas.microsoft.com/office/drawing/2014/main" id="{BA5EBD73-87FC-2352-BD39-7BCEFA8ABD3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56706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idx="4294967295"/>
          </p:nvPr>
        </p:nvSpPr>
        <p:spPr>
          <a:xfrm>
            <a:off x="-77540" y="290774"/>
            <a:ext cx="9679008" cy="969433"/>
          </a:xfrm>
        </p:spPr>
        <p:txBody>
          <a:bodyPr>
            <a:normAutofit fontScale="90000"/>
          </a:bodyPr>
          <a:lstStyle/>
          <a:p>
            <a:pPr eaLnBrk="1" hangingPunct="1"/>
            <a:r>
              <a:rPr lang="en-GB" b="1" dirty="0">
                <a:solidFill>
                  <a:srgbClr val="E0119D"/>
                </a:solidFill>
              </a:rPr>
              <a:t>Good communication is a technical skill – not a personality trait</a:t>
            </a:r>
          </a:p>
        </p:txBody>
      </p:sp>
      <p:sp>
        <p:nvSpPr>
          <p:cNvPr id="5" name="Rectangle 4"/>
          <p:cNvSpPr/>
          <p:nvPr/>
        </p:nvSpPr>
        <p:spPr bwMode="auto">
          <a:xfrm>
            <a:off x="0" y="607609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70" eaLnBrk="0" fontAlgn="base" hangingPunct="0">
              <a:spcBef>
                <a:spcPct val="0"/>
              </a:spcBef>
              <a:spcAft>
                <a:spcPct val="0"/>
              </a:spcAft>
            </a:pPr>
            <a:endParaRPr lang="en-US" sz="2400" dirty="0">
              <a:solidFill>
                <a:srgbClr val="FFFFFF"/>
              </a:solidFill>
              <a:latin typeface="Arial"/>
              <a:ea typeface="ＭＳ Ｐゴシック" charset="-128"/>
              <a:cs typeface="Arial" pitchFamily="34" charset="0"/>
            </a:endParaRPr>
          </a:p>
        </p:txBody>
      </p:sp>
      <p:pic>
        <p:nvPicPr>
          <p:cNvPr id="3" name="Picture 2">
            <a:extLst>
              <a:ext uri="{FF2B5EF4-FFF2-40B4-BE49-F238E27FC236}">
                <a16:creationId xmlns:a16="http://schemas.microsoft.com/office/drawing/2014/main" id="{D2A751B2-5018-26F9-53A0-5751164CD0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217431" y="2144892"/>
            <a:ext cx="5603323" cy="3070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How to Starve Cancer: Without Starving Yourself: McLelland, Jane ...">
            <a:extLst>
              <a:ext uri="{FF2B5EF4-FFF2-40B4-BE49-F238E27FC236}">
                <a16:creationId xmlns:a16="http://schemas.microsoft.com/office/drawing/2014/main" id="{A9B18FAE-3CDC-C3BC-A443-3F86C70823C1}"/>
              </a:ext>
            </a:extLst>
          </p:cNvPr>
          <p:cNvPicPr>
            <a:picLocks noChangeAspect="1"/>
          </p:cNvPicPr>
          <p:nvPr/>
        </p:nvPicPr>
        <p:blipFill>
          <a:blip r:embed="rId4"/>
          <a:stretch>
            <a:fillRect/>
          </a:stretch>
        </p:blipFill>
        <p:spPr>
          <a:xfrm>
            <a:off x="1025916" y="1444955"/>
            <a:ext cx="3133725" cy="4324350"/>
          </a:xfrm>
          <a:prstGeom prst="rect">
            <a:avLst/>
          </a:prstGeom>
        </p:spPr>
      </p:pic>
      <p:pic>
        <p:nvPicPr>
          <p:cNvPr id="2" name="Picture 1">
            <a:extLst>
              <a:ext uri="{FF2B5EF4-FFF2-40B4-BE49-F238E27FC236}">
                <a16:creationId xmlns:a16="http://schemas.microsoft.com/office/drawing/2014/main" id="{616BC020-C1FC-3518-2D2F-F836FE00E2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Tree>
    <p:extLst>
      <p:ext uri="{BB962C8B-B14F-4D97-AF65-F5344CB8AC3E}">
        <p14:creationId xmlns:p14="http://schemas.microsoft.com/office/powerpoint/2010/main" val="272780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3">
            <a:extLst>
              <a:ext uri="{FF2B5EF4-FFF2-40B4-BE49-F238E27FC236}">
                <a16:creationId xmlns:a16="http://schemas.microsoft.com/office/drawing/2014/main" id="{751F746D-0C2A-7280-0564-8756BF1B53E6}"/>
              </a:ext>
            </a:extLst>
          </p:cNvPr>
          <p:cNvSpPr>
            <a:spLocks noChangeArrowheads="1"/>
          </p:cNvSpPr>
          <p:nvPr/>
        </p:nvSpPr>
        <p:spPr bwMode="auto">
          <a:xfrm>
            <a:off x="383365" y="1411540"/>
            <a:ext cx="1790700" cy="846667"/>
          </a:xfrm>
          <a:prstGeom prst="roundRect">
            <a:avLst>
              <a:gd name="adj" fmla="val 16667"/>
            </a:avLst>
          </a:prstGeom>
          <a:solidFill>
            <a:srgbClr val="00CCFF"/>
          </a:solidFill>
          <a:ln w="9525">
            <a:round/>
            <a:headEnd/>
            <a:tailEnd/>
          </a:ln>
          <a:scene3d>
            <a:camera prst="legacyObliqueTopLeft"/>
            <a:lightRig rig="legacyFlat3" dir="t"/>
          </a:scene3d>
          <a:sp3d extrusionH="430200" prstMaterial="legacyMatte">
            <a:bevelT w="13500" h="13500" prst="angle"/>
            <a:bevelB w="13500" h="13500" prst="angle"/>
            <a:extrusionClr>
              <a:srgbClr val="00CCFF"/>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Planning</a:t>
            </a:r>
          </a:p>
        </p:txBody>
      </p:sp>
      <p:sp>
        <p:nvSpPr>
          <p:cNvPr id="21" name="AutoShape 4">
            <a:extLst>
              <a:ext uri="{FF2B5EF4-FFF2-40B4-BE49-F238E27FC236}">
                <a16:creationId xmlns:a16="http://schemas.microsoft.com/office/drawing/2014/main" id="{C64BFA37-610D-72B4-C11B-CE9D5620B275}"/>
              </a:ext>
            </a:extLst>
          </p:cNvPr>
          <p:cNvSpPr>
            <a:spLocks noChangeArrowheads="1"/>
          </p:cNvSpPr>
          <p:nvPr/>
        </p:nvSpPr>
        <p:spPr bwMode="auto">
          <a:xfrm>
            <a:off x="3540656" y="1137140"/>
            <a:ext cx="4221584" cy="1615017"/>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Confirming understanding and acceptance of loss</a:t>
            </a:r>
          </a:p>
        </p:txBody>
      </p:sp>
      <p:sp>
        <p:nvSpPr>
          <p:cNvPr id="22" name="AutoShape 5">
            <a:extLst>
              <a:ext uri="{FF2B5EF4-FFF2-40B4-BE49-F238E27FC236}">
                <a16:creationId xmlns:a16="http://schemas.microsoft.com/office/drawing/2014/main" id="{C0FFB6EC-BC66-ABDD-7598-1451BD849219}"/>
              </a:ext>
            </a:extLst>
          </p:cNvPr>
          <p:cNvSpPr>
            <a:spLocks noChangeArrowheads="1"/>
          </p:cNvSpPr>
          <p:nvPr/>
        </p:nvSpPr>
        <p:spPr bwMode="auto">
          <a:xfrm>
            <a:off x="9393095" y="1249281"/>
            <a:ext cx="2446701" cy="1422400"/>
          </a:xfrm>
          <a:prstGeom prst="roundRect">
            <a:avLst>
              <a:gd name="adj" fmla="val 16667"/>
            </a:avLst>
          </a:prstGeom>
          <a:solidFill>
            <a:srgbClr val="92D050"/>
          </a:solidFill>
          <a:ln w="9525">
            <a:round/>
            <a:headEnd/>
            <a:tailEnd/>
          </a:ln>
          <a:scene3d>
            <a:camera prst="legacyObliqueTopLeft"/>
            <a:lightRig rig="legacyFlat3" dir="t"/>
          </a:scene3d>
          <a:sp3d extrusionH="430200" prstMaterial="legacyMatte">
            <a:bevelT w="13500" h="13500" prst="angle"/>
            <a:bevelB w="13500" h="13500" prst="angle"/>
            <a:extrusionClr>
              <a:srgbClr val="92D050"/>
            </a:extrusionClr>
          </a:sp3d>
        </p:spPr>
        <p:txBody>
          <a:bodyPr anchor="ctr" anchorCtr="1">
            <a:flatTx/>
          </a:bodyPr>
          <a:lstStyle/>
          <a:p>
            <a:pPr defTabSz="1219139" fontAlgn="base">
              <a:spcBef>
                <a:spcPct val="0"/>
              </a:spcBef>
              <a:spcAft>
                <a:spcPct val="0"/>
              </a:spcAft>
              <a:defRPr/>
            </a:pPr>
            <a:r>
              <a:rPr lang="en-GB" sz="2400" dirty="0">
                <a:solidFill>
                  <a:srgbClr val="000000"/>
                </a:solidFill>
                <a:ea typeface="MS PGothic" pitchFamily="34" charset="-128"/>
              </a:rPr>
              <a:t>Discussing </a:t>
            </a:r>
          </a:p>
          <a:p>
            <a:pPr defTabSz="1219139" fontAlgn="base">
              <a:spcBef>
                <a:spcPct val="0"/>
              </a:spcBef>
              <a:spcAft>
                <a:spcPct val="0"/>
              </a:spcAft>
              <a:defRPr/>
            </a:pPr>
            <a:r>
              <a:rPr lang="en-GB" sz="2400" dirty="0">
                <a:solidFill>
                  <a:srgbClr val="000000"/>
                </a:solidFill>
                <a:ea typeface="MS PGothic" pitchFamily="34" charset="-128"/>
              </a:rPr>
              <a:t>end of life care (donation)</a:t>
            </a:r>
          </a:p>
        </p:txBody>
      </p:sp>
      <p:sp>
        <p:nvSpPr>
          <p:cNvPr id="23" name="AutoShape 6">
            <a:extLst>
              <a:ext uri="{FF2B5EF4-FFF2-40B4-BE49-F238E27FC236}">
                <a16:creationId xmlns:a16="http://schemas.microsoft.com/office/drawing/2014/main" id="{00D2C394-CC02-FAB9-AA60-72BC7D58C22C}"/>
              </a:ext>
            </a:extLst>
          </p:cNvPr>
          <p:cNvSpPr>
            <a:spLocks noChangeArrowheads="1"/>
          </p:cNvSpPr>
          <p:nvPr/>
        </p:nvSpPr>
        <p:spPr bwMode="auto">
          <a:xfrm rot="16200000">
            <a:off x="2668977" y="1393697"/>
            <a:ext cx="376767" cy="882649"/>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defRPr/>
            </a:pPr>
            <a:endParaRPr lang="en-GB" sz="2400">
              <a:solidFill>
                <a:srgbClr val="000000"/>
              </a:solidFill>
              <a:ea typeface="MS PGothic" pitchFamily="34" charset="-128"/>
            </a:endParaRPr>
          </a:p>
        </p:txBody>
      </p:sp>
      <p:sp>
        <p:nvSpPr>
          <p:cNvPr id="24" name="AutoShape 7">
            <a:extLst>
              <a:ext uri="{FF2B5EF4-FFF2-40B4-BE49-F238E27FC236}">
                <a16:creationId xmlns:a16="http://schemas.microsoft.com/office/drawing/2014/main" id="{6BF1C598-0D3C-40C5-66E9-D0AC03201413}"/>
              </a:ext>
            </a:extLst>
          </p:cNvPr>
          <p:cNvSpPr>
            <a:spLocks noChangeArrowheads="1"/>
          </p:cNvSpPr>
          <p:nvPr/>
        </p:nvSpPr>
        <p:spPr bwMode="auto">
          <a:xfrm rot="16200000">
            <a:off x="8289247" y="1393548"/>
            <a:ext cx="376767" cy="882651"/>
          </a:xfrm>
          <a:prstGeom prst="downArrow">
            <a:avLst>
              <a:gd name="adj1" fmla="val 50000"/>
              <a:gd name="adj2" fmla="val 58567"/>
            </a:avLst>
          </a:prstGeom>
          <a:solidFill>
            <a:srgbClr val="C00000"/>
          </a:solidFill>
          <a:ln w="9525">
            <a:solidFill>
              <a:srgbClr val="000000"/>
            </a:solidFill>
            <a:miter lim="800000"/>
            <a:headEnd/>
            <a:tailEnd/>
          </a:ln>
        </p:spPr>
        <p:txBody>
          <a:bodyPr vert="eaVert"/>
          <a:lstStyle/>
          <a:p>
            <a:pPr defTabSz="1219139" fontAlgn="base">
              <a:spcBef>
                <a:spcPct val="0"/>
              </a:spcBef>
              <a:spcAft>
                <a:spcPct val="0"/>
              </a:spcAft>
              <a:defRPr/>
            </a:pPr>
            <a:endParaRPr lang="en-GB" sz="2400">
              <a:solidFill>
                <a:srgbClr val="000000"/>
              </a:solidFill>
              <a:ea typeface="MS PGothic" pitchFamily="34" charset="-128"/>
            </a:endParaRPr>
          </a:p>
        </p:txBody>
      </p:sp>
      <p:sp>
        <p:nvSpPr>
          <p:cNvPr id="25" name="Line 10">
            <a:extLst>
              <a:ext uri="{FF2B5EF4-FFF2-40B4-BE49-F238E27FC236}">
                <a16:creationId xmlns:a16="http://schemas.microsoft.com/office/drawing/2014/main" id="{76717950-51FD-CB86-D4CB-7E19D2B8AE2B}"/>
              </a:ext>
            </a:extLst>
          </p:cNvPr>
          <p:cNvSpPr>
            <a:spLocks noChangeShapeType="1"/>
          </p:cNvSpPr>
          <p:nvPr/>
        </p:nvSpPr>
        <p:spPr bwMode="auto">
          <a:xfrm>
            <a:off x="5341790" y="6220886"/>
            <a:ext cx="5651500" cy="2116"/>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pPr marL="0" marR="0" lvl="0" indent="0" defTabSz="609585"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000000"/>
              </a:solidFill>
              <a:effectLst/>
              <a:uLnTx/>
              <a:uFillTx/>
            </a:endParaRPr>
          </a:p>
        </p:txBody>
      </p:sp>
      <p:sp>
        <p:nvSpPr>
          <p:cNvPr id="26" name="Rectangle 25">
            <a:extLst>
              <a:ext uri="{FF2B5EF4-FFF2-40B4-BE49-F238E27FC236}">
                <a16:creationId xmlns:a16="http://schemas.microsoft.com/office/drawing/2014/main" id="{EF2CBF45-3C0C-1054-A7ED-4DEBD400ABCC}"/>
              </a:ext>
            </a:extLst>
          </p:cNvPr>
          <p:cNvSpPr/>
          <p:nvPr/>
        </p:nvSpPr>
        <p:spPr bwMode="auto">
          <a:xfrm>
            <a:off x="0" y="6071019"/>
            <a:ext cx="12192000" cy="781903"/>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rgbClr val="BBE0E3"/>
            </a:extrusionClr>
          </a:sp3d>
        </p:spPr>
        <p:txBody>
          <a:bodyPr vert="horz" wrap="none" lIns="121920" tIns="60960" rIns="121920" bIns="60960" numCol="1" rtlCol="0" anchor="ctr" anchorCtr="0" compatLnSpc="1">
            <a:prstTxWarp prst="textNoShape">
              <a:avLst/>
            </a:prstTxWarp>
          </a:bodyPr>
          <a:lstStyle/>
          <a:p>
            <a:pPr marL="0" marR="0" lvl="0" indent="0" defTabSz="609585"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ea typeface="ＭＳ Ｐゴシック" charset="-128"/>
              </a:rPr>
              <a:t>The Deceased Donation Course (ICM) </a:t>
            </a:r>
          </a:p>
        </p:txBody>
      </p:sp>
      <p:sp>
        <p:nvSpPr>
          <p:cNvPr id="28" name="AutoShape 5">
            <a:extLst>
              <a:ext uri="{FF2B5EF4-FFF2-40B4-BE49-F238E27FC236}">
                <a16:creationId xmlns:a16="http://schemas.microsoft.com/office/drawing/2014/main" id="{4A71DE6A-1F99-D908-B098-3C99D61759CC}"/>
              </a:ext>
            </a:extLst>
          </p:cNvPr>
          <p:cNvSpPr>
            <a:spLocks noChangeArrowheads="1"/>
          </p:cNvSpPr>
          <p:nvPr/>
        </p:nvSpPr>
        <p:spPr bwMode="auto">
          <a:xfrm>
            <a:off x="2354404" y="3242321"/>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Prologue</a:t>
            </a:r>
          </a:p>
        </p:txBody>
      </p:sp>
      <p:sp>
        <p:nvSpPr>
          <p:cNvPr id="29" name="AutoShape 5">
            <a:extLst>
              <a:ext uri="{FF2B5EF4-FFF2-40B4-BE49-F238E27FC236}">
                <a16:creationId xmlns:a16="http://schemas.microsoft.com/office/drawing/2014/main" id="{1D41408E-D5BD-8E36-A41A-F567BDA8FBBD}"/>
              </a:ext>
            </a:extLst>
          </p:cNvPr>
          <p:cNvSpPr>
            <a:spLocks noChangeArrowheads="1"/>
          </p:cNvSpPr>
          <p:nvPr/>
        </p:nvSpPr>
        <p:spPr bwMode="auto">
          <a:xfrm>
            <a:off x="6665763" y="3300687"/>
            <a:ext cx="1811867" cy="752687"/>
          </a:xfrm>
          <a:prstGeom prst="roundRect">
            <a:avLst>
              <a:gd name="adj" fmla="val 16667"/>
            </a:avLst>
          </a:prstGeom>
          <a:solidFill>
            <a:srgbClr val="E0119D"/>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E0119D"/>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II</a:t>
            </a:r>
          </a:p>
        </p:txBody>
      </p:sp>
      <p:sp>
        <p:nvSpPr>
          <p:cNvPr id="30" name="AutoShape 5">
            <a:extLst>
              <a:ext uri="{FF2B5EF4-FFF2-40B4-BE49-F238E27FC236}">
                <a16:creationId xmlns:a16="http://schemas.microsoft.com/office/drawing/2014/main" id="{C9B047FC-C3D2-9372-94DA-F27A61AC1A2F}"/>
              </a:ext>
            </a:extLst>
          </p:cNvPr>
          <p:cNvSpPr>
            <a:spLocks noChangeArrowheads="1"/>
          </p:cNvSpPr>
          <p:nvPr/>
        </p:nvSpPr>
        <p:spPr bwMode="auto">
          <a:xfrm>
            <a:off x="4491667" y="3275803"/>
            <a:ext cx="1811867" cy="752687"/>
          </a:xfrm>
          <a:prstGeom prst="roundRect">
            <a:avLst>
              <a:gd name="adj" fmla="val 16667"/>
            </a:avLst>
          </a:prstGeom>
          <a:solidFill>
            <a:srgbClr val="6E2C6B"/>
          </a:solidFill>
          <a:ln w="9525">
            <a:solidFill>
              <a:srgbClr val="E0119D"/>
            </a:solidFill>
            <a:round/>
            <a:headEnd/>
            <a:tailEnd/>
          </a:ln>
          <a:scene3d>
            <a:camera prst="legacyObliqueTopLeft"/>
            <a:lightRig rig="legacyFlat3" dir="t"/>
          </a:scene3d>
          <a:sp3d extrusionH="430200" prstMaterial="legacyMatte">
            <a:bevelT w="13500" h="13500" prst="angle"/>
            <a:bevelB w="13500" h="13500" prst="angle"/>
            <a:extrusionClr>
              <a:srgbClr val="6E2C6B"/>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a:t>
            </a:r>
          </a:p>
        </p:txBody>
      </p:sp>
      <p:sp>
        <p:nvSpPr>
          <p:cNvPr id="31" name="AutoShape 4">
            <a:extLst>
              <a:ext uri="{FF2B5EF4-FFF2-40B4-BE49-F238E27FC236}">
                <a16:creationId xmlns:a16="http://schemas.microsoft.com/office/drawing/2014/main" id="{77F386F6-5308-3CC1-2BF2-206E58AA0465}"/>
              </a:ext>
            </a:extLst>
          </p:cNvPr>
          <p:cNvSpPr>
            <a:spLocks noChangeArrowheads="1"/>
          </p:cNvSpPr>
          <p:nvPr/>
        </p:nvSpPr>
        <p:spPr bwMode="auto">
          <a:xfrm>
            <a:off x="8839859" y="2553333"/>
            <a:ext cx="443651" cy="3088640"/>
          </a:xfrm>
          <a:prstGeom prst="roundRect">
            <a:avLst>
              <a:gd name="adj" fmla="val 16667"/>
            </a:avLst>
          </a:prstGeom>
          <a:solidFill>
            <a:srgbClr val="FFCC66"/>
          </a:solidFill>
          <a:ln w="9525">
            <a:round/>
            <a:headEnd/>
            <a:tailEnd/>
          </a:ln>
          <a:scene3d>
            <a:camera prst="legacyObliqueTopLeft"/>
            <a:lightRig rig="legacyFlat3" dir="t"/>
          </a:scene3d>
          <a:sp3d extrusionH="430200" prstMaterial="legacyMatte">
            <a:bevelT w="13500" h="13500" prst="angle"/>
            <a:bevelB w="13500" h="13500" prst="angle"/>
            <a:extrusionClr>
              <a:srgbClr val="FFCC66"/>
            </a:extrusionClr>
          </a:sp3d>
        </p:spPr>
        <p:txBody>
          <a:bodyPr anchor="ctr" anchorCtr="1">
            <a:flatTx/>
          </a:bodyPr>
          <a:lstStyle/>
          <a:p>
            <a:pPr algn="ctr" defTabSz="1219139" fontAlgn="base">
              <a:spcBef>
                <a:spcPct val="0"/>
              </a:spcBef>
              <a:spcAft>
                <a:spcPct val="0"/>
              </a:spcAft>
            </a:pPr>
            <a:r>
              <a:rPr lang="en-GB" dirty="0">
                <a:solidFill>
                  <a:srgbClr val="FFFFFF"/>
                </a:solidFill>
                <a:ea typeface="MS PGothic" pitchFamily="34" charset="-128"/>
              </a:rPr>
              <a:t>INTERVAL</a:t>
            </a:r>
          </a:p>
        </p:txBody>
      </p:sp>
      <p:sp>
        <p:nvSpPr>
          <p:cNvPr id="32" name="AutoShape 5">
            <a:extLst>
              <a:ext uri="{FF2B5EF4-FFF2-40B4-BE49-F238E27FC236}">
                <a16:creationId xmlns:a16="http://schemas.microsoft.com/office/drawing/2014/main" id="{2B976279-32CE-E5B9-BC3D-52DF4BCC14E4}"/>
              </a:ext>
            </a:extLst>
          </p:cNvPr>
          <p:cNvSpPr>
            <a:spLocks noChangeArrowheads="1"/>
          </p:cNvSpPr>
          <p:nvPr/>
        </p:nvSpPr>
        <p:spPr bwMode="auto">
          <a:xfrm>
            <a:off x="9710512" y="3243937"/>
            <a:ext cx="1811867" cy="752687"/>
          </a:xfrm>
          <a:prstGeom prst="roundRect">
            <a:avLst>
              <a:gd name="adj" fmla="val 16667"/>
            </a:avLst>
          </a:prstGeom>
          <a:solidFill>
            <a:srgbClr val="709D3C"/>
          </a:solidFill>
          <a:ln w="9525">
            <a:noFill/>
            <a:round/>
            <a:headEnd/>
            <a:tailEnd/>
          </a:ln>
          <a:scene3d>
            <a:camera prst="legacyObliqueTopLeft"/>
            <a:lightRig rig="legacyFlat3" dir="t"/>
          </a:scene3d>
          <a:sp3d extrusionH="430200" prstMaterial="legacyMatte">
            <a:bevelT w="13500" h="13500" prst="angle"/>
            <a:bevelB w="13500" h="13500" prst="angle"/>
            <a:extrusionClr>
              <a:srgbClr val="709D3C"/>
            </a:extrusionClr>
          </a:sp3d>
        </p:spPr>
        <p:txBody>
          <a:bodyPr anchor="ctr" anchorCtr="1">
            <a:flatTx/>
          </a:bodyPr>
          <a:lstStyle/>
          <a:p>
            <a:pPr defTabSz="1219139" fontAlgn="base">
              <a:spcBef>
                <a:spcPct val="0"/>
              </a:spcBef>
              <a:spcAft>
                <a:spcPct val="0"/>
              </a:spcAft>
            </a:pPr>
            <a:r>
              <a:rPr lang="en-GB" b="1" dirty="0">
                <a:solidFill>
                  <a:srgbClr val="FFFFFF"/>
                </a:solidFill>
                <a:ea typeface="MS PGothic" pitchFamily="34" charset="-128"/>
              </a:rPr>
              <a:t>ACT III</a:t>
            </a:r>
          </a:p>
        </p:txBody>
      </p:sp>
      <p:pic>
        <p:nvPicPr>
          <p:cNvPr id="33" name="Picture 32">
            <a:extLst>
              <a:ext uri="{FF2B5EF4-FFF2-40B4-BE49-F238E27FC236}">
                <a16:creationId xmlns:a16="http://schemas.microsoft.com/office/drawing/2014/main" id="{72B13C27-0DFF-2D1A-FDF6-3F3D4E46CA1E}"/>
              </a:ext>
            </a:extLst>
          </p:cNvPr>
          <p:cNvPicPr>
            <a:picLocks noChangeAspect="1"/>
          </p:cNvPicPr>
          <p:nvPr/>
        </p:nvPicPr>
        <p:blipFill>
          <a:blip r:embed="rId2"/>
          <a:stretch>
            <a:fillRect/>
          </a:stretch>
        </p:blipFill>
        <p:spPr>
          <a:xfrm>
            <a:off x="-4399" y="3833070"/>
            <a:ext cx="5033813" cy="2328139"/>
          </a:xfrm>
          <a:prstGeom prst="rect">
            <a:avLst/>
          </a:prstGeom>
        </p:spPr>
      </p:pic>
      <p:sp>
        <p:nvSpPr>
          <p:cNvPr id="34" name="Rectangle 2">
            <a:extLst>
              <a:ext uri="{FF2B5EF4-FFF2-40B4-BE49-F238E27FC236}">
                <a16:creationId xmlns:a16="http://schemas.microsoft.com/office/drawing/2014/main" id="{D64CE667-0E68-DEE5-F9B9-B44FCA6F67D9}"/>
              </a:ext>
            </a:extLst>
          </p:cNvPr>
          <p:cNvSpPr txBox="1">
            <a:spLocks noChangeArrowheads="1"/>
          </p:cNvSpPr>
          <p:nvPr/>
        </p:nvSpPr>
        <p:spPr bwMode="auto">
          <a:xfrm>
            <a:off x="8912031" y="5376353"/>
            <a:ext cx="3137158" cy="844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920" tIns="60960" rIns="121920" bIns="60960" numCol="1" anchor="ctr" anchorCtr="0" compatLnSpc="1">
            <a:prstTxWarp prst="textNoShape">
              <a:avLst/>
            </a:prstTxWarp>
            <a:noAutofit/>
          </a:bodyPr>
          <a:lstStyle>
            <a:lvl1pPr algn="ctr" rtl="0" eaLnBrk="0" fontAlgn="base" hangingPunct="0">
              <a:spcBef>
                <a:spcPct val="0"/>
              </a:spcBef>
              <a:spcAft>
                <a:spcPct val="0"/>
              </a:spcAft>
              <a:defRPr sz="3200">
                <a:solidFill>
                  <a:schemeClr val="accent2"/>
                </a:solidFill>
                <a:latin typeface="+mj-lt"/>
                <a:ea typeface="ＭＳ Ｐゴシック" charset="0"/>
                <a:cs typeface="+mj-cs"/>
              </a:defRPr>
            </a:lvl1pPr>
            <a:lvl2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3200">
                <a:solidFill>
                  <a:schemeClr val="accent2"/>
                </a:solidFill>
                <a:latin typeface="Arial" charset="0"/>
                <a:ea typeface="ＭＳ Ｐゴシック" charset="0"/>
                <a:cs typeface="Arial" charset="0"/>
              </a:defRPr>
            </a:lvl5pPr>
            <a:lvl6pPr marL="457189" algn="ctr" rtl="0" eaLnBrk="0" fontAlgn="base" hangingPunct="0">
              <a:spcBef>
                <a:spcPct val="0"/>
              </a:spcBef>
              <a:spcAft>
                <a:spcPct val="0"/>
              </a:spcAft>
              <a:defRPr sz="3200">
                <a:solidFill>
                  <a:schemeClr val="accent2"/>
                </a:solidFill>
                <a:latin typeface="Arial" charset="0"/>
                <a:cs typeface="Arial" charset="0"/>
              </a:defRPr>
            </a:lvl6pPr>
            <a:lvl7pPr marL="914377" algn="ctr" rtl="0" eaLnBrk="0" fontAlgn="base" hangingPunct="0">
              <a:spcBef>
                <a:spcPct val="0"/>
              </a:spcBef>
              <a:spcAft>
                <a:spcPct val="0"/>
              </a:spcAft>
              <a:defRPr sz="3200">
                <a:solidFill>
                  <a:schemeClr val="accent2"/>
                </a:solidFill>
                <a:latin typeface="Arial" charset="0"/>
                <a:cs typeface="Arial" charset="0"/>
              </a:defRPr>
            </a:lvl7pPr>
            <a:lvl8pPr marL="1371566" algn="ctr" rtl="0" eaLnBrk="0" fontAlgn="base" hangingPunct="0">
              <a:spcBef>
                <a:spcPct val="0"/>
              </a:spcBef>
              <a:spcAft>
                <a:spcPct val="0"/>
              </a:spcAft>
              <a:defRPr sz="3200">
                <a:solidFill>
                  <a:schemeClr val="accent2"/>
                </a:solidFill>
                <a:latin typeface="Arial" charset="0"/>
                <a:cs typeface="Arial" charset="0"/>
              </a:defRPr>
            </a:lvl8pPr>
            <a:lvl9pPr marL="1828754" algn="ctr" rtl="0" eaLnBrk="0" fontAlgn="base" hangingPunct="0">
              <a:spcBef>
                <a:spcPct val="0"/>
              </a:spcBef>
              <a:spcAft>
                <a:spcPct val="0"/>
              </a:spcAft>
              <a:defRPr sz="3200">
                <a:solidFill>
                  <a:schemeClr val="accent2"/>
                </a:solidFill>
                <a:latin typeface="Arial" charset="0"/>
                <a:cs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GB" sz="3900" b="0" i="0" u="none" strike="noStrike" kern="0" cap="none" spc="0" normalizeH="0" baseline="0" noProof="0" dirty="0">
                <a:ln>
                  <a:noFill/>
                </a:ln>
                <a:solidFill>
                  <a:srgbClr val="E0119D"/>
                </a:solidFill>
                <a:effectLst/>
                <a:uLnTx/>
                <a:uFillTx/>
                <a:latin typeface="Arial"/>
                <a:ea typeface="ＭＳ Ｐゴシック"/>
                <a:cs typeface="Arial"/>
              </a:rPr>
              <a:t>– be yourself</a:t>
            </a:r>
            <a:endParaRPr lang="en-GB" sz="3900" b="0" i="0" u="none" strike="noStrike" kern="0" cap="none" spc="0" normalizeH="0" baseline="0" noProof="0" dirty="0">
              <a:ln>
                <a:noFill/>
              </a:ln>
              <a:solidFill>
                <a:srgbClr val="E0119D"/>
              </a:solidFill>
              <a:effectLst/>
              <a:uLnTx/>
              <a:uFillTx/>
              <a:latin typeface="Arial"/>
              <a:ea typeface="ＭＳ Ｐゴシック"/>
              <a:cs typeface="Arial"/>
            </a:endParaRPr>
          </a:p>
        </p:txBody>
      </p:sp>
      <p:pic>
        <p:nvPicPr>
          <p:cNvPr id="35" name="Picture 34">
            <a:extLst>
              <a:ext uri="{FF2B5EF4-FFF2-40B4-BE49-F238E27FC236}">
                <a16:creationId xmlns:a16="http://schemas.microsoft.com/office/drawing/2014/main" id="{7E3FA134-B020-6207-41BD-3812F88F147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AutoShape 6">
            <a:extLst>
              <a:ext uri="{FF2B5EF4-FFF2-40B4-BE49-F238E27FC236}">
                <a16:creationId xmlns:a16="http://schemas.microsoft.com/office/drawing/2014/main" id="{6486093E-9224-2540-6ABF-9800317E010B}"/>
              </a:ext>
            </a:extLst>
          </p:cNvPr>
          <p:cNvSpPr>
            <a:spLocks noChangeArrowheads="1"/>
          </p:cNvSpPr>
          <p:nvPr/>
        </p:nvSpPr>
        <p:spPr bwMode="auto">
          <a:xfrm rot="16200000">
            <a:off x="5868603" y="-5088873"/>
            <a:ext cx="376767" cy="11845305"/>
          </a:xfrm>
          <a:prstGeom prst="downArrow">
            <a:avLst>
              <a:gd name="adj1" fmla="val 50000"/>
              <a:gd name="adj2" fmla="val 58567"/>
            </a:avLst>
          </a:prstGeom>
          <a:solidFill>
            <a:srgbClr val="E0119D"/>
          </a:solidFill>
          <a:ln w="9525">
            <a:noFill/>
            <a:miter lim="800000"/>
            <a:headEnd/>
            <a:tailEnd/>
          </a:ln>
        </p:spPr>
        <p:txBody>
          <a:bodyPr vert="eaVert"/>
          <a:lstStyle/>
          <a:p>
            <a:pPr defTabSz="1219108"/>
            <a:endParaRPr lang="en-GB" sz="2400">
              <a:solidFill>
                <a:srgbClr val="000000"/>
              </a:solidFill>
              <a:latin typeface="Arial"/>
              <a:ea typeface="MS PGothic" pitchFamily="34" charset="-128"/>
              <a:cs typeface="Arial"/>
            </a:endParaRPr>
          </a:p>
        </p:txBody>
      </p:sp>
      <p:sp>
        <p:nvSpPr>
          <p:cNvPr id="5" name="Rectangle 2">
            <a:extLst>
              <a:ext uri="{FF2B5EF4-FFF2-40B4-BE49-F238E27FC236}">
                <a16:creationId xmlns:a16="http://schemas.microsoft.com/office/drawing/2014/main" id="{5DD5861C-A7B3-8E2F-FA52-B59A42AF4C0C}"/>
              </a:ext>
            </a:extLst>
          </p:cNvPr>
          <p:cNvSpPr txBox="1">
            <a:spLocks noChangeArrowheads="1"/>
          </p:cNvSpPr>
          <p:nvPr/>
        </p:nvSpPr>
        <p:spPr>
          <a:xfrm>
            <a:off x="3636468" y="1719"/>
            <a:ext cx="4118048" cy="844551"/>
          </a:xfrm>
          <a:prstGeom prst="rect">
            <a:avLst/>
          </a:prstGeom>
        </p:spPr>
        <p:txBody>
          <a:bodyPr lIns="91440" tIns="45720" rIns="91440" bIns="45720" anchor="t">
            <a:normAutofit/>
          </a:bodyPr>
          <a:lstStyle>
            <a:lvl1pPr algn="ctr" rtl="0" eaLnBrk="0" fontAlgn="base" hangingPunct="0">
              <a:spcBef>
                <a:spcPct val="0"/>
              </a:spcBef>
              <a:spcAft>
                <a:spcPct val="0"/>
              </a:spcAft>
              <a:defRPr sz="4267">
                <a:solidFill>
                  <a:schemeClr val="accent2"/>
                </a:solidFill>
                <a:latin typeface="+mj-lt"/>
                <a:ea typeface="ＭＳ Ｐゴシック" charset="0"/>
                <a:cs typeface="+mj-cs"/>
              </a:defRPr>
            </a:lvl1pPr>
            <a:lvl2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2pPr>
            <a:lvl3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3pPr>
            <a:lvl4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4pPr>
            <a:lvl5pPr algn="ctr" rtl="0" eaLnBrk="0" fontAlgn="base" hangingPunct="0">
              <a:spcBef>
                <a:spcPct val="0"/>
              </a:spcBef>
              <a:spcAft>
                <a:spcPct val="0"/>
              </a:spcAft>
              <a:defRPr sz="4267">
                <a:solidFill>
                  <a:schemeClr val="accent2"/>
                </a:solidFill>
                <a:latin typeface="Arial" charset="0"/>
                <a:ea typeface="ＭＳ Ｐゴシック" charset="0"/>
                <a:cs typeface="Arial" charset="0"/>
              </a:defRPr>
            </a:lvl5pPr>
            <a:lvl6pPr marL="609570" algn="ctr" rtl="0" eaLnBrk="0" fontAlgn="base" hangingPunct="0">
              <a:spcBef>
                <a:spcPct val="0"/>
              </a:spcBef>
              <a:spcAft>
                <a:spcPct val="0"/>
              </a:spcAft>
              <a:defRPr sz="4267">
                <a:solidFill>
                  <a:schemeClr val="accent2"/>
                </a:solidFill>
                <a:latin typeface="Arial" charset="0"/>
                <a:cs typeface="Arial" charset="0"/>
              </a:defRPr>
            </a:lvl6pPr>
            <a:lvl7pPr marL="1219139" algn="ctr" rtl="0" eaLnBrk="0" fontAlgn="base" hangingPunct="0">
              <a:spcBef>
                <a:spcPct val="0"/>
              </a:spcBef>
              <a:spcAft>
                <a:spcPct val="0"/>
              </a:spcAft>
              <a:defRPr sz="4267">
                <a:solidFill>
                  <a:schemeClr val="accent2"/>
                </a:solidFill>
                <a:latin typeface="Arial" charset="0"/>
                <a:cs typeface="Arial" charset="0"/>
              </a:defRPr>
            </a:lvl7pPr>
            <a:lvl8pPr marL="1828709" algn="ctr" rtl="0" eaLnBrk="0" fontAlgn="base" hangingPunct="0">
              <a:spcBef>
                <a:spcPct val="0"/>
              </a:spcBef>
              <a:spcAft>
                <a:spcPct val="0"/>
              </a:spcAft>
              <a:defRPr sz="4267">
                <a:solidFill>
                  <a:schemeClr val="accent2"/>
                </a:solidFill>
                <a:latin typeface="Arial" charset="0"/>
                <a:cs typeface="Arial" charset="0"/>
              </a:defRPr>
            </a:lvl8pPr>
            <a:lvl9pPr marL="2438278" algn="ctr" rtl="0" eaLnBrk="0" fontAlgn="base" hangingPunct="0">
              <a:spcBef>
                <a:spcPct val="0"/>
              </a:spcBef>
              <a:spcAft>
                <a:spcPct val="0"/>
              </a:spcAft>
              <a:defRPr sz="4267">
                <a:solidFill>
                  <a:schemeClr val="accent2"/>
                </a:solidFill>
                <a:latin typeface="Arial" charset="0"/>
                <a:cs typeface="Arial" charset="0"/>
              </a:defRPr>
            </a:lvl9pPr>
          </a:lstStyle>
          <a:p>
            <a:pPr eaLnBrk="1" hangingPunct="1"/>
            <a:r>
              <a:rPr lang="en-GB" sz="3700" kern="0" dirty="0">
                <a:solidFill>
                  <a:srgbClr val="E0119D"/>
                </a:solidFill>
                <a:ea typeface="ＭＳ Ｐゴシック"/>
              </a:rPr>
              <a:t> </a:t>
            </a:r>
            <a:r>
              <a:rPr lang="en-GB" sz="2800" kern="0" dirty="0">
                <a:solidFill>
                  <a:srgbClr val="E0119D"/>
                </a:solidFill>
                <a:ea typeface="ＭＳ Ｐゴシック"/>
              </a:rPr>
              <a:t>SNOD family support</a:t>
            </a:r>
          </a:p>
        </p:txBody>
      </p:sp>
    </p:spTree>
    <p:extLst>
      <p:ext uri="{BB962C8B-B14F-4D97-AF65-F5344CB8AC3E}">
        <p14:creationId xmlns:p14="http://schemas.microsoft.com/office/powerpoint/2010/main" val="2065019472"/>
      </p:ext>
    </p:extLst>
  </p:cSld>
  <p:clrMapOvr>
    <a:masterClrMapping/>
  </p:clrMapOvr>
  <p:transition spd="slow">
    <p:fade/>
  </p:transition>
</p:sld>
</file>

<file path=ppt/theme/theme1.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61C91C-117D-4AA5-901F-483103CEB896}">
  <ds:schemaRefs>
    <ds:schemaRef ds:uri="http://schemas.microsoft.com/sharepoint/v3/contenttype/forms"/>
  </ds:schemaRefs>
</ds:datastoreItem>
</file>

<file path=customXml/itemProps2.xml><?xml version="1.0" encoding="utf-8"?>
<ds:datastoreItem xmlns:ds="http://schemas.openxmlformats.org/officeDocument/2006/customXml" ds:itemID="{CFF191B8-BC3B-4384-9117-82E45D4C4E4F}">
  <ds:schemaRefs>
    <ds:schemaRef ds:uri="http://schemas.microsoft.com/office/2006/documentManagement/types"/>
    <ds:schemaRef ds:uri="http://purl.org/dc/terms/"/>
    <ds:schemaRef ds:uri="http://purl.org/dc/elements/1.1/"/>
    <ds:schemaRef ds:uri="6dc0cc31-d152-4c57-a5dc-d92704ab0787"/>
    <ds:schemaRef ds:uri="http://purl.org/dc/dcmitype/"/>
    <ds:schemaRef ds:uri="http://schemas.microsoft.com/office/2006/metadata/properties"/>
    <ds:schemaRef ds:uri="http://schemas.microsoft.com/office/infopath/2007/PartnerControls"/>
    <ds:schemaRef ds:uri="http://schemas.openxmlformats.org/package/2006/metadata/core-properties"/>
    <ds:schemaRef ds:uri="1184d4b9-0856-4329-917a-a00dd4be4299"/>
    <ds:schemaRef ds:uri="http://www.w3.org/XML/1998/namespace"/>
  </ds:schemaRefs>
</ds:datastoreItem>
</file>

<file path=customXml/itemProps3.xml><?xml version="1.0" encoding="utf-8"?>
<ds:datastoreItem xmlns:ds="http://schemas.openxmlformats.org/officeDocument/2006/customXml" ds:itemID="{BC034CE9-FDBD-48C9-9F83-2D13FDBEDA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TotalTime>
  <Words>5010</Words>
  <Application>Microsoft Office PowerPoint</Application>
  <PresentationFormat>Widescreen</PresentationFormat>
  <Paragraphs>649</Paragraphs>
  <Slides>85</Slides>
  <Notes>71</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85</vt:i4>
      </vt:variant>
    </vt:vector>
  </HeadingPairs>
  <TitlesOfParts>
    <vt:vector size="100" baseType="lpstr">
      <vt:lpstr>ＭＳ Ｐゴシック</vt:lpstr>
      <vt:lpstr>ＭＳ Ｐゴシック</vt:lpstr>
      <vt:lpstr>arial</vt:lpstr>
      <vt:lpstr>arial</vt:lpstr>
      <vt:lpstr>ArialMT</vt:lpstr>
      <vt:lpstr>Broadway</vt:lpstr>
      <vt:lpstr>Calibri</vt:lpstr>
      <vt:lpstr>Calibri Light</vt:lpstr>
      <vt:lpstr>Google Sans</vt:lpstr>
      <vt:lpstr>Lucida Grande</vt:lpstr>
      <vt:lpstr>Times New Roman</vt:lpstr>
      <vt:lpstr>4_Default Design</vt:lpstr>
      <vt:lpstr>1_cca_ms_nhsbt_presentation (3)</vt:lpstr>
      <vt:lpstr>Office Theme</vt:lpstr>
      <vt:lpstr>5_Default Design</vt:lpstr>
      <vt:lpstr>Breaking bad news – the Shakespearean Tragedy Approach</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Good communication is a technical skill – not a personality trait</vt:lpstr>
      <vt:lpstr>What end of life conversations do we have?</vt:lpstr>
      <vt:lpstr>What end of life conversations do we have?</vt:lpstr>
      <vt:lpstr>What end of life conversations do we have?</vt:lpstr>
      <vt:lpstr>Three stage approach</vt:lpstr>
      <vt:lpstr>Planning the conversation</vt:lpstr>
      <vt:lpstr>PowerPoint Presentation</vt:lpstr>
      <vt:lpstr>Why do families say ‘yes’?</vt:lpstr>
      <vt:lpstr>Why do families say ‘yes’?</vt:lpstr>
      <vt:lpstr>PowerPoint Presentation</vt:lpstr>
      <vt:lpstr>Introducing the SN-OD</vt:lpstr>
      <vt:lpstr>Is it deception not to mention donation?</vt:lpstr>
      <vt:lpstr>Introducing the SN-OD</vt:lpstr>
      <vt:lpstr>ICU comms are high risk comms</vt:lpstr>
      <vt:lpstr>ICU comms are high risk comms</vt:lpstr>
      <vt:lpstr>What do we hope to achieve in the conversation?</vt:lpstr>
      <vt:lpstr>What do we hope to achieve in the conversation?</vt:lpstr>
      <vt:lpstr>What do we hope to achieve in the conversation?</vt:lpstr>
      <vt:lpstr>What do we hope to achieve in the conversation?</vt:lpstr>
      <vt:lpstr>What conversations do we have?</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Breaking bad news as a Shakespearean tragedy  (a structured approach)</vt:lpstr>
      <vt:lpstr>A,B,C,D,E won’t let you down</vt:lpstr>
      <vt:lpstr>A,B,C,D,E won’t let you down</vt:lpstr>
      <vt:lpstr>A,B,C,D,E won’t let you down</vt:lpstr>
      <vt:lpstr>The power of silence</vt:lpstr>
      <vt:lpstr>A,B,C,D,E won’t let you down</vt:lpstr>
      <vt:lpstr>A,B,C,D,E won’t let you down</vt:lpstr>
      <vt:lpstr>PowerPoint Presentation</vt:lpstr>
      <vt:lpstr>PowerPoint Presentation</vt:lpstr>
      <vt:lpstr>How to address WLST</vt:lpstr>
      <vt:lpstr>How to address WLST</vt:lpstr>
      <vt:lpstr>How to address WLST</vt:lpstr>
      <vt:lpstr>How to address WLST</vt:lpstr>
      <vt:lpstr>A,B,C,D,E won’t let you down</vt:lpstr>
      <vt:lpstr>A,B,C,D,E won’t let you down</vt:lpstr>
      <vt:lpstr>PowerPoint Presentation</vt:lpstr>
      <vt:lpstr>PowerPoint Presentation</vt:lpstr>
      <vt:lpstr>What if donation isn’t possible</vt:lpstr>
      <vt:lpstr>A,B,C,D,E won’t let you down</vt:lpstr>
      <vt:lpstr>A,B,C,D,E won’t let you down</vt:lpstr>
      <vt:lpstr>What conversations do we have?</vt:lpstr>
      <vt:lpstr>We have all seen movies which begin with the end.  The ‘story’ is all about the HOW…</vt:lpstr>
      <vt:lpstr>What conversations do we have?</vt:lpstr>
      <vt:lpstr>PowerPoint Presentation</vt:lpstr>
      <vt:lpstr>Some practical tips</vt:lpstr>
      <vt:lpstr>Breaking bad news as a Shakespearean tragedy  (a structured approach)</vt:lpstr>
      <vt:lpstr>Breaking bad news as a Shakespearean tragedy  (a structured approach)</vt:lpstr>
      <vt:lpstr>After the tests</vt:lpstr>
      <vt:lpstr>Breaking bad news as a Shakespearean tragedy  (a structured approach)</vt:lpstr>
      <vt:lpstr>Making the transition</vt:lpstr>
      <vt:lpstr>PowerPoint Presentation</vt:lpstr>
      <vt:lpstr>PowerPoint Presentation</vt:lpstr>
      <vt:lpstr>PowerPoint Presentation</vt:lpstr>
      <vt:lpstr>PowerPoint Presentation</vt:lpstr>
      <vt:lpstr>PowerPoint Presentation</vt:lpstr>
      <vt:lpstr>PowerPoint Presentation</vt:lpstr>
      <vt:lpstr>Role of the SNOD</vt:lpstr>
      <vt:lpstr>PowerPoint Presentation</vt:lpstr>
      <vt:lpstr>Breaking bad news as a Shakespearean tragedy  (a structured approach)</vt:lpstr>
      <vt:lpstr>Breaking bad news as a Shakespearean tragedy  (a structured approach)</vt:lpstr>
      <vt:lpstr>Breaking bad news as a Shakespearean tragedy  (a structured approach)</vt:lpstr>
      <vt:lpstr>PowerPoint Presentation</vt:lpstr>
      <vt:lpstr>PowerPoint Presentation</vt:lpstr>
      <vt:lpstr>PowerPoint Presentation</vt:lpstr>
      <vt:lpstr>PowerPoint Presentation</vt:lpstr>
      <vt:lpstr>PowerPoint Presentation</vt:lpstr>
      <vt:lpstr>‘Deemed’ conversations</vt:lpstr>
      <vt:lpstr>‘Deemed’ conversations</vt:lpstr>
      <vt:lpstr>‘Deemed’ conversations</vt:lpstr>
      <vt:lpstr>PowerPoint Presentation</vt:lpstr>
      <vt:lpstr>Specialist Nurse conversation goals</vt:lpstr>
      <vt:lpstr>What if the family talk about donation early, before the SNOD arrives?</vt:lpstr>
      <vt:lpstr>Summary</vt:lpstr>
      <vt:lpstr>Good communication is a technical skill – not a personality trait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bad news – the Shakespearean Tragedy Approach</dc:title>
  <dc:creator>Ben Ivory</dc:creator>
  <cp:lastModifiedBy>Conner Sweet</cp:lastModifiedBy>
  <cp:revision>241</cp:revision>
  <dcterms:created xsi:type="dcterms:W3CDTF">2023-08-29T15:02:48Z</dcterms:created>
  <dcterms:modified xsi:type="dcterms:W3CDTF">2025-05-09T13:54:56Z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