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0" r:id="rId4"/>
    <p:sldMasterId id="2147484752" r:id="rId5"/>
    <p:sldMasterId id="2147484764" r:id="rId6"/>
    <p:sldMasterId id="2147484776" r:id="rId7"/>
    <p:sldMasterId id="2147484788" r:id="rId8"/>
  </p:sldMasterIdLst>
  <p:notesMasterIdLst>
    <p:notesMasterId r:id="rId40"/>
  </p:notesMasterIdLst>
  <p:sldIdLst>
    <p:sldId id="277" r:id="rId9"/>
    <p:sldId id="301" r:id="rId10"/>
    <p:sldId id="304" r:id="rId11"/>
    <p:sldId id="305" r:id="rId12"/>
    <p:sldId id="280" r:id="rId13"/>
    <p:sldId id="282" r:id="rId14"/>
    <p:sldId id="284" r:id="rId15"/>
    <p:sldId id="312" r:id="rId16"/>
    <p:sldId id="325" r:id="rId17"/>
    <p:sldId id="313" r:id="rId18"/>
    <p:sldId id="314" r:id="rId19"/>
    <p:sldId id="315" r:id="rId20"/>
    <p:sldId id="316" r:id="rId21"/>
    <p:sldId id="317" r:id="rId22"/>
    <p:sldId id="318" r:id="rId23"/>
    <p:sldId id="319" r:id="rId24"/>
    <p:sldId id="320" r:id="rId25"/>
    <p:sldId id="322" r:id="rId26"/>
    <p:sldId id="323" r:id="rId27"/>
    <p:sldId id="1870" r:id="rId28"/>
    <p:sldId id="1863" r:id="rId29"/>
    <p:sldId id="1864" r:id="rId30"/>
    <p:sldId id="1865" r:id="rId31"/>
    <p:sldId id="1866" r:id="rId32"/>
    <p:sldId id="1867" r:id="rId33"/>
    <p:sldId id="306" r:id="rId34"/>
    <p:sldId id="309" r:id="rId35"/>
    <p:sldId id="324" r:id="rId36"/>
    <p:sldId id="295" r:id="rId37"/>
    <p:sldId id="307" r:id="rId38"/>
    <p:sldId id="297" r:id="rId39"/>
  </p:sldIdLst>
  <p:sldSz cx="12192000" cy="6858000"/>
  <p:notesSz cx="6858000" cy="3467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6E2C6B"/>
    <a:srgbClr val="6E1561"/>
    <a:srgbClr val="CE28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34" autoAdjust="0"/>
    <p:restoredTop sz="85493" autoAdjust="0"/>
  </p:normalViewPr>
  <p:slideViewPr>
    <p:cSldViewPr snapToGrid="0" snapToObjects="1">
      <p:cViewPr varScale="1">
        <p:scale>
          <a:sx n="89" d="100"/>
          <a:sy n="89" d="100"/>
        </p:scale>
        <p:origin x="876"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lineChart>
        <c:grouping val="standard"/>
        <c:varyColors val="0"/>
        <c:ser>
          <c:idx val="0"/>
          <c:order val="0"/>
          <c:tx>
            <c:strRef>
              <c:f>Sheet1!$B$1</c:f>
              <c:strCache>
                <c:ptCount val="1"/>
                <c:pt idx="0">
                  <c:v>Serum sodium</c:v>
                </c:pt>
              </c:strCache>
            </c:strRef>
          </c:tx>
          <c:spPr>
            <a:ln w="25400" cap="flat" cmpd="sng" algn="ctr">
              <a:solidFill>
                <a:schemeClr val="dk1"/>
              </a:solidFill>
              <a:prstDash val="solid"/>
            </a:ln>
            <a:effectLst/>
          </c:spPr>
          <c:marker>
            <c:symbol val="diamond"/>
            <c:size val="5"/>
            <c:spPr>
              <a:solidFill>
                <a:schemeClr val="lt1"/>
              </a:solidFill>
              <a:ln w="25400" cap="flat" cmpd="sng" algn="ctr">
                <a:solidFill>
                  <a:schemeClr val="dk1"/>
                </a:solidFill>
                <a:prstDash val="solid"/>
              </a:ln>
              <a:effectLst/>
            </c:spPr>
          </c:marker>
          <c:cat>
            <c:numRef>
              <c:f>Sheet1!$A$2:$A$9</c:f>
              <c:numCache>
                <c:formatCode>General</c:formatCode>
                <c:ptCount val="8"/>
                <c:pt idx="0">
                  <c:v>1000</c:v>
                </c:pt>
                <c:pt idx="1">
                  <c:v>1200</c:v>
                </c:pt>
                <c:pt idx="2">
                  <c:v>1400</c:v>
                </c:pt>
                <c:pt idx="3">
                  <c:v>1600</c:v>
                </c:pt>
                <c:pt idx="4">
                  <c:v>1800</c:v>
                </c:pt>
                <c:pt idx="5">
                  <c:v>2000</c:v>
                </c:pt>
                <c:pt idx="6">
                  <c:v>2200</c:v>
                </c:pt>
                <c:pt idx="7">
                  <c:v>2400</c:v>
                </c:pt>
              </c:numCache>
            </c:numRef>
          </c:cat>
          <c:val>
            <c:numRef>
              <c:f>Sheet1!$B$2:$B$9</c:f>
              <c:numCache>
                <c:formatCode>General</c:formatCode>
                <c:ptCount val="8"/>
                <c:pt idx="0">
                  <c:v>136</c:v>
                </c:pt>
                <c:pt idx="1">
                  <c:v>139</c:v>
                </c:pt>
                <c:pt idx="2">
                  <c:v>142</c:v>
                </c:pt>
                <c:pt idx="3">
                  <c:v>147</c:v>
                </c:pt>
                <c:pt idx="4">
                  <c:v>153</c:v>
                </c:pt>
                <c:pt idx="5">
                  <c:v>160</c:v>
                </c:pt>
                <c:pt idx="6">
                  <c:v>166</c:v>
                </c:pt>
                <c:pt idx="7">
                  <c:v>170</c:v>
                </c:pt>
              </c:numCache>
            </c:numRef>
          </c:val>
          <c:smooth val="0"/>
          <c:extLst>
            <c:ext xmlns:c16="http://schemas.microsoft.com/office/drawing/2014/chart" uri="{C3380CC4-5D6E-409C-BE32-E72D297353CC}">
              <c16:uniqueId val="{00000000-6BF8-8642-8963-06AA82C5F8DF}"/>
            </c:ext>
          </c:extLst>
        </c:ser>
        <c:dLbls>
          <c:showLegendKey val="0"/>
          <c:showVal val="0"/>
          <c:showCatName val="0"/>
          <c:showSerName val="0"/>
          <c:showPercent val="0"/>
          <c:showBubbleSize val="0"/>
        </c:dLbls>
        <c:marker val="1"/>
        <c:smooth val="0"/>
        <c:axId val="2119887976"/>
        <c:axId val="2119890120"/>
      </c:lineChart>
      <c:catAx>
        <c:axId val="2119887976"/>
        <c:scaling>
          <c:orientation val="minMax"/>
        </c:scaling>
        <c:delete val="0"/>
        <c:axPos val="b"/>
        <c:numFmt formatCode="General" sourceLinked="1"/>
        <c:majorTickMark val="out"/>
        <c:minorTickMark val="none"/>
        <c:tickLblPos val="nextTo"/>
        <c:crossAx val="2119890120"/>
        <c:crosses val="autoZero"/>
        <c:auto val="1"/>
        <c:lblAlgn val="ctr"/>
        <c:lblOffset val="100"/>
        <c:noMultiLvlLbl val="0"/>
      </c:catAx>
      <c:valAx>
        <c:axId val="2119890120"/>
        <c:scaling>
          <c:orientation val="minMax"/>
          <c:min val="100"/>
        </c:scaling>
        <c:delete val="0"/>
        <c:axPos val="l"/>
        <c:majorGridlines/>
        <c:numFmt formatCode="General" sourceLinked="1"/>
        <c:majorTickMark val="out"/>
        <c:minorTickMark val="none"/>
        <c:tickLblPos val="nextTo"/>
        <c:crossAx val="2119887976"/>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72FB4D-7A03-7544-A918-2C55EC03CC66}" type="datetimeFigureOut">
              <a:rPr lang="en-US" smtClean="0"/>
              <a:t>5/9/2025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5F2E54-EB6E-294E-BF74-4C868932596A}" type="slidenum">
              <a:rPr lang="en-US" smtClean="0"/>
              <a:t>‹#›</a:t>
            </a:fld>
            <a:endParaRPr lang="en-US"/>
          </a:p>
        </p:txBody>
      </p:sp>
    </p:spTree>
    <p:extLst>
      <p:ext uri="{BB962C8B-B14F-4D97-AF65-F5344CB8AC3E}">
        <p14:creationId xmlns:p14="http://schemas.microsoft.com/office/powerpoint/2010/main" val="40931354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1313926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Optimisation</a:t>
            </a:r>
            <a:r>
              <a:rPr lang="en-US" dirty="0">
                <a:cs typeface="Calibri"/>
              </a:rPr>
              <a:t> vs </a:t>
            </a:r>
            <a:r>
              <a:rPr lang="en-US" dirty="0" err="1">
                <a:cs typeface="Calibri"/>
              </a:rPr>
              <a:t>stabilisation</a:t>
            </a:r>
          </a:p>
        </p:txBody>
      </p:sp>
      <p:sp>
        <p:nvSpPr>
          <p:cNvPr id="4" name="Slide Number Placeholder 3"/>
          <p:cNvSpPr>
            <a:spLocks noGrp="1"/>
          </p:cNvSpPr>
          <p:nvPr>
            <p:ph type="sldNum" sz="quarter" idx="5"/>
          </p:nvPr>
        </p:nvSpPr>
        <p:spPr/>
        <p:txBody>
          <a:bodyPr/>
          <a:lstStyle/>
          <a:p>
            <a:fld id="{125F2E54-EB6E-294E-BF74-4C868932596A}" type="slidenum">
              <a:rPr lang="en-US" smtClean="0"/>
              <a:t>2</a:t>
            </a:fld>
            <a:endParaRPr lang="en-US"/>
          </a:p>
        </p:txBody>
      </p:sp>
    </p:spTree>
    <p:extLst>
      <p:ext uri="{BB962C8B-B14F-4D97-AF65-F5344CB8AC3E}">
        <p14:creationId xmlns:p14="http://schemas.microsoft.com/office/powerpoint/2010/main" val="3780145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867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Calibri" charset="0"/>
            </a:endParaRPr>
          </a:p>
        </p:txBody>
      </p:sp>
    </p:spTree>
    <p:extLst>
      <p:ext uri="{BB962C8B-B14F-4D97-AF65-F5344CB8AC3E}">
        <p14:creationId xmlns:p14="http://schemas.microsoft.com/office/powerpoint/2010/main" val="145408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5F2E54-EB6E-294E-BF74-4C868932596A}" type="slidenum">
              <a:rPr lang="en-US" smtClean="0"/>
              <a:t>5</a:t>
            </a:fld>
            <a:endParaRPr lang="en-US"/>
          </a:p>
        </p:txBody>
      </p:sp>
    </p:spTree>
    <p:extLst>
      <p:ext uri="{BB962C8B-B14F-4D97-AF65-F5344CB8AC3E}">
        <p14:creationId xmlns:p14="http://schemas.microsoft.com/office/powerpoint/2010/main" val="16882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29476" indent="-61390" defTabSz="914145">
              <a:lnSpc>
                <a:spcPct val="81000"/>
              </a:lnSpc>
              <a:buClr>
                <a:srgbClr val="F0AD00"/>
              </a:buClr>
              <a:buSzPct val="80000"/>
              <a:buFontTx/>
              <a:buChar char="•"/>
            </a:pPr>
            <a:r>
              <a:rPr lang="en-US" sz="2500" dirty="0"/>
              <a:t>Beneficial effect of Lung Protective Strategy demonstrated by </a:t>
            </a:r>
            <a:r>
              <a:rPr lang="en-US" sz="2500" dirty="0" err="1"/>
              <a:t>Mascia</a:t>
            </a:r>
            <a:r>
              <a:rPr lang="en-US" sz="2500" dirty="0"/>
              <a:t> et al (JAMA 2010)</a:t>
            </a:r>
            <a:endParaRPr lang="en-US" sz="3200" dirty="0"/>
          </a:p>
          <a:p>
            <a:pPr marL="478838" lvl="1" indent="-157380" defTabSz="914145">
              <a:lnSpc>
                <a:spcPct val="81000"/>
              </a:lnSpc>
              <a:spcBef>
                <a:spcPts val="422"/>
              </a:spcBef>
              <a:buClr>
                <a:srgbClr val="60B5CC"/>
              </a:buClr>
              <a:buSzPct val="90000"/>
              <a:buFont typeface="Wingdings" charset="0"/>
              <a:buChar char="•"/>
            </a:pPr>
            <a:r>
              <a:rPr lang="en-US" sz="2400" dirty="0" err="1"/>
              <a:t>Randomised</a:t>
            </a:r>
            <a:r>
              <a:rPr lang="en-US" sz="2400" dirty="0"/>
              <a:t> for duration of 6 hour observation period</a:t>
            </a:r>
            <a:endParaRPr lang="en-US" sz="2700" dirty="0"/>
          </a:p>
          <a:p>
            <a:pPr marL="478838" lvl="1" indent="-157380" defTabSz="914145">
              <a:lnSpc>
                <a:spcPct val="81000"/>
              </a:lnSpc>
              <a:spcBef>
                <a:spcPts val="422"/>
              </a:spcBef>
              <a:buClr>
                <a:srgbClr val="60B5CC"/>
              </a:buClr>
              <a:buSzPct val="90000"/>
              <a:buFont typeface="Wingdings" charset="0"/>
              <a:buChar char="•"/>
            </a:pPr>
            <a:r>
              <a:rPr lang="en-US" sz="2400" dirty="0"/>
              <a:t>Lung donor eligibility : </a:t>
            </a:r>
            <a:r>
              <a:rPr lang="en-US" sz="2400" b="1" dirty="0"/>
              <a:t>54%</a:t>
            </a:r>
            <a:r>
              <a:rPr lang="en-US" sz="2400" dirty="0"/>
              <a:t> in conventional group, compared to </a:t>
            </a:r>
            <a:r>
              <a:rPr lang="en-US" sz="2400" b="1" dirty="0"/>
              <a:t>95%</a:t>
            </a:r>
            <a:r>
              <a:rPr lang="en-US" sz="2400" dirty="0"/>
              <a:t> following protective strategy</a:t>
            </a:r>
            <a:endParaRPr lang="en-US" sz="2700" dirty="0"/>
          </a:p>
          <a:p>
            <a:pPr marL="478838" lvl="1" indent="-157380" defTabSz="914145">
              <a:lnSpc>
                <a:spcPct val="81000"/>
              </a:lnSpc>
              <a:spcBef>
                <a:spcPts val="422"/>
              </a:spcBef>
              <a:buClr>
                <a:srgbClr val="60B5CC"/>
              </a:buClr>
              <a:buSzPct val="90000"/>
              <a:buFont typeface="Wingdings" charset="0"/>
              <a:buChar char="•"/>
            </a:pPr>
            <a:r>
              <a:rPr lang="en-US" sz="2400" dirty="0"/>
              <a:t>Lung recovery increased from </a:t>
            </a:r>
            <a:r>
              <a:rPr lang="en-US" sz="2400" b="1" dirty="0"/>
              <a:t>27% to 54%</a:t>
            </a:r>
            <a:endParaRPr lang="en-US" dirty="0"/>
          </a:p>
        </p:txBody>
      </p:sp>
      <p:sp>
        <p:nvSpPr>
          <p:cNvPr id="4" name="Slide Number Placeholder 3"/>
          <p:cNvSpPr>
            <a:spLocks noGrp="1"/>
          </p:cNvSpPr>
          <p:nvPr>
            <p:ph type="sldNum" sz="quarter" idx="10"/>
          </p:nvPr>
        </p:nvSpPr>
        <p:spPr/>
        <p:txBody>
          <a:bodyPr/>
          <a:lstStyle/>
          <a:p>
            <a:fld id="{125F2E54-EB6E-294E-BF74-4C868932596A}" type="slidenum">
              <a:rPr lang="en-US" smtClean="0"/>
              <a:t>7</a:t>
            </a:fld>
            <a:endParaRPr lang="en-US"/>
          </a:p>
        </p:txBody>
      </p:sp>
    </p:spTree>
    <p:extLst>
      <p:ext uri="{BB962C8B-B14F-4D97-AF65-F5344CB8AC3E}">
        <p14:creationId xmlns:p14="http://schemas.microsoft.com/office/powerpoint/2010/main" val="10827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p:spPr>
        <p:txBody>
          <a:bodyPr/>
          <a:lstStyle/>
          <a:p>
            <a:endParaRPr lang="en-US"/>
          </a:p>
        </p:txBody>
      </p:sp>
      <p:sp>
        <p:nvSpPr>
          <p:cNvPr id="78852"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FFD4F34-AA45-4561-8674-51D3375342D2}" type="slidenum">
              <a:rPr lang="en-GB" smtClean="0"/>
              <a:pPr eaLnBrk="1" hangingPunct="1"/>
              <a:t>9</a:t>
            </a:fld>
            <a:endParaRPr lang="en-GB"/>
          </a:p>
        </p:txBody>
      </p:sp>
    </p:spTree>
    <p:extLst>
      <p:ext uri="{BB962C8B-B14F-4D97-AF65-F5344CB8AC3E}">
        <p14:creationId xmlns:p14="http://schemas.microsoft.com/office/powerpoint/2010/main" val="30850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characterized by inappropriate diuresis, severe hypovolemia, </a:t>
            </a:r>
            <a:r>
              <a:rPr lang="en-US" dirty="0" err="1"/>
              <a:t>hyperosmolality</a:t>
            </a:r>
            <a:r>
              <a:rPr lang="en-US" dirty="0"/>
              <a:t>, and hypernatremia. These changes may exacerbate neurogenic pulmonary edema and lead to tissue </a:t>
            </a:r>
            <a:r>
              <a:rPr lang="en-US" dirty="0" err="1"/>
              <a:t>hypoperfusion</a:t>
            </a:r>
            <a:r>
              <a:rPr lang="en-US" dirty="0"/>
              <a:t>. Diabetes insipidus-associated hypernatremia is often aggravated by the infusion of large volumes of sodium-containing colloid solutions during </a:t>
            </a:r>
            <a:r>
              <a:rPr lang="it-IT" dirty="0"/>
              <a:t>cardiovascular resuscitation.</a:t>
            </a: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13</a:t>
            </a:fld>
            <a:endParaRPr lang="en-GB"/>
          </a:p>
        </p:txBody>
      </p:sp>
    </p:spTree>
    <p:extLst>
      <p:ext uri="{BB962C8B-B14F-4D97-AF65-F5344CB8AC3E}">
        <p14:creationId xmlns:p14="http://schemas.microsoft.com/office/powerpoint/2010/main" val="155388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r>
              <a:rPr lang="en-US" dirty="0"/>
              <a:t> </a:t>
            </a:r>
            <a:r>
              <a:rPr lang="en-US" sz="1200" b="0" i="0" u="none" strike="noStrike" kern="1200" baseline="0" dirty="0">
                <a:solidFill>
                  <a:schemeClr val="tx1"/>
                </a:solidFill>
                <a:latin typeface="+mn-lt"/>
                <a:ea typeface="+mn-ea"/>
                <a:cs typeface="+mn-cs"/>
              </a:rPr>
              <a:t>Insulin levels fall after brain stem death, leading to a decrease in intracellular glucose concentration, the development of an energy deficit, and a shift toward anaerobic metabolism and acidosis. </a:t>
            </a:r>
            <a:endParaRPr lang="en-US" dirty="0"/>
          </a:p>
          <a:p>
            <a:endParaRPr lang="en-US" dirty="0"/>
          </a:p>
          <a:p>
            <a:r>
              <a:rPr lang="en-US" sz="1200" b="0" i="0" u="none" strike="noStrike" kern="1200" baseline="0" dirty="0">
                <a:solidFill>
                  <a:schemeClr val="tx1"/>
                </a:solidFill>
                <a:latin typeface="+mn-lt"/>
                <a:ea typeface="+mn-ea"/>
                <a:cs typeface="+mn-cs"/>
              </a:rPr>
              <a:t>Systemic hyperglycemia</a:t>
            </a:r>
            <a:r>
              <a:rPr lang="en-US" dirty="0"/>
              <a:t> </a:t>
            </a:r>
            <a:r>
              <a:rPr lang="en-US" sz="1200" b="0" i="0" u="none" strike="noStrike" kern="1200" baseline="0" dirty="0">
                <a:solidFill>
                  <a:schemeClr val="tx1"/>
                </a:solidFill>
                <a:latin typeface="+mn-lt"/>
                <a:ea typeface="+mn-ea"/>
                <a:cs typeface="+mn-cs"/>
              </a:rPr>
              <a:t>may be exacerbated by the administration of large volumes of glucose-containing fluids (to treat hypernatremia) and increased catecholamine levels. A high-dose insulin infusion is often required to prevent the development of a hyperosmolar state, a severe</a:t>
            </a:r>
            <a:r>
              <a:rPr lang="en-US" dirty="0"/>
              <a:t> </a:t>
            </a:r>
            <a:r>
              <a:rPr lang="en-US" sz="1200" b="0" i="0" u="none" strike="noStrike" kern="1200" baseline="0" dirty="0">
                <a:solidFill>
                  <a:schemeClr val="tx1"/>
                </a:solidFill>
                <a:latin typeface="+mn-lt"/>
                <a:ea typeface="+mn-ea"/>
                <a:cs typeface="+mn-cs"/>
              </a:rPr>
              <a:t>osmotic diuresis, and profound hypovolemia.</a:t>
            </a:r>
            <a:endParaRPr lang="en-US" sz="1200" b="0" i="0" u="none" strike="noStrike" kern="1200" baseline="0" dirty="0">
              <a:solidFill>
                <a:schemeClr val="tx1"/>
              </a:solidFill>
              <a:latin typeface="+mn-lt"/>
              <a:cs typeface="Calibri"/>
            </a:endParaRPr>
          </a:p>
          <a:p>
            <a:endParaRPr lang="en-US" dirty="0"/>
          </a:p>
          <a:p>
            <a:r>
              <a:rPr lang="en-US" sz="1200" b="0" i="0" u="none" strike="noStrike" kern="1200" baseline="0" dirty="0">
                <a:solidFill>
                  <a:schemeClr val="tx1"/>
                </a:solidFill>
                <a:latin typeface="+mn-lt"/>
                <a:ea typeface="+mn-ea"/>
                <a:cs typeface="+mn-cs"/>
              </a:rPr>
              <a:t>Significant decreases in cortisol levels occur after brain stem death and may impair the donor stress response. These changes, in association with </a:t>
            </a:r>
            <a:r>
              <a:rPr lang="en-US" sz="1200" b="0" i="0" u="none" strike="noStrike" kern="1200" baseline="0" dirty="0" err="1">
                <a:solidFill>
                  <a:schemeClr val="tx1"/>
                </a:solidFill>
                <a:latin typeface="+mn-lt"/>
                <a:ea typeface="+mn-ea"/>
                <a:cs typeface="+mn-cs"/>
              </a:rPr>
              <a:t>decreasesin</a:t>
            </a:r>
            <a:r>
              <a:rPr lang="en-US" sz="1200" b="0" i="0" u="none" strike="noStrike" kern="1200" baseline="0" dirty="0">
                <a:solidFill>
                  <a:schemeClr val="tx1"/>
                </a:solidFill>
                <a:latin typeface="+mn-lt"/>
                <a:ea typeface="+mn-ea"/>
                <a:cs typeface="+mn-cs"/>
              </a:rPr>
              <a:t> T3, contribute to the cardiovascular instability. </a:t>
            </a:r>
          </a:p>
          <a:p>
            <a:endParaRPr lang="en-US" dirty="0"/>
          </a:p>
          <a:p>
            <a:r>
              <a:rPr lang="en-US" sz="1200" b="0" i="0" u="none" strike="noStrike" kern="1200" baseline="0" dirty="0">
                <a:solidFill>
                  <a:schemeClr val="tx1"/>
                </a:solidFill>
                <a:latin typeface="+mn-lt"/>
                <a:ea typeface="+mn-ea"/>
                <a:cs typeface="+mn-cs"/>
              </a:rPr>
              <a:t>The decrease in plasma cortisol may be associated with a</a:t>
            </a:r>
            <a:r>
              <a:rPr lang="en-US" dirty="0"/>
              <a:t> </a:t>
            </a:r>
            <a:r>
              <a:rPr lang="en-US" sz="1200" b="0" i="0" u="none" strike="noStrike" kern="1200" baseline="0" dirty="0">
                <a:solidFill>
                  <a:schemeClr val="tx1"/>
                </a:solidFill>
                <a:latin typeface="+mn-lt"/>
                <a:ea typeface="+mn-ea"/>
                <a:cs typeface="+mn-cs"/>
              </a:rPr>
              <a:t>decrease in the release of its stimulating factor adrenocorticotropic hormone (ACTH) from the anterior lobe of the pituitary gland.</a:t>
            </a:r>
            <a:r>
              <a:rPr lang="en-US" dirty="0"/>
              <a:t> </a:t>
            </a:r>
            <a:r>
              <a:rPr lang="en-US" sz="1200" b="0" i="0" u="none" strike="noStrike" kern="1200" baseline="0" dirty="0">
                <a:solidFill>
                  <a:schemeClr val="tx1"/>
                </a:solidFill>
                <a:latin typeface="+mn-lt"/>
                <a:ea typeface="+mn-ea"/>
                <a:cs typeface="+mn-cs"/>
              </a:rPr>
              <a:t> The administration of exogenous corticosteroids has been associated with stabilization of</a:t>
            </a:r>
            <a:r>
              <a:rPr lang="en-US" dirty="0"/>
              <a:t> </a:t>
            </a:r>
            <a:r>
              <a:rPr lang="en-US" sz="1200" b="0" i="0" u="none" strike="noStrike" kern="1200" baseline="0" dirty="0">
                <a:solidFill>
                  <a:schemeClr val="tx1"/>
                </a:solidFill>
                <a:latin typeface="+mn-lt"/>
                <a:ea typeface="+mn-ea"/>
                <a:cs typeface="+mn-cs"/>
              </a:rPr>
              <a:t> organ function.</a:t>
            </a:r>
            <a:endParaRPr lang="en-US" dirty="0">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it-IT" dirty="0"/>
          </a:p>
          <a:p>
            <a:r>
              <a:rPr lang="en-US" dirty="0"/>
              <a:t>As a result of impaired </a:t>
            </a:r>
            <a:r>
              <a:rPr lang="en-US" dirty="0" err="1"/>
              <a:t>thyroidstimulating</a:t>
            </a:r>
            <a:r>
              <a:rPr lang="en-US" dirty="0"/>
              <a:t> hormone (TSH) secretion and peripheral conversion of tetraiodothyronine (T4), but attempts to study thyroid disturbances in organ donors have produced </a:t>
            </a:r>
            <a:r>
              <a:rPr lang="en-US" dirty="0" err="1"/>
              <a:t>confl</a:t>
            </a:r>
            <a:r>
              <a:rPr lang="en-US" dirty="0"/>
              <a:t> </a:t>
            </a:r>
            <a:r>
              <a:rPr lang="en-US" dirty="0" err="1"/>
              <a:t>icting</a:t>
            </a:r>
            <a:r>
              <a:rPr lang="en-US" dirty="0"/>
              <a:t> data. Reduced T3 has been implicated in the progressive loss of cardiac contractility associated with the depletion of high-energy phosphates, increased anaerobic metabolism, and accumulation of lactate after brain stem death.</a:t>
            </a:r>
            <a:endParaRPr lang="en-US" dirty="0">
              <a:cs typeface="Calibri"/>
            </a:endParaRP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16</a:t>
            </a:fld>
            <a:endParaRPr lang="en-GB"/>
          </a:p>
        </p:txBody>
      </p:sp>
    </p:spTree>
    <p:extLst>
      <p:ext uri="{BB962C8B-B14F-4D97-AF65-F5344CB8AC3E}">
        <p14:creationId xmlns:p14="http://schemas.microsoft.com/office/powerpoint/2010/main" val="2578377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r>
              <a:rPr lang="en-US" sz="1200" b="0" i="0" u="none" strike="noStrike" kern="1200" baseline="0" dirty="0">
                <a:solidFill>
                  <a:schemeClr val="tx1"/>
                </a:solidFill>
                <a:latin typeface="+mn-lt"/>
                <a:ea typeface="+mn-ea"/>
                <a:cs typeface="+mn-cs"/>
              </a:rPr>
              <a:t> Insulin levels fall after brain stem death, leading to a decrease in intracellular glucose concentration, the development of an energy deficit, and a shift toward anaerobic metabolism and acidosis. Systemic hyperglycemia</a:t>
            </a:r>
          </a:p>
          <a:p>
            <a:r>
              <a:rPr lang="en-US" sz="1200" b="0" i="0" u="none" strike="noStrike" kern="1200" baseline="0" dirty="0">
                <a:solidFill>
                  <a:schemeClr val="tx1"/>
                </a:solidFill>
                <a:latin typeface="+mn-lt"/>
                <a:ea typeface="+mn-ea"/>
                <a:cs typeface="+mn-cs"/>
              </a:rPr>
              <a:t>may be exacerbated by the administration of large volumes of glucose-containing fluids (to treat hypernatremia) and increased catecholamine levels. A high-dose insulin infusion is often required to prevent the development of a hyperosmolar state, a severe</a:t>
            </a:r>
          </a:p>
          <a:p>
            <a:r>
              <a:rPr lang="en-US" sz="1200" b="0" i="0" u="none" strike="noStrike" kern="1200" baseline="0" dirty="0">
                <a:solidFill>
                  <a:schemeClr val="tx1"/>
                </a:solidFill>
                <a:latin typeface="+mn-lt"/>
                <a:ea typeface="+mn-ea"/>
                <a:cs typeface="+mn-cs"/>
              </a:rPr>
              <a:t>osmotic diuresis, and profound hypovolemia.</a:t>
            </a:r>
          </a:p>
          <a:p>
            <a:r>
              <a:rPr lang="en-US" sz="1200" b="0" i="0" u="none" strike="noStrike" kern="1200" baseline="0" dirty="0">
                <a:solidFill>
                  <a:schemeClr val="tx1"/>
                </a:solidFill>
                <a:latin typeface="+mn-lt"/>
                <a:ea typeface="+mn-ea"/>
                <a:cs typeface="+mn-cs"/>
              </a:rPr>
              <a:t>Significant decreases in cortisol levels occur after brain stem death and may impair the donor stress response. These changes, in association with </a:t>
            </a:r>
            <a:r>
              <a:rPr lang="en-US" sz="1200" b="0" i="0" u="none" strike="noStrike" kern="1200" baseline="0" dirty="0" err="1">
                <a:solidFill>
                  <a:schemeClr val="tx1"/>
                </a:solidFill>
                <a:latin typeface="+mn-lt"/>
                <a:ea typeface="+mn-ea"/>
                <a:cs typeface="+mn-cs"/>
              </a:rPr>
              <a:t>decreasesin</a:t>
            </a:r>
            <a:r>
              <a:rPr lang="en-US" sz="1200" b="0" i="0" u="none" strike="noStrike" kern="1200" baseline="0" dirty="0">
                <a:solidFill>
                  <a:schemeClr val="tx1"/>
                </a:solidFill>
                <a:latin typeface="+mn-lt"/>
                <a:ea typeface="+mn-ea"/>
                <a:cs typeface="+mn-cs"/>
              </a:rPr>
              <a:t> T3, contribute to the cardiovascular instability. </a:t>
            </a:r>
          </a:p>
          <a:p>
            <a:r>
              <a:rPr lang="en-US" sz="1200" b="0" i="0" u="none" strike="noStrike" kern="1200" baseline="0" dirty="0">
                <a:solidFill>
                  <a:schemeClr val="tx1"/>
                </a:solidFill>
                <a:latin typeface="+mn-lt"/>
                <a:ea typeface="+mn-ea"/>
                <a:cs typeface="+mn-cs"/>
              </a:rPr>
              <a:t>The decrease in plasma cortisol may be associated with a</a:t>
            </a:r>
          </a:p>
          <a:p>
            <a:r>
              <a:rPr lang="en-US" sz="1200" b="0" i="0" u="none" strike="noStrike" kern="1200" baseline="0" dirty="0">
                <a:solidFill>
                  <a:schemeClr val="tx1"/>
                </a:solidFill>
                <a:latin typeface="+mn-lt"/>
                <a:ea typeface="+mn-ea"/>
                <a:cs typeface="+mn-cs"/>
              </a:rPr>
              <a:t>decrease in the release of its stimulating factor adrenocorticotropic hormone (ACTH) from the anterior lobe of the pituitary gland.  The administration of exogenous corticosteroids has been associated with stabilization of  organ function.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it-IT" dirty="0"/>
          </a:p>
          <a:p>
            <a:endParaRPr lang="en-US" dirty="0"/>
          </a:p>
          <a:p>
            <a:r>
              <a:rPr lang="en-US" dirty="0"/>
              <a:t>as a result of impaired </a:t>
            </a:r>
            <a:r>
              <a:rPr lang="en-US" dirty="0" err="1"/>
              <a:t>thyroidstimulating</a:t>
            </a:r>
            <a:r>
              <a:rPr lang="en-US" dirty="0"/>
              <a:t> hormone (TSH) secretion and peripheral conversion of </a:t>
            </a:r>
            <a:r>
              <a:rPr lang="en-US" dirty="0" err="1"/>
              <a:t>tetraiodothyronine</a:t>
            </a:r>
            <a:r>
              <a:rPr lang="en-US" dirty="0"/>
              <a:t> (T4), but attempts to study thyroid disturbances in organ donors have produced </a:t>
            </a:r>
            <a:r>
              <a:rPr lang="en-US" dirty="0" err="1"/>
              <a:t>confl</a:t>
            </a:r>
            <a:r>
              <a:rPr lang="en-US" dirty="0"/>
              <a:t> </a:t>
            </a:r>
            <a:r>
              <a:rPr lang="en-US" dirty="0" err="1"/>
              <a:t>icting</a:t>
            </a:r>
            <a:r>
              <a:rPr lang="en-US" dirty="0"/>
              <a:t> data. Reduced T3 has been implicated in the progressive loss of cardiac contractility associated with the depletion of high-energy phosphates, increased anaerobic metabolism, and accumulation of lactate after brain stem death.</a:t>
            </a: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17</a:t>
            </a:fld>
            <a:endParaRPr lang="en-GB"/>
          </a:p>
        </p:txBody>
      </p:sp>
    </p:spTree>
    <p:extLst>
      <p:ext uri="{BB962C8B-B14F-4D97-AF65-F5344CB8AC3E}">
        <p14:creationId xmlns:p14="http://schemas.microsoft.com/office/powerpoint/2010/main" val="2578377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Loss of central control</a:t>
            </a:r>
          </a:p>
          <a:p>
            <a:r>
              <a:rPr lang="en-GB" dirty="0"/>
              <a:t>Loss</a:t>
            </a:r>
            <a:r>
              <a:rPr lang="en-GB" baseline="0" dirty="0"/>
              <a:t> of muscle activity</a:t>
            </a:r>
          </a:p>
          <a:p>
            <a:r>
              <a:rPr lang="en-GB" baseline="0" dirty="0"/>
              <a:t>Fall in metabolic rate</a:t>
            </a:r>
          </a:p>
          <a:p>
            <a:r>
              <a:rPr lang="en-GB" baseline="0" dirty="0"/>
              <a:t>Increased heat loss (vasodilation)</a:t>
            </a:r>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19</a:t>
            </a:fld>
            <a:endParaRPr lang="en-GB"/>
          </a:p>
        </p:txBody>
      </p:sp>
    </p:spTree>
    <p:extLst>
      <p:ext uri="{BB962C8B-B14F-4D97-AF65-F5344CB8AC3E}">
        <p14:creationId xmlns:p14="http://schemas.microsoft.com/office/powerpoint/2010/main" val="198914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2FFCB1-6113-8F48-9D87-37115B7EFF48}" type="slidenum">
              <a:rPr lang="en-US">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314974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And so second ask</a:t>
            </a:r>
          </a:p>
          <a:p>
            <a:endParaRPr lang="en-GB" dirty="0"/>
          </a:p>
          <a:p>
            <a:r>
              <a:rPr lang="en-GB" dirty="0"/>
              <a:t>Prepare for UK-wide DCD heart retrieval programme</a:t>
            </a:r>
          </a:p>
          <a:p>
            <a:r>
              <a:rPr lang="en-GB" dirty="0"/>
              <a:t>Improve outcomes from DCD liver retrieval.</a:t>
            </a:r>
          </a:p>
          <a:p>
            <a:endParaRPr lang="en-GB" dirty="0"/>
          </a:p>
          <a:p>
            <a:r>
              <a:rPr lang="en-GB" dirty="0"/>
              <a:t>If you were asked tomorrow to facilitate</a:t>
            </a:r>
            <a:r>
              <a:rPr lang="en-GB" baseline="0" dirty="0"/>
              <a:t> organ donation from your theatre complex (DCD Heart, marginal liver) could you. Are you ready?</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05172050-5FF8-4A3A-ADE5-6F20F27E8E7A}" type="slidenum">
              <a:rPr lang="en-GB" smtClean="0">
                <a:solidFill>
                  <a:srgbClr val="000000"/>
                </a:solidFill>
              </a:rPr>
              <a:pPr>
                <a:defRPr/>
              </a:pPr>
              <a:t>27</a:t>
            </a:fld>
            <a:endParaRPr lang="en-GB">
              <a:solidFill>
                <a:srgbClr val="000000"/>
              </a:solidFill>
            </a:endParaRPr>
          </a:p>
        </p:txBody>
      </p:sp>
    </p:spTree>
    <p:extLst>
      <p:ext uri="{BB962C8B-B14F-4D97-AF65-F5344CB8AC3E}">
        <p14:creationId xmlns:p14="http://schemas.microsoft.com/office/powerpoint/2010/main" val="1221373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5F2E54-EB6E-294E-BF74-4C868932596A}" type="slidenum">
              <a:rPr lang="en-US" smtClean="0"/>
              <a:t>29</a:t>
            </a:fld>
            <a:endParaRPr lang="en-US"/>
          </a:p>
        </p:txBody>
      </p:sp>
    </p:spTree>
    <p:extLst>
      <p:ext uri="{BB962C8B-B14F-4D97-AF65-F5344CB8AC3E}">
        <p14:creationId xmlns:p14="http://schemas.microsoft.com/office/powerpoint/2010/main" val="502174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513557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203958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7986961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04636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99701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13881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19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57540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909414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93785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62255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8"/>
            <a:ext cx="2743200" cy="57848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8"/>
            <a:ext cx="8026400" cy="5784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1"/>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1"/>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0" y="3743326"/>
            <a:ext cx="12192000"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6" name="Picture 5"/>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a:xfrm>
            <a:off x="8914003" y="226007"/>
            <a:ext cx="2993540" cy="627189"/>
          </a:xfrm>
          <a:prstGeom prst="rect">
            <a:avLst/>
          </a:prstGeom>
        </p:spPr>
      </p:pic>
    </p:spTree>
    <p:extLst>
      <p:ext uri="{BB962C8B-B14F-4D97-AF65-F5344CB8AC3E}">
        <p14:creationId xmlns:p14="http://schemas.microsoft.com/office/powerpoint/2010/main" val="1175118161"/>
      </p:ext>
    </p:extLst>
  </p:cSld>
  <p:clrMap bg1="lt1" tx1="dk1" bg2="lt2" tx2="dk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 id="2147484749" r:id="rId9"/>
    <p:sldLayoutId id="2147484750" r:id="rId10"/>
    <p:sldLayoutId id="214748475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xfrm>
            <a:off x="609600" y="1984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89444" name="Rectangle 3"/>
          <p:cNvSpPr>
            <a:spLocks noGrp="1" noChangeArrowheads="1"/>
          </p:cNvSpPr>
          <p:nvPr>
            <p:ph type="body" idx="1"/>
          </p:nvPr>
        </p:nvSpPr>
        <p:spPr bwMode="auto">
          <a:xfrm>
            <a:off x="609600" y="1600200"/>
            <a:ext cx="10972800" cy="4383088"/>
          </a:xfrm>
          <a:prstGeom prst="rect">
            <a:avLst/>
          </a:prstGeom>
          <a:solidFill>
            <a:schemeClr val="bg1">
              <a:lumMod val="95000"/>
            </a:schemeClr>
          </a:solidFill>
          <a:ln w="12700">
            <a:solidFill>
              <a:schemeClr val="accent2"/>
            </a:solid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9857466" y="173432"/>
            <a:ext cx="2128735" cy="446000"/>
          </a:xfrm>
          <a:prstGeom prst="rect">
            <a:avLst/>
          </a:prstGeom>
        </p:spPr>
      </p:pic>
    </p:spTree>
    <p:extLst>
      <p:ext uri="{BB962C8B-B14F-4D97-AF65-F5344CB8AC3E}">
        <p14:creationId xmlns:p14="http://schemas.microsoft.com/office/powerpoint/2010/main" val="1107784576"/>
      </p:ext>
    </p:extLst>
  </p:cSld>
  <p:clrMap bg1="lt1" tx1="dk1" bg2="lt2" tx2="dk2" accent1="accent1" accent2="accent2" accent3="accent3" accent4="accent4" accent5="accent5" accent6="accent6" hlink="hlink" folHlink="folHlink"/>
  <p:sldLayoutIdLst>
    <p:sldLayoutId id="2147484753" r:id="rId1"/>
    <p:sldLayoutId id="2147484754" r:id="rId2"/>
    <p:sldLayoutId id="2147484755" r:id="rId3"/>
    <p:sldLayoutId id="2147484756" r:id="rId4"/>
    <p:sldLayoutId id="2147484757" r:id="rId5"/>
    <p:sldLayoutId id="2147484758" r:id="rId6"/>
    <p:sldLayoutId id="2147484759" r:id="rId7"/>
    <p:sldLayoutId id="2147484760" r:id="rId8"/>
    <p:sldLayoutId id="2147484761" r:id="rId9"/>
    <p:sldLayoutId id="2147484762" r:id="rId10"/>
    <p:sldLayoutId id="2147484763" r:id="rId11"/>
  </p:sldLayoutIdLst>
  <p:transition spd="slow">
    <p:fade/>
  </p:transition>
  <p:hf sldNum="0" hdr="0" dt="0"/>
  <p:txStyles>
    <p:title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Calibri" pitchFamily="34" charset="0"/>
          <a:cs typeface="+mn-cs"/>
        </a:defRPr>
      </a:lvl2pPr>
      <a:lvl3pPr marL="1143000" indent="-228600" algn="l" rtl="0" eaLnBrk="0" fontAlgn="base" hangingPunct="0">
        <a:spcBef>
          <a:spcPct val="20000"/>
        </a:spcBef>
        <a:spcAft>
          <a:spcPct val="0"/>
        </a:spcAft>
        <a:buChar char="•"/>
        <a:defRPr>
          <a:solidFill>
            <a:schemeClr val="tx1"/>
          </a:solidFill>
          <a:latin typeface="Calibri" pitchFamily="34" charset="0"/>
          <a:cs typeface="+mn-cs"/>
        </a:defRPr>
      </a:lvl3pPr>
      <a:lvl4pPr marL="1600200" indent="-228600" algn="l" rtl="0" eaLnBrk="0" fontAlgn="base" hangingPunct="0">
        <a:spcBef>
          <a:spcPct val="20000"/>
        </a:spcBef>
        <a:spcAft>
          <a:spcPct val="0"/>
        </a:spcAft>
        <a:buChar char="–"/>
        <a:defRPr sz="1600">
          <a:solidFill>
            <a:schemeClr val="tx1"/>
          </a:solidFill>
          <a:latin typeface="Calibri" pitchFamily="34" charset="0"/>
          <a:cs typeface="+mn-cs"/>
        </a:defRPr>
      </a:lvl4pPr>
      <a:lvl5pPr marL="2057400" indent="-228600" algn="l" rtl="0" eaLnBrk="0" fontAlgn="base" hangingPunct="0">
        <a:spcBef>
          <a:spcPct val="20000"/>
        </a:spcBef>
        <a:spcAft>
          <a:spcPct val="0"/>
        </a:spcAft>
        <a:buChar char="»"/>
        <a:defRPr sz="1600">
          <a:solidFill>
            <a:schemeClr val="tx1"/>
          </a:solidFill>
          <a:latin typeface="Calibri" pitchFamily="34" charset="0"/>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fontAlgn="base" hangingPunct="0">
              <a:spcBef>
                <a:spcPct val="50000"/>
              </a:spcBef>
              <a:spcAft>
                <a:spcPct val="0"/>
              </a:spcAft>
              <a:defRPr/>
            </a:pPr>
            <a:endParaRPr lang="en-GB" sz="1600" b="1">
              <a:solidFill>
                <a:srgbClr val="FFFFFF"/>
              </a:solidFill>
            </a:endParaRPr>
          </a:p>
          <a:p>
            <a:pPr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831375078"/>
      </p:ext>
    </p:extLst>
  </p:cSld>
  <p:clrMap bg1="lt1" tx1="dk1" bg2="lt2" tx2="dk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5"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fontAlgn="base" hangingPunct="0">
              <a:spcBef>
                <a:spcPct val="50000"/>
              </a:spcBef>
              <a:spcAft>
                <a:spcPct val="0"/>
              </a:spcAft>
              <a:defRPr/>
            </a:pPr>
            <a:endParaRPr lang="en-GB" sz="1600" b="1">
              <a:solidFill>
                <a:srgbClr val="FFFFFF"/>
              </a:solidFill>
            </a:endParaRPr>
          </a:p>
          <a:p>
            <a:pPr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435011341"/>
      </p:ext>
    </p:extLst>
  </p:cSld>
  <p:clrMap bg1="lt1" tx1="dk1" bg2="lt2" tx2="dk2" accent1="accent1" accent2="accent2" accent3="accent3" accent4="accent4" accent5="accent5" accent6="accent6" hlink="hlink" folHlink="folHlink"/>
  <p:sldLayoutIdLst>
    <p:sldLayoutId id="2147484777" r:id="rId1"/>
    <p:sldLayoutId id="2147484778" r:id="rId2"/>
    <p:sldLayoutId id="2147484779" r:id="rId3"/>
    <p:sldLayoutId id="2147484780" r:id="rId4"/>
    <p:sldLayoutId id="2147484781" r:id="rId5"/>
    <p:sldLayoutId id="2147484782" r:id="rId6"/>
    <p:sldLayoutId id="2147484783" r:id="rId7"/>
    <p:sldLayoutId id="2147484784" r:id="rId8"/>
    <p:sldLayoutId id="2147484785" r:id="rId9"/>
    <p:sldLayoutId id="2147484786" r:id="rId10"/>
    <p:sldLayoutId id="2147484787"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158750"/>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 xmlns:a14="http://schemas.microsoft.com/office/drawing/2010/main">
                <a:solidFill>
                  <a:srgbClr val="F8F8F8"/>
                </a:solidFill>
              </a14:hiddenFill>
            </a:ext>
            <a:ext uri="{91240B29-F687-4f45-9708-019B960494DF}">
              <a14:hiddenLine xmlns="" xmlns:a14="http://schemas.microsoft.com/office/drawing/2010/main" w="28575">
                <a:solidFill>
                  <a:schemeClr val="accent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9857466" y="173432"/>
            <a:ext cx="2128735" cy="446000"/>
          </a:xfrm>
          <a:prstGeom prst="rect">
            <a:avLst/>
          </a:prstGeom>
        </p:spPr>
      </p:pic>
    </p:spTree>
    <p:extLst>
      <p:ext uri="{BB962C8B-B14F-4D97-AF65-F5344CB8AC3E}">
        <p14:creationId xmlns:p14="http://schemas.microsoft.com/office/powerpoint/2010/main" val="2030508591"/>
      </p:ext>
    </p:extLst>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transition spd="slow">
    <p:fade/>
  </p:transition>
  <p:txStyles>
    <p:titleStyle>
      <a:lvl1pPr algn="ctr" rtl="0" eaLnBrk="0" fontAlgn="base" hangingPunct="0">
        <a:spcBef>
          <a:spcPct val="0"/>
        </a:spcBef>
        <a:spcAft>
          <a:spcPct val="0"/>
        </a:spcAft>
        <a:defRPr sz="2800">
          <a:solidFill>
            <a:schemeClr val="accent2"/>
          </a:solidFill>
          <a:latin typeface="+mj-lt"/>
          <a:ea typeface="+mj-ea"/>
          <a:cs typeface="+mj-cs"/>
        </a:defRPr>
      </a:lvl1pPr>
      <a:lvl2pPr algn="ctr" rtl="0" eaLnBrk="0" fontAlgn="base" hangingPunct="0">
        <a:spcBef>
          <a:spcPct val="0"/>
        </a:spcBef>
        <a:spcAft>
          <a:spcPct val="0"/>
        </a:spcAft>
        <a:defRPr sz="2800">
          <a:solidFill>
            <a:schemeClr val="accent2"/>
          </a:solidFill>
          <a:latin typeface="Arial" charset="0"/>
          <a:cs typeface="Arial" charset="0"/>
        </a:defRPr>
      </a:lvl2pPr>
      <a:lvl3pPr algn="ctr" rtl="0" eaLnBrk="0" fontAlgn="base" hangingPunct="0">
        <a:spcBef>
          <a:spcPct val="0"/>
        </a:spcBef>
        <a:spcAft>
          <a:spcPct val="0"/>
        </a:spcAft>
        <a:defRPr sz="2800">
          <a:solidFill>
            <a:schemeClr val="accent2"/>
          </a:solidFill>
          <a:latin typeface="Arial" charset="0"/>
          <a:cs typeface="Arial" charset="0"/>
        </a:defRPr>
      </a:lvl3pPr>
      <a:lvl4pPr algn="ctr" rtl="0" eaLnBrk="0" fontAlgn="base" hangingPunct="0">
        <a:spcBef>
          <a:spcPct val="0"/>
        </a:spcBef>
        <a:spcAft>
          <a:spcPct val="0"/>
        </a:spcAft>
        <a:defRPr sz="2800">
          <a:solidFill>
            <a:schemeClr val="accent2"/>
          </a:solidFill>
          <a:latin typeface="Arial" charset="0"/>
          <a:cs typeface="Arial" charset="0"/>
        </a:defRPr>
      </a:lvl4pPr>
      <a:lvl5pPr algn="ctr" rtl="0" eaLnBrk="0" fontAlgn="base" hangingPunct="0">
        <a:spcBef>
          <a:spcPct val="0"/>
        </a:spcBef>
        <a:spcAft>
          <a:spcPct val="0"/>
        </a:spcAft>
        <a:defRPr sz="2800">
          <a:solidFill>
            <a:schemeClr val="accent2"/>
          </a:solidFill>
          <a:latin typeface="Arial" charset="0"/>
          <a:cs typeface="Arial" charset="0"/>
        </a:defRPr>
      </a:lvl5pPr>
      <a:lvl6pPr marL="457200" algn="ctr" rtl="0" fontAlgn="base">
        <a:spcBef>
          <a:spcPct val="0"/>
        </a:spcBef>
        <a:spcAft>
          <a:spcPct val="0"/>
        </a:spcAft>
        <a:defRPr sz="2800">
          <a:solidFill>
            <a:schemeClr val="accent2"/>
          </a:solidFill>
          <a:latin typeface="Arial" charset="0"/>
          <a:cs typeface="Arial" charset="0"/>
        </a:defRPr>
      </a:lvl6pPr>
      <a:lvl7pPr marL="914400" algn="ctr" rtl="0" fontAlgn="base">
        <a:spcBef>
          <a:spcPct val="0"/>
        </a:spcBef>
        <a:spcAft>
          <a:spcPct val="0"/>
        </a:spcAft>
        <a:defRPr sz="2800">
          <a:solidFill>
            <a:schemeClr val="accent2"/>
          </a:solidFill>
          <a:latin typeface="Arial" charset="0"/>
          <a:cs typeface="Arial" charset="0"/>
        </a:defRPr>
      </a:lvl7pPr>
      <a:lvl8pPr marL="1371600" algn="ctr" rtl="0" fontAlgn="base">
        <a:spcBef>
          <a:spcPct val="0"/>
        </a:spcBef>
        <a:spcAft>
          <a:spcPct val="0"/>
        </a:spcAft>
        <a:defRPr sz="2800">
          <a:solidFill>
            <a:schemeClr val="accent2"/>
          </a:solidFill>
          <a:latin typeface="Arial" charset="0"/>
          <a:cs typeface="Arial" charset="0"/>
        </a:defRPr>
      </a:lvl8pPr>
      <a:lvl9pPr marL="1828800" algn="ctr" rtl="0" fontAlgn="base">
        <a:spcBef>
          <a:spcPct val="0"/>
        </a:spcBef>
        <a:spcAft>
          <a:spcPct val="0"/>
        </a:spcAft>
        <a:defRPr sz="28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600">
          <a:solidFill>
            <a:schemeClr val="tx1"/>
          </a:solidFill>
          <a:latin typeface="+mn-lt"/>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5" Type="http://schemas.openxmlformats.org/officeDocument/2006/relationships/image" Target="../media/image17.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image" Target="../media/image20.gif"/><Relationship Id="rId7" Type="http://schemas.openxmlformats.org/officeDocument/2006/relationships/image" Target="../media/image24.gi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3.gif"/><Relationship Id="rId11" Type="http://schemas.openxmlformats.org/officeDocument/2006/relationships/image" Target="../media/image17.jpeg"/><Relationship Id="rId5" Type="http://schemas.openxmlformats.org/officeDocument/2006/relationships/image" Target="../media/image22.gif"/><Relationship Id="rId10" Type="http://schemas.openxmlformats.org/officeDocument/2006/relationships/image" Target="../media/image27.png"/><Relationship Id="rId4" Type="http://schemas.openxmlformats.org/officeDocument/2006/relationships/image" Target="../media/image21.gif"/><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17.jpe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48.xml"/><Relationship Id="rId5" Type="http://schemas.openxmlformats.org/officeDocument/2006/relationships/image" Target="../media/image52.jpe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50.xml"/><Relationship Id="rId6" Type="http://schemas.openxmlformats.org/officeDocument/2006/relationships/image" Target="../media/image52.jpeg"/><Relationship Id="rId5" Type="http://schemas.openxmlformats.org/officeDocument/2006/relationships/image" Target="../media/image56.jpeg"/><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 Id="rId9" Type="http://schemas.openxmlformats.org/officeDocument/2006/relationships/image" Target="../media/image6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8" y="2060669"/>
            <a:ext cx="7636896" cy="936625"/>
          </a:xfrm>
        </p:spPr>
        <p:txBody>
          <a:bodyPr/>
          <a:lstStyle/>
          <a:p>
            <a:pPr eaLnBrk="1" hangingPunct="1"/>
            <a:r>
              <a:rPr lang="en-GB" sz="6000" dirty="0"/>
              <a:t>Donor Optimisation</a:t>
            </a:r>
            <a:endParaRPr lang="en-GB" altLang="en-US" sz="6000" dirty="0">
              <a:solidFill>
                <a:srgbClr val="6E2C6B"/>
              </a:solidFill>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90022" y="4790979"/>
            <a:ext cx="2277979" cy="1989994"/>
          </a:xfrm>
          <a:prstGeom prst="rect">
            <a:avLst/>
          </a:prstGeom>
        </p:spPr>
      </p:pic>
    </p:spTree>
    <p:extLst>
      <p:ext uri="{BB962C8B-B14F-4D97-AF65-F5344CB8AC3E}">
        <p14:creationId xmlns:p14="http://schemas.microsoft.com/office/powerpoint/2010/main" val="914550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468564"/>
            <a:ext cx="8365958" cy="1477795"/>
          </a:xfrm>
        </p:spPr>
        <p:txBody>
          <a:bodyPr/>
          <a:lstStyle/>
          <a:p>
            <a:pPr marL="0" indent="0" algn="ctr">
              <a:buNone/>
            </a:pPr>
            <a:r>
              <a:rPr lang="en-GB" sz="3200" dirty="0"/>
              <a:t>“</a:t>
            </a:r>
            <a:r>
              <a:rPr lang="en-GB" sz="3200" b="1" dirty="0"/>
              <a:t>Not everybody </a:t>
            </a:r>
            <a:r>
              <a:rPr lang="en-GB" sz="3200" dirty="0"/>
              <a:t>wants to be an organ donor”</a:t>
            </a:r>
          </a:p>
          <a:p>
            <a:pPr marL="0" indent="0" algn="ctr">
              <a:buNone/>
            </a:pPr>
            <a:r>
              <a:rPr lang="en-GB" sz="3200" dirty="0"/>
              <a:t>“</a:t>
            </a:r>
            <a:r>
              <a:rPr lang="en-GB" sz="3200" b="1" dirty="0"/>
              <a:t>No-one</a:t>
            </a:r>
            <a:r>
              <a:rPr lang="en-GB" sz="3200" dirty="0"/>
              <a:t> wants to be a poor organ donor”</a:t>
            </a:r>
          </a:p>
        </p:txBody>
      </p:sp>
      <p:sp>
        <p:nvSpPr>
          <p:cNvPr id="5" name="Rectangle 4"/>
          <p:cNvSpPr/>
          <p:nvPr/>
        </p:nvSpPr>
        <p:spPr>
          <a:xfrm>
            <a:off x="1981200" y="1339037"/>
            <a:ext cx="8157548" cy="769441"/>
          </a:xfrm>
          <a:prstGeom prst="rect">
            <a:avLst/>
          </a:prstGeom>
        </p:spPr>
        <p:txBody>
          <a:bodyPr wrap="square">
            <a:spAutoFit/>
          </a:bodyPr>
          <a:lstStyle/>
          <a:p>
            <a:pPr lvl="0" algn="ctr"/>
            <a:r>
              <a:rPr lang="en-GB" sz="4400" dirty="0">
                <a:solidFill>
                  <a:srgbClr val="E0119D"/>
                </a:solidFill>
              </a:rPr>
              <a:t>The reason for optimisation</a:t>
            </a:r>
          </a:p>
        </p:txBody>
      </p:sp>
    </p:spTree>
    <p:extLst>
      <p:ext uri="{BB962C8B-B14F-4D97-AF65-F5344CB8AC3E}">
        <p14:creationId xmlns:p14="http://schemas.microsoft.com/office/powerpoint/2010/main" val="3043073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p:cNvSpPr>
          <p:nvPr/>
        </p:nvSpPr>
        <p:spPr bwMode="auto">
          <a:xfrm>
            <a:off x="3062162" y="120811"/>
            <a:ext cx="8350250"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of dying</a:t>
            </a:r>
            <a:endParaRPr lang="en-US" sz="3600" dirty="0">
              <a:solidFill>
                <a:srgbClr val="E0119D"/>
              </a:solidFill>
              <a:latin typeface="Calibri" charset="0"/>
            </a:endParaRPr>
          </a:p>
        </p:txBody>
      </p:sp>
      <p:cxnSp>
        <p:nvCxnSpPr>
          <p:cNvPr id="4" name="Straight Arrow Connector 3"/>
          <p:cNvCxnSpPr/>
          <p:nvPr/>
        </p:nvCxnSpPr>
        <p:spPr>
          <a:xfrm>
            <a:off x="4969386" y="3253019"/>
            <a:ext cx="1675255" cy="0"/>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8" name="Picture 30"/>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56593" y="1342780"/>
            <a:ext cx="2618077" cy="1571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3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66337" y="1585388"/>
            <a:ext cx="2658652" cy="1993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9" descr="iStock_cardiac death.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93171" y="5257799"/>
            <a:ext cx="2631819" cy="14803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26" descr="Heart_and_lung.gif"/>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66468" y="3489827"/>
            <a:ext cx="2455775" cy="17679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9" descr="Whole Brain on white.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09601" y="977764"/>
            <a:ext cx="2905125" cy="1978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3" name="Straight Arrow Connector 12"/>
          <p:cNvCxnSpPr/>
          <p:nvPr/>
        </p:nvCxnSpPr>
        <p:spPr>
          <a:xfrm rot="16200000" flipH="1">
            <a:off x="1894556" y="1058824"/>
            <a:ext cx="278606" cy="144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0800000" flipV="1">
            <a:off x="3752724" y="1256369"/>
            <a:ext cx="431800" cy="1714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a:off x="3625724" y="2633924"/>
            <a:ext cx="279400" cy="20359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5400000" flipH="1" flipV="1">
            <a:off x="2118697" y="2514562"/>
            <a:ext cx="251222" cy="2460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551260" y="2114098"/>
            <a:ext cx="415925" cy="1714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23"/>
          <p:cNvSpPr txBox="1">
            <a:spLocks noChangeArrowheads="1"/>
          </p:cNvSpPr>
          <p:nvPr/>
        </p:nvSpPr>
        <p:spPr bwMode="auto">
          <a:xfrm>
            <a:off x="1542785" y="2837522"/>
            <a:ext cx="32892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Squashed brain = severe organ response to dying</a:t>
            </a:r>
          </a:p>
        </p:txBody>
      </p:sp>
      <p:sp>
        <p:nvSpPr>
          <p:cNvPr id="20" name="Title 1"/>
          <p:cNvSpPr>
            <a:spLocks/>
          </p:cNvSpPr>
          <p:nvPr/>
        </p:nvSpPr>
        <p:spPr bwMode="auto">
          <a:xfrm>
            <a:off x="4151741" y="1909428"/>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DBD</a:t>
            </a:r>
            <a:endParaRPr lang="en-US" sz="3600" dirty="0">
              <a:solidFill>
                <a:srgbClr val="6E2C6B"/>
              </a:solidFill>
              <a:latin typeface="Calibri" charset="0"/>
            </a:endParaRPr>
          </a:p>
        </p:txBody>
      </p:sp>
      <p:pic>
        <p:nvPicPr>
          <p:cNvPr id="21" name="Picture 20" descr="iStock_watch_swinging.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047750" y="3822770"/>
            <a:ext cx="2028825" cy="2281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Title 1"/>
          <p:cNvSpPr>
            <a:spLocks/>
          </p:cNvSpPr>
          <p:nvPr/>
        </p:nvSpPr>
        <p:spPr bwMode="auto">
          <a:xfrm>
            <a:off x="4184524" y="4460226"/>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DCD</a:t>
            </a:r>
            <a:endParaRPr lang="en-US" sz="3600" dirty="0">
              <a:solidFill>
                <a:srgbClr val="6E2C6B"/>
              </a:solidFill>
              <a:latin typeface="Calibri" charset="0"/>
            </a:endParaRPr>
          </a:p>
        </p:txBody>
      </p:sp>
      <p:sp>
        <p:nvSpPr>
          <p:cNvPr id="24" name="TextBox 23"/>
          <p:cNvSpPr txBox="1">
            <a:spLocks noChangeArrowheads="1"/>
          </p:cNvSpPr>
          <p:nvPr/>
        </p:nvSpPr>
        <p:spPr bwMode="auto">
          <a:xfrm>
            <a:off x="1609600" y="5657672"/>
            <a:ext cx="349980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Prolonged time where organs have no circulation (warm ischaemia)</a:t>
            </a:r>
          </a:p>
        </p:txBody>
      </p:sp>
    </p:spTree>
    <p:extLst>
      <p:ext uri="{BB962C8B-B14F-4D97-AF65-F5344CB8AC3E}">
        <p14:creationId xmlns:p14="http://schemas.microsoft.com/office/powerpoint/2010/main" val="139232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9" descr="Whole Brain on white.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84339" y="1754189"/>
            <a:ext cx="2905125" cy="2638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1" name="Straight Arrow Connector 10"/>
          <p:cNvCxnSpPr/>
          <p:nvPr/>
        </p:nvCxnSpPr>
        <p:spPr>
          <a:xfrm rot="16200000" flipH="1">
            <a:off x="2121695" y="1867695"/>
            <a:ext cx="371475" cy="144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flipV="1">
            <a:off x="3827463" y="2125663"/>
            <a:ext cx="43180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10800000">
            <a:off x="3700463" y="3962401"/>
            <a:ext cx="279400" cy="271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flipH="1" flipV="1">
            <a:off x="2190751" y="3671888"/>
            <a:ext cx="334962" cy="2460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84339" y="3073400"/>
            <a:ext cx="415925"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7661" name="TextBox 24"/>
          <p:cNvSpPr txBox="1">
            <a:spLocks noChangeArrowheads="1"/>
          </p:cNvSpPr>
          <p:nvPr/>
        </p:nvSpPr>
        <p:spPr bwMode="auto">
          <a:xfrm>
            <a:off x="8930446" y="2074613"/>
            <a:ext cx="1859114"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dirty="0">
                <a:solidFill>
                  <a:srgbClr val="000000"/>
                </a:solidFill>
              </a:rPr>
              <a:t>G</a:t>
            </a:r>
            <a:r>
              <a:rPr lang="en-US" sz="2400">
                <a:solidFill>
                  <a:srgbClr val="000000"/>
                </a:solidFill>
              </a:rPr>
              <a:t>ood </a:t>
            </a:r>
            <a:r>
              <a:rPr lang="en-US" sz="2400" dirty="0">
                <a:solidFill>
                  <a:srgbClr val="000000"/>
                </a:solidFill>
              </a:rPr>
              <a:t>liver, pancreas &amp; kidneys</a:t>
            </a:r>
          </a:p>
          <a:p>
            <a:pPr defTabSz="457200" fontAlgn="base">
              <a:spcBef>
                <a:spcPct val="0"/>
              </a:spcBef>
              <a:spcAft>
                <a:spcPct val="0"/>
              </a:spcAft>
            </a:pPr>
            <a:endParaRPr lang="en-US" sz="2400" dirty="0">
              <a:solidFill>
                <a:srgbClr val="000000"/>
              </a:solidFill>
            </a:endParaRPr>
          </a:p>
        </p:txBody>
      </p:sp>
      <p:sp>
        <p:nvSpPr>
          <p:cNvPr id="27662" name="TextBox 25"/>
          <p:cNvSpPr txBox="1">
            <a:spLocks noChangeArrowheads="1"/>
          </p:cNvSpPr>
          <p:nvPr/>
        </p:nvSpPr>
        <p:spPr bwMode="auto">
          <a:xfrm>
            <a:off x="6043652" y="5290213"/>
            <a:ext cx="214587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000000"/>
                </a:solidFill>
              </a:rPr>
              <a:t>Damaged lungs</a:t>
            </a:r>
            <a:endParaRPr lang="en-US" sz="2400" dirty="0">
              <a:solidFill>
                <a:srgbClr val="000000"/>
              </a:solidFill>
            </a:endParaRPr>
          </a:p>
        </p:txBody>
      </p:sp>
      <p:sp>
        <p:nvSpPr>
          <p:cNvPr id="18" name="Rectangle 17"/>
          <p:cNvSpPr/>
          <p:nvPr/>
        </p:nvSpPr>
        <p:spPr bwMode="auto">
          <a:xfrm>
            <a:off x="0" y="5999594"/>
            <a:ext cx="12192000" cy="85840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en-GB" sz="2400" dirty="0">
                <a:solidFill>
                  <a:srgbClr val="FFFFFF"/>
                </a:solidFill>
                <a:ea typeface="ＭＳ Ｐゴシック" charset="-128"/>
              </a:rPr>
              <a:t>Challenge in DBD: confirm death, minimise organ dysfunction</a:t>
            </a:r>
          </a:p>
        </p:txBody>
      </p:sp>
      <p:cxnSp>
        <p:nvCxnSpPr>
          <p:cNvPr id="20" name="Straight Arrow Connector 19"/>
          <p:cNvCxnSpPr/>
          <p:nvPr/>
        </p:nvCxnSpPr>
        <p:spPr>
          <a:xfrm flipV="1">
            <a:off x="4426779" y="2358553"/>
            <a:ext cx="1895475" cy="41314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438901" y="3709966"/>
            <a:ext cx="1693446" cy="106072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8716826" y="4930677"/>
            <a:ext cx="1951175" cy="400110"/>
          </a:xfrm>
          <a:prstGeom prst="rect">
            <a:avLst/>
          </a:prstGeom>
        </p:spPr>
        <p:txBody>
          <a:bodyPr wrap="none">
            <a:spAutoFit/>
          </a:bodyPr>
          <a:lstStyle/>
          <a:p>
            <a:pPr defTabSz="457200" fontAlgn="base">
              <a:spcBef>
                <a:spcPct val="0"/>
              </a:spcBef>
              <a:spcAft>
                <a:spcPct val="0"/>
              </a:spcAft>
            </a:pPr>
            <a:r>
              <a:rPr lang="en-US" sz="2000" dirty="0">
                <a:solidFill>
                  <a:srgbClr val="000000"/>
                </a:solidFill>
              </a:rPr>
              <a:t>Damaged heart</a:t>
            </a:r>
          </a:p>
        </p:txBody>
      </p:sp>
      <p:pic>
        <p:nvPicPr>
          <p:cNvPr id="24" name="Picture 3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8438" y="2232691"/>
            <a:ext cx="2155825" cy="1616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29" descr="iStock_cardiac death.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535751" y="3519095"/>
            <a:ext cx="2370683" cy="1333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26" descr="Heart_and_lung.gif"/>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66472" y="3945039"/>
            <a:ext cx="1900238" cy="136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3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792663" y="626115"/>
            <a:ext cx="2305618" cy="1384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Title 1"/>
          <p:cNvSpPr>
            <a:spLocks/>
          </p:cNvSpPr>
          <p:nvPr/>
        </p:nvSpPr>
        <p:spPr bwMode="auto">
          <a:xfrm>
            <a:off x="2511424" y="5221228"/>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a:solidFill>
                  <a:srgbClr val="6E2C6B"/>
                </a:solidFill>
                <a:latin typeface="Calibri" charset="0"/>
              </a:rPr>
              <a:t>DBD</a:t>
            </a:r>
            <a:endParaRPr lang="en-US" sz="3600" dirty="0">
              <a:solidFill>
                <a:srgbClr val="6E2C6B"/>
              </a:solidFill>
              <a:latin typeface="Calibri" charset="0"/>
            </a:endParaRPr>
          </a:p>
        </p:txBody>
      </p:sp>
      <p:sp>
        <p:nvSpPr>
          <p:cNvPr id="29" name="TextBox 23"/>
          <p:cNvSpPr txBox="1">
            <a:spLocks noChangeArrowheads="1"/>
          </p:cNvSpPr>
          <p:nvPr/>
        </p:nvSpPr>
        <p:spPr bwMode="auto">
          <a:xfrm>
            <a:off x="1492251" y="4299736"/>
            <a:ext cx="32892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Squashed brain = severe organ response to dying</a:t>
            </a:r>
          </a:p>
        </p:txBody>
      </p:sp>
      <p:sp>
        <p:nvSpPr>
          <p:cNvPr id="32" name="Title 1"/>
          <p:cNvSpPr>
            <a:spLocks/>
          </p:cNvSpPr>
          <p:nvPr/>
        </p:nvSpPr>
        <p:spPr bwMode="auto">
          <a:xfrm>
            <a:off x="210379" y="89041"/>
            <a:ext cx="8432800"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following ‘coning’</a:t>
            </a:r>
            <a:endParaRPr lang="en-US" sz="3600" dirty="0">
              <a:solidFill>
                <a:srgbClr val="E0119D"/>
              </a:solidFill>
              <a:latin typeface="Calibri" charset="0"/>
            </a:endParaRPr>
          </a:p>
        </p:txBody>
      </p:sp>
    </p:spTree>
    <p:extLst>
      <p:ext uri="{BB962C8B-B14F-4D97-AF65-F5344CB8AC3E}">
        <p14:creationId xmlns:p14="http://schemas.microsoft.com/office/powerpoint/2010/main" val="1884357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5" name="Content Placeholder 2"/>
          <p:cNvSpPr>
            <a:spLocks noGrp="1"/>
          </p:cNvSpPr>
          <p:nvPr>
            <p:ph idx="1"/>
          </p:nvPr>
        </p:nvSpPr>
        <p:spPr>
          <a:xfrm>
            <a:off x="3453026" y="1009253"/>
            <a:ext cx="4815622" cy="2753979"/>
          </a:xfrm>
          <a:ln>
            <a:solidFill>
              <a:srgbClr val="6E2C6B"/>
            </a:solidFill>
          </a:ln>
        </p:spPr>
        <p:txBody>
          <a:bodyPr>
            <a:normAutofit/>
          </a:bodyPr>
          <a:lstStyle/>
          <a:p>
            <a:r>
              <a:rPr lang="en-US" sz="2400" dirty="0"/>
              <a:t>Hypotension		81%</a:t>
            </a:r>
          </a:p>
          <a:p>
            <a:r>
              <a:rPr lang="en-US" sz="2400" dirty="0"/>
              <a:t>Diabetes insipidus		65%</a:t>
            </a:r>
          </a:p>
          <a:p>
            <a:r>
              <a:rPr lang="en-US" sz="2400" dirty="0"/>
              <a:t>DIC				28%</a:t>
            </a:r>
          </a:p>
          <a:p>
            <a:r>
              <a:rPr lang="en-US" sz="2400" dirty="0"/>
              <a:t>Cardiac dysrhythmias	25%</a:t>
            </a:r>
          </a:p>
          <a:p>
            <a:r>
              <a:rPr lang="en-US" sz="2400" dirty="0"/>
              <a:t>Pulmonary </a:t>
            </a:r>
            <a:r>
              <a:rPr lang="en-US" sz="2400" dirty="0" err="1"/>
              <a:t>oedema</a:t>
            </a:r>
            <a:r>
              <a:rPr lang="en-US" sz="2400" dirty="0"/>
              <a:t>	18%	</a:t>
            </a:r>
          </a:p>
          <a:p>
            <a:r>
              <a:rPr lang="en-US" sz="2400" dirty="0"/>
              <a:t>Metabolic Acidosis		11%</a:t>
            </a:r>
          </a:p>
        </p:txBody>
      </p:sp>
      <p:sp>
        <p:nvSpPr>
          <p:cNvPr id="7" name="Title 1"/>
          <p:cNvSpPr>
            <a:spLocks noGrp="1"/>
          </p:cNvSpPr>
          <p:nvPr>
            <p:ph type="title"/>
          </p:nvPr>
        </p:nvSpPr>
        <p:spPr>
          <a:xfrm>
            <a:off x="-420806" y="-107209"/>
            <a:ext cx="5473700" cy="1155700"/>
          </a:xfrm>
        </p:spPr>
        <p:txBody>
          <a:bodyPr/>
          <a:lstStyle/>
          <a:p>
            <a:r>
              <a:rPr lang="en-US" sz="3600" b="1" dirty="0">
                <a:solidFill>
                  <a:srgbClr val="E0119D"/>
                </a:solidFill>
                <a:latin typeface="Arial Narrow"/>
                <a:cs typeface="Arial"/>
              </a:rPr>
              <a:t>Physiological changes</a:t>
            </a:r>
          </a:p>
        </p:txBody>
      </p:sp>
      <p:sp>
        <p:nvSpPr>
          <p:cNvPr id="9" name="Text Box 1028"/>
          <p:cNvSpPr txBox="1">
            <a:spLocks noChangeArrowheads="1"/>
          </p:cNvSpPr>
          <p:nvPr/>
        </p:nvSpPr>
        <p:spPr bwMode="auto">
          <a:xfrm>
            <a:off x="7936765" y="2085793"/>
            <a:ext cx="3513256" cy="584776"/>
          </a:xfrm>
          <a:prstGeom prst="rect">
            <a:avLst/>
          </a:prstGeom>
          <a:solidFill>
            <a:srgbClr val="6E1561"/>
          </a:solidFill>
          <a:ln w="9525">
            <a:noFill/>
            <a:miter lim="800000"/>
            <a:headEnd/>
            <a:tailEnd/>
          </a:ln>
        </p:spPr>
        <p:txBody>
          <a:bodyPr wrap="square">
            <a:spAutoFit/>
          </a:bodyPr>
          <a:lstStyle/>
          <a:p>
            <a:pPr algn="r">
              <a:spcBef>
                <a:spcPct val="50000"/>
              </a:spcBef>
            </a:pPr>
            <a:r>
              <a:rPr lang="en-US" sz="1600" i="1" dirty="0">
                <a:solidFill>
                  <a:schemeClr val="bg1"/>
                </a:solidFill>
                <a:ea typeface="ＭＳ Ｐゴシック"/>
                <a:cs typeface="ＭＳ Ｐゴシック"/>
              </a:rPr>
              <a:t>J Heart Lung Transplantation 2004 (</a:t>
            </a:r>
            <a:r>
              <a:rPr lang="en-US" sz="1600" i="1" dirty="0" err="1">
                <a:solidFill>
                  <a:schemeClr val="bg1"/>
                </a:solidFill>
                <a:ea typeface="ＭＳ Ｐゴシック"/>
                <a:cs typeface="ＭＳ Ｐゴシック"/>
              </a:rPr>
              <a:t>suppl</a:t>
            </a:r>
            <a:r>
              <a:rPr lang="en-US" sz="1600" i="1" dirty="0">
                <a:solidFill>
                  <a:srgbClr val="DC9E1F"/>
                </a:solidFill>
                <a:ea typeface="ＭＳ Ｐゴシック"/>
                <a:cs typeface="ＭＳ Ｐゴシック"/>
              </a:rPr>
              <a:t>)</a:t>
            </a:r>
          </a:p>
        </p:txBody>
      </p:sp>
      <p:sp>
        <p:nvSpPr>
          <p:cNvPr id="8" name="Title 1"/>
          <p:cNvSpPr txBox="1">
            <a:spLocks/>
          </p:cNvSpPr>
          <p:nvPr/>
        </p:nvSpPr>
        <p:spPr bwMode="auto">
          <a:xfrm>
            <a:off x="4469641" y="4477168"/>
            <a:ext cx="2693561" cy="7494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r>
              <a:rPr lang="en-US" sz="3600" b="1" kern="0" dirty="0">
                <a:solidFill>
                  <a:schemeClr val="accent6">
                    <a:lumMod val="60000"/>
                    <a:lumOff val="40000"/>
                  </a:schemeClr>
                </a:solidFill>
                <a:latin typeface="Arial Narrow"/>
              </a:rPr>
              <a:t>Hypothermia</a:t>
            </a:r>
            <a:endParaRPr lang="en-US" sz="3600" b="1" kern="0" dirty="0">
              <a:solidFill>
                <a:schemeClr val="accent6">
                  <a:lumMod val="60000"/>
                  <a:lumOff val="40000"/>
                </a:schemeClr>
              </a:solidFill>
              <a:latin typeface="Arial Narrow"/>
              <a:cs typeface="Arial"/>
            </a:endParaRPr>
          </a:p>
        </p:txBody>
      </p:sp>
      <p:sp>
        <p:nvSpPr>
          <p:cNvPr id="2" name="TextBox 1">
            <a:extLst>
              <a:ext uri="{FF2B5EF4-FFF2-40B4-BE49-F238E27FC236}">
                <a16:creationId xmlns:a16="http://schemas.microsoft.com/office/drawing/2014/main" id="{407CC7D2-0C51-4F17-8E4A-CBC5549F3E1F}"/>
              </a:ext>
            </a:extLst>
          </p:cNvPr>
          <p:cNvSpPr txBox="1"/>
          <p:nvPr/>
        </p:nvSpPr>
        <p:spPr>
          <a:xfrm>
            <a:off x="436729" y="5418160"/>
            <a:ext cx="287967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Loss of hypothalamic control</a:t>
            </a:r>
            <a:endParaRPr lang="en-US" sz="2000">
              <a:solidFill>
                <a:srgbClr val="002060"/>
              </a:solidFill>
            </a:endParaRPr>
          </a:p>
        </p:txBody>
      </p:sp>
      <p:sp>
        <p:nvSpPr>
          <p:cNvPr id="3" name="TextBox 2">
            <a:extLst>
              <a:ext uri="{FF2B5EF4-FFF2-40B4-BE49-F238E27FC236}">
                <a16:creationId xmlns:a16="http://schemas.microsoft.com/office/drawing/2014/main" id="{4A4FEE5B-41AF-4A62-9846-4522C07A2996}"/>
              </a:ext>
            </a:extLst>
          </p:cNvPr>
          <p:cNvSpPr txBox="1"/>
          <p:nvPr/>
        </p:nvSpPr>
        <p:spPr>
          <a:xfrm>
            <a:off x="3673096" y="5413184"/>
            <a:ext cx="1787857" cy="707886"/>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Fall in metabolic rate</a:t>
            </a:r>
            <a:endParaRPr lang="en-US" sz="2000">
              <a:solidFill>
                <a:srgbClr val="002060"/>
              </a:solidFill>
            </a:endParaRPr>
          </a:p>
        </p:txBody>
      </p:sp>
      <p:sp>
        <p:nvSpPr>
          <p:cNvPr id="10" name="TextBox 9">
            <a:extLst>
              <a:ext uri="{FF2B5EF4-FFF2-40B4-BE49-F238E27FC236}">
                <a16:creationId xmlns:a16="http://schemas.microsoft.com/office/drawing/2014/main" id="{ED188A6B-E227-4B5B-95EC-31E6DA9005DD}"/>
              </a:ext>
            </a:extLst>
          </p:cNvPr>
          <p:cNvSpPr txBox="1"/>
          <p:nvPr/>
        </p:nvSpPr>
        <p:spPr>
          <a:xfrm>
            <a:off x="6500030" y="5430954"/>
            <a:ext cx="21745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Loss of muscular activity</a:t>
            </a:r>
            <a:endParaRPr lang="en-US" sz="2000">
              <a:solidFill>
                <a:srgbClr val="002060"/>
              </a:solidFill>
            </a:endParaRPr>
          </a:p>
        </p:txBody>
      </p:sp>
      <p:sp>
        <p:nvSpPr>
          <p:cNvPr id="11" name="TextBox 10">
            <a:extLst>
              <a:ext uri="{FF2B5EF4-FFF2-40B4-BE49-F238E27FC236}">
                <a16:creationId xmlns:a16="http://schemas.microsoft.com/office/drawing/2014/main" id="{BE1F8B08-646A-4A12-9D86-11E2BDBC1C12}"/>
              </a:ext>
            </a:extLst>
          </p:cNvPr>
          <p:cNvSpPr txBox="1"/>
          <p:nvPr/>
        </p:nvSpPr>
        <p:spPr>
          <a:xfrm>
            <a:off x="9463442" y="5414606"/>
            <a:ext cx="207218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Peripheral dilatation</a:t>
            </a:r>
            <a:endParaRPr lang="en-US" sz="2000">
              <a:solidFill>
                <a:srgbClr val="002060"/>
              </a:solidFill>
            </a:endParaRPr>
          </a:p>
        </p:txBody>
      </p:sp>
    </p:spTree>
    <p:extLst>
      <p:ext uri="{BB962C8B-B14F-4D97-AF65-F5344CB8AC3E}">
        <p14:creationId xmlns:p14="http://schemas.microsoft.com/office/powerpoint/2010/main" val="901990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10" name="Content Placeholder 3" descr="Start_button_large.png"/>
          <p:cNvPicPr>
            <a:picLocks noChangeAspect="1"/>
          </p:cNvPicPr>
          <p:nvPr/>
        </p:nvPicPr>
        <p:blipFill>
          <a:blip r:embed="rId2" cstate="print"/>
          <a:srcRect l="4" r="4"/>
          <a:stretch>
            <a:fillRect/>
          </a:stretch>
        </p:blipFill>
        <p:spPr bwMode="auto">
          <a:xfrm>
            <a:off x="3581401" y="1590677"/>
            <a:ext cx="6503988" cy="4190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2" name="Title 1"/>
          <p:cNvSpPr txBox="1">
            <a:spLocks/>
          </p:cNvSpPr>
          <p:nvPr/>
        </p:nvSpPr>
        <p:spPr bwMode="auto">
          <a:xfrm>
            <a:off x="1981200" y="62547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Where do I.......</a:t>
            </a:r>
          </a:p>
        </p:txBody>
      </p:sp>
      <p:pic>
        <p:nvPicPr>
          <p:cNvPr id="5" name="Picture 5" descr="iStock_000011132098Small.jpg"/>
          <p:cNvPicPr>
            <a:picLocks noChangeAspect="1"/>
          </p:cNvPicPr>
          <p:nvPr/>
        </p:nvPicPr>
        <p:blipFill>
          <a:blip r:embed="rId3"/>
          <a:srcRect/>
          <a:stretch>
            <a:fillRect/>
          </a:stretch>
        </p:blipFill>
        <p:spPr bwMode="auto">
          <a:xfrm>
            <a:off x="1524000" y="1661837"/>
            <a:ext cx="2339752" cy="1754814"/>
          </a:xfrm>
          <a:prstGeom prst="rect">
            <a:avLst/>
          </a:prstGeom>
          <a:noFill/>
          <a:ln w="9525">
            <a:noFill/>
            <a:miter lim="800000"/>
            <a:headEnd/>
            <a:tailEnd/>
          </a:ln>
        </p:spPr>
      </p:pic>
      <p:sp>
        <p:nvSpPr>
          <p:cNvPr id="6" name="Title 1"/>
          <p:cNvSpPr txBox="1">
            <a:spLocks/>
          </p:cNvSpPr>
          <p:nvPr/>
        </p:nvSpPr>
        <p:spPr bwMode="auto">
          <a:xfrm>
            <a:off x="1962759" y="3409799"/>
            <a:ext cx="1462234"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(DBD)</a:t>
            </a:r>
          </a:p>
        </p:txBody>
      </p:sp>
    </p:spTree>
    <p:extLst>
      <p:ext uri="{BB962C8B-B14F-4D97-AF65-F5344CB8AC3E}">
        <p14:creationId xmlns:p14="http://schemas.microsoft.com/office/powerpoint/2010/main" val="456107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15" name="Title 1"/>
          <p:cNvSpPr>
            <a:spLocks noGrp="1"/>
          </p:cNvSpPr>
          <p:nvPr>
            <p:ph type="title"/>
          </p:nvPr>
        </p:nvSpPr>
        <p:spPr>
          <a:xfrm>
            <a:off x="287867" y="250107"/>
            <a:ext cx="5932488" cy="557213"/>
          </a:xfrm>
        </p:spPr>
        <p:txBody>
          <a:bodyPr/>
          <a:lstStyle/>
          <a:p>
            <a:pPr algn="l"/>
            <a:r>
              <a:rPr lang="en-US" sz="3600" b="1" dirty="0">
                <a:solidFill>
                  <a:srgbClr val="E0119D"/>
                </a:solidFill>
              </a:rPr>
              <a:t>Respiratory Management</a:t>
            </a:r>
            <a:endParaRPr lang="en-US" sz="3600" dirty="0">
              <a:solidFill>
                <a:srgbClr val="E0119D"/>
              </a:solidFill>
            </a:endParaRPr>
          </a:p>
        </p:txBody>
      </p:sp>
      <p:sp>
        <p:nvSpPr>
          <p:cNvPr id="16" name="Content Placeholder 2"/>
          <p:cNvSpPr>
            <a:spLocks noGrp="1"/>
          </p:cNvSpPr>
          <p:nvPr>
            <p:ph idx="1"/>
          </p:nvPr>
        </p:nvSpPr>
        <p:spPr>
          <a:xfrm>
            <a:off x="895350" y="974871"/>
            <a:ext cx="10629899" cy="5226294"/>
          </a:xfrm>
          <a:ln>
            <a:solidFill>
              <a:srgbClr val="6E2C6B"/>
            </a:solidFill>
          </a:ln>
        </p:spPr>
        <p:txBody>
          <a:bodyPr>
            <a:noAutofit/>
          </a:bodyPr>
          <a:lstStyle/>
          <a:p>
            <a:pPr marL="0" indent="0" algn="ctr">
              <a:buNone/>
            </a:pPr>
            <a:r>
              <a:rPr lang="en-US" sz="2000" dirty="0">
                <a:latin typeface="Calibri"/>
              </a:rPr>
              <a:t>Lung recovery rates are disappointing ~16%</a:t>
            </a:r>
            <a:endParaRPr lang="en-US" sz="2400" dirty="0">
              <a:latin typeface="Calibri"/>
            </a:endParaRPr>
          </a:p>
          <a:p>
            <a:pPr marL="0" indent="0" algn="ctr">
              <a:buNone/>
            </a:pPr>
            <a:endParaRPr lang="en-US" sz="2000" dirty="0">
              <a:latin typeface="Calibri"/>
            </a:endParaRPr>
          </a:p>
          <a:p>
            <a:pPr>
              <a:lnSpc>
                <a:spcPct val="150000"/>
              </a:lnSpc>
            </a:pPr>
            <a:r>
              <a:rPr lang="en-US" sz="2000" dirty="0">
                <a:latin typeface="Calibri"/>
              </a:rPr>
              <a:t>Recruitment </a:t>
            </a:r>
            <a:r>
              <a:rPr lang="en-US" sz="2000" dirty="0" err="1">
                <a:latin typeface="Calibri"/>
              </a:rPr>
              <a:t>manoeuvers</a:t>
            </a:r>
            <a:endParaRPr lang="en-US" sz="2000" dirty="0">
              <a:latin typeface="Calibri"/>
            </a:endParaRPr>
          </a:p>
          <a:p>
            <a:pPr>
              <a:lnSpc>
                <a:spcPct val="150000"/>
              </a:lnSpc>
            </a:pPr>
            <a:r>
              <a:rPr lang="en-US" sz="2000" dirty="0">
                <a:latin typeface="Calibri"/>
              </a:rPr>
              <a:t>Protective ventilation: benefits demonstrated by Mascia et al (JAMA 2010) </a:t>
            </a:r>
            <a:r>
              <a:rPr lang="en-US" sz="1800" dirty="0">
                <a:latin typeface="Calibri"/>
              </a:rPr>
              <a:t>27% to 54%</a:t>
            </a:r>
          </a:p>
          <a:p>
            <a:pPr>
              <a:lnSpc>
                <a:spcPct val="150000"/>
              </a:lnSpc>
            </a:pPr>
            <a:r>
              <a:rPr lang="en-US" sz="2000" dirty="0">
                <a:latin typeface="Calibri"/>
              </a:rPr>
              <a:t>Continue physiotherapy</a:t>
            </a:r>
          </a:p>
          <a:p>
            <a:pPr>
              <a:lnSpc>
                <a:spcPct val="150000"/>
              </a:lnSpc>
            </a:pPr>
            <a:r>
              <a:rPr lang="en-US" sz="2000" dirty="0">
                <a:latin typeface="Calibri"/>
              </a:rPr>
              <a:t>Consider bronchoscopy</a:t>
            </a:r>
          </a:p>
          <a:p>
            <a:pPr>
              <a:lnSpc>
                <a:spcPct val="150000"/>
              </a:lnSpc>
            </a:pPr>
            <a:r>
              <a:rPr lang="en-US" sz="2000" dirty="0">
                <a:latin typeface="Calibri"/>
              </a:rPr>
              <a:t>Actively manage oxygen therapy (PEEP/FiO2)</a:t>
            </a:r>
          </a:p>
          <a:p>
            <a:pPr>
              <a:lnSpc>
                <a:spcPct val="150000"/>
              </a:lnSpc>
            </a:pPr>
            <a:r>
              <a:rPr lang="en-US" sz="2000" dirty="0">
                <a:latin typeface="Calibri"/>
              </a:rPr>
              <a:t>Be careful with fluids</a:t>
            </a:r>
          </a:p>
          <a:p>
            <a:pPr>
              <a:lnSpc>
                <a:spcPct val="150000"/>
              </a:lnSpc>
            </a:pPr>
            <a:r>
              <a:rPr lang="en-US" sz="2000" dirty="0">
                <a:latin typeface="Calibri"/>
              </a:rPr>
              <a:t>30 degree head up tilt</a:t>
            </a:r>
          </a:p>
          <a:p>
            <a:pPr>
              <a:lnSpc>
                <a:spcPct val="150000"/>
              </a:lnSpc>
            </a:pPr>
            <a:r>
              <a:rPr lang="en-US" sz="2000" dirty="0">
                <a:latin typeface="Calibri"/>
              </a:rPr>
              <a:t>Check cuff pressure</a:t>
            </a:r>
            <a:endParaRPr lang="en-US" sz="2000" dirty="0"/>
          </a:p>
        </p:txBody>
      </p:sp>
      <p:pic>
        <p:nvPicPr>
          <p:cNvPr id="5" name="Picture 5" descr="iStock_000011132098Small.jpg"/>
          <p:cNvPicPr>
            <a:picLocks noChangeAspect="1"/>
          </p:cNvPicPr>
          <p:nvPr/>
        </p:nvPicPr>
        <p:blipFill>
          <a:blip r:embed="rId3"/>
          <a:srcRect/>
          <a:stretch>
            <a:fillRect/>
          </a:stretch>
        </p:blipFill>
        <p:spPr bwMode="auto">
          <a:xfrm>
            <a:off x="8774577" y="141743"/>
            <a:ext cx="913709" cy="673187"/>
          </a:xfrm>
          <a:prstGeom prst="rect">
            <a:avLst/>
          </a:prstGeom>
          <a:noFill/>
          <a:ln w="9525">
            <a:noFill/>
            <a:miter lim="800000"/>
            <a:headEnd/>
            <a:tailEnd/>
          </a:ln>
        </p:spPr>
      </p:pic>
    </p:spTree>
    <p:extLst>
      <p:ext uri="{BB962C8B-B14F-4D97-AF65-F5344CB8AC3E}">
        <p14:creationId xmlns:p14="http://schemas.microsoft.com/office/powerpoint/2010/main" val="84509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During coning - CVS</a:t>
            </a:r>
            <a:endParaRPr lang="en-US"/>
          </a:p>
        </p:txBody>
      </p:sp>
      <p:sp>
        <p:nvSpPr>
          <p:cNvPr id="3" name="Content Placeholder 2"/>
          <p:cNvSpPr>
            <a:spLocks noGrp="1"/>
          </p:cNvSpPr>
          <p:nvPr>
            <p:ph idx="1"/>
          </p:nvPr>
        </p:nvSpPr>
        <p:spPr>
          <a:xfrm>
            <a:off x="3295952" y="1976746"/>
            <a:ext cx="5981700" cy="3572204"/>
          </a:xfrm>
          <a:ln>
            <a:solidFill>
              <a:schemeClr val="bg1"/>
            </a:solidFill>
          </a:ln>
        </p:spPr>
        <p:txBody>
          <a:bodyPr>
            <a:normAutofit/>
          </a:bodyPr>
          <a:lstStyle/>
          <a:p>
            <a:pPr marL="0" indent="0" algn="ctr">
              <a:buNone/>
            </a:pPr>
            <a:r>
              <a:rPr lang="en-US" sz="3600" dirty="0"/>
              <a:t>Sympathetic surge</a:t>
            </a:r>
            <a:endParaRPr lang="en-US"/>
          </a:p>
          <a:p>
            <a:pPr marL="457200" lvl="1" indent="0" algn="ctr">
              <a:buNone/>
            </a:pPr>
            <a:r>
              <a:rPr lang="en-US" sz="3200" dirty="0"/>
              <a:t>high SVR </a:t>
            </a:r>
          </a:p>
          <a:p>
            <a:pPr marL="457200" lvl="1" indent="0" algn="ctr">
              <a:buNone/>
            </a:pPr>
            <a:r>
              <a:rPr lang="en-US" sz="3200" dirty="0">
                <a:latin typeface="Calibri"/>
              </a:rPr>
              <a:t>hypertension</a:t>
            </a:r>
            <a:endParaRPr lang="en-US" sz="3200" dirty="0"/>
          </a:p>
          <a:p>
            <a:pPr marL="457200" lvl="1" indent="0" algn="ctr">
              <a:buNone/>
            </a:pPr>
            <a:r>
              <a:rPr lang="en-US" sz="3200" dirty="0"/>
              <a:t>LV dysfunction</a:t>
            </a:r>
          </a:p>
          <a:p>
            <a:pPr marL="457200" lvl="1" indent="0" algn="ctr">
              <a:buNone/>
            </a:pPr>
            <a:r>
              <a:rPr lang="en-US" sz="3200" dirty="0">
                <a:latin typeface="Calibri"/>
              </a:rPr>
              <a:t>arrhythmias</a:t>
            </a:r>
            <a:endParaRPr lang="en-US" sz="3200" dirty="0"/>
          </a:p>
          <a:p>
            <a:pPr marL="457200" lvl="1" indent="0" algn="ctr">
              <a:buNone/>
            </a:pPr>
            <a:r>
              <a:rPr lang="en-US" sz="3200" dirty="0"/>
              <a:t>cardiac stunning</a:t>
            </a:r>
          </a:p>
          <a:p>
            <a:pPr algn="ctr"/>
            <a:endParaRPr lang="en-GB" sz="2000" dirty="0"/>
          </a:p>
        </p:txBody>
      </p:sp>
      <p:pic>
        <p:nvPicPr>
          <p:cNvPr id="17410" name="Picture 2" descr="http://www.cmej.org.za/index.php/cmej/article/viewFile/2698/2840/1534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2929" y="2088253"/>
            <a:ext cx="2102633" cy="2448272"/>
          </a:xfrm>
          <a:prstGeom prst="rect">
            <a:avLst/>
          </a:prstGeom>
          <a:noFill/>
          <a:extLst>
            <a:ext uri="{909E8E84-426E-40dd-AFC4-6F175D3DCCD1}">
              <a14:hiddenFill xmlns="" xmlns:a14="http://schemas.microsoft.com/office/drawing/2010/main">
                <a:solidFill>
                  <a:srgbClr val="FFFFFF"/>
                </a:solidFill>
              </a14:hiddenFill>
            </a:ext>
          </a:extLst>
        </p:spPr>
      </p:pic>
      <p:pic>
        <p:nvPicPr>
          <p:cNvPr id="17412" name="Picture 4" descr="https://thumbs.dreamstime.com/z/exploding-heart-background-valentine-s-day-36382407.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9096" b="81867" l="10000" r="90000"/>
                    </a14:imgEffect>
                  </a14:imgLayer>
                </a14:imgProps>
              </a:ext>
              <a:ext uri="{28A0092B-C50C-407E-A947-70E740481C1C}">
                <a14:useLocalDpi xmlns:a14="http://schemas.microsoft.com/office/drawing/2010/main" val="0"/>
              </a:ext>
            </a:extLst>
          </a:blip>
          <a:srcRect b="9036"/>
          <a:stretch/>
        </p:blipFill>
        <p:spPr bwMode="auto">
          <a:xfrm>
            <a:off x="8018512" y="2151761"/>
            <a:ext cx="3563888" cy="2655823"/>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8" name="Picture 5" descr="iStock_000011132098Small.jpg"/>
          <p:cNvPicPr>
            <a:picLocks noChangeAspect="1"/>
          </p:cNvPicPr>
          <p:nvPr/>
        </p:nvPicPr>
        <p:blipFill>
          <a:blip r:embed="rId5"/>
          <a:srcRect/>
          <a:stretch>
            <a:fillRect/>
          </a:stretch>
        </p:blipFill>
        <p:spPr bwMode="auto">
          <a:xfrm>
            <a:off x="8835053" y="44982"/>
            <a:ext cx="962090" cy="733663"/>
          </a:xfrm>
          <a:prstGeom prst="rect">
            <a:avLst/>
          </a:prstGeom>
          <a:noFill/>
          <a:ln w="9525">
            <a:noFill/>
            <a:miter lim="800000"/>
            <a:headEnd/>
            <a:tailEnd/>
          </a:ln>
        </p:spPr>
      </p:pic>
    </p:spTree>
    <p:extLst>
      <p:ext uri="{BB962C8B-B14F-4D97-AF65-F5344CB8AC3E}">
        <p14:creationId xmlns:p14="http://schemas.microsoft.com/office/powerpoint/2010/main" val="3666882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25602" name="Picture 5" descr="Normal LV contrac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6382" y="2869407"/>
            <a:ext cx="1104900" cy="97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7" descr="Tato-tsubo LV contrac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542881" y="2923979"/>
            <a:ext cx="1263650" cy="100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4" name="Picture 9" descr="Left ventriculogram in a patient with Takotsubo syndrome"/>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994650" y="4460875"/>
            <a:ext cx="1333500" cy="979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5" name="Picture 11" descr="takotsuboday1culled"/>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423025" y="4106863"/>
            <a:ext cx="1333500" cy="133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6" name="Picture 21" descr="stage1"/>
          <p:cNvPicPr>
            <a:picLocks noChangeAspect="1" noChangeArrowheads="1" noCrop="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917408" y="1767207"/>
            <a:ext cx="833437" cy="95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7" name="Picture 23" descr="stage2"/>
          <p:cNvPicPr>
            <a:picLocks noChangeAspect="1" noChangeArrowheads="1" noCrop="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573851" y="1666819"/>
            <a:ext cx="904875" cy="103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Connettore 2 14"/>
          <p:cNvCxnSpPr/>
          <p:nvPr/>
        </p:nvCxnSpPr>
        <p:spPr bwMode="auto">
          <a:xfrm flipV="1">
            <a:off x="6958412" y="2330136"/>
            <a:ext cx="476250" cy="47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CasellaDiTesto 24"/>
          <p:cNvSpPr txBox="1"/>
          <p:nvPr/>
        </p:nvSpPr>
        <p:spPr>
          <a:xfrm>
            <a:off x="5273675" y="2667001"/>
            <a:ext cx="184150" cy="307975"/>
          </a:xfrm>
          <a:prstGeom prst="rect">
            <a:avLst/>
          </a:prstGeom>
          <a:noFill/>
        </p:spPr>
        <p:txBody>
          <a:bodyPr wrap="none">
            <a:spAutoFit/>
          </a:bodyPr>
          <a:lstStyle/>
          <a:p>
            <a:pPr algn="ctr" defTabSz="457200">
              <a:defRPr/>
            </a:pPr>
            <a:endParaRPr lang="en-US" sz="1400">
              <a:solidFill>
                <a:schemeClr val="tx1">
                  <a:lumMod val="75000"/>
                  <a:lumOff val="25000"/>
                </a:schemeClr>
              </a:solidFill>
              <a:latin typeface="Calibri"/>
              <a:ea typeface="ＭＳ Ｐゴシック" charset="-128"/>
              <a:cs typeface="Calibri"/>
            </a:endParaRPr>
          </a:p>
        </p:txBody>
      </p:sp>
      <p:sp>
        <p:nvSpPr>
          <p:cNvPr id="25610" name="CasellaDiTesto 26"/>
          <p:cNvSpPr txBox="1">
            <a:spLocks noChangeArrowheads="1"/>
          </p:cNvSpPr>
          <p:nvPr/>
        </p:nvSpPr>
        <p:spPr bwMode="auto">
          <a:xfrm>
            <a:off x="7721525" y="3591039"/>
            <a:ext cx="131445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404040"/>
                </a:solidFill>
                <a:latin typeface="Calibri" pitchFamily="34" charset="0"/>
                <a:ea typeface="ＭＳ Ｐゴシック" pitchFamily="34" charset="-128"/>
                <a:cs typeface="Calibri" pitchFamily="34" charset="0"/>
              </a:rPr>
              <a:t>apical ballooning</a:t>
            </a:r>
          </a:p>
        </p:txBody>
      </p:sp>
      <p:sp>
        <p:nvSpPr>
          <p:cNvPr id="35" name="Freccia destra 34"/>
          <p:cNvSpPr/>
          <p:nvPr/>
        </p:nvSpPr>
        <p:spPr>
          <a:xfrm>
            <a:off x="5110956" y="3138488"/>
            <a:ext cx="860425" cy="5032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cs typeface="Calibri"/>
            </a:endParaRPr>
          </a:p>
        </p:txBody>
      </p:sp>
      <p:sp>
        <p:nvSpPr>
          <p:cNvPr id="25612" name="CasellaDiTesto 37"/>
          <p:cNvSpPr txBox="1">
            <a:spLocks noChangeArrowheads="1"/>
          </p:cNvSpPr>
          <p:nvPr/>
        </p:nvSpPr>
        <p:spPr bwMode="auto">
          <a:xfrm>
            <a:off x="1646313" y="3929660"/>
            <a:ext cx="9364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Normal </a:t>
            </a:r>
          </a:p>
        </p:txBody>
      </p:sp>
      <p:sp>
        <p:nvSpPr>
          <p:cNvPr id="24" name="CasellaDiTesto 23"/>
          <p:cNvSpPr txBox="1"/>
          <p:nvPr/>
        </p:nvSpPr>
        <p:spPr bwMode="auto">
          <a:xfrm>
            <a:off x="6575425" y="5611813"/>
            <a:ext cx="2628900" cy="338554"/>
          </a:xfrm>
          <a:prstGeom prst="rect">
            <a:avLst/>
          </a:prstGeom>
          <a:noFill/>
        </p:spPr>
        <p:txBody>
          <a:bodyPr>
            <a:spAutoFit/>
          </a:bodyPr>
          <a:lstStyle/>
          <a:p>
            <a:pPr algn="ctr" defTabSz="457200">
              <a:defRPr/>
            </a:pPr>
            <a:r>
              <a:rPr lang="en-US" sz="1600" dirty="0">
                <a:solidFill>
                  <a:schemeClr val="tx1">
                    <a:lumMod val="75000"/>
                    <a:lumOff val="25000"/>
                  </a:schemeClr>
                </a:solidFill>
                <a:latin typeface="Calibri"/>
                <a:ea typeface="ＭＳ Ｐゴシック" charset="-128"/>
                <a:cs typeface="Calibri"/>
              </a:rPr>
              <a:t>troponin release</a:t>
            </a:r>
          </a:p>
        </p:txBody>
      </p:sp>
      <p:pic>
        <p:nvPicPr>
          <p:cNvPr id="26" name="Immagine 25" descr="scansione121.jpg"/>
          <p:cNvPicPr>
            <a:picLocks noChangeAspect="1"/>
          </p:cNvPicPr>
          <p:nvPr/>
        </p:nvPicPr>
        <p:blipFill rotWithShape="1">
          <a:blip r:embed="rId9"/>
          <a:srcRect/>
          <a:stretch/>
        </p:blipFill>
        <p:spPr>
          <a:xfrm>
            <a:off x="3160715" y="2656682"/>
            <a:ext cx="1338262" cy="1863725"/>
          </a:xfrm>
          <a:prstGeom prst="rect">
            <a:avLst/>
          </a:prstGeom>
          <a:ln>
            <a:noFill/>
          </a:ln>
          <a:effectLst>
            <a:outerShdw blurRad="292100" dist="139700" dir="2700000" algn="tl" rotWithShape="0">
              <a:srgbClr val="333333">
                <a:alpha val="65000"/>
              </a:srgbClr>
            </a:outerShdw>
          </a:effectLst>
        </p:spPr>
      </p:pic>
      <p:sp>
        <p:nvSpPr>
          <p:cNvPr id="25615" name="Titolo 1"/>
          <p:cNvSpPr>
            <a:spLocks noGrp="1"/>
          </p:cNvSpPr>
          <p:nvPr>
            <p:ph type="title" idx="4294967295"/>
          </p:nvPr>
        </p:nvSpPr>
        <p:spPr>
          <a:xfrm>
            <a:off x="1685925" y="572181"/>
            <a:ext cx="8229600" cy="1143000"/>
          </a:xfrm>
        </p:spPr>
        <p:txBody>
          <a:bodyPr/>
          <a:lstStyle/>
          <a:p>
            <a:pPr eaLnBrk="1" hangingPunct="1"/>
            <a:r>
              <a:rPr lang="en-GB" dirty="0">
                <a:solidFill>
                  <a:srgbClr val="E0119D"/>
                </a:solidFill>
              </a:rPr>
              <a:t>Myocardial aftermath </a:t>
            </a:r>
          </a:p>
        </p:txBody>
      </p:sp>
      <p:pic>
        <p:nvPicPr>
          <p:cNvPr id="25616" name="Picture 16" descr="contraction band necrosis"/>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942388" y="2100264"/>
            <a:ext cx="1154112" cy="1538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17" name="Text Box 18"/>
          <p:cNvSpPr txBox="1">
            <a:spLocks noChangeArrowheads="1"/>
          </p:cNvSpPr>
          <p:nvPr/>
        </p:nvSpPr>
        <p:spPr bwMode="auto">
          <a:xfrm>
            <a:off x="6542089" y="6388100"/>
            <a:ext cx="397827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600" dirty="0">
                <a:solidFill>
                  <a:schemeClr val="bg1"/>
                </a:solidFill>
              </a:rPr>
              <a:t>Slide courtesy of Giuseppe </a:t>
            </a:r>
            <a:r>
              <a:rPr lang="en-GB" sz="1600" dirty="0" err="1">
                <a:solidFill>
                  <a:schemeClr val="bg1"/>
                </a:solidFill>
              </a:rPr>
              <a:t>Citerio</a:t>
            </a:r>
            <a:r>
              <a:rPr lang="en-GB" sz="1600" dirty="0">
                <a:solidFill>
                  <a:schemeClr val="bg1"/>
                </a:solidFill>
              </a:rPr>
              <a:t>, Monza</a:t>
            </a:r>
          </a:p>
        </p:txBody>
      </p:sp>
      <p:sp>
        <p:nvSpPr>
          <p:cNvPr id="18" name="CasellaDiTesto 26"/>
          <p:cNvSpPr txBox="1">
            <a:spLocks noChangeArrowheads="1"/>
          </p:cNvSpPr>
          <p:nvPr/>
        </p:nvSpPr>
        <p:spPr bwMode="auto">
          <a:xfrm>
            <a:off x="8780151" y="1372013"/>
            <a:ext cx="151526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404040"/>
                </a:solidFill>
                <a:latin typeface="Calibri" pitchFamily="34" charset="0"/>
                <a:ea typeface="ＭＳ Ｐゴシック" pitchFamily="34" charset="-128"/>
                <a:cs typeface="Calibri" pitchFamily="34" charset="0"/>
              </a:rPr>
              <a:t>contraction band necrosis</a:t>
            </a:r>
          </a:p>
        </p:txBody>
      </p:sp>
      <p:pic>
        <p:nvPicPr>
          <p:cNvPr id="21" name="Picture 5" descr="iStock_000011132098Small.jpg"/>
          <p:cNvPicPr>
            <a:picLocks noChangeAspect="1"/>
          </p:cNvPicPr>
          <p:nvPr/>
        </p:nvPicPr>
        <p:blipFill>
          <a:blip r:embed="rId11"/>
          <a:srcRect/>
          <a:stretch>
            <a:fillRect/>
          </a:stretch>
        </p:blipFill>
        <p:spPr bwMode="auto">
          <a:xfrm>
            <a:off x="8665721" y="44981"/>
            <a:ext cx="1131423" cy="854615"/>
          </a:xfrm>
          <a:prstGeom prst="rect">
            <a:avLst/>
          </a:prstGeom>
          <a:noFill/>
          <a:ln w="9525">
            <a:noFill/>
            <a:miter lim="800000"/>
            <a:headEnd/>
            <a:tailEnd/>
          </a:ln>
        </p:spPr>
      </p:pic>
    </p:spTree>
    <p:extLst>
      <p:ext uri="{BB962C8B-B14F-4D97-AF65-F5344CB8AC3E}">
        <p14:creationId xmlns:p14="http://schemas.microsoft.com/office/powerpoint/2010/main" val="4195980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611809" y="108857"/>
            <a:ext cx="1021372" cy="763005"/>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GB" sz="4000" dirty="0"/>
              <a:t>After coning - CVS</a:t>
            </a:r>
            <a:endParaRPr lang="en-US"/>
          </a:p>
        </p:txBody>
      </p:sp>
      <p:sp>
        <p:nvSpPr>
          <p:cNvPr id="3" name="Content Placeholder 2"/>
          <p:cNvSpPr>
            <a:spLocks noGrp="1"/>
          </p:cNvSpPr>
          <p:nvPr>
            <p:ph idx="1"/>
          </p:nvPr>
        </p:nvSpPr>
        <p:spPr>
          <a:xfrm>
            <a:off x="781050" y="2060849"/>
            <a:ext cx="10378017" cy="1895332"/>
          </a:xfrm>
        </p:spPr>
        <p:txBody>
          <a:bodyPr/>
          <a:lstStyle/>
          <a:p>
            <a:pPr marL="457200" indent="-457200">
              <a:lnSpc>
                <a:spcPct val="150000"/>
              </a:lnSpc>
            </a:pPr>
            <a:r>
              <a:rPr lang="en-US" dirty="0"/>
              <a:t>Herniation and spinal cord infarction leads to </a:t>
            </a:r>
            <a:r>
              <a:rPr lang="en-US" dirty="0">
                <a:solidFill>
                  <a:srgbClr val="E0119D"/>
                </a:solidFill>
              </a:rPr>
              <a:t>loss of sympathetic tone </a:t>
            </a:r>
            <a:r>
              <a:rPr lang="en-US" dirty="0"/>
              <a:t>and hypotension</a:t>
            </a:r>
            <a:endParaRPr lang="en-US"/>
          </a:p>
          <a:p>
            <a:pPr marL="457200" indent="-457200">
              <a:lnSpc>
                <a:spcPct val="150000"/>
              </a:lnSpc>
            </a:pPr>
            <a:r>
              <a:rPr lang="en-US" dirty="0"/>
              <a:t>Heart failure following sympathetic surge</a:t>
            </a:r>
          </a:p>
          <a:p>
            <a:pPr marL="0" indent="0">
              <a:buNone/>
            </a:pPr>
            <a:endParaRPr lang="en-GB" sz="1800" dirty="0"/>
          </a:p>
          <a:p>
            <a:endParaRPr lang="en-GB" sz="1800" dirty="0"/>
          </a:p>
        </p:txBody>
      </p:sp>
      <p:sp>
        <p:nvSpPr>
          <p:cNvPr id="5" name="Rectangle 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274322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381999" y="60476"/>
            <a:ext cx="1372134" cy="1041195"/>
          </a:xfrm>
          <a:prstGeom prst="rect">
            <a:avLst/>
          </a:prstGeom>
          <a:noFill/>
          <a:ln w="9525">
            <a:noFill/>
            <a:miter lim="800000"/>
            <a:headEnd/>
            <a:tailEnd/>
          </a:ln>
        </p:spPr>
      </p:pic>
      <p:sp>
        <p:nvSpPr>
          <p:cNvPr id="3" name="Content Placeholder 2"/>
          <p:cNvSpPr>
            <a:spLocks noGrp="1"/>
          </p:cNvSpPr>
          <p:nvPr>
            <p:ph idx="1"/>
          </p:nvPr>
        </p:nvSpPr>
        <p:spPr>
          <a:xfrm>
            <a:off x="608231" y="1266782"/>
            <a:ext cx="10972800" cy="4383088"/>
          </a:xfrm>
        </p:spPr>
        <p:txBody>
          <a:bodyPr>
            <a:normAutofit/>
          </a:bodyPr>
          <a:lstStyle/>
          <a:p>
            <a:r>
              <a:rPr lang="en-US" sz="3200" dirty="0"/>
              <a:t>Monitor</a:t>
            </a:r>
          </a:p>
          <a:p>
            <a:pPr lvl="1"/>
            <a:r>
              <a:rPr lang="en-US" sz="2800" dirty="0"/>
              <a:t>Invasive monitoring</a:t>
            </a:r>
          </a:p>
          <a:p>
            <a:r>
              <a:rPr lang="en-US" sz="3200" dirty="0"/>
              <a:t>Prevent hypotension or hypertension</a:t>
            </a:r>
          </a:p>
          <a:p>
            <a:pPr lvl="1"/>
            <a:r>
              <a:rPr lang="en-US" sz="2800" dirty="0"/>
              <a:t>MAP 60-80 mmHg</a:t>
            </a:r>
          </a:p>
          <a:p>
            <a:r>
              <a:rPr lang="en-US" sz="3200" dirty="0"/>
              <a:t>Ensure good cardiac output</a:t>
            </a:r>
          </a:p>
          <a:p>
            <a:pPr lvl="1"/>
            <a:r>
              <a:rPr lang="en-US" sz="2800" dirty="0"/>
              <a:t>CI &gt; 2.1 l/min/m2</a:t>
            </a:r>
          </a:p>
          <a:p>
            <a:r>
              <a:rPr lang="en-US" sz="3200" dirty="0"/>
              <a:t>Avoid fluid overload</a:t>
            </a:r>
          </a:p>
          <a:p>
            <a:endParaRPr lang="en-GB" sz="3200" dirty="0"/>
          </a:p>
        </p:txBody>
      </p:sp>
      <p:pic>
        <p:nvPicPr>
          <p:cNvPr id="15362" name="Picture 2" descr="https://lifeinthefastlane.com/wp-content/uploads/2012/07/PA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795" y="1402792"/>
            <a:ext cx="3240360" cy="2689095"/>
          </a:xfrm>
          <a:prstGeom prst="rect">
            <a:avLst/>
          </a:prstGeom>
          <a:noFill/>
          <a:extLst>
            <a:ext uri="{909E8E84-426E-40dd-AFC4-6F175D3DCCD1}">
              <a14:hiddenFill xmlns="" xmlns:a14="http://schemas.microsoft.com/office/drawing/2010/main">
                <a:solidFill>
                  <a:srgbClr val="FFFFFF"/>
                </a:solidFill>
              </a14:hiddenFill>
            </a:ext>
          </a:extLst>
        </p:spPr>
      </p:pic>
      <p:sp>
        <p:nvSpPr>
          <p:cNvPr id="5" name="AutoShape 4" descr="Deltex technology uses ultrasound"/>
          <p:cNvSpPr>
            <a:spLocks noChangeAspect="1" noChangeArrowheads="1"/>
          </p:cNvSpPr>
          <p:nvPr/>
        </p:nvSpPr>
        <p:spPr bwMode="auto">
          <a:xfrm>
            <a:off x="1679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eltex technology uses ultrasound"/>
          <p:cNvSpPr>
            <a:spLocks noChangeAspect="1" noChangeArrowheads="1"/>
          </p:cNvSpPr>
          <p:nvPr/>
        </p:nvSpPr>
        <p:spPr bwMode="auto">
          <a:xfrm>
            <a:off x="1831975" y="793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8" descr="https://mediaserver.responsesource.com/press-release/22021/cardiopic.png"/>
          <p:cNvSpPr>
            <a:spLocks noChangeAspect="1" noChangeArrowheads="1"/>
          </p:cNvSpPr>
          <p:nvPr/>
        </p:nvSpPr>
        <p:spPr bwMode="auto">
          <a:xfrm>
            <a:off x="1984375" y="16033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36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02388" y="1268760"/>
            <a:ext cx="3102371" cy="24147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371" name="Picture 11" descr="http://ht.edwards.com/scin/edwards/eu/sitecollectionimages/products/mininvasive/ev1000_monitor_db_49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747" y="3683480"/>
            <a:ext cx="4060107" cy="2376264"/>
          </a:xfrm>
          <a:prstGeom prst="rect">
            <a:avLst/>
          </a:prstGeom>
          <a:noFill/>
          <a:extLst>
            <a:ext uri="{909E8E84-426E-40dd-AFC4-6F175D3DCCD1}">
              <a14:hiddenFill xmlns="" xmlns:a14="http://schemas.microsoft.com/office/drawing/2010/main">
                <a:solidFill>
                  <a:srgbClr val="FFFFFF"/>
                </a:solidFill>
              </a14:hiddenFill>
            </a:ext>
          </a:extLst>
        </p:spPr>
      </p:pic>
      <p:pic>
        <p:nvPicPr>
          <p:cNvPr id="15373" name="Picture 13" descr="http://clinifar.pt/wp-content/uploads/2014/02/LiDCO.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938761" y="4091886"/>
            <a:ext cx="2336288" cy="2336288"/>
          </a:xfrm>
          <a:prstGeom prst="rect">
            <a:avLst/>
          </a:prstGeom>
          <a:noFill/>
          <a:extLst>
            <a:ext uri="{909E8E84-426E-40dd-AFC4-6F175D3DCCD1}">
              <a14:hiddenFill xmlns="" xmlns:a14="http://schemas.microsoft.com/office/drawing/2010/main">
                <a:solidFill>
                  <a:srgbClr val="FFFFFF"/>
                </a:solidFill>
              </a14:hiddenFill>
            </a:ext>
          </a:extLst>
        </p:spPr>
      </p:pic>
      <p:pic>
        <p:nvPicPr>
          <p:cNvPr id="15375" name="Picture 15" descr="http://www.echocardiographer.org/Transthoracic/Still%20Frame%20Labels/TTE.PSAX.AV.TV.PV.Label.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894963" y="1640519"/>
            <a:ext cx="4110506" cy="3068591"/>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Rectangle 12"/>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8" name="Title 1">
            <a:extLst>
              <a:ext uri="{FF2B5EF4-FFF2-40B4-BE49-F238E27FC236}">
                <a16:creationId xmlns:a16="http://schemas.microsoft.com/office/drawing/2014/main" id="{7AE5B60A-AC2A-4748-8A6E-FD585E384448}"/>
              </a:ext>
            </a:extLst>
          </p:cNvPr>
          <p:cNvSpPr txBox="1">
            <a:spLocks/>
          </p:cNvSpPr>
          <p:nvPr/>
        </p:nvSpPr>
        <p:spPr bwMode="auto">
          <a:xfrm>
            <a:off x="287867" y="250107"/>
            <a:ext cx="7456488" cy="55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algn="l"/>
            <a:r>
              <a:rPr lang="en-US" sz="3600" b="1" kern="0" dirty="0">
                <a:solidFill>
                  <a:srgbClr val="E0119D"/>
                </a:solidFill>
                <a:latin typeface="Calibri"/>
              </a:rPr>
              <a:t>Cardiovascular  Management</a:t>
            </a:r>
            <a:endParaRPr lang="en-US" sz="3600" kern="0" dirty="0">
              <a:solidFill>
                <a:srgbClr val="E0119D"/>
              </a:solidFill>
              <a:latin typeface="Calibri"/>
            </a:endParaRPr>
          </a:p>
        </p:txBody>
      </p:sp>
    </p:spTree>
    <p:extLst>
      <p:ext uri="{BB962C8B-B14F-4D97-AF65-F5344CB8AC3E}">
        <p14:creationId xmlns:p14="http://schemas.microsoft.com/office/powerpoint/2010/main" val="3309099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369"/>
                                        </p:tgtEl>
                                        <p:attrNameLst>
                                          <p:attrName>style.visibility</p:attrName>
                                        </p:attrNameLst>
                                      </p:cBhvr>
                                      <p:to>
                                        <p:strVal val="visible"/>
                                      </p:to>
                                    </p:set>
                                    <p:anim calcmode="lin" valueType="num">
                                      <p:cBhvr>
                                        <p:cTn id="7" dur="500" fill="hold"/>
                                        <p:tgtEl>
                                          <p:spTgt spid="15369"/>
                                        </p:tgtEl>
                                        <p:attrNameLst>
                                          <p:attrName>ppt_w</p:attrName>
                                        </p:attrNameLst>
                                      </p:cBhvr>
                                      <p:tavLst>
                                        <p:tav tm="0">
                                          <p:val>
                                            <p:fltVal val="0"/>
                                          </p:val>
                                        </p:tav>
                                        <p:tav tm="100000">
                                          <p:val>
                                            <p:strVal val="#ppt_w"/>
                                          </p:val>
                                        </p:tav>
                                      </p:tavLst>
                                    </p:anim>
                                    <p:anim calcmode="lin" valueType="num">
                                      <p:cBhvr>
                                        <p:cTn id="8" dur="500" fill="hold"/>
                                        <p:tgtEl>
                                          <p:spTgt spid="15369"/>
                                        </p:tgtEl>
                                        <p:attrNameLst>
                                          <p:attrName>ppt_h</p:attrName>
                                        </p:attrNameLst>
                                      </p:cBhvr>
                                      <p:tavLst>
                                        <p:tav tm="0">
                                          <p:val>
                                            <p:fltVal val="0"/>
                                          </p:val>
                                        </p:tav>
                                        <p:tav tm="100000">
                                          <p:val>
                                            <p:strVal val="#ppt_h"/>
                                          </p:val>
                                        </p:tav>
                                      </p:tavLst>
                                    </p:anim>
                                    <p:animEffect transition="in" filter="fade">
                                      <p:cBhvr>
                                        <p:cTn id="9" dur="500"/>
                                        <p:tgtEl>
                                          <p:spTgt spid="1536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373"/>
                                        </p:tgtEl>
                                        <p:attrNameLst>
                                          <p:attrName>style.visibility</p:attrName>
                                        </p:attrNameLst>
                                      </p:cBhvr>
                                      <p:to>
                                        <p:strVal val="visible"/>
                                      </p:to>
                                    </p:set>
                                    <p:anim calcmode="lin" valueType="num">
                                      <p:cBhvr>
                                        <p:cTn id="13" dur="500" fill="hold"/>
                                        <p:tgtEl>
                                          <p:spTgt spid="15373"/>
                                        </p:tgtEl>
                                        <p:attrNameLst>
                                          <p:attrName>ppt_w</p:attrName>
                                        </p:attrNameLst>
                                      </p:cBhvr>
                                      <p:tavLst>
                                        <p:tav tm="0">
                                          <p:val>
                                            <p:fltVal val="0"/>
                                          </p:val>
                                        </p:tav>
                                        <p:tav tm="100000">
                                          <p:val>
                                            <p:strVal val="#ppt_w"/>
                                          </p:val>
                                        </p:tav>
                                      </p:tavLst>
                                    </p:anim>
                                    <p:anim calcmode="lin" valueType="num">
                                      <p:cBhvr>
                                        <p:cTn id="14" dur="500" fill="hold"/>
                                        <p:tgtEl>
                                          <p:spTgt spid="15373"/>
                                        </p:tgtEl>
                                        <p:attrNameLst>
                                          <p:attrName>ppt_h</p:attrName>
                                        </p:attrNameLst>
                                      </p:cBhvr>
                                      <p:tavLst>
                                        <p:tav tm="0">
                                          <p:val>
                                            <p:fltVal val="0"/>
                                          </p:val>
                                        </p:tav>
                                        <p:tav tm="100000">
                                          <p:val>
                                            <p:strVal val="#ppt_h"/>
                                          </p:val>
                                        </p:tav>
                                      </p:tavLst>
                                    </p:anim>
                                    <p:animEffect transition="in" filter="fade">
                                      <p:cBhvr>
                                        <p:cTn id="15" dur="500"/>
                                        <p:tgtEl>
                                          <p:spTgt spid="1537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362"/>
                                        </p:tgtEl>
                                        <p:attrNameLst>
                                          <p:attrName>style.visibility</p:attrName>
                                        </p:attrNameLst>
                                      </p:cBhvr>
                                      <p:to>
                                        <p:strVal val="visible"/>
                                      </p:to>
                                    </p:set>
                                    <p:anim calcmode="lin" valueType="num">
                                      <p:cBhvr>
                                        <p:cTn id="19" dur="500" fill="hold"/>
                                        <p:tgtEl>
                                          <p:spTgt spid="15362"/>
                                        </p:tgtEl>
                                        <p:attrNameLst>
                                          <p:attrName>ppt_w</p:attrName>
                                        </p:attrNameLst>
                                      </p:cBhvr>
                                      <p:tavLst>
                                        <p:tav tm="0">
                                          <p:val>
                                            <p:fltVal val="0"/>
                                          </p:val>
                                        </p:tav>
                                        <p:tav tm="100000">
                                          <p:val>
                                            <p:strVal val="#ppt_w"/>
                                          </p:val>
                                        </p:tav>
                                      </p:tavLst>
                                    </p:anim>
                                    <p:anim calcmode="lin" valueType="num">
                                      <p:cBhvr>
                                        <p:cTn id="20" dur="500" fill="hold"/>
                                        <p:tgtEl>
                                          <p:spTgt spid="15362"/>
                                        </p:tgtEl>
                                        <p:attrNameLst>
                                          <p:attrName>ppt_h</p:attrName>
                                        </p:attrNameLst>
                                      </p:cBhvr>
                                      <p:tavLst>
                                        <p:tav tm="0">
                                          <p:val>
                                            <p:fltVal val="0"/>
                                          </p:val>
                                        </p:tav>
                                        <p:tav tm="100000">
                                          <p:val>
                                            <p:strVal val="#ppt_h"/>
                                          </p:val>
                                        </p:tav>
                                      </p:tavLst>
                                    </p:anim>
                                    <p:animEffect transition="in" filter="fade">
                                      <p:cBhvr>
                                        <p:cTn id="21" dur="500"/>
                                        <p:tgtEl>
                                          <p:spTgt spid="1536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371"/>
                                        </p:tgtEl>
                                        <p:attrNameLst>
                                          <p:attrName>style.visibility</p:attrName>
                                        </p:attrNameLst>
                                      </p:cBhvr>
                                      <p:to>
                                        <p:strVal val="visible"/>
                                      </p:to>
                                    </p:set>
                                    <p:anim calcmode="lin" valueType="num">
                                      <p:cBhvr>
                                        <p:cTn id="25" dur="500" fill="hold"/>
                                        <p:tgtEl>
                                          <p:spTgt spid="15371"/>
                                        </p:tgtEl>
                                        <p:attrNameLst>
                                          <p:attrName>ppt_w</p:attrName>
                                        </p:attrNameLst>
                                      </p:cBhvr>
                                      <p:tavLst>
                                        <p:tav tm="0">
                                          <p:val>
                                            <p:fltVal val="0"/>
                                          </p:val>
                                        </p:tav>
                                        <p:tav tm="100000">
                                          <p:val>
                                            <p:strVal val="#ppt_w"/>
                                          </p:val>
                                        </p:tav>
                                      </p:tavLst>
                                    </p:anim>
                                    <p:anim calcmode="lin" valueType="num">
                                      <p:cBhvr>
                                        <p:cTn id="26" dur="500" fill="hold"/>
                                        <p:tgtEl>
                                          <p:spTgt spid="15371"/>
                                        </p:tgtEl>
                                        <p:attrNameLst>
                                          <p:attrName>ppt_h</p:attrName>
                                        </p:attrNameLst>
                                      </p:cBhvr>
                                      <p:tavLst>
                                        <p:tav tm="0">
                                          <p:val>
                                            <p:fltVal val="0"/>
                                          </p:val>
                                        </p:tav>
                                        <p:tav tm="100000">
                                          <p:val>
                                            <p:strVal val="#ppt_h"/>
                                          </p:val>
                                        </p:tav>
                                      </p:tavLst>
                                    </p:anim>
                                    <p:animEffect transition="in" filter="fade">
                                      <p:cBhvr>
                                        <p:cTn id="27" dur="500"/>
                                        <p:tgtEl>
                                          <p:spTgt spid="1537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375"/>
                                        </p:tgtEl>
                                        <p:attrNameLst>
                                          <p:attrName>style.visibility</p:attrName>
                                        </p:attrNameLst>
                                      </p:cBhvr>
                                      <p:to>
                                        <p:strVal val="visible"/>
                                      </p:to>
                                    </p:set>
                                    <p:animEffect transition="in" filter="fade">
                                      <p:cBhvr>
                                        <p:cTn id="32" dur="500"/>
                                        <p:tgtEl>
                                          <p:spTgt spid="15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611809" y="60476"/>
            <a:ext cx="1057657" cy="787195"/>
          </a:xfrm>
          <a:prstGeom prst="rect">
            <a:avLst/>
          </a:prstGeom>
          <a:noFill/>
          <a:ln w="9525">
            <a:noFill/>
            <a:miter lim="800000"/>
            <a:headEnd/>
            <a:tailEnd/>
          </a:ln>
        </p:spPr>
      </p:pic>
      <p:pic>
        <p:nvPicPr>
          <p:cNvPr id="6" name="Picture 2" descr="http://smhttp.32478.nexcesscdn.net/80E972/organiclifestylemagazine/wp-content/uploads/2016/06/Pituitary-Gland-1400x500.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r="46363"/>
          <a:stretch/>
        </p:blipFill>
        <p:spPr bwMode="auto">
          <a:xfrm>
            <a:off x="3309824" y="1988840"/>
            <a:ext cx="5544616" cy="3691911"/>
          </a:xfrm>
          <a:prstGeom prst="rect">
            <a:avLst/>
          </a:prstGeom>
          <a:noFill/>
          <a:extLst>
            <a:ext uri="{909E8E84-426E-40dd-AFC4-6F175D3DCCD1}">
              <a14:hiddenFill xmlns="" xmlns:a14="http://schemas.microsoft.com/office/drawing/2010/main">
                <a:solidFill>
                  <a:srgbClr val="FFFFFF"/>
                </a:solidFill>
              </a14:hiddenFill>
            </a:ext>
          </a:extLst>
        </p:spPr>
      </p:pic>
      <p:pic>
        <p:nvPicPr>
          <p:cNvPr id="20482" name="Picture 2" descr="http://smhttp.32478.nexcesscdn.net/80E972/organiclifestylemagazine/wp-content/uploads/2016/06/Pituitary-Gland-1400x500.jpg"/>
          <p:cNvPicPr>
            <a:picLocks noChangeAspect="1" noChangeArrowheads="1"/>
          </p:cNvPicPr>
          <p:nvPr/>
        </p:nvPicPr>
        <p:blipFill rotWithShape="1">
          <a:blip r:embed="rId4">
            <a:extLst>
              <a:ext uri="{28A0092B-C50C-407E-A947-70E740481C1C}">
                <a14:useLocalDpi xmlns:a14="http://schemas.microsoft.com/office/drawing/2010/main" val="0"/>
              </a:ext>
            </a:extLst>
          </a:blip>
          <a:srcRect l="53637" r="4763"/>
          <a:stretch/>
        </p:blipFill>
        <p:spPr bwMode="auto">
          <a:xfrm>
            <a:off x="3503712" y="923256"/>
            <a:ext cx="5547360" cy="47625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213523" y="124478"/>
            <a:ext cx="9971314" cy="1143000"/>
          </a:xfrm>
        </p:spPr>
        <p:txBody>
          <a:bodyPr/>
          <a:lstStyle/>
          <a:p>
            <a:pPr algn="l"/>
            <a:r>
              <a:rPr lang="en-GB" sz="4400" dirty="0"/>
              <a:t>Endocrine failure</a:t>
            </a:r>
            <a:endParaRPr lang="en-US"/>
          </a:p>
        </p:txBody>
      </p:sp>
      <p:sp>
        <p:nvSpPr>
          <p:cNvPr id="5" name="TextBox 4"/>
          <p:cNvSpPr txBox="1"/>
          <p:nvPr/>
        </p:nvSpPr>
        <p:spPr>
          <a:xfrm>
            <a:off x="1847528" y="2276873"/>
            <a:ext cx="2016224" cy="646331"/>
          </a:xfrm>
          <a:prstGeom prst="rect">
            <a:avLst/>
          </a:prstGeom>
          <a:noFill/>
        </p:spPr>
        <p:txBody>
          <a:bodyPr wrap="square" rtlCol="0">
            <a:spAutoFit/>
          </a:bodyPr>
          <a:lstStyle/>
          <a:p>
            <a:r>
              <a:rPr lang="en-GB" sz="3600" dirty="0"/>
              <a:t>ADH</a:t>
            </a:r>
          </a:p>
        </p:txBody>
      </p:sp>
      <p:sp>
        <p:nvSpPr>
          <p:cNvPr id="8" name="TextBox 7"/>
          <p:cNvSpPr txBox="1"/>
          <p:nvPr/>
        </p:nvSpPr>
        <p:spPr>
          <a:xfrm>
            <a:off x="8013523" y="1988839"/>
            <a:ext cx="2016224" cy="3416320"/>
          </a:xfrm>
          <a:prstGeom prst="rect">
            <a:avLst/>
          </a:prstGeom>
          <a:noFill/>
        </p:spPr>
        <p:txBody>
          <a:bodyPr wrap="square" rtlCol="0">
            <a:spAutoFit/>
          </a:bodyPr>
          <a:lstStyle/>
          <a:p>
            <a:pPr algn="r"/>
            <a:r>
              <a:rPr lang="en-GB" sz="3600" dirty="0"/>
              <a:t>LH</a:t>
            </a:r>
          </a:p>
          <a:p>
            <a:pPr algn="r"/>
            <a:r>
              <a:rPr lang="en-GB" sz="3600" dirty="0"/>
              <a:t>FSH</a:t>
            </a:r>
          </a:p>
          <a:p>
            <a:pPr algn="r"/>
            <a:r>
              <a:rPr lang="en-GB" sz="3600" dirty="0"/>
              <a:t>GH</a:t>
            </a:r>
          </a:p>
          <a:p>
            <a:pPr algn="r"/>
            <a:r>
              <a:rPr lang="en-GB" sz="3600" dirty="0"/>
              <a:t>ACTH</a:t>
            </a:r>
          </a:p>
          <a:p>
            <a:pPr algn="r"/>
            <a:r>
              <a:rPr lang="en-GB" sz="3600" dirty="0"/>
              <a:t>TSH</a:t>
            </a:r>
          </a:p>
          <a:p>
            <a:pPr algn="r"/>
            <a:r>
              <a:rPr lang="en-GB" sz="3600" dirty="0"/>
              <a:t>Prolactin</a:t>
            </a:r>
          </a:p>
        </p:txBody>
      </p:sp>
      <p:sp>
        <p:nvSpPr>
          <p:cNvPr id="7" name="Rectangle 6"/>
          <p:cNvSpPr/>
          <p:nvPr/>
        </p:nvSpPr>
        <p:spPr>
          <a:xfrm>
            <a:off x="1847528" y="2877037"/>
            <a:ext cx="1800200" cy="600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8121535" y="4805862"/>
            <a:ext cx="1800200" cy="600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8616280" y="1988839"/>
            <a:ext cx="1800200" cy="1640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949769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7"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8563428" y="120953"/>
            <a:ext cx="1275372" cy="956529"/>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GB" sz="4400" dirty="0"/>
              <a:t>Endocrine failure</a:t>
            </a:r>
            <a:endParaRPr lang="en-US"/>
          </a:p>
        </p:txBody>
      </p:sp>
      <p:sp>
        <p:nvSpPr>
          <p:cNvPr id="6" name="Rectangle 5"/>
          <p:cNvSpPr/>
          <p:nvPr/>
        </p:nvSpPr>
        <p:spPr>
          <a:xfrm>
            <a:off x="785158" y="2092168"/>
            <a:ext cx="6912768" cy="1261884"/>
          </a:xfrm>
          <a:prstGeom prst="rect">
            <a:avLst/>
          </a:prstGeom>
        </p:spPr>
        <p:txBody>
          <a:bodyPr wrap="square">
            <a:spAutoFit/>
          </a:bodyPr>
          <a:lstStyle/>
          <a:p>
            <a:r>
              <a:rPr lang="en-US" sz="2800" dirty="0"/>
              <a:t>Early depletion of ADH</a:t>
            </a:r>
          </a:p>
          <a:p>
            <a:pPr lvl="1"/>
            <a:r>
              <a:rPr lang="en-US" sz="2400" dirty="0"/>
              <a:t>-Diabetes Insipidus</a:t>
            </a:r>
          </a:p>
          <a:p>
            <a:pPr lvl="1"/>
            <a:endParaRPr lang="en-US" sz="2400" dirty="0"/>
          </a:p>
        </p:txBody>
      </p:sp>
      <p:graphicFrame>
        <p:nvGraphicFramePr>
          <p:cNvPr id="7" name="Chart 6"/>
          <p:cNvGraphicFramePr>
            <a:graphicFrameLocks/>
          </p:cNvGraphicFramePr>
          <p:nvPr>
            <p:extLst>
              <p:ext uri="{D42A27DB-BD31-4B8C-83A1-F6EECF244321}">
                <p14:modId xmlns:p14="http://schemas.microsoft.com/office/powerpoint/2010/main" val="1740956124"/>
              </p:ext>
            </p:extLst>
          </p:nvPr>
        </p:nvGraphicFramePr>
        <p:xfrm>
          <a:off x="893676" y="3095129"/>
          <a:ext cx="36004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21506" name="Picture 2" descr="https://terrifictop10.files.wordpress.com/2013/11/maneken-pis.jpg?w=300&amp;h=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55" y="3508513"/>
            <a:ext cx="2857500" cy="1933576"/>
          </a:xfrm>
          <a:prstGeom prst="rect">
            <a:avLst/>
          </a:prstGeom>
          <a:noFill/>
          <a:extLst>
            <a:ext uri="{909E8E84-426E-40dd-AFC4-6F175D3DCCD1}">
              <a14:hiddenFill xmlns="" xmlns:a14="http://schemas.microsoft.com/office/drawing/2010/main">
                <a:solidFill>
                  <a:srgbClr val="FFFFFF"/>
                </a:solidFill>
              </a14:hiddenFill>
            </a:ext>
          </a:extLst>
        </p:spPr>
      </p:pic>
      <p:sp>
        <p:nvSpPr>
          <p:cNvPr id="9" name="TextBox 8"/>
          <p:cNvSpPr txBox="1"/>
          <p:nvPr/>
        </p:nvSpPr>
        <p:spPr>
          <a:xfrm>
            <a:off x="5879976" y="4005064"/>
            <a:ext cx="432048" cy="923330"/>
          </a:xfrm>
          <a:prstGeom prst="rect">
            <a:avLst/>
          </a:prstGeom>
          <a:noFill/>
        </p:spPr>
        <p:txBody>
          <a:bodyPr wrap="square" rtlCol="0">
            <a:spAutoFit/>
          </a:bodyPr>
          <a:lstStyle/>
          <a:p>
            <a:r>
              <a:rPr lang="en-GB" sz="5400" dirty="0"/>
              <a:t>+</a:t>
            </a:r>
          </a:p>
        </p:txBody>
      </p:sp>
      <p:pic>
        <p:nvPicPr>
          <p:cNvPr id="12" name="Picture 2" descr="http://smhttp.32478.nexcesscdn.net/80E972/organiclifestylemagazine/wp-content/uploads/2016/06/Pituitary-Gland-1400x500.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53637" r="4763"/>
          <a:stretch/>
        </p:blipFill>
        <p:spPr bwMode="auto">
          <a:xfrm>
            <a:off x="5185089"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539210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asmaLyte 148 Inj 7.4Ph 1000ml"/>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52" y="2311668"/>
            <a:ext cx="2988790" cy="298879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5" descr="iStock_000011132098Small.jpg"/>
          <p:cNvPicPr>
            <a:picLocks noChangeAspect="1"/>
          </p:cNvPicPr>
          <p:nvPr/>
        </p:nvPicPr>
        <p:blipFill>
          <a:blip r:embed="rId3"/>
          <a:srcRect/>
          <a:stretch>
            <a:fillRect/>
          </a:stretch>
        </p:blipFill>
        <p:spPr bwMode="auto">
          <a:xfrm>
            <a:off x="8551333" y="145143"/>
            <a:ext cx="1239086" cy="908148"/>
          </a:xfrm>
          <a:prstGeom prst="rect">
            <a:avLst/>
          </a:prstGeom>
          <a:noFill/>
          <a:ln w="9525">
            <a:noFill/>
            <a:miter lim="800000"/>
            <a:headEnd/>
            <a:tailEnd/>
          </a:ln>
        </p:spPr>
      </p:pic>
      <p:sp>
        <p:nvSpPr>
          <p:cNvPr id="2" name="Title 1"/>
          <p:cNvSpPr>
            <a:spLocks noGrp="1"/>
          </p:cNvSpPr>
          <p:nvPr>
            <p:ph type="title"/>
          </p:nvPr>
        </p:nvSpPr>
        <p:spPr>
          <a:xfrm>
            <a:off x="1226457" y="1008819"/>
            <a:ext cx="10138229" cy="1143000"/>
          </a:xfrm>
        </p:spPr>
        <p:txBody>
          <a:bodyPr>
            <a:normAutofit/>
          </a:bodyPr>
          <a:lstStyle/>
          <a:p>
            <a:r>
              <a:rPr lang="en-GB" dirty="0"/>
              <a:t>Diabetes insipidus</a:t>
            </a:r>
          </a:p>
        </p:txBody>
      </p:sp>
      <p:sp>
        <p:nvSpPr>
          <p:cNvPr id="3" name="Content Placeholder 2"/>
          <p:cNvSpPr>
            <a:spLocks noGrp="1"/>
          </p:cNvSpPr>
          <p:nvPr>
            <p:ph idx="1"/>
          </p:nvPr>
        </p:nvSpPr>
        <p:spPr>
          <a:xfrm>
            <a:off x="2532413" y="2072944"/>
            <a:ext cx="7728519" cy="3600400"/>
          </a:xfrm>
          <a:ln>
            <a:solidFill>
              <a:schemeClr val="bg1"/>
            </a:solidFill>
          </a:ln>
        </p:spPr>
        <p:txBody>
          <a:bodyPr>
            <a:normAutofit/>
          </a:bodyPr>
          <a:lstStyle/>
          <a:p>
            <a:pPr marL="0" indent="0" algn="ctr">
              <a:lnSpc>
                <a:spcPct val="150000"/>
              </a:lnSpc>
              <a:buNone/>
            </a:pPr>
            <a:r>
              <a:rPr lang="en-GB" sz="3200" dirty="0">
                <a:solidFill>
                  <a:srgbClr val="3C8C92"/>
                </a:solidFill>
              </a:rPr>
              <a:t>DDAVP</a:t>
            </a:r>
            <a:endParaRPr lang="en-US" sz="2000">
              <a:solidFill>
                <a:srgbClr val="3C8C92"/>
              </a:solidFill>
            </a:endParaRPr>
          </a:p>
          <a:p>
            <a:pPr marL="0" indent="0" algn="ctr">
              <a:lnSpc>
                <a:spcPct val="150000"/>
              </a:lnSpc>
              <a:buNone/>
            </a:pPr>
            <a:r>
              <a:rPr lang="en-GB" sz="3200" dirty="0">
                <a:solidFill>
                  <a:srgbClr val="3C8C92"/>
                </a:solidFill>
              </a:rPr>
              <a:t>Caution with sodium containing fluids</a:t>
            </a:r>
          </a:p>
          <a:p>
            <a:pPr marL="0" indent="0" algn="ctr">
              <a:lnSpc>
                <a:spcPct val="150000"/>
              </a:lnSpc>
              <a:buNone/>
            </a:pPr>
            <a:r>
              <a:rPr lang="en-GB" sz="3200" dirty="0">
                <a:solidFill>
                  <a:srgbClr val="3C8C92"/>
                </a:solidFill>
              </a:rPr>
              <a:t>Consider 5% dextrose</a:t>
            </a:r>
          </a:p>
          <a:p>
            <a:pPr marL="0" indent="0" algn="ctr">
              <a:lnSpc>
                <a:spcPct val="150000"/>
              </a:lnSpc>
              <a:buNone/>
            </a:pPr>
            <a:r>
              <a:rPr lang="en-GB" sz="3200" dirty="0">
                <a:solidFill>
                  <a:srgbClr val="3C8C92"/>
                </a:solidFill>
              </a:rPr>
              <a:t>Target Na &lt;150</a:t>
            </a:r>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10422326" y="665238"/>
            <a:ext cx="1667120" cy="144587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9" name="Title 1">
            <a:extLst>
              <a:ext uri="{FF2B5EF4-FFF2-40B4-BE49-F238E27FC236}">
                <a16:creationId xmlns:a16="http://schemas.microsoft.com/office/drawing/2014/main" id="{D61E2A48-46C2-454F-BAE5-58C721B12C3A}"/>
              </a:ext>
            </a:extLst>
          </p:cNvPr>
          <p:cNvSpPr txBox="1">
            <a:spLocks/>
          </p:cNvSpPr>
          <p:nvPr/>
        </p:nvSpPr>
        <p:spPr bwMode="auto">
          <a:xfrm>
            <a:off x="287867" y="250107"/>
            <a:ext cx="5932488" cy="55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algn="l"/>
            <a:r>
              <a:rPr lang="en-US" sz="3600" b="1" kern="0" dirty="0">
                <a:solidFill>
                  <a:srgbClr val="E0119D"/>
                </a:solidFill>
                <a:latin typeface="Calibri"/>
              </a:rPr>
              <a:t>Endocrine Management</a:t>
            </a:r>
            <a:endParaRPr lang="en-US" sz="3600" kern="0" dirty="0">
              <a:solidFill>
                <a:srgbClr val="E0119D"/>
              </a:solidFill>
              <a:latin typeface="Calibri"/>
            </a:endParaRPr>
          </a:p>
        </p:txBody>
      </p:sp>
    </p:spTree>
    <p:extLst>
      <p:ext uri="{BB962C8B-B14F-4D97-AF65-F5344CB8AC3E}">
        <p14:creationId xmlns:p14="http://schemas.microsoft.com/office/powerpoint/2010/main" val="3969252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575524" y="157238"/>
            <a:ext cx="1178610" cy="883957"/>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ADH</a:t>
            </a:r>
            <a:r>
              <a:rPr lang="en-GB" baseline="30000" dirty="0"/>
              <a:t>*</a:t>
            </a:r>
            <a:r>
              <a:rPr lang="en-GB" dirty="0"/>
              <a:t> deficit</a:t>
            </a:r>
          </a:p>
        </p:txBody>
      </p:sp>
      <p:pic>
        <p:nvPicPr>
          <p:cNvPr id="5" name="Content Placeholder 3" descr="AVP.gif"/>
          <p:cNvPicPr>
            <a:picLocks noChangeAspect="1"/>
          </p:cNvPicPr>
          <p:nvPr/>
        </p:nvPicPr>
        <p:blipFill rotWithShape="1">
          <a:blip r:embed="rId3" cstate="print"/>
          <a:srcRect l="-12320" r="-12288"/>
          <a:stretch/>
        </p:blipFill>
        <p:spPr bwMode="auto">
          <a:xfrm>
            <a:off x="4019221" y="1779548"/>
            <a:ext cx="4081551" cy="25970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6" name="TextBox 5"/>
          <p:cNvSpPr txBox="1"/>
          <p:nvPr/>
        </p:nvSpPr>
        <p:spPr>
          <a:xfrm>
            <a:off x="4223792" y="1158107"/>
            <a:ext cx="3672408" cy="369332"/>
          </a:xfrm>
          <a:prstGeom prst="rect">
            <a:avLst/>
          </a:prstGeom>
          <a:noFill/>
        </p:spPr>
        <p:txBody>
          <a:bodyPr wrap="square" rtlCol="0">
            <a:spAutoFit/>
          </a:bodyPr>
          <a:lstStyle/>
          <a:p>
            <a:pPr algn="ctr"/>
            <a:r>
              <a:rPr lang="en-GB" dirty="0"/>
              <a:t>* AKA Arginine Vasopressin</a:t>
            </a:r>
          </a:p>
        </p:txBody>
      </p:sp>
      <p:sp>
        <p:nvSpPr>
          <p:cNvPr id="7" name="TextBox 6"/>
          <p:cNvSpPr txBox="1"/>
          <p:nvPr/>
        </p:nvSpPr>
        <p:spPr>
          <a:xfrm>
            <a:off x="2207566" y="4869161"/>
            <a:ext cx="8555683" cy="523220"/>
          </a:xfrm>
          <a:prstGeom prst="rect">
            <a:avLst/>
          </a:prstGeom>
          <a:noFill/>
        </p:spPr>
        <p:txBody>
          <a:bodyPr wrap="square" rtlCol="0">
            <a:spAutoFit/>
          </a:bodyPr>
          <a:lstStyle/>
          <a:p>
            <a:pPr algn="ctr"/>
            <a:r>
              <a:rPr lang="en-GB" sz="2800" dirty="0"/>
              <a:t>Treat vasodilatory hypotension with vasopressin</a:t>
            </a:r>
          </a:p>
        </p:txBody>
      </p:sp>
      <p:pic>
        <p:nvPicPr>
          <p:cNvPr id="8"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10543280" y="665239"/>
            <a:ext cx="1570358" cy="1349109"/>
          </a:xfrm>
          <a:prstGeom prst="rect">
            <a:avLst/>
          </a:prstGeom>
          <a:noFill/>
          <a:extLst>
            <a:ext uri="{909E8E84-426E-40dd-AFC4-6F175D3DCCD1}">
              <a14:hiddenFill xmlns="" xmlns:a14="http://schemas.microsoft.com/office/drawing/2010/main">
                <a:solidFill>
                  <a:srgbClr val="FFFFFF"/>
                </a:solidFill>
              </a14:hiddenFill>
            </a:ext>
          </a:extLst>
        </p:spPr>
      </p:pic>
      <p:sp>
        <p:nvSpPr>
          <p:cNvPr id="9" name="Rectangle 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701945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524000" y="0"/>
            <a:ext cx="2339752" cy="1754814"/>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ACTH + TSH</a:t>
            </a:r>
          </a:p>
        </p:txBody>
      </p:sp>
      <p:sp>
        <p:nvSpPr>
          <p:cNvPr id="3" name="Content Placeholder 2"/>
          <p:cNvSpPr>
            <a:spLocks noGrp="1"/>
          </p:cNvSpPr>
          <p:nvPr>
            <p:ph idx="1"/>
          </p:nvPr>
        </p:nvSpPr>
        <p:spPr>
          <a:xfrm>
            <a:off x="438150" y="1937892"/>
            <a:ext cx="11410950" cy="4525963"/>
          </a:xfrm>
        </p:spPr>
        <p:txBody>
          <a:bodyPr>
            <a:noAutofit/>
          </a:bodyPr>
          <a:lstStyle/>
          <a:p>
            <a:pPr marL="0" indent="0">
              <a:buNone/>
            </a:pPr>
            <a:r>
              <a:rPr lang="en-US" sz="3200" dirty="0">
                <a:latin typeface="Wingdings"/>
                <a:ea typeface="Wingdings"/>
                <a:cs typeface="Wingdings"/>
                <a:sym typeface="Wingdings"/>
              </a:rPr>
              <a:t></a:t>
            </a:r>
            <a:r>
              <a:rPr lang="en-US" sz="3200" dirty="0">
                <a:latin typeface="Arial"/>
                <a:ea typeface="Wingdings"/>
                <a:cs typeface="Wingdings"/>
                <a:sym typeface="Wingdings"/>
              </a:rPr>
              <a:t>ACTH</a:t>
            </a:r>
            <a:endParaRPr lang="en-US" sz="3200" dirty="0">
              <a:latin typeface="Arial"/>
            </a:endParaRPr>
          </a:p>
          <a:p>
            <a:pPr lvl="1"/>
            <a:r>
              <a:rPr lang="en-US" sz="2800" dirty="0"/>
              <a:t>Significant decreases in cortisol level</a:t>
            </a:r>
          </a:p>
          <a:p>
            <a:pPr lvl="1"/>
            <a:r>
              <a:rPr lang="en-US" sz="2800" dirty="0"/>
              <a:t>Unopposed inflammation</a:t>
            </a:r>
          </a:p>
          <a:p>
            <a:pPr lvl="1"/>
            <a:r>
              <a:rPr lang="en-US" sz="2800" dirty="0"/>
              <a:t>Disrupted glucose metabolism</a:t>
            </a:r>
          </a:p>
          <a:p>
            <a:pPr lvl="1"/>
            <a:r>
              <a:rPr lang="en-US" sz="2800" dirty="0"/>
              <a:t>Vasodilation</a:t>
            </a:r>
          </a:p>
          <a:p>
            <a:pPr marL="0" indent="0">
              <a:buNone/>
            </a:pPr>
            <a:r>
              <a:rPr lang="en-US" sz="3200" dirty="0">
                <a:latin typeface="Wingdings"/>
                <a:ea typeface="Wingdings"/>
                <a:cs typeface="Wingdings"/>
                <a:sym typeface="Wingdings"/>
              </a:rPr>
              <a:t></a:t>
            </a:r>
            <a:r>
              <a:rPr lang="en-US" sz="3200" dirty="0">
                <a:latin typeface="Arial"/>
                <a:ea typeface="Wingdings"/>
                <a:cs typeface="Wingdings"/>
                <a:sym typeface="Wingdings"/>
              </a:rPr>
              <a:t>TSH</a:t>
            </a:r>
            <a:endParaRPr lang="en-US" sz="3200" dirty="0">
              <a:latin typeface="Arial"/>
            </a:endParaRPr>
          </a:p>
          <a:p>
            <a:pPr lvl="1"/>
            <a:r>
              <a:rPr lang="en-US" sz="2800" dirty="0"/>
              <a:t>Decline in free T3</a:t>
            </a:r>
          </a:p>
          <a:p>
            <a:pPr lvl="1"/>
            <a:r>
              <a:rPr lang="en-US" sz="2800" dirty="0"/>
              <a:t>Reduced peripheral conversion of T4</a:t>
            </a:r>
          </a:p>
          <a:p>
            <a:endParaRPr lang="en-GB" sz="3200" dirty="0"/>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8317756"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06273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524000" y="0"/>
            <a:ext cx="2339752" cy="1754814"/>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ACTH + TSH</a:t>
            </a:r>
          </a:p>
        </p:txBody>
      </p:sp>
      <p:sp>
        <p:nvSpPr>
          <p:cNvPr id="3" name="Content Placeholder 2"/>
          <p:cNvSpPr>
            <a:spLocks noGrp="1"/>
          </p:cNvSpPr>
          <p:nvPr>
            <p:ph idx="1"/>
          </p:nvPr>
        </p:nvSpPr>
        <p:spPr>
          <a:xfrm>
            <a:off x="895350" y="1937892"/>
            <a:ext cx="10515600" cy="4525963"/>
          </a:xfrm>
        </p:spPr>
        <p:txBody>
          <a:bodyPr>
            <a:normAutofit/>
          </a:bodyPr>
          <a:lstStyle/>
          <a:p>
            <a:r>
              <a:rPr lang="en-US" sz="3200" dirty="0">
                <a:sym typeface="Wingdings"/>
              </a:rPr>
              <a:t>Methylprednisolone</a:t>
            </a:r>
          </a:p>
          <a:p>
            <a:pPr lvl="1"/>
            <a:r>
              <a:rPr lang="en-US" sz="2800" dirty="0">
                <a:sym typeface="Wingdings"/>
              </a:rPr>
              <a:t>15mg/kg (maximum dose 1000mg)</a:t>
            </a:r>
          </a:p>
          <a:p>
            <a:pPr lvl="1"/>
            <a:r>
              <a:rPr lang="en-US" sz="2800" dirty="0">
                <a:sym typeface="Wingdings"/>
              </a:rPr>
              <a:t>Prevents inflammatory response</a:t>
            </a:r>
          </a:p>
          <a:p>
            <a:pPr lvl="1"/>
            <a:r>
              <a:rPr lang="en-US" sz="2800" dirty="0">
                <a:sym typeface="Wingdings"/>
              </a:rPr>
              <a:t>Reduction in vasopressor requirements</a:t>
            </a:r>
          </a:p>
          <a:p>
            <a:pPr lvl="1"/>
            <a:r>
              <a:rPr lang="en-US" sz="2800" dirty="0">
                <a:sym typeface="Wingdings"/>
              </a:rPr>
              <a:t>Increases organ retrieval</a:t>
            </a:r>
          </a:p>
          <a:p>
            <a:pPr lvl="1"/>
            <a:r>
              <a:rPr lang="en-US" sz="2800" dirty="0">
                <a:sym typeface="Wingdings"/>
              </a:rPr>
              <a:t>Give immediately following consent for donation</a:t>
            </a:r>
          </a:p>
          <a:p>
            <a:r>
              <a:rPr lang="en-US" sz="3200" strike="sngStrike" dirty="0">
                <a:sym typeface="Wingdings"/>
              </a:rPr>
              <a:t>Tri-</a:t>
            </a:r>
            <a:r>
              <a:rPr lang="en-US" sz="3200" strike="sngStrike" dirty="0" err="1">
                <a:sym typeface="Wingdings"/>
              </a:rPr>
              <a:t>iodthryonine</a:t>
            </a:r>
            <a:r>
              <a:rPr lang="en-US" sz="3200" strike="sngStrike" dirty="0">
                <a:sym typeface="Wingdings"/>
              </a:rPr>
              <a:t> (T3)</a:t>
            </a:r>
          </a:p>
          <a:p>
            <a:pPr lvl="1"/>
            <a:r>
              <a:rPr lang="en-US" sz="2800" dirty="0">
                <a:sym typeface="Wingdings"/>
              </a:rPr>
              <a:t>Conflicting data – no longer used</a:t>
            </a:r>
            <a:endParaRPr lang="en-GB" sz="2800" dirty="0"/>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8317756"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66666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583283" y="158151"/>
            <a:ext cx="1232696" cy="920928"/>
          </a:xfrm>
          <a:prstGeom prst="rect">
            <a:avLst/>
          </a:prstGeom>
          <a:noFill/>
          <a:ln w="9525">
            <a:noFill/>
            <a:miter lim="800000"/>
            <a:headEnd/>
            <a:tailEnd/>
          </a:ln>
        </p:spPr>
      </p:pic>
      <p:sp>
        <p:nvSpPr>
          <p:cNvPr id="2" name="Title 1"/>
          <p:cNvSpPr>
            <a:spLocks noGrp="1"/>
          </p:cNvSpPr>
          <p:nvPr>
            <p:ph type="title"/>
          </p:nvPr>
        </p:nvSpPr>
        <p:spPr>
          <a:xfrm>
            <a:off x="367145" y="305907"/>
            <a:ext cx="9998015" cy="1143000"/>
          </a:xfrm>
        </p:spPr>
        <p:txBody>
          <a:bodyPr>
            <a:normAutofit/>
          </a:bodyPr>
          <a:lstStyle/>
          <a:p>
            <a:r>
              <a:rPr lang="en-GB" dirty="0"/>
              <a:t>“Hormonal resuscitation”</a:t>
            </a:r>
          </a:p>
        </p:txBody>
      </p:sp>
      <p:sp>
        <p:nvSpPr>
          <p:cNvPr id="3" name="Content Placeholder 2"/>
          <p:cNvSpPr>
            <a:spLocks noGrp="1"/>
          </p:cNvSpPr>
          <p:nvPr>
            <p:ph idx="1"/>
          </p:nvPr>
        </p:nvSpPr>
        <p:spPr>
          <a:xfrm>
            <a:off x="1123950" y="1988840"/>
            <a:ext cx="9848850" cy="2836912"/>
          </a:xfrm>
        </p:spPr>
        <p:txBody>
          <a:bodyPr/>
          <a:lstStyle/>
          <a:p>
            <a:r>
              <a:rPr lang="en-US" sz="3200" dirty="0"/>
              <a:t>Insulin</a:t>
            </a:r>
          </a:p>
          <a:p>
            <a:r>
              <a:rPr lang="en-US" sz="3200" dirty="0"/>
              <a:t>Methylprednisolone</a:t>
            </a:r>
          </a:p>
          <a:p>
            <a:r>
              <a:rPr lang="en-US" sz="3200" dirty="0"/>
              <a:t>DDAVP</a:t>
            </a:r>
          </a:p>
          <a:p>
            <a:r>
              <a:rPr lang="en-US" sz="3200" dirty="0"/>
              <a:t>Vasopressin</a:t>
            </a:r>
          </a:p>
          <a:p>
            <a:endParaRPr lang="en-GB" sz="3200" dirty="0"/>
          </a:p>
        </p:txBody>
      </p:sp>
      <p:sp>
        <p:nvSpPr>
          <p:cNvPr id="5" name="Rectangle 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13218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0552981" y="172529"/>
            <a:ext cx="1563375" cy="1165343"/>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Hypothermia</a:t>
            </a:r>
          </a:p>
        </p:txBody>
      </p:sp>
      <p:pic>
        <p:nvPicPr>
          <p:cNvPr id="8194" name="Picture 2" descr="http://sevendeadlysynapses.com/wp-content/uploads/2011/04/hypothalamus.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4404" y="2423044"/>
            <a:ext cx="2952328" cy="2603417"/>
          </a:xfrm>
          <a:prstGeom prst="rect">
            <a:avLst/>
          </a:prstGeom>
          <a:noFill/>
          <a:extLst>
            <a:ext uri="{909E8E84-426E-40dd-AFC4-6F175D3DCCD1}">
              <a14:hiddenFill xmlns="" xmlns:a14="http://schemas.microsoft.com/office/drawing/2010/main">
                <a:solidFill>
                  <a:srgbClr val="FFFFFF"/>
                </a:solidFill>
              </a14:hiddenFill>
            </a:ext>
          </a:extLst>
        </p:spPr>
      </p:pic>
      <p:pic>
        <p:nvPicPr>
          <p:cNvPr id="8196" name="Picture 4" descr="Sketch of arm muscles and ligamen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1547" y="1864430"/>
            <a:ext cx="2857500" cy="2343151"/>
          </a:xfrm>
          <a:prstGeom prst="rect">
            <a:avLst/>
          </a:prstGeom>
          <a:noFill/>
          <a:extLst>
            <a:ext uri="{909E8E84-426E-40dd-AFC4-6F175D3DCCD1}">
              <a14:hiddenFill xmlns="" xmlns:a14="http://schemas.microsoft.com/office/drawing/2010/main">
                <a:solidFill>
                  <a:srgbClr val="FFFFFF"/>
                </a:solidFill>
              </a14:hiddenFill>
            </a:ext>
          </a:extLst>
        </p:spPr>
      </p:pic>
      <p:pic>
        <p:nvPicPr>
          <p:cNvPr id="8198" name="Picture 6" descr="Difference Between Vasoconstriction and Vasodilation_Figure 0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822418" y="4007453"/>
            <a:ext cx="2233443" cy="203801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028546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9D27312-7140-2D8C-0E5D-EF7344B2826A}"/>
              </a:ext>
            </a:extLst>
          </p:cNvPr>
          <p:cNvPicPr>
            <a:picLocks noGrp="1" noChangeAspect="1"/>
          </p:cNvPicPr>
          <p:nvPr>
            <p:ph sz="half" idx="4294967295"/>
          </p:nvPr>
        </p:nvPicPr>
        <p:blipFill>
          <a:blip r:embed="rId2"/>
          <a:stretch>
            <a:fillRect/>
          </a:stretch>
        </p:blipFill>
        <p:spPr>
          <a:xfrm>
            <a:off x="1568544" y="-42863"/>
            <a:ext cx="9767887" cy="6900863"/>
          </a:xfrm>
        </p:spPr>
      </p:pic>
    </p:spTree>
    <p:extLst>
      <p:ext uri="{BB962C8B-B14F-4D97-AF65-F5344CB8AC3E}">
        <p14:creationId xmlns:p14="http://schemas.microsoft.com/office/powerpoint/2010/main" val="793630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4A9F13-8F0C-6498-8811-F12686699130}"/>
              </a:ext>
            </a:extLst>
          </p:cNvPr>
          <p:cNvPicPr>
            <a:picLocks noChangeAspect="1"/>
          </p:cNvPicPr>
          <p:nvPr/>
        </p:nvPicPr>
        <p:blipFill>
          <a:blip r:embed="rId2"/>
          <a:stretch>
            <a:fillRect/>
          </a:stretch>
        </p:blipFill>
        <p:spPr>
          <a:xfrm>
            <a:off x="303649" y="1909482"/>
            <a:ext cx="11584702" cy="3039036"/>
          </a:xfrm>
          <a:prstGeom prst="rect">
            <a:avLst/>
          </a:prstGeom>
        </p:spPr>
      </p:pic>
    </p:spTree>
    <p:extLst>
      <p:ext uri="{BB962C8B-B14F-4D97-AF65-F5344CB8AC3E}">
        <p14:creationId xmlns:p14="http://schemas.microsoft.com/office/powerpoint/2010/main" val="544766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B0FFF-C5CD-B14F-CB2C-BA8466AD6FA2}"/>
              </a:ext>
            </a:extLst>
          </p:cNvPr>
          <p:cNvPicPr>
            <a:picLocks noChangeAspect="1"/>
          </p:cNvPicPr>
          <p:nvPr/>
        </p:nvPicPr>
        <p:blipFill>
          <a:blip r:embed="rId2"/>
          <a:stretch>
            <a:fillRect/>
          </a:stretch>
        </p:blipFill>
        <p:spPr>
          <a:xfrm>
            <a:off x="955459" y="2085975"/>
            <a:ext cx="10503115" cy="2744057"/>
          </a:xfrm>
          <a:prstGeom prst="rect">
            <a:avLst/>
          </a:prstGeom>
        </p:spPr>
      </p:pic>
    </p:spTree>
    <p:extLst>
      <p:ext uri="{BB962C8B-B14F-4D97-AF65-F5344CB8AC3E}">
        <p14:creationId xmlns:p14="http://schemas.microsoft.com/office/powerpoint/2010/main" val="4219271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0F5C1D-5B5E-B768-1864-874C5D2C397D}"/>
              </a:ext>
            </a:extLst>
          </p:cNvPr>
          <p:cNvPicPr>
            <a:picLocks noChangeAspect="1"/>
          </p:cNvPicPr>
          <p:nvPr/>
        </p:nvPicPr>
        <p:blipFill>
          <a:blip r:embed="rId2"/>
          <a:stretch>
            <a:fillRect/>
          </a:stretch>
        </p:blipFill>
        <p:spPr>
          <a:xfrm>
            <a:off x="628650" y="1997949"/>
            <a:ext cx="10871324" cy="2845514"/>
          </a:xfrm>
          <a:prstGeom prst="rect">
            <a:avLst/>
          </a:prstGeom>
        </p:spPr>
      </p:pic>
    </p:spTree>
    <p:extLst>
      <p:ext uri="{BB962C8B-B14F-4D97-AF65-F5344CB8AC3E}">
        <p14:creationId xmlns:p14="http://schemas.microsoft.com/office/powerpoint/2010/main" val="2312549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47EDAB-25BB-C4C0-C30A-A01CEC440BA9}"/>
              </a:ext>
            </a:extLst>
          </p:cNvPr>
          <p:cNvPicPr>
            <a:picLocks noChangeAspect="1"/>
          </p:cNvPicPr>
          <p:nvPr/>
        </p:nvPicPr>
        <p:blipFill>
          <a:blip r:embed="rId2"/>
          <a:stretch>
            <a:fillRect/>
          </a:stretch>
        </p:blipFill>
        <p:spPr>
          <a:xfrm>
            <a:off x="327459" y="2200275"/>
            <a:ext cx="11604160" cy="2471738"/>
          </a:xfrm>
          <a:prstGeom prst="rect">
            <a:avLst/>
          </a:prstGeom>
        </p:spPr>
      </p:pic>
    </p:spTree>
    <p:extLst>
      <p:ext uri="{BB962C8B-B14F-4D97-AF65-F5344CB8AC3E}">
        <p14:creationId xmlns:p14="http://schemas.microsoft.com/office/powerpoint/2010/main" val="10326213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515D4A-D2A2-C2BB-5AAD-7728E76D5B74}"/>
              </a:ext>
            </a:extLst>
          </p:cNvPr>
          <p:cNvPicPr>
            <a:picLocks noChangeAspect="1"/>
          </p:cNvPicPr>
          <p:nvPr/>
        </p:nvPicPr>
        <p:blipFill>
          <a:blip r:embed="rId2"/>
          <a:stretch>
            <a:fillRect/>
          </a:stretch>
        </p:blipFill>
        <p:spPr>
          <a:xfrm>
            <a:off x="3557588" y="69337"/>
            <a:ext cx="5129212" cy="6788663"/>
          </a:xfrm>
          <a:prstGeom prst="rect">
            <a:avLst/>
          </a:prstGeom>
        </p:spPr>
      </p:pic>
    </p:spTree>
    <p:extLst>
      <p:ext uri="{BB962C8B-B14F-4D97-AF65-F5344CB8AC3E}">
        <p14:creationId xmlns:p14="http://schemas.microsoft.com/office/powerpoint/2010/main" val="232219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4"/>
          <p:cNvSpPr txBox="1">
            <a:spLocks noChangeArrowheads="1"/>
          </p:cNvSpPr>
          <p:nvPr/>
        </p:nvSpPr>
        <p:spPr bwMode="auto">
          <a:xfrm>
            <a:off x="9317072" y="715014"/>
            <a:ext cx="1453392"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dirty="0">
                <a:solidFill>
                  <a:srgbClr val="000000"/>
                </a:solidFill>
              </a:rPr>
              <a:t>Good long </a:t>
            </a:r>
            <a:r>
              <a:rPr lang="en-US" sz="2000">
                <a:solidFill>
                  <a:srgbClr val="000000"/>
                </a:solidFill>
              </a:rPr>
              <a:t>term kidneys</a:t>
            </a:r>
            <a:endParaRPr lang="en-US" sz="2000" dirty="0">
              <a:solidFill>
                <a:srgbClr val="000000"/>
              </a:solidFill>
            </a:endParaRPr>
          </a:p>
        </p:txBody>
      </p:sp>
      <p:sp>
        <p:nvSpPr>
          <p:cNvPr id="3" name="TextBox 25"/>
          <p:cNvSpPr txBox="1">
            <a:spLocks noChangeArrowheads="1"/>
          </p:cNvSpPr>
          <p:nvPr/>
        </p:nvSpPr>
        <p:spPr bwMode="auto">
          <a:xfrm>
            <a:off x="6354591" y="5264301"/>
            <a:ext cx="15240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dirty="0">
                <a:solidFill>
                  <a:srgbClr val="000000"/>
                </a:solidFill>
              </a:rPr>
              <a:t>Good lungs?</a:t>
            </a:r>
          </a:p>
        </p:txBody>
      </p:sp>
      <p:pic>
        <p:nvPicPr>
          <p:cNvPr id="4" name="Picture 1" descr="iStock_watch_swinging.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45164" y="1891903"/>
            <a:ext cx="2028825" cy="2281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itle 1"/>
          <p:cNvSpPr>
            <a:spLocks/>
          </p:cNvSpPr>
          <p:nvPr/>
        </p:nvSpPr>
        <p:spPr bwMode="auto">
          <a:xfrm>
            <a:off x="2616837" y="5017872"/>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DCD</a:t>
            </a:r>
            <a:endParaRPr lang="en-US" sz="3600" dirty="0">
              <a:solidFill>
                <a:srgbClr val="6E2C6B"/>
              </a:solidFill>
              <a:latin typeface="Calibri" charset="0"/>
            </a:endParaRPr>
          </a:p>
        </p:txBody>
      </p:sp>
      <p:sp>
        <p:nvSpPr>
          <p:cNvPr id="8" name="TextBox 23"/>
          <p:cNvSpPr txBox="1">
            <a:spLocks noChangeArrowheads="1"/>
          </p:cNvSpPr>
          <p:nvPr/>
        </p:nvSpPr>
        <p:spPr bwMode="auto">
          <a:xfrm>
            <a:off x="1921337" y="3945040"/>
            <a:ext cx="2668588"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800" dirty="0">
                <a:solidFill>
                  <a:srgbClr val="000000"/>
                </a:solidFill>
              </a:rPr>
              <a:t>Prolonged warm ischaemic time</a:t>
            </a:r>
          </a:p>
        </p:txBody>
      </p:sp>
      <p:pic>
        <p:nvPicPr>
          <p:cNvPr id="9" name="Picture 3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8438" y="2232691"/>
            <a:ext cx="2155825" cy="1616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9" descr="iStock_cardiac death.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535751" y="3519095"/>
            <a:ext cx="2370683" cy="1333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26" descr="Heart_and_lung.gif"/>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66472" y="3945039"/>
            <a:ext cx="1900238" cy="136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3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792663" y="626115"/>
            <a:ext cx="2305618" cy="1384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 name="Straight Arrow Connector 13"/>
          <p:cNvCxnSpPr/>
          <p:nvPr/>
        </p:nvCxnSpPr>
        <p:spPr>
          <a:xfrm flipV="1">
            <a:off x="4426779" y="2358553"/>
            <a:ext cx="1895475" cy="41314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438901" y="3709966"/>
            <a:ext cx="1693446" cy="106072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24"/>
          <p:cNvSpPr txBox="1">
            <a:spLocks noChangeArrowheads="1"/>
          </p:cNvSpPr>
          <p:nvPr/>
        </p:nvSpPr>
        <p:spPr bwMode="auto">
          <a:xfrm>
            <a:off x="8692392" y="2687181"/>
            <a:ext cx="20574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a:solidFill>
                  <a:srgbClr val="000000"/>
                </a:solidFill>
              </a:rPr>
              <a:t>Borderline </a:t>
            </a:r>
            <a:r>
              <a:rPr lang="en-US" sz="2000" dirty="0">
                <a:solidFill>
                  <a:srgbClr val="000000"/>
                </a:solidFill>
              </a:rPr>
              <a:t>liver </a:t>
            </a:r>
            <a:r>
              <a:rPr lang="en-US" sz="2000">
                <a:solidFill>
                  <a:srgbClr val="000000"/>
                </a:solidFill>
              </a:rPr>
              <a:t>&amp; pancreas </a:t>
            </a:r>
            <a:endParaRPr lang="en-US" sz="2000" dirty="0">
              <a:solidFill>
                <a:srgbClr val="000000"/>
              </a:solidFill>
            </a:endParaRPr>
          </a:p>
        </p:txBody>
      </p:sp>
      <p:sp>
        <p:nvSpPr>
          <p:cNvPr id="17" name="Rectangle 16"/>
          <p:cNvSpPr/>
          <p:nvPr/>
        </p:nvSpPr>
        <p:spPr bwMode="auto">
          <a:xfrm>
            <a:off x="0" y="5999594"/>
            <a:ext cx="12192000" cy="85840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en-GB" sz="2400" dirty="0">
                <a:solidFill>
                  <a:srgbClr val="FFFFFF"/>
                </a:solidFill>
                <a:ea typeface="ＭＳ Ｐゴシック" charset="-128"/>
              </a:rPr>
              <a:t>Challenge in DCD: minimise / overcome warm ischaemic damage</a:t>
            </a:r>
          </a:p>
        </p:txBody>
      </p:sp>
      <p:sp>
        <p:nvSpPr>
          <p:cNvPr id="5" name="TextBox 24"/>
          <p:cNvSpPr txBox="1">
            <a:spLocks noChangeArrowheads="1"/>
          </p:cNvSpPr>
          <p:nvPr/>
        </p:nvSpPr>
        <p:spPr bwMode="auto">
          <a:xfrm>
            <a:off x="8066710" y="4671695"/>
            <a:ext cx="260129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algn="ctr" defTabSz="457200"/>
            <a:r>
              <a:rPr lang="en-US" sz="2400" dirty="0">
                <a:solidFill>
                  <a:srgbClr val="000000"/>
                </a:solidFill>
              </a:rPr>
              <a:t>Heart ?</a:t>
            </a:r>
          </a:p>
          <a:p>
            <a:pPr defTabSz="457200"/>
            <a:r>
              <a:rPr lang="en-US" sz="2000" dirty="0">
                <a:solidFill>
                  <a:srgbClr val="000000"/>
                </a:solidFill>
              </a:rPr>
              <a:t>UK (100+), Sydney, Denver; </a:t>
            </a:r>
            <a:r>
              <a:rPr lang="en-US" dirty="0">
                <a:solidFill>
                  <a:srgbClr val="000000"/>
                </a:solidFill>
              </a:rPr>
              <a:t>Cape Town 1967</a:t>
            </a:r>
          </a:p>
        </p:txBody>
      </p:sp>
      <p:sp>
        <p:nvSpPr>
          <p:cNvPr id="18" name="Title 1"/>
          <p:cNvSpPr>
            <a:spLocks/>
          </p:cNvSpPr>
          <p:nvPr/>
        </p:nvSpPr>
        <p:spPr bwMode="auto">
          <a:xfrm>
            <a:off x="1892300" y="455929"/>
            <a:ext cx="6469146"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following circulatory cessation</a:t>
            </a:r>
            <a:endParaRPr lang="en-US" sz="3600" dirty="0">
              <a:solidFill>
                <a:srgbClr val="E0119D"/>
              </a:solidFill>
              <a:latin typeface="Calibri" charset="0"/>
            </a:endParaRPr>
          </a:p>
        </p:txBody>
      </p:sp>
    </p:spTree>
    <p:extLst>
      <p:ext uri="{BB962C8B-B14F-4D97-AF65-F5344CB8AC3E}">
        <p14:creationId xmlns:p14="http://schemas.microsoft.com/office/powerpoint/2010/main" val="1201273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518" y="424293"/>
            <a:ext cx="8229600" cy="1143000"/>
          </a:xfrm>
        </p:spPr>
        <p:txBody>
          <a:bodyPr/>
          <a:lstStyle/>
          <a:p>
            <a:r>
              <a:rPr lang="en-GB" dirty="0">
                <a:solidFill>
                  <a:srgbClr val="E0119D"/>
                </a:solidFill>
              </a:rPr>
              <a:t>Reduce warm ischaemic injury in DCD donation</a:t>
            </a:r>
          </a:p>
        </p:txBody>
      </p:sp>
      <p:pic>
        <p:nvPicPr>
          <p:cNvPr id="7" name="Picture 9" descr="article-2714075-2034479900000578-445_634x47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31805" y="1532241"/>
            <a:ext cx="3179492" cy="23871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6096000" y="1813951"/>
            <a:ext cx="4453247" cy="4525963"/>
          </a:xfrm>
        </p:spPr>
        <p:txBody>
          <a:bodyPr/>
          <a:lstStyle/>
          <a:p>
            <a:pPr>
              <a:lnSpc>
                <a:spcPct val="150000"/>
              </a:lnSpc>
            </a:pPr>
            <a:r>
              <a:rPr lang="en-GB" dirty="0"/>
              <a:t>Withdrawal in theatre?</a:t>
            </a:r>
          </a:p>
          <a:p>
            <a:pPr lvl="1">
              <a:lnSpc>
                <a:spcPct val="150000"/>
              </a:lnSpc>
            </a:pPr>
            <a:r>
              <a:rPr lang="en-GB" dirty="0"/>
              <a:t>Liver</a:t>
            </a:r>
          </a:p>
          <a:p>
            <a:pPr lvl="1">
              <a:lnSpc>
                <a:spcPct val="150000"/>
              </a:lnSpc>
            </a:pPr>
            <a:r>
              <a:rPr lang="en-GB" dirty="0"/>
              <a:t>Heart</a:t>
            </a:r>
          </a:p>
          <a:p>
            <a:pPr>
              <a:lnSpc>
                <a:spcPct val="150000"/>
              </a:lnSpc>
            </a:pPr>
            <a:r>
              <a:rPr lang="en-GB" dirty="0"/>
              <a:t>Expedient diagnosis of death and transfer to theatre.</a:t>
            </a:r>
          </a:p>
        </p:txBody>
      </p:sp>
      <p:pic>
        <p:nvPicPr>
          <p:cNvPr id="6" name="Picture 3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21551" y="3429000"/>
            <a:ext cx="2694215" cy="23053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8" name="Picture 7" descr="iStock_cardiac death.jpg"/>
          <p:cNvPicPr>
            <a:picLocks noChangeAspect="1"/>
          </p:cNvPicPr>
          <p:nvPr/>
        </p:nvPicPr>
        <p:blipFill>
          <a:blip r:embed="rId5"/>
          <a:srcRect/>
          <a:stretch>
            <a:fillRect/>
          </a:stretch>
        </p:blipFill>
        <p:spPr bwMode="auto">
          <a:xfrm>
            <a:off x="1526286" y="1"/>
            <a:ext cx="995265" cy="746449"/>
          </a:xfrm>
          <a:prstGeom prst="rect">
            <a:avLst/>
          </a:prstGeom>
          <a:noFill/>
          <a:ln w="9525">
            <a:noFill/>
            <a:miter lim="800000"/>
            <a:headEnd/>
            <a:tailEnd/>
          </a:ln>
        </p:spPr>
      </p:pic>
    </p:spTree>
    <p:extLst>
      <p:ext uri="{BB962C8B-B14F-4D97-AF65-F5344CB8AC3E}">
        <p14:creationId xmlns:p14="http://schemas.microsoft.com/office/powerpoint/2010/main" val="287434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Problems with DCD lungs</a:t>
            </a:r>
          </a:p>
        </p:txBody>
      </p:sp>
      <p:pic>
        <p:nvPicPr>
          <p:cNvPr id="15362" name="Picture 2" descr="http://cdn2.hubspot.net/hub/69769/file-1100669448-jpg/blog-files/istockpuking_woman_vomit-255x300.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64802" y="2872222"/>
            <a:ext cx="2793707" cy="3286715"/>
          </a:xfrm>
          <a:prstGeom prst="rect">
            <a:avLst/>
          </a:prstGeom>
          <a:noFill/>
          <a:extLst>
            <a:ext uri="{909E8E84-426E-40dd-AFC4-6F175D3DCCD1}">
              <a14:hiddenFill xmlns="" xmlns:a14="http://schemas.microsoft.com/office/drawing/2010/main">
                <a:solidFill>
                  <a:srgbClr val="FFFFFF"/>
                </a:solidFill>
              </a14:hiddenFill>
            </a:ext>
          </a:extLst>
        </p:spPr>
      </p:pic>
      <p:pic>
        <p:nvPicPr>
          <p:cNvPr id="15364" name="Picture 4" descr="http://www.madhucoach.com/wp-content/uploads/deflated-balloon.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68074" y="2967556"/>
            <a:ext cx="4045249" cy="3033938"/>
          </a:xfrm>
          <a:prstGeom prst="rect">
            <a:avLst/>
          </a:prstGeom>
          <a:noFill/>
          <a:extLst>
            <a:ext uri="{909E8E84-426E-40dd-AFC4-6F175D3DCCD1}">
              <a14:hiddenFill xmlns="" xmlns:a14="http://schemas.microsoft.com/office/drawing/2010/main">
                <a:solidFill>
                  <a:srgbClr val="FFFFFF"/>
                </a:solidFill>
              </a14:hiddenFill>
            </a:ext>
          </a:extLst>
        </p:spPr>
      </p:pic>
      <p:pic>
        <p:nvPicPr>
          <p:cNvPr id="15366" name="Picture 6" descr="http://www.ikea.com/PIAimages/0175112_PE332983_S5.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39817" y="1124745"/>
            <a:ext cx="2694221" cy="2694221"/>
          </a:xfrm>
          <a:prstGeom prst="rect">
            <a:avLst/>
          </a:prstGeom>
          <a:noFill/>
          <a:extLst>
            <a:ext uri="{909E8E84-426E-40dd-AFC4-6F175D3DCCD1}">
              <a14:hiddenFill xmlns="" xmlns:a14="http://schemas.microsoft.com/office/drawing/2010/main">
                <a:solidFill>
                  <a:srgbClr val="FFFFFF"/>
                </a:solidFill>
              </a14:hiddenFill>
            </a:ext>
          </a:extLst>
        </p:spPr>
      </p:pic>
      <p:pic>
        <p:nvPicPr>
          <p:cNvPr id="15368" name="Picture 8" descr="http://cdn.nocamels.com/wp-content/uploads/2013/08/intubation-996x497.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058509" y="1059694"/>
            <a:ext cx="4764637" cy="2726967"/>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9" name="Picture 8" descr="iStock_cardiac death.jpg"/>
          <p:cNvPicPr>
            <a:picLocks noChangeAspect="1"/>
          </p:cNvPicPr>
          <p:nvPr/>
        </p:nvPicPr>
        <p:blipFill>
          <a:blip r:embed="rId6"/>
          <a:srcRect/>
          <a:stretch>
            <a:fillRect/>
          </a:stretch>
        </p:blipFill>
        <p:spPr bwMode="auto">
          <a:xfrm>
            <a:off x="111967" y="230695"/>
            <a:ext cx="995265" cy="746449"/>
          </a:xfrm>
          <a:prstGeom prst="rect">
            <a:avLst/>
          </a:prstGeom>
          <a:noFill/>
          <a:ln w="9525">
            <a:noFill/>
            <a:miter lim="800000"/>
            <a:headEnd/>
            <a:tailEnd/>
          </a:ln>
        </p:spPr>
      </p:pic>
    </p:spTree>
    <p:extLst>
      <p:ext uri="{BB962C8B-B14F-4D97-AF65-F5344CB8AC3E}">
        <p14:creationId xmlns:p14="http://schemas.microsoft.com/office/powerpoint/2010/main" val="4195390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fade">
                                      <p:cBhvr>
                                        <p:cTn id="7"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4797" y="5196036"/>
            <a:ext cx="2249930" cy="66962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5722" y="5544801"/>
            <a:ext cx="2089309" cy="684000"/>
          </a:xfrm>
          <a:prstGeom prst="rect">
            <a:avLst/>
          </a:prstGeom>
        </p:spPr>
      </p:pic>
      <p:pic>
        <p:nvPicPr>
          <p:cNvPr id="11" name="Picture 10" descr="A screenshot of a phone&#10;&#10;AI-generated content may be incorrect.">
            <a:extLst>
              <a:ext uri="{FF2B5EF4-FFF2-40B4-BE49-F238E27FC236}">
                <a16:creationId xmlns:a16="http://schemas.microsoft.com/office/drawing/2014/main" id="{85CCDFCA-7036-750C-BB68-EAF1328C3A4E}"/>
              </a:ext>
            </a:extLst>
          </p:cNvPr>
          <p:cNvPicPr>
            <a:picLocks noChangeAspect="1"/>
          </p:cNvPicPr>
          <p:nvPr/>
        </p:nvPicPr>
        <p:blipFill>
          <a:blip r:embed="rId5" cstate="email">
            <a:extLst>
              <a:ext uri="{28A0092B-C50C-407E-A947-70E740481C1C}">
                <a14:useLocalDpi xmlns:a14="http://schemas.microsoft.com/office/drawing/2010/main" val="0"/>
              </a:ext>
            </a:extLst>
          </a:blip>
          <a:srcRect r="-984" b="4092"/>
          <a:stretch/>
        </p:blipFill>
        <p:spPr>
          <a:xfrm>
            <a:off x="366473" y="824767"/>
            <a:ext cx="2546824" cy="5243849"/>
          </a:xfrm>
          <a:prstGeom prst="rect">
            <a:avLst/>
          </a:prstGeom>
          <a:ln>
            <a:noFill/>
          </a:ln>
          <a:effectLst>
            <a:outerShdw blurRad="292100" dist="139700" dir="2700000" algn="tl" rotWithShape="0">
              <a:srgbClr val="333333">
                <a:alpha val="65000"/>
              </a:srgbClr>
            </a:outerShdw>
          </a:effectLst>
        </p:spPr>
      </p:pic>
      <p:pic>
        <p:nvPicPr>
          <p:cNvPr id="13" name="Picture 12" descr="A screenshot of a phone&#10;&#10;AI-generated content may be incorrect.">
            <a:extLst>
              <a:ext uri="{FF2B5EF4-FFF2-40B4-BE49-F238E27FC236}">
                <a16:creationId xmlns:a16="http://schemas.microsoft.com/office/drawing/2014/main" id="{C651E71A-39C4-FAA9-ABAA-19BEB5746029}"/>
              </a:ext>
            </a:extLst>
          </p:cNvPr>
          <p:cNvPicPr>
            <a:picLocks noChangeAspect="1"/>
          </p:cNvPicPr>
          <p:nvPr/>
        </p:nvPicPr>
        <p:blipFill>
          <a:blip r:embed="rId6" cstate="email">
            <a:extLst>
              <a:ext uri="{28A0092B-C50C-407E-A947-70E740481C1C}">
                <a14:useLocalDpi xmlns:a14="http://schemas.microsoft.com/office/drawing/2010/main" val="0"/>
              </a:ext>
            </a:extLst>
          </a:blip>
          <a:srcRect t="5552" r="1675" b="2153"/>
          <a:stretch/>
        </p:blipFill>
        <p:spPr>
          <a:xfrm>
            <a:off x="3158236" y="621810"/>
            <a:ext cx="2089310" cy="4251696"/>
          </a:xfrm>
          <a:prstGeom prst="rect">
            <a:avLst/>
          </a:prstGeom>
          <a:ln>
            <a:noFill/>
          </a:ln>
          <a:effectLst>
            <a:outerShdw blurRad="292100" dist="139700" dir="2700000" algn="tl" rotWithShape="0">
              <a:srgbClr val="333333">
                <a:alpha val="65000"/>
              </a:srgbClr>
            </a:outerShdw>
          </a:effectLst>
        </p:spPr>
      </p:pic>
      <p:pic>
        <p:nvPicPr>
          <p:cNvPr id="15" name="Picture 14" descr="A screen shot of a phone&#10;&#10;AI-generated content may be incorrect.">
            <a:extLst>
              <a:ext uri="{FF2B5EF4-FFF2-40B4-BE49-F238E27FC236}">
                <a16:creationId xmlns:a16="http://schemas.microsoft.com/office/drawing/2014/main" id="{E700BDD2-1C8F-28FB-5DAA-2851D59F2B35}"/>
              </a:ext>
            </a:extLst>
          </p:cNvPr>
          <p:cNvPicPr>
            <a:picLocks noChangeAspect="1"/>
          </p:cNvPicPr>
          <p:nvPr/>
        </p:nvPicPr>
        <p:blipFill>
          <a:blip r:embed="rId7" cstate="email">
            <a:extLst>
              <a:ext uri="{28A0092B-C50C-407E-A947-70E740481C1C}">
                <a14:useLocalDpi xmlns:a14="http://schemas.microsoft.com/office/drawing/2010/main" val="0"/>
              </a:ext>
            </a:extLst>
          </a:blip>
          <a:srcRect t="6998" r="478"/>
          <a:stretch/>
        </p:blipFill>
        <p:spPr>
          <a:xfrm>
            <a:off x="5421494" y="621809"/>
            <a:ext cx="2090256" cy="3533890"/>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4BF756A2-86D0-3062-7129-64C9716867F7}"/>
              </a:ext>
            </a:extLst>
          </p:cNvPr>
          <p:cNvSpPr txBox="1"/>
          <p:nvPr/>
        </p:nvSpPr>
        <p:spPr>
          <a:xfrm>
            <a:off x="3140850" y="93652"/>
            <a:ext cx="2142290" cy="461665"/>
          </a:xfrm>
          <a:prstGeom prst="rect">
            <a:avLst/>
          </a:prstGeom>
          <a:noFill/>
        </p:spPr>
        <p:txBody>
          <a:bodyPr wrap="square" rtlCol="0">
            <a:spAutoFit/>
          </a:bodyPr>
          <a:lstStyle/>
          <a:p>
            <a:pPr algn="ctr"/>
            <a:r>
              <a:rPr lang="en-GB" sz="2400" b="1" dirty="0">
                <a:solidFill>
                  <a:srgbClr val="6E2C6B"/>
                </a:solidFill>
              </a:rPr>
              <a:t>optimisation</a:t>
            </a:r>
          </a:p>
        </p:txBody>
      </p:sp>
      <p:sp>
        <p:nvSpPr>
          <p:cNvPr id="17" name="TextBox 16">
            <a:extLst>
              <a:ext uri="{FF2B5EF4-FFF2-40B4-BE49-F238E27FC236}">
                <a16:creationId xmlns:a16="http://schemas.microsoft.com/office/drawing/2014/main" id="{143E071D-947D-1D74-1E79-5DC3589AB213}"/>
              </a:ext>
            </a:extLst>
          </p:cNvPr>
          <p:cNvSpPr txBox="1"/>
          <p:nvPr/>
        </p:nvSpPr>
        <p:spPr>
          <a:xfrm>
            <a:off x="5452578" y="93651"/>
            <a:ext cx="2142290" cy="461665"/>
          </a:xfrm>
          <a:prstGeom prst="rect">
            <a:avLst/>
          </a:prstGeom>
          <a:noFill/>
        </p:spPr>
        <p:txBody>
          <a:bodyPr wrap="square" rtlCol="0">
            <a:spAutoFit/>
          </a:bodyPr>
          <a:lstStyle/>
          <a:p>
            <a:pPr algn="ctr"/>
            <a:r>
              <a:rPr lang="en-GB" sz="2400" b="1" dirty="0">
                <a:solidFill>
                  <a:srgbClr val="6E2C6B"/>
                </a:solidFill>
              </a:rPr>
              <a:t>theatre</a:t>
            </a:r>
          </a:p>
        </p:txBody>
      </p:sp>
      <p:pic>
        <p:nvPicPr>
          <p:cNvPr id="22" name="Picture 21" descr="A screenshot of a device&#10;&#10;AI-generated content may be incorrect.">
            <a:extLst>
              <a:ext uri="{FF2B5EF4-FFF2-40B4-BE49-F238E27FC236}">
                <a16:creationId xmlns:a16="http://schemas.microsoft.com/office/drawing/2014/main" id="{5096E0F1-386F-1042-D274-DA7A4F32715D}"/>
              </a:ext>
            </a:extLst>
          </p:cNvPr>
          <p:cNvPicPr>
            <a:picLocks noChangeAspect="1"/>
          </p:cNvPicPr>
          <p:nvPr/>
        </p:nvPicPr>
        <p:blipFill>
          <a:blip r:embed="rId8" cstate="email">
            <a:extLst>
              <a:ext uri="{28A0092B-C50C-407E-A947-70E740481C1C}">
                <a14:useLocalDpi xmlns:a14="http://schemas.microsoft.com/office/drawing/2010/main" val="0"/>
              </a:ext>
            </a:extLst>
          </a:blip>
          <a:srcRect t="6958" r="2874" b="35312"/>
          <a:stretch/>
        </p:blipFill>
        <p:spPr>
          <a:xfrm>
            <a:off x="7746259" y="1194080"/>
            <a:ext cx="2242207" cy="2889263"/>
          </a:xfrm>
          <a:prstGeom prst="rect">
            <a:avLst/>
          </a:prstGeom>
          <a:ln>
            <a:noFill/>
          </a:ln>
          <a:effectLst>
            <a:outerShdw blurRad="292100" dist="139700" dir="2700000" algn="tl" rotWithShape="0">
              <a:srgbClr val="333333">
                <a:alpha val="65000"/>
              </a:srgbClr>
            </a:outerShdw>
          </a:effectLst>
        </p:spPr>
      </p:pic>
      <p:pic>
        <p:nvPicPr>
          <p:cNvPr id="24" name="Picture 23" descr="A screen shot of a phone&#10;&#10;AI-generated content may be incorrect.">
            <a:extLst>
              <a:ext uri="{FF2B5EF4-FFF2-40B4-BE49-F238E27FC236}">
                <a16:creationId xmlns:a16="http://schemas.microsoft.com/office/drawing/2014/main" id="{0AB1BC43-81E9-9DF7-E939-4508E4F017F3}"/>
              </a:ext>
            </a:extLst>
          </p:cNvPr>
          <p:cNvPicPr>
            <a:picLocks noChangeAspect="1"/>
          </p:cNvPicPr>
          <p:nvPr/>
        </p:nvPicPr>
        <p:blipFill>
          <a:blip r:embed="rId9" cstate="email">
            <a:extLst>
              <a:ext uri="{28A0092B-C50C-407E-A947-70E740481C1C}">
                <a14:useLocalDpi xmlns:a14="http://schemas.microsoft.com/office/drawing/2010/main" val="0"/>
              </a:ext>
            </a:extLst>
          </a:blip>
          <a:srcRect t="7032" r="959" b="13485"/>
          <a:stretch/>
        </p:blipFill>
        <p:spPr>
          <a:xfrm>
            <a:off x="10164251" y="1457361"/>
            <a:ext cx="1827970" cy="3180309"/>
          </a:xfrm>
          <a:prstGeom prst="rect">
            <a:avLst/>
          </a:prstGeom>
          <a:ln>
            <a:noFill/>
          </a:ln>
          <a:effectLst>
            <a:outerShdw blurRad="292100" dist="139700" dir="2700000" algn="tl" rotWithShape="0">
              <a:srgbClr val="333333">
                <a:alpha val="65000"/>
              </a:srgbClr>
            </a:outerShdw>
          </a:effectLst>
        </p:spPr>
      </p:pic>
      <p:sp>
        <p:nvSpPr>
          <p:cNvPr id="25" name="TextBox 24">
            <a:extLst>
              <a:ext uri="{FF2B5EF4-FFF2-40B4-BE49-F238E27FC236}">
                <a16:creationId xmlns:a16="http://schemas.microsoft.com/office/drawing/2014/main" id="{EC266023-A054-FD57-89AF-79AFB68D354D}"/>
              </a:ext>
            </a:extLst>
          </p:cNvPr>
          <p:cNvSpPr txBox="1"/>
          <p:nvPr/>
        </p:nvSpPr>
        <p:spPr>
          <a:xfrm>
            <a:off x="10019947" y="749475"/>
            <a:ext cx="2090256" cy="707886"/>
          </a:xfrm>
          <a:prstGeom prst="rect">
            <a:avLst/>
          </a:prstGeom>
          <a:noFill/>
        </p:spPr>
        <p:txBody>
          <a:bodyPr wrap="square" rtlCol="0">
            <a:spAutoFit/>
          </a:bodyPr>
          <a:lstStyle/>
          <a:p>
            <a:pPr algn="ctr"/>
            <a:r>
              <a:rPr lang="en-GB" sz="2000" b="1" dirty="0">
                <a:solidFill>
                  <a:srgbClr val="6E2C6B"/>
                </a:solidFill>
              </a:rPr>
              <a:t>No Lung DCD</a:t>
            </a:r>
            <a:endParaRPr lang="en-GB" sz="2400" b="1" dirty="0">
              <a:solidFill>
                <a:srgbClr val="6E2C6B"/>
              </a:solidFill>
            </a:endParaRPr>
          </a:p>
          <a:p>
            <a:pPr algn="ctr"/>
            <a:r>
              <a:rPr lang="en-GB" sz="2000" b="1" dirty="0">
                <a:solidFill>
                  <a:srgbClr val="6E2C6B"/>
                </a:solidFill>
              </a:rPr>
              <a:t>Lung DCD</a:t>
            </a:r>
          </a:p>
        </p:txBody>
      </p:sp>
      <p:pic>
        <p:nvPicPr>
          <p:cNvPr id="26" name="Picture 25">
            <a:extLst>
              <a:ext uri="{FF2B5EF4-FFF2-40B4-BE49-F238E27FC236}">
                <a16:creationId xmlns:a16="http://schemas.microsoft.com/office/drawing/2014/main" id="{F8BAC7DC-4BC6-75C4-0562-6FA78EBB0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5722" y="4832827"/>
            <a:ext cx="2106434" cy="626915"/>
          </a:xfrm>
          <a:prstGeom prst="rect">
            <a:avLst/>
          </a:prstGeom>
        </p:spPr>
      </p:pic>
      <p:cxnSp>
        <p:nvCxnSpPr>
          <p:cNvPr id="28" name="Straight Connector 27">
            <a:extLst>
              <a:ext uri="{FF2B5EF4-FFF2-40B4-BE49-F238E27FC236}">
                <a16:creationId xmlns:a16="http://schemas.microsoft.com/office/drawing/2014/main" id="{0CD79DBC-7AE1-AB3B-6BE0-45E38FA64C15}"/>
              </a:ext>
            </a:extLst>
          </p:cNvPr>
          <p:cNvCxnSpPr>
            <a:cxnSpLocks/>
          </p:cNvCxnSpPr>
          <p:nvPr/>
        </p:nvCxnSpPr>
        <p:spPr>
          <a:xfrm>
            <a:off x="7625012" y="93651"/>
            <a:ext cx="0" cy="6135150"/>
          </a:xfrm>
          <a:prstGeom prst="line">
            <a:avLst/>
          </a:prstGeom>
          <a:ln w="38100">
            <a:solidFill>
              <a:srgbClr val="E0119D"/>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A821DEE-59BD-862C-DF44-FC713E38FF04}"/>
              </a:ext>
            </a:extLst>
          </p:cNvPr>
          <p:cNvSpPr txBox="1"/>
          <p:nvPr/>
        </p:nvSpPr>
        <p:spPr>
          <a:xfrm>
            <a:off x="860513" y="136513"/>
            <a:ext cx="1558744" cy="530915"/>
          </a:xfrm>
          <a:prstGeom prst="rect">
            <a:avLst/>
          </a:prstGeom>
          <a:solidFill>
            <a:srgbClr val="E0119D"/>
          </a:solidFill>
          <a:ln>
            <a:solidFill>
              <a:srgbClr val="6E2C6B"/>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en-GB"/>
            </a:defPPr>
            <a:lvl1pPr algn="ctr" defTabSz="342900">
              <a:defRPr>
                <a:solidFill>
                  <a:schemeClr val="bg1"/>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DBD App</a:t>
            </a:r>
          </a:p>
          <a:p>
            <a:pPr marL="0" marR="0" lvl="0" indent="0" algn="ctr" defTabSz="342900" rtl="0" eaLnBrk="1" fontAlgn="auto" latinLnBrk="0" hangingPunct="1">
              <a:lnSpc>
                <a:spcPct val="100000"/>
              </a:lnSpc>
              <a:spcBef>
                <a:spcPts val="0"/>
              </a:spcBef>
              <a:spcAft>
                <a:spcPts val="0"/>
              </a:spcAft>
              <a:buClrTx/>
              <a:buSzTx/>
              <a:buFontTx/>
              <a:buNone/>
              <a:tabLst/>
              <a:defRPr/>
            </a:pPr>
            <a:r>
              <a:rPr lang="en-GB" sz="1050" dirty="0">
                <a:solidFill>
                  <a:prstClr val="white"/>
                </a:solidFill>
                <a:latin typeface="Arial"/>
              </a:rPr>
              <a:t>(Donor Optimisation)</a:t>
            </a: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1" name="TextBox 30">
            <a:extLst>
              <a:ext uri="{FF2B5EF4-FFF2-40B4-BE49-F238E27FC236}">
                <a16:creationId xmlns:a16="http://schemas.microsoft.com/office/drawing/2014/main" id="{F6D21C1E-D4D7-646E-4DDA-AF4826C3855D}"/>
              </a:ext>
            </a:extLst>
          </p:cNvPr>
          <p:cNvSpPr txBox="1"/>
          <p:nvPr/>
        </p:nvSpPr>
        <p:spPr>
          <a:xfrm>
            <a:off x="8087990" y="680453"/>
            <a:ext cx="1558744" cy="369332"/>
          </a:xfrm>
          <a:prstGeom prst="rect">
            <a:avLst/>
          </a:prstGeom>
          <a:solidFill>
            <a:srgbClr val="E0119D"/>
          </a:solidFill>
          <a:ln>
            <a:solidFill>
              <a:srgbClr val="6E2C6B"/>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en-GB"/>
            </a:defPPr>
            <a:lvl1pPr algn="ctr" defTabSz="342900">
              <a:defRPr>
                <a:solidFill>
                  <a:schemeClr val="bg1"/>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DCD App</a:t>
            </a:r>
          </a:p>
        </p:txBody>
      </p:sp>
    </p:spTree>
    <p:extLst>
      <p:ext uri="{BB962C8B-B14F-4D97-AF65-F5344CB8AC3E}">
        <p14:creationId xmlns:p14="http://schemas.microsoft.com/office/powerpoint/2010/main" val="16417873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2950" y="659722"/>
            <a:ext cx="10839450" cy="4154984"/>
          </a:xfrm>
          <a:prstGeom prst="rect">
            <a:avLst/>
          </a:prstGeom>
          <a:solidFill>
            <a:srgbClr val="6E2C6B"/>
          </a:solidFill>
          <a:effectLst>
            <a:outerShdw blurRad="50800" dist="38100" dir="2700000" algn="tl" rotWithShape="0">
              <a:prstClr val="black">
                <a:alpha val="40000"/>
              </a:prstClr>
            </a:outerShdw>
          </a:effectLst>
        </p:spPr>
        <p:txBody>
          <a:bodyPr wrap="square" rtlCol="0">
            <a:spAutoFit/>
          </a:bodyPr>
          <a:lstStyle/>
          <a:p>
            <a:pPr algn="ctr" fontAlgn="base">
              <a:spcBef>
                <a:spcPct val="0"/>
              </a:spcBef>
              <a:spcAft>
                <a:spcPct val="0"/>
              </a:spcAft>
            </a:pPr>
            <a:r>
              <a:rPr lang="en-GB" sz="4400" dirty="0">
                <a:solidFill>
                  <a:srgbClr val="FFFFFF"/>
                </a:solidFill>
              </a:rPr>
              <a:t>Ethical justification for donation is a set of usable organs.</a:t>
            </a:r>
          </a:p>
          <a:p>
            <a:pPr algn="ctr" fontAlgn="base">
              <a:spcBef>
                <a:spcPct val="0"/>
              </a:spcBef>
              <a:spcAft>
                <a:spcPct val="0"/>
              </a:spcAft>
            </a:pPr>
            <a:r>
              <a:rPr lang="en-GB" sz="4400" dirty="0">
                <a:solidFill>
                  <a:srgbClr val="FFFFFF"/>
                </a:solidFill>
              </a:rPr>
              <a:t>Leaving the heart behind or a donor </a:t>
            </a:r>
            <a:r>
              <a:rPr lang="en-GB" sz="4400" dirty="0" err="1">
                <a:solidFill>
                  <a:srgbClr val="FFFFFF"/>
                </a:solidFill>
              </a:rPr>
              <a:t>hepatectomy</a:t>
            </a:r>
            <a:r>
              <a:rPr lang="en-GB" sz="4400" dirty="0">
                <a:solidFill>
                  <a:srgbClr val="FFFFFF"/>
                </a:solidFill>
              </a:rPr>
              <a:t> </a:t>
            </a:r>
          </a:p>
          <a:p>
            <a:pPr algn="ctr" fontAlgn="base">
              <a:spcBef>
                <a:spcPct val="0"/>
              </a:spcBef>
              <a:spcAft>
                <a:spcPct val="0"/>
              </a:spcAft>
            </a:pPr>
            <a:r>
              <a:rPr lang="en-GB" sz="4400" dirty="0">
                <a:solidFill>
                  <a:srgbClr val="FFFFFF"/>
                </a:solidFill>
              </a:rPr>
              <a:t>≠ successful transplantation</a:t>
            </a:r>
          </a:p>
          <a:p>
            <a:pPr algn="ctr" fontAlgn="base">
              <a:spcBef>
                <a:spcPct val="0"/>
              </a:spcBef>
              <a:spcAft>
                <a:spcPct val="0"/>
              </a:spcAft>
            </a:pPr>
            <a:r>
              <a:rPr lang="en-GB" sz="4400" dirty="0">
                <a:solidFill>
                  <a:srgbClr val="FFFFFF"/>
                </a:solidFill>
              </a:rPr>
              <a:t>≠ </a:t>
            </a:r>
            <a:r>
              <a:rPr lang="en-GB" sz="4400">
                <a:solidFill>
                  <a:srgbClr val="FFFFFF"/>
                </a:solidFill>
              </a:rPr>
              <a:t>patients decision</a:t>
            </a:r>
            <a:endParaRPr lang="en-GB" sz="4400" dirty="0">
              <a:solidFill>
                <a:srgbClr val="FFFFFF"/>
              </a:solidFill>
            </a:endParaRPr>
          </a:p>
        </p:txBody>
      </p:sp>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6" name="Content Placeholder 2"/>
          <p:cNvSpPr>
            <a:spLocks noGrp="1"/>
          </p:cNvSpPr>
          <p:nvPr>
            <p:ph idx="1"/>
          </p:nvPr>
        </p:nvSpPr>
        <p:spPr>
          <a:xfrm>
            <a:off x="1913021" y="4957764"/>
            <a:ext cx="8365958" cy="1477795"/>
          </a:xfrm>
        </p:spPr>
        <p:txBody>
          <a:bodyPr/>
          <a:lstStyle/>
          <a:p>
            <a:pPr marL="0" indent="0" algn="ctr">
              <a:buNone/>
            </a:pPr>
            <a:r>
              <a:rPr lang="en-GB" sz="3200" dirty="0"/>
              <a:t>“</a:t>
            </a:r>
            <a:r>
              <a:rPr lang="en-GB" sz="3200" b="1" dirty="0"/>
              <a:t>Not everybody </a:t>
            </a:r>
            <a:r>
              <a:rPr lang="en-GB" sz="3200" dirty="0"/>
              <a:t>wants to be an organ donor”</a:t>
            </a:r>
          </a:p>
          <a:p>
            <a:pPr marL="0" indent="0" algn="ctr">
              <a:buNone/>
            </a:pPr>
            <a:r>
              <a:rPr lang="en-GB" sz="3200" dirty="0"/>
              <a:t>“</a:t>
            </a:r>
            <a:r>
              <a:rPr lang="en-GB" sz="3200" b="1" dirty="0"/>
              <a:t>No-one</a:t>
            </a:r>
            <a:r>
              <a:rPr lang="en-GB" sz="3200" dirty="0"/>
              <a:t> wants to be a poor organ donor”</a:t>
            </a:r>
          </a:p>
        </p:txBody>
      </p:sp>
    </p:spTree>
    <p:extLst>
      <p:ext uri="{BB962C8B-B14F-4D97-AF65-F5344CB8AC3E}">
        <p14:creationId xmlns:p14="http://schemas.microsoft.com/office/powerpoint/2010/main" val="1095254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7" name="Title 1"/>
          <p:cNvSpPr>
            <a:spLocks noGrp="1"/>
          </p:cNvSpPr>
          <p:nvPr>
            <p:ph type="title"/>
          </p:nvPr>
        </p:nvSpPr>
        <p:spPr>
          <a:xfrm>
            <a:off x="588579" y="829789"/>
            <a:ext cx="10941269" cy="1155700"/>
          </a:xfrm>
        </p:spPr>
        <p:txBody>
          <a:bodyPr/>
          <a:lstStyle/>
          <a:p>
            <a:r>
              <a:rPr lang="en-US" sz="5400" dirty="0">
                <a:solidFill>
                  <a:srgbClr val="E0119D"/>
                </a:solidFill>
                <a:latin typeface="Arial Narrow"/>
                <a:cs typeface="Arial"/>
              </a:rPr>
              <a:t>The most important part of optimisation</a:t>
            </a:r>
          </a:p>
        </p:txBody>
      </p:sp>
      <p:pic>
        <p:nvPicPr>
          <p:cNvPr id="1026" name="Picture 2" descr="TimeZone Clock&#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204139" y="1975243"/>
            <a:ext cx="3710151" cy="37101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87588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ca_ms_nhsbt_presentation (3)">
  <a:themeElements>
    <a:clrScheme name="NHSBT Colours">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A91BCA-0B71-455A-9EDA-A874168ABFD6}">
  <ds:schemaRefs>
    <ds:schemaRef ds:uri="http://www.w3.org/XML/1998/namespace"/>
    <ds:schemaRef ds:uri="http://schemas.microsoft.com/office/2006/metadata/properties"/>
    <ds:schemaRef ds:uri="6dc0cc31-d152-4c57-a5dc-d92704ab0787"/>
    <ds:schemaRef ds:uri="http://purl.org/dc/elements/1.1/"/>
    <ds:schemaRef ds:uri="1184d4b9-0856-4329-917a-a00dd4be4299"/>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62DB76F1-CD5E-4412-86EB-4FE246451B29}">
  <ds:schemaRefs>
    <ds:schemaRef ds:uri="http://schemas.microsoft.com/sharepoint/v3/contenttype/forms"/>
  </ds:schemaRefs>
</ds:datastoreItem>
</file>

<file path=customXml/itemProps3.xml><?xml version="1.0" encoding="utf-8"?>
<ds:datastoreItem xmlns:ds="http://schemas.openxmlformats.org/officeDocument/2006/customXml" ds:itemID="{924D0E16-294A-43C5-89E8-3DA9957273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Horizon.thmx</Template>
  <TotalTime>20627</TotalTime>
  <Words>1324</Words>
  <Application>Microsoft Office PowerPoint</Application>
  <PresentationFormat>Widescreen</PresentationFormat>
  <Paragraphs>210</Paragraphs>
  <Slides>31</Slides>
  <Notes>13</Notes>
  <HiddenSlides>0</HiddenSlides>
  <MMClips>0</MMClips>
  <ScaleCrop>false</ScaleCrop>
  <HeadingPairs>
    <vt:vector size="4" baseType="variant">
      <vt:variant>
        <vt:lpstr>Theme</vt:lpstr>
      </vt:variant>
      <vt:variant>
        <vt:i4>5</vt:i4>
      </vt:variant>
      <vt:variant>
        <vt:lpstr>Slide Titles</vt:lpstr>
      </vt:variant>
      <vt:variant>
        <vt:i4>31</vt:i4>
      </vt:variant>
    </vt:vector>
  </HeadingPairs>
  <TitlesOfParts>
    <vt:vector size="36" baseType="lpstr">
      <vt:lpstr>cca_ms_nhsbt_presentation (3)</vt:lpstr>
      <vt:lpstr>3_Default Design</vt:lpstr>
      <vt:lpstr>5_default</vt:lpstr>
      <vt:lpstr>6_default</vt:lpstr>
      <vt:lpstr>1_Default Design</vt:lpstr>
      <vt:lpstr>Donor Optimisation</vt:lpstr>
      <vt:lpstr>PowerPoint Presentation</vt:lpstr>
      <vt:lpstr>PowerPoint Presentation</vt:lpstr>
      <vt:lpstr>PowerPoint Presentation</vt:lpstr>
      <vt:lpstr>Physiological changes</vt:lpstr>
      <vt:lpstr>PowerPoint Presentation</vt:lpstr>
      <vt:lpstr>Respiratory Management</vt:lpstr>
      <vt:lpstr>During coning - CVS</vt:lpstr>
      <vt:lpstr>Myocardial aftermath </vt:lpstr>
      <vt:lpstr>After coning - CVS</vt:lpstr>
      <vt:lpstr>PowerPoint Presentation</vt:lpstr>
      <vt:lpstr>Endocrine failure</vt:lpstr>
      <vt:lpstr>Endocrine failure</vt:lpstr>
      <vt:lpstr>Diabetes insipidus</vt:lpstr>
      <vt:lpstr>ADH* deficit</vt:lpstr>
      <vt:lpstr>ACTH + TSH</vt:lpstr>
      <vt:lpstr>ACTH + TSH</vt:lpstr>
      <vt:lpstr>“Hormonal resuscitation”</vt:lpstr>
      <vt:lpstr>Hypothermia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Reduce warm ischaemic injury in DCD donation</vt:lpstr>
      <vt:lpstr>Problems with DCD lungs</vt:lpstr>
      <vt:lpstr>PowerPoint Presentation</vt:lpstr>
      <vt:lpstr>PowerPoint Presentation</vt:lpstr>
      <vt:lpstr>The most important part of optimisation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 Donor Optimisation workshop</dc:title>
  <dc:creator>Argyro Zoumprouli</dc:creator>
  <cp:lastModifiedBy>Jill Featherstone</cp:lastModifiedBy>
  <cp:revision>218</cp:revision>
  <cp:lastPrinted>2017-02-06T14:22:56Z</cp:lastPrinted>
  <dcterms:created xsi:type="dcterms:W3CDTF">2015-11-28T12:11:46Z</dcterms:created>
  <dcterms:modified xsi:type="dcterms:W3CDTF">2025-05-09T13:48:17Z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