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9" r:id="rId4"/>
    <p:sldMasterId id="2147483851" r:id="rId5"/>
    <p:sldMasterId id="2147483863" r:id="rId6"/>
    <p:sldMasterId id="2147483875" r:id="rId7"/>
  </p:sldMasterIdLst>
  <p:notesMasterIdLst>
    <p:notesMasterId r:id="rId52"/>
  </p:notesMasterIdLst>
  <p:sldIdLst>
    <p:sldId id="573" r:id="rId8"/>
    <p:sldId id="2145709602" r:id="rId9"/>
    <p:sldId id="580" r:id="rId10"/>
    <p:sldId id="581" r:id="rId11"/>
    <p:sldId id="490" r:id="rId12"/>
    <p:sldId id="685" r:id="rId13"/>
    <p:sldId id="1893" r:id="rId14"/>
    <p:sldId id="591" r:id="rId15"/>
    <p:sldId id="598" r:id="rId16"/>
    <p:sldId id="592" r:id="rId17"/>
    <p:sldId id="2146847621" r:id="rId18"/>
    <p:sldId id="593" r:id="rId19"/>
    <p:sldId id="777" r:id="rId20"/>
    <p:sldId id="768" r:id="rId21"/>
    <p:sldId id="769" r:id="rId22"/>
    <p:sldId id="778" r:id="rId23"/>
    <p:sldId id="774" r:id="rId24"/>
    <p:sldId id="779" r:id="rId25"/>
    <p:sldId id="594" r:id="rId26"/>
    <p:sldId id="780" r:id="rId27"/>
    <p:sldId id="596" r:id="rId28"/>
    <p:sldId id="781" r:id="rId29"/>
    <p:sldId id="595" r:id="rId30"/>
    <p:sldId id="597" r:id="rId31"/>
    <p:sldId id="782" r:id="rId32"/>
    <p:sldId id="783" r:id="rId33"/>
    <p:sldId id="785" r:id="rId34"/>
    <p:sldId id="784" r:id="rId35"/>
    <p:sldId id="2146847622" r:id="rId36"/>
    <p:sldId id="2146847624" r:id="rId37"/>
    <p:sldId id="1873" r:id="rId38"/>
    <p:sldId id="1875" r:id="rId39"/>
    <p:sldId id="790" r:id="rId40"/>
    <p:sldId id="787" r:id="rId41"/>
    <p:sldId id="1861" r:id="rId42"/>
    <p:sldId id="1862" r:id="rId43"/>
    <p:sldId id="1863" r:id="rId44"/>
    <p:sldId id="308" r:id="rId45"/>
    <p:sldId id="309" r:id="rId46"/>
    <p:sldId id="310" r:id="rId47"/>
    <p:sldId id="2146847620" r:id="rId48"/>
    <p:sldId id="1866" r:id="rId49"/>
    <p:sldId id="1871" r:id="rId50"/>
    <p:sldId id="1872"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E8E692-6A10-9D45-8FD8-7CD1E4825165}">
          <p14:sldIdLst>
            <p14:sldId id="573"/>
            <p14:sldId id="2145709602"/>
            <p14:sldId id="580"/>
            <p14:sldId id="581"/>
            <p14:sldId id="490"/>
            <p14:sldId id="685"/>
            <p14:sldId id="1893"/>
            <p14:sldId id="591"/>
            <p14:sldId id="598"/>
            <p14:sldId id="592"/>
            <p14:sldId id="2146847621"/>
            <p14:sldId id="593"/>
            <p14:sldId id="777"/>
            <p14:sldId id="768"/>
            <p14:sldId id="769"/>
            <p14:sldId id="778"/>
            <p14:sldId id="774"/>
            <p14:sldId id="779"/>
            <p14:sldId id="594"/>
            <p14:sldId id="780"/>
            <p14:sldId id="596"/>
            <p14:sldId id="781"/>
            <p14:sldId id="595"/>
            <p14:sldId id="597"/>
            <p14:sldId id="782"/>
            <p14:sldId id="783"/>
            <p14:sldId id="785"/>
            <p14:sldId id="784"/>
            <p14:sldId id="2146847622"/>
            <p14:sldId id="2146847624"/>
            <p14:sldId id="1873"/>
            <p14:sldId id="1875"/>
            <p14:sldId id="790"/>
            <p14:sldId id="787"/>
            <p14:sldId id="1861"/>
            <p14:sldId id="1862"/>
            <p14:sldId id="1863"/>
          </p14:sldIdLst>
        </p14:section>
        <p14:section name="Default Section" id="{BBAA1878-576B-4F06-A9A7-791E1F603D5A}">
          <p14:sldIdLst>
            <p14:sldId id="308"/>
            <p14:sldId id="309"/>
            <p14:sldId id="310"/>
            <p14:sldId id="2146847620"/>
            <p14:sldId id="1866"/>
            <p14:sldId id="1871"/>
            <p14:sldId id="187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800A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28" autoAdjust="0"/>
    <p:restoredTop sz="83873" autoAdjust="0"/>
  </p:normalViewPr>
  <p:slideViewPr>
    <p:cSldViewPr snapToGrid="0" snapToObjects="1">
      <p:cViewPr varScale="1">
        <p:scale>
          <a:sx n="134" d="100"/>
          <a:sy n="134" d="100"/>
        </p:scale>
        <p:origin x="1854" y="126"/>
      </p:cViewPr>
      <p:guideLst>
        <p:guide orient="horz" pos="2160"/>
        <p:guide pos="3840"/>
      </p:guideLst>
    </p:cSldViewPr>
  </p:slideViewPr>
  <p:outlineViewPr>
    <p:cViewPr>
      <p:scale>
        <a:sx n="33" d="100"/>
        <a:sy n="33" d="100"/>
      </p:scale>
      <p:origin x="0" y="54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_rels/data1.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2.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3.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2.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3.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B1BA9-253C-6A43-A4D5-1618A446CE97}"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GB"/>
        </a:p>
      </dgm:t>
    </dgm:pt>
    <dgm:pt modelId="{4B82F026-B995-5E4F-9667-AD948C4BBFD9}">
      <dgm:prSet phldrT="[Text]" custT="1"/>
      <dgm:spPr>
        <a:solidFill>
          <a:srgbClr val="005DB8"/>
        </a:solidFill>
        <a:ln>
          <a:noFill/>
        </a:ln>
      </dgm:spPr>
      <dgm:t>
        <a:bodyPr/>
        <a:lstStyle/>
        <a:p>
          <a:r>
            <a:rPr lang="en-GB" sz="2400" b="1" dirty="0"/>
            <a:t>Enhancing the Clinical Champion role</a:t>
          </a:r>
        </a:p>
      </dgm:t>
    </dgm:pt>
    <dgm:pt modelId="{ECBF4A9B-C01B-6449-982F-69328668952C}" type="parTrans" cxnId="{5044616B-E104-674D-BA36-267A5B58C7AF}">
      <dgm:prSet/>
      <dgm:spPr/>
      <dgm:t>
        <a:bodyPr/>
        <a:lstStyle/>
        <a:p>
          <a:endParaRPr lang="en-GB"/>
        </a:p>
      </dgm:t>
    </dgm:pt>
    <dgm:pt modelId="{D9A5E093-1BBA-3E4B-92E2-B7143BE213B3}" type="sibTrans" cxnId="{5044616B-E104-674D-BA36-267A5B58C7AF}">
      <dgm:prSet/>
      <dgm:spPr/>
      <dgm:t>
        <a:bodyPr/>
        <a:lstStyle/>
        <a:p>
          <a:endParaRPr lang="en-GB"/>
        </a:p>
      </dgm:t>
    </dgm:pt>
    <dgm:pt modelId="{5CBDFD8D-3832-A946-BD80-9C62BEDDAB03}" type="pres">
      <dgm:prSet presAssocID="{F63B1BA9-253C-6A43-A4D5-1618A446CE97}" presName="linear" presStyleCnt="0">
        <dgm:presLayoutVars>
          <dgm:dir/>
          <dgm:resizeHandles val="exact"/>
        </dgm:presLayoutVars>
      </dgm:prSet>
      <dgm:spPr/>
    </dgm:pt>
    <dgm:pt modelId="{B3D07E03-E437-B245-B388-AFE3066926D4}" type="pres">
      <dgm:prSet presAssocID="{4B82F026-B995-5E4F-9667-AD948C4BBFD9}" presName="comp" presStyleCnt="0"/>
      <dgm:spPr/>
    </dgm:pt>
    <dgm:pt modelId="{8F6A4437-3A34-2F4A-A810-5CC08E2007AB}" type="pres">
      <dgm:prSet presAssocID="{4B82F026-B995-5E4F-9667-AD948C4BBFD9}" presName="box" presStyleLbl="node1" presStyleIdx="0" presStyleCnt="1" custLinFactNeighborY="-773"/>
      <dgm:spPr/>
    </dgm:pt>
    <dgm:pt modelId="{FDBCC5E4-89E3-314F-8199-A95907E0852A}" type="pres">
      <dgm:prSet presAssocID="{4B82F026-B995-5E4F-9667-AD948C4BBFD9}" presName="img" presStyleLbl="fgImgPlace1" presStyleIdx="0" presStyleCnt="1" custScaleX="94881" custScaleY="50946" custLinFactNeighborX="-2408" custLinFactNeighborY="-2432"/>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7167" t="-24109" r="9537" b="-23955"/>
          </a:stretch>
        </a:blipFill>
        <a:ln>
          <a:noFill/>
        </a:ln>
      </dgm:spPr>
      <dgm:extLst>
        <a:ext uri="{E40237B7-FDA0-4F09-8148-C483321AD2D9}">
          <dgm14:cNvPr xmlns:dgm14="http://schemas.microsoft.com/office/drawing/2010/diagram" id="0" name="" descr="Megaphone with solid fill"/>
        </a:ext>
      </dgm:extLst>
    </dgm:pt>
    <dgm:pt modelId="{AF800F20-6FB0-8E4C-9D80-419DC5F6B2BC}" type="pres">
      <dgm:prSet presAssocID="{4B82F026-B995-5E4F-9667-AD948C4BBFD9}" presName="text" presStyleLbl="node1" presStyleIdx="0" presStyleCnt="1">
        <dgm:presLayoutVars>
          <dgm:bulletEnabled val="1"/>
        </dgm:presLayoutVars>
      </dgm:prSet>
      <dgm:spPr/>
    </dgm:pt>
  </dgm:ptLst>
  <dgm:cxnLst>
    <dgm:cxn modelId="{5044616B-E104-674D-BA36-267A5B58C7AF}" srcId="{F63B1BA9-253C-6A43-A4D5-1618A446CE97}" destId="{4B82F026-B995-5E4F-9667-AD948C4BBFD9}" srcOrd="0" destOrd="0" parTransId="{ECBF4A9B-C01B-6449-982F-69328668952C}" sibTransId="{D9A5E093-1BBA-3E4B-92E2-B7143BE213B3}"/>
    <dgm:cxn modelId="{3B26A06C-FC96-FA46-A772-FA4F705031F3}" type="presOf" srcId="{4B82F026-B995-5E4F-9667-AD948C4BBFD9}" destId="{AF800F20-6FB0-8E4C-9D80-419DC5F6B2BC}" srcOrd="1" destOrd="0" presId="urn:microsoft.com/office/officeart/2005/8/layout/vList4"/>
    <dgm:cxn modelId="{945F0C73-137D-B049-8316-DCFCDF10E681}" type="presOf" srcId="{F63B1BA9-253C-6A43-A4D5-1618A446CE97}" destId="{5CBDFD8D-3832-A946-BD80-9C62BEDDAB03}" srcOrd="0" destOrd="0" presId="urn:microsoft.com/office/officeart/2005/8/layout/vList4"/>
    <dgm:cxn modelId="{4CD7E081-F0C6-FB46-A3FF-1089348091FE}" type="presOf" srcId="{4B82F026-B995-5E4F-9667-AD948C4BBFD9}" destId="{8F6A4437-3A34-2F4A-A810-5CC08E2007AB}" srcOrd="0" destOrd="0" presId="urn:microsoft.com/office/officeart/2005/8/layout/vList4"/>
    <dgm:cxn modelId="{3E51408F-8140-564D-A100-947F889CC8A9}" type="presParOf" srcId="{5CBDFD8D-3832-A946-BD80-9C62BEDDAB03}" destId="{B3D07E03-E437-B245-B388-AFE3066926D4}" srcOrd="0" destOrd="0" presId="urn:microsoft.com/office/officeart/2005/8/layout/vList4"/>
    <dgm:cxn modelId="{E24A41CD-F4C3-7745-A79F-03549FD471CC}" type="presParOf" srcId="{B3D07E03-E437-B245-B388-AFE3066926D4}" destId="{8F6A4437-3A34-2F4A-A810-5CC08E2007AB}" srcOrd="0" destOrd="0" presId="urn:microsoft.com/office/officeart/2005/8/layout/vList4"/>
    <dgm:cxn modelId="{4E0DEBF3-8754-6440-A06A-A6A5A09EBA84}" type="presParOf" srcId="{B3D07E03-E437-B245-B388-AFE3066926D4}" destId="{FDBCC5E4-89E3-314F-8199-A95907E0852A}" srcOrd="1" destOrd="0" presId="urn:microsoft.com/office/officeart/2005/8/layout/vList4"/>
    <dgm:cxn modelId="{CE6E557E-E2E5-FC45-AE44-DD5D71048A3D}" type="presParOf" srcId="{B3D07E03-E437-B245-B388-AFE3066926D4}" destId="{AF800F20-6FB0-8E4C-9D80-419DC5F6B2BC}"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3B1BA9-253C-6A43-A4D5-1618A446CE97}"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GB"/>
        </a:p>
      </dgm:t>
    </dgm:pt>
    <dgm:pt modelId="{F9B792F0-C6A1-5D48-A302-9C9794F811E0}">
      <dgm:prSet phldrT="[Text]" custT="1"/>
      <dgm:spPr>
        <a:solidFill>
          <a:schemeClr val="accent1">
            <a:lumMod val="40000"/>
            <a:lumOff val="60000"/>
          </a:schemeClr>
        </a:solidFill>
        <a:ln>
          <a:noFill/>
        </a:ln>
      </dgm:spPr>
      <dgm:t>
        <a:bodyPr/>
        <a:lstStyle/>
        <a:p>
          <a:r>
            <a:rPr lang="en-GB" sz="2400" b="1" dirty="0"/>
            <a:t>CLODs at the centre of a knowledge culture</a:t>
          </a:r>
        </a:p>
      </dgm:t>
    </dgm:pt>
    <dgm:pt modelId="{C8CC1ED8-0223-7943-8E0F-2D4E95ABAA87}" type="parTrans" cxnId="{6BE69A3A-9E2C-2B4F-A114-CD25E6BC4567}">
      <dgm:prSet/>
      <dgm:spPr/>
      <dgm:t>
        <a:bodyPr/>
        <a:lstStyle/>
        <a:p>
          <a:endParaRPr lang="en-GB"/>
        </a:p>
      </dgm:t>
    </dgm:pt>
    <dgm:pt modelId="{ED1749A7-58EF-3342-99AE-D91E5094C46E}" type="sibTrans" cxnId="{6BE69A3A-9E2C-2B4F-A114-CD25E6BC4567}">
      <dgm:prSet/>
      <dgm:spPr/>
      <dgm:t>
        <a:bodyPr/>
        <a:lstStyle/>
        <a:p>
          <a:endParaRPr lang="en-GB"/>
        </a:p>
      </dgm:t>
    </dgm:pt>
    <dgm:pt modelId="{5CBDFD8D-3832-A946-BD80-9C62BEDDAB03}" type="pres">
      <dgm:prSet presAssocID="{F63B1BA9-253C-6A43-A4D5-1618A446CE97}" presName="linear" presStyleCnt="0">
        <dgm:presLayoutVars>
          <dgm:dir/>
          <dgm:resizeHandles val="exact"/>
        </dgm:presLayoutVars>
      </dgm:prSet>
      <dgm:spPr/>
    </dgm:pt>
    <dgm:pt modelId="{6BBADE00-4A2F-9E46-BEB7-FD637894A513}" type="pres">
      <dgm:prSet presAssocID="{F9B792F0-C6A1-5D48-A302-9C9794F811E0}" presName="comp" presStyleCnt="0"/>
      <dgm:spPr/>
    </dgm:pt>
    <dgm:pt modelId="{590A0FA5-ABD1-5348-A961-8208BFA405A6}" type="pres">
      <dgm:prSet presAssocID="{F9B792F0-C6A1-5D48-A302-9C9794F811E0}" presName="box" presStyleLbl="node1" presStyleIdx="0" presStyleCnt="1" custLinFactNeighborX="-107"/>
      <dgm:spPr/>
    </dgm:pt>
    <dgm:pt modelId="{491D557B-81F1-0247-88EA-AA0A2C9A5AD4}" type="pres">
      <dgm:prSet presAssocID="{F9B792F0-C6A1-5D48-A302-9C9794F811E0}" presName="img" presStyleLbl="fgImgPlace1" presStyleIdx="0" presStyleCnt="1" custScaleX="109116" custScaleY="70351" custLinFactNeighborX="14111" custLinFactNeighborY="-2600"/>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3284" t="-5719" r="31208" b="-8268"/>
          </a:stretch>
        </a:blipFill>
        <a:ln>
          <a:noFill/>
        </a:ln>
      </dgm:spPr>
      <dgm:extLst>
        <a:ext uri="{E40237B7-FDA0-4F09-8148-C483321AD2D9}">
          <dgm14:cNvPr xmlns:dgm14="http://schemas.microsoft.com/office/drawing/2010/diagram" id="0" name="" descr="Lightbulb and gear with solid fill"/>
        </a:ext>
      </dgm:extLst>
    </dgm:pt>
    <dgm:pt modelId="{3E405C22-CCDC-514B-BA19-19313AFDD69C}" type="pres">
      <dgm:prSet presAssocID="{F9B792F0-C6A1-5D48-A302-9C9794F811E0}" presName="text" presStyleLbl="node1" presStyleIdx="0" presStyleCnt="1">
        <dgm:presLayoutVars>
          <dgm:bulletEnabled val="1"/>
        </dgm:presLayoutVars>
      </dgm:prSet>
      <dgm:spPr/>
    </dgm:pt>
  </dgm:ptLst>
  <dgm:cxnLst>
    <dgm:cxn modelId="{47DBA20D-AD34-A249-96D5-D388E8714537}" type="presOf" srcId="{F9B792F0-C6A1-5D48-A302-9C9794F811E0}" destId="{590A0FA5-ABD1-5348-A961-8208BFA405A6}" srcOrd="0" destOrd="0" presId="urn:microsoft.com/office/officeart/2005/8/layout/vList4"/>
    <dgm:cxn modelId="{6BE69A3A-9E2C-2B4F-A114-CD25E6BC4567}" srcId="{F63B1BA9-253C-6A43-A4D5-1618A446CE97}" destId="{F9B792F0-C6A1-5D48-A302-9C9794F811E0}" srcOrd="0" destOrd="0" parTransId="{C8CC1ED8-0223-7943-8E0F-2D4E95ABAA87}" sibTransId="{ED1749A7-58EF-3342-99AE-D91E5094C46E}"/>
    <dgm:cxn modelId="{7FE4C84D-3944-1946-926B-CC0A8874F128}" type="presOf" srcId="{F9B792F0-C6A1-5D48-A302-9C9794F811E0}" destId="{3E405C22-CCDC-514B-BA19-19313AFDD69C}" srcOrd="1" destOrd="0" presId="urn:microsoft.com/office/officeart/2005/8/layout/vList4"/>
    <dgm:cxn modelId="{945F0C73-137D-B049-8316-DCFCDF10E681}" type="presOf" srcId="{F63B1BA9-253C-6A43-A4D5-1618A446CE97}" destId="{5CBDFD8D-3832-A946-BD80-9C62BEDDAB03}" srcOrd="0" destOrd="0" presId="urn:microsoft.com/office/officeart/2005/8/layout/vList4"/>
    <dgm:cxn modelId="{96EA2D22-FADF-DA41-B864-C6EDDE8D2673}" type="presParOf" srcId="{5CBDFD8D-3832-A946-BD80-9C62BEDDAB03}" destId="{6BBADE00-4A2F-9E46-BEB7-FD637894A513}" srcOrd="0" destOrd="0" presId="urn:microsoft.com/office/officeart/2005/8/layout/vList4"/>
    <dgm:cxn modelId="{4FE5F21A-F5E1-904A-844E-E26EE043B7D7}" type="presParOf" srcId="{6BBADE00-4A2F-9E46-BEB7-FD637894A513}" destId="{590A0FA5-ABD1-5348-A961-8208BFA405A6}" srcOrd="0" destOrd="0" presId="urn:microsoft.com/office/officeart/2005/8/layout/vList4"/>
    <dgm:cxn modelId="{1EAA8F48-74C4-A340-9761-59C828D7BCB6}" type="presParOf" srcId="{6BBADE00-4A2F-9E46-BEB7-FD637894A513}" destId="{491D557B-81F1-0247-88EA-AA0A2C9A5AD4}" srcOrd="1" destOrd="0" presId="urn:microsoft.com/office/officeart/2005/8/layout/vList4"/>
    <dgm:cxn modelId="{91F5453F-0E21-DE4C-98BD-A1E90537311E}" type="presParOf" srcId="{6BBADE00-4A2F-9E46-BEB7-FD637894A513}" destId="{3E405C22-CCDC-514B-BA19-19313AFDD69C}"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3B1BA9-253C-6A43-A4D5-1618A446CE97}"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GB"/>
        </a:p>
      </dgm:t>
    </dgm:pt>
    <dgm:pt modelId="{5AD49F66-07E4-9B44-81FB-4528230344E0}">
      <dgm:prSet phldrT="[Text]" custT="1"/>
      <dgm:spPr>
        <a:solidFill>
          <a:srgbClr val="00B050"/>
        </a:solidFill>
        <a:ln>
          <a:noFill/>
        </a:ln>
      </dgm:spPr>
      <dgm:t>
        <a:bodyPr/>
        <a:lstStyle/>
        <a:p>
          <a:r>
            <a:rPr lang="en-GB" sz="2400" b="1" dirty="0"/>
            <a:t>Building an engaged and sustainable CLOD network.</a:t>
          </a:r>
        </a:p>
      </dgm:t>
    </dgm:pt>
    <dgm:pt modelId="{D8B36474-0526-134E-BF5F-913561FCDBA1}" type="parTrans" cxnId="{110C8AF7-581D-4247-9DB5-04743A9620FC}">
      <dgm:prSet/>
      <dgm:spPr/>
      <dgm:t>
        <a:bodyPr/>
        <a:lstStyle/>
        <a:p>
          <a:endParaRPr lang="en-GB"/>
        </a:p>
      </dgm:t>
    </dgm:pt>
    <dgm:pt modelId="{572B2228-19D8-EB47-85BD-AE65E0DD2E09}" type="sibTrans" cxnId="{110C8AF7-581D-4247-9DB5-04743A9620FC}">
      <dgm:prSet/>
      <dgm:spPr/>
      <dgm:t>
        <a:bodyPr/>
        <a:lstStyle/>
        <a:p>
          <a:endParaRPr lang="en-GB"/>
        </a:p>
      </dgm:t>
    </dgm:pt>
    <dgm:pt modelId="{5CBDFD8D-3832-A946-BD80-9C62BEDDAB03}" type="pres">
      <dgm:prSet presAssocID="{F63B1BA9-253C-6A43-A4D5-1618A446CE97}" presName="linear" presStyleCnt="0">
        <dgm:presLayoutVars>
          <dgm:dir/>
          <dgm:resizeHandles val="exact"/>
        </dgm:presLayoutVars>
      </dgm:prSet>
      <dgm:spPr/>
    </dgm:pt>
    <dgm:pt modelId="{87F379A8-64E2-0741-8208-A825DB733542}" type="pres">
      <dgm:prSet presAssocID="{5AD49F66-07E4-9B44-81FB-4528230344E0}" presName="comp" presStyleCnt="0"/>
      <dgm:spPr/>
    </dgm:pt>
    <dgm:pt modelId="{4733D8F6-90DE-8A4E-9630-CE79899F80AE}" type="pres">
      <dgm:prSet presAssocID="{5AD49F66-07E4-9B44-81FB-4528230344E0}" presName="box" presStyleLbl="node1" presStyleIdx="0" presStyleCnt="1" custLinFactNeighborY="-728"/>
      <dgm:spPr/>
    </dgm:pt>
    <dgm:pt modelId="{CCD57A36-9336-5747-BAB7-087E72E34318}" type="pres">
      <dgm:prSet presAssocID="{5AD49F66-07E4-9B44-81FB-4528230344E0}" presName="img" presStyleLbl="fgImgPlace1" presStyleIdx="0" presStyleCnt="1" custScaleX="114587" custScaleY="58842" custLinFactNeighborX="2096" custLinFactNeighborY="-2123"/>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834" t="-14668" r="23134" b="-18717"/>
          </a:stretch>
        </a:blipFill>
        <a:ln>
          <a:noFill/>
        </a:ln>
      </dgm:spPr>
      <dgm:extLst>
        <a:ext uri="{E40237B7-FDA0-4F09-8148-C483321AD2D9}">
          <dgm14:cNvPr xmlns:dgm14="http://schemas.microsoft.com/office/drawing/2010/diagram" id="0" name="" descr="Circles with arrows with solid fill"/>
        </a:ext>
      </dgm:extLst>
    </dgm:pt>
    <dgm:pt modelId="{3AD8EAE1-A406-154A-981B-B608DBDE5B5C}" type="pres">
      <dgm:prSet presAssocID="{5AD49F66-07E4-9B44-81FB-4528230344E0}" presName="text" presStyleLbl="node1" presStyleIdx="0" presStyleCnt="1">
        <dgm:presLayoutVars>
          <dgm:bulletEnabled val="1"/>
        </dgm:presLayoutVars>
      </dgm:prSet>
      <dgm:spPr/>
    </dgm:pt>
  </dgm:ptLst>
  <dgm:cxnLst>
    <dgm:cxn modelId="{6CAB6738-22F0-9D4F-8A55-69D4560E7549}" type="presOf" srcId="{5AD49F66-07E4-9B44-81FB-4528230344E0}" destId="{3AD8EAE1-A406-154A-981B-B608DBDE5B5C}" srcOrd="1" destOrd="0" presId="urn:microsoft.com/office/officeart/2005/8/layout/vList4"/>
    <dgm:cxn modelId="{945F0C73-137D-B049-8316-DCFCDF10E681}" type="presOf" srcId="{F63B1BA9-253C-6A43-A4D5-1618A446CE97}" destId="{5CBDFD8D-3832-A946-BD80-9C62BEDDAB03}" srcOrd="0" destOrd="0" presId="urn:microsoft.com/office/officeart/2005/8/layout/vList4"/>
    <dgm:cxn modelId="{DEE14A97-F5C5-1047-B95A-1F77399F577C}" type="presOf" srcId="{5AD49F66-07E4-9B44-81FB-4528230344E0}" destId="{4733D8F6-90DE-8A4E-9630-CE79899F80AE}" srcOrd="0" destOrd="0" presId="urn:microsoft.com/office/officeart/2005/8/layout/vList4"/>
    <dgm:cxn modelId="{110C8AF7-581D-4247-9DB5-04743A9620FC}" srcId="{F63B1BA9-253C-6A43-A4D5-1618A446CE97}" destId="{5AD49F66-07E4-9B44-81FB-4528230344E0}" srcOrd="0" destOrd="0" parTransId="{D8B36474-0526-134E-BF5F-913561FCDBA1}" sibTransId="{572B2228-19D8-EB47-85BD-AE65E0DD2E09}"/>
    <dgm:cxn modelId="{C41398AD-941D-2D4D-9FE4-420A952E29F0}" type="presParOf" srcId="{5CBDFD8D-3832-A946-BD80-9C62BEDDAB03}" destId="{87F379A8-64E2-0741-8208-A825DB733542}" srcOrd="0" destOrd="0" presId="urn:microsoft.com/office/officeart/2005/8/layout/vList4"/>
    <dgm:cxn modelId="{7D66D574-50D9-4F4F-A5C2-82650860E7F5}" type="presParOf" srcId="{87F379A8-64E2-0741-8208-A825DB733542}" destId="{4733D8F6-90DE-8A4E-9630-CE79899F80AE}" srcOrd="0" destOrd="0" presId="urn:microsoft.com/office/officeart/2005/8/layout/vList4"/>
    <dgm:cxn modelId="{A47D0250-81F1-2346-BF32-92A9F7BE80BD}" type="presParOf" srcId="{87F379A8-64E2-0741-8208-A825DB733542}" destId="{CCD57A36-9336-5747-BAB7-087E72E34318}" srcOrd="1" destOrd="0" presId="urn:microsoft.com/office/officeart/2005/8/layout/vList4"/>
    <dgm:cxn modelId="{5176FEC6-CCA8-2C45-81EA-207C36A7B5A7}" type="presParOf" srcId="{87F379A8-64E2-0741-8208-A825DB733542}" destId="{3AD8EAE1-A406-154A-981B-B608DBDE5B5C}"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A4437-3A34-2F4A-A810-5CC08E2007AB}">
      <dsp:nvSpPr>
        <dsp:cNvPr id="0" name=""/>
        <dsp:cNvSpPr/>
      </dsp:nvSpPr>
      <dsp:spPr>
        <a:xfrm>
          <a:off x="0" y="0"/>
          <a:ext cx="5599778" cy="1369743"/>
        </a:xfrm>
        <a:prstGeom prst="roundRect">
          <a:avLst>
            <a:gd name="adj" fmla="val 10000"/>
          </a:avLst>
        </a:prstGeom>
        <a:solidFill>
          <a:srgbClr val="005DB8"/>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Enhancing the Clinical Champion role</a:t>
          </a:r>
        </a:p>
      </dsp:txBody>
      <dsp:txXfrm>
        <a:off x="1256929" y="0"/>
        <a:ext cx="4342848" cy="1369743"/>
      </dsp:txXfrm>
    </dsp:sp>
    <dsp:sp modelId="{FDBCC5E4-89E3-314F-8199-A95907E0852A}">
      <dsp:nvSpPr>
        <dsp:cNvPr id="0" name=""/>
        <dsp:cNvSpPr/>
      </dsp:nvSpPr>
      <dsp:spPr>
        <a:xfrm>
          <a:off x="138671" y="379090"/>
          <a:ext cx="1062625" cy="558263"/>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7167" t="-24109" r="9537" b="-23955"/>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A0FA5-ABD1-5348-A961-8208BFA405A6}">
      <dsp:nvSpPr>
        <dsp:cNvPr id="0" name=""/>
        <dsp:cNvSpPr/>
      </dsp:nvSpPr>
      <dsp:spPr>
        <a:xfrm>
          <a:off x="0" y="0"/>
          <a:ext cx="5593944" cy="1369744"/>
        </a:xfrm>
        <a:prstGeom prst="roundRect">
          <a:avLst>
            <a:gd name="adj" fmla="val 10000"/>
          </a:avLst>
        </a:prstGeom>
        <a:solidFill>
          <a:schemeClr val="accent1">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CLODs at the centre of a knowledge culture</a:t>
          </a:r>
        </a:p>
      </dsp:txBody>
      <dsp:txXfrm>
        <a:off x="1255763" y="0"/>
        <a:ext cx="4338180" cy="1369744"/>
      </dsp:txXfrm>
    </dsp:sp>
    <dsp:sp modelId="{491D557B-81F1-0247-88EA-AA0A2C9A5AD4}">
      <dsp:nvSpPr>
        <dsp:cNvPr id="0" name=""/>
        <dsp:cNvSpPr/>
      </dsp:nvSpPr>
      <dsp:spPr>
        <a:xfrm>
          <a:off x="243852" y="270929"/>
          <a:ext cx="1220777" cy="770902"/>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3284" t="-5719" r="31208" b="-8268"/>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3D8F6-90DE-8A4E-9630-CE79899F80AE}">
      <dsp:nvSpPr>
        <dsp:cNvPr id="0" name=""/>
        <dsp:cNvSpPr/>
      </dsp:nvSpPr>
      <dsp:spPr>
        <a:xfrm>
          <a:off x="0" y="0"/>
          <a:ext cx="5593944" cy="1380256"/>
        </a:xfrm>
        <a:prstGeom prst="roundRect">
          <a:avLst>
            <a:gd name="adj" fmla="val 10000"/>
          </a:avLst>
        </a:prstGeom>
        <a:solidFill>
          <a:srgbClr val="00B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Building an engaged and sustainable CLOD network.</a:t>
          </a:r>
        </a:p>
      </dsp:txBody>
      <dsp:txXfrm>
        <a:off x="1256814" y="0"/>
        <a:ext cx="4337129" cy="1380256"/>
      </dsp:txXfrm>
    </dsp:sp>
    <dsp:sp modelId="{CCD57A36-9336-5747-BAB7-087E72E34318}">
      <dsp:nvSpPr>
        <dsp:cNvPr id="0" name=""/>
        <dsp:cNvSpPr/>
      </dsp:nvSpPr>
      <dsp:spPr>
        <a:xfrm>
          <a:off x="79876" y="341817"/>
          <a:ext cx="1281986" cy="649736"/>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834" t="-14668" r="23134" b="-18717"/>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31021E-DAAA-5E41-A32C-8FABF0F2E3DE}" type="datetimeFigureOut">
              <a:rPr lang="en-US" smtClean="0"/>
              <a:t>5/9/2025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EF218-7006-3B44-9E45-2A520B6FACEE}" type="slidenum">
              <a:rPr lang="en-US" smtClean="0"/>
              <a:t>‹#›</a:t>
            </a:fld>
            <a:endParaRPr lang="en-US"/>
          </a:p>
        </p:txBody>
      </p:sp>
    </p:spTree>
    <p:extLst>
      <p:ext uri="{BB962C8B-B14F-4D97-AF65-F5344CB8AC3E}">
        <p14:creationId xmlns:p14="http://schemas.microsoft.com/office/powerpoint/2010/main" val="3341000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D9AA3CC-C02F-3546-B8A3-384DF2F77B94}" type="slidenum">
              <a:rPr lang="en-GB">
                <a:solidFill>
                  <a:prstClr val="black"/>
                </a:solidFill>
              </a:rPr>
              <a:pPr eaLnBrk="1" hangingPunct="1"/>
              <a:t>1</a:t>
            </a:fld>
            <a:endParaRPr lang="en-GB">
              <a:solidFill>
                <a:prstClr val="black"/>
              </a:solidFill>
            </a:endParaRPr>
          </a:p>
        </p:txBody>
      </p:sp>
      <p:sp>
        <p:nvSpPr>
          <p:cNvPr id="3481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defTabSz="914400" eaLnBrk="1" fontAlgn="base" hangingPunct="1">
              <a:spcBef>
                <a:spcPct val="0"/>
              </a:spcBef>
              <a:spcAft>
                <a:spcPct val="0"/>
              </a:spcAft>
            </a:pPr>
            <a:fld id="{2FBA051B-3B13-4D48-8727-73FFDC325D40}" type="slidenum">
              <a:rPr lang="en-GB" sz="1200">
                <a:solidFill>
                  <a:srgbClr val="000000"/>
                </a:solidFill>
                <a:cs typeface="ＭＳ Ｐゴシック" charset="0"/>
              </a:rPr>
              <a:pPr algn="r" defTabSz="914400" eaLnBrk="1" fontAlgn="base" hangingPunct="1">
                <a:spcBef>
                  <a:spcPct val="0"/>
                </a:spcBef>
                <a:spcAft>
                  <a:spcPct val="0"/>
                </a:spcAft>
              </a:pPr>
              <a:t>1</a:t>
            </a:fld>
            <a:endParaRPr lang="en-GB" sz="1200">
              <a:solidFill>
                <a:srgbClr val="000000"/>
              </a:solidFill>
              <a:cs typeface="ＭＳ Ｐゴシック" charset="0"/>
            </a:endParaRPr>
          </a:p>
        </p:txBody>
      </p:sp>
      <p:sp>
        <p:nvSpPr>
          <p:cNvPr id="34820" name="Rectangle 2"/>
          <p:cNvSpPr>
            <a:spLocks noGrp="1" noRot="1" noChangeAspect="1" noChangeArrowheads="1" noTextEdit="1"/>
          </p:cNvSpPr>
          <p:nvPr>
            <p:ph type="sldImg"/>
          </p:nvPr>
        </p:nvSpPr>
        <p:spPr>
          <a:xfrm>
            <a:off x="381000" y="685800"/>
            <a:ext cx="6096000" cy="3429000"/>
          </a:xfrm>
          <a:ln/>
        </p:spPr>
      </p:sp>
      <p:sp>
        <p:nvSpPr>
          <p:cNvPr id="34821"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endParaRPr lang="en-US" dirty="0"/>
          </a:p>
        </p:txBody>
      </p:sp>
    </p:spTree>
    <p:extLst>
      <p:ext uri="{BB962C8B-B14F-4D97-AF65-F5344CB8AC3E}">
        <p14:creationId xmlns:p14="http://schemas.microsoft.com/office/powerpoint/2010/main" val="225383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2D91497-C29E-8EC1-EDE3-DB6C1F34120D}"/>
              </a:ext>
            </a:extLst>
          </p:cNvPr>
          <p:cNvSpPr>
            <a:spLocks noGrp="1" noRot="1" noChangeAspect="1" noChangeArrowheads="1" noTextEdit="1"/>
          </p:cNvSpPr>
          <p:nvPr>
            <p:ph type="sldImg"/>
          </p:nvPr>
        </p:nvSpPr>
        <p:spPr bwMode="auto">
          <a:xfrm>
            <a:off x="422275" y="1241425"/>
            <a:ext cx="59531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a:extLst>
              <a:ext uri="{FF2B5EF4-FFF2-40B4-BE49-F238E27FC236}">
                <a16:creationId xmlns:a16="http://schemas.microsoft.com/office/drawing/2014/main" id="{8856F00B-AC87-E7C8-FD24-7A3E220461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ea typeface="MS PGothic" panose="020B0600070205080204" pitchFamily="34" charset="-128"/>
            </a:endParaRPr>
          </a:p>
        </p:txBody>
      </p:sp>
    </p:spTree>
    <p:extLst>
      <p:ext uri="{BB962C8B-B14F-4D97-AF65-F5344CB8AC3E}">
        <p14:creationId xmlns:p14="http://schemas.microsoft.com/office/powerpoint/2010/main" val="1967750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381000" y="685800"/>
            <a:ext cx="6096000" cy="3429000"/>
          </a:xfrm>
          <a:ln/>
        </p:spPr>
      </p:sp>
      <p:sp>
        <p:nvSpPr>
          <p:cNvPr id="51203" name="Rectangle 3"/>
          <p:cNvSpPr>
            <a:spLocks noGrp="1" noChangeArrowheads="1"/>
          </p:cNvSpPr>
          <p:nvPr>
            <p:ph type="body" idx="1"/>
          </p:nvPr>
        </p:nvSpPr>
        <p:spPr>
          <a:noFill/>
          <a:ln w="9525"/>
        </p:spPr>
        <p:txBody>
          <a:bodyPr/>
          <a:lstStyle/>
          <a:p>
            <a:r>
              <a:rPr lang="en-US" dirty="0">
                <a:latin typeface="Times New Roman" pitchFamily="-65" charset="0"/>
              </a:rPr>
              <a:t>Most important relationship is with the SNOD.</a:t>
            </a:r>
          </a:p>
        </p:txBody>
      </p:sp>
    </p:spTree>
    <p:extLst>
      <p:ext uri="{BB962C8B-B14F-4D97-AF65-F5344CB8AC3E}">
        <p14:creationId xmlns:p14="http://schemas.microsoft.com/office/powerpoint/2010/main" val="2130398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381000" y="685800"/>
            <a:ext cx="6096000" cy="3429000"/>
          </a:xfrm>
          <a:ln/>
        </p:spPr>
      </p:sp>
      <p:sp>
        <p:nvSpPr>
          <p:cNvPr id="51203" name="Rectangle 3"/>
          <p:cNvSpPr>
            <a:spLocks noGrp="1" noChangeArrowheads="1"/>
          </p:cNvSpPr>
          <p:nvPr>
            <p:ph type="body" idx="1"/>
          </p:nvPr>
        </p:nvSpPr>
        <p:spPr>
          <a:noFill/>
          <a:ln w="9525"/>
        </p:spPr>
        <p:txBody>
          <a:bodyPr/>
          <a:lstStyle/>
          <a:p>
            <a:endParaRPr lang="en-US" dirty="0">
              <a:latin typeface="Times New Roman" pitchFamily="-65" charset="0"/>
            </a:endParaRPr>
          </a:p>
        </p:txBody>
      </p:sp>
    </p:spTree>
    <p:extLst>
      <p:ext uri="{BB962C8B-B14F-4D97-AF65-F5344CB8AC3E}">
        <p14:creationId xmlns:p14="http://schemas.microsoft.com/office/powerpoint/2010/main" val="41978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7E8C2D8-05A4-42FC-BE9C-477D6B81C51B}"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966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a little over 50% of donors come from large, level 1 hospitals, nearly 50% come from smaller units.  Arguably, the CLOD role is even more important where donation is less common</a:t>
            </a:r>
          </a:p>
        </p:txBody>
      </p:sp>
      <p:sp>
        <p:nvSpPr>
          <p:cNvPr id="4" name="Slide Number Placeholder 3"/>
          <p:cNvSpPr>
            <a:spLocks noGrp="1"/>
          </p:cNvSpPr>
          <p:nvPr>
            <p:ph type="sldNum" sz="quarter" idx="5"/>
          </p:nvPr>
        </p:nvSpPr>
        <p:spPr/>
        <p:txBody>
          <a:bodyPr/>
          <a:lstStyle/>
          <a:p>
            <a:fld id="{3C8EF218-7006-3B44-9E45-2A520B6FACEE}" type="slidenum">
              <a:rPr lang="en-US" smtClean="0"/>
              <a:t>7</a:t>
            </a:fld>
            <a:endParaRPr lang="en-US"/>
          </a:p>
        </p:txBody>
      </p:sp>
    </p:spTree>
    <p:extLst>
      <p:ext uri="{BB962C8B-B14F-4D97-AF65-F5344CB8AC3E}">
        <p14:creationId xmlns:p14="http://schemas.microsoft.com/office/powerpoint/2010/main" val="970954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Hospital vs community</a:t>
            </a:r>
          </a:p>
        </p:txBody>
      </p:sp>
      <p:sp>
        <p:nvSpPr>
          <p:cNvPr id="4" name="Slide Number Placeholder 3"/>
          <p:cNvSpPr>
            <a:spLocks noGrp="1"/>
          </p:cNvSpPr>
          <p:nvPr>
            <p:ph type="sldNum" sz="quarter" idx="5"/>
          </p:nvPr>
        </p:nvSpPr>
        <p:spPr/>
        <p:txBody>
          <a:bodyPr/>
          <a:lstStyle/>
          <a:p>
            <a:fld id="{3C8EF218-7006-3B44-9E45-2A520B6FACEE}" type="slidenum">
              <a:rPr lang="en-US" smtClean="0"/>
              <a:t>8</a:t>
            </a:fld>
            <a:endParaRPr lang="en-US"/>
          </a:p>
        </p:txBody>
      </p:sp>
    </p:spTree>
    <p:extLst>
      <p:ext uri="{BB962C8B-B14F-4D97-AF65-F5344CB8AC3E}">
        <p14:creationId xmlns:p14="http://schemas.microsoft.com/office/powerpoint/2010/main" val="1881313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really an OD aim, more a good neuro-ICU aim, but we are often the ones who notice</a:t>
            </a:r>
          </a:p>
        </p:txBody>
      </p:sp>
      <p:sp>
        <p:nvSpPr>
          <p:cNvPr id="4" name="Slide Number Placeholder 3"/>
          <p:cNvSpPr>
            <a:spLocks noGrp="1"/>
          </p:cNvSpPr>
          <p:nvPr>
            <p:ph type="sldNum" sz="quarter" idx="5"/>
          </p:nvPr>
        </p:nvSpPr>
        <p:spPr/>
        <p:txBody>
          <a:bodyPr/>
          <a:lstStyle/>
          <a:p>
            <a:fld id="{3C8EF218-7006-3B44-9E45-2A520B6FACEE}" type="slidenum">
              <a:rPr lang="en-US" smtClean="0"/>
              <a:t>11</a:t>
            </a:fld>
            <a:endParaRPr lang="en-US"/>
          </a:p>
        </p:txBody>
      </p:sp>
    </p:spTree>
    <p:extLst>
      <p:ext uri="{BB962C8B-B14F-4D97-AF65-F5344CB8AC3E}">
        <p14:creationId xmlns:p14="http://schemas.microsoft.com/office/powerpoint/2010/main" val="2590138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NICE Guidance telling us WHO to refer.</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14</a:t>
            </a:fld>
            <a:endParaRPr lang="en-GB"/>
          </a:p>
        </p:txBody>
      </p:sp>
    </p:spTree>
    <p:extLst>
      <p:ext uri="{BB962C8B-B14F-4D97-AF65-F5344CB8AC3E}">
        <p14:creationId xmlns:p14="http://schemas.microsoft.com/office/powerpoint/2010/main" val="712172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NICE Guidance telling us WHO to refer. Which boils down to a simple message </a:t>
            </a:r>
            <a:r>
              <a:rPr lang="mr-IN" dirty="0"/>
              <a:t>–</a:t>
            </a:r>
            <a:r>
              <a:rPr lang="en-GB" dirty="0"/>
              <a:t> going to test, going to withdraw.</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15</a:t>
            </a:fld>
            <a:endParaRPr lang="en-GB"/>
          </a:p>
        </p:txBody>
      </p:sp>
    </p:spTree>
    <p:extLst>
      <p:ext uri="{BB962C8B-B14F-4D97-AF65-F5344CB8AC3E}">
        <p14:creationId xmlns:p14="http://schemas.microsoft.com/office/powerpoint/2010/main" val="2871311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alibri" charset="0"/>
                <a:ea typeface="ＭＳ Ｐゴシック" charset="0"/>
                <a:cs typeface="ＭＳ Ｐゴシック" charset="0"/>
              </a:rPr>
              <a:t>Identification and referral of a potential donor is the first step in the donation pathway and it is fundamental that if potential donors are not identified and referred, then the potential for donation and transplantation are lost</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But one of the important messages is that the timeliness of that referral is also crucial in bringing about benefits to the family and the hospital team</a:t>
            </a:r>
          </a:p>
          <a:p>
            <a:endParaRPr lang="en-GB" dirty="0">
              <a:cs typeface="Calibri"/>
            </a:endParaRPr>
          </a:p>
          <a:p>
            <a:r>
              <a:rPr lang="en-GB" dirty="0">
                <a:ea typeface="ＭＳ Ｐゴシック"/>
                <a:cs typeface="Calibri"/>
              </a:rPr>
              <a:t>By timely we really mean 'early'</a:t>
            </a:r>
            <a:endParaRPr lang="en-GB" dirty="0">
              <a:cs typeface="Calibri"/>
            </a:endParaRPr>
          </a:p>
          <a:p>
            <a:endParaRPr lang="en-GB" dirty="0">
              <a:cs typeface="Calibri"/>
            </a:endParaRPr>
          </a:p>
          <a:p>
            <a:r>
              <a:rPr lang="en-GB" dirty="0">
                <a:ea typeface="ＭＳ Ｐゴシック"/>
                <a:cs typeface="Calibri"/>
              </a:rPr>
              <a:t>What concerns might some clinicians have about early referral?  </a:t>
            </a:r>
            <a:endParaRPr lang="en-GB" dirty="0">
              <a:cs typeface="Calibri"/>
            </a:endParaRPr>
          </a:p>
          <a:p>
            <a:r>
              <a:rPr lang="en-GB" dirty="0">
                <a:ea typeface="ＭＳ Ｐゴシック"/>
                <a:cs typeface="Calibri"/>
              </a:rPr>
              <a:t>1. Referring a patient without family knowledge  </a:t>
            </a:r>
            <a:endParaRPr lang="en-GB" dirty="0">
              <a:cs typeface="Calibri"/>
            </a:endParaRPr>
          </a:p>
          <a:p>
            <a:r>
              <a:rPr lang="en-GB" dirty="0">
                <a:ea typeface="ＭＳ Ｐゴシック"/>
                <a:cs typeface="Calibri"/>
              </a:rPr>
              <a:t>2. Referring a patient whilst active treatment continues</a:t>
            </a:r>
            <a:endParaRPr lang="en-GB" dirty="0">
              <a:cs typeface="Calibri"/>
            </a:endParaRPr>
          </a:p>
          <a:p>
            <a:endParaRPr lang="en-GB" dirty="0">
              <a:cs typeface="Calibri"/>
            </a:endParaRPr>
          </a:p>
          <a:p>
            <a:r>
              <a:rPr lang="en-GB" dirty="0">
                <a:ea typeface="ＭＳ Ｐゴシック"/>
                <a:cs typeface="Calibri"/>
              </a:rPr>
              <a:t>What are the potential benefits of early referral? </a:t>
            </a:r>
            <a:endParaRPr lang="en-GB" dirty="0">
              <a:cs typeface="Calibri"/>
            </a:endParaRPr>
          </a:p>
          <a:p>
            <a:r>
              <a:rPr lang="en-GB" dirty="0">
                <a:ea typeface="ＭＳ Ｐゴシック"/>
                <a:cs typeface="Calibri"/>
              </a:rPr>
              <a:t>1. confirm whether a patient has the option of donation – no need to ask a family if not</a:t>
            </a:r>
            <a:endParaRPr lang="en-GB" dirty="0">
              <a:cs typeface="Calibri"/>
            </a:endParaRPr>
          </a:p>
          <a:p>
            <a:r>
              <a:rPr lang="en-GB" dirty="0">
                <a:ea typeface="ＭＳ Ｐゴシック"/>
                <a:cs typeface="Calibri"/>
              </a:rPr>
              <a:t>2. If necessary, a SNOD can travel to the hospital without 'keeping a family waiting'</a:t>
            </a:r>
          </a:p>
          <a:p>
            <a:r>
              <a:rPr lang="en-GB" dirty="0">
                <a:ea typeface="ＭＳ Ｐゴシック"/>
                <a:cs typeface="Calibri"/>
              </a:rPr>
              <a:t>2. SNODs can support a family through neurological death testing</a:t>
            </a:r>
            <a:endParaRPr lang="en-GB" dirty="0">
              <a:cs typeface="Calibri"/>
            </a:endParaRPr>
          </a:p>
          <a:p>
            <a:r>
              <a:rPr lang="en-GB" dirty="0">
                <a:ea typeface="ＭＳ Ｐゴシック"/>
                <a:cs typeface="Calibri"/>
              </a:rPr>
              <a:t>3. SNODs can help with coronial referral/discussion</a:t>
            </a:r>
            <a:endParaRPr lang="en-GB" dirty="0">
              <a:cs typeface="Calibri"/>
            </a:endParaRPr>
          </a:p>
          <a:p>
            <a:r>
              <a:rPr lang="en-GB" dirty="0">
                <a:ea typeface="ＭＳ Ｐゴシック"/>
                <a:cs typeface="Calibri"/>
              </a:rPr>
              <a:t>4. early tissue typing and virology screening can minimise process delays</a:t>
            </a:r>
            <a:endParaRPr lang="en-GB"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524037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to come on difficult colleagues later</a:t>
            </a:r>
          </a:p>
        </p:txBody>
      </p:sp>
      <p:sp>
        <p:nvSpPr>
          <p:cNvPr id="4" name="Slide Number Placeholder 3"/>
          <p:cNvSpPr>
            <a:spLocks noGrp="1"/>
          </p:cNvSpPr>
          <p:nvPr>
            <p:ph type="sldNum" sz="quarter" idx="5"/>
          </p:nvPr>
        </p:nvSpPr>
        <p:spPr/>
        <p:txBody>
          <a:bodyPr/>
          <a:lstStyle/>
          <a:p>
            <a:fld id="{3C8EF218-7006-3B44-9E45-2A520B6FACEE}" type="slidenum">
              <a:rPr lang="en-US" smtClean="0"/>
              <a:t>24</a:t>
            </a:fld>
            <a:endParaRPr lang="en-US"/>
          </a:p>
        </p:txBody>
      </p:sp>
    </p:spTree>
    <p:extLst>
      <p:ext uri="{BB962C8B-B14F-4D97-AF65-F5344CB8AC3E}">
        <p14:creationId xmlns:p14="http://schemas.microsoft.com/office/powerpoint/2010/main" val="774713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No-one likes fighting against the prevailing practice in a dept.  If everyone else is toeing the line, the stragglers will eventually catch up</a:t>
            </a:r>
          </a:p>
        </p:txBody>
      </p:sp>
      <p:sp>
        <p:nvSpPr>
          <p:cNvPr id="4" name="Slide Number Placeholder 3"/>
          <p:cNvSpPr>
            <a:spLocks noGrp="1"/>
          </p:cNvSpPr>
          <p:nvPr>
            <p:ph type="sldNum" sz="quarter" idx="5"/>
          </p:nvPr>
        </p:nvSpPr>
        <p:spPr/>
        <p:txBody>
          <a:bodyPr/>
          <a:lstStyle/>
          <a:p>
            <a:fld id="{3C8EF218-7006-3B44-9E45-2A520B6FACEE}" type="slidenum">
              <a:rPr lang="en-US" smtClean="0"/>
              <a:t>26</a:t>
            </a:fld>
            <a:endParaRPr lang="en-US"/>
          </a:p>
        </p:txBody>
      </p:sp>
    </p:spTree>
    <p:extLst>
      <p:ext uri="{BB962C8B-B14F-4D97-AF65-F5344CB8AC3E}">
        <p14:creationId xmlns:p14="http://schemas.microsoft.com/office/powerpoint/2010/main" val="3533227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where people currently withdraw. Trend UK wide towards WLST in theatre suite.  Explore barriers and successes from audience</a:t>
            </a:r>
          </a:p>
        </p:txBody>
      </p:sp>
      <p:sp>
        <p:nvSpPr>
          <p:cNvPr id="4" name="Slide Number Placeholder 3"/>
          <p:cNvSpPr>
            <a:spLocks noGrp="1"/>
          </p:cNvSpPr>
          <p:nvPr>
            <p:ph type="sldNum" sz="quarter" idx="5"/>
          </p:nvPr>
        </p:nvSpPr>
        <p:spPr/>
        <p:txBody>
          <a:bodyPr/>
          <a:lstStyle/>
          <a:p>
            <a:fld id="{3C8EF218-7006-3B44-9E45-2A520B6FACEE}" type="slidenum">
              <a:rPr lang="en-US" smtClean="0"/>
              <a:t>32</a:t>
            </a:fld>
            <a:endParaRPr lang="en-US"/>
          </a:p>
        </p:txBody>
      </p:sp>
    </p:spTree>
    <p:extLst>
      <p:ext uri="{BB962C8B-B14F-4D97-AF65-F5344CB8AC3E}">
        <p14:creationId xmlns:p14="http://schemas.microsoft.com/office/powerpoint/2010/main" val="3813370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mentioning this here. Often brought up as an ‘organ donation’ issue, despite the fact it is really a neuro-intensive care issue</a:t>
            </a:r>
          </a:p>
        </p:txBody>
      </p:sp>
      <p:sp>
        <p:nvSpPr>
          <p:cNvPr id="4" name="Slide Number Placeholder 3"/>
          <p:cNvSpPr>
            <a:spLocks noGrp="1"/>
          </p:cNvSpPr>
          <p:nvPr>
            <p:ph type="sldNum" sz="quarter" idx="5"/>
          </p:nvPr>
        </p:nvSpPr>
        <p:spPr/>
        <p:txBody>
          <a:bodyPr/>
          <a:lstStyle/>
          <a:p>
            <a:fld id="{3C8EF218-7006-3B44-9E45-2A520B6FACEE}" type="slidenum">
              <a:rPr lang="en-US" smtClean="0"/>
              <a:t>33</a:t>
            </a:fld>
            <a:endParaRPr lang="en-US"/>
          </a:p>
        </p:txBody>
      </p:sp>
    </p:spTree>
    <p:extLst>
      <p:ext uri="{BB962C8B-B14F-4D97-AF65-F5344CB8AC3E}">
        <p14:creationId xmlns:p14="http://schemas.microsoft.com/office/powerpoint/2010/main" val="577309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EF218-7006-3B44-9E45-2A520B6FACEE}" type="slidenum">
              <a:rPr lang="en-US" smtClean="0"/>
              <a:t>44</a:t>
            </a:fld>
            <a:endParaRPr lang="en-US"/>
          </a:p>
        </p:txBody>
      </p:sp>
    </p:spTree>
    <p:extLst>
      <p:ext uri="{BB962C8B-B14F-4D97-AF65-F5344CB8AC3E}">
        <p14:creationId xmlns:p14="http://schemas.microsoft.com/office/powerpoint/2010/main" val="3887679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Slide Number Placeholder 8"/>
          <p:cNvSpPr>
            <a:spLocks noGrp="1"/>
          </p:cNvSpPr>
          <p:nvPr>
            <p:ph type="sldNum" sz="quarter" idx="10"/>
          </p:nvPr>
        </p:nvSpPr>
        <p:spPr/>
        <p:txBody>
          <a:bodyPr/>
          <a:lstStyle>
            <a:lvl1pPr>
              <a:defRPr/>
            </a:lvl1pPr>
          </a:lstStyle>
          <a:p>
            <a:fld id="{2ABF12A9-8AA7-594E-B3CB-F21A6D1173B5}" type="slidenum">
              <a:rPr lang="en-GB"/>
              <a:pPr/>
              <a:t>‹#›</a:t>
            </a:fld>
            <a:endParaRPr lang="en-GB"/>
          </a:p>
        </p:txBody>
      </p:sp>
    </p:spTree>
    <p:extLst>
      <p:ext uri="{BB962C8B-B14F-4D97-AF65-F5344CB8AC3E}">
        <p14:creationId xmlns:p14="http://schemas.microsoft.com/office/powerpoint/2010/main" val="260619832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8"/>
          <p:cNvSpPr>
            <a:spLocks noGrp="1"/>
          </p:cNvSpPr>
          <p:nvPr>
            <p:ph type="sldNum" sz="quarter" idx="10"/>
          </p:nvPr>
        </p:nvSpPr>
        <p:spPr/>
        <p:txBody>
          <a:bodyPr/>
          <a:lstStyle>
            <a:lvl1pPr>
              <a:defRPr/>
            </a:lvl1pPr>
          </a:lstStyle>
          <a:p>
            <a:fld id="{89F6F6BA-832B-C246-BE1F-D73C4AB31A32}" type="slidenum">
              <a:rPr lang="en-GB"/>
              <a:pPr/>
              <a:t>‹#›</a:t>
            </a:fld>
            <a:endParaRPr lang="en-GB"/>
          </a:p>
        </p:txBody>
      </p:sp>
    </p:spTree>
    <p:extLst>
      <p:ext uri="{BB962C8B-B14F-4D97-AF65-F5344CB8AC3E}">
        <p14:creationId xmlns:p14="http://schemas.microsoft.com/office/powerpoint/2010/main" val="394019065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8"/>
          <p:cNvSpPr>
            <a:spLocks noGrp="1"/>
          </p:cNvSpPr>
          <p:nvPr>
            <p:ph type="sldNum" sz="quarter" idx="10"/>
          </p:nvPr>
        </p:nvSpPr>
        <p:spPr/>
        <p:txBody>
          <a:bodyPr/>
          <a:lstStyle>
            <a:lvl1pPr>
              <a:defRPr/>
            </a:lvl1pPr>
          </a:lstStyle>
          <a:p>
            <a:fld id="{C0DF9673-EA3C-1642-823A-3AFF68C9D0B9}" type="slidenum">
              <a:rPr lang="en-GB"/>
              <a:pPr/>
              <a:t>‹#›</a:t>
            </a:fld>
            <a:endParaRPr lang="en-GB"/>
          </a:p>
        </p:txBody>
      </p:sp>
    </p:spTree>
    <p:extLst>
      <p:ext uri="{BB962C8B-B14F-4D97-AF65-F5344CB8AC3E}">
        <p14:creationId xmlns:p14="http://schemas.microsoft.com/office/powerpoint/2010/main" val="163551822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8"/>
          <p:cNvSpPr>
            <a:spLocks noGrp="1"/>
          </p:cNvSpPr>
          <p:nvPr>
            <p:ph type="sldNum" sz="quarter" idx="10"/>
          </p:nvPr>
        </p:nvSpPr>
        <p:spPr/>
        <p:txBody>
          <a:bodyPr/>
          <a:lstStyle>
            <a:lvl1pPr>
              <a:defRPr/>
            </a:lvl1pPr>
          </a:lstStyle>
          <a:p>
            <a:fld id="{31829C8A-C36C-6640-810D-CFD93D4A2777}" type="slidenum">
              <a:rPr lang="en-GB"/>
              <a:pPr/>
              <a:t>‹#›</a:t>
            </a:fld>
            <a:endParaRPr lang="en-GB"/>
          </a:p>
        </p:txBody>
      </p:sp>
    </p:spTree>
    <p:extLst>
      <p:ext uri="{BB962C8B-B14F-4D97-AF65-F5344CB8AC3E}">
        <p14:creationId xmlns:p14="http://schemas.microsoft.com/office/powerpoint/2010/main" val="144285838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8"/>
          <p:cNvSpPr>
            <a:spLocks noGrp="1"/>
          </p:cNvSpPr>
          <p:nvPr>
            <p:ph type="sldNum" sz="quarter" idx="10"/>
          </p:nvPr>
        </p:nvSpPr>
        <p:spPr/>
        <p:txBody>
          <a:bodyPr/>
          <a:lstStyle>
            <a:lvl1pPr>
              <a:defRPr/>
            </a:lvl1pPr>
          </a:lstStyle>
          <a:p>
            <a:fld id="{BDA417BC-B69F-2E4F-90EA-26D5AF573F86}" type="slidenum">
              <a:rPr lang="en-GB"/>
              <a:pPr/>
              <a:t>‹#›</a:t>
            </a:fld>
            <a:endParaRPr lang="en-GB"/>
          </a:p>
        </p:txBody>
      </p:sp>
    </p:spTree>
    <p:extLst>
      <p:ext uri="{BB962C8B-B14F-4D97-AF65-F5344CB8AC3E}">
        <p14:creationId xmlns:p14="http://schemas.microsoft.com/office/powerpoint/2010/main" val="319305337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Slide Number Placeholder 8"/>
          <p:cNvSpPr>
            <a:spLocks noGrp="1"/>
          </p:cNvSpPr>
          <p:nvPr>
            <p:ph type="sldNum" sz="quarter" idx="10"/>
          </p:nvPr>
        </p:nvSpPr>
        <p:spPr/>
        <p:txBody>
          <a:bodyPr/>
          <a:lstStyle>
            <a:lvl1pPr>
              <a:defRPr/>
            </a:lvl1pPr>
          </a:lstStyle>
          <a:p>
            <a:fld id="{B4A6E8E0-37EA-F04C-98AE-C084E8B1D0F8}" type="slidenum">
              <a:rPr lang="en-GB"/>
              <a:pPr/>
              <a:t>‹#›</a:t>
            </a:fld>
            <a:endParaRPr lang="en-GB"/>
          </a:p>
        </p:txBody>
      </p:sp>
    </p:spTree>
    <p:extLst>
      <p:ext uri="{BB962C8B-B14F-4D97-AF65-F5344CB8AC3E}">
        <p14:creationId xmlns:p14="http://schemas.microsoft.com/office/powerpoint/2010/main" val="416147011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10"/>
          </p:nvPr>
        </p:nvSpPr>
        <p:spPr/>
        <p:txBody>
          <a:bodyPr/>
          <a:lstStyle>
            <a:lvl1pPr>
              <a:defRPr/>
            </a:lvl1pPr>
          </a:lstStyle>
          <a:p>
            <a:fld id="{FBA1D3B6-B3BE-544B-9A05-622778337A7E}" type="slidenum">
              <a:rPr lang="en-GB"/>
              <a:pPr/>
              <a:t>‹#›</a:t>
            </a:fld>
            <a:endParaRPr lang="en-GB"/>
          </a:p>
        </p:txBody>
      </p:sp>
    </p:spTree>
    <p:extLst>
      <p:ext uri="{BB962C8B-B14F-4D97-AF65-F5344CB8AC3E}">
        <p14:creationId xmlns:p14="http://schemas.microsoft.com/office/powerpoint/2010/main" val="60855048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8"/>
          <p:cNvSpPr>
            <a:spLocks noGrp="1"/>
          </p:cNvSpPr>
          <p:nvPr>
            <p:ph type="sldNum" sz="quarter" idx="10"/>
          </p:nvPr>
        </p:nvSpPr>
        <p:spPr/>
        <p:txBody>
          <a:bodyPr/>
          <a:lstStyle>
            <a:lvl1pPr>
              <a:defRPr/>
            </a:lvl1pPr>
          </a:lstStyle>
          <a:p>
            <a:fld id="{B0658633-180C-B04F-9F6D-8B02D333ACEC}" type="slidenum">
              <a:rPr lang="en-GB"/>
              <a:pPr/>
              <a:t>‹#›</a:t>
            </a:fld>
            <a:endParaRPr lang="en-GB"/>
          </a:p>
        </p:txBody>
      </p:sp>
    </p:spTree>
    <p:extLst>
      <p:ext uri="{BB962C8B-B14F-4D97-AF65-F5344CB8AC3E}">
        <p14:creationId xmlns:p14="http://schemas.microsoft.com/office/powerpoint/2010/main" val="1733125701"/>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8"/>
          <p:cNvSpPr>
            <a:spLocks noGrp="1"/>
          </p:cNvSpPr>
          <p:nvPr>
            <p:ph type="sldNum" sz="quarter" idx="10"/>
          </p:nvPr>
        </p:nvSpPr>
        <p:spPr/>
        <p:txBody>
          <a:bodyPr/>
          <a:lstStyle>
            <a:lvl1pPr>
              <a:defRPr/>
            </a:lvl1pPr>
          </a:lstStyle>
          <a:p>
            <a:fld id="{FD82CFF3-77F4-7B49-BDF5-ED598E20E1ED}" type="slidenum">
              <a:rPr lang="en-GB"/>
              <a:pPr/>
              <a:t>‹#›</a:t>
            </a:fld>
            <a:endParaRPr lang="en-GB"/>
          </a:p>
        </p:txBody>
      </p:sp>
    </p:spTree>
    <p:extLst>
      <p:ext uri="{BB962C8B-B14F-4D97-AF65-F5344CB8AC3E}">
        <p14:creationId xmlns:p14="http://schemas.microsoft.com/office/powerpoint/2010/main" val="374917846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8"/>
          <p:cNvSpPr>
            <a:spLocks noGrp="1"/>
          </p:cNvSpPr>
          <p:nvPr>
            <p:ph type="sldNum" sz="quarter" idx="10"/>
          </p:nvPr>
        </p:nvSpPr>
        <p:spPr/>
        <p:txBody>
          <a:bodyPr/>
          <a:lstStyle>
            <a:lvl1pPr>
              <a:defRPr/>
            </a:lvl1pPr>
          </a:lstStyle>
          <a:p>
            <a:fld id="{4E751D96-FA11-974B-B295-14C2B11D9326}" type="slidenum">
              <a:rPr lang="en-GB"/>
              <a:pPr/>
              <a:t>‹#›</a:t>
            </a:fld>
            <a:endParaRPr lang="en-GB"/>
          </a:p>
        </p:txBody>
      </p:sp>
    </p:spTree>
    <p:extLst>
      <p:ext uri="{BB962C8B-B14F-4D97-AF65-F5344CB8AC3E}">
        <p14:creationId xmlns:p14="http://schemas.microsoft.com/office/powerpoint/2010/main" val="44768652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8"/>
          <p:cNvSpPr>
            <a:spLocks noGrp="1"/>
          </p:cNvSpPr>
          <p:nvPr>
            <p:ph type="sldNum" sz="quarter" idx="10"/>
          </p:nvPr>
        </p:nvSpPr>
        <p:spPr/>
        <p:txBody>
          <a:bodyPr/>
          <a:lstStyle>
            <a:lvl1pPr>
              <a:defRPr/>
            </a:lvl1pPr>
          </a:lstStyle>
          <a:p>
            <a:fld id="{5F14111D-99C3-B240-BADE-B6C70AACB011}" type="slidenum">
              <a:rPr lang="en-GB"/>
              <a:pPr/>
              <a:t>‹#›</a:t>
            </a:fld>
            <a:endParaRPr lang="en-GB"/>
          </a:p>
        </p:txBody>
      </p:sp>
    </p:spTree>
    <p:extLst>
      <p:ext uri="{BB962C8B-B14F-4D97-AF65-F5344CB8AC3E}">
        <p14:creationId xmlns:p14="http://schemas.microsoft.com/office/powerpoint/2010/main" val="197515755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1"/>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1"/>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DE2C95A9-0D2F-4F7F-B2B5-D079E0E3C65D}"/>
              </a:ext>
            </a:extLst>
          </p:cNvPr>
          <p:cNvPicPr>
            <a:picLocks noChangeAspect="1"/>
          </p:cNvPicPr>
          <p:nvPr/>
        </p:nvPicPr>
        <p:blipFill>
          <a:blip r:embed="rId2" cstate="print">
            <a:extLst>
              <a:ext uri="{28A0092B-C50C-407E-A947-70E740481C1C}">
                <a14:useLocalDpi xmlns:a14="http://schemas.microsoft.com/office/drawing/2010/main"/>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NHSBT">
            <a:extLst>
              <a:ext uri="{FF2B5EF4-FFF2-40B4-BE49-F238E27FC236}">
                <a16:creationId xmlns:a16="http://schemas.microsoft.com/office/drawing/2014/main" id="{785D53B5-FE62-4C68-8BB8-8F05E267A931}"/>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190820" y="354014"/>
            <a:ext cx="250442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CaringExpertQuality">
            <a:extLst>
              <a:ext uri="{FF2B5EF4-FFF2-40B4-BE49-F238E27FC236}">
                <a16:creationId xmlns:a16="http://schemas.microsoft.com/office/drawing/2014/main" id="{172D569F-3F62-4E18-AD54-60EFA3675726}"/>
              </a:ext>
            </a:extLst>
          </p:cNvPr>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8684538" y="6143626"/>
            <a:ext cx="319956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447558" y="3426289"/>
            <a:ext cx="9555483" cy="840293"/>
          </a:xfrm>
        </p:spPr>
        <p:txBody>
          <a:bodyPr/>
          <a:lstStyle>
            <a:lvl1pPr>
              <a:defRPr sz="4999">
                <a:solidFill>
                  <a:schemeClr val="tx2"/>
                </a:solidFill>
              </a:defRPr>
            </a:lvl1pPr>
          </a:lstStyle>
          <a:p>
            <a:r>
              <a:rPr lang="en-US"/>
              <a:t>Presentation Title</a:t>
            </a:r>
            <a:endParaRPr lang="en-GB"/>
          </a:p>
        </p:txBody>
      </p:sp>
      <p:sp>
        <p:nvSpPr>
          <p:cNvPr id="3" name="Subtitle 2"/>
          <p:cNvSpPr>
            <a:spLocks noGrp="1"/>
          </p:cNvSpPr>
          <p:nvPr>
            <p:ph type="subTitle" idx="1"/>
          </p:nvPr>
        </p:nvSpPr>
        <p:spPr>
          <a:xfrm>
            <a:off x="456075" y="4385254"/>
            <a:ext cx="9546965" cy="690362"/>
          </a:xfrm>
        </p:spPr>
        <p:txBody>
          <a:bodyPr/>
          <a:lstStyle>
            <a:lvl1pPr marL="0" indent="0" algn="l">
              <a:buNone/>
              <a:defRPr sz="3499">
                <a:solidFill>
                  <a:schemeClr val="accent3"/>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9777327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Alternative title slide">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BEF1E355-753E-4FF8-B5B9-6A4EF4B587EA}"/>
              </a:ext>
            </a:extLst>
          </p:cNvPr>
          <p:cNvSpPr/>
          <p:nvPr/>
        </p:nvSpPr>
        <p:spPr>
          <a:xfrm>
            <a:off x="-6348" y="-9525"/>
            <a:ext cx="12212633"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pic>
        <p:nvPicPr>
          <p:cNvPr id="5" name="Picture 7" descr="_0000_NHSBT_Ribbon_NHS_Blue_RGB_WhiteAbv_DRAFT.png">
            <a:extLst>
              <a:ext uri="{FF2B5EF4-FFF2-40B4-BE49-F238E27FC236}">
                <a16:creationId xmlns:a16="http://schemas.microsoft.com/office/drawing/2014/main" id="{885261A0-F411-4670-96FF-EE8CFB64E8CE}"/>
              </a:ext>
            </a:extLst>
          </p:cNvPr>
          <p:cNvPicPr>
            <a:picLocks noChangeAspect="1"/>
          </p:cNvPicPr>
          <p:nvPr/>
        </p:nvPicPr>
        <p:blipFill>
          <a:blip r:embed="rId2" cstate="print">
            <a:extLst>
              <a:ext uri="{28A0092B-C50C-407E-A947-70E740481C1C}">
                <a14:useLocalDpi xmlns:a14="http://schemas.microsoft.com/office/drawing/2010/main"/>
              </a:ext>
            </a:extLst>
          </a:blip>
          <a:srcRect l="2110" t="9514" r="3648"/>
          <a:stretch>
            <a:fillRect/>
          </a:stretch>
        </p:blipFill>
        <p:spPr bwMode="auto">
          <a:xfrm>
            <a:off x="-6348" y="-9525"/>
            <a:ext cx="12212633"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NHSBT">
            <a:extLst>
              <a:ext uri="{FF2B5EF4-FFF2-40B4-BE49-F238E27FC236}">
                <a16:creationId xmlns:a16="http://schemas.microsoft.com/office/drawing/2014/main" id="{6A6103F3-0660-459F-8A26-5626B8D607F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190820" y="354014"/>
            <a:ext cx="250442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CaringExpertQualityRev">
            <a:extLst>
              <a:ext uri="{FF2B5EF4-FFF2-40B4-BE49-F238E27FC236}">
                <a16:creationId xmlns:a16="http://schemas.microsoft.com/office/drawing/2014/main" id="{3873664E-9AE5-41F0-991D-1EEDD36F998D}"/>
              </a:ext>
            </a:extLst>
          </p:cNvPr>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8770242" y="6276976"/>
            <a:ext cx="2925001"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447558" y="3357881"/>
            <a:ext cx="10513595" cy="1362075"/>
          </a:xfrm>
        </p:spPr>
        <p:txBody>
          <a:bodyPr/>
          <a:lstStyle>
            <a:lvl1pPr algn="l">
              <a:defRPr sz="4999" b="1" cap="none">
                <a:solidFill>
                  <a:srgbClr val="FFFFFF"/>
                </a:solidFill>
              </a:defRPr>
            </a:lvl1pPr>
          </a:lstStyle>
          <a:p>
            <a:r>
              <a:rPr lang="en-US"/>
              <a:t>Alternative Presentation Title</a:t>
            </a:r>
            <a:endParaRPr lang="en-GB"/>
          </a:p>
        </p:txBody>
      </p:sp>
      <p:sp>
        <p:nvSpPr>
          <p:cNvPr id="3" name="Text Placeholder 2"/>
          <p:cNvSpPr>
            <a:spLocks noGrp="1"/>
          </p:cNvSpPr>
          <p:nvPr>
            <p:ph type="body" idx="1"/>
          </p:nvPr>
        </p:nvSpPr>
        <p:spPr>
          <a:xfrm>
            <a:off x="447559" y="4545519"/>
            <a:ext cx="10513594" cy="669607"/>
          </a:xfrm>
        </p:spPr>
        <p:txBody>
          <a:bodyPr/>
          <a:lstStyle>
            <a:lvl1pPr marL="0" indent="0" algn="l">
              <a:buNone/>
              <a:defRPr sz="3499">
                <a:solidFill>
                  <a:schemeClr val="bg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974258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CC566A8A-47D2-408E-B291-11FE8642E7A7}"/>
              </a:ext>
            </a:extLst>
          </p:cNvPr>
          <p:cNvSpPr/>
          <p:nvPr/>
        </p:nvSpPr>
        <p:spPr>
          <a:xfrm>
            <a:off x="-6348" y="-9525"/>
            <a:ext cx="12212633" cy="6029325"/>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6614 w 9160577"/>
              <a:gd name="connsiteY0" fmla="*/ 1900327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524605 w 9160577"/>
              <a:gd name="connsiteY2" fmla="*/ 181137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6614 w 9160577"/>
              <a:gd name="connsiteY11" fmla="*/ 1900327 h 2019721"/>
              <a:gd name="connsiteX0" fmla="*/ 6614 w 9160577"/>
              <a:gd name="connsiteY0" fmla="*/ 1900327 h 2019721"/>
              <a:gd name="connsiteX1" fmla="*/ 1255132 w 9160577"/>
              <a:gd name="connsiteY1" fmla="*/ 1814761 h 2019721"/>
              <a:gd name="connsiteX2" fmla="*/ 2733892 w 9160577"/>
              <a:gd name="connsiteY2" fmla="*/ 1448487 h 2019721"/>
              <a:gd name="connsiteX3" fmla="*/ 4182446 w 9160577"/>
              <a:gd name="connsiteY3" fmla="*/ 1729004 h 2019721"/>
              <a:gd name="connsiteX4" fmla="*/ 5253561 w 9160577"/>
              <a:gd name="connsiteY4" fmla="*/ 1973818 h 2019721"/>
              <a:gd name="connsiteX5" fmla="*/ 7084656 w 9160577"/>
              <a:gd name="connsiteY5" fmla="*/ 2019721 h 2019721"/>
              <a:gd name="connsiteX6" fmla="*/ 8885148 w 9160577"/>
              <a:gd name="connsiteY6" fmla="*/ 1764706 h 2019721"/>
              <a:gd name="connsiteX7" fmla="*/ 9155476 w 9160577"/>
              <a:gd name="connsiteY7" fmla="*/ 1606596 h 2019721"/>
              <a:gd name="connsiteX8" fmla="*/ 9160577 w 9160577"/>
              <a:gd name="connsiteY8" fmla="*/ 0 h 2019721"/>
              <a:gd name="connsiteX9" fmla="*/ 0 w 9160577"/>
              <a:gd name="connsiteY9" fmla="*/ 2627 h 2019721"/>
              <a:gd name="connsiteX10" fmla="*/ 6614 w 9160577"/>
              <a:gd name="connsiteY10" fmla="*/ 1900327 h 2019721"/>
              <a:gd name="connsiteX0" fmla="*/ 6614 w 9160577"/>
              <a:gd name="connsiteY0" fmla="*/ 1900327 h 2019721"/>
              <a:gd name="connsiteX1" fmla="*/ 1255132 w 9160577"/>
              <a:gd name="connsiteY1" fmla="*/ 1814761 h 2019721"/>
              <a:gd name="connsiteX2" fmla="*/ 2733892 w 9160577"/>
              <a:gd name="connsiteY2" fmla="*/ 1448487 h 2019721"/>
              <a:gd name="connsiteX3" fmla="*/ 5253561 w 9160577"/>
              <a:gd name="connsiteY3" fmla="*/ 1973818 h 2019721"/>
              <a:gd name="connsiteX4" fmla="*/ 7084656 w 9160577"/>
              <a:gd name="connsiteY4" fmla="*/ 2019721 h 2019721"/>
              <a:gd name="connsiteX5" fmla="*/ 8885148 w 9160577"/>
              <a:gd name="connsiteY5" fmla="*/ 1764706 h 2019721"/>
              <a:gd name="connsiteX6" fmla="*/ 9155476 w 9160577"/>
              <a:gd name="connsiteY6" fmla="*/ 1606596 h 2019721"/>
              <a:gd name="connsiteX7" fmla="*/ 9160577 w 9160577"/>
              <a:gd name="connsiteY7" fmla="*/ 0 h 2019721"/>
              <a:gd name="connsiteX8" fmla="*/ 0 w 9160577"/>
              <a:gd name="connsiteY8" fmla="*/ 2627 h 2019721"/>
              <a:gd name="connsiteX9" fmla="*/ 6614 w 9160577"/>
              <a:gd name="connsiteY9" fmla="*/ 1900327 h 2019721"/>
              <a:gd name="connsiteX0" fmla="*/ 6614 w 9160577"/>
              <a:gd name="connsiteY0" fmla="*/ 1900327 h 2019721"/>
              <a:gd name="connsiteX1" fmla="*/ 1255132 w 9160577"/>
              <a:gd name="connsiteY1" fmla="*/ 1814761 h 2019721"/>
              <a:gd name="connsiteX2" fmla="*/ 4890285 w 9160577"/>
              <a:gd name="connsiteY2" fmla="*/ 1956471 h 2019721"/>
              <a:gd name="connsiteX3" fmla="*/ 5253561 w 9160577"/>
              <a:gd name="connsiteY3" fmla="*/ 1973818 h 2019721"/>
              <a:gd name="connsiteX4" fmla="*/ 7084656 w 9160577"/>
              <a:gd name="connsiteY4" fmla="*/ 2019721 h 2019721"/>
              <a:gd name="connsiteX5" fmla="*/ 8885148 w 9160577"/>
              <a:gd name="connsiteY5" fmla="*/ 1764706 h 2019721"/>
              <a:gd name="connsiteX6" fmla="*/ 9155476 w 9160577"/>
              <a:gd name="connsiteY6" fmla="*/ 1606596 h 2019721"/>
              <a:gd name="connsiteX7" fmla="*/ 9160577 w 9160577"/>
              <a:gd name="connsiteY7" fmla="*/ 0 h 2019721"/>
              <a:gd name="connsiteX8" fmla="*/ 0 w 9160577"/>
              <a:gd name="connsiteY8" fmla="*/ 2627 h 2019721"/>
              <a:gd name="connsiteX9" fmla="*/ 6614 w 9160577"/>
              <a:gd name="connsiteY9" fmla="*/ 1900327 h 2019721"/>
              <a:gd name="connsiteX0" fmla="*/ 6614 w 9160577"/>
              <a:gd name="connsiteY0" fmla="*/ 1900327 h 2019721"/>
              <a:gd name="connsiteX1" fmla="*/ 1255132 w 9160577"/>
              <a:gd name="connsiteY1" fmla="*/ 1814761 h 2019721"/>
              <a:gd name="connsiteX2" fmla="*/ 4890285 w 9160577"/>
              <a:gd name="connsiteY2" fmla="*/ 1956471 h 2019721"/>
              <a:gd name="connsiteX3" fmla="*/ 7084656 w 9160577"/>
              <a:gd name="connsiteY3" fmla="*/ 2019721 h 2019721"/>
              <a:gd name="connsiteX4" fmla="*/ 8885148 w 9160577"/>
              <a:gd name="connsiteY4" fmla="*/ 1764706 h 2019721"/>
              <a:gd name="connsiteX5" fmla="*/ 9155476 w 9160577"/>
              <a:gd name="connsiteY5" fmla="*/ 1606596 h 2019721"/>
              <a:gd name="connsiteX6" fmla="*/ 9160577 w 9160577"/>
              <a:gd name="connsiteY6" fmla="*/ 0 h 2019721"/>
              <a:gd name="connsiteX7" fmla="*/ 0 w 9160577"/>
              <a:gd name="connsiteY7" fmla="*/ 2627 h 2019721"/>
              <a:gd name="connsiteX8" fmla="*/ 6614 w 9160577"/>
              <a:gd name="connsiteY8" fmla="*/ 1900327 h 2019721"/>
              <a:gd name="connsiteX0" fmla="*/ 6614 w 9160577"/>
              <a:gd name="connsiteY0" fmla="*/ 1900327 h 2019721"/>
              <a:gd name="connsiteX1" fmla="*/ 1255132 w 9160577"/>
              <a:gd name="connsiteY1" fmla="*/ 1814761 h 2019721"/>
              <a:gd name="connsiteX2" fmla="*/ 4916744 w 9160577"/>
              <a:gd name="connsiteY2" fmla="*/ 1972136 h 2019721"/>
              <a:gd name="connsiteX3" fmla="*/ 7084656 w 9160577"/>
              <a:gd name="connsiteY3" fmla="*/ 2019721 h 2019721"/>
              <a:gd name="connsiteX4" fmla="*/ 8885148 w 9160577"/>
              <a:gd name="connsiteY4" fmla="*/ 1764706 h 2019721"/>
              <a:gd name="connsiteX5" fmla="*/ 9155476 w 9160577"/>
              <a:gd name="connsiteY5" fmla="*/ 1606596 h 2019721"/>
              <a:gd name="connsiteX6" fmla="*/ 9160577 w 9160577"/>
              <a:gd name="connsiteY6" fmla="*/ 0 h 2019721"/>
              <a:gd name="connsiteX7" fmla="*/ 0 w 9160577"/>
              <a:gd name="connsiteY7" fmla="*/ 2627 h 2019721"/>
              <a:gd name="connsiteX8" fmla="*/ 6614 w 9160577"/>
              <a:gd name="connsiteY8" fmla="*/ 1900327 h 2019721"/>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55476 w 9160577"/>
              <a:gd name="connsiteY5" fmla="*/ 1606596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8885148 w 9160577"/>
              <a:gd name="connsiteY4" fmla="*/ 1764706 h 2024643"/>
              <a:gd name="connsiteX5" fmla="*/ 9148861 w 9160577"/>
              <a:gd name="connsiteY5" fmla="*/ 1886323 h 2024643"/>
              <a:gd name="connsiteX6" fmla="*/ 9160577 w 9160577"/>
              <a:gd name="connsiteY6" fmla="*/ 0 h 2024643"/>
              <a:gd name="connsiteX7" fmla="*/ 0 w 9160577"/>
              <a:gd name="connsiteY7" fmla="*/ 2627 h 2024643"/>
              <a:gd name="connsiteX8" fmla="*/ 6614 w 9160577"/>
              <a:gd name="connsiteY8"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9148861 w 9160577"/>
              <a:gd name="connsiteY4" fmla="*/ 1886323 h 2024643"/>
              <a:gd name="connsiteX5" fmla="*/ 9160577 w 9160577"/>
              <a:gd name="connsiteY5" fmla="*/ 0 h 2024643"/>
              <a:gd name="connsiteX6" fmla="*/ 0 w 9160577"/>
              <a:gd name="connsiteY6" fmla="*/ 2627 h 2024643"/>
              <a:gd name="connsiteX7" fmla="*/ 6614 w 9160577"/>
              <a:gd name="connsiteY7" fmla="*/ 1900327 h 2024643"/>
              <a:gd name="connsiteX0" fmla="*/ 6614 w 9160577"/>
              <a:gd name="connsiteY0" fmla="*/ 1900327 h 2024643"/>
              <a:gd name="connsiteX1" fmla="*/ 1255132 w 9160577"/>
              <a:gd name="connsiteY1" fmla="*/ 1814761 h 2024643"/>
              <a:gd name="connsiteX2" fmla="*/ 4916744 w 9160577"/>
              <a:gd name="connsiteY2" fmla="*/ 1972136 h 2024643"/>
              <a:gd name="connsiteX3" fmla="*/ 7084656 w 9160577"/>
              <a:gd name="connsiteY3" fmla="*/ 2019721 h 2024643"/>
              <a:gd name="connsiteX4" fmla="*/ 9148861 w 9160577"/>
              <a:gd name="connsiteY4" fmla="*/ 1886323 h 2024643"/>
              <a:gd name="connsiteX5" fmla="*/ 9160577 w 9160577"/>
              <a:gd name="connsiteY5" fmla="*/ 0 h 2024643"/>
              <a:gd name="connsiteX6" fmla="*/ 0 w 9160577"/>
              <a:gd name="connsiteY6" fmla="*/ 2627 h 2024643"/>
              <a:gd name="connsiteX7" fmla="*/ 6614 w 9160577"/>
              <a:gd name="connsiteY7" fmla="*/ 1900327 h 2024643"/>
              <a:gd name="connsiteX0" fmla="*/ 6614 w 9160577"/>
              <a:gd name="connsiteY0" fmla="*/ 1900327 h 2040205"/>
              <a:gd name="connsiteX1" fmla="*/ 1255132 w 9160577"/>
              <a:gd name="connsiteY1" fmla="*/ 1814761 h 2040205"/>
              <a:gd name="connsiteX2" fmla="*/ 4916744 w 9160577"/>
              <a:gd name="connsiteY2" fmla="*/ 1972136 h 2040205"/>
              <a:gd name="connsiteX3" fmla="*/ 7084656 w 9160577"/>
              <a:gd name="connsiteY3" fmla="*/ 2019721 h 2040205"/>
              <a:gd name="connsiteX4" fmla="*/ 9148861 w 9160577"/>
              <a:gd name="connsiteY4" fmla="*/ 1886323 h 2040205"/>
              <a:gd name="connsiteX5" fmla="*/ 9160577 w 9160577"/>
              <a:gd name="connsiteY5" fmla="*/ 0 h 2040205"/>
              <a:gd name="connsiteX6" fmla="*/ 0 w 9160577"/>
              <a:gd name="connsiteY6" fmla="*/ 2627 h 2040205"/>
              <a:gd name="connsiteX7" fmla="*/ 6614 w 9160577"/>
              <a:gd name="connsiteY7" fmla="*/ 1900327 h 204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0577" h="2040205">
                <a:moveTo>
                  <a:pt x="6614" y="1900327"/>
                </a:moveTo>
                <a:lnTo>
                  <a:pt x="1255132" y="1814761"/>
                </a:lnTo>
                <a:lnTo>
                  <a:pt x="4916744" y="1972136"/>
                </a:lnTo>
                <a:cubicBezTo>
                  <a:pt x="6069337" y="2064084"/>
                  <a:pt x="6335560" y="2044139"/>
                  <a:pt x="7084656" y="2019721"/>
                </a:cubicBezTo>
                <a:cubicBezTo>
                  <a:pt x="8361433" y="1979731"/>
                  <a:pt x="8460793" y="1930789"/>
                  <a:pt x="9148861" y="1886323"/>
                </a:cubicBezTo>
                <a:cubicBezTo>
                  <a:pt x="9151411" y="1083025"/>
                  <a:pt x="9158026" y="803298"/>
                  <a:pt x="9160577" y="0"/>
                </a:cubicBezTo>
                <a:lnTo>
                  <a:pt x="0" y="2627"/>
                </a:lnTo>
                <a:cubicBezTo>
                  <a:pt x="2205" y="635194"/>
                  <a:pt x="4409" y="1267760"/>
                  <a:pt x="6614" y="1900327"/>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Arial"/>
              <a:ea typeface="+mn-ea"/>
              <a:cs typeface="+mn-cs"/>
            </a:endParaRPr>
          </a:p>
        </p:txBody>
      </p:sp>
      <p:pic>
        <p:nvPicPr>
          <p:cNvPr id="5" name="Picture 7" descr="_0000_NHSBT_Ribbon_NHS_Blue_RGB_WhiteAbv_DRAFT.png">
            <a:extLst>
              <a:ext uri="{FF2B5EF4-FFF2-40B4-BE49-F238E27FC236}">
                <a16:creationId xmlns:a16="http://schemas.microsoft.com/office/drawing/2014/main" id="{5ED2CFD6-690B-45A4-8981-DBA64D607472}"/>
              </a:ext>
            </a:extLst>
          </p:cNvPr>
          <p:cNvPicPr>
            <a:picLocks noChangeAspect="1"/>
          </p:cNvPicPr>
          <p:nvPr/>
        </p:nvPicPr>
        <p:blipFill>
          <a:blip r:embed="rId2" cstate="print">
            <a:extLst>
              <a:ext uri="{28A0092B-C50C-407E-A947-70E740481C1C}">
                <a14:useLocalDpi xmlns:a14="http://schemas.microsoft.com/office/drawing/2010/main"/>
              </a:ext>
            </a:extLst>
          </a:blip>
          <a:srcRect l="1308" r="4449"/>
          <a:stretch>
            <a:fillRect/>
          </a:stretch>
        </p:blipFill>
        <p:spPr bwMode="auto">
          <a:xfrm>
            <a:off x="0" y="3583781"/>
            <a:ext cx="12212633"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NHSBT">
            <a:extLst>
              <a:ext uri="{FF2B5EF4-FFF2-40B4-BE49-F238E27FC236}">
                <a16:creationId xmlns:a16="http://schemas.microsoft.com/office/drawing/2014/main" id="{EC7436AF-4873-4D42-92D3-040EADA30308}"/>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190820" y="354014"/>
            <a:ext cx="250442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447559" y="2066926"/>
            <a:ext cx="10654235" cy="1362075"/>
          </a:xfrm>
        </p:spPr>
        <p:txBody>
          <a:bodyPr/>
          <a:lstStyle>
            <a:lvl1pPr algn="l">
              <a:defRPr sz="4999" b="1" cap="none">
                <a:solidFill>
                  <a:schemeClr val="tx2"/>
                </a:solidFill>
              </a:defRPr>
            </a:lvl1pPr>
          </a:lstStyle>
          <a:p>
            <a:r>
              <a:rPr lang="en-US"/>
              <a:t>Section Title</a:t>
            </a:r>
            <a:endParaRPr lang="en-GB"/>
          </a:p>
        </p:txBody>
      </p:sp>
      <p:sp>
        <p:nvSpPr>
          <p:cNvPr id="3" name="Text Placeholder 2"/>
          <p:cNvSpPr>
            <a:spLocks noGrp="1"/>
          </p:cNvSpPr>
          <p:nvPr>
            <p:ph type="body" idx="1"/>
          </p:nvPr>
        </p:nvSpPr>
        <p:spPr>
          <a:xfrm>
            <a:off x="447560" y="3248977"/>
            <a:ext cx="10654234" cy="669607"/>
          </a:xfrm>
        </p:spPr>
        <p:txBody>
          <a:bodyPr/>
          <a:lstStyle>
            <a:lvl1pPr marL="0" indent="0" algn="l">
              <a:buNone/>
              <a:defRPr sz="3499">
                <a:solidFill>
                  <a:schemeClr val="tx2"/>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26141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with ban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4AD7-CCA4-4941-91F0-4E2091D4785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9A95AB5-3D0D-4DE0-9DE2-7872EC296A75}"/>
              </a:ext>
            </a:extLst>
          </p:cNvPr>
          <p:cNvSpPr>
            <a:spLocks noGrp="1"/>
          </p:cNvSpPr>
          <p:nvPr>
            <p:ph idx="1"/>
          </p:nvPr>
        </p:nvSpPr>
        <p:spPr>
          <a:xfrm>
            <a:off x="510986" y="1143000"/>
            <a:ext cx="11170025" cy="4275138"/>
          </a:xfrm>
        </p:spPr>
        <p:txBody>
          <a:bodyPr/>
          <a:lstStyle>
            <a:lvl2pPr marL="685800" indent="-228600">
              <a:buFont typeface="Arial" panose="020B0604020202020204" pitchFamily="34" charset="0"/>
              <a:buChar char="‒"/>
              <a:defRPr/>
            </a:lvl2pPr>
            <a:lvl4pPr>
              <a:buClr>
                <a:schemeClr val="tx2"/>
              </a:buClr>
              <a:defRPr sz="1600"/>
            </a:lvl4pPr>
            <a:lvl5pPr>
              <a:buClr>
                <a:schemeClr val="tx2"/>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9893C6AB-8387-4928-A12A-8B566127F107}"/>
              </a:ext>
            </a:extLst>
          </p:cNvPr>
          <p:cNvSpPr>
            <a:spLocks noGrp="1"/>
          </p:cNvSpPr>
          <p:nvPr>
            <p:ph type="sldNum" sz="quarter" idx="12"/>
          </p:nvPr>
        </p:nvSpPr>
        <p:spPr>
          <a:xfrm>
            <a:off x="11681011" y="6624228"/>
            <a:ext cx="510989" cy="233054"/>
          </a:xfrm>
        </p:spPr>
        <p:txBody>
          <a:bodyPr/>
          <a:lstStyle/>
          <a:p>
            <a:fld id="{813EFA91-52DD-4E5E-8DF9-ECD8BA68F479}" type="slidenum">
              <a:rPr lang="en-GB" smtClean="0"/>
              <a:t>‹#›</a:t>
            </a:fld>
            <a:endParaRPr lang="en-GB"/>
          </a:p>
        </p:txBody>
      </p:sp>
      <p:sp>
        <p:nvSpPr>
          <p:cNvPr id="11" name="Text Placeholder 10">
            <a:extLst>
              <a:ext uri="{FF2B5EF4-FFF2-40B4-BE49-F238E27FC236}">
                <a16:creationId xmlns:a16="http://schemas.microsoft.com/office/drawing/2014/main" id="{9741352B-189A-4A58-998C-24599B12158F}"/>
              </a:ext>
            </a:extLst>
          </p:cNvPr>
          <p:cNvSpPr>
            <a:spLocks noGrp="1"/>
          </p:cNvSpPr>
          <p:nvPr>
            <p:ph type="body" sz="quarter" idx="13" hasCustomPrompt="1"/>
          </p:nvPr>
        </p:nvSpPr>
        <p:spPr>
          <a:xfrm>
            <a:off x="510986" y="71125"/>
            <a:ext cx="4537075" cy="320675"/>
          </a:xfrm>
        </p:spPr>
        <p:txBody>
          <a:bodyPr/>
          <a:lstStyle>
            <a:lvl1pPr marL="0" indent="0">
              <a:buNone/>
              <a:defRPr b="1">
                <a:solidFill>
                  <a:schemeClr val="bg1"/>
                </a:solidFill>
              </a:defRPr>
            </a:lvl1pPr>
          </a:lstStyle>
          <a:p>
            <a:pPr lvl="0"/>
            <a:r>
              <a:rPr lang="en-US"/>
              <a:t>Section header</a:t>
            </a:r>
            <a:endParaRPr lang="en-GB"/>
          </a:p>
        </p:txBody>
      </p:sp>
      <p:sp>
        <p:nvSpPr>
          <p:cNvPr id="12" name="Text Placeholder 10">
            <a:extLst>
              <a:ext uri="{FF2B5EF4-FFF2-40B4-BE49-F238E27FC236}">
                <a16:creationId xmlns:a16="http://schemas.microsoft.com/office/drawing/2014/main" id="{F67144DD-2F98-47B0-9395-15193262D754}"/>
              </a:ext>
            </a:extLst>
          </p:cNvPr>
          <p:cNvSpPr>
            <a:spLocks noGrp="1"/>
          </p:cNvSpPr>
          <p:nvPr>
            <p:ph type="body" sz="quarter" idx="14" hasCustomPrompt="1"/>
          </p:nvPr>
        </p:nvSpPr>
        <p:spPr>
          <a:xfrm>
            <a:off x="76199" y="68981"/>
            <a:ext cx="322732" cy="320675"/>
          </a:xfrm>
        </p:spPr>
        <p:txBody>
          <a:bodyPr/>
          <a:lstStyle>
            <a:lvl1pPr marL="0" indent="0">
              <a:buNone/>
              <a:defRPr b="1">
                <a:solidFill>
                  <a:schemeClr val="tx1"/>
                </a:solidFill>
              </a:defRPr>
            </a:lvl1pPr>
          </a:lstStyle>
          <a:p>
            <a:pPr lvl="0"/>
            <a:r>
              <a:rPr lang="en-US"/>
              <a:t>#</a:t>
            </a:r>
            <a:endParaRPr lang="en-GB"/>
          </a:p>
        </p:txBody>
      </p:sp>
    </p:spTree>
    <p:extLst>
      <p:ext uri="{BB962C8B-B14F-4D97-AF65-F5344CB8AC3E}">
        <p14:creationId xmlns:p14="http://schemas.microsoft.com/office/powerpoint/2010/main" val="15147678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no ban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4AD7-CCA4-4941-91F0-4E2091D47851}"/>
              </a:ext>
            </a:extLst>
          </p:cNvPr>
          <p:cNvSpPr>
            <a:spLocks noGrp="1"/>
          </p:cNvSpPr>
          <p:nvPr>
            <p:ph type="title"/>
          </p:nvPr>
        </p:nvSpPr>
        <p:spPr>
          <a:xfrm>
            <a:off x="510987" y="468000"/>
            <a:ext cx="9712915" cy="5988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9A95AB5-3D0D-4DE0-9DE2-7872EC296A75}"/>
              </a:ext>
            </a:extLst>
          </p:cNvPr>
          <p:cNvSpPr>
            <a:spLocks noGrp="1"/>
          </p:cNvSpPr>
          <p:nvPr>
            <p:ph idx="1"/>
          </p:nvPr>
        </p:nvSpPr>
        <p:spPr/>
        <p:txBody>
          <a:bodyPr/>
          <a:lstStyle>
            <a:lvl2pPr marL="685800" indent="-228600">
              <a:buFont typeface="Arial" panose="020B0604020202020204" pitchFamily="34" charset="0"/>
              <a:buChar char="‒"/>
              <a:defRPr/>
            </a:lvl2pPr>
            <a:lvl4pPr>
              <a:buClr>
                <a:schemeClr val="tx2"/>
              </a:buClr>
              <a:defRPr sz="1600"/>
            </a:lvl4pPr>
            <a:lvl5pPr>
              <a:buClr>
                <a:schemeClr val="tx2"/>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9893C6AB-8387-4928-A12A-8B566127F107}"/>
              </a:ext>
            </a:extLst>
          </p:cNvPr>
          <p:cNvSpPr>
            <a:spLocks noGrp="1"/>
          </p:cNvSpPr>
          <p:nvPr>
            <p:ph type="sldNum" sz="quarter" idx="12"/>
          </p:nvPr>
        </p:nvSpPr>
        <p:spPr>
          <a:xfrm>
            <a:off x="11681012" y="6624228"/>
            <a:ext cx="510987" cy="233054"/>
          </a:xfrm>
        </p:spPr>
        <p:txBody>
          <a:bodyPr/>
          <a:lstStyle/>
          <a:p>
            <a:fld id="{813EFA91-52DD-4E5E-8DF9-ECD8BA68F479}" type="slidenum">
              <a:rPr lang="en-GB" smtClean="0"/>
              <a:t>‹#›</a:t>
            </a:fld>
            <a:endParaRPr lang="en-GB"/>
          </a:p>
        </p:txBody>
      </p:sp>
      <p:pic>
        <p:nvPicPr>
          <p:cNvPr id="8" name="Picture 5" descr="NHSBloodandTransplantR1">
            <a:extLst>
              <a:ext uri="{FF2B5EF4-FFF2-40B4-BE49-F238E27FC236}">
                <a16:creationId xmlns:a16="http://schemas.microsoft.com/office/drawing/2014/main" id="{F639717E-4A27-492F-A51D-8A43300CB901}"/>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0288153" y="230717"/>
            <a:ext cx="1697658" cy="4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81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4.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Users\mflynn\AppData\Local\Microsoft\Windows\Temporary Internet Files\Content.Outlook\PHS90KVA\24415-Powerpoint-Cover.png"/>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0" y="515938"/>
            <a:ext cx="12192000" cy="6369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itle 1"/>
          <p:cNvSpPr txBox="1">
            <a:spLocks/>
          </p:cNvSpPr>
          <p:nvPr/>
        </p:nvSpPr>
        <p:spPr>
          <a:xfrm>
            <a:off x="914400" y="2130426"/>
            <a:ext cx="103632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en-GB" sz="4400" dirty="0">
              <a:solidFill>
                <a:srgbClr val="000000"/>
              </a:solidFill>
              <a:latin typeface="Calibri"/>
              <a:ea typeface="ＭＳ Ｐゴシック"/>
              <a:cs typeface="Arial"/>
            </a:endParaRPr>
          </a:p>
        </p:txBody>
      </p:sp>
      <p:sp>
        <p:nvSpPr>
          <p:cNvPr id="9" name="Subtitle 2"/>
          <p:cNvSpPr txBox="1">
            <a:spLocks/>
          </p:cNvSpPr>
          <p:nvPr/>
        </p:nvSpPr>
        <p:spPr>
          <a:xfrm>
            <a:off x="1828800" y="3886200"/>
            <a:ext cx="8534400" cy="1752600"/>
          </a:xfrm>
          <a:prstGeom prst="rect">
            <a:avLst/>
          </a:prstGeom>
        </p:spPr>
        <p:txBody>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defRPr/>
            </a:pPr>
            <a:endParaRPr lang="en-GB" sz="3200" dirty="0">
              <a:solidFill>
                <a:srgbClr val="000000">
                  <a:tint val="75000"/>
                </a:srgbClr>
              </a:solidFill>
              <a:latin typeface="Calibri"/>
              <a:ea typeface="Arial"/>
              <a:cs typeface="Arial"/>
            </a:endParaRPr>
          </a:p>
        </p:txBody>
      </p:sp>
      <p:sp>
        <p:nvSpPr>
          <p:cNvPr id="11" name="Title 1"/>
          <p:cNvSpPr txBox="1">
            <a:spLocks/>
          </p:cNvSpPr>
          <p:nvPr/>
        </p:nvSpPr>
        <p:spPr>
          <a:xfrm>
            <a:off x="1117600" y="2282826"/>
            <a:ext cx="103632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en-GB" sz="4400" dirty="0">
              <a:solidFill>
                <a:srgbClr val="000000"/>
              </a:solidFill>
              <a:latin typeface="Calibri"/>
              <a:ea typeface="ＭＳ Ｐゴシック"/>
              <a:cs typeface="Arial"/>
            </a:endParaRPr>
          </a:p>
        </p:txBody>
      </p:sp>
      <p:sp>
        <p:nvSpPr>
          <p:cNvPr id="12" name="Slide Number Placeholder 8"/>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pPr>
            <a:fld id="{F7C6ADC0-F070-B549-AB4C-093F339257CF}" type="slidenum">
              <a:rPr lang="en-GB" smtClean="0">
                <a:ea typeface="ＭＳ Ｐゴシック" charset="0"/>
              </a:rPr>
              <a:pPr defTabSz="914400" fontAlgn="base">
                <a:spcBef>
                  <a:spcPct val="0"/>
                </a:spcBef>
                <a:spcAft>
                  <a:spcPct val="0"/>
                </a:spcAft>
              </a:pPr>
              <a:t>‹#›</a:t>
            </a:fld>
            <a:endParaRPr lang="en-GB">
              <a:ea typeface="ＭＳ Ｐゴシック" charset="0"/>
            </a:endParaRPr>
          </a:p>
        </p:txBody>
      </p:sp>
      <p:pic>
        <p:nvPicPr>
          <p:cNvPr id="10" name="Picture 9"/>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9019614" y="88459"/>
            <a:ext cx="3035292" cy="635937"/>
          </a:xfrm>
          <a:prstGeom prst="rect">
            <a:avLst/>
          </a:prstGeom>
        </p:spPr>
      </p:pic>
    </p:spTree>
    <p:extLst>
      <p:ext uri="{BB962C8B-B14F-4D97-AF65-F5344CB8AC3E}">
        <p14:creationId xmlns:p14="http://schemas.microsoft.com/office/powerpoint/2010/main" val="255632710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ransition spd="slow">
    <p:fade/>
  </p:transition>
  <p:hf hd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Arial"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Arial"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Arial"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Arial" charset="0"/>
        </a:defRPr>
      </a:lvl5pPr>
      <a:lvl6pPr marL="457200" algn="ctr" rtl="0" fontAlgn="base">
        <a:spcBef>
          <a:spcPct val="0"/>
        </a:spcBef>
        <a:spcAft>
          <a:spcPct val="0"/>
        </a:spcAft>
        <a:defRPr sz="4400">
          <a:solidFill>
            <a:schemeClr val="tx1"/>
          </a:solidFill>
          <a:latin typeface="Calibri" pitchFamily="34" charset="0"/>
          <a:ea typeface="ＭＳ Ｐゴシック" pitchFamily="34" charset="-128"/>
          <a:cs typeface="Arial" charset="0"/>
        </a:defRPr>
      </a:lvl6pPr>
      <a:lvl7pPr marL="914400" algn="ctr" rtl="0" fontAlgn="base">
        <a:spcBef>
          <a:spcPct val="0"/>
        </a:spcBef>
        <a:spcAft>
          <a:spcPct val="0"/>
        </a:spcAft>
        <a:defRPr sz="4400">
          <a:solidFill>
            <a:schemeClr val="tx1"/>
          </a:solidFill>
          <a:latin typeface="Calibri" pitchFamily="34" charset="0"/>
          <a:ea typeface="ＭＳ Ｐゴシック" pitchFamily="34" charset="-128"/>
          <a:cs typeface="Arial" charset="0"/>
        </a:defRPr>
      </a:lvl7pPr>
      <a:lvl8pPr marL="1371600" algn="ctr" rtl="0" fontAlgn="base">
        <a:spcBef>
          <a:spcPct val="0"/>
        </a:spcBef>
        <a:spcAft>
          <a:spcPct val="0"/>
        </a:spcAft>
        <a:defRPr sz="4400">
          <a:solidFill>
            <a:schemeClr val="tx1"/>
          </a:solidFill>
          <a:latin typeface="Calibri" pitchFamily="34" charset="0"/>
          <a:ea typeface="ＭＳ Ｐゴシック" pitchFamily="34" charset="-128"/>
          <a:cs typeface="Arial" charset="0"/>
        </a:defRPr>
      </a:lvl8pPr>
      <a:lvl9pPr marL="1828800" algn="ctr" rtl="0" fontAlgn="base">
        <a:spcBef>
          <a:spcPct val="0"/>
        </a:spcBef>
        <a:spcAft>
          <a:spcPct val="0"/>
        </a:spcAft>
        <a:defRPr sz="4400">
          <a:solidFill>
            <a:schemeClr val="tx1"/>
          </a:solidFill>
          <a:latin typeface="Calibri" pitchFamily="34" charset="0"/>
          <a:ea typeface="ＭＳ Ｐゴシック" pitchFamily="34" charset="-128"/>
          <a:cs typeface="Arial"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j-ea"/>
          <a:cs typeface="+mn-cs"/>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j-ea"/>
          <a:cs typeface="+mn-cs"/>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j-ea"/>
          <a:cs typeface="+mn-cs"/>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j-ea"/>
          <a:cs typeface="+mn-cs"/>
        </a:defRPr>
      </a:lvl5pPr>
      <a:lvl6pPr marL="2514600" indent="-228600" algn="l" rtl="0" fontAlgn="base">
        <a:spcBef>
          <a:spcPct val="20000"/>
        </a:spcBef>
        <a:spcAft>
          <a:spcPct val="0"/>
        </a:spcAft>
        <a:buFont typeface="Arial" charset="0"/>
        <a:buChar char="»"/>
        <a:defRPr sz="2000">
          <a:solidFill>
            <a:schemeClr val="tx1"/>
          </a:solidFill>
          <a:latin typeface="+mn-lt"/>
          <a:ea typeface="+mj-ea"/>
          <a:cs typeface="+mn-cs"/>
        </a:defRPr>
      </a:lvl6pPr>
      <a:lvl7pPr marL="2971800" indent="-228600" algn="l" rtl="0" fontAlgn="base">
        <a:spcBef>
          <a:spcPct val="20000"/>
        </a:spcBef>
        <a:spcAft>
          <a:spcPct val="0"/>
        </a:spcAft>
        <a:buFont typeface="Arial" charset="0"/>
        <a:buChar char="»"/>
        <a:defRPr sz="2000">
          <a:solidFill>
            <a:schemeClr val="tx1"/>
          </a:solidFill>
          <a:latin typeface="+mn-lt"/>
          <a:ea typeface="+mj-ea"/>
          <a:cs typeface="+mn-cs"/>
        </a:defRPr>
      </a:lvl7pPr>
      <a:lvl8pPr marL="3429000" indent="-228600" algn="l" rtl="0" fontAlgn="base">
        <a:spcBef>
          <a:spcPct val="20000"/>
        </a:spcBef>
        <a:spcAft>
          <a:spcPct val="0"/>
        </a:spcAft>
        <a:buFont typeface="Arial" charset="0"/>
        <a:buChar char="»"/>
        <a:defRPr sz="2000">
          <a:solidFill>
            <a:schemeClr val="tx1"/>
          </a:solidFill>
          <a:latin typeface="+mn-lt"/>
          <a:ea typeface="+mj-ea"/>
          <a:cs typeface="+mn-cs"/>
        </a:defRPr>
      </a:lvl8pPr>
      <a:lvl9pPr marL="3886200" indent="-228600" algn="l" rtl="0" fontAlgn="base">
        <a:spcBef>
          <a:spcPct val="20000"/>
        </a:spcBef>
        <a:spcAft>
          <a:spcPct val="0"/>
        </a:spcAft>
        <a:buFont typeface="Arial" charset="0"/>
        <a:buChar char="»"/>
        <a:defRPr sz="2000">
          <a:solidFill>
            <a:schemeClr val="tx1"/>
          </a:solidFill>
          <a:latin typeface="+mn-lt"/>
          <a:ea typeface="+mj-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158750"/>
            <a:ext cx="10972800" cy="1143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8F8F8"/>
                </a:solidFill>
              </a14:hiddenFill>
            </a:ext>
            <a:ext uri="{91240B29-F687-4f45-9708-019B960494DF}">
              <a14:hiddenLine xmlns:a14="http://schemas.microsoft.com/office/drawing/2010/main" xmlns="" w="28575">
                <a:solidFill>
                  <a:schemeClr val="accent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307313" y="134938"/>
            <a:ext cx="1736521" cy="363826"/>
          </a:xfrm>
          <a:prstGeom prst="rect">
            <a:avLst/>
          </a:prstGeom>
        </p:spPr>
      </p:pic>
    </p:spTree>
    <p:extLst>
      <p:ext uri="{BB962C8B-B14F-4D97-AF65-F5344CB8AC3E}">
        <p14:creationId xmlns:p14="http://schemas.microsoft.com/office/powerpoint/2010/main" val="1928197832"/>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ransition spd="slow">
    <p:fade/>
  </p:transition>
  <p:txStyles>
    <p:titleStyle>
      <a:lvl1pPr algn="ctr" rtl="0" eaLnBrk="0" fontAlgn="base" hangingPunct="0">
        <a:spcBef>
          <a:spcPct val="0"/>
        </a:spcBef>
        <a:spcAft>
          <a:spcPct val="0"/>
        </a:spcAft>
        <a:defRPr sz="3200">
          <a:solidFill>
            <a:schemeClr val="accent2"/>
          </a:solidFill>
          <a:latin typeface="+mj-lt"/>
          <a:ea typeface="ＭＳ Ｐゴシック" charset="0"/>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Arial" charset="0"/>
          <a:cs typeface="+mn-cs"/>
        </a:defRPr>
      </a:lvl2pPr>
      <a:lvl3pPr marL="1143000" indent="-228600" algn="l" rtl="0" eaLnBrk="0" fontAlgn="base" hangingPunct="0">
        <a:spcBef>
          <a:spcPct val="20000"/>
        </a:spcBef>
        <a:spcAft>
          <a:spcPct val="0"/>
        </a:spcAft>
        <a:buChar char="•"/>
        <a:defRPr>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16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1600">
          <a:solidFill>
            <a:schemeClr val="tx1"/>
          </a:solidFill>
          <a:latin typeface="+mn-lt"/>
          <a:ea typeface="Arial" charset="0"/>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defTabSz="914400" eaLnBrk="0" fontAlgn="base" hangingPunct="0">
              <a:spcBef>
                <a:spcPct val="50000"/>
              </a:spcBef>
              <a:spcAft>
                <a:spcPct val="0"/>
              </a:spcAft>
              <a:defRPr/>
            </a:pPr>
            <a:endParaRPr lang="en-GB" sz="1600" b="1">
              <a:solidFill>
                <a:srgbClr val="FFFFFF"/>
              </a:solidFill>
            </a:endParaRPr>
          </a:p>
          <a:p>
            <a:pPr defTabSz="914400"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298014856"/>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FE4A18-0368-455B-85D4-3B7FD2172086}"/>
              </a:ext>
            </a:extLst>
          </p:cNvPr>
          <p:cNvSpPr>
            <a:spLocks noGrp="1"/>
          </p:cNvSpPr>
          <p:nvPr>
            <p:ph type="title"/>
          </p:nvPr>
        </p:nvSpPr>
        <p:spPr>
          <a:xfrm>
            <a:off x="510987" y="468000"/>
            <a:ext cx="11170025" cy="5988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53D25D-6E16-4A65-BAF7-36C7FF3D390B}"/>
              </a:ext>
            </a:extLst>
          </p:cNvPr>
          <p:cNvSpPr>
            <a:spLocks noGrp="1"/>
          </p:cNvSpPr>
          <p:nvPr>
            <p:ph type="body" idx="1"/>
          </p:nvPr>
        </p:nvSpPr>
        <p:spPr>
          <a:xfrm>
            <a:off x="510986" y="1143000"/>
            <a:ext cx="11170028" cy="42751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89A4B25E-D37B-4D80-80F2-C0DF7231AC27}"/>
              </a:ext>
            </a:extLst>
          </p:cNvPr>
          <p:cNvSpPr>
            <a:spLocks noGrp="1"/>
          </p:cNvSpPr>
          <p:nvPr>
            <p:ph type="sldNum" sz="quarter" idx="4"/>
          </p:nvPr>
        </p:nvSpPr>
        <p:spPr>
          <a:xfrm>
            <a:off x="11779624" y="6624228"/>
            <a:ext cx="412375" cy="233054"/>
          </a:xfrm>
          <a:prstGeom prst="rect">
            <a:avLst/>
          </a:prstGeom>
        </p:spPr>
        <p:txBody>
          <a:bodyPr vert="horz" lIns="91440" tIns="45720" rIns="91440" bIns="45720" rtlCol="0" anchor="ctr"/>
          <a:lstStyle>
            <a:lvl1pPr algn="r">
              <a:defRPr sz="1200">
                <a:solidFill>
                  <a:schemeClr val="tx1">
                    <a:tint val="75000"/>
                  </a:schemeClr>
                </a:solidFill>
              </a:defRPr>
            </a:lvl1pPr>
          </a:lstStyle>
          <a:p>
            <a:fld id="{813EFA91-52DD-4E5E-8DF9-ECD8BA68F479}" type="slidenum">
              <a:rPr lang="en-GB" smtClean="0"/>
              <a:pPr/>
              <a:t>‹#›</a:t>
            </a:fld>
            <a:endParaRPr lang="en-GB"/>
          </a:p>
        </p:txBody>
      </p:sp>
      <p:sp>
        <p:nvSpPr>
          <p:cNvPr id="11" name="TextBox 10">
            <a:extLst>
              <a:ext uri="{FF2B5EF4-FFF2-40B4-BE49-F238E27FC236}">
                <a16:creationId xmlns:a16="http://schemas.microsoft.com/office/drawing/2014/main" id="{681758DF-1643-487E-B80D-D665B9578B28}"/>
              </a:ext>
            </a:extLst>
          </p:cNvPr>
          <p:cNvSpPr txBox="1"/>
          <p:nvPr userDrawn="1"/>
        </p:nvSpPr>
        <p:spPr>
          <a:xfrm>
            <a:off x="510988" y="0"/>
            <a:ext cx="11681012" cy="468000"/>
          </a:xfrm>
          <a:prstGeom prst="rect">
            <a:avLst/>
          </a:prstGeom>
          <a:solidFill>
            <a:schemeClr val="tx2"/>
          </a:solidFill>
        </p:spPr>
        <p:txBody>
          <a:bodyPr wrap="square" rtlCol="0" anchor="ctr" anchorCtr="0">
            <a:spAutoFit/>
          </a:bodyPr>
          <a:lstStyle/>
          <a:p>
            <a:endParaRPr lang="en-GB" b="1">
              <a:solidFill>
                <a:schemeClr val="bg1"/>
              </a:solidFill>
            </a:endParaRPr>
          </a:p>
        </p:txBody>
      </p:sp>
      <p:sp>
        <p:nvSpPr>
          <p:cNvPr id="13" name="TextBox 12">
            <a:extLst>
              <a:ext uri="{FF2B5EF4-FFF2-40B4-BE49-F238E27FC236}">
                <a16:creationId xmlns:a16="http://schemas.microsoft.com/office/drawing/2014/main" id="{BA259EFD-4064-4F05-A398-1647B6BB8198}"/>
              </a:ext>
            </a:extLst>
          </p:cNvPr>
          <p:cNvSpPr txBox="1"/>
          <p:nvPr userDrawn="1"/>
        </p:nvSpPr>
        <p:spPr>
          <a:xfrm>
            <a:off x="0" y="0"/>
            <a:ext cx="510989" cy="468000"/>
          </a:xfrm>
          <a:prstGeom prst="rect">
            <a:avLst/>
          </a:prstGeom>
          <a:solidFill>
            <a:schemeClr val="bg2"/>
          </a:solidFill>
        </p:spPr>
        <p:txBody>
          <a:bodyPr wrap="square" rtlCol="0" anchor="ctr" anchorCtr="0">
            <a:spAutoFit/>
          </a:bodyPr>
          <a:lstStyle/>
          <a:p>
            <a:pPr algn="ctr"/>
            <a:endParaRPr lang="en-GB" b="1">
              <a:solidFill>
                <a:schemeClr val="tx1"/>
              </a:solidFill>
            </a:endParaRPr>
          </a:p>
        </p:txBody>
      </p:sp>
      <p:pic>
        <p:nvPicPr>
          <p:cNvPr id="9" name="Picture 8" descr="Logo&#10;&#10;Description automatically generated with low confidence">
            <a:extLst>
              <a:ext uri="{FF2B5EF4-FFF2-40B4-BE49-F238E27FC236}">
                <a16:creationId xmlns:a16="http://schemas.microsoft.com/office/drawing/2014/main" id="{1D115559-1D74-4DE1-AAB1-468608A2D7D3}"/>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0914004" y="101415"/>
            <a:ext cx="1174932" cy="328485"/>
          </a:xfrm>
          <a:prstGeom prst="rect">
            <a:avLst/>
          </a:prstGeom>
        </p:spPr>
      </p:pic>
    </p:spTree>
    <p:extLst>
      <p:ext uri="{BB962C8B-B14F-4D97-AF65-F5344CB8AC3E}">
        <p14:creationId xmlns:p14="http://schemas.microsoft.com/office/powerpoint/2010/main" val="3445148239"/>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20.jpe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4.tiff"/></Relationships>
</file>

<file path=ppt/slides/_rels/slide9.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9.xml"/><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53.tiff"/><Relationship Id="rId4" Type="http://schemas.openxmlformats.org/officeDocument/2006/relationships/image" Target="../media/image5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idx="4294967295"/>
          </p:nvPr>
        </p:nvSpPr>
        <p:spPr bwMode="auto">
          <a:xfrm>
            <a:off x="2355850" y="3454051"/>
            <a:ext cx="7772400" cy="93821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200" b="1" dirty="0">
                <a:solidFill>
                  <a:schemeClr val="bg1"/>
                </a:solidFill>
                <a:latin typeface="Arial" charset="0"/>
                <a:ea typeface="ＭＳ Ｐゴシック" charset="0"/>
                <a:cs typeface="Arial" charset="0"/>
              </a:rPr>
              <a:t>Influencing donation culture - the role of the CLOD</a:t>
            </a:r>
            <a:endParaRPr lang="en-GB" sz="3200" b="1" dirty="0">
              <a:solidFill>
                <a:schemeClr val="bg1"/>
              </a:solidFill>
              <a:latin typeface="Calibri" charset="0"/>
              <a:ea typeface="ＭＳ Ｐゴシック" charset="0"/>
              <a:cs typeface="Arial" charset="0"/>
            </a:endParaRPr>
          </a:p>
        </p:txBody>
      </p:sp>
      <p:sp>
        <p:nvSpPr>
          <p:cNvPr id="3075" name="Subtitle 2"/>
          <p:cNvSpPr>
            <a:spLocks noGrp="1"/>
          </p:cNvSpPr>
          <p:nvPr>
            <p:ph type="subTitle" idx="4294967295"/>
          </p:nvPr>
        </p:nvSpPr>
        <p:spPr bwMode="auto">
          <a:xfrm>
            <a:off x="2355850" y="4656138"/>
            <a:ext cx="6400800" cy="168116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eaLnBrk="1" hangingPunct="1">
              <a:lnSpc>
                <a:spcPct val="80000"/>
              </a:lnSpc>
              <a:buNone/>
            </a:pPr>
            <a:r>
              <a:rPr lang="en-GB" sz="2400" b="1" dirty="0">
                <a:solidFill>
                  <a:srgbClr val="00FFFF"/>
                </a:solidFill>
                <a:latin typeface="Arial" charset="0"/>
                <a:ea typeface="Arial" charset="0"/>
                <a:cs typeface="Arial" charset="0"/>
              </a:rPr>
              <a:t>Clinical Lead Induction</a:t>
            </a:r>
          </a:p>
        </p:txBody>
      </p:sp>
      <p:sp>
        <p:nvSpPr>
          <p:cNvPr id="3076" name="Slide Number Placeholder 3"/>
          <p:cNvSpPr txBox="1">
            <a:spLocks noGrp="1"/>
          </p:cNvSpPr>
          <p:nvPr/>
        </p:nvSpPr>
        <p:spPr bwMode="auto">
          <a:xfrm>
            <a:off x="8077200" y="6356351"/>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defTabSz="914400" eaLnBrk="1" fontAlgn="base" hangingPunct="1">
              <a:spcBef>
                <a:spcPct val="0"/>
              </a:spcBef>
              <a:spcAft>
                <a:spcPct val="0"/>
              </a:spcAft>
            </a:pPr>
            <a:fld id="{9ACA8AEF-A947-6640-9DB1-7FFEE7B6D123}" type="slidenum">
              <a:rPr lang="en-GB" sz="1200">
                <a:solidFill>
                  <a:srgbClr val="898989"/>
                </a:solidFill>
                <a:latin typeface="Calibri" charset="0"/>
                <a:cs typeface="ＭＳ Ｐゴシック" charset="0"/>
              </a:rPr>
              <a:pPr algn="r" defTabSz="914400" eaLnBrk="1" fontAlgn="base" hangingPunct="1">
                <a:spcBef>
                  <a:spcPct val="0"/>
                </a:spcBef>
                <a:spcAft>
                  <a:spcPct val="0"/>
                </a:spcAft>
              </a:pPr>
              <a:t>1</a:t>
            </a:fld>
            <a:endParaRPr lang="en-GB" sz="1200">
              <a:solidFill>
                <a:srgbClr val="898989"/>
              </a:solidFill>
              <a:latin typeface="Calibri" charset="0"/>
              <a:cs typeface="ＭＳ Ｐゴシック"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94191" y="5583677"/>
            <a:ext cx="3856957" cy="1017499"/>
          </a:xfrm>
          <a:prstGeom prst="rect">
            <a:avLst/>
          </a:prstGeom>
        </p:spPr>
      </p:pic>
    </p:spTree>
    <p:extLst>
      <p:ext uri="{BB962C8B-B14F-4D97-AF65-F5344CB8AC3E}">
        <p14:creationId xmlns:p14="http://schemas.microsoft.com/office/powerpoint/2010/main" val="321588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04CBBC-44DB-92F9-0D0A-7EDD363C7AC2}"/>
              </a:ext>
            </a:extLst>
          </p:cNvPr>
          <p:cNvSpPr>
            <a:spLocks noGrp="1"/>
          </p:cNvSpPr>
          <p:nvPr>
            <p:ph idx="1"/>
          </p:nvPr>
        </p:nvSpPr>
        <p:spPr>
          <a:xfrm>
            <a:off x="4967288" y="2520951"/>
            <a:ext cx="2400300" cy="1089025"/>
          </a:xfrm>
          <a:solidFill>
            <a:schemeClr val="bg1">
              <a:lumMod val="85000"/>
            </a:schemeClr>
          </a:solidFill>
          <a:ln w="25400">
            <a:solidFill>
              <a:srgbClr val="003893"/>
            </a:solidFill>
          </a:ln>
        </p:spPr>
        <p:txBody>
          <a:bodyPr/>
          <a:lstStyle/>
          <a:p>
            <a:pPr marL="0" indent="0" algn="ctr">
              <a:buNone/>
              <a:defRPr/>
            </a:pPr>
            <a:r>
              <a:rPr lang="en-GB" altLang="en-US" sz="3000" i="1" dirty="0">
                <a:solidFill>
                  <a:srgbClr val="CC0099"/>
                </a:solidFill>
              </a:rPr>
              <a:t>Out of tragedy</a:t>
            </a:r>
          </a:p>
          <a:p>
            <a:pPr marL="0" indent="0" algn="ctr">
              <a:buNone/>
              <a:defRPr/>
            </a:pPr>
            <a:r>
              <a:rPr lang="en-GB" altLang="en-US" sz="3000" i="1" dirty="0">
                <a:solidFill>
                  <a:srgbClr val="CC0099"/>
                </a:solidFill>
              </a:rPr>
              <a:t>comes hope</a:t>
            </a:r>
          </a:p>
        </p:txBody>
      </p:sp>
      <p:pic>
        <p:nvPicPr>
          <p:cNvPr id="27651" name="Picture 3">
            <a:extLst>
              <a:ext uri="{FF2B5EF4-FFF2-40B4-BE49-F238E27FC236}">
                <a16:creationId xmlns:a16="http://schemas.microsoft.com/office/drawing/2014/main" id="{5D9C9129-80F9-C356-C2FF-1D6309527C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81175" y="3138489"/>
            <a:ext cx="29337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5">
            <a:extLst>
              <a:ext uri="{FF2B5EF4-FFF2-40B4-BE49-F238E27FC236}">
                <a16:creationId xmlns:a16="http://schemas.microsoft.com/office/drawing/2014/main" id="{A1DBFAB9-27F2-1109-BD3C-5E0E434DEB4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621589" y="3148014"/>
            <a:ext cx="2903537"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BCF2289-FC54-ED69-4870-BECFAE90525D}"/>
              </a:ext>
            </a:extLst>
          </p:cNvPr>
          <p:cNvPicPr>
            <a:picLocks noChangeAspect="1"/>
          </p:cNvPicPr>
          <p:nvPr/>
        </p:nvPicPr>
        <p:blipFill>
          <a:blip r:embed="rId5"/>
          <a:stretch>
            <a:fillRect/>
          </a:stretch>
        </p:blipFill>
        <p:spPr>
          <a:xfrm>
            <a:off x="3375025" y="5605464"/>
            <a:ext cx="5441950" cy="1119187"/>
          </a:xfrm>
          <a:prstGeom prst="rect">
            <a:avLst/>
          </a:prstGeom>
          <a:solidFill>
            <a:schemeClr val="bg1">
              <a:lumMod val="85000"/>
            </a:schemeClr>
          </a:solidFill>
          <a:ln w="25400">
            <a:solidFill>
              <a:srgbClr val="003893"/>
            </a:solidFill>
          </a:ln>
        </p:spPr>
      </p:pic>
      <p:pic>
        <p:nvPicPr>
          <p:cNvPr id="27654" name="Content Placeholder 3">
            <a:extLst>
              <a:ext uri="{FF2B5EF4-FFF2-40B4-BE49-F238E27FC236}">
                <a16:creationId xmlns:a16="http://schemas.microsoft.com/office/drawing/2014/main" id="{D17DD857-0102-23F8-FF73-14F74130F226}"/>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811339" y="133351"/>
            <a:ext cx="2903537" cy="261937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7655" name="Picture 4">
            <a:extLst>
              <a:ext uri="{FF2B5EF4-FFF2-40B4-BE49-F238E27FC236}">
                <a16:creationId xmlns:a16="http://schemas.microsoft.com/office/drawing/2014/main" id="{B338D38F-B81E-4F69-F961-7492F9602C9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621589" y="133351"/>
            <a:ext cx="290353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
            <a:extLst>
              <a:ext uri="{FF2B5EF4-FFF2-40B4-BE49-F238E27FC236}">
                <a16:creationId xmlns:a16="http://schemas.microsoft.com/office/drawing/2014/main" id="{8F76E306-B863-4327-2631-3991163C92C7}"/>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967288" y="3878264"/>
            <a:ext cx="2400300"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3">
            <a:extLst>
              <a:ext uri="{FF2B5EF4-FFF2-40B4-BE49-F238E27FC236}">
                <a16:creationId xmlns:a16="http://schemas.microsoft.com/office/drawing/2014/main" id="{C0E513A6-C811-DDE6-DFA9-F844C1585F07}"/>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967288" y="133351"/>
            <a:ext cx="24003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76672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Stock_000004801707XSmall.jpg"/>
          <p:cNvPicPr>
            <a:picLocks noChangeAspect="1"/>
          </p:cNvPicPr>
          <p:nvPr/>
        </p:nvPicPr>
        <p:blipFill>
          <a:blip r:embed="rId3"/>
          <a:stretch>
            <a:fillRect/>
          </a:stretch>
        </p:blipFill>
        <p:spPr>
          <a:xfrm>
            <a:off x="7315200" y="1981200"/>
            <a:ext cx="2958962" cy="3340178"/>
          </a:xfrm>
          <a:prstGeom prst="rect">
            <a:avLst/>
          </a:prstGeom>
        </p:spPr>
      </p:pic>
      <p:sp>
        <p:nvSpPr>
          <p:cNvPr id="50178" name="Title 1"/>
          <p:cNvSpPr>
            <a:spLocks/>
          </p:cNvSpPr>
          <p:nvPr/>
        </p:nvSpPr>
        <p:spPr bwMode="auto">
          <a:xfrm>
            <a:off x="1920875" y="300038"/>
            <a:ext cx="8350250" cy="595312"/>
          </a:xfrm>
          <a:prstGeom prst="rect">
            <a:avLst/>
          </a:prstGeom>
          <a:noFill/>
          <a:ln w="9525">
            <a:noFill/>
            <a:miter lim="800000"/>
            <a:headEnd/>
            <a:tailEnd/>
          </a:ln>
        </p:spPr>
        <p:txBody>
          <a:bodyPr anchor="ctr">
            <a:prstTxWarp prst="textNoShape">
              <a:avLst/>
            </a:prstTxWarp>
          </a:bodyPr>
          <a:lstStyle/>
          <a:p>
            <a:pPr algn="ctr" defTabSz="957263" eaLnBrk="0" hangingPunct="0">
              <a:lnSpc>
                <a:spcPct val="106000"/>
              </a:lnSpc>
            </a:pPr>
            <a:r>
              <a:rPr lang="en-GB" sz="2800" dirty="0">
                <a:solidFill>
                  <a:srgbClr val="E0119D"/>
                </a:solidFill>
              </a:rPr>
              <a:t>A UK Model for Donation: Local Donation Teams</a:t>
            </a:r>
            <a:endParaRPr lang="en-US" sz="2800" dirty="0">
              <a:solidFill>
                <a:srgbClr val="E0119D"/>
              </a:solidFill>
            </a:endParaRPr>
          </a:p>
        </p:txBody>
      </p:sp>
      <p:sp>
        <p:nvSpPr>
          <p:cNvPr id="50180" name="Text Box 12"/>
          <p:cNvSpPr txBox="1">
            <a:spLocks noChangeArrowheads="1"/>
          </p:cNvSpPr>
          <p:nvPr/>
        </p:nvSpPr>
        <p:spPr bwMode="auto">
          <a:xfrm>
            <a:off x="1748631" y="5328999"/>
            <a:ext cx="2903538" cy="1006475"/>
          </a:xfrm>
          <a:prstGeom prst="rect">
            <a:avLst/>
          </a:prstGeom>
          <a:noFill/>
          <a:ln w="9525">
            <a:noFill/>
            <a:miter lim="800000"/>
            <a:headEnd/>
            <a:tailEnd/>
          </a:ln>
        </p:spPr>
        <p:txBody>
          <a:bodyPr>
            <a:prstTxWarp prst="textNoShape">
              <a:avLst/>
            </a:prstTxWarp>
            <a:spAutoFit/>
          </a:bodyPr>
          <a:lstStyle/>
          <a:p>
            <a:pPr algn="ctr" eaLnBrk="0" hangingPunct="0">
              <a:spcBef>
                <a:spcPct val="50000"/>
              </a:spcBef>
            </a:pPr>
            <a:r>
              <a:rPr lang="en-US" sz="2000" dirty="0">
                <a:solidFill>
                  <a:srgbClr val="6E2C6B"/>
                </a:solidFill>
              </a:rPr>
              <a:t>‘Embedded’ Specialist Nurse for Organ Donation (SN-OD)</a:t>
            </a:r>
          </a:p>
        </p:txBody>
      </p:sp>
      <p:sp>
        <p:nvSpPr>
          <p:cNvPr id="50181" name="Text Box 12"/>
          <p:cNvSpPr txBox="1">
            <a:spLocks noChangeArrowheads="1"/>
          </p:cNvSpPr>
          <p:nvPr/>
        </p:nvSpPr>
        <p:spPr bwMode="auto">
          <a:xfrm>
            <a:off x="7543800" y="5562601"/>
            <a:ext cx="2901950" cy="1015663"/>
          </a:xfrm>
          <a:prstGeom prst="rect">
            <a:avLst/>
          </a:prstGeom>
          <a:noFill/>
          <a:ln w="9525">
            <a:noFill/>
            <a:miter lim="800000"/>
            <a:headEnd/>
            <a:tailEnd/>
          </a:ln>
        </p:spPr>
        <p:txBody>
          <a:bodyPr>
            <a:prstTxWarp prst="textNoShape">
              <a:avLst/>
            </a:prstTxWarp>
            <a:spAutoFit/>
          </a:bodyPr>
          <a:lstStyle/>
          <a:p>
            <a:pPr algn="ctr" eaLnBrk="0" hangingPunct="0">
              <a:spcBef>
                <a:spcPct val="50000"/>
              </a:spcBef>
            </a:pPr>
            <a:r>
              <a:rPr lang="en-US" sz="2000" dirty="0">
                <a:solidFill>
                  <a:srgbClr val="6E2C6B"/>
                </a:solidFill>
              </a:rPr>
              <a:t>Non-clinical Donation Committee Chair (Chair)</a:t>
            </a:r>
          </a:p>
        </p:txBody>
      </p:sp>
      <p:sp>
        <p:nvSpPr>
          <p:cNvPr id="50186" name="Text Box 12"/>
          <p:cNvSpPr txBox="1">
            <a:spLocks noChangeArrowheads="1"/>
          </p:cNvSpPr>
          <p:nvPr/>
        </p:nvSpPr>
        <p:spPr bwMode="auto">
          <a:xfrm>
            <a:off x="4572000" y="4343401"/>
            <a:ext cx="2903538" cy="708025"/>
          </a:xfrm>
          <a:prstGeom prst="rect">
            <a:avLst/>
          </a:prstGeom>
          <a:noFill/>
          <a:ln w="9525">
            <a:noFill/>
            <a:miter lim="800000"/>
            <a:headEnd/>
            <a:tailEnd/>
          </a:ln>
        </p:spPr>
        <p:txBody>
          <a:bodyPr>
            <a:prstTxWarp prst="textNoShape">
              <a:avLst/>
            </a:prstTxWarp>
            <a:spAutoFit/>
          </a:bodyPr>
          <a:lstStyle/>
          <a:p>
            <a:pPr algn="ctr" eaLnBrk="0" hangingPunct="0">
              <a:spcBef>
                <a:spcPct val="50000"/>
              </a:spcBef>
            </a:pPr>
            <a:r>
              <a:rPr lang="en-US" sz="2000" dirty="0">
                <a:solidFill>
                  <a:srgbClr val="6E2C6B"/>
                </a:solidFill>
              </a:rPr>
              <a:t>Clinical Lead for Organ Donation (CLOD)</a:t>
            </a:r>
          </a:p>
        </p:txBody>
      </p:sp>
      <p:pic>
        <p:nvPicPr>
          <p:cNvPr id="23" name="Picture 22" descr="iStock_000013328231XSmall.jpg"/>
          <p:cNvPicPr>
            <a:picLocks noChangeAspect="1"/>
          </p:cNvPicPr>
          <p:nvPr/>
        </p:nvPicPr>
        <p:blipFill>
          <a:blip r:embed="rId4"/>
          <a:stretch>
            <a:fillRect/>
          </a:stretch>
        </p:blipFill>
        <p:spPr>
          <a:xfrm>
            <a:off x="4267200" y="838201"/>
            <a:ext cx="3657600" cy="350261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62006" y="1745009"/>
            <a:ext cx="2276791" cy="3410652"/>
          </a:xfrm>
          <a:prstGeom prst="rect">
            <a:avLst/>
          </a:prstGeom>
        </p:spPr>
      </p:pic>
    </p:spTree>
    <p:extLst>
      <p:ext uri="{BB962C8B-B14F-4D97-AF65-F5344CB8AC3E}">
        <p14:creationId xmlns:p14="http://schemas.microsoft.com/office/powerpoint/2010/main" val="803819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3"/>
                                        </p:tgtEl>
                                        <p:attrNameLst>
                                          <p:attrName>r</p:attrName>
                                        </p:attrNameLst>
                                      </p:cBhvr>
                                    </p:animRot>
                                    <p:animRot by="-240000">
                                      <p:cBhvr>
                                        <p:cTn id="7" dur="200" fill="hold">
                                          <p:stCondLst>
                                            <p:cond delay="200"/>
                                          </p:stCondLst>
                                        </p:cTn>
                                        <p:tgtEl>
                                          <p:spTgt spid="23"/>
                                        </p:tgtEl>
                                        <p:attrNameLst>
                                          <p:attrName>r</p:attrName>
                                        </p:attrNameLst>
                                      </p:cBhvr>
                                    </p:animRot>
                                    <p:animRot by="240000">
                                      <p:cBhvr>
                                        <p:cTn id="8" dur="200" fill="hold">
                                          <p:stCondLst>
                                            <p:cond delay="400"/>
                                          </p:stCondLst>
                                        </p:cTn>
                                        <p:tgtEl>
                                          <p:spTgt spid="23"/>
                                        </p:tgtEl>
                                        <p:attrNameLst>
                                          <p:attrName>r</p:attrName>
                                        </p:attrNameLst>
                                      </p:cBhvr>
                                    </p:animRot>
                                    <p:animRot by="-240000">
                                      <p:cBhvr>
                                        <p:cTn id="9" dur="200" fill="hold">
                                          <p:stCondLst>
                                            <p:cond delay="600"/>
                                          </p:stCondLst>
                                        </p:cTn>
                                        <p:tgtEl>
                                          <p:spTgt spid="23"/>
                                        </p:tgtEl>
                                        <p:attrNameLst>
                                          <p:attrName>r</p:attrName>
                                        </p:attrNameLst>
                                      </p:cBhvr>
                                    </p:animRot>
                                    <p:animRot by="120000">
                                      <p:cBhvr>
                                        <p:cTn id="10" dur="200" fill="hold">
                                          <p:stCondLst>
                                            <p:cond delay="800"/>
                                          </p:stCondLst>
                                        </p:cTn>
                                        <p:tgtEl>
                                          <p:spTgt spid="23"/>
                                        </p:tgtEl>
                                        <p:attrNameLst>
                                          <p:attrName>r</p:attrName>
                                        </p:attrNameLst>
                                      </p:cBhvr>
                                    </p:animRot>
                                  </p:childTnLst>
                                </p:cTn>
                              </p:par>
                              <p:par>
                                <p:cTn id="11" presetID="1" presetClass="exit" presetSubtype="0" fill="hold" grpId="0" nodeType="withEffect">
                                  <p:stCondLst>
                                    <p:cond delay="0"/>
                                  </p:stCondLst>
                                  <p:childTnLst>
                                    <p:set>
                                      <p:cBhvr>
                                        <p:cTn id="12" dur="1" fill="hold">
                                          <p:stCondLst>
                                            <p:cond delay="0"/>
                                          </p:stCondLst>
                                        </p:cTn>
                                        <p:tgtEl>
                                          <p:spTgt spid="5018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50181"/>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P spid="5018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a:spLocks noChangeArrowheads="1"/>
          </p:cNvSpPr>
          <p:nvPr/>
        </p:nvSpPr>
        <p:spPr bwMode="auto">
          <a:xfrm>
            <a:off x="144146" y="4822765"/>
            <a:ext cx="11903708" cy="1938992"/>
          </a:xfrm>
          <a:prstGeom prst="rect">
            <a:avLst/>
          </a:prstGeom>
          <a:noFill/>
          <a:ln w="9525">
            <a:noFill/>
            <a:miter lim="800000"/>
            <a:headEnd/>
            <a:tailEnd/>
          </a:ln>
        </p:spPr>
        <p:txBody>
          <a:bodyPr wrap="square">
            <a:prstTxWarp prst="textNoShape">
              <a:avLst/>
            </a:prstTxWarp>
            <a:spAutoFit/>
          </a:bodyPr>
          <a:lstStyle/>
          <a:p>
            <a:pPr algn="just" fontAlgn="base" hangingPunct="0">
              <a:spcBef>
                <a:spcPct val="0"/>
              </a:spcBef>
              <a:spcAft>
                <a:spcPct val="0"/>
              </a:spcAft>
            </a:pPr>
            <a:r>
              <a:rPr lang="en-GB" sz="2400" b="1" dirty="0">
                <a:solidFill>
                  <a:srgbClr val="E0119D"/>
                </a:solidFill>
                <a:ea typeface="Arial" charset="0"/>
                <a:cs typeface="Arial" charset="0"/>
              </a:rPr>
              <a:t>Responsibilities</a:t>
            </a:r>
            <a:endParaRPr lang="en-US" sz="2400" b="1" dirty="0">
              <a:solidFill>
                <a:srgbClr val="E0119D"/>
              </a:solidFill>
              <a:ea typeface="Arial" charset="0"/>
              <a:cs typeface="Arial" charset="0"/>
            </a:endParaRPr>
          </a:p>
          <a:p>
            <a:pPr marL="342900" indent="-342900" algn="just" fontAlgn="base" hangingPunct="0">
              <a:spcBef>
                <a:spcPct val="0"/>
              </a:spcBef>
              <a:spcAft>
                <a:spcPct val="0"/>
              </a:spcAft>
              <a:buFont typeface="+mj-lt"/>
              <a:buAutoNum type="arabicPeriod"/>
            </a:pPr>
            <a:r>
              <a:rPr lang="en-US" sz="2400" dirty="0">
                <a:solidFill>
                  <a:srgbClr val="000000"/>
                </a:solidFill>
                <a:ea typeface="Arial" charset="0"/>
                <a:cs typeface="Arial" charset="0"/>
              </a:rPr>
              <a:t>Identify and contribute to resolving local barriers to donation. </a:t>
            </a:r>
            <a:endParaRPr lang="en-GB" sz="2400" dirty="0">
              <a:solidFill>
                <a:srgbClr val="000000"/>
              </a:solidFill>
              <a:ea typeface="Arial" charset="0"/>
              <a:cs typeface="Arial" charset="0"/>
            </a:endParaRPr>
          </a:p>
          <a:p>
            <a:pPr marL="342900" indent="-342900" algn="just" fontAlgn="base" hangingPunct="0">
              <a:spcBef>
                <a:spcPct val="0"/>
              </a:spcBef>
              <a:spcAft>
                <a:spcPct val="0"/>
              </a:spcAft>
              <a:buFont typeface="+mj-lt"/>
              <a:buAutoNum type="arabicPeriod"/>
            </a:pPr>
            <a:r>
              <a:rPr lang="en-US" sz="2400" dirty="0">
                <a:solidFill>
                  <a:srgbClr val="000000"/>
                </a:solidFill>
                <a:ea typeface="Arial" charset="0"/>
                <a:cs typeface="Arial" charset="0"/>
              </a:rPr>
              <a:t>To develop a close working relationship with the specialist nurse for organ donation.</a:t>
            </a:r>
          </a:p>
          <a:p>
            <a:pPr marL="342900" indent="-342900" algn="just" fontAlgn="base" hangingPunct="0">
              <a:spcBef>
                <a:spcPct val="0"/>
              </a:spcBef>
              <a:spcAft>
                <a:spcPct val="0"/>
              </a:spcAft>
              <a:buFont typeface="+mj-lt"/>
              <a:buAutoNum type="arabicPeriod"/>
            </a:pPr>
            <a:r>
              <a:rPr lang="en-US" sz="2400" dirty="0">
                <a:solidFill>
                  <a:srgbClr val="000000"/>
                </a:solidFill>
                <a:ea typeface="Arial" charset="0"/>
                <a:cs typeface="Arial" charset="0"/>
              </a:rPr>
              <a:t>To be a source of knowledge regarding the ethical and legal aspects of organ donation and provide advice as required.</a:t>
            </a:r>
            <a:endParaRPr lang="en-GB" sz="2400" dirty="0">
              <a:solidFill>
                <a:srgbClr val="000000"/>
              </a:solidFill>
              <a:ea typeface="Arial" charset="0"/>
              <a:cs typeface="Arial" charset="0"/>
            </a:endParaRPr>
          </a:p>
        </p:txBody>
      </p:sp>
      <p:sp>
        <p:nvSpPr>
          <p:cNvPr id="50178" name="Title 1"/>
          <p:cNvSpPr>
            <a:spLocks/>
          </p:cNvSpPr>
          <p:nvPr/>
        </p:nvSpPr>
        <p:spPr bwMode="auto">
          <a:xfrm>
            <a:off x="1920875" y="300038"/>
            <a:ext cx="8350250" cy="595312"/>
          </a:xfrm>
          <a:prstGeom prst="rect">
            <a:avLst/>
          </a:prstGeom>
          <a:noFill/>
          <a:ln w="9525">
            <a:noFill/>
            <a:miter lim="800000"/>
            <a:headEnd/>
            <a:tailEnd/>
          </a:ln>
        </p:spPr>
        <p:txBody>
          <a:bodyPr anchor="ctr">
            <a:prstTxWarp prst="textNoShape">
              <a:avLst/>
            </a:prstTxWarp>
          </a:bodyPr>
          <a:lstStyle/>
          <a:p>
            <a:pPr algn="ctr" defTabSz="957263" eaLnBrk="0" hangingPunct="0">
              <a:lnSpc>
                <a:spcPct val="106000"/>
              </a:lnSpc>
            </a:pPr>
            <a:r>
              <a:rPr lang="en-GB" sz="2800" dirty="0">
                <a:solidFill>
                  <a:srgbClr val="E0119D"/>
                </a:solidFill>
              </a:rPr>
              <a:t>A UK Model for Donation: Local Donation Teams</a:t>
            </a:r>
            <a:endParaRPr lang="en-US" sz="2800" dirty="0">
              <a:solidFill>
                <a:srgbClr val="E0119D"/>
              </a:solidFill>
            </a:endParaRPr>
          </a:p>
        </p:txBody>
      </p:sp>
      <p:sp>
        <p:nvSpPr>
          <p:cNvPr id="50186" name="Text Box 12"/>
          <p:cNvSpPr txBox="1">
            <a:spLocks noChangeArrowheads="1"/>
          </p:cNvSpPr>
          <p:nvPr/>
        </p:nvSpPr>
        <p:spPr bwMode="auto">
          <a:xfrm>
            <a:off x="4572000" y="4343401"/>
            <a:ext cx="2903538" cy="708025"/>
          </a:xfrm>
          <a:prstGeom prst="rect">
            <a:avLst/>
          </a:prstGeom>
          <a:noFill/>
          <a:ln w="9525">
            <a:noFill/>
            <a:miter lim="800000"/>
            <a:headEnd/>
            <a:tailEnd/>
          </a:ln>
        </p:spPr>
        <p:txBody>
          <a:bodyPr>
            <a:prstTxWarp prst="textNoShape">
              <a:avLst/>
            </a:prstTxWarp>
            <a:spAutoFit/>
          </a:bodyPr>
          <a:lstStyle/>
          <a:p>
            <a:pPr algn="ctr" eaLnBrk="0" hangingPunct="0">
              <a:spcBef>
                <a:spcPct val="50000"/>
              </a:spcBef>
            </a:pPr>
            <a:r>
              <a:rPr lang="en-US" sz="2000" dirty="0">
                <a:solidFill>
                  <a:srgbClr val="6E2C6B"/>
                </a:solidFill>
              </a:rPr>
              <a:t>Clinical Lead for Organ Donation (CLOD)</a:t>
            </a:r>
          </a:p>
        </p:txBody>
      </p:sp>
      <p:pic>
        <p:nvPicPr>
          <p:cNvPr id="23" name="Picture 22" descr="iStock_000013328231XSmall.jpg"/>
          <p:cNvPicPr>
            <a:picLocks noChangeAspect="1"/>
          </p:cNvPicPr>
          <p:nvPr/>
        </p:nvPicPr>
        <p:blipFill>
          <a:blip r:embed="rId3"/>
          <a:stretch>
            <a:fillRect/>
          </a:stretch>
        </p:blipFill>
        <p:spPr>
          <a:xfrm>
            <a:off x="4267200" y="838201"/>
            <a:ext cx="3657600" cy="3502617"/>
          </a:xfrm>
          <a:prstGeom prst="rect">
            <a:avLst/>
          </a:prstGeom>
        </p:spPr>
      </p:pic>
      <p:sp>
        <p:nvSpPr>
          <p:cNvPr id="10" name="Rectangle 4"/>
          <p:cNvSpPr>
            <a:spLocks noChangeArrowheads="1"/>
          </p:cNvSpPr>
          <p:nvPr/>
        </p:nvSpPr>
        <p:spPr bwMode="auto">
          <a:xfrm>
            <a:off x="364894" y="826570"/>
            <a:ext cx="3902306" cy="1446550"/>
          </a:xfrm>
          <a:prstGeom prst="rect">
            <a:avLst/>
          </a:prstGeom>
          <a:noFill/>
          <a:ln w="9525">
            <a:noFill/>
            <a:miter lim="800000"/>
            <a:headEnd/>
            <a:tailEnd/>
          </a:ln>
        </p:spPr>
        <p:txBody>
          <a:bodyPr wrap="square">
            <a:prstTxWarp prst="textNoShape">
              <a:avLst/>
            </a:prstTxWarp>
            <a:spAutoFit/>
          </a:bodyPr>
          <a:lstStyle/>
          <a:p>
            <a:pPr eaLnBrk="0" fontAlgn="base" hangingPunct="0">
              <a:spcBef>
                <a:spcPct val="20000"/>
              </a:spcBef>
              <a:spcAft>
                <a:spcPct val="0"/>
              </a:spcAft>
              <a:buClr>
                <a:srgbClr val="000000"/>
              </a:buClr>
            </a:pPr>
            <a:r>
              <a:rPr lang="en-GB" sz="2800" dirty="0">
                <a:solidFill>
                  <a:srgbClr val="E0119D"/>
                </a:solidFill>
                <a:ea typeface="Arial" charset="0"/>
                <a:cs typeface="Arial" charset="0"/>
              </a:rPr>
              <a:t>Who are we?</a:t>
            </a:r>
          </a:p>
          <a:p>
            <a:pPr fontAlgn="base">
              <a:spcBef>
                <a:spcPct val="0"/>
              </a:spcBef>
              <a:spcAft>
                <a:spcPct val="0"/>
              </a:spcAft>
            </a:pPr>
            <a:r>
              <a:rPr lang="en-US" sz="2400" b="1" dirty="0">
                <a:solidFill>
                  <a:srgbClr val="000000"/>
                </a:solidFill>
                <a:ea typeface="Arial" charset="0"/>
                <a:cs typeface="Arial" charset="0"/>
              </a:rPr>
              <a:t>95% Intensive Care </a:t>
            </a:r>
          </a:p>
          <a:p>
            <a:pPr fontAlgn="base">
              <a:spcBef>
                <a:spcPct val="0"/>
              </a:spcBef>
              <a:spcAft>
                <a:spcPct val="0"/>
              </a:spcAft>
            </a:pPr>
            <a:r>
              <a:rPr lang="en-US" dirty="0">
                <a:solidFill>
                  <a:srgbClr val="000000"/>
                </a:solidFill>
                <a:ea typeface="Arial" charset="0"/>
                <a:cs typeface="Arial" charset="0"/>
              </a:rPr>
              <a:t>(including paediatric intensivists in appropriate hospitals)</a:t>
            </a:r>
          </a:p>
        </p:txBody>
      </p:sp>
      <p:sp>
        <p:nvSpPr>
          <p:cNvPr id="11" name="Rectangle 4"/>
          <p:cNvSpPr>
            <a:spLocks noChangeArrowheads="1"/>
          </p:cNvSpPr>
          <p:nvPr/>
        </p:nvSpPr>
        <p:spPr bwMode="auto">
          <a:xfrm>
            <a:off x="66623" y="2748670"/>
            <a:ext cx="4505377" cy="1815882"/>
          </a:xfrm>
          <a:prstGeom prst="rect">
            <a:avLst/>
          </a:prstGeom>
          <a:noFill/>
          <a:ln w="9525">
            <a:noFill/>
            <a:miter lim="800000"/>
            <a:headEnd/>
            <a:tailEnd/>
          </a:ln>
        </p:spPr>
        <p:txBody>
          <a:bodyPr wrap="square">
            <a:prstTxWarp prst="textNoShape">
              <a:avLst/>
            </a:prstTxWarp>
            <a:spAutoFit/>
          </a:bodyPr>
          <a:lstStyle/>
          <a:p>
            <a:pPr eaLnBrk="0" fontAlgn="base" hangingPunct="0">
              <a:spcBef>
                <a:spcPct val="20000"/>
              </a:spcBef>
              <a:spcAft>
                <a:spcPct val="0"/>
              </a:spcAft>
              <a:buClr>
                <a:srgbClr val="000000"/>
              </a:buClr>
            </a:pPr>
            <a:r>
              <a:rPr lang="en-GB" sz="2400" dirty="0">
                <a:solidFill>
                  <a:srgbClr val="000000"/>
                </a:solidFill>
                <a:ea typeface="Arial" charset="0"/>
                <a:cs typeface="Arial" charset="0"/>
              </a:rPr>
              <a:t>How are we funded?</a:t>
            </a:r>
            <a:endParaRPr lang="en-GB" sz="2000" b="1" dirty="0">
              <a:solidFill>
                <a:srgbClr val="000000"/>
              </a:solidFill>
              <a:ea typeface="Arial" charset="0"/>
              <a:cs typeface="Arial" charset="0"/>
            </a:endParaRPr>
          </a:p>
          <a:p>
            <a:pPr fontAlgn="base">
              <a:spcBef>
                <a:spcPct val="0"/>
              </a:spcBef>
              <a:spcAft>
                <a:spcPct val="0"/>
              </a:spcAft>
            </a:pPr>
            <a:r>
              <a:rPr lang="en-GB" b="1" dirty="0">
                <a:solidFill>
                  <a:srgbClr val="000000"/>
                </a:solidFill>
                <a:ea typeface="Arial" charset="0"/>
                <a:cs typeface="Arial" charset="0"/>
              </a:rPr>
              <a:t>Appointed by our hospitals but our time is reimbursed from national funds.</a:t>
            </a:r>
          </a:p>
          <a:p>
            <a:pPr fontAlgn="base">
              <a:spcBef>
                <a:spcPct val="0"/>
              </a:spcBef>
              <a:spcAft>
                <a:spcPct val="0"/>
              </a:spcAft>
            </a:pPr>
            <a:r>
              <a:rPr lang="en-GB" b="1" dirty="0">
                <a:solidFill>
                  <a:srgbClr val="000000"/>
                </a:solidFill>
                <a:ea typeface="Arial" charset="0"/>
                <a:cs typeface="Arial" charset="0"/>
              </a:rPr>
              <a:t>Funded 2-4 hours / week. Depending on local and regional need.</a:t>
            </a:r>
          </a:p>
          <a:p>
            <a:pPr fontAlgn="base">
              <a:spcBef>
                <a:spcPct val="0"/>
              </a:spcBef>
              <a:spcAft>
                <a:spcPct val="0"/>
              </a:spcAft>
            </a:pPr>
            <a:r>
              <a:rPr lang="en-GB" sz="1600" b="1" dirty="0">
                <a:solidFill>
                  <a:srgbClr val="000000"/>
                </a:solidFill>
                <a:ea typeface="Arial" charset="0"/>
                <a:cs typeface="Arial" charset="0"/>
              </a:rPr>
              <a:t>(NHSBT: £2.5 million)</a:t>
            </a:r>
          </a:p>
        </p:txBody>
      </p:sp>
      <p:sp>
        <p:nvSpPr>
          <p:cNvPr id="13" name="Text Box 12"/>
          <p:cNvSpPr txBox="1">
            <a:spLocks noChangeArrowheads="1"/>
          </p:cNvSpPr>
          <p:nvPr/>
        </p:nvSpPr>
        <p:spPr bwMode="auto">
          <a:xfrm>
            <a:off x="7711260" y="897310"/>
            <a:ext cx="3733028" cy="1200329"/>
          </a:xfrm>
          <a:prstGeom prst="rect">
            <a:avLst/>
          </a:prstGeom>
          <a:noFill/>
          <a:ln w="9525">
            <a:noFill/>
            <a:miter lim="800000"/>
            <a:headEnd/>
            <a:tailEnd/>
          </a:ln>
        </p:spPr>
        <p:txBody>
          <a:bodyPr wrap="square">
            <a:prstTxWarp prst="textNoShape">
              <a:avLst/>
            </a:prstTxWarp>
            <a:spAutoFit/>
          </a:bodyPr>
          <a:lstStyle/>
          <a:p>
            <a:pPr algn="ctr" fontAlgn="base">
              <a:spcBef>
                <a:spcPct val="50000"/>
              </a:spcBef>
              <a:spcAft>
                <a:spcPct val="0"/>
              </a:spcAft>
            </a:pPr>
            <a:r>
              <a:rPr lang="en-US" sz="3600" dirty="0">
                <a:solidFill>
                  <a:srgbClr val="E0119D"/>
                </a:solidFill>
                <a:ea typeface="Arial" charset="0"/>
                <a:cs typeface="Arial" charset="0"/>
              </a:rPr>
              <a:t>Clinical Donation Champion</a:t>
            </a:r>
          </a:p>
        </p:txBody>
      </p:sp>
      <p:sp>
        <p:nvSpPr>
          <p:cNvPr id="14" name="Rectangle 4"/>
          <p:cNvSpPr>
            <a:spLocks noChangeArrowheads="1"/>
          </p:cNvSpPr>
          <p:nvPr/>
        </p:nvSpPr>
        <p:spPr bwMode="auto">
          <a:xfrm>
            <a:off x="7924800" y="2167485"/>
            <a:ext cx="4272374" cy="1138773"/>
          </a:xfrm>
          <a:prstGeom prst="rect">
            <a:avLst/>
          </a:prstGeom>
          <a:noFill/>
          <a:ln w="9525">
            <a:noFill/>
            <a:miter lim="800000"/>
            <a:headEnd/>
            <a:tailEnd/>
          </a:ln>
        </p:spPr>
        <p:txBody>
          <a:bodyPr wrap="square">
            <a:prstTxWarp prst="textNoShape">
              <a:avLst/>
            </a:prstTxWarp>
            <a:spAutoFit/>
          </a:bodyPr>
          <a:lstStyle/>
          <a:p>
            <a:pPr eaLnBrk="0" fontAlgn="base" hangingPunct="0">
              <a:spcBef>
                <a:spcPct val="20000"/>
              </a:spcBef>
              <a:spcAft>
                <a:spcPct val="0"/>
              </a:spcAft>
              <a:buClr>
                <a:srgbClr val="000000"/>
              </a:buClr>
            </a:pPr>
            <a:r>
              <a:rPr lang="en-GB" sz="2800" u="sng" dirty="0">
                <a:solidFill>
                  <a:srgbClr val="00B050"/>
                </a:solidFill>
                <a:ea typeface="Arial" charset="0"/>
                <a:cs typeface="Arial" charset="0"/>
              </a:rPr>
              <a:t>What do we do?</a:t>
            </a:r>
          </a:p>
          <a:p>
            <a:pPr fontAlgn="base">
              <a:spcBef>
                <a:spcPct val="0"/>
              </a:spcBef>
              <a:spcAft>
                <a:spcPct val="0"/>
              </a:spcAft>
            </a:pPr>
            <a:r>
              <a:rPr lang="en-US" sz="2000" dirty="0">
                <a:solidFill>
                  <a:srgbClr val="000000"/>
                </a:solidFill>
                <a:ea typeface="Arial" charset="0"/>
                <a:cs typeface="Arial" charset="0"/>
              </a:rPr>
              <a:t>Provide clinical </a:t>
            </a:r>
            <a:r>
              <a:rPr lang="en-US" sz="2000" b="1" dirty="0">
                <a:solidFill>
                  <a:srgbClr val="6E2C6B"/>
                </a:solidFill>
                <a:ea typeface="Arial" charset="0"/>
                <a:cs typeface="Arial" charset="0"/>
              </a:rPr>
              <a:t>LEADERSHIP &amp; </a:t>
            </a:r>
          </a:p>
          <a:p>
            <a:pPr fontAlgn="base">
              <a:spcBef>
                <a:spcPct val="0"/>
              </a:spcBef>
              <a:spcAft>
                <a:spcPct val="0"/>
              </a:spcAft>
            </a:pPr>
            <a:r>
              <a:rPr lang="en-US" sz="2000" b="1" dirty="0">
                <a:solidFill>
                  <a:srgbClr val="6E2C6B"/>
                </a:solidFill>
                <a:ea typeface="Arial" charset="0"/>
                <a:cs typeface="Arial" charset="0"/>
              </a:rPr>
              <a:t>CHAMPION </a:t>
            </a:r>
            <a:r>
              <a:rPr lang="en-US" sz="2000" dirty="0">
                <a:solidFill>
                  <a:srgbClr val="000000"/>
                </a:solidFill>
                <a:ea typeface="Arial" charset="0"/>
                <a:cs typeface="Arial" charset="0"/>
              </a:rPr>
              <a:t>improvements</a:t>
            </a:r>
            <a:endParaRPr lang="en-US" sz="1400" dirty="0">
              <a:solidFill>
                <a:srgbClr val="000000"/>
              </a:solidFill>
              <a:ea typeface="Arial" charset="0"/>
              <a:cs typeface="Arial" charset="0"/>
            </a:endParaRPr>
          </a:p>
        </p:txBody>
      </p:sp>
      <p:sp>
        <p:nvSpPr>
          <p:cNvPr id="17" name="Rectangle 16"/>
          <p:cNvSpPr/>
          <p:nvPr/>
        </p:nvSpPr>
        <p:spPr>
          <a:xfrm>
            <a:off x="7924800" y="3518112"/>
            <a:ext cx="3727302" cy="892552"/>
          </a:xfrm>
          <a:prstGeom prst="rect">
            <a:avLst/>
          </a:prstGeom>
        </p:spPr>
        <p:txBody>
          <a:bodyPr wrap="square">
            <a:spAutoFit/>
          </a:bodyPr>
          <a:lstStyle/>
          <a:p>
            <a:pPr fontAlgn="base">
              <a:spcBef>
                <a:spcPct val="0"/>
              </a:spcBef>
              <a:spcAft>
                <a:spcPct val="0"/>
              </a:spcAft>
            </a:pPr>
            <a:r>
              <a:rPr lang="en-US" sz="2800" u="sng" dirty="0">
                <a:solidFill>
                  <a:srgbClr val="FF0000"/>
                </a:solidFill>
                <a:ea typeface="Arial" charset="0"/>
                <a:cs typeface="Arial" charset="0"/>
              </a:rPr>
              <a:t>What we don’t do?</a:t>
            </a:r>
          </a:p>
          <a:p>
            <a:pPr fontAlgn="base">
              <a:spcBef>
                <a:spcPct val="0"/>
              </a:spcBef>
              <a:spcAft>
                <a:spcPct val="0"/>
              </a:spcAft>
            </a:pPr>
            <a:r>
              <a:rPr lang="en-US" sz="2400" dirty="0">
                <a:solidFill>
                  <a:srgbClr val="000000"/>
                </a:solidFill>
                <a:ea typeface="Arial" charset="0"/>
                <a:cs typeface="Arial" charset="0"/>
              </a:rPr>
              <a:t>Attend every donor </a:t>
            </a:r>
            <a:endParaRPr lang="en-GB" sz="2400" dirty="0">
              <a:solidFill>
                <a:srgbClr val="000000"/>
              </a:solidFill>
              <a:ea typeface="Arial" charset="0"/>
              <a:cs typeface="Arial" charset="0"/>
            </a:endParaRPr>
          </a:p>
        </p:txBody>
      </p:sp>
    </p:spTree>
    <p:extLst>
      <p:ext uri="{BB962C8B-B14F-4D97-AF65-F5344CB8AC3E}">
        <p14:creationId xmlns:p14="http://schemas.microsoft.com/office/powerpoint/2010/main" val="615869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P spid="11" grpId="0"/>
      <p:bldP spid="13" grpId="0"/>
      <p:bldP spid="1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2E39E7-9680-A841-A96E-9201498D1B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0309" y="-309779"/>
            <a:ext cx="5354402" cy="6739100"/>
          </a:xfrm>
          <a:prstGeom prst="rect">
            <a:avLst/>
          </a:prstGeom>
        </p:spPr>
      </p:pic>
      <p:sp>
        <p:nvSpPr>
          <p:cNvPr id="4" name="Rectangle 3">
            <a:extLst>
              <a:ext uri="{FF2B5EF4-FFF2-40B4-BE49-F238E27FC236}">
                <a16:creationId xmlns:a16="http://schemas.microsoft.com/office/drawing/2014/main" id="{E70798F0-1327-B24B-B120-93D8449EFB23}"/>
              </a:ext>
            </a:extLst>
          </p:cNvPr>
          <p:cNvSpPr/>
          <p:nvPr/>
        </p:nvSpPr>
        <p:spPr>
          <a:xfrm>
            <a:off x="4237998" y="433402"/>
            <a:ext cx="5864106" cy="1200329"/>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E0119D"/>
                </a:solidFill>
                <a:effectLst/>
                <a:uLnTx/>
                <a:uFillTx/>
                <a:latin typeface="Arial" pitchFamily="-65" charset="0"/>
                <a:ea typeface=""/>
                <a:cs typeface=""/>
              </a:rPr>
              <a:t>Local Donation Teams 2018</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168 Committees (£2 million </a:t>
            </a:r>
            <a:r>
              <a:rPr kumimoji="0" lang="mr-IN" sz="1600" b="0" i="0" u="none" strike="noStrike" kern="1200" cap="none" spc="0" normalizeH="0" baseline="0" noProof="0" dirty="0">
                <a:ln>
                  <a:noFill/>
                </a:ln>
                <a:solidFill>
                  <a:srgbClr val="6E2C6B"/>
                </a:solidFill>
                <a:effectLst/>
                <a:uLnTx/>
                <a:uFillTx/>
                <a:latin typeface="Arial" pitchFamily="-65" charset="0"/>
                <a:ea typeface=""/>
                <a:cs typeface=""/>
              </a:rPr>
              <a:t>–</a:t>
            </a:r>
            <a:r>
              <a:rPr kumimoji="0" lang="en-GB" sz="1600" b="0" i="0" u="none" strike="noStrike" kern="1200" cap="none" spc="0" normalizeH="0" baseline="0" noProof="0" dirty="0">
                <a:ln>
                  <a:noFill/>
                </a:ln>
                <a:solidFill>
                  <a:srgbClr val="6E2C6B"/>
                </a:solidFill>
                <a:effectLst/>
                <a:uLnTx/>
                <a:uFillTx/>
                <a:latin typeface="Arial" pitchFamily="-65" charset="0"/>
                <a:ea typeface=""/>
                <a:cs typeface=""/>
              </a:rPr>
              <a:t> includes donor recognition</a:t>
            </a:r>
            <a:r>
              <a:rPr kumimoji="0" lang="en-GB" sz="1800" b="0" i="0" u="none" strike="noStrike" kern="1200" cap="none" spc="0" normalizeH="0" baseline="0" noProof="0" dirty="0">
                <a:ln>
                  <a:noFill/>
                </a:ln>
                <a:solidFill>
                  <a:srgbClr val="6E2C6B"/>
                </a:solidFill>
                <a:effectLst/>
                <a:uLnTx/>
                <a:uFillTx/>
                <a:latin typeface="Arial" pitchFamily="-65" charset="0"/>
                <a:ea typeface=""/>
                <a:cs typeface=""/>
              </a:rPr>
              <a:t>)</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250 SNODs (£19 million </a:t>
            </a:r>
            <a:r>
              <a:rPr kumimoji="0" lang="en-GB" sz="1600" b="0" i="0" u="none" strike="noStrike" kern="1200" cap="none" spc="0" normalizeH="0" baseline="0" noProof="0" dirty="0">
                <a:ln>
                  <a:noFill/>
                </a:ln>
                <a:solidFill>
                  <a:srgbClr val="6E2C6B"/>
                </a:solidFill>
                <a:effectLst/>
                <a:uLnTx/>
                <a:uFillTx/>
                <a:latin typeface="Arial" pitchFamily="-65" charset="0"/>
                <a:ea typeface=""/>
                <a:cs typeface=""/>
              </a:rPr>
              <a:t>- includes regional and national</a:t>
            </a:r>
            <a:r>
              <a:rPr kumimoji="0" lang="en-GB" sz="1800" b="0" i="0" u="none" strike="noStrike" kern="1200" cap="none" spc="0" normalizeH="0" baseline="0" noProof="0" dirty="0">
                <a:ln>
                  <a:noFill/>
                </a:ln>
                <a:solidFill>
                  <a:srgbClr val="6E2C6B"/>
                </a:solidFill>
                <a:effectLst/>
                <a:uLnTx/>
                <a:uFillTx/>
                <a:latin typeface="Arial" pitchFamily="-65" charset="0"/>
                <a:ea typeface=""/>
                <a:cs typeface=""/>
              </a:rPr>
              <a:t>)</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240 CLODs (£2.5 million </a:t>
            </a:r>
            <a:r>
              <a:rPr kumimoji="0" lang="en-GB" sz="1600" b="0" i="0" u="none" strike="noStrike" kern="1200" cap="none" spc="0" normalizeH="0" baseline="0" noProof="0" dirty="0">
                <a:ln>
                  <a:noFill/>
                </a:ln>
                <a:solidFill>
                  <a:srgbClr val="6E2C6B"/>
                </a:solidFill>
                <a:effectLst/>
                <a:uLnTx/>
                <a:uFillTx/>
                <a:latin typeface="Arial" pitchFamily="-65" charset="0"/>
                <a:ea typeface=""/>
                <a:cs typeface=""/>
              </a:rPr>
              <a:t>- includes regional and national</a:t>
            </a:r>
            <a:r>
              <a:rPr kumimoji="0" lang="en-GB" sz="1800" b="0" i="0" u="none" strike="noStrike" kern="1200" cap="none" spc="0" normalizeH="0" baseline="0" noProof="0" dirty="0">
                <a:ln>
                  <a:noFill/>
                </a:ln>
                <a:solidFill>
                  <a:srgbClr val="6E2C6B"/>
                </a:solidFill>
                <a:effectLst/>
                <a:uLnTx/>
                <a:uFillTx/>
                <a:latin typeface="Arial" pitchFamily="-65" charset="0"/>
                <a:ea typeface=""/>
                <a:cs typeface=""/>
              </a:rPr>
              <a:t>)</a:t>
            </a:r>
            <a:endParaRPr kumimoji="0" lang="en-GB" sz="1800" b="0" i="0" u="none" strike="noStrike" kern="1200" cap="none" spc="0" normalizeH="0" baseline="0" noProof="0" dirty="0">
              <a:ln>
                <a:noFill/>
              </a:ln>
              <a:solidFill>
                <a:srgbClr val="6E2C6B"/>
              </a:solidFill>
              <a:effectLst/>
              <a:uLnTx/>
              <a:uFillTx/>
              <a:latin typeface="Arial" charset="0"/>
              <a:ea typeface="ＭＳ Ｐゴシック" charset="-128"/>
              <a:cs typeface="Arial" charset="0"/>
            </a:endParaRPr>
          </a:p>
        </p:txBody>
      </p:sp>
      <p:sp>
        <p:nvSpPr>
          <p:cNvPr id="5" name="Rectangle 4">
            <a:extLst>
              <a:ext uri="{FF2B5EF4-FFF2-40B4-BE49-F238E27FC236}">
                <a16:creationId xmlns:a16="http://schemas.microsoft.com/office/drawing/2014/main" id="{7ECECBEB-E0D2-1641-95C8-42E4CCB9E644}"/>
              </a:ext>
            </a:extLst>
          </p:cNvPr>
          <p:cNvSpPr/>
          <p:nvPr/>
        </p:nvSpPr>
        <p:spPr>
          <a:xfrm>
            <a:off x="5523470" y="1633731"/>
            <a:ext cx="5275803" cy="1754326"/>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E0119D"/>
                </a:solidFill>
                <a:effectLst/>
                <a:uLnTx/>
                <a:uFillTx/>
                <a:latin typeface="Arial" pitchFamily="-65" charset="0"/>
                <a:ea typeface=""/>
                <a:cs typeface=""/>
              </a:rPr>
              <a:t>Regional</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12 Regions</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Regional Managers</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Team Managers (2-3 per region)</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E2C6B"/>
                </a:solidFill>
                <a:effectLst/>
                <a:uLnTx/>
                <a:uFillTx/>
                <a:latin typeface="Arial" pitchFamily="-65" charset="0"/>
                <a:ea typeface=""/>
                <a:cs typeface=""/>
              </a:rPr>
              <a:t>18 Regional CLODs</a:t>
            </a:r>
          </a:p>
          <a:p>
            <a:pPr marL="0" marR="0" lvl="0" indent="0" algn="l" defTabSz="457200" rtl="0" eaLnBrk="1" fontAlgn="base" latinLnBrk="0" hangingPunct="1">
              <a:lnSpc>
                <a:spcPct val="100000"/>
              </a:lnSpc>
              <a:spcBef>
                <a:spcPct val="0"/>
              </a:spcBef>
              <a:spcAft>
                <a:spcPct val="0"/>
              </a:spcAft>
              <a:buClrTx/>
              <a:buSzTx/>
              <a:buFontTx/>
              <a:buNone/>
              <a:tabLst/>
              <a:defRPr/>
            </a:pPr>
            <a:r>
              <a:rPr lang="en-GB" b="1" dirty="0">
                <a:solidFill>
                  <a:srgbClr val="6E2C6B"/>
                </a:solidFill>
                <a:latin typeface="Arial" pitchFamily="-65" charset="0"/>
                <a:ea typeface=""/>
                <a:cs typeface=""/>
              </a:rPr>
              <a:t>Growing number of regional education CLODs</a:t>
            </a:r>
            <a:endParaRPr kumimoji="0" lang="en-GB" sz="1800" b="1" i="0" u="none" strike="noStrike" kern="1200" cap="none" spc="0" normalizeH="0" baseline="0" noProof="0" dirty="0">
              <a:ln>
                <a:noFill/>
              </a:ln>
              <a:solidFill>
                <a:srgbClr val="6E2C6B"/>
              </a:solidFill>
              <a:effectLst/>
              <a:uLnTx/>
              <a:uFillTx/>
              <a:latin typeface="Arial" pitchFamily="-65" charset="0"/>
              <a:ea typeface=""/>
              <a:cs typeface=""/>
            </a:endParaRPr>
          </a:p>
        </p:txBody>
      </p:sp>
      <p:sp>
        <p:nvSpPr>
          <p:cNvPr id="6" name="Rectangle 5">
            <a:extLst>
              <a:ext uri="{FF2B5EF4-FFF2-40B4-BE49-F238E27FC236}">
                <a16:creationId xmlns:a16="http://schemas.microsoft.com/office/drawing/2014/main" id="{3E3D02A3-F673-6841-8C60-DEAA2F01F9EE}"/>
              </a:ext>
            </a:extLst>
          </p:cNvPr>
          <p:cNvSpPr/>
          <p:nvPr/>
        </p:nvSpPr>
        <p:spPr>
          <a:xfrm>
            <a:off x="5791867" y="3388400"/>
            <a:ext cx="4775772" cy="2862322"/>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E0119D"/>
                </a:solidFill>
                <a:effectLst/>
                <a:uLnTx/>
                <a:uFillTx/>
                <a:latin typeface="Arial" pitchFamily="-65" charset="0"/>
                <a:ea typeface=""/>
                <a:cs typeface=""/>
              </a:rPr>
              <a:t>National</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Medical Director </a:t>
            </a:r>
            <a:r>
              <a:rPr kumimoji="0" lang="mr-IN" sz="1600" b="1" i="0" u="none" strike="noStrike" kern="1200" cap="none" spc="0" normalizeH="0" baseline="0" noProof="0" dirty="0">
                <a:ln>
                  <a:noFill/>
                </a:ln>
                <a:solidFill>
                  <a:srgbClr val="6E2C6B"/>
                </a:solidFill>
                <a:effectLst/>
                <a:uLnTx/>
                <a:uFillTx/>
                <a:latin typeface="Arial" pitchFamily="-65" charset="0"/>
                <a:ea typeface=""/>
                <a:cs typeface=""/>
              </a:rPr>
              <a:t>–</a:t>
            </a: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 </a:t>
            </a:r>
            <a:r>
              <a:rPr lang="en-GB" sz="1600" b="1" dirty="0">
                <a:solidFill>
                  <a:srgbClr val="6E2C6B"/>
                </a:solidFill>
                <a:latin typeface="Arial" pitchFamily="-65" charset="0"/>
                <a:ea typeface=""/>
                <a:cs typeface=""/>
              </a:rPr>
              <a:t>Derek Manas</a:t>
            </a:r>
            <a:endParaRPr kumimoji="0" lang="en-GB" sz="1600" b="1" i="0" u="none" strike="noStrike" kern="1200" cap="none" spc="0" normalizeH="0" baseline="0" noProof="0" dirty="0">
              <a:ln>
                <a:noFill/>
              </a:ln>
              <a:solidFill>
                <a:srgbClr val="6E2C6B"/>
              </a:solidFill>
              <a:effectLst/>
              <a:uLnTx/>
              <a:uFillTx/>
              <a:latin typeface="Arial" pitchFamily="-65" charset="0"/>
              <a:ea typeface=""/>
              <a:cs typeface=""/>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National CLOD </a:t>
            </a:r>
            <a:r>
              <a:rPr kumimoji="0" lang="mr-IN" sz="1600" b="1" i="0" u="none" strike="noStrike" kern="1200" cap="none" spc="0" normalizeH="0" baseline="0" noProof="0" dirty="0">
                <a:ln>
                  <a:noFill/>
                </a:ln>
                <a:solidFill>
                  <a:srgbClr val="6E2C6B"/>
                </a:solidFill>
                <a:effectLst/>
                <a:uLnTx/>
                <a:uFillTx/>
                <a:latin typeface="Arial" pitchFamily="-65" charset="0"/>
                <a:ea typeface=""/>
                <a:cs typeface=""/>
              </a:rPr>
              <a:t>–</a:t>
            </a: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 Dale Gardiner</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Innovation &amp; Research CLOD: Dan Harvey</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Medical Education CLOD: Ben Ivory</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Paediatric CLOD: </a:t>
            </a:r>
            <a:r>
              <a:rPr lang="en-GB" sz="1600" b="1" dirty="0">
                <a:solidFill>
                  <a:srgbClr val="6E2C6B"/>
                </a:solidFill>
                <a:latin typeface="Arial" pitchFamily="-65" charset="0"/>
                <a:ea typeface=""/>
                <a:cs typeface=""/>
              </a:rPr>
              <a:t>Omer Aziz</a:t>
            </a:r>
            <a:endParaRPr kumimoji="0" lang="en-GB" sz="1600" b="1" i="0" u="none" strike="noStrike" kern="1200" cap="none" spc="0" normalizeH="0" baseline="0" noProof="0" dirty="0">
              <a:ln>
                <a:noFill/>
              </a:ln>
              <a:solidFill>
                <a:srgbClr val="6E2C6B"/>
              </a:solidFill>
              <a:effectLst/>
              <a:uLnTx/>
              <a:uFillTx/>
              <a:latin typeface="Arial" pitchFamily="-65" charset="0"/>
              <a:ea typeface=""/>
              <a:cs typeface=""/>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Director Organ Donation &amp; Nursing</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Director Education and Governance</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SNOD Professional Development Team</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pitchFamily="-65" charset="0"/>
                <a:ea typeface=""/>
                <a:cs typeface=""/>
              </a:rPr>
              <a:t>Medical Education PDS – Jill Featherstone</a:t>
            </a:r>
          </a:p>
          <a:p>
            <a:pPr marL="0" marR="0" lvl="0" indent="0" algn="l" defTabSz="457200" rtl="0" eaLnBrk="1" fontAlgn="base" latinLnBrk="0" hangingPunct="1">
              <a:lnSpc>
                <a:spcPct val="100000"/>
              </a:lnSpc>
              <a:spcBef>
                <a:spcPct val="0"/>
              </a:spcBef>
              <a:spcAft>
                <a:spcPct val="0"/>
              </a:spcAft>
              <a:buClrTx/>
              <a:buSzTx/>
              <a:buFontTx/>
              <a:buNone/>
              <a:tabLst/>
              <a:defRPr/>
            </a:pPr>
            <a:r>
              <a:rPr lang="en-GB" sz="1600" b="1" dirty="0">
                <a:solidFill>
                  <a:srgbClr val="6E2C6B"/>
                </a:solidFill>
                <a:latin typeface="Arial" pitchFamily="-65" charset="0"/>
                <a:ea typeface=""/>
                <a:cs typeface=""/>
              </a:rPr>
              <a:t>Regional Education CLODs</a:t>
            </a:r>
            <a:endParaRPr kumimoji="0" lang="en-GB" sz="1800" b="1" i="0" u="none" strike="noStrike" kern="1200" cap="none" spc="0" normalizeH="0" baseline="0" noProof="0" dirty="0">
              <a:ln>
                <a:noFill/>
              </a:ln>
              <a:solidFill>
                <a:srgbClr val="6E2C6B"/>
              </a:solidFill>
              <a:effectLst/>
              <a:uLnTx/>
              <a:uFillTx/>
              <a:latin typeface="Arial" pitchFamily="-65" charset="0"/>
              <a:ea typeface=""/>
              <a:cs typeface=""/>
            </a:endParaRPr>
          </a:p>
        </p:txBody>
      </p:sp>
      <p:sp>
        <p:nvSpPr>
          <p:cNvPr id="8" name="Rectangle 7">
            <a:extLst>
              <a:ext uri="{FF2B5EF4-FFF2-40B4-BE49-F238E27FC236}">
                <a16:creationId xmlns:a16="http://schemas.microsoft.com/office/drawing/2014/main" id="{805F1987-8DA3-0F45-AD2C-21E9EE7B2ECE}"/>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128"/>
                <a:cs typeface="Arial" panose="020B0604020202020204" pitchFamily="34" charset="0"/>
              </a:rPr>
              <a:t>CLOD Induction, 2024</a:t>
            </a:r>
          </a:p>
        </p:txBody>
      </p:sp>
    </p:spTree>
    <p:extLst>
      <p:ext uri="{BB962C8B-B14F-4D97-AF65-F5344CB8AC3E}">
        <p14:creationId xmlns:p14="http://schemas.microsoft.com/office/powerpoint/2010/main" val="90630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3328884861"/>
              </p:ext>
            </p:extLst>
          </p:nvPr>
        </p:nvGraphicFramePr>
        <p:xfrm>
          <a:off x="2038351" y="871538"/>
          <a:ext cx="8258174" cy="4110196"/>
        </p:xfrm>
        <a:graphic>
          <a:graphicData uri="http://schemas.openxmlformats.org/drawingml/2006/table">
            <a:tbl>
              <a:tblPr/>
              <a:tblGrid>
                <a:gridCol w="1452643">
                  <a:extLst>
                    <a:ext uri="{9D8B030D-6E8A-4147-A177-3AD203B41FA5}">
                      <a16:colId xmlns:a16="http://schemas.microsoft.com/office/drawing/2014/main" val="20000"/>
                    </a:ext>
                  </a:extLst>
                </a:gridCol>
                <a:gridCol w="5730973">
                  <a:extLst>
                    <a:ext uri="{9D8B030D-6E8A-4147-A177-3AD203B41FA5}">
                      <a16:colId xmlns:a16="http://schemas.microsoft.com/office/drawing/2014/main" val="20001"/>
                    </a:ext>
                  </a:extLst>
                </a:gridCol>
                <a:gridCol w="1074558">
                  <a:extLst>
                    <a:ext uri="{9D8B030D-6E8A-4147-A177-3AD203B41FA5}">
                      <a16:colId xmlns:a16="http://schemas.microsoft.com/office/drawing/2014/main" val="20002"/>
                    </a:ext>
                  </a:extLst>
                </a:gridCol>
              </a:tblGrid>
              <a:tr h="1027549">
                <a:tc>
                  <a:txBody>
                    <a:bodyPr/>
                    <a:lstStyle/>
                    <a:p>
                      <a:pPr marL="0" marR="0" algn="ctr">
                        <a:spcBef>
                          <a:spcPts val="0"/>
                        </a:spcBef>
                        <a:spcAft>
                          <a:spcPts val="0"/>
                        </a:spcAft>
                      </a:pPr>
                      <a:r>
                        <a:rPr lang="en-GB" sz="2000" dirty="0">
                          <a:effectLst/>
                          <a:latin typeface="Arial" charset="0"/>
                          <a:ea typeface="MS ??" charset="0"/>
                          <a:cs typeface="Times New Roman" charset="0"/>
                        </a:rPr>
                        <a:t>Level 1</a:t>
                      </a:r>
                      <a:endParaRPr lang="en-GB" sz="16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7EBF5"/>
                    </a:solidFill>
                  </a:tcPr>
                </a:tc>
                <a:tc>
                  <a:txBody>
                    <a:bodyPr/>
                    <a:lstStyle/>
                    <a:p>
                      <a:pPr marL="0" marR="0" algn="ctr">
                        <a:spcBef>
                          <a:spcPts val="0"/>
                        </a:spcBef>
                        <a:spcAft>
                          <a:spcPts val="0"/>
                        </a:spcAft>
                      </a:pPr>
                      <a:r>
                        <a:rPr lang="en-GB" sz="2000" dirty="0">
                          <a:effectLst/>
                          <a:latin typeface="Arial" charset="0"/>
                          <a:ea typeface="MS ??" charset="0"/>
                          <a:cs typeface="Times New Roman" charset="0"/>
                        </a:rPr>
                        <a:t>12 or more proceeding donors per year </a:t>
                      </a:r>
                    </a:p>
                    <a:p>
                      <a:pPr marL="0" marR="0" algn="ctr">
                        <a:spcBef>
                          <a:spcPts val="0"/>
                        </a:spcBef>
                        <a:spcAft>
                          <a:spcPts val="0"/>
                        </a:spcAft>
                      </a:pPr>
                      <a:r>
                        <a:rPr lang="en-GB" sz="2000" dirty="0">
                          <a:effectLst/>
                          <a:latin typeface="Arial" charset="0"/>
                          <a:ea typeface="MS ??" charset="0"/>
                          <a:cs typeface="Times New Roman" charset="0"/>
                        </a:rPr>
                        <a:t>(averaged over two years)</a:t>
                      </a:r>
                      <a:endParaRPr lang="en-GB" sz="16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7EBF5"/>
                    </a:solidFill>
                  </a:tcPr>
                </a:tc>
                <a:tc>
                  <a:txBody>
                    <a:bodyPr/>
                    <a:lstStyle/>
                    <a:p>
                      <a:pPr marL="0" marR="0" algn="ctr">
                        <a:spcBef>
                          <a:spcPts val="0"/>
                        </a:spcBef>
                        <a:spcAft>
                          <a:spcPts val="0"/>
                        </a:spcAft>
                      </a:pPr>
                      <a:r>
                        <a:rPr lang="en-GB" sz="1600" dirty="0">
                          <a:effectLst/>
                          <a:latin typeface="Arial" charset="0"/>
                          <a:ea typeface="MS ??" charset="0"/>
                          <a:cs typeface="Times New Roman" charset="0"/>
                        </a:rPr>
                        <a:t>36</a:t>
                      </a:r>
                      <a:endParaRPr lang="en-GB" sz="12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7EBF5"/>
                    </a:solidFill>
                  </a:tcPr>
                </a:tc>
                <a:extLst>
                  <a:ext uri="{0D108BD9-81ED-4DB2-BD59-A6C34878D82A}">
                    <a16:rowId xmlns:a16="http://schemas.microsoft.com/office/drawing/2014/main" val="10000"/>
                  </a:ext>
                </a:extLst>
              </a:tr>
              <a:tr h="1027549">
                <a:tc>
                  <a:txBody>
                    <a:bodyPr/>
                    <a:lstStyle/>
                    <a:p>
                      <a:pPr marL="0" marR="0" algn="ctr">
                        <a:spcBef>
                          <a:spcPts val="0"/>
                        </a:spcBef>
                        <a:spcAft>
                          <a:spcPts val="0"/>
                        </a:spcAft>
                      </a:pPr>
                      <a:r>
                        <a:rPr lang="en-GB" sz="2000">
                          <a:effectLst/>
                          <a:latin typeface="Arial" charset="0"/>
                          <a:ea typeface="MS ??" charset="0"/>
                          <a:cs typeface="Times New Roman" charset="0"/>
                        </a:rPr>
                        <a:t>Level 2</a:t>
                      </a:r>
                      <a:endParaRPr lang="en-GB" sz="160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BD5EA"/>
                    </a:solidFill>
                  </a:tcPr>
                </a:tc>
                <a:tc>
                  <a:txBody>
                    <a:bodyPr/>
                    <a:lstStyle/>
                    <a:p>
                      <a:pPr marL="0" marR="0" algn="ctr">
                        <a:spcBef>
                          <a:spcPts val="0"/>
                        </a:spcBef>
                        <a:spcAft>
                          <a:spcPts val="0"/>
                        </a:spcAft>
                      </a:pPr>
                      <a:r>
                        <a:rPr lang="en-GB" sz="2000" dirty="0">
                          <a:effectLst/>
                          <a:latin typeface="Arial" charset="0"/>
                          <a:ea typeface="MS ??" charset="0"/>
                          <a:cs typeface="Times New Roman" charset="0"/>
                        </a:rPr>
                        <a:t>6-12 (≥ 5 to &lt; 12) proceeding donors per year (averaged over two years)</a:t>
                      </a:r>
                      <a:endParaRPr lang="en-GB" sz="16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BD5EA"/>
                    </a:solidFill>
                  </a:tcPr>
                </a:tc>
                <a:tc>
                  <a:txBody>
                    <a:bodyPr/>
                    <a:lstStyle/>
                    <a:p>
                      <a:pPr marL="0" marR="0" algn="ctr">
                        <a:spcBef>
                          <a:spcPts val="0"/>
                        </a:spcBef>
                        <a:spcAft>
                          <a:spcPts val="0"/>
                        </a:spcAft>
                      </a:pPr>
                      <a:r>
                        <a:rPr lang="en-GB" sz="1600" dirty="0">
                          <a:effectLst/>
                          <a:latin typeface="Arial" charset="0"/>
                          <a:ea typeface="MS ??" charset="0"/>
                          <a:cs typeface="Times New Roman" charset="0"/>
                        </a:rPr>
                        <a:t>51</a:t>
                      </a:r>
                      <a:endParaRPr lang="en-GB" sz="12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BD5EA"/>
                    </a:solidFill>
                  </a:tcPr>
                </a:tc>
                <a:extLst>
                  <a:ext uri="{0D108BD9-81ED-4DB2-BD59-A6C34878D82A}">
                    <a16:rowId xmlns:a16="http://schemas.microsoft.com/office/drawing/2014/main" val="10001"/>
                  </a:ext>
                </a:extLst>
              </a:tr>
              <a:tr h="1027549">
                <a:tc>
                  <a:txBody>
                    <a:bodyPr/>
                    <a:lstStyle/>
                    <a:p>
                      <a:pPr marL="0" marR="0" algn="ctr">
                        <a:spcBef>
                          <a:spcPts val="0"/>
                        </a:spcBef>
                        <a:spcAft>
                          <a:spcPts val="0"/>
                        </a:spcAft>
                      </a:pPr>
                      <a:r>
                        <a:rPr lang="en-GB" sz="2000">
                          <a:effectLst/>
                          <a:latin typeface="Arial" charset="0"/>
                          <a:ea typeface="MS ??" charset="0"/>
                          <a:cs typeface="Times New Roman" charset="0"/>
                        </a:rPr>
                        <a:t>Level 3</a:t>
                      </a:r>
                      <a:endParaRPr lang="en-GB" sz="160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BF5"/>
                    </a:solidFill>
                  </a:tcPr>
                </a:tc>
                <a:tc>
                  <a:txBody>
                    <a:bodyPr/>
                    <a:lstStyle/>
                    <a:p>
                      <a:pPr marL="0" marR="0" algn="ctr">
                        <a:spcBef>
                          <a:spcPts val="0"/>
                        </a:spcBef>
                        <a:spcAft>
                          <a:spcPts val="0"/>
                        </a:spcAft>
                      </a:pPr>
                      <a:r>
                        <a:rPr lang="en-GB" sz="2000" dirty="0">
                          <a:effectLst/>
                          <a:latin typeface="Arial" charset="0"/>
                          <a:ea typeface="MS ??" charset="0"/>
                          <a:cs typeface="Times New Roman" charset="0"/>
                        </a:rPr>
                        <a:t>3-6 (&gt;3 to &lt;6) proceeding donors per year (averaged over two years)</a:t>
                      </a:r>
                      <a:endParaRPr lang="en-GB" sz="16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BF5"/>
                    </a:solidFill>
                  </a:tcPr>
                </a:tc>
                <a:tc>
                  <a:txBody>
                    <a:bodyPr/>
                    <a:lstStyle/>
                    <a:p>
                      <a:pPr marL="0" marR="0" algn="ctr">
                        <a:spcBef>
                          <a:spcPts val="0"/>
                        </a:spcBef>
                        <a:spcAft>
                          <a:spcPts val="0"/>
                        </a:spcAft>
                      </a:pPr>
                      <a:r>
                        <a:rPr lang="en-GB" sz="1600" dirty="0">
                          <a:effectLst/>
                          <a:latin typeface="Arial" charset="0"/>
                          <a:ea typeface="MS ??" charset="0"/>
                          <a:cs typeface="Times New Roman" charset="0"/>
                        </a:rPr>
                        <a:t>31</a:t>
                      </a:r>
                      <a:endParaRPr lang="en-GB" sz="12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BF5"/>
                    </a:solidFill>
                  </a:tcPr>
                </a:tc>
                <a:extLst>
                  <a:ext uri="{0D108BD9-81ED-4DB2-BD59-A6C34878D82A}">
                    <a16:rowId xmlns:a16="http://schemas.microsoft.com/office/drawing/2014/main" val="10002"/>
                  </a:ext>
                </a:extLst>
              </a:tr>
              <a:tr h="1027549">
                <a:tc>
                  <a:txBody>
                    <a:bodyPr/>
                    <a:lstStyle/>
                    <a:p>
                      <a:pPr marL="0" marR="0" algn="ctr">
                        <a:spcBef>
                          <a:spcPts val="0"/>
                        </a:spcBef>
                        <a:spcAft>
                          <a:spcPts val="0"/>
                        </a:spcAft>
                      </a:pPr>
                      <a:r>
                        <a:rPr lang="en-GB" sz="2000">
                          <a:effectLst/>
                          <a:latin typeface="Arial" charset="0"/>
                          <a:ea typeface="MS ??" charset="0"/>
                          <a:cs typeface="Times New Roman" charset="0"/>
                        </a:rPr>
                        <a:t>Level 4</a:t>
                      </a:r>
                      <a:endParaRPr lang="en-GB" sz="160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5EA"/>
                    </a:solidFill>
                  </a:tcPr>
                </a:tc>
                <a:tc>
                  <a:txBody>
                    <a:bodyPr/>
                    <a:lstStyle/>
                    <a:p>
                      <a:pPr marL="0" marR="0" algn="ctr">
                        <a:spcBef>
                          <a:spcPts val="0"/>
                        </a:spcBef>
                        <a:spcAft>
                          <a:spcPts val="0"/>
                        </a:spcAft>
                      </a:pPr>
                      <a:r>
                        <a:rPr lang="en-GB" sz="2000" dirty="0">
                          <a:effectLst/>
                          <a:latin typeface="Arial" charset="0"/>
                          <a:ea typeface="MS ??" charset="0"/>
                          <a:cs typeface="Times New Roman" charset="0"/>
                        </a:rPr>
                        <a:t>&lt; 3 proceeding donors per year                (averaged over two years)</a:t>
                      </a:r>
                      <a:endParaRPr lang="en-GB" sz="16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5EA"/>
                    </a:solidFill>
                  </a:tcPr>
                </a:tc>
                <a:tc>
                  <a:txBody>
                    <a:bodyPr/>
                    <a:lstStyle/>
                    <a:p>
                      <a:pPr marL="0" marR="0" algn="ctr">
                        <a:spcBef>
                          <a:spcPts val="0"/>
                        </a:spcBef>
                        <a:spcAft>
                          <a:spcPts val="0"/>
                        </a:spcAft>
                      </a:pPr>
                      <a:r>
                        <a:rPr lang="en-GB" sz="1600" dirty="0">
                          <a:effectLst/>
                          <a:latin typeface="Arial" charset="0"/>
                          <a:ea typeface="MS ??" charset="0"/>
                          <a:cs typeface="Times New Roman" charset="0"/>
                        </a:rPr>
                        <a:t>39</a:t>
                      </a:r>
                      <a:endParaRPr lang="en-GB" sz="1200" dirty="0">
                        <a:effectLst/>
                        <a:latin typeface="Cambria" charset="0"/>
                        <a:ea typeface="MS ??" charset="0"/>
                        <a:cs typeface="Times New Roman"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5EA"/>
                    </a:solidFill>
                  </a:tcPr>
                </a:tc>
                <a:extLst>
                  <a:ext uri="{0D108BD9-81ED-4DB2-BD59-A6C34878D82A}">
                    <a16:rowId xmlns:a16="http://schemas.microsoft.com/office/drawing/2014/main" val="10003"/>
                  </a:ext>
                </a:extLst>
              </a:tr>
            </a:tbl>
          </a:graphicData>
        </a:graphic>
      </p:graphicFrame>
      <p:sp>
        <p:nvSpPr>
          <p:cNvPr id="12" name="Rectangle 11"/>
          <p:cNvSpPr/>
          <p:nvPr/>
        </p:nvSpPr>
        <p:spPr>
          <a:xfrm>
            <a:off x="1724024" y="156664"/>
            <a:ext cx="6729414" cy="461665"/>
          </a:xfrm>
          <a:prstGeom prst="rect">
            <a:avLst/>
          </a:prstGeom>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D5008B"/>
                </a:solidFill>
                <a:effectLst/>
                <a:uLnTx/>
                <a:uFillTx/>
                <a:latin typeface="Arial" charset="0"/>
                <a:ea typeface="ＭＳ Ｐゴシック" charset="-128"/>
                <a:cs typeface=""/>
              </a:rPr>
              <a:t>Categorisation of Donation Activity by Level </a:t>
            </a:r>
            <a:endParaRPr kumimoji="0" lang="en-GB" sz="1600" b="0" i="0" u="none" strike="noStrike" kern="1200" cap="none" spc="0" normalizeH="0" baseline="0" noProof="0" dirty="0">
              <a:ln>
                <a:noFill/>
              </a:ln>
              <a:solidFill>
                <a:srgbClr val="D5008B"/>
              </a:solidFill>
              <a:effectLst/>
              <a:uLnTx/>
              <a:uFillTx/>
              <a:latin typeface="Times New Roman" charset="0"/>
              <a:ea typeface="ＭＳ Ｐゴシック" charset="-128"/>
              <a:cs typeface=""/>
            </a:endParaRPr>
          </a:p>
        </p:txBody>
      </p:sp>
      <p:sp>
        <p:nvSpPr>
          <p:cNvPr id="13" name="Text Box 2"/>
          <p:cNvSpPr txBox="1"/>
          <p:nvPr/>
        </p:nvSpPr>
        <p:spPr>
          <a:xfrm>
            <a:off x="9324023" y="4945617"/>
            <a:ext cx="858203" cy="45402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charset="0"/>
                <a:ea typeface="MS ??" charset="0"/>
                <a:cs typeface="Times New Roman" charset="0"/>
              </a:rPr>
              <a:t>Trusts      or Boards</a:t>
            </a:r>
            <a:endParaRPr kumimoji="0" lang="en-GB" sz="1800" b="0" i="0" u="none" strike="noStrike" kern="1200" cap="none" spc="0" normalizeH="0" baseline="0" noProof="0" dirty="0">
              <a:ln>
                <a:noFill/>
              </a:ln>
              <a:solidFill>
                <a:prstClr val="black"/>
              </a:solidFill>
              <a:effectLst/>
              <a:uLnTx/>
              <a:uFillTx/>
              <a:latin typeface="Cambria" charset="0"/>
              <a:ea typeface="MS ??" charset="0"/>
              <a:cs typeface="Times New Roman" charset="0"/>
            </a:endParaRPr>
          </a:p>
        </p:txBody>
      </p:sp>
      <p:sp>
        <p:nvSpPr>
          <p:cNvPr id="14" name="Rectangle 13"/>
          <p:cNvSpPr/>
          <p:nvPr/>
        </p:nvSpPr>
        <p:spPr>
          <a:xfrm>
            <a:off x="2038351" y="4901119"/>
            <a:ext cx="8985884" cy="1415772"/>
          </a:xfrm>
          <a:prstGeom prst="rect">
            <a:avLst/>
          </a:prstGeom>
        </p:spPr>
        <p:txBody>
          <a:bodyPr wrap="square">
            <a:spAutoFit/>
          </a:bodyPr>
          <a:lstStyle/>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6E2C6B"/>
                </a:solidFill>
                <a:effectLst/>
                <a:uLnTx/>
                <a:uFillTx/>
                <a:latin typeface="Arial" charset="0"/>
                <a:ea typeface="ＭＳ Ｐゴシック" charset="-128"/>
                <a:cs typeface=""/>
              </a:rPr>
              <a:t>An additional descriptor is applied to each hospital, as appropriate.</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charset="0"/>
                <a:ea typeface="ＭＳ Ｐゴシック" charset="-128"/>
                <a:cs typeface=""/>
              </a:rPr>
              <a:t>N 	= Adult Neuro ICU </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charset="0"/>
                <a:ea typeface="ＭＳ Ｐゴシック" charset="-128"/>
                <a:cs typeface=""/>
              </a:rPr>
              <a:t>P 	= Paediatric ICU </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charset="0"/>
                <a:ea typeface="ＭＳ Ｐゴシック" charset="-128"/>
                <a:cs typeface=""/>
              </a:rPr>
              <a:t>MT 	= Major Trauma Centre </a:t>
            </a:r>
          </a:p>
          <a:p>
            <a:pPr marL="0" marR="0" lvl="0" indent="0" algn="just" defTabSz="457200" rtl="0" eaLnBrk="0" fontAlgn="base" latinLnBrk="0" hangingPunct="0">
              <a:lnSpc>
                <a:spcPct val="100000"/>
              </a:lnSpc>
              <a:spcBef>
                <a:spcPct val="0"/>
              </a:spcBef>
              <a:spcAft>
                <a:spcPct val="0"/>
              </a:spcAft>
              <a:buClrTx/>
              <a:buSzTx/>
              <a:buFontTx/>
              <a:buNone/>
              <a:tabLst/>
              <a:defRPr/>
            </a:pPr>
            <a:r>
              <a:rPr lang="en-GB" sz="1400" b="1" dirty="0">
                <a:solidFill>
                  <a:prstClr val="black"/>
                </a:solidFill>
                <a:latin typeface="Arial" charset="0"/>
                <a:ea typeface="ＭＳ Ｐゴシック" charset="-128"/>
                <a:cs typeface=""/>
              </a:rPr>
              <a:t>C 	= Cardiothoracic ICU</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charset="0"/>
                <a:ea typeface="ＭＳ Ｐゴシック" charset="-128"/>
                <a:cs typeface=""/>
              </a:rPr>
              <a:t>T	=</a:t>
            </a:r>
            <a:r>
              <a:rPr lang="en-GB" sz="1400" b="1" dirty="0">
                <a:solidFill>
                  <a:prstClr val="black"/>
                </a:solidFill>
                <a:latin typeface="Arial" charset="0"/>
                <a:ea typeface="ＭＳ Ｐゴシック" charset="-128"/>
                <a:cs typeface=""/>
              </a:rPr>
              <a:t> Transplant Centre</a:t>
            </a:r>
            <a:endParaRPr kumimoji="0" lang="en-GB" sz="1400" b="1" i="0" u="none" strike="noStrike" kern="1200" cap="none" spc="0" normalizeH="0" baseline="0" noProof="0" dirty="0">
              <a:ln>
                <a:noFill/>
              </a:ln>
              <a:solidFill>
                <a:prstClr val="black"/>
              </a:solidFill>
              <a:effectLst/>
              <a:uLnTx/>
              <a:uFillTx/>
              <a:latin typeface="Arial" charset="0"/>
              <a:ea typeface="ＭＳ Ｐゴシック" charset="-128"/>
              <a:cs typeface=""/>
            </a:endParaRPr>
          </a:p>
        </p:txBody>
      </p:sp>
      <p:sp>
        <p:nvSpPr>
          <p:cNvPr id="8" name="Rectangle 7">
            <a:extLst>
              <a:ext uri="{FF2B5EF4-FFF2-40B4-BE49-F238E27FC236}">
                <a16:creationId xmlns:a16="http://schemas.microsoft.com/office/drawing/2014/main" id="{457AAF07-6494-8F4D-B04E-C1F97EB55DEB}"/>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128"/>
                <a:cs typeface="Arial" panose="020B0604020202020204" pitchFamily="34" charset="0"/>
              </a:rPr>
              <a:t>CLOD Induction, 2024</a:t>
            </a:r>
          </a:p>
        </p:txBody>
      </p:sp>
    </p:spTree>
    <p:extLst>
      <p:ext uri="{BB962C8B-B14F-4D97-AF65-F5344CB8AC3E}">
        <p14:creationId xmlns:p14="http://schemas.microsoft.com/office/powerpoint/2010/main" val="26059073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E891F20-3547-721E-DA5A-7B86F01031C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34171" y="-1"/>
            <a:ext cx="8664323" cy="558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58D0812-09B6-2806-48CC-BB6A907DEB6A}"/>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128"/>
                <a:cs typeface="Arial" panose="020B0604020202020204" pitchFamily="34" charset="0"/>
              </a:rPr>
              <a:t>CLOD Induction, 2024</a:t>
            </a:r>
          </a:p>
        </p:txBody>
      </p:sp>
    </p:spTree>
    <p:extLst>
      <p:ext uri="{BB962C8B-B14F-4D97-AF65-F5344CB8AC3E}">
        <p14:creationId xmlns:p14="http://schemas.microsoft.com/office/powerpoint/2010/main" val="738063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8" name="Title 7">
            <a:extLst>
              <a:ext uri="{FF2B5EF4-FFF2-40B4-BE49-F238E27FC236}">
                <a16:creationId xmlns:a16="http://schemas.microsoft.com/office/drawing/2014/main" id="{5B73BA44-249C-414C-9657-0F69135A495B}"/>
              </a:ext>
            </a:extLst>
          </p:cNvPr>
          <p:cNvSpPr>
            <a:spLocks noGrp="1"/>
          </p:cNvSpPr>
          <p:nvPr>
            <p:ph type="title"/>
          </p:nvPr>
        </p:nvSpPr>
        <p:spPr/>
        <p:txBody>
          <a:bodyPr/>
          <a:lstStyle/>
          <a:p>
            <a:r>
              <a:rPr lang="en-US" dirty="0"/>
              <a:t>Who do we need to influence?</a:t>
            </a:r>
          </a:p>
        </p:txBody>
      </p:sp>
      <p:pic>
        <p:nvPicPr>
          <p:cNvPr id="2" name="Content Placeholder 1">
            <a:extLst>
              <a:ext uri="{FF2B5EF4-FFF2-40B4-BE49-F238E27FC236}">
                <a16:creationId xmlns:a16="http://schemas.microsoft.com/office/drawing/2014/main" id="{77C50157-14E6-A84E-9623-DD5C0A53C5D1}"/>
              </a:ext>
            </a:extLst>
          </p:cNvPr>
          <p:cNvPicPr>
            <a:picLocks noGrp="1" noChangeAspect="1"/>
          </p:cNvPicPr>
          <p:nvPr>
            <p:ph sz="half" idx="1"/>
          </p:nvPr>
        </p:nvPicPr>
        <p:blipFill>
          <a:blip r:embed="rId3" cstate="print">
            <a:extLst>
              <a:ext uri="{28A0092B-C50C-407E-A947-70E740481C1C}">
                <a14:useLocalDpi xmlns:a14="http://schemas.microsoft.com/office/drawing/2010/main"/>
              </a:ext>
            </a:extLst>
          </a:blip>
          <a:stretch>
            <a:fillRect/>
          </a:stretch>
        </p:blipFill>
        <p:spPr>
          <a:xfrm>
            <a:off x="1418535" y="1981200"/>
            <a:ext cx="4071730" cy="4114800"/>
          </a:xfrm>
          <a:prstGeom prst="rect">
            <a:avLst/>
          </a:prstGeom>
        </p:spPr>
      </p:pic>
      <p:pic>
        <p:nvPicPr>
          <p:cNvPr id="5" name="Content Placeholder 4">
            <a:extLst>
              <a:ext uri="{FF2B5EF4-FFF2-40B4-BE49-F238E27FC236}">
                <a16:creationId xmlns:a16="http://schemas.microsoft.com/office/drawing/2014/main" id="{818AA231-5808-8C4A-B151-AAB4B505D537}"/>
              </a:ext>
            </a:extLst>
          </p:cNvPr>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a:off x="6299200" y="1981200"/>
            <a:ext cx="4828875" cy="3815751"/>
          </a:xfrm>
          <a:prstGeom prst="rect">
            <a:avLst/>
          </a:prstGeom>
        </p:spPr>
      </p:pic>
    </p:spTree>
    <p:extLst>
      <p:ext uri="{BB962C8B-B14F-4D97-AF65-F5344CB8AC3E}">
        <p14:creationId xmlns:p14="http://schemas.microsoft.com/office/powerpoint/2010/main" val="1863201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8" name="Title 7">
            <a:extLst>
              <a:ext uri="{FF2B5EF4-FFF2-40B4-BE49-F238E27FC236}">
                <a16:creationId xmlns:a16="http://schemas.microsoft.com/office/drawing/2014/main" id="{5B73BA44-249C-414C-9657-0F69135A495B}"/>
              </a:ext>
            </a:extLst>
          </p:cNvPr>
          <p:cNvSpPr>
            <a:spLocks noGrp="1"/>
          </p:cNvSpPr>
          <p:nvPr>
            <p:ph type="title"/>
          </p:nvPr>
        </p:nvSpPr>
        <p:spPr/>
        <p:txBody>
          <a:bodyPr/>
          <a:lstStyle/>
          <a:p>
            <a:endParaRPr lang="en-US" dirty="0"/>
          </a:p>
        </p:txBody>
      </p:sp>
      <p:pic>
        <p:nvPicPr>
          <p:cNvPr id="2" name="Content Placeholder 1">
            <a:extLst>
              <a:ext uri="{FF2B5EF4-FFF2-40B4-BE49-F238E27FC236}">
                <a16:creationId xmlns:a16="http://schemas.microsoft.com/office/drawing/2014/main" id="{77C50157-14E6-A84E-9623-DD5C0A53C5D1}"/>
              </a:ext>
            </a:extLst>
          </p:cNvPr>
          <p:cNvPicPr>
            <a:picLocks noGrp="1" noChangeAspect="1"/>
          </p:cNvPicPr>
          <p:nvPr>
            <p:ph sz="half" idx="1"/>
          </p:nvPr>
        </p:nvPicPr>
        <p:blipFill>
          <a:blip r:embed="rId2" cstate="print">
            <a:extLst>
              <a:ext uri="{28A0092B-C50C-407E-A947-70E740481C1C}">
                <a14:useLocalDpi xmlns:a14="http://schemas.microsoft.com/office/drawing/2010/main"/>
              </a:ext>
            </a:extLst>
          </a:blip>
          <a:stretch>
            <a:fillRect/>
          </a:stretch>
        </p:blipFill>
        <p:spPr>
          <a:xfrm>
            <a:off x="3958536" y="1752600"/>
            <a:ext cx="4071730" cy="4114800"/>
          </a:xfrm>
          <a:prstGeom prst="rect">
            <a:avLst/>
          </a:prstGeom>
        </p:spPr>
      </p:pic>
      <p:sp>
        <p:nvSpPr>
          <p:cNvPr id="6" name="Content Placeholder 5">
            <a:extLst>
              <a:ext uri="{FF2B5EF4-FFF2-40B4-BE49-F238E27FC236}">
                <a16:creationId xmlns:a16="http://schemas.microsoft.com/office/drawing/2014/main" id="{3A68D960-0266-DB45-B4E7-33E98958FE5E}"/>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204990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BA64AF3B-4292-FD42-9D34-943022762762}"/>
              </a:ext>
            </a:extLst>
          </p:cNvPr>
          <p:cNvSpPr>
            <a:spLocks noGrp="1"/>
          </p:cNvSpPr>
          <p:nvPr>
            <p:ph type="title"/>
          </p:nvPr>
        </p:nvSpPr>
        <p:spPr/>
        <p:txBody>
          <a:bodyPr/>
          <a:lstStyle/>
          <a:p>
            <a:r>
              <a:rPr lang="en-US" sz="3200" dirty="0"/>
              <a:t>What outcomes are we aiming for?</a:t>
            </a:r>
          </a:p>
        </p:txBody>
      </p:sp>
      <p:sp>
        <p:nvSpPr>
          <p:cNvPr id="4" name="Content Placeholder 3">
            <a:extLst>
              <a:ext uri="{FF2B5EF4-FFF2-40B4-BE49-F238E27FC236}">
                <a16:creationId xmlns:a16="http://schemas.microsoft.com/office/drawing/2014/main" id="{F5038565-BA0F-E244-B3CA-FCD27A6608BC}"/>
              </a:ext>
            </a:extLst>
          </p:cNvPr>
          <p:cNvSpPr>
            <a:spLocks noGrp="1"/>
          </p:cNvSpPr>
          <p:nvPr>
            <p:ph idx="1"/>
          </p:nvPr>
        </p:nvSpPr>
        <p:spPr>
          <a:xfrm>
            <a:off x="4766733" y="1435100"/>
            <a:ext cx="6815667" cy="4691064"/>
          </a:xfrm>
        </p:spPr>
        <p:txBody>
          <a:bodyPr/>
          <a:lstStyle/>
          <a:p>
            <a:r>
              <a:rPr lang="en-US" dirty="0"/>
              <a:t>To make best practice standard practice:</a:t>
            </a:r>
          </a:p>
          <a:p>
            <a:r>
              <a:rPr lang="en-US" dirty="0"/>
              <a:t>100% timely referral</a:t>
            </a:r>
          </a:p>
          <a:p>
            <a:r>
              <a:rPr lang="en-US" dirty="0"/>
              <a:t>100% SNOD presence</a:t>
            </a:r>
          </a:p>
          <a:p>
            <a:r>
              <a:rPr lang="en-US" dirty="0"/>
              <a:t>100% DNC testing</a:t>
            </a:r>
          </a:p>
          <a:p>
            <a:r>
              <a:rPr lang="en-US" dirty="0"/>
              <a:t>Timing of WLST and retrieval</a:t>
            </a:r>
          </a:p>
        </p:txBody>
      </p:sp>
      <p:pic>
        <p:nvPicPr>
          <p:cNvPr id="6" name="Picture 5">
            <a:extLst>
              <a:ext uri="{FF2B5EF4-FFF2-40B4-BE49-F238E27FC236}">
                <a16:creationId xmlns:a16="http://schemas.microsoft.com/office/drawing/2014/main" id="{01454FDB-74B0-A445-BF54-77C8110F776B}"/>
              </a:ext>
            </a:extLst>
          </p:cNvPr>
          <p:cNvPicPr>
            <a:picLocks noChangeAspect="1"/>
          </p:cNvPicPr>
          <p:nvPr/>
        </p:nvPicPr>
        <p:blipFill>
          <a:blip r:embed="rId2"/>
          <a:stretch>
            <a:fillRect/>
          </a:stretch>
        </p:blipFill>
        <p:spPr>
          <a:xfrm>
            <a:off x="956733" y="1435100"/>
            <a:ext cx="3045924" cy="4568886"/>
          </a:xfrm>
          <a:prstGeom prst="rect">
            <a:avLst/>
          </a:prstGeom>
        </p:spPr>
      </p:pic>
      <p:sp>
        <p:nvSpPr>
          <p:cNvPr id="5" name="Text Placeholder 4">
            <a:extLst>
              <a:ext uri="{FF2B5EF4-FFF2-40B4-BE49-F238E27FC236}">
                <a16:creationId xmlns:a16="http://schemas.microsoft.com/office/drawing/2014/main" id="{8CFDF236-CD3B-B844-ABCD-0F4BAC775E2D}"/>
              </a:ext>
            </a:extLst>
          </p:cNvPr>
          <p:cNvSpPr>
            <a:spLocks noGrp="1"/>
          </p:cNvSpPr>
          <p:nvPr>
            <p:ph type="body" sz="half" idx="2"/>
          </p:nvPr>
        </p:nvSpPr>
        <p:spPr>
          <a:xfrm>
            <a:off x="682625" y="1554163"/>
            <a:ext cx="4011084" cy="4691063"/>
          </a:xfrm>
        </p:spPr>
        <p:txBody>
          <a:bodyPr/>
          <a:lstStyle/>
          <a:p>
            <a:endParaRPr lang="en-US" dirty="0"/>
          </a:p>
        </p:txBody>
      </p:sp>
    </p:spTree>
    <p:extLst>
      <p:ext uri="{BB962C8B-B14F-4D97-AF65-F5344CB8AC3E}">
        <p14:creationId xmlns:p14="http://schemas.microsoft.com/office/powerpoint/2010/main" val="697091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BA64AF3B-4292-FD42-9D34-943022762762}"/>
              </a:ext>
            </a:extLst>
          </p:cNvPr>
          <p:cNvSpPr>
            <a:spLocks noGrp="1"/>
          </p:cNvSpPr>
          <p:nvPr>
            <p:ph type="title"/>
          </p:nvPr>
        </p:nvSpPr>
        <p:spPr/>
        <p:txBody>
          <a:bodyPr/>
          <a:lstStyle/>
          <a:p>
            <a:r>
              <a:rPr lang="en-US" sz="3200" dirty="0"/>
              <a:t>What outcomes are we aiming for?</a:t>
            </a:r>
          </a:p>
        </p:txBody>
      </p:sp>
      <p:sp>
        <p:nvSpPr>
          <p:cNvPr id="4" name="Content Placeholder 3">
            <a:extLst>
              <a:ext uri="{FF2B5EF4-FFF2-40B4-BE49-F238E27FC236}">
                <a16:creationId xmlns:a16="http://schemas.microsoft.com/office/drawing/2014/main" id="{F5038565-BA0F-E244-B3CA-FCD27A6608BC}"/>
              </a:ext>
            </a:extLst>
          </p:cNvPr>
          <p:cNvSpPr>
            <a:spLocks noGrp="1"/>
          </p:cNvSpPr>
          <p:nvPr>
            <p:ph idx="1"/>
          </p:nvPr>
        </p:nvSpPr>
        <p:spPr>
          <a:xfrm>
            <a:off x="4766733" y="1554163"/>
            <a:ext cx="6815667" cy="4572001"/>
          </a:xfrm>
        </p:spPr>
        <p:txBody>
          <a:bodyPr/>
          <a:lstStyle/>
          <a:p>
            <a:r>
              <a:rPr lang="en-US" dirty="0"/>
              <a:t>(Admitting appropriate DBI patients for prognostication/EOLC)</a:t>
            </a:r>
          </a:p>
          <a:p>
            <a:pPr marL="0" indent="0">
              <a:buNone/>
            </a:pPr>
            <a:endParaRPr lang="en-US" dirty="0"/>
          </a:p>
        </p:txBody>
      </p:sp>
      <p:pic>
        <p:nvPicPr>
          <p:cNvPr id="6" name="Picture 5">
            <a:extLst>
              <a:ext uri="{FF2B5EF4-FFF2-40B4-BE49-F238E27FC236}">
                <a16:creationId xmlns:a16="http://schemas.microsoft.com/office/drawing/2014/main" id="{01454FDB-74B0-A445-BF54-77C8110F776B}"/>
              </a:ext>
            </a:extLst>
          </p:cNvPr>
          <p:cNvPicPr>
            <a:picLocks noChangeAspect="1"/>
          </p:cNvPicPr>
          <p:nvPr/>
        </p:nvPicPr>
        <p:blipFill>
          <a:blip r:embed="rId3"/>
          <a:stretch>
            <a:fillRect/>
          </a:stretch>
        </p:blipFill>
        <p:spPr>
          <a:xfrm>
            <a:off x="956733" y="1435100"/>
            <a:ext cx="3045924" cy="4568886"/>
          </a:xfrm>
          <a:prstGeom prst="rect">
            <a:avLst/>
          </a:prstGeom>
        </p:spPr>
      </p:pic>
      <p:sp>
        <p:nvSpPr>
          <p:cNvPr id="5" name="Text Placeholder 4">
            <a:extLst>
              <a:ext uri="{FF2B5EF4-FFF2-40B4-BE49-F238E27FC236}">
                <a16:creationId xmlns:a16="http://schemas.microsoft.com/office/drawing/2014/main" id="{8CFDF236-CD3B-B844-ABCD-0F4BAC775E2D}"/>
              </a:ext>
            </a:extLst>
          </p:cNvPr>
          <p:cNvSpPr>
            <a:spLocks noGrp="1"/>
          </p:cNvSpPr>
          <p:nvPr>
            <p:ph type="body" sz="half" idx="2"/>
          </p:nvPr>
        </p:nvSpPr>
        <p:spPr>
          <a:xfrm>
            <a:off x="682625" y="1554163"/>
            <a:ext cx="4011084" cy="4691063"/>
          </a:xfrm>
        </p:spPr>
        <p:txBody>
          <a:bodyPr/>
          <a:lstStyle/>
          <a:p>
            <a:endParaRPr lang="en-US" dirty="0"/>
          </a:p>
        </p:txBody>
      </p:sp>
    </p:spTree>
    <p:extLst>
      <p:ext uri="{BB962C8B-B14F-4D97-AF65-F5344CB8AC3E}">
        <p14:creationId xmlns:p14="http://schemas.microsoft.com/office/powerpoint/2010/main" val="2045792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160E9FCD-E28D-3943-83C7-70682FDD0BDC}"/>
              </a:ext>
            </a:extLst>
          </p:cNvPr>
          <p:cNvSpPr>
            <a:spLocks noGrp="1"/>
          </p:cNvSpPr>
          <p:nvPr>
            <p:ph type="title"/>
          </p:nvPr>
        </p:nvSpPr>
        <p:spPr/>
        <p:txBody>
          <a:bodyPr/>
          <a:lstStyle/>
          <a:p>
            <a:r>
              <a:rPr lang="en-US" dirty="0"/>
              <a:t>Referral</a:t>
            </a:r>
          </a:p>
        </p:txBody>
      </p:sp>
      <p:sp>
        <p:nvSpPr>
          <p:cNvPr id="4" name="Content Placeholder 3">
            <a:extLst>
              <a:ext uri="{FF2B5EF4-FFF2-40B4-BE49-F238E27FC236}">
                <a16:creationId xmlns:a16="http://schemas.microsoft.com/office/drawing/2014/main" id="{002F3D8C-0CBE-6F48-AA23-09EA6C4A9845}"/>
              </a:ext>
            </a:extLst>
          </p:cNvPr>
          <p:cNvSpPr>
            <a:spLocks noGrp="1"/>
          </p:cNvSpPr>
          <p:nvPr>
            <p:ph idx="1"/>
          </p:nvPr>
        </p:nvSpPr>
        <p:spPr/>
        <p:txBody>
          <a:bodyPr/>
          <a:lstStyle/>
          <a:p>
            <a:r>
              <a:rPr lang="en-US" dirty="0"/>
              <a:t>Who?</a:t>
            </a:r>
          </a:p>
          <a:p>
            <a:r>
              <a:rPr lang="en-US" dirty="0"/>
              <a:t>When?</a:t>
            </a:r>
          </a:p>
          <a:p>
            <a:r>
              <a:rPr lang="en-US" dirty="0"/>
              <a:t>How?</a:t>
            </a:r>
          </a:p>
          <a:p>
            <a:r>
              <a:rPr lang="en-US" dirty="0"/>
              <a:t>By whom?</a:t>
            </a:r>
          </a:p>
        </p:txBody>
      </p:sp>
      <p:pic>
        <p:nvPicPr>
          <p:cNvPr id="6" name="Picture 5">
            <a:extLst>
              <a:ext uri="{FF2B5EF4-FFF2-40B4-BE49-F238E27FC236}">
                <a16:creationId xmlns:a16="http://schemas.microsoft.com/office/drawing/2014/main" id="{77612436-2A87-D54C-8B31-EFEFEE7E97E8}"/>
              </a:ext>
            </a:extLst>
          </p:cNvPr>
          <p:cNvPicPr>
            <a:picLocks noChangeAspect="1"/>
          </p:cNvPicPr>
          <p:nvPr/>
        </p:nvPicPr>
        <p:blipFill>
          <a:blip r:embed="rId2"/>
          <a:stretch>
            <a:fillRect/>
          </a:stretch>
        </p:blipFill>
        <p:spPr>
          <a:xfrm>
            <a:off x="6698512" y="1981200"/>
            <a:ext cx="3870250" cy="3870250"/>
          </a:xfrm>
          <a:prstGeom prst="rect">
            <a:avLst/>
          </a:prstGeom>
        </p:spPr>
      </p:pic>
    </p:spTree>
    <p:extLst>
      <p:ext uri="{BB962C8B-B14F-4D97-AF65-F5344CB8AC3E}">
        <p14:creationId xmlns:p14="http://schemas.microsoft.com/office/powerpoint/2010/main" val="1252279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160E9FCD-E28D-3943-83C7-70682FDD0BDC}"/>
              </a:ext>
            </a:extLst>
          </p:cNvPr>
          <p:cNvSpPr>
            <a:spLocks noGrp="1"/>
          </p:cNvSpPr>
          <p:nvPr>
            <p:ph type="title"/>
          </p:nvPr>
        </p:nvSpPr>
        <p:spPr/>
        <p:txBody>
          <a:bodyPr/>
          <a:lstStyle/>
          <a:p>
            <a:r>
              <a:rPr lang="en-US" dirty="0"/>
              <a:t>Referral</a:t>
            </a:r>
          </a:p>
        </p:txBody>
      </p:sp>
      <p:sp>
        <p:nvSpPr>
          <p:cNvPr id="4" name="Content Placeholder 3">
            <a:extLst>
              <a:ext uri="{FF2B5EF4-FFF2-40B4-BE49-F238E27FC236}">
                <a16:creationId xmlns:a16="http://schemas.microsoft.com/office/drawing/2014/main" id="{002F3D8C-0CBE-6F48-AA23-09EA6C4A9845}"/>
              </a:ext>
            </a:extLst>
          </p:cNvPr>
          <p:cNvSpPr>
            <a:spLocks noGrp="1"/>
          </p:cNvSpPr>
          <p:nvPr>
            <p:ph idx="1"/>
          </p:nvPr>
        </p:nvSpPr>
        <p:spPr/>
        <p:txBody>
          <a:bodyPr/>
          <a:lstStyle/>
          <a:p>
            <a:r>
              <a:rPr lang="en-US" dirty="0">
                <a:solidFill>
                  <a:srgbClr val="D800A3"/>
                </a:solidFill>
              </a:rPr>
              <a:t>Who?</a:t>
            </a:r>
          </a:p>
          <a:p>
            <a:r>
              <a:rPr lang="en-US" dirty="0"/>
              <a:t>When?</a:t>
            </a:r>
          </a:p>
          <a:p>
            <a:r>
              <a:rPr lang="en-US" dirty="0"/>
              <a:t>How?</a:t>
            </a:r>
          </a:p>
          <a:p>
            <a:r>
              <a:rPr lang="en-US" dirty="0"/>
              <a:t>By whom?</a:t>
            </a:r>
          </a:p>
        </p:txBody>
      </p:sp>
      <p:pic>
        <p:nvPicPr>
          <p:cNvPr id="6" name="Picture 5">
            <a:extLst>
              <a:ext uri="{FF2B5EF4-FFF2-40B4-BE49-F238E27FC236}">
                <a16:creationId xmlns:a16="http://schemas.microsoft.com/office/drawing/2014/main" id="{77612436-2A87-D54C-8B31-EFEFEE7E97E8}"/>
              </a:ext>
            </a:extLst>
          </p:cNvPr>
          <p:cNvPicPr>
            <a:picLocks noChangeAspect="1"/>
          </p:cNvPicPr>
          <p:nvPr/>
        </p:nvPicPr>
        <p:blipFill>
          <a:blip r:embed="rId2"/>
          <a:stretch>
            <a:fillRect/>
          </a:stretch>
        </p:blipFill>
        <p:spPr>
          <a:xfrm>
            <a:off x="6698512" y="1981200"/>
            <a:ext cx="3870250" cy="3870250"/>
          </a:xfrm>
          <a:prstGeom prst="rect">
            <a:avLst/>
          </a:prstGeom>
        </p:spPr>
      </p:pic>
    </p:spTree>
    <p:extLst>
      <p:ext uri="{BB962C8B-B14F-4D97-AF65-F5344CB8AC3E}">
        <p14:creationId xmlns:p14="http://schemas.microsoft.com/office/powerpoint/2010/main" val="2473852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4" name="Picture 23" descr="Screen Shot 2011-12-15 at 11.27.25.png">
            <a:extLst>
              <a:ext uri="{FF2B5EF4-FFF2-40B4-BE49-F238E27FC236}">
                <a16:creationId xmlns:a16="http://schemas.microsoft.com/office/drawing/2014/main" id="{1648E55D-AADC-8244-B457-C93CA952EA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3432" y="1083397"/>
            <a:ext cx="3369661" cy="4747054"/>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25" name="Rectangle 2">
            <a:extLst>
              <a:ext uri="{FF2B5EF4-FFF2-40B4-BE49-F238E27FC236}">
                <a16:creationId xmlns:a16="http://schemas.microsoft.com/office/drawing/2014/main" id="{7573DDCC-E275-AE41-8B82-BD75B08E0804}"/>
              </a:ext>
            </a:extLst>
          </p:cNvPr>
          <p:cNvSpPr txBox="1">
            <a:spLocks noChangeArrowheads="1"/>
          </p:cNvSpPr>
          <p:nvPr/>
        </p:nvSpPr>
        <p:spPr bwMode="auto">
          <a:xfrm>
            <a:off x="5290468" y="1348949"/>
            <a:ext cx="6384032" cy="4215950"/>
          </a:xfrm>
          <a:prstGeom prst="rect">
            <a:avLst/>
          </a:prstGeom>
          <a:solidFill>
            <a:srgbClr val="F8F8F8"/>
          </a:solidFill>
          <a:ln w="28575">
            <a:solidFill>
              <a:srgbClr val="002060"/>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defTabSz="457189" eaLnBrk="0" hangingPunct="0">
              <a:buNone/>
            </a:pPr>
            <a:r>
              <a:rPr lang="en-US" sz="3200" dirty="0">
                <a:solidFill>
                  <a:srgbClr val="002060"/>
                </a:solidFill>
                <a:latin typeface="Arial"/>
                <a:ea typeface="ＭＳ Ｐゴシック" charset="-128"/>
                <a:cs typeface="Arial" charset="0"/>
              </a:rPr>
              <a:t>Triggered Referral</a:t>
            </a: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Plan to withdraw life-sustaining treatment</a:t>
            </a:r>
          </a:p>
          <a:p>
            <a:pPr marL="44450" indent="211138" defTabSz="457189" eaLnBrk="0" hangingPunct="0">
              <a:buFont typeface="+mj-lt"/>
              <a:buAutoNum type="arabicPeriod"/>
            </a:pPr>
            <a:endParaRPr lang="en-US" sz="2400" dirty="0">
              <a:solidFill>
                <a:srgbClr val="002060"/>
              </a:solidFill>
              <a:latin typeface="Arial"/>
              <a:ea typeface="ＭＳ Ｐゴシック" charset="-128"/>
              <a:cs typeface="Arial" charset="0"/>
            </a:endParaRP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Plan to perform brain death testing</a:t>
            </a:r>
          </a:p>
          <a:p>
            <a:pPr marL="44450" indent="211138" defTabSz="457189" eaLnBrk="0" hangingPunct="0">
              <a:buFont typeface="+mj-lt"/>
              <a:buAutoNum type="arabicPeriod"/>
            </a:pPr>
            <a:endParaRPr lang="en-US" sz="2400" dirty="0">
              <a:solidFill>
                <a:srgbClr val="002060"/>
              </a:solidFill>
              <a:latin typeface="Arial"/>
              <a:ea typeface="ＭＳ Ｐゴシック" charset="-128"/>
              <a:cs typeface="Arial" charset="0"/>
            </a:endParaRPr>
          </a:p>
          <a:p>
            <a:pPr marL="44450" indent="211138" defTabSz="457189" eaLnBrk="0" hangingPunct="0">
              <a:buFont typeface="+mj-lt"/>
              <a:buAutoNum type="arabicPeriod"/>
            </a:pPr>
            <a:r>
              <a:rPr lang="en-US" dirty="0">
                <a:solidFill>
                  <a:prstClr val="black"/>
                </a:solidFill>
                <a:latin typeface="Arial"/>
                <a:ea typeface="ＭＳ Ｐゴシック" charset="-128"/>
                <a:cs typeface="Arial" charset="0"/>
              </a:rPr>
              <a:t>Early referral = </a:t>
            </a:r>
            <a:r>
              <a:rPr lang="en-US" sz="2400" dirty="0">
                <a:solidFill>
                  <a:prstClr val="black"/>
                </a:solidFill>
                <a:latin typeface="Arial"/>
                <a:ea typeface="ＭＳ Ｐゴシック" charset="-128"/>
                <a:cs typeface="Arial" charset="0"/>
              </a:rPr>
              <a:t>Catastrophic brain injury</a:t>
            </a:r>
          </a:p>
          <a:p>
            <a:pPr marL="44450" lvl="1" indent="211138" defTabSz="457189" eaLnBrk="0" hangingPunct="0">
              <a:buNone/>
            </a:pPr>
            <a:r>
              <a:rPr lang="en-US" sz="2000" dirty="0">
                <a:solidFill>
                  <a:prstClr val="black"/>
                </a:solidFill>
                <a:latin typeface="Arial"/>
                <a:ea typeface="ＭＳ Ｐゴシック" charset="-128"/>
                <a:cs typeface="Arial" charset="0"/>
              </a:rPr>
              <a:t> + GCS of ≤ 4, not explained by sedation</a:t>
            </a:r>
          </a:p>
          <a:p>
            <a:pPr marL="44450" lvl="1" indent="211138" defTabSz="457189" eaLnBrk="0" hangingPunct="0">
              <a:buNone/>
            </a:pPr>
            <a:r>
              <a:rPr lang="en-US" sz="2000" dirty="0">
                <a:solidFill>
                  <a:prstClr val="black"/>
                </a:solidFill>
                <a:latin typeface="Arial"/>
                <a:ea typeface="ＭＳ Ｐゴシック" charset="-128"/>
                <a:cs typeface="Arial" charset="0"/>
              </a:rPr>
              <a:t> + Loss of 1 cranial reflex</a:t>
            </a:r>
          </a:p>
        </p:txBody>
      </p:sp>
      <p:sp>
        <p:nvSpPr>
          <p:cNvPr id="26" name="Title 1">
            <a:extLst>
              <a:ext uri="{FF2B5EF4-FFF2-40B4-BE49-F238E27FC236}">
                <a16:creationId xmlns:a16="http://schemas.microsoft.com/office/drawing/2014/main" id="{D501B5A1-D5CD-7C4F-8E40-59388CF063D0}"/>
              </a:ext>
            </a:extLst>
          </p:cNvPr>
          <p:cNvSpPr txBox="1">
            <a:spLocks/>
          </p:cNvSpPr>
          <p:nvPr/>
        </p:nvSpPr>
        <p:spPr bwMode="auto">
          <a:xfrm>
            <a:off x="2069773" y="1605843"/>
            <a:ext cx="3220695" cy="1246839"/>
          </a:xfrm>
          <a:prstGeom prst="rect">
            <a:avLst/>
          </a:prstGeom>
          <a:noFill/>
          <a:ln w="9525">
            <a:noFill/>
            <a:miter lim="800000"/>
            <a:headEnd/>
            <a:tailEnd/>
          </a:ln>
        </p:spPr>
        <p:txBody>
          <a:bodyPr anchor="ctr">
            <a:prstTxWarp prst="textNoShape">
              <a:avLst/>
            </a:prstTxWarp>
          </a:bodyPr>
          <a:lstStyle/>
          <a:p>
            <a:pPr algn="ctr" defTabSz="457189" fontAlgn="auto">
              <a:spcBef>
                <a:spcPts val="0"/>
              </a:spcBef>
              <a:spcAft>
                <a:spcPts val="0"/>
              </a:spcAft>
              <a:defRPr/>
            </a:pPr>
            <a:r>
              <a:rPr lang="en-US" sz="2800" kern="0" dirty="0">
                <a:solidFill>
                  <a:srgbClr val="000000"/>
                </a:solidFill>
                <a:ea typeface="Arial" charset="0"/>
                <a:cs typeface="Arial" charset="0"/>
              </a:rPr>
              <a:t>2011</a:t>
            </a:r>
          </a:p>
        </p:txBody>
      </p:sp>
      <p:sp>
        <p:nvSpPr>
          <p:cNvPr id="27" name="Rectangle 26">
            <a:extLst>
              <a:ext uri="{FF2B5EF4-FFF2-40B4-BE49-F238E27FC236}">
                <a16:creationId xmlns:a16="http://schemas.microsoft.com/office/drawing/2014/main" id="{728772FF-C966-4542-AE2F-1212D76BAA3F}"/>
              </a:ext>
            </a:extLst>
          </p:cNvPr>
          <p:cNvSpPr/>
          <p:nvPr/>
        </p:nvSpPr>
        <p:spPr>
          <a:xfrm>
            <a:off x="986293" y="159001"/>
            <a:ext cx="8608349" cy="1261884"/>
          </a:xfrm>
          <a:prstGeom prst="rect">
            <a:avLst/>
          </a:prstGeom>
        </p:spPr>
        <p:txBody>
          <a:bodyPr wrap="square">
            <a:spAutoFit/>
          </a:bodyPr>
          <a:lstStyle/>
          <a:p>
            <a:pPr algn="ctr"/>
            <a:r>
              <a:rPr lang="en-US" sz="2800" b="1" dirty="0">
                <a:solidFill>
                  <a:srgbClr val="0000FF"/>
                </a:solidFill>
                <a:cs typeface="Arial" charset="0"/>
              </a:rPr>
              <a:t>National Institute for Health and Care Excellence (NICE)</a:t>
            </a:r>
          </a:p>
          <a:p>
            <a:pPr algn="ctr" eaLnBrk="0" hangingPunct="0"/>
            <a:endParaRPr lang="en-US" sz="2000" dirty="0">
              <a:solidFill>
                <a:srgbClr val="008000"/>
              </a:solidFill>
              <a:ea typeface="ＭＳ Ｐゴシック" charset="-128"/>
              <a:cs typeface="Arial" charset="0"/>
            </a:endParaRPr>
          </a:p>
        </p:txBody>
      </p:sp>
      <p:sp>
        <p:nvSpPr>
          <p:cNvPr id="8" name="Footer Placeholder 4">
            <a:extLst>
              <a:ext uri="{FF2B5EF4-FFF2-40B4-BE49-F238E27FC236}">
                <a16:creationId xmlns:a16="http://schemas.microsoft.com/office/drawing/2014/main" id="{BADE66A7-7981-4146-923D-DEC9DFFA0411}"/>
              </a:ext>
            </a:extLst>
          </p:cNvPr>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Tree>
    <p:extLst>
      <p:ext uri="{BB962C8B-B14F-4D97-AF65-F5344CB8AC3E}">
        <p14:creationId xmlns:p14="http://schemas.microsoft.com/office/powerpoint/2010/main" val="1301222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a:extLst>
              <a:ext uri="{FF2B5EF4-FFF2-40B4-BE49-F238E27FC236}">
                <a16:creationId xmlns:a16="http://schemas.microsoft.com/office/drawing/2014/main" id="{E4EE22B3-8D19-B54C-B52A-C1AA62775C8B}"/>
              </a:ext>
            </a:extLst>
          </p:cNvPr>
          <p:cNvSpPr txBox="1">
            <a:spLocks noChangeArrowheads="1"/>
          </p:cNvSpPr>
          <p:nvPr/>
        </p:nvSpPr>
        <p:spPr bwMode="auto">
          <a:xfrm>
            <a:off x="5290468" y="1377218"/>
            <a:ext cx="6384032" cy="4187681"/>
          </a:xfrm>
          <a:prstGeom prst="rect">
            <a:avLst/>
          </a:prstGeom>
          <a:solidFill>
            <a:srgbClr val="6E2C6B"/>
          </a:solidFill>
          <a:ln w="28575">
            <a:solidFill>
              <a:srgbClr val="002060"/>
            </a:solidFill>
            <a:miter lim="800000"/>
            <a:headEnd/>
            <a:tailEnd/>
          </a:ln>
          <a:effectLst>
            <a:outerShdw blurRad="50800" dist="762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ctr" defTabSz="457189" eaLnBrk="0" hangingPunct="0">
              <a:buNone/>
            </a:pPr>
            <a:r>
              <a:rPr lang="en-US" sz="4000" dirty="0">
                <a:solidFill>
                  <a:prstClr val="white"/>
                </a:solidFill>
                <a:latin typeface="Arial"/>
                <a:ea typeface="ＭＳ Ｐゴシック" charset="-128"/>
                <a:cs typeface="Arial" charset="0"/>
              </a:rPr>
              <a:t>Refer EVERY mechanically ventilated patient where</a:t>
            </a:r>
          </a:p>
          <a:p>
            <a:pPr marL="0" indent="0" algn="ctr" defTabSz="457189" eaLnBrk="0" hangingPunct="0">
              <a:buNone/>
            </a:pPr>
            <a:endParaRPr lang="en-US" sz="4000" dirty="0">
              <a:solidFill>
                <a:prstClr val="white"/>
              </a:solidFill>
              <a:latin typeface="Arial"/>
              <a:ea typeface="ＭＳ Ｐゴシック" charset="-128"/>
              <a:cs typeface="Arial" charset="0"/>
            </a:endParaRPr>
          </a:p>
          <a:p>
            <a:pPr marL="0" indent="0" algn="ctr" defTabSz="457189" eaLnBrk="0" hangingPunct="0">
              <a:buNone/>
            </a:pPr>
            <a:r>
              <a:rPr lang="en-US" sz="4000" dirty="0">
                <a:solidFill>
                  <a:prstClr val="white"/>
                </a:solidFill>
                <a:latin typeface="Arial"/>
                <a:ea typeface="ＭＳ Ｐゴシック" charset="-128"/>
                <a:cs typeface="Arial" charset="0"/>
              </a:rPr>
              <a:t>you plan to withdraw       life sustaining treatment.</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6" name="Picture 15" descr="Screen Shot 2011-12-15 at 11.27.25.png">
            <a:extLst>
              <a:ext uri="{FF2B5EF4-FFF2-40B4-BE49-F238E27FC236}">
                <a16:creationId xmlns:a16="http://schemas.microsoft.com/office/drawing/2014/main" id="{B197F929-2150-B04E-AD25-1B15D09D82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3432" y="1083397"/>
            <a:ext cx="3369661" cy="4747054"/>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20" name="Title 1">
            <a:extLst>
              <a:ext uri="{FF2B5EF4-FFF2-40B4-BE49-F238E27FC236}">
                <a16:creationId xmlns:a16="http://schemas.microsoft.com/office/drawing/2014/main" id="{BC414F79-F060-1B44-9B07-C577094BD183}"/>
              </a:ext>
            </a:extLst>
          </p:cNvPr>
          <p:cNvSpPr txBox="1">
            <a:spLocks/>
          </p:cNvSpPr>
          <p:nvPr/>
        </p:nvSpPr>
        <p:spPr bwMode="auto">
          <a:xfrm>
            <a:off x="2069773" y="1605843"/>
            <a:ext cx="3220695" cy="1246839"/>
          </a:xfrm>
          <a:prstGeom prst="rect">
            <a:avLst/>
          </a:prstGeom>
          <a:noFill/>
          <a:ln w="9525">
            <a:noFill/>
            <a:miter lim="800000"/>
            <a:headEnd/>
            <a:tailEnd/>
          </a:ln>
        </p:spPr>
        <p:txBody>
          <a:bodyPr anchor="ctr">
            <a:prstTxWarp prst="textNoShape">
              <a:avLst/>
            </a:prstTxWarp>
          </a:bodyPr>
          <a:lstStyle/>
          <a:p>
            <a:pPr algn="ctr" defTabSz="457189" fontAlgn="auto">
              <a:spcBef>
                <a:spcPts val="0"/>
              </a:spcBef>
              <a:spcAft>
                <a:spcPts val="0"/>
              </a:spcAft>
              <a:defRPr/>
            </a:pPr>
            <a:r>
              <a:rPr lang="en-US" sz="2800" kern="0" dirty="0">
                <a:solidFill>
                  <a:srgbClr val="000000"/>
                </a:solidFill>
                <a:ea typeface="Arial" charset="0"/>
                <a:cs typeface="Arial" charset="0"/>
              </a:rPr>
              <a:t>2011</a:t>
            </a:r>
          </a:p>
        </p:txBody>
      </p:sp>
      <p:sp>
        <p:nvSpPr>
          <p:cNvPr id="29" name="Rectangle 28">
            <a:extLst>
              <a:ext uri="{FF2B5EF4-FFF2-40B4-BE49-F238E27FC236}">
                <a16:creationId xmlns:a16="http://schemas.microsoft.com/office/drawing/2014/main" id="{885A81AE-FDAF-D24F-9191-C851DFBFC836}"/>
              </a:ext>
            </a:extLst>
          </p:cNvPr>
          <p:cNvSpPr/>
          <p:nvPr/>
        </p:nvSpPr>
        <p:spPr>
          <a:xfrm>
            <a:off x="986293" y="159001"/>
            <a:ext cx="8608349" cy="1261884"/>
          </a:xfrm>
          <a:prstGeom prst="rect">
            <a:avLst/>
          </a:prstGeom>
        </p:spPr>
        <p:txBody>
          <a:bodyPr wrap="square">
            <a:spAutoFit/>
          </a:bodyPr>
          <a:lstStyle/>
          <a:p>
            <a:pPr algn="ctr"/>
            <a:r>
              <a:rPr lang="en-US" sz="2800" b="1" dirty="0">
                <a:solidFill>
                  <a:srgbClr val="0000FF"/>
                </a:solidFill>
                <a:cs typeface="Arial" charset="0"/>
              </a:rPr>
              <a:t>National Institute for Health and Care Excellence (NICE)</a:t>
            </a:r>
          </a:p>
          <a:p>
            <a:pPr algn="ctr" eaLnBrk="0" hangingPunct="0"/>
            <a:endParaRPr lang="en-US" sz="2000" dirty="0">
              <a:solidFill>
                <a:srgbClr val="008000"/>
              </a:solidFill>
              <a:ea typeface="ＭＳ Ｐゴシック" charset="-128"/>
              <a:cs typeface="Arial" charset="0"/>
            </a:endParaRPr>
          </a:p>
        </p:txBody>
      </p:sp>
      <p:sp>
        <p:nvSpPr>
          <p:cNvPr id="8" name="Footer Placeholder 4">
            <a:extLst>
              <a:ext uri="{FF2B5EF4-FFF2-40B4-BE49-F238E27FC236}">
                <a16:creationId xmlns:a16="http://schemas.microsoft.com/office/drawing/2014/main" id="{A9894185-FE6E-2E45-9521-45B15DE33D0F}"/>
              </a:ext>
            </a:extLst>
          </p:cNvPr>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Tree>
    <p:extLst>
      <p:ext uri="{BB962C8B-B14F-4D97-AF65-F5344CB8AC3E}">
        <p14:creationId xmlns:p14="http://schemas.microsoft.com/office/powerpoint/2010/main" val="2746142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160E9FCD-E28D-3943-83C7-70682FDD0BDC}"/>
              </a:ext>
            </a:extLst>
          </p:cNvPr>
          <p:cNvSpPr>
            <a:spLocks noGrp="1"/>
          </p:cNvSpPr>
          <p:nvPr>
            <p:ph type="title"/>
          </p:nvPr>
        </p:nvSpPr>
        <p:spPr/>
        <p:txBody>
          <a:bodyPr/>
          <a:lstStyle/>
          <a:p>
            <a:r>
              <a:rPr lang="en-US" dirty="0"/>
              <a:t>Referral</a:t>
            </a:r>
          </a:p>
        </p:txBody>
      </p:sp>
      <p:sp>
        <p:nvSpPr>
          <p:cNvPr id="4" name="Content Placeholder 3">
            <a:extLst>
              <a:ext uri="{FF2B5EF4-FFF2-40B4-BE49-F238E27FC236}">
                <a16:creationId xmlns:a16="http://schemas.microsoft.com/office/drawing/2014/main" id="{002F3D8C-0CBE-6F48-AA23-09EA6C4A9845}"/>
              </a:ext>
            </a:extLst>
          </p:cNvPr>
          <p:cNvSpPr>
            <a:spLocks noGrp="1"/>
          </p:cNvSpPr>
          <p:nvPr>
            <p:ph idx="1"/>
          </p:nvPr>
        </p:nvSpPr>
        <p:spPr/>
        <p:txBody>
          <a:bodyPr/>
          <a:lstStyle/>
          <a:p>
            <a:r>
              <a:rPr lang="en-US" dirty="0"/>
              <a:t>Who?</a:t>
            </a:r>
          </a:p>
          <a:p>
            <a:r>
              <a:rPr lang="en-US" dirty="0">
                <a:solidFill>
                  <a:srgbClr val="D800A3"/>
                </a:solidFill>
              </a:rPr>
              <a:t>When?</a:t>
            </a:r>
          </a:p>
          <a:p>
            <a:r>
              <a:rPr lang="en-US" dirty="0"/>
              <a:t>How?</a:t>
            </a:r>
          </a:p>
          <a:p>
            <a:r>
              <a:rPr lang="en-US" dirty="0"/>
              <a:t>By whom?</a:t>
            </a:r>
          </a:p>
        </p:txBody>
      </p:sp>
      <p:pic>
        <p:nvPicPr>
          <p:cNvPr id="6" name="Picture 5">
            <a:extLst>
              <a:ext uri="{FF2B5EF4-FFF2-40B4-BE49-F238E27FC236}">
                <a16:creationId xmlns:a16="http://schemas.microsoft.com/office/drawing/2014/main" id="{77612436-2A87-D54C-8B31-EFEFEE7E97E8}"/>
              </a:ext>
            </a:extLst>
          </p:cNvPr>
          <p:cNvPicPr>
            <a:picLocks noChangeAspect="1"/>
          </p:cNvPicPr>
          <p:nvPr/>
        </p:nvPicPr>
        <p:blipFill>
          <a:blip r:embed="rId2"/>
          <a:stretch>
            <a:fillRect/>
          </a:stretch>
        </p:blipFill>
        <p:spPr>
          <a:xfrm>
            <a:off x="6698512" y="1981200"/>
            <a:ext cx="3870250" cy="3870250"/>
          </a:xfrm>
          <a:prstGeom prst="rect">
            <a:avLst/>
          </a:prstGeom>
        </p:spPr>
      </p:pic>
    </p:spTree>
    <p:extLst>
      <p:ext uri="{BB962C8B-B14F-4D97-AF65-F5344CB8AC3E}">
        <p14:creationId xmlns:p14="http://schemas.microsoft.com/office/powerpoint/2010/main" val="648852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4AF93C9-E554-2447-ACA0-EDB6E7E52B23}"/>
              </a:ext>
            </a:extLst>
          </p:cNvPr>
          <p:cNvSpPr/>
          <p:nvPr/>
        </p:nvSpPr>
        <p:spPr>
          <a:xfrm>
            <a:off x="128163" y="4932529"/>
            <a:ext cx="4890429" cy="1015663"/>
          </a:xfrm>
          <a:prstGeom prst="rect">
            <a:avLst/>
          </a:prstGeom>
        </p:spPr>
        <p:txBody>
          <a:bodyPr wrap="square">
            <a:spAutoFit/>
          </a:bodyPr>
          <a:lstStyle/>
          <a:p>
            <a:pPr lvl="0"/>
            <a:r>
              <a:rPr lang="en-GB" sz="2000" b="1" dirty="0">
                <a:solidFill>
                  <a:srgbClr val="0000FF"/>
                </a:solidFill>
              </a:rPr>
              <a:t>15% of families who decline DCD donation state it was due to the fact that they felt the process was too long.</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flipV="1">
            <a:off x="221412" y="4788757"/>
            <a:ext cx="4604479" cy="7993"/>
          </a:xfrm>
          <a:prstGeom prst="line">
            <a:avLst/>
          </a:prstGeom>
          <a:noFill/>
          <a:ln w="28575">
            <a:solidFill>
              <a:srgbClr val="002060"/>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a:endParaRPr>
          </a:p>
        </p:txBody>
      </p:sp>
      <p:pic>
        <p:nvPicPr>
          <p:cNvPr id="11" name="Picture 5" descr="ID 1">
            <a:extLst>
              <a:ext uri="{FF2B5EF4-FFF2-40B4-BE49-F238E27FC236}">
                <a16:creationId xmlns:a16="http://schemas.microsoft.com/office/drawing/2014/main" id="{0D87047D-DB8E-854C-94AD-62BA173F510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8979" y="279246"/>
            <a:ext cx="2917093" cy="4112539"/>
          </a:xfrm>
          <a:prstGeom prst="rect">
            <a:avLst/>
          </a:prstGeom>
          <a:noFill/>
          <a:ln>
            <a:noFill/>
          </a:ln>
          <a:effectLst>
            <a:outerShdw blurRad="63500" dist="107763" dir="27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itle 1">
            <a:extLst>
              <a:ext uri="{FF2B5EF4-FFF2-40B4-BE49-F238E27FC236}">
                <a16:creationId xmlns:a16="http://schemas.microsoft.com/office/drawing/2014/main" id="{808B0F58-DAC2-1240-819D-AEC63A207D4B}"/>
              </a:ext>
            </a:extLst>
          </p:cNvPr>
          <p:cNvSpPr txBox="1">
            <a:spLocks/>
          </p:cNvSpPr>
          <p:nvPr/>
        </p:nvSpPr>
        <p:spPr bwMode="auto">
          <a:xfrm>
            <a:off x="543898" y="130614"/>
            <a:ext cx="1879600" cy="957263"/>
          </a:xfrm>
          <a:prstGeom prst="rect">
            <a:avLst/>
          </a:prstGeom>
          <a:noFill/>
          <a:ln w="9525">
            <a:noFill/>
            <a:miter lim="800000"/>
            <a:headEnd/>
            <a:tailEnd/>
          </a:ln>
        </p:spPr>
        <p:txBody>
          <a:bodyPr anchor="ctr">
            <a:prstTxWarp prst="textNoShape">
              <a:avLst/>
            </a:prstTxWarp>
          </a:bodyPr>
          <a:lstStyle/>
          <a:p>
            <a:pPr algn="ctr">
              <a:defRPr/>
            </a:pPr>
            <a:r>
              <a:rPr lang="en-US" sz="2800" kern="0" dirty="0">
                <a:solidFill>
                  <a:srgbClr val="000000"/>
                </a:solidFill>
                <a:ea typeface="Arial" charset="0"/>
                <a:cs typeface="Arial" charset="0"/>
              </a:rPr>
              <a:t>2012</a:t>
            </a:r>
          </a:p>
        </p:txBody>
      </p:sp>
      <p:sp>
        <p:nvSpPr>
          <p:cNvPr id="14" name="Rectangle 13">
            <a:extLst>
              <a:ext uri="{FF2B5EF4-FFF2-40B4-BE49-F238E27FC236}">
                <a16:creationId xmlns:a16="http://schemas.microsoft.com/office/drawing/2014/main" id="{B16D6560-8715-1A44-855E-C1B4DF1AC042}"/>
              </a:ext>
            </a:extLst>
          </p:cNvPr>
          <p:cNvSpPr/>
          <p:nvPr/>
        </p:nvSpPr>
        <p:spPr>
          <a:xfrm>
            <a:off x="4289578" y="881276"/>
            <a:ext cx="7384416" cy="1381147"/>
          </a:xfrm>
          <a:prstGeom prst="rect">
            <a:avLst/>
          </a:prstGeom>
          <a:solidFill>
            <a:srgbClr val="6E2C6B"/>
          </a:solidFill>
          <a:effectLst>
            <a:outerShdw blurRad="50800" dist="76200" dir="5400000" algn="t" rotWithShape="0">
              <a:prstClr val="black">
                <a:alpha val="40000"/>
              </a:prstClr>
            </a:outerShdw>
          </a:effectLst>
        </p:spPr>
        <p:txBody>
          <a:bodyPr wrap="square">
            <a:spAutoFit/>
          </a:bodyPr>
          <a:lstStyle/>
          <a:p>
            <a:pPr algn="just">
              <a:lnSpc>
                <a:spcPct val="120000"/>
              </a:lnSpc>
            </a:pPr>
            <a:r>
              <a:rPr lang="en-GB" sz="2400" dirty="0">
                <a:solidFill>
                  <a:prstClr val="white"/>
                </a:solidFill>
              </a:rPr>
              <a:t>Early referral will speed up process if donation does proceed and if donation is not possible, the answer can be known prior to any family approach.</a:t>
            </a:r>
          </a:p>
        </p:txBody>
      </p:sp>
      <p:sp>
        <p:nvSpPr>
          <p:cNvPr id="16" name="Rectangle 15">
            <a:extLst>
              <a:ext uri="{FF2B5EF4-FFF2-40B4-BE49-F238E27FC236}">
                <a16:creationId xmlns:a16="http://schemas.microsoft.com/office/drawing/2014/main" id="{24B25481-3452-F345-B1F9-219EE1AED34C}"/>
              </a:ext>
            </a:extLst>
          </p:cNvPr>
          <p:cNvSpPr/>
          <p:nvPr/>
        </p:nvSpPr>
        <p:spPr>
          <a:xfrm>
            <a:off x="7495427" y="3764679"/>
            <a:ext cx="4475161" cy="2025619"/>
          </a:xfrm>
          <a:prstGeom prst="rect">
            <a:avLst/>
          </a:prstGeom>
          <a:solidFill>
            <a:srgbClr val="E0119D"/>
          </a:solidFill>
          <a:effectLst>
            <a:outerShdw blurRad="50800" dist="76200" dir="5400000" algn="t" rotWithShape="0">
              <a:prstClr val="black">
                <a:alpha val="40000"/>
              </a:prstClr>
            </a:outerShdw>
          </a:effectLst>
        </p:spPr>
        <p:txBody>
          <a:bodyPr wrap="square">
            <a:spAutoFit/>
          </a:bodyPr>
          <a:lstStyle/>
          <a:p>
            <a:pPr algn="just">
              <a:lnSpc>
                <a:spcPct val="120000"/>
              </a:lnSpc>
            </a:pPr>
            <a:r>
              <a:rPr lang="en-GB" sz="3600" dirty="0">
                <a:solidFill>
                  <a:prstClr val="white"/>
                </a:solidFill>
              </a:rPr>
              <a:t>Early referral can reduce the length of the whole process.</a:t>
            </a:r>
          </a:p>
        </p:txBody>
      </p:sp>
      <p:pic>
        <p:nvPicPr>
          <p:cNvPr id="20" name="Picture 19">
            <a:extLst>
              <a:ext uri="{FF2B5EF4-FFF2-40B4-BE49-F238E27FC236}">
                <a16:creationId xmlns:a16="http://schemas.microsoft.com/office/drawing/2014/main" id="{47E2EC78-757D-D341-9D6F-9759DC8EFBC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47908" y="2511452"/>
            <a:ext cx="2025502" cy="3203116"/>
          </a:xfrm>
          <a:prstGeom prst="ellipse">
            <a:avLst/>
          </a:prstGeom>
          <a:ln>
            <a:noFill/>
          </a:ln>
          <a:effectLst>
            <a:softEdge rad="112500"/>
          </a:effectLst>
        </p:spPr>
      </p:pic>
      <p:sp>
        <p:nvSpPr>
          <p:cNvPr id="21" name="Rectangle 20">
            <a:extLst>
              <a:ext uri="{FF2B5EF4-FFF2-40B4-BE49-F238E27FC236}">
                <a16:creationId xmlns:a16="http://schemas.microsoft.com/office/drawing/2014/main" id="{83F2285C-0CA5-6B40-A34F-64F720DFEB0E}"/>
              </a:ext>
            </a:extLst>
          </p:cNvPr>
          <p:cNvSpPr/>
          <p:nvPr/>
        </p:nvSpPr>
        <p:spPr>
          <a:xfrm>
            <a:off x="6765112" y="2687461"/>
            <a:ext cx="4647909" cy="1077218"/>
          </a:xfrm>
          <a:prstGeom prst="rect">
            <a:avLst/>
          </a:prstGeom>
        </p:spPr>
        <p:txBody>
          <a:bodyPr wrap="square">
            <a:spAutoFit/>
          </a:bodyPr>
          <a:lstStyle/>
          <a:p>
            <a:pPr algn="ctr"/>
            <a:r>
              <a:rPr lang="en-US" sz="4400" b="1" dirty="0">
                <a:solidFill>
                  <a:srgbClr val="E0119D"/>
                </a:solidFill>
                <a:cs typeface="Arial" charset="0"/>
              </a:rPr>
              <a:t>TIMELY</a:t>
            </a:r>
            <a:endParaRPr lang="en-US" sz="2800" b="1" dirty="0">
              <a:solidFill>
                <a:srgbClr val="E0119D"/>
              </a:solidFill>
              <a:cs typeface="Arial" charset="0"/>
            </a:endParaRPr>
          </a:p>
          <a:p>
            <a:pPr algn="ctr" eaLnBrk="0" hangingPunct="0"/>
            <a:endParaRPr lang="en-US" sz="2000" dirty="0">
              <a:solidFill>
                <a:srgbClr val="008000"/>
              </a:solidFill>
              <a:ea typeface="ＭＳ Ｐゴシック" charset="-128"/>
              <a:cs typeface="Arial" charset="0"/>
            </a:endParaRPr>
          </a:p>
        </p:txBody>
      </p:sp>
      <p:sp>
        <p:nvSpPr>
          <p:cNvPr id="12" name="Footer Placeholder 4">
            <a:extLst>
              <a:ext uri="{FF2B5EF4-FFF2-40B4-BE49-F238E27FC236}">
                <a16:creationId xmlns:a16="http://schemas.microsoft.com/office/drawing/2014/main" id="{0D161D88-1ECF-4C43-BBAA-5AF623D4DFB3}"/>
              </a:ext>
            </a:extLst>
          </p:cNvPr>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Tree>
    <p:extLst>
      <p:ext uri="{BB962C8B-B14F-4D97-AF65-F5344CB8AC3E}">
        <p14:creationId xmlns:p14="http://schemas.microsoft.com/office/powerpoint/2010/main" val="1812975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160E9FCD-E28D-3943-83C7-70682FDD0BDC}"/>
              </a:ext>
            </a:extLst>
          </p:cNvPr>
          <p:cNvSpPr>
            <a:spLocks noGrp="1"/>
          </p:cNvSpPr>
          <p:nvPr>
            <p:ph type="title"/>
          </p:nvPr>
        </p:nvSpPr>
        <p:spPr/>
        <p:txBody>
          <a:bodyPr/>
          <a:lstStyle/>
          <a:p>
            <a:r>
              <a:rPr lang="en-US" dirty="0"/>
              <a:t>Referral</a:t>
            </a:r>
          </a:p>
        </p:txBody>
      </p:sp>
      <p:sp>
        <p:nvSpPr>
          <p:cNvPr id="4" name="Content Placeholder 3">
            <a:extLst>
              <a:ext uri="{FF2B5EF4-FFF2-40B4-BE49-F238E27FC236}">
                <a16:creationId xmlns:a16="http://schemas.microsoft.com/office/drawing/2014/main" id="{002F3D8C-0CBE-6F48-AA23-09EA6C4A9845}"/>
              </a:ext>
            </a:extLst>
          </p:cNvPr>
          <p:cNvSpPr>
            <a:spLocks noGrp="1"/>
          </p:cNvSpPr>
          <p:nvPr>
            <p:ph idx="1"/>
          </p:nvPr>
        </p:nvSpPr>
        <p:spPr/>
        <p:txBody>
          <a:bodyPr/>
          <a:lstStyle/>
          <a:p>
            <a:r>
              <a:rPr lang="en-US" dirty="0"/>
              <a:t>Who?</a:t>
            </a:r>
          </a:p>
          <a:p>
            <a:r>
              <a:rPr lang="en-US" dirty="0"/>
              <a:t>When?</a:t>
            </a:r>
          </a:p>
          <a:p>
            <a:r>
              <a:rPr lang="en-US" dirty="0">
                <a:solidFill>
                  <a:srgbClr val="D800A3"/>
                </a:solidFill>
              </a:rPr>
              <a:t>How?</a:t>
            </a:r>
          </a:p>
          <a:p>
            <a:r>
              <a:rPr lang="en-US" dirty="0"/>
              <a:t>By whom?</a:t>
            </a:r>
          </a:p>
        </p:txBody>
      </p:sp>
      <p:pic>
        <p:nvPicPr>
          <p:cNvPr id="6" name="Picture 5">
            <a:extLst>
              <a:ext uri="{FF2B5EF4-FFF2-40B4-BE49-F238E27FC236}">
                <a16:creationId xmlns:a16="http://schemas.microsoft.com/office/drawing/2014/main" id="{77612436-2A87-D54C-8B31-EFEFEE7E97E8}"/>
              </a:ext>
            </a:extLst>
          </p:cNvPr>
          <p:cNvPicPr>
            <a:picLocks noChangeAspect="1"/>
          </p:cNvPicPr>
          <p:nvPr/>
        </p:nvPicPr>
        <p:blipFill>
          <a:blip r:embed="rId2"/>
          <a:stretch>
            <a:fillRect/>
          </a:stretch>
        </p:blipFill>
        <p:spPr>
          <a:xfrm>
            <a:off x="6698512" y="1981200"/>
            <a:ext cx="3870250" cy="3870250"/>
          </a:xfrm>
          <a:prstGeom prst="rect">
            <a:avLst/>
          </a:prstGeom>
        </p:spPr>
      </p:pic>
    </p:spTree>
    <p:extLst>
      <p:ext uri="{BB962C8B-B14F-4D97-AF65-F5344CB8AC3E}">
        <p14:creationId xmlns:p14="http://schemas.microsoft.com/office/powerpoint/2010/main" val="932567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0D32C0AE-C52B-F544-812B-5BFF321A9D50}"/>
              </a:ext>
            </a:extLst>
          </p:cNvPr>
          <p:cNvSpPr>
            <a:spLocks noGrp="1"/>
          </p:cNvSpPr>
          <p:nvPr>
            <p:ph type="title"/>
          </p:nvPr>
        </p:nvSpPr>
        <p:spPr/>
        <p:txBody>
          <a:bodyPr/>
          <a:lstStyle/>
          <a:p>
            <a:r>
              <a:rPr lang="en-US" dirty="0"/>
              <a:t>Will depend on your unit</a:t>
            </a:r>
          </a:p>
        </p:txBody>
      </p:sp>
      <p:sp>
        <p:nvSpPr>
          <p:cNvPr id="4" name="Content Placeholder 3">
            <a:extLst>
              <a:ext uri="{FF2B5EF4-FFF2-40B4-BE49-F238E27FC236}">
                <a16:creationId xmlns:a16="http://schemas.microsoft.com/office/drawing/2014/main" id="{7B6C86ED-CDE2-0F47-869F-B5CFE6BE827B}"/>
              </a:ext>
            </a:extLst>
          </p:cNvPr>
          <p:cNvSpPr>
            <a:spLocks noGrp="1"/>
          </p:cNvSpPr>
          <p:nvPr>
            <p:ph sz="half" idx="1"/>
          </p:nvPr>
        </p:nvSpPr>
        <p:spPr/>
        <p:txBody>
          <a:bodyPr/>
          <a:lstStyle/>
          <a:p>
            <a:r>
              <a:rPr lang="en-US" dirty="0"/>
              <a:t>Large units with constant SNOD presence – face to face may be straight forward</a:t>
            </a:r>
          </a:p>
          <a:p>
            <a:r>
              <a:rPr lang="en-US" dirty="0"/>
              <a:t>Smaller units with variable SNOD presence will usually need to make telephone referrals – far easier to miss</a:t>
            </a:r>
          </a:p>
          <a:p>
            <a:endParaRPr lang="en-US" dirty="0"/>
          </a:p>
        </p:txBody>
      </p:sp>
      <p:sp>
        <p:nvSpPr>
          <p:cNvPr id="5" name="Content Placeholder 4">
            <a:extLst>
              <a:ext uri="{FF2B5EF4-FFF2-40B4-BE49-F238E27FC236}">
                <a16:creationId xmlns:a16="http://schemas.microsoft.com/office/drawing/2014/main" id="{89BADE3C-78BB-F443-9B4D-971CB11DC260}"/>
              </a:ext>
            </a:extLst>
          </p:cNvPr>
          <p:cNvSpPr>
            <a:spLocks noGrp="1"/>
          </p:cNvSpPr>
          <p:nvPr>
            <p:ph sz="half" idx="2"/>
          </p:nvPr>
        </p:nvSpPr>
        <p:spPr/>
        <p:txBody>
          <a:bodyPr/>
          <a:lstStyle/>
          <a:p>
            <a:r>
              <a:rPr lang="en-US" dirty="0"/>
              <a:t>All units need a robust system for referral that is relevant to the local situation</a:t>
            </a:r>
          </a:p>
        </p:txBody>
      </p:sp>
    </p:spTree>
    <p:extLst>
      <p:ext uri="{BB962C8B-B14F-4D97-AF65-F5344CB8AC3E}">
        <p14:creationId xmlns:p14="http://schemas.microsoft.com/office/powerpoint/2010/main" val="2959683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160E9FCD-E28D-3943-83C7-70682FDD0BDC}"/>
              </a:ext>
            </a:extLst>
          </p:cNvPr>
          <p:cNvSpPr>
            <a:spLocks noGrp="1"/>
          </p:cNvSpPr>
          <p:nvPr>
            <p:ph type="title"/>
          </p:nvPr>
        </p:nvSpPr>
        <p:spPr/>
        <p:txBody>
          <a:bodyPr/>
          <a:lstStyle/>
          <a:p>
            <a:r>
              <a:rPr lang="en-US" dirty="0"/>
              <a:t>Referral</a:t>
            </a:r>
          </a:p>
        </p:txBody>
      </p:sp>
      <p:sp>
        <p:nvSpPr>
          <p:cNvPr id="4" name="Content Placeholder 3">
            <a:extLst>
              <a:ext uri="{FF2B5EF4-FFF2-40B4-BE49-F238E27FC236}">
                <a16:creationId xmlns:a16="http://schemas.microsoft.com/office/drawing/2014/main" id="{002F3D8C-0CBE-6F48-AA23-09EA6C4A9845}"/>
              </a:ext>
            </a:extLst>
          </p:cNvPr>
          <p:cNvSpPr>
            <a:spLocks noGrp="1"/>
          </p:cNvSpPr>
          <p:nvPr>
            <p:ph idx="1"/>
          </p:nvPr>
        </p:nvSpPr>
        <p:spPr/>
        <p:txBody>
          <a:bodyPr/>
          <a:lstStyle/>
          <a:p>
            <a:r>
              <a:rPr lang="en-US" dirty="0"/>
              <a:t>Who?</a:t>
            </a:r>
          </a:p>
          <a:p>
            <a:r>
              <a:rPr lang="en-US" dirty="0"/>
              <a:t>When?</a:t>
            </a:r>
          </a:p>
          <a:p>
            <a:r>
              <a:rPr lang="en-US" dirty="0"/>
              <a:t>How?</a:t>
            </a:r>
          </a:p>
          <a:p>
            <a:r>
              <a:rPr lang="en-US" dirty="0">
                <a:solidFill>
                  <a:srgbClr val="D800A3"/>
                </a:solidFill>
              </a:rPr>
              <a:t>By whom?</a:t>
            </a:r>
          </a:p>
        </p:txBody>
      </p:sp>
      <p:pic>
        <p:nvPicPr>
          <p:cNvPr id="6" name="Picture 5">
            <a:extLst>
              <a:ext uri="{FF2B5EF4-FFF2-40B4-BE49-F238E27FC236}">
                <a16:creationId xmlns:a16="http://schemas.microsoft.com/office/drawing/2014/main" id="{77612436-2A87-D54C-8B31-EFEFEE7E97E8}"/>
              </a:ext>
            </a:extLst>
          </p:cNvPr>
          <p:cNvPicPr>
            <a:picLocks noChangeAspect="1"/>
          </p:cNvPicPr>
          <p:nvPr/>
        </p:nvPicPr>
        <p:blipFill>
          <a:blip r:embed="rId2"/>
          <a:stretch>
            <a:fillRect/>
          </a:stretch>
        </p:blipFill>
        <p:spPr>
          <a:xfrm>
            <a:off x="6698512" y="1981200"/>
            <a:ext cx="3870250" cy="3870250"/>
          </a:xfrm>
          <a:prstGeom prst="rect">
            <a:avLst/>
          </a:prstGeom>
        </p:spPr>
      </p:pic>
    </p:spTree>
    <p:extLst>
      <p:ext uri="{BB962C8B-B14F-4D97-AF65-F5344CB8AC3E}">
        <p14:creationId xmlns:p14="http://schemas.microsoft.com/office/powerpoint/2010/main" val="760885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F4BA63BE-3FDD-9143-A398-8A48FF63BB31}"/>
              </a:ext>
            </a:extLst>
          </p:cNvPr>
          <p:cNvSpPr>
            <a:spLocks noGrp="1"/>
          </p:cNvSpPr>
          <p:nvPr>
            <p:ph type="title"/>
          </p:nvPr>
        </p:nvSpPr>
        <p:spPr/>
        <p:txBody>
          <a:bodyPr/>
          <a:lstStyle/>
          <a:p>
            <a:r>
              <a:rPr lang="en-US" dirty="0"/>
              <a:t>Essentially comes down to…</a:t>
            </a:r>
          </a:p>
        </p:txBody>
      </p:sp>
      <p:pic>
        <p:nvPicPr>
          <p:cNvPr id="8" name="Content Placeholder 7">
            <a:extLst>
              <a:ext uri="{FF2B5EF4-FFF2-40B4-BE49-F238E27FC236}">
                <a16:creationId xmlns:a16="http://schemas.microsoft.com/office/drawing/2014/main" id="{CBD022B5-F016-854F-B20D-BDE0C51C788E}"/>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936275" y="1941513"/>
            <a:ext cx="2871228" cy="3163888"/>
          </a:xfrm>
          <a:prstGeom prst="rect">
            <a:avLst/>
          </a:prstGeom>
        </p:spPr>
      </p:pic>
      <p:sp>
        <p:nvSpPr>
          <p:cNvPr id="9" name="TextBox 8">
            <a:extLst>
              <a:ext uri="{FF2B5EF4-FFF2-40B4-BE49-F238E27FC236}">
                <a16:creationId xmlns:a16="http://schemas.microsoft.com/office/drawing/2014/main" id="{DF69C231-DC3A-4042-A543-68B0AC014CFF}"/>
              </a:ext>
            </a:extLst>
          </p:cNvPr>
          <p:cNvSpPr txBox="1"/>
          <p:nvPr/>
        </p:nvSpPr>
        <p:spPr>
          <a:xfrm>
            <a:off x="4813539" y="5294314"/>
            <a:ext cx="2053087" cy="369332"/>
          </a:xfrm>
          <a:prstGeom prst="rect">
            <a:avLst/>
          </a:prstGeom>
          <a:noFill/>
        </p:spPr>
        <p:txBody>
          <a:bodyPr wrap="square" rtlCol="0">
            <a:spAutoFit/>
          </a:bodyPr>
          <a:lstStyle/>
          <a:p>
            <a:r>
              <a:rPr lang="en-US" dirty="0"/>
              <a:t>Nurse led referral</a:t>
            </a:r>
          </a:p>
        </p:txBody>
      </p:sp>
    </p:spTree>
    <p:extLst>
      <p:ext uri="{BB962C8B-B14F-4D97-AF65-F5344CB8AC3E}">
        <p14:creationId xmlns:p14="http://schemas.microsoft.com/office/powerpoint/2010/main" val="2605122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F4BA63BE-3FDD-9143-A398-8A48FF63BB31}"/>
              </a:ext>
            </a:extLst>
          </p:cNvPr>
          <p:cNvSpPr>
            <a:spLocks noGrp="1"/>
          </p:cNvSpPr>
          <p:nvPr>
            <p:ph type="title"/>
          </p:nvPr>
        </p:nvSpPr>
        <p:spPr/>
        <p:txBody>
          <a:bodyPr/>
          <a:lstStyle/>
          <a:p>
            <a:r>
              <a:rPr lang="en-US" dirty="0"/>
              <a:t>Essentially comes down to…</a:t>
            </a:r>
          </a:p>
        </p:txBody>
      </p:sp>
      <p:pic>
        <p:nvPicPr>
          <p:cNvPr id="8" name="Content Placeholder 7">
            <a:extLst>
              <a:ext uri="{FF2B5EF4-FFF2-40B4-BE49-F238E27FC236}">
                <a16:creationId xmlns:a16="http://schemas.microsoft.com/office/drawing/2014/main" id="{CBD022B5-F016-854F-B20D-BDE0C51C788E}"/>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502962" y="2130426"/>
            <a:ext cx="2871228" cy="3163888"/>
          </a:xfrm>
          <a:prstGeom prst="rect">
            <a:avLst/>
          </a:prstGeom>
        </p:spPr>
      </p:pic>
      <p:sp>
        <p:nvSpPr>
          <p:cNvPr id="9" name="TextBox 8">
            <a:extLst>
              <a:ext uri="{FF2B5EF4-FFF2-40B4-BE49-F238E27FC236}">
                <a16:creationId xmlns:a16="http://schemas.microsoft.com/office/drawing/2014/main" id="{DF69C231-DC3A-4042-A543-68B0AC014CFF}"/>
              </a:ext>
            </a:extLst>
          </p:cNvPr>
          <p:cNvSpPr txBox="1"/>
          <p:nvPr/>
        </p:nvSpPr>
        <p:spPr>
          <a:xfrm>
            <a:off x="1502962" y="5309262"/>
            <a:ext cx="2053087" cy="369332"/>
          </a:xfrm>
          <a:prstGeom prst="rect">
            <a:avLst/>
          </a:prstGeom>
          <a:noFill/>
        </p:spPr>
        <p:txBody>
          <a:bodyPr wrap="square" rtlCol="0">
            <a:spAutoFit/>
          </a:bodyPr>
          <a:lstStyle/>
          <a:p>
            <a:r>
              <a:rPr lang="en-US" dirty="0"/>
              <a:t>Nurse led referral</a:t>
            </a:r>
          </a:p>
        </p:txBody>
      </p:sp>
      <p:sp>
        <p:nvSpPr>
          <p:cNvPr id="4" name="TextBox 3">
            <a:extLst>
              <a:ext uri="{FF2B5EF4-FFF2-40B4-BE49-F238E27FC236}">
                <a16:creationId xmlns:a16="http://schemas.microsoft.com/office/drawing/2014/main" id="{B9A14872-2C72-CF4F-BB43-8824A4614227}"/>
              </a:ext>
            </a:extLst>
          </p:cNvPr>
          <p:cNvSpPr txBox="1"/>
          <p:nvPr/>
        </p:nvSpPr>
        <p:spPr>
          <a:xfrm>
            <a:off x="5664576" y="3066039"/>
            <a:ext cx="764875" cy="646331"/>
          </a:xfrm>
          <a:prstGeom prst="rect">
            <a:avLst/>
          </a:prstGeom>
          <a:noFill/>
        </p:spPr>
        <p:txBody>
          <a:bodyPr wrap="square" rtlCol="0">
            <a:spAutoFit/>
          </a:bodyPr>
          <a:lstStyle/>
          <a:p>
            <a:r>
              <a:rPr lang="en-US" sz="3600" dirty="0"/>
              <a:t>vs</a:t>
            </a:r>
          </a:p>
        </p:txBody>
      </p:sp>
      <p:pic>
        <p:nvPicPr>
          <p:cNvPr id="5" name="Picture 4">
            <a:extLst>
              <a:ext uri="{FF2B5EF4-FFF2-40B4-BE49-F238E27FC236}">
                <a16:creationId xmlns:a16="http://schemas.microsoft.com/office/drawing/2014/main" id="{E8AEF54F-E91A-AC4F-9058-078AFAABAE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19838" y="2130426"/>
            <a:ext cx="2396353" cy="3316752"/>
          </a:xfrm>
          <a:prstGeom prst="rect">
            <a:avLst/>
          </a:prstGeom>
        </p:spPr>
      </p:pic>
      <p:sp>
        <p:nvSpPr>
          <p:cNvPr id="6" name="TextBox 5">
            <a:extLst>
              <a:ext uri="{FF2B5EF4-FFF2-40B4-BE49-F238E27FC236}">
                <a16:creationId xmlns:a16="http://schemas.microsoft.com/office/drawing/2014/main" id="{A9DD9EE8-5524-C743-A6A5-6293AE70B56D}"/>
              </a:ext>
            </a:extLst>
          </p:cNvPr>
          <p:cNvSpPr txBox="1"/>
          <p:nvPr/>
        </p:nvSpPr>
        <p:spPr>
          <a:xfrm>
            <a:off x="7995884" y="5455672"/>
            <a:ext cx="2396353" cy="369332"/>
          </a:xfrm>
          <a:prstGeom prst="rect">
            <a:avLst/>
          </a:prstGeom>
          <a:noFill/>
        </p:spPr>
        <p:txBody>
          <a:bodyPr wrap="square" rtlCol="0">
            <a:spAutoFit/>
          </a:bodyPr>
          <a:lstStyle/>
          <a:p>
            <a:r>
              <a:rPr lang="en-US" dirty="0"/>
              <a:t>Doctor led referral</a:t>
            </a:r>
          </a:p>
        </p:txBody>
      </p:sp>
    </p:spTree>
    <p:extLst>
      <p:ext uri="{BB962C8B-B14F-4D97-AF65-F5344CB8AC3E}">
        <p14:creationId xmlns:p14="http://schemas.microsoft.com/office/powerpoint/2010/main" val="3684371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B0F71130-C283-714E-8151-C1B8EB13DD4C}"/>
              </a:ext>
            </a:extLst>
          </p:cNvPr>
          <p:cNvSpPr>
            <a:spLocks noGrp="1"/>
          </p:cNvSpPr>
          <p:nvPr>
            <p:ph type="title"/>
          </p:nvPr>
        </p:nvSpPr>
        <p:spPr/>
        <p:txBody>
          <a:bodyPr/>
          <a:lstStyle/>
          <a:p>
            <a:r>
              <a:rPr lang="en-US" sz="2800" dirty="0"/>
              <a:t>Potential advantages to nurse led referral</a:t>
            </a:r>
          </a:p>
        </p:txBody>
      </p:sp>
      <p:sp>
        <p:nvSpPr>
          <p:cNvPr id="4" name="Content Placeholder 3">
            <a:extLst>
              <a:ext uri="{FF2B5EF4-FFF2-40B4-BE49-F238E27FC236}">
                <a16:creationId xmlns:a16="http://schemas.microsoft.com/office/drawing/2014/main" id="{5A5FA726-6520-814D-A324-80E596714B35}"/>
              </a:ext>
            </a:extLst>
          </p:cNvPr>
          <p:cNvSpPr>
            <a:spLocks noGrp="1"/>
          </p:cNvSpPr>
          <p:nvPr>
            <p:ph idx="1"/>
          </p:nvPr>
        </p:nvSpPr>
        <p:spPr>
          <a:xfrm>
            <a:off x="4766733" y="1435100"/>
            <a:ext cx="6815667" cy="4691064"/>
          </a:xfrm>
        </p:spPr>
        <p:txBody>
          <a:bodyPr/>
          <a:lstStyle/>
          <a:p>
            <a:r>
              <a:rPr lang="en-US" dirty="0"/>
              <a:t>Easy to protocolize (admitting GCS≤4 </a:t>
            </a:r>
            <a:r>
              <a:rPr lang="en-US" dirty="0" err="1"/>
              <a:t>etc</a:t>
            </a:r>
            <a:r>
              <a:rPr lang="en-US" dirty="0"/>
              <a:t>)</a:t>
            </a:r>
          </a:p>
          <a:p>
            <a:r>
              <a:rPr lang="en-US" dirty="0"/>
              <a:t>General feeling that nursing staff recognize futility before medics</a:t>
            </a:r>
          </a:p>
          <a:p>
            <a:r>
              <a:rPr lang="en-US" dirty="0"/>
              <a:t>Empowers nursing staff in the donation process</a:t>
            </a:r>
          </a:p>
          <a:p>
            <a:r>
              <a:rPr lang="en-US" dirty="0"/>
              <a:t>Bypasses potentially obstructive/forgetful  medical staff…</a:t>
            </a:r>
          </a:p>
          <a:p>
            <a:endParaRPr lang="en-US" dirty="0"/>
          </a:p>
        </p:txBody>
      </p:sp>
      <p:sp>
        <p:nvSpPr>
          <p:cNvPr id="5" name="Text Placeholder 4">
            <a:extLst>
              <a:ext uri="{FF2B5EF4-FFF2-40B4-BE49-F238E27FC236}">
                <a16:creationId xmlns:a16="http://schemas.microsoft.com/office/drawing/2014/main" id="{891F31A7-BF51-2448-B743-E23F8A11A4B2}"/>
              </a:ext>
            </a:extLst>
          </p:cNvPr>
          <p:cNvSpPr>
            <a:spLocks noGrp="1"/>
          </p:cNvSpPr>
          <p:nvPr>
            <p:ph type="body" sz="half" idx="2"/>
          </p:nvPr>
        </p:nvSpPr>
        <p:spPr/>
        <p:txBody>
          <a:bodyPr/>
          <a:lstStyle/>
          <a:p>
            <a:endParaRPr lang="en-US" dirty="0"/>
          </a:p>
        </p:txBody>
      </p:sp>
      <p:pic>
        <p:nvPicPr>
          <p:cNvPr id="6" name="Content Placeholder 7">
            <a:extLst>
              <a:ext uri="{FF2B5EF4-FFF2-40B4-BE49-F238E27FC236}">
                <a16:creationId xmlns:a16="http://schemas.microsoft.com/office/drawing/2014/main" id="{1E0518D7-8A50-AC41-BE0D-D5F8AF1EC901}"/>
              </a:ext>
            </a:extLst>
          </p:cNvPr>
          <p:cNvPicPr>
            <a:picLocks noGrp="1" noChangeAspect="1"/>
          </p:cNvPicPr>
          <p:nvPr>
            <p:ph idx="1"/>
          </p:nvPr>
        </p:nvPicPr>
        <p:blipFill>
          <a:blip r:embed="rId2"/>
          <a:stretch>
            <a:fillRect/>
          </a:stretch>
        </p:blipFill>
        <p:spPr>
          <a:xfrm>
            <a:off x="862641" y="1870228"/>
            <a:ext cx="3373526" cy="3717384"/>
          </a:xfrm>
          <a:prstGeom prst="rect">
            <a:avLst/>
          </a:prstGeom>
        </p:spPr>
      </p:pic>
    </p:spTree>
    <p:extLst>
      <p:ext uri="{BB962C8B-B14F-4D97-AF65-F5344CB8AC3E}">
        <p14:creationId xmlns:p14="http://schemas.microsoft.com/office/powerpoint/2010/main" val="2084953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6" name="Title 5">
            <a:extLst>
              <a:ext uri="{FF2B5EF4-FFF2-40B4-BE49-F238E27FC236}">
                <a16:creationId xmlns:a16="http://schemas.microsoft.com/office/drawing/2014/main" id="{C613E797-978B-2946-963B-9F4B8427E6F5}"/>
              </a:ext>
            </a:extLst>
          </p:cNvPr>
          <p:cNvSpPr>
            <a:spLocks noGrp="1"/>
          </p:cNvSpPr>
          <p:nvPr>
            <p:ph type="title"/>
          </p:nvPr>
        </p:nvSpPr>
        <p:spPr/>
        <p:txBody>
          <a:bodyPr/>
          <a:lstStyle/>
          <a:p>
            <a:r>
              <a:rPr lang="en-US" sz="2800" dirty="0"/>
              <a:t>Potential barriers to 100% referral</a:t>
            </a:r>
          </a:p>
        </p:txBody>
      </p:sp>
      <p:sp>
        <p:nvSpPr>
          <p:cNvPr id="7" name="Content Placeholder 6">
            <a:extLst>
              <a:ext uri="{FF2B5EF4-FFF2-40B4-BE49-F238E27FC236}">
                <a16:creationId xmlns:a16="http://schemas.microsoft.com/office/drawing/2014/main" id="{FAEC4037-C50B-4C4E-828C-419C903D1D45}"/>
              </a:ext>
            </a:extLst>
          </p:cNvPr>
          <p:cNvSpPr>
            <a:spLocks noGrp="1"/>
          </p:cNvSpPr>
          <p:nvPr>
            <p:ph idx="1"/>
          </p:nvPr>
        </p:nvSpPr>
        <p:spPr>
          <a:xfrm>
            <a:off x="4766733" y="1435100"/>
            <a:ext cx="6815667" cy="4691064"/>
          </a:xfrm>
        </p:spPr>
        <p:txBody>
          <a:bodyPr/>
          <a:lstStyle/>
          <a:p>
            <a:r>
              <a:rPr lang="en-US" dirty="0"/>
              <a:t>Systemic – need to design systems to minimize inadvertent misses (daily SNOD call, inclusion in safety brief </a:t>
            </a:r>
            <a:r>
              <a:rPr lang="en-US" dirty="0" err="1"/>
              <a:t>etc</a:t>
            </a:r>
            <a:r>
              <a:rPr lang="en-US" dirty="0"/>
              <a:t>)</a:t>
            </a:r>
          </a:p>
          <a:p>
            <a:r>
              <a:rPr lang="en-US" dirty="0"/>
              <a:t>Lack of knowledge (</a:t>
            </a:r>
            <a:r>
              <a:rPr lang="en-US" dirty="0" err="1"/>
              <a:t>eg</a:t>
            </a:r>
            <a:r>
              <a:rPr lang="en-US" dirty="0"/>
              <a:t> consultant thinking </a:t>
            </a:r>
            <a:r>
              <a:rPr lang="en-US" dirty="0" err="1"/>
              <a:t>pt</a:t>
            </a:r>
            <a:r>
              <a:rPr lang="en-US" dirty="0"/>
              <a:t> has CI to OD and not referring)</a:t>
            </a:r>
          </a:p>
          <a:p>
            <a:r>
              <a:rPr lang="en-US" dirty="0"/>
              <a:t>Deliberate non-referral on ‘ethical’ grounds </a:t>
            </a:r>
          </a:p>
        </p:txBody>
      </p:sp>
      <p:pic>
        <p:nvPicPr>
          <p:cNvPr id="9" name="Picture 8">
            <a:extLst>
              <a:ext uri="{FF2B5EF4-FFF2-40B4-BE49-F238E27FC236}">
                <a16:creationId xmlns:a16="http://schemas.microsoft.com/office/drawing/2014/main" id="{F88B3C29-AD58-DA48-BE04-D47A6B8656EE}"/>
              </a:ext>
            </a:extLst>
          </p:cNvPr>
          <p:cNvPicPr>
            <a:picLocks noChangeAspect="1"/>
          </p:cNvPicPr>
          <p:nvPr/>
        </p:nvPicPr>
        <p:blipFill>
          <a:blip r:embed="rId3"/>
          <a:stretch>
            <a:fillRect/>
          </a:stretch>
        </p:blipFill>
        <p:spPr>
          <a:xfrm>
            <a:off x="0" y="1880557"/>
            <a:ext cx="5030475" cy="4182105"/>
          </a:xfrm>
          <a:prstGeom prst="rect">
            <a:avLst/>
          </a:prstGeom>
        </p:spPr>
      </p:pic>
      <p:sp>
        <p:nvSpPr>
          <p:cNvPr id="8" name="Text Placeholder 7">
            <a:extLst>
              <a:ext uri="{FF2B5EF4-FFF2-40B4-BE49-F238E27FC236}">
                <a16:creationId xmlns:a16="http://schemas.microsoft.com/office/drawing/2014/main" id="{1255B471-F281-894C-A5AD-3A13D1137FA8}"/>
              </a:ext>
            </a:extLst>
          </p:cNvPr>
          <p:cNvSpPr>
            <a:spLocks noGrp="1"/>
          </p:cNvSpPr>
          <p:nvPr>
            <p:ph type="body" sz="half" idx="2"/>
          </p:nvPr>
        </p:nvSpPr>
        <p:spPr>
          <a:xfrm>
            <a:off x="609602" y="1681162"/>
            <a:ext cx="3565584" cy="4445001"/>
          </a:xfrm>
        </p:spPr>
        <p:txBody>
          <a:bodyPr/>
          <a:lstStyle/>
          <a:p>
            <a:endParaRPr lang="en-US" dirty="0"/>
          </a:p>
        </p:txBody>
      </p:sp>
    </p:spTree>
    <p:extLst>
      <p:ext uri="{BB962C8B-B14F-4D97-AF65-F5344CB8AC3E}">
        <p14:creationId xmlns:p14="http://schemas.microsoft.com/office/powerpoint/2010/main" val="1504706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01E04DAD-0C8E-444A-A073-60BDB8550456}"/>
              </a:ext>
            </a:extLst>
          </p:cNvPr>
          <p:cNvSpPr>
            <a:spLocks noGrp="1"/>
          </p:cNvSpPr>
          <p:nvPr>
            <p:ph type="title"/>
          </p:nvPr>
        </p:nvSpPr>
        <p:spPr/>
        <p:txBody>
          <a:bodyPr/>
          <a:lstStyle/>
          <a:p>
            <a:r>
              <a:rPr lang="en-US" dirty="0"/>
              <a:t>SNOD presence</a:t>
            </a:r>
          </a:p>
        </p:txBody>
      </p:sp>
      <p:sp>
        <p:nvSpPr>
          <p:cNvPr id="4" name="Content Placeholder 3">
            <a:extLst>
              <a:ext uri="{FF2B5EF4-FFF2-40B4-BE49-F238E27FC236}">
                <a16:creationId xmlns:a16="http://schemas.microsoft.com/office/drawing/2014/main" id="{21E5105B-1A7F-9147-9AB3-FB12BC8D4D79}"/>
              </a:ext>
            </a:extLst>
          </p:cNvPr>
          <p:cNvSpPr>
            <a:spLocks noGrp="1"/>
          </p:cNvSpPr>
          <p:nvPr>
            <p:ph sz="half" idx="1"/>
          </p:nvPr>
        </p:nvSpPr>
        <p:spPr/>
        <p:txBody>
          <a:bodyPr/>
          <a:lstStyle/>
          <a:p>
            <a:r>
              <a:rPr lang="en-US" dirty="0"/>
              <a:t>Should be aiming for 100%</a:t>
            </a:r>
          </a:p>
          <a:p>
            <a:r>
              <a:rPr lang="en-US" dirty="0"/>
              <a:t>Ideally during BBN conversation</a:t>
            </a:r>
          </a:p>
          <a:p>
            <a:r>
              <a:rPr lang="en-US" dirty="0"/>
              <a:t>Not always achievable</a:t>
            </a:r>
          </a:p>
          <a:p>
            <a:r>
              <a:rPr lang="en-US" dirty="0"/>
              <a:t>Early referral is key</a:t>
            </a:r>
          </a:p>
          <a:p>
            <a:r>
              <a:rPr lang="en-US" dirty="0"/>
              <a:t>Still may be some resistance to early SNOD presence from some consultants</a:t>
            </a:r>
          </a:p>
          <a:p>
            <a:endParaRPr lang="en-US" dirty="0"/>
          </a:p>
        </p:txBody>
      </p:sp>
      <p:pic>
        <p:nvPicPr>
          <p:cNvPr id="6" name="Content Placeholder 5">
            <a:extLst>
              <a:ext uri="{FF2B5EF4-FFF2-40B4-BE49-F238E27FC236}">
                <a16:creationId xmlns:a16="http://schemas.microsoft.com/office/drawing/2014/main" id="{9C93EAD9-1973-E440-994D-589BF718D516}"/>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a:stretch/>
        </p:blipFill>
        <p:spPr>
          <a:xfrm>
            <a:off x="7402468" y="1549879"/>
            <a:ext cx="2601252" cy="4114800"/>
          </a:xfrm>
          <a:prstGeom prst="ellipse">
            <a:avLst/>
          </a:prstGeom>
          <a:ln>
            <a:noFill/>
          </a:ln>
          <a:effectLst>
            <a:softEdge rad="112500"/>
          </a:effectLst>
        </p:spPr>
      </p:pic>
    </p:spTree>
    <p:extLst>
      <p:ext uri="{BB962C8B-B14F-4D97-AF65-F5344CB8AC3E}">
        <p14:creationId xmlns:p14="http://schemas.microsoft.com/office/powerpoint/2010/main" val="2129588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B259CF85-268A-AE4C-BF36-5F60025744E4}"/>
              </a:ext>
            </a:extLst>
          </p:cNvPr>
          <p:cNvSpPr>
            <a:spLocks noGrp="1"/>
          </p:cNvSpPr>
          <p:nvPr>
            <p:ph type="title"/>
          </p:nvPr>
        </p:nvSpPr>
        <p:spPr/>
        <p:txBody>
          <a:bodyPr/>
          <a:lstStyle/>
          <a:p>
            <a:r>
              <a:rPr lang="en-US" dirty="0"/>
              <a:t>Dealing with the ‘tricky’ colleague</a:t>
            </a:r>
          </a:p>
        </p:txBody>
      </p:sp>
      <p:sp>
        <p:nvSpPr>
          <p:cNvPr id="4" name="Content Placeholder 3">
            <a:extLst>
              <a:ext uri="{FF2B5EF4-FFF2-40B4-BE49-F238E27FC236}">
                <a16:creationId xmlns:a16="http://schemas.microsoft.com/office/drawing/2014/main" id="{E049DBF7-F8C2-1247-8375-667324BADF09}"/>
              </a:ext>
            </a:extLst>
          </p:cNvPr>
          <p:cNvSpPr>
            <a:spLocks noGrp="1"/>
          </p:cNvSpPr>
          <p:nvPr>
            <p:ph sz="half" idx="1"/>
          </p:nvPr>
        </p:nvSpPr>
        <p:spPr>
          <a:xfrm>
            <a:off x="914399" y="1879600"/>
            <a:ext cx="8160589" cy="4216400"/>
          </a:xfrm>
        </p:spPr>
        <p:txBody>
          <a:bodyPr/>
          <a:lstStyle/>
          <a:p>
            <a:r>
              <a:rPr lang="en-US" dirty="0"/>
              <a:t>Identify what the objection/problem is (</a:t>
            </a:r>
            <a:r>
              <a:rPr lang="en-US" dirty="0" err="1"/>
              <a:t>eg</a:t>
            </a:r>
            <a:r>
              <a:rPr lang="en-US" dirty="0"/>
              <a:t> omission vs commission)</a:t>
            </a:r>
          </a:p>
          <a:p>
            <a:r>
              <a:rPr lang="en-US" dirty="0"/>
              <a:t>Use evidence (better consent rates with SNODs, better outcomes for families)</a:t>
            </a:r>
          </a:p>
          <a:p>
            <a:r>
              <a:rPr lang="en-US" dirty="0"/>
              <a:t>Get the tide of practice going with you (get the low hanging fruit first)</a:t>
            </a:r>
          </a:p>
          <a:p>
            <a:r>
              <a:rPr lang="en-US" dirty="0"/>
              <a:t>Show them the letters that go to the chief exec/MD</a:t>
            </a:r>
          </a:p>
          <a:p>
            <a:r>
              <a:rPr lang="en-US" dirty="0"/>
              <a:t>Know when to give up…</a:t>
            </a:r>
          </a:p>
        </p:txBody>
      </p:sp>
      <p:pic>
        <p:nvPicPr>
          <p:cNvPr id="6" name="Content Placeholder 5">
            <a:extLst>
              <a:ext uri="{FF2B5EF4-FFF2-40B4-BE49-F238E27FC236}">
                <a16:creationId xmlns:a16="http://schemas.microsoft.com/office/drawing/2014/main" id="{01F80077-2FAD-7445-A2E0-6B0499BB5411}"/>
              </a:ext>
            </a:extLst>
          </p:cNvPr>
          <p:cNvPicPr>
            <a:picLocks noGrp="1" noChangeAspect="1"/>
          </p:cNvPicPr>
          <p:nvPr>
            <p:ph sz="half" idx="2"/>
          </p:nvPr>
        </p:nvPicPr>
        <p:blipFill>
          <a:blip r:embed="rId3"/>
          <a:stretch>
            <a:fillRect/>
          </a:stretch>
        </p:blipFill>
        <p:spPr>
          <a:xfrm>
            <a:off x="9493010" y="1879600"/>
            <a:ext cx="1663700" cy="2159000"/>
          </a:xfrm>
          <a:prstGeom prst="rect">
            <a:avLst/>
          </a:prstGeom>
        </p:spPr>
      </p:pic>
    </p:spTree>
    <p:extLst>
      <p:ext uri="{BB962C8B-B14F-4D97-AF65-F5344CB8AC3E}">
        <p14:creationId xmlns:p14="http://schemas.microsoft.com/office/powerpoint/2010/main" val="957519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pic>
        <p:nvPicPr>
          <p:cNvPr id="2" name="Picture 1">
            <a:extLst>
              <a:ext uri="{FF2B5EF4-FFF2-40B4-BE49-F238E27FC236}">
                <a16:creationId xmlns:a16="http://schemas.microsoft.com/office/drawing/2014/main" id="{B22A7DC6-29FA-7149-8A5D-BA63150926A7}"/>
              </a:ext>
            </a:extLst>
          </p:cNvPr>
          <p:cNvPicPr>
            <a:picLocks noChangeAspect="1"/>
          </p:cNvPicPr>
          <p:nvPr/>
        </p:nvPicPr>
        <p:blipFill>
          <a:blip r:embed="rId2"/>
          <a:stretch>
            <a:fillRect/>
          </a:stretch>
        </p:blipFill>
        <p:spPr>
          <a:xfrm>
            <a:off x="7608236" y="1836668"/>
            <a:ext cx="3899139" cy="3945283"/>
          </a:xfrm>
          <a:prstGeom prst="rect">
            <a:avLst/>
          </a:prstGeom>
        </p:spPr>
      </p:pic>
      <p:sp>
        <p:nvSpPr>
          <p:cNvPr id="5" name="TextBox 4">
            <a:extLst>
              <a:ext uri="{FF2B5EF4-FFF2-40B4-BE49-F238E27FC236}">
                <a16:creationId xmlns:a16="http://schemas.microsoft.com/office/drawing/2014/main" id="{28449F0E-AC75-CB4B-A22E-CBCC56172281}"/>
              </a:ext>
            </a:extLst>
          </p:cNvPr>
          <p:cNvSpPr txBox="1"/>
          <p:nvPr/>
        </p:nvSpPr>
        <p:spPr>
          <a:xfrm>
            <a:off x="966158" y="724619"/>
            <a:ext cx="6176514" cy="769441"/>
          </a:xfrm>
          <a:prstGeom prst="rect">
            <a:avLst/>
          </a:prstGeom>
          <a:noFill/>
        </p:spPr>
        <p:txBody>
          <a:bodyPr wrap="square" rtlCol="0">
            <a:spAutoFit/>
          </a:bodyPr>
          <a:lstStyle/>
          <a:p>
            <a:r>
              <a:rPr lang="en-US" sz="4400" kern="0" dirty="0">
                <a:solidFill>
                  <a:srgbClr val="0066CC"/>
                </a:solidFill>
                <a:ea typeface="ＭＳ Ｐゴシック" pitchFamily="-65" charset="-128"/>
              </a:rPr>
              <a:t>Nursing staff</a:t>
            </a:r>
            <a:endParaRPr lang="en-US" dirty="0"/>
          </a:p>
        </p:txBody>
      </p:sp>
      <p:sp>
        <p:nvSpPr>
          <p:cNvPr id="7" name="TextBox 6">
            <a:extLst>
              <a:ext uri="{FF2B5EF4-FFF2-40B4-BE49-F238E27FC236}">
                <a16:creationId xmlns:a16="http://schemas.microsoft.com/office/drawing/2014/main" id="{A91DE56C-09AC-0C44-BC4B-38F969174B53}"/>
              </a:ext>
            </a:extLst>
          </p:cNvPr>
          <p:cNvSpPr txBox="1"/>
          <p:nvPr/>
        </p:nvSpPr>
        <p:spPr>
          <a:xfrm>
            <a:off x="966158" y="1897811"/>
            <a:ext cx="6176514" cy="3884140"/>
          </a:xfrm>
          <a:prstGeom prst="rect">
            <a:avLst/>
          </a:prstGeom>
          <a:noFill/>
        </p:spPr>
        <p:txBody>
          <a:bodyPr wrap="square" rtlCol="0">
            <a:spAutoFit/>
          </a:bodyPr>
          <a:lstStyle/>
          <a:p>
            <a:pPr marL="342900" lvl="0" indent="-342900" defTabSz="914400" eaLnBrk="0" fontAlgn="base" hangingPunct="0">
              <a:spcBef>
                <a:spcPct val="20000"/>
              </a:spcBef>
              <a:spcAft>
                <a:spcPct val="0"/>
              </a:spcAft>
              <a:buFontTx/>
              <a:buChar char="•"/>
            </a:pPr>
            <a:r>
              <a:rPr lang="en-US" sz="2800" kern="0" dirty="0">
                <a:solidFill>
                  <a:srgbClr val="0066CC"/>
                </a:solidFill>
                <a:ea typeface="ＭＳ Ｐゴシック" pitchFamily="-65" charset="-128"/>
              </a:rPr>
              <a:t>May have firmly held views based on previous experiences (in smaller units, OD experience will be extremely dilute)</a:t>
            </a:r>
          </a:p>
          <a:p>
            <a:pPr marL="342900" lvl="0" indent="-342900" defTabSz="914400" eaLnBrk="0" fontAlgn="base" hangingPunct="0">
              <a:spcBef>
                <a:spcPct val="20000"/>
              </a:spcBef>
              <a:spcAft>
                <a:spcPct val="0"/>
              </a:spcAft>
              <a:buFontTx/>
              <a:buChar char="•"/>
            </a:pPr>
            <a:r>
              <a:rPr lang="en-US" sz="2800" kern="0" dirty="0">
                <a:solidFill>
                  <a:srgbClr val="0066CC"/>
                </a:solidFill>
                <a:ea typeface="ＭＳ Ｐゴシック" pitchFamily="-65" charset="-128"/>
              </a:rPr>
              <a:t>SNOD relationships key</a:t>
            </a:r>
          </a:p>
          <a:p>
            <a:pPr marL="342900" lvl="0" indent="-342900" defTabSz="914400" eaLnBrk="0" fontAlgn="base" hangingPunct="0">
              <a:spcBef>
                <a:spcPct val="20000"/>
              </a:spcBef>
              <a:spcAft>
                <a:spcPct val="0"/>
              </a:spcAft>
              <a:buFontTx/>
              <a:buChar char="•"/>
            </a:pPr>
            <a:r>
              <a:rPr lang="en-US" sz="2800" kern="0" dirty="0">
                <a:solidFill>
                  <a:srgbClr val="0066CC"/>
                </a:solidFill>
                <a:ea typeface="ＭＳ Ｐゴシック" pitchFamily="-65" charset="-128"/>
              </a:rPr>
              <a:t>Establish link nurse roles</a:t>
            </a:r>
          </a:p>
          <a:p>
            <a:pPr marL="342900" lvl="0" indent="-342900" defTabSz="914400" eaLnBrk="0" fontAlgn="base" hangingPunct="0">
              <a:spcBef>
                <a:spcPct val="20000"/>
              </a:spcBef>
              <a:spcAft>
                <a:spcPct val="0"/>
              </a:spcAft>
              <a:buFontTx/>
              <a:buChar char="•"/>
            </a:pPr>
            <a:r>
              <a:rPr lang="en-US" sz="2800" kern="0" dirty="0">
                <a:solidFill>
                  <a:srgbClr val="0066CC"/>
                </a:solidFill>
                <a:ea typeface="ＭＳ Ｐゴシック" pitchFamily="-65" charset="-128"/>
              </a:rPr>
              <a:t>Consider invites to collaboratives</a:t>
            </a:r>
          </a:p>
          <a:p>
            <a:pPr marL="342900" lvl="0" indent="-342900" defTabSz="914400" eaLnBrk="0" fontAlgn="base" hangingPunct="0">
              <a:spcBef>
                <a:spcPct val="20000"/>
              </a:spcBef>
              <a:spcAft>
                <a:spcPct val="0"/>
              </a:spcAft>
              <a:buFontTx/>
              <a:buChar char="•"/>
            </a:pPr>
            <a:r>
              <a:rPr lang="en-US" sz="2800" kern="0" dirty="0">
                <a:solidFill>
                  <a:srgbClr val="0066CC"/>
                </a:solidFill>
                <a:ea typeface="ＭＳ Ｐゴシック" pitchFamily="-65" charset="-128"/>
              </a:rPr>
              <a:t>Regular unit education days</a:t>
            </a:r>
          </a:p>
        </p:txBody>
      </p:sp>
    </p:spTree>
    <p:extLst>
      <p:ext uri="{BB962C8B-B14F-4D97-AF65-F5344CB8AC3E}">
        <p14:creationId xmlns:p14="http://schemas.microsoft.com/office/powerpoint/2010/main" val="3998248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911037B3-449A-8D49-878C-2696AD5AC521}"/>
              </a:ext>
            </a:extLst>
          </p:cNvPr>
          <p:cNvSpPr>
            <a:spLocks noGrp="1"/>
          </p:cNvSpPr>
          <p:nvPr>
            <p:ph type="title"/>
          </p:nvPr>
        </p:nvSpPr>
        <p:spPr/>
        <p:txBody>
          <a:bodyPr/>
          <a:lstStyle/>
          <a:p>
            <a:r>
              <a:rPr lang="en-US" sz="3600" dirty="0"/>
              <a:t>ED Colleagues</a:t>
            </a:r>
          </a:p>
        </p:txBody>
      </p:sp>
      <p:sp>
        <p:nvSpPr>
          <p:cNvPr id="4" name="Content Placeholder 3">
            <a:extLst>
              <a:ext uri="{FF2B5EF4-FFF2-40B4-BE49-F238E27FC236}">
                <a16:creationId xmlns:a16="http://schemas.microsoft.com/office/drawing/2014/main" id="{619D2555-1E71-B945-883E-39AAB1824409}"/>
              </a:ext>
            </a:extLst>
          </p:cNvPr>
          <p:cNvSpPr>
            <a:spLocks noGrp="1"/>
          </p:cNvSpPr>
          <p:nvPr>
            <p:ph idx="1"/>
          </p:nvPr>
        </p:nvSpPr>
        <p:spPr>
          <a:xfrm>
            <a:off x="4766733" y="1435100"/>
            <a:ext cx="6815667" cy="4691064"/>
          </a:xfrm>
        </p:spPr>
        <p:txBody>
          <a:bodyPr/>
          <a:lstStyle/>
          <a:p>
            <a:r>
              <a:rPr lang="en-US" dirty="0"/>
              <a:t>Often problem of over-enthusiasm</a:t>
            </a:r>
          </a:p>
          <a:p>
            <a:r>
              <a:rPr lang="en-US" dirty="0"/>
              <a:t>Usually very keen to help OD</a:t>
            </a:r>
          </a:p>
          <a:p>
            <a:r>
              <a:rPr lang="en-US" dirty="0"/>
              <a:t>Worth establishing ED rep on ODC</a:t>
            </a:r>
          </a:p>
          <a:p>
            <a:r>
              <a:rPr lang="en-US" dirty="0"/>
              <a:t>Regular education sessions (ED strategy presentation available)</a:t>
            </a:r>
          </a:p>
        </p:txBody>
      </p:sp>
      <p:pic>
        <p:nvPicPr>
          <p:cNvPr id="6" name="Picture 5">
            <a:extLst>
              <a:ext uri="{FF2B5EF4-FFF2-40B4-BE49-F238E27FC236}">
                <a16:creationId xmlns:a16="http://schemas.microsoft.com/office/drawing/2014/main" id="{D50C17B8-5F3B-8940-A08D-8BB27E03C566}"/>
              </a:ext>
            </a:extLst>
          </p:cNvPr>
          <p:cNvPicPr>
            <a:picLocks noChangeAspect="1"/>
          </p:cNvPicPr>
          <p:nvPr/>
        </p:nvPicPr>
        <p:blipFill>
          <a:blip r:embed="rId2"/>
          <a:stretch>
            <a:fillRect/>
          </a:stretch>
        </p:blipFill>
        <p:spPr>
          <a:xfrm>
            <a:off x="250769" y="1937056"/>
            <a:ext cx="4369916" cy="2983887"/>
          </a:xfrm>
          <a:prstGeom prst="rect">
            <a:avLst/>
          </a:prstGeom>
        </p:spPr>
      </p:pic>
      <p:sp>
        <p:nvSpPr>
          <p:cNvPr id="5" name="Text Placeholder 4">
            <a:extLst>
              <a:ext uri="{FF2B5EF4-FFF2-40B4-BE49-F238E27FC236}">
                <a16:creationId xmlns:a16="http://schemas.microsoft.com/office/drawing/2014/main" id="{A293FF21-AA15-3F4A-A9D7-A2EDBFFFCAC9}"/>
              </a:ext>
            </a:extLst>
          </p:cNvPr>
          <p:cNvSpPr>
            <a:spLocks noGrp="1"/>
          </p:cNvSpPr>
          <p:nvPr>
            <p:ph type="body" sz="half" idx="2"/>
          </p:nvPr>
        </p:nvSpPr>
        <p:spPr>
          <a:xfrm>
            <a:off x="557480" y="2087592"/>
            <a:ext cx="4011084" cy="3106920"/>
          </a:xfrm>
        </p:spPr>
        <p:txBody>
          <a:bodyPr/>
          <a:lstStyle/>
          <a:p>
            <a:endParaRPr lang="en-US" dirty="0"/>
          </a:p>
        </p:txBody>
      </p:sp>
    </p:spTree>
    <p:extLst>
      <p:ext uri="{BB962C8B-B14F-4D97-AF65-F5344CB8AC3E}">
        <p14:creationId xmlns:p14="http://schemas.microsoft.com/office/powerpoint/2010/main" val="3576656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911037B3-449A-8D49-878C-2696AD5AC521}"/>
              </a:ext>
            </a:extLst>
          </p:cNvPr>
          <p:cNvSpPr>
            <a:spLocks noGrp="1"/>
          </p:cNvSpPr>
          <p:nvPr>
            <p:ph type="title"/>
          </p:nvPr>
        </p:nvSpPr>
        <p:spPr/>
        <p:txBody>
          <a:bodyPr/>
          <a:lstStyle/>
          <a:p>
            <a:r>
              <a:rPr lang="en-US" sz="3600" dirty="0"/>
              <a:t>Neurological death testing</a:t>
            </a:r>
          </a:p>
        </p:txBody>
      </p:sp>
      <p:sp>
        <p:nvSpPr>
          <p:cNvPr id="4" name="Content Placeholder 3">
            <a:extLst>
              <a:ext uri="{FF2B5EF4-FFF2-40B4-BE49-F238E27FC236}">
                <a16:creationId xmlns:a16="http://schemas.microsoft.com/office/drawing/2014/main" id="{619D2555-1E71-B945-883E-39AAB1824409}"/>
              </a:ext>
            </a:extLst>
          </p:cNvPr>
          <p:cNvSpPr>
            <a:spLocks noGrp="1"/>
          </p:cNvSpPr>
          <p:nvPr>
            <p:ph idx="1"/>
          </p:nvPr>
        </p:nvSpPr>
        <p:spPr>
          <a:xfrm>
            <a:off x="4766733" y="1435100"/>
            <a:ext cx="6815667" cy="4691064"/>
          </a:xfrm>
        </p:spPr>
        <p:txBody>
          <a:bodyPr/>
          <a:lstStyle/>
          <a:p>
            <a:r>
              <a:rPr lang="en-US" dirty="0"/>
              <a:t>Trend down over recent months/years</a:t>
            </a:r>
          </a:p>
          <a:p>
            <a:r>
              <a:rPr lang="en-US" dirty="0"/>
              <a:t>Not a donation issue per se</a:t>
            </a:r>
          </a:p>
          <a:p>
            <a:r>
              <a:rPr lang="en-US" dirty="0"/>
              <a:t>Need to </a:t>
            </a:r>
            <a:r>
              <a:rPr lang="en-US" dirty="0" err="1"/>
              <a:t>emphasise</a:t>
            </a:r>
            <a:r>
              <a:rPr lang="en-US" dirty="0"/>
              <a:t> that testing is good medicine, not just good for donation</a:t>
            </a:r>
          </a:p>
        </p:txBody>
      </p:sp>
      <p:sp>
        <p:nvSpPr>
          <p:cNvPr id="5" name="Text Placeholder 4">
            <a:extLst>
              <a:ext uri="{FF2B5EF4-FFF2-40B4-BE49-F238E27FC236}">
                <a16:creationId xmlns:a16="http://schemas.microsoft.com/office/drawing/2014/main" id="{A293FF21-AA15-3F4A-A9D7-A2EDBFFFCAC9}"/>
              </a:ext>
            </a:extLst>
          </p:cNvPr>
          <p:cNvSpPr>
            <a:spLocks noGrp="1"/>
          </p:cNvSpPr>
          <p:nvPr>
            <p:ph type="body" sz="half" idx="2"/>
          </p:nvPr>
        </p:nvSpPr>
        <p:spPr>
          <a:xfrm>
            <a:off x="557480" y="2087592"/>
            <a:ext cx="4011084" cy="3106920"/>
          </a:xfrm>
        </p:spPr>
        <p:txBody>
          <a:bodyPr/>
          <a:lstStyle/>
          <a:p>
            <a:endParaRPr lang="en-US" dirty="0"/>
          </a:p>
        </p:txBody>
      </p:sp>
      <p:pic>
        <p:nvPicPr>
          <p:cNvPr id="7" name="Picture 25" descr="MCA INFARCT POST SAH_1_11">
            <a:extLst>
              <a:ext uri="{FF2B5EF4-FFF2-40B4-BE49-F238E27FC236}">
                <a16:creationId xmlns:a16="http://schemas.microsoft.com/office/drawing/2014/main" id="{2C9E8EBA-4881-0B23-481B-1F32F2C872EC}"/>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27021" y="1490740"/>
            <a:ext cx="4341543" cy="434154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58157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E0A5A-9D79-1264-19D3-703B2E1419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CE70A8-9BA8-3806-B08E-ADBE6F8B78A4}"/>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729CC77A-2BE5-9239-28DB-75B6BF7AAE49}"/>
              </a:ext>
            </a:extLst>
          </p:cNvPr>
          <p:cNvSpPr>
            <a:spLocks noGrp="1"/>
          </p:cNvSpPr>
          <p:nvPr>
            <p:ph type="body" sz="half" idx="2"/>
          </p:nvPr>
        </p:nvSpPr>
        <p:spPr/>
        <p:txBody>
          <a:bodyPr/>
          <a:lstStyle/>
          <a:p>
            <a:endParaRPr lang="en-US" dirty="0"/>
          </a:p>
        </p:txBody>
      </p:sp>
      <p:pic>
        <p:nvPicPr>
          <p:cNvPr id="5" name="Content Placeholder 5">
            <a:extLst>
              <a:ext uri="{FF2B5EF4-FFF2-40B4-BE49-F238E27FC236}">
                <a16:creationId xmlns:a16="http://schemas.microsoft.com/office/drawing/2014/main" id="{B86935FB-DAA3-D46F-23F2-8C5B0B4D133D}"/>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a:stretch/>
        </p:blipFill>
        <p:spPr>
          <a:xfrm>
            <a:off x="-154236" y="10"/>
            <a:ext cx="12191981" cy="6857990"/>
          </a:xfrm>
          <a:prstGeom prst="rect">
            <a:avLst/>
          </a:prstGeom>
        </p:spPr>
      </p:pic>
      <p:sp>
        <p:nvSpPr>
          <p:cNvPr id="6" name="Title 1">
            <a:extLst>
              <a:ext uri="{FF2B5EF4-FFF2-40B4-BE49-F238E27FC236}">
                <a16:creationId xmlns:a16="http://schemas.microsoft.com/office/drawing/2014/main" id="{4ABD4AE6-E7B2-8440-9935-34A88E99F6A8}"/>
              </a:ext>
            </a:extLst>
          </p:cNvPr>
          <p:cNvSpPr txBox="1">
            <a:spLocks/>
          </p:cNvSpPr>
          <p:nvPr/>
        </p:nvSpPr>
        <p:spPr bwMode="auto">
          <a:xfrm>
            <a:off x="762001" y="425450"/>
            <a:ext cx="4011084" cy="11620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14400"/>
            <a:r>
              <a:rPr lang="en-US" sz="3600" kern="0" dirty="0">
                <a:solidFill>
                  <a:schemeClr val="tx1"/>
                </a:solidFill>
              </a:rPr>
              <a:t>Timing of WLST and retrieval</a:t>
            </a:r>
          </a:p>
        </p:txBody>
      </p:sp>
      <p:sp>
        <p:nvSpPr>
          <p:cNvPr id="7" name="TextBox 6">
            <a:extLst>
              <a:ext uri="{FF2B5EF4-FFF2-40B4-BE49-F238E27FC236}">
                <a16:creationId xmlns:a16="http://schemas.microsoft.com/office/drawing/2014/main" id="{8DD785E8-FE08-BD82-40DD-58C960CC2A7E}"/>
              </a:ext>
            </a:extLst>
          </p:cNvPr>
          <p:cNvSpPr txBox="1"/>
          <p:nvPr/>
        </p:nvSpPr>
        <p:spPr>
          <a:xfrm>
            <a:off x="6504569" y="1835268"/>
            <a:ext cx="6165272" cy="1569660"/>
          </a:xfrm>
          <a:prstGeom prst="rect">
            <a:avLst/>
          </a:prstGeom>
          <a:noFill/>
        </p:spPr>
        <p:txBody>
          <a:bodyPr wrap="square" rtlCol="0">
            <a:spAutoFit/>
          </a:bodyPr>
          <a:lstStyle/>
          <a:p>
            <a:pPr algn="ctr"/>
            <a:r>
              <a:rPr lang="en-US" sz="3200" dirty="0">
                <a:solidFill>
                  <a:schemeClr val="bg1"/>
                </a:solidFill>
              </a:rPr>
              <a:t>Ideally between </a:t>
            </a:r>
          </a:p>
          <a:p>
            <a:pPr algn="ctr"/>
            <a:r>
              <a:rPr lang="en-US" sz="3200" dirty="0">
                <a:solidFill>
                  <a:schemeClr val="bg1"/>
                </a:solidFill>
              </a:rPr>
              <a:t>20:00 and 03:00</a:t>
            </a:r>
          </a:p>
          <a:p>
            <a:pPr algn="ctr"/>
            <a:r>
              <a:rPr lang="en-US" sz="3200" dirty="0">
                <a:solidFill>
                  <a:schemeClr val="bg1"/>
                </a:solidFill>
              </a:rPr>
              <a:t>More on this tomorrow…</a:t>
            </a:r>
          </a:p>
        </p:txBody>
      </p:sp>
    </p:spTree>
    <p:extLst>
      <p:ext uri="{BB962C8B-B14F-4D97-AF65-F5344CB8AC3E}">
        <p14:creationId xmlns:p14="http://schemas.microsoft.com/office/powerpoint/2010/main" val="714217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911037B3-449A-8D49-878C-2696AD5AC521}"/>
              </a:ext>
            </a:extLst>
          </p:cNvPr>
          <p:cNvSpPr>
            <a:spLocks noGrp="1"/>
          </p:cNvSpPr>
          <p:nvPr>
            <p:ph type="title"/>
          </p:nvPr>
        </p:nvSpPr>
        <p:spPr/>
        <p:txBody>
          <a:bodyPr/>
          <a:lstStyle/>
          <a:p>
            <a:r>
              <a:rPr lang="en-US" sz="3600" dirty="0"/>
              <a:t>Location of WLST</a:t>
            </a:r>
          </a:p>
        </p:txBody>
      </p:sp>
      <p:sp>
        <p:nvSpPr>
          <p:cNvPr id="8" name="Text Placeholder 7">
            <a:extLst>
              <a:ext uri="{FF2B5EF4-FFF2-40B4-BE49-F238E27FC236}">
                <a16:creationId xmlns:a16="http://schemas.microsoft.com/office/drawing/2014/main" id="{A8ADA611-1346-B140-BF37-AD477978B9CF}"/>
              </a:ext>
            </a:extLst>
          </p:cNvPr>
          <p:cNvSpPr>
            <a:spLocks noGrp="1"/>
          </p:cNvSpPr>
          <p:nvPr>
            <p:ph type="body" idx="3"/>
          </p:nvPr>
        </p:nvSpPr>
        <p:spPr>
          <a:xfrm>
            <a:off x="3396827" y="1476375"/>
            <a:ext cx="5389033" cy="639762"/>
          </a:xfrm>
        </p:spPr>
        <p:txBody>
          <a:bodyPr/>
          <a:lstStyle/>
          <a:p>
            <a:pPr algn="ctr"/>
            <a:r>
              <a:rPr lang="en-US" dirty="0"/>
              <a:t>Intensive care unit</a:t>
            </a:r>
          </a:p>
        </p:txBody>
      </p:sp>
      <p:pic>
        <p:nvPicPr>
          <p:cNvPr id="1028" name="Picture 4" descr="As Virus Spreads, Governments Rush to Secure Ventilators - WSJ">
            <a:extLst>
              <a:ext uri="{FF2B5EF4-FFF2-40B4-BE49-F238E27FC236}">
                <a16:creationId xmlns:a16="http://schemas.microsoft.com/office/drawing/2014/main" id="{6F31DCC9-A5C5-F145-BFE0-0FAB98FB0192}"/>
              </a:ext>
            </a:extLst>
          </p:cNvPr>
          <p:cNvPicPr>
            <a:picLocks noGrp="1" noChangeAspect="1" noChangeArrowheads="1"/>
          </p:cNvPicPr>
          <p:nvPr>
            <p:ph sz="half" idx="4"/>
          </p:nvPr>
        </p:nvPicPr>
        <p:blipFill>
          <a:blip r:embed="rId2">
            <a:extLst>
              <a:ext uri="{28A0092B-C50C-407E-A947-70E740481C1C}">
                <a14:useLocalDpi xmlns:a14="http://schemas.microsoft.com/office/drawing/2010/main"/>
              </a:ext>
            </a:extLst>
          </a:blip>
          <a:srcRect/>
          <a:stretch>
            <a:fillRect/>
          </a:stretch>
        </p:blipFill>
        <p:spPr bwMode="auto">
          <a:xfrm>
            <a:off x="3396827" y="2214077"/>
            <a:ext cx="5828125" cy="3872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77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911037B3-449A-8D49-878C-2696AD5AC521}"/>
              </a:ext>
            </a:extLst>
          </p:cNvPr>
          <p:cNvSpPr>
            <a:spLocks noGrp="1"/>
          </p:cNvSpPr>
          <p:nvPr>
            <p:ph type="title"/>
          </p:nvPr>
        </p:nvSpPr>
        <p:spPr/>
        <p:txBody>
          <a:bodyPr/>
          <a:lstStyle/>
          <a:p>
            <a:r>
              <a:rPr lang="en-US" sz="3600" dirty="0"/>
              <a:t>Location of WLST</a:t>
            </a:r>
          </a:p>
        </p:txBody>
      </p:sp>
      <p:sp>
        <p:nvSpPr>
          <p:cNvPr id="7" name="Text Placeholder 6">
            <a:extLst>
              <a:ext uri="{FF2B5EF4-FFF2-40B4-BE49-F238E27FC236}">
                <a16:creationId xmlns:a16="http://schemas.microsoft.com/office/drawing/2014/main" id="{B3728BE0-1B8F-334C-AB3E-10AAD3517D43}"/>
              </a:ext>
            </a:extLst>
          </p:cNvPr>
          <p:cNvSpPr>
            <a:spLocks noGrp="1"/>
          </p:cNvSpPr>
          <p:nvPr>
            <p:ph type="body" idx="1"/>
          </p:nvPr>
        </p:nvSpPr>
        <p:spPr/>
        <p:txBody>
          <a:bodyPr/>
          <a:lstStyle/>
          <a:p>
            <a:r>
              <a:rPr lang="en-US" dirty="0"/>
              <a:t>Theatre suite</a:t>
            </a:r>
          </a:p>
        </p:txBody>
      </p:sp>
      <p:sp>
        <p:nvSpPr>
          <p:cNvPr id="8" name="Text Placeholder 7">
            <a:extLst>
              <a:ext uri="{FF2B5EF4-FFF2-40B4-BE49-F238E27FC236}">
                <a16:creationId xmlns:a16="http://schemas.microsoft.com/office/drawing/2014/main" id="{A8ADA611-1346-B140-BF37-AD477978B9CF}"/>
              </a:ext>
            </a:extLst>
          </p:cNvPr>
          <p:cNvSpPr>
            <a:spLocks noGrp="1"/>
          </p:cNvSpPr>
          <p:nvPr>
            <p:ph type="body" sz="quarter" idx="3"/>
          </p:nvPr>
        </p:nvSpPr>
        <p:spPr/>
        <p:txBody>
          <a:bodyPr/>
          <a:lstStyle/>
          <a:p>
            <a:r>
              <a:rPr lang="en-US" dirty="0"/>
              <a:t>Intensive care unit</a:t>
            </a:r>
          </a:p>
        </p:txBody>
      </p:sp>
      <p:pic>
        <p:nvPicPr>
          <p:cNvPr id="1026" name="Picture 2" descr="What's it really like to have a brain surgery? - Living with hydrocephalus  – Jordantheheadcase">
            <a:extLst>
              <a:ext uri="{FF2B5EF4-FFF2-40B4-BE49-F238E27FC236}">
                <a16:creationId xmlns:a16="http://schemas.microsoft.com/office/drawing/2014/main" id="{8F356EF2-C15E-3944-B653-93B8C8DBD4C3}"/>
              </a:ext>
            </a:extLst>
          </p:cNvPr>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818865" y="2292540"/>
            <a:ext cx="5177651" cy="38728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 Virus Spreads, Governments Rush to Secure Ventilators - WSJ">
            <a:extLst>
              <a:ext uri="{FF2B5EF4-FFF2-40B4-BE49-F238E27FC236}">
                <a16:creationId xmlns:a16="http://schemas.microsoft.com/office/drawing/2014/main" id="{6F31DCC9-A5C5-F145-BFE0-0FAB98FB0192}"/>
              </a:ext>
            </a:extLst>
          </p:cNvPr>
          <p:cNvPicPr>
            <a:picLocks noGrp="1" noChangeAspect="1" noChangeArrowheads="1"/>
          </p:cNvPicPr>
          <p:nvPr>
            <p:ph sz="quarter" idx="4"/>
          </p:nvPr>
        </p:nvPicPr>
        <p:blipFill>
          <a:blip r:embed="rId4">
            <a:extLst>
              <a:ext uri="{28A0092B-C50C-407E-A947-70E740481C1C}">
                <a14:useLocalDpi xmlns:a14="http://schemas.microsoft.com/office/drawing/2010/main"/>
              </a:ext>
            </a:extLst>
          </a:blip>
          <a:srcRect/>
          <a:stretch>
            <a:fillRect/>
          </a:stretch>
        </p:blipFill>
        <p:spPr bwMode="auto">
          <a:xfrm>
            <a:off x="6091344" y="2292350"/>
            <a:ext cx="5828125" cy="3872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929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0516D-7C52-6D44-BBC4-2DD82C01EF02}"/>
              </a:ext>
            </a:extLst>
          </p:cNvPr>
          <p:cNvSpPr>
            <a:spLocks noGrp="1"/>
          </p:cNvSpPr>
          <p:nvPr>
            <p:ph type="title"/>
          </p:nvPr>
        </p:nvSpPr>
        <p:spPr/>
        <p:txBody>
          <a:bodyPr/>
          <a:lstStyle/>
          <a:p>
            <a:r>
              <a:rPr lang="en-US" dirty="0"/>
              <a:t>Management of DBI</a:t>
            </a:r>
          </a:p>
        </p:txBody>
      </p:sp>
      <p:pic>
        <p:nvPicPr>
          <p:cNvPr id="4" name="Picture 25" descr="MCA INFARCT POST SAH_1_11">
            <a:extLst>
              <a:ext uri="{FF2B5EF4-FFF2-40B4-BE49-F238E27FC236}">
                <a16:creationId xmlns:a16="http://schemas.microsoft.com/office/drawing/2014/main" id="{79AF2FC3-4BA3-BB44-9E25-F91997895B73}"/>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3243532" y="1246517"/>
            <a:ext cx="5395823" cy="539582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14246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pic>
        <p:nvPicPr>
          <p:cNvPr id="4" name="Picture 25" descr="MCA INFARCT POST SAH_1_11">
            <a:extLst>
              <a:ext uri="{FF2B5EF4-FFF2-40B4-BE49-F238E27FC236}">
                <a16:creationId xmlns:a16="http://schemas.microsoft.com/office/drawing/2014/main" id="{52A7FA5B-4C64-DD4D-BC26-983DFDBF0C6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3310" y="1972575"/>
            <a:ext cx="3529641" cy="352964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F1D8CC35-9D57-EC4C-A03D-47996F36D568}"/>
              </a:ext>
            </a:extLst>
          </p:cNvPr>
          <p:cNvSpPr>
            <a:spLocks noGrp="1"/>
          </p:cNvSpPr>
          <p:nvPr>
            <p:ph type="title"/>
          </p:nvPr>
        </p:nvSpPr>
        <p:spPr/>
        <p:txBody>
          <a:bodyPr/>
          <a:lstStyle/>
          <a:p>
            <a:r>
              <a:rPr lang="en-US" sz="3200" dirty="0"/>
              <a:t>Management of DBI</a:t>
            </a:r>
          </a:p>
        </p:txBody>
      </p:sp>
      <p:sp>
        <p:nvSpPr>
          <p:cNvPr id="8" name="Content Placeholder 7">
            <a:extLst>
              <a:ext uri="{FF2B5EF4-FFF2-40B4-BE49-F238E27FC236}">
                <a16:creationId xmlns:a16="http://schemas.microsoft.com/office/drawing/2014/main" id="{D2EBBF65-4F90-7640-9E44-2764CBAC993C}"/>
              </a:ext>
            </a:extLst>
          </p:cNvPr>
          <p:cNvSpPr>
            <a:spLocks noGrp="1"/>
          </p:cNvSpPr>
          <p:nvPr>
            <p:ph idx="1"/>
          </p:nvPr>
        </p:nvSpPr>
        <p:spPr>
          <a:xfrm>
            <a:off x="4766733" y="1435100"/>
            <a:ext cx="6815667" cy="4691064"/>
          </a:xfrm>
        </p:spPr>
        <p:txBody>
          <a:bodyPr/>
          <a:lstStyle/>
          <a:p>
            <a:r>
              <a:rPr lang="en-US" dirty="0"/>
              <a:t>Hopefully less controversial than it was</a:t>
            </a:r>
          </a:p>
          <a:p>
            <a:r>
              <a:rPr lang="en-US" dirty="0"/>
              <a:t>Useful to detach from OD entirely – admission is about prognostication and good EOLC</a:t>
            </a:r>
          </a:p>
          <a:p>
            <a:r>
              <a:rPr lang="en-US" dirty="0"/>
              <a:t>Try to stop ‘admission for OD’ – it is rare that this is explicitly the sole reason for ICU admission</a:t>
            </a:r>
          </a:p>
        </p:txBody>
      </p:sp>
      <p:sp>
        <p:nvSpPr>
          <p:cNvPr id="9" name="Text Placeholder 8">
            <a:extLst>
              <a:ext uri="{FF2B5EF4-FFF2-40B4-BE49-F238E27FC236}">
                <a16:creationId xmlns:a16="http://schemas.microsoft.com/office/drawing/2014/main" id="{E3CC6311-9E23-A14A-9E86-9DE30034B89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872240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242C8410-A37C-A445-87A4-7B0CA8C9A6B4}"/>
              </a:ext>
            </a:extLst>
          </p:cNvPr>
          <p:cNvSpPr>
            <a:spLocks noGrp="1"/>
          </p:cNvSpPr>
          <p:nvPr>
            <p:ph type="title"/>
          </p:nvPr>
        </p:nvSpPr>
        <p:spPr/>
        <p:txBody>
          <a:bodyPr/>
          <a:lstStyle/>
          <a:p>
            <a:r>
              <a:rPr lang="en-US" dirty="0"/>
              <a:t>Trust/board Culture</a:t>
            </a:r>
          </a:p>
        </p:txBody>
      </p:sp>
      <p:sp>
        <p:nvSpPr>
          <p:cNvPr id="4" name="Content Placeholder 3">
            <a:extLst>
              <a:ext uri="{FF2B5EF4-FFF2-40B4-BE49-F238E27FC236}">
                <a16:creationId xmlns:a16="http://schemas.microsoft.com/office/drawing/2014/main" id="{336DDCB9-572D-794C-8226-0423433DC127}"/>
              </a:ext>
            </a:extLst>
          </p:cNvPr>
          <p:cNvSpPr>
            <a:spLocks noGrp="1"/>
          </p:cNvSpPr>
          <p:nvPr>
            <p:ph idx="1"/>
          </p:nvPr>
        </p:nvSpPr>
        <p:spPr/>
        <p:txBody>
          <a:bodyPr/>
          <a:lstStyle/>
          <a:p>
            <a:r>
              <a:rPr lang="en-US" dirty="0"/>
              <a:t>Stems from ICU culture</a:t>
            </a:r>
          </a:p>
          <a:p>
            <a:r>
              <a:rPr lang="en-US" dirty="0"/>
              <a:t>A strong ODC can make a huge difference</a:t>
            </a:r>
          </a:p>
          <a:p>
            <a:r>
              <a:rPr lang="en-US" dirty="0"/>
              <a:t>NED/executive presence on committee can help drive innovation </a:t>
            </a:r>
          </a:p>
          <a:p>
            <a:r>
              <a:rPr lang="en-US" dirty="0"/>
              <a:t>Visibility of OD in trust (memorial/lift wraps </a:t>
            </a:r>
            <a:r>
              <a:rPr lang="en-US" dirty="0" err="1"/>
              <a:t>etc</a:t>
            </a:r>
            <a:r>
              <a:rPr lang="en-US" dirty="0"/>
              <a:t>)</a:t>
            </a:r>
          </a:p>
        </p:txBody>
      </p:sp>
    </p:spTree>
    <p:extLst>
      <p:ext uri="{BB962C8B-B14F-4D97-AF65-F5344CB8AC3E}">
        <p14:creationId xmlns:p14="http://schemas.microsoft.com/office/powerpoint/2010/main" val="215821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BC5E728D-BB9D-2344-B752-6787538F5E38}"/>
              </a:ext>
            </a:extLst>
          </p:cNvPr>
          <p:cNvSpPr>
            <a:spLocks noGrp="1"/>
          </p:cNvSpPr>
          <p:nvPr>
            <p:ph type="title"/>
          </p:nvPr>
        </p:nvSpPr>
        <p:spPr/>
        <p:txBody>
          <a:bodyPr/>
          <a:lstStyle/>
          <a:p>
            <a:r>
              <a:rPr lang="en-US" sz="3200" dirty="0"/>
              <a:t>Local community engagement</a:t>
            </a:r>
          </a:p>
        </p:txBody>
      </p:sp>
      <p:sp>
        <p:nvSpPr>
          <p:cNvPr id="4" name="Content Placeholder 3">
            <a:extLst>
              <a:ext uri="{FF2B5EF4-FFF2-40B4-BE49-F238E27FC236}">
                <a16:creationId xmlns:a16="http://schemas.microsoft.com/office/drawing/2014/main" id="{8205A25D-55AC-1C4A-8DCB-91581E6D6B4F}"/>
              </a:ext>
            </a:extLst>
          </p:cNvPr>
          <p:cNvSpPr>
            <a:spLocks noGrp="1"/>
          </p:cNvSpPr>
          <p:nvPr>
            <p:ph idx="1"/>
          </p:nvPr>
        </p:nvSpPr>
        <p:spPr/>
        <p:txBody>
          <a:bodyPr/>
          <a:lstStyle/>
          <a:p>
            <a:r>
              <a:rPr lang="en-US" dirty="0"/>
              <a:t>Almost limitless opportunities</a:t>
            </a:r>
          </a:p>
          <a:p>
            <a:r>
              <a:rPr lang="en-US" dirty="0"/>
              <a:t>School involvement</a:t>
            </a:r>
          </a:p>
          <a:p>
            <a:r>
              <a:rPr lang="en-US" dirty="0"/>
              <a:t>Local press for special events</a:t>
            </a:r>
          </a:p>
          <a:p>
            <a:r>
              <a:rPr lang="en-US" dirty="0"/>
              <a:t>BAME/faith involvement</a:t>
            </a:r>
          </a:p>
          <a:p>
            <a:r>
              <a:rPr lang="en-US" dirty="0"/>
              <a:t>Play to your own (and your ODC’s) strengths and contacts</a:t>
            </a:r>
          </a:p>
          <a:p>
            <a:r>
              <a:rPr lang="en-US" dirty="0"/>
              <a:t>Visibility will likely feed back onto unit culture</a:t>
            </a:r>
          </a:p>
        </p:txBody>
      </p:sp>
      <p:pic>
        <p:nvPicPr>
          <p:cNvPr id="6" name="Picture 5">
            <a:extLst>
              <a:ext uri="{FF2B5EF4-FFF2-40B4-BE49-F238E27FC236}">
                <a16:creationId xmlns:a16="http://schemas.microsoft.com/office/drawing/2014/main" id="{F1CB62E0-31C5-6549-959C-9DE92CD247C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2173857"/>
            <a:ext cx="4756469" cy="3567352"/>
          </a:xfrm>
          <a:prstGeom prst="rect">
            <a:avLst/>
          </a:prstGeom>
        </p:spPr>
      </p:pic>
    </p:spTree>
    <p:extLst>
      <p:ext uri="{BB962C8B-B14F-4D97-AF65-F5344CB8AC3E}">
        <p14:creationId xmlns:p14="http://schemas.microsoft.com/office/powerpoint/2010/main" val="3998629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2" name="Title 1">
            <a:extLst>
              <a:ext uri="{FF2B5EF4-FFF2-40B4-BE49-F238E27FC236}">
                <a16:creationId xmlns:a16="http://schemas.microsoft.com/office/drawing/2014/main" id="{2B833F2E-E62C-E745-918C-6D69F1ECF876}"/>
              </a:ext>
            </a:extLst>
          </p:cNvPr>
          <p:cNvSpPr>
            <a:spLocks noGrp="1"/>
          </p:cNvSpPr>
          <p:nvPr>
            <p:ph type="title"/>
          </p:nvPr>
        </p:nvSpPr>
        <p:spPr/>
        <p:txBody>
          <a:bodyPr/>
          <a:lstStyle/>
          <a:p>
            <a:r>
              <a:rPr lang="en-US" dirty="0"/>
              <a:t>Expectations of the CLOD and appraisal</a:t>
            </a:r>
          </a:p>
        </p:txBody>
      </p:sp>
      <p:pic>
        <p:nvPicPr>
          <p:cNvPr id="4" name="Picture 3">
            <a:extLst>
              <a:ext uri="{FF2B5EF4-FFF2-40B4-BE49-F238E27FC236}">
                <a16:creationId xmlns:a16="http://schemas.microsoft.com/office/drawing/2014/main" id="{3D95AA16-87FF-564D-895C-EC2B873E3586}"/>
              </a:ext>
            </a:extLst>
          </p:cNvPr>
          <p:cNvPicPr>
            <a:picLocks noChangeAspect="1"/>
          </p:cNvPicPr>
          <p:nvPr/>
        </p:nvPicPr>
        <p:blipFill>
          <a:blip r:embed="rId2"/>
          <a:stretch>
            <a:fillRect/>
          </a:stretch>
        </p:blipFill>
        <p:spPr>
          <a:xfrm>
            <a:off x="4261449" y="1594449"/>
            <a:ext cx="4340525" cy="4340525"/>
          </a:xfrm>
          <a:prstGeom prst="rect">
            <a:avLst/>
          </a:prstGeom>
        </p:spPr>
      </p:pic>
    </p:spTree>
    <p:extLst>
      <p:ext uri="{BB962C8B-B14F-4D97-AF65-F5344CB8AC3E}">
        <p14:creationId xmlns:p14="http://schemas.microsoft.com/office/powerpoint/2010/main" val="1145641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A1273F1A-B3D6-31E0-62F9-4A3667D338AB}"/>
              </a:ext>
            </a:extLst>
          </p:cNvPr>
          <p:cNvSpPr/>
          <p:nvPr/>
        </p:nvSpPr>
        <p:spPr>
          <a:xfrm>
            <a:off x="550114" y="2582478"/>
            <a:ext cx="5545885" cy="3829050"/>
          </a:xfrm>
          <a:prstGeom prst="roundRect">
            <a:avLst>
              <a:gd name="adj" fmla="val 3783"/>
            </a:avLst>
          </a:prstGeom>
          <a:noFill/>
          <a:ln w="57150">
            <a:solidFill>
              <a:srgbClr val="005D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aphicFrame>
        <p:nvGraphicFramePr>
          <p:cNvPr id="6" name="Diagram 5">
            <a:extLst>
              <a:ext uri="{FF2B5EF4-FFF2-40B4-BE49-F238E27FC236}">
                <a16:creationId xmlns:a16="http://schemas.microsoft.com/office/drawing/2014/main" id="{DD846AEA-E7D4-943B-70FF-11C15DBCB886}"/>
              </a:ext>
            </a:extLst>
          </p:cNvPr>
          <p:cNvGraphicFramePr/>
          <p:nvPr/>
        </p:nvGraphicFramePr>
        <p:xfrm>
          <a:off x="524281" y="1594174"/>
          <a:ext cx="5599778" cy="1369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574D8153-365E-37FE-2F4F-02B25333263D}"/>
              </a:ext>
            </a:extLst>
          </p:cNvPr>
          <p:cNvSpPr txBox="1"/>
          <p:nvPr/>
        </p:nvSpPr>
        <p:spPr>
          <a:xfrm>
            <a:off x="662940" y="3021066"/>
            <a:ext cx="5331460" cy="329320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CLODs have been pivotal in establishing a donation culture in UK ICUs and Emergency Departments.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The ‘Meeting the Need’ and ‘Organ Utilisation’ strategies require a ‘whole hospital’ approach to organ and tissue donation and retrieval and a local community approach to promotion.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With the reduction of specialist nurse embedded time in hospitals with lower donation potential, CLODs are needed to have enhanced visibility.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Rounded Rectangle 8">
            <a:extLst>
              <a:ext uri="{FF2B5EF4-FFF2-40B4-BE49-F238E27FC236}">
                <a16:creationId xmlns:a16="http://schemas.microsoft.com/office/drawing/2014/main" id="{F87209AB-8B44-A1E7-CAEB-7C43B61856CF}"/>
              </a:ext>
            </a:extLst>
          </p:cNvPr>
          <p:cNvSpPr/>
          <p:nvPr/>
        </p:nvSpPr>
        <p:spPr>
          <a:xfrm>
            <a:off x="7053943" y="1664510"/>
            <a:ext cx="4586514" cy="98830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We recommend maintaining the presence of a CLOD at every Trust/Board but not necessarily in every hospital.</a:t>
            </a:r>
          </a:p>
        </p:txBody>
      </p:sp>
      <p:sp>
        <p:nvSpPr>
          <p:cNvPr id="10" name="Rounded Rectangle 9">
            <a:extLst>
              <a:ext uri="{FF2B5EF4-FFF2-40B4-BE49-F238E27FC236}">
                <a16:creationId xmlns:a16="http://schemas.microsoft.com/office/drawing/2014/main" id="{913184CC-881B-A546-A46B-EDB6EB4FA650}"/>
              </a:ext>
            </a:extLst>
          </p:cNvPr>
          <p:cNvSpPr/>
          <p:nvPr/>
        </p:nvSpPr>
        <p:spPr>
          <a:xfrm>
            <a:off x="7053943" y="3092491"/>
            <a:ext cx="4586514" cy="164593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The CLOD role should evolve to take on a wider, whole organisation approach, enabling more agile adoption of emerging policies and innovations in deceased donation and retrieval.</a:t>
            </a:r>
          </a:p>
        </p:txBody>
      </p:sp>
      <p:sp>
        <p:nvSpPr>
          <p:cNvPr id="13" name="Right Arrow 12">
            <a:extLst>
              <a:ext uri="{FF2B5EF4-FFF2-40B4-BE49-F238E27FC236}">
                <a16:creationId xmlns:a16="http://schemas.microsoft.com/office/drawing/2014/main" id="{DACBA1B6-6654-578D-4DE5-CF265116F3E0}"/>
              </a:ext>
            </a:extLst>
          </p:cNvPr>
          <p:cNvSpPr/>
          <p:nvPr/>
        </p:nvSpPr>
        <p:spPr>
          <a:xfrm>
            <a:off x="6124059" y="2044281"/>
            <a:ext cx="944398" cy="232228"/>
          </a:xfrm>
          <a:prstGeom prst="rightArrow">
            <a:avLst/>
          </a:prstGeom>
          <a:solidFill>
            <a:srgbClr val="005D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Right Arrow 13">
            <a:extLst>
              <a:ext uri="{FF2B5EF4-FFF2-40B4-BE49-F238E27FC236}">
                <a16:creationId xmlns:a16="http://schemas.microsoft.com/office/drawing/2014/main" id="{1AEB35E2-9337-617A-FB4E-89F83E51E1FB}"/>
              </a:ext>
            </a:extLst>
          </p:cNvPr>
          <p:cNvSpPr/>
          <p:nvPr/>
        </p:nvSpPr>
        <p:spPr>
          <a:xfrm>
            <a:off x="6124059" y="3799346"/>
            <a:ext cx="944398" cy="232228"/>
          </a:xfrm>
          <a:prstGeom prst="rightArrow">
            <a:avLst/>
          </a:prstGeom>
          <a:solidFill>
            <a:srgbClr val="005D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Right Arrow 17">
            <a:extLst>
              <a:ext uri="{FF2B5EF4-FFF2-40B4-BE49-F238E27FC236}">
                <a16:creationId xmlns:a16="http://schemas.microsoft.com/office/drawing/2014/main" id="{2ADCC68A-6752-7666-2628-A689C5651DBE}"/>
              </a:ext>
            </a:extLst>
          </p:cNvPr>
          <p:cNvSpPr/>
          <p:nvPr/>
        </p:nvSpPr>
        <p:spPr>
          <a:xfrm>
            <a:off x="6124059" y="5573858"/>
            <a:ext cx="944398" cy="232228"/>
          </a:xfrm>
          <a:prstGeom prst="rightArrow">
            <a:avLst/>
          </a:prstGeom>
          <a:solidFill>
            <a:srgbClr val="005D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FB5D8439-84F4-ED4D-065B-06B213C1B0C7}"/>
              </a:ext>
            </a:extLst>
          </p:cNvPr>
          <p:cNvSpPr>
            <a:spLocks noGrp="1"/>
          </p:cNvSpPr>
          <p:nvPr>
            <p:ph type="title"/>
          </p:nvPr>
        </p:nvSpPr>
        <p:spPr>
          <a:xfrm>
            <a:off x="524281" y="817661"/>
            <a:ext cx="9632415" cy="598800"/>
          </a:xfrm>
        </p:spPr>
        <p:txBody>
          <a:bodyPr>
            <a:normAutofit/>
          </a:bodyPr>
          <a:lstStyle/>
          <a:p>
            <a:r>
              <a:rPr lang="en-US" dirty="0"/>
              <a:t>Vision and Recommendations</a:t>
            </a:r>
            <a:endParaRPr lang="en-GB" dirty="0"/>
          </a:p>
        </p:txBody>
      </p:sp>
      <p:sp>
        <p:nvSpPr>
          <p:cNvPr id="12" name="Rounded Rectangle 11">
            <a:extLst>
              <a:ext uri="{FF2B5EF4-FFF2-40B4-BE49-F238E27FC236}">
                <a16:creationId xmlns:a16="http://schemas.microsoft.com/office/drawing/2014/main" id="{567AD648-76AF-BDF4-16FD-F6AA7B83D189}"/>
              </a:ext>
            </a:extLst>
          </p:cNvPr>
          <p:cNvSpPr/>
          <p:nvPr/>
        </p:nvSpPr>
        <p:spPr>
          <a:xfrm>
            <a:off x="7053943" y="5119150"/>
            <a:ext cx="4586514" cy="119512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PICUs should have a CLOD on 0.5 PA.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In every region there should be a regional paediatric CLOD on 0.5 PA. </a:t>
            </a:r>
          </a:p>
        </p:txBody>
      </p:sp>
    </p:spTree>
    <p:extLst>
      <p:ext uri="{BB962C8B-B14F-4D97-AF65-F5344CB8AC3E}">
        <p14:creationId xmlns:p14="http://schemas.microsoft.com/office/powerpoint/2010/main" val="2977556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8387EC25-7041-A83E-E1F8-513230F9CB36}"/>
              </a:ext>
            </a:extLst>
          </p:cNvPr>
          <p:cNvSpPr/>
          <p:nvPr/>
        </p:nvSpPr>
        <p:spPr>
          <a:xfrm>
            <a:off x="551543" y="2582478"/>
            <a:ext cx="5538107" cy="4047262"/>
          </a:xfrm>
          <a:prstGeom prst="roundRect">
            <a:avLst>
              <a:gd name="adj" fmla="val 3783"/>
            </a:avLst>
          </a:prstGeom>
          <a:noFill/>
          <a:ln w="5715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aphicFrame>
        <p:nvGraphicFramePr>
          <p:cNvPr id="6" name="Diagram 5">
            <a:extLst>
              <a:ext uri="{FF2B5EF4-FFF2-40B4-BE49-F238E27FC236}">
                <a16:creationId xmlns:a16="http://schemas.microsoft.com/office/drawing/2014/main" id="{DD846AEA-E7D4-943B-70FF-11C15DBCB886}"/>
              </a:ext>
            </a:extLst>
          </p:cNvPr>
          <p:cNvGraphicFramePr/>
          <p:nvPr/>
        </p:nvGraphicFramePr>
        <p:xfrm>
          <a:off x="524282" y="1594174"/>
          <a:ext cx="5593944" cy="1369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1B48F67-B8F3-9468-9306-622BD90DA597}"/>
              </a:ext>
            </a:extLst>
          </p:cNvPr>
          <p:cNvSpPr txBox="1"/>
          <p:nvPr/>
        </p:nvSpPr>
        <p:spPr>
          <a:xfrm>
            <a:off x="662940" y="3021066"/>
            <a:ext cx="5331460" cy="35548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rPr>
              <a:t>Donation culture has changed in UK ICUs and EDs such that donation is ‘usual’.  We need to evolve to ‘expected’.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Arial" panose="020B0604020202020204"/>
                <a:ea typeface="+mn-ea"/>
                <a:cs typeface="+mn-cs"/>
              </a:rPr>
              <a:t>Organ and tissue donation and retrieval will change significantly in the next 10 years.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Arial" panose="020B0604020202020204"/>
                <a:ea typeface="+mn-ea"/>
                <a:cs typeface="+mn-cs"/>
              </a:rPr>
              <a:t>We need a robust, capable and reliable system for disseminating and implementing new ways of working and adopting innovation going forward. The CLOD is central to this.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CLODs can perform a vital role in the acquisition, sharing, and application of new practice and key to engaging with wider hospital staff networks to support implementation. </a:t>
            </a: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Rounded Rectangle 8">
            <a:extLst>
              <a:ext uri="{FF2B5EF4-FFF2-40B4-BE49-F238E27FC236}">
                <a16:creationId xmlns:a16="http://schemas.microsoft.com/office/drawing/2014/main" id="{BBA973AD-A620-2239-0589-B3F2F59F1377}"/>
              </a:ext>
            </a:extLst>
          </p:cNvPr>
          <p:cNvSpPr/>
          <p:nvPr/>
        </p:nvSpPr>
        <p:spPr>
          <a:xfrm>
            <a:off x="7053943" y="5324645"/>
            <a:ext cx="4586514" cy="121927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The national education CLOD role should be increased to 3 PA (from 2 PA).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 national paediatric education CLOD should be appointed on 1 PA.   </a:t>
            </a:r>
          </a:p>
        </p:txBody>
      </p:sp>
      <p:sp>
        <p:nvSpPr>
          <p:cNvPr id="10" name="Rounded Rectangle 9">
            <a:extLst>
              <a:ext uri="{FF2B5EF4-FFF2-40B4-BE49-F238E27FC236}">
                <a16:creationId xmlns:a16="http://schemas.microsoft.com/office/drawing/2014/main" id="{A9DF781B-E4D5-2FC1-0C4B-2E987C853899}"/>
              </a:ext>
            </a:extLst>
          </p:cNvPr>
          <p:cNvSpPr/>
          <p:nvPr/>
        </p:nvSpPr>
        <p:spPr>
          <a:xfrm>
            <a:off x="7053943" y="1691985"/>
            <a:ext cx="4586514" cy="173701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Every region should have a Regional Education CLOD on 1 PA who will work closely with the PDS team, to disseminate knowledge to the wider CLOD network and satisfy local education needs.</a:t>
            </a: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3" name="Right Arrow 12">
            <a:extLst>
              <a:ext uri="{FF2B5EF4-FFF2-40B4-BE49-F238E27FC236}">
                <a16:creationId xmlns:a16="http://schemas.microsoft.com/office/drawing/2014/main" id="{68EFBA14-E69A-BC2C-EFAD-EAC907F3B5B8}"/>
              </a:ext>
            </a:extLst>
          </p:cNvPr>
          <p:cNvSpPr/>
          <p:nvPr/>
        </p:nvSpPr>
        <p:spPr>
          <a:xfrm>
            <a:off x="6109545" y="2480943"/>
            <a:ext cx="944398" cy="2322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Right Arrow 13">
            <a:extLst>
              <a:ext uri="{FF2B5EF4-FFF2-40B4-BE49-F238E27FC236}">
                <a16:creationId xmlns:a16="http://schemas.microsoft.com/office/drawing/2014/main" id="{6FF1F091-19A4-C96E-7E24-F13AB3264266}"/>
              </a:ext>
            </a:extLst>
          </p:cNvPr>
          <p:cNvSpPr/>
          <p:nvPr/>
        </p:nvSpPr>
        <p:spPr>
          <a:xfrm>
            <a:off x="6109545" y="4289232"/>
            <a:ext cx="944398" cy="2322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Right Arrow 17">
            <a:extLst>
              <a:ext uri="{FF2B5EF4-FFF2-40B4-BE49-F238E27FC236}">
                <a16:creationId xmlns:a16="http://schemas.microsoft.com/office/drawing/2014/main" id="{CDE0CB91-7F0C-7F90-DC9A-6D18BAAA6F63}"/>
              </a:ext>
            </a:extLst>
          </p:cNvPr>
          <p:cNvSpPr/>
          <p:nvPr/>
        </p:nvSpPr>
        <p:spPr>
          <a:xfrm>
            <a:off x="6109545" y="5818170"/>
            <a:ext cx="944398" cy="2322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Title 1">
            <a:extLst>
              <a:ext uri="{FF2B5EF4-FFF2-40B4-BE49-F238E27FC236}">
                <a16:creationId xmlns:a16="http://schemas.microsoft.com/office/drawing/2014/main" id="{B1F70ABA-53B5-8AD6-6E57-0E352CC0BFDF}"/>
              </a:ext>
            </a:extLst>
          </p:cNvPr>
          <p:cNvSpPr>
            <a:spLocks noGrp="1"/>
          </p:cNvSpPr>
          <p:nvPr>
            <p:ph type="title"/>
          </p:nvPr>
        </p:nvSpPr>
        <p:spPr>
          <a:xfrm>
            <a:off x="524281" y="817661"/>
            <a:ext cx="9632415" cy="598800"/>
          </a:xfrm>
        </p:spPr>
        <p:txBody>
          <a:bodyPr>
            <a:normAutofit/>
          </a:bodyPr>
          <a:lstStyle/>
          <a:p>
            <a:r>
              <a:rPr lang="en-US" dirty="0"/>
              <a:t>Vision and Recommendations</a:t>
            </a:r>
            <a:endParaRPr lang="en-GB" dirty="0"/>
          </a:p>
        </p:txBody>
      </p:sp>
      <p:sp>
        <p:nvSpPr>
          <p:cNvPr id="15" name="Rounded Rectangle 14">
            <a:extLst>
              <a:ext uri="{FF2B5EF4-FFF2-40B4-BE49-F238E27FC236}">
                <a16:creationId xmlns:a16="http://schemas.microsoft.com/office/drawing/2014/main" id="{9479E171-313A-65B8-A0C2-C1F35C9CE169}"/>
              </a:ext>
            </a:extLst>
          </p:cNvPr>
          <p:cNvSpPr/>
          <p:nvPr/>
        </p:nvSpPr>
        <p:spPr>
          <a:xfrm>
            <a:off x="7053943" y="3624045"/>
            <a:ext cx="4586514" cy="154197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Education CLODs will have access to set slides and educational material that can be shared with CLODs to enable teaching to hospital staff and in local promotion.</a:t>
            </a:r>
          </a:p>
        </p:txBody>
      </p:sp>
    </p:spTree>
    <p:extLst>
      <p:ext uri="{BB962C8B-B14F-4D97-AF65-F5344CB8AC3E}">
        <p14:creationId xmlns:p14="http://schemas.microsoft.com/office/powerpoint/2010/main" val="3452846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084E0FD-36AA-2346-483C-F53E86792465}"/>
              </a:ext>
            </a:extLst>
          </p:cNvPr>
          <p:cNvSpPr/>
          <p:nvPr/>
        </p:nvSpPr>
        <p:spPr>
          <a:xfrm>
            <a:off x="550115" y="2582478"/>
            <a:ext cx="5545885" cy="3829050"/>
          </a:xfrm>
          <a:prstGeom prst="roundRect">
            <a:avLst>
              <a:gd name="adj" fmla="val 3783"/>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aphicFrame>
        <p:nvGraphicFramePr>
          <p:cNvPr id="6" name="Diagram 5">
            <a:extLst>
              <a:ext uri="{FF2B5EF4-FFF2-40B4-BE49-F238E27FC236}">
                <a16:creationId xmlns:a16="http://schemas.microsoft.com/office/drawing/2014/main" id="{DD846AEA-E7D4-943B-70FF-11C15DBCB886}"/>
              </a:ext>
            </a:extLst>
          </p:cNvPr>
          <p:cNvGraphicFramePr/>
          <p:nvPr/>
        </p:nvGraphicFramePr>
        <p:xfrm>
          <a:off x="524281" y="1594172"/>
          <a:ext cx="5593944" cy="1380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49A0449-9C1A-C67C-7588-36481EBA5302}"/>
              </a:ext>
            </a:extLst>
          </p:cNvPr>
          <p:cNvSpPr txBox="1"/>
          <p:nvPr/>
        </p:nvSpPr>
        <p:spPr>
          <a:xfrm>
            <a:off x="662940" y="3021066"/>
            <a:ext cx="5331460" cy="30931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rPr>
              <a:t>The CLOD network has operational areas that can be improved to enhance engagement and sustainability.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rPr>
              <a:t>The CLOD role needs to remain attractive.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rPr>
              <a:t>We will establish a fair and consistent PA allocation system that better matches individual performance, local donation activity demands, and new hospital landscapes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prstClr val="black"/>
                </a:solidFill>
                <a:effectLst/>
                <a:uLnTx/>
                <a:uFillTx/>
                <a:latin typeface="Arial" panose="020B0604020202020204"/>
                <a:ea typeface="+mn-ea"/>
                <a:cs typeface="+mn-cs"/>
              </a:rPr>
              <a:t>CLOD role descriptions and the annual review process will be enhanced to be more effective, with clearer goals, more reliable performance markers, and to better promote engagement and commitment</a:t>
            </a:r>
          </a:p>
        </p:txBody>
      </p:sp>
      <p:sp>
        <p:nvSpPr>
          <p:cNvPr id="7" name="Rounded Rectangle 6">
            <a:extLst>
              <a:ext uri="{FF2B5EF4-FFF2-40B4-BE49-F238E27FC236}">
                <a16:creationId xmlns:a16="http://schemas.microsoft.com/office/drawing/2014/main" id="{AFF6B510-81C1-3781-D6BF-CC0F066D15C7}"/>
              </a:ext>
            </a:extLst>
          </p:cNvPr>
          <p:cNvSpPr/>
          <p:nvPr/>
        </p:nvSpPr>
        <p:spPr>
          <a:xfrm>
            <a:off x="7040398" y="4596383"/>
            <a:ext cx="4586514" cy="98830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 clearer structural framework will be developed for CLOD role descriptions and individual CLOD annual reviews.</a:t>
            </a:r>
          </a:p>
        </p:txBody>
      </p:sp>
      <p:sp>
        <p:nvSpPr>
          <p:cNvPr id="8" name="Rounded Rectangle 7">
            <a:extLst>
              <a:ext uri="{FF2B5EF4-FFF2-40B4-BE49-F238E27FC236}">
                <a16:creationId xmlns:a16="http://schemas.microsoft.com/office/drawing/2014/main" id="{17212A89-5619-130F-A0A6-A06CB5A9E3CA}"/>
              </a:ext>
            </a:extLst>
          </p:cNvPr>
          <p:cNvSpPr/>
          <p:nvPr/>
        </p:nvSpPr>
        <p:spPr>
          <a:xfrm>
            <a:off x="7025884" y="2260860"/>
            <a:ext cx="4586514" cy="105594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National guidance and role descriptions will advise on how to allocate CLOD PAs, but regional leadership teams will be encouraged to allocate flexibly, according to regional need.</a:t>
            </a:r>
          </a:p>
        </p:txBody>
      </p:sp>
      <p:sp>
        <p:nvSpPr>
          <p:cNvPr id="11" name="Right Arrow 10">
            <a:extLst>
              <a:ext uri="{FF2B5EF4-FFF2-40B4-BE49-F238E27FC236}">
                <a16:creationId xmlns:a16="http://schemas.microsoft.com/office/drawing/2014/main" id="{684E2BCA-CDC9-866B-EC8A-DA2F7C79F161}"/>
              </a:ext>
            </a:extLst>
          </p:cNvPr>
          <p:cNvSpPr/>
          <p:nvPr/>
        </p:nvSpPr>
        <p:spPr>
          <a:xfrm>
            <a:off x="6096000" y="1669724"/>
            <a:ext cx="944398" cy="2322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Right Arrow 11">
            <a:extLst>
              <a:ext uri="{FF2B5EF4-FFF2-40B4-BE49-F238E27FC236}">
                <a16:creationId xmlns:a16="http://schemas.microsoft.com/office/drawing/2014/main" id="{51D12A55-8B2C-63E7-2BF3-A4E7C3FEC52C}"/>
              </a:ext>
            </a:extLst>
          </p:cNvPr>
          <p:cNvSpPr/>
          <p:nvPr/>
        </p:nvSpPr>
        <p:spPr>
          <a:xfrm>
            <a:off x="6096000" y="2657856"/>
            <a:ext cx="944398" cy="2322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Right Arrow 12">
            <a:extLst>
              <a:ext uri="{FF2B5EF4-FFF2-40B4-BE49-F238E27FC236}">
                <a16:creationId xmlns:a16="http://schemas.microsoft.com/office/drawing/2014/main" id="{5020A793-9FD7-F7E8-C10D-4B716D38A756}"/>
              </a:ext>
            </a:extLst>
          </p:cNvPr>
          <p:cNvSpPr/>
          <p:nvPr/>
        </p:nvSpPr>
        <p:spPr>
          <a:xfrm>
            <a:off x="6118225" y="5992251"/>
            <a:ext cx="944398" cy="2322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Rounded Rectangle 14">
            <a:extLst>
              <a:ext uri="{FF2B5EF4-FFF2-40B4-BE49-F238E27FC236}">
                <a16:creationId xmlns:a16="http://schemas.microsoft.com/office/drawing/2014/main" id="{A95E4349-5C76-943F-21CD-A23E848080FD}"/>
              </a:ext>
            </a:extLst>
          </p:cNvPr>
          <p:cNvSpPr/>
          <p:nvPr/>
        </p:nvSpPr>
        <p:spPr>
          <a:xfrm>
            <a:off x="7025884" y="1427448"/>
            <a:ext cx="4586514" cy="71678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Every region should be allocated a budget of CLOD PAs (based on size/complexity).</a:t>
            </a:r>
          </a:p>
        </p:txBody>
      </p:sp>
      <p:sp>
        <p:nvSpPr>
          <p:cNvPr id="10" name="Title 1">
            <a:extLst>
              <a:ext uri="{FF2B5EF4-FFF2-40B4-BE49-F238E27FC236}">
                <a16:creationId xmlns:a16="http://schemas.microsoft.com/office/drawing/2014/main" id="{3B5ED03B-0854-C6CC-10FF-A1327F6BE704}"/>
              </a:ext>
            </a:extLst>
          </p:cNvPr>
          <p:cNvSpPr txBox="1">
            <a:spLocks/>
          </p:cNvSpPr>
          <p:nvPr/>
        </p:nvSpPr>
        <p:spPr>
          <a:xfrm>
            <a:off x="524281" y="817661"/>
            <a:ext cx="9632415" cy="59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i="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5EB8"/>
                </a:solidFill>
                <a:effectLst/>
                <a:uLnTx/>
                <a:uFillTx/>
                <a:latin typeface="Arial" panose="020B0604020202020204"/>
                <a:ea typeface="+mj-ea"/>
                <a:cs typeface="+mj-cs"/>
              </a:rPr>
              <a:t>Vision and Recommendations</a:t>
            </a:r>
            <a:endParaRPr kumimoji="0" lang="en-GB" sz="2800" b="1" i="0" u="none" strike="noStrike" kern="1200" cap="none" spc="0" normalizeH="0" baseline="0" noProof="0" dirty="0">
              <a:ln>
                <a:noFill/>
              </a:ln>
              <a:solidFill>
                <a:srgbClr val="005EB8"/>
              </a:solidFill>
              <a:effectLst/>
              <a:uLnTx/>
              <a:uFillTx/>
              <a:latin typeface="Arial" panose="020B0604020202020204"/>
              <a:ea typeface="+mj-ea"/>
              <a:cs typeface="+mj-cs"/>
            </a:endParaRPr>
          </a:p>
        </p:txBody>
      </p:sp>
      <p:sp>
        <p:nvSpPr>
          <p:cNvPr id="14" name="Rounded Rectangle 13">
            <a:extLst>
              <a:ext uri="{FF2B5EF4-FFF2-40B4-BE49-F238E27FC236}">
                <a16:creationId xmlns:a16="http://schemas.microsoft.com/office/drawing/2014/main" id="{DF97AE42-B1E8-B9F3-4748-10CF120F6691}"/>
              </a:ext>
            </a:extLst>
          </p:cNvPr>
          <p:cNvSpPr/>
          <p:nvPr/>
        </p:nvSpPr>
        <p:spPr>
          <a:xfrm>
            <a:off x="7047884" y="5696129"/>
            <a:ext cx="4586515" cy="89898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’Ownership’ of the CLOD database should be held by the AMD – Deceased Organ Donation, with administration and regional support.</a:t>
            </a:r>
          </a:p>
        </p:txBody>
      </p:sp>
      <p:sp>
        <p:nvSpPr>
          <p:cNvPr id="16" name="Rounded Rectangle 15">
            <a:extLst>
              <a:ext uri="{FF2B5EF4-FFF2-40B4-BE49-F238E27FC236}">
                <a16:creationId xmlns:a16="http://schemas.microsoft.com/office/drawing/2014/main" id="{74869F6C-94EF-6F65-BD0D-5162551AD744}"/>
              </a:ext>
            </a:extLst>
          </p:cNvPr>
          <p:cNvSpPr/>
          <p:nvPr/>
        </p:nvSpPr>
        <p:spPr>
          <a:xfrm>
            <a:off x="7040627" y="3429000"/>
            <a:ext cx="4557027" cy="105594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While allowing for exceptions, 0.5 PA should be the typical allocation for any Level 3 or 4 Trust/Board and the minimum for any CLOD.</a:t>
            </a:r>
          </a:p>
        </p:txBody>
      </p:sp>
      <p:sp>
        <p:nvSpPr>
          <p:cNvPr id="19" name="Right Arrow 18">
            <a:extLst>
              <a:ext uri="{FF2B5EF4-FFF2-40B4-BE49-F238E27FC236}">
                <a16:creationId xmlns:a16="http://schemas.microsoft.com/office/drawing/2014/main" id="{992D7602-C3F1-C5BC-2DF7-DA5C90D99980}"/>
              </a:ext>
            </a:extLst>
          </p:cNvPr>
          <p:cNvSpPr/>
          <p:nvPr/>
        </p:nvSpPr>
        <p:spPr>
          <a:xfrm>
            <a:off x="6103486" y="4938758"/>
            <a:ext cx="944398" cy="2322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0" name="Right Arrow 19">
            <a:extLst>
              <a:ext uri="{FF2B5EF4-FFF2-40B4-BE49-F238E27FC236}">
                <a16:creationId xmlns:a16="http://schemas.microsoft.com/office/drawing/2014/main" id="{F50D39AE-AA0A-7EFC-5169-EEDAB74D4E96}"/>
              </a:ext>
            </a:extLst>
          </p:cNvPr>
          <p:cNvSpPr/>
          <p:nvPr/>
        </p:nvSpPr>
        <p:spPr>
          <a:xfrm>
            <a:off x="6103486" y="3840479"/>
            <a:ext cx="944398" cy="2322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27853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4CFF25-D6FA-ACD4-EE21-E518787D906F}"/>
              </a:ext>
            </a:extLst>
          </p:cNvPr>
          <p:cNvSpPr txBox="1"/>
          <p:nvPr/>
        </p:nvSpPr>
        <p:spPr>
          <a:xfrm>
            <a:off x="822959" y="1382019"/>
            <a:ext cx="998409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For England (devolved nations require individual negotiation with Govt.)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 name="Title 1">
            <a:extLst>
              <a:ext uri="{FF2B5EF4-FFF2-40B4-BE49-F238E27FC236}">
                <a16:creationId xmlns:a16="http://schemas.microsoft.com/office/drawing/2014/main" id="{F6713607-27E9-933B-9092-12998F37ECA4}"/>
              </a:ext>
            </a:extLst>
          </p:cNvPr>
          <p:cNvSpPr txBox="1">
            <a:spLocks/>
          </p:cNvSpPr>
          <p:nvPr/>
        </p:nvSpPr>
        <p:spPr>
          <a:xfrm>
            <a:off x="524281" y="817661"/>
            <a:ext cx="9819869" cy="59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i="0" kern="1200">
                <a:solidFill>
                  <a:schemeClr val="tx2"/>
                </a:solidFill>
                <a:latin typeface="+mj-lt"/>
                <a:ea typeface="+mj-ea"/>
                <a:cs typeface="+mj-cs"/>
              </a:defRPr>
            </a:lvl1pPr>
          </a:lstStyle>
          <a:p>
            <a:pPr marL="0" marR="0" lvl="0" indent="315913"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5EB8"/>
                </a:solidFill>
                <a:effectLst/>
                <a:uLnTx/>
                <a:uFillTx/>
                <a:latin typeface="Arial" panose="020B0604020202020204"/>
                <a:ea typeface="+mj-ea"/>
                <a:cs typeface="+mj-cs"/>
              </a:rPr>
              <a:t>Proposed Regional Budget Calculation</a:t>
            </a:r>
          </a:p>
        </p:txBody>
      </p:sp>
      <p:sp>
        <p:nvSpPr>
          <p:cNvPr id="2" name="TextBox 1">
            <a:extLst>
              <a:ext uri="{FF2B5EF4-FFF2-40B4-BE49-F238E27FC236}">
                <a16:creationId xmlns:a16="http://schemas.microsoft.com/office/drawing/2014/main" id="{CB4F0AC7-AEB4-DDBE-3A63-EEF38F11598F}"/>
              </a:ext>
            </a:extLst>
          </p:cNvPr>
          <p:cNvSpPr txBox="1"/>
          <p:nvPr/>
        </p:nvSpPr>
        <p:spPr>
          <a:xfrm>
            <a:off x="822959" y="2459504"/>
            <a:ext cx="4349932"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a:ea typeface="+mn-ea"/>
                <a:cs typeface="+mn-cs"/>
              </a:rPr>
              <a:t>Regional Baseline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Level 1 = 1.5PA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Level 2 = 1PA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Level 3 = 0.5PA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Level 4 = 0.5PA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black"/>
                </a:solidFill>
                <a:effectLst/>
                <a:uLnTx/>
                <a:uFillTx/>
                <a:latin typeface="Arial" panose="020B0604020202020204"/>
                <a:ea typeface="+mn-ea"/>
                <a:cs typeface="+mn-cs"/>
              </a:rPr>
              <a:t>This does not mean a CLOD receives this amount – that is a regional decision.</a:t>
            </a:r>
          </a:p>
        </p:txBody>
      </p:sp>
      <p:sp>
        <p:nvSpPr>
          <p:cNvPr id="3" name="TextBox 2">
            <a:extLst>
              <a:ext uri="{FF2B5EF4-FFF2-40B4-BE49-F238E27FC236}">
                <a16:creationId xmlns:a16="http://schemas.microsoft.com/office/drawing/2014/main" id="{C271CAD9-1B6E-6388-1421-CEAD7E1E29FA}"/>
              </a:ext>
            </a:extLst>
          </p:cNvPr>
          <p:cNvSpPr txBox="1"/>
          <p:nvPr/>
        </p:nvSpPr>
        <p:spPr>
          <a:xfrm>
            <a:off x="6213565" y="2459504"/>
            <a:ext cx="538625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a:ea typeface="+mn-ea"/>
                <a:cs typeface="+mn-cs"/>
              </a:rPr>
              <a:t>Regional Roles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R-CLOD = 1-2 PA </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(2 PA if &gt;10Trusts/Boards)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Per PICU = 0.5PA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Regional PICU Lead = 0.5PA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Education CLOD = 1PA</a:t>
            </a:r>
          </a:p>
        </p:txBody>
      </p:sp>
      <p:sp>
        <p:nvSpPr>
          <p:cNvPr id="4" name="TextBox 3">
            <a:extLst>
              <a:ext uri="{FF2B5EF4-FFF2-40B4-BE49-F238E27FC236}">
                <a16:creationId xmlns:a16="http://schemas.microsoft.com/office/drawing/2014/main" id="{CA042B4B-38AE-64E1-8D3B-7C7325FAA2D9}"/>
              </a:ext>
            </a:extLst>
          </p:cNvPr>
          <p:cNvSpPr txBox="1"/>
          <p:nvPr/>
        </p:nvSpPr>
        <p:spPr>
          <a:xfrm>
            <a:off x="6213565" y="4721661"/>
            <a:ext cx="53862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a:ea typeface="+mn-ea"/>
                <a:cs typeface="+mn-cs"/>
              </a:rPr>
              <a:t>Complex Trust/Board Weighting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rPr>
              <a:t>Possibility for additional PA allocation to the region.</a:t>
            </a:r>
          </a:p>
        </p:txBody>
      </p:sp>
    </p:spTree>
    <p:extLst>
      <p:ext uri="{BB962C8B-B14F-4D97-AF65-F5344CB8AC3E}">
        <p14:creationId xmlns:p14="http://schemas.microsoft.com/office/powerpoint/2010/main" val="4269127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6" name="Title 2"/>
          <p:cNvSpPr txBox="1">
            <a:spLocks/>
          </p:cNvSpPr>
          <p:nvPr/>
        </p:nvSpPr>
        <p:spPr>
          <a:xfrm>
            <a:off x="3738235" y="415195"/>
            <a:ext cx="4686300" cy="1143000"/>
          </a:xfrm>
          <a:prstGeom prst="rect">
            <a:avLst/>
          </a:prstGeom>
        </p:spPr>
        <p:txBody>
          <a:bodyPr/>
          <a:lst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2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6pPr>
            <a:lvl7pPr marL="9144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7pPr>
            <a:lvl8pPr marL="13716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8pPr>
            <a:lvl9pPr marL="18288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9pPr>
          </a:lstStyle>
          <a:p>
            <a:r>
              <a:rPr lang="en-GB"/>
              <a:t>CLOD annual 1:1</a:t>
            </a:r>
            <a:endParaRPr lang="en-GB" dirty="0"/>
          </a:p>
        </p:txBody>
      </p:sp>
      <p:sp>
        <p:nvSpPr>
          <p:cNvPr id="7" name="Rectangle 6"/>
          <p:cNvSpPr/>
          <p:nvPr/>
        </p:nvSpPr>
        <p:spPr>
          <a:xfrm>
            <a:off x="1694965" y="1158085"/>
            <a:ext cx="6813177" cy="369332"/>
          </a:xfrm>
          <a:prstGeom prst="rect">
            <a:avLst/>
          </a:prstGeom>
        </p:spPr>
        <p:txBody>
          <a:bodyPr wrap="square">
            <a:spAutoFit/>
          </a:bodyPr>
          <a:lstStyle/>
          <a:p>
            <a:pPr algn="just"/>
            <a:r>
              <a:rPr lang="en-GB" b="1">
                <a:solidFill>
                  <a:srgbClr val="E0119D"/>
                </a:solidFill>
                <a:latin typeface="Cambria" charset="0"/>
                <a:ea typeface="MS ????" charset="0"/>
              </a:rPr>
              <a:t>Checklist </a:t>
            </a:r>
            <a:r>
              <a:rPr lang="en-GB" b="1" dirty="0">
                <a:solidFill>
                  <a:srgbClr val="E0119D"/>
                </a:solidFill>
                <a:latin typeface="Cambria" charset="0"/>
                <a:ea typeface="MS ????" charset="0"/>
              </a:rPr>
              <a:t>of core operational requirements</a:t>
            </a:r>
            <a:endParaRPr lang="en-GB" sz="2000" b="1" dirty="0">
              <a:solidFill>
                <a:srgbClr val="E0119D"/>
              </a:solidFill>
              <a:latin typeface="Calibri" charset="0"/>
              <a:ea typeface="MS ????" charset="0"/>
            </a:endParaRPr>
          </a:p>
        </p:txBody>
      </p:sp>
      <p:graphicFrame>
        <p:nvGraphicFramePr>
          <p:cNvPr id="8" name="Table 7"/>
          <p:cNvGraphicFramePr>
            <a:graphicFrameLocks noGrp="1"/>
          </p:cNvGraphicFramePr>
          <p:nvPr/>
        </p:nvGraphicFramePr>
        <p:xfrm>
          <a:off x="1694964" y="1699246"/>
          <a:ext cx="8802072" cy="4287384"/>
        </p:xfrm>
        <a:graphic>
          <a:graphicData uri="http://schemas.openxmlformats.org/drawingml/2006/table">
            <a:tbl>
              <a:tblPr firstRow="1" firstCol="1" bandRow="1">
                <a:tableStyleId>{69CF1AB2-1976-4502-BF36-3FF5EA218861}</a:tableStyleId>
              </a:tblPr>
              <a:tblGrid>
                <a:gridCol w="5929780">
                  <a:extLst>
                    <a:ext uri="{9D8B030D-6E8A-4147-A177-3AD203B41FA5}">
                      <a16:colId xmlns:a16="http://schemas.microsoft.com/office/drawing/2014/main" val="20000"/>
                    </a:ext>
                  </a:extLst>
                </a:gridCol>
                <a:gridCol w="996576">
                  <a:extLst>
                    <a:ext uri="{9D8B030D-6E8A-4147-A177-3AD203B41FA5}">
                      <a16:colId xmlns:a16="http://schemas.microsoft.com/office/drawing/2014/main" val="20001"/>
                    </a:ext>
                  </a:extLst>
                </a:gridCol>
                <a:gridCol w="1875716">
                  <a:extLst>
                    <a:ext uri="{9D8B030D-6E8A-4147-A177-3AD203B41FA5}">
                      <a16:colId xmlns:a16="http://schemas.microsoft.com/office/drawing/2014/main" val="20002"/>
                    </a:ext>
                  </a:extLst>
                </a:gridCol>
              </a:tblGrid>
              <a:tr h="249478">
                <a:tc>
                  <a:txBody>
                    <a:bodyPr/>
                    <a:lstStyle/>
                    <a:p>
                      <a:pPr marL="0" marR="0" algn="ctr">
                        <a:spcBef>
                          <a:spcPts val="0"/>
                        </a:spcBef>
                        <a:spcAft>
                          <a:spcPts val="0"/>
                        </a:spcAft>
                      </a:pPr>
                      <a:r>
                        <a:rPr lang="en-GB" sz="1600" dirty="0">
                          <a:solidFill>
                            <a:schemeClr val="bg1"/>
                          </a:solidFill>
                          <a:effectLst/>
                        </a:rPr>
                        <a:t>ACTIVITY</a:t>
                      </a:r>
                      <a:endParaRPr lang="en-GB" sz="1600" dirty="0">
                        <a:solidFill>
                          <a:schemeClr val="bg1"/>
                        </a:solidFill>
                        <a:effectLst/>
                        <a:latin typeface="Cambria" charset="0"/>
                        <a:ea typeface="MS ??" charset="0"/>
                        <a:cs typeface="Times New Roman" charset="0"/>
                      </a:endParaRPr>
                    </a:p>
                  </a:txBody>
                  <a:tcPr marL="46777" marR="46777" marT="0" marB="0">
                    <a:lnB w="12700" cap="flat" cmpd="sng" algn="ctr">
                      <a:solidFill>
                        <a:srgbClr val="6E2C6B"/>
                      </a:solidFill>
                      <a:prstDash val="solid"/>
                      <a:round/>
                      <a:headEnd type="none" w="med" len="med"/>
                      <a:tailEnd type="none" w="med" len="med"/>
                    </a:lnB>
                    <a:solidFill>
                      <a:srgbClr val="E0119D"/>
                    </a:solidFill>
                  </a:tcPr>
                </a:tc>
                <a:tc>
                  <a:txBody>
                    <a:bodyPr/>
                    <a:lstStyle/>
                    <a:p>
                      <a:pPr marL="0" marR="0" algn="ctr">
                        <a:spcBef>
                          <a:spcPts val="0"/>
                        </a:spcBef>
                        <a:spcAft>
                          <a:spcPts val="0"/>
                        </a:spcAft>
                      </a:pPr>
                      <a:r>
                        <a:rPr lang="en-GB" sz="1600" dirty="0">
                          <a:solidFill>
                            <a:schemeClr val="bg1"/>
                          </a:solidFill>
                          <a:effectLst/>
                        </a:rPr>
                        <a:t>CHECK</a:t>
                      </a:r>
                      <a:endParaRPr lang="en-GB" sz="1600" dirty="0">
                        <a:solidFill>
                          <a:schemeClr val="bg1"/>
                        </a:solidFill>
                        <a:effectLst/>
                        <a:latin typeface="Cambria" charset="0"/>
                        <a:ea typeface="MS ??" charset="0"/>
                        <a:cs typeface="Times New Roman" charset="0"/>
                      </a:endParaRPr>
                    </a:p>
                  </a:txBody>
                  <a:tcPr marL="46777" marR="46777" marT="0" marB="0">
                    <a:lnR w="19050" cap="flat" cmpd="sng" algn="ctr">
                      <a:solidFill>
                        <a:srgbClr val="6E2C6B"/>
                      </a:solidFill>
                      <a:prstDash val="sysDash"/>
                      <a:round/>
                      <a:headEnd type="none" w="med" len="med"/>
                      <a:tailEnd type="none" w="med" len="med"/>
                    </a:lnR>
                    <a:lnB w="12700" cap="flat" cmpd="sng" algn="ctr">
                      <a:solidFill>
                        <a:srgbClr val="6E2C6B"/>
                      </a:solidFill>
                      <a:prstDash val="solid"/>
                      <a:round/>
                      <a:headEnd type="none" w="med" len="med"/>
                      <a:tailEnd type="none" w="med" len="med"/>
                    </a:lnB>
                    <a:solidFill>
                      <a:srgbClr val="E0119D"/>
                    </a:solidFill>
                  </a:tcPr>
                </a:tc>
                <a:tc>
                  <a:txBody>
                    <a:bodyPr/>
                    <a:lstStyle/>
                    <a:p>
                      <a:pPr marL="0" marR="0" algn="ctr">
                        <a:spcBef>
                          <a:spcPts val="0"/>
                        </a:spcBef>
                        <a:spcAft>
                          <a:spcPts val="0"/>
                        </a:spcAft>
                      </a:pPr>
                      <a:r>
                        <a:rPr lang="en-GB" sz="1600" dirty="0">
                          <a:effectLst/>
                        </a:rPr>
                        <a:t>Estimated</a:t>
                      </a:r>
                    </a:p>
                    <a:p>
                      <a:pPr marL="0" marR="0" algn="ctr">
                        <a:spcBef>
                          <a:spcPts val="0"/>
                        </a:spcBef>
                        <a:spcAft>
                          <a:spcPts val="0"/>
                        </a:spcAft>
                      </a:pPr>
                      <a:r>
                        <a:rPr lang="en-GB" sz="1600" dirty="0">
                          <a:effectLst/>
                        </a:rPr>
                        <a:t>time</a:t>
                      </a:r>
                      <a:endParaRPr lang="en-GB" sz="1600" b="0" dirty="0">
                        <a:solidFill>
                          <a:schemeClr val="tx1"/>
                        </a:solidFill>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tcPr>
                </a:tc>
                <a:extLst>
                  <a:ext uri="{0D108BD9-81ED-4DB2-BD59-A6C34878D82A}">
                    <a16:rowId xmlns:a16="http://schemas.microsoft.com/office/drawing/2014/main" val="10000"/>
                  </a:ext>
                </a:extLst>
              </a:tr>
              <a:tr h="457377">
                <a:tc>
                  <a:txBody>
                    <a:bodyPr/>
                    <a:lstStyle/>
                    <a:p>
                      <a:pPr marL="0" marR="0">
                        <a:spcBef>
                          <a:spcPts val="0"/>
                        </a:spcBef>
                        <a:spcAft>
                          <a:spcPts val="0"/>
                        </a:spcAft>
                      </a:pPr>
                      <a:r>
                        <a:rPr lang="en-GB" sz="1400" dirty="0">
                          <a:effectLst/>
                        </a:rPr>
                        <a:t>Regular meetings with SNOD (expectation is monthly)</a:t>
                      </a:r>
                      <a:endParaRPr lang="en-GB" sz="1400" dirty="0">
                        <a:effectLst/>
                        <a:latin typeface="Cambria" charset="0"/>
                        <a:ea typeface="MS ??" charset="0"/>
                        <a:cs typeface="Times New Roman" charset="0"/>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US" sz="1200" dirty="0">
                          <a:effectLst/>
                        </a:rPr>
                        <a:t>2 hours / month</a:t>
                      </a:r>
                      <a:r>
                        <a:rPr lang="en-GB" sz="1200" baseline="0" dirty="0">
                          <a:effectLst/>
                        </a:rPr>
                        <a:t> </a:t>
                      </a:r>
                      <a:r>
                        <a:rPr lang="en-US" sz="1200" dirty="0">
                          <a:effectLst/>
                        </a:rPr>
                        <a:t>= 24 hours / year</a:t>
                      </a:r>
                      <a:r>
                        <a:rPr lang="en-GB" sz="1200" baseline="0" dirty="0">
                          <a:effectLst/>
                        </a:rPr>
                        <a:t> </a:t>
                      </a:r>
                      <a:r>
                        <a:rPr lang="en-US" sz="1200" dirty="0">
                          <a:effectLst/>
                        </a:rPr>
                        <a:t>= 6 PA</a:t>
                      </a:r>
                      <a:r>
                        <a:rPr lang="en-GB" sz="1200" baseline="0" dirty="0">
                          <a:effectLst/>
                        </a:rPr>
                        <a:t> </a:t>
                      </a:r>
                    </a:p>
                    <a:p>
                      <a:pPr marL="0" marR="0">
                        <a:spcBef>
                          <a:spcPts val="0"/>
                        </a:spcBef>
                        <a:spcAft>
                          <a:spcPts val="0"/>
                        </a:spcAft>
                      </a:pPr>
                      <a:r>
                        <a:rPr lang="en-US" sz="1200" dirty="0">
                          <a:effectLst/>
                        </a:rPr>
                        <a:t>= 3 days / year</a:t>
                      </a:r>
                      <a:endParaRPr lang="en-GB" sz="1200" dirty="0">
                        <a:solidFill>
                          <a:schemeClr val="tx1"/>
                        </a:solidFill>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1"/>
                  </a:ext>
                </a:extLst>
              </a:tr>
              <a:tr h="715557">
                <a:tc>
                  <a:txBody>
                    <a:bodyPr/>
                    <a:lstStyle/>
                    <a:p>
                      <a:pPr marL="0" marR="0">
                        <a:spcBef>
                          <a:spcPts val="0"/>
                        </a:spcBef>
                        <a:spcAft>
                          <a:spcPts val="0"/>
                        </a:spcAft>
                      </a:pPr>
                      <a:r>
                        <a:rPr lang="en-GB" sz="1400" dirty="0">
                          <a:effectLst/>
                        </a:rPr>
                        <a:t>Attendance at Organ Donation Committees (expectation is ODC should be meeting 3 or 4 times per year)</a:t>
                      </a:r>
                      <a:endParaRPr lang="en-GB" sz="1400" dirty="0">
                        <a:effectLst/>
                        <a:latin typeface="Cambria" charset="0"/>
                        <a:ea typeface="MS ??" charset="0"/>
                        <a:cs typeface="Times New Roman" charset="0"/>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US" sz="1200" dirty="0">
                          <a:effectLst/>
                        </a:rPr>
                        <a:t>2 hours x four times / year + 2 hours preparation for each meeting</a:t>
                      </a:r>
                      <a:r>
                        <a:rPr lang="en-GB" sz="1200" baseline="0" dirty="0">
                          <a:effectLst/>
                        </a:rPr>
                        <a:t> </a:t>
                      </a:r>
                      <a:r>
                        <a:rPr lang="en-US" sz="1200" dirty="0">
                          <a:effectLst/>
                        </a:rPr>
                        <a:t>= 16 hours</a:t>
                      </a:r>
                      <a:endParaRPr lang="en-GB" sz="1200" dirty="0">
                        <a:effectLst/>
                      </a:endParaRPr>
                    </a:p>
                    <a:p>
                      <a:pPr marL="0" marR="0">
                        <a:spcBef>
                          <a:spcPts val="0"/>
                        </a:spcBef>
                        <a:spcAft>
                          <a:spcPts val="0"/>
                        </a:spcAft>
                      </a:pPr>
                      <a:r>
                        <a:rPr lang="en-US" sz="1200" dirty="0">
                          <a:effectLst/>
                        </a:rPr>
                        <a:t>= 4 PA</a:t>
                      </a:r>
                      <a:r>
                        <a:rPr lang="en-GB" sz="1200" baseline="0" dirty="0">
                          <a:effectLst/>
                        </a:rPr>
                        <a:t> </a:t>
                      </a:r>
                      <a:r>
                        <a:rPr lang="en-US" sz="1200" dirty="0">
                          <a:effectLst/>
                        </a:rPr>
                        <a:t>= 2 days</a:t>
                      </a:r>
                      <a:endParaRPr lang="en-GB" sz="1200" dirty="0">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2"/>
                  </a:ext>
                </a:extLst>
              </a:tr>
              <a:tr h="249478">
                <a:tc>
                  <a:txBody>
                    <a:bodyPr/>
                    <a:lstStyle/>
                    <a:p>
                      <a:pPr marL="0" marR="0">
                        <a:spcBef>
                          <a:spcPts val="0"/>
                        </a:spcBef>
                        <a:spcAft>
                          <a:spcPts val="0"/>
                        </a:spcAft>
                      </a:pPr>
                      <a:r>
                        <a:rPr lang="en-GB" sz="1400" dirty="0">
                          <a:effectLst/>
                        </a:rPr>
                        <a:t>Attendance at regional collaboratives (expectation is 3 of 4 over 2 years)</a:t>
                      </a:r>
                      <a:endParaRPr lang="en-GB" sz="1400" dirty="0">
                        <a:effectLst/>
                        <a:latin typeface="Cambria" charset="0"/>
                        <a:ea typeface="MS ??" charset="0"/>
                        <a:cs typeface="Times New Roman" charset="0"/>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US" sz="1200" dirty="0">
                          <a:effectLst/>
                        </a:rPr>
                        <a:t>4 PA</a:t>
                      </a:r>
                      <a:endParaRPr lang="en-GB" sz="1200" dirty="0">
                        <a:effectLst/>
                      </a:endParaRPr>
                    </a:p>
                    <a:p>
                      <a:pPr marL="0" marR="0">
                        <a:spcBef>
                          <a:spcPts val="0"/>
                        </a:spcBef>
                        <a:spcAft>
                          <a:spcPts val="0"/>
                        </a:spcAft>
                      </a:pPr>
                      <a:r>
                        <a:rPr lang="en-US" sz="1200" dirty="0">
                          <a:effectLst/>
                        </a:rPr>
                        <a:t>= 2 days / year</a:t>
                      </a:r>
                      <a:endParaRPr lang="en-GB" sz="1200" dirty="0">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3"/>
                  </a:ext>
                </a:extLst>
              </a:tr>
              <a:tr h="402891">
                <a:tc>
                  <a:txBody>
                    <a:bodyPr/>
                    <a:lstStyle/>
                    <a:p>
                      <a:pPr marL="0" marR="0">
                        <a:spcBef>
                          <a:spcPts val="0"/>
                        </a:spcBef>
                        <a:spcAft>
                          <a:spcPts val="0"/>
                        </a:spcAft>
                      </a:pPr>
                      <a:r>
                        <a:rPr lang="en-GB" sz="1400" dirty="0">
                          <a:effectLst/>
                        </a:rPr>
                        <a:t>Annual 1:1 with R-CLOD</a:t>
                      </a:r>
                      <a:endParaRPr lang="en-GB" sz="1400" dirty="0">
                        <a:effectLst/>
                        <a:latin typeface="Cambria" charset="0"/>
                        <a:ea typeface="MS ??" charset="0"/>
                        <a:cs typeface="Times New Roman" charset="0"/>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US" sz="1200" dirty="0">
                          <a:effectLst/>
                        </a:rPr>
                        <a:t>4 hours / year</a:t>
                      </a:r>
                      <a:endParaRPr lang="en-GB" sz="1200" dirty="0">
                        <a:effectLst/>
                      </a:endParaRPr>
                    </a:p>
                    <a:p>
                      <a:pPr marL="0" marR="0">
                        <a:spcBef>
                          <a:spcPts val="0"/>
                        </a:spcBef>
                        <a:spcAft>
                          <a:spcPts val="0"/>
                        </a:spcAft>
                      </a:pPr>
                      <a:r>
                        <a:rPr lang="en-US" sz="1200" dirty="0">
                          <a:effectLst/>
                        </a:rPr>
                        <a:t>= 1 PA = 0.5 day / year</a:t>
                      </a:r>
                      <a:endParaRPr lang="en-GB" sz="1200" dirty="0">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4"/>
                  </a:ext>
                </a:extLst>
              </a:tr>
              <a:tr h="498957">
                <a:tc>
                  <a:txBody>
                    <a:bodyPr/>
                    <a:lstStyle/>
                    <a:p>
                      <a:pPr marL="0" marR="0">
                        <a:spcBef>
                          <a:spcPts val="0"/>
                        </a:spcBef>
                        <a:spcAft>
                          <a:spcPts val="0"/>
                        </a:spcAft>
                      </a:pPr>
                      <a:r>
                        <a:rPr lang="en-US" sz="1400" dirty="0">
                          <a:effectLst/>
                        </a:rPr>
                        <a:t>Annual presentation of PDA data to Trust / Board executive or delegated governance structure.</a:t>
                      </a:r>
                      <a:endParaRPr lang="en-GB" sz="1400" dirty="0">
                        <a:effectLst/>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12700"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US" sz="1200" dirty="0">
                          <a:effectLst/>
                        </a:rPr>
                        <a:t>4 hours / year</a:t>
                      </a:r>
                      <a:endParaRPr lang="en-GB" sz="1200" dirty="0">
                        <a:effectLst/>
                      </a:endParaRPr>
                    </a:p>
                    <a:p>
                      <a:pPr marL="0" marR="0">
                        <a:spcBef>
                          <a:spcPts val="0"/>
                        </a:spcBef>
                        <a:spcAft>
                          <a:spcPts val="0"/>
                        </a:spcAft>
                      </a:pPr>
                      <a:r>
                        <a:rPr lang="en-US" sz="1200" dirty="0">
                          <a:effectLst/>
                        </a:rPr>
                        <a:t>= 1 PA</a:t>
                      </a:r>
                      <a:endParaRPr lang="en-GB" sz="1200" dirty="0">
                        <a:effectLst/>
                      </a:endParaRPr>
                    </a:p>
                    <a:p>
                      <a:pPr marL="0" marR="0">
                        <a:spcBef>
                          <a:spcPts val="0"/>
                        </a:spcBef>
                        <a:spcAft>
                          <a:spcPts val="0"/>
                        </a:spcAft>
                      </a:pPr>
                      <a:r>
                        <a:rPr lang="en-US" sz="1200" dirty="0">
                          <a:effectLst/>
                        </a:rPr>
                        <a:t>= 0.5 day / year</a:t>
                      </a:r>
                      <a:endParaRPr lang="en-GB" sz="1200" dirty="0">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5"/>
                  </a:ext>
                </a:extLst>
              </a:tr>
              <a:tr h="409773">
                <a:tc>
                  <a:txBody>
                    <a:bodyPr/>
                    <a:lstStyle/>
                    <a:p>
                      <a:pPr marL="0" marR="0">
                        <a:spcBef>
                          <a:spcPts val="0"/>
                        </a:spcBef>
                        <a:spcAft>
                          <a:spcPts val="0"/>
                        </a:spcAft>
                      </a:pPr>
                      <a:r>
                        <a:rPr lang="en-GB" sz="1400" dirty="0">
                          <a:effectLst/>
                        </a:rPr>
                        <a:t>Up to date hospital organ donation policies</a:t>
                      </a:r>
                      <a:endParaRPr lang="en-GB" sz="1400" dirty="0">
                        <a:effectLst/>
                        <a:latin typeface="Cambria" charset="0"/>
                        <a:ea typeface="MS ??" charset="0"/>
                        <a:cs typeface="Times New Roman" charset="0"/>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12700" cap="flat" cmpd="sng" algn="ctr">
                      <a:solidFill>
                        <a:srgbClr val="6E2C6B"/>
                      </a:solidFill>
                      <a:prstDash val="solid"/>
                      <a:round/>
                      <a:headEnd type="none" w="med" len="med"/>
                      <a:tailEnd type="none" w="med" len="med"/>
                    </a:lnT>
                    <a:lnB w="28575"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12700" cap="flat" cmpd="sng" algn="ctr">
                      <a:solidFill>
                        <a:srgbClr val="6E2C6B"/>
                      </a:solidFill>
                      <a:prstDash val="solid"/>
                      <a:round/>
                      <a:headEnd type="none" w="med" len="med"/>
                      <a:tailEnd type="none" w="med" len="med"/>
                    </a:lnT>
                    <a:lnB w="28575"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US" sz="1200" dirty="0">
                          <a:effectLst/>
                        </a:rPr>
                        <a:t>4 PA</a:t>
                      </a:r>
                      <a:endParaRPr lang="en-GB" sz="1200" dirty="0">
                        <a:effectLst/>
                      </a:endParaRPr>
                    </a:p>
                    <a:p>
                      <a:pPr marL="0" marR="0">
                        <a:spcBef>
                          <a:spcPts val="0"/>
                        </a:spcBef>
                        <a:spcAft>
                          <a:spcPts val="0"/>
                        </a:spcAft>
                      </a:pPr>
                      <a:r>
                        <a:rPr lang="en-US" sz="1200" dirty="0">
                          <a:effectLst/>
                        </a:rPr>
                        <a:t>= 2 days / year</a:t>
                      </a:r>
                      <a:endParaRPr lang="en-GB" sz="1200" dirty="0">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6"/>
                  </a:ext>
                </a:extLst>
              </a:tr>
              <a:tr h="623696">
                <a:tc>
                  <a:txBody>
                    <a:bodyPr/>
                    <a:lstStyle/>
                    <a:p>
                      <a:pPr marL="0" marR="0">
                        <a:spcBef>
                          <a:spcPts val="0"/>
                        </a:spcBef>
                        <a:spcAft>
                          <a:spcPts val="0"/>
                        </a:spcAft>
                      </a:pPr>
                      <a:r>
                        <a:rPr lang="en-GB" sz="1400" dirty="0">
                          <a:effectLst/>
                        </a:rPr>
                        <a:t>Total Activities Checked</a:t>
                      </a:r>
                    </a:p>
                    <a:p>
                      <a:pPr marL="0" marR="0">
                        <a:spcBef>
                          <a:spcPts val="0"/>
                        </a:spcBef>
                        <a:spcAft>
                          <a:spcPts val="0"/>
                        </a:spcAft>
                      </a:pPr>
                      <a:r>
                        <a:rPr lang="en-GB" sz="1400" dirty="0">
                          <a:effectLst/>
                        </a:rPr>
                        <a:t>Expectation is 5 or 6 checked activities.</a:t>
                      </a:r>
                    </a:p>
                    <a:p>
                      <a:pPr marL="0" marR="0">
                        <a:spcBef>
                          <a:spcPts val="0"/>
                        </a:spcBef>
                        <a:spcAft>
                          <a:spcPts val="0"/>
                        </a:spcAft>
                      </a:pPr>
                      <a:r>
                        <a:rPr lang="en-GB" sz="1400" dirty="0">
                          <a:effectLst/>
                        </a:rPr>
                        <a:t> </a:t>
                      </a:r>
                      <a:endParaRPr lang="en-GB" sz="1400" dirty="0">
                        <a:effectLst/>
                        <a:latin typeface="Cambria" charset="0"/>
                        <a:ea typeface="MS ??" charset="0"/>
                        <a:cs typeface="Times New Roman" charset="0"/>
                      </a:endParaRPr>
                    </a:p>
                  </a:txBody>
                  <a:tcPr marL="46777" marR="46777" marT="0" marB="0" anchor="ctr">
                    <a:lnL w="12700" cap="flat" cmpd="sng" algn="ctr">
                      <a:solidFill>
                        <a:srgbClr val="6E2C6B"/>
                      </a:solidFill>
                      <a:prstDash val="solid"/>
                      <a:round/>
                      <a:headEnd type="none" w="med" len="med"/>
                      <a:tailEnd type="none" w="med" len="med"/>
                    </a:lnL>
                    <a:lnR w="12700" cap="flat" cmpd="sng" algn="ctr">
                      <a:solidFill>
                        <a:srgbClr val="6E2C6B"/>
                      </a:solidFill>
                      <a:prstDash val="solid"/>
                      <a:round/>
                      <a:headEnd type="none" w="med" len="med"/>
                      <a:tailEnd type="none" w="med" len="med"/>
                    </a:lnR>
                    <a:lnT w="28575"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tcPr>
                </a:tc>
                <a:tc>
                  <a:txBody>
                    <a:bodyPr/>
                    <a:lstStyle/>
                    <a:p>
                      <a:pPr marL="0" marR="0">
                        <a:spcBef>
                          <a:spcPts val="0"/>
                        </a:spcBef>
                        <a:spcAft>
                          <a:spcPts val="0"/>
                        </a:spcAft>
                      </a:pPr>
                      <a:r>
                        <a:rPr lang="en-GB" sz="1600" dirty="0">
                          <a:effectLst/>
                        </a:rPr>
                        <a:t> </a:t>
                      </a:r>
                      <a:endParaRPr lang="en-GB" sz="1600" dirty="0">
                        <a:effectLst/>
                        <a:latin typeface="Cambria" charset="0"/>
                        <a:ea typeface="MS ??" charset="0"/>
                        <a:cs typeface="Times New Roman" charset="0"/>
                      </a:endParaRPr>
                    </a:p>
                  </a:txBody>
                  <a:tcPr marL="46777" marR="46777" marT="0" marB="0">
                    <a:lnL w="12700" cap="flat" cmpd="sng" algn="ctr">
                      <a:solidFill>
                        <a:srgbClr val="6E2C6B"/>
                      </a:solidFill>
                      <a:prstDash val="solid"/>
                      <a:round/>
                      <a:headEnd type="none" w="med" len="med"/>
                      <a:tailEnd type="none" w="med" len="med"/>
                    </a:lnL>
                    <a:lnR w="19050" cap="flat" cmpd="sng" algn="ctr">
                      <a:solidFill>
                        <a:srgbClr val="6E2C6B"/>
                      </a:solidFill>
                      <a:prstDash val="sysDash"/>
                      <a:round/>
                      <a:headEnd type="none" w="med" len="med"/>
                      <a:tailEnd type="none" w="med" len="med"/>
                    </a:lnR>
                    <a:lnT w="28575" cap="flat" cmpd="sng" algn="ctr">
                      <a:solidFill>
                        <a:srgbClr val="6E2C6B"/>
                      </a:solidFill>
                      <a:prstDash val="solid"/>
                      <a:round/>
                      <a:headEnd type="none" w="med" len="med"/>
                      <a:tailEnd type="none" w="med" len="med"/>
                    </a:lnT>
                    <a:lnB w="12700" cap="flat" cmpd="sng" algn="ctr">
                      <a:solidFill>
                        <a:srgbClr val="6E2C6B"/>
                      </a:solidFill>
                      <a:prstDash val="solid"/>
                      <a:round/>
                      <a:headEnd type="none" w="med" len="med"/>
                      <a:tailEnd type="none" w="med" len="med"/>
                    </a:lnB>
                    <a:noFill/>
                  </a:tcPr>
                </a:tc>
                <a:tc>
                  <a:txBody>
                    <a:bodyPr/>
                    <a:lstStyle/>
                    <a:p>
                      <a:pPr marL="0" marR="0">
                        <a:spcBef>
                          <a:spcPts val="0"/>
                        </a:spcBef>
                        <a:spcAft>
                          <a:spcPts val="0"/>
                        </a:spcAft>
                      </a:pPr>
                      <a:r>
                        <a:rPr lang="en-GB" sz="1200" b="1" dirty="0">
                          <a:effectLst/>
                        </a:rPr>
                        <a:t>20 PA / Year</a:t>
                      </a:r>
                    </a:p>
                    <a:p>
                      <a:pPr marL="0" marR="0">
                        <a:spcBef>
                          <a:spcPts val="0"/>
                        </a:spcBef>
                        <a:spcAft>
                          <a:spcPts val="0"/>
                        </a:spcAft>
                      </a:pPr>
                      <a:r>
                        <a:rPr lang="en-GB" sz="1200" b="1" dirty="0">
                          <a:effectLst/>
                        </a:rPr>
                        <a:t>= 10 days / year</a:t>
                      </a:r>
                    </a:p>
                    <a:p>
                      <a:pPr marL="0" marR="0">
                        <a:spcBef>
                          <a:spcPts val="0"/>
                        </a:spcBef>
                        <a:spcAft>
                          <a:spcPts val="0"/>
                        </a:spcAft>
                      </a:pPr>
                      <a:endParaRPr lang="en-GB" sz="1200" b="1" dirty="0">
                        <a:effectLst/>
                      </a:endParaRPr>
                    </a:p>
                    <a:p>
                      <a:pPr marL="0" marR="0">
                        <a:spcBef>
                          <a:spcPts val="0"/>
                        </a:spcBef>
                        <a:spcAft>
                          <a:spcPts val="0"/>
                        </a:spcAft>
                      </a:pPr>
                      <a:r>
                        <a:rPr lang="en-GB" sz="1200" b="1" dirty="0">
                          <a:effectLst/>
                        </a:rPr>
                        <a:t>½ PA ~ 11 days per year</a:t>
                      </a:r>
                      <a:endParaRPr lang="en-GB" sz="1200" b="1" dirty="0">
                        <a:effectLst/>
                        <a:latin typeface="Cambria" charset="0"/>
                        <a:ea typeface="MS ??" charset="0"/>
                        <a:cs typeface="Times New Roman" charset="0"/>
                      </a:endParaRPr>
                    </a:p>
                  </a:txBody>
                  <a:tcPr marL="46777" marR="46777" marT="0" marB="0">
                    <a:lnL w="19050" cap="flat" cmpd="sng" algn="ctr">
                      <a:solidFill>
                        <a:srgbClr val="6E2C6B"/>
                      </a:solidFill>
                      <a:prstDash val="sysDash"/>
                      <a:round/>
                      <a:headEnd type="none" w="med" len="med"/>
                      <a:tailEnd type="none" w="med" len="med"/>
                    </a:lnL>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62756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
        <p:nvSpPr>
          <p:cNvPr id="5" name="Content Placeholder 3"/>
          <p:cNvSpPr>
            <a:spLocks noGrp="1"/>
          </p:cNvSpPr>
          <p:nvPr/>
        </p:nvSpPr>
        <p:spPr bwMode="auto">
          <a:xfrm>
            <a:off x="2100273" y="1567898"/>
            <a:ext cx="8229600" cy="3906310"/>
          </a:xfrm>
          <a:prstGeom prst="rect">
            <a:avLst/>
          </a:prstGeom>
          <a:solidFill>
            <a:srgbClr val="F8F8F8"/>
          </a:solidFill>
          <a:ln w="28575">
            <a:solidFill>
              <a:schemeClr val="accent2"/>
            </a:solidFill>
            <a:miter lim="800000"/>
            <a:headEnd/>
            <a:tailEnd/>
          </a:ln>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Arial" charset="0"/>
                <a:cs typeface="+mn-cs"/>
              </a:defRPr>
            </a:lvl2pPr>
            <a:lvl3pPr marL="1143000" indent="-228600" algn="l" rtl="0" eaLnBrk="0" fontAlgn="base" hangingPunct="0">
              <a:spcBef>
                <a:spcPct val="20000"/>
              </a:spcBef>
              <a:spcAft>
                <a:spcPct val="0"/>
              </a:spcAft>
              <a:buChar char="•"/>
              <a:defRPr>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16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1600">
                <a:solidFill>
                  <a:schemeClr val="tx1"/>
                </a:solidFill>
                <a:latin typeface="+mn-lt"/>
                <a:ea typeface="Arial" charset="0"/>
                <a:cs typeface="+mn-cs"/>
              </a:defRPr>
            </a:lvl5pPr>
            <a:lvl6pPr marL="2514600" indent="-228600" algn="l" rtl="0" eaLnBrk="0" fontAlgn="base" hangingPunct="0">
              <a:spcBef>
                <a:spcPct val="20000"/>
              </a:spcBef>
              <a:spcAft>
                <a:spcPct val="0"/>
              </a:spcAft>
              <a:buChar char="»"/>
              <a:defRPr sz="1600">
                <a:solidFill>
                  <a:schemeClr val="tx1"/>
                </a:solidFill>
                <a:latin typeface="+mn-lt"/>
                <a:ea typeface="Arial" charset="0"/>
                <a:cs typeface="+mn-cs"/>
              </a:defRPr>
            </a:lvl6pPr>
            <a:lvl7pPr marL="2971800" indent="-228600" algn="l" rtl="0" eaLnBrk="0" fontAlgn="base" hangingPunct="0">
              <a:spcBef>
                <a:spcPct val="20000"/>
              </a:spcBef>
              <a:spcAft>
                <a:spcPct val="0"/>
              </a:spcAft>
              <a:buChar char="»"/>
              <a:defRPr sz="1600">
                <a:solidFill>
                  <a:schemeClr val="tx1"/>
                </a:solidFill>
                <a:latin typeface="+mn-lt"/>
                <a:ea typeface="Arial" charset="0"/>
                <a:cs typeface="+mn-cs"/>
              </a:defRPr>
            </a:lvl7pPr>
            <a:lvl8pPr marL="3429000" indent="-228600" algn="l" rtl="0" eaLnBrk="0" fontAlgn="base" hangingPunct="0">
              <a:spcBef>
                <a:spcPct val="20000"/>
              </a:spcBef>
              <a:spcAft>
                <a:spcPct val="0"/>
              </a:spcAft>
              <a:buChar char="»"/>
              <a:defRPr sz="1600">
                <a:solidFill>
                  <a:schemeClr val="tx1"/>
                </a:solidFill>
                <a:latin typeface="+mn-lt"/>
                <a:ea typeface="Arial" charset="0"/>
                <a:cs typeface="+mn-cs"/>
              </a:defRPr>
            </a:lvl8pPr>
            <a:lvl9pPr marL="3886200" indent="-228600" algn="l" rtl="0" eaLnBrk="0" fontAlgn="base" hangingPunct="0">
              <a:spcBef>
                <a:spcPct val="20000"/>
              </a:spcBef>
              <a:spcAft>
                <a:spcPct val="0"/>
              </a:spcAft>
              <a:buChar char="»"/>
              <a:defRPr sz="1600">
                <a:solidFill>
                  <a:schemeClr val="tx1"/>
                </a:solidFill>
                <a:latin typeface="+mn-lt"/>
                <a:ea typeface="Arial" charset="0"/>
                <a:cs typeface="+mn-cs"/>
              </a:defRPr>
            </a:lvl9pPr>
          </a:lstStyle>
          <a:p>
            <a:r>
              <a:rPr lang="en-GB" sz="2800" dirty="0"/>
              <a:t>Inbuilt network of ICU colleagues country wide</a:t>
            </a:r>
          </a:p>
          <a:p>
            <a:r>
              <a:rPr lang="en-GB" sz="2800" dirty="0"/>
              <a:t>Opportunities for professional development within role (education, research, innovation)</a:t>
            </a:r>
          </a:p>
          <a:p>
            <a:r>
              <a:rPr lang="en-GB" sz="2800" dirty="0"/>
              <a:t>Large degree of freedom in terms of day to day work</a:t>
            </a:r>
          </a:p>
          <a:p>
            <a:r>
              <a:rPr lang="en-GB" sz="2800" dirty="0"/>
              <a:t>Loads of pink freebies….</a:t>
            </a:r>
          </a:p>
        </p:txBody>
      </p:sp>
      <p:sp>
        <p:nvSpPr>
          <p:cNvPr id="8" name="Title 2"/>
          <p:cNvSpPr txBox="1">
            <a:spLocks/>
          </p:cNvSpPr>
          <p:nvPr/>
        </p:nvSpPr>
        <p:spPr>
          <a:xfrm>
            <a:off x="3611422" y="276308"/>
            <a:ext cx="5207305" cy="1143000"/>
          </a:xfrm>
          <a:prstGeom prst="rect">
            <a:avLst/>
          </a:prstGeom>
        </p:spPr>
        <p:txBody>
          <a:bodyPr/>
          <a:lst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2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6pPr>
            <a:lvl7pPr marL="9144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7pPr>
            <a:lvl8pPr marL="13716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8pPr>
            <a:lvl9pPr marL="18288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9pPr>
          </a:lstStyle>
          <a:p>
            <a:r>
              <a:rPr lang="en-GB" dirty="0">
                <a:solidFill>
                  <a:srgbClr val="333399"/>
                </a:solidFill>
                <a:ea typeface="ＭＳ Ｐゴシック"/>
                <a:cs typeface="Arial"/>
              </a:rPr>
              <a:t>Opportunities from the CLOD role</a:t>
            </a:r>
          </a:p>
        </p:txBody>
      </p:sp>
    </p:spTree>
    <p:extLst>
      <p:ext uri="{BB962C8B-B14F-4D97-AF65-F5344CB8AC3E}">
        <p14:creationId xmlns:p14="http://schemas.microsoft.com/office/powerpoint/2010/main" val="2998203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nvSpPr>
        <p:spPr bwMode="auto">
          <a:xfrm>
            <a:off x="2100273" y="1567898"/>
            <a:ext cx="8229600" cy="3906310"/>
          </a:xfrm>
          <a:prstGeom prst="rect">
            <a:avLst/>
          </a:prstGeom>
          <a:solidFill>
            <a:srgbClr val="F8F8F8"/>
          </a:solidFill>
          <a:ln w="28575">
            <a:solidFill>
              <a:schemeClr val="accent2"/>
            </a:solidFill>
            <a:miter lim="800000"/>
            <a:headEnd/>
            <a:tailEnd/>
          </a:ln>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Arial" charset="0"/>
                <a:cs typeface="+mn-cs"/>
              </a:defRPr>
            </a:lvl2pPr>
            <a:lvl3pPr marL="1143000" indent="-228600" algn="l" rtl="0" eaLnBrk="0" fontAlgn="base" hangingPunct="0">
              <a:spcBef>
                <a:spcPct val="20000"/>
              </a:spcBef>
              <a:spcAft>
                <a:spcPct val="0"/>
              </a:spcAft>
              <a:buChar char="•"/>
              <a:defRPr>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16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1600">
                <a:solidFill>
                  <a:schemeClr val="tx1"/>
                </a:solidFill>
                <a:latin typeface="+mn-lt"/>
                <a:ea typeface="Arial" charset="0"/>
                <a:cs typeface="+mn-cs"/>
              </a:defRPr>
            </a:lvl5pPr>
            <a:lvl6pPr marL="2514600" indent="-228600" algn="l" rtl="0" eaLnBrk="0" fontAlgn="base" hangingPunct="0">
              <a:spcBef>
                <a:spcPct val="20000"/>
              </a:spcBef>
              <a:spcAft>
                <a:spcPct val="0"/>
              </a:spcAft>
              <a:buChar char="»"/>
              <a:defRPr sz="1600">
                <a:solidFill>
                  <a:schemeClr val="tx1"/>
                </a:solidFill>
                <a:latin typeface="+mn-lt"/>
                <a:ea typeface="Arial" charset="0"/>
                <a:cs typeface="+mn-cs"/>
              </a:defRPr>
            </a:lvl6pPr>
            <a:lvl7pPr marL="2971800" indent="-228600" algn="l" rtl="0" eaLnBrk="0" fontAlgn="base" hangingPunct="0">
              <a:spcBef>
                <a:spcPct val="20000"/>
              </a:spcBef>
              <a:spcAft>
                <a:spcPct val="0"/>
              </a:spcAft>
              <a:buChar char="»"/>
              <a:defRPr sz="1600">
                <a:solidFill>
                  <a:schemeClr val="tx1"/>
                </a:solidFill>
                <a:latin typeface="+mn-lt"/>
                <a:ea typeface="Arial" charset="0"/>
                <a:cs typeface="+mn-cs"/>
              </a:defRPr>
            </a:lvl7pPr>
            <a:lvl8pPr marL="3429000" indent="-228600" algn="l" rtl="0" eaLnBrk="0" fontAlgn="base" hangingPunct="0">
              <a:spcBef>
                <a:spcPct val="20000"/>
              </a:spcBef>
              <a:spcAft>
                <a:spcPct val="0"/>
              </a:spcAft>
              <a:buChar char="»"/>
              <a:defRPr sz="1600">
                <a:solidFill>
                  <a:schemeClr val="tx1"/>
                </a:solidFill>
                <a:latin typeface="+mn-lt"/>
                <a:ea typeface="Arial" charset="0"/>
                <a:cs typeface="+mn-cs"/>
              </a:defRPr>
            </a:lvl8pPr>
            <a:lvl9pPr marL="3886200" indent="-228600" algn="l" rtl="0" eaLnBrk="0" fontAlgn="base" hangingPunct="0">
              <a:spcBef>
                <a:spcPct val="20000"/>
              </a:spcBef>
              <a:spcAft>
                <a:spcPct val="0"/>
              </a:spcAft>
              <a:buChar char="»"/>
              <a:defRPr sz="1600">
                <a:solidFill>
                  <a:schemeClr val="tx1"/>
                </a:solidFill>
                <a:latin typeface="+mn-lt"/>
                <a:ea typeface="Arial" charset="0"/>
                <a:cs typeface="+mn-cs"/>
              </a:defRPr>
            </a:lvl9pPr>
          </a:lstStyle>
          <a:p>
            <a:r>
              <a:rPr lang="en-GB" sz="2800" dirty="0"/>
              <a:t>Inbuilt network of ICU colleagues country wide</a:t>
            </a:r>
          </a:p>
          <a:p>
            <a:r>
              <a:rPr lang="en-GB" sz="2800" dirty="0"/>
              <a:t>Opportunities for professional development within role (education, research, innovation)</a:t>
            </a:r>
          </a:p>
          <a:p>
            <a:r>
              <a:rPr lang="en-GB" sz="2800" dirty="0"/>
              <a:t>Large degree of freedom in terms of day to day work</a:t>
            </a:r>
          </a:p>
          <a:p>
            <a:r>
              <a:rPr lang="en-GB" sz="2800" dirty="0"/>
              <a:t>Loads of pink freebies….</a:t>
            </a:r>
          </a:p>
        </p:txBody>
      </p:sp>
      <p:sp>
        <p:nvSpPr>
          <p:cNvPr id="8" name="Title 2"/>
          <p:cNvSpPr txBox="1">
            <a:spLocks/>
          </p:cNvSpPr>
          <p:nvPr/>
        </p:nvSpPr>
        <p:spPr>
          <a:xfrm>
            <a:off x="3611422" y="276308"/>
            <a:ext cx="5207305" cy="1143000"/>
          </a:xfrm>
          <a:prstGeom prst="rect">
            <a:avLst/>
          </a:prstGeom>
        </p:spPr>
        <p:txBody>
          <a:bodyPr/>
          <a:lst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2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6pPr>
            <a:lvl7pPr marL="9144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7pPr>
            <a:lvl8pPr marL="13716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8pPr>
            <a:lvl9pPr marL="1828800"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9pPr>
          </a:lstStyle>
          <a:p>
            <a:r>
              <a:rPr lang="en-GB" dirty="0">
                <a:solidFill>
                  <a:srgbClr val="333399"/>
                </a:solidFill>
                <a:ea typeface="ＭＳ Ｐゴシック"/>
                <a:cs typeface="Arial"/>
              </a:rPr>
              <a:t>Opportunities from the CLOD role</a:t>
            </a:r>
          </a:p>
        </p:txBody>
      </p:sp>
      <p:pic>
        <p:nvPicPr>
          <p:cNvPr id="6" name="Picture 5">
            <a:extLst>
              <a:ext uri="{FF2B5EF4-FFF2-40B4-BE49-F238E27FC236}">
                <a16:creationId xmlns:a16="http://schemas.microsoft.com/office/drawing/2014/main" id="{CA9478B3-AFEC-EC47-876D-B188330FADDA}"/>
              </a:ext>
            </a:extLst>
          </p:cNvPr>
          <p:cNvPicPr>
            <a:picLocks noChangeAspect="1"/>
          </p:cNvPicPr>
          <p:nvPr/>
        </p:nvPicPr>
        <p:blipFill>
          <a:blip r:embed="rId3"/>
          <a:stretch>
            <a:fillRect/>
          </a:stretch>
        </p:blipFill>
        <p:spPr>
          <a:xfrm>
            <a:off x="3611422" y="2571306"/>
            <a:ext cx="3342271" cy="3342271"/>
          </a:xfrm>
          <a:prstGeom prst="rect">
            <a:avLst/>
          </a:prstGeom>
          <a:effectLst>
            <a:softEdge rad="76200"/>
          </a:effectLst>
        </p:spPr>
      </p:pic>
      <p:pic>
        <p:nvPicPr>
          <p:cNvPr id="4" name="Picture 3">
            <a:extLst>
              <a:ext uri="{FF2B5EF4-FFF2-40B4-BE49-F238E27FC236}">
                <a16:creationId xmlns:a16="http://schemas.microsoft.com/office/drawing/2014/main" id="{A5A06A52-3E15-3D48-BF89-F35F80B687A2}"/>
              </a:ext>
            </a:extLst>
          </p:cNvPr>
          <p:cNvPicPr>
            <a:picLocks noChangeAspect="1"/>
          </p:cNvPicPr>
          <p:nvPr/>
        </p:nvPicPr>
        <p:blipFill>
          <a:blip r:embed="rId4"/>
          <a:stretch>
            <a:fillRect/>
          </a:stretch>
        </p:blipFill>
        <p:spPr>
          <a:xfrm rot="1640543">
            <a:off x="6510327" y="2221580"/>
            <a:ext cx="3581400" cy="1727200"/>
          </a:xfrm>
          <a:prstGeom prst="rect">
            <a:avLst/>
          </a:prstGeom>
          <a:effectLst>
            <a:outerShdw blurRad="50800" dist="38100" dir="2700000" algn="tl" rotWithShape="0">
              <a:prstClr val="black">
                <a:alpha val="40000"/>
              </a:prstClr>
            </a:outerShdw>
            <a:softEdge rad="177800"/>
          </a:effectLst>
        </p:spPr>
      </p:pic>
      <p:pic>
        <p:nvPicPr>
          <p:cNvPr id="2" name="Picture 1">
            <a:extLst>
              <a:ext uri="{FF2B5EF4-FFF2-40B4-BE49-F238E27FC236}">
                <a16:creationId xmlns:a16="http://schemas.microsoft.com/office/drawing/2014/main" id="{BD14E42D-D272-C14D-92B0-BF8AF48FC14B}"/>
              </a:ext>
            </a:extLst>
          </p:cNvPr>
          <p:cNvPicPr>
            <a:picLocks noChangeAspect="1"/>
          </p:cNvPicPr>
          <p:nvPr/>
        </p:nvPicPr>
        <p:blipFill>
          <a:blip r:embed="rId5"/>
          <a:stretch>
            <a:fillRect/>
          </a:stretch>
        </p:blipFill>
        <p:spPr>
          <a:xfrm rot="20008393">
            <a:off x="1483744" y="1291777"/>
            <a:ext cx="2553299" cy="2553299"/>
          </a:xfrm>
          <a:prstGeom prst="rect">
            <a:avLst/>
          </a:prstGeom>
          <a:effectLst>
            <a:outerShdw blurRad="50800" dist="38100" dir="2700000" algn="tl" rotWithShape="0">
              <a:prstClr val="black">
                <a:alpha val="40000"/>
              </a:prstClr>
            </a:outerShdw>
            <a:softEdge rad="266700"/>
          </a:effectLst>
          <a:scene3d>
            <a:camera prst="orthographicFront">
              <a:rot lat="21299999" lon="21599969" rev="0"/>
            </a:camera>
            <a:lightRig rig="threePt" dir="t"/>
          </a:scene3d>
        </p:spPr>
      </p:pic>
      <p:sp>
        <p:nvSpPr>
          <p:cNvPr id="3" name="Footer Placeholder 4"/>
          <p:cNvSpPr txBox="1">
            <a:spLocks/>
          </p:cNvSpPr>
          <p:nvPr/>
        </p:nvSpPr>
        <p:spPr>
          <a:xfrm>
            <a:off x="1" y="6245226"/>
            <a:ext cx="12192000" cy="612775"/>
          </a:xfrm>
          <a:prstGeom prst="rect">
            <a:avLst/>
          </a:prstGeom>
          <a:solidFill>
            <a:srgbClr val="0000FF"/>
          </a:solidFill>
        </p:spPr>
        <p:txBody>
          <a:bodyPr tIns="11880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rgbClr val="FFFFFF"/>
                </a:solidFill>
                <a:latin typeface="Arial"/>
              </a:rPr>
              <a:t>Clinical Lead Induction</a:t>
            </a:r>
            <a:endParaRPr lang="en-GB" dirty="0">
              <a:solidFill>
                <a:srgbClr val="FFFFFF"/>
              </a:solidFill>
              <a:latin typeface="Arial"/>
              <a:ea typeface="Arial"/>
              <a:cs typeface="Arial"/>
            </a:endParaRPr>
          </a:p>
        </p:txBody>
      </p:sp>
    </p:spTree>
    <p:extLst>
      <p:ext uri="{BB962C8B-B14F-4D97-AF65-F5344CB8AC3E}">
        <p14:creationId xmlns:p14="http://schemas.microsoft.com/office/powerpoint/2010/main" val="3059094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3_NHSBT">
  <a:themeElements>
    <a:clrScheme name="3_NHSBT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NHSBT">
      <a:majorFont>
        <a:latin typeface="Calibri"/>
        <a:ea typeface="ＭＳ Ｐゴシック"/>
        <a:cs typeface="Arial"/>
      </a:majorFont>
      <a:minorFont>
        <a:latin typeface="Calibri"/>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NHSBT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NHS Colours">
      <a:dk1>
        <a:sysClr val="windowText" lastClr="000000"/>
      </a:dk1>
      <a:lt1>
        <a:sysClr val="window" lastClr="FFFFFF"/>
      </a:lt1>
      <a:dk2>
        <a:srgbClr val="005EB8"/>
      </a:dk2>
      <a:lt2>
        <a:srgbClr val="E8EDEE"/>
      </a:lt2>
      <a:accent1>
        <a:srgbClr val="003087"/>
      </a:accent1>
      <a:accent2>
        <a:srgbClr val="0072CE"/>
      </a:accent2>
      <a:accent3>
        <a:srgbClr val="41B6E6"/>
      </a:accent3>
      <a:accent4>
        <a:srgbClr val="00A9CE"/>
      </a:accent4>
      <a:accent5>
        <a:srgbClr val="006747"/>
      </a:accent5>
      <a:accent6>
        <a:srgbClr val="330072"/>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08722517-F484-45EF-9BCE-6F0B14E0D4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2979C9-20EE-4CFE-961E-DB4D033F1795}">
  <ds:schemaRefs>
    <ds:schemaRef ds:uri="http://schemas.microsoft.com/sharepoint/v3/contenttype/forms"/>
  </ds:schemaRefs>
</ds:datastoreItem>
</file>

<file path=customXml/itemProps3.xml><?xml version="1.0" encoding="utf-8"?>
<ds:datastoreItem xmlns:ds="http://schemas.openxmlformats.org/officeDocument/2006/customXml" ds:itemID="{3AD98BCA-0665-445C-91E8-6EB5DC327CC6}">
  <ds:schemaRefs>
    <ds:schemaRef ds:uri="6dc0cc31-d152-4c57-a5dc-d92704ab0787"/>
    <ds:schemaRef ds:uri="http://purl.org/dc/terms/"/>
    <ds:schemaRef ds:uri="http://purl.org/dc/dcmitype/"/>
    <ds:schemaRef ds:uri="http://schemas.openxmlformats.org/package/2006/metadata/core-properties"/>
    <ds:schemaRef ds:uri="1184d4b9-0856-4329-917a-a00dd4be4299"/>
    <ds:schemaRef ds:uri="http://schemas.microsoft.com/office/2006/documentManagement/types"/>
    <ds:schemaRef ds:uri="http://www.w3.org/XML/1998/namespace"/>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3987</TotalTime>
  <Words>2586</Words>
  <Application>Microsoft Office PowerPoint</Application>
  <PresentationFormat>Widescreen</PresentationFormat>
  <Paragraphs>374</Paragraphs>
  <Slides>44</Slides>
  <Notes>16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44</vt:i4>
      </vt:variant>
    </vt:vector>
  </HeadingPairs>
  <TitlesOfParts>
    <vt:vector size="54" baseType="lpstr">
      <vt:lpstr>ＭＳ Ｐゴシック</vt:lpstr>
      <vt:lpstr>ＭＳ Ｐゴシック</vt:lpstr>
      <vt:lpstr>Arial</vt:lpstr>
      <vt:lpstr>Calibri</vt:lpstr>
      <vt:lpstr>Cambria</vt:lpstr>
      <vt:lpstr>Times New Roman</vt:lpstr>
      <vt:lpstr>3_NHSBT</vt:lpstr>
      <vt:lpstr>2_Default Design</vt:lpstr>
      <vt:lpstr>default</vt:lpstr>
      <vt:lpstr>1_Office Theme</vt:lpstr>
      <vt:lpstr>Influencing donation culture - the role of the CLOD</vt:lpstr>
      <vt:lpstr>PowerPoint Presentation</vt:lpstr>
      <vt:lpstr>PowerPoint Presentation</vt:lpstr>
      <vt:lpstr>PowerPoint Presentation</vt:lpstr>
      <vt:lpstr>PowerPoint Presentation</vt:lpstr>
      <vt:lpstr>PowerPoint Presentation</vt:lpstr>
      <vt:lpstr>PowerPoint Presentation</vt:lpstr>
      <vt:lpstr>Who do we need to influence?</vt:lpstr>
      <vt:lpstr>PowerPoint Presentation</vt:lpstr>
      <vt:lpstr>What outcomes are we aiming for?</vt:lpstr>
      <vt:lpstr>What outcomes are we aiming for?</vt:lpstr>
      <vt:lpstr>Referral</vt:lpstr>
      <vt:lpstr>Referral</vt:lpstr>
      <vt:lpstr>PowerPoint Presentation</vt:lpstr>
      <vt:lpstr>PowerPoint Presentation</vt:lpstr>
      <vt:lpstr>Referral</vt:lpstr>
      <vt:lpstr>PowerPoint Presentation</vt:lpstr>
      <vt:lpstr>Referral</vt:lpstr>
      <vt:lpstr>Will depend on your unit</vt:lpstr>
      <vt:lpstr>Referral</vt:lpstr>
      <vt:lpstr>Essentially comes down to…</vt:lpstr>
      <vt:lpstr>Essentially comes down to…</vt:lpstr>
      <vt:lpstr>Potential advantages to nurse led referral</vt:lpstr>
      <vt:lpstr>Potential barriers to 100% referral</vt:lpstr>
      <vt:lpstr>SNOD presence</vt:lpstr>
      <vt:lpstr>Dealing with the ‘tricky’ colleague</vt:lpstr>
      <vt:lpstr>PowerPoint Presentation</vt:lpstr>
      <vt:lpstr>ED Colleagues</vt:lpstr>
      <vt:lpstr>Neurological death testing</vt:lpstr>
      <vt:lpstr>PowerPoint Presentation</vt:lpstr>
      <vt:lpstr>Location of WLST</vt:lpstr>
      <vt:lpstr>Location of WLST</vt:lpstr>
      <vt:lpstr>Management of DBI</vt:lpstr>
      <vt:lpstr>Management of DBI</vt:lpstr>
      <vt:lpstr>Trust/board Culture</vt:lpstr>
      <vt:lpstr>Local community engagement</vt:lpstr>
      <vt:lpstr>Expectations of the CLOD and appraisal</vt:lpstr>
      <vt:lpstr>Vision and Recommendations</vt:lpstr>
      <vt:lpstr>Vision and Recommendations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Influencing donation culture - the role of the CLOD</dc:title>
  <dc:creator>Ben Ivory</dc:creator>
  <cp:lastModifiedBy>Conner Sweet</cp:lastModifiedBy>
  <cp:revision>26</cp:revision>
  <dcterms:created xsi:type="dcterms:W3CDTF">2020-12-01T11:57:42Z</dcterms:created>
  <dcterms:modified xsi:type="dcterms:W3CDTF">2025-05-09T13:37:12Z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