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256" r:id="rId5"/>
    <p:sldId id="257" r:id="rId6"/>
    <p:sldId id="258" r:id="rId7"/>
    <p:sldId id="621" r:id="rId8"/>
    <p:sldId id="676" r:id="rId9"/>
    <p:sldId id="678" r:id="rId10"/>
    <p:sldId id="687" r:id="rId11"/>
    <p:sldId id="655" r:id="rId12"/>
    <p:sldId id="675" r:id="rId13"/>
    <p:sldId id="657" r:id="rId14"/>
    <p:sldId id="679" r:id="rId15"/>
    <p:sldId id="685" r:id="rId16"/>
    <p:sldId id="684" r:id="rId17"/>
    <p:sldId id="683" r:id="rId18"/>
    <p:sldId id="682" r:id="rId19"/>
    <p:sldId id="681" r:id="rId20"/>
    <p:sldId id="680" r:id="rId21"/>
    <p:sldId id="659" r:id="rId22"/>
    <p:sldId id="831" r:id="rId23"/>
    <p:sldId id="660" r:id="rId24"/>
    <p:sldId id="696" r:id="rId25"/>
    <p:sldId id="832" r:id="rId26"/>
    <p:sldId id="688" r:id="rId27"/>
    <p:sldId id="689" r:id="rId28"/>
    <p:sldId id="690" r:id="rId29"/>
    <p:sldId id="677" r:id="rId30"/>
    <p:sldId id="492" r:id="rId31"/>
    <p:sldId id="691" r:id="rId32"/>
    <p:sldId id="485" r:id="rId33"/>
    <p:sldId id="829" r:id="rId34"/>
    <p:sldId id="494" r:id="rId35"/>
    <p:sldId id="495" r:id="rId36"/>
    <p:sldId id="670" r:id="rId37"/>
    <p:sldId id="671" r:id="rId38"/>
    <p:sldId id="666" r:id="rId39"/>
    <p:sldId id="693" r:id="rId40"/>
    <p:sldId id="827" r:id="rId41"/>
    <p:sldId id="830" r:id="rId42"/>
    <p:sldId id="669" r:id="rId43"/>
    <p:sldId id="65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C4B757-1D71-43E8-B4A9-9DCA98E37D78}" v="344" dt="2024-10-07T15:15:25.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autoAdjust="0"/>
    <p:restoredTop sz="66003" autoAdjust="0"/>
  </p:normalViewPr>
  <p:slideViewPr>
    <p:cSldViewPr snapToGrid="0">
      <p:cViewPr varScale="1">
        <p:scale>
          <a:sx n="69" d="100"/>
          <a:sy n="69" d="100"/>
        </p:scale>
        <p:origin x="107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2.xml.rels><?xml version="1.0" encoding="UTF-8" standalone="yes"?>
<Relationships xmlns="http://schemas.openxmlformats.org/package/2006/relationships"><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FCFA78-048C-4967-AA0B-4CA07D1482D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C23A5C5-A2C7-4BEC-A009-65272ACA87FB}">
      <dgm:prSet/>
      <dgm:spPr/>
      <dgm:t>
        <a:bodyPr/>
        <a:lstStyle/>
        <a:p>
          <a:r>
            <a:rPr lang="en-US" dirty="0">
              <a:latin typeface="+mj-lt"/>
            </a:rPr>
            <a:t>Notifications and missed opportunities </a:t>
          </a:r>
        </a:p>
      </dgm:t>
    </dgm:pt>
    <dgm:pt modelId="{2EF08221-9BCA-41F6-8ADA-FBFEEBB42428}" type="parTrans" cxnId="{4A5C4CE2-7C8B-451C-82B2-9071E0A806C2}">
      <dgm:prSet/>
      <dgm:spPr/>
      <dgm:t>
        <a:bodyPr/>
        <a:lstStyle/>
        <a:p>
          <a:endParaRPr lang="en-US"/>
        </a:p>
      </dgm:t>
    </dgm:pt>
    <dgm:pt modelId="{A056115C-4C4B-4F6F-82E2-DB3C4A2693BB}" type="sibTrans" cxnId="{4A5C4CE2-7C8B-451C-82B2-9071E0A806C2}">
      <dgm:prSet/>
      <dgm:spPr/>
      <dgm:t>
        <a:bodyPr/>
        <a:lstStyle/>
        <a:p>
          <a:endParaRPr lang="en-US"/>
        </a:p>
      </dgm:t>
    </dgm:pt>
    <dgm:pt modelId="{83BE67F2-308F-4D31-B630-5F40E6E1C395}">
      <dgm:prSet/>
      <dgm:spPr/>
      <dgm:t>
        <a:bodyPr/>
        <a:lstStyle/>
        <a:p>
          <a:r>
            <a:rPr lang="en-US" dirty="0">
              <a:latin typeface="+mj-lt"/>
            </a:rPr>
            <a:t>SNOD involvement </a:t>
          </a:r>
        </a:p>
      </dgm:t>
    </dgm:pt>
    <dgm:pt modelId="{E0F295E7-E340-4CE5-9BCA-DBF746CFBC47}" type="parTrans" cxnId="{3F8AE64E-E9D9-4F35-9016-4776EA8E6A94}">
      <dgm:prSet/>
      <dgm:spPr/>
      <dgm:t>
        <a:bodyPr/>
        <a:lstStyle/>
        <a:p>
          <a:endParaRPr lang="en-US"/>
        </a:p>
      </dgm:t>
    </dgm:pt>
    <dgm:pt modelId="{3E3591E2-012F-4D86-8CC8-56CC87FCD101}" type="sibTrans" cxnId="{3F8AE64E-E9D9-4F35-9016-4776EA8E6A94}">
      <dgm:prSet/>
      <dgm:spPr/>
      <dgm:t>
        <a:bodyPr/>
        <a:lstStyle/>
        <a:p>
          <a:endParaRPr lang="en-US"/>
        </a:p>
      </dgm:t>
    </dgm:pt>
    <dgm:pt modelId="{0916EAD4-545A-476C-BE74-6D66F0BC55B4}">
      <dgm:prSet/>
      <dgm:spPr/>
      <dgm:t>
        <a:bodyPr/>
        <a:lstStyle/>
        <a:p>
          <a:r>
            <a:rPr lang="en-US" dirty="0">
              <a:latin typeface="+mj-lt"/>
            </a:rPr>
            <a:t>Neurological death testing</a:t>
          </a:r>
        </a:p>
      </dgm:t>
    </dgm:pt>
    <dgm:pt modelId="{1AC67EE5-1602-41CF-BCBB-CC77D3CA04DE}" type="parTrans" cxnId="{4E7A41ED-CF7C-4CC9-BD0D-FDAB4F96DE1F}">
      <dgm:prSet/>
      <dgm:spPr/>
      <dgm:t>
        <a:bodyPr/>
        <a:lstStyle/>
        <a:p>
          <a:endParaRPr lang="en-US"/>
        </a:p>
      </dgm:t>
    </dgm:pt>
    <dgm:pt modelId="{361DB5FA-20E2-4BA8-B6AA-9739E7A843FA}" type="sibTrans" cxnId="{4E7A41ED-CF7C-4CC9-BD0D-FDAB4F96DE1F}">
      <dgm:prSet/>
      <dgm:spPr/>
      <dgm:t>
        <a:bodyPr/>
        <a:lstStyle/>
        <a:p>
          <a:endParaRPr lang="en-US"/>
        </a:p>
      </dgm:t>
    </dgm:pt>
    <dgm:pt modelId="{7BD67CEC-C003-48BB-BAF7-6EB2C0C28F19}">
      <dgm:prSet/>
      <dgm:spPr/>
      <dgm:t>
        <a:bodyPr/>
        <a:lstStyle/>
        <a:p>
          <a:r>
            <a:rPr lang="en-US" dirty="0">
              <a:latin typeface="+mj-lt"/>
            </a:rPr>
            <a:t>Coronial/ PF objections</a:t>
          </a:r>
        </a:p>
      </dgm:t>
    </dgm:pt>
    <dgm:pt modelId="{BABE1905-43AB-47FE-AD62-3567B40430F8}" type="parTrans" cxnId="{FAD6C3D1-9F19-4885-9A41-7988753E8A56}">
      <dgm:prSet/>
      <dgm:spPr/>
      <dgm:t>
        <a:bodyPr/>
        <a:lstStyle/>
        <a:p>
          <a:endParaRPr lang="en-US"/>
        </a:p>
      </dgm:t>
    </dgm:pt>
    <dgm:pt modelId="{2ADFFE72-BC02-44A4-96EF-C3DA984322C1}" type="sibTrans" cxnId="{FAD6C3D1-9F19-4885-9A41-7988753E8A56}">
      <dgm:prSet/>
      <dgm:spPr/>
      <dgm:t>
        <a:bodyPr/>
        <a:lstStyle/>
        <a:p>
          <a:endParaRPr lang="en-US"/>
        </a:p>
      </dgm:t>
    </dgm:pt>
    <dgm:pt modelId="{A19EA783-4952-46B2-9D52-210DD9D168AF}">
      <dgm:prSet/>
      <dgm:spPr/>
      <dgm:t>
        <a:bodyPr/>
        <a:lstStyle/>
        <a:p>
          <a:r>
            <a:rPr lang="en-US" dirty="0">
              <a:latin typeface="+mj-lt"/>
            </a:rPr>
            <a:t>Approaches particularly deemed</a:t>
          </a:r>
        </a:p>
      </dgm:t>
    </dgm:pt>
    <dgm:pt modelId="{F7BF53EC-556C-42C0-B6AA-FE919E9F8207}" type="parTrans" cxnId="{0B1B5655-90CA-4688-AE5B-995CC0CD2AFD}">
      <dgm:prSet/>
      <dgm:spPr/>
      <dgm:t>
        <a:bodyPr/>
        <a:lstStyle/>
        <a:p>
          <a:endParaRPr lang="en-US"/>
        </a:p>
      </dgm:t>
    </dgm:pt>
    <dgm:pt modelId="{D89C2F20-5DD7-4AEF-9369-84024B0C3A4D}" type="sibTrans" cxnId="{0B1B5655-90CA-4688-AE5B-995CC0CD2AFD}">
      <dgm:prSet/>
      <dgm:spPr/>
      <dgm:t>
        <a:bodyPr/>
        <a:lstStyle/>
        <a:p>
          <a:endParaRPr lang="en-US"/>
        </a:p>
      </dgm:t>
    </dgm:pt>
    <dgm:pt modelId="{FE1E7F44-35F1-43B8-BE8C-63E9EE9F3F31}">
      <dgm:prSet/>
      <dgm:spPr/>
      <dgm:t>
        <a:bodyPr/>
        <a:lstStyle/>
        <a:p>
          <a:r>
            <a:rPr lang="en-US" dirty="0">
              <a:latin typeface="+mj-lt"/>
            </a:rPr>
            <a:t>Non proceeding consented donors</a:t>
          </a:r>
        </a:p>
      </dgm:t>
    </dgm:pt>
    <dgm:pt modelId="{C0F3DEA3-927B-40C3-B7A9-3F7E5A9BCF8F}" type="parTrans" cxnId="{E304AD6C-1101-4BF2-A05E-306F3FF633AE}">
      <dgm:prSet/>
      <dgm:spPr/>
      <dgm:t>
        <a:bodyPr/>
        <a:lstStyle/>
        <a:p>
          <a:endParaRPr lang="en-US"/>
        </a:p>
      </dgm:t>
    </dgm:pt>
    <dgm:pt modelId="{211749D3-7F17-4DC0-B552-E98C948BDDF9}" type="sibTrans" cxnId="{E304AD6C-1101-4BF2-A05E-306F3FF633AE}">
      <dgm:prSet/>
      <dgm:spPr/>
      <dgm:t>
        <a:bodyPr/>
        <a:lstStyle/>
        <a:p>
          <a:endParaRPr lang="en-US"/>
        </a:p>
      </dgm:t>
    </dgm:pt>
    <dgm:pt modelId="{21DC6A0D-F03D-4777-8551-B4A1D2D0390E}">
      <dgm:prSet/>
      <dgm:spPr/>
      <dgm:t>
        <a:bodyPr/>
        <a:lstStyle/>
        <a:p>
          <a:r>
            <a:rPr lang="en-US" dirty="0" err="1">
              <a:latin typeface="+mj-lt"/>
            </a:rPr>
            <a:t>Optimisation</a:t>
          </a:r>
          <a:r>
            <a:rPr lang="en-US" dirty="0">
              <a:latin typeface="+mj-lt"/>
            </a:rPr>
            <a:t> of organs retrieval / maximizing donation opportunity </a:t>
          </a:r>
        </a:p>
      </dgm:t>
    </dgm:pt>
    <dgm:pt modelId="{BB9BD3A4-1C34-4BC3-B28D-A6B62DCEC23E}" type="parTrans" cxnId="{2176BDBB-8A92-493B-A4D5-257B8B093AEB}">
      <dgm:prSet/>
      <dgm:spPr/>
      <dgm:t>
        <a:bodyPr/>
        <a:lstStyle/>
        <a:p>
          <a:endParaRPr lang="en-US"/>
        </a:p>
      </dgm:t>
    </dgm:pt>
    <dgm:pt modelId="{570CF1A4-000D-4C6D-80C5-ADB2FF353256}" type="sibTrans" cxnId="{2176BDBB-8A92-493B-A4D5-257B8B093AEB}">
      <dgm:prSet/>
      <dgm:spPr/>
      <dgm:t>
        <a:bodyPr/>
        <a:lstStyle/>
        <a:p>
          <a:endParaRPr lang="en-US"/>
        </a:p>
      </dgm:t>
    </dgm:pt>
    <dgm:pt modelId="{8CEBD7E0-50BD-440C-870E-1EC81D39308C}" type="pres">
      <dgm:prSet presAssocID="{BCFCFA78-048C-4967-AA0B-4CA07D1482D1}" presName="diagram" presStyleCnt="0">
        <dgm:presLayoutVars>
          <dgm:dir/>
          <dgm:resizeHandles val="exact"/>
        </dgm:presLayoutVars>
      </dgm:prSet>
      <dgm:spPr/>
    </dgm:pt>
    <dgm:pt modelId="{CC9106F0-3380-4878-A547-EE17C5F6262D}" type="pres">
      <dgm:prSet presAssocID="{3C23A5C5-A2C7-4BEC-A009-65272ACA87FB}" presName="node" presStyleLbl="node1" presStyleIdx="0" presStyleCnt="7">
        <dgm:presLayoutVars>
          <dgm:bulletEnabled val="1"/>
        </dgm:presLayoutVars>
      </dgm:prSet>
      <dgm:spPr/>
    </dgm:pt>
    <dgm:pt modelId="{483C74C8-0E07-4B89-832C-89148E27F971}" type="pres">
      <dgm:prSet presAssocID="{A056115C-4C4B-4F6F-82E2-DB3C4A2693BB}" presName="sibTrans" presStyleCnt="0"/>
      <dgm:spPr/>
    </dgm:pt>
    <dgm:pt modelId="{FDE013A1-898D-407A-8AA9-48D971B74F60}" type="pres">
      <dgm:prSet presAssocID="{83BE67F2-308F-4D31-B630-5F40E6E1C395}" presName="node" presStyleLbl="node1" presStyleIdx="1" presStyleCnt="7">
        <dgm:presLayoutVars>
          <dgm:bulletEnabled val="1"/>
        </dgm:presLayoutVars>
      </dgm:prSet>
      <dgm:spPr/>
    </dgm:pt>
    <dgm:pt modelId="{CA2ED68B-2C0A-4EE6-87A4-8A18C44E83FA}" type="pres">
      <dgm:prSet presAssocID="{3E3591E2-012F-4D86-8CC8-56CC87FCD101}" presName="sibTrans" presStyleCnt="0"/>
      <dgm:spPr/>
    </dgm:pt>
    <dgm:pt modelId="{2C3DA745-78E4-428D-A696-AD0B04245754}" type="pres">
      <dgm:prSet presAssocID="{0916EAD4-545A-476C-BE74-6D66F0BC55B4}" presName="node" presStyleLbl="node1" presStyleIdx="2" presStyleCnt="7">
        <dgm:presLayoutVars>
          <dgm:bulletEnabled val="1"/>
        </dgm:presLayoutVars>
      </dgm:prSet>
      <dgm:spPr/>
    </dgm:pt>
    <dgm:pt modelId="{5AF2544C-20B1-4287-A1D1-B44A632D07E9}" type="pres">
      <dgm:prSet presAssocID="{361DB5FA-20E2-4BA8-B6AA-9739E7A843FA}" presName="sibTrans" presStyleCnt="0"/>
      <dgm:spPr/>
    </dgm:pt>
    <dgm:pt modelId="{C75EDCAB-FB6D-4B81-87C6-8355AAF9269B}" type="pres">
      <dgm:prSet presAssocID="{7BD67CEC-C003-48BB-BAF7-6EB2C0C28F19}" presName="node" presStyleLbl="node1" presStyleIdx="3" presStyleCnt="7">
        <dgm:presLayoutVars>
          <dgm:bulletEnabled val="1"/>
        </dgm:presLayoutVars>
      </dgm:prSet>
      <dgm:spPr/>
    </dgm:pt>
    <dgm:pt modelId="{B142F19A-3171-49DB-AADC-034082A3B2EE}" type="pres">
      <dgm:prSet presAssocID="{2ADFFE72-BC02-44A4-96EF-C3DA984322C1}" presName="sibTrans" presStyleCnt="0"/>
      <dgm:spPr/>
    </dgm:pt>
    <dgm:pt modelId="{6434AE05-C505-412A-82EA-56F37B4C064B}" type="pres">
      <dgm:prSet presAssocID="{A19EA783-4952-46B2-9D52-210DD9D168AF}" presName="node" presStyleLbl="node1" presStyleIdx="4" presStyleCnt="7">
        <dgm:presLayoutVars>
          <dgm:bulletEnabled val="1"/>
        </dgm:presLayoutVars>
      </dgm:prSet>
      <dgm:spPr/>
    </dgm:pt>
    <dgm:pt modelId="{1132009C-9D24-456E-9B70-D80DCFF9B584}" type="pres">
      <dgm:prSet presAssocID="{D89C2F20-5DD7-4AEF-9369-84024B0C3A4D}" presName="sibTrans" presStyleCnt="0"/>
      <dgm:spPr/>
    </dgm:pt>
    <dgm:pt modelId="{E0534D6E-DD54-4525-8DDE-95CCD586498E}" type="pres">
      <dgm:prSet presAssocID="{FE1E7F44-35F1-43B8-BE8C-63E9EE9F3F31}" presName="node" presStyleLbl="node1" presStyleIdx="5" presStyleCnt="7" custLinFactNeighborX="-2183" custLinFactNeighborY="4091">
        <dgm:presLayoutVars>
          <dgm:bulletEnabled val="1"/>
        </dgm:presLayoutVars>
      </dgm:prSet>
      <dgm:spPr/>
    </dgm:pt>
    <dgm:pt modelId="{D746ECA9-3416-4291-9B19-4E797D95FE42}" type="pres">
      <dgm:prSet presAssocID="{211749D3-7F17-4DC0-B552-E98C948BDDF9}" presName="sibTrans" presStyleCnt="0"/>
      <dgm:spPr/>
    </dgm:pt>
    <dgm:pt modelId="{6B4D3C27-6F9A-4D0F-8C80-CD725948F5AD}" type="pres">
      <dgm:prSet presAssocID="{21DC6A0D-F03D-4777-8551-B4A1D2D0390E}" presName="node" presStyleLbl="node1" presStyleIdx="6" presStyleCnt="7" custScaleX="161574">
        <dgm:presLayoutVars>
          <dgm:bulletEnabled val="1"/>
        </dgm:presLayoutVars>
      </dgm:prSet>
      <dgm:spPr/>
    </dgm:pt>
  </dgm:ptLst>
  <dgm:cxnLst>
    <dgm:cxn modelId="{6DE35208-5D5F-4722-AB69-1A3451A4FF2F}" type="presOf" srcId="{FE1E7F44-35F1-43B8-BE8C-63E9EE9F3F31}" destId="{E0534D6E-DD54-4525-8DDE-95CCD586498E}" srcOrd="0" destOrd="0" presId="urn:microsoft.com/office/officeart/2005/8/layout/default"/>
    <dgm:cxn modelId="{BA7DA416-726A-4342-89A1-34F1C925B4DA}" type="presOf" srcId="{83BE67F2-308F-4D31-B630-5F40E6E1C395}" destId="{FDE013A1-898D-407A-8AA9-48D971B74F60}" srcOrd="0" destOrd="0" presId="urn:microsoft.com/office/officeart/2005/8/layout/default"/>
    <dgm:cxn modelId="{CCF30E2D-8DCD-4168-BC94-8ED558C1572E}" type="presOf" srcId="{21DC6A0D-F03D-4777-8551-B4A1D2D0390E}" destId="{6B4D3C27-6F9A-4D0F-8C80-CD725948F5AD}" srcOrd="0" destOrd="0" presId="urn:microsoft.com/office/officeart/2005/8/layout/default"/>
    <dgm:cxn modelId="{1B601C47-02BD-4F08-83D2-95A7C2511C11}" type="presOf" srcId="{0916EAD4-545A-476C-BE74-6D66F0BC55B4}" destId="{2C3DA745-78E4-428D-A696-AD0B04245754}" srcOrd="0" destOrd="0" presId="urn:microsoft.com/office/officeart/2005/8/layout/default"/>
    <dgm:cxn modelId="{E304AD6C-1101-4BF2-A05E-306F3FF633AE}" srcId="{BCFCFA78-048C-4967-AA0B-4CA07D1482D1}" destId="{FE1E7F44-35F1-43B8-BE8C-63E9EE9F3F31}" srcOrd="5" destOrd="0" parTransId="{C0F3DEA3-927B-40C3-B7A9-3F7E5A9BCF8F}" sibTransId="{211749D3-7F17-4DC0-B552-E98C948BDDF9}"/>
    <dgm:cxn modelId="{3F8AE64E-E9D9-4F35-9016-4776EA8E6A94}" srcId="{BCFCFA78-048C-4967-AA0B-4CA07D1482D1}" destId="{83BE67F2-308F-4D31-B630-5F40E6E1C395}" srcOrd="1" destOrd="0" parTransId="{E0F295E7-E340-4CE5-9BCA-DBF746CFBC47}" sibTransId="{3E3591E2-012F-4D86-8CC8-56CC87FCD101}"/>
    <dgm:cxn modelId="{0B1B5655-90CA-4688-AE5B-995CC0CD2AFD}" srcId="{BCFCFA78-048C-4967-AA0B-4CA07D1482D1}" destId="{A19EA783-4952-46B2-9D52-210DD9D168AF}" srcOrd="4" destOrd="0" parTransId="{F7BF53EC-556C-42C0-B6AA-FE919E9F8207}" sibTransId="{D89C2F20-5DD7-4AEF-9369-84024B0C3A4D}"/>
    <dgm:cxn modelId="{F0B6FE58-1F98-41E4-9A75-516EF43F839A}" type="presOf" srcId="{7BD67CEC-C003-48BB-BAF7-6EB2C0C28F19}" destId="{C75EDCAB-FB6D-4B81-87C6-8355AAF9269B}" srcOrd="0" destOrd="0" presId="urn:microsoft.com/office/officeart/2005/8/layout/default"/>
    <dgm:cxn modelId="{9D68EAB2-55DC-4438-B3B5-3D23277A509D}" type="presOf" srcId="{A19EA783-4952-46B2-9D52-210DD9D168AF}" destId="{6434AE05-C505-412A-82EA-56F37B4C064B}" srcOrd="0" destOrd="0" presId="urn:microsoft.com/office/officeart/2005/8/layout/default"/>
    <dgm:cxn modelId="{2176BDBB-8A92-493B-A4D5-257B8B093AEB}" srcId="{BCFCFA78-048C-4967-AA0B-4CA07D1482D1}" destId="{21DC6A0D-F03D-4777-8551-B4A1D2D0390E}" srcOrd="6" destOrd="0" parTransId="{BB9BD3A4-1C34-4BC3-B28D-A6B62DCEC23E}" sibTransId="{570CF1A4-000D-4C6D-80C5-ADB2FF353256}"/>
    <dgm:cxn modelId="{F3D70EBE-3169-4658-8AC6-B10B1666EBB4}" type="presOf" srcId="{3C23A5C5-A2C7-4BEC-A009-65272ACA87FB}" destId="{CC9106F0-3380-4878-A547-EE17C5F6262D}" srcOrd="0" destOrd="0" presId="urn:microsoft.com/office/officeart/2005/8/layout/default"/>
    <dgm:cxn modelId="{5C8522C6-0B61-4FDF-98DE-66857E406700}" type="presOf" srcId="{BCFCFA78-048C-4967-AA0B-4CA07D1482D1}" destId="{8CEBD7E0-50BD-440C-870E-1EC81D39308C}" srcOrd="0" destOrd="0" presId="urn:microsoft.com/office/officeart/2005/8/layout/default"/>
    <dgm:cxn modelId="{FAD6C3D1-9F19-4885-9A41-7988753E8A56}" srcId="{BCFCFA78-048C-4967-AA0B-4CA07D1482D1}" destId="{7BD67CEC-C003-48BB-BAF7-6EB2C0C28F19}" srcOrd="3" destOrd="0" parTransId="{BABE1905-43AB-47FE-AD62-3567B40430F8}" sibTransId="{2ADFFE72-BC02-44A4-96EF-C3DA984322C1}"/>
    <dgm:cxn modelId="{4A5C4CE2-7C8B-451C-82B2-9071E0A806C2}" srcId="{BCFCFA78-048C-4967-AA0B-4CA07D1482D1}" destId="{3C23A5C5-A2C7-4BEC-A009-65272ACA87FB}" srcOrd="0" destOrd="0" parTransId="{2EF08221-9BCA-41F6-8ADA-FBFEEBB42428}" sibTransId="{A056115C-4C4B-4F6F-82E2-DB3C4A2693BB}"/>
    <dgm:cxn modelId="{4E7A41ED-CF7C-4CC9-BD0D-FDAB4F96DE1F}" srcId="{BCFCFA78-048C-4967-AA0B-4CA07D1482D1}" destId="{0916EAD4-545A-476C-BE74-6D66F0BC55B4}" srcOrd="2" destOrd="0" parTransId="{1AC67EE5-1602-41CF-BCBB-CC77D3CA04DE}" sibTransId="{361DB5FA-20E2-4BA8-B6AA-9739E7A843FA}"/>
    <dgm:cxn modelId="{DF3BF001-B174-4DE7-8E77-C959D66B17C8}" type="presParOf" srcId="{8CEBD7E0-50BD-440C-870E-1EC81D39308C}" destId="{CC9106F0-3380-4878-A547-EE17C5F6262D}" srcOrd="0" destOrd="0" presId="urn:microsoft.com/office/officeart/2005/8/layout/default"/>
    <dgm:cxn modelId="{80596B1A-8404-4EA4-B1B0-FC6F3628EDCE}" type="presParOf" srcId="{8CEBD7E0-50BD-440C-870E-1EC81D39308C}" destId="{483C74C8-0E07-4B89-832C-89148E27F971}" srcOrd="1" destOrd="0" presId="urn:microsoft.com/office/officeart/2005/8/layout/default"/>
    <dgm:cxn modelId="{FCAE439B-98E9-47A7-BB36-D888767D8DA5}" type="presParOf" srcId="{8CEBD7E0-50BD-440C-870E-1EC81D39308C}" destId="{FDE013A1-898D-407A-8AA9-48D971B74F60}" srcOrd="2" destOrd="0" presId="urn:microsoft.com/office/officeart/2005/8/layout/default"/>
    <dgm:cxn modelId="{060E41DA-1D08-4834-AFB1-E0EE6EB1E97C}" type="presParOf" srcId="{8CEBD7E0-50BD-440C-870E-1EC81D39308C}" destId="{CA2ED68B-2C0A-4EE6-87A4-8A18C44E83FA}" srcOrd="3" destOrd="0" presId="urn:microsoft.com/office/officeart/2005/8/layout/default"/>
    <dgm:cxn modelId="{DAC6CB2B-4400-465F-BFD2-F27B722ECED6}" type="presParOf" srcId="{8CEBD7E0-50BD-440C-870E-1EC81D39308C}" destId="{2C3DA745-78E4-428D-A696-AD0B04245754}" srcOrd="4" destOrd="0" presId="urn:microsoft.com/office/officeart/2005/8/layout/default"/>
    <dgm:cxn modelId="{83094F7C-893A-4F7E-A667-7D6A880A1A2D}" type="presParOf" srcId="{8CEBD7E0-50BD-440C-870E-1EC81D39308C}" destId="{5AF2544C-20B1-4287-A1D1-B44A632D07E9}" srcOrd="5" destOrd="0" presId="urn:microsoft.com/office/officeart/2005/8/layout/default"/>
    <dgm:cxn modelId="{8F3CBBA4-457D-42E7-81DF-A399A08D1F32}" type="presParOf" srcId="{8CEBD7E0-50BD-440C-870E-1EC81D39308C}" destId="{C75EDCAB-FB6D-4B81-87C6-8355AAF9269B}" srcOrd="6" destOrd="0" presId="urn:microsoft.com/office/officeart/2005/8/layout/default"/>
    <dgm:cxn modelId="{82385697-ED36-4C3F-9F1C-028664A1DB8D}" type="presParOf" srcId="{8CEBD7E0-50BD-440C-870E-1EC81D39308C}" destId="{B142F19A-3171-49DB-AADC-034082A3B2EE}" srcOrd="7" destOrd="0" presId="urn:microsoft.com/office/officeart/2005/8/layout/default"/>
    <dgm:cxn modelId="{75D5882D-EAD4-4EFC-8702-416A59E11538}" type="presParOf" srcId="{8CEBD7E0-50BD-440C-870E-1EC81D39308C}" destId="{6434AE05-C505-412A-82EA-56F37B4C064B}" srcOrd="8" destOrd="0" presId="urn:microsoft.com/office/officeart/2005/8/layout/default"/>
    <dgm:cxn modelId="{596B96B1-F9C1-40CC-95BE-233A7472F84B}" type="presParOf" srcId="{8CEBD7E0-50BD-440C-870E-1EC81D39308C}" destId="{1132009C-9D24-456E-9B70-D80DCFF9B584}" srcOrd="9" destOrd="0" presId="urn:microsoft.com/office/officeart/2005/8/layout/default"/>
    <dgm:cxn modelId="{0934ECF2-240F-49CD-8938-F10984BB601A}" type="presParOf" srcId="{8CEBD7E0-50BD-440C-870E-1EC81D39308C}" destId="{E0534D6E-DD54-4525-8DDE-95CCD586498E}" srcOrd="10" destOrd="0" presId="urn:microsoft.com/office/officeart/2005/8/layout/default"/>
    <dgm:cxn modelId="{6793B969-3F4D-4549-9A5D-768FB845BF4D}" type="presParOf" srcId="{8CEBD7E0-50BD-440C-870E-1EC81D39308C}" destId="{D746ECA9-3416-4291-9B19-4E797D95FE42}" srcOrd="11" destOrd="0" presId="urn:microsoft.com/office/officeart/2005/8/layout/default"/>
    <dgm:cxn modelId="{48E4F25C-3C5A-4F55-9C82-68B2284D65A0}" type="presParOf" srcId="{8CEBD7E0-50BD-440C-870E-1EC81D39308C}" destId="{6B4D3C27-6F9A-4D0F-8C80-CD725948F5AD}"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9115A-BFDD-4021-A9BF-0F6973F9A0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C68A6218-5C65-4AD4-A535-792923C12E8D}">
      <dgm:prSet phldrT="[Text]"/>
      <dgm:spPr>
        <a:xfrm>
          <a:off x="2703391" y="1268"/>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a:t>
          </a:r>
        </a:p>
        <a:p>
          <a:r>
            <a:rPr lang="en-US" dirty="0">
              <a:solidFill>
                <a:srgbClr val="FFFFFF"/>
              </a:solidFill>
              <a:latin typeface="Arial"/>
              <a:ea typeface="ＭＳ Ｐゴシック"/>
              <a:cs typeface=""/>
            </a:rPr>
            <a:t>Decline </a:t>
          </a:r>
        </a:p>
      </dgm:t>
    </dgm:pt>
    <dgm:pt modelId="{6917B1CF-E3CF-4065-A733-00F57682CCEE}" type="parTrans" cxnId="{8FA42D36-9F51-4BE6-9EF5-5CD8CECB37BE}">
      <dgm:prSet/>
      <dgm:spPr>
        <a:xfrm rot="19066100">
          <a:off x="2196950" y="1470878"/>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695D1EC3-FB23-4B97-91DE-10507CABE273}" type="sibTrans" cxnId="{8FA42D36-9F51-4BE6-9EF5-5CD8CECB37BE}">
      <dgm:prSet/>
      <dgm:spPr/>
      <dgm:t>
        <a:bodyPr/>
        <a:lstStyle/>
        <a:p>
          <a:endParaRPr lang="en-US"/>
        </a:p>
      </dgm:t>
    </dgm:pt>
    <dgm:pt modelId="{E8776F12-2792-4039-ADE0-62CDA6E485D8}">
      <dgm:prSet phldrT="[Tex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Age</a:t>
          </a:r>
          <a:endParaRPr lang="en-US" dirty="0">
            <a:solidFill>
              <a:srgbClr val="000000">
                <a:hueOff val="0"/>
                <a:satOff val="0"/>
                <a:lumOff val="0"/>
                <a:alphaOff val="0"/>
              </a:srgbClr>
            </a:solidFill>
            <a:latin typeface="Arial"/>
            <a:ea typeface="ＭＳ Ｐゴシック"/>
            <a:cs typeface=""/>
          </a:endParaRPr>
        </a:p>
      </dgm:t>
    </dgm:pt>
    <dgm:pt modelId="{E003BCE1-3E30-405E-8C9C-09B8AC0CA6A1}" type="parTrans" cxnId="{7D7E805A-9A6B-41B2-83DE-9BCB3B34570E}">
      <dgm:prSet/>
      <dgm:spPr/>
      <dgm:t>
        <a:bodyPr/>
        <a:lstStyle/>
        <a:p>
          <a:endParaRPr lang="en-US"/>
        </a:p>
      </dgm:t>
    </dgm:pt>
    <dgm:pt modelId="{D0601576-A052-46F3-BA1C-95C0550CF03B}" type="sibTrans" cxnId="{7D7E805A-9A6B-41B2-83DE-9BCB3B34570E}">
      <dgm:prSet/>
      <dgm:spPr/>
      <dgm:t>
        <a:bodyPr/>
        <a:lstStyle/>
        <a:p>
          <a:endParaRPr lang="en-US"/>
        </a:p>
      </dgm:t>
    </dgm:pt>
    <dgm:pt modelId="{5DE2B4CC-7349-4E73-BA6B-937841733149}">
      <dgm:prSet phldrT="[Text]"/>
      <dgm:spPr>
        <a:xfrm>
          <a:off x="3205040" y="1873447"/>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Rapid Acceptance</a:t>
          </a:r>
        </a:p>
      </dgm:t>
    </dgm:pt>
    <dgm:pt modelId="{DAA35F1C-960E-4A83-9136-4670C571C875}" type="parTrans" cxnId="{659A93E7-C744-4619-9F58-5FBE3C32BD24}">
      <dgm:prSet/>
      <dgm:spPr>
        <a:xfrm>
          <a:off x="2301036" y="2577721"/>
          <a:ext cx="904003" cy="66796"/>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BCD6AD88-3A5B-498A-8917-D613370A0504}" type="sibTrans" cxnId="{659A93E7-C744-4619-9F58-5FBE3C32BD24}">
      <dgm:prSet/>
      <dgm:spPr/>
      <dgm:t>
        <a:bodyPr/>
        <a:lstStyle/>
        <a:p>
          <a:endParaRPr lang="en-US"/>
        </a:p>
      </dgm:t>
    </dgm:pt>
    <dgm:pt modelId="{2B036EA8-E6A6-467E-BDD2-5EEA31E80CB3}">
      <dgm:prSet phldrT="[Text]"/>
      <dgm:spPr>
        <a:xfrm>
          <a:off x="4827918" y="1873447"/>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SN mobilised</a:t>
          </a:r>
          <a:endParaRPr lang="en-US" dirty="0">
            <a:solidFill>
              <a:srgbClr val="000000">
                <a:hueOff val="0"/>
                <a:satOff val="0"/>
                <a:lumOff val="0"/>
                <a:alphaOff val="0"/>
              </a:srgbClr>
            </a:solidFill>
            <a:latin typeface="Arial"/>
            <a:ea typeface="ＭＳ Ｐゴシック"/>
            <a:cs typeface=""/>
          </a:endParaRPr>
        </a:p>
      </dgm:t>
    </dgm:pt>
    <dgm:pt modelId="{8BD1E216-2A37-41D2-BECA-A54931B2AE58}" type="parTrans" cxnId="{784D2449-9A7D-41CB-A80D-F9B567008C8D}">
      <dgm:prSet/>
      <dgm:spPr/>
      <dgm:t>
        <a:bodyPr/>
        <a:lstStyle/>
        <a:p>
          <a:endParaRPr lang="en-US"/>
        </a:p>
      </dgm:t>
    </dgm:pt>
    <dgm:pt modelId="{B70B4DEB-4B32-44F4-BA78-947B7A30E988}" type="sibTrans" cxnId="{784D2449-9A7D-41CB-A80D-F9B567008C8D}">
      <dgm:prSet/>
      <dgm:spPr/>
      <dgm:t>
        <a:bodyPr/>
        <a:lstStyle/>
        <a:p>
          <a:endParaRPr lang="en-US"/>
        </a:p>
      </dgm:t>
    </dgm:pt>
    <dgm:pt modelId="{1E65F8D7-C0A2-49BB-B3CB-ACB060EBEC7D}">
      <dgm:prSet phldrT="[Text]"/>
      <dgm:spPr>
        <a:xfrm>
          <a:off x="2703391" y="3745626"/>
          <a:ext cx="1475343" cy="1475343"/>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Arial"/>
              <a:ea typeface="ＭＳ Ｐゴシック"/>
              <a:cs typeface=""/>
            </a:rPr>
            <a:t>Exploring Donation Potential</a:t>
          </a:r>
        </a:p>
      </dgm:t>
    </dgm:pt>
    <dgm:pt modelId="{7CE8E0A4-5984-47DF-85F0-5F546127B33C}" type="parTrans" cxnId="{518742AE-B823-4025-A30F-D6A177B308CA}">
      <dgm:prSet/>
      <dgm:spPr>
        <a:xfrm rot="2533900">
          <a:off x="2196950" y="3684563"/>
          <a:ext cx="802003" cy="66796"/>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ln>
        <a:effectLst/>
      </dgm:spPr>
      <dgm:t>
        <a:bodyPr/>
        <a:lstStyle/>
        <a:p>
          <a:endParaRPr lang="en-US"/>
        </a:p>
      </dgm:t>
    </dgm:pt>
    <dgm:pt modelId="{70A8EC55-F212-4119-BD8A-92C885977AC7}" type="sibTrans" cxnId="{518742AE-B823-4025-A30F-D6A177B308CA}">
      <dgm:prSet/>
      <dgm:spPr/>
      <dgm:t>
        <a:bodyPr/>
        <a:lstStyle/>
        <a:p>
          <a:endParaRPr lang="en-US"/>
        </a:p>
      </dgm:t>
    </dgm:pt>
    <dgm:pt modelId="{86765A48-86BE-4777-8450-308389757437}">
      <dgm:prSet phldrT="[Text]"/>
      <dgm:spPr>
        <a:xfrm>
          <a:off x="4326269" y="3745626"/>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More detailed PMH </a:t>
          </a:r>
          <a:endParaRPr lang="en-US" dirty="0">
            <a:solidFill>
              <a:srgbClr val="000000">
                <a:hueOff val="0"/>
                <a:satOff val="0"/>
                <a:lumOff val="0"/>
                <a:alphaOff val="0"/>
              </a:srgbClr>
            </a:solidFill>
            <a:latin typeface="Arial"/>
            <a:ea typeface="ＭＳ Ｐゴシック"/>
            <a:cs typeface=""/>
          </a:endParaRPr>
        </a:p>
      </dgm:t>
    </dgm:pt>
    <dgm:pt modelId="{4836E3CC-688D-4566-9F68-7393F59D6DD2}" type="parTrans" cxnId="{11F88029-CE07-4A51-83BF-281970451084}">
      <dgm:prSet/>
      <dgm:spPr/>
      <dgm:t>
        <a:bodyPr/>
        <a:lstStyle/>
        <a:p>
          <a:endParaRPr lang="en-US"/>
        </a:p>
      </dgm:t>
    </dgm:pt>
    <dgm:pt modelId="{60D6E2D9-8A6A-4C1C-9F37-E60329F94FF1}" type="sibTrans" cxnId="{11F88029-CE07-4A51-83BF-281970451084}">
      <dgm:prSet/>
      <dgm:spPr/>
      <dgm:t>
        <a:bodyPr/>
        <a:lstStyle/>
        <a:p>
          <a:endParaRPr lang="en-US"/>
        </a:p>
      </dgm:t>
    </dgm:pt>
    <dgm:pt modelId="{36FDB51A-CB60-4896-8697-861F706D7F2D}">
      <dgm:prSe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Absolute contraindication </a:t>
          </a:r>
        </a:p>
      </dgm:t>
    </dgm:pt>
    <dgm:pt modelId="{05184034-C6A4-427D-B2B8-7CAB683CA68E}" type="parTrans" cxnId="{C558E39A-1904-4069-B5B6-EF9E6B9BCA42}">
      <dgm:prSet/>
      <dgm:spPr/>
      <dgm:t>
        <a:bodyPr/>
        <a:lstStyle/>
        <a:p>
          <a:endParaRPr lang="en-US"/>
        </a:p>
      </dgm:t>
    </dgm:pt>
    <dgm:pt modelId="{B66480CA-7CA2-4A96-A426-028526E3DAAA}" type="sibTrans" cxnId="{C558E39A-1904-4069-B5B6-EF9E6B9BCA42}">
      <dgm:prSet/>
      <dgm:spPr/>
      <dgm:t>
        <a:bodyPr/>
        <a:lstStyle/>
        <a:p>
          <a:endParaRPr lang="en-US"/>
        </a:p>
      </dgm:t>
    </dgm:pt>
    <dgm:pt modelId="{A86ED91D-5455-42B6-9637-B8CB5811F73F}">
      <dgm:prSet/>
      <dgm:spPr>
        <a:xfrm>
          <a:off x="4326269" y="1268"/>
          <a:ext cx="2213015" cy="1475343"/>
        </a:xfrm>
        <a:prstGeom prst="rect">
          <a:avLst/>
        </a:prstGeom>
        <a:noFill/>
        <a:ln>
          <a:noFill/>
        </a:ln>
        <a:effectLst/>
      </dgm:spPr>
      <dgm:t>
        <a:bodyPr/>
        <a:lstStyle/>
        <a:p>
          <a:r>
            <a:rPr lang="en-GB">
              <a:solidFill>
                <a:srgbClr val="000000">
                  <a:hueOff val="0"/>
                  <a:satOff val="0"/>
                  <a:lumOff val="0"/>
                  <a:alphaOff val="0"/>
                </a:srgbClr>
              </a:solidFill>
              <a:latin typeface="Arial"/>
              <a:ea typeface="ＭＳ Ｐゴシック"/>
              <a:cs typeface=""/>
            </a:rPr>
            <a:t>Instability </a:t>
          </a:r>
          <a:endParaRPr lang="en-GB" dirty="0">
            <a:solidFill>
              <a:srgbClr val="000000">
                <a:hueOff val="0"/>
                <a:satOff val="0"/>
                <a:lumOff val="0"/>
                <a:alphaOff val="0"/>
              </a:srgbClr>
            </a:solidFill>
            <a:latin typeface="Arial"/>
            <a:ea typeface="ＭＳ Ｐゴシック"/>
            <a:cs typeface=""/>
          </a:endParaRPr>
        </a:p>
      </dgm:t>
    </dgm:pt>
    <dgm:pt modelId="{3DC38158-4FAF-4DB0-8382-DB9889C99E35}" type="parTrans" cxnId="{371652B2-2D13-47AF-96D1-DF17197D510B}">
      <dgm:prSet/>
      <dgm:spPr/>
      <dgm:t>
        <a:bodyPr/>
        <a:lstStyle/>
        <a:p>
          <a:endParaRPr lang="en-US"/>
        </a:p>
      </dgm:t>
    </dgm:pt>
    <dgm:pt modelId="{ECEE71B6-3FAC-4E42-98B2-9377EFA6E55B}" type="sibTrans" cxnId="{371652B2-2D13-47AF-96D1-DF17197D510B}">
      <dgm:prSet/>
      <dgm:spPr/>
      <dgm:t>
        <a:bodyPr/>
        <a:lstStyle/>
        <a:p>
          <a:endParaRPr lang="en-US"/>
        </a:p>
      </dgm:t>
    </dgm:pt>
    <dgm:pt modelId="{6E30DFD3-9EF8-4549-BD6B-77E75EF96C49}">
      <dgm:prSet/>
      <dgm:spPr>
        <a:xfrm>
          <a:off x="4326269" y="1268"/>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Known PMH</a:t>
          </a:r>
        </a:p>
      </dgm:t>
    </dgm:pt>
    <dgm:pt modelId="{EEF34B21-05CC-4C21-8295-D65D04C86BFE}" type="parTrans" cxnId="{D8EA6264-D180-4744-8B08-7826E1208075}">
      <dgm:prSet/>
      <dgm:spPr/>
      <dgm:t>
        <a:bodyPr/>
        <a:lstStyle/>
        <a:p>
          <a:endParaRPr lang="en-US"/>
        </a:p>
      </dgm:t>
    </dgm:pt>
    <dgm:pt modelId="{B9AAC8B2-6C7C-4473-B2B2-59379DCB74F9}" type="sibTrans" cxnId="{D8EA6264-D180-4744-8B08-7826E1208075}">
      <dgm:prSet/>
      <dgm:spPr/>
      <dgm:t>
        <a:bodyPr/>
        <a:lstStyle/>
        <a:p>
          <a:endParaRPr lang="en-US"/>
        </a:p>
      </dgm:t>
    </dgm:pt>
    <dgm:pt modelId="{6F844B10-6A31-45A1-844D-70490D01D071}">
      <dgm:prSet/>
      <dgm:spPr>
        <a:xfrm>
          <a:off x="4326269" y="1268"/>
          <a:ext cx="2213015" cy="1475343"/>
        </a:xfrm>
        <a:prstGeom prst="rect">
          <a:avLst/>
        </a:prstGeom>
        <a:noFill/>
        <a:ln>
          <a:noFill/>
        </a:ln>
        <a:effectLst/>
      </dgm:spPr>
      <dgm:t>
        <a:bodyPr/>
        <a:lstStyle/>
        <a:p>
          <a:r>
            <a:rPr lang="en-GB" dirty="0">
              <a:solidFill>
                <a:schemeClr val="accent1"/>
              </a:solidFill>
              <a:latin typeface="Arial"/>
              <a:ea typeface="ＭＳ Ｐゴシック"/>
              <a:cs typeface=""/>
            </a:rPr>
            <a:t>Plan palliation &amp; offer tissue donation as advised</a:t>
          </a:r>
        </a:p>
      </dgm:t>
    </dgm:pt>
    <dgm:pt modelId="{D0BC0C84-6BE8-4780-BF4C-BC20D5D54C65}" type="parTrans" cxnId="{120A5D10-2A17-4A9F-8968-57B60ED6B847}">
      <dgm:prSet/>
      <dgm:spPr/>
      <dgm:t>
        <a:bodyPr/>
        <a:lstStyle/>
        <a:p>
          <a:endParaRPr lang="en-US"/>
        </a:p>
      </dgm:t>
    </dgm:pt>
    <dgm:pt modelId="{E4C24863-05D6-4B97-AFAC-027430E83A1A}" type="sibTrans" cxnId="{120A5D10-2A17-4A9F-8968-57B60ED6B847}">
      <dgm:prSet/>
      <dgm:spPr/>
      <dgm:t>
        <a:bodyPr/>
        <a:lstStyle/>
        <a:p>
          <a:endParaRPr lang="en-US"/>
        </a:p>
      </dgm:t>
    </dgm:pt>
    <dgm:pt modelId="{BC4F31C1-59D6-4CEE-B98E-59603727D0BE}">
      <dgm:prSet phldrT="[Text]"/>
      <dgm:spPr>
        <a:xfrm>
          <a:off x="4326269" y="3745626"/>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Blood results</a:t>
          </a:r>
        </a:p>
      </dgm:t>
    </dgm:pt>
    <dgm:pt modelId="{720D10EA-FA64-4554-97F5-99028CC5FA6D}" type="parTrans" cxnId="{41912048-0705-4202-A04F-002954BA15F6}">
      <dgm:prSet/>
      <dgm:spPr/>
      <dgm:t>
        <a:bodyPr/>
        <a:lstStyle/>
        <a:p>
          <a:endParaRPr lang="en-US"/>
        </a:p>
      </dgm:t>
    </dgm:pt>
    <dgm:pt modelId="{440784F2-92E0-4B66-AC61-4D8688B1FA6F}" type="sibTrans" cxnId="{41912048-0705-4202-A04F-002954BA15F6}">
      <dgm:prSet/>
      <dgm:spPr/>
      <dgm:t>
        <a:bodyPr/>
        <a:lstStyle/>
        <a:p>
          <a:endParaRPr lang="en-US"/>
        </a:p>
      </dgm:t>
    </dgm:pt>
    <dgm:pt modelId="{6F1B9730-14E0-40A0-8E27-92361DF18AF0}">
      <dgm:prSet phldrT="[Text]"/>
      <dgm:spPr>
        <a:xfrm>
          <a:off x="4326269" y="3745626"/>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Stability &amp; plan of care explored</a:t>
          </a:r>
        </a:p>
      </dgm:t>
    </dgm:pt>
    <dgm:pt modelId="{A3AA5130-BD96-459E-8684-7910B7BF8D72}" type="parTrans" cxnId="{F231CDA9-6F79-4842-93B4-74B1C24A214B}">
      <dgm:prSet/>
      <dgm:spPr/>
      <dgm:t>
        <a:bodyPr/>
        <a:lstStyle/>
        <a:p>
          <a:endParaRPr lang="en-US"/>
        </a:p>
      </dgm:t>
    </dgm:pt>
    <dgm:pt modelId="{B10D4D3A-1A4C-4D7C-A166-E72E61425392}" type="sibTrans" cxnId="{F231CDA9-6F79-4842-93B4-74B1C24A214B}">
      <dgm:prSet/>
      <dgm:spPr/>
      <dgm:t>
        <a:bodyPr/>
        <a:lstStyle/>
        <a:p>
          <a:endParaRPr lang="en-US"/>
        </a:p>
      </dgm:t>
    </dgm:pt>
    <dgm:pt modelId="{EF340F72-C5D2-4D04-B161-356160B6CA19}">
      <dgm:prSet phldrT="[Text]"/>
      <dgm:spPr>
        <a:xfrm>
          <a:off x="4326269" y="3745626"/>
          <a:ext cx="2213015" cy="1475343"/>
        </a:xfrm>
        <a:prstGeom prst="rect">
          <a:avLst/>
        </a:prstGeom>
        <a:noFill/>
        <a:ln>
          <a:noFill/>
        </a:ln>
        <a:effectLst/>
      </dgm:spPr>
      <dgm:t>
        <a:bodyPr/>
        <a:lstStyle/>
        <a:p>
          <a:r>
            <a:rPr lang="en-GB" dirty="0">
              <a:solidFill>
                <a:srgbClr val="000000">
                  <a:hueOff val="0"/>
                  <a:satOff val="0"/>
                  <a:lumOff val="0"/>
                  <a:alphaOff val="0"/>
                </a:srgbClr>
              </a:solidFill>
              <a:latin typeface="Arial"/>
              <a:ea typeface="ＭＳ Ｐゴシック"/>
              <a:cs typeface=""/>
            </a:rPr>
            <a:t>Police &amp; coroner or PF considerations</a:t>
          </a:r>
        </a:p>
      </dgm:t>
    </dgm:pt>
    <dgm:pt modelId="{CCB22E74-8496-4E6E-893E-17AF48CCD137}" type="parTrans" cxnId="{ADC34812-136E-414F-B75B-873ECB54AC37}">
      <dgm:prSet/>
      <dgm:spPr/>
      <dgm:t>
        <a:bodyPr/>
        <a:lstStyle/>
        <a:p>
          <a:endParaRPr lang="en-US"/>
        </a:p>
      </dgm:t>
    </dgm:pt>
    <dgm:pt modelId="{82C4EE67-D0B7-4097-99FC-B458440A3E98}" type="sibTrans" cxnId="{ADC34812-136E-414F-B75B-873ECB54AC37}">
      <dgm:prSet/>
      <dgm:spPr/>
      <dgm:t>
        <a:bodyPr/>
        <a:lstStyle/>
        <a:p>
          <a:endParaRPr lang="en-US"/>
        </a:p>
      </dgm:t>
    </dgm:pt>
    <dgm:pt modelId="{EEDCFAFF-2973-4BD6-8DCE-AF828CCFF28C}">
      <dgm:prSet phldrT="[Text]"/>
      <dgm:spPr>
        <a:xfrm>
          <a:off x="4827918" y="1873447"/>
          <a:ext cx="2213015" cy="1475343"/>
        </a:xfrm>
        <a:noFill/>
        <a:ln>
          <a:noFill/>
        </a:ln>
        <a:effectLst/>
      </dgm:spPr>
      <dgm:t>
        <a:bodyPr/>
        <a:lstStyle/>
        <a:p>
          <a:pPr>
            <a:buFont typeface="Arial" panose="020B0604020202020204" pitchFamily="34" charset="0"/>
            <a:buChar char="•"/>
          </a:pPr>
          <a:r>
            <a:rPr lang="en-GB" dirty="0">
              <a:solidFill>
                <a:schemeClr val="accent1"/>
              </a:solidFill>
              <a:latin typeface="Arial"/>
              <a:ea typeface="ＭＳ Ｐゴシック"/>
              <a:cs typeface=""/>
            </a:rPr>
            <a:t>-Plan SN attendance,  a donation approach &amp; plan palliation discussions collaboratively</a:t>
          </a:r>
          <a:endParaRPr lang="en-US" dirty="0">
            <a:solidFill>
              <a:schemeClr val="accent1"/>
            </a:solidFill>
            <a:latin typeface="Arial"/>
            <a:ea typeface="ＭＳ Ｐゴシック"/>
            <a:cs typeface=""/>
          </a:endParaRPr>
        </a:p>
      </dgm:t>
    </dgm:pt>
    <dgm:pt modelId="{5148F3AA-769E-4497-8CF4-6ED1167C9720}" type="parTrans" cxnId="{04C78512-8CDB-40DE-8515-C66622D2E25F}">
      <dgm:prSet/>
      <dgm:spPr/>
      <dgm:t>
        <a:bodyPr/>
        <a:lstStyle/>
        <a:p>
          <a:endParaRPr lang="en-GB"/>
        </a:p>
      </dgm:t>
    </dgm:pt>
    <dgm:pt modelId="{84CF9018-3E6D-449B-B608-9ECC966417FC}" type="sibTrans" cxnId="{04C78512-8CDB-40DE-8515-C66622D2E25F}">
      <dgm:prSet/>
      <dgm:spPr/>
      <dgm:t>
        <a:bodyPr/>
        <a:lstStyle/>
        <a:p>
          <a:endParaRPr lang="en-GB"/>
        </a:p>
      </dgm:t>
    </dgm:pt>
    <dgm:pt modelId="{B6749232-C406-4098-8D55-B4290C712EF3}" type="pres">
      <dgm:prSet presAssocID="{8909115A-BFDD-4021-A9BF-0F6973F9A0D2}" presName="composite" presStyleCnt="0">
        <dgm:presLayoutVars>
          <dgm:chMax val="5"/>
          <dgm:dir/>
          <dgm:animLvl val="ctr"/>
          <dgm:resizeHandles val="exact"/>
        </dgm:presLayoutVars>
      </dgm:prSet>
      <dgm:spPr/>
    </dgm:pt>
    <dgm:pt modelId="{0DE61143-2192-4F60-81B7-3B28A43464F8}" type="pres">
      <dgm:prSet presAssocID="{8909115A-BFDD-4021-A9BF-0F6973F9A0D2}" presName="cycle" presStyleCnt="0"/>
      <dgm:spPr/>
    </dgm:pt>
    <dgm:pt modelId="{7502CDBD-C117-4694-AB83-F66F1F289507}" type="pres">
      <dgm:prSet presAssocID="{8909115A-BFDD-4021-A9BF-0F6973F9A0D2}" presName="centerShape" presStyleCnt="0"/>
      <dgm:spPr/>
    </dgm:pt>
    <dgm:pt modelId="{5CCFCA6B-E3C0-4B85-9A4F-16F8CE20229C}" type="pres">
      <dgm:prSet presAssocID="{8909115A-BFDD-4021-A9BF-0F6973F9A0D2}" presName="connSite" presStyleLbl="node1" presStyleIdx="0" presStyleCnt="4"/>
      <dgm:spPr/>
    </dgm:pt>
    <dgm:pt modelId="{00B882D9-FE91-460F-AF3E-DAF05A690181}" type="pres">
      <dgm:prSet presAssocID="{8909115A-BFDD-4021-A9BF-0F6973F9A0D2}" presName="visible" presStyleLbl="node1" presStyleIdx="0" presStyleCnt="4" custScaleX="118191" custScaleY="104569" custLinFactNeighborX="-7337" custLinFactNeighborY="4755"/>
      <dgm:spPr>
        <a:xfrm>
          <a:off x="0" y="1448886"/>
          <a:ext cx="2635448" cy="263544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Free illustration: &lt;strong&gt;Call&lt;/strong&gt; Center, &lt;strong&gt;Phone&lt;/strong&gt;, Service, Help - Free Image on ..."/>
        </a:ext>
      </dgm:extLst>
    </dgm:pt>
    <dgm:pt modelId="{25EA34B2-C7DB-4C41-BC17-B63CE4D50C74}" type="pres">
      <dgm:prSet presAssocID="{6917B1CF-E3CF-4065-A733-00F57682CCEE}" presName="Name25" presStyleLbl="parChTrans1D1" presStyleIdx="0" presStyleCnt="3"/>
      <dgm:spPr/>
    </dgm:pt>
    <dgm:pt modelId="{097AB268-EB56-481E-9F17-81A91C694CC9}" type="pres">
      <dgm:prSet presAssocID="{C68A6218-5C65-4AD4-A535-792923C12E8D}" presName="node" presStyleCnt="0"/>
      <dgm:spPr/>
    </dgm:pt>
    <dgm:pt modelId="{0A66D14E-D0F9-43BA-BC5E-59861B551E55}" type="pres">
      <dgm:prSet presAssocID="{C68A6218-5C65-4AD4-A535-792923C12E8D}" presName="parentNode" presStyleLbl="node1" presStyleIdx="1" presStyleCnt="4" custLinFactNeighborY="6139">
        <dgm:presLayoutVars>
          <dgm:chMax val="1"/>
          <dgm:bulletEnabled val="1"/>
        </dgm:presLayoutVars>
      </dgm:prSet>
      <dgm:spPr/>
    </dgm:pt>
    <dgm:pt modelId="{2F22D782-46C8-4B38-A91F-0DD81D9D9378}" type="pres">
      <dgm:prSet presAssocID="{C68A6218-5C65-4AD4-A535-792923C12E8D}" presName="childNode" presStyleLbl="revTx" presStyleIdx="0" presStyleCnt="3">
        <dgm:presLayoutVars>
          <dgm:bulletEnabled val="1"/>
        </dgm:presLayoutVars>
      </dgm:prSet>
      <dgm:spPr/>
    </dgm:pt>
    <dgm:pt modelId="{AEA3AA94-818F-4C41-BF15-852BBFDEC31F}" type="pres">
      <dgm:prSet presAssocID="{DAA35F1C-960E-4A83-9136-4670C571C875}" presName="Name25" presStyleLbl="parChTrans1D1" presStyleIdx="1" presStyleCnt="3"/>
      <dgm:spPr/>
    </dgm:pt>
    <dgm:pt modelId="{CE9F7137-9CC0-493A-AC11-A1995AAB0B89}" type="pres">
      <dgm:prSet presAssocID="{5DE2B4CC-7349-4E73-BA6B-937841733149}" presName="node" presStyleCnt="0"/>
      <dgm:spPr/>
    </dgm:pt>
    <dgm:pt modelId="{8C669B94-5449-49E6-9CA3-EE4854757492}" type="pres">
      <dgm:prSet presAssocID="{5DE2B4CC-7349-4E73-BA6B-937841733149}" presName="parentNode" presStyleLbl="node1" presStyleIdx="2" presStyleCnt="4">
        <dgm:presLayoutVars>
          <dgm:chMax val="1"/>
          <dgm:bulletEnabled val="1"/>
        </dgm:presLayoutVars>
      </dgm:prSet>
      <dgm:spPr/>
    </dgm:pt>
    <dgm:pt modelId="{A2D6F0E1-AAB8-46F0-90DD-694807B7E32F}" type="pres">
      <dgm:prSet presAssocID="{5DE2B4CC-7349-4E73-BA6B-937841733149}" presName="childNode" presStyleLbl="revTx" presStyleIdx="1" presStyleCnt="3">
        <dgm:presLayoutVars>
          <dgm:bulletEnabled val="1"/>
        </dgm:presLayoutVars>
      </dgm:prSet>
      <dgm:spPr>
        <a:prstGeom prst="rect">
          <a:avLst/>
        </a:prstGeom>
      </dgm:spPr>
    </dgm:pt>
    <dgm:pt modelId="{A58C1E8D-7D57-4D49-B05B-AA0B32E602D1}" type="pres">
      <dgm:prSet presAssocID="{7CE8E0A4-5984-47DF-85F0-5F546127B33C}" presName="Name25" presStyleLbl="parChTrans1D1" presStyleIdx="2" presStyleCnt="3"/>
      <dgm:spPr/>
    </dgm:pt>
    <dgm:pt modelId="{09A5F204-A3A9-48B8-BF18-49C636ED6B4B}" type="pres">
      <dgm:prSet presAssocID="{1E65F8D7-C0A2-49BB-B3CB-ACB060EBEC7D}" presName="node" presStyleCnt="0"/>
      <dgm:spPr/>
    </dgm:pt>
    <dgm:pt modelId="{641F2330-CB65-441A-B812-859C9130D674}" type="pres">
      <dgm:prSet presAssocID="{1E65F8D7-C0A2-49BB-B3CB-ACB060EBEC7D}" presName="parentNode" presStyleLbl="node1" presStyleIdx="3" presStyleCnt="4">
        <dgm:presLayoutVars>
          <dgm:chMax val="1"/>
          <dgm:bulletEnabled val="1"/>
        </dgm:presLayoutVars>
      </dgm:prSet>
      <dgm:spPr/>
    </dgm:pt>
    <dgm:pt modelId="{7F9A60D7-6AAE-4AAE-850B-3412BD3C3E8D}" type="pres">
      <dgm:prSet presAssocID="{1E65F8D7-C0A2-49BB-B3CB-ACB060EBEC7D}" presName="childNode" presStyleLbl="revTx" presStyleIdx="2" presStyleCnt="3">
        <dgm:presLayoutVars>
          <dgm:bulletEnabled val="1"/>
        </dgm:presLayoutVars>
      </dgm:prSet>
      <dgm:spPr/>
    </dgm:pt>
  </dgm:ptLst>
  <dgm:cxnLst>
    <dgm:cxn modelId="{120A5D10-2A17-4A9F-8968-57B60ED6B847}" srcId="{C68A6218-5C65-4AD4-A535-792923C12E8D}" destId="{6F844B10-6A31-45A1-844D-70490D01D071}" srcOrd="4" destOrd="0" parTransId="{D0BC0C84-6BE8-4780-BF4C-BC20D5D54C65}" sibTransId="{E4C24863-05D6-4B97-AFAC-027430E83A1A}"/>
    <dgm:cxn modelId="{ADC34812-136E-414F-B75B-873ECB54AC37}" srcId="{1E65F8D7-C0A2-49BB-B3CB-ACB060EBEC7D}" destId="{EF340F72-C5D2-4D04-B161-356160B6CA19}" srcOrd="3" destOrd="0" parTransId="{CCB22E74-8496-4E6E-893E-17AF48CCD137}" sibTransId="{82C4EE67-D0B7-4097-99FC-B458440A3E98}"/>
    <dgm:cxn modelId="{3CDE6F12-131F-2B4F-8BCD-6B60DEAECD76}" type="presOf" srcId="{6917B1CF-E3CF-4065-A733-00F57682CCEE}" destId="{25EA34B2-C7DB-4C41-BC17-B63CE4D50C74}" srcOrd="0" destOrd="0" presId="urn:microsoft.com/office/officeart/2005/8/layout/radial2"/>
    <dgm:cxn modelId="{04C78512-8CDB-40DE-8515-C66622D2E25F}" srcId="{5DE2B4CC-7349-4E73-BA6B-937841733149}" destId="{EEDCFAFF-2973-4BD6-8DCE-AF828CCFF28C}" srcOrd="1" destOrd="0" parTransId="{5148F3AA-769E-4497-8CF4-6ED1167C9720}" sibTransId="{84CF9018-3E6D-449B-B608-9ECC966417FC}"/>
    <dgm:cxn modelId="{94E34C13-1CD6-7E43-B303-E12EC7D326F0}" type="presOf" srcId="{DAA35F1C-960E-4A83-9136-4670C571C875}" destId="{AEA3AA94-818F-4C41-BF15-852BBFDEC31F}" srcOrd="0" destOrd="0" presId="urn:microsoft.com/office/officeart/2005/8/layout/radial2"/>
    <dgm:cxn modelId="{ABC63E1E-88EB-416E-82B0-9FD816B74B1E}" type="presOf" srcId="{EEDCFAFF-2973-4BD6-8DCE-AF828CCFF28C}" destId="{A2D6F0E1-AAB8-46F0-90DD-694807B7E32F}" srcOrd="0" destOrd="1" presId="urn:microsoft.com/office/officeart/2005/8/layout/radial2"/>
    <dgm:cxn modelId="{642C1F27-2648-734D-B2EA-E6270344306B}" type="presOf" srcId="{1E65F8D7-C0A2-49BB-B3CB-ACB060EBEC7D}" destId="{641F2330-CB65-441A-B812-859C9130D674}" srcOrd="0" destOrd="0" presId="urn:microsoft.com/office/officeart/2005/8/layout/radial2"/>
    <dgm:cxn modelId="{11F88029-CE07-4A51-83BF-281970451084}" srcId="{1E65F8D7-C0A2-49BB-B3CB-ACB060EBEC7D}" destId="{86765A48-86BE-4777-8450-308389757437}" srcOrd="0" destOrd="0" parTransId="{4836E3CC-688D-4566-9F68-7393F59D6DD2}" sibTransId="{60D6E2D9-8A6A-4C1C-9F37-E60329F94FF1}"/>
    <dgm:cxn modelId="{8FA42D36-9F51-4BE6-9EF5-5CD8CECB37BE}" srcId="{8909115A-BFDD-4021-A9BF-0F6973F9A0D2}" destId="{C68A6218-5C65-4AD4-A535-792923C12E8D}" srcOrd="0" destOrd="0" parTransId="{6917B1CF-E3CF-4065-A733-00F57682CCEE}" sibTransId="{695D1EC3-FB23-4B97-91DE-10507CABE273}"/>
    <dgm:cxn modelId="{C65BCF41-2FD4-0D4C-A422-84182CE78427}" type="presOf" srcId="{36FDB51A-CB60-4896-8697-861F706D7F2D}" destId="{2F22D782-46C8-4B38-A91F-0DD81D9D9378}" srcOrd="0" destOrd="1" presId="urn:microsoft.com/office/officeart/2005/8/layout/radial2"/>
    <dgm:cxn modelId="{D8EA6264-D180-4744-8B08-7826E1208075}" srcId="{C68A6218-5C65-4AD4-A535-792923C12E8D}" destId="{6E30DFD3-9EF8-4549-BD6B-77E75EF96C49}" srcOrd="3" destOrd="0" parTransId="{EEF34B21-05CC-4C21-8295-D65D04C86BFE}" sibTransId="{B9AAC8B2-6C7C-4473-B2B2-59379DCB74F9}"/>
    <dgm:cxn modelId="{41912048-0705-4202-A04F-002954BA15F6}" srcId="{1E65F8D7-C0A2-49BB-B3CB-ACB060EBEC7D}" destId="{BC4F31C1-59D6-4CEE-B98E-59603727D0BE}" srcOrd="1" destOrd="0" parTransId="{720D10EA-FA64-4554-97F5-99028CC5FA6D}" sibTransId="{440784F2-92E0-4B66-AC61-4D8688B1FA6F}"/>
    <dgm:cxn modelId="{1FB2CF68-582D-B64F-85BB-85634FA8F09B}" type="presOf" srcId="{6F1B9730-14E0-40A0-8E27-92361DF18AF0}" destId="{7F9A60D7-6AAE-4AAE-850B-3412BD3C3E8D}" srcOrd="0" destOrd="2" presId="urn:microsoft.com/office/officeart/2005/8/layout/radial2"/>
    <dgm:cxn modelId="{784D2449-9A7D-41CB-A80D-F9B567008C8D}" srcId="{5DE2B4CC-7349-4E73-BA6B-937841733149}" destId="{2B036EA8-E6A6-467E-BDD2-5EEA31E80CB3}" srcOrd="0" destOrd="0" parTransId="{8BD1E216-2A37-41D2-BECA-A54931B2AE58}" sibTransId="{B70B4DEB-4B32-44F4-BA78-947B7A30E988}"/>
    <dgm:cxn modelId="{BFD78B57-CD9C-114F-B649-C415697DC9F8}" type="presOf" srcId="{A86ED91D-5455-42B6-9637-B8CB5811F73F}" destId="{2F22D782-46C8-4B38-A91F-0DD81D9D9378}" srcOrd="0" destOrd="2" presId="urn:microsoft.com/office/officeart/2005/8/layout/radial2"/>
    <dgm:cxn modelId="{56E35159-6E27-854C-89D3-BB9B6622A57B}" type="presOf" srcId="{6E30DFD3-9EF8-4549-BD6B-77E75EF96C49}" destId="{2F22D782-46C8-4B38-A91F-0DD81D9D9378}" srcOrd="0" destOrd="3" presId="urn:microsoft.com/office/officeart/2005/8/layout/radial2"/>
    <dgm:cxn modelId="{7D7E805A-9A6B-41B2-83DE-9BCB3B34570E}" srcId="{C68A6218-5C65-4AD4-A535-792923C12E8D}" destId="{E8776F12-2792-4039-ADE0-62CDA6E485D8}" srcOrd="0" destOrd="0" parTransId="{E003BCE1-3E30-405E-8C9C-09B8AC0CA6A1}" sibTransId="{D0601576-A052-46F3-BA1C-95C0550CF03B}"/>
    <dgm:cxn modelId="{34876687-95BF-274B-AFB7-75D96C61BBE8}" type="presOf" srcId="{7CE8E0A4-5984-47DF-85F0-5F546127B33C}" destId="{A58C1E8D-7D57-4D49-B05B-AA0B32E602D1}" srcOrd="0" destOrd="0" presId="urn:microsoft.com/office/officeart/2005/8/layout/radial2"/>
    <dgm:cxn modelId="{C559198A-CD17-A442-974F-C5DEB209FB60}" type="presOf" srcId="{8909115A-BFDD-4021-A9BF-0F6973F9A0D2}" destId="{B6749232-C406-4098-8D55-B4290C712EF3}" srcOrd="0" destOrd="0" presId="urn:microsoft.com/office/officeart/2005/8/layout/radial2"/>
    <dgm:cxn modelId="{C558E39A-1904-4069-B5B6-EF9E6B9BCA42}" srcId="{C68A6218-5C65-4AD4-A535-792923C12E8D}" destId="{36FDB51A-CB60-4896-8697-861F706D7F2D}" srcOrd="1" destOrd="0" parTransId="{05184034-C6A4-427D-B2B8-7CAB683CA68E}" sibTransId="{B66480CA-7CA2-4A96-A426-028526E3DAAA}"/>
    <dgm:cxn modelId="{3FB8C29F-BCCB-8440-908E-DE266FCF4F5E}" type="presOf" srcId="{EF340F72-C5D2-4D04-B161-356160B6CA19}" destId="{7F9A60D7-6AAE-4AAE-850B-3412BD3C3E8D}" srcOrd="0" destOrd="3" presId="urn:microsoft.com/office/officeart/2005/8/layout/radial2"/>
    <dgm:cxn modelId="{F231CDA9-6F79-4842-93B4-74B1C24A214B}" srcId="{1E65F8D7-C0A2-49BB-B3CB-ACB060EBEC7D}" destId="{6F1B9730-14E0-40A0-8E27-92361DF18AF0}" srcOrd="2" destOrd="0" parTransId="{A3AA5130-BD96-459E-8684-7910B7BF8D72}" sibTransId="{B10D4D3A-1A4C-4D7C-A166-E72E61425392}"/>
    <dgm:cxn modelId="{518742AE-B823-4025-A30F-D6A177B308CA}" srcId="{8909115A-BFDD-4021-A9BF-0F6973F9A0D2}" destId="{1E65F8D7-C0A2-49BB-B3CB-ACB060EBEC7D}" srcOrd="2" destOrd="0" parTransId="{7CE8E0A4-5984-47DF-85F0-5F546127B33C}" sibTransId="{70A8EC55-F212-4119-BD8A-92C885977AC7}"/>
    <dgm:cxn modelId="{371652B2-2D13-47AF-96D1-DF17197D510B}" srcId="{C68A6218-5C65-4AD4-A535-792923C12E8D}" destId="{A86ED91D-5455-42B6-9637-B8CB5811F73F}" srcOrd="2" destOrd="0" parTransId="{3DC38158-4FAF-4DB0-8382-DB9889C99E35}" sibTransId="{ECEE71B6-3FAC-4E42-98B2-9377EFA6E55B}"/>
    <dgm:cxn modelId="{4204E2B5-9A18-704F-B073-8BACEFF36900}" type="presOf" srcId="{E8776F12-2792-4039-ADE0-62CDA6E485D8}" destId="{2F22D782-46C8-4B38-A91F-0DD81D9D9378}" srcOrd="0" destOrd="0" presId="urn:microsoft.com/office/officeart/2005/8/layout/radial2"/>
    <dgm:cxn modelId="{FBF0BCCF-2351-1C44-9EC3-59F1BB3EA105}" type="presOf" srcId="{6F844B10-6A31-45A1-844D-70490D01D071}" destId="{2F22D782-46C8-4B38-A91F-0DD81D9D9378}" srcOrd="0" destOrd="4" presId="urn:microsoft.com/office/officeart/2005/8/layout/radial2"/>
    <dgm:cxn modelId="{BE0A8DD6-84A0-0C4B-AC8B-BEA5028C079B}" type="presOf" srcId="{86765A48-86BE-4777-8450-308389757437}" destId="{7F9A60D7-6AAE-4AAE-850B-3412BD3C3E8D}" srcOrd="0" destOrd="0" presId="urn:microsoft.com/office/officeart/2005/8/layout/radial2"/>
    <dgm:cxn modelId="{805212E4-BD80-164C-B3C9-C71C6C3E8B3B}" type="presOf" srcId="{5DE2B4CC-7349-4E73-BA6B-937841733149}" destId="{8C669B94-5449-49E6-9CA3-EE4854757492}" srcOrd="0" destOrd="0" presId="urn:microsoft.com/office/officeart/2005/8/layout/radial2"/>
    <dgm:cxn modelId="{659A93E7-C744-4619-9F58-5FBE3C32BD24}" srcId="{8909115A-BFDD-4021-A9BF-0F6973F9A0D2}" destId="{5DE2B4CC-7349-4E73-BA6B-937841733149}" srcOrd="1" destOrd="0" parTransId="{DAA35F1C-960E-4A83-9136-4670C571C875}" sibTransId="{BCD6AD88-3A5B-498A-8917-D613370A0504}"/>
    <dgm:cxn modelId="{BF1051EE-5FE5-E046-A781-3D2149CB1510}" type="presOf" srcId="{2B036EA8-E6A6-467E-BDD2-5EEA31E80CB3}" destId="{A2D6F0E1-AAB8-46F0-90DD-694807B7E32F}" srcOrd="0" destOrd="0" presId="urn:microsoft.com/office/officeart/2005/8/layout/radial2"/>
    <dgm:cxn modelId="{B095B2F0-0551-8D4D-8A8A-2EC58610815B}" type="presOf" srcId="{BC4F31C1-59D6-4CEE-B98E-59603727D0BE}" destId="{7F9A60D7-6AAE-4AAE-850B-3412BD3C3E8D}" srcOrd="0" destOrd="1" presId="urn:microsoft.com/office/officeart/2005/8/layout/radial2"/>
    <dgm:cxn modelId="{470C9BF1-8030-4440-9DC9-87AE7FE9A536}" type="presOf" srcId="{C68A6218-5C65-4AD4-A535-792923C12E8D}" destId="{0A66D14E-D0F9-43BA-BC5E-59861B551E55}" srcOrd="0" destOrd="0" presId="urn:microsoft.com/office/officeart/2005/8/layout/radial2"/>
    <dgm:cxn modelId="{57D6D817-3B22-0D4A-9C55-CA1FFDF06A88}" type="presParOf" srcId="{B6749232-C406-4098-8D55-B4290C712EF3}" destId="{0DE61143-2192-4F60-81B7-3B28A43464F8}" srcOrd="0" destOrd="0" presId="urn:microsoft.com/office/officeart/2005/8/layout/radial2"/>
    <dgm:cxn modelId="{165FB889-F631-724D-9572-926851E0D16E}" type="presParOf" srcId="{0DE61143-2192-4F60-81B7-3B28A43464F8}" destId="{7502CDBD-C117-4694-AB83-F66F1F289507}" srcOrd="0" destOrd="0" presId="urn:microsoft.com/office/officeart/2005/8/layout/radial2"/>
    <dgm:cxn modelId="{1C8B5904-56F6-E449-A7DF-3E1AC4C2A54F}" type="presParOf" srcId="{7502CDBD-C117-4694-AB83-F66F1F289507}" destId="{5CCFCA6B-E3C0-4B85-9A4F-16F8CE20229C}" srcOrd="0" destOrd="0" presId="urn:microsoft.com/office/officeart/2005/8/layout/radial2"/>
    <dgm:cxn modelId="{9AD997FD-3174-164D-A5B1-1D96C000E537}" type="presParOf" srcId="{7502CDBD-C117-4694-AB83-F66F1F289507}" destId="{00B882D9-FE91-460F-AF3E-DAF05A690181}" srcOrd="1" destOrd="0" presId="urn:microsoft.com/office/officeart/2005/8/layout/radial2"/>
    <dgm:cxn modelId="{B97DA582-309A-3349-AAD0-4257BD0713F0}" type="presParOf" srcId="{0DE61143-2192-4F60-81B7-3B28A43464F8}" destId="{25EA34B2-C7DB-4C41-BC17-B63CE4D50C74}" srcOrd="1" destOrd="0" presId="urn:microsoft.com/office/officeart/2005/8/layout/radial2"/>
    <dgm:cxn modelId="{B631FA20-46D8-9E4D-849D-52D63C48B139}" type="presParOf" srcId="{0DE61143-2192-4F60-81B7-3B28A43464F8}" destId="{097AB268-EB56-481E-9F17-81A91C694CC9}" srcOrd="2" destOrd="0" presId="urn:microsoft.com/office/officeart/2005/8/layout/radial2"/>
    <dgm:cxn modelId="{499BBAAF-DD37-D445-AD2C-00EA7CC8B38E}" type="presParOf" srcId="{097AB268-EB56-481E-9F17-81A91C694CC9}" destId="{0A66D14E-D0F9-43BA-BC5E-59861B551E55}" srcOrd="0" destOrd="0" presId="urn:microsoft.com/office/officeart/2005/8/layout/radial2"/>
    <dgm:cxn modelId="{E142746B-5265-174C-B14A-501AE0B4EF1E}" type="presParOf" srcId="{097AB268-EB56-481E-9F17-81A91C694CC9}" destId="{2F22D782-46C8-4B38-A91F-0DD81D9D9378}" srcOrd="1" destOrd="0" presId="urn:microsoft.com/office/officeart/2005/8/layout/radial2"/>
    <dgm:cxn modelId="{E3C97B43-CF42-7840-8DAB-D9850D0E0F3C}" type="presParOf" srcId="{0DE61143-2192-4F60-81B7-3B28A43464F8}" destId="{AEA3AA94-818F-4C41-BF15-852BBFDEC31F}" srcOrd="3" destOrd="0" presId="urn:microsoft.com/office/officeart/2005/8/layout/radial2"/>
    <dgm:cxn modelId="{C18311C7-2B0E-CA4C-94F2-7061C78323B1}" type="presParOf" srcId="{0DE61143-2192-4F60-81B7-3B28A43464F8}" destId="{CE9F7137-9CC0-493A-AC11-A1995AAB0B89}" srcOrd="4" destOrd="0" presId="urn:microsoft.com/office/officeart/2005/8/layout/radial2"/>
    <dgm:cxn modelId="{7D914F4D-4387-DB46-A7EF-3D6EC52F319D}" type="presParOf" srcId="{CE9F7137-9CC0-493A-AC11-A1995AAB0B89}" destId="{8C669B94-5449-49E6-9CA3-EE4854757492}" srcOrd="0" destOrd="0" presId="urn:microsoft.com/office/officeart/2005/8/layout/radial2"/>
    <dgm:cxn modelId="{4713316E-3C1E-EA42-A2BC-0774F8AF4754}" type="presParOf" srcId="{CE9F7137-9CC0-493A-AC11-A1995AAB0B89}" destId="{A2D6F0E1-AAB8-46F0-90DD-694807B7E32F}" srcOrd="1" destOrd="0" presId="urn:microsoft.com/office/officeart/2005/8/layout/radial2"/>
    <dgm:cxn modelId="{1232B5C8-BF1A-0F47-B546-320A8D976242}" type="presParOf" srcId="{0DE61143-2192-4F60-81B7-3B28A43464F8}" destId="{A58C1E8D-7D57-4D49-B05B-AA0B32E602D1}" srcOrd="5" destOrd="0" presId="urn:microsoft.com/office/officeart/2005/8/layout/radial2"/>
    <dgm:cxn modelId="{305DD824-D0B7-5D46-8165-297394054F37}" type="presParOf" srcId="{0DE61143-2192-4F60-81B7-3B28A43464F8}" destId="{09A5F204-A3A9-48B8-BF18-49C636ED6B4B}" srcOrd="6" destOrd="0" presId="urn:microsoft.com/office/officeart/2005/8/layout/radial2"/>
    <dgm:cxn modelId="{D4E0BB30-639C-204E-B38A-1E47379CF1D4}" type="presParOf" srcId="{09A5F204-A3A9-48B8-BF18-49C636ED6B4B}" destId="{641F2330-CB65-441A-B812-859C9130D674}" srcOrd="0" destOrd="0" presId="urn:microsoft.com/office/officeart/2005/8/layout/radial2"/>
    <dgm:cxn modelId="{7717255C-471C-8149-A1A7-986F9A69F3E8}" type="presParOf" srcId="{09A5F204-A3A9-48B8-BF18-49C636ED6B4B}" destId="{7F9A60D7-6AAE-4AAE-850B-3412BD3C3E8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661E4F-3E02-4D56-9029-94B26995B225}"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B26B659-D58F-4794-AFB6-4AE6AB047649}">
      <dgm:prSet/>
      <dgm:spPr/>
      <dgm:t>
        <a:bodyPr/>
        <a:lstStyle/>
        <a:p>
          <a:r>
            <a:rPr lang="en-GB"/>
            <a:t>Efficient preparation towards testing </a:t>
          </a:r>
          <a:endParaRPr lang="en-US"/>
        </a:p>
      </dgm:t>
    </dgm:pt>
    <dgm:pt modelId="{5E643A89-D7EA-42FA-9FB5-05C06B4A7085}" type="parTrans" cxnId="{260D8053-5DF0-4C41-8CAE-1CA0A7B83C70}">
      <dgm:prSet/>
      <dgm:spPr/>
      <dgm:t>
        <a:bodyPr/>
        <a:lstStyle/>
        <a:p>
          <a:endParaRPr lang="en-US"/>
        </a:p>
      </dgm:t>
    </dgm:pt>
    <dgm:pt modelId="{6E338F48-A6D0-407F-9A83-954E86387D36}" type="sibTrans" cxnId="{260D8053-5DF0-4C41-8CAE-1CA0A7B83C70}">
      <dgm:prSet/>
      <dgm:spPr/>
      <dgm:t>
        <a:bodyPr/>
        <a:lstStyle/>
        <a:p>
          <a:endParaRPr lang="en-US"/>
        </a:p>
      </dgm:t>
    </dgm:pt>
    <dgm:pt modelId="{3D88E939-DFF2-453A-9586-29244CC7FB90}">
      <dgm:prSet/>
      <dgm:spPr/>
      <dgm:t>
        <a:bodyPr/>
        <a:lstStyle/>
        <a:p>
          <a:r>
            <a:rPr lang="en-GB"/>
            <a:t>Reduction in delays for family &amp; clinical teams</a:t>
          </a:r>
          <a:endParaRPr lang="en-US"/>
        </a:p>
      </dgm:t>
    </dgm:pt>
    <dgm:pt modelId="{7836BBFB-464E-42D0-91A7-E11EDEFEED04}" type="parTrans" cxnId="{5120D587-F643-4D86-AB91-75F33406C289}">
      <dgm:prSet/>
      <dgm:spPr/>
      <dgm:t>
        <a:bodyPr/>
        <a:lstStyle/>
        <a:p>
          <a:endParaRPr lang="en-US"/>
        </a:p>
      </dgm:t>
    </dgm:pt>
    <dgm:pt modelId="{FCB07FCE-DC5D-41F2-9407-F044589BE3B0}" type="sibTrans" cxnId="{5120D587-F643-4D86-AB91-75F33406C289}">
      <dgm:prSet/>
      <dgm:spPr/>
      <dgm:t>
        <a:bodyPr/>
        <a:lstStyle/>
        <a:p>
          <a:endParaRPr lang="en-US"/>
        </a:p>
      </dgm:t>
    </dgm:pt>
    <dgm:pt modelId="{6D9F4144-4A76-4804-90BA-9A10A49F883A}">
      <dgm:prSet/>
      <dgm:spPr/>
      <dgm:t>
        <a:bodyPr/>
        <a:lstStyle/>
        <a:p>
          <a:r>
            <a:rPr lang="en-GB"/>
            <a:t>Detailed &amp; expert advice access</a:t>
          </a:r>
          <a:endParaRPr lang="en-US"/>
        </a:p>
      </dgm:t>
    </dgm:pt>
    <dgm:pt modelId="{A3AA82D5-D013-4618-8A60-2A2C694B6585}" type="parTrans" cxnId="{1B0DF34A-6E5A-4429-BB0C-E9D8322CECB6}">
      <dgm:prSet/>
      <dgm:spPr/>
      <dgm:t>
        <a:bodyPr/>
        <a:lstStyle/>
        <a:p>
          <a:endParaRPr lang="en-US"/>
        </a:p>
      </dgm:t>
    </dgm:pt>
    <dgm:pt modelId="{70A69484-8C25-45F7-9CCE-6A8AB95CE463}" type="sibTrans" cxnId="{1B0DF34A-6E5A-4429-BB0C-E9D8322CECB6}">
      <dgm:prSet/>
      <dgm:spPr/>
      <dgm:t>
        <a:bodyPr/>
        <a:lstStyle/>
        <a:p>
          <a:endParaRPr lang="en-US"/>
        </a:p>
      </dgm:t>
    </dgm:pt>
    <dgm:pt modelId="{39E5D5A8-0B7E-4A5C-925A-389F61DD49EC}">
      <dgm:prSet/>
      <dgm:spPr/>
      <dgm:t>
        <a:bodyPr/>
        <a:lstStyle/>
        <a:p>
          <a:r>
            <a:rPr lang="en-GB"/>
            <a:t>Support family understanding </a:t>
          </a:r>
          <a:endParaRPr lang="en-US"/>
        </a:p>
      </dgm:t>
    </dgm:pt>
    <dgm:pt modelId="{E92EF3BF-6C83-48A3-8366-C8F536ED9E27}" type="parTrans" cxnId="{D8C803A5-9871-4C4E-8566-807D95E2109B}">
      <dgm:prSet/>
      <dgm:spPr/>
      <dgm:t>
        <a:bodyPr/>
        <a:lstStyle/>
        <a:p>
          <a:endParaRPr lang="en-US"/>
        </a:p>
      </dgm:t>
    </dgm:pt>
    <dgm:pt modelId="{717EEB93-B5C0-449A-A72A-BBD04A685C22}" type="sibTrans" cxnId="{D8C803A5-9871-4C4E-8566-807D95E2109B}">
      <dgm:prSet/>
      <dgm:spPr/>
      <dgm:t>
        <a:bodyPr/>
        <a:lstStyle/>
        <a:p>
          <a:endParaRPr lang="en-US"/>
        </a:p>
      </dgm:t>
    </dgm:pt>
    <dgm:pt modelId="{F2AA227E-54A3-46EF-A723-3C397D371A58}">
      <dgm:prSet/>
      <dgm:spPr/>
      <dgm:t>
        <a:bodyPr/>
        <a:lstStyle/>
        <a:p>
          <a:r>
            <a:rPr lang="en-GB"/>
            <a:t>Family witnessing tests</a:t>
          </a:r>
          <a:endParaRPr lang="en-US"/>
        </a:p>
      </dgm:t>
    </dgm:pt>
    <dgm:pt modelId="{97AEB040-034D-4AA8-A780-18C4DC18602E}" type="parTrans" cxnId="{76332C32-367B-4840-8F62-9D0613A93D24}">
      <dgm:prSet/>
      <dgm:spPr/>
      <dgm:t>
        <a:bodyPr/>
        <a:lstStyle/>
        <a:p>
          <a:endParaRPr lang="en-US"/>
        </a:p>
      </dgm:t>
    </dgm:pt>
    <dgm:pt modelId="{DAF707BA-D7BA-4552-8C8B-D8ADD0682E7D}" type="sibTrans" cxnId="{76332C32-367B-4840-8F62-9D0613A93D24}">
      <dgm:prSet/>
      <dgm:spPr/>
      <dgm:t>
        <a:bodyPr/>
        <a:lstStyle/>
        <a:p>
          <a:endParaRPr lang="en-US"/>
        </a:p>
      </dgm:t>
    </dgm:pt>
    <dgm:pt modelId="{EEAAFFF7-818D-4EB1-B2B6-EDC46D3F7C44}">
      <dgm:prSet/>
      <dgm:spPr/>
      <dgm:t>
        <a:bodyPr/>
        <a:lstStyle/>
        <a:p>
          <a:r>
            <a:rPr lang="en-GB"/>
            <a:t>Prompt introduction of the donor optimisation care bundle </a:t>
          </a:r>
          <a:endParaRPr lang="en-US"/>
        </a:p>
      </dgm:t>
    </dgm:pt>
    <dgm:pt modelId="{D8638370-2207-477E-AF12-1A3BAB63A685}" type="parTrans" cxnId="{739B8127-CCC9-4ED2-80EC-5F28E7BF8FB7}">
      <dgm:prSet/>
      <dgm:spPr/>
      <dgm:t>
        <a:bodyPr/>
        <a:lstStyle/>
        <a:p>
          <a:endParaRPr lang="en-US"/>
        </a:p>
      </dgm:t>
    </dgm:pt>
    <dgm:pt modelId="{F7DDF745-9133-403B-8F32-B713182C1354}" type="sibTrans" cxnId="{739B8127-CCC9-4ED2-80EC-5F28E7BF8FB7}">
      <dgm:prSet/>
      <dgm:spPr/>
      <dgm:t>
        <a:bodyPr/>
        <a:lstStyle/>
        <a:p>
          <a:endParaRPr lang="en-US"/>
        </a:p>
      </dgm:t>
    </dgm:pt>
    <dgm:pt modelId="{7D4CB6FA-7141-4C07-9591-3F4F85C5818B}" type="pres">
      <dgm:prSet presAssocID="{32661E4F-3E02-4D56-9029-94B26995B225}" presName="diagram" presStyleCnt="0">
        <dgm:presLayoutVars>
          <dgm:dir/>
          <dgm:resizeHandles val="exact"/>
        </dgm:presLayoutVars>
      </dgm:prSet>
      <dgm:spPr/>
    </dgm:pt>
    <dgm:pt modelId="{236C352D-BC52-4C20-9983-D77D690D8FC7}" type="pres">
      <dgm:prSet presAssocID="{2B26B659-D58F-4794-AFB6-4AE6AB047649}" presName="node" presStyleLbl="node1" presStyleIdx="0" presStyleCnt="6">
        <dgm:presLayoutVars>
          <dgm:bulletEnabled val="1"/>
        </dgm:presLayoutVars>
      </dgm:prSet>
      <dgm:spPr/>
    </dgm:pt>
    <dgm:pt modelId="{3AFF9795-D543-4FCA-9629-3394E12B3204}" type="pres">
      <dgm:prSet presAssocID="{6E338F48-A6D0-407F-9A83-954E86387D36}" presName="sibTrans" presStyleCnt="0"/>
      <dgm:spPr/>
    </dgm:pt>
    <dgm:pt modelId="{D8B98525-F26D-4444-B61D-6ECA2B0B1045}" type="pres">
      <dgm:prSet presAssocID="{3D88E939-DFF2-453A-9586-29244CC7FB90}" presName="node" presStyleLbl="node1" presStyleIdx="1" presStyleCnt="6">
        <dgm:presLayoutVars>
          <dgm:bulletEnabled val="1"/>
        </dgm:presLayoutVars>
      </dgm:prSet>
      <dgm:spPr/>
    </dgm:pt>
    <dgm:pt modelId="{43DB3BE3-54F5-40E1-A1C3-321316900D2D}" type="pres">
      <dgm:prSet presAssocID="{FCB07FCE-DC5D-41F2-9407-F044589BE3B0}" presName="sibTrans" presStyleCnt="0"/>
      <dgm:spPr/>
    </dgm:pt>
    <dgm:pt modelId="{0954F2CC-4DF5-4419-9AA6-5990B1CBDB07}" type="pres">
      <dgm:prSet presAssocID="{6D9F4144-4A76-4804-90BA-9A10A49F883A}" presName="node" presStyleLbl="node1" presStyleIdx="2" presStyleCnt="6">
        <dgm:presLayoutVars>
          <dgm:bulletEnabled val="1"/>
        </dgm:presLayoutVars>
      </dgm:prSet>
      <dgm:spPr/>
    </dgm:pt>
    <dgm:pt modelId="{37D4541E-CFD1-4637-9296-40A5AE8B826E}" type="pres">
      <dgm:prSet presAssocID="{70A69484-8C25-45F7-9CCE-6A8AB95CE463}" presName="sibTrans" presStyleCnt="0"/>
      <dgm:spPr/>
    </dgm:pt>
    <dgm:pt modelId="{175E5A61-FEBF-4255-9AD0-B82A7893DA22}" type="pres">
      <dgm:prSet presAssocID="{39E5D5A8-0B7E-4A5C-925A-389F61DD49EC}" presName="node" presStyleLbl="node1" presStyleIdx="3" presStyleCnt="6">
        <dgm:presLayoutVars>
          <dgm:bulletEnabled val="1"/>
        </dgm:presLayoutVars>
      </dgm:prSet>
      <dgm:spPr/>
    </dgm:pt>
    <dgm:pt modelId="{CDECEF83-3C6C-47B2-B32E-5E0001B3092A}" type="pres">
      <dgm:prSet presAssocID="{717EEB93-B5C0-449A-A72A-BBD04A685C22}" presName="sibTrans" presStyleCnt="0"/>
      <dgm:spPr/>
    </dgm:pt>
    <dgm:pt modelId="{9CED9E2B-B613-40BB-8AFF-C7A0E82B35E0}" type="pres">
      <dgm:prSet presAssocID="{F2AA227E-54A3-46EF-A723-3C397D371A58}" presName="node" presStyleLbl="node1" presStyleIdx="4" presStyleCnt="6">
        <dgm:presLayoutVars>
          <dgm:bulletEnabled val="1"/>
        </dgm:presLayoutVars>
      </dgm:prSet>
      <dgm:spPr/>
    </dgm:pt>
    <dgm:pt modelId="{E31C1EC8-9F4C-4E9F-B0D1-E31A854BCC43}" type="pres">
      <dgm:prSet presAssocID="{DAF707BA-D7BA-4552-8C8B-D8ADD0682E7D}" presName="sibTrans" presStyleCnt="0"/>
      <dgm:spPr/>
    </dgm:pt>
    <dgm:pt modelId="{0EE4EBA7-AF4E-433C-8093-9818C4038A2A}" type="pres">
      <dgm:prSet presAssocID="{EEAAFFF7-818D-4EB1-B2B6-EDC46D3F7C44}" presName="node" presStyleLbl="node1" presStyleIdx="5" presStyleCnt="6">
        <dgm:presLayoutVars>
          <dgm:bulletEnabled val="1"/>
        </dgm:presLayoutVars>
      </dgm:prSet>
      <dgm:spPr/>
    </dgm:pt>
  </dgm:ptLst>
  <dgm:cxnLst>
    <dgm:cxn modelId="{739B8127-CCC9-4ED2-80EC-5F28E7BF8FB7}" srcId="{32661E4F-3E02-4D56-9029-94B26995B225}" destId="{EEAAFFF7-818D-4EB1-B2B6-EDC46D3F7C44}" srcOrd="5" destOrd="0" parTransId="{D8638370-2207-477E-AF12-1A3BAB63A685}" sibTransId="{F7DDF745-9133-403B-8F32-B713182C1354}"/>
    <dgm:cxn modelId="{76332C32-367B-4840-8F62-9D0613A93D24}" srcId="{32661E4F-3E02-4D56-9029-94B26995B225}" destId="{F2AA227E-54A3-46EF-A723-3C397D371A58}" srcOrd="4" destOrd="0" parTransId="{97AEB040-034D-4AA8-A780-18C4DC18602E}" sibTransId="{DAF707BA-D7BA-4552-8C8B-D8ADD0682E7D}"/>
    <dgm:cxn modelId="{C5054044-8712-4875-83CD-CFD72CF8FBB6}" type="presOf" srcId="{3D88E939-DFF2-453A-9586-29244CC7FB90}" destId="{D8B98525-F26D-4444-B61D-6ECA2B0B1045}" srcOrd="0" destOrd="0" presId="urn:microsoft.com/office/officeart/2005/8/layout/default"/>
    <dgm:cxn modelId="{1B0DF34A-6E5A-4429-BB0C-E9D8322CECB6}" srcId="{32661E4F-3E02-4D56-9029-94B26995B225}" destId="{6D9F4144-4A76-4804-90BA-9A10A49F883A}" srcOrd="2" destOrd="0" parTransId="{A3AA82D5-D013-4618-8A60-2A2C694B6585}" sibTransId="{70A69484-8C25-45F7-9CCE-6A8AB95CE463}"/>
    <dgm:cxn modelId="{260D8053-5DF0-4C41-8CAE-1CA0A7B83C70}" srcId="{32661E4F-3E02-4D56-9029-94B26995B225}" destId="{2B26B659-D58F-4794-AFB6-4AE6AB047649}" srcOrd="0" destOrd="0" parTransId="{5E643A89-D7EA-42FA-9FB5-05C06B4A7085}" sibTransId="{6E338F48-A6D0-407F-9A83-954E86387D36}"/>
    <dgm:cxn modelId="{7AE9AE87-E907-41F9-A7DF-FC373AA7714C}" type="presOf" srcId="{6D9F4144-4A76-4804-90BA-9A10A49F883A}" destId="{0954F2CC-4DF5-4419-9AA6-5990B1CBDB07}" srcOrd="0" destOrd="0" presId="urn:microsoft.com/office/officeart/2005/8/layout/default"/>
    <dgm:cxn modelId="{5120D587-F643-4D86-AB91-75F33406C289}" srcId="{32661E4F-3E02-4D56-9029-94B26995B225}" destId="{3D88E939-DFF2-453A-9586-29244CC7FB90}" srcOrd="1" destOrd="0" parTransId="{7836BBFB-464E-42D0-91A7-E11EDEFEED04}" sibTransId="{FCB07FCE-DC5D-41F2-9407-F044589BE3B0}"/>
    <dgm:cxn modelId="{56649FA1-372C-4EAF-93C2-738247BBF7C4}" type="presOf" srcId="{32661E4F-3E02-4D56-9029-94B26995B225}" destId="{7D4CB6FA-7141-4C07-9591-3F4F85C5818B}" srcOrd="0" destOrd="0" presId="urn:microsoft.com/office/officeart/2005/8/layout/default"/>
    <dgm:cxn modelId="{D8C803A5-9871-4C4E-8566-807D95E2109B}" srcId="{32661E4F-3E02-4D56-9029-94B26995B225}" destId="{39E5D5A8-0B7E-4A5C-925A-389F61DD49EC}" srcOrd="3" destOrd="0" parTransId="{E92EF3BF-6C83-48A3-8366-C8F536ED9E27}" sibTransId="{717EEB93-B5C0-449A-A72A-BBD04A685C22}"/>
    <dgm:cxn modelId="{381CEAA8-E5C3-4F8D-AFB0-7FD97D0C77CB}" type="presOf" srcId="{2B26B659-D58F-4794-AFB6-4AE6AB047649}" destId="{236C352D-BC52-4C20-9983-D77D690D8FC7}" srcOrd="0" destOrd="0" presId="urn:microsoft.com/office/officeart/2005/8/layout/default"/>
    <dgm:cxn modelId="{5E2C25D2-21FD-44D8-8ED6-C072108A176B}" type="presOf" srcId="{F2AA227E-54A3-46EF-A723-3C397D371A58}" destId="{9CED9E2B-B613-40BB-8AFF-C7A0E82B35E0}" srcOrd="0" destOrd="0" presId="urn:microsoft.com/office/officeart/2005/8/layout/default"/>
    <dgm:cxn modelId="{11B602DC-33C3-4DDD-8CB1-1ABA5C6EA5F2}" type="presOf" srcId="{EEAAFFF7-818D-4EB1-B2B6-EDC46D3F7C44}" destId="{0EE4EBA7-AF4E-433C-8093-9818C4038A2A}" srcOrd="0" destOrd="0" presId="urn:microsoft.com/office/officeart/2005/8/layout/default"/>
    <dgm:cxn modelId="{D9C758F5-D0CC-412D-93F1-690814115B1B}" type="presOf" srcId="{39E5D5A8-0B7E-4A5C-925A-389F61DD49EC}" destId="{175E5A61-FEBF-4255-9AD0-B82A7893DA22}" srcOrd="0" destOrd="0" presId="urn:microsoft.com/office/officeart/2005/8/layout/default"/>
    <dgm:cxn modelId="{77BA490E-0728-4A5C-B903-0A6F7A829422}" type="presParOf" srcId="{7D4CB6FA-7141-4C07-9591-3F4F85C5818B}" destId="{236C352D-BC52-4C20-9983-D77D690D8FC7}" srcOrd="0" destOrd="0" presId="urn:microsoft.com/office/officeart/2005/8/layout/default"/>
    <dgm:cxn modelId="{2EDD8669-6E98-4C38-9A10-D31A4FE79954}" type="presParOf" srcId="{7D4CB6FA-7141-4C07-9591-3F4F85C5818B}" destId="{3AFF9795-D543-4FCA-9629-3394E12B3204}" srcOrd="1" destOrd="0" presId="urn:microsoft.com/office/officeart/2005/8/layout/default"/>
    <dgm:cxn modelId="{773896A1-E727-4479-94D0-D0D897E4B5BB}" type="presParOf" srcId="{7D4CB6FA-7141-4C07-9591-3F4F85C5818B}" destId="{D8B98525-F26D-4444-B61D-6ECA2B0B1045}" srcOrd="2" destOrd="0" presId="urn:microsoft.com/office/officeart/2005/8/layout/default"/>
    <dgm:cxn modelId="{0B66FFAA-CBD3-44C0-8CCE-49BD0EA4FF5C}" type="presParOf" srcId="{7D4CB6FA-7141-4C07-9591-3F4F85C5818B}" destId="{43DB3BE3-54F5-40E1-A1C3-321316900D2D}" srcOrd="3" destOrd="0" presId="urn:microsoft.com/office/officeart/2005/8/layout/default"/>
    <dgm:cxn modelId="{91E2EC87-DC25-48F5-8854-A7785C205E5F}" type="presParOf" srcId="{7D4CB6FA-7141-4C07-9591-3F4F85C5818B}" destId="{0954F2CC-4DF5-4419-9AA6-5990B1CBDB07}" srcOrd="4" destOrd="0" presId="urn:microsoft.com/office/officeart/2005/8/layout/default"/>
    <dgm:cxn modelId="{5D76AD79-FBD6-40AB-8B8B-5AE3787BD2A6}" type="presParOf" srcId="{7D4CB6FA-7141-4C07-9591-3F4F85C5818B}" destId="{37D4541E-CFD1-4637-9296-40A5AE8B826E}" srcOrd="5" destOrd="0" presId="urn:microsoft.com/office/officeart/2005/8/layout/default"/>
    <dgm:cxn modelId="{51E8CC7A-565E-45A5-AB94-429FC87787FD}" type="presParOf" srcId="{7D4CB6FA-7141-4C07-9591-3F4F85C5818B}" destId="{175E5A61-FEBF-4255-9AD0-B82A7893DA22}" srcOrd="6" destOrd="0" presId="urn:microsoft.com/office/officeart/2005/8/layout/default"/>
    <dgm:cxn modelId="{AF59613E-ADBB-404D-8341-6E05FACDE46C}" type="presParOf" srcId="{7D4CB6FA-7141-4C07-9591-3F4F85C5818B}" destId="{CDECEF83-3C6C-47B2-B32E-5E0001B3092A}" srcOrd="7" destOrd="0" presId="urn:microsoft.com/office/officeart/2005/8/layout/default"/>
    <dgm:cxn modelId="{7BF8C250-0518-4C27-8CFD-DE99C70EAEA0}" type="presParOf" srcId="{7D4CB6FA-7141-4C07-9591-3F4F85C5818B}" destId="{9CED9E2B-B613-40BB-8AFF-C7A0E82B35E0}" srcOrd="8" destOrd="0" presId="urn:microsoft.com/office/officeart/2005/8/layout/default"/>
    <dgm:cxn modelId="{6EBB6E7E-AF48-411C-8008-4EDB4968C596}" type="presParOf" srcId="{7D4CB6FA-7141-4C07-9591-3F4F85C5818B}" destId="{E31C1EC8-9F4C-4E9F-B0D1-E31A854BCC43}" srcOrd="9" destOrd="0" presId="urn:microsoft.com/office/officeart/2005/8/layout/default"/>
    <dgm:cxn modelId="{89F49995-734A-49AE-8B5E-866452D151E4}" type="presParOf" srcId="{7D4CB6FA-7141-4C07-9591-3F4F85C5818B}" destId="{0EE4EBA7-AF4E-433C-8093-9818C4038A2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1E3F4C-D30A-4D2D-86A7-29F2B5831E0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BA17FAAA-F890-4B75-95FC-A2C9830E775E}">
      <dgm:prSet/>
      <dgm:spPr/>
      <dgm:t>
        <a:bodyPr/>
        <a:lstStyle/>
        <a:p>
          <a:r>
            <a:rPr lang="en-GB"/>
            <a:t>Guide donor optimisation care bundle use</a:t>
          </a:r>
          <a:endParaRPr lang="en-US"/>
        </a:p>
      </dgm:t>
    </dgm:pt>
    <dgm:pt modelId="{CFFF8B26-748F-4BB8-A02A-50DC7038A9C2}" type="parTrans" cxnId="{21CB3E97-C7C7-494B-83C2-52235ADE2F84}">
      <dgm:prSet/>
      <dgm:spPr/>
      <dgm:t>
        <a:bodyPr/>
        <a:lstStyle/>
        <a:p>
          <a:endParaRPr lang="en-US"/>
        </a:p>
      </dgm:t>
    </dgm:pt>
    <dgm:pt modelId="{180173D0-7F40-4C6E-A509-7DE2D030BAA3}" type="sibTrans" cxnId="{21CB3E97-C7C7-494B-83C2-52235ADE2F84}">
      <dgm:prSet/>
      <dgm:spPr/>
      <dgm:t>
        <a:bodyPr/>
        <a:lstStyle/>
        <a:p>
          <a:endParaRPr lang="en-US"/>
        </a:p>
      </dgm:t>
    </dgm:pt>
    <dgm:pt modelId="{2E08CE02-2A9A-402A-A36B-BD3C3B0CD8F9}">
      <dgm:prSet/>
      <dgm:spPr/>
      <dgm:t>
        <a:bodyPr/>
        <a:lstStyle/>
        <a:p>
          <a:r>
            <a:rPr lang="en-GB"/>
            <a:t>Guide investigations &amp; interventions when liaising with transplant teams</a:t>
          </a:r>
          <a:endParaRPr lang="en-US"/>
        </a:p>
      </dgm:t>
    </dgm:pt>
    <dgm:pt modelId="{3B0EB78C-C7A4-469E-A874-CDCB9EF8DD55}" type="parTrans" cxnId="{6A12E8D9-CDB8-48CD-A8C5-3CF85851525D}">
      <dgm:prSet/>
      <dgm:spPr/>
      <dgm:t>
        <a:bodyPr/>
        <a:lstStyle/>
        <a:p>
          <a:endParaRPr lang="en-US"/>
        </a:p>
      </dgm:t>
    </dgm:pt>
    <dgm:pt modelId="{CC2DB140-8109-4145-BF8F-7DE712C7643E}" type="sibTrans" cxnId="{6A12E8D9-CDB8-48CD-A8C5-3CF85851525D}">
      <dgm:prSet/>
      <dgm:spPr/>
      <dgm:t>
        <a:bodyPr/>
        <a:lstStyle/>
        <a:p>
          <a:endParaRPr lang="en-US"/>
        </a:p>
      </dgm:t>
    </dgm:pt>
    <dgm:pt modelId="{17E7084B-F870-4280-9596-2FF91055D28C}">
      <dgm:prSet/>
      <dgm:spPr/>
      <dgm:t>
        <a:bodyPr/>
        <a:lstStyle/>
        <a:p>
          <a:r>
            <a:rPr lang="en-GB"/>
            <a:t>Support bedside nurse to the change of focus of care</a:t>
          </a:r>
          <a:endParaRPr lang="en-US"/>
        </a:p>
      </dgm:t>
    </dgm:pt>
    <dgm:pt modelId="{50A3E933-0407-466B-8B6F-C0267C211814}" type="parTrans" cxnId="{84632D7C-AEFF-4AB8-A44D-C927C4561EBA}">
      <dgm:prSet/>
      <dgm:spPr/>
      <dgm:t>
        <a:bodyPr/>
        <a:lstStyle/>
        <a:p>
          <a:endParaRPr lang="en-US"/>
        </a:p>
      </dgm:t>
    </dgm:pt>
    <dgm:pt modelId="{A9A84F68-5708-4FCD-BE2D-BA11E6F80D4B}" type="sibTrans" cxnId="{84632D7C-AEFF-4AB8-A44D-C927C4561EBA}">
      <dgm:prSet/>
      <dgm:spPr/>
      <dgm:t>
        <a:bodyPr/>
        <a:lstStyle/>
        <a:p>
          <a:endParaRPr lang="en-US"/>
        </a:p>
      </dgm:t>
    </dgm:pt>
    <dgm:pt modelId="{0CE4A089-7AB6-4BE7-9BB8-8E8CBC957497}">
      <dgm:prSet/>
      <dgm:spPr/>
      <dgm:t>
        <a:bodyPr/>
        <a:lstStyle/>
        <a:p>
          <a:r>
            <a:rPr lang="en-GB"/>
            <a:t>Balances family requirements</a:t>
          </a:r>
          <a:endParaRPr lang="en-US"/>
        </a:p>
      </dgm:t>
    </dgm:pt>
    <dgm:pt modelId="{E186A4AC-9B4A-47CD-B7BB-131D57F3C0BA}" type="parTrans" cxnId="{F7132743-34FB-4D94-9C7D-B7702837EFA4}">
      <dgm:prSet/>
      <dgm:spPr/>
      <dgm:t>
        <a:bodyPr/>
        <a:lstStyle/>
        <a:p>
          <a:endParaRPr lang="en-US"/>
        </a:p>
      </dgm:t>
    </dgm:pt>
    <dgm:pt modelId="{61215E04-0C7E-4713-AD7A-9C3EB074C5BC}" type="sibTrans" cxnId="{F7132743-34FB-4D94-9C7D-B7702837EFA4}">
      <dgm:prSet/>
      <dgm:spPr/>
      <dgm:t>
        <a:bodyPr/>
        <a:lstStyle/>
        <a:p>
          <a:endParaRPr lang="en-US"/>
        </a:p>
      </dgm:t>
    </dgm:pt>
    <dgm:pt modelId="{88B711C7-AF30-453F-AEB5-4228057D38E4}">
      <dgm:prSet/>
      <dgm:spPr/>
      <dgm:t>
        <a:bodyPr/>
        <a:lstStyle/>
        <a:p>
          <a:r>
            <a:rPr lang="en-GB"/>
            <a:t>Supports organ utilisation</a:t>
          </a:r>
          <a:endParaRPr lang="en-US"/>
        </a:p>
      </dgm:t>
    </dgm:pt>
    <dgm:pt modelId="{D5ABACCD-09BE-4CDF-A431-EA17DC4946BB}" type="parTrans" cxnId="{9ACDE2D0-6B58-45DC-A2D6-C9978CCA183F}">
      <dgm:prSet/>
      <dgm:spPr/>
      <dgm:t>
        <a:bodyPr/>
        <a:lstStyle/>
        <a:p>
          <a:endParaRPr lang="en-US"/>
        </a:p>
      </dgm:t>
    </dgm:pt>
    <dgm:pt modelId="{7ED41E74-ACC1-4BE7-A022-6B8788A86538}" type="sibTrans" cxnId="{9ACDE2D0-6B58-45DC-A2D6-C9978CCA183F}">
      <dgm:prSet/>
      <dgm:spPr/>
      <dgm:t>
        <a:bodyPr/>
        <a:lstStyle/>
        <a:p>
          <a:endParaRPr lang="en-US"/>
        </a:p>
      </dgm:t>
    </dgm:pt>
    <dgm:pt modelId="{DB18E429-D9C5-4FB6-9FD6-A9D48517971A}" type="pres">
      <dgm:prSet presAssocID="{511E3F4C-D30A-4D2D-86A7-29F2B5831E0C}" presName="diagram" presStyleCnt="0">
        <dgm:presLayoutVars>
          <dgm:dir/>
          <dgm:resizeHandles val="exact"/>
        </dgm:presLayoutVars>
      </dgm:prSet>
      <dgm:spPr/>
    </dgm:pt>
    <dgm:pt modelId="{79BA1976-F3C5-4F21-BD70-2031287B7725}" type="pres">
      <dgm:prSet presAssocID="{BA17FAAA-F890-4B75-95FC-A2C9830E775E}" presName="node" presStyleLbl="node1" presStyleIdx="0" presStyleCnt="5">
        <dgm:presLayoutVars>
          <dgm:bulletEnabled val="1"/>
        </dgm:presLayoutVars>
      </dgm:prSet>
      <dgm:spPr/>
    </dgm:pt>
    <dgm:pt modelId="{57C0FC5E-B707-4D2A-8068-46EFD0EB43DA}" type="pres">
      <dgm:prSet presAssocID="{180173D0-7F40-4C6E-A509-7DE2D030BAA3}" presName="sibTrans" presStyleCnt="0"/>
      <dgm:spPr/>
    </dgm:pt>
    <dgm:pt modelId="{C7C33DF0-B351-423D-B6C4-090D77ED6F3F}" type="pres">
      <dgm:prSet presAssocID="{2E08CE02-2A9A-402A-A36B-BD3C3B0CD8F9}" presName="node" presStyleLbl="node1" presStyleIdx="1" presStyleCnt="5">
        <dgm:presLayoutVars>
          <dgm:bulletEnabled val="1"/>
        </dgm:presLayoutVars>
      </dgm:prSet>
      <dgm:spPr/>
    </dgm:pt>
    <dgm:pt modelId="{7CD10E81-4372-4097-9EAF-AA70C14DF288}" type="pres">
      <dgm:prSet presAssocID="{CC2DB140-8109-4145-BF8F-7DE712C7643E}" presName="sibTrans" presStyleCnt="0"/>
      <dgm:spPr/>
    </dgm:pt>
    <dgm:pt modelId="{2B9E5843-E614-4F5F-9D3A-FBE4B7F3A6E8}" type="pres">
      <dgm:prSet presAssocID="{17E7084B-F870-4280-9596-2FF91055D28C}" presName="node" presStyleLbl="node1" presStyleIdx="2" presStyleCnt="5">
        <dgm:presLayoutVars>
          <dgm:bulletEnabled val="1"/>
        </dgm:presLayoutVars>
      </dgm:prSet>
      <dgm:spPr/>
    </dgm:pt>
    <dgm:pt modelId="{2BD28632-AA19-4E9C-9435-41CF8A2F7E12}" type="pres">
      <dgm:prSet presAssocID="{A9A84F68-5708-4FCD-BE2D-BA11E6F80D4B}" presName="sibTrans" presStyleCnt="0"/>
      <dgm:spPr/>
    </dgm:pt>
    <dgm:pt modelId="{FD46BA8C-4BD7-40F9-925B-5DFAF6071522}" type="pres">
      <dgm:prSet presAssocID="{0CE4A089-7AB6-4BE7-9BB8-8E8CBC957497}" presName="node" presStyleLbl="node1" presStyleIdx="3" presStyleCnt="5">
        <dgm:presLayoutVars>
          <dgm:bulletEnabled val="1"/>
        </dgm:presLayoutVars>
      </dgm:prSet>
      <dgm:spPr/>
    </dgm:pt>
    <dgm:pt modelId="{F4658709-435E-4F30-B550-24AD22956B73}" type="pres">
      <dgm:prSet presAssocID="{61215E04-0C7E-4713-AD7A-9C3EB074C5BC}" presName="sibTrans" presStyleCnt="0"/>
      <dgm:spPr/>
    </dgm:pt>
    <dgm:pt modelId="{84310432-D84D-456E-9CC6-3C7D4AE30658}" type="pres">
      <dgm:prSet presAssocID="{88B711C7-AF30-453F-AEB5-4228057D38E4}" presName="node" presStyleLbl="node1" presStyleIdx="4" presStyleCnt="5">
        <dgm:presLayoutVars>
          <dgm:bulletEnabled val="1"/>
        </dgm:presLayoutVars>
      </dgm:prSet>
      <dgm:spPr/>
    </dgm:pt>
  </dgm:ptLst>
  <dgm:cxnLst>
    <dgm:cxn modelId="{1805D315-E699-42F2-9487-03C8396E340A}" type="presOf" srcId="{BA17FAAA-F890-4B75-95FC-A2C9830E775E}" destId="{79BA1976-F3C5-4F21-BD70-2031287B7725}" srcOrd="0" destOrd="0" presId="urn:microsoft.com/office/officeart/2005/8/layout/default"/>
    <dgm:cxn modelId="{EE08CA1F-4B9B-47C6-95B0-24C2A6167D80}" type="presOf" srcId="{0CE4A089-7AB6-4BE7-9BB8-8E8CBC957497}" destId="{FD46BA8C-4BD7-40F9-925B-5DFAF6071522}" srcOrd="0" destOrd="0" presId="urn:microsoft.com/office/officeart/2005/8/layout/default"/>
    <dgm:cxn modelId="{0BA6A65C-A04E-479A-8EA3-875C099661CA}" type="presOf" srcId="{511E3F4C-D30A-4D2D-86A7-29F2B5831E0C}" destId="{DB18E429-D9C5-4FB6-9FD6-A9D48517971A}" srcOrd="0" destOrd="0" presId="urn:microsoft.com/office/officeart/2005/8/layout/default"/>
    <dgm:cxn modelId="{F7132743-34FB-4D94-9C7D-B7702837EFA4}" srcId="{511E3F4C-D30A-4D2D-86A7-29F2B5831E0C}" destId="{0CE4A089-7AB6-4BE7-9BB8-8E8CBC957497}" srcOrd="3" destOrd="0" parTransId="{E186A4AC-9B4A-47CD-B7BB-131D57F3C0BA}" sibTransId="{61215E04-0C7E-4713-AD7A-9C3EB074C5BC}"/>
    <dgm:cxn modelId="{84632D7C-AEFF-4AB8-A44D-C927C4561EBA}" srcId="{511E3F4C-D30A-4D2D-86A7-29F2B5831E0C}" destId="{17E7084B-F870-4280-9596-2FF91055D28C}" srcOrd="2" destOrd="0" parTransId="{50A3E933-0407-466B-8B6F-C0267C211814}" sibTransId="{A9A84F68-5708-4FCD-BE2D-BA11E6F80D4B}"/>
    <dgm:cxn modelId="{AE5BDF86-8B8D-4E91-B3CD-27322161212B}" type="presOf" srcId="{88B711C7-AF30-453F-AEB5-4228057D38E4}" destId="{84310432-D84D-456E-9CC6-3C7D4AE30658}" srcOrd="0" destOrd="0" presId="urn:microsoft.com/office/officeart/2005/8/layout/default"/>
    <dgm:cxn modelId="{21CB3E97-C7C7-494B-83C2-52235ADE2F84}" srcId="{511E3F4C-D30A-4D2D-86A7-29F2B5831E0C}" destId="{BA17FAAA-F890-4B75-95FC-A2C9830E775E}" srcOrd="0" destOrd="0" parTransId="{CFFF8B26-748F-4BB8-A02A-50DC7038A9C2}" sibTransId="{180173D0-7F40-4C6E-A509-7DE2D030BAA3}"/>
    <dgm:cxn modelId="{1DAC98B5-69B4-4618-ADD8-8FDF794EE5F3}" type="presOf" srcId="{17E7084B-F870-4280-9596-2FF91055D28C}" destId="{2B9E5843-E614-4F5F-9D3A-FBE4B7F3A6E8}" srcOrd="0" destOrd="0" presId="urn:microsoft.com/office/officeart/2005/8/layout/default"/>
    <dgm:cxn modelId="{3AF26CB6-F5F4-446D-AF86-FD8AC907FD0E}" type="presOf" srcId="{2E08CE02-2A9A-402A-A36B-BD3C3B0CD8F9}" destId="{C7C33DF0-B351-423D-B6C4-090D77ED6F3F}" srcOrd="0" destOrd="0" presId="urn:microsoft.com/office/officeart/2005/8/layout/default"/>
    <dgm:cxn modelId="{9ACDE2D0-6B58-45DC-A2D6-C9978CCA183F}" srcId="{511E3F4C-D30A-4D2D-86A7-29F2B5831E0C}" destId="{88B711C7-AF30-453F-AEB5-4228057D38E4}" srcOrd="4" destOrd="0" parTransId="{D5ABACCD-09BE-4CDF-A431-EA17DC4946BB}" sibTransId="{7ED41E74-ACC1-4BE7-A022-6B8788A86538}"/>
    <dgm:cxn modelId="{6A12E8D9-CDB8-48CD-A8C5-3CF85851525D}" srcId="{511E3F4C-D30A-4D2D-86A7-29F2B5831E0C}" destId="{2E08CE02-2A9A-402A-A36B-BD3C3B0CD8F9}" srcOrd="1" destOrd="0" parTransId="{3B0EB78C-C7A4-469E-A874-CDCB9EF8DD55}" sibTransId="{CC2DB140-8109-4145-BF8F-7DE712C7643E}"/>
    <dgm:cxn modelId="{ABCF54A5-AA4E-413A-B240-964CDB23B195}" type="presParOf" srcId="{DB18E429-D9C5-4FB6-9FD6-A9D48517971A}" destId="{79BA1976-F3C5-4F21-BD70-2031287B7725}" srcOrd="0" destOrd="0" presId="urn:microsoft.com/office/officeart/2005/8/layout/default"/>
    <dgm:cxn modelId="{0E8B328C-3B1F-497C-9F31-2B6082311905}" type="presParOf" srcId="{DB18E429-D9C5-4FB6-9FD6-A9D48517971A}" destId="{57C0FC5E-B707-4D2A-8068-46EFD0EB43DA}" srcOrd="1" destOrd="0" presId="urn:microsoft.com/office/officeart/2005/8/layout/default"/>
    <dgm:cxn modelId="{A1E2FFFD-3E87-416B-8610-C907F524C01B}" type="presParOf" srcId="{DB18E429-D9C5-4FB6-9FD6-A9D48517971A}" destId="{C7C33DF0-B351-423D-B6C4-090D77ED6F3F}" srcOrd="2" destOrd="0" presId="urn:microsoft.com/office/officeart/2005/8/layout/default"/>
    <dgm:cxn modelId="{D9C07516-FB86-4DD4-A8A3-EC469660E8F8}" type="presParOf" srcId="{DB18E429-D9C5-4FB6-9FD6-A9D48517971A}" destId="{7CD10E81-4372-4097-9EAF-AA70C14DF288}" srcOrd="3" destOrd="0" presId="urn:microsoft.com/office/officeart/2005/8/layout/default"/>
    <dgm:cxn modelId="{00921931-C562-498D-943D-F2FF8A150A69}" type="presParOf" srcId="{DB18E429-D9C5-4FB6-9FD6-A9D48517971A}" destId="{2B9E5843-E614-4F5F-9D3A-FBE4B7F3A6E8}" srcOrd="4" destOrd="0" presId="urn:microsoft.com/office/officeart/2005/8/layout/default"/>
    <dgm:cxn modelId="{7D1E5F5D-B9AD-413A-8916-4FB036EED1BA}" type="presParOf" srcId="{DB18E429-D9C5-4FB6-9FD6-A9D48517971A}" destId="{2BD28632-AA19-4E9C-9435-41CF8A2F7E12}" srcOrd="5" destOrd="0" presId="urn:microsoft.com/office/officeart/2005/8/layout/default"/>
    <dgm:cxn modelId="{07019B05-C589-4FD4-B98A-83C682EED2A5}" type="presParOf" srcId="{DB18E429-D9C5-4FB6-9FD6-A9D48517971A}" destId="{FD46BA8C-4BD7-40F9-925B-5DFAF6071522}" srcOrd="6" destOrd="0" presId="urn:microsoft.com/office/officeart/2005/8/layout/default"/>
    <dgm:cxn modelId="{7B835677-858E-4E63-9984-562081F60197}" type="presParOf" srcId="{DB18E429-D9C5-4FB6-9FD6-A9D48517971A}" destId="{F4658709-435E-4F30-B550-24AD22956B73}" srcOrd="7" destOrd="0" presId="urn:microsoft.com/office/officeart/2005/8/layout/default"/>
    <dgm:cxn modelId="{C7897AD2-F149-4841-90DD-D6EC26E43624}" type="presParOf" srcId="{DB18E429-D9C5-4FB6-9FD6-A9D48517971A}" destId="{84310432-D84D-456E-9CC6-3C7D4AE3065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CC8C14-956A-4688-83BC-E5CBC2C9AAEF}"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08272956-E14C-4A31-AD58-CD5E8363F1DE}">
      <dgm:prSet/>
      <dgm:spPr/>
      <dgm:t>
        <a:bodyPr/>
        <a:lstStyle/>
        <a:p>
          <a:r>
            <a:rPr lang="en-GB"/>
            <a:t>Supports clinical working</a:t>
          </a:r>
          <a:endParaRPr lang="en-US"/>
        </a:p>
      </dgm:t>
    </dgm:pt>
    <dgm:pt modelId="{8CD8C310-271B-4D9E-A821-CC19310E6FBA}" type="parTrans" cxnId="{F79C2FCD-A0D6-4B50-A97D-DEBD0879DB2B}">
      <dgm:prSet/>
      <dgm:spPr/>
      <dgm:t>
        <a:bodyPr/>
        <a:lstStyle/>
        <a:p>
          <a:endParaRPr lang="en-US"/>
        </a:p>
      </dgm:t>
    </dgm:pt>
    <dgm:pt modelId="{DEC0B82E-3317-4CB1-BF21-F3B439940AEA}" type="sibTrans" cxnId="{F79C2FCD-A0D6-4B50-A97D-DEBD0879DB2B}">
      <dgm:prSet/>
      <dgm:spPr/>
      <dgm:t>
        <a:bodyPr/>
        <a:lstStyle/>
        <a:p>
          <a:endParaRPr lang="en-US"/>
        </a:p>
      </dgm:t>
    </dgm:pt>
    <dgm:pt modelId="{B5958CDE-2C22-40A6-B185-08747DAE4C0A}">
      <dgm:prSet/>
      <dgm:spPr/>
      <dgm:t>
        <a:bodyPr/>
        <a:lstStyle/>
        <a:p>
          <a:r>
            <a:rPr lang="en-GB"/>
            <a:t>Co-ordination of support agencies </a:t>
          </a:r>
          <a:endParaRPr lang="en-US"/>
        </a:p>
      </dgm:t>
    </dgm:pt>
    <dgm:pt modelId="{DFAF70DA-0965-4EB1-AD64-DDB3B4021EE0}" type="parTrans" cxnId="{FC5BD41D-D54B-4FB6-B655-389E3CFFF65A}">
      <dgm:prSet/>
      <dgm:spPr/>
      <dgm:t>
        <a:bodyPr/>
        <a:lstStyle/>
        <a:p>
          <a:endParaRPr lang="en-US"/>
        </a:p>
      </dgm:t>
    </dgm:pt>
    <dgm:pt modelId="{2867A579-BD3F-4D80-9FEF-09CF351A467F}" type="sibTrans" cxnId="{FC5BD41D-D54B-4FB6-B655-389E3CFFF65A}">
      <dgm:prSet/>
      <dgm:spPr/>
      <dgm:t>
        <a:bodyPr/>
        <a:lstStyle/>
        <a:p>
          <a:endParaRPr lang="en-US"/>
        </a:p>
      </dgm:t>
    </dgm:pt>
    <dgm:pt modelId="{1915B466-C8FE-4DA4-A2B9-896290B8E9C7}">
      <dgm:prSet/>
      <dgm:spPr/>
      <dgm:t>
        <a:bodyPr/>
        <a:lstStyle/>
        <a:p>
          <a:r>
            <a:rPr lang="en-GB" b="1"/>
            <a:t>Planning</a:t>
          </a:r>
          <a:r>
            <a:rPr lang="en-GB"/>
            <a:t> the conversation</a:t>
          </a:r>
          <a:endParaRPr lang="en-US"/>
        </a:p>
      </dgm:t>
    </dgm:pt>
    <dgm:pt modelId="{21FD6B19-20C8-4077-BA75-BF89DAF91F43}" type="parTrans" cxnId="{3B796591-B003-4C07-BC40-48F0365B9607}">
      <dgm:prSet/>
      <dgm:spPr/>
      <dgm:t>
        <a:bodyPr/>
        <a:lstStyle/>
        <a:p>
          <a:endParaRPr lang="en-US"/>
        </a:p>
      </dgm:t>
    </dgm:pt>
    <dgm:pt modelId="{5FC66B6F-A344-4AAE-BBF0-03CA34BC8D63}" type="sibTrans" cxnId="{3B796591-B003-4C07-BC40-48F0365B9607}">
      <dgm:prSet/>
      <dgm:spPr/>
      <dgm:t>
        <a:bodyPr/>
        <a:lstStyle/>
        <a:p>
          <a:endParaRPr lang="en-US"/>
        </a:p>
      </dgm:t>
    </dgm:pt>
    <dgm:pt modelId="{EE5A9282-C088-48F3-B3B2-00FAC1B001A1}">
      <dgm:prSet/>
      <dgm:spPr/>
      <dgm:t>
        <a:bodyPr/>
        <a:lstStyle/>
        <a:p>
          <a:r>
            <a:rPr lang="en-GB"/>
            <a:t>Supporting family understanding</a:t>
          </a:r>
          <a:endParaRPr lang="en-US"/>
        </a:p>
      </dgm:t>
    </dgm:pt>
    <dgm:pt modelId="{E9AD56EE-B085-492F-9772-717A2DBF33E7}" type="parTrans" cxnId="{2A2A8DD8-7D62-4965-8DEC-62139392F07A}">
      <dgm:prSet/>
      <dgm:spPr/>
      <dgm:t>
        <a:bodyPr/>
        <a:lstStyle/>
        <a:p>
          <a:endParaRPr lang="en-US"/>
        </a:p>
      </dgm:t>
    </dgm:pt>
    <dgm:pt modelId="{A2E49C26-BC4F-44D9-8ADA-8BFCFFFE0EAC}" type="sibTrans" cxnId="{2A2A8DD8-7D62-4965-8DEC-62139392F07A}">
      <dgm:prSet/>
      <dgm:spPr/>
      <dgm:t>
        <a:bodyPr/>
        <a:lstStyle/>
        <a:p>
          <a:endParaRPr lang="en-US"/>
        </a:p>
      </dgm:t>
    </dgm:pt>
    <dgm:pt modelId="{6ED5D617-8127-4B2D-AE52-3B60B1672787}">
      <dgm:prSet/>
      <dgm:spPr/>
      <dgm:t>
        <a:bodyPr/>
        <a:lstStyle/>
        <a:p>
          <a:r>
            <a:rPr lang="en-GB"/>
            <a:t>Planning for &amp; supporting family needs</a:t>
          </a:r>
          <a:endParaRPr lang="en-US"/>
        </a:p>
      </dgm:t>
    </dgm:pt>
    <dgm:pt modelId="{E7D838E1-963B-4D95-BAF8-DA4F5F95F9A3}" type="parTrans" cxnId="{DF850890-4CA7-4F9E-A633-6250E78445D3}">
      <dgm:prSet/>
      <dgm:spPr/>
      <dgm:t>
        <a:bodyPr/>
        <a:lstStyle/>
        <a:p>
          <a:endParaRPr lang="en-US"/>
        </a:p>
      </dgm:t>
    </dgm:pt>
    <dgm:pt modelId="{83F120AA-38C8-42C4-8B9E-9912E0253402}" type="sibTrans" cxnId="{DF850890-4CA7-4F9E-A633-6250E78445D3}">
      <dgm:prSet/>
      <dgm:spPr/>
      <dgm:t>
        <a:bodyPr/>
        <a:lstStyle/>
        <a:p>
          <a:endParaRPr lang="en-US"/>
        </a:p>
      </dgm:t>
    </dgm:pt>
    <dgm:pt modelId="{87AF3009-2E87-4B6F-97B0-B31421EE567A}">
      <dgm:prSet/>
      <dgm:spPr/>
      <dgm:t>
        <a:bodyPr/>
        <a:lstStyle/>
        <a:p>
          <a:r>
            <a:rPr lang="en-GB"/>
            <a:t>Expert donation advice for families </a:t>
          </a:r>
          <a:endParaRPr lang="en-US"/>
        </a:p>
      </dgm:t>
    </dgm:pt>
    <dgm:pt modelId="{5860ED70-4A02-45D7-A3DF-7FB247E30314}" type="parTrans" cxnId="{114A6FFB-F33F-44DA-BF8C-B844C84C754F}">
      <dgm:prSet/>
      <dgm:spPr/>
      <dgm:t>
        <a:bodyPr/>
        <a:lstStyle/>
        <a:p>
          <a:endParaRPr lang="en-US"/>
        </a:p>
      </dgm:t>
    </dgm:pt>
    <dgm:pt modelId="{7155D0D4-26CD-42B1-8B6E-2F629A367566}" type="sibTrans" cxnId="{114A6FFB-F33F-44DA-BF8C-B844C84C754F}">
      <dgm:prSet/>
      <dgm:spPr/>
      <dgm:t>
        <a:bodyPr/>
        <a:lstStyle/>
        <a:p>
          <a:endParaRPr lang="en-US"/>
        </a:p>
      </dgm:t>
    </dgm:pt>
    <dgm:pt modelId="{FC1B2A4E-D359-4437-BE90-FF304FD9E003}">
      <dgm:prSet/>
      <dgm:spPr/>
      <dgm:t>
        <a:bodyPr/>
        <a:lstStyle/>
        <a:p>
          <a:r>
            <a:rPr lang="en-GB"/>
            <a:t>Exploring deemed consent, declines &amp; valuing decisions</a:t>
          </a:r>
          <a:endParaRPr lang="en-US"/>
        </a:p>
      </dgm:t>
    </dgm:pt>
    <dgm:pt modelId="{DA5908FD-FB25-4017-9843-E532D7136FB5}" type="parTrans" cxnId="{D0F81218-5F47-4486-A105-2C045B7F989A}">
      <dgm:prSet/>
      <dgm:spPr/>
      <dgm:t>
        <a:bodyPr/>
        <a:lstStyle/>
        <a:p>
          <a:endParaRPr lang="en-US"/>
        </a:p>
      </dgm:t>
    </dgm:pt>
    <dgm:pt modelId="{1271778A-9CB4-41F3-BF24-41069F9F77DD}" type="sibTrans" cxnId="{D0F81218-5F47-4486-A105-2C045B7F989A}">
      <dgm:prSet/>
      <dgm:spPr/>
      <dgm:t>
        <a:bodyPr/>
        <a:lstStyle/>
        <a:p>
          <a:endParaRPr lang="en-US"/>
        </a:p>
      </dgm:t>
    </dgm:pt>
    <dgm:pt modelId="{56E086D0-0F7C-41B4-AF35-E3D04B382343}">
      <dgm:prSet/>
      <dgm:spPr/>
      <dgm:t>
        <a:bodyPr/>
        <a:lstStyle/>
        <a:p>
          <a:r>
            <a:rPr lang="en-GB"/>
            <a:t>Establishing post donation support</a:t>
          </a:r>
          <a:endParaRPr lang="en-US"/>
        </a:p>
      </dgm:t>
    </dgm:pt>
    <dgm:pt modelId="{B8E3F4B5-7753-473B-967D-AF08D0EFCC22}" type="parTrans" cxnId="{070254DF-DCBB-4004-BD08-B8B1317E2F1B}">
      <dgm:prSet/>
      <dgm:spPr/>
      <dgm:t>
        <a:bodyPr/>
        <a:lstStyle/>
        <a:p>
          <a:endParaRPr lang="en-US"/>
        </a:p>
      </dgm:t>
    </dgm:pt>
    <dgm:pt modelId="{D599FA84-758A-4AC0-A066-7B33D079BBC1}" type="sibTrans" cxnId="{070254DF-DCBB-4004-BD08-B8B1317E2F1B}">
      <dgm:prSet/>
      <dgm:spPr/>
      <dgm:t>
        <a:bodyPr/>
        <a:lstStyle/>
        <a:p>
          <a:endParaRPr lang="en-US"/>
        </a:p>
      </dgm:t>
    </dgm:pt>
    <dgm:pt modelId="{F9ECAF50-F176-40AE-AE3F-5AC1B37434D3}" type="pres">
      <dgm:prSet presAssocID="{88CC8C14-956A-4688-83BC-E5CBC2C9AAEF}" presName="diagram" presStyleCnt="0">
        <dgm:presLayoutVars>
          <dgm:dir/>
          <dgm:resizeHandles val="exact"/>
        </dgm:presLayoutVars>
      </dgm:prSet>
      <dgm:spPr/>
    </dgm:pt>
    <dgm:pt modelId="{7377FDDD-388B-462B-A0E5-97FC72E1DBB1}" type="pres">
      <dgm:prSet presAssocID="{08272956-E14C-4A31-AD58-CD5E8363F1DE}" presName="node" presStyleLbl="node1" presStyleIdx="0" presStyleCnt="8">
        <dgm:presLayoutVars>
          <dgm:bulletEnabled val="1"/>
        </dgm:presLayoutVars>
      </dgm:prSet>
      <dgm:spPr/>
    </dgm:pt>
    <dgm:pt modelId="{130D5147-0F20-45D4-9940-FDC784F8C0AA}" type="pres">
      <dgm:prSet presAssocID="{DEC0B82E-3317-4CB1-BF21-F3B439940AEA}" presName="sibTrans" presStyleCnt="0"/>
      <dgm:spPr/>
    </dgm:pt>
    <dgm:pt modelId="{12CBF3C4-D396-485A-B815-EAC9BD1E9CDB}" type="pres">
      <dgm:prSet presAssocID="{B5958CDE-2C22-40A6-B185-08747DAE4C0A}" presName="node" presStyleLbl="node1" presStyleIdx="1" presStyleCnt="8">
        <dgm:presLayoutVars>
          <dgm:bulletEnabled val="1"/>
        </dgm:presLayoutVars>
      </dgm:prSet>
      <dgm:spPr/>
    </dgm:pt>
    <dgm:pt modelId="{5FE0C08B-F48B-4BB8-AF63-D7AE3E284780}" type="pres">
      <dgm:prSet presAssocID="{2867A579-BD3F-4D80-9FEF-09CF351A467F}" presName="sibTrans" presStyleCnt="0"/>
      <dgm:spPr/>
    </dgm:pt>
    <dgm:pt modelId="{5A2546D4-51BA-4693-B5DE-219993E5C502}" type="pres">
      <dgm:prSet presAssocID="{1915B466-C8FE-4DA4-A2B9-896290B8E9C7}" presName="node" presStyleLbl="node1" presStyleIdx="2" presStyleCnt="8">
        <dgm:presLayoutVars>
          <dgm:bulletEnabled val="1"/>
        </dgm:presLayoutVars>
      </dgm:prSet>
      <dgm:spPr/>
    </dgm:pt>
    <dgm:pt modelId="{34210208-D7D4-4E8F-B5E4-355E3F212BAF}" type="pres">
      <dgm:prSet presAssocID="{5FC66B6F-A344-4AAE-BBF0-03CA34BC8D63}" presName="sibTrans" presStyleCnt="0"/>
      <dgm:spPr/>
    </dgm:pt>
    <dgm:pt modelId="{3430FB1A-AA40-4B11-B602-1123629E1776}" type="pres">
      <dgm:prSet presAssocID="{EE5A9282-C088-48F3-B3B2-00FAC1B001A1}" presName="node" presStyleLbl="node1" presStyleIdx="3" presStyleCnt="8">
        <dgm:presLayoutVars>
          <dgm:bulletEnabled val="1"/>
        </dgm:presLayoutVars>
      </dgm:prSet>
      <dgm:spPr/>
    </dgm:pt>
    <dgm:pt modelId="{DBE00425-CD16-46E5-BE5A-B0E2B5253C02}" type="pres">
      <dgm:prSet presAssocID="{A2E49C26-BC4F-44D9-8ADA-8BFCFFFE0EAC}" presName="sibTrans" presStyleCnt="0"/>
      <dgm:spPr/>
    </dgm:pt>
    <dgm:pt modelId="{FC7C4B77-5B51-4D2F-BD01-A32794755798}" type="pres">
      <dgm:prSet presAssocID="{6ED5D617-8127-4B2D-AE52-3B60B1672787}" presName="node" presStyleLbl="node1" presStyleIdx="4" presStyleCnt="8">
        <dgm:presLayoutVars>
          <dgm:bulletEnabled val="1"/>
        </dgm:presLayoutVars>
      </dgm:prSet>
      <dgm:spPr/>
    </dgm:pt>
    <dgm:pt modelId="{6716CC21-E485-4B0B-8652-F524ABE2BECC}" type="pres">
      <dgm:prSet presAssocID="{83F120AA-38C8-42C4-8B9E-9912E0253402}" presName="sibTrans" presStyleCnt="0"/>
      <dgm:spPr/>
    </dgm:pt>
    <dgm:pt modelId="{4B5F2BA7-E88E-44E6-8D15-FA40B125402A}" type="pres">
      <dgm:prSet presAssocID="{87AF3009-2E87-4B6F-97B0-B31421EE567A}" presName="node" presStyleLbl="node1" presStyleIdx="5" presStyleCnt="8">
        <dgm:presLayoutVars>
          <dgm:bulletEnabled val="1"/>
        </dgm:presLayoutVars>
      </dgm:prSet>
      <dgm:spPr/>
    </dgm:pt>
    <dgm:pt modelId="{2DC3A891-70C4-4155-A33A-42B81F890320}" type="pres">
      <dgm:prSet presAssocID="{7155D0D4-26CD-42B1-8B6E-2F629A367566}" presName="sibTrans" presStyleCnt="0"/>
      <dgm:spPr/>
    </dgm:pt>
    <dgm:pt modelId="{0BD73785-E04B-4C07-9297-09D29C568FB2}" type="pres">
      <dgm:prSet presAssocID="{FC1B2A4E-D359-4437-BE90-FF304FD9E003}" presName="node" presStyleLbl="node1" presStyleIdx="6" presStyleCnt="8">
        <dgm:presLayoutVars>
          <dgm:bulletEnabled val="1"/>
        </dgm:presLayoutVars>
      </dgm:prSet>
      <dgm:spPr/>
    </dgm:pt>
    <dgm:pt modelId="{04B5FAE9-F5A2-49B7-8D33-B05518C8C244}" type="pres">
      <dgm:prSet presAssocID="{1271778A-9CB4-41F3-BF24-41069F9F77DD}" presName="sibTrans" presStyleCnt="0"/>
      <dgm:spPr/>
    </dgm:pt>
    <dgm:pt modelId="{A9E1404D-6941-4FD0-A91A-268ECCD71CD7}" type="pres">
      <dgm:prSet presAssocID="{56E086D0-0F7C-41B4-AF35-E3D04B382343}" presName="node" presStyleLbl="node1" presStyleIdx="7" presStyleCnt="8">
        <dgm:presLayoutVars>
          <dgm:bulletEnabled val="1"/>
        </dgm:presLayoutVars>
      </dgm:prSet>
      <dgm:spPr/>
    </dgm:pt>
  </dgm:ptLst>
  <dgm:cxnLst>
    <dgm:cxn modelId="{D0F81218-5F47-4486-A105-2C045B7F989A}" srcId="{88CC8C14-956A-4688-83BC-E5CBC2C9AAEF}" destId="{FC1B2A4E-D359-4437-BE90-FF304FD9E003}" srcOrd="6" destOrd="0" parTransId="{DA5908FD-FB25-4017-9843-E532D7136FB5}" sibTransId="{1271778A-9CB4-41F3-BF24-41069F9F77DD}"/>
    <dgm:cxn modelId="{FC5BD41D-D54B-4FB6-B655-389E3CFFF65A}" srcId="{88CC8C14-956A-4688-83BC-E5CBC2C9AAEF}" destId="{B5958CDE-2C22-40A6-B185-08747DAE4C0A}" srcOrd="1" destOrd="0" parTransId="{DFAF70DA-0965-4EB1-AD64-DDB3B4021EE0}" sibTransId="{2867A579-BD3F-4D80-9FEF-09CF351A467F}"/>
    <dgm:cxn modelId="{786C1F22-BD23-4BAC-A3C5-66C15318EC85}" type="presOf" srcId="{1915B466-C8FE-4DA4-A2B9-896290B8E9C7}" destId="{5A2546D4-51BA-4693-B5DE-219993E5C502}" srcOrd="0" destOrd="0" presId="urn:microsoft.com/office/officeart/2005/8/layout/default"/>
    <dgm:cxn modelId="{EA253122-AF3E-494F-A3D1-3495E8545DEE}" type="presOf" srcId="{88CC8C14-956A-4688-83BC-E5CBC2C9AAEF}" destId="{F9ECAF50-F176-40AE-AE3F-5AC1B37434D3}" srcOrd="0" destOrd="0" presId="urn:microsoft.com/office/officeart/2005/8/layout/default"/>
    <dgm:cxn modelId="{B6F4FC3E-1686-4656-B469-87B67F230C63}" type="presOf" srcId="{EE5A9282-C088-48F3-B3B2-00FAC1B001A1}" destId="{3430FB1A-AA40-4B11-B602-1123629E1776}" srcOrd="0" destOrd="0" presId="urn:microsoft.com/office/officeart/2005/8/layout/default"/>
    <dgm:cxn modelId="{6F088562-FBCA-44E4-AACA-9C3ACE0E5B6D}" type="presOf" srcId="{56E086D0-0F7C-41B4-AF35-E3D04B382343}" destId="{A9E1404D-6941-4FD0-A91A-268ECCD71CD7}" srcOrd="0" destOrd="0" presId="urn:microsoft.com/office/officeart/2005/8/layout/default"/>
    <dgm:cxn modelId="{F9E36766-8CA4-47A1-A497-9C3C5FDE0CDF}" type="presOf" srcId="{FC1B2A4E-D359-4437-BE90-FF304FD9E003}" destId="{0BD73785-E04B-4C07-9297-09D29C568FB2}" srcOrd="0" destOrd="0" presId="urn:microsoft.com/office/officeart/2005/8/layout/default"/>
    <dgm:cxn modelId="{53DB5049-CCAB-4240-AC54-FD37A2F915FC}" type="presOf" srcId="{6ED5D617-8127-4B2D-AE52-3B60B1672787}" destId="{FC7C4B77-5B51-4D2F-BD01-A32794755798}" srcOrd="0" destOrd="0" presId="urn:microsoft.com/office/officeart/2005/8/layout/default"/>
    <dgm:cxn modelId="{EEEFDA7A-4777-41B8-87FE-50B9998F6957}" type="presOf" srcId="{87AF3009-2E87-4B6F-97B0-B31421EE567A}" destId="{4B5F2BA7-E88E-44E6-8D15-FA40B125402A}" srcOrd="0" destOrd="0" presId="urn:microsoft.com/office/officeart/2005/8/layout/default"/>
    <dgm:cxn modelId="{DF850890-4CA7-4F9E-A633-6250E78445D3}" srcId="{88CC8C14-956A-4688-83BC-E5CBC2C9AAEF}" destId="{6ED5D617-8127-4B2D-AE52-3B60B1672787}" srcOrd="4" destOrd="0" parTransId="{E7D838E1-963B-4D95-BAF8-DA4F5F95F9A3}" sibTransId="{83F120AA-38C8-42C4-8B9E-9912E0253402}"/>
    <dgm:cxn modelId="{3B796591-B003-4C07-BC40-48F0365B9607}" srcId="{88CC8C14-956A-4688-83BC-E5CBC2C9AAEF}" destId="{1915B466-C8FE-4DA4-A2B9-896290B8E9C7}" srcOrd="2" destOrd="0" parTransId="{21FD6B19-20C8-4077-BA75-BF89DAF91F43}" sibTransId="{5FC66B6F-A344-4AAE-BBF0-03CA34BC8D63}"/>
    <dgm:cxn modelId="{98451EBE-2938-40E4-AF5D-A6D9E002D4C1}" type="presOf" srcId="{B5958CDE-2C22-40A6-B185-08747DAE4C0A}" destId="{12CBF3C4-D396-485A-B815-EAC9BD1E9CDB}" srcOrd="0" destOrd="0" presId="urn:microsoft.com/office/officeart/2005/8/layout/default"/>
    <dgm:cxn modelId="{FDBFEACC-0A6B-466E-8429-C3922D8CFD06}" type="presOf" srcId="{08272956-E14C-4A31-AD58-CD5E8363F1DE}" destId="{7377FDDD-388B-462B-A0E5-97FC72E1DBB1}" srcOrd="0" destOrd="0" presId="urn:microsoft.com/office/officeart/2005/8/layout/default"/>
    <dgm:cxn modelId="{F79C2FCD-A0D6-4B50-A97D-DEBD0879DB2B}" srcId="{88CC8C14-956A-4688-83BC-E5CBC2C9AAEF}" destId="{08272956-E14C-4A31-AD58-CD5E8363F1DE}" srcOrd="0" destOrd="0" parTransId="{8CD8C310-271B-4D9E-A821-CC19310E6FBA}" sibTransId="{DEC0B82E-3317-4CB1-BF21-F3B439940AEA}"/>
    <dgm:cxn modelId="{2A2A8DD8-7D62-4965-8DEC-62139392F07A}" srcId="{88CC8C14-956A-4688-83BC-E5CBC2C9AAEF}" destId="{EE5A9282-C088-48F3-B3B2-00FAC1B001A1}" srcOrd="3" destOrd="0" parTransId="{E9AD56EE-B085-492F-9772-717A2DBF33E7}" sibTransId="{A2E49C26-BC4F-44D9-8ADA-8BFCFFFE0EAC}"/>
    <dgm:cxn modelId="{070254DF-DCBB-4004-BD08-B8B1317E2F1B}" srcId="{88CC8C14-956A-4688-83BC-E5CBC2C9AAEF}" destId="{56E086D0-0F7C-41B4-AF35-E3D04B382343}" srcOrd="7" destOrd="0" parTransId="{B8E3F4B5-7753-473B-967D-AF08D0EFCC22}" sibTransId="{D599FA84-758A-4AC0-A066-7B33D079BBC1}"/>
    <dgm:cxn modelId="{114A6FFB-F33F-44DA-BF8C-B844C84C754F}" srcId="{88CC8C14-956A-4688-83BC-E5CBC2C9AAEF}" destId="{87AF3009-2E87-4B6F-97B0-B31421EE567A}" srcOrd="5" destOrd="0" parTransId="{5860ED70-4A02-45D7-A3DF-7FB247E30314}" sibTransId="{7155D0D4-26CD-42B1-8B6E-2F629A367566}"/>
    <dgm:cxn modelId="{D718EEE7-676E-47FB-9C20-5BA8CE60C9BD}" type="presParOf" srcId="{F9ECAF50-F176-40AE-AE3F-5AC1B37434D3}" destId="{7377FDDD-388B-462B-A0E5-97FC72E1DBB1}" srcOrd="0" destOrd="0" presId="urn:microsoft.com/office/officeart/2005/8/layout/default"/>
    <dgm:cxn modelId="{CD0111C4-7483-4621-90BD-941146977C6A}" type="presParOf" srcId="{F9ECAF50-F176-40AE-AE3F-5AC1B37434D3}" destId="{130D5147-0F20-45D4-9940-FDC784F8C0AA}" srcOrd="1" destOrd="0" presId="urn:microsoft.com/office/officeart/2005/8/layout/default"/>
    <dgm:cxn modelId="{A6065E3B-8DEE-4A2F-8785-6C53531805EF}" type="presParOf" srcId="{F9ECAF50-F176-40AE-AE3F-5AC1B37434D3}" destId="{12CBF3C4-D396-485A-B815-EAC9BD1E9CDB}" srcOrd="2" destOrd="0" presId="urn:microsoft.com/office/officeart/2005/8/layout/default"/>
    <dgm:cxn modelId="{521CEEB7-93C3-44A8-AA63-9659F9DF38C9}" type="presParOf" srcId="{F9ECAF50-F176-40AE-AE3F-5AC1B37434D3}" destId="{5FE0C08B-F48B-4BB8-AF63-D7AE3E284780}" srcOrd="3" destOrd="0" presId="urn:microsoft.com/office/officeart/2005/8/layout/default"/>
    <dgm:cxn modelId="{3FFCB896-75C4-4BF1-9F1F-6DF732B705D6}" type="presParOf" srcId="{F9ECAF50-F176-40AE-AE3F-5AC1B37434D3}" destId="{5A2546D4-51BA-4693-B5DE-219993E5C502}" srcOrd="4" destOrd="0" presId="urn:microsoft.com/office/officeart/2005/8/layout/default"/>
    <dgm:cxn modelId="{433130BD-47A2-4657-9FE5-7D79E78E5E3A}" type="presParOf" srcId="{F9ECAF50-F176-40AE-AE3F-5AC1B37434D3}" destId="{34210208-D7D4-4E8F-B5E4-355E3F212BAF}" srcOrd="5" destOrd="0" presId="urn:microsoft.com/office/officeart/2005/8/layout/default"/>
    <dgm:cxn modelId="{2771FA4C-C6AB-4E93-AC2D-10CA88633C3A}" type="presParOf" srcId="{F9ECAF50-F176-40AE-AE3F-5AC1B37434D3}" destId="{3430FB1A-AA40-4B11-B602-1123629E1776}" srcOrd="6" destOrd="0" presId="urn:microsoft.com/office/officeart/2005/8/layout/default"/>
    <dgm:cxn modelId="{D833410A-0F51-4806-8516-B8275E05A7B9}" type="presParOf" srcId="{F9ECAF50-F176-40AE-AE3F-5AC1B37434D3}" destId="{DBE00425-CD16-46E5-BE5A-B0E2B5253C02}" srcOrd="7" destOrd="0" presId="urn:microsoft.com/office/officeart/2005/8/layout/default"/>
    <dgm:cxn modelId="{519DFAF9-94AC-451C-A9E4-35E694FE6045}" type="presParOf" srcId="{F9ECAF50-F176-40AE-AE3F-5AC1B37434D3}" destId="{FC7C4B77-5B51-4D2F-BD01-A32794755798}" srcOrd="8" destOrd="0" presId="urn:microsoft.com/office/officeart/2005/8/layout/default"/>
    <dgm:cxn modelId="{EFAD1A37-4678-4E60-8155-BF6CAD541651}" type="presParOf" srcId="{F9ECAF50-F176-40AE-AE3F-5AC1B37434D3}" destId="{6716CC21-E485-4B0B-8652-F524ABE2BECC}" srcOrd="9" destOrd="0" presId="urn:microsoft.com/office/officeart/2005/8/layout/default"/>
    <dgm:cxn modelId="{2CE41FD2-1FD6-4EF1-A6BA-3CD94C5F0F6A}" type="presParOf" srcId="{F9ECAF50-F176-40AE-AE3F-5AC1B37434D3}" destId="{4B5F2BA7-E88E-44E6-8D15-FA40B125402A}" srcOrd="10" destOrd="0" presId="urn:microsoft.com/office/officeart/2005/8/layout/default"/>
    <dgm:cxn modelId="{E7A2044F-33C6-41C3-9BF1-A1C8D3D2462E}" type="presParOf" srcId="{F9ECAF50-F176-40AE-AE3F-5AC1B37434D3}" destId="{2DC3A891-70C4-4155-A33A-42B81F890320}" srcOrd="11" destOrd="0" presId="urn:microsoft.com/office/officeart/2005/8/layout/default"/>
    <dgm:cxn modelId="{F2F1FD9F-D4ED-4003-820D-341E9F920097}" type="presParOf" srcId="{F9ECAF50-F176-40AE-AE3F-5AC1B37434D3}" destId="{0BD73785-E04B-4C07-9297-09D29C568FB2}" srcOrd="12" destOrd="0" presId="urn:microsoft.com/office/officeart/2005/8/layout/default"/>
    <dgm:cxn modelId="{AD362F83-71D3-4A21-93CF-070A8C0E26D4}" type="presParOf" srcId="{F9ECAF50-F176-40AE-AE3F-5AC1B37434D3}" destId="{04B5FAE9-F5A2-49B7-8D33-B05518C8C244}" srcOrd="13" destOrd="0" presId="urn:microsoft.com/office/officeart/2005/8/layout/default"/>
    <dgm:cxn modelId="{84D047B8-626A-4228-ADFA-B4E357D1529A}" type="presParOf" srcId="{F9ECAF50-F176-40AE-AE3F-5AC1B37434D3}" destId="{A9E1404D-6941-4FD0-A91A-268ECCD71CD7}"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89A99DC-60AE-4C8A-A6CF-63AB2303987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7D4A739-B3E0-4253-8B36-B862E07806F5}">
      <dgm:prSet/>
      <dgm:spPr/>
      <dgm:t>
        <a:bodyPr/>
        <a:lstStyle/>
        <a:p>
          <a:r>
            <a:rPr lang="en-GB" dirty="0"/>
            <a:t>Collaboratively planned to optimise donation balanced with family wishes &amp; patient need</a:t>
          </a:r>
          <a:endParaRPr lang="en-US" dirty="0"/>
        </a:p>
      </dgm:t>
    </dgm:pt>
    <dgm:pt modelId="{38D0BFB5-B2C0-439A-9668-9EFE9F57CA4C}" type="parTrans" cxnId="{7D33EBEA-ACA1-4583-9C2B-B8C0E3938628}">
      <dgm:prSet/>
      <dgm:spPr/>
      <dgm:t>
        <a:bodyPr/>
        <a:lstStyle/>
        <a:p>
          <a:endParaRPr lang="en-US"/>
        </a:p>
      </dgm:t>
    </dgm:pt>
    <dgm:pt modelId="{3CB751F9-A9BF-4872-B9A3-389E3C1ACA54}" type="sibTrans" cxnId="{7D33EBEA-ACA1-4583-9C2B-B8C0E3938628}">
      <dgm:prSet/>
      <dgm:spPr/>
      <dgm:t>
        <a:bodyPr/>
        <a:lstStyle/>
        <a:p>
          <a:endParaRPr lang="en-US"/>
        </a:p>
      </dgm:t>
    </dgm:pt>
    <dgm:pt modelId="{E5E19FFC-4254-4E25-8242-66CB5C54F648}">
      <dgm:prSet/>
      <dgm:spPr/>
      <dgm:t>
        <a:bodyPr/>
        <a:lstStyle/>
        <a:p>
          <a:r>
            <a:rPr lang="en-GB" dirty="0"/>
            <a:t>Supervision of safe time scales</a:t>
          </a:r>
          <a:endParaRPr lang="en-US" dirty="0"/>
        </a:p>
      </dgm:t>
    </dgm:pt>
    <dgm:pt modelId="{B589A63B-2086-4266-B87D-4E7F83FF2958}" type="parTrans" cxnId="{CDBBE7B3-96CB-49EA-BB3D-1375950F755A}">
      <dgm:prSet/>
      <dgm:spPr/>
      <dgm:t>
        <a:bodyPr/>
        <a:lstStyle/>
        <a:p>
          <a:endParaRPr lang="en-US"/>
        </a:p>
      </dgm:t>
    </dgm:pt>
    <dgm:pt modelId="{8FD478B1-EFBC-4B67-A6DF-D77810387AF4}" type="sibTrans" cxnId="{CDBBE7B3-96CB-49EA-BB3D-1375950F755A}">
      <dgm:prSet/>
      <dgm:spPr/>
      <dgm:t>
        <a:bodyPr/>
        <a:lstStyle/>
        <a:p>
          <a:endParaRPr lang="en-US"/>
        </a:p>
      </dgm:t>
    </dgm:pt>
    <dgm:pt modelId="{76FC7136-48B4-4419-AF16-FAB01FA002E4}">
      <dgm:prSet/>
      <dgm:spPr/>
      <dgm:t>
        <a:bodyPr/>
        <a:lstStyle/>
        <a:p>
          <a:r>
            <a:rPr lang="en-GB"/>
            <a:t>Co-ordinated to optimise for recipient outcomes</a:t>
          </a:r>
          <a:endParaRPr lang="en-US"/>
        </a:p>
      </dgm:t>
    </dgm:pt>
    <dgm:pt modelId="{B078442A-7087-4165-BC3D-2B2CD011C764}" type="parTrans" cxnId="{2644F402-4FD3-4769-A923-080D2BD2CAB3}">
      <dgm:prSet/>
      <dgm:spPr/>
      <dgm:t>
        <a:bodyPr/>
        <a:lstStyle/>
        <a:p>
          <a:endParaRPr lang="en-US"/>
        </a:p>
      </dgm:t>
    </dgm:pt>
    <dgm:pt modelId="{813F0BF2-C175-4B9F-9580-CAC2EC6EBA16}" type="sibTrans" cxnId="{2644F402-4FD3-4769-A923-080D2BD2CAB3}">
      <dgm:prSet/>
      <dgm:spPr/>
      <dgm:t>
        <a:bodyPr/>
        <a:lstStyle/>
        <a:p>
          <a:endParaRPr lang="en-US"/>
        </a:p>
      </dgm:t>
    </dgm:pt>
    <dgm:pt modelId="{4107FD19-B0A0-4C59-AEF5-0E38B3E6634C}" type="pres">
      <dgm:prSet presAssocID="{789A99DC-60AE-4C8A-A6CF-63AB23039879}" presName="linear" presStyleCnt="0">
        <dgm:presLayoutVars>
          <dgm:animLvl val="lvl"/>
          <dgm:resizeHandles val="exact"/>
        </dgm:presLayoutVars>
      </dgm:prSet>
      <dgm:spPr/>
    </dgm:pt>
    <dgm:pt modelId="{7A8A9353-9D39-4069-B13E-1591E93AD086}" type="pres">
      <dgm:prSet presAssocID="{97D4A739-B3E0-4253-8B36-B862E07806F5}" presName="parentText" presStyleLbl="node1" presStyleIdx="0" presStyleCnt="3" custLinFactNeighborX="0" custLinFactNeighborY="12694">
        <dgm:presLayoutVars>
          <dgm:chMax val="0"/>
          <dgm:bulletEnabled val="1"/>
        </dgm:presLayoutVars>
      </dgm:prSet>
      <dgm:spPr/>
    </dgm:pt>
    <dgm:pt modelId="{7E647701-2895-40D0-8658-2D25810C2F7D}" type="pres">
      <dgm:prSet presAssocID="{3CB751F9-A9BF-4872-B9A3-389E3C1ACA54}" presName="spacer" presStyleCnt="0"/>
      <dgm:spPr/>
    </dgm:pt>
    <dgm:pt modelId="{9DC04FEB-9E21-4AFC-94CF-DCA9766231E4}" type="pres">
      <dgm:prSet presAssocID="{E5E19FFC-4254-4E25-8242-66CB5C54F648}" presName="parentText" presStyleLbl="node1" presStyleIdx="1" presStyleCnt="3">
        <dgm:presLayoutVars>
          <dgm:chMax val="0"/>
          <dgm:bulletEnabled val="1"/>
        </dgm:presLayoutVars>
      </dgm:prSet>
      <dgm:spPr/>
    </dgm:pt>
    <dgm:pt modelId="{68D98DC3-A8E0-427C-B018-9E61D1801780}" type="pres">
      <dgm:prSet presAssocID="{8FD478B1-EFBC-4B67-A6DF-D77810387AF4}" presName="spacer" presStyleCnt="0"/>
      <dgm:spPr/>
    </dgm:pt>
    <dgm:pt modelId="{CED7BA5C-67AE-406E-9594-3A181FA41B49}" type="pres">
      <dgm:prSet presAssocID="{76FC7136-48B4-4419-AF16-FAB01FA002E4}" presName="parentText" presStyleLbl="node1" presStyleIdx="2" presStyleCnt="3">
        <dgm:presLayoutVars>
          <dgm:chMax val="0"/>
          <dgm:bulletEnabled val="1"/>
        </dgm:presLayoutVars>
      </dgm:prSet>
      <dgm:spPr/>
    </dgm:pt>
  </dgm:ptLst>
  <dgm:cxnLst>
    <dgm:cxn modelId="{2644F402-4FD3-4769-A923-080D2BD2CAB3}" srcId="{789A99DC-60AE-4C8A-A6CF-63AB23039879}" destId="{76FC7136-48B4-4419-AF16-FAB01FA002E4}" srcOrd="2" destOrd="0" parTransId="{B078442A-7087-4165-BC3D-2B2CD011C764}" sibTransId="{813F0BF2-C175-4B9F-9580-CAC2EC6EBA16}"/>
    <dgm:cxn modelId="{F01BFD02-2D85-4AB3-8FFD-EF1E5C844CBA}" type="presOf" srcId="{E5E19FFC-4254-4E25-8242-66CB5C54F648}" destId="{9DC04FEB-9E21-4AFC-94CF-DCA9766231E4}" srcOrd="0" destOrd="0" presId="urn:microsoft.com/office/officeart/2005/8/layout/vList2"/>
    <dgm:cxn modelId="{F8DBB114-583A-4890-989C-DCFB7BD5E608}" type="presOf" srcId="{789A99DC-60AE-4C8A-A6CF-63AB23039879}" destId="{4107FD19-B0A0-4C59-AEF5-0E38B3E6634C}" srcOrd="0" destOrd="0" presId="urn:microsoft.com/office/officeart/2005/8/layout/vList2"/>
    <dgm:cxn modelId="{B6426A50-BC97-4AC9-9C8B-248737423E7F}" type="presOf" srcId="{76FC7136-48B4-4419-AF16-FAB01FA002E4}" destId="{CED7BA5C-67AE-406E-9594-3A181FA41B49}" srcOrd="0" destOrd="0" presId="urn:microsoft.com/office/officeart/2005/8/layout/vList2"/>
    <dgm:cxn modelId="{39F31496-BEF1-4308-B962-FBF638BB7148}" type="presOf" srcId="{97D4A739-B3E0-4253-8B36-B862E07806F5}" destId="{7A8A9353-9D39-4069-B13E-1591E93AD086}" srcOrd="0" destOrd="0" presId="urn:microsoft.com/office/officeart/2005/8/layout/vList2"/>
    <dgm:cxn modelId="{CDBBE7B3-96CB-49EA-BB3D-1375950F755A}" srcId="{789A99DC-60AE-4C8A-A6CF-63AB23039879}" destId="{E5E19FFC-4254-4E25-8242-66CB5C54F648}" srcOrd="1" destOrd="0" parTransId="{B589A63B-2086-4266-B87D-4E7F83FF2958}" sibTransId="{8FD478B1-EFBC-4B67-A6DF-D77810387AF4}"/>
    <dgm:cxn modelId="{7D33EBEA-ACA1-4583-9C2B-B8C0E3938628}" srcId="{789A99DC-60AE-4C8A-A6CF-63AB23039879}" destId="{97D4A739-B3E0-4253-8B36-B862E07806F5}" srcOrd="0" destOrd="0" parTransId="{38D0BFB5-B2C0-439A-9668-9EFE9F57CA4C}" sibTransId="{3CB751F9-A9BF-4872-B9A3-389E3C1ACA54}"/>
    <dgm:cxn modelId="{E23730EC-021F-4AC8-8146-CB17763CBE74}" type="presParOf" srcId="{4107FD19-B0A0-4C59-AEF5-0E38B3E6634C}" destId="{7A8A9353-9D39-4069-B13E-1591E93AD086}" srcOrd="0" destOrd="0" presId="urn:microsoft.com/office/officeart/2005/8/layout/vList2"/>
    <dgm:cxn modelId="{3F92E135-ADDA-4F6F-AF1F-9B92774C503A}" type="presParOf" srcId="{4107FD19-B0A0-4C59-AEF5-0E38B3E6634C}" destId="{7E647701-2895-40D0-8658-2D25810C2F7D}" srcOrd="1" destOrd="0" presId="urn:microsoft.com/office/officeart/2005/8/layout/vList2"/>
    <dgm:cxn modelId="{D811C599-1A67-417D-A66E-B43974BC4E79}" type="presParOf" srcId="{4107FD19-B0A0-4C59-AEF5-0E38B3E6634C}" destId="{9DC04FEB-9E21-4AFC-94CF-DCA9766231E4}" srcOrd="2" destOrd="0" presId="urn:microsoft.com/office/officeart/2005/8/layout/vList2"/>
    <dgm:cxn modelId="{C72165A3-F384-41AF-AB84-ECC5200E728F}" type="presParOf" srcId="{4107FD19-B0A0-4C59-AEF5-0E38B3E6634C}" destId="{68D98DC3-A8E0-427C-B018-9E61D1801780}" srcOrd="3" destOrd="0" presId="urn:microsoft.com/office/officeart/2005/8/layout/vList2"/>
    <dgm:cxn modelId="{41369A18-B091-4E9F-A618-F27086AE4804}" type="presParOf" srcId="{4107FD19-B0A0-4C59-AEF5-0E38B3E6634C}" destId="{CED7BA5C-67AE-406E-9594-3A181FA41B4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06F0-3380-4878-A547-EE17C5F6262D}">
      <dsp:nvSpPr>
        <dsp:cNvPr id="0" name=""/>
        <dsp:cNvSpPr/>
      </dsp:nvSpPr>
      <dsp:spPr>
        <a:xfrm>
          <a:off x="1375011" y="1259"/>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Notifications and missed opportunities </a:t>
          </a:r>
        </a:p>
      </dsp:txBody>
      <dsp:txXfrm>
        <a:off x="1375011" y="1259"/>
        <a:ext cx="2578147" cy="1546888"/>
      </dsp:txXfrm>
    </dsp:sp>
    <dsp:sp modelId="{FDE013A1-898D-407A-8AA9-48D971B74F60}">
      <dsp:nvSpPr>
        <dsp:cNvPr id="0" name=""/>
        <dsp:cNvSpPr/>
      </dsp:nvSpPr>
      <dsp:spPr>
        <a:xfrm>
          <a:off x="4210973" y="1259"/>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SNOD involvement </a:t>
          </a:r>
        </a:p>
      </dsp:txBody>
      <dsp:txXfrm>
        <a:off x="4210973" y="1259"/>
        <a:ext cx="2578147" cy="1546888"/>
      </dsp:txXfrm>
    </dsp:sp>
    <dsp:sp modelId="{2C3DA745-78E4-428D-A696-AD0B04245754}">
      <dsp:nvSpPr>
        <dsp:cNvPr id="0" name=""/>
        <dsp:cNvSpPr/>
      </dsp:nvSpPr>
      <dsp:spPr>
        <a:xfrm>
          <a:off x="7046935" y="1259"/>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Neurological death testing</a:t>
          </a:r>
        </a:p>
      </dsp:txBody>
      <dsp:txXfrm>
        <a:off x="7046935" y="1259"/>
        <a:ext cx="2578147" cy="1546888"/>
      </dsp:txXfrm>
    </dsp:sp>
    <dsp:sp modelId="{C75EDCAB-FB6D-4B81-87C6-8355AAF9269B}">
      <dsp:nvSpPr>
        <dsp:cNvPr id="0" name=""/>
        <dsp:cNvSpPr/>
      </dsp:nvSpPr>
      <dsp:spPr>
        <a:xfrm>
          <a:off x="1375011" y="1805962"/>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Coronial/ PF objections</a:t>
          </a:r>
        </a:p>
      </dsp:txBody>
      <dsp:txXfrm>
        <a:off x="1375011" y="1805962"/>
        <a:ext cx="2578147" cy="1546888"/>
      </dsp:txXfrm>
    </dsp:sp>
    <dsp:sp modelId="{6434AE05-C505-412A-82EA-56F37B4C064B}">
      <dsp:nvSpPr>
        <dsp:cNvPr id="0" name=""/>
        <dsp:cNvSpPr/>
      </dsp:nvSpPr>
      <dsp:spPr>
        <a:xfrm>
          <a:off x="4210973" y="1805962"/>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Approaches particularly deemed</a:t>
          </a:r>
        </a:p>
      </dsp:txBody>
      <dsp:txXfrm>
        <a:off x="4210973" y="1805962"/>
        <a:ext cx="2578147" cy="1546888"/>
      </dsp:txXfrm>
    </dsp:sp>
    <dsp:sp modelId="{E0534D6E-DD54-4525-8DDE-95CCD586498E}">
      <dsp:nvSpPr>
        <dsp:cNvPr id="0" name=""/>
        <dsp:cNvSpPr/>
      </dsp:nvSpPr>
      <dsp:spPr>
        <a:xfrm>
          <a:off x="6990654" y="1869246"/>
          <a:ext cx="2578147"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Non proceeding consented donors</a:t>
          </a:r>
        </a:p>
      </dsp:txBody>
      <dsp:txXfrm>
        <a:off x="6990654" y="1869246"/>
        <a:ext cx="2578147" cy="1546888"/>
      </dsp:txXfrm>
    </dsp:sp>
    <dsp:sp modelId="{6B4D3C27-6F9A-4D0F-8C80-CD725948F5AD}">
      <dsp:nvSpPr>
        <dsp:cNvPr id="0" name=""/>
        <dsp:cNvSpPr/>
      </dsp:nvSpPr>
      <dsp:spPr>
        <a:xfrm>
          <a:off x="3417239" y="3610665"/>
          <a:ext cx="4165615" cy="15468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err="1">
              <a:latin typeface="+mj-lt"/>
            </a:rPr>
            <a:t>Optimisation</a:t>
          </a:r>
          <a:r>
            <a:rPr lang="en-US" sz="2800" kern="1200" dirty="0">
              <a:latin typeface="+mj-lt"/>
            </a:rPr>
            <a:t> of organs retrieval / maximizing donation opportunity </a:t>
          </a:r>
        </a:p>
      </dsp:txBody>
      <dsp:txXfrm>
        <a:off x="3417239" y="3610665"/>
        <a:ext cx="4165615" cy="15468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C1E8D-7D57-4D49-B05B-AA0B32E602D1}">
      <dsp:nvSpPr>
        <dsp:cNvPr id="0" name=""/>
        <dsp:cNvSpPr/>
      </dsp:nvSpPr>
      <dsp:spPr>
        <a:xfrm rot="2534631">
          <a:off x="2910091" y="4445841"/>
          <a:ext cx="963038" cy="65039"/>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AEA3AA94-818F-4C41-BF15-852BBFDEC31F}">
      <dsp:nvSpPr>
        <dsp:cNvPr id="0" name=""/>
        <dsp:cNvSpPr/>
      </dsp:nvSpPr>
      <dsp:spPr>
        <a:xfrm>
          <a:off x="3035147" y="3112508"/>
          <a:ext cx="1086188" cy="65039"/>
        </a:xfrm>
        <a:custGeom>
          <a:avLst/>
          <a:gdLst/>
          <a:ahLst/>
          <a:cxnLst/>
          <a:rect l="0" t="0" r="0" b="0"/>
          <a:pathLst>
            <a:path>
              <a:moveTo>
                <a:pt x="0" y="33398"/>
              </a:moveTo>
              <a:lnTo>
                <a:pt x="904003" y="33398"/>
              </a:lnTo>
            </a:path>
          </a:pathLst>
        </a:custGeom>
        <a:noFill/>
        <a:ln w="25400" cap="flat" cmpd="sng" algn="ctr">
          <a:solidFill>
            <a:srgbClr val="0072C6">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5EA34B2-C7DB-4C41-BC17-B63CE4D50C74}">
      <dsp:nvSpPr>
        <dsp:cNvPr id="0" name=""/>
        <dsp:cNvSpPr/>
      </dsp:nvSpPr>
      <dsp:spPr>
        <a:xfrm rot="19150037">
          <a:off x="2922820" y="1850001"/>
          <a:ext cx="923060" cy="65039"/>
        </a:xfrm>
        <a:custGeom>
          <a:avLst/>
          <a:gdLst/>
          <a:ahLst/>
          <a:cxnLst/>
          <a:rect l="0" t="0" r="0" b="0"/>
          <a:pathLst>
            <a:path>
              <a:moveTo>
                <a:pt x="0" y="33398"/>
              </a:moveTo>
              <a:lnTo>
                <a:pt x="802003" y="33398"/>
              </a:lnTo>
            </a:path>
          </a:pathLst>
        </a:custGeom>
        <a:noFill/>
        <a:ln w="25400" cap="flat" cmpd="sng" algn="ctr">
          <a:solidFill>
            <a:srgbClr val="0072C6">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00B882D9-FE91-460F-AF3E-DAF05A690181}">
      <dsp:nvSpPr>
        <dsp:cNvPr id="0" name=""/>
        <dsp:cNvSpPr/>
      </dsp:nvSpPr>
      <dsp:spPr>
        <a:xfrm>
          <a:off x="0" y="1635305"/>
          <a:ext cx="3754208" cy="332152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66D14E-D0F9-43BA-BC5E-59861B551E55}">
      <dsp:nvSpPr>
        <dsp:cNvPr id="0" name=""/>
        <dsp:cNvSpPr/>
      </dsp:nvSpPr>
      <dsp:spPr>
        <a:xfrm>
          <a:off x="3517171" y="110333"/>
          <a:ext cx="1778167" cy="1778167"/>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Rapid</a:t>
          </a:r>
        </a:p>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Decline </a:t>
          </a:r>
        </a:p>
      </dsp:txBody>
      <dsp:txXfrm>
        <a:off x="3777578" y="370740"/>
        <a:ext cx="1257353" cy="1257353"/>
      </dsp:txXfrm>
    </dsp:sp>
    <dsp:sp modelId="{2F22D782-46C8-4B38-A91F-0DD81D9D9378}">
      <dsp:nvSpPr>
        <dsp:cNvPr id="0" name=""/>
        <dsp:cNvSpPr/>
      </dsp:nvSpPr>
      <dsp:spPr>
        <a:xfrm>
          <a:off x="5473156" y="110333"/>
          <a:ext cx="2667251" cy="177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Age</a:t>
          </a:r>
          <a:endParaRPr lang="en-US" sz="1700" kern="1200" dirty="0">
            <a:solidFill>
              <a:srgbClr val="000000">
                <a:hueOff val="0"/>
                <a:satOff val="0"/>
                <a:lumOff val="0"/>
                <a:alphaOff val="0"/>
              </a:srgbClr>
            </a:solidFill>
            <a:latin typeface="Arial"/>
            <a:ea typeface="ＭＳ Ｐゴシック"/>
            <a:cs typeface=""/>
          </a:endParaRP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Absolute contraindication </a:t>
          </a:r>
        </a:p>
        <a:p>
          <a:pPr marL="171450" lvl="1" indent="-171450" algn="l" defTabSz="755650">
            <a:lnSpc>
              <a:spcPct val="90000"/>
            </a:lnSpc>
            <a:spcBef>
              <a:spcPct val="0"/>
            </a:spcBef>
            <a:spcAft>
              <a:spcPct val="15000"/>
            </a:spcAft>
            <a:buChar char="•"/>
          </a:pPr>
          <a:r>
            <a:rPr lang="en-GB" sz="1700" kern="1200">
              <a:solidFill>
                <a:srgbClr val="000000">
                  <a:hueOff val="0"/>
                  <a:satOff val="0"/>
                  <a:lumOff val="0"/>
                  <a:alphaOff val="0"/>
                </a:srgbClr>
              </a:solidFill>
              <a:latin typeface="Arial"/>
              <a:ea typeface="ＭＳ Ｐゴシック"/>
              <a:cs typeface=""/>
            </a:rPr>
            <a:t>Instability </a:t>
          </a:r>
          <a:endParaRPr lang="en-GB" sz="1700" kern="1200" dirty="0">
            <a:solidFill>
              <a:srgbClr val="000000">
                <a:hueOff val="0"/>
                <a:satOff val="0"/>
                <a:lumOff val="0"/>
                <a:alphaOff val="0"/>
              </a:srgbClr>
            </a:solidFill>
            <a:latin typeface="Arial"/>
            <a:ea typeface="ＭＳ Ｐゴシック"/>
            <a:cs typeface=""/>
          </a:endParaRP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Known PMH</a:t>
          </a:r>
        </a:p>
        <a:p>
          <a:pPr marL="171450" lvl="1" indent="-171450" algn="l" defTabSz="755650">
            <a:lnSpc>
              <a:spcPct val="90000"/>
            </a:lnSpc>
            <a:spcBef>
              <a:spcPct val="0"/>
            </a:spcBef>
            <a:spcAft>
              <a:spcPct val="15000"/>
            </a:spcAft>
            <a:buChar char="•"/>
          </a:pPr>
          <a:r>
            <a:rPr lang="en-GB" sz="1700" kern="1200" dirty="0">
              <a:solidFill>
                <a:schemeClr val="accent1"/>
              </a:solidFill>
              <a:latin typeface="Arial"/>
              <a:ea typeface="ＭＳ Ｐゴシック"/>
              <a:cs typeface=""/>
            </a:rPr>
            <a:t>Plan palliation &amp; offer tissue donation as advised</a:t>
          </a:r>
        </a:p>
      </dsp:txBody>
      <dsp:txXfrm>
        <a:off x="5473156" y="110333"/>
        <a:ext cx="2667251" cy="1778167"/>
      </dsp:txXfrm>
    </dsp:sp>
    <dsp:sp modelId="{8C669B94-5449-49E6-9CA3-EE4854757492}">
      <dsp:nvSpPr>
        <dsp:cNvPr id="0" name=""/>
        <dsp:cNvSpPr/>
      </dsp:nvSpPr>
      <dsp:spPr>
        <a:xfrm>
          <a:off x="4121335" y="2255944"/>
          <a:ext cx="1778167" cy="1778167"/>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Rapid Acceptance</a:t>
          </a:r>
        </a:p>
      </dsp:txBody>
      <dsp:txXfrm>
        <a:off x="4381742" y="2516351"/>
        <a:ext cx="1257353" cy="1257353"/>
      </dsp:txXfrm>
    </dsp:sp>
    <dsp:sp modelId="{A2D6F0E1-AAB8-46F0-90DD-694807B7E32F}">
      <dsp:nvSpPr>
        <dsp:cNvPr id="0" name=""/>
        <dsp:cNvSpPr/>
      </dsp:nvSpPr>
      <dsp:spPr>
        <a:xfrm>
          <a:off x="6077320" y="2255944"/>
          <a:ext cx="2667251" cy="177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SN mobilised</a:t>
          </a:r>
          <a:endParaRPr lang="en-US" sz="1700" kern="1200" dirty="0">
            <a:solidFill>
              <a:srgbClr val="000000">
                <a:hueOff val="0"/>
                <a:satOff val="0"/>
                <a:lumOff val="0"/>
                <a:alphaOff val="0"/>
              </a:srgbClr>
            </a:solidFill>
            <a:latin typeface="Arial"/>
            <a:ea typeface="ＭＳ Ｐゴシック"/>
            <a:cs typeface=""/>
          </a:endParaRPr>
        </a:p>
        <a:p>
          <a:pPr marL="171450" lvl="1" indent="-171450" algn="l" defTabSz="755650">
            <a:lnSpc>
              <a:spcPct val="90000"/>
            </a:lnSpc>
            <a:spcBef>
              <a:spcPct val="0"/>
            </a:spcBef>
            <a:spcAft>
              <a:spcPct val="15000"/>
            </a:spcAft>
            <a:buFont typeface="Arial" panose="020B0604020202020204" pitchFamily="34" charset="0"/>
            <a:buChar char="•"/>
          </a:pPr>
          <a:r>
            <a:rPr lang="en-GB" sz="1700" kern="1200" dirty="0">
              <a:solidFill>
                <a:schemeClr val="accent1"/>
              </a:solidFill>
              <a:latin typeface="Arial"/>
              <a:ea typeface="ＭＳ Ｐゴシック"/>
              <a:cs typeface=""/>
            </a:rPr>
            <a:t>-Plan SN attendance,  a donation approach &amp; plan palliation discussions collaboratively</a:t>
          </a:r>
          <a:endParaRPr lang="en-US" sz="1700" kern="1200" dirty="0">
            <a:solidFill>
              <a:schemeClr val="accent1"/>
            </a:solidFill>
            <a:latin typeface="Arial"/>
            <a:ea typeface="ＭＳ Ｐゴシック"/>
            <a:cs typeface=""/>
          </a:endParaRPr>
        </a:p>
      </dsp:txBody>
      <dsp:txXfrm>
        <a:off x="6077320" y="2255944"/>
        <a:ext cx="2667251" cy="1778167"/>
      </dsp:txXfrm>
    </dsp:sp>
    <dsp:sp modelId="{641F2330-CB65-441A-B812-859C9130D674}">
      <dsp:nvSpPr>
        <dsp:cNvPr id="0" name=""/>
        <dsp:cNvSpPr/>
      </dsp:nvSpPr>
      <dsp:spPr>
        <a:xfrm>
          <a:off x="3517171" y="4510715"/>
          <a:ext cx="1778167" cy="1778167"/>
        </a:xfrm>
        <a:prstGeom prst="ellipse">
          <a:avLst/>
        </a:prstGeom>
        <a:solidFill>
          <a:srgbClr val="0072C6">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Arial"/>
              <a:ea typeface="ＭＳ Ｐゴシック"/>
              <a:cs typeface=""/>
            </a:rPr>
            <a:t>Exploring Donation Potential</a:t>
          </a:r>
        </a:p>
      </dsp:txBody>
      <dsp:txXfrm>
        <a:off x="3777578" y="4771122"/>
        <a:ext cx="1257353" cy="1257353"/>
      </dsp:txXfrm>
    </dsp:sp>
    <dsp:sp modelId="{7F9A60D7-6AAE-4AAE-850B-3412BD3C3E8D}">
      <dsp:nvSpPr>
        <dsp:cNvPr id="0" name=""/>
        <dsp:cNvSpPr/>
      </dsp:nvSpPr>
      <dsp:spPr>
        <a:xfrm>
          <a:off x="5473156" y="4510715"/>
          <a:ext cx="2667251" cy="177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More detailed PMH </a:t>
          </a:r>
          <a:endParaRPr lang="en-US" sz="1700" kern="1200" dirty="0">
            <a:solidFill>
              <a:srgbClr val="000000">
                <a:hueOff val="0"/>
                <a:satOff val="0"/>
                <a:lumOff val="0"/>
                <a:alphaOff val="0"/>
              </a:srgbClr>
            </a:solidFill>
            <a:latin typeface="Arial"/>
            <a:ea typeface="ＭＳ Ｐゴシック"/>
            <a:cs typeface=""/>
          </a:endParaRP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Blood results</a:t>
          </a: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Stability &amp; plan of care explored</a:t>
          </a:r>
        </a:p>
        <a:p>
          <a:pPr marL="171450" lvl="1" indent="-171450" algn="l" defTabSz="755650">
            <a:lnSpc>
              <a:spcPct val="90000"/>
            </a:lnSpc>
            <a:spcBef>
              <a:spcPct val="0"/>
            </a:spcBef>
            <a:spcAft>
              <a:spcPct val="15000"/>
            </a:spcAft>
            <a:buChar char="•"/>
          </a:pPr>
          <a:r>
            <a:rPr lang="en-GB" sz="1700" kern="1200" dirty="0">
              <a:solidFill>
                <a:srgbClr val="000000">
                  <a:hueOff val="0"/>
                  <a:satOff val="0"/>
                  <a:lumOff val="0"/>
                  <a:alphaOff val="0"/>
                </a:srgbClr>
              </a:solidFill>
              <a:latin typeface="Arial"/>
              <a:ea typeface="ＭＳ Ｐゴシック"/>
              <a:cs typeface=""/>
            </a:rPr>
            <a:t>Police &amp; coroner or PF considerations</a:t>
          </a:r>
        </a:p>
      </dsp:txBody>
      <dsp:txXfrm>
        <a:off x="5473156" y="4510715"/>
        <a:ext cx="2667251" cy="17781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C352D-BC52-4C20-9983-D77D690D8FC7}">
      <dsp:nvSpPr>
        <dsp:cNvPr id="0" name=""/>
        <dsp:cNvSpPr/>
      </dsp:nvSpPr>
      <dsp:spPr>
        <a:xfrm>
          <a:off x="0" y="416246"/>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Efficient preparation towards testing </a:t>
          </a:r>
          <a:endParaRPr lang="en-US" sz="2600" kern="1200"/>
        </a:p>
      </dsp:txBody>
      <dsp:txXfrm>
        <a:off x="0" y="416246"/>
        <a:ext cx="2781844" cy="1669106"/>
      </dsp:txXfrm>
    </dsp:sp>
    <dsp:sp modelId="{D8B98525-F26D-4444-B61D-6ECA2B0B1045}">
      <dsp:nvSpPr>
        <dsp:cNvPr id="0" name=""/>
        <dsp:cNvSpPr/>
      </dsp:nvSpPr>
      <dsp:spPr>
        <a:xfrm>
          <a:off x="3060029" y="416246"/>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Reduction in delays for family &amp; clinical teams</a:t>
          </a:r>
          <a:endParaRPr lang="en-US" sz="2600" kern="1200"/>
        </a:p>
      </dsp:txBody>
      <dsp:txXfrm>
        <a:off x="3060029" y="416246"/>
        <a:ext cx="2781844" cy="1669106"/>
      </dsp:txXfrm>
    </dsp:sp>
    <dsp:sp modelId="{0954F2CC-4DF5-4419-9AA6-5990B1CBDB07}">
      <dsp:nvSpPr>
        <dsp:cNvPr id="0" name=""/>
        <dsp:cNvSpPr/>
      </dsp:nvSpPr>
      <dsp:spPr>
        <a:xfrm>
          <a:off x="6120058" y="416246"/>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Detailed &amp; expert advice access</a:t>
          </a:r>
          <a:endParaRPr lang="en-US" sz="2600" kern="1200"/>
        </a:p>
      </dsp:txBody>
      <dsp:txXfrm>
        <a:off x="6120058" y="416246"/>
        <a:ext cx="2781844" cy="1669106"/>
      </dsp:txXfrm>
    </dsp:sp>
    <dsp:sp modelId="{175E5A61-FEBF-4255-9AD0-B82A7893DA22}">
      <dsp:nvSpPr>
        <dsp:cNvPr id="0" name=""/>
        <dsp:cNvSpPr/>
      </dsp:nvSpPr>
      <dsp:spPr>
        <a:xfrm>
          <a:off x="0" y="2363537"/>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Support family understanding </a:t>
          </a:r>
          <a:endParaRPr lang="en-US" sz="2600" kern="1200"/>
        </a:p>
      </dsp:txBody>
      <dsp:txXfrm>
        <a:off x="0" y="2363537"/>
        <a:ext cx="2781844" cy="1669106"/>
      </dsp:txXfrm>
    </dsp:sp>
    <dsp:sp modelId="{9CED9E2B-B613-40BB-8AFF-C7A0E82B35E0}">
      <dsp:nvSpPr>
        <dsp:cNvPr id="0" name=""/>
        <dsp:cNvSpPr/>
      </dsp:nvSpPr>
      <dsp:spPr>
        <a:xfrm>
          <a:off x="3060029" y="2363537"/>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Family witnessing tests</a:t>
          </a:r>
          <a:endParaRPr lang="en-US" sz="2600" kern="1200"/>
        </a:p>
      </dsp:txBody>
      <dsp:txXfrm>
        <a:off x="3060029" y="2363537"/>
        <a:ext cx="2781844" cy="1669106"/>
      </dsp:txXfrm>
    </dsp:sp>
    <dsp:sp modelId="{0EE4EBA7-AF4E-433C-8093-9818C4038A2A}">
      <dsp:nvSpPr>
        <dsp:cNvPr id="0" name=""/>
        <dsp:cNvSpPr/>
      </dsp:nvSpPr>
      <dsp:spPr>
        <a:xfrm>
          <a:off x="6120058" y="2363537"/>
          <a:ext cx="2781844" cy="16691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Prompt introduction of the donor optimisation care bundle </a:t>
          </a:r>
          <a:endParaRPr lang="en-US" sz="2600" kern="1200"/>
        </a:p>
      </dsp:txBody>
      <dsp:txXfrm>
        <a:off x="6120058" y="2363537"/>
        <a:ext cx="2781844" cy="16691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A1976-F3C5-4F21-BD70-2031287B7725}">
      <dsp:nvSpPr>
        <dsp:cNvPr id="0" name=""/>
        <dsp:cNvSpPr/>
      </dsp:nvSpPr>
      <dsp:spPr>
        <a:xfrm>
          <a:off x="0" y="640542"/>
          <a:ext cx="2604937" cy="15629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Guide donor optimisation care bundle use</a:t>
          </a:r>
          <a:endParaRPr lang="en-US" sz="2300" kern="1200"/>
        </a:p>
      </dsp:txBody>
      <dsp:txXfrm>
        <a:off x="0" y="640542"/>
        <a:ext cx="2604937" cy="1562962"/>
      </dsp:txXfrm>
    </dsp:sp>
    <dsp:sp modelId="{C7C33DF0-B351-423D-B6C4-090D77ED6F3F}">
      <dsp:nvSpPr>
        <dsp:cNvPr id="0" name=""/>
        <dsp:cNvSpPr/>
      </dsp:nvSpPr>
      <dsp:spPr>
        <a:xfrm>
          <a:off x="2865431" y="640542"/>
          <a:ext cx="2604937" cy="15629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Guide investigations &amp; interventions when liaising with transplant teams</a:t>
          </a:r>
          <a:endParaRPr lang="en-US" sz="2300" kern="1200"/>
        </a:p>
      </dsp:txBody>
      <dsp:txXfrm>
        <a:off x="2865431" y="640542"/>
        <a:ext cx="2604937" cy="1562962"/>
      </dsp:txXfrm>
    </dsp:sp>
    <dsp:sp modelId="{2B9E5843-E614-4F5F-9D3A-FBE4B7F3A6E8}">
      <dsp:nvSpPr>
        <dsp:cNvPr id="0" name=""/>
        <dsp:cNvSpPr/>
      </dsp:nvSpPr>
      <dsp:spPr>
        <a:xfrm>
          <a:off x="5730863" y="640542"/>
          <a:ext cx="2604937" cy="15629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Support bedside nurse to the change of focus of care</a:t>
          </a:r>
          <a:endParaRPr lang="en-US" sz="2300" kern="1200"/>
        </a:p>
      </dsp:txBody>
      <dsp:txXfrm>
        <a:off x="5730863" y="640542"/>
        <a:ext cx="2604937" cy="1562962"/>
      </dsp:txXfrm>
    </dsp:sp>
    <dsp:sp modelId="{FD46BA8C-4BD7-40F9-925B-5DFAF6071522}">
      <dsp:nvSpPr>
        <dsp:cNvPr id="0" name=""/>
        <dsp:cNvSpPr/>
      </dsp:nvSpPr>
      <dsp:spPr>
        <a:xfrm>
          <a:off x="1432715" y="2463999"/>
          <a:ext cx="2604937" cy="15629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Balances family requirements</a:t>
          </a:r>
          <a:endParaRPr lang="en-US" sz="2300" kern="1200"/>
        </a:p>
      </dsp:txBody>
      <dsp:txXfrm>
        <a:off x="1432715" y="2463999"/>
        <a:ext cx="2604937" cy="1562962"/>
      </dsp:txXfrm>
    </dsp:sp>
    <dsp:sp modelId="{84310432-D84D-456E-9CC6-3C7D4AE30658}">
      <dsp:nvSpPr>
        <dsp:cNvPr id="0" name=""/>
        <dsp:cNvSpPr/>
      </dsp:nvSpPr>
      <dsp:spPr>
        <a:xfrm>
          <a:off x="4298147" y="2463999"/>
          <a:ext cx="2604937" cy="15629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Supports organ utilisation</a:t>
          </a:r>
          <a:endParaRPr lang="en-US" sz="2300" kern="1200"/>
        </a:p>
      </dsp:txBody>
      <dsp:txXfrm>
        <a:off x="4298147" y="2463999"/>
        <a:ext cx="2604937" cy="15629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7FDDD-388B-462B-A0E5-97FC72E1DBB1}">
      <dsp:nvSpPr>
        <dsp:cNvPr id="0" name=""/>
        <dsp:cNvSpPr/>
      </dsp:nvSpPr>
      <dsp:spPr>
        <a:xfrm>
          <a:off x="0" y="22864"/>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Supports clinical working</a:t>
          </a:r>
          <a:endParaRPr lang="en-US" sz="2200" kern="1200"/>
        </a:p>
      </dsp:txBody>
      <dsp:txXfrm>
        <a:off x="0" y="22864"/>
        <a:ext cx="2428875" cy="1457324"/>
      </dsp:txXfrm>
    </dsp:sp>
    <dsp:sp modelId="{12CBF3C4-D396-485A-B815-EAC9BD1E9CDB}">
      <dsp:nvSpPr>
        <dsp:cNvPr id="0" name=""/>
        <dsp:cNvSpPr/>
      </dsp:nvSpPr>
      <dsp:spPr>
        <a:xfrm>
          <a:off x="2671762" y="22864"/>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Co-ordination of support agencies </a:t>
          </a:r>
          <a:endParaRPr lang="en-US" sz="2200" kern="1200"/>
        </a:p>
      </dsp:txBody>
      <dsp:txXfrm>
        <a:off x="2671762" y="22864"/>
        <a:ext cx="2428875" cy="1457324"/>
      </dsp:txXfrm>
    </dsp:sp>
    <dsp:sp modelId="{5A2546D4-51BA-4693-B5DE-219993E5C502}">
      <dsp:nvSpPr>
        <dsp:cNvPr id="0" name=""/>
        <dsp:cNvSpPr/>
      </dsp:nvSpPr>
      <dsp:spPr>
        <a:xfrm>
          <a:off x="5343525" y="22864"/>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t>Planning</a:t>
          </a:r>
          <a:r>
            <a:rPr lang="en-GB" sz="2200" kern="1200"/>
            <a:t> the conversation</a:t>
          </a:r>
          <a:endParaRPr lang="en-US" sz="2200" kern="1200"/>
        </a:p>
      </dsp:txBody>
      <dsp:txXfrm>
        <a:off x="5343525" y="22864"/>
        <a:ext cx="2428875" cy="1457324"/>
      </dsp:txXfrm>
    </dsp:sp>
    <dsp:sp modelId="{3430FB1A-AA40-4B11-B602-1123629E1776}">
      <dsp:nvSpPr>
        <dsp:cNvPr id="0" name=""/>
        <dsp:cNvSpPr/>
      </dsp:nvSpPr>
      <dsp:spPr>
        <a:xfrm>
          <a:off x="0" y="1723076"/>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Supporting family understanding</a:t>
          </a:r>
          <a:endParaRPr lang="en-US" sz="2200" kern="1200"/>
        </a:p>
      </dsp:txBody>
      <dsp:txXfrm>
        <a:off x="0" y="1723076"/>
        <a:ext cx="2428875" cy="1457324"/>
      </dsp:txXfrm>
    </dsp:sp>
    <dsp:sp modelId="{FC7C4B77-5B51-4D2F-BD01-A32794755798}">
      <dsp:nvSpPr>
        <dsp:cNvPr id="0" name=""/>
        <dsp:cNvSpPr/>
      </dsp:nvSpPr>
      <dsp:spPr>
        <a:xfrm>
          <a:off x="2671762" y="1723076"/>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Planning for &amp; supporting family needs</a:t>
          </a:r>
          <a:endParaRPr lang="en-US" sz="2200" kern="1200"/>
        </a:p>
      </dsp:txBody>
      <dsp:txXfrm>
        <a:off x="2671762" y="1723076"/>
        <a:ext cx="2428875" cy="1457324"/>
      </dsp:txXfrm>
    </dsp:sp>
    <dsp:sp modelId="{4B5F2BA7-E88E-44E6-8D15-FA40B125402A}">
      <dsp:nvSpPr>
        <dsp:cNvPr id="0" name=""/>
        <dsp:cNvSpPr/>
      </dsp:nvSpPr>
      <dsp:spPr>
        <a:xfrm>
          <a:off x="5343525" y="1723076"/>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Expert donation advice for families </a:t>
          </a:r>
          <a:endParaRPr lang="en-US" sz="2200" kern="1200"/>
        </a:p>
      </dsp:txBody>
      <dsp:txXfrm>
        <a:off x="5343525" y="1723076"/>
        <a:ext cx="2428875" cy="1457324"/>
      </dsp:txXfrm>
    </dsp:sp>
    <dsp:sp modelId="{0BD73785-E04B-4C07-9297-09D29C568FB2}">
      <dsp:nvSpPr>
        <dsp:cNvPr id="0" name=""/>
        <dsp:cNvSpPr/>
      </dsp:nvSpPr>
      <dsp:spPr>
        <a:xfrm>
          <a:off x="1335881" y="3423289"/>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Exploring deemed consent, declines &amp; valuing decisions</a:t>
          </a:r>
          <a:endParaRPr lang="en-US" sz="2200" kern="1200"/>
        </a:p>
      </dsp:txBody>
      <dsp:txXfrm>
        <a:off x="1335881" y="3423289"/>
        <a:ext cx="2428875" cy="1457324"/>
      </dsp:txXfrm>
    </dsp:sp>
    <dsp:sp modelId="{A9E1404D-6941-4FD0-A91A-268ECCD71CD7}">
      <dsp:nvSpPr>
        <dsp:cNvPr id="0" name=""/>
        <dsp:cNvSpPr/>
      </dsp:nvSpPr>
      <dsp:spPr>
        <a:xfrm>
          <a:off x="4007643" y="3423289"/>
          <a:ext cx="2428875" cy="1457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Establishing post donation support</a:t>
          </a:r>
          <a:endParaRPr lang="en-US" sz="2200" kern="1200"/>
        </a:p>
      </dsp:txBody>
      <dsp:txXfrm>
        <a:off x="4007643" y="3423289"/>
        <a:ext cx="2428875" cy="14573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A9353-9D39-4069-B13E-1591E93AD086}">
      <dsp:nvSpPr>
        <dsp:cNvPr id="0" name=""/>
        <dsp:cNvSpPr/>
      </dsp:nvSpPr>
      <dsp:spPr>
        <a:xfrm>
          <a:off x="0" y="135756"/>
          <a:ext cx="7478973"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Collaboratively planned to optimise donation balanced with family wishes &amp; patient need</a:t>
          </a:r>
          <a:endParaRPr lang="en-US" sz="3000" kern="1200" dirty="0"/>
        </a:p>
      </dsp:txBody>
      <dsp:txXfrm>
        <a:off x="58257" y="194013"/>
        <a:ext cx="7362459" cy="1076886"/>
      </dsp:txXfrm>
    </dsp:sp>
    <dsp:sp modelId="{9DC04FEB-9E21-4AFC-94CF-DCA9766231E4}">
      <dsp:nvSpPr>
        <dsp:cNvPr id="0" name=""/>
        <dsp:cNvSpPr/>
      </dsp:nvSpPr>
      <dsp:spPr>
        <a:xfrm>
          <a:off x="0" y="1404588"/>
          <a:ext cx="7478973"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Supervision of safe time scales</a:t>
          </a:r>
          <a:endParaRPr lang="en-US" sz="3000" kern="1200" dirty="0"/>
        </a:p>
      </dsp:txBody>
      <dsp:txXfrm>
        <a:off x="58257" y="1462845"/>
        <a:ext cx="7362459" cy="1076886"/>
      </dsp:txXfrm>
    </dsp:sp>
    <dsp:sp modelId="{CED7BA5C-67AE-406E-9594-3A181FA41B49}">
      <dsp:nvSpPr>
        <dsp:cNvPr id="0" name=""/>
        <dsp:cNvSpPr/>
      </dsp:nvSpPr>
      <dsp:spPr>
        <a:xfrm>
          <a:off x="0" y="2684388"/>
          <a:ext cx="7478973"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Co-ordinated to optimise for recipient outcomes</a:t>
          </a:r>
          <a:endParaRPr lang="en-US" sz="3000" kern="1200"/>
        </a:p>
      </dsp:txBody>
      <dsp:txXfrm>
        <a:off x="58257" y="2742645"/>
        <a:ext cx="7362459" cy="107688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AD226-89B7-4411-BCE6-7ED23350FA21}" type="datetimeFigureOut">
              <a:rPr lang="en-GB" smtClean="0"/>
              <a:t>09/05/2025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125C3F-56FA-4639-B81E-C90A18058C62}" type="slidenum">
              <a:rPr lang="en-GB" smtClean="0"/>
              <a:t>‹#›</a:t>
            </a:fld>
            <a:endParaRPr lang="en-GB"/>
          </a:p>
        </p:txBody>
      </p:sp>
    </p:spTree>
    <p:extLst>
      <p:ext uri="{BB962C8B-B14F-4D97-AF65-F5344CB8AC3E}">
        <p14:creationId xmlns:p14="http://schemas.microsoft.com/office/powerpoint/2010/main" val="3969248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125C3F-56FA-4639-B81E-C90A18058C62}" type="slidenum">
              <a:rPr lang="en-GB" smtClean="0"/>
              <a:t>1</a:t>
            </a:fld>
            <a:endParaRPr lang="en-GB"/>
          </a:p>
        </p:txBody>
      </p:sp>
    </p:spTree>
    <p:extLst>
      <p:ext uri="{BB962C8B-B14F-4D97-AF65-F5344CB8AC3E}">
        <p14:creationId xmlns:p14="http://schemas.microsoft.com/office/powerpoint/2010/main" val="3703934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aims to cover:</a:t>
            </a:r>
          </a:p>
          <a:p>
            <a:r>
              <a:rPr lang="en-GB" dirty="0"/>
              <a:t>An integrated local team: start thinking of this triumvirate you’ll be working in like that –synergise with them</a:t>
            </a:r>
          </a:p>
          <a:p>
            <a:r>
              <a:rPr lang="en-GB" dirty="0"/>
              <a:t>To encourage you to do that we’ll look at the benefits the committee can bring</a:t>
            </a:r>
          </a:p>
          <a:p>
            <a:r>
              <a:rPr lang="en-GB" dirty="0"/>
              <a:t>We’ll cover their wider working and why that’s important</a:t>
            </a:r>
          </a:p>
          <a:p>
            <a:r>
              <a:rPr lang="en-GB" dirty="0"/>
              <a:t>And </a:t>
            </a:r>
          </a:p>
          <a:p>
            <a:r>
              <a:rPr lang="en-GB" dirty="0"/>
              <a:t>How, as your critical friend, the hospital’s critical friend together as you synergise  you challenge each other to achieve more. </a:t>
            </a:r>
          </a:p>
        </p:txBody>
      </p:sp>
      <p:sp>
        <p:nvSpPr>
          <p:cNvPr id="4" name="Slide Number Placeholder 3"/>
          <p:cNvSpPr>
            <a:spLocks noGrp="1"/>
          </p:cNvSpPr>
          <p:nvPr>
            <p:ph type="sldNum" sz="quarter" idx="5"/>
          </p:nvPr>
        </p:nvSpPr>
        <p:spPr/>
        <p:txBody>
          <a:bodyPr/>
          <a:lstStyle/>
          <a:p>
            <a:fld id="{FA125C3F-56FA-4639-B81E-C90A18058C62}" type="slidenum">
              <a:rPr lang="en-GB" smtClean="0"/>
              <a:t>2</a:t>
            </a:fld>
            <a:endParaRPr lang="en-GB"/>
          </a:p>
        </p:txBody>
      </p:sp>
    </p:spTree>
    <p:extLst>
      <p:ext uri="{BB962C8B-B14F-4D97-AF65-F5344CB8AC3E}">
        <p14:creationId xmlns:p14="http://schemas.microsoft.com/office/powerpoint/2010/main" val="963202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Specialist Nurse role –what’s their part in these achievements, where SN are most visible in the clinical areas as a donation is ongoing – the areas we concentrate on in the national course, and the benefits of making those notifications early  (</a:t>
            </a:r>
            <a:r>
              <a:rPr lang="en-GB" b="1" dirty="0"/>
              <a:t>being proactive) </a:t>
            </a:r>
          </a:p>
          <a:p>
            <a:endParaRPr lang="en-GB" dirty="0"/>
          </a:p>
        </p:txBody>
      </p:sp>
      <p:sp>
        <p:nvSpPr>
          <p:cNvPr id="4" name="Slide Number Placeholder 3"/>
          <p:cNvSpPr>
            <a:spLocks noGrp="1"/>
          </p:cNvSpPr>
          <p:nvPr>
            <p:ph type="sldNum" sz="quarter" idx="5"/>
          </p:nvPr>
        </p:nvSpPr>
        <p:spPr/>
        <p:txBody>
          <a:bodyPr/>
          <a:lstStyle/>
          <a:p>
            <a:fld id="{FA125C3F-56FA-4639-B81E-C90A18058C62}" type="slidenum">
              <a:rPr lang="en-GB" smtClean="0"/>
              <a:t>3</a:t>
            </a:fld>
            <a:endParaRPr lang="en-GB"/>
          </a:p>
        </p:txBody>
      </p:sp>
    </p:spTree>
    <p:extLst>
      <p:ext uri="{BB962C8B-B14F-4D97-AF65-F5344CB8AC3E}">
        <p14:creationId xmlns:p14="http://schemas.microsoft.com/office/powerpoint/2010/main" val="389163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txBox="1">
            <a:spLocks noGrp="1" noChangeArrowheads="1"/>
          </p:cNvSpPr>
          <p:nvPr/>
        </p:nvSpPr>
        <p:spPr bwMode="auto">
          <a:xfrm>
            <a:off x="3849688" y="9429750"/>
            <a:ext cx="2946400" cy="496888"/>
          </a:xfrm>
          <a:prstGeom prst="rect">
            <a:avLst/>
          </a:prstGeom>
          <a:noFill/>
          <a:ln w="9525">
            <a:noFill/>
            <a:miter lim="800000"/>
            <a:headEnd/>
            <a:tailEnd/>
          </a:ln>
        </p:spPr>
        <p:txBody>
          <a:bodyPr anchor="b"/>
          <a:lstStyle/>
          <a:p>
            <a:pPr algn="r" defTabSz="914400"/>
            <a:fld id="{5A479497-D96E-4B32-B1E4-B28AD26EDDA8}" type="slidenum">
              <a:rPr lang="en-GB" sz="1200">
                <a:solidFill>
                  <a:srgbClr val="000000"/>
                </a:solidFill>
              </a:rPr>
              <a:pPr algn="r" defTabSz="914400"/>
              <a:t>4</a:t>
            </a:fld>
            <a:endParaRPr lang="en-GB" sz="1200">
              <a:solidFill>
                <a:srgbClr val="000000"/>
              </a:solidFill>
            </a:endParaRPr>
          </a:p>
        </p:txBody>
      </p:sp>
      <p:sp>
        <p:nvSpPr>
          <p:cNvPr id="10242" name="Rectangle 2"/>
          <p:cNvSpPr>
            <a:spLocks noGrp="1" noRot="1" noChangeAspect="1" noChangeArrowheads="1" noTextEdit="1"/>
          </p:cNvSpPr>
          <p:nvPr>
            <p:ph type="sldImg"/>
          </p:nvPr>
        </p:nvSpPr>
        <p:spPr>
          <a:xfrm>
            <a:off x="90488" y="744538"/>
            <a:ext cx="6616700" cy="3722687"/>
          </a:xfrm>
          <a:ln/>
        </p:spPr>
      </p:sp>
      <p:sp>
        <p:nvSpPr>
          <p:cNvPr id="120835" name="Rectangle 3"/>
          <p:cNvSpPr>
            <a:spLocks noGrp="1" noChangeArrowheads="1"/>
          </p:cNvSpPr>
          <p:nvPr>
            <p:ph type="body" idx="1"/>
          </p:nvPr>
        </p:nvSpPr>
        <p:spPr>
          <a:extLst>
            <a:ext uri="{909E8E84-426E-40dd-AFC4-6F175D3DCCD1}"/>
            <a:ext uri="{91240B29-F687-4f45-9708-019B960494DF}"/>
          </a:extLst>
        </p:spPr>
        <p:txBody>
          <a:bodyPr/>
          <a:lstStyle/>
          <a:p>
            <a:pPr eaLnBrk="1" hangingPunct="1">
              <a:defRPr/>
            </a:pPr>
            <a:r>
              <a:rPr lang="en-GB" dirty="0">
                <a:cs typeface="+mn-cs"/>
              </a:rPr>
              <a:t>Origins in the 2008 task force document</a:t>
            </a:r>
          </a:p>
          <a:p>
            <a:pPr eaLnBrk="1" hangingPunct="1">
              <a:defRPr/>
            </a:pPr>
            <a:r>
              <a:rPr lang="en-GB" dirty="0">
                <a:cs typeface="+mn-cs"/>
              </a:rPr>
              <a:t>Sets out what has become an enduring structure </a:t>
            </a:r>
            <a:r>
              <a:rPr lang="en-GB" b="1" dirty="0">
                <a:cs typeface="+mn-cs"/>
              </a:rPr>
              <a:t>this was the ‘end in mind’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txBox="1">
            <a:spLocks noGrp="1" noChangeArrowheads="1"/>
          </p:cNvSpPr>
          <p:nvPr/>
        </p:nvSpPr>
        <p:spPr bwMode="auto">
          <a:xfrm>
            <a:off x="3849688" y="9429750"/>
            <a:ext cx="2946400" cy="496888"/>
          </a:xfrm>
          <a:prstGeom prst="rect">
            <a:avLst/>
          </a:prstGeom>
          <a:noFill/>
          <a:ln w="9525">
            <a:noFill/>
            <a:miter lim="800000"/>
            <a:headEnd/>
            <a:tailEnd/>
          </a:ln>
        </p:spPr>
        <p:txBody>
          <a:bodyPr anchor="b"/>
          <a:lstStyle/>
          <a:p>
            <a:pPr algn="r" defTabSz="914400"/>
            <a:fld id="{5A479497-D96E-4B32-B1E4-B28AD26EDDA8}" type="slidenum">
              <a:rPr lang="en-GB" sz="1200">
                <a:solidFill>
                  <a:srgbClr val="000000"/>
                </a:solidFill>
              </a:rPr>
              <a:pPr algn="r" defTabSz="914400"/>
              <a:t>5</a:t>
            </a:fld>
            <a:endParaRPr lang="en-GB" sz="1200">
              <a:solidFill>
                <a:srgbClr val="000000"/>
              </a:solidFill>
            </a:endParaRPr>
          </a:p>
        </p:txBody>
      </p:sp>
      <p:sp>
        <p:nvSpPr>
          <p:cNvPr id="10242" name="Rectangle 2"/>
          <p:cNvSpPr>
            <a:spLocks noGrp="1" noRot="1" noChangeAspect="1" noChangeArrowheads="1" noTextEdit="1"/>
          </p:cNvSpPr>
          <p:nvPr>
            <p:ph type="sldImg"/>
          </p:nvPr>
        </p:nvSpPr>
        <p:spPr>
          <a:xfrm>
            <a:off x="90488" y="744538"/>
            <a:ext cx="6616700" cy="3722687"/>
          </a:xfrm>
          <a:ln/>
        </p:spPr>
      </p:sp>
      <p:sp>
        <p:nvSpPr>
          <p:cNvPr id="120835" name="Rectangle 3"/>
          <p:cNvSpPr>
            <a:spLocks noGrp="1" noChangeArrowheads="1"/>
          </p:cNvSpPr>
          <p:nvPr>
            <p:ph type="body" idx="1"/>
          </p:nvPr>
        </p:nvSpPr>
        <p:spPr>
          <a:extLst>
            <a:ext uri="{909E8E84-426E-40dd-AFC4-6F175D3DCCD1}"/>
            <a:ext uri="{91240B29-F687-4f45-9708-019B960494DF}"/>
          </a:extLst>
        </p:spPr>
        <p:txBody>
          <a:bodyPr/>
          <a:lstStyle/>
          <a:p>
            <a:pPr eaLnBrk="1" hangingPunct="1">
              <a:defRPr/>
            </a:pPr>
            <a:r>
              <a:rPr lang="en-GB" sz="1200" dirty="0">
                <a:solidFill>
                  <a:schemeClr val="accent1"/>
                </a:solidFill>
              </a:rPr>
              <a:t>2 fundamental recommendations identified, from international experience, what we should have to make donation practice successful. </a:t>
            </a:r>
            <a:r>
              <a:rPr lang="en-GB" sz="1200" dirty="0">
                <a:solidFill>
                  <a:schemeClr val="accent1"/>
                </a:solidFill>
                <a:cs typeface="+mn-cs"/>
              </a:rPr>
              <a:t> </a:t>
            </a:r>
            <a:endParaRPr lang="en-GB" dirty="0">
              <a:cs typeface="+mn-cs"/>
            </a:endParaRPr>
          </a:p>
        </p:txBody>
      </p:sp>
    </p:spTree>
    <p:extLst>
      <p:ext uri="{BB962C8B-B14F-4D97-AF65-F5344CB8AC3E}">
        <p14:creationId xmlns:p14="http://schemas.microsoft.com/office/powerpoint/2010/main" val="2283140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txBox="1">
            <a:spLocks noGrp="1" noChangeArrowheads="1"/>
          </p:cNvSpPr>
          <p:nvPr/>
        </p:nvSpPr>
        <p:spPr bwMode="auto">
          <a:xfrm>
            <a:off x="3849688" y="9429750"/>
            <a:ext cx="2946400" cy="496888"/>
          </a:xfrm>
          <a:prstGeom prst="rect">
            <a:avLst/>
          </a:prstGeom>
          <a:noFill/>
          <a:ln w="9525">
            <a:noFill/>
            <a:miter lim="800000"/>
            <a:headEnd/>
            <a:tailEnd/>
          </a:ln>
        </p:spPr>
        <p:txBody>
          <a:bodyPr anchor="b"/>
          <a:lstStyle/>
          <a:p>
            <a:pPr algn="r" defTabSz="914400"/>
            <a:fld id="{5A479497-D96E-4B32-B1E4-B28AD26EDDA8}" type="slidenum">
              <a:rPr lang="en-GB" sz="1200">
                <a:solidFill>
                  <a:srgbClr val="000000"/>
                </a:solidFill>
              </a:rPr>
              <a:pPr algn="r" defTabSz="914400"/>
              <a:t>6</a:t>
            </a:fld>
            <a:endParaRPr lang="en-GB" sz="1200">
              <a:solidFill>
                <a:srgbClr val="000000"/>
              </a:solidFill>
            </a:endParaRPr>
          </a:p>
        </p:txBody>
      </p:sp>
      <p:sp>
        <p:nvSpPr>
          <p:cNvPr id="10242" name="Rectangle 2"/>
          <p:cNvSpPr>
            <a:spLocks noGrp="1" noRot="1" noChangeAspect="1" noChangeArrowheads="1" noTextEdit="1"/>
          </p:cNvSpPr>
          <p:nvPr>
            <p:ph type="sldImg"/>
          </p:nvPr>
        </p:nvSpPr>
        <p:spPr>
          <a:xfrm>
            <a:off x="90488" y="744538"/>
            <a:ext cx="6616700" cy="3722687"/>
          </a:xfrm>
          <a:ln/>
        </p:spPr>
      </p:sp>
      <p:sp>
        <p:nvSpPr>
          <p:cNvPr id="120835" name="Rectangle 3"/>
          <p:cNvSpPr>
            <a:spLocks noGrp="1" noChangeArrowheads="1"/>
          </p:cNvSpPr>
          <p:nvPr>
            <p:ph type="body" idx="1"/>
          </p:nvPr>
        </p:nvSpPr>
        <p:spPr>
          <a:extLst>
            <a:ext uri="{909E8E84-426E-40dd-AFC4-6F175D3DCCD1}"/>
            <a:ext uri="{91240B29-F687-4f45-9708-019B960494DF}"/>
          </a:extLst>
        </p:spPr>
        <p:txBody>
          <a:bodyPr/>
          <a:lstStyle/>
          <a:p>
            <a:pPr eaLnBrk="1" hangingPunct="1">
              <a:defRPr/>
            </a:pPr>
            <a:r>
              <a:rPr lang="en-GB" sz="1200" dirty="0">
                <a:solidFill>
                  <a:schemeClr val="accent1"/>
                </a:solidFill>
                <a:cs typeface="+mn-cs"/>
              </a:rPr>
              <a:t>CLODs and committees in each Trust or health board. </a:t>
            </a:r>
            <a:endParaRPr lang="en-GB" dirty="0">
              <a:cs typeface="+mn-cs"/>
            </a:endParaRPr>
          </a:p>
        </p:txBody>
      </p:sp>
    </p:spTree>
    <p:extLst>
      <p:ext uri="{BB962C8B-B14F-4D97-AF65-F5344CB8AC3E}">
        <p14:creationId xmlns:p14="http://schemas.microsoft.com/office/powerpoint/2010/main" val="2000152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txBox="1">
            <a:spLocks noGrp="1" noChangeArrowheads="1"/>
          </p:cNvSpPr>
          <p:nvPr/>
        </p:nvSpPr>
        <p:spPr bwMode="auto">
          <a:xfrm>
            <a:off x="3849688" y="9429750"/>
            <a:ext cx="2946400" cy="496888"/>
          </a:xfrm>
          <a:prstGeom prst="rect">
            <a:avLst/>
          </a:prstGeom>
          <a:noFill/>
          <a:ln w="9525">
            <a:noFill/>
            <a:miter lim="800000"/>
            <a:headEnd/>
            <a:tailEnd/>
          </a:ln>
        </p:spPr>
        <p:txBody>
          <a:bodyPr anchor="b"/>
          <a:lstStyle/>
          <a:p>
            <a:pPr algn="r" defTabSz="914400"/>
            <a:fld id="{5A479497-D96E-4B32-B1E4-B28AD26EDDA8}" type="slidenum">
              <a:rPr lang="en-GB" sz="1200">
                <a:solidFill>
                  <a:srgbClr val="000000"/>
                </a:solidFill>
              </a:rPr>
              <a:pPr algn="r" defTabSz="914400"/>
              <a:t>7</a:t>
            </a:fld>
            <a:endParaRPr lang="en-GB" sz="1200">
              <a:solidFill>
                <a:srgbClr val="000000"/>
              </a:solidFill>
            </a:endParaRPr>
          </a:p>
        </p:txBody>
      </p:sp>
      <p:sp>
        <p:nvSpPr>
          <p:cNvPr id="10242" name="Rectangle 2"/>
          <p:cNvSpPr>
            <a:spLocks noGrp="1" noRot="1" noChangeAspect="1" noChangeArrowheads="1" noTextEdit="1"/>
          </p:cNvSpPr>
          <p:nvPr>
            <p:ph type="sldImg"/>
          </p:nvPr>
        </p:nvSpPr>
        <p:spPr>
          <a:xfrm>
            <a:off x="90488" y="744538"/>
            <a:ext cx="6616700" cy="3722687"/>
          </a:xfrm>
          <a:ln/>
        </p:spPr>
      </p:sp>
      <p:sp>
        <p:nvSpPr>
          <p:cNvPr id="120835" name="Rectangle 3"/>
          <p:cNvSpPr>
            <a:spLocks noGrp="1" noChangeArrowheads="1"/>
          </p:cNvSpPr>
          <p:nvPr>
            <p:ph type="body" idx="1"/>
          </p:nvPr>
        </p:nvSpPr>
        <p:spPr>
          <a:extLst>
            <a:ext uri="{909E8E84-426E-40dd-AFC4-6F175D3DCCD1}"/>
            <a:ext uri="{91240B29-F687-4f45-9708-019B960494DF}"/>
          </a:extLst>
        </p:spPr>
        <p:txBody>
          <a:bodyPr/>
          <a:lstStyle/>
          <a:p>
            <a:pPr eaLnBrk="1" hangingPunct="1">
              <a:defRPr/>
            </a:pPr>
            <a:r>
              <a:rPr lang="en-GB" sz="1200" dirty="0">
                <a:solidFill>
                  <a:schemeClr val="accent1"/>
                </a:solidFill>
                <a:cs typeface="+mn-cs"/>
              </a:rPr>
              <a:t>And embedded nurses. Early identification that these relationships would be pivotal.. </a:t>
            </a:r>
          </a:p>
          <a:p>
            <a:pPr eaLnBrk="1" hangingPunct="1">
              <a:defRPr/>
            </a:pPr>
            <a:r>
              <a:rPr lang="en-GB" sz="1200" dirty="0">
                <a:solidFill>
                  <a:schemeClr val="accent1"/>
                </a:solidFill>
                <a:cs typeface="+mn-cs"/>
              </a:rPr>
              <a:t>What we now know now as the triumvirate; 3 key roles, effective in bringing about and maintaining change, engage in excellence in practice,  monitoring activity and  being ambitious for good relationships and success. </a:t>
            </a:r>
            <a:endParaRPr lang="en-GB" dirty="0">
              <a:cs typeface="+mn-cs"/>
            </a:endParaRPr>
          </a:p>
        </p:txBody>
      </p:sp>
    </p:spTree>
    <p:extLst>
      <p:ext uri="{BB962C8B-B14F-4D97-AF65-F5344CB8AC3E}">
        <p14:creationId xmlns:p14="http://schemas.microsoft.com/office/powerpoint/2010/main" val="991348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document’s call to action to collaborate as a local team. We know from performance reviews, time and time again that where this is demonstrated, the relationships worked at, as each challenge comes, success and break through follows because this local team is a  powerful agent for growth.  </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8</a:t>
            </a:fld>
            <a:endParaRPr lang="en-GB"/>
          </a:p>
        </p:txBody>
      </p:sp>
    </p:spTree>
    <p:extLst>
      <p:ext uri="{BB962C8B-B14F-4D97-AF65-F5344CB8AC3E}">
        <p14:creationId xmlns:p14="http://schemas.microsoft.com/office/powerpoint/2010/main" val="17271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look to our latest strategy which combines all strategies previously separate to one goal, deceased, living and </a:t>
            </a:r>
            <a:r>
              <a:rPr lang="en-GB" dirty="0" err="1"/>
              <a:t>paeds</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vision to be realised </a:t>
            </a:r>
            <a:r>
              <a:rPr lang="en-GB" b="1" dirty="0"/>
              <a:t>will build on the success of the past </a:t>
            </a:r>
            <a:r>
              <a:rPr lang="en-GB" dirty="0"/>
              <a:t>–</a:t>
            </a:r>
            <a:r>
              <a:rPr lang="en-GB" b="1" dirty="0"/>
              <a:t>deliver further improvements </a:t>
            </a:r>
            <a:r>
              <a:rPr lang="en-GB" dirty="0"/>
              <a:t>– with a  </a:t>
            </a:r>
            <a:r>
              <a:rPr lang="en-GB" b="1" dirty="0"/>
              <a:t>greater emphasis on holding all to account</a:t>
            </a:r>
          </a:p>
          <a:p>
            <a:r>
              <a:rPr lang="en-GB" b="1" dirty="0"/>
              <a:t>Minority groups: Engage more &amp; empower involvement and drive for improvements</a:t>
            </a:r>
            <a:r>
              <a:rPr lang="en-GB" dirty="0"/>
              <a:t>. You will be able to give feedback to chairs how that is impacting as they lead community engagement </a:t>
            </a:r>
          </a:p>
          <a:p>
            <a:r>
              <a:rPr lang="en-GB" b="1" dirty="0"/>
              <a:t>Every organ safely transplanted </a:t>
            </a:r>
            <a:r>
              <a:rPr lang="en-GB" dirty="0"/>
              <a:t>–(</a:t>
            </a:r>
            <a:r>
              <a:rPr lang="en-GB" b="1" dirty="0"/>
              <a:t>optimisation, facilitating the use of the novel technologies </a:t>
            </a:r>
            <a:r>
              <a:rPr lang="en-GB" dirty="0"/>
              <a:t>- is everyone pulling together to enable these things to happen?) through your networking collaboratives etc you will again be able to report to chairs the improvements to utilisation &amp; like-wise they can challenge you on why organs were not optimised. </a:t>
            </a:r>
          </a:p>
          <a:p>
            <a:r>
              <a:rPr lang="en-GB" b="1" dirty="0"/>
              <a:t>Research &amp; innovation seek out what the future could look like and lead it</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9</a:t>
            </a:fld>
            <a:endParaRPr lang="en-GB"/>
          </a:p>
        </p:txBody>
      </p:sp>
    </p:spTree>
    <p:extLst>
      <p:ext uri="{BB962C8B-B14F-4D97-AF65-F5344CB8AC3E}">
        <p14:creationId xmlns:p14="http://schemas.microsoft.com/office/powerpoint/2010/main" val="427478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achieving all that is asked of us, the committee comes together to plan for that success, monitor effectiveness, meet the challenges and celebrate where successful. </a:t>
            </a:r>
          </a:p>
          <a:p>
            <a:r>
              <a:rPr lang="en-GB" dirty="0"/>
              <a:t>What characterises a good functioning committee?</a:t>
            </a:r>
          </a:p>
          <a:p>
            <a:r>
              <a:rPr lang="en-GB" dirty="0"/>
              <a:t>Chairs profiles are very different some NEDs some donor family members, every committee will be unique as it addresses unique settings</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10</a:t>
            </a:fld>
            <a:endParaRPr lang="en-GB"/>
          </a:p>
        </p:txBody>
      </p:sp>
    </p:spTree>
    <p:extLst>
      <p:ext uri="{BB962C8B-B14F-4D97-AF65-F5344CB8AC3E}">
        <p14:creationId xmlns:p14="http://schemas.microsoft.com/office/powerpoint/2010/main" val="3644276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committee of all the talents; people, networking, influencing all important in energising a committee and taking progress forward. </a:t>
            </a:r>
          </a:p>
          <a:p>
            <a:r>
              <a:rPr lang="en-GB" dirty="0"/>
              <a:t>Together evolve and revolutionise the work needed.  </a:t>
            </a:r>
            <a:r>
              <a:rPr lang="en-GB" b="1" dirty="0"/>
              <a:t>Synergise</a:t>
            </a:r>
          </a:p>
          <a:p>
            <a:r>
              <a:rPr lang="en-GB" b="1" dirty="0"/>
              <a:t> meet regularly with the chair</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11</a:t>
            </a:fld>
            <a:endParaRPr lang="en-GB"/>
          </a:p>
        </p:txBody>
      </p:sp>
    </p:spTree>
    <p:extLst>
      <p:ext uri="{BB962C8B-B14F-4D97-AF65-F5344CB8AC3E}">
        <p14:creationId xmlns:p14="http://schemas.microsoft.com/office/powerpoint/2010/main" val="2342380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that diversity of thought to take action takes good communication. COVID Opportunities working together differently to reduce the threats to deceased donation and no –one needs to be left behind. </a:t>
            </a:r>
            <a:r>
              <a:rPr lang="en-GB" b="1" dirty="0"/>
              <a:t>Attending to those 6 credit types helps here to help you deepen your communication </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12</a:t>
            </a:fld>
            <a:endParaRPr lang="en-GB"/>
          </a:p>
        </p:txBody>
      </p:sp>
    </p:spTree>
    <p:extLst>
      <p:ext uri="{BB962C8B-B14F-4D97-AF65-F5344CB8AC3E}">
        <p14:creationId xmlns:p14="http://schemas.microsoft.com/office/powerpoint/2010/main" val="4097259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requires that chairs too show leadership and support to CLODs and SNs </a:t>
            </a:r>
            <a:r>
              <a:rPr lang="en-GB" b="1" dirty="0"/>
              <a:t>be proactive</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13</a:t>
            </a:fld>
            <a:endParaRPr lang="en-GB"/>
          </a:p>
        </p:txBody>
      </p:sp>
    </p:spTree>
    <p:extLst>
      <p:ext uri="{BB962C8B-B14F-4D97-AF65-F5344CB8AC3E}">
        <p14:creationId xmlns:p14="http://schemas.microsoft.com/office/powerpoint/2010/main" val="534022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requires deep knowledge of the key initiatives and issues faced </a:t>
            </a:r>
            <a:r>
              <a:rPr lang="en-GB" b="1" dirty="0"/>
              <a:t>seeking first to understand </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14</a:t>
            </a:fld>
            <a:endParaRPr lang="en-GB"/>
          </a:p>
        </p:txBody>
      </p:sp>
    </p:spTree>
    <p:extLst>
      <p:ext uri="{BB962C8B-B14F-4D97-AF65-F5344CB8AC3E}">
        <p14:creationId xmlns:p14="http://schemas.microsoft.com/office/powerpoint/2010/main" val="3629371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Will act to promote donation within the wider community, schools, community groups and the Trust /HB itself so that those arriving at the hospital know that there is support for donation, staff are supported and encouraged to be positive about it, and that there is active work within community groups to reduce barriers to donation. </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15</a:t>
            </a:fld>
            <a:endParaRPr lang="en-GB"/>
          </a:p>
        </p:txBody>
      </p:sp>
    </p:spTree>
    <p:extLst>
      <p:ext uri="{BB962C8B-B14F-4D97-AF65-F5344CB8AC3E}">
        <p14:creationId xmlns:p14="http://schemas.microsoft.com/office/powerpoint/2010/main" val="696534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Will act to promote donation within the wider community, schools, community groups and the Trust /HB itself so that those arriving at the hospital know that there is support for donation, staff are supported and encouraged to be positive about it, and that there is active work within community groups to reduce barriers to donation. </a:t>
            </a:r>
          </a:p>
          <a:p>
            <a:endParaRPr lang="en-GB" dirty="0"/>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16</a:t>
            </a:fld>
            <a:endParaRPr lang="en-GB"/>
          </a:p>
        </p:txBody>
      </p:sp>
    </p:spTree>
    <p:extLst>
      <p:ext uri="{BB962C8B-B14F-4D97-AF65-F5344CB8AC3E}">
        <p14:creationId xmlns:p14="http://schemas.microsoft.com/office/powerpoint/2010/main" val="3137269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ask for the diversity a committee reflets the area it presides over. </a:t>
            </a:r>
          </a:p>
          <a:p>
            <a:r>
              <a:rPr lang="en-GB" dirty="0"/>
              <a:t>Diversity of thought as well as diversity of the community it serves.</a:t>
            </a:r>
          </a:p>
          <a:p>
            <a:r>
              <a:rPr lang="en-GB" b="1" dirty="0"/>
              <a:t>Think about a donor family representative on the committee if not already</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17</a:t>
            </a:fld>
            <a:endParaRPr lang="en-GB"/>
          </a:p>
        </p:txBody>
      </p:sp>
    </p:spTree>
    <p:extLst>
      <p:ext uri="{BB962C8B-B14F-4D97-AF65-F5344CB8AC3E}">
        <p14:creationId xmlns:p14="http://schemas.microsoft.com/office/powerpoint/2010/main" val="2127217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accent1"/>
                </a:solidFill>
              </a:rPr>
              <a:t>Monitoring performance with  PDA results and outcomes on power BI, ½ year and full year reports. </a:t>
            </a:r>
          </a:p>
          <a:p>
            <a:r>
              <a:rPr lang="en-GB" sz="1200" dirty="0">
                <a:solidFill>
                  <a:schemeClr val="accent1"/>
                </a:solidFill>
              </a:rPr>
              <a:t>Represent donation at board level keeping the profile high with CEO and board level staff</a:t>
            </a:r>
          </a:p>
          <a:p>
            <a:r>
              <a:rPr lang="en-GB" sz="1200" dirty="0">
                <a:solidFill>
                  <a:schemeClr val="accent1"/>
                </a:solidFill>
              </a:rPr>
              <a:t>Oversee donation funds and their distribution MOU allows for this.</a:t>
            </a:r>
          </a:p>
          <a:p>
            <a:r>
              <a:rPr lang="en-GB" sz="1200" dirty="0">
                <a:solidFill>
                  <a:schemeClr val="accent1"/>
                </a:solidFill>
              </a:rPr>
              <a:t>A critical friend overcoming the challenges together</a:t>
            </a:r>
          </a:p>
          <a:p>
            <a:r>
              <a:rPr lang="en-GB" dirty="0"/>
              <a:t>It’s a committee to work for you as much as you working to satisfy it. </a:t>
            </a:r>
          </a:p>
          <a:p>
            <a:r>
              <a:rPr lang="en-GB" dirty="0"/>
              <a:t>Be ambitious reaching….evolving revolutionising</a:t>
            </a:r>
          </a:p>
          <a:p>
            <a:r>
              <a:rPr lang="en-GB" b="1" dirty="0"/>
              <a:t>THIS IS RENEWAL</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18</a:t>
            </a:fld>
            <a:endParaRPr lang="en-GB"/>
          </a:p>
        </p:txBody>
      </p:sp>
    </p:spTree>
    <p:extLst>
      <p:ext uri="{BB962C8B-B14F-4D97-AF65-F5344CB8AC3E}">
        <p14:creationId xmlns:p14="http://schemas.microsoft.com/office/powerpoint/2010/main" val="2466237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Details come from local data but also PDA six monthly and annual reports.</a:t>
            </a:r>
          </a:p>
          <a:p>
            <a:r>
              <a:rPr lang="en-GB" dirty="0"/>
              <a:t>PDA data inputted by SNs</a:t>
            </a:r>
          </a:p>
          <a:p>
            <a:r>
              <a:rPr lang="en-GB" dirty="0"/>
              <a:t>The same data fed up through Trust or HB to the exec board and up through NHSBT similarly.</a:t>
            </a:r>
          </a:p>
          <a:p>
            <a:r>
              <a:rPr lang="en-GB" dirty="0"/>
              <a:t>SNs review performance monthly drill down into the data for each hospital and across the region. </a:t>
            </a:r>
          </a:p>
          <a:p>
            <a:r>
              <a:rPr lang="en-GB" dirty="0"/>
              <a:t>Feeds and supports shared practice, education, development and operational goal setting also. Key points to enabling more successful conversations with families, confidence in the clinical support on the ground also reviewed might be relationships with faith groups, the units, theatres </a:t>
            </a:r>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20</a:t>
            </a:fld>
            <a:endParaRPr lang="en-GB"/>
          </a:p>
        </p:txBody>
      </p:sp>
    </p:spTree>
    <p:extLst>
      <p:ext uri="{BB962C8B-B14F-4D97-AF65-F5344CB8AC3E}">
        <p14:creationId xmlns:p14="http://schemas.microsoft.com/office/powerpoint/2010/main" val="4079616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Rewards like the memorials, family thank </a:t>
            </a:r>
            <a:r>
              <a:rPr lang="en-GB" dirty="0" err="1"/>
              <a:t>yous</a:t>
            </a:r>
            <a:r>
              <a:rPr lang="en-GB" dirty="0"/>
              <a:t> can bring a focus that can make all the hard work feel worthwhile</a:t>
            </a:r>
          </a:p>
        </p:txBody>
      </p:sp>
      <p:sp>
        <p:nvSpPr>
          <p:cNvPr id="4" name="Slide Number Placeholder 3"/>
          <p:cNvSpPr>
            <a:spLocks noGrp="1"/>
          </p:cNvSpPr>
          <p:nvPr>
            <p:ph type="sldNum" sz="quarter" idx="5"/>
          </p:nvPr>
        </p:nvSpPr>
        <p:spPr/>
        <p:txBody>
          <a:bodyPr/>
          <a:lstStyle/>
          <a:p>
            <a:fld id="{FA125C3F-56FA-4639-B81E-C90A18058C62}" type="slidenum">
              <a:rPr lang="en-GB" smtClean="0"/>
              <a:t>21</a:t>
            </a:fld>
            <a:endParaRPr lang="en-GB"/>
          </a:p>
        </p:txBody>
      </p:sp>
    </p:spTree>
    <p:extLst>
      <p:ext uri="{BB962C8B-B14F-4D97-AF65-F5344CB8AC3E}">
        <p14:creationId xmlns:p14="http://schemas.microsoft.com/office/powerpoint/2010/main" val="660556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Powerful intensive training &amp; award winning! Programme is evaluated and updated frequently. </a:t>
            </a:r>
          </a:p>
          <a:p>
            <a:r>
              <a:rPr lang="en-GB" dirty="0"/>
              <a:t>understanding self – Insights and how we work with others to become effective. Leadership Framework foundations to their development.  </a:t>
            </a:r>
          </a:p>
          <a:p>
            <a:r>
              <a:rPr lang="en-GB" dirty="0"/>
              <a:t>Foundations of approaches and communication </a:t>
            </a:r>
          </a:p>
          <a:p>
            <a:r>
              <a:rPr lang="en-GB" dirty="0"/>
              <a:t>Shadowing and mentorship, shared practice and using regional PDS to support confidence building in practice and process. </a:t>
            </a:r>
          </a:p>
          <a:p>
            <a:r>
              <a:rPr lang="en-GB" dirty="0"/>
              <a:t>Periodic probationary monitoring</a:t>
            </a:r>
          </a:p>
          <a:p>
            <a:r>
              <a:rPr lang="en-GB" dirty="0"/>
              <a:t>Appraisal</a:t>
            </a:r>
          </a:p>
          <a:p>
            <a:endParaRPr lang="en-GB" dirty="0"/>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25</a:t>
            </a:fld>
            <a:endParaRPr lang="en-GB"/>
          </a:p>
        </p:txBody>
      </p:sp>
    </p:spTree>
    <p:extLst>
      <p:ext uri="{BB962C8B-B14F-4D97-AF65-F5344CB8AC3E}">
        <p14:creationId xmlns:p14="http://schemas.microsoft.com/office/powerpoint/2010/main" val="2983034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Networking, shared practice and performance allows teams to stretch, innovate and rapidly adopt excellence</a:t>
            </a:r>
          </a:p>
          <a:p>
            <a:r>
              <a:rPr lang="en-GB" dirty="0"/>
              <a:t>Shared practice local and national </a:t>
            </a:r>
          </a:p>
          <a:p>
            <a:r>
              <a:rPr lang="en-GB" dirty="0"/>
              <a:t>Performance reviews data numbers  but also qualitative data.  </a:t>
            </a:r>
          </a:p>
          <a:p>
            <a:r>
              <a:rPr lang="en-GB" dirty="0"/>
              <a:t>Post approach debriefs</a:t>
            </a:r>
          </a:p>
          <a:p>
            <a:r>
              <a:rPr lang="en-GB" dirty="0"/>
              <a:t>Clinical supervision</a:t>
            </a:r>
          </a:p>
          <a:p>
            <a:r>
              <a:rPr lang="en-GB" dirty="0"/>
              <a:t>Deliberate practice </a:t>
            </a:r>
          </a:p>
          <a:p>
            <a:r>
              <a:rPr lang="en-GB" dirty="0"/>
              <a:t>Annual practice day update and exploring communication techniques</a:t>
            </a:r>
          </a:p>
          <a:p>
            <a:r>
              <a:rPr lang="en-GB" dirty="0"/>
              <a:t>Shared opportunities of level meetings congress etc. </a:t>
            </a:r>
          </a:p>
          <a:p>
            <a:endParaRPr lang="en-GB" dirty="0"/>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26</a:t>
            </a:fld>
            <a:endParaRPr lang="en-GB"/>
          </a:p>
        </p:txBody>
      </p:sp>
    </p:spTree>
    <p:extLst>
      <p:ext uri="{BB962C8B-B14F-4D97-AF65-F5344CB8AC3E}">
        <p14:creationId xmlns:p14="http://schemas.microsoft.com/office/powerpoint/2010/main" val="2157450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power linked teams enables peaks in activity to be planned and catered for but also to share good practice and innovation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chemeClr val="accent3"/>
                </a:solidFill>
                <a:ea typeface="ＭＳ Ｐゴシック"/>
                <a:cs typeface="Arial"/>
              </a:rPr>
              <a:t>SNOD, Specialist Requester now more frequently the generic SN </a:t>
            </a:r>
          </a:p>
          <a:p>
            <a:endParaRPr lang="en-GB" dirty="0"/>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27</a:t>
            </a:fld>
            <a:endParaRPr lang="en-GB"/>
          </a:p>
        </p:txBody>
      </p:sp>
    </p:spTree>
    <p:extLst>
      <p:ext uri="{BB962C8B-B14F-4D97-AF65-F5344CB8AC3E}">
        <p14:creationId xmlns:p14="http://schemas.microsoft.com/office/powerpoint/2010/main" val="2225152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power of our team to link the regions, share good practice and innovation</a:t>
            </a:r>
          </a:p>
          <a:p>
            <a:pPr>
              <a:defRPr/>
            </a:pPr>
            <a:r>
              <a:rPr lang="en-GB" sz="1200" kern="0" dirty="0">
                <a:solidFill>
                  <a:schemeClr val="accent3"/>
                </a:solidFill>
                <a:ea typeface="ＭＳ Ｐゴシック"/>
                <a:cs typeface=""/>
              </a:rPr>
              <a:t>24/7 regional service /</a:t>
            </a:r>
            <a:r>
              <a:rPr lang="en-GB" sz="1200" kern="0" dirty="0">
                <a:solidFill>
                  <a:schemeClr val="accent3"/>
                </a:solidFill>
                <a:ea typeface="ＭＳ Ｐゴシック"/>
                <a:cs typeface="Arial"/>
              </a:rPr>
              <a:t>inter-regional service</a:t>
            </a:r>
          </a:p>
          <a:p>
            <a:pPr>
              <a:defRPr/>
            </a:pPr>
            <a:r>
              <a:rPr lang="en-GB" sz="1200" kern="0" dirty="0">
                <a:solidFill>
                  <a:schemeClr val="accent3"/>
                </a:solidFill>
                <a:ea typeface="ＭＳ Ｐゴシック"/>
                <a:cs typeface=""/>
              </a:rPr>
              <a:t>PDS in each region but a national team to bring consistency and cohesion </a:t>
            </a:r>
          </a:p>
          <a:p>
            <a:pPr>
              <a:defRPr/>
            </a:pPr>
            <a:r>
              <a:rPr lang="en-GB" sz="1200" kern="0" dirty="0">
                <a:solidFill>
                  <a:schemeClr val="accent3"/>
                </a:solidFill>
                <a:ea typeface="ＭＳ Ｐゴシック"/>
                <a:cs typeface=""/>
              </a:rPr>
              <a:t>Embedded support: donation activity, education, audit and reporting  - hospital engagement focus. </a:t>
            </a:r>
          </a:p>
          <a:p>
            <a:pPr>
              <a:defRPr/>
            </a:pPr>
            <a:r>
              <a:rPr lang="en-GB" sz="1200" kern="0" dirty="0">
                <a:solidFill>
                  <a:schemeClr val="accent3"/>
                </a:solidFill>
                <a:ea typeface="ＭＳ Ｐゴシック"/>
                <a:cs typeface="Arial"/>
              </a:rPr>
              <a:t>Notifications via national phone line</a:t>
            </a:r>
          </a:p>
          <a:p>
            <a:pPr>
              <a:defRPr/>
            </a:pPr>
            <a:r>
              <a:rPr lang="en-GB" sz="1200" kern="0" dirty="0">
                <a:solidFill>
                  <a:schemeClr val="accent3"/>
                </a:solidFill>
                <a:ea typeface="ＭＳ Ｐゴシック"/>
                <a:cs typeface=""/>
              </a:rPr>
              <a:t>Triage &amp; rapid assessment of donor potential</a:t>
            </a:r>
          </a:p>
          <a:p>
            <a:pPr marL="0" indent="0">
              <a:buNone/>
              <a:defRPr/>
            </a:pPr>
            <a:r>
              <a:rPr lang="en-GB" sz="1200" kern="0" dirty="0">
                <a:solidFill>
                  <a:schemeClr val="accent3"/>
                </a:solidFill>
                <a:ea typeface="ＭＳ Ｐゴシック"/>
                <a:cs typeface=""/>
              </a:rPr>
              <a:t>                  &amp; identification of prior decisions </a:t>
            </a:r>
          </a:p>
          <a:p>
            <a:pPr>
              <a:defRPr/>
            </a:pPr>
            <a:r>
              <a:rPr lang="en-GB" sz="1200" kern="0" dirty="0">
                <a:solidFill>
                  <a:schemeClr val="accent3"/>
                </a:solidFill>
                <a:ea typeface="ＭＳ Ｐゴシック"/>
                <a:cs typeface=""/>
              </a:rPr>
              <a:t>Specialist advice, communication skills &amp; training that </a:t>
            </a:r>
          </a:p>
          <a:p>
            <a:pPr marL="0" indent="0">
              <a:buNone/>
              <a:defRPr/>
            </a:pPr>
            <a:r>
              <a:rPr lang="en-GB" sz="1200" kern="0" dirty="0">
                <a:solidFill>
                  <a:schemeClr val="accent3"/>
                </a:solidFill>
                <a:ea typeface="ＭＳ Ｐゴシック"/>
                <a:cs typeface=""/>
              </a:rPr>
              <a:t>         guides approaches and donor care</a:t>
            </a:r>
          </a:p>
          <a:p>
            <a:pPr marL="0" indent="0">
              <a:buNone/>
              <a:defRPr/>
            </a:pPr>
            <a:r>
              <a:rPr lang="en-GB" sz="1200" kern="0" dirty="0">
                <a:solidFill>
                  <a:schemeClr val="accent3"/>
                </a:solidFill>
                <a:ea typeface="ＭＳ Ｐゴシック"/>
                <a:cs typeface=""/>
              </a:rPr>
              <a:t>Parallel structures SN CLOD and Chairs with regional leads </a:t>
            </a:r>
          </a:p>
          <a:p>
            <a:endParaRPr lang="en-GB" dirty="0"/>
          </a:p>
        </p:txBody>
      </p:sp>
      <p:sp>
        <p:nvSpPr>
          <p:cNvPr id="4" name="Slide Number Placeholder 3"/>
          <p:cNvSpPr>
            <a:spLocks noGrp="1"/>
          </p:cNvSpPr>
          <p:nvPr>
            <p:ph type="sldNum" sz="quarter" idx="5"/>
          </p:nvPr>
        </p:nvSpPr>
        <p:spPr/>
        <p:txBody>
          <a:bodyPr/>
          <a:lstStyle/>
          <a:p>
            <a:pPr>
              <a:defRPr/>
            </a:pPr>
            <a:fld id="{0AD6F2B4-51B1-45D5-97C6-627E3A960AF0}" type="slidenum">
              <a:rPr lang="en-GB" smtClean="0"/>
              <a:pPr>
                <a:defRPr/>
              </a:pPr>
              <a:t>28</a:t>
            </a:fld>
            <a:endParaRPr lang="en-GB"/>
          </a:p>
        </p:txBody>
      </p:sp>
    </p:spTree>
    <p:extLst>
      <p:ext uri="{BB962C8B-B14F-4D97-AF65-F5344CB8AC3E}">
        <p14:creationId xmlns:p14="http://schemas.microsoft.com/office/powerpoint/2010/main" val="611327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outcomes </a:t>
            </a:r>
          </a:p>
        </p:txBody>
      </p:sp>
      <p:sp>
        <p:nvSpPr>
          <p:cNvPr id="4" name="Slide Number Placeholder 3"/>
          <p:cNvSpPr>
            <a:spLocks noGrp="1"/>
          </p:cNvSpPr>
          <p:nvPr>
            <p:ph type="sldNum" sz="quarter" idx="5"/>
          </p:nvPr>
        </p:nvSpPr>
        <p:spPr/>
        <p:txBody>
          <a:bodyPr/>
          <a:lstStyle/>
          <a:p>
            <a:fld id="{FA125C3F-56FA-4639-B81E-C90A18058C62}" type="slidenum">
              <a:rPr lang="en-GB" smtClean="0"/>
              <a:t>29</a:t>
            </a:fld>
            <a:endParaRPr lang="en-GB"/>
          </a:p>
        </p:txBody>
      </p:sp>
    </p:spTree>
    <p:extLst>
      <p:ext uri="{BB962C8B-B14F-4D97-AF65-F5344CB8AC3E}">
        <p14:creationId xmlns:p14="http://schemas.microsoft.com/office/powerpoint/2010/main" val="3524889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We work hard to enable every donor Around 25% of SN workload is consented donors</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Around 75% is work exploring potential, screening, case history triage, coroner time, stabilisation, planning and preparing for the donation conversation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This is just in terms of response to notifications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dirty="0"/>
              <a:t>Beyond this is another enormous amount of work, monitoring how we get there, studying performance data, analysing the qualitative experiences behind that that informs our practice, deliberate education  and practice to improve both the service to families and for improved outcomes.   </a:t>
            </a:r>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30</a:t>
            </a:fld>
            <a:endParaRPr lang="en-US"/>
          </a:p>
        </p:txBody>
      </p:sp>
    </p:spTree>
    <p:extLst>
      <p:ext uri="{BB962C8B-B14F-4D97-AF65-F5344CB8AC3E}">
        <p14:creationId xmlns:p14="http://schemas.microsoft.com/office/powerpoint/2010/main" val="3651270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125C3F-56FA-4639-B81E-C90A18058C62}" type="slidenum">
              <a:rPr lang="en-GB" smtClean="0"/>
              <a:t>31</a:t>
            </a:fld>
            <a:endParaRPr lang="en-GB"/>
          </a:p>
        </p:txBody>
      </p:sp>
    </p:spTree>
    <p:extLst>
      <p:ext uri="{BB962C8B-B14F-4D97-AF65-F5344CB8AC3E}">
        <p14:creationId xmlns:p14="http://schemas.microsoft.com/office/powerpoint/2010/main" val="2129964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National Guidance advocates it</a:t>
            </a:r>
          </a:p>
          <a:p>
            <a:r>
              <a:rPr lang="en-GB" dirty="0"/>
              <a:t>Stretched services </a:t>
            </a:r>
          </a:p>
          <a:p>
            <a:r>
              <a:rPr lang="en-GB" dirty="0"/>
              <a:t>Performance data evidences that early notification has positive impact – PTA decisions, screening to include where possible, coroner involvement, family experiences, </a:t>
            </a:r>
          </a:p>
          <a:p>
            <a:r>
              <a:rPr lang="en-GB" dirty="0"/>
              <a:t>Few patients can donate so we need to make each donation opportunity matter, the complex patients  </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37</a:t>
            </a:fld>
            <a:endParaRPr lang="en-US"/>
          </a:p>
        </p:txBody>
      </p:sp>
    </p:spTree>
    <p:extLst>
      <p:ext uri="{BB962C8B-B14F-4D97-AF65-F5344CB8AC3E}">
        <p14:creationId xmlns:p14="http://schemas.microsoft.com/office/powerpoint/2010/main" val="3128067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Coroner/ PF/ ME. It is important that donation proceeds with all the required authorisation or LACK OF OBJECTIONS required. An objection needs to be clearly understood but cooperation to complete the investigation can be supported. </a:t>
            </a:r>
            <a:endParaRPr lang="en-US" dirty="0"/>
          </a:p>
          <a:p>
            <a:r>
              <a:rPr lang="en-GB" dirty="0">
                <a:ea typeface="Calibri"/>
                <a:cs typeface="Calibri"/>
              </a:rPr>
              <a:t>They are seeking to complete investigations and understanding of the death. They must be satisfied that donation doesn't impede that understanding. Communication are now increasingly detailed and must be clearly documented  including specific individual organs and tissues to be donated or where restrictions apply plus any likely retrieval process deviations (NRP and novel technologies) that may breach traditional instructions e.g. 'nothing above the diaphragm' and any research implications. Variations in how local processes work – work with those. In Scotland written conformation is required from the PF is required.  </a:t>
            </a:r>
          </a:p>
          <a:p>
            <a:r>
              <a:rPr lang="en-GB" dirty="0">
                <a:cs typeface="Calibri"/>
              </a:rPr>
              <a:t>Recently all case referred to ME in first instance and this further layer has been both helpful and not. Either way the coroner appreciates time to fully consider the case and time to liaise with police colleagues. </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38</a:t>
            </a:fld>
            <a:endParaRPr lang="en-US"/>
          </a:p>
        </p:txBody>
      </p:sp>
    </p:spTree>
    <p:extLst>
      <p:ext uri="{BB962C8B-B14F-4D97-AF65-F5344CB8AC3E}">
        <p14:creationId xmlns:p14="http://schemas.microsoft.com/office/powerpoint/2010/main" val="7360049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Parallel planning adult or paediatrics. </a:t>
            </a:r>
          </a:p>
          <a:p>
            <a:endParaRPr lang="en-GB" dirty="0"/>
          </a:p>
        </p:txBody>
      </p:sp>
      <p:sp>
        <p:nvSpPr>
          <p:cNvPr id="4" name="Slide Number Placeholder 3"/>
          <p:cNvSpPr>
            <a:spLocks noGrp="1"/>
          </p:cNvSpPr>
          <p:nvPr>
            <p:ph type="sldNum" sz="quarter" idx="5"/>
          </p:nvPr>
        </p:nvSpPr>
        <p:spPr/>
        <p:txBody>
          <a:bodyPr/>
          <a:lstStyle/>
          <a:p>
            <a:fld id="{FA125C3F-56FA-4639-B81E-C90A18058C62}" type="slidenum">
              <a:rPr lang="en-GB" smtClean="0"/>
              <a:t>39</a:t>
            </a:fld>
            <a:endParaRPr lang="en-GB"/>
          </a:p>
        </p:txBody>
      </p:sp>
    </p:spTree>
    <p:extLst>
      <p:ext uri="{BB962C8B-B14F-4D97-AF65-F5344CB8AC3E}">
        <p14:creationId xmlns:p14="http://schemas.microsoft.com/office/powerpoint/2010/main" val="41167073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Questions?</a:t>
            </a:r>
          </a:p>
        </p:txBody>
      </p:sp>
      <p:sp>
        <p:nvSpPr>
          <p:cNvPr id="4" name="Slide Number Placeholder 3"/>
          <p:cNvSpPr>
            <a:spLocks noGrp="1"/>
          </p:cNvSpPr>
          <p:nvPr>
            <p:ph type="sldNum" sz="quarter" idx="5"/>
          </p:nvPr>
        </p:nvSpPr>
        <p:spPr/>
        <p:txBody>
          <a:bodyPr/>
          <a:lstStyle/>
          <a:p>
            <a:fld id="{FA125C3F-56FA-4639-B81E-C90A18058C62}" type="slidenum">
              <a:rPr lang="en-GB" smtClean="0"/>
              <a:t>40</a:t>
            </a:fld>
            <a:endParaRPr lang="en-GB"/>
          </a:p>
        </p:txBody>
      </p:sp>
    </p:spTree>
    <p:extLst>
      <p:ext uri="{BB962C8B-B14F-4D97-AF65-F5344CB8AC3E}">
        <p14:creationId xmlns:p14="http://schemas.microsoft.com/office/powerpoint/2010/main" val="1529303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3FCA-8959-291B-9536-72ABDFEFD9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7CB4E3-76A8-AF20-4D33-2AA71F9741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DD94D1-D919-EE63-E685-EBBCB912F5B1}"/>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FDB07EBB-CB7B-2733-642C-4F5CFCEF8D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0B4820-8AB1-1A66-7C5C-DA7AAB0D0D62}"/>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2823908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8721-2ECC-FC67-1541-EF8758003F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9EF082-CFA3-9B62-1DC3-AD044152A9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89157D-5FB7-09B9-6288-EF953817DAC2}"/>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4F36FE6A-AC82-EE86-92B9-AE802FAD30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CB33AB-1D89-3E2C-F73C-78157420A460}"/>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2942152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7DDE-8E33-0E25-20BB-A0E59B289F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DCA5B4C-969B-A737-3086-F9F74068E6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DB5388-A5A6-FE5B-2F89-A6462B9FDD89}"/>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A5D37F6B-0853-56D5-76C2-B1F66171DE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DFCE86-348A-1393-280A-6E770872A93D}"/>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1913126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D86C-8A5B-2D07-BCA0-6B997229C7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392DFB-0583-4F17-D5F0-F652CEFC9C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2F7334-5682-4A03-17BA-427B6EDD6D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F45B0BA-9ECC-1D36-12D8-9447DF07CA84}"/>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6" name="Footer Placeholder 5">
            <a:extLst>
              <a:ext uri="{FF2B5EF4-FFF2-40B4-BE49-F238E27FC236}">
                <a16:creationId xmlns:a16="http://schemas.microsoft.com/office/drawing/2014/main" id="{DD76C738-4EB7-3403-7318-08C847E3D3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0EEEE5-5CBA-BD1B-B0C8-3B83ED2BD86E}"/>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1741303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3A843-95B5-5826-52A8-D629EB6088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244E1C-C5F8-3CCD-89E7-B51D3CDD3C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DE9BE4-2262-0BAC-1002-5420CCB809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67278A5-F1BF-7088-52A6-DA99A7A20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4CC7AE-B05A-F4B4-2668-24306997CD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CF57856-AFAA-1C66-F6E4-61DA3C9F9B15}"/>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8" name="Footer Placeholder 7">
            <a:extLst>
              <a:ext uri="{FF2B5EF4-FFF2-40B4-BE49-F238E27FC236}">
                <a16:creationId xmlns:a16="http://schemas.microsoft.com/office/drawing/2014/main" id="{64A9F916-9E5F-50B5-C737-9EC45547A43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BF65EEB-0C3D-2F71-2BFE-2A9DE950A957}"/>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3206892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236F3-C590-A084-5659-06F54776FC6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45F1912-8E94-B69E-63F9-4BA288D0F9AA}"/>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4" name="Footer Placeholder 3">
            <a:extLst>
              <a:ext uri="{FF2B5EF4-FFF2-40B4-BE49-F238E27FC236}">
                <a16:creationId xmlns:a16="http://schemas.microsoft.com/office/drawing/2014/main" id="{195074C3-1438-D534-444A-7AB6D6F7F9F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C38913-2768-5293-BF42-B8E5A01A0B5F}"/>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212984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116113-7DF4-06BF-6783-BD0136AF41E0}"/>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3" name="Footer Placeholder 2">
            <a:extLst>
              <a:ext uri="{FF2B5EF4-FFF2-40B4-BE49-F238E27FC236}">
                <a16:creationId xmlns:a16="http://schemas.microsoft.com/office/drawing/2014/main" id="{2A59ED71-DE8D-C040-C83A-8886965BC1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EFA357-059C-D251-DE8F-02FAAABB05D6}"/>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1179621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DC5C-9954-CDCA-2769-2083F679F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25B8E14-B3A7-1E27-E837-9BA3FF195D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5D602F-8036-4EF9-D0D2-FDE3BF965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A95C29-0AE4-0FCA-525A-69FA9DAF3B87}"/>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6" name="Footer Placeholder 5">
            <a:extLst>
              <a:ext uri="{FF2B5EF4-FFF2-40B4-BE49-F238E27FC236}">
                <a16:creationId xmlns:a16="http://schemas.microsoft.com/office/drawing/2014/main" id="{E3780EA9-F6C1-8E46-FB58-BA349962EC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7C4BE2-0FD1-0762-19E8-5C955C9CD535}"/>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3332277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B2F6-3C8E-E2BE-D611-ABE1118E29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58F3BCC-208A-73EF-66F8-FC84DF3D97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90477EC-6E5F-391F-3453-638F6D7A0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A48254-CF13-E812-B42F-29476EF868D2}"/>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6" name="Footer Placeholder 5">
            <a:extLst>
              <a:ext uri="{FF2B5EF4-FFF2-40B4-BE49-F238E27FC236}">
                <a16:creationId xmlns:a16="http://schemas.microsoft.com/office/drawing/2014/main" id="{5E48C9DF-EAF9-908A-0A70-8927089884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1158B4-E28F-98E2-8996-4C94C6434CE7}"/>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1316620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16BE6-E6BC-B627-5B34-D057821345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C55D46-FB7D-A7BE-5843-BAB9EC71A6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A84B2C-8782-F3F9-5C41-0FF8F1CA29A4}"/>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F827B144-42E4-F983-37A9-2C54AA268D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4F883C-5485-80BF-DBB6-8FDBA1495AD0}"/>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2357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B545EF-32FF-6040-420A-466D366DDA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855976-87CF-B124-F21B-16632B9B6C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55FE8A-D322-9BC1-B907-6E50A5F4854E}"/>
              </a:ext>
            </a:extLst>
          </p:cNvPr>
          <p:cNvSpPr>
            <a:spLocks noGrp="1"/>
          </p:cNvSpPr>
          <p:nvPr>
            <p:ph type="dt" sz="half" idx="10"/>
          </p:nvPr>
        </p:nvSpPr>
        <p:spPr/>
        <p:txBody>
          <a:body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6865CC21-266B-9D29-628C-F2783C39E8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F640B5-186A-99C1-968B-C86ED045CAE5}"/>
              </a:ext>
            </a:extLst>
          </p:cNvPr>
          <p:cNvSpPr>
            <a:spLocks noGrp="1"/>
          </p:cNvSpPr>
          <p:nvPr>
            <p:ph type="sldNum" sz="quarter" idx="12"/>
          </p:nvPr>
        </p:nvSpPr>
        <p:spPr/>
        <p:txBody>
          <a:bodyPr/>
          <a:lstStyle/>
          <a:p>
            <a:fld id="{76EEE9D8-6401-4EE1-8651-E973D44FFCB8}" type="slidenum">
              <a:rPr lang="en-GB" smtClean="0"/>
              <a:t>‹#›</a:t>
            </a:fld>
            <a:endParaRPr lang="en-GB"/>
          </a:p>
        </p:txBody>
      </p:sp>
    </p:spTree>
    <p:extLst>
      <p:ext uri="{BB962C8B-B14F-4D97-AF65-F5344CB8AC3E}">
        <p14:creationId xmlns:p14="http://schemas.microsoft.com/office/powerpoint/2010/main" val="809889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4909FD-BAC9-9AF6-07F0-B61DD46E0E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C3633E-486F-549E-8ED4-1435E5DA76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CAD871-9574-E44C-E23B-6E5EB7E988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A173A-143F-4B0E-B4F4-869973755059}" type="datetimeFigureOut">
              <a:rPr lang="en-GB" smtClean="0"/>
              <a:t>09/05/2025</a:t>
            </a:fld>
            <a:endParaRPr lang="en-GB"/>
          </a:p>
        </p:txBody>
      </p:sp>
      <p:sp>
        <p:nvSpPr>
          <p:cNvPr id="5" name="Footer Placeholder 4">
            <a:extLst>
              <a:ext uri="{FF2B5EF4-FFF2-40B4-BE49-F238E27FC236}">
                <a16:creationId xmlns:a16="http://schemas.microsoft.com/office/drawing/2014/main" id="{F16BFC22-8169-9751-50FF-34128E14A9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E642461-1927-2555-F18E-BE434AAAF8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EEE9D8-6401-4EE1-8651-E973D44FFCB8}" type="slidenum">
              <a:rPr lang="en-GB" smtClean="0"/>
              <a:t>‹#›</a:t>
            </a:fld>
            <a:endParaRPr lang="en-GB"/>
          </a:p>
        </p:txBody>
      </p:sp>
    </p:spTree>
    <p:extLst>
      <p:ext uri="{BB962C8B-B14F-4D97-AF65-F5344CB8AC3E}">
        <p14:creationId xmlns:p14="http://schemas.microsoft.com/office/powerpoint/2010/main" val="4119460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www.diggita.it/story.php?title=Che_cosa_e_la_capacita_di_problem_solving_e_perche_e_importante_coltivarla-" TargetMode="Externa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sv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erial of healthcare colleagues">
            <a:extLst>
              <a:ext uri="{FF2B5EF4-FFF2-40B4-BE49-F238E27FC236}">
                <a16:creationId xmlns:a16="http://schemas.microsoft.com/office/drawing/2014/main" id="{AD672DE5-3ACE-2F4E-E1CF-D58E709FF3D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806" b="11303"/>
          <a:stretch/>
        </p:blipFill>
        <p:spPr>
          <a:xfrm>
            <a:off x="20" y="1"/>
            <a:ext cx="12191980" cy="6857999"/>
          </a:xfrm>
          <a:prstGeom prst="rect">
            <a:avLst/>
          </a:prstGeom>
        </p:spPr>
      </p:pic>
      <p:sp>
        <p:nvSpPr>
          <p:cNvPr id="4" name="Rectangle 2">
            <a:extLst>
              <a:ext uri="{FF2B5EF4-FFF2-40B4-BE49-F238E27FC236}">
                <a16:creationId xmlns:a16="http://schemas.microsoft.com/office/drawing/2014/main" id="{FCCC2106-BC7D-1F35-2AEF-5A18857333E2}"/>
              </a:ext>
            </a:extLst>
          </p:cNvPr>
          <p:cNvSpPr>
            <a:spLocks noGrp="1"/>
          </p:cNvSpPr>
          <p:nvPr>
            <p:ph type="ctrTitle"/>
          </p:nvPr>
        </p:nvSpPr>
        <p:spPr>
          <a:xfrm>
            <a:off x="-1627163" y="2082019"/>
            <a:ext cx="9144000" cy="5254283"/>
          </a:xfrm>
        </p:spPr>
        <p:txBody>
          <a:bodyPr>
            <a:normAutofit fontScale="90000"/>
          </a:bodyPr>
          <a:lstStyle/>
          <a:p>
            <a:pPr eaLnBrk="1" hangingPunct="1"/>
            <a:br>
              <a:rPr lang="en-GB" sz="1500" b="0" dirty="0">
                <a:solidFill>
                  <a:srgbClr val="FFFFFF"/>
                </a:solidFill>
              </a:rPr>
            </a:br>
            <a:br>
              <a:rPr lang="en-GB" sz="1500" b="0" dirty="0">
                <a:solidFill>
                  <a:srgbClr val="FFFFFF"/>
                </a:solidFill>
              </a:rPr>
            </a:br>
            <a:br>
              <a:rPr lang="en-GB" sz="1500" b="0" dirty="0">
                <a:solidFill>
                  <a:srgbClr val="FFFFFF"/>
                </a:solidFill>
              </a:rPr>
            </a:br>
            <a:br>
              <a:rPr lang="en-GB" sz="1500" b="0" dirty="0">
                <a:solidFill>
                  <a:srgbClr val="FFFFFF"/>
                </a:solidFill>
              </a:rPr>
            </a:br>
            <a:br>
              <a:rPr lang="en-GB" sz="1500" b="0" dirty="0">
                <a:solidFill>
                  <a:srgbClr val="FFFFFF"/>
                </a:solidFill>
              </a:rPr>
            </a:br>
            <a:r>
              <a:rPr lang="en-GB" sz="4800" b="0" dirty="0">
                <a:solidFill>
                  <a:srgbClr val="FFFFFF"/>
                </a:solidFill>
              </a:rPr>
              <a:t>Donation Committees </a:t>
            </a:r>
            <a:br>
              <a:rPr lang="en-GB" sz="4800" b="0" dirty="0">
                <a:solidFill>
                  <a:srgbClr val="FFFFFF"/>
                </a:solidFill>
              </a:rPr>
            </a:br>
            <a:r>
              <a:rPr lang="en-GB" sz="4800" b="0" dirty="0">
                <a:solidFill>
                  <a:srgbClr val="FFFFFF"/>
                </a:solidFill>
              </a:rPr>
              <a:t>and the role of the </a:t>
            </a:r>
            <a:br>
              <a:rPr lang="en-GB" sz="4800" b="0" dirty="0">
                <a:solidFill>
                  <a:srgbClr val="FFFFFF"/>
                </a:solidFill>
              </a:rPr>
            </a:br>
            <a:r>
              <a:rPr lang="en-GB" sz="4800" b="0" dirty="0">
                <a:solidFill>
                  <a:srgbClr val="FFFFFF"/>
                </a:solidFill>
              </a:rPr>
              <a:t>Specialist Nurse</a:t>
            </a:r>
            <a:br>
              <a:rPr lang="en-GB" sz="4800" b="0" dirty="0">
                <a:solidFill>
                  <a:srgbClr val="FFFFFF"/>
                </a:solidFill>
              </a:rPr>
            </a:br>
            <a:r>
              <a:rPr lang="en-GB" sz="4800" b="0" dirty="0">
                <a:solidFill>
                  <a:srgbClr val="FFFFFF"/>
                </a:solidFill>
              </a:rPr>
              <a:t> </a:t>
            </a:r>
            <a:br>
              <a:rPr lang="en-GB" sz="1500" b="0" dirty="0">
                <a:solidFill>
                  <a:srgbClr val="FFFFFF"/>
                </a:solidFill>
              </a:rPr>
            </a:br>
            <a:br>
              <a:rPr lang="en-GB" sz="1500" b="0" dirty="0">
                <a:solidFill>
                  <a:srgbClr val="FFFFFF"/>
                </a:solidFill>
              </a:rPr>
            </a:br>
            <a:br>
              <a:rPr lang="en-GB" sz="1500" b="0" dirty="0">
                <a:solidFill>
                  <a:srgbClr val="FFFFFF"/>
                </a:solidFill>
              </a:rPr>
            </a:br>
            <a:r>
              <a:rPr lang="en-GB" sz="2700" b="0" dirty="0">
                <a:solidFill>
                  <a:srgbClr val="FFFFFF"/>
                </a:solidFill>
              </a:rPr>
              <a:t>Jill Featherstone</a:t>
            </a:r>
            <a:br>
              <a:rPr lang="en-GB" sz="2700" b="0" dirty="0">
                <a:solidFill>
                  <a:srgbClr val="FFFFFF"/>
                </a:solidFill>
              </a:rPr>
            </a:br>
            <a:r>
              <a:rPr lang="en-GB" sz="2700" b="0" dirty="0">
                <a:solidFill>
                  <a:srgbClr val="FFFFFF"/>
                </a:solidFill>
              </a:rPr>
              <a:t>National Professional Development Specialist</a:t>
            </a:r>
            <a:br>
              <a:rPr lang="en-GB" sz="2700" b="0" dirty="0">
                <a:solidFill>
                  <a:srgbClr val="FFFFFF"/>
                </a:solidFill>
              </a:rPr>
            </a:br>
            <a:r>
              <a:rPr lang="en-GB" sz="2700" b="0" dirty="0">
                <a:solidFill>
                  <a:srgbClr val="FFFFFF"/>
                </a:solidFill>
              </a:rPr>
              <a:t> – Medical Education Lead</a:t>
            </a:r>
            <a:br>
              <a:rPr lang="en-GB" sz="2700" b="0" dirty="0">
                <a:solidFill>
                  <a:srgbClr val="FFFFFF"/>
                </a:solidFill>
              </a:rPr>
            </a:br>
            <a:r>
              <a:rPr lang="en-GB" sz="2700" b="0" dirty="0">
                <a:solidFill>
                  <a:srgbClr val="FFFFFF"/>
                </a:solidFill>
              </a:rPr>
              <a:t>2024</a:t>
            </a:r>
            <a:br>
              <a:rPr lang="en-GB" sz="1500" dirty="0">
                <a:solidFill>
                  <a:srgbClr val="FFFFFF"/>
                </a:solidFill>
              </a:rPr>
            </a:br>
            <a:br>
              <a:rPr lang="en-GB" sz="1500" dirty="0">
                <a:solidFill>
                  <a:srgbClr val="FFFFFF"/>
                </a:solidFill>
              </a:rPr>
            </a:br>
            <a:br>
              <a:rPr lang="en-GB" sz="1500" dirty="0">
                <a:solidFill>
                  <a:srgbClr val="FFFFFF"/>
                </a:solidFill>
              </a:rPr>
            </a:br>
            <a:endParaRPr lang="en-GB" sz="1500" dirty="0">
              <a:solidFill>
                <a:srgbClr val="FFFFFF"/>
              </a:solidFill>
            </a:endParaRPr>
          </a:p>
        </p:txBody>
      </p:sp>
    </p:spTree>
    <p:extLst>
      <p:ext uri="{BB962C8B-B14F-4D97-AF65-F5344CB8AC3E}">
        <p14:creationId xmlns:p14="http://schemas.microsoft.com/office/powerpoint/2010/main" val="26178454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Sport team together">
            <a:extLst>
              <a:ext uri="{FF2B5EF4-FFF2-40B4-BE49-F238E27FC236}">
                <a16:creationId xmlns:a16="http://schemas.microsoft.com/office/drawing/2014/main" id="{26328D53-6E8B-A456-10BA-B3D884703A24}"/>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2819" b="12912"/>
          <a:stretch/>
        </p:blipFill>
        <p:spPr>
          <a:xfrm>
            <a:off x="20" y="1"/>
            <a:ext cx="12191980" cy="6857999"/>
          </a:xfrm>
          <a:prstGeom prst="rect">
            <a:avLst/>
          </a:prstGeom>
        </p:spPr>
      </p:pic>
      <p:sp>
        <p:nvSpPr>
          <p:cNvPr id="6" name="Text Placeholder 2">
            <a:extLst>
              <a:ext uri="{FF2B5EF4-FFF2-40B4-BE49-F238E27FC236}">
                <a16:creationId xmlns:a16="http://schemas.microsoft.com/office/drawing/2014/main" id="{6F860782-159D-AC35-76E0-EFD239263E78}"/>
              </a:ext>
            </a:extLst>
          </p:cNvPr>
          <p:cNvSpPr>
            <a:spLocks noGrp="1"/>
          </p:cNvSpPr>
          <p:nvPr>
            <p:ph type="title"/>
          </p:nvPr>
        </p:nvSpPr>
        <p:spPr>
          <a:xfrm>
            <a:off x="-2101948" y="3957481"/>
            <a:ext cx="10515600" cy="2900518"/>
          </a:xfrm>
        </p:spPr>
        <p:txBody>
          <a:bodyPr vert="horz" lIns="91440" tIns="45720" rIns="91440" bIns="45720" rtlCol="0" anchor="b">
            <a:normAutofit fontScale="90000"/>
          </a:bodyPr>
          <a:lstStyle/>
          <a:p>
            <a:pPr marL="571500" indent="-571500" algn="ctr"/>
            <a:r>
              <a:rPr lang="en-US" sz="4900" dirty="0">
                <a:solidFill>
                  <a:srgbClr val="FFFFFF"/>
                </a:solidFill>
              </a:rPr>
              <a:t>   An integrated local team</a:t>
            </a:r>
            <a:br>
              <a:rPr lang="en-US" sz="4900" dirty="0">
                <a:solidFill>
                  <a:srgbClr val="FFFFFF"/>
                </a:solidFill>
              </a:rPr>
            </a:br>
            <a:br>
              <a:rPr lang="en-US" sz="4900" dirty="0">
                <a:solidFill>
                  <a:srgbClr val="FFFFFF"/>
                </a:solidFill>
              </a:rPr>
            </a:br>
            <a:r>
              <a:rPr lang="en-US" sz="4900" dirty="0">
                <a:solidFill>
                  <a:srgbClr val="FFFFFF"/>
                </a:solidFill>
              </a:rPr>
              <a:t>Benefits</a:t>
            </a:r>
            <a:br>
              <a:rPr lang="en-US" sz="4900" dirty="0">
                <a:solidFill>
                  <a:srgbClr val="FFFFFF"/>
                </a:solidFill>
              </a:rPr>
            </a:br>
            <a:br>
              <a:rPr lang="en-US" sz="4900" dirty="0">
                <a:solidFill>
                  <a:srgbClr val="FFFFFF"/>
                </a:solidFill>
              </a:rPr>
            </a:br>
            <a:r>
              <a:rPr lang="en-US" sz="4900" dirty="0">
                <a:solidFill>
                  <a:srgbClr val="FFFFFF"/>
                </a:solidFill>
              </a:rPr>
              <a:t>Wider working</a:t>
            </a:r>
            <a:br>
              <a:rPr lang="en-US" sz="4900" dirty="0">
                <a:solidFill>
                  <a:srgbClr val="FFFFFF"/>
                </a:solidFill>
              </a:rPr>
            </a:br>
            <a:br>
              <a:rPr lang="en-US" sz="4900" dirty="0">
                <a:solidFill>
                  <a:srgbClr val="FFFFFF"/>
                </a:solidFill>
              </a:rPr>
            </a:br>
            <a:endParaRPr lang="en-US" sz="4900" dirty="0">
              <a:solidFill>
                <a:srgbClr val="FFFFFF"/>
              </a:solidFill>
            </a:endParaRPr>
          </a:p>
          <a:p>
            <a:pPr marL="571500" indent="-571500" algn="ctr"/>
            <a:r>
              <a:rPr lang="en-US" sz="4900" dirty="0">
                <a:solidFill>
                  <a:srgbClr val="FFFFFF"/>
                </a:solidFill>
              </a:rPr>
              <a:t>Your critical friend</a:t>
            </a:r>
          </a:p>
          <a:p>
            <a:pPr algn="ctr"/>
            <a:endParaRPr lang="en-US" sz="2400" dirty="0">
              <a:solidFill>
                <a:srgbClr val="FFFFFF"/>
              </a:solidFill>
            </a:endParaRPr>
          </a:p>
          <a:p>
            <a:pPr algn="ctr"/>
            <a:endParaRPr lang="en-US" sz="2400" dirty="0">
              <a:solidFill>
                <a:srgbClr val="FFFFFF"/>
              </a:solidFill>
            </a:endParaRPr>
          </a:p>
          <a:p>
            <a:pPr algn="ctr"/>
            <a:endParaRPr lang="en-US" sz="2400" dirty="0">
              <a:solidFill>
                <a:srgbClr val="FFFFFF"/>
              </a:solidFill>
            </a:endParaRPr>
          </a:p>
        </p:txBody>
      </p:sp>
      <p:sp>
        <p:nvSpPr>
          <p:cNvPr id="21" name="Content Placeholder 20">
            <a:extLst>
              <a:ext uri="{FF2B5EF4-FFF2-40B4-BE49-F238E27FC236}">
                <a16:creationId xmlns:a16="http://schemas.microsoft.com/office/drawing/2014/main" id="{5EC0BC57-018C-6B91-390F-93BEAC4CF800}"/>
              </a:ext>
            </a:extLst>
          </p:cNvPr>
          <p:cNvSpPr>
            <a:spLocks noGrp="1"/>
          </p:cNvSpPr>
          <p:nvPr>
            <p:ph idx="1"/>
          </p:nvPr>
        </p:nvSpPr>
        <p:spPr>
          <a:xfrm>
            <a:off x="5705620" y="2760611"/>
            <a:ext cx="6856829" cy="1098395"/>
          </a:xfrm>
        </p:spPr>
        <p:txBody>
          <a:bodyPr vert="horz" lIns="91440" tIns="45720" rIns="91440" bIns="45720" rtlCol="0">
            <a:normAutofit/>
          </a:bodyPr>
          <a:lstStyle/>
          <a:p>
            <a:pPr marL="0" indent="0" algn="ctr">
              <a:buNone/>
            </a:pPr>
            <a:r>
              <a:rPr lang="en-US" sz="4800" b="1" dirty="0">
                <a:solidFill>
                  <a:srgbClr val="FFC000"/>
                </a:solidFill>
              </a:rPr>
              <a:t>Donation Committees</a:t>
            </a:r>
          </a:p>
        </p:txBody>
      </p:sp>
    </p:spTree>
    <p:extLst>
      <p:ext uri="{BB962C8B-B14F-4D97-AF65-F5344CB8AC3E}">
        <p14:creationId xmlns:p14="http://schemas.microsoft.com/office/powerpoint/2010/main" val="2810087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89CF1-996C-1DD2-6E5D-75EDE1503A71}"/>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en-US" sz="4000" dirty="0">
                <a:solidFill>
                  <a:schemeClr val="accent1"/>
                </a:solidFill>
              </a:rPr>
              <a:t>Specialist Nurse Role</a:t>
            </a:r>
          </a:p>
        </p:txBody>
      </p:sp>
      <p:sp>
        <p:nvSpPr>
          <p:cNvPr id="5" name="TextBox 4">
            <a:extLst>
              <a:ext uri="{FF2B5EF4-FFF2-40B4-BE49-F238E27FC236}">
                <a16:creationId xmlns:a16="http://schemas.microsoft.com/office/drawing/2014/main" id="{EE5A5B7F-817C-77F1-931A-D8E8304F085A}"/>
              </a:ext>
            </a:extLst>
          </p:cNvPr>
          <p:cNvSpPr txBox="1"/>
          <p:nvPr/>
        </p:nvSpPr>
        <p:spPr>
          <a:xfrm>
            <a:off x="425004" y="2636195"/>
            <a:ext cx="6096000" cy="3613149"/>
          </a:xfrm>
          <a:prstGeom prst="rect">
            <a:avLst/>
          </a:prstGeom>
        </p:spPr>
        <p:txBody>
          <a:bodyPr vert="horz" lIns="91440" tIns="45720" rIns="91440" bIns="45720" rtlCol="0" anchor="ctr">
            <a:normAutofit/>
          </a:bodyPr>
          <a:lstStyle/>
          <a:p>
            <a:pPr>
              <a:lnSpc>
                <a:spcPct val="90000"/>
              </a:lnSpc>
              <a:spcAft>
                <a:spcPts val="600"/>
              </a:spcAft>
            </a:pPr>
            <a:r>
              <a:rPr lang="en-US" sz="3200" dirty="0">
                <a:solidFill>
                  <a:schemeClr val="accent1"/>
                </a:solidFill>
              </a:rPr>
              <a:t>Meeting challenges together</a:t>
            </a:r>
          </a:p>
          <a:p>
            <a:pPr>
              <a:lnSpc>
                <a:spcPct val="90000"/>
              </a:lnSpc>
              <a:spcAft>
                <a:spcPts val="600"/>
              </a:spcAft>
            </a:pPr>
            <a:endParaRPr lang="en-US" sz="3200" dirty="0">
              <a:solidFill>
                <a:schemeClr val="accent1"/>
              </a:solidFill>
            </a:endParaRPr>
          </a:p>
          <a:p>
            <a:pPr>
              <a:lnSpc>
                <a:spcPct val="90000"/>
              </a:lnSpc>
              <a:spcAft>
                <a:spcPts val="600"/>
              </a:spcAft>
            </a:pPr>
            <a:r>
              <a:rPr lang="en-US" sz="3200" dirty="0">
                <a:solidFill>
                  <a:schemeClr val="accent1"/>
                </a:solidFill>
              </a:rPr>
              <a:t>4 key areas of essential collaborative clinical working</a:t>
            </a:r>
          </a:p>
          <a:p>
            <a:pPr>
              <a:lnSpc>
                <a:spcPct val="90000"/>
              </a:lnSpc>
              <a:spcAft>
                <a:spcPts val="600"/>
              </a:spcAft>
            </a:pPr>
            <a:endParaRPr lang="en-US" sz="3200" dirty="0">
              <a:solidFill>
                <a:schemeClr val="accent1"/>
              </a:solidFill>
            </a:endParaRPr>
          </a:p>
          <a:p>
            <a:pPr>
              <a:lnSpc>
                <a:spcPct val="90000"/>
              </a:lnSpc>
              <a:spcAft>
                <a:spcPts val="600"/>
              </a:spcAft>
            </a:pPr>
            <a:r>
              <a:rPr lang="en-US" sz="3200" dirty="0">
                <a:solidFill>
                  <a:schemeClr val="accent1"/>
                </a:solidFill>
              </a:rPr>
              <a:t>Benefits of early notifications</a:t>
            </a:r>
          </a:p>
        </p:txBody>
      </p:sp>
      <p:pic>
        <p:nvPicPr>
          <p:cNvPr id="4" name="Content Placeholder 3" descr="Specialist nurses in corridor">
            <a:extLst>
              <a:ext uri="{FF2B5EF4-FFF2-40B4-BE49-F238E27FC236}">
                <a16:creationId xmlns:a16="http://schemas.microsoft.com/office/drawing/2014/main" id="{80AD4C6B-2623-EC8D-A993-F125BF937713}"/>
              </a:ext>
            </a:extLst>
          </p:cNvPr>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r="-1" b="26394"/>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463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ODTF front page"/>
          <p:cNvPicPr>
            <a:picLocks noChangeAspect="1" noChangeArrowheads="1"/>
          </p:cNvPicPr>
          <p:nvPr/>
        </p:nvPicPr>
        <p:blipFill>
          <a:blip r:embed="rId3"/>
          <a:srcRect/>
          <a:stretch>
            <a:fillRect/>
          </a:stretch>
        </p:blipFill>
        <p:spPr bwMode="auto">
          <a:xfrm>
            <a:off x="4216930" y="339031"/>
            <a:ext cx="4258085" cy="61799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223" name="Rectangle 2"/>
          <p:cNvSpPr txBox="1">
            <a:spLocks noChangeArrowheads="1"/>
          </p:cNvSpPr>
          <p:nvPr/>
        </p:nvSpPr>
        <p:spPr bwMode="auto">
          <a:xfrm>
            <a:off x="208573" y="79814"/>
            <a:ext cx="7702550" cy="871537"/>
          </a:xfrm>
          <a:prstGeom prst="rect">
            <a:avLst/>
          </a:prstGeom>
          <a:noFill/>
          <a:ln w="9525">
            <a:noFill/>
            <a:miter lim="800000"/>
            <a:headEnd/>
            <a:tailEnd/>
          </a:ln>
        </p:spPr>
        <p:txBody>
          <a:bodyPr anchor="ctr"/>
          <a:lstStyle/>
          <a:p>
            <a:r>
              <a:rPr lang="en-GB" sz="3200" dirty="0">
                <a:solidFill>
                  <a:schemeClr val="accent1"/>
                </a:solidFill>
              </a:rPr>
              <a:t>Committee Origins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ODTF front page"/>
          <p:cNvPicPr>
            <a:picLocks noChangeAspect="1" noChangeArrowheads="1"/>
          </p:cNvPicPr>
          <p:nvPr/>
        </p:nvPicPr>
        <p:blipFill>
          <a:blip r:embed="rId3"/>
          <a:srcRect/>
          <a:stretch>
            <a:fillRect/>
          </a:stretch>
        </p:blipFill>
        <p:spPr bwMode="auto">
          <a:xfrm rot="20941827">
            <a:off x="946017" y="930425"/>
            <a:ext cx="3225041" cy="46806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219" name="Text Box 6"/>
          <p:cNvSpPr txBox="1">
            <a:spLocks noChangeArrowheads="1"/>
          </p:cNvSpPr>
          <p:nvPr/>
        </p:nvSpPr>
        <p:spPr bwMode="auto">
          <a:xfrm>
            <a:off x="5307980" y="91135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rPr>
              <a:t>Recommendation 4</a:t>
            </a:r>
          </a:p>
        </p:txBody>
      </p:sp>
      <p:sp>
        <p:nvSpPr>
          <p:cNvPr id="9220" name="TextBox 14"/>
          <p:cNvSpPr txBox="1">
            <a:spLocks noChangeArrowheads="1"/>
          </p:cNvSpPr>
          <p:nvPr/>
        </p:nvSpPr>
        <p:spPr bwMode="auto">
          <a:xfrm rot="20854345">
            <a:off x="2721624" y="1458215"/>
            <a:ext cx="1301750" cy="461963"/>
          </a:xfrm>
          <a:prstGeom prst="rect">
            <a:avLst/>
          </a:prstGeom>
          <a:noFill/>
          <a:ln w="9525">
            <a:noFill/>
            <a:miter lim="800000"/>
            <a:headEnd/>
            <a:tailEnd/>
          </a:ln>
        </p:spPr>
        <p:txBody>
          <a:bodyPr>
            <a:spAutoFit/>
          </a:bodyPr>
          <a:lstStyle/>
          <a:p>
            <a:pPr algn="ctr"/>
            <a:r>
              <a:rPr lang="en-US" sz="2400" dirty="0">
                <a:solidFill>
                  <a:schemeClr val="accent1"/>
                </a:solidFill>
              </a:rPr>
              <a:t>2008</a:t>
            </a:r>
          </a:p>
        </p:txBody>
      </p:sp>
      <p:sp>
        <p:nvSpPr>
          <p:cNvPr id="9223" name="Rectangle 2"/>
          <p:cNvSpPr txBox="1">
            <a:spLocks noChangeArrowheads="1"/>
          </p:cNvSpPr>
          <p:nvPr/>
        </p:nvSpPr>
        <p:spPr bwMode="auto">
          <a:xfrm>
            <a:off x="208573" y="79814"/>
            <a:ext cx="7702550" cy="871537"/>
          </a:xfrm>
          <a:prstGeom prst="rect">
            <a:avLst/>
          </a:prstGeom>
          <a:noFill/>
          <a:ln w="9525">
            <a:noFill/>
            <a:miter lim="800000"/>
            <a:headEnd/>
            <a:tailEnd/>
          </a:ln>
        </p:spPr>
        <p:txBody>
          <a:bodyPr anchor="ctr"/>
          <a:lstStyle/>
          <a:p>
            <a:r>
              <a:rPr lang="en-GB" sz="3200" dirty="0">
                <a:solidFill>
                  <a:schemeClr val="accent1"/>
                </a:solidFill>
              </a:rPr>
              <a:t>Origins</a:t>
            </a:r>
          </a:p>
        </p:txBody>
      </p:sp>
      <p:sp>
        <p:nvSpPr>
          <p:cNvPr id="9225" name="Text Box 6"/>
          <p:cNvSpPr txBox="1">
            <a:spLocks noChangeArrowheads="1"/>
          </p:cNvSpPr>
          <p:nvPr/>
        </p:nvSpPr>
        <p:spPr bwMode="auto">
          <a:xfrm>
            <a:off x="5307980" y="377666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rPr>
              <a:t>Recommendation 9</a:t>
            </a:r>
          </a:p>
        </p:txBody>
      </p:sp>
    </p:spTree>
    <p:extLst>
      <p:ext uri="{BB962C8B-B14F-4D97-AF65-F5344CB8AC3E}">
        <p14:creationId xmlns:p14="http://schemas.microsoft.com/office/powerpoint/2010/main" val="412125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ODTF front page"/>
          <p:cNvPicPr>
            <a:picLocks noChangeAspect="1" noChangeArrowheads="1"/>
          </p:cNvPicPr>
          <p:nvPr/>
        </p:nvPicPr>
        <p:blipFill>
          <a:blip r:embed="rId3"/>
          <a:srcRect/>
          <a:stretch>
            <a:fillRect/>
          </a:stretch>
        </p:blipFill>
        <p:spPr bwMode="auto">
          <a:xfrm rot="20941827">
            <a:off x="946017" y="930425"/>
            <a:ext cx="3225041" cy="46806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218" name="Text Box 3"/>
          <p:cNvSpPr txBox="1">
            <a:spLocks noChangeArrowheads="1"/>
          </p:cNvSpPr>
          <p:nvPr/>
        </p:nvSpPr>
        <p:spPr bwMode="auto">
          <a:xfrm>
            <a:off x="5307980" y="1466667"/>
            <a:ext cx="6545766" cy="1692771"/>
          </a:xfrm>
          <a:prstGeom prst="rect">
            <a:avLst/>
          </a:prstGeom>
          <a:solidFill>
            <a:srgbClr val="F8F8F8"/>
          </a:solidFill>
          <a:ln w="28575">
            <a:solidFill>
              <a:schemeClr val="accent1"/>
            </a:solidFill>
            <a:miter lim="800000"/>
            <a:headEnd/>
            <a:tailEnd/>
          </a:ln>
        </p:spPr>
        <p:txBody>
          <a:bodyPr wrap="square">
            <a:spAutoFit/>
          </a:bodyPr>
          <a:lstStyle/>
          <a:p>
            <a:pPr algn="ctr" defTabSz="914400" eaLnBrk="0" hangingPunct="0">
              <a:lnSpc>
                <a:spcPct val="130000"/>
              </a:lnSpc>
              <a:spcBef>
                <a:spcPct val="50000"/>
              </a:spcBef>
            </a:pPr>
            <a:r>
              <a:rPr lang="en-GB" sz="2000" dirty="0">
                <a:solidFill>
                  <a:schemeClr val="accent1"/>
                </a:solidFill>
                <a:latin typeface="+mj-lt"/>
              </a:rPr>
              <a:t>All parts of the NHS must </a:t>
            </a:r>
            <a:r>
              <a:rPr lang="en-GB" sz="2000" b="1" dirty="0">
                <a:solidFill>
                  <a:schemeClr val="accent1"/>
                </a:solidFill>
                <a:latin typeface="+mj-lt"/>
              </a:rPr>
              <a:t>embrace organ donation as a usual, not an unusual event</a:t>
            </a:r>
            <a:r>
              <a:rPr lang="en-GB" sz="2000" dirty="0">
                <a:solidFill>
                  <a:schemeClr val="accent1"/>
                </a:solidFill>
                <a:latin typeface="+mj-lt"/>
              </a:rPr>
              <a:t>. … Each Trust should have an identified </a:t>
            </a:r>
            <a:r>
              <a:rPr lang="en-GB" sz="2000" b="1" dirty="0">
                <a:solidFill>
                  <a:schemeClr val="accent1"/>
                </a:solidFill>
                <a:latin typeface="+mj-lt"/>
              </a:rPr>
              <a:t>clinical [lead] </a:t>
            </a:r>
            <a:r>
              <a:rPr lang="en-GB" sz="2000" dirty="0">
                <a:solidFill>
                  <a:schemeClr val="accent1"/>
                </a:solidFill>
                <a:latin typeface="+mj-lt"/>
              </a:rPr>
              <a:t>and a </a:t>
            </a:r>
            <a:r>
              <a:rPr lang="en-GB" sz="2000" b="1" dirty="0">
                <a:solidFill>
                  <a:schemeClr val="accent1"/>
                </a:solidFill>
                <a:latin typeface="+mj-lt"/>
              </a:rPr>
              <a:t>Trust donation committee </a:t>
            </a:r>
            <a:r>
              <a:rPr lang="en-GB" sz="2000" dirty="0">
                <a:solidFill>
                  <a:schemeClr val="accent1"/>
                </a:solidFill>
                <a:latin typeface="+mj-lt"/>
              </a:rPr>
              <a:t>to help achieve this.</a:t>
            </a:r>
          </a:p>
        </p:txBody>
      </p:sp>
      <p:sp>
        <p:nvSpPr>
          <p:cNvPr id="9219" name="Text Box 6"/>
          <p:cNvSpPr txBox="1">
            <a:spLocks noChangeArrowheads="1"/>
          </p:cNvSpPr>
          <p:nvPr/>
        </p:nvSpPr>
        <p:spPr bwMode="auto">
          <a:xfrm>
            <a:off x="5307980" y="91135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latin typeface="+mj-lt"/>
              </a:rPr>
              <a:t>Recommendation 4</a:t>
            </a:r>
          </a:p>
        </p:txBody>
      </p:sp>
      <p:sp>
        <p:nvSpPr>
          <p:cNvPr id="9220" name="TextBox 14"/>
          <p:cNvSpPr txBox="1">
            <a:spLocks noChangeArrowheads="1"/>
          </p:cNvSpPr>
          <p:nvPr/>
        </p:nvSpPr>
        <p:spPr bwMode="auto">
          <a:xfrm rot="20854345">
            <a:off x="2721624" y="1458215"/>
            <a:ext cx="1301750" cy="461963"/>
          </a:xfrm>
          <a:prstGeom prst="rect">
            <a:avLst/>
          </a:prstGeom>
          <a:noFill/>
          <a:ln w="9525">
            <a:noFill/>
            <a:miter lim="800000"/>
            <a:headEnd/>
            <a:tailEnd/>
          </a:ln>
        </p:spPr>
        <p:txBody>
          <a:bodyPr>
            <a:spAutoFit/>
          </a:bodyPr>
          <a:lstStyle/>
          <a:p>
            <a:pPr algn="ctr"/>
            <a:r>
              <a:rPr lang="en-US" sz="2400" dirty="0">
                <a:solidFill>
                  <a:schemeClr val="accent1"/>
                </a:solidFill>
              </a:rPr>
              <a:t>2008</a:t>
            </a:r>
          </a:p>
        </p:txBody>
      </p:sp>
      <p:sp>
        <p:nvSpPr>
          <p:cNvPr id="9223" name="Rectangle 2"/>
          <p:cNvSpPr txBox="1">
            <a:spLocks noChangeArrowheads="1"/>
          </p:cNvSpPr>
          <p:nvPr/>
        </p:nvSpPr>
        <p:spPr bwMode="auto">
          <a:xfrm>
            <a:off x="208573" y="79814"/>
            <a:ext cx="7702550" cy="871537"/>
          </a:xfrm>
          <a:prstGeom prst="rect">
            <a:avLst/>
          </a:prstGeom>
          <a:noFill/>
          <a:ln w="9525">
            <a:noFill/>
            <a:miter lim="800000"/>
            <a:headEnd/>
            <a:tailEnd/>
          </a:ln>
        </p:spPr>
        <p:txBody>
          <a:bodyPr anchor="ctr"/>
          <a:lstStyle/>
          <a:p>
            <a:r>
              <a:rPr lang="en-GB" sz="3200" dirty="0">
                <a:solidFill>
                  <a:srgbClr val="333399"/>
                </a:solidFill>
              </a:rPr>
              <a:t>Origins</a:t>
            </a:r>
          </a:p>
        </p:txBody>
      </p:sp>
      <p:sp>
        <p:nvSpPr>
          <p:cNvPr id="9225" name="Text Box 6"/>
          <p:cNvSpPr txBox="1">
            <a:spLocks noChangeArrowheads="1"/>
          </p:cNvSpPr>
          <p:nvPr/>
        </p:nvSpPr>
        <p:spPr bwMode="auto">
          <a:xfrm>
            <a:off x="5307980" y="377666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latin typeface="+mj-lt"/>
              </a:rPr>
              <a:t>Recommendation 9</a:t>
            </a:r>
          </a:p>
        </p:txBody>
      </p:sp>
    </p:spTree>
    <p:extLst>
      <p:ext uri="{BB962C8B-B14F-4D97-AF65-F5344CB8AC3E}">
        <p14:creationId xmlns:p14="http://schemas.microsoft.com/office/powerpoint/2010/main" val="3054983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descr="ODTF front page"/>
          <p:cNvPicPr>
            <a:picLocks noChangeAspect="1" noChangeArrowheads="1"/>
          </p:cNvPicPr>
          <p:nvPr/>
        </p:nvPicPr>
        <p:blipFill>
          <a:blip r:embed="rId3"/>
          <a:srcRect/>
          <a:stretch>
            <a:fillRect/>
          </a:stretch>
        </p:blipFill>
        <p:spPr bwMode="auto">
          <a:xfrm rot="20941827">
            <a:off x="946017" y="930425"/>
            <a:ext cx="3225041" cy="46806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218" name="Text Box 3"/>
          <p:cNvSpPr txBox="1">
            <a:spLocks noChangeArrowheads="1"/>
          </p:cNvSpPr>
          <p:nvPr/>
        </p:nvSpPr>
        <p:spPr bwMode="auto">
          <a:xfrm>
            <a:off x="5307980" y="1466667"/>
            <a:ext cx="6545766" cy="1692771"/>
          </a:xfrm>
          <a:prstGeom prst="rect">
            <a:avLst/>
          </a:prstGeom>
          <a:solidFill>
            <a:srgbClr val="F8F8F8"/>
          </a:solidFill>
          <a:ln w="28575">
            <a:solidFill>
              <a:schemeClr val="accent1"/>
            </a:solidFill>
            <a:miter lim="800000"/>
            <a:headEnd/>
            <a:tailEnd/>
          </a:ln>
        </p:spPr>
        <p:txBody>
          <a:bodyPr wrap="square">
            <a:spAutoFit/>
          </a:bodyPr>
          <a:lstStyle/>
          <a:p>
            <a:pPr algn="ctr" defTabSz="914400" eaLnBrk="0" hangingPunct="0">
              <a:lnSpc>
                <a:spcPct val="130000"/>
              </a:lnSpc>
              <a:spcBef>
                <a:spcPct val="50000"/>
              </a:spcBef>
            </a:pPr>
            <a:r>
              <a:rPr lang="en-GB" sz="2000" dirty="0">
                <a:solidFill>
                  <a:schemeClr val="accent1"/>
                </a:solidFill>
                <a:latin typeface="+mj-lt"/>
              </a:rPr>
              <a:t>All parts of the NHS must </a:t>
            </a:r>
            <a:r>
              <a:rPr lang="en-GB" sz="2000" b="1" dirty="0">
                <a:solidFill>
                  <a:schemeClr val="accent1"/>
                </a:solidFill>
                <a:latin typeface="+mj-lt"/>
              </a:rPr>
              <a:t>embrace organ donation as a usual, not an unusual event</a:t>
            </a:r>
            <a:r>
              <a:rPr lang="en-GB" sz="2000" dirty="0">
                <a:solidFill>
                  <a:schemeClr val="accent1"/>
                </a:solidFill>
                <a:latin typeface="+mj-lt"/>
              </a:rPr>
              <a:t>. … Each Trust should have an identified </a:t>
            </a:r>
            <a:r>
              <a:rPr lang="en-GB" sz="2000" b="1" dirty="0">
                <a:solidFill>
                  <a:schemeClr val="accent1"/>
                </a:solidFill>
                <a:latin typeface="+mj-lt"/>
              </a:rPr>
              <a:t>clinical [lead] </a:t>
            </a:r>
            <a:r>
              <a:rPr lang="en-GB" sz="2000" dirty="0">
                <a:solidFill>
                  <a:schemeClr val="accent1"/>
                </a:solidFill>
                <a:latin typeface="+mj-lt"/>
              </a:rPr>
              <a:t>and a </a:t>
            </a:r>
            <a:r>
              <a:rPr lang="en-GB" sz="2000" b="1" dirty="0">
                <a:solidFill>
                  <a:schemeClr val="accent1"/>
                </a:solidFill>
                <a:latin typeface="+mj-lt"/>
              </a:rPr>
              <a:t>Trust donation committee </a:t>
            </a:r>
            <a:r>
              <a:rPr lang="en-GB" sz="2000" dirty="0">
                <a:solidFill>
                  <a:schemeClr val="accent1"/>
                </a:solidFill>
                <a:latin typeface="+mj-lt"/>
              </a:rPr>
              <a:t>to help achieve this.</a:t>
            </a:r>
          </a:p>
        </p:txBody>
      </p:sp>
      <p:sp>
        <p:nvSpPr>
          <p:cNvPr id="9219" name="Text Box 6"/>
          <p:cNvSpPr txBox="1">
            <a:spLocks noChangeArrowheads="1"/>
          </p:cNvSpPr>
          <p:nvPr/>
        </p:nvSpPr>
        <p:spPr bwMode="auto">
          <a:xfrm>
            <a:off x="5307980" y="91135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latin typeface="+mj-lt"/>
              </a:rPr>
              <a:t>Recommendation 4</a:t>
            </a:r>
          </a:p>
        </p:txBody>
      </p:sp>
      <p:sp>
        <p:nvSpPr>
          <p:cNvPr id="9220" name="TextBox 14"/>
          <p:cNvSpPr txBox="1">
            <a:spLocks noChangeArrowheads="1"/>
          </p:cNvSpPr>
          <p:nvPr/>
        </p:nvSpPr>
        <p:spPr bwMode="auto">
          <a:xfrm rot="20854345">
            <a:off x="2721624" y="1458215"/>
            <a:ext cx="1301750" cy="461963"/>
          </a:xfrm>
          <a:prstGeom prst="rect">
            <a:avLst/>
          </a:prstGeom>
          <a:noFill/>
          <a:ln w="9525">
            <a:noFill/>
            <a:miter lim="800000"/>
            <a:headEnd/>
            <a:tailEnd/>
          </a:ln>
        </p:spPr>
        <p:txBody>
          <a:bodyPr>
            <a:spAutoFit/>
          </a:bodyPr>
          <a:lstStyle/>
          <a:p>
            <a:pPr algn="ctr"/>
            <a:r>
              <a:rPr lang="en-US" sz="2400" dirty="0">
                <a:solidFill>
                  <a:schemeClr val="accent1"/>
                </a:solidFill>
              </a:rPr>
              <a:t>2008</a:t>
            </a:r>
          </a:p>
        </p:txBody>
      </p:sp>
      <p:sp>
        <p:nvSpPr>
          <p:cNvPr id="9223" name="Rectangle 2"/>
          <p:cNvSpPr txBox="1">
            <a:spLocks noChangeArrowheads="1"/>
          </p:cNvSpPr>
          <p:nvPr/>
        </p:nvSpPr>
        <p:spPr bwMode="auto">
          <a:xfrm>
            <a:off x="208573" y="79814"/>
            <a:ext cx="7702550" cy="871537"/>
          </a:xfrm>
          <a:prstGeom prst="rect">
            <a:avLst/>
          </a:prstGeom>
          <a:noFill/>
          <a:ln w="9525">
            <a:noFill/>
            <a:miter lim="800000"/>
            <a:headEnd/>
            <a:tailEnd/>
          </a:ln>
        </p:spPr>
        <p:txBody>
          <a:bodyPr anchor="ctr"/>
          <a:lstStyle/>
          <a:p>
            <a:r>
              <a:rPr lang="en-GB" sz="3200" dirty="0">
                <a:solidFill>
                  <a:srgbClr val="333399"/>
                </a:solidFill>
              </a:rPr>
              <a:t>Origins</a:t>
            </a:r>
          </a:p>
        </p:txBody>
      </p:sp>
      <p:sp>
        <p:nvSpPr>
          <p:cNvPr id="9224" name="Text Box 3"/>
          <p:cNvSpPr txBox="1">
            <a:spLocks noChangeArrowheads="1"/>
          </p:cNvSpPr>
          <p:nvPr/>
        </p:nvSpPr>
        <p:spPr bwMode="auto">
          <a:xfrm>
            <a:off x="5307980" y="4286886"/>
            <a:ext cx="6545766" cy="1292662"/>
          </a:xfrm>
          <a:prstGeom prst="rect">
            <a:avLst/>
          </a:prstGeom>
          <a:solidFill>
            <a:srgbClr val="F8F8F8"/>
          </a:solidFill>
          <a:ln w="28575">
            <a:solidFill>
              <a:schemeClr val="accent1"/>
            </a:solidFill>
            <a:miter lim="800000"/>
            <a:headEnd/>
            <a:tailEnd/>
          </a:ln>
        </p:spPr>
        <p:txBody>
          <a:bodyPr wrap="square">
            <a:spAutoFit/>
          </a:bodyPr>
          <a:lstStyle/>
          <a:p>
            <a:pPr algn="ctr" defTabSz="914400" eaLnBrk="0" hangingPunct="0">
              <a:lnSpc>
                <a:spcPct val="130000"/>
              </a:lnSpc>
              <a:spcBef>
                <a:spcPct val="50000"/>
              </a:spcBef>
            </a:pPr>
            <a:r>
              <a:rPr lang="en-US" sz="2000" dirty="0">
                <a:solidFill>
                  <a:schemeClr val="accent1"/>
                </a:solidFill>
                <a:latin typeface="+mj-lt"/>
                <a:cs typeface="Times" pitchFamily="18" charset="0"/>
              </a:rPr>
              <a:t>Additional [</a:t>
            </a:r>
            <a:r>
              <a:rPr lang="en-US" sz="2000" b="1" dirty="0">
                <a:solidFill>
                  <a:schemeClr val="accent1"/>
                </a:solidFill>
                <a:latin typeface="+mj-lt"/>
                <a:cs typeface="Times" pitchFamily="18" charset="0"/>
              </a:rPr>
              <a:t>nurses</a:t>
            </a:r>
            <a:r>
              <a:rPr lang="en-US" sz="2000" dirty="0">
                <a:solidFill>
                  <a:schemeClr val="accent1"/>
                </a:solidFill>
                <a:latin typeface="+mj-lt"/>
                <a:cs typeface="Times" pitchFamily="18" charset="0"/>
              </a:rPr>
              <a:t>], </a:t>
            </a:r>
            <a:r>
              <a:rPr lang="en-US" sz="2000" b="1" dirty="0">
                <a:solidFill>
                  <a:schemeClr val="accent1"/>
                </a:solidFill>
                <a:latin typeface="+mj-lt"/>
                <a:cs typeface="Times" pitchFamily="18" charset="0"/>
              </a:rPr>
              <a:t>embedded within critical care areas</a:t>
            </a:r>
            <a:r>
              <a:rPr lang="en-US" sz="2000" dirty="0">
                <a:solidFill>
                  <a:schemeClr val="accent1"/>
                </a:solidFill>
                <a:latin typeface="+mj-lt"/>
                <a:cs typeface="Times" pitchFamily="18" charset="0"/>
              </a:rPr>
              <a:t>, should be employed to ensure a comprehensive, highly skilled, </a:t>
            </a:r>
            <a:r>
              <a:rPr lang="en-US" sz="2000" dirty="0" err="1">
                <a:solidFill>
                  <a:schemeClr val="accent1"/>
                </a:solidFill>
                <a:latin typeface="+mj-lt"/>
                <a:cs typeface="Times" pitchFamily="18" charset="0"/>
              </a:rPr>
              <a:t>specialised</a:t>
            </a:r>
            <a:r>
              <a:rPr lang="en-US" sz="2000" dirty="0">
                <a:solidFill>
                  <a:schemeClr val="accent1"/>
                </a:solidFill>
                <a:latin typeface="+mj-lt"/>
                <a:cs typeface="Times" pitchFamily="18" charset="0"/>
              </a:rPr>
              <a:t> and robust service. </a:t>
            </a:r>
            <a:endParaRPr lang="en-GB" sz="2000" dirty="0">
              <a:solidFill>
                <a:schemeClr val="accent1"/>
              </a:solidFill>
              <a:latin typeface="+mj-lt"/>
            </a:endParaRPr>
          </a:p>
        </p:txBody>
      </p:sp>
      <p:sp>
        <p:nvSpPr>
          <p:cNvPr id="9225" name="Text Box 6"/>
          <p:cNvSpPr txBox="1">
            <a:spLocks noChangeArrowheads="1"/>
          </p:cNvSpPr>
          <p:nvPr/>
        </p:nvSpPr>
        <p:spPr bwMode="auto">
          <a:xfrm>
            <a:off x="5307980" y="3776663"/>
            <a:ext cx="6545766" cy="396875"/>
          </a:xfrm>
          <a:prstGeom prst="rect">
            <a:avLst/>
          </a:prstGeom>
          <a:solidFill>
            <a:schemeClr val="accent1"/>
          </a:solidFill>
          <a:ln w="9525">
            <a:noFill/>
            <a:miter lim="800000"/>
            <a:headEnd/>
            <a:tailEnd/>
          </a:ln>
        </p:spPr>
        <p:txBody>
          <a:bodyPr wrap="square">
            <a:spAutoFit/>
          </a:bodyPr>
          <a:lstStyle/>
          <a:p>
            <a:pPr algn="ctr" defTabSz="914400">
              <a:spcBef>
                <a:spcPct val="50000"/>
              </a:spcBef>
            </a:pPr>
            <a:r>
              <a:rPr lang="en-GB" sz="2000" dirty="0">
                <a:solidFill>
                  <a:srgbClr val="FFFFFF"/>
                </a:solidFill>
                <a:latin typeface="+mj-lt"/>
              </a:rPr>
              <a:t>Recommendation 9</a:t>
            </a:r>
          </a:p>
        </p:txBody>
      </p:sp>
    </p:spTree>
    <p:extLst>
      <p:ext uri="{BB962C8B-B14F-4D97-AF65-F5344CB8AC3E}">
        <p14:creationId xmlns:p14="http://schemas.microsoft.com/office/powerpoint/2010/main" val="1613649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CD1D1A-5ADB-4329-9060-2E695D968CEC}"/>
              </a:ext>
            </a:extLst>
          </p:cNvPr>
          <p:cNvSpPr/>
          <p:nvPr/>
        </p:nvSpPr>
        <p:spPr>
          <a:xfrm>
            <a:off x="557561" y="2554809"/>
            <a:ext cx="10705171" cy="1200329"/>
          </a:xfrm>
          <a:prstGeom prst="rect">
            <a:avLst/>
          </a:prstGeom>
        </p:spPr>
        <p:txBody>
          <a:bodyPr wrap="square">
            <a:spAutoFit/>
          </a:bodyPr>
          <a:lstStyle/>
          <a:p>
            <a:pPr marL="609600" indent="-609600" algn="ctr" defTabSz="914400"/>
            <a:r>
              <a:rPr lang="en-GB" sz="3600" i="1" dirty="0">
                <a:solidFill>
                  <a:schemeClr val="accent1"/>
                </a:solidFill>
                <a:latin typeface="+mj-lt"/>
              </a:rPr>
              <a:t>‘</a:t>
            </a:r>
            <a:r>
              <a:rPr lang="en-GB" sz="3600" dirty="0">
                <a:solidFill>
                  <a:schemeClr val="accent1"/>
                </a:solidFill>
                <a:latin typeface="+mj-lt"/>
              </a:rPr>
              <a:t>There should be a close and defined collaboration between ODCs, clinical staff and clinical leads’</a:t>
            </a:r>
          </a:p>
        </p:txBody>
      </p:sp>
    </p:spTree>
    <p:extLst>
      <p:ext uri="{BB962C8B-B14F-4D97-AF65-F5344CB8AC3E}">
        <p14:creationId xmlns:p14="http://schemas.microsoft.com/office/powerpoint/2010/main" val="1894322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AB00-BF72-4314-AEDC-1F75328DB6E9}"/>
              </a:ext>
            </a:extLst>
          </p:cNvPr>
          <p:cNvSpPr>
            <a:spLocks noGrp="1"/>
          </p:cNvSpPr>
          <p:nvPr>
            <p:ph type="title"/>
          </p:nvPr>
        </p:nvSpPr>
        <p:spPr>
          <a:xfrm>
            <a:off x="9005153" y="347531"/>
            <a:ext cx="1624747" cy="707010"/>
          </a:xfrm>
        </p:spPr>
        <p:txBody>
          <a:bodyPr/>
          <a:lstStyle/>
          <a:p>
            <a:r>
              <a:rPr lang="en-GB" sz="4000" b="0" dirty="0">
                <a:solidFill>
                  <a:schemeClr val="accent1"/>
                </a:solidFill>
              </a:rPr>
              <a:t>2030</a:t>
            </a:r>
            <a:r>
              <a:rPr lang="en-GB" sz="4000" b="0" dirty="0">
                <a:solidFill>
                  <a:srgbClr val="000099"/>
                </a:solidFill>
              </a:rPr>
              <a:t> </a:t>
            </a:r>
          </a:p>
        </p:txBody>
      </p:sp>
      <p:pic>
        <p:nvPicPr>
          <p:cNvPr id="5" name="Picture 4">
            <a:extLst>
              <a:ext uri="{FF2B5EF4-FFF2-40B4-BE49-F238E27FC236}">
                <a16:creationId xmlns:a16="http://schemas.microsoft.com/office/drawing/2014/main" id="{4429E5EB-0623-48C7-96A9-F5B7F91131C1}"/>
              </a:ext>
            </a:extLst>
          </p:cNvPr>
          <p:cNvPicPr>
            <a:picLocks noChangeAspect="1"/>
          </p:cNvPicPr>
          <p:nvPr/>
        </p:nvPicPr>
        <p:blipFill>
          <a:blip r:embed="rId3"/>
          <a:stretch>
            <a:fillRect/>
          </a:stretch>
        </p:blipFill>
        <p:spPr>
          <a:xfrm rot="20884614">
            <a:off x="627874" y="471688"/>
            <a:ext cx="4303797" cy="53264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33F07BD-9926-4486-BC17-50A68A1FF180}"/>
              </a:ext>
            </a:extLst>
          </p:cNvPr>
          <p:cNvPicPr>
            <a:picLocks noChangeAspect="1"/>
          </p:cNvPicPr>
          <p:nvPr/>
        </p:nvPicPr>
        <p:blipFill rotWithShape="1">
          <a:blip r:embed="rId4"/>
          <a:srcRect l="18243" t="28376" r="17006" b="10314"/>
          <a:stretch/>
        </p:blipFill>
        <p:spPr>
          <a:xfrm>
            <a:off x="3860799" y="1592712"/>
            <a:ext cx="8207123" cy="5180722"/>
          </a:xfrm>
          <a:prstGeom prst="rect">
            <a:avLst/>
          </a:prstGeom>
        </p:spPr>
      </p:pic>
    </p:spTree>
    <p:extLst>
      <p:ext uri="{BB962C8B-B14F-4D97-AF65-F5344CB8AC3E}">
        <p14:creationId xmlns:p14="http://schemas.microsoft.com/office/powerpoint/2010/main" val="917592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190047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912666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01369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a:p>
            <a:pPr algn="ctr"/>
            <a:r>
              <a:rPr lang="en-US" dirty="0">
                <a:solidFill>
                  <a:schemeClr val="tx1"/>
                </a:solidFill>
              </a:rPr>
              <a:t>Supportive to CLODs and SNs</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15910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a:p>
            <a:pPr algn="ctr"/>
            <a:r>
              <a:rPr lang="en-US" dirty="0">
                <a:solidFill>
                  <a:schemeClr val="tx1"/>
                </a:solidFill>
              </a:rPr>
              <a:t>Supportive to CLODs and SNODs</a:t>
            </a:r>
          </a:p>
          <a:p>
            <a:pPr algn="ctr"/>
            <a:r>
              <a:rPr lang="en-US" dirty="0">
                <a:solidFill>
                  <a:schemeClr val="tx1"/>
                </a:solidFill>
              </a:rPr>
              <a:t>Knowledge of the key initiatives and issues</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75287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a:p>
            <a:pPr algn="ctr"/>
            <a:r>
              <a:rPr lang="en-US" dirty="0">
                <a:solidFill>
                  <a:schemeClr val="tx1"/>
                </a:solidFill>
              </a:rPr>
              <a:t>Supportive to CLODs and SNODs</a:t>
            </a:r>
          </a:p>
          <a:p>
            <a:pPr algn="ctr"/>
            <a:r>
              <a:rPr lang="en-US" dirty="0">
                <a:solidFill>
                  <a:schemeClr val="tx1"/>
                </a:solidFill>
              </a:rPr>
              <a:t>Knowledge of the key initiatives and issues</a:t>
            </a:r>
          </a:p>
          <a:p>
            <a:pPr algn="ctr"/>
            <a:r>
              <a:rPr lang="en-US" dirty="0">
                <a:solidFill>
                  <a:schemeClr val="tx1"/>
                </a:solidFill>
              </a:rPr>
              <a:t>Promote donation in the wider community</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4892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a:p>
            <a:pPr algn="ctr"/>
            <a:r>
              <a:rPr lang="en-US" dirty="0">
                <a:solidFill>
                  <a:schemeClr val="tx1"/>
                </a:solidFill>
              </a:rPr>
              <a:t>Supportive to CLODs and SNODs</a:t>
            </a:r>
          </a:p>
          <a:p>
            <a:pPr algn="ctr"/>
            <a:r>
              <a:rPr lang="en-US" dirty="0">
                <a:solidFill>
                  <a:schemeClr val="tx1"/>
                </a:solidFill>
              </a:rPr>
              <a:t>Knowledge of the key initiatives and issues</a:t>
            </a:r>
          </a:p>
          <a:p>
            <a:pPr algn="ctr"/>
            <a:r>
              <a:rPr lang="en-US" dirty="0">
                <a:solidFill>
                  <a:schemeClr val="tx1"/>
                </a:solidFill>
              </a:rPr>
              <a:t>Promote donation in the wider community</a:t>
            </a:r>
          </a:p>
          <a:p>
            <a:pPr algn="ctr"/>
            <a:r>
              <a:rPr lang="en-US" dirty="0">
                <a:solidFill>
                  <a:schemeClr val="tx1"/>
                </a:solidFill>
              </a:rPr>
              <a:t>Wider Trust / H B links</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012578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62ECE-2525-4158-A667-2FEFDCD35D9E}"/>
              </a:ext>
            </a:extLst>
          </p:cNvPr>
          <p:cNvSpPr>
            <a:spLocks noGrp="1"/>
          </p:cNvSpPr>
          <p:nvPr>
            <p:ph type="title"/>
          </p:nvPr>
        </p:nvSpPr>
        <p:spPr>
          <a:xfrm>
            <a:off x="5810089" y="-1202712"/>
            <a:ext cx="6673755" cy="3004145"/>
          </a:xfrm>
        </p:spPr>
        <p:txBody>
          <a:bodyPr vert="horz" lIns="91440" tIns="45720" rIns="91440" bIns="45720" rtlCol="0" anchor="b">
            <a:normAutofit/>
          </a:bodyPr>
          <a:lstStyle/>
          <a:p>
            <a:pPr algn="ctr"/>
            <a:r>
              <a:rPr lang="en-US" sz="5400" dirty="0"/>
              <a:t>Donation Committee Function</a:t>
            </a:r>
          </a:p>
        </p:txBody>
      </p:sp>
      <p:sp>
        <p:nvSpPr>
          <p:cNvPr id="3" name="Text Placeholder 2">
            <a:extLst>
              <a:ext uri="{FF2B5EF4-FFF2-40B4-BE49-F238E27FC236}">
                <a16:creationId xmlns:a16="http://schemas.microsoft.com/office/drawing/2014/main" id="{497B63FE-930F-45C0-8B1A-57607358B0BF}"/>
              </a:ext>
            </a:extLst>
          </p:cNvPr>
          <p:cNvSpPr>
            <a:spLocks noGrp="1"/>
          </p:cNvSpPr>
          <p:nvPr>
            <p:ph type="body" idx="1"/>
          </p:nvPr>
        </p:nvSpPr>
        <p:spPr>
          <a:xfrm>
            <a:off x="6363555" y="2279105"/>
            <a:ext cx="5247458" cy="4763140"/>
          </a:xfrm>
        </p:spPr>
        <p:txBody>
          <a:bodyPr vert="horz" lIns="91440" tIns="45720" rIns="91440" bIns="45720" rtlCol="0">
            <a:normAutofit/>
          </a:bodyPr>
          <a:lstStyle/>
          <a:p>
            <a:pPr algn="ctr"/>
            <a:r>
              <a:rPr lang="en-US" dirty="0">
                <a:solidFill>
                  <a:schemeClr val="tx1"/>
                </a:solidFill>
              </a:rPr>
              <a:t>Good working relationships</a:t>
            </a:r>
          </a:p>
          <a:p>
            <a:pPr algn="ctr"/>
            <a:r>
              <a:rPr lang="en-US" dirty="0">
                <a:solidFill>
                  <a:schemeClr val="tx1"/>
                </a:solidFill>
              </a:rPr>
              <a:t>Good communication </a:t>
            </a:r>
          </a:p>
          <a:p>
            <a:pPr algn="ctr"/>
            <a:r>
              <a:rPr lang="en-US" dirty="0">
                <a:solidFill>
                  <a:schemeClr val="tx1"/>
                </a:solidFill>
              </a:rPr>
              <a:t>Supportive to CLODs and SNODs</a:t>
            </a:r>
          </a:p>
          <a:p>
            <a:pPr algn="ctr"/>
            <a:r>
              <a:rPr lang="en-US" dirty="0">
                <a:solidFill>
                  <a:schemeClr val="tx1"/>
                </a:solidFill>
              </a:rPr>
              <a:t>Knowledge of the key initiatives and issues</a:t>
            </a:r>
          </a:p>
          <a:p>
            <a:pPr algn="ctr"/>
            <a:r>
              <a:rPr lang="en-US" dirty="0">
                <a:solidFill>
                  <a:schemeClr val="tx1"/>
                </a:solidFill>
              </a:rPr>
              <a:t>Promote donation in the wider community</a:t>
            </a:r>
          </a:p>
          <a:p>
            <a:pPr algn="ctr"/>
            <a:r>
              <a:rPr lang="en-US" dirty="0">
                <a:solidFill>
                  <a:schemeClr val="tx1"/>
                </a:solidFill>
              </a:rPr>
              <a:t>Wider Trust / H B links</a:t>
            </a:r>
          </a:p>
          <a:p>
            <a:pPr algn="ctr"/>
            <a:r>
              <a:rPr lang="en-US" dirty="0">
                <a:solidFill>
                  <a:schemeClr val="tx1"/>
                </a:solidFill>
              </a:rPr>
              <a:t>Dynamic &amp; diverse</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676" r="575"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88525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205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5" name="Freeform: Shape 205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6" name="Rectangle 206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8" name="Rectangle 206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Freeform: Shape 206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7" name="Isosceles Triangle 206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9" name="Isosceles Triangle 206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s://encrypted-tbn0.gstatic.com/images?q=tbn:ANd9GcQsP1ERygRaDMqDnWUG11SABu5nxwcpp6PQMqLbUv6y8E5axBRjhw"/>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rot="21381327">
            <a:off x="3780878" y="643467"/>
            <a:ext cx="4927171" cy="45205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yellow rectangular shapes on a white background">
            <a:extLst>
              <a:ext uri="{FF2B5EF4-FFF2-40B4-BE49-F238E27FC236}">
                <a16:creationId xmlns:a16="http://schemas.microsoft.com/office/drawing/2014/main" id="{BA67B95D-FA6C-16AB-1253-270026C48264}"/>
              </a:ext>
            </a:extLst>
          </p:cNvPr>
          <p:cNvPicPr>
            <a:picLocks noChangeAspect="1"/>
          </p:cNvPicPr>
          <p:nvPr/>
        </p:nvPicPr>
        <p:blipFill>
          <a:blip r:embed="rId4">
            <a:alphaModFix amt="50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61087" y="3935205"/>
            <a:ext cx="4456850" cy="2785532"/>
          </a:xfrm>
          <a:prstGeom prst="rect">
            <a:avLst/>
          </a:prstGeom>
        </p:spPr>
      </p:pic>
      <p:sp>
        <p:nvSpPr>
          <p:cNvPr id="8" name="TextBox 7">
            <a:extLst>
              <a:ext uri="{FF2B5EF4-FFF2-40B4-BE49-F238E27FC236}">
                <a16:creationId xmlns:a16="http://schemas.microsoft.com/office/drawing/2014/main" id="{0EB85275-A923-41DC-2DC0-259DFB9A4D3D}"/>
              </a:ext>
            </a:extLst>
          </p:cNvPr>
          <p:cNvSpPr txBox="1"/>
          <p:nvPr/>
        </p:nvSpPr>
        <p:spPr>
          <a:xfrm>
            <a:off x="550656" y="1334647"/>
            <a:ext cx="3682575" cy="5386090"/>
          </a:xfrm>
          <a:prstGeom prst="rect">
            <a:avLst/>
          </a:prstGeom>
          <a:noFill/>
        </p:spPr>
        <p:txBody>
          <a:bodyPr wrap="square" rtlCol="0">
            <a:spAutoFit/>
          </a:bodyPr>
          <a:lstStyle/>
          <a:p>
            <a:pPr marL="379476" indent="-379476" defTabSz="758952">
              <a:spcAft>
                <a:spcPts val="600"/>
              </a:spcAft>
              <a:buFont typeface="Wingdings" panose="05000000000000000000" pitchFamily="2" charset="2"/>
              <a:buChar char="ü"/>
            </a:pPr>
            <a:r>
              <a:rPr lang="en-GB" sz="3600" kern="1200" dirty="0">
                <a:solidFill>
                  <a:schemeClr val="accent1">
                    <a:lumMod val="75000"/>
                  </a:schemeClr>
                </a:solidFill>
                <a:latin typeface="+mj-lt"/>
                <a:ea typeface="+mn-ea"/>
                <a:cs typeface="+mn-cs"/>
              </a:rPr>
              <a:t>Monitoring &amp; oversight </a:t>
            </a:r>
          </a:p>
          <a:p>
            <a:pPr marL="379476" indent="-379476" defTabSz="758952">
              <a:spcAft>
                <a:spcPts val="600"/>
              </a:spcAft>
              <a:buFont typeface="Wingdings" panose="05000000000000000000" pitchFamily="2" charset="2"/>
              <a:buChar char="ü"/>
            </a:pPr>
            <a:r>
              <a:rPr lang="en-GB" sz="3600" kern="1200" dirty="0">
                <a:solidFill>
                  <a:schemeClr val="accent1">
                    <a:lumMod val="75000"/>
                  </a:schemeClr>
                </a:solidFill>
                <a:latin typeface="+mj-lt"/>
                <a:ea typeface="+mn-ea"/>
                <a:cs typeface="+mn-cs"/>
              </a:rPr>
              <a:t>Board level representation </a:t>
            </a:r>
          </a:p>
          <a:p>
            <a:pPr marL="379476" indent="-379476" defTabSz="758952">
              <a:spcAft>
                <a:spcPts val="600"/>
              </a:spcAft>
              <a:buFont typeface="Wingdings" panose="05000000000000000000" pitchFamily="2" charset="2"/>
              <a:buChar char="ü"/>
            </a:pPr>
            <a:r>
              <a:rPr lang="en-GB" sz="3600" kern="1200" dirty="0">
                <a:solidFill>
                  <a:schemeClr val="accent1">
                    <a:lumMod val="75000"/>
                  </a:schemeClr>
                </a:solidFill>
                <a:latin typeface="+mj-lt"/>
                <a:ea typeface="+mn-ea"/>
                <a:cs typeface="+mn-cs"/>
              </a:rPr>
              <a:t>Donation funds management</a:t>
            </a:r>
          </a:p>
          <a:p>
            <a:pPr marL="379476" indent="-379476" defTabSz="758952">
              <a:spcAft>
                <a:spcPts val="600"/>
              </a:spcAft>
              <a:buFont typeface="Wingdings" panose="05000000000000000000" pitchFamily="2" charset="2"/>
              <a:buChar char="ü"/>
            </a:pPr>
            <a:r>
              <a:rPr lang="en-GB" sz="3600" kern="1200" dirty="0">
                <a:solidFill>
                  <a:schemeClr val="accent1">
                    <a:lumMod val="75000"/>
                  </a:schemeClr>
                </a:solidFill>
                <a:latin typeface="+mj-lt"/>
                <a:ea typeface="+mn-ea"/>
                <a:cs typeface="+mn-cs"/>
              </a:rPr>
              <a:t>A critical friend</a:t>
            </a:r>
          </a:p>
          <a:p>
            <a:pPr marL="379476" indent="-379476" defTabSz="758952">
              <a:spcAft>
                <a:spcPts val="600"/>
              </a:spcAft>
              <a:buFont typeface="Wingdings" panose="05000000000000000000" pitchFamily="2" charset="2"/>
              <a:buChar char="ü"/>
            </a:pPr>
            <a:r>
              <a:rPr lang="en-GB" sz="3600" dirty="0">
                <a:solidFill>
                  <a:schemeClr val="accent1">
                    <a:lumMod val="75000"/>
                  </a:schemeClr>
                </a:solidFill>
                <a:latin typeface="+mj-lt"/>
              </a:rPr>
              <a:t>Engage the community</a:t>
            </a:r>
            <a:endParaRPr lang="en-GB" sz="4400" dirty="0">
              <a:solidFill>
                <a:schemeClr val="accent1">
                  <a:lumMod val="75000"/>
                </a:schemeClr>
              </a:solidFill>
              <a:latin typeface="+mj-lt"/>
            </a:endParaRPr>
          </a:p>
        </p:txBody>
      </p:sp>
      <p:sp>
        <p:nvSpPr>
          <p:cNvPr id="4" name="Rectangle 3">
            <a:extLst>
              <a:ext uri="{FF2B5EF4-FFF2-40B4-BE49-F238E27FC236}">
                <a16:creationId xmlns:a16="http://schemas.microsoft.com/office/drawing/2014/main" id="{4CB06DC2-2551-40F4-978D-005363E98328}"/>
              </a:ext>
            </a:extLst>
          </p:cNvPr>
          <p:cNvSpPr/>
          <p:nvPr/>
        </p:nvSpPr>
        <p:spPr>
          <a:xfrm>
            <a:off x="7095979" y="2617912"/>
            <a:ext cx="3239329" cy="2123658"/>
          </a:xfrm>
          <a:prstGeom prst="rect">
            <a:avLst/>
          </a:prstGeom>
        </p:spPr>
        <p:txBody>
          <a:bodyPr wrap="square">
            <a:spAutoFit/>
          </a:bodyPr>
          <a:lstStyle/>
          <a:p>
            <a:pPr algn="ctr" defTabSz="758952">
              <a:spcAft>
                <a:spcPts val="600"/>
              </a:spcAft>
            </a:pPr>
            <a:r>
              <a:rPr lang="en-GB" sz="4400" b="1" kern="1200" dirty="0">
                <a:solidFill>
                  <a:srgbClr val="1453A3"/>
                </a:solidFill>
                <a:latin typeface="+mj-lt"/>
                <a:ea typeface="+mn-ea"/>
                <a:cs typeface="+mn-cs"/>
              </a:rPr>
              <a:t>Donation Committee Purpose</a:t>
            </a:r>
            <a:endParaRPr lang="en-GB" sz="5400" b="1" dirty="0">
              <a:solidFill>
                <a:schemeClr val="accent1"/>
              </a:solidFill>
              <a:latin typeface="+mj-lt"/>
            </a:endParaRPr>
          </a:p>
        </p:txBody>
      </p:sp>
    </p:spTree>
    <p:extLst>
      <p:ext uri="{BB962C8B-B14F-4D97-AF65-F5344CB8AC3E}">
        <p14:creationId xmlns:p14="http://schemas.microsoft.com/office/powerpoint/2010/main" val="3832366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63A2-CA95-EB83-4849-0662292D757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53F8334-ECEB-2C2A-D471-FD8E41482F03}"/>
              </a:ext>
            </a:extLst>
          </p:cNvPr>
          <p:cNvSpPr>
            <a:spLocks noGrp="1"/>
          </p:cNvSpPr>
          <p:nvPr>
            <p:ph type="body" idx="1"/>
          </p:nvPr>
        </p:nvSpPr>
        <p:spPr/>
        <p:txBody>
          <a:bodyPr/>
          <a:lstStyle/>
          <a:p>
            <a:endParaRPr lang="en-US"/>
          </a:p>
        </p:txBody>
      </p:sp>
      <p:pic>
        <p:nvPicPr>
          <p:cNvPr id="4" name="Picture 3" descr="A number on a grey background&#10;&#10;Description automatically generated">
            <a:extLst>
              <a:ext uri="{FF2B5EF4-FFF2-40B4-BE49-F238E27FC236}">
                <a16:creationId xmlns:a16="http://schemas.microsoft.com/office/drawing/2014/main" id="{A3B1EF79-2480-4CB4-254B-E1736097443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99157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objectif4[1]">
            <a:extLst>
              <a:ext uri="{FF2B5EF4-FFF2-40B4-BE49-F238E27FC236}">
                <a16:creationId xmlns:a16="http://schemas.microsoft.com/office/drawing/2014/main" id="{097A4AB4-A49A-4038-AFC3-53A6A9481C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719" r="-2" b="9165"/>
          <a:stretch/>
        </p:blipFill>
        <p:spPr bwMode="auto">
          <a:xfrm>
            <a:off x="6096000" y="731191"/>
            <a:ext cx="7459375" cy="590139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794162-46BE-462F-97E5-E8C8E7B4B9DD}"/>
              </a:ext>
            </a:extLst>
          </p:cNvPr>
          <p:cNvSpPr>
            <a:spLocks noGrp="1"/>
          </p:cNvSpPr>
          <p:nvPr>
            <p:ph type="title"/>
          </p:nvPr>
        </p:nvSpPr>
        <p:spPr>
          <a:xfrm>
            <a:off x="2469849" y="225413"/>
            <a:ext cx="5799079" cy="920680"/>
          </a:xfrm>
        </p:spPr>
        <p:txBody>
          <a:bodyPr vert="horz" lIns="91440" tIns="45720" rIns="91440" bIns="45720" rtlCol="0" anchor="b">
            <a:normAutofit fontScale="90000"/>
          </a:bodyPr>
          <a:lstStyle/>
          <a:p>
            <a:r>
              <a:rPr lang="en-US" sz="4800" b="0" dirty="0"/>
              <a:t>Overseeing performance</a:t>
            </a:r>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Text Placeholder 2">
            <a:extLst>
              <a:ext uri="{FF2B5EF4-FFF2-40B4-BE49-F238E27FC236}">
                <a16:creationId xmlns:a16="http://schemas.microsoft.com/office/drawing/2014/main" id="{A34DD3D3-E0E5-64DB-3747-49A7EFC93236}"/>
              </a:ext>
            </a:extLst>
          </p:cNvPr>
          <p:cNvGraphicFramePr/>
          <p:nvPr>
            <p:extLst>
              <p:ext uri="{D42A27DB-BD31-4B8C-83A1-F6EECF244321}">
                <p14:modId xmlns:p14="http://schemas.microsoft.com/office/powerpoint/2010/main" val="1289622152"/>
              </p:ext>
            </p:extLst>
          </p:nvPr>
        </p:nvGraphicFramePr>
        <p:xfrm>
          <a:off x="-1041378" y="1523198"/>
          <a:ext cx="11000094" cy="51588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9362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6">
            <a:extLst>
              <a:ext uri="{FF2B5EF4-FFF2-40B4-BE49-F238E27FC236}">
                <a16:creationId xmlns:a16="http://schemas.microsoft.com/office/drawing/2014/main" id="{AC0749D4-5D79-415F-A4FE-C04AA9FAF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8C1EE2C-97A4-4801-8BC8-9D18F259B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B27D06-F276-EA82-056C-9BA9D109EC7D}"/>
              </a:ext>
            </a:extLst>
          </p:cNvPr>
          <p:cNvPicPr>
            <a:picLocks noChangeAspect="1"/>
          </p:cNvPicPr>
          <p:nvPr/>
        </p:nvPicPr>
        <p:blipFill rotWithShape="1">
          <a:blip r:embed="rId3"/>
          <a:srcRect l="4902" r="10248" b="-2"/>
          <a:stretch/>
        </p:blipFill>
        <p:spPr>
          <a:xfrm>
            <a:off x="20" y="10"/>
            <a:ext cx="6095980" cy="4777732"/>
          </a:xfrm>
          <a:custGeom>
            <a:avLst/>
            <a:gdLst/>
            <a:ahLst/>
            <a:cxnLst/>
            <a:rect l="l" t="t" r="r" b="b"/>
            <a:pathLst>
              <a:path w="6096000" h="4777742">
                <a:moveTo>
                  <a:pt x="0" y="0"/>
                </a:moveTo>
                <a:lnTo>
                  <a:pt x="6096000" y="0"/>
                </a:lnTo>
                <a:lnTo>
                  <a:pt x="6096000" y="4777742"/>
                </a:lnTo>
                <a:lnTo>
                  <a:pt x="6067110" y="4773054"/>
                </a:lnTo>
                <a:cubicBezTo>
                  <a:pt x="6055069" y="4772257"/>
                  <a:pt x="6042963" y="4771677"/>
                  <a:pt x="6032848" y="4768862"/>
                </a:cubicBezTo>
                <a:cubicBezTo>
                  <a:pt x="6012619" y="4763231"/>
                  <a:pt x="5991471" y="4755713"/>
                  <a:pt x="5975856" y="4751678"/>
                </a:cubicBezTo>
                <a:cubicBezTo>
                  <a:pt x="5946385" y="4744300"/>
                  <a:pt x="5938143" y="4740617"/>
                  <a:pt x="5920410" y="4737737"/>
                </a:cubicBezTo>
                <a:cubicBezTo>
                  <a:pt x="5902677" y="4734858"/>
                  <a:pt x="5883840" y="4734501"/>
                  <a:pt x="5869459" y="4734403"/>
                </a:cubicBezTo>
                <a:cubicBezTo>
                  <a:pt x="5855079" y="4734305"/>
                  <a:pt x="5852140" y="4739700"/>
                  <a:pt x="5834127" y="4737148"/>
                </a:cubicBezTo>
                <a:cubicBezTo>
                  <a:pt x="5804874" y="4729435"/>
                  <a:pt x="5807796" y="4730400"/>
                  <a:pt x="5771966" y="4726150"/>
                </a:cubicBezTo>
                <a:lnTo>
                  <a:pt x="5680977" y="4726617"/>
                </a:lnTo>
                <a:lnTo>
                  <a:pt x="5650557" y="4723904"/>
                </a:lnTo>
                <a:cubicBezTo>
                  <a:pt x="5639802" y="4725929"/>
                  <a:pt x="5629047" y="4714121"/>
                  <a:pt x="5618294" y="4716145"/>
                </a:cubicBezTo>
                <a:lnTo>
                  <a:pt x="5567600" y="4712292"/>
                </a:lnTo>
                <a:cubicBezTo>
                  <a:pt x="5545229" y="4692374"/>
                  <a:pt x="5541151" y="4712551"/>
                  <a:pt x="5525295" y="4707303"/>
                </a:cubicBezTo>
                <a:cubicBezTo>
                  <a:pt x="5498062" y="4696523"/>
                  <a:pt x="5492452" y="4697563"/>
                  <a:pt x="5464966" y="4687718"/>
                </a:cubicBezTo>
                <a:cubicBezTo>
                  <a:pt x="5451160" y="4689453"/>
                  <a:pt x="5436112" y="4684365"/>
                  <a:pt x="5422637" y="4687843"/>
                </a:cubicBezTo>
                <a:lnTo>
                  <a:pt x="5385596" y="4686184"/>
                </a:lnTo>
                <a:lnTo>
                  <a:pt x="5347417" y="4690023"/>
                </a:lnTo>
                <a:lnTo>
                  <a:pt x="5307450" y="4701204"/>
                </a:lnTo>
                <a:cubicBezTo>
                  <a:pt x="5291923" y="4701949"/>
                  <a:pt x="5275426" y="4700974"/>
                  <a:pt x="5257509" y="4697243"/>
                </a:cubicBezTo>
                <a:cubicBezTo>
                  <a:pt x="5243483" y="4695263"/>
                  <a:pt x="5222121" y="4694006"/>
                  <a:pt x="5205681" y="4681108"/>
                </a:cubicBezTo>
                <a:cubicBezTo>
                  <a:pt x="5189241" y="4668210"/>
                  <a:pt x="5066582" y="4656956"/>
                  <a:pt x="5066665" y="4656732"/>
                </a:cubicBezTo>
                <a:cubicBezTo>
                  <a:pt x="5036013" y="4653433"/>
                  <a:pt x="5037516" y="4666066"/>
                  <a:pt x="5021767" y="4667463"/>
                </a:cubicBezTo>
                <a:cubicBezTo>
                  <a:pt x="5006018" y="4668859"/>
                  <a:pt x="4997883" y="4663456"/>
                  <a:pt x="4972175" y="4665113"/>
                </a:cubicBezTo>
                <a:cubicBezTo>
                  <a:pt x="4946467" y="4666771"/>
                  <a:pt x="4895264" y="4676890"/>
                  <a:pt x="4867522" y="4677409"/>
                </a:cubicBezTo>
                <a:cubicBezTo>
                  <a:pt x="4847198" y="4677652"/>
                  <a:pt x="4846533" y="4665718"/>
                  <a:pt x="4824459" y="4661311"/>
                </a:cubicBezTo>
                <a:cubicBezTo>
                  <a:pt x="4802946" y="4676275"/>
                  <a:pt x="4746723" y="4640980"/>
                  <a:pt x="4748119" y="4662282"/>
                </a:cubicBezTo>
                <a:cubicBezTo>
                  <a:pt x="4696376" y="4649495"/>
                  <a:pt x="4704934" y="4651568"/>
                  <a:pt x="4681435" y="4656529"/>
                </a:cubicBezTo>
                <a:lnTo>
                  <a:pt x="4655641" y="4662947"/>
                </a:lnTo>
                <a:lnTo>
                  <a:pt x="4568774" y="4659157"/>
                </a:lnTo>
                <a:lnTo>
                  <a:pt x="4561567" y="4664296"/>
                </a:lnTo>
                <a:lnTo>
                  <a:pt x="4544039" y="4665425"/>
                </a:lnTo>
                <a:lnTo>
                  <a:pt x="4537547" y="4666124"/>
                </a:lnTo>
                <a:lnTo>
                  <a:pt x="4533521" y="4663656"/>
                </a:lnTo>
                <a:cubicBezTo>
                  <a:pt x="4531131" y="4662547"/>
                  <a:pt x="4529356" y="4662473"/>
                  <a:pt x="4528079" y="4664277"/>
                </a:cubicBezTo>
                <a:cubicBezTo>
                  <a:pt x="4527877" y="4665254"/>
                  <a:pt x="4527677" y="4666231"/>
                  <a:pt x="4527476" y="4667208"/>
                </a:cubicBezTo>
                <a:lnTo>
                  <a:pt x="4493203" y="4670897"/>
                </a:lnTo>
                <a:lnTo>
                  <a:pt x="4246811" y="4676399"/>
                </a:lnTo>
                <a:cubicBezTo>
                  <a:pt x="4137387" y="4710859"/>
                  <a:pt x="4001444" y="4666072"/>
                  <a:pt x="3880688" y="4677902"/>
                </a:cubicBezTo>
                <a:cubicBezTo>
                  <a:pt x="3854349" y="4668373"/>
                  <a:pt x="3867024" y="4694267"/>
                  <a:pt x="3804472" y="4706612"/>
                </a:cubicBezTo>
                <a:cubicBezTo>
                  <a:pt x="3769790" y="4699764"/>
                  <a:pt x="3709689" y="4672031"/>
                  <a:pt x="3671141" y="4669214"/>
                </a:cubicBezTo>
                <a:cubicBezTo>
                  <a:pt x="3634430" y="4661806"/>
                  <a:pt x="3632993" y="4657630"/>
                  <a:pt x="3609792" y="4651280"/>
                </a:cubicBezTo>
                <a:cubicBezTo>
                  <a:pt x="3586591" y="4644931"/>
                  <a:pt x="3596838" y="4646444"/>
                  <a:pt x="3550675" y="4644949"/>
                </a:cubicBezTo>
                <a:cubicBezTo>
                  <a:pt x="3513195" y="4640338"/>
                  <a:pt x="3398385" y="4630109"/>
                  <a:pt x="3362699" y="4629669"/>
                </a:cubicBezTo>
                <a:cubicBezTo>
                  <a:pt x="3327014" y="4629229"/>
                  <a:pt x="3350265" y="4628980"/>
                  <a:pt x="3317820" y="4628473"/>
                </a:cubicBezTo>
                <a:cubicBezTo>
                  <a:pt x="3291761" y="4635373"/>
                  <a:pt x="3220279" y="4625153"/>
                  <a:pt x="3202541" y="4611353"/>
                </a:cubicBezTo>
                <a:cubicBezTo>
                  <a:pt x="3176498" y="4608414"/>
                  <a:pt x="3173034" y="4597692"/>
                  <a:pt x="3165095" y="4593183"/>
                </a:cubicBezTo>
                <a:cubicBezTo>
                  <a:pt x="3157156" y="4588674"/>
                  <a:pt x="3151440" y="4597640"/>
                  <a:pt x="3142614" y="4593521"/>
                </a:cubicBezTo>
                <a:cubicBezTo>
                  <a:pt x="3133788" y="4589402"/>
                  <a:pt x="3119786" y="4585666"/>
                  <a:pt x="3108607" y="4586122"/>
                </a:cubicBezTo>
                <a:cubicBezTo>
                  <a:pt x="3097429" y="4586579"/>
                  <a:pt x="3083057" y="4584832"/>
                  <a:pt x="3060172" y="4583967"/>
                </a:cubicBezTo>
                <a:cubicBezTo>
                  <a:pt x="3037288" y="4583102"/>
                  <a:pt x="3008898" y="4580847"/>
                  <a:pt x="2971297" y="4580934"/>
                </a:cubicBezTo>
                <a:cubicBezTo>
                  <a:pt x="2936460" y="4577753"/>
                  <a:pt x="2952539" y="4581456"/>
                  <a:pt x="2872577" y="4576652"/>
                </a:cubicBezTo>
                <a:cubicBezTo>
                  <a:pt x="2845447" y="4572221"/>
                  <a:pt x="2833971" y="4557733"/>
                  <a:pt x="2814205" y="4559580"/>
                </a:cubicBezTo>
                <a:cubicBezTo>
                  <a:pt x="2790909" y="4543112"/>
                  <a:pt x="2768526" y="4546849"/>
                  <a:pt x="2754311" y="4545459"/>
                </a:cubicBezTo>
                <a:cubicBezTo>
                  <a:pt x="2740096" y="4544070"/>
                  <a:pt x="2737019" y="4543662"/>
                  <a:pt x="2723224" y="4546010"/>
                </a:cubicBezTo>
                <a:cubicBezTo>
                  <a:pt x="2709430" y="4548359"/>
                  <a:pt x="2687410" y="4554101"/>
                  <a:pt x="2672793" y="4554314"/>
                </a:cubicBezTo>
                <a:cubicBezTo>
                  <a:pt x="2658176" y="4554527"/>
                  <a:pt x="2649574" y="4546685"/>
                  <a:pt x="2635521" y="4547286"/>
                </a:cubicBezTo>
                <a:cubicBezTo>
                  <a:pt x="2621467" y="4547887"/>
                  <a:pt x="2621767" y="4560245"/>
                  <a:pt x="2588471" y="4557919"/>
                </a:cubicBezTo>
                <a:lnTo>
                  <a:pt x="2439275" y="4540387"/>
                </a:lnTo>
                <a:cubicBezTo>
                  <a:pt x="2417784" y="4540194"/>
                  <a:pt x="2396292" y="4546221"/>
                  <a:pt x="2374801" y="4546028"/>
                </a:cubicBezTo>
                <a:cubicBezTo>
                  <a:pt x="2331700" y="4546603"/>
                  <a:pt x="2372806" y="4559122"/>
                  <a:pt x="2318618" y="4550990"/>
                </a:cubicBezTo>
                <a:cubicBezTo>
                  <a:pt x="2264430" y="4533528"/>
                  <a:pt x="2150787" y="4518120"/>
                  <a:pt x="2084135" y="4520400"/>
                </a:cubicBezTo>
                <a:lnTo>
                  <a:pt x="2010848" y="4500404"/>
                </a:lnTo>
                <a:lnTo>
                  <a:pt x="1962215" y="4501400"/>
                </a:lnTo>
                <a:lnTo>
                  <a:pt x="1926990" y="4495570"/>
                </a:lnTo>
                <a:cubicBezTo>
                  <a:pt x="1909127" y="4479452"/>
                  <a:pt x="1902510" y="4484082"/>
                  <a:pt x="1884649" y="4474880"/>
                </a:cubicBezTo>
                <a:cubicBezTo>
                  <a:pt x="1864462" y="4463930"/>
                  <a:pt x="1869383" y="4485922"/>
                  <a:pt x="1816219" y="4470938"/>
                </a:cubicBezTo>
                <a:cubicBezTo>
                  <a:pt x="1786214" y="4478916"/>
                  <a:pt x="1794086" y="4458547"/>
                  <a:pt x="1768335" y="4471096"/>
                </a:cubicBezTo>
                <a:cubicBezTo>
                  <a:pt x="1756010" y="4466078"/>
                  <a:pt x="1737157" y="4463295"/>
                  <a:pt x="1725889" y="4456707"/>
                </a:cubicBezTo>
                <a:lnTo>
                  <a:pt x="1704987" y="4453275"/>
                </a:lnTo>
                <a:lnTo>
                  <a:pt x="1678857" y="4447221"/>
                </a:lnTo>
                <a:lnTo>
                  <a:pt x="1674568" y="4435925"/>
                </a:lnTo>
                <a:lnTo>
                  <a:pt x="1634075" y="4429269"/>
                </a:lnTo>
                <a:cubicBezTo>
                  <a:pt x="1619699" y="4424763"/>
                  <a:pt x="1607040" y="4412316"/>
                  <a:pt x="1588492" y="4411465"/>
                </a:cubicBezTo>
                <a:cubicBezTo>
                  <a:pt x="1548666" y="4404488"/>
                  <a:pt x="1441540" y="4396830"/>
                  <a:pt x="1402240" y="4391911"/>
                </a:cubicBezTo>
                <a:cubicBezTo>
                  <a:pt x="1362940" y="4386992"/>
                  <a:pt x="1383536" y="4385271"/>
                  <a:pt x="1352691" y="4381952"/>
                </a:cubicBezTo>
                <a:cubicBezTo>
                  <a:pt x="1322602" y="4385447"/>
                  <a:pt x="1230331" y="4373936"/>
                  <a:pt x="1213419" y="4358161"/>
                </a:cubicBezTo>
                <a:cubicBezTo>
                  <a:pt x="1194291" y="4352958"/>
                  <a:pt x="1171642" y="4355246"/>
                  <a:pt x="1163347" y="4339486"/>
                </a:cubicBezTo>
                <a:cubicBezTo>
                  <a:pt x="1149374" y="4320060"/>
                  <a:pt x="1081104" y="4339702"/>
                  <a:pt x="1091517" y="4319884"/>
                </a:cubicBezTo>
                <a:cubicBezTo>
                  <a:pt x="1067291" y="4326517"/>
                  <a:pt x="1046078" y="4319455"/>
                  <a:pt x="1025956" y="4309010"/>
                </a:cubicBezTo>
                <a:lnTo>
                  <a:pt x="1004286" y="4296626"/>
                </a:lnTo>
                <a:lnTo>
                  <a:pt x="983819" y="4298478"/>
                </a:lnTo>
                <a:cubicBezTo>
                  <a:pt x="974051" y="4282658"/>
                  <a:pt x="953984" y="4293628"/>
                  <a:pt x="939204" y="4282411"/>
                </a:cubicBezTo>
                <a:lnTo>
                  <a:pt x="915836" y="4272323"/>
                </a:lnTo>
                <a:lnTo>
                  <a:pt x="899731" y="4266965"/>
                </a:lnTo>
                <a:lnTo>
                  <a:pt x="893886" y="4264715"/>
                </a:lnTo>
                <a:lnTo>
                  <a:pt x="889021" y="4266066"/>
                </a:lnTo>
                <a:cubicBezTo>
                  <a:pt x="886286" y="4266531"/>
                  <a:pt x="884573" y="4266166"/>
                  <a:pt x="884135" y="4264147"/>
                </a:cubicBezTo>
                <a:lnTo>
                  <a:pt x="884818" y="4261224"/>
                </a:lnTo>
                <a:lnTo>
                  <a:pt x="820228" y="4266638"/>
                </a:lnTo>
                <a:lnTo>
                  <a:pt x="788402" y="4263209"/>
                </a:lnTo>
                <a:cubicBezTo>
                  <a:pt x="756573" y="4279518"/>
                  <a:pt x="718864" y="4245871"/>
                  <a:pt x="687574" y="4276905"/>
                </a:cubicBezTo>
                <a:lnTo>
                  <a:pt x="556383" y="4277125"/>
                </a:lnTo>
                <a:lnTo>
                  <a:pt x="497122" y="4273689"/>
                </a:lnTo>
                <a:cubicBezTo>
                  <a:pt x="484020" y="4279519"/>
                  <a:pt x="445941" y="4269992"/>
                  <a:pt x="454008" y="4273811"/>
                </a:cubicBezTo>
                <a:lnTo>
                  <a:pt x="394229" y="4278215"/>
                </a:lnTo>
                <a:lnTo>
                  <a:pt x="386356" y="4282251"/>
                </a:lnTo>
                <a:lnTo>
                  <a:pt x="383576" y="4284364"/>
                </a:lnTo>
                <a:lnTo>
                  <a:pt x="370039" y="4285533"/>
                </a:lnTo>
                <a:cubicBezTo>
                  <a:pt x="361618" y="4289428"/>
                  <a:pt x="359083" y="4297501"/>
                  <a:pt x="350141" y="4300911"/>
                </a:cubicBezTo>
                <a:cubicBezTo>
                  <a:pt x="345670" y="4302616"/>
                  <a:pt x="339596" y="4303155"/>
                  <a:pt x="330385" y="4301424"/>
                </a:cubicBezTo>
                <a:cubicBezTo>
                  <a:pt x="329804" y="4289693"/>
                  <a:pt x="314374" y="4293109"/>
                  <a:pt x="297835" y="4297065"/>
                </a:cubicBezTo>
                <a:lnTo>
                  <a:pt x="282816" y="4299894"/>
                </a:lnTo>
                <a:lnTo>
                  <a:pt x="281368" y="4300653"/>
                </a:lnTo>
                <a:lnTo>
                  <a:pt x="280684" y="4300295"/>
                </a:lnTo>
                <a:lnTo>
                  <a:pt x="273908" y="4301571"/>
                </a:lnTo>
                <a:cubicBezTo>
                  <a:pt x="266799" y="4301990"/>
                  <a:pt x="261129" y="4300718"/>
                  <a:pt x="258614" y="4295926"/>
                </a:cubicBezTo>
                <a:cubicBezTo>
                  <a:pt x="242516" y="4327823"/>
                  <a:pt x="214979" y="4309338"/>
                  <a:pt x="182068" y="4323284"/>
                </a:cubicBezTo>
                <a:cubicBezTo>
                  <a:pt x="157942" y="4332898"/>
                  <a:pt x="153812" y="4326151"/>
                  <a:pt x="128666" y="4331122"/>
                </a:cubicBezTo>
                <a:cubicBezTo>
                  <a:pt x="77925" y="4373333"/>
                  <a:pt x="87445" y="4341355"/>
                  <a:pt x="21563" y="4371972"/>
                </a:cubicBezTo>
                <a:lnTo>
                  <a:pt x="0" y="4383632"/>
                </a:lnTo>
                <a:close/>
              </a:path>
            </a:pathLst>
          </a:custGeom>
        </p:spPr>
      </p:pic>
      <p:pic>
        <p:nvPicPr>
          <p:cNvPr id="4" name="Picture 3">
            <a:extLst>
              <a:ext uri="{FF2B5EF4-FFF2-40B4-BE49-F238E27FC236}">
                <a16:creationId xmlns:a16="http://schemas.microsoft.com/office/drawing/2014/main" id="{9EE96104-E075-AB70-C977-670A5E492774}"/>
              </a:ext>
            </a:extLst>
          </p:cNvPr>
          <p:cNvPicPr>
            <a:picLocks noChangeAspect="1"/>
          </p:cNvPicPr>
          <p:nvPr/>
        </p:nvPicPr>
        <p:blipFill rotWithShape="1">
          <a:blip r:embed="rId4"/>
          <a:srcRect t="20722" r="-1" b="17751"/>
          <a:stretch/>
        </p:blipFill>
        <p:spPr>
          <a:xfrm>
            <a:off x="6096000" y="15322"/>
            <a:ext cx="6096000" cy="5455552"/>
          </a:xfrm>
          <a:custGeom>
            <a:avLst/>
            <a:gdLst/>
            <a:ahLst/>
            <a:cxnLst/>
            <a:rect l="l" t="t" r="r" b="b"/>
            <a:pathLst>
              <a:path w="6096000" h="5455552">
                <a:moveTo>
                  <a:pt x="0" y="0"/>
                </a:moveTo>
                <a:lnTo>
                  <a:pt x="8632" y="2126"/>
                </a:lnTo>
                <a:cubicBezTo>
                  <a:pt x="71597" y="8644"/>
                  <a:pt x="52747" y="11892"/>
                  <a:pt x="102111" y="11566"/>
                </a:cubicBezTo>
                <a:cubicBezTo>
                  <a:pt x="107032" y="11203"/>
                  <a:pt x="116450" y="20386"/>
                  <a:pt x="135511" y="18109"/>
                </a:cubicBezTo>
                <a:cubicBezTo>
                  <a:pt x="165681" y="22040"/>
                  <a:pt x="149025" y="33094"/>
                  <a:pt x="187668" y="36734"/>
                </a:cubicBezTo>
                <a:cubicBezTo>
                  <a:pt x="184095" y="40156"/>
                  <a:pt x="221954" y="38461"/>
                  <a:pt x="225602" y="50611"/>
                </a:cubicBezTo>
                <a:cubicBezTo>
                  <a:pt x="242020" y="54481"/>
                  <a:pt x="267241" y="57744"/>
                  <a:pt x="286175" y="59952"/>
                </a:cubicBezTo>
                <a:cubicBezTo>
                  <a:pt x="314543" y="65902"/>
                  <a:pt x="328665" y="72319"/>
                  <a:pt x="332857" y="76558"/>
                </a:cubicBezTo>
                <a:cubicBezTo>
                  <a:pt x="361257" y="83289"/>
                  <a:pt x="358186" y="84500"/>
                  <a:pt x="395478" y="98782"/>
                </a:cubicBezTo>
                <a:cubicBezTo>
                  <a:pt x="417363" y="93652"/>
                  <a:pt x="436168" y="104748"/>
                  <a:pt x="445328" y="114882"/>
                </a:cubicBezTo>
                <a:cubicBezTo>
                  <a:pt x="470101" y="124482"/>
                  <a:pt x="523910" y="147405"/>
                  <a:pt x="559300" y="150440"/>
                </a:cubicBezTo>
                <a:cubicBezTo>
                  <a:pt x="613422" y="149710"/>
                  <a:pt x="598278" y="160982"/>
                  <a:pt x="622357" y="169552"/>
                </a:cubicBezTo>
                <a:cubicBezTo>
                  <a:pt x="641101" y="180205"/>
                  <a:pt x="638493" y="171007"/>
                  <a:pt x="658054" y="184474"/>
                </a:cubicBezTo>
                <a:lnTo>
                  <a:pt x="694284" y="200095"/>
                </a:lnTo>
                <a:lnTo>
                  <a:pt x="737979" y="224556"/>
                </a:lnTo>
                <a:lnTo>
                  <a:pt x="747981" y="231280"/>
                </a:lnTo>
                <a:cubicBezTo>
                  <a:pt x="753111" y="231304"/>
                  <a:pt x="756366" y="231723"/>
                  <a:pt x="758445" y="232460"/>
                </a:cubicBezTo>
                <a:cubicBezTo>
                  <a:pt x="758496" y="232559"/>
                  <a:pt x="758549" y="232658"/>
                  <a:pt x="758600" y="232757"/>
                </a:cubicBezTo>
                <a:lnTo>
                  <a:pt x="773364" y="235718"/>
                </a:lnTo>
                <a:cubicBezTo>
                  <a:pt x="790479" y="236082"/>
                  <a:pt x="824818" y="262048"/>
                  <a:pt x="841072" y="261356"/>
                </a:cubicBezTo>
                <a:cubicBezTo>
                  <a:pt x="848247" y="277811"/>
                  <a:pt x="845053" y="250444"/>
                  <a:pt x="872404" y="265382"/>
                </a:cubicBezTo>
                <a:cubicBezTo>
                  <a:pt x="884596" y="267374"/>
                  <a:pt x="889722" y="269394"/>
                  <a:pt x="899938" y="270925"/>
                </a:cubicBezTo>
                <a:cubicBezTo>
                  <a:pt x="900079" y="271345"/>
                  <a:pt x="933560" y="274145"/>
                  <a:pt x="933701" y="274565"/>
                </a:cubicBezTo>
                <a:lnTo>
                  <a:pt x="958104" y="278658"/>
                </a:lnTo>
                <a:lnTo>
                  <a:pt x="963678" y="280729"/>
                </a:lnTo>
                <a:lnTo>
                  <a:pt x="996167" y="277529"/>
                </a:lnTo>
                <a:lnTo>
                  <a:pt x="1012387" y="277350"/>
                </a:lnTo>
                <a:lnTo>
                  <a:pt x="1018139" y="274257"/>
                </a:lnTo>
                <a:cubicBezTo>
                  <a:pt x="1023705" y="272608"/>
                  <a:pt x="1030840" y="272419"/>
                  <a:pt x="1041488" y="275538"/>
                </a:cubicBezTo>
                <a:lnTo>
                  <a:pt x="1043729" y="276831"/>
                </a:lnTo>
                <a:lnTo>
                  <a:pt x="1076532" y="271239"/>
                </a:lnTo>
                <a:cubicBezTo>
                  <a:pt x="1083544" y="269462"/>
                  <a:pt x="1111552" y="278849"/>
                  <a:pt x="1117458" y="275294"/>
                </a:cubicBezTo>
                <a:cubicBezTo>
                  <a:pt x="1173364" y="280135"/>
                  <a:pt x="1207569" y="263603"/>
                  <a:pt x="1275827" y="275029"/>
                </a:cubicBezTo>
                <a:cubicBezTo>
                  <a:pt x="1321519" y="279616"/>
                  <a:pt x="1347196" y="279519"/>
                  <a:pt x="1376683" y="283128"/>
                </a:cubicBezTo>
                <a:cubicBezTo>
                  <a:pt x="1406170" y="286737"/>
                  <a:pt x="1433752" y="293140"/>
                  <a:pt x="1452749" y="296685"/>
                </a:cubicBezTo>
                <a:cubicBezTo>
                  <a:pt x="1471746" y="300230"/>
                  <a:pt x="1466619" y="301895"/>
                  <a:pt x="1490664" y="304401"/>
                </a:cubicBezTo>
                <a:cubicBezTo>
                  <a:pt x="1514709" y="306907"/>
                  <a:pt x="1573675" y="305000"/>
                  <a:pt x="1597021" y="311721"/>
                </a:cubicBezTo>
                <a:cubicBezTo>
                  <a:pt x="1622238" y="311037"/>
                  <a:pt x="1625537" y="322069"/>
                  <a:pt x="1639314" y="320753"/>
                </a:cubicBezTo>
                <a:cubicBezTo>
                  <a:pt x="1710549" y="337224"/>
                  <a:pt x="1769892" y="334296"/>
                  <a:pt x="1856583" y="331628"/>
                </a:cubicBezTo>
                <a:cubicBezTo>
                  <a:pt x="1913730" y="336509"/>
                  <a:pt x="1912698" y="339285"/>
                  <a:pt x="1937745" y="342098"/>
                </a:cubicBezTo>
                <a:cubicBezTo>
                  <a:pt x="1945390" y="344925"/>
                  <a:pt x="1949181" y="335092"/>
                  <a:pt x="1956068" y="338984"/>
                </a:cubicBezTo>
                <a:lnTo>
                  <a:pt x="1991434" y="344183"/>
                </a:lnTo>
                <a:lnTo>
                  <a:pt x="2017399" y="354323"/>
                </a:lnTo>
                <a:lnTo>
                  <a:pt x="2041804" y="360756"/>
                </a:lnTo>
                <a:lnTo>
                  <a:pt x="2071138" y="363487"/>
                </a:lnTo>
                <a:cubicBezTo>
                  <a:pt x="2080124" y="365903"/>
                  <a:pt x="2080713" y="373697"/>
                  <a:pt x="2092557" y="373570"/>
                </a:cubicBezTo>
                <a:cubicBezTo>
                  <a:pt x="2128517" y="378742"/>
                  <a:pt x="2193287" y="383225"/>
                  <a:pt x="2242182" y="388922"/>
                </a:cubicBezTo>
                <a:cubicBezTo>
                  <a:pt x="2266404" y="385527"/>
                  <a:pt x="2301142" y="392029"/>
                  <a:pt x="2311187" y="401718"/>
                </a:cubicBezTo>
                <a:cubicBezTo>
                  <a:pt x="2323182" y="404413"/>
                  <a:pt x="2352098" y="404462"/>
                  <a:pt x="2363765" y="402554"/>
                </a:cubicBezTo>
                <a:cubicBezTo>
                  <a:pt x="2374121" y="402833"/>
                  <a:pt x="2375999" y="406521"/>
                  <a:pt x="2389759" y="407955"/>
                </a:cubicBezTo>
                <a:cubicBezTo>
                  <a:pt x="2404778" y="411334"/>
                  <a:pt x="2437354" y="427346"/>
                  <a:pt x="2451497" y="432353"/>
                </a:cubicBezTo>
                <a:cubicBezTo>
                  <a:pt x="2465640" y="437360"/>
                  <a:pt x="2451256" y="432175"/>
                  <a:pt x="2474615" y="437995"/>
                </a:cubicBezTo>
                <a:cubicBezTo>
                  <a:pt x="2482949" y="439979"/>
                  <a:pt x="2481204" y="447714"/>
                  <a:pt x="2499122" y="451403"/>
                </a:cubicBezTo>
                <a:cubicBezTo>
                  <a:pt x="2517041" y="455093"/>
                  <a:pt x="2557176" y="459358"/>
                  <a:pt x="2582126" y="460132"/>
                </a:cubicBezTo>
                <a:cubicBezTo>
                  <a:pt x="2610000" y="447613"/>
                  <a:pt x="2600233" y="464657"/>
                  <a:pt x="2651203" y="448902"/>
                </a:cubicBezTo>
                <a:cubicBezTo>
                  <a:pt x="2652514" y="450917"/>
                  <a:pt x="2673343" y="450050"/>
                  <a:pt x="2694692" y="451398"/>
                </a:cubicBezTo>
                <a:cubicBezTo>
                  <a:pt x="2716041" y="452746"/>
                  <a:pt x="2761501" y="464041"/>
                  <a:pt x="2779298" y="456988"/>
                </a:cubicBezTo>
                <a:lnTo>
                  <a:pt x="2936306" y="456249"/>
                </a:lnTo>
                <a:lnTo>
                  <a:pt x="3026435" y="468085"/>
                </a:lnTo>
                <a:cubicBezTo>
                  <a:pt x="3057775" y="469980"/>
                  <a:pt x="3063039" y="478620"/>
                  <a:pt x="3083171" y="475230"/>
                </a:cubicBezTo>
                <a:cubicBezTo>
                  <a:pt x="3117108" y="477415"/>
                  <a:pt x="3095622" y="493457"/>
                  <a:pt x="3134778" y="480540"/>
                </a:cubicBezTo>
                <a:cubicBezTo>
                  <a:pt x="3124076" y="494276"/>
                  <a:pt x="3153178" y="476814"/>
                  <a:pt x="3173314" y="487873"/>
                </a:cubicBezTo>
                <a:cubicBezTo>
                  <a:pt x="3201556" y="479719"/>
                  <a:pt x="3230591" y="489990"/>
                  <a:pt x="3247734" y="491186"/>
                </a:cubicBezTo>
                <a:cubicBezTo>
                  <a:pt x="3264877" y="492382"/>
                  <a:pt x="3251612" y="496143"/>
                  <a:pt x="3276172" y="495050"/>
                </a:cubicBezTo>
                <a:lnTo>
                  <a:pt x="3310856" y="500586"/>
                </a:lnTo>
                <a:cubicBezTo>
                  <a:pt x="3309045" y="496015"/>
                  <a:pt x="3314063" y="497362"/>
                  <a:pt x="3327824" y="498077"/>
                </a:cubicBezTo>
                <a:lnTo>
                  <a:pt x="3364782" y="494003"/>
                </a:lnTo>
                <a:lnTo>
                  <a:pt x="3390144" y="498112"/>
                </a:lnTo>
                <a:cubicBezTo>
                  <a:pt x="3393544" y="497973"/>
                  <a:pt x="3417720" y="493499"/>
                  <a:pt x="3417235" y="489988"/>
                </a:cubicBezTo>
                <a:cubicBezTo>
                  <a:pt x="3443685" y="504716"/>
                  <a:pt x="3446332" y="495464"/>
                  <a:pt x="3473455" y="491710"/>
                </a:cubicBezTo>
                <a:cubicBezTo>
                  <a:pt x="3496710" y="493093"/>
                  <a:pt x="3476665" y="493558"/>
                  <a:pt x="3532861" y="495298"/>
                </a:cubicBezTo>
                <a:cubicBezTo>
                  <a:pt x="3554737" y="511467"/>
                  <a:pt x="3539011" y="483579"/>
                  <a:pt x="3581951" y="506221"/>
                </a:cubicBezTo>
                <a:cubicBezTo>
                  <a:pt x="3584053" y="504456"/>
                  <a:pt x="3610563" y="506075"/>
                  <a:pt x="3624438" y="507850"/>
                </a:cubicBezTo>
                <a:cubicBezTo>
                  <a:pt x="3638313" y="509625"/>
                  <a:pt x="3650849" y="507462"/>
                  <a:pt x="3665204" y="516874"/>
                </a:cubicBezTo>
                <a:cubicBezTo>
                  <a:pt x="3675692" y="519769"/>
                  <a:pt x="3656949" y="515532"/>
                  <a:pt x="3689747" y="520459"/>
                </a:cubicBezTo>
                <a:cubicBezTo>
                  <a:pt x="3722545" y="525386"/>
                  <a:pt x="3829449" y="542068"/>
                  <a:pt x="3861993" y="546434"/>
                </a:cubicBezTo>
                <a:cubicBezTo>
                  <a:pt x="3894537" y="550800"/>
                  <a:pt x="3871648" y="553364"/>
                  <a:pt x="3885009" y="553797"/>
                </a:cubicBezTo>
                <a:cubicBezTo>
                  <a:pt x="3898370" y="554230"/>
                  <a:pt x="3927139" y="547164"/>
                  <a:pt x="3942159" y="549034"/>
                </a:cubicBezTo>
                <a:cubicBezTo>
                  <a:pt x="3961015" y="550940"/>
                  <a:pt x="3963811" y="558241"/>
                  <a:pt x="3975129" y="557872"/>
                </a:cubicBezTo>
                <a:cubicBezTo>
                  <a:pt x="3985593" y="547655"/>
                  <a:pt x="3996704" y="547768"/>
                  <a:pt x="4014830" y="553964"/>
                </a:cubicBezTo>
                <a:cubicBezTo>
                  <a:pt x="4048643" y="556748"/>
                  <a:pt x="4048670" y="546238"/>
                  <a:pt x="4081323" y="547753"/>
                </a:cubicBezTo>
                <a:cubicBezTo>
                  <a:pt x="4095652" y="547174"/>
                  <a:pt x="4103318" y="550468"/>
                  <a:pt x="4127224" y="547194"/>
                </a:cubicBezTo>
                <a:cubicBezTo>
                  <a:pt x="4144245" y="547892"/>
                  <a:pt x="4178444" y="549648"/>
                  <a:pt x="4201489" y="539366"/>
                </a:cubicBezTo>
                <a:cubicBezTo>
                  <a:pt x="4226484" y="538057"/>
                  <a:pt x="4208332" y="537593"/>
                  <a:pt x="4235612" y="540183"/>
                </a:cubicBezTo>
                <a:cubicBezTo>
                  <a:pt x="4268938" y="540701"/>
                  <a:pt x="4282810" y="534470"/>
                  <a:pt x="4302068" y="535952"/>
                </a:cubicBezTo>
                <a:cubicBezTo>
                  <a:pt x="4314608" y="531697"/>
                  <a:pt x="4300406" y="536768"/>
                  <a:pt x="4348604" y="531427"/>
                </a:cubicBezTo>
                <a:cubicBezTo>
                  <a:pt x="4367706" y="540886"/>
                  <a:pt x="4384046" y="527950"/>
                  <a:pt x="4400391" y="529988"/>
                </a:cubicBezTo>
                <a:cubicBezTo>
                  <a:pt x="4426313" y="528954"/>
                  <a:pt x="4490025" y="529067"/>
                  <a:pt x="4513659" y="527603"/>
                </a:cubicBezTo>
                <a:cubicBezTo>
                  <a:pt x="4537293" y="526139"/>
                  <a:pt x="4512137" y="523958"/>
                  <a:pt x="4542198" y="521206"/>
                </a:cubicBezTo>
                <a:cubicBezTo>
                  <a:pt x="4597566" y="533455"/>
                  <a:pt x="4628464" y="511410"/>
                  <a:pt x="4684502" y="508712"/>
                </a:cubicBezTo>
                <a:cubicBezTo>
                  <a:pt x="4718519" y="491640"/>
                  <a:pt x="4742626" y="509374"/>
                  <a:pt x="4779821" y="496309"/>
                </a:cubicBezTo>
                <a:cubicBezTo>
                  <a:pt x="4804992" y="492314"/>
                  <a:pt x="4808648" y="496131"/>
                  <a:pt x="4822825" y="494266"/>
                </a:cubicBezTo>
                <a:cubicBezTo>
                  <a:pt x="4837002" y="492401"/>
                  <a:pt x="4852992" y="487905"/>
                  <a:pt x="4864884" y="485118"/>
                </a:cubicBezTo>
                <a:cubicBezTo>
                  <a:pt x="4871249" y="488756"/>
                  <a:pt x="4920720" y="482346"/>
                  <a:pt x="4919578" y="477542"/>
                </a:cubicBezTo>
                <a:cubicBezTo>
                  <a:pt x="4926928" y="479188"/>
                  <a:pt x="4947247" y="485560"/>
                  <a:pt x="4949541" y="477954"/>
                </a:cubicBezTo>
                <a:cubicBezTo>
                  <a:pt x="4987069" y="477873"/>
                  <a:pt x="5008152" y="476806"/>
                  <a:pt x="5040980" y="486944"/>
                </a:cubicBezTo>
                <a:cubicBezTo>
                  <a:pt x="5064311" y="490721"/>
                  <a:pt x="5048016" y="488694"/>
                  <a:pt x="5062537" y="491091"/>
                </a:cubicBezTo>
                <a:cubicBezTo>
                  <a:pt x="5077058" y="493488"/>
                  <a:pt x="5101248" y="489194"/>
                  <a:pt x="5124930" y="488624"/>
                </a:cubicBezTo>
                <a:cubicBezTo>
                  <a:pt x="5148941" y="488756"/>
                  <a:pt x="5176916" y="492838"/>
                  <a:pt x="5194697" y="494266"/>
                </a:cubicBezTo>
                <a:cubicBezTo>
                  <a:pt x="5212478" y="495694"/>
                  <a:pt x="5216720" y="495351"/>
                  <a:pt x="5231615" y="497193"/>
                </a:cubicBezTo>
                <a:cubicBezTo>
                  <a:pt x="5256471" y="493743"/>
                  <a:pt x="5277358" y="495561"/>
                  <a:pt x="5295973" y="502936"/>
                </a:cubicBezTo>
                <a:cubicBezTo>
                  <a:pt x="5310458" y="504829"/>
                  <a:pt x="5303034" y="509138"/>
                  <a:pt x="5313760" y="510935"/>
                </a:cubicBezTo>
                <a:cubicBezTo>
                  <a:pt x="5324486" y="512732"/>
                  <a:pt x="5331325" y="504608"/>
                  <a:pt x="5360330" y="506574"/>
                </a:cubicBezTo>
                <a:cubicBezTo>
                  <a:pt x="5370649" y="506971"/>
                  <a:pt x="5370304" y="514592"/>
                  <a:pt x="5392341" y="515697"/>
                </a:cubicBezTo>
                <a:cubicBezTo>
                  <a:pt x="5414378" y="516802"/>
                  <a:pt x="5502983" y="521559"/>
                  <a:pt x="5535415" y="522731"/>
                </a:cubicBezTo>
                <a:cubicBezTo>
                  <a:pt x="5567847" y="523903"/>
                  <a:pt x="5554717" y="520685"/>
                  <a:pt x="5570264" y="520350"/>
                </a:cubicBezTo>
                <a:cubicBezTo>
                  <a:pt x="5585811" y="520015"/>
                  <a:pt x="5604204" y="511612"/>
                  <a:pt x="5628698" y="520719"/>
                </a:cubicBezTo>
                <a:cubicBezTo>
                  <a:pt x="5647020" y="515874"/>
                  <a:pt x="5647491" y="526993"/>
                  <a:pt x="5667807" y="529861"/>
                </a:cubicBezTo>
                <a:cubicBezTo>
                  <a:pt x="5679016" y="533919"/>
                  <a:pt x="5693046" y="532742"/>
                  <a:pt x="5702300" y="535541"/>
                </a:cubicBezTo>
                <a:cubicBezTo>
                  <a:pt x="5711554" y="538340"/>
                  <a:pt x="5718870" y="538844"/>
                  <a:pt x="5725716" y="541891"/>
                </a:cubicBezTo>
                <a:cubicBezTo>
                  <a:pt x="5732562" y="544938"/>
                  <a:pt x="5734643" y="551045"/>
                  <a:pt x="5743374" y="553823"/>
                </a:cubicBezTo>
                <a:cubicBezTo>
                  <a:pt x="5752105" y="556601"/>
                  <a:pt x="5765759" y="561491"/>
                  <a:pt x="5775722" y="563322"/>
                </a:cubicBezTo>
                <a:cubicBezTo>
                  <a:pt x="5785685" y="565153"/>
                  <a:pt x="5784173" y="562319"/>
                  <a:pt x="5803154" y="564811"/>
                </a:cubicBezTo>
                <a:cubicBezTo>
                  <a:pt x="5834093" y="570132"/>
                  <a:pt x="5861956" y="573987"/>
                  <a:pt x="5896753" y="573511"/>
                </a:cubicBezTo>
                <a:cubicBezTo>
                  <a:pt x="5903276" y="583218"/>
                  <a:pt x="5913663" y="578812"/>
                  <a:pt x="5927554" y="573675"/>
                </a:cubicBezTo>
                <a:cubicBezTo>
                  <a:pt x="5953522" y="580755"/>
                  <a:pt x="5997380" y="586240"/>
                  <a:pt x="6041802" y="602069"/>
                </a:cubicBezTo>
                <a:cubicBezTo>
                  <a:pt x="6060710" y="611771"/>
                  <a:pt x="6064884" y="613437"/>
                  <a:pt x="6078434" y="616108"/>
                </a:cubicBezTo>
                <a:lnTo>
                  <a:pt x="6096000" y="619448"/>
                </a:lnTo>
                <a:lnTo>
                  <a:pt x="6096000" y="5455552"/>
                </a:lnTo>
                <a:lnTo>
                  <a:pt x="6069997" y="5451207"/>
                </a:lnTo>
                <a:cubicBezTo>
                  <a:pt x="6053823" y="5455294"/>
                  <a:pt x="6044686" y="5455132"/>
                  <a:pt x="6037984" y="5444964"/>
                </a:cubicBezTo>
                <a:cubicBezTo>
                  <a:pt x="5998377" y="5442843"/>
                  <a:pt x="5957550" y="5417208"/>
                  <a:pt x="5932185" y="5429303"/>
                </a:cubicBezTo>
                <a:cubicBezTo>
                  <a:pt x="5933795" y="5407890"/>
                  <a:pt x="5919598" y="5415926"/>
                  <a:pt x="5891978" y="5410773"/>
                </a:cubicBezTo>
                <a:cubicBezTo>
                  <a:pt x="5872223" y="5404775"/>
                  <a:pt x="5829555" y="5392164"/>
                  <a:pt x="5813654" y="5386399"/>
                </a:cubicBezTo>
                <a:cubicBezTo>
                  <a:pt x="5797753" y="5380634"/>
                  <a:pt x="5785570" y="5384842"/>
                  <a:pt x="5769613" y="5379294"/>
                </a:cubicBezTo>
                <a:cubicBezTo>
                  <a:pt x="5776777" y="5360980"/>
                  <a:pt x="5681621" y="5373475"/>
                  <a:pt x="5717914" y="5360029"/>
                </a:cubicBezTo>
                <a:cubicBezTo>
                  <a:pt x="5690732" y="5349118"/>
                  <a:pt x="5700727" y="5354575"/>
                  <a:pt x="5686355" y="5359511"/>
                </a:cubicBezTo>
                <a:cubicBezTo>
                  <a:pt x="5652173" y="5354756"/>
                  <a:pt x="5649150" y="5353330"/>
                  <a:pt x="5609707" y="5357833"/>
                </a:cubicBezTo>
                <a:cubicBezTo>
                  <a:pt x="5592195" y="5357127"/>
                  <a:pt x="5585993" y="5354659"/>
                  <a:pt x="5570413" y="5353209"/>
                </a:cubicBezTo>
                <a:cubicBezTo>
                  <a:pt x="5554833" y="5351759"/>
                  <a:pt x="5546238" y="5352814"/>
                  <a:pt x="5516227" y="5349136"/>
                </a:cubicBezTo>
                <a:cubicBezTo>
                  <a:pt x="5492490" y="5344525"/>
                  <a:pt x="5475257" y="5345814"/>
                  <a:pt x="5456088" y="5343158"/>
                </a:cubicBezTo>
                <a:cubicBezTo>
                  <a:pt x="5436918" y="5340503"/>
                  <a:pt x="5425237" y="5336331"/>
                  <a:pt x="5401214" y="5333202"/>
                </a:cubicBezTo>
                <a:cubicBezTo>
                  <a:pt x="5380590" y="5324458"/>
                  <a:pt x="5302803" y="5345416"/>
                  <a:pt x="5287223" y="5319212"/>
                </a:cubicBezTo>
                <a:cubicBezTo>
                  <a:pt x="5230819" y="5324494"/>
                  <a:pt x="5214860" y="5313910"/>
                  <a:pt x="5168498" y="5309267"/>
                </a:cubicBezTo>
                <a:cubicBezTo>
                  <a:pt x="5123665" y="5304413"/>
                  <a:pt x="5118021" y="5307363"/>
                  <a:pt x="5071189" y="5294765"/>
                </a:cubicBezTo>
                <a:cubicBezTo>
                  <a:pt x="5034607" y="5282205"/>
                  <a:pt x="5014978" y="5278240"/>
                  <a:pt x="4972297" y="5275521"/>
                </a:cubicBezTo>
                <a:cubicBezTo>
                  <a:pt x="4969126" y="5282935"/>
                  <a:pt x="4918210" y="5268072"/>
                  <a:pt x="4909975" y="5265882"/>
                </a:cubicBezTo>
                <a:cubicBezTo>
                  <a:pt x="4910918" y="5270758"/>
                  <a:pt x="4884027" y="5272900"/>
                  <a:pt x="4877057" y="5268795"/>
                </a:cubicBezTo>
                <a:cubicBezTo>
                  <a:pt x="4815399" y="5271659"/>
                  <a:pt x="4796579" y="5290311"/>
                  <a:pt x="4750368" y="5280515"/>
                </a:cubicBezTo>
                <a:cubicBezTo>
                  <a:pt x="4714297" y="5280446"/>
                  <a:pt x="4716019" y="5289985"/>
                  <a:pt x="4664197" y="5289876"/>
                </a:cubicBezTo>
                <a:cubicBezTo>
                  <a:pt x="4642396" y="5294034"/>
                  <a:pt x="4648926" y="5285802"/>
                  <a:pt x="4621801" y="5286109"/>
                </a:cubicBezTo>
                <a:cubicBezTo>
                  <a:pt x="4587181" y="5303707"/>
                  <a:pt x="4550367" y="5292240"/>
                  <a:pt x="4501450" y="5291718"/>
                </a:cubicBezTo>
                <a:cubicBezTo>
                  <a:pt x="4441618" y="5290413"/>
                  <a:pt x="4391602" y="5297669"/>
                  <a:pt x="4339538" y="5289896"/>
                </a:cubicBezTo>
                <a:cubicBezTo>
                  <a:pt x="4320399" y="5296143"/>
                  <a:pt x="4294824" y="5304547"/>
                  <a:pt x="4273798" y="5293687"/>
                </a:cubicBezTo>
                <a:cubicBezTo>
                  <a:pt x="4218595" y="5295417"/>
                  <a:pt x="4225039" y="5300366"/>
                  <a:pt x="4204001" y="5294046"/>
                </a:cubicBezTo>
                <a:cubicBezTo>
                  <a:pt x="4162118" y="5296469"/>
                  <a:pt x="4168874" y="5290927"/>
                  <a:pt x="4131013" y="5287923"/>
                </a:cubicBezTo>
                <a:cubicBezTo>
                  <a:pt x="4100184" y="5283304"/>
                  <a:pt x="4115521" y="5283729"/>
                  <a:pt x="4087000" y="5283169"/>
                </a:cubicBezTo>
                <a:cubicBezTo>
                  <a:pt x="4060034" y="5291706"/>
                  <a:pt x="4041568" y="5281154"/>
                  <a:pt x="4034328" y="5278941"/>
                </a:cubicBezTo>
                <a:cubicBezTo>
                  <a:pt x="4008845" y="5280382"/>
                  <a:pt x="3971113" y="5268624"/>
                  <a:pt x="3975385" y="5283804"/>
                </a:cubicBezTo>
                <a:cubicBezTo>
                  <a:pt x="3939593" y="5263231"/>
                  <a:pt x="3940927" y="5284115"/>
                  <a:pt x="3902682" y="5278816"/>
                </a:cubicBezTo>
                <a:cubicBezTo>
                  <a:pt x="3882526" y="5271283"/>
                  <a:pt x="3856417" y="5267233"/>
                  <a:pt x="3843763" y="5276642"/>
                </a:cubicBezTo>
                <a:cubicBezTo>
                  <a:pt x="3766863" y="5264696"/>
                  <a:pt x="3813381" y="5261088"/>
                  <a:pt x="3734981" y="5248544"/>
                </a:cubicBezTo>
                <a:cubicBezTo>
                  <a:pt x="3694311" y="5242227"/>
                  <a:pt x="3633976" y="5239795"/>
                  <a:pt x="3602355" y="5230777"/>
                </a:cubicBezTo>
                <a:cubicBezTo>
                  <a:pt x="3570735" y="5221759"/>
                  <a:pt x="3562983" y="5225833"/>
                  <a:pt x="3538517" y="5219315"/>
                </a:cubicBezTo>
                <a:cubicBezTo>
                  <a:pt x="3514052" y="5212798"/>
                  <a:pt x="3482747" y="5212305"/>
                  <a:pt x="3463058" y="5208965"/>
                </a:cubicBezTo>
                <a:cubicBezTo>
                  <a:pt x="3443369" y="5205624"/>
                  <a:pt x="3422900" y="5197673"/>
                  <a:pt x="3420380" y="5199276"/>
                </a:cubicBezTo>
                <a:cubicBezTo>
                  <a:pt x="3380714" y="5190779"/>
                  <a:pt x="3368868" y="5201274"/>
                  <a:pt x="3345184" y="5183516"/>
                </a:cubicBezTo>
                <a:cubicBezTo>
                  <a:pt x="3324916" y="5181274"/>
                  <a:pt x="3320333" y="5179327"/>
                  <a:pt x="3298771" y="5178904"/>
                </a:cubicBezTo>
                <a:cubicBezTo>
                  <a:pt x="3277209" y="5178481"/>
                  <a:pt x="3245843" y="5181014"/>
                  <a:pt x="3215809" y="5180977"/>
                </a:cubicBezTo>
                <a:cubicBezTo>
                  <a:pt x="3184688" y="5182696"/>
                  <a:pt x="3183910" y="5199151"/>
                  <a:pt x="3154917" y="5182487"/>
                </a:cubicBezTo>
                <a:cubicBezTo>
                  <a:pt x="3155210" y="5186026"/>
                  <a:pt x="3140142" y="5187176"/>
                  <a:pt x="3136265" y="5187060"/>
                </a:cubicBezTo>
                <a:lnTo>
                  <a:pt x="3105563" y="5188768"/>
                </a:lnTo>
                <a:lnTo>
                  <a:pt x="3102974" y="5183180"/>
                </a:lnTo>
                <a:cubicBezTo>
                  <a:pt x="3091506" y="5180875"/>
                  <a:pt x="3071814" y="5186387"/>
                  <a:pt x="3060354" y="5187376"/>
                </a:cubicBezTo>
                <a:lnTo>
                  <a:pt x="3034213" y="5189113"/>
                </a:lnTo>
                <a:lnTo>
                  <a:pt x="3024272" y="5188328"/>
                </a:lnTo>
                <a:lnTo>
                  <a:pt x="3020033" y="5188388"/>
                </a:lnTo>
                <a:lnTo>
                  <a:pt x="3009083" y="5184215"/>
                </a:lnTo>
                <a:cubicBezTo>
                  <a:pt x="2998901" y="5183170"/>
                  <a:pt x="2991286" y="5176456"/>
                  <a:pt x="2985198" y="5175435"/>
                </a:cubicBezTo>
                <a:cubicBezTo>
                  <a:pt x="2979110" y="5174414"/>
                  <a:pt x="2977314" y="5182166"/>
                  <a:pt x="2972552" y="5178092"/>
                </a:cubicBezTo>
                <a:cubicBezTo>
                  <a:pt x="2978585" y="5175121"/>
                  <a:pt x="2969122" y="5172700"/>
                  <a:pt x="2964948" y="5170542"/>
                </a:cubicBezTo>
                <a:lnTo>
                  <a:pt x="2927081" y="5167883"/>
                </a:lnTo>
                <a:cubicBezTo>
                  <a:pt x="2881315" y="5170765"/>
                  <a:pt x="2897505" y="5157632"/>
                  <a:pt x="2883507" y="5165948"/>
                </a:cubicBezTo>
                <a:cubicBezTo>
                  <a:pt x="2848802" y="5172562"/>
                  <a:pt x="2841183" y="5172540"/>
                  <a:pt x="2828808" y="5171024"/>
                </a:cubicBezTo>
                <a:cubicBezTo>
                  <a:pt x="2789723" y="5176358"/>
                  <a:pt x="2783598" y="5178552"/>
                  <a:pt x="2733350" y="5182954"/>
                </a:cubicBezTo>
                <a:cubicBezTo>
                  <a:pt x="2705294" y="5195484"/>
                  <a:pt x="2697276" y="5196299"/>
                  <a:pt x="2676026" y="5201528"/>
                </a:cubicBezTo>
                <a:cubicBezTo>
                  <a:pt x="2649850" y="5209688"/>
                  <a:pt x="2656777" y="5215631"/>
                  <a:pt x="2624966" y="5219503"/>
                </a:cubicBezTo>
                <a:cubicBezTo>
                  <a:pt x="2608822" y="5223802"/>
                  <a:pt x="2596717" y="5233960"/>
                  <a:pt x="2586657" y="5237693"/>
                </a:cubicBezTo>
                <a:cubicBezTo>
                  <a:pt x="2576598" y="5241426"/>
                  <a:pt x="2572560" y="5240215"/>
                  <a:pt x="2555604" y="5242950"/>
                </a:cubicBezTo>
                <a:cubicBezTo>
                  <a:pt x="2544327" y="5242024"/>
                  <a:pt x="2507818" y="5241999"/>
                  <a:pt x="2501014" y="5243732"/>
                </a:cubicBezTo>
                <a:cubicBezTo>
                  <a:pt x="2481627" y="5253849"/>
                  <a:pt x="2464234" y="5242512"/>
                  <a:pt x="2430333" y="5242347"/>
                </a:cubicBezTo>
                <a:lnTo>
                  <a:pt x="2390297" y="5243718"/>
                </a:lnTo>
                <a:cubicBezTo>
                  <a:pt x="2383025" y="5238323"/>
                  <a:pt x="2325738" y="5236407"/>
                  <a:pt x="2321676" y="5229096"/>
                </a:cubicBezTo>
                <a:cubicBezTo>
                  <a:pt x="2300682" y="5221752"/>
                  <a:pt x="2300605" y="5203239"/>
                  <a:pt x="2268081" y="5196194"/>
                </a:cubicBezTo>
                <a:cubicBezTo>
                  <a:pt x="2250549" y="5189151"/>
                  <a:pt x="2260291" y="5206888"/>
                  <a:pt x="2216485" y="5186836"/>
                </a:cubicBezTo>
                <a:cubicBezTo>
                  <a:pt x="2176812" y="5155811"/>
                  <a:pt x="2009284" y="5133290"/>
                  <a:pt x="2001494" y="5079343"/>
                </a:cubicBezTo>
                <a:cubicBezTo>
                  <a:pt x="1930452" y="5061834"/>
                  <a:pt x="1990088" y="5062662"/>
                  <a:pt x="1894629" y="5047832"/>
                </a:cubicBezTo>
                <a:cubicBezTo>
                  <a:pt x="1809963" y="5035276"/>
                  <a:pt x="1557661" y="5013588"/>
                  <a:pt x="1500237" y="4994679"/>
                </a:cubicBezTo>
                <a:cubicBezTo>
                  <a:pt x="1422590" y="4985100"/>
                  <a:pt x="1462550" y="4984560"/>
                  <a:pt x="1428745" y="4990358"/>
                </a:cubicBezTo>
                <a:cubicBezTo>
                  <a:pt x="1371818" y="4998904"/>
                  <a:pt x="1368586" y="4981591"/>
                  <a:pt x="1331117" y="4982813"/>
                </a:cubicBezTo>
                <a:cubicBezTo>
                  <a:pt x="1275392" y="4969813"/>
                  <a:pt x="1167811" y="4963517"/>
                  <a:pt x="1094400" y="4949677"/>
                </a:cubicBezTo>
                <a:cubicBezTo>
                  <a:pt x="1032555" y="4940283"/>
                  <a:pt x="1020613" y="4926459"/>
                  <a:pt x="960420" y="4921601"/>
                </a:cubicBezTo>
                <a:cubicBezTo>
                  <a:pt x="926461" y="4913284"/>
                  <a:pt x="907935" y="4932317"/>
                  <a:pt x="890651" y="4899776"/>
                </a:cubicBezTo>
                <a:cubicBezTo>
                  <a:pt x="868932" y="4886871"/>
                  <a:pt x="828943" y="4886321"/>
                  <a:pt x="792786" y="4879490"/>
                </a:cubicBezTo>
                <a:cubicBezTo>
                  <a:pt x="774601" y="4877972"/>
                  <a:pt x="755410" y="4883422"/>
                  <a:pt x="715957" y="4873155"/>
                </a:cubicBezTo>
                <a:cubicBezTo>
                  <a:pt x="685950" y="4865367"/>
                  <a:pt x="651097" y="4849744"/>
                  <a:pt x="647625" y="4870967"/>
                </a:cubicBezTo>
                <a:cubicBezTo>
                  <a:pt x="617175" y="4843306"/>
                  <a:pt x="628363" y="4862320"/>
                  <a:pt x="588833" y="4861867"/>
                </a:cubicBezTo>
                <a:cubicBezTo>
                  <a:pt x="485840" y="4832827"/>
                  <a:pt x="444489" y="4851587"/>
                  <a:pt x="366769" y="4836563"/>
                </a:cubicBezTo>
                <a:cubicBezTo>
                  <a:pt x="347086" y="4818158"/>
                  <a:pt x="343282" y="4863016"/>
                  <a:pt x="293285" y="4819988"/>
                </a:cubicBezTo>
                <a:cubicBezTo>
                  <a:pt x="289569" y="4822136"/>
                  <a:pt x="267030" y="4799681"/>
                  <a:pt x="251789" y="4793960"/>
                </a:cubicBezTo>
                <a:cubicBezTo>
                  <a:pt x="236548" y="4788239"/>
                  <a:pt x="215411" y="4786648"/>
                  <a:pt x="201835" y="4785664"/>
                </a:cubicBezTo>
                <a:cubicBezTo>
                  <a:pt x="188258" y="4784679"/>
                  <a:pt x="186209" y="4788050"/>
                  <a:pt x="170329" y="4788050"/>
                </a:cubicBezTo>
                <a:cubicBezTo>
                  <a:pt x="154448" y="4788050"/>
                  <a:pt x="132774" y="4775085"/>
                  <a:pt x="103478" y="4797957"/>
                </a:cubicBezTo>
                <a:cubicBezTo>
                  <a:pt x="89551" y="4796239"/>
                  <a:pt x="97852" y="4783571"/>
                  <a:pt x="86767" y="4777747"/>
                </a:cubicBezTo>
                <a:cubicBezTo>
                  <a:pt x="81225" y="4774835"/>
                  <a:pt x="72809" y="4772046"/>
                  <a:pt x="63762" y="4769537"/>
                </a:cubicBezTo>
                <a:lnTo>
                  <a:pt x="37001" y="4763022"/>
                </a:lnTo>
                <a:lnTo>
                  <a:pt x="37482" y="4761597"/>
                </a:lnTo>
                <a:cubicBezTo>
                  <a:pt x="35277" y="4760236"/>
                  <a:pt x="31697" y="4759001"/>
                  <a:pt x="30394" y="4758901"/>
                </a:cubicBezTo>
                <a:cubicBezTo>
                  <a:pt x="29091" y="4758801"/>
                  <a:pt x="30066" y="4759837"/>
                  <a:pt x="36971" y="4763015"/>
                </a:cubicBezTo>
                <a:lnTo>
                  <a:pt x="37001" y="4763022"/>
                </a:lnTo>
                <a:lnTo>
                  <a:pt x="36315" y="4765055"/>
                </a:lnTo>
                <a:cubicBezTo>
                  <a:pt x="32115" y="4765663"/>
                  <a:pt x="22886" y="4765389"/>
                  <a:pt x="4975" y="4763227"/>
                </a:cubicBezTo>
                <a:lnTo>
                  <a:pt x="0" y="4762420"/>
                </a:lnTo>
                <a:close/>
              </a:path>
            </a:pathLst>
          </a:custGeom>
        </p:spPr>
      </p:pic>
    </p:spTree>
    <p:extLst>
      <p:ext uri="{BB962C8B-B14F-4D97-AF65-F5344CB8AC3E}">
        <p14:creationId xmlns:p14="http://schemas.microsoft.com/office/powerpoint/2010/main" val="3059376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864E7-1B6F-7FC6-2674-26BFDEA2D78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C565DDC-C5F7-9BF2-7E76-20B64C7AB48B}"/>
              </a:ext>
            </a:extLst>
          </p:cNvPr>
          <p:cNvSpPr>
            <a:spLocks noGrp="1"/>
          </p:cNvSpPr>
          <p:nvPr>
            <p:ph type="body" idx="1"/>
          </p:nvPr>
        </p:nvSpPr>
        <p:spPr/>
        <p:txBody>
          <a:bodyPr/>
          <a:lstStyle/>
          <a:p>
            <a:endParaRPr lang="en-US"/>
          </a:p>
        </p:txBody>
      </p:sp>
      <p:pic>
        <p:nvPicPr>
          <p:cNvPr id="4" name="Picture 3" descr="A collage of people wearing pink shirts&#10;&#10;Description automatically generated">
            <a:extLst>
              <a:ext uri="{FF2B5EF4-FFF2-40B4-BE49-F238E27FC236}">
                <a16:creationId xmlns:a16="http://schemas.microsoft.com/office/drawing/2014/main" id="{A3E73635-030B-535A-01C3-55DFEA328495}"/>
              </a:ext>
            </a:extLst>
          </p:cNvPr>
          <p:cNvPicPr>
            <a:picLocks noChangeAspect="1"/>
          </p:cNvPicPr>
          <p:nvPr/>
        </p:nvPicPr>
        <p:blipFill>
          <a:blip r:embed="rId2"/>
          <a:stretch>
            <a:fillRect/>
          </a:stretch>
        </p:blipFill>
        <p:spPr>
          <a:xfrm>
            <a:off x="-2286" y="-762000"/>
            <a:ext cx="12196572" cy="8382000"/>
          </a:xfrm>
          <a:prstGeom prst="rect">
            <a:avLst/>
          </a:prstGeom>
        </p:spPr>
      </p:pic>
    </p:spTree>
    <p:extLst>
      <p:ext uri="{BB962C8B-B14F-4D97-AF65-F5344CB8AC3E}">
        <p14:creationId xmlns:p14="http://schemas.microsoft.com/office/powerpoint/2010/main" val="304259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89CF1-996C-1DD2-6E5D-75EDE1503A71}"/>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en-US" sz="4000" dirty="0">
                <a:solidFill>
                  <a:schemeClr val="accent1"/>
                </a:solidFill>
              </a:rPr>
              <a:t>Specialist Nurse Role</a:t>
            </a:r>
          </a:p>
        </p:txBody>
      </p:sp>
      <p:sp>
        <p:nvSpPr>
          <p:cNvPr id="5" name="TextBox 4">
            <a:extLst>
              <a:ext uri="{FF2B5EF4-FFF2-40B4-BE49-F238E27FC236}">
                <a16:creationId xmlns:a16="http://schemas.microsoft.com/office/drawing/2014/main" id="{EE5A5B7F-817C-77F1-931A-D8E8304F085A}"/>
              </a:ext>
            </a:extLst>
          </p:cNvPr>
          <p:cNvSpPr txBox="1"/>
          <p:nvPr/>
        </p:nvSpPr>
        <p:spPr>
          <a:xfrm>
            <a:off x="-3621" y="2531420"/>
            <a:ext cx="6096000" cy="3613149"/>
          </a:xfrm>
          <a:prstGeom prst="rect">
            <a:avLst/>
          </a:prstGeom>
        </p:spPr>
        <p:txBody>
          <a:bodyPr vert="horz" lIns="91440" tIns="45720" rIns="91440" bIns="45720" rtlCol="0" anchor="ctr">
            <a:normAutofit/>
          </a:bodyPr>
          <a:lstStyle/>
          <a:p>
            <a:pPr algn="ctr">
              <a:lnSpc>
                <a:spcPct val="90000"/>
              </a:lnSpc>
              <a:spcAft>
                <a:spcPts val="600"/>
              </a:spcAft>
            </a:pPr>
            <a:r>
              <a:rPr lang="en-US" sz="3200" dirty="0">
                <a:solidFill>
                  <a:schemeClr val="accent1"/>
                </a:solidFill>
              </a:rPr>
              <a:t>Meeting challenges together</a:t>
            </a:r>
            <a:endParaRPr lang="en-US"/>
          </a:p>
          <a:p>
            <a:pPr algn="ctr">
              <a:lnSpc>
                <a:spcPct val="90000"/>
              </a:lnSpc>
              <a:spcAft>
                <a:spcPts val="600"/>
              </a:spcAft>
            </a:pPr>
            <a:endParaRPr lang="en-US" sz="3200" dirty="0">
              <a:solidFill>
                <a:schemeClr val="accent1"/>
              </a:solidFill>
              <a:ea typeface="Calibri" panose="020F0502020204030204"/>
              <a:cs typeface="Calibri" panose="020F0502020204030204"/>
            </a:endParaRPr>
          </a:p>
          <a:p>
            <a:pPr algn="ctr">
              <a:lnSpc>
                <a:spcPct val="90000"/>
              </a:lnSpc>
              <a:spcAft>
                <a:spcPts val="600"/>
              </a:spcAft>
            </a:pPr>
            <a:r>
              <a:rPr lang="en-US" sz="3200" dirty="0">
                <a:solidFill>
                  <a:schemeClr val="accent1"/>
                </a:solidFill>
              </a:rPr>
              <a:t>4 key areas of essential collaborative clinical working</a:t>
            </a:r>
            <a:endParaRPr lang="en-US" sz="3200" dirty="0">
              <a:solidFill>
                <a:schemeClr val="accent1"/>
              </a:solidFill>
              <a:ea typeface="Calibri" panose="020F0502020204030204"/>
              <a:cs typeface="Calibri" panose="020F0502020204030204"/>
            </a:endParaRPr>
          </a:p>
          <a:p>
            <a:pPr algn="ctr">
              <a:lnSpc>
                <a:spcPct val="90000"/>
              </a:lnSpc>
              <a:spcAft>
                <a:spcPts val="600"/>
              </a:spcAft>
            </a:pPr>
            <a:endParaRPr lang="en-US" sz="3200" dirty="0">
              <a:solidFill>
                <a:schemeClr val="accent1"/>
              </a:solidFill>
              <a:ea typeface="Calibri" panose="020F0502020204030204"/>
              <a:cs typeface="Calibri" panose="020F0502020204030204"/>
            </a:endParaRPr>
          </a:p>
          <a:p>
            <a:pPr algn="ctr">
              <a:lnSpc>
                <a:spcPct val="90000"/>
              </a:lnSpc>
              <a:spcAft>
                <a:spcPts val="600"/>
              </a:spcAft>
            </a:pPr>
            <a:r>
              <a:rPr lang="en-US" sz="3200" dirty="0">
                <a:solidFill>
                  <a:schemeClr val="accent1"/>
                </a:solidFill>
              </a:rPr>
              <a:t>Benefits of early notifications</a:t>
            </a:r>
            <a:endParaRPr lang="en-US" sz="3200" dirty="0">
              <a:solidFill>
                <a:schemeClr val="accent1"/>
              </a:solidFill>
              <a:ea typeface="Calibri" panose="020F0502020204030204"/>
              <a:cs typeface="Calibri" panose="020F0502020204030204"/>
            </a:endParaRPr>
          </a:p>
        </p:txBody>
      </p:sp>
      <p:pic>
        <p:nvPicPr>
          <p:cNvPr id="4" name="Content Placeholder 3" descr="Specialist nurses in corridor">
            <a:extLst>
              <a:ext uri="{FF2B5EF4-FFF2-40B4-BE49-F238E27FC236}">
                <a16:creationId xmlns:a16="http://schemas.microsoft.com/office/drawing/2014/main" id="{80AD4C6B-2623-EC8D-A993-F125BF937713}"/>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r="-1" b="26394"/>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170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89CF1-996C-1DD2-6E5D-75EDE1503A71}"/>
              </a:ext>
            </a:extLst>
          </p:cNvPr>
          <p:cNvSpPr>
            <a:spLocks noGrp="1"/>
          </p:cNvSpPr>
          <p:nvPr>
            <p:ph type="title"/>
          </p:nvPr>
        </p:nvSpPr>
        <p:spPr>
          <a:xfrm>
            <a:off x="6720007" y="497805"/>
            <a:ext cx="4646904" cy="1624520"/>
          </a:xfrm>
        </p:spPr>
        <p:txBody>
          <a:bodyPr vert="horz" lIns="91440" tIns="45720" rIns="91440" bIns="45720" rtlCol="0" anchor="ctr">
            <a:normAutofit/>
          </a:bodyPr>
          <a:lstStyle/>
          <a:p>
            <a:r>
              <a:rPr lang="en-US" sz="4000" dirty="0">
                <a:solidFill>
                  <a:schemeClr val="accent1"/>
                </a:solidFill>
              </a:rPr>
              <a:t>Specialist Nurse Role</a:t>
            </a:r>
          </a:p>
        </p:txBody>
      </p:sp>
      <p:sp>
        <p:nvSpPr>
          <p:cNvPr id="5" name="TextBox 4">
            <a:extLst>
              <a:ext uri="{FF2B5EF4-FFF2-40B4-BE49-F238E27FC236}">
                <a16:creationId xmlns:a16="http://schemas.microsoft.com/office/drawing/2014/main" id="{EE5A5B7F-817C-77F1-931A-D8E8304F085A}"/>
              </a:ext>
            </a:extLst>
          </p:cNvPr>
          <p:cNvSpPr txBox="1"/>
          <p:nvPr/>
        </p:nvSpPr>
        <p:spPr>
          <a:xfrm>
            <a:off x="425004" y="2636195"/>
            <a:ext cx="6096000" cy="3613149"/>
          </a:xfrm>
          <a:prstGeom prst="rect">
            <a:avLst/>
          </a:prstGeom>
        </p:spPr>
        <p:txBody>
          <a:bodyPr vert="horz" lIns="91440" tIns="45720" rIns="91440" bIns="45720" rtlCol="0" anchor="ctr">
            <a:normAutofit/>
          </a:bodyPr>
          <a:lstStyle/>
          <a:p>
            <a:pPr>
              <a:lnSpc>
                <a:spcPct val="90000"/>
              </a:lnSpc>
              <a:spcAft>
                <a:spcPts val="600"/>
              </a:spcAft>
            </a:pPr>
            <a:endParaRPr lang="en-US" sz="3200" dirty="0">
              <a:solidFill>
                <a:schemeClr val="accent1"/>
              </a:solidFill>
            </a:endParaRPr>
          </a:p>
        </p:txBody>
      </p:sp>
      <p:pic>
        <p:nvPicPr>
          <p:cNvPr id="4" name="Content Placeholder 3" descr="Specialist nurses in corridor">
            <a:extLst>
              <a:ext uri="{FF2B5EF4-FFF2-40B4-BE49-F238E27FC236}">
                <a16:creationId xmlns:a16="http://schemas.microsoft.com/office/drawing/2014/main" id="{80AD4C6B-2623-EC8D-A993-F125BF937713}"/>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r="-1" b="26394"/>
          <a:stretch/>
        </p:blipFill>
        <p:spPr bwMode="auto">
          <a:xfrm>
            <a:off x="24811" y="0"/>
            <a:ext cx="61028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C7D9408-76B9-E9BC-2048-9273B9CE1201}"/>
              </a:ext>
            </a:extLst>
          </p:cNvPr>
          <p:cNvPicPr>
            <a:picLocks noChangeAspect="1"/>
          </p:cNvPicPr>
          <p:nvPr/>
        </p:nvPicPr>
        <p:blipFill rotWithShape="1">
          <a:blip r:embed="rId3"/>
          <a:srcRect l="29840" t="38453" r="43937" b="35518"/>
          <a:stretch/>
        </p:blipFill>
        <p:spPr>
          <a:xfrm>
            <a:off x="8111946" y="4313539"/>
            <a:ext cx="3867549" cy="212534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861437C-81FB-90A6-F4DC-2EFED6163145}"/>
              </a:ext>
            </a:extLst>
          </p:cNvPr>
          <p:cNvPicPr>
            <a:picLocks noChangeAspect="1"/>
          </p:cNvPicPr>
          <p:nvPr/>
        </p:nvPicPr>
        <p:blipFill rotWithShape="1">
          <a:blip r:embed="rId3"/>
          <a:srcRect l="2999" t="40370" r="70370" b="35151"/>
          <a:stretch/>
        </p:blipFill>
        <p:spPr>
          <a:xfrm>
            <a:off x="6485380" y="2027539"/>
            <a:ext cx="3748518" cy="19371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658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08" y="-12700"/>
            <a:ext cx="5289386" cy="500082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E7142A8-393B-47A8-A092-871662362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88" y="-12700"/>
            <a:ext cx="5289386" cy="500971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A14E168-70E6-4C9F-BB61-FCF0AF368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00" y="-12700"/>
            <a:ext cx="5239448" cy="4902669"/>
          </a:xfrm>
          <a:custGeom>
            <a:avLst/>
            <a:gdLst>
              <a:gd name="connsiteX0" fmla="*/ 1223006 w 5239448"/>
              <a:gd name="connsiteY0" fmla="*/ 0 h 4902669"/>
              <a:gd name="connsiteX1" fmla="*/ 3966508 w 5239448"/>
              <a:gd name="connsiteY1" fmla="*/ 0 h 4902669"/>
              <a:gd name="connsiteX2" fmla="*/ 4073429 w 5239448"/>
              <a:gd name="connsiteY2" fmla="*/ 64957 h 4902669"/>
              <a:gd name="connsiteX3" fmla="*/ 5239448 w 5239448"/>
              <a:gd name="connsiteY3" fmla="*/ 2257977 h 4902669"/>
              <a:gd name="connsiteX4" fmla="*/ 2594756 w 5239448"/>
              <a:gd name="connsiteY4" fmla="*/ 4902669 h 4902669"/>
              <a:gd name="connsiteX5" fmla="*/ 3795 w 5239448"/>
              <a:gd name="connsiteY5" fmla="*/ 2790975 h 4902669"/>
              <a:gd name="connsiteX6" fmla="*/ 0 w 5239448"/>
              <a:gd name="connsiteY6" fmla="*/ 2766110 h 4902669"/>
              <a:gd name="connsiteX7" fmla="*/ 0 w 5239448"/>
              <a:gd name="connsiteY7" fmla="*/ 1745670 h 4902669"/>
              <a:gd name="connsiteX8" fmla="*/ 33326 w 5239448"/>
              <a:gd name="connsiteY8" fmla="*/ 1597027 h 4902669"/>
              <a:gd name="connsiteX9" fmla="*/ 1116084 w 5239448"/>
              <a:gd name="connsiteY9" fmla="*/ 64957 h 490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39448" h="4902669">
                <a:moveTo>
                  <a:pt x="1223006" y="0"/>
                </a:moveTo>
                <a:lnTo>
                  <a:pt x="3966508" y="0"/>
                </a:lnTo>
                <a:lnTo>
                  <a:pt x="4073429" y="64957"/>
                </a:lnTo>
                <a:cubicBezTo>
                  <a:pt x="4776921" y="540227"/>
                  <a:pt x="5239448" y="1345088"/>
                  <a:pt x="5239448" y="2257977"/>
                </a:cubicBezTo>
                <a:cubicBezTo>
                  <a:pt x="5239448" y="3718600"/>
                  <a:pt x="4055379" y="4902669"/>
                  <a:pt x="2594756" y="4902669"/>
                </a:cubicBezTo>
                <a:cubicBezTo>
                  <a:pt x="1316711" y="4902669"/>
                  <a:pt x="250402" y="3996116"/>
                  <a:pt x="3795" y="2790975"/>
                </a:cubicBezTo>
                <a:lnTo>
                  <a:pt x="0" y="2766110"/>
                </a:lnTo>
                <a:lnTo>
                  <a:pt x="0" y="1745670"/>
                </a:lnTo>
                <a:lnTo>
                  <a:pt x="33326" y="1597027"/>
                </a:lnTo>
                <a:cubicBezTo>
                  <a:pt x="196388" y="963257"/>
                  <a:pt x="588464" y="421409"/>
                  <a:pt x="1116084" y="64957"/>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704228-EA14-4AAB-B0B8-F1E8301B8CB3}"/>
              </a:ext>
            </a:extLst>
          </p:cNvPr>
          <p:cNvSpPr>
            <a:spLocks noGrp="1"/>
          </p:cNvSpPr>
          <p:nvPr>
            <p:ph type="title"/>
          </p:nvPr>
        </p:nvSpPr>
        <p:spPr>
          <a:xfrm>
            <a:off x="460353" y="463736"/>
            <a:ext cx="4326831" cy="2803292"/>
          </a:xfrm>
        </p:spPr>
        <p:txBody>
          <a:bodyPr vert="horz" lIns="91440" tIns="45720" rIns="91440" bIns="45720" rtlCol="0" anchor="b">
            <a:normAutofit/>
          </a:bodyPr>
          <a:lstStyle/>
          <a:p>
            <a:pPr algn="ctr"/>
            <a:r>
              <a:rPr lang="en-US" sz="4800" kern="1200">
                <a:solidFill>
                  <a:schemeClr val="bg1"/>
                </a:solidFill>
                <a:latin typeface="+mj-lt"/>
                <a:ea typeface="+mj-ea"/>
                <a:cs typeface="+mj-cs"/>
              </a:rPr>
              <a:t>Foundation Training </a:t>
            </a:r>
          </a:p>
        </p:txBody>
      </p:sp>
      <p:sp>
        <p:nvSpPr>
          <p:cNvPr id="23"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9" name="Picture 8">
            <a:extLst>
              <a:ext uri="{FF2B5EF4-FFF2-40B4-BE49-F238E27FC236}">
                <a16:creationId xmlns:a16="http://schemas.microsoft.com/office/drawing/2014/main" id="{E901840C-20D3-8F63-5E7A-00BA887D05D4}"/>
              </a:ext>
            </a:extLst>
          </p:cNvPr>
          <p:cNvPicPr>
            <a:picLocks noChangeAspect="1"/>
          </p:cNvPicPr>
          <p:nvPr/>
        </p:nvPicPr>
        <p:blipFill rotWithShape="1">
          <a:blip r:embed="rId3"/>
          <a:srcRect l="25251" r="-2" b="-2"/>
          <a:stretch/>
        </p:blipFill>
        <p:spPr>
          <a:xfrm>
            <a:off x="5666308" y="170244"/>
            <a:ext cx="2885716" cy="2885716"/>
          </a:xfrm>
          <a:custGeom>
            <a:avLst/>
            <a:gdLst/>
            <a:ahLst/>
            <a:cxnLst/>
            <a:rect l="l" t="t" r="r" b="b"/>
            <a:pathLst>
              <a:path w="2885716" h="2885716">
                <a:moveTo>
                  <a:pt x="1442858" y="0"/>
                </a:moveTo>
                <a:cubicBezTo>
                  <a:pt x="2239726" y="0"/>
                  <a:pt x="2885716" y="645990"/>
                  <a:pt x="2885716" y="1442858"/>
                </a:cubicBezTo>
                <a:cubicBezTo>
                  <a:pt x="2885716" y="2239726"/>
                  <a:pt x="2239726" y="2885716"/>
                  <a:pt x="1442858" y="2885716"/>
                </a:cubicBezTo>
                <a:cubicBezTo>
                  <a:pt x="645990" y="2885716"/>
                  <a:pt x="0" y="2239726"/>
                  <a:pt x="0" y="1442858"/>
                </a:cubicBezTo>
                <a:cubicBezTo>
                  <a:pt x="0" y="645990"/>
                  <a:pt x="645990" y="0"/>
                  <a:pt x="1442858" y="0"/>
                </a:cubicBezTo>
                <a:close/>
              </a:path>
            </a:pathLst>
          </a:custGeom>
        </p:spPr>
      </p:pic>
      <p:pic>
        <p:nvPicPr>
          <p:cNvPr id="10" name="Picture 9">
            <a:extLst>
              <a:ext uri="{FF2B5EF4-FFF2-40B4-BE49-F238E27FC236}">
                <a16:creationId xmlns:a16="http://schemas.microsoft.com/office/drawing/2014/main" id="{630BE9DD-757F-4171-500F-EA0684F64383}"/>
              </a:ext>
            </a:extLst>
          </p:cNvPr>
          <p:cNvPicPr>
            <a:picLocks noChangeAspect="1"/>
          </p:cNvPicPr>
          <p:nvPr/>
        </p:nvPicPr>
        <p:blipFill rotWithShape="1">
          <a:blip r:embed="rId4"/>
          <a:srcRect l="8554" r="7368" b="-3"/>
          <a:stretch/>
        </p:blipFill>
        <p:spPr>
          <a:xfrm>
            <a:off x="8844338" y="10"/>
            <a:ext cx="3347663" cy="2986304"/>
          </a:xfrm>
          <a:custGeom>
            <a:avLst/>
            <a:gdLst/>
            <a:ahLst/>
            <a:cxnLst/>
            <a:rect l="l" t="t" r="r" b="b"/>
            <a:pathLst>
              <a:path w="3347663" h="2986314">
                <a:moveTo>
                  <a:pt x="458203" y="0"/>
                </a:moveTo>
                <a:lnTo>
                  <a:pt x="3126555" y="0"/>
                </a:lnTo>
                <a:lnTo>
                  <a:pt x="3175466" y="53815"/>
                </a:lnTo>
                <a:cubicBezTo>
                  <a:pt x="3239389" y="131273"/>
                  <a:pt x="3296932" y="214191"/>
                  <a:pt x="3347288" y="301766"/>
                </a:cubicBezTo>
                <a:lnTo>
                  <a:pt x="3347663" y="302487"/>
                </a:lnTo>
                <a:lnTo>
                  <a:pt x="3347663" y="2082469"/>
                </a:lnTo>
                <a:lnTo>
                  <a:pt x="3278648" y="2196072"/>
                </a:lnTo>
                <a:cubicBezTo>
                  <a:pt x="2956544" y="2672847"/>
                  <a:pt x="2411068" y="2986314"/>
                  <a:pt x="1792379" y="2986314"/>
                </a:cubicBezTo>
                <a:cubicBezTo>
                  <a:pt x="802475" y="2986314"/>
                  <a:pt x="0" y="2183839"/>
                  <a:pt x="0" y="1193935"/>
                </a:cubicBezTo>
                <a:cubicBezTo>
                  <a:pt x="0" y="760853"/>
                  <a:pt x="153599" y="363644"/>
                  <a:pt x="409292" y="53815"/>
                </a:cubicBezTo>
                <a:close/>
              </a:path>
            </a:pathLst>
          </a:custGeom>
        </p:spPr>
      </p:pic>
      <p:sp>
        <p:nvSpPr>
          <p:cNvPr id="3" name="AutoShape 2">
            <a:extLst>
              <a:ext uri="{FF2B5EF4-FFF2-40B4-BE49-F238E27FC236}">
                <a16:creationId xmlns:a16="http://schemas.microsoft.com/office/drawing/2014/main" id="{548B07DB-68C2-12A2-B98D-99B1BBE7639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a:extLst>
              <a:ext uri="{FF2B5EF4-FFF2-40B4-BE49-F238E27FC236}">
                <a16:creationId xmlns:a16="http://schemas.microsoft.com/office/drawing/2014/main" id="{332F1B9C-C6B4-BF6C-1A99-8B4500E15CDF}"/>
              </a:ext>
            </a:extLst>
          </p:cNvPr>
          <p:cNvSpPr>
            <a:spLocks noChangeAspect="1" noChangeArrowheads="1"/>
          </p:cNvSpPr>
          <p:nvPr/>
        </p:nvSpPr>
        <p:spPr bwMode="auto">
          <a:xfrm>
            <a:off x="6095999" y="3428999"/>
            <a:ext cx="2747749" cy="2747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2526EBAA-D131-403D-A0B6-20B7E493115A}"/>
              </a:ext>
            </a:extLst>
          </p:cNvPr>
          <p:cNvPicPr>
            <a:picLocks noChangeAspect="1"/>
          </p:cNvPicPr>
          <p:nvPr/>
        </p:nvPicPr>
        <p:blipFill rotWithShape="1">
          <a:blip r:embed="rId5"/>
          <a:srcRect t="2500" r="-2" b="-2"/>
          <a:stretch/>
        </p:blipFill>
        <p:spPr>
          <a:xfrm>
            <a:off x="5940224" y="3122839"/>
            <a:ext cx="4783902" cy="3735161"/>
          </a:xfrm>
          <a:custGeom>
            <a:avLst/>
            <a:gdLst/>
            <a:ahLst/>
            <a:cxnLst/>
            <a:rect l="l" t="t" r="r" b="b"/>
            <a:pathLst>
              <a:path w="4783902" h="3735161">
                <a:moveTo>
                  <a:pt x="2391951" y="0"/>
                </a:moveTo>
                <a:cubicBezTo>
                  <a:pt x="3712988" y="0"/>
                  <a:pt x="4783902" y="1070915"/>
                  <a:pt x="4783902" y="2391951"/>
                </a:cubicBezTo>
                <a:cubicBezTo>
                  <a:pt x="4783902" y="2846058"/>
                  <a:pt x="4657359" y="3270609"/>
                  <a:pt x="4437611" y="3632264"/>
                </a:cubicBezTo>
                <a:lnTo>
                  <a:pt x="4370329" y="3735161"/>
                </a:lnTo>
                <a:lnTo>
                  <a:pt x="413573" y="3735161"/>
                </a:lnTo>
                <a:lnTo>
                  <a:pt x="346291" y="3632264"/>
                </a:lnTo>
                <a:cubicBezTo>
                  <a:pt x="126544" y="3270609"/>
                  <a:pt x="0" y="2846058"/>
                  <a:pt x="0" y="2391951"/>
                </a:cubicBezTo>
                <a:cubicBezTo>
                  <a:pt x="0" y="1070915"/>
                  <a:pt x="1070915" y="0"/>
                  <a:pt x="2391951" y="0"/>
                </a:cubicBezTo>
                <a:close/>
              </a:path>
            </a:pathLst>
          </a:custGeom>
        </p:spPr>
      </p:pic>
      <p:grpSp>
        <p:nvGrpSpPr>
          <p:cNvPr id="25"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solidFill>
        </p:grpSpPr>
        <p:sp>
          <p:nvSpPr>
            <p:cNvPr id="26" name="Freeform: Shape 25">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grpSp>
        <p:nvGrpSpPr>
          <p:cNvPr id="32" name="Graphic 185">
            <a:extLst>
              <a:ext uri="{FF2B5EF4-FFF2-40B4-BE49-F238E27FC236}">
                <a16:creationId xmlns:a16="http://schemas.microsoft.com/office/drawing/2014/main" id="{9D69F773-8C5C-486C-B033-51C7BB3B36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alpha val="20000"/>
            </a:schemeClr>
          </a:solidFill>
        </p:grpSpPr>
        <p:sp>
          <p:nvSpPr>
            <p:cNvPr id="33" name="Freeform: Shape 32">
              <a:extLst>
                <a:ext uri="{FF2B5EF4-FFF2-40B4-BE49-F238E27FC236}">
                  <a16:creationId xmlns:a16="http://schemas.microsoft.com/office/drawing/2014/main" id="{B1948534-1A91-4F84-8612-1C2B4C52F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FAA3112-9317-4953-B51A-BAD23D7DF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E7BE1D1-6120-4115-B796-7DE6B90C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7B0F1BC-B7BD-4C24-84F9-190E76D9E0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59CF39A-C85C-4CDA-82E5-A8835E7CA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grpSp>
        <p:nvGrpSpPr>
          <p:cNvPr id="39" name="Graphic 185">
            <a:extLst>
              <a:ext uri="{FF2B5EF4-FFF2-40B4-BE49-F238E27FC236}">
                <a16:creationId xmlns:a16="http://schemas.microsoft.com/office/drawing/2014/main" id="{EEC0EF42-FB7F-40F4-9F83-19A3651C74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bg1"/>
          </a:solidFill>
        </p:grpSpPr>
        <p:sp>
          <p:nvSpPr>
            <p:cNvPr id="40" name="Freeform: Shape 39">
              <a:extLst>
                <a:ext uri="{FF2B5EF4-FFF2-40B4-BE49-F238E27FC236}">
                  <a16:creationId xmlns:a16="http://schemas.microsoft.com/office/drawing/2014/main" id="{ECC34073-7A02-43A0-B4FB-819AC6430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24CA304-6681-4FF9-A857-D79562307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4F6FEDF2-6576-4B8E-81AF-84B914A1F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8BE5E56F-A9D6-490C-AD4D-5F1B521A56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7E4C189-B44E-4E1C-B1AF-25081DA3D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46" name="Oval 45">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8" name="Oval 47">
            <a:extLst>
              <a:ext uri="{FF2B5EF4-FFF2-40B4-BE49-F238E27FC236}">
                <a16:creationId xmlns:a16="http://schemas.microsoft.com/office/drawing/2014/main" id="{BF7B0E8E-1D1E-4BA4-A360-D8A1FF31E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30709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08" y="-12700"/>
            <a:ext cx="5289386" cy="500082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FE7142A8-393B-47A8-A092-871662362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88" y="-12700"/>
            <a:ext cx="5289386" cy="500971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EA14E168-70E6-4C9F-BB61-FCF0AF368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00" y="-12700"/>
            <a:ext cx="5239448" cy="4902669"/>
          </a:xfrm>
          <a:custGeom>
            <a:avLst/>
            <a:gdLst>
              <a:gd name="connsiteX0" fmla="*/ 1223006 w 5239448"/>
              <a:gd name="connsiteY0" fmla="*/ 0 h 4902669"/>
              <a:gd name="connsiteX1" fmla="*/ 3966508 w 5239448"/>
              <a:gd name="connsiteY1" fmla="*/ 0 h 4902669"/>
              <a:gd name="connsiteX2" fmla="*/ 4073429 w 5239448"/>
              <a:gd name="connsiteY2" fmla="*/ 64957 h 4902669"/>
              <a:gd name="connsiteX3" fmla="*/ 5239448 w 5239448"/>
              <a:gd name="connsiteY3" fmla="*/ 2257977 h 4902669"/>
              <a:gd name="connsiteX4" fmla="*/ 2594756 w 5239448"/>
              <a:gd name="connsiteY4" fmla="*/ 4902669 h 4902669"/>
              <a:gd name="connsiteX5" fmla="*/ 3795 w 5239448"/>
              <a:gd name="connsiteY5" fmla="*/ 2790975 h 4902669"/>
              <a:gd name="connsiteX6" fmla="*/ 0 w 5239448"/>
              <a:gd name="connsiteY6" fmla="*/ 2766110 h 4902669"/>
              <a:gd name="connsiteX7" fmla="*/ 0 w 5239448"/>
              <a:gd name="connsiteY7" fmla="*/ 1745670 h 4902669"/>
              <a:gd name="connsiteX8" fmla="*/ 33326 w 5239448"/>
              <a:gd name="connsiteY8" fmla="*/ 1597027 h 4902669"/>
              <a:gd name="connsiteX9" fmla="*/ 1116084 w 5239448"/>
              <a:gd name="connsiteY9" fmla="*/ 64957 h 490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39448" h="4902669">
                <a:moveTo>
                  <a:pt x="1223006" y="0"/>
                </a:moveTo>
                <a:lnTo>
                  <a:pt x="3966508" y="0"/>
                </a:lnTo>
                <a:lnTo>
                  <a:pt x="4073429" y="64957"/>
                </a:lnTo>
                <a:cubicBezTo>
                  <a:pt x="4776921" y="540227"/>
                  <a:pt x="5239448" y="1345088"/>
                  <a:pt x="5239448" y="2257977"/>
                </a:cubicBezTo>
                <a:cubicBezTo>
                  <a:pt x="5239448" y="3718600"/>
                  <a:pt x="4055379" y="4902669"/>
                  <a:pt x="2594756" y="4902669"/>
                </a:cubicBezTo>
                <a:cubicBezTo>
                  <a:pt x="1316711" y="4902669"/>
                  <a:pt x="250402" y="3996116"/>
                  <a:pt x="3795" y="2790975"/>
                </a:cubicBezTo>
                <a:lnTo>
                  <a:pt x="0" y="2766110"/>
                </a:lnTo>
                <a:lnTo>
                  <a:pt x="0" y="1745670"/>
                </a:lnTo>
                <a:lnTo>
                  <a:pt x="33326" y="1597027"/>
                </a:lnTo>
                <a:cubicBezTo>
                  <a:pt x="196388" y="963257"/>
                  <a:pt x="588464" y="421409"/>
                  <a:pt x="1116084" y="64957"/>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704228-EA14-4AAB-B0B8-F1E8301B8CB3}"/>
              </a:ext>
            </a:extLst>
          </p:cNvPr>
          <p:cNvSpPr>
            <a:spLocks noGrp="1"/>
          </p:cNvSpPr>
          <p:nvPr>
            <p:ph type="title"/>
          </p:nvPr>
        </p:nvSpPr>
        <p:spPr>
          <a:xfrm>
            <a:off x="460353" y="463736"/>
            <a:ext cx="4326831" cy="2803292"/>
          </a:xfrm>
        </p:spPr>
        <p:txBody>
          <a:bodyPr vert="horz" lIns="91440" tIns="45720" rIns="91440" bIns="45720" rtlCol="0" anchor="b">
            <a:normAutofit/>
          </a:bodyPr>
          <a:lstStyle/>
          <a:p>
            <a:pPr algn="ctr"/>
            <a:r>
              <a:rPr lang="en-US" sz="4800" kern="1200" dirty="0">
                <a:solidFill>
                  <a:schemeClr val="bg1"/>
                </a:solidFill>
                <a:latin typeface="+mj-lt"/>
                <a:ea typeface="+mj-ea"/>
                <a:cs typeface="+mj-cs"/>
              </a:rPr>
              <a:t>Ongoing training and development </a:t>
            </a:r>
          </a:p>
        </p:txBody>
      </p:sp>
      <p:sp>
        <p:nvSpPr>
          <p:cNvPr id="44"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7" name="Picture 6">
            <a:extLst>
              <a:ext uri="{FF2B5EF4-FFF2-40B4-BE49-F238E27FC236}">
                <a16:creationId xmlns:a16="http://schemas.microsoft.com/office/drawing/2014/main" id="{B73290FC-D889-D2C1-E5FE-788FD3D72EA3}"/>
              </a:ext>
            </a:extLst>
          </p:cNvPr>
          <p:cNvPicPr>
            <a:picLocks noChangeAspect="1"/>
          </p:cNvPicPr>
          <p:nvPr/>
        </p:nvPicPr>
        <p:blipFill rotWithShape="1">
          <a:blip r:embed="rId3"/>
          <a:srcRect r="25097" b="1"/>
          <a:stretch/>
        </p:blipFill>
        <p:spPr>
          <a:xfrm>
            <a:off x="5666308" y="170244"/>
            <a:ext cx="2885716" cy="2885716"/>
          </a:xfrm>
          <a:custGeom>
            <a:avLst/>
            <a:gdLst/>
            <a:ahLst/>
            <a:cxnLst/>
            <a:rect l="l" t="t" r="r" b="b"/>
            <a:pathLst>
              <a:path w="2885716" h="2885716">
                <a:moveTo>
                  <a:pt x="1442858" y="0"/>
                </a:moveTo>
                <a:cubicBezTo>
                  <a:pt x="2239726" y="0"/>
                  <a:pt x="2885716" y="645990"/>
                  <a:pt x="2885716" y="1442858"/>
                </a:cubicBezTo>
                <a:cubicBezTo>
                  <a:pt x="2885716" y="2239726"/>
                  <a:pt x="2239726" y="2885716"/>
                  <a:pt x="1442858" y="2885716"/>
                </a:cubicBezTo>
                <a:cubicBezTo>
                  <a:pt x="645990" y="2885716"/>
                  <a:pt x="0" y="2239726"/>
                  <a:pt x="0" y="1442858"/>
                </a:cubicBezTo>
                <a:cubicBezTo>
                  <a:pt x="0" y="645990"/>
                  <a:pt x="645990" y="0"/>
                  <a:pt x="1442858" y="0"/>
                </a:cubicBezTo>
                <a:close/>
              </a:path>
            </a:pathLst>
          </a:custGeom>
        </p:spPr>
      </p:pic>
      <p:pic>
        <p:nvPicPr>
          <p:cNvPr id="8" name="Picture 7">
            <a:extLst>
              <a:ext uri="{FF2B5EF4-FFF2-40B4-BE49-F238E27FC236}">
                <a16:creationId xmlns:a16="http://schemas.microsoft.com/office/drawing/2014/main" id="{6CDCBCBB-1292-47B9-A375-35E657308CC7}"/>
              </a:ext>
            </a:extLst>
          </p:cNvPr>
          <p:cNvPicPr>
            <a:picLocks noChangeAspect="1"/>
          </p:cNvPicPr>
          <p:nvPr/>
        </p:nvPicPr>
        <p:blipFill rotWithShape="1">
          <a:blip r:embed="rId4"/>
          <a:srcRect l="23151" r="14074" b="2"/>
          <a:stretch/>
        </p:blipFill>
        <p:spPr>
          <a:xfrm>
            <a:off x="8844338" y="10"/>
            <a:ext cx="3347663" cy="2986304"/>
          </a:xfrm>
          <a:custGeom>
            <a:avLst/>
            <a:gdLst/>
            <a:ahLst/>
            <a:cxnLst/>
            <a:rect l="l" t="t" r="r" b="b"/>
            <a:pathLst>
              <a:path w="3347663" h="2986314">
                <a:moveTo>
                  <a:pt x="458203" y="0"/>
                </a:moveTo>
                <a:lnTo>
                  <a:pt x="3126555" y="0"/>
                </a:lnTo>
                <a:lnTo>
                  <a:pt x="3175466" y="53815"/>
                </a:lnTo>
                <a:cubicBezTo>
                  <a:pt x="3239389" y="131273"/>
                  <a:pt x="3296932" y="214191"/>
                  <a:pt x="3347288" y="301766"/>
                </a:cubicBezTo>
                <a:lnTo>
                  <a:pt x="3347663" y="302487"/>
                </a:lnTo>
                <a:lnTo>
                  <a:pt x="3347663" y="2082469"/>
                </a:lnTo>
                <a:lnTo>
                  <a:pt x="3278648" y="2196072"/>
                </a:lnTo>
                <a:cubicBezTo>
                  <a:pt x="2956544" y="2672847"/>
                  <a:pt x="2411068" y="2986314"/>
                  <a:pt x="1792379" y="2986314"/>
                </a:cubicBezTo>
                <a:cubicBezTo>
                  <a:pt x="802475" y="2986314"/>
                  <a:pt x="0" y="2183839"/>
                  <a:pt x="0" y="1193935"/>
                </a:cubicBezTo>
                <a:cubicBezTo>
                  <a:pt x="0" y="760853"/>
                  <a:pt x="153599" y="363644"/>
                  <a:pt x="409292" y="53815"/>
                </a:cubicBezTo>
                <a:close/>
              </a:path>
            </a:pathLst>
          </a:custGeom>
        </p:spPr>
      </p:pic>
      <p:pic>
        <p:nvPicPr>
          <p:cNvPr id="3" name="Picture 2">
            <a:extLst>
              <a:ext uri="{FF2B5EF4-FFF2-40B4-BE49-F238E27FC236}">
                <a16:creationId xmlns:a16="http://schemas.microsoft.com/office/drawing/2014/main" id="{DF5C3F6D-ADB9-4BD7-4F12-5130A4C9ACBF}"/>
              </a:ext>
            </a:extLst>
          </p:cNvPr>
          <p:cNvPicPr>
            <a:picLocks noChangeAspect="1"/>
          </p:cNvPicPr>
          <p:nvPr/>
        </p:nvPicPr>
        <p:blipFill rotWithShape="1">
          <a:blip r:embed="rId5"/>
          <a:srcRect l="11562" t="-340" r="42331" b="340"/>
          <a:stretch/>
        </p:blipFill>
        <p:spPr>
          <a:xfrm>
            <a:off x="5666308" y="3022388"/>
            <a:ext cx="4783902" cy="3735161"/>
          </a:xfrm>
          <a:custGeom>
            <a:avLst/>
            <a:gdLst/>
            <a:ahLst/>
            <a:cxnLst/>
            <a:rect l="l" t="t" r="r" b="b"/>
            <a:pathLst>
              <a:path w="4783902" h="3735161">
                <a:moveTo>
                  <a:pt x="2391951" y="0"/>
                </a:moveTo>
                <a:cubicBezTo>
                  <a:pt x="3712988" y="0"/>
                  <a:pt x="4783902" y="1070915"/>
                  <a:pt x="4783902" y="2391951"/>
                </a:cubicBezTo>
                <a:cubicBezTo>
                  <a:pt x="4783902" y="2846058"/>
                  <a:pt x="4657359" y="3270609"/>
                  <a:pt x="4437611" y="3632264"/>
                </a:cubicBezTo>
                <a:lnTo>
                  <a:pt x="4370329" y="3735161"/>
                </a:lnTo>
                <a:lnTo>
                  <a:pt x="413573" y="3735161"/>
                </a:lnTo>
                <a:lnTo>
                  <a:pt x="346291" y="3632264"/>
                </a:lnTo>
                <a:cubicBezTo>
                  <a:pt x="126544" y="3270609"/>
                  <a:pt x="0" y="2846058"/>
                  <a:pt x="0" y="2391951"/>
                </a:cubicBezTo>
                <a:cubicBezTo>
                  <a:pt x="0" y="1070915"/>
                  <a:pt x="1070915" y="0"/>
                  <a:pt x="2391951" y="0"/>
                </a:cubicBezTo>
                <a:close/>
              </a:path>
            </a:pathLst>
          </a:custGeom>
        </p:spPr>
      </p:pic>
      <p:grpSp>
        <p:nvGrpSpPr>
          <p:cNvPr id="46"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solidFill>
        </p:grpSpPr>
        <p:sp>
          <p:nvSpPr>
            <p:cNvPr id="47" name="Freeform: Shape 46">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grpSp>
        <p:nvGrpSpPr>
          <p:cNvPr id="53" name="Graphic 185">
            <a:extLst>
              <a:ext uri="{FF2B5EF4-FFF2-40B4-BE49-F238E27FC236}">
                <a16:creationId xmlns:a16="http://schemas.microsoft.com/office/drawing/2014/main" id="{9D69F773-8C5C-486C-B033-51C7BB3B36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alpha val="20000"/>
            </a:schemeClr>
          </a:solidFill>
        </p:grpSpPr>
        <p:sp>
          <p:nvSpPr>
            <p:cNvPr id="54" name="Freeform: Shape 53">
              <a:extLst>
                <a:ext uri="{FF2B5EF4-FFF2-40B4-BE49-F238E27FC236}">
                  <a16:creationId xmlns:a16="http://schemas.microsoft.com/office/drawing/2014/main" id="{B1948534-1A91-4F84-8612-1C2B4C52F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FAA3112-9317-4953-B51A-BAD23D7DF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E7BE1D1-6120-4115-B796-7DE6B90C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7B0F1BC-B7BD-4C24-84F9-190E76D9E0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59CF39A-C85C-4CDA-82E5-A8835E7CA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grpSp>
        <p:nvGrpSpPr>
          <p:cNvPr id="60" name="Graphic 185">
            <a:extLst>
              <a:ext uri="{FF2B5EF4-FFF2-40B4-BE49-F238E27FC236}">
                <a16:creationId xmlns:a16="http://schemas.microsoft.com/office/drawing/2014/main" id="{EEC0EF42-FB7F-40F4-9F83-19A3651C74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bg1"/>
          </a:solidFill>
        </p:grpSpPr>
        <p:sp>
          <p:nvSpPr>
            <p:cNvPr id="61" name="Freeform: Shape 60">
              <a:extLst>
                <a:ext uri="{FF2B5EF4-FFF2-40B4-BE49-F238E27FC236}">
                  <a16:creationId xmlns:a16="http://schemas.microsoft.com/office/drawing/2014/main" id="{ECC34073-7A02-43A0-B4FB-819AC6430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424CA304-6681-4FF9-A857-D79562307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F6FEDF2-6576-4B8E-81AF-84B914A1F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8BE5E56F-A9D6-490C-AD4D-5F1B521A56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7E4C189-B44E-4E1C-B1AF-25081DA3D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67" name="Oval 66">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Oval 68">
            <a:extLst>
              <a:ext uri="{FF2B5EF4-FFF2-40B4-BE49-F238E27FC236}">
                <a16:creationId xmlns:a16="http://schemas.microsoft.com/office/drawing/2014/main" id="{BF7B0E8E-1D1E-4BA4-A360-D8A1FF31E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288821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423081" y="318781"/>
            <a:ext cx="7602119" cy="1537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lgn="ctr">
              <a:defRPr/>
            </a:pPr>
            <a:r>
              <a:rPr lang="en-GB" sz="4400" b="0" kern="0" dirty="0">
                <a:solidFill>
                  <a:schemeClr val="accent1"/>
                </a:solidFill>
                <a:ea typeface="ＭＳ Ｐゴシック"/>
                <a:cs typeface=""/>
              </a:rPr>
              <a:t>SN Teams Structure Service:</a:t>
            </a:r>
          </a:p>
          <a:p>
            <a:pPr lvl="0" algn="ctr">
              <a:defRPr/>
            </a:pPr>
            <a:r>
              <a:rPr lang="en-GB" sz="4400" b="0" kern="0" dirty="0">
                <a:solidFill>
                  <a:schemeClr val="accent1"/>
                </a:solidFill>
                <a:ea typeface="ＭＳ Ｐゴシック"/>
                <a:cs typeface=""/>
              </a:rPr>
              <a:t> what can you expect?</a:t>
            </a:r>
            <a:endParaRPr lang="en-GB" sz="4000" kern="0" dirty="0">
              <a:solidFill>
                <a:schemeClr val="accent1"/>
              </a:solidFill>
              <a:latin typeface="Arial"/>
              <a:ea typeface="ＭＳ Ｐゴシック"/>
              <a:cs typeface=""/>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6892121" y="54591"/>
            <a:ext cx="5041304" cy="6748818"/>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Tree>
    <p:extLst>
      <p:ext uri="{BB962C8B-B14F-4D97-AF65-F5344CB8AC3E}">
        <p14:creationId xmlns:p14="http://schemas.microsoft.com/office/powerpoint/2010/main" val="7730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046550" y="318781"/>
            <a:ext cx="69786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lvl="0">
              <a:defRPr/>
            </a:pPr>
            <a:r>
              <a:rPr lang="en-GB" sz="4000" b="0" kern="0" dirty="0">
                <a:solidFill>
                  <a:schemeClr val="accent1"/>
                </a:solidFill>
                <a:ea typeface="ＭＳ Ｐゴシック"/>
                <a:cs typeface=""/>
              </a:rPr>
              <a:t>SNOD/SR Teams Structure Service: what can you expect?</a:t>
            </a:r>
            <a:endParaRPr lang="en-GB" kern="0" dirty="0">
              <a:solidFill>
                <a:schemeClr val="accent1"/>
              </a:solidFill>
              <a:latin typeface="Arial"/>
              <a:ea typeface="ＭＳ Ｐゴシック"/>
              <a:cs typeface=""/>
            </a:endParaRPr>
          </a:p>
        </p:txBody>
      </p:sp>
      <p:grpSp>
        <p:nvGrpSpPr>
          <p:cNvPr id="5" name="Group 4">
            <a:extLst>
              <a:ext uri="{FF2B5EF4-FFF2-40B4-BE49-F238E27FC236}">
                <a16:creationId xmlns:a16="http://schemas.microsoft.com/office/drawing/2014/main" id="{351A1551-97D0-4A98-898A-3D347789075F}"/>
              </a:ext>
            </a:extLst>
          </p:cNvPr>
          <p:cNvGrpSpPr>
            <a:grpSpLocks/>
          </p:cNvGrpSpPr>
          <p:nvPr/>
        </p:nvGrpSpPr>
        <p:grpSpPr bwMode="auto">
          <a:xfrm>
            <a:off x="136479" y="1692323"/>
            <a:ext cx="3289109" cy="4179627"/>
            <a:chOff x="884" y="210"/>
            <a:chExt cx="3224" cy="3884"/>
          </a:xfrm>
        </p:grpSpPr>
        <p:sp>
          <p:nvSpPr>
            <p:cNvPr id="6" name="Freeform 5">
              <a:extLst>
                <a:ext uri="{FF2B5EF4-FFF2-40B4-BE49-F238E27FC236}">
                  <a16:creationId xmlns:a16="http://schemas.microsoft.com/office/drawing/2014/main" id="{293A7453-FF30-47EE-B1AA-C7D0B67AC388}"/>
                </a:ext>
              </a:extLst>
            </p:cNvPr>
            <p:cNvSpPr>
              <a:spLocks/>
            </p:cNvSpPr>
            <p:nvPr/>
          </p:nvSpPr>
          <p:spPr bwMode="auto">
            <a:xfrm>
              <a:off x="2923" y="2276"/>
              <a:ext cx="787" cy="641"/>
            </a:xfrm>
            <a:custGeom>
              <a:avLst/>
              <a:gdLst>
                <a:gd name="T0" fmla="*/ 753 w 948"/>
                <a:gd name="T1" fmla="*/ 624 h 770"/>
                <a:gd name="T2" fmla="*/ 773 w 948"/>
                <a:gd name="T3" fmla="*/ 518 h 770"/>
                <a:gd name="T4" fmla="*/ 761 w 948"/>
                <a:gd name="T5" fmla="*/ 445 h 770"/>
                <a:gd name="T6" fmla="*/ 735 w 948"/>
                <a:gd name="T7" fmla="*/ 381 h 770"/>
                <a:gd name="T8" fmla="*/ 721 w 948"/>
                <a:gd name="T9" fmla="*/ 348 h 770"/>
                <a:gd name="T10" fmla="*/ 685 w 948"/>
                <a:gd name="T11" fmla="*/ 331 h 770"/>
                <a:gd name="T12" fmla="*/ 628 w 948"/>
                <a:gd name="T13" fmla="*/ 293 h 770"/>
                <a:gd name="T14" fmla="*/ 605 w 948"/>
                <a:gd name="T15" fmla="*/ 246 h 770"/>
                <a:gd name="T16" fmla="*/ 640 w 948"/>
                <a:gd name="T17" fmla="*/ 273 h 770"/>
                <a:gd name="T18" fmla="*/ 698 w 948"/>
                <a:gd name="T19" fmla="*/ 295 h 770"/>
                <a:gd name="T20" fmla="*/ 706 w 948"/>
                <a:gd name="T21" fmla="*/ 276 h 770"/>
                <a:gd name="T22" fmla="*/ 678 w 948"/>
                <a:gd name="T23" fmla="*/ 253 h 770"/>
                <a:gd name="T24" fmla="*/ 645 w 948"/>
                <a:gd name="T25" fmla="*/ 206 h 770"/>
                <a:gd name="T26" fmla="*/ 630 w 948"/>
                <a:gd name="T27" fmla="*/ 176 h 770"/>
                <a:gd name="T28" fmla="*/ 613 w 948"/>
                <a:gd name="T29" fmla="*/ 148 h 770"/>
                <a:gd name="T30" fmla="*/ 658 w 948"/>
                <a:gd name="T31" fmla="*/ 102 h 770"/>
                <a:gd name="T32" fmla="*/ 627 w 948"/>
                <a:gd name="T33" fmla="*/ 82 h 770"/>
                <a:gd name="T34" fmla="*/ 595 w 948"/>
                <a:gd name="T35" fmla="*/ 45 h 770"/>
                <a:gd name="T36" fmla="*/ 569 w 948"/>
                <a:gd name="T37" fmla="*/ 20 h 770"/>
                <a:gd name="T38" fmla="*/ 474 w 948"/>
                <a:gd name="T39" fmla="*/ 10 h 770"/>
                <a:gd name="T40" fmla="*/ 369 w 948"/>
                <a:gd name="T41" fmla="*/ 25 h 770"/>
                <a:gd name="T42" fmla="*/ 260 w 948"/>
                <a:gd name="T43" fmla="*/ 30 h 770"/>
                <a:gd name="T44" fmla="*/ 39 w 948"/>
                <a:gd name="T45" fmla="*/ 42 h 770"/>
                <a:gd name="T46" fmla="*/ 32 w 948"/>
                <a:gd name="T47" fmla="*/ 48 h 770"/>
                <a:gd name="T48" fmla="*/ 2 w 948"/>
                <a:gd name="T49" fmla="*/ 80 h 770"/>
                <a:gd name="T50" fmla="*/ 9 w 948"/>
                <a:gd name="T51" fmla="*/ 107 h 770"/>
                <a:gd name="T52" fmla="*/ 49 w 948"/>
                <a:gd name="T53" fmla="*/ 124 h 770"/>
                <a:gd name="T54" fmla="*/ 99 w 948"/>
                <a:gd name="T55" fmla="*/ 163 h 770"/>
                <a:gd name="T56" fmla="*/ 115 w 948"/>
                <a:gd name="T57" fmla="*/ 191 h 770"/>
                <a:gd name="T58" fmla="*/ 132 w 948"/>
                <a:gd name="T59" fmla="*/ 210 h 770"/>
                <a:gd name="T60" fmla="*/ 110 w 948"/>
                <a:gd name="T61" fmla="*/ 240 h 770"/>
                <a:gd name="T62" fmla="*/ 149 w 948"/>
                <a:gd name="T63" fmla="*/ 306 h 770"/>
                <a:gd name="T64" fmla="*/ 164 w 948"/>
                <a:gd name="T65" fmla="*/ 321 h 770"/>
                <a:gd name="T66" fmla="*/ 207 w 948"/>
                <a:gd name="T67" fmla="*/ 353 h 770"/>
                <a:gd name="T68" fmla="*/ 230 w 948"/>
                <a:gd name="T69" fmla="*/ 386 h 770"/>
                <a:gd name="T70" fmla="*/ 250 w 948"/>
                <a:gd name="T71" fmla="*/ 413 h 770"/>
                <a:gd name="T72" fmla="*/ 285 w 948"/>
                <a:gd name="T73" fmla="*/ 428 h 770"/>
                <a:gd name="T74" fmla="*/ 300 w 948"/>
                <a:gd name="T75" fmla="*/ 471 h 770"/>
                <a:gd name="T76" fmla="*/ 323 w 948"/>
                <a:gd name="T77" fmla="*/ 499 h 770"/>
                <a:gd name="T78" fmla="*/ 394 w 948"/>
                <a:gd name="T79" fmla="*/ 483 h 770"/>
                <a:gd name="T80" fmla="*/ 497 w 948"/>
                <a:gd name="T81" fmla="*/ 475 h 770"/>
                <a:gd name="T82" fmla="*/ 530 w 948"/>
                <a:gd name="T83" fmla="*/ 448 h 770"/>
                <a:gd name="T84" fmla="*/ 550 w 948"/>
                <a:gd name="T85" fmla="*/ 455 h 770"/>
                <a:gd name="T86" fmla="*/ 567 w 948"/>
                <a:gd name="T87" fmla="*/ 486 h 770"/>
                <a:gd name="T88" fmla="*/ 587 w 948"/>
                <a:gd name="T89" fmla="*/ 519 h 770"/>
                <a:gd name="T90" fmla="*/ 618 w 948"/>
                <a:gd name="T91" fmla="*/ 548 h 770"/>
                <a:gd name="T92" fmla="*/ 642 w 948"/>
                <a:gd name="T93" fmla="*/ 587 h 770"/>
                <a:gd name="T94" fmla="*/ 675 w 948"/>
                <a:gd name="T95" fmla="*/ 605 h 770"/>
                <a:gd name="T96" fmla="*/ 715 w 948"/>
                <a:gd name="T97" fmla="*/ 620 h 770"/>
                <a:gd name="T98" fmla="*/ 738 w 948"/>
                <a:gd name="T99" fmla="*/ 631 h 7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48"/>
                <a:gd name="T151" fmla="*/ 0 h 770"/>
                <a:gd name="T152" fmla="*/ 948 w 948"/>
                <a:gd name="T153" fmla="*/ 770 h 7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48" h="770">
                  <a:moveTo>
                    <a:pt x="897" y="770"/>
                  </a:moveTo>
                  <a:cubicBezTo>
                    <a:pt x="899" y="760"/>
                    <a:pt x="898" y="756"/>
                    <a:pt x="907" y="750"/>
                  </a:cubicBezTo>
                  <a:cubicBezTo>
                    <a:pt x="919" y="715"/>
                    <a:pt x="906" y="681"/>
                    <a:pt x="927" y="650"/>
                  </a:cubicBezTo>
                  <a:cubicBezTo>
                    <a:pt x="928" y="641"/>
                    <a:pt x="929" y="631"/>
                    <a:pt x="931" y="622"/>
                  </a:cubicBezTo>
                  <a:cubicBezTo>
                    <a:pt x="932" y="618"/>
                    <a:pt x="935" y="610"/>
                    <a:pt x="935" y="610"/>
                  </a:cubicBezTo>
                  <a:cubicBezTo>
                    <a:pt x="933" y="544"/>
                    <a:pt x="948" y="555"/>
                    <a:pt x="917" y="534"/>
                  </a:cubicBezTo>
                  <a:cubicBezTo>
                    <a:pt x="910" y="512"/>
                    <a:pt x="918" y="488"/>
                    <a:pt x="897" y="474"/>
                  </a:cubicBezTo>
                  <a:cubicBezTo>
                    <a:pt x="894" y="466"/>
                    <a:pt x="892" y="463"/>
                    <a:pt x="885" y="458"/>
                  </a:cubicBezTo>
                  <a:cubicBezTo>
                    <a:pt x="881" y="447"/>
                    <a:pt x="875" y="439"/>
                    <a:pt x="871" y="428"/>
                  </a:cubicBezTo>
                  <a:cubicBezTo>
                    <a:pt x="870" y="425"/>
                    <a:pt x="871" y="420"/>
                    <a:pt x="869" y="418"/>
                  </a:cubicBezTo>
                  <a:cubicBezTo>
                    <a:pt x="864" y="415"/>
                    <a:pt x="851" y="406"/>
                    <a:pt x="843" y="404"/>
                  </a:cubicBezTo>
                  <a:cubicBezTo>
                    <a:pt x="836" y="401"/>
                    <a:pt x="829" y="401"/>
                    <a:pt x="825" y="398"/>
                  </a:cubicBezTo>
                  <a:cubicBezTo>
                    <a:pt x="821" y="395"/>
                    <a:pt x="830" y="396"/>
                    <a:pt x="819" y="388"/>
                  </a:cubicBezTo>
                  <a:cubicBezTo>
                    <a:pt x="808" y="380"/>
                    <a:pt x="780" y="364"/>
                    <a:pt x="757" y="352"/>
                  </a:cubicBezTo>
                  <a:cubicBezTo>
                    <a:pt x="740" y="327"/>
                    <a:pt x="710" y="319"/>
                    <a:pt x="681" y="316"/>
                  </a:cubicBezTo>
                  <a:cubicBezTo>
                    <a:pt x="687" y="299"/>
                    <a:pt x="714" y="298"/>
                    <a:pt x="729" y="296"/>
                  </a:cubicBezTo>
                  <a:cubicBezTo>
                    <a:pt x="745" y="301"/>
                    <a:pt x="724" y="292"/>
                    <a:pt x="737" y="318"/>
                  </a:cubicBezTo>
                  <a:cubicBezTo>
                    <a:pt x="740" y="324"/>
                    <a:pt x="764" y="327"/>
                    <a:pt x="771" y="328"/>
                  </a:cubicBezTo>
                  <a:cubicBezTo>
                    <a:pt x="775" y="333"/>
                    <a:pt x="781" y="346"/>
                    <a:pt x="787" y="348"/>
                  </a:cubicBezTo>
                  <a:cubicBezTo>
                    <a:pt x="807" y="356"/>
                    <a:pt x="820" y="353"/>
                    <a:pt x="841" y="354"/>
                  </a:cubicBezTo>
                  <a:cubicBezTo>
                    <a:pt x="843" y="367"/>
                    <a:pt x="842" y="367"/>
                    <a:pt x="853" y="374"/>
                  </a:cubicBezTo>
                  <a:cubicBezTo>
                    <a:pt x="870" y="368"/>
                    <a:pt x="863" y="340"/>
                    <a:pt x="851" y="332"/>
                  </a:cubicBezTo>
                  <a:cubicBezTo>
                    <a:pt x="847" y="326"/>
                    <a:pt x="834" y="315"/>
                    <a:pt x="829" y="312"/>
                  </a:cubicBezTo>
                  <a:cubicBezTo>
                    <a:pt x="825" y="309"/>
                    <a:pt x="817" y="304"/>
                    <a:pt x="817" y="304"/>
                  </a:cubicBezTo>
                  <a:cubicBezTo>
                    <a:pt x="813" y="292"/>
                    <a:pt x="803" y="278"/>
                    <a:pt x="793" y="268"/>
                  </a:cubicBezTo>
                  <a:cubicBezTo>
                    <a:pt x="791" y="261"/>
                    <a:pt x="783" y="252"/>
                    <a:pt x="777" y="248"/>
                  </a:cubicBezTo>
                  <a:cubicBezTo>
                    <a:pt x="776" y="242"/>
                    <a:pt x="776" y="235"/>
                    <a:pt x="773" y="230"/>
                  </a:cubicBezTo>
                  <a:cubicBezTo>
                    <a:pt x="770" y="223"/>
                    <a:pt x="763" y="218"/>
                    <a:pt x="759" y="212"/>
                  </a:cubicBezTo>
                  <a:cubicBezTo>
                    <a:pt x="754" y="198"/>
                    <a:pt x="752" y="186"/>
                    <a:pt x="739" y="178"/>
                  </a:cubicBezTo>
                  <a:cubicBezTo>
                    <a:pt x="742" y="132"/>
                    <a:pt x="740" y="131"/>
                    <a:pt x="781" y="126"/>
                  </a:cubicBezTo>
                  <a:cubicBezTo>
                    <a:pt x="785" y="125"/>
                    <a:pt x="795" y="126"/>
                    <a:pt x="793" y="122"/>
                  </a:cubicBezTo>
                  <a:cubicBezTo>
                    <a:pt x="788" y="114"/>
                    <a:pt x="784" y="114"/>
                    <a:pt x="775" y="112"/>
                  </a:cubicBezTo>
                  <a:cubicBezTo>
                    <a:pt x="768" y="107"/>
                    <a:pt x="762" y="102"/>
                    <a:pt x="755" y="98"/>
                  </a:cubicBezTo>
                  <a:cubicBezTo>
                    <a:pt x="751" y="96"/>
                    <a:pt x="743" y="90"/>
                    <a:pt x="743" y="90"/>
                  </a:cubicBezTo>
                  <a:cubicBezTo>
                    <a:pt x="735" y="78"/>
                    <a:pt x="730" y="63"/>
                    <a:pt x="717" y="54"/>
                  </a:cubicBezTo>
                  <a:cubicBezTo>
                    <a:pt x="713" y="51"/>
                    <a:pt x="705" y="46"/>
                    <a:pt x="705" y="46"/>
                  </a:cubicBezTo>
                  <a:cubicBezTo>
                    <a:pt x="700" y="38"/>
                    <a:pt x="693" y="29"/>
                    <a:pt x="685" y="24"/>
                  </a:cubicBezTo>
                  <a:cubicBezTo>
                    <a:pt x="679" y="16"/>
                    <a:pt x="674" y="9"/>
                    <a:pt x="671" y="0"/>
                  </a:cubicBezTo>
                  <a:cubicBezTo>
                    <a:pt x="622" y="6"/>
                    <a:pt x="649" y="10"/>
                    <a:pt x="571" y="12"/>
                  </a:cubicBezTo>
                  <a:cubicBezTo>
                    <a:pt x="509" y="22"/>
                    <a:pt x="615" y="20"/>
                    <a:pt x="463" y="24"/>
                  </a:cubicBezTo>
                  <a:cubicBezTo>
                    <a:pt x="457" y="26"/>
                    <a:pt x="445" y="30"/>
                    <a:pt x="445" y="30"/>
                  </a:cubicBezTo>
                  <a:cubicBezTo>
                    <a:pt x="437" y="54"/>
                    <a:pt x="384" y="44"/>
                    <a:pt x="375" y="44"/>
                  </a:cubicBezTo>
                  <a:cubicBezTo>
                    <a:pt x="340" y="43"/>
                    <a:pt x="335" y="47"/>
                    <a:pt x="313" y="36"/>
                  </a:cubicBezTo>
                  <a:cubicBezTo>
                    <a:pt x="226" y="40"/>
                    <a:pt x="139" y="42"/>
                    <a:pt x="51" y="44"/>
                  </a:cubicBezTo>
                  <a:cubicBezTo>
                    <a:pt x="50" y="46"/>
                    <a:pt x="49" y="48"/>
                    <a:pt x="47" y="50"/>
                  </a:cubicBezTo>
                  <a:cubicBezTo>
                    <a:pt x="45" y="51"/>
                    <a:pt x="42" y="51"/>
                    <a:pt x="41" y="52"/>
                  </a:cubicBezTo>
                  <a:cubicBezTo>
                    <a:pt x="40" y="53"/>
                    <a:pt x="40" y="56"/>
                    <a:pt x="39" y="58"/>
                  </a:cubicBezTo>
                  <a:cubicBezTo>
                    <a:pt x="36" y="70"/>
                    <a:pt x="30" y="80"/>
                    <a:pt x="23" y="90"/>
                  </a:cubicBezTo>
                  <a:cubicBezTo>
                    <a:pt x="19" y="96"/>
                    <a:pt x="10" y="95"/>
                    <a:pt x="3" y="96"/>
                  </a:cubicBezTo>
                  <a:cubicBezTo>
                    <a:pt x="0" y="100"/>
                    <a:pt x="6" y="113"/>
                    <a:pt x="7" y="118"/>
                  </a:cubicBezTo>
                  <a:cubicBezTo>
                    <a:pt x="8" y="123"/>
                    <a:pt x="6" y="125"/>
                    <a:pt x="11" y="128"/>
                  </a:cubicBezTo>
                  <a:cubicBezTo>
                    <a:pt x="15" y="137"/>
                    <a:pt x="29" y="134"/>
                    <a:pt x="37" y="138"/>
                  </a:cubicBezTo>
                  <a:cubicBezTo>
                    <a:pt x="45" y="141"/>
                    <a:pt x="45" y="145"/>
                    <a:pt x="59" y="149"/>
                  </a:cubicBezTo>
                  <a:cubicBezTo>
                    <a:pt x="62" y="189"/>
                    <a:pt x="60" y="180"/>
                    <a:pt x="89" y="190"/>
                  </a:cubicBezTo>
                  <a:cubicBezTo>
                    <a:pt x="92" y="199"/>
                    <a:pt x="108" y="195"/>
                    <a:pt x="119" y="196"/>
                  </a:cubicBezTo>
                  <a:cubicBezTo>
                    <a:pt x="122" y="207"/>
                    <a:pt x="125" y="203"/>
                    <a:pt x="131" y="212"/>
                  </a:cubicBezTo>
                  <a:cubicBezTo>
                    <a:pt x="134" y="218"/>
                    <a:pt x="137" y="225"/>
                    <a:pt x="139" y="230"/>
                  </a:cubicBezTo>
                  <a:cubicBezTo>
                    <a:pt x="141" y="235"/>
                    <a:pt x="140" y="236"/>
                    <a:pt x="143" y="240"/>
                  </a:cubicBezTo>
                  <a:cubicBezTo>
                    <a:pt x="146" y="244"/>
                    <a:pt x="159" y="248"/>
                    <a:pt x="159" y="252"/>
                  </a:cubicBezTo>
                  <a:cubicBezTo>
                    <a:pt x="167" y="263"/>
                    <a:pt x="155" y="262"/>
                    <a:pt x="145" y="264"/>
                  </a:cubicBezTo>
                  <a:cubicBezTo>
                    <a:pt x="140" y="271"/>
                    <a:pt x="136" y="280"/>
                    <a:pt x="133" y="288"/>
                  </a:cubicBezTo>
                  <a:cubicBezTo>
                    <a:pt x="135" y="340"/>
                    <a:pt x="125" y="339"/>
                    <a:pt x="161" y="344"/>
                  </a:cubicBezTo>
                  <a:cubicBezTo>
                    <a:pt x="164" y="370"/>
                    <a:pt x="160" y="362"/>
                    <a:pt x="179" y="368"/>
                  </a:cubicBezTo>
                  <a:cubicBezTo>
                    <a:pt x="185" y="377"/>
                    <a:pt x="176" y="373"/>
                    <a:pt x="187" y="376"/>
                  </a:cubicBezTo>
                  <a:cubicBezTo>
                    <a:pt x="191" y="377"/>
                    <a:pt x="197" y="386"/>
                    <a:pt x="197" y="386"/>
                  </a:cubicBezTo>
                  <a:cubicBezTo>
                    <a:pt x="200" y="418"/>
                    <a:pt x="205" y="406"/>
                    <a:pt x="239" y="408"/>
                  </a:cubicBezTo>
                  <a:cubicBezTo>
                    <a:pt x="244" y="422"/>
                    <a:pt x="239" y="418"/>
                    <a:pt x="249" y="424"/>
                  </a:cubicBezTo>
                  <a:cubicBezTo>
                    <a:pt x="251" y="441"/>
                    <a:pt x="255" y="453"/>
                    <a:pt x="273" y="458"/>
                  </a:cubicBezTo>
                  <a:cubicBezTo>
                    <a:pt x="274" y="460"/>
                    <a:pt x="275" y="462"/>
                    <a:pt x="277" y="464"/>
                  </a:cubicBezTo>
                  <a:cubicBezTo>
                    <a:pt x="279" y="466"/>
                    <a:pt x="281" y="466"/>
                    <a:pt x="283" y="468"/>
                  </a:cubicBezTo>
                  <a:cubicBezTo>
                    <a:pt x="290" y="477"/>
                    <a:pt x="292" y="490"/>
                    <a:pt x="301" y="496"/>
                  </a:cubicBezTo>
                  <a:cubicBezTo>
                    <a:pt x="305" y="518"/>
                    <a:pt x="299" y="505"/>
                    <a:pt x="331" y="510"/>
                  </a:cubicBezTo>
                  <a:cubicBezTo>
                    <a:pt x="335" y="511"/>
                    <a:pt x="343" y="514"/>
                    <a:pt x="343" y="514"/>
                  </a:cubicBezTo>
                  <a:cubicBezTo>
                    <a:pt x="347" y="521"/>
                    <a:pt x="352" y="522"/>
                    <a:pt x="355" y="530"/>
                  </a:cubicBezTo>
                  <a:cubicBezTo>
                    <a:pt x="357" y="539"/>
                    <a:pt x="357" y="555"/>
                    <a:pt x="361" y="566"/>
                  </a:cubicBezTo>
                  <a:cubicBezTo>
                    <a:pt x="363" y="577"/>
                    <a:pt x="362" y="592"/>
                    <a:pt x="367" y="598"/>
                  </a:cubicBezTo>
                  <a:cubicBezTo>
                    <a:pt x="371" y="603"/>
                    <a:pt x="376" y="600"/>
                    <a:pt x="389" y="600"/>
                  </a:cubicBezTo>
                  <a:cubicBezTo>
                    <a:pt x="402" y="600"/>
                    <a:pt x="431" y="599"/>
                    <a:pt x="445" y="596"/>
                  </a:cubicBezTo>
                  <a:cubicBezTo>
                    <a:pt x="454" y="595"/>
                    <a:pt x="469" y="584"/>
                    <a:pt x="475" y="580"/>
                  </a:cubicBezTo>
                  <a:cubicBezTo>
                    <a:pt x="488" y="571"/>
                    <a:pt x="506" y="579"/>
                    <a:pt x="521" y="578"/>
                  </a:cubicBezTo>
                  <a:cubicBezTo>
                    <a:pt x="557" y="566"/>
                    <a:pt x="505" y="573"/>
                    <a:pt x="599" y="570"/>
                  </a:cubicBezTo>
                  <a:cubicBezTo>
                    <a:pt x="618" y="566"/>
                    <a:pt x="620" y="559"/>
                    <a:pt x="635" y="554"/>
                  </a:cubicBezTo>
                  <a:cubicBezTo>
                    <a:pt x="639" y="550"/>
                    <a:pt x="635" y="541"/>
                    <a:pt x="639" y="538"/>
                  </a:cubicBezTo>
                  <a:cubicBezTo>
                    <a:pt x="643" y="535"/>
                    <a:pt x="651" y="530"/>
                    <a:pt x="651" y="530"/>
                  </a:cubicBezTo>
                  <a:cubicBezTo>
                    <a:pt x="656" y="537"/>
                    <a:pt x="654" y="543"/>
                    <a:pt x="663" y="546"/>
                  </a:cubicBezTo>
                  <a:cubicBezTo>
                    <a:pt x="666" y="552"/>
                    <a:pt x="675" y="561"/>
                    <a:pt x="677" y="568"/>
                  </a:cubicBezTo>
                  <a:cubicBezTo>
                    <a:pt x="680" y="574"/>
                    <a:pt x="682" y="581"/>
                    <a:pt x="683" y="584"/>
                  </a:cubicBezTo>
                  <a:cubicBezTo>
                    <a:pt x="684" y="586"/>
                    <a:pt x="679" y="587"/>
                    <a:pt x="681" y="588"/>
                  </a:cubicBezTo>
                  <a:cubicBezTo>
                    <a:pt x="689" y="601"/>
                    <a:pt x="699" y="612"/>
                    <a:pt x="707" y="624"/>
                  </a:cubicBezTo>
                  <a:cubicBezTo>
                    <a:pt x="710" y="628"/>
                    <a:pt x="716" y="639"/>
                    <a:pt x="717" y="640"/>
                  </a:cubicBezTo>
                  <a:cubicBezTo>
                    <a:pt x="728" y="645"/>
                    <a:pt x="733" y="657"/>
                    <a:pt x="745" y="658"/>
                  </a:cubicBezTo>
                  <a:cubicBezTo>
                    <a:pt x="754" y="664"/>
                    <a:pt x="749" y="666"/>
                    <a:pt x="757" y="672"/>
                  </a:cubicBezTo>
                  <a:cubicBezTo>
                    <a:pt x="763" y="680"/>
                    <a:pt x="765" y="698"/>
                    <a:pt x="773" y="705"/>
                  </a:cubicBezTo>
                  <a:cubicBezTo>
                    <a:pt x="780" y="712"/>
                    <a:pt x="794" y="713"/>
                    <a:pt x="801" y="717"/>
                  </a:cubicBezTo>
                  <a:cubicBezTo>
                    <a:pt x="803" y="729"/>
                    <a:pt x="807" y="731"/>
                    <a:pt x="813" y="727"/>
                  </a:cubicBezTo>
                  <a:cubicBezTo>
                    <a:pt x="818" y="731"/>
                    <a:pt x="829" y="736"/>
                    <a:pt x="837" y="739"/>
                  </a:cubicBezTo>
                  <a:cubicBezTo>
                    <a:pt x="845" y="742"/>
                    <a:pt x="854" y="743"/>
                    <a:pt x="861" y="745"/>
                  </a:cubicBezTo>
                  <a:cubicBezTo>
                    <a:pt x="867" y="755"/>
                    <a:pt x="863" y="749"/>
                    <a:pt x="877" y="754"/>
                  </a:cubicBezTo>
                  <a:cubicBezTo>
                    <a:pt x="881" y="755"/>
                    <a:pt x="889" y="758"/>
                    <a:pt x="889" y="758"/>
                  </a:cubicBezTo>
                  <a:cubicBezTo>
                    <a:pt x="892" y="762"/>
                    <a:pt x="894" y="766"/>
                    <a:pt x="897" y="770"/>
                  </a:cubicBezTo>
                  <a:close/>
                </a:path>
              </a:pathLst>
            </a:custGeom>
            <a:solidFill>
              <a:srgbClr val="000099"/>
            </a:solidFill>
            <a:ln w="9525">
              <a:solidFill>
                <a:schemeClr val="tx1"/>
              </a:solidFill>
              <a:round/>
              <a:headEnd/>
              <a:tailEnd/>
            </a:ln>
          </p:spPr>
          <p:txBody>
            <a:bodyPr/>
            <a:lstStyle/>
            <a:p>
              <a:endParaRPr lang="en-US"/>
            </a:p>
          </p:txBody>
        </p:sp>
        <p:sp>
          <p:nvSpPr>
            <p:cNvPr id="9" name="Freeform 6">
              <a:extLst>
                <a:ext uri="{FF2B5EF4-FFF2-40B4-BE49-F238E27FC236}">
                  <a16:creationId xmlns:a16="http://schemas.microsoft.com/office/drawing/2014/main" id="{C7AC782D-0D19-4AF3-810A-7BAA8300E418}"/>
                </a:ext>
              </a:extLst>
            </p:cNvPr>
            <p:cNvSpPr>
              <a:spLocks/>
            </p:cNvSpPr>
            <p:nvPr/>
          </p:nvSpPr>
          <p:spPr bwMode="auto">
            <a:xfrm>
              <a:off x="3392" y="3435"/>
              <a:ext cx="640" cy="339"/>
            </a:xfrm>
            <a:custGeom>
              <a:avLst/>
              <a:gdLst>
                <a:gd name="T0" fmla="*/ 137 w 774"/>
                <a:gd name="T1" fmla="*/ 302 h 408"/>
                <a:gd name="T2" fmla="*/ 182 w 774"/>
                <a:gd name="T3" fmla="*/ 294 h 408"/>
                <a:gd name="T4" fmla="*/ 258 w 774"/>
                <a:gd name="T5" fmla="*/ 311 h 408"/>
                <a:gd name="T6" fmla="*/ 289 w 774"/>
                <a:gd name="T7" fmla="*/ 329 h 408"/>
                <a:gd name="T8" fmla="*/ 291 w 774"/>
                <a:gd name="T9" fmla="*/ 332 h 408"/>
                <a:gd name="T10" fmla="*/ 324 w 774"/>
                <a:gd name="T11" fmla="*/ 316 h 408"/>
                <a:gd name="T12" fmla="*/ 375 w 774"/>
                <a:gd name="T13" fmla="*/ 291 h 408"/>
                <a:gd name="T14" fmla="*/ 432 w 774"/>
                <a:gd name="T15" fmla="*/ 268 h 408"/>
                <a:gd name="T16" fmla="*/ 503 w 774"/>
                <a:gd name="T17" fmla="*/ 243 h 408"/>
                <a:gd name="T18" fmla="*/ 534 w 774"/>
                <a:gd name="T19" fmla="*/ 201 h 408"/>
                <a:gd name="T20" fmla="*/ 579 w 774"/>
                <a:gd name="T21" fmla="*/ 183 h 408"/>
                <a:gd name="T22" fmla="*/ 605 w 774"/>
                <a:gd name="T23" fmla="*/ 165 h 408"/>
                <a:gd name="T24" fmla="*/ 628 w 774"/>
                <a:gd name="T25" fmla="*/ 101 h 408"/>
                <a:gd name="T26" fmla="*/ 637 w 774"/>
                <a:gd name="T27" fmla="*/ 70 h 408"/>
                <a:gd name="T28" fmla="*/ 463 w 774"/>
                <a:gd name="T29" fmla="*/ 42 h 408"/>
                <a:gd name="T30" fmla="*/ 428 w 774"/>
                <a:gd name="T31" fmla="*/ 5 h 408"/>
                <a:gd name="T32" fmla="*/ 359 w 774"/>
                <a:gd name="T33" fmla="*/ 10 h 408"/>
                <a:gd name="T34" fmla="*/ 321 w 774"/>
                <a:gd name="T35" fmla="*/ 30 h 408"/>
                <a:gd name="T36" fmla="*/ 308 w 774"/>
                <a:gd name="T37" fmla="*/ 15 h 408"/>
                <a:gd name="T38" fmla="*/ 311 w 774"/>
                <a:gd name="T39" fmla="*/ 0 h 408"/>
                <a:gd name="T40" fmla="*/ 288 w 774"/>
                <a:gd name="T41" fmla="*/ 32 h 408"/>
                <a:gd name="T42" fmla="*/ 271 w 774"/>
                <a:gd name="T43" fmla="*/ 73 h 408"/>
                <a:gd name="T44" fmla="*/ 255 w 774"/>
                <a:gd name="T45" fmla="*/ 98 h 408"/>
                <a:gd name="T46" fmla="*/ 200 w 774"/>
                <a:gd name="T47" fmla="*/ 98 h 408"/>
                <a:gd name="T48" fmla="*/ 190 w 774"/>
                <a:gd name="T49" fmla="*/ 85 h 408"/>
                <a:gd name="T50" fmla="*/ 162 w 774"/>
                <a:gd name="T51" fmla="*/ 81 h 408"/>
                <a:gd name="T52" fmla="*/ 146 w 774"/>
                <a:gd name="T53" fmla="*/ 71 h 408"/>
                <a:gd name="T54" fmla="*/ 114 w 774"/>
                <a:gd name="T55" fmla="*/ 45 h 408"/>
                <a:gd name="T56" fmla="*/ 73 w 774"/>
                <a:gd name="T57" fmla="*/ 40 h 408"/>
                <a:gd name="T58" fmla="*/ 23 w 774"/>
                <a:gd name="T59" fmla="*/ 63 h 408"/>
                <a:gd name="T60" fmla="*/ 3 w 774"/>
                <a:gd name="T61" fmla="*/ 115 h 408"/>
                <a:gd name="T62" fmla="*/ 45 w 774"/>
                <a:gd name="T63" fmla="*/ 228 h 408"/>
                <a:gd name="T64" fmla="*/ 78 w 774"/>
                <a:gd name="T65" fmla="*/ 294 h 4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4"/>
                <a:gd name="T100" fmla="*/ 0 h 408"/>
                <a:gd name="T101" fmla="*/ 774 w 774"/>
                <a:gd name="T102" fmla="*/ 408 h 4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4" h="408">
                  <a:moveTo>
                    <a:pt x="102" y="366"/>
                  </a:moveTo>
                  <a:cubicBezTo>
                    <a:pt x="114" y="366"/>
                    <a:pt x="146" y="366"/>
                    <a:pt x="166" y="364"/>
                  </a:cubicBezTo>
                  <a:cubicBezTo>
                    <a:pt x="182" y="363"/>
                    <a:pt x="191" y="362"/>
                    <a:pt x="200" y="360"/>
                  </a:cubicBezTo>
                  <a:cubicBezTo>
                    <a:pt x="209" y="358"/>
                    <a:pt x="211" y="354"/>
                    <a:pt x="220" y="354"/>
                  </a:cubicBezTo>
                  <a:cubicBezTo>
                    <a:pt x="234" y="345"/>
                    <a:pt x="239" y="358"/>
                    <a:pt x="252" y="360"/>
                  </a:cubicBezTo>
                  <a:cubicBezTo>
                    <a:pt x="275" y="376"/>
                    <a:pt x="275" y="372"/>
                    <a:pt x="312" y="374"/>
                  </a:cubicBezTo>
                  <a:cubicBezTo>
                    <a:pt x="320" y="379"/>
                    <a:pt x="327" y="380"/>
                    <a:pt x="336" y="382"/>
                  </a:cubicBezTo>
                  <a:cubicBezTo>
                    <a:pt x="341" y="389"/>
                    <a:pt x="345" y="389"/>
                    <a:pt x="350" y="396"/>
                  </a:cubicBezTo>
                  <a:cubicBezTo>
                    <a:pt x="349" y="399"/>
                    <a:pt x="346" y="403"/>
                    <a:pt x="348" y="406"/>
                  </a:cubicBezTo>
                  <a:cubicBezTo>
                    <a:pt x="349" y="408"/>
                    <a:pt x="350" y="401"/>
                    <a:pt x="352" y="400"/>
                  </a:cubicBezTo>
                  <a:cubicBezTo>
                    <a:pt x="354" y="398"/>
                    <a:pt x="357" y="399"/>
                    <a:pt x="360" y="398"/>
                  </a:cubicBezTo>
                  <a:cubicBezTo>
                    <a:pt x="372" y="395"/>
                    <a:pt x="381" y="385"/>
                    <a:pt x="392" y="380"/>
                  </a:cubicBezTo>
                  <a:cubicBezTo>
                    <a:pt x="394" y="376"/>
                    <a:pt x="395" y="371"/>
                    <a:pt x="398" y="368"/>
                  </a:cubicBezTo>
                  <a:cubicBezTo>
                    <a:pt x="408" y="355"/>
                    <a:pt x="439" y="352"/>
                    <a:pt x="454" y="350"/>
                  </a:cubicBezTo>
                  <a:cubicBezTo>
                    <a:pt x="463" y="347"/>
                    <a:pt x="471" y="347"/>
                    <a:pt x="480" y="344"/>
                  </a:cubicBezTo>
                  <a:cubicBezTo>
                    <a:pt x="488" y="320"/>
                    <a:pt x="497" y="324"/>
                    <a:pt x="522" y="322"/>
                  </a:cubicBezTo>
                  <a:cubicBezTo>
                    <a:pt x="538" y="317"/>
                    <a:pt x="530" y="319"/>
                    <a:pt x="546" y="316"/>
                  </a:cubicBezTo>
                  <a:cubicBezTo>
                    <a:pt x="558" y="281"/>
                    <a:pt x="551" y="294"/>
                    <a:pt x="608" y="292"/>
                  </a:cubicBezTo>
                  <a:cubicBezTo>
                    <a:pt x="609" y="276"/>
                    <a:pt x="600" y="257"/>
                    <a:pt x="610" y="244"/>
                  </a:cubicBezTo>
                  <a:cubicBezTo>
                    <a:pt x="617" y="234"/>
                    <a:pt x="634" y="244"/>
                    <a:pt x="646" y="242"/>
                  </a:cubicBezTo>
                  <a:cubicBezTo>
                    <a:pt x="648" y="242"/>
                    <a:pt x="659" y="233"/>
                    <a:pt x="664" y="232"/>
                  </a:cubicBezTo>
                  <a:cubicBezTo>
                    <a:pt x="668" y="216"/>
                    <a:pt x="684" y="221"/>
                    <a:pt x="700" y="220"/>
                  </a:cubicBezTo>
                  <a:cubicBezTo>
                    <a:pt x="707" y="213"/>
                    <a:pt x="712" y="211"/>
                    <a:pt x="720" y="206"/>
                  </a:cubicBezTo>
                  <a:cubicBezTo>
                    <a:pt x="724" y="204"/>
                    <a:pt x="732" y="198"/>
                    <a:pt x="732" y="198"/>
                  </a:cubicBezTo>
                  <a:cubicBezTo>
                    <a:pt x="735" y="188"/>
                    <a:pt x="747" y="189"/>
                    <a:pt x="756" y="184"/>
                  </a:cubicBezTo>
                  <a:cubicBezTo>
                    <a:pt x="765" y="170"/>
                    <a:pt x="770" y="137"/>
                    <a:pt x="760" y="122"/>
                  </a:cubicBezTo>
                  <a:cubicBezTo>
                    <a:pt x="757" y="118"/>
                    <a:pt x="748" y="114"/>
                    <a:pt x="748" y="114"/>
                  </a:cubicBezTo>
                  <a:cubicBezTo>
                    <a:pt x="750" y="94"/>
                    <a:pt x="752" y="90"/>
                    <a:pt x="770" y="84"/>
                  </a:cubicBezTo>
                  <a:cubicBezTo>
                    <a:pt x="774" y="73"/>
                    <a:pt x="768" y="69"/>
                    <a:pt x="758" y="66"/>
                  </a:cubicBezTo>
                  <a:cubicBezTo>
                    <a:pt x="686" y="72"/>
                    <a:pt x="624" y="71"/>
                    <a:pt x="560" y="50"/>
                  </a:cubicBezTo>
                  <a:cubicBezTo>
                    <a:pt x="555" y="42"/>
                    <a:pt x="546" y="35"/>
                    <a:pt x="538" y="30"/>
                  </a:cubicBezTo>
                  <a:cubicBezTo>
                    <a:pt x="534" y="24"/>
                    <a:pt x="524" y="12"/>
                    <a:pt x="518" y="6"/>
                  </a:cubicBezTo>
                  <a:cubicBezTo>
                    <a:pt x="510" y="8"/>
                    <a:pt x="488" y="11"/>
                    <a:pt x="474" y="12"/>
                  </a:cubicBezTo>
                  <a:cubicBezTo>
                    <a:pt x="460" y="13"/>
                    <a:pt x="445" y="8"/>
                    <a:pt x="434" y="12"/>
                  </a:cubicBezTo>
                  <a:cubicBezTo>
                    <a:pt x="427" y="22"/>
                    <a:pt x="422" y="34"/>
                    <a:pt x="410" y="38"/>
                  </a:cubicBezTo>
                  <a:cubicBezTo>
                    <a:pt x="400" y="36"/>
                    <a:pt x="397" y="30"/>
                    <a:pt x="388" y="36"/>
                  </a:cubicBezTo>
                  <a:cubicBezTo>
                    <a:pt x="385" y="35"/>
                    <a:pt x="378" y="33"/>
                    <a:pt x="376" y="30"/>
                  </a:cubicBezTo>
                  <a:cubicBezTo>
                    <a:pt x="374" y="26"/>
                    <a:pt x="372" y="18"/>
                    <a:pt x="372" y="18"/>
                  </a:cubicBezTo>
                  <a:cubicBezTo>
                    <a:pt x="373" y="14"/>
                    <a:pt x="373" y="10"/>
                    <a:pt x="374" y="6"/>
                  </a:cubicBezTo>
                  <a:cubicBezTo>
                    <a:pt x="374" y="4"/>
                    <a:pt x="378" y="0"/>
                    <a:pt x="376" y="0"/>
                  </a:cubicBezTo>
                  <a:cubicBezTo>
                    <a:pt x="371" y="0"/>
                    <a:pt x="370" y="7"/>
                    <a:pt x="366" y="10"/>
                  </a:cubicBezTo>
                  <a:cubicBezTo>
                    <a:pt x="360" y="20"/>
                    <a:pt x="357" y="32"/>
                    <a:pt x="348" y="38"/>
                  </a:cubicBezTo>
                  <a:cubicBezTo>
                    <a:pt x="344" y="50"/>
                    <a:pt x="334" y="56"/>
                    <a:pt x="330" y="68"/>
                  </a:cubicBezTo>
                  <a:cubicBezTo>
                    <a:pt x="329" y="75"/>
                    <a:pt x="330" y="82"/>
                    <a:pt x="328" y="88"/>
                  </a:cubicBezTo>
                  <a:cubicBezTo>
                    <a:pt x="327" y="90"/>
                    <a:pt x="324" y="90"/>
                    <a:pt x="322" y="92"/>
                  </a:cubicBezTo>
                  <a:cubicBezTo>
                    <a:pt x="314" y="100"/>
                    <a:pt x="319" y="114"/>
                    <a:pt x="308" y="118"/>
                  </a:cubicBezTo>
                  <a:cubicBezTo>
                    <a:pt x="284" y="116"/>
                    <a:pt x="288" y="109"/>
                    <a:pt x="272" y="104"/>
                  </a:cubicBezTo>
                  <a:cubicBezTo>
                    <a:pt x="263" y="106"/>
                    <a:pt x="250" y="115"/>
                    <a:pt x="242" y="118"/>
                  </a:cubicBezTo>
                  <a:cubicBezTo>
                    <a:pt x="229" y="115"/>
                    <a:pt x="244" y="112"/>
                    <a:pt x="230" y="102"/>
                  </a:cubicBezTo>
                  <a:cubicBezTo>
                    <a:pt x="224" y="100"/>
                    <a:pt x="212" y="96"/>
                    <a:pt x="212" y="96"/>
                  </a:cubicBezTo>
                  <a:cubicBezTo>
                    <a:pt x="207" y="97"/>
                    <a:pt x="201" y="95"/>
                    <a:pt x="196" y="98"/>
                  </a:cubicBezTo>
                  <a:cubicBezTo>
                    <a:pt x="192" y="100"/>
                    <a:pt x="188" y="110"/>
                    <a:pt x="188" y="110"/>
                  </a:cubicBezTo>
                  <a:cubicBezTo>
                    <a:pt x="182" y="106"/>
                    <a:pt x="176" y="94"/>
                    <a:pt x="176" y="86"/>
                  </a:cubicBezTo>
                  <a:cubicBezTo>
                    <a:pt x="170" y="77"/>
                    <a:pt x="165" y="74"/>
                    <a:pt x="158" y="66"/>
                  </a:cubicBezTo>
                  <a:cubicBezTo>
                    <a:pt x="154" y="61"/>
                    <a:pt x="144" y="58"/>
                    <a:pt x="138" y="54"/>
                  </a:cubicBezTo>
                  <a:cubicBezTo>
                    <a:pt x="133" y="47"/>
                    <a:pt x="124" y="41"/>
                    <a:pt x="116" y="36"/>
                  </a:cubicBezTo>
                  <a:cubicBezTo>
                    <a:pt x="103" y="39"/>
                    <a:pt x="100" y="40"/>
                    <a:pt x="88" y="48"/>
                  </a:cubicBezTo>
                  <a:cubicBezTo>
                    <a:pt x="83" y="52"/>
                    <a:pt x="70" y="56"/>
                    <a:pt x="70" y="56"/>
                  </a:cubicBezTo>
                  <a:cubicBezTo>
                    <a:pt x="55" y="71"/>
                    <a:pt x="46" y="70"/>
                    <a:pt x="28" y="76"/>
                  </a:cubicBezTo>
                  <a:cubicBezTo>
                    <a:pt x="18" y="91"/>
                    <a:pt x="24" y="98"/>
                    <a:pt x="16" y="112"/>
                  </a:cubicBezTo>
                  <a:cubicBezTo>
                    <a:pt x="9" y="124"/>
                    <a:pt x="7" y="125"/>
                    <a:pt x="4" y="138"/>
                  </a:cubicBezTo>
                  <a:cubicBezTo>
                    <a:pt x="0" y="171"/>
                    <a:pt x="1" y="204"/>
                    <a:pt x="36" y="216"/>
                  </a:cubicBezTo>
                  <a:cubicBezTo>
                    <a:pt x="43" y="236"/>
                    <a:pt x="39" y="259"/>
                    <a:pt x="54" y="274"/>
                  </a:cubicBezTo>
                  <a:cubicBezTo>
                    <a:pt x="58" y="285"/>
                    <a:pt x="57" y="290"/>
                    <a:pt x="66" y="296"/>
                  </a:cubicBezTo>
                  <a:cubicBezTo>
                    <a:pt x="79" y="315"/>
                    <a:pt x="87" y="332"/>
                    <a:pt x="94" y="354"/>
                  </a:cubicBezTo>
                  <a:cubicBezTo>
                    <a:pt x="96" y="360"/>
                    <a:pt x="94" y="370"/>
                    <a:pt x="102" y="366"/>
                  </a:cubicBezTo>
                  <a:close/>
                </a:path>
              </a:pathLst>
            </a:custGeom>
            <a:solidFill>
              <a:srgbClr val="0000FF"/>
            </a:solidFill>
            <a:ln w="9525">
              <a:solidFill>
                <a:schemeClr val="tx1"/>
              </a:solidFill>
              <a:round/>
              <a:headEnd/>
              <a:tailEnd/>
            </a:ln>
          </p:spPr>
          <p:txBody>
            <a:bodyPr/>
            <a:lstStyle/>
            <a:p>
              <a:endParaRPr lang="en-US"/>
            </a:p>
          </p:txBody>
        </p:sp>
        <p:sp>
          <p:nvSpPr>
            <p:cNvPr id="10" name="Freeform 7">
              <a:extLst>
                <a:ext uri="{FF2B5EF4-FFF2-40B4-BE49-F238E27FC236}">
                  <a16:creationId xmlns:a16="http://schemas.microsoft.com/office/drawing/2014/main" id="{8376769F-16FC-48DA-9F83-630EAF58A481}"/>
                </a:ext>
              </a:extLst>
            </p:cNvPr>
            <p:cNvSpPr>
              <a:spLocks/>
            </p:cNvSpPr>
            <p:nvPr/>
          </p:nvSpPr>
          <p:spPr bwMode="auto">
            <a:xfrm>
              <a:off x="2644" y="1669"/>
              <a:ext cx="837" cy="657"/>
            </a:xfrm>
            <a:custGeom>
              <a:avLst/>
              <a:gdLst>
                <a:gd name="T0" fmla="*/ 112 w 1007"/>
                <a:gd name="T1" fmla="*/ 644 h 790"/>
                <a:gd name="T2" fmla="*/ 328 w 1007"/>
                <a:gd name="T3" fmla="*/ 647 h 790"/>
                <a:gd name="T4" fmla="*/ 516 w 1007"/>
                <a:gd name="T5" fmla="*/ 635 h 790"/>
                <a:gd name="T6" fmla="*/ 636 w 1007"/>
                <a:gd name="T7" fmla="*/ 645 h 790"/>
                <a:gd name="T8" fmla="*/ 731 w 1007"/>
                <a:gd name="T9" fmla="*/ 627 h 790"/>
                <a:gd name="T10" fmla="*/ 802 w 1007"/>
                <a:gd name="T11" fmla="*/ 614 h 790"/>
                <a:gd name="T12" fmla="*/ 835 w 1007"/>
                <a:gd name="T13" fmla="*/ 587 h 790"/>
                <a:gd name="T14" fmla="*/ 815 w 1007"/>
                <a:gd name="T15" fmla="*/ 569 h 790"/>
                <a:gd name="T16" fmla="*/ 779 w 1007"/>
                <a:gd name="T17" fmla="*/ 544 h 790"/>
                <a:gd name="T18" fmla="*/ 714 w 1007"/>
                <a:gd name="T19" fmla="*/ 517 h 790"/>
                <a:gd name="T20" fmla="*/ 646 w 1007"/>
                <a:gd name="T21" fmla="*/ 484 h 790"/>
                <a:gd name="T22" fmla="*/ 618 w 1007"/>
                <a:gd name="T23" fmla="*/ 459 h 790"/>
                <a:gd name="T24" fmla="*/ 598 w 1007"/>
                <a:gd name="T25" fmla="*/ 412 h 790"/>
                <a:gd name="T26" fmla="*/ 583 w 1007"/>
                <a:gd name="T27" fmla="*/ 353 h 790"/>
                <a:gd name="T28" fmla="*/ 558 w 1007"/>
                <a:gd name="T29" fmla="*/ 294 h 790"/>
                <a:gd name="T30" fmla="*/ 553 w 1007"/>
                <a:gd name="T31" fmla="*/ 253 h 790"/>
                <a:gd name="T32" fmla="*/ 531 w 1007"/>
                <a:gd name="T33" fmla="*/ 190 h 790"/>
                <a:gd name="T34" fmla="*/ 516 w 1007"/>
                <a:gd name="T35" fmla="*/ 93 h 790"/>
                <a:gd name="T36" fmla="*/ 521 w 1007"/>
                <a:gd name="T37" fmla="*/ 77 h 790"/>
                <a:gd name="T38" fmla="*/ 490 w 1007"/>
                <a:gd name="T39" fmla="*/ 62 h 790"/>
                <a:gd name="T40" fmla="*/ 445 w 1007"/>
                <a:gd name="T41" fmla="*/ 33 h 790"/>
                <a:gd name="T42" fmla="*/ 390 w 1007"/>
                <a:gd name="T43" fmla="*/ 10 h 790"/>
                <a:gd name="T44" fmla="*/ 383 w 1007"/>
                <a:gd name="T45" fmla="*/ 28 h 790"/>
                <a:gd name="T46" fmla="*/ 358 w 1007"/>
                <a:gd name="T47" fmla="*/ 47 h 790"/>
                <a:gd name="T48" fmla="*/ 342 w 1007"/>
                <a:gd name="T49" fmla="*/ 73 h 790"/>
                <a:gd name="T50" fmla="*/ 370 w 1007"/>
                <a:gd name="T51" fmla="*/ 108 h 790"/>
                <a:gd name="T52" fmla="*/ 350 w 1007"/>
                <a:gd name="T53" fmla="*/ 168 h 790"/>
                <a:gd name="T54" fmla="*/ 333 w 1007"/>
                <a:gd name="T55" fmla="*/ 193 h 790"/>
                <a:gd name="T56" fmla="*/ 287 w 1007"/>
                <a:gd name="T57" fmla="*/ 208 h 790"/>
                <a:gd name="T58" fmla="*/ 260 w 1007"/>
                <a:gd name="T59" fmla="*/ 249 h 790"/>
                <a:gd name="T60" fmla="*/ 234 w 1007"/>
                <a:gd name="T61" fmla="*/ 298 h 790"/>
                <a:gd name="T62" fmla="*/ 214 w 1007"/>
                <a:gd name="T63" fmla="*/ 296 h 790"/>
                <a:gd name="T64" fmla="*/ 177 w 1007"/>
                <a:gd name="T65" fmla="*/ 311 h 790"/>
                <a:gd name="T66" fmla="*/ 144 w 1007"/>
                <a:gd name="T67" fmla="*/ 334 h 790"/>
                <a:gd name="T68" fmla="*/ 99 w 1007"/>
                <a:gd name="T69" fmla="*/ 371 h 790"/>
                <a:gd name="T70" fmla="*/ 101 w 1007"/>
                <a:gd name="T71" fmla="*/ 396 h 790"/>
                <a:gd name="T72" fmla="*/ 64 w 1007"/>
                <a:gd name="T73" fmla="*/ 389 h 790"/>
                <a:gd name="T74" fmla="*/ 22 w 1007"/>
                <a:gd name="T75" fmla="*/ 484 h 790"/>
                <a:gd name="T76" fmla="*/ 21 w 1007"/>
                <a:gd name="T77" fmla="*/ 561 h 790"/>
                <a:gd name="T78" fmla="*/ 37 w 1007"/>
                <a:gd name="T79" fmla="*/ 575 h 790"/>
                <a:gd name="T80" fmla="*/ 57 w 1007"/>
                <a:gd name="T81" fmla="*/ 605 h 790"/>
                <a:gd name="T82" fmla="*/ 69 w 1007"/>
                <a:gd name="T83" fmla="*/ 649 h 7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7"/>
                <a:gd name="T127" fmla="*/ 0 h 790"/>
                <a:gd name="T128" fmla="*/ 1007 w 1007"/>
                <a:gd name="T129" fmla="*/ 790 h 7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7" h="790">
                  <a:moveTo>
                    <a:pt x="83" y="780"/>
                  </a:moveTo>
                  <a:cubicBezTo>
                    <a:pt x="103" y="779"/>
                    <a:pt x="116" y="776"/>
                    <a:pt x="135" y="774"/>
                  </a:cubicBezTo>
                  <a:cubicBezTo>
                    <a:pt x="161" y="773"/>
                    <a:pt x="202" y="767"/>
                    <a:pt x="245" y="768"/>
                  </a:cubicBezTo>
                  <a:cubicBezTo>
                    <a:pt x="288" y="769"/>
                    <a:pt x="355" y="777"/>
                    <a:pt x="395" y="778"/>
                  </a:cubicBezTo>
                  <a:cubicBezTo>
                    <a:pt x="435" y="779"/>
                    <a:pt x="449" y="776"/>
                    <a:pt x="487" y="774"/>
                  </a:cubicBezTo>
                  <a:cubicBezTo>
                    <a:pt x="525" y="772"/>
                    <a:pt x="587" y="763"/>
                    <a:pt x="621" y="764"/>
                  </a:cubicBezTo>
                  <a:cubicBezTo>
                    <a:pt x="655" y="765"/>
                    <a:pt x="667" y="776"/>
                    <a:pt x="691" y="778"/>
                  </a:cubicBezTo>
                  <a:cubicBezTo>
                    <a:pt x="716" y="777"/>
                    <a:pt x="740" y="778"/>
                    <a:pt x="765" y="776"/>
                  </a:cubicBezTo>
                  <a:cubicBezTo>
                    <a:pt x="771" y="776"/>
                    <a:pt x="783" y="770"/>
                    <a:pt x="783" y="770"/>
                  </a:cubicBezTo>
                  <a:cubicBezTo>
                    <a:pt x="806" y="736"/>
                    <a:pt x="818" y="755"/>
                    <a:pt x="879" y="754"/>
                  </a:cubicBezTo>
                  <a:cubicBezTo>
                    <a:pt x="896" y="743"/>
                    <a:pt x="909" y="745"/>
                    <a:pt x="931" y="744"/>
                  </a:cubicBezTo>
                  <a:cubicBezTo>
                    <a:pt x="942" y="742"/>
                    <a:pt x="954" y="739"/>
                    <a:pt x="965" y="738"/>
                  </a:cubicBezTo>
                  <a:cubicBezTo>
                    <a:pt x="979" y="736"/>
                    <a:pt x="1007" y="734"/>
                    <a:pt x="1007" y="734"/>
                  </a:cubicBezTo>
                  <a:cubicBezTo>
                    <a:pt x="1006" y="725"/>
                    <a:pt x="1007" y="715"/>
                    <a:pt x="1005" y="706"/>
                  </a:cubicBezTo>
                  <a:cubicBezTo>
                    <a:pt x="1004" y="699"/>
                    <a:pt x="989" y="692"/>
                    <a:pt x="989" y="692"/>
                  </a:cubicBezTo>
                  <a:cubicBezTo>
                    <a:pt x="984" y="676"/>
                    <a:pt x="992" y="695"/>
                    <a:pt x="981" y="684"/>
                  </a:cubicBezTo>
                  <a:cubicBezTo>
                    <a:pt x="967" y="670"/>
                    <a:pt x="969" y="667"/>
                    <a:pt x="949" y="660"/>
                  </a:cubicBezTo>
                  <a:cubicBezTo>
                    <a:pt x="927" y="653"/>
                    <a:pt x="960" y="664"/>
                    <a:pt x="937" y="654"/>
                  </a:cubicBezTo>
                  <a:cubicBezTo>
                    <a:pt x="933" y="652"/>
                    <a:pt x="925" y="650"/>
                    <a:pt x="925" y="650"/>
                  </a:cubicBezTo>
                  <a:cubicBezTo>
                    <a:pt x="914" y="618"/>
                    <a:pt x="891" y="625"/>
                    <a:pt x="859" y="622"/>
                  </a:cubicBezTo>
                  <a:cubicBezTo>
                    <a:pt x="836" y="616"/>
                    <a:pt x="819" y="601"/>
                    <a:pt x="797" y="594"/>
                  </a:cubicBezTo>
                  <a:cubicBezTo>
                    <a:pt x="788" y="580"/>
                    <a:pt x="788" y="586"/>
                    <a:pt x="777" y="582"/>
                  </a:cubicBezTo>
                  <a:cubicBezTo>
                    <a:pt x="773" y="576"/>
                    <a:pt x="770" y="566"/>
                    <a:pt x="763" y="564"/>
                  </a:cubicBezTo>
                  <a:cubicBezTo>
                    <a:pt x="756" y="559"/>
                    <a:pt x="751" y="555"/>
                    <a:pt x="743" y="552"/>
                  </a:cubicBezTo>
                  <a:cubicBezTo>
                    <a:pt x="735" y="546"/>
                    <a:pt x="742" y="551"/>
                    <a:pt x="745" y="542"/>
                  </a:cubicBezTo>
                  <a:cubicBezTo>
                    <a:pt x="729" y="512"/>
                    <a:pt x="733" y="513"/>
                    <a:pt x="719" y="496"/>
                  </a:cubicBezTo>
                  <a:cubicBezTo>
                    <a:pt x="715" y="491"/>
                    <a:pt x="711" y="478"/>
                    <a:pt x="711" y="478"/>
                  </a:cubicBezTo>
                  <a:cubicBezTo>
                    <a:pt x="710" y="458"/>
                    <a:pt x="718" y="435"/>
                    <a:pt x="701" y="424"/>
                  </a:cubicBezTo>
                  <a:cubicBezTo>
                    <a:pt x="697" y="409"/>
                    <a:pt x="700" y="391"/>
                    <a:pt x="689" y="380"/>
                  </a:cubicBezTo>
                  <a:cubicBezTo>
                    <a:pt x="685" y="369"/>
                    <a:pt x="683" y="358"/>
                    <a:pt x="671" y="354"/>
                  </a:cubicBezTo>
                  <a:cubicBezTo>
                    <a:pt x="670" y="350"/>
                    <a:pt x="667" y="346"/>
                    <a:pt x="667" y="342"/>
                  </a:cubicBezTo>
                  <a:cubicBezTo>
                    <a:pt x="666" y="329"/>
                    <a:pt x="667" y="316"/>
                    <a:pt x="665" y="304"/>
                  </a:cubicBezTo>
                  <a:cubicBezTo>
                    <a:pt x="664" y="297"/>
                    <a:pt x="653" y="286"/>
                    <a:pt x="653" y="286"/>
                  </a:cubicBezTo>
                  <a:cubicBezTo>
                    <a:pt x="649" y="263"/>
                    <a:pt x="645" y="250"/>
                    <a:pt x="639" y="228"/>
                  </a:cubicBezTo>
                  <a:cubicBezTo>
                    <a:pt x="638" y="197"/>
                    <a:pt x="629" y="161"/>
                    <a:pt x="627" y="130"/>
                  </a:cubicBezTo>
                  <a:cubicBezTo>
                    <a:pt x="627" y="124"/>
                    <a:pt x="621" y="112"/>
                    <a:pt x="621" y="112"/>
                  </a:cubicBezTo>
                  <a:cubicBezTo>
                    <a:pt x="621" y="107"/>
                    <a:pt x="626" y="103"/>
                    <a:pt x="627" y="100"/>
                  </a:cubicBezTo>
                  <a:cubicBezTo>
                    <a:pt x="628" y="97"/>
                    <a:pt x="629" y="92"/>
                    <a:pt x="627" y="92"/>
                  </a:cubicBezTo>
                  <a:cubicBezTo>
                    <a:pt x="625" y="92"/>
                    <a:pt x="621" y="103"/>
                    <a:pt x="615" y="100"/>
                  </a:cubicBezTo>
                  <a:cubicBezTo>
                    <a:pt x="593" y="98"/>
                    <a:pt x="572" y="99"/>
                    <a:pt x="589" y="74"/>
                  </a:cubicBezTo>
                  <a:cubicBezTo>
                    <a:pt x="585" y="61"/>
                    <a:pt x="561" y="61"/>
                    <a:pt x="549" y="60"/>
                  </a:cubicBezTo>
                  <a:cubicBezTo>
                    <a:pt x="546" y="50"/>
                    <a:pt x="545" y="43"/>
                    <a:pt x="535" y="40"/>
                  </a:cubicBezTo>
                  <a:cubicBezTo>
                    <a:pt x="524" y="23"/>
                    <a:pt x="512" y="9"/>
                    <a:pt x="493" y="0"/>
                  </a:cubicBezTo>
                  <a:cubicBezTo>
                    <a:pt x="480" y="2"/>
                    <a:pt x="473" y="0"/>
                    <a:pt x="469" y="12"/>
                  </a:cubicBezTo>
                  <a:cubicBezTo>
                    <a:pt x="468" y="19"/>
                    <a:pt x="469" y="26"/>
                    <a:pt x="467" y="32"/>
                  </a:cubicBezTo>
                  <a:cubicBezTo>
                    <a:pt x="466" y="34"/>
                    <a:pt x="462" y="33"/>
                    <a:pt x="461" y="34"/>
                  </a:cubicBezTo>
                  <a:cubicBezTo>
                    <a:pt x="455" y="40"/>
                    <a:pt x="461" y="51"/>
                    <a:pt x="451" y="54"/>
                  </a:cubicBezTo>
                  <a:cubicBezTo>
                    <a:pt x="445" y="56"/>
                    <a:pt x="438" y="55"/>
                    <a:pt x="431" y="56"/>
                  </a:cubicBezTo>
                  <a:cubicBezTo>
                    <a:pt x="425" y="58"/>
                    <a:pt x="413" y="62"/>
                    <a:pt x="413" y="62"/>
                  </a:cubicBezTo>
                  <a:cubicBezTo>
                    <a:pt x="407" y="70"/>
                    <a:pt x="403" y="74"/>
                    <a:pt x="411" y="88"/>
                  </a:cubicBezTo>
                  <a:cubicBezTo>
                    <a:pt x="413" y="92"/>
                    <a:pt x="423" y="92"/>
                    <a:pt x="423" y="92"/>
                  </a:cubicBezTo>
                  <a:cubicBezTo>
                    <a:pt x="430" y="105"/>
                    <a:pt x="433" y="122"/>
                    <a:pt x="445" y="130"/>
                  </a:cubicBezTo>
                  <a:cubicBezTo>
                    <a:pt x="453" y="142"/>
                    <a:pt x="448" y="156"/>
                    <a:pt x="459" y="164"/>
                  </a:cubicBezTo>
                  <a:cubicBezTo>
                    <a:pt x="476" y="189"/>
                    <a:pt x="437" y="191"/>
                    <a:pt x="421" y="202"/>
                  </a:cubicBezTo>
                  <a:cubicBezTo>
                    <a:pt x="418" y="211"/>
                    <a:pt x="416" y="219"/>
                    <a:pt x="413" y="228"/>
                  </a:cubicBezTo>
                  <a:cubicBezTo>
                    <a:pt x="412" y="232"/>
                    <a:pt x="405" y="232"/>
                    <a:pt x="401" y="232"/>
                  </a:cubicBezTo>
                  <a:cubicBezTo>
                    <a:pt x="387" y="233"/>
                    <a:pt x="374" y="234"/>
                    <a:pt x="361" y="238"/>
                  </a:cubicBezTo>
                  <a:cubicBezTo>
                    <a:pt x="356" y="245"/>
                    <a:pt x="352" y="245"/>
                    <a:pt x="345" y="250"/>
                  </a:cubicBezTo>
                  <a:cubicBezTo>
                    <a:pt x="339" y="259"/>
                    <a:pt x="330" y="263"/>
                    <a:pt x="323" y="270"/>
                  </a:cubicBezTo>
                  <a:cubicBezTo>
                    <a:pt x="319" y="282"/>
                    <a:pt x="324" y="293"/>
                    <a:pt x="313" y="300"/>
                  </a:cubicBezTo>
                  <a:cubicBezTo>
                    <a:pt x="303" y="314"/>
                    <a:pt x="308" y="309"/>
                    <a:pt x="299" y="318"/>
                  </a:cubicBezTo>
                  <a:cubicBezTo>
                    <a:pt x="295" y="331"/>
                    <a:pt x="294" y="354"/>
                    <a:pt x="281" y="358"/>
                  </a:cubicBezTo>
                  <a:cubicBezTo>
                    <a:pt x="278" y="350"/>
                    <a:pt x="280" y="345"/>
                    <a:pt x="271" y="342"/>
                  </a:cubicBezTo>
                  <a:cubicBezTo>
                    <a:pt x="249" y="346"/>
                    <a:pt x="265" y="339"/>
                    <a:pt x="257" y="356"/>
                  </a:cubicBezTo>
                  <a:cubicBezTo>
                    <a:pt x="254" y="361"/>
                    <a:pt x="242" y="362"/>
                    <a:pt x="237" y="364"/>
                  </a:cubicBezTo>
                  <a:cubicBezTo>
                    <a:pt x="232" y="379"/>
                    <a:pt x="232" y="376"/>
                    <a:pt x="213" y="374"/>
                  </a:cubicBezTo>
                  <a:cubicBezTo>
                    <a:pt x="204" y="371"/>
                    <a:pt x="197" y="373"/>
                    <a:pt x="189" y="376"/>
                  </a:cubicBezTo>
                  <a:cubicBezTo>
                    <a:pt x="193" y="398"/>
                    <a:pt x="206" y="399"/>
                    <a:pt x="173" y="402"/>
                  </a:cubicBezTo>
                  <a:cubicBezTo>
                    <a:pt x="167" y="411"/>
                    <a:pt x="171" y="423"/>
                    <a:pt x="175" y="434"/>
                  </a:cubicBezTo>
                  <a:cubicBezTo>
                    <a:pt x="151" y="436"/>
                    <a:pt x="140" y="442"/>
                    <a:pt x="119" y="446"/>
                  </a:cubicBezTo>
                  <a:cubicBezTo>
                    <a:pt x="116" y="455"/>
                    <a:pt x="114" y="464"/>
                    <a:pt x="125" y="468"/>
                  </a:cubicBezTo>
                  <a:cubicBezTo>
                    <a:pt x="127" y="473"/>
                    <a:pt x="130" y="476"/>
                    <a:pt x="121" y="476"/>
                  </a:cubicBezTo>
                  <a:cubicBezTo>
                    <a:pt x="114" y="476"/>
                    <a:pt x="103" y="466"/>
                    <a:pt x="103" y="466"/>
                  </a:cubicBezTo>
                  <a:cubicBezTo>
                    <a:pt x="94" y="467"/>
                    <a:pt x="82" y="461"/>
                    <a:pt x="77" y="468"/>
                  </a:cubicBezTo>
                  <a:cubicBezTo>
                    <a:pt x="69" y="479"/>
                    <a:pt x="79" y="497"/>
                    <a:pt x="73" y="510"/>
                  </a:cubicBezTo>
                  <a:cubicBezTo>
                    <a:pt x="61" y="534"/>
                    <a:pt x="34" y="560"/>
                    <a:pt x="27" y="582"/>
                  </a:cubicBezTo>
                  <a:cubicBezTo>
                    <a:pt x="25" y="600"/>
                    <a:pt x="25" y="615"/>
                    <a:pt x="9" y="626"/>
                  </a:cubicBezTo>
                  <a:cubicBezTo>
                    <a:pt x="2" y="648"/>
                    <a:pt x="0" y="668"/>
                    <a:pt x="25" y="674"/>
                  </a:cubicBezTo>
                  <a:cubicBezTo>
                    <a:pt x="29" y="685"/>
                    <a:pt x="25" y="679"/>
                    <a:pt x="39" y="688"/>
                  </a:cubicBezTo>
                  <a:cubicBezTo>
                    <a:pt x="41" y="689"/>
                    <a:pt x="45" y="692"/>
                    <a:pt x="45" y="692"/>
                  </a:cubicBezTo>
                  <a:cubicBezTo>
                    <a:pt x="49" y="705"/>
                    <a:pt x="49" y="706"/>
                    <a:pt x="61" y="710"/>
                  </a:cubicBezTo>
                  <a:cubicBezTo>
                    <a:pt x="67" y="720"/>
                    <a:pt x="64" y="714"/>
                    <a:pt x="69" y="728"/>
                  </a:cubicBezTo>
                  <a:cubicBezTo>
                    <a:pt x="70" y="732"/>
                    <a:pt x="73" y="740"/>
                    <a:pt x="73" y="740"/>
                  </a:cubicBezTo>
                  <a:cubicBezTo>
                    <a:pt x="73" y="742"/>
                    <a:pt x="78" y="790"/>
                    <a:pt x="83" y="780"/>
                  </a:cubicBezTo>
                  <a:close/>
                </a:path>
              </a:pathLst>
            </a:custGeom>
            <a:solidFill>
              <a:srgbClr val="CC00CC"/>
            </a:solidFill>
            <a:ln w="9525">
              <a:solidFill>
                <a:schemeClr val="tx1"/>
              </a:solidFill>
              <a:round/>
              <a:headEnd/>
              <a:tailEnd/>
            </a:ln>
          </p:spPr>
          <p:txBody>
            <a:bodyPr/>
            <a:lstStyle/>
            <a:p>
              <a:endParaRPr lang="en-US"/>
            </a:p>
          </p:txBody>
        </p:sp>
        <p:sp>
          <p:nvSpPr>
            <p:cNvPr id="11" name="Freeform 8">
              <a:extLst>
                <a:ext uri="{FF2B5EF4-FFF2-40B4-BE49-F238E27FC236}">
                  <a16:creationId xmlns:a16="http://schemas.microsoft.com/office/drawing/2014/main" id="{866248E9-F0CF-4669-9F2A-BFD3BC801575}"/>
                </a:ext>
              </a:extLst>
            </p:cNvPr>
            <p:cNvSpPr>
              <a:spLocks/>
            </p:cNvSpPr>
            <p:nvPr/>
          </p:nvSpPr>
          <p:spPr bwMode="auto">
            <a:xfrm>
              <a:off x="2735" y="2616"/>
              <a:ext cx="943" cy="650"/>
            </a:xfrm>
            <a:custGeom>
              <a:avLst/>
              <a:gdLst>
                <a:gd name="T0" fmla="*/ 600 w 1133"/>
                <a:gd name="T1" fmla="*/ 532 h 784"/>
                <a:gd name="T2" fmla="*/ 620 w 1133"/>
                <a:gd name="T3" fmla="*/ 519 h 784"/>
                <a:gd name="T4" fmla="*/ 603 w 1133"/>
                <a:gd name="T5" fmla="*/ 468 h 784"/>
                <a:gd name="T6" fmla="*/ 642 w 1133"/>
                <a:gd name="T7" fmla="*/ 446 h 784"/>
                <a:gd name="T8" fmla="*/ 710 w 1133"/>
                <a:gd name="T9" fmla="*/ 411 h 784"/>
                <a:gd name="T10" fmla="*/ 705 w 1133"/>
                <a:gd name="T11" fmla="*/ 370 h 784"/>
                <a:gd name="T12" fmla="*/ 816 w 1133"/>
                <a:gd name="T13" fmla="*/ 352 h 784"/>
                <a:gd name="T14" fmla="*/ 885 w 1133"/>
                <a:gd name="T15" fmla="*/ 352 h 784"/>
                <a:gd name="T16" fmla="*/ 905 w 1133"/>
                <a:gd name="T17" fmla="*/ 317 h 784"/>
                <a:gd name="T18" fmla="*/ 916 w 1133"/>
                <a:gd name="T19" fmla="*/ 289 h 784"/>
                <a:gd name="T20" fmla="*/ 828 w 1133"/>
                <a:gd name="T21" fmla="*/ 249 h 784"/>
                <a:gd name="T22" fmla="*/ 792 w 1133"/>
                <a:gd name="T23" fmla="*/ 201 h 784"/>
                <a:gd name="T24" fmla="*/ 760 w 1133"/>
                <a:gd name="T25" fmla="*/ 159 h 784"/>
                <a:gd name="T26" fmla="*/ 737 w 1133"/>
                <a:gd name="T27" fmla="*/ 104 h 784"/>
                <a:gd name="T28" fmla="*/ 655 w 1133"/>
                <a:gd name="T29" fmla="*/ 134 h 784"/>
                <a:gd name="T30" fmla="*/ 545 w 1133"/>
                <a:gd name="T31" fmla="*/ 161 h 784"/>
                <a:gd name="T32" fmla="*/ 485 w 1133"/>
                <a:gd name="T33" fmla="*/ 109 h 784"/>
                <a:gd name="T34" fmla="*/ 442 w 1133"/>
                <a:gd name="T35" fmla="*/ 86 h 784"/>
                <a:gd name="T36" fmla="*/ 425 w 1133"/>
                <a:gd name="T37" fmla="*/ 58 h 784"/>
                <a:gd name="T38" fmla="*/ 385 w 1133"/>
                <a:gd name="T39" fmla="*/ 2 h 784"/>
                <a:gd name="T40" fmla="*/ 332 w 1133"/>
                <a:gd name="T41" fmla="*/ 139 h 784"/>
                <a:gd name="T42" fmla="*/ 299 w 1133"/>
                <a:gd name="T43" fmla="*/ 158 h 784"/>
                <a:gd name="T44" fmla="*/ 259 w 1133"/>
                <a:gd name="T45" fmla="*/ 177 h 784"/>
                <a:gd name="T46" fmla="*/ 242 w 1133"/>
                <a:gd name="T47" fmla="*/ 192 h 784"/>
                <a:gd name="T48" fmla="*/ 219 w 1133"/>
                <a:gd name="T49" fmla="*/ 229 h 784"/>
                <a:gd name="T50" fmla="*/ 166 w 1133"/>
                <a:gd name="T51" fmla="*/ 214 h 784"/>
                <a:gd name="T52" fmla="*/ 137 w 1133"/>
                <a:gd name="T53" fmla="*/ 252 h 784"/>
                <a:gd name="T54" fmla="*/ 106 w 1133"/>
                <a:gd name="T55" fmla="*/ 240 h 784"/>
                <a:gd name="T56" fmla="*/ 66 w 1133"/>
                <a:gd name="T57" fmla="*/ 237 h 784"/>
                <a:gd name="T58" fmla="*/ 32 w 1133"/>
                <a:gd name="T59" fmla="*/ 265 h 784"/>
                <a:gd name="T60" fmla="*/ 24 w 1133"/>
                <a:gd name="T61" fmla="*/ 302 h 784"/>
                <a:gd name="T62" fmla="*/ 57 w 1133"/>
                <a:gd name="T63" fmla="*/ 328 h 784"/>
                <a:gd name="T64" fmla="*/ 34 w 1133"/>
                <a:gd name="T65" fmla="*/ 391 h 784"/>
                <a:gd name="T66" fmla="*/ 44 w 1133"/>
                <a:gd name="T67" fmla="*/ 411 h 784"/>
                <a:gd name="T68" fmla="*/ 64 w 1133"/>
                <a:gd name="T69" fmla="*/ 408 h 784"/>
                <a:gd name="T70" fmla="*/ 6 w 1133"/>
                <a:gd name="T71" fmla="*/ 431 h 784"/>
                <a:gd name="T72" fmla="*/ 31 w 1133"/>
                <a:gd name="T73" fmla="*/ 478 h 784"/>
                <a:gd name="T74" fmla="*/ 92 w 1133"/>
                <a:gd name="T75" fmla="*/ 504 h 784"/>
                <a:gd name="T76" fmla="*/ 112 w 1133"/>
                <a:gd name="T77" fmla="*/ 524 h 784"/>
                <a:gd name="T78" fmla="*/ 136 w 1133"/>
                <a:gd name="T79" fmla="*/ 546 h 784"/>
                <a:gd name="T80" fmla="*/ 187 w 1133"/>
                <a:gd name="T81" fmla="*/ 570 h 784"/>
                <a:gd name="T82" fmla="*/ 202 w 1133"/>
                <a:gd name="T83" fmla="*/ 579 h 784"/>
                <a:gd name="T84" fmla="*/ 222 w 1133"/>
                <a:gd name="T85" fmla="*/ 609 h 784"/>
                <a:gd name="T86" fmla="*/ 256 w 1133"/>
                <a:gd name="T87" fmla="*/ 650 h 784"/>
                <a:gd name="T88" fmla="*/ 294 w 1133"/>
                <a:gd name="T89" fmla="*/ 635 h 784"/>
                <a:gd name="T90" fmla="*/ 364 w 1133"/>
                <a:gd name="T91" fmla="*/ 627 h 784"/>
                <a:gd name="T92" fmla="*/ 397 w 1133"/>
                <a:gd name="T93" fmla="*/ 597 h 784"/>
                <a:gd name="T94" fmla="*/ 412 w 1133"/>
                <a:gd name="T95" fmla="*/ 604 h 784"/>
                <a:gd name="T96" fmla="*/ 434 w 1133"/>
                <a:gd name="T97" fmla="*/ 637 h 784"/>
                <a:gd name="T98" fmla="*/ 462 w 1133"/>
                <a:gd name="T99" fmla="*/ 635 h 784"/>
                <a:gd name="T100" fmla="*/ 474 w 1133"/>
                <a:gd name="T101" fmla="*/ 615 h 784"/>
                <a:gd name="T102" fmla="*/ 484 w 1133"/>
                <a:gd name="T103" fmla="*/ 597 h 784"/>
                <a:gd name="T104" fmla="*/ 512 w 1133"/>
                <a:gd name="T105" fmla="*/ 572 h 784"/>
                <a:gd name="T106" fmla="*/ 535 w 1133"/>
                <a:gd name="T107" fmla="*/ 599 h 784"/>
                <a:gd name="T108" fmla="*/ 573 w 1133"/>
                <a:gd name="T109" fmla="*/ 627 h 784"/>
                <a:gd name="T110" fmla="*/ 582 w 1133"/>
                <a:gd name="T111" fmla="*/ 610 h 7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33"/>
                <a:gd name="T169" fmla="*/ 0 h 784"/>
                <a:gd name="T170" fmla="*/ 1133 w 1133"/>
                <a:gd name="T171" fmla="*/ 784 h 7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33" h="784">
                  <a:moveTo>
                    <a:pt x="709" y="726"/>
                  </a:moveTo>
                  <a:cubicBezTo>
                    <a:pt x="712" y="711"/>
                    <a:pt x="718" y="656"/>
                    <a:pt x="721" y="642"/>
                  </a:cubicBezTo>
                  <a:cubicBezTo>
                    <a:pt x="724" y="628"/>
                    <a:pt x="725" y="643"/>
                    <a:pt x="729" y="640"/>
                  </a:cubicBezTo>
                  <a:cubicBezTo>
                    <a:pt x="733" y="634"/>
                    <a:pt x="745" y="626"/>
                    <a:pt x="745" y="626"/>
                  </a:cubicBezTo>
                  <a:cubicBezTo>
                    <a:pt x="742" y="608"/>
                    <a:pt x="738" y="604"/>
                    <a:pt x="721" y="598"/>
                  </a:cubicBezTo>
                  <a:cubicBezTo>
                    <a:pt x="718" y="587"/>
                    <a:pt x="721" y="571"/>
                    <a:pt x="725" y="564"/>
                  </a:cubicBezTo>
                  <a:cubicBezTo>
                    <a:pt x="729" y="557"/>
                    <a:pt x="737" y="562"/>
                    <a:pt x="745" y="558"/>
                  </a:cubicBezTo>
                  <a:cubicBezTo>
                    <a:pt x="753" y="546"/>
                    <a:pt x="757" y="543"/>
                    <a:pt x="771" y="538"/>
                  </a:cubicBezTo>
                  <a:cubicBezTo>
                    <a:pt x="773" y="532"/>
                    <a:pt x="772" y="524"/>
                    <a:pt x="777" y="520"/>
                  </a:cubicBezTo>
                  <a:cubicBezTo>
                    <a:pt x="800" y="505"/>
                    <a:pt x="826" y="498"/>
                    <a:pt x="853" y="496"/>
                  </a:cubicBezTo>
                  <a:cubicBezTo>
                    <a:pt x="869" y="491"/>
                    <a:pt x="876" y="476"/>
                    <a:pt x="857" y="464"/>
                  </a:cubicBezTo>
                  <a:cubicBezTo>
                    <a:pt x="848" y="450"/>
                    <a:pt x="851" y="457"/>
                    <a:pt x="847" y="446"/>
                  </a:cubicBezTo>
                  <a:cubicBezTo>
                    <a:pt x="846" y="442"/>
                    <a:pt x="854" y="436"/>
                    <a:pt x="877" y="434"/>
                  </a:cubicBezTo>
                  <a:cubicBezTo>
                    <a:pt x="899" y="430"/>
                    <a:pt x="954" y="426"/>
                    <a:pt x="981" y="424"/>
                  </a:cubicBezTo>
                  <a:cubicBezTo>
                    <a:pt x="1003" y="417"/>
                    <a:pt x="1007" y="424"/>
                    <a:pt x="1037" y="422"/>
                  </a:cubicBezTo>
                  <a:cubicBezTo>
                    <a:pt x="1049" y="420"/>
                    <a:pt x="1052" y="427"/>
                    <a:pt x="1063" y="424"/>
                  </a:cubicBezTo>
                  <a:cubicBezTo>
                    <a:pt x="1059" y="422"/>
                    <a:pt x="1070" y="395"/>
                    <a:pt x="1075" y="390"/>
                  </a:cubicBezTo>
                  <a:cubicBezTo>
                    <a:pt x="1079" y="387"/>
                    <a:pt x="1087" y="382"/>
                    <a:pt x="1087" y="382"/>
                  </a:cubicBezTo>
                  <a:cubicBezTo>
                    <a:pt x="1095" y="370"/>
                    <a:pt x="1107" y="373"/>
                    <a:pt x="1121" y="372"/>
                  </a:cubicBezTo>
                  <a:cubicBezTo>
                    <a:pt x="1133" y="355"/>
                    <a:pt x="1114" y="350"/>
                    <a:pt x="1101" y="348"/>
                  </a:cubicBezTo>
                  <a:cubicBezTo>
                    <a:pt x="1082" y="342"/>
                    <a:pt x="1061" y="332"/>
                    <a:pt x="1043" y="322"/>
                  </a:cubicBezTo>
                  <a:cubicBezTo>
                    <a:pt x="1023" y="311"/>
                    <a:pt x="1018" y="303"/>
                    <a:pt x="995" y="300"/>
                  </a:cubicBezTo>
                  <a:cubicBezTo>
                    <a:pt x="989" y="283"/>
                    <a:pt x="985" y="263"/>
                    <a:pt x="969" y="252"/>
                  </a:cubicBezTo>
                  <a:cubicBezTo>
                    <a:pt x="963" y="248"/>
                    <a:pt x="957" y="246"/>
                    <a:pt x="951" y="242"/>
                  </a:cubicBezTo>
                  <a:cubicBezTo>
                    <a:pt x="949" y="241"/>
                    <a:pt x="945" y="238"/>
                    <a:pt x="945" y="238"/>
                  </a:cubicBezTo>
                  <a:cubicBezTo>
                    <a:pt x="934" y="222"/>
                    <a:pt x="930" y="204"/>
                    <a:pt x="913" y="192"/>
                  </a:cubicBezTo>
                  <a:cubicBezTo>
                    <a:pt x="907" y="174"/>
                    <a:pt x="906" y="153"/>
                    <a:pt x="889" y="142"/>
                  </a:cubicBezTo>
                  <a:cubicBezTo>
                    <a:pt x="887" y="137"/>
                    <a:pt x="890" y="128"/>
                    <a:pt x="885" y="126"/>
                  </a:cubicBezTo>
                  <a:cubicBezTo>
                    <a:pt x="881" y="124"/>
                    <a:pt x="873" y="130"/>
                    <a:pt x="873" y="130"/>
                  </a:cubicBezTo>
                  <a:cubicBezTo>
                    <a:pt x="861" y="167"/>
                    <a:pt x="821" y="161"/>
                    <a:pt x="787" y="162"/>
                  </a:cubicBezTo>
                  <a:cubicBezTo>
                    <a:pt x="758" y="174"/>
                    <a:pt x="759" y="168"/>
                    <a:pt x="711" y="170"/>
                  </a:cubicBezTo>
                  <a:cubicBezTo>
                    <a:pt x="691" y="177"/>
                    <a:pt x="672" y="182"/>
                    <a:pt x="655" y="194"/>
                  </a:cubicBezTo>
                  <a:cubicBezTo>
                    <a:pt x="581" y="191"/>
                    <a:pt x="596" y="210"/>
                    <a:pt x="589" y="150"/>
                  </a:cubicBezTo>
                  <a:cubicBezTo>
                    <a:pt x="589" y="150"/>
                    <a:pt x="584" y="135"/>
                    <a:pt x="583" y="132"/>
                  </a:cubicBezTo>
                  <a:cubicBezTo>
                    <a:pt x="578" y="116"/>
                    <a:pt x="564" y="107"/>
                    <a:pt x="549" y="102"/>
                  </a:cubicBezTo>
                  <a:cubicBezTo>
                    <a:pt x="544" y="100"/>
                    <a:pt x="531" y="104"/>
                    <a:pt x="531" y="104"/>
                  </a:cubicBezTo>
                  <a:cubicBezTo>
                    <a:pt x="520" y="88"/>
                    <a:pt x="533" y="85"/>
                    <a:pt x="517" y="74"/>
                  </a:cubicBezTo>
                  <a:cubicBezTo>
                    <a:pt x="515" y="73"/>
                    <a:pt x="511" y="70"/>
                    <a:pt x="511" y="70"/>
                  </a:cubicBezTo>
                  <a:cubicBezTo>
                    <a:pt x="506" y="63"/>
                    <a:pt x="498" y="55"/>
                    <a:pt x="491" y="50"/>
                  </a:cubicBezTo>
                  <a:cubicBezTo>
                    <a:pt x="482" y="37"/>
                    <a:pt x="474" y="10"/>
                    <a:pt x="463" y="2"/>
                  </a:cubicBezTo>
                  <a:cubicBezTo>
                    <a:pt x="445" y="3"/>
                    <a:pt x="431" y="0"/>
                    <a:pt x="417" y="10"/>
                  </a:cubicBezTo>
                  <a:cubicBezTo>
                    <a:pt x="402" y="55"/>
                    <a:pt x="452" y="159"/>
                    <a:pt x="399" y="168"/>
                  </a:cubicBezTo>
                  <a:cubicBezTo>
                    <a:pt x="383" y="179"/>
                    <a:pt x="392" y="175"/>
                    <a:pt x="373" y="178"/>
                  </a:cubicBezTo>
                  <a:cubicBezTo>
                    <a:pt x="366" y="183"/>
                    <a:pt x="367" y="187"/>
                    <a:pt x="359" y="190"/>
                  </a:cubicBezTo>
                  <a:cubicBezTo>
                    <a:pt x="351" y="198"/>
                    <a:pt x="339" y="201"/>
                    <a:pt x="329" y="208"/>
                  </a:cubicBezTo>
                  <a:cubicBezTo>
                    <a:pt x="329" y="208"/>
                    <a:pt x="314" y="213"/>
                    <a:pt x="311" y="214"/>
                  </a:cubicBezTo>
                  <a:cubicBezTo>
                    <a:pt x="309" y="215"/>
                    <a:pt x="305" y="216"/>
                    <a:pt x="305" y="216"/>
                  </a:cubicBezTo>
                  <a:cubicBezTo>
                    <a:pt x="296" y="230"/>
                    <a:pt x="301" y="225"/>
                    <a:pt x="291" y="232"/>
                  </a:cubicBezTo>
                  <a:cubicBezTo>
                    <a:pt x="287" y="245"/>
                    <a:pt x="287" y="254"/>
                    <a:pt x="279" y="266"/>
                  </a:cubicBezTo>
                  <a:cubicBezTo>
                    <a:pt x="276" y="271"/>
                    <a:pt x="263" y="276"/>
                    <a:pt x="263" y="276"/>
                  </a:cubicBezTo>
                  <a:cubicBezTo>
                    <a:pt x="252" y="275"/>
                    <a:pt x="240" y="275"/>
                    <a:pt x="229" y="274"/>
                  </a:cubicBezTo>
                  <a:cubicBezTo>
                    <a:pt x="222" y="273"/>
                    <a:pt x="210" y="261"/>
                    <a:pt x="199" y="258"/>
                  </a:cubicBezTo>
                  <a:cubicBezTo>
                    <a:pt x="193" y="262"/>
                    <a:pt x="181" y="270"/>
                    <a:pt x="181" y="270"/>
                  </a:cubicBezTo>
                  <a:cubicBezTo>
                    <a:pt x="179" y="292"/>
                    <a:pt x="177" y="287"/>
                    <a:pt x="165" y="304"/>
                  </a:cubicBezTo>
                  <a:cubicBezTo>
                    <a:pt x="163" y="308"/>
                    <a:pt x="153" y="308"/>
                    <a:pt x="153" y="308"/>
                  </a:cubicBezTo>
                  <a:cubicBezTo>
                    <a:pt x="140" y="305"/>
                    <a:pt x="138" y="292"/>
                    <a:pt x="127" y="290"/>
                  </a:cubicBezTo>
                  <a:cubicBezTo>
                    <a:pt x="120" y="288"/>
                    <a:pt x="112" y="289"/>
                    <a:pt x="105" y="288"/>
                  </a:cubicBezTo>
                  <a:cubicBezTo>
                    <a:pt x="89" y="283"/>
                    <a:pt x="97" y="283"/>
                    <a:pt x="79" y="286"/>
                  </a:cubicBezTo>
                  <a:cubicBezTo>
                    <a:pt x="74" y="300"/>
                    <a:pt x="73" y="298"/>
                    <a:pt x="57" y="300"/>
                  </a:cubicBezTo>
                  <a:cubicBezTo>
                    <a:pt x="53" y="312"/>
                    <a:pt x="52" y="317"/>
                    <a:pt x="39" y="320"/>
                  </a:cubicBezTo>
                  <a:cubicBezTo>
                    <a:pt x="33" y="328"/>
                    <a:pt x="30" y="336"/>
                    <a:pt x="25" y="344"/>
                  </a:cubicBezTo>
                  <a:cubicBezTo>
                    <a:pt x="27" y="350"/>
                    <a:pt x="26" y="358"/>
                    <a:pt x="29" y="364"/>
                  </a:cubicBezTo>
                  <a:cubicBezTo>
                    <a:pt x="32" y="370"/>
                    <a:pt x="47" y="372"/>
                    <a:pt x="53" y="376"/>
                  </a:cubicBezTo>
                  <a:cubicBezTo>
                    <a:pt x="57" y="388"/>
                    <a:pt x="57" y="393"/>
                    <a:pt x="69" y="396"/>
                  </a:cubicBezTo>
                  <a:cubicBezTo>
                    <a:pt x="68" y="420"/>
                    <a:pt x="76" y="438"/>
                    <a:pt x="53" y="446"/>
                  </a:cubicBezTo>
                  <a:cubicBezTo>
                    <a:pt x="46" y="456"/>
                    <a:pt x="53" y="468"/>
                    <a:pt x="41" y="472"/>
                  </a:cubicBezTo>
                  <a:cubicBezTo>
                    <a:pt x="36" y="480"/>
                    <a:pt x="34" y="481"/>
                    <a:pt x="31" y="490"/>
                  </a:cubicBezTo>
                  <a:cubicBezTo>
                    <a:pt x="32" y="495"/>
                    <a:pt x="46" y="496"/>
                    <a:pt x="53" y="496"/>
                  </a:cubicBezTo>
                  <a:cubicBezTo>
                    <a:pt x="60" y="495"/>
                    <a:pt x="67" y="485"/>
                    <a:pt x="71" y="484"/>
                  </a:cubicBezTo>
                  <a:cubicBezTo>
                    <a:pt x="74" y="485"/>
                    <a:pt x="76" y="490"/>
                    <a:pt x="77" y="492"/>
                  </a:cubicBezTo>
                  <a:cubicBezTo>
                    <a:pt x="77" y="492"/>
                    <a:pt x="59" y="504"/>
                    <a:pt x="61" y="512"/>
                  </a:cubicBezTo>
                  <a:cubicBezTo>
                    <a:pt x="43" y="510"/>
                    <a:pt x="22" y="510"/>
                    <a:pt x="7" y="520"/>
                  </a:cubicBezTo>
                  <a:cubicBezTo>
                    <a:pt x="0" y="530"/>
                    <a:pt x="0" y="534"/>
                    <a:pt x="7" y="544"/>
                  </a:cubicBezTo>
                  <a:cubicBezTo>
                    <a:pt x="9" y="565"/>
                    <a:pt x="15" y="573"/>
                    <a:pt x="37" y="576"/>
                  </a:cubicBezTo>
                  <a:cubicBezTo>
                    <a:pt x="49" y="588"/>
                    <a:pt x="78" y="586"/>
                    <a:pt x="95" y="588"/>
                  </a:cubicBezTo>
                  <a:cubicBezTo>
                    <a:pt x="101" y="605"/>
                    <a:pt x="95" y="598"/>
                    <a:pt x="111" y="608"/>
                  </a:cubicBezTo>
                  <a:cubicBezTo>
                    <a:pt x="113" y="609"/>
                    <a:pt x="117" y="612"/>
                    <a:pt x="117" y="612"/>
                  </a:cubicBezTo>
                  <a:cubicBezTo>
                    <a:pt x="123" y="621"/>
                    <a:pt x="124" y="628"/>
                    <a:pt x="135" y="632"/>
                  </a:cubicBezTo>
                  <a:cubicBezTo>
                    <a:pt x="139" y="639"/>
                    <a:pt x="145" y="641"/>
                    <a:pt x="149" y="648"/>
                  </a:cubicBezTo>
                  <a:cubicBezTo>
                    <a:pt x="152" y="661"/>
                    <a:pt x="153" y="651"/>
                    <a:pt x="163" y="658"/>
                  </a:cubicBezTo>
                  <a:cubicBezTo>
                    <a:pt x="167" y="671"/>
                    <a:pt x="200" y="678"/>
                    <a:pt x="213" y="680"/>
                  </a:cubicBezTo>
                  <a:cubicBezTo>
                    <a:pt x="217" y="683"/>
                    <a:pt x="220" y="686"/>
                    <a:pt x="225" y="688"/>
                  </a:cubicBezTo>
                  <a:cubicBezTo>
                    <a:pt x="227" y="689"/>
                    <a:pt x="229" y="689"/>
                    <a:pt x="231" y="690"/>
                  </a:cubicBezTo>
                  <a:cubicBezTo>
                    <a:pt x="235" y="692"/>
                    <a:pt x="243" y="698"/>
                    <a:pt x="243" y="698"/>
                  </a:cubicBezTo>
                  <a:cubicBezTo>
                    <a:pt x="247" y="709"/>
                    <a:pt x="245" y="715"/>
                    <a:pt x="255" y="718"/>
                  </a:cubicBezTo>
                  <a:cubicBezTo>
                    <a:pt x="261" y="727"/>
                    <a:pt x="264" y="724"/>
                    <a:pt x="267" y="734"/>
                  </a:cubicBezTo>
                  <a:cubicBezTo>
                    <a:pt x="270" y="744"/>
                    <a:pt x="287" y="751"/>
                    <a:pt x="297" y="754"/>
                  </a:cubicBezTo>
                  <a:cubicBezTo>
                    <a:pt x="301" y="766"/>
                    <a:pt x="294" y="780"/>
                    <a:pt x="307" y="784"/>
                  </a:cubicBezTo>
                  <a:cubicBezTo>
                    <a:pt x="315" y="783"/>
                    <a:pt x="323" y="784"/>
                    <a:pt x="331" y="782"/>
                  </a:cubicBezTo>
                  <a:cubicBezTo>
                    <a:pt x="337" y="780"/>
                    <a:pt x="344" y="767"/>
                    <a:pt x="353" y="766"/>
                  </a:cubicBezTo>
                  <a:cubicBezTo>
                    <a:pt x="372" y="764"/>
                    <a:pt x="390" y="765"/>
                    <a:pt x="409" y="764"/>
                  </a:cubicBezTo>
                  <a:cubicBezTo>
                    <a:pt x="419" y="762"/>
                    <a:pt x="428" y="762"/>
                    <a:pt x="437" y="756"/>
                  </a:cubicBezTo>
                  <a:cubicBezTo>
                    <a:pt x="446" y="742"/>
                    <a:pt x="440" y="746"/>
                    <a:pt x="451" y="742"/>
                  </a:cubicBezTo>
                  <a:cubicBezTo>
                    <a:pt x="459" y="729"/>
                    <a:pt x="462" y="725"/>
                    <a:pt x="477" y="720"/>
                  </a:cubicBezTo>
                  <a:cubicBezTo>
                    <a:pt x="484" y="721"/>
                    <a:pt x="493" y="708"/>
                    <a:pt x="497" y="714"/>
                  </a:cubicBezTo>
                  <a:cubicBezTo>
                    <a:pt x="502" y="715"/>
                    <a:pt x="494" y="724"/>
                    <a:pt x="495" y="729"/>
                  </a:cubicBezTo>
                  <a:cubicBezTo>
                    <a:pt x="496" y="734"/>
                    <a:pt x="501" y="740"/>
                    <a:pt x="505" y="746"/>
                  </a:cubicBezTo>
                  <a:cubicBezTo>
                    <a:pt x="511" y="755"/>
                    <a:pt x="512" y="762"/>
                    <a:pt x="521" y="768"/>
                  </a:cubicBezTo>
                  <a:cubicBezTo>
                    <a:pt x="528" y="779"/>
                    <a:pt x="522" y="783"/>
                    <a:pt x="537" y="780"/>
                  </a:cubicBezTo>
                  <a:cubicBezTo>
                    <a:pt x="542" y="775"/>
                    <a:pt x="555" y="766"/>
                    <a:pt x="555" y="766"/>
                  </a:cubicBezTo>
                  <a:cubicBezTo>
                    <a:pt x="558" y="758"/>
                    <a:pt x="561" y="754"/>
                    <a:pt x="567" y="748"/>
                  </a:cubicBezTo>
                  <a:cubicBezTo>
                    <a:pt x="568" y="746"/>
                    <a:pt x="568" y="743"/>
                    <a:pt x="569" y="742"/>
                  </a:cubicBezTo>
                  <a:cubicBezTo>
                    <a:pt x="570" y="741"/>
                    <a:pt x="574" y="742"/>
                    <a:pt x="575" y="740"/>
                  </a:cubicBezTo>
                  <a:cubicBezTo>
                    <a:pt x="580" y="731"/>
                    <a:pt x="573" y="726"/>
                    <a:pt x="581" y="720"/>
                  </a:cubicBezTo>
                  <a:cubicBezTo>
                    <a:pt x="586" y="716"/>
                    <a:pt x="599" y="710"/>
                    <a:pt x="599" y="710"/>
                  </a:cubicBezTo>
                  <a:cubicBezTo>
                    <a:pt x="604" y="703"/>
                    <a:pt x="607" y="693"/>
                    <a:pt x="615" y="690"/>
                  </a:cubicBezTo>
                  <a:cubicBezTo>
                    <a:pt x="620" y="687"/>
                    <a:pt x="632" y="677"/>
                    <a:pt x="637" y="682"/>
                  </a:cubicBezTo>
                  <a:cubicBezTo>
                    <a:pt x="642" y="687"/>
                    <a:pt x="639" y="709"/>
                    <a:pt x="643" y="722"/>
                  </a:cubicBezTo>
                  <a:cubicBezTo>
                    <a:pt x="646" y="738"/>
                    <a:pt x="646" y="752"/>
                    <a:pt x="663" y="758"/>
                  </a:cubicBezTo>
                  <a:cubicBezTo>
                    <a:pt x="672" y="757"/>
                    <a:pt x="681" y="759"/>
                    <a:pt x="689" y="756"/>
                  </a:cubicBezTo>
                  <a:cubicBezTo>
                    <a:pt x="692" y="755"/>
                    <a:pt x="690" y="749"/>
                    <a:pt x="691" y="746"/>
                  </a:cubicBezTo>
                  <a:cubicBezTo>
                    <a:pt x="693" y="738"/>
                    <a:pt x="692" y="741"/>
                    <a:pt x="699" y="736"/>
                  </a:cubicBezTo>
                  <a:cubicBezTo>
                    <a:pt x="708" y="723"/>
                    <a:pt x="704" y="721"/>
                    <a:pt x="709" y="726"/>
                  </a:cubicBezTo>
                  <a:close/>
                </a:path>
              </a:pathLst>
            </a:custGeom>
            <a:solidFill>
              <a:srgbClr val="FF33CC"/>
            </a:solidFill>
            <a:ln w="9525">
              <a:solidFill>
                <a:schemeClr val="tx1"/>
              </a:solidFill>
              <a:round/>
              <a:headEnd/>
              <a:tailEnd/>
            </a:ln>
          </p:spPr>
          <p:txBody>
            <a:bodyPr/>
            <a:lstStyle/>
            <a:p>
              <a:endParaRPr lang="en-US"/>
            </a:p>
          </p:txBody>
        </p:sp>
        <p:sp>
          <p:nvSpPr>
            <p:cNvPr id="12" name="Freeform 9">
              <a:extLst>
                <a:ext uri="{FF2B5EF4-FFF2-40B4-BE49-F238E27FC236}">
                  <a16:creationId xmlns:a16="http://schemas.microsoft.com/office/drawing/2014/main" id="{BBAF8B8B-31ED-495A-AD0B-0551E39F0310}"/>
                </a:ext>
              </a:extLst>
            </p:cNvPr>
            <p:cNvSpPr>
              <a:spLocks/>
            </p:cNvSpPr>
            <p:nvPr/>
          </p:nvSpPr>
          <p:spPr bwMode="auto">
            <a:xfrm>
              <a:off x="3307" y="2811"/>
              <a:ext cx="801" cy="654"/>
            </a:xfrm>
            <a:custGeom>
              <a:avLst/>
              <a:gdLst>
                <a:gd name="T0" fmla="*/ 565 w 963"/>
                <a:gd name="T1" fmla="*/ 625 h 788"/>
                <a:gd name="T2" fmla="*/ 578 w 963"/>
                <a:gd name="T3" fmla="*/ 612 h 788"/>
                <a:gd name="T4" fmla="*/ 603 w 963"/>
                <a:gd name="T5" fmla="*/ 585 h 788"/>
                <a:gd name="T6" fmla="*/ 588 w 963"/>
                <a:gd name="T7" fmla="*/ 565 h 788"/>
                <a:gd name="T8" fmla="*/ 573 w 963"/>
                <a:gd name="T9" fmla="*/ 517 h 788"/>
                <a:gd name="T10" fmla="*/ 603 w 963"/>
                <a:gd name="T11" fmla="*/ 520 h 788"/>
                <a:gd name="T12" fmla="*/ 658 w 963"/>
                <a:gd name="T13" fmla="*/ 502 h 788"/>
                <a:gd name="T14" fmla="*/ 660 w 963"/>
                <a:gd name="T15" fmla="*/ 451 h 788"/>
                <a:gd name="T16" fmla="*/ 713 w 963"/>
                <a:gd name="T17" fmla="*/ 421 h 788"/>
                <a:gd name="T18" fmla="*/ 746 w 963"/>
                <a:gd name="T19" fmla="*/ 384 h 788"/>
                <a:gd name="T20" fmla="*/ 769 w 963"/>
                <a:gd name="T21" fmla="*/ 288 h 788"/>
                <a:gd name="T22" fmla="*/ 783 w 963"/>
                <a:gd name="T23" fmla="*/ 263 h 788"/>
                <a:gd name="T24" fmla="*/ 753 w 963"/>
                <a:gd name="T25" fmla="*/ 99 h 788"/>
                <a:gd name="T26" fmla="*/ 653 w 963"/>
                <a:gd name="T27" fmla="*/ 39 h 788"/>
                <a:gd name="T28" fmla="*/ 580 w 963"/>
                <a:gd name="T29" fmla="*/ 22 h 788"/>
                <a:gd name="T30" fmla="*/ 440 w 963"/>
                <a:gd name="T31" fmla="*/ 19 h 788"/>
                <a:gd name="T32" fmla="*/ 410 w 963"/>
                <a:gd name="T33" fmla="*/ 49 h 788"/>
                <a:gd name="T34" fmla="*/ 365 w 963"/>
                <a:gd name="T35" fmla="*/ 98 h 788"/>
                <a:gd name="T36" fmla="*/ 322 w 963"/>
                <a:gd name="T37" fmla="*/ 124 h 788"/>
                <a:gd name="T38" fmla="*/ 277 w 963"/>
                <a:gd name="T39" fmla="*/ 152 h 788"/>
                <a:gd name="T40" fmla="*/ 146 w 963"/>
                <a:gd name="T41" fmla="*/ 165 h 788"/>
                <a:gd name="T42" fmla="*/ 139 w 963"/>
                <a:gd name="T43" fmla="*/ 185 h 788"/>
                <a:gd name="T44" fmla="*/ 77 w 963"/>
                <a:gd name="T45" fmla="*/ 230 h 788"/>
                <a:gd name="T46" fmla="*/ 37 w 963"/>
                <a:gd name="T47" fmla="*/ 270 h 788"/>
                <a:gd name="T48" fmla="*/ 27 w 963"/>
                <a:gd name="T49" fmla="*/ 290 h 788"/>
                <a:gd name="T50" fmla="*/ 47 w 963"/>
                <a:gd name="T51" fmla="*/ 318 h 788"/>
                <a:gd name="T52" fmla="*/ 19 w 963"/>
                <a:gd name="T53" fmla="*/ 348 h 788"/>
                <a:gd name="T54" fmla="*/ 42 w 963"/>
                <a:gd name="T55" fmla="*/ 416 h 788"/>
                <a:gd name="T56" fmla="*/ 72 w 963"/>
                <a:gd name="T57" fmla="*/ 412 h 788"/>
                <a:gd name="T58" fmla="*/ 92 w 963"/>
                <a:gd name="T59" fmla="*/ 374 h 788"/>
                <a:gd name="T60" fmla="*/ 107 w 963"/>
                <a:gd name="T61" fmla="*/ 363 h 788"/>
                <a:gd name="T62" fmla="*/ 137 w 963"/>
                <a:gd name="T63" fmla="*/ 412 h 788"/>
                <a:gd name="T64" fmla="*/ 156 w 963"/>
                <a:gd name="T65" fmla="*/ 482 h 788"/>
                <a:gd name="T66" fmla="*/ 129 w 963"/>
                <a:gd name="T67" fmla="*/ 504 h 788"/>
                <a:gd name="T68" fmla="*/ 166 w 963"/>
                <a:gd name="T69" fmla="*/ 545 h 788"/>
                <a:gd name="T70" fmla="*/ 239 w 963"/>
                <a:gd name="T71" fmla="*/ 588 h 788"/>
                <a:gd name="T72" fmla="*/ 262 w 963"/>
                <a:gd name="T73" fmla="*/ 567 h 788"/>
                <a:gd name="T74" fmla="*/ 310 w 963"/>
                <a:gd name="T75" fmla="*/ 564 h 788"/>
                <a:gd name="T76" fmla="*/ 330 w 963"/>
                <a:gd name="T77" fmla="*/ 590 h 788"/>
                <a:gd name="T78" fmla="*/ 400 w 963"/>
                <a:gd name="T79" fmla="*/ 612 h 788"/>
                <a:gd name="T80" fmla="*/ 393 w 963"/>
                <a:gd name="T81" fmla="*/ 647 h 788"/>
                <a:gd name="T82" fmla="*/ 413 w 963"/>
                <a:gd name="T83" fmla="*/ 647 h 788"/>
                <a:gd name="T84" fmla="*/ 447 w 963"/>
                <a:gd name="T85" fmla="*/ 637 h 788"/>
                <a:gd name="T86" fmla="*/ 518 w 963"/>
                <a:gd name="T87" fmla="*/ 633 h 7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63"/>
                <a:gd name="T133" fmla="*/ 0 h 788"/>
                <a:gd name="T134" fmla="*/ 963 w 963"/>
                <a:gd name="T135" fmla="*/ 788 h 78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63" h="788">
                  <a:moveTo>
                    <a:pt x="623" y="763"/>
                  </a:moveTo>
                  <a:cubicBezTo>
                    <a:pt x="642" y="761"/>
                    <a:pt x="660" y="755"/>
                    <a:pt x="679" y="753"/>
                  </a:cubicBezTo>
                  <a:cubicBezTo>
                    <a:pt x="684" y="751"/>
                    <a:pt x="690" y="753"/>
                    <a:pt x="693" y="749"/>
                  </a:cubicBezTo>
                  <a:cubicBezTo>
                    <a:pt x="695" y="746"/>
                    <a:pt x="694" y="741"/>
                    <a:pt x="695" y="737"/>
                  </a:cubicBezTo>
                  <a:cubicBezTo>
                    <a:pt x="697" y="730"/>
                    <a:pt x="705" y="725"/>
                    <a:pt x="711" y="721"/>
                  </a:cubicBezTo>
                  <a:cubicBezTo>
                    <a:pt x="713" y="714"/>
                    <a:pt x="725" y="705"/>
                    <a:pt x="725" y="705"/>
                  </a:cubicBezTo>
                  <a:cubicBezTo>
                    <a:pt x="730" y="690"/>
                    <a:pt x="730" y="690"/>
                    <a:pt x="747" y="687"/>
                  </a:cubicBezTo>
                  <a:cubicBezTo>
                    <a:pt x="759" y="669"/>
                    <a:pt x="710" y="681"/>
                    <a:pt x="707" y="681"/>
                  </a:cubicBezTo>
                  <a:cubicBezTo>
                    <a:pt x="691" y="685"/>
                    <a:pt x="698" y="671"/>
                    <a:pt x="699" y="657"/>
                  </a:cubicBezTo>
                  <a:cubicBezTo>
                    <a:pt x="697" y="631"/>
                    <a:pt x="695" y="640"/>
                    <a:pt x="689" y="623"/>
                  </a:cubicBezTo>
                  <a:cubicBezTo>
                    <a:pt x="700" y="619"/>
                    <a:pt x="696" y="620"/>
                    <a:pt x="713" y="623"/>
                  </a:cubicBezTo>
                  <a:cubicBezTo>
                    <a:pt x="717" y="624"/>
                    <a:pt x="725" y="627"/>
                    <a:pt x="725" y="627"/>
                  </a:cubicBezTo>
                  <a:cubicBezTo>
                    <a:pt x="741" y="622"/>
                    <a:pt x="757" y="620"/>
                    <a:pt x="773" y="615"/>
                  </a:cubicBezTo>
                  <a:cubicBezTo>
                    <a:pt x="784" y="611"/>
                    <a:pt x="777" y="614"/>
                    <a:pt x="791" y="605"/>
                  </a:cubicBezTo>
                  <a:cubicBezTo>
                    <a:pt x="793" y="604"/>
                    <a:pt x="797" y="601"/>
                    <a:pt x="797" y="601"/>
                  </a:cubicBezTo>
                  <a:cubicBezTo>
                    <a:pt x="808" y="584"/>
                    <a:pt x="815" y="550"/>
                    <a:pt x="793" y="543"/>
                  </a:cubicBezTo>
                  <a:cubicBezTo>
                    <a:pt x="802" y="530"/>
                    <a:pt x="817" y="538"/>
                    <a:pt x="831" y="533"/>
                  </a:cubicBezTo>
                  <a:cubicBezTo>
                    <a:pt x="833" y="516"/>
                    <a:pt x="841" y="512"/>
                    <a:pt x="857" y="507"/>
                  </a:cubicBezTo>
                  <a:cubicBezTo>
                    <a:pt x="862" y="500"/>
                    <a:pt x="862" y="486"/>
                    <a:pt x="867" y="481"/>
                  </a:cubicBezTo>
                  <a:cubicBezTo>
                    <a:pt x="869" y="479"/>
                    <a:pt x="893" y="464"/>
                    <a:pt x="897" y="463"/>
                  </a:cubicBezTo>
                  <a:cubicBezTo>
                    <a:pt x="908" y="446"/>
                    <a:pt x="899" y="426"/>
                    <a:pt x="905" y="407"/>
                  </a:cubicBezTo>
                  <a:cubicBezTo>
                    <a:pt x="907" y="390"/>
                    <a:pt x="905" y="354"/>
                    <a:pt x="925" y="347"/>
                  </a:cubicBezTo>
                  <a:cubicBezTo>
                    <a:pt x="929" y="342"/>
                    <a:pt x="929" y="334"/>
                    <a:pt x="933" y="329"/>
                  </a:cubicBezTo>
                  <a:cubicBezTo>
                    <a:pt x="936" y="325"/>
                    <a:pt x="941" y="317"/>
                    <a:pt x="941" y="317"/>
                  </a:cubicBezTo>
                  <a:cubicBezTo>
                    <a:pt x="943" y="277"/>
                    <a:pt x="963" y="176"/>
                    <a:pt x="929" y="153"/>
                  </a:cubicBezTo>
                  <a:cubicBezTo>
                    <a:pt x="925" y="141"/>
                    <a:pt x="916" y="126"/>
                    <a:pt x="905" y="119"/>
                  </a:cubicBezTo>
                  <a:cubicBezTo>
                    <a:pt x="893" y="101"/>
                    <a:pt x="876" y="90"/>
                    <a:pt x="855" y="87"/>
                  </a:cubicBezTo>
                  <a:cubicBezTo>
                    <a:pt x="837" y="61"/>
                    <a:pt x="817" y="51"/>
                    <a:pt x="785" y="47"/>
                  </a:cubicBezTo>
                  <a:cubicBezTo>
                    <a:pt x="777" y="44"/>
                    <a:pt x="777" y="39"/>
                    <a:pt x="769" y="35"/>
                  </a:cubicBezTo>
                  <a:cubicBezTo>
                    <a:pt x="750" y="25"/>
                    <a:pt x="711" y="28"/>
                    <a:pt x="697" y="27"/>
                  </a:cubicBezTo>
                  <a:cubicBezTo>
                    <a:pt x="690" y="17"/>
                    <a:pt x="678" y="16"/>
                    <a:pt x="667" y="13"/>
                  </a:cubicBezTo>
                  <a:cubicBezTo>
                    <a:pt x="626" y="15"/>
                    <a:pt x="563" y="0"/>
                    <a:pt x="529" y="23"/>
                  </a:cubicBezTo>
                  <a:cubicBezTo>
                    <a:pt x="524" y="37"/>
                    <a:pt x="531" y="20"/>
                    <a:pt x="521" y="35"/>
                  </a:cubicBezTo>
                  <a:cubicBezTo>
                    <a:pt x="510" y="51"/>
                    <a:pt x="513" y="56"/>
                    <a:pt x="493" y="59"/>
                  </a:cubicBezTo>
                  <a:cubicBezTo>
                    <a:pt x="481" y="95"/>
                    <a:pt x="506" y="88"/>
                    <a:pt x="455" y="91"/>
                  </a:cubicBezTo>
                  <a:cubicBezTo>
                    <a:pt x="447" y="102"/>
                    <a:pt x="451" y="110"/>
                    <a:pt x="439" y="118"/>
                  </a:cubicBezTo>
                  <a:cubicBezTo>
                    <a:pt x="434" y="133"/>
                    <a:pt x="415" y="134"/>
                    <a:pt x="401" y="135"/>
                  </a:cubicBezTo>
                  <a:cubicBezTo>
                    <a:pt x="399" y="141"/>
                    <a:pt x="394" y="145"/>
                    <a:pt x="387" y="149"/>
                  </a:cubicBezTo>
                  <a:cubicBezTo>
                    <a:pt x="375" y="167"/>
                    <a:pt x="375" y="180"/>
                    <a:pt x="371" y="181"/>
                  </a:cubicBezTo>
                  <a:cubicBezTo>
                    <a:pt x="359" y="183"/>
                    <a:pt x="346" y="182"/>
                    <a:pt x="333" y="183"/>
                  </a:cubicBezTo>
                  <a:cubicBezTo>
                    <a:pt x="311" y="187"/>
                    <a:pt x="271" y="189"/>
                    <a:pt x="271" y="189"/>
                  </a:cubicBezTo>
                  <a:cubicBezTo>
                    <a:pt x="241" y="199"/>
                    <a:pt x="207" y="198"/>
                    <a:pt x="175" y="199"/>
                  </a:cubicBezTo>
                  <a:cubicBezTo>
                    <a:pt x="170" y="201"/>
                    <a:pt x="161" y="198"/>
                    <a:pt x="159" y="203"/>
                  </a:cubicBezTo>
                  <a:cubicBezTo>
                    <a:pt x="152" y="220"/>
                    <a:pt x="158" y="220"/>
                    <a:pt x="167" y="223"/>
                  </a:cubicBezTo>
                  <a:cubicBezTo>
                    <a:pt x="196" y="266"/>
                    <a:pt x="158" y="260"/>
                    <a:pt x="135" y="263"/>
                  </a:cubicBezTo>
                  <a:cubicBezTo>
                    <a:pt x="121" y="268"/>
                    <a:pt x="105" y="269"/>
                    <a:pt x="93" y="277"/>
                  </a:cubicBezTo>
                  <a:cubicBezTo>
                    <a:pt x="87" y="294"/>
                    <a:pt x="77" y="304"/>
                    <a:pt x="59" y="309"/>
                  </a:cubicBezTo>
                  <a:cubicBezTo>
                    <a:pt x="50" y="323"/>
                    <a:pt x="55" y="318"/>
                    <a:pt x="45" y="325"/>
                  </a:cubicBezTo>
                  <a:cubicBezTo>
                    <a:pt x="42" y="329"/>
                    <a:pt x="32" y="326"/>
                    <a:pt x="29" y="330"/>
                  </a:cubicBezTo>
                  <a:cubicBezTo>
                    <a:pt x="27" y="334"/>
                    <a:pt x="33" y="349"/>
                    <a:pt x="33" y="349"/>
                  </a:cubicBezTo>
                  <a:cubicBezTo>
                    <a:pt x="36" y="365"/>
                    <a:pt x="37" y="360"/>
                    <a:pt x="51" y="365"/>
                  </a:cubicBezTo>
                  <a:cubicBezTo>
                    <a:pt x="53" y="371"/>
                    <a:pt x="57" y="383"/>
                    <a:pt x="57" y="383"/>
                  </a:cubicBezTo>
                  <a:cubicBezTo>
                    <a:pt x="54" y="397"/>
                    <a:pt x="42" y="398"/>
                    <a:pt x="29" y="401"/>
                  </a:cubicBezTo>
                  <a:cubicBezTo>
                    <a:pt x="27" y="407"/>
                    <a:pt x="23" y="419"/>
                    <a:pt x="23" y="419"/>
                  </a:cubicBezTo>
                  <a:cubicBezTo>
                    <a:pt x="26" y="524"/>
                    <a:pt x="0" y="487"/>
                    <a:pt x="45" y="497"/>
                  </a:cubicBezTo>
                  <a:cubicBezTo>
                    <a:pt x="47" y="498"/>
                    <a:pt x="49" y="500"/>
                    <a:pt x="51" y="501"/>
                  </a:cubicBezTo>
                  <a:cubicBezTo>
                    <a:pt x="54" y="517"/>
                    <a:pt x="52" y="522"/>
                    <a:pt x="83" y="509"/>
                  </a:cubicBezTo>
                  <a:cubicBezTo>
                    <a:pt x="87" y="507"/>
                    <a:pt x="87" y="497"/>
                    <a:pt x="87" y="497"/>
                  </a:cubicBezTo>
                  <a:cubicBezTo>
                    <a:pt x="88" y="481"/>
                    <a:pt x="84" y="470"/>
                    <a:pt x="99" y="465"/>
                  </a:cubicBezTo>
                  <a:cubicBezTo>
                    <a:pt x="101" y="459"/>
                    <a:pt x="105" y="453"/>
                    <a:pt x="111" y="451"/>
                  </a:cubicBezTo>
                  <a:cubicBezTo>
                    <a:pt x="133" y="444"/>
                    <a:pt x="94" y="451"/>
                    <a:pt x="117" y="441"/>
                  </a:cubicBezTo>
                  <a:cubicBezTo>
                    <a:pt x="121" y="439"/>
                    <a:pt x="129" y="437"/>
                    <a:pt x="129" y="437"/>
                  </a:cubicBezTo>
                  <a:cubicBezTo>
                    <a:pt x="174" y="439"/>
                    <a:pt x="165" y="434"/>
                    <a:pt x="173" y="459"/>
                  </a:cubicBezTo>
                  <a:cubicBezTo>
                    <a:pt x="172" y="479"/>
                    <a:pt x="170" y="482"/>
                    <a:pt x="165" y="497"/>
                  </a:cubicBezTo>
                  <a:cubicBezTo>
                    <a:pt x="163" y="503"/>
                    <a:pt x="159" y="515"/>
                    <a:pt x="159" y="515"/>
                  </a:cubicBezTo>
                  <a:cubicBezTo>
                    <a:pt x="161" y="575"/>
                    <a:pt x="144" y="577"/>
                    <a:pt x="187" y="581"/>
                  </a:cubicBezTo>
                  <a:cubicBezTo>
                    <a:pt x="196" y="584"/>
                    <a:pt x="197" y="588"/>
                    <a:pt x="199" y="597"/>
                  </a:cubicBezTo>
                  <a:cubicBezTo>
                    <a:pt x="195" y="635"/>
                    <a:pt x="178" y="615"/>
                    <a:pt x="155" y="607"/>
                  </a:cubicBezTo>
                  <a:cubicBezTo>
                    <a:pt x="148" y="612"/>
                    <a:pt x="144" y="616"/>
                    <a:pt x="149" y="625"/>
                  </a:cubicBezTo>
                  <a:cubicBezTo>
                    <a:pt x="160" y="647"/>
                    <a:pt x="181" y="645"/>
                    <a:pt x="199" y="657"/>
                  </a:cubicBezTo>
                  <a:cubicBezTo>
                    <a:pt x="200" y="677"/>
                    <a:pt x="203" y="705"/>
                    <a:pt x="221" y="717"/>
                  </a:cubicBezTo>
                  <a:cubicBezTo>
                    <a:pt x="245" y="716"/>
                    <a:pt x="263" y="711"/>
                    <a:pt x="287" y="709"/>
                  </a:cubicBezTo>
                  <a:cubicBezTo>
                    <a:pt x="293" y="709"/>
                    <a:pt x="303" y="699"/>
                    <a:pt x="303" y="699"/>
                  </a:cubicBezTo>
                  <a:cubicBezTo>
                    <a:pt x="307" y="695"/>
                    <a:pt x="311" y="687"/>
                    <a:pt x="315" y="683"/>
                  </a:cubicBezTo>
                  <a:cubicBezTo>
                    <a:pt x="319" y="679"/>
                    <a:pt x="317" y="678"/>
                    <a:pt x="327" y="677"/>
                  </a:cubicBezTo>
                  <a:cubicBezTo>
                    <a:pt x="342" y="678"/>
                    <a:pt x="358" y="677"/>
                    <a:pt x="373" y="679"/>
                  </a:cubicBezTo>
                  <a:cubicBezTo>
                    <a:pt x="378" y="680"/>
                    <a:pt x="378" y="691"/>
                    <a:pt x="385" y="693"/>
                  </a:cubicBezTo>
                  <a:cubicBezTo>
                    <a:pt x="389" y="698"/>
                    <a:pt x="384" y="708"/>
                    <a:pt x="397" y="711"/>
                  </a:cubicBezTo>
                  <a:cubicBezTo>
                    <a:pt x="410" y="714"/>
                    <a:pt x="447" y="707"/>
                    <a:pt x="461" y="711"/>
                  </a:cubicBezTo>
                  <a:cubicBezTo>
                    <a:pt x="488" y="718"/>
                    <a:pt x="472" y="710"/>
                    <a:pt x="481" y="737"/>
                  </a:cubicBezTo>
                  <a:cubicBezTo>
                    <a:pt x="484" y="746"/>
                    <a:pt x="472" y="760"/>
                    <a:pt x="471" y="767"/>
                  </a:cubicBezTo>
                  <a:cubicBezTo>
                    <a:pt x="470" y="774"/>
                    <a:pt x="469" y="776"/>
                    <a:pt x="473" y="779"/>
                  </a:cubicBezTo>
                  <a:cubicBezTo>
                    <a:pt x="483" y="785"/>
                    <a:pt x="481" y="782"/>
                    <a:pt x="495" y="787"/>
                  </a:cubicBezTo>
                  <a:cubicBezTo>
                    <a:pt x="497" y="788"/>
                    <a:pt x="497" y="779"/>
                    <a:pt x="497" y="779"/>
                  </a:cubicBezTo>
                  <a:cubicBezTo>
                    <a:pt x="500" y="778"/>
                    <a:pt x="508" y="787"/>
                    <a:pt x="515" y="785"/>
                  </a:cubicBezTo>
                  <a:cubicBezTo>
                    <a:pt x="522" y="783"/>
                    <a:pt x="530" y="771"/>
                    <a:pt x="537" y="767"/>
                  </a:cubicBezTo>
                  <a:cubicBezTo>
                    <a:pt x="541" y="762"/>
                    <a:pt x="555" y="759"/>
                    <a:pt x="555" y="759"/>
                  </a:cubicBezTo>
                  <a:cubicBezTo>
                    <a:pt x="620" y="761"/>
                    <a:pt x="600" y="751"/>
                    <a:pt x="623" y="763"/>
                  </a:cubicBezTo>
                  <a:close/>
                </a:path>
              </a:pathLst>
            </a:custGeom>
            <a:solidFill>
              <a:srgbClr val="FF6600"/>
            </a:solidFill>
            <a:ln w="9525">
              <a:solidFill>
                <a:schemeClr val="tx1"/>
              </a:solidFill>
              <a:round/>
              <a:headEnd/>
              <a:tailEnd/>
            </a:ln>
          </p:spPr>
          <p:txBody>
            <a:bodyPr/>
            <a:lstStyle/>
            <a:p>
              <a:endParaRPr lang="en-US"/>
            </a:p>
          </p:txBody>
        </p:sp>
        <p:sp>
          <p:nvSpPr>
            <p:cNvPr id="13" name="Freeform 10">
              <a:extLst>
                <a:ext uri="{FF2B5EF4-FFF2-40B4-BE49-F238E27FC236}">
                  <a16:creationId xmlns:a16="http://schemas.microsoft.com/office/drawing/2014/main" id="{43A2ABA0-73BD-4A01-B8AC-C4FDD4408E71}"/>
                </a:ext>
              </a:extLst>
            </p:cNvPr>
            <p:cNvSpPr>
              <a:spLocks/>
            </p:cNvSpPr>
            <p:nvPr/>
          </p:nvSpPr>
          <p:spPr bwMode="auto">
            <a:xfrm>
              <a:off x="3489" y="3370"/>
              <a:ext cx="224" cy="166"/>
            </a:xfrm>
            <a:custGeom>
              <a:avLst/>
              <a:gdLst>
                <a:gd name="T0" fmla="*/ 6 w 271"/>
                <a:gd name="T1" fmla="*/ 41 h 199"/>
                <a:gd name="T2" fmla="*/ 45 w 271"/>
                <a:gd name="T3" fmla="*/ 35 h 199"/>
                <a:gd name="T4" fmla="*/ 70 w 271"/>
                <a:gd name="T5" fmla="*/ 23 h 199"/>
                <a:gd name="T6" fmla="*/ 81 w 271"/>
                <a:gd name="T7" fmla="*/ 2 h 199"/>
                <a:gd name="T8" fmla="*/ 129 w 271"/>
                <a:gd name="T9" fmla="*/ 4 h 199"/>
                <a:gd name="T10" fmla="*/ 139 w 271"/>
                <a:gd name="T11" fmla="*/ 22 h 199"/>
                <a:gd name="T12" fmla="*/ 157 w 271"/>
                <a:gd name="T13" fmla="*/ 37 h 199"/>
                <a:gd name="T14" fmla="*/ 210 w 271"/>
                <a:gd name="T15" fmla="*/ 33 h 199"/>
                <a:gd name="T16" fmla="*/ 212 w 271"/>
                <a:gd name="T17" fmla="*/ 35 h 199"/>
                <a:gd name="T18" fmla="*/ 217 w 271"/>
                <a:gd name="T19" fmla="*/ 40 h 199"/>
                <a:gd name="T20" fmla="*/ 224 w 271"/>
                <a:gd name="T21" fmla="*/ 61 h 199"/>
                <a:gd name="T22" fmla="*/ 209 w 271"/>
                <a:gd name="T23" fmla="*/ 70 h 199"/>
                <a:gd name="T24" fmla="*/ 199 w 271"/>
                <a:gd name="T25" fmla="*/ 83 h 199"/>
                <a:gd name="T26" fmla="*/ 187 w 271"/>
                <a:gd name="T27" fmla="*/ 106 h 199"/>
                <a:gd name="T28" fmla="*/ 173 w 271"/>
                <a:gd name="T29" fmla="*/ 118 h 199"/>
                <a:gd name="T30" fmla="*/ 164 w 271"/>
                <a:gd name="T31" fmla="*/ 149 h 199"/>
                <a:gd name="T32" fmla="*/ 155 w 271"/>
                <a:gd name="T33" fmla="*/ 164 h 199"/>
                <a:gd name="T34" fmla="*/ 134 w 271"/>
                <a:gd name="T35" fmla="*/ 151 h 199"/>
                <a:gd name="T36" fmla="*/ 106 w 271"/>
                <a:gd name="T37" fmla="*/ 166 h 199"/>
                <a:gd name="T38" fmla="*/ 96 w 271"/>
                <a:gd name="T39" fmla="*/ 155 h 199"/>
                <a:gd name="T40" fmla="*/ 76 w 271"/>
                <a:gd name="T41" fmla="*/ 144 h 199"/>
                <a:gd name="T42" fmla="*/ 59 w 271"/>
                <a:gd name="T43" fmla="*/ 149 h 199"/>
                <a:gd name="T44" fmla="*/ 57 w 271"/>
                <a:gd name="T45" fmla="*/ 158 h 199"/>
                <a:gd name="T46" fmla="*/ 52 w 271"/>
                <a:gd name="T47" fmla="*/ 155 h 199"/>
                <a:gd name="T48" fmla="*/ 36 w 271"/>
                <a:gd name="T49" fmla="*/ 124 h 199"/>
                <a:gd name="T50" fmla="*/ 20 w 271"/>
                <a:gd name="T51" fmla="*/ 110 h 199"/>
                <a:gd name="T52" fmla="*/ 4 w 271"/>
                <a:gd name="T53" fmla="*/ 97 h 199"/>
                <a:gd name="T54" fmla="*/ 5 w 271"/>
                <a:gd name="T55" fmla="*/ 66 h 199"/>
                <a:gd name="T56" fmla="*/ 6 w 271"/>
                <a:gd name="T57" fmla="*/ 41 h 1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1"/>
                <a:gd name="T88" fmla="*/ 0 h 199"/>
                <a:gd name="T89" fmla="*/ 271 w 271"/>
                <a:gd name="T90" fmla="*/ 199 h 1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1" h="199">
                  <a:moveTo>
                    <a:pt x="7" y="49"/>
                  </a:moveTo>
                  <a:cubicBezTo>
                    <a:pt x="23" y="42"/>
                    <a:pt x="36" y="43"/>
                    <a:pt x="54" y="42"/>
                  </a:cubicBezTo>
                  <a:cubicBezTo>
                    <a:pt x="64" y="28"/>
                    <a:pt x="89" y="46"/>
                    <a:pt x="85" y="27"/>
                  </a:cubicBezTo>
                  <a:cubicBezTo>
                    <a:pt x="94" y="12"/>
                    <a:pt x="95" y="22"/>
                    <a:pt x="98" y="2"/>
                  </a:cubicBezTo>
                  <a:cubicBezTo>
                    <a:pt x="109" y="0"/>
                    <a:pt x="144" y="1"/>
                    <a:pt x="156" y="5"/>
                  </a:cubicBezTo>
                  <a:cubicBezTo>
                    <a:pt x="168" y="9"/>
                    <a:pt x="162" y="19"/>
                    <a:pt x="168" y="26"/>
                  </a:cubicBezTo>
                  <a:cubicBezTo>
                    <a:pt x="171" y="48"/>
                    <a:pt x="173" y="38"/>
                    <a:pt x="190" y="44"/>
                  </a:cubicBezTo>
                  <a:cubicBezTo>
                    <a:pt x="219" y="40"/>
                    <a:pt x="218" y="38"/>
                    <a:pt x="254" y="40"/>
                  </a:cubicBezTo>
                  <a:cubicBezTo>
                    <a:pt x="255" y="43"/>
                    <a:pt x="253" y="40"/>
                    <a:pt x="256" y="42"/>
                  </a:cubicBezTo>
                  <a:cubicBezTo>
                    <a:pt x="258" y="43"/>
                    <a:pt x="261" y="45"/>
                    <a:pt x="262" y="48"/>
                  </a:cubicBezTo>
                  <a:cubicBezTo>
                    <a:pt x="270" y="56"/>
                    <a:pt x="255" y="64"/>
                    <a:pt x="271" y="73"/>
                  </a:cubicBezTo>
                  <a:cubicBezTo>
                    <a:pt x="262" y="78"/>
                    <a:pt x="257" y="75"/>
                    <a:pt x="253" y="84"/>
                  </a:cubicBezTo>
                  <a:cubicBezTo>
                    <a:pt x="252" y="96"/>
                    <a:pt x="248" y="91"/>
                    <a:pt x="241" y="99"/>
                  </a:cubicBezTo>
                  <a:cubicBezTo>
                    <a:pt x="240" y="113"/>
                    <a:pt x="232" y="116"/>
                    <a:pt x="226" y="127"/>
                  </a:cubicBezTo>
                  <a:cubicBezTo>
                    <a:pt x="223" y="139"/>
                    <a:pt x="222" y="139"/>
                    <a:pt x="209" y="141"/>
                  </a:cubicBezTo>
                  <a:cubicBezTo>
                    <a:pt x="210" y="158"/>
                    <a:pt x="221" y="176"/>
                    <a:pt x="199" y="179"/>
                  </a:cubicBezTo>
                  <a:cubicBezTo>
                    <a:pt x="197" y="189"/>
                    <a:pt x="200" y="194"/>
                    <a:pt x="187" y="197"/>
                  </a:cubicBezTo>
                  <a:cubicBezTo>
                    <a:pt x="169" y="195"/>
                    <a:pt x="175" y="189"/>
                    <a:pt x="162" y="181"/>
                  </a:cubicBezTo>
                  <a:cubicBezTo>
                    <a:pt x="139" y="182"/>
                    <a:pt x="143" y="188"/>
                    <a:pt x="128" y="199"/>
                  </a:cubicBezTo>
                  <a:cubicBezTo>
                    <a:pt x="117" y="195"/>
                    <a:pt x="121" y="193"/>
                    <a:pt x="116" y="186"/>
                  </a:cubicBezTo>
                  <a:cubicBezTo>
                    <a:pt x="111" y="180"/>
                    <a:pt x="100" y="174"/>
                    <a:pt x="92" y="173"/>
                  </a:cubicBezTo>
                  <a:cubicBezTo>
                    <a:pt x="81" y="174"/>
                    <a:pt x="77" y="170"/>
                    <a:pt x="71" y="179"/>
                  </a:cubicBezTo>
                  <a:cubicBezTo>
                    <a:pt x="71" y="182"/>
                    <a:pt x="72" y="187"/>
                    <a:pt x="69" y="189"/>
                  </a:cubicBezTo>
                  <a:cubicBezTo>
                    <a:pt x="68" y="191"/>
                    <a:pt x="64" y="188"/>
                    <a:pt x="63" y="186"/>
                  </a:cubicBezTo>
                  <a:cubicBezTo>
                    <a:pt x="55" y="171"/>
                    <a:pt x="66" y="152"/>
                    <a:pt x="44" y="149"/>
                  </a:cubicBezTo>
                  <a:cubicBezTo>
                    <a:pt x="34" y="145"/>
                    <a:pt x="33" y="137"/>
                    <a:pt x="24" y="132"/>
                  </a:cubicBezTo>
                  <a:cubicBezTo>
                    <a:pt x="18" y="123"/>
                    <a:pt x="16" y="119"/>
                    <a:pt x="5" y="116"/>
                  </a:cubicBezTo>
                  <a:cubicBezTo>
                    <a:pt x="2" y="104"/>
                    <a:pt x="12" y="90"/>
                    <a:pt x="6" y="79"/>
                  </a:cubicBezTo>
                  <a:cubicBezTo>
                    <a:pt x="10" y="48"/>
                    <a:pt x="0" y="67"/>
                    <a:pt x="7" y="49"/>
                  </a:cubicBezTo>
                  <a:close/>
                </a:path>
              </a:pathLst>
            </a:custGeom>
            <a:solidFill>
              <a:srgbClr val="FF0000"/>
            </a:solidFill>
            <a:ln w="9525">
              <a:solidFill>
                <a:schemeClr val="tx1"/>
              </a:solidFill>
              <a:round/>
              <a:headEnd/>
              <a:tailEnd/>
            </a:ln>
          </p:spPr>
          <p:txBody>
            <a:bodyPr/>
            <a:lstStyle/>
            <a:p>
              <a:endParaRPr lang="en-US"/>
            </a:p>
          </p:txBody>
        </p:sp>
        <p:grpSp>
          <p:nvGrpSpPr>
            <p:cNvPr id="14" name="Group 11">
              <a:extLst>
                <a:ext uri="{FF2B5EF4-FFF2-40B4-BE49-F238E27FC236}">
                  <a16:creationId xmlns:a16="http://schemas.microsoft.com/office/drawing/2014/main" id="{574A8829-993B-4338-8BF9-8EED5ADA5221}"/>
                </a:ext>
              </a:extLst>
            </p:cNvPr>
            <p:cNvGrpSpPr>
              <a:grpSpLocks/>
            </p:cNvGrpSpPr>
            <p:nvPr/>
          </p:nvGrpSpPr>
          <p:grpSpPr bwMode="auto">
            <a:xfrm>
              <a:off x="1821" y="3391"/>
              <a:ext cx="1328" cy="703"/>
              <a:chOff x="1821" y="3391"/>
              <a:chExt cx="1328" cy="703"/>
            </a:xfrm>
          </p:grpSpPr>
          <p:sp>
            <p:nvSpPr>
              <p:cNvPr id="85" name="Freeform 12">
                <a:extLst>
                  <a:ext uri="{FF2B5EF4-FFF2-40B4-BE49-F238E27FC236}">
                    <a16:creationId xmlns:a16="http://schemas.microsoft.com/office/drawing/2014/main" id="{44F2BE50-2190-4E68-AB36-31E38D3CF25D}"/>
                  </a:ext>
                </a:extLst>
              </p:cNvPr>
              <p:cNvSpPr>
                <a:spLocks noChangeAspect="1"/>
              </p:cNvSpPr>
              <p:nvPr/>
            </p:nvSpPr>
            <p:spPr bwMode="auto">
              <a:xfrm>
                <a:off x="2014" y="3391"/>
                <a:ext cx="1135" cy="684"/>
              </a:xfrm>
              <a:custGeom>
                <a:avLst/>
                <a:gdLst>
                  <a:gd name="T0" fmla="*/ 1128 w 4462"/>
                  <a:gd name="T1" fmla="*/ 360 h 2692"/>
                  <a:gd name="T2" fmla="*/ 1067 w 4462"/>
                  <a:gd name="T3" fmla="*/ 330 h 2692"/>
                  <a:gd name="T4" fmla="*/ 1020 w 4462"/>
                  <a:gd name="T5" fmla="*/ 256 h 2692"/>
                  <a:gd name="T6" fmla="*/ 1017 w 4462"/>
                  <a:gd name="T7" fmla="*/ 215 h 2692"/>
                  <a:gd name="T8" fmla="*/ 982 w 4462"/>
                  <a:gd name="T9" fmla="*/ 138 h 2692"/>
                  <a:gd name="T10" fmla="*/ 977 w 4462"/>
                  <a:gd name="T11" fmla="*/ 85 h 2692"/>
                  <a:gd name="T12" fmla="*/ 908 w 4462"/>
                  <a:gd name="T13" fmla="*/ 26 h 2692"/>
                  <a:gd name="T14" fmla="*/ 846 w 4462"/>
                  <a:gd name="T15" fmla="*/ 66 h 2692"/>
                  <a:gd name="T16" fmla="*/ 823 w 4462"/>
                  <a:gd name="T17" fmla="*/ 76 h 2692"/>
                  <a:gd name="T18" fmla="*/ 795 w 4462"/>
                  <a:gd name="T19" fmla="*/ 94 h 2692"/>
                  <a:gd name="T20" fmla="*/ 770 w 4462"/>
                  <a:gd name="T21" fmla="*/ 121 h 2692"/>
                  <a:gd name="T22" fmla="*/ 737 w 4462"/>
                  <a:gd name="T23" fmla="*/ 162 h 2692"/>
                  <a:gd name="T24" fmla="*/ 687 w 4462"/>
                  <a:gd name="T25" fmla="*/ 177 h 2692"/>
                  <a:gd name="T26" fmla="*/ 639 w 4462"/>
                  <a:gd name="T27" fmla="*/ 172 h 2692"/>
                  <a:gd name="T28" fmla="*/ 453 w 4462"/>
                  <a:gd name="T29" fmla="*/ 172 h 2692"/>
                  <a:gd name="T30" fmla="*/ 436 w 4462"/>
                  <a:gd name="T31" fmla="*/ 240 h 2692"/>
                  <a:gd name="T32" fmla="*/ 421 w 4462"/>
                  <a:gd name="T33" fmla="*/ 261 h 2692"/>
                  <a:gd name="T34" fmla="*/ 358 w 4462"/>
                  <a:gd name="T35" fmla="*/ 255 h 2692"/>
                  <a:gd name="T36" fmla="*/ 330 w 4462"/>
                  <a:gd name="T37" fmla="*/ 359 h 2692"/>
                  <a:gd name="T38" fmla="*/ 314 w 4462"/>
                  <a:gd name="T39" fmla="*/ 381 h 2692"/>
                  <a:gd name="T40" fmla="*/ 289 w 4462"/>
                  <a:gd name="T41" fmla="*/ 399 h 2692"/>
                  <a:gd name="T42" fmla="*/ 282 w 4462"/>
                  <a:gd name="T43" fmla="*/ 417 h 2692"/>
                  <a:gd name="T44" fmla="*/ 208 w 4462"/>
                  <a:gd name="T45" fmla="*/ 452 h 2692"/>
                  <a:gd name="T46" fmla="*/ 201 w 4462"/>
                  <a:gd name="T47" fmla="*/ 487 h 2692"/>
                  <a:gd name="T48" fmla="*/ 171 w 4462"/>
                  <a:gd name="T49" fmla="*/ 510 h 2692"/>
                  <a:gd name="T50" fmla="*/ 141 w 4462"/>
                  <a:gd name="T51" fmla="*/ 550 h 2692"/>
                  <a:gd name="T52" fmla="*/ 103 w 4462"/>
                  <a:gd name="T53" fmla="*/ 563 h 2692"/>
                  <a:gd name="T54" fmla="*/ 81 w 4462"/>
                  <a:gd name="T55" fmla="*/ 591 h 2692"/>
                  <a:gd name="T56" fmla="*/ 45 w 4462"/>
                  <a:gd name="T57" fmla="*/ 578 h 2692"/>
                  <a:gd name="T58" fmla="*/ 30 w 4462"/>
                  <a:gd name="T59" fmla="*/ 593 h 2692"/>
                  <a:gd name="T60" fmla="*/ 12 w 4462"/>
                  <a:gd name="T61" fmla="*/ 606 h 2692"/>
                  <a:gd name="T62" fmla="*/ 7 w 4462"/>
                  <a:gd name="T63" fmla="*/ 649 h 2692"/>
                  <a:gd name="T64" fmla="*/ 53 w 4462"/>
                  <a:gd name="T65" fmla="*/ 643 h 2692"/>
                  <a:gd name="T66" fmla="*/ 114 w 4462"/>
                  <a:gd name="T67" fmla="*/ 629 h 2692"/>
                  <a:gd name="T68" fmla="*/ 146 w 4462"/>
                  <a:gd name="T69" fmla="*/ 682 h 2692"/>
                  <a:gd name="T70" fmla="*/ 193 w 4462"/>
                  <a:gd name="T71" fmla="*/ 666 h 2692"/>
                  <a:gd name="T72" fmla="*/ 219 w 4462"/>
                  <a:gd name="T73" fmla="*/ 601 h 2692"/>
                  <a:gd name="T74" fmla="*/ 348 w 4462"/>
                  <a:gd name="T75" fmla="*/ 541 h 2692"/>
                  <a:gd name="T76" fmla="*/ 383 w 4462"/>
                  <a:gd name="T77" fmla="*/ 523 h 2692"/>
                  <a:gd name="T78" fmla="*/ 435 w 4462"/>
                  <a:gd name="T79" fmla="*/ 545 h 2692"/>
                  <a:gd name="T80" fmla="*/ 461 w 4462"/>
                  <a:gd name="T81" fmla="*/ 550 h 2692"/>
                  <a:gd name="T82" fmla="*/ 526 w 4462"/>
                  <a:gd name="T83" fmla="*/ 562 h 2692"/>
                  <a:gd name="T84" fmla="*/ 556 w 4462"/>
                  <a:gd name="T85" fmla="*/ 593 h 2692"/>
                  <a:gd name="T86" fmla="*/ 599 w 4462"/>
                  <a:gd name="T87" fmla="*/ 591 h 2692"/>
                  <a:gd name="T88" fmla="*/ 627 w 4462"/>
                  <a:gd name="T89" fmla="*/ 551 h 2692"/>
                  <a:gd name="T90" fmla="*/ 632 w 4462"/>
                  <a:gd name="T91" fmla="*/ 489 h 2692"/>
                  <a:gd name="T92" fmla="*/ 667 w 4462"/>
                  <a:gd name="T93" fmla="*/ 445 h 2692"/>
                  <a:gd name="T94" fmla="*/ 707 w 4462"/>
                  <a:gd name="T95" fmla="*/ 422 h 2692"/>
                  <a:gd name="T96" fmla="*/ 860 w 4462"/>
                  <a:gd name="T97" fmla="*/ 396 h 2692"/>
                  <a:gd name="T98" fmla="*/ 890 w 4462"/>
                  <a:gd name="T99" fmla="*/ 416 h 2692"/>
                  <a:gd name="T100" fmla="*/ 906 w 4462"/>
                  <a:gd name="T101" fmla="*/ 426 h 2692"/>
                  <a:gd name="T102" fmla="*/ 923 w 4462"/>
                  <a:gd name="T103" fmla="*/ 442 h 2692"/>
                  <a:gd name="T104" fmla="*/ 929 w 4462"/>
                  <a:gd name="T105" fmla="*/ 457 h 2692"/>
                  <a:gd name="T106" fmla="*/ 939 w 4462"/>
                  <a:gd name="T107" fmla="*/ 474 h 2692"/>
                  <a:gd name="T108" fmla="*/ 936 w 4462"/>
                  <a:gd name="T109" fmla="*/ 434 h 2692"/>
                  <a:gd name="T110" fmla="*/ 1024 w 4462"/>
                  <a:gd name="T111" fmla="*/ 430 h 2692"/>
                  <a:gd name="T112" fmla="*/ 1062 w 4462"/>
                  <a:gd name="T113" fmla="*/ 445 h 2692"/>
                  <a:gd name="T114" fmla="*/ 1075 w 4462"/>
                  <a:gd name="T115" fmla="*/ 414 h 2692"/>
                  <a:gd name="T116" fmla="*/ 1133 w 4462"/>
                  <a:gd name="T117" fmla="*/ 385 h 26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62"/>
                  <a:gd name="T178" fmla="*/ 0 h 2692"/>
                  <a:gd name="T179" fmla="*/ 4462 w 4462"/>
                  <a:gd name="T180" fmla="*/ 2692 h 26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62" h="2692">
                    <a:moveTo>
                      <a:pt x="4455" y="1516"/>
                    </a:moveTo>
                    <a:cubicBezTo>
                      <a:pt x="4446" y="1484"/>
                      <a:pt x="4462" y="1443"/>
                      <a:pt x="4436" y="1417"/>
                    </a:cubicBezTo>
                    <a:cubicBezTo>
                      <a:pt x="4380" y="1361"/>
                      <a:pt x="4334" y="1376"/>
                      <a:pt x="4275" y="1330"/>
                    </a:cubicBezTo>
                    <a:cubicBezTo>
                      <a:pt x="4237" y="1306"/>
                      <a:pt x="4222" y="1317"/>
                      <a:pt x="4195" y="1299"/>
                    </a:cubicBezTo>
                    <a:cubicBezTo>
                      <a:pt x="4168" y="1281"/>
                      <a:pt x="4145" y="1267"/>
                      <a:pt x="4114" y="1219"/>
                    </a:cubicBezTo>
                    <a:cubicBezTo>
                      <a:pt x="4088" y="1144"/>
                      <a:pt x="4084" y="1057"/>
                      <a:pt x="4009" y="1008"/>
                    </a:cubicBezTo>
                    <a:cubicBezTo>
                      <a:pt x="3986" y="940"/>
                      <a:pt x="3974" y="955"/>
                      <a:pt x="3972" y="928"/>
                    </a:cubicBezTo>
                    <a:cubicBezTo>
                      <a:pt x="3970" y="901"/>
                      <a:pt x="4009" y="897"/>
                      <a:pt x="3997" y="847"/>
                    </a:cubicBezTo>
                    <a:cubicBezTo>
                      <a:pt x="3993" y="785"/>
                      <a:pt x="3960" y="672"/>
                      <a:pt x="3898" y="630"/>
                    </a:cubicBezTo>
                    <a:cubicBezTo>
                      <a:pt x="3891" y="590"/>
                      <a:pt x="3873" y="580"/>
                      <a:pt x="3860" y="544"/>
                    </a:cubicBezTo>
                    <a:cubicBezTo>
                      <a:pt x="3856" y="531"/>
                      <a:pt x="3836" y="482"/>
                      <a:pt x="3836" y="482"/>
                    </a:cubicBezTo>
                    <a:cubicBezTo>
                      <a:pt x="3823" y="400"/>
                      <a:pt x="3914" y="339"/>
                      <a:pt x="3842" y="333"/>
                    </a:cubicBezTo>
                    <a:cubicBezTo>
                      <a:pt x="3816" y="323"/>
                      <a:pt x="3790" y="216"/>
                      <a:pt x="3767" y="203"/>
                    </a:cubicBezTo>
                    <a:cubicBezTo>
                      <a:pt x="3760" y="180"/>
                      <a:pt x="3575" y="130"/>
                      <a:pt x="3569" y="104"/>
                    </a:cubicBezTo>
                    <a:cubicBezTo>
                      <a:pt x="3562" y="0"/>
                      <a:pt x="3484" y="159"/>
                      <a:pt x="3386" y="169"/>
                    </a:cubicBezTo>
                    <a:cubicBezTo>
                      <a:pt x="3353" y="192"/>
                      <a:pt x="3357" y="237"/>
                      <a:pt x="3327" y="260"/>
                    </a:cubicBezTo>
                    <a:cubicBezTo>
                      <a:pt x="3321" y="267"/>
                      <a:pt x="3275" y="273"/>
                      <a:pt x="3275" y="273"/>
                    </a:cubicBezTo>
                    <a:cubicBezTo>
                      <a:pt x="3262" y="283"/>
                      <a:pt x="3249" y="289"/>
                      <a:pt x="3236" y="299"/>
                    </a:cubicBezTo>
                    <a:cubicBezTo>
                      <a:pt x="3167" y="345"/>
                      <a:pt x="3265" y="332"/>
                      <a:pt x="3203" y="351"/>
                    </a:cubicBezTo>
                    <a:cubicBezTo>
                      <a:pt x="3177" y="361"/>
                      <a:pt x="3125" y="371"/>
                      <a:pt x="3125" y="371"/>
                    </a:cubicBezTo>
                    <a:cubicBezTo>
                      <a:pt x="3109" y="394"/>
                      <a:pt x="3112" y="449"/>
                      <a:pt x="3086" y="462"/>
                    </a:cubicBezTo>
                    <a:cubicBezTo>
                      <a:pt x="3070" y="472"/>
                      <a:pt x="3047" y="469"/>
                      <a:pt x="3027" y="475"/>
                    </a:cubicBezTo>
                    <a:cubicBezTo>
                      <a:pt x="3024" y="488"/>
                      <a:pt x="2978" y="628"/>
                      <a:pt x="2968" y="632"/>
                    </a:cubicBezTo>
                    <a:cubicBezTo>
                      <a:pt x="2946" y="638"/>
                      <a:pt x="2920" y="635"/>
                      <a:pt x="2897" y="638"/>
                    </a:cubicBezTo>
                    <a:cubicBezTo>
                      <a:pt x="2867" y="645"/>
                      <a:pt x="2818" y="687"/>
                      <a:pt x="2786" y="697"/>
                    </a:cubicBezTo>
                    <a:cubicBezTo>
                      <a:pt x="2753" y="707"/>
                      <a:pt x="2740" y="697"/>
                      <a:pt x="2701" y="697"/>
                    </a:cubicBezTo>
                    <a:cubicBezTo>
                      <a:pt x="2652" y="694"/>
                      <a:pt x="2600" y="697"/>
                      <a:pt x="2551" y="690"/>
                    </a:cubicBezTo>
                    <a:cubicBezTo>
                      <a:pt x="2538" y="690"/>
                      <a:pt x="2512" y="677"/>
                      <a:pt x="2512" y="677"/>
                    </a:cubicBezTo>
                    <a:cubicBezTo>
                      <a:pt x="2430" y="687"/>
                      <a:pt x="2293" y="733"/>
                      <a:pt x="2244" y="658"/>
                    </a:cubicBezTo>
                    <a:cubicBezTo>
                      <a:pt x="2091" y="668"/>
                      <a:pt x="1934" y="671"/>
                      <a:pt x="1781" y="677"/>
                    </a:cubicBezTo>
                    <a:cubicBezTo>
                      <a:pt x="1713" y="723"/>
                      <a:pt x="1775" y="785"/>
                      <a:pt x="1709" y="801"/>
                    </a:cubicBezTo>
                    <a:cubicBezTo>
                      <a:pt x="1713" y="850"/>
                      <a:pt x="1709" y="896"/>
                      <a:pt x="1716" y="945"/>
                    </a:cubicBezTo>
                    <a:cubicBezTo>
                      <a:pt x="1716" y="958"/>
                      <a:pt x="1729" y="984"/>
                      <a:pt x="1729" y="984"/>
                    </a:cubicBezTo>
                    <a:cubicBezTo>
                      <a:pt x="1686" y="997"/>
                      <a:pt x="1667" y="977"/>
                      <a:pt x="1657" y="1029"/>
                    </a:cubicBezTo>
                    <a:cubicBezTo>
                      <a:pt x="1595" y="1023"/>
                      <a:pt x="1582" y="1013"/>
                      <a:pt x="1533" y="997"/>
                    </a:cubicBezTo>
                    <a:cubicBezTo>
                      <a:pt x="1491" y="1000"/>
                      <a:pt x="1448" y="997"/>
                      <a:pt x="1409" y="1003"/>
                    </a:cubicBezTo>
                    <a:cubicBezTo>
                      <a:pt x="1373" y="1010"/>
                      <a:pt x="1432" y="1121"/>
                      <a:pt x="1351" y="1147"/>
                    </a:cubicBezTo>
                    <a:cubicBezTo>
                      <a:pt x="1292" y="1235"/>
                      <a:pt x="1416" y="1391"/>
                      <a:pt x="1298" y="1414"/>
                    </a:cubicBezTo>
                    <a:cubicBezTo>
                      <a:pt x="1272" y="1430"/>
                      <a:pt x="1259" y="1434"/>
                      <a:pt x="1246" y="1460"/>
                    </a:cubicBezTo>
                    <a:cubicBezTo>
                      <a:pt x="1240" y="1473"/>
                      <a:pt x="1246" y="1492"/>
                      <a:pt x="1233" y="1499"/>
                    </a:cubicBezTo>
                    <a:cubicBezTo>
                      <a:pt x="1204" y="1518"/>
                      <a:pt x="1174" y="1525"/>
                      <a:pt x="1142" y="1531"/>
                    </a:cubicBezTo>
                    <a:cubicBezTo>
                      <a:pt x="1138" y="1544"/>
                      <a:pt x="1142" y="1558"/>
                      <a:pt x="1135" y="1571"/>
                    </a:cubicBezTo>
                    <a:cubicBezTo>
                      <a:pt x="1132" y="1577"/>
                      <a:pt x="1119" y="1571"/>
                      <a:pt x="1116" y="1577"/>
                    </a:cubicBezTo>
                    <a:cubicBezTo>
                      <a:pt x="1109" y="1597"/>
                      <a:pt x="1119" y="1623"/>
                      <a:pt x="1109" y="1642"/>
                    </a:cubicBezTo>
                    <a:cubicBezTo>
                      <a:pt x="1096" y="1662"/>
                      <a:pt x="923" y="1681"/>
                      <a:pt x="913" y="1681"/>
                    </a:cubicBezTo>
                    <a:cubicBezTo>
                      <a:pt x="871" y="1711"/>
                      <a:pt x="855" y="1753"/>
                      <a:pt x="816" y="1779"/>
                    </a:cubicBezTo>
                    <a:cubicBezTo>
                      <a:pt x="809" y="1812"/>
                      <a:pt x="809" y="1844"/>
                      <a:pt x="802" y="1877"/>
                    </a:cubicBezTo>
                    <a:cubicBezTo>
                      <a:pt x="799" y="1890"/>
                      <a:pt x="789" y="1916"/>
                      <a:pt x="789" y="1916"/>
                    </a:cubicBezTo>
                    <a:cubicBezTo>
                      <a:pt x="776" y="2014"/>
                      <a:pt x="806" y="1919"/>
                      <a:pt x="685" y="1968"/>
                    </a:cubicBezTo>
                    <a:cubicBezTo>
                      <a:pt x="672" y="1975"/>
                      <a:pt x="672" y="2007"/>
                      <a:pt x="672" y="2007"/>
                    </a:cubicBezTo>
                    <a:cubicBezTo>
                      <a:pt x="662" y="2082"/>
                      <a:pt x="672" y="2102"/>
                      <a:pt x="594" y="2112"/>
                    </a:cubicBezTo>
                    <a:cubicBezTo>
                      <a:pt x="571" y="2128"/>
                      <a:pt x="574" y="2151"/>
                      <a:pt x="555" y="2164"/>
                    </a:cubicBezTo>
                    <a:cubicBezTo>
                      <a:pt x="542" y="2170"/>
                      <a:pt x="515" y="2177"/>
                      <a:pt x="515" y="2177"/>
                    </a:cubicBezTo>
                    <a:cubicBezTo>
                      <a:pt x="499" y="2229"/>
                      <a:pt x="457" y="2213"/>
                      <a:pt x="404" y="2216"/>
                    </a:cubicBezTo>
                    <a:cubicBezTo>
                      <a:pt x="382" y="2232"/>
                      <a:pt x="375" y="2252"/>
                      <a:pt x="359" y="2275"/>
                    </a:cubicBezTo>
                    <a:cubicBezTo>
                      <a:pt x="352" y="2307"/>
                      <a:pt x="356" y="2340"/>
                      <a:pt x="320" y="2327"/>
                    </a:cubicBezTo>
                    <a:cubicBezTo>
                      <a:pt x="297" y="2291"/>
                      <a:pt x="294" y="2281"/>
                      <a:pt x="254" y="2268"/>
                    </a:cubicBezTo>
                    <a:cubicBezTo>
                      <a:pt x="228" y="2271"/>
                      <a:pt x="199" y="2265"/>
                      <a:pt x="176" y="2275"/>
                    </a:cubicBezTo>
                    <a:cubicBezTo>
                      <a:pt x="160" y="2281"/>
                      <a:pt x="170" y="2311"/>
                      <a:pt x="157" y="2320"/>
                    </a:cubicBezTo>
                    <a:cubicBezTo>
                      <a:pt x="144" y="2327"/>
                      <a:pt x="130" y="2327"/>
                      <a:pt x="117" y="2333"/>
                    </a:cubicBezTo>
                    <a:cubicBezTo>
                      <a:pt x="111" y="2337"/>
                      <a:pt x="104" y="2343"/>
                      <a:pt x="98" y="2346"/>
                    </a:cubicBezTo>
                    <a:cubicBezTo>
                      <a:pt x="82" y="2369"/>
                      <a:pt x="69" y="2369"/>
                      <a:pt x="46" y="2386"/>
                    </a:cubicBezTo>
                    <a:cubicBezTo>
                      <a:pt x="29" y="2412"/>
                      <a:pt x="26" y="2434"/>
                      <a:pt x="20" y="2464"/>
                    </a:cubicBezTo>
                    <a:cubicBezTo>
                      <a:pt x="23" y="2493"/>
                      <a:pt x="0" y="2542"/>
                      <a:pt x="26" y="2555"/>
                    </a:cubicBezTo>
                    <a:cubicBezTo>
                      <a:pt x="49" y="2575"/>
                      <a:pt x="134" y="2539"/>
                      <a:pt x="163" y="2536"/>
                    </a:cubicBezTo>
                    <a:cubicBezTo>
                      <a:pt x="192" y="2532"/>
                      <a:pt x="196" y="2542"/>
                      <a:pt x="209" y="2529"/>
                    </a:cubicBezTo>
                    <a:cubicBezTo>
                      <a:pt x="215" y="2500"/>
                      <a:pt x="219" y="2477"/>
                      <a:pt x="235" y="2451"/>
                    </a:cubicBezTo>
                    <a:cubicBezTo>
                      <a:pt x="310" y="2457"/>
                      <a:pt x="375" y="2470"/>
                      <a:pt x="450" y="2477"/>
                    </a:cubicBezTo>
                    <a:cubicBezTo>
                      <a:pt x="489" y="2503"/>
                      <a:pt x="493" y="2500"/>
                      <a:pt x="502" y="2549"/>
                    </a:cubicBezTo>
                    <a:cubicBezTo>
                      <a:pt x="509" y="2637"/>
                      <a:pt x="519" y="2630"/>
                      <a:pt x="574" y="2685"/>
                    </a:cubicBezTo>
                    <a:cubicBezTo>
                      <a:pt x="623" y="2679"/>
                      <a:pt x="675" y="2692"/>
                      <a:pt x="718" y="2672"/>
                    </a:cubicBezTo>
                    <a:cubicBezTo>
                      <a:pt x="731" y="2666"/>
                      <a:pt x="757" y="2620"/>
                      <a:pt x="757" y="2620"/>
                    </a:cubicBezTo>
                    <a:cubicBezTo>
                      <a:pt x="760" y="2542"/>
                      <a:pt x="708" y="2448"/>
                      <a:pt x="796" y="2418"/>
                    </a:cubicBezTo>
                    <a:cubicBezTo>
                      <a:pt x="806" y="2389"/>
                      <a:pt x="835" y="2382"/>
                      <a:pt x="861" y="2366"/>
                    </a:cubicBezTo>
                    <a:cubicBezTo>
                      <a:pt x="962" y="2298"/>
                      <a:pt x="985" y="2285"/>
                      <a:pt x="1109" y="2268"/>
                    </a:cubicBezTo>
                    <a:cubicBezTo>
                      <a:pt x="1125" y="2092"/>
                      <a:pt x="1174" y="2138"/>
                      <a:pt x="1370" y="2131"/>
                    </a:cubicBezTo>
                    <a:cubicBezTo>
                      <a:pt x="1396" y="2122"/>
                      <a:pt x="1396" y="2102"/>
                      <a:pt x="1422" y="2092"/>
                    </a:cubicBezTo>
                    <a:cubicBezTo>
                      <a:pt x="1448" y="2079"/>
                      <a:pt x="1481" y="2069"/>
                      <a:pt x="1507" y="2060"/>
                    </a:cubicBezTo>
                    <a:cubicBezTo>
                      <a:pt x="1556" y="2076"/>
                      <a:pt x="1549" y="2079"/>
                      <a:pt x="1618" y="2086"/>
                    </a:cubicBezTo>
                    <a:cubicBezTo>
                      <a:pt x="1641" y="2122"/>
                      <a:pt x="1677" y="2122"/>
                      <a:pt x="1709" y="2144"/>
                    </a:cubicBezTo>
                    <a:cubicBezTo>
                      <a:pt x="1722" y="2196"/>
                      <a:pt x="1729" y="2135"/>
                      <a:pt x="1755" y="2118"/>
                    </a:cubicBezTo>
                    <a:cubicBezTo>
                      <a:pt x="1791" y="2128"/>
                      <a:pt x="1788" y="2148"/>
                      <a:pt x="1814" y="2164"/>
                    </a:cubicBezTo>
                    <a:cubicBezTo>
                      <a:pt x="1850" y="2187"/>
                      <a:pt x="1941" y="2183"/>
                      <a:pt x="1964" y="2183"/>
                    </a:cubicBezTo>
                    <a:cubicBezTo>
                      <a:pt x="2000" y="2190"/>
                      <a:pt x="2036" y="2190"/>
                      <a:pt x="2068" y="2210"/>
                    </a:cubicBezTo>
                    <a:cubicBezTo>
                      <a:pt x="2107" y="2268"/>
                      <a:pt x="2081" y="2252"/>
                      <a:pt x="2133" y="2288"/>
                    </a:cubicBezTo>
                    <a:cubicBezTo>
                      <a:pt x="2146" y="2307"/>
                      <a:pt x="2186" y="2333"/>
                      <a:pt x="2186" y="2333"/>
                    </a:cubicBezTo>
                    <a:cubicBezTo>
                      <a:pt x="2205" y="2340"/>
                      <a:pt x="2235" y="2359"/>
                      <a:pt x="2264" y="2359"/>
                    </a:cubicBezTo>
                    <a:cubicBezTo>
                      <a:pt x="2293" y="2359"/>
                      <a:pt x="2336" y="2350"/>
                      <a:pt x="2355" y="2327"/>
                    </a:cubicBezTo>
                    <a:cubicBezTo>
                      <a:pt x="2391" y="2320"/>
                      <a:pt x="2368" y="2258"/>
                      <a:pt x="2375" y="2223"/>
                    </a:cubicBezTo>
                    <a:cubicBezTo>
                      <a:pt x="2381" y="2187"/>
                      <a:pt x="2466" y="2170"/>
                      <a:pt x="2466" y="2170"/>
                    </a:cubicBezTo>
                    <a:cubicBezTo>
                      <a:pt x="2482" y="2148"/>
                      <a:pt x="2482" y="2135"/>
                      <a:pt x="2505" y="2118"/>
                    </a:cubicBezTo>
                    <a:cubicBezTo>
                      <a:pt x="2541" y="2063"/>
                      <a:pt x="2522" y="1978"/>
                      <a:pt x="2486" y="1923"/>
                    </a:cubicBezTo>
                    <a:cubicBezTo>
                      <a:pt x="2495" y="1887"/>
                      <a:pt x="2509" y="1861"/>
                      <a:pt x="2538" y="1838"/>
                    </a:cubicBezTo>
                    <a:cubicBezTo>
                      <a:pt x="2564" y="1763"/>
                      <a:pt x="2544" y="1769"/>
                      <a:pt x="2623" y="1753"/>
                    </a:cubicBezTo>
                    <a:cubicBezTo>
                      <a:pt x="2659" y="1730"/>
                      <a:pt x="2662" y="1691"/>
                      <a:pt x="2708" y="1681"/>
                    </a:cubicBezTo>
                    <a:cubicBezTo>
                      <a:pt x="2730" y="1675"/>
                      <a:pt x="2779" y="1662"/>
                      <a:pt x="2779" y="1662"/>
                    </a:cubicBezTo>
                    <a:cubicBezTo>
                      <a:pt x="2831" y="1509"/>
                      <a:pt x="2867" y="1571"/>
                      <a:pt x="3086" y="1564"/>
                    </a:cubicBezTo>
                    <a:cubicBezTo>
                      <a:pt x="3207" y="1525"/>
                      <a:pt x="3112" y="1551"/>
                      <a:pt x="3380" y="1558"/>
                    </a:cubicBezTo>
                    <a:cubicBezTo>
                      <a:pt x="3399" y="1561"/>
                      <a:pt x="3422" y="1554"/>
                      <a:pt x="3438" y="1564"/>
                    </a:cubicBezTo>
                    <a:cubicBezTo>
                      <a:pt x="3458" y="1574"/>
                      <a:pt x="3471" y="1619"/>
                      <a:pt x="3497" y="1636"/>
                    </a:cubicBezTo>
                    <a:cubicBezTo>
                      <a:pt x="3507" y="1668"/>
                      <a:pt x="3497" y="1652"/>
                      <a:pt x="3543" y="1668"/>
                    </a:cubicBezTo>
                    <a:cubicBezTo>
                      <a:pt x="3549" y="1672"/>
                      <a:pt x="3562" y="1675"/>
                      <a:pt x="3562" y="1675"/>
                    </a:cubicBezTo>
                    <a:cubicBezTo>
                      <a:pt x="3605" y="1717"/>
                      <a:pt x="3585" y="1707"/>
                      <a:pt x="3621" y="1721"/>
                    </a:cubicBezTo>
                    <a:cubicBezTo>
                      <a:pt x="3624" y="1727"/>
                      <a:pt x="3624" y="1734"/>
                      <a:pt x="3627" y="1740"/>
                    </a:cubicBezTo>
                    <a:cubicBezTo>
                      <a:pt x="3631" y="1747"/>
                      <a:pt x="3637" y="1753"/>
                      <a:pt x="3640" y="1760"/>
                    </a:cubicBezTo>
                    <a:cubicBezTo>
                      <a:pt x="3647" y="1773"/>
                      <a:pt x="3654" y="1799"/>
                      <a:pt x="3654" y="1799"/>
                    </a:cubicBezTo>
                    <a:cubicBezTo>
                      <a:pt x="3657" y="1822"/>
                      <a:pt x="3647" y="1851"/>
                      <a:pt x="3660" y="1870"/>
                    </a:cubicBezTo>
                    <a:cubicBezTo>
                      <a:pt x="3667" y="1880"/>
                      <a:pt x="3689" y="1874"/>
                      <a:pt x="3693" y="1864"/>
                    </a:cubicBezTo>
                    <a:cubicBezTo>
                      <a:pt x="3706" y="1831"/>
                      <a:pt x="3693" y="1766"/>
                      <a:pt x="3693" y="1766"/>
                    </a:cubicBezTo>
                    <a:cubicBezTo>
                      <a:pt x="3696" y="1753"/>
                      <a:pt x="3663" y="1717"/>
                      <a:pt x="3680" y="1707"/>
                    </a:cubicBezTo>
                    <a:cubicBezTo>
                      <a:pt x="3696" y="1698"/>
                      <a:pt x="3738" y="1688"/>
                      <a:pt x="3738" y="1688"/>
                    </a:cubicBezTo>
                    <a:cubicBezTo>
                      <a:pt x="3833" y="1691"/>
                      <a:pt x="3931" y="1688"/>
                      <a:pt x="4025" y="1694"/>
                    </a:cubicBezTo>
                    <a:cubicBezTo>
                      <a:pt x="4042" y="1694"/>
                      <a:pt x="4078" y="1707"/>
                      <a:pt x="4078" y="1707"/>
                    </a:cubicBezTo>
                    <a:cubicBezTo>
                      <a:pt x="4110" y="1727"/>
                      <a:pt x="4146" y="1734"/>
                      <a:pt x="4175" y="1753"/>
                    </a:cubicBezTo>
                    <a:cubicBezTo>
                      <a:pt x="4205" y="1750"/>
                      <a:pt x="4234" y="1753"/>
                      <a:pt x="4260" y="1747"/>
                    </a:cubicBezTo>
                    <a:cubicBezTo>
                      <a:pt x="4319" y="1730"/>
                      <a:pt x="4254" y="1646"/>
                      <a:pt x="4228" y="1629"/>
                    </a:cubicBezTo>
                    <a:cubicBezTo>
                      <a:pt x="4211" y="1606"/>
                      <a:pt x="4247" y="1573"/>
                      <a:pt x="4238" y="1547"/>
                    </a:cubicBezTo>
                    <a:cubicBezTo>
                      <a:pt x="4286" y="1530"/>
                      <a:pt x="4358" y="1503"/>
                      <a:pt x="4455" y="1516"/>
                    </a:cubicBezTo>
                    <a:close/>
                  </a:path>
                </a:pathLst>
              </a:custGeom>
              <a:solidFill>
                <a:srgbClr val="FFFF00"/>
              </a:solidFill>
              <a:ln w="9525">
                <a:solidFill>
                  <a:schemeClr val="tx1"/>
                </a:solidFill>
                <a:round/>
                <a:headEnd/>
                <a:tailEnd/>
              </a:ln>
            </p:spPr>
            <p:txBody>
              <a:bodyPr/>
              <a:lstStyle/>
              <a:p>
                <a:endParaRPr lang="en-US"/>
              </a:p>
            </p:txBody>
          </p:sp>
          <p:sp>
            <p:nvSpPr>
              <p:cNvPr id="86" name="Freeform 13">
                <a:extLst>
                  <a:ext uri="{FF2B5EF4-FFF2-40B4-BE49-F238E27FC236}">
                    <a16:creationId xmlns:a16="http://schemas.microsoft.com/office/drawing/2014/main" id="{A7E44F43-2E70-4EDC-9DD1-2592956D2CAB}"/>
                  </a:ext>
                </a:extLst>
              </p:cNvPr>
              <p:cNvSpPr>
                <a:spLocks/>
              </p:cNvSpPr>
              <p:nvPr/>
            </p:nvSpPr>
            <p:spPr bwMode="auto">
              <a:xfrm>
                <a:off x="1821" y="4068"/>
                <a:ext cx="40" cy="26"/>
              </a:xfrm>
              <a:custGeom>
                <a:avLst/>
                <a:gdLst>
                  <a:gd name="T0" fmla="*/ 34 w 38"/>
                  <a:gd name="T1" fmla="*/ 20 h 26"/>
                  <a:gd name="T2" fmla="*/ 29 w 38"/>
                  <a:gd name="T3" fmla="*/ 0 h 26"/>
                  <a:gd name="T4" fmla="*/ 25 w 38"/>
                  <a:gd name="T5" fmla="*/ 26 h 26"/>
                  <a:gd name="T6" fmla="*/ 34 w 38"/>
                  <a:gd name="T7" fmla="*/ 20 h 26"/>
                  <a:gd name="T8" fmla="*/ 0 60000 65536"/>
                  <a:gd name="T9" fmla="*/ 0 60000 65536"/>
                  <a:gd name="T10" fmla="*/ 0 60000 65536"/>
                  <a:gd name="T11" fmla="*/ 0 60000 65536"/>
                  <a:gd name="T12" fmla="*/ 0 w 38"/>
                  <a:gd name="T13" fmla="*/ 0 h 26"/>
                  <a:gd name="T14" fmla="*/ 38 w 38"/>
                  <a:gd name="T15" fmla="*/ 26 h 26"/>
                </a:gdLst>
                <a:ahLst/>
                <a:cxnLst>
                  <a:cxn ang="T8">
                    <a:pos x="T0" y="T1"/>
                  </a:cxn>
                  <a:cxn ang="T9">
                    <a:pos x="T2" y="T3"/>
                  </a:cxn>
                  <a:cxn ang="T10">
                    <a:pos x="T4" y="T5"/>
                  </a:cxn>
                  <a:cxn ang="T11">
                    <a:pos x="T6" y="T7"/>
                  </a:cxn>
                </a:cxnLst>
                <a:rect l="T12" t="T13" r="T14" b="T15"/>
                <a:pathLst>
                  <a:path w="38" h="26">
                    <a:moveTo>
                      <a:pt x="32" y="20"/>
                    </a:moveTo>
                    <a:cubicBezTo>
                      <a:pt x="38" y="11"/>
                      <a:pt x="37" y="6"/>
                      <a:pt x="28" y="0"/>
                    </a:cubicBezTo>
                    <a:cubicBezTo>
                      <a:pt x="0" y="4"/>
                      <a:pt x="7" y="15"/>
                      <a:pt x="24" y="26"/>
                    </a:cubicBezTo>
                    <a:cubicBezTo>
                      <a:pt x="31" y="24"/>
                      <a:pt x="29" y="26"/>
                      <a:pt x="32" y="20"/>
                    </a:cubicBezTo>
                    <a:close/>
                  </a:path>
                </a:pathLst>
              </a:custGeom>
              <a:solidFill>
                <a:srgbClr val="33CCCC"/>
              </a:solidFill>
              <a:ln w="9525">
                <a:solidFill>
                  <a:schemeClr val="tx1"/>
                </a:solidFill>
                <a:round/>
                <a:headEnd/>
                <a:tailEnd/>
              </a:ln>
            </p:spPr>
            <p:txBody>
              <a:bodyPr/>
              <a:lstStyle/>
              <a:p>
                <a:endParaRPr lang="en-US"/>
              </a:p>
            </p:txBody>
          </p:sp>
          <p:sp>
            <p:nvSpPr>
              <p:cNvPr id="87" name="Freeform 14">
                <a:extLst>
                  <a:ext uri="{FF2B5EF4-FFF2-40B4-BE49-F238E27FC236}">
                    <a16:creationId xmlns:a16="http://schemas.microsoft.com/office/drawing/2014/main" id="{660D5C06-7198-4B26-930A-B728CDD33181}"/>
                  </a:ext>
                </a:extLst>
              </p:cNvPr>
              <p:cNvSpPr>
                <a:spLocks/>
              </p:cNvSpPr>
              <p:nvPr/>
            </p:nvSpPr>
            <p:spPr bwMode="auto">
              <a:xfrm>
                <a:off x="2328" y="3557"/>
                <a:ext cx="10" cy="35"/>
              </a:xfrm>
              <a:custGeom>
                <a:avLst/>
                <a:gdLst>
                  <a:gd name="T0" fmla="*/ 0 w 10"/>
                  <a:gd name="T1" fmla="*/ 29 h 34"/>
                  <a:gd name="T2" fmla="*/ 10 w 10"/>
                  <a:gd name="T3" fmla="*/ 19 h 34"/>
                  <a:gd name="T4" fmla="*/ 2 w 10"/>
                  <a:gd name="T5" fmla="*/ 33 h 34"/>
                  <a:gd name="T6" fmla="*/ 0 w 10"/>
                  <a:gd name="T7" fmla="*/ 29 h 34"/>
                  <a:gd name="T8" fmla="*/ 0 60000 65536"/>
                  <a:gd name="T9" fmla="*/ 0 60000 65536"/>
                  <a:gd name="T10" fmla="*/ 0 60000 65536"/>
                  <a:gd name="T11" fmla="*/ 0 60000 65536"/>
                  <a:gd name="T12" fmla="*/ 0 w 10"/>
                  <a:gd name="T13" fmla="*/ 0 h 34"/>
                  <a:gd name="T14" fmla="*/ 10 w 10"/>
                  <a:gd name="T15" fmla="*/ 34 h 34"/>
                </a:gdLst>
                <a:ahLst/>
                <a:cxnLst>
                  <a:cxn ang="T8">
                    <a:pos x="T0" y="T1"/>
                  </a:cxn>
                  <a:cxn ang="T9">
                    <a:pos x="T2" y="T3"/>
                  </a:cxn>
                  <a:cxn ang="T10">
                    <a:pos x="T4" y="T5"/>
                  </a:cxn>
                  <a:cxn ang="T11">
                    <a:pos x="T6" y="T7"/>
                  </a:cxn>
                </a:cxnLst>
                <a:rect l="T12" t="T13" r="T14" b="T15"/>
                <a:pathLst>
                  <a:path w="10" h="34">
                    <a:moveTo>
                      <a:pt x="0" y="28"/>
                    </a:moveTo>
                    <a:cubicBezTo>
                      <a:pt x="2" y="10"/>
                      <a:pt x="4" y="0"/>
                      <a:pt x="10" y="18"/>
                    </a:cubicBezTo>
                    <a:cubicBezTo>
                      <a:pt x="10" y="19"/>
                      <a:pt x="9" y="34"/>
                      <a:pt x="2" y="32"/>
                    </a:cubicBezTo>
                    <a:cubicBezTo>
                      <a:pt x="0" y="31"/>
                      <a:pt x="0" y="22"/>
                      <a:pt x="0" y="28"/>
                    </a:cubicBezTo>
                    <a:close/>
                  </a:path>
                </a:pathLst>
              </a:custGeom>
              <a:solidFill>
                <a:srgbClr val="33CCCC"/>
              </a:solidFill>
              <a:ln w="9525">
                <a:solidFill>
                  <a:schemeClr val="tx1"/>
                </a:solidFill>
                <a:round/>
                <a:headEnd/>
                <a:tailEnd/>
              </a:ln>
            </p:spPr>
            <p:txBody>
              <a:bodyPr/>
              <a:lstStyle/>
              <a:p>
                <a:endParaRPr lang="en-US"/>
              </a:p>
            </p:txBody>
          </p:sp>
        </p:grpSp>
        <p:grpSp>
          <p:nvGrpSpPr>
            <p:cNvPr id="15" name="Group 15">
              <a:extLst>
                <a:ext uri="{FF2B5EF4-FFF2-40B4-BE49-F238E27FC236}">
                  <a16:creationId xmlns:a16="http://schemas.microsoft.com/office/drawing/2014/main" id="{05028CD1-A7D2-425F-9953-1F028E2E85B3}"/>
                </a:ext>
              </a:extLst>
            </p:cNvPr>
            <p:cNvGrpSpPr>
              <a:grpSpLocks/>
            </p:cNvGrpSpPr>
            <p:nvPr/>
          </p:nvGrpSpPr>
          <p:grpSpPr bwMode="auto">
            <a:xfrm>
              <a:off x="1751" y="210"/>
              <a:ext cx="1382" cy="1931"/>
              <a:chOff x="1884" y="92"/>
              <a:chExt cx="1284" cy="1920"/>
            </a:xfrm>
          </p:grpSpPr>
          <p:sp>
            <p:nvSpPr>
              <p:cNvPr id="25" name="Freeform 16">
                <a:extLst>
                  <a:ext uri="{FF2B5EF4-FFF2-40B4-BE49-F238E27FC236}">
                    <a16:creationId xmlns:a16="http://schemas.microsoft.com/office/drawing/2014/main" id="{9ED31009-6349-407E-8EE3-4593B1D48248}"/>
                  </a:ext>
                </a:extLst>
              </p:cNvPr>
              <p:cNvSpPr>
                <a:spLocks/>
              </p:cNvSpPr>
              <p:nvPr/>
            </p:nvSpPr>
            <p:spPr bwMode="auto">
              <a:xfrm>
                <a:off x="2092" y="1175"/>
                <a:ext cx="184" cy="158"/>
              </a:xfrm>
              <a:custGeom>
                <a:avLst/>
                <a:gdLst>
                  <a:gd name="T0" fmla="*/ 107 w 184"/>
                  <a:gd name="T1" fmla="*/ 115 h 156"/>
                  <a:gd name="T2" fmla="*/ 80 w 184"/>
                  <a:gd name="T3" fmla="*/ 126 h 156"/>
                  <a:gd name="T4" fmla="*/ 55 w 184"/>
                  <a:gd name="T5" fmla="*/ 128 h 156"/>
                  <a:gd name="T6" fmla="*/ 7 w 184"/>
                  <a:gd name="T7" fmla="*/ 120 h 156"/>
                  <a:gd name="T8" fmla="*/ 16 w 184"/>
                  <a:gd name="T9" fmla="*/ 147 h 156"/>
                  <a:gd name="T10" fmla="*/ 32 w 184"/>
                  <a:gd name="T11" fmla="*/ 158 h 156"/>
                  <a:gd name="T12" fmla="*/ 53 w 184"/>
                  <a:gd name="T13" fmla="*/ 155 h 156"/>
                  <a:gd name="T14" fmla="*/ 67 w 184"/>
                  <a:gd name="T15" fmla="*/ 147 h 156"/>
                  <a:gd name="T16" fmla="*/ 103 w 184"/>
                  <a:gd name="T17" fmla="*/ 146 h 156"/>
                  <a:gd name="T18" fmla="*/ 124 w 184"/>
                  <a:gd name="T19" fmla="*/ 137 h 156"/>
                  <a:gd name="T20" fmla="*/ 140 w 184"/>
                  <a:gd name="T21" fmla="*/ 134 h 156"/>
                  <a:gd name="T22" fmla="*/ 157 w 184"/>
                  <a:gd name="T23" fmla="*/ 138 h 156"/>
                  <a:gd name="T24" fmla="*/ 173 w 184"/>
                  <a:gd name="T25" fmla="*/ 125 h 156"/>
                  <a:gd name="T26" fmla="*/ 170 w 184"/>
                  <a:gd name="T27" fmla="*/ 115 h 156"/>
                  <a:gd name="T28" fmla="*/ 166 w 184"/>
                  <a:gd name="T29" fmla="*/ 118 h 156"/>
                  <a:gd name="T30" fmla="*/ 172 w 184"/>
                  <a:gd name="T31" fmla="*/ 106 h 156"/>
                  <a:gd name="T32" fmla="*/ 164 w 184"/>
                  <a:gd name="T33" fmla="*/ 80 h 156"/>
                  <a:gd name="T34" fmla="*/ 169 w 184"/>
                  <a:gd name="T35" fmla="*/ 64 h 156"/>
                  <a:gd name="T36" fmla="*/ 140 w 184"/>
                  <a:gd name="T37" fmla="*/ 55 h 156"/>
                  <a:gd name="T38" fmla="*/ 124 w 184"/>
                  <a:gd name="T39" fmla="*/ 47 h 156"/>
                  <a:gd name="T40" fmla="*/ 119 w 184"/>
                  <a:gd name="T41" fmla="*/ 49 h 156"/>
                  <a:gd name="T42" fmla="*/ 115 w 184"/>
                  <a:gd name="T43" fmla="*/ 31 h 156"/>
                  <a:gd name="T44" fmla="*/ 94 w 184"/>
                  <a:gd name="T45" fmla="*/ 9 h 156"/>
                  <a:gd name="T46" fmla="*/ 80 w 184"/>
                  <a:gd name="T47" fmla="*/ 0 h 156"/>
                  <a:gd name="T48" fmla="*/ 68 w 184"/>
                  <a:gd name="T49" fmla="*/ 10 h 156"/>
                  <a:gd name="T50" fmla="*/ 61 w 184"/>
                  <a:gd name="T51" fmla="*/ 24 h 156"/>
                  <a:gd name="T52" fmla="*/ 38 w 184"/>
                  <a:gd name="T53" fmla="*/ 16 h 156"/>
                  <a:gd name="T54" fmla="*/ 46 w 184"/>
                  <a:gd name="T55" fmla="*/ 37 h 156"/>
                  <a:gd name="T56" fmla="*/ 32 w 184"/>
                  <a:gd name="T57" fmla="*/ 41 h 156"/>
                  <a:gd name="T58" fmla="*/ 59 w 184"/>
                  <a:gd name="T59" fmla="*/ 52 h 156"/>
                  <a:gd name="T60" fmla="*/ 38 w 184"/>
                  <a:gd name="T61" fmla="*/ 64 h 156"/>
                  <a:gd name="T62" fmla="*/ 41 w 184"/>
                  <a:gd name="T63" fmla="*/ 73 h 156"/>
                  <a:gd name="T64" fmla="*/ 58 w 184"/>
                  <a:gd name="T65" fmla="*/ 76 h 156"/>
                  <a:gd name="T66" fmla="*/ 70 w 184"/>
                  <a:gd name="T67" fmla="*/ 86 h 156"/>
                  <a:gd name="T68" fmla="*/ 59 w 184"/>
                  <a:gd name="T69" fmla="*/ 104 h 156"/>
                  <a:gd name="T70" fmla="*/ 82 w 184"/>
                  <a:gd name="T71" fmla="*/ 118 h 156"/>
                  <a:gd name="T72" fmla="*/ 97 w 184"/>
                  <a:gd name="T73" fmla="*/ 106 h 156"/>
                  <a:gd name="T74" fmla="*/ 107 w 184"/>
                  <a:gd name="T75" fmla="*/ 115 h 1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4"/>
                  <a:gd name="T115" fmla="*/ 0 h 156"/>
                  <a:gd name="T116" fmla="*/ 184 w 184"/>
                  <a:gd name="T117" fmla="*/ 156 h 15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4" h="156">
                    <a:moveTo>
                      <a:pt x="107" y="114"/>
                    </a:moveTo>
                    <a:cubicBezTo>
                      <a:pt x="94" y="115"/>
                      <a:pt x="91" y="122"/>
                      <a:pt x="80" y="124"/>
                    </a:cubicBezTo>
                    <a:cubicBezTo>
                      <a:pt x="72" y="125"/>
                      <a:pt x="63" y="125"/>
                      <a:pt x="55" y="126"/>
                    </a:cubicBezTo>
                    <a:cubicBezTo>
                      <a:pt x="39" y="129"/>
                      <a:pt x="22" y="121"/>
                      <a:pt x="7" y="118"/>
                    </a:cubicBezTo>
                    <a:cubicBezTo>
                      <a:pt x="0" y="130"/>
                      <a:pt x="3" y="142"/>
                      <a:pt x="16" y="145"/>
                    </a:cubicBezTo>
                    <a:cubicBezTo>
                      <a:pt x="22" y="148"/>
                      <a:pt x="26" y="153"/>
                      <a:pt x="32" y="156"/>
                    </a:cubicBezTo>
                    <a:cubicBezTo>
                      <a:pt x="39" y="155"/>
                      <a:pt x="46" y="155"/>
                      <a:pt x="53" y="153"/>
                    </a:cubicBezTo>
                    <a:cubicBezTo>
                      <a:pt x="57" y="152"/>
                      <a:pt x="63" y="145"/>
                      <a:pt x="67" y="145"/>
                    </a:cubicBezTo>
                    <a:cubicBezTo>
                      <a:pt x="79" y="144"/>
                      <a:pt x="91" y="144"/>
                      <a:pt x="103" y="144"/>
                    </a:cubicBezTo>
                    <a:cubicBezTo>
                      <a:pt x="110" y="140"/>
                      <a:pt x="116" y="137"/>
                      <a:pt x="124" y="135"/>
                    </a:cubicBezTo>
                    <a:cubicBezTo>
                      <a:pt x="130" y="130"/>
                      <a:pt x="133" y="130"/>
                      <a:pt x="140" y="132"/>
                    </a:cubicBezTo>
                    <a:cubicBezTo>
                      <a:pt x="143" y="153"/>
                      <a:pt x="145" y="141"/>
                      <a:pt x="157" y="136"/>
                    </a:cubicBezTo>
                    <a:cubicBezTo>
                      <a:pt x="159" y="125"/>
                      <a:pt x="162" y="124"/>
                      <a:pt x="173" y="123"/>
                    </a:cubicBezTo>
                    <a:cubicBezTo>
                      <a:pt x="180" y="116"/>
                      <a:pt x="184" y="111"/>
                      <a:pt x="170" y="114"/>
                    </a:cubicBezTo>
                    <a:cubicBezTo>
                      <a:pt x="169" y="115"/>
                      <a:pt x="166" y="117"/>
                      <a:pt x="166" y="117"/>
                    </a:cubicBezTo>
                    <a:cubicBezTo>
                      <a:pt x="154" y="113"/>
                      <a:pt x="165" y="106"/>
                      <a:pt x="172" y="105"/>
                    </a:cubicBezTo>
                    <a:cubicBezTo>
                      <a:pt x="179" y="93"/>
                      <a:pt x="174" y="85"/>
                      <a:pt x="164" y="79"/>
                    </a:cubicBezTo>
                    <a:cubicBezTo>
                      <a:pt x="157" y="70"/>
                      <a:pt x="155" y="65"/>
                      <a:pt x="169" y="63"/>
                    </a:cubicBezTo>
                    <a:cubicBezTo>
                      <a:pt x="160" y="57"/>
                      <a:pt x="151" y="55"/>
                      <a:pt x="140" y="54"/>
                    </a:cubicBezTo>
                    <a:cubicBezTo>
                      <a:pt x="135" y="50"/>
                      <a:pt x="130" y="49"/>
                      <a:pt x="124" y="46"/>
                    </a:cubicBezTo>
                    <a:cubicBezTo>
                      <a:pt x="122" y="47"/>
                      <a:pt x="121" y="49"/>
                      <a:pt x="119" y="48"/>
                    </a:cubicBezTo>
                    <a:cubicBezTo>
                      <a:pt x="117" y="47"/>
                      <a:pt x="116" y="33"/>
                      <a:pt x="115" y="31"/>
                    </a:cubicBezTo>
                    <a:cubicBezTo>
                      <a:pt x="112" y="18"/>
                      <a:pt x="107" y="10"/>
                      <a:pt x="94" y="9"/>
                    </a:cubicBezTo>
                    <a:cubicBezTo>
                      <a:pt x="87" y="5"/>
                      <a:pt x="88" y="1"/>
                      <a:pt x="80" y="0"/>
                    </a:cubicBezTo>
                    <a:cubicBezTo>
                      <a:pt x="74" y="3"/>
                      <a:pt x="71" y="4"/>
                      <a:pt x="68" y="10"/>
                    </a:cubicBezTo>
                    <a:cubicBezTo>
                      <a:pt x="59" y="4"/>
                      <a:pt x="62" y="18"/>
                      <a:pt x="61" y="24"/>
                    </a:cubicBezTo>
                    <a:cubicBezTo>
                      <a:pt x="54" y="12"/>
                      <a:pt x="59" y="15"/>
                      <a:pt x="38" y="16"/>
                    </a:cubicBezTo>
                    <a:cubicBezTo>
                      <a:pt x="40" y="28"/>
                      <a:pt x="42" y="28"/>
                      <a:pt x="46" y="37"/>
                    </a:cubicBezTo>
                    <a:cubicBezTo>
                      <a:pt x="42" y="39"/>
                      <a:pt x="35" y="36"/>
                      <a:pt x="32" y="40"/>
                    </a:cubicBezTo>
                    <a:cubicBezTo>
                      <a:pt x="24" y="50"/>
                      <a:pt x="47" y="50"/>
                      <a:pt x="59" y="51"/>
                    </a:cubicBezTo>
                    <a:cubicBezTo>
                      <a:pt x="57" y="67"/>
                      <a:pt x="50" y="58"/>
                      <a:pt x="38" y="63"/>
                    </a:cubicBezTo>
                    <a:cubicBezTo>
                      <a:pt x="37" y="68"/>
                      <a:pt x="35" y="70"/>
                      <a:pt x="41" y="72"/>
                    </a:cubicBezTo>
                    <a:cubicBezTo>
                      <a:pt x="47" y="74"/>
                      <a:pt x="58" y="75"/>
                      <a:pt x="58" y="75"/>
                    </a:cubicBezTo>
                    <a:cubicBezTo>
                      <a:pt x="65" y="80"/>
                      <a:pt x="63" y="84"/>
                      <a:pt x="70" y="85"/>
                    </a:cubicBezTo>
                    <a:cubicBezTo>
                      <a:pt x="68" y="98"/>
                      <a:pt x="70" y="101"/>
                      <a:pt x="59" y="103"/>
                    </a:cubicBezTo>
                    <a:cubicBezTo>
                      <a:pt x="62" y="126"/>
                      <a:pt x="62" y="121"/>
                      <a:pt x="82" y="117"/>
                    </a:cubicBezTo>
                    <a:cubicBezTo>
                      <a:pt x="86" y="110"/>
                      <a:pt x="89" y="107"/>
                      <a:pt x="97" y="105"/>
                    </a:cubicBezTo>
                    <a:cubicBezTo>
                      <a:pt x="101" y="108"/>
                      <a:pt x="102" y="112"/>
                      <a:pt x="107" y="114"/>
                    </a:cubicBezTo>
                    <a:close/>
                  </a:path>
                </a:pathLst>
              </a:custGeom>
              <a:solidFill>
                <a:srgbClr val="6699FF"/>
              </a:solidFill>
              <a:ln w="9525">
                <a:solidFill>
                  <a:schemeClr val="tx1"/>
                </a:solidFill>
                <a:round/>
                <a:headEnd/>
                <a:tailEnd/>
              </a:ln>
            </p:spPr>
            <p:txBody>
              <a:bodyPr/>
              <a:lstStyle/>
              <a:p>
                <a:endParaRPr lang="en-US"/>
              </a:p>
            </p:txBody>
          </p:sp>
          <p:grpSp>
            <p:nvGrpSpPr>
              <p:cNvPr id="26" name="Group 17">
                <a:extLst>
                  <a:ext uri="{FF2B5EF4-FFF2-40B4-BE49-F238E27FC236}">
                    <a16:creationId xmlns:a16="http://schemas.microsoft.com/office/drawing/2014/main" id="{5EFF867F-6261-43FE-B88C-EF2EAE8F2627}"/>
                  </a:ext>
                </a:extLst>
              </p:cNvPr>
              <p:cNvGrpSpPr>
                <a:grpSpLocks/>
              </p:cNvGrpSpPr>
              <p:nvPr/>
            </p:nvGrpSpPr>
            <p:grpSpPr bwMode="auto">
              <a:xfrm>
                <a:off x="1884" y="92"/>
                <a:ext cx="1284" cy="1920"/>
                <a:chOff x="1964" y="930"/>
                <a:chExt cx="1404" cy="1566"/>
              </a:xfrm>
            </p:grpSpPr>
            <p:sp>
              <p:nvSpPr>
                <p:cNvPr id="32" name="Freeform 18">
                  <a:extLst>
                    <a:ext uri="{FF2B5EF4-FFF2-40B4-BE49-F238E27FC236}">
                      <a16:creationId xmlns:a16="http://schemas.microsoft.com/office/drawing/2014/main" id="{7EFB04B0-6AA1-43F2-A5FA-9B98B7AEC5BA}"/>
                    </a:ext>
                  </a:extLst>
                </p:cNvPr>
                <p:cNvSpPr>
                  <a:spLocks/>
                </p:cNvSpPr>
                <p:nvPr/>
              </p:nvSpPr>
              <p:spPr bwMode="auto">
                <a:xfrm>
                  <a:off x="2326" y="1645"/>
                  <a:ext cx="26" cy="20"/>
                </a:xfrm>
                <a:custGeom>
                  <a:avLst/>
                  <a:gdLst>
                    <a:gd name="T0" fmla="*/ 10 w 27"/>
                    <a:gd name="T1" fmla="*/ 0 h 18"/>
                    <a:gd name="T2" fmla="*/ 18 w 27"/>
                    <a:gd name="T3" fmla="*/ 2 h 18"/>
                    <a:gd name="T4" fmla="*/ 25 w 27"/>
                    <a:gd name="T5" fmla="*/ 10 h 18"/>
                    <a:gd name="T6" fmla="*/ 20 w 27"/>
                    <a:gd name="T7" fmla="*/ 17 h 18"/>
                    <a:gd name="T8" fmla="*/ 12 w 27"/>
                    <a:gd name="T9" fmla="*/ 19 h 18"/>
                    <a:gd name="T10" fmla="*/ 5 w 27"/>
                    <a:gd name="T11" fmla="*/ 14 h 18"/>
                    <a:gd name="T12" fmla="*/ 0 w 27"/>
                    <a:gd name="T13" fmla="*/ 7 h 18"/>
                    <a:gd name="T14" fmla="*/ 0 w 27"/>
                    <a:gd name="T15" fmla="*/ 0 h 18"/>
                    <a:gd name="T16" fmla="*/ 10 w 27"/>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8"/>
                    <a:gd name="T29" fmla="*/ 27 w 27"/>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8">
                      <a:moveTo>
                        <a:pt x="10" y="0"/>
                      </a:moveTo>
                      <a:lnTo>
                        <a:pt x="19" y="2"/>
                      </a:lnTo>
                      <a:lnTo>
                        <a:pt x="26" y="9"/>
                      </a:lnTo>
                      <a:lnTo>
                        <a:pt x="21" y="15"/>
                      </a:lnTo>
                      <a:lnTo>
                        <a:pt x="12" y="17"/>
                      </a:lnTo>
                      <a:lnTo>
                        <a:pt x="5" y="13"/>
                      </a:lnTo>
                      <a:lnTo>
                        <a:pt x="0" y="6"/>
                      </a:lnTo>
                      <a:lnTo>
                        <a:pt x="0"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3" name="Freeform 19">
                  <a:extLst>
                    <a:ext uri="{FF2B5EF4-FFF2-40B4-BE49-F238E27FC236}">
                      <a16:creationId xmlns:a16="http://schemas.microsoft.com/office/drawing/2014/main" id="{9F0E6B11-A980-4AB3-B2D5-57FC5F238058}"/>
                    </a:ext>
                  </a:extLst>
                </p:cNvPr>
                <p:cNvSpPr>
                  <a:spLocks/>
                </p:cNvSpPr>
                <p:nvPr/>
              </p:nvSpPr>
              <p:spPr bwMode="auto">
                <a:xfrm>
                  <a:off x="2347" y="1816"/>
                  <a:ext cx="13" cy="11"/>
                </a:xfrm>
                <a:custGeom>
                  <a:avLst/>
                  <a:gdLst>
                    <a:gd name="T0" fmla="*/ 1 w 14"/>
                    <a:gd name="T1" fmla="*/ 0 h 11"/>
                    <a:gd name="T2" fmla="*/ 7 w 14"/>
                    <a:gd name="T3" fmla="*/ 3 h 11"/>
                    <a:gd name="T4" fmla="*/ 12 w 14"/>
                    <a:gd name="T5" fmla="*/ 4 h 11"/>
                    <a:gd name="T6" fmla="*/ 7 w 14"/>
                    <a:gd name="T7" fmla="*/ 10 h 11"/>
                    <a:gd name="T8" fmla="*/ 0 w 14"/>
                    <a:gd name="T9" fmla="*/ 7 h 11"/>
                    <a:gd name="T10" fmla="*/ 1 w 14"/>
                    <a:gd name="T11" fmla="*/ 0 h 11"/>
                    <a:gd name="T12" fmla="*/ 0 60000 65536"/>
                    <a:gd name="T13" fmla="*/ 0 60000 65536"/>
                    <a:gd name="T14" fmla="*/ 0 60000 65536"/>
                    <a:gd name="T15" fmla="*/ 0 60000 65536"/>
                    <a:gd name="T16" fmla="*/ 0 60000 65536"/>
                    <a:gd name="T17" fmla="*/ 0 60000 65536"/>
                    <a:gd name="T18" fmla="*/ 0 w 14"/>
                    <a:gd name="T19" fmla="*/ 0 h 11"/>
                    <a:gd name="T20" fmla="*/ 14 w 1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4" h="11">
                      <a:moveTo>
                        <a:pt x="1" y="0"/>
                      </a:moveTo>
                      <a:lnTo>
                        <a:pt x="8" y="3"/>
                      </a:lnTo>
                      <a:lnTo>
                        <a:pt x="13" y="4"/>
                      </a:lnTo>
                      <a:lnTo>
                        <a:pt x="7" y="10"/>
                      </a:lnTo>
                      <a:lnTo>
                        <a:pt x="0" y="7"/>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4" name="Freeform 20">
                  <a:extLst>
                    <a:ext uri="{FF2B5EF4-FFF2-40B4-BE49-F238E27FC236}">
                      <a16:creationId xmlns:a16="http://schemas.microsoft.com/office/drawing/2014/main" id="{85731819-45B8-46D9-B0BC-59D552D932FA}"/>
                    </a:ext>
                  </a:extLst>
                </p:cNvPr>
                <p:cNvSpPr>
                  <a:spLocks/>
                </p:cNvSpPr>
                <p:nvPr/>
              </p:nvSpPr>
              <p:spPr bwMode="auto">
                <a:xfrm>
                  <a:off x="2487" y="1415"/>
                  <a:ext cx="13" cy="11"/>
                </a:xfrm>
                <a:custGeom>
                  <a:avLst/>
                  <a:gdLst>
                    <a:gd name="T0" fmla="*/ 3 w 13"/>
                    <a:gd name="T1" fmla="*/ 0 h 9"/>
                    <a:gd name="T2" fmla="*/ 12 w 13"/>
                    <a:gd name="T3" fmla="*/ 10 h 9"/>
                    <a:gd name="T4" fmla="*/ 0 w 13"/>
                    <a:gd name="T5" fmla="*/ 10 h 9"/>
                    <a:gd name="T6" fmla="*/ 3 w 13"/>
                    <a:gd name="T7" fmla="*/ 0 h 9"/>
                    <a:gd name="T8" fmla="*/ 0 60000 65536"/>
                    <a:gd name="T9" fmla="*/ 0 60000 65536"/>
                    <a:gd name="T10" fmla="*/ 0 60000 65536"/>
                    <a:gd name="T11" fmla="*/ 0 60000 65536"/>
                    <a:gd name="T12" fmla="*/ 0 w 13"/>
                    <a:gd name="T13" fmla="*/ 0 h 9"/>
                    <a:gd name="T14" fmla="*/ 13 w 13"/>
                    <a:gd name="T15" fmla="*/ 9 h 9"/>
                  </a:gdLst>
                  <a:ahLst/>
                  <a:cxnLst>
                    <a:cxn ang="T8">
                      <a:pos x="T0" y="T1"/>
                    </a:cxn>
                    <a:cxn ang="T9">
                      <a:pos x="T2" y="T3"/>
                    </a:cxn>
                    <a:cxn ang="T10">
                      <a:pos x="T4" y="T5"/>
                    </a:cxn>
                    <a:cxn ang="T11">
                      <a:pos x="T6" y="T7"/>
                    </a:cxn>
                  </a:cxnLst>
                  <a:rect l="T12" t="T13" r="T14" b="T15"/>
                  <a:pathLst>
                    <a:path w="13" h="9">
                      <a:moveTo>
                        <a:pt x="3" y="0"/>
                      </a:moveTo>
                      <a:lnTo>
                        <a:pt x="12" y="8"/>
                      </a:lnTo>
                      <a:lnTo>
                        <a:pt x="0" y="8"/>
                      </a:lnTo>
                      <a:lnTo>
                        <a:pt x="3"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5" name="Freeform 21">
                  <a:extLst>
                    <a:ext uri="{FF2B5EF4-FFF2-40B4-BE49-F238E27FC236}">
                      <a16:creationId xmlns:a16="http://schemas.microsoft.com/office/drawing/2014/main" id="{B018F8AA-E361-417B-A238-DFE35FA07E4E}"/>
                    </a:ext>
                  </a:extLst>
                </p:cNvPr>
                <p:cNvSpPr>
                  <a:spLocks/>
                </p:cNvSpPr>
                <p:nvPr/>
              </p:nvSpPr>
              <p:spPr bwMode="auto">
                <a:xfrm>
                  <a:off x="2529" y="1443"/>
                  <a:ext cx="10" cy="4"/>
                </a:xfrm>
                <a:custGeom>
                  <a:avLst/>
                  <a:gdLst>
                    <a:gd name="T0" fmla="*/ 9 w 10"/>
                    <a:gd name="T1" fmla="*/ 0 h 4"/>
                    <a:gd name="T2" fmla="*/ 9 w 10"/>
                    <a:gd name="T3" fmla="*/ 3 h 4"/>
                    <a:gd name="T4" fmla="*/ 0 w 10"/>
                    <a:gd name="T5" fmla="*/ 0 h 4"/>
                    <a:gd name="T6" fmla="*/ 9 w 10"/>
                    <a:gd name="T7" fmla="*/ 0 h 4"/>
                    <a:gd name="T8" fmla="*/ 0 60000 65536"/>
                    <a:gd name="T9" fmla="*/ 0 60000 65536"/>
                    <a:gd name="T10" fmla="*/ 0 60000 65536"/>
                    <a:gd name="T11" fmla="*/ 0 60000 65536"/>
                    <a:gd name="T12" fmla="*/ 0 w 10"/>
                    <a:gd name="T13" fmla="*/ 0 h 4"/>
                    <a:gd name="T14" fmla="*/ 10 w 10"/>
                    <a:gd name="T15" fmla="*/ 4 h 4"/>
                  </a:gdLst>
                  <a:ahLst/>
                  <a:cxnLst>
                    <a:cxn ang="T8">
                      <a:pos x="T0" y="T1"/>
                    </a:cxn>
                    <a:cxn ang="T9">
                      <a:pos x="T2" y="T3"/>
                    </a:cxn>
                    <a:cxn ang="T10">
                      <a:pos x="T4" y="T5"/>
                    </a:cxn>
                    <a:cxn ang="T11">
                      <a:pos x="T6" y="T7"/>
                    </a:cxn>
                  </a:cxnLst>
                  <a:rect l="T12" t="T13" r="T14" b="T15"/>
                  <a:pathLst>
                    <a:path w="10" h="4">
                      <a:moveTo>
                        <a:pt x="9" y="0"/>
                      </a:moveTo>
                      <a:lnTo>
                        <a:pt x="9" y="3"/>
                      </a:lnTo>
                      <a:lnTo>
                        <a:pt x="0"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6" name="Freeform 22">
                  <a:extLst>
                    <a:ext uri="{FF2B5EF4-FFF2-40B4-BE49-F238E27FC236}">
                      <a16:creationId xmlns:a16="http://schemas.microsoft.com/office/drawing/2014/main" id="{5C3174F9-6EB0-4375-AA55-2C47C21CDC50}"/>
                    </a:ext>
                  </a:extLst>
                </p:cNvPr>
                <p:cNvSpPr>
                  <a:spLocks/>
                </p:cNvSpPr>
                <p:nvPr/>
              </p:nvSpPr>
              <p:spPr bwMode="auto">
                <a:xfrm>
                  <a:off x="2547" y="1298"/>
                  <a:ext cx="8" cy="3"/>
                </a:xfrm>
                <a:custGeom>
                  <a:avLst/>
                  <a:gdLst>
                    <a:gd name="T0" fmla="*/ 7 w 9"/>
                    <a:gd name="T1" fmla="*/ 0 h 3"/>
                    <a:gd name="T2" fmla="*/ 7 w 9"/>
                    <a:gd name="T3" fmla="*/ 1 h 3"/>
                    <a:gd name="T4" fmla="*/ 0 w 9"/>
                    <a:gd name="T5" fmla="*/ 2 h 3"/>
                    <a:gd name="T6" fmla="*/ 7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8" y="0"/>
                      </a:moveTo>
                      <a:lnTo>
                        <a:pt x="8" y="1"/>
                      </a:lnTo>
                      <a:lnTo>
                        <a:pt x="0" y="2"/>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7" name="Freeform 23">
                  <a:extLst>
                    <a:ext uri="{FF2B5EF4-FFF2-40B4-BE49-F238E27FC236}">
                      <a16:creationId xmlns:a16="http://schemas.microsoft.com/office/drawing/2014/main" id="{3C71B26C-CCA2-4E99-AF95-9A1C33988E79}"/>
                    </a:ext>
                  </a:extLst>
                </p:cNvPr>
                <p:cNvSpPr>
                  <a:spLocks/>
                </p:cNvSpPr>
                <p:nvPr/>
              </p:nvSpPr>
              <p:spPr bwMode="auto">
                <a:xfrm>
                  <a:off x="3348" y="2161"/>
                  <a:ext cx="20" cy="7"/>
                </a:xfrm>
                <a:custGeom>
                  <a:avLst/>
                  <a:gdLst>
                    <a:gd name="T0" fmla="*/ 19 w 20"/>
                    <a:gd name="T1" fmla="*/ 1 h 7"/>
                    <a:gd name="T2" fmla="*/ 15 w 20"/>
                    <a:gd name="T3" fmla="*/ 6 h 7"/>
                    <a:gd name="T4" fmla="*/ 8 w 20"/>
                    <a:gd name="T5" fmla="*/ 2 h 7"/>
                    <a:gd name="T6" fmla="*/ 0 w 20"/>
                    <a:gd name="T7" fmla="*/ 0 h 7"/>
                    <a:gd name="T8" fmla="*/ 11 w 20"/>
                    <a:gd name="T9" fmla="*/ 1 h 7"/>
                    <a:gd name="T10" fmla="*/ 19 w 20"/>
                    <a:gd name="T11" fmla="*/ 1 h 7"/>
                    <a:gd name="T12" fmla="*/ 0 60000 65536"/>
                    <a:gd name="T13" fmla="*/ 0 60000 65536"/>
                    <a:gd name="T14" fmla="*/ 0 60000 65536"/>
                    <a:gd name="T15" fmla="*/ 0 60000 65536"/>
                    <a:gd name="T16" fmla="*/ 0 60000 65536"/>
                    <a:gd name="T17" fmla="*/ 0 60000 65536"/>
                    <a:gd name="T18" fmla="*/ 0 w 20"/>
                    <a:gd name="T19" fmla="*/ 0 h 7"/>
                    <a:gd name="T20" fmla="*/ 20 w 20"/>
                    <a:gd name="T21" fmla="*/ 7 h 7"/>
                  </a:gdLst>
                  <a:ahLst/>
                  <a:cxnLst>
                    <a:cxn ang="T12">
                      <a:pos x="T0" y="T1"/>
                    </a:cxn>
                    <a:cxn ang="T13">
                      <a:pos x="T2" y="T3"/>
                    </a:cxn>
                    <a:cxn ang="T14">
                      <a:pos x="T4" y="T5"/>
                    </a:cxn>
                    <a:cxn ang="T15">
                      <a:pos x="T6" y="T7"/>
                    </a:cxn>
                    <a:cxn ang="T16">
                      <a:pos x="T8" y="T9"/>
                    </a:cxn>
                    <a:cxn ang="T17">
                      <a:pos x="T10" y="T11"/>
                    </a:cxn>
                  </a:cxnLst>
                  <a:rect l="T18" t="T19" r="T20" b="T21"/>
                  <a:pathLst>
                    <a:path w="20" h="7">
                      <a:moveTo>
                        <a:pt x="19" y="1"/>
                      </a:moveTo>
                      <a:lnTo>
                        <a:pt x="15" y="6"/>
                      </a:lnTo>
                      <a:lnTo>
                        <a:pt x="8" y="2"/>
                      </a:lnTo>
                      <a:lnTo>
                        <a:pt x="0" y="0"/>
                      </a:lnTo>
                      <a:lnTo>
                        <a:pt x="11" y="1"/>
                      </a:lnTo>
                      <a:lnTo>
                        <a:pt x="1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8" name="Freeform 24">
                  <a:extLst>
                    <a:ext uri="{FF2B5EF4-FFF2-40B4-BE49-F238E27FC236}">
                      <a16:creationId xmlns:a16="http://schemas.microsoft.com/office/drawing/2014/main" id="{48355C57-A16B-4CEC-AD17-86A6B94CFF0C}"/>
                    </a:ext>
                  </a:extLst>
                </p:cNvPr>
                <p:cNvSpPr>
                  <a:spLocks/>
                </p:cNvSpPr>
                <p:nvPr/>
              </p:nvSpPr>
              <p:spPr bwMode="auto">
                <a:xfrm>
                  <a:off x="2339" y="1511"/>
                  <a:ext cx="13" cy="20"/>
                </a:xfrm>
                <a:custGeom>
                  <a:avLst/>
                  <a:gdLst>
                    <a:gd name="T0" fmla="*/ 7 w 14"/>
                    <a:gd name="T1" fmla="*/ 0 h 18"/>
                    <a:gd name="T2" fmla="*/ 12 w 14"/>
                    <a:gd name="T3" fmla="*/ 6 h 18"/>
                    <a:gd name="T4" fmla="*/ 7 w 14"/>
                    <a:gd name="T5" fmla="*/ 11 h 18"/>
                    <a:gd name="T6" fmla="*/ 7 w 14"/>
                    <a:gd name="T7" fmla="*/ 17 h 18"/>
                    <a:gd name="T8" fmla="*/ 3 w 14"/>
                    <a:gd name="T9" fmla="*/ 19 h 18"/>
                    <a:gd name="T10" fmla="*/ 0 w 14"/>
                    <a:gd name="T11" fmla="*/ 13 h 18"/>
                    <a:gd name="T12" fmla="*/ 3 w 14"/>
                    <a:gd name="T13" fmla="*/ 6 h 18"/>
                    <a:gd name="T14" fmla="*/ 7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8"/>
                    <a:gd name="T26" fmla="*/ 14 w 14"/>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8">
                      <a:moveTo>
                        <a:pt x="8" y="0"/>
                      </a:moveTo>
                      <a:lnTo>
                        <a:pt x="13" y="5"/>
                      </a:lnTo>
                      <a:lnTo>
                        <a:pt x="8" y="10"/>
                      </a:lnTo>
                      <a:lnTo>
                        <a:pt x="7" y="15"/>
                      </a:lnTo>
                      <a:lnTo>
                        <a:pt x="3" y="17"/>
                      </a:lnTo>
                      <a:lnTo>
                        <a:pt x="0" y="12"/>
                      </a:lnTo>
                      <a:lnTo>
                        <a:pt x="3" y="5"/>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39" name="Freeform 25">
                  <a:extLst>
                    <a:ext uri="{FF2B5EF4-FFF2-40B4-BE49-F238E27FC236}">
                      <a16:creationId xmlns:a16="http://schemas.microsoft.com/office/drawing/2014/main" id="{F2290038-9395-4D9E-817B-79A6B61A9846}"/>
                    </a:ext>
                  </a:extLst>
                </p:cNvPr>
                <p:cNvSpPr>
                  <a:spLocks/>
                </p:cNvSpPr>
                <p:nvPr/>
              </p:nvSpPr>
              <p:spPr bwMode="auto">
                <a:xfrm>
                  <a:off x="2347" y="1766"/>
                  <a:ext cx="16" cy="11"/>
                </a:xfrm>
                <a:custGeom>
                  <a:avLst/>
                  <a:gdLst>
                    <a:gd name="T0" fmla="*/ 2 w 16"/>
                    <a:gd name="T1" fmla="*/ 0 h 11"/>
                    <a:gd name="T2" fmla="*/ 9 w 16"/>
                    <a:gd name="T3" fmla="*/ 3 h 11"/>
                    <a:gd name="T4" fmla="*/ 15 w 16"/>
                    <a:gd name="T5" fmla="*/ 5 h 11"/>
                    <a:gd name="T6" fmla="*/ 8 w 16"/>
                    <a:gd name="T7" fmla="*/ 10 h 11"/>
                    <a:gd name="T8" fmla="*/ 0 w 16"/>
                    <a:gd name="T9" fmla="*/ 8 h 11"/>
                    <a:gd name="T10" fmla="*/ 2 w 16"/>
                    <a:gd name="T11" fmla="*/ 0 h 11"/>
                    <a:gd name="T12" fmla="*/ 0 60000 65536"/>
                    <a:gd name="T13" fmla="*/ 0 60000 65536"/>
                    <a:gd name="T14" fmla="*/ 0 60000 65536"/>
                    <a:gd name="T15" fmla="*/ 0 60000 65536"/>
                    <a:gd name="T16" fmla="*/ 0 60000 65536"/>
                    <a:gd name="T17" fmla="*/ 0 60000 65536"/>
                    <a:gd name="T18" fmla="*/ 0 w 16"/>
                    <a:gd name="T19" fmla="*/ 0 h 11"/>
                    <a:gd name="T20" fmla="*/ 16 w 1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6" h="11">
                      <a:moveTo>
                        <a:pt x="2" y="0"/>
                      </a:moveTo>
                      <a:lnTo>
                        <a:pt x="9" y="3"/>
                      </a:lnTo>
                      <a:lnTo>
                        <a:pt x="15" y="5"/>
                      </a:lnTo>
                      <a:lnTo>
                        <a:pt x="8" y="10"/>
                      </a:lnTo>
                      <a:lnTo>
                        <a:pt x="0" y="8"/>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0" name="Freeform 26">
                  <a:extLst>
                    <a:ext uri="{FF2B5EF4-FFF2-40B4-BE49-F238E27FC236}">
                      <a16:creationId xmlns:a16="http://schemas.microsoft.com/office/drawing/2014/main" id="{21FA52EF-9D86-44CA-8348-A5DE3F61BE06}"/>
                    </a:ext>
                  </a:extLst>
                </p:cNvPr>
                <p:cNvSpPr>
                  <a:spLocks/>
                </p:cNvSpPr>
                <p:nvPr/>
              </p:nvSpPr>
              <p:spPr bwMode="auto">
                <a:xfrm>
                  <a:off x="2492" y="1367"/>
                  <a:ext cx="8" cy="4"/>
                </a:xfrm>
                <a:custGeom>
                  <a:avLst/>
                  <a:gdLst>
                    <a:gd name="T0" fmla="*/ 2 w 8"/>
                    <a:gd name="T1" fmla="*/ 0 h 5"/>
                    <a:gd name="T2" fmla="*/ 7 w 8"/>
                    <a:gd name="T3" fmla="*/ 3 h 5"/>
                    <a:gd name="T4" fmla="*/ 0 w 8"/>
                    <a:gd name="T5" fmla="*/ 2 h 5"/>
                    <a:gd name="T6" fmla="*/ 2 w 8"/>
                    <a:gd name="T7" fmla="*/ 0 h 5"/>
                    <a:gd name="T8" fmla="*/ 0 60000 65536"/>
                    <a:gd name="T9" fmla="*/ 0 60000 65536"/>
                    <a:gd name="T10" fmla="*/ 0 60000 65536"/>
                    <a:gd name="T11" fmla="*/ 0 60000 65536"/>
                    <a:gd name="T12" fmla="*/ 0 w 8"/>
                    <a:gd name="T13" fmla="*/ 0 h 5"/>
                    <a:gd name="T14" fmla="*/ 8 w 8"/>
                    <a:gd name="T15" fmla="*/ 5 h 5"/>
                  </a:gdLst>
                  <a:ahLst/>
                  <a:cxnLst>
                    <a:cxn ang="T8">
                      <a:pos x="T0" y="T1"/>
                    </a:cxn>
                    <a:cxn ang="T9">
                      <a:pos x="T2" y="T3"/>
                    </a:cxn>
                    <a:cxn ang="T10">
                      <a:pos x="T4" y="T5"/>
                    </a:cxn>
                    <a:cxn ang="T11">
                      <a:pos x="T6" y="T7"/>
                    </a:cxn>
                  </a:cxnLst>
                  <a:rect l="T12" t="T13" r="T14" b="T15"/>
                  <a:pathLst>
                    <a:path w="8" h="5">
                      <a:moveTo>
                        <a:pt x="2" y="0"/>
                      </a:moveTo>
                      <a:lnTo>
                        <a:pt x="7" y="4"/>
                      </a:lnTo>
                      <a:lnTo>
                        <a:pt x="0" y="3"/>
                      </a:lnTo>
                      <a:lnTo>
                        <a:pt x="2"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1" name="Freeform 27">
                  <a:extLst>
                    <a:ext uri="{FF2B5EF4-FFF2-40B4-BE49-F238E27FC236}">
                      <a16:creationId xmlns:a16="http://schemas.microsoft.com/office/drawing/2014/main" id="{1B8AD090-EC62-4D7E-A23E-E5981BB0F7F4}"/>
                    </a:ext>
                  </a:extLst>
                </p:cNvPr>
                <p:cNvSpPr>
                  <a:spLocks/>
                </p:cNvSpPr>
                <p:nvPr/>
              </p:nvSpPr>
              <p:spPr bwMode="auto">
                <a:xfrm>
                  <a:off x="2534" y="1391"/>
                  <a:ext cx="7" cy="8"/>
                </a:xfrm>
                <a:custGeom>
                  <a:avLst/>
                  <a:gdLst>
                    <a:gd name="T0" fmla="*/ 6 w 6"/>
                    <a:gd name="T1" fmla="*/ 0 h 6"/>
                    <a:gd name="T2" fmla="*/ 6 w 6"/>
                    <a:gd name="T3" fmla="*/ 7 h 6"/>
                    <a:gd name="T4" fmla="*/ 0 w 6"/>
                    <a:gd name="T5" fmla="*/ 0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5" y="0"/>
                      </a:moveTo>
                      <a:lnTo>
                        <a:pt x="5" y="5"/>
                      </a:lnTo>
                      <a:lnTo>
                        <a:pt x="0"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2" name="Freeform 28">
                  <a:extLst>
                    <a:ext uri="{FF2B5EF4-FFF2-40B4-BE49-F238E27FC236}">
                      <a16:creationId xmlns:a16="http://schemas.microsoft.com/office/drawing/2014/main" id="{C4C57F08-EC0E-4AC9-8B3E-CF1887AD1B10}"/>
                    </a:ext>
                  </a:extLst>
                </p:cNvPr>
                <p:cNvSpPr>
                  <a:spLocks/>
                </p:cNvSpPr>
                <p:nvPr/>
              </p:nvSpPr>
              <p:spPr bwMode="auto">
                <a:xfrm>
                  <a:off x="2551" y="1245"/>
                  <a:ext cx="10" cy="3"/>
                </a:xfrm>
                <a:custGeom>
                  <a:avLst/>
                  <a:gdLst>
                    <a:gd name="T0" fmla="*/ 9 w 10"/>
                    <a:gd name="T1" fmla="*/ 0 h 5"/>
                    <a:gd name="T2" fmla="*/ 9 w 10"/>
                    <a:gd name="T3" fmla="*/ 2 h 5"/>
                    <a:gd name="T4" fmla="*/ 0 w 10"/>
                    <a:gd name="T5" fmla="*/ 2 h 5"/>
                    <a:gd name="T6" fmla="*/ 9 w 10"/>
                    <a:gd name="T7" fmla="*/ 0 h 5"/>
                    <a:gd name="T8" fmla="*/ 0 60000 65536"/>
                    <a:gd name="T9" fmla="*/ 0 60000 65536"/>
                    <a:gd name="T10" fmla="*/ 0 60000 65536"/>
                    <a:gd name="T11" fmla="*/ 0 60000 65536"/>
                    <a:gd name="T12" fmla="*/ 0 w 10"/>
                    <a:gd name="T13" fmla="*/ 0 h 5"/>
                    <a:gd name="T14" fmla="*/ 10 w 10"/>
                    <a:gd name="T15" fmla="*/ 5 h 5"/>
                  </a:gdLst>
                  <a:ahLst/>
                  <a:cxnLst>
                    <a:cxn ang="T8">
                      <a:pos x="T0" y="T1"/>
                    </a:cxn>
                    <a:cxn ang="T9">
                      <a:pos x="T2" y="T3"/>
                    </a:cxn>
                    <a:cxn ang="T10">
                      <a:pos x="T4" y="T5"/>
                    </a:cxn>
                    <a:cxn ang="T11">
                      <a:pos x="T6" y="T7"/>
                    </a:cxn>
                  </a:cxnLst>
                  <a:rect l="T12" t="T13" r="T14" b="T15"/>
                  <a:pathLst>
                    <a:path w="10" h="5">
                      <a:moveTo>
                        <a:pt x="9" y="0"/>
                      </a:moveTo>
                      <a:lnTo>
                        <a:pt x="9" y="3"/>
                      </a:lnTo>
                      <a:lnTo>
                        <a:pt x="0" y="4"/>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grpSp>
              <p:nvGrpSpPr>
                <p:cNvPr id="43" name="Group 29">
                  <a:extLst>
                    <a:ext uri="{FF2B5EF4-FFF2-40B4-BE49-F238E27FC236}">
                      <a16:creationId xmlns:a16="http://schemas.microsoft.com/office/drawing/2014/main" id="{63F66EA1-2F7E-49C8-A1A2-9A19496D841F}"/>
                    </a:ext>
                  </a:extLst>
                </p:cNvPr>
                <p:cNvGrpSpPr>
                  <a:grpSpLocks/>
                </p:cNvGrpSpPr>
                <p:nvPr/>
              </p:nvGrpSpPr>
              <p:grpSpPr bwMode="auto">
                <a:xfrm>
                  <a:off x="1964" y="930"/>
                  <a:ext cx="1394" cy="1566"/>
                  <a:chOff x="1964" y="925"/>
                  <a:chExt cx="1394" cy="1566"/>
                </a:xfrm>
              </p:grpSpPr>
              <p:sp>
                <p:nvSpPr>
                  <p:cNvPr id="44" name="Freeform 30">
                    <a:extLst>
                      <a:ext uri="{FF2B5EF4-FFF2-40B4-BE49-F238E27FC236}">
                        <a16:creationId xmlns:a16="http://schemas.microsoft.com/office/drawing/2014/main" id="{02D17713-B9D6-4FB9-BD7D-9D45026618CE}"/>
                      </a:ext>
                    </a:extLst>
                  </p:cNvPr>
                  <p:cNvSpPr>
                    <a:spLocks/>
                  </p:cNvSpPr>
                  <p:nvPr/>
                </p:nvSpPr>
                <p:spPr bwMode="auto">
                  <a:xfrm>
                    <a:off x="2226" y="2037"/>
                    <a:ext cx="39" cy="34"/>
                  </a:xfrm>
                  <a:custGeom>
                    <a:avLst/>
                    <a:gdLst>
                      <a:gd name="T0" fmla="*/ 38 w 40"/>
                      <a:gd name="T1" fmla="*/ 1 h 34"/>
                      <a:gd name="T2" fmla="*/ 33 w 40"/>
                      <a:gd name="T3" fmla="*/ 8 h 34"/>
                      <a:gd name="T4" fmla="*/ 28 w 40"/>
                      <a:gd name="T5" fmla="*/ 14 h 34"/>
                      <a:gd name="T6" fmla="*/ 22 w 40"/>
                      <a:gd name="T7" fmla="*/ 21 h 34"/>
                      <a:gd name="T8" fmla="*/ 22 w 40"/>
                      <a:gd name="T9" fmla="*/ 28 h 34"/>
                      <a:gd name="T10" fmla="*/ 17 w 40"/>
                      <a:gd name="T11" fmla="*/ 33 h 34"/>
                      <a:gd name="T12" fmla="*/ 9 w 40"/>
                      <a:gd name="T13" fmla="*/ 31 h 34"/>
                      <a:gd name="T14" fmla="*/ 0 w 40"/>
                      <a:gd name="T15" fmla="*/ 31 h 34"/>
                      <a:gd name="T16" fmla="*/ 7 w 40"/>
                      <a:gd name="T17" fmla="*/ 23 h 34"/>
                      <a:gd name="T18" fmla="*/ 9 w 40"/>
                      <a:gd name="T19" fmla="*/ 17 h 34"/>
                      <a:gd name="T20" fmla="*/ 9 w 40"/>
                      <a:gd name="T21" fmla="*/ 13 h 34"/>
                      <a:gd name="T22" fmla="*/ 17 w 40"/>
                      <a:gd name="T23" fmla="*/ 8 h 34"/>
                      <a:gd name="T24" fmla="*/ 25 w 40"/>
                      <a:gd name="T25" fmla="*/ 7 h 34"/>
                      <a:gd name="T26" fmla="*/ 29 w 40"/>
                      <a:gd name="T27" fmla="*/ 0 h 34"/>
                      <a:gd name="T28" fmla="*/ 38 w 40"/>
                      <a:gd name="T29" fmla="*/ 1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34"/>
                      <a:gd name="T47" fmla="*/ 40 w 40"/>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34">
                        <a:moveTo>
                          <a:pt x="39" y="1"/>
                        </a:moveTo>
                        <a:lnTo>
                          <a:pt x="34" y="8"/>
                        </a:lnTo>
                        <a:lnTo>
                          <a:pt x="29" y="14"/>
                        </a:lnTo>
                        <a:lnTo>
                          <a:pt x="23" y="21"/>
                        </a:lnTo>
                        <a:lnTo>
                          <a:pt x="23" y="28"/>
                        </a:lnTo>
                        <a:lnTo>
                          <a:pt x="17" y="33"/>
                        </a:lnTo>
                        <a:lnTo>
                          <a:pt x="9" y="31"/>
                        </a:lnTo>
                        <a:lnTo>
                          <a:pt x="0" y="31"/>
                        </a:lnTo>
                        <a:lnTo>
                          <a:pt x="7" y="23"/>
                        </a:lnTo>
                        <a:lnTo>
                          <a:pt x="9" y="17"/>
                        </a:lnTo>
                        <a:lnTo>
                          <a:pt x="9" y="13"/>
                        </a:lnTo>
                        <a:lnTo>
                          <a:pt x="17" y="8"/>
                        </a:lnTo>
                        <a:lnTo>
                          <a:pt x="26" y="7"/>
                        </a:lnTo>
                        <a:lnTo>
                          <a:pt x="30" y="0"/>
                        </a:lnTo>
                        <a:lnTo>
                          <a:pt x="39"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5" name="Freeform 31">
                    <a:extLst>
                      <a:ext uri="{FF2B5EF4-FFF2-40B4-BE49-F238E27FC236}">
                        <a16:creationId xmlns:a16="http://schemas.microsoft.com/office/drawing/2014/main" id="{F1BEAD45-83AA-45DF-9C25-CDF6013E4BC9}"/>
                      </a:ext>
                    </a:extLst>
                  </p:cNvPr>
                  <p:cNvSpPr>
                    <a:spLocks/>
                  </p:cNvSpPr>
                  <p:nvPr/>
                </p:nvSpPr>
                <p:spPr bwMode="auto">
                  <a:xfrm>
                    <a:off x="2387" y="1997"/>
                    <a:ext cx="13" cy="28"/>
                  </a:xfrm>
                  <a:custGeom>
                    <a:avLst/>
                    <a:gdLst>
                      <a:gd name="T0" fmla="*/ 9 w 14"/>
                      <a:gd name="T1" fmla="*/ 0 h 28"/>
                      <a:gd name="T2" fmla="*/ 12 w 14"/>
                      <a:gd name="T3" fmla="*/ 7 h 28"/>
                      <a:gd name="T4" fmla="*/ 9 w 14"/>
                      <a:gd name="T5" fmla="*/ 14 h 28"/>
                      <a:gd name="T6" fmla="*/ 8 w 14"/>
                      <a:gd name="T7" fmla="*/ 20 h 28"/>
                      <a:gd name="T8" fmla="*/ 7 w 14"/>
                      <a:gd name="T9" fmla="*/ 27 h 28"/>
                      <a:gd name="T10" fmla="*/ 3 w 14"/>
                      <a:gd name="T11" fmla="*/ 23 h 28"/>
                      <a:gd name="T12" fmla="*/ 0 w 14"/>
                      <a:gd name="T13" fmla="*/ 15 h 28"/>
                      <a:gd name="T14" fmla="*/ 0 w 14"/>
                      <a:gd name="T15" fmla="*/ 8 h 28"/>
                      <a:gd name="T16" fmla="*/ 7 w 14"/>
                      <a:gd name="T17" fmla="*/ 0 h 28"/>
                      <a:gd name="T18" fmla="*/ 9 w 14"/>
                      <a:gd name="T19" fmla="*/ 0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8"/>
                      <a:gd name="T32" fmla="*/ 14 w 14"/>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8">
                        <a:moveTo>
                          <a:pt x="10" y="0"/>
                        </a:moveTo>
                        <a:lnTo>
                          <a:pt x="13" y="7"/>
                        </a:lnTo>
                        <a:lnTo>
                          <a:pt x="10" y="14"/>
                        </a:lnTo>
                        <a:lnTo>
                          <a:pt x="9" y="20"/>
                        </a:lnTo>
                        <a:lnTo>
                          <a:pt x="8" y="27"/>
                        </a:lnTo>
                        <a:lnTo>
                          <a:pt x="3" y="23"/>
                        </a:lnTo>
                        <a:lnTo>
                          <a:pt x="0" y="15"/>
                        </a:lnTo>
                        <a:lnTo>
                          <a:pt x="0" y="8"/>
                        </a:lnTo>
                        <a:lnTo>
                          <a:pt x="7" y="0"/>
                        </a:lnTo>
                        <a:lnTo>
                          <a:pt x="1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6" name="Freeform 32">
                    <a:extLst>
                      <a:ext uri="{FF2B5EF4-FFF2-40B4-BE49-F238E27FC236}">
                        <a16:creationId xmlns:a16="http://schemas.microsoft.com/office/drawing/2014/main" id="{23226F12-2B89-4FA1-A688-89719017B9C8}"/>
                      </a:ext>
                    </a:extLst>
                  </p:cNvPr>
                  <p:cNvSpPr>
                    <a:spLocks/>
                  </p:cNvSpPr>
                  <p:nvPr/>
                </p:nvSpPr>
                <p:spPr bwMode="auto">
                  <a:xfrm>
                    <a:off x="2045" y="1487"/>
                    <a:ext cx="21" cy="14"/>
                  </a:xfrm>
                  <a:custGeom>
                    <a:avLst/>
                    <a:gdLst>
                      <a:gd name="T0" fmla="*/ 19 w 19"/>
                      <a:gd name="T1" fmla="*/ 0 h 14"/>
                      <a:gd name="T2" fmla="*/ 20 w 19"/>
                      <a:gd name="T3" fmla="*/ 7 h 14"/>
                      <a:gd name="T4" fmla="*/ 13 w 19"/>
                      <a:gd name="T5" fmla="*/ 13 h 14"/>
                      <a:gd name="T6" fmla="*/ 9 w 19"/>
                      <a:gd name="T7" fmla="*/ 13 h 14"/>
                      <a:gd name="T8" fmla="*/ 0 w 19"/>
                      <a:gd name="T9" fmla="*/ 11 h 14"/>
                      <a:gd name="T10" fmla="*/ 8 w 19"/>
                      <a:gd name="T11" fmla="*/ 3 h 14"/>
                      <a:gd name="T12" fmla="*/ 9 w 19"/>
                      <a:gd name="T13" fmla="*/ 1 h 14"/>
                      <a:gd name="T14" fmla="*/ 19 w 19"/>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4"/>
                      <a:gd name="T26" fmla="*/ 19 w 19"/>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4">
                        <a:moveTo>
                          <a:pt x="17" y="0"/>
                        </a:moveTo>
                        <a:lnTo>
                          <a:pt x="18" y="7"/>
                        </a:lnTo>
                        <a:lnTo>
                          <a:pt x="12" y="13"/>
                        </a:lnTo>
                        <a:lnTo>
                          <a:pt x="8" y="13"/>
                        </a:lnTo>
                        <a:lnTo>
                          <a:pt x="0" y="11"/>
                        </a:lnTo>
                        <a:lnTo>
                          <a:pt x="7" y="3"/>
                        </a:lnTo>
                        <a:lnTo>
                          <a:pt x="8"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7" name="Freeform 33">
                    <a:extLst>
                      <a:ext uri="{FF2B5EF4-FFF2-40B4-BE49-F238E27FC236}">
                        <a16:creationId xmlns:a16="http://schemas.microsoft.com/office/drawing/2014/main" id="{3BD3576D-4413-4526-889B-845A9C75541C}"/>
                      </a:ext>
                    </a:extLst>
                  </p:cNvPr>
                  <p:cNvSpPr>
                    <a:spLocks/>
                  </p:cNvSpPr>
                  <p:nvPr/>
                </p:nvSpPr>
                <p:spPr bwMode="auto">
                  <a:xfrm>
                    <a:off x="2004" y="1700"/>
                    <a:ext cx="8" cy="16"/>
                  </a:xfrm>
                  <a:custGeom>
                    <a:avLst/>
                    <a:gdLst>
                      <a:gd name="T0" fmla="*/ 7 w 7"/>
                      <a:gd name="T1" fmla="*/ 7 h 16"/>
                      <a:gd name="T2" fmla="*/ 5 w 7"/>
                      <a:gd name="T3" fmla="*/ 14 h 16"/>
                      <a:gd name="T4" fmla="*/ 3 w 7"/>
                      <a:gd name="T5" fmla="*/ 15 h 16"/>
                      <a:gd name="T6" fmla="*/ 0 w 7"/>
                      <a:gd name="T7" fmla="*/ 8 h 16"/>
                      <a:gd name="T8" fmla="*/ 0 w 7"/>
                      <a:gd name="T9" fmla="*/ 1 h 16"/>
                      <a:gd name="T10" fmla="*/ 3 w 7"/>
                      <a:gd name="T11" fmla="*/ 0 h 16"/>
                      <a:gd name="T12" fmla="*/ 7 w 7"/>
                      <a:gd name="T13" fmla="*/ 7 h 16"/>
                      <a:gd name="T14" fmla="*/ 0 60000 65536"/>
                      <a:gd name="T15" fmla="*/ 0 60000 65536"/>
                      <a:gd name="T16" fmla="*/ 0 60000 65536"/>
                      <a:gd name="T17" fmla="*/ 0 60000 65536"/>
                      <a:gd name="T18" fmla="*/ 0 60000 65536"/>
                      <a:gd name="T19" fmla="*/ 0 60000 65536"/>
                      <a:gd name="T20" fmla="*/ 0 60000 65536"/>
                      <a:gd name="T21" fmla="*/ 0 w 7"/>
                      <a:gd name="T22" fmla="*/ 0 h 16"/>
                      <a:gd name="T23" fmla="*/ 7 w 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6">
                        <a:moveTo>
                          <a:pt x="6" y="7"/>
                        </a:moveTo>
                        <a:lnTo>
                          <a:pt x="4" y="14"/>
                        </a:lnTo>
                        <a:lnTo>
                          <a:pt x="3" y="15"/>
                        </a:lnTo>
                        <a:lnTo>
                          <a:pt x="0" y="8"/>
                        </a:lnTo>
                        <a:lnTo>
                          <a:pt x="0" y="1"/>
                        </a:lnTo>
                        <a:lnTo>
                          <a:pt x="3" y="0"/>
                        </a:lnTo>
                        <a:lnTo>
                          <a:pt x="6"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8" name="Freeform 34">
                    <a:extLst>
                      <a:ext uri="{FF2B5EF4-FFF2-40B4-BE49-F238E27FC236}">
                        <a16:creationId xmlns:a16="http://schemas.microsoft.com/office/drawing/2014/main" id="{3725B506-BE3C-4319-8AFC-FD3392802952}"/>
                      </a:ext>
                    </a:extLst>
                  </p:cNvPr>
                  <p:cNvSpPr>
                    <a:spLocks/>
                  </p:cNvSpPr>
                  <p:nvPr/>
                </p:nvSpPr>
                <p:spPr bwMode="auto">
                  <a:xfrm>
                    <a:off x="2179" y="1447"/>
                    <a:ext cx="13" cy="10"/>
                  </a:xfrm>
                  <a:custGeom>
                    <a:avLst/>
                    <a:gdLst>
                      <a:gd name="T0" fmla="*/ 7 w 14"/>
                      <a:gd name="T1" fmla="*/ 1 h 8"/>
                      <a:gd name="T2" fmla="*/ 12 w 14"/>
                      <a:gd name="T3" fmla="*/ 7 h 8"/>
                      <a:gd name="T4" fmla="*/ 6 w 14"/>
                      <a:gd name="T5" fmla="*/ 9 h 8"/>
                      <a:gd name="T6" fmla="*/ 0 w 14"/>
                      <a:gd name="T7" fmla="*/ 3 h 8"/>
                      <a:gd name="T8" fmla="*/ 7 w 14"/>
                      <a:gd name="T9" fmla="*/ 0 h 8"/>
                      <a:gd name="T10" fmla="*/ 7 w 14"/>
                      <a:gd name="T11" fmla="*/ 1 h 8"/>
                      <a:gd name="T12" fmla="*/ 0 60000 65536"/>
                      <a:gd name="T13" fmla="*/ 0 60000 65536"/>
                      <a:gd name="T14" fmla="*/ 0 60000 65536"/>
                      <a:gd name="T15" fmla="*/ 0 60000 65536"/>
                      <a:gd name="T16" fmla="*/ 0 60000 65536"/>
                      <a:gd name="T17" fmla="*/ 0 60000 65536"/>
                      <a:gd name="T18" fmla="*/ 0 w 14"/>
                      <a:gd name="T19" fmla="*/ 0 h 8"/>
                      <a:gd name="T20" fmla="*/ 14 w 14"/>
                      <a:gd name="T21" fmla="*/ 8 h 8"/>
                    </a:gdLst>
                    <a:ahLst/>
                    <a:cxnLst>
                      <a:cxn ang="T12">
                        <a:pos x="T0" y="T1"/>
                      </a:cxn>
                      <a:cxn ang="T13">
                        <a:pos x="T2" y="T3"/>
                      </a:cxn>
                      <a:cxn ang="T14">
                        <a:pos x="T4" y="T5"/>
                      </a:cxn>
                      <a:cxn ang="T15">
                        <a:pos x="T6" y="T7"/>
                      </a:cxn>
                      <a:cxn ang="T16">
                        <a:pos x="T8" y="T9"/>
                      </a:cxn>
                      <a:cxn ang="T17">
                        <a:pos x="T10" y="T11"/>
                      </a:cxn>
                    </a:cxnLst>
                    <a:rect l="T18" t="T19" r="T20" b="T21"/>
                    <a:pathLst>
                      <a:path w="14" h="8">
                        <a:moveTo>
                          <a:pt x="7" y="1"/>
                        </a:moveTo>
                        <a:lnTo>
                          <a:pt x="13" y="6"/>
                        </a:lnTo>
                        <a:lnTo>
                          <a:pt x="6" y="7"/>
                        </a:lnTo>
                        <a:lnTo>
                          <a:pt x="0" y="2"/>
                        </a:lnTo>
                        <a:lnTo>
                          <a:pt x="7" y="0"/>
                        </a:lnTo>
                        <a:lnTo>
                          <a:pt x="7" y="1"/>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49" name="Freeform 35">
                    <a:extLst>
                      <a:ext uri="{FF2B5EF4-FFF2-40B4-BE49-F238E27FC236}">
                        <a16:creationId xmlns:a16="http://schemas.microsoft.com/office/drawing/2014/main" id="{7EAE5D26-F515-4CB2-8528-F9DC181C6295}"/>
                      </a:ext>
                    </a:extLst>
                  </p:cNvPr>
                  <p:cNvSpPr>
                    <a:spLocks/>
                  </p:cNvSpPr>
                  <p:nvPr/>
                </p:nvSpPr>
                <p:spPr bwMode="auto">
                  <a:xfrm>
                    <a:off x="2017" y="1488"/>
                    <a:ext cx="13" cy="8"/>
                  </a:xfrm>
                  <a:custGeom>
                    <a:avLst/>
                    <a:gdLst>
                      <a:gd name="T0" fmla="*/ 12 w 14"/>
                      <a:gd name="T1" fmla="*/ 4 h 8"/>
                      <a:gd name="T2" fmla="*/ 8 w 14"/>
                      <a:gd name="T3" fmla="*/ 7 h 8"/>
                      <a:gd name="T4" fmla="*/ 0 w 14"/>
                      <a:gd name="T5" fmla="*/ 6 h 8"/>
                      <a:gd name="T6" fmla="*/ 4 w 14"/>
                      <a:gd name="T7" fmla="*/ 0 h 8"/>
                      <a:gd name="T8" fmla="*/ 12 w 14"/>
                      <a:gd name="T9" fmla="*/ 4 h 8"/>
                      <a:gd name="T10" fmla="*/ 0 60000 65536"/>
                      <a:gd name="T11" fmla="*/ 0 60000 65536"/>
                      <a:gd name="T12" fmla="*/ 0 60000 65536"/>
                      <a:gd name="T13" fmla="*/ 0 60000 65536"/>
                      <a:gd name="T14" fmla="*/ 0 60000 65536"/>
                      <a:gd name="T15" fmla="*/ 0 w 14"/>
                      <a:gd name="T16" fmla="*/ 0 h 8"/>
                      <a:gd name="T17" fmla="*/ 14 w 14"/>
                      <a:gd name="T18" fmla="*/ 8 h 8"/>
                    </a:gdLst>
                    <a:ahLst/>
                    <a:cxnLst>
                      <a:cxn ang="T10">
                        <a:pos x="T0" y="T1"/>
                      </a:cxn>
                      <a:cxn ang="T11">
                        <a:pos x="T2" y="T3"/>
                      </a:cxn>
                      <a:cxn ang="T12">
                        <a:pos x="T4" y="T5"/>
                      </a:cxn>
                      <a:cxn ang="T13">
                        <a:pos x="T6" y="T7"/>
                      </a:cxn>
                      <a:cxn ang="T14">
                        <a:pos x="T8" y="T9"/>
                      </a:cxn>
                    </a:cxnLst>
                    <a:rect l="T15" t="T16" r="T17" b="T18"/>
                    <a:pathLst>
                      <a:path w="14" h="8">
                        <a:moveTo>
                          <a:pt x="13" y="4"/>
                        </a:moveTo>
                        <a:lnTo>
                          <a:pt x="9" y="7"/>
                        </a:lnTo>
                        <a:lnTo>
                          <a:pt x="0" y="6"/>
                        </a:lnTo>
                        <a:lnTo>
                          <a:pt x="4" y="0"/>
                        </a:lnTo>
                        <a:lnTo>
                          <a:pt x="13"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0" name="Freeform 36">
                    <a:extLst>
                      <a:ext uri="{FF2B5EF4-FFF2-40B4-BE49-F238E27FC236}">
                        <a16:creationId xmlns:a16="http://schemas.microsoft.com/office/drawing/2014/main" id="{C83FA3B7-07E5-4BBC-AFBF-5CA8E4501955}"/>
                      </a:ext>
                    </a:extLst>
                  </p:cNvPr>
                  <p:cNvSpPr>
                    <a:spLocks/>
                  </p:cNvSpPr>
                  <p:nvPr/>
                </p:nvSpPr>
                <p:spPr bwMode="auto">
                  <a:xfrm>
                    <a:off x="1999" y="1507"/>
                    <a:ext cx="11" cy="8"/>
                  </a:xfrm>
                  <a:custGeom>
                    <a:avLst/>
                    <a:gdLst>
                      <a:gd name="T0" fmla="*/ 10 w 12"/>
                      <a:gd name="T1" fmla="*/ 0 h 6"/>
                      <a:gd name="T2" fmla="*/ 2 w 12"/>
                      <a:gd name="T3" fmla="*/ 7 h 6"/>
                      <a:gd name="T4" fmla="*/ 0 w 12"/>
                      <a:gd name="T5" fmla="*/ 7 h 6"/>
                      <a:gd name="T6" fmla="*/ 10 w 12"/>
                      <a:gd name="T7" fmla="*/ 0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1" y="0"/>
                        </a:moveTo>
                        <a:lnTo>
                          <a:pt x="2" y="5"/>
                        </a:lnTo>
                        <a:lnTo>
                          <a:pt x="0" y="5"/>
                        </a:lnTo>
                        <a:lnTo>
                          <a:pt x="1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1" name="Freeform 37">
                    <a:extLst>
                      <a:ext uri="{FF2B5EF4-FFF2-40B4-BE49-F238E27FC236}">
                        <a16:creationId xmlns:a16="http://schemas.microsoft.com/office/drawing/2014/main" id="{80B1D1EA-ABCB-4BC2-87EC-530818CFC75D}"/>
                      </a:ext>
                    </a:extLst>
                  </p:cNvPr>
                  <p:cNvSpPr>
                    <a:spLocks/>
                  </p:cNvSpPr>
                  <p:nvPr/>
                </p:nvSpPr>
                <p:spPr bwMode="auto">
                  <a:xfrm>
                    <a:off x="2271" y="1766"/>
                    <a:ext cx="26" cy="23"/>
                  </a:xfrm>
                  <a:custGeom>
                    <a:avLst/>
                    <a:gdLst>
                      <a:gd name="T0" fmla="*/ 21 w 25"/>
                      <a:gd name="T1" fmla="*/ 0 h 23"/>
                      <a:gd name="T2" fmla="*/ 25 w 25"/>
                      <a:gd name="T3" fmla="*/ 7 h 23"/>
                      <a:gd name="T4" fmla="*/ 22 w 25"/>
                      <a:gd name="T5" fmla="*/ 12 h 23"/>
                      <a:gd name="T6" fmla="*/ 21 w 25"/>
                      <a:gd name="T7" fmla="*/ 18 h 23"/>
                      <a:gd name="T8" fmla="*/ 11 w 25"/>
                      <a:gd name="T9" fmla="*/ 22 h 23"/>
                      <a:gd name="T10" fmla="*/ 3 w 25"/>
                      <a:gd name="T11" fmla="*/ 19 h 23"/>
                      <a:gd name="T12" fmla="*/ 0 w 25"/>
                      <a:gd name="T13" fmla="*/ 13 h 23"/>
                      <a:gd name="T14" fmla="*/ 8 w 25"/>
                      <a:gd name="T15" fmla="*/ 8 h 23"/>
                      <a:gd name="T16" fmla="*/ 11 w 25"/>
                      <a:gd name="T17" fmla="*/ 8 h 23"/>
                      <a:gd name="T18" fmla="*/ 11 w 25"/>
                      <a:gd name="T19" fmla="*/ 2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7"/>
                        </a:lnTo>
                        <a:lnTo>
                          <a:pt x="21" y="12"/>
                        </a:lnTo>
                        <a:lnTo>
                          <a:pt x="20" y="18"/>
                        </a:lnTo>
                        <a:lnTo>
                          <a:pt x="11" y="22"/>
                        </a:lnTo>
                        <a:lnTo>
                          <a:pt x="3" y="19"/>
                        </a:lnTo>
                        <a:lnTo>
                          <a:pt x="0" y="13"/>
                        </a:lnTo>
                        <a:lnTo>
                          <a:pt x="8" y="8"/>
                        </a:lnTo>
                        <a:lnTo>
                          <a:pt x="11" y="8"/>
                        </a:lnTo>
                        <a:lnTo>
                          <a:pt x="11" y="2"/>
                        </a:lnTo>
                        <a:lnTo>
                          <a:pt x="2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2" name="Freeform 38">
                    <a:extLst>
                      <a:ext uri="{FF2B5EF4-FFF2-40B4-BE49-F238E27FC236}">
                        <a16:creationId xmlns:a16="http://schemas.microsoft.com/office/drawing/2014/main" id="{EFC1D198-8A8C-4818-80BD-51050A197DE4}"/>
                      </a:ext>
                    </a:extLst>
                  </p:cNvPr>
                  <p:cNvSpPr>
                    <a:spLocks/>
                  </p:cNvSpPr>
                  <p:nvPr/>
                </p:nvSpPr>
                <p:spPr bwMode="auto">
                  <a:xfrm>
                    <a:off x="2251" y="1797"/>
                    <a:ext cx="13" cy="7"/>
                  </a:xfrm>
                  <a:custGeom>
                    <a:avLst/>
                    <a:gdLst>
                      <a:gd name="T0" fmla="*/ 1 w 13"/>
                      <a:gd name="T1" fmla="*/ 0 h 7"/>
                      <a:gd name="T2" fmla="*/ 9 w 13"/>
                      <a:gd name="T3" fmla="*/ 1 h 7"/>
                      <a:gd name="T4" fmla="*/ 12 w 13"/>
                      <a:gd name="T5" fmla="*/ 0 h 7"/>
                      <a:gd name="T6" fmla="*/ 12 w 13"/>
                      <a:gd name="T7" fmla="*/ 6 h 7"/>
                      <a:gd name="T8" fmla="*/ 0 w 13"/>
                      <a:gd name="T9" fmla="*/ 5 h 7"/>
                      <a:gd name="T10" fmla="*/ 1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1" y="0"/>
                        </a:moveTo>
                        <a:lnTo>
                          <a:pt x="9" y="1"/>
                        </a:lnTo>
                        <a:lnTo>
                          <a:pt x="12" y="0"/>
                        </a:lnTo>
                        <a:lnTo>
                          <a:pt x="12" y="6"/>
                        </a:lnTo>
                        <a:lnTo>
                          <a:pt x="0" y="5"/>
                        </a:lnTo>
                        <a:lnTo>
                          <a:pt x="1"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3" name="Freeform 39">
                    <a:extLst>
                      <a:ext uri="{FF2B5EF4-FFF2-40B4-BE49-F238E27FC236}">
                        <a16:creationId xmlns:a16="http://schemas.microsoft.com/office/drawing/2014/main" id="{F9E82E10-267E-49E8-81D0-5DC2609CD64A}"/>
                      </a:ext>
                    </a:extLst>
                  </p:cNvPr>
                  <p:cNvSpPr>
                    <a:spLocks/>
                  </p:cNvSpPr>
                  <p:nvPr/>
                </p:nvSpPr>
                <p:spPr bwMode="auto">
                  <a:xfrm>
                    <a:off x="2262" y="1694"/>
                    <a:ext cx="15" cy="7"/>
                  </a:xfrm>
                  <a:custGeom>
                    <a:avLst/>
                    <a:gdLst>
                      <a:gd name="T0" fmla="*/ 7 w 15"/>
                      <a:gd name="T1" fmla="*/ 0 h 7"/>
                      <a:gd name="T2" fmla="*/ 14 w 15"/>
                      <a:gd name="T3" fmla="*/ 2 h 7"/>
                      <a:gd name="T4" fmla="*/ 7 w 15"/>
                      <a:gd name="T5" fmla="*/ 6 h 7"/>
                      <a:gd name="T6" fmla="*/ 0 w 15"/>
                      <a:gd name="T7" fmla="*/ 1 h 7"/>
                      <a:gd name="T8" fmla="*/ 7 w 15"/>
                      <a:gd name="T9" fmla="*/ 0 h 7"/>
                      <a:gd name="T10" fmla="*/ 0 60000 65536"/>
                      <a:gd name="T11" fmla="*/ 0 60000 65536"/>
                      <a:gd name="T12" fmla="*/ 0 60000 65536"/>
                      <a:gd name="T13" fmla="*/ 0 60000 65536"/>
                      <a:gd name="T14" fmla="*/ 0 60000 65536"/>
                      <a:gd name="T15" fmla="*/ 0 w 15"/>
                      <a:gd name="T16" fmla="*/ 0 h 7"/>
                      <a:gd name="T17" fmla="*/ 15 w 15"/>
                      <a:gd name="T18" fmla="*/ 7 h 7"/>
                    </a:gdLst>
                    <a:ahLst/>
                    <a:cxnLst>
                      <a:cxn ang="T10">
                        <a:pos x="T0" y="T1"/>
                      </a:cxn>
                      <a:cxn ang="T11">
                        <a:pos x="T2" y="T3"/>
                      </a:cxn>
                      <a:cxn ang="T12">
                        <a:pos x="T4" y="T5"/>
                      </a:cxn>
                      <a:cxn ang="T13">
                        <a:pos x="T6" y="T7"/>
                      </a:cxn>
                      <a:cxn ang="T14">
                        <a:pos x="T8" y="T9"/>
                      </a:cxn>
                    </a:cxnLst>
                    <a:rect l="T15" t="T16" r="T17" b="T18"/>
                    <a:pathLst>
                      <a:path w="15" h="7">
                        <a:moveTo>
                          <a:pt x="7" y="0"/>
                        </a:moveTo>
                        <a:lnTo>
                          <a:pt x="14" y="2"/>
                        </a:lnTo>
                        <a:lnTo>
                          <a:pt x="7" y="6"/>
                        </a:lnTo>
                        <a:lnTo>
                          <a:pt x="0" y="1"/>
                        </a:lnTo>
                        <a:lnTo>
                          <a:pt x="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4" name="Freeform 40">
                    <a:extLst>
                      <a:ext uri="{FF2B5EF4-FFF2-40B4-BE49-F238E27FC236}">
                        <a16:creationId xmlns:a16="http://schemas.microsoft.com/office/drawing/2014/main" id="{A5EF5EA0-DDC7-4198-BC4E-22EB10958527}"/>
                      </a:ext>
                    </a:extLst>
                  </p:cNvPr>
                  <p:cNvSpPr>
                    <a:spLocks/>
                  </p:cNvSpPr>
                  <p:nvPr/>
                </p:nvSpPr>
                <p:spPr bwMode="auto">
                  <a:xfrm>
                    <a:off x="3042" y="1200"/>
                    <a:ext cx="8" cy="11"/>
                  </a:xfrm>
                  <a:custGeom>
                    <a:avLst/>
                    <a:gdLst>
                      <a:gd name="T0" fmla="*/ 5 w 8"/>
                      <a:gd name="T1" fmla="*/ 0 h 11"/>
                      <a:gd name="T2" fmla="*/ 7 w 8"/>
                      <a:gd name="T3" fmla="*/ 8 h 11"/>
                      <a:gd name="T4" fmla="*/ 4 w 8"/>
                      <a:gd name="T5" fmla="*/ 10 h 11"/>
                      <a:gd name="T6" fmla="*/ 0 w 8"/>
                      <a:gd name="T7" fmla="*/ 1 h 11"/>
                      <a:gd name="T8" fmla="*/ 2 w 8"/>
                      <a:gd name="T9" fmla="*/ 0 h 11"/>
                      <a:gd name="T10" fmla="*/ 5 w 8"/>
                      <a:gd name="T11" fmla="*/ 0 h 11"/>
                      <a:gd name="T12" fmla="*/ 0 60000 65536"/>
                      <a:gd name="T13" fmla="*/ 0 60000 65536"/>
                      <a:gd name="T14" fmla="*/ 0 60000 65536"/>
                      <a:gd name="T15" fmla="*/ 0 60000 65536"/>
                      <a:gd name="T16" fmla="*/ 0 60000 65536"/>
                      <a:gd name="T17" fmla="*/ 0 60000 65536"/>
                      <a:gd name="T18" fmla="*/ 0 w 8"/>
                      <a:gd name="T19" fmla="*/ 0 h 11"/>
                      <a:gd name="T20" fmla="*/ 8 w 8"/>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8" h="11">
                        <a:moveTo>
                          <a:pt x="5" y="0"/>
                        </a:moveTo>
                        <a:lnTo>
                          <a:pt x="7" y="8"/>
                        </a:lnTo>
                        <a:lnTo>
                          <a:pt x="4" y="10"/>
                        </a:lnTo>
                        <a:lnTo>
                          <a:pt x="0" y="1"/>
                        </a:lnTo>
                        <a:lnTo>
                          <a:pt x="2" y="0"/>
                        </a:lnTo>
                        <a:lnTo>
                          <a:pt x="5"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5" name="Freeform 41">
                    <a:extLst>
                      <a:ext uri="{FF2B5EF4-FFF2-40B4-BE49-F238E27FC236}">
                        <a16:creationId xmlns:a16="http://schemas.microsoft.com/office/drawing/2014/main" id="{45E563E5-E751-4677-9DD0-DC34CA72BD86}"/>
                      </a:ext>
                    </a:extLst>
                  </p:cNvPr>
                  <p:cNvSpPr>
                    <a:spLocks/>
                  </p:cNvSpPr>
                  <p:nvPr/>
                </p:nvSpPr>
                <p:spPr bwMode="auto">
                  <a:xfrm>
                    <a:off x="3052" y="1034"/>
                    <a:ext cx="38" cy="23"/>
                  </a:xfrm>
                  <a:custGeom>
                    <a:avLst/>
                    <a:gdLst>
                      <a:gd name="T0" fmla="*/ 37 w 38"/>
                      <a:gd name="T1" fmla="*/ 5 h 23"/>
                      <a:gd name="T2" fmla="*/ 33 w 38"/>
                      <a:gd name="T3" fmla="*/ 10 h 23"/>
                      <a:gd name="T4" fmla="*/ 34 w 38"/>
                      <a:gd name="T5" fmla="*/ 15 h 23"/>
                      <a:gd name="T6" fmla="*/ 30 w 38"/>
                      <a:gd name="T7" fmla="*/ 20 h 23"/>
                      <a:gd name="T8" fmla="*/ 21 w 38"/>
                      <a:gd name="T9" fmla="*/ 22 h 23"/>
                      <a:gd name="T10" fmla="*/ 13 w 38"/>
                      <a:gd name="T11" fmla="*/ 20 h 23"/>
                      <a:gd name="T12" fmla="*/ 12 w 38"/>
                      <a:gd name="T13" fmla="*/ 19 h 23"/>
                      <a:gd name="T14" fmla="*/ 4 w 38"/>
                      <a:gd name="T15" fmla="*/ 14 h 23"/>
                      <a:gd name="T16" fmla="*/ 0 w 38"/>
                      <a:gd name="T17" fmla="*/ 8 h 23"/>
                      <a:gd name="T18" fmla="*/ 4 w 38"/>
                      <a:gd name="T19" fmla="*/ 2 h 23"/>
                      <a:gd name="T20" fmla="*/ 12 w 38"/>
                      <a:gd name="T21" fmla="*/ 0 h 23"/>
                      <a:gd name="T22" fmla="*/ 20 w 38"/>
                      <a:gd name="T23" fmla="*/ 6 h 23"/>
                      <a:gd name="T24" fmla="*/ 29 w 38"/>
                      <a:gd name="T25" fmla="*/ 5 h 23"/>
                      <a:gd name="T26" fmla="*/ 37 w 38"/>
                      <a:gd name="T27" fmla="*/ 5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3"/>
                      <a:gd name="T44" fmla="*/ 38 w 38"/>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3">
                        <a:moveTo>
                          <a:pt x="37" y="5"/>
                        </a:moveTo>
                        <a:lnTo>
                          <a:pt x="33" y="10"/>
                        </a:lnTo>
                        <a:lnTo>
                          <a:pt x="34" y="15"/>
                        </a:lnTo>
                        <a:lnTo>
                          <a:pt x="30" y="20"/>
                        </a:lnTo>
                        <a:lnTo>
                          <a:pt x="21" y="22"/>
                        </a:lnTo>
                        <a:lnTo>
                          <a:pt x="13" y="20"/>
                        </a:lnTo>
                        <a:lnTo>
                          <a:pt x="12" y="19"/>
                        </a:lnTo>
                        <a:lnTo>
                          <a:pt x="4" y="14"/>
                        </a:lnTo>
                        <a:lnTo>
                          <a:pt x="0" y="8"/>
                        </a:lnTo>
                        <a:lnTo>
                          <a:pt x="4" y="2"/>
                        </a:lnTo>
                        <a:lnTo>
                          <a:pt x="12" y="0"/>
                        </a:lnTo>
                        <a:lnTo>
                          <a:pt x="20" y="6"/>
                        </a:lnTo>
                        <a:lnTo>
                          <a:pt x="29" y="5"/>
                        </a:lnTo>
                        <a:lnTo>
                          <a:pt x="3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6" name="Freeform 42">
                    <a:extLst>
                      <a:ext uri="{FF2B5EF4-FFF2-40B4-BE49-F238E27FC236}">
                        <a16:creationId xmlns:a16="http://schemas.microsoft.com/office/drawing/2014/main" id="{57633980-0957-4548-B916-B91AC3CC2D7F}"/>
                      </a:ext>
                    </a:extLst>
                  </p:cNvPr>
                  <p:cNvSpPr>
                    <a:spLocks/>
                  </p:cNvSpPr>
                  <p:nvPr/>
                </p:nvSpPr>
                <p:spPr bwMode="auto">
                  <a:xfrm>
                    <a:off x="3089" y="1073"/>
                    <a:ext cx="31" cy="21"/>
                  </a:xfrm>
                  <a:custGeom>
                    <a:avLst/>
                    <a:gdLst>
                      <a:gd name="T0" fmla="*/ 30 w 30"/>
                      <a:gd name="T1" fmla="*/ 7 h 21"/>
                      <a:gd name="T2" fmla="*/ 30 w 30"/>
                      <a:gd name="T3" fmla="*/ 13 h 21"/>
                      <a:gd name="T4" fmla="*/ 27 w 30"/>
                      <a:gd name="T5" fmla="*/ 20 h 21"/>
                      <a:gd name="T6" fmla="*/ 21 w 30"/>
                      <a:gd name="T7" fmla="*/ 18 h 21"/>
                      <a:gd name="T8" fmla="*/ 18 w 30"/>
                      <a:gd name="T9" fmla="*/ 18 h 21"/>
                      <a:gd name="T10" fmla="*/ 9 w 30"/>
                      <a:gd name="T11" fmla="*/ 16 h 21"/>
                      <a:gd name="T12" fmla="*/ 0 w 30"/>
                      <a:gd name="T13" fmla="*/ 18 h 21"/>
                      <a:gd name="T14" fmla="*/ 3 w 30"/>
                      <a:gd name="T15" fmla="*/ 11 h 21"/>
                      <a:gd name="T16" fmla="*/ 7 w 30"/>
                      <a:gd name="T17" fmla="*/ 2 h 21"/>
                      <a:gd name="T18" fmla="*/ 17 w 30"/>
                      <a:gd name="T19" fmla="*/ 6 h 21"/>
                      <a:gd name="T20" fmla="*/ 26 w 30"/>
                      <a:gd name="T21" fmla="*/ 0 h 21"/>
                      <a:gd name="T22" fmla="*/ 30 w 30"/>
                      <a:gd name="T23" fmla="*/ 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21"/>
                      <a:gd name="T38" fmla="*/ 30 w 30"/>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21">
                        <a:moveTo>
                          <a:pt x="29" y="7"/>
                        </a:moveTo>
                        <a:lnTo>
                          <a:pt x="29" y="13"/>
                        </a:lnTo>
                        <a:lnTo>
                          <a:pt x="26" y="20"/>
                        </a:lnTo>
                        <a:lnTo>
                          <a:pt x="20" y="18"/>
                        </a:lnTo>
                        <a:lnTo>
                          <a:pt x="17" y="18"/>
                        </a:lnTo>
                        <a:lnTo>
                          <a:pt x="9" y="16"/>
                        </a:lnTo>
                        <a:lnTo>
                          <a:pt x="0" y="18"/>
                        </a:lnTo>
                        <a:lnTo>
                          <a:pt x="3" y="11"/>
                        </a:lnTo>
                        <a:lnTo>
                          <a:pt x="7" y="2"/>
                        </a:lnTo>
                        <a:lnTo>
                          <a:pt x="16" y="6"/>
                        </a:lnTo>
                        <a:lnTo>
                          <a:pt x="25" y="0"/>
                        </a:lnTo>
                        <a:lnTo>
                          <a:pt x="29"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7" name="Freeform 43">
                    <a:extLst>
                      <a:ext uri="{FF2B5EF4-FFF2-40B4-BE49-F238E27FC236}">
                        <a16:creationId xmlns:a16="http://schemas.microsoft.com/office/drawing/2014/main" id="{24B4FCAF-AB98-4D1E-AA00-086C58D82573}"/>
                      </a:ext>
                    </a:extLst>
                  </p:cNvPr>
                  <p:cNvSpPr>
                    <a:spLocks/>
                  </p:cNvSpPr>
                  <p:nvPr/>
                </p:nvSpPr>
                <p:spPr bwMode="auto">
                  <a:xfrm>
                    <a:off x="3039" y="1149"/>
                    <a:ext cx="20" cy="13"/>
                  </a:xfrm>
                  <a:custGeom>
                    <a:avLst/>
                    <a:gdLst>
                      <a:gd name="T0" fmla="*/ 9 w 20"/>
                      <a:gd name="T1" fmla="*/ 2 h 13"/>
                      <a:gd name="T2" fmla="*/ 19 w 20"/>
                      <a:gd name="T3" fmla="*/ 0 h 13"/>
                      <a:gd name="T4" fmla="*/ 9 w 20"/>
                      <a:gd name="T5" fmla="*/ 5 h 13"/>
                      <a:gd name="T6" fmla="*/ 16 w 20"/>
                      <a:gd name="T7" fmla="*/ 11 h 13"/>
                      <a:gd name="T8" fmla="*/ 6 w 20"/>
                      <a:gd name="T9" fmla="*/ 12 h 13"/>
                      <a:gd name="T10" fmla="*/ 0 w 20"/>
                      <a:gd name="T11" fmla="*/ 7 h 13"/>
                      <a:gd name="T12" fmla="*/ 9 w 20"/>
                      <a:gd name="T13" fmla="*/ 2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9" y="2"/>
                        </a:moveTo>
                        <a:lnTo>
                          <a:pt x="19" y="0"/>
                        </a:lnTo>
                        <a:lnTo>
                          <a:pt x="9" y="5"/>
                        </a:lnTo>
                        <a:lnTo>
                          <a:pt x="16" y="11"/>
                        </a:lnTo>
                        <a:lnTo>
                          <a:pt x="6" y="12"/>
                        </a:lnTo>
                        <a:lnTo>
                          <a:pt x="0" y="7"/>
                        </a:lnTo>
                        <a:lnTo>
                          <a:pt x="9"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8" name="Freeform 44">
                    <a:extLst>
                      <a:ext uri="{FF2B5EF4-FFF2-40B4-BE49-F238E27FC236}">
                        <a16:creationId xmlns:a16="http://schemas.microsoft.com/office/drawing/2014/main" id="{E8D7D4EA-1B51-4572-B06C-392A1216CEC3}"/>
                      </a:ext>
                    </a:extLst>
                  </p:cNvPr>
                  <p:cNvSpPr>
                    <a:spLocks/>
                  </p:cNvSpPr>
                  <p:nvPr/>
                </p:nvSpPr>
                <p:spPr bwMode="auto">
                  <a:xfrm>
                    <a:off x="3088" y="1040"/>
                    <a:ext cx="10" cy="16"/>
                  </a:xfrm>
                  <a:custGeom>
                    <a:avLst/>
                    <a:gdLst>
                      <a:gd name="T0" fmla="*/ 9 w 10"/>
                      <a:gd name="T1" fmla="*/ 8 h 16"/>
                      <a:gd name="T2" fmla="*/ 9 w 10"/>
                      <a:gd name="T3" fmla="*/ 15 h 16"/>
                      <a:gd name="T4" fmla="*/ 3 w 10"/>
                      <a:gd name="T5" fmla="*/ 8 h 16"/>
                      <a:gd name="T6" fmla="*/ 0 w 10"/>
                      <a:gd name="T7" fmla="*/ 8 h 16"/>
                      <a:gd name="T8" fmla="*/ 5 w 10"/>
                      <a:gd name="T9" fmla="*/ 0 h 16"/>
                      <a:gd name="T10" fmla="*/ 9 w 10"/>
                      <a:gd name="T11" fmla="*/ 8 h 16"/>
                      <a:gd name="T12" fmla="*/ 0 60000 65536"/>
                      <a:gd name="T13" fmla="*/ 0 60000 65536"/>
                      <a:gd name="T14" fmla="*/ 0 60000 65536"/>
                      <a:gd name="T15" fmla="*/ 0 60000 65536"/>
                      <a:gd name="T16" fmla="*/ 0 60000 65536"/>
                      <a:gd name="T17" fmla="*/ 0 60000 65536"/>
                      <a:gd name="T18" fmla="*/ 0 w 10"/>
                      <a:gd name="T19" fmla="*/ 0 h 16"/>
                      <a:gd name="T20" fmla="*/ 10 w 10"/>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0" h="16">
                        <a:moveTo>
                          <a:pt x="9" y="8"/>
                        </a:moveTo>
                        <a:lnTo>
                          <a:pt x="9" y="15"/>
                        </a:lnTo>
                        <a:lnTo>
                          <a:pt x="3" y="8"/>
                        </a:lnTo>
                        <a:lnTo>
                          <a:pt x="0" y="8"/>
                        </a:lnTo>
                        <a:lnTo>
                          <a:pt x="5" y="0"/>
                        </a:lnTo>
                        <a:lnTo>
                          <a:pt x="9" y="8"/>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59" name="Freeform 45">
                    <a:extLst>
                      <a:ext uri="{FF2B5EF4-FFF2-40B4-BE49-F238E27FC236}">
                        <a16:creationId xmlns:a16="http://schemas.microsoft.com/office/drawing/2014/main" id="{20530995-F18F-41A8-A776-956A9DE29BC5}"/>
                      </a:ext>
                    </a:extLst>
                  </p:cNvPr>
                  <p:cNvSpPr>
                    <a:spLocks/>
                  </p:cNvSpPr>
                  <p:nvPr/>
                </p:nvSpPr>
                <p:spPr bwMode="auto">
                  <a:xfrm>
                    <a:off x="3024" y="1104"/>
                    <a:ext cx="10" cy="8"/>
                  </a:xfrm>
                  <a:custGeom>
                    <a:avLst/>
                    <a:gdLst>
                      <a:gd name="T0" fmla="*/ 9 w 9"/>
                      <a:gd name="T1" fmla="*/ 7 h 8"/>
                      <a:gd name="T2" fmla="*/ 3 w 9"/>
                      <a:gd name="T3" fmla="*/ 7 h 8"/>
                      <a:gd name="T4" fmla="*/ 0 w 9"/>
                      <a:gd name="T5" fmla="*/ 0 h 8"/>
                      <a:gd name="T6" fmla="*/ 3 w 9"/>
                      <a:gd name="T7" fmla="*/ 0 h 8"/>
                      <a:gd name="T8" fmla="*/ 9 w 9"/>
                      <a:gd name="T9" fmla="*/ 7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8" y="7"/>
                        </a:moveTo>
                        <a:lnTo>
                          <a:pt x="3" y="7"/>
                        </a:lnTo>
                        <a:lnTo>
                          <a:pt x="0" y="0"/>
                        </a:lnTo>
                        <a:lnTo>
                          <a:pt x="3" y="0"/>
                        </a:lnTo>
                        <a:lnTo>
                          <a:pt x="8"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0" name="Freeform 46">
                    <a:extLst>
                      <a:ext uri="{FF2B5EF4-FFF2-40B4-BE49-F238E27FC236}">
                        <a16:creationId xmlns:a16="http://schemas.microsoft.com/office/drawing/2014/main" id="{0CFEF1E9-F57D-4A31-9D91-302B7EEB1A07}"/>
                      </a:ext>
                    </a:extLst>
                  </p:cNvPr>
                  <p:cNvSpPr>
                    <a:spLocks/>
                  </p:cNvSpPr>
                  <p:nvPr/>
                </p:nvSpPr>
                <p:spPr bwMode="auto">
                  <a:xfrm>
                    <a:off x="3114" y="1024"/>
                    <a:ext cx="7" cy="3"/>
                  </a:xfrm>
                  <a:custGeom>
                    <a:avLst/>
                    <a:gdLst>
                      <a:gd name="T0" fmla="*/ 6 w 6"/>
                      <a:gd name="T1" fmla="*/ 2 h 5"/>
                      <a:gd name="T2" fmla="*/ 2 w 6"/>
                      <a:gd name="T3" fmla="*/ 2 h 5"/>
                      <a:gd name="T4" fmla="*/ 0 w 6"/>
                      <a:gd name="T5" fmla="*/ 0 h 5"/>
                      <a:gd name="T6" fmla="*/ 2 w 6"/>
                      <a:gd name="T7" fmla="*/ 0 h 5"/>
                      <a:gd name="T8" fmla="*/ 6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4"/>
                        </a:moveTo>
                        <a:lnTo>
                          <a:pt x="2" y="4"/>
                        </a:lnTo>
                        <a:lnTo>
                          <a:pt x="0" y="0"/>
                        </a:lnTo>
                        <a:lnTo>
                          <a:pt x="2" y="0"/>
                        </a:lnTo>
                        <a:lnTo>
                          <a:pt x="5" y="4"/>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1" name="Freeform 47">
                    <a:extLst>
                      <a:ext uri="{FF2B5EF4-FFF2-40B4-BE49-F238E27FC236}">
                        <a16:creationId xmlns:a16="http://schemas.microsoft.com/office/drawing/2014/main" id="{407B6D6D-CC2E-46F9-A979-53475DDED0D3}"/>
                      </a:ext>
                    </a:extLst>
                  </p:cNvPr>
                  <p:cNvSpPr>
                    <a:spLocks/>
                  </p:cNvSpPr>
                  <p:nvPr/>
                </p:nvSpPr>
                <p:spPr bwMode="auto">
                  <a:xfrm>
                    <a:off x="3076" y="1069"/>
                    <a:ext cx="8" cy="4"/>
                  </a:xfrm>
                  <a:custGeom>
                    <a:avLst/>
                    <a:gdLst>
                      <a:gd name="T0" fmla="*/ 0 w 8"/>
                      <a:gd name="T1" fmla="*/ 0 h 4"/>
                      <a:gd name="T2" fmla="*/ 7 w 8"/>
                      <a:gd name="T3" fmla="*/ 3 h 4"/>
                      <a:gd name="T4" fmla="*/ 0 w 8"/>
                      <a:gd name="T5" fmla="*/ 3 h 4"/>
                      <a:gd name="T6" fmla="*/ 0 w 8"/>
                      <a:gd name="T7" fmla="*/ 0 h 4"/>
                      <a:gd name="T8" fmla="*/ 0 60000 65536"/>
                      <a:gd name="T9" fmla="*/ 0 60000 65536"/>
                      <a:gd name="T10" fmla="*/ 0 60000 65536"/>
                      <a:gd name="T11" fmla="*/ 0 60000 65536"/>
                      <a:gd name="T12" fmla="*/ 0 w 8"/>
                      <a:gd name="T13" fmla="*/ 0 h 4"/>
                      <a:gd name="T14" fmla="*/ 8 w 8"/>
                      <a:gd name="T15" fmla="*/ 4 h 4"/>
                    </a:gdLst>
                    <a:ahLst/>
                    <a:cxnLst>
                      <a:cxn ang="T8">
                        <a:pos x="T0" y="T1"/>
                      </a:cxn>
                      <a:cxn ang="T9">
                        <a:pos x="T2" y="T3"/>
                      </a:cxn>
                      <a:cxn ang="T10">
                        <a:pos x="T4" y="T5"/>
                      </a:cxn>
                      <a:cxn ang="T11">
                        <a:pos x="T6" y="T7"/>
                      </a:cxn>
                    </a:cxnLst>
                    <a:rect l="T12" t="T13" r="T14" b="T15"/>
                    <a:pathLst>
                      <a:path w="8" h="4">
                        <a:moveTo>
                          <a:pt x="0" y="0"/>
                        </a:moveTo>
                        <a:lnTo>
                          <a:pt x="7" y="3"/>
                        </a:lnTo>
                        <a:lnTo>
                          <a:pt x="0" y="3"/>
                        </a:lnTo>
                        <a:lnTo>
                          <a:pt x="0"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2" name="Freeform 48">
                    <a:extLst>
                      <a:ext uri="{FF2B5EF4-FFF2-40B4-BE49-F238E27FC236}">
                        <a16:creationId xmlns:a16="http://schemas.microsoft.com/office/drawing/2014/main" id="{13DC1A41-A6C8-4098-A1D6-92EDFE55D9F5}"/>
                      </a:ext>
                    </a:extLst>
                  </p:cNvPr>
                  <p:cNvSpPr>
                    <a:spLocks/>
                  </p:cNvSpPr>
                  <p:nvPr/>
                </p:nvSpPr>
                <p:spPr bwMode="auto">
                  <a:xfrm>
                    <a:off x="3098" y="1100"/>
                    <a:ext cx="5" cy="3"/>
                  </a:xfrm>
                  <a:custGeom>
                    <a:avLst/>
                    <a:gdLst>
                      <a:gd name="T0" fmla="*/ 0 w 4"/>
                      <a:gd name="T1" fmla="*/ 2 h 3"/>
                      <a:gd name="T2" fmla="*/ 4 w 4"/>
                      <a:gd name="T3" fmla="*/ 0 h 3"/>
                      <a:gd name="T4" fmla="*/ 0 w 4"/>
                      <a:gd name="T5" fmla="*/ 2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2"/>
                        </a:moveTo>
                        <a:lnTo>
                          <a:pt x="3" y="0"/>
                        </a:lnTo>
                        <a:lnTo>
                          <a:pt x="0" y="2"/>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3" name="Freeform 49">
                    <a:extLst>
                      <a:ext uri="{FF2B5EF4-FFF2-40B4-BE49-F238E27FC236}">
                        <a16:creationId xmlns:a16="http://schemas.microsoft.com/office/drawing/2014/main" id="{AF3FB48E-3A29-40A3-88EC-178D3C796E73}"/>
                      </a:ext>
                    </a:extLst>
                  </p:cNvPr>
                  <p:cNvSpPr>
                    <a:spLocks/>
                  </p:cNvSpPr>
                  <p:nvPr/>
                </p:nvSpPr>
                <p:spPr bwMode="auto">
                  <a:xfrm>
                    <a:off x="2444" y="2130"/>
                    <a:ext cx="79" cy="99"/>
                  </a:xfrm>
                  <a:custGeom>
                    <a:avLst/>
                    <a:gdLst>
                      <a:gd name="T0" fmla="*/ 41 w 79"/>
                      <a:gd name="T1" fmla="*/ 2 h 99"/>
                      <a:gd name="T2" fmla="*/ 50 w 79"/>
                      <a:gd name="T3" fmla="*/ 5 h 99"/>
                      <a:gd name="T4" fmla="*/ 57 w 79"/>
                      <a:gd name="T5" fmla="*/ 12 h 99"/>
                      <a:gd name="T6" fmla="*/ 63 w 79"/>
                      <a:gd name="T7" fmla="*/ 19 h 99"/>
                      <a:gd name="T8" fmla="*/ 66 w 79"/>
                      <a:gd name="T9" fmla="*/ 25 h 99"/>
                      <a:gd name="T10" fmla="*/ 66 w 79"/>
                      <a:gd name="T11" fmla="*/ 32 h 99"/>
                      <a:gd name="T12" fmla="*/ 69 w 79"/>
                      <a:gd name="T13" fmla="*/ 39 h 99"/>
                      <a:gd name="T14" fmla="*/ 62 w 79"/>
                      <a:gd name="T15" fmla="*/ 45 h 99"/>
                      <a:gd name="T16" fmla="*/ 73 w 79"/>
                      <a:gd name="T17" fmla="*/ 51 h 99"/>
                      <a:gd name="T18" fmla="*/ 78 w 79"/>
                      <a:gd name="T19" fmla="*/ 59 h 99"/>
                      <a:gd name="T20" fmla="*/ 70 w 79"/>
                      <a:gd name="T21" fmla="*/ 62 h 99"/>
                      <a:gd name="T22" fmla="*/ 67 w 79"/>
                      <a:gd name="T23" fmla="*/ 64 h 99"/>
                      <a:gd name="T24" fmla="*/ 75 w 79"/>
                      <a:gd name="T25" fmla="*/ 71 h 99"/>
                      <a:gd name="T26" fmla="*/ 75 w 79"/>
                      <a:gd name="T27" fmla="*/ 78 h 99"/>
                      <a:gd name="T28" fmla="*/ 75 w 79"/>
                      <a:gd name="T29" fmla="*/ 84 h 99"/>
                      <a:gd name="T30" fmla="*/ 78 w 79"/>
                      <a:gd name="T31" fmla="*/ 91 h 99"/>
                      <a:gd name="T32" fmla="*/ 67 w 79"/>
                      <a:gd name="T33" fmla="*/ 96 h 99"/>
                      <a:gd name="T34" fmla="*/ 57 w 79"/>
                      <a:gd name="T35" fmla="*/ 95 h 99"/>
                      <a:gd name="T36" fmla="*/ 48 w 79"/>
                      <a:gd name="T37" fmla="*/ 98 h 99"/>
                      <a:gd name="T38" fmla="*/ 40 w 79"/>
                      <a:gd name="T39" fmla="*/ 96 h 99"/>
                      <a:gd name="T40" fmla="*/ 29 w 79"/>
                      <a:gd name="T41" fmla="*/ 93 h 99"/>
                      <a:gd name="T42" fmla="*/ 21 w 79"/>
                      <a:gd name="T43" fmla="*/ 88 h 99"/>
                      <a:gd name="T44" fmla="*/ 15 w 79"/>
                      <a:gd name="T45" fmla="*/ 82 h 99"/>
                      <a:gd name="T46" fmla="*/ 13 w 79"/>
                      <a:gd name="T47" fmla="*/ 76 h 99"/>
                      <a:gd name="T48" fmla="*/ 8 w 79"/>
                      <a:gd name="T49" fmla="*/ 68 h 99"/>
                      <a:gd name="T50" fmla="*/ 8 w 79"/>
                      <a:gd name="T51" fmla="*/ 62 h 99"/>
                      <a:gd name="T52" fmla="*/ 9 w 79"/>
                      <a:gd name="T53" fmla="*/ 55 h 99"/>
                      <a:gd name="T54" fmla="*/ 9 w 79"/>
                      <a:gd name="T55" fmla="*/ 49 h 99"/>
                      <a:gd name="T56" fmla="*/ 3 w 79"/>
                      <a:gd name="T57" fmla="*/ 43 h 99"/>
                      <a:gd name="T58" fmla="*/ 0 w 79"/>
                      <a:gd name="T59" fmla="*/ 36 h 99"/>
                      <a:gd name="T60" fmla="*/ 0 w 79"/>
                      <a:gd name="T61" fmla="*/ 30 h 99"/>
                      <a:gd name="T62" fmla="*/ 3 w 79"/>
                      <a:gd name="T63" fmla="*/ 22 h 99"/>
                      <a:gd name="T64" fmla="*/ 5 w 79"/>
                      <a:gd name="T65" fmla="*/ 17 h 99"/>
                      <a:gd name="T66" fmla="*/ 17 w 79"/>
                      <a:gd name="T67" fmla="*/ 11 h 99"/>
                      <a:gd name="T68" fmla="*/ 22 w 79"/>
                      <a:gd name="T69" fmla="*/ 4 h 99"/>
                      <a:gd name="T70" fmla="*/ 32 w 79"/>
                      <a:gd name="T71" fmla="*/ 0 h 99"/>
                      <a:gd name="T72" fmla="*/ 41 w 79"/>
                      <a:gd name="T73" fmla="*/ 2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
                      <a:gd name="T112" fmla="*/ 0 h 99"/>
                      <a:gd name="T113" fmla="*/ 79 w 79"/>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 h="99">
                        <a:moveTo>
                          <a:pt x="41" y="2"/>
                        </a:moveTo>
                        <a:lnTo>
                          <a:pt x="50" y="5"/>
                        </a:lnTo>
                        <a:lnTo>
                          <a:pt x="57" y="12"/>
                        </a:lnTo>
                        <a:lnTo>
                          <a:pt x="63" y="19"/>
                        </a:lnTo>
                        <a:lnTo>
                          <a:pt x="66" y="25"/>
                        </a:lnTo>
                        <a:lnTo>
                          <a:pt x="66" y="32"/>
                        </a:lnTo>
                        <a:lnTo>
                          <a:pt x="69" y="39"/>
                        </a:lnTo>
                        <a:lnTo>
                          <a:pt x="62" y="45"/>
                        </a:lnTo>
                        <a:lnTo>
                          <a:pt x="73" y="51"/>
                        </a:lnTo>
                        <a:lnTo>
                          <a:pt x="78" y="59"/>
                        </a:lnTo>
                        <a:lnTo>
                          <a:pt x="70" y="62"/>
                        </a:lnTo>
                        <a:lnTo>
                          <a:pt x="67" y="64"/>
                        </a:lnTo>
                        <a:lnTo>
                          <a:pt x="75" y="71"/>
                        </a:lnTo>
                        <a:lnTo>
                          <a:pt x="75" y="78"/>
                        </a:lnTo>
                        <a:lnTo>
                          <a:pt x="75" y="84"/>
                        </a:lnTo>
                        <a:lnTo>
                          <a:pt x="78" y="91"/>
                        </a:lnTo>
                        <a:lnTo>
                          <a:pt x="67" y="96"/>
                        </a:lnTo>
                        <a:lnTo>
                          <a:pt x="57" y="95"/>
                        </a:lnTo>
                        <a:lnTo>
                          <a:pt x="48" y="98"/>
                        </a:lnTo>
                        <a:lnTo>
                          <a:pt x="40" y="96"/>
                        </a:lnTo>
                        <a:lnTo>
                          <a:pt x="29" y="93"/>
                        </a:lnTo>
                        <a:lnTo>
                          <a:pt x="21" y="88"/>
                        </a:lnTo>
                        <a:lnTo>
                          <a:pt x="15" y="82"/>
                        </a:lnTo>
                        <a:lnTo>
                          <a:pt x="13" y="76"/>
                        </a:lnTo>
                        <a:lnTo>
                          <a:pt x="8" y="68"/>
                        </a:lnTo>
                        <a:lnTo>
                          <a:pt x="8" y="62"/>
                        </a:lnTo>
                        <a:lnTo>
                          <a:pt x="9" y="55"/>
                        </a:lnTo>
                        <a:lnTo>
                          <a:pt x="9" y="49"/>
                        </a:lnTo>
                        <a:lnTo>
                          <a:pt x="3" y="43"/>
                        </a:lnTo>
                        <a:lnTo>
                          <a:pt x="0" y="36"/>
                        </a:lnTo>
                        <a:lnTo>
                          <a:pt x="0" y="30"/>
                        </a:lnTo>
                        <a:lnTo>
                          <a:pt x="3" y="22"/>
                        </a:lnTo>
                        <a:lnTo>
                          <a:pt x="5" y="17"/>
                        </a:lnTo>
                        <a:lnTo>
                          <a:pt x="17" y="11"/>
                        </a:lnTo>
                        <a:lnTo>
                          <a:pt x="22" y="4"/>
                        </a:lnTo>
                        <a:lnTo>
                          <a:pt x="32" y="0"/>
                        </a:lnTo>
                        <a:lnTo>
                          <a:pt x="41" y="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4" name="Freeform 50">
                    <a:extLst>
                      <a:ext uri="{FF2B5EF4-FFF2-40B4-BE49-F238E27FC236}">
                        <a16:creationId xmlns:a16="http://schemas.microsoft.com/office/drawing/2014/main" id="{D3B22AF7-9462-4659-8726-3EEBE7E420AD}"/>
                      </a:ext>
                    </a:extLst>
                  </p:cNvPr>
                  <p:cNvSpPr>
                    <a:spLocks/>
                  </p:cNvSpPr>
                  <p:nvPr/>
                </p:nvSpPr>
                <p:spPr bwMode="auto">
                  <a:xfrm>
                    <a:off x="2158" y="2051"/>
                    <a:ext cx="129" cy="118"/>
                  </a:xfrm>
                  <a:custGeom>
                    <a:avLst/>
                    <a:gdLst>
                      <a:gd name="T0" fmla="*/ 121 w 129"/>
                      <a:gd name="T1" fmla="*/ 90 h 118"/>
                      <a:gd name="T2" fmla="*/ 107 w 129"/>
                      <a:gd name="T3" fmla="*/ 99 h 118"/>
                      <a:gd name="T4" fmla="*/ 90 w 129"/>
                      <a:gd name="T5" fmla="*/ 101 h 118"/>
                      <a:gd name="T6" fmla="*/ 76 w 129"/>
                      <a:gd name="T7" fmla="*/ 107 h 118"/>
                      <a:gd name="T8" fmla="*/ 64 w 129"/>
                      <a:gd name="T9" fmla="*/ 117 h 118"/>
                      <a:gd name="T10" fmla="*/ 46 w 129"/>
                      <a:gd name="T11" fmla="*/ 113 h 118"/>
                      <a:gd name="T12" fmla="*/ 50 w 129"/>
                      <a:gd name="T13" fmla="*/ 100 h 118"/>
                      <a:gd name="T14" fmla="*/ 64 w 129"/>
                      <a:gd name="T15" fmla="*/ 93 h 118"/>
                      <a:gd name="T16" fmla="*/ 64 w 129"/>
                      <a:gd name="T17" fmla="*/ 80 h 118"/>
                      <a:gd name="T18" fmla="*/ 52 w 129"/>
                      <a:gd name="T19" fmla="*/ 71 h 118"/>
                      <a:gd name="T20" fmla="*/ 57 w 129"/>
                      <a:gd name="T21" fmla="*/ 60 h 118"/>
                      <a:gd name="T22" fmla="*/ 68 w 129"/>
                      <a:gd name="T23" fmla="*/ 49 h 118"/>
                      <a:gd name="T24" fmla="*/ 52 w 129"/>
                      <a:gd name="T25" fmla="*/ 48 h 118"/>
                      <a:gd name="T26" fmla="*/ 43 w 129"/>
                      <a:gd name="T27" fmla="*/ 56 h 118"/>
                      <a:gd name="T28" fmla="*/ 30 w 129"/>
                      <a:gd name="T29" fmla="*/ 71 h 118"/>
                      <a:gd name="T30" fmla="*/ 17 w 129"/>
                      <a:gd name="T31" fmla="*/ 79 h 118"/>
                      <a:gd name="T32" fmla="*/ 4 w 129"/>
                      <a:gd name="T33" fmla="*/ 82 h 118"/>
                      <a:gd name="T34" fmla="*/ 8 w 129"/>
                      <a:gd name="T35" fmla="*/ 69 h 118"/>
                      <a:gd name="T36" fmla="*/ 17 w 129"/>
                      <a:gd name="T37" fmla="*/ 56 h 118"/>
                      <a:gd name="T38" fmla="*/ 20 w 129"/>
                      <a:gd name="T39" fmla="*/ 46 h 118"/>
                      <a:gd name="T40" fmla="*/ 21 w 129"/>
                      <a:gd name="T41" fmla="*/ 35 h 118"/>
                      <a:gd name="T42" fmla="*/ 27 w 129"/>
                      <a:gd name="T43" fmla="*/ 21 h 118"/>
                      <a:gd name="T44" fmla="*/ 44 w 129"/>
                      <a:gd name="T45" fmla="*/ 17 h 118"/>
                      <a:gd name="T46" fmla="*/ 55 w 129"/>
                      <a:gd name="T47" fmla="*/ 12 h 118"/>
                      <a:gd name="T48" fmla="*/ 54 w 129"/>
                      <a:gd name="T49" fmla="*/ 24 h 118"/>
                      <a:gd name="T50" fmla="*/ 57 w 129"/>
                      <a:gd name="T51" fmla="*/ 24 h 118"/>
                      <a:gd name="T52" fmla="*/ 68 w 129"/>
                      <a:gd name="T53" fmla="*/ 16 h 118"/>
                      <a:gd name="T54" fmla="*/ 85 w 129"/>
                      <a:gd name="T55" fmla="*/ 6 h 118"/>
                      <a:gd name="T56" fmla="*/ 104 w 129"/>
                      <a:gd name="T57" fmla="*/ 0 h 118"/>
                      <a:gd name="T58" fmla="*/ 107 w 129"/>
                      <a:gd name="T59" fmla="*/ 13 h 118"/>
                      <a:gd name="T60" fmla="*/ 112 w 129"/>
                      <a:gd name="T61" fmla="*/ 26 h 118"/>
                      <a:gd name="T62" fmla="*/ 112 w 129"/>
                      <a:gd name="T63" fmla="*/ 38 h 118"/>
                      <a:gd name="T64" fmla="*/ 114 w 129"/>
                      <a:gd name="T65" fmla="*/ 47 h 118"/>
                      <a:gd name="T66" fmla="*/ 125 w 129"/>
                      <a:gd name="T67" fmla="*/ 60 h 118"/>
                      <a:gd name="T68" fmla="*/ 128 w 129"/>
                      <a:gd name="T69" fmla="*/ 71 h 118"/>
                      <a:gd name="T70" fmla="*/ 128 w 129"/>
                      <a:gd name="T71" fmla="*/ 85 h 1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118"/>
                      <a:gd name="T110" fmla="*/ 129 w 129"/>
                      <a:gd name="T111" fmla="*/ 118 h 1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118">
                        <a:moveTo>
                          <a:pt x="128" y="85"/>
                        </a:moveTo>
                        <a:lnTo>
                          <a:pt x="121" y="90"/>
                        </a:lnTo>
                        <a:lnTo>
                          <a:pt x="115" y="97"/>
                        </a:lnTo>
                        <a:lnTo>
                          <a:pt x="107" y="99"/>
                        </a:lnTo>
                        <a:lnTo>
                          <a:pt x="98" y="101"/>
                        </a:lnTo>
                        <a:lnTo>
                          <a:pt x="90" y="101"/>
                        </a:lnTo>
                        <a:lnTo>
                          <a:pt x="82" y="100"/>
                        </a:lnTo>
                        <a:lnTo>
                          <a:pt x="76" y="107"/>
                        </a:lnTo>
                        <a:lnTo>
                          <a:pt x="71" y="113"/>
                        </a:lnTo>
                        <a:lnTo>
                          <a:pt x="64" y="117"/>
                        </a:lnTo>
                        <a:lnTo>
                          <a:pt x="54" y="116"/>
                        </a:lnTo>
                        <a:lnTo>
                          <a:pt x="46" y="113"/>
                        </a:lnTo>
                        <a:lnTo>
                          <a:pt x="47" y="107"/>
                        </a:lnTo>
                        <a:lnTo>
                          <a:pt x="50" y="100"/>
                        </a:lnTo>
                        <a:lnTo>
                          <a:pt x="54" y="95"/>
                        </a:lnTo>
                        <a:lnTo>
                          <a:pt x="64" y="93"/>
                        </a:lnTo>
                        <a:lnTo>
                          <a:pt x="67" y="86"/>
                        </a:lnTo>
                        <a:lnTo>
                          <a:pt x="64" y="80"/>
                        </a:lnTo>
                        <a:lnTo>
                          <a:pt x="60" y="76"/>
                        </a:lnTo>
                        <a:lnTo>
                          <a:pt x="52" y="71"/>
                        </a:lnTo>
                        <a:lnTo>
                          <a:pt x="50" y="65"/>
                        </a:lnTo>
                        <a:lnTo>
                          <a:pt x="57" y="60"/>
                        </a:lnTo>
                        <a:lnTo>
                          <a:pt x="69" y="55"/>
                        </a:lnTo>
                        <a:lnTo>
                          <a:pt x="68" y="49"/>
                        </a:lnTo>
                        <a:lnTo>
                          <a:pt x="60" y="49"/>
                        </a:lnTo>
                        <a:lnTo>
                          <a:pt x="52" y="48"/>
                        </a:lnTo>
                        <a:lnTo>
                          <a:pt x="43" y="55"/>
                        </a:lnTo>
                        <a:lnTo>
                          <a:pt x="43" y="56"/>
                        </a:lnTo>
                        <a:lnTo>
                          <a:pt x="37" y="65"/>
                        </a:lnTo>
                        <a:lnTo>
                          <a:pt x="30" y="71"/>
                        </a:lnTo>
                        <a:lnTo>
                          <a:pt x="27" y="76"/>
                        </a:lnTo>
                        <a:lnTo>
                          <a:pt x="17" y="79"/>
                        </a:lnTo>
                        <a:lnTo>
                          <a:pt x="9" y="84"/>
                        </a:lnTo>
                        <a:lnTo>
                          <a:pt x="4" y="82"/>
                        </a:lnTo>
                        <a:lnTo>
                          <a:pt x="0" y="76"/>
                        </a:lnTo>
                        <a:lnTo>
                          <a:pt x="8" y="69"/>
                        </a:lnTo>
                        <a:lnTo>
                          <a:pt x="8" y="63"/>
                        </a:lnTo>
                        <a:lnTo>
                          <a:pt x="17" y="56"/>
                        </a:lnTo>
                        <a:lnTo>
                          <a:pt x="17" y="52"/>
                        </a:lnTo>
                        <a:lnTo>
                          <a:pt x="20" y="46"/>
                        </a:lnTo>
                        <a:lnTo>
                          <a:pt x="14" y="40"/>
                        </a:lnTo>
                        <a:lnTo>
                          <a:pt x="21" y="35"/>
                        </a:lnTo>
                        <a:lnTo>
                          <a:pt x="21" y="29"/>
                        </a:lnTo>
                        <a:lnTo>
                          <a:pt x="27" y="21"/>
                        </a:lnTo>
                        <a:lnTo>
                          <a:pt x="37" y="21"/>
                        </a:lnTo>
                        <a:lnTo>
                          <a:pt x="44" y="17"/>
                        </a:lnTo>
                        <a:lnTo>
                          <a:pt x="54" y="13"/>
                        </a:lnTo>
                        <a:lnTo>
                          <a:pt x="55" y="12"/>
                        </a:lnTo>
                        <a:lnTo>
                          <a:pt x="55" y="18"/>
                        </a:lnTo>
                        <a:lnTo>
                          <a:pt x="54" y="24"/>
                        </a:lnTo>
                        <a:lnTo>
                          <a:pt x="51" y="31"/>
                        </a:lnTo>
                        <a:lnTo>
                          <a:pt x="57" y="24"/>
                        </a:lnTo>
                        <a:lnTo>
                          <a:pt x="60" y="18"/>
                        </a:lnTo>
                        <a:lnTo>
                          <a:pt x="68" y="16"/>
                        </a:lnTo>
                        <a:lnTo>
                          <a:pt x="77" y="12"/>
                        </a:lnTo>
                        <a:lnTo>
                          <a:pt x="85" y="6"/>
                        </a:lnTo>
                        <a:lnTo>
                          <a:pt x="97" y="2"/>
                        </a:lnTo>
                        <a:lnTo>
                          <a:pt x="104" y="0"/>
                        </a:lnTo>
                        <a:lnTo>
                          <a:pt x="110" y="7"/>
                        </a:lnTo>
                        <a:lnTo>
                          <a:pt x="107" y="13"/>
                        </a:lnTo>
                        <a:lnTo>
                          <a:pt x="110" y="19"/>
                        </a:lnTo>
                        <a:lnTo>
                          <a:pt x="112" y="26"/>
                        </a:lnTo>
                        <a:lnTo>
                          <a:pt x="112" y="33"/>
                        </a:lnTo>
                        <a:lnTo>
                          <a:pt x="112" y="38"/>
                        </a:lnTo>
                        <a:lnTo>
                          <a:pt x="112" y="40"/>
                        </a:lnTo>
                        <a:lnTo>
                          <a:pt x="114" y="47"/>
                        </a:lnTo>
                        <a:lnTo>
                          <a:pt x="120" y="53"/>
                        </a:lnTo>
                        <a:lnTo>
                          <a:pt x="125" y="60"/>
                        </a:lnTo>
                        <a:lnTo>
                          <a:pt x="123" y="65"/>
                        </a:lnTo>
                        <a:lnTo>
                          <a:pt x="128" y="71"/>
                        </a:lnTo>
                        <a:lnTo>
                          <a:pt x="127" y="79"/>
                        </a:lnTo>
                        <a:lnTo>
                          <a:pt x="128" y="85"/>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dirty="0"/>
                  </a:p>
                </p:txBody>
              </p:sp>
              <p:sp>
                <p:nvSpPr>
                  <p:cNvPr id="65" name="Freeform 51">
                    <a:extLst>
                      <a:ext uri="{FF2B5EF4-FFF2-40B4-BE49-F238E27FC236}">
                        <a16:creationId xmlns:a16="http://schemas.microsoft.com/office/drawing/2014/main" id="{DDF219C9-C7CB-4657-B869-882033055736}"/>
                      </a:ext>
                    </a:extLst>
                  </p:cNvPr>
                  <p:cNvSpPr>
                    <a:spLocks/>
                  </p:cNvSpPr>
                  <p:nvPr/>
                </p:nvSpPr>
                <p:spPr bwMode="auto">
                  <a:xfrm>
                    <a:off x="2271" y="1983"/>
                    <a:ext cx="111" cy="117"/>
                  </a:xfrm>
                  <a:custGeom>
                    <a:avLst/>
                    <a:gdLst>
                      <a:gd name="T0" fmla="*/ 110 w 110"/>
                      <a:gd name="T1" fmla="*/ 6 h 116"/>
                      <a:gd name="T2" fmla="*/ 110 w 110"/>
                      <a:gd name="T3" fmla="*/ 14 h 116"/>
                      <a:gd name="T4" fmla="*/ 104 w 110"/>
                      <a:gd name="T5" fmla="*/ 19 h 116"/>
                      <a:gd name="T6" fmla="*/ 98 w 110"/>
                      <a:gd name="T7" fmla="*/ 25 h 116"/>
                      <a:gd name="T8" fmla="*/ 93 w 110"/>
                      <a:gd name="T9" fmla="*/ 33 h 116"/>
                      <a:gd name="T10" fmla="*/ 89 w 110"/>
                      <a:gd name="T11" fmla="*/ 39 h 116"/>
                      <a:gd name="T12" fmla="*/ 83 w 110"/>
                      <a:gd name="T13" fmla="*/ 45 h 116"/>
                      <a:gd name="T14" fmla="*/ 77 w 110"/>
                      <a:gd name="T15" fmla="*/ 52 h 116"/>
                      <a:gd name="T16" fmla="*/ 73 w 110"/>
                      <a:gd name="T17" fmla="*/ 60 h 116"/>
                      <a:gd name="T18" fmla="*/ 68 w 110"/>
                      <a:gd name="T19" fmla="*/ 65 h 116"/>
                      <a:gd name="T20" fmla="*/ 64 w 110"/>
                      <a:gd name="T21" fmla="*/ 72 h 116"/>
                      <a:gd name="T22" fmla="*/ 59 w 110"/>
                      <a:gd name="T23" fmla="*/ 78 h 116"/>
                      <a:gd name="T24" fmla="*/ 57 w 110"/>
                      <a:gd name="T25" fmla="*/ 84 h 116"/>
                      <a:gd name="T26" fmla="*/ 50 w 110"/>
                      <a:gd name="T27" fmla="*/ 92 h 116"/>
                      <a:gd name="T28" fmla="*/ 41 w 110"/>
                      <a:gd name="T29" fmla="*/ 93 h 116"/>
                      <a:gd name="T30" fmla="*/ 37 w 110"/>
                      <a:gd name="T31" fmla="*/ 99 h 116"/>
                      <a:gd name="T32" fmla="*/ 37 w 110"/>
                      <a:gd name="T33" fmla="*/ 105 h 116"/>
                      <a:gd name="T34" fmla="*/ 33 w 110"/>
                      <a:gd name="T35" fmla="*/ 112 h 116"/>
                      <a:gd name="T36" fmla="*/ 26 w 110"/>
                      <a:gd name="T37" fmla="*/ 116 h 116"/>
                      <a:gd name="T38" fmla="*/ 17 w 110"/>
                      <a:gd name="T39" fmla="*/ 116 h 116"/>
                      <a:gd name="T40" fmla="*/ 6 w 110"/>
                      <a:gd name="T41" fmla="*/ 112 h 116"/>
                      <a:gd name="T42" fmla="*/ 5 w 110"/>
                      <a:gd name="T43" fmla="*/ 110 h 116"/>
                      <a:gd name="T44" fmla="*/ 1 w 110"/>
                      <a:gd name="T45" fmla="*/ 103 h 116"/>
                      <a:gd name="T46" fmla="*/ 0 w 110"/>
                      <a:gd name="T47" fmla="*/ 97 h 116"/>
                      <a:gd name="T48" fmla="*/ 1 w 110"/>
                      <a:gd name="T49" fmla="*/ 93 h 116"/>
                      <a:gd name="T50" fmla="*/ 0 w 110"/>
                      <a:gd name="T51" fmla="*/ 88 h 116"/>
                      <a:gd name="T52" fmla="*/ 3 w 110"/>
                      <a:gd name="T53" fmla="*/ 81 h 116"/>
                      <a:gd name="T54" fmla="*/ 9 w 110"/>
                      <a:gd name="T55" fmla="*/ 75 h 116"/>
                      <a:gd name="T56" fmla="*/ 14 w 110"/>
                      <a:gd name="T57" fmla="*/ 69 h 116"/>
                      <a:gd name="T58" fmla="*/ 23 w 110"/>
                      <a:gd name="T59" fmla="*/ 64 h 116"/>
                      <a:gd name="T60" fmla="*/ 32 w 110"/>
                      <a:gd name="T61" fmla="*/ 64 h 116"/>
                      <a:gd name="T62" fmla="*/ 40 w 110"/>
                      <a:gd name="T63" fmla="*/ 63 h 116"/>
                      <a:gd name="T64" fmla="*/ 49 w 110"/>
                      <a:gd name="T65" fmla="*/ 62 h 116"/>
                      <a:gd name="T66" fmla="*/ 57 w 110"/>
                      <a:gd name="T67" fmla="*/ 60 h 116"/>
                      <a:gd name="T68" fmla="*/ 47 w 110"/>
                      <a:gd name="T69" fmla="*/ 57 h 116"/>
                      <a:gd name="T70" fmla="*/ 40 w 110"/>
                      <a:gd name="T71" fmla="*/ 61 h 116"/>
                      <a:gd name="T72" fmla="*/ 31 w 110"/>
                      <a:gd name="T73" fmla="*/ 57 h 116"/>
                      <a:gd name="T74" fmla="*/ 27 w 110"/>
                      <a:gd name="T75" fmla="*/ 51 h 116"/>
                      <a:gd name="T76" fmla="*/ 33 w 110"/>
                      <a:gd name="T77" fmla="*/ 44 h 116"/>
                      <a:gd name="T78" fmla="*/ 37 w 110"/>
                      <a:gd name="T79" fmla="*/ 38 h 116"/>
                      <a:gd name="T80" fmla="*/ 46 w 110"/>
                      <a:gd name="T81" fmla="*/ 33 h 116"/>
                      <a:gd name="T82" fmla="*/ 54 w 110"/>
                      <a:gd name="T83" fmla="*/ 27 h 116"/>
                      <a:gd name="T84" fmla="*/ 63 w 110"/>
                      <a:gd name="T85" fmla="*/ 23 h 116"/>
                      <a:gd name="T86" fmla="*/ 70 w 110"/>
                      <a:gd name="T87" fmla="*/ 20 h 116"/>
                      <a:gd name="T88" fmla="*/ 81 w 110"/>
                      <a:gd name="T89" fmla="*/ 15 h 116"/>
                      <a:gd name="T90" fmla="*/ 88 w 110"/>
                      <a:gd name="T91" fmla="*/ 11 h 116"/>
                      <a:gd name="T92" fmla="*/ 95 w 110"/>
                      <a:gd name="T93" fmla="*/ 4 h 116"/>
                      <a:gd name="T94" fmla="*/ 104 w 110"/>
                      <a:gd name="T95" fmla="*/ 0 h 116"/>
                      <a:gd name="T96" fmla="*/ 110 w 110"/>
                      <a:gd name="T97" fmla="*/ 6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0"/>
                      <a:gd name="T148" fmla="*/ 0 h 116"/>
                      <a:gd name="T149" fmla="*/ 110 w 110"/>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0" h="116">
                        <a:moveTo>
                          <a:pt x="109" y="6"/>
                        </a:moveTo>
                        <a:lnTo>
                          <a:pt x="109" y="14"/>
                        </a:lnTo>
                        <a:lnTo>
                          <a:pt x="103" y="19"/>
                        </a:lnTo>
                        <a:lnTo>
                          <a:pt x="97" y="25"/>
                        </a:lnTo>
                        <a:lnTo>
                          <a:pt x="92" y="33"/>
                        </a:lnTo>
                        <a:lnTo>
                          <a:pt x="88" y="39"/>
                        </a:lnTo>
                        <a:lnTo>
                          <a:pt x="82" y="45"/>
                        </a:lnTo>
                        <a:lnTo>
                          <a:pt x="76" y="52"/>
                        </a:lnTo>
                        <a:lnTo>
                          <a:pt x="72" y="59"/>
                        </a:lnTo>
                        <a:lnTo>
                          <a:pt x="67" y="64"/>
                        </a:lnTo>
                        <a:lnTo>
                          <a:pt x="63" y="71"/>
                        </a:lnTo>
                        <a:lnTo>
                          <a:pt x="58" y="77"/>
                        </a:lnTo>
                        <a:lnTo>
                          <a:pt x="56" y="83"/>
                        </a:lnTo>
                        <a:lnTo>
                          <a:pt x="50" y="91"/>
                        </a:lnTo>
                        <a:lnTo>
                          <a:pt x="41" y="92"/>
                        </a:lnTo>
                        <a:lnTo>
                          <a:pt x="37" y="98"/>
                        </a:lnTo>
                        <a:lnTo>
                          <a:pt x="37" y="104"/>
                        </a:lnTo>
                        <a:lnTo>
                          <a:pt x="33" y="111"/>
                        </a:lnTo>
                        <a:lnTo>
                          <a:pt x="26" y="115"/>
                        </a:lnTo>
                        <a:lnTo>
                          <a:pt x="17" y="115"/>
                        </a:lnTo>
                        <a:lnTo>
                          <a:pt x="6" y="111"/>
                        </a:lnTo>
                        <a:lnTo>
                          <a:pt x="5" y="109"/>
                        </a:lnTo>
                        <a:lnTo>
                          <a:pt x="1" y="102"/>
                        </a:lnTo>
                        <a:lnTo>
                          <a:pt x="0" y="96"/>
                        </a:lnTo>
                        <a:lnTo>
                          <a:pt x="1" y="92"/>
                        </a:lnTo>
                        <a:lnTo>
                          <a:pt x="0" y="87"/>
                        </a:lnTo>
                        <a:lnTo>
                          <a:pt x="3" y="80"/>
                        </a:lnTo>
                        <a:lnTo>
                          <a:pt x="9" y="74"/>
                        </a:lnTo>
                        <a:lnTo>
                          <a:pt x="14" y="68"/>
                        </a:lnTo>
                        <a:lnTo>
                          <a:pt x="23" y="63"/>
                        </a:lnTo>
                        <a:lnTo>
                          <a:pt x="32" y="63"/>
                        </a:lnTo>
                        <a:lnTo>
                          <a:pt x="40" y="62"/>
                        </a:lnTo>
                        <a:lnTo>
                          <a:pt x="49" y="61"/>
                        </a:lnTo>
                        <a:lnTo>
                          <a:pt x="56" y="59"/>
                        </a:lnTo>
                        <a:lnTo>
                          <a:pt x="47" y="57"/>
                        </a:lnTo>
                        <a:lnTo>
                          <a:pt x="40" y="60"/>
                        </a:lnTo>
                        <a:lnTo>
                          <a:pt x="31" y="57"/>
                        </a:lnTo>
                        <a:lnTo>
                          <a:pt x="27" y="51"/>
                        </a:lnTo>
                        <a:lnTo>
                          <a:pt x="33" y="44"/>
                        </a:lnTo>
                        <a:lnTo>
                          <a:pt x="37" y="38"/>
                        </a:lnTo>
                        <a:lnTo>
                          <a:pt x="46" y="33"/>
                        </a:lnTo>
                        <a:lnTo>
                          <a:pt x="54" y="27"/>
                        </a:lnTo>
                        <a:lnTo>
                          <a:pt x="62" y="23"/>
                        </a:lnTo>
                        <a:lnTo>
                          <a:pt x="69" y="20"/>
                        </a:lnTo>
                        <a:lnTo>
                          <a:pt x="80" y="15"/>
                        </a:lnTo>
                        <a:lnTo>
                          <a:pt x="87" y="11"/>
                        </a:lnTo>
                        <a:lnTo>
                          <a:pt x="94" y="4"/>
                        </a:lnTo>
                        <a:lnTo>
                          <a:pt x="103" y="0"/>
                        </a:lnTo>
                        <a:lnTo>
                          <a:pt x="109"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66" name="Freeform 52">
                    <a:extLst>
                      <a:ext uri="{FF2B5EF4-FFF2-40B4-BE49-F238E27FC236}">
                        <a16:creationId xmlns:a16="http://schemas.microsoft.com/office/drawing/2014/main" id="{471DED7A-C48B-43D6-9297-E04A305C79A4}"/>
                      </a:ext>
                    </a:extLst>
                  </p:cNvPr>
                  <p:cNvSpPr>
                    <a:spLocks/>
                  </p:cNvSpPr>
                  <p:nvPr/>
                </p:nvSpPr>
                <p:spPr bwMode="auto">
                  <a:xfrm>
                    <a:off x="2392" y="1948"/>
                    <a:ext cx="13" cy="23"/>
                  </a:xfrm>
                  <a:custGeom>
                    <a:avLst/>
                    <a:gdLst>
                      <a:gd name="T0" fmla="*/ 8 w 14"/>
                      <a:gd name="T1" fmla="*/ 0 h 24"/>
                      <a:gd name="T2" fmla="*/ 12 w 14"/>
                      <a:gd name="T3" fmla="*/ 6 h 24"/>
                      <a:gd name="T4" fmla="*/ 8 w 14"/>
                      <a:gd name="T5" fmla="*/ 12 h 24"/>
                      <a:gd name="T6" fmla="*/ 8 w 14"/>
                      <a:gd name="T7" fmla="*/ 16 h 24"/>
                      <a:gd name="T8" fmla="*/ 7 w 14"/>
                      <a:gd name="T9" fmla="*/ 22 h 24"/>
                      <a:gd name="T10" fmla="*/ 3 w 14"/>
                      <a:gd name="T11" fmla="*/ 18 h 24"/>
                      <a:gd name="T12" fmla="*/ 0 w 14"/>
                      <a:gd name="T13" fmla="*/ 12 h 24"/>
                      <a:gd name="T14" fmla="*/ 0 w 14"/>
                      <a:gd name="T15" fmla="*/ 8 h 24"/>
                      <a:gd name="T16" fmla="*/ 5 w 14"/>
                      <a:gd name="T17" fmla="*/ 0 h 24"/>
                      <a:gd name="T18" fmla="*/ 8 w 14"/>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24"/>
                      <a:gd name="T32" fmla="*/ 14 w 1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24">
                        <a:moveTo>
                          <a:pt x="9" y="0"/>
                        </a:moveTo>
                        <a:lnTo>
                          <a:pt x="13" y="6"/>
                        </a:lnTo>
                        <a:lnTo>
                          <a:pt x="9" y="12"/>
                        </a:lnTo>
                        <a:lnTo>
                          <a:pt x="9" y="17"/>
                        </a:lnTo>
                        <a:lnTo>
                          <a:pt x="7" y="23"/>
                        </a:lnTo>
                        <a:lnTo>
                          <a:pt x="3" y="19"/>
                        </a:lnTo>
                        <a:lnTo>
                          <a:pt x="0" y="13"/>
                        </a:lnTo>
                        <a:lnTo>
                          <a:pt x="0" y="8"/>
                        </a:lnTo>
                        <a:lnTo>
                          <a:pt x="5" y="0"/>
                        </a:lnTo>
                        <a:lnTo>
                          <a:pt x="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7" name="Freeform 53">
                    <a:extLst>
                      <a:ext uri="{FF2B5EF4-FFF2-40B4-BE49-F238E27FC236}">
                        <a16:creationId xmlns:a16="http://schemas.microsoft.com/office/drawing/2014/main" id="{B0008AB6-1A1A-472A-AB41-3163C847A5BC}"/>
                      </a:ext>
                    </a:extLst>
                  </p:cNvPr>
                  <p:cNvSpPr>
                    <a:spLocks/>
                  </p:cNvSpPr>
                  <p:nvPr/>
                </p:nvSpPr>
                <p:spPr bwMode="auto">
                  <a:xfrm>
                    <a:off x="2048" y="1434"/>
                    <a:ext cx="21" cy="14"/>
                  </a:xfrm>
                  <a:custGeom>
                    <a:avLst/>
                    <a:gdLst>
                      <a:gd name="T0" fmla="*/ 19 w 21"/>
                      <a:gd name="T1" fmla="*/ 0 h 14"/>
                      <a:gd name="T2" fmla="*/ 20 w 21"/>
                      <a:gd name="T3" fmla="*/ 7 h 14"/>
                      <a:gd name="T4" fmla="*/ 13 w 21"/>
                      <a:gd name="T5" fmla="*/ 13 h 14"/>
                      <a:gd name="T6" fmla="*/ 8 w 21"/>
                      <a:gd name="T7" fmla="*/ 13 h 14"/>
                      <a:gd name="T8" fmla="*/ 0 w 21"/>
                      <a:gd name="T9" fmla="*/ 12 h 14"/>
                      <a:gd name="T10" fmla="*/ 7 w 21"/>
                      <a:gd name="T11" fmla="*/ 4 h 14"/>
                      <a:gd name="T12" fmla="*/ 9 w 21"/>
                      <a:gd name="T13" fmla="*/ 1 h 14"/>
                      <a:gd name="T14" fmla="*/ 19 w 2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4"/>
                      <a:gd name="T26" fmla="*/ 21 w 2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4">
                        <a:moveTo>
                          <a:pt x="19" y="0"/>
                        </a:moveTo>
                        <a:lnTo>
                          <a:pt x="20" y="7"/>
                        </a:lnTo>
                        <a:lnTo>
                          <a:pt x="13" y="13"/>
                        </a:lnTo>
                        <a:lnTo>
                          <a:pt x="8" y="13"/>
                        </a:lnTo>
                        <a:lnTo>
                          <a:pt x="0" y="12"/>
                        </a:lnTo>
                        <a:lnTo>
                          <a:pt x="7" y="4"/>
                        </a:lnTo>
                        <a:lnTo>
                          <a:pt x="9" y="1"/>
                        </a:lnTo>
                        <a:lnTo>
                          <a:pt x="19"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8" name="Freeform 54">
                    <a:extLst>
                      <a:ext uri="{FF2B5EF4-FFF2-40B4-BE49-F238E27FC236}">
                        <a16:creationId xmlns:a16="http://schemas.microsoft.com/office/drawing/2014/main" id="{C264F4A3-C0E5-4C8B-8004-F2D46CBAE361}"/>
                      </a:ext>
                    </a:extLst>
                  </p:cNvPr>
                  <p:cNvSpPr>
                    <a:spLocks/>
                  </p:cNvSpPr>
                  <p:nvPr/>
                </p:nvSpPr>
                <p:spPr bwMode="auto">
                  <a:xfrm>
                    <a:off x="2005" y="1650"/>
                    <a:ext cx="8" cy="14"/>
                  </a:xfrm>
                  <a:custGeom>
                    <a:avLst/>
                    <a:gdLst>
                      <a:gd name="T0" fmla="*/ 7 w 8"/>
                      <a:gd name="T1" fmla="*/ 7 h 14"/>
                      <a:gd name="T2" fmla="*/ 4 w 8"/>
                      <a:gd name="T3" fmla="*/ 13 h 14"/>
                      <a:gd name="T4" fmla="*/ 0 w 8"/>
                      <a:gd name="T5" fmla="*/ 8 h 14"/>
                      <a:gd name="T6" fmla="*/ 0 w 8"/>
                      <a:gd name="T7" fmla="*/ 0 h 14"/>
                      <a:gd name="T8" fmla="*/ 4 w 8"/>
                      <a:gd name="T9" fmla="*/ 0 h 14"/>
                      <a:gd name="T10" fmla="*/ 7 w 8"/>
                      <a:gd name="T11" fmla="*/ 7 h 14"/>
                      <a:gd name="T12" fmla="*/ 0 60000 65536"/>
                      <a:gd name="T13" fmla="*/ 0 60000 65536"/>
                      <a:gd name="T14" fmla="*/ 0 60000 65536"/>
                      <a:gd name="T15" fmla="*/ 0 60000 65536"/>
                      <a:gd name="T16" fmla="*/ 0 60000 65536"/>
                      <a:gd name="T17" fmla="*/ 0 60000 65536"/>
                      <a:gd name="T18" fmla="*/ 0 w 8"/>
                      <a:gd name="T19" fmla="*/ 0 h 14"/>
                      <a:gd name="T20" fmla="*/ 8 w 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8" h="14">
                        <a:moveTo>
                          <a:pt x="7" y="7"/>
                        </a:moveTo>
                        <a:lnTo>
                          <a:pt x="4" y="13"/>
                        </a:lnTo>
                        <a:lnTo>
                          <a:pt x="0" y="8"/>
                        </a:lnTo>
                        <a:lnTo>
                          <a:pt x="0" y="0"/>
                        </a:lnTo>
                        <a:lnTo>
                          <a:pt x="4" y="0"/>
                        </a:lnTo>
                        <a:lnTo>
                          <a:pt x="7" y="7"/>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69" name="Freeform 55">
                    <a:extLst>
                      <a:ext uri="{FF2B5EF4-FFF2-40B4-BE49-F238E27FC236}">
                        <a16:creationId xmlns:a16="http://schemas.microsoft.com/office/drawing/2014/main" id="{B3F9FF26-1D97-4434-AE81-78E598A273C3}"/>
                      </a:ext>
                    </a:extLst>
                  </p:cNvPr>
                  <p:cNvSpPr>
                    <a:spLocks/>
                  </p:cNvSpPr>
                  <p:nvPr/>
                </p:nvSpPr>
                <p:spPr bwMode="auto">
                  <a:xfrm>
                    <a:off x="2189" y="1657"/>
                    <a:ext cx="8" cy="7"/>
                  </a:xfrm>
                  <a:custGeom>
                    <a:avLst/>
                    <a:gdLst>
                      <a:gd name="T0" fmla="*/ 7 w 9"/>
                      <a:gd name="T1" fmla="*/ 0 h 7"/>
                      <a:gd name="T2" fmla="*/ 2 w 9"/>
                      <a:gd name="T3" fmla="*/ 6 h 7"/>
                      <a:gd name="T4" fmla="*/ 0 w 9"/>
                      <a:gd name="T5" fmla="*/ 6 h 7"/>
                      <a:gd name="T6" fmla="*/ 7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8" y="0"/>
                        </a:moveTo>
                        <a:lnTo>
                          <a:pt x="2" y="6"/>
                        </a:lnTo>
                        <a:lnTo>
                          <a:pt x="0" y="6"/>
                        </a:lnTo>
                        <a:lnTo>
                          <a:pt x="8"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0" name="Freeform 56">
                    <a:extLst>
                      <a:ext uri="{FF2B5EF4-FFF2-40B4-BE49-F238E27FC236}">
                        <a16:creationId xmlns:a16="http://schemas.microsoft.com/office/drawing/2014/main" id="{7B6FB128-4D11-4701-BBD0-6D44B3231BE7}"/>
                      </a:ext>
                    </a:extLst>
                  </p:cNvPr>
                  <p:cNvSpPr>
                    <a:spLocks/>
                  </p:cNvSpPr>
                  <p:nvPr/>
                </p:nvSpPr>
                <p:spPr bwMode="auto">
                  <a:xfrm>
                    <a:off x="2213" y="1673"/>
                    <a:ext cx="52" cy="45"/>
                  </a:xfrm>
                  <a:custGeom>
                    <a:avLst/>
                    <a:gdLst>
                      <a:gd name="T0" fmla="*/ 29 w 53"/>
                      <a:gd name="T1" fmla="*/ 0 h 43"/>
                      <a:gd name="T2" fmla="*/ 38 w 53"/>
                      <a:gd name="T3" fmla="*/ 4 h 43"/>
                      <a:gd name="T4" fmla="*/ 46 w 53"/>
                      <a:gd name="T5" fmla="*/ 7 h 43"/>
                      <a:gd name="T6" fmla="*/ 51 w 53"/>
                      <a:gd name="T7" fmla="*/ 15 h 43"/>
                      <a:gd name="T8" fmla="*/ 42 w 53"/>
                      <a:gd name="T9" fmla="*/ 17 h 43"/>
                      <a:gd name="T10" fmla="*/ 51 w 53"/>
                      <a:gd name="T11" fmla="*/ 19 h 43"/>
                      <a:gd name="T12" fmla="*/ 50 w 53"/>
                      <a:gd name="T13" fmla="*/ 26 h 43"/>
                      <a:gd name="T14" fmla="*/ 47 w 53"/>
                      <a:gd name="T15" fmla="*/ 33 h 43"/>
                      <a:gd name="T16" fmla="*/ 38 w 53"/>
                      <a:gd name="T17" fmla="*/ 39 h 43"/>
                      <a:gd name="T18" fmla="*/ 32 w 53"/>
                      <a:gd name="T19" fmla="*/ 44 h 43"/>
                      <a:gd name="T20" fmla="*/ 22 w 53"/>
                      <a:gd name="T21" fmla="*/ 39 h 43"/>
                      <a:gd name="T22" fmla="*/ 18 w 53"/>
                      <a:gd name="T23" fmla="*/ 31 h 43"/>
                      <a:gd name="T24" fmla="*/ 9 w 53"/>
                      <a:gd name="T25" fmla="*/ 25 h 43"/>
                      <a:gd name="T26" fmla="*/ 0 w 53"/>
                      <a:gd name="T27" fmla="*/ 19 h 43"/>
                      <a:gd name="T28" fmla="*/ 5 w 53"/>
                      <a:gd name="T29" fmla="*/ 14 h 43"/>
                      <a:gd name="T30" fmla="*/ 13 w 53"/>
                      <a:gd name="T31" fmla="*/ 7 h 43"/>
                      <a:gd name="T32" fmla="*/ 21 w 53"/>
                      <a:gd name="T33" fmla="*/ 2 h 43"/>
                      <a:gd name="T34" fmla="*/ 29 w 53"/>
                      <a:gd name="T35" fmla="*/ 0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
                      <a:gd name="T55" fmla="*/ 0 h 43"/>
                      <a:gd name="T56" fmla="*/ 53 w 53"/>
                      <a:gd name="T57" fmla="*/ 43 h 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 h="43">
                        <a:moveTo>
                          <a:pt x="30" y="0"/>
                        </a:moveTo>
                        <a:lnTo>
                          <a:pt x="39" y="4"/>
                        </a:lnTo>
                        <a:lnTo>
                          <a:pt x="47" y="7"/>
                        </a:lnTo>
                        <a:lnTo>
                          <a:pt x="52" y="14"/>
                        </a:lnTo>
                        <a:lnTo>
                          <a:pt x="43" y="16"/>
                        </a:lnTo>
                        <a:lnTo>
                          <a:pt x="52" y="18"/>
                        </a:lnTo>
                        <a:lnTo>
                          <a:pt x="51" y="25"/>
                        </a:lnTo>
                        <a:lnTo>
                          <a:pt x="48" y="32"/>
                        </a:lnTo>
                        <a:lnTo>
                          <a:pt x="39" y="37"/>
                        </a:lnTo>
                        <a:lnTo>
                          <a:pt x="33" y="42"/>
                        </a:lnTo>
                        <a:lnTo>
                          <a:pt x="22" y="37"/>
                        </a:lnTo>
                        <a:lnTo>
                          <a:pt x="18" y="30"/>
                        </a:lnTo>
                        <a:lnTo>
                          <a:pt x="9" y="24"/>
                        </a:lnTo>
                        <a:lnTo>
                          <a:pt x="0" y="18"/>
                        </a:lnTo>
                        <a:lnTo>
                          <a:pt x="5" y="13"/>
                        </a:lnTo>
                        <a:lnTo>
                          <a:pt x="13" y="7"/>
                        </a:lnTo>
                        <a:lnTo>
                          <a:pt x="21" y="2"/>
                        </a:lnTo>
                        <a:lnTo>
                          <a:pt x="30"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1" name="Freeform 57">
                    <a:extLst>
                      <a:ext uri="{FF2B5EF4-FFF2-40B4-BE49-F238E27FC236}">
                        <a16:creationId xmlns:a16="http://schemas.microsoft.com/office/drawing/2014/main" id="{36FFA783-B0EB-46BF-97A0-38D8E9153F3F}"/>
                      </a:ext>
                    </a:extLst>
                  </p:cNvPr>
                  <p:cNvSpPr>
                    <a:spLocks/>
                  </p:cNvSpPr>
                  <p:nvPr/>
                </p:nvSpPr>
                <p:spPr bwMode="auto">
                  <a:xfrm>
                    <a:off x="2271" y="1715"/>
                    <a:ext cx="26" cy="23"/>
                  </a:xfrm>
                  <a:custGeom>
                    <a:avLst/>
                    <a:gdLst>
                      <a:gd name="T0" fmla="*/ 21 w 25"/>
                      <a:gd name="T1" fmla="*/ 0 h 23"/>
                      <a:gd name="T2" fmla="*/ 25 w 25"/>
                      <a:gd name="T3" fmla="*/ 6 h 23"/>
                      <a:gd name="T4" fmla="*/ 24 w 25"/>
                      <a:gd name="T5" fmla="*/ 12 h 23"/>
                      <a:gd name="T6" fmla="*/ 22 w 25"/>
                      <a:gd name="T7" fmla="*/ 18 h 23"/>
                      <a:gd name="T8" fmla="*/ 11 w 25"/>
                      <a:gd name="T9" fmla="*/ 22 h 23"/>
                      <a:gd name="T10" fmla="*/ 4 w 25"/>
                      <a:gd name="T11" fmla="*/ 19 h 23"/>
                      <a:gd name="T12" fmla="*/ 0 w 25"/>
                      <a:gd name="T13" fmla="*/ 13 h 23"/>
                      <a:gd name="T14" fmla="*/ 9 w 25"/>
                      <a:gd name="T15" fmla="*/ 7 h 23"/>
                      <a:gd name="T16" fmla="*/ 14 w 25"/>
                      <a:gd name="T17" fmla="*/ 8 h 23"/>
                      <a:gd name="T18" fmla="*/ 14 w 25"/>
                      <a:gd name="T19" fmla="*/ 1 h 23"/>
                      <a:gd name="T20" fmla="*/ 21 w 25"/>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23"/>
                      <a:gd name="T35" fmla="*/ 25 w 2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23">
                        <a:moveTo>
                          <a:pt x="20" y="0"/>
                        </a:moveTo>
                        <a:lnTo>
                          <a:pt x="24" y="6"/>
                        </a:lnTo>
                        <a:lnTo>
                          <a:pt x="23" y="12"/>
                        </a:lnTo>
                        <a:lnTo>
                          <a:pt x="21" y="18"/>
                        </a:lnTo>
                        <a:lnTo>
                          <a:pt x="11" y="22"/>
                        </a:lnTo>
                        <a:lnTo>
                          <a:pt x="4" y="19"/>
                        </a:lnTo>
                        <a:lnTo>
                          <a:pt x="0" y="13"/>
                        </a:lnTo>
                        <a:lnTo>
                          <a:pt x="9" y="7"/>
                        </a:lnTo>
                        <a:lnTo>
                          <a:pt x="13" y="8"/>
                        </a:lnTo>
                        <a:lnTo>
                          <a:pt x="13" y="1"/>
                        </a:lnTo>
                        <a:lnTo>
                          <a:pt x="20" y="0"/>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2" name="Freeform 58">
                    <a:extLst>
                      <a:ext uri="{FF2B5EF4-FFF2-40B4-BE49-F238E27FC236}">
                        <a16:creationId xmlns:a16="http://schemas.microsoft.com/office/drawing/2014/main" id="{A29FDBF3-0992-4494-89A6-456521D46128}"/>
                      </a:ext>
                    </a:extLst>
                  </p:cNvPr>
                  <p:cNvSpPr>
                    <a:spLocks/>
                  </p:cNvSpPr>
                  <p:nvPr/>
                </p:nvSpPr>
                <p:spPr bwMode="auto">
                  <a:xfrm>
                    <a:off x="2179" y="1666"/>
                    <a:ext cx="31" cy="12"/>
                  </a:xfrm>
                  <a:custGeom>
                    <a:avLst/>
                    <a:gdLst>
                      <a:gd name="T0" fmla="*/ 16 w 32"/>
                      <a:gd name="T1" fmla="*/ 0 h 12"/>
                      <a:gd name="T2" fmla="*/ 18 w 32"/>
                      <a:gd name="T3" fmla="*/ 1 h 12"/>
                      <a:gd name="T4" fmla="*/ 28 w 32"/>
                      <a:gd name="T5" fmla="*/ 1 h 12"/>
                      <a:gd name="T6" fmla="*/ 30 w 32"/>
                      <a:gd name="T7" fmla="*/ 9 h 12"/>
                      <a:gd name="T8" fmla="*/ 22 w 32"/>
                      <a:gd name="T9" fmla="*/ 11 h 12"/>
                      <a:gd name="T10" fmla="*/ 16 w 32"/>
                      <a:gd name="T11" fmla="*/ 5 h 12"/>
                      <a:gd name="T12" fmla="*/ 7 w 32"/>
                      <a:gd name="T13" fmla="*/ 10 h 12"/>
                      <a:gd name="T14" fmla="*/ 0 w 32"/>
                      <a:gd name="T15" fmla="*/ 6 h 12"/>
                      <a:gd name="T16" fmla="*/ 7 w 32"/>
                      <a:gd name="T17" fmla="*/ 1 h 12"/>
                      <a:gd name="T18" fmla="*/ 16 w 32"/>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2"/>
                      <a:gd name="T32" fmla="*/ 32 w 3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2">
                        <a:moveTo>
                          <a:pt x="17" y="0"/>
                        </a:moveTo>
                        <a:lnTo>
                          <a:pt x="19" y="1"/>
                        </a:lnTo>
                        <a:lnTo>
                          <a:pt x="29" y="1"/>
                        </a:lnTo>
                        <a:lnTo>
                          <a:pt x="31" y="9"/>
                        </a:lnTo>
                        <a:lnTo>
                          <a:pt x="23" y="11"/>
                        </a:lnTo>
                        <a:lnTo>
                          <a:pt x="16" y="5"/>
                        </a:lnTo>
                        <a:lnTo>
                          <a:pt x="7" y="10"/>
                        </a:lnTo>
                        <a:lnTo>
                          <a:pt x="0" y="6"/>
                        </a:lnTo>
                        <a:lnTo>
                          <a:pt x="7" y="1"/>
                        </a:lnTo>
                        <a:lnTo>
                          <a:pt x="17"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3" name="Freeform 59">
                    <a:extLst>
                      <a:ext uri="{FF2B5EF4-FFF2-40B4-BE49-F238E27FC236}">
                        <a16:creationId xmlns:a16="http://schemas.microsoft.com/office/drawing/2014/main" id="{7DD85318-E037-4E04-8811-7FE1133A0FA6}"/>
                      </a:ext>
                    </a:extLst>
                  </p:cNvPr>
                  <p:cNvSpPr>
                    <a:spLocks/>
                  </p:cNvSpPr>
                  <p:nvPr/>
                </p:nvSpPr>
                <p:spPr bwMode="auto">
                  <a:xfrm>
                    <a:off x="2266" y="1643"/>
                    <a:ext cx="13" cy="9"/>
                  </a:xfrm>
                  <a:custGeom>
                    <a:avLst/>
                    <a:gdLst>
                      <a:gd name="T0" fmla="*/ 6 w 14"/>
                      <a:gd name="T1" fmla="*/ 0 h 9"/>
                      <a:gd name="T2" fmla="*/ 12 w 14"/>
                      <a:gd name="T3" fmla="*/ 3 h 9"/>
                      <a:gd name="T4" fmla="*/ 6 w 14"/>
                      <a:gd name="T5" fmla="*/ 8 h 9"/>
                      <a:gd name="T6" fmla="*/ 0 w 14"/>
                      <a:gd name="T7" fmla="*/ 2 h 9"/>
                      <a:gd name="T8" fmla="*/ 6 w 14"/>
                      <a:gd name="T9" fmla="*/ 0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6" y="0"/>
                        </a:moveTo>
                        <a:lnTo>
                          <a:pt x="13" y="3"/>
                        </a:lnTo>
                        <a:lnTo>
                          <a:pt x="6" y="8"/>
                        </a:lnTo>
                        <a:lnTo>
                          <a:pt x="0" y="2"/>
                        </a:lnTo>
                        <a:lnTo>
                          <a:pt x="6"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4" name="Freeform 60">
                    <a:extLst>
                      <a:ext uri="{FF2B5EF4-FFF2-40B4-BE49-F238E27FC236}">
                        <a16:creationId xmlns:a16="http://schemas.microsoft.com/office/drawing/2014/main" id="{37838980-33FD-4341-9508-067541697DD8}"/>
                      </a:ext>
                    </a:extLst>
                  </p:cNvPr>
                  <p:cNvSpPr>
                    <a:spLocks/>
                  </p:cNvSpPr>
                  <p:nvPr/>
                </p:nvSpPr>
                <p:spPr bwMode="auto">
                  <a:xfrm>
                    <a:off x="3047" y="1150"/>
                    <a:ext cx="5" cy="9"/>
                  </a:xfrm>
                  <a:custGeom>
                    <a:avLst/>
                    <a:gdLst>
                      <a:gd name="T0" fmla="*/ 3 w 6"/>
                      <a:gd name="T1" fmla="*/ 0 h 8"/>
                      <a:gd name="T2" fmla="*/ 4 w 6"/>
                      <a:gd name="T3" fmla="*/ 6 h 8"/>
                      <a:gd name="T4" fmla="*/ 1 w 6"/>
                      <a:gd name="T5" fmla="*/ 8 h 8"/>
                      <a:gd name="T6" fmla="*/ 0 w 6"/>
                      <a:gd name="T7" fmla="*/ 1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4" y="0"/>
                        </a:moveTo>
                        <a:lnTo>
                          <a:pt x="5" y="5"/>
                        </a:lnTo>
                        <a:lnTo>
                          <a:pt x="1" y="7"/>
                        </a:lnTo>
                        <a:lnTo>
                          <a:pt x="0" y="1"/>
                        </a:lnTo>
                        <a:lnTo>
                          <a:pt x="0" y="0"/>
                        </a:lnTo>
                        <a:lnTo>
                          <a:pt x="4" y="0"/>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75" name="Freeform 61">
                    <a:extLst>
                      <a:ext uri="{FF2B5EF4-FFF2-40B4-BE49-F238E27FC236}">
                        <a16:creationId xmlns:a16="http://schemas.microsoft.com/office/drawing/2014/main" id="{7C485C52-08A4-4C73-99B7-09767BBF7CA8}"/>
                      </a:ext>
                    </a:extLst>
                  </p:cNvPr>
                  <p:cNvSpPr>
                    <a:spLocks/>
                  </p:cNvSpPr>
                  <p:nvPr/>
                </p:nvSpPr>
                <p:spPr bwMode="auto">
                  <a:xfrm>
                    <a:off x="3024" y="996"/>
                    <a:ext cx="119" cy="94"/>
                  </a:xfrm>
                  <a:custGeom>
                    <a:avLst/>
                    <a:gdLst>
                      <a:gd name="T0" fmla="*/ 151 w 153"/>
                      <a:gd name="T1" fmla="*/ 67 h 95"/>
                      <a:gd name="T2" fmla="*/ 142 w 153"/>
                      <a:gd name="T3" fmla="*/ 77 h 95"/>
                      <a:gd name="T4" fmla="*/ 127 w 153"/>
                      <a:gd name="T5" fmla="*/ 88 h 95"/>
                      <a:gd name="T6" fmla="*/ 116 w 153"/>
                      <a:gd name="T7" fmla="*/ 88 h 95"/>
                      <a:gd name="T8" fmla="*/ 98 w 153"/>
                      <a:gd name="T9" fmla="*/ 85 h 95"/>
                      <a:gd name="T10" fmla="*/ 90 w 153"/>
                      <a:gd name="T11" fmla="*/ 72 h 95"/>
                      <a:gd name="T12" fmla="*/ 76 w 153"/>
                      <a:gd name="T13" fmla="*/ 72 h 95"/>
                      <a:gd name="T14" fmla="*/ 62 w 153"/>
                      <a:gd name="T15" fmla="*/ 74 h 95"/>
                      <a:gd name="T16" fmla="*/ 44 w 153"/>
                      <a:gd name="T17" fmla="*/ 79 h 95"/>
                      <a:gd name="T18" fmla="*/ 30 w 153"/>
                      <a:gd name="T19" fmla="*/ 72 h 95"/>
                      <a:gd name="T20" fmla="*/ 28 w 153"/>
                      <a:gd name="T21" fmla="*/ 61 h 95"/>
                      <a:gd name="T22" fmla="*/ 15 w 153"/>
                      <a:gd name="T23" fmla="*/ 62 h 95"/>
                      <a:gd name="T24" fmla="*/ 9 w 153"/>
                      <a:gd name="T25" fmla="*/ 66 h 95"/>
                      <a:gd name="T26" fmla="*/ 0 w 153"/>
                      <a:gd name="T27" fmla="*/ 54 h 95"/>
                      <a:gd name="T28" fmla="*/ 0 w 153"/>
                      <a:gd name="T29" fmla="*/ 42 h 95"/>
                      <a:gd name="T30" fmla="*/ 3 w 153"/>
                      <a:gd name="T31" fmla="*/ 28 h 95"/>
                      <a:gd name="T32" fmla="*/ 3 w 153"/>
                      <a:gd name="T33" fmla="*/ 17 h 95"/>
                      <a:gd name="T34" fmla="*/ 19 w 153"/>
                      <a:gd name="T35" fmla="*/ 4 h 95"/>
                      <a:gd name="T36" fmla="*/ 35 w 153"/>
                      <a:gd name="T37" fmla="*/ 0 h 95"/>
                      <a:gd name="T38" fmla="*/ 54 w 153"/>
                      <a:gd name="T39" fmla="*/ 7 h 95"/>
                      <a:gd name="T40" fmla="*/ 68 w 153"/>
                      <a:gd name="T41" fmla="*/ 10 h 95"/>
                      <a:gd name="T42" fmla="*/ 78 w 153"/>
                      <a:gd name="T43" fmla="*/ 24 h 95"/>
                      <a:gd name="T44" fmla="*/ 83 w 153"/>
                      <a:gd name="T45" fmla="*/ 32 h 95"/>
                      <a:gd name="T46" fmla="*/ 73 w 153"/>
                      <a:gd name="T47" fmla="*/ 36 h 95"/>
                      <a:gd name="T48" fmla="*/ 63 w 153"/>
                      <a:gd name="T49" fmla="*/ 46 h 95"/>
                      <a:gd name="T50" fmla="*/ 71 w 153"/>
                      <a:gd name="T51" fmla="*/ 52 h 95"/>
                      <a:gd name="T52" fmla="*/ 87 w 153"/>
                      <a:gd name="T53" fmla="*/ 51 h 95"/>
                      <a:gd name="T54" fmla="*/ 97 w 153"/>
                      <a:gd name="T55" fmla="*/ 49 h 95"/>
                      <a:gd name="T56" fmla="*/ 107 w 153"/>
                      <a:gd name="T57" fmla="*/ 54 h 95"/>
                      <a:gd name="T58" fmla="*/ 103 w 153"/>
                      <a:gd name="T59" fmla="*/ 61 h 95"/>
                      <a:gd name="T60" fmla="*/ 114 w 153"/>
                      <a:gd name="T61" fmla="*/ 61 h 95"/>
                      <a:gd name="T62" fmla="*/ 132 w 153"/>
                      <a:gd name="T63" fmla="*/ 55 h 95"/>
                      <a:gd name="T64" fmla="*/ 125 w 153"/>
                      <a:gd name="T65" fmla="*/ 64 h 95"/>
                      <a:gd name="T66" fmla="*/ 125 w 153"/>
                      <a:gd name="T67" fmla="*/ 75 h 95"/>
                      <a:gd name="T68" fmla="*/ 133 w 153"/>
                      <a:gd name="T69" fmla="*/ 76 h 95"/>
                      <a:gd name="T70" fmla="*/ 133 w 153"/>
                      <a:gd name="T71" fmla="*/ 68 h 95"/>
                      <a:gd name="T72" fmla="*/ 151 w 153"/>
                      <a:gd name="T73" fmla="*/ 62 h 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3"/>
                      <a:gd name="T112" fmla="*/ 0 h 95"/>
                      <a:gd name="T113" fmla="*/ 153 w 153"/>
                      <a:gd name="T114" fmla="*/ 95 h 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3" h="95">
                        <a:moveTo>
                          <a:pt x="152" y="62"/>
                        </a:moveTo>
                        <a:lnTo>
                          <a:pt x="152" y="67"/>
                        </a:lnTo>
                        <a:lnTo>
                          <a:pt x="151" y="74"/>
                        </a:lnTo>
                        <a:lnTo>
                          <a:pt x="143" y="77"/>
                        </a:lnTo>
                        <a:lnTo>
                          <a:pt x="134" y="80"/>
                        </a:lnTo>
                        <a:lnTo>
                          <a:pt x="128" y="88"/>
                        </a:lnTo>
                        <a:lnTo>
                          <a:pt x="121" y="94"/>
                        </a:lnTo>
                        <a:lnTo>
                          <a:pt x="117" y="88"/>
                        </a:lnTo>
                        <a:lnTo>
                          <a:pt x="107" y="87"/>
                        </a:lnTo>
                        <a:lnTo>
                          <a:pt x="99" y="85"/>
                        </a:lnTo>
                        <a:lnTo>
                          <a:pt x="94" y="78"/>
                        </a:lnTo>
                        <a:lnTo>
                          <a:pt x="91" y="72"/>
                        </a:lnTo>
                        <a:lnTo>
                          <a:pt x="85" y="68"/>
                        </a:lnTo>
                        <a:lnTo>
                          <a:pt x="76" y="72"/>
                        </a:lnTo>
                        <a:lnTo>
                          <a:pt x="70" y="72"/>
                        </a:lnTo>
                        <a:lnTo>
                          <a:pt x="62" y="74"/>
                        </a:lnTo>
                        <a:lnTo>
                          <a:pt x="52" y="79"/>
                        </a:lnTo>
                        <a:lnTo>
                          <a:pt x="44" y="79"/>
                        </a:lnTo>
                        <a:lnTo>
                          <a:pt x="35" y="77"/>
                        </a:lnTo>
                        <a:lnTo>
                          <a:pt x="30" y="72"/>
                        </a:lnTo>
                        <a:lnTo>
                          <a:pt x="30" y="66"/>
                        </a:lnTo>
                        <a:lnTo>
                          <a:pt x="28" y="61"/>
                        </a:lnTo>
                        <a:lnTo>
                          <a:pt x="23" y="61"/>
                        </a:lnTo>
                        <a:lnTo>
                          <a:pt x="15" y="62"/>
                        </a:lnTo>
                        <a:lnTo>
                          <a:pt x="13" y="68"/>
                        </a:lnTo>
                        <a:lnTo>
                          <a:pt x="9" y="66"/>
                        </a:lnTo>
                        <a:lnTo>
                          <a:pt x="3" y="61"/>
                        </a:lnTo>
                        <a:lnTo>
                          <a:pt x="0" y="54"/>
                        </a:lnTo>
                        <a:lnTo>
                          <a:pt x="0" y="48"/>
                        </a:lnTo>
                        <a:lnTo>
                          <a:pt x="0" y="42"/>
                        </a:lnTo>
                        <a:lnTo>
                          <a:pt x="1" y="36"/>
                        </a:lnTo>
                        <a:lnTo>
                          <a:pt x="3" y="28"/>
                        </a:lnTo>
                        <a:lnTo>
                          <a:pt x="3" y="23"/>
                        </a:lnTo>
                        <a:lnTo>
                          <a:pt x="3" y="17"/>
                        </a:lnTo>
                        <a:lnTo>
                          <a:pt x="10" y="10"/>
                        </a:lnTo>
                        <a:lnTo>
                          <a:pt x="19" y="4"/>
                        </a:lnTo>
                        <a:lnTo>
                          <a:pt x="27" y="2"/>
                        </a:lnTo>
                        <a:lnTo>
                          <a:pt x="35" y="0"/>
                        </a:lnTo>
                        <a:lnTo>
                          <a:pt x="46" y="4"/>
                        </a:lnTo>
                        <a:lnTo>
                          <a:pt x="54" y="7"/>
                        </a:lnTo>
                        <a:lnTo>
                          <a:pt x="62" y="11"/>
                        </a:lnTo>
                        <a:lnTo>
                          <a:pt x="68" y="10"/>
                        </a:lnTo>
                        <a:lnTo>
                          <a:pt x="75" y="18"/>
                        </a:lnTo>
                        <a:lnTo>
                          <a:pt x="79" y="24"/>
                        </a:lnTo>
                        <a:lnTo>
                          <a:pt x="84" y="26"/>
                        </a:lnTo>
                        <a:lnTo>
                          <a:pt x="84" y="32"/>
                        </a:lnTo>
                        <a:lnTo>
                          <a:pt x="84" y="39"/>
                        </a:lnTo>
                        <a:lnTo>
                          <a:pt x="73" y="36"/>
                        </a:lnTo>
                        <a:lnTo>
                          <a:pt x="71" y="42"/>
                        </a:lnTo>
                        <a:lnTo>
                          <a:pt x="63" y="46"/>
                        </a:lnTo>
                        <a:lnTo>
                          <a:pt x="62" y="51"/>
                        </a:lnTo>
                        <a:lnTo>
                          <a:pt x="71" y="52"/>
                        </a:lnTo>
                        <a:lnTo>
                          <a:pt x="80" y="49"/>
                        </a:lnTo>
                        <a:lnTo>
                          <a:pt x="88" y="51"/>
                        </a:lnTo>
                        <a:lnTo>
                          <a:pt x="95" y="55"/>
                        </a:lnTo>
                        <a:lnTo>
                          <a:pt x="98" y="49"/>
                        </a:lnTo>
                        <a:lnTo>
                          <a:pt x="108" y="49"/>
                        </a:lnTo>
                        <a:lnTo>
                          <a:pt x="108" y="54"/>
                        </a:lnTo>
                        <a:lnTo>
                          <a:pt x="103" y="60"/>
                        </a:lnTo>
                        <a:lnTo>
                          <a:pt x="104" y="61"/>
                        </a:lnTo>
                        <a:lnTo>
                          <a:pt x="107" y="64"/>
                        </a:lnTo>
                        <a:lnTo>
                          <a:pt x="115" y="61"/>
                        </a:lnTo>
                        <a:lnTo>
                          <a:pt x="124" y="57"/>
                        </a:lnTo>
                        <a:lnTo>
                          <a:pt x="133" y="55"/>
                        </a:lnTo>
                        <a:lnTo>
                          <a:pt x="134" y="61"/>
                        </a:lnTo>
                        <a:lnTo>
                          <a:pt x="126" y="64"/>
                        </a:lnTo>
                        <a:lnTo>
                          <a:pt x="125" y="69"/>
                        </a:lnTo>
                        <a:lnTo>
                          <a:pt x="126" y="75"/>
                        </a:lnTo>
                        <a:lnTo>
                          <a:pt x="134" y="79"/>
                        </a:lnTo>
                        <a:lnTo>
                          <a:pt x="134" y="76"/>
                        </a:lnTo>
                        <a:lnTo>
                          <a:pt x="129" y="70"/>
                        </a:lnTo>
                        <a:lnTo>
                          <a:pt x="134" y="68"/>
                        </a:lnTo>
                        <a:lnTo>
                          <a:pt x="143" y="64"/>
                        </a:lnTo>
                        <a:lnTo>
                          <a:pt x="152" y="62"/>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6" name="Freeform 62">
                    <a:extLst>
                      <a:ext uri="{FF2B5EF4-FFF2-40B4-BE49-F238E27FC236}">
                        <a16:creationId xmlns:a16="http://schemas.microsoft.com/office/drawing/2014/main" id="{A8D91A3D-877B-4BDD-A3D1-FFF1EC840F96}"/>
                      </a:ext>
                    </a:extLst>
                  </p:cNvPr>
                  <p:cNvSpPr>
                    <a:spLocks/>
                  </p:cNvSpPr>
                  <p:nvPr/>
                </p:nvSpPr>
                <p:spPr bwMode="auto">
                  <a:xfrm>
                    <a:off x="3071" y="1102"/>
                    <a:ext cx="31" cy="37"/>
                  </a:xfrm>
                  <a:custGeom>
                    <a:avLst/>
                    <a:gdLst>
                      <a:gd name="T0" fmla="*/ 25 w 31"/>
                      <a:gd name="T1" fmla="*/ 11 h 37"/>
                      <a:gd name="T2" fmla="*/ 23 w 31"/>
                      <a:gd name="T3" fmla="*/ 17 h 37"/>
                      <a:gd name="T4" fmla="*/ 19 w 31"/>
                      <a:gd name="T5" fmla="*/ 23 h 37"/>
                      <a:gd name="T6" fmla="*/ 24 w 31"/>
                      <a:gd name="T7" fmla="*/ 29 h 37"/>
                      <a:gd name="T8" fmla="*/ 20 w 31"/>
                      <a:gd name="T9" fmla="*/ 35 h 37"/>
                      <a:gd name="T10" fmla="*/ 13 w 31"/>
                      <a:gd name="T11" fmla="*/ 36 h 37"/>
                      <a:gd name="T12" fmla="*/ 6 w 31"/>
                      <a:gd name="T13" fmla="*/ 29 h 37"/>
                      <a:gd name="T14" fmla="*/ 10 w 31"/>
                      <a:gd name="T15" fmla="*/ 22 h 37"/>
                      <a:gd name="T16" fmla="*/ 5 w 31"/>
                      <a:gd name="T17" fmla="*/ 16 h 37"/>
                      <a:gd name="T18" fmla="*/ 0 w 31"/>
                      <a:gd name="T19" fmla="*/ 10 h 37"/>
                      <a:gd name="T20" fmla="*/ 8 w 31"/>
                      <a:gd name="T21" fmla="*/ 8 h 37"/>
                      <a:gd name="T22" fmla="*/ 1 w 31"/>
                      <a:gd name="T23" fmla="*/ 1 h 37"/>
                      <a:gd name="T24" fmla="*/ 10 w 31"/>
                      <a:gd name="T25" fmla="*/ 1 h 37"/>
                      <a:gd name="T26" fmla="*/ 19 w 31"/>
                      <a:gd name="T27" fmla="*/ 1 h 37"/>
                      <a:gd name="T28" fmla="*/ 26 w 31"/>
                      <a:gd name="T29" fmla="*/ 0 h 37"/>
                      <a:gd name="T30" fmla="*/ 30 w 31"/>
                      <a:gd name="T31" fmla="*/ 3 h 37"/>
                      <a:gd name="T32" fmla="*/ 25 w 31"/>
                      <a:gd name="T33" fmla="*/ 11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7"/>
                      <a:gd name="T53" fmla="*/ 31 w 3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7">
                        <a:moveTo>
                          <a:pt x="25" y="11"/>
                        </a:moveTo>
                        <a:lnTo>
                          <a:pt x="23" y="17"/>
                        </a:lnTo>
                        <a:lnTo>
                          <a:pt x="19" y="23"/>
                        </a:lnTo>
                        <a:lnTo>
                          <a:pt x="24" y="29"/>
                        </a:lnTo>
                        <a:lnTo>
                          <a:pt x="20" y="35"/>
                        </a:lnTo>
                        <a:lnTo>
                          <a:pt x="13" y="36"/>
                        </a:lnTo>
                        <a:lnTo>
                          <a:pt x="6" y="29"/>
                        </a:lnTo>
                        <a:lnTo>
                          <a:pt x="10" y="22"/>
                        </a:lnTo>
                        <a:lnTo>
                          <a:pt x="5" y="16"/>
                        </a:lnTo>
                        <a:lnTo>
                          <a:pt x="0" y="10"/>
                        </a:lnTo>
                        <a:lnTo>
                          <a:pt x="8" y="8"/>
                        </a:lnTo>
                        <a:lnTo>
                          <a:pt x="1" y="1"/>
                        </a:lnTo>
                        <a:lnTo>
                          <a:pt x="10" y="1"/>
                        </a:lnTo>
                        <a:lnTo>
                          <a:pt x="19" y="1"/>
                        </a:lnTo>
                        <a:lnTo>
                          <a:pt x="26" y="0"/>
                        </a:lnTo>
                        <a:lnTo>
                          <a:pt x="30" y="3"/>
                        </a:lnTo>
                        <a:lnTo>
                          <a:pt x="25" y="11"/>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77" name="Freeform 63">
                    <a:extLst>
                      <a:ext uri="{FF2B5EF4-FFF2-40B4-BE49-F238E27FC236}">
                        <a16:creationId xmlns:a16="http://schemas.microsoft.com/office/drawing/2014/main" id="{A5BE181F-CFA2-411B-B562-427AB6A7C695}"/>
                      </a:ext>
                    </a:extLst>
                  </p:cNvPr>
                  <p:cNvSpPr>
                    <a:spLocks/>
                  </p:cNvSpPr>
                  <p:nvPr/>
                </p:nvSpPr>
                <p:spPr bwMode="auto">
                  <a:xfrm>
                    <a:off x="3065" y="929"/>
                    <a:ext cx="51" cy="40"/>
                  </a:xfrm>
                  <a:custGeom>
                    <a:avLst/>
                    <a:gdLst>
                      <a:gd name="T0" fmla="*/ 50 w 50"/>
                      <a:gd name="T1" fmla="*/ 31 h 42"/>
                      <a:gd name="T2" fmla="*/ 47 w 50"/>
                      <a:gd name="T3" fmla="*/ 32 h 42"/>
                      <a:gd name="T4" fmla="*/ 42 w 50"/>
                      <a:gd name="T5" fmla="*/ 39 h 42"/>
                      <a:gd name="T6" fmla="*/ 42 w 50"/>
                      <a:gd name="T7" fmla="*/ 32 h 42"/>
                      <a:gd name="T8" fmla="*/ 36 w 50"/>
                      <a:gd name="T9" fmla="*/ 26 h 42"/>
                      <a:gd name="T10" fmla="*/ 26 w 50"/>
                      <a:gd name="T11" fmla="*/ 20 h 42"/>
                      <a:gd name="T12" fmla="*/ 21 w 50"/>
                      <a:gd name="T13" fmla="*/ 25 h 42"/>
                      <a:gd name="T14" fmla="*/ 13 w 50"/>
                      <a:gd name="T15" fmla="*/ 25 h 42"/>
                      <a:gd name="T16" fmla="*/ 11 w 50"/>
                      <a:gd name="T17" fmla="*/ 20 h 42"/>
                      <a:gd name="T18" fmla="*/ 8 w 50"/>
                      <a:gd name="T19" fmla="*/ 14 h 42"/>
                      <a:gd name="T20" fmla="*/ 0 w 50"/>
                      <a:gd name="T21" fmla="*/ 9 h 42"/>
                      <a:gd name="T22" fmla="*/ 8 w 50"/>
                      <a:gd name="T23" fmla="*/ 7 h 42"/>
                      <a:gd name="T24" fmla="*/ 18 w 50"/>
                      <a:gd name="T25" fmla="*/ 6 h 42"/>
                      <a:gd name="T26" fmla="*/ 20 w 50"/>
                      <a:gd name="T27" fmla="*/ 0 h 42"/>
                      <a:gd name="T28" fmla="*/ 29 w 50"/>
                      <a:gd name="T29" fmla="*/ 1 h 42"/>
                      <a:gd name="T30" fmla="*/ 26 w 50"/>
                      <a:gd name="T31" fmla="*/ 7 h 42"/>
                      <a:gd name="T32" fmla="*/ 23 w 50"/>
                      <a:gd name="T33" fmla="*/ 13 h 42"/>
                      <a:gd name="T34" fmla="*/ 31 w 50"/>
                      <a:gd name="T35" fmla="*/ 15 h 42"/>
                      <a:gd name="T36" fmla="*/ 40 w 50"/>
                      <a:gd name="T37" fmla="*/ 19 h 42"/>
                      <a:gd name="T38" fmla="*/ 42 w 50"/>
                      <a:gd name="T39" fmla="*/ 25 h 42"/>
                      <a:gd name="T40" fmla="*/ 50 w 50"/>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42"/>
                      <a:gd name="T65" fmla="*/ 50 w 50"/>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42">
                        <a:moveTo>
                          <a:pt x="49" y="33"/>
                        </a:moveTo>
                        <a:lnTo>
                          <a:pt x="46" y="34"/>
                        </a:lnTo>
                        <a:lnTo>
                          <a:pt x="41" y="41"/>
                        </a:lnTo>
                        <a:lnTo>
                          <a:pt x="41" y="34"/>
                        </a:lnTo>
                        <a:lnTo>
                          <a:pt x="35" y="27"/>
                        </a:lnTo>
                        <a:lnTo>
                          <a:pt x="25" y="21"/>
                        </a:lnTo>
                        <a:lnTo>
                          <a:pt x="21" y="26"/>
                        </a:lnTo>
                        <a:lnTo>
                          <a:pt x="13" y="26"/>
                        </a:lnTo>
                        <a:lnTo>
                          <a:pt x="11" y="21"/>
                        </a:lnTo>
                        <a:lnTo>
                          <a:pt x="8" y="15"/>
                        </a:lnTo>
                        <a:lnTo>
                          <a:pt x="0" y="9"/>
                        </a:lnTo>
                        <a:lnTo>
                          <a:pt x="8" y="7"/>
                        </a:lnTo>
                        <a:lnTo>
                          <a:pt x="18" y="6"/>
                        </a:lnTo>
                        <a:lnTo>
                          <a:pt x="20" y="0"/>
                        </a:lnTo>
                        <a:lnTo>
                          <a:pt x="28" y="1"/>
                        </a:lnTo>
                        <a:lnTo>
                          <a:pt x="25" y="7"/>
                        </a:lnTo>
                        <a:lnTo>
                          <a:pt x="23" y="14"/>
                        </a:lnTo>
                        <a:lnTo>
                          <a:pt x="30" y="16"/>
                        </a:lnTo>
                        <a:lnTo>
                          <a:pt x="39" y="20"/>
                        </a:lnTo>
                        <a:lnTo>
                          <a:pt x="41" y="26"/>
                        </a:lnTo>
                        <a:lnTo>
                          <a:pt x="49" y="33"/>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US"/>
                  </a:p>
                </p:txBody>
              </p:sp>
              <p:sp>
                <p:nvSpPr>
                  <p:cNvPr id="78" name="Freeform 64">
                    <a:extLst>
                      <a:ext uri="{FF2B5EF4-FFF2-40B4-BE49-F238E27FC236}">
                        <a16:creationId xmlns:a16="http://schemas.microsoft.com/office/drawing/2014/main" id="{7486F1C3-768D-493B-9D83-8F75C77FABEE}"/>
                      </a:ext>
                    </a:extLst>
                  </p:cNvPr>
                  <p:cNvSpPr>
                    <a:spLocks/>
                  </p:cNvSpPr>
                  <p:nvPr/>
                </p:nvSpPr>
                <p:spPr bwMode="auto">
                  <a:xfrm>
                    <a:off x="3088" y="1090"/>
                    <a:ext cx="20" cy="17"/>
                  </a:xfrm>
                  <a:custGeom>
                    <a:avLst/>
                    <a:gdLst>
                      <a:gd name="T0" fmla="*/ 14 w 20"/>
                      <a:gd name="T1" fmla="*/ 0 h 17"/>
                      <a:gd name="T2" fmla="*/ 14 w 20"/>
                      <a:gd name="T3" fmla="*/ 4 h 17"/>
                      <a:gd name="T4" fmla="*/ 19 w 20"/>
                      <a:gd name="T5" fmla="*/ 14 h 17"/>
                      <a:gd name="T6" fmla="*/ 12 w 20"/>
                      <a:gd name="T7" fmla="*/ 16 h 17"/>
                      <a:gd name="T8" fmla="*/ 8 w 20"/>
                      <a:gd name="T9" fmla="*/ 16 h 17"/>
                      <a:gd name="T10" fmla="*/ 0 w 20"/>
                      <a:gd name="T11" fmla="*/ 11 h 17"/>
                      <a:gd name="T12" fmla="*/ 8 w 20"/>
                      <a:gd name="T13" fmla="*/ 11 h 17"/>
                      <a:gd name="T14" fmla="*/ 14 w 20"/>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7"/>
                      <a:gd name="T26" fmla="*/ 20 w 2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7">
                        <a:moveTo>
                          <a:pt x="14" y="0"/>
                        </a:moveTo>
                        <a:lnTo>
                          <a:pt x="14" y="4"/>
                        </a:lnTo>
                        <a:lnTo>
                          <a:pt x="19" y="14"/>
                        </a:lnTo>
                        <a:lnTo>
                          <a:pt x="12" y="16"/>
                        </a:lnTo>
                        <a:lnTo>
                          <a:pt x="8" y="16"/>
                        </a:lnTo>
                        <a:lnTo>
                          <a:pt x="0" y="11"/>
                        </a:lnTo>
                        <a:lnTo>
                          <a:pt x="8" y="11"/>
                        </a:lnTo>
                        <a:lnTo>
                          <a:pt x="14" y="0"/>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79" name="Freeform 65">
                    <a:extLst>
                      <a:ext uri="{FF2B5EF4-FFF2-40B4-BE49-F238E27FC236}">
                        <a16:creationId xmlns:a16="http://schemas.microsoft.com/office/drawing/2014/main" id="{A7B08B7A-585E-47D8-A260-9CB8E7EE11F6}"/>
                      </a:ext>
                    </a:extLst>
                  </p:cNvPr>
                  <p:cNvSpPr>
                    <a:spLocks/>
                  </p:cNvSpPr>
                  <p:nvPr/>
                </p:nvSpPr>
                <p:spPr bwMode="auto">
                  <a:xfrm>
                    <a:off x="3098" y="925"/>
                    <a:ext cx="10" cy="15"/>
                  </a:xfrm>
                  <a:custGeom>
                    <a:avLst/>
                    <a:gdLst>
                      <a:gd name="T0" fmla="*/ 9 w 10"/>
                      <a:gd name="T1" fmla="*/ 8 h 15"/>
                      <a:gd name="T2" fmla="*/ 9 w 10"/>
                      <a:gd name="T3" fmla="*/ 14 h 15"/>
                      <a:gd name="T4" fmla="*/ 0 w 10"/>
                      <a:gd name="T5" fmla="*/ 8 h 15"/>
                      <a:gd name="T6" fmla="*/ 0 w 10"/>
                      <a:gd name="T7" fmla="*/ 6 h 15"/>
                      <a:gd name="T8" fmla="*/ 5 w 10"/>
                      <a:gd name="T9" fmla="*/ 0 h 15"/>
                      <a:gd name="T10" fmla="*/ 9 w 10"/>
                      <a:gd name="T11" fmla="*/ 8 h 15"/>
                      <a:gd name="T12" fmla="*/ 0 60000 65536"/>
                      <a:gd name="T13" fmla="*/ 0 60000 65536"/>
                      <a:gd name="T14" fmla="*/ 0 60000 65536"/>
                      <a:gd name="T15" fmla="*/ 0 60000 65536"/>
                      <a:gd name="T16" fmla="*/ 0 60000 65536"/>
                      <a:gd name="T17" fmla="*/ 0 60000 65536"/>
                      <a:gd name="T18" fmla="*/ 0 w 10"/>
                      <a:gd name="T19" fmla="*/ 0 h 15"/>
                      <a:gd name="T20" fmla="*/ 10 w 10"/>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0" h="15">
                        <a:moveTo>
                          <a:pt x="9" y="8"/>
                        </a:moveTo>
                        <a:lnTo>
                          <a:pt x="9" y="14"/>
                        </a:lnTo>
                        <a:lnTo>
                          <a:pt x="0" y="8"/>
                        </a:lnTo>
                        <a:lnTo>
                          <a:pt x="0" y="6"/>
                        </a:lnTo>
                        <a:lnTo>
                          <a:pt x="5" y="0"/>
                        </a:lnTo>
                        <a:lnTo>
                          <a:pt x="9" y="8"/>
                        </a:lnTo>
                      </a:path>
                    </a:pathLst>
                  </a:custGeom>
                  <a:solidFill>
                    <a:srgbClr val="00FF00"/>
                  </a:solidFill>
                  <a:ln w="12700" cap="rnd" cmpd="sng">
                    <a:solidFill>
                      <a:srgbClr val="000000"/>
                    </a:solidFill>
                    <a:prstDash val="solid"/>
                    <a:round/>
                    <a:headEnd type="none" w="med" len="med"/>
                    <a:tailEnd type="none" w="med" len="med"/>
                  </a:ln>
                </p:spPr>
                <p:txBody>
                  <a:bodyPr/>
                  <a:lstStyle/>
                  <a:p>
                    <a:endParaRPr lang="en-US"/>
                  </a:p>
                </p:txBody>
              </p:sp>
              <p:sp>
                <p:nvSpPr>
                  <p:cNvPr id="80" name="Freeform 66">
                    <a:extLst>
                      <a:ext uri="{FF2B5EF4-FFF2-40B4-BE49-F238E27FC236}">
                        <a16:creationId xmlns:a16="http://schemas.microsoft.com/office/drawing/2014/main" id="{EA11109A-D452-4C5C-90EE-28D80B68987B}"/>
                      </a:ext>
                    </a:extLst>
                  </p:cNvPr>
                  <p:cNvSpPr>
                    <a:spLocks/>
                  </p:cNvSpPr>
                  <p:nvPr/>
                </p:nvSpPr>
                <p:spPr bwMode="auto">
                  <a:xfrm>
                    <a:off x="3006" y="1068"/>
                    <a:ext cx="8" cy="7"/>
                  </a:xfrm>
                  <a:custGeom>
                    <a:avLst/>
                    <a:gdLst>
                      <a:gd name="T0" fmla="*/ 7 w 8"/>
                      <a:gd name="T1" fmla="*/ 6 h 6"/>
                      <a:gd name="T2" fmla="*/ 3 w 8"/>
                      <a:gd name="T3" fmla="*/ 6 h 6"/>
                      <a:gd name="T4" fmla="*/ 0 w 8"/>
                      <a:gd name="T5" fmla="*/ 0 h 6"/>
                      <a:gd name="T6" fmla="*/ 3 w 8"/>
                      <a:gd name="T7" fmla="*/ 0 h 6"/>
                      <a:gd name="T8" fmla="*/ 7 w 8"/>
                      <a:gd name="T9" fmla="*/ 6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7" y="5"/>
                        </a:moveTo>
                        <a:lnTo>
                          <a:pt x="3" y="5"/>
                        </a:lnTo>
                        <a:lnTo>
                          <a:pt x="0" y="0"/>
                        </a:lnTo>
                        <a:lnTo>
                          <a:pt x="3" y="0"/>
                        </a:lnTo>
                        <a:lnTo>
                          <a:pt x="7" y="5"/>
                        </a:lnTo>
                      </a:path>
                    </a:pathLst>
                  </a:custGeom>
                  <a:solidFill>
                    <a:srgbClr val="33CCCC"/>
                  </a:solidFill>
                  <a:ln w="12700" cap="rnd" cmpd="sng">
                    <a:solidFill>
                      <a:srgbClr val="000000"/>
                    </a:solidFill>
                    <a:prstDash val="solid"/>
                    <a:round/>
                    <a:headEnd type="none" w="med" len="med"/>
                    <a:tailEnd type="none" w="med" len="med"/>
                  </a:ln>
                </p:spPr>
                <p:txBody>
                  <a:bodyPr/>
                  <a:lstStyle/>
                  <a:p>
                    <a:endParaRPr lang="en-US"/>
                  </a:p>
                </p:txBody>
              </p:sp>
              <p:sp>
                <p:nvSpPr>
                  <p:cNvPr id="81" name="Freeform 67">
                    <a:extLst>
                      <a:ext uri="{FF2B5EF4-FFF2-40B4-BE49-F238E27FC236}">
                        <a16:creationId xmlns:a16="http://schemas.microsoft.com/office/drawing/2014/main" id="{1B2929B9-43B8-4EC3-8EBA-3B3C1ED03904}"/>
                      </a:ext>
                    </a:extLst>
                  </p:cNvPr>
                  <p:cNvSpPr>
                    <a:spLocks/>
                  </p:cNvSpPr>
                  <p:nvPr/>
                </p:nvSpPr>
                <p:spPr bwMode="auto">
                  <a:xfrm>
                    <a:off x="3119" y="972"/>
                    <a:ext cx="2" cy="7"/>
                  </a:xfrm>
                  <a:custGeom>
                    <a:avLst/>
                    <a:gdLst>
                      <a:gd name="T0" fmla="*/ 1 w 2"/>
                      <a:gd name="T1" fmla="*/ 6 h 7"/>
                      <a:gd name="T2" fmla="*/ 1 w 2"/>
                      <a:gd name="T3" fmla="*/ 6 h 7"/>
                      <a:gd name="T4" fmla="*/ 0 w 2"/>
                      <a:gd name="T5" fmla="*/ 0 h 7"/>
                      <a:gd name="T6" fmla="*/ 1 w 2"/>
                      <a:gd name="T7" fmla="*/ 0 h 7"/>
                      <a:gd name="T8" fmla="*/ 1 w 2"/>
                      <a:gd name="T9" fmla="*/ 6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1" y="6"/>
                        </a:moveTo>
                        <a:lnTo>
                          <a:pt x="1" y="6"/>
                        </a:lnTo>
                        <a:lnTo>
                          <a:pt x="0" y="0"/>
                        </a:lnTo>
                        <a:lnTo>
                          <a:pt x="1" y="0"/>
                        </a:lnTo>
                        <a:lnTo>
                          <a:pt x="1" y="6"/>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2" name="Freeform 68">
                    <a:extLst>
                      <a:ext uri="{FF2B5EF4-FFF2-40B4-BE49-F238E27FC236}">
                        <a16:creationId xmlns:a16="http://schemas.microsoft.com/office/drawing/2014/main" id="{711D4B8B-6AC3-4C73-9BC4-CD5E8CBE1632}"/>
                      </a:ext>
                    </a:extLst>
                  </p:cNvPr>
                  <p:cNvSpPr>
                    <a:spLocks/>
                  </p:cNvSpPr>
                  <p:nvPr/>
                </p:nvSpPr>
                <p:spPr bwMode="auto">
                  <a:xfrm>
                    <a:off x="2074" y="1240"/>
                    <a:ext cx="249" cy="250"/>
                  </a:xfrm>
                  <a:custGeom>
                    <a:avLst/>
                    <a:gdLst>
                      <a:gd name="T0" fmla="*/ 226 w 248"/>
                      <a:gd name="T1" fmla="*/ 110 h 250"/>
                      <a:gd name="T2" fmla="*/ 195 w 248"/>
                      <a:gd name="T3" fmla="*/ 101 h 250"/>
                      <a:gd name="T4" fmla="*/ 191 w 248"/>
                      <a:gd name="T5" fmla="*/ 113 h 250"/>
                      <a:gd name="T6" fmla="*/ 170 w 248"/>
                      <a:gd name="T7" fmla="*/ 123 h 250"/>
                      <a:gd name="T8" fmla="*/ 152 w 248"/>
                      <a:gd name="T9" fmla="*/ 135 h 250"/>
                      <a:gd name="T10" fmla="*/ 150 w 248"/>
                      <a:gd name="T11" fmla="*/ 137 h 250"/>
                      <a:gd name="T12" fmla="*/ 185 w 248"/>
                      <a:gd name="T13" fmla="*/ 135 h 250"/>
                      <a:gd name="T14" fmla="*/ 191 w 248"/>
                      <a:gd name="T15" fmla="*/ 156 h 250"/>
                      <a:gd name="T16" fmla="*/ 163 w 248"/>
                      <a:gd name="T17" fmla="*/ 165 h 250"/>
                      <a:gd name="T18" fmla="*/ 166 w 248"/>
                      <a:gd name="T19" fmla="*/ 169 h 250"/>
                      <a:gd name="T20" fmla="*/ 153 w 248"/>
                      <a:gd name="T21" fmla="*/ 188 h 250"/>
                      <a:gd name="T22" fmla="*/ 140 w 248"/>
                      <a:gd name="T23" fmla="*/ 193 h 250"/>
                      <a:gd name="T24" fmla="*/ 120 w 248"/>
                      <a:gd name="T25" fmla="*/ 179 h 250"/>
                      <a:gd name="T26" fmla="*/ 111 w 248"/>
                      <a:gd name="T27" fmla="*/ 187 h 250"/>
                      <a:gd name="T28" fmla="*/ 105 w 248"/>
                      <a:gd name="T29" fmla="*/ 159 h 250"/>
                      <a:gd name="T30" fmla="*/ 121 w 248"/>
                      <a:gd name="T31" fmla="*/ 147 h 250"/>
                      <a:gd name="T32" fmla="*/ 95 w 248"/>
                      <a:gd name="T33" fmla="*/ 164 h 250"/>
                      <a:gd name="T34" fmla="*/ 105 w 248"/>
                      <a:gd name="T35" fmla="*/ 181 h 250"/>
                      <a:gd name="T36" fmla="*/ 111 w 248"/>
                      <a:gd name="T37" fmla="*/ 198 h 250"/>
                      <a:gd name="T38" fmla="*/ 90 w 248"/>
                      <a:gd name="T39" fmla="*/ 198 h 250"/>
                      <a:gd name="T40" fmla="*/ 89 w 248"/>
                      <a:gd name="T41" fmla="*/ 215 h 250"/>
                      <a:gd name="T42" fmla="*/ 71 w 248"/>
                      <a:gd name="T43" fmla="*/ 225 h 250"/>
                      <a:gd name="T44" fmla="*/ 54 w 248"/>
                      <a:gd name="T45" fmla="*/ 237 h 250"/>
                      <a:gd name="T46" fmla="*/ 23 w 248"/>
                      <a:gd name="T47" fmla="*/ 241 h 250"/>
                      <a:gd name="T48" fmla="*/ 3 w 248"/>
                      <a:gd name="T49" fmla="*/ 222 h 250"/>
                      <a:gd name="T50" fmla="*/ 19 w 248"/>
                      <a:gd name="T51" fmla="*/ 216 h 250"/>
                      <a:gd name="T52" fmla="*/ 49 w 248"/>
                      <a:gd name="T53" fmla="*/ 206 h 250"/>
                      <a:gd name="T54" fmla="*/ 53 w 248"/>
                      <a:gd name="T55" fmla="*/ 191 h 250"/>
                      <a:gd name="T56" fmla="*/ 66 w 248"/>
                      <a:gd name="T57" fmla="*/ 188 h 250"/>
                      <a:gd name="T58" fmla="*/ 46 w 248"/>
                      <a:gd name="T59" fmla="*/ 178 h 250"/>
                      <a:gd name="T60" fmla="*/ 17 w 248"/>
                      <a:gd name="T61" fmla="*/ 166 h 250"/>
                      <a:gd name="T62" fmla="*/ 24 w 248"/>
                      <a:gd name="T63" fmla="*/ 154 h 250"/>
                      <a:gd name="T64" fmla="*/ 53 w 248"/>
                      <a:gd name="T65" fmla="*/ 146 h 250"/>
                      <a:gd name="T66" fmla="*/ 28 w 248"/>
                      <a:gd name="T67" fmla="*/ 149 h 250"/>
                      <a:gd name="T68" fmla="*/ 14 w 248"/>
                      <a:gd name="T69" fmla="*/ 136 h 250"/>
                      <a:gd name="T70" fmla="*/ 10 w 248"/>
                      <a:gd name="T71" fmla="*/ 113 h 250"/>
                      <a:gd name="T72" fmla="*/ 31 w 248"/>
                      <a:gd name="T73" fmla="*/ 101 h 250"/>
                      <a:gd name="T74" fmla="*/ 41 w 248"/>
                      <a:gd name="T75" fmla="*/ 82 h 250"/>
                      <a:gd name="T76" fmla="*/ 57 w 248"/>
                      <a:gd name="T77" fmla="*/ 94 h 250"/>
                      <a:gd name="T78" fmla="*/ 81 w 248"/>
                      <a:gd name="T79" fmla="*/ 95 h 250"/>
                      <a:gd name="T80" fmla="*/ 77 w 248"/>
                      <a:gd name="T81" fmla="*/ 77 h 250"/>
                      <a:gd name="T82" fmla="*/ 86 w 248"/>
                      <a:gd name="T83" fmla="*/ 95 h 250"/>
                      <a:gd name="T84" fmla="*/ 107 w 248"/>
                      <a:gd name="T85" fmla="*/ 101 h 250"/>
                      <a:gd name="T86" fmla="*/ 87 w 248"/>
                      <a:gd name="T87" fmla="*/ 75 h 250"/>
                      <a:gd name="T88" fmla="*/ 109 w 248"/>
                      <a:gd name="T89" fmla="*/ 58 h 250"/>
                      <a:gd name="T90" fmla="*/ 144 w 248"/>
                      <a:gd name="T91" fmla="*/ 46 h 250"/>
                      <a:gd name="T92" fmla="*/ 177 w 248"/>
                      <a:gd name="T93" fmla="*/ 28 h 250"/>
                      <a:gd name="T94" fmla="*/ 208 w 248"/>
                      <a:gd name="T95" fmla="*/ 11 h 250"/>
                      <a:gd name="T96" fmla="*/ 230 w 248"/>
                      <a:gd name="T97" fmla="*/ 0 h 250"/>
                      <a:gd name="T98" fmla="*/ 244 w 248"/>
                      <a:gd name="T99" fmla="*/ 24 h 250"/>
                      <a:gd name="T100" fmla="*/ 234 w 248"/>
                      <a:gd name="T101" fmla="*/ 50 h 250"/>
                      <a:gd name="T102" fmla="*/ 226 w 248"/>
                      <a:gd name="T103" fmla="*/ 69 h 250"/>
                      <a:gd name="T104" fmla="*/ 204 w 248"/>
                      <a:gd name="T105" fmla="*/ 82 h 250"/>
                      <a:gd name="T106" fmla="*/ 197 w 248"/>
                      <a:gd name="T107" fmla="*/ 95 h 250"/>
                      <a:gd name="T108" fmla="*/ 230 w 248"/>
                      <a:gd name="T109" fmla="*/ 91 h 250"/>
                      <a:gd name="T110" fmla="*/ 244 w 248"/>
                      <a:gd name="T111" fmla="*/ 94 h 2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
                      <a:gd name="T169" fmla="*/ 0 h 250"/>
                      <a:gd name="T170" fmla="*/ 248 w 248"/>
                      <a:gd name="T171" fmla="*/ 250 h 2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 h="250">
                        <a:moveTo>
                          <a:pt x="243" y="94"/>
                        </a:moveTo>
                        <a:lnTo>
                          <a:pt x="242" y="99"/>
                        </a:lnTo>
                        <a:lnTo>
                          <a:pt x="233" y="104"/>
                        </a:lnTo>
                        <a:lnTo>
                          <a:pt x="225" y="110"/>
                        </a:lnTo>
                        <a:lnTo>
                          <a:pt x="215" y="108"/>
                        </a:lnTo>
                        <a:lnTo>
                          <a:pt x="212" y="101"/>
                        </a:lnTo>
                        <a:lnTo>
                          <a:pt x="202" y="107"/>
                        </a:lnTo>
                        <a:lnTo>
                          <a:pt x="194" y="101"/>
                        </a:lnTo>
                        <a:lnTo>
                          <a:pt x="187" y="100"/>
                        </a:lnTo>
                        <a:lnTo>
                          <a:pt x="188" y="102"/>
                        </a:lnTo>
                        <a:lnTo>
                          <a:pt x="188" y="107"/>
                        </a:lnTo>
                        <a:lnTo>
                          <a:pt x="190" y="113"/>
                        </a:lnTo>
                        <a:lnTo>
                          <a:pt x="188" y="119"/>
                        </a:lnTo>
                        <a:lnTo>
                          <a:pt x="184" y="125"/>
                        </a:lnTo>
                        <a:lnTo>
                          <a:pt x="176" y="125"/>
                        </a:lnTo>
                        <a:lnTo>
                          <a:pt x="169" y="123"/>
                        </a:lnTo>
                        <a:lnTo>
                          <a:pt x="176" y="128"/>
                        </a:lnTo>
                        <a:lnTo>
                          <a:pt x="167" y="133"/>
                        </a:lnTo>
                        <a:lnTo>
                          <a:pt x="158" y="133"/>
                        </a:lnTo>
                        <a:lnTo>
                          <a:pt x="151" y="135"/>
                        </a:lnTo>
                        <a:lnTo>
                          <a:pt x="142" y="136"/>
                        </a:lnTo>
                        <a:lnTo>
                          <a:pt x="133" y="136"/>
                        </a:lnTo>
                        <a:lnTo>
                          <a:pt x="140" y="138"/>
                        </a:lnTo>
                        <a:lnTo>
                          <a:pt x="149" y="137"/>
                        </a:lnTo>
                        <a:lnTo>
                          <a:pt x="158" y="136"/>
                        </a:lnTo>
                        <a:lnTo>
                          <a:pt x="166" y="135"/>
                        </a:lnTo>
                        <a:lnTo>
                          <a:pt x="174" y="133"/>
                        </a:lnTo>
                        <a:lnTo>
                          <a:pt x="184" y="135"/>
                        </a:lnTo>
                        <a:lnTo>
                          <a:pt x="187" y="141"/>
                        </a:lnTo>
                        <a:lnTo>
                          <a:pt x="188" y="148"/>
                        </a:lnTo>
                        <a:lnTo>
                          <a:pt x="181" y="154"/>
                        </a:lnTo>
                        <a:lnTo>
                          <a:pt x="190" y="156"/>
                        </a:lnTo>
                        <a:lnTo>
                          <a:pt x="188" y="162"/>
                        </a:lnTo>
                        <a:lnTo>
                          <a:pt x="178" y="167"/>
                        </a:lnTo>
                        <a:lnTo>
                          <a:pt x="170" y="165"/>
                        </a:lnTo>
                        <a:lnTo>
                          <a:pt x="162" y="165"/>
                        </a:lnTo>
                        <a:lnTo>
                          <a:pt x="153" y="165"/>
                        </a:lnTo>
                        <a:lnTo>
                          <a:pt x="145" y="166"/>
                        </a:lnTo>
                        <a:lnTo>
                          <a:pt x="154" y="167"/>
                        </a:lnTo>
                        <a:lnTo>
                          <a:pt x="165" y="169"/>
                        </a:lnTo>
                        <a:lnTo>
                          <a:pt x="167" y="175"/>
                        </a:lnTo>
                        <a:lnTo>
                          <a:pt x="162" y="181"/>
                        </a:lnTo>
                        <a:lnTo>
                          <a:pt x="161" y="188"/>
                        </a:lnTo>
                        <a:lnTo>
                          <a:pt x="152" y="188"/>
                        </a:lnTo>
                        <a:lnTo>
                          <a:pt x="145" y="188"/>
                        </a:lnTo>
                        <a:lnTo>
                          <a:pt x="142" y="181"/>
                        </a:lnTo>
                        <a:lnTo>
                          <a:pt x="143" y="188"/>
                        </a:lnTo>
                        <a:lnTo>
                          <a:pt x="139" y="193"/>
                        </a:lnTo>
                        <a:lnTo>
                          <a:pt x="133" y="194"/>
                        </a:lnTo>
                        <a:lnTo>
                          <a:pt x="129" y="188"/>
                        </a:lnTo>
                        <a:lnTo>
                          <a:pt x="126" y="187"/>
                        </a:lnTo>
                        <a:lnTo>
                          <a:pt x="120" y="179"/>
                        </a:lnTo>
                        <a:lnTo>
                          <a:pt x="124" y="188"/>
                        </a:lnTo>
                        <a:lnTo>
                          <a:pt x="121" y="191"/>
                        </a:lnTo>
                        <a:lnTo>
                          <a:pt x="113" y="188"/>
                        </a:lnTo>
                        <a:lnTo>
                          <a:pt x="111" y="187"/>
                        </a:lnTo>
                        <a:lnTo>
                          <a:pt x="107" y="179"/>
                        </a:lnTo>
                        <a:lnTo>
                          <a:pt x="103" y="173"/>
                        </a:lnTo>
                        <a:lnTo>
                          <a:pt x="105" y="168"/>
                        </a:lnTo>
                        <a:lnTo>
                          <a:pt x="105" y="159"/>
                        </a:lnTo>
                        <a:lnTo>
                          <a:pt x="111" y="153"/>
                        </a:lnTo>
                        <a:lnTo>
                          <a:pt x="120" y="147"/>
                        </a:lnTo>
                        <a:lnTo>
                          <a:pt x="129" y="148"/>
                        </a:lnTo>
                        <a:lnTo>
                          <a:pt x="121" y="147"/>
                        </a:lnTo>
                        <a:lnTo>
                          <a:pt x="112" y="147"/>
                        </a:lnTo>
                        <a:lnTo>
                          <a:pt x="109" y="153"/>
                        </a:lnTo>
                        <a:lnTo>
                          <a:pt x="103" y="158"/>
                        </a:lnTo>
                        <a:lnTo>
                          <a:pt x="95" y="164"/>
                        </a:lnTo>
                        <a:lnTo>
                          <a:pt x="98" y="167"/>
                        </a:lnTo>
                        <a:lnTo>
                          <a:pt x="100" y="173"/>
                        </a:lnTo>
                        <a:lnTo>
                          <a:pt x="95" y="179"/>
                        </a:lnTo>
                        <a:lnTo>
                          <a:pt x="105" y="181"/>
                        </a:lnTo>
                        <a:lnTo>
                          <a:pt x="109" y="188"/>
                        </a:lnTo>
                        <a:lnTo>
                          <a:pt x="111" y="192"/>
                        </a:lnTo>
                        <a:lnTo>
                          <a:pt x="103" y="193"/>
                        </a:lnTo>
                        <a:lnTo>
                          <a:pt x="111" y="198"/>
                        </a:lnTo>
                        <a:lnTo>
                          <a:pt x="109" y="205"/>
                        </a:lnTo>
                        <a:lnTo>
                          <a:pt x="107" y="205"/>
                        </a:lnTo>
                        <a:lnTo>
                          <a:pt x="100" y="203"/>
                        </a:lnTo>
                        <a:lnTo>
                          <a:pt x="90" y="198"/>
                        </a:lnTo>
                        <a:lnTo>
                          <a:pt x="81" y="198"/>
                        </a:lnTo>
                        <a:lnTo>
                          <a:pt x="77" y="206"/>
                        </a:lnTo>
                        <a:lnTo>
                          <a:pt x="86" y="209"/>
                        </a:lnTo>
                        <a:lnTo>
                          <a:pt x="89" y="215"/>
                        </a:lnTo>
                        <a:lnTo>
                          <a:pt x="89" y="221"/>
                        </a:lnTo>
                        <a:lnTo>
                          <a:pt x="80" y="223"/>
                        </a:lnTo>
                        <a:lnTo>
                          <a:pt x="80" y="229"/>
                        </a:lnTo>
                        <a:lnTo>
                          <a:pt x="71" y="225"/>
                        </a:lnTo>
                        <a:lnTo>
                          <a:pt x="67" y="218"/>
                        </a:lnTo>
                        <a:lnTo>
                          <a:pt x="63" y="225"/>
                        </a:lnTo>
                        <a:lnTo>
                          <a:pt x="58" y="232"/>
                        </a:lnTo>
                        <a:lnTo>
                          <a:pt x="54" y="237"/>
                        </a:lnTo>
                        <a:lnTo>
                          <a:pt x="44" y="243"/>
                        </a:lnTo>
                        <a:lnTo>
                          <a:pt x="39" y="249"/>
                        </a:lnTo>
                        <a:lnTo>
                          <a:pt x="30" y="247"/>
                        </a:lnTo>
                        <a:lnTo>
                          <a:pt x="23" y="241"/>
                        </a:lnTo>
                        <a:lnTo>
                          <a:pt x="18" y="234"/>
                        </a:lnTo>
                        <a:lnTo>
                          <a:pt x="15" y="234"/>
                        </a:lnTo>
                        <a:lnTo>
                          <a:pt x="10" y="227"/>
                        </a:lnTo>
                        <a:lnTo>
                          <a:pt x="3" y="222"/>
                        </a:lnTo>
                        <a:lnTo>
                          <a:pt x="0" y="215"/>
                        </a:lnTo>
                        <a:lnTo>
                          <a:pt x="10" y="215"/>
                        </a:lnTo>
                        <a:lnTo>
                          <a:pt x="10" y="221"/>
                        </a:lnTo>
                        <a:lnTo>
                          <a:pt x="19" y="216"/>
                        </a:lnTo>
                        <a:lnTo>
                          <a:pt x="28" y="212"/>
                        </a:lnTo>
                        <a:lnTo>
                          <a:pt x="32" y="206"/>
                        </a:lnTo>
                        <a:lnTo>
                          <a:pt x="41" y="205"/>
                        </a:lnTo>
                        <a:lnTo>
                          <a:pt x="49" y="206"/>
                        </a:lnTo>
                        <a:lnTo>
                          <a:pt x="54" y="205"/>
                        </a:lnTo>
                        <a:lnTo>
                          <a:pt x="45" y="200"/>
                        </a:lnTo>
                        <a:lnTo>
                          <a:pt x="44" y="194"/>
                        </a:lnTo>
                        <a:lnTo>
                          <a:pt x="53" y="191"/>
                        </a:lnTo>
                        <a:lnTo>
                          <a:pt x="54" y="192"/>
                        </a:lnTo>
                        <a:lnTo>
                          <a:pt x="60" y="193"/>
                        </a:lnTo>
                        <a:lnTo>
                          <a:pt x="71" y="194"/>
                        </a:lnTo>
                        <a:lnTo>
                          <a:pt x="66" y="188"/>
                        </a:lnTo>
                        <a:lnTo>
                          <a:pt x="71" y="187"/>
                        </a:lnTo>
                        <a:lnTo>
                          <a:pt x="63" y="186"/>
                        </a:lnTo>
                        <a:lnTo>
                          <a:pt x="54" y="181"/>
                        </a:lnTo>
                        <a:lnTo>
                          <a:pt x="46" y="178"/>
                        </a:lnTo>
                        <a:lnTo>
                          <a:pt x="37" y="175"/>
                        </a:lnTo>
                        <a:lnTo>
                          <a:pt x="30" y="176"/>
                        </a:lnTo>
                        <a:lnTo>
                          <a:pt x="21" y="172"/>
                        </a:lnTo>
                        <a:lnTo>
                          <a:pt x="17" y="166"/>
                        </a:lnTo>
                        <a:lnTo>
                          <a:pt x="10" y="159"/>
                        </a:lnTo>
                        <a:lnTo>
                          <a:pt x="17" y="154"/>
                        </a:lnTo>
                        <a:lnTo>
                          <a:pt x="17" y="153"/>
                        </a:lnTo>
                        <a:lnTo>
                          <a:pt x="24" y="154"/>
                        </a:lnTo>
                        <a:lnTo>
                          <a:pt x="33" y="149"/>
                        </a:lnTo>
                        <a:lnTo>
                          <a:pt x="37" y="149"/>
                        </a:lnTo>
                        <a:lnTo>
                          <a:pt x="45" y="148"/>
                        </a:lnTo>
                        <a:lnTo>
                          <a:pt x="53" y="146"/>
                        </a:lnTo>
                        <a:lnTo>
                          <a:pt x="55" y="145"/>
                        </a:lnTo>
                        <a:lnTo>
                          <a:pt x="46" y="145"/>
                        </a:lnTo>
                        <a:lnTo>
                          <a:pt x="37" y="147"/>
                        </a:lnTo>
                        <a:lnTo>
                          <a:pt x="28" y="149"/>
                        </a:lnTo>
                        <a:lnTo>
                          <a:pt x="28" y="143"/>
                        </a:lnTo>
                        <a:lnTo>
                          <a:pt x="32" y="137"/>
                        </a:lnTo>
                        <a:lnTo>
                          <a:pt x="23" y="138"/>
                        </a:lnTo>
                        <a:lnTo>
                          <a:pt x="14" y="136"/>
                        </a:lnTo>
                        <a:lnTo>
                          <a:pt x="14" y="129"/>
                        </a:lnTo>
                        <a:lnTo>
                          <a:pt x="13" y="122"/>
                        </a:lnTo>
                        <a:lnTo>
                          <a:pt x="10" y="119"/>
                        </a:lnTo>
                        <a:lnTo>
                          <a:pt x="10" y="113"/>
                        </a:lnTo>
                        <a:lnTo>
                          <a:pt x="18" y="108"/>
                        </a:lnTo>
                        <a:lnTo>
                          <a:pt x="18" y="102"/>
                        </a:lnTo>
                        <a:lnTo>
                          <a:pt x="23" y="96"/>
                        </a:lnTo>
                        <a:lnTo>
                          <a:pt x="31" y="101"/>
                        </a:lnTo>
                        <a:lnTo>
                          <a:pt x="26" y="95"/>
                        </a:lnTo>
                        <a:lnTo>
                          <a:pt x="30" y="88"/>
                        </a:lnTo>
                        <a:lnTo>
                          <a:pt x="32" y="82"/>
                        </a:lnTo>
                        <a:lnTo>
                          <a:pt x="41" y="82"/>
                        </a:lnTo>
                        <a:lnTo>
                          <a:pt x="49" y="87"/>
                        </a:lnTo>
                        <a:lnTo>
                          <a:pt x="57" y="88"/>
                        </a:lnTo>
                        <a:lnTo>
                          <a:pt x="64" y="91"/>
                        </a:lnTo>
                        <a:lnTo>
                          <a:pt x="57" y="94"/>
                        </a:lnTo>
                        <a:lnTo>
                          <a:pt x="64" y="99"/>
                        </a:lnTo>
                        <a:lnTo>
                          <a:pt x="72" y="104"/>
                        </a:lnTo>
                        <a:lnTo>
                          <a:pt x="73" y="98"/>
                        </a:lnTo>
                        <a:lnTo>
                          <a:pt x="81" y="95"/>
                        </a:lnTo>
                        <a:lnTo>
                          <a:pt x="73" y="92"/>
                        </a:lnTo>
                        <a:lnTo>
                          <a:pt x="72" y="84"/>
                        </a:lnTo>
                        <a:lnTo>
                          <a:pt x="69" y="78"/>
                        </a:lnTo>
                        <a:lnTo>
                          <a:pt x="77" y="77"/>
                        </a:lnTo>
                        <a:lnTo>
                          <a:pt x="84" y="84"/>
                        </a:lnTo>
                        <a:lnTo>
                          <a:pt x="91" y="90"/>
                        </a:lnTo>
                        <a:lnTo>
                          <a:pt x="95" y="96"/>
                        </a:lnTo>
                        <a:lnTo>
                          <a:pt x="86" y="95"/>
                        </a:lnTo>
                        <a:lnTo>
                          <a:pt x="95" y="99"/>
                        </a:lnTo>
                        <a:lnTo>
                          <a:pt x="103" y="101"/>
                        </a:lnTo>
                        <a:lnTo>
                          <a:pt x="107" y="107"/>
                        </a:lnTo>
                        <a:lnTo>
                          <a:pt x="107" y="101"/>
                        </a:lnTo>
                        <a:lnTo>
                          <a:pt x="100" y="94"/>
                        </a:lnTo>
                        <a:lnTo>
                          <a:pt x="98" y="88"/>
                        </a:lnTo>
                        <a:lnTo>
                          <a:pt x="91" y="81"/>
                        </a:lnTo>
                        <a:lnTo>
                          <a:pt x="87" y="75"/>
                        </a:lnTo>
                        <a:lnTo>
                          <a:pt x="85" y="69"/>
                        </a:lnTo>
                        <a:lnTo>
                          <a:pt x="91" y="62"/>
                        </a:lnTo>
                        <a:lnTo>
                          <a:pt x="100" y="62"/>
                        </a:lnTo>
                        <a:lnTo>
                          <a:pt x="109" y="58"/>
                        </a:lnTo>
                        <a:lnTo>
                          <a:pt x="118" y="53"/>
                        </a:lnTo>
                        <a:lnTo>
                          <a:pt x="126" y="49"/>
                        </a:lnTo>
                        <a:lnTo>
                          <a:pt x="135" y="50"/>
                        </a:lnTo>
                        <a:lnTo>
                          <a:pt x="143" y="46"/>
                        </a:lnTo>
                        <a:lnTo>
                          <a:pt x="151" y="45"/>
                        </a:lnTo>
                        <a:lnTo>
                          <a:pt x="158" y="39"/>
                        </a:lnTo>
                        <a:lnTo>
                          <a:pt x="167" y="35"/>
                        </a:lnTo>
                        <a:lnTo>
                          <a:pt x="176" y="28"/>
                        </a:lnTo>
                        <a:lnTo>
                          <a:pt x="184" y="22"/>
                        </a:lnTo>
                        <a:lnTo>
                          <a:pt x="193" y="19"/>
                        </a:lnTo>
                        <a:lnTo>
                          <a:pt x="201" y="16"/>
                        </a:lnTo>
                        <a:lnTo>
                          <a:pt x="207" y="11"/>
                        </a:lnTo>
                        <a:lnTo>
                          <a:pt x="215" y="8"/>
                        </a:lnTo>
                        <a:lnTo>
                          <a:pt x="221" y="2"/>
                        </a:lnTo>
                        <a:lnTo>
                          <a:pt x="221" y="0"/>
                        </a:lnTo>
                        <a:lnTo>
                          <a:pt x="229" y="0"/>
                        </a:lnTo>
                        <a:lnTo>
                          <a:pt x="235" y="6"/>
                        </a:lnTo>
                        <a:lnTo>
                          <a:pt x="242" y="13"/>
                        </a:lnTo>
                        <a:lnTo>
                          <a:pt x="242" y="18"/>
                        </a:lnTo>
                        <a:lnTo>
                          <a:pt x="243" y="24"/>
                        </a:lnTo>
                        <a:lnTo>
                          <a:pt x="246" y="31"/>
                        </a:lnTo>
                        <a:lnTo>
                          <a:pt x="239" y="37"/>
                        </a:lnTo>
                        <a:lnTo>
                          <a:pt x="235" y="43"/>
                        </a:lnTo>
                        <a:lnTo>
                          <a:pt x="233" y="50"/>
                        </a:lnTo>
                        <a:lnTo>
                          <a:pt x="246" y="56"/>
                        </a:lnTo>
                        <a:lnTo>
                          <a:pt x="235" y="59"/>
                        </a:lnTo>
                        <a:lnTo>
                          <a:pt x="228" y="64"/>
                        </a:lnTo>
                        <a:lnTo>
                          <a:pt x="225" y="69"/>
                        </a:lnTo>
                        <a:lnTo>
                          <a:pt x="225" y="72"/>
                        </a:lnTo>
                        <a:lnTo>
                          <a:pt x="215" y="74"/>
                        </a:lnTo>
                        <a:lnTo>
                          <a:pt x="212" y="80"/>
                        </a:lnTo>
                        <a:lnTo>
                          <a:pt x="203" y="82"/>
                        </a:lnTo>
                        <a:lnTo>
                          <a:pt x="199" y="90"/>
                        </a:lnTo>
                        <a:lnTo>
                          <a:pt x="192" y="94"/>
                        </a:lnTo>
                        <a:lnTo>
                          <a:pt x="194" y="96"/>
                        </a:lnTo>
                        <a:lnTo>
                          <a:pt x="196" y="95"/>
                        </a:lnTo>
                        <a:lnTo>
                          <a:pt x="206" y="97"/>
                        </a:lnTo>
                        <a:lnTo>
                          <a:pt x="214" y="99"/>
                        </a:lnTo>
                        <a:lnTo>
                          <a:pt x="221" y="96"/>
                        </a:lnTo>
                        <a:lnTo>
                          <a:pt x="229" y="91"/>
                        </a:lnTo>
                        <a:lnTo>
                          <a:pt x="238" y="85"/>
                        </a:lnTo>
                        <a:lnTo>
                          <a:pt x="247" y="84"/>
                        </a:lnTo>
                        <a:lnTo>
                          <a:pt x="247" y="88"/>
                        </a:lnTo>
                        <a:lnTo>
                          <a:pt x="243" y="94"/>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3" name="Freeform 69">
                    <a:extLst>
                      <a:ext uri="{FF2B5EF4-FFF2-40B4-BE49-F238E27FC236}">
                        <a16:creationId xmlns:a16="http://schemas.microsoft.com/office/drawing/2014/main" id="{7FC013E1-AC4F-4996-B51C-A5B6A6D0C2CE}"/>
                      </a:ext>
                    </a:extLst>
                  </p:cNvPr>
                  <p:cNvSpPr>
                    <a:spLocks/>
                  </p:cNvSpPr>
                  <p:nvPr/>
                </p:nvSpPr>
                <p:spPr bwMode="auto">
                  <a:xfrm>
                    <a:off x="1964" y="1500"/>
                    <a:ext cx="120" cy="201"/>
                  </a:xfrm>
                  <a:custGeom>
                    <a:avLst/>
                    <a:gdLst>
                      <a:gd name="T0" fmla="*/ 97 w 120"/>
                      <a:gd name="T1" fmla="*/ 24 h 201"/>
                      <a:gd name="T2" fmla="*/ 95 w 120"/>
                      <a:gd name="T3" fmla="*/ 29 h 201"/>
                      <a:gd name="T4" fmla="*/ 105 w 120"/>
                      <a:gd name="T5" fmla="*/ 41 h 201"/>
                      <a:gd name="T6" fmla="*/ 82 w 120"/>
                      <a:gd name="T7" fmla="*/ 47 h 201"/>
                      <a:gd name="T8" fmla="*/ 61 w 120"/>
                      <a:gd name="T9" fmla="*/ 44 h 201"/>
                      <a:gd name="T10" fmla="*/ 80 w 120"/>
                      <a:gd name="T11" fmla="*/ 49 h 201"/>
                      <a:gd name="T12" fmla="*/ 99 w 120"/>
                      <a:gd name="T13" fmla="*/ 51 h 201"/>
                      <a:gd name="T14" fmla="*/ 92 w 120"/>
                      <a:gd name="T15" fmla="*/ 69 h 201"/>
                      <a:gd name="T16" fmla="*/ 72 w 120"/>
                      <a:gd name="T17" fmla="*/ 72 h 201"/>
                      <a:gd name="T18" fmla="*/ 65 w 120"/>
                      <a:gd name="T19" fmla="*/ 73 h 201"/>
                      <a:gd name="T20" fmla="*/ 67 w 120"/>
                      <a:gd name="T21" fmla="*/ 86 h 201"/>
                      <a:gd name="T22" fmla="*/ 69 w 120"/>
                      <a:gd name="T23" fmla="*/ 97 h 201"/>
                      <a:gd name="T24" fmla="*/ 69 w 120"/>
                      <a:gd name="T25" fmla="*/ 103 h 201"/>
                      <a:gd name="T26" fmla="*/ 46 w 120"/>
                      <a:gd name="T27" fmla="*/ 97 h 201"/>
                      <a:gd name="T28" fmla="*/ 68 w 120"/>
                      <a:gd name="T29" fmla="*/ 116 h 201"/>
                      <a:gd name="T30" fmla="*/ 75 w 120"/>
                      <a:gd name="T31" fmla="*/ 134 h 201"/>
                      <a:gd name="T32" fmla="*/ 58 w 120"/>
                      <a:gd name="T33" fmla="*/ 152 h 201"/>
                      <a:gd name="T34" fmla="*/ 56 w 120"/>
                      <a:gd name="T35" fmla="*/ 170 h 201"/>
                      <a:gd name="T36" fmla="*/ 42 w 120"/>
                      <a:gd name="T37" fmla="*/ 180 h 201"/>
                      <a:gd name="T38" fmla="*/ 61 w 120"/>
                      <a:gd name="T39" fmla="*/ 198 h 201"/>
                      <a:gd name="T40" fmla="*/ 37 w 120"/>
                      <a:gd name="T41" fmla="*/ 198 h 201"/>
                      <a:gd name="T42" fmla="*/ 17 w 120"/>
                      <a:gd name="T43" fmla="*/ 186 h 201"/>
                      <a:gd name="T44" fmla="*/ 14 w 120"/>
                      <a:gd name="T45" fmla="*/ 170 h 201"/>
                      <a:gd name="T46" fmla="*/ 9 w 120"/>
                      <a:gd name="T47" fmla="*/ 150 h 201"/>
                      <a:gd name="T48" fmla="*/ 24 w 120"/>
                      <a:gd name="T49" fmla="*/ 131 h 201"/>
                      <a:gd name="T50" fmla="*/ 24 w 120"/>
                      <a:gd name="T51" fmla="*/ 109 h 201"/>
                      <a:gd name="T52" fmla="*/ 38 w 120"/>
                      <a:gd name="T53" fmla="*/ 98 h 201"/>
                      <a:gd name="T54" fmla="*/ 31 w 120"/>
                      <a:gd name="T55" fmla="*/ 90 h 201"/>
                      <a:gd name="T56" fmla="*/ 38 w 120"/>
                      <a:gd name="T57" fmla="*/ 70 h 201"/>
                      <a:gd name="T58" fmla="*/ 56 w 120"/>
                      <a:gd name="T59" fmla="*/ 68 h 201"/>
                      <a:gd name="T60" fmla="*/ 51 w 120"/>
                      <a:gd name="T61" fmla="*/ 56 h 201"/>
                      <a:gd name="T62" fmla="*/ 38 w 120"/>
                      <a:gd name="T63" fmla="*/ 59 h 201"/>
                      <a:gd name="T64" fmla="*/ 33 w 120"/>
                      <a:gd name="T65" fmla="*/ 51 h 201"/>
                      <a:gd name="T66" fmla="*/ 46 w 120"/>
                      <a:gd name="T67" fmla="*/ 51 h 201"/>
                      <a:gd name="T68" fmla="*/ 29 w 120"/>
                      <a:gd name="T69" fmla="*/ 37 h 201"/>
                      <a:gd name="T70" fmla="*/ 5 w 120"/>
                      <a:gd name="T71" fmla="*/ 33 h 201"/>
                      <a:gd name="T72" fmla="*/ 8 w 120"/>
                      <a:gd name="T73" fmla="*/ 20 h 201"/>
                      <a:gd name="T74" fmla="*/ 26 w 120"/>
                      <a:gd name="T75" fmla="*/ 8 h 201"/>
                      <a:gd name="T76" fmla="*/ 44 w 120"/>
                      <a:gd name="T77" fmla="*/ 14 h 201"/>
                      <a:gd name="T78" fmla="*/ 60 w 120"/>
                      <a:gd name="T79" fmla="*/ 0 h 201"/>
                      <a:gd name="T80" fmla="*/ 68 w 120"/>
                      <a:gd name="T81" fmla="*/ 16 h 201"/>
                      <a:gd name="T82" fmla="*/ 89 w 120"/>
                      <a:gd name="T83" fmla="*/ 1 h 201"/>
                      <a:gd name="T84" fmla="*/ 101 w 120"/>
                      <a:gd name="T85" fmla="*/ 17 h 201"/>
                      <a:gd name="T86" fmla="*/ 114 w 120"/>
                      <a:gd name="T87" fmla="*/ 26 h 2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0"/>
                      <a:gd name="T133" fmla="*/ 0 h 201"/>
                      <a:gd name="T134" fmla="*/ 120 w 120"/>
                      <a:gd name="T135" fmla="*/ 201 h 2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0" h="201">
                        <a:moveTo>
                          <a:pt x="106" y="31"/>
                        </a:moveTo>
                        <a:lnTo>
                          <a:pt x="106" y="24"/>
                        </a:lnTo>
                        <a:lnTo>
                          <a:pt x="97" y="24"/>
                        </a:lnTo>
                        <a:lnTo>
                          <a:pt x="89" y="18"/>
                        </a:lnTo>
                        <a:lnTo>
                          <a:pt x="85" y="25"/>
                        </a:lnTo>
                        <a:lnTo>
                          <a:pt x="95" y="29"/>
                        </a:lnTo>
                        <a:lnTo>
                          <a:pt x="95" y="36"/>
                        </a:lnTo>
                        <a:lnTo>
                          <a:pt x="105" y="36"/>
                        </a:lnTo>
                        <a:lnTo>
                          <a:pt x="105" y="41"/>
                        </a:lnTo>
                        <a:lnTo>
                          <a:pt x="99" y="48"/>
                        </a:lnTo>
                        <a:lnTo>
                          <a:pt x="90" y="49"/>
                        </a:lnTo>
                        <a:lnTo>
                          <a:pt x="82" y="47"/>
                        </a:lnTo>
                        <a:lnTo>
                          <a:pt x="73" y="49"/>
                        </a:lnTo>
                        <a:lnTo>
                          <a:pt x="69" y="42"/>
                        </a:lnTo>
                        <a:lnTo>
                          <a:pt x="61" y="44"/>
                        </a:lnTo>
                        <a:lnTo>
                          <a:pt x="61" y="51"/>
                        </a:lnTo>
                        <a:lnTo>
                          <a:pt x="72" y="49"/>
                        </a:lnTo>
                        <a:lnTo>
                          <a:pt x="80" y="49"/>
                        </a:lnTo>
                        <a:lnTo>
                          <a:pt x="88" y="51"/>
                        </a:lnTo>
                        <a:lnTo>
                          <a:pt x="90" y="51"/>
                        </a:lnTo>
                        <a:lnTo>
                          <a:pt x="99" y="51"/>
                        </a:lnTo>
                        <a:lnTo>
                          <a:pt x="98" y="57"/>
                        </a:lnTo>
                        <a:lnTo>
                          <a:pt x="94" y="62"/>
                        </a:lnTo>
                        <a:lnTo>
                          <a:pt x="92" y="69"/>
                        </a:lnTo>
                        <a:lnTo>
                          <a:pt x="89" y="75"/>
                        </a:lnTo>
                        <a:lnTo>
                          <a:pt x="80" y="73"/>
                        </a:lnTo>
                        <a:lnTo>
                          <a:pt x="72" y="72"/>
                        </a:lnTo>
                        <a:lnTo>
                          <a:pt x="63" y="68"/>
                        </a:lnTo>
                        <a:lnTo>
                          <a:pt x="56" y="69"/>
                        </a:lnTo>
                        <a:lnTo>
                          <a:pt x="65" y="73"/>
                        </a:lnTo>
                        <a:lnTo>
                          <a:pt x="77" y="78"/>
                        </a:lnTo>
                        <a:lnTo>
                          <a:pt x="75" y="85"/>
                        </a:lnTo>
                        <a:lnTo>
                          <a:pt x="67" y="86"/>
                        </a:lnTo>
                        <a:lnTo>
                          <a:pt x="75" y="88"/>
                        </a:lnTo>
                        <a:lnTo>
                          <a:pt x="77" y="94"/>
                        </a:lnTo>
                        <a:lnTo>
                          <a:pt x="69" y="97"/>
                        </a:lnTo>
                        <a:lnTo>
                          <a:pt x="77" y="96"/>
                        </a:lnTo>
                        <a:lnTo>
                          <a:pt x="78" y="103"/>
                        </a:lnTo>
                        <a:lnTo>
                          <a:pt x="69" y="103"/>
                        </a:lnTo>
                        <a:lnTo>
                          <a:pt x="60" y="101"/>
                        </a:lnTo>
                        <a:lnTo>
                          <a:pt x="51" y="97"/>
                        </a:lnTo>
                        <a:lnTo>
                          <a:pt x="46" y="97"/>
                        </a:lnTo>
                        <a:lnTo>
                          <a:pt x="52" y="104"/>
                        </a:lnTo>
                        <a:lnTo>
                          <a:pt x="59" y="109"/>
                        </a:lnTo>
                        <a:lnTo>
                          <a:pt x="68" y="116"/>
                        </a:lnTo>
                        <a:lnTo>
                          <a:pt x="61" y="123"/>
                        </a:lnTo>
                        <a:lnTo>
                          <a:pt x="69" y="129"/>
                        </a:lnTo>
                        <a:lnTo>
                          <a:pt x="75" y="134"/>
                        </a:lnTo>
                        <a:lnTo>
                          <a:pt x="65" y="141"/>
                        </a:lnTo>
                        <a:lnTo>
                          <a:pt x="60" y="147"/>
                        </a:lnTo>
                        <a:lnTo>
                          <a:pt x="58" y="152"/>
                        </a:lnTo>
                        <a:lnTo>
                          <a:pt x="51" y="159"/>
                        </a:lnTo>
                        <a:lnTo>
                          <a:pt x="56" y="165"/>
                        </a:lnTo>
                        <a:lnTo>
                          <a:pt x="56" y="170"/>
                        </a:lnTo>
                        <a:lnTo>
                          <a:pt x="59" y="176"/>
                        </a:lnTo>
                        <a:lnTo>
                          <a:pt x="51" y="183"/>
                        </a:lnTo>
                        <a:lnTo>
                          <a:pt x="42" y="180"/>
                        </a:lnTo>
                        <a:lnTo>
                          <a:pt x="51" y="185"/>
                        </a:lnTo>
                        <a:lnTo>
                          <a:pt x="59" y="192"/>
                        </a:lnTo>
                        <a:lnTo>
                          <a:pt x="61" y="198"/>
                        </a:lnTo>
                        <a:lnTo>
                          <a:pt x="54" y="200"/>
                        </a:lnTo>
                        <a:lnTo>
                          <a:pt x="44" y="196"/>
                        </a:lnTo>
                        <a:lnTo>
                          <a:pt x="37" y="198"/>
                        </a:lnTo>
                        <a:lnTo>
                          <a:pt x="27" y="197"/>
                        </a:lnTo>
                        <a:lnTo>
                          <a:pt x="20" y="193"/>
                        </a:lnTo>
                        <a:lnTo>
                          <a:pt x="17" y="186"/>
                        </a:lnTo>
                        <a:lnTo>
                          <a:pt x="16" y="180"/>
                        </a:lnTo>
                        <a:lnTo>
                          <a:pt x="16" y="172"/>
                        </a:lnTo>
                        <a:lnTo>
                          <a:pt x="14" y="170"/>
                        </a:lnTo>
                        <a:lnTo>
                          <a:pt x="14" y="164"/>
                        </a:lnTo>
                        <a:lnTo>
                          <a:pt x="14" y="158"/>
                        </a:lnTo>
                        <a:lnTo>
                          <a:pt x="9" y="150"/>
                        </a:lnTo>
                        <a:lnTo>
                          <a:pt x="16" y="144"/>
                        </a:lnTo>
                        <a:lnTo>
                          <a:pt x="20" y="137"/>
                        </a:lnTo>
                        <a:lnTo>
                          <a:pt x="24" y="131"/>
                        </a:lnTo>
                        <a:lnTo>
                          <a:pt x="26" y="124"/>
                        </a:lnTo>
                        <a:lnTo>
                          <a:pt x="26" y="116"/>
                        </a:lnTo>
                        <a:lnTo>
                          <a:pt x="24" y="109"/>
                        </a:lnTo>
                        <a:lnTo>
                          <a:pt x="21" y="103"/>
                        </a:lnTo>
                        <a:lnTo>
                          <a:pt x="29" y="97"/>
                        </a:lnTo>
                        <a:lnTo>
                          <a:pt x="38" y="98"/>
                        </a:lnTo>
                        <a:lnTo>
                          <a:pt x="46" y="97"/>
                        </a:lnTo>
                        <a:lnTo>
                          <a:pt x="41" y="91"/>
                        </a:lnTo>
                        <a:lnTo>
                          <a:pt x="31" y="90"/>
                        </a:lnTo>
                        <a:lnTo>
                          <a:pt x="30" y="85"/>
                        </a:lnTo>
                        <a:lnTo>
                          <a:pt x="30" y="76"/>
                        </a:lnTo>
                        <a:lnTo>
                          <a:pt x="38" y="70"/>
                        </a:lnTo>
                        <a:lnTo>
                          <a:pt x="46" y="70"/>
                        </a:lnTo>
                        <a:lnTo>
                          <a:pt x="55" y="70"/>
                        </a:lnTo>
                        <a:lnTo>
                          <a:pt x="56" y="68"/>
                        </a:lnTo>
                        <a:lnTo>
                          <a:pt x="64" y="62"/>
                        </a:lnTo>
                        <a:lnTo>
                          <a:pt x="55" y="62"/>
                        </a:lnTo>
                        <a:lnTo>
                          <a:pt x="51" y="56"/>
                        </a:lnTo>
                        <a:lnTo>
                          <a:pt x="43" y="56"/>
                        </a:lnTo>
                        <a:lnTo>
                          <a:pt x="43" y="65"/>
                        </a:lnTo>
                        <a:lnTo>
                          <a:pt x="38" y="59"/>
                        </a:lnTo>
                        <a:lnTo>
                          <a:pt x="34" y="52"/>
                        </a:lnTo>
                        <a:lnTo>
                          <a:pt x="31" y="51"/>
                        </a:lnTo>
                        <a:lnTo>
                          <a:pt x="33" y="51"/>
                        </a:lnTo>
                        <a:lnTo>
                          <a:pt x="37" y="51"/>
                        </a:lnTo>
                        <a:lnTo>
                          <a:pt x="42" y="51"/>
                        </a:lnTo>
                        <a:lnTo>
                          <a:pt x="46" y="51"/>
                        </a:lnTo>
                        <a:lnTo>
                          <a:pt x="38" y="44"/>
                        </a:lnTo>
                        <a:lnTo>
                          <a:pt x="35" y="43"/>
                        </a:lnTo>
                        <a:lnTo>
                          <a:pt x="29" y="37"/>
                        </a:lnTo>
                        <a:lnTo>
                          <a:pt x="21" y="40"/>
                        </a:lnTo>
                        <a:lnTo>
                          <a:pt x="12" y="37"/>
                        </a:lnTo>
                        <a:lnTo>
                          <a:pt x="5" y="33"/>
                        </a:lnTo>
                        <a:lnTo>
                          <a:pt x="0" y="29"/>
                        </a:lnTo>
                        <a:lnTo>
                          <a:pt x="0" y="26"/>
                        </a:lnTo>
                        <a:lnTo>
                          <a:pt x="8" y="20"/>
                        </a:lnTo>
                        <a:lnTo>
                          <a:pt x="13" y="15"/>
                        </a:lnTo>
                        <a:lnTo>
                          <a:pt x="17" y="7"/>
                        </a:lnTo>
                        <a:lnTo>
                          <a:pt x="26" y="8"/>
                        </a:lnTo>
                        <a:lnTo>
                          <a:pt x="33" y="14"/>
                        </a:lnTo>
                        <a:lnTo>
                          <a:pt x="41" y="19"/>
                        </a:lnTo>
                        <a:lnTo>
                          <a:pt x="44" y="14"/>
                        </a:lnTo>
                        <a:lnTo>
                          <a:pt x="52" y="8"/>
                        </a:lnTo>
                        <a:lnTo>
                          <a:pt x="56" y="2"/>
                        </a:lnTo>
                        <a:lnTo>
                          <a:pt x="60" y="0"/>
                        </a:lnTo>
                        <a:lnTo>
                          <a:pt x="59" y="6"/>
                        </a:lnTo>
                        <a:lnTo>
                          <a:pt x="59" y="15"/>
                        </a:lnTo>
                        <a:lnTo>
                          <a:pt x="68" y="16"/>
                        </a:lnTo>
                        <a:lnTo>
                          <a:pt x="72" y="11"/>
                        </a:lnTo>
                        <a:lnTo>
                          <a:pt x="80" y="4"/>
                        </a:lnTo>
                        <a:lnTo>
                          <a:pt x="89" y="1"/>
                        </a:lnTo>
                        <a:lnTo>
                          <a:pt x="94" y="6"/>
                        </a:lnTo>
                        <a:lnTo>
                          <a:pt x="92" y="14"/>
                        </a:lnTo>
                        <a:lnTo>
                          <a:pt x="101" y="17"/>
                        </a:lnTo>
                        <a:lnTo>
                          <a:pt x="110" y="18"/>
                        </a:lnTo>
                        <a:lnTo>
                          <a:pt x="119" y="20"/>
                        </a:lnTo>
                        <a:lnTo>
                          <a:pt x="114" y="26"/>
                        </a:lnTo>
                        <a:lnTo>
                          <a:pt x="106" y="31"/>
                        </a:lnTo>
                      </a:path>
                    </a:pathLst>
                  </a:custGeom>
                  <a:solidFill>
                    <a:srgbClr val="6699FF"/>
                  </a:solidFill>
                  <a:ln w="12700" cap="rnd" cmpd="sng">
                    <a:solidFill>
                      <a:srgbClr val="000000"/>
                    </a:solidFill>
                    <a:prstDash val="solid"/>
                    <a:round/>
                    <a:headEnd type="none" w="med" len="med"/>
                    <a:tailEnd type="none" w="med" len="med"/>
                  </a:ln>
                </p:spPr>
                <p:txBody>
                  <a:bodyPr/>
                  <a:lstStyle/>
                  <a:p>
                    <a:endParaRPr lang="en-US"/>
                  </a:p>
                </p:txBody>
              </p:sp>
              <p:sp>
                <p:nvSpPr>
                  <p:cNvPr id="84" name="Freeform 70">
                    <a:extLst>
                      <a:ext uri="{FF2B5EF4-FFF2-40B4-BE49-F238E27FC236}">
                        <a16:creationId xmlns:a16="http://schemas.microsoft.com/office/drawing/2014/main" id="{720CBECD-5F2E-4701-AB3E-6AF7FF507C20}"/>
                      </a:ext>
                    </a:extLst>
                  </p:cNvPr>
                  <p:cNvSpPr>
                    <a:spLocks/>
                  </p:cNvSpPr>
                  <p:nvPr/>
                </p:nvSpPr>
                <p:spPr bwMode="auto">
                  <a:xfrm>
                    <a:off x="2271" y="1155"/>
                    <a:ext cx="1087" cy="1336"/>
                  </a:xfrm>
                  <a:custGeom>
                    <a:avLst/>
                    <a:gdLst>
                      <a:gd name="T0" fmla="*/ 907 w 1087"/>
                      <a:gd name="T1" fmla="*/ 673 h 1336"/>
                      <a:gd name="T2" fmla="*/ 792 w 1087"/>
                      <a:gd name="T3" fmla="*/ 739 h 1336"/>
                      <a:gd name="T4" fmla="*/ 751 w 1087"/>
                      <a:gd name="T5" fmla="*/ 761 h 1336"/>
                      <a:gd name="T6" fmla="*/ 879 w 1087"/>
                      <a:gd name="T7" fmla="*/ 796 h 1336"/>
                      <a:gd name="T8" fmla="*/ 744 w 1087"/>
                      <a:gd name="T9" fmla="*/ 853 h 1336"/>
                      <a:gd name="T10" fmla="*/ 587 w 1087"/>
                      <a:gd name="T11" fmla="*/ 860 h 1336"/>
                      <a:gd name="T12" fmla="*/ 677 w 1087"/>
                      <a:gd name="T13" fmla="*/ 891 h 1336"/>
                      <a:gd name="T14" fmla="*/ 816 w 1087"/>
                      <a:gd name="T15" fmla="*/ 887 h 1336"/>
                      <a:gd name="T16" fmla="*/ 966 w 1087"/>
                      <a:gd name="T17" fmla="*/ 917 h 1336"/>
                      <a:gd name="T18" fmla="*/ 987 w 1087"/>
                      <a:gd name="T19" fmla="*/ 978 h 1336"/>
                      <a:gd name="T20" fmla="*/ 974 w 1087"/>
                      <a:gd name="T21" fmla="*/ 1056 h 1336"/>
                      <a:gd name="T22" fmla="*/ 869 w 1087"/>
                      <a:gd name="T23" fmla="*/ 1145 h 1336"/>
                      <a:gd name="T24" fmla="*/ 760 w 1087"/>
                      <a:gd name="T25" fmla="*/ 1206 h 1336"/>
                      <a:gd name="T26" fmla="*/ 623 w 1087"/>
                      <a:gd name="T27" fmla="*/ 1216 h 1336"/>
                      <a:gd name="T28" fmla="*/ 515 w 1087"/>
                      <a:gd name="T29" fmla="*/ 1296 h 1336"/>
                      <a:gd name="T30" fmla="*/ 429 w 1087"/>
                      <a:gd name="T31" fmla="*/ 1266 h 1336"/>
                      <a:gd name="T32" fmla="*/ 368 w 1087"/>
                      <a:gd name="T33" fmla="*/ 1304 h 1336"/>
                      <a:gd name="T34" fmla="*/ 284 w 1087"/>
                      <a:gd name="T35" fmla="*/ 1323 h 1336"/>
                      <a:gd name="T36" fmla="*/ 216 w 1087"/>
                      <a:gd name="T37" fmla="*/ 1210 h 1336"/>
                      <a:gd name="T38" fmla="*/ 280 w 1087"/>
                      <a:gd name="T39" fmla="*/ 1153 h 1336"/>
                      <a:gd name="T40" fmla="*/ 360 w 1087"/>
                      <a:gd name="T41" fmla="*/ 1041 h 1336"/>
                      <a:gd name="T42" fmla="*/ 319 w 1087"/>
                      <a:gd name="T43" fmla="*/ 897 h 1336"/>
                      <a:gd name="T44" fmla="*/ 348 w 1087"/>
                      <a:gd name="T45" fmla="*/ 883 h 1336"/>
                      <a:gd name="T46" fmla="*/ 344 w 1087"/>
                      <a:gd name="T47" fmla="*/ 814 h 1336"/>
                      <a:gd name="T48" fmla="*/ 298 w 1087"/>
                      <a:gd name="T49" fmla="*/ 897 h 1336"/>
                      <a:gd name="T50" fmla="*/ 230 w 1087"/>
                      <a:gd name="T51" fmla="*/ 894 h 1336"/>
                      <a:gd name="T52" fmla="*/ 217 w 1087"/>
                      <a:gd name="T53" fmla="*/ 852 h 1336"/>
                      <a:gd name="T54" fmla="*/ 218 w 1087"/>
                      <a:gd name="T55" fmla="*/ 841 h 1336"/>
                      <a:gd name="T56" fmla="*/ 194 w 1087"/>
                      <a:gd name="T57" fmla="*/ 949 h 1336"/>
                      <a:gd name="T58" fmla="*/ 123 w 1087"/>
                      <a:gd name="T59" fmla="*/ 1069 h 1336"/>
                      <a:gd name="T60" fmla="*/ 90 w 1087"/>
                      <a:gd name="T61" fmla="*/ 1030 h 1336"/>
                      <a:gd name="T62" fmla="*/ 117 w 1087"/>
                      <a:gd name="T63" fmla="*/ 946 h 1336"/>
                      <a:gd name="T64" fmla="*/ 116 w 1087"/>
                      <a:gd name="T65" fmla="*/ 880 h 1336"/>
                      <a:gd name="T66" fmla="*/ 138 w 1087"/>
                      <a:gd name="T67" fmla="*/ 825 h 1336"/>
                      <a:gd name="T68" fmla="*/ 168 w 1087"/>
                      <a:gd name="T69" fmla="*/ 756 h 1336"/>
                      <a:gd name="T70" fmla="*/ 194 w 1087"/>
                      <a:gd name="T71" fmla="*/ 677 h 1336"/>
                      <a:gd name="T72" fmla="*/ 182 w 1087"/>
                      <a:gd name="T73" fmla="*/ 661 h 1336"/>
                      <a:gd name="T74" fmla="*/ 113 w 1087"/>
                      <a:gd name="T75" fmla="*/ 576 h 1336"/>
                      <a:gd name="T76" fmla="*/ 135 w 1087"/>
                      <a:gd name="T77" fmla="*/ 482 h 1336"/>
                      <a:gd name="T78" fmla="*/ 158 w 1087"/>
                      <a:gd name="T79" fmla="*/ 429 h 1336"/>
                      <a:gd name="T80" fmla="*/ 108 w 1087"/>
                      <a:gd name="T81" fmla="*/ 407 h 1336"/>
                      <a:gd name="T82" fmla="*/ 158 w 1087"/>
                      <a:gd name="T83" fmla="*/ 358 h 1336"/>
                      <a:gd name="T84" fmla="*/ 122 w 1087"/>
                      <a:gd name="T85" fmla="*/ 255 h 1336"/>
                      <a:gd name="T86" fmla="*/ 194 w 1087"/>
                      <a:gd name="T87" fmla="*/ 257 h 1336"/>
                      <a:gd name="T88" fmla="*/ 289 w 1087"/>
                      <a:gd name="T89" fmla="*/ 262 h 1336"/>
                      <a:gd name="T90" fmla="*/ 226 w 1087"/>
                      <a:gd name="T91" fmla="*/ 182 h 1336"/>
                      <a:gd name="T92" fmla="*/ 294 w 1087"/>
                      <a:gd name="T93" fmla="*/ 128 h 1336"/>
                      <a:gd name="T94" fmla="*/ 312 w 1087"/>
                      <a:gd name="T95" fmla="*/ 80 h 1336"/>
                      <a:gd name="T96" fmla="*/ 371 w 1087"/>
                      <a:gd name="T97" fmla="*/ 42 h 1336"/>
                      <a:gd name="T98" fmla="*/ 452 w 1087"/>
                      <a:gd name="T99" fmla="*/ 31 h 1336"/>
                      <a:gd name="T100" fmla="*/ 605 w 1087"/>
                      <a:gd name="T101" fmla="*/ 34 h 1336"/>
                      <a:gd name="T102" fmla="*/ 735 w 1087"/>
                      <a:gd name="T103" fmla="*/ 7 h 1336"/>
                      <a:gd name="T104" fmla="*/ 780 w 1087"/>
                      <a:gd name="T105" fmla="*/ 81 h 1336"/>
                      <a:gd name="T106" fmla="*/ 632 w 1087"/>
                      <a:gd name="T107" fmla="*/ 190 h 1336"/>
                      <a:gd name="T108" fmla="*/ 486 w 1087"/>
                      <a:gd name="T109" fmla="*/ 266 h 1336"/>
                      <a:gd name="T110" fmla="*/ 603 w 1087"/>
                      <a:gd name="T111" fmla="*/ 278 h 1336"/>
                      <a:gd name="T112" fmla="*/ 460 w 1087"/>
                      <a:gd name="T113" fmla="*/ 344 h 1336"/>
                      <a:gd name="T114" fmla="*/ 515 w 1087"/>
                      <a:gd name="T115" fmla="*/ 362 h 1336"/>
                      <a:gd name="T116" fmla="*/ 583 w 1087"/>
                      <a:gd name="T117" fmla="*/ 357 h 1336"/>
                      <a:gd name="T118" fmla="*/ 745 w 1087"/>
                      <a:gd name="T119" fmla="*/ 327 h 1336"/>
                      <a:gd name="T120" fmla="*/ 919 w 1087"/>
                      <a:gd name="T121" fmla="*/ 336 h 1336"/>
                      <a:gd name="T122" fmla="*/ 1077 w 1087"/>
                      <a:gd name="T123" fmla="*/ 374 h 1336"/>
                      <a:gd name="T124" fmla="*/ 1014 w 1087"/>
                      <a:gd name="T125" fmla="*/ 512 h 1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7"/>
                      <a:gd name="T190" fmla="*/ 0 h 1336"/>
                      <a:gd name="T191" fmla="*/ 1087 w 1087"/>
                      <a:gd name="T192" fmla="*/ 1336 h 1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7" h="1336">
                        <a:moveTo>
                          <a:pt x="982" y="569"/>
                        </a:moveTo>
                        <a:lnTo>
                          <a:pt x="988" y="562"/>
                        </a:lnTo>
                        <a:lnTo>
                          <a:pt x="986" y="567"/>
                        </a:lnTo>
                        <a:lnTo>
                          <a:pt x="984" y="574"/>
                        </a:lnTo>
                        <a:lnTo>
                          <a:pt x="984" y="580"/>
                        </a:lnTo>
                        <a:lnTo>
                          <a:pt x="983" y="586"/>
                        </a:lnTo>
                        <a:lnTo>
                          <a:pt x="981" y="595"/>
                        </a:lnTo>
                        <a:lnTo>
                          <a:pt x="979" y="596"/>
                        </a:lnTo>
                        <a:lnTo>
                          <a:pt x="975" y="602"/>
                        </a:lnTo>
                        <a:lnTo>
                          <a:pt x="970" y="608"/>
                        </a:lnTo>
                        <a:lnTo>
                          <a:pt x="964" y="615"/>
                        </a:lnTo>
                        <a:lnTo>
                          <a:pt x="957" y="621"/>
                        </a:lnTo>
                        <a:lnTo>
                          <a:pt x="951" y="628"/>
                        </a:lnTo>
                        <a:lnTo>
                          <a:pt x="942" y="632"/>
                        </a:lnTo>
                        <a:lnTo>
                          <a:pt x="934" y="635"/>
                        </a:lnTo>
                        <a:lnTo>
                          <a:pt x="927" y="641"/>
                        </a:lnTo>
                        <a:lnTo>
                          <a:pt x="927" y="643"/>
                        </a:lnTo>
                        <a:lnTo>
                          <a:pt x="924" y="648"/>
                        </a:lnTo>
                        <a:lnTo>
                          <a:pt x="923" y="651"/>
                        </a:lnTo>
                        <a:lnTo>
                          <a:pt x="915" y="657"/>
                        </a:lnTo>
                        <a:lnTo>
                          <a:pt x="915" y="658"/>
                        </a:lnTo>
                        <a:lnTo>
                          <a:pt x="924" y="662"/>
                        </a:lnTo>
                        <a:lnTo>
                          <a:pt x="916" y="670"/>
                        </a:lnTo>
                        <a:lnTo>
                          <a:pt x="907" y="673"/>
                        </a:lnTo>
                        <a:lnTo>
                          <a:pt x="907" y="679"/>
                        </a:lnTo>
                        <a:lnTo>
                          <a:pt x="912" y="685"/>
                        </a:lnTo>
                        <a:lnTo>
                          <a:pt x="907" y="692"/>
                        </a:lnTo>
                        <a:lnTo>
                          <a:pt x="904" y="698"/>
                        </a:lnTo>
                        <a:lnTo>
                          <a:pt x="898" y="703"/>
                        </a:lnTo>
                        <a:lnTo>
                          <a:pt x="891" y="707"/>
                        </a:lnTo>
                        <a:lnTo>
                          <a:pt x="883" y="709"/>
                        </a:lnTo>
                        <a:lnTo>
                          <a:pt x="878" y="713"/>
                        </a:lnTo>
                        <a:lnTo>
                          <a:pt x="869" y="719"/>
                        </a:lnTo>
                        <a:lnTo>
                          <a:pt x="865" y="722"/>
                        </a:lnTo>
                        <a:lnTo>
                          <a:pt x="856" y="727"/>
                        </a:lnTo>
                        <a:lnTo>
                          <a:pt x="855" y="728"/>
                        </a:lnTo>
                        <a:lnTo>
                          <a:pt x="853" y="734"/>
                        </a:lnTo>
                        <a:lnTo>
                          <a:pt x="844" y="736"/>
                        </a:lnTo>
                        <a:lnTo>
                          <a:pt x="837" y="732"/>
                        </a:lnTo>
                        <a:lnTo>
                          <a:pt x="834" y="732"/>
                        </a:lnTo>
                        <a:lnTo>
                          <a:pt x="825" y="734"/>
                        </a:lnTo>
                        <a:lnTo>
                          <a:pt x="824" y="734"/>
                        </a:lnTo>
                        <a:lnTo>
                          <a:pt x="816" y="738"/>
                        </a:lnTo>
                        <a:lnTo>
                          <a:pt x="814" y="736"/>
                        </a:lnTo>
                        <a:lnTo>
                          <a:pt x="806" y="735"/>
                        </a:lnTo>
                        <a:lnTo>
                          <a:pt x="803" y="736"/>
                        </a:lnTo>
                        <a:lnTo>
                          <a:pt x="794" y="738"/>
                        </a:lnTo>
                        <a:lnTo>
                          <a:pt x="792" y="739"/>
                        </a:lnTo>
                        <a:lnTo>
                          <a:pt x="787" y="741"/>
                        </a:lnTo>
                        <a:lnTo>
                          <a:pt x="781" y="741"/>
                        </a:lnTo>
                        <a:lnTo>
                          <a:pt x="772" y="738"/>
                        </a:lnTo>
                        <a:lnTo>
                          <a:pt x="770" y="738"/>
                        </a:lnTo>
                        <a:lnTo>
                          <a:pt x="767" y="740"/>
                        </a:lnTo>
                        <a:lnTo>
                          <a:pt x="761" y="744"/>
                        </a:lnTo>
                        <a:lnTo>
                          <a:pt x="752" y="748"/>
                        </a:lnTo>
                        <a:lnTo>
                          <a:pt x="744" y="756"/>
                        </a:lnTo>
                        <a:lnTo>
                          <a:pt x="743" y="756"/>
                        </a:lnTo>
                        <a:lnTo>
                          <a:pt x="735" y="761"/>
                        </a:lnTo>
                        <a:lnTo>
                          <a:pt x="725" y="767"/>
                        </a:lnTo>
                        <a:lnTo>
                          <a:pt x="721" y="768"/>
                        </a:lnTo>
                        <a:lnTo>
                          <a:pt x="712" y="770"/>
                        </a:lnTo>
                        <a:lnTo>
                          <a:pt x="704" y="769"/>
                        </a:lnTo>
                        <a:lnTo>
                          <a:pt x="695" y="764"/>
                        </a:lnTo>
                        <a:lnTo>
                          <a:pt x="686" y="763"/>
                        </a:lnTo>
                        <a:lnTo>
                          <a:pt x="691" y="764"/>
                        </a:lnTo>
                        <a:lnTo>
                          <a:pt x="702" y="768"/>
                        </a:lnTo>
                        <a:lnTo>
                          <a:pt x="709" y="773"/>
                        </a:lnTo>
                        <a:lnTo>
                          <a:pt x="716" y="773"/>
                        </a:lnTo>
                        <a:lnTo>
                          <a:pt x="725" y="772"/>
                        </a:lnTo>
                        <a:lnTo>
                          <a:pt x="733" y="769"/>
                        </a:lnTo>
                        <a:lnTo>
                          <a:pt x="743" y="765"/>
                        </a:lnTo>
                        <a:lnTo>
                          <a:pt x="751" y="761"/>
                        </a:lnTo>
                        <a:lnTo>
                          <a:pt x="760" y="759"/>
                        </a:lnTo>
                        <a:lnTo>
                          <a:pt x="762" y="758"/>
                        </a:lnTo>
                        <a:lnTo>
                          <a:pt x="766" y="756"/>
                        </a:lnTo>
                        <a:lnTo>
                          <a:pt x="775" y="752"/>
                        </a:lnTo>
                        <a:lnTo>
                          <a:pt x="784" y="751"/>
                        </a:lnTo>
                        <a:lnTo>
                          <a:pt x="792" y="747"/>
                        </a:lnTo>
                        <a:lnTo>
                          <a:pt x="801" y="741"/>
                        </a:lnTo>
                        <a:lnTo>
                          <a:pt x="805" y="740"/>
                        </a:lnTo>
                        <a:lnTo>
                          <a:pt x="814" y="740"/>
                        </a:lnTo>
                        <a:lnTo>
                          <a:pt x="825" y="744"/>
                        </a:lnTo>
                        <a:lnTo>
                          <a:pt x="833" y="750"/>
                        </a:lnTo>
                        <a:lnTo>
                          <a:pt x="832" y="753"/>
                        </a:lnTo>
                        <a:lnTo>
                          <a:pt x="830" y="759"/>
                        </a:lnTo>
                        <a:lnTo>
                          <a:pt x="826" y="767"/>
                        </a:lnTo>
                        <a:lnTo>
                          <a:pt x="816" y="769"/>
                        </a:lnTo>
                        <a:lnTo>
                          <a:pt x="816" y="771"/>
                        </a:lnTo>
                        <a:lnTo>
                          <a:pt x="826" y="771"/>
                        </a:lnTo>
                        <a:lnTo>
                          <a:pt x="835" y="777"/>
                        </a:lnTo>
                        <a:lnTo>
                          <a:pt x="837" y="778"/>
                        </a:lnTo>
                        <a:lnTo>
                          <a:pt x="846" y="781"/>
                        </a:lnTo>
                        <a:lnTo>
                          <a:pt x="855" y="783"/>
                        </a:lnTo>
                        <a:lnTo>
                          <a:pt x="864" y="785"/>
                        </a:lnTo>
                        <a:lnTo>
                          <a:pt x="871" y="790"/>
                        </a:lnTo>
                        <a:lnTo>
                          <a:pt x="879" y="796"/>
                        </a:lnTo>
                        <a:lnTo>
                          <a:pt x="883" y="797"/>
                        </a:lnTo>
                        <a:lnTo>
                          <a:pt x="884" y="803"/>
                        </a:lnTo>
                        <a:lnTo>
                          <a:pt x="875" y="807"/>
                        </a:lnTo>
                        <a:lnTo>
                          <a:pt x="871" y="811"/>
                        </a:lnTo>
                        <a:lnTo>
                          <a:pt x="862" y="816"/>
                        </a:lnTo>
                        <a:lnTo>
                          <a:pt x="855" y="821"/>
                        </a:lnTo>
                        <a:lnTo>
                          <a:pt x="844" y="823"/>
                        </a:lnTo>
                        <a:lnTo>
                          <a:pt x="835" y="826"/>
                        </a:lnTo>
                        <a:lnTo>
                          <a:pt x="834" y="827"/>
                        </a:lnTo>
                        <a:lnTo>
                          <a:pt x="825" y="829"/>
                        </a:lnTo>
                        <a:lnTo>
                          <a:pt x="816" y="829"/>
                        </a:lnTo>
                        <a:lnTo>
                          <a:pt x="810" y="824"/>
                        </a:lnTo>
                        <a:lnTo>
                          <a:pt x="806" y="822"/>
                        </a:lnTo>
                        <a:lnTo>
                          <a:pt x="796" y="822"/>
                        </a:lnTo>
                        <a:lnTo>
                          <a:pt x="792" y="822"/>
                        </a:lnTo>
                        <a:lnTo>
                          <a:pt x="787" y="824"/>
                        </a:lnTo>
                        <a:lnTo>
                          <a:pt x="784" y="829"/>
                        </a:lnTo>
                        <a:lnTo>
                          <a:pt x="778" y="832"/>
                        </a:lnTo>
                        <a:lnTo>
                          <a:pt x="769" y="836"/>
                        </a:lnTo>
                        <a:lnTo>
                          <a:pt x="769" y="838"/>
                        </a:lnTo>
                        <a:lnTo>
                          <a:pt x="762" y="843"/>
                        </a:lnTo>
                        <a:lnTo>
                          <a:pt x="757" y="846"/>
                        </a:lnTo>
                        <a:lnTo>
                          <a:pt x="748" y="851"/>
                        </a:lnTo>
                        <a:lnTo>
                          <a:pt x="744" y="853"/>
                        </a:lnTo>
                        <a:lnTo>
                          <a:pt x="743" y="859"/>
                        </a:lnTo>
                        <a:lnTo>
                          <a:pt x="743" y="861"/>
                        </a:lnTo>
                        <a:lnTo>
                          <a:pt x="739" y="867"/>
                        </a:lnTo>
                        <a:lnTo>
                          <a:pt x="729" y="869"/>
                        </a:lnTo>
                        <a:lnTo>
                          <a:pt x="721" y="872"/>
                        </a:lnTo>
                        <a:lnTo>
                          <a:pt x="711" y="871"/>
                        </a:lnTo>
                        <a:lnTo>
                          <a:pt x="704" y="877"/>
                        </a:lnTo>
                        <a:lnTo>
                          <a:pt x="699" y="877"/>
                        </a:lnTo>
                        <a:lnTo>
                          <a:pt x="693" y="881"/>
                        </a:lnTo>
                        <a:lnTo>
                          <a:pt x="686" y="881"/>
                        </a:lnTo>
                        <a:lnTo>
                          <a:pt x="682" y="887"/>
                        </a:lnTo>
                        <a:lnTo>
                          <a:pt x="680" y="887"/>
                        </a:lnTo>
                        <a:lnTo>
                          <a:pt x="670" y="883"/>
                        </a:lnTo>
                        <a:lnTo>
                          <a:pt x="664" y="880"/>
                        </a:lnTo>
                        <a:lnTo>
                          <a:pt x="657" y="878"/>
                        </a:lnTo>
                        <a:lnTo>
                          <a:pt x="653" y="877"/>
                        </a:lnTo>
                        <a:lnTo>
                          <a:pt x="644" y="876"/>
                        </a:lnTo>
                        <a:lnTo>
                          <a:pt x="636" y="870"/>
                        </a:lnTo>
                        <a:lnTo>
                          <a:pt x="628" y="873"/>
                        </a:lnTo>
                        <a:lnTo>
                          <a:pt x="619" y="871"/>
                        </a:lnTo>
                        <a:lnTo>
                          <a:pt x="613" y="873"/>
                        </a:lnTo>
                        <a:lnTo>
                          <a:pt x="603" y="870"/>
                        </a:lnTo>
                        <a:lnTo>
                          <a:pt x="596" y="863"/>
                        </a:lnTo>
                        <a:lnTo>
                          <a:pt x="587" y="860"/>
                        </a:lnTo>
                        <a:lnTo>
                          <a:pt x="587" y="859"/>
                        </a:lnTo>
                        <a:lnTo>
                          <a:pt x="586" y="858"/>
                        </a:lnTo>
                        <a:lnTo>
                          <a:pt x="582" y="852"/>
                        </a:lnTo>
                        <a:lnTo>
                          <a:pt x="577" y="850"/>
                        </a:lnTo>
                        <a:lnTo>
                          <a:pt x="572" y="849"/>
                        </a:lnTo>
                        <a:lnTo>
                          <a:pt x="574" y="855"/>
                        </a:lnTo>
                        <a:lnTo>
                          <a:pt x="585" y="859"/>
                        </a:lnTo>
                        <a:lnTo>
                          <a:pt x="586" y="860"/>
                        </a:lnTo>
                        <a:lnTo>
                          <a:pt x="592" y="865"/>
                        </a:lnTo>
                        <a:lnTo>
                          <a:pt x="599" y="871"/>
                        </a:lnTo>
                        <a:lnTo>
                          <a:pt x="599" y="878"/>
                        </a:lnTo>
                        <a:lnTo>
                          <a:pt x="599" y="879"/>
                        </a:lnTo>
                        <a:lnTo>
                          <a:pt x="608" y="877"/>
                        </a:lnTo>
                        <a:lnTo>
                          <a:pt x="610" y="878"/>
                        </a:lnTo>
                        <a:lnTo>
                          <a:pt x="613" y="884"/>
                        </a:lnTo>
                        <a:lnTo>
                          <a:pt x="612" y="884"/>
                        </a:lnTo>
                        <a:lnTo>
                          <a:pt x="621" y="884"/>
                        </a:lnTo>
                        <a:lnTo>
                          <a:pt x="628" y="882"/>
                        </a:lnTo>
                        <a:lnTo>
                          <a:pt x="639" y="884"/>
                        </a:lnTo>
                        <a:lnTo>
                          <a:pt x="645" y="886"/>
                        </a:lnTo>
                        <a:lnTo>
                          <a:pt x="653" y="889"/>
                        </a:lnTo>
                        <a:lnTo>
                          <a:pt x="662" y="889"/>
                        </a:lnTo>
                        <a:lnTo>
                          <a:pt x="670" y="891"/>
                        </a:lnTo>
                        <a:lnTo>
                          <a:pt x="677" y="891"/>
                        </a:lnTo>
                        <a:lnTo>
                          <a:pt x="686" y="892"/>
                        </a:lnTo>
                        <a:lnTo>
                          <a:pt x="693" y="889"/>
                        </a:lnTo>
                        <a:lnTo>
                          <a:pt x="700" y="896"/>
                        </a:lnTo>
                        <a:lnTo>
                          <a:pt x="706" y="896"/>
                        </a:lnTo>
                        <a:lnTo>
                          <a:pt x="708" y="897"/>
                        </a:lnTo>
                        <a:lnTo>
                          <a:pt x="715" y="896"/>
                        </a:lnTo>
                        <a:lnTo>
                          <a:pt x="716" y="896"/>
                        </a:lnTo>
                        <a:lnTo>
                          <a:pt x="725" y="895"/>
                        </a:lnTo>
                        <a:lnTo>
                          <a:pt x="726" y="896"/>
                        </a:lnTo>
                        <a:lnTo>
                          <a:pt x="731" y="896"/>
                        </a:lnTo>
                        <a:lnTo>
                          <a:pt x="735" y="894"/>
                        </a:lnTo>
                        <a:lnTo>
                          <a:pt x="744" y="899"/>
                        </a:lnTo>
                        <a:lnTo>
                          <a:pt x="745" y="901"/>
                        </a:lnTo>
                        <a:lnTo>
                          <a:pt x="753" y="905"/>
                        </a:lnTo>
                        <a:lnTo>
                          <a:pt x="761" y="908"/>
                        </a:lnTo>
                        <a:lnTo>
                          <a:pt x="767" y="907"/>
                        </a:lnTo>
                        <a:lnTo>
                          <a:pt x="775" y="907"/>
                        </a:lnTo>
                        <a:lnTo>
                          <a:pt x="778" y="906"/>
                        </a:lnTo>
                        <a:lnTo>
                          <a:pt x="785" y="904"/>
                        </a:lnTo>
                        <a:lnTo>
                          <a:pt x="788" y="901"/>
                        </a:lnTo>
                        <a:lnTo>
                          <a:pt x="799" y="900"/>
                        </a:lnTo>
                        <a:lnTo>
                          <a:pt x="807" y="895"/>
                        </a:lnTo>
                        <a:lnTo>
                          <a:pt x="808" y="888"/>
                        </a:lnTo>
                        <a:lnTo>
                          <a:pt x="816" y="887"/>
                        </a:lnTo>
                        <a:lnTo>
                          <a:pt x="814" y="882"/>
                        </a:lnTo>
                        <a:lnTo>
                          <a:pt x="814" y="880"/>
                        </a:lnTo>
                        <a:lnTo>
                          <a:pt x="823" y="877"/>
                        </a:lnTo>
                        <a:lnTo>
                          <a:pt x="825" y="872"/>
                        </a:lnTo>
                        <a:lnTo>
                          <a:pt x="835" y="869"/>
                        </a:lnTo>
                        <a:lnTo>
                          <a:pt x="842" y="871"/>
                        </a:lnTo>
                        <a:lnTo>
                          <a:pt x="843" y="871"/>
                        </a:lnTo>
                        <a:lnTo>
                          <a:pt x="852" y="871"/>
                        </a:lnTo>
                        <a:lnTo>
                          <a:pt x="855" y="871"/>
                        </a:lnTo>
                        <a:lnTo>
                          <a:pt x="856" y="872"/>
                        </a:lnTo>
                        <a:lnTo>
                          <a:pt x="864" y="872"/>
                        </a:lnTo>
                        <a:lnTo>
                          <a:pt x="871" y="875"/>
                        </a:lnTo>
                        <a:lnTo>
                          <a:pt x="878" y="881"/>
                        </a:lnTo>
                        <a:lnTo>
                          <a:pt x="884" y="887"/>
                        </a:lnTo>
                        <a:lnTo>
                          <a:pt x="892" y="891"/>
                        </a:lnTo>
                        <a:lnTo>
                          <a:pt x="901" y="889"/>
                        </a:lnTo>
                        <a:lnTo>
                          <a:pt x="909" y="894"/>
                        </a:lnTo>
                        <a:lnTo>
                          <a:pt x="918" y="896"/>
                        </a:lnTo>
                        <a:lnTo>
                          <a:pt x="927" y="900"/>
                        </a:lnTo>
                        <a:lnTo>
                          <a:pt x="933" y="906"/>
                        </a:lnTo>
                        <a:lnTo>
                          <a:pt x="941" y="910"/>
                        </a:lnTo>
                        <a:lnTo>
                          <a:pt x="950" y="916"/>
                        </a:lnTo>
                        <a:lnTo>
                          <a:pt x="957" y="916"/>
                        </a:lnTo>
                        <a:lnTo>
                          <a:pt x="966" y="917"/>
                        </a:lnTo>
                        <a:lnTo>
                          <a:pt x="973" y="915"/>
                        </a:lnTo>
                        <a:lnTo>
                          <a:pt x="981" y="916"/>
                        </a:lnTo>
                        <a:lnTo>
                          <a:pt x="991" y="921"/>
                        </a:lnTo>
                        <a:lnTo>
                          <a:pt x="1000" y="926"/>
                        </a:lnTo>
                        <a:lnTo>
                          <a:pt x="1004" y="932"/>
                        </a:lnTo>
                        <a:lnTo>
                          <a:pt x="1011" y="934"/>
                        </a:lnTo>
                        <a:lnTo>
                          <a:pt x="1013" y="940"/>
                        </a:lnTo>
                        <a:lnTo>
                          <a:pt x="1015" y="945"/>
                        </a:lnTo>
                        <a:lnTo>
                          <a:pt x="1018" y="947"/>
                        </a:lnTo>
                        <a:lnTo>
                          <a:pt x="1018" y="949"/>
                        </a:lnTo>
                        <a:lnTo>
                          <a:pt x="1015" y="953"/>
                        </a:lnTo>
                        <a:lnTo>
                          <a:pt x="1011" y="953"/>
                        </a:lnTo>
                        <a:lnTo>
                          <a:pt x="1006" y="953"/>
                        </a:lnTo>
                        <a:lnTo>
                          <a:pt x="1001" y="954"/>
                        </a:lnTo>
                        <a:lnTo>
                          <a:pt x="996" y="955"/>
                        </a:lnTo>
                        <a:lnTo>
                          <a:pt x="993" y="954"/>
                        </a:lnTo>
                        <a:lnTo>
                          <a:pt x="991" y="956"/>
                        </a:lnTo>
                        <a:lnTo>
                          <a:pt x="990" y="958"/>
                        </a:lnTo>
                        <a:lnTo>
                          <a:pt x="990" y="962"/>
                        </a:lnTo>
                        <a:lnTo>
                          <a:pt x="986" y="964"/>
                        </a:lnTo>
                        <a:lnTo>
                          <a:pt x="987" y="969"/>
                        </a:lnTo>
                        <a:lnTo>
                          <a:pt x="986" y="972"/>
                        </a:lnTo>
                        <a:lnTo>
                          <a:pt x="990" y="975"/>
                        </a:lnTo>
                        <a:lnTo>
                          <a:pt x="987" y="978"/>
                        </a:lnTo>
                        <a:lnTo>
                          <a:pt x="984" y="979"/>
                        </a:lnTo>
                        <a:lnTo>
                          <a:pt x="982" y="982"/>
                        </a:lnTo>
                        <a:lnTo>
                          <a:pt x="978" y="988"/>
                        </a:lnTo>
                        <a:lnTo>
                          <a:pt x="974" y="988"/>
                        </a:lnTo>
                        <a:lnTo>
                          <a:pt x="968" y="990"/>
                        </a:lnTo>
                        <a:lnTo>
                          <a:pt x="964" y="989"/>
                        </a:lnTo>
                        <a:lnTo>
                          <a:pt x="959" y="990"/>
                        </a:lnTo>
                        <a:lnTo>
                          <a:pt x="955" y="989"/>
                        </a:lnTo>
                        <a:lnTo>
                          <a:pt x="951" y="989"/>
                        </a:lnTo>
                        <a:lnTo>
                          <a:pt x="946" y="992"/>
                        </a:lnTo>
                        <a:lnTo>
                          <a:pt x="943" y="993"/>
                        </a:lnTo>
                        <a:lnTo>
                          <a:pt x="941" y="997"/>
                        </a:lnTo>
                        <a:lnTo>
                          <a:pt x="938" y="1000"/>
                        </a:lnTo>
                        <a:lnTo>
                          <a:pt x="937" y="1002"/>
                        </a:lnTo>
                        <a:lnTo>
                          <a:pt x="934" y="1009"/>
                        </a:lnTo>
                        <a:lnTo>
                          <a:pt x="941" y="1013"/>
                        </a:lnTo>
                        <a:lnTo>
                          <a:pt x="948" y="1015"/>
                        </a:lnTo>
                        <a:lnTo>
                          <a:pt x="955" y="1021"/>
                        </a:lnTo>
                        <a:lnTo>
                          <a:pt x="957" y="1029"/>
                        </a:lnTo>
                        <a:lnTo>
                          <a:pt x="963" y="1034"/>
                        </a:lnTo>
                        <a:lnTo>
                          <a:pt x="970" y="1040"/>
                        </a:lnTo>
                        <a:lnTo>
                          <a:pt x="973" y="1043"/>
                        </a:lnTo>
                        <a:lnTo>
                          <a:pt x="975" y="1050"/>
                        </a:lnTo>
                        <a:lnTo>
                          <a:pt x="974" y="1056"/>
                        </a:lnTo>
                        <a:lnTo>
                          <a:pt x="981" y="1063"/>
                        </a:lnTo>
                        <a:lnTo>
                          <a:pt x="986" y="1068"/>
                        </a:lnTo>
                        <a:lnTo>
                          <a:pt x="990" y="1070"/>
                        </a:lnTo>
                        <a:lnTo>
                          <a:pt x="982" y="1075"/>
                        </a:lnTo>
                        <a:lnTo>
                          <a:pt x="975" y="1082"/>
                        </a:lnTo>
                        <a:lnTo>
                          <a:pt x="966" y="1082"/>
                        </a:lnTo>
                        <a:lnTo>
                          <a:pt x="957" y="1085"/>
                        </a:lnTo>
                        <a:lnTo>
                          <a:pt x="950" y="1089"/>
                        </a:lnTo>
                        <a:lnTo>
                          <a:pt x="943" y="1092"/>
                        </a:lnTo>
                        <a:lnTo>
                          <a:pt x="948" y="1098"/>
                        </a:lnTo>
                        <a:lnTo>
                          <a:pt x="941" y="1105"/>
                        </a:lnTo>
                        <a:lnTo>
                          <a:pt x="933" y="1109"/>
                        </a:lnTo>
                        <a:lnTo>
                          <a:pt x="924" y="1106"/>
                        </a:lnTo>
                        <a:lnTo>
                          <a:pt x="916" y="1106"/>
                        </a:lnTo>
                        <a:lnTo>
                          <a:pt x="907" y="1108"/>
                        </a:lnTo>
                        <a:lnTo>
                          <a:pt x="904" y="1111"/>
                        </a:lnTo>
                        <a:lnTo>
                          <a:pt x="900" y="1116"/>
                        </a:lnTo>
                        <a:lnTo>
                          <a:pt x="891" y="1120"/>
                        </a:lnTo>
                        <a:lnTo>
                          <a:pt x="887" y="1124"/>
                        </a:lnTo>
                        <a:lnTo>
                          <a:pt x="886" y="1125"/>
                        </a:lnTo>
                        <a:lnTo>
                          <a:pt x="883" y="1127"/>
                        </a:lnTo>
                        <a:lnTo>
                          <a:pt x="875" y="1132"/>
                        </a:lnTo>
                        <a:lnTo>
                          <a:pt x="866" y="1139"/>
                        </a:lnTo>
                        <a:lnTo>
                          <a:pt x="869" y="1145"/>
                        </a:lnTo>
                        <a:lnTo>
                          <a:pt x="868" y="1151"/>
                        </a:lnTo>
                        <a:lnTo>
                          <a:pt x="859" y="1155"/>
                        </a:lnTo>
                        <a:lnTo>
                          <a:pt x="855" y="1161"/>
                        </a:lnTo>
                        <a:lnTo>
                          <a:pt x="850" y="1167"/>
                        </a:lnTo>
                        <a:lnTo>
                          <a:pt x="847" y="1168"/>
                        </a:lnTo>
                        <a:lnTo>
                          <a:pt x="842" y="1174"/>
                        </a:lnTo>
                        <a:lnTo>
                          <a:pt x="846" y="1181"/>
                        </a:lnTo>
                        <a:lnTo>
                          <a:pt x="842" y="1187"/>
                        </a:lnTo>
                        <a:lnTo>
                          <a:pt x="841" y="1192"/>
                        </a:lnTo>
                        <a:lnTo>
                          <a:pt x="833" y="1192"/>
                        </a:lnTo>
                        <a:lnTo>
                          <a:pt x="835" y="1187"/>
                        </a:lnTo>
                        <a:lnTo>
                          <a:pt x="834" y="1184"/>
                        </a:lnTo>
                        <a:lnTo>
                          <a:pt x="826" y="1179"/>
                        </a:lnTo>
                        <a:lnTo>
                          <a:pt x="819" y="1181"/>
                        </a:lnTo>
                        <a:lnTo>
                          <a:pt x="815" y="1187"/>
                        </a:lnTo>
                        <a:lnTo>
                          <a:pt x="811" y="1187"/>
                        </a:lnTo>
                        <a:lnTo>
                          <a:pt x="810" y="1188"/>
                        </a:lnTo>
                        <a:lnTo>
                          <a:pt x="808" y="1188"/>
                        </a:lnTo>
                        <a:lnTo>
                          <a:pt x="805" y="1195"/>
                        </a:lnTo>
                        <a:lnTo>
                          <a:pt x="796" y="1200"/>
                        </a:lnTo>
                        <a:lnTo>
                          <a:pt x="787" y="1205"/>
                        </a:lnTo>
                        <a:lnTo>
                          <a:pt x="779" y="1206"/>
                        </a:lnTo>
                        <a:lnTo>
                          <a:pt x="767" y="1202"/>
                        </a:lnTo>
                        <a:lnTo>
                          <a:pt x="760" y="1206"/>
                        </a:lnTo>
                        <a:lnTo>
                          <a:pt x="751" y="1210"/>
                        </a:lnTo>
                        <a:lnTo>
                          <a:pt x="754" y="1214"/>
                        </a:lnTo>
                        <a:lnTo>
                          <a:pt x="754" y="1220"/>
                        </a:lnTo>
                        <a:lnTo>
                          <a:pt x="745" y="1220"/>
                        </a:lnTo>
                        <a:lnTo>
                          <a:pt x="735" y="1222"/>
                        </a:lnTo>
                        <a:lnTo>
                          <a:pt x="736" y="1225"/>
                        </a:lnTo>
                        <a:lnTo>
                          <a:pt x="743" y="1231"/>
                        </a:lnTo>
                        <a:lnTo>
                          <a:pt x="735" y="1236"/>
                        </a:lnTo>
                        <a:lnTo>
                          <a:pt x="725" y="1231"/>
                        </a:lnTo>
                        <a:lnTo>
                          <a:pt x="717" y="1231"/>
                        </a:lnTo>
                        <a:lnTo>
                          <a:pt x="709" y="1231"/>
                        </a:lnTo>
                        <a:lnTo>
                          <a:pt x="703" y="1231"/>
                        </a:lnTo>
                        <a:lnTo>
                          <a:pt x="694" y="1231"/>
                        </a:lnTo>
                        <a:lnTo>
                          <a:pt x="686" y="1231"/>
                        </a:lnTo>
                        <a:lnTo>
                          <a:pt x="677" y="1231"/>
                        </a:lnTo>
                        <a:lnTo>
                          <a:pt x="668" y="1230"/>
                        </a:lnTo>
                        <a:lnTo>
                          <a:pt x="658" y="1225"/>
                        </a:lnTo>
                        <a:lnTo>
                          <a:pt x="654" y="1231"/>
                        </a:lnTo>
                        <a:lnTo>
                          <a:pt x="649" y="1234"/>
                        </a:lnTo>
                        <a:lnTo>
                          <a:pt x="645" y="1234"/>
                        </a:lnTo>
                        <a:lnTo>
                          <a:pt x="637" y="1234"/>
                        </a:lnTo>
                        <a:lnTo>
                          <a:pt x="628" y="1228"/>
                        </a:lnTo>
                        <a:lnTo>
                          <a:pt x="626" y="1222"/>
                        </a:lnTo>
                        <a:lnTo>
                          <a:pt x="623" y="1216"/>
                        </a:lnTo>
                        <a:lnTo>
                          <a:pt x="626" y="1224"/>
                        </a:lnTo>
                        <a:lnTo>
                          <a:pt x="623" y="1233"/>
                        </a:lnTo>
                        <a:lnTo>
                          <a:pt x="622" y="1240"/>
                        </a:lnTo>
                        <a:lnTo>
                          <a:pt x="622" y="1246"/>
                        </a:lnTo>
                        <a:lnTo>
                          <a:pt x="628" y="1252"/>
                        </a:lnTo>
                        <a:lnTo>
                          <a:pt x="623" y="1259"/>
                        </a:lnTo>
                        <a:lnTo>
                          <a:pt x="618" y="1264"/>
                        </a:lnTo>
                        <a:lnTo>
                          <a:pt x="609" y="1262"/>
                        </a:lnTo>
                        <a:lnTo>
                          <a:pt x="599" y="1261"/>
                        </a:lnTo>
                        <a:lnTo>
                          <a:pt x="590" y="1260"/>
                        </a:lnTo>
                        <a:lnTo>
                          <a:pt x="586" y="1262"/>
                        </a:lnTo>
                        <a:lnTo>
                          <a:pt x="577" y="1268"/>
                        </a:lnTo>
                        <a:lnTo>
                          <a:pt x="569" y="1268"/>
                        </a:lnTo>
                        <a:lnTo>
                          <a:pt x="563" y="1262"/>
                        </a:lnTo>
                        <a:lnTo>
                          <a:pt x="560" y="1265"/>
                        </a:lnTo>
                        <a:lnTo>
                          <a:pt x="563" y="1273"/>
                        </a:lnTo>
                        <a:lnTo>
                          <a:pt x="554" y="1266"/>
                        </a:lnTo>
                        <a:lnTo>
                          <a:pt x="553" y="1274"/>
                        </a:lnTo>
                        <a:lnTo>
                          <a:pt x="559" y="1279"/>
                        </a:lnTo>
                        <a:lnTo>
                          <a:pt x="550" y="1282"/>
                        </a:lnTo>
                        <a:lnTo>
                          <a:pt x="541" y="1287"/>
                        </a:lnTo>
                        <a:lnTo>
                          <a:pt x="533" y="1290"/>
                        </a:lnTo>
                        <a:lnTo>
                          <a:pt x="523" y="1296"/>
                        </a:lnTo>
                        <a:lnTo>
                          <a:pt x="515" y="1296"/>
                        </a:lnTo>
                        <a:lnTo>
                          <a:pt x="506" y="1295"/>
                        </a:lnTo>
                        <a:lnTo>
                          <a:pt x="499" y="1293"/>
                        </a:lnTo>
                        <a:lnTo>
                          <a:pt x="499" y="1286"/>
                        </a:lnTo>
                        <a:lnTo>
                          <a:pt x="495" y="1280"/>
                        </a:lnTo>
                        <a:lnTo>
                          <a:pt x="499" y="1274"/>
                        </a:lnTo>
                        <a:lnTo>
                          <a:pt x="503" y="1266"/>
                        </a:lnTo>
                        <a:lnTo>
                          <a:pt x="497" y="1274"/>
                        </a:lnTo>
                        <a:lnTo>
                          <a:pt x="492" y="1279"/>
                        </a:lnTo>
                        <a:lnTo>
                          <a:pt x="491" y="1286"/>
                        </a:lnTo>
                        <a:lnTo>
                          <a:pt x="488" y="1293"/>
                        </a:lnTo>
                        <a:lnTo>
                          <a:pt x="490" y="1296"/>
                        </a:lnTo>
                        <a:lnTo>
                          <a:pt x="488" y="1296"/>
                        </a:lnTo>
                        <a:lnTo>
                          <a:pt x="486" y="1294"/>
                        </a:lnTo>
                        <a:lnTo>
                          <a:pt x="477" y="1294"/>
                        </a:lnTo>
                        <a:lnTo>
                          <a:pt x="468" y="1287"/>
                        </a:lnTo>
                        <a:lnTo>
                          <a:pt x="463" y="1282"/>
                        </a:lnTo>
                        <a:lnTo>
                          <a:pt x="458" y="1276"/>
                        </a:lnTo>
                        <a:lnTo>
                          <a:pt x="458" y="1275"/>
                        </a:lnTo>
                        <a:lnTo>
                          <a:pt x="458" y="1268"/>
                        </a:lnTo>
                        <a:lnTo>
                          <a:pt x="463" y="1262"/>
                        </a:lnTo>
                        <a:lnTo>
                          <a:pt x="452" y="1268"/>
                        </a:lnTo>
                        <a:lnTo>
                          <a:pt x="445" y="1272"/>
                        </a:lnTo>
                        <a:lnTo>
                          <a:pt x="436" y="1270"/>
                        </a:lnTo>
                        <a:lnTo>
                          <a:pt x="429" y="1266"/>
                        </a:lnTo>
                        <a:lnTo>
                          <a:pt x="420" y="1262"/>
                        </a:lnTo>
                        <a:lnTo>
                          <a:pt x="416" y="1256"/>
                        </a:lnTo>
                        <a:lnTo>
                          <a:pt x="415" y="1249"/>
                        </a:lnTo>
                        <a:lnTo>
                          <a:pt x="401" y="1237"/>
                        </a:lnTo>
                        <a:lnTo>
                          <a:pt x="398" y="1238"/>
                        </a:lnTo>
                        <a:lnTo>
                          <a:pt x="407" y="1254"/>
                        </a:lnTo>
                        <a:lnTo>
                          <a:pt x="404" y="1259"/>
                        </a:lnTo>
                        <a:lnTo>
                          <a:pt x="405" y="1265"/>
                        </a:lnTo>
                        <a:lnTo>
                          <a:pt x="410" y="1275"/>
                        </a:lnTo>
                        <a:lnTo>
                          <a:pt x="418" y="1277"/>
                        </a:lnTo>
                        <a:lnTo>
                          <a:pt x="424" y="1280"/>
                        </a:lnTo>
                        <a:lnTo>
                          <a:pt x="419" y="1286"/>
                        </a:lnTo>
                        <a:lnTo>
                          <a:pt x="418" y="1293"/>
                        </a:lnTo>
                        <a:lnTo>
                          <a:pt x="422" y="1299"/>
                        </a:lnTo>
                        <a:lnTo>
                          <a:pt x="419" y="1305"/>
                        </a:lnTo>
                        <a:lnTo>
                          <a:pt x="423" y="1312"/>
                        </a:lnTo>
                        <a:lnTo>
                          <a:pt x="419" y="1318"/>
                        </a:lnTo>
                        <a:lnTo>
                          <a:pt x="414" y="1323"/>
                        </a:lnTo>
                        <a:lnTo>
                          <a:pt x="405" y="1323"/>
                        </a:lnTo>
                        <a:lnTo>
                          <a:pt x="396" y="1319"/>
                        </a:lnTo>
                        <a:lnTo>
                          <a:pt x="387" y="1316"/>
                        </a:lnTo>
                        <a:lnTo>
                          <a:pt x="379" y="1312"/>
                        </a:lnTo>
                        <a:lnTo>
                          <a:pt x="371" y="1306"/>
                        </a:lnTo>
                        <a:lnTo>
                          <a:pt x="368" y="1304"/>
                        </a:lnTo>
                        <a:lnTo>
                          <a:pt x="364" y="1301"/>
                        </a:lnTo>
                        <a:lnTo>
                          <a:pt x="362" y="1295"/>
                        </a:lnTo>
                        <a:lnTo>
                          <a:pt x="355" y="1289"/>
                        </a:lnTo>
                        <a:lnTo>
                          <a:pt x="346" y="1284"/>
                        </a:lnTo>
                        <a:lnTo>
                          <a:pt x="338" y="1279"/>
                        </a:lnTo>
                        <a:lnTo>
                          <a:pt x="330" y="1274"/>
                        </a:lnTo>
                        <a:lnTo>
                          <a:pt x="326" y="1273"/>
                        </a:lnTo>
                        <a:lnTo>
                          <a:pt x="319" y="1272"/>
                        </a:lnTo>
                        <a:lnTo>
                          <a:pt x="310" y="1266"/>
                        </a:lnTo>
                        <a:lnTo>
                          <a:pt x="305" y="1260"/>
                        </a:lnTo>
                        <a:lnTo>
                          <a:pt x="297" y="1258"/>
                        </a:lnTo>
                        <a:lnTo>
                          <a:pt x="294" y="1259"/>
                        </a:lnTo>
                        <a:lnTo>
                          <a:pt x="296" y="1260"/>
                        </a:lnTo>
                        <a:lnTo>
                          <a:pt x="287" y="1263"/>
                        </a:lnTo>
                        <a:lnTo>
                          <a:pt x="278" y="1267"/>
                        </a:lnTo>
                        <a:lnTo>
                          <a:pt x="270" y="1273"/>
                        </a:lnTo>
                        <a:lnTo>
                          <a:pt x="267" y="1279"/>
                        </a:lnTo>
                        <a:lnTo>
                          <a:pt x="270" y="1285"/>
                        </a:lnTo>
                        <a:lnTo>
                          <a:pt x="272" y="1292"/>
                        </a:lnTo>
                        <a:lnTo>
                          <a:pt x="275" y="1299"/>
                        </a:lnTo>
                        <a:lnTo>
                          <a:pt x="278" y="1305"/>
                        </a:lnTo>
                        <a:lnTo>
                          <a:pt x="278" y="1311"/>
                        </a:lnTo>
                        <a:lnTo>
                          <a:pt x="284" y="1318"/>
                        </a:lnTo>
                        <a:lnTo>
                          <a:pt x="284" y="1323"/>
                        </a:lnTo>
                        <a:lnTo>
                          <a:pt x="284" y="1330"/>
                        </a:lnTo>
                        <a:lnTo>
                          <a:pt x="284" y="1335"/>
                        </a:lnTo>
                        <a:lnTo>
                          <a:pt x="275" y="1333"/>
                        </a:lnTo>
                        <a:lnTo>
                          <a:pt x="267" y="1329"/>
                        </a:lnTo>
                        <a:lnTo>
                          <a:pt x="261" y="1321"/>
                        </a:lnTo>
                        <a:lnTo>
                          <a:pt x="261" y="1315"/>
                        </a:lnTo>
                        <a:lnTo>
                          <a:pt x="263" y="1309"/>
                        </a:lnTo>
                        <a:lnTo>
                          <a:pt x="261" y="1301"/>
                        </a:lnTo>
                        <a:lnTo>
                          <a:pt x="258" y="1296"/>
                        </a:lnTo>
                        <a:lnTo>
                          <a:pt x="254" y="1290"/>
                        </a:lnTo>
                        <a:lnTo>
                          <a:pt x="248" y="1284"/>
                        </a:lnTo>
                        <a:lnTo>
                          <a:pt x="243" y="1277"/>
                        </a:lnTo>
                        <a:lnTo>
                          <a:pt x="234" y="1272"/>
                        </a:lnTo>
                        <a:lnTo>
                          <a:pt x="226" y="1265"/>
                        </a:lnTo>
                        <a:lnTo>
                          <a:pt x="221" y="1261"/>
                        </a:lnTo>
                        <a:lnTo>
                          <a:pt x="218" y="1255"/>
                        </a:lnTo>
                        <a:lnTo>
                          <a:pt x="218" y="1254"/>
                        </a:lnTo>
                        <a:lnTo>
                          <a:pt x="216" y="1248"/>
                        </a:lnTo>
                        <a:lnTo>
                          <a:pt x="211" y="1242"/>
                        </a:lnTo>
                        <a:lnTo>
                          <a:pt x="209" y="1236"/>
                        </a:lnTo>
                        <a:lnTo>
                          <a:pt x="209" y="1229"/>
                        </a:lnTo>
                        <a:lnTo>
                          <a:pt x="212" y="1223"/>
                        </a:lnTo>
                        <a:lnTo>
                          <a:pt x="212" y="1217"/>
                        </a:lnTo>
                        <a:lnTo>
                          <a:pt x="216" y="1210"/>
                        </a:lnTo>
                        <a:lnTo>
                          <a:pt x="224" y="1208"/>
                        </a:lnTo>
                        <a:lnTo>
                          <a:pt x="234" y="1205"/>
                        </a:lnTo>
                        <a:lnTo>
                          <a:pt x="236" y="1212"/>
                        </a:lnTo>
                        <a:lnTo>
                          <a:pt x="240" y="1217"/>
                        </a:lnTo>
                        <a:lnTo>
                          <a:pt x="242" y="1223"/>
                        </a:lnTo>
                        <a:lnTo>
                          <a:pt x="240" y="1229"/>
                        </a:lnTo>
                        <a:lnTo>
                          <a:pt x="242" y="1236"/>
                        </a:lnTo>
                        <a:lnTo>
                          <a:pt x="248" y="1242"/>
                        </a:lnTo>
                        <a:lnTo>
                          <a:pt x="249" y="1243"/>
                        </a:lnTo>
                        <a:lnTo>
                          <a:pt x="258" y="1242"/>
                        </a:lnTo>
                        <a:lnTo>
                          <a:pt x="260" y="1236"/>
                        </a:lnTo>
                        <a:lnTo>
                          <a:pt x="257" y="1228"/>
                        </a:lnTo>
                        <a:lnTo>
                          <a:pt x="254" y="1223"/>
                        </a:lnTo>
                        <a:lnTo>
                          <a:pt x="249" y="1217"/>
                        </a:lnTo>
                        <a:lnTo>
                          <a:pt x="248" y="1210"/>
                        </a:lnTo>
                        <a:lnTo>
                          <a:pt x="244" y="1204"/>
                        </a:lnTo>
                        <a:lnTo>
                          <a:pt x="245" y="1198"/>
                        </a:lnTo>
                        <a:lnTo>
                          <a:pt x="248" y="1191"/>
                        </a:lnTo>
                        <a:lnTo>
                          <a:pt x="253" y="1186"/>
                        </a:lnTo>
                        <a:lnTo>
                          <a:pt x="258" y="1180"/>
                        </a:lnTo>
                        <a:lnTo>
                          <a:pt x="261" y="1172"/>
                        </a:lnTo>
                        <a:lnTo>
                          <a:pt x="262" y="1167"/>
                        </a:lnTo>
                        <a:lnTo>
                          <a:pt x="272" y="1161"/>
                        </a:lnTo>
                        <a:lnTo>
                          <a:pt x="280" y="1153"/>
                        </a:lnTo>
                        <a:lnTo>
                          <a:pt x="287" y="1147"/>
                        </a:lnTo>
                        <a:lnTo>
                          <a:pt x="294" y="1141"/>
                        </a:lnTo>
                        <a:lnTo>
                          <a:pt x="299" y="1135"/>
                        </a:lnTo>
                        <a:lnTo>
                          <a:pt x="298" y="1132"/>
                        </a:lnTo>
                        <a:lnTo>
                          <a:pt x="302" y="1126"/>
                        </a:lnTo>
                        <a:lnTo>
                          <a:pt x="307" y="1118"/>
                        </a:lnTo>
                        <a:lnTo>
                          <a:pt x="307" y="1113"/>
                        </a:lnTo>
                        <a:lnTo>
                          <a:pt x="307" y="1112"/>
                        </a:lnTo>
                        <a:lnTo>
                          <a:pt x="305" y="1106"/>
                        </a:lnTo>
                        <a:lnTo>
                          <a:pt x="314" y="1102"/>
                        </a:lnTo>
                        <a:lnTo>
                          <a:pt x="316" y="1097"/>
                        </a:lnTo>
                        <a:lnTo>
                          <a:pt x="325" y="1093"/>
                        </a:lnTo>
                        <a:lnTo>
                          <a:pt x="325" y="1089"/>
                        </a:lnTo>
                        <a:lnTo>
                          <a:pt x="325" y="1083"/>
                        </a:lnTo>
                        <a:lnTo>
                          <a:pt x="330" y="1076"/>
                        </a:lnTo>
                        <a:lnTo>
                          <a:pt x="338" y="1073"/>
                        </a:lnTo>
                        <a:lnTo>
                          <a:pt x="348" y="1071"/>
                        </a:lnTo>
                        <a:lnTo>
                          <a:pt x="356" y="1069"/>
                        </a:lnTo>
                        <a:lnTo>
                          <a:pt x="359" y="1066"/>
                        </a:lnTo>
                        <a:lnTo>
                          <a:pt x="359" y="1063"/>
                        </a:lnTo>
                        <a:lnTo>
                          <a:pt x="359" y="1059"/>
                        </a:lnTo>
                        <a:lnTo>
                          <a:pt x="364" y="1053"/>
                        </a:lnTo>
                        <a:lnTo>
                          <a:pt x="364" y="1047"/>
                        </a:lnTo>
                        <a:lnTo>
                          <a:pt x="360" y="1041"/>
                        </a:lnTo>
                        <a:lnTo>
                          <a:pt x="355" y="1035"/>
                        </a:lnTo>
                        <a:lnTo>
                          <a:pt x="356" y="1028"/>
                        </a:lnTo>
                        <a:lnTo>
                          <a:pt x="356" y="1027"/>
                        </a:lnTo>
                        <a:lnTo>
                          <a:pt x="355" y="1020"/>
                        </a:lnTo>
                        <a:lnTo>
                          <a:pt x="352" y="1018"/>
                        </a:lnTo>
                        <a:lnTo>
                          <a:pt x="348" y="1014"/>
                        </a:lnTo>
                        <a:lnTo>
                          <a:pt x="339" y="1010"/>
                        </a:lnTo>
                        <a:lnTo>
                          <a:pt x="330" y="1004"/>
                        </a:lnTo>
                        <a:lnTo>
                          <a:pt x="323" y="1002"/>
                        </a:lnTo>
                        <a:lnTo>
                          <a:pt x="316" y="1001"/>
                        </a:lnTo>
                        <a:lnTo>
                          <a:pt x="316" y="997"/>
                        </a:lnTo>
                        <a:lnTo>
                          <a:pt x="310" y="991"/>
                        </a:lnTo>
                        <a:lnTo>
                          <a:pt x="305" y="985"/>
                        </a:lnTo>
                        <a:lnTo>
                          <a:pt x="297" y="981"/>
                        </a:lnTo>
                        <a:lnTo>
                          <a:pt x="297" y="975"/>
                        </a:lnTo>
                        <a:lnTo>
                          <a:pt x="307" y="971"/>
                        </a:lnTo>
                        <a:lnTo>
                          <a:pt x="311" y="964"/>
                        </a:lnTo>
                        <a:lnTo>
                          <a:pt x="307" y="955"/>
                        </a:lnTo>
                        <a:lnTo>
                          <a:pt x="299" y="952"/>
                        </a:lnTo>
                        <a:lnTo>
                          <a:pt x="303" y="916"/>
                        </a:lnTo>
                        <a:lnTo>
                          <a:pt x="307" y="909"/>
                        </a:lnTo>
                        <a:lnTo>
                          <a:pt x="307" y="903"/>
                        </a:lnTo>
                        <a:lnTo>
                          <a:pt x="308" y="900"/>
                        </a:lnTo>
                        <a:lnTo>
                          <a:pt x="319" y="897"/>
                        </a:lnTo>
                        <a:lnTo>
                          <a:pt x="326" y="896"/>
                        </a:lnTo>
                        <a:lnTo>
                          <a:pt x="328" y="895"/>
                        </a:lnTo>
                        <a:lnTo>
                          <a:pt x="337" y="896"/>
                        </a:lnTo>
                        <a:lnTo>
                          <a:pt x="339" y="899"/>
                        </a:lnTo>
                        <a:lnTo>
                          <a:pt x="344" y="900"/>
                        </a:lnTo>
                        <a:lnTo>
                          <a:pt x="352" y="902"/>
                        </a:lnTo>
                        <a:lnTo>
                          <a:pt x="359" y="904"/>
                        </a:lnTo>
                        <a:lnTo>
                          <a:pt x="361" y="905"/>
                        </a:lnTo>
                        <a:lnTo>
                          <a:pt x="369" y="905"/>
                        </a:lnTo>
                        <a:lnTo>
                          <a:pt x="378" y="907"/>
                        </a:lnTo>
                        <a:lnTo>
                          <a:pt x="387" y="908"/>
                        </a:lnTo>
                        <a:lnTo>
                          <a:pt x="396" y="909"/>
                        </a:lnTo>
                        <a:lnTo>
                          <a:pt x="404" y="907"/>
                        </a:lnTo>
                        <a:lnTo>
                          <a:pt x="411" y="910"/>
                        </a:lnTo>
                        <a:lnTo>
                          <a:pt x="411" y="909"/>
                        </a:lnTo>
                        <a:lnTo>
                          <a:pt x="401" y="907"/>
                        </a:lnTo>
                        <a:lnTo>
                          <a:pt x="396" y="906"/>
                        </a:lnTo>
                        <a:lnTo>
                          <a:pt x="387" y="904"/>
                        </a:lnTo>
                        <a:lnTo>
                          <a:pt x="377" y="902"/>
                        </a:lnTo>
                        <a:lnTo>
                          <a:pt x="371" y="900"/>
                        </a:lnTo>
                        <a:lnTo>
                          <a:pt x="364" y="896"/>
                        </a:lnTo>
                        <a:lnTo>
                          <a:pt x="355" y="891"/>
                        </a:lnTo>
                        <a:lnTo>
                          <a:pt x="352" y="885"/>
                        </a:lnTo>
                        <a:lnTo>
                          <a:pt x="348" y="883"/>
                        </a:lnTo>
                        <a:lnTo>
                          <a:pt x="344" y="882"/>
                        </a:lnTo>
                        <a:lnTo>
                          <a:pt x="338" y="880"/>
                        </a:lnTo>
                        <a:lnTo>
                          <a:pt x="330" y="873"/>
                        </a:lnTo>
                        <a:lnTo>
                          <a:pt x="326" y="866"/>
                        </a:lnTo>
                        <a:lnTo>
                          <a:pt x="325" y="860"/>
                        </a:lnTo>
                        <a:lnTo>
                          <a:pt x="321" y="857"/>
                        </a:lnTo>
                        <a:lnTo>
                          <a:pt x="320" y="863"/>
                        </a:lnTo>
                        <a:lnTo>
                          <a:pt x="323" y="869"/>
                        </a:lnTo>
                        <a:lnTo>
                          <a:pt x="328" y="877"/>
                        </a:lnTo>
                        <a:lnTo>
                          <a:pt x="337" y="883"/>
                        </a:lnTo>
                        <a:lnTo>
                          <a:pt x="332" y="886"/>
                        </a:lnTo>
                        <a:lnTo>
                          <a:pt x="324" y="887"/>
                        </a:lnTo>
                        <a:lnTo>
                          <a:pt x="315" y="883"/>
                        </a:lnTo>
                        <a:lnTo>
                          <a:pt x="312" y="878"/>
                        </a:lnTo>
                        <a:lnTo>
                          <a:pt x="312" y="871"/>
                        </a:lnTo>
                        <a:lnTo>
                          <a:pt x="308" y="865"/>
                        </a:lnTo>
                        <a:lnTo>
                          <a:pt x="312" y="859"/>
                        </a:lnTo>
                        <a:lnTo>
                          <a:pt x="315" y="852"/>
                        </a:lnTo>
                        <a:lnTo>
                          <a:pt x="320" y="846"/>
                        </a:lnTo>
                        <a:lnTo>
                          <a:pt x="326" y="839"/>
                        </a:lnTo>
                        <a:lnTo>
                          <a:pt x="329" y="833"/>
                        </a:lnTo>
                        <a:lnTo>
                          <a:pt x="334" y="827"/>
                        </a:lnTo>
                        <a:lnTo>
                          <a:pt x="339" y="821"/>
                        </a:lnTo>
                        <a:lnTo>
                          <a:pt x="344" y="814"/>
                        </a:lnTo>
                        <a:lnTo>
                          <a:pt x="335" y="821"/>
                        </a:lnTo>
                        <a:lnTo>
                          <a:pt x="332" y="827"/>
                        </a:lnTo>
                        <a:lnTo>
                          <a:pt x="326" y="833"/>
                        </a:lnTo>
                        <a:lnTo>
                          <a:pt x="324" y="839"/>
                        </a:lnTo>
                        <a:lnTo>
                          <a:pt x="319" y="844"/>
                        </a:lnTo>
                        <a:lnTo>
                          <a:pt x="310" y="847"/>
                        </a:lnTo>
                        <a:lnTo>
                          <a:pt x="307" y="841"/>
                        </a:lnTo>
                        <a:lnTo>
                          <a:pt x="310" y="834"/>
                        </a:lnTo>
                        <a:lnTo>
                          <a:pt x="303" y="827"/>
                        </a:lnTo>
                        <a:lnTo>
                          <a:pt x="307" y="834"/>
                        </a:lnTo>
                        <a:lnTo>
                          <a:pt x="303" y="841"/>
                        </a:lnTo>
                        <a:lnTo>
                          <a:pt x="307" y="847"/>
                        </a:lnTo>
                        <a:lnTo>
                          <a:pt x="312" y="849"/>
                        </a:lnTo>
                        <a:lnTo>
                          <a:pt x="308" y="857"/>
                        </a:lnTo>
                        <a:lnTo>
                          <a:pt x="303" y="863"/>
                        </a:lnTo>
                        <a:lnTo>
                          <a:pt x="303" y="869"/>
                        </a:lnTo>
                        <a:lnTo>
                          <a:pt x="305" y="876"/>
                        </a:lnTo>
                        <a:lnTo>
                          <a:pt x="305" y="883"/>
                        </a:lnTo>
                        <a:lnTo>
                          <a:pt x="302" y="887"/>
                        </a:lnTo>
                        <a:lnTo>
                          <a:pt x="293" y="883"/>
                        </a:lnTo>
                        <a:lnTo>
                          <a:pt x="290" y="883"/>
                        </a:lnTo>
                        <a:lnTo>
                          <a:pt x="293" y="887"/>
                        </a:lnTo>
                        <a:lnTo>
                          <a:pt x="301" y="891"/>
                        </a:lnTo>
                        <a:lnTo>
                          <a:pt x="298" y="897"/>
                        </a:lnTo>
                        <a:lnTo>
                          <a:pt x="297" y="899"/>
                        </a:lnTo>
                        <a:lnTo>
                          <a:pt x="293" y="904"/>
                        </a:lnTo>
                        <a:lnTo>
                          <a:pt x="290" y="910"/>
                        </a:lnTo>
                        <a:lnTo>
                          <a:pt x="287" y="918"/>
                        </a:lnTo>
                        <a:lnTo>
                          <a:pt x="281" y="924"/>
                        </a:lnTo>
                        <a:lnTo>
                          <a:pt x="272" y="925"/>
                        </a:lnTo>
                        <a:lnTo>
                          <a:pt x="265" y="922"/>
                        </a:lnTo>
                        <a:lnTo>
                          <a:pt x="265" y="916"/>
                        </a:lnTo>
                        <a:lnTo>
                          <a:pt x="263" y="908"/>
                        </a:lnTo>
                        <a:lnTo>
                          <a:pt x="261" y="902"/>
                        </a:lnTo>
                        <a:lnTo>
                          <a:pt x="260" y="895"/>
                        </a:lnTo>
                        <a:lnTo>
                          <a:pt x="252" y="888"/>
                        </a:lnTo>
                        <a:lnTo>
                          <a:pt x="249" y="883"/>
                        </a:lnTo>
                        <a:lnTo>
                          <a:pt x="248" y="877"/>
                        </a:lnTo>
                        <a:lnTo>
                          <a:pt x="248" y="883"/>
                        </a:lnTo>
                        <a:lnTo>
                          <a:pt x="248" y="886"/>
                        </a:lnTo>
                        <a:lnTo>
                          <a:pt x="252" y="894"/>
                        </a:lnTo>
                        <a:lnTo>
                          <a:pt x="257" y="900"/>
                        </a:lnTo>
                        <a:lnTo>
                          <a:pt x="258" y="907"/>
                        </a:lnTo>
                        <a:lnTo>
                          <a:pt x="258" y="914"/>
                        </a:lnTo>
                        <a:lnTo>
                          <a:pt x="248" y="911"/>
                        </a:lnTo>
                        <a:lnTo>
                          <a:pt x="240" y="906"/>
                        </a:lnTo>
                        <a:lnTo>
                          <a:pt x="233" y="899"/>
                        </a:lnTo>
                        <a:lnTo>
                          <a:pt x="230" y="894"/>
                        </a:lnTo>
                        <a:lnTo>
                          <a:pt x="229" y="887"/>
                        </a:lnTo>
                        <a:lnTo>
                          <a:pt x="227" y="895"/>
                        </a:lnTo>
                        <a:lnTo>
                          <a:pt x="227" y="897"/>
                        </a:lnTo>
                        <a:lnTo>
                          <a:pt x="226" y="903"/>
                        </a:lnTo>
                        <a:lnTo>
                          <a:pt x="221" y="908"/>
                        </a:lnTo>
                        <a:lnTo>
                          <a:pt x="217" y="916"/>
                        </a:lnTo>
                        <a:lnTo>
                          <a:pt x="221" y="923"/>
                        </a:lnTo>
                        <a:lnTo>
                          <a:pt x="224" y="929"/>
                        </a:lnTo>
                        <a:lnTo>
                          <a:pt x="221" y="936"/>
                        </a:lnTo>
                        <a:lnTo>
                          <a:pt x="212" y="932"/>
                        </a:lnTo>
                        <a:lnTo>
                          <a:pt x="203" y="928"/>
                        </a:lnTo>
                        <a:lnTo>
                          <a:pt x="195" y="925"/>
                        </a:lnTo>
                        <a:lnTo>
                          <a:pt x="195" y="919"/>
                        </a:lnTo>
                        <a:lnTo>
                          <a:pt x="189" y="913"/>
                        </a:lnTo>
                        <a:lnTo>
                          <a:pt x="189" y="907"/>
                        </a:lnTo>
                        <a:lnTo>
                          <a:pt x="190" y="901"/>
                        </a:lnTo>
                        <a:lnTo>
                          <a:pt x="194" y="895"/>
                        </a:lnTo>
                        <a:lnTo>
                          <a:pt x="190" y="888"/>
                        </a:lnTo>
                        <a:lnTo>
                          <a:pt x="193" y="881"/>
                        </a:lnTo>
                        <a:lnTo>
                          <a:pt x="198" y="875"/>
                        </a:lnTo>
                        <a:lnTo>
                          <a:pt x="203" y="868"/>
                        </a:lnTo>
                        <a:lnTo>
                          <a:pt x="206" y="865"/>
                        </a:lnTo>
                        <a:lnTo>
                          <a:pt x="209" y="859"/>
                        </a:lnTo>
                        <a:lnTo>
                          <a:pt x="217" y="852"/>
                        </a:lnTo>
                        <a:lnTo>
                          <a:pt x="225" y="847"/>
                        </a:lnTo>
                        <a:lnTo>
                          <a:pt x="227" y="841"/>
                        </a:lnTo>
                        <a:lnTo>
                          <a:pt x="234" y="834"/>
                        </a:lnTo>
                        <a:lnTo>
                          <a:pt x="243" y="833"/>
                        </a:lnTo>
                        <a:lnTo>
                          <a:pt x="244" y="832"/>
                        </a:lnTo>
                        <a:lnTo>
                          <a:pt x="253" y="829"/>
                        </a:lnTo>
                        <a:lnTo>
                          <a:pt x="261" y="824"/>
                        </a:lnTo>
                        <a:lnTo>
                          <a:pt x="262" y="817"/>
                        </a:lnTo>
                        <a:lnTo>
                          <a:pt x="267" y="811"/>
                        </a:lnTo>
                        <a:lnTo>
                          <a:pt x="275" y="806"/>
                        </a:lnTo>
                        <a:lnTo>
                          <a:pt x="284" y="803"/>
                        </a:lnTo>
                        <a:lnTo>
                          <a:pt x="294" y="798"/>
                        </a:lnTo>
                        <a:lnTo>
                          <a:pt x="301" y="792"/>
                        </a:lnTo>
                        <a:lnTo>
                          <a:pt x="292" y="796"/>
                        </a:lnTo>
                        <a:lnTo>
                          <a:pt x="284" y="800"/>
                        </a:lnTo>
                        <a:lnTo>
                          <a:pt x="275" y="802"/>
                        </a:lnTo>
                        <a:lnTo>
                          <a:pt x="266" y="803"/>
                        </a:lnTo>
                        <a:lnTo>
                          <a:pt x="260" y="809"/>
                        </a:lnTo>
                        <a:lnTo>
                          <a:pt x="256" y="815"/>
                        </a:lnTo>
                        <a:lnTo>
                          <a:pt x="253" y="823"/>
                        </a:lnTo>
                        <a:lnTo>
                          <a:pt x="243" y="827"/>
                        </a:lnTo>
                        <a:lnTo>
                          <a:pt x="234" y="829"/>
                        </a:lnTo>
                        <a:lnTo>
                          <a:pt x="225" y="834"/>
                        </a:lnTo>
                        <a:lnTo>
                          <a:pt x="218" y="841"/>
                        </a:lnTo>
                        <a:lnTo>
                          <a:pt x="216" y="847"/>
                        </a:lnTo>
                        <a:lnTo>
                          <a:pt x="207" y="852"/>
                        </a:lnTo>
                        <a:lnTo>
                          <a:pt x="206" y="855"/>
                        </a:lnTo>
                        <a:lnTo>
                          <a:pt x="197" y="854"/>
                        </a:lnTo>
                        <a:lnTo>
                          <a:pt x="194" y="861"/>
                        </a:lnTo>
                        <a:lnTo>
                          <a:pt x="194" y="867"/>
                        </a:lnTo>
                        <a:lnTo>
                          <a:pt x="186" y="872"/>
                        </a:lnTo>
                        <a:lnTo>
                          <a:pt x="177" y="877"/>
                        </a:lnTo>
                        <a:lnTo>
                          <a:pt x="171" y="867"/>
                        </a:lnTo>
                        <a:lnTo>
                          <a:pt x="170" y="865"/>
                        </a:lnTo>
                        <a:lnTo>
                          <a:pt x="167" y="872"/>
                        </a:lnTo>
                        <a:lnTo>
                          <a:pt x="167" y="879"/>
                        </a:lnTo>
                        <a:lnTo>
                          <a:pt x="167" y="885"/>
                        </a:lnTo>
                        <a:lnTo>
                          <a:pt x="167" y="888"/>
                        </a:lnTo>
                        <a:lnTo>
                          <a:pt x="171" y="896"/>
                        </a:lnTo>
                        <a:lnTo>
                          <a:pt x="172" y="902"/>
                        </a:lnTo>
                        <a:lnTo>
                          <a:pt x="172" y="908"/>
                        </a:lnTo>
                        <a:lnTo>
                          <a:pt x="175" y="916"/>
                        </a:lnTo>
                        <a:lnTo>
                          <a:pt x="172" y="922"/>
                        </a:lnTo>
                        <a:lnTo>
                          <a:pt x="181" y="924"/>
                        </a:lnTo>
                        <a:lnTo>
                          <a:pt x="186" y="930"/>
                        </a:lnTo>
                        <a:lnTo>
                          <a:pt x="190" y="937"/>
                        </a:lnTo>
                        <a:lnTo>
                          <a:pt x="194" y="943"/>
                        </a:lnTo>
                        <a:lnTo>
                          <a:pt x="194" y="949"/>
                        </a:lnTo>
                        <a:lnTo>
                          <a:pt x="193" y="956"/>
                        </a:lnTo>
                        <a:lnTo>
                          <a:pt x="185" y="957"/>
                        </a:lnTo>
                        <a:lnTo>
                          <a:pt x="175" y="960"/>
                        </a:lnTo>
                        <a:lnTo>
                          <a:pt x="167" y="966"/>
                        </a:lnTo>
                        <a:lnTo>
                          <a:pt x="161" y="972"/>
                        </a:lnTo>
                        <a:lnTo>
                          <a:pt x="159" y="976"/>
                        </a:lnTo>
                        <a:lnTo>
                          <a:pt x="156" y="981"/>
                        </a:lnTo>
                        <a:lnTo>
                          <a:pt x="154" y="988"/>
                        </a:lnTo>
                        <a:lnTo>
                          <a:pt x="150" y="994"/>
                        </a:lnTo>
                        <a:lnTo>
                          <a:pt x="150" y="1000"/>
                        </a:lnTo>
                        <a:lnTo>
                          <a:pt x="150" y="1007"/>
                        </a:lnTo>
                        <a:lnTo>
                          <a:pt x="150" y="1008"/>
                        </a:lnTo>
                        <a:lnTo>
                          <a:pt x="152" y="1010"/>
                        </a:lnTo>
                        <a:lnTo>
                          <a:pt x="149" y="1015"/>
                        </a:lnTo>
                        <a:lnTo>
                          <a:pt x="145" y="1021"/>
                        </a:lnTo>
                        <a:lnTo>
                          <a:pt x="145" y="1029"/>
                        </a:lnTo>
                        <a:lnTo>
                          <a:pt x="141" y="1034"/>
                        </a:lnTo>
                        <a:lnTo>
                          <a:pt x="139" y="1040"/>
                        </a:lnTo>
                        <a:lnTo>
                          <a:pt x="139" y="1047"/>
                        </a:lnTo>
                        <a:lnTo>
                          <a:pt x="131" y="1053"/>
                        </a:lnTo>
                        <a:lnTo>
                          <a:pt x="129" y="1059"/>
                        </a:lnTo>
                        <a:lnTo>
                          <a:pt x="123" y="1065"/>
                        </a:lnTo>
                        <a:lnTo>
                          <a:pt x="116" y="1067"/>
                        </a:lnTo>
                        <a:lnTo>
                          <a:pt x="123" y="1069"/>
                        </a:lnTo>
                        <a:lnTo>
                          <a:pt x="131" y="1074"/>
                        </a:lnTo>
                        <a:lnTo>
                          <a:pt x="132" y="1082"/>
                        </a:lnTo>
                        <a:lnTo>
                          <a:pt x="134" y="1088"/>
                        </a:lnTo>
                        <a:lnTo>
                          <a:pt x="127" y="1094"/>
                        </a:lnTo>
                        <a:lnTo>
                          <a:pt x="121" y="1101"/>
                        </a:lnTo>
                        <a:lnTo>
                          <a:pt x="112" y="1106"/>
                        </a:lnTo>
                        <a:lnTo>
                          <a:pt x="103" y="1105"/>
                        </a:lnTo>
                        <a:lnTo>
                          <a:pt x="93" y="1105"/>
                        </a:lnTo>
                        <a:lnTo>
                          <a:pt x="85" y="1107"/>
                        </a:lnTo>
                        <a:lnTo>
                          <a:pt x="76" y="1109"/>
                        </a:lnTo>
                        <a:lnTo>
                          <a:pt x="67" y="1109"/>
                        </a:lnTo>
                        <a:lnTo>
                          <a:pt x="60" y="1102"/>
                        </a:lnTo>
                        <a:lnTo>
                          <a:pt x="62" y="1095"/>
                        </a:lnTo>
                        <a:lnTo>
                          <a:pt x="62" y="1089"/>
                        </a:lnTo>
                        <a:lnTo>
                          <a:pt x="62" y="1084"/>
                        </a:lnTo>
                        <a:lnTo>
                          <a:pt x="63" y="1077"/>
                        </a:lnTo>
                        <a:lnTo>
                          <a:pt x="69" y="1071"/>
                        </a:lnTo>
                        <a:lnTo>
                          <a:pt x="76" y="1065"/>
                        </a:lnTo>
                        <a:lnTo>
                          <a:pt x="84" y="1061"/>
                        </a:lnTo>
                        <a:lnTo>
                          <a:pt x="86" y="1055"/>
                        </a:lnTo>
                        <a:lnTo>
                          <a:pt x="86" y="1049"/>
                        </a:lnTo>
                        <a:lnTo>
                          <a:pt x="87" y="1042"/>
                        </a:lnTo>
                        <a:lnTo>
                          <a:pt x="87" y="1036"/>
                        </a:lnTo>
                        <a:lnTo>
                          <a:pt x="90" y="1030"/>
                        </a:lnTo>
                        <a:lnTo>
                          <a:pt x="90" y="1023"/>
                        </a:lnTo>
                        <a:lnTo>
                          <a:pt x="89" y="1020"/>
                        </a:lnTo>
                        <a:lnTo>
                          <a:pt x="89" y="1014"/>
                        </a:lnTo>
                        <a:lnTo>
                          <a:pt x="96" y="1008"/>
                        </a:lnTo>
                        <a:lnTo>
                          <a:pt x="98" y="1001"/>
                        </a:lnTo>
                        <a:lnTo>
                          <a:pt x="102" y="995"/>
                        </a:lnTo>
                        <a:lnTo>
                          <a:pt x="103" y="990"/>
                        </a:lnTo>
                        <a:lnTo>
                          <a:pt x="103" y="988"/>
                        </a:lnTo>
                        <a:lnTo>
                          <a:pt x="102" y="981"/>
                        </a:lnTo>
                        <a:lnTo>
                          <a:pt x="112" y="975"/>
                        </a:lnTo>
                        <a:lnTo>
                          <a:pt x="117" y="969"/>
                        </a:lnTo>
                        <a:lnTo>
                          <a:pt x="122" y="962"/>
                        </a:lnTo>
                        <a:lnTo>
                          <a:pt x="126" y="956"/>
                        </a:lnTo>
                        <a:lnTo>
                          <a:pt x="135" y="952"/>
                        </a:lnTo>
                        <a:lnTo>
                          <a:pt x="144" y="946"/>
                        </a:lnTo>
                        <a:lnTo>
                          <a:pt x="152" y="941"/>
                        </a:lnTo>
                        <a:lnTo>
                          <a:pt x="157" y="935"/>
                        </a:lnTo>
                        <a:lnTo>
                          <a:pt x="162" y="928"/>
                        </a:lnTo>
                        <a:lnTo>
                          <a:pt x="154" y="935"/>
                        </a:lnTo>
                        <a:lnTo>
                          <a:pt x="145" y="941"/>
                        </a:lnTo>
                        <a:lnTo>
                          <a:pt x="138" y="946"/>
                        </a:lnTo>
                        <a:lnTo>
                          <a:pt x="130" y="951"/>
                        </a:lnTo>
                        <a:lnTo>
                          <a:pt x="120" y="955"/>
                        </a:lnTo>
                        <a:lnTo>
                          <a:pt x="117" y="946"/>
                        </a:lnTo>
                        <a:lnTo>
                          <a:pt x="109" y="943"/>
                        </a:lnTo>
                        <a:lnTo>
                          <a:pt x="105" y="937"/>
                        </a:lnTo>
                        <a:lnTo>
                          <a:pt x="108" y="929"/>
                        </a:lnTo>
                        <a:lnTo>
                          <a:pt x="109" y="924"/>
                        </a:lnTo>
                        <a:lnTo>
                          <a:pt x="113" y="918"/>
                        </a:lnTo>
                        <a:lnTo>
                          <a:pt x="118" y="911"/>
                        </a:lnTo>
                        <a:lnTo>
                          <a:pt x="123" y="905"/>
                        </a:lnTo>
                        <a:lnTo>
                          <a:pt x="131" y="899"/>
                        </a:lnTo>
                        <a:lnTo>
                          <a:pt x="122" y="900"/>
                        </a:lnTo>
                        <a:lnTo>
                          <a:pt x="116" y="906"/>
                        </a:lnTo>
                        <a:lnTo>
                          <a:pt x="105" y="910"/>
                        </a:lnTo>
                        <a:lnTo>
                          <a:pt x="104" y="904"/>
                        </a:lnTo>
                        <a:lnTo>
                          <a:pt x="105" y="899"/>
                        </a:lnTo>
                        <a:lnTo>
                          <a:pt x="109" y="891"/>
                        </a:lnTo>
                        <a:lnTo>
                          <a:pt x="113" y="888"/>
                        </a:lnTo>
                        <a:lnTo>
                          <a:pt x="120" y="883"/>
                        </a:lnTo>
                        <a:lnTo>
                          <a:pt x="125" y="876"/>
                        </a:lnTo>
                        <a:lnTo>
                          <a:pt x="134" y="871"/>
                        </a:lnTo>
                        <a:lnTo>
                          <a:pt x="135" y="863"/>
                        </a:lnTo>
                        <a:lnTo>
                          <a:pt x="127" y="867"/>
                        </a:lnTo>
                        <a:lnTo>
                          <a:pt x="132" y="861"/>
                        </a:lnTo>
                        <a:lnTo>
                          <a:pt x="126" y="867"/>
                        </a:lnTo>
                        <a:lnTo>
                          <a:pt x="122" y="873"/>
                        </a:lnTo>
                        <a:lnTo>
                          <a:pt x="116" y="880"/>
                        </a:lnTo>
                        <a:lnTo>
                          <a:pt x="117" y="873"/>
                        </a:lnTo>
                        <a:lnTo>
                          <a:pt x="112" y="880"/>
                        </a:lnTo>
                        <a:lnTo>
                          <a:pt x="112" y="886"/>
                        </a:lnTo>
                        <a:lnTo>
                          <a:pt x="109" y="888"/>
                        </a:lnTo>
                        <a:lnTo>
                          <a:pt x="108" y="889"/>
                        </a:lnTo>
                        <a:lnTo>
                          <a:pt x="99" y="894"/>
                        </a:lnTo>
                        <a:lnTo>
                          <a:pt x="104" y="888"/>
                        </a:lnTo>
                        <a:lnTo>
                          <a:pt x="102" y="888"/>
                        </a:lnTo>
                        <a:lnTo>
                          <a:pt x="99" y="888"/>
                        </a:lnTo>
                        <a:lnTo>
                          <a:pt x="104" y="881"/>
                        </a:lnTo>
                        <a:lnTo>
                          <a:pt x="108" y="875"/>
                        </a:lnTo>
                        <a:lnTo>
                          <a:pt x="113" y="868"/>
                        </a:lnTo>
                        <a:lnTo>
                          <a:pt x="118" y="862"/>
                        </a:lnTo>
                        <a:lnTo>
                          <a:pt x="123" y="855"/>
                        </a:lnTo>
                        <a:lnTo>
                          <a:pt x="130" y="849"/>
                        </a:lnTo>
                        <a:lnTo>
                          <a:pt x="139" y="846"/>
                        </a:lnTo>
                        <a:lnTo>
                          <a:pt x="148" y="848"/>
                        </a:lnTo>
                        <a:lnTo>
                          <a:pt x="144" y="841"/>
                        </a:lnTo>
                        <a:lnTo>
                          <a:pt x="139" y="834"/>
                        </a:lnTo>
                        <a:lnTo>
                          <a:pt x="144" y="828"/>
                        </a:lnTo>
                        <a:lnTo>
                          <a:pt x="150" y="822"/>
                        </a:lnTo>
                        <a:lnTo>
                          <a:pt x="154" y="815"/>
                        </a:lnTo>
                        <a:lnTo>
                          <a:pt x="145" y="819"/>
                        </a:lnTo>
                        <a:lnTo>
                          <a:pt x="138" y="825"/>
                        </a:lnTo>
                        <a:lnTo>
                          <a:pt x="131" y="831"/>
                        </a:lnTo>
                        <a:lnTo>
                          <a:pt x="134" y="825"/>
                        </a:lnTo>
                        <a:lnTo>
                          <a:pt x="135" y="819"/>
                        </a:lnTo>
                        <a:lnTo>
                          <a:pt x="139" y="812"/>
                        </a:lnTo>
                        <a:lnTo>
                          <a:pt x="141" y="806"/>
                        </a:lnTo>
                        <a:lnTo>
                          <a:pt x="145" y="802"/>
                        </a:lnTo>
                        <a:lnTo>
                          <a:pt x="141" y="796"/>
                        </a:lnTo>
                        <a:lnTo>
                          <a:pt x="150" y="794"/>
                        </a:lnTo>
                        <a:lnTo>
                          <a:pt x="159" y="790"/>
                        </a:lnTo>
                        <a:lnTo>
                          <a:pt x="150" y="789"/>
                        </a:lnTo>
                        <a:lnTo>
                          <a:pt x="141" y="789"/>
                        </a:lnTo>
                        <a:lnTo>
                          <a:pt x="134" y="792"/>
                        </a:lnTo>
                        <a:lnTo>
                          <a:pt x="135" y="786"/>
                        </a:lnTo>
                        <a:lnTo>
                          <a:pt x="138" y="777"/>
                        </a:lnTo>
                        <a:lnTo>
                          <a:pt x="131" y="784"/>
                        </a:lnTo>
                        <a:lnTo>
                          <a:pt x="127" y="787"/>
                        </a:lnTo>
                        <a:lnTo>
                          <a:pt x="126" y="777"/>
                        </a:lnTo>
                        <a:lnTo>
                          <a:pt x="123" y="772"/>
                        </a:lnTo>
                        <a:lnTo>
                          <a:pt x="132" y="769"/>
                        </a:lnTo>
                        <a:lnTo>
                          <a:pt x="138" y="769"/>
                        </a:lnTo>
                        <a:lnTo>
                          <a:pt x="141" y="764"/>
                        </a:lnTo>
                        <a:lnTo>
                          <a:pt x="152" y="758"/>
                        </a:lnTo>
                        <a:lnTo>
                          <a:pt x="161" y="759"/>
                        </a:lnTo>
                        <a:lnTo>
                          <a:pt x="168" y="756"/>
                        </a:lnTo>
                        <a:lnTo>
                          <a:pt x="161" y="757"/>
                        </a:lnTo>
                        <a:lnTo>
                          <a:pt x="152" y="756"/>
                        </a:lnTo>
                        <a:lnTo>
                          <a:pt x="156" y="750"/>
                        </a:lnTo>
                        <a:lnTo>
                          <a:pt x="159" y="744"/>
                        </a:lnTo>
                        <a:lnTo>
                          <a:pt x="168" y="737"/>
                        </a:lnTo>
                        <a:lnTo>
                          <a:pt x="171" y="730"/>
                        </a:lnTo>
                        <a:lnTo>
                          <a:pt x="177" y="728"/>
                        </a:lnTo>
                        <a:lnTo>
                          <a:pt x="186" y="725"/>
                        </a:lnTo>
                        <a:lnTo>
                          <a:pt x="189" y="718"/>
                        </a:lnTo>
                        <a:lnTo>
                          <a:pt x="181" y="712"/>
                        </a:lnTo>
                        <a:lnTo>
                          <a:pt x="175" y="718"/>
                        </a:lnTo>
                        <a:lnTo>
                          <a:pt x="174" y="712"/>
                        </a:lnTo>
                        <a:lnTo>
                          <a:pt x="175" y="709"/>
                        </a:lnTo>
                        <a:lnTo>
                          <a:pt x="181" y="703"/>
                        </a:lnTo>
                        <a:lnTo>
                          <a:pt x="190" y="699"/>
                        </a:lnTo>
                        <a:lnTo>
                          <a:pt x="193" y="707"/>
                        </a:lnTo>
                        <a:lnTo>
                          <a:pt x="200" y="704"/>
                        </a:lnTo>
                        <a:lnTo>
                          <a:pt x="209" y="702"/>
                        </a:lnTo>
                        <a:lnTo>
                          <a:pt x="217" y="696"/>
                        </a:lnTo>
                        <a:lnTo>
                          <a:pt x="212" y="695"/>
                        </a:lnTo>
                        <a:lnTo>
                          <a:pt x="198" y="706"/>
                        </a:lnTo>
                        <a:lnTo>
                          <a:pt x="194" y="693"/>
                        </a:lnTo>
                        <a:lnTo>
                          <a:pt x="194" y="683"/>
                        </a:lnTo>
                        <a:lnTo>
                          <a:pt x="194" y="677"/>
                        </a:lnTo>
                        <a:lnTo>
                          <a:pt x="206" y="671"/>
                        </a:lnTo>
                        <a:lnTo>
                          <a:pt x="221" y="661"/>
                        </a:lnTo>
                        <a:lnTo>
                          <a:pt x="240" y="652"/>
                        </a:lnTo>
                        <a:lnTo>
                          <a:pt x="256" y="655"/>
                        </a:lnTo>
                        <a:lnTo>
                          <a:pt x="284" y="652"/>
                        </a:lnTo>
                        <a:lnTo>
                          <a:pt x="276" y="652"/>
                        </a:lnTo>
                        <a:lnTo>
                          <a:pt x="252" y="655"/>
                        </a:lnTo>
                        <a:lnTo>
                          <a:pt x="244" y="645"/>
                        </a:lnTo>
                        <a:lnTo>
                          <a:pt x="236" y="642"/>
                        </a:lnTo>
                        <a:lnTo>
                          <a:pt x="240" y="636"/>
                        </a:lnTo>
                        <a:lnTo>
                          <a:pt x="240" y="629"/>
                        </a:lnTo>
                        <a:lnTo>
                          <a:pt x="252" y="620"/>
                        </a:lnTo>
                        <a:lnTo>
                          <a:pt x="263" y="607"/>
                        </a:lnTo>
                        <a:lnTo>
                          <a:pt x="271" y="595"/>
                        </a:lnTo>
                        <a:lnTo>
                          <a:pt x="221" y="595"/>
                        </a:lnTo>
                        <a:lnTo>
                          <a:pt x="225" y="595"/>
                        </a:lnTo>
                        <a:lnTo>
                          <a:pt x="240" y="591"/>
                        </a:lnTo>
                        <a:lnTo>
                          <a:pt x="269" y="595"/>
                        </a:lnTo>
                        <a:lnTo>
                          <a:pt x="252" y="617"/>
                        </a:lnTo>
                        <a:lnTo>
                          <a:pt x="236" y="626"/>
                        </a:lnTo>
                        <a:lnTo>
                          <a:pt x="233" y="636"/>
                        </a:lnTo>
                        <a:lnTo>
                          <a:pt x="225" y="639"/>
                        </a:lnTo>
                        <a:lnTo>
                          <a:pt x="209" y="645"/>
                        </a:lnTo>
                        <a:lnTo>
                          <a:pt x="182" y="661"/>
                        </a:lnTo>
                        <a:lnTo>
                          <a:pt x="182" y="671"/>
                        </a:lnTo>
                        <a:lnTo>
                          <a:pt x="156" y="668"/>
                        </a:lnTo>
                        <a:lnTo>
                          <a:pt x="144" y="668"/>
                        </a:lnTo>
                        <a:lnTo>
                          <a:pt x="136" y="658"/>
                        </a:lnTo>
                        <a:lnTo>
                          <a:pt x="125" y="655"/>
                        </a:lnTo>
                        <a:lnTo>
                          <a:pt x="94" y="655"/>
                        </a:lnTo>
                        <a:lnTo>
                          <a:pt x="82" y="655"/>
                        </a:lnTo>
                        <a:lnTo>
                          <a:pt x="75" y="648"/>
                        </a:lnTo>
                        <a:lnTo>
                          <a:pt x="62" y="642"/>
                        </a:lnTo>
                        <a:lnTo>
                          <a:pt x="35" y="636"/>
                        </a:lnTo>
                        <a:lnTo>
                          <a:pt x="19" y="642"/>
                        </a:lnTo>
                        <a:lnTo>
                          <a:pt x="8" y="636"/>
                        </a:lnTo>
                        <a:lnTo>
                          <a:pt x="0" y="629"/>
                        </a:lnTo>
                        <a:lnTo>
                          <a:pt x="12" y="614"/>
                        </a:lnTo>
                        <a:lnTo>
                          <a:pt x="19" y="614"/>
                        </a:lnTo>
                        <a:lnTo>
                          <a:pt x="35" y="614"/>
                        </a:lnTo>
                        <a:lnTo>
                          <a:pt x="50" y="614"/>
                        </a:lnTo>
                        <a:lnTo>
                          <a:pt x="59" y="617"/>
                        </a:lnTo>
                        <a:lnTo>
                          <a:pt x="75" y="614"/>
                        </a:lnTo>
                        <a:lnTo>
                          <a:pt x="77" y="604"/>
                        </a:lnTo>
                        <a:lnTo>
                          <a:pt x="90" y="598"/>
                        </a:lnTo>
                        <a:lnTo>
                          <a:pt x="94" y="591"/>
                        </a:lnTo>
                        <a:lnTo>
                          <a:pt x="113" y="585"/>
                        </a:lnTo>
                        <a:lnTo>
                          <a:pt x="113" y="576"/>
                        </a:lnTo>
                        <a:lnTo>
                          <a:pt x="105" y="579"/>
                        </a:lnTo>
                        <a:lnTo>
                          <a:pt x="94" y="579"/>
                        </a:lnTo>
                        <a:lnTo>
                          <a:pt x="77" y="576"/>
                        </a:lnTo>
                        <a:lnTo>
                          <a:pt x="77" y="572"/>
                        </a:lnTo>
                        <a:lnTo>
                          <a:pt x="77" y="566"/>
                        </a:lnTo>
                        <a:lnTo>
                          <a:pt x="94" y="560"/>
                        </a:lnTo>
                        <a:lnTo>
                          <a:pt x="94" y="549"/>
                        </a:lnTo>
                        <a:lnTo>
                          <a:pt x="90" y="560"/>
                        </a:lnTo>
                        <a:lnTo>
                          <a:pt x="90" y="546"/>
                        </a:lnTo>
                        <a:lnTo>
                          <a:pt x="94" y="540"/>
                        </a:lnTo>
                        <a:lnTo>
                          <a:pt x="109" y="533"/>
                        </a:lnTo>
                        <a:lnTo>
                          <a:pt x="121" y="540"/>
                        </a:lnTo>
                        <a:lnTo>
                          <a:pt x="129" y="552"/>
                        </a:lnTo>
                        <a:lnTo>
                          <a:pt x="148" y="549"/>
                        </a:lnTo>
                        <a:lnTo>
                          <a:pt x="132" y="533"/>
                        </a:lnTo>
                        <a:lnTo>
                          <a:pt x="121" y="530"/>
                        </a:lnTo>
                        <a:lnTo>
                          <a:pt x="117" y="524"/>
                        </a:lnTo>
                        <a:lnTo>
                          <a:pt x="109" y="521"/>
                        </a:lnTo>
                        <a:lnTo>
                          <a:pt x="105" y="514"/>
                        </a:lnTo>
                        <a:lnTo>
                          <a:pt x="121" y="508"/>
                        </a:lnTo>
                        <a:lnTo>
                          <a:pt x="132" y="499"/>
                        </a:lnTo>
                        <a:lnTo>
                          <a:pt x="139" y="494"/>
                        </a:lnTo>
                        <a:lnTo>
                          <a:pt x="132" y="488"/>
                        </a:lnTo>
                        <a:lnTo>
                          <a:pt x="135" y="482"/>
                        </a:lnTo>
                        <a:lnTo>
                          <a:pt x="145" y="476"/>
                        </a:lnTo>
                        <a:lnTo>
                          <a:pt x="150" y="470"/>
                        </a:lnTo>
                        <a:lnTo>
                          <a:pt x="144" y="464"/>
                        </a:lnTo>
                        <a:lnTo>
                          <a:pt x="156" y="458"/>
                        </a:lnTo>
                        <a:lnTo>
                          <a:pt x="165" y="457"/>
                        </a:lnTo>
                        <a:lnTo>
                          <a:pt x="174" y="453"/>
                        </a:lnTo>
                        <a:lnTo>
                          <a:pt x="181" y="459"/>
                        </a:lnTo>
                        <a:lnTo>
                          <a:pt x="189" y="466"/>
                        </a:lnTo>
                        <a:lnTo>
                          <a:pt x="197" y="472"/>
                        </a:lnTo>
                        <a:lnTo>
                          <a:pt x="198" y="466"/>
                        </a:lnTo>
                        <a:lnTo>
                          <a:pt x="190" y="463"/>
                        </a:lnTo>
                        <a:lnTo>
                          <a:pt x="184" y="457"/>
                        </a:lnTo>
                        <a:lnTo>
                          <a:pt x="179" y="451"/>
                        </a:lnTo>
                        <a:lnTo>
                          <a:pt x="171" y="451"/>
                        </a:lnTo>
                        <a:lnTo>
                          <a:pt x="162" y="452"/>
                        </a:lnTo>
                        <a:lnTo>
                          <a:pt x="154" y="451"/>
                        </a:lnTo>
                        <a:lnTo>
                          <a:pt x="141" y="449"/>
                        </a:lnTo>
                        <a:lnTo>
                          <a:pt x="132" y="449"/>
                        </a:lnTo>
                        <a:lnTo>
                          <a:pt x="127" y="443"/>
                        </a:lnTo>
                        <a:lnTo>
                          <a:pt x="127" y="439"/>
                        </a:lnTo>
                        <a:lnTo>
                          <a:pt x="134" y="435"/>
                        </a:lnTo>
                        <a:lnTo>
                          <a:pt x="139" y="428"/>
                        </a:lnTo>
                        <a:lnTo>
                          <a:pt x="149" y="426"/>
                        </a:lnTo>
                        <a:lnTo>
                          <a:pt x="158" y="429"/>
                        </a:lnTo>
                        <a:lnTo>
                          <a:pt x="163" y="428"/>
                        </a:lnTo>
                        <a:lnTo>
                          <a:pt x="174" y="426"/>
                        </a:lnTo>
                        <a:lnTo>
                          <a:pt x="181" y="424"/>
                        </a:lnTo>
                        <a:lnTo>
                          <a:pt x="181" y="422"/>
                        </a:lnTo>
                        <a:lnTo>
                          <a:pt x="186" y="418"/>
                        </a:lnTo>
                        <a:lnTo>
                          <a:pt x="194" y="414"/>
                        </a:lnTo>
                        <a:lnTo>
                          <a:pt x="197" y="409"/>
                        </a:lnTo>
                        <a:lnTo>
                          <a:pt x="189" y="411"/>
                        </a:lnTo>
                        <a:lnTo>
                          <a:pt x="186" y="412"/>
                        </a:lnTo>
                        <a:lnTo>
                          <a:pt x="180" y="417"/>
                        </a:lnTo>
                        <a:lnTo>
                          <a:pt x="172" y="424"/>
                        </a:lnTo>
                        <a:lnTo>
                          <a:pt x="161" y="424"/>
                        </a:lnTo>
                        <a:lnTo>
                          <a:pt x="153" y="420"/>
                        </a:lnTo>
                        <a:lnTo>
                          <a:pt x="157" y="415"/>
                        </a:lnTo>
                        <a:lnTo>
                          <a:pt x="158" y="409"/>
                        </a:lnTo>
                        <a:lnTo>
                          <a:pt x="149" y="412"/>
                        </a:lnTo>
                        <a:lnTo>
                          <a:pt x="141" y="416"/>
                        </a:lnTo>
                        <a:lnTo>
                          <a:pt x="132" y="420"/>
                        </a:lnTo>
                        <a:lnTo>
                          <a:pt x="123" y="425"/>
                        </a:lnTo>
                        <a:lnTo>
                          <a:pt x="116" y="426"/>
                        </a:lnTo>
                        <a:lnTo>
                          <a:pt x="109" y="417"/>
                        </a:lnTo>
                        <a:lnTo>
                          <a:pt x="105" y="420"/>
                        </a:lnTo>
                        <a:lnTo>
                          <a:pt x="105" y="414"/>
                        </a:lnTo>
                        <a:lnTo>
                          <a:pt x="108" y="407"/>
                        </a:lnTo>
                        <a:lnTo>
                          <a:pt x="108" y="400"/>
                        </a:lnTo>
                        <a:lnTo>
                          <a:pt x="112" y="395"/>
                        </a:lnTo>
                        <a:lnTo>
                          <a:pt x="104" y="394"/>
                        </a:lnTo>
                        <a:lnTo>
                          <a:pt x="99" y="387"/>
                        </a:lnTo>
                        <a:lnTo>
                          <a:pt x="98" y="380"/>
                        </a:lnTo>
                        <a:lnTo>
                          <a:pt x="99" y="375"/>
                        </a:lnTo>
                        <a:lnTo>
                          <a:pt x="102" y="369"/>
                        </a:lnTo>
                        <a:lnTo>
                          <a:pt x="103" y="362"/>
                        </a:lnTo>
                        <a:lnTo>
                          <a:pt x="105" y="356"/>
                        </a:lnTo>
                        <a:lnTo>
                          <a:pt x="108" y="351"/>
                        </a:lnTo>
                        <a:lnTo>
                          <a:pt x="116" y="345"/>
                        </a:lnTo>
                        <a:lnTo>
                          <a:pt x="122" y="352"/>
                        </a:lnTo>
                        <a:lnTo>
                          <a:pt x="131" y="356"/>
                        </a:lnTo>
                        <a:lnTo>
                          <a:pt x="139" y="361"/>
                        </a:lnTo>
                        <a:lnTo>
                          <a:pt x="148" y="368"/>
                        </a:lnTo>
                        <a:lnTo>
                          <a:pt x="150" y="361"/>
                        </a:lnTo>
                        <a:lnTo>
                          <a:pt x="157" y="368"/>
                        </a:lnTo>
                        <a:lnTo>
                          <a:pt x="166" y="364"/>
                        </a:lnTo>
                        <a:lnTo>
                          <a:pt x="174" y="365"/>
                        </a:lnTo>
                        <a:lnTo>
                          <a:pt x="181" y="366"/>
                        </a:lnTo>
                        <a:lnTo>
                          <a:pt x="185" y="361"/>
                        </a:lnTo>
                        <a:lnTo>
                          <a:pt x="175" y="359"/>
                        </a:lnTo>
                        <a:lnTo>
                          <a:pt x="167" y="357"/>
                        </a:lnTo>
                        <a:lnTo>
                          <a:pt x="158" y="358"/>
                        </a:lnTo>
                        <a:lnTo>
                          <a:pt x="149" y="360"/>
                        </a:lnTo>
                        <a:lnTo>
                          <a:pt x="141" y="355"/>
                        </a:lnTo>
                        <a:lnTo>
                          <a:pt x="138" y="349"/>
                        </a:lnTo>
                        <a:lnTo>
                          <a:pt x="132" y="342"/>
                        </a:lnTo>
                        <a:lnTo>
                          <a:pt x="132" y="339"/>
                        </a:lnTo>
                        <a:lnTo>
                          <a:pt x="126" y="332"/>
                        </a:lnTo>
                        <a:lnTo>
                          <a:pt x="118" y="327"/>
                        </a:lnTo>
                        <a:lnTo>
                          <a:pt x="117" y="322"/>
                        </a:lnTo>
                        <a:lnTo>
                          <a:pt x="117" y="320"/>
                        </a:lnTo>
                        <a:lnTo>
                          <a:pt x="122" y="314"/>
                        </a:lnTo>
                        <a:lnTo>
                          <a:pt x="127" y="307"/>
                        </a:lnTo>
                        <a:lnTo>
                          <a:pt x="135" y="305"/>
                        </a:lnTo>
                        <a:lnTo>
                          <a:pt x="145" y="311"/>
                        </a:lnTo>
                        <a:lnTo>
                          <a:pt x="145" y="305"/>
                        </a:lnTo>
                        <a:lnTo>
                          <a:pt x="145" y="299"/>
                        </a:lnTo>
                        <a:lnTo>
                          <a:pt x="138" y="299"/>
                        </a:lnTo>
                        <a:lnTo>
                          <a:pt x="129" y="297"/>
                        </a:lnTo>
                        <a:lnTo>
                          <a:pt x="121" y="293"/>
                        </a:lnTo>
                        <a:lnTo>
                          <a:pt x="121" y="286"/>
                        </a:lnTo>
                        <a:lnTo>
                          <a:pt x="122" y="280"/>
                        </a:lnTo>
                        <a:lnTo>
                          <a:pt x="122" y="274"/>
                        </a:lnTo>
                        <a:lnTo>
                          <a:pt x="121" y="267"/>
                        </a:lnTo>
                        <a:lnTo>
                          <a:pt x="122" y="261"/>
                        </a:lnTo>
                        <a:lnTo>
                          <a:pt x="122" y="255"/>
                        </a:lnTo>
                        <a:lnTo>
                          <a:pt x="123" y="255"/>
                        </a:lnTo>
                        <a:lnTo>
                          <a:pt x="132" y="252"/>
                        </a:lnTo>
                        <a:lnTo>
                          <a:pt x="141" y="252"/>
                        </a:lnTo>
                        <a:lnTo>
                          <a:pt x="149" y="252"/>
                        </a:lnTo>
                        <a:lnTo>
                          <a:pt x="150" y="259"/>
                        </a:lnTo>
                        <a:lnTo>
                          <a:pt x="152" y="265"/>
                        </a:lnTo>
                        <a:lnTo>
                          <a:pt x="156" y="270"/>
                        </a:lnTo>
                        <a:lnTo>
                          <a:pt x="156" y="277"/>
                        </a:lnTo>
                        <a:lnTo>
                          <a:pt x="162" y="283"/>
                        </a:lnTo>
                        <a:lnTo>
                          <a:pt x="171" y="286"/>
                        </a:lnTo>
                        <a:lnTo>
                          <a:pt x="166" y="280"/>
                        </a:lnTo>
                        <a:lnTo>
                          <a:pt x="174" y="280"/>
                        </a:lnTo>
                        <a:lnTo>
                          <a:pt x="174" y="274"/>
                        </a:lnTo>
                        <a:lnTo>
                          <a:pt x="175" y="267"/>
                        </a:lnTo>
                        <a:lnTo>
                          <a:pt x="172" y="264"/>
                        </a:lnTo>
                        <a:lnTo>
                          <a:pt x="165" y="258"/>
                        </a:lnTo>
                        <a:lnTo>
                          <a:pt x="159" y="249"/>
                        </a:lnTo>
                        <a:lnTo>
                          <a:pt x="162" y="244"/>
                        </a:lnTo>
                        <a:lnTo>
                          <a:pt x="167" y="238"/>
                        </a:lnTo>
                        <a:lnTo>
                          <a:pt x="175" y="236"/>
                        </a:lnTo>
                        <a:lnTo>
                          <a:pt x="181" y="238"/>
                        </a:lnTo>
                        <a:lnTo>
                          <a:pt x="185" y="244"/>
                        </a:lnTo>
                        <a:lnTo>
                          <a:pt x="186" y="251"/>
                        </a:lnTo>
                        <a:lnTo>
                          <a:pt x="194" y="257"/>
                        </a:lnTo>
                        <a:lnTo>
                          <a:pt x="203" y="260"/>
                        </a:lnTo>
                        <a:lnTo>
                          <a:pt x="211" y="253"/>
                        </a:lnTo>
                        <a:lnTo>
                          <a:pt x="212" y="247"/>
                        </a:lnTo>
                        <a:lnTo>
                          <a:pt x="221" y="243"/>
                        </a:lnTo>
                        <a:lnTo>
                          <a:pt x="227" y="247"/>
                        </a:lnTo>
                        <a:lnTo>
                          <a:pt x="236" y="255"/>
                        </a:lnTo>
                        <a:lnTo>
                          <a:pt x="244" y="260"/>
                        </a:lnTo>
                        <a:lnTo>
                          <a:pt x="252" y="262"/>
                        </a:lnTo>
                        <a:lnTo>
                          <a:pt x="261" y="265"/>
                        </a:lnTo>
                        <a:lnTo>
                          <a:pt x="258" y="259"/>
                        </a:lnTo>
                        <a:lnTo>
                          <a:pt x="248" y="255"/>
                        </a:lnTo>
                        <a:lnTo>
                          <a:pt x="240" y="248"/>
                        </a:lnTo>
                        <a:lnTo>
                          <a:pt x="230" y="243"/>
                        </a:lnTo>
                        <a:lnTo>
                          <a:pt x="221" y="241"/>
                        </a:lnTo>
                        <a:lnTo>
                          <a:pt x="221" y="234"/>
                        </a:lnTo>
                        <a:lnTo>
                          <a:pt x="227" y="232"/>
                        </a:lnTo>
                        <a:lnTo>
                          <a:pt x="235" y="239"/>
                        </a:lnTo>
                        <a:lnTo>
                          <a:pt x="244" y="243"/>
                        </a:lnTo>
                        <a:lnTo>
                          <a:pt x="254" y="241"/>
                        </a:lnTo>
                        <a:lnTo>
                          <a:pt x="262" y="243"/>
                        </a:lnTo>
                        <a:lnTo>
                          <a:pt x="267" y="246"/>
                        </a:lnTo>
                        <a:lnTo>
                          <a:pt x="275" y="251"/>
                        </a:lnTo>
                        <a:lnTo>
                          <a:pt x="283" y="256"/>
                        </a:lnTo>
                        <a:lnTo>
                          <a:pt x="289" y="262"/>
                        </a:lnTo>
                        <a:lnTo>
                          <a:pt x="292" y="268"/>
                        </a:lnTo>
                        <a:lnTo>
                          <a:pt x="297" y="274"/>
                        </a:lnTo>
                        <a:lnTo>
                          <a:pt x="297" y="268"/>
                        </a:lnTo>
                        <a:lnTo>
                          <a:pt x="294" y="262"/>
                        </a:lnTo>
                        <a:lnTo>
                          <a:pt x="289" y="256"/>
                        </a:lnTo>
                        <a:lnTo>
                          <a:pt x="283" y="251"/>
                        </a:lnTo>
                        <a:lnTo>
                          <a:pt x="275" y="246"/>
                        </a:lnTo>
                        <a:lnTo>
                          <a:pt x="267" y="240"/>
                        </a:lnTo>
                        <a:lnTo>
                          <a:pt x="269" y="234"/>
                        </a:lnTo>
                        <a:lnTo>
                          <a:pt x="275" y="230"/>
                        </a:lnTo>
                        <a:lnTo>
                          <a:pt x="272" y="230"/>
                        </a:lnTo>
                        <a:lnTo>
                          <a:pt x="271" y="230"/>
                        </a:lnTo>
                        <a:lnTo>
                          <a:pt x="261" y="226"/>
                        </a:lnTo>
                        <a:lnTo>
                          <a:pt x="253" y="222"/>
                        </a:lnTo>
                        <a:lnTo>
                          <a:pt x="245" y="221"/>
                        </a:lnTo>
                        <a:lnTo>
                          <a:pt x="240" y="213"/>
                        </a:lnTo>
                        <a:lnTo>
                          <a:pt x="234" y="210"/>
                        </a:lnTo>
                        <a:lnTo>
                          <a:pt x="234" y="204"/>
                        </a:lnTo>
                        <a:lnTo>
                          <a:pt x="225" y="202"/>
                        </a:lnTo>
                        <a:lnTo>
                          <a:pt x="221" y="195"/>
                        </a:lnTo>
                        <a:lnTo>
                          <a:pt x="212" y="189"/>
                        </a:lnTo>
                        <a:lnTo>
                          <a:pt x="212" y="183"/>
                        </a:lnTo>
                        <a:lnTo>
                          <a:pt x="217" y="177"/>
                        </a:lnTo>
                        <a:lnTo>
                          <a:pt x="226" y="182"/>
                        </a:lnTo>
                        <a:lnTo>
                          <a:pt x="234" y="188"/>
                        </a:lnTo>
                        <a:lnTo>
                          <a:pt x="242" y="189"/>
                        </a:lnTo>
                        <a:lnTo>
                          <a:pt x="249" y="188"/>
                        </a:lnTo>
                        <a:lnTo>
                          <a:pt x="254" y="184"/>
                        </a:lnTo>
                        <a:lnTo>
                          <a:pt x="256" y="178"/>
                        </a:lnTo>
                        <a:lnTo>
                          <a:pt x="252" y="172"/>
                        </a:lnTo>
                        <a:lnTo>
                          <a:pt x="252" y="166"/>
                        </a:lnTo>
                        <a:lnTo>
                          <a:pt x="261" y="165"/>
                        </a:lnTo>
                        <a:lnTo>
                          <a:pt x="252" y="163"/>
                        </a:lnTo>
                        <a:lnTo>
                          <a:pt x="248" y="158"/>
                        </a:lnTo>
                        <a:lnTo>
                          <a:pt x="245" y="153"/>
                        </a:lnTo>
                        <a:lnTo>
                          <a:pt x="240" y="147"/>
                        </a:lnTo>
                        <a:lnTo>
                          <a:pt x="236" y="139"/>
                        </a:lnTo>
                        <a:lnTo>
                          <a:pt x="229" y="134"/>
                        </a:lnTo>
                        <a:lnTo>
                          <a:pt x="229" y="128"/>
                        </a:lnTo>
                        <a:lnTo>
                          <a:pt x="238" y="128"/>
                        </a:lnTo>
                        <a:lnTo>
                          <a:pt x="245" y="132"/>
                        </a:lnTo>
                        <a:lnTo>
                          <a:pt x="254" y="134"/>
                        </a:lnTo>
                        <a:lnTo>
                          <a:pt x="263" y="131"/>
                        </a:lnTo>
                        <a:lnTo>
                          <a:pt x="261" y="125"/>
                        </a:lnTo>
                        <a:lnTo>
                          <a:pt x="269" y="129"/>
                        </a:lnTo>
                        <a:lnTo>
                          <a:pt x="278" y="130"/>
                        </a:lnTo>
                        <a:lnTo>
                          <a:pt x="284" y="127"/>
                        </a:lnTo>
                        <a:lnTo>
                          <a:pt x="294" y="128"/>
                        </a:lnTo>
                        <a:lnTo>
                          <a:pt x="302" y="128"/>
                        </a:lnTo>
                        <a:lnTo>
                          <a:pt x="311" y="131"/>
                        </a:lnTo>
                        <a:lnTo>
                          <a:pt x="319" y="129"/>
                        </a:lnTo>
                        <a:lnTo>
                          <a:pt x="323" y="136"/>
                        </a:lnTo>
                        <a:lnTo>
                          <a:pt x="330" y="139"/>
                        </a:lnTo>
                        <a:lnTo>
                          <a:pt x="332" y="137"/>
                        </a:lnTo>
                        <a:lnTo>
                          <a:pt x="325" y="131"/>
                        </a:lnTo>
                        <a:lnTo>
                          <a:pt x="338" y="131"/>
                        </a:lnTo>
                        <a:lnTo>
                          <a:pt x="329" y="130"/>
                        </a:lnTo>
                        <a:lnTo>
                          <a:pt x="321" y="127"/>
                        </a:lnTo>
                        <a:lnTo>
                          <a:pt x="312" y="129"/>
                        </a:lnTo>
                        <a:lnTo>
                          <a:pt x="305" y="127"/>
                        </a:lnTo>
                        <a:lnTo>
                          <a:pt x="296" y="121"/>
                        </a:lnTo>
                        <a:lnTo>
                          <a:pt x="290" y="115"/>
                        </a:lnTo>
                        <a:lnTo>
                          <a:pt x="290" y="111"/>
                        </a:lnTo>
                        <a:lnTo>
                          <a:pt x="284" y="105"/>
                        </a:lnTo>
                        <a:lnTo>
                          <a:pt x="283" y="98"/>
                        </a:lnTo>
                        <a:lnTo>
                          <a:pt x="284" y="92"/>
                        </a:lnTo>
                        <a:lnTo>
                          <a:pt x="287" y="89"/>
                        </a:lnTo>
                        <a:lnTo>
                          <a:pt x="290" y="82"/>
                        </a:lnTo>
                        <a:lnTo>
                          <a:pt x="298" y="80"/>
                        </a:lnTo>
                        <a:lnTo>
                          <a:pt x="307" y="83"/>
                        </a:lnTo>
                        <a:lnTo>
                          <a:pt x="315" y="88"/>
                        </a:lnTo>
                        <a:lnTo>
                          <a:pt x="312" y="80"/>
                        </a:lnTo>
                        <a:lnTo>
                          <a:pt x="305" y="79"/>
                        </a:lnTo>
                        <a:lnTo>
                          <a:pt x="299" y="72"/>
                        </a:lnTo>
                        <a:lnTo>
                          <a:pt x="307" y="65"/>
                        </a:lnTo>
                        <a:lnTo>
                          <a:pt x="315" y="64"/>
                        </a:lnTo>
                        <a:lnTo>
                          <a:pt x="324" y="70"/>
                        </a:lnTo>
                        <a:lnTo>
                          <a:pt x="314" y="63"/>
                        </a:lnTo>
                        <a:lnTo>
                          <a:pt x="307" y="58"/>
                        </a:lnTo>
                        <a:lnTo>
                          <a:pt x="298" y="52"/>
                        </a:lnTo>
                        <a:lnTo>
                          <a:pt x="299" y="44"/>
                        </a:lnTo>
                        <a:lnTo>
                          <a:pt x="305" y="38"/>
                        </a:lnTo>
                        <a:lnTo>
                          <a:pt x="312" y="36"/>
                        </a:lnTo>
                        <a:lnTo>
                          <a:pt x="319" y="31"/>
                        </a:lnTo>
                        <a:lnTo>
                          <a:pt x="324" y="24"/>
                        </a:lnTo>
                        <a:lnTo>
                          <a:pt x="326" y="18"/>
                        </a:lnTo>
                        <a:lnTo>
                          <a:pt x="326" y="12"/>
                        </a:lnTo>
                        <a:lnTo>
                          <a:pt x="335" y="8"/>
                        </a:lnTo>
                        <a:lnTo>
                          <a:pt x="344" y="13"/>
                        </a:lnTo>
                        <a:lnTo>
                          <a:pt x="352" y="12"/>
                        </a:lnTo>
                        <a:lnTo>
                          <a:pt x="361" y="14"/>
                        </a:lnTo>
                        <a:lnTo>
                          <a:pt x="369" y="17"/>
                        </a:lnTo>
                        <a:lnTo>
                          <a:pt x="371" y="23"/>
                        </a:lnTo>
                        <a:lnTo>
                          <a:pt x="371" y="29"/>
                        </a:lnTo>
                        <a:lnTo>
                          <a:pt x="377" y="36"/>
                        </a:lnTo>
                        <a:lnTo>
                          <a:pt x="371" y="42"/>
                        </a:lnTo>
                        <a:lnTo>
                          <a:pt x="380" y="36"/>
                        </a:lnTo>
                        <a:lnTo>
                          <a:pt x="375" y="31"/>
                        </a:lnTo>
                        <a:lnTo>
                          <a:pt x="384" y="24"/>
                        </a:lnTo>
                        <a:lnTo>
                          <a:pt x="379" y="18"/>
                        </a:lnTo>
                        <a:lnTo>
                          <a:pt x="387" y="23"/>
                        </a:lnTo>
                        <a:lnTo>
                          <a:pt x="396" y="29"/>
                        </a:lnTo>
                        <a:lnTo>
                          <a:pt x="398" y="32"/>
                        </a:lnTo>
                        <a:lnTo>
                          <a:pt x="407" y="34"/>
                        </a:lnTo>
                        <a:lnTo>
                          <a:pt x="410" y="41"/>
                        </a:lnTo>
                        <a:lnTo>
                          <a:pt x="404" y="48"/>
                        </a:lnTo>
                        <a:lnTo>
                          <a:pt x="393" y="56"/>
                        </a:lnTo>
                        <a:lnTo>
                          <a:pt x="387" y="62"/>
                        </a:lnTo>
                        <a:lnTo>
                          <a:pt x="387" y="69"/>
                        </a:lnTo>
                        <a:lnTo>
                          <a:pt x="396" y="62"/>
                        </a:lnTo>
                        <a:lnTo>
                          <a:pt x="405" y="57"/>
                        </a:lnTo>
                        <a:lnTo>
                          <a:pt x="407" y="51"/>
                        </a:lnTo>
                        <a:lnTo>
                          <a:pt x="413" y="44"/>
                        </a:lnTo>
                        <a:lnTo>
                          <a:pt x="422" y="42"/>
                        </a:lnTo>
                        <a:lnTo>
                          <a:pt x="423" y="36"/>
                        </a:lnTo>
                        <a:lnTo>
                          <a:pt x="423" y="30"/>
                        </a:lnTo>
                        <a:lnTo>
                          <a:pt x="431" y="25"/>
                        </a:lnTo>
                        <a:lnTo>
                          <a:pt x="436" y="25"/>
                        </a:lnTo>
                        <a:lnTo>
                          <a:pt x="443" y="25"/>
                        </a:lnTo>
                        <a:lnTo>
                          <a:pt x="452" y="31"/>
                        </a:lnTo>
                        <a:lnTo>
                          <a:pt x="460" y="34"/>
                        </a:lnTo>
                        <a:lnTo>
                          <a:pt x="464" y="40"/>
                        </a:lnTo>
                        <a:lnTo>
                          <a:pt x="467" y="46"/>
                        </a:lnTo>
                        <a:lnTo>
                          <a:pt x="459" y="52"/>
                        </a:lnTo>
                        <a:lnTo>
                          <a:pt x="468" y="51"/>
                        </a:lnTo>
                        <a:lnTo>
                          <a:pt x="476" y="45"/>
                        </a:lnTo>
                        <a:lnTo>
                          <a:pt x="479" y="40"/>
                        </a:lnTo>
                        <a:lnTo>
                          <a:pt x="486" y="39"/>
                        </a:lnTo>
                        <a:lnTo>
                          <a:pt x="494" y="40"/>
                        </a:lnTo>
                        <a:lnTo>
                          <a:pt x="500" y="46"/>
                        </a:lnTo>
                        <a:lnTo>
                          <a:pt x="509" y="46"/>
                        </a:lnTo>
                        <a:lnTo>
                          <a:pt x="514" y="40"/>
                        </a:lnTo>
                        <a:lnTo>
                          <a:pt x="522" y="40"/>
                        </a:lnTo>
                        <a:lnTo>
                          <a:pt x="527" y="34"/>
                        </a:lnTo>
                        <a:lnTo>
                          <a:pt x="535" y="32"/>
                        </a:lnTo>
                        <a:lnTo>
                          <a:pt x="544" y="35"/>
                        </a:lnTo>
                        <a:lnTo>
                          <a:pt x="553" y="30"/>
                        </a:lnTo>
                        <a:lnTo>
                          <a:pt x="559" y="23"/>
                        </a:lnTo>
                        <a:lnTo>
                          <a:pt x="563" y="32"/>
                        </a:lnTo>
                        <a:lnTo>
                          <a:pt x="572" y="32"/>
                        </a:lnTo>
                        <a:lnTo>
                          <a:pt x="580" y="32"/>
                        </a:lnTo>
                        <a:lnTo>
                          <a:pt x="589" y="34"/>
                        </a:lnTo>
                        <a:lnTo>
                          <a:pt x="596" y="35"/>
                        </a:lnTo>
                        <a:lnTo>
                          <a:pt x="605" y="34"/>
                        </a:lnTo>
                        <a:lnTo>
                          <a:pt x="613" y="35"/>
                        </a:lnTo>
                        <a:lnTo>
                          <a:pt x="622" y="31"/>
                        </a:lnTo>
                        <a:lnTo>
                          <a:pt x="628" y="24"/>
                        </a:lnTo>
                        <a:lnTo>
                          <a:pt x="637" y="20"/>
                        </a:lnTo>
                        <a:lnTo>
                          <a:pt x="645" y="18"/>
                        </a:lnTo>
                        <a:lnTo>
                          <a:pt x="654" y="18"/>
                        </a:lnTo>
                        <a:lnTo>
                          <a:pt x="663" y="17"/>
                        </a:lnTo>
                        <a:lnTo>
                          <a:pt x="671" y="16"/>
                        </a:lnTo>
                        <a:lnTo>
                          <a:pt x="672" y="23"/>
                        </a:lnTo>
                        <a:lnTo>
                          <a:pt x="675" y="24"/>
                        </a:lnTo>
                        <a:lnTo>
                          <a:pt x="675" y="25"/>
                        </a:lnTo>
                        <a:lnTo>
                          <a:pt x="679" y="24"/>
                        </a:lnTo>
                        <a:lnTo>
                          <a:pt x="686" y="21"/>
                        </a:lnTo>
                        <a:lnTo>
                          <a:pt x="695" y="21"/>
                        </a:lnTo>
                        <a:lnTo>
                          <a:pt x="704" y="23"/>
                        </a:lnTo>
                        <a:lnTo>
                          <a:pt x="707" y="24"/>
                        </a:lnTo>
                        <a:lnTo>
                          <a:pt x="713" y="24"/>
                        </a:lnTo>
                        <a:lnTo>
                          <a:pt x="712" y="18"/>
                        </a:lnTo>
                        <a:lnTo>
                          <a:pt x="704" y="14"/>
                        </a:lnTo>
                        <a:lnTo>
                          <a:pt x="702" y="7"/>
                        </a:lnTo>
                        <a:lnTo>
                          <a:pt x="709" y="0"/>
                        </a:lnTo>
                        <a:lnTo>
                          <a:pt x="717" y="8"/>
                        </a:lnTo>
                        <a:lnTo>
                          <a:pt x="725" y="10"/>
                        </a:lnTo>
                        <a:lnTo>
                          <a:pt x="735" y="7"/>
                        </a:lnTo>
                        <a:lnTo>
                          <a:pt x="743" y="8"/>
                        </a:lnTo>
                        <a:lnTo>
                          <a:pt x="751" y="6"/>
                        </a:lnTo>
                        <a:lnTo>
                          <a:pt x="754" y="6"/>
                        </a:lnTo>
                        <a:lnTo>
                          <a:pt x="760" y="12"/>
                        </a:lnTo>
                        <a:lnTo>
                          <a:pt x="761" y="13"/>
                        </a:lnTo>
                        <a:lnTo>
                          <a:pt x="769" y="12"/>
                        </a:lnTo>
                        <a:lnTo>
                          <a:pt x="778" y="11"/>
                        </a:lnTo>
                        <a:lnTo>
                          <a:pt x="785" y="11"/>
                        </a:lnTo>
                        <a:lnTo>
                          <a:pt x="790" y="11"/>
                        </a:lnTo>
                        <a:lnTo>
                          <a:pt x="790" y="15"/>
                        </a:lnTo>
                        <a:lnTo>
                          <a:pt x="789" y="21"/>
                        </a:lnTo>
                        <a:lnTo>
                          <a:pt x="789" y="24"/>
                        </a:lnTo>
                        <a:lnTo>
                          <a:pt x="788" y="26"/>
                        </a:lnTo>
                        <a:lnTo>
                          <a:pt x="784" y="33"/>
                        </a:lnTo>
                        <a:lnTo>
                          <a:pt x="780" y="39"/>
                        </a:lnTo>
                        <a:lnTo>
                          <a:pt x="774" y="45"/>
                        </a:lnTo>
                        <a:lnTo>
                          <a:pt x="767" y="52"/>
                        </a:lnTo>
                        <a:lnTo>
                          <a:pt x="766" y="58"/>
                        </a:lnTo>
                        <a:lnTo>
                          <a:pt x="767" y="64"/>
                        </a:lnTo>
                        <a:lnTo>
                          <a:pt x="778" y="68"/>
                        </a:lnTo>
                        <a:lnTo>
                          <a:pt x="785" y="67"/>
                        </a:lnTo>
                        <a:lnTo>
                          <a:pt x="784" y="72"/>
                        </a:lnTo>
                        <a:lnTo>
                          <a:pt x="778" y="79"/>
                        </a:lnTo>
                        <a:lnTo>
                          <a:pt x="780" y="81"/>
                        </a:lnTo>
                        <a:lnTo>
                          <a:pt x="778" y="88"/>
                        </a:lnTo>
                        <a:lnTo>
                          <a:pt x="772" y="94"/>
                        </a:lnTo>
                        <a:lnTo>
                          <a:pt x="771" y="99"/>
                        </a:lnTo>
                        <a:lnTo>
                          <a:pt x="766" y="106"/>
                        </a:lnTo>
                        <a:lnTo>
                          <a:pt x="758" y="112"/>
                        </a:lnTo>
                        <a:lnTo>
                          <a:pt x="752" y="117"/>
                        </a:lnTo>
                        <a:lnTo>
                          <a:pt x="745" y="121"/>
                        </a:lnTo>
                        <a:lnTo>
                          <a:pt x="736" y="126"/>
                        </a:lnTo>
                        <a:lnTo>
                          <a:pt x="727" y="127"/>
                        </a:lnTo>
                        <a:lnTo>
                          <a:pt x="718" y="130"/>
                        </a:lnTo>
                        <a:lnTo>
                          <a:pt x="711" y="133"/>
                        </a:lnTo>
                        <a:lnTo>
                          <a:pt x="703" y="137"/>
                        </a:lnTo>
                        <a:lnTo>
                          <a:pt x="703" y="138"/>
                        </a:lnTo>
                        <a:lnTo>
                          <a:pt x="694" y="144"/>
                        </a:lnTo>
                        <a:lnTo>
                          <a:pt x="691" y="147"/>
                        </a:lnTo>
                        <a:lnTo>
                          <a:pt x="686" y="153"/>
                        </a:lnTo>
                        <a:lnTo>
                          <a:pt x="682" y="156"/>
                        </a:lnTo>
                        <a:lnTo>
                          <a:pt x="679" y="163"/>
                        </a:lnTo>
                        <a:lnTo>
                          <a:pt x="670" y="168"/>
                        </a:lnTo>
                        <a:lnTo>
                          <a:pt x="662" y="174"/>
                        </a:lnTo>
                        <a:lnTo>
                          <a:pt x="653" y="178"/>
                        </a:lnTo>
                        <a:lnTo>
                          <a:pt x="650" y="180"/>
                        </a:lnTo>
                        <a:lnTo>
                          <a:pt x="641" y="185"/>
                        </a:lnTo>
                        <a:lnTo>
                          <a:pt x="632" y="190"/>
                        </a:lnTo>
                        <a:lnTo>
                          <a:pt x="622" y="196"/>
                        </a:lnTo>
                        <a:lnTo>
                          <a:pt x="614" y="201"/>
                        </a:lnTo>
                        <a:lnTo>
                          <a:pt x="605" y="203"/>
                        </a:lnTo>
                        <a:lnTo>
                          <a:pt x="603" y="204"/>
                        </a:lnTo>
                        <a:lnTo>
                          <a:pt x="596" y="209"/>
                        </a:lnTo>
                        <a:lnTo>
                          <a:pt x="594" y="215"/>
                        </a:lnTo>
                        <a:lnTo>
                          <a:pt x="589" y="222"/>
                        </a:lnTo>
                        <a:lnTo>
                          <a:pt x="580" y="226"/>
                        </a:lnTo>
                        <a:lnTo>
                          <a:pt x="572" y="228"/>
                        </a:lnTo>
                        <a:lnTo>
                          <a:pt x="564" y="230"/>
                        </a:lnTo>
                        <a:lnTo>
                          <a:pt x="563" y="230"/>
                        </a:lnTo>
                        <a:lnTo>
                          <a:pt x="558" y="234"/>
                        </a:lnTo>
                        <a:lnTo>
                          <a:pt x="554" y="244"/>
                        </a:lnTo>
                        <a:lnTo>
                          <a:pt x="555" y="247"/>
                        </a:lnTo>
                        <a:lnTo>
                          <a:pt x="556" y="255"/>
                        </a:lnTo>
                        <a:lnTo>
                          <a:pt x="553" y="261"/>
                        </a:lnTo>
                        <a:lnTo>
                          <a:pt x="549" y="267"/>
                        </a:lnTo>
                        <a:lnTo>
                          <a:pt x="540" y="266"/>
                        </a:lnTo>
                        <a:lnTo>
                          <a:pt x="532" y="268"/>
                        </a:lnTo>
                        <a:lnTo>
                          <a:pt x="523" y="269"/>
                        </a:lnTo>
                        <a:lnTo>
                          <a:pt x="515" y="268"/>
                        </a:lnTo>
                        <a:lnTo>
                          <a:pt x="505" y="264"/>
                        </a:lnTo>
                        <a:lnTo>
                          <a:pt x="495" y="264"/>
                        </a:lnTo>
                        <a:lnTo>
                          <a:pt x="486" y="266"/>
                        </a:lnTo>
                        <a:lnTo>
                          <a:pt x="478" y="261"/>
                        </a:lnTo>
                        <a:lnTo>
                          <a:pt x="469" y="258"/>
                        </a:lnTo>
                        <a:lnTo>
                          <a:pt x="476" y="264"/>
                        </a:lnTo>
                        <a:lnTo>
                          <a:pt x="485" y="268"/>
                        </a:lnTo>
                        <a:lnTo>
                          <a:pt x="492" y="268"/>
                        </a:lnTo>
                        <a:lnTo>
                          <a:pt x="501" y="267"/>
                        </a:lnTo>
                        <a:lnTo>
                          <a:pt x="505" y="266"/>
                        </a:lnTo>
                        <a:lnTo>
                          <a:pt x="514" y="270"/>
                        </a:lnTo>
                        <a:lnTo>
                          <a:pt x="519" y="278"/>
                        </a:lnTo>
                        <a:lnTo>
                          <a:pt x="527" y="276"/>
                        </a:lnTo>
                        <a:lnTo>
                          <a:pt x="535" y="279"/>
                        </a:lnTo>
                        <a:lnTo>
                          <a:pt x="545" y="282"/>
                        </a:lnTo>
                        <a:lnTo>
                          <a:pt x="554" y="277"/>
                        </a:lnTo>
                        <a:lnTo>
                          <a:pt x="563" y="274"/>
                        </a:lnTo>
                        <a:lnTo>
                          <a:pt x="571" y="277"/>
                        </a:lnTo>
                        <a:lnTo>
                          <a:pt x="568" y="282"/>
                        </a:lnTo>
                        <a:lnTo>
                          <a:pt x="572" y="283"/>
                        </a:lnTo>
                        <a:lnTo>
                          <a:pt x="580" y="282"/>
                        </a:lnTo>
                        <a:lnTo>
                          <a:pt x="589" y="279"/>
                        </a:lnTo>
                        <a:lnTo>
                          <a:pt x="596" y="272"/>
                        </a:lnTo>
                        <a:lnTo>
                          <a:pt x="605" y="267"/>
                        </a:lnTo>
                        <a:lnTo>
                          <a:pt x="608" y="269"/>
                        </a:lnTo>
                        <a:lnTo>
                          <a:pt x="605" y="276"/>
                        </a:lnTo>
                        <a:lnTo>
                          <a:pt x="603" y="278"/>
                        </a:lnTo>
                        <a:lnTo>
                          <a:pt x="596" y="285"/>
                        </a:lnTo>
                        <a:lnTo>
                          <a:pt x="589" y="293"/>
                        </a:lnTo>
                        <a:lnTo>
                          <a:pt x="580" y="299"/>
                        </a:lnTo>
                        <a:lnTo>
                          <a:pt x="572" y="306"/>
                        </a:lnTo>
                        <a:lnTo>
                          <a:pt x="569" y="312"/>
                        </a:lnTo>
                        <a:lnTo>
                          <a:pt x="563" y="318"/>
                        </a:lnTo>
                        <a:lnTo>
                          <a:pt x="562" y="320"/>
                        </a:lnTo>
                        <a:lnTo>
                          <a:pt x="560" y="321"/>
                        </a:lnTo>
                        <a:lnTo>
                          <a:pt x="553" y="324"/>
                        </a:lnTo>
                        <a:lnTo>
                          <a:pt x="544" y="320"/>
                        </a:lnTo>
                        <a:lnTo>
                          <a:pt x="545" y="316"/>
                        </a:lnTo>
                        <a:lnTo>
                          <a:pt x="545" y="309"/>
                        </a:lnTo>
                        <a:lnTo>
                          <a:pt x="537" y="311"/>
                        </a:lnTo>
                        <a:lnTo>
                          <a:pt x="528" y="315"/>
                        </a:lnTo>
                        <a:lnTo>
                          <a:pt x="519" y="320"/>
                        </a:lnTo>
                        <a:lnTo>
                          <a:pt x="517" y="322"/>
                        </a:lnTo>
                        <a:lnTo>
                          <a:pt x="509" y="325"/>
                        </a:lnTo>
                        <a:lnTo>
                          <a:pt x="501" y="323"/>
                        </a:lnTo>
                        <a:lnTo>
                          <a:pt x="496" y="324"/>
                        </a:lnTo>
                        <a:lnTo>
                          <a:pt x="488" y="327"/>
                        </a:lnTo>
                        <a:lnTo>
                          <a:pt x="479" y="328"/>
                        </a:lnTo>
                        <a:lnTo>
                          <a:pt x="473" y="335"/>
                        </a:lnTo>
                        <a:lnTo>
                          <a:pt x="465" y="341"/>
                        </a:lnTo>
                        <a:lnTo>
                          <a:pt x="460" y="344"/>
                        </a:lnTo>
                        <a:lnTo>
                          <a:pt x="452" y="351"/>
                        </a:lnTo>
                        <a:lnTo>
                          <a:pt x="451" y="353"/>
                        </a:lnTo>
                        <a:lnTo>
                          <a:pt x="447" y="359"/>
                        </a:lnTo>
                        <a:lnTo>
                          <a:pt x="454" y="356"/>
                        </a:lnTo>
                        <a:lnTo>
                          <a:pt x="464" y="351"/>
                        </a:lnTo>
                        <a:lnTo>
                          <a:pt x="472" y="344"/>
                        </a:lnTo>
                        <a:lnTo>
                          <a:pt x="479" y="339"/>
                        </a:lnTo>
                        <a:lnTo>
                          <a:pt x="490" y="333"/>
                        </a:lnTo>
                        <a:lnTo>
                          <a:pt x="499" y="330"/>
                        </a:lnTo>
                        <a:lnTo>
                          <a:pt x="506" y="328"/>
                        </a:lnTo>
                        <a:lnTo>
                          <a:pt x="509" y="328"/>
                        </a:lnTo>
                        <a:lnTo>
                          <a:pt x="517" y="334"/>
                        </a:lnTo>
                        <a:lnTo>
                          <a:pt x="521" y="334"/>
                        </a:lnTo>
                        <a:lnTo>
                          <a:pt x="530" y="333"/>
                        </a:lnTo>
                        <a:lnTo>
                          <a:pt x="540" y="328"/>
                        </a:lnTo>
                        <a:lnTo>
                          <a:pt x="547" y="328"/>
                        </a:lnTo>
                        <a:lnTo>
                          <a:pt x="549" y="334"/>
                        </a:lnTo>
                        <a:lnTo>
                          <a:pt x="540" y="340"/>
                        </a:lnTo>
                        <a:lnTo>
                          <a:pt x="533" y="346"/>
                        </a:lnTo>
                        <a:lnTo>
                          <a:pt x="530" y="350"/>
                        </a:lnTo>
                        <a:lnTo>
                          <a:pt x="526" y="355"/>
                        </a:lnTo>
                        <a:lnTo>
                          <a:pt x="526" y="361"/>
                        </a:lnTo>
                        <a:lnTo>
                          <a:pt x="517" y="361"/>
                        </a:lnTo>
                        <a:lnTo>
                          <a:pt x="515" y="362"/>
                        </a:lnTo>
                        <a:lnTo>
                          <a:pt x="509" y="366"/>
                        </a:lnTo>
                        <a:lnTo>
                          <a:pt x="499" y="371"/>
                        </a:lnTo>
                        <a:lnTo>
                          <a:pt x="490" y="371"/>
                        </a:lnTo>
                        <a:lnTo>
                          <a:pt x="499" y="373"/>
                        </a:lnTo>
                        <a:lnTo>
                          <a:pt x="504" y="374"/>
                        </a:lnTo>
                        <a:lnTo>
                          <a:pt x="499" y="380"/>
                        </a:lnTo>
                        <a:lnTo>
                          <a:pt x="494" y="387"/>
                        </a:lnTo>
                        <a:lnTo>
                          <a:pt x="495" y="387"/>
                        </a:lnTo>
                        <a:lnTo>
                          <a:pt x="503" y="392"/>
                        </a:lnTo>
                        <a:lnTo>
                          <a:pt x="509" y="391"/>
                        </a:lnTo>
                        <a:lnTo>
                          <a:pt x="514" y="383"/>
                        </a:lnTo>
                        <a:lnTo>
                          <a:pt x="522" y="381"/>
                        </a:lnTo>
                        <a:lnTo>
                          <a:pt x="526" y="375"/>
                        </a:lnTo>
                        <a:lnTo>
                          <a:pt x="535" y="371"/>
                        </a:lnTo>
                        <a:lnTo>
                          <a:pt x="540" y="364"/>
                        </a:lnTo>
                        <a:lnTo>
                          <a:pt x="532" y="360"/>
                        </a:lnTo>
                        <a:lnTo>
                          <a:pt x="540" y="357"/>
                        </a:lnTo>
                        <a:lnTo>
                          <a:pt x="550" y="355"/>
                        </a:lnTo>
                        <a:lnTo>
                          <a:pt x="559" y="357"/>
                        </a:lnTo>
                        <a:lnTo>
                          <a:pt x="564" y="359"/>
                        </a:lnTo>
                        <a:lnTo>
                          <a:pt x="573" y="359"/>
                        </a:lnTo>
                        <a:lnTo>
                          <a:pt x="574" y="359"/>
                        </a:lnTo>
                        <a:lnTo>
                          <a:pt x="582" y="358"/>
                        </a:lnTo>
                        <a:lnTo>
                          <a:pt x="583" y="357"/>
                        </a:lnTo>
                        <a:lnTo>
                          <a:pt x="592" y="356"/>
                        </a:lnTo>
                        <a:lnTo>
                          <a:pt x="603" y="350"/>
                        </a:lnTo>
                        <a:lnTo>
                          <a:pt x="592" y="353"/>
                        </a:lnTo>
                        <a:lnTo>
                          <a:pt x="600" y="346"/>
                        </a:lnTo>
                        <a:lnTo>
                          <a:pt x="608" y="345"/>
                        </a:lnTo>
                        <a:lnTo>
                          <a:pt x="617" y="340"/>
                        </a:lnTo>
                        <a:lnTo>
                          <a:pt x="626" y="337"/>
                        </a:lnTo>
                        <a:lnTo>
                          <a:pt x="636" y="335"/>
                        </a:lnTo>
                        <a:lnTo>
                          <a:pt x="645" y="335"/>
                        </a:lnTo>
                        <a:lnTo>
                          <a:pt x="654" y="336"/>
                        </a:lnTo>
                        <a:lnTo>
                          <a:pt x="663" y="335"/>
                        </a:lnTo>
                        <a:lnTo>
                          <a:pt x="668" y="333"/>
                        </a:lnTo>
                        <a:lnTo>
                          <a:pt x="670" y="333"/>
                        </a:lnTo>
                        <a:lnTo>
                          <a:pt x="673" y="326"/>
                        </a:lnTo>
                        <a:lnTo>
                          <a:pt x="681" y="322"/>
                        </a:lnTo>
                        <a:lnTo>
                          <a:pt x="690" y="320"/>
                        </a:lnTo>
                        <a:lnTo>
                          <a:pt x="699" y="318"/>
                        </a:lnTo>
                        <a:lnTo>
                          <a:pt x="708" y="316"/>
                        </a:lnTo>
                        <a:lnTo>
                          <a:pt x="709" y="316"/>
                        </a:lnTo>
                        <a:lnTo>
                          <a:pt x="717" y="317"/>
                        </a:lnTo>
                        <a:lnTo>
                          <a:pt x="725" y="318"/>
                        </a:lnTo>
                        <a:lnTo>
                          <a:pt x="735" y="323"/>
                        </a:lnTo>
                        <a:lnTo>
                          <a:pt x="736" y="323"/>
                        </a:lnTo>
                        <a:lnTo>
                          <a:pt x="745" y="327"/>
                        </a:lnTo>
                        <a:lnTo>
                          <a:pt x="758" y="332"/>
                        </a:lnTo>
                        <a:lnTo>
                          <a:pt x="760" y="332"/>
                        </a:lnTo>
                        <a:lnTo>
                          <a:pt x="769" y="333"/>
                        </a:lnTo>
                        <a:lnTo>
                          <a:pt x="778" y="335"/>
                        </a:lnTo>
                        <a:lnTo>
                          <a:pt x="784" y="337"/>
                        </a:lnTo>
                        <a:lnTo>
                          <a:pt x="792" y="335"/>
                        </a:lnTo>
                        <a:lnTo>
                          <a:pt x="801" y="333"/>
                        </a:lnTo>
                        <a:lnTo>
                          <a:pt x="802" y="332"/>
                        </a:lnTo>
                        <a:lnTo>
                          <a:pt x="808" y="331"/>
                        </a:lnTo>
                        <a:lnTo>
                          <a:pt x="810" y="327"/>
                        </a:lnTo>
                        <a:lnTo>
                          <a:pt x="820" y="325"/>
                        </a:lnTo>
                        <a:lnTo>
                          <a:pt x="828" y="323"/>
                        </a:lnTo>
                        <a:lnTo>
                          <a:pt x="837" y="327"/>
                        </a:lnTo>
                        <a:lnTo>
                          <a:pt x="842" y="327"/>
                        </a:lnTo>
                        <a:lnTo>
                          <a:pt x="852" y="328"/>
                        </a:lnTo>
                        <a:lnTo>
                          <a:pt x="860" y="328"/>
                        </a:lnTo>
                        <a:lnTo>
                          <a:pt x="869" y="331"/>
                        </a:lnTo>
                        <a:lnTo>
                          <a:pt x="878" y="332"/>
                        </a:lnTo>
                        <a:lnTo>
                          <a:pt x="886" y="333"/>
                        </a:lnTo>
                        <a:lnTo>
                          <a:pt x="891" y="333"/>
                        </a:lnTo>
                        <a:lnTo>
                          <a:pt x="898" y="336"/>
                        </a:lnTo>
                        <a:lnTo>
                          <a:pt x="902" y="336"/>
                        </a:lnTo>
                        <a:lnTo>
                          <a:pt x="910" y="337"/>
                        </a:lnTo>
                        <a:lnTo>
                          <a:pt x="919" y="336"/>
                        </a:lnTo>
                        <a:lnTo>
                          <a:pt x="927" y="335"/>
                        </a:lnTo>
                        <a:lnTo>
                          <a:pt x="937" y="337"/>
                        </a:lnTo>
                        <a:lnTo>
                          <a:pt x="938" y="337"/>
                        </a:lnTo>
                        <a:lnTo>
                          <a:pt x="941" y="336"/>
                        </a:lnTo>
                        <a:lnTo>
                          <a:pt x="952" y="335"/>
                        </a:lnTo>
                        <a:lnTo>
                          <a:pt x="957" y="328"/>
                        </a:lnTo>
                        <a:lnTo>
                          <a:pt x="964" y="332"/>
                        </a:lnTo>
                        <a:lnTo>
                          <a:pt x="973" y="332"/>
                        </a:lnTo>
                        <a:lnTo>
                          <a:pt x="981" y="333"/>
                        </a:lnTo>
                        <a:lnTo>
                          <a:pt x="988" y="335"/>
                        </a:lnTo>
                        <a:lnTo>
                          <a:pt x="996" y="331"/>
                        </a:lnTo>
                        <a:lnTo>
                          <a:pt x="1005" y="327"/>
                        </a:lnTo>
                        <a:lnTo>
                          <a:pt x="1015" y="327"/>
                        </a:lnTo>
                        <a:lnTo>
                          <a:pt x="1024" y="328"/>
                        </a:lnTo>
                        <a:lnTo>
                          <a:pt x="1032" y="327"/>
                        </a:lnTo>
                        <a:lnTo>
                          <a:pt x="1035" y="334"/>
                        </a:lnTo>
                        <a:lnTo>
                          <a:pt x="1044" y="333"/>
                        </a:lnTo>
                        <a:lnTo>
                          <a:pt x="1053" y="339"/>
                        </a:lnTo>
                        <a:lnTo>
                          <a:pt x="1058" y="344"/>
                        </a:lnTo>
                        <a:lnTo>
                          <a:pt x="1064" y="352"/>
                        </a:lnTo>
                        <a:lnTo>
                          <a:pt x="1073" y="355"/>
                        </a:lnTo>
                        <a:lnTo>
                          <a:pt x="1073" y="361"/>
                        </a:lnTo>
                        <a:lnTo>
                          <a:pt x="1073" y="368"/>
                        </a:lnTo>
                        <a:lnTo>
                          <a:pt x="1077" y="374"/>
                        </a:lnTo>
                        <a:lnTo>
                          <a:pt x="1078" y="380"/>
                        </a:lnTo>
                        <a:lnTo>
                          <a:pt x="1080" y="387"/>
                        </a:lnTo>
                        <a:lnTo>
                          <a:pt x="1082" y="392"/>
                        </a:lnTo>
                        <a:lnTo>
                          <a:pt x="1081" y="398"/>
                        </a:lnTo>
                        <a:lnTo>
                          <a:pt x="1083" y="400"/>
                        </a:lnTo>
                        <a:lnTo>
                          <a:pt x="1086" y="406"/>
                        </a:lnTo>
                        <a:lnTo>
                          <a:pt x="1078" y="412"/>
                        </a:lnTo>
                        <a:lnTo>
                          <a:pt x="1074" y="418"/>
                        </a:lnTo>
                        <a:lnTo>
                          <a:pt x="1065" y="424"/>
                        </a:lnTo>
                        <a:lnTo>
                          <a:pt x="1065" y="431"/>
                        </a:lnTo>
                        <a:lnTo>
                          <a:pt x="1060" y="434"/>
                        </a:lnTo>
                        <a:lnTo>
                          <a:pt x="1053" y="439"/>
                        </a:lnTo>
                        <a:lnTo>
                          <a:pt x="1050" y="444"/>
                        </a:lnTo>
                        <a:lnTo>
                          <a:pt x="1044" y="449"/>
                        </a:lnTo>
                        <a:lnTo>
                          <a:pt x="1037" y="454"/>
                        </a:lnTo>
                        <a:lnTo>
                          <a:pt x="1033" y="460"/>
                        </a:lnTo>
                        <a:lnTo>
                          <a:pt x="1028" y="467"/>
                        </a:lnTo>
                        <a:lnTo>
                          <a:pt x="1024" y="473"/>
                        </a:lnTo>
                        <a:lnTo>
                          <a:pt x="1020" y="480"/>
                        </a:lnTo>
                        <a:lnTo>
                          <a:pt x="1018" y="486"/>
                        </a:lnTo>
                        <a:lnTo>
                          <a:pt x="1015" y="493"/>
                        </a:lnTo>
                        <a:lnTo>
                          <a:pt x="1013" y="501"/>
                        </a:lnTo>
                        <a:lnTo>
                          <a:pt x="1013" y="506"/>
                        </a:lnTo>
                        <a:lnTo>
                          <a:pt x="1014" y="512"/>
                        </a:lnTo>
                        <a:lnTo>
                          <a:pt x="1017" y="516"/>
                        </a:lnTo>
                        <a:lnTo>
                          <a:pt x="1017" y="522"/>
                        </a:lnTo>
                        <a:lnTo>
                          <a:pt x="1011" y="529"/>
                        </a:lnTo>
                        <a:lnTo>
                          <a:pt x="1009" y="533"/>
                        </a:lnTo>
                        <a:lnTo>
                          <a:pt x="1006" y="540"/>
                        </a:lnTo>
                        <a:lnTo>
                          <a:pt x="1001" y="546"/>
                        </a:lnTo>
                        <a:lnTo>
                          <a:pt x="997" y="549"/>
                        </a:lnTo>
                        <a:lnTo>
                          <a:pt x="991" y="554"/>
                        </a:lnTo>
                        <a:lnTo>
                          <a:pt x="988" y="562"/>
                        </a:lnTo>
                        <a:lnTo>
                          <a:pt x="986" y="567"/>
                        </a:lnTo>
                        <a:lnTo>
                          <a:pt x="982" y="569"/>
                        </a:lnTo>
                      </a:path>
                    </a:pathLst>
                  </a:custGeom>
                  <a:solidFill>
                    <a:srgbClr val="6699FF"/>
                  </a:solidFill>
                  <a:ln w="12700" cap="rnd" cmpd="sng">
                    <a:solidFill>
                      <a:srgbClr val="333333"/>
                    </a:solidFill>
                    <a:prstDash val="solid"/>
                    <a:round/>
                    <a:headEnd type="none" w="med" len="med"/>
                    <a:tailEnd type="none" w="med" len="med"/>
                  </a:ln>
                </p:spPr>
                <p:txBody>
                  <a:bodyPr/>
                  <a:lstStyle/>
                  <a:p>
                    <a:endParaRPr lang="en-US" dirty="0"/>
                  </a:p>
                </p:txBody>
              </p:sp>
            </p:grpSp>
          </p:grpSp>
          <p:sp>
            <p:nvSpPr>
              <p:cNvPr id="27" name="Freeform 71">
                <a:extLst>
                  <a:ext uri="{FF2B5EF4-FFF2-40B4-BE49-F238E27FC236}">
                    <a16:creationId xmlns:a16="http://schemas.microsoft.com/office/drawing/2014/main" id="{B210B284-B3E9-42F2-9A41-DF1E88837699}"/>
                  </a:ext>
                </a:extLst>
              </p:cNvPr>
              <p:cNvSpPr>
                <a:spLocks/>
              </p:cNvSpPr>
              <p:nvPr/>
            </p:nvSpPr>
            <p:spPr bwMode="auto">
              <a:xfrm>
                <a:off x="2358" y="1747"/>
                <a:ext cx="36" cy="21"/>
              </a:xfrm>
              <a:custGeom>
                <a:avLst/>
                <a:gdLst>
                  <a:gd name="T0" fmla="*/ 14 w 36"/>
                  <a:gd name="T1" fmla="*/ 21 h 22"/>
                  <a:gd name="T2" fmla="*/ 26 w 36"/>
                  <a:gd name="T3" fmla="*/ 11 h 22"/>
                  <a:gd name="T4" fmla="*/ 14 w 36"/>
                  <a:gd name="T5" fmla="*/ 21 h 22"/>
                  <a:gd name="T6" fmla="*/ 0 60000 65536"/>
                  <a:gd name="T7" fmla="*/ 0 60000 65536"/>
                  <a:gd name="T8" fmla="*/ 0 60000 65536"/>
                  <a:gd name="T9" fmla="*/ 0 w 36"/>
                  <a:gd name="T10" fmla="*/ 0 h 22"/>
                  <a:gd name="T11" fmla="*/ 36 w 36"/>
                  <a:gd name="T12" fmla="*/ 22 h 22"/>
                </a:gdLst>
                <a:ahLst/>
                <a:cxnLst>
                  <a:cxn ang="T6">
                    <a:pos x="T0" y="T1"/>
                  </a:cxn>
                  <a:cxn ang="T7">
                    <a:pos x="T2" y="T3"/>
                  </a:cxn>
                  <a:cxn ang="T8">
                    <a:pos x="T4" y="T5"/>
                  </a:cxn>
                </a:cxnLst>
                <a:rect l="T9" t="T10" r="T11" b="T12"/>
                <a:pathLst>
                  <a:path w="36" h="22">
                    <a:moveTo>
                      <a:pt x="14" y="22"/>
                    </a:moveTo>
                    <a:cubicBezTo>
                      <a:pt x="14" y="17"/>
                      <a:pt x="12" y="0"/>
                      <a:pt x="26" y="11"/>
                    </a:cubicBezTo>
                    <a:cubicBezTo>
                      <a:pt x="36" y="19"/>
                      <a:pt x="0" y="22"/>
                      <a:pt x="14" y="22"/>
                    </a:cubicBezTo>
                    <a:close/>
                  </a:path>
                </a:pathLst>
              </a:custGeom>
              <a:solidFill>
                <a:srgbClr val="33CCCC"/>
              </a:solidFill>
              <a:ln w="9525">
                <a:solidFill>
                  <a:schemeClr val="tx1"/>
                </a:solidFill>
                <a:round/>
                <a:headEnd/>
                <a:tailEnd/>
              </a:ln>
            </p:spPr>
            <p:txBody>
              <a:bodyPr/>
              <a:lstStyle/>
              <a:p>
                <a:endParaRPr lang="en-US"/>
              </a:p>
            </p:txBody>
          </p:sp>
          <p:sp>
            <p:nvSpPr>
              <p:cNvPr id="28" name="Freeform 72">
                <a:extLst>
                  <a:ext uri="{FF2B5EF4-FFF2-40B4-BE49-F238E27FC236}">
                    <a16:creationId xmlns:a16="http://schemas.microsoft.com/office/drawing/2014/main" id="{A0B0AE17-5318-4940-AF3F-9EC6C547E8F3}"/>
                  </a:ext>
                </a:extLst>
              </p:cNvPr>
              <p:cNvSpPr>
                <a:spLocks/>
              </p:cNvSpPr>
              <p:nvPr/>
            </p:nvSpPr>
            <p:spPr bwMode="auto">
              <a:xfrm>
                <a:off x="2262" y="1743"/>
                <a:ext cx="15" cy="12"/>
              </a:xfrm>
              <a:custGeom>
                <a:avLst/>
                <a:gdLst>
                  <a:gd name="T0" fmla="*/ 0 w 14"/>
                  <a:gd name="T1" fmla="*/ 8 h 12"/>
                  <a:gd name="T2" fmla="*/ 15 w 14"/>
                  <a:gd name="T3" fmla="*/ 3 h 12"/>
                  <a:gd name="T4" fmla="*/ 0 w 14"/>
                  <a:gd name="T5" fmla="*/ 8 h 12"/>
                  <a:gd name="T6" fmla="*/ 0 60000 65536"/>
                  <a:gd name="T7" fmla="*/ 0 60000 65536"/>
                  <a:gd name="T8" fmla="*/ 0 60000 65536"/>
                  <a:gd name="T9" fmla="*/ 0 w 14"/>
                  <a:gd name="T10" fmla="*/ 0 h 12"/>
                  <a:gd name="T11" fmla="*/ 14 w 14"/>
                  <a:gd name="T12" fmla="*/ 12 h 12"/>
                </a:gdLst>
                <a:ahLst/>
                <a:cxnLst>
                  <a:cxn ang="T6">
                    <a:pos x="T0" y="T1"/>
                  </a:cxn>
                  <a:cxn ang="T7">
                    <a:pos x="T2" y="T3"/>
                  </a:cxn>
                  <a:cxn ang="T8">
                    <a:pos x="T4" y="T5"/>
                  </a:cxn>
                </a:cxnLst>
                <a:rect l="T9" t="T10" r="T11" b="T12"/>
                <a:pathLst>
                  <a:path w="14" h="12">
                    <a:moveTo>
                      <a:pt x="0" y="8"/>
                    </a:moveTo>
                    <a:cubicBezTo>
                      <a:pt x="3" y="0"/>
                      <a:pt x="7" y="2"/>
                      <a:pt x="14" y="3"/>
                    </a:cubicBezTo>
                    <a:cubicBezTo>
                      <a:pt x="11" y="12"/>
                      <a:pt x="14" y="8"/>
                      <a:pt x="0" y="8"/>
                    </a:cubicBezTo>
                    <a:close/>
                  </a:path>
                </a:pathLst>
              </a:custGeom>
              <a:solidFill>
                <a:srgbClr val="33CCCC"/>
              </a:solidFill>
              <a:ln w="9525">
                <a:solidFill>
                  <a:schemeClr val="tx1"/>
                </a:solidFill>
                <a:round/>
                <a:headEnd/>
                <a:tailEnd/>
              </a:ln>
            </p:spPr>
            <p:txBody>
              <a:bodyPr/>
              <a:lstStyle/>
              <a:p>
                <a:endParaRPr lang="en-US"/>
              </a:p>
            </p:txBody>
          </p:sp>
          <p:sp>
            <p:nvSpPr>
              <p:cNvPr id="29" name="Freeform 73">
                <a:extLst>
                  <a:ext uri="{FF2B5EF4-FFF2-40B4-BE49-F238E27FC236}">
                    <a16:creationId xmlns:a16="http://schemas.microsoft.com/office/drawing/2014/main" id="{C7051578-1E03-40BA-8951-02F210918AF7}"/>
                  </a:ext>
                </a:extLst>
              </p:cNvPr>
              <p:cNvSpPr>
                <a:spLocks/>
              </p:cNvSpPr>
              <p:nvPr/>
            </p:nvSpPr>
            <p:spPr bwMode="auto">
              <a:xfrm>
                <a:off x="2124" y="1389"/>
                <a:ext cx="48" cy="55"/>
              </a:xfrm>
              <a:custGeom>
                <a:avLst/>
                <a:gdLst>
                  <a:gd name="T0" fmla="*/ 6 w 48"/>
                  <a:gd name="T1" fmla="*/ 52 h 53"/>
                  <a:gd name="T2" fmla="*/ 16 w 48"/>
                  <a:gd name="T3" fmla="*/ 15 h 53"/>
                  <a:gd name="T4" fmla="*/ 24 w 48"/>
                  <a:gd name="T5" fmla="*/ 0 h 53"/>
                  <a:gd name="T6" fmla="*/ 40 w 48"/>
                  <a:gd name="T7" fmla="*/ 2 h 53"/>
                  <a:gd name="T8" fmla="*/ 34 w 48"/>
                  <a:gd name="T9" fmla="*/ 12 h 53"/>
                  <a:gd name="T10" fmla="*/ 22 w 48"/>
                  <a:gd name="T11" fmla="*/ 30 h 53"/>
                  <a:gd name="T12" fmla="*/ 12 w 48"/>
                  <a:gd name="T13" fmla="*/ 44 h 53"/>
                  <a:gd name="T14" fmla="*/ 6 w 48"/>
                  <a:gd name="T15" fmla="*/ 52 h 53"/>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3"/>
                  <a:gd name="T26" fmla="*/ 48 w 48"/>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3">
                    <a:moveTo>
                      <a:pt x="6" y="50"/>
                    </a:moveTo>
                    <a:cubicBezTo>
                      <a:pt x="7" y="15"/>
                      <a:pt x="0" y="26"/>
                      <a:pt x="16" y="14"/>
                    </a:cubicBezTo>
                    <a:cubicBezTo>
                      <a:pt x="18" y="9"/>
                      <a:pt x="21" y="5"/>
                      <a:pt x="24" y="0"/>
                    </a:cubicBezTo>
                    <a:cubicBezTo>
                      <a:pt x="29" y="1"/>
                      <a:pt x="35" y="0"/>
                      <a:pt x="40" y="2"/>
                    </a:cubicBezTo>
                    <a:cubicBezTo>
                      <a:pt x="48" y="5"/>
                      <a:pt x="36" y="12"/>
                      <a:pt x="34" y="12"/>
                    </a:cubicBezTo>
                    <a:cubicBezTo>
                      <a:pt x="28" y="16"/>
                      <a:pt x="26" y="23"/>
                      <a:pt x="22" y="29"/>
                    </a:cubicBezTo>
                    <a:cubicBezTo>
                      <a:pt x="21" y="38"/>
                      <a:pt x="19" y="37"/>
                      <a:pt x="12" y="42"/>
                    </a:cubicBezTo>
                    <a:cubicBezTo>
                      <a:pt x="11" y="43"/>
                      <a:pt x="9" y="53"/>
                      <a:pt x="6" y="50"/>
                    </a:cubicBezTo>
                    <a:close/>
                  </a:path>
                </a:pathLst>
              </a:custGeom>
              <a:solidFill>
                <a:schemeClr val="hlink"/>
              </a:solidFill>
              <a:ln w="9525">
                <a:solidFill>
                  <a:schemeClr val="tx1"/>
                </a:solidFill>
                <a:round/>
                <a:headEnd/>
                <a:tailEnd/>
              </a:ln>
            </p:spPr>
            <p:txBody>
              <a:bodyPr/>
              <a:lstStyle/>
              <a:p>
                <a:endParaRPr lang="en-US"/>
              </a:p>
            </p:txBody>
          </p:sp>
          <p:sp>
            <p:nvSpPr>
              <p:cNvPr id="30" name="Freeform 74">
                <a:extLst>
                  <a:ext uri="{FF2B5EF4-FFF2-40B4-BE49-F238E27FC236}">
                    <a16:creationId xmlns:a16="http://schemas.microsoft.com/office/drawing/2014/main" id="{7A1EE301-9D95-471F-810D-482941391139}"/>
                  </a:ext>
                </a:extLst>
              </p:cNvPr>
              <p:cNvSpPr>
                <a:spLocks/>
              </p:cNvSpPr>
              <p:nvPr/>
            </p:nvSpPr>
            <p:spPr bwMode="auto">
              <a:xfrm>
                <a:off x="2133" y="1239"/>
                <a:ext cx="69" cy="20"/>
              </a:xfrm>
              <a:custGeom>
                <a:avLst/>
                <a:gdLst>
                  <a:gd name="T0" fmla="*/ 33 w 70"/>
                  <a:gd name="T1" fmla="*/ 1 h 21"/>
                  <a:gd name="T2" fmla="*/ 69 w 70"/>
                  <a:gd name="T3" fmla="*/ 3 h 21"/>
                  <a:gd name="T4" fmla="*/ 48 w 70"/>
                  <a:gd name="T5" fmla="*/ 20 h 21"/>
                  <a:gd name="T6" fmla="*/ 22 w 70"/>
                  <a:gd name="T7" fmla="*/ 12 h 21"/>
                  <a:gd name="T8" fmla="*/ 3 w 70"/>
                  <a:gd name="T9" fmla="*/ 3 h 21"/>
                  <a:gd name="T10" fmla="*/ 33 w 70"/>
                  <a:gd name="T11" fmla="*/ 1 h 21"/>
                  <a:gd name="T12" fmla="*/ 0 60000 65536"/>
                  <a:gd name="T13" fmla="*/ 0 60000 65536"/>
                  <a:gd name="T14" fmla="*/ 0 60000 65536"/>
                  <a:gd name="T15" fmla="*/ 0 60000 65536"/>
                  <a:gd name="T16" fmla="*/ 0 60000 65536"/>
                  <a:gd name="T17" fmla="*/ 0 60000 65536"/>
                  <a:gd name="T18" fmla="*/ 0 w 70"/>
                  <a:gd name="T19" fmla="*/ 0 h 21"/>
                  <a:gd name="T20" fmla="*/ 70 w 7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70" h="21">
                    <a:moveTo>
                      <a:pt x="33" y="1"/>
                    </a:moveTo>
                    <a:cubicBezTo>
                      <a:pt x="45" y="2"/>
                      <a:pt x="58" y="5"/>
                      <a:pt x="70" y="3"/>
                    </a:cubicBezTo>
                    <a:cubicBezTo>
                      <a:pt x="63" y="9"/>
                      <a:pt x="57" y="18"/>
                      <a:pt x="49" y="21"/>
                    </a:cubicBezTo>
                    <a:cubicBezTo>
                      <a:pt x="35" y="17"/>
                      <a:pt x="43" y="15"/>
                      <a:pt x="22" y="13"/>
                    </a:cubicBezTo>
                    <a:cubicBezTo>
                      <a:pt x="19" y="9"/>
                      <a:pt x="5" y="8"/>
                      <a:pt x="3" y="3"/>
                    </a:cubicBezTo>
                    <a:cubicBezTo>
                      <a:pt x="0" y="0"/>
                      <a:pt x="27" y="5"/>
                      <a:pt x="33" y="1"/>
                    </a:cubicBezTo>
                    <a:close/>
                  </a:path>
                </a:pathLst>
              </a:custGeom>
              <a:solidFill>
                <a:schemeClr val="hlink"/>
              </a:solidFill>
              <a:ln w="9525">
                <a:solidFill>
                  <a:schemeClr val="tx1"/>
                </a:solidFill>
                <a:round/>
                <a:headEnd/>
                <a:tailEnd/>
              </a:ln>
            </p:spPr>
            <p:txBody>
              <a:bodyPr/>
              <a:lstStyle/>
              <a:p>
                <a:endParaRPr lang="en-US"/>
              </a:p>
            </p:txBody>
          </p:sp>
          <p:sp>
            <p:nvSpPr>
              <p:cNvPr id="31" name="Freeform 75">
                <a:extLst>
                  <a:ext uri="{FF2B5EF4-FFF2-40B4-BE49-F238E27FC236}">
                    <a16:creationId xmlns:a16="http://schemas.microsoft.com/office/drawing/2014/main" id="{92A64DAA-4946-49B7-B28A-CE73F14EC81D}"/>
                  </a:ext>
                </a:extLst>
              </p:cNvPr>
              <p:cNvSpPr>
                <a:spLocks/>
              </p:cNvSpPr>
              <p:nvPr/>
            </p:nvSpPr>
            <p:spPr bwMode="auto">
              <a:xfrm>
                <a:off x="2052" y="744"/>
                <a:ext cx="240" cy="281"/>
              </a:xfrm>
              <a:custGeom>
                <a:avLst/>
                <a:gdLst>
                  <a:gd name="T0" fmla="*/ 45 w 239"/>
                  <a:gd name="T1" fmla="*/ 45 h 281"/>
                  <a:gd name="T2" fmla="*/ 24 w 239"/>
                  <a:gd name="T3" fmla="*/ 45 h 281"/>
                  <a:gd name="T4" fmla="*/ 41 w 239"/>
                  <a:gd name="T5" fmla="*/ 78 h 281"/>
                  <a:gd name="T6" fmla="*/ 15 w 239"/>
                  <a:gd name="T7" fmla="*/ 69 h 281"/>
                  <a:gd name="T8" fmla="*/ 0 w 239"/>
                  <a:gd name="T9" fmla="*/ 102 h 281"/>
                  <a:gd name="T10" fmla="*/ 21 w 239"/>
                  <a:gd name="T11" fmla="*/ 130 h 281"/>
                  <a:gd name="T12" fmla="*/ 42 w 239"/>
                  <a:gd name="T13" fmla="*/ 127 h 281"/>
                  <a:gd name="T14" fmla="*/ 39 w 239"/>
                  <a:gd name="T15" fmla="*/ 99 h 281"/>
                  <a:gd name="T16" fmla="*/ 68 w 239"/>
                  <a:gd name="T17" fmla="*/ 136 h 281"/>
                  <a:gd name="T18" fmla="*/ 89 w 239"/>
                  <a:gd name="T19" fmla="*/ 156 h 281"/>
                  <a:gd name="T20" fmla="*/ 59 w 239"/>
                  <a:gd name="T21" fmla="*/ 145 h 281"/>
                  <a:gd name="T22" fmla="*/ 77 w 239"/>
                  <a:gd name="T23" fmla="*/ 190 h 281"/>
                  <a:gd name="T24" fmla="*/ 114 w 239"/>
                  <a:gd name="T25" fmla="*/ 217 h 281"/>
                  <a:gd name="T26" fmla="*/ 113 w 239"/>
                  <a:gd name="T27" fmla="*/ 244 h 281"/>
                  <a:gd name="T28" fmla="*/ 135 w 239"/>
                  <a:gd name="T29" fmla="*/ 202 h 281"/>
                  <a:gd name="T30" fmla="*/ 153 w 239"/>
                  <a:gd name="T31" fmla="*/ 232 h 281"/>
                  <a:gd name="T32" fmla="*/ 174 w 239"/>
                  <a:gd name="T33" fmla="*/ 277 h 281"/>
                  <a:gd name="T34" fmla="*/ 202 w 239"/>
                  <a:gd name="T35" fmla="*/ 247 h 281"/>
                  <a:gd name="T36" fmla="*/ 195 w 239"/>
                  <a:gd name="T37" fmla="*/ 213 h 281"/>
                  <a:gd name="T38" fmla="*/ 229 w 239"/>
                  <a:gd name="T39" fmla="*/ 213 h 281"/>
                  <a:gd name="T40" fmla="*/ 192 w 239"/>
                  <a:gd name="T41" fmla="*/ 181 h 281"/>
                  <a:gd name="T42" fmla="*/ 174 w 239"/>
                  <a:gd name="T43" fmla="*/ 142 h 281"/>
                  <a:gd name="T44" fmla="*/ 184 w 239"/>
                  <a:gd name="T45" fmla="*/ 52 h 281"/>
                  <a:gd name="T46" fmla="*/ 160 w 239"/>
                  <a:gd name="T47" fmla="*/ 90 h 281"/>
                  <a:gd name="T48" fmla="*/ 159 w 239"/>
                  <a:gd name="T49" fmla="*/ 157 h 281"/>
                  <a:gd name="T50" fmla="*/ 138 w 239"/>
                  <a:gd name="T51" fmla="*/ 147 h 281"/>
                  <a:gd name="T52" fmla="*/ 141 w 239"/>
                  <a:gd name="T53" fmla="*/ 111 h 281"/>
                  <a:gd name="T54" fmla="*/ 139 w 239"/>
                  <a:gd name="T55" fmla="*/ 42 h 281"/>
                  <a:gd name="T56" fmla="*/ 107 w 239"/>
                  <a:gd name="T57" fmla="*/ 0 h 281"/>
                  <a:gd name="T58" fmla="*/ 89 w 239"/>
                  <a:gd name="T59" fmla="*/ 60 h 281"/>
                  <a:gd name="T60" fmla="*/ 84 w 239"/>
                  <a:gd name="T61" fmla="*/ 75 h 281"/>
                  <a:gd name="T62" fmla="*/ 56 w 239"/>
                  <a:gd name="T63" fmla="*/ 58 h 281"/>
                  <a:gd name="T64" fmla="*/ 36 w 239"/>
                  <a:gd name="T65" fmla="*/ 40 h 2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9"/>
                  <a:gd name="T100" fmla="*/ 0 h 281"/>
                  <a:gd name="T101" fmla="*/ 239 w 239"/>
                  <a:gd name="T102" fmla="*/ 281 h 2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9" h="281">
                    <a:moveTo>
                      <a:pt x="54" y="58"/>
                    </a:moveTo>
                    <a:cubicBezTo>
                      <a:pt x="51" y="54"/>
                      <a:pt x="48" y="49"/>
                      <a:pt x="45" y="45"/>
                    </a:cubicBezTo>
                    <a:cubicBezTo>
                      <a:pt x="43" y="37"/>
                      <a:pt x="42" y="32"/>
                      <a:pt x="35" y="27"/>
                    </a:cubicBezTo>
                    <a:cubicBezTo>
                      <a:pt x="32" y="37"/>
                      <a:pt x="36" y="42"/>
                      <a:pt x="24" y="45"/>
                    </a:cubicBezTo>
                    <a:cubicBezTo>
                      <a:pt x="22" y="56"/>
                      <a:pt x="21" y="60"/>
                      <a:pt x="32" y="63"/>
                    </a:cubicBezTo>
                    <a:cubicBezTo>
                      <a:pt x="35" y="68"/>
                      <a:pt x="38" y="73"/>
                      <a:pt x="41" y="78"/>
                    </a:cubicBezTo>
                    <a:cubicBezTo>
                      <a:pt x="38" y="87"/>
                      <a:pt x="38" y="83"/>
                      <a:pt x="30" y="81"/>
                    </a:cubicBezTo>
                    <a:cubicBezTo>
                      <a:pt x="22" y="77"/>
                      <a:pt x="24" y="70"/>
                      <a:pt x="15" y="69"/>
                    </a:cubicBezTo>
                    <a:cubicBezTo>
                      <a:pt x="3" y="71"/>
                      <a:pt x="6" y="77"/>
                      <a:pt x="8" y="88"/>
                    </a:cubicBezTo>
                    <a:cubicBezTo>
                      <a:pt x="6" y="93"/>
                      <a:pt x="3" y="97"/>
                      <a:pt x="0" y="102"/>
                    </a:cubicBezTo>
                    <a:cubicBezTo>
                      <a:pt x="2" y="109"/>
                      <a:pt x="5" y="113"/>
                      <a:pt x="8" y="120"/>
                    </a:cubicBezTo>
                    <a:cubicBezTo>
                      <a:pt x="9" y="129"/>
                      <a:pt x="13" y="129"/>
                      <a:pt x="21" y="130"/>
                    </a:cubicBezTo>
                    <a:cubicBezTo>
                      <a:pt x="26" y="133"/>
                      <a:pt x="30" y="136"/>
                      <a:pt x="36" y="138"/>
                    </a:cubicBezTo>
                    <a:cubicBezTo>
                      <a:pt x="37" y="134"/>
                      <a:pt x="41" y="131"/>
                      <a:pt x="42" y="127"/>
                    </a:cubicBezTo>
                    <a:cubicBezTo>
                      <a:pt x="44" y="114"/>
                      <a:pt x="36" y="104"/>
                      <a:pt x="30" y="94"/>
                    </a:cubicBezTo>
                    <a:cubicBezTo>
                      <a:pt x="28" y="82"/>
                      <a:pt x="28" y="96"/>
                      <a:pt x="39" y="99"/>
                    </a:cubicBezTo>
                    <a:cubicBezTo>
                      <a:pt x="43" y="118"/>
                      <a:pt x="43" y="119"/>
                      <a:pt x="63" y="124"/>
                    </a:cubicBezTo>
                    <a:cubicBezTo>
                      <a:pt x="64" y="125"/>
                      <a:pt x="68" y="135"/>
                      <a:pt x="68" y="136"/>
                    </a:cubicBezTo>
                    <a:cubicBezTo>
                      <a:pt x="71" y="141"/>
                      <a:pt x="80" y="143"/>
                      <a:pt x="84" y="148"/>
                    </a:cubicBezTo>
                    <a:cubicBezTo>
                      <a:pt x="86" y="155"/>
                      <a:pt x="101" y="162"/>
                      <a:pt x="89" y="156"/>
                    </a:cubicBezTo>
                    <a:cubicBezTo>
                      <a:pt x="84" y="148"/>
                      <a:pt x="75" y="148"/>
                      <a:pt x="66" y="147"/>
                    </a:cubicBezTo>
                    <a:cubicBezTo>
                      <a:pt x="61" y="143"/>
                      <a:pt x="61" y="134"/>
                      <a:pt x="59" y="145"/>
                    </a:cubicBezTo>
                    <a:cubicBezTo>
                      <a:pt x="59" y="156"/>
                      <a:pt x="56" y="179"/>
                      <a:pt x="69" y="183"/>
                    </a:cubicBezTo>
                    <a:cubicBezTo>
                      <a:pt x="72" y="189"/>
                      <a:pt x="69" y="193"/>
                      <a:pt x="77" y="190"/>
                    </a:cubicBezTo>
                    <a:cubicBezTo>
                      <a:pt x="110" y="196"/>
                      <a:pt x="66" y="219"/>
                      <a:pt x="101" y="226"/>
                    </a:cubicBezTo>
                    <a:cubicBezTo>
                      <a:pt x="111" y="218"/>
                      <a:pt x="107" y="221"/>
                      <a:pt x="114" y="217"/>
                    </a:cubicBezTo>
                    <a:cubicBezTo>
                      <a:pt x="119" y="206"/>
                      <a:pt x="112" y="230"/>
                      <a:pt x="107" y="234"/>
                    </a:cubicBezTo>
                    <a:cubicBezTo>
                      <a:pt x="104" y="240"/>
                      <a:pt x="106" y="243"/>
                      <a:pt x="113" y="244"/>
                    </a:cubicBezTo>
                    <a:cubicBezTo>
                      <a:pt x="124" y="236"/>
                      <a:pt x="119" y="235"/>
                      <a:pt x="122" y="219"/>
                    </a:cubicBezTo>
                    <a:cubicBezTo>
                      <a:pt x="123" y="213"/>
                      <a:pt x="131" y="208"/>
                      <a:pt x="134" y="202"/>
                    </a:cubicBezTo>
                    <a:cubicBezTo>
                      <a:pt x="138" y="209"/>
                      <a:pt x="138" y="217"/>
                      <a:pt x="143" y="223"/>
                    </a:cubicBezTo>
                    <a:cubicBezTo>
                      <a:pt x="144" y="231"/>
                      <a:pt x="143" y="235"/>
                      <a:pt x="152" y="232"/>
                    </a:cubicBezTo>
                    <a:cubicBezTo>
                      <a:pt x="165" y="223"/>
                      <a:pt x="161" y="258"/>
                      <a:pt x="156" y="268"/>
                    </a:cubicBezTo>
                    <a:cubicBezTo>
                      <a:pt x="159" y="281"/>
                      <a:pt x="160" y="279"/>
                      <a:pt x="173" y="277"/>
                    </a:cubicBezTo>
                    <a:cubicBezTo>
                      <a:pt x="180" y="271"/>
                      <a:pt x="177" y="266"/>
                      <a:pt x="182" y="259"/>
                    </a:cubicBezTo>
                    <a:cubicBezTo>
                      <a:pt x="186" y="253"/>
                      <a:pt x="196" y="251"/>
                      <a:pt x="201" y="247"/>
                    </a:cubicBezTo>
                    <a:cubicBezTo>
                      <a:pt x="204" y="241"/>
                      <a:pt x="205" y="235"/>
                      <a:pt x="209" y="229"/>
                    </a:cubicBezTo>
                    <a:cubicBezTo>
                      <a:pt x="207" y="215"/>
                      <a:pt x="207" y="215"/>
                      <a:pt x="194" y="213"/>
                    </a:cubicBezTo>
                    <a:cubicBezTo>
                      <a:pt x="188" y="213"/>
                      <a:pt x="170" y="214"/>
                      <a:pt x="176" y="214"/>
                    </a:cubicBezTo>
                    <a:cubicBezTo>
                      <a:pt x="193" y="214"/>
                      <a:pt x="211" y="218"/>
                      <a:pt x="228" y="213"/>
                    </a:cubicBezTo>
                    <a:cubicBezTo>
                      <a:pt x="231" y="212"/>
                      <a:pt x="228" y="197"/>
                      <a:pt x="239" y="195"/>
                    </a:cubicBezTo>
                    <a:cubicBezTo>
                      <a:pt x="234" y="174"/>
                      <a:pt x="211" y="182"/>
                      <a:pt x="191" y="181"/>
                    </a:cubicBezTo>
                    <a:cubicBezTo>
                      <a:pt x="185" y="168"/>
                      <a:pt x="195" y="167"/>
                      <a:pt x="177" y="165"/>
                    </a:cubicBezTo>
                    <a:cubicBezTo>
                      <a:pt x="175" y="157"/>
                      <a:pt x="173" y="142"/>
                      <a:pt x="173" y="142"/>
                    </a:cubicBezTo>
                    <a:cubicBezTo>
                      <a:pt x="174" y="106"/>
                      <a:pt x="172" y="116"/>
                      <a:pt x="182" y="96"/>
                    </a:cubicBezTo>
                    <a:cubicBezTo>
                      <a:pt x="183" y="79"/>
                      <a:pt x="192" y="66"/>
                      <a:pt x="183" y="52"/>
                    </a:cubicBezTo>
                    <a:cubicBezTo>
                      <a:pt x="164" y="58"/>
                      <a:pt x="179" y="50"/>
                      <a:pt x="173" y="81"/>
                    </a:cubicBezTo>
                    <a:cubicBezTo>
                      <a:pt x="173" y="83"/>
                      <a:pt x="161" y="89"/>
                      <a:pt x="159" y="90"/>
                    </a:cubicBezTo>
                    <a:cubicBezTo>
                      <a:pt x="148" y="111"/>
                      <a:pt x="173" y="160"/>
                      <a:pt x="149" y="178"/>
                    </a:cubicBezTo>
                    <a:cubicBezTo>
                      <a:pt x="153" y="154"/>
                      <a:pt x="155" y="176"/>
                      <a:pt x="158" y="157"/>
                    </a:cubicBezTo>
                    <a:cubicBezTo>
                      <a:pt x="159" y="152"/>
                      <a:pt x="148" y="147"/>
                      <a:pt x="143" y="148"/>
                    </a:cubicBezTo>
                    <a:cubicBezTo>
                      <a:pt x="134" y="143"/>
                      <a:pt x="131" y="150"/>
                      <a:pt x="137" y="147"/>
                    </a:cubicBezTo>
                    <a:cubicBezTo>
                      <a:pt x="142" y="139"/>
                      <a:pt x="137" y="141"/>
                      <a:pt x="131" y="136"/>
                    </a:cubicBezTo>
                    <a:cubicBezTo>
                      <a:pt x="126" y="126"/>
                      <a:pt x="129" y="113"/>
                      <a:pt x="140" y="111"/>
                    </a:cubicBezTo>
                    <a:cubicBezTo>
                      <a:pt x="140" y="94"/>
                      <a:pt x="140" y="78"/>
                      <a:pt x="141" y="61"/>
                    </a:cubicBezTo>
                    <a:cubicBezTo>
                      <a:pt x="142" y="53"/>
                      <a:pt x="148" y="48"/>
                      <a:pt x="138" y="42"/>
                    </a:cubicBezTo>
                    <a:cubicBezTo>
                      <a:pt x="137" y="36"/>
                      <a:pt x="130" y="30"/>
                      <a:pt x="126" y="24"/>
                    </a:cubicBezTo>
                    <a:cubicBezTo>
                      <a:pt x="124" y="12"/>
                      <a:pt x="116" y="7"/>
                      <a:pt x="107" y="0"/>
                    </a:cubicBezTo>
                    <a:cubicBezTo>
                      <a:pt x="95" y="1"/>
                      <a:pt x="99" y="2"/>
                      <a:pt x="93" y="10"/>
                    </a:cubicBezTo>
                    <a:cubicBezTo>
                      <a:pt x="90" y="26"/>
                      <a:pt x="92" y="44"/>
                      <a:pt x="89" y="60"/>
                    </a:cubicBezTo>
                    <a:cubicBezTo>
                      <a:pt x="90" y="71"/>
                      <a:pt x="87" y="88"/>
                      <a:pt x="101" y="91"/>
                    </a:cubicBezTo>
                    <a:cubicBezTo>
                      <a:pt x="99" y="84"/>
                      <a:pt x="90" y="80"/>
                      <a:pt x="84" y="75"/>
                    </a:cubicBezTo>
                    <a:cubicBezTo>
                      <a:pt x="79" y="67"/>
                      <a:pt x="73" y="69"/>
                      <a:pt x="71" y="78"/>
                    </a:cubicBezTo>
                    <a:cubicBezTo>
                      <a:pt x="63" y="75"/>
                      <a:pt x="64" y="64"/>
                      <a:pt x="56" y="58"/>
                    </a:cubicBezTo>
                    <a:cubicBezTo>
                      <a:pt x="52" y="49"/>
                      <a:pt x="49" y="47"/>
                      <a:pt x="39" y="45"/>
                    </a:cubicBezTo>
                    <a:cubicBezTo>
                      <a:pt x="38" y="43"/>
                      <a:pt x="36" y="40"/>
                      <a:pt x="36" y="40"/>
                    </a:cubicBezTo>
                  </a:path>
                </a:pathLst>
              </a:custGeom>
              <a:solidFill>
                <a:srgbClr val="6699FF"/>
              </a:solidFill>
              <a:ln w="9525">
                <a:solidFill>
                  <a:schemeClr val="tx1"/>
                </a:solidFill>
                <a:round/>
                <a:headEnd/>
                <a:tailEnd/>
              </a:ln>
            </p:spPr>
            <p:txBody>
              <a:bodyPr/>
              <a:lstStyle/>
              <a:p>
                <a:endParaRPr lang="en-US"/>
              </a:p>
            </p:txBody>
          </p:sp>
        </p:grpSp>
        <p:sp>
          <p:nvSpPr>
            <p:cNvPr id="16" name="Freeform 76">
              <a:extLst>
                <a:ext uri="{FF2B5EF4-FFF2-40B4-BE49-F238E27FC236}">
                  <a16:creationId xmlns:a16="http://schemas.microsoft.com/office/drawing/2014/main" id="{566EB29D-B446-4F7C-9A80-76039E415D0C}"/>
                </a:ext>
              </a:extLst>
            </p:cNvPr>
            <p:cNvSpPr>
              <a:spLocks/>
            </p:cNvSpPr>
            <p:nvPr/>
          </p:nvSpPr>
          <p:spPr bwMode="auto">
            <a:xfrm>
              <a:off x="1484" y="1842"/>
              <a:ext cx="704" cy="537"/>
            </a:xfrm>
            <a:custGeom>
              <a:avLst/>
              <a:gdLst>
                <a:gd name="T0" fmla="*/ 337 w 849"/>
                <a:gd name="T1" fmla="*/ 43 h 649"/>
                <a:gd name="T2" fmla="*/ 320 w 849"/>
                <a:gd name="T3" fmla="*/ 91 h 649"/>
                <a:gd name="T4" fmla="*/ 290 w 849"/>
                <a:gd name="T5" fmla="*/ 106 h 649"/>
                <a:gd name="T6" fmla="*/ 221 w 849"/>
                <a:gd name="T7" fmla="*/ 114 h 649"/>
                <a:gd name="T8" fmla="*/ 208 w 849"/>
                <a:gd name="T9" fmla="*/ 148 h 649"/>
                <a:gd name="T10" fmla="*/ 177 w 849"/>
                <a:gd name="T11" fmla="*/ 187 h 649"/>
                <a:gd name="T12" fmla="*/ 116 w 849"/>
                <a:gd name="T13" fmla="*/ 228 h 649"/>
                <a:gd name="T14" fmla="*/ 77 w 849"/>
                <a:gd name="T15" fmla="*/ 233 h 649"/>
                <a:gd name="T16" fmla="*/ 120 w 849"/>
                <a:gd name="T17" fmla="*/ 272 h 649"/>
                <a:gd name="T18" fmla="*/ 119 w 849"/>
                <a:gd name="T19" fmla="*/ 290 h 649"/>
                <a:gd name="T20" fmla="*/ 39 w 849"/>
                <a:gd name="T21" fmla="*/ 317 h 649"/>
                <a:gd name="T22" fmla="*/ 1 w 849"/>
                <a:gd name="T23" fmla="*/ 325 h 649"/>
                <a:gd name="T24" fmla="*/ 36 w 849"/>
                <a:gd name="T25" fmla="*/ 369 h 649"/>
                <a:gd name="T26" fmla="*/ 71 w 849"/>
                <a:gd name="T27" fmla="*/ 401 h 649"/>
                <a:gd name="T28" fmla="*/ 85 w 849"/>
                <a:gd name="T29" fmla="*/ 439 h 649"/>
                <a:gd name="T30" fmla="*/ 120 w 849"/>
                <a:gd name="T31" fmla="*/ 444 h 649"/>
                <a:gd name="T32" fmla="*/ 158 w 849"/>
                <a:gd name="T33" fmla="*/ 479 h 649"/>
                <a:gd name="T34" fmla="*/ 187 w 849"/>
                <a:gd name="T35" fmla="*/ 465 h 649"/>
                <a:gd name="T36" fmla="*/ 204 w 849"/>
                <a:gd name="T37" fmla="*/ 482 h 649"/>
                <a:gd name="T38" fmla="*/ 256 w 849"/>
                <a:gd name="T39" fmla="*/ 447 h 649"/>
                <a:gd name="T40" fmla="*/ 269 w 849"/>
                <a:gd name="T41" fmla="*/ 391 h 649"/>
                <a:gd name="T42" fmla="*/ 308 w 849"/>
                <a:gd name="T43" fmla="*/ 369 h 649"/>
                <a:gd name="T44" fmla="*/ 329 w 849"/>
                <a:gd name="T45" fmla="*/ 408 h 649"/>
                <a:gd name="T46" fmla="*/ 333 w 849"/>
                <a:gd name="T47" fmla="*/ 417 h 649"/>
                <a:gd name="T48" fmla="*/ 358 w 849"/>
                <a:gd name="T49" fmla="*/ 450 h 649"/>
                <a:gd name="T50" fmla="*/ 378 w 849"/>
                <a:gd name="T51" fmla="*/ 465 h 649"/>
                <a:gd name="T52" fmla="*/ 381 w 849"/>
                <a:gd name="T53" fmla="*/ 527 h 649"/>
                <a:gd name="T54" fmla="*/ 443 w 849"/>
                <a:gd name="T55" fmla="*/ 524 h 649"/>
                <a:gd name="T56" fmla="*/ 491 w 849"/>
                <a:gd name="T57" fmla="*/ 510 h 649"/>
                <a:gd name="T58" fmla="*/ 503 w 849"/>
                <a:gd name="T59" fmla="*/ 522 h 649"/>
                <a:gd name="T60" fmla="*/ 520 w 849"/>
                <a:gd name="T61" fmla="*/ 530 h 649"/>
                <a:gd name="T62" fmla="*/ 556 w 849"/>
                <a:gd name="T63" fmla="*/ 525 h 649"/>
                <a:gd name="T64" fmla="*/ 580 w 849"/>
                <a:gd name="T65" fmla="*/ 491 h 649"/>
                <a:gd name="T66" fmla="*/ 601 w 849"/>
                <a:gd name="T67" fmla="*/ 452 h 649"/>
                <a:gd name="T68" fmla="*/ 635 w 849"/>
                <a:gd name="T69" fmla="*/ 452 h 649"/>
                <a:gd name="T70" fmla="*/ 646 w 849"/>
                <a:gd name="T71" fmla="*/ 461 h 649"/>
                <a:gd name="T72" fmla="*/ 664 w 849"/>
                <a:gd name="T73" fmla="*/ 446 h 649"/>
                <a:gd name="T74" fmla="*/ 648 w 849"/>
                <a:gd name="T75" fmla="*/ 402 h 649"/>
                <a:gd name="T76" fmla="*/ 633 w 849"/>
                <a:gd name="T77" fmla="*/ 333 h 649"/>
                <a:gd name="T78" fmla="*/ 668 w 849"/>
                <a:gd name="T79" fmla="*/ 333 h 649"/>
                <a:gd name="T80" fmla="*/ 668 w 849"/>
                <a:gd name="T81" fmla="*/ 398 h 649"/>
                <a:gd name="T82" fmla="*/ 697 w 849"/>
                <a:gd name="T83" fmla="*/ 413 h 649"/>
                <a:gd name="T84" fmla="*/ 691 w 849"/>
                <a:gd name="T85" fmla="*/ 329 h 649"/>
                <a:gd name="T86" fmla="*/ 668 w 849"/>
                <a:gd name="T87" fmla="*/ 279 h 649"/>
                <a:gd name="T88" fmla="*/ 623 w 849"/>
                <a:gd name="T89" fmla="*/ 282 h 649"/>
                <a:gd name="T90" fmla="*/ 594 w 849"/>
                <a:gd name="T91" fmla="*/ 266 h 649"/>
                <a:gd name="T92" fmla="*/ 645 w 849"/>
                <a:gd name="T93" fmla="*/ 241 h 649"/>
                <a:gd name="T94" fmla="*/ 613 w 849"/>
                <a:gd name="T95" fmla="*/ 193 h 649"/>
                <a:gd name="T96" fmla="*/ 595 w 849"/>
                <a:gd name="T97" fmla="*/ 174 h 649"/>
                <a:gd name="T98" fmla="*/ 567 w 849"/>
                <a:gd name="T99" fmla="*/ 111 h 649"/>
                <a:gd name="T100" fmla="*/ 536 w 849"/>
                <a:gd name="T101" fmla="*/ 34 h 649"/>
                <a:gd name="T102" fmla="*/ 541 w 849"/>
                <a:gd name="T103" fmla="*/ 25 h 649"/>
                <a:gd name="T104" fmla="*/ 507 w 849"/>
                <a:gd name="T105" fmla="*/ 3 h 649"/>
                <a:gd name="T106" fmla="*/ 541 w 849"/>
                <a:gd name="T107" fmla="*/ 39 h 649"/>
                <a:gd name="T108" fmla="*/ 494 w 849"/>
                <a:gd name="T109" fmla="*/ 34 h 649"/>
                <a:gd name="T110" fmla="*/ 452 w 849"/>
                <a:gd name="T111" fmla="*/ 34 h 649"/>
                <a:gd name="T112" fmla="*/ 395 w 849"/>
                <a:gd name="T113" fmla="*/ 55 h 649"/>
                <a:gd name="T114" fmla="*/ 355 w 849"/>
                <a:gd name="T115" fmla="*/ 58 h 6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9"/>
                <a:gd name="T175" fmla="*/ 0 h 649"/>
                <a:gd name="T176" fmla="*/ 849 w 849"/>
                <a:gd name="T177" fmla="*/ 649 h 6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9" h="649">
                  <a:moveTo>
                    <a:pt x="420" y="63"/>
                  </a:moveTo>
                  <a:cubicBezTo>
                    <a:pt x="416" y="57"/>
                    <a:pt x="412" y="55"/>
                    <a:pt x="406" y="52"/>
                  </a:cubicBezTo>
                  <a:cubicBezTo>
                    <a:pt x="389" y="60"/>
                    <a:pt x="401" y="82"/>
                    <a:pt x="397" y="98"/>
                  </a:cubicBezTo>
                  <a:cubicBezTo>
                    <a:pt x="398" y="107"/>
                    <a:pt x="397" y="107"/>
                    <a:pt x="386" y="110"/>
                  </a:cubicBezTo>
                  <a:cubicBezTo>
                    <a:pt x="383" y="115"/>
                    <a:pt x="377" y="117"/>
                    <a:pt x="371" y="119"/>
                  </a:cubicBezTo>
                  <a:cubicBezTo>
                    <a:pt x="364" y="122"/>
                    <a:pt x="357" y="128"/>
                    <a:pt x="350" y="128"/>
                  </a:cubicBezTo>
                  <a:cubicBezTo>
                    <a:pt x="345" y="121"/>
                    <a:pt x="341" y="121"/>
                    <a:pt x="332" y="119"/>
                  </a:cubicBezTo>
                  <a:cubicBezTo>
                    <a:pt x="288" y="121"/>
                    <a:pt x="283" y="111"/>
                    <a:pt x="266" y="138"/>
                  </a:cubicBezTo>
                  <a:cubicBezTo>
                    <a:pt x="265" y="150"/>
                    <a:pt x="267" y="157"/>
                    <a:pt x="257" y="164"/>
                  </a:cubicBezTo>
                  <a:cubicBezTo>
                    <a:pt x="256" y="169"/>
                    <a:pt x="253" y="174"/>
                    <a:pt x="251" y="179"/>
                  </a:cubicBezTo>
                  <a:cubicBezTo>
                    <a:pt x="246" y="196"/>
                    <a:pt x="254" y="210"/>
                    <a:pt x="231" y="215"/>
                  </a:cubicBezTo>
                  <a:cubicBezTo>
                    <a:pt x="224" y="220"/>
                    <a:pt x="219" y="220"/>
                    <a:pt x="214" y="226"/>
                  </a:cubicBezTo>
                  <a:cubicBezTo>
                    <a:pt x="209" y="271"/>
                    <a:pt x="217" y="264"/>
                    <a:pt x="161" y="268"/>
                  </a:cubicBezTo>
                  <a:cubicBezTo>
                    <a:pt x="154" y="273"/>
                    <a:pt x="148" y="271"/>
                    <a:pt x="140" y="275"/>
                  </a:cubicBezTo>
                  <a:cubicBezTo>
                    <a:pt x="138" y="269"/>
                    <a:pt x="135" y="273"/>
                    <a:pt x="131" y="267"/>
                  </a:cubicBezTo>
                  <a:cubicBezTo>
                    <a:pt x="101" y="270"/>
                    <a:pt x="109" y="263"/>
                    <a:pt x="93" y="281"/>
                  </a:cubicBezTo>
                  <a:cubicBezTo>
                    <a:pt x="111" y="307"/>
                    <a:pt x="100" y="314"/>
                    <a:pt x="145" y="315"/>
                  </a:cubicBezTo>
                  <a:cubicBezTo>
                    <a:pt x="148" y="321"/>
                    <a:pt x="154" y="327"/>
                    <a:pt x="145" y="329"/>
                  </a:cubicBezTo>
                  <a:cubicBezTo>
                    <a:pt x="139" y="332"/>
                    <a:pt x="142" y="338"/>
                    <a:pt x="142" y="338"/>
                  </a:cubicBezTo>
                  <a:cubicBezTo>
                    <a:pt x="135" y="343"/>
                    <a:pt x="150" y="348"/>
                    <a:pt x="143" y="351"/>
                  </a:cubicBezTo>
                  <a:cubicBezTo>
                    <a:pt x="125" y="374"/>
                    <a:pt x="74" y="367"/>
                    <a:pt x="47" y="367"/>
                  </a:cubicBezTo>
                  <a:cubicBezTo>
                    <a:pt x="29" y="372"/>
                    <a:pt x="51" y="380"/>
                    <a:pt x="47" y="383"/>
                  </a:cubicBezTo>
                  <a:cubicBezTo>
                    <a:pt x="43" y="386"/>
                    <a:pt x="32" y="383"/>
                    <a:pt x="24" y="385"/>
                  </a:cubicBezTo>
                  <a:cubicBezTo>
                    <a:pt x="18" y="390"/>
                    <a:pt x="2" y="388"/>
                    <a:pt x="1" y="393"/>
                  </a:cubicBezTo>
                  <a:cubicBezTo>
                    <a:pt x="0" y="398"/>
                    <a:pt x="9" y="408"/>
                    <a:pt x="16" y="417"/>
                  </a:cubicBezTo>
                  <a:cubicBezTo>
                    <a:pt x="39" y="428"/>
                    <a:pt x="16" y="443"/>
                    <a:pt x="43" y="446"/>
                  </a:cubicBezTo>
                  <a:cubicBezTo>
                    <a:pt x="44" y="467"/>
                    <a:pt x="43" y="467"/>
                    <a:pt x="62" y="470"/>
                  </a:cubicBezTo>
                  <a:cubicBezTo>
                    <a:pt x="69" y="481"/>
                    <a:pt x="74" y="481"/>
                    <a:pt x="86" y="485"/>
                  </a:cubicBezTo>
                  <a:cubicBezTo>
                    <a:pt x="86" y="499"/>
                    <a:pt x="91" y="507"/>
                    <a:pt x="93" y="523"/>
                  </a:cubicBezTo>
                  <a:cubicBezTo>
                    <a:pt x="96" y="530"/>
                    <a:pt x="98" y="530"/>
                    <a:pt x="103" y="531"/>
                  </a:cubicBezTo>
                  <a:cubicBezTo>
                    <a:pt x="108" y="532"/>
                    <a:pt x="118" y="529"/>
                    <a:pt x="125" y="530"/>
                  </a:cubicBezTo>
                  <a:cubicBezTo>
                    <a:pt x="130" y="530"/>
                    <a:pt x="140" y="534"/>
                    <a:pt x="145" y="536"/>
                  </a:cubicBezTo>
                  <a:cubicBezTo>
                    <a:pt x="149" y="562"/>
                    <a:pt x="139" y="567"/>
                    <a:pt x="169" y="569"/>
                  </a:cubicBezTo>
                  <a:cubicBezTo>
                    <a:pt x="179" y="581"/>
                    <a:pt x="179" y="575"/>
                    <a:pt x="191" y="579"/>
                  </a:cubicBezTo>
                  <a:cubicBezTo>
                    <a:pt x="201" y="578"/>
                    <a:pt x="206" y="579"/>
                    <a:pt x="214" y="573"/>
                  </a:cubicBezTo>
                  <a:cubicBezTo>
                    <a:pt x="218" y="569"/>
                    <a:pt x="226" y="562"/>
                    <a:pt x="226" y="562"/>
                  </a:cubicBezTo>
                  <a:cubicBezTo>
                    <a:pt x="227" y="587"/>
                    <a:pt x="225" y="590"/>
                    <a:pt x="235" y="573"/>
                  </a:cubicBezTo>
                  <a:cubicBezTo>
                    <a:pt x="225" y="561"/>
                    <a:pt x="244" y="581"/>
                    <a:pt x="246" y="583"/>
                  </a:cubicBezTo>
                  <a:cubicBezTo>
                    <a:pt x="257" y="581"/>
                    <a:pt x="271" y="585"/>
                    <a:pt x="276" y="577"/>
                  </a:cubicBezTo>
                  <a:cubicBezTo>
                    <a:pt x="297" y="548"/>
                    <a:pt x="256" y="543"/>
                    <a:pt x="309" y="540"/>
                  </a:cubicBezTo>
                  <a:cubicBezTo>
                    <a:pt x="316" y="525"/>
                    <a:pt x="316" y="498"/>
                    <a:pt x="319" y="487"/>
                  </a:cubicBezTo>
                  <a:cubicBezTo>
                    <a:pt x="322" y="476"/>
                    <a:pt x="322" y="480"/>
                    <a:pt x="325" y="473"/>
                  </a:cubicBezTo>
                  <a:cubicBezTo>
                    <a:pt x="327" y="462"/>
                    <a:pt x="332" y="454"/>
                    <a:pt x="338" y="445"/>
                  </a:cubicBezTo>
                  <a:cubicBezTo>
                    <a:pt x="349" y="445"/>
                    <a:pt x="361" y="444"/>
                    <a:pt x="371" y="446"/>
                  </a:cubicBezTo>
                  <a:cubicBezTo>
                    <a:pt x="380" y="448"/>
                    <a:pt x="367" y="466"/>
                    <a:pt x="381" y="468"/>
                  </a:cubicBezTo>
                  <a:cubicBezTo>
                    <a:pt x="390" y="473"/>
                    <a:pt x="392" y="485"/>
                    <a:pt x="397" y="493"/>
                  </a:cubicBezTo>
                  <a:cubicBezTo>
                    <a:pt x="395" y="496"/>
                    <a:pt x="393" y="498"/>
                    <a:pt x="394" y="501"/>
                  </a:cubicBezTo>
                  <a:cubicBezTo>
                    <a:pt x="395" y="503"/>
                    <a:pt x="399" y="502"/>
                    <a:pt x="401" y="504"/>
                  </a:cubicBezTo>
                  <a:cubicBezTo>
                    <a:pt x="406" y="511"/>
                    <a:pt x="402" y="521"/>
                    <a:pt x="405" y="528"/>
                  </a:cubicBezTo>
                  <a:cubicBezTo>
                    <a:pt x="408" y="538"/>
                    <a:pt x="432" y="544"/>
                    <a:pt x="432" y="544"/>
                  </a:cubicBezTo>
                  <a:cubicBezTo>
                    <a:pt x="434" y="562"/>
                    <a:pt x="429" y="550"/>
                    <a:pt x="455" y="555"/>
                  </a:cubicBezTo>
                  <a:cubicBezTo>
                    <a:pt x="459" y="556"/>
                    <a:pt x="453" y="561"/>
                    <a:pt x="456" y="562"/>
                  </a:cubicBezTo>
                  <a:cubicBezTo>
                    <a:pt x="459" y="580"/>
                    <a:pt x="472" y="595"/>
                    <a:pt x="456" y="606"/>
                  </a:cubicBezTo>
                  <a:cubicBezTo>
                    <a:pt x="454" y="616"/>
                    <a:pt x="455" y="627"/>
                    <a:pt x="459" y="637"/>
                  </a:cubicBezTo>
                  <a:cubicBezTo>
                    <a:pt x="460" y="648"/>
                    <a:pt x="464" y="649"/>
                    <a:pt x="475" y="645"/>
                  </a:cubicBezTo>
                  <a:cubicBezTo>
                    <a:pt x="478" y="626"/>
                    <a:pt x="525" y="633"/>
                    <a:pt x="534" y="633"/>
                  </a:cubicBezTo>
                  <a:cubicBezTo>
                    <a:pt x="556" y="625"/>
                    <a:pt x="567" y="642"/>
                    <a:pt x="569" y="615"/>
                  </a:cubicBezTo>
                  <a:cubicBezTo>
                    <a:pt x="577" y="615"/>
                    <a:pt x="586" y="613"/>
                    <a:pt x="592" y="616"/>
                  </a:cubicBezTo>
                  <a:cubicBezTo>
                    <a:pt x="596" y="619"/>
                    <a:pt x="591" y="626"/>
                    <a:pt x="595" y="630"/>
                  </a:cubicBezTo>
                  <a:cubicBezTo>
                    <a:pt x="598" y="632"/>
                    <a:pt x="603" y="631"/>
                    <a:pt x="607" y="631"/>
                  </a:cubicBezTo>
                  <a:cubicBezTo>
                    <a:pt x="626" y="639"/>
                    <a:pt x="591" y="619"/>
                    <a:pt x="624" y="635"/>
                  </a:cubicBezTo>
                  <a:cubicBezTo>
                    <a:pt x="626" y="636"/>
                    <a:pt x="625" y="639"/>
                    <a:pt x="627" y="641"/>
                  </a:cubicBezTo>
                  <a:cubicBezTo>
                    <a:pt x="633" y="644"/>
                    <a:pt x="646" y="649"/>
                    <a:pt x="646" y="649"/>
                  </a:cubicBezTo>
                  <a:cubicBezTo>
                    <a:pt x="657" y="648"/>
                    <a:pt x="660" y="639"/>
                    <a:pt x="670" y="635"/>
                  </a:cubicBezTo>
                  <a:cubicBezTo>
                    <a:pt x="675" y="627"/>
                    <a:pt x="675" y="624"/>
                    <a:pt x="686" y="622"/>
                  </a:cubicBezTo>
                  <a:cubicBezTo>
                    <a:pt x="699" y="618"/>
                    <a:pt x="696" y="606"/>
                    <a:pt x="700" y="594"/>
                  </a:cubicBezTo>
                  <a:cubicBezTo>
                    <a:pt x="703" y="574"/>
                    <a:pt x="704" y="556"/>
                    <a:pt x="721" y="544"/>
                  </a:cubicBezTo>
                  <a:cubicBezTo>
                    <a:pt x="727" y="531"/>
                    <a:pt x="718" y="545"/>
                    <a:pt x="725" y="546"/>
                  </a:cubicBezTo>
                  <a:cubicBezTo>
                    <a:pt x="734" y="548"/>
                    <a:pt x="743" y="545"/>
                    <a:pt x="752" y="544"/>
                  </a:cubicBezTo>
                  <a:cubicBezTo>
                    <a:pt x="757" y="545"/>
                    <a:pt x="763" y="543"/>
                    <a:pt x="766" y="546"/>
                  </a:cubicBezTo>
                  <a:cubicBezTo>
                    <a:pt x="779" y="563"/>
                    <a:pt x="757" y="568"/>
                    <a:pt x="775" y="562"/>
                  </a:cubicBezTo>
                  <a:cubicBezTo>
                    <a:pt x="776" y="561"/>
                    <a:pt x="776" y="559"/>
                    <a:pt x="779" y="557"/>
                  </a:cubicBezTo>
                  <a:cubicBezTo>
                    <a:pt x="783" y="556"/>
                    <a:pt x="791" y="559"/>
                    <a:pt x="793" y="555"/>
                  </a:cubicBezTo>
                  <a:cubicBezTo>
                    <a:pt x="811" y="536"/>
                    <a:pt x="783" y="543"/>
                    <a:pt x="801" y="539"/>
                  </a:cubicBezTo>
                  <a:cubicBezTo>
                    <a:pt x="805" y="537"/>
                    <a:pt x="817" y="509"/>
                    <a:pt x="824" y="499"/>
                  </a:cubicBezTo>
                  <a:cubicBezTo>
                    <a:pt x="811" y="487"/>
                    <a:pt x="800" y="489"/>
                    <a:pt x="782" y="486"/>
                  </a:cubicBezTo>
                  <a:cubicBezTo>
                    <a:pt x="783" y="460"/>
                    <a:pt x="775" y="445"/>
                    <a:pt x="789" y="427"/>
                  </a:cubicBezTo>
                  <a:cubicBezTo>
                    <a:pt x="787" y="410"/>
                    <a:pt x="778" y="410"/>
                    <a:pt x="763" y="402"/>
                  </a:cubicBezTo>
                  <a:cubicBezTo>
                    <a:pt x="761" y="387"/>
                    <a:pt x="779" y="393"/>
                    <a:pt x="789" y="394"/>
                  </a:cubicBezTo>
                  <a:cubicBezTo>
                    <a:pt x="795" y="400"/>
                    <a:pt x="797" y="402"/>
                    <a:pt x="806" y="403"/>
                  </a:cubicBezTo>
                  <a:cubicBezTo>
                    <a:pt x="809" y="409"/>
                    <a:pt x="813" y="414"/>
                    <a:pt x="817" y="420"/>
                  </a:cubicBezTo>
                  <a:cubicBezTo>
                    <a:pt x="814" y="442"/>
                    <a:pt x="811" y="460"/>
                    <a:pt x="806" y="481"/>
                  </a:cubicBezTo>
                  <a:cubicBezTo>
                    <a:pt x="809" y="489"/>
                    <a:pt x="809" y="495"/>
                    <a:pt x="814" y="501"/>
                  </a:cubicBezTo>
                  <a:cubicBezTo>
                    <a:pt x="823" y="501"/>
                    <a:pt x="835" y="505"/>
                    <a:pt x="841" y="499"/>
                  </a:cubicBezTo>
                  <a:cubicBezTo>
                    <a:pt x="846" y="493"/>
                    <a:pt x="833" y="463"/>
                    <a:pt x="849" y="449"/>
                  </a:cubicBezTo>
                  <a:cubicBezTo>
                    <a:pt x="848" y="423"/>
                    <a:pt x="844" y="419"/>
                    <a:pt x="833" y="398"/>
                  </a:cubicBezTo>
                  <a:cubicBezTo>
                    <a:pt x="831" y="385"/>
                    <a:pt x="832" y="370"/>
                    <a:pt x="826" y="358"/>
                  </a:cubicBezTo>
                  <a:cubicBezTo>
                    <a:pt x="823" y="347"/>
                    <a:pt x="819" y="339"/>
                    <a:pt x="806" y="337"/>
                  </a:cubicBezTo>
                  <a:cubicBezTo>
                    <a:pt x="797" y="331"/>
                    <a:pt x="795" y="331"/>
                    <a:pt x="783" y="333"/>
                  </a:cubicBezTo>
                  <a:cubicBezTo>
                    <a:pt x="773" y="343"/>
                    <a:pt x="767" y="340"/>
                    <a:pt x="751" y="341"/>
                  </a:cubicBezTo>
                  <a:cubicBezTo>
                    <a:pt x="731" y="345"/>
                    <a:pt x="738" y="343"/>
                    <a:pt x="727" y="347"/>
                  </a:cubicBezTo>
                  <a:cubicBezTo>
                    <a:pt x="712" y="344"/>
                    <a:pt x="709" y="340"/>
                    <a:pt x="716" y="322"/>
                  </a:cubicBezTo>
                  <a:cubicBezTo>
                    <a:pt x="718" y="317"/>
                    <a:pt x="744" y="315"/>
                    <a:pt x="748" y="315"/>
                  </a:cubicBezTo>
                  <a:cubicBezTo>
                    <a:pt x="762" y="310"/>
                    <a:pt x="767" y="300"/>
                    <a:pt x="778" y="291"/>
                  </a:cubicBezTo>
                  <a:cubicBezTo>
                    <a:pt x="774" y="273"/>
                    <a:pt x="776" y="271"/>
                    <a:pt x="767" y="258"/>
                  </a:cubicBezTo>
                  <a:cubicBezTo>
                    <a:pt x="766" y="247"/>
                    <a:pt x="749" y="240"/>
                    <a:pt x="739" y="233"/>
                  </a:cubicBezTo>
                  <a:cubicBezTo>
                    <a:pt x="736" y="228"/>
                    <a:pt x="732" y="222"/>
                    <a:pt x="728" y="218"/>
                  </a:cubicBezTo>
                  <a:cubicBezTo>
                    <a:pt x="725" y="215"/>
                    <a:pt x="717" y="210"/>
                    <a:pt x="717" y="210"/>
                  </a:cubicBezTo>
                  <a:cubicBezTo>
                    <a:pt x="710" y="200"/>
                    <a:pt x="706" y="192"/>
                    <a:pt x="700" y="182"/>
                  </a:cubicBezTo>
                  <a:cubicBezTo>
                    <a:pt x="699" y="152"/>
                    <a:pt x="710" y="138"/>
                    <a:pt x="684" y="134"/>
                  </a:cubicBezTo>
                  <a:cubicBezTo>
                    <a:pt x="668" y="109"/>
                    <a:pt x="695" y="58"/>
                    <a:pt x="662" y="54"/>
                  </a:cubicBezTo>
                  <a:cubicBezTo>
                    <a:pt x="656" y="51"/>
                    <a:pt x="652" y="46"/>
                    <a:pt x="646" y="41"/>
                  </a:cubicBezTo>
                  <a:cubicBezTo>
                    <a:pt x="646" y="39"/>
                    <a:pt x="646" y="36"/>
                    <a:pt x="647" y="34"/>
                  </a:cubicBezTo>
                  <a:cubicBezTo>
                    <a:pt x="648" y="31"/>
                    <a:pt x="652" y="33"/>
                    <a:pt x="653" y="30"/>
                  </a:cubicBezTo>
                  <a:cubicBezTo>
                    <a:pt x="659" y="16"/>
                    <a:pt x="626" y="4"/>
                    <a:pt x="616" y="0"/>
                  </a:cubicBezTo>
                  <a:cubicBezTo>
                    <a:pt x="614" y="1"/>
                    <a:pt x="611" y="1"/>
                    <a:pt x="611" y="4"/>
                  </a:cubicBezTo>
                  <a:cubicBezTo>
                    <a:pt x="607" y="37"/>
                    <a:pt x="609" y="29"/>
                    <a:pt x="639" y="30"/>
                  </a:cubicBezTo>
                  <a:cubicBezTo>
                    <a:pt x="642" y="42"/>
                    <a:pt x="642" y="42"/>
                    <a:pt x="653" y="47"/>
                  </a:cubicBezTo>
                  <a:cubicBezTo>
                    <a:pt x="649" y="65"/>
                    <a:pt x="644" y="59"/>
                    <a:pt x="627" y="63"/>
                  </a:cubicBezTo>
                  <a:cubicBezTo>
                    <a:pt x="613" y="60"/>
                    <a:pt x="611" y="43"/>
                    <a:pt x="596" y="41"/>
                  </a:cubicBezTo>
                  <a:cubicBezTo>
                    <a:pt x="586" y="40"/>
                    <a:pt x="576" y="40"/>
                    <a:pt x="565" y="40"/>
                  </a:cubicBezTo>
                  <a:cubicBezTo>
                    <a:pt x="557" y="35"/>
                    <a:pt x="552" y="36"/>
                    <a:pt x="545" y="41"/>
                  </a:cubicBezTo>
                  <a:cubicBezTo>
                    <a:pt x="538" y="58"/>
                    <a:pt x="520" y="58"/>
                    <a:pt x="503" y="59"/>
                  </a:cubicBezTo>
                  <a:cubicBezTo>
                    <a:pt x="495" y="63"/>
                    <a:pt x="485" y="65"/>
                    <a:pt x="476" y="66"/>
                  </a:cubicBezTo>
                  <a:cubicBezTo>
                    <a:pt x="468" y="70"/>
                    <a:pt x="458" y="68"/>
                    <a:pt x="449" y="69"/>
                  </a:cubicBezTo>
                  <a:cubicBezTo>
                    <a:pt x="440" y="72"/>
                    <a:pt x="436" y="76"/>
                    <a:pt x="428" y="70"/>
                  </a:cubicBezTo>
                  <a:cubicBezTo>
                    <a:pt x="427" y="66"/>
                    <a:pt x="420" y="63"/>
                    <a:pt x="420" y="63"/>
                  </a:cubicBezTo>
                  <a:close/>
                </a:path>
              </a:pathLst>
            </a:custGeom>
            <a:solidFill>
              <a:srgbClr val="00B050"/>
            </a:solidFill>
            <a:ln w="9525">
              <a:solidFill>
                <a:schemeClr val="tx1"/>
              </a:solidFill>
              <a:round/>
              <a:headEnd/>
              <a:tailEnd/>
            </a:ln>
          </p:spPr>
          <p:txBody>
            <a:bodyPr/>
            <a:lstStyle/>
            <a:p>
              <a:endParaRPr lang="en-US" dirty="0"/>
            </a:p>
          </p:txBody>
        </p:sp>
        <p:sp>
          <p:nvSpPr>
            <p:cNvPr id="17" name="Freeform 77">
              <a:extLst>
                <a:ext uri="{FF2B5EF4-FFF2-40B4-BE49-F238E27FC236}">
                  <a16:creationId xmlns:a16="http://schemas.microsoft.com/office/drawing/2014/main" id="{6F6C0D29-46D4-46D1-BAC3-C87F4382EA36}"/>
                </a:ext>
              </a:extLst>
            </p:cNvPr>
            <p:cNvSpPr>
              <a:spLocks/>
            </p:cNvSpPr>
            <p:nvPr/>
          </p:nvSpPr>
          <p:spPr bwMode="auto">
            <a:xfrm>
              <a:off x="884" y="1832"/>
              <a:ext cx="1162" cy="1397"/>
            </a:xfrm>
            <a:custGeom>
              <a:avLst/>
              <a:gdLst>
                <a:gd name="T0" fmla="*/ 1095 w 1080"/>
                <a:gd name="T1" fmla="*/ 613 h 1387"/>
                <a:gd name="T2" fmla="*/ 1102 w 1080"/>
                <a:gd name="T3" fmla="*/ 716 h 1387"/>
                <a:gd name="T4" fmla="*/ 1115 w 1080"/>
                <a:gd name="T5" fmla="*/ 943 h 1387"/>
                <a:gd name="T6" fmla="*/ 1086 w 1080"/>
                <a:gd name="T7" fmla="*/ 1033 h 1387"/>
                <a:gd name="T8" fmla="*/ 1040 w 1080"/>
                <a:gd name="T9" fmla="*/ 1094 h 1387"/>
                <a:gd name="T10" fmla="*/ 1053 w 1080"/>
                <a:gd name="T11" fmla="*/ 1141 h 1387"/>
                <a:gd name="T12" fmla="*/ 911 w 1080"/>
                <a:gd name="T13" fmla="*/ 1118 h 1387"/>
                <a:gd name="T14" fmla="*/ 747 w 1080"/>
                <a:gd name="T15" fmla="*/ 1169 h 1387"/>
                <a:gd name="T16" fmla="*/ 679 w 1080"/>
                <a:gd name="T17" fmla="*/ 1215 h 1387"/>
                <a:gd name="T18" fmla="*/ 592 w 1080"/>
                <a:gd name="T19" fmla="*/ 1274 h 1387"/>
                <a:gd name="T20" fmla="*/ 550 w 1080"/>
                <a:gd name="T21" fmla="*/ 1296 h 1387"/>
                <a:gd name="T22" fmla="*/ 340 w 1080"/>
                <a:gd name="T23" fmla="*/ 1375 h 1387"/>
                <a:gd name="T24" fmla="*/ 172 w 1080"/>
                <a:gd name="T25" fmla="*/ 1393 h 1387"/>
                <a:gd name="T26" fmla="*/ 243 w 1080"/>
                <a:gd name="T27" fmla="*/ 1326 h 1387"/>
                <a:gd name="T28" fmla="*/ 198 w 1080"/>
                <a:gd name="T29" fmla="*/ 1311 h 1387"/>
                <a:gd name="T30" fmla="*/ 98 w 1080"/>
                <a:gd name="T31" fmla="*/ 1333 h 1387"/>
                <a:gd name="T32" fmla="*/ 192 w 1080"/>
                <a:gd name="T33" fmla="*/ 1269 h 1387"/>
                <a:gd name="T34" fmla="*/ 117 w 1080"/>
                <a:gd name="T35" fmla="*/ 1272 h 1387"/>
                <a:gd name="T36" fmla="*/ 27 w 1080"/>
                <a:gd name="T37" fmla="*/ 1266 h 1387"/>
                <a:gd name="T38" fmla="*/ 137 w 1080"/>
                <a:gd name="T39" fmla="*/ 1188 h 1387"/>
                <a:gd name="T40" fmla="*/ 62 w 1080"/>
                <a:gd name="T41" fmla="*/ 1112 h 1387"/>
                <a:gd name="T42" fmla="*/ 182 w 1080"/>
                <a:gd name="T43" fmla="*/ 1049 h 1387"/>
                <a:gd name="T44" fmla="*/ 263 w 1080"/>
                <a:gd name="T45" fmla="*/ 1005 h 1387"/>
                <a:gd name="T46" fmla="*/ 356 w 1080"/>
                <a:gd name="T47" fmla="*/ 973 h 1387"/>
                <a:gd name="T48" fmla="*/ 188 w 1080"/>
                <a:gd name="T49" fmla="*/ 985 h 1387"/>
                <a:gd name="T50" fmla="*/ 304 w 1080"/>
                <a:gd name="T51" fmla="*/ 827 h 1387"/>
                <a:gd name="T52" fmla="*/ 395 w 1080"/>
                <a:gd name="T53" fmla="*/ 767 h 1387"/>
                <a:gd name="T54" fmla="*/ 221 w 1080"/>
                <a:gd name="T55" fmla="*/ 728 h 1387"/>
                <a:gd name="T56" fmla="*/ 143 w 1080"/>
                <a:gd name="T57" fmla="*/ 725 h 1387"/>
                <a:gd name="T58" fmla="*/ 156 w 1080"/>
                <a:gd name="T59" fmla="*/ 622 h 1387"/>
                <a:gd name="T60" fmla="*/ 243 w 1080"/>
                <a:gd name="T61" fmla="*/ 553 h 1387"/>
                <a:gd name="T62" fmla="*/ 94 w 1080"/>
                <a:gd name="T63" fmla="*/ 495 h 1387"/>
                <a:gd name="T64" fmla="*/ 179 w 1080"/>
                <a:gd name="T65" fmla="*/ 526 h 1387"/>
                <a:gd name="T66" fmla="*/ 108 w 1080"/>
                <a:gd name="T67" fmla="*/ 411 h 1387"/>
                <a:gd name="T68" fmla="*/ 326 w 1080"/>
                <a:gd name="T69" fmla="*/ 401 h 1387"/>
                <a:gd name="T70" fmla="*/ 511 w 1080"/>
                <a:gd name="T71" fmla="*/ 399 h 1387"/>
                <a:gd name="T72" fmla="*/ 549 w 1080"/>
                <a:gd name="T73" fmla="*/ 329 h 1387"/>
                <a:gd name="T74" fmla="*/ 572 w 1080"/>
                <a:gd name="T75" fmla="*/ 275 h 1387"/>
                <a:gd name="T76" fmla="*/ 484 w 1080"/>
                <a:gd name="T77" fmla="*/ 223 h 1387"/>
                <a:gd name="T78" fmla="*/ 524 w 1080"/>
                <a:gd name="T79" fmla="*/ 136 h 1387"/>
                <a:gd name="T80" fmla="*/ 702 w 1080"/>
                <a:gd name="T81" fmla="*/ 69 h 1387"/>
                <a:gd name="T82" fmla="*/ 718 w 1080"/>
                <a:gd name="T83" fmla="*/ 33 h 1387"/>
                <a:gd name="T84" fmla="*/ 740 w 1080"/>
                <a:gd name="T85" fmla="*/ 148 h 1387"/>
                <a:gd name="T86" fmla="*/ 805 w 1080"/>
                <a:gd name="T87" fmla="*/ 0 h 1387"/>
                <a:gd name="T88" fmla="*/ 868 w 1080"/>
                <a:gd name="T89" fmla="*/ 76 h 1387"/>
                <a:gd name="T90" fmla="*/ 814 w 1080"/>
                <a:gd name="T91" fmla="*/ 136 h 1387"/>
                <a:gd name="T92" fmla="*/ 676 w 1080"/>
                <a:gd name="T93" fmla="*/ 245 h 1387"/>
                <a:gd name="T94" fmla="*/ 614 w 1080"/>
                <a:gd name="T95" fmla="*/ 363 h 1387"/>
                <a:gd name="T96" fmla="*/ 676 w 1080"/>
                <a:gd name="T97" fmla="*/ 444 h 1387"/>
                <a:gd name="T98" fmla="*/ 743 w 1080"/>
                <a:gd name="T99" fmla="*/ 490 h 1387"/>
                <a:gd name="T100" fmla="*/ 876 w 1080"/>
                <a:gd name="T101" fmla="*/ 392 h 1387"/>
                <a:gd name="T102" fmla="*/ 979 w 1080"/>
                <a:gd name="T103" fmla="*/ 477 h 1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387"/>
                <a:gd name="T158" fmla="*/ 1080 w 1080"/>
                <a:gd name="T159" fmla="*/ 1387 h 13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387">
                  <a:moveTo>
                    <a:pt x="979" y="537"/>
                  </a:moveTo>
                  <a:cubicBezTo>
                    <a:pt x="993" y="541"/>
                    <a:pt x="1004" y="544"/>
                    <a:pt x="1009" y="558"/>
                  </a:cubicBezTo>
                  <a:cubicBezTo>
                    <a:pt x="1010" y="569"/>
                    <a:pt x="1012" y="576"/>
                    <a:pt x="1006" y="591"/>
                  </a:cubicBezTo>
                  <a:cubicBezTo>
                    <a:pt x="1015" y="599"/>
                    <a:pt x="1018" y="609"/>
                    <a:pt x="1018" y="609"/>
                  </a:cubicBezTo>
                  <a:cubicBezTo>
                    <a:pt x="1019" y="617"/>
                    <a:pt x="1016" y="626"/>
                    <a:pt x="1021" y="633"/>
                  </a:cubicBezTo>
                  <a:cubicBezTo>
                    <a:pt x="1025" y="638"/>
                    <a:pt x="1039" y="639"/>
                    <a:pt x="1039" y="639"/>
                  </a:cubicBezTo>
                  <a:cubicBezTo>
                    <a:pt x="1053" y="661"/>
                    <a:pt x="1057" y="661"/>
                    <a:pt x="1042" y="705"/>
                  </a:cubicBezTo>
                  <a:cubicBezTo>
                    <a:pt x="1040" y="711"/>
                    <a:pt x="1024" y="711"/>
                    <a:pt x="1024" y="711"/>
                  </a:cubicBezTo>
                  <a:cubicBezTo>
                    <a:pt x="1016" y="734"/>
                    <a:pt x="1020" y="749"/>
                    <a:pt x="1042" y="756"/>
                  </a:cubicBezTo>
                  <a:cubicBezTo>
                    <a:pt x="1049" y="778"/>
                    <a:pt x="1044" y="770"/>
                    <a:pt x="1057" y="783"/>
                  </a:cubicBezTo>
                  <a:cubicBezTo>
                    <a:pt x="1074" y="835"/>
                    <a:pt x="1080" y="884"/>
                    <a:pt x="1039" y="912"/>
                  </a:cubicBezTo>
                  <a:cubicBezTo>
                    <a:pt x="1038" y="920"/>
                    <a:pt x="1039" y="929"/>
                    <a:pt x="1036" y="936"/>
                  </a:cubicBezTo>
                  <a:cubicBezTo>
                    <a:pt x="1035" y="939"/>
                    <a:pt x="1029" y="939"/>
                    <a:pt x="1027" y="942"/>
                  </a:cubicBezTo>
                  <a:cubicBezTo>
                    <a:pt x="1024" y="947"/>
                    <a:pt x="1021" y="960"/>
                    <a:pt x="1021" y="960"/>
                  </a:cubicBezTo>
                  <a:cubicBezTo>
                    <a:pt x="1020" y="970"/>
                    <a:pt x="1026" y="991"/>
                    <a:pt x="1024" y="1002"/>
                  </a:cubicBezTo>
                  <a:cubicBezTo>
                    <a:pt x="1022" y="1013"/>
                    <a:pt x="1012" y="1020"/>
                    <a:pt x="1009" y="1026"/>
                  </a:cubicBezTo>
                  <a:cubicBezTo>
                    <a:pt x="1008" y="1030"/>
                    <a:pt x="1009" y="1035"/>
                    <a:pt x="1006" y="1038"/>
                  </a:cubicBezTo>
                  <a:cubicBezTo>
                    <a:pt x="1001" y="1043"/>
                    <a:pt x="988" y="1050"/>
                    <a:pt x="988" y="1050"/>
                  </a:cubicBezTo>
                  <a:cubicBezTo>
                    <a:pt x="981" y="1061"/>
                    <a:pt x="968" y="1067"/>
                    <a:pt x="955" y="1071"/>
                  </a:cubicBezTo>
                  <a:cubicBezTo>
                    <a:pt x="963" y="1101"/>
                    <a:pt x="951" y="1070"/>
                    <a:pt x="967" y="1086"/>
                  </a:cubicBezTo>
                  <a:cubicBezTo>
                    <a:pt x="969" y="1088"/>
                    <a:pt x="968" y="1093"/>
                    <a:pt x="970" y="1095"/>
                  </a:cubicBezTo>
                  <a:cubicBezTo>
                    <a:pt x="972" y="1098"/>
                    <a:pt x="976" y="1099"/>
                    <a:pt x="979" y="1101"/>
                  </a:cubicBezTo>
                  <a:cubicBezTo>
                    <a:pt x="981" y="1105"/>
                    <a:pt x="997" y="1110"/>
                    <a:pt x="997" y="1115"/>
                  </a:cubicBezTo>
                  <a:cubicBezTo>
                    <a:pt x="997" y="1120"/>
                    <a:pt x="994" y="1130"/>
                    <a:pt x="979" y="1133"/>
                  </a:cubicBezTo>
                  <a:cubicBezTo>
                    <a:pt x="964" y="1136"/>
                    <a:pt x="924" y="1132"/>
                    <a:pt x="907" y="1131"/>
                  </a:cubicBezTo>
                  <a:cubicBezTo>
                    <a:pt x="895" y="1123"/>
                    <a:pt x="892" y="1121"/>
                    <a:pt x="877" y="1125"/>
                  </a:cubicBezTo>
                  <a:cubicBezTo>
                    <a:pt x="871" y="1129"/>
                    <a:pt x="863" y="1143"/>
                    <a:pt x="859" y="1137"/>
                  </a:cubicBezTo>
                  <a:cubicBezTo>
                    <a:pt x="854" y="1129"/>
                    <a:pt x="847" y="1110"/>
                    <a:pt x="847" y="1110"/>
                  </a:cubicBezTo>
                  <a:cubicBezTo>
                    <a:pt x="827" y="1117"/>
                    <a:pt x="847" y="1107"/>
                    <a:pt x="835" y="1137"/>
                  </a:cubicBezTo>
                  <a:cubicBezTo>
                    <a:pt x="832" y="1144"/>
                    <a:pt x="815" y="1145"/>
                    <a:pt x="811" y="1146"/>
                  </a:cubicBezTo>
                  <a:cubicBezTo>
                    <a:pt x="799" y="1154"/>
                    <a:pt x="792" y="1151"/>
                    <a:pt x="778" y="1146"/>
                  </a:cubicBezTo>
                  <a:cubicBezTo>
                    <a:pt x="689" y="1151"/>
                    <a:pt x="758" y="1155"/>
                    <a:pt x="694" y="1161"/>
                  </a:cubicBezTo>
                  <a:cubicBezTo>
                    <a:pt x="679" y="1171"/>
                    <a:pt x="692" y="1170"/>
                    <a:pt x="700" y="1182"/>
                  </a:cubicBezTo>
                  <a:cubicBezTo>
                    <a:pt x="695" y="1200"/>
                    <a:pt x="678" y="1209"/>
                    <a:pt x="661" y="1215"/>
                  </a:cubicBezTo>
                  <a:cubicBezTo>
                    <a:pt x="654" y="1214"/>
                    <a:pt x="647" y="1214"/>
                    <a:pt x="640" y="1212"/>
                  </a:cubicBezTo>
                  <a:cubicBezTo>
                    <a:pt x="637" y="1211"/>
                    <a:pt x="634" y="1205"/>
                    <a:pt x="631" y="1206"/>
                  </a:cubicBezTo>
                  <a:cubicBezTo>
                    <a:pt x="628" y="1207"/>
                    <a:pt x="630" y="1212"/>
                    <a:pt x="628" y="1215"/>
                  </a:cubicBezTo>
                  <a:cubicBezTo>
                    <a:pt x="624" y="1221"/>
                    <a:pt x="622" y="1229"/>
                    <a:pt x="616" y="1233"/>
                  </a:cubicBezTo>
                  <a:cubicBezTo>
                    <a:pt x="601" y="1243"/>
                    <a:pt x="614" y="1250"/>
                    <a:pt x="589" y="1254"/>
                  </a:cubicBezTo>
                  <a:cubicBezTo>
                    <a:pt x="576" y="1258"/>
                    <a:pt x="563" y="1261"/>
                    <a:pt x="550" y="1265"/>
                  </a:cubicBezTo>
                  <a:cubicBezTo>
                    <a:pt x="533" y="1261"/>
                    <a:pt x="538" y="1245"/>
                    <a:pt x="526" y="1233"/>
                  </a:cubicBezTo>
                  <a:cubicBezTo>
                    <a:pt x="484" y="1238"/>
                    <a:pt x="512" y="1235"/>
                    <a:pt x="525" y="1254"/>
                  </a:cubicBezTo>
                  <a:cubicBezTo>
                    <a:pt x="523" y="1262"/>
                    <a:pt x="524" y="1278"/>
                    <a:pt x="522" y="1283"/>
                  </a:cubicBezTo>
                  <a:cubicBezTo>
                    <a:pt x="520" y="1288"/>
                    <a:pt x="516" y="1285"/>
                    <a:pt x="511" y="1287"/>
                  </a:cubicBezTo>
                  <a:cubicBezTo>
                    <a:pt x="505" y="1294"/>
                    <a:pt x="500" y="1288"/>
                    <a:pt x="492" y="1293"/>
                  </a:cubicBezTo>
                  <a:cubicBezTo>
                    <a:pt x="484" y="1298"/>
                    <a:pt x="477" y="1309"/>
                    <a:pt x="469" y="1314"/>
                  </a:cubicBezTo>
                  <a:cubicBezTo>
                    <a:pt x="460" y="1351"/>
                    <a:pt x="356" y="1346"/>
                    <a:pt x="340" y="1347"/>
                  </a:cubicBezTo>
                  <a:cubicBezTo>
                    <a:pt x="329" y="1351"/>
                    <a:pt x="327" y="1363"/>
                    <a:pt x="316" y="1365"/>
                  </a:cubicBezTo>
                  <a:cubicBezTo>
                    <a:pt x="302" y="1367"/>
                    <a:pt x="288" y="1367"/>
                    <a:pt x="274" y="1368"/>
                  </a:cubicBezTo>
                  <a:cubicBezTo>
                    <a:pt x="237" y="1380"/>
                    <a:pt x="275" y="1373"/>
                    <a:pt x="241" y="1362"/>
                  </a:cubicBezTo>
                  <a:cubicBezTo>
                    <a:pt x="213" y="1364"/>
                    <a:pt x="204" y="1361"/>
                    <a:pt x="184" y="1374"/>
                  </a:cubicBezTo>
                  <a:cubicBezTo>
                    <a:pt x="176" y="1385"/>
                    <a:pt x="173" y="1387"/>
                    <a:pt x="160" y="1383"/>
                  </a:cubicBezTo>
                  <a:cubicBezTo>
                    <a:pt x="168" y="1360"/>
                    <a:pt x="179" y="1355"/>
                    <a:pt x="202" y="1347"/>
                  </a:cubicBezTo>
                  <a:cubicBezTo>
                    <a:pt x="216" y="1326"/>
                    <a:pt x="188" y="1338"/>
                    <a:pt x="178" y="1341"/>
                  </a:cubicBezTo>
                  <a:cubicBezTo>
                    <a:pt x="157" y="1355"/>
                    <a:pt x="174" y="1332"/>
                    <a:pt x="181" y="1329"/>
                  </a:cubicBezTo>
                  <a:cubicBezTo>
                    <a:pt x="195" y="1323"/>
                    <a:pt x="211" y="1321"/>
                    <a:pt x="226" y="1317"/>
                  </a:cubicBezTo>
                  <a:cubicBezTo>
                    <a:pt x="233" y="1307"/>
                    <a:pt x="240" y="1304"/>
                    <a:pt x="244" y="1293"/>
                  </a:cubicBezTo>
                  <a:cubicBezTo>
                    <a:pt x="237" y="1266"/>
                    <a:pt x="229" y="1281"/>
                    <a:pt x="220" y="1293"/>
                  </a:cubicBezTo>
                  <a:cubicBezTo>
                    <a:pt x="218" y="1296"/>
                    <a:pt x="214" y="1298"/>
                    <a:pt x="211" y="1299"/>
                  </a:cubicBezTo>
                  <a:cubicBezTo>
                    <a:pt x="202" y="1301"/>
                    <a:pt x="193" y="1301"/>
                    <a:pt x="184" y="1302"/>
                  </a:cubicBezTo>
                  <a:cubicBezTo>
                    <a:pt x="158" y="1311"/>
                    <a:pt x="200" y="1307"/>
                    <a:pt x="141" y="1317"/>
                  </a:cubicBezTo>
                  <a:cubicBezTo>
                    <a:pt x="135" y="1318"/>
                    <a:pt x="124" y="1331"/>
                    <a:pt x="124" y="1331"/>
                  </a:cubicBezTo>
                  <a:cubicBezTo>
                    <a:pt x="117" y="1341"/>
                    <a:pt x="109" y="1328"/>
                    <a:pt x="97" y="1332"/>
                  </a:cubicBezTo>
                  <a:cubicBezTo>
                    <a:pt x="95" y="1329"/>
                    <a:pt x="89" y="1326"/>
                    <a:pt x="91" y="1323"/>
                  </a:cubicBezTo>
                  <a:cubicBezTo>
                    <a:pt x="95" y="1317"/>
                    <a:pt x="109" y="1311"/>
                    <a:pt x="109" y="1311"/>
                  </a:cubicBezTo>
                  <a:cubicBezTo>
                    <a:pt x="113" y="1305"/>
                    <a:pt x="113" y="1297"/>
                    <a:pt x="118" y="1293"/>
                  </a:cubicBezTo>
                  <a:cubicBezTo>
                    <a:pt x="131" y="1284"/>
                    <a:pt x="151" y="1272"/>
                    <a:pt x="166" y="1268"/>
                  </a:cubicBezTo>
                  <a:cubicBezTo>
                    <a:pt x="169" y="1266"/>
                    <a:pt x="176" y="1263"/>
                    <a:pt x="178" y="1260"/>
                  </a:cubicBezTo>
                  <a:cubicBezTo>
                    <a:pt x="181" y="1260"/>
                    <a:pt x="181" y="1259"/>
                    <a:pt x="184" y="1257"/>
                  </a:cubicBezTo>
                  <a:cubicBezTo>
                    <a:pt x="187" y="1255"/>
                    <a:pt x="201" y="1246"/>
                    <a:pt x="199" y="1245"/>
                  </a:cubicBezTo>
                  <a:cubicBezTo>
                    <a:pt x="203" y="1240"/>
                    <a:pt x="174" y="1251"/>
                    <a:pt x="172" y="1251"/>
                  </a:cubicBezTo>
                  <a:cubicBezTo>
                    <a:pt x="151" y="1255"/>
                    <a:pt x="130" y="1258"/>
                    <a:pt x="109" y="1263"/>
                  </a:cubicBezTo>
                  <a:cubicBezTo>
                    <a:pt x="101" y="1288"/>
                    <a:pt x="109" y="1282"/>
                    <a:pt x="82" y="1278"/>
                  </a:cubicBezTo>
                  <a:cubicBezTo>
                    <a:pt x="81" y="1269"/>
                    <a:pt x="82" y="1259"/>
                    <a:pt x="79" y="1251"/>
                  </a:cubicBezTo>
                  <a:cubicBezTo>
                    <a:pt x="75" y="1242"/>
                    <a:pt x="52" y="1260"/>
                    <a:pt x="52" y="1260"/>
                  </a:cubicBezTo>
                  <a:cubicBezTo>
                    <a:pt x="43" y="1259"/>
                    <a:pt x="31" y="1263"/>
                    <a:pt x="25" y="1257"/>
                  </a:cubicBezTo>
                  <a:cubicBezTo>
                    <a:pt x="20" y="1252"/>
                    <a:pt x="26" y="1243"/>
                    <a:pt x="28" y="1236"/>
                  </a:cubicBezTo>
                  <a:cubicBezTo>
                    <a:pt x="30" y="1226"/>
                    <a:pt x="30" y="1214"/>
                    <a:pt x="37" y="1206"/>
                  </a:cubicBezTo>
                  <a:cubicBezTo>
                    <a:pt x="41" y="1201"/>
                    <a:pt x="61" y="1196"/>
                    <a:pt x="67" y="1194"/>
                  </a:cubicBezTo>
                  <a:cubicBezTo>
                    <a:pt x="89" y="1187"/>
                    <a:pt x="104" y="1182"/>
                    <a:pt x="127" y="1179"/>
                  </a:cubicBezTo>
                  <a:cubicBezTo>
                    <a:pt x="137" y="1176"/>
                    <a:pt x="154" y="1164"/>
                    <a:pt x="154" y="1164"/>
                  </a:cubicBezTo>
                  <a:cubicBezTo>
                    <a:pt x="169" y="1141"/>
                    <a:pt x="100" y="1151"/>
                    <a:pt x="73" y="1152"/>
                  </a:cubicBezTo>
                  <a:cubicBezTo>
                    <a:pt x="52" y="1159"/>
                    <a:pt x="34" y="1158"/>
                    <a:pt x="13" y="1155"/>
                  </a:cubicBezTo>
                  <a:cubicBezTo>
                    <a:pt x="0" y="1116"/>
                    <a:pt x="24" y="1111"/>
                    <a:pt x="58" y="1104"/>
                  </a:cubicBezTo>
                  <a:cubicBezTo>
                    <a:pt x="87" y="1106"/>
                    <a:pt x="104" y="1109"/>
                    <a:pt x="130" y="1113"/>
                  </a:cubicBezTo>
                  <a:cubicBezTo>
                    <a:pt x="142" y="1112"/>
                    <a:pt x="160" y="1121"/>
                    <a:pt x="166" y="1110"/>
                  </a:cubicBezTo>
                  <a:cubicBezTo>
                    <a:pt x="173" y="1104"/>
                    <a:pt x="162" y="1087"/>
                    <a:pt x="162" y="1076"/>
                  </a:cubicBezTo>
                  <a:cubicBezTo>
                    <a:pt x="162" y="1065"/>
                    <a:pt x="165" y="1049"/>
                    <a:pt x="169" y="1041"/>
                  </a:cubicBezTo>
                  <a:cubicBezTo>
                    <a:pt x="171" y="1034"/>
                    <a:pt x="187" y="1029"/>
                    <a:pt x="187" y="1029"/>
                  </a:cubicBezTo>
                  <a:cubicBezTo>
                    <a:pt x="188" y="1023"/>
                    <a:pt x="184" y="1013"/>
                    <a:pt x="190" y="1011"/>
                  </a:cubicBezTo>
                  <a:cubicBezTo>
                    <a:pt x="195" y="1008"/>
                    <a:pt x="204" y="1000"/>
                    <a:pt x="213" y="999"/>
                  </a:cubicBezTo>
                  <a:cubicBezTo>
                    <a:pt x="222" y="997"/>
                    <a:pt x="221" y="1001"/>
                    <a:pt x="244" y="998"/>
                  </a:cubicBezTo>
                  <a:cubicBezTo>
                    <a:pt x="279" y="995"/>
                    <a:pt x="324" y="996"/>
                    <a:pt x="352" y="983"/>
                  </a:cubicBezTo>
                  <a:cubicBezTo>
                    <a:pt x="364" y="979"/>
                    <a:pt x="377" y="979"/>
                    <a:pt x="388" y="972"/>
                  </a:cubicBezTo>
                  <a:cubicBezTo>
                    <a:pt x="378" y="965"/>
                    <a:pt x="371" y="958"/>
                    <a:pt x="364" y="948"/>
                  </a:cubicBezTo>
                  <a:cubicBezTo>
                    <a:pt x="347" y="951"/>
                    <a:pt x="343" y="954"/>
                    <a:pt x="331" y="966"/>
                  </a:cubicBezTo>
                  <a:cubicBezTo>
                    <a:pt x="322" y="993"/>
                    <a:pt x="279" y="976"/>
                    <a:pt x="259" y="975"/>
                  </a:cubicBezTo>
                  <a:cubicBezTo>
                    <a:pt x="238" y="968"/>
                    <a:pt x="211" y="986"/>
                    <a:pt x="189" y="993"/>
                  </a:cubicBezTo>
                  <a:cubicBezTo>
                    <a:pt x="182" y="1000"/>
                    <a:pt x="141" y="1004"/>
                    <a:pt x="141" y="1004"/>
                  </a:cubicBezTo>
                  <a:cubicBezTo>
                    <a:pt x="154" y="993"/>
                    <a:pt x="163" y="982"/>
                    <a:pt x="175" y="978"/>
                  </a:cubicBezTo>
                  <a:cubicBezTo>
                    <a:pt x="188" y="965"/>
                    <a:pt x="211" y="945"/>
                    <a:pt x="229" y="939"/>
                  </a:cubicBezTo>
                  <a:cubicBezTo>
                    <a:pt x="243" y="918"/>
                    <a:pt x="237" y="902"/>
                    <a:pt x="262" y="894"/>
                  </a:cubicBezTo>
                  <a:cubicBezTo>
                    <a:pt x="259" y="884"/>
                    <a:pt x="247" y="867"/>
                    <a:pt x="247" y="867"/>
                  </a:cubicBezTo>
                  <a:cubicBezTo>
                    <a:pt x="250" y="855"/>
                    <a:pt x="275" y="832"/>
                    <a:pt x="283" y="821"/>
                  </a:cubicBezTo>
                  <a:cubicBezTo>
                    <a:pt x="291" y="810"/>
                    <a:pt x="293" y="803"/>
                    <a:pt x="298" y="800"/>
                  </a:cubicBezTo>
                  <a:cubicBezTo>
                    <a:pt x="303" y="797"/>
                    <a:pt x="306" y="803"/>
                    <a:pt x="315" y="804"/>
                  </a:cubicBezTo>
                  <a:cubicBezTo>
                    <a:pt x="324" y="805"/>
                    <a:pt x="343" y="811"/>
                    <a:pt x="352" y="804"/>
                  </a:cubicBezTo>
                  <a:cubicBezTo>
                    <a:pt x="381" y="794"/>
                    <a:pt x="371" y="804"/>
                    <a:pt x="367" y="762"/>
                  </a:cubicBezTo>
                  <a:cubicBezTo>
                    <a:pt x="349" y="755"/>
                    <a:pt x="265" y="771"/>
                    <a:pt x="241" y="771"/>
                  </a:cubicBezTo>
                  <a:cubicBezTo>
                    <a:pt x="217" y="771"/>
                    <a:pt x="225" y="766"/>
                    <a:pt x="220" y="765"/>
                  </a:cubicBezTo>
                  <a:cubicBezTo>
                    <a:pt x="216" y="765"/>
                    <a:pt x="209" y="766"/>
                    <a:pt x="208" y="762"/>
                  </a:cubicBezTo>
                  <a:cubicBezTo>
                    <a:pt x="200" y="731"/>
                    <a:pt x="233" y="717"/>
                    <a:pt x="205" y="723"/>
                  </a:cubicBezTo>
                  <a:cubicBezTo>
                    <a:pt x="200" y="738"/>
                    <a:pt x="193" y="738"/>
                    <a:pt x="178" y="741"/>
                  </a:cubicBezTo>
                  <a:cubicBezTo>
                    <a:pt x="170" y="740"/>
                    <a:pt x="159" y="745"/>
                    <a:pt x="154" y="738"/>
                  </a:cubicBezTo>
                  <a:cubicBezTo>
                    <a:pt x="138" y="714"/>
                    <a:pt x="155" y="712"/>
                    <a:pt x="166" y="708"/>
                  </a:cubicBezTo>
                  <a:cubicBezTo>
                    <a:pt x="149" y="696"/>
                    <a:pt x="147" y="711"/>
                    <a:pt x="133" y="720"/>
                  </a:cubicBezTo>
                  <a:cubicBezTo>
                    <a:pt x="82" y="715"/>
                    <a:pt x="90" y="718"/>
                    <a:pt x="76" y="675"/>
                  </a:cubicBezTo>
                  <a:cubicBezTo>
                    <a:pt x="81" y="634"/>
                    <a:pt x="84" y="645"/>
                    <a:pt x="130" y="642"/>
                  </a:cubicBezTo>
                  <a:cubicBezTo>
                    <a:pt x="146" y="631"/>
                    <a:pt x="148" y="633"/>
                    <a:pt x="169" y="636"/>
                  </a:cubicBezTo>
                  <a:cubicBezTo>
                    <a:pt x="162" y="626"/>
                    <a:pt x="157" y="622"/>
                    <a:pt x="145" y="618"/>
                  </a:cubicBezTo>
                  <a:cubicBezTo>
                    <a:pt x="149" y="576"/>
                    <a:pt x="148" y="583"/>
                    <a:pt x="190" y="579"/>
                  </a:cubicBezTo>
                  <a:cubicBezTo>
                    <a:pt x="193" y="577"/>
                    <a:pt x="196" y="574"/>
                    <a:pt x="199" y="573"/>
                  </a:cubicBezTo>
                  <a:cubicBezTo>
                    <a:pt x="206" y="571"/>
                    <a:pt x="214" y="574"/>
                    <a:pt x="220" y="570"/>
                  </a:cubicBezTo>
                  <a:cubicBezTo>
                    <a:pt x="226" y="566"/>
                    <a:pt x="224" y="556"/>
                    <a:pt x="226" y="549"/>
                  </a:cubicBezTo>
                  <a:cubicBezTo>
                    <a:pt x="220" y="525"/>
                    <a:pt x="200" y="538"/>
                    <a:pt x="181" y="543"/>
                  </a:cubicBezTo>
                  <a:cubicBezTo>
                    <a:pt x="140" y="540"/>
                    <a:pt x="131" y="540"/>
                    <a:pt x="100" y="519"/>
                  </a:cubicBezTo>
                  <a:lnTo>
                    <a:pt x="67" y="507"/>
                  </a:lnTo>
                  <a:cubicBezTo>
                    <a:pt x="67" y="507"/>
                    <a:pt x="87" y="491"/>
                    <a:pt x="87" y="491"/>
                  </a:cubicBezTo>
                  <a:cubicBezTo>
                    <a:pt x="90" y="490"/>
                    <a:pt x="103" y="495"/>
                    <a:pt x="103" y="495"/>
                  </a:cubicBezTo>
                  <a:cubicBezTo>
                    <a:pt x="109" y="497"/>
                    <a:pt x="127" y="492"/>
                    <a:pt x="132" y="494"/>
                  </a:cubicBezTo>
                  <a:cubicBezTo>
                    <a:pt x="137" y="496"/>
                    <a:pt x="127" y="502"/>
                    <a:pt x="133" y="507"/>
                  </a:cubicBezTo>
                  <a:cubicBezTo>
                    <a:pt x="140" y="528"/>
                    <a:pt x="140" y="525"/>
                    <a:pt x="166" y="522"/>
                  </a:cubicBezTo>
                  <a:cubicBezTo>
                    <a:pt x="160" y="497"/>
                    <a:pt x="141" y="480"/>
                    <a:pt x="133" y="456"/>
                  </a:cubicBezTo>
                  <a:cubicBezTo>
                    <a:pt x="131" y="432"/>
                    <a:pt x="136" y="418"/>
                    <a:pt x="112" y="426"/>
                  </a:cubicBezTo>
                  <a:cubicBezTo>
                    <a:pt x="107" y="440"/>
                    <a:pt x="110" y="450"/>
                    <a:pt x="97" y="459"/>
                  </a:cubicBezTo>
                  <a:cubicBezTo>
                    <a:pt x="98" y="442"/>
                    <a:pt x="94" y="424"/>
                    <a:pt x="100" y="408"/>
                  </a:cubicBezTo>
                  <a:cubicBezTo>
                    <a:pt x="102" y="402"/>
                    <a:pt x="118" y="402"/>
                    <a:pt x="118" y="402"/>
                  </a:cubicBezTo>
                  <a:cubicBezTo>
                    <a:pt x="141" y="406"/>
                    <a:pt x="141" y="412"/>
                    <a:pt x="157" y="396"/>
                  </a:cubicBezTo>
                  <a:cubicBezTo>
                    <a:pt x="173" y="347"/>
                    <a:pt x="162" y="373"/>
                    <a:pt x="289" y="390"/>
                  </a:cubicBezTo>
                  <a:cubicBezTo>
                    <a:pt x="296" y="391"/>
                    <a:pt x="296" y="396"/>
                    <a:pt x="303" y="398"/>
                  </a:cubicBezTo>
                  <a:cubicBezTo>
                    <a:pt x="306" y="403"/>
                    <a:pt x="310" y="404"/>
                    <a:pt x="313" y="411"/>
                  </a:cubicBezTo>
                  <a:cubicBezTo>
                    <a:pt x="316" y="418"/>
                    <a:pt x="312" y="444"/>
                    <a:pt x="319" y="441"/>
                  </a:cubicBezTo>
                  <a:cubicBezTo>
                    <a:pt x="350" y="433"/>
                    <a:pt x="320" y="408"/>
                    <a:pt x="355" y="396"/>
                  </a:cubicBezTo>
                  <a:cubicBezTo>
                    <a:pt x="398" y="400"/>
                    <a:pt x="426" y="404"/>
                    <a:pt x="475" y="396"/>
                  </a:cubicBezTo>
                  <a:cubicBezTo>
                    <a:pt x="479" y="395"/>
                    <a:pt x="474" y="388"/>
                    <a:pt x="472" y="384"/>
                  </a:cubicBezTo>
                  <a:cubicBezTo>
                    <a:pt x="467" y="371"/>
                    <a:pt x="458" y="374"/>
                    <a:pt x="444" y="371"/>
                  </a:cubicBezTo>
                  <a:cubicBezTo>
                    <a:pt x="452" y="359"/>
                    <a:pt x="459" y="355"/>
                    <a:pt x="472" y="351"/>
                  </a:cubicBezTo>
                  <a:cubicBezTo>
                    <a:pt x="483" y="345"/>
                    <a:pt x="500" y="331"/>
                    <a:pt x="510" y="327"/>
                  </a:cubicBezTo>
                  <a:cubicBezTo>
                    <a:pt x="520" y="323"/>
                    <a:pt x="528" y="332"/>
                    <a:pt x="532" y="327"/>
                  </a:cubicBezTo>
                  <a:cubicBezTo>
                    <a:pt x="533" y="316"/>
                    <a:pt x="532" y="304"/>
                    <a:pt x="535" y="294"/>
                  </a:cubicBezTo>
                  <a:cubicBezTo>
                    <a:pt x="536" y="291"/>
                    <a:pt x="543" y="294"/>
                    <a:pt x="544" y="291"/>
                  </a:cubicBezTo>
                  <a:cubicBezTo>
                    <a:pt x="549" y="276"/>
                    <a:pt x="540" y="276"/>
                    <a:pt x="532" y="273"/>
                  </a:cubicBezTo>
                  <a:cubicBezTo>
                    <a:pt x="499" y="276"/>
                    <a:pt x="465" y="281"/>
                    <a:pt x="433" y="270"/>
                  </a:cubicBezTo>
                  <a:cubicBezTo>
                    <a:pt x="414" y="266"/>
                    <a:pt x="414" y="260"/>
                    <a:pt x="412" y="254"/>
                  </a:cubicBezTo>
                  <a:cubicBezTo>
                    <a:pt x="410" y="248"/>
                    <a:pt x="417" y="238"/>
                    <a:pt x="423" y="233"/>
                  </a:cubicBezTo>
                  <a:cubicBezTo>
                    <a:pt x="429" y="228"/>
                    <a:pt x="440" y="224"/>
                    <a:pt x="450" y="221"/>
                  </a:cubicBezTo>
                  <a:cubicBezTo>
                    <a:pt x="460" y="218"/>
                    <a:pt x="472" y="218"/>
                    <a:pt x="481" y="213"/>
                  </a:cubicBezTo>
                  <a:cubicBezTo>
                    <a:pt x="485" y="198"/>
                    <a:pt x="486" y="197"/>
                    <a:pt x="502" y="192"/>
                  </a:cubicBezTo>
                  <a:cubicBezTo>
                    <a:pt x="507" y="178"/>
                    <a:pt x="497" y="181"/>
                    <a:pt x="493" y="168"/>
                  </a:cubicBezTo>
                  <a:cubicBezTo>
                    <a:pt x="497" y="155"/>
                    <a:pt x="491" y="147"/>
                    <a:pt x="487" y="135"/>
                  </a:cubicBezTo>
                  <a:cubicBezTo>
                    <a:pt x="505" y="109"/>
                    <a:pt x="510" y="103"/>
                    <a:pt x="541" y="93"/>
                  </a:cubicBezTo>
                  <a:cubicBezTo>
                    <a:pt x="541" y="93"/>
                    <a:pt x="563" y="78"/>
                    <a:pt x="568" y="75"/>
                  </a:cubicBezTo>
                  <a:cubicBezTo>
                    <a:pt x="583" y="65"/>
                    <a:pt x="615" y="65"/>
                    <a:pt x="631" y="63"/>
                  </a:cubicBezTo>
                  <a:cubicBezTo>
                    <a:pt x="641" y="48"/>
                    <a:pt x="640" y="61"/>
                    <a:pt x="652" y="69"/>
                  </a:cubicBezTo>
                  <a:cubicBezTo>
                    <a:pt x="659" y="91"/>
                    <a:pt x="652" y="89"/>
                    <a:pt x="670" y="84"/>
                  </a:cubicBezTo>
                  <a:cubicBezTo>
                    <a:pt x="669" y="75"/>
                    <a:pt x="672" y="65"/>
                    <a:pt x="667" y="57"/>
                  </a:cubicBezTo>
                  <a:cubicBezTo>
                    <a:pt x="664" y="52"/>
                    <a:pt x="649" y="51"/>
                    <a:pt x="649" y="51"/>
                  </a:cubicBezTo>
                  <a:cubicBezTo>
                    <a:pt x="644" y="36"/>
                    <a:pt x="655" y="37"/>
                    <a:pt x="667" y="33"/>
                  </a:cubicBezTo>
                  <a:cubicBezTo>
                    <a:pt x="703" y="40"/>
                    <a:pt x="678" y="73"/>
                    <a:pt x="703" y="90"/>
                  </a:cubicBezTo>
                  <a:cubicBezTo>
                    <a:pt x="708" y="97"/>
                    <a:pt x="714" y="102"/>
                    <a:pt x="706" y="111"/>
                  </a:cubicBezTo>
                  <a:cubicBezTo>
                    <a:pt x="701" y="116"/>
                    <a:pt x="688" y="123"/>
                    <a:pt x="688" y="123"/>
                  </a:cubicBezTo>
                  <a:cubicBezTo>
                    <a:pt x="680" y="135"/>
                    <a:pt x="675" y="138"/>
                    <a:pt x="688" y="147"/>
                  </a:cubicBezTo>
                  <a:cubicBezTo>
                    <a:pt x="699" y="130"/>
                    <a:pt x="711" y="123"/>
                    <a:pt x="730" y="117"/>
                  </a:cubicBezTo>
                  <a:cubicBezTo>
                    <a:pt x="735" y="102"/>
                    <a:pt x="733" y="86"/>
                    <a:pt x="718" y="81"/>
                  </a:cubicBezTo>
                  <a:cubicBezTo>
                    <a:pt x="710" y="57"/>
                    <a:pt x="707" y="37"/>
                    <a:pt x="736" y="30"/>
                  </a:cubicBezTo>
                  <a:cubicBezTo>
                    <a:pt x="747" y="23"/>
                    <a:pt x="736" y="4"/>
                    <a:pt x="748" y="0"/>
                  </a:cubicBezTo>
                  <a:cubicBezTo>
                    <a:pt x="762" y="2"/>
                    <a:pt x="788" y="9"/>
                    <a:pt x="799" y="18"/>
                  </a:cubicBezTo>
                  <a:cubicBezTo>
                    <a:pt x="833" y="44"/>
                    <a:pt x="789" y="32"/>
                    <a:pt x="829" y="39"/>
                  </a:cubicBezTo>
                  <a:cubicBezTo>
                    <a:pt x="835" y="44"/>
                    <a:pt x="842" y="42"/>
                    <a:pt x="838" y="48"/>
                  </a:cubicBezTo>
                  <a:cubicBezTo>
                    <a:pt x="834" y="54"/>
                    <a:pt x="816" y="66"/>
                    <a:pt x="807" y="75"/>
                  </a:cubicBezTo>
                  <a:cubicBezTo>
                    <a:pt x="806" y="77"/>
                    <a:pt x="787" y="100"/>
                    <a:pt x="784" y="102"/>
                  </a:cubicBezTo>
                  <a:cubicBezTo>
                    <a:pt x="779" y="106"/>
                    <a:pt x="772" y="106"/>
                    <a:pt x="766" y="108"/>
                  </a:cubicBezTo>
                  <a:cubicBezTo>
                    <a:pt x="763" y="109"/>
                    <a:pt x="776" y="112"/>
                    <a:pt x="763" y="111"/>
                  </a:cubicBezTo>
                  <a:cubicBezTo>
                    <a:pt x="761" y="115"/>
                    <a:pt x="760" y="123"/>
                    <a:pt x="757" y="135"/>
                  </a:cubicBezTo>
                  <a:cubicBezTo>
                    <a:pt x="754" y="147"/>
                    <a:pt x="749" y="177"/>
                    <a:pt x="745" y="186"/>
                  </a:cubicBezTo>
                  <a:cubicBezTo>
                    <a:pt x="743" y="191"/>
                    <a:pt x="735" y="188"/>
                    <a:pt x="730" y="189"/>
                  </a:cubicBezTo>
                  <a:cubicBezTo>
                    <a:pt x="726" y="204"/>
                    <a:pt x="721" y="226"/>
                    <a:pt x="709" y="234"/>
                  </a:cubicBezTo>
                  <a:cubicBezTo>
                    <a:pt x="696" y="233"/>
                    <a:pt x="636" y="220"/>
                    <a:pt x="628" y="243"/>
                  </a:cubicBezTo>
                  <a:cubicBezTo>
                    <a:pt x="643" y="265"/>
                    <a:pt x="640" y="263"/>
                    <a:pt x="667" y="267"/>
                  </a:cubicBezTo>
                  <a:cubicBezTo>
                    <a:pt x="661" y="323"/>
                    <a:pt x="671" y="309"/>
                    <a:pt x="595" y="312"/>
                  </a:cubicBezTo>
                  <a:cubicBezTo>
                    <a:pt x="591" y="325"/>
                    <a:pt x="572" y="330"/>
                    <a:pt x="559" y="333"/>
                  </a:cubicBezTo>
                  <a:cubicBezTo>
                    <a:pt x="562" y="343"/>
                    <a:pt x="568" y="350"/>
                    <a:pt x="571" y="360"/>
                  </a:cubicBezTo>
                  <a:cubicBezTo>
                    <a:pt x="571" y="361"/>
                    <a:pt x="590" y="382"/>
                    <a:pt x="591" y="384"/>
                  </a:cubicBezTo>
                  <a:cubicBezTo>
                    <a:pt x="597" y="394"/>
                    <a:pt x="615" y="407"/>
                    <a:pt x="615" y="407"/>
                  </a:cubicBezTo>
                  <a:cubicBezTo>
                    <a:pt x="620" y="412"/>
                    <a:pt x="622" y="402"/>
                    <a:pt x="624" y="408"/>
                  </a:cubicBezTo>
                  <a:cubicBezTo>
                    <a:pt x="626" y="414"/>
                    <a:pt x="627" y="434"/>
                    <a:pt x="628" y="441"/>
                  </a:cubicBezTo>
                  <a:cubicBezTo>
                    <a:pt x="629" y="444"/>
                    <a:pt x="628" y="449"/>
                    <a:pt x="631" y="450"/>
                  </a:cubicBezTo>
                  <a:cubicBezTo>
                    <a:pt x="640" y="453"/>
                    <a:pt x="656" y="448"/>
                    <a:pt x="666" y="449"/>
                  </a:cubicBezTo>
                  <a:cubicBezTo>
                    <a:pt x="667" y="457"/>
                    <a:pt x="670" y="467"/>
                    <a:pt x="675" y="474"/>
                  </a:cubicBezTo>
                  <a:cubicBezTo>
                    <a:pt x="680" y="482"/>
                    <a:pt x="691" y="486"/>
                    <a:pt x="691" y="486"/>
                  </a:cubicBezTo>
                  <a:cubicBezTo>
                    <a:pt x="701" y="489"/>
                    <a:pt x="718" y="479"/>
                    <a:pt x="731" y="480"/>
                  </a:cubicBezTo>
                  <a:cubicBezTo>
                    <a:pt x="744" y="481"/>
                    <a:pt x="761" y="496"/>
                    <a:pt x="772" y="492"/>
                  </a:cubicBezTo>
                  <a:cubicBezTo>
                    <a:pt x="775" y="458"/>
                    <a:pt x="770" y="463"/>
                    <a:pt x="796" y="456"/>
                  </a:cubicBezTo>
                  <a:cubicBezTo>
                    <a:pt x="805" y="428"/>
                    <a:pt x="788" y="406"/>
                    <a:pt x="814" y="389"/>
                  </a:cubicBezTo>
                  <a:cubicBezTo>
                    <a:pt x="822" y="359"/>
                    <a:pt x="842" y="383"/>
                    <a:pt x="847" y="389"/>
                  </a:cubicBezTo>
                  <a:cubicBezTo>
                    <a:pt x="849" y="391"/>
                    <a:pt x="858" y="408"/>
                    <a:pt x="861" y="410"/>
                  </a:cubicBezTo>
                  <a:cubicBezTo>
                    <a:pt x="867" y="414"/>
                    <a:pt x="862" y="426"/>
                    <a:pt x="862" y="426"/>
                  </a:cubicBezTo>
                  <a:cubicBezTo>
                    <a:pt x="872" y="455"/>
                    <a:pt x="880" y="467"/>
                    <a:pt x="910" y="474"/>
                  </a:cubicBezTo>
                  <a:cubicBezTo>
                    <a:pt x="914" y="548"/>
                    <a:pt x="893" y="536"/>
                    <a:pt x="958" y="531"/>
                  </a:cubicBezTo>
                  <a:cubicBezTo>
                    <a:pt x="970" y="523"/>
                    <a:pt x="986" y="537"/>
                    <a:pt x="979" y="537"/>
                  </a:cubicBezTo>
                  <a:close/>
                </a:path>
              </a:pathLst>
            </a:custGeom>
            <a:noFill/>
            <a:ln w="9525">
              <a:solidFill>
                <a:schemeClr val="tx1"/>
              </a:solidFill>
              <a:round/>
              <a:headEnd/>
              <a:tailEnd/>
            </a:ln>
          </p:spPr>
          <p:txBody>
            <a:bodyPr/>
            <a:lstStyle/>
            <a:p>
              <a:endParaRPr lang="en-US"/>
            </a:p>
          </p:txBody>
        </p:sp>
        <p:grpSp>
          <p:nvGrpSpPr>
            <p:cNvPr id="18" name="Group 78">
              <a:extLst>
                <a:ext uri="{FF2B5EF4-FFF2-40B4-BE49-F238E27FC236}">
                  <a16:creationId xmlns:a16="http://schemas.microsoft.com/office/drawing/2014/main" id="{C99D9FDD-1594-414A-872D-FD9AB0937E0A}"/>
                </a:ext>
              </a:extLst>
            </p:cNvPr>
            <p:cNvGrpSpPr>
              <a:grpSpLocks/>
            </p:cNvGrpSpPr>
            <p:nvPr/>
          </p:nvGrpSpPr>
          <p:grpSpPr bwMode="auto">
            <a:xfrm>
              <a:off x="2888" y="3172"/>
              <a:ext cx="610" cy="665"/>
              <a:chOff x="2888" y="3172"/>
              <a:chExt cx="610" cy="665"/>
            </a:xfrm>
          </p:grpSpPr>
          <p:sp>
            <p:nvSpPr>
              <p:cNvPr id="23" name="Freeform 79">
                <a:extLst>
                  <a:ext uri="{FF2B5EF4-FFF2-40B4-BE49-F238E27FC236}">
                    <a16:creationId xmlns:a16="http://schemas.microsoft.com/office/drawing/2014/main" id="{56AF6740-E16D-46A3-A114-7ADD0299F3BE}"/>
                  </a:ext>
                </a:extLst>
              </p:cNvPr>
              <p:cNvSpPr>
                <a:spLocks noChangeAspect="1"/>
              </p:cNvSpPr>
              <p:nvPr/>
            </p:nvSpPr>
            <p:spPr bwMode="auto">
              <a:xfrm>
                <a:off x="2888" y="3172"/>
                <a:ext cx="613" cy="606"/>
              </a:xfrm>
              <a:custGeom>
                <a:avLst/>
                <a:gdLst>
                  <a:gd name="T0" fmla="*/ 259 w 610"/>
                  <a:gd name="T1" fmla="*/ 601 h 606"/>
                  <a:gd name="T2" fmla="*/ 312 w 610"/>
                  <a:gd name="T3" fmla="*/ 597 h 606"/>
                  <a:gd name="T4" fmla="*/ 336 w 610"/>
                  <a:gd name="T5" fmla="*/ 585 h 606"/>
                  <a:gd name="T6" fmla="*/ 350 w 610"/>
                  <a:gd name="T7" fmla="*/ 594 h 606"/>
                  <a:gd name="T8" fmla="*/ 374 w 610"/>
                  <a:gd name="T9" fmla="*/ 580 h 606"/>
                  <a:gd name="T10" fmla="*/ 494 w 610"/>
                  <a:gd name="T11" fmla="*/ 572 h 606"/>
                  <a:gd name="T12" fmla="*/ 508 w 610"/>
                  <a:gd name="T13" fmla="*/ 589 h 606"/>
                  <a:gd name="T14" fmla="*/ 543 w 610"/>
                  <a:gd name="T15" fmla="*/ 605 h 606"/>
                  <a:gd name="T16" fmla="*/ 572 w 610"/>
                  <a:gd name="T17" fmla="*/ 579 h 606"/>
                  <a:gd name="T18" fmla="*/ 581 w 610"/>
                  <a:gd name="T19" fmla="*/ 550 h 606"/>
                  <a:gd name="T20" fmla="*/ 568 w 610"/>
                  <a:gd name="T21" fmla="*/ 522 h 606"/>
                  <a:gd name="T22" fmla="*/ 544 w 610"/>
                  <a:gd name="T23" fmla="*/ 464 h 606"/>
                  <a:gd name="T24" fmla="*/ 518 w 610"/>
                  <a:gd name="T25" fmla="*/ 429 h 606"/>
                  <a:gd name="T26" fmla="*/ 508 w 610"/>
                  <a:gd name="T27" fmla="*/ 400 h 606"/>
                  <a:gd name="T28" fmla="*/ 521 w 610"/>
                  <a:gd name="T29" fmla="*/ 351 h 606"/>
                  <a:gd name="T30" fmla="*/ 544 w 610"/>
                  <a:gd name="T31" fmla="*/ 320 h 606"/>
                  <a:gd name="T32" fmla="*/ 577 w 610"/>
                  <a:gd name="T33" fmla="*/ 305 h 606"/>
                  <a:gd name="T34" fmla="*/ 597 w 610"/>
                  <a:gd name="T35" fmla="*/ 224 h 606"/>
                  <a:gd name="T36" fmla="*/ 559 w 610"/>
                  <a:gd name="T37" fmla="*/ 167 h 606"/>
                  <a:gd name="T38" fmla="*/ 546 w 610"/>
                  <a:gd name="T39" fmla="*/ 149 h 606"/>
                  <a:gd name="T40" fmla="*/ 589 w 610"/>
                  <a:gd name="T41" fmla="*/ 149 h 606"/>
                  <a:gd name="T42" fmla="*/ 562 w 610"/>
                  <a:gd name="T43" fmla="*/ 119 h 606"/>
                  <a:gd name="T44" fmla="*/ 553 w 610"/>
                  <a:gd name="T45" fmla="*/ 99 h 606"/>
                  <a:gd name="T46" fmla="*/ 559 w 610"/>
                  <a:gd name="T47" fmla="*/ 5 h 606"/>
                  <a:gd name="T48" fmla="*/ 514 w 610"/>
                  <a:gd name="T49" fmla="*/ 13 h 606"/>
                  <a:gd name="T50" fmla="*/ 480 w 610"/>
                  <a:gd name="T51" fmla="*/ 68 h 606"/>
                  <a:gd name="T52" fmla="*/ 437 w 610"/>
                  <a:gd name="T53" fmla="*/ 50 h 606"/>
                  <a:gd name="T54" fmla="*/ 424 w 610"/>
                  <a:gd name="T55" fmla="*/ 73 h 606"/>
                  <a:gd name="T56" fmla="*/ 379 w 610"/>
                  <a:gd name="T57" fmla="*/ 23 h 606"/>
                  <a:gd name="T58" fmla="*/ 366 w 610"/>
                  <a:gd name="T59" fmla="*/ 15 h 606"/>
                  <a:gd name="T60" fmla="*/ 323 w 610"/>
                  <a:gd name="T61" fmla="*/ 63 h 606"/>
                  <a:gd name="T62" fmla="*/ 299 w 610"/>
                  <a:gd name="T63" fmla="*/ 86 h 606"/>
                  <a:gd name="T64" fmla="*/ 277 w 610"/>
                  <a:gd name="T65" fmla="*/ 73 h 606"/>
                  <a:gd name="T66" fmla="*/ 248 w 610"/>
                  <a:gd name="T67" fmla="*/ 41 h 606"/>
                  <a:gd name="T68" fmla="*/ 199 w 610"/>
                  <a:gd name="T69" fmla="*/ 80 h 606"/>
                  <a:gd name="T70" fmla="*/ 140 w 610"/>
                  <a:gd name="T71" fmla="*/ 79 h 606"/>
                  <a:gd name="T72" fmla="*/ 118 w 610"/>
                  <a:gd name="T73" fmla="*/ 93 h 606"/>
                  <a:gd name="T74" fmla="*/ 98 w 610"/>
                  <a:gd name="T75" fmla="*/ 79 h 606"/>
                  <a:gd name="T76" fmla="*/ 64 w 610"/>
                  <a:gd name="T77" fmla="*/ 71 h 606"/>
                  <a:gd name="T78" fmla="*/ 44 w 610"/>
                  <a:gd name="T79" fmla="*/ 116 h 606"/>
                  <a:gd name="T80" fmla="*/ 16 w 610"/>
                  <a:gd name="T81" fmla="*/ 149 h 606"/>
                  <a:gd name="T82" fmla="*/ 3 w 610"/>
                  <a:gd name="T83" fmla="*/ 227 h 606"/>
                  <a:gd name="T84" fmla="*/ 28 w 610"/>
                  <a:gd name="T85" fmla="*/ 212 h 606"/>
                  <a:gd name="T86" fmla="*/ 59 w 610"/>
                  <a:gd name="T87" fmla="*/ 189 h 606"/>
                  <a:gd name="T88" fmla="*/ 68 w 610"/>
                  <a:gd name="T89" fmla="*/ 159 h 606"/>
                  <a:gd name="T90" fmla="*/ 79 w 610"/>
                  <a:gd name="T91" fmla="*/ 169 h 606"/>
                  <a:gd name="T92" fmla="*/ 35 w 610"/>
                  <a:gd name="T93" fmla="*/ 230 h 606"/>
                  <a:gd name="T94" fmla="*/ 15 w 610"/>
                  <a:gd name="T95" fmla="*/ 240 h 606"/>
                  <a:gd name="T96" fmla="*/ 28 w 610"/>
                  <a:gd name="T97" fmla="*/ 239 h 606"/>
                  <a:gd name="T98" fmla="*/ 76 w 610"/>
                  <a:gd name="T99" fmla="*/ 263 h 606"/>
                  <a:gd name="T100" fmla="*/ 94 w 610"/>
                  <a:gd name="T101" fmla="*/ 286 h 606"/>
                  <a:gd name="T102" fmla="*/ 110 w 610"/>
                  <a:gd name="T103" fmla="*/ 307 h 606"/>
                  <a:gd name="T104" fmla="*/ 120 w 610"/>
                  <a:gd name="T105" fmla="*/ 376 h 606"/>
                  <a:gd name="T106" fmla="*/ 140 w 610"/>
                  <a:gd name="T107" fmla="*/ 425 h 606"/>
                  <a:gd name="T108" fmla="*/ 136 w 610"/>
                  <a:gd name="T109" fmla="*/ 456 h 606"/>
                  <a:gd name="T110" fmla="*/ 164 w 610"/>
                  <a:gd name="T111" fmla="*/ 491 h 606"/>
                  <a:gd name="T112" fmla="*/ 175 w 610"/>
                  <a:gd name="T113" fmla="*/ 535 h 606"/>
                  <a:gd name="T114" fmla="*/ 196 w 610"/>
                  <a:gd name="T115" fmla="*/ 550 h 606"/>
                  <a:gd name="T116" fmla="*/ 224 w 610"/>
                  <a:gd name="T117" fmla="*/ 557 h 606"/>
                  <a:gd name="T118" fmla="*/ 248 w 610"/>
                  <a:gd name="T119" fmla="*/ 572 h 606"/>
                  <a:gd name="T120" fmla="*/ 257 w 610"/>
                  <a:gd name="T121" fmla="*/ 601 h 6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0"/>
                  <a:gd name="T184" fmla="*/ 0 h 606"/>
                  <a:gd name="T185" fmla="*/ 610 w 610"/>
                  <a:gd name="T186" fmla="*/ 606 h 6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0" h="606">
                    <a:moveTo>
                      <a:pt x="256" y="601"/>
                    </a:moveTo>
                    <a:cubicBezTo>
                      <a:pt x="268" y="598"/>
                      <a:pt x="247" y="605"/>
                      <a:pt x="258" y="601"/>
                    </a:cubicBezTo>
                    <a:cubicBezTo>
                      <a:pt x="258" y="600"/>
                      <a:pt x="265" y="605"/>
                      <a:pt x="265" y="605"/>
                    </a:cubicBezTo>
                    <a:cubicBezTo>
                      <a:pt x="276" y="595"/>
                      <a:pt x="296" y="598"/>
                      <a:pt x="310" y="597"/>
                    </a:cubicBezTo>
                    <a:cubicBezTo>
                      <a:pt x="315" y="595"/>
                      <a:pt x="318" y="590"/>
                      <a:pt x="324" y="589"/>
                    </a:cubicBezTo>
                    <a:cubicBezTo>
                      <a:pt x="328" y="588"/>
                      <a:pt x="334" y="585"/>
                      <a:pt x="334" y="585"/>
                    </a:cubicBezTo>
                    <a:cubicBezTo>
                      <a:pt x="339" y="586"/>
                      <a:pt x="343" y="585"/>
                      <a:pt x="346" y="587"/>
                    </a:cubicBezTo>
                    <a:cubicBezTo>
                      <a:pt x="348" y="588"/>
                      <a:pt x="346" y="593"/>
                      <a:pt x="348" y="594"/>
                    </a:cubicBezTo>
                    <a:cubicBezTo>
                      <a:pt x="352" y="597"/>
                      <a:pt x="360" y="591"/>
                      <a:pt x="366" y="590"/>
                    </a:cubicBezTo>
                    <a:cubicBezTo>
                      <a:pt x="368" y="587"/>
                      <a:pt x="370" y="584"/>
                      <a:pt x="372" y="580"/>
                    </a:cubicBezTo>
                    <a:cubicBezTo>
                      <a:pt x="376" y="576"/>
                      <a:pt x="387" y="575"/>
                      <a:pt x="387" y="575"/>
                    </a:cubicBezTo>
                    <a:cubicBezTo>
                      <a:pt x="408" y="574"/>
                      <a:pt x="472" y="570"/>
                      <a:pt x="492" y="572"/>
                    </a:cubicBezTo>
                    <a:cubicBezTo>
                      <a:pt x="511" y="574"/>
                      <a:pt x="502" y="583"/>
                      <a:pt x="505" y="585"/>
                    </a:cubicBezTo>
                    <a:cubicBezTo>
                      <a:pt x="507" y="588"/>
                      <a:pt x="505" y="588"/>
                      <a:pt x="506" y="589"/>
                    </a:cubicBezTo>
                    <a:cubicBezTo>
                      <a:pt x="508" y="590"/>
                      <a:pt x="511" y="588"/>
                      <a:pt x="517" y="590"/>
                    </a:cubicBezTo>
                    <a:cubicBezTo>
                      <a:pt x="522" y="593"/>
                      <a:pt x="535" y="606"/>
                      <a:pt x="540" y="605"/>
                    </a:cubicBezTo>
                    <a:cubicBezTo>
                      <a:pt x="544" y="604"/>
                      <a:pt x="543" y="588"/>
                      <a:pt x="548" y="584"/>
                    </a:cubicBezTo>
                    <a:cubicBezTo>
                      <a:pt x="553" y="580"/>
                      <a:pt x="563" y="581"/>
                      <a:pt x="569" y="579"/>
                    </a:cubicBezTo>
                    <a:cubicBezTo>
                      <a:pt x="576" y="576"/>
                      <a:pt x="584" y="572"/>
                      <a:pt x="586" y="567"/>
                    </a:cubicBezTo>
                    <a:cubicBezTo>
                      <a:pt x="588" y="567"/>
                      <a:pt x="579" y="552"/>
                      <a:pt x="578" y="550"/>
                    </a:cubicBezTo>
                    <a:cubicBezTo>
                      <a:pt x="577" y="547"/>
                      <a:pt x="580" y="544"/>
                      <a:pt x="578" y="539"/>
                    </a:cubicBezTo>
                    <a:cubicBezTo>
                      <a:pt x="575" y="534"/>
                      <a:pt x="569" y="531"/>
                      <a:pt x="565" y="522"/>
                    </a:cubicBezTo>
                    <a:cubicBezTo>
                      <a:pt x="559" y="514"/>
                      <a:pt x="550" y="499"/>
                      <a:pt x="546" y="489"/>
                    </a:cubicBezTo>
                    <a:cubicBezTo>
                      <a:pt x="545" y="483"/>
                      <a:pt x="544" y="474"/>
                      <a:pt x="541" y="464"/>
                    </a:cubicBezTo>
                    <a:cubicBezTo>
                      <a:pt x="538" y="454"/>
                      <a:pt x="531" y="449"/>
                      <a:pt x="528" y="441"/>
                    </a:cubicBezTo>
                    <a:cubicBezTo>
                      <a:pt x="525" y="434"/>
                      <a:pt x="517" y="433"/>
                      <a:pt x="515" y="429"/>
                    </a:cubicBezTo>
                    <a:cubicBezTo>
                      <a:pt x="524" y="415"/>
                      <a:pt x="517" y="433"/>
                      <a:pt x="511" y="418"/>
                    </a:cubicBezTo>
                    <a:cubicBezTo>
                      <a:pt x="511" y="412"/>
                      <a:pt x="507" y="407"/>
                      <a:pt x="506" y="400"/>
                    </a:cubicBezTo>
                    <a:cubicBezTo>
                      <a:pt x="506" y="392"/>
                      <a:pt x="506" y="383"/>
                      <a:pt x="508" y="375"/>
                    </a:cubicBezTo>
                    <a:cubicBezTo>
                      <a:pt x="510" y="366"/>
                      <a:pt x="515" y="360"/>
                      <a:pt x="518" y="351"/>
                    </a:cubicBezTo>
                    <a:cubicBezTo>
                      <a:pt x="521" y="343"/>
                      <a:pt x="524" y="328"/>
                      <a:pt x="528" y="323"/>
                    </a:cubicBezTo>
                    <a:cubicBezTo>
                      <a:pt x="532" y="318"/>
                      <a:pt x="536" y="322"/>
                      <a:pt x="541" y="320"/>
                    </a:cubicBezTo>
                    <a:cubicBezTo>
                      <a:pt x="547" y="318"/>
                      <a:pt x="555" y="317"/>
                      <a:pt x="561" y="315"/>
                    </a:cubicBezTo>
                    <a:cubicBezTo>
                      <a:pt x="568" y="313"/>
                      <a:pt x="569" y="308"/>
                      <a:pt x="574" y="305"/>
                    </a:cubicBezTo>
                    <a:cubicBezTo>
                      <a:pt x="578" y="295"/>
                      <a:pt x="593" y="294"/>
                      <a:pt x="601" y="289"/>
                    </a:cubicBezTo>
                    <a:cubicBezTo>
                      <a:pt x="607" y="268"/>
                      <a:pt x="610" y="240"/>
                      <a:pt x="594" y="224"/>
                    </a:cubicBezTo>
                    <a:cubicBezTo>
                      <a:pt x="591" y="212"/>
                      <a:pt x="588" y="188"/>
                      <a:pt x="574" y="184"/>
                    </a:cubicBezTo>
                    <a:cubicBezTo>
                      <a:pt x="568" y="177"/>
                      <a:pt x="565" y="173"/>
                      <a:pt x="556" y="167"/>
                    </a:cubicBezTo>
                    <a:cubicBezTo>
                      <a:pt x="555" y="166"/>
                      <a:pt x="551" y="164"/>
                      <a:pt x="551" y="164"/>
                    </a:cubicBezTo>
                    <a:cubicBezTo>
                      <a:pt x="544" y="152"/>
                      <a:pt x="546" y="158"/>
                      <a:pt x="543" y="149"/>
                    </a:cubicBezTo>
                    <a:cubicBezTo>
                      <a:pt x="549" y="141"/>
                      <a:pt x="556" y="143"/>
                      <a:pt x="561" y="151"/>
                    </a:cubicBezTo>
                    <a:cubicBezTo>
                      <a:pt x="569" y="150"/>
                      <a:pt x="579" y="153"/>
                      <a:pt x="586" y="149"/>
                    </a:cubicBezTo>
                    <a:cubicBezTo>
                      <a:pt x="589" y="147"/>
                      <a:pt x="585" y="142"/>
                      <a:pt x="584" y="137"/>
                    </a:cubicBezTo>
                    <a:cubicBezTo>
                      <a:pt x="582" y="128"/>
                      <a:pt x="568" y="122"/>
                      <a:pt x="559" y="119"/>
                    </a:cubicBezTo>
                    <a:cubicBezTo>
                      <a:pt x="552" y="112"/>
                      <a:pt x="555" y="117"/>
                      <a:pt x="551" y="104"/>
                    </a:cubicBezTo>
                    <a:cubicBezTo>
                      <a:pt x="550" y="103"/>
                      <a:pt x="550" y="99"/>
                      <a:pt x="550" y="99"/>
                    </a:cubicBezTo>
                    <a:cubicBezTo>
                      <a:pt x="551" y="84"/>
                      <a:pt x="549" y="46"/>
                      <a:pt x="559" y="40"/>
                    </a:cubicBezTo>
                    <a:cubicBezTo>
                      <a:pt x="564" y="27"/>
                      <a:pt x="571" y="10"/>
                      <a:pt x="556" y="5"/>
                    </a:cubicBezTo>
                    <a:cubicBezTo>
                      <a:pt x="552" y="0"/>
                      <a:pt x="545" y="1"/>
                      <a:pt x="538" y="2"/>
                    </a:cubicBezTo>
                    <a:cubicBezTo>
                      <a:pt x="531" y="3"/>
                      <a:pt x="518" y="6"/>
                      <a:pt x="511" y="13"/>
                    </a:cubicBezTo>
                    <a:cubicBezTo>
                      <a:pt x="507" y="17"/>
                      <a:pt x="498" y="36"/>
                      <a:pt x="493" y="43"/>
                    </a:cubicBezTo>
                    <a:cubicBezTo>
                      <a:pt x="492" y="53"/>
                      <a:pt x="489" y="65"/>
                      <a:pt x="478" y="68"/>
                    </a:cubicBezTo>
                    <a:cubicBezTo>
                      <a:pt x="461" y="65"/>
                      <a:pt x="469" y="61"/>
                      <a:pt x="455" y="56"/>
                    </a:cubicBezTo>
                    <a:cubicBezTo>
                      <a:pt x="448" y="54"/>
                      <a:pt x="440" y="47"/>
                      <a:pt x="435" y="50"/>
                    </a:cubicBezTo>
                    <a:cubicBezTo>
                      <a:pt x="431" y="51"/>
                      <a:pt x="434" y="57"/>
                      <a:pt x="432" y="61"/>
                    </a:cubicBezTo>
                    <a:cubicBezTo>
                      <a:pt x="430" y="65"/>
                      <a:pt x="430" y="74"/>
                      <a:pt x="422" y="73"/>
                    </a:cubicBezTo>
                    <a:cubicBezTo>
                      <a:pt x="401" y="72"/>
                      <a:pt x="391" y="77"/>
                      <a:pt x="384" y="58"/>
                    </a:cubicBezTo>
                    <a:cubicBezTo>
                      <a:pt x="382" y="44"/>
                      <a:pt x="381" y="36"/>
                      <a:pt x="377" y="23"/>
                    </a:cubicBezTo>
                    <a:cubicBezTo>
                      <a:pt x="376" y="16"/>
                      <a:pt x="377" y="11"/>
                      <a:pt x="376" y="10"/>
                    </a:cubicBezTo>
                    <a:cubicBezTo>
                      <a:pt x="374" y="8"/>
                      <a:pt x="370" y="11"/>
                      <a:pt x="364" y="15"/>
                    </a:cubicBezTo>
                    <a:cubicBezTo>
                      <a:pt x="348" y="20"/>
                      <a:pt x="358" y="31"/>
                      <a:pt x="339" y="36"/>
                    </a:cubicBezTo>
                    <a:cubicBezTo>
                      <a:pt x="326" y="45"/>
                      <a:pt x="331" y="56"/>
                      <a:pt x="321" y="63"/>
                    </a:cubicBezTo>
                    <a:cubicBezTo>
                      <a:pt x="317" y="69"/>
                      <a:pt x="317" y="72"/>
                      <a:pt x="311" y="76"/>
                    </a:cubicBezTo>
                    <a:cubicBezTo>
                      <a:pt x="307" y="82"/>
                      <a:pt x="305" y="84"/>
                      <a:pt x="298" y="86"/>
                    </a:cubicBezTo>
                    <a:cubicBezTo>
                      <a:pt x="295" y="93"/>
                      <a:pt x="294" y="95"/>
                      <a:pt x="286" y="93"/>
                    </a:cubicBezTo>
                    <a:cubicBezTo>
                      <a:pt x="285" y="87"/>
                      <a:pt x="280" y="77"/>
                      <a:pt x="276" y="73"/>
                    </a:cubicBezTo>
                    <a:cubicBezTo>
                      <a:pt x="273" y="70"/>
                      <a:pt x="266" y="66"/>
                      <a:pt x="266" y="66"/>
                    </a:cubicBezTo>
                    <a:cubicBezTo>
                      <a:pt x="259" y="44"/>
                      <a:pt x="275" y="39"/>
                      <a:pt x="247" y="41"/>
                    </a:cubicBezTo>
                    <a:cubicBezTo>
                      <a:pt x="240" y="44"/>
                      <a:pt x="239" y="48"/>
                      <a:pt x="233" y="51"/>
                    </a:cubicBezTo>
                    <a:cubicBezTo>
                      <a:pt x="225" y="56"/>
                      <a:pt x="211" y="76"/>
                      <a:pt x="198" y="80"/>
                    </a:cubicBezTo>
                    <a:cubicBezTo>
                      <a:pt x="186" y="85"/>
                      <a:pt x="170" y="79"/>
                      <a:pt x="160" y="79"/>
                    </a:cubicBezTo>
                    <a:cubicBezTo>
                      <a:pt x="147" y="83"/>
                      <a:pt x="165" y="74"/>
                      <a:pt x="139" y="79"/>
                    </a:cubicBezTo>
                    <a:cubicBezTo>
                      <a:pt x="136" y="80"/>
                      <a:pt x="129" y="83"/>
                      <a:pt x="129" y="83"/>
                    </a:cubicBezTo>
                    <a:cubicBezTo>
                      <a:pt x="126" y="90"/>
                      <a:pt x="124" y="90"/>
                      <a:pt x="117" y="93"/>
                    </a:cubicBezTo>
                    <a:cubicBezTo>
                      <a:pt x="111" y="92"/>
                      <a:pt x="104" y="94"/>
                      <a:pt x="101" y="90"/>
                    </a:cubicBezTo>
                    <a:cubicBezTo>
                      <a:pt x="99" y="87"/>
                      <a:pt x="101" y="79"/>
                      <a:pt x="98" y="79"/>
                    </a:cubicBezTo>
                    <a:cubicBezTo>
                      <a:pt x="90" y="79"/>
                      <a:pt x="84" y="79"/>
                      <a:pt x="76" y="78"/>
                    </a:cubicBezTo>
                    <a:cubicBezTo>
                      <a:pt x="71" y="77"/>
                      <a:pt x="68" y="71"/>
                      <a:pt x="64" y="71"/>
                    </a:cubicBezTo>
                    <a:cubicBezTo>
                      <a:pt x="60" y="71"/>
                      <a:pt x="54" y="69"/>
                      <a:pt x="51" y="76"/>
                    </a:cubicBezTo>
                    <a:cubicBezTo>
                      <a:pt x="34" y="82"/>
                      <a:pt x="48" y="75"/>
                      <a:pt x="44" y="116"/>
                    </a:cubicBezTo>
                    <a:cubicBezTo>
                      <a:pt x="44" y="118"/>
                      <a:pt x="37" y="147"/>
                      <a:pt x="36" y="147"/>
                    </a:cubicBezTo>
                    <a:cubicBezTo>
                      <a:pt x="30" y="149"/>
                      <a:pt x="23" y="148"/>
                      <a:pt x="16" y="149"/>
                    </a:cubicBezTo>
                    <a:cubicBezTo>
                      <a:pt x="8" y="151"/>
                      <a:pt x="3" y="146"/>
                      <a:pt x="1" y="154"/>
                    </a:cubicBezTo>
                    <a:cubicBezTo>
                      <a:pt x="0" y="165"/>
                      <a:pt x="1" y="217"/>
                      <a:pt x="3" y="227"/>
                    </a:cubicBezTo>
                    <a:cubicBezTo>
                      <a:pt x="5" y="237"/>
                      <a:pt x="9" y="220"/>
                      <a:pt x="13" y="217"/>
                    </a:cubicBezTo>
                    <a:cubicBezTo>
                      <a:pt x="17" y="215"/>
                      <a:pt x="22" y="215"/>
                      <a:pt x="28" y="212"/>
                    </a:cubicBezTo>
                    <a:cubicBezTo>
                      <a:pt x="35" y="210"/>
                      <a:pt x="42" y="206"/>
                      <a:pt x="48" y="202"/>
                    </a:cubicBezTo>
                    <a:cubicBezTo>
                      <a:pt x="51" y="196"/>
                      <a:pt x="56" y="195"/>
                      <a:pt x="59" y="189"/>
                    </a:cubicBezTo>
                    <a:cubicBezTo>
                      <a:pt x="61" y="184"/>
                      <a:pt x="66" y="177"/>
                      <a:pt x="68" y="172"/>
                    </a:cubicBezTo>
                    <a:cubicBezTo>
                      <a:pt x="69" y="167"/>
                      <a:pt x="67" y="162"/>
                      <a:pt x="68" y="159"/>
                    </a:cubicBezTo>
                    <a:cubicBezTo>
                      <a:pt x="68" y="158"/>
                      <a:pt x="69" y="146"/>
                      <a:pt x="74" y="154"/>
                    </a:cubicBezTo>
                    <a:cubicBezTo>
                      <a:pt x="78" y="158"/>
                      <a:pt x="79" y="169"/>
                      <a:pt x="79" y="169"/>
                    </a:cubicBezTo>
                    <a:cubicBezTo>
                      <a:pt x="78" y="195"/>
                      <a:pt x="76" y="206"/>
                      <a:pt x="51" y="214"/>
                    </a:cubicBezTo>
                    <a:cubicBezTo>
                      <a:pt x="49" y="218"/>
                      <a:pt x="39" y="228"/>
                      <a:pt x="35" y="230"/>
                    </a:cubicBezTo>
                    <a:cubicBezTo>
                      <a:pt x="31" y="232"/>
                      <a:pt x="28" y="232"/>
                      <a:pt x="25" y="234"/>
                    </a:cubicBezTo>
                    <a:cubicBezTo>
                      <a:pt x="21" y="236"/>
                      <a:pt x="15" y="240"/>
                      <a:pt x="15" y="240"/>
                    </a:cubicBezTo>
                    <a:cubicBezTo>
                      <a:pt x="11" y="246"/>
                      <a:pt x="16" y="231"/>
                      <a:pt x="14" y="238"/>
                    </a:cubicBezTo>
                    <a:cubicBezTo>
                      <a:pt x="12" y="241"/>
                      <a:pt x="24" y="237"/>
                      <a:pt x="28" y="239"/>
                    </a:cubicBezTo>
                    <a:cubicBezTo>
                      <a:pt x="33" y="241"/>
                      <a:pt x="35" y="247"/>
                      <a:pt x="43" y="251"/>
                    </a:cubicBezTo>
                    <a:cubicBezTo>
                      <a:pt x="51" y="255"/>
                      <a:pt x="69" y="260"/>
                      <a:pt x="76" y="263"/>
                    </a:cubicBezTo>
                    <a:cubicBezTo>
                      <a:pt x="85" y="268"/>
                      <a:pt x="85" y="267"/>
                      <a:pt x="88" y="271"/>
                    </a:cubicBezTo>
                    <a:cubicBezTo>
                      <a:pt x="91" y="275"/>
                      <a:pt x="91" y="281"/>
                      <a:pt x="94" y="286"/>
                    </a:cubicBezTo>
                    <a:cubicBezTo>
                      <a:pt x="97" y="291"/>
                      <a:pt x="103" y="296"/>
                      <a:pt x="105" y="299"/>
                    </a:cubicBezTo>
                    <a:cubicBezTo>
                      <a:pt x="107" y="302"/>
                      <a:pt x="109" y="302"/>
                      <a:pt x="109" y="307"/>
                    </a:cubicBezTo>
                    <a:cubicBezTo>
                      <a:pt x="109" y="312"/>
                      <a:pt x="101" y="321"/>
                      <a:pt x="103" y="332"/>
                    </a:cubicBezTo>
                    <a:cubicBezTo>
                      <a:pt x="105" y="345"/>
                      <a:pt x="106" y="367"/>
                      <a:pt x="119" y="376"/>
                    </a:cubicBezTo>
                    <a:cubicBezTo>
                      <a:pt x="121" y="382"/>
                      <a:pt x="132" y="398"/>
                      <a:pt x="133" y="404"/>
                    </a:cubicBezTo>
                    <a:cubicBezTo>
                      <a:pt x="136" y="413"/>
                      <a:pt x="137" y="418"/>
                      <a:pt x="139" y="425"/>
                    </a:cubicBezTo>
                    <a:cubicBezTo>
                      <a:pt x="141" y="431"/>
                      <a:pt x="147" y="437"/>
                      <a:pt x="146" y="442"/>
                    </a:cubicBezTo>
                    <a:cubicBezTo>
                      <a:pt x="142" y="456"/>
                      <a:pt x="135" y="450"/>
                      <a:pt x="135" y="456"/>
                    </a:cubicBezTo>
                    <a:cubicBezTo>
                      <a:pt x="135" y="462"/>
                      <a:pt x="143" y="473"/>
                      <a:pt x="147" y="478"/>
                    </a:cubicBezTo>
                    <a:cubicBezTo>
                      <a:pt x="148" y="481"/>
                      <a:pt x="161" y="489"/>
                      <a:pt x="163" y="491"/>
                    </a:cubicBezTo>
                    <a:cubicBezTo>
                      <a:pt x="165" y="492"/>
                      <a:pt x="170" y="517"/>
                      <a:pt x="171" y="519"/>
                    </a:cubicBezTo>
                    <a:cubicBezTo>
                      <a:pt x="174" y="527"/>
                      <a:pt x="172" y="527"/>
                      <a:pt x="174" y="535"/>
                    </a:cubicBezTo>
                    <a:cubicBezTo>
                      <a:pt x="175" y="543"/>
                      <a:pt x="174" y="530"/>
                      <a:pt x="176" y="536"/>
                    </a:cubicBezTo>
                    <a:cubicBezTo>
                      <a:pt x="178" y="544"/>
                      <a:pt x="187" y="549"/>
                      <a:pt x="195" y="550"/>
                    </a:cubicBezTo>
                    <a:cubicBezTo>
                      <a:pt x="199" y="554"/>
                      <a:pt x="199" y="552"/>
                      <a:pt x="204" y="554"/>
                    </a:cubicBezTo>
                    <a:cubicBezTo>
                      <a:pt x="209" y="555"/>
                      <a:pt x="219" y="556"/>
                      <a:pt x="223" y="557"/>
                    </a:cubicBezTo>
                    <a:cubicBezTo>
                      <a:pt x="227" y="558"/>
                      <a:pt x="225" y="560"/>
                      <a:pt x="229" y="562"/>
                    </a:cubicBezTo>
                    <a:cubicBezTo>
                      <a:pt x="233" y="564"/>
                      <a:pt x="242" y="569"/>
                      <a:pt x="247" y="572"/>
                    </a:cubicBezTo>
                    <a:cubicBezTo>
                      <a:pt x="252" y="575"/>
                      <a:pt x="257" y="574"/>
                      <a:pt x="258" y="579"/>
                    </a:cubicBezTo>
                    <a:cubicBezTo>
                      <a:pt x="259" y="586"/>
                      <a:pt x="254" y="594"/>
                      <a:pt x="256" y="601"/>
                    </a:cubicBezTo>
                    <a:close/>
                  </a:path>
                </a:pathLst>
              </a:custGeom>
              <a:solidFill>
                <a:srgbClr val="996633"/>
              </a:solidFill>
              <a:ln w="9525">
                <a:solidFill>
                  <a:schemeClr val="tx1"/>
                </a:solidFill>
                <a:round/>
                <a:headEnd/>
                <a:tailEnd/>
              </a:ln>
            </p:spPr>
            <p:txBody>
              <a:bodyPr/>
              <a:lstStyle/>
              <a:p>
                <a:endParaRPr lang="en-US" dirty="0"/>
              </a:p>
            </p:txBody>
          </p:sp>
          <p:sp>
            <p:nvSpPr>
              <p:cNvPr id="24" name="Freeform 80">
                <a:extLst>
                  <a:ext uri="{FF2B5EF4-FFF2-40B4-BE49-F238E27FC236}">
                    <a16:creationId xmlns:a16="http://schemas.microsoft.com/office/drawing/2014/main" id="{4216031A-C46C-42AB-944D-EF186AE7FF40}"/>
                  </a:ext>
                </a:extLst>
              </p:cNvPr>
              <p:cNvSpPr>
                <a:spLocks/>
              </p:cNvSpPr>
              <p:nvPr/>
            </p:nvSpPr>
            <p:spPr bwMode="auto">
              <a:xfrm>
                <a:off x="3196" y="3766"/>
                <a:ext cx="153" cy="71"/>
              </a:xfrm>
              <a:custGeom>
                <a:avLst/>
                <a:gdLst>
                  <a:gd name="T0" fmla="*/ 0 w 143"/>
                  <a:gd name="T1" fmla="*/ 46 h 72"/>
                  <a:gd name="T2" fmla="*/ 3 w 143"/>
                  <a:gd name="T3" fmla="*/ 41 h 72"/>
                  <a:gd name="T4" fmla="*/ 10 w 143"/>
                  <a:gd name="T5" fmla="*/ 38 h 72"/>
                  <a:gd name="T6" fmla="*/ 14 w 143"/>
                  <a:gd name="T7" fmla="*/ 27 h 72"/>
                  <a:gd name="T8" fmla="*/ 32 w 143"/>
                  <a:gd name="T9" fmla="*/ 23 h 72"/>
                  <a:gd name="T10" fmla="*/ 55 w 143"/>
                  <a:gd name="T11" fmla="*/ 14 h 72"/>
                  <a:gd name="T12" fmla="*/ 72 w 143"/>
                  <a:gd name="T13" fmla="*/ 0 h 72"/>
                  <a:gd name="T14" fmla="*/ 135 w 143"/>
                  <a:gd name="T15" fmla="*/ 11 h 72"/>
                  <a:gd name="T16" fmla="*/ 116 w 143"/>
                  <a:gd name="T17" fmla="*/ 41 h 72"/>
                  <a:gd name="T18" fmla="*/ 101 w 143"/>
                  <a:gd name="T19" fmla="*/ 71 h 72"/>
                  <a:gd name="T20" fmla="*/ 75 w 143"/>
                  <a:gd name="T21" fmla="*/ 70 h 72"/>
                  <a:gd name="T22" fmla="*/ 65 w 143"/>
                  <a:gd name="T23" fmla="*/ 55 h 72"/>
                  <a:gd name="T24" fmla="*/ 49 w 143"/>
                  <a:gd name="T25" fmla="*/ 52 h 72"/>
                  <a:gd name="T26" fmla="*/ 0 w 143"/>
                  <a:gd name="T27" fmla="*/ 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72"/>
                  <a:gd name="T44" fmla="*/ 143 w 143"/>
                  <a:gd name="T45" fmla="*/ 72 h 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72">
                    <a:moveTo>
                      <a:pt x="0" y="47"/>
                    </a:moveTo>
                    <a:cubicBezTo>
                      <a:pt x="1" y="45"/>
                      <a:pt x="2" y="43"/>
                      <a:pt x="3" y="42"/>
                    </a:cubicBezTo>
                    <a:cubicBezTo>
                      <a:pt x="5" y="41"/>
                      <a:pt x="8" y="41"/>
                      <a:pt x="9" y="39"/>
                    </a:cubicBezTo>
                    <a:cubicBezTo>
                      <a:pt x="16" y="30"/>
                      <a:pt x="2" y="36"/>
                      <a:pt x="13" y="27"/>
                    </a:cubicBezTo>
                    <a:cubicBezTo>
                      <a:pt x="16" y="25"/>
                      <a:pt x="26" y="24"/>
                      <a:pt x="30" y="23"/>
                    </a:cubicBezTo>
                    <a:cubicBezTo>
                      <a:pt x="35" y="14"/>
                      <a:pt x="40" y="15"/>
                      <a:pt x="51" y="14"/>
                    </a:cubicBezTo>
                    <a:cubicBezTo>
                      <a:pt x="57" y="10"/>
                      <a:pt x="61" y="5"/>
                      <a:pt x="67" y="0"/>
                    </a:cubicBezTo>
                    <a:cubicBezTo>
                      <a:pt x="93" y="2"/>
                      <a:pt x="101" y="9"/>
                      <a:pt x="126" y="11"/>
                    </a:cubicBezTo>
                    <a:cubicBezTo>
                      <a:pt x="127" y="37"/>
                      <a:pt x="143" y="40"/>
                      <a:pt x="108" y="42"/>
                    </a:cubicBezTo>
                    <a:cubicBezTo>
                      <a:pt x="103" y="55"/>
                      <a:pt x="110" y="69"/>
                      <a:pt x="94" y="72"/>
                    </a:cubicBezTo>
                    <a:cubicBezTo>
                      <a:pt x="86" y="72"/>
                      <a:pt x="78" y="72"/>
                      <a:pt x="70" y="71"/>
                    </a:cubicBezTo>
                    <a:cubicBezTo>
                      <a:pt x="63" y="70"/>
                      <a:pt x="66" y="60"/>
                      <a:pt x="61" y="56"/>
                    </a:cubicBezTo>
                    <a:cubicBezTo>
                      <a:pt x="57" y="53"/>
                      <a:pt x="50" y="53"/>
                      <a:pt x="46" y="53"/>
                    </a:cubicBezTo>
                    <a:cubicBezTo>
                      <a:pt x="33" y="46"/>
                      <a:pt x="13" y="36"/>
                      <a:pt x="0" y="47"/>
                    </a:cubicBezTo>
                    <a:close/>
                  </a:path>
                </a:pathLst>
              </a:custGeom>
              <a:solidFill>
                <a:srgbClr val="996633"/>
              </a:solidFill>
              <a:ln w="9525">
                <a:solidFill>
                  <a:schemeClr val="tx1"/>
                </a:solidFill>
                <a:round/>
                <a:headEnd/>
                <a:tailEnd/>
              </a:ln>
            </p:spPr>
            <p:txBody>
              <a:bodyPr/>
              <a:lstStyle/>
              <a:p>
                <a:endParaRPr lang="en-US"/>
              </a:p>
            </p:txBody>
          </p:sp>
        </p:grpSp>
        <p:sp>
          <p:nvSpPr>
            <p:cNvPr id="19" name="Freeform 81">
              <a:extLst>
                <a:ext uri="{FF2B5EF4-FFF2-40B4-BE49-F238E27FC236}">
                  <a16:creationId xmlns:a16="http://schemas.microsoft.com/office/drawing/2014/main" id="{BE25B4EF-0AC0-45DB-B9FD-CA3007917EE8}"/>
                </a:ext>
              </a:extLst>
            </p:cNvPr>
            <p:cNvSpPr>
              <a:spLocks/>
            </p:cNvSpPr>
            <p:nvPr/>
          </p:nvSpPr>
          <p:spPr bwMode="auto">
            <a:xfrm>
              <a:off x="2320" y="2309"/>
              <a:ext cx="771" cy="662"/>
            </a:xfrm>
            <a:custGeom>
              <a:avLst/>
              <a:gdLst>
                <a:gd name="T0" fmla="*/ 408 w 927"/>
                <a:gd name="T1" fmla="*/ 599 h 798"/>
                <a:gd name="T2" fmla="*/ 352 w 927"/>
                <a:gd name="T3" fmla="*/ 629 h 798"/>
                <a:gd name="T4" fmla="*/ 259 w 927"/>
                <a:gd name="T5" fmla="*/ 637 h 798"/>
                <a:gd name="T6" fmla="*/ 217 w 927"/>
                <a:gd name="T7" fmla="*/ 649 h 798"/>
                <a:gd name="T8" fmla="*/ 187 w 927"/>
                <a:gd name="T9" fmla="*/ 662 h 798"/>
                <a:gd name="T10" fmla="*/ 177 w 927"/>
                <a:gd name="T11" fmla="*/ 591 h 798"/>
                <a:gd name="T12" fmla="*/ 149 w 927"/>
                <a:gd name="T13" fmla="*/ 564 h 798"/>
                <a:gd name="T14" fmla="*/ 79 w 927"/>
                <a:gd name="T15" fmla="*/ 609 h 798"/>
                <a:gd name="T16" fmla="*/ 24 w 927"/>
                <a:gd name="T17" fmla="*/ 609 h 798"/>
                <a:gd name="T18" fmla="*/ 6 w 927"/>
                <a:gd name="T19" fmla="*/ 591 h 798"/>
                <a:gd name="T20" fmla="*/ 96 w 927"/>
                <a:gd name="T21" fmla="*/ 526 h 798"/>
                <a:gd name="T22" fmla="*/ 106 w 927"/>
                <a:gd name="T23" fmla="*/ 463 h 798"/>
                <a:gd name="T24" fmla="*/ 74 w 927"/>
                <a:gd name="T25" fmla="*/ 420 h 798"/>
                <a:gd name="T26" fmla="*/ 39 w 927"/>
                <a:gd name="T27" fmla="*/ 385 h 798"/>
                <a:gd name="T28" fmla="*/ 72 w 927"/>
                <a:gd name="T29" fmla="*/ 388 h 798"/>
                <a:gd name="T30" fmla="*/ 96 w 927"/>
                <a:gd name="T31" fmla="*/ 343 h 798"/>
                <a:gd name="T32" fmla="*/ 162 w 927"/>
                <a:gd name="T33" fmla="*/ 362 h 798"/>
                <a:gd name="T34" fmla="*/ 219 w 927"/>
                <a:gd name="T35" fmla="*/ 385 h 798"/>
                <a:gd name="T36" fmla="*/ 315 w 927"/>
                <a:gd name="T37" fmla="*/ 397 h 798"/>
                <a:gd name="T38" fmla="*/ 388 w 927"/>
                <a:gd name="T39" fmla="*/ 375 h 798"/>
                <a:gd name="T40" fmla="*/ 435 w 927"/>
                <a:gd name="T41" fmla="*/ 373 h 798"/>
                <a:gd name="T42" fmla="*/ 450 w 927"/>
                <a:gd name="T43" fmla="*/ 350 h 798"/>
                <a:gd name="T44" fmla="*/ 492 w 927"/>
                <a:gd name="T45" fmla="*/ 373 h 798"/>
                <a:gd name="T46" fmla="*/ 498 w 927"/>
                <a:gd name="T47" fmla="*/ 382 h 798"/>
                <a:gd name="T48" fmla="*/ 525 w 927"/>
                <a:gd name="T49" fmla="*/ 410 h 798"/>
                <a:gd name="T50" fmla="*/ 513 w 927"/>
                <a:gd name="T51" fmla="*/ 385 h 798"/>
                <a:gd name="T52" fmla="*/ 472 w 927"/>
                <a:gd name="T53" fmla="*/ 327 h 798"/>
                <a:gd name="T54" fmla="*/ 488 w 927"/>
                <a:gd name="T55" fmla="*/ 247 h 798"/>
                <a:gd name="T56" fmla="*/ 500 w 927"/>
                <a:gd name="T57" fmla="*/ 232 h 798"/>
                <a:gd name="T58" fmla="*/ 483 w 927"/>
                <a:gd name="T59" fmla="*/ 212 h 798"/>
                <a:gd name="T60" fmla="*/ 472 w 927"/>
                <a:gd name="T61" fmla="*/ 174 h 798"/>
                <a:gd name="T62" fmla="*/ 483 w 927"/>
                <a:gd name="T63" fmla="*/ 138 h 798"/>
                <a:gd name="T64" fmla="*/ 508 w 927"/>
                <a:gd name="T65" fmla="*/ 96 h 798"/>
                <a:gd name="T66" fmla="*/ 510 w 927"/>
                <a:gd name="T67" fmla="*/ 83 h 798"/>
                <a:gd name="T68" fmla="*/ 477 w 927"/>
                <a:gd name="T69" fmla="*/ 68 h 798"/>
                <a:gd name="T70" fmla="*/ 465 w 927"/>
                <a:gd name="T71" fmla="*/ 60 h 798"/>
                <a:gd name="T72" fmla="*/ 427 w 927"/>
                <a:gd name="T73" fmla="*/ 86 h 798"/>
                <a:gd name="T74" fmla="*/ 435 w 927"/>
                <a:gd name="T75" fmla="*/ 38 h 798"/>
                <a:gd name="T76" fmla="*/ 463 w 927"/>
                <a:gd name="T77" fmla="*/ 3 h 798"/>
                <a:gd name="T78" fmla="*/ 560 w 927"/>
                <a:gd name="T79" fmla="*/ 2 h 798"/>
                <a:gd name="T80" fmla="*/ 641 w 927"/>
                <a:gd name="T81" fmla="*/ 13 h 798"/>
                <a:gd name="T82" fmla="*/ 630 w 927"/>
                <a:gd name="T83" fmla="*/ 27 h 798"/>
                <a:gd name="T84" fmla="*/ 610 w 927"/>
                <a:gd name="T85" fmla="*/ 71 h 798"/>
                <a:gd name="T86" fmla="*/ 640 w 927"/>
                <a:gd name="T87" fmla="*/ 85 h 798"/>
                <a:gd name="T88" fmla="*/ 671 w 927"/>
                <a:gd name="T89" fmla="*/ 123 h 798"/>
                <a:gd name="T90" fmla="*/ 714 w 927"/>
                <a:gd name="T91" fmla="*/ 148 h 798"/>
                <a:gd name="T92" fmla="*/ 734 w 927"/>
                <a:gd name="T93" fmla="*/ 178 h 798"/>
                <a:gd name="T94" fmla="*/ 721 w 927"/>
                <a:gd name="T95" fmla="*/ 192 h 798"/>
                <a:gd name="T96" fmla="*/ 714 w 927"/>
                <a:gd name="T97" fmla="*/ 249 h 798"/>
                <a:gd name="T98" fmla="*/ 753 w 927"/>
                <a:gd name="T99" fmla="*/ 272 h 798"/>
                <a:gd name="T100" fmla="*/ 763 w 927"/>
                <a:gd name="T101" fmla="*/ 319 h 798"/>
                <a:gd name="T102" fmla="*/ 764 w 927"/>
                <a:gd name="T103" fmla="*/ 395 h 798"/>
                <a:gd name="T104" fmla="*/ 768 w 927"/>
                <a:gd name="T105" fmla="*/ 420 h 798"/>
                <a:gd name="T106" fmla="*/ 729 w 927"/>
                <a:gd name="T107" fmla="*/ 451 h 798"/>
                <a:gd name="T108" fmla="*/ 683 w 927"/>
                <a:gd name="T109" fmla="*/ 479 h 798"/>
                <a:gd name="T110" fmla="*/ 663 w 927"/>
                <a:gd name="T111" fmla="*/ 488 h 798"/>
                <a:gd name="T112" fmla="*/ 628 w 927"/>
                <a:gd name="T113" fmla="*/ 539 h 798"/>
                <a:gd name="T114" fmla="*/ 560 w 927"/>
                <a:gd name="T115" fmla="*/ 528 h 798"/>
                <a:gd name="T116" fmla="*/ 545 w 927"/>
                <a:gd name="T117" fmla="*/ 556 h 798"/>
                <a:gd name="T118" fmla="*/ 516 w 927"/>
                <a:gd name="T119" fmla="*/ 543 h 798"/>
                <a:gd name="T120" fmla="*/ 482 w 927"/>
                <a:gd name="T121" fmla="*/ 544 h 798"/>
                <a:gd name="T122" fmla="*/ 460 w 927"/>
                <a:gd name="T123" fmla="*/ 556 h 798"/>
                <a:gd name="T124" fmla="*/ 447 w 927"/>
                <a:gd name="T125" fmla="*/ 569 h 7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7"/>
                <a:gd name="T190" fmla="*/ 0 h 798"/>
                <a:gd name="T191" fmla="*/ 927 w 927"/>
                <a:gd name="T192" fmla="*/ 798 h 7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7" h="798">
                  <a:moveTo>
                    <a:pt x="529" y="698"/>
                  </a:moveTo>
                  <a:cubicBezTo>
                    <a:pt x="509" y="711"/>
                    <a:pt x="524" y="717"/>
                    <a:pt x="491" y="722"/>
                  </a:cubicBezTo>
                  <a:cubicBezTo>
                    <a:pt x="478" y="730"/>
                    <a:pt x="466" y="745"/>
                    <a:pt x="451" y="750"/>
                  </a:cubicBezTo>
                  <a:cubicBezTo>
                    <a:pt x="442" y="753"/>
                    <a:pt x="432" y="755"/>
                    <a:pt x="423" y="758"/>
                  </a:cubicBezTo>
                  <a:cubicBezTo>
                    <a:pt x="394" y="754"/>
                    <a:pt x="396" y="754"/>
                    <a:pt x="357" y="756"/>
                  </a:cubicBezTo>
                  <a:cubicBezTo>
                    <a:pt x="341" y="761"/>
                    <a:pt x="328" y="766"/>
                    <a:pt x="311" y="768"/>
                  </a:cubicBezTo>
                  <a:cubicBezTo>
                    <a:pt x="296" y="773"/>
                    <a:pt x="314" y="766"/>
                    <a:pt x="301" y="776"/>
                  </a:cubicBezTo>
                  <a:cubicBezTo>
                    <a:pt x="293" y="783"/>
                    <a:pt x="271" y="781"/>
                    <a:pt x="261" y="782"/>
                  </a:cubicBezTo>
                  <a:cubicBezTo>
                    <a:pt x="244" y="788"/>
                    <a:pt x="253" y="784"/>
                    <a:pt x="237" y="794"/>
                  </a:cubicBezTo>
                  <a:cubicBezTo>
                    <a:pt x="233" y="796"/>
                    <a:pt x="225" y="798"/>
                    <a:pt x="225" y="798"/>
                  </a:cubicBezTo>
                  <a:cubicBezTo>
                    <a:pt x="206" y="794"/>
                    <a:pt x="221" y="783"/>
                    <a:pt x="225" y="770"/>
                  </a:cubicBezTo>
                  <a:cubicBezTo>
                    <a:pt x="224" y="753"/>
                    <a:pt x="231" y="724"/>
                    <a:pt x="213" y="712"/>
                  </a:cubicBezTo>
                  <a:cubicBezTo>
                    <a:pt x="211" y="708"/>
                    <a:pt x="202" y="691"/>
                    <a:pt x="197" y="688"/>
                  </a:cubicBezTo>
                  <a:cubicBezTo>
                    <a:pt x="192" y="684"/>
                    <a:pt x="179" y="680"/>
                    <a:pt x="179" y="680"/>
                  </a:cubicBezTo>
                  <a:cubicBezTo>
                    <a:pt x="156" y="681"/>
                    <a:pt x="131" y="679"/>
                    <a:pt x="109" y="686"/>
                  </a:cubicBezTo>
                  <a:cubicBezTo>
                    <a:pt x="108" y="706"/>
                    <a:pt x="112" y="723"/>
                    <a:pt x="95" y="734"/>
                  </a:cubicBezTo>
                  <a:cubicBezTo>
                    <a:pt x="84" y="731"/>
                    <a:pt x="81" y="723"/>
                    <a:pt x="71" y="720"/>
                  </a:cubicBezTo>
                  <a:cubicBezTo>
                    <a:pt x="39" y="722"/>
                    <a:pt x="48" y="721"/>
                    <a:pt x="29" y="734"/>
                  </a:cubicBezTo>
                  <a:cubicBezTo>
                    <a:pt x="21" y="733"/>
                    <a:pt x="11" y="738"/>
                    <a:pt x="5" y="732"/>
                  </a:cubicBezTo>
                  <a:cubicBezTo>
                    <a:pt x="0" y="727"/>
                    <a:pt x="6" y="719"/>
                    <a:pt x="7" y="712"/>
                  </a:cubicBezTo>
                  <a:cubicBezTo>
                    <a:pt x="10" y="695"/>
                    <a:pt x="25" y="690"/>
                    <a:pt x="35" y="680"/>
                  </a:cubicBezTo>
                  <a:cubicBezTo>
                    <a:pt x="45" y="650"/>
                    <a:pt x="86" y="639"/>
                    <a:pt x="115" y="634"/>
                  </a:cubicBezTo>
                  <a:cubicBezTo>
                    <a:pt x="124" y="621"/>
                    <a:pt x="126" y="608"/>
                    <a:pt x="143" y="604"/>
                  </a:cubicBezTo>
                  <a:cubicBezTo>
                    <a:pt x="159" y="580"/>
                    <a:pt x="148" y="565"/>
                    <a:pt x="127" y="558"/>
                  </a:cubicBezTo>
                  <a:cubicBezTo>
                    <a:pt x="114" y="554"/>
                    <a:pt x="110" y="554"/>
                    <a:pt x="95" y="552"/>
                  </a:cubicBezTo>
                  <a:cubicBezTo>
                    <a:pt x="83" y="534"/>
                    <a:pt x="95" y="555"/>
                    <a:pt x="89" y="506"/>
                  </a:cubicBezTo>
                  <a:cubicBezTo>
                    <a:pt x="88" y="496"/>
                    <a:pt x="68" y="489"/>
                    <a:pt x="61" y="484"/>
                  </a:cubicBezTo>
                  <a:cubicBezTo>
                    <a:pt x="58" y="476"/>
                    <a:pt x="55" y="467"/>
                    <a:pt x="47" y="464"/>
                  </a:cubicBezTo>
                  <a:cubicBezTo>
                    <a:pt x="59" y="456"/>
                    <a:pt x="58" y="466"/>
                    <a:pt x="69" y="470"/>
                  </a:cubicBezTo>
                  <a:cubicBezTo>
                    <a:pt x="75" y="469"/>
                    <a:pt x="85" y="474"/>
                    <a:pt x="87" y="468"/>
                  </a:cubicBezTo>
                  <a:cubicBezTo>
                    <a:pt x="93" y="454"/>
                    <a:pt x="76" y="433"/>
                    <a:pt x="87" y="422"/>
                  </a:cubicBezTo>
                  <a:cubicBezTo>
                    <a:pt x="91" y="418"/>
                    <a:pt x="109" y="415"/>
                    <a:pt x="115" y="414"/>
                  </a:cubicBezTo>
                  <a:cubicBezTo>
                    <a:pt x="135" y="401"/>
                    <a:pt x="144" y="409"/>
                    <a:pt x="175" y="410"/>
                  </a:cubicBezTo>
                  <a:cubicBezTo>
                    <a:pt x="190" y="420"/>
                    <a:pt x="174" y="429"/>
                    <a:pt x="195" y="436"/>
                  </a:cubicBezTo>
                  <a:cubicBezTo>
                    <a:pt x="199" y="441"/>
                    <a:pt x="198" y="450"/>
                    <a:pt x="203" y="454"/>
                  </a:cubicBezTo>
                  <a:cubicBezTo>
                    <a:pt x="222" y="467"/>
                    <a:pt x="239" y="463"/>
                    <a:pt x="263" y="464"/>
                  </a:cubicBezTo>
                  <a:cubicBezTo>
                    <a:pt x="268" y="501"/>
                    <a:pt x="295" y="487"/>
                    <a:pt x="309" y="466"/>
                  </a:cubicBezTo>
                  <a:cubicBezTo>
                    <a:pt x="340" y="467"/>
                    <a:pt x="353" y="469"/>
                    <a:pt x="379" y="478"/>
                  </a:cubicBezTo>
                  <a:cubicBezTo>
                    <a:pt x="413" y="477"/>
                    <a:pt x="426" y="475"/>
                    <a:pt x="455" y="472"/>
                  </a:cubicBezTo>
                  <a:cubicBezTo>
                    <a:pt x="471" y="470"/>
                    <a:pt x="459" y="455"/>
                    <a:pt x="467" y="452"/>
                  </a:cubicBezTo>
                  <a:cubicBezTo>
                    <a:pt x="475" y="449"/>
                    <a:pt x="496" y="456"/>
                    <a:pt x="505" y="456"/>
                  </a:cubicBezTo>
                  <a:cubicBezTo>
                    <a:pt x="511" y="454"/>
                    <a:pt x="523" y="450"/>
                    <a:pt x="523" y="450"/>
                  </a:cubicBezTo>
                  <a:cubicBezTo>
                    <a:pt x="525" y="443"/>
                    <a:pt x="524" y="435"/>
                    <a:pt x="529" y="430"/>
                  </a:cubicBezTo>
                  <a:cubicBezTo>
                    <a:pt x="532" y="426"/>
                    <a:pt x="541" y="422"/>
                    <a:pt x="541" y="422"/>
                  </a:cubicBezTo>
                  <a:cubicBezTo>
                    <a:pt x="554" y="423"/>
                    <a:pt x="567" y="420"/>
                    <a:pt x="579" y="424"/>
                  </a:cubicBezTo>
                  <a:cubicBezTo>
                    <a:pt x="589" y="427"/>
                    <a:pt x="578" y="446"/>
                    <a:pt x="591" y="450"/>
                  </a:cubicBezTo>
                  <a:cubicBezTo>
                    <a:pt x="592" y="453"/>
                    <a:pt x="591" y="456"/>
                    <a:pt x="593" y="458"/>
                  </a:cubicBezTo>
                  <a:cubicBezTo>
                    <a:pt x="594" y="460"/>
                    <a:pt x="598" y="458"/>
                    <a:pt x="599" y="460"/>
                  </a:cubicBezTo>
                  <a:cubicBezTo>
                    <a:pt x="607" y="470"/>
                    <a:pt x="598" y="470"/>
                    <a:pt x="615" y="474"/>
                  </a:cubicBezTo>
                  <a:cubicBezTo>
                    <a:pt x="618" y="484"/>
                    <a:pt x="621" y="491"/>
                    <a:pt x="631" y="494"/>
                  </a:cubicBezTo>
                  <a:cubicBezTo>
                    <a:pt x="651" y="491"/>
                    <a:pt x="644" y="491"/>
                    <a:pt x="657" y="482"/>
                  </a:cubicBezTo>
                  <a:cubicBezTo>
                    <a:pt x="653" y="464"/>
                    <a:pt x="632" y="466"/>
                    <a:pt x="617" y="464"/>
                  </a:cubicBezTo>
                  <a:cubicBezTo>
                    <a:pt x="610" y="460"/>
                    <a:pt x="608" y="454"/>
                    <a:pt x="601" y="450"/>
                  </a:cubicBezTo>
                  <a:cubicBezTo>
                    <a:pt x="593" y="425"/>
                    <a:pt x="590" y="409"/>
                    <a:pt x="567" y="394"/>
                  </a:cubicBezTo>
                  <a:cubicBezTo>
                    <a:pt x="560" y="373"/>
                    <a:pt x="552" y="333"/>
                    <a:pt x="579" y="324"/>
                  </a:cubicBezTo>
                  <a:cubicBezTo>
                    <a:pt x="583" y="317"/>
                    <a:pt x="584" y="302"/>
                    <a:pt x="587" y="298"/>
                  </a:cubicBezTo>
                  <a:cubicBezTo>
                    <a:pt x="590" y="295"/>
                    <a:pt x="599" y="294"/>
                    <a:pt x="599" y="294"/>
                  </a:cubicBezTo>
                  <a:cubicBezTo>
                    <a:pt x="602" y="290"/>
                    <a:pt x="607" y="285"/>
                    <a:pt x="601" y="280"/>
                  </a:cubicBezTo>
                  <a:cubicBezTo>
                    <a:pt x="598" y="277"/>
                    <a:pt x="589" y="276"/>
                    <a:pt x="589" y="276"/>
                  </a:cubicBezTo>
                  <a:cubicBezTo>
                    <a:pt x="584" y="269"/>
                    <a:pt x="583" y="264"/>
                    <a:pt x="581" y="256"/>
                  </a:cubicBezTo>
                  <a:cubicBezTo>
                    <a:pt x="579" y="234"/>
                    <a:pt x="579" y="239"/>
                    <a:pt x="569" y="224"/>
                  </a:cubicBezTo>
                  <a:cubicBezTo>
                    <a:pt x="568" y="219"/>
                    <a:pt x="567" y="215"/>
                    <a:pt x="567" y="210"/>
                  </a:cubicBezTo>
                  <a:cubicBezTo>
                    <a:pt x="567" y="206"/>
                    <a:pt x="571" y="198"/>
                    <a:pt x="571" y="198"/>
                  </a:cubicBezTo>
                  <a:cubicBezTo>
                    <a:pt x="572" y="182"/>
                    <a:pt x="569" y="174"/>
                    <a:pt x="581" y="166"/>
                  </a:cubicBezTo>
                  <a:cubicBezTo>
                    <a:pt x="594" y="146"/>
                    <a:pt x="592" y="150"/>
                    <a:pt x="615" y="142"/>
                  </a:cubicBezTo>
                  <a:cubicBezTo>
                    <a:pt x="618" y="132"/>
                    <a:pt x="617" y="124"/>
                    <a:pt x="611" y="116"/>
                  </a:cubicBezTo>
                  <a:cubicBezTo>
                    <a:pt x="627" y="111"/>
                    <a:pt x="609" y="104"/>
                    <a:pt x="603" y="100"/>
                  </a:cubicBezTo>
                  <a:cubicBezTo>
                    <a:pt x="599" y="88"/>
                    <a:pt x="608" y="97"/>
                    <a:pt x="613" y="100"/>
                  </a:cubicBezTo>
                  <a:cubicBezTo>
                    <a:pt x="604" y="87"/>
                    <a:pt x="594" y="86"/>
                    <a:pt x="579" y="84"/>
                  </a:cubicBezTo>
                  <a:cubicBezTo>
                    <a:pt x="577" y="83"/>
                    <a:pt x="574" y="83"/>
                    <a:pt x="573" y="82"/>
                  </a:cubicBezTo>
                  <a:cubicBezTo>
                    <a:pt x="572" y="81"/>
                    <a:pt x="573" y="77"/>
                    <a:pt x="571" y="76"/>
                  </a:cubicBezTo>
                  <a:cubicBezTo>
                    <a:pt x="568" y="74"/>
                    <a:pt x="559" y="72"/>
                    <a:pt x="559" y="72"/>
                  </a:cubicBezTo>
                  <a:cubicBezTo>
                    <a:pt x="546" y="76"/>
                    <a:pt x="555" y="106"/>
                    <a:pt x="537" y="118"/>
                  </a:cubicBezTo>
                  <a:cubicBezTo>
                    <a:pt x="526" y="115"/>
                    <a:pt x="523" y="107"/>
                    <a:pt x="513" y="104"/>
                  </a:cubicBezTo>
                  <a:cubicBezTo>
                    <a:pt x="502" y="87"/>
                    <a:pt x="500" y="90"/>
                    <a:pt x="507" y="62"/>
                  </a:cubicBezTo>
                  <a:cubicBezTo>
                    <a:pt x="508" y="60"/>
                    <a:pt x="521" y="50"/>
                    <a:pt x="523" y="46"/>
                  </a:cubicBezTo>
                  <a:cubicBezTo>
                    <a:pt x="518" y="22"/>
                    <a:pt x="489" y="38"/>
                    <a:pt x="471" y="20"/>
                  </a:cubicBezTo>
                  <a:cubicBezTo>
                    <a:pt x="477" y="1"/>
                    <a:pt x="545" y="5"/>
                    <a:pt x="557" y="4"/>
                  </a:cubicBezTo>
                  <a:cubicBezTo>
                    <a:pt x="572" y="3"/>
                    <a:pt x="586" y="3"/>
                    <a:pt x="601" y="2"/>
                  </a:cubicBezTo>
                  <a:cubicBezTo>
                    <a:pt x="619" y="0"/>
                    <a:pt x="646" y="1"/>
                    <a:pt x="673" y="2"/>
                  </a:cubicBezTo>
                  <a:cubicBezTo>
                    <a:pt x="700" y="3"/>
                    <a:pt x="745" y="4"/>
                    <a:pt x="761" y="6"/>
                  </a:cubicBezTo>
                  <a:cubicBezTo>
                    <a:pt x="770" y="12"/>
                    <a:pt x="786" y="6"/>
                    <a:pt x="771" y="16"/>
                  </a:cubicBezTo>
                  <a:cubicBezTo>
                    <a:pt x="761" y="18"/>
                    <a:pt x="779" y="18"/>
                    <a:pt x="769" y="24"/>
                  </a:cubicBezTo>
                  <a:cubicBezTo>
                    <a:pt x="765" y="26"/>
                    <a:pt x="757" y="32"/>
                    <a:pt x="757" y="32"/>
                  </a:cubicBezTo>
                  <a:cubicBezTo>
                    <a:pt x="751" y="51"/>
                    <a:pt x="756" y="49"/>
                    <a:pt x="735" y="52"/>
                  </a:cubicBezTo>
                  <a:cubicBezTo>
                    <a:pt x="719" y="57"/>
                    <a:pt x="728" y="51"/>
                    <a:pt x="733" y="86"/>
                  </a:cubicBezTo>
                  <a:cubicBezTo>
                    <a:pt x="734" y="93"/>
                    <a:pt x="747" y="91"/>
                    <a:pt x="753" y="94"/>
                  </a:cubicBezTo>
                  <a:cubicBezTo>
                    <a:pt x="759" y="97"/>
                    <a:pt x="764" y="98"/>
                    <a:pt x="769" y="102"/>
                  </a:cubicBezTo>
                  <a:cubicBezTo>
                    <a:pt x="778" y="116"/>
                    <a:pt x="772" y="112"/>
                    <a:pt x="783" y="116"/>
                  </a:cubicBezTo>
                  <a:cubicBezTo>
                    <a:pt x="792" y="142"/>
                    <a:pt x="775" y="145"/>
                    <a:pt x="807" y="148"/>
                  </a:cubicBezTo>
                  <a:cubicBezTo>
                    <a:pt x="813" y="166"/>
                    <a:pt x="831" y="159"/>
                    <a:pt x="849" y="160"/>
                  </a:cubicBezTo>
                  <a:cubicBezTo>
                    <a:pt x="851" y="170"/>
                    <a:pt x="850" y="175"/>
                    <a:pt x="859" y="178"/>
                  </a:cubicBezTo>
                  <a:cubicBezTo>
                    <a:pt x="864" y="185"/>
                    <a:pt x="868" y="184"/>
                    <a:pt x="871" y="192"/>
                  </a:cubicBezTo>
                  <a:cubicBezTo>
                    <a:pt x="873" y="204"/>
                    <a:pt x="871" y="210"/>
                    <a:pt x="883" y="214"/>
                  </a:cubicBezTo>
                  <a:cubicBezTo>
                    <a:pt x="887" y="225"/>
                    <a:pt x="887" y="219"/>
                    <a:pt x="873" y="228"/>
                  </a:cubicBezTo>
                  <a:cubicBezTo>
                    <a:pt x="871" y="229"/>
                    <a:pt x="867" y="232"/>
                    <a:pt x="867" y="232"/>
                  </a:cubicBezTo>
                  <a:cubicBezTo>
                    <a:pt x="863" y="245"/>
                    <a:pt x="861" y="257"/>
                    <a:pt x="857" y="270"/>
                  </a:cubicBezTo>
                  <a:cubicBezTo>
                    <a:pt x="858" y="280"/>
                    <a:pt x="853" y="292"/>
                    <a:pt x="859" y="300"/>
                  </a:cubicBezTo>
                  <a:cubicBezTo>
                    <a:pt x="863" y="306"/>
                    <a:pt x="874" y="300"/>
                    <a:pt x="881" y="302"/>
                  </a:cubicBezTo>
                  <a:cubicBezTo>
                    <a:pt x="885" y="303"/>
                    <a:pt x="892" y="324"/>
                    <a:pt x="905" y="328"/>
                  </a:cubicBezTo>
                  <a:cubicBezTo>
                    <a:pt x="909" y="339"/>
                    <a:pt x="914" y="350"/>
                    <a:pt x="923" y="356"/>
                  </a:cubicBezTo>
                  <a:cubicBezTo>
                    <a:pt x="927" y="367"/>
                    <a:pt x="927" y="377"/>
                    <a:pt x="917" y="384"/>
                  </a:cubicBezTo>
                  <a:cubicBezTo>
                    <a:pt x="916" y="395"/>
                    <a:pt x="911" y="407"/>
                    <a:pt x="911" y="422"/>
                  </a:cubicBezTo>
                  <a:cubicBezTo>
                    <a:pt x="911" y="437"/>
                    <a:pt x="917" y="463"/>
                    <a:pt x="919" y="476"/>
                  </a:cubicBezTo>
                  <a:cubicBezTo>
                    <a:pt x="921" y="489"/>
                    <a:pt x="920" y="493"/>
                    <a:pt x="921" y="498"/>
                  </a:cubicBezTo>
                  <a:cubicBezTo>
                    <a:pt x="920" y="503"/>
                    <a:pt x="926" y="500"/>
                    <a:pt x="923" y="506"/>
                  </a:cubicBezTo>
                  <a:cubicBezTo>
                    <a:pt x="920" y="512"/>
                    <a:pt x="913" y="530"/>
                    <a:pt x="905" y="536"/>
                  </a:cubicBezTo>
                  <a:cubicBezTo>
                    <a:pt x="897" y="541"/>
                    <a:pt x="886" y="541"/>
                    <a:pt x="877" y="544"/>
                  </a:cubicBezTo>
                  <a:cubicBezTo>
                    <a:pt x="873" y="545"/>
                    <a:pt x="865" y="548"/>
                    <a:pt x="865" y="548"/>
                  </a:cubicBezTo>
                  <a:cubicBezTo>
                    <a:pt x="860" y="562"/>
                    <a:pt x="835" y="576"/>
                    <a:pt x="821" y="578"/>
                  </a:cubicBezTo>
                  <a:cubicBezTo>
                    <a:pt x="811" y="584"/>
                    <a:pt x="817" y="581"/>
                    <a:pt x="803" y="586"/>
                  </a:cubicBezTo>
                  <a:cubicBezTo>
                    <a:pt x="801" y="587"/>
                    <a:pt x="797" y="588"/>
                    <a:pt x="797" y="588"/>
                  </a:cubicBezTo>
                  <a:cubicBezTo>
                    <a:pt x="786" y="599"/>
                    <a:pt x="782" y="620"/>
                    <a:pt x="777" y="636"/>
                  </a:cubicBezTo>
                  <a:cubicBezTo>
                    <a:pt x="774" y="644"/>
                    <a:pt x="755" y="650"/>
                    <a:pt x="755" y="650"/>
                  </a:cubicBezTo>
                  <a:cubicBezTo>
                    <a:pt x="738" y="644"/>
                    <a:pt x="721" y="640"/>
                    <a:pt x="701" y="628"/>
                  </a:cubicBezTo>
                  <a:cubicBezTo>
                    <a:pt x="687" y="629"/>
                    <a:pt x="681" y="624"/>
                    <a:pt x="673" y="636"/>
                  </a:cubicBezTo>
                  <a:cubicBezTo>
                    <a:pt x="675" y="643"/>
                    <a:pt x="679" y="647"/>
                    <a:pt x="681" y="654"/>
                  </a:cubicBezTo>
                  <a:cubicBezTo>
                    <a:pt x="678" y="662"/>
                    <a:pt x="664" y="666"/>
                    <a:pt x="655" y="670"/>
                  </a:cubicBezTo>
                  <a:cubicBezTo>
                    <a:pt x="651" y="672"/>
                    <a:pt x="643" y="674"/>
                    <a:pt x="643" y="674"/>
                  </a:cubicBezTo>
                  <a:cubicBezTo>
                    <a:pt x="637" y="672"/>
                    <a:pt x="629" y="657"/>
                    <a:pt x="621" y="654"/>
                  </a:cubicBezTo>
                  <a:cubicBezTo>
                    <a:pt x="613" y="651"/>
                    <a:pt x="602" y="656"/>
                    <a:pt x="595" y="656"/>
                  </a:cubicBezTo>
                  <a:cubicBezTo>
                    <a:pt x="590" y="654"/>
                    <a:pt x="584" y="651"/>
                    <a:pt x="579" y="656"/>
                  </a:cubicBezTo>
                  <a:cubicBezTo>
                    <a:pt x="576" y="659"/>
                    <a:pt x="579" y="668"/>
                    <a:pt x="575" y="668"/>
                  </a:cubicBezTo>
                  <a:cubicBezTo>
                    <a:pt x="568" y="669"/>
                    <a:pt x="560" y="669"/>
                    <a:pt x="553" y="670"/>
                  </a:cubicBezTo>
                  <a:cubicBezTo>
                    <a:pt x="552" y="674"/>
                    <a:pt x="550" y="678"/>
                    <a:pt x="549" y="682"/>
                  </a:cubicBezTo>
                  <a:cubicBezTo>
                    <a:pt x="548" y="686"/>
                    <a:pt x="537" y="686"/>
                    <a:pt x="537" y="686"/>
                  </a:cubicBezTo>
                  <a:cubicBezTo>
                    <a:pt x="534" y="690"/>
                    <a:pt x="529" y="698"/>
                    <a:pt x="529" y="698"/>
                  </a:cubicBezTo>
                  <a:close/>
                </a:path>
              </a:pathLst>
            </a:custGeom>
            <a:solidFill>
              <a:srgbClr val="00FF00"/>
            </a:solidFill>
            <a:ln w="9525">
              <a:solidFill>
                <a:schemeClr val="tx1"/>
              </a:solidFill>
              <a:round/>
              <a:headEnd/>
              <a:tailEnd/>
            </a:ln>
          </p:spPr>
          <p:txBody>
            <a:bodyPr/>
            <a:lstStyle/>
            <a:p>
              <a:endParaRPr lang="en-US" dirty="0"/>
            </a:p>
          </p:txBody>
        </p:sp>
        <p:grpSp>
          <p:nvGrpSpPr>
            <p:cNvPr id="20" name="Group 82">
              <a:extLst>
                <a:ext uri="{FF2B5EF4-FFF2-40B4-BE49-F238E27FC236}">
                  <a16:creationId xmlns:a16="http://schemas.microsoft.com/office/drawing/2014/main" id="{A021A9C5-6A18-4BB3-AAFA-077062829E2B}"/>
                </a:ext>
              </a:extLst>
            </p:cNvPr>
            <p:cNvGrpSpPr>
              <a:grpSpLocks/>
            </p:cNvGrpSpPr>
            <p:nvPr/>
          </p:nvGrpSpPr>
          <p:grpSpPr bwMode="auto">
            <a:xfrm>
              <a:off x="2108" y="2892"/>
              <a:ext cx="870" cy="608"/>
              <a:chOff x="1590" y="3852"/>
              <a:chExt cx="1048" cy="730"/>
            </a:xfrm>
          </p:grpSpPr>
          <p:sp>
            <p:nvSpPr>
              <p:cNvPr id="21" name="Freeform 83">
                <a:extLst>
                  <a:ext uri="{FF2B5EF4-FFF2-40B4-BE49-F238E27FC236}">
                    <a16:creationId xmlns:a16="http://schemas.microsoft.com/office/drawing/2014/main" id="{F0A94250-EAF6-4880-9C22-7B4601937411}"/>
                  </a:ext>
                </a:extLst>
              </p:cNvPr>
              <p:cNvSpPr>
                <a:spLocks/>
              </p:cNvSpPr>
              <p:nvPr/>
            </p:nvSpPr>
            <p:spPr bwMode="auto">
              <a:xfrm>
                <a:off x="1624" y="3852"/>
                <a:ext cx="1014" cy="730"/>
              </a:xfrm>
              <a:custGeom>
                <a:avLst/>
                <a:gdLst>
                  <a:gd name="T0" fmla="*/ 954 w 1014"/>
                  <a:gd name="T1" fmla="*/ 508 h 730"/>
                  <a:gd name="T2" fmla="*/ 960 w 1014"/>
                  <a:gd name="T3" fmla="*/ 428 h 730"/>
                  <a:gd name="T4" fmla="*/ 1014 w 1014"/>
                  <a:gd name="T5" fmla="*/ 428 h 730"/>
                  <a:gd name="T6" fmla="*/ 990 w 1014"/>
                  <a:gd name="T7" fmla="*/ 402 h 730"/>
                  <a:gd name="T8" fmla="*/ 958 w 1014"/>
                  <a:gd name="T9" fmla="*/ 358 h 730"/>
                  <a:gd name="T10" fmla="*/ 880 w 1014"/>
                  <a:gd name="T11" fmla="*/ 324 h 730"/>
                  <a:gd name="T12" fmla="*/ 850 w 1014"/>
                  <a:gd name="T13" fmla="*/ 292 h 730"/>
                  <a:gd name="T14" fmla="*/ 776 w 1014"/>
                  <a:gd name="T15" fmla="*/ 250 h 730"/>
                  <a:gd name="T16" fmla="*/ 742 w 1014"/>
                  <a:gd name="T17" fmla="*/ 240 h 730"/>
                  <a:gd name="T18" fmla="*/ 784 w 1014"/>
                  <a:gd name="T19" fmla="*/ 174 h 730"/>
                  <a:gd name="T20" fmla="*/ 758 w 1014"/>
                  <a:gd name="T21" fmla="*/ 144 h 730"/>
                  <a:gd name="T22" fmla="*/ 772 w 1014"/>
                  <a:gd name="T23" fmla="*/ 116 h 730"/>
                  <a:gd name="T24" fmla="*/ 788 w 1014"/>
                  <a:gd name="T25" fmla="*/ 60 h 730"/>
                  <a:gd name="T26" fmla="*/ 748 w 1014"/>
                  <a:gd name="T27" fmla="*/ 22 h 730"/>
                  <a:gd name="T28" fmla="*/ 686 w 1014"/>
                  <a:gd name="T29" fmla="*/ 38 h 730"/>
                  <a:gd name="T30" fmla="*/ 604 w 1014"/>
                  <a:gd name="T31" fmla="*/ 52 h 730"/>
                  <a:gd name="T32" fmla="*/ 530 w 1014"/>
                  <a:gd name="T33" fmla="*/ 70 h 730"/>
                  <a:gd name="T34" fmla="*/ 442 w 1014"/>
                  <a:gd name="T35" fmla="*/ 98 h 730"/>
                  <a:gd name="T36" fmla="*/ 466 w 1014"/>
                  <a:gd name="T37" fmla="*/ 154 h 730"/>
                  <a:gd name="T38" fmla="*/ 436 w 1014"/>
                  <a:gd name="T39" fmla="*/ 264 h 730"/>
                  <a:gd name="T40" fmla="*/ 404 w 1014"/>
                  <a:gd name="T41" fmla="*/ 286 h 730"/>
                  <a:gd name="T42" fmla="*/ 348 w 1014"/>
                  <a:gd name="T43" fmla="*/ 324 h 730"/>
                  <a:gd name="T44" fmla="*/ 330 w 1014"/>
                  <a:gd name="T45" fmla="*/ 330 h 730"/>
                  <a:gd name="T46" fmla="*/ 242 w 1014"/>
                  <a:gd name="T47" fmla="*/ 354 h 730"/>
                  <a:gd name="T48" fmla="*/ 188 w 1014"/>
                  <a:gd name="T49" fmla="*/ 390 h 730"/>
                  <a:gd name="T50" fmla="*/ 158 w 1014"/>
                  <a:gd name="T51" fmla="*/ 410 h 730"/>
                  <a:gd name="T52" fmla="*/ 112 w 1014"/>
                  <a:gd name="T53" fmla="*/ 398 h 730"/>
                  <a:gd name="T54" fmla="*/ 98 w 1014"/>
                  <a:gd name="T55" fmla="*/ 422 h 730"/>
                  <a:gd name="T56" fmla="*/ 40 w 1014"/>
                  <a:gd name="T57" fmla="*/ 446 h 730"/>
                  <a:gd name="T58" fmla="*/ 92 w 1014"/>
                  <a:gd name="T59" fmla="*/ 476 h 730"/>
                  <a:gd name="T60" fmla="*/ 96 w 1014"/>
                  <a:gd name="T61" fmla="*/ 526 h 730"/>
                  <a:gd name="T62" fmla="*/ 28 w 1014"/>
                  <a:gd name="T63" fmla="*/ 532 h 730"/>
                  <a:gd name="T64" fmla="*/ 56 w 1014"/>
                  <a:gd name="T65" fmla="*/ 556 h 730"/>
                  <a:gd name="T66" fmla="*/ 176 w 1014"/>
                  <a:gd name="T67" fmla="*/ 540 h 730"/>
                  <a:gd name="T68" fmla="*/ 126 w 1014"/>
                  <a:gd name="T69" fmla="*/ 570 h 730"/>
                  <a:gd name="T70" fmla="*/ 138 w 1014"/>
                  <a:gd name="T71" fmla="*/ 606 h 730"/>
                  <a:gd name="T72" fmla="*/ 238 w 1014"/>
                  <a:gd name="T73" fmla="*/ 598 h 730"/>
                  <a:gd name="T74" fmla="*/ 260 w 1014"/>
                  <a:gd name="T75" fmla="*/ 554 h 730"/>
                  <a:gd name="T76" fmla="*/ 356 w 1014"/>
                  <a:gd name="T77" fmla="*/ 570 h 730"/>
                  <a:gd name="T78" fmla="*/ 394 w 1014"/>
                  <a:gd name="T79" fmla="*/ 590 h 730"/>
                  <a:gd name="T80" fmla="*/ 382 w 1014"/>
                  <a:gd name="T81" fmla="*/ 610 h 730"/>
                  <a:gd name="T82" fmla="*/ 380 w 1014"/>
                  <a:gd name="T83" fmla="*/ 630 h 730"/>
                  <a:gd name="T84" fmla="*/ 414 w 1014"/>
                  <a:gd name="T85" fmla="*/ 634 h 730"/>
                  <a:gd name="T86" fmla="*/ 494 w 1014"/>
                  <a:gd name="T87" fmla="*/ 614 h 730"/>
                  <a:gd name="T88" fmla="*/ 550 w 1014"/>
                  <a:gd name="T89" fmla="*/ 674 h 730"/>
                  <a:gd name="T90" fmla="*/ 588 w 1014"/>
                  <a:gd name="T91" fmla="*/ 696 h 730"/>
                  <a:gd name="T92" fmla="*/ 688 w 1014"/>
                  <a:gd name="T93" fmla="*/ 722 h 730"/>
                  <a:gd name="T94" fmla="*/ 744 w 1014"/>
                  <a:gd name="T95" fmla="*/ 702 h 730"/>
                  <a:gd name="T96" fmla="*/ 766 w 1014"/>
                  <a:gd name="T97" fmla="*/ 680 h 730"/>
                  <a:gd name="T98" fmla="*/ 828 w 1014"/>
                  <a:gd name="T99" fmla="*/ 652 h 730"/>
                  <a:gd name="T100" fmla="*/ 888 w 1014"/>
                  <a:gd name="T101" fmla="*/ 636 h 730"/>
                  <a:gd name="T102" fmla="*/ 898 w 1014"/>
                  <a:gd name="T103" fmla="*/ 628 h 7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14"/>
                  <a:gd name="T157" fmla="*/ 0 h 730"/>
                  <a:gd name="T158" fmla="*/ 1014 w 1014"/>
                  <a:gd name="T159" fmla="*/ 730 h 7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14" h="730">
                    <a:moveTo>
                      <a:pt x="906" y="612"/>
                    </a:moveTo>
                    <a:cubicBezTo>
                      <a:pt x="908" y="524"/>
                      <a:pt x="888" y="516"/>
                      <a:pt x="954" y="508"/>
                    </a:cubicBezTo>
                    <a:cubicBezTo>
                      <a:pt x="962" y="481"/>
                      <a:pt x="955" y="465"/>
                      <a:pt x="956" y="452"/>
                    </a:cubicBezTo>
                    <a:cubicBezTo>
                      <a:pt x="957" y="439"/>
                      <a:pt x="955" y="433"/>
                      <a:pt x="960" y="428"/>
                    </a:cubicBezTo>
                    <a:cubicBezTo>
                      <a:pt x="965" y="423"/>
                      <a:pt x="975" y="420"/>
                      <a:pt x="984" y="420"/>
                    </a:cubicBezTo>
                    <a:cubicBezTo>
                      <a:pt x="993" y="420"/>
                      <a:pt x="1012" y="429"/>
                      <a:pt x="1014" y="428"/>
                    </a:cubicBezTo>
                    <a:cubicBezTo>
                      <a:pt x="1011" y="417"/>
                      <a:pt x="1007" y="420"/>
                      <a:pt x="998" y="414"/>
                    </a:cubicBezTo>
                    <a:cubicBezTo>
                      <a:pt x="995" y="410"/>
                      <a:pt x="993" y="406"/>
                      <a:pt x="990" y="402"/>
                    </a:cubicBezTo>
                    <a:cubicBezTo>
                      <a:pt x="987" y="398"/>
                      <a:pt x="978" y="394"/>
                      <a:pt x="978" y="394"/>
                    </a:cubicBezTo>
                    <a:cubicBezTo>
                      <a:pt x="970" y="381"/>
                      <a:pt x="973" y="363"/>
                      <a:pt x="958" y="358"/>
                    </a:cubicBezTo>
                    <a:cubicBezTo>
                      <a:pt x="949" y="344"/>
                      <a:pt x="932" y="348"/>
                      <a:pt x="916" y="346"/>
                    </a:cubicBezTo>
                    <a:cubicBezTo>
                      <a:pt x="906" y="340"/>
                      <a:pt x="891" y="328"/>
                      <a:pt x="880" y="324"/>
                    </a:cubicBezTo>
                    <a:cubicBezTo>
                      <a:pt x="876" y="323"/>
                      <a:pt x="868" y="320"/>
                      <a:pt x="868" y="320"/>
                    </a:cubicBezTo>
                    <a:cubicBezTo>
                      <a:pt x="862" y="310"/>
                      <a:pt x="861" y="296"/>
                      <a:pt x="850" y="292"/>
                    </a:cubicBezTo>
                    <a:cubicBezTo>
                      <a:pt x="846" y="286"/>
                      <a:pt x="832" y="280"/>
                      <a:pt x="832" y="280"/>
                    </a:cubicBezTo>
                    <a:cubicBezTo>
                      <a:pt x="823" y="253"/>
                      <a:pt x="803" y="254"/>
                      <a:pt x="776" y="250"/>
                    </a:cubicBezTo>
                    <a:cubicBezTo>
                      <a:pt x="766" y="249"/>
                      <a:pt x="764" y="247"/>
                      <a:pt x="754" y="244"/>
                    </a:cubicBezTo>
                    <a:cubicBezTo>
                      <a:pt x="750" y="243"/>
                      <a:pt x="742" y="240"/>
                      <a:pt x="742" y="240"/>
                    </a:cubicBezTo>
                    <a:cubicBezTo>
                      <a:pt x="736" y="234"/>
                      <a:pt x="731" y="231"/>
                      <a:pt x="726" y="224"/>
                    </a:cubicBezTo>
                    <a:cubicBezTo>
                      <a:pt x="729" y="166"/>
                      <a:pt x="728" y="177"/>
                      <a:pt x="784" y="174"/>
                    </a:cubicBezTo>
                    <a:cubicBezTo>
                      <a:pt x="787" y="166"/>
                      <a:pt x="791" y="167"/>
                      <a:pt x="796" y="160"/>
                    </a:cubicBezTo>
                    <a:cubicBezTo>
                      <a:pt x="777" y="147"/>
                      <a:pt x="749" y="171"/>
                      <a:pt x="758" y="144"/>
                    </a:cubicBezTo>
                    <a:cubicBezTo>
                      <a:pt x="753" y="138"/>
                      <a:pt x="772" y="135"/>
                      <a:pt x="774" y="130"/>
                    </a:cubicBezTo>
                    <a:cubicBezTo>
                      <a:pt x="776" y="125"/>
                      <a:pt x="769" y="120"/>
                      <a:pt x="772" y="116"/>
                    </a:cubicBezTo>
                    <a:cubicBezTo>
                      <a:pt x="775" y="112"/>
                      <a:pt x="787" y="113"/>
                      <a:pt x="790" y="104"/>
                    </a:cubicBezTo>
                    <a:cubicBezTo>
                      <a:pt x="789" y="89"/>
                      <a:pt x="790" y="75"/>
                      <a:pt x="788" y="60"/>
                    </a:cubicBezTo>
                    <a:cubicBezTo>
                      <a:pt x="787" y="48"/>
                      <a:pt x="760" y="38"/>
                      <a:pt x="760" y="38"/>
                    </a:cubicBezTo>
                    <a:cubicBezTo>
                      <a:pt x="757" y="30"/>
                      <a:pt x="755" y="27"/>
                      <a:pt x="748" y="22"/>
                    </a:cubicBezTo>
                    <a:cubicBezTo>
                      <a:pt x="745" y="13"/>
                      <a:pt x="750" y="0"/>
                      <a:pt x="738" y="8"/>
                    </a:cubicBezTo>
                    <a:cubicBezTo>
                      <a:pt x="730" y="21"/>
                      <a:pt x="700" y="29"/>
                      <a:pt x="686" y="38"/>
                    </a:cubicBezTo>
                    <a:cubicBezTo>
                      <a:pt x="672" y="44"/>
                      <a:pt x="668" y="54"/>
                      <a:pt x="654" y="56"/>
                    </a:cubicBezTo>
                    <a:cubicBezTo>
                      <a:pt x="640" y="58"/>
                      <a:pt x="622" y="52"/>
                      <a:pt x="604" y="52"/>
                    </a:cubicBezTo>
                    <a:cubicBezTo>
                      <a:pt x="586" y="52"/>
                      <a:pt x="556" y="55"/>
                      <a:pt x="544" y="58"/>
                    </a:cubicBezTo>
                    <a:cubicBezTo>
                      <a:pt x="541" y="66"/>
                      <a:pt x="538" y="67"/>
                      <a:pt x="530" y="70"/>
                    </a:cubicBezTo>
                    <a:cubicBezTo>
                      <a:pt x="513" y="87"/>
                      <a:pt x="512" y="80"/>
                      <a:pt x="478" y="82"/>
                    </a:cubicBezTo>
                    <a:cubicBezTo>
                      <a:pt x="464" y="87"/>
                      <a:pt x="458" y="95"/>
                      <a:pt x="442" y="98"/>
                    </a:cubicBezTo>
                    <a:cubicBezTo>
                      <a:pt x="438" y="106"/>
                      <a:pt x="454" y="117"/>
                      <a:pt x="458" y="126"/>
                    </a:cubicBezTo>
                    <a:cubicBezTo>
                      <a:pt x="462" y="135"/>
                      <a:pt x="467" y="138"/>
                      <a:pt x="466" y="154"/>
                    </a:cubicBezTo>
                    <a:cubicBezTo>
                      <a:pt x="464" y="197"/>
                      <a:pt x="470" y="204"/>
                      <a:pt x="450" y="224"/>
                    </a:cubicBezTo>
                    <a:cubicBezTo>
                      <a:pt x="449" y="227"/>
                      <a:pt x="436" y="264"/>
                      <a:pt x="436" y="264"/>
                    </a:cubicBezTo>
                    <a:cubicBezTo>
                      <a:pt x="434" y="266"/>
                      <a:pt x="429" y="265"/>
                      <a:pt x="426" y="266"/>
                    </a:cubicBezTo>
                    <a:cubicBezTo>
                      <a:pt x="420" y="275"/>
                      <a:pt x="414" y="279"/>
                      <a:pt x="404" y="286"/>
                    </a:cubicBezTo>
                    <a:cubicBezTo>
                      <a:pt x="402" y="287"/>
                      <a:pt x="398" y="290"/>
                      <a:pt x="398" y="290"/>
                    </a:cubicBezTo>
                    <a:cubicBezTo>
                      <a:pt x="389" y="304"/>
                      <a:pt x="364" y="319"/>
                      <a:pt x="348" y="324"/>
                    </a:cubicBezTo>
                    <a:cubicBezTo>
                      <a:pt x="346" y="325"/>
                      <a:pt x="344" y="327"/>
                      <a:pt x="342" y="328"/>
                    </a:cubicBezTo>
                    <a:cubicBezTo>
                      <a:pt x="338" y="329"/>
                      <a:pt x="334" y="329"/>
                      <a:pt x="330" y="330"/>
                    </a:cubicBezTo>
                    <a:cubicBezTo>
                      <a:pt x="326" y="331"/>
                      <a:pt x="318" y="334"/>
                      <a:pt x="318" y="334"/>
                    </a:cubicBezTo>
                    <a:cubicBezTo>
                      <a:pt x="299" y="353"/>
                      <a:pt x="267" y="350"/>
                      <a:pt x="242" y="354"/>
                    </a:cubicBezTo>
                    <a:cubicBezTo>
                      <a:pt x="221" y="361"/>
                      <a:pt x="243" y="362"/>
                      <a:pt x="228" y="380"/>
                    </a:cubicBezTo>
                    <a:cubicBezTo>
                      <a:pt x="226" y="383"/>
                      <a:pt x="197" y="384"/>
                      <a:pt x="188" y="390"/>
                    </a:cubicBezTo>
                    <a:cubicBezTo>
                      <a:pt x="179" y="404"/>
                      <a:pt x="184" y="399"/>
                      <a:pt x="174" y="406"/>
                    </a:cubicBezTo>
                    <a:cubicBezTo>
                      <a:pt x="169" y="414"/>
                      <a:pt x="166" y="416"/>
                      <a:pt x="158" y="410"/>
                    </a:cubicBezTo>
                    <a:cubicBezTo>
                      <a:pt x="156" y="401"/>
                      <a:pt x="155" y="397"/>
                      <a:pt x="146" y="394"/>
                    </a:cubicBezTo>
                    <a:cubicBezTo>
                      <a:pt x="135" y="395"/>
                      <a:pt x="116" y="387"/>
                      <a:pt x="112" y="398"/>
                    </a:cubicBezTo>
                    <a:cubicBezTo>
                      <a:pt x="110" y="404"/>
                      <a:pt x="113" y="412"/>
                      <a:pt x="110" y="418"/>
                    </a:cubicBezTo>
                    <a:cubicBezTo>
                      <a:pt x="108" y="422"/>
                      <a:pt x="98" y="422"/>
                      <a:pt x="98" y="422"/>
                    </a:cubicBezTo>
                    <a:cubicBezTo>
                      <a:pt x="88" y="438"/>
                      <a:pt x="99" y="433"/>
                      <a:pt x="70" y="436"/>
                    </a:cubicBezTo>
                    <a:cubicBezTo>
                      <a:pt x="60" y="439"/>
                      <a:pt x="50" y="443"/>
                      <a:pt x="40" y="446"/>
                    </a:cubicBezTo>
                    <a:cubicBezTo>
                      <a:pt x="34" y="448"/>
                      <a:pt x="22" y="452"/>
                      <a:pt x="22" y="452"/>
                    </a:cubicBezTo>
                    <a:cubicBezTo>
                      <a:pt x="0" y="486"/>
                      <a:pt x="86" y="476"/>
                      <a:pt x="92" y="476"/>
                    </a:cubicBezTo>
                    <a:cubicBezTo>
                      <a:pt x="94" y="479"/>
                      <a:pt x="98" y="484"/>
                      <a:pt x="98" y="488"/>
                    </a:cubicBezTo>
                    <a:cubicBezTo>
                      <a:pt x="98" y="501"/>
                      <a:pt x="100" y="514"/>
                      <a:pt x="96" y="526"/>
                    </a:cubicBezTo>
                    <a:cubicBezTo>
                      <a:pt x="95" y="529"/>
                      <a:pt x="89" y="528"/>
                      <a:pt x="86" y="528"/>
                    </a:cubicBezTo>
                    <a:cubicBezTo>
                      <a:pt x="67" y="530"/>
                      <a:pt x="47" y="530"/>
                      <a:pt x="28" y="532"/>
                    </a:cubicBezTo>
                    <a:cubicBezTo>
                      <a:pt x="33" y="546"/>
                      <a:pt x="26" y="531"/>
                      <a:pt x="44" y="540"/>
                    </a:cubicBezTo>
                    <a:cubicBezTo>
                      <a:pt x="49" y="542"/>
                      <a:pt x="47" y="553"/>
                      <a:pt x="56" y="556"/>
                    </a:cubicBezTo>
                    <a:cubicBezTo>
                      <a:pt x="70" y="560"/>
                      <a:pt x="86" y="560"/>
                      <a:pt x="100" y="564"/>
                    </a:cubicBezTo>
                    <a:cubicBezTo>
                      <a:pt x="159" y="562"/>
                      <a:pt x="154" y="564"/>
                      <a:pt x="176" y="540"/>
                    </a:cubicBezTo>
                    <a:cubicBezTo>
                      <a:pt x="188" y="542"/>
                      <a:pt x="184" y="552"/>
                      <a:pt x="174" y="574"/>
                    </a:cubicBezTo>
                    <a:cubicBezTo>
                      <a:pt x="166" y="566"/>
                      <a:pt x="141" y="569"/>
                      <a:pt x="126" y="570"/>
                    </a:cubicBezTo>
                    <a:cubicBezTo>
                      <a:pt x="118" y="573"/>
                      <a:pt x="117" y="576"/>
                      <a:pt x="114" y="584"/>
                    </a:cubicBezTo>
                    <a:cubicBezTo>
                      <a:pt x="118" y="601"/>
                      <a:pt x="118" y="604"/>
                      <a:pt x="138" y="606"/>
                    </a:cubicBezTo>
                    <a:cubicBezTo>
                      <a:pt x="143" y="614"/>
                      <a:pt x="145" y="615"/>
                      <a:pt x="154" y="612"/>
                    </a:cubicBezTo>
                    <a:cubicBezTo>
                      <a:pt x="178" y="588"/>
                      <a:pt x="199" y="599"/>
                      <a:pt x="238" y="598"/>
                    </a:cubicBezTo>
                    <a:cubicBezTo>
                      <a:pt x="253" y="588"/>
                      <a:pt x="240" y="573"/>
                      <a:pt x="248" y="558"/>
                    </a:cubicBezTo>
                    <a:cubicBezTo>
                      <a:pt x="250" y="554"/>
                      <a:pt x="260" y="554"/>
                      <a:pt x="260" y="554"/>
                    </a:cubicBezTo>
                    <a:cubicBezTo>
                      <a:pt x="288" y="555"/>
                      <a:pt x="316" y="555"/>
                      <a:pt x="344" y="556"/>
                    </a:cubicBezTo>
                    <a:cubicBezTo>
                      <a:pt x="353" y="556"/>
                      <a:pt x="351" y="565"/>
                      <a:pt x="356" y="570"/>
                    </a:cubicBezTo>
                    <a:cubicBezTo>
                      <a:pt x="364" y="578"/>
                      <a:pt x="373" y="575"/>
                      <a:pt x="384" y="576"/>
                    </a:cubicBezTo>
                    <a:cubicBezTo>
                      <a:pt x="394" y="579"/>
                      <a:pt x="389" y="576"/>
                      <a:pt x="394" y="590"/>
                    </a:cubicBezTo>
                    <a:cubicBezTo>
                      <a:pt x="395" y="592"/>
                      <a:pt x="396" y="596"/>
                      <a:pt x="396" y="596"/>
                    </a:cubicBezTo>
                    <a:cubicBezTo>
                      <a:pt x="392" y="607"/>
                      <a:pt x="396" y="601"/>
                      <a:pt x="382" y="610"/>
                    </a:cubicBezTo>
                    <a:cubicBezTo>
                      <a:pt x="380" y="611"/>
                      <a:pt x="376" y="614"/>
                      <a:pt x="376" y="614"/>
                    </a:cubicBezTo>
                    <a:cubicBezTo>
                      <a:pt x="370" y="622"/>
                      <a:pt x="372" y="625"/>
                      <a:pt x="380" y="630"/>
                    </a:cubicBezTo>
                    <a:cubicBezTo>
                      <a:pt x="387" y="641"/>
                      <a:pt x="388" y="644"/>
                      <a:pt x="400" y="648"/>
                    </a:cubicBezTo>
                    <a:cubicBezTo>
                      <a:pt x="409" y="645"/>
                      <a:pt x="405" y="635"/>
                      <a:pt x="414" y="634"/>
                    </a:cubicBezTo>
                    <a:cubicBezTo>
                      <a:pt x="437" y="632"/>
                      <a:pt x="459" y="633"/>
                      <a:pt x="482" y="632"/>
                    </a:cubicBezTo>
                    <a:cubicBezTo>
                      <a:pt x="487" y="624"/>
                      <a:pt x="486" y="619"/>
                      <a:pt x="494" y="614"/>
                    </a:cubicBezTo>
                    <a:cubicBezTo>
                      <a:pt x="520" y="617"/>
                      <a:pt x="509" y="620"/>
                      <a:pt x="526" y="626"/>
                    </a:cubicBezTo>
                    <a:cubicBezTo>
                      <a:pt x="530" y="638"/>
                      <a:pt x="532" y="671"/>
                      <a:pt x="550" y="674"/>
                    </a:cubicBezTo>
                    <a:cubicBezTo>
                      <a:pt x="561" y="676"/>
                      <a:pt x="571" y="675"/>
                      <a:pt x="582" y="676"/>
                    </a:cubicBezTo>
                    <a:cubicBezTo>
                      <a:pt x="585" y="684"/>
                      <a:pt x="580" y="693"/>
                      <a:pt x="588" y="696"/>
                    </a:cubicBezTo>
                    <a:cubicBezTo>
                      <a:pt x="597" y="702"/>
                      <a:pt x="623" y="722"/>
                      <a:pt x="640" y="726"/>
                    </a:cubicBezTo>
                    <a:cubicBezTo>
                      <a:pt x="657" y="730"/>
                      <a:pt x="672" y="723"/>
                      <a:pt x="688" y="722"/>
                    </a:cubicBezTo>
                    <a:cubicBezTo>
                      <a:pt x="705" y="728"/>
                      <a:pt x="710" y="730"/>
                      <a:pt x="738" y="722"/>
                    </a:cubicBezTo>
                    <a:cubicBezTo>
                      <a:pt x="745" y="720"/>
                      <a:pt x="739" y="706"/>
                      <a:pt x="744" y="702"/>
                    </a:cubicBezTo>
                    <a:cubicBezTo>
                      <a:pt x="747" y="699"/>
                      <a:pt x="756" y="698"/>
                      <a:pt x="756" y="698"/>
                    </a:cubicBezTo>
                    <a:cubicBezTo>
                      <a:pt x="760" y="692"/>
                      <a:pt x="761" y="685"/>
                      <a:pt x="766" y="680"/>
                    </a:cubicBezTo>
                    <a:cubicBezTo>
                      <a:pt x="777" y="669"/>
                      <a:pt x="792" y="670"/>
                      <a:pt x="804" y="662"/>
                    </a:cubicBezTo>
                    <a:cubicBezTo>
                      <a:pt x="814" y="656"/>
                      <a:pt x="816" y="654"/>
                      <a:pt x="828" y="652"/>
                    </a:cubicBezTo>
                    <a:cubicBezTo>
                      <a:pt x="840" y="650"/>
                      <a:pt x="864" y="651"/>
                      <a:pt x="874" y="648"/>
                    </a:cubicBezTo>
                    <a:cubicBezTo>
                      <a:pt x="881" y="643"/>
                      <a:pt x="880" y="639"/>
                      <a:pt x="888" y="636"/>
                    </a:cubicBezTo>
                    <a:cubicBezTo>
                      <a:pt x="889" y="634"/>
                      <a:pt x="890" y="632"/>
                      <a:pt x="892" y="630"/>
                    </a:cubicBezTo>
                    <a:cubicBezTo>
                      <a:pt x="894" y="629"/>
                      <a:pt x="897" y="630"/>
                      <a:pt x="898" y="628"/>
                    </a:cubicBezTo>
                    <a:cubicBezTo>
                      <a:pt x="903" y="622"/>
                      <a:pt x="898" y="616"/>
                      <a:pt x="906" y="612"/>
                    </a:cubicBezTo>
                    <a:close/>
                  </a:path>
                </a:pathLst>
              </a:custGeom>
              <a:solidFill>
                <a:srgbClr val="33CCCC"/>
              </a:solidFill>
              <a:ln w="9525">
                <a:solidFill>
                  <a:schemeClr val="tx1"/>
                </a:solidFill>
                <a:round/>
                <a:headEnd/>
                <a:tailEnd/>
              </a:ln>
            </p:spPr>
            <p:txBody>
              <a:bodyPr/>
              <a:lstStyle/>
              <a:p>
                <a:endParaRPr lang="en-US"/>
              </a:p>
            </p:txBody>
          </p:sp>
          <p:sp>
            <p:nvSpPr>
              <p:cNvPr id="22" name="Freeform 84">
                <a:extLst>
                  <a:ext uri="{FF2B5EF4-FFF2-40B4-BE49-F238E27FC236}">
                    <a16:creationId xmlns:a16="http://schemas.microsoft.com/office/drawing/2014/main" id="{5B699CE6-4043-4C63-B55A-146E1FF21550}"/>
                  </a:ext>
                </a:extLst>
              </p:cNvPr>
              <p:cNvSpPr>
                <a:spLocks/>
              </p:cNvSpPr>
              <p:nvPr/>
            </p:nvSpPr>
            <p:spPr bwMode="auto">
              <a:xfrm>
                <a:off x="1587" y="4382"/>
                <a:ext cx="37" cy="13"/>
              </a:xfrm>
              <a:custGeom>
                <a:avLst/>
                <a:gdLst>
                  <a:gd name="T0" fmla="*/ 0 w 35"/>
                  <a:gd name="T1" fmla="*/ 0 h 13"/>
                  <a:gd name="T2" fmla="*/ 2 w 35"/>
                  <a:gd name="T3" fmla="*/ 10 h 13"/>
                  <a:gd name="T4" fmla="*/ 0 w 35"/>
                  <a:gd name="T5" fmla="*/ 0 h 13"/>
                  <a:gd name="T6" fmla="*/ 0 60000 65536"/>
                  <a:gd name="T7" fmla="*/ 0 60000 65536"/>
                  <a:gd name="T8" fmla="*/ 0 60000 65536"/>
                  <a:gd name="T9" fmla="*/ 0 w 35"/>
                  <a:gd name="T10" fmla="*/ 0 h 13"/>
                  <a:gd name="T11" fmla="*/ 35 w 35"/>
                  <a:gd name="T12" fmla="*/ 13 h 13"/>
                </a:gdLst>
                <a:ahLst/>
                <a:cxnLst>
                  <a:cxn ang="T6">
                    <a:pos x="T0" y="T1"/>
                  </a:cxn>
                  <a:cxn ang="T7">
                    <a:pos x="T2" y="T3"/>
                  </a:cxn>
                  <a:cxn ang="T8">
                    <a:pos x="T4" y="T5"/>
                  </a:cxn>
                </a:cxnLst>
                <a:rect l="T9" t="T10" r="T11" b="T12"/>
                <a:pathLst>
                  <a:path w="35" h="13">
                    <a:moveTo>
                      <a:pt x="0" y="0"/>
                    </a:moveTo>
                    <a:cubicBezTo>
                      <a:pt x="35" y="4"/>
                      <a:pt x="25" y="13"/>
                      <a:pt x="2" y="10"/>
                    </a:cubicBezTo>
                    <a:cubicBezTo>
                      <a:pt x="0" y="3"/>
                      <a:pt x="0" y="6"/>
                      <a:pt x="0" y="0"/>
                    </a:cubicBezTo>
                    <a:close/>
                  </a:path>
                </a:pathLst>
              </a:custGeom>
              <a:solidFill>
                <a:srgbClr val="33CCCC"/>
              </a:solidFill>
              <a:ln w="9525">
                <a:solidFill>
                  <a:schemeClr val="tx1"/>
                </a:solidFill>
                <a:round/>
                <a:headEnd/>
                <a:tailEnd/>
              </a:ln>
            </p:spPr>
            <p:txBody>
              <a:bodyPr/>
              <a:lstStyle/>
              <a:p>
                <a:endParaRPr lang="en-US"/>
              </a:p>
            </p:txBody>
          </p:sp>
        </p:grpSp>
      </p:grpSp>
      <p:sp>
        <p:nvSpPr>
          <p:cNvPr id="2" name="TextBox 1">
            <a:extLst>
              <a:ext uri="{FF2B5EF4-FFF2-40B4-BE49-F238E27FC236}">
                <a16:creationId xmlns:a16="http://schemas.microsoft.com/office/drawing/2014/main" id="{5350649D-4E98-9B19-41D9-DB0C9D11F2A3}"/>
              </a:ext>
            </a:extLst>
          </p:cNvPr>
          <p:cNvSpPr txBox="1"/>
          <p:nvPr/>
        </p:nvSpPr>
        <p:spPr>
          <a:xfrm>
            <a:off x="3519449" y="1831403"/>
            <a:ext cx="8440338" cy="4401205"/>
          </a:xfrm>
          <a:prstGeom prst="rect">
            <a:avLst/>
          </a:prstGeom>
          <a:noFill/>
        </p:spPr>
        <p:txBody>
          <a:bodyPr wrap="square" lIns="91440" tIns="45720" rIns="91440" bIns="45720" anchor="t">
            <a:spAutoFit/>
          </a:bodyPr>
          <a:lstStyle/>
          <a:p>
            <a:pPr>
              <a:defRPr/>
            </a:pPr>
            <a:r>
              <a:rPr lang="en-GB" sz="2800" kern="0" dirty="0">
                <a:solidFill>
                  <a:schemeClr val="accent1"/>
                </a:solidFill>
                <a:latin typeface="+mj-lt"/>
                <a:ea typeface="ＭＳ Ｐゴシック"/>
                <a:cs typeface=""/>
              </a:rPr>
              <a:t>24/7 regional service /</a:t>
            </a:r>
            <a:r>
              <a:rPr lang="en-GB" sz="2800" kern="0" dirty="0">
                <a:solidFill>
                  <a:schemeClr val="accent1"/>
                </a:solidFill>
                <a:latin typeface="+mj-lt"/>
                <a:ea typeface="ＭＳ Ｐゴシック"/>
                <a:cs typeface="Arial"/>
              </a:rPr>
              <a:t>inter-regional service on call </a:t>
            </a:r>
          </a:p>
          <a:p>
            <a:pPr>
              <a:defRPr/>
            </a:pPr>
            <a:endParaRPr lang="en-GB" sz="2800" kern="0" dirty="0">
              <a:solidFill>
                <a:schemeClr val="accent1"/>
              </a:solidFill>
              <a:latin typeface="+mj-lt"/>
              <a:ea typeface="ＭＳ Ｐゴシック"/>
              <a:cs typeface="Arial"/>
            </a:endParaRPr>
          </a:p>
          <a:p>
            <a:pPr>
              <a:defRPr/>
            </a:pPr>
            <a:r>
              <a:rPr lang="en-GB" sz="2800" kern="0" dirty="0">
                <a:solidFill>
                  <a:schemeClr val="accent1"/>
                </a:solidFill>
                <a:latin typeface="+mj-lt"/>
                <a:ea typeface="ＭＳ Ｐゴシック"/>
                <a:cs typeface="Arial"/>
              </a:rPr>
              <a:t>PDS in each region with national links</a:t>
            </a:r>
          </a:p>
          <a:p>
            <a:pPr>
              <a:defRPr/>
            </a:pPr>
            <a:endParaRPr lang="en-GB" sz="2800" kern="0" dirty="0">
              <a:solidFill>
                <a:schemeClr val="accent1"/>
              </a:solidFill>
              <a:latin typeface="+mj-lt"/>
              <a:ea typeface="ＭＳ Ｐゴシック"/>
              <a:cs typeface="Arial"/>
            </a:endParaRPr>
          </a:p>
          <a:p>
            <a:pPr>
              <a:defRPr/>
            </a:pPr>
            <a:r>
              <a:rPr lang="en-GB" sz="2800" kern="0" dirty="0">
                <a:solidFill>
                  <a:schemeClr val="accent1"/>
                </a:solidFill>
                <a:latin typeface="+mj-lt"/>
                <a:ea typeface="ＭＳ Ｐゴシック"/>
                <a:cs typeface=""/>
              </a:rPr>
              <a:t>Embedded work support = donation activity   </a:t>
            </a:r>
          </a:p>
          <a:p>
            <a:pPr>
              <a:defRPr/>
            </a:pPr>
            <a:r>
              <a:rPr lang="en-GB" sz="2800" kern="0" dirty="0">
                <a:solidFill>
                  <a:schemeClr val="accent1"/>
                </a:solidFill>
                <a:latin typeface="+mj-lt"/>
                <a:ea typeface="ＭＳ Ｐゴシック"/>
                <a:cs typeface=""/>
              </a:rPr>
              <a:t>                                                 </a:t>
            </a:r>
            <a:r>
              <a:rPr lang="en-GB" sz="2800" kern="0" dirty="0">
                <a:solidFill>
                  <a:schemeClr val="accent1"/>
                </a:solidFill>
                <a:latin typeface="+mj-lt"/>
                <a:ea typeface="Calibri Light"/>
                <a:cs typeface="Calibri Light"/>
              </a:rPr>
              <a:t>audit and reporting </a:t>
            </a:r>
            <a:r>
              <a:rPr lang="en-GB" sz="2800" kern="0" dirty="0">
                <a:solidFill>
                  <a:schemeClr val="accent1"/>
                </a:solidFill>
                <a:latin typeface="+mj-lt"/>
                <a:ea typeface="ＭＳ Ｐゴシック"/>
                <a:cs typeface=""/>
              </a:rPr>
              <a:t>            </a:t>
            </a:r>
            <a:endParaRPr lang="en-GB" dirty="0">
              <a:solidFill>
                <a:schemeClr val="accent1"/>
              </a:solidFill>
            </a:endParaRPr>
          </a:p>
          <a:p>
            <a:pPr>
              <a:defRPr/>
            </a:pPr>
            <a:r>
              <a:rPr lang="en-GB" sz="2800" kern="0" dirty="0">
                <a:solidFill>
                  <a:schemeClr val="accent1"/>
                </a:solidFill>
                <a:latin typeface="+mj-lt"/>
                <a:ea typeface="ＭＳ Ｐゴシック"/>
                <a:cs typeface=""/>
              </a:rPr>
              <a:t>                                                 education</a:t>
            </a:r>
          </a:p>
          <a:p>
            <a:pPr>
              <a:defRPr/>
            </a:pPr>
            <a:r>
              <a:rPr lang="en-GB" sz="2800" kern="0" dirty="0">
                <a:solidFill>
                  <a:schemeClr val="accent1"/>
                </a:solidFill>
                <a:latin typeface="+mj-lt"/>
                <a:ea typeface="ＭＳ Ｐゴシック"/>
                <a:cs typeface=""/>
              </a:rPr>
              <a:t>                                                 hospital engagement focus</a:t>
            </a:r>
          </a:p>
          <a:p>
            <a:pPr>
              <a:defRPr/>
            </a:pPr>
            <a:r>
              <a:rPr lang="en-GB" sz="2800" kern="0" dirty="0">
                <a:solidFill>
                  <a:schemeClr val="accent1"/>
                </a:solidFill>
                <a:latin typeface="+mj-lt"/>
                <a:ea typeface="ＭＳ Ｐゴシック"/>
                <a:cs typeface=""/>
              </a:rPr>
              <a:t>Parallel support structures: SN supported by Lead Nurse (LN)  and Regional Head of Nursing (</a:t>
            </a:r>
            <a:r>
              <a:rPr lang="en-GB" sz="2800" kern="0" dirty="0" err="1">
                <a:solidFill>
                  <a:schemeClr val="accent1"/>
                </a:solidFill>
                <a:latin typeface="+mj-lt"/>
                <a:ea typeface="ＭＳ Ｐゴシック"/>
                <a:cs typeface=""/>
              </a:rPr>
              <a:t>RHoN</a:t>
            </a:r>
            <a:r>
              <a:rPr lang="en-GB" sz="2800" kern="0" dirty="0">
                <a:solidFill>
                  <a:schemeClr val="accent1"/>
                </a:solidFill>
                <a:latin typeface="+mj-lt"/>
                <a:ea typeface="ＭＳ Ｐゴシック"/>
                <a:cs typeface=""/>
              </a:rPr>
              <a:t>)</a:t>
            </a:r>
            <a:endParaRPr lang="en-GB" dirty="0">
              <a:solidFill>
                <a:schemeClr val="accent1"/>
              </a:solidFill>
              <a:ea typeface="Calibri"/>
              <a:cs typeface="Calibri"/>
            </a:endParaRPr>
          </a:p>
        </p:txBody>
      </p:sp>
    </p:spTree>
    <p:extLst>
      <p:ext uri="{BB962C8B-B14F-4D97-AF65-F5344CB8AC3E}">
        <p14:creationId xmlns:p14="http://schemas.microsoft.com/office/powerpoint/2010/main" val="421663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534537" y="189571"/>
            <a:ext cx="69786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5400" b="0" kern="0" dirty="0">
                <a:solidFill>
                  <a:schemeClr val="accent1"/>
                </a:solidFill>
                <a:ea typeface="ＭＳ Ｐゴシック"/>
                <a:cs typeface=""/>
              </a:rPr>
              <a:t>Notifications</a:t>
            </a:r>
          </a:p>
        </p:txBody>
      </p:sp>
      <p:graphicFrame>
        <p:nvGraphicFramePr>
          <p:cNvPr id="6" name="Content Placeholder 3"/>
          <p:cNvGraphicFramePr>
            <a:graphicFrameLocks/>
          </p:cNvGraphicFramePr>
          <p:nvPr>
            <p:extLst>
              <p:ext uri="{D42A27DB-BD31-4B8C-83A1-F6EECF244321}">
                <p14:modId xmlns:p14="http://schemas.microsoft.com/office/powerpoint/2010/main" val="4249313572"/>
              </p:ext>
            </p:extLst>
          </p:nvPr>
        </p:nvGraphicFramePr>
        <p:xfrm>
          <a:off x="1981200" y="378373"/>
          <a:ext cx="8790878" cy="6290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535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derwater view of a floating iceberg">
            <a:extLst>
              <a:ext uri="{FF2B5EF4-FFF2-40B4-BE49-F238E27FC236}">
                <a16:creationId xmlns:a16="http://schemas.microsoft.com/office/drawing/2014/main" id="{7080686D-0110-BFA3-6010-16762E0A7567}"/>
              </a:ext>
            </a:extLst>
          </p:cNvPr>
          <p:cNvPicPr>
            <a:picLocks noChangeAspect="1"/>
          </p:cNvPicPr>
          <p:nvPr/>
        </p:nvPicPr>
        <p:blipFill rotWithShape="1">
          <a:blip r:embed="rId3"/>
          <a:srcRect t="181" b="15879"/>
          <a:stretch/>
        </p:blipFill>
        <p:spPr>
          <a:xfrm>
            <a:off x="-1504" y="1282"/>
            <a:ext cx="12191980" cy="6856718"/>
          </a:xfrm>
          <a:prstGeom prst="rect">
            <a:avLst/>
          </a:prstGeom>
        </p:spPr>
      </p:pic>
      <p:sp>
        <p:nvSpPr>
          <p:cNvPr id="4" name="TextBox 3">
            <a:extLst>
              <a:ext uri="{FF2B5EF4-FFF2-40B4-BE49-F238E27FC236}">
                <a16:creationId xmlns:a16="http://schemas.microsoft.com/office/drawing/2014/main" id="{02141421-0ECE-32BB-AF52-5B73F24DD333}"/>
              </a:ext>
            </a:extLst>
          </p:cNvPr>
          <p:cNvSpPr txBox="1"/>
          <p:nvPr/>
        </p:nvSpPr>
        <p:spPr>
          <a:xfrm>
            <a:off x="5571744" y="1060704"/>
            <a:ext cx="10241280" cy="646331"/>
          </a:xfrm>
          <a:prstGeom prst="rect">
            <a:avLst/>
          </a:prstGeom>
          <a:noFill/>
        </p:spPr>
        <p:txBody>
          <a:bodyPr wrap="square" rtlCol="0">
            <a:spAutoFit/>
          </a:bodyPr>
          <a:lstStyle/>
          <a:p>
            <a:r>
              <a:rPr lang="en-GB" sz="3600" dirty="0"/>
              <a:t>consented donors</a:t>
            </a:r>
          </a:p>
        </p:txBody>
      </p:sp>
      <p:sp>
        <p:nvSpPr>
          <p:cNvPr id="6" name="TextBox 5">
            <a:extLst>
              <a:ext uri="{FF2B5EF4-FFF2-40B4-BE49-F238E27FC236}">
                <a16:creationId xmlns:a16="http://schemas.microsoft.com/office/drawing/2014/main" id="{15BD8E9B-4423-23CD-C5D6-332CC262117B}"/>
              </a:ext>
            </a:extLst>
          </p:cNvPr>
          <p:cNvSpPr txBox="1"/>
          <p:nvPr/>
        </p:nvSpPr>
        <p:spPr>
          <a:xfrm>
            <a:off x="3340608" y="2974848"/>
            <a:ext cx="8278368" cy="2585323"/>
          </a:xfrm>
          <a:prstGeom prst="rect">
            <a:avLst/>
          </a:prstGeom>
          <a:noFill/>
        </p:spPr>
        <p:txBody>
          <a:bodyPr wrap="square" rtlCol="0">
            <a:spAutoFit/>
          </a:bodyPr>
          <a:lstStyle/>
          <a:p>
            <a:pPr algn="ctr"/>
            <a:r>
              <a:rPr lang="en-GB" sz="5400" dirty="0"/>
              <a:t>Exploring potential and prep work towards a consent.</a:t>
            </a:r>
          </a:p>
        </p:txBody>
      </p:sp>
    </p:spTree>
    <p:extLst>
      <p:ext uri="{BB962C8B-B14F-4D97-AF65-F5344CB8AC3E}">
        <p14:creationId xmlns:p14="http://schemas.microsoft.com/office/powerpoint/2010/main" val="1731255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706437" y="158153"/>
            <a:ext cx="8745933" cy="63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solidFill>
                  <a:schemeClr val="accent1">
                    <a:lumMod val="75000"/>
                  </a:schemeClr>
                </a:solidFill>
                <a:latin typeface="Arial"/>
                <a:ea typeface="ＭＳ Ｐゴシック"/>
                <a:cs typeface=""/>
              </a:rPr>
              <a:t>Donation Following Neurological Death: DBD</a:t>
            </a:r>
            <a:r>
              <a:rPr lang="en-GB" sz="3200" kern="0" dirty="0">
                <a:solidFill>
                  <a:schemeClr val="accent3"/>
                </a:solidFill>
                <a:latin typeface="Arial"/>
                <a:ea typeface="ＭＳ Ｐゴシック"/>
                <a:cs typeface=""/>
              </a:rPr>
              <a:t> </a:t>
            </a:r>
            <a:br>
              <a:rPr lang="en-GB" kern="0" dirty="0">
                <a:latin typeface="Arial"/>
                <a:ea typeface="ＭＳ Ｐゴシック"/>
                <a:cs typeface=""/>
              </a:rPr>
            </a:br>
            <a:endParaRPr lang="en-GB"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a:p>
            <a:pPr>
              <a:defRPr/>
            </a:pPr>
            <a:endParaRPr lang="en-GB" sz="2800" b="0" kern="0" dirty="0">
              <a:latin typeface="Arial"/>
              <a:ea typeface="ＭＳ Ｐゴシック"/>
              <a:cs typeface=""/>
            </a:endParaRPr>
          </a:p>
        </p:txBody>
      </p:sp>
      <p:sp>
        <p:nvSpPr>
          <p:cNvPr id="10" name="Content Placeholder 2"/>
          <p:cNvSpPr txBox="1">
            <a:spLocks/>
          </p:cNvSpPr>
          <p:nvPr/>
        </p:nvSpPr>
        <p:spPr bwMode="auto">
          <a:xfrm>
            <a:off x="1539866" y="2227874"/>
            <a:ext cx="9249778" cy="362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1480225" y="5201455"/>
            <a:ext cx="8755138"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C37CF7F-7725-4BFD-9267-71A6A4591539}"/>
              </a:ext>
            </a:extLst>
          </p:cNvPr>
          <p:cNvSpPr txBox="1"/>
          <p:nvPr/>
        </p:nvSpPr>
        <p:spPr>
          <a:xfrm rot="5400000">
            <a:off x="-186845" y="3585369"/>
            <a:ext cx="3347472" cy="369332"/>
          </a:xfrm>
          <a:prstGeom prst="rect">
            <a:avLst/>
          </a:prstGeom>
          <a:noFill/>
        </p:spPr>
        <p:txBody>
          <a:bodyPr wrap="square" rtlCol="0">
            <a:spAutoFit/>
          </a:bodyPr>
          <a:lstStyle/>
          <a:p>
            <a:pPr algn="ctr"/>
            <a:r>
              <a:rPr lang="en-GB" sz="1800" b="1" kern="0" dirty="0">
                <a:solidFill>
                  <a:srgbClr val="000000"/>
                </a:solidFill>
                <a:latin typeface="Arial"/>
                <a:ea typeface="ＭＳ Ｐゴシック"/>
                <a:cs typeface=""/>
              </a:rPr>
              <a:t>Notification &amp; Triage</a:t>
            </a:r>
            <a:endParaRPr lang="en-GB" sz="1800" b="1" dirty="0"/>
          </a:p>
        </p:txBody>
      </p:sp>
      <p:sp>
        <p:nvSpPr>
          <p:cNvPr id="16" name="TextBox 15">
            <a:extLst>
              <a:ext uri="{FF2B5EF4-FFF2-40B4-BE49-F238E27FC236}">
                <a16:creationId xmlns:a16="http://schemas.microsoft.com/office/drawing/2014/main" id="{402E273C-DAC6-40A4-B2D9-7BACB5399356}"/>
              </a:ext>
            </a:extLst>
          </p:cNvPr>
          <p:cNvSpPr txBox="1"/>
          <p:nvPr/>
        </p:nvSpPr>
        <p:spPr>
          <a:xfrm rot="5400000">
            <a:off x="8930570" y="3864528"/>
            <a:ext cx="3305261" cy="584775"/>
          </a:xfrm>
          <a:prstGeom prst="rect">
            <a:avLst/>
          </a:prstGeom>
          <a:noFill/>
        </p:spPr>
        <p:txBody>
          <a:bodyPr wrap="square" rtlCol="0">
            <a:spAutoFit/>
          </a:bodyPr>
          <a:lstStyle/>
          <a:p>
            <a:pPr algn="ctr"/>
            <a:r>
              <a:rPr lang="en-GB" sz="1600" kern="0" dirty="0">
                <a:solidFill>
                  <a:srgbClr val="000000"/>
                </a:solidFill>
                <a:latin typeface="Arial"/>
                <a:ea typeface="ＭＳ Ｐゴシック"/>
              </a:rPr>
              <a:t>Post Retrieval Care and check in  with units </a:t>
            </a:r>
            <a:endParaRPr lang="en-GB" sz="1600" dirty="0"/>
          </a:p>
        </p:txBody>
      </p:sp>
      <p:sp>
        <p:nvSpPr>
          <p:cNvPr id="17" name="Rectangle 16">
            <a:extLst>
              <a:ext uri="{FF2B5EF4-FFF2-40B4-BE49-F238E27FC236}">
                <a16:creationId xmlns:a16="http://schemas.microsoft.com/office/drawing/2014/main" id="{446E5F83-9559-4230-A932-A4D75402FB60}"/>
              </a:ext>
            </a:extLst>
          </p:cNvPr>
          <p:cNvSpPr/>
          <p:nvPr/>
        </p:nvSpPr>
        <p:spPr>
          <a:xfrm>
            <a:off x="8247549" y="1259863"/>
            <a:ext cx="320673" cy="487039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62961" y="3783412"/>
            <a:ext cx="1311429" cy="230832"/>
          </a:xfrm>
          <a:prstGeom prst="rect">
            <a:avLst/>
          </a:prstGeom>
          <a:noFill/>
        </p:spPr>
        <p:txBody>
          <a:bodyPr wrap="square" rtlCol="0">
            <a:spAutoFit/>
          </a:bodyPr>
          <a:lstStyle/>
          <a:p>
            <a:r>
              <a:rPr lang="en-GB" b="1" dirty="0"/>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29"/>
            <a:ext cx="1161320" cy="307777"/>
          </a:xfrm>
          <a:prstGeom prst="rect">
            <a:avLst/>
          </a:prstGeom>
          <a:noFill/>
        </p:spPr>
        <p:txBody>
          <a:bodyPr wrap="square" rtlCol="0">
            <a:spAutoFit/>
          </a:bodyPr>
          <a:lstStyle/>
          <a:p>
            <a:r>
              <a:rPr lang="en-GB" sz="1400" b="1" dirty="0"/>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869911" y="4121138"/>
            <a:ext cx="0" cy="9920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6720480" y="3511339"/>
            <a:ext cx="2374086" cy="307777"/>
          </a:xfrm>
          <a:prstGeom prst="rect">
            <a:avLst/>
          </a:prstGeom>
          <a:noFill/>
        </p:spPr>
        <p:txBody>
          <a:bodyPr wrap="square" rtlCol="0">
            <a:spAutoFit/>
          </a:bodyPr>
          <a:lstStyle/>
          <a:p>
            <a:r>
              <a:rPr lang="en-GB" sz="1400" dirty="0">
                <a:solidFill>
                  <a:srgbClr val="FF0000"/>
                </a:solidFill>
              </a:rPr>
              <a:t>Transfer to Theatre</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28"/>
            <a:ext cx="3511000" cy="954107"/>
          </a:xfrm>
          <a:prstGeom prst="rect">
            <a:avLst/>
          </a:prstGeom>
          <a:noFill/>
        </p:spPr>
        <p:txBody>
          <a:bodyPr wrap="square" rtlCol="0">
            <a:spAutoFit/>
          </a:bodyPr>
          <a:lstStyle/>
          <a:p>
            <a:pPr algn="ctr"/>
            <a:r>
              <a:rPr lang="en-GB" sz="1400" b="1" dirty="0"/>
              <a:t>Detailed assessment &amp; planning</a:t>
            </a:r>
          </a:p>
          <a:p>
            <a:pPr algn="ctr"/>
            <a:r>
              <a:rPr lang="en-GB" sz="1400" b="1" dirty="0"/>
              <a:t>Gather whole health history</a:t>
            </a:r>
          </a:p>
          <a:p>
            <a:pPr algn="ctr"/>
            <a:r>
              <a:rPr lang="en-GB" sz="1400" b="1" dirty="0"/>
              <a:t>+ Physical examination</a:t>
            </a:r>
          </a:p>
          <a:p>
            <a:pPr algn="ctr"/>
            <a:endParaRPr lang="en-GB" sz="1400" b="1" dirty="0"/>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0207" y="3088566"/>
            <a:ext cx="1871386" cy="307777"/>
          </a:xfrm>
          <a:prstGeom prst="rect">
            <a:avLst/>
          </a:prstGeom>
          <a:noFill/>
        </p:spPr>
        <p:txBody>
          <a:bodyPr wrap="square" rtlCol="0">
            <a:spAutoFit/>
          </a:bodyPr>
          <a:lstStyle/>
          <a:p>
            <a:r>
              <a:rPr lang="en-GB" sz="1400" b="1" dirty="0">
                <a:solidFill>
                  <a:srgbClr val="FF0000"/>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2"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1931198" y="974202"/>
            <a:ext cx="6194264" cy="0"/>
          </a:xfrm>
          <a:prstGeom prst="straightConnector1">
            <a:avLst/>
          </a:prstGeom>
          <a:ln w="34925" cmpd="sng">
            <a:solidFill>
              <a:schemeClr val="accent1"/>
            </a:solidFill>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3062850" y="974398"/>
            <a:ext cx="4807060" cy="338554"/>
          </a:xfrm>
          <a:prstGeom prst="rect">
            <a:avLst/>
          </a:prstGeom>
          <a:noFill/>
        </p:spPr>
        <p:txBody>
          <a:bodyPr wrap="square" rtlCol="0">
            <a:spAutoFit/>
          </a:bodyPr>
          <a:lstStyle/>
          <a:p>
            <a:r>
              <a:rPr lang="en-GB" sz="1600" b="1" dirty="0">
                <a:solidFill>
                  <a:srgbClr val="FF0000"/>
                </a:solidFill>
              </a:rPr>
              <a:t>Stabilisation for testing &amp; donor optimisation </a:t>
            </a:r>
          </a:p>
        </p:txBody>
      </p:sp>
      <p:cxnSp>
        <p:nvCxnSpPr>
          <p:cNvPr id="28" name="Straight Arrow Connector 27">
            <a:extLst>
              <a:ext uri="{FF2B5EF4-FFF2-40B4-BE49-F238E27FC236}">
                <a16:creationId xmlns:a16="http://schemas.microsoft.com/office/drawing/2014/main" id="{B7A7252A-820B-48AB-93D4-686E0B64714B}"/>
              </a:ext>
            </a:extLst>
          </p:cNvPr>
          <p:cNvCxnSpPr>
            <a:cxnSpLocks/>
          </p:cNvCxnSpPr>
          <p:nvPr/>
        </p:nvCxnSpPr>
        <p:spPr>
          <a:xfrm>
            <a:off x="2622929" y="3129094"/>
            <a:ext cx="0" cy="19840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0"/>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04143024-0A5C-4CCF-AFF1-27173143B1F2}"/>
              </a:ext>
            </a:extLst>
          </p:cNvPr>
          <p:cNvSpPr txBox="1"/>
          <p:nvPr/>
        </p:nvSpPr>
        <p:spPr>
          <a:xfrm rot="5400000">
            <a:off x="1709046" y="3089226"/>
            <a:ext cx="1871386" cy="307777"/>
          </a:xfrm>
          <a:prstGeom prst="rect">
            <a:avLst/>
          </a:prstGeom>
          <a:noFill/>
        </p:spPr>
        <p:txBody>
          <a:bodyPr wrap="square" rtlCol="0">
            <a:spAutoFit/>
          </a:bodyPr>
          <a:lstStyle/>
          <a:p>
            <a:r>
              <a:rPr lang="en-GB" sz="1400" b="1" dirty="0">
                <a:solidFill>
                  <a:srgbClr val="FF0000"/>
                </a:solidFill>
              </a:rPr>
              <a:t>Testing</a:t>
            </a:r>
            <a:r>
              <a:rPr lang="en-GB" sz="1400" b="1" dirty="0">
                <a:solidFill>
                  <a:srgbClr val="E0119D"/>
                </a:solidFill>
              </a:rPr>
              <a:t> </a:t>
            </a:r>
          </a:p>
        </p:txBody>
      </p:sp>
      <p:sp>
        <p:nvSpPr>
          <p:cNvPr id="33" name="TextBox 32">
            <a:extLst>
              <a:ext uri="{FF2B5EF4-FFF2-40B4-BE49-F238E27FC236}">
                <a16:creationId xmlns:a16="http://schemas.microsoft.com/office/drawing/2014/main" id="{BE8ED3BA-92FE-4144-B45F-FBDB1A9D38FC}"/>
              </a:ext>
            </a:extLst>
          </p:cNvPr>
          <p:cNvSpPr txBox="1"/>
          <p:nvPr/>
        </p:nvSpPr>
        <p:spPr>
          <a:xfrm rot="5400000">
            <a:off x="2349599" y="3267799"/>
            <a:ext cx="2349834" cy="461665"/>
          </a:xfrm>
          <a:prstGeom prst="rect">
            <a:avLst/>
          </a:prstGeom>
          <a:noFill/>
        </p:spPr>
        <p:txBody>
          <a:bodyPr wrap="square" rtlCol="0">
            <a:spAutoFit/>
          </a:bodyPr>
          <a:lstStyle/>
          <a:p>
            <a:r>
              <a:rPr lang="en-GB" sz="1200" dirty="0"/>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t>Prepare </a:t>
            </a:r>
          </a:p>
          <a:p>
            <a:pPr algn="ctr"/>
            <a:r>
              <a:rPr lang="en-GB" sz="1400" b="1" dirty="0"/>
              <a:t>for </a:t>
            </a:r>
          </a:p>
          <a:p>
            <a:pPr algn="ctr"/>
            <a:r>
              <a:rPr lang="en-GB" sz="1400" b="1" dirty="0"/>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7"/>
            <a:ext cx="2374086" cy="307777"/>
          </a:xfrm>
          <a:prstGeom prst="rect">
            <a:avLst/>
          </a:prstGeom>
          <a:noFill/>
        </p:spPr>
        <p:txBody>
          <a:bodyPr wrap="square" rtlCol="0">
            <a:spAutoFit/>
          </a:bodyPr>
          <a:lstStyle/>
          <a:p>
            <a:r>
              <a:rPr lang="en-GB" sz="1400" dirty="0"/>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5" y="3243114"/>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4" y="3287195"/>
            <a:ext cx="2497091" cy="523220"/>
          </a:xfrm>
          <a:prstGeom prst="rect">
            <a:avLst/>
          </a:prstGeom>
          <a:noFill/>
        </p:spPr>
        <p:txBody>
          <a:bodyPr wrap="square" rtlCol="0">
            <a:spAutoFit/>
          </a:bodyPr>
          <a:lstStyle/>
          <a:p>
            <a:r>
              <a:rPr lang="en-GB" sz="1400" dirty="0"/>
              <a:t>Register donor with national </a:t>
            </a:r>
          </a:p>
          <a:p>
            <a:r>
              <a:rPr lang="en-GB" sz="1400" dirty="0"/>
              <a:t>hub team</a:t>
            </a:r>
          </a:p>
        </p:txBody>
      </p:sp>
      <p:sp>
        <p:nvSpPr>
          <p:cNvPr id="50" name="TextBox 49">
            <a:extLst>
              <a:ext uri="{FF2B5EF4-FFF2-40B4-BE49-F238E27FC236}">
                <a16:creationId xmlns:a16="http://schemas.microsoft.com/office/drawing/2014/main" id="{E7073572-42B2-42DF-B6E5-5921346EE43C}"/>
              </a:ext>
            </a:extLst>
          </p:cNvPr>
          <p:cNvSpPr txBox="1"/>
          <p:nvPr/>
        </p:nvSpPr>
        <p:spPr>
          <a:xfrm rot="5400000">
            <a:off x="1349273" y="3087858"/>
            <a:ext cx="1836064" cy="307779"/>
          </a:xfrm>
          <a:prstGeom prst="rect">
            <a:avLst/>
          </a:prstGeom>
          <a:noFill/>
        </p:spPr>
        <p:txBody>
          <a:bodyPr wrap="square" rtlCol="0">
            <a:spAutoFit/>
          </a:bodyPr>
          <a:lstStyle/>
          <a:p>
            <a:r>
              <a:rPr lang="en-GB" sz="1400" b="1" dirty="0">
                <a:solidFill>
                  <a:srgbClr val="FF0000"/>
                </a:solidFill>
              </a:rPr>
              <a:t>Family discussions</a:t>
            </a:r>
          </a:p>
        </p:txBody>
      </p:sp>
      <p:cxnSp>
        <p:nvCxnSpPr>
          <p:cNvPr id="51" name="Straight Arrow Connector 50">
            <a:extLst>
              <a:ext uri="{FF2B5EF4-FFF2-40B4-BE49-F238E27FC236}">
                <a16:creationId xmlns:a16="http://schemas.microsoft.com/office/drawing/2014/main" id="{1848C7D1-E930-4E9A-AC63-8EA1D556B22B}"/>
              </a:ext>
            </a:extLst>
          </p:cNvPr>
          <p:cNvCxnSpPr>
            <a:cxnSpLocks/>
          </p:cNvCxnSpPr>
          <p:nvPr/>
        </p:nvCxnSpPr>
        <p:spPr>
          <a:xfrm>
            <a:off x="2255601" y="4078096"/>
            <a:ext cx="0" cy="10458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74592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650261" y="154587"/>
            <a:ext cx="9128836" cy="63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sz="3200" kern="0" dirty="0">
                <a:solidFill>
                  <a:schemeClr val="accent1"/>
                </a:solidFill>
                <a:latin typeface="Arial"/>
                <a:ea typeface="ＭＳ Ｐゴシック"/>
                <a:cs typeface=""/>
              </a:rPr>
              <a:t>Donation Following Circulatory Death: DCD</a:t>
            </a:r>
            <a:br>
              <a:rPr lang="en-GB" kern="0" dirty="0">
                <a:latin typeface="Arial"/>
                <a:ea typeface="ＭＳ Ｐゴシック"/>
                <a:cs typeface=""/>
              </a:rPr>
            </a:br>
            <a:endParaRPr lang="en-GB" sz="2800" b="0" kern="0" dirty="0">
              <a:latin typeface="Arial"/>
              <a:ea typeface="ＭＳ Ｐゴシック"/>
              <a:cs typeface=""/>
            </a:endParaRPr>
          </a:p>
        </p:txBody>
      </p:sp>
      <p:sp>
        <p:nvSpPr>
          <p:cNvPr id="10" name="Content Placeholder 2"/>
          <p:cNvSpPr txBox="1">
            <a:spLocks/>
          </p:cNvSpPr>
          <p:nvPr/>
        </p:nvSpPr>
        <p:spPr bwMode="auto">
          <a:xfrm>
            <a:off x="1536012" y="2553437"/>
            <a:ext cx="9243085" cy="408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a:lstStyle>
          <a:p>
            <a:pPr marL="0" indent="0">
              <a:buNone/>
              <a:defRPr/>
            </a:pPr>
            <a:r>
              <a:rPr lang="en-GB" kern="0" dirty="0">
                <a:solidFill>
                  <a:srgbClr val="000000"/>
                </a:solidFill>
                <a:latin typeface="Arial"/>
                <a:ea typeface="ＭＳ Ｐゴシック"/>
                <a:cs typeface=""/>
              </a:rPr>
              <a:t> </a:t>
            </a:r>
            <a:endParaRPr lang="en-GB" sz="1400" kern="0" dirty="0">
              <a:solidFill>
                <a:srgbClr val="000000"/>
              </a:solidFill>
              <a:latin typeface="Arial"/>
              <a:ea typeface="ＭＳ Ｐゴシック"/>
              <a:cs typeface=""/>
            </a:endParaRPr>
          </a:p>
        </p:txBody>
      </p:sp>
      <p:sp>
        <p:nvSpPr>
          <p:cNvPr id="2" name="Arrow: Notched Right 1">
            <a:extLst>
              <a:ext uri="{FF2B5EF4-FFF2-40B4-BE49-F238E27FC236}">
                <a16:creationId xmlns:a16="http://schemas.microsoft.com/office/drawing/2014/main" id="{3CAC4114-7B94-4CB7-B906-84CD30867E32}"/>
              </a:ext>
            </a:extLst>
          </p:cNvPr>
          <p:cNvSpPr/>
          <p:nvPr/>
        </p:nvSpPr>
        <p:spPr>
          <a:xfrm>
            <a:off x="2086445" y="5030990"/>
            <a:ext cx="8148917" cy="484632"/>
          </a:xfrm>
          <a:prstGeom prst="notch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4BC87129-71BE-46D9-B684-AC58C76D5836}"/>
              </a:ext>
            </a:extLst>
          </p:cNvPr>
          <p:cNvCxnSpPr>
            <a:cxnSpLocks/>
          </p:cNvCxnSpPr>
          <p:nvPr/>
        </p:nvCxnSpPr>
        <p:spPr>
          <a:xfrm>
            <a:off x="3062850" y="3974374"/>
            <a:ext cx="0" cy="11388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6" name="TextBox 15">
            <a:extLst>
              <a:ext uri="{FF2B5EF4-FFF2-40B4-BE49-F238E27FC236}">
                <a16:creationId xmlns:a16="http://schemas.microsoft.com/office/drawing/2014/main" id="{402E273C-DAC6-40A4-B2D9-7BACB5399356}"/>
              </a:ext>
            </a:extLst>
          </p:cNvPr>
          <p:cNvSpPr txBox="1"/>
          <p:nvPr/>
        </p:nvSpPr>
        <p:spPr>
          <a:xfrm rot="5400000">
            <a:off x="8834079" y="3849069"/>
            <a:ext cx="3305261" cy="584775"/>
          </a:xfrm>
          <a:prstGeom prst="rect">
            <a:avLst/>
          </a:prstGeom>
          <a:noFill/>
        </p:spPr>
        <p:txBody>
          <a:bodyPr wrap="square" rtlCol="0">
            <a:spAutoFit/>
          </a:bodyPr>
          <a:lstStyle/>
          <a:p>
            <a:pPr algn="ctr"/>
            <a:r>
              <a:rPr lang="en-GB" sz="1600" kern="0" dirty="0">
                <a:solidFill>
                  <a:srgbClr val="000000"/>
                </a:solidFill>
                <a:latin typeface="Arial"/>
                <a:ea typeface="ＭＳ Ｐゴシック"/>
              </a:rPr>
              <a:t>Post Retrieval Care and check in with unit </a:t>
            </a:r>
            <a:endParaRPr lang="en-GB" sz="1600" dirty="0"/>
          </a:p>
        </p:txBody>
      </p:sp>
      <p:sp>
        <p:nvSpPr>
          <p:cNvPr id="17" name="Rectangle 16">
            <a:extLst>
              <a:ext uri="{FF2B5EF4-FFF2-40B4-BE49-F238E27FC236}">
                <a16:creationId xmlns:a16="http://schemas.microsoft.com/office/drawing/2014/main" id="{446E5F83-9559-4230-A932-A4D75402FB60}"/>
              </a:ext>
            </a:extLst>
          </p:cNvPr>
          <p:cNvSpPr/>
          <p:nvPr/>
        </p:nvSpPr>
        <p:spPr>
          <a:xfrm>
            <a:off x="8247549" y="1259863"/>
            <a:ext cx="320673" cy="487039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FC3E5B1-059D-449C-BB33-6B9C431DECFF}"/>
              </a:ext>
            </a:extLst>
          </p:cNvPr>
          <p:cNvSpPr txBox="1"/>
          <p:nvPr/>
        </p:nvSpPr>
        <p:spPr>
          <a:xfrm rot="5400000">
            <a:off x="7762961" y="3783412"/>
            <a:ext cx="1311429" cy="230832"/>
          </a:xfrm>
          <a:prstGeom prst="rect">
            <a:avLst/>
          </a:prstGeom>
          <a:noFill/>
        </p:spPr>
        <p:txBody>
          <a:bodyPr wrap="square" rtlCol="0">
            <a:spAutoFit/>
          </a:bodyPr>
          <a:lstStyle/>
          <a:p>
            <a:r>
              <a:rPr lang="en-GB" b="1" dirty="0"/>
              <a:t>Theatre</a:t>
            </a:r>
          </a:p>
        </p:txBody>
      </p:sp>
      <p:sp>
        <p:nvSpPr>
          <p:cNvPr id="20" name="TextBox 19">
            <a:extLst>
              <a:ext uri="{FF2B5EF4-FFF2-40B4-BE49-F238E27FC236}">
                <a16:creationId xmlns:a16="http://schemas.microsoft.com/office/drawing/2014/main" id="{EEEA0054-5FEE-443D-97A3-FC513BD3EF31}"/>
              </a:ext>
            </a:extLst>
          </p:cNvPr>
          <p:cNvSpPr txBox="1"/>
          <p:nvPr/>
        </p:nvSpPr>
        <p:spPr>
          <a:xfrm>
            <a:off x="8939482" y="1899929"/>
            <a:ext cx="1161320" cy="307777"/>
          </a:xfrm>
          <a:prstGeom prst="rect">
            <a:avLst/>
          </a:prstGeom>
          <a:noFill/>
        </p:spPr>
        <p:txBody>
          <a:bodyPr wrap="square" rtlCol="0">
            <a:spAutoFit/>
          </a:bodyPr>
          <a:lstStyle/>
          <a:p>
            <a:r>
              <a:rPr lang="en-GB" sz="1400" b="1" dirty="0"/>
              <a:t>Retrieval</a:t>
            </a:r>
          </a:p>
        </p:txBody>
      </p:sp>
      <p:cxnSp>
        <p:nvCxnSpPr>
          <p:cNvPr id="23" name="Straight Arrow Connector 22">
            <a:extLst>
              <a:ext uri="{FF2B5EF4-FFF2-40B4-BE49-F238E27FC236}">
                <a16:creationId xmlns:a16="http://schemas.microsoft.com/office/drawing/2014/main" id="{B91159DA-67C2-48AC-B104-9E540C2BDC02}"/>
              </a:ext>
            </a:extLst>
          </p:cNvPr>
          <p:cNvCxnSpPr>
            <a:cxnSpLocks/>
          </p:cNvCxnSpPr>
          <p:nvPr/>
        </p:nvCxnSpPr>
        <p:spPr>
          <a:xfrm>
            <a:off x="7782187" y="3355596"/>
            <a:ext cx="0" cy="17683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09115AEB-4652-4519-85B1-C562F69B33E0}"/>
              </a:ext>
            </a:extLst>
          </p:cNvPr>
          <p:cNvSpPr txBox="1"/>
          <p:nvPr/>
        </p:nvSpPr>
        <p:spPr>
          <a:xfrm rot="5400000">
            <a:off x="7103649" y="2998997"/>
            <a:ext cx="1564843" cy="523220"/>
          </a:xfrm>
          <a:prstGeom prst="rect">
            <a:avLst/>
          </a:prstGeom>
          <a:noFill/>
        </p:spPr>
        <p:txBody>
          <a:bodyPr wrap="square" rtlCol="0">
            <a:spAutoFit/>
          </a:bodyPr>
          <a:lstStyle/>
          <a:p>
            <a:r>
              <a:rPr lang="en-GB" sz="1400" b="1" dirty="0">
                <a:solidFill>
                  <a:srgbClr val="FF0000"/>
                </a:solidFill>
              </a:rPr>
              <a:t>Preparation for &amp;  WLST </a:t>
            </a:r>
          </a:p>
        </p:txBody>
      </p:sp>
      <p:sp>
        <p:nvSpPr>
          <p:cNvPr id="18" name="TextBox 17">
            <a:extLst>
              <a:ext uri="{FF2B5EF4-FFF2-40B4-BE49-F238E27FC236}">
                <a16:creationId xmlns:a16="http://schemas.microsoft.com/office/drawing/2014/main" id="{37F65B10-C1A3-4425-B12E-D3133865CBB9}"/>
              </a:ext>
            </a:extLst>
          </p:cNvPr>
          <p:cNvSpPr txBox="1"/>
          <p:nvPr/>
        </p:nvSpPr>
        <p:spPr>
          <a:xfrm>
            <a:off x="1994946" y="1512327"/>
            <a:ext cx="3511000" cy="738664"/>
          </a:xfrm>
          <a:prstGeom prst="rect">
            <a:avLst/>
          </a:prstGeom>
          <a:noFill/>
        </p:spPr>
        <p:txBody>
          <a:bodyPr wrap="square" rtlCol="0">
            <a:spAutoFit/>
          </a:bodyPr>
          <a:lstStyle/>
          <a:p>
            <a:pPr algn="ctr"/>
            <a:r>
              <a:rPr lang="en-GB" sz="1400" b="1" dirty="0"/>
              <a:t>Detailed assessment &amp; planning</a:t>
            </a:r>
          </a:p>
          <a:p>
            <a:pPr algn="ctr"/>
            <a:r>
              <a:rPr lang="en-GB" sz="1400" b="1" dirty="0"/>
              <a:t>Gather &amp; present whole health history</a:t>
            </a:r>
          </a:p>
          <a:p>
            <a:pPr algn="ctr"/>
            <a:r>
              <a:rPr lang="en-GB" sz="1400" b="1" dirty="0"/>
              <a:t> + Physical examination </a:t>
            </a:r>
          </a:p>
        </p:txBody>
      </p:sp>
      <p:cxnSp>
        <p:nvCxnSpPr>
          <p:cNvPr id="6" name="Straight Arrow Connector 5">
            <a:extLst>
              <a:ext uri="{FF2B5EF4-FFF2-40B4-BE49-F238E27FC236}">
                <a16:creationId xmlns:a16="http://schemas.microsoft.com/office/drawing/2014/main" id="{B12E0EBD-8825-4076-A766-8E82D51B044C}"/>
              </a:ext>
            </a:extLst>
          </p:cNvPr>
          <p:cNvCxnSpPr>
            <a:cxnSpLocks/>
          </p:cNvCxnSpPr>
          <p:nvPr/>
        </p:nvCxnSpPr>
        <p:spPr bwMode="auto">
          <a:xfrm>
            <a:off x="1828047" y="2271822"/>
            <a:ext cx="3650874" cy="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22" name="TextBox 21">
            <a:extLst>
              <a:ext uri="{FF2B5EF4-FFF2-40B4-BE49-F238E27FC236}">
                <a16:creationId xmlns:a16="http://schemas.microsoft.com/office/drawing/2014/main" id="{A856AC59-0247-4486-99B9-A509DBBD8B52}"/>
              </a:ext>
            </a:extLst>
          </p:cNvPr>
          <p:cNvSpPr txBox="1"/>
          <p:nvPr/>
        </p:nvSpPr>
        <p:spPr>
          <a:xfrm rot="5400000">
            <a:off x="2169574" y="3096725"/>
            <a:ext cx="1871386" cy="307777"/>
          </a:xfrm>
          <a:prstGeom prst="rect">
            <a:avLst/>
          </a:prstGeom>
          <a:noFill/>
        </p:spPr>
        <p:txBody>
          <a:bodyPr wrap="square" rtlCol="0">
            <a:spAutoFit/>
          </a:bodyPr>
          <a:lstStyle/>
          <a:p>
            <a:r>
              <a:rPr lang="en-GB" sz="1400" b="1" dirty="0">
                <a:solidFill>
                  <a:srgbClr val="FF0000"/>
                </a:solidFill>
              </a:rPr>
              <a:t>Family Approach</a:t>
            </a:r>
          </a:p>
        </p:txBody>
      </p:sp>
      <p:cxnSp>
        <p:nvCxnSpPr>
          <p:cNvPr id="25" name="Straight Arrow Connector 24">
            <a:extLst>
              <a:ext uri="{FF2B5EF4-FFF2-40B4-BE49-F238E27FC236}">
                <a16:creationId xmlns:a16="http://schemas.microsoft.com/office/drawing/2014/main" id="{51B4BE7A-F902-4016-A267-BEBABDF09E77}"/>
              </a:ext>
            </a:extLst>
          </p:cNvPr>
          <p:cNvCxnSpPr>
            <a:cxnSpLocks/>
          </p:cNvCxnSpPr>
          <p:nvPr/>
        </p:nvCxnSpPr>
        <p:spPr bwMode="auto">
          <a:xfrm>
            <a:off x="5478922" y="2271822"/>
            <a:ext cx="1816705"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BC0E667F-B0FB-4BB8-B562-01FA9F495126}"/>
              </a:ext>
            </a:extLst>
          </p:cNvPr>
          <p:cNvCxnSpPr>
            <a:cxnSpLocks/>
          </p:cNvCxnSpPr>
          <p:nvPr/>
        </p:nvCxnSpPr>
        <p:spPr bwMode="auto">
          <a:xfrm flipV="1">
            <a:off x="7295626" y="2271822"/>
            <a:ext cx="829836" cy="7848"/>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9" name="Straight Arrow Connector 28">
            <a:extLst>
              <a:ext uri="{FF2B5EF4-FFF2-40B4-BE49-F238E27FC236}">
                <a16:creationId xmlns:a16="http://schemas.microsoft.com/office/drawing/2014/main" id="{B4754616-9660-40E5-95C2-E71CA7E469CD}"/>
              </a:ext>
            </a:extLst>
          </p:cNvPr>
          <p:cNvCxnSpPr>
            <a:cxnSpLocks/>
          </p:cNvCxnSpPr>
          <p:nvPr/>
        </p:nvCxnSpPr>
        <p:spPr bwMode="auto">
          <a:xfrm flipV="1">
            <a:off x="8603341" y="2264094"/>
            <a:ext cx="1664362" cy="16254"/>
          </a:xfrm>
          <a:prstGeom prst="straightConnector1">
            <a:avLst/>
          </a:prstGeom>
          <a:solidFill>
            <a:schemeClr val="accent1"/>
          </a:solidFill>
          <a:ln w="12700" cap="flat" cmpd="sng" algn="ctr">
            <a:solidFill>
              <a:schemeClr val="tx1"/>
            </a:solidFill>
            <a:prstDash val="solid"/>
            <a:round/>
            <a:headEnd type="triangle"/>
            <a:tailEnd type="triangle"/>
          </a:ln>
          <a:effectLst/>
        </p:spPr>
      </p:cxnSp>
      <p:cxnSp>
        <p:nvCxnSpPr>
          <p:cNvPr id="21" name="Straight Arrow Connector 20">
            <a:extLst>
              <a:ext uri="{FF2B5EF4-FFF2-40B4-BE49-F238E27FC236}">
                <a16:creationId xmlns:a16="http://schemas.microsoft.com/office/drawing/2014/main" id="{FBBF4029-5D5F-45DD-A9DC-1077D93BDB12}"/>
              </a:ext>
            </a:extLst>
          </p:cNvPr>
          <p:cNvCxnSpPr>
            <a:cxnSpLocks/>
          </p:cNvCxnSpPr>
          <p:nvPr/>
        </p:nvCxnSpPr>
        <p:spPr bwMode="auto">
          <a:xfrm>
            <a:off x="2039744" y="947760"/>
            <a:ext cx="6194264" cy="0"/>
          </a:xfrm>
          <a:prstGeom prst="straightConnector1">
            <a:avLst/>
          </a:prstGeom>
          <a:ln w="50800">
            <a:solidFill>
              <a:schemeClr val="accent1"/>
            </a:solidFill>
            <a:headEnd type="triangle"/>
            <a:tailEnd type="triangle"/>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id="{1B224A79-6F5F-43AE-BD7D-181EC613C922}"/>
              </a:ext>
            </a:extLst>
          </p:cNvPr>
          <p:cNvSpPr txBox="1"/>
          <p:nvPr/>
        </p:nvSpPr>
        <p:spPr>
          <a:xfrm>
            <a:off x="2020114" y="1001070"/>
            <a:ext cx="6030522" cy="584775"/>
          </a:xfrm>
          <a:prstGeom prst="rect">
            <a:avLst/>
          </a:prstGeom>
          <a:noFill/>
        </p:spPr>
        <p:txBody>
          <a:bodyPr wrap="square" rtlCol="0">
            <a:spAutoFit/>
          </a:bodyPr>
          <a:lstStyle/>
          <a:p>
            <a:pPr algn="ctr"/>
            <a:r>
              <a:rPr lang="en-GB" sz="1600" b="1" dirty="0">
                <a:solidFill>
                  <a:srgbClr val="FF0000"/>
                </a:solidFill>
              </a:rPr>
              <a:t>Stabilisation for ascertaining EOL decisions &amp; donor optimisation </a:t>
            </a:r>
          </a:p>
        </p:txBody>
      </p:sp>
      <p:cxnSp>
        <p:nvCxnSpPr>
          <p:cNvPr id="30" name="Straight Arrow Connector 29">
            <a:extLst>
              <a:ext uri="{FF2B5EF4-FFF2-40B4-BE49-F238E27FC236}">
                <a16:creationId xmlns:a16="http://schemas.microsoft.com/office/drawing/2014/main" id="{C8443D9A-46F9-4B0C-8433-5ABD21F8DE22}"/>
              </a:ext>
            </a:extLst>
          </p:cNvPr>
          <p:cNvCxnSpPr>
            <a:cxnSpLocks/>
          </p:cNvCxnSpPr>
          <p:nvPr/>
        </p:nvCxnSpPr>
        <p:spPr>
          <a:xfrm>
            <a:off x="3506647" y="3985140"/>
            <a:ext cx="0" cy="1138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4363692B-25B5-4611-AB5F-D4D974D92401}"/>
              </a:ext>
            </a:extLst>
          </p:cNvPr>
          <p:cNvCxnSpPr>
            <a:cxnSpLocks/>
          </p:cNvCxnSpPr>
          <p:nvPr/>
        </p:nvCxnSpPr>
        <p:spPr>
          <a:xfrm>
            <a:off x="7295626" y="4437800"/>
            <a:ext cx="0" cy="67538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3" name="TextBox 32">
            <a:extLst>
              <a:ext uri="{FF2B5EF4-FFF2-40B4-BE49-F238E27FC236}">
                <a16:creationId xmlns:a16="http://schemas.microsoft.com/office/drawing/2014/main" id="{BE8ED3BA-92FE-4144-B45F-FBDB1A9D38FC}"/>
              </a:ext>
            </a:extLst>
          </p:cNvPr>
          <p:cNvSpPr txBox="1"/>
          <p:nvPr/>
        </p:nvSpPr>
        <p:spPr>
          <a:xfrm rot="5400000">
            <a:off x="2393288" y="3193333"/>
            <a:ext cx="2262457" cy="523220"/>
          </a:xfrm>
          <a:prstGeom prst="rect">
            <a:avLst/>
          </a:prstGeom>
          <a:noFill/>
        </p:spPr>
        <p:txBody>
          <a:bodyPr wrap="square" rtlCol="0">
            <a:spAutoFit/>
          </a:bodyPr>
          <a:lstStyle/>
          <a:p>
            <a:r>
              <a:rPr lang="en-GB" sz="1400" dirty="0"/>
              <a:t>Formal consent &amp; medical social assessment </a:t>
            </a:r>
          </a:p>
        </p:txBody>
      </p:sp>
      <p:sp>
        <p:nvSpPr>
          <p:cNvPr id="34" name="TextBox 33">
            <a:extLst>
              <a:ext uri="{FF2B5EF4-FFF2-40B4-BE49-F238E27FC236}">
                <a16:creationId xmlns:a16="http://schemas.microsoft.com/office/drawing/2014/main" id="{F985EEF0-3E99-4FE8-A8D6-BC0ADACDA643}"/>
              </a:ext>
            </a:extLst>
          </p:cNvPr>
          <p:cNvSpPr txBox="1"/>
          <p:nvPr/>
        </p:nvSpPr>
        <p:spPr>
          <a:xfrm>
            <a:off x="5556234" y="1931577"/>
            <a:ext cx="1510606" cy="307048"/>
          </a:xfrm>
          <a:prstGeom prst="rect">
            <a:avLst/>
          </a:prstGeom>
          <a:noFill/>
        </p:spPr>
        <p:txBody>
          <a:bodyPr wrap="square" rtlCol="0">
            <a:spAutoFit/>
          </a:bodyPr>
          <a:lstStyle/>
          <a:p>
            <a:pPr algn="ctr"/>
            <a:r>
              <a:rPr lang="en-GB" sz="1400" b="1" dirty="0"/>
              <a:t>Find recipients</a:t>
            </a:r>
          </a:p>
        </p:txBody>
      </p:sp>
      <p:sp>
        <p:nvSpPr>
          <p:cNvPr id="35" name="TextBox 34">
            <a:extLst>
              <a:ext uri="{FF2B5EF4-FFF2-40B4-BE49-F238E27FC236}">
                <a16:creationId xmlns:a16="http://schemas.microsoft.com/office/drawing/2014/main" id="{707E7E26-4BE2-4256-B2C2-6242B752BAEB}"/>
              </a:ext>
            </a:extLst>
          </p:cNvPr>
          <p:cNvSpPr txBox="1"/>
          <p:nvPr/>
        </p:nvSpPr>
        <p:spPr>
          <a:xfrm>
            <a:off x="7159908" y="1513297"/>
            <a:ext cx="965554" cy="738664"/>
          </a:xfrm>
          <a:prstGeom prst="rect">
            <a:avLst/>
          </a:prstGeom>
          <a:noFill/>
        </p:spPr>
        <p:txBody>
          <a:bodyPr wrap="square" rtlCol="0">
            <a:spAutoFit/>
          </a:bodyPr>
          <a:lstStyle/>
          <a:p>
            <a:pPr algn="ctr"/>
            <a:r>
              <a:rPr lang="en-GB" sz="1400" b="1" dirty="0"/>
              <a:t>Prepare </a:t>
            </a:r>
          </a:p>
          <a:p>
            <a:pPr algn="ctr"/>
            <a:r>
              <a:rPr lang="en-GB" sz="1400" b="1" dirty="0"/>
              <a:t>for </a:t>
            </a:r>
          </a:p>
          <a:p>
            <a:pPr algn="ctr"/>
            <a:r>
              <a:rPr lang="en-GB" sz="1400" b="1" dirty="0"/>
              <a:t>theatre</a:t>
            </a:r>
          </a:p>
        </p:txBody>
      </p:sp>
      <p:sp>
        <p:nvSpPr>
          <p:cNvPr id="40" name="TextBox 39">
            <a:extLst>
              <a:ext uri="{FF2B5EF4-FFF2-40B4-BE49-F238E27FC236}">
                <a16:creationId xmlns:a16="http://schemas.microsoft.com/office/drawing/2014/main" id="{295E637D-500D-4533-B139-6E6095C2AB14}"/>
              </a:ext>
            </a:extLst>
          </p:cNvPr>
          <p:cNvSpPr txBox="1"/>
          <p:nvPr/>
        </p:nvSpPr>
        <p:spPr>
          <a:xfrm rot="5400000">
            <a:off x="6140831" y="3332617"/>
            <a:ext cx="2374086" cy="307777"/>
          </a:xfrm>
          <a:prstGeom prst="rect">
            <a:avLst/>
          </a:prstGeom>
          <a:noFill/>
        </p:spPr>
        <p:txBody>
          <a:bodyPr wrap="square" rtlCol="0">
            <a:spAutoFit/>
          </a:bodyPr>
          <a:lstStyle/>
          <a:p>
            <a:r>
              <a:rPr lang="en-GB" sz="1400" dirty="0"/>
              <a:t>Activate retrieval teams</a:t>
            </a:r>
          </a:p>
        </p:txBody>
      </p:sp>
      <p:cxnSp>
        <p:nvCxnSpPr>
          <p:cNvPr id="45" name="Straight Arrow Connector 44">
            <a:extLst>
              <a:ext uri="{FF2B5EF4-FFF2-40B4-BE49-F238E27FC236}">
                <a16:creationId xmlns:a16="http://schemas.microsoft.com/office/drawing/2014/main" id="{6347F222-17CF-4124-BE2D-65503FAACA12}"/>
              </a:ext>
            </a:extLst>
          </p:cNvPr>
          <p:cNvCxnSpPr>
            <a:cxnSpLocks/>
          </p:cNvCxnSpPr>
          <p:nvPr/>
        </p:nvCxnSpPr>
        <p:spPr>
          <a:xfrm>
            <a:off x="5399715" y="3243114"/>
            <a:ext cx="1" cy="187006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74D1CFAC-C90A-41D1-B928-6DE56DB9533F}"/>
              </a:ext>
            </a:extLst>
          </p:cNvPr>
          <p:cNvSpPr txBox="1"/>
          <p:nvPr/>
        </p:nvSpPr>
        <p:spPr>
          <a:xfrm rot="5400000">
            <a:off x="4245184" y="3287195"/>
            <a:ext cx="2497091" cy="523220"/>
          </a:xfrm>
          <a:prstGeom prst="rect">
            <a:avLst/>
          </a:prstGeom>
          <a:noFill/>
        </p:spPr>
        <p:txBody>
          <a:bodyPr wrap="square" rtlCol="0">
            <a:spAutoFit/>
          </a:bodyPr>
          <a:lstStyle/>
          <a:p>
            <a:r>
              <a:rPr lang="en-GB" sz="1400" dirty="0"/>
              <a:t>Register donor with national </a:t>
            </a:r>
          </a:p>
          <a:p>
            <a:r>
              <a:rPr lang="en-GB" sz="1400" dirty="0"/>
              <a:t>hub team</a:t>
            </a:r>
          </a:p>
        </p:txBody>
      </p:sp>
      <p:sp>
        <p:nvSpPr>
          <p:cNvPr id="36" name="TextBox 35">
            <a:extLst>
              <a:ext uri="{FF2B5EF4-FFF2-40B4-BE49-F238E27FC236}">
                <a16:creationId xmlns:a16="http://schemas.microsoft.com/office/drawing/2014/main" id="{C5D9A8A4-F36C-4043-88D3-9182BBCA3A7D}"/>
              </a:ext>
            </a:extLst>
          </p:cNvPr>
          <p:cNvSpPr txBox="1"/>
          <p:nvPr/>
        </p:nvSpPr>
        <p:spPr>
          <a:xfrm rot="5400000">
            <a:off x="8075695" y="2985439"/>
            <a:ext cx="1564843" cy="307777"/>
          </a:xfrm>
          <a:prstGeom prst="rect">
            <a:avLst/>
          </a:prstGeom>
          <a:noFill/>
        </p:spPr>
        <p:txBody>
          <a:bodyPr wrap="square" rtlCol="0">
            <a:spAutoFit/>
          </a:bodyPr>
          <a:lstStyle/>
          <a:p>
            <a:r>
              <a:rPr lang="en-GB" sz="1400" b="1" dirty="0">
                <a:solidFill>
                  <a:srgbClr val="FF0000"/>
                </a:solidFill>
              </a:rPr>
              <a:t>REINTUBATION</a:t>
            </a:r>
          </a:p>
        </p:txBody>
      </p:sp>
      <p:cxnSp>
        <p:nvCxnSpPr>
          <p:cNvPr id="37" name="Straight Arrow Connector 36">
            <a:extLst>
              <a:ext uri="{FF2B5EF4-FFF2-40B4-BE49-F238E27FC236}">
                <a16:creationId xmlns:a16="http://schemas.microsoft.com/office/drawing/2014/main" id="{715F9BFF-8243-45DE-9369-BB67463ECC06}"/>
              </a:ext>
            </a:extLst>
          </p:cNvPr>
          <p:cNvCxnSpPr>
            <a:cxnSpLocks/>
            <a:stCxn id="36" idx="3"/>
          </p:cNvCxnSpPr>
          <p:nvPr/>
        </p:nvCxnSpPr>
        <p:spPr>
          <a:xfrm>
            <a:off x="8858115" y="3921748"/>
            <a:ext cx="0" cy="117587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2" name="Rectangle 31">
            <a:extLst>
              <a:ext uri="{FF2B5EF4-FFF2-40B4-BE49-F238E27FC236}">
                <a16:creationId xmlns:a16="http://schemas.microsoft.com/office/drawing/2014/main" id="{9DE18EA0-60E2-4DFC-8D26-57AD89679E0E}"/>
              </a:ext>
            </a:extLst>
          </p:cNvPr>
          <p:cNvSpPr/>
          <p:nvPr/>
        </p:nvSpPr>
        <p:spPr>
          <a:xfrm rot="5400000">
            <a:off x="648701" y="3575201"/>
            <a:ext cx="2441694" cy="369332"/>
          </a:xfrm>
          <a:prstGeom prst="rect">
            <a:avLst/>
          </a:prstGeom>
        </p:spPr>
        <p:txBody>
          <a:bodyPr wrap="none">
            <a:spAutoFit/>
          </a:bodyPr>
          <a:lstStyle/>
          <a:p>
            <a:pPr algn="ctr"/>
            <a:r>
              <a:rPr lang="en-GB" sz="1800" b="1" kern="0" dirty="0">
                <a:solidFill>
                  <a:srgbClr val="000000"/>
                </a:solidFill>
                <a:latin typeface="Arial"/>
                <a:ea typeface="ＭＳ Ｐゴシック"/>
                <a:cs typeface=""/>
              </a:rPr>
              <a:t>Notification &amp; Triage</a:t>
            </a:r>
            <a:endParaRPr lang="en-GB" sz="1800" b="1" dirty="0"/>
          </a:p>
        </p:txBody>
      </p:sp>
    </p:spTree>
    <p:extLst>
      <p:ext uri="{BB962C8B-B14F-4D97-AF65-F5344CB8AC3E}">
        <p14:creationId xmlns:p14="http://schemas.microsoft.com/office/powerpoint/2010/main" val="2568494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2B3072-42B3-47E9-BE14-5E8948ADEA59}"/>
              </a:ext>
            </a:extLst>
          </p:cNvPr>
          <p:cNvPicPr>
            <a:picLocks noChangeAspect="1"/>
          </p:cNvPicPr>
          <p:nvPr/>
        </p:nvPicPr>
        <p:blipFill>
          <a:blip r:embed="rId2">
            <a:alphaModFix/>
          </a:blip>
          <a:stretch>
            <a:fillRect/>
          </a:stretch>
        </p:blipFill>
        <p:spPr>
          <a:xfrm rot="456086">
            <a:off x="6604424" y="567008"/>
            <a:ext cx="5085580" cy="3948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8D21D35B-6621-454E-B194-79058BD48B2C}"/>
              </a:ext>
            </a:extLst>
          </p:cNvPr>
          <p:cNvSpPr>
            <a:spLocks noGrp="1"/>
          </p:cNvSpPr>
          <p:nvPr>
            <p:ph type="title"/>
          </p:nvPr>
        </p:nvSpPr>
        <p:spPr>
          <a:xfrm>
            <a:off x="0" y="523517"/>
            <a:ext cx="7772400" cy="1362075"/>
          </a:xfrm>
        </p:spPr>
        <p:txBody>
          <a:bodyPr>
            <a:normAutofit fontScale="90000"/>
          </a:bodyPr>
          <a:lstStyle/>
          <a:p>
            <a:pPr lvl="0">
              <a:defRPr/>
            </a:pPr>
            <a:r>
              <a:rPr lang="en-GB" sz="4000" kern="0" dirty="0">
                <a:solidFill>
                  <a:srgbClr val="000099"/>
                </a:solidFill>
                <a:cs typeface=""/>
              </a:rPr>
              <a:t>SN Involvement</a:t>
            </a:r>
            <a:br>
              <a:rPr lang="en-GB" sz="4000" kern="0" dirty="0">
                <a:solidFill>
                  <a:srgbClr val="000099"/>
                </a:solidFill>
                <a:cs typeface=""/>
              </a:rPr>
            </a:br>
            <a:r>
              <a:rPr lang="en-GB" sz="4000" b="0" kern="0" dirty="0">
                <a:solidFill>
                  <a:srgbClr val="000099"/>
                </a:solidFill>
                <a:cs typeface=""/>
              </a:rPr>
              <a:t>The benefits</a:t>
            </a:r>
            <a:br>
              <a:rPr lang="en-GB" sz="4000" b="0" kern="0" dirty="0">
                <a:solidFill>
                  <a:srgbClr val="000099"/>
                </a:solidFill>
                <a:latin typeface="Arial"/>
                <a:cs typeface=""/>
              </a:rPr>
            </a:br>
            <a:endParaRPr lang="en-GB" dirty="0">
              <a:solidFill>
                <a:srgbClr val="000099"/>
              </a:solidFill>
            </a:endParaRPr>
          </a:p>
        </p:txBody>
      </p:sp>
      <p:sp>
        <p:nvSpPr>
          <p:cNvPr id="3" name="Text Placeholder 2">
            <a:extLst>
              <a:ext uri="{FF2B5EF4-FFF2-40B4-BE49-F238E27FC236}">
                <a16:creationId xmlns:a16="http://schemas.microsoft.com/office/drawing/2014/main" id="{1C7CB7A4-4479-412B-AA0E-48F835A6C6C2}"/>
              </a:ext>
            </a:extLst>
          </p:cNvPr>
          <p:cNvSpPr>
            <a:spLocks noGrp="1"/>
          </p:cNvSpPr>
          <p:nvPr>
            <p:ph type="body" idx="1"/>
          </p:nvPr>
        </p:nvSpPr>
        <p:spPr>
          <a:xfrm>
            <a:off x="1481626" y="1563127"/>
            <a:ext cx="4344782" cy="487758"/>
          </a:xfrm>
        </p:spPr>
        <p:txBody>
          <a:bodyPr>
            <a:normAutofit fontScale="40000" lnSpcReduction="20000"/>
          </a:bodyPr>
          <a:lstStyle/>
          <a:p>
            <a:pPr algn="ctr"/>
            <a:r>
              <a:rPr lang="en-GB" sz="2400" b="1" kern="0" dirty="0">
                <a:solidFill>
                  <a:srgbClr val="FF0000"/>
                </a:solidFill>
                <a:latin typeface="Arial"/>
                <a:cs typeface=""/>
              </a:rPr>
              <a:t> </a:t>
            </a:r>
            <a:r>
              <a:rPr lang="en-GB" sz="7000" b="1" kern="0" dirty="0">
                <a:solidFill>
                  <a:srgbClr val="FF0000"/>
                </a:solidFill>
                <a:latin typeface="+mj-lt"/>
                <a:cs typeface=""/>
              </a:rPr>
              <a:t>Neurological Death Testing</a:t>
            </a:r>
            <a:endParaRPr lang="en-GB" sz="4000" dirty="0">
              <a:latin typeface="+mj-lt"/>
            </a:endParaRPr>
          </a:p>
        </p:txBody>
      </p:sp>
      <p:graphicFrame>
        <p:nvGraphicFramePr>
          <p:cNvPr id="7" name="Content Placeholder 3">
            <a:extLst>
              <a:ext uri="{FF2B5EF4-FFF2-40B4-BE49-F238E27FC236}">
                <a16:creationId xmlns:a16="http://schemas.microsoft.com/office/drawing/2014/main" id="{7FF938AE-4331-C41C-8FFF-6A6062289ED1}"/>
              </a:ext>
            </a:extLst>
          </p:cNvPr>
          <p:cNvGraphicFramePr/>
          <p:nvPr>
            <p:extLst>
              <p:ext uri="{D42A27DB-BD31-4B8C-83A1-F6EECF244321}">
                <p14:modId xmlns:p14="http://schemas.microsoft.com/office/powerpoint/2010/main" val="4169743688"/>
              </p:ext>
            </p:extLst>
          </p:nvPr>
        </p:nvGraphicFramePr>
        <p:xfrm>
          <a:off x="263165" y="2409109"/>
          <a:ext cx="8901903" cy="4448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4994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1680A7-6111-4ED4-BC19-6385B3C01006}"/>
              </a:ext>
            </a:extLst>
          </p:cNvPr>
          <p:cNvPicPr>
            <a:picLocks noChangeAspect="1"/>
          </p:cNvPicPr>
          <p:nvPr/>
        </p:nvPicPr>
        <p:blipFill>
          <a:blip r:embed="rId2"/>
          <a:stretch>
            <a:fillRect/>
          </a:stretch>
        </p:blipFill>
        <p:spPr>
          <a:xfrm rot="503496">
            <a:off x="6227446" y="675563"/>
            <a:ext cx="5105923" cy="4993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8D21D35B-6621-454E-B194-79058BD48B2C}"/>
              </a:ext>
            </a:extLst>
          </p:cNvPr>
          <p:cNvSpPr>
            <a:spLocks noGrp="1"/>
          </p:cNvSpPr>
          <p:nvPr>
            <p:ph type="title"/>
          </p:nvPr>
        </p:nvSpPr>
        <p:spPr>
          <a:xfrm>
            <a:off x="54226" y="482761"/>
            <a:ext cx="7772400" cy="1362075"/>
          </a:xfrm>
        </p:spPr>
        <p:txBody>
          <a:bodyPr>
            <a:normAutofit fontScale="90000"/>
          </a:bodyPr>
          <a:lstStyle/>
          <a:p>
            <a:pPr lvl="0">
              <a:defRPr/>
            </a:pPr>
            <a:r>
              <a:rPr lang="en-GB" sz="4000" kern="0" dirty="0">
                <a:solidFill>
                  <a:srgbClr val="000099"/>
                </a:solidFill>
                <a:cs typeface=""/>
              </a:rPr>
              <a:t>SN Involvement</a:t>
            </a:r>
            <a:br>
              <a:rPr lang="en-GB" sz="4000" kern="0" dirty="0">
                <a:solidFill>
                  <a:srgbClr val="000099"/>
                </a:solidFill>
                <a:cs typeface=""/>
              </a:rPr>
            </a:br>
            <a:r>
              <a:rPr lang="en-GB" sz="4000" b="0" kern="0" dirty="0">
                <a:solidFill>
                  <a:srgbClr val="000099"/>
                </a:solidFill>
                <a:cs typeface=""/>
              </a:rPr>
              <a:t>The benefits</a:t>
            </a:r>
            <a:br>
              <a:rPr lang="en-GB" sz="4000" b="0" kern="0" dirty="0">
                <a:solidFill>
                  <a:srgbClr val="000099"/>
                </a:solidFill>
                <a:latin typeface="Arial"/>
                <a:cs typeface=""/>
              </a:rPr>
            </a:br>
            <a:endParaRPr lang="en-GB" dirty="0">
              <a:solidFill>
                <a:srgbClr val="000099"/>
              </a:solidFill>
            </a:endParaRPr>
          </a:p>
        </p:txBody>
      </p:sp>
      <p:sp>
        <p:nvSpPr>
          <p:cNvPr id="3" name="Text Placeholder 2">
            <a:extLst>
              <a:ext uri="{FF2B5EF4-FFF2-40B4-BE49-F238E27FC236}">
                <a16:creationId xmlns:a16="http://schemas.microsoft.com/office/drawing/2014/main" id="{1C7CB7A4-4479-412B-AA0E-48F835A6C6C2}"/>
              </a:ext>
            </a:extLst>
          </p:cNvPr>
          <p:cNvSpPr>
            <a:spLocks noGrp="1"/>
          </p:cNvSpPr>
          <p:nvPr>
            <p:ph type="body" idx="1"/>
          </p:nvPr>
        </p:nvSpPr>
        <p:spPr>
          <a:xfrm rot="5400000">
            <a:off x="-1986826" y="3092310"/>
            <a:ext cx="4344782" cy="487758"/>
          </a:xfrm>
        </p:spPr>
        <p:txBody>
          <a:bodyPr>
            <a:normAutofit fontScale="85000" lnSpcReduction="20000"/>
          </a:bodyPr>
          <a:lstStyle/>
          <a:p>
            <a:pPr algn="ctr"/>
            <a:r>
              <a:rPr lang="en-GB" sz="4000" b="1" kern="0" dirty="0">
                <a:solidFill>
                  <a:srgbClr val="FF0000"/>
                </a:solidFill>
                <a:latin typeface="+mj-lt"/>
                <a:cs typeface=""/>
              </a:rPr>
              <a:t>Optimise</a:t>
            </a:r>
            <a:endParaRPr lang="en-GB" sz="4000" dirty="0">
              <a:latin typeface="+mj-lt"/>
            </a:endParaRPr>
          </a:p>
        </p:txBody>
      </p:sp>
      <p:graphicFrame>
        <p:nvGraphicFramePr>
          <p:cNvPr id="7" name="Content Placeholder 3">
            <a:extLst>
              <a:ext uri="{FF2B5EF4-FFF2-40B4-BE49-F238E27FC236}">
                <a16:creationId xmlns:a16="http://schemas.microsoft.com/office/drawing/2014/main" id="{A5318495-12B9-73B2-39E1-6D8B051FF7BE}"/>
              </a:ext>
            </a:extLst>
          </p:cNvPr>
          <p:cNvGraphicFramePr/>
          <p:nvPr>
            <p:extLst>
              <p:ext uri="{D42A27DB-BD31-4B8C-83A1-F6EECF244321}">
                <p14:modId xmlns:p14="http://schemas.microsoft.com/office/powerpoint/2010/main" val="975394833"/>
              </p:ext>
            </p:extLst>
          </p:nvPr>
        </p:nvGraphicFramePr>
        <p:xfrm>
          <a:off x="521595" y="1844836"/>
          <a:ext cx="8335801" cy="4667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2404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5E4E-2CEF-438D-86DD-604F28FB4DF3}"/>
              </a:ext>
            </a:extLst>
          </p:cNvPr>
          <p:cNvSpPr>
            <a:spLocks noGrp="1"/>
          </p:cNvSpPr>
          <p:nvPr>
            <p:ph type="title"/>
          </p:nvPr>
        </p:nvSpPr>
        <p:spPr>
          <a:xfrm>
            <a:off x="0" y="10006"/>
            <a:ext cx="7772400" cy="1362075"/>
          </a:xfrm>
        </p:spPr>
        <p:txBody>
          <a:bodyPr/>
          <a:lstStyle/>
          <a:p>
            <a:pPr lvl="0">
              <a:defRPr/>
            </a:pPr>
            <a:r>
              <a:rPr lang="en-GB" sz="4000" kern="0" dirty="0">
                <a:solidFill>
                  <a:srgbClr val="000099"/>
                </a:solidFill>
                <a:cs typeface=""/>
              </a:rPr>
              <a:t>SN Involvement</a:t>
            </a:r>
            <a:br>
              <a:rPr lang="en-GB" sz="4000" kern="0" dirty="0">
                <a:solidFill>
                  <a:srgbClr val="000099"/>
                </a:solidFill>
                <a:cs typeface=""/>
              </a:rPr>
            </a:br>
            <a:r>
              <a:rPr lang="en-GB" sz="4000" b="0" kern="0" dirty="0">
                <a:solidFill>
                  <a:srgbClr val="000099"/>
                </a:solidFill>
                <a:cs typeface=""/>
              </a:rPr>
              <a:t>The benefits</a:t>
            </a:r>
            <a:endParaRPr lang="en-GB" sz="4000" dirty="0">
              <a:solidFill>
                <a:srgbClr val="000099"/>
              </a:solidFill>
            </a:endParaRPr>
          </a:p>
        </p:txBody>
      </p:sp>
      <p:sp>
        <p:nvSpPr>
          <p:cNvPr id="4" name="TextBox 3">
            <a:extLst>
              <a:ext uri="{FF2B5EF4-FFF2-40B4-BE49-F238E27FC236}">
                <a16:creationId xmlns:a16="http://schemas.microsoft.com/office/drawing/2014/main" id="{57D568A1-366F-4A14-A318-EF2C6DA5A73E}"/>
              </a:ext>
            </a:extLst>
          </p:cNvPr>
          <p:cNvSpPr txBox="1"/>
          <p:nvPr/>
        </p:nvSpPr>
        <p:spPr>
          <a:xfrm rot="5400000">
            <a:off x="-2255136" y="3713533"/>
            <a:ext cx="5103376" cy="707886"/>
          </a:xfrm>
          <a:prstGeom prst="rect">
            <a:avLst/>
          </a:prstGeom>
          <a:noFill/>
        </p:spPr>
        <p:txBody>
          <a:bodyPr wrap="square" rtlCol="0">
            <a:spAutoFit/>
          </a:bodyPr>
          <a:lstStyle/>
          <a:p>
            <a:pPr eaLnBrk="0" hangingPunct="0">
              <a:spcBef>
                <a:spcPts val="800"/>
              </a:spcBef>
              <a:spcAft>
                <a:spcPts val="800"/>
              </a:spcAft>
              <a:buClr>
                <a:srgbClr val="E0119D"/>
              </a:buClr>
              <a:defRPr/>
            </a:pPr>
            <a:r>
              <a:rPr lang="en-GB" sz="4000" kern="0" dirty="0">
                <a:solidFill>
                  <a:srgbClr val="FF0000"/>
                </a:solidFill>
                <a:latin typeface="+mj-lt"/>
                <a:ea typeface="ＭＳ Ｐゴシック"/>
                <a:cs typeface=""/>
              </a:rPr>
              <a:t>Donation Conversation </a:t>
            </a:r>
          </a:p>
        </p:txBody>
      </p:sp>
      <p:pic>
        <p:nvPicPr>
          <p:cNvPr id="5" name="Picture 4">
            <a:extLst>
              <a:ext uri="{FF2B5EF4-FFF2-40B4-BE49-F238E27FC236}">
                <a16:creationId xmlns:a16="http://schemas.microsoft.com/office/drawing/2014/main" id="{30F51D7D-BF74-4F4F-A593-515FF60218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706113">
            <a:off x="5648771" y="607089"/>
            <a:ext cx="6217019" cy="3513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ext Placeholder 2">
            <a:extLst>
              <a:ext uri="{FF2B5EF4-FFF2-40B4-BE49-F238E27FC236}">
                <a16:creationId xmlns:a16="http://schemas.microsoft.com/office/drawing/2014/main" id="{157C6917-9CA8-646E-CA2A-8408C2540271}"/>
              </a:ext>
            </a:extLst>
          </p:cNvPr>
          <p:cNvGraphicFramePr/>
          <p:nvPr>
            <p:extLst>
              <p:ext uri="{D42A27DB-BD31-4B8C-83A1-F6EECF244321}">
                <p14:modId xmlns:p14="http://schemas.microsoft.com/office/powerpoint/2010/main" val="1398522640"/>
              </p:ext>
            </p:extLst>
          </p:nvPr>
        </p:nvGraphicFramePr>
        <p:xfrm>
          <a:off x="984881" y="1776283"/>
          <a:ext cx="7772400" cy="4903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8247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808-C292-4784-A943-313471E26C43}"/>
              </a:ext>
            </a:extLst>
          </p:cNvPr>
          <p:cNvSpPr>
            <a:spLocks noGrp="1"/>
          </p:cNvSpPr>
          <p:nvPr>
            <p:ph type="title"/>
          </p:nvPr>
        </p:nvSpPr>
        <p:spPr>
          <a:xfrm>
            <a:off x="0" y="0"/>
            <a:ext cx="7772400" cy="1194749"/>
          </a:xfrm>
        </p:spPr>
        <p:txBody>
          <a:bodyPr/>
          <a:lstStyle/>
          <a:p>
            <a:r>
              <a:rPr lang="en-GB" sz="4000" kern="0" dirty="0">
                <a:solidFill>
                  <a:srgbClr val="000099"/>
                </a:solidFill>
                <a:latin typeface="Arial"/>
                <a:cs typeface=""/>
              </a:rPr>
              <a:t>SN Involvement</a:t>
            </a:r>
            <a:br>
              <a:rPr lang="en-GB" sz="4000" kern="0" dirty="0">
                <a:solidFill>
                  <a:srgbClr val="000099"/>
                </a:solidFill>
                <a:latin typeface="Arial"/>
                <a:cs typeface=""/>
              </a:rPr>
            </a:br>
            <a:r>
              <a:rPr lang="en-GB" sz="4000" b="0" kern="0" dirty="0">
                <a:solidFill>
                  <a:srgbClr val="000099"/>
                </a:solidFill>
                <a:latin typeface="Arial"/>
                <a:cs typeface=""/>
              </a:rPr>
              <a:t>The benefits</a:t>
            </a:r>
            <a:endParaRPr lang="en-GB" sz="4000" dirty="0">
              <a:solidFill>
                <a:srgbClr val="000099"/>
              </a:solidFill>
            </a:endParaRPr>
          </a:p>
        </p:txBody>
      </p:sp>
      <p:sp>
        <p:nvSpPr>
          <p:cNvPr id="4" name="TextBox 3">
            <a:extLst>
              <a:ext uri="{FF2B5EF4-FFF2-40B4-BE49-F238E27FC236}">
                <a16:creationId xmlns:a16="http://schemas.microsoft.com/office/drawing/2014/main" id="{8452AE25-814C-4865-BB27-C31FBA3B7274}"/>
              </a:ext>
            </a:extLst>
          </p:cNvPr>
          <p:cNvSpPr txBox="1"/>
          <p:nvPr/>
        </p:nvSpPr>
        <p:spPr>
          <a:xfrm rot="5400000">
            <a:off x="-1868062" y="3654129"/>
            <a:ext cx="4236584" cy="1066959"/>
          </a:xfrm>
          <a:prstGeom prst="rect">
            <a:avLst/>
          </a:prstGeom>
          <a:noFill/>
        </p:spPr>
        <p:txBody>
          <a:bodyPr wrap="square" rtlCol="0">
            <a:spAutoFit/>
          </a:bodyPr>
          <a:lstStyle/>
          <a:p>
            <a:pPr eaLnBrk="0" hangingPunct="0">
              <a:spcBef>
                <a:spcPts val="800"/>
              </a:spcBef>
              <a:spcAft>
                <a:spcPts val="800"/>
              </a:spcAft>
              <a:buClr>
                <a:srgbClr val="E0119D"/>
              </a:buClr>
              <a:defRPr/>
            </a:pPr>
            <a:r>
              <a:rPr lang="en-GB" sz="4000" kern="0" dirty="0" err="1">
                <a:solidFill>
                  <a:srgbClr val="FF0000"/>
                </a:solidFill>
                <a:latin typeface="+mj-lt"/>
                <a:ea typeface="ＭＳ Ｐゴシック"/>
                <a:cs typeface=""/>
              </a:rPr>
              <a:t>WoLST</a:t>
            </a:r>
            <a:r>
              <a:rPr lang="en-GB" sz="4000" kern="0" dirty="0">
                <a:solidFill>
                  <a:srgbClr val="FF0000"/>
                </a:solidFill>
                <a:latin typeface="+mj-lt"/>
                <a:ea typeface="ＭＳ Ｐゴシック"/>
                <a:cs typeface=""/>
              </a:rPr>
              <a:t> &amp; Theatre</a:t>
            </a:r>
          </a:p>
          <a:p>
            <a:pPr marL="177800" indent="-177800" eaLnBrk="0" hangingPunct="0">
              <a:spcBef>
                <a:spcPts val="800"/>
              </a:spcBef>
              <a:spcAft>
                <a:spcPts val="800"/>
              </a:spcAft>
              <a:buClr>
                <a:srgbClr val="E0119D"/>
              </a:buClr>
              <a:buFont typeface="Arial" charset="0"/>
              <a:buChar char="•"/>
              <a:defRPr/>
            </a:pPr>
            <a:endParaRPr lang="en-GB" sz="1000" kern="0" dirty="0">
              <a:solidFill>
                <a:srgbClr val="000000"/>
              </a:solidFill>
              <a:latin typeface="Arial"/>
              <a:ea typeface="ＭＳ Ｐゴシック"/>
              <a:cs typeface=""/>
            </a:endParaRPr>
          </a:p>
        </p:txBody>
      </p:sp>
      <p:pic>
        <p:nvPicPr>
          <p:cNvPr id="5" name="Picture 4">
            <a:extLst>
              <a:ext uri="{FF2B5EF4-FFF2-40B4-BE49-F238E27FC236}">
                <a16:creationId xmlns:a16="http://schemas.microsoft.com/office/drawing/2014/main" id="{575CFCFD-09DE-40E5-9B3A-104FDCE81799}"/>
              </a:ext>
            </a:extLst>
          </p:cNvPr>
          <p:cNvPicPr>
            <a:picLocks noChangeAspect="1"/>
          </p:cNvPicPr>
          <p:nvPr/>
        </p:nvPicPr>
        <p:blipFill>
          <a:blip r:embed="rId2"/>
          <a:stretch>
            <a:fillRect/>
          </a:stretch>
        </p:blipFill>
        <p:spPr>
          <a:xfrm>
            <a:off x="975018" y="1257844"/>
            <a:ext cx="8173992" cy="3459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Text Placeholder 2">
            <a:extLst>
              <a:ext uri="{FF2B5EF4-FFF2-40B4-BE49-F238E27FC236}">
                <a16:creationId xmlns:a16="http://schemas.microsoft.com/office/drawing/2014/main" id="{3731CAA6-8135-5ABE-8F3F-E6F62DD4F956}"/>
              </a:ext>
            </a:extLst>
          </p:cNvPr>
          <p:cNvGraphicFramePr/>
          <p:nvPr>
            <p:extLst>
              <p:ext uri="{D42A27DB-BD31-4B8C-83A1-F6EECF244321}">
                <p14:modId xmlns:p14="http://schemas.microsoft.com/office/powerpoint/2010/main" val="1907985849"/>
              </p:ext>
            </p:extLst>
          </p:nvPr>
        </p:nvGraphicFramePr>
        <p:xfrm>
          <a:off x="4572000" y="2916052"/>
          <a:ext cx="7478973" cy="4002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C22D8DB1-CCD1-F4D7-6F22-522537416CA3}"/>
              </a:ext>
            </a:extLst>
          </p:cNvPr>
          <p:cNvPicPr>
            <a:picLocks noChangeAspect="1"/>
          </p:cNvPicPr>
          <p:nvPr/>
        </p:nvPicPr>
        <p:blipFill>
          <a:blip r:embed="rId8"/>
          <a:stretch>
            <a:fillRect/>
          </a:stretch>
        </p:blipFill>
        <p:spPr>
          <a:xfrm rot="21009553">
            <a:off x="1115641" y="4211090"/>
            <a:ext cx="3315736" cy="19310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6389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9A52-962E-5DBD-AF19-D94709346FDA}"/>
              </a:ext>
            </a:extLst>
          </p:cNvPr>
          <p:cNvSpPr>
            <a:spLocks noGrp="1"/>
          </p:cNvSpPr>
          <p:nvPr>
            <p:ph type="title"/>
          </p:nvPr>
        </p:nvSpPr>
        <p:spPr>
          <a:xfrm>
            <a:off x="7670684" y="189400"/>
            <a:ext cx="4805996" cy="1297115"/>
          </a:xfrm>
        </p:spPr>
        <p:txBody>
          <a:bodyPr vert="horz" lIns="91440" tIns="45720" rIns="91440" bIns="45720" rtlCol="0" anchor="t">
            <a:normAutofit/>
          </a:bodyPr>
          <a:lstStyle/>
          <a:p>
            <a:pPr defTabSz="914400"/>
            <a:r>
              <a:rPr lang="en-US" sz="4000" kern="1200" dirty="0">
                <a:solidFill>
                  <a:schemeClr val="tx2"/>
                </a:solidFill>
                <a:latin typeface="+mj-lt"/>
                <a:ea typeface="+mj-ea"/>
                <a:cs typeface="+mj-cs"/>
              </a:rPr>
              <a:t>Why notify early?</a:t>
            </a:r>
          </a:p>
        </p:txBody>
      </p:sp>
      <p:pic>
        <p:nvPicPr>
          <p:cNvPr id="5" name="Graphic 4" descr="Speaker phone with solid fill">
            <a:extLst>
              <a:ext uri="{FF2B5EF4-FFF2-40B4-BE49-F238E27FC236}">
                <a16:creationId xmlns:a16="http://schemas.microsoft.com/office/drawing/2014/main" id="{090CAF19-07BE-FD35-377F-C7E181CA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3824" y="1236892"/>
            <a:ext cx="3821102" cy="3821102"/>
          </a:xfrm>
          <a:prstGeom prst="rect">
            <a:avLst/>
          </a:prstGeom>
          <a:ln>
            <a:noFill/>
          </a:ln>
        </p:spPr>
      </p:pic>
      <p:pic>
        <p:nvPicPr>
          <p:cNvPr id="3" name="Picture 22" descr="GMC EoLC front">
            <a:extLst>
              <a:ext uri="{FF2B5EF4-FFF2-40B4-BE49-F238E27FC236}">
                <a16:creationId xmlns:a16="http://schemas.microsoft.com/office/drawing/2014/main" id="{96002293-71DF-65E0-BEA9-993128829ED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9978" y="249623"/>
            <a:ext cx="3593353" cy="4932724"/>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4" name="Picture 3">
            <a:extLst>
              <a:ext uri="{FF2B5EF4-FFF2-40B4-BE49-F238E27FC236}">
                <a16:creationId xmlns:a16="http://schemas.microsoft.com/office/drawing/2014/main" id="{4F316582-E81B-028A-12BA-CFA1AC0E3380}"/>
              </a:ext>
            </a:extLst>
          </p:cNvPr>
          <p:cNvPicPr>
            <a:picLocks noChangeAspect="1"/>
          </p:cNvPicPr>
          <p:nvPr/>
        </p:nvPicPr>
        <p:blipFill>
          <a:blip r:embed="rId6"/>
          <a:stretch>
            <a:fillRect/>
          </a:stretch>
        </p:blipFill>
        <p:spPr>
          <a:xfrm>
            <a:off x="3408428" y="1236892"/>
            <a:ext cx="3881246" cy="5371485"/>
          </a:xfrm>
          <a:prstGeom prst="rect">
            <a:avLst/>
          </a:prstGeom>
        </p:spPr>
      </p:pic>
    </p:spTree>
    <p:extLst>
      <p:ext uri="{BB962C8B-B14F-4D97-AF65-F5344CB8AC3E}">
        <p14:creationId xmlns:p14="http://schemas.microsoft.com/office/powerpoint/2010/main" val="510324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lice car on the street">
            <a:extLst>
              <a:ext uri="{FF2B5EF4-FFF2-40B4-BE49-F238E27FC236}">
                <a16:creationId xmlns:a16="http://schemas.microsoft.com/office/drawing/2014/main" id="{3C641409-83E1-6F2A-A51C-436B57F0FAA8}"/>
              </a:ext>
            </a:extLst>
          </p:cNvPr>
          <p:cNvPicPr>
            <a:picLocks noChangeAspect="1"/>
          </p:cNvPicPr>
          <p:nvPr/>
        </p:nvPicPr>
        <p:blipFill rotWithShape="1">
          <a:blip r:embed="rId3"/>
          <a:srcRect l="1685" r="22860"/>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pic>
        <p:nvPicPr>
          <p:cNvPr id="3" name="Picture 2" descr="Scales of justice on blue background">
            <a:extLst>
              <a:ext uri="{FF2B5EF4-FFF2-40B4-BE49-F238E27FC236}">
                <a16:creationId xmlns:a16="http://schemas.microsoft.com/office/drawing/2014/main" id="{06574486-4CE3-DBBB-F764-E9D451914433}"/>
              </a:ext>
            </a:extLst>
          </p:cNvPr>
          <p:cNvPicPr>
            <a:picLocks noChangeAspect="1"/>
          </p:cNvPicPr>
          <p:nvPr/>
        </p:nvPicPr>
        <p:blipFill rotWithShape="1">
          <a:blip r:embed="rId4"/>
          <a:srcRect l="14707" r="15659" b="-1"/>
          <a:stretch/>
        </p:blipFill>
        <p:spPr>
          <a:xfrm>
            <a:off x="7317298" y="1936024"/>
            <a:ext cx="5215597" cy="4921979"/>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pic>
        <p:nvPicPr>
          <p:cNvPr id="9" name="Picture 8">
            <a:extLst>
              <a:ext uri="{FF2B5EF4-FFF2-40B4-BE49-F238E27FC236}">
                <a16:creationId xmlns:a16="http://schemas.microsoft.com/office/drawing/2014/main" id="{48A4555C-5FB3-51C9-CFCD-BA56ACB17C98}"/>
              </a:ext>
            </a:extLst>
          </p:cNvPr>
          <p:cNvPicPr>
            <a:picLocks noChangeAspect="1"/>
          </p:cNvPicPr>
          <p:nvPr/>
        </p:nvPicPr>
        <p:blipFill>
          <a:blip r:embed="rId5"/>
          <a:stretch>
            <a:fillRect/>
          </a:stretch>
        </p:blipFill>
        <p:spPr>
          <a:xfrm>
            <a:off x="1090789" y="5918809"/>
            <a:ext cx="5362688" cy="695371"/>
          </a:xfrm>
          <a:prstGeom prst="rect">
            <a:avLst/>
          </a:prstGeom>
        </p:spPr>
      </p:pic>
      <p:sp>
        <p:nvSpPr>
          <p:cNvPr id="11" name="TextBox 10">
            <a:extLst>
              <a:ext uri="{FF2B5EF4-FFF2-40B4-BE49-F238E27FC236}">
                <a16:creationId xmlns:a16="http://schemas.microsoft.com/office/drawing/2014/main" id="{DD9F233E-2B79-25BA-9B96-7C1A3AACC23B}"/>
              </a:ext>
            </a:extLst>
          </p:cNvPr>
          <p:cNvSpPr txBox="1"/>
          <p:nvPr/>
        </p:nvSpPr>
        <p:spPr>
          <a:xfrm>
            <a:off x="5924821" y="531840"/>
            <a:ext cx="6056915" cy="830997"/>
          </a:xfrm>
          <a:prstGeom prst="rect">
            <a:avLst/>
          </a:prstGeom>
          <a:noFill/>
        </p:spPr>
        <p:txBody>
          <a:bodyPr wrap="none" lIns="91440" tIns="45720" rIns="91440" bIns="45720" rtlCol="0" anchor="t">
            <a:spAutoFit/>
          </a:bodyPr>
          <a:lstStyle/>
          <a:p>
            <a:r>
              <a:rPr lang="en-GB" sz="4400" dirty="0"/>
              <a:t>ME/Coroner /PF &amp; Police</a:t>
            </a:r>
            <a:r>
              <a:rPr lang="en-GB" sz="4800" dirty="0"/>
              <a:t> </a:t>
            </a:r>
          </a:p>
        </p:txBody>
      </p:sp>
    </p:spTree>
    <p:extLst>
      <p:ext uri="{BB962C8B-B14F-4D97-AF65-F5344CB8AC3E}">
        <p14:creationId xmlns:p14="http://schemas.microsoft.com/office/powerpoint/2010/main" val="2192534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3860" y="413509"/>
            <a:ext cx="10363200" cy="754891"/>
          </a:xfrm>
        </p:spPr>
        <p:txBody>
          <a:bodyPr/>
          <a:lstStyle/>
          <a:p>
            <a:r>
              <a:rPr lang="en-GB" sz="3200" dirty="0">
                <a:solidFill>
                  <a:schemeClr val="accent1"/>
                </a:solidFill>
              </a:rPr>
              <a:t>Positive outcome success from early notification</a:t>
            </a:r>
          </a:p>
        </p:txBody>
      </p:sp>
      <p:sp>
        <p:nvSpPr>
          <p:cNvPr id="2" name="Rectangle 1">
            <a:extLst>
              <a:ext uri="{FF2B5EF4-FFF2-40B4-BE49-F238E27FC236}">
                <a16:creationId xmlns:a16="http://schemas.microsoft.com/office/drawing/2014/main" id="{6763528F-BC2F-4380-BBDD-B236BC09EBAC}"/>
              </a:ext>
            </a:extLst>
          </p:cNvPr>
          <p:cNvSpPr/>
          <p:nvPr/>
        </p:nvSpPr>
        <p:spPr>
          <a:xfrm>
            <a:off x="184370" y="1733009"/>
            <a:ext cx="9174258" cy="4031873"/>
          </a:xfrm>
          <a:prstGeom prst="rect">
            <a:avLst/>
          </a:prstGeom>
        </p:spPr>
        <p:txBody>
          <a:bodyPr wrap="square">
            <a:spAutoFit/>
          </a:bodyPr>
          <a:lstStyle/>
          <a:p>
            <a:r>
              <a:rPr lang="en-GB" sz="3200" dirty="0">
                <a:solidFill>
                  <a:schemeClr val="accent1"/>
                </a:solidFill>
              </a:rPr>
              <a:t>Improved family experiences</a:t>
            </a:r>
          </a:p>
          <a:p>
            <a:endParaRPr lang="en-GB" sz="3200" dirty="0">
              <a:solidFill>
                <a:schemeClr val="accent1"/>
              </a:solidFill>
            </a:endParaRPr>
          </a:p>
          <a:p>
            <a:r>
              <a:rPr lang="en-GB" sz="3200" dirty="0">
                <a:solidFill>
                  <a:schemeClr val="accent1"/>
                </a:solidFill>
              </a:rPr>
              <a:t>Greater coroner support</a:t>
            </a:r>
          </a:p>
          <a:p>
            <a:endParaRPr lang="en-GB" sz="3200" dirty="0">
              <a:solidFill>
                <a:schemeClr val="accent1"/>
              </a:solidFill>
            </a:endParaRPr>
          </a:p>
          <a:p>
            <a:r>
              <a:rPr lang="en-GB" sz="3200" dirty="0">
                <a:solidFill>
                  <a:schemeClr val="accent1"/>
                </a:solidFill>
              </a:rPr>
              <a:t>Efficiency for clinical areas</a:t>
            </a:r>
          </a:p>
          <a:p>
            <a:endParaRPr lang="en-GB" sz="3200" dirty="0">
              <a:solidFill>
                <a:schemeClr val="accent1"/>
              </a:solidFill>
            </a:endParaRPr>
          </a:p>
          <a:p>
            <a:r>
              <a:rPr lang="en-GB" sz="3200" dirty="0">
                <a:solidFill>
                  <a:schemeClr val="accent1"/>
                </a:solidFill>
              </a:rPr>
              <a:t>Safety &amp; effectiveness in donation</a:t>
            </a:r>
          </a:p>
          <a:p>
            <a:r>
              <a:rPr lang="en-GB" sz="3200" dirty="0">
                <a:solidFill>
                  <a:schemeClr val="accent1"/>
                </a:solidFill>
              </a:rPr>
              <a:t> &amp; transplants</a:t>
            </a:r>
          </a:p>
        </p:txBody>
      </p:sp>
      <p:pic>
        <p:nvPicPr>
          <p:cNvPr id="6" name="Picture 5">
            <a:extLst>
              <a:ext uri="{FF2B5EF4-FFF2-40B4-BE49-F238E27FC236}">
                <a16:creationId xmlns:a16="http://schemas.microsoft.com/office/drawing/2014/main" id="{70AD2A3A-0A52-4950-AAAC-9C7F89B7A1AA}"/>
              </a:ext>
            </a:extLst>
          </p:cNvPr>
          <p:cNvPicPr>
            <a:picLocks noChangeAspect="1"/>
          </p:cNvPicPr>
          <p:nvPr/>
        </p:nvPicPr>
        <p:blipFill>
          <a:blip r:embed="rId3"/>
          <a:stretch>
            <a:fillRect/>
          </a:stretch>
        </p:blipFill>
        <p:spPr>
          <a:xfrm>
            <a:off x="7701500" y="3767950"/>
            <a:ext cx="4306130" cy="28655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7B34AE71-AAC1-49AB-BEDF-081AE7D08C4A}"/>
              </a:ext>
            </a:extLst>
          </p:cNvPr>
          <p:cNvPicPr>
            <a:picLocks noChangeAspect="1"/>
          </p:cNvPicPr>
          <p:nvPr/>
        </p:nvPicPr>
        <p:blipFill>
          <a:blip r:embed="rId4"/>
          <a:stretch>
            <a:fillRect/>
          </a:stretch>
        </p:blipFill>
        <p:spPr>
          <a:xfrm rot="21083357">
            <a:off x="6337146" y="1466955"/>
            <a:ext cx="3929370" cy="25911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1206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Quizzical burrowing owl looking forward">
            <a:extLst>
              <a:ext uri="{FF2B5EF4-FFF2-40B4-BE49-F238E27FC236}">
                <a16:creationId xmlns:a16="http://schemas.microsoft.com/office/drawing/2014/main" id="{0BAB7E9F-88F3-3DB2-A545-FDC5AC4B7592}"/>
              </a:ext>
            </a:extLst>
          </p:cNvPr>
          <p:cNvPicPr>
            <a:picLocks noChangeAspect="1"/>
          </p:cNvPicPr>
          <p:nvPr/>
        </p:nvPicPr>
        <p:blipFill rotWithShape="1">
          <a:blip r:embed="rId3">
            <a:extLst>
              <a:ext uri="{28A0092B-C50C-407E-A947-70E740481C1C}">
                <a14:useLocalDpi xmlns:a14="http://schemas.microsoft.com/office/drawing/2010/main" val="0"/>
              </a:ext>
            </a:extLst>
          </a:blip>
          <a:srcRect t="4194" b="1487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E1E938-267E-4585-BBA6-3F00D03CC716}">
  <ds:schemaRefs>
    <ds:schemaRef ds:uri="http://schemas.microsoft.com/office/2006/documentManagement/types"/>
    <ds:schemaRef ds:uri="http://purl.org/dc/elements/1.1/"/>
    <ds:schemaRef ds:uri="6dc0cc31-d152-4c57-a5dc-d92704ab0787"/>
    <ds:schemaRef ds:uri="http://purl.org/dc/dcmitype/"/>
    <ds:schemaRef ds:uri="http://schemas.openxmlformats.org/package/2006/metadata/core-properties"/>
    <ds:schemaRef ds:uri="http://purl.org/dc/terms/"/>
    <ds:schemaRef ds:uri="http://schemas.microsoft.com/office/2006/metadata/properties"/>
    <ds:schemaRef ds:uri="http://schemas.microsoft.com/office/infopath/2007/PartnerControls"/>
    <ds:schemaRef ds:uri="1184d4b9-0856-4329-917a-a00dd4be4299"/>
    <ds:schemaRef ds:uri="http://www.w3.org/XML/1998/namespace"/>
  </ds:schemaRefs>
</ds:datastoreItem>
</file>

<file path=customXml/itemProps2.xml><?xml version="1.0" encoding="utf-8"?>
<ds:datastoreItem xmlns:ds="http://schemas.openxmlformats.org/officeDocument/2006/customXml" ds:itemID="{47C76C26-2C64-4866-9343-B1860F1F7D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AE44DC-A4B4-4E17-B1D9-B23D59CDC3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2837</TotalTime>
  <Words>2467</Words>
  <Application>Microsoft Office PowerPoint</Application>
  <PresentationFormat>Widescreen</PresentationFormat>
  <Paragraphs>327</Paragraphs>
  <Slides>40</Slides>
  <Notes>31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     Donation Committees  and the role of the  Specialist Nurse     Jill Featherstone National Professional Development Specialist  – Medical Education Lead 2024   </vt:lpstr>
      <vt:lpstr>   An integrated local team  Benefits  Wider working   Your critical friend   </vt:lpstr>
      <vt:lpstr>Specialist Nurse Role</vt:lpstr>
      <vt:lpstr>PowerPoint Presentation</vt:lpstr>
      <vt:lpstr>PowerPoint Presentation</vt:lpstr>
      <vt:lpstr>PowerPoint Presentation</vt:lpstr>
      <vt:lpstr>PowerPoint Presentation</vt:lpstr>
      <vt:lpstr>PowerPoint Presentation</vt:lpstr>
      <vt:lpstr>2030 </vt:lpstr>
      <vt:lpstr>Donation Committee Function</vt:lpstr>
      <vt:lpstr>Donation Committee Function</vt:lpstr>
      <vt:lpstr>Donation Committee Function</vt:lpstr>
      <vt:lpstr>Donation Committee Function</vt:lpstr>
      <vt:lpstr>Donation Committee Function</vt:lpstr>
      <vt:lpstr>Donation Committee Function</vt:lpstr>
      <vt:lpstr>Donation Committee Function</vt:lpstr>
      <vt:lpstr>Donation Committee Function</vt:lpstr>
      <vt:lpstr>PowerPoint Presentation</vt:lpstr>
      <vt:lpstr>PowerPoint Presentation</vt:lpstr>
      <vt:lpstr>Overseeing performance</vt:lpstr>
      <vt:lpstr>PowerPoint Presentation</vt:lpstr>
      <vt:lpstr>PowerPoint Presentation</vt:lpstr>
      <vt:lpstr>Specialist Nurse Role</vt:lpstr>
      <vt:lpstr>Specialist Nurse Role</vt:lpstr>
      <vt:lpstr>Foundation Training </vt:lpstr>
      <vt:lpstr>Ongoing training and development </vt:lpstr>
      <vt:lpstr>PowerPoint Presentation</vt:lpstr>
      <vt:lpstr>PowerPoint Presentation</vt:lpstr>
      <vt:lpstr>PowerPoint Presentation</vt:lpstr>
      <vt:lpstr>PowerPoint Presentation</vt:lpstr>
      <vt:lpstr>PowerPoint Presentation</vt:lpstr>
      <vt:lpstr>PowerPoint Presentation</vt:lpstr>
      <vt:lpstr>SN Involvement The benefits </vt:lpstr>
      <vt:lpstr>SN Involvement The benefits </vt:lpstr>
      <vt:lpstr>SN Involvement The benefits</vt:lpstr>
      <vt:lpstr>SN Involvement The benefits</vt:lpstr>
      <vt:lpstr>Why notify early?</vt:lpstr>
      <vt:lpstr>PowerPoint Presentation</vt:lpstr>
      <vt:lpstr>Positive outcome success from early notification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Donation Committees  and the role of the  Specialist Nurse    Jill Featherstone National Professional Development Specialist  – Medical Education Lead 2024</dc:title>
  <dc:creator>Jill Featherstone</dc:creator>
  <cp:lastModifiedBy>Jill Featherstone</cp:lastModifiedBy>
  <cp:revision>40</cp:revision>
  <dcterms:created xsi:type="dcterms:W3CDTF">2024-05-08T11:34:18Z</dcterms:created>
  <dcterms:modified xsi:type="dcterms:W3CDTF">2025-05-09T13:22:27Z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y fmtid="{D5CDD505-2E9C-101B-9397-08002B2CF9AE}" pid="3" name="MediaServiceImageTags">
    <vt:lpwstr/>
  </property>
</Properties>
</file>